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handoutMasterIdLst>
    <p:handoutMasterId r:id="rId7"/>
  </p:handoutMasterIdLst>
  <p:sldIdLst>
    <p:sldId id="257" r:id="rId5"/>
  </p:sldIdLst>
  <p:sldSz cx="30275213" cy="42840275"/>
  <p:notesSz cx="6669088" cy="9926638"/>
  <p:defaultTextStyle>
    <a:defPPr>
      <a:defRPr lang="en-US"/>
    </a:defPPr>
    <a:lvl1pPr marL="0" algn="l" defTabSz="4056596" rtl="0" eaLnBrk="1" latinLnBrk="0" hangingPunct="1">
      <a:defRPr sz="7970" kern="1200">
        <a:solidFill>
          <a:schemeClr val="tx1"/>
        </a:solidFill>
        <a:latin typeface="+mn-lt"/>
        <a:ea typeface="+mn-ea"/>
        <a:cs typeface="+mn-cs"/>
      </a:defRPr>
    </a:lvl1pPr>
    <a:lvl2pPr marL="2028299" algn="l" defTabSz="4056596" rtl="0" eaLnBrk="1" latinLnBrk="0" hangingPunct="1">
      <a:defRPr sz="7970" kern="1200">
        <a:solidFill>
          <a:schemeClr val="tx1"/>
        </a:solidFill>
        <a:latin typeface="+mn-lt"/>
        <a:ea typeface="+mn-ea"/>
        <a:cs typeface="+mn-cs"/>
      </a:defRPr>
    </a:lvl2pPr>
    <a:lvl3pPr marL="4056596" algn="l" defTabSz="4056596" rtl="0" eaLnBrk="1" latinLnBrk="0" hangingPunct="1">
      <a:defRPr sz="7970" kern="1200">
        <a:solidFill>
          <a:schemeClr val="tx1"/>
        </a:solidFill>
        <a:latin typeface="+mn-lt"/>
        <a:ea typeface="+mn-ea"/>
        <a:cs typeface="+mn-cs"/>
      </a:defRPr>
    </a:lvl3pPr>
    <a:lvl4pPr marL="6084895" algn="l" defTabSz="4056596" rtl="0" eaLnBrk="1" latinLnBrk="0" hangingPunct="1">
      <a:defRPr sz="7970" kern="1200">
        <a:solidFill>
          <a:schemeClr val="tx1"/>
        </a:solidFill>
        <a:latin typeface="+mn-lt"/>
        <a:ea typeface="+mn-ea"/>
        <a:cs typeface="+mn-cs"/>
      </a:defRPr>
    </a:lvl4pPr>
    <a:lvl5pPr marL="8113196" algn="l" defTabSz="4056596" rtl="0" eaLnBrk="1" latinLnBrk="0" hangingPunct="1">
      <a:defRPr sz="7970" kern="1200">
        <a:solidFill>
          <a:schemeClr val="tx1"/>
        </a:solidFill>
        <a:latin typeface="+mn-lt"/>
        <a:ea typeface="+mn-ea"/>
        <a:cs typeface="+mn-cs"/>
      </a:defRPr>
    </a:lvl5pPr>
    <a:lvl6pPr marL="10141491" algn="l" defTabSz="4056596" rtl="0" eaLnBrk="1" latinLnBrk="0" hangingPunct="1">
      <a:defRPr sz="7970" kern="1200">
        <a:solidFill>
          <a:schemeClr val="tx1"/>
        </a:solidFill>
        <a:latin typeface="+mn-lt"/>
        <a:ea typeface="+mn-ea"/>
        <a:cs typeface="+mn-cs"/>
      </a:defRPr>
    </a:lvl6pPr>
    <a:lvl7pPr marL="12169791" algn="l" defTabSz="4056596" rtl="0" eaLnBrk="1" latinLnBrk="0" hangingPunct="1">
      <a:defRPr sz="7970" kern="1200">
        <a:solidFill>
          <a:schemeClr val="tx1"/>
        </a:solidFill>
        <a:latin typeface="+mn-lt"/>
        <a:ea typeface="+mn-ea"/>
        <a:cs typeface="+mn-cs"/>
      </a:defRPr>
    </a:lvl7pPr>
    <a:lvl8pPr marL="14198090" algn="l" defTabSz="4056596" rtl="0" eaLnBrk="1" latinLnBrk="0" hangingPunct="1">
      <a:defRPr sz="7970" kern="1200">
        <a:solidFill>
          <a:schemeClr val="tx1"/>
        </a:solidFill>
        <a:latin typeface="+mn-lt"/>
        <a:ea typeface="+mn-ea"/>
        <a:cs typeface="+mn-cs"/>
      </a:defRPr>
    </a:lvl8pPr>
    <a:lvl9pPr marL="16226388" algn="l" defTabSz="4056596" rtl="0" eaLnBrk="1" latinLnBrk="0" hangingPunct="1">
      <a:defRPr sz="797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95" userDrawn="1">
          <p15:clr>
            <a:srgbClr val="A4A3A4"/>
          </p15:clr>
        </p15:guide>
        <p15:guide id="2" pos="9445"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AA9B6F3-518F-C531-02E1-A755FB41514F}" name="Mahmoud Bakr Arby" initials="MBA" userId="S::pg22032@bristol.ac.uk::3509d1df-4581-451b-93ef-58e78cdbd53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78D1"/>
    <a:srgbClr val="42145F"/>
    <a:srgbClr val="0CC6DE"/>
    <a:srgbClr val="002F5F"/>
    <a:srgbClr val="E6EAEF"/>
    <a:srgbClr val="FFFFFF"/>
    <a:srgbClr val="BC1313"/>
    <a:srgbClr val="00B050"/>
    <a:srgbClr val="FF898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BD183C-908F-4AE2-A0D0-D2EF0B248353}" v="11" dt="2026-02-11T08:25:57.5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068" autoAdjust="0"/>
    <p:restoredTop sz="94660"/>
  </p:normalViewPr>
  <p:slideViewPr>
    <p:cSldViewPr snapToGrid="0">
      <p:cViewPr>
        <p:scale>
          <a:sx n="50" d="100"/>
          <a:sy n="50" d="100"/>
        </p:scale>
        <p:origin x="-4404" y="-6612"/>
      </p:cViewPr>
      <p:guideLst>
        <p:guide orient="horz" pos="13495"/>
        <p:guide pos="944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 Id="rId14"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ward Martin" userId="45184be1-e4be-459b-af03-5f9451238847" providerId="ADAL" clId="{9DF8B86D-AC18-4299-89E6-098708378A75}"/>
    <pc:docChg chg="custSel modSld">
      <pc:chgData name="Edward Martin" userId="45184be1-e4be-459b-af03-5f9451238847" providerId="ADAL" clId="{9DF8B86D-AC18-4299-89E6-098708378A75}" dt="2026-02-11T08:26:44.745" v="54" actId="1076"/>
      <pc:docMkLst>
        <pc:docMk/>
      </pc:docMkLst>
      <pc:sldChg chg="addSp delSp modSp mod">
        <pc:chgData name="Edward Martin" userId="45184be1-e4be-459b-af03-5f9451238847" providerId="ADAL" clId="{9DF8B86D-AC18-4299-89E6-098708378A75}" dt="2026-02-11T08:26:44.745" v="54" actId="1076"/>
        <pc:sldMkLst>
          <pc:docMk/>
          <pc:sldMk cId="3937899417" sldId="257"/>
        </pc:sldMkLst>
        <pc:spChg chg="mod">
          <ac:chgData name="Edward Martin" userId="45184be1-e4be-459b-af03-5f9451238847" providerId="ADAL" clId="{9DF8B86D-AC18-4299-89E6-098708378A75}" dt="2026-02-11T08:21:00.691" v="23" actId="113"/>
          <ac:spMkLst>
            <pc:docMk/>
            <pc:sldMk cId="3937899417" sldId="257"/>
            <ac:spMk id="10" creationId="{00000000-0000-0000-0000-000000000000}"/>
          </ac:spMkLst>
        </pc:spChg>
        <pc:spChg chg="mod">
          <ac:chgData name="Edward Martin" userId="45184be1-e4be-459b-af03-5f9451238847" providerId="ADAL" clId="{9DF8B86D-AC18-4299-89E6-098708378A75}" dt="2026-02-11T08:20:37.009" v="19"/>
          <ac:spMkLst>
            <pc:docMk/>
            <pc:sldMk cId="3937899417" sldId="257"/>
            <ac:spMk id="1025" creationId="{8B2CAB51-5FDA-D4FA-E89B-D93522EE0B76}"/>
          </ac:spMkLst>
        </pc:spChg>
        <pc:spChg chg="mod">
          <ac:chgData name="Edward Martin" userId="45184be1-e4be-459b-af03-5f9451238847" providerId="ADAL" clId="{9DF8B86D-AC18-4299-89E6-098708378A75}" dt="2026-02-11T08:21:15.263" v="25"/>
          <ac:spMkLst>
            <pc:docMk/>
            <pc:sldMk cId="3937899417" sldId="257"/>
            <ac:spMk id="1031" creationId="{0E828973-BDA1-69E1-1088-1E36E2983927}"/>
          </ac:spMkLst>
        </pc:spChg>
        <pc:spChg chg="mod">
          <ac:chgData name="Edward Martin" userId="45184be1-e4be-459b-af03-5f9451238847" providerId="ADAL" clId="{9DF8B86D-AC18-4299-89E6-098708378A75}" dt="2026-02-11T08:26:40.206" v="51" actId="14100"/>
          <ac:spMkLst>
            <pc:docMk/>
            <pc:sldMk cId="3937899417" sldId="257"/>
            <ac:spMk id="1086" creationId="{0F4852BF-059E-E2EF-C2EB-A46FE6323897}"/>
          </ac:spMkLst>
        </pc:spChg>
        <pc:spChg chg="mod">
          <ac:chgData name="Edward Martin" userId="45184be1-e4be-459b-af03-5f9451238847" providerId="ADAL" clId="{9DF8B86D-AC18-4299-89E6-098708378A75}" dt="2026-02-11T08:21:09.929" v="24"/>
          <ac:spMkLst>
            <pc:docMk/>
            <pc:sldMk cId="3937899417" sldId="257"/>
            <ac:spMk id="1157" creationId="{A82DC6EC-A5CD-93F7-47E0-AC78571DAD9D}"/>
          </ac:spMkLst>
        </pc:spChg>
        <pc:picChg chg="add mod">
          <ac:chgData name="Edward Martin" userId="45184be1-e4be-459b-af03-5f9451238847" providerId="ADAL" clId="{9DF8B86D-AC18-4299-89E6-098708378A75}" dt="2026-02-11T08:26:44.745" v="54" actId="1076"/>
          <ac:picMkLst>
            <pc:docMk/>
            <pc:sldMk cId="3937899417" sldId="257"/>
            <ac:picMk id="4" creationId="{C2F2EA5A-EB36-1DF3-5041-C4C20046D62A}"/>
          </ac:picMkLst>
        </pc:picChg>
        <pc:picChg chg="del">
          <ac:chgData name="Edward Martin" userId="45184be1-e4be-459b-af03-5f9451238847" providerId="ADAL" clId="{9DF8B86D-AC18-4299-89E6-098708378A75}" dt="2026-02-11T08:26:25.160" v="31" actId="478"/>
          <ac:picMkLst>
            <pc:docMk/>
            <pc:sldMk cId="3937899417" sldId="257"/>
            <ac:picMk id="1160" creationId="{A0ED660A-8008-31EB-5519-44094738FA2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890665" cy="496809"/>
          </a:xfrm>
          <a:prstGeom prst="rect">
            <a:avLst/>
          </a:prstGeom>
        </p:spPr>
        <p:txBody>
          <a:bodyPr vert="horz" lIns="90713" tIns="45355" rIns="90713" bIns="45355" rtlCol="0"/>
          <a:lstStyle>
            <a:lvl1pPr algn="l">
              <a:defRPr sz="1200"/>
            </a:lvl1pPr>
          </a:lstStyle>
          <a:p>
            <a:endParaRPr lang="en-GB" dirty="0"/>
          </a:p>
        </p:txBody>
      </p:sp>
      <p:sp>
        <p:nvSpPr>
          <p:cNvPr id="3" name="Date Placeholder 2"/>
          <p:cNvSpPr>
            <a:spLocks noGrp="1"/>
          </p:cNvSpPr>
          <p:nvPr>
            <p:ph type="dt" sz="quarter" idx="1"/>
          </p:nvPr>
        </p:nvSpPr>
        <p:spPr>
          <a:xfrm>
            <a:off x="3776867" y="2"/>
            <a:ext cx="2890665" cy="496809"/>
          </a:xfrm>
          <a:prstGeom prst="rect">
            <a:avLst/>
          </a:prstGeom>
        </p:spPr>
        <p:txBody>
          <a:bodyPr vert="horz" lIns="90713" tIns="45355" rIns="90713" bIns="45355" rtlCol="0"/>
          <a:lstStyle>
            <a:lvl1pPr algn="r">
              <a:defRPr sz="1200"/>
            </a:lvl1pPr>
          </a:lstStyle>
          <a:p>
            <a:fld id="{2D65C683-EAC8-43E2-9C47-70FAF8AA3EB8}" type="datetimeFigureOut">
              <a:rPr lang="en-GB" smtClean="0"/>
              <a:t>11/02/2026</a:t>
            </a:fld>
            <a:endParaRPr lang="en-GB" dirty="0"/>
          </a:p>
        </p:txBody>
      </p:sp>
      <p:sp>
        <p:nvSpPr>
          <p:cNvPr id="4" name="Footer Placeholder 3"/>
          <p:cNvSpPr>
            <a:spLocks noGrp="1"/>
          </p:cNvSpPr>
          <p:nvPr>
            <p:ph type="ftr" sz="quarter" idx="2"/>
          </p:nvPr>
        </p:nvSpPr>
        <p:spPr>
          <a:xfrm>
            <a:off x="2" y="9428243"/>
            <a:ext cx="2890665" cy="496809"/>
          </a:xfrm>
          <a:prstGeom prst="rect">
            <a:avLst/>
          </a:prstGeom>
        </p:spPr>
        <p:txBody>
          <a:bodyPr vert="horz" lIns="90713" tIns="45355" rIns="90713" bIns="45355" rtlCol="0" anchor="b"/>
          <a:lstStyle>
            <a:lvl1pPr algn="l">
              <a:defRPr sz="1200"/>
            </a:lvl1pPr>
          </a:lstStyle>
          <a:p>
            <a:endParaRPr lang="en-GB" dirty="0"/>
          </a:p>
        </p:txBody>
      </p:sp>
      <p:sp>
        <p:nvSpPr>
          <p:cNvPr id="5" name="Slide Number Placeholder 4"/>
          <p:cNvSpPr>
            <a:spLocks noGrp="1"/>
          </p:cNvSpPr>
          <p:nvPr>
            <p:ph type="sldNum" sz="quarter" idx="3"/>
          </p:nvPr>
        </p:nvSpPr>
        <p:spPr>
          <a:xfrm>
            <a:off x="3776867" y="9428243"/>
            <a:ext cx="2890665" cy="496809"/>
          </a:xfrm>
          <a:prstGeom prst="rect">
            <a:avLst/>
          </a:prstGeom>
        </p:spPr>
        <p:txBody>
          <a:bodyPr vert="horz" lIns="90713" tIns="45355" rIns="90713" bIns="45355" rtlCol="0" anchor="b"/>
          <a:lstStyle>
            <a:lvl1pPr algn="r">
              <a:defRPr sz="1200"/>
            </a:lvl1pPr>
          </a:lstStyle>
          <a:p>
            <a:fld id="{DEE5A0D4-F9A8-4D6C-BA3A-A6D670B22582}" type="slidenum">
              <a:rPr lang="en-GB" smtClean="0"/>
              <a:t>‹#›</a:t>
            </a:fld>
            <a:endParaRPr lang="en-GB" dirty="0"/>
          </a:p>
        </p:txBody>
      </p:sp>
    </p:spTree>
    <p:extLst>
      <p:ext uri="{BB962C8B-B14F-4D97-AF65-F5344CB8AC3E}">
        <p14:creationId xmlns:p14="http://schemas.microsoft.com/office/powerpoint/2010/main" val="1755027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890665" cy="496809"/>
          </a:xfrm>
          <a:prstGeom prst="rect">
            <a:avLst/>
          </a:prstGeom>
        </p:spPr>
        <p:txBody>
          <a:bodyPr vert="horz" lIns="90713" tIns="45355" rIns="90713" bIns="45355" rtlCol="0"/>
          <a:lstStyle>
            <a:lvl1pPr algn="l">
              <a:defRPr sz="1200"/>
            </a:lvl1pPr>
          </a:lstStyle>
          <a:p>
            <a:endParaRPr lang="en-GB" dirty="0"/>
          </a:p>
        </p:txBody>
      </p:sp>
      <p:sp>
        <p:nvSpPr>
          <p:cNvPr id="3" name="Date Placeholder 2"/>
          <p:cNvSpPr>
            <a:spLocks noGrp="1"/>
          </p:cNvSpPr>
          <p:nvPr>
            <p:ph type="dt" idx="1"/>
          </p:nvPr>
        </p:nvSpPr>
        <p:spPr>
          <a:xfrm>
            <a:off x="3776867" y="2"/>
            <a:ext cx="2890665" cy="496809"/>
          </a:xfrm>
          <a:prstGeom prst="rect">
            <a:avLst/>
          </a:prstGeom>
        </p:spPr>
        <p:txBody>
          <a:bodyPr vert="horz" lIns="90713" tIns="45355" rIns="90713" bIns="45355" rtlCol="0"/>
          <a:lstStyle>
            <a:lvl1pPr algn="r">
              <a:defRPr sz="1200"/>
            </a:lvl1pPr>
          </a:lstStyle>
          <a:p>
            <a:fld id="{64FD3AB1-5389-4410-915C-AF12D4F6EFF4}" type="datetimeFigureOut">
              <a:rPr lang="en-GB" smtClean="0"/>
              <a:t>11/02/2026</a:t>
            </a:fld>
            <a:endParaRPr lang="en-GB" dirty="0"/>
          </a:p>
        </p:txBody>
      </p:sp>
      <p:sp>
        <p:nvSpPr>
          <p:cNvPr id="4" name="Slide Image Placeholder 3"/>
          <p:cNvSpPr>
            <a:spLocks noGrp="1" noRot="1" noChangeAspect="1"/>
          </p:cNvSpPr>
          <p:nvPr>
            <p:ph type="sldImg" idx="2"/>
          </p:nvPr>
        </p:nvSpPr>
        <p:spPr>
          <a:xfrm>
            <a:off x="2019300" y="744538"/>
            <a:ext cx="2630488" cy="3722687"/>
          </a:xfrm>
          <a:prstGeom prst="rect">
            <a:avLst/>
          </a:prstGeom>
          <a:noFill/>
          <a:ln w="12700">
            <a:solidFill>
              <a:prstClr val="black"/>
            </a:solidFill>
          </a:ln>
        </p:spPr>
        <p:txBody>
          <a:bodyPr vert="horz" lIns="90713" tIns="45355" rIns="90713" bIns="45355" rtlCol="0" anchor="ctr"/>
          <a:lstStyle/>
          <a:p>
            <a:endParaRPr lang="en-GB" dirty="0"/>
          </a:p>
        </p:txBody>
      </p:sp>
      <p:sp>
        <p:nvSpPr>
          <p:cNvPr id="5" name="Notes Placeholder 4"/>
          <p:cNvSpPr>
            <a:spLocks noGrp="1"/>
          </p:cNvSpPr>
          <p:nvPr>
            <p:ph type="body" sz="quarter" idx="3"/>
          </p:nvPr>
        </p:nvSpPr>
        <p:spPr>
          <a:xfrm>
            <a:off x="666600" y="4715712"/>
            <a:ext cx="5335893" cy="4466511"/>
          </a:xfrm>
          <a:prstGeom prst="rect">
            <a:avLst/>
          </a:prstGeom>
        </p:spPr>
        <p:txBody>
          <a:bodyPr vert="horz" lIns="90713" tIns="45355" rIns="90713" bIns="4535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243"/>
            <a:ext cx="2890665" cy="496809"/>
          </a:xfrm>
          <a:prstGeom prst="rect">
            <a:avLst/>
          </a:prstGeom>
        </p:spPr>
        <p:txBody>
          <a:bodyPr vert="horz" lIns="90713" tIns="45355" rIns="90713" bIns="45355" rtlCol="0" anchor="b"/>
          <a:lstStyle>
            <a:lvl1pPr algn="l">
              <a:defRPr sz="1200"/>
            </a:lvl1pPr>
          </a:lstStyle>
          <a:p>
            <a:endParaRPr lang="en-GB" dirty="0"/>
          </a:p>
        </p:txBody>
      </p:sp>
      <p:sp>
        <p:nvSpPr>
          <p:cNvPr id="7" name="Slide Number Placeholder 6"/>
          <p:cNvSpPr>
            <a:spLocks noGrp="1"/>
          </p:cNvSpPr>
          <p:nvPr>
            <p:ph type="sldNum" sz="quarter" idx="5"/>
          </p:nvPr>
        </p:nvSpPr>
        <p:spPr>
          <a:xfrm>
            <a:off x="3776867" y="9428243"/>
            <a:ext cx="2890665" cy="496809"/>
          </a:xfrm>
          <a:prstGeom prst="rect">
            <a:avLst/>
          </a:prstGeom>
        </p:spPr>
        <p:txBody>
          <a:bodyPr vert="horz" lIns="90713" tIns="45355" rIns="90713" bIns="45355" rtlCol="0" anchor="b"/>
          <a:lstStyle>
            <a:lvl1pPr algn="r">
              <a:defRPr sz="1200"/>
            </a:lvl1pPr>
          </a:lstStyle>
          <a:p>
            <a:fld id="{DC51D81D-274D-4A71-9D6C-F3C4525BE414}" type="slidenum">
              <a:rPr lang="en-GB" smtClean="0"/>
              <a:t>‹#›</a:t>
            </a:fld>
            <a:endParaRPr lang="en-GB" dirty="0"/>
          </a:p>
        </p:txBody>
      </p:sp>
    </p:spTree>
    <p:extLst>
      <p:ext uri="{BB962C8B-B14F-4D97-AF65-F5344CB8AC3E}">
        <p14:creationId xmlns:p14="http://schemas.microsoft.com/office/powerpoint/2010/main" val="3520791063"/>
      </p:ext>
    </p:extLst>
  </p:cSld>
  <p:clrMap bg1="lt1" tx1="dk1" bg2="lt2" tx2="dk2" accent1="accent1" accent2="accent2" accent3="accent3" accent4="accent4" accent5="accent5" accent6="accent6" hlink="hlink" folHlink="folHlink"/>
  <p:notesStyle>
    <a:lvl1pPr marL="0" algn="l" defTabSz="1256417" rtl="0" eaLnBrk="1" latinLnBrk="0" hangingPunct="1">
      <a:defRPr sz="1649" kern="1200">
        <a:solidFill>
          <a:schemeClr val="tx1"/>
        </a:solidFill>
        <a:latin typeface="+mn-lt"/>
        <a:ea typeface="+mn-ea"/>
        <a:cs typeface="+mn-cs"/>
      </a:defRPr>
    </a:lvl1pPr>
    <a:lvl2pPr marL="628209" algn="l" defTabSz="1256417" rtl="0" eaLnBrk="1" latinLnBrk="0" hangingPunct="1">
      <a:defRPr sz="1649" kern="1200">
        <a:solidFill>
          <a:schemeClr val="tx1"/>
        </a:solidFill>
        <a:latin typeface="+mn-lt"/>
        <a:ea typeface="+mn-ea"/>
        <a:cs typeface="+mn-cs"/>
      </a:defRPr>
    </a:lvl2pPr>
    <a:lvl3pPr marL="1256417" algn="l" defTabSz="1256417" rtl="0" eaLnBrk="1" latinLnBrk="0" hangingPunct="1">
      <a:defRPr sz="1649" kern="1200">
        <a:solidFill>
          <a:schemeClr val="tx1"/>
        </a:solidFill>
        <a:latin typeface="+mn-lt"/>
        <a:ea typeface="+mn-ea"/>
        <a:cs typeface="+mn-cs"/>
      </a:defRPr>
    </a:lvl3pPr>
    <a:lvl4pPr marL="1884627" algn="l" defTabSz="1256417" rtl="0" eaLnBrk="1" latinLnBrk="0" hangingPunct="1">
      <a:defRPr sz="1649" kern="1200">
        <a:solidFill>
          <a:schemeClr val="tx1"/>
        </a:solidFill>
        <a:latin typeface="+mn-lt"/>
        <a:ea typeface="+mn-ea"/>
        <a:cs typeface="+mn-cs"/>
      </a:defRPr>
    </a:lvl4pPr>
    <a:lvl5pPr marL="2512835" algn="l" defTabSz="1256417" rtl="0" eaLnBrk="1" latinLnBrk="0" hangingPunct="1">
      <a:defRPr sz="1649" kern="1200">
        <a:solidFill>
          <a:schemeClr val="tx1"/>
        </a:solidFill>
        <a:latin typeface="+mn-lt"/>
        <a:ea typeface="+mn-ea"/>
        <a:cs typeface="+mn-cs"/>
      </a:defRPr>
    </a:lvl5pPr>
    <a:lvl6pPr marL="3141045" algn="l" defTabSz="1256417" rtl="0" eaLnBrk="1" latinLnBrk="0" hangingPunct="1">
      <a:defRPr sz="1649" kern="1200">
        <a:solidFill>
          <a:schemeClr val="tx1"/>
        </a:solidFill>
        <a:latin typeface="+mn-lt"/>
        <a:ea typeface="+mn-ea"/>
        <a:cs typeface="+mn-cs"/>
      </a:defRPr>
    </a:lvl6pPr>
    <a:lvl7pPr marL="3769254" algn="l" defTabSz="1256417" rtl="0" eaLnBrk="1" latinLnBrk="0" hangingPunct="1">
      <a:defRPr sz="1649" kern="1200">
        <a:solidFill>
          <a:schemeClr val="tx1"/>
        </a:solidFill>
        <a:latin typeface="+mn-lt"/>
        <a:ea typeface="+mn-ea"/>
        <a:cs typeface="+mn-cs"/>
      </a:defRPr>
    </a:lvl7pPr>
    <a:lvl8pPr marL="4397464" algn="l" defTabSz="1256417" rtl="0" eaLnBrk="1" latinLnBrk="0" hangingPunct="1">
      <a:defRPr sz="1649" kern="1200">
        <a:solidFill>
          <a:schemeClr val="tx1"/>
        </a:solidFill>
        <a:latin typeface="+mn-lt"/>
        <a:ea typeface="+mn-ea"/>
        <a:cs typeface="+mn-cs"/>
      </a:defRPr>
    </a:lvl8pPr>
    <a:lvl9pPr marL="5025672" algn="l" defTabSz="1256417" rtl="0" eaLnBrk="1" latinLnBrk="0" hangingPunct="1">
      <a:defRPr sz="164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9300" y="744538"/>
            <a:ext cx="2630488" cy="3722687"/>
          </a:xfrm>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C51D81D-274D-4A71-9D6C-F3C4525BE414}" type="slidenum">
              <a:rPr lang="en-GB" smtClean="0"/>
              <a:t>1</a:t>
            </a:fld>
            <a:endParaRPr lang="en-GB" dirty="0"/>
          </a:p>
        </p:txBody>
      </p:sp>
    </p:spTree>
    <p:extLst>
      <p:ext uri="{BB962C8B-B14F-4D97-AF65-F5344CB8AC3E}">
        <p14:creationId xmlns:p14="http://schemas.microsoft.com/office/powerpoint/2010/main" val="2820051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4" y="13308260"/>
            <a:ext cx="25733930" cy="9182892"/>
          </a:xfrm>
        </p:spPr>
        <p:txBody>
          <a:bodyPr/>
          <a:lstStyle/>
          <a:p>
            <a:r>
              <a:rPr lang="en-US"/>
              <a:t>Click to edit Master title style</a:t>
            </a:r>
            <a:endParaRPr lang="en-GB"/>
          </a:p>
        </p:txBody>
      </p:sp>
      <p:sp>
        <p:nvSpPr>
          <p:cNvPr id="3" name="Subtitle 2"/>
          <p:cNvSpPr>
            <a:spLocks noGrp="1"/>
          </p:cNvSpPr>
          <p:nvPr>
            <p:ph type="subTitle" idx="1"/>
          </p:nvPr>
        </p:nvSpPr>
        <p:spPr>
          <a:xfrm>
            <a:off x="4541287" y="24276156"/>
            <a:ext cx="21192648" cy="10948072"/>
          </a:xfrm>
        </p:spPr>
        <p:txBody>
          <a:bodyPr/>
          <a:lstStyle>
            <a:lvl1pPr marL="0" indent="0" algn="ctr">
              <a:buNone/>
              <a:defRPr>
                <a:solidFill>
                  <a:schemeClr val="tx1">
                    <a:tint val="75000"/>
                  </a:schemeClr>
                </a:solidFill>
              </a:defRPr>
            </a:lvl1pPr>
            <a:lvl2pPr marL="970246" indent="0" algn="ctr">
              <a:buNone/>
              <a:defRPr>
                <a:solidFill>
                  <a:schemeClr val="tx1">
                    <a:tint val="75000"/>
                  </a:schemeClr>
                </a:solidFill>
              </a:defRPr>
            </a:lvl2pPr>
            <a:lvl3pPr marL="1940492" indent="0" algn="ctr">
              <a:buNone/>
              <a:defRPr>
                <a:solidFill>
                  <a:schemeClr val="tx1">
                    <a:tint val="75000"/>
                  </a:schemeClr>
                </a:solidFill>
              </a:defRPr>
            </a:lvl3pPr>
            <a:lvl4pPr marL="2910738" indent="0" algn="ctr">
              <a:buNone/>
              <a:defRPr>
                <a:solidFill>
                  <a:schemeClr val="tx1">
                    <a:tint val="75000"/>
                  </a:schemeClr>
                </a:solidFill>
              </a:defRPr>
            </a:lvl4pPr>
            <a:lvl5pPr marL="3880985" indent="0" algn="ctr">
              <a:buNone/>
              <a:defRPr>
                <a:solidFill>
                  <a:schemeClr val="tx1">
                    <a:tint val="75000"/>
                  </a:schemeClr>
                </a:solidFill>
              </a:defRPr>
            </a:lvl5pPr>
            <a:lvl6pPr marL="4851231" indent="0" algn="ctr">
              <a:buNone/>
              <a:defRPr>
                <a:solidFill>
                  <a:schemeClr val="tx1">
                    <a:tint val="75000"/>
                  </a:schemeClr>
                </a:solidFill>
              </a:defRPr>
            </a:lvl6pPr>
            <a:lvl7pPr marL="5821477" indent="0" algn="ctr">
              <a:buNone/>
              <a:defRPr>
                <a:solidFill>
                  <a:schemeClr val="tx1">
                    <a:tint val="75000"/>
                  </a:schemeClr>
                </a:solidFill>
              </a:defRPr>
            </a:lvl7pPr>
            <a:lvl8pPr marL="6791723" indent="0" algn="ctr">
              <a:buNone/>
              <a:defRPr>
                <a:solidFill>
                  <a:schemeClr val="tx1">
                    <a:tint val="75000"/>
                  </a:schemeClr>
                </a:solidFill>
              </a:defRPr>
            </a:lvl8pPr>
            <a:lvl9pPr marL="7761969"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2547883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2283760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1336462" y="7576390"/>
            <a:ext cx="15931278" cy="16139479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542627" y="7576390"/>
            <a:ext cx="47289253" cy="1613947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1698808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2545581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4" y="27528848"/>
            <a:ext cx="25733930" cy="8508554"/>
          </a:xfrm>
        </p:spPr>
        <p:txBody>
          <a:bodyPr anchor="t"/>
          <a:lstStyle>
            <a:lvl1pPr algn="l">
              <a:defRPr sz="8478" b="1" cap="all"/>
            </a:lvl1pPr>
          </a:lstStyle>
          <a:p>
            <a:r>
              <a:rPr lang="en-US"/>
              <a:t>Click to edit Master title style</a:t>
            </a:r>
            <a:endParaRPr lang="en-GB"/>
          </a:p>
        </p:txBody>
      </p:sp>
      <p:sp>
        <p:nvSpPr>
          <p:cNvPr id="3" name="Text Placeholder 2"/>
          <p:cNvSpPr>
            <a:spLocks noGrp="1"/>
          </p:cNvSpPr>
          <p:nvPr>
            <p:ph type="body" idx="1"/>
          </p:nvPr>
        </p:nvSpPr>
        <p:spPr>
          <a:xfrm>
            <a:off x="2391534" y="18157546"/>
            <a:ext cx="25733930" cy="9371306"/>
          </a:xfrm>
        </p:spPr>
        <p:txBody>
          <a:bodyPr anchor="b"/>
          <a:lstStyle>
            <a:lvl1pPr marL="0" indent="0">
              <a:buNone/>
              <a:defRPr sz="4272">
                <a:solidFill>
                  <a:schemeClr val="tx1">
                    <a:tint val="75000"/>
                  </a:schemeClr>
                </a:solidFill>
              </a:defRPr>
            </a:lvl1pPr>
            <a:lvl2pPr marL="970246" indent="0">
              <a:buNone/>
              <a:defRPr sz="3812">
                <a:solidFill>
                  <a:schemeClr val="tx1">
                    <a:tint val="75000"/>
                  </a:schemeClr>
                </a:solidFill>
              </a:defRPr>
            </a:lvl2pPr>
            <a:lvl3pPr marL="1940492" indent="0">
              <a:buNone/>
              <a:defRPr sz="3418">
                <a:solidFill>
                  <a:schemeClr val="tx1">
                    <a:tint val="75000"/>
                  </a:schemeClr>
                </a:solidFill>
              </a:defRPr>
            </a:lvl3pPr>
            <a:lvl4pPr marL="2910738" indent="0">
              <a:buNone/>
              <a:defRPr sz="2957">
                <a:solidFill>
                  <a:schemeClr val="tx1">
                    <a:tint val="75000"/>
                  </a:schemeClr>
                </a:solidFill>
              </a:defRPr>
            </a:lvl4pPr>
            <a:lvl5pPr marL="3880985" indent="0">
              <a:buNone/>
              <a:defRPr sz="2957">
                <a:solidFill>
                  <a:schemeClr val="tx1">
                    <a:tint val="75000"/>
                  </a:schemeClr>
                </a:solidFill>
              </a:defRPr>
            </a:lvl5pPr>
            <a:lvl6pPr marL="4851231" indent="0">
              <a:buNone/>
              <a:defRPr sz="2957">
                <a:solidFill>
                  <a:schemeClr val="tx1">
                    <a:tint val="75000"/>
                  </a:schemeClr>
                </a:solidFill>
              </a:defRPr>
            </a:lvl6pPr>
            <a:lvl7pPr marL="5821477" indent="0">
              <a:buNone/>
              <a:defRPr sz="2957">
                <a:solidFill>
                  <a:schemeClr val="tx1">
                    <a:tint val="75000"/>
                  </a:schemeClr>
                </a:solidFill>
              </a:defRPr>
            </a:lvl7pPr>
            <a:lvl8pPr marL="6791723" indent="0">
              <a:buNone/>
              <a:defRPr sz="2957">
                <a:solidFill>
                  <a:schemeClr val="tx1">
                    <a:tint val="75000"/>
                  </a:schemeClr>
                </a:solidFill>
              </a:defRPr>
            </a:lvl8pPr>
            <a:lvl9pPr marL="7761969" indent="0">
              <a:buNone/>
              <a:defRPr sz="295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4033115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542623" y="44139373"/>
            <a:ext cx="31610265" cy="124831802"/>
          </a:xfrm>
        </p:spPr>
        <p:txBody>
          <a:bodyPr/>
          <a:lstStyle>
            <a:lvl1pPr>
              <a:defRPr sz="5915"/>
            </a:lvl1pPr>
            <a:lvl2pPr>
              <a:defRPr sz="5061"/>
            </a:lvl2pPr>
            <a:lvl3pPr>
              <a:defRPr sz="4272"/>
            </a:lvl3pPr>
            <a:lvl4pPr>
              <a:defRPr sz="3812"/>
            </a:lvl4pPr>
            <a:lvl5pPr>
              <a:defRPr sz="3812"/>
            </a:lvl5pPr>
            <a:lvl6pPr>
              <a:defRPr sz="3812"/>
            </a:lvl6pPr>
            <a:lvl7pPr>
              <a:defRPr sz="3812"/>
            </a:lvl7pPr>
            <a:lvl8pPr>
              <a:defRPr sz="3812"/>
            </a:lvl8pPr>
            <a:lvl9pPr>
              <a:defRPr sz="381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5657476" y="44139373"/>
            <a:ext cx="31610265" cy="124831802"/>
          </a:xfrm>
        </p:spPr>
        <p:txBody>
          <a:bodyPr/>
          <a:lstStyle>
            <a:lvl1pPr>
              <a:defRPr sz="5915"/>
            </a:lvl1pPr>
            <a:lvl2pPr>
              <a:defRPr sz="5061"/>
            </a:lvl2pPr>
            <a:lvl3pPr>
              <a:defRPr sz="4272"/>
            </a:lvl3pPr>
            <a:lvl4pPr>
              <a:defRPr sz="3812"/>
            </a:lvl4pPr>
            <a:lvl5pPr>
              <a:defRPr sz="3812"/>
            </a:lvl5pPr>
            <a:lvl6pPr>
              <a:defRPr sz="3812"/>
            </a:lvl6pPr>
            <a:lvl7pPr>
              <a:defRPr sz="3812"/>
            </a:lvl7pPr>
            <a:lvl8pPr>
              <a:defRPr sz="3812"/>
            </a:lvl8pPr>
            <a:lvl9pPr>
              <a:defRPr sz="381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1182749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2" y="1715601"/>
            <a:ext cx="27247693" cy="7140046"/>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513766" y="9589484"/>
            <a:ext cx="13376809" cy="3996438"/>
          </a:xfrm>
        </p:spPr>
        <p:txBody>
          <a:bodyPr anchor="b"/>
          <a:lstStyle>
            <a:lvl1pPr marL="0" indent="0">
              <a:buNone/>
              <a:defRPr sz="5061" b="1"/>
            </a:lvl1pPr>
            <a:lvl2pPr marL="970246" indent="0">
              <a:buNone/>
              <a:defRPr sz="4272" b="1"/>
            </a:lvl2pPr>
            <a:lvl3pPr marL="1940492" indent="0">
              <a:buNone/>
              <a:defRPr sz="3812" b="1"/>
            </a:lvl3pPr>
            <a:lvl4pPr marL="2910738" indent="0">
              <a:buNone/>
              <a:defRPr sz="3418" b="1"/>
            </a:lvl4pPr>
            <a:lvl5pPr marL="3880985" indent="0">
              <a:buNone/>
              <a:defRPr sz="3418" b="1"/>
            </a:lvl5pPr>
            <a:lvl6pPr marL="4851231" indent="0">
              <a:buNone/>
              <a:defRPr sz="3418" b="1"/>
            </a:lvl6pPr>
            <a:lvl7pPr marL="5821477" indent="0">
              <a:buNone/>
              <a:defRPr sz="3418" b="1"/>
            </a:lvl7pPr>
            <a:lvl8pPr marL="6791723" indent="0">
              <a:buNone/>
              <a:defRPr sz="3418" b="1"/>
            </a:lvl8pPr>
            <a:lvl9pPr marL="7761969" indent="0">
              <a:buNone/>
              <a:defRPr sz="3418" b="1"/>
            </a:lvl9pPr>
          </a:lstStyle>
          <a:p>
            <a:pPr lvl="0"/>
            <a:r>
              <a:rPr lang="en-US"/>
              <a:t>Click to edit Master text styles</a:t>
            </a:r>
          </a:p>
        </p:txBody>
      </p:sp>
      <p:sp>
        <p:nvSpPr>
          <p:cNvPr id="4" name="Content Placeholder 3"/>
          <p:cNvSpPr>
            <a:spLocks noGrp="1"/>
          </p:cNvSpPr>
          <p:nvPr>
            <p:ph sz="half" idx="2"/>
          </p:nvPr>
        </p:nvSpPr>
        <p:spPr>
          <a:xfrm>
            <a:off x="1513766" y="13585922"/>
            <a:ext cx="13376809" cy="24682745"/>
          </a:xfrm>
        </p:spPr>
        <p:txBody>
          <a:bodyPr/>
          <a:lstStyle>
            <a:lvl1pPr>
              <a:defRPr sz="5061"/>
            </a:lvl1pPr>
            <a:lvl2pPr>
              <a:defRPr sz="4272"/>
            </a:lvl2pPr>
            <a:lvl3pPr>
              <a:defRPr sz="3812"/>
            </a:lvl3pPr>
            <a:lvl4pPr>
              <a:defRPr sz="3418"/>
            </a:lvl4pPr>
            <a:lvl5pPr>
              <a:defRPr sz="3418"/>
            </a:lvl5pPr>
            <a:lvl6pPr>
              <a:defRPr sz="3418"/>
            </a:lvl6pPr>
            <a:lvl7pPr>
              <a:defRPr sz="3418"/>
            </a:lvl7pPr>
            <a:lvl8pPr>
              <a:defRPr sz="3418"/>
            </a:lvl8pPr>
            <a:lvl9pPr>
              <a:defRPr sz="341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5379392" y="9589484"/>
            <a:ext cx="13382065" cy="3996438"/>
          </a:xfrm>
        </p:spPr>
        <p:txBody>
          <a:bodyPr anchor="b"/>
          <a:lstStyle>
            <a:lvl1pPr marL="0" indent="0">
              <a:buNone/>
              <a:defRPr sz="5061" b="1"/>
            </a:lvl1pPr>
            <a:lvl2pPr marL="970246" indent="0">
              <a:buNone/>
              <a:defRPr sz="4272" b="1"/>
            </a:lvl2pPr>
            <a:lvl3pPr marL="1940492" indent="0">
              <a:buNone/>
              <a:defRPr sz="3812" b="1"/>
            </a:lvl3pPr>
            <a:lvl4pPr marL="2910738" indent="0">
              <a:buNone/>
              <a:defRPr sz="3418" b="1"/>
            </a:lvl4pPr>
            <a:lvl5pPr marL="3880985" indent="0">
              <a:buNone/>
              <a:defRPr sz="3418" b="1"/>
            </a:lvl5pPr>
            <a:lvl6pPr marL="4851231" indent="0">
              <a:buNone/>
              <a:defRPr sz="3418" b="1"/>
            </a:lvl6pPr>
            <a:lvl7pPr marL="5821477" indent="0">
              <a:buNone/>
              <a:defRPr sz="3418" b="1"/>
            </a:lvl7pPr>
            <a:lvl8pPr marL="6791723" indent="0">
              <a:buNone/>
              <a:defRPr sz="3418" b="1"/>
            </a:lvl8pPr>
            <a:lvl9pPr marL="7761969" indent="0">
              <a:buNone/>
              <a:defRPr sz="3418" b="1"/>
            </a:lvl9pPr>
          </a:lstStyle>
          <a:p>
            <a:pPr lvl="0"/>
            <a:r>
              <a:rPr lang="en-US"/>
              <a:t>Click to edit Master text styles</a:t>
            </a:r>
          </a:p>
        </p:txBody>
      </p:sp>
      <p:sp>
        <p:nvSpPr>
          <p:cNvPr id="6" name="Content Placeholder 5"/>
          <p:cNvSpPr>
            <a:spLocks noGrp="1"/>
          </p:cNvSpPr>
          <p:nvPr>
            <p:ph sz="quarter" idx="4"/>
          </p:nvPr>
        </p:nvSpPr>
        <p:spPr>
          <a:xfrm>
            <a:off x="15379392" y="13585922"/>
            <a:ext cx="13382065" cy="24682745"/>
          </a:xfrm>
        </p:spPr>
        <p:txBody>
          <a:bodyPr/>
          <a:lstStyle>
            <a:lvl1pPr>
              <a:defRPr sz="5061"/>
            </a:lvl1pPr>
            <a:lvl2pPr>
              <a:defRPr sz="4272"/>
            </a:lvl2pPr>
            <a:lvl3pPr>
              <a:defRPr sz="3812"/>
            </a:lvl3pPr>
            <a:lvl4pPr>
              <a:defRPr sz="3418"/>
            </a:lvl4pPr>
            <a:lvl5pPr>
              <a:defRPr sz="3418"/>
            </a:lvl5pPr>
            <a:lvl6pPr>
              <a:defRPr sz="3418"/>
            </a:lvl6pPr>
            <a:lvl7pPr>
              <a:defRPr sz="3418"/>
            </a:lvl7pPr>
            <a:lvl8pPr>
              <a:defRPr sz="3418"/>
            </a:lvl8pPr>
            <a:lvl9pPr>
              <a:defRPr sz="341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736888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2428863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1186749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5684"/>
            <a:ext cx="9960337" cy="7259047"/>
          </a:xfrm>
        </p:spPr>
        <p:txBody>
          <a:bodyPr anchor="b"/>
          <a:lstStyle>
            <a:lvl1pPr algn="l">
              <a:defRPr sz="4272" b="1"/>
            </a:lvl1pPr>
          </a:lstStyle>
          <a:p>
            <a:r>
              <a:rPr lang="en-US"/>
              <a:t>Click to edit Master title style</a:t>
            </a:r>
            <a:endParaRPr lang="en-GB"/>
          </a:p>
        </p:txBody>
      </p:sp>
      <p:sp>
        <p:nvSpPr>
          <p:cNvPr id="3" name="Content Placeholder 2"/>
          <p:cNvSpPr>
            <a:spLocks noGrp="1"/>
          </p:cNvSpPr>
          <p:nvPr>
            <p:ph idx="1"/>
          </p:nvPr>
        </p:nvSpPr>
        <p:spPr>
          <a:xfrm>
            <a:off x="11836773" y="1705681"/>
            <a:ext cx="16924685" cy="36562988"/>
          </a:xfrm>
        </p:spPr>
        <p:txBody>
          <a:bodyPr/>
          <a:lstStyle>
            <a:lvl1pPr>
              <a:defRPr sz="6770"/>
            </a:lvl1pPr>
            <a:lvl2pPr>
              <a:defRPr sz="5915"/>
            </a:lvl2pPr>
            <a:lvl3pPr>
              <a:defRPr sz="5061"/>
            </a:lvl3pPr>
            <a:lvl4pPr>
              <a:defRPr sz="4272"/>
            </a:lvl4pPr>
            <a:lvl5pPr>
              <a:defRPr sz="4272"/>
            </a:lvl5pPr>
            <a:lvl6pPr>
              <a:defRPr sz="4272"/>
            </a:lvl6pPr>
            <a:lvl7pPr>
              <a:defRPr sz="4272"/>
            </a:lvl7pPr>
            <a:lvl8pPr>
              <a:defRPr sz="4272"/>
            </a:lvl8pPr>
            <a:lvl9pPr>
              <a:defRPr sz="42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513765" y="8964734"/>
            <a:ext cx="9960337" cy="29303941"/>
          </a:xfrm>
        </p:spPr>
        <p:txBody>
          <a:bodyPr/>
          <a:lstStyle>
            <a:lvl1pPr marL="0" indent="0">
              <a:buNone/>
              <a:defRPr sz="2957"/>
            </a:lvl1pPr>
            <a:lvl2pPr marL="970246" indent="0">
              <a:buNone/>
              <a:defRPr sz="2563"/>
            </a:lvl2pPr>
            <a:lvl3pPr marL="1940492" indent="0">
              <a:buNone/>
              <a:defRPr sz="2103"/>
            </a:lvl3pPr>
            <a:lvl4pPr marL="2910738" indent="0">
              <a:buNone/>
              <a:defRPr sz="1906"/>
            </a:lvl4pPr>
            <a:lvl5pPr marL="3880985" indent="0">
              <a:buNone/>
              <a:defRPr sz="1906"/>
            </a:lvl5pPr>
            <a:lvl6pPr marL="4851231" indent="0">
              <a:buNone/>
              <a:defRPr sz="1906"/>
            </a:lvl6pPr>
            <a:lvl7pPr marL="5821477" indent="0">
              <a:buNone/>
              <a:defRPr sz="1906"/>
            </a:lvl7pPr>
            <a:lvl8pPr marL="6791723" indent="0">
              <a:buNone/>
              <a:defRPr sz="1906"/>
            </a:lvl8pPr>
            <a:lvl9pPr marL="7761969" indent="0">
              <a:buNone/>
              <a:defRPr sz="1906"/>
            </a:lvl9pPr>
          </a:lstStyle>
          <a:p>
            <a:pPr lvl="0"/>
            <a:r>
              <a:rPr lang="en-US"/>
              <a:t>Click to edit Master text styles</a:t>
            </a:r>
          </a:p>
        </p:txBody>
      </p:sp>
      <p:sp>
        <p:nvSpPr>
          <p:cNvPr id="5" name="Date Placeholder 4"/>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1834718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7" y="29988192"/>
            <a:ext cx="18165128" cy="3540276"/>
          </a:xfrm>
        </p:spPr>
        <p:txBody>
          <a:bodyPr anchor="b"/>
          <a:lstStyle>
            <a:lvl1pPr algn="l">
              <a:defRPr sz="4272" b="1"/>
            </a:lvl1pPr>
          </a:lstStyle>
          <a:p>
            <a:r>
              <a:rPr lang="en-US"/>
              <a:t>Click to edit Master title style</a:t>
            </a:r>
            <a:endParaRPr lang="en-GB"/>
          </a:p>
        </p:txBody>
      </p:sp>
      <p:sp>
        <p:nvSpPr>
          <p:cNvPr id="3" name="Picture Placeholder 2"/>
          <p:cNvSpPr>
            <a:spLocks noGrp="1"/>
          </p:cNvSpPr>
          <p:nvPr>
            <p:ph type="pic" idx="1"/>
          </p:nvPr>
        </p:nvSpPr>
        <p:spPr>
          <a:xfrm>
            <a:off x="5934157" y="3827864"/>
            <a:ext cx="18165128" cy="25704165"/>
          </a:xfrm>
        </p:spPr>
        <p:txBody>
          <a:bodyPr/>
          <a:lstStyle>
            <a:lvl1pPr marL="0" indent="0">
              <a:buNone/>
              <a:defRPr sz="6770"/>
            </a:lvl1pPr>
            <a:lvl2pPr marL="970246" indent="0">
              <a:buNone/>
              <a:defRPr sz="5915"/>
            </a:lvl2pPr>
            <a:lvl3pPr marL="1940492" indent="0">
              <a:buNone/>
              <a:defRPr sz="5061"/>
            </a:lvl3pPr>
            <a:lvl4pPr marL="2910738" indent="0">
              <a:buNone/>
              <a:defRPr sz="4272"/>
            </a:lvl4pPr>
            <a:lvl5pPr marL="3880985" indent="0">
              <a:buNone/>
              <a:defRPr sz="4272"/>
            </a:lvl5pPr>
            <a:lvl6pPr marL="4851231" indent="0">
              <a:buNone/>
              <a:defRPr sz="4272"/>
            </a:lvl6pPr>
            <a:lvl7pPr marL="5821477" indent="0">
              <a:buNone/>
              <a:defRPr sz="4272"/>
            </a:lvl7pPr>
            <a:lvl8pPr marL="6791723" indent="0">
              <a:buNone/>
              <a:defRPr sz="4272"/>
            </a:lvl8pPr>
            <a:lvl9pPr marL="7761969" indent="0">
              <a:buNone/>
              <a:defRPr sz="4272"/>
            </a:lvl9pPr>
          </a:lstStyle>
          <a:p>
            <a:endParaRPr lang="en-GB" dirty="0"/>
          </a:p>
        </p:txBody>
      </p:sp>
      <p:sp>
        <p:nvSpPr>
          <p:cNvPr id="4" name="Text Placeholder 3"/>
          <p:cNvSpPr>
            <a:spLocks noGrp="1"/>
          </p:cNvSpPr>
          <p:nvPr>
            <p:ph type="body" sz="half" idx="2"/>
          </p:nvPr>
        </p:nvSpPr>
        <p:spPr>
          <a:xfrm>
            <a:off x="5934157" y="33528472"/>
            <a:ext cx="18165128" cy="5027778"/>
          </a:xfrm>
        </p:spPr>
        <p:txBody>
          <a:bodyPr/>
          <a:lstStyle>
            <a:lvl1pPr marL="0" indent="0">
              <a:buNone/>
              <a:defRPr sz="2957"/>
            </a:lvl1pPr>
            <a:lvl2pPr marL="970246" indent="0">
              <a:buNone/>
              <a:defRPr sz="2563"/>
            </a:lvl2pPr>
            <a:lvl3pPr marL="1940492" indent="0">
              <a:buNone/>
              <a:defRPr sz="2103"/>
            </a:lvl3pPr>
            <a:lvl4pPr marL="2910738" indent="0">
              <a:buNone/>
              <a:defRPr sz="1906"/>
            </a:lvl4pPr>
            <a:lvl5pPr marL="3880985" indent="0">
              <a:buNone/>
              <a:defRPr sz="1906"/>
            </a:lvl5pPr>
            <a:lvl6pPr marL="4851231" indent="0">
              <a:buNone/>
              <a:defRPr sz="1906"/>
            </a:lvl6pPr>
            <a:lvl7pPr marL="5821477" indent="0">
              <a:buNone/>
              <a:defRPr sz="1906"/>
            </a:lvl7pPr>
            <a:lvl8pPr marL="6791723" indent="0">
              <a:buNone/>
              <a:defRPr sz="1906"/>
            </a:lvl8pPr>
            <a:lvl9pPr marL="7761969" indent="0">
              <a:buNone/>
              <a:defRPr sz="1906"/>
            </a:lvl9pPr>
          </a:lstStyle>
          <a:p>
            <a:pPr lvl="0"/>
            <a:r>
              <a:rPr lang="en-US"/>
              <a:t>Click to edit Master text styles</a:t>
            </a:r>
          </a:p>
        </p:txBody>
      </p:sp>
      <p:sp>
        <p:nvSpPr>
          <p:cNvPr id="5" name="Date Placeholder 4"/>
          <p:cNvSpPr>
            <a:spLocks noGrp="1"/>
          </p:cNvSpPr>
          <p:nvPr>
            <p:ph type="dt" sz="half" idx="10"/>
          </p:nvPr>
        </p:nvSpPr>
        <p:spPr/>
        <p:txBody>
          <a:bodyPr/>
          <a:lstStyle/>
          <a:p>
            <a:fld id="{1EE51937-5A6E-4AD1-A601-F0A373B8B0A5}" type="datetimeFigureOut">
              <a:rPr lang="en-GB" smtClean="0"/>
              <a:t>11/02/2026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FCC72BC-AEAC-4B40-BF71-41A8C407262B}" type="slidenum">
              <a:rPr lang="en-GB" smtClean="0"/>
              <a:t>‹#›</a:t>
            </a:fld>
            <a:endParaRPr lang="en-GB" dirty="0"/>
          </a:p>
        </p:txBody>
      </p:sp>
    </p:spTree>
    <p:extLst>
      <p:ext uri="{BB962C8B-B14F-4D97-AF65-F5344CB8AC3E}">
        <p14:creationId xmlns:p14="http://schemas.microsoft.com/office/powerpoint/2010/main" val="2549123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762" y="1715601"/>
            <a:ext cx="27247693" cy="7140046"/>
          </a:xfrm>
          <a:prstGeom prst="rect">
            <a:avLst/>
          </a:prstGeom>
        </p:spPr>
        <p:txBody>
          <a:bodyPr vert="horz" lIns="295232" tIns="147616" rIns="295232" bIns="147616"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513762" y="9996071"/>
            <a:ext cx="27247693" cy="28272602"/>
          </a:xfrm>
          <a:prstGeom prst="rect">
            <a:avLst/>
          </a:prstGeom>
        </p:spPr>
        <p:txBody>
          <a:bodyPr vert="horz" lIns="295232" tIns="147616" rIns="295232" bIns="14761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513762" y="39706593"/>
            <a:ext cx="7064215" cy="2280848"/>
          </a:xfrm>
          <a:prstGeom prst="rect">
            <a:avLst/>
          </a:prstGeom>
        </p:spPr>
        <p:txBody>
          <a:bodyPr vert="horz" lIns="295232" tIns="147616" rIns="295232" bIns="147616" rtlCol="0" anchor="ctr"/>
          <a:lstStyle>
            <a:lvl1pPr algn="l">
              <a:defRPr sz="2563">
                <a:solidFill>
                  <a:schemeClr val="tx1">
                    <a:tint val="75000"/>
                  </a:schemeClr>
                </a:solidFill>
              </a:defRPr>
            </a:lvl1pPr>
          </a:lstStyle>
          <a:p>
            <a:fld id="{1EE51937-5A6E-4AD1-A601-F0A373B8B0A5}" type="datetimeFigureOut">
              <a:rPr lang="en-GB" smtClean="0"/>
              <a:t>11/02/2026</a:t>
            </a:fld>
            <a:endParaRPr lang="en-GB" dirty="0"/>
          </a:p>
        </p:txBody>
      </p:sp>
      <p:sp>
        <p:nvSpPr>
          <p:cNvPr id="5" name="Footer Placeholder 4"/>
          <p:cNvSpPr>
            <a:spLocks noGrp="1"/>
          </p:cNvSpPr>
          <p:nvPr>
            <p:ph type="ftr" sz="quarter" idx="3"/>
          </p:nvPr>
        </p:nvSpPr>
        <p:spPr>
          <a:xfrm>
            <a:off x="10344037" y="39706593"/>
            <a:ext cx="9587151" cy="2280848"/>
          </a:xfrm>
          <a:prstGeom prst="rect">
            <a:avLst/>
          </a:prstGeom>
        </p:spPr>
        <p:txBody>
          <a:bodyPr vert="horz" lIns="295232" tIns="147616" rIns="295232" bIns="147616" rtlCol="0" anchor="ctr"/>
          <a:lstStyle>
            <a:lvl1pPr algn="ctr">
              <a:defRPr sz="2563">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21697239" y="39706593"/>
            <a:ext cx="7064215" cy="2280848"/>
          </a:xfrm>
          <a:prstGeom prst="rect">
            <a:avLst/>
          </a:prstGeom>
        </p:spPr>
        <p:txBody>
          <a:bodyPr vert="horz" lIns="295232" tIns="147616" rIns="295232" bIns="147616" rtlCol="0" anchor="ctr"/>
          <a:lstStyle>
            <a:lvl1pPr algn="r">
              <a:defRPr sz="2563">
                <a:solidFill>
                  <a:schemeClr val="tx1">
                    <a:tint val="75000"/>
                  </a:schemeClr>
                </a:solidFill>
              </a:defRPr>
            </a:lvl1pPr>
          </a:lstStyle>
          <a:p>
            <a:fld id="{1FCC72BC-AEAC-4B40-BF71-41A8C407262B}" type="slidenum">
              <a:rPr lang="en-GB" smtClean="0"/>
              <a:t>‹#›</a:t>
            </a:fld>
            <a:endParaRPr lang="en-GB" dirty="0"/>
          </a:p>
        </p:txBody>
      </p:sp>
    </p:spTree>
    <p:extLst>
      <p:ext uri="{BB962C8B-B14F-4D97-AF65-F5344CB8AC3E}">
        <p14:creationId xmlns:p14="http://schemas.microsoft.com/office/powerpoint/2010/main" val="20740552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940492" rtl="0" eaLnBrk="1" latinLnBrk="0" hangingPunct="1">
        <a:spcBef>
          <a:spcPct val="0"/>
        </a:spcBef>
        <a:buNone/>
        <a:defRPr sz="9333" kern="1200">
          <a:solidFill>
            <a:schemeClr val="tx1"/>
          </a:solidFill>
          <a:latin typeface="+mj-lt"/>
          <a:ea typeface="+mj-ea"/>
          <a:cs typeface="+mj-cs"/>
        </a:defRPr>
      </a:lvl1pPr>
    </p:titleStyle>
    <p:bodyStyle>
      <a:lvl1pPr marL="727684" indent="-727684" algn="l" defTabSz="1940492" rtl="0" eaLnBrk="1" latinLnBrk="0" hangingPunct="1">
        <a:spcBef>
          <a:spcPct val="20000"/>
        </a:spcBef>
        <a:buFont typeface="Arial" panose="020B0604020202020204" pitchFamily="34" charset="0"/>
        <a:buChar char="•"/>
        <a:defRPr sz="6770" kern="1200">
          <a:solidFill>
            <a:schemeClr val="tx1"/>
          </a:solidFill>
          <a:latin typeface="+mn-lt"/>
          <a:ea typeface="+mn-ea"/>
          <a:cs typeface="+mn-cs"/>
        </a:defRPr>
      </a:lvl1pPr>
      <a:lvl2pPr marL="1576650" indent="-606403" algn="l" defTabSz="1940492" rtl="0" eaLnBrk="1" latinLnBrk="0" hangingPunct="1">
        <a:spcBef>
          <a:spcPct val="20000"/>
        </a:spcBef>
        <a:buFont typeface="Arial" panose="020B0604020202020204" pitchFamily="34" charset="0"/>
        <a:buChar char="–"/>
        <a:defRPr sz="5915" kern="1200">
          <a:solidFill>
            <a:schemeClr val="tx1"/>
          </a:solidFill>
          <a:latin typeface="+mn-lt"/>
          <a:ea typeface="+mn-ea"/>
          <a:cs typeface="+mn-cs"/>
        </a:defRPr>
      </a:lvl2pPr>
      <a:lvl3pPr marL="2425616" indent="-485123" algn="l" defTabSz="1940492" rtl="0" eaLnBrk="1" latinLnBrk="0" hangingPunct="1">
        <a:spcBef>
          <a:spcPct val="20000"/>
        </a:spcBef>
        <a:buFont typeface="Arial" panose="020B0604020202020204" pitchFamily="34" charset="0"/>
        <a:buChar char="•"/>
        <a:defRPr sz="5061" kern="1200">
          <a:solidFill>
            <a:schemeClr val="tx1"/>
          </a:solidFill>
          <a:latin typeface="+mn-lt"/>
          <a:ea typeface="+mn-ea"/>
          <a:cs typeface="+mn-cs"/>
        </a:defRPr>
      </a:lvl3pPr>
      <a:lvl4pPr marL="3395861" indent="-485123" algn="l" defTabSz="1940492" rtl="0" eaLnBrk="1" latinLnBrk="0" hangingPunct="1">
        <a:spcBef>
          <a:spcPct val="20000"/>
        </a:spcBef>
        <a:buFont typeface="Arial" panose="020B0604020202020204" pitchFamily="34" charset="0"/>
        <a:buChar char="–"/>
        <a:defRPr sz="4272" kern="1200">
          <a:solidFill>
            <a:schemeClr val="tx1"/>
          </a:solidFill>
          <a:latin typeface="+mn-lt"/>
          <a:ea typeface="+mn-ea"/>
          <a:cs typeface="+mn-cs"/>
        </a:defRPr>
      </a:lvl4pPr>
      <a:lvl5pPr marL="4366107" indent="-485123" algn="l" defTabSz="1940492" rtl="0" eaLnBrk="1" latinLnBrk="0" hangingPunct="1">
        <a:spcBef>
          <a:spcPct val="20000"/>
        </a:spcBef>
        <a:buFont typeface="Arial" panose="020B0604020202020204" pitchFamily="34" charset="0"/>
        <a:buChar char="»"/>
        <a:defRPr sz="4272" kern="1200">
          <a:solidFill>
            <a:schemeClr val="tx1"/>
          </a:solidFill>
          <a:latin typeface="+mn-lt"/>
          <a:ea typeface="+mn-ea"/>
          <a:cs typeface="+mn-cs"/>
        </a:defRPr>
      </a:lvl5pPr>
      <a:lvl6pPr marL="5336354" indent="-485123" algn="l" defTabSz="1940492" rtl="0" eaLnBrk="1" latinLnBrk="0" hangingPunct="1">
        <a:spcBef>
          <a:spcPct val="20000"/>
        </a:spcBef>
        <a:buFont typeface="Arial" panose="020B0604020202020204" pitchFamily="34" charset="0"/>
        <a:buChar char="•"/>
        <a:defRPr sz="4272" kern="1200">
          <a:solidFill>
            <a:schemeClr val="tx1"/>
          </a:solidFill>
          <a:latin typeface="+mn-lt"/>
          <a:ea typeface="+mn-ea"/>
          <a:cs typeface="+mn-cs"/>
        </a:defRPr>
      </a:lvl6pPr>
      <a:lvl7pPr marL="6306600" indent="-485123" algn="l" defTabSz="1940492" rtl="0" eaLnBrk="1" latinLnBrk="0" hangingPunct="1">
        <a:spcBef>
          <a:spcPct val="20000"/>
        </a:spcBef>
        <a:buFont typeface="Arial" panose="020B0604020202020204" pitchFamily="34" charset="0"/>
        <a:buChar char="•"/>
        <a:defRPr sz="4272" kern="1200">
          <a:solidFill>
            <a:schemeClr val="tx1"/>
          </a:solidFill>
          <a:latin typeface="+mn-lt"/>
          <a:ea typeface="+mn-ea"/>
          <a:cs typeface="+mn-cs"/>
        </a:defRPr>
      </a:lvl7pPr>
      <a:lvl8pPr marL="7276847" indent="-485123" algn="l" defTabSz="1940492" rtl="0" eaLnBrk="1" latinLnBrk="0" hangingPunct="1">
        <a:spcBef>
          <a:spcPct val="20000"/>
        </a:spcBef>
        <a:buFont typeface="Arial" panose="020B0604020202020204" pitchFamily="34" charset="0"/>
        <a:buChar char="•"/>
        <a:defRPr sz="4272" kern="1200">
          <a:solidFill>
            <a:schemeClr val="tx1"/>
          </a:solidFill>
          <a:latin typeface="+mn-lt"/>
          <a:ea typeface="+mn-ea"/>
          <a:cs typeface="+mn-cs"/>
        </a:defRPr>
      </a:lvl8pPr>
      <a:lvl9pPr marL="8247093" indent="-485123" algn="l" defTabSz="1940492" rtl="0" eaLnBrk="1" latinLnBrk="0" hangingPunct="1">
        <a:spcBef>
          <a:spcPct val="20000"/>
        </a:spcBef>
        <a:buFont typeface="Arial" panose="020B0604020202020204" pitchFamily="34" charset="0"/>
        <a:buChar char="•"/>
        <a:defRPr sz="4272" kern="1200">
          <a:solidFill>
            <a:schemeClr val="tx1"/>
          </a:solidFill>
          <a:latin typeface="+mn-lt"/>
          <a:ea typeface="+mn-ea"/>
          <a:cs typeface="+mn-cs"/>
        </a:defRPr>
      </a:lvl9pPr>
    </p:bodyStyle>
    <p:otherStyle>
      <a:defPPr>
        <a:defRPr lang="en-US"/>
      </a:defPPr>
      <a:lvl1pPr marL="0" algn="l" defTabSz="1940492" rtl="0" eaLnBrk="1" latinLnBrk="0" hangingPunct="1">
        <a:defRPr sz="3812" kern="1200">
          <a:solidFill>
            <a:schemeClr val="tx1"/>
          </a:solidFill>
          <a:latin typeface="+mn-lt"/>
          <a:ea typeface="+mn-ea"/>
          <a:cs typeface="+mn-cs"/>
        </a:defRPr>
      </a:lvl1pPr>
      <a:lvl2pPr marL="970246" algn="l" defTabSz="1940492" rtl="0" eaLnBrk="1" latinLnBrk="0" hangingPunct="1">
        <a:defRPr sz="3812" kern="1200">
          <a:solidFill>
            <a:schemeClr val="tx1"/>
          </a:solidFill>
          <a:latin typeface="+mn-lt"/>
          <a:ea typeface="+mn-ea"/>
          <a:cs typeface="+mn-cs"/>
        </a:defRPr>
      </a:lvl2pPr>
      <a:lvl3pPr marL="1940492" algn="l" defTabSz="1940492" rtl="0" eaLnBrk="1" latinLnBrk="0" hangingPunct="1">
        <a:defRPr sz="3812" kern="1200">
          <a:solidFill>
            <a:schemeClr val="tx1"/>
          </a:solidFill>
          <a:latin typeface="+mn-lt"/>
          <a:ea typeface="+mn-ea"/>
          <a:cs typeface="+mn-cs"/>
        </a:defRPr>
      </a:lvl3pPr>
      <a:lvl4pPr marL="2910738" algn="l" defTabSz="1940492" rtl="0" eaLnBrk="1" latinLnBrk="0" hangingPunct="1">
        <a:defRPr sz="3812" kern="1200">
          <a:solidFill>
            <a:schemeClr val="tx1"/>
          </a:solidFill>
          <a:latin typeface="+mn-lt"/>
          <a:ea typeface="+mn-ea"/>
          <a:cs typeface="+mn-cs"/>
        </a:defRPr>
      </a:lvl4pPr>
      <a:lvl5pPr marL="3880985" algn="l" defTabSz="1940492" rtl="0" eaLnBrk="1" latinLnBrk="0" hangingPunct="1">
        <a:defRPr sz="3812" kern="1200">
          <a:solidFill>
            <a:schemeClr val="tx1"/>
          </a:solidFill>
          <a:latin typeface="+mn-lt"/>
          <a:ea typeface="+mn-ea"/>
          <a:cs typeface="+mn-cs"/>
        </a:defRPr>
      </a:lvl5pPr>
      <a:lvl6pPr marL="4851231" algn="l" defTabSz="1940492" rtl="0" eaLnBrk="1" latinLnBrk="0" hangingPunct="1">
        <a:defRPr sz="3812" kern="1200">
          <a:solidFill>
            <a:schemeClr val="tx1"/>
          </a:solidFill>
          <a:latin typeface="+mn-lt"/>
          <a:ea typeface="+mn-ea"/>
          <a:cs typeface="+mn-cs"/>
        </a:defRPr>
      </a:lvl6pPr>
      <a:lvl7pPr marL="5821477" algn="l" defTabSz="1940492" rtl="0" eaLnBrk="1" latinLnBrk="0" hangingPunct="1">
        <a:defRPr sz="3812" kern="1200">
          <a:solidFill>
            <a:schemeClr val="tx1"/>
          </a:solidFill>
          <a:latin typeface="+mn-lt"/>
          <a:ea typeface="+mn-ea"/>
          <a:cs typeface="+mn-cs"/>
        </a:defRPr>
      </a:lvl7pPr>
      <a:lvl8pPr marL="6791723" algn="l" defTabSz="1940492" rtl="0" eaLnBrk="1" latinLnBrk="0" hangingPunct="1">
        <a:defRPr sz="3812" kern="1200">
          <a:solidFill>
            <a:schemeClr val="tx1"/>
          </a:solidFill>
          <a:latin typeface="+mn-lt"/>
          <a:ea typeface="+mn-ea"/>
          <a:cs typeface="+mn-cs"/>
        </a:defRPr>
      </a:lvl8pPr>
      <a:lvl9pPr marL="7761969" algn="l" defTabSz="1940492" rtl="0" eaLnBrk="1" latinLnBrk="0" hangingPunct="1">
        <a:defRPr sz="381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doi.org/10.1016/j.nima.2024.169608" TargetMode="External"/><Relationship Id="rId13" Type="http://schemas.openxmlformats.org/officeDocument/2006/relationships/image" Target="../media/image4.png"/><Relationship Id="rId18" Type="http://schemas.openxmlformats.org/officeDocument/2006/relationships/image" Target="../media/image9.svg"/><Relationship Id="rId3" Type="http://schemas.openxmlformats.org/officeDocument/2006/relationships/hyperlink" Target="https://doi.org/10.1063/5.0225179" TargetMode="External"/><Relationship Id="rId21" Type="http://schemas.openxmlformats.org/officeDocument/2006/relationships/image" Target="../media/image12.png"/><Relationship Id="rId7" Type="http://schemas.openxmlformats.org/officeDocument/2006/relationships/hyperlink" Target="https://esarda.jrc.ec.europa.eu/publications/fast-neutron-dose-rate-monitoring-using-shelf-helium-4-scintillation-detectors_en" TargetMode="External"/><Relationship Id="rId12" Type="http://schemas.openxmlformats.org/officeDocument/2006/relationships/image" Target="../media/image3.png"/><Relationship Id="rId17" Type="http://schemas.openxmlformats.org/officeDocument/2006/relationships/image" Target="../media/image8.png"/><Relationship Id="rId2" Type="http://schemas.openxmlformats.org/officeDocument/2006/relationships/notesSlide" Target="../notesSlides/notesSlide1.xml"/><Relationship Id="rId16" Type="http://schemas.openxmlformats.org/officeDocument/2006/relationships/image" Target="../media/image7.png"/><Relationship Id="rId20"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hyperlink" Target="https://doi.org/10.1146/annurev-earth-060115-012309" TargetMode="External"/><Relationship Id="rId11" Type="http://schemas.openxmlformats.org/officeDocument/2006/relationships/image" Target="../media/image2.png"/><Relationship Id="rId24" Type="http://schemas.openxmlformats.org/officeDocument/2006/relationships/image" Target="../media/image15.png"/><Relationship Id="rId5" Type="http://schemas.openxmlformats.org/officeDocument/2006/relationships/hyperlink" Target="https://doi.org/10.61092/iaea.ko2c-dc4q" TargetMode="External"/><Relationship Id="rId15" Type="http://schemas.openxmlformats.org/officeDocument/2006/relationships/image" Target="../media/image6.svg"/><Relationship Id="rId23" Type="http://schemas.openxmlformats.org/officeDocument/2006/relationships/image" Target="../media/image14.jpeg"/><Relationship Id="rId10" Type="http://schemas.microsoft.com/office/2007/relationships/hdphoto" Target="../media/hdphoto1.wdp"/><Relationship Id="rId19" Type="http://schemas.openxmlformats.org/officeDocument/2006/relationships/image" Target="../media/image10.png"/><Relationship Id="rId4" Type="http://schemas.openxmlformats.org/officeDocument/2006/relationships/hyperlink" Target="https://doi.org/10.1007/s41365-024-01458-6" TargetMode="External"/><Relationship Id="rId9" Type="http://schemas.openxmlformats.org/officeDocument/2006/relationships/image" Target="../media/image1.png"/><Relationship Id="rId14" Type="http://schemas.openxmlformats.org/officeDocument/2006/relationships/image" Target="../media/image5.png"/><Relationship Id="rId22"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78D1">
            <a:alpha val="24706"/>
          </a:srgbClr>
        </a:solidFill>
        <a:effectLst/>
      </p:bgPr>
    </p:bg>
    <p:spTree>
      <p:nvGrpSpPr>
        <p:cNvPr id="1" name=""/>
        <p:cNvGrpSpPr/>
        <p:nvPr/>
      </p:nvGrpSpPr>
      <p:grpSpPr>
        <a:xfrm>
          <a:off x="0" y="0"/>
          <a:ext cx="0" cy="0"/>
          <a:chOff x="0" y="0"/>
          <a:chExt cx="0" cy="0"/>
        </a:xfrm>
      </p:grpSpPr>
      <p:sp>
        <p:nvSpPr>
          <p:cNvPr id="9" name="Rectangle 8"/>
          <p:cNvSpPr/>
          <p:nvPr/>
        </p:nvSpPr>
        <p:spPr bwMode="auto">
          <a:xfrm>
            <a:off x="-24222" y="-34619"/>
            <a:ext cx="30264510" cy="3681899"/>
          </a:xfrm>
          <a:prstGeom prst="rect">
            <a:avLst/>
          </a:prstGeom>
          <a:solidFill>
            <a:srgbClr val="42145F"/>
          </a:solidFill>
          <a:ln w="9525" cap="flat" cmpd="sng" algn="ctr">
            <a:solidFill>
              <a:schemeClr val="accent4">
                <a:lumMod val="75000"/>
              </a:schemeClr>
            </a:solidFill>
            <a:prstDash val="solid"/>
            <a:round/>
            <a:headEnd type="none" w="med" len="med"/>
            <a:tailEnd type="none" w="med" len="med"/>
          </a:ln>
          <a:effectLst/>
        </p:spPr>
        <p:txBody>
          <a:bodyPr vert="horz" wrap="square" lIns="60099" tIns="30049" rIns="60099" bIns="30049" numCol="1" rtlCol="0" anchor="t" anchorCtr="0" compatLnSpc="1">
            <a:prstTxWarp prst="textNoShape">
              <a:avLst/>
            </a:prstTxWarp>
          </a:bodyPr>
          <a:lstStyle/>
          <a:p>
            <a:pPr algn="just" defTabSz="1940773" fontAlgn="base">
              <a:spcBef>
                <a:spcPct val="0"/>
              </a:spcBef>
              <a:spcAft>
                <a:spcPct val="0"/>
              </a:spcAft>
            </a:pPr>
            <a:endParaRPr lang="en-GB" sz="3812" dirty="0">
              <a:latin typeface="Inter" panose="02000503000000020004" pitchFamily="2" charset="0"/>
              <a:ea typeface="Inter" panose="02000503000000020004" pitchFamily="2" charset="0"/>
              <a:cs typeface="Inter" panose="02000503000000020004" pitchFamily="2" charset="0"/>
            </a:endParaRPr>
          </a:p>
        </p:txBody>
      </p:sp>
      <p:sp>
        <p:nvSpPr>
          <p:cNvPr id="14" name="角丸四角形 74">
            <a:extLst>
              <a:ext uri="{FF2B5EF4-FFF2-40B4-BE49-F238E27FC236}">
                <a16:creationId xmlns:a16="http://schemas.microsoft.com/office/drawing/2014/main" id="{B8857882-8140-6B9A-4599-D827F42D7A3E}"/>
              </a:ext>
            </a:extLst>
          </p:cNvPr>
          <p:cNvSpPr/>
          <p:nvPr/>
        </p:nvSpPr>
        <p:spPr>
          <a:xfrm>
            <a:off x="15399735" y="6828839"/>
            <a:ext cx="14235992" cy="27706196"/>
          </a:xfrm>
          <a:prstGeom prst="roundRect">
            <a:avLst>
              <a:gd name="adj" fmla="val 2696"/>
            </a:avLst>
          </a:prstGeom>
          <a:solidFill>
            <a:schemeClr val="bg1">
              <a:alpha val="9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38" dirty="0">
              <a:latin typeface="Inter" panose="02000503000000020004" pitchFamily="2" charset="0"/>
              <a:cs typeface="Inter" panose="02000503000000020004" pitchFamily="2" charset="0"/>
            </a:endParaRPr>
          </a:p>
        </p:txBody>
      </p:sp>
      <p:sp>
        <p:nvSpPr>
          <p:cNvPr id="32" name="角丸四角形 74">
            <a:extLst>
              <a:ext uri="{FF2B5EF4-FFF2-40B4-BE49-F238E27FC236}">
                <a16:creationId xmlns:a16="http://schemas.microsoft.com/office/drawing/2014/main" id="{37E988AD-DBC5-E87E-ACA3-13F7F3F7E602}"/>
              </a:ext>
            </a:extLst>
          </p:cNvPr>
          <p:cNvSpPr/>
          <p:nvPr/>
        </p:nvSpPr>
        <p:spPr>
          <a:xfrm>
            <a:off x="677601" y="16944059"/>
            <a:ext cx="14246532" cy="17590976"/>
          </a:xfrm>
          <a:prstGeom prst="roundRect">
            <a:avLst>
              <a:gd name="adj" fmla="val 2696"/>
            </a:avLst>
          </a:prstGeom>
          <a:solidFill>
            <a:schemeClr val="bg1">
              <a:alpha val="9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38" dirty="0">
              <a:latin typeface="Inter" panose="02000503000000020004" pitchFamily="2" charset="0"/>
              <a:cs typeface="Inter" panose="02000503000000020004" pitchFamily="2" charset="0"/>
            </a:endParaRPr>
          </a:p>
        </p:txBody>
      </p:sp>
      <p:sp>
        <p:nvSpPr>
          <p:cNvPr id="27" name="角丸四角形 74">
            <a:extLst>
              <a:ext uri="{FF2B5EF4-FFF2-40B4-BE49-F238E27FC236}">
                <a16:creationId xmlns:a16="http://schemas.microsoft.com/office/drawing/2014/main" id="{84EC6FC0-7428-1007-3B84-825CC87D8EC4}"/>
              </a:ext>
            </a:extLst>
          </p:cNvPr>
          <p:cNvSpPr/>
          <p:nvPr/>
        </p:nvSpPr>
        <p:spPr>
          <a:xfrm>
            <a:off x="677602" y="3847756"/>
            <a:ext cx="28897196" cy="2742162"/>
          </a:xfrm>
          <a:prstGeom prst="roundRect">
            <a:avLst>
              <a:gd name="adj" fmla="val 2696"/>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Inter" panose="02000503000000020004" pitchFamily="2" charset="0"/>
                <a:ea typeface="Inter" panose="02000503000000020004" pitchFamily="2" charset="0"/>
                <a:cs typeface="Inter" panose="02000503000000020004" pitchFamily="2" charset="0"/>
              </a:rPr>
              <a:t>This work presents initial steps toward assessing the feasibility of using high-pressure helium-4 (He-4) scintillation detectors in an active-interrogation system utilising the Threshold Energy Neutron Analysis (TENA)[1][2] technique for the detection of special nuclear materials (SNMs). The proposed setup consists of a deuterium–deuterium (DD) based Inertial Electrostatic Confinement (IECF) fusor as the interrogation source, arrays of Arktis S670 He-4 detectors, and the detection of neutrons with energies higher than the probing source (~2.45 MeV), which serves as a robust indicator of the presence of SNM. </a:t>
            </a:r>
          </a:p>
        </p:txBody>
      </p:sp>
      <p:sp>
        <p:nvSpPr>
          <p:cNvPr id="29" name="角丸四角形 74">
            <a:extLst>
              <a:ext uri="{FF2B5EF4-FFF2-40B4-BE49-F238E27FC236}">
                <a16:creationId xmlns:a16="http://schemas.microsoft.com/office/drawing/2014/main" id="{7FA7BCFA-1BF4-4B55-E4E3-101FD5CCF3F0}"/>
              </a:ext>
            </a:extLst>
          </p:cNvPr>
          <p:cNvSpPr/>
          <p:nvPr/>
        </p:nvSpPr>
        <p:spPr>
          <a:xfrm>
            <a:off x="677602" y="6803530"/>
            <a:ext cx="14255574" cy="9927503"/>
          </a:xfrm>
          <a:prstGeom prst="roundRect">
            <a:avLst>
              <a:gd name="adj" fmla="val 2696"/>
            </a:avLst>
          </a:prstGeom>
          <a:solidFill>
            <a:schemeClr val="bg1">
              <a:alpha val="9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38">
              <a:latin typeface="Inter" panose="02000503000000020004" pitchFamily="2" charset="0"/>
              <a:cs typeface="Inter" panose="02000503000000020004" pitchFamily="2" charset="0"/>
            </a:endParaRPr>
          </a:p>
        </p:txBody>
      </p:sp>
      <p:sp>
        <p:nvSpPr>
          <p:cNvPr id="46" name="角丸四角形 74">
            <a:extLst>
              <a:ext uri="{FF2B5EF4-FFF2-40B4-BE49-F238E27FC236}">
                <a16:creationId xmlns:a16="http://schemas.microsoft.com/office/drawing/2014/main" id="{D91220EF-5110-B670-DCFC-46EF46FBE797}"/>
              </a:ext>
            </a:extLst>
          </p:cNvPr>
          <p:cNvSpPr/>
          <p:nvPr/>
        </p:nvSpPr>
        <p:spPr>
          <a:xfrm>
            <a:off x="677601" y="34689602"/>
            <a:ext cx="28897195" cy="7130678"/>
          </a:xfrm>
          <a:prstGeom prst="roundRect">
            <a:avLst>
              <a:gd name="adj" fmla="val 2696"/>
            </a:avLst>
          </a:prstGeom>
          <a:solidFill>
            <a:schemeClr val="bg1">
              <a:alpha val="9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38">
              <a:latin typeface="Inter" panose="02000503000000020004" pitchFamily="2" charset="0"/>
              <a:cs typeface="Inter" panose="02000503000000020004" pitchFamily="2" charset="0"/>
            </a:endParaRPr>
          </a:p>
        </p:txBody>
      </p:sp>
      <p:sp>
        <p:nvSpPr>
          <p:cNvPr id="51" name="TextBox 50">
            <a:extLst>
              <a:ext uri="{FF2B5EF4-FFF2-40B4-BE49-F238E27FC236}">
                <a16:creationId xmlns:a16="http://schemas.microsoft.com/office/drawing/2014/main" id="{8169971E-744F-6A77-AFF3-0FB14DE64BC8}"/>
              </a:ext>
            </a:extLst>
          </p:cNvPr>
          <p:cNvSpPr txBox="1"/>
          <p:nvPr/>
        </p:nvSpPr>
        <p:spPr>
          <a:xfrm>
            <a:off x="700417" y="34717060"/>
            <a:ext cx="28707903" cy="830997"/>
          </a:xfrm>
          <a:prstGeom prst="rect">
            <a:avLst/>
          </a:prstGeom>
          <a:noFill/>
        </p:spPr>
        <p:txBody>
          <a:bodyPr wrap="square" rtlCol="0">
            <a:spAutoFit/>
          </a:bodyPr>
          <a:lstStyle/>
          <a:p>
            <a:pPr algn="ctr"/>
            <a:r>
              <a:rPr lang="en-US" altLang="ja-JP" sz="4800" b="1" dirty="0">
                <a:solidFill>
                  <a:srgbClr val="000099"/>
                </a:solidFill>
                <a:latin typeface="Inter" panose="02000503000000020004" pitchFamily="2" charset="0"/>
                <a:ea typeface="Inter" panose="02000503000000020004" pitchFamily="2" charset="0"/>
                <a:cs typeface="Inter" panose="02000503000000020004" pitchFamily="2" charset="0"/>
              </a:rPr>
              <a:t>Discussion &amp; Further Work</a:t>
            </a:r>
            <a:endParaRPr lang="ja-JP" altLang="en-US" sz="4800" b="1" dirty="0">
              <a:solidFill>
                <a:srgbClr val="000099"/>
              </a:solidFill>
              <a:latin typeface="Inter" panose="02000503000000020004" pitchFamily="2" charset="0"/>
              <a:ea typeface="HGP創英角ｺﾞｼｯｸUB" pitchFamily="50" charset="-128"/>
              <a:cs typeface="Inter" panose="02000503000000020004" pitchFamily="2" charset="0"/>
            </a:endParaRPr>
          </a:p>
        </p:txBody>
      </p:sp>
      <p:sp>
        <p:nvSpPr>
          <p:cNvPr id="1168" name="TextBox 1167">
            <a:extLst>
              <a:ext uri="{FF2B5EF4-FFF2-40B4-BE49-F238E27FC236}">
                <a16:creationId xmlns:a16="http://schemas.microsoft.com/office/drawing/2014/main" id="{6C120038-88A2-E5FC-E9B7-8EAE547EC5A5}"/>
              </a:ext>
            </a:extLst>
          </p:cNvPr>
          <p:cNvSpPr txBox="1"/>
          <p:nvPr/>
        </p:nvSpPr>
        <p:spPr>
          <a:xfrm>
            <a:off x="1067371" y="35481913"/>
            <a:ext cx="28171477" cy="2585323"/>
          </a:xfrm>
          <a:prstGeom prst="rect">
            <a:avLst/>
          </a:prstGeom>
          <a:noFill/>
        </p:spPr>
        <p:txBody>
          <a:bodyPr wrap="square" rtlCol="0">
            <a:spAutoFit/>
          </a:bodyPr>
          <a:lstStyle/>
          <a:p>
            <a:r>
              <a:rPr lang="en-GB" sz="2800" dirty="0">
                <a:latin typeface="Inter" panose="02000503000000020004" pitchFamily="2" charset="0"/>
                <a:ea typeface="Inter" panose="02000503000000020004" pitchFamily="2" charset="0"/>
                <a:cs typeface="Inter" panose="02000503000000020004" pitchFamily="2" charset="0"/>
              </a:rPr>
              <a:t>The results show that there is an </a:t>
            </a:r>
            <a:r>
              <a:rPr lang="en-GB" sz="2800" b="1" dirty="0">
                <a:latin typeface="Inter" panose="02000503000000020004" pitchFamily="2" charset="0"/>
                <a:ea typeface="Inter" panose="02000503000000020004" pitchFamily="2" charset="0"/>
                <a:cs typeface="Inter" panose="02000503000000020004" pitchFamily="2" charset="0"/>
              </a:rPr>
              <a:t>increase in high-energy deposits</a:t>
            </a:r>
            <a:r>
              <a:rPr lang="en-GB" sz="2800" dirty="0">
                <a:latin typeface="Inter" panose="02000503000000020004" pitchFamily="2" charset="0"/>
                <a:ea typeface="Inter" panose="02000503000000020004" pitchFamily="2" charset="0"/>
                <a:cs typeface="Inter" panose="02000503000000020004" pitchFamily="2" charset="0"/>
              </a:rPr>
              <a:t> into the detector when </a:t>
            </a:r>
            <a:r>
              <a:rPr lang="en-GB" sz="2800" b="1" dirty="0">
                <a:latin typeface="Inter" panose="02000503000000020004" pitchFamily="2" charset="0"/>
                <a:ea typeface="Inter" panose="02000503000000020004" pitchFamily="2" charset="0"/>
                <a:cs typeface="Inter" panose="02000503000000020004" pitchFamily="2" charset="0"/>
              </a:rPr>
              <a:t>UO2 is located inside the container</a:t>
            </a:r>
            <a:r>
              <a:rPr lang="en-GB" sz="2800" dirty="0">
                <a:latin typeface="Inter" panose="02000503000000020004" pitchFamily="2" charset="0"/>
                <a:ea typeface="Inter" panose="02000503000000020004" pitchFamily="2" charset="0"/>
                <a:cs typeface="Inter" panose="02000503000000020004" pitchFamily="2" charset="0"/>
              </a:rPr>
              <a:t>, increasing with the enrichment of the material, indicating the detection setup may be a </a:t>
            </a:r>
            <a:r>
              <a:rPr lang="en-GB" sz="2800" b="1" dirty="0">
                <a:latin typeface="Inter" panose="02000503000000020004" pitchFamily="2" charset="0"/>
                <a:ea typeface="Inter" panose="02000503000000020004" pitchFamily="2" charset="0"/>
                <a:cs typeface="Inter" panose="02000503000000020004" pitchFamily="2" charset="0"/>
              </a:rPr>
              <a:t>viable solution for the detection of SNM. </a:t>
            </a:r>
          </a:p>
          <a:p>
            <a:r>
              <a:rPr lang="en-GB" sz="2800" dirty="0">
                <a:latin typeface="Inter" panose="02000503000000020004" pitchFamily="2" charset="0"/>
                <a:ea typeface="Inter" panose="02000503000000020004" pitchFamily="2" charset="0"/>
                <a:cs typeface="Inter" panose="02000503000000020004" pitchFamily="2" charset="0"/>
              </a:rPr>
              <a:t>Future work will look to</a:t>
            </a:r>
          </a:p>
          <a:p>
            <a:pPr marL="457200" indent="-457200">
              <a:buFont typeface="Arial" panose="020B0604020202020204" pitchFamily="34" charset="0"/>
              <a:buChar char="•"/>
            </a:pPr>
            <a:r>
              <a:rPr lang="en-GB" sz="2600" dirty="0">
                <a:latin typeface="Inter" panose="02000503000000020004" pitchFamily="2" charset="0"/>
                <a:ea typeface="Inter" panose="02000503000000020004" pitchFamily="2" charset="0"/>
                <a:cs typeface="Inter" panose="02000503000000020004" pitchFamily="2" charset="0"/>
              </a:rPr>
              <a:t> Investigate the impact of different experimental setups varying the position of material, amount of material, number of detectors, neutron rate and shielding material</a:t>
            </a:r>
          </a:p>
          <a:p>
            <a:pPr marL="457200" indent="-457200">
              <a:buFont typeface="Arial" panose="020B0604020202020204" pitchFamily="34" charset="0"/>
              <a:buChar char="•"/>
            </a:pPr>
            <a:r>
              <a:rPr lang="en-GB" sz="2600" dirty="0">
                <a:latin typeface="Inter" panose="02000503000000020004" pitchFamily="2" charset="0"/>
                <a:ea typeface="Inter" panose="02000503000000020004" pitchFamily="2" charset="0"/>
                <a:cs typeface="Inter" panose="02000503000000020004" pitchFamily="2" charset="0"/>
              </a:rPr>
              <a:t>Extend the simulation model to produce and collect scintillation light to improve the accuracy of the model.</a:t>
            </a:r>
          </a:p>
          <a:p>
            <a:pPr marL="457200" indent="-457200">
              <a:buFont typeface="Arial" panose="020B0604020202020204" pitchFamily="34" charset="0"/>
              <a:buChar char="•"/>
            </a:pPr>
            <a:r>
              <a:rPr lang="en-GB" sz="2600" dirty="0">
                <a:latin typeface="Inter" panose="02000503000000020004" pitchFamily="2" charset="0"/>
                <a:ea typeface="Inter" panose="02000503000000020004" pitchFamily="2" charset="0"/>
                <a:cs typeface="Inter" panose="02000503000000020004" pitchFamily="2" charset="0"/>
              </a:rPr>
              <a:t>Compare simulation results to experimental setups</a:t>
            </a:r>
          </a:p>
        </p:txBody>
      </p:sp>
      <p:sp>
        <p:nvSpPr>
          <p:cNvPr id="19" name="TextBox 18">
            <a:extLst>
              <a:ext uri="{FF2B5EF4-FFF2-40B4-BE49-F238E27FC236}">
                <a16:creationId xmlns:a16="http://schemas.microsoft.com/office/drawing/2014/main" id="{7D6F2B15-1FE8-9801-FA50-ADA3FB2176C6}"/>
              </a:ext>
            </a:extLst>
          </p:cNvPr>
          <p:cNvSpPr txBox="1"/>
          <p:nvPr/>
        </p:nvSpPr>
        <p:spPr>
          <a:xfrm>
            <a:off x="853273" y="38563268"/>
            <a:ext cx="28707903" cy="3293209"/>
          </a:xfrm>
          <a:prstGeom prst="rect">
            <a:avLst/>
          </a:prstGeom>
          <a:noFill/>
        </p:spPr>
        <p:txBody>
          <a:bodyPr wrap="square" rtlCol="0">
            <a:spAutoFit/>
          </a:bodyPr>
          <a:lstStyle/>
          <a:p>
            <a:r>
              <a:rPr lang="en-GB" sz="1600" b="1" dirty="0">
                <a:latin typeface="Inter" panose="02000503000000020004" pitchFamily="2" charset="0"/>
                <a:ea typeface="Inter" panose="02000503000000020004" pitchFamily="2" charset="0"/>
                <a:cs typeface="Inter" panose="02000503000000020004" pitchFamily="2" charset="0"/>
              </a:rPr>
              <a:t>References</a:t>
            </a:r>
          </a:p>
          <a:p>
            <a:r>
              <a:rPr lang="en-GB" sz="1600" dirty="0">
                <a:latin typeface="Inter" panose="02000503000000020004" pitchFamily="2" charset="0"/>
                <a:ea typeface="Inter" panose="02000503000000020004" pitchFamily="2" charset="0"/>
                <a:cs typeface="Inter" panose="02000503000000020004" pitchFamily="2" charset="0"/>
              </a:rPr>
              <a:t>[1] </a:t>
            </a:r>
            <a:r>
              <a:rPr lang="en-GB" sz="1600" dirty="0">
                <a:effectLst/>
                <a:latin typeface="Inter" panose="02000503000000020004" pitchFamily="2" charset="0"/>
                <a:ea typeface="Inter" panose="02000503000000020004" pitchFamily="2" charset="0"/>
                <a:cs typeface="Inter" panose="02000503000000020004" pitchFamily="2" charset="0"/>
              </a:rPr>
              <a:t>Masuda, Kai, Yoshiyuki Takahashi, Tsuyoshi Misawa, Norio Yamakawa, Thomas B. Scott, and Mahmoud Bakr. ‘Fusion Neutron Source and Array of Particle Detectors for Nondestructive Interrogation of Special Nuclear Materials’. </a:t>
            </a:r>
            <a:r>
              <a:rPr lang="en-GB" sz="1600" i="1" dirty="0">
                <a:effectLst/>
                <a:latin typeface="Inter" panose="02000503000000020004" pitchFamily="2" charset="0"/>
                <a:ea typeface="Inter" panose="02000503000000020004" pitchFamily="2" charset="0"/>
                <a:cs typeface="Inter" panose="02000503000000020004" pitchFamily="2" charset="0"/>
              </a:rPr>
              <a:t>Journal of Applied Physics</a:t>
            </a:r>
            <a:r>
              <a:rPr lang="en-GB" sz="1600" dirty="0">
                <a:effectLst/>
                <a:latin typeface="Inter" panose="02000503000000020004" pitchFamily="2" charset="0"/>
                <a:ea typeface="Inter" panose="02000503000000020004" pitchFamily="2" charset="0"/>
                <a:cs typeface="Inter" panose="02000503000000020004" pitchFamily="2" charset="0"/>
              </a:rPr>
              <a:t> 136, no. 11 (17 September 2024): 114503. </a:t>
            </a:r>
            <a:r>
              <a:rPr lang="en-GB" sz="1600" dirty="0">
                <a:effectLst/>
                <a:latin typeface="Inter" panose="02000503000000020004" pitchFamily="2" charset="0"/>
                <a:ea typeface="Inter" panose="02000503000000020004" pitchFamily="2" charset="0"/>
                <a:cs typeface="Inter" panose="02000503000000020004" pitchFamily="2" charset="0"/>
                <a:hlinkClick r:id="rId3"/>
              </a:rPr>
              <a:t>https://doi.org/10.1063/5.0225179</a:t>
            </a:r>
            <a:r>
              <a:rPr lang="en-GB" sz="1600" dirty="0">
                <a:effectLst/>
                <a:latin typeface="Inter" panose="02000503000000020004" pitchFamily="2" charset="0"/>
                <a:ea typeface="Inter" panose="02000503000000020004" pitchFamily="2" charset="0"/>
                <a:cs typeface="Inter" panose="02000503000000020004" pitchFamily="2" charset="0"/>
              </a:rPr>
              <a:t>.</a:t>
            </a:r>
          </a:p>
          <a:p>
            <a:r>
              <a:rPr lang="en-GB" sz="1600" dirty="0">
                <a:effectLst/>
                <a:latin typeface="Inter" panose="02000503000000020004" pitchFamily="2" charset="0"/>
                <a:ea typeface="Inter" panose="02000503000000020004" pitchFamily="2" charset="0"/>
                <a:cs typeface="Inter" panose="02000503000000020004" pitchFamily="2" charset="0"/>
              </a:rPr>
              <a:t>[2] Bakr, Mahmoud, Kai Masuda, Yoshiyuki Takahashi, Tsuyoshi Misawa, Norio Yamakawa, and Tomas Scott. ‘Nondestructive and Active Interrogation System for Special Nuclear Material: Proof of Principle and Initial Results’. Nuclear Science and Techniques 35, no. 5 (31 May 2024): 87. </a:t>
            </a:r>
            <a:r>
              <a:rPr lang="en-GB" sz="1600" dirty="0">
                <a:effectLst/>
                <a:latin typeface="Inter" panose="02000503000000020004" pitchFamily="2" charset="0"/>
                <a:ea typeface="Inter" panose="02000503000000020004" pitchFamily="2" charset="0"/>
                <a:cs typeface="Inter" panose="02000503000000020004" pitchFamily="2" charset="0"/>
                <a:hlinkClick r:id="rId4"/>
              </a:rPr>
              <a:t>https://doi.org/10.1007/s41365-024-01458-6</a:t>
            </a:r>
            <a:r>
              <a:rPr lang="en-GB" sz="1600" dirty="0">
                <a:effectLst/>
                <a:latin typeface="Inter" panose="02000503000000020004" pitchFamily="2" charset="0"/>
                <a:ea typeface="Inter" panose="02000503000000020004" pitchFamily="2" charset="0"/>
                <a:cs typeface="Inter" panose="02000503000000020004" pitchFamily="2" charset="0"/>
              </a:rPr>
              <a:t>.</a:t>
            </a:r>
          </a:p>
          <a:p>
            <a:r>
              <a:rPr lang="en-GB" sz="1600" dirty="0">
                <a:latin typeface="Inter" panose="02000503000000020004" pitchFamily="2" charset="0"/>
                <a:ea typeface="Inter" panose="02000503000000020004" pitchFamily="2" charset="0"/>
                <a:cs typeface="Inter" panose="02000503000000020004" pitchFamily="2" charset="0"/>
              </a:rPr>
              <a:t>[3] ] Atomic Energy Act of 1954, as amended, §11(aa), 42 U.S.C. §2014(aa) — Definition of Special Nuclear Material.</a:t>
            </a:r>
          </a:p>
          <a:p>
            <a:r>
              <a:rPr lang="en-GB" sz="1600" dirty="0">
                <a:latin typeface="Inter" panose="02000503000000020004" pitchFamily="2" charset="0"/>
                <a:ea typeface="Inter" panose="02000503000000020004" pitchFamily="2" charset="0"/>
                <a:cs typeface="Inter" panose="02000503000000020004" pitchFamily="2" charset="0"/>
              </a:rPr>
              <a:t>[4] Nuclear Security Systems and Measures for the Detection of Nuclear and Other Radioactive Material out of Regulatory Control. n.d.</a:t>
            </a:r>
          </a:p>
          <a:p>
            <a:r>
              <a:rPr lang="en-GB" sz="1600" dirty="0">
                <a:effectLst/>
                <a:latin typeface="Inter" panose="02000503000000020004" pitchFamily="2" charset="0"/>
                <a:ea typeface="Inter" panose="02000503000000020004" pitchFamily="2" charset="0"/>
                <a:cs typeface="Inter" panose="02000503000000020004" pitchFamily="2" charset="0"/>
              </a:rPr>
              <a:t>[5] </a:t>
            </a:r>
            <a:r>
              <a:rPr lang="en-GB" sz="1600" dirty="0">
                <a:latin typeface="Inter" panose="02000503000000020004" pitchFamily="2" charset="0"/>
                <a:ea typeface="Inter" panose="02000503000000020004" pitchFamily="2" charset="0"/>
                <a:cs typeface="Inter" panose="02000503000000020004" pitchFamily="2" charset="0"/>
              </a:rPr>
              <a:t>IAEA. ‘Nuclear Security Recommendations on Physical Protection of Nuclear Material and Nuclear Facilities (INFCIRC/225/Revision 5)’. Text. 16 September 2016. </a:t>
            </a:r>
            <a:r>
              <a:rPr lang="en-GB" sz="1600" dirty="0">
                <a:latin typeface="Inter" panose="02000503000000020004" pitchFamily="2" charset="0"/>
                <a:ea typeface="Inter" panose="02000503000000020004" pitchFamily="2" charset="0"/>
                <a:cs typeface="Inter" panose="02000503000000020004" pitchFamily="2" charset="0"/>
                <a:hlinkClick r:id="rId5"/>
              </a:rPr>
              <a:t>https://doi.org/10.61092/iaea.ko2c-dc4q</a:t>
            </a:r>
            <a:r>
              <a:rPr lang="en-GB" sz="1600" dirty="0">
                <a:latin typeface="Inter" panose="02000503000000020004" pitchFamily="2" charset="0"/>
                <a:ea typeface="Inter" panose="02000503000000020004" pitchFamily="2" charset="0"/>
                <a:cs typeface="Inter" panose="02000503000000020004" pitchFamily="2" charset="0"/>
              </a:rPr>
              <a:t>.</a:t>
            </a:r>
            <a:endParaRPr lang="en-GB" sz="1600" dirty="0">
              <a:effectLst/>
              <a:latin typeface="Inter" panose="02000503000000020004" pitchFamily="2" charset="0"/>
              <a:ea typeface="Inter" panose="02000503000000020004" pitchFamily="2" charset="0"/>
              <a:cs typeface="Inter" panose="02000503000000020004" pitchFamily="2" charset="0"/>
            </a:endParaRPr>
          </a:p>
          <a:p>
            <a:pPr lvl="0" defTabSz="914400">
              <a:defRPr/>
            </a:pPr>
            <a:r>
              <a:rPr lang="en-GB" sz="1600" dirty="0">
                <a:effectLst/>
                <a:latin typeface="Inter" panose="02000503000000020004" pitchFamily="2" charset="0"/>
                <a:ea typeface="Inter" panose="02000503000000020004" pitchFamily="2" charset="0"/>
                <a:cs typeface="Inter" panose="02000503000000020004" pitchFamily="2" charset="0"/>
              </a:rPr>
              <a:t>[6]</a:t>
            </a:r>
            <a:r>
              <a:rPr lang="en-GB" sz="1600" dirty="0">
                <a:latin typeface="Inter" panose="02000503000000020004" pitchFamily="2" charset="0"/>
                <a:ea typeface="Inter" panose="02000503000000020004" pitchFamily="2" charset="0"/>
                <a:cs typeface="Inter" panose="02000503000000020004" pitchFamily="2" charset="0"/>
              </a:rPr>
              <a:t> Kristo, Michael J., Amy M. Gaffney, Naomi Marks, Kim Knight, William S. Cassata, and Ian D. Hutcheon. ‘Nuclear Forensic Science: Analysis of Nuclear Material Out of Regulatory Control’. Annual Review of Earth and Planetary Sciences 44, no. 1 (2016): 555–79. </a:t>
            </a:r>
            <a:r>
              <a:rPr lang="en-GB" sz="1600" dirty="0">
                <a:latin typeface="Inter" panose="02000503000000020004" pitchFamily="2" charset="0"/>
                <a:ea typeface="Inter" panose="02000503000000020004" pitchFamily="2" charset="0"/>
                <a:cs typeface="Inter" panose="02000503000000020004" pitchFamily="2" charset="0"/>
                <a:hlinkClick r:id="rId6"/>
              </a:rPr>
              <a:t>https://doi.org/10.1146/annurev-earth-060115-012309</a:t>
            </a:r>
            <a:r>
              <a:rPr lang="en-GB" sz="1600" dirty="0">
                <a:latin typeface="Inter" panose="02000503000000020004" pitchFamily="2" charset="0"/>
                <a:ea typeface="Inter" panose="02000503000000020004" pitchFamily="2" charset="0"/>
                <a:cs typeface="Inter" panose="02000503000000020004" pitchFamily="2" charset="0"/>
              </a:rPr>
              <a:t>.</a:t>
            </a:r>
          </a:p>
          <a:p>
            <a:r>
              <a:rPr lang="en-GB" sz="1600" dirty="0">
                <a:latin typeface="Inter" panose="02000503000000020004" pitchFamily="2" charset="0"/>
                <a:ea typeface="Inter" panose="02000503000000020004" pitchFamily="2" charset="0"/>
                <a:cs typeface="Inter" panose="02000503000000020004" pitchFamily="2" charset="0"/>
              </a:rPr>
              <a:t>[7] ‘Fast Neutron Dose Rate Monitoring Using off the Shelf Helium-4 Scintillation Detectors - ESARDA’. Accessed 27 January 2026. </a:t>
            </a:r>
            <a:r>
              <a:rPr lang="en-GB" sz="1600" dirty="0">
                <a:latin typeface="Inter" panose="02000503000000020004" pitchFamily="2" charset="0"/>
                <a:ea typeface="Inter" panose="02000503000000020004" pitchFamily="2" charset="0"/>
                <a:cs typeface="Inter" panose="02000503000000020004" pitchFamily="2" charset="0"/>
                <a:hlinkClick r:id="rId7"/>
              </a:rPr>
              <a:t>https://esarda.jrc.ec.europa.eu/publications/fast-neutron-dose-rate-monitoring-using-shelf-helium-4-scintillation-detectors_en</a:t>
            </a:r>
            <a:r>
              <a:rPr lang="en-GB" sz="1600" dirty="0">
                <a:latin typeface="Inter" panose="02000503000000020004" pitchFamily="2" charset="0"/>
                <a:ea typeface="Inter" panose="02000503000000020004" pitchFamily="2" charset="0"/>
                <a:cs typeface="Inter" panose="02000503000000020004" pitchFamily="2" charset="0"/>
              </a:rPr>
              <a:t>.</a:t>
            </a:r>
          </a:p>
          <a:p>
            <a:r>
              <a:rPr lang="en-GB" sz="1600" dirty="0">
                <a:latin typeface="Inter" panose="02000503000000020004" pitchFamily="2" charset="0"/>
                <a:ea typeface="Inter" panose="02000503000000020004" pitchFamily="2" charset="0"/>
                <a:cs typeface="Inter" panose="02000503000000020004" pitchFamily="2" charset="0"/>
              </a:rPr>
              <a:t>[8] Searfus, O., P. Marleau, and I. Jovanovic. ‘Response of a High-Pressure 4He Scintillation Detector to Nuclear Recoils up to 9 MeV’. </a:t>
            </a:r>
            <a:r>
              <a:rPr lang="en-GB" sz="1600" i="1" dirty="0">
                <a:latin typeface="Inter" panose="02000503000000020004" pitchFamily="2" charset="0"/>
                <a:ea typeface="Inter" panose="02000503000000020004" pitchFamily="2" charset="0"/>
                <a:cs typeface="Inter" panose="02000503000000020004" pitchFamily="2" charset="0"/>
              </a:rPr>
              <a:t>Nuclear Instruments and Methods in Physics Research Section A: Accelerators, Spectrometers, Detectors and Associated Equipment</a:t>
            </a:r>
            <a:r>
              <a:rPr lang="en-GB" sz="1600" dirty="0">
                <a:latin typeface="Inter" panose="02000503000000020004" pitchFamily="2" charset="0"/>
                <a:ea typeface="Inter" panose="02000503000000020004" pitchFamily="2" charset="0"/>
                <a:cs typeface="Inter" panose="02000503000000020004" pitchFamily="2" charset="0"/>
              </a:rPr>
              <a:t> 1066 (September 2024): 169608. </a:t>
            </a:r>
            <a:r>
              <a:rPr lang="en-GB" sz="1600" dirty="0">
                <a:latin typeface="Inter" panose="02000503000000020004" pitchFamily="2" charset="0"/>
                <a:ea typeface="Inter" panose="02000503000000020004" pitchFamily="2" charset="0"/>
                <a:cs typeface="Inter" panose="02000503000000020004" pitchFamily="2" charset="0"/>
                <a:hlinkClick r:id="rId8"/>
              </a:rPr>
              <a:t>https://doi.org/10.1016/j.nima.2024.169608</a:t>
            </a:r>
            <a:r>
              <a:rPr lang="en-GB" sz="1600" dirty="0">
                <a:latin typeface="Inter" panose="02000503000000020004" pitchFamily="2" charset="0"/>
                <a:ea typeface="Inter" panose="02000503000000020004" pitchFamily="2" charset="0"/>
                <a:cs typeface="Inter" panose="02000503000000020004" pitchFamily="2" charset="0"/>
              </a:rPr>
              <a:t>.</a:t>
            </a:r>
          </a:p>
        </p:txBody>
      </p:sp>
      <p:grpSp>
        <p:nvGrpSpPr>
          <p:cNvPr id="1081" name="Group 1080">
            <a:extLst>
              <a:ext uri="{FF2B5EF4-FFF2-40B4-BE49-F238E27FC236}">
                <a16:creationId xmlns:a16="http://schemas.microsoft.com/office/drawing/2014/main" id="{934302E7-7E81-6F5C-F33D-7591DA979E46}"/>
              </a:ext>
            </a:extLst>
          </p:cNvPr>
          <p:cNvGrpSpPr/>
          <p:nvPr/>
        </p:nvGrpSpPr>
        <p:grpSpPr>
          <a:xfrm>
            <a:off x="8114341" y="17836947"/>
            <a:ext cx="7038768" cy="5112927"/>
            <a:chOff x="8266487" y="19396410"/>
            <a:chExt cx="7038768" cy="5112927"/>
          </a:xfrm>
        </p:grpSpPr>
        <p:sp>
          <p:nvSpPr>
            <p:cNvPr id="1242" name="Oval 1241">
              <a:extLst>
                <a:ext uri="{FF2B5EF4-FFF2-40B4-BE49-F238E27FC236}">
                  <a16:creationId xmlns:a16="http://schemas.microsoft.com/office/drawing/2014/main" id="{2A47DB5A-7482-1082-364B-FB927F24173E}"/>
                </a:ext>
              </a:extLst>
            </p:cNvPr>
            <p:cNvSpPr/>
            <p:nvPr/>
          </p:nvSpPr>
          <p:spPr>
            <a:xfrm rot="5400000">
              <a:off x="8278046" y="20515843"/>
              <a:ext cx="2182590" cy="2182590"/>
            </a:xfrm>
            <a:prstGeom prst="ellipse">
              <a:avLst/>
            </a:prstGeom>
            <a:solidFill>
              <a:schemeClr val="tx2">
                <a:lumMod val="25000"/>
                <a:lumOff val="75000"/>
                <a:alpha val="20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200" dirty="0">
                <a:latin typeface="Inter" panose="02000503000000020004" pitchFamily="2" charset="0"/>
                <a:ea typeface="Inter" panose="02000503000000020004" pitchFamily="2" charset="0"/>
                <a:cs typeface="Inter" panose="02000503000000020004" pitchFamily="2" charset="0"/>
              </a:endParaRPr>
            </a:p>
          </p:txBody>
        </p:sp>
        <p:cxnSp>
          <p:nvCxnSpPr>
            <p:cNvPr id="1243" name="Straight Arrow Connector 1242">
              <a:extLst>
                <a:ext uri="{FF2B5EF4-FFF2-40B4-BE49-F238E27FC236}">
                  <a16:creationId xmlns:a16="http://schemas.microsoft.com/office/drawing/2014/main" id="{9FEDC30C-1367-F117-276A-7E32F74B7247}"/>
                </a:ext>
              </a:extLst>
            </p:cNvPr>
            <p:cNvCxnSpPr>
              <a:cxnSpLocks/>
            </p:cNvCxnSpPr>
            <p:nvPr/>
          </p:nvCxnSpPr>
          <p:spPr>
            <a:xfrm rot="16200000" flipV="1">
              <a:off x="8812135" y="21073781"/>
              <a:ext cx="0" cy="1091295"/>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246" name="Oval 1245">
              <a:extLst>
                <a:ext uri="{FF2B5EF4-FFF2-40B4-BE49-F238E27FC236}">
                  <a16:creationId xmlns:a16="http://schemas.microsoft.com/office/drawing/2014/main" id="{ABE0CDAC-2E35-C973-BEE8-DF0D41C243B5}"/>
                </a:ext>
              </a:extLst>
            </p:cNvPr>
            <p:cNvSpPr/>
            <p:nvPr/>
          </p:nvSpPr>
          <p:spPr>
            <a:xfrm rot="5400000">
              <a:off x="8962205" y="21232806"/>
              <a:ext cx="741685" cy="754255"/>
            </a:xfrm>
            <a:prstGeom prst="ellipse">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200" dirty="0">
                <a:latin typeface="Inter" panose="02000503000000020004" pitchFamily="2" charset="0"/>
                <a:ea typeface="Inter" panose="02000503000000020004" pitchFamily="2" charset="0"/>
                <a:cs typeface="Inter" panose="02000503000000020004" pitchFamily="2" charset="0"/>
              </a:endParaRPr>
            </a:p>
          </p:txBody>
        </p:sp>
        <p:sp>
          <p:nvSpPr>
            <p:cNvPr id="1247" name="Rectangle 1246">
              <a:extLst>
                <a:ext uri="{FF2B5EF4-FFF2-40B4-BE49-F238E27FC236}">
                  <a16:creationId xmlns:a16="http://schemas.microsoft.com/office/drawing/2014/main" id="{3181F95D-C6B7-DB22-21D1-E9478F9C4E9A}"/>
                </a:ext>
              </a:extLst>
            </p:cNvPr>
            <p:cNvSpPr/>
            <p:nvPr/>
          </p:nvSpPr>
          <p:spPr>
            <a:xfrm rot="5400000">
              <a:off x="12317749" y="18541107"/>
              <a:ext cx="389699" cy="2124486"/>
            </a:xfrm>
            <a:prstGeom prst="rect">
              <a:avLst/>
            </a:prstGeom>
            <a:solidFill>
              <a:srgbClr val="614B3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200" dirty="0">
                <a:latin typeface="Inter" panose="02000503000000020004" pitchFamily="2" charset="0"/>
                <a:ea typeface="Inter" panose="02000503000000020004" pitchFamily="2" charset="0"/>
                <a:cs typeface="Inter" panose="02000503000000020004" pitchFamily="2" charset="0"/>
              </a:endParaRPr>
            </a:p>
          </p:txBody>
        </p:sp>
        <p:sp>
          <p:nvSpPr>
            <p:cNvPr id="1248" name="Rectangle 1247">
              <a:extLst>
                <a:ext uri="{FF2B5EF4-FFF2-40B4-BE49-F238E27FC236}">
                  <a16:creationId xmlns:a16="http://schemas.microsoft.com/office/drawing/2014/main" id="{B02EE8BB-D884-03CD-49F3-0370D5C21559}"/>
                </a:ext>
              </a:extLst>
            </p:cNvPr>
            <p:cNvSpPr/>
            <p:nvPr/>
          </p:nvSpPr>
          <p:spPr>
            <a:xfrm rot="5400000">
              <a:off x="12333507" y="22639755"/>
              <a:ext cx="389699" cy="2124486"/>
            </a:xfrm>
            <a:prstGeom prst="rect">
              <a:avLst/>
            </a:prstGeom>
            <a:solidFill>
              <a:srgbClr val="614B3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GB" sz="2200" dirty="0">
                <a:latin typeface="Inter" panose="02000503000000020004" pitchFamily="2" charset="0"/>
                <a:ea typeface="Inter" panose="02000503000000020004" pitchFamily="2" charset="0"/>
                <a:cs typeface="Inter" panose="02000503000000020004" pitchFamily="2" charset="0"/>
              </a:endParaRPr>
            </a:p>
          </p:txBody>
        </p:sp>
        <p:sp>
          <p:nvSpPr>
            <p:cNvPr id="1249" name="Rectangle 1248">
              <a:extLst>
                <a:ext uri="{FF2B5EF4-FFF2-40B4-BE49-F238E27FC236}">
                  <a16:creationId xmlns:a16="http://schemas.microsoft.com/office/drawing/2014/main" id="{110FF291-3AB2-E6A0-4776-787688DD7D5D}"/>
                </a:ext>
              </a:extLst>
            </p:cNvPr>
            <p:cNvSpPr/>
            <p:nvPr/>
          </p:nvSpPr>
          <p:spPr>
            <a:xfrm rot="10800000">
              <a:off x="14380849" y="20574621"/>
              <a:ext cx="389699" cy="2124486"/>
            </a:xfrm>
            <a:prstGeom prst="rect">
              <a:avLst/>
            </a:prstGeom>
            <a:solidFill>
              <a:srgbClr val="614B3A"/>
            </a:solidFill>
          </p:spPr>
          <p:style>
            <a:lnRef idx="2">
              <a:schemeClr val="accent1">
                <a:shade val="15000"/>
              </a:schemeClr>
            </a:lnRef>
            <a:fillRef idx="1">
              <a:schemeClr val="accent1"/>
            </a:fillRef>
            <a:effectRef idx="0">
              <a:schemeClr val="accent1"/>
            </a:effectRef>
            <a:fontRef idx="minor">
              <a:schemeClr val="lt1"/>
            </a:fontRef>
          </p:style>
          <p:txBody>
            <a:bodyPr vert="vert270" rtlCol="0" anchor="t"/>
            <a:lstStyle/>
            <a:p>
              <a:pPr algn="r"/>
              <a:endParaRPr lang="en-GB" sz="2200" dirty="0">
                <a:latin typeface="Inter" panose="02000503000000020004" pitchFamily="2" charset="0"/>
                <a:ea typeface="Inter" panose="02000503000000020004" pitchFamily="2" charset="0"/>
                <a:cs typeface="Inter" panose="02000503000000020004" pitchFamily="2" charset="0"/>
              </a:endParaRPr>
            </a:p>
          </p:txBody>
        </p:sp>
        <p:pic>
          <p:nvPicPr>
            <p:cNvPr id="1250" name="Picture 4" descr="Trifoil Vector Art &amp; Graphics | freevector.com">
              <a:extLst>
                <a:ext uri="{FF2B5EF4-FFF2-40B4-BE49-F238E27FC236}">
                  <a16:creationId xmlns:a16="http://schemas.microsoft.com/office/drawing/2014/main" id="{8A4ADC7B-49D3-B107-1998-81A91DBFDEE2}"/>
                </a:ext>
              </a:extLst>
            </p:cNvPr>
            <p:cNvPicPr>
              <a:picLocks noChangeAspect="1" noChangeArrowheads="1"/>
            </p:cNvPicPr>
            <p:nvPr/>
          </p:nvPicPr>
          <p:blipFill>
            <a:blip r:embed="rId9" cstate="print">
              <a:extLst>
                <a:ext uri="{BEBA8EAE-BF5A-486C-A8C5-ECC9F3942E4B}">
                  <a14:imgProps xmlns:a14="http://schemas.microsoft.com/office/drawing/2010/main">
                    <a14:imgLayer r:embed="rId10">
                      <a14:imgEffect>
                        <a14:backgroundRemoval t="2857" b="90000" l="8846" r="90385">
                          <a14:foregroundMark x1="48077" y1="10714" x2="48077" y2="10714"/>
                          <a14:foregroundMark x1="49615" y1="6786" x2="49615" y2="6786"/>
                          <a14:foregroundMark x1="52692" y1="3571" x2="52692" y2="3571"/>
                          <a14:foregroundMark x1="90769" y1="37143" x2="90769" y2="37143"/>
                          <a14:foregroundMark x1="17692" y1="18214" x2="17692" y2="18214"/>
                          <a14:foregroundMark x1="8846" y1="37500" x2="8846" y2="37500"/>
                          <a14:foregroundMark x1="15000" y1="21786" x2="15000" y2="21786"/>
                          <a14:foregroundMark x1="14231" y1="23214" x2="14231" y2="23214"/>
                          <a14:foregroundMark x1="14231" y1="23571" x2="12308" y2="26071"/>
                          <a14:foregroundMark x1="11923" y1="26786" x2="10769" y2="31071"/>
                          <a14:foregroundMark x1="8846" y1="37857" x2="12308" y2="29286"/>
                          <a14:foregroundMark x1="11154" y1="29643" x2="8462" y2="37143"/>
                          <a14:foregroundMark x1="50000" y1="80000" x2="50000" y2="80000"/>
                          <a14:foregroundMark x1="46538" y1="80357" x2="46538" y2="80357"/>
                          <a14:foregroundMark x1="38462" y1="78214" x2="38462" y2="78214"/>
                          <a14:foregroundMark x1="38077" y1="78571" x2="38077" y2="78571"/>
                          <a14:foregroundMark x1="38462" y1="78571" x2="38462" y2="78571"/>
                          <a14:foregroundMark x1="38077" y1="78571" x2="37692" y2="78571"/>
                          <a14:foregroundMark x1="36923" y1="78571" x2="36923" y2="78571"/>
                        </a14:backgroundRemoval>
                      </a14:imgEffect>
                    </a14:imgLayer>
                  </a14:imgProps>
                </a:ext>
                <a:ext uri="{28A0092B-C50C-407E-A947-70E740481C1C}">
                  <a14:useLocalDpi xmlns:a14="http://schemas.microsoft.com/office/drawing/2010/main" val="0"/>
                </a:ext>
              </a:extLst>
            </a:blip>
            <a:srcRect/>
            <a:stretch>
              <a:fillRect/>
            </a:stretch>
          </p:blipFill>
          <p:spPr bwMode="auto">
            <a:xfrm rot="5400000">
              <a:off x="12087877" y="21253593"/>
              <a:ext cx="700381" cy="754256"/>
            </a:xfrm>
            <a:prstGeom prst="rect">
              <a:avLst/>
            </a:prstGeom>
            <a:noFill/>
            <a:extLst>
              <a:ext uri="{909E8E84-426E-40DD-AFC4-6F175D3DCCD1}">
                <a14:hiddenFill xmlns:a14="http://schemas.microsoft.com/office/drawing/2010/main">
                  <a:solidFill>
                    <a:srgbClr val="FFFFFF"/>
                  </a:solidFill>
                </a14:hiddenFill>
              </a:ext>
            </a:extLst>
          </p:spPr>
        </p:pic>
        <p:sp>
          <p:nvSpPr>
            <p:cNvPr id="1251" name="TextBox 1250">
              <a:extLst>
                <a:ext uri="{FF2B5EF4-FFF2-40B4-BE49-F238E27FC236}">
                  <a16:creationId xmlns:a16="http://schemas.microsoft.com/office/drawing/2014/main" id="{6D8872A0-9636-16A4-8626-D76DEC0E07EB}"/>
                </a:ext>
              </a:extLst>
            </p:cNvPr>
            <p:cNvSpPr txBox="1"/>
            <p:nvPr/>
          </p:nvSpPr>
          <p:spPr>
            <a:xfrm rot="5400000">
              <a:off x="13577909" y="21413713"/>
              <a:ext cx="2071303" cy="400110"/>
            </a:xfrm>
            <a:prstGeom prst="rect">
              <a:avLst/>
            </a:prstGeom>
            <a:noFill/>
          </p:spPr>
          <p:txBody>
            <a:bodyPr wrap="square" rtlCol="0">
              <a:spAutoFit/>
            </a:bodyPr>
            <a:lstStyle/>
            <a:p>
              <a:pPr algn="ctr"/>
              <a:r>
                <a:rPr lang="en-GB" sz="2000" dirty="0">
                  <a:solidFill>
                    <a:schemeClr val="bg1"/>
                  </a:solidFill>
                  <a:latin typeface="Inter" panose="02000503000000020004" pitchFamily="2" charset="0"/>
                  <a:ea typeface="Inter" panose="02000503000000020004" pitchFamily="2" charset="0"/>
                  <a:cs typeface="Inter" panose="02000503000000020004" pitchFamily="2" charset="0"/>
                </a:rPr>
                <a:t>Detector Array</a:t>
              </a:r>
            </a:p>
          </p:txBody>
        </p:sp>
        <p:sp>
          <p:nvSpPr>
            <p:cNvPr id="1252" name="TextBox 1251">
              <a:extLst>
                <a:ext uri="{FF2B5EF4-FFF2-40B4-BE49-F238E27FC236}">
                  <a16:creationId xmlns:a16="http://schemas.microsoft.com/office/drawing/2014/main" id="{86840C62-FAC8-657E-000E-9B7050E4F10F}"/>
                </a:ext>
              </a:extLst>
            </p:cNvPr>
            <p:cNvSpPr txBox="1"/>
            <p:nvPr/>
          </p:nvSpPr>
          <p:spPr>
            <a:xfrm>
              <a:off x="11477234" y="23480637"/>
              <a:ext cx="2071303" cy="400110"/>
            </a:xfrm>
            <a:prstGeom prst="rect">
              <a:avLst/>
            </a:prstGeom>
            <a:noFill/>
          </p:spPr>
          <p:txBody>
            <a:bodyPr wrap="square" rtlCol="0">
              <a:spAutoFit/>
            </a:bodyPr>
            <a:lstStyle/>
            <a:p>
              <a:pPr algn="ctr"/>
              <a:r>
                <a:rPr lang="en-GB" sz="2000" dirty="0">
                  <a:solidFill>
                    <a:schemeClr val="bg1"/>
                  </a:solidFill>
                  <a:latin typeface="Inter" panose="02000503000000020004" pitchFamily="2" charset="0"/>
                  <a:ea typeface="Inter" panose="02000503000000020004" pitchFamily="2" charset="0"/>
                  <a:cs typeface="Inter" panose="02000503000000020004" pitchFamily="2" charset="0"/>
                </a:rPr>
                <a:t>Detector Array</a:t>
              </a:r>
            </a:p>
          </p:txBody>
        </p:sp>
        <p:sp>
          <p:nvSpPr>
            <p:cNvPr id="1253" name="TextBox 1252">
              <a:extLst>
                <a:ext uri="{FF2B5EF4-FFF2-40B4-BE49-F238E27FC236}">
                  <a16:creationId xmlns:a16="http://schemas.microsoft.com/office/drawing/2014/main" id="{DAEFFEAD-7043-74C3-8A1C-04F6BB78A3B7}"/>
                </a:ext>
              </a:extLst>
            </p:cNvPr>
            <p:cNvSpPr txBox="1"/>
            <p:nvPr/>
          </p:nvSpPr>
          <p:spPr>
            <a:xfrm>
              <a:off x="11429007" y="19396410"/>
              <a:ext cx="2071303" cy="430887"/>
            </a:xfrm>
            <a:prstGeom prst="rect">
              <a:avLst/>
            </a:prstGeom>
            <a:noFill/>
          </p:spPr>
          <p:txBody>
            <a:bodyPr wrap="square" rtlCol="0">
              <a:spAutoFit/>
            </a:bodyPr>
            <a:lstStyle/>
            <a:p>
              <a:pPr algn="ctr"/>
              <a:r>
                <a:rPr lang="en-GB" sz="2000" dirty="0">
                  <a:solidFill>
                    <a:schemeClr val="bg1"/>
                  </a:solidFill>
                  <a:latin typeface="Inter" panose="02000503000000020004" pitchFamily="2" charset="0"/>
                  <a:ea typeface="Inter" panose="02000503000000020004" pitchFamily="2" charset="0"/>
                  <a:cs typeface="Inter" panose="02000503000000020004" pitchFamily="2" charset="0"/>
                </a:rPr>
                <a:t>Detector</a:t>
              </a:r>
              <a:r>
                <a:rPr lang="en-GB" sz="2200" dirty="0">
                  <a:solidFill>
                    <a:schemeClr val="bg1"/>
                  </a:solidFill>
                  <a:latin typeface="Inter" panose="02000503000000020004" pitchFamily="2" charset="0"/>
                  <a:ea typeface="Inter" panose="02000503000000020004" pitchFamily="2" charset="0"/>
                  <a:cs typeface="Inter" panose="02000503000000020004" pitchFamily="2" charset="0"/>
                </a:rPr>
                <a:t> Array</a:t>
              </a:r>
            </a:p>
          </p:txBody>
        </p:sp>
        <p:sp>
          <p:nvSpPr>
            <p:cNvPr id="1254" name="TextBox 1253">
              <a:extLst>
                <a:ext uri="{FF2B5EF4-FFF2-40B4-BE49-F238E27FC236}">
                  <a16:creationId xmlns:a16="http://schemas.microsoft.com/office/drawing/2014/main" id="{68579EC5-0348-F90C-4B6E-F21EC7EF0E15}"/>
                </a:ext>
              </a:extLst>
            </p:cNvPr>
            <p:cNvSpPr txBox="1"/>
            <p:nvPr/>
          </p:nvSpPr>
          <p:spPr>
            <a:xfrm>
              <a:off x="8575899" y="19679335"/>
              <a:ext cx="1567437" cy="769441"/>
            </a:xfrm>
            <a:prstGeom prst="rect">
              <a:avLst/>
            </a:prstGeom>
            <a:noFill/>
          </p:spPr>
          <p:txBody>
            <a:bodyPr wrap="square" rtlCol="0">
              <a:spAutoFit/>
            </a:bodyPr>
            <a:lstStyle/>
            <a:p>
              <a:pPr algn="ctr"/>
              <a:r>
                <a:rPr lang="en-GB" sz="2200" b="1" dirty="0">
                  <a:solidFill>
                    <a:schemeClr val="bg1">
                      <a:lumMod val="50000"/>
                    </a:schemeClr>
                  </a:solidFill>
                  <a:latin typeface="Inter" panose="02000503000000020004" pitchFamily="2" charset="0"/>
                  <a:ea typeface="Inter" panose="02000503000000020004" pitchFamily="2" charset="0"/>
                  <a:cs typeface="Inter" panose="02000503000000020004" pitchFamily="2" charset="0"/>
                </a:rPr>
                <a:t>Neutron Source</a:t>
              </a:r>
            </a:p>
          </p:txBody>
        </p:sp>
        <p:cxnSp>
          <p:nvCxnSpPr>
            <p:cNvPr id="1256" name="Straight Arrow Connector 1255">
              <a:extLst>
                <a:ext uri="{FF2B5EF4-FFF2-40B4-BE49-F238E27FC236}">
                  <a16:creationId xmlns:a16="http://schemas.microsoft.com/office/drawing/2014/main" id="{D151264F-C275-69A7-6135-4623F964D019}"/>
                </a:ext>
              </a:extLst>
            </p:cNvPr>
            <p:cNvCxnSpPr>
              <a:cxnSpLocks/>
            </p:cNvCxnSpPr>
            <p:nvPr/>
          </p:nvCxnSpPr>
          <p:spPr>
            <a:xfrm rot="5400000" flipV="1">
              <a:off x="13458076" y="20695325"/>
              <a:ext cx="0" cy="1870791"/>
            </a:xfrm>
            <a:prstGeom prst="straightConnector1">
              <a:avLst/>
            </a:prstGeom>
            <a:ln w="53975">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57" name="Straight Arrow Connector 1256">
              <a:extLst>
                <a:ext uri="{FF2B5EF4-FFF2-40B4-BE49-F238E27FC236}">
                  <a16:creationId xmlns:a16="http://schemas.microsoft.com/office/drawing/2014/main" id="{B9F99FF9-BC17-6F52-159E-80B9A0106BD3}"/>
                </a:ext>
              </a:extLst>
            </p:cNvPr>
            <p:cNvCxnSpPr>
              <a:cxnSpLocks/>
            </p:cNvCxnSpPr>
            <p:nvPr/>
          </p:nvCxnSpPr>
          <p:spPr>
            <a:xfrm rot="5400000">
              <a:off x="11587285" y="22566615"/>
              <a:ext cx="1870791" cy="0"/>
            </a:xfrm>
            <a:prstGeom prst="straightConnector1">
              <a:avLst/>
            </a:prstGeom>
            <a:ln w="53975">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58" name="Straight Arrow Connector 1257">
              <a:extLst>
                <a:ext uri="{FF2B5EF4-FFF2-40B4-BE49-F238E27FC236}">
                  <a16:creationId xmlns:a16="http://schemas.microsoft.com/office/drawing/2014/main" id="{A3114B47-1F53-6D91-D708-011DA335F9A8}"/>
                </a:ext>
              </a:extLst>
            </p:cNvPr>
            <p:cNvCxnSpPr>
              <a:cxnSpLocks/>
            </p:cNvCxnSpPr>
            <p:nvPr/>
          </p:nvCxnSpPr>
          <p:spPr>
            <a:xfrm rot="16200000" flipV="1">
              <a:off x="11977033" y="21085572"/>
              <a:ext cx="0" cy="1091295"/>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59" name="Straight Arrow Connector 1258">
              <a:extLst>
                <a:ext uri="{FF2B5EF4-FFF2-40B4-BE49-F238E27FC236}">
                  <a16:creationId xmlns:a16="http://schemas.microsoft.com/office/drawing/2014/main" id="{3DFFB654-0F5E-CA8A-D8C2-3E1A40CD1CAC}"/>
                </a:ext>
              </a:extLst>
            </p:cNvPr>
            <p:cNvCxnSpPr>
              <a:cxnSpLocks/>
            </p:cNvCxnSpPr>
            <p:nvPr/>
          </p:nvCxnSpPr>
          <p:spPr>
            <a:xfrm rot="5400000" flipH="1">
              <a:off x="11575253" y="20689679"/>
              <a:ext cx="1870791" cy="0"/>
            </a:xfrm>
            <a:prstGeom prst="straightConnector1">
              <a:avLst/>
            </a:prstGeom>
            <a:ln w="53975">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60" name="Straight Arrow Connector 1259">
              <a:extLst>
                <a:ext uri="{FF2B5EF4-FFF2-40B4-BE49-F238E27FC236}">
                  <a16:creationId xmlns:a16="http://schemas.microsoft.com/office/drawing/2014/main" id="{AC6A6A90-3708-42C9-69FA-B16DF9707998}"/>
                </a:ext>
              </a:extLst>
            </p:cNvPr>
            <p:cNvCxnSpPr>
              <a:cxnSpLocks/>
            </p:cNvCxnSpPr>
            <p:nvPr/>
          </p:nvCxnSpPr>
          <p:spPr>
            <a:xfrm rot="8100000" flipV="1">
              <a:off x="12905333" y="21471403"/>
              <a:ext cx="0" cy="1091295"/>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61" name="Straight Arrow Connector 1260">
              <a:extLst>
                <a:ext uri="{FF2B5EF4-FFF2-40B4-BE49-F238E27FC236}">
                  <a16:creationId xmlns:a16="http://schemas.microsoft.com/office/drawing/2014/main" id="{17007BD5-5000-5182-33C0-D70BC84A2F34}"/>
                </a:ext>
              </a:extLst>
            </p:cNvPr>
            <p:cNvCxnSpPr>
              <a:cxnSpLocks/>
            </p:cNvCxnSpPr>
            <p:nvPr/>
          </p:nvCxnSpPr>
          <p:spPr>
            <a:xfrm rot="13500000" flipV="1">
              <a:off x="12148408" y="21459111"/>
              <a:ext cx="0" cy="1091295"/>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62" name="Straight Arrow Connector 1261">
              <a:extLst>
                <a:ext uri="{FF2B5EF4-FFF2-40B4-BE49-F238E27FC236}">
                  <a16:creationId xmlns:a16="http://schemas.microsoft.com/office/drawing/2014/main" id="{035A79A8-BF9D-2C49-F28A-D53922470361}"/>
                </a:ext>
              </a:extLst>
            </p:cNvPr>
            <p:cNvCxnSpPr>
              <a:cxnSpLocks/>
            </p:cNvCxnSpPr>
            <p:nvPr/>
          </p:nvCxnSpPr>
          <p:spPr>
            <a:xfrm rot="18900000" flipV="1">
              <a:off x="12124817" y="20699741"/>
              <a:ext cx="0" cy="1091295"/>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63" name="Straight Arrow Connector 1262">
              <a:extLst>
                <a:ext uri="{FF2B5EF4-FFF2-40B4-BE49-F238E27FC236}">
                  <a16:creationId xmlns:a16="http://schemas.microsoft.com/office/drawing/2014/main" id="{0DCEBEAE-583A-5575-112B-9DD41C2AFC8B}"/>
                </a:ext>
              </a:extLst>
            </p:cNvPr>
            <p:cNvCxnSpPr>
              <a:cxnSpLocks/>
            </p:cNvCxnSpPr>
            <p:nvPr/>
          </p:nvCxnSpPr>
          <p:spPr>
            <a:xfrm rot="2700000" flipV="1">
              <a:off x="12937146" y="20699740"/>
              <a:ext cx="0" cy="1091295"/>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64" name="Straight Arrow Connector 1263">
              <a:extLst>
                <a:ext uri="{FF2B5EF4-FFF2-40B4-BE49-F238E27FC236}">
                  <a16:creationId xmlns:a16="http://schemas.microsoft.com/office/drawing/2014/main" id="{BFB2915C-6916-E95E-1384-045F546395A4}"/>
                </a:ext>
              </a:extLst>
            </p:cNvPr>
            <p:cNvCxnSpPr>
              <a:cxnSpLocks/>
            </p:cNvCxnSpPr>
            <p:nvPr/>
          </p:nvCxnSpPr>
          <p:spPr>
            <a:xfrm rot="5400000" flipV="1">
              <a:off x="10892279" y="20084932"/>
              <a:ext cx="11292" cy="3080285"/>
            </a:xfrm>
            <a:prstGeom prst="straightConnector1">
              <a:avLst/>
            </a:prstGeom>
            <a:ln w="4445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65" name="Straight Arrow Connector 1264">
              <a:extLst>
                <a:ext uri="{FF2B5EF4-FFF2-40B4-BE49-F238E27FC236}">
                  <a16:creationId xmlns:a16="http://schemas.microsoft.com/office/drawing/2014/main" id="{E741BCCE-1986-117D-AB14-79FCE3838704}"/>
                </a:ext>
              </a:extLst>
            </p:cNvPr>
            <p:cNvCxnSpPr>
              <a:cxnSpLocks/>
            </p:cNvCxnSpPr>
            <p:nvPr/>
          </p:nvCxnSpPr>
          <p:spPr>
            <a:xfrm rot="10800000" flipV="1">
              <a:off x="9357783" y="21619428"/>
              <a:ext cx="0" cy="1091295"/>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66" name="Straight Arrow Connector 1265">
              <a:extLst>
                <a:ext uri="{FF2B5EF4-FFF2-40B4-BE49-F238E27FC236}">
                  <a16:creationId xmlns:a16="http://schemas.microsoft.com/office/drawing/2014/main" id="{86CB31CA-3841-B388-81A1-24C7306F4B4B}"/>
                </a:ext>
              </a:extLst>
            </p:cNvPr>
            <p:cNvCxnSpPr>
              <a:cxnSpLocks/>
            </p:cNvCxnSpPr>
            <p:nvPr/>
          </p:nvCxnSpPr>
          <p:spPr>
            <a:xfrm flipV="1">
              <a:off x="9357783" y="20528133"/>
              <a:ext cx="0" cy="1091295"/>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67" name="Straight Arrow Connector 1266">
              <a:extLst>
                <a:ext uri="{FF2B5EF4-FFF2-40B4-BE49-F238E27FC236}">
                  <a16:creationId xmlns:a16="http://schemas.microsoft.com/office/drawing/2014/main" id="{8B71C55E-5CF3-84F8-BBC1-50908A95F353}"/>
                </a:ext>
              </a:extLst>
            </p:cNvPr>
            <p:cNvCxnSpPr>
              <a:cxnSpLocks/>
            </p:cNvCxnSpPr>
            <p:nvPr/>
          </p:nvCxnSpPr>
          <p:spPr>
            <a:xfrm rot="8100000" flipV="1">
              <a:off x="9740435" y="21459612"/>
              <a:ext cx="0" cy="1091295"/>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68" name="Straight Arrow Connector 1267">
              <a:extLst>
                <a:ext uri="{FF2B5EF4-FFF2-40B4-BE49-F238E27FC236}">
                  <a16:creationId xmlns:a16="http://schemas.microsoft.com/office/drawing/2014/main" id="{33AAF3DE-DE3B-A6DD-F6B6-A1DCDF58EA35}"/>
                </a:ext>
              </a:extLst>
            </p:cNvPr>
            <p:cNvCxnSpPr>
              <a:cxnSpLocks/>
            </p:cNvCxnSpPr>
            <p:nvPr/>
          </p:nvCxnSpPr>
          <p:spPr>
            <a:xfrm rot="13500000" flipV="1">
              <a:off x="8983510" y="21447320"/>
              <a:ext cx="0" cy="1091295"/>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69" name="Straight Arrow Connector 1268">
              <a:extLst>
                <a:ext uri="{FF2B5EF4-FFF2-40B4-BE49-F238E27FC236}">
                  <a16:creationId xmlns:a16="http://schemas.microsoft.com/office/drawing/2014/main" id="{33C37E72-FFFF-8ABA-1088-05D460B38479}"/>
                </a:ext>
              </a:extLst>
            </p:cNvPr>
            <p:cNvCxnSpPr>
              <a:cxnSpLocks/>
            </p:cNvCxnSpPr>
            <p:nvPr/>
          </p:nvCxnSpPr>
          <p:spPr>
            <a:xfrm rot="18900000" flipV="1">
              <a:off x="8959919" y="20687949"/>
              <a:ext cx="0" cy="1091295"/>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70" name="Straight Arrow Connector 1269">
              <a:extLst>
                <a:ext uri="{FF2B5EF4-FFF2-40B4-BE49-F238E27FC236}">
                  <a16:creationId xmlns:a16="http://schemas.microsoft.com/office/drawing/2014/main" id="{024E4A83-E6E2-A718-7513-91197C6F95B3}"/>
                </a:ext>
              </a:extLst>
            </p:cNvPr>
            <p:cNvCxnSpPr>
              <a:cxnSpLocks/>
            </p:cNvCxnSpPr>
            <p:nvPr/>
          </p:nvCxnSpPr>
          <p:spPr>
            <a:xfrm rot="2700000" flipV="1">
              <a:off x="9755648" y="20681805"/>
              <a:ext cx="0" cy="1091295"/>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271" name="TextBox 1270">
              <a:extLst>
                <a:ext uri="{FF2B5EF4-FFF2-40B4-BE49-F238E27FC236}">
                  <a16:creationId xmlns:a16="http://schemas.microsoft.com/office/drawing/2014/main" id="{CB77E15B-9CD5-AA70-FDAB-E6464E98660A}"/>
                </a:ext>
              </a:extLst>
            </p:cNvPr>
            <p:cNvSpPr txBox="1"/>
            <p:nvPr/>
          </p:nvSpPr>
          <p:spPr>
            <a:xfrm>
              <a:off x="9348525" y="22924309"/>
              <a:ext cx="2071302" cy="1107996"/>
            </a:xfrm>
            <a:prstGeom prst="rect">
              <a:avLst/>
            </a:prstGeom>
            <a:noFill/>
          </p:spPr>
          <p:txBody>
            <a:bodyPr wrap="square" rtlCol="0">
              <a:spAutoFit/>
            </a:bodyPr>
            <a:lstStyle/>
            <a:p>
              <a:pPr algn="ctr"/>
              <a:r>
                <a:rPr lang="en-GB" sz="2200" b="1" dirty="0">
                  <a:solidFill>
                    <a:srgbClr val="0070C0"/>
                  </a:solidFill>
                  <a:latin typeface="Inter" panose="02000503000000020004" pitchFamily="2" charset="0"/>
                  <a:ea typeface="Inter" panose="02000503000000020004" pitchFamily="2" charset="0"/>
                  <a:cs typeface="Inter" panose="02000503000000020004" pitchFamily="2" charset="0"/>
                </a:rPr>
                <a:t>Probing Fusion Neutron</a:t>
              </a:r>
            </a:p>
          </p:txBody>
        </p:sp>
        <p:cxnSp>
          <p:nvCxnSpPr>
            <p:cNvPr id="1272" name="Straight Arrow Connector 1271">
              <a:extLst>
                <a:ext uri="{FF2B5EF4-FFF2-40B4-BE49-F238E27FC236}">
                  <a16:creationId xmlns:a16="http://schemas.microsoft.com/office/drawing/2014/main" id="{54B6026E-B28A-4A3D-D4EB-CF5713B3A75E}"/>
                </a:ext>
              </a:extLst>
            </p:cNvPr>
            <p:cNvCxnSpPr>
              <a:cxnSpLocks/>
            </p:cNvCxnSpPr>
            <p:nvPr/>
          </p:nvCxnSpPr>
          <p:spPr>
            <a:xfrm rot="5400000" flipV="1">
              <a:off x="9693127" y="21325067"/>
              <a:ext cx="1870791" cy="2494388"/>
            </a:xfrm>
            <a:prstGeom prst="straightConnector1">
              <a:avLst/>
            </a:prstGeom>
            <a:ln w="28575">
              <a:solidFill>
                <a:srgbClr val="0070C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273" name="Straight Arrow Connector 1272">
              <a:extLst>
                <a:ext uri="{FF2B5EF4-FFF2-40B4-BE49-F238E27FC236}">
                  <a16:creationId xmlns:a16="http://schemas.microsoft.com/office/drawing/2014/main" id="{A7498752-4D6C-0985-ECD2-656B0EAA46D0}"/>
                </a:ext>
              </a:extLst>
            </p:cNvPr>
            <p:cNvCxnSpPr>
              <a:cxnSpLocks/>
            </p:cNvCxnSpPr>
            <p:nvPr/>
          </p:nvCxnSpPr>
          <p:spPr>
            <a:xfrm rot="5400000" flipH="1" flipV="1">
              <a:off x="9713857" y="19424144"/>
              <a:ext cx="1870791" cy="2494388"/>
            </a:xfrm>
            <a:prstGeom prst="straightConnector1">
              <a:avLst/>
            </a:prstGeom>
            <a:ln w="28575">
              <a:solidFill>
                <a:srgbClr val="0070C0"/>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1255" name="Oval 1254">
              <a:extLst>
                <a:ext uri="{FF2B5EF4-FFF2-40B4-BE49-F238E27FC236}">
                  <a16:creationId xmlns:a16="http://schemas.microsoft.com/office/drawing/2014/main" id="{2DC8DAB3-2C36-4649-22EC-2BDD355C0CF7}"/>
                </a:ext>
              </a:extLst>
            </p:cNvPr>
            <p:cNvSpPr/>
            <p:nvPr/>
          </p:nvSpPr>
          <p:spPr>
            <a:xfrm rot="5400000">
              <a:off x="11442944" y="20527634"/>
              <a:ext cx="2182590" cy="2182590"/>
            </a:xfrm>
            <a:prstGeom prst="ellipse">
              <a:avLst/>
            </a:prstGeom>
            <a:solidFill>
              <a:srgbClr val="C00000">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200" dirty="0">
                <a:latin typeface="Inter" panose="02000503000000020004" pitchFamily="2" charset="0"/>
                <a:ea typeface="Inter" panose="02000503000000020004" pitchFamily="2" charset="0"/>
                <a:cs typeface="Inter" panose="02000503000000020004" pitchFamily="2" charset="0"/>
              </a:endParaRPr>
            </a:p>
          </p:txBody>
        </p:sp>
        <p:sp>
          <p:nvSpPr>
            <p:cNvPr id="20" name="TextBox 19">
              <a:extLst>
                <a:ext uri="{FF2B5EF4-FFF2-40B4-BE49-F238E27FC236}">
                  <a16:creationId xmlns:a16="http://schemas.microsoft.com/office/drawing/2014/main" id="{324CC556-423F-FF4F-08E4-572E69DC4167}"/>
                </a:ext>
              </a:extLst>
            </p:cNvPr>
            <p:cNvSpPr txBox="1"/>
            <p:nvPr/>
          </p:nvSpPr>
          <p:spPr>
            <a:xfrm>
              <a:off x="8795706" y="24140005"/>
              <a:ext cx="5488017" cy="369332"/>
            </a:xfrm>
            <a:prstGeom prst="rect">
              <a:avLst/>
            </a:prstGeom>
            <a:noFill/>
          </p:spPr>
          <p:txBody>
            <a:bodyPr wrap="square" rtlCol="0">
              <a:spAutoFit/>
            </a:bodyPr>
            <a:lstStyle/>
            <a:p>
              <a:pPr algn="ctr"/>
              <a:r>
                <a:rPr lang="en-GB" sz="1800" dirty="0">
                  <a:latin typeface="Inter" panose="02000503000000020004" pitchFamily="2" charset="0"/>
                  <a:ea typeface="Inter" panose="02000503000000020004" pitchFamily="2" charset="0"/>
                  <a:cs typeface="Inter" panose="02000503000000020004" pitchFamily="2" charset="0"/>
                </a:rPr>
                <a:t>Figure 2: Diagram of Typical Experimental Setup</a:t>
              </a:r>
            </a:p>
          </p:txBody>
        </p:sp>
        <p:sp>
          <p:nvSpPr>
            <p:cNvPr id="21" name="Rectangle 20">
              <a:extLst>
                <a:ext uri="{FF2B5EF4-FFF2-40B4-BE49-F238E27FC236}">
                  <a16:creationId xmlns:a16="http://schemas.microsoft.com/office/drawing/2014/main" id="{89047A4E-5CA3-AB46-976C-48B6B7D05CA7}"/>
                </a:ext>
              </a:extLst>
            </p:cNvPr>
            <p:cNvSpPr/>
            <p:nvPr/>
          </p:nvSpPr>
          <p:spPr>
            <a:xfrm rot="5400000">
              <a:off x="11539715" y="20675026"/>
              <a:ext cx="1870791" cy="1870791"/>
            </a:xfrm>
            <a:prstGeom prst="rect">
              <a:avLst/>
            </a:prstGeom>
            <a:solidFill>
              <a:schemeClr val="bg1">
                <a:lumMod val="85000"/>
                <a:alpha val="50000"/>
              </a:schemeClr>
            </a:solidFill>
            <a:ln w="50800">
              <a:solidFill>
                <a:schemeClr val="bg1">
                  <a:lumMod val="6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22" name="TextBox 21">
              <a:extLst>
                <a:ext uri="{FF2B5EF4-FFF2-40B4-BE49-F238E27FC236}">
                  <a16:creationId xmlns:a16="http://schemas.microsoft.com/office/drawing/2014/main" id="{2E8F5E3C-4C73-C5E8-02FE-C44394B394E1}"/>
                </a:ext>
              </a:extLst>
            </p:cNvPr>
            <p:cNvSpPr txBox="1"/>
            <p:nvPr/>
          </p:nvSpPr>
          <p:spPr>
            <a:xfrm>
              <a:off x="12377882" y="19989717"/>
              <a:ext cx="2927373" cy="769441"/>
            </a:xfrm>
            <a:prstGeom prst="rect">
              <a:avLst/>
            </a:prstGeom>
            <a:noFill/>
          </p:spPr>
          <p:txBody>
            <a:bodyPr wrap="square" rtlCol="0">
              <a:spAutoFit/>
            </a:bodyPr>
            <a:lstStyle/>
            <a:p>
              <a:pPr algn="ctr"/>
              <a:r>
                <a:rPr lang="en-GB" sz="2200" b="1" dirty="0">
                  <a:solidFill>
                    <a:srgbClr val="C00000"/>
                  </a:solidFill>
                  <a:latin typeface="Inter" panose="02000503000000020004" pitchFamily="2" charset="0"/>
                  <a:ea typeface="Inter" panose="02000503000000020004" pitchFamily="2" charset="0"/>
                  <a:cs typeface="Inter" panose="02000503000000020004" pitchFamily="2" charset="0"/>
                </a:rPr>
                <a:t>Prompt Fission Neutron</a:t>
              </a:r>
            </a:p>
          </p:txBody>
        </p:sp>
        <p:sp>
          <p:nvSpPr>
            <p:cNvPr id="35" name="TextBox 34">
              <a:extLst>
                <a:ext uri="{FF2B5EF4-FFF2-40B4-BE49-F238E27FC236}">
                  <a16:creationId xmlns:a16="http://schemas.microsoft.com/office/drawing/2014/main" id="{D4B522EE-107E-93D0-7CF4-E8050D016894}"/>
                </a:ext>
              </a:extLst>
            </p:cNvPr>
            <p:cNvSpPr txBox="1"/>
            <p:nvPr/>
          </p:nvSpPr>
          <p:spPr>
            <a:xfrm>
              <a:off x="11772220" y="22718786"/>
              <a:ext cx="3500312" cy="769441"/>
            </a:xfrm>
            <a:prstGeom prst="rect">
              <a:avLst/>
            </a:prstGeom>
            <a:noFill/>
          </p:spPr>
          <p:txBody>
            <a:bodyPr wrap="square" rtlCol="0">
              <a:spAutoFit/>
            </a:bodyPr>
            <a:lstStyle/>
            <a:p>
              <a:pPr algn="ctr"/>
              <a:r>
                <a:rPr lang="en-GB" sz="2200" b="1" dirty="0">
                  <a:solidFill>
                    <a:schemeClr val="bg1">
                      <a:lumMod val="50000"/>
                    </a:schemeClr>
                  </a:solidFill>
                  <a:latin typeface="Inter" panose="02000503000000020004" pitchFamily="2" charset="0"/>
                  <a:ea typeface="Inter" panose="02000503000000020004" pitchFamily="2" charset="0"/>
                  <a:cs typeface="Inter" panose="02000503000000020004" pitchFamily="2" charset="0"/>
                </a:rPr>
                <a:t>Stainless Steel </a:t>
              </a:r>
            </a:p>
            <a:p>
              <a:pPr algn="ctr"/>
              <a:r>
                <a:rPr lang="en-GB" sz="2200" b="1" dirty="0">
                  <a:solidFill>
                    <a:schemeClr val="bg1">
                      <a:lumMod val="50000"/>
                    </a:schemeClr>
                  </a:solidFill>
                  <a:latin typeface="Inter" panose="02000503000000020004" pitchFamily="2" charset="0"/>
                  <a:ea typeface="Inter" panose="02000503000000020004" pitchFamily="2" charset="0"/>
                  <a:cs typeface="Inter" panose="02000503000000020004" pitchFamily="2" charset="0"/>
                </a:rPr>
                <a:t>Container</a:t>
              </a:r>
            </a:p>
          </p:txBody>
        </p:sp>
      </p:grpSp>
      <p:pic>
        <p:nvPicPr>
          <p:cNvPr id="33" name="Picture 32" descr="A black and white logo&#10;&#10;AI-generated content may be incorrect.">
            <a:extLst>
              <a:ext uri="{FF2B5EF4-FFF2-40B4-BE49-F238E27FC236}">
                <a16:creationId xmlns:a16="http://schemas.microsoft.com/office/drawing/2014/main" id="{59F61AD0-1A48-97B8-099A-0DE22DB7F0A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3789343" y="-35319"/>
            <a:ext cx="6643198" cy="3882374"/>
          </a:xfrm>
          <a:prstGeom prst="rect">
            <a:avLst/>
          </a:prstGeom>
        </p:spPr>
      </p:pic>
      <p:sp>
        <p:nvSpPr>
          <p:cNvPr id="12" name="TextBox 11">
            <a:extLst>
              <a:ext uri="{FF2B5EF4-FFF2-40B4-BE49-F238E27FC236}">
                <a16:creationId xmlns:a16="http://schemas.microsoft.com/office/drawing/2014/main" id="{D6EEDBC6-4388-CFCE-B01E-A619F8457FF5}"/>
              </a:ext>
            </a:extLst>
          </p:cNvPr>
          <p:cNvSpPr txBox="1"/>
          <p:nvPr/>
        </p:nvSpPr>
        <p:spPr>
          <a:xfrm>
            <a:off x="8285341" y="33598091"/>
            <a:ext cx="6336419" cy="369332"/>
          </a:xfrm>
          <a:prstGeom prst="rect">
            <a:avLst/>
          </a:prstGeom>
          <a:noFill/>
        </p:spPr>
        <p:txBody>
          <a:bodyPr wrap="square" rtlCol="0">
            <a:spAutoFit/>
          </a:bodyPr>
          <a:lstStyle/>
          <a:p>
            <a:pPr algn="ctr"/>
            <a:r>
              <a:rPr lang="en-GB" sz="1800" dirty="0">
                <a:latin typeface="Inter" panose="02000503000000020004" pitchFamily="2" charset="0"/>
                <a:ea typeface="Inter" panose="02000503000000020004" pitchFamily="2" charset="0"/>
                <a:cs typeface="Inter" panose="02000503000000020004" pitchFamily="2" charset="0"/>
              </a:rPr>
              <a:t>Figure 4: Diagram of Arktis S670 Detectors [7]</a:t>
            </a:r>
          </a:p>
        </p:txBody>
      </p:sp>
      <p:sp>
        <p:nvSpPr>
          <p:cNvPr id="15" name="TextBox 14">
            <a:extLst>
              <a:ext uri="{FF2B5EF4-FFF2-40B4-BE49-F238E27FC236}">
                <a16:creationId xmlns:a16="http://schemas.microsoft.com/office/drawing/2014/main" id="{D9BDD2EA-71E2-5E71-53D2-CBC41F18322B}"/>
              </a:ext>
            </a:extLst>
          </p:cNvPr>
          <p:cNvSpPr txBox="1"/>
          <p:nvPr/>
        </p:nvSpPr>
        <p:spPr>
          <a:xfrm>
            <a:off x="677601" y="6992544"/>
            <a:ext cx="14246532" cy="830997"/>
          </a:xfrm>
          <a:prstGeom prst="rect">
            <a:avLst/>
          </a:prstGeom>
          <a:noFill/>
        </p:spPr>
        <p:txBody>
          <a:bodyPr wrap="square" rtlCol="0">
            <a:spAutoFit/>
          </a:bodyPr>
          <a:lstStyle/>
          <a:p>
            <a:pPr algn="ctr"/>
            <a:r>
              <a:rPr lang="en-US" altLang="ja-JP" sz="4800" b="1" dirty="0">
                <a:solidFill>
                  <a:srgbClr val="000099"/>
                </a:solidFill>
                <a:latin typeface="Inter" panose="02000503000000020004" pitchFamily="2" charset="0"/>
                <a:ea typeface="Inter" panose="02000503000000020004" pitchFamily="2" charset="0"/>
                <a:cs typeface="Inter" panose="02000503000000020004" pitchFamily="2" charset="0"/>
              </a:rPr>
              <a:t>Background</a:t>
            </a:r>
            <a:endParaRPr lang="ja-JP" altLang="en-US" sz="4800" b="1" dirty="0">
              <a:solidFill>
                <a:srgbClr val="000099"/>
              </a:solidFill>
              <a:latin typeface="Inter" panose="02000503000000020004" pitchFamily="2" charset="0"/>
              <a:ea typeface="HGP創英角ｺﾞｼｯｸUB" pitchFamily="50" charset="-128"/>
              <a:cs typeface="Inter" panose="02000503000000020004" pitchFamily="2" charset="0"/>
            </a:endParaRPr>
          </a:p>
        </p:txBody>
      </p:sp>
      <p:sp>
        <p:nvSpPr>
          <p:cNvPr id="16" name="TextBox 15">
            <a:extLst>
              <a:ext uri="{FF2B5EF4-FFF2-40B4-BE49-F238E27FC236}">
                <a16:creationId xmlns:a16="http://schemas.microsoft.com/office/drawing/2014/main" id="{B260D3D5-96F9-F6BE-53AB-3CF0A317510B}"/>
              </a:ext>
            </a:extLst>
          </p:cNvPr>
          <p:cNvSpPr txBox="1"/>
          <p:nvPr/>
        </p:nvSpPr>
        <p:spPr>
          <a:xfrm>
            <a:off x="719998" y="17026622"/>
            <a:ext cx="14204135" cy="830997"/>
          </a:xfrm>
          <a:prstGeom prst="rect">
            <a:avLst/>
          </a:prstGeom>
          <a:noFill/>
        </p:spPr>
        <p:txBody>
          <a:bodyPr wrap="square" rtlCol="0">
            <a:spAutoFit/>
          </a:bodyPr>
          <a:lstStyle/>
          <a:p>
            <a:pPr algn="ctr"/>
            <a:r>
              <a:rPr lang="en-US" altLang="ja-JP" sz="4800" b="1" dirty="0">
                <a:solidFill>
                  <a:srgbClr val="000099"/>
                </a:solidFill>
                <a:latin typeface="Inter" panose="02000503000000020004" pitchFamily="2" charset="0"/>
                <a:ea typeface="Inter" panose="02000503000000020004" pitchFamily="2" charset="0"/>
                <a:cs typeface="Inter" panose="02000503000000020004" pitchFamily="2" charset="0"/>
              </a:rPr>
              <a:t>Detection Technique</a:t>
            </a:r>
            <a:endParaRPr lang="ja-JP" altLang="en-US" sz="4800" b="1" dirty="0">
              <a:solidFill>
                <a:srgbClr val="000099"/>
              </a:solidFill>
              <a:latin typeface="Inter" panose="02000503000000020004" pitchFamily="2" charset="0"/>
              <a:ea typeface="HGP創英角ｺﾞｼｯｸUB" pitchFamily="50" charset="-128"/>
              <a:cs typeface="Inter" panose="02000503000000020004" pitchFamily="2" charset="0"/>
            </a:endParaRPr>
          </a:p>
        </p:txBody>
      </p:sp>
      <p:sp>
        <p:nvSpPr>
          <p:cNvPr id="24" name="TextBox 23">
            <a:extLst>
              <a:ext uri="{FF2B5EF4-FFF2-40B4-BE49-F238E27FC236}">
                <a16:creationId xmlns:a16="http://schemas.microsoft.com/office/drawing/2014/main" id="{2632855D-814B-0F96-49FF-AEFF93C03735}"/>
              </a:ext>
            </a:extLst>
          </p:cNvPr>
          <p:cNvSpPr txBox="1"/>
          <p:nvPr/>
        </p:nvSpPr>
        <p:spPr>
          <a:xfrm>
            <a:off x="15413849" y="18042419"/>
            <a:ext cx="14228564" cy="830997"/>
          </a:xfrm>
          <a:prstGeom prst="rect">
            <a:avLst/>
          </a:prstGeom>
          <a:noFill/>
        </p:spPr>
        <p:txBody>
          <a:bodyPr wrap="square" rtlCol="0">
            <a:spAutoFit/>
          </a:bodyPr>
          <a:lstStyle/>
          <a:p>
            <a:pPr algn="ctr"/>
            <a:r>
              <a:rPr lang="en-US" altLang="ja-JP" sz="4800" b="1" dirty="0">
                <a:solidFill>
                  <a:srgbClr val="000099"/>
                </a:solidFill>
                <a:latin typeface="Inter" panose="02000503000000020004" pitchFamily="2" charset="0"/>
                <a:ea typeface="Inter" panose="02000503000000020004" pitchFamily="2" charset="0"/>
                <a:cs typeface="Inter" panose="02000503000000020004" pitchFamily="2" charset="0"/>
              </a:rPr>
              <a:t>Simulation</a:t>
            </a:r>
            <a:endParaRPr lang="ja-JP" altLang="en-US" sz="4800" b="1" dirty="0">
              <a:solidFill>
                <a:srgbClr val="000099"/>
              </a:solidFill>
              <a:latin typeface="Inter" panose="02000503000000020004" pitchFamily="2" charset="0"/>
              <a:ea typeface="HGP創英角ｺﾞｼｯｸUB" pitchFamily="50" charset="-128"/>
              <a:cs typeface="Inter" panose="02000503000000020004" pitchFamily="2" charset="0"/>
            </a:endParaRP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3C6A2CF2-0BB1-BBD2-B31D-12C243E6858F}"/>
                  </a:ext>
                </a:extLst>
              </p:cNvPr>
              <p:cNvSpPr txBox="1"/>
              <p:nvPr/>
            </p:nvSpPr>
            <p:spPr>
              <a:xfrm>
                <a:off x="955967" y="7823541"/>
                <a:ext cx="9216733" cy="4982133"/>
              </a:xfrm>
              <a:prstGeom prst="rect">
                <a:avLst/>
              </a:prstGeom>
              <a:noFill/>
            </p:spPr>
            <p:txBody>
              <a:bodyPr wrap="square" rtlCol="0">
                <a:spAutoFit/>
              </a:bodyPr>
              <a:lstStyle/>
              <a:p>
                <a:pPr>
                  <a:spcBef>
                    <a:spcPts val="750"/>
                  </a:spcBef>
                  <a:buClr>
                    <a:srgbClr val="42145F"/>
                  </a:buClr>
                  <a:buSzPct val="80000"/>
                </a:pPr>
                <a:r>
                  <a:rPr lang="en-US" altLang="ja-JP" sz="3000" dirty="0">
                    <a:latin typeface="Inter" panose="02000503000000020004" pitchFamily="2" charset="0"/>
                    <a:ea typeface="Inter" panose="02000503000000020004" pitchFamily="2" charset="0"/>
                    <a:cs typeface="Inter" panose="02000503000000020004" pitchFamily="2" charset="0"/>
                  </a:rPr>
                  <a:t>Special Nuclear Material (SNM) refers to </a:t>
                </a:r>
                <a:r>
                  <a:rPr lang="en-US" altLang="ja-JP" sz="3000" b="1" dirty="0">
                    <a:latin typeface="Inter" panose="02000503000000020004" pitchFamily="2" charset="0"/>
                    <a:ea typeface="Inter" panose="02000503000000020004" pitchFamily="2" charset="0"/>
                    <a:cs typeface="Inter" panose="02000503000000020004" pitchFamily="2" charset="0"/>
                  </a:rPr>
                  <a:t>plutonium</a:t>
                </a:r>
                <a:r>
                  <a:rPr lang="en-US" altLang="ja-JP" sz="3000" dirty="0">
                    <a:latin typeface="Inter" panose="02000503000000020004" pitchFamily="2" charset="0"/>
                    <a:ea typeface="Inter" panose="02000503000000020004" pitchFamily="2" charset="0"/>
                    <a:cs typeface="Inter" panose="02000503000000020004" pitchFamily="2" charset="0"/>
                  </a:rPr>
                  <a:t> and materials enriched in fissile uranium isotopes (</a:t>
                </a:r>
                <a14:m>
                  <m:oMath xmlns:m="http://schemas.openxmlformats.org/officeDocument/2006/math">
                    <m:sPre>
                      <m:sPrePr>
                        <m:ctrlPr>
                          <a:rPr lang="en-GB" sz="3000" b="1" i="1">
                            <a:solidFill>
                              <a:srgbClr val="1A1A1A"/>
                            </a:solidFill>
                            <a:latin typeface="Cambria Math" panose="02040503050406030204" pitchFamily="18" charset="0"/>
                          </a:rPr>
                        </m:ctrlPr>
                      </m:sPrePr>
                      <m:sub/>
                      <m:sup>
                        <m:r>
                          <a:rPr lang="en-GB" sz="3000" b="1" i="1">
                            <a:solidFill>
                              <a:srgbClr val="1A1A1A"/>
                            </a:solidFill>
                            <a:latin typeface="Cambria Math" panose="02040503050406030204" pitchFamily="18" charset="0"/>
                          </a:rPr>
                          <m:t>𝟐𝟑𝟓</m:t>
                        </m:r>
                      </m:sup>
                      <m:e>
                        <m:r>
                          <a:rPr lang="en-GB" sz="3000" b="1" i="1">
                            <a:solidFill>
                              <a:srgbClr val="1A1A1A"/>
                            </a:solidFill>
                            <a:latin typeface="Cambria Math" panose="02040503050406030204" pitchFamily="18" charset="0"/>
                          </a:rPr>
                          <m:t>𝑼</m:t>
                        </m:r>
                      </m:e>
                    </m:sPre>
                    <m:r>
                      <a:rPr lang="en-GB" sz="3000" b="1">
                        <a:solidFill>
                          <a:srgbClr val="1A1A1A"/>
                        </a:solidFill>
                        <a:latin typeface="Cambria Math" panose="02040503050406030204" pitchFamily="18" charset="0"/>
                      </a:rPr>
                      <m:t>,</m:t>
                    </m:r>
                    <m:sPre>
                      <m:sPrePr>
                        <m:ctrlPr>
                          <a:rPr lang="en-GB" sz="3000" b="1" i="1">
                            <a:solidFill>
                              <a:srgbClr val="1A1A1A"/>
                            </a:solidFill>
                            <a:latin typeface="Cambria Math" panose="02040503050406030204" pitchFamily="18" charset="0"/>
                          </a:rPr>
                        </m:ctrlPr>
                      </m:sPrePr>
                      <m:sub/>
                      <m:sup>
                        <m:r>
                          <a:rPr lang="en-GB" sz="3000" b="1" i="1">
                            <a:solidFill>
                              <a:srgbClr val="1A1A1A"/>
                            </a:solidFill>
                            <a:latin typeface="Cambria Math" panose="02040503050406030204" pitchFamily="18" charset="0"/>
                          </a:rPr>
                          <m:t>𝟐𝟑𝟑</m:t>
                        </m:r>
                      </m:sup>
                      <m:e>
                        <m:r>
                          <a:rPr lang="en-GB" sz="3000" b="1" i="1">
                            <a:solidFill>
                              <a:srgbClr val="1A1A1A"/>
                            </a:solidFill>
                            <a:latin typeface="Cambria Math" panose="02040503050406030204" pitchFamily="18" charset="0"/>
                          </a:rPr>
                          <m:t>𝑼</m:t>
                        </m:r>
                      </m:e>
                    </m:sPre>
                  </m:oMath>
                </a14:m>
                <a:r>
                  <a:rPr lang="en-GB" sz="3000" dirty="0">
                    <a:solidFill>
                      <a:srgbClr val="1A1A1A"/>
                    </a:solidFill>
                    <a:latin typeface="Inter" panose="02000503000000020004" pitchFamily="2" charset="0"/>
                    <a:ea typeface="Inter" panose="02000503000000020004" pitchFamily="2" charset="0"/>
                    <a:cs typeface="Inter" panose="02000503000000020004" pitchFamily="2" charset="0"/>
                  </a:rPr>
                  <a:t>)[3]</a:t>
                </a:r>
              </a:p>
              <a:p>
                <a:pPr>
                  <a:spcBef>
                    <a:spcPts val="750"/>
                  </a:spcBef>
                  <a:buClr>
                    <a:srgbClr val="42145F"/>
                  </a:buClr>
                  <a:buSzPct val="80000"/>
                </a:pPr>
                <a:endParaRPr lang="en-US" altLang="ja-JP" sz="3000" dirty="0">
                  <a:latin typeface="Inter" panose="02000503000000020004" pitchFamily="2" charset="0"/>
                  <a:ea typeface="Inter" panose="02000503000000020004" pitchFamily="2" charset="0"/>
                  <a:cs typeface="Inter" panose="02000503000000020004" pitchFamily="2" charset="0"/>
                </a:endParaRPr>
              </a:p>
              <a:p>
                <a:pPr>
                  <a:spcBef>
                    <a:spcPts val="750"/>
                  </a:spcBef>
                  <a:buClr>
                    <a:srgbClr val="42145F"/>
                  </a:buClr>
                  <a:buSzPct val="80000"/>
                </a:pPr>
                <a:r>
                  <a:rPr lang="en-GB" sz="3000" b="1" dirty="0">
                    <a:latin typeface="Inter" panose="02000503000000020004" pitchFamily="2" charset="0"/>
                    <a:ea typeface="Inter" panose="02000503000000020004" pitchFamily="2" charset="0"/>
                    <a:cs typeface="Inter" panose="02000503000000020004" pitchFamily="2" charset="0"/>
                  </a:rPr>
                  <a:t>Active interrogation techniques </a:t>
                </a:r>
                <a:r>
                  <a:rPr lang="en-GB" sz="3000" dirty="0">
                    <a:latin typeface="Inter" panose="02000503000000020004" pitchFamily="2" charset="0"/>
                    <a:ea typeface="Inter" panose="02000503000000020004" pitchFamily="2" charset="0"/>
                    <a:cs typeface="Inter" panose="02000503000000020004" pitchFamily="2" charset="0"/>
                  </a:rPr>
                  <a:t>rely on inducing </a:t>
                </a:r>
                <a:r>
                  <a:rPr lang="en-GB" sz="3000" b="1" dirty="0">
                    <a:latin typeface="Inter" panose="02000503000000020004" pitchFamily="2" charset="0"/>
                    <a:ea typeface="Inter" panose="02000503000000020004" pitchFamily="2" charset="0"/>
                    <a:cs typeface="Inter" panose="02000503000000020004" pitchFamily="2" charset="0"/>
                  </a:rPr>
                  <a:t>secondary emissions </a:t>
                </a:r>
                <a:r>
                  <a:rPr lang="en-GB" sz="3000" dirty="0">
                    <a:latin typeface="Inter" panose="02000503000000020004" pitchFamily="2" charset="0"/>
                    <a:ea typeface="Inter" panose="02000503000000020004" pitchFamily="2" charset="0"/>
                    <a:cs typeface="Inter" panose="02000503000000020004" pitchFamily="2" charset="0"/>
                  </a:rPr>
                  <a:t>that can act as a clear detection signature, driving interest in novel portable detection capabilities. [4]</a:t>
                </a:r>
                <a:r>
                  <a:rPr lang="en-GB" sz="3000" b="1" dirty="0">
                    <a:latin typeface="Inter" panose="02000503000000020004" pitchFamily="2" charset="0"/>
                    <a:ea typeface="Inter" panose="02000503000000020004" pitchFamily="2" charset="0"/>
                    <a:cs typeface="Inter" panose="02000503000000020004" pitchFamily="2" charset="0"/>
                  </a:rPr>
                  <a:t> </a:t>
                </a:r>
                <a:r>
                  <a:rPr lang="en-GB" sz="3000" dirty="0">
                    <a:latin typeface="Inter" panose="02000503000000020004" pitchFamily="2" charset="0"/>
                    <a:ea typeface="Inter" panose="02000503000000020004" pitchFamily="2" charset="0"/>
                    <a:cs typeface="Inter" panose="02000503000000020004" pitchFamily="2" charset="0"/>
                  </a:rPr>
                  <a:t>This can provide an increased effectiveness</a:t>
                </a:r>
                <a:r>
                  <a:rPr lang="en-GB" sz="3000" b="1" dirty="0">
                    <a:latin typeface="Inter" panose="02000503000000020004" pitchFamily="2" charset="0"/>
                    <a:ea typeface="Inter" panose="02000503000000020004" pitchFamily="2" charset="0"/>
                    <a:cs typeface="Inter" panose="02000503000000020004" pitchFamily="2" charset="0"/>
                  </a:rPr>
                  <a:t> </a:t>
                </a:r>
                <a:r>
                  <a:rPr lang="en-GB" sz="3000" dirty="0">
                    <a:latin typeface="Inter" panose="02000503000000020004" pitchFamily="2" charset="0"/>
                    <a:ea typeface="Inter" panose="02000503000000020004" pitchFamily="2" charset="0"/>
                    <a:cs typeface="Inter" panose="02000503000000020004" pitchFamily="2" charset="0"/>
                  </a:rPr>
                  <a:t>compared to a </a:t>
                </a:r>
                <a:r>
                  <a:rPr lang="en-GB" sz="3000" b="1" dirty="0">
                    <a:latin typeface="Inter" panose="02000503000000020004" pitchFamily="2" charset="0"/>
                    <a:ea typeface="Inter" panose="02000503000000020004" pitchFamily="2" charset="0"/>
                    <a:cs typeface="Inter" panose="02000503000000020004" pitchFamily="2" charset="0"/>
                  </a:rPr>
                  <a:t>passive system</a:t>
                </a:r>
                <a:r>
                  <a:rPr lang="en-GB" sz="3000" dirty="0">
                    <a:latin typeface="Inter" panose="02000503000000020004" pitchFamily="2" charset="0"/>
                    <a:ea typeface="Inter" panose="02000503000000020004" pitchFamily="2" charset="0"/>
                    <a:cs typeface="Inter" panose="02000503000000020004" pitchFamily="2" charset="0"/>
                  </a:rPr>
                  <a:t> were </a:t>
                </a:r>
                <a:r>
                  <a:rPr lang="en-GB" sz="3000">
                    <a:latin typeface="Inter" panose="02000503000000020004" pitchFamily="2" charset="0"/>
                    <a:ea typeface="Inter" panose="02000503000000020004" pitchFamily="2" charset="0"/>
                    <a:cs typeface="Inter" panose="02000503000000020004" pitchFamily="2" charset="0"/>
                  </a:rPr>
                  <a:t>the </a:t>
                </a:r>
                <a:r>
                  <a:rPr lang="en-GB" sz="3000" b="1">
                    <a:latin typeface="Inter" panose="02000503000000020004" pitchFamily="2" charset="0"/>
                    <a:ea typeface="Inter" panose="02000503000000020004" pitchFamily="2" charset="0"/>
                    <a:cs typeface="Inter" panose="02000503000000020004" pitchFamily="2" charset="0"/>
                  </a:rPr>
                  <a:t>SNM</a:t>
                </a:r>
                <a:r>
                  <a:rPr lang="en-GB" sz="3000">
                    <a:latin typeface="Inter" panose="02000503000000020004" pitchFamily="2" charset="0"/>
                    <a:ea typeface="Inter" panose="02000503000000020004" pitchFamily="2" charset="0"/>
                    <a:cs typeface="Inter" panose="02000503000000020004" pitchFamily="2" charset="0"/>
                  </a:rPr>
                  <a:t> </a:t>
                </a:r>
                <a:r>
                  <a:rPr lang="en-GB" sz="3000" b="1" dirty="0">
                    <a:latin typeface="Inter" panose="02000503000000020004" pitchFamily="2" charset="0"/>
                    <a:ea typeface="Inter" panose="02000503000000020004" pitchFamily="2" charset="0"/>
                    <a:cs typeface="Inter" panose="02000503000000020004" pitchFamily="2" charset="0"/>
                  </a:rPr>
                  <a:t>shielded or concealed.</a:t>
                </a:r>
                <a:endParaRPr lang="en-GB" sz="3000" dirty="0">
                  <a:latin typeface="Inter" panose="02000503000000020004" pitchFamily="2" charset="0"/>
                  <a:ea typeface="Inter" panose="02000503000000020004" pitchFamily="2" charset="0"/>
                  <a:cs typeface="Inter" panose="02000503000000020004" pitchFamily="2" charset="0"/>
                </a:endParaRPr>
              </a:p>
            </p:txBody>
          </p:sp>
        </mc:Choice>
        <mc:Fallback xmlns="">
          <p:sp>
            <p:nvSpPr>
              <p:cNvPr id="26" name="TextBox 25">
                <a:extLst>
                  <a:ext uri="{FF2B5EF4-FFF2-40B4-BE49-F238E27FC236}">
                    <a16:creationId xmlns:a16="http://schemas.microsoft.com/office/drawing/2014/main" id="{3C6A2CF2-0BB1-BBD2-B31D-12C243E6858F}"/>
                  </a:ext>
                </a:extLst>
              </p:cNvPr>
              <p:cNvSpPr txBox="1">
                <a:spLocks noRot="1" noChangeAspect="1" noMove="1" noResize="1" noEditPoints="1" noAdjustHandles="1" noChangeArrowheads="1" noChangeShapeType="1" noTextEdit="1"/>
              </p:cNvSpPr>
              <p:nvPr/>
            </p:nvSpPr>
            <p:spPr>
              <a:xfrm>
                <a:off x="955967" y="7823541"/>
                <a:ext cx="9216733" cy="4982133"/>
              </a:xfrm>
              <a:prstGeom prst="rect">
                <a:avLst/>
              </a:prstGeom>
              <a:blipFill>
                <a:blip r:embed="rId12"/>
                <a:stretch>
                  <a:fillRect l="-1587" t="-1467" b="-28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FECB3320-37A1-17F6-1C97-6FD668FBD1FA}"/>
                  </a:ext>
                </a:extLst>
              </p:cNvPr>
              <p:cNvSpPr txBox="1"/>
              <p:nvPr/>
            </p:nvSpPr>
            <p:spPr>
              <a:xfrm>
                <a:off x="853273" y="17917712"/>
                <a:ext cx="7235037" cy="5778505"/>
              </a:xfrm>
              <a:prstGeom prst="rect">
                <a:avLst/>
              </a:prstGeom>
              <a:noFill/>
            </p:spPr>
            <p:txBody>
              <a:bodyPr wrap="square">
                <a:spAutoFit/>
              </a:bodyPr>
              <a:lstStyle/>
              <a:p>
                <a:pPr>
                  <a:spcAft>
                    <a:spcPts val="746"/>
                  </a:spcAft>
                </a:pPr>
                <a:r>
                  <a:rPr lang="en-GB" sz="3200" b="1" dirty="0">
                    <a:latin typeface="Inter" panose="02000503000000020004" pitchFamily="2" charset="0"/>
                    <a:ea typeface="Inter" panose="02000503000000020004" pitchFamily="2" charset="0"/>
                    <a:cs typeface="Inter" panose="02000503000000020004" pitchFamily="2" charset="0"/>
                  </a:rPr>
                  <a:t>Threshold Energy Neutron Analysis (TENA) </a:t>
                </a:r>
                <a:r>
                  <a:rPr lang="en-GB" sz="3200" dirty="0">
                    <a:latin typeface="Inter" panose="02000503000000020004" pitchFamily="2" charset="0"/>
                    <a:ea typeface="Inter" panose="02000503000000020004" pitchFamily="2" charset="0"/>
                    <a:cs typeface="Inter" panose="02000503000000020004" pitchFamily="2" charset="0"/>
                  </a:rPr>
                  <a:t>utilises a deuterium –deuterium </a:t>
                </a:r>
                <a:r>
                  <a:rPr lang="en-GB" sz="3200" b="1" dirty="0">
                    <a:latin typeface="Inter" panose="02000503000000020004" pitchFamily="2" charset="0"/>
                    <a:ea typeface="Inter" panose="02000503000000020004" pitchFamily="2" charset="0"/>
                    <a:cs typeface="Inter" panose="02000503000000020004" pitchFamily="2" charset="0"/>
                  </a:rPr>
                  <a:t>(DD)</a:t>
                </a:r>
                <a:r>
                  <a:rPr lang="en-GB" sz="3200" dirty="0">
                    <a:latin typeface="Inter" panose="02000503000000020004" pitchFamily="2" charset="0"/>
                    <a:ea typeface="Inter" panose="02000503000000020004" pitchFamily="2" charset="0"/>
                    <a:cs typeface="Inter" panose="02000503000000020004" pitchFamily="2" charset="0"/>
                  </a:rPr>
                  <a:t> fusor to generate neutrons through:</a:t>
                </a:r>
                <a:endParaRPr lang="en-GB" sz="3200" b="1" i="1" dirty="0">
                  <a:latin typeface="Inter" panose="02000503000000020004" pitchFamily="2" charset="0"/>
                  <a:ea typeface="Inter" panose="02000503000000020004" pitchFamily="2" charset="0"/>
                  <a:cs typeface="Inter" panose="02000503000000020004" pitchFamily="2" charset="0"/>
                </a:endParaRPr>
              </a:p>
              <a:p>
                <a:pPr marL="319686">
                  <a:spcAft>
                    <a:spcPts val="746"/>
                  </a:spcAft>
                </a:pPr>
                <a14:m>
                  <m:oMathPara xmlns:m="http://schemas.openxmlformats.org/officeDocument/2006/math">
                    <m:oMathParaPr>
                      <m:jc m:val="center"/>
                    </m:oMathParaPr>
                    <m:oMath xmlns:m="http://schemas.openxmlformats.org/officeDocument/2006/math">
                      <m:sSup>
                        <m:sSupPr>
                          <m:ctrlPr>
                            <a:rPr lang="x-IV_mathan" sz="3200" b="1" i="1">
                              <a:latin typeface="Cambria Math" panose="02040503050406030204" pitchFamily="18" charset="0"/>
                            </a:rPr>
                          </m:ctrlPr>
                        </m:sSupPr>
                        <m:e>
                          <m:r>
                            <a:rPr lang="x-IV_mathan" sz="3200" b="1" i="1">
                              <a:latin typeface="Cambria Math" panose="02040503050406030204" pitchFamily="18" charset="0"/>
                            </a:rPr>
                            <m:t>𝑫</m:t>
                          </m:r>
                        </m:e>
                        <m:sup>
                          <m:r>
                            <a:rPr lang="x-IV_mathan" sz="3200" b="1">
                              <a:latin typeface="Cambria Math" panose="02040503050406030204" pitchFamily="18" charset="0"/>
                            </a:rPr>
                            <m:t>+</m:t>
                          </m:r>
                        </m:sup>
                      </m:sSup>
                      <m:r>
                        <a:rPr lang="x-IV_mathan" sz="3200" b="1">
                          <a:latin typeface="Cambria Math" panose="02040503050406030204" pitchFamily="18" charset="0"/>
                        </a:rPr>
                        <m:t>+</m:t>
                      </m:r>
                      <m:r>
                        <a:rPr lang="x-IV_mathan" sz="3200" b="1" i="1">
                          <a:latin typeface="Cambria Math" panose="02040503050406030204" pitchFamily="18" charset="0"/>
                        </a:rPr>
                        <m:t> </m:t>
                      </m:r>
                      <m:sSup>
                        <m:sSupPr>
                          <m:ctrlPr>
                            <a:rPr lang="x-IV_mathan" sz="3200" b="1" i="1">
                              <a:latin typeface="Cambria Math" panose="02040503050406030204" pitchFamily="18" charset="0"/>
                            </a:rPr>
                          </m:ctrlPr>
                        </m:sSupPr>
                        <m:e>
                          <m:r>
                            <a:rPr lang="x-IV_mathan" sz="3200" b="1" i="1">
                              <a:latin typeface="Cambria Math" panose="02040503050406030204" pitchFamily="18" charset="0"/>
                            </a:rPr>
                            <m:t>𝑫</m:t>
                          </m:r>
                        </m:e>
                        <m:sup>
                          <m:r>
                            <a:rPr lang="x-IV_mathan" sz="3200" b="1">
                              <a:latin typeface="Cambria Math" panose="02040503050406030204" pitchFamily="18" charset="0"/>
                            </a:rPr>
                            <m:t>+</m:t>
                          </m:r>
                        </m:sup>
                      </m:sSup>
                      <m:r>
                        <a:rPr lang="x-IV_mathan" sz="3200" b="1">
                          <a:latin typeface="Cambria Math" panose="02040503050406030204" pitchFamily="18" charset="0"/>
                        </a:rPr>
                        <m:t>→</m:t>
                      </m:r>
                      <m:r>
                        <a:rPr lang="en-GB" sz="3200" b="1" i="0" smtClean="0">
                          <a:latin typeface="Cambria Math" panose="02040503050406030204" pitchFamily="18" charset="0"/>
                        </a:rPr>
                        <m:t>𝐇𝐞</m:t>
                      </m:r>
                      <m:r>
                        <a:rPr lang="x-IV_mathan" sz="3200" b="1">
                          <a:latin typeface="Cambria Math" panose="02040503050406030204" pitchFamily="18" charset="0"/>
                        </a:rPr>
                        <m:t>+</m:t>
                      </m:r>
                      <m:r>
                        <a:rPr lang="x-IV_mathan" sz="3200" b="1" i="1">
                          <a:latin typeface="Cambria Math" panose="02040503050406030204" pitchFamily="18" charset="0"/>
                        </a:rPr>
                        <m:t>𝐧</m:t>
                      </m:r>
                      <m:r>
                        <a:rPr lang="x-IV_mathan" sz="3200" b="1">
                          <a:latin typeface="Cambria Math" panose="02040503050406030204" pitchFamily="18" charset="0"/>
                        </a:rPr>
                        <m:t>(</m:t>
                      </m:r>
                      <m:r>
                        <a:rPr lang="x-IV_mathan" sz="3200" b="1" i="1">
                          <a:latin typeface="Cambria Math" panose="02040503050406030204" pitchFamily="18" charset="0"/>
                        </a:rPr>
                        <m:t>𝟐</m:t>
                      </m:r>
                      <m:r>
                        <a:rPr lang="x-IV_mathan" sz="3200" b="1">
                          <a:latin typeface="Cambria Math" panose="02040503050406030204" pitchFamily="18" charset="0"/>
                        </a:rPr>
                        <m:t>.</m:t>
                      </m:r>
                      <m:r>
                        <a:rPr lang="x-IV_mathan" sz="3200" b="1" i="1">
                          <a:latin typeface="Cambria Math" panose="02040503050406030204" pitchFamily="18" charset="0"/>
                        </a:rPr>
                        <m:t>𝟒𝟓</m:t>
                      </m:r>
                      <m:r>
                        <a:rPr lang="x-IV_mathan" sz="3200" b="1" i="1">
                          <a:latin typeface="Cambria Math" panose="02040503050406030204" pitchFamily="18" charset="0"/>
                        </a:rPr>
                        <m:t> </m:t>
                      </m:r>
                      <m:r>
                        <a:rPr lang="x-IV_mathan" sz="3200" b="1" i="1">
                          <a:latin typeface="Cambria Math" panose="02040503050406030204" pitchFamily="18" charset="0"/>
                        </a:rPr>
                        <m:t>𝐌𝐞𝐕</m:t>
                      </m:r>
                      <m:r>
                        <a:rPr lang="x-IV_mathan" sz="3200" b="1" smtClean="0">
                          <a:latin typeface="Cambria Math" panose="02040503050406030204" pitchFamily="18" charset="0"/>
                        </a:rPr>
                        <m:t>)</m:t>
                      </m:r>
                    </m:oMath>
                  </m:oMathPara>
                </a14:m>
                <a:endParaRPr lang="x-IV_mathan" sz="3200" b="1" dirty="0">
                  <a:latin typeface="Inter" panose="02000503000000020004" pitchFamily="2" charset="0"/>
                  <a:ea typeface="Inter" panose="02000503000000020004" pitchFamily="2" charset="0"/>
                  <a:cs typeface="Inter" panose="02000503000000020004" pitchFamily="2" charset="0"/>
                </a:endParaRPr>
              </a:p>
              <a:p>
                <a:pPr marL="319686">
                  <a:spcAft>
                    <a:spcPts val="746"/>
                  </a:spcAft>
                </a:pPr>
                <a:r>
                  <a:rPr lang="en-GB" sz="3200" dirty="0">
                    <a:latin typeface="Inter" panose="02000503000000020004" pitchFamily="2" charset="0"/>
                    <a:ea typeface="Inter" panose="02000503000000020004" pitchFamily="2" charset="0"/>
                    <a:cs typeface="Inter" panose="02000503000000020004" pitchFamily="2" charset="0"/>
                  </a:rPr>
                  <a:t>The neutrons are used to interrogate a cargo, inducing fission in the presence of any potential </a:t>
                </a:r>
                <a:r>
                  <a:rPr lang="en-GB" sz="3200" b="1" dirty="0">
                    <a:latin typeface="Inter" panose="02000503000000020004" pitchFamily="2" charset="0"/>
                    <a:ea typeface="Inter" panose="02000503000000020004" pitchFamily="2" charset="0"/>
                    <a:cs typeface="Inter" panose="02000503000000020004" pitchFamily="2" charset="0"/>
                  </a:rPr>
                  <a:t>SNM</a:t>
                </a:r>
                <a:r>
                  <a:rPr lang="en-GB" sz="3200" dirty="0">
                    <a:latin typeface="Inter" panose="02000503000000020004" pitchFamily="2" charset="0"/>
                    <a:ea typeface="Inter" panose="02000503000000020004" pitchFamily="2" charset="0"/>
                    <a:cs typeface="Inter" panose="02000503000000020004" pitchFamily="2" charset="0"/>
                  </a:rPr>
                  <a:t>.</a:t>
                </a:r>
              </a:p>
              <a:p>
                <a:pPr marL="319686">
                  <a:spcAft>
                    <a:spcPts val="746"/>
                  </a:spcAft>
                </a:pPr>
                <a:r>
                  <a:rPr lang="en-GB" sz="3200" dirty="0">
                    <a:latin typeface="Inter" panose="02000503000000020004" pitchFamily="2" charset="0"/>
                    <a:ea typeface="Inter" panose="02000503000000020004" pitchFamily="2" charset="0"/>
                    <a:cs typeface="Inter" panose="02000503000000020004" pitchFamily="2" charset="0"/>
                  </a:rPr>
                  <a:t>A typical detection setup is shown in Fig.2</a:t>
                </a:r>
                <a:endParaRPr lang="x-IV_mathan" sz="3200" dirty="0">
                  <a:latin typeface="Inter" panose="02000503000000020004" pitchFamily="2" charset="0"/>
                  <a:ea typeface="Inter" panose="02000503000000020004" pitchFamily="2" charset="0"/>
                  <a:cs typeface="Inter" panose="02000503000000020004" pitchFamily="2" charset="0"/>
                </a:endParaRPr>
              </a:p>
            </p:txBody>
          </p:sp>
        </mc:Choice>
        <mc:Fallback xmlns="">
          <p:sp>
            <p:nvSpPr>
              <p:cNvPr id="48" name="TextBox 47">
                <a:extLst>
                  <a:ext uri="{FF2B5EF4-FFF2-40B4-BE49-F238E27FC236}">
                    <a16:creationId xmlns:a16="http://schemas.microsoft.com/office/drawing/2014/main" id="{FECB3320-37A1-17F6-1C97-6FD668FBD1FA}"/>
                  </a:ext>
                </a:extLst>
              </p:cNvPr>
              <p:cNvSpPr txBox="1">
                <a:spLocks noRot="1" noChangeAspect="1" noMove="1" noResize="1" noEditPoints="1" noAdjustHandles="1" noChangeArrowheads="1" noChangeShapeType="1" noTextEdit="1"/>
              </p:cNvSpPr>
              <p:nvPr/>
            </p:nvSpPr>
            <p:spPr>
              <a:xfrm>
                <a:off x="853273" y="17917712"/>
                <a:ext cx="7235037" cy="5778505"/>
              </a:xfrm>
              <a:prstGeom prst="rect">
                <a:avLst/>
              </a:prstGeom>
              <a:blipFill>
                <a:blip r:embed="rId13"/>
                <a:stretch>
                  <a:fillRect l="-2190" t="-1371" r="-1516" b="-2532"/>
                </a:stretch>
              </a:blipFill>
            </p:spPr>
            <p:txBody>
              <a:bodyPr/>
              <a:lstStyle/>
              <a:p>
                <a:r>
                  <a:rPr lang="en-GB">
                    <a:noFill/>
                  </a:rPr>
                  <a:t> </a:t>
                </a:r>
              </a:p>
            </p:txBody>
          </p:sp>
        </mc:Fallback>
      </mc:AlternateContent>
      <p:sp>
        <p:nvSpPr>
          <p:cNvPr id="50" name="TextBox 49">
            <a:extLst>
              <a:ext uri="{FF2B5EF4-FFF2-40B4-BE49-F238E27FC236}">
                <a16:creationId xmlns:a16="http://schemas.microsoft.com/office/drawing/2014/main" id="{D3462078-25E3-A205-B82E-65D0B4EEE206}"/>
              </a:ext>
            </a:extLst>
          </p:cNvPr>
          <p:cNvSpPr txBox="1"/>
          <p:nvPr/>
        </p:nvSpPr>
        <p:spPr>
          <a:xfrm>
            <a:off x="8279780" y="23942203"/>
            <a:ext cx="6583964" cy="4031873"/>
          </a:xfrm>
          <a:prstGeom prst="rect">
            <a:avLst/>
          </a:prstGeom>
          <a:noFill/>
        </p:spPr>
        <p:txBody>
          <a:bodyPr wrap="square">
            <a:spAutoFit/>
          </a:bodyPr>
          <a:lstStyle/>
          <a:p>
            <a:r>
              <a:rPr lang="en-GB" sz="3200" b="1" dirty="0">
                <a:latin typeface="Inter" panose="02000503000000020004" pitchFamily="2" charset="0"/>
                <a:ea typeface="Inter" panose="02000503000000020004" pitchFamily="2" charset="0"/>
                <a:cs typeface="Inter" panose="02000503000000020004" pitchFamily="2" charset="0"/>
              </a:rPr>
              <a:t>Approximately 30% </a:t>
            </a:r>
            <a:r>
              <a:rPr lang="en-GB" sz="3200" dirty="0">
                <a:latin typeface="Inter" panose="02000503000000020004" pitchFamily="2" charset="0"/>
                <a:ea typeface="Inter" panose="02000503000000020004" pitchFamily="2" charset="0"/>
                <a:cs typeface="Inter" panose="02000503000000020004" pitchFamily="2" charset="0"/>
              </a:rPr>
              <a:t>of secondary neutrons will have </a:t>
            </a:r>
            <a:r>
              <a:rPr lang="en-GB" sz="3200" b="1" dirty="0">
                <a:latin typeface="Inter" panose="02000503000000020004" pitchFamily="2" charset="0"/>
                <a:ea typeface="Inter" panose="02000503000000020004" pitchFamily="2" charset="0"/>
                <a:cs typeface="Inter" panose="02000503000000020004" pitchFamily="2" charset="0"/>
              </a:rPr>
              <a:t>energies greater than the probing source</a:t>
            </a:r>
            <a:r>
              <a:rPr lang="en-GB" sz="3200" dirty="0">
                <a:latin typeface="Inter" panose="02000503000000020004" pitchFamily="2" charset="0"/>
                <a:ea typeface="Inter" panose="02000503000000020004" pitchFamily="2" charset="0"/>
                <a:cs typeface="Inter" panose="02000503000000020004" pitchFamily="2" charset="0"/>
              </a:rPr>
              <a:t>, generating a distinct energy signature. Detecting this signature provides a </a:t>
            </a:r>
            <a:r>
              <a:rPr lang="en-GB" sz="3200" b="1" dirty="0">
                <a:latin typeface="Inter" panose="02000503000000020004" pitchFamily="2" charset="0"/>
                <a:ea typeface="Inter" panose="02000503000000020004" pitchFamily="2" charset="0"/>
                <a:cs typeface="Inter" panose="02000503000000020004" pitchFamily="2" charset="0"/>
              </a:rPr>
              <a:t>robust indicator of the presence of SNM. </a:t>
            </a:r>
            <a:r>
              <a:rPr lang="en-GB" sz="3200" dirty="0">
                <a:latin typeface="Inter" panose="02000503000000020004" pitchFamily="2" charset="0"/>
                <a:ea typeface="Inter" panose="02000503000000020004" pitchFamily="2" charset="0"/>
                <a:cs typeface="Inter" panose="02000503000000020004" pitchFamily="2" charset="0"/>
              </a:rPr>
              <a:t>[1]</a:t>
            </a:r>
          </a:p>
        </p:txBody>
      </p:sp>
      <p:sp>
        <p:nvSpPr>
          <p:cNvPr id="53" name="TextBox 52">
            <a:extLst>
              <a:ext uri="{FF2B5EF4-FFF2-40B4-BE49-F238E27FC236}">
                <a16:creationId xmlns:a16="http://schemas.microsoft.com/office/drawing/2014/main" id="{2D679D01-3E3F-B827-248D-8E203BAB44FC}"/>
              </a:ext>
            </a:extLst>
          </p:cNvPr>
          <p:cNvSpPr txBox="1"/>
          <p:nvPr/>
        </p:nvSpPr>
        <p:spPr>
          <a:xfrm>
            <a:off x="853273" y="29994876"/>
            <a:ext cx="7854656" cy="4281878"/>
          </a:xfrm>
          <a:prstGeom prst="rect">
            <a:avLst/>
          </a:prstGeom>
          <a:noFill/>
        </p:spPr>
        <p:txBody>
          <a:bodyPr wrap="square">
            <a:spAutoFit/>
          </a:bodyPr>
          <a:lstStyle/>
          <a:p>
            <a:pPr marL="1800" lvl="1" defTabSz="914400">
              <a:lnSpc>
                <a:spcPct val="120000"/>
              </a:lnSpc>
              <a:spcBef>
                <a:spcPts val="0"/>
              </a:spcBef>
              <a:spcAft>
                <a:spcPts val="800"/>
              </a:spcAft>
            </a:pPr>
            <a:r>
              <a:rPr lang="en-GB" sz="3200" dirty="0">
                <a:latin typeface="Inter" panose="02000503000000020004" pitchFamily="2" charset="0"/>
                <a:ea typeface="Inter" panose="02000503000000020004" pitchFamily="2" charset="0"/>
                <a:cs typeface="Inter" panose="02000503000000020004" pitchFamily="2" charset="0"/>
              </a:rPr>
              <a:t>The detector contains </a:t>
            </a:r>
            <a:r>
              <a:rPr lang="en-GB" sz="3200" b="1" dirty="0">
                <a:latin typeface="Inter" panose="02000503000000020004" pitchFamily="2" charset="0"/>
                <a:ea typeface="Inter" panose="02000503000000020004" pitchFamily="2" charset="0"/>
                <a:cs typeface="Inter" panose="02000503000000020004" pitchFamily="2" charset="0"/>
              </a:rPr>
              <a:t>high-pressure (~180 bar) helium </a:t>
            </a:r>
            <a:r>
              <a:rPr lang="en-GB" sz="3200" dirty="0">
                <a:latin typeface="Inter" panose="02000503000000020004" pitchFamily="2" charset="0"/>
                <a:ea typeface="Inter" panose="02000503000000020004" pitchFamily="2" charset="0"/>
                <a:cs typeface="Inter" panose="02000503000000020004" pitchFamily="2" charset="0"/>
              </a:rPr>
              <a:t>(⁴He) as the active medium.</a:t>
            </a:r>
          </a:p>
          <a:p>
            <a:pPr marL="1800" lvl="1" defTabSz="914400">
              <a:lnSpc>
                <a:spcPct val="120000"/>
              </a:lnSpc>
              <a:spcBef>
                <a:spcPts val="0"/>
              </a:spcBef>
              <a:spcAft>
                <a:spcPts val="800"/>
              </a:spcAft>
            </a:pPr>
            <a:r>
              <a:rPr lang="en-GB" sz="3200" b="1" dirty="0">
                <a:latin typeface="Inter" panose="02000503000000020004" pitchFamily="2" charset="0"/>
                <a:ea typeface="Inter" panose="02000503000000020004" pitchFamily="2" charset="0"/>
                <a:cs typeface="Inter" panose="02000503000000020004" pitchFamily="2" charset="0"/>
              </a:rPr>
              <a:t>Fast neutrons </a:t>
            </a:r>
            <a:r>
              <a:rPr lang="en-GB" sz="3200" dirty="0">
                <a:latin typeface="Inter" panose="02000503000000020004" pitchFamily="2" charset="0"/>
                <a:ea typeface="Inter" panose="02000503000000020004" pitchFamily="2" charset="0"/>
                <a:cs typeface="Inter" panose="02000503000000020004" pitchFamily="2" charset="0"/>
              </a:rPr>
              <a:t>interact primarily via </a:t>
            </a:r>
            <a:r>
              <a:rPr lang="en-GB" sz="3200" b="1" dirty="0">
                <a:latin typeface="Inter" panose="02000503000000020004" pitchFamily="2" charset="0"/>
                <a:ea typeface="Inter" panose="02000503000000020004" pitchFamily="2" charset="0"/>
                <a:cs typeface="Inter" panose="02000503000000020004" pitchFamily="2" charset="0"/>
              </a:rPr>
              <a:t>elastic scattering </a:t>
            </a:r>
            <a:r>
              <a:rPr lang="en-GB" sz="3200" dirty="0">
                <a:latin typeface="Inter" panose="02000503000000020004" pitchFamily="2" charset="0"/>
                <a:ea typeface="Inter" panose="02000503000000020004" pitchFamily="2" charset="0"/>
                <a:cs typeface="Inter" panose="02000503000000020004" pitchFamily="2" charset="0"/>
              </a:rPr>
              <a:t>on ⁴He nuclei, producing energetic recoil helium atoms.</a:t>
            </a:r>
          </a:p>
        </p:txBody>
      </p:sp>
      <p:sp>
        <p:nvSpPr>
          <p:cNvPr id="1024" name="TextBox 1023">
            <a:extLst>
              <a:ext uri="{FF2B5EF4-FFF2-40B4-BE49-F238E27FC236}">
                <a16:creationId xmlns:a16="http://schemas.microsoft.com/office/drawing/2014/main" id="{266ED44E-EA28-ECBF-7442-F63F10F19785}"/>
              </a:ext>
            </a:extLst>
          </p:cNvPr>
          <p:cNvSpPr txBox="1"/>
          <p:nvPr/>
        </p:nvSpPr>
        <p:spPr>
          <a:xfrm>
            <a:off x="15456971" y="27093557"/>
            <a:ext cx="14235992" cy="830997"/>
          </a:xfrm>
          <a:prstGeom prst="rect">
            <a:avLst/>
          </a:prstGeom>
          <a:noFill/>
        </p:spPr>
        <p:txBody>
          <a:bodyPr wrap="square" rtlCol="0">
            <a:spAutoFit/>
          </a:bodyPr>
          <a:lstStyle/>
          <a:p>
            <a:pPr algn="ctr"/>
            <a:r>
              <a:rPr lang="en-US" altLang="ja-JP" sz="4800" b="1" dirty="0">
                <a:solidFill>
                  <a:srgbClr val="000099"/>
                </a:solidFill>
                <a:latin typeface="Inter" panose="02000503000000020004" pitchFamily="2" charset="0"/>
                <a:ea typeface="Inter" panose="02000503000000020004" pitchFamily="2" charset="0"/>
                <a:cs typeface="Inter" panose="02000503000000020004" pitchFamily="2" charset="0"/>
              </a:rPr>
              <a:t>Results</a:t>
            </a:r>
            <a:endParaRPr lang="ja-JP" altLang="en-US" sz="4800" b="1" dirty="0">
              <a:solidFill>
                <a:srgbClr val="000099"/>
              </a:solidFill>
              <a:latin typeface="Inter" panose="02000503000000020004" pitchFamily="2" charset="0"/>
              <a:ea typeface="HGP創英角ｺﾞｼｯｸUB" pitchFamily="50" charset="-128"/>
              <a:cs typeface="Inter" panose="02000503000000020004" pitchFamily="2" charset="0"/>
            </a:endParaRPr>
          </a:p>
        </p:txBody>
      </p:sp>
      <p:sp>
        <p:nvSpPr>
          <p:cNvPr id="1025" name="TextBox 1024">
            <a:extLst>
              <a:ext uri="{FF2B5EF4-FFF2-40B4-BE49-F238E27FC236}">
                <a16:creationId xmlns:a16="http://schemas.microsoft.com/office/drawing/2014/main" id="{8B2CAB51-5FDA-D4FA-E89B-D93522EE0B76}"/>
              </a:ext>
            </a:extLst>
          </p:cNvPr>
          <p:cNvSpPr txBox="1"/>
          <p:nvPr/>
        </p:nvSpPr>
        <p:spPr>
          <a:xfrm>
            <a:off x="15694133" y="19012856"/>
            <a:ext cx="6547399" cy="7971413"/>
          </a:xfrm>
          <a:prstGeom prst="rect">
            <a:avLst/>
          </a:prstGeom>
          <a:noFill/>
        </p:spPr>
        <p:txBody>
          <a:bodyPr wrap="square" rtlCol="0">
            <a:spAutoFit/>
          </a:bodyPr>
          <a:lstStyle/>
          <a:p>
            <a:r>
              <a:rPr lang="en-GB" sz="3200" dirty="0">
                <a:latin typeface="Inter" panose="02000503000000020004" pitchFamily="2" charset="0"/>
                <a:ea typeface="Inter" panose="02000503000000020004" pitchFamily="2" charset="0"/>
                <a:cs typeface="Inter" panose="02000503000000020004" pitchFamily="2" charset="0"/>
              </a:rPr>
              <a:t>A </a:t>
            </a:r>
            <a:r>
              <a:rPr lang="en-GB" sz="3200" b="1" dirty="0">
                <a:latin typeface="Inter" panose="02000503000000020004" pitchFamily="2" charset="0"/>
                <a:ea typeface="Inter" panose="02000503000000020004" pitchFamily="2" charset="0"/>
                <a:cs typeface="Inter" panose="02000503000000020004" pitchFamily="2" charset="0"/>
              </a:rPr>
              <a:t>Geant4</a:t>
            </a:r>
            <a:r>
              <a:rPr lang="en-GB" sz="3200" dirty="0">
                <a:latin typeface="Inter" panose="02000503000000020004" pitchFamily="2" charset="0"/>
                <a:ea typeface="Inter" panose="02000503000000020004" pitchFamily="2" charset="0"/>
                <a:cs typeface="Inter" panose="02000503000000020004" pitchFamily="2" charset="0"/>
              </a:rPr>
              <a:t> simulation based on the TENA experimental setup [1] has been developed, consisting of:</a:t>
            </a:r>
          </a:p>
          <a:p>
            <a:pPr marL="426248" indent="-426248">
              <a:buFont typeface="Arial" panose="020B0604020202020204" pitchFamily="34" charset="0"/>
              <a:buChar char="•"/>
            </a:pPr>
            <a:r>
              <a:rPr lang="en-GB" sz="3200" dirty="0">
                <a:latin typeface="Inter" panose="02000503000000020004" pitchFamily="2" charset="0"/>
                <a:ea typeface="Inter" panose="02000503000000020004" pitchFamily="2" charset="0"/>
                <a:cs typeface="Inter" panose="02000503000000020004" pitchFamily="2" charset="0"/>
              </a:rPr>
              <a:t>Neutron source</a:t>
            </a:r>
          </a:p>
          <a:p>
            <a:pPr marL="426248" indent="-426248">
              <a:buFont typeface="Arial" panose="020B0604020202020204" pitchFamily="34" charset="0"/>
              <a:buChar char="•"/>
            </a:pPr>
            <a:r>
              <a:rPr lang="en-GB" sz="3200" dirty="0">
                <a:latin typeface="Inter" panose="02000503000000020004" pitchFamily="2" charset="0"/>
                <a:ea typeface="Inter" panose="02000503000000020004" pitchFamily="2" charset="0"/>
                <a:cs typeface="Inter" panose="02000503000000020004" pitchFamily="2" charset="0"/>
              </a:rPr>
              <a:t>Multiple ⁴He detectors (5 on each side)</a:t>
            </a:r>
          </a:p>
          <a:p>
            <a:pPr marL="426248" indent="-426248">
              <a:buFont typeface="Arial" panose="020B0604020202020204" pitchFamily="34" charset="0"/>
              <a:buChar char="•"/>
            </a:pPr>
            <a:r>
              <a:rPr lang="en-GB" sz="3200" b="1" dirty="0">
                <a:latin typeface="Inter" panose="02000503000000020004" pitchFamily="2" charset="0"/>
                <a:ea typeface="Inter" panose="02000503000000020004" pitchFamily="2" charset="0"/>
                <a:cs typeface="Inter" panose="02000503000000020004" pitchFamily="2" charset="0"/>
              </a:rPr>
              <a:t>20 kg masses of U0</a:t>
            </a:r>
            <a:r>
              <a:rPr lang="en-GB" sz="1800" b="1" dirty="0">
                <a:latin typeface="Inter" panose="02000503000000020004" pitchFamily="2" charset="0"/>
                <a:ea typeface="Inter" panose="02000503000000020004" pitchFamily="2" charset="0"/>
                <a:cs typeface="Inter" panose="02000503000000020004" pitchFamily="2" charset="0"/>
              </a:rPr>
              <a:t>2</a:t>
            </a:r>
            <a:r>
              <a:rPr lang="en-GB" sz="3200" b="1" dirty="0">
                <a:latin typeface="Inter" panose="02000503000000020004" pitchFamily="2" charset="0"/>
                <a:ea typeface="Inter" panose="02000503000000020004" pitchFamily="2" charset="0"/>
                <a:cs typeface="Inter" panose="02000503000000020004" pitchFamily="2" charset="0"/>
              </a:rPr>
              <a:t> (</a:t>
            </a:r>
            <a:r>
              <a:rPr lang="en-GB" sz="3200" b="1" dirty="0" err="1">
                <a:latin typeface="Inter" panose="02000503000000020004" pitchFamily="2" charset="0"/>
                <a:ea typeface="Inter" panose="02000503000000020004" pitchFamily="2" charset="0"/>
                <a:cs typeface="Inter" panose="02000503000000020004" pitchFamily="2" charset="0"/>
              </a:rPr>
              <a:t>U</a:t>
            </a:r>
            <a:r>
              <a:rPr lang="en-GB" sz="1800" b="1" dirty="0" err="1">
                <a:latin typeface="Inter" panose="02000503000000020004" pitchFamily="2" charset="0"/>
                <a:ea typeface="Inter" panose="02000503000000020004" pitchFamily="2" charset="0"/>
                <a:cs typeface="Inter" panose="02000503000000020004" pitchFamily="2" charset="0"/>
              </a:rPr>
              <a:t>Nat</a:t>
            </a:r>
            <a:r>
              <a:rPr lang="en-GB" sz="3200" b="1" dirty="0">
                <a:latin typeface="Inter" panose="02000503000000020004" pitchFamily="2" charset="0"/>
                <a:ea typeface="Inter" panose="02000503000000020004" pitchFamily="2" charset="0"/>
                <a:cs typeface="Inter" panose="02000503000000020004" pitchFamily="2" charset="0"/>
              </a:rPr>
              <a:t>, LEU, HALEU)</a:t>
            </a:r>
          </a:p>
          <a:p>
            <a:pPr marL="426248" indent="-426248">
              <a:buFont typeface="Arial" panose="020B0604020202020204" pitchFamily="34" charset="0"/>
              <a:buChar char="•"/>
            </a:pPr>
            <a:r>
              <a:rPr lang="en-GB" sz="3200" dirty="0">
                <a:latin typeface="Inter" panose="02000503000000020004" pitchFamily="2" charset="0"/>
                <a:ea typeface="Inter" panose="02000503000000020004" pitchFamily="2" charset="0"/>
                <a:cs typeface="Inter" panose="02000503000000020004" pitchFamily="2" charset="0"/>
              </a:rPr>
              <a:t>Stainless-steel container</a:t>
            </a:r>
          </a:p>
          <a:p>
            <a:pPr marL="426248" indent="-426248">
              <a:buFont typeface="Arial" panose="020B0604020202020204" pitchFamily="34" charset="0"/>
              <a:buChar char="•"/>
            </a:pPr>
            <a:r>
              <a:rPr lang="en-GB" sz="3200" dirty="0">
                <a:latin typeface="Inter" panose="02000503000000020004" pitchFamily="2" charset="0"/>
                <a:ea typeface="Inter" panose="02000503000000020004" pitchFamily="2" charset="0"/>
                <a:cs typeface="Inter" panose="02000503000000020004" pitchFamily="2" charset="0"/>
              </a:rPr>
              <a:t>Concrete floor</a:t>
            </a:r>
          </a:p>
          <a:p>
            <a:pPr marL="426248" indent="-426248">
              <a:buFont typeface="Arial" panose="020B0604020202020204" pitchFamily="34" charset="0"/>
              <a:buChar char="•"/>
            </a:pPr>
            <a:endParaRPr lang="en-GB" sz="3200" dirty="0">
              <a:latin typeface="Inter" panose="02000503000000020004" pitchFamily="2" charset="0"/>
              <a:ea typeface="Inter" panose="02000503000000020004" pitchFamily="2" charset="0"/>
              <a:cs typeface="Inter" panose="02000503000000020004" pitchFamily="2" charset="0"/>
            </a:endParaRPr>
          </a:p>
          <a:p>
            <a:r>
              <a:rPr lang="en-GB" sz="3200" dirty="0">
                <a:latin typeface="Inter" panose="02000503000000020004" pitchFamily="2" charset="0"/>
                <a:ea typeface="Inter" panose="02000503000000020004" pitchFamily="2" charset="0"/>
                <a:cs typeface="Inter" panose="02000503000000020004" pitchFamily="2" charset="0"/>
              </a:rPr>
              <a:t>Both </a:t>
            </a:r>
            <a:r>
              <a:rPr lang="en-GB" sz="3200" b="1" dirty="0">
                <a:latin typeface="Inter" panose="02000503000000020004" pitchFamily="2" charset="0"/>
                <a:ea typeface="Inter" panose="02000503000000020004" pitchFamily="2" charset="0"/>
                <a:cs typeface="Inter" panose="02000503000000020004" pitchFamily="2" charset="0"/>
              </a:rPr>
              <a:t>the energy deposited </a:t>
            </a:r>
            <a:r>
              <a:rPr lang="en-GB" sz="3200" dirty="0">
                <a:latin typeface="Inter" panose="02000503000000020004" pitchFamily="2" charset="0"/>
                <a:ea typeface="Inter" panose="02000503000000020004" pitchFamily="2" charset="0"/>
                <a:cs typeface="Inter" panose="02000503000000020004" pitchFamily="2" charset="0"/>
              </a:rPr>
              <a:t>into the ⁴He is recorded to gain an understanding of the expected counts from the detector.</a:t>
            </a:r>
          </a:p>
        </p:txBody>
      </p:sp>
      <p:sp>
        <p:nvSpPr>
          <p:cNvPr id="10" name="Text Box 4"/>
          <p:cNvSpPr txBox="1">
            <a:spLocks noChangeArrowheads="1"/>
          </p:cNvSpPr>
          <p:nvPr/>
        </p:nvSpPr>
        <p:spPr bwMode="auto">
          <a:xfrm>
            <a:off x="5841665" y="185240"/>
            <a:ext cx="18326905" cy="1747492"/>
          </a:xfrm>
          <a:prstGeom prst="rect">
            <a:avLst/>
          </a:prstGeom>
          <a:noFill/>
          <a:ln w="9525">
            <a:noFill/>
            <a:miter lim="800000"/>
            <a:headEnd/>
            <a:tailEnd/>
          </a:ln>
        </p:spPr>
        <p:txBody>
          <a:bodyPr wrap="square" lIns="84669" tIns="42336" rIns="84669" bIns="42336">
            <a:spAutoFit/>
          </a:bodyPr>
          <a:lstStyle/>
          <a:p>
            <a:pPr algn="ctr"/>
            <a:r>
              <a:rPr lang="en-GB" sz="5400" b="1" dirty="0">
                <a:solidFill>
                  <a:schemeClr val="bg1"/>
                </a:solidFill>
                <a:latin typeface="Inter" panose="02000503000000020004" pitchFamily="2" charset="0"/>
                <a:ea typeface="Inter" panose="02000503000000020004" pitchFamily="2" charset="0"/>
                <a:cs typeface="Inter" panose="02000503000000020004" pitchFamily="2" charset="0"/>
              </a:rPr>
              <a:t>A TENA Based Interrogation Setup for the Detection of SNM Utilising ⁴He Scintillation Detectors</a:t>
            </a:r>
          </a:p>
        </p:txBody>
      </p:sp>
      <p:sp>
        <p:nvSpPr>
          <p:cNvPr id="1031" name="TextBox 1030">
            <a:extLst>
              <a:ext uri="{FF2B5EF4-FFF2-40B4-BE49-F238E27FC236}">
                <a16:creationId xmlns:a16="http://schemas.microsoft.com/office/drawing/2014/main" id="{0E828973-BDA1-69E1-1088-1E36E2983927}"/>
              </a:ext>
            </a:extLst>
          </p:cNvPr>
          <p:cNvSpPr txBox="1"/>
          <p:nvPr/>
        </p:nvSpPr>
        <p:spPr>
          <a:xfrm>
            <a:off x="21451830" y="12401301"/>
            <a:ext cx="8298368" cy="369332"/>
          </a:xfrm>
          <a:prstGeom prst="rect">
            <a:avLst/>
          </a:prstGeom>
          <a:noFill/>
        </p:spPr>
        <p:txBody>
          <a:bodyPr wrap="square" rtlCol="0">
            <a:spAutoFit/>
          </a:bodyPr>
          <a:lstStyle/>
          <a:p>
            <a:pPr algn="ctr"/>
            <a:r>
              <a:rPr lang="en-GB" sz="1800" dirty="0">
                <a:latin typeface="Inter" panose="02000503000000020004" pitchFamily="2" charset="0"/>
                <a:ea typeface="Inter" panose="02000503000000020004" pitchFamily="2" charset="0"/>
                <a:cs typeface="Inter" panose="02000503000000020004" pitchFamily="2" charset="0"/>
              </a:rPr>
              <a:t>Figure 5: Diagram of ⁴He recoil scintillation and light collection</a:t>
            </a:r>
          </a:p>
        </p:txBody>
      </p:sp>
      <p:pic>
        <p:nvPicPr>
          <p:cNvPr id="1036" name="Graphic 1035">
            <a:extLst>
              <a:ext uri="{FF2B5EF4-FFF2-40B4-BE49-F238E27FC236}">
                <a16:creationId xmlns:a16="http://schemas.microsoft.com/office/drawing/2014/main" id="{C6C0178B-DDCC-4C5D-9BD7-227D1BC7E31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67371" y="24125716"/>
            <a:ext cx="7020939" cy="4390946"/>
          </a:xfrm>
          <a:prstGeom prst="rect">
            <a:avLst/>
          </a:prstGeom>
        </p:spPr>
      </p:pic>
      <p:sp>
        <p:nvSpPr>
          <p:cNvPr id="5" name="TextBox 4">
            <a:extLst>
              <a:ext uri="{FF2B5EF4-FFF2-40B4-BE49-F238E27FC236}">
                <a16:creationId xmlns:a16="http://schemas.microsoft.com/office/drawing/2014/main" id="{153DE3BC-8EFF-B8FF-FA39-1F12F10F7E7B}"/>
              </a:ext>
            </a:extLst>
          </p:cNvPr>
          <p:cNvSpPr txBox="1"/>
          <p:nvPr/>
        </p:nvSpPr>
        <p:spPr>
          <a:xfrm>
            <a:off x="955968" y="28946162"/>
            <a:ext cx="6844899" cy="369332"/>
          </a:xfrm>
          <a:prstGeom prst="rect">
            <a:avLst/>
          </a:prstGeom>
          <a:noFill/>
        </p:spPr>
        <p:txBody>
          <a:bodyPr wrap="square" rtlCol="0">
            <a:spAutoFit/>
          </a:bodyPr>
          <a:lstStyle/>
          <a:p>
            <a:pPr algn="ctr"/>
            <a:r>
              <a:rPr lang="en-GB" sz="1800" dirty="0">
                <a:latin typeface="Inter" panose="02000503000000020004" pitchFamily="2" charset="0"/>
                <a:ea typeface="Inter" panose="02000503000000020004" pitchFamily="2" charset="0"/>
                <a:cs typeface="Inter" panose="02000503000000020004" pitchFamily="2" charset="0"/>
              </a:rPr>
              <a:t>Figure 3: Fission Neutron Probability Density Function</a:t>
            </a:r>
          </a:p>
        </p:txBody>
      </p:sp>
      <p:sp>
        <p:nvSpPr>
          <p:cNvPr id="6" name="TextBox 5">
            <a:extLst>
              <a:ext uri="{FF2B5EF4-FFF2-40B4-BE49-F238E27FC236}">
                <a16:creationId xmlns:a16="http://schemas.microsoft.com/office/drawing/2014/main" id="{33F097E3-CBCA-E248-C837-D1C4B70598DE}"/>
              </a:ext>
            </a:extLst>
          </p:cNvPr>
          <p:cNvSpPr txBox="1"/>
          <p:nvPr/>
        </p:nvSpPr>
        <p:spPr>
          <a:xfrm>
            <a:off x="22287129" y="25514577"/>
            <a:ext cx="6480000" cy="369332"/>
          </a:xfrm>
          <a:prstGeom prst="rect">
            <a:avLst/>
          </a:prstGeom>
          <a:noFill/>
        </p:spPr>
        <p:txBody>
          <a:bodyPr wrap="square" rtlCol="0">
            <a:spAutoFit/>
          </a:bodyPr>
          <a:lstStyle/>
          <a:p>
            <a:pPr algn="ctr"/>
            <a:r>
              <a:rPr lang="en-GB" sz="1800" dirty="0">
                <a:latin typeface="Inter" panose="02000503000000020004" pitchFamily="2" charset="0"/>
                <a:ea typeface="Inter" panose="02000503000000020004" pitchFamily="2" charset="0"/>
                <a:cs typeface="Inter" panose="02000503000000020004" pitchFamily="2" charset="0"/>
              </a:rPr>
              <a:t>Figure 7: Geant 4 Simulation Visualisation</a:t>
            </a:r>
          </a:p>
        </p:txBody>
      </p:sp>
      <p:sp>
        <p:nvSpPr>
          <p:cNvPr id="11" name="TextBox 10">
            <a:extLst>
              <a:ext uri="{FF2B5EF4-FFF2-40B4-BE49-F238E27FC236}">
                <a16:creationId xmlns:a16="http://schemas.microsoft.com/office/drawing/2014/main" id="{52728866-1D72-F9D0-231C-5525BF28130C}"/>
              </a:ext>
            </a:extLst>
          </p:cNvPr>
          <p:cNvSpPr txBox="1"/>
          <p:nvPr/>
        </p:nvSpPr>
        <p:spPr>
          <a:xfrm>
            <a:off x="3393" y="41820280"/>
            <a:ext cx="30236896" cy="1015663"/>
          </a:xfrm>
          <a:prstGeom prst="rect">
            <a:avLst/>
          </a:prstGeom>
          <a:noFill/>
        </p:spPr>
        <p:txBody>
          <a:bodyPr wrap="square">
            <a:spAutoFit/>
          </a:bodyPr>
          <a:lstStyle/>
          <a:p>
            <a:pPr algn="l">
              <a:buNone/>
            </a:pPr>
            <a:r>
              <a:rPr lang="en-GB" sz="2000" b="0" i="0" dirty="0">
                <a:solidFill>
                  <a:srgbClr val="242424"/>
                </a:solidFill>
                <a:effectLst/>
                <a:latin typeface="Inter" panose="02000503000000020004" pitchFamily="2" charset="0"/>
                <a:ea typeface="Inter" panose="02000503000000020004" pitchFamily="2" charset="0"/>
                <a:cs typeface="Inter" panose="02000503000000020004" pitchFamily="2" charset="0"/>
              </a:rPr>
              <a:t>© British Crown Copyright 2025/AWE</a:t>
            </a:r>
          </a:p>
          <a:p>
            <a:pPr algn="l">
              <a:buNone/>
            </a:pPr>
            <a:r>
              <a:rPr lang="en-GB" sz="2000" b="0" i="0" dirty="0">
                <a:solidFill>
                  <a:srgbClr val="242424"/>
                </a:solidFill>
                <a:effectLst/>
                <a:latin typeface="Inter" panose="02000503000000020004" pitchFamily="2" charset="0"/>
                <a:ea typeface="Inter" panose="02000503000000020004" pitchFamily="2" charset="0"/>
                <a:cs typeface="Inter" panose="02000503000000020004" pitchFamily="2" charset="0"/>
              </a:rPr>
              <a:t> This document is of United Kingdom origin and contains proprietary information which is the property of the Secretary of State for Defence. It is furnished in confidence and may not be copied, used or disclosed in whole or in part without prior written consent of Defence Intellectual Property Rights DGDCDIPR-PL- Ministry of Defence, Abbey Wood, Bristol, BS34 8JH, England.</a:t>
            </a:r>
          </a:p>
        </p:txBody>
      </p:sp>
      <p:pic>
        <p:nvPicPr>
          <p:cNvPr id="25" name="Picture 24" descr="A black and white sign with white text&#10;&#10;AI-generated content may be incorrect.">
            <a:extLst>
              <a:ext uri="{FF2B5EF4-FFF2-40B4-BE49-F238E27FC236}">
                <a16:creationId xmlns:a16="http://schemas.microsoft.com/office/drawing/2014/main" id="{40FF2CA4-2DBD-9A7C-B6BF-F48DC8C98A80}"/>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8031" y="2462156"/>
            <a:ext cx="5805506" cy="860245"/>
          </a:xfrm>
          <a:prstGeom prst="rect">
            <a:avLst/>
          </a:prstGeom>
        </p:spPr>
      </p:pic>
      <p:pic>
        <p:nvPicPr>
          <p:cNvPr id="18" name="Graphic 17">
            <a:extLst>
              <a:ext uri="{FF2B5EF4-FFF2-40B4-BE49-F238E27FC236}">
                <a16:creationId xmlns:a16="http://schemas.microsoft.com/office/drawing/2014/main" id="{683DF49D-FFF8-D918-6A8B-0AA441E3835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92716" y="224767"/>
            <a:ext cx="1823885" cy="1823885"/>
          </a:xfrm>
          <a:prstGeom prst="rect">
            <a:avLst/>
          </a:prstGeom>
        </p:spPr>
      </p:pic>
      <p:grpSp>
        <p:nvGrpSpPr>
          <p:cNvPr id="36" name="Group 35">
            <a:extLst>
              <a:ext uri="{FF2B5EF4-FFF2-40B4-BE49-F238E27FC236}">
                <a16:creationId xmlns:a16="http://schemas.microsoft.com/office/drawing/2014/main" id="{CE5F8FC4-8D55-F16F-C4CD-D85B19206776}"/>
              </a:ext>
            </a:extLst>
          </p:cNvPr>
          <p:cNvGrpSpPr/>
          <p:nvPr/>
        </p:nvGrpSpPr>
        <p:grpSpPr>
          <a:xfrm>
            <a:off x="10177605" y="8034528"/>
            <a:ext cx="4405208" cy="6900113"/>
            <a:chOff x="6115329" y="1057038"/>
            <a:chExt cx="2405934" cy="3768542"/>
          </a:xfrm>
        </p:grpSpPr>
        <p:pic>
          <p:nvPicPr>
            <p:cNvPr id="37" name="Picture 36">
              <a:extLst>
                <a:ext uri="{FF2B5EF4-FFF2-40B4-BE49-F238E27FC236}">
                  <a16:creationId xmlns:a16="http://schemas.microsoft.com/office/drawing/2014/main" id="{196658FB-1187-96F7-50BD-152B2237CC4C}"/>
                </a:ext>
              </a:extLst>
            </p:cNvPr>
            <p:cNvPicPr>
              <a:picLocks noChangeAspect="1"/>
            </p:cNvPicPr>
            <p:nvPr/>
          </p:nvPicPr>
          <p:blipFill>
            <a:blip r:embed="rId19"/>
            <a:stretch>
              <a:fillRect/>
            </a:stretch>
          </p:blipFill>
          <p:spPr>
            <a:xfrm>
              <a:off x="6115329" y="1057038"/>
              <a:ext cx="2405934" cy="3210796"/>
            </a:xfrm>
            <a:prstGeom prst="rect">
              <a:avLst/>
            </a:prstGeom>
          </p:spPr>
        </p:pic>
        <p:sp>
          <p:nvSpPr>
            <p:cNvPr id="38" name="TextBox 37">
              <a:extLst>
                <a:ext uri="{FF2B5EF4-FFF2-40B4-BE49-F238E27FC236}">
                  <a16:creationId xmlns:a16="http://schemas.microsoft.com/office/drawing/2014/main" id="{9B48E13A-844D-606D-FF4A-1C796C8558A0}"/>
                </a:ext>
              </a:extLst>
            </p:cNvPr>
            <p:cNvSpPr txBox="1"/>
            <p:nvPr/>
          </p:nvSpPr>
          <p:spPr>
            <a:xfrm>
              <a:off x="6188201" y="4321297"/>
              <a:ext cx="2207624" cy="504283"/>
            </a:xfrm>
            <a:prstGeom prst="rect">
              <a:avLst/>
            </a:prstGeom>
            <a:noFill/>
          </p:spPr>
          <p:txBody>
            <a:bodyPr wrap="square">
              <a:spAutoFit/>
            </a:bodyPr>
            <a:lstStyle/>
            <a:p>
              <a:pPr algn="ctr"/>
              <a:r>
                <a:rPr lang="en-GB" sz="1800" dirty="0">
                  <a:latin typeface="Inter" panose="02000503000000020004" pitchFamily="2" charset="0"/>
                  <a:ea typeface="Inter" panose="02000503000000020004" pitchFamily="2" charset="0"/>
                  <a:cs typeface="Inter" panose="02000503000000020004" pitchFamily="2" charset="0"/>
                </a:rPr>
                <a:t>Figure 1: Images of the uranium oxide seizures from Rousse, Bulgaria (1999)[6]</a:t>
              </a:r>
            </a:p>
          </p:txBody>
        </p:sp>
      </p:grpSp>
      <p:pic>
        <p:nvPicPr>
          <p:cNvPr id="39" name="Picture 38">
            <a:extLst>
              <a:ext uri="{FF2B5EF4-FFF2-40B4-BE49-F238E27FC236}">
                <a16:creationId xmlns:a16="http://schemas.microsoft.com/office/drawing/2014/main" id="{9D3EA635-22EA-93D6-82E7-48775CFBA9EC}"/>
              </a:ext>
            </a:extLst>
          </p:cNvPr>
          <p:cNvPicPr>
            <a:picLocks noChangeAspect="1"/>
          </p:cNvPicPr>
          <p:nvPr/>
        </p:nvPicPr>
        <p:blipFill>
          <a:blip r:embed="rId20"/>
          <a:stretch>
            <a:fillRect/>
          </a:stretch>
        </p:blipFill>
        <p:spPr>
          <a:xfrm>
            <a:off x="8470036" y="28732816"/>
            <a:ext cx="6151724" cy="4731626"/>
          </a:xfrm>
          <a:prstGeom prst="rect">
            <a:avLst/>
          </a:prstGeom>
        </p:spPr>
      </p:pic>
      <p:grpSp>
        <p:nvGrpSpPr>
          <p:cNvPr id="42" name="Group 4">
            <a:extLst>
              <a:ext uri="{FF2B5EF4-FFF2-40B4-BE49-F238E27FC236}">
                <a16:creationId xmlns:a16="http://schemas.microsoft.com/office/drawing/2014/main" id="{C944DA7D-9944-DA66-50C9-7A5FB5755EF0}"/>
              </a:ext>
            </a:extLst>
          </p:cNvPr>
          <p:cNvGrpSpPr>
            <a:grpSpLocks noChangeAspect="1"/>
          </p:cNvGrpSpPr>
          <p:nvPr/>
        </p:nvGrpSpPr>
        <p:grpSpPr bwMode="auto">
          <a:xfrm>
            <a:off x="22106764" y="7598407"/>
            <a:ext cx="7213600" cy="4733925"/>
            <a:chOff x="9724" y="10582"/>
            <a:chExt cx="4544" cy="2982"/>
          </a:xfrm>
        </p:grpSpPr>
        <p:sp>
          <p:nvSpPr>
            <p:cNvPr id="43" name="AutoShape 3">
              <a:extLst>
                <a:ext uri="{FF2B5EF4-FFF2-40B4-BE49-F238E27FC236}">
                  <a16:creationId xmlns:a16="http://schemas.microsoft.com/office/drawing/2014/main" id="{6F820EC3-66CF-1A5B-E96C-FBD4FAD07E20}"/>
                </a:ext>
              </a:extLst>
            </p:cNvPr>
            <p:cNvSpPr>
              <a:spLocks noChangeAspect="1" noChangeArrowheads="1" noTextEdit="1"/>
            </p:cNvSpPr>
            <p:nvPr/>
          </p:nvSpPr>
          <p:spPr bwMode="auto">
            <a:xfrm>
              <a:off x="9724" y="10582"/>
              <a:ext cx="4544" cy="2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4" name="Freeform 5">
              <a:extLst>
                <a:ext uri="{FF2B5EF4-FFF2-40B4-BE49-F238E27FC236}">
                  <a16:creationId xmlns:a16="http://schemas.microsoft.com/office/drawing/2014/main" id="{1396C3B6-79B0-E6EE-1EB7-0A7A6F3E8FCF}"/>
                </a:ext>
              </a:extLst>
            </p:cNvPr>
            <p:cNvSpPr>
              <a:spLocks/>
            </p:cNvSpPr>
            <p:nvPr/>
          </p:nvSpPr>
          <p:spPr bwMode="auto">
            <a:xfrm>
              <a:off x="13936" y="10775"/>
              <a:ext cx="270" cy="2777"/>
            </a:xfrm>
            <a:custGeom>
              <a:avLst/>
              <a:gdLst>
                <a:gd name="T0" fmla="*/ 344 w 409"/>
                <a:gd name="T1" fmla="*/ 4201 h 4201"/>
                <a:gd name="T2" fmla="*/ 0 w 409"/>
                <a:gd name="T3" fmla="*/ 4201 h 4201"/>
                <a:gd name="T4" fmla="*/ 0 w 409"/>
                <a:gd name="T5" fmla="*/ 0 h 4201"/>
                <a:gd name="T6" fmla="*/ 344 w 409"/>
                <a:gd name="T7" fmla="*/ 0 h 4201"/>
                <a:gd name="T8" fmla="*/ 344 w 409"/>
                <a:gd name="T9" fmla="*/ 2101 h 4201"/>
                <a:gd name="T10" fmla="*/ 344 w 409"/>
                <a:gd name="T11" fmla="*/ 4201 h 4201"/>
              </a:gdLst>
              <a:ahLst/>
              <a:cxnLst>
                <a:cxn ang="0">
                  <a:pos x="T0" y="T1"/>
                </a:cxn>
                <a:cxn ang="0">
                  <a:pos x="T2" y="T3"/>
                </a:cxn>
                <a:cxn ang="0">
                  <a:pos x="T4" y="T5"/>
                </a:cxn>
                <a:cxn ang="0">
                  <a:pos x="T6" y="T7"/>
                </a:cxn>
                <a:cxn ang="0">
                  <a:pos x="T8" y="T9"/>
                </a:cxn>
                <a:cxn ang="0">
                  <a:pos x="T10" y="T11"/>
                </a:cxn>
              </a:cxnLst>
              <a:rect l="0" t="0" r="r" b="b"/>
              <a:pathLst>
                <a:path w="409" h="4201">
                  <a:moveTo>
                    <a:pt x="344" y="4201"/>
                  </a:moveTo>
                  <a:lnTo>
                    <a:pt x="0" y="4201"/>
                  </a:lnTo>
                  <a:lnTo>
                    <a:pt x="0" y="0"/>
                  </a:lnTo>
                  <a:lnTo>
                    <a:pt x="344" y="0"/>
                  </a:lnTo>
                  <a:cubicBezTo>
                    <a:pt x="278" y="699"/>
                    <a:pt x="278" y="1402"/>
                    <a:pt x="344" y="2101"/>
                  </a:cubicBezTo>
                  <a:cubicBezTo>
                    <a:pt x="409" y="2799"/>
                    <a:pt x="409" y="3503"/>
                    <a:pt x="344" y="4201"/>
                  </a:cubicBezTo>
                  <a:close/>
                </a:path>
              </a:pathLst>
            </a:custGeom>
            <a:solidFill>
              <a:srgbClr val="BFBFB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45" name="Rectangle 6">
              <a:extLst>
                <a:ext uri="{FF2B5EF4-FFF2-40B4-BE49-F238E27FC236}">
                  <a16:creationId xmlns:a16="http://schemas.microsoft.com/office/drawing/2014/main" id="{A78F07D8-7DF4-22F3-4D7D-3A1741D89A60}"/>
                </a:ext>
              </a:extLst>
            </p:cNvPr>
            <p:cNvSpPr>
              <a:spLocks noChangeArrowheads="1"/>
            </p:cNvSpPr>
            <p:nvPr/>
          </p:nvSpPr>
          <p:spPr bwMode="auto">
            <a:xfrm>
              <a:off x="9809" y="10775"/>
              <a:ext cx="4251" cy="2777"/>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47" name="Rectangle 7">
              <a:extLst>
                <a:ext uri="{FF2B5EF4-FFF2-40B4-BE49-F238E27FC236}">
                  <a16:creationId xmlns:a16="http://schemas.microsoft.com/office/drawing/2014/main" id="{63BD5F84-B6D8-5A50-EBB9-36A7F14560EA}"/>
                </a:ext>
              </a:extLst>
            </p:cNvPr>
            <p:cNvSpPr>
              <a:spLocks noChangeArrowheads="1"/>
            </p:cNvSpPr>
            <p:nvPr/>
          </p:nvSpPr>
          <p:spPr bwMode="auto">
            <a:xfrm>
              <a:off x="9936" y="10878"/>
              <a:ext cx="3740" cy="2575"/>
            </a:xfrm>
            <a:prstGeom prst="rect">
              <a:avLst/>
            </a:prstGeom>
            <a:solidFill>
              <a:srgbClr val="DBEE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49" name="Rectangle 8">
              <a:extLst>
                <a:ext uri="{FF2B5EF4-FFF2-40B4-BE49-F238E27FC236}">
                  <a16:creationId xmlns:a16="http://schemas.microsoft.com/office/drawing/2014/main" id="{DDD705CE-B332-EFB8-9011-38F00E2C7B32}"/>
                </a:ext>
              </a:extLst>
            </p:cNvPr>
            <p:cNvSpPr>
              <a:spLocks noChangeArrowheads="1"/>
            </p:cNvSpPr>
            <p:nvPr/>
          </p:nvSpPr>
          <p:spPr bwMode="auto">
            <a:xfrm>
              <a:off x="9917" y="12117"/>
              <a:ext cx="3492" cy="92"/>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52" name="Rectangle 9">
              <a:extLst>
                <a:ext uri="{FF2B5EF4-FFF2-40B4-BE49-F238E27FC236}">
                  <a16:creationId xmlns:a16="http://schemas.microsoft.com/office/drawing/2014/main" id="{15B1EB6E-37DA-8A3E-A273-3EE44719D616}"/>
                </a:ext>
              </a:extLst>
            </p:cNvPr>
            <p:cNvSpPr>
              <a:spLocks noChangeArrowheads="1"/>
            </p:cNvSpPr>
            <p:nvPr/>
          </p:nvSpPr>
          <p:spPr bwMode="auto">
            <a:xfrm>
              <a:off x="10626" y="11935"/>
              <a:ext cx="924" cy="185"/>
            </a:xfrm>
            <a:prstGeom prst="rect">
              <a:avLst/>
            </a:prstGeom>
            <a:solidFill>
              <a:srgbClr val="5B290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54" name="Rectangle 10">
              <a:extLst>
                <a:ext uri="{FF2B5EF4-FFF2-40B4-BE49-F238E27FC236}">
                  <a16:creationId xmlns:a16="http://schemas.microsoft.com/office/drawing/2014/main" id="{2097D2B2-B9F3-5C09-59A1-3AC738609996}"/>
                </a:ext>
              </a:extLst>
            </p:cNvPr>
            <p:cNvSpPr>
              <a:spLocks noChangeArrowheads="1"/>
            </p:cNvSpPr>
            <p:nvPr/>
          </p:nvSpPr>
          <p:spPr bwMode="auto">
            <a:xfrm>
              <a:off x="10626" y="11935"/>
              <a:ext cx="924" cy="185"/>
            </a:xfrm>
            <a:prstGeom prst="rect">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55" name="Rectangle 11">
              <a:extLst>
                <a:ext uri="{FF2B5EF4-FFF2-40B4-BE49-F238E27FC236}">
                  <a16:creationId xmlns:a16="http://schemas.microsoft.com/office/drawing/2014/main" id="{00086C32-23DF-060C-73A2-D96A327E7D5E}"/>
                </a:ext>
              </a:extLst>
            </p:cNvPr>
            <p:cNvSpPr>
              <a:spLocks noChangeArrowheads="1"/>
            </p:cNvSpPr>
            <p:nvPr/>
          </p:nvSpPr>
          <p:spPr bwMode="auto">
            <a:xfrm>
              <a:off x="12289" y="11935"/>
              <a:ext cx="924" cy="185"/>
            </a:xfrm>
            <a:prstGeom prst="rect">
              <a:avLst/>
            </a:prstGeom>
            <a:solidFill>
              <a:srgbClr val="5B290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56" name="Rectangle 12">
              <a:extLst>
                <a:ext uri="{FF2B5EF4-FFF2-40B4-BE49-F238E27FC236}">
                  <a16:creationId xmlns:a16="http://schemas.microsoft.com/office/drawing/2014/main" id="{8728D8DC-0F56-348A-5F41-117834E2FBB7}"/>
                </a:ext>
              </a:extLst>
            </p:cNvPr>
            <p:cNvSpPr>
              <a:spLocks noChangeArrowheads="1"/>
            </p:cNvSpPr>
            <p:nvPr/>
          </p:nvSpPr>
          <p:spPr bwMode="auto">
            <a:xfrm>
              <a:off x="12289" y="11935"/>
              <a:ext cx="924" cy="185"/>
            </a:xfrm>
            <a:prstGeom prst="rect">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57" name="Rectangle 13">
              <a:extLst>
                <a:ext uri="{FF2B5EF4-FFF2-40B4-BE49-F238E27FC236}">
                  <a16:creationId xmlns:a16="http://schemas.microsoft.com/office/drawing/2014/main" id="{5DF83F39-43C1-AA21-869D-01EB9F901855}"/>
                </a:ext>
              </a:extLst>
            </p:cNvPr>
            <p:cNvSpPr>
              <a:spLocks noChangeArrowheads="1"/>
            </p:cNvSpPr>
            <p:nvPr/>
          </p:nvSpPr>
          <p:spPr bwMode="auto">
            <a:xfrm>
              <a:off x="10626" y="12213"/>
              <a:ext cx="924" cy="185"/>
            </a:xfrm>
            <a:prstGeom prst="rect">
              <a:avLst/>
            </a:prstGeom>
            <a:solidFill>
              <a:srgbClr val="5B290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58" name="Rectangle 14">
              <a:extLst>
                <a:ext uri="{FF2B5EF4-FFF2-40B4-BE49-F238E27FC236}">
                  <a16:creationId xmlns:a16="http://schemas.microsoft.com/office/drawing/2014/main" id="{9F109171-BE02-F7CB-9529-988FBB29D882}"/>
                </a:ext>
              </a:extLst>
            </p:cNvPr>
            <p:cNvSpPr>
              <a:spLocks noChangeArrowheads="1"/>
            </p:cNvSpPr>
            <p:nvPr/>
          </p:nvSpPr>
          <p:spPr bwMode="auto">
            <a:xfrm>
              <a:off x="10626" y="12213"/>
              <a:ext cx="924" cy="185"/>
            </a:xfrm>
            <a:prstGeom prst="rect">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59" name="Rectangle 15">
              <a:extLst>
                <a:ext uri="{FF2B5EF4-FFF2-40B4-BE49-F238E27FC236}">
                  <a16:creationId xmlns:a16="http://schemas.microsoft.com/office/drawing/2014/main" id="{83A752D4-89CA-F448-AE7A-199FCFFCD8AE}"/>
                </a:ext>
              </a:extLst>
            </p:cNvPr>
            <p:cNvSpPr>
              <a:spLocks noChangeArrowheads="1"/>
            </p:cNvSpPr>
            <p:nvPr/>
          </p:nvSpPr>
          <p:spPr bwMode="auto">
            <a:xfrm>
              <a:off x="12289" y="12213"/>
              <a:ext cx="924" cy="185"/>
            </a:xfrm>
            <a:prstGeom prst="rect">
              <a:avLst/>
            </a:prstGeom>
            <a:solidFill>
              <a:srgbClr val="5B290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60" name="Rectangle 16">
              <a:extLst>
                <a:ext uri="{FF2B5EF4-FFF2-40B4-BE49-F238E27FC236}">
                  <a16:creationId xmlns:a16="http://schemas.microsoft.com/office/drawing/2014/main" id="{B145AD0F-5D3D-39BC-9E87-B80D3443BA3E}"/>
                </a:ext>
              </a:extLst>
            </p:cNvPr>
            <p:cNvSpPr>
              <a:spLocks noChangeArrowheads="1"/>
            </p:cNvSpPr>
            <p:nvPr/>
          </p:nvSpPr>
          <p:spPr bwMode="auto">
            <a:xfrm>
              <a:off x="12289" y="12213"/>
              <a:ext cx="924" cy="185"/>
            </a:xfrm>
            <a:prstGeom prst="rect">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61" name="Rectangle 17">
              <a:extLst>
                <a:ext uri="{FF2B5EF4-FFF2-40B4-BE49-F238E27FC236}">
                  <a16:creationId xmlns:a16="http://schemas.microsoft.com/office/drawing/2014/main" id="{90583C7C-C47F-0650-7247-B0CDC59A7B09}"/>
                </a:ext>
              </a:extLst>
            </p:cNvPr>
            <p:cNvSpPr>
              <a:spLocks noChangeArrowheads="1"/>
            </p:cNvSpPr>
            <p:nvPr/>
          </p:nvSpPr>
          <p:spPr bwMode="auto">
            <a:xfrm>
              <a:off x="10595" y="12498"/>
              <a:ext cx="647"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000000"/>
                  </a:solidFill>
                  <a:effectLst/>
                  <a:latin typeface="Inter" panose="02000503000000020004" pitchFamily="2" charset="0"/>
                  <a:ea typeface="Inter" panose="02000503000000020004" pitchFamily="2" charset="0"/>
                  <a:cs typeface="Inter" panose="02000503000000020004" pitchFamily="2" charset="0"/>
                </a:rPr>
                <a:t>6x6 mm</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62" name="Rectangle 18">
              <a:extLst>
                <a:ext uri="{FF2B5EF4-FFF2-40B4-BE49-F238E27FC236}">
                  <a16:creationId xmlns:a16="http://schemas.microsoft.com/office/drawing/2014/main" id="{F377B58E-F967-AD3D-8817-7FBFFB3A6FFB}"/>
                </a:ext>
              </a:extLst>
            </p:cNvPr>
            <p:cNvSpPr>
              <a:spLocks noChangeArrowheads="1"/>
            </p:cNvSpPr>
            <p:nvPr/>
          </p:nvSpPr>
          <p:spPr bwMode="auto">
            <a:xfrm>
              <a:off x="11148" y="12498"/>
              <a:ext cx="122"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000000"/>
                  </a:solidFill>
                  <a:effectLst/>
                  <a:latin typeface="Inter" panose="02000503000000020004" pitchFamily="2" charset="0"/>
                  <a:ea typeface="Inter" panose="02000503000000020004" pitchFamily="2" charset="0"/>
                  <a:cs typeface="Inter" panose="02000503000000020004" pitchFamily="2" charset="0"/>
                </a:rPr>
                <a:t>² </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63" name="Rectangle 19">
              <a:extLst>
                <a:ext uri="{FF2B5EF4-FFF2-40B4-BE49-F238E27FC236}">
                  <a16:creationId xmlns:a16="http://schemas.microsoft.com/office/drawing/2014/main" id="{324DBAD9-A939-CB43-15EA-0073C8E63DE0}"/>
                </a:ext>
              </a:extLst>
            </p:cNvPr>
            <p:cNvSpPr>
              <a:spLocks noChangeArrowheads="1"/>
            </p:cNvSpPr>
            <p:nvPr/>
          </p:nvSpPr>
          <p:spPr bwMode="auto">
            <a:xfrm>
              <a:off x="11243" y="12498"/>
              <a:ext cx="412"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000000"/>
                  </a:solidFill>
                  <a:effectLst/>
                  <a:latin typeface="Inter" panose="02000503000000020004" pitchFamily="2" charset="0"/>
                  <a:ea typeface="Inter" panose="02000503000000020004" pitchFamily="2" charset="0"/>
                  <a:cs typeface="Inter" panose="02000503000000020004" pitchFamily="2" charset="0"/>
                </a:rPr>
                <a:t>SiPM</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1026" name="Oval 20">
              <a:extLst>
                <a:ext uri="{FF2B5EF4-FFF2-40B4-BE49-F238E27FC236}">
                  <a16:creationId xmlns:a16="http://schemas.microsoft.com/office/drawing/2014/main" id="{341F7044-C1FA-BB1E-0709-08C399DC83F4}"/>
                </a:ext>
              </a:extLst>
            </p:cNvPr>
            <p:cNvSpPr>
              <a:spLocks noChangeArrowheads="1"/>
            </p:cNvSpPr>
            <p:nvPr/>
          </p:nvSpPr>
          <p:spPr bwMode="auto">
            <a:xfrm>
              <a:off x="10347" y="11158"/>
              <a:ext cx="152" cy="15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27" name="Freeform 21">
              <a:extLst>
                <a:ext uri="{FF2B5EF4-FFF2-40B4-BE49-F238E27FC236}">
                  <a16:creationId xmlns:a16="http://schemas.microsoft.com/office/drawing/2014/main" id="{75A28840-A791-1906-0A92-4E21ED314ADC}"/>
                </a:ext>
              </a:extLst>
            </p:cNvPr>
            <p:cNvSpPr>
              <a:spLocks/>
            </p:cNvSpPr>
            <p:nvPr/>
          </p:nvSpPr>
          <p:spPr bwMode="auto">
            <a:xfrm>
              <a:off x="10347" y="11158"/>
              <a:ext cx="152" cy="152"/>
            </a:xfrm>
            <a:custGeom>
              <a:avLst/>
              <a:gdLst>
                <a:gd name="T0" fmla="*/ 0 w 152"/>
                <a:gd name="T1" fmla="*/ 76 h 152"/>
                <a:gd name="T2" fmla="*/ 76 w 152"/>
                <a:gd name="T3" fmla="*/ 0 h 152"/>
                <a:gd name="T4" fmla="*/ 152 w 152"/>
                <a:gd name="T5" fmla="*/ 76 h 152"/>
                <a:gd name="T6" fmla="*/ 76 w 152"/>
                <a:gd name="T7" fmla="*/ 152 h 152"/>
                <a:gd name="T8" fmla="*/ 0 w 152"/>
                <a:gd name="T9" fmla="*/ 76 h 152"/>
              </a:gdLst>
              <a:ahLst/>
              <a:cxnLst>
                <a:cxn ang="0">
                  <a:pos x="T0" y="T1"/>
                </a:cxn>
                <a:cxn ang="0">
                  <a:pos x="T2" y="T3"/>
                </a:cxn>
                <a:cxn ang="0">
                  <a:pos x="T4" y="T5"/>
                </a:cxn>
                <a:cxn ang="0">
                  <a:pos x="T6" y="T7"/>
                </a:cxn>
                <a:cxn ang="0">
                  <a:pos x="T8" y="T9"/>
                </a:cxn>
              </a:cxnLst>
              <a:rect l="0" t="0" r="r" b="b"/>
              <a:pathLst>
                <a:path w="152" h="152">
                  <a:moveTo>
                    <a:pt x="0" y="76"/>
                  </a:moveTo>
                  <a:cubicBezTo>
                    <a:pt x="0" y="34"/>
                    <a:pt x="35" y="0"/>
                    <a:pt x="76" y="0"/>
                  </a:cubicBezTo>
                  <a:cubicBezTo>
                    <a:pt x="119" y="0"/>
                    <a:pt x="152" y="34"/>
                    <a:pt x="152" y="76"/>
                  </a:cubicBezTo>
                  <a:cubicBezTo>
                    <a:pt x="152" y="118"/>
                    <a:pt x="119" y="152"/>
                    <a:pt x="76" y="152"/>
                  </a:cubicBezTo>
                  <a:cubicBezTo>
                    <a:pt x="35" y="152"/>
                    <a:pt x="0" y="118"/>
                    <a:pt x="0" y="76"/>
                  </a:cubicBezTo>
                </a:path>
              </a:pathLst>
            </a:cu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28" name="Line 22">
              <a:extLst>
                <a:ext uri="{FF2B5EF4-FFF2-40B4-BE49-F238E27FC236}">
                  <a16:creationId xmlns:a16="http://schemas.microsoft.com/office/drawing/2014/main" id="{0BA564D7-FAD5-BE80-23B2-227EFA47FC25}"/>
                </a:ext>
              </a:extLst>
            </p:cNvPr>
            <p:cNvSpPr>
              <a:spLocks noChangeShapeType="1"/>
            </p:cNvSpPr>
            <p:nvPr/>
          </p:nvSpPr>
          <p:spPr bwMode="auto">
            <a:xfrm>
              <a:off x="10532" y="11278"/>
              <a:ext cx="225" cy="110"/>
            </a:xfrm>
            <a:prstGeom prst="line">
              <a:avLst/>
            </a:prstGeom>
            <a:noFill/>
            <a:ln w="1270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33" name="Freeform 23">
              <a:extLst>
                <a:ext uri="{FF2B5EF4-FFF2-40B4-BE49-F238E27FC236}">
                  <a16:creationId xmlns:a16="http://schemas.microsoft.com/office/drawing/2014/main" id="{DF939C2B-B453-5F69-1F20-D4A78DA1954B}"/>
                </a:ext>
              </a:extLst>
            </p:cNvPr>
            <p:cNvSpPr>
              <a:spLocks/>
            </p:cNvSpPr>
            <p:nvPr/>
          </p:nvSpPr>
          <p:spPr bwMode="auto">
            <a:xfrm>
              <a:off x="10740" y="11361"/>
              <a:ext cx="37" cy="49"/>
            </a:xfrm>
            <a:custGeom>
              <a:avLst/>
              <a:gdLst>
                <a:gd name="T0" fmla="*/ 24 w 37"/>
                <a:gd name="T1" fmla="*/ 0 h 49"/>
                <a:gd name="T2" fmla="*/ 37 w 37"/>
                <a:gd name="T3" fmla="*/ 37 h 49"/>
                <a:gd name="T4" fmla="*/ 0 w 37"/>
                <a:gd name="T5" fmla="*/ 49 h 49"/>
                <a:gd name="T6" fmla="*/ 24 w 37"/>
                <a:gd name="T7" fmla="*/ 0 h 49"/>
              </a:gdLst>
              <a:ahLst/>
              <a:cxnLst>
                <a:cxn ang="0">
                  <a:pos x="T0" y="T1"/>
                </a:cxn>
                <a:cxn ang="0">
                  <a:pos x="T2" y="T3"/>
                </a:cxn>
                <a:cxn ang="0">
                  <a:pos x="T4" y="T5"/>
                </a:cxn>
                <a:cxn ang="0">
                  <a:pos x="T6" y="T7"/>
                </a:cxn>
              </a:cxnLst>
              <a:rect l="0" t="0" r="r" b="b"/>
              <a:pathLst>
                <a:path w="37" h="49">
                  <a:moveTo>
                    <a:pt x="24" y="0"/>
                  </a:moveTo>
                  <a:lnTo>
                    <a:pt x="37" y="37"/>
                  </a:lnTo>
                  <a:lnTo>
                    <a:pt x="0" y="49"/>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35" name="Oval 24">
              <a:extLst>
                <a:ext uri="{FF2B5EF4-FFF2-40B4-BE49-F238E27FC236}">
                  <a16:creationId xmlns:a16="http://schemas.microsoft.com/office/drawing/2014/main" id="{69840BA1-02C4-5EEF-BCEE-799D89AD2007}"/>
                </a:ext>
              </a:extLst>
            </p:cNvPr>
            <p:cNvSpPr>
              <a:spLocks noChangeArrowheads="1"/>
            </p:cNvSpPr>
            <p:nvPr/>
          </p:nvSpPr>
          <p:spPr bwMode="auto">
            <a:xfrm>
              <a:off x="10811" y="11398"/>
              <a:ext cx="151" cy="152"/>
            </a:xfrm>
            <a:prstGeom prst="ellipse">
              <a:avLst/>
            </a:prstGeom>
            <a:solidFill>
              <a:srgbClr val="C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37" name="Oval 25">
              <a:extLst>
                <a:ext uri="{FF2B5EF4-FFF2-40B4-BE49-F238E27FC236}">
                  <a16:creationId xmlns:a16="http://schemas.microsoft.com/office/drawing/2014/main" id="{5F408F09-EEC1-D127-2CC1-C359D6E19196}"/>
                </a:ext>
              </a:extLst>
            </p:cNvPr>
            <p:cNvSpPr>
              <a:spLocks noChangeArrowheads="1"/>
            </p:cNvSpPr>
            <p:nvPr/>
          </p:nvSpPr>
          <p:spPr bwMode="auto">
            <a:xfrm>
              <a:off x="10811" y="11398"/>
              <a:ext cx="151" cy="152"/>
            </a:xfrm>
            <a:prstGeom prst="ellipse">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38" name="Oval 26">
              <a:extLst>
                <a:ext uri="{FF2B5EF4-FFF2-40B4-BE49-F238E27FC236}">
                  <a16:creationId xmlns:a16="http://schemas.microsoft.com/office/drawing/2014/main" id="{2E5CEF29-9E34-4DEF-AD45-F66CB5A01AD8}"/>
                </a:ext>
              </a:extLst>
            </p:cNvPr>
            <p:cNvSpPr>
              <a:spLocks noChangeArrowheads="1"/>
            </p:cNvSpPr>
            <p:nvPr/>
          </p:nvSpPr>
          <p:spPr bwMode="auto">
            <a:xfrm>
              <a:off x="10815" y="11298"/>
              <a:ext cx="151" cy="15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39" name="Oval 27">
              <a:extLst>
                <a:ext uri="{FF2B5EF4-FFF2-40B4-BE49-F238E27FC236}">
                  <a16:creationId xmlns:a16="http://schemas.microsoft.com/office/drawing/2014/main" id="{17E47640-17F4-7275-6A11-693512BA0EEE}"/>
                </a:ext>
              </a:extLst>
            </p:cNvPr>
            <p:cNvSpPr>
              <a:spLocks noChangeArrowheads="1"/>
            </p:cNvSpPr>
            <p:nvPr/>
          </p:nvSpPr>
          <p:spPr bwMode="auto">
            <a:xfrm>
              <a:off x="10815" y="11298"/>
              <a:ext cx="151" cy="152"/>
            </a:xfrm>
            <a:prstGeom prst="ellipse">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0" name="Oval 28">
              <a:extLst>
                <a:ext uri="{FF2B5EF4-FFF2-40B4-BE49-F238E27FC236}">
                  <a16:creationId xmlns:a16="http://schemas.microsoft.com/office/drawing/2014/main" id="{62B3B74E-70D8-62A1-1F58-F5C02311BFB4}"/>
                </a:ext>
              </a:extLst>
            </p:cNvPr>
            <p:cNvSpPr>
              <a:spLocks noChangeArrowheads="1"/>
            </p:cNvSpPr>
            <p:nvPr/>
          </p:nvSpPr>
          <p:spPr bwMode="auto">
            <a:xfrm>
              <a:off x="10894" y="11402"/>
              <a:ext cx="152" cy="15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1" name="Oval 29">
              <a:extLst>
                <a:ext uri="{FF2B5EF4-FFF2-40B4-BE49-F238E27FC236}">
                  <a16:creationId xmlns:a16="http://schemas.microsoft.com/office/drawing/2014/main" id="{CE938C16-E09A-9BB4-9471-B04BA180AC89}"/>
                </a:ext>
              </a:extLst>
            </p:cNvPr>
            <p:cNvSpPr>
              <a:spLocks noChangeArrowheads="1"/>
            </p:cNvSpPr>
            <p:nvPr/>
          </p:nvSpPr>
          <p:spPr bwMode="auto">
            <a:xfrm>
              <a:off x="10894" y="11402"/>
              <a:ext cx="152" cy="152"/>
            </a:xfrm>
            <a:prstGeom prst="ellipse">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2" name="Oval 30">
              <a:extLst>
                <a:ext uri="{FF2B5EF4-FFF2-40B4-BE49-F238E27FC236}">
                  <a16:creationId xmlns:a16="http://schemas.microsoft.com/office/drawing/2014/main" id="{596C486C-9585-D1F3-42C1-8FEA69686B47}"/>
                </a:ext>
              </a:extLst>
            </p:cNvPr>
            <p:cNvSpPr>
              <a:spLocks noChangeArrowheads="1"/>
            </p:cNvSpPr>
            <p:nvPr/>
          </p:nvSpPr>
          <p:spPr bwMode="auto">
            <a:xfrm>
              <a:off x="10894" y="11302"/>
              <a:ext cx="152" cy="152"/>
            </a:xfrm>
            <a:prstGeom prst="ellipse">
              <a:avLst/>
            </a:prstGeom>
            <a:solidFill>
              <a:srgbClr val="C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3" name="Oval 31">
              <a:extLst>
                <a:ext uri="{FF2B5EF4-FFF2-40B4-BE49-F238E27FC236}">
                  <a16:creationId xmlns:a16="http://schemas.microsoft.com/office/drawing/2014/main" id="{931DACE1-E359-4E2B-7218-7332CDD783DE}"/>
                </a:ext>
              </a:extLst>
            </p:cNvPr>
            <p:cNvSpPr>
              <a:spLocks noChangeArrowheads="1"/>
            </p:cNvSpPr>
            <p:nvPr/>
          </p:nvSpPr>
          <p:spPr bwMode="auto">
            <a:xfrm>
              <a:off x="10894" y="11302"/>
              <a:ext cx="152" cy="152"/>
            </a:xfrm>
            <a:prstGeom prst="ellipse">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4" name="Oval 32">
              <a:extLst>
                <a:ext uri="{FF2B5EF4-FFF2-40B4-BE49-F238E27FC236}">
                  <a16:creationId xmlns:a16="http://schemas.microsoft.com/office/drawing/2014/main" id="{7A4B7506-4300-39A4-DDD6-431A5BB1EC7D}"/>
                </a:ext>
              </a:extLst>
            </p:cNvPr>
            <p:cNvSpPr>
              <a:spLocks noChangeArrowheads="1"/>
            </p:cNvSpPr>
            <p:nvPr/>
          </p:nvSpPr>
          <p:spPr bwMode="auto">
            <a:xfrm>
              <a:off x="11347" y="11362"/>
              <a:ext cx="152" cy="152"/>
            </a:xfrm>
            <a:prstGeom prst="ellipse">
              <a:avLst/>
            </a:prstGeom>
            <a:solidFill>
              <a:srgbClr val="C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5" name="Oval 33">
              <a:extLst>
                <a:ext uri="{FF2B5EF4-FFF2-40B4-BE49-F238E27FC236}">
                  <a16:creationId xmlns:a16="http://schemas.microsoft.com/office/drawing/2014/main" id="{4764BA8C-D970-8BA9-951A-B44F1782FD12}"/>
                </a:ext>
              </a:extLst>
            </p:cNvPr>
            <p:cNvSpPr>
              <a:spLocks noChangeArrowheads="1"/>
            </p:cNvSpPr>
            <p:nvPr/>
          </p:nvSpPr>
          <p:spPr bwMode="auto">
            <a:xfrm>
              <a:off x="11347" y="11362"/>
              <a:ext cx="152" cy="152"/>
            </a:xfrm>
            <a:prstGeom prst="ellipse">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6" name="Oval 34">
              <a:extLst>
                <a:ext uri="{FF2B5EF4-FFF2-40B4-BE49-F238E27FC236}">
                  <a16:creationId xmlns:a16="http://schemas.microsoft.com/office/drawing/2014/main" id="{9A58CBA7-6641-B9E8-7B78-C5A95E2702D5}"/>
                </a:ext>
              </a:extLst>
            </p:cNvPr>
            <p:cNvSpPr>
              <a:spLocks noChangeArrowheads="1"/>
            </p:cNvSpPr>
            <p:nvPr/>
          </p:nvSpPr>
          <p:spPr bwMode="auto">
            <a:xfrm>
              <a:off x="11351" y="11262"/>
              <a:ext cx="152" cy="15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7" name="Oval 35">
              <a:extLst>
                <a:ext uri="{FF2B5EF4-FFF2-40B4-BE49-F238E27FC236}">
                  <a16:creationId xmlns:a16="http://schemas.microsoft.com/office/drawing/2014/main" id="{75690F43-2083-FF8E-199C-795A1FC6FF26}"/>
                </a:ext>
              </a:extLst>
            </p:cNvPr>
            <p:cNvSpPr>
              <a:spLocks noChangeArrowheads="1"/>
            </p:cNvSpPr>
            <p:nvPr/>
          </p:nvSpPr>
          <p:spPr bwMode="auto">
            <a:xfrm>
              <a:off x="11351" y="11262"/>
              <a:ext cx="152" cy="152"/>
            </a:xfrm>
            <a:prstGeom prst="ellipse">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8" name="Oval 36">
              <a:extLst>
                <a:ext uri="{FF2B5EF4-FFF2-40B4-BE49-F238E27FC236}">
                  <a16:creationId xmlns:a16="http://schemas.microsoft.com/office/drawing/2014/main" id="{4DB3340A-4ABD-BFAF-EADD-4F25A732B042}"/>
                </a:ext>
              </a:extLst>
            </p:cNvPr>
            <p:cNvSpPr>
              <a:spLocks noChangeArrowheads="1"/>
            </p:cNvSpPr>
            <p:nvPr/>
          </p:nvSpPr>
          <p:spPr bwMode="auto">
            <a:xfrm>
              <a:off x="11431" y="11366"/>
              <a:ext cx="152" cy="15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49" name="Oval 37">
              <a:extLst>
                <a:ext uri="{FF2B5EF4-FFF2-40B4-BE49-F238E27FC236}">
                  <a16:creationId xmlns:a16="http://schemas.microsoft.com/office/drawing/2014/main" id="{F44BE728-A53C-9235-98AF-5C70C7975DA4}"/>
                </a:ext>
              </a:extLst>
            </p:cNvPr>
            <p:cNvSpPr>
              <a:spLocks noChangeArrowheads="1"/>
            </p:cNvSpPr>
            <p:nvPr/>
          </p:nvSpPr>
          <p:spPr bwMode="auto">
            <a:xfrm>
              <a:off x="11431" y="11366"/>
              <a:ext cx="152" cy="152"/>
            </a:xfrm>
            <a:prstGeom prst="ellipse">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0" name="Oval 38">
              <a:extLst>
                <a:ext uri="{FF2B5EF4-FFF2-40B4-BE49-F238E27FC236}">
                  <a16:creationId xmlns:a16="http://schemas.microsoft.com/office/drawing/2014/main" id="{DD44870F-4691-0B01-4392-FAAEAC03A552}"/>
                </a:ext>
              </a:extLst>
            </p:cNvPr>
            <p:cNvSpPr>
              <a:spLocks noChangeArrowheads="1"/>
            </p:cNvSpPr>
            <p:nvPr/>
          </p:nvSpPr>
          <p:spPr bwMode="auto">
            <a:xfrm>
              <a:off x="11431" y="11266"/>
              <a:ext cx="152" cy="152"/>
            </a:xfrm>
            <a:prstGeom prst="ellipse">
              <a:avLst/>
            </a:prstGeom>
            <a:solidFill>
              <a:srgbClr val="C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1" name="Oval 39">
              <a:extLst>
                <a:ext uri="{FF2B5EF4-FFF2-40B4-BE49-F238E27FC236}">
                  <a16:creationId xmlns:a16="http://schemas.microsoft.com/office/drawing/2014/main" id="{388A1E3A-A980-E4F1-4E4F-A8BE7C0757D3}"/>
                </a:ext>
              </a:extLst>
            </p:cNvPr>
            <p:cNvSpPr>
              <a:spLocks noChangeArrowheads="1"/>
            </p:cNvSpPr>
            <p:nvPr/>
          </p:nvSpPr>
          <p:spPr bwMode="auto">
            <a:xfrm>
              <a:off x="11431" y="11266"/>
              <a:ext cx="152" cy="152"/>
            </a:xfrm>
            <a:prstGeom prst="ellipse">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2" name="Oval 40">
              <a:extLst>
                <a:ext uri="{FF2B5EF4-FFF2-40B4-BE49-F238E27FC236}">
                  <a16:creationId xmlns:a16="http://schemas.microsoft.com/office/drawing/2014/main" id="{1994B586-0EB9-2069-D9F4-E266F47F025E}"/>
                </a:ext>
              </a:extLst>
            </p:cNvPr>
            <p:cNvSpPr>
              <a:spLocks noChangeArrowheads="1"/>
            </p:cNvSpPr>
            <p:nvPr/>
          </p:nvSpPr>
          <p:spPr bwMode="auto">
            <a:xfrm>
              <a:off x="10414" y="11644"/>
              <a:ext cx="152" cy="152"/>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3" name="Oval 41">
              <a:extLst>
                <a:ext uri="{FF2B5EF4-FFF2-40B4-BE49-F238E27FC236}">
                  <a16:creationId xmlns:a16="http://schemas.microsoft.com/office/drawing/2014/main" id="{67878384-2CEB-C607-329D-DE3B00DCB2A1}"/>
                </a:ext>
              </a:extLst>
            </p:cNvPr>
            <p:cNvSpPr>
              <a:spLocks noChangeArrowheads="1"/>
            </p:cNvSpPr>
            <p:nvPr/>
          </p:nvSpPr>
          <p:spPr bwMode="auto">
            <a:xfrm>
              <a:off x="10414" y="11644"/>
              <a:ext cx="152" cy="152"/>
            </a:xfrm>
            <a:prstGeom prst="ellipse">
              <a:avLst/>
            </a:prstGeom>
            <a:noFill/>
            <a:ln w="63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4" name="Freeform 42">
              <a:extLst>
                <a:ext uri="{FF2B5EF4-FFF2-40B4-BE49-F238E27FC236}">
                  <a16:creationId xmlns:a16="http://schemas.microsoft.com/office/drawing/2014/main" id="{D96474AA-E720-D82F-6529-94AF5922B94E}"/>
                </a:ext>
              </a:extLst>
            </p:cNvPr>
            <p:cNvSpPr>
              <a:spLocks noEditPoints="1"/>
            </p:cNvSpPr>
            <p:nvPr/>
          </p:nvSpPr>
          <p:spPr bwMode="auto">
            <a:xfrm>
              <a:off x="10615" y="11525"/>
              <a:ext cx="190" cy="129"/>
            </a:xfrm>
            <a:custGeom>
              <a:avLst/>
              <a:gdLst>
                <a:gd name="T0" fmla="*/ 284 w 287"/>
                <a:gd name="T1" fmla="*/ 10 h 195"/>
                <a:gd name="T2" fmla="*/ 222 w 287"/>
                <a:gd name="T3" fmla="*/ 52 h 195"/>
                <a:gd name="T4" fmla="*/ 214 w 287"/>
                <a:gd name="T5" fmla="*/ 50 h 195"/>
                <a:gd name="T6" fmla="*/ 216 w 287"/>
                <a:gd name="T7" fmla="*/ 43 h 195"/>
                <a:gd name="T8" fmla="*/ 278 w 287"/>
                <a:gd name="T9" fmla="*/ 2 h 195"/>
                <a:gd name="T10" fmla="*/ 285 w 287"/>
                <a:gd name="T11" fmla="*/ 3 h 195"/>
                <a:gd name="T12" fmla="*/ 284 w 287"/>
                <a:gd name="T13" fmla="*/ 10 h 195"/>
                <a:gd name="T14" fmla="*/ 177 w 287"/>
                <a:gd name="T15" fmla="*/ 81 h 195"/>
                <a:gd name="T16" fmla="*/ 115 w 287"/>
                <a:gd name="T17" fmla="*/ 123 h 195"/>
                <a:gd name="T18" fmla="*/ 108 w 287"/>
                <a:gd name="T19" fmla="*/ 121 h 195"/>
                <a:gd name="T20" fmla="*/ 109 w 287"/>
                <a:gd name="T21" fmla="*/ 114 h 195"/>
                <a:gd name="T22" fmla="*/ 171 w 287"/>
                <a:gd name="T23" fmla="*/ 72 h 195"/>
                <a:gd name="T24" fmla="*/ 179 w 287"/>
                <a:gd name="T25" fmla="*/ 74 h 195"/>
                <a:gd name="T26" fmla="*/ 177 w 287"/>
                <a:gd name="T27" fmla="*/ 81 h 195"/>
                <a:gd name="T28" fmla="*/ 71 w 287"/>
                <a:gd name="T29" fmla="*/ 152 h 195"/>
                <a:gd name="T30" fmla="*/ 9 w 287"/>
                <a:gd name="T31" fmla="*/ 194 h 195"/>
                <a:gd name="T32" fmla="*/ 1 w 287"/>
                <a:gd name="T33" fmla="*/ 192 h 195"/>
                <a:gd name="T34" fmla="*/ 3 w 287"/>
                <a:gd name="T35" fmla="*/ 185 h 195"/>
                <a:gd name="T36" fmla="*/ 65 w 287"/>
                <a:gd name="T37" fmla="*/ 143 h 195"/>
                <a:gd name="T38" fmla="*/ 72 w 287"/>
                <a:gd name="T39" fmla="*/ 145 h 195"/>
                <a:gd name="T40" fmla="*/ 71 w 287"/>
                <a:gd name="T41" fmla="*/ 152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7" h="195">
                  <a:moveTo>
                    <a:pt x="284" y="10"/>
                  </a:moveTo>
                  <a:lnTo>
                    <a:pt x="222" y="52"/>
                  </a:lnTo>
                  <a:cubicBezTo>
                    <a:pt x="219" y="53"/>
                    <a:pt x="216" y="53"/>
                    <a:pt x="214" y="50"/>
                  </a:cubicBezTo>
                  <a:cubicBezTo>
                    <a:pt x="213" y="48"/>
                    <a:pt x="213" y="45"/>
                    <a:pt x="216" y="43"/>
                  </a:cubicBezTo>
                  <a:lnTo>
                    <a:pt x="278" y="2"/>
                  </a:lnTo>
                  <a:cubicBezTo>
                    <a:pt x="280" y="0"/>
                    <a:pt x="284" y="1"/>
                    <a:pt x="285" y="3"/>
                  </a:cubicBezTo>
                  <a:cubicBezTo>
                    <a:pt x="287" y="5"/>
                    <a:pt x="286" y="9"/>
                    <a:pt x="284" y="10"/>
                  </a:cubicBezTo>
                  <a:close/>
                  <a:moveTo>
                    <a:pt x="177" y="81"/>
                  </a:moveTo>
                  <a:lnTo>
                    <a:pt x="115" y="123"/>
                  </a:lnTo>
                  <a:cubicBezTo>
                    <a:pt x="113" y="124"/>
                    <a:pt x="109" y="124"/>
                    <a:pt x="108" y="121"/>
                  </a:cubicBezTo>
                  <a:cubicBezTo>
                    <a:pt x="106" y="119"/>
                    <a:pt x="107" y="115"/>
                    <a:pt x="109" y="114"/>
                  </a:cubicBezTo>
                  <a:lnTo>
                    <a:pt x="171" y="72"/>
                  </a:lnTo>
                  <a:cubicBezTo>
                    <a:pt x="174" y="71"/>
                    <a:pt x="177" y="72"/>
                    <a:pt x="179" y="74"/>
                  </a:cubicBezTo>
                  <a:cubicBezTo>
                    <a:pt x="180" y="76"/>
                    <a:pt x="180" y="80"/>
                    <a:pt x="177" y="81"/>
                  </a:cubicBezTo>
                  <a:close/>
                  <a:moveTo>
                    <a:pt x="71" y="152"/>
                  </a:moveTo>
                  <a:lnTo>
                    <a:pt x="9" y="194"/>
                  </a:lnTo>
                  <a:cubicBezTo>
                    <a:pt x="6" y="195"/>
                    <a:pt x="3" y="195"/>
                    <a:pt x="1" y="192"/>
                  </a:cubicBezTo>
                  <a:cubicBezTo>
                    <a:pt x="0" y="190"/>
                    <a:pt x="0" y="186"/>
                    <a:pt x="3" y="185"/>
                  </a:cubicBezTo>
                  <a:lnTo>
                    <a:pt x="65" y="143"/>
                  </a:lnTo>
                  <a:cubicBezTo>
                    <a:pt x="67" y="142"/>
                    <a:pt x="71" y="142"/>
                    <a:pt x="72" y="145"/>
                  </a:cubicBezTo>
                  <a:cubicBezTo>
                    <a:pt x="74" y="147"/>
                    <a:pt x="73" y="151"/>
                    <a:pt x="71" y="152"/>
                  </a:cubicBezTo>
                  <a:close/>
                </a:path>
              </a:pathLst>
            </a:custGeom>
            <a:solidFill>
              <a:srgbClr val="000000"/>
            </a:solidFill>
            <a:ln w="1588"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5" name="Freeform 43">
              <a:extLst>
                <a:ext uri="{FF2B5EF4-FFF2-40B4-BE49-F238E27FC236}">
                  <a16:creationId xmlns:a16="http://schemas.microsoft.com/office/drawing/2014/main" id="{2A81A6A6-43E2-586E-BBF7-4799BD80288A}"/>
                </a:ext>
              </a:extLst>
            </p:cNvPr>
            <p:cNvSpPr>
              <a:spLocks/>
            </p:cNvSpPr>
            <p:nvPr/>
          </p:nvSpPr>
          <p:spPr bwMode="auto">
            <a:xfrm>
              <a:off x="10594" y="11628"/>
              <a:ext cx="38" cy="46"/>
            </a:xfrm>
            <a:custGeom>
              <a:avLst/>
              <a:gdLst>
                <a:gd name="T0" fmla="*/ 38 w 38"/>
                <a:gd name="T1" fmla="*/ 46 h 46"/>
                <a:gd name="T2" fmla="*/ 0 w 38"/>
                <a:gd name="T3" fmla="*/ 39 h 46"/>
                <a:gd name="T4" fmla="*/ 7 w 38"/>
                <a:gd name="T5" fmla="*/ 0 h 46"/>
                <a:gd name="T6" fmla="*/ 38 w 38"/>
                <a:gd name="T7" fmla="*/ 46 h 46"/>
              </a:gdLst>
              <a:ahLst/>
              <a:cxnLst>
                <a:cxn ang="0">
                  <a:pos x="T0" y="T1"/>
                </a:cxn>
                <a:cxn ang="0">
                  <a:pos x="T2" y="T3"/>
                </a:cxn>
                <a:cxn ang="0">
                  <a:pos x="T4" y="T5"/>
                </a:cxn>
                <a:cxn ang="0">
                  <a:pos x="T6" y="T7"/>
                </a:cxn>
              </a:cxnLst>
              <a:rect l="0" t="0" r="r" b="b"/>
              <a:pathLst>
                <a:path w="38" h="46">
                  <a:moveTo>
                    <a:pt x="38" y="46"/>
                  </a:moveTo>
                  <a:lnTo>
                    <a:pt x="0" y="39"/>
                  </a:lnTo>
                  <a:lnTo>
                    <a:pt x="7" y="0"/>
                  </a:lnTo>
                  <a:lnTo>
                    <a:pt x="38"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6" name="Freeform 44">
              <a:extLst>
                <a:ext uri="{FF2B5EF4-FFF2-40B4-BE49-F238E27FC236}">
                  <a16:creationId xmlns:a16="http://schemas.microsoft.com/office/drawing/2014/main" id="{D4EBA8FF-C93E-39C0-D287-F70CD2CEDAF3}"/>
                </a:ext>
              </a:extLst>
            </p:cNvPr>
            <p:cNvSpPr>
              <a:spLocks noEditPoints="1"/>
            </p:cNvSpPr>
            <p:nvPr/>
          </p:nvSpPr>
          <p:spPr bwMode="auto">
            <a:xfrm>
              <a:off x="11102" y="11398"/>
              <a:ext cx="186" cy="44"/>
            </a:xfrm>
            <a:custGeom>
              <a:avLst/>
              <a:gdLst>
                <a:gd name="T0" fmla="*/ 4 w 281"/>
                <a:gd name="T1" fmla="*/ 55 h 66"/>
                <a:gd name="T2" fmla="*/ 78 w 281"/>
                <a:gd name="T3" fmla="*/ 40 h 66"/>
                <a:gd name="T4" fmla="*/ 84 w 281"/>
                <a:gd name="T5" fmla="*/ 44 h 66"/>
                <a:gd name="T6" fmla="*/ 80 w 281"/>
                <a:gd name="T7" fmla="*/ 50 h 66"/>
                <a:gd name="T8" fmla="*/ 6 w 281"/>
                <a:gd name="T9" fmla="*/ 65 h 66"/>
                <a:gd name="T10" fmla="*/ 0 w 281"/>
                <a:gd name="T11" fmla="*/ 61 h 66"/>
                <a:gd name="T12" fmla="*/ 4 w 281"/>
                <a:gd name="T13" fmla="*/ 55 h 66"/>
                <a:gd name="T14" fmla="*/ 130 w 281"/>
                <a:gd name="T15" fmla="*/ 30 h 66"/>
                <a:gd name="T16" fmla="*/ 203 w 281"/>
                <a:gd name="T17" fmla="*/ 15 h 66"/>
                <a:gd name="T18" fmla="*/ 209 w 281"/>
                <a:gd name="T19" fmla="*/ 19 h 66"/>
                <a:gd name="T20" fmla="*/ 205 w 281"/>
                <a:gd name="T21" fmla="*/ 25 h 66"/>
                <a:gd name="T22" fmla="*/ 132 w 281"/>
                <a:gd name="T23" fmla="*/ 40 h 66"/>
                <a:gd name="T24" fmla="*/ 126 w 281"/>
                <a:gd name="T25" fmla="*/ 36 h 66"/>
                <a:gd name="T26" fmla="*/ 130 w 281"/>
                <a:gd name="T27" fmla="*/ 30 h 66"/>
                <a:gd name="T28" fmla="*/ 255 w 281"/>
                <a:gd name="T29" fmla="*/ 4 h 66"/>
                <a:gd name="T30" fmla="*/ 274 w 281"/>
                <a:gd name="T31" fmla="*/ 1 h 66"/>
                <a:gd name="T32" fmla="*/ 281 w 281"/>
                <a:gd name="T33" fmla="*/ 5 h 66"/>
                <a:gd name="T34" fmla="*/ 276 w 281"/>
                <a:gd name="T35" fmla="*/ 11 h 66"/>
                <a:gd name="T36" fmla="*/ 257 w 281"/>
                <a:gd name="T37" fmla="*/ 15 h 66"/>
                <a:gd name="T38" fmla="*/ 251 w 281"/>
                <a:gd name="T39" fmla="*/ 11 h 66"/>
                <a:gd name="T40" fmla="*/ 255 w 281"/>
                <a:gd name="T41"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1" h="66">
                  <a:moveTo>
                    <a:pt x="4" y="55"/>
                  </a:moveTo>
                  <a:lnTo>
                    <a:pt x="78" y="40"/>
                  </a:lnTo>
                  <a:cubicBezTo>
                    <a:pt x="80" y="39"/>
                    <a:pt x="83" y="41"/>
                    <a:pt x="84" y="44"/>
                  </a:cubicBezTo>
                  <a:cubicBezTo>
                    <a:pt x="84" y="47"/>
                    <a:pt x="83" y="50"/>
                    <a:pt x="80" y="50"/>
                  </a:cubicBezTo>
                  <a:lnTo>
                    <a:pt x="6" y="65"/>
                  </a:lnTo>
                  <a:cubicBezTo>
                    <a:pt x="4" y="66"/>
                    <a:pt x="1" y="64"/>
                    <a:pt x="0" y="61"/>
                  </a:cubicBezTo>
                  <a:cubicBezTo>
                    <a:pt x="0" y="58"/>
                    <a:pt x="1" y="55"/>
                    <a:pt x="4" y="55"/>
                  </a:cubicBezTo>
                  <a:close/>
                  <a:moveTo>
                    <a:pt x="130" y="30"/>
                  </a:moveTo>
                  <a:lnTo>
                    <a:pt x="203" y="15"/>
                  </a:lnTo>
                  <a:cubicBezTo>
                    <a:pt x="206" y="14"/>
                    <a:pt x="209" y="16"/>
                    <a:pt x="209" y="19"/>
                  </a:cubicBezTo>
                  <a:cubicBezTo>
                    <a:pt x="210" y="22"/>
                    <a:pt x="208" y="25"/>
                    <a:pt x="205" y="25"/>
                  </a:cubicBezTo>
                  <a:lnTo>
                    <a:pt x="132" y="40"/>
                  </a:lnTo>
                  <a:cubicBezTo>
                    <a:pt x="129" y="41"/>
                    <a:pt x="126" y="39"/>
                    <a:pt x="126" y="36"/>
                  </a:cubicBezTo>
                  <a:cubicBezTo>
                    <a:pt x="125" y="33"/>
                    <a:pt x="127" y="30"/>
                    <a:pt x="130" y="30"/>
                  </a:cubicBezTo>
                  <a:close/>
                  <a:moveTo>
                    <a:pt x="255" y="4"/>
                  </a:moveTo>
                  <a:lnTo>
                    <a:pt x="274" y="1"/>
                  </a:lnTo>
                  <a:cubicBezTo>
                    <a:pt x="277" y="0"/>
                    <a:pt x="280" y="2"/>
                    <a:pt x="281" y="5"/>
                  </a:cubicBezTo>
                  <a:cubicBezTo>
                    <a:pt x="281" y="8"/>
                    <a:pt x="279" y="11"/>
                    <a:pt x="276" y="11"/>
                  </a:cubicBezTo>
                  <a:lnTo>
                    <a:pt x="257" y="15"/>
                  </a:lnTo>
                  <a:cubicBezTo>
                    <a:pt x="255" y="15"/>
                    <a:pt x="252" y="14"/>
                    <a:pt x="251" y="11"/>
                  </a:cubicBezTo>
                  <a:cubicBezTo>
                    <a:pt x="251" y="8"/>
                    <a:pt x="252" y="5"/>
                    <a:pt x="255" y="4"/>
                  </a:cubicBezTo>
                  <a:close/>
                </a:path>
              </a:pathLst>
            </a:custGeom>
            <a:solidFill>
              <a:srgbClr val="000000"/>
            </a:solidFill>
            <a:ln w="1588"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7" name="Freeform 45">
              <a:extLst>
                <a:ext uri="{FF2B5EF4-FFF2-40B4-BE49-F238E27FC236}">
                  <a16:creationId xmlns:a16="http://schemas.microsoft.com/office/drawing/2014/main" id="{B1934E5C-991E-393C-2F37-34BF669A596B}"/>
                </a:ext>
              </a:extLst>
            </p:cNvPr>
            <p:cNvSpPr>
              <a:spLocks/>
            </p:cNvSpPr>
            <p:nvPr/>
          </p:nvSpPr>
          <p:spPr bwMode="auto">
            <a:xfrm>
              <a:off x="11273" y="11377"/>
              <a:ext cx="32" cy="53"/>
            </a:xfrm>
            <a:custGeom>
              <a:avLst/>
              <a:gdLst>
                <a:gd name="T0" fmla="*/ 0 w 32"/>
                <a:gd name="T1" fmla="*/ 0 h 53"/>
                <a:gd name="T2" fmla="*/ 32 w 32"/>
                <a:gd name="T3" fmla="*/ 21 h 53"/>
                <a:gd name="T4" fmla="*/ 11 w 32"/>
                <a:gd name="T5" fmla="*/ 53 h 53"/>
                <a:gd name="T6" fmla="*/ 0 w 32"/>
                <a:gd name="T7" fmla="*/ 0 h 53"/>
              </a:gdLst>
              <a:ahLst/>
              <a:cxnLst>
                <a:cxn ang="0">
                  <a:pos x="T0" y="T1"/>
                </a:cxn>
                <a:cxn ang="0">
                  <a:pos x="T2" y="T3"/>
                </a:cxn>
                <a:cxn ang="0">
                  <a:pos x="T4" y="T5"/>
                </a:cxn>
                <a:cxn ang="0">
                  <a:pos x="T6" y="T7"/>
                </a:cxn>
              </a:cxnLst>
              <a:rect l="0" t="0" r="r" b="b"/>
              <a:pathLst>
                <a:path w="32" h="53">
                  <a:moveTo>
                    <a:pt x="0" y="0"/>
                  </a:moveTo>
                  <a:lnTo>
                    <a:pt x="32" y="21"/>
                  </a:lnTo>
                  <a:lnTo>
                    <a:pt x="11" y="5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8" name="Freeform 46">
              <a:extLst>
                <a:ext uri="{FF2B5EF4-FFF2-40B4-BE49-F238E27FC236}">
                  <a16:creationId xmlns:a16="http://schemas.microsoft.com/office/drawing/2014/main" id="{781D49B5-3B11-5A9B-758D-BA8A4A2E0665}"/>
                </a:ext>
              </a:extLst>
            </p:cNvPr>
            <p:cNvSpPr>
              <a:spLocks/>
            </p:cNvSpPr>
            <p:nvPr/>
          </p:nvSpPr>
          <p:spPr bwMode="auto">
            <a:xfrm>
              <a:off x="11644" y="10997"/>
              <a:ext cx="366" cy="278"/>
            </a:xfrm>
            <a:custGeom>
              <a:avLst/>
              <a:gdLst>
                <a:gd name="T0" fmla="*/ 23 w 366"/>
                <a:gd name="T1" fmla="*/ 278 h 278"/>
                <a:gd name="T2" fmla="*/ 18 w 366"/>
                <a:gd name="T3" fmla="*/ 261 h 278"/>
                <a:gd name="T4" fmla="*/ 5 w 366"/>
                <a:gd name="T5" fmla="*/ 189 h 278"/>
                <a:gd name="T6" fmla="*/ 51 w 366"/>
                <a:gd name="T7" fmla="*/ 179 h 278"/>
                <a:gd name="T8" fmla="*/ 145 w 366"/>
                <a:gd name="T9" fmla="*/ 208 h 278"/>
                <a:gd name="T10" fmla="*/ 200 w 366"/>
                <a:gd name="T11" fmla="*/ 193 h 278"/>
                <a:gd name="T12" fmla="*/ 174 w 366"/>
                <a:gd name="T13" fmla="*/ 86 h 278"/>
                <a:gd name="T14" fmla="*/ 167 w 366"/>
                <a:gd name="T15" fmla="*/ 37 h 278"/>
                <a:gd name="T16" fmla="*/ 179 w 366"/>
                <a:gd name="T17" fmla="*/ 15 h 278"/>
                <a:gd name="T18" fmla="*/ 288 w 366"/>
                <a:gd name="T19" fmla="*/ 40 h 278"/>
                <a:gd name="T20" fmla="*/ 348 w 366"/>
                <a:gd name="T21" fmla="*/ 50 h 278"/>
                <a:gd name="T22" fmla="*/ 364 w 366"/>
                <a:gd name="T23" fmla="*/ 33 h 278"/>
                <a:gd name="T24" fmla="*/ 363 w 366"/>
                <a:gd name="T25"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6" h="278">
                  <a:moveTo>
                    <a:pt x="23" y="278"/>
                  </a:moveTo>
                  <a:cubicBezTo>
                    <a:pt x="20" y="269"/>
                    <a:pt x="19" y="265"/>
                    <a:pt x="18" y="261"/>
                  </a:cubicBezTo>
                  <a:cubicBezTo>
                    <a:pt x="7" y="232"/>
                    <a:pt x="0" y="203"/>
                    <a:pt x="5" y="189"/>
                  </a:cubicBezTo>
                  <a:cubicBezTo>
                    <a:pt x="11" y="174"/>
                    <a:pt x="30" y="174"/>
                    <a:pt x="51" y="179"/>
                  </a:cubicBezTo>
                  <a:cubicBezTo>
                    <a:pt x="80" y="185"/>
                    <a:pt x="116" y="200"/>
                    <a:pt x="145" y="208"/>
                  </a:cubicBezTo>
                  <a:cubicBezTo>
                    <a:pt x="175" y="216"/>
                    <a:pt x="198" y="218"/>
                    <a:pt x="200" y="193"/>
                  </a:cubicBezTo>
                  <a:cubicBezTo>
                    <a:pt x="202" y="169"/>
                    <a:pt x="185" y="121"/>
                    <a:pt x="174" y="86"/>
                  </a:cubicBezTo>
                  <a:cubicBezTo>
                    <a:pt x="168" y="66"/>
                    <a:pt x="165" y="50"/>
                    <a:pt x="167" y="37"/>
                  </a:cubicBezTo>
                  <a:cubicBezTo>
                    <a:pt x="169" y="28"/>
                    <a:pt x="173" y="20"/>
                    <a:pt x="179" y="15"/>
                  </a:cubicBezTo>
                  <a:cubicBezTo>
                    <a:pt x="199" y="2"/>
                    <a:pt x="245" y="26"/>
                    <a:pt x="288" y="40"/>
                  </a:cubicBezTo>
                  <a:cubicBezTo>
                    <a:pt x="311" y="48"/>
                    <a:pt x="334" y="53"/>
                    <a:pt x="348" y="50"/>
                  </a:cubicBezTo>
                  <a:cubicBezTo>
                    <a:pt x="357" y="48"/>
                    <a:pt x="362" y="42"/>
                    <a:pt x="364" y="33"/>
                  </a:cubicBezTo>
                  <a:cubicBezTo>
                    <a:pt x="366" y="24"/>
                    <a:pt x="365" y="13"/>
                    <a:pt x="363" y="0"/>
                  </a:cubicBezTo>
                </a:path>
              </a:pathLst>
            </a:custGeom>
            <a:noFill/>
            <a:ln w="12700" cap="rnd">
              <a:solidFill>
                <a:srgbClr val="7030A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59" name="Freeform 47">
              <a:extLst>
                <a:ext uri="{FF2B5EF4-FFF2-40B4-BE49-F238E27FC236}">
                  <a16:creationId xmlns:a16="http://schemas.microsoft.com/office/drawing/2014/main" id="{A6FFE326-36F4-DADE-C62B-BE3B078EB127}"/>
                </a:ext>
              </a:extLst>
            </p:cNvPr>
            <p:cNvSpPr>
              <a:spLocks/>
            </p:cNvSpPr>
            <p:nvPr/>
          </p:nvSpPr>
          <p:spPr bwMode="auto">
            <a:xfrm>
              <a:off x="11983" y="10952"/>
              <a:ext cx="51" cy="60"/>
            </a:xfrm>
            <a:custGeom>
              <a:avLst/>
              <a:gdLst>
                <a:gd name="T0" fmla="*/ 0 w 51"/>
                <a:gd name="T1" fmla="*/ 60 h 60"/>
                <a:gd name="T2" fmla="*/ 7 w 51"/>
                <a:gd name="T3" fmla="*/ 0 h 60"/>
                <a:gd name="T4" fmla="*/ 51 w 51"/>
                <a:gd name="T5" fmla="*/ 42 h 60"/>
                <a:gd name="T6" fmla="*/ 0 w 51"/>
                <a:gd name="T7" fmla="*/ 60 h 60"/>
              </a:gdLst>
              <a:ahLst/>
              <a:cxnLst>
                <a:cxn ang="0">
                  <a:pos x="T0" y="T1"/>
                </a:cxn>
                <a:cxn ang="0">
                  <a:pos x="T2" y="T3"/>
                </a:cxn>
                <a:cxn ang="0">
                  <a:pos x="T4" y="T5"/>
                </a:cxn>
                <a:cxn ang="0">
                  <a:pos x="T6" y="T7"/>
                </a:cxn>
              </a:cxnLst>
              <a:rect l="0" t="0" r="r" b="b"/>
              <a:pathLst>
                <a:path w="51" h="60">
                  <a:moveTo>
                    <a:pt x="0" y="60"/>
                  </a:moveTo>
                  <a:lnTo>
                    <a:pt x="7" y="0"/>
                  </a:lnTo>
                  <a:lnTo>
                    <a:pt x="51" y="42"/>
                  </a:lnTo>
                  <a:lnTo>
                    <a:pt x="0" y="60"/>
                  </a:lnTo>
                  <a:close/>
                </a:path>
              </a:pathLst>
            </a:cu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60" name="Rectangle 48">
              <a:extLst>
                <a:ext uri="{FF2B5EF4-FFF2-40B4-BE49-F238E27FC236}">
                  <a16:creationId xmlns:a16="http://schemas.microsoft.com/office/drawing/2014/main" id="{96B0CABE-8C49-5A9C-CFF2-4A68A91E0882}"/>
                </a:ext>
              </a:extLst>
            </p:cNvPr>
            <p:cNvSpPr>
              <a:spLocks noChangeArrowheads="1"/>
            </p:cNvSpPr>
            <p:nvPr/>
          </p:nvSpPr>
          <p:spPr bwMode="auto">
            <a:xfrm>
              <a:off x="11433" y="11000"/>
              <a:ext cx="347"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dirty="0">
                  <a:ln>
                    <a:noFill/>
                  </a:ln>
                  <a:solidFill>
                    <a:srgbClr val="7030A0"/>
                  </a:solidFill>
                  <a:effectLst/>
                  <a:latin typeface="Inter" panose="02000503000000020004" pitchFamily="2" charset="0"/>
                  <a:ea typeface="Inter" panose="02000503000000020004" pitchFamily="2" charset="0"/>
                  <a:cs typeface="Inter" panose="02000503000000020004" pitchFamily="2" charset="0"/>
                </a:rPr>
                <a:t>80nm</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1062" name="Freeform 50">
              <a:extLst>
                <a:ext uri="{FF2B5EF4-FFF2-40B4-BE49-F238E27FC236}">
                  <a16:creationId xmlns:a16="http://schemas.microsoft.com/office/drawing/2014/main" id="{D30E85B5-958A-E1F7-8D18-C4889460F3CD}"/>
                </a:ext>
              </a:extLst>
            </p:cNvPr>
            <p:cNvSpPr>
              <a:spLocks/>
            </p:cNvSpPr>
            <p:nvPr/>
          </p:nvSpPr>
          <p:spPr bwMode="auto">
            <a:xfrm>
              <a:off x="11533" y="11594"/>
              <a:ext cx="230" cy="326"/>
            </a:xfrm>
            <a:custGeom>
              <a:avLst/>
              <a:gdLst>
                <a:gd name="T0" fmla="*/ 0 w 230"/>
                <a:gd name="T1" fmla="*/ 24 h 326"/>
                <a:gd name="T2" fmla="*/ 17 w 230"/>
                <a:gd name="T3" fmla="*/ 18 h 326"/>
                <a:gd name="T4" fmla="*/ 85 w 230"/>
                <a:gd name="T5" fmla="*/ 4 h 326"/>
                <a:gd name="T6" fmla="*/ 88 w 230"/>
                <a:gd name="T7" fmla="*/ 45 h 326"/>
                <a:gd name="T8" fmla="*/ 49 w 230"/>
                <a:gd name="T9" fmla="*/ 132 h 326"/>
                <a:gd name="T10" fmla="*/ 54 w 230"/>
                <a:gd name="T11" fmla="*/ 182 h 326"/>
                <a:gd name="T12" fmla="*/ 156 w 230"/>
                <a:gd name="T13" fmla="*/ 154 h 326"/>
                <a:gd name="T14" fmla="*/ 203 w 230"/>
                <a:gd name="T15" fmla="*/ 145 h 326"/>
                <a:gd name="T16" fmla="*/ 220 w 230"/>
                <a:gd name="T17" fmla="*/ 155 h 326"/>
                <a:gd name="T18" fmla="*/ 183 w 230"/>
                <a:gd name="T19" fmla="*/ 256 h 326"/>
                <a:gd name="T20" fmla="*/ 166 w 230"/>
                <a:gd name="T21" fmla="*/ 310 h 326"/>
                <a:gd name="T22" fmla="*/ 179 w 230"/>
                <a:gd name="T23" fmla="*/ 325 h 326"/>
                <a:gd name="T24" fmla="*/ 209 w 230"/>
                <a:gd name="T25" fmla="*/ 323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 h="326">
                  <a:moveTo>
                    <a:pt x="0" y="24"/>
                  </a:moveTo>
                  <a:cubicBezTo>
                    <a:pt x="9" y="21"/>
                    <a:pt x="13" y="19"/>
                    <a:pt x="17" y="18"/>
                  </a:cubicBezTo>
                  <a:cubicBezTo>
                    <a:pt x="46" y="7"/>
                    <a:pt x="73" y="0"/>
                    <a:pt x="85" y="4"/>
                  </a:cubicBezTo>
                  <a:cubicBezTo>
                    <a:pt x="98" y="9"/>
                    <a:pt x="95" y="25"/>
                    <a:pt x="88" y="45"/>
                  </a:cubicBezTo>
                  <a:cubicBezTo>
                    <a:pt x="79" y="72"/>
                    <a:pt x="60" y="105"/>
                    <a:pt x="49" y="132"/>
                  </a:cubicBezTo>
                  <a:cubicBezTo>
                    <a:pt x="37" y="159"/>
                    <a:pt x="32" y="180"/>
                    <a:pt x="54" y="182"/>
                  </a:cubicBezTo>
                  <a:cubicBezTo>
                    <a:pt x="76" y="183"/>
                    <a:pt x="123" y="165"/>
                    <a:pt x="156" y="154"/>
                  </a:cubicBezTo>
                  <a:cubicBezTo>
                    <a:pt x="176" y="147"/>
                    <a:pt x="190" y="144"/>
                    <a:pt x="203" y="145"/>
                  </a:cubicBezTo>
                  <a:cubicBezTo>
                    <a:pt x="211" y="147"/>
                    <a:pt x="217" y="150"/>
                    <a:pt x="220" y="155"/>
                  </a:cubicBezTo>
                  <a:cubicBezTo>
                    <a:pt x="230" y="174"/>
                    <a:pt x="202" y="216"/>
                    <a:pt x="183" y="256"/>
                  </a:cubicBezTo>
                  <a:cubicBezTo>
                    <a:pt x="173" y="278"/>
                    <a:pt x="165" y="298"/>
                    <a:pt x="166" y="310"/>
                  </a:cubicBezTo>
                  <a:cubicBezTo>
                    <a:pt x="166" y="319"/>
                    <a:pt x="170" y="323"/>
                    <a:pt x="179" y="325"/>
                  </a:cubicBezTo>
                  <a:cubicBezTo>
                    <a:pt x="187" y="326"/>
                    <a:pt x="197" y="325"/>
                    <a:pt x="209" y="323"/>
                  </a:cubicBezTo>
                </a:path>
              </a:pathLst>
            </a:custGeom>
            <a:noFill/>
            <a:ln w="12700" cap="rnd">
              <a:solidFill>
                <a:srgbClr val="7030A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63" name="Freeform 51">
              <a:extLst>
                <a:ext uri="{FF2B5EF4-FFF2-40B4-BE49-F238E27FC236}">
                  <a16:creationId xmlns:a16="http://schemas.microsoft.com/office/drawing/2014/main" id="{4E3CA036-232C-0213-7803-CE29782B27BD}"/>
                </a:ext>
              </a:extLst>
            </p:cNvPr>
            <p:cNvSpPr>
              <a:spLocks/>
            </p:cNvSpPr>
            <p:nvPr/>
          </p:nvSpPr>
          <p:spPr bwMode="auto">
            <a:xfrm>
              <a:off x="11726" y="11893"/>
              <a:ext cx="60" cy="51"/>
            </a:xfrm>
            <a:custGeom>
              <a:avLst/>
              <a:gdLst>
                <a:gd name="T0" fmla="*/ 0 w 60"/>
                <a:gd name="T1" fmla="*/ 0 h 51"/>
                <a:gd name="T2" fmla="*/ 60 w 60"/>
                <a:gd name="T3" fmla="*/ 6 h 51"/>
                <a:gd name="T4" fmla="*/ 19 w 60"/>
                <a:gd name="T5" fmla="*/ 51 h 51"/>
                <a:gd name="T6" fmla="*/ 0 w 60"/>
                <a:gd name="T7" fmla="*/ 0 h 51"/>
              </a:gdLst>
              <a:ahLst/>
              <a:cxnLst>
                <a:cxn ang="0">
                  <a:pos x="T0" y="T1"/>
                </a:cxn>
                <a:cxn ang="0">
                  <a:pos x="T2" y="T3"/>
                </a:cxn>
                <a:cxn ang="0">
                  <a:pos x="T4" y="T5"/>
                </a:cxn>
                <a:cxn ang="0">
                  <a:pos x="T6" y="T7"/>
                </a:cxn>
              </a:cxnLst>
              <a:rect l="0" t="0" r="r" b="b"/>
              <a:pathLst>
                <a:path w="60" h="51">
                  <a:moveTo>
                    <a:pt x="0" y="0"/>
                  </a:moveTo>
                  <a:lnTo>
                    <a:pt x="60" y="6"/>
                  </a:lnTo>
                  <a:lnTo>
                    <a:pt x="19" y="51"/>
                  </a:lnTo>
                  <a:lnTo>
                    <a:pt x="0" y="0"/>
                  </a:lnTo>
                  <a:close/>
                </a:path>
              </a:pathLst>
            </a:cu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64" name="Rectangle 52">
              <a:extLst>
                <a:ext uri="{FF2B5EF4-FFF2-40B4-BE49-F238E27FC236}">
                  <a16:creationId xmlns:a16="http://schemas.microsoft.com/office/drawing/2014/main" id="{20BF074F-3662-41B8-5012-78A3648ED3E7}"/>
                </a:ext>
              </a:extLst>
            </p:cNvPr>
            <p:cNvSpPr>
              <a:spLocks noChangeArrowheads="1"/>
            </p:cNvSpPr>
            <p:nvPr/>
          </p:nvSpPr>
          <p:spPr bwMode="auto">
            <a:xfrm>
              <a:off x="12429" y="11133"/>
              <a:ext cx="840"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dirty="0">
                  <a:ln>
                    <a:noFill/>
                  </a:ln>
                  <a:solidFill>
                    <a:srgbClr val="002060"/>
                  </a:solidFill>
                  <a:effectLst/>
                  <a:latin typeface="Inter" panose="02000503000000020004" pitchFamily="2" charset="0"/>
                  <a:ea typeface="Inter" panose="02000503000000020004" pitchFamily="2" charset="0"/>
                  <a:cs typeface="Inter" panose="02000503000000020004" pitchFamily="2" charset="0"/>
                </a:rPr>
                <a:t>420 – 450 nm </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1066" name="Rectangle 54">
              <a:extLst>
                <a:ext uri="{FF2B5EF4-FFF2-40B4-BE49-F238E27FC236}">
                  <a16:creationId xmlns:a16="http://schemas.microsoft.com/office/drawing/2014/main" id="{B954BC6E-5B2D-0BDF-1CF1-FF5EA91152EE}"/>
                </a:ext>
              </a:extLst>
            </p:cNvPr>
            <p:cNvSpPr>
              <a:spLocks noChangeArrowheads="1"/>
            </p:cNvSpPr>
            <p:nvPr/>
          </p:nvSpPr>
          <p:spPr bwMode="auto">
            <a:xfrm>
              <a:off x="12735" y="10936"/>
              <a:ext cx="28"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dirty="0">
                  <a:ln>
                    <a:noFill/>
                  </a:ln>
                  <a:solidFill>
                    <a:srgbClr val="002060"/>
                  </a:solidFill>
                  <a:effectLst/>
                  <a:latin typeface="Inter" panose="02000503000000020004" pitchFamily="2" charset="0"/>
                  <a:ea typeface="Inter" panose="02000503000000020004" pitchFamily="2" charset="0"/>
                  <a:cs typeface="Inter" panose="02000503000000020004" pitchFamily="2" charset="0"/>
                </a:rPr>
                <a:t> </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1068" name="Freeform 56">
              <a:extLst>
                <a:ext uri="{FF2B5EF4-FFF2-40B4-BE49-F238E27FC236}">
                  <a16:creationId xmlns:a16="http://schemas.microsoft.com/office/drawing/2014/main" id="{00BB468B-36CE-F401-C47A-290217F062FF}"/>
                </a:ext>
              </a:extLst>
            </p:cNvPr>
            <p:cNvSpPr>
              <a:spLocks/>
            </p:cNvSpPr>
            <p:nvPr/>
          </p:nvSpPr>
          <p:spPr bwMode="auto">
            <a:xfrm>
              <a:off x="12104" y="10909"/>
              <a:ext cx="227" cy="328"/>
            </a:xfrm>
            <a:custGeom>
              <a:avLst/>
              <a:gdLst>
                <a:gd name="T0" fmla="*/ 0 w 227"/>
                <a:gd name="T1" fmla="*/ 23 h 328"/>
                <a:gd name="T2" fmla="*/ 17 w 227"/>
                <a:gd name="T3" fmla="*/ 17 h 328"/>
                <a:gd name="T4" fmla="*/ 85 w 227"/>
                <a:gd name="T5" fmla="*/ 5 h 328"/>
                <a:gd name="T6" fmla="*/ 88 w 227"/>
                <a:gd name="T7" fmla="*/ 46 h 328"/>
                <a:gd name="T8" fmla="*/ 47 w 227"/>
                <a:gd name="T9" fmla="*/ 132 h 328"/>
                <a:gd name="T10" fmla="*/ 53 w 227"/>
                <a:gd name="T11" fmla="*/ 182 h 328"/>
                <a:gd name="T12" fmla="*/ 155 w 227"/>
                <a:gd name="T13" fmla="*/ 156 h 328"/>
                <a:gd name="T14" fmla="*/ 201 w 227"/>
                <a:gd name="T15" fmla="*/ 148 h 328"/>
                <a:gd name="T16" fmla="*/ 218 w 227"/>
                <a:gd name="T17" fmla="*/ 158 h 328"/>
                <a:gd name="T18" fmla="*/ 180 w 227"/>
                <a:gd name="T19" fmla="*/ 258 h 328"/>
                <a:gd name="T20" fmla="*/ 161 w 227"/>
                <a:gd name="T21" fmla="*/ 312 h 328"/>
                <a:gd name="T22" fmla="*/ 175 w 227"/>
                <a:gd name="T23" fmla="*/ 327 h 328"/>
                <a:gd name="T24" fmla="*/ 204 w 227"/>
                <a:gd name="T25" fmla="*/ 32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328">
                  <a:moveTo>
                    <a:pt x="0" y="23"/>
                  </a:moveTo>
                  <a:cubicBezTo>
                    <a:pt x="10" y="20"/>
                    <a:pt x="14" y="19"/>
                    <a:pt x="17" y="17"/>
                  </a:cubicBezTo>
                  <a:cubicBezTo>
                    <a:pt x="46" y="8"/>
                    <a:pt x="74" y="0"/>
                    <a:pt x="85" y="5"/>
                  </a:cubicBezTo>
                  <a:cubicBezTo>
                    <a:pt x="98" y="10"/>
                    <a:pt x="95" y="26"/>
                    <a:pt x="88" y="46"/>
                  </a:cubicBezTo>
                  <a:cubicBezTo>
                    <a:pt x="78" y="73"/>
                    <a:pt x="59" y="105"/>
                    <a:pt x="47" y="132"/>
                  </a:cubicBezTo>
                  <a:cubicBezTo>
                    <a:pt x="35" y="160"/>
                    <a:pt x="30" y="181"/>
                    <a:pt x="53" y="182"/>
                  </a:cubicBezTo>
                  <a:cubicBezTo>
                    <a:pt x="74" y="183"/>
                    <a:pt x="121" y="166"/>
                    <a:pt x="155" y="156"/>
                  </a:cubicBezTo>
                  <a:cubicBezTo>
                    <a:pt x="174" y="150"/>
                    <a:pt x="188" y="146"/>
                    <a:pt x="201" y="148"/>
                  </a:cubicBezTo>
                  <a:cubicBezTo>
                    <a:pt x="209" y="149"/>
                    <a:pt x="215" y="153"/>
                    <a:pt x="218" y="158"/>
                  </a:cubicBezTo>
                  <a:cubicBezTo>
                    <a:pt x="227" y="177"/>
                    <a:pt x="199" y="218"/>
                    <a:pt x="180" y="258"/>
                  </a:cubicBezTo>
                  <a:cubicBezTo>
                    <a:pt x="169" y="279"/>
                    <a:pt x="161" y="300"/>
                    <a:pt x="161" y="312"/>
                  </a:cubicBezTo>
                  <a:cubicBezTo>
                    <a:pt x="162" y="321"/>
                    <a:pt x="166" y="325"/>
                    <a:pt x="175" y="327"/>
                  </a:cubicBezTo>
                  <a:cubicBezTo>
                    <a:pt x="182" y="328"/>
                    <a:pt x="193" y="327"/>
                    <a:pt x="204" y="325"/>
                  </a:cubicBezTo>
                </a:path>
              </a:pathLst>
            </a:custGeom>
            <a:noFill/>
            <a:ln w="12700" cap="rnd">
              <a:solidFill>
                <a:srgbClr val="0020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69" name="Freeform 57">
              <a:extLst>
                <a:ext uri="{FF2B5EF4-FFF2-40B4-BE49-F238E27FC236}">
                  <a16:creationId xmlns:a16="http://schemas.microsoft.com/office/drawing/2014/main" id="{17D868E5-43D5-BC92-BC4A-F625697CAFFA}"/>
                </a:ext>
              </a:extLst>
            </p:cNvPr>
            <p:cNvSpPr>
              <a:spLocks/>
            </p:cNvSpPr>
            <p:nvPr/>
          </p:nvSpPr>
          <p:spPr bwMode="auto">
            <a:xfrm>
              <a:off x="12292" y="11211"/>
              <a:ext cx="61" cy="51"/>
            </a:xfrm>
            <a:custGeom>
              <a:avLst/>
              <a:gdLst>
                <a:gd name="T0" fmla="*/ 0 w 61"/>
                <a:gd name="T1" fmla="*/ 0 h 51"/>
                <a:gd name="T2" fmla="*/ 61 w 61"/>
                <a:gd name="T3" fmla="*/ 7 h 51"/>
                <a:gd name="T4" fmla="*/ 19 w 61"/>
                <a:gd name="T5" fmla="*/ 51 h 51"/>
                <a:gd name="T6" fmla="*/ 0 w 61"/>
                <a:gd name="T7" fmla="*/ 0 h 51"/>
              </a:gdLst>
              <a:ahLst/>
              <a:cxnLst>
                <a:cxn ang="0">
                  <a:pos x="T0" y="T1"/>
                </a:cxn>
                <a:cxn ang="0">
                  <a:pos x="T2" y="T3"/>
                </a:cxn>
                <a:cxn ang="0">
                  <a:pos x="T4" y="T5"/>
                </a:cxn>
                <a:cxn ang="0">
                  <a:pos x="T6" y="T7"/>
                </a:cxn>
              </a:cxnLst>
              <a:rect l="0" t="0" r="r" b="b"/>
              <a:pathLst>
                <a:path w="61" h="51">
                  <a:moveTo>
                    <a:pt x="0" y="0"/>
                  </a:moveTo>
                  <a:lnTo>
                    <a:pt x="61" y="7"/>
                  </a:lnTo>
                  <a:lnTo>
                    <a:pt x="19" y="51"/>
                  </a:lnTo>
                  <a:lnTo>
                    <a:pt x="0" y="0"/>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70" name="Rectangle 58">
              <a:extLst>
                <a:ext uri="{FF2B5EF4-FFF2-40B4-BE49-F238E27FC236}">
                  <a16:creationId xmlns:a16="http://schemas.microsoft.com/office/drawing/2014/main" id="{FBD1C12A-20BC-8797-0D5C-A0C78337D4A1}"/>
                </a:ext>
              </a:extLst>
            </p:cNvPr>
            <p:cNvSpPr>
              <a:spLocks noChangeArrowheads="1"/>
            </p:cNvSpPr>
            <p:nvPr/>
          </p:nvSpPr>
          <p:spPr bwMode="auto">
            <a:xfrm>
              <a:off x="10338" y="10947"/>
              <a:ext cx="10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000000"/>
                  </a:solidFill>
                  <a:effectLst/>
                  <a:latin typeface="Inter" panose="02000503000000020004" pitchFamily="2" charset="0"/>
                  <a:ea typeface="Inter" panose="02000503000000020004" pitchFamily="2" charset="0"/>
                  <a:cs typeface="Inter" panose="02000503000000020004" pitchFamily="2" charset="0"/>
                </a:rPr>
                <a:t>n</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1071" name="Rectangle 59">
              <a:extLst>
                <a:ext uri="{FF2B5EF4-FFF2-40B4-BE49-F238E27FC236}">
                  <a16:creationId xmlns:a16="http://schemas.microsoft.com/office/drawing/2014/main" id="{4608BEF7-FC0C-9588-1DB9-703B2C164079}"/>
                </a:ext>
              </a:extLst>
            </p:cNvPr>
            <p:cNvSpPr>
              <a:spLocks noChangeArrowheads="1"/>
            </p:cNvSpPr>
            <p:nvPr/>
          </p:nvSpPr>
          <p:spPr bwMode="auto">
            <a:xfrm>
              <a:off x="10797" y="11129"/>
              <a:ext cx="225"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000000"/>
                  </a:solidFill>
                  <a:effectLst/>
                  <a:latin typeface="Inter" panose="02000503000000020004" pitchFamily="2" charset="0"/>
                  <a:ea typeface="Inter" panose="02000503000000020004" pitchFamily="2" charset="0"/>
                  <a:cs typeface="Inter" panose="02000503000000020004" pitchFamily="2" charset="0"/>
                </a:rPr>
                <a:t>He</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1072" name="Rectangle 60">
              <a:extLst>
                <a:ext uri="{FF2B5EF4-FFF2-40B4-BE49-F238E27FC236}">
                  <a16:creationId xmlns:a16="http://schemas.microsoft.com/office/drawing/2014/main" id="{87517EE2-4E49-6BA4-417C-D870CB3AC597}"/>
                </a:ext>
              </a:extLst>
            </p:cNvPr>
            <p:cNvSpPr>
              <a:spLocks noChangeArrowheads="1"/>
            </p:cNvSpPr>
            <p:nvPr/>
          </p:nvSpPr>
          <p:spPr bwMode="auto">
            <a:xfrm>
              <a:off x="10342" y="11486"/>
              <a:ext cx="10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000000"/>
                  </a:solidFill>
                  <a:effectLst/>
                  <a:latin typeface="Inter" panose="02000503000000020004" pitchFamily="2" charset="0"/>
                  <a:ea typeface="Inter" panose="02000503000000020004" pitchFamily="2" charset="0"/>
                  <a:cs typeface="Inter" panose="02000503000000020004" pitchFamily="2" charset="0"/>
                </a:rPr>
                <a:t>n</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1073" name="Rectangle 61">
              <a:extLst>
                <a:ext uri="{FF2B5EF4-FFF2-40B4-BE49-F238E27FC236}">
                  <a16:creationId xmlns:a16="http://schemas.microsoft.com/office/drawing/2014/main" id="{6FF38DA0-08FD-8075-F258-B483CE0C2781}"/>
                </a:ext>
              </a:extLst>
            </p:cNvPr>
            <p:cNvSpPr>
              <a:spLocks noChangeArrowheads="1"/>
            </p:cNvSpPr>
            <p:nvPr/>
          </p:nvSpPr>
          <p:spPr bwMode="auto">
            <a:xfrm>
              <a:off x="10431" y="11486"/>
              <a:ext cx="87"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000000"/>
                  </a:solidFill>
                  <a:effectLst/>
                  <a:latin typeface="Inter" panose="02000503000000020004" pitchFamily="2" charset="0"/>
                  <a:ea typeface="Inter" panose="02000503000000020004" pitchFamily="2" charset="0"/>
                  <a:cs typeface="Inter" panose="02000503000000020004" pitchFamily="2" charset="0"/>
                </a:rPr>
                <a:t>?</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1074" name="Rectangle 62">
              <a:extLst>
                <a:ext uri="{FF2B5EF4-FFF2-40B4-BE49-F238E27FC236}">
                  <a16:creationId xmlns:a16="http://schemas.microsoft.com/office/drawing/2014/main" id="{93F321C3-FC32-B78E-CFC5-C8E86FAE0ADF}"/>
                </a:ext>
              </a:extLst>
            </p:cNvPr>
            <p:cNvSpPr>
              <a:spLocks noChangeArrowheads="1"/>
            </p:cNvSpPr>
            <p:nvPr/>
          </p:nvSpPr>
          <p:spPr bwMode="auto">
            <a:xfrm>
              <a:off x="11197" y="11075"/>
              <a:ext cx="337"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000000"/>
                  </a:solidFill>
                  <a:effectLst/>
                  <a:latin typeface="Inter" panose="02000503000000020004" pitchFamily="2" charset="0"/>
                  <a:ea typeface="Inter" panose="02000503000000020004" pitchFamily="2" charset="0"/>
                  <a:cs typeface="Inter" panose="02000503000000020004" pitchFamily="2" charset="0"/>
                </a:rPr>
                <a:t>He+</a:t>
              </a:r>
              <a:endParaRPr kumimoji="0" lang="en-US" altLang="en-US" sz="1800" b="0"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sp>
          <p:nvSpPr>
            <p:cNvPr id="1075" name="Freeform 63">
              <a:extLst>
                <a:ext uri="{FF2B5EF4-FFF2-40B4-BE49-F238E27FC236}">
                  <a16:creationId xmlns:a16="http://schemas.microsoft.com/office/drawing/2014/main" id="{2C1F37D4-87DB-3B6A-5369-22B008D72880}"/>
                </a:ext>
              </a:extLst>
            </p:cNvPr>
            <p:cNvSpPr>
              <a:spLocks/>
            </p:cNvSpPr>
            <p:nvPr/>
          </p:nvSpPr>
          <p:spPr bwMode="auto">
            <a:xfrm>
              <a:off x="13676" y="10878"/>
              <a:ext cx="270" cy="2575"/>
            </a:xfrm>
            <a:custGeom>
              <a:avLst/>
              <a:gdLst>
                <a:gd name="T0" fmla="*/ 344 w 409"/>
                <a:gd name="T1" fmla="*/ 3895 h 3895"/>
                <a:gd name="T2" fmla="*/ 0 w 409"/>
                <a:gd name="T3" fmla="*/ 3895 h 3895"/>
                <a:gd name="T4" fmla="*/ 0 w 409"/>
                <a:gd name="T5" fmla="*/ 0 h 3895"/>
                <a:gd name="T6" fmla="*/ 344 w 409"/>
                <a:gd name="T7" fmla="*/ 0 h 3895"/>
                <a:gd name="T8" fmla="*/ 344 w 409"/>
                <a:gd name="T9" fmla="*/ 1947 h 3895"/>
                <a:gd name="T10" fmla="*/ 344 w 409"/>
                <a:gd name="T11" fmla="*/ 3895 h 3895"/>
              </a:gdLst>
              <a:ahLst/>
              <a:cxnLst>
                <a:cxn ang="0">
                  <a:pos x="T0" y="T1"/>
                </a:cxn>
                <a:cxn ang="0">
                  <a:pos x="T2" y="T3"/>
                </a:cxn>
                <a:cxn ang="0">
                  <a:pos x="T4" y="T5"/>
                </a:cxn>
                <a:cxn ang="0">
                  <a:pos x="T6" y="T7"/>
                </a:cxn>
                <a:cxn ang="0">
                  <a:pos x="T8" y="T9"/>
                </a:cxn>
                <a:cxn ang="0">
                  <a:pos x="T10" y="T11"/>
                </a:cxn>
              </a:cxnLst>
              <a:rect l="0" t="0" r="r" b="b"/>
              <a:pathLst>
                <a:path w="409" h="3895">
                  <a:moveTo>
                    <a:pt x="344" y="3895"/>
                  </a:moveTo>
                  <a:lnTo>
                    <a:pt x="0" y="3895"/>
                  </a:lnTo>
                  <a:lnTo>
                    <a:pt x="0" y="0"/>
                  </a:lnTo>
                  <a:lnTo>
                    <a:pt x="344" y="0"/>
                  </a:lnTo>
                  <a:cubicBezTo>
                    <a:pt x="278" y="647"/>
                    <a:pt x="278" y="1300"/>
                    <a:pt x="344" y="1947"/>
                  </a:cubicBezTo>
                  <a:cubicBezTo>
                    <a:pt x="409" y="2595"/>
                    <a:pt x="409" y="3248"/>
                    <a:pt x="344" y="3895"/>
                  </a:cubicBezTo>
                  <a:close/>
                </a:path>
              </a:pathLst>
            </a:custGeom>
            <a:solidFill>
              <a:srgbClr val="DBEEF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76" name="Freeform 64">
              <a:extLst>
                <a:ext uri="{FF2B5EF4-FFF2-40B4-BE49-F238E27FC236}">
                  <a16:creationId xmlns:a16="http://schemas.microsoft.com/office/drawing/2014/main" id="{24DBA09A-850F-EE26-F22A-4271EF00F162}"/>
                </a:ext>
              </a:extLst>
            </p:cNvPr>
            <p:cNvSpPr>
              <a:spLocks/>
            </p:cNvSpPr>
            <p:nvPr/>
          </p:nvSpPr>
          <p:spPr bwMode="auto">
            <a:xfrm>
              <a:off x="13245" y="12117"/>
              <a:ext cx="262" cy="92"/>
            </a:xfrm>
            <a:custGeom>
              <a:avLst/>
              <a:gdLst>
                <a:gd name="T0" fmla="*/ 381 w 397"/>
                <a:gd name="T1" fmla="*/ 140 h 140"/>
                <a:gd name="T2" fmla="*/ 0 w 397"/>
                <a:gd name="T3" fmla="*/ 140 h 140"/>
                <a:gd name="T4" fmla="*/ 0 w 397"/>
                <a:gd name="T5" fmla="*/ 0 h 140"/>
                <a:gd name="T6" fmla="*/ 381 w 397"/>
                <a:gd name="T7" fmla="*/ 0 h 140"/>
                <a:gd name="T8" fmla="*/ 381 w 397"/>
                <a:gd name="T9" fmla="*/ 70 h 140"/>
                <a:gd name="T10" fmla="*/ 381 w 397"/>
                <a:gd name="T11" fmla="*/ 140 h 140"/>
              </a:gdLst>
              <a:ahLst/>
              <a:cxnLst>
                <a:cxn ang="0">
                  <a:pos x="T0" y="T1"/>
                </a:cxn>
                <a:cxn ang="0">
                  <a:pos x="T2" y="T3"/>
                </a:cxn>
                <a:cxn ang="0">
                  <a:pos x="T4" y="T5"/>
                </a:cxn>
                <a:cxn ang="0">
                  <a:pos x="T6" y="T7"/>
                </a:cxn>
                <a:cxn ang="0">
                  <a:pos x="T8" y="T9"/>
                </a:cxn>
                <a:cxn ang="0">
                  <a:pos x="T10" y="T11"/>
                </a:cxn>
              </a:cxnLst>
              <a:rect l="0" t="0" r="r" b="b"/>
              <a:pathLst>
                <a:path w="397" h="140">
                  <a:moveTo>
                    <a:pt x="381" y="140"/>
                  </a:moveTo>
                  <a:lnTo>
                    <a:pt x="0" y="140"/>
                  </a:lnTo>
                  <a:lnTo>
                    <a:pt x="0" y="0"/>
                  </a:lnTo>
                  <a:lnTo>
                    <a:pt x="381" y="0"/>
                  </a:lnTo>
                  <a:cubicBezTo>
                    <a:pt x="365" y="20"/>
                    <a:pt x="365" y="49"/>
                    <a:pt x="381" y="70"/>
                  </a:cubicBezTo>
                  <a:cubicBezTo>
                    <a:pt x="397" y="90"/>
                    <a:pt x="397" y="119"/>
                    <a:pt x="381" y="140"/>
                  </a:cubicBezTo>
                  <a:close/>
                </a:path>
              </a:pathLst>
            </a:custGeom>
            <a:solidFill>
              <a:srgbClr val="00B05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77" name="Freeform 65">
              <a:extLst>
                <a:ext uri="{FF2B5EF4-FFF2-40B4-BE49-F238E27FC236}">
                  <a16:creationId xmlns:a16="http://schemas.microsoft.com/office/drawing/2014/main" id="{E3F0D196-537D-29C2-9580-0562F69B00D1}"/>
                </a:ext>
              </a:extLst>
            </p:cNvPr>
            <p:cNvSpPr>
              <a:spLocks/>
            </p:cNvSpPr>
            <p:nvPr/>
          </p:nvSpPr>
          <p:spPr bwMode="auto">
            <a:xfrm>
              <a:off x="12440" y="11409"/>
              <a:ext cx="227" cy="328"/>
            </a:xfrm>
            <a:custGeom>
              <a:avLst/>
              <a:gdLst>
                <a:gd name="T0" fmla="*/ 0 w 227"/>
                <a:gd name="T1" fmla="*/ 22 h 328"/>
                <a:gd name="T2" fmla="*/ 17 w 227"/>
                <a:gd name="T3" fmla="*/ 17 h 328"/>
                <a:gd name="T4" fmla="*/ 85 w 227"/>
                <a:gd name="T5" fmla="*/ 5 h 328"/>
                <a:gd name="T6" fmla="*/ 87 w 227"/>
                <a:gd name="T7" fmla="*/ 46 h 328"/>
                <a:gd name="T8" fmla="*/ 46 w 227"/>
                <a:gd name="T9" fmla="*/ 132 h 328"/>
                <a:gd name="T10" fmla="*/ 52 w 227"/>
                <a:gd name="T11" fmla="*/ 182 h 328"/>
                <a:gd name="T12" fmla="*/ 154 w 227"/>
                <a:gd name="T13" fmla="*/ 155 h 328"/>
                <a:gd name="T14" fmla="*/ 200 w 227"/>
                <a:gd name="T15" fmla="*/ 148 h 328"/>
                <a:gd name="T16" fmla="*/ 218 w 227"/>
                <a:gd name="T17" fmla="*/ 158 h 328"/>
                <a:gd name="T18" fmla="*/ 179 w 227"/>
                <a:gd name="T19" fmla="*/ 258 h 328"/>
                <a:gd name="T20" fmla="*/ 161 w 227"/>
                <a:gd name="T21" fmla="*/ 312 h 328"/>
                <a:gd name="T22" fmla="*/ 174 w 227"/>
                <a:gd name="T23" fmla="*/ 326 h 328"/>
                <a:gd name="T24" fmla="*/ 203 w 227"/>
                <a:gd name="T25" fmla="*/ 324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328">
                  <a:moveTo>
                    <a:pt x="0" y="22"/>
                  </a:moveTo>
                  <a:cubicBezTo>
                    <a:pt x="9" y="20"/>
                    <a:pt x="13" y="18"/>
                    <a:pt x="17" y="17"/>
                  </a:cubicBezTo>
                  <a:cubicBezTo>
                    <a:pt x="45" y="7"/>
                    <a:pt x="73" y="0"/>
                    <a:pt x="85" y="5"/>
                  </a:cubicBezTo>
                  <a:cubicBezTo>
                    <a:pt x="98" y="9"/>
                    <a:pt x="95" y="26"/>
                    <a:pt x="87" y="46"/>
                  </a:cubicBezTo>
                  <a:cubicBezTo>
                    <a:pt x="77" y="73"/>
                    <a:pt x="59" y="105"/>
                    <a:pt x="46" y="132"/>
                  </a:cubicBezTo>
                  <a:cubicBezTo>
                    <a:pt x="34" y="159"/>
                    <a:pt x="29" y="180"/>
                    <a:pt x="52" y="182"/>
                  </a:cubicBezTo>
                  <a:cubicBezTo>
                    <a:pt x="73" y="183"/>
                    <a:pt x="120" y="166"/>
                    <a:pt x="154" y="155"/>
                  </a:cubicBezTo>
                  <a:cubicBezTo>
                    <a:pt x="173" y="149"/>
                    <a:pt x="188" y="146"/>
                    <a:pt x="200" y="148"/>
                  </a:cubicBezTo>
                  <a:cubicBezTo>
                    <a:pt x="208" y="149"/>
                    <a:pt x="215" y="152"/>
                    <a:pt x="218" y="158"/>
                  </a:cubicBezTo>
                  <a:cubicBezTo>
                    <a:pt x="227" y="176"/>
                    <a:pt x="199" y="218"/>
                    <a:pt x="179" y="258"/>
                  </a:cubicBezTo>
                  <a:cubicBezTo>
                    <a:pt x="168" y="279"/>
                    <a:pt x="161" y="299"/>
                    <a:pt x="161" y="312"/>
                  </a:cubicBezTo>
                  <a:cubicBezTo>
                    <a:pt x="161" y="321"/>
                    <a:pt x="166" y="325"/>
                    <a:pt x="174" y="326"/>
                  </a:cubicBezTo>
                  <a:cubicBezTo>
                    <a:pt x="182" y="328"/>
                    <a:pt x="192" y="327"/>
                    <a:pt x="203" y="324"/>
                  </a:cubicBezTo>
                </a:path>
              </a:pathLst>
            </a:custGeom>
            <a:noFill/>
            <a:ln w="12700" cap="rnd">
              <a:solidFill>
                <a:srgbClr val="0020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78" name="Freeform 66">
              <a:extLst>
                <a:ext uri="{FF2B5EF4-FFF2-40B4-BE49-F238E27FC236}">
                  <a16:creationId xmlns:a16="http://schemas.microsoft.com/office/drawing/2014/main" id="{50BE345E-94E0-08AD-8694-FD04D26CE88A}"/>
                </a:ext>
              </a:extLst>
            </p:cNvPr>
            <p:cNvSpPr>
              <a:spLocks/>
            </p:cNvSpPr>
            <p:nvPr/>
          </p:nvSpPr>
          <p:spPr bwMode="auto">
            <a:xfrm>
              <a:off x="12628" y="11710"/>
              <a:ext cx="60" cy="52"/>
            </a:xfrm>
            <a:custGeom>
              <a:avLst/>
              <a:gdLst>
                <a:gd name="T0" fmla="*/ 0 w 60"/>
                <a:gd name="T1" fmla="*/ 0 h 52"/>
                <a:gd name="T2" fmla="*/ 60 w 60"/>
                <a:gd name="T3" fmla="*/ 8 h 52"/>
                <a:gd name="T4" fmla="*/ 18 w 60"/>
                <a:gd name="T5" fmla="*/ 52 h 52"/>
                <a:gd name="T6" fmla="*/ 0 w 60"/>
                <a:gd name="T7" fmla="*/ 0 h 52"/>
              </a:gdLst>
              <a:ahLst/>
              <a:cxnLst>
                <a:cxn ang="0">
                  <a:pos x="T0" y="T1"/>
                </a:cxn>
                <a:cxn ang="0">
                  <a:pos x="T2" y="T3"/>
                </a:cxn>
                <a:cxn ang="0">
                  <a:pos x="T4" y="T5"/>
                </a:cxn>
                <a:cxn ang="0">
                  <a:pos x="T6" y="T7"/>
                </a:cxn>
              </a:cxnLst>
              <a:rect l="0" t="0" r="r" b="b"/>
              <a:pathLst>
                <a:path w="60" h="52">
                  <a:moveTo>
                    <a:pt x="0" y="0"/>
                  </a:moveTo>
                  <a:lnTo>
                    <a:pt x="60" y="8"/>
                  </a:lnTo>
                  <a:lnTo>
                    <a:pt x="18" y="52"/>
                  </a:lnTo>
                  <a:lnTo>
                    <a:pt x="0" y="0"/>
                  </a:ln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79" name="Line 67">
              <a:extLst>
                <a:ext uri="{FF2B5EF4-FFF2-40B4-BE49-F238E27FC236}">
                  <a16:creationId xmlns:a16="http://schemas.microsoft.com/office/drawing/2014/main" id="{E162EA48-6C7D-666E-52A7-38CBC384B00E}"/>
                </a:ext>
              </a:extLst>
            </p:cNvPr>
            <p:cNvSpPr>
              <a:spLocks noChangeShapeType="1"/>
            </p:cNvSpPr>
            <p:nvPr/>
          </p:nvSpPr>
          <p:spPr bwMode="auto">
            <a:xfrm flipV="1">
              <a:off x="9936" y="10858"/>
              <a:ext cx="3964" cy="20"/>
            </a:xfrm>
            <a:prstGeom prst="line">
              <a:avLst/>
            </a:prstGeom>
            <a:noFill/>
            <a:ln w="39688" cap="rnd">
              <a:solidFill>
                <a:srgbClr val="EA700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latin typeface="Inter" panose="02000503000000020004" pitchFamily="2" charset="0"/>
                <a:ea typeface="Inter" panose="02000503000000020004" pitchFamily="2" charset="0"/>
                <a:cs typeface="Inter" panose="02000503000000020004" pitchFamily="2" charset="0"/>
              </a:endParaRPr>
            </a:p>
          </p:txBody>
        </p:sp>
        <p:sp>
          <p:nvSpPr>
            <p:cNvPr id="1080" name="Rectangle 68">
              <a:extLst>
                <a:ext uri="{FF2B5EF4-FFF2-40B4-BE49-F238E27FC236}">
                  <a16:creationId xmlns:a16="http://schemas.microsoft.com/office/drawing/2014/main" id="{1469C190-FA1C-13D6-C294-3A2EED71577A}"/>
                </a:ext>
              </a:extLst>
            </p:cNvPr>
            <p:cNvSpPr>
              <a:spLocks noChangeArrowheads="1"/>
            </p:cNvSpPr>
            <p:nvPr/>
          </p:nvSpPr>
          <p:spPr bwMode="auto">
            <a:xfrm>
              <a:off x="11134" y="10585"/>
              <a:ext cx="2391"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1" i="0" u="none" strike="noStrike" cap="none" normalizeH="0" baseline="0" dirty="0">
                  <a:ln>
                    <a:noFill/>
                  </a:ln>
                  <a:solidFill>
                    <a:srgbClr val="EA700D"/>
                  </a:solidFill>
                  <a:effectLst/>
                  <a:latin typeface="Inter" panose="02000503000000020004" pitchFamily="2" charset="0"/>
                  <a:ea typeface="Inter" panose="02000503000000020004" pitchFamily="2" charset="0"/>
                  <a:cs typeface="Inter" panose="02000503000000020004" pitchFamily="2" charset="0"/>
                </a:rPr>
                <a:t>Wavelength Shifting Coating</a:t>
              </a:r>
              <a:endParaRPr kumimoji="0" lang="en-US" altLang="en-US" sz="1800" b="1" i="0" u="none" strike="noStrike" cap="none" normalizeH="0" baseline="0" dirty="0">
                <a:ln>
                  <a:noFill/>
                </a:ln>
                <a:solidFill>
                  <a:schemeClr val="tx1"/>
                </a:solidFill>
                <a:effectLst/>
                <a:latin typeface="Inter" panose="02000503000000020004" pitchFamily="2" charset="0"/>
                <a:ea typeface="Inter" panose="02000503000000020004" pitchFamily="2" charset="0"/>
                <a:cs typeface="Inter" panose="02000503000000020004" pitchFamily="2" charset="0"/>
              </a:endParaRPr>
            </a:p>
          </p:txBody>
        </p:sp>
      </p:grpSp>
      <p:sp>
        <p:nvSpPr>
          <p:cNvPr id="1083" name="TextBox 1082">
            <a:extLst>
              <a:ext uri="{FF2B5EF4-FFF2-40B4-BE49-F238E27FC236}">
                <a16:creationId xmlns:a16="http://schemas.microsoft.com/office/drawing/2014/main" id="{D8BFA408-916A-0680-E63A-AEC62DBA96EA}"/>
              </a:ext>
            </a:extLst>
          </p:cNvPr>
          <p:cNvSpPr txBox="1"/>
          <p:nvPr/>
        </p:nvSpPr>
        <p:spPr>
          <a:xfrm>
            <a:off x="15693196" y="8052705"/>
            <a:ext cx="5877404" cy="9469259"/>
          </a:xfrm>
          <a:prstGeom prst="rect">
            <a:avLst/>
          </a:prstGeom>
          <a:noFill/>
        </p:spPr>
        <p:txBody>
          <a:bodyPr wrap="square">
            <a:spAutoFit/>
          </a:bodyPr>
          <a:lstStyle/>
          <a:p>
            <a:pPr marL="228600" lvl="1" indent="-226800" defTabSz="914400">
              <a:spcAft>
                <a:spcPts val="800"/>
              </a:spcAft>
              <a:buFont typeface="Arial" panose="020B0604020202020204" pitchFamily="34" charset="0"/>
              <a:buChar char="•"/>
            </a:pPr>
            <a:r>
              <a:rPr lang="en-GB" sz="3200" dirty="0">
                <a:latin typeface="Inter" panose="02000503000000020004" pitchFamily="2" charset="0"/>
                <a:ea typeface="Inter" panose="02000503000000020004" pitchFamily="2" charset="0"/>
                <a:cs typeface="Inter" panose="02000503000000020004" pitchFamily="2" charset="0"/>
              </a:rPr>
              <a:t>Recoil ⁴He atoms excite and ionise the gas, generating ultraviolet scintillation photons (</a:t>
            </a:r>
            <a:r>
              <a:rPr lang="el-GR" sz="3200" dirty="0">
                <a:latin typeface="Inter" panose="02000503000000020004" pitchFamily="2" charset="0"/>
                <a:ea typeface="Inter" panose="02000503000000020004" pitchFamily="2" charset="0"/>
                <a:cs typeface="Inter" panose="02000503000000020004" pitchFamily="2" charset="0"/>
              </a:rPr>
              <a:t>λ ≈ 80 </a:t>
            </a:r>
            <a:r>
              <a:rPr lang="en-GB" sz="3200" dirty="0">
                <a:latin typeface="Inter" panose="02000503000000020004" pitchFamily="2" charset="0"/>
                <a:ea typeface="Inter" panose="02000503000000020004" pitchFamily="2" charset="0"/>
                <a:cs typeface="Inter" panose="02000503000000020004" pitchFamily="2" charset="0"/>
              </a:rPr>
              <a:t>nm).</a:t>
            </a:r>
          </a:p>
          <a:p>
            <a:pPr marL="1800" lvl="1" defTabSz="914400">
              <a:spcAft>
                <a:spcPts val="800"/>
              </a:spcAft>
            </a:pPr>
            <a:endParaRPr lang="en-GB" sz="3200" dirty="0">
              <a:latin typeface="Inter" panose="02000503000000020004" pitchFamily="2" charset="0"/>
              <a:ea typeface="Inter" panose="02000503000000020004" pitchFamily="2" charset="0"/>
              <a:cs typeface="Inter" panose="02000503000000020004" pitchFamily="2" charset="0"/>
            </a:endParaRPr>
          </a:p>
          <a:p>
            <a:pPr marL="228600" lvl="1" indent="-226800" defTabSz="914400">
              <a:spcBef>
                <a:spcPts val="0"/>
              </a:spcBef>
              <a:spcAft>
                <a:spcPts val="800"/>
              </a:spcAft>
              <a:buFont typeface="Arial" panose="020B0604020202020204" pitchFamily="34" charset="0"/>
              <a:buChar char="•"/>
            </a:pPr>
            <a:r>
              <a:rPr lang="en-GB" sz="3200" dirty="0">
                <a:latin typeface="Inter" panose="02000503000000020004" pitchFamily="2" charset="0"/>
                <a:ea typeface="Inter" panose="02000503000000020004" pitchFamily="2" charset="0"/>
                <a:cs typeface="Inter" panose="02000503000000020004" pitchFamily="2" charset="0"/>
              </a:rPr>
              <a:t>A wavelength-shifting (WLS) material converts the UV scintillation light to visible wavelengths (</a:t>
            </a:r>
            <a:r>
              <a:rPr lang="el-GR" sz="3200" dirty="0">
                <a:latin typeface="Inter" panose="02000503000000020004" pitchFamily="2" charset="0"/>
                <a:ea typeface="Inter" panose="02000503000000020004" pitchFamily="2" charset="0"/>
                <a:cs typeface="Inter" panose="02000503000000020004" pitchFamily="2" charset="0"/>
              </a:rPr>
              <a:t>λ ≈ 420–450 </a:t>
            </a:r>
            <a:r>
              <a:rPr lang="en-GB" sz="3200" dirty="0">
                <a:latin typeface="Inter" panose="02000503000000020004" pitchFamily="2" charset="0"/>
                <a:ea typeface="Inter" panose="02000503000000020004" pitchFamily="2" charset="0"/>
                <a:cs typeface="Inter" panose="02000503000000020004" pitchFamily="2" charset="0"/>
              </a:rPr>
              <a:t>nm).</a:t>
            </a:r>
          </a:p>
          <a:p>
            <a:pPr marL="1800" lvl="1" defTabSz="914400">
              <a:spcBef>
                <a:spcPts val="0"/>
              </a:spcBef>
              <a:spcAft>
                <a:spcPts val="800"/>
              </a:spcAft>
            </a:pPr>
            <a:endParaRPr lang="en-GB" sz="3200" dirty="0">
              <a:latin typeface="Inter" panose="02000503000000020004" pitchFamily="2" charset="0"/>
              <a:ea typeface="Inter" panose="02000503000000020004" pitchFamily="2" charset="0"/>
              <a:cs typeface="Inter" panose="02000503000000020004" pitchFamily="2" charset="0"/>
            </a:endParaRPr>
          </a:p>
          <a:p>
            <a:pPr marL="228600" lvl="1" indent="-226800" defTabSz="914400">
              <a:spcAft>
                <a:spcPts val="800"/>
              </a:spcAft>
              <a:buFont typeface="Arial" panose="020B0604020202020204" pitchFamily="34" charset="0"/>
              <a:buChar char="•"/>
            </a:pPr>
            <a:r>
              <a:rPr lang="en-GB" sz="3200" dirty="0">
                <a:latin typeface="Inter" panose="02000503000000020004" pitchFamily="2" charset="0"/>
                <a:ea typeface="Inter" panose="02000503000000020004" pitchFamily="2" charset="0"/>
                <a:cs typeface="Inter" panose="02000503000000020004" pitchFamily="2" charset="0"/>
              </a:rPr>
              <a:t>Existing literature reports an </a:t>
            </a:r>
            <a:r>
              <a:rPr lang="en-GB" sz="3200" b="1" dirty="0">
                <a:latin typeface="Inter" panose="02000503000000020004" pitchFamily="2" charset="0"/>
                <a:ea typeface="Inter" panose="02000503000000020004" pitchFamily="2" charset="0"/>
                <a:cs typeface="Inter" panose="02000503000000020004" pitchFamily="2" charset="0"/>
              </a:rPr>
              <a:t>energy resolution of between 50-20% [8]. </a:t>
            </a:r>
            <a:r>
              <a:rPr lang="en-GB" sz="3200" dirty="0">
                <a:latin typeface="Inter" panose="02000503000000020004" pitchFamily="2" charset="0"/>
                <a:ea typeface="Inter" panose="02000503000000020004" pitchFamily="2" charset="0"/>
                <a:cs typeface="Inter" panose="02000503000000020004" pitchFamily="2" charset="0"/>
              </a:rPr>
              <a:t>Energy deposition spreading will be applied in post-processing.</a:t>
            </a:r>
          </a:p>
          <a:p>
            <a:pPr marL="228600" lvl="1" indent="-226800" defTabSz="914400">
              <a:spcBef>
                <a:spcPts val="0"/>
              </a:spcBef>
              <a:spcAft>
                <a:spcPts val="800"/>
              </a:spcAft>
              <a:buFont typeface="Arial" panose="020B0604020202020204" pitchFamily="34" charset="0"/>
              <a:buChar char="•"/>
            </a:pPr>
            <a:endParaRPr lang="en-GB" sz="3200" dirty="0">
              <a:latin typeface="Inter" panose="02000503000000020004" pitchFamily="2" charset="0"/>
              <a:ea typeface="Inter" panose="02000503000000020004" pitchFamily="2" charset="0"/>
              <a:cs typeface="Inter" panose="02000503000000020004" pitchFamily="2" charset="0"/>
            </a:endParaRPr>
          </a:p>
        </p:txBody>
      </p:sp>
      <p:pic>
        <p:nvPicPr>
          <p:cNvPr id="1085" name="Picture 1084">
            <a:extLst>
              <a:ext uri="{FF2B5EF4-FFF2-40B4-BE49-F238E27FC236}">
                <a16:creationId xmlns:a16="http://schemas.microsoft.com/office/drawing/2014/main" id="{FB1A396E-D435-A2D0-8614-85CEBA205CDD}"/>
              </a:ext>
            </a:extLst>
          </p:cNvPr>
          <p:cNvPicPr>
            <a:picLocks noChangeAspect="1"/>
          </p:cNvPicPr>
          <p:nvPr/>
        </p:nvPicPr>
        <p:blipFill>
          <a:blip r:embed="rId21"/>
          <a:stretch>
            <a:fillRect/>
          </a:stretch>
        </p:blipFill>
        <p:spPr>
          <a:xfrm>
            <a:off x="22356562" y="19983201"/>
            <a:ext cx="6910458" cy="5245945"/>
          </a:xfrm>
          <a:prstGeom prst="rect">
            <a:avLst/>
          </a:prstGeom>
        </p:spPr>
      </p:pic>
      <mc:AlternateContent xmlns:mc="http://schemas.openxmlformats.org/markup-compatibility/2006">
        <mc:Choice xmlns:a14="http://schemas.microsoft.com/office/drawing/2010/main" Requires="a14">
          <p:sp>
            <p:nvSpPr>
              <p:cNvPr id="1086" name="TextBox 1085">
                <a:extLst>
                  <a:ext uri="{FF2B5EF4-FFF2-40B4-BE49-F238E27FC236}">
                    <a16:creationId xmlns:a16="http://schemas.microsoft.com/office/drawing/2014/main" id="{0F4852BF-059E-E2EF-C2EB-A46FE6323897}"/>
                  </a:ext>
                </a:extLst>
              </p:cNvPr>
              <p:cNvSpPr txBox="1"/>
              <p:nvPr/>
            </p:nvSpPr>
            <p:spPr>
              <a:xfrm>
                <a:off x="15762801" y="28136846"/>
                <a:ext cx="7118695" cy="6012800"/>
              </a:xfrm>
              <a:prstGeom prst="rect">
                <a:avLst/>
              </a:prstGeom>
              <a:noFill/>
            </p:spPr>
            <p:txBody>
              <a:bodyPr wrap="square">
                <a:spAutoFit/>
              </a:bodyPr>
              <a:lstStyle/>
              <a:p>
                <a:r>
                  <a:rPr lang="en-GB" sz="3200" dirty="0">
                    <a:latin typeface="Inter" panose="02000503000000020004" pitchFamily="2" charset="0"/>
                    <a:ea typeface="Inter" panose="02000503000000020004" pitchFamily="2" charset="0"/>
                    <a:cs typeface="Inter" panose="02000503000000020004" pitchFamily="2" charset="0"/>
                  </a:rPr>
                  <a:t>Each simulation run consisted of </a:t>
                </a:r>
                <a14:m>
                  <m:oMath xmlns:m="http://schemas.openxmlformats.org/officeDocument/2006/math">
                    <m:r>
                      <a:rPr lang="en-GB" sz="3200" b="1" i="1" smtClean="0">
                        <a:latin typeface="Cambria Math" panose="02040503050406030204" pitchFamily="18" charset="0"/>
                        <a:ea typeface="Inter" panose="02000503000000020004" pitchFamily="2" charset="0"/>
                        <a:cs typeface="Inter" panose="02000503000000020004" pitchFamily="2" charset="0"/>
                      </a:rPr>
                      <m:t>𝟐</m:t>
                    </m:r>
                    <m:r>
                      <a:rPr lang="en-GB" sz="3200" b="1" i="1" smtClean="0">
                        <a:latin typeface="Cambria Math" panose="02040503050406030204" pitchFamily="18" charset="0"/>
                        <a:ea typeface="Inter" panose="02000503000000020004" pitchFamily="2" charset="0"/>
                        <a:cs typeface="Inter" panose="02000503000000020004" pitchFamily="2" charset="0"/>
                      </a:rPr>
                      <m:t>×</m:t>
                    </m:r>
                    <m:sSup>
                      <m:sSupPr>
                        <m:ctrlPr>
                          <a:rPr lang="en-GB" sz="3200" b="1" i="1" smtClean="0">
                            <a:latin typeface="Cambria Math" panose="02040503050406030204" pitchFamily="18" charset="0"/>
                            <a:ea typeface="Inter" panose="02000503000000020004" pitchFamily="2" charset="0"/>
                            <a:cs typeface="Inter" panose="02000503000000020004" pitchFamily="2" charset="0"/>
                          </a:rPr>
                        </m:ctrlPr>
                      </m:sSupPr>
                      <m:e>
                        <m:r>
                          <a:rPr lang="en-GB" sz="3200" b="1" i="1" smtClean="0">
                            <a:latin typeface="Cambria Math" panose="02040503050406030204" pitchFamily="18" charset="0"/>
                            <a:ea typeface="Inter" panose="02000503000000020004" pitchFamily="2" charset="0"/>
                            <a:cs typeface="Inter" panose="02000503000000020004" pitchFamily="2" charset="0"/>
                          </a:rPr>
                          <m:t>𝟏𝟎</m:t>
                        </m:r>
                      </m:e>
                      <m:sup>
                        <m:r>
                          <a:rPr lang="en-GB" sz="3200" b="1" i="1" smtClean="0">
                            <a:latin typeface="Cambria Math" panose="02040503050406030204" pitchFamily="18" charset="0"/>
                            <a:ea typeface="Inter" panose="02000503000000020004" pitchFamily="2" charset="0"/>
                            <a:cs typeface="Inter" panose="02000503000000020004" pitchFamily="2" charset="0"/>
                          </a:rPr>
                          <m:t>𝟗</m:t>
                        </m:r>
                      </m:sup>
                    </m:sSup>
                  </m:oMath>
                </a14:m>
                <a:r>
                  <a:rPr lang="en-GB" sz="3200" dirty="0">
                    <a:latin typeface="Inter" panose="02000503000000020004" pitchFamily="2" charset="0"/>
                    <a:ea typeface="Inter" panose="02000503000000020004" pitchFamily="2" charset="0"/>
                    <a:cs typeface="Inter" panose="02000503000000020004" pitchFamily="2" charset="0"/>
                  </a:rPr>
                  <a:t> neutrons. The results show the number of </a:t>
                </a:r>
                <a:r>
                  <a:rPr lang="en-GB" sz="3200" b="1" dirty="0">
                    <a:latin typeface="Inter" panose="02000503000000020004" pitchFamily="2" charset="0"/>
                    <a:ea typeface="Inter" panose="02000503000000020004" pitchFamily="2" charset="0"/>
                    <a:cs typeface="Inter" panose="02000503000000020004" pitchFamily="2" charset="0"/>
                  </a:rPr>
                  <a:t>counts per source neutron </a:t>
                </a:r>
                <a:r>
                  <a:rPr lang="en-GB" sz="3200" dirty="0">
                    <a:latin typeface="Inter" panose="02000503000000020004" pitchFamily="2" charset="0"/>
                    <a:ea typeface="Inter" panose="02000503000000020004" pitchFamily="2" charset="0"/>
                    <a:cs typeface="Inter" panose="02000503000000020004" pitchFamily="2" charset="0"/>
                  </a:rPr>
                  <a:t>when masses of 20 kg of </a:t>
                </a:r>
                <a:r>
                  <a:rPr lang="en-GB" sz="3200" b="1" dirty="0">
                    <a:latin typeface="Inter" panose="02000503000000020004" pitchFamily="2" charset="0"/>
                    <a:ea typeface="Inter" panose="02000503000000020004" pitchFamily="2" charset="0"/>
                    <a:cs typeface="Inter" panose="02000503000000020004" pitchFamily="2" charset="0"/>
                  </a:rPr>
                  <a:t>UO</a:t>
                </a:r>
                <a:r>
                  <a:rPr lang="en-GB" sz="1800" b="1" dirty="0">
                    <a:latin typeface="Inter" panose="02000503000000020004" pitchFamily="2" charset="0"/>
                    <a:ea typeface="Inter" panose="02000503000000020004" pitchFamily="2" charset="0"/>
                    <a:cs typeface="Inter" panose="02000503000000020004" pitchFamily="2" charset="0"/>
                  </a:rPr>
                  <a:t>2</a:t>
                </a:r>
                <a:r>
                  <a:rPr lang="en-GB" sz="3200" dirty="0">
                    <a:latin typeface="Inter" panose="02000503000000020004" pitchFamily="2" charset="0"/>
                    <a:ea typeface="Inter" panose="02000503000000020004" pitchFamily="2" charset="0"/>
                    <a:cs typeface="Inter" panose="02000503000000020004" pitchFamily="2" charset="0"/>
                  </a:rPr>
                  <a:t> with </a:t>
                </a:r>
                <a:r>
                  <a:rPr lang="en-GB" sz="3200" b="1" dirty="0">
                    <a:latin typeface="Inter" panose="02000503000000020004" pitchFamily="2" charset="0"/>
                    <a:ea typeface="Inter" panose="02000503000000020004" pitchFamily="2" charset="0"/>
                    <a:cs typeface="Inter" panose="02000503000000020004" pitchFamily="2" charset="0"/>
                  </a:rPr>
                  <a:t>varying enrichment levels</a:t>
                </a:r>
                <a:r>
                  <a:rPr lang="en-GB" sz="3200" dirty="0">
                    <a:latin typeface="Inter" panose="02000503000000020004" pitchFamily="2" charset="0"/>
                    <a:ea typeface="Inter" panose="02000503000000020004" pitchFamily="2" charset="0"/>
                    <a:cs typeface="Inter" panose="02000503000000020004" pitchFamily="2" charset="0"/>
                  </a:rPr>
                  <a:t> are positioned inside the container. Using the background run as the threshold </a:t>
                </a:r>
                <a:r>
                  <a:rPr lang="en-GB" sz="3200" b="1" dirty="0">
                    <a:latin typeface="Inter" panose="02000503000000020004" pitchFamily="2" charset="0"/>
                    <a:ea typeface="Inter" panose="02000503000000020004" pitchFamily="2" charset="0"/>
                    <a:cs typeface="Inter" panose="02000503000000020004" pitchFamily="2" charset="0"/>
                  </a:rPr>
                  <a:t>(max neutron energy of 2.45 MeV) </a:t>
                </a:r>
                <a:r>
                  <a:rPr lang="en-GB" sz="3200" dirty="0">
                    <a:latin typeface="Inter" panose="02000503000000020004" pitchFamily="2" charset="0"/>
                    <a:ea typeface="Inter" panose="02000503000000020004" pitchFamily="2" charset="0"/>
                    <a:cs typeface="Inter" panose="02000503000000020004" pitchFamily="2" charset="0"/>
                  </a:rPr>
                  <a:t>an </a:t>
                </a:r>
                <a:r>
                  <a:rPr lang="en-GB" sz="3200" b="1" dirty="0">
                    <a:latin typeface="Inter" panose="02000503000000020004" pitchFamily="2" charset="0"/>
                    <a:ea typeface="Inter" panose="02000503000000020004" pitchFamily="2" charset="0"/>
                    <a:cs typeface="Inter" panose="02000503000000020004" pitchFamily="2" charset="0"/>
                  </a:rPr>
                  <a:t>increase in the counts of higher energy deposits </a:t>
                </a:r>
                <a:r>
                  <a:rPr lang="en-GB" sz="3200" dirty="0">
                    <a:latin typeface="Inter" panose="02000503000000020004" pitchFamily="2" charset="0"/>
                    <a:ea typeface="Inter" panose="02000503000000020004" pitchFamily="2" charset="0"/>
                    <a:cs typeface="Inter" panose="02000503000000020004" pitchFamily="2" charset="0"/>
                  </a:rPr>
                  <a:t>with </a:t>
                </a:r>
                <a:r>
                  <a:rPr lang="en-GB" sz="3200" b="1" dirty="0">
                    <a:latin typeface="Inter" panose="02000503000000020004" pitchFamily="2" charset="0"/>
                    <a:ea typeface="Inter" panose="02000503000000020004" pitchFamily="2" charset="0"/>
                    <a:cs typeface="Inter" panose="02000503000000020004" pitchFamily="2" charset="0"/>
                  </a:rPr>
                  <a:t>increasing enrichment can be seen.</a:t>
                </a:r>
              </a:p>
            </p:txBody>
          </p:sp>
        </mc:Choice>
        <mc:Fallback>
          <p:sp>
            <p:nvSpPr>
              <p:cNvPr id="1086" name="TextBox 1085">
                <a:extLst>
                  <a:ext uri="{FF2B5EF4-FFF2-40B4-BE49-F238E27FC236}">
                    <a16:creationId xmlns:a16="http://schemas.microsoft.com/office/drawing/2014/main" id="{0F4852BF-059E-E2EF-C2EB-A46FE6323897}"/>
                  </a:ext>
                </a:extLst>
              </p:cNvPr>
              <p:cNvSpPr txBox="1">
                <a:spLocks noRot="1" noChangeAspect="1" noMove="1" noResize="1" noEditPoints="1" noAdjustHandles="1" noChangeArrowheads="1" noChangeShapeType="1" noTextEdit="1"/>
              </p:cNvSpPr>
              <p:nvPr/>
            </p:nvSpPr>
            <p:spPr>
              <a:xfrm>
                <a:off x="15762801" y="28136846"/>
                <a:ext cx="7118695" cy="6012800"/>
              </a:xfrm>
              <a:prstGeom prst="rect">
                <a:avLst/>
              </a:prstGeom>
              <a:blipFill>
                <a:blip r:embed="rId22"/>
                <a:stretch>
                  <a:fillRect l="-2226" t="-1318" r="-856" b="-2434"/>
                </a:stretch>
              </a:blipFill>
            </p:spPr>
            <p:txBody>
              <a:bodyPr/>
              <a:lstStyle/>
              <a:p>
                <a:r>
                  <a:rPr lang="en-GB">
                    <a:noFill/>
                  </a:rPr>
                  <a:t> </a:t>
                </a:r>
              </a:p>
            </p:txBody>
          </p:sp>
        </mc:Fallback>
      </mc:AlternateContent>
      <p:pic>
        <p:nvPicPr>
          <p:cNvPr id="1155" name="Picture 2">
            <a:extLst>
              <a:ext uri="{FF2B5EF4-FFF2-40B4-BE49-F238E27FC236}">
                <a16:creationId xmlns:a16="http://schemas.microsoft.com/office/drawing/2014/main" id="{5492349D-E6FE-78E7-D707-12273A90D73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2112192" y="13074501"/>
            <a:ext cx="7057053" cy="4236587"/>
          </a:xfrm>
          <a:prstGeom prst="rect">
            <a:avLst/>
          </a:prstGeom>
          <a:noFill/>
          <a:extLst>
            <a:ext uri="{909E8E84-426E-40DD-AFC4-6F175D3DCCD1}">
              <a14:hiddenFill xmlns:a14="http://schemas.microsoft.com/office/drawing/2010/main">
                <a:solidFill>
                  <a:srgbClr val="FFFFFF"/>
                </a:solidFill>
              </a14:hiddenFill>
            </a:ext>
          </a:extLst>
        </p:spPr>
      </p:pic>
      <p:sp>
        <p:nvSpPr>
          <p:cNvPr id="1156" name="TextBox 1155">
            <a:extLst>
              <a:ext uri="{FF2B5EF4-FFF2-40B4-BE49-F238E27FC236}">
                <a16:creationId xmlns:a16="http://schemas.microsoft.com/office/drawing/2014/main" id="{3D1C49C4-24AF-3C81-B4DC-CE17A9F373BF}"/>
              </a:ext>
            </a:extLst>
          </p:cNvPr>
          <p:cNvSpPr txBox="1"/>
          <p:nvPr/>
        </p:nvSpPr>
        <p:spPr>
          <a:xfrm>
            <a:off x="15759186" y="13560604"/>
            <a:ext cx="5877404" cy="633700"/>
          </a:xfrm>
          <a:prstGeom prst="rect">
            <a:avLst/>
          </a:prstGeom>
          <a:noFill/>
        </p:spPr>
        <p:txBody>
          <a:bodyPr wrap="square">
            <a:spAutoFit/>
          </a:bodyPr>
          <a:lstStyle/>
          <a:p>
            <a:pPr marL="228600" lvl="1" indent="-226800" defTabSz="914400">
              <a:lnSpc>
                <a:spcPct val="120000"/>
              </a:lnSpc>
              <a:spcBef>
                <a:spcPts val="0"/>
              </a:spcBef>
              <a:spcAft>
                <a:spcPts val="800"/>
              </a:spcAft>
              <a:buFont typeface="Arial" panose="020B0604020202020204" pitchFamily="34" charset="0"/>
              <a:buChar char="•"/>
            </a:pPr>
            <a:endParaRPr lang="en-GB" sz="3200" dirty="0">
              <a:latin typeface="Inter" panose="02000503000000020004" pitchFamily="2" charset="0"/>
              <a:ea typeface="Inter" panose="02000503000000020004" pitchFamily="2" charset="0"/>
              <a:cs typeface="Inter" panose="02000503000000020004" pitchFamily="2" charset="0"/>
            </a:endParaRPr>
          </a:p>
        </p:txBody>
      </p:sp>
      <p:sp>
        <p:nvSpPr>
          <p:cNvPr id="1157" name="TextBox 1156">
            <a:extLst>
              <a:ext uri="{FF2B5EF4-FFF2-40B4-BE49-F238E27FC236}">
                <a16:creationId xmlns:a16="http://schemas.microsoft.com/office/drawing/2014/main" id="{A82DC6EC-A5CD-93F7-47E0-AC78571DAD9D}"/>
              </a:ext>
            </a:extLst>
          </p:cNvPr>
          <p:cNvSpPr txBox="1"/>
          <p:nvPr/>
        </p:nvSpPr>
        <p:spPr>
          <a:xfrm>
            <a:off x="21570600" y="17421337"/>
            <a:ext cx="8298368" cy="369332"/>
          </a:xfrm>
          <a:prstGeom prst="rect">
            <a:avLst/>
          </a:prstGeom>
          <a:noFill/>
        </p:spPr>
        <p:txBody>
          <a:bodyPr wrap="square" rtlCol="0">
            <a:spAutoFit/>
          </a:bodyPr>
          <a:lstStyle/>
          <a:p>
            <a:pPr algn="ctr"/>
            <a:r>
              <a:rPr lang="en-GB" sz="1800" dirty="0">
                <a:latin typeface="Inter" panose="02000503000000020004" pitchFamily="2" charset="0"/>
                <a:ea typeface="Inter" panose="02000503000000020004" pitchFamily="2" charset="0"/>
                <a:cs typeface="Inter" panose="02000503000000020004" pitchFamily="2" charset="0"/>
              </a:rPr>
              <a:t>Figure 6: Experimental Energy Resolution of Arktis ⁴He Detector</a:t>
            </a:r>
          </a:p>
        </p:txBody>
      </p:sp>
      <p:sp>
        <p:nvSpPr>
          <p:cNvPr id="1158" name="TextBox 1157">
            <a:extLst>
              <a:ext uri="{FF2B5EF4-FFF2-40B4-BE49-F238E27FC236}">
                <a16:creationId xmlns:a16="http://schemas.microsoft.com/office/drawing/2014/main" id="{69FD19AD-FE38-CA46-C74A-409D84139424}"/>
              </a:ext>
            </a:extLst>
          </p:cNvPr>
          <p:cNvSpPr txBox="1"/>
          <p:nvPr/>
        </p:nvSpPr>
        <p:spPr>
          <a:xfrm>
            <a:off x="22938732" y="33420637"/>
            <a:ext cx="6480000" cy="369332"/>
          </a:xfrm>
          <a:prstGeom prst="rect">
            <a:avLst/>
          </a:prstGeom>
          <a:noFill/>
        </p:spPr>
        <p:txBody>
          <a:bodyPr wrap="square" rtlCol="0">
            <a:spAutoFit/>
          </a:bodyPr>
          <a:lstStyle/>
          <a:p>
            <a:pPr algn="ctr"/>
            <a:r>
              <a:rPr lang="en-GB" sz="1800" dirty="0">
                <a:latin typeface="Inter" panose="02000503000000020004" pitchFamily="2" charset="0"/>
                <a:ea typeface="Inter" panose="02000503000000020004" pitchFamily="2" charset="0"/>
                <a:cs typeface="Inter" panose="02000503000000020004" pitchFamily="2" charset="0"/>
              </a:rPr>
              <a:t>Figure  8: Simulated energy deposition data.</a:t>
            </a:r>
          </a:p>
        </p:txBody>
      </p:sp>
      <p:sp>
        <p:nvSpPr>
          <p:cNvPr id="1163" name="TextBox 1162">
            <a:extLst>
              <a:ext uri="{FF2B5EF4-FFF2-40B4-BE49-F238E27FC236}">
                <a16:creationId xmlns:a16="http://schemas.microsoft.com/office/drawing/2014/main" id="{B3F076B8-5442-255D-E9E8-18D8C65DFEF7}"/>
              </a:ext>
            </a:extLst>
          </p:cNvPr>
          <p:cNvSpPr txBox="1"/>
          <p:nvPr/>
        </p:nvSpPr>
        <p:spPr>
          <a:xfrm>
            <a:off x="6165790" y="2277958"/>
            <a:ext cx="16075742" cy="1200329"/>
          </a:xfrm>
          <a:prstGeom prst="rect">
            <a:avLst/>
          </a:prstGeom>
          <a:noFill/>
        </p:spPr>
        <p:txBody>
          <a:bodyPr wrap="square">
            <a:spAutoFit/>
          </a:bodyPr>
          <a:lstStyle/>
          <a:p>
            <a:pPr algn="ctr"/>
            <a:r>
              <a:rPr lang="en-US" sz="3600" b="1" dirty="0">
                <a:solidFill>
                  <a:schemeClr val="bg1"/>
                </a:solidFill>
                <a:latin typeface="Inter" panose="02000503000000020004" pitchFamily="2" charset="0"/>
                <a:ea typeface="Inter" panose="02000503000000020004" pitchFamily="2" charset="0"/>
                <a:cs typeface="Inter" panose="02000503000000020004" pitchFamily="2" charset="0"/>
              </a:rPr>
              <a:t>Edward Martin, School of Physics, University of Bristol, UK</a:t>
            </a:r>
          </a:p>
          <a:p>
            <a:pPr algn="ctr"/>
            <a:r>
              <a:rPr lang="en-US" sz="3600" b="1" dirty="0">
                <a:solidFill>
                  <a:schemeClr val="bg1"/>
                </a:solidFill>
                <a:latin typeface="Inter" panose="02000503000000020004" pitchFamily="2" charset="0"/>
                <a:ea typeface="Inter" panose="02000503000000020004" pitchFamily="2" charset="0"/>
                <a:cs typeface="Inter" panose="02000503000000020004" pitchFamily="2" charset="0"/>
              </a:rPr>
              <a:t> Mahmoud Bakr and Thomas B. Scott  </a:t>
            </a:r>
          </a:p>
        </p:txBody>
      </p:sp>
      <p:sp>
        <p:nvSpPr>
          <p:cNvPr id="3" name="TextBox 2">
            <a:extLst>
              <a:ext uri="{FF2B5EF4-FFF2-40B4-BE49-F238E27FC236}">
                <a16:creationId xmlns:a16="http://schemas.microsoft.com/office/drawing/2014/main" id="{A3394B4A-19ED-E97D-3FBC-81952264BDE5}"/>
              </a:ext>
            </a:extLst>
          </p:cNvPr>
          <p:cNvSpPr txBox="1"/>
          <p:nvPr/>
        </p:nvSpPr>
        <p:spPr>
          <a:xfrm>
            <a:off x="955967" y="13361056"/>
            <a:ext cx="12664783" cy="3067506"/>
          </a:xfrm>
          <a:prstGeom prst="rect">
            <a:avLst/>
          </a:prstGeom>
          <a:noFill/>
        </p:spPr>
        <p:txBody>
          <a:bodyPr wrap="square">
            <a:spAutoFit/>
          </a:bodyPr>
          <a:lstStyle/>
          <a:p>
            <a:pPr>
              <a:spcBef>
                <a:spcPts val="750"/>
              </a:spcBef>
              <a:buClr>
                <a:srgbClr val="42145F"/>
              </a:buClr>
              <a:buSzPct val="80000"/>
            </a:pPr>
            <a:r>
              <a:rPr lang="en-GB" sz="3000" dirty="0">
                <a:latin typeface="Inter" panose="02000503000000020004" pitchFamily="2" charset="0"/>
                <a:ea typeface="Inter" panose="02000503000000020004" pitchFamily="2" charset="0"/>
                <a:cs typeface="Inter" panose="02000503000000020004" pitchFamily="2" charset="0"/>
              </a:rPr>
              <a:t>Commonly used performance standards  </a:t>
            </a:r>
            <a:br>
              <a:rPr lang="en-GB" sz="3000" dirty="0">
                <a:latin typeface="Inter" panose="02000503000000020004" pitchFamily="2" charset="0"/>
                <a:ea typeface="Inter" panose="02000503000000020004" pitchFamily="2" charset="0"/>
                <a:cs typeface="Inter" panose="02000503000000020004" pitchFamily="2" charset="0"/>
              </a:rPr>
            </a:br>
            <a:r>
              <a:rPr lang="en-GB" sz="3000" dirty="0">
                <a:latin typeface="Inter" panose="02000503000000020004" pitchFamily="2" charset="0"/>
                <a:ea typeface="Inter" panose="02000503000000020004" pitchFamily="2" charset="0"/>
                <a:cs typeface="Inter" panose="02000503000000020004" pitchFamily="2" charset="0"/>
              </a:rPr>
              <a:t>(e.g. </a:t>
            </a:r>
            <a:r>
              <a:rPr lang="en-GB" sz="3000" b="1" dirty="0">
                <a:latin typeface="Inter" panose="02000503000000020004" pitchFamily="2" charset="0"/>
                <a:ea typeface="Inter" panose="02000503000000020004" pitchFamily="2" charset="0"/>
                <a:cs typeface="Inter" panose="02000503000000020004" pitchFamily="2" charset="0"/>
              </a:rPr>
              <a:t>ANSI N42.41-2021</a:t>
            </a:r>
            <a:r>
              <a:rPr lang="en-GB" sz="3000" dirty="0">
                <a:latin typeface="Inter" panose="02000503000000020004" pitchFamily="2" charset="0"/>
                <a:ea typeface="Inter" panose="02000503000000020004" pitchFamily="2" charset="0"/>
                <a:cs typeface="Inter" panose="02000503000000020004" pitchFamily="2" charset="0"/>
              </a:rPr>
              <a:t>) are aligned with the </a:t>
            </a:r>
            <a:br>
              <a:rPr lang="en-GB" sz="3000" dirty="0">
                <a:latin typeface="Inter" panose="02000503000000020004" pitchFamily="2" charset="0"/>
                <a:ea typeface="Inter" panose="02000503000000020004" pitchFamily="2" charset="0"/>
                <a:cs typeface="Inter" panose="02000503000000020004" pitchFamily="2" charset="0"/>
              </a:rPr>
            </a:br>
            <a:r>
              <a:rPr lang="en-GB" sz="3000" dirty="0">
                <a:latin typeface="Inter" panose="02000503000000020004" pitchFamily="2" charset="0"/>
                <a:ea typeface="Inter" panose="02000503000000020004" pitchFamily="2" charset="0"/>
                <a:cs typeface="Inter" panose="02000503000000020004" pitchFamily="2" charset="0"/>
              </a:rPr>
              <a:t>IAEA “Nuclear Security Recommendations on </a:t>
            </a:r>
          </a:p>
          <a:p>
            <a:pPr>
              <a:spcBef>
                <a:spcPts val="750"/>
              </a:spcBef>
              <a:buClr>
                <a:srgbClr val="42145F"/>
              </a:buClr>
              <a:buSzPct val="80000"/>
            </a:pPr>
            <a:r>
              <a:rPr lang="en-GB" sz="3000" dirty="0">
                <a:latin typeface="Inter" panose="02000503000000020004" pitchFamily="2" charset="0"/>
                <a:ea typeface="Inter" panose="02000503000000020004" pitchFamily="2" charset="0"/>
                <a:cs typeface="Inter" panose="02000503000000020004" pitchFamily="2" charset="0"/>
              </a:rPr>
              <a:t>Physical Protection of Nuclear Material and </a:t>
            </a:r>
          </a:p>
          <a:p>
            <a:pPr>
              <a:spcBef>
                <a:spcPts val="750"/>
              </a:spcBef>
              <a:buClr>
                <a:srgbClr val="42145F"/>
              </a:buClr>
              <a:buSzPct val="80000"/>
            </a:pPr>
            <a:r>
              <a:rPr lang="en-GB" sz="3000" dirty="0">
                <a:latin typeface="Inter" panose="02000503000000020004" pitchFamily="2" charset="0"/>
                <a:ea typeface="Inter" panose="02000503000000020004" pitchFamily="2" charset="0"/>
                <a:cs typeface="Inter" panose="02000503000000020004" pitchFamily="2" charset="0"/>
              </a:rPr>
              <a:t>Nuclear Facilities” requiring </a:t>
            </a:r>
            <a:r>
              <a:rPr lang="en-GB" sz="3000" b="1" dirty="0">
                <a:latin typeface="Inter" panose="02000503000000020004" pitchFamily="2" charset="0"/>
                <a:ea typeface="Inter" panose="02000503000000020004" pitchFamily="2" charset="0"/>
                <a:cs typeface="Inter" panose="02000503000000020004" pitchFamily="2" charset="0"/>
              </a:rPr>
              <a:t>active interrogation </a:t>
            </a:r>
            <a:r>
              <a:rPr lang="en-GB" sz="3000" dirty="0">
                <a:latin typeface="Inter" panose="02000503000000020004" pitchFamily="2" charset="0"/>
                <a:ea typeface="Inter" panose="02000503000000020004" pitchFamily="2" charset="0"/>
                <a:cs typeface="Inter" panose="02000503000000020004" pitchFamily="2" charset="0"/>
              </a:rPr>
              <a:t>systems to be </a:t>
            </a:r>
            <a:br>
              <a:rPr lang="en-GB" sz="3000" dirty="0">
                <a:latin typeface="Inter" panose="02000503000000020004" pitchFamily="2" charset="0"/>
                <a:ea typeface="Inter" panose="02000503000000020004" pitchFamily="2" charset="0"/>
                <a:cs typeface="Inter" panose="02000503000000020004" pitchFamily="2" charset="0"/>
              </a:rPr>
            </a:br>
            <a:r>
              <a:rPr lang="en-GB" sz="3000" dirty="0">
                <a:latin typeface="Inter" panose="02000503000000020004" pitchFamily="2" charset="0"/>
                <a:ea typeface="Inter" panose="02000503000000020004" pitchFamily="2" charset="0"/>
                <a:cs typeface="Inter" panose="02000503000000020004" pitchFamily="2" charset="0"/>
              </a:rPr>
              <a:t>capable of detecting </a:t>
            </a:r>
            <a:r>
              <a:rPr lang="en-GB" sz="3000" b="1" dirty="0">
                <a:latin typeface="Inter" panose="02000503000000020004" pitchFamily="2" charset="0"/>
                <a:ea typeface="Inter" panose="02000503000000020004" pitchFamily="2" charset="0"/>
                <a:cs typeface="Inter" panose="02000503000000020004" pitchFamily="2" charset="0"/>
              </a:rPr>
              <a:t>2 kg of fissile material (SNM). [5]</a:t>
            </a:r>
          </a:p>
        </p:txBody>
      </p:sp>
      <p:pic>
        <p:nvPicPr>
          <p:cNvPr id="4" name="Picture 3">
            <a:extLst>
              <a:ext uri="{FF2B5EF4-FFF2-40B4-BE49-F238E27FC236}">
                <a16:creationId xmlns:a16="http://schemas.microsoft.com/office/drawing/2014/main" id="{C2F2EA5A-EB36-1DF3-5041-C4C20046D62A}"/>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2699420" y="28637080"/>
            <a:ext cx="6469825" cy="4526718"/>
          </a:xfrm>
          <a:prstGeom prst="rect">
            <a:avLst/>
          </a:prstGeom>
        </p:spPr>
      </p:pic>
    </p:spTree>
    <p:extLst>
      <p:ext uri="{BB962C8B-B14F-4D97-AF65-F5344CB8AC3E}">
        <p14:creationId xmlns:p14="http://schemas.microsoft.com/office/powerpoint/2010/main" val="3937899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42DD28FCBA3864E9C30007D89D37DB6" ma:contentTypeVersion="13" ma:contentTypeDescription="Create a new document." ma:contentTypeScope="" ma:versionID="1b35f84569bcb8d44af36470df8f70aa">
  <xsd:schema xmlns:xsd="http://www.w3.org/2001/XMLSchema" xmlns:xs="http://www.w3.org/2001/XMLSchema" xmlns:p="http://schemas.microsoft.com/office/2006/metadata/properties" xmlns:ns3="c3b52516-fdd5-4c84-a94a-dc0e45ec81a3" xmlns:ns4="7042a4d1-96d9-4d06-a339-9076e4f19bb6" targetNamespace="http://schemas.microsoft.com/office/2006/metadata/properties" ma:root="true" ma:fieldsID="42cdd7c052183e0d7636d46428496b5a" ns3:_="" ns4:_="">
    <xsd:import namespace="c3b52516-fdd5-4c84-a94a-dc0e45ec81a3"/>
    <xsd:import namespace="7042a4d1-96d9-4d06-a339-9076e4f19bb6"/>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OCR"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b52516-fdd5-4c84-a94a-dc0e45ec81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042a4d1-96d9-4d06-a339-9076e4f19bb6"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8D1E97-CD22-4478-94B4-7E752F1BEFCB}">
  <ds:schemaRefs>
    <ds:schemaRef ds:uri="7042a4d1-96d9-4d06-a339-9076e4f19bb6"/>
    <ds:schemaRef ds:uri="c3b52516-fdd5-4c84-a94a-dc0e45ec81a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BF9EE5F-0BDD-482A-8909-F23F6040F00E}">
  <ds:schemaRefs>
    <ds:schemaRef ds:uri="7042a4d1-96d9-4d06-a339-9076e4f19bb6"/>
    <ds:schemaRef ds:uri="c3b52516-fdd5-4c84-a94a-dc0e45ec81a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5AD70F8-E897-4060-B9CD-8FBE5F12B59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14928</TotalTime>
  <Words>1328</Words>
  <Application>Microsoft Office PowerPoint</Application>
  <PresentationFormat>Custom</PresentationFormat>
  <Paragraphs>81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 Math</vt:lpstr>
      <vt:lpstr>Inter</vt:lpstr>
      <vt:lpstr>Office Theme</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Rosalind Williams</dc:creator>
  <cp:lastModifiedBy>Edward Martin</cp:lastModifiedBy>
  <cp:revision>6</cp:revision>
  <cp:lastPrinted>2023-06-21T15:05:52Z</cp:lastPrinted>
  <dcterms:created xsi:type="dcterms:W3CDTF">2014-04-07T16:28:05Z</dcterms:created>
  <dcterms:modified xsi:type="dcterms:W3CDTF">2026-02-11T08:26:45Z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0x010100242DD28FCBA3864E9C30007D89D37DB6</vt:lpwstr>
  </property>
</Properties>
</file>