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4" r:id="rId5"/>
    <p:sldMasterId id="2147483692" r:id="rId6"/>
    <p:sldMasterId id="2147483707" r:id="rId7"/>
    <p:sldMasterId id="2147483722" r:id="rId8"/>
    <p:sldMasterId id="2147483738" r:id="rId9"/>
    <p:sldMasterId id="2147483749" r:id="rId10"/>
  </p:sldMasterIdLst>
  <p:notesMasterIdLst>
    <p:notesMasterId r:id="rId37"/>
  </p:notesMasterIdLst>
  <p:sldIdLst>
    <p:sldId id="267" r:id="rId11"/>
    <p:sldId id="597" r:id="rId12"/>
    <p:sldId id="1185" r:id="rId13"/>
    <p:sldId id="621" r:id="rId14"/>
    <p:sldId id="612" r:id="rId15"/>
    <p:sldId id="1187" r:id="rId16"/>
    <p:sldId id="259" r:id="rId17"/>
    <p:sldId id="271" r:id="rId18"/>
    <p:sldId id="1179" r:id="rId19"/>
    <p:sldId id="1198" r:id="rId20"/>
    <p:sldId id="1199" r:id="rId21"/>
    <p:sldId id="1200" r:id="rId22"/>
    <p:sldId id="768" r:id="rId23"/>
    <p:sldId id="1188" r:id="rId24"/>
    <p:sldId id="401" r:id="rId25"/>
    <p:sldId id="1192" r:id="rId26"/>
    <p:sldId id="1193" r:id="rId27"/>
    <p:sldId id="1194" r:id="rId28"/>
    <p:sldId id="1195" r:id="rId29"/>
    <p:sldId id="1152" r:id="rId30"/>
    <p:sldId id="1136" r:id="rId31"/>
    <p:sldId id="1201" r:id="rId32"/>
    <p:sldId id="1202" r:id="rId33"/>
    <p:sldId id="272" r:id="rId34"/>
    <p:sldId id="1180" r:id="rId35"/>
    <p:sldId id="118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DF8"/>
    <a:srgbClr val="E6AF00"/>
    <a:srgbClr val="FFC000"/>
    <a:srgbClr val="0000FF"/>
    <a:srgbClr val="0870D8"/>
    <a:srgbClr val="086ACC"/>
    <a:srgbClr val="F4F5F5"/>
    <a:srgbClr val="217AE3"/>
    <a:srgbClr val="0F151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B5956F-65BF-4F57-9C3E-65E8194EA3B7}" v="335" dt="2026-02-08T20:47:19.610"/>
    <p1510:client id="{BA9835C2-BA2D-4917-8152-98775B2E77CE}" v="4" dt="2026-02-10T14:09:14.0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413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BB812-E651-4BFC-BF4B-D80060A0419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4C6C9-9413-42EA-ADFE-90A8178C2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70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8601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is a basic overview of HEXITEC.I won’t go into any detail but in short it provides spectroscopic X-ray imaging on an 80x80 pixelated array with a 250 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 pitch.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 to the context of HEXITEC-MHz is that it is a peak track and hold detector, and that analogue voltages are read out each frame to 4 off-chip ADCs at a maximum frame rate of approximately 10 kHz.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chip has a programmable dynamic range and was designed for electron readout using high-Z materials including CdZnTe and CdTe, and the 250 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 pixel pitch. These attributes have resulted in experimentally measured FWHM at 100 keV of less than 1 keV. In fact, in high-flux CZT sensors, the FWHM of the Am</a:t>
            </a:r>
            <a:r>
              <a:rPr lang="en-US" sz="1800" baseline="30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241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59.54 keV photo peak has been reported to be 0.79 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eV, whilst it has been measured to be 0.59 keV in 300 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 thick p-type Si.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CE24-08AE-43AD-9147-F83DA225F00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774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D4C6C9-9413-42EA-ADFE-90A8178C212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385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DEC24-41A7-C4D2-FE2E-A6295F372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B62BE6-60C9-23D7-62D1-3A494C6609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7D3C3E-1817-60F9-7ED5-867D9BD685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27B2D-6DAD-946F-C92C-0B5670C251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D4C6C9-9413-42EA-ADFE-90A8178C212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445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75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0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20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47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97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33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58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3297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268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432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62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33467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409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994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150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812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4385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9179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7138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8105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3351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782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57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1154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0833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877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078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1514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8864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3480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6930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1425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34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B4E37-768E-E9EA-102D-39B179FD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6DC97-5073-DB35-342B-3748D4F6C0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60AC4-358B-99A2-E1AA-AF477CDB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2D01B-5815-BAC6-3791-CDB1A337A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8EC13-B367-4236-FED6-55DFE67A5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85B3-3DDB-4E58-9338-A35BF80756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2644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7657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6506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527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5371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34358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0721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1562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4799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5940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7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618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0035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886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5972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2342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35932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1689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64809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5506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&amp;T Bullet Sty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3388" y="1557339"/>
            <a:ext cx="10363199" cy="3800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9505"/>
            <a:ext cx="121920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04817" indent="0" algn="l">
              <a:tabLst/>
              <a:defRPr/>
            </a:lvl1pPr>
          </a:lstStyle>
          <a:p>
            <a:pPr lvl="0"/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60368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81000" y="175727"/>
            <a:ext cx="11430276" cy="94897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GB"/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384037" y="1177394"/>
            <a:ext cx="11430276" cy="506148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accent1"/>
              </a:buClr>
              <a:defRPr/>
            </a:lvl1pPr>
            <a:lvl2pPr marL="762000" indent="-254000">
              <a:spcBef>
                <a:spcPts val="1800"/>
              </a:spcBef>
              <a:buClr>
                <a:schemeClr val="accent1"/>
              </a:buClr>
              <a:defRPr sz="2900"/>
            </a:lvl2pPr>
            <a:lvl3pPr marL="1016000" indent="-254000">
              <a:spcBef>
                <a:spcPts val="1600"/>
              </a:spcBef>
              <a:buClr>
                <a:schemeClr val="accent1"/>
              </a:buClr>
              <a:defRPr sz="2600"/>
            </a:lvl3pPr>
            <a:lvl4pPr marL="1270000" indent="-254000">
              <a:spcBef>
                <a:spcPts val="1400"/>
              </a:spcBef>
              <a:buClr>
                <a:schemeClr val="accent1"/>
              </a:buClr>
              <a:defRPr sz="2200"/>
            </a:lvl4pPr>
            <a:lvl5pPr marL="1524000" indent="-254000">
              <a:spcBef>
                <a:spcPts val="1200"/>
              </a:spcBef>
              <a:buClr>
                <a:schemeClr val="accent1"/>
              </a:buClr>
              <a:defRPr sz="1600"/>
            </a:lvl5pPr>
          </a:lstStyle>
          <a:p>
            <a:r>
              <a:rPr lang="en-GB"/>
              <a:t>Body Level One</a:t>
            </a:r>
          </a:p>
          <a:p>
            <a:pPr lvl="1"/>
            <a:r>
              <a:rPr lang="en-GB"/>
              <a:t>Body Level Two</a:t>
            </a:r>
          </a:p>
          <a:p>
            <a:pPr lvl="2"/>
            <a:r>
              <a:rPr lang="en-GB"/>
              <a:t>Body Level Three</a:t>
            </a:r>
          </a:p>
          <a:p>
            <a:pPr lvl="3"/>
            <a:r>
              <a:rPr lang="en-GB"/>
              <a:t>Body Level Four</a:t>
            </a:r>
          </a:p>
          <a:p>
            <a:pPr lvl="4"/>
            <a:r>
              <a:rPr lang="en-GB"/>
              <a:t>Body Level Five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F814F9-7E87-418E-B7C6-BDACBA2F42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72685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667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Plain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36B83B-A5E4-524E-96A9-DFC12D58F12A}"/>
              </a:ext>
            </a:extLst>
          </p:cNvPr>
          <p:cNvSpPr/>
          <p:nvPr userDrawn="1"/>
        </p:nvSpPr>
        <p:spPr>
          <a:xfrm>
            <a:off x="76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DF1AC-1D08-B945-A034-B740A35902F9}"/>
              </a:ext>
            </a:extLst>
          </p:cNvPr>
          <p:cNvSpPr txBox="1"/>
          <p:nvPr userDrawn="1"/>
        </p:nvSpPr>
        <p:spPr>
          <a:xfrm>
            <a:off x="1143000" y="6286500"/>
            <a:ext cx="3048000" cy="1905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500"/>
              </a:spcAft>
            </a:pPr>
            <a:r>
              <a:rPr lang="en-US" sz="667">
                <a:solidFill>
                  <a:srgbClr val="616265">
                    <a:alpha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PNNL is operated by Battelle for the U.S. Department of Energy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86000"/>
            <a:ext cx="3810000" cy="15240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>
              <a:defRPr sz="4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061D5F4-8719-384B-945C-9A27060F99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2108" y="4724400"/>
            <a:ext cx="38100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5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add presenter’s name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3E2D432E-6648-6643-9C6E-38B1EFF5EE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4986130"/>
            <a:ext cx="38100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333">
                <a:solidFill>
                  <a:srgbClr val="61626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add presenter’s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15389B-4BB4-1644-9B7E-35A85D0C1E3B}"/>
              </a:ext>
            </a:extLst>
          </p:cNvPr>
          <p:cNvSpPr txBox="1"/>
          <p:nvPr userDrawn="1"/>
        </p:nvSpPr>
        <p:spPr>
          <a:xfrm>
            <a:off x="3092174" y="-1038086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A7D3E1-BCC3-C843-81A0-EA4EDFB445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000" y="198120"/>
            <a:ext cx="1066800" cy="10410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617363-F73D-B74F-9647-C9D747AC70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183992" y="5990378"/>
            <a:ext cx="838200" cy="2405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90C8FB-601C-A04C-84F7-213A857D3E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68221" y="6045886"/>
            <a:ext cx="774841" cy="129540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9D9DB338-5D5C-4ACA-9ECF-C3E34C441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09701" y="4096371"/>
            <a:ext cx="27424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4F8E3-4ED9-44B4-99E6-8A3D2CF8D415}" type="datetime4">
              <a:rPr lang="en-US" smtClean="0"/>
              <a:t>February 10, 2026</a:t>
            </a:fld>
            <a:endParaRPr lang="en-US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F55B65E8-4040-44D0-A4FE-A050FD948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90865" y="6441765"/>
            <a:ext cx="4114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9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66026595-8D7E-D24C-9263-B65316A32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34000" y="381000"/>
            <a:ext cx="6477000" cy="6096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D0CE8D1-2F12-5A44-A6B5-2CD466F52A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5715000"/>
            <a:ext cx="6477000" cy="762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9B87A2-8960-403D-AE0D-D549462722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3000" y="1912938"/>
            <a:ext cx="3810001" cy="1325563"/>
          </a:xfrm>
          <a:prstGeom prst="rect">
            <a:avLst/>
          </a:prstGeom>
        </p:spPr>
        <p:txBody>
          <a:bodyPr lIns="0" anchor="b"/>
          <a:lstStyle>
            <a:lvl1pPr>
              <a:defRPr lang="en-US" sz="30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29354FF4-9871-4E1B-A45A-ABAA2BE2B69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62049" y="3644194"/>
            <a:ext cx="3810000" cy="2857500"/>
          </a:xfrm>
          <a:prstGeom prst="rect">
            <a:avLst/>
          </a:prstGeom>
        </p:spPr>
        <p:txBody>
          <a:bodyPr/>
          <a:lstStyle>
            <a:lvl1pPr>
              <a:defRPr sz="2333"/>
            </a:lvl1pPr>
            <a:lvl2pPr marL="685773" indent="-228591">
              <a:buFont typeface="Wingdings" panose="05000000000000000000" pitchFamily="2" charset="2"/>
              <a:buChar char="§"/>
              <a:defRPr sz="2000"/>
            </a:lvl2pPr>
            <a:lvl3pPr marL="1142954" indent="-228591">
              <a:buFont typeface="Wingdings" panose="05000000000000000000" pitchFamily="2" charset="2"/>
              <a:buChar char="ü"/>
              <a:defRPr sz="1667"/>
            </a:lvl3pPr>
            <a:lvl4pPr>
              <a:defRPr sz="1500"/>
            </a:lvl4pPr>
            <a:lvl5pPr marL="2057318" indent="-228591">
              <a:buFont typeface="Wingdings" panose="05000000000000000000" pitchFamily="2" charset="2"/>
              <a:buChar char="§"/>
              <a:defRPr sz="13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7EFCEB6-2E27-4C42-A1E5-AC8A8BA83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19507" y="6495963"/>
            <a:ext cx="2590006" cy="362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2/10/2026</a:t>
            </a:fld>
            <a:endParaRPr lang="en-US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A86FAFB9-0DC0-4AB0-9E8B-6EC7C8ABA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2" y="6477000"/>
            <a:ext cx="10006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9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0C408BC-A7DE-4A08-AD26-56414D2DD80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358868" y="380999"/>
            <a:ext cx="6477000" cy="6096000"/>
          </a:xfrm>
          <a:prstGeom prst="rect">
            <a:avLst/>
          </a:prstGeom>
        </p:spPr>
        <p:txBody>
          <a:bodyPr/>
          <a:lstStyle>
            <a:lvl1pPr>
              <a:defRPr sz="23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773" indent="-228591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54" indent="-228591">
              <a:buFont typeface="Wingdings" panose="05000000000000000000" pitchFamily="2" charset="2"/>
              <a:buChar char="ü"/>
              <a:defRPr sz="16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318" indent="-228591">
              <a:buFont typeface="Wingdings" panose="05000000000000000000" pitchFamily="2" charset="2"/>
              <a:buChar char="§"/>
              <a:defRPr sz="133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3C58F0F-5237-4527-BB8E-6EEF623543B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62049" y="3644194"/>
            <a:ext cx="3810000" cy="2857500"/>
          </a:xfrm>
          <a:prstGeom prst="rect">
            <a:avLst/>
          </a:prstGeom>
        </p:spPr>
        <p:txBody>
          <a:bodyPr/>
          <a:lstStyle>
            <a:lvl1pPr>
              <a:defRPr sz="2333"/>
            </a:lvl1pPr>
            <a:lvl2pPr marL="685773" indent="-228591">
              <a:buFont typeface="Wingdings" panose="05000000000000000000" pitchFamily="2" charset="2"/>
              <a:buChar char="§"/>
              <a:defRPr sz="2000"/>
            </a:lvl2pPr>
            <a:lvl3pPr marL="1142954" indent="-228591">
              <a:buFont typeface="Wingdings" panose="05000000000000000000" pitchFamily="2" charset="2"/>
              <a:buChar char="ü"/>
              <a:defRPr sz="1667"/>
            </a:lvl3pPr>
            <a:lvl4pPr>
              <a:defRPr sz="1500"/>
            </a:lvl4pPr>
            <a:lvl5pPr marL="2057318" indent="-228591">
              <a:buFont typeface="Wingdings" panose="05000000000000000000" pitchFamily="2" charset="2"/>
              <a:buChar char="§"/>
              <a:defRPr sz="13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33D0FD2D-15F4-4320-9C04-2023CAB47E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19507" y="6495963"/>
            <a:ext cx="2590006" cy="362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2/10/2026</a:t>
            </a:fld>
            <a:endParaRPr lang="en-US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08FBEF60-4239-4E67-A385-B22B813AD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2" y="6477000"/>
            <a:ext cx="10006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7614967-FAA9-4DA9-B7DE-539AA8923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3000" y="1912938"/>
            <a:ext cx="3810001" cy="1325563"/>
          </a:xfrm>
          <a:prstGeom prst="rect">
            <a:avLst/>
          </a:prstGeom>
        </p:spPr>
        <p:txBody>
          <a:bodyPr lIns="0" anchor="b"/>
          <a:lstStyle>
            <a:lvl1pPr>
              <a:defRPr lang="en-US" sz="30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24304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C1406DC-BAEC-4717-8F68-46C92F166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0" y="225778"/>
            <a:ext cx="9144000" cy="1092483"/>
          </a:xfrm>
          <a:prstGeom prst="rect">
            <a:avLst/>
          </a:prstGeom>
        </p:spPr>
        <p:txBody>
          <a:bodyPr lIns="0" anchor="b"/>
          <a:lstStyle>
            <a:lvl1pPr>
              <a:defRPr lang="en-US" sz="30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28E3363-7137-4431-9927-3AE087A5B2B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143000" y="1714500"/>
            <a:ext cx="10668000" cy="4572001"/>
          </a:xfrm>
          <a:prstGeom prst="rect">
            <a:avLst/>
          </a:prstGeom>
        </p:spPr>
        <p:txBody>
          <a:bodyPr/>
          <a:lstStyle>
            <a:lvl1pPr>
              <a:defRPr sz="23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773" indent="-228591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54" indent="-228591">
              <a:buFont typeface="Wingdings" panose="05000000000000000000" pitchFamily="2" charset="2"/>
              <a:buChar char="ü"/>
              <a:defRPr sz="16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318" indent="-228591">
              <a:buFont typeface="Wingdings" panose="05000000000000000000" pitchFamily="2" charset="2"/>
              <a:buChar char="§"/>
              <a:defRPr sz="133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76F451D-D169-4CA9-91EE-97F19A35C6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19507" y="6495963"/>
            <a:ext cx="2590006" cy="362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2/10/2026</a:t>
            </a:fld>
            <a:endParaRPr lang="en-US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8A19F790-0343-4862-A140-1B409986B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2" y="6477000"/>
            <a:ext cx="10006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5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34000" y="381000"/>
            <a:ext cx="3048000" cy="28575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D00854A-4EC7-2D48-A025-5B0B48548B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63000" y="381000"/>
            <a:ext cx="3048000" cy="28575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7A8C708-D197-CF47-8089-89928BE1E3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34000" y="3619500"/>
            <a:ext cx="3048000" cy="28575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C4D2EBC-B863-FD49-A9DF-1381563078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3000" y="3619500"/>
            <a:ext cx="3048000" cy="28575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93B472-4A32-7C41-A565-485FDC3EB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0" y="2476500"/>
            <a:ext cx="3048000" cy="762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19F7807A-D120-BD49-9CBD-9174F26D79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0" y="5715000"/>
            <a:ext cx="3048000" cy="762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08ED17FC-CAF8-9A40-9A88-897DEF9CFE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63000" y="2476500"/>
            <a:ext cx="3048000" cy="762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4A16FA60-8BA9-8B4A-86AA-F8336C26C7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63000" y="5715000"/>
            <a:ext cx="3048000" cy="7620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7DC2EC3E-C641-FD49-9F15-878B1AFFFD9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648737A-DE0E-48DB-87F0-65418715CF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3000" y="1912938"/>
            <a:ext cx="3810001" cy="1325563"/>
          </a:xfrm>
          <a:prstGeom prst="rect">
            <a:avLst/>
          </a:prstGeom>
        </p:spPr>
        <p:txBody>
          <a:bodyPr lIns="0" anchor="b"/>
          <a:lstStyle>
            <a:lvl1pPr>
              <a:defRPr lang="en-US" sz="30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97DA340F-6103-4F2C-B3B8-8D8A524DC19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162049" y="3644194"/>
            <a:ext cx="3810000" cy="2857500"/>
          </a:xfrm>
          <a:prstGeom prst="rect">
            <a:avLst/>
          </a:prstGeom>
        </p:spPr>
        <p:txBody>
          <a:bodyPr/>
          <a:lstStyle>
            <a:lvl1pPr>
              <a:defRPr sz="2333"/>
            </a:lvl1pPr>
            <a:lvl2pPr marL="685773" indent="-228591">
              <a:buFont typeface="Wingdings" panose="05000000000000000000" pitchFamily="2" charset="2"/>
              <a:buChar char="§"/>
              <a:defRPr sz="2000"/>
            </a:lvl2pPr>
            <a:lvl3pPr marL="1142954" indent="-228591">
              <a:buFont typeface="Wingdings" panose="05000000000000000000" pitchFamily="2" charset="2"/>
              <a:buChar char="ü"/>
              <a:defRPr sz="1667"/>
            </a:lvl3pPr>
            <a:lvl4pPr>
              <a:defRPr sz="1500"/>
            </a:lvl4pPr>
            <a:lvl5pPr marL="2057318" indent="-228591">
              <a:buFont typeface="Wingdings" panose="05000000000000000000" pitchFamily="2" charset="2"/>
              <a:buChar char="§"/>
              <a:defRPr sz="13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Date Placeholder 1">
            <a:extLst>
              <a:ext uri="{FF2B5EF4-FFF2-40B4-BE49-F238E27FC236}">
                <a16:creationId xmlns:a16="http://schemas.microsoft.com/office/drawing/2014/main" id="{EE384947-F0AD-4E73-95AD-CAD4DEE446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19507" y="6495963"/>
            <a:ext cx="2590006" cy="362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2/10/2026</a:t>
            </a:fld>
            <a:endParaRPr lang="en-US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8259C4D6-850D-4393-9434-3F69451FB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2" y="6477000"/>
            <a:ext cx="10006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000" y="4495800"/>
            <a:ext cx="3390900" cy="1981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3000" y="2286000"/>
            <a:ext cx="3390900" cy="1981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1550" y="4495800"/>
            <a:ext cx="3390900" cy="1981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1550" y="2286000"/>
            <a:ext cx="3390900" cy="1981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20100" y="4495800"/>
            <a:ext cx="3390900" cy="1981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20100" y="2286000"/>
            <a:ext cx="3390900" cy="1981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35814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57912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81550" y="35814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81550" y="57912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420100" y="35814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20100" y="57912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BE0A6ECC-C9D0-4240-B978-69D09F2C9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0" y="225778"/>
            <a:ext cx="9144000" cy="1092483"/>
          </a:xfrm>
          <a:prstGeom prst="rect">
            <a:avLst/>
          </a:prstGeom>
        </p:spPr>
        <p:txBody>
          <a:bodyPr lIns="0" anchor="b"/>
          <a:lstStyle>
            <a:lvl1pPr>
              <a:defRPr lang="en-US" sz="30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  <p:sp>
        <p:nvSpPr>
          <p:cNvPr id="30" name="Date Placeholder 1">
            <a:extLst>
              <a:ext uri="{FF2B5EF4-FFF2-40B4-BE49-F238E27FC236}">
                <a16:creationId xmlns:a16="http://schemas.microsoft.com/office/drawing/2014/main" id="{E4CF0CE7-333F-4604-B518-6F7EE2AA8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19507" y="6495963"/>
            <a:ext cx="2590006" cy="362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2/10/2026</a:t>
            </a:fld>
            <a:endParaRPr lang="en-US"/>
          </a:p>
        </p:txBody>
      </p: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21303C4E-FB0C-4A46-BF34-C99D885A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2" y="6477000"/>
            <a:ext cx="10006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C14080C3-5390-4F4E-9C88-2C080B5CE5D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1143000" y="1828800"/>
            <a:ext cx="10668000" cy="438238"/>
          </a:xfrm>
          <a:prstGeom prst="rect">
            <a:avLst/>
          </a:prstGeom>
        </p:spPr>
        <p:txBody>
          <a:bodyPr/>
          <a:lstStyle>
            <a:lvl1pPr>
              <a:defRPr sz="23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773" indent="-228591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54" indent="-228591">
              <a:buFont typeface="Wingdings" panose="05000000000000000000" pitchFamily="2" charset="2"/>
              <a:buChar char="ü"/>
              <a:defRPr sz="16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318" indent="-228591">
              <a:buFont typeface="Wingdings" panose="05000000000000000000" pitchFamily="2" charset="2"/>
              <a:buChar char="§"/>
              <a:defRPr sz="1333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77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000" y="4217096"/>
            <a:ext cx="3390900" cy="2259904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3000" y="1722120"/>
            <a:ext cx="3390900" cy="22631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1550" y="4217096"/>
            <a:ext cx="3390900" cy="2259904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1550" y="1722120"/>
            <a:ext cx="3390900" cy="22631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20100" y="4217096"/>
            <a:ext cx="3390900" cy="2259904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20100" y="1722120"/>
            <a:ext cx="3390900" cy="22631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5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329946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57912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81550" y="329946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81550" y="57912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420100" y="329946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20100" y="5791200"/>
            <a:ext cx="3390900" cy="6858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25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2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63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45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27" indent="0">
              <a:buNone/>
              <a:defRPr sz="11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Date Placeholder 1">
            <a:extLst>
              <a:ext uri="{FF2B5EF4-FFF2-40B4-BE49-F238E27FC236}">
                <a16:creationId xmlns:a16="http://schemas.microsoft.com/office/drawing/2014/main" id="{68F188F7-153E-49D5-8DFC-190252047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19507" y="6495963"/>
            <a:ext cx="2590006" cy="362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2/10/2026</a:t>
            </a:fld>
            <a:endParaRPr lang="en-US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578EF931-9BED-4D2C-8850-F588C3E36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2" y="6477000"/>
            <a:ext cx="10006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B7AD090-7EA2-424E-A15B-B80A20326A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0" y="225778"/>
            <a:ext cx="9144000" cy="1092483"/>
          </a:xfrm>
          <a:prstGeom prst="rect">
            <a:avLst/>
          </a:prstGeom>
        </p:spPr>
        <p:txBody>
          <a:bodyPr lIns="0" anchor="b"/>
          <a:lstStyle>
            <a:lvl1pPr>
              <a:defRPr lang="en-US" sz="3000" b="1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161522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4191000" y="0"/>
            <a:ext cx="8001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F28E1ED-1888-403E-AAF0-8053EF9DF5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19507" y="6495963"/>
            <a:ext cx="2590006" cy="362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2/10/2026</a:t>
            </a:fld>
            <a:endParaRPr lang="en-US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27E8059-8EC0-42A2-8A9E-251427CDC0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2" y="6477000"/>
            <a:ext cx="100065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24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 /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66D1A4-6DD7-B54C-AB7B-63074374BB93}"/>
              </a:ext>
            </a:extLst>
          </p:cNvPr>
          <p:cNvSpPr txBox="1"/>
          <p:nvPr userDrawn="1"/>
        </p:nvSpPr>
        <p:spPr>
          <a:xfrm>
            <a:off x="1143000" y="1714500"/>
            <a:ext cx="3810000" cy="4572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B62A8373-42F9-431F-865E-129CCA004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74373" y="6477000"/>
            <a:ext cx="45596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99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40842-0889-3520-94CF-ED0E7707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C503F-3E92-836C-1A32-944F79F23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F314E-F792-5E4E-1EC8-30AC6AC1E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124D7-A0AC-C446-AB39-617B1DA1B933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110A8-4961-E71E-8EC5-8A41CB887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62A37-4A99-218C-A6B3-CDAA6AEBF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3424-37AB-944C-86E0-F95CA7255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36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269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290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8369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45750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7699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6543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435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922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651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89087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7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4709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740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81587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70294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05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75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46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980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86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FCFED-C0B6-4B9D-BD74-DB2356BBFE0D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56910-6161-4167-AC9E-8F811639424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4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B756E-3EC0-4F30-8B34-7091B5979C9E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74780-94FB-49B5-B4E1-6A02D0055AA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21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10/02/2026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6163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57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729221F-20F2-144C-A638-0A6C756C26C9}"/>
              </a:ext>
            </a:extLst>
          </p:cNvPr>
          <p:cNvSpPr/>
          <p:nvPr userDrawn="1"/>
        </p:nvSpPr>
        <p:spPr>
          <a:xfrm>
            <a:off x="76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88D28A-E737-5049-8A98-3AC3A6EA2CD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43000" y="198120"/>
            <a:ext cx="1066800" cy="104102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AA279-64AD-4C24-987C-D056E535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90865" y="6356615"/>
            <a:ext cx="4114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2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3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8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2/10/2026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82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emf"/><Relationship Id="rId7" Type="http://schemas.openxmlformats.org/officeDocument/2006/relationships/image" Target="../media/image48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3.png"/><Relationship Id="rId4" Type="http://schemas.openxmlformats.org/officeDocument/2006/relationships/image" Target="../media/image4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6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60.gif"/><Relationship Id="rId7" Type="http://schemas.openxmlformats.org/officeDocument/2006/relationships/image" Target="../media/image5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67.png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50.png"/><Relationship Id="rId7" Type="http://schemas.openxmlformats.org/officeDocument/2006/relationships/image" Target="../media/image67.png"/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66.emf"/><Relationship Id="rId10" Type="http://schemas.openxmlformats.org/officeDocument/2006/relationships/image" Target="../media/image69.png"/><Relationship Id="rId4" Type="http://schemas.openxmlformats.org/officeDocument/2006/relationships/image" Target="../media/image65.emf"/><Relationship Id="rId9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microsoft.com/office/2007/relationships/hdphoto" Target="../media/hdphoto1.wdp"/><Relationship Id="rId9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gif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3.xml"/><Relationship Id="rId6" Type="http://schemas.openxmlformats.org/officeDocument/2006/relationships/image" Target="../media/image88.png"/><Relationship Id="rId5" Type="http://schemas.openxmlformats.org/officeDocument/2006/relationships/image" Target="../media/image8.png"/><Relationship Id="rId4" Type="http://schemas.openxmlformats.org/officeDocument/2006/relationships/image" Target="../media/image8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10" Type="http://schemas.openxmlformats.org/officeDocument/2006/relationships/image" Target="../media/image35.png"/><Relationship Id="rId4" Type="http://schemas.openxmlformats.org/officeDocument/2006/relationships/image" Target="../media/image29.emf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889000"/>
            <a:ext cx="3286539" cy="596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75790" y="2937595"/>
            <a:ext cx="6549126" cy="24929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spc="-15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Development of Hard X-ray Imaging Detectors at STFC</a:t>
            </a:r>
            <a:r>
              <a:rPr kumimoji="0" lang="en-US" sz="2400" b="1" i="0" u="none" strike="noStrike" kern="1200" cap="none" spc="-15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-150" normalizeH="0" baseline="0" noProof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5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Dr. M</a:t>
            </a:r>
            <a:r>
              <a:rPr lang="en-US" sz="2800" b="1" spc="-15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atthew</a:t>
            </a:r>
            <a:r>
              <a:rPr kumimoji="0" lang="en-US" sz="2800" b="1" i="0" u="none" strike="noStrike" kern="1200" cap="none" spc="-15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C. Veale et 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spc="-150" noProof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kumimoji="0" lang="en-US" sz="2800" b="1" i="0" u="none" strike="noStrike" kern="1200" cap="none" spc="-15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/02/2026</a:t>
            </a:r>
            <a:endParaRPr kumimoji="0" lang="en-US" sz="1400" b="1" i="0" u="none" strike="noStrike" kern="1200" cap="none" spc="-150" normalizeH="0" baseline="0" noProof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ECD627-DB1F-7CD9-0860-19224B2D2C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695874"/>
            <a:ext cx="8265459" cy="116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510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AC5757F7-9282-85E7-D955-BDD105EDE62C}"/>
              </a:ext>
            </a:extLst>
          </p:cNvPr>
          <p:cNvSpPr txBox="1">
            <a:spLocks/>
          </p:cNvSpPr>
          <p:nvPr/>
        </p:nvSpPr>
        <p:spPr>
          <a:xfrm>
            <a:off x="331583" y="0"/>
            <a:ext cx="7056650" cy="15240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D776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Spectral X-ray Radiography for Uranium Assay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76281BEB-0C8C-18CB-5B09-A52DC9B7E3F4}"/>
              </a:ext>
            </a:extLst>
          </p:cNvPr>
          <p:cNvSpPr txBox="1">
            <a:spLocks/>
          </p:cNvSpPr>
          <p:nvPr/>
        </p:nvSpPr>
        <p:spPr>
          <a:xfrm>
            <a:off x="7791912" y="957706"/>
            <a:ext cx="38100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 defTabSz="91436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500" b="1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182" indent="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3" indent="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45" indent="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27" indent="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6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Andy Gilbert</a:t>
            </a:r>
          </a:p>
          <a:p>
            <a:pPr marL="0" marR="0" lvl="0" indent="0" algn="r" defTabSz="91436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5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2112702-EED8-D363-A3C6-F2E229F3F5B1}"/>
              </a:ext>
            </a:extLst>
          </p:cNvPr>
          <p:cNvSpPr txBox="1">
            <a:spLocks/>
          </p:cNvSpPr>
          <p:nvPr/>
        </p:nvSpPr>
        <p:spPr>
          <a:xfrm>
            <a:off x="7792804" y="1219436"/>
            <a:ext cx="38100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 defTabSz="91436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33" kern="1200">
                <a:solidFill>
                  <a:srgbClr val="616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182" indent="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3" indent="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45" indent="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27" indent="0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6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Pacific Northwest National Laboratory</a:t>
            </a:r>
          </a:p>
          <a:p>
            <a:pPr marL="0" marR="0" lvl="0" indent="0" algn="r" defTabSz="91436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333" b="0" i="0" u="none" strike="noStrike" kern="1200" cap="none" spc="0" normalizeH="0" baseline="0" noProof="0">
              <a:ln>
                <a:noFill/>
              </a:ln>
              <a:solidFill>
                <a:srgbClr val="61626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D00A51-9BB1-03AB-737A-67DC443ECD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624" t="11342" r="34574" b="58400"/>
          <a:stretch>
            <a:fillRect/>
          </a:stretch>
        </p:blipFill>
        <p:spPr>
          <a:xfrm>
            <a:off x="7605040" y="391412"/>
            <a:ext cx="953262" cy="1132588"/>
          </a:xfrm>
          <a:prstGeom prst="round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F25C5F8-555D-26CC-9CCD-159BAAB24F86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654" y="1980625"/>
            <a:ext cx="8082198" cy="4840476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5D0002-BE05-931D-E4AC-2D2EDFF43C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67359" y="3240077"/>
            <a:ext cx="4595677" cy="23215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1067AB-CD18-874C-F563-496624610B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5984" y="3683120"/>
            <a:ext cx="1666016" cy="789673"/>
          </a:xfrm>
          <a:prstGeom prst="rect">
            <a:avLst/>
          </a:prstGeom>
        </p:spPr>
      </p:pic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16B048E3-4E90-1C3E-EEA7-263C25791280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39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14C3D58E-7B2D-CE66-1962-EDC28E59828F}"/>
              </a:ext>
            </a:extLst>
          </p:cNvPr>
          <p:cNvSpPr txBox="1">
            <a:spLocks/>
          </p:cNvSpPr>
          <p:nvPr/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B3B3B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7A4BB3-E848-5A44-82DF-322201952CD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B3B3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B3B3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0B0368CD-F51F-D931-3131-64B52FC284B3}"/>
              </a:ext>
            </a:extLst>
          </p:cNvPr>
          <p:cNvSpPr txBox="1">
            <a:spLocks/>
          </p:cNvSpPr>
          <p:nvPr/>
        </p:nvSpPr>
        <p:spPr>
          <a:xfrm>
            <a:off x="449535" y="1431621"/>
            <a:ext cx="10787066" cy="4572001"/>
          </a:xfrm>
          <a:prstGeom prst="rect">
            <a:avLst/>
          </a:prstGeom>
        </p:spPr>
        <p:txBody>
          <a:bodyPr/>
          <a:lstStyle>
            <a:lvl1pPr marL="228591" indent="-228591" algn="l" defTabSz="91436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73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954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667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136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318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33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499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1" marR="0" lvl="0" indent="-228591" algn="l" defTabSz="91436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least-squares fitting algorithm finds the uranium composition that is most consistent with the observed data</a:t>
            </a:r>
          </a:p>
          <a:p>
            <a:pPr marL="685773" marR="0" lvl="1" indent="-228591" algn="l" defTabSz="9143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Acquisition times = 30 minutes per sample</a:t>
            </a:r>
          </a:p>
          <a:p>
            <a:pPr marL="228591" marR="0" lvl="0" indent="-228591" algn="l" defTabSz="91436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Output of algorithm is areal densities (g/cm</a:t>
            </a:r>
            <a:r>
              <a:rPr kumimoji="0" lang="en-US" sz="2333" b="0" i="0" u="none" strike="noStrike" kern="1200" cap="none" spc="0" normalizeH="0" baseline="3000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for each element at each detector pixel, which is used to calculate uranium mass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E192DFA-9F59-D616-A7D3-1109DE6F1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42" y="3717622"/>
            <a:ext cx="3698583" cy="27759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C543DA-481E-D1B1-9AE6-CF40F8A05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852" y="3717622"/>
            <a:ext cx="3698583" cy="277594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BE13D16-7478-DDE8-0B72-23D4E8B93C5E}"/>
              </a:ext>
            </a:extLst>
          </p:cNvPr>
          <p:cNvSpPr txBox="1"/>
          <p:nvPr/>
        </p:nvSpPr>
        <p:spPr>
          <a:xfrm>
            <a:off x="840542" y="3640957"/>
            <a:ext cx="3028586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667">
                <a:solidFill>
                  <a:srgbClr val="D77600"/>
                </a:solidFill>
                <a:latin typeface="Arial"/>
              </a:rPr>
              <a:t>Radiography, energy summed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624FFB-A6E2-5B2B-D15E-00D86E923ABE}"/>
              </a:ext>
            </a:extLst>
          </p:cNvPr>
          <p:cNvSpPr txBox="1"/>
          <p:nvPr/>
        </p:nvSpPr>
        <p:spPr>
          <a:xfrm>
            <a:off x="5476007" y="3640318"/>
            <a:ext cx="2063450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667">
                <a:solidFill>
                  <a:srgbClr val="D77600"/>
                </a:solidFill>
                <a:latin typeface="Arial"/>
              </a:rPr>
              <a:t>Transmitted spectra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98A8C2-E24B-2B44-2B68-AE7AC1BDC532}"/>
              </a:ext>
            </a:extLst>
          </p:cNvPr>
          <p:cNvGrpSpPr/>
          <p:nvPr/>
        </p:nvGrpSpPr>
        <p:grpSpPr>
          <a:xfrm>
            <a:off x="8893430" y="3423477"/>
            <a:ext cx="3114921" cy="3464553"/>
            <a:chOff x="10672116" y="3988904"/>
            <a:chExt cx="3737905" cy="415746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00F7B14-C618-A3EA-FEF0-72CDE40733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8317"/>
            <a:stretch/>
          </p:blipFill>
          <p:spPr>
            <a:xfrm>
              <a:off x="10672116" y="3988904"/>
              <a:ext cx="3737905" cy="4157463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19B519C-136C-2F44-427B-55612DC85422}"/>
                </a:ext>
              </a:extLst>
            </p:cNvPr>
            <p:cNvSpPr/>
            <p:nvPr/>
          </p:nvSpPr>
          <p:spPr>
            <a:xfrm>
              <a:off x="11235601" y="4418079"/>
              <a:ext cx="1828800" cy="319759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BFA532F-9468-527E-09E4-12038F4A76A7}"/>
              </a:ext>
            </a:extLst>
          </p:cNvPr>
          <p:cNvSpPr txBox="1"/>
          <p:nvPr/>
        </p:nvSpPr>
        <p:spPr>
          <a:xfrm>
            <a:off x="9013725" y="3640318"/>
            <a:ext cx="2536272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667">
                <a:solidFill>
                  <a:srgbClr val="D77600"/>
                </a:solidFill>
                <a:latin typeface="Arial"/>
              </a:rPr>
              <a:t>Estimated uranium mass</a:t>
            </a:r>
          </a:p>
        </p:txBody>
      </p:sp>
      <p:sp>
        <p:nvSpPr>
          <p:cNvPr id="25" name="Right Arrow 14">
            <a:extLst>
              <a:ext uri="{FF2B5EF4-FFF2-40B4-BE49-F238E27FC236}">
                <a16:creationId xmlns:a16="http://schemas.microsoft.com/office/drawing/2014/main" id="{95878A50-BFF2-75D2-8E33-69CB33FBCA74}"/>
              </a:ext>
            </a:extLst>
          </p:cNvPr>
          <p:cNvSpPr/>
          <p:nvPr/>
        </p:nvSpPr>
        <p:spPr>
          <a:xfrm>
            <a:off x="8139985" y="4903663"/>
            <a:ext cx="815340" cy="403860"/>
          </a:xfrm>
          <a:prstGeom prst="rightArrow">
            <a:avLst/>
          </a:prstGeom>
          <a:solidFill>
            <a:srgbClr val="D77600"/>
          </a:solidFill>
          <a:ln w="12700" cap="flat" cmpd="sng" algn="ctr">
            <a:solidFill>
              <a:srgbClr val="191C1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8BA6963-6477-039E-EED8-B37557A6A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5494" y="20559"/>
            <a:ext cx="2426506" cy="1150137"/>
          </a:xfrm>
          <a:prstGeom prst="rect">
            <a:avLst/>
          </a:prstGeom>
        </p:spPr>
      </p:pic>
      <p:sp>
        <p:nvSpPr>
          <p:cNvPr id="27" name="Title 6">
            <a:extLst>
              <a:ext uri="{FF2B5EF4-FFF2-40B4-BE49-F238E27FC236}">
                <a16:creationId xmlns:a16="http://schemas.microsoft.com/office/drawing/2014/main" id="{1912ADAB-C9DB-90E4-5F09-E0404FBE1DB9}"/>
              </a:ext>
            </a:extLst>
          </p:cNvPr>
          <p:cNvSpPr txBox="1">
            <a:spLocks/>
          </p:cNvSpPr>
          <p:nvPr/>
        </p:nvSpPr>
        <p:spPr>
          <a:xfrm>
            <a:off x="331583" y="0"/>
            <a:ext cx="7056650" cy="909771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D776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Data Analysis</a:t>
            </a:r>
          </a:p>
        </p:txBody>
      </p:sp>
      <p:sp>
        <p:nvSpPr>
          <p:cNvPr id="28" name="Slide Number Placeholder 1">
            <a:extLst>
              <a:ext uri="{FF2B5EF4-FFF2-40B4-BE49-F238E27FC236}">
                <a16:creationId xmlns:a16="http://schemas.microsoft.com/office/drawing/2014/main" id="{A2053E29-6C84-88C3-402E-6F38990C38EE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106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604D0C-99D3-DB07-A540-C6F859C2C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1CD2C956-82DF-55B4-CE28-DB1A7EC96073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AE8F62BE-1879-A555-B64E-DEA3F44553CC}"/>
              </a:ext>
            </a:extLst>
          </p:cNvPr>
          <p:cNvSpPr txBox="1">
            <a:spLocks/>
          </p:cNvSpPr>
          <p:nvPr/>
        </p:nvSpPr>
        <p:spPr>
          <a:xfrm>
            <a:off x="11661914" y="6477000"/>
            <a:ext cx="377686" cy="381000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B3B3B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7A4BB3-E848-5A44-82DF-322201952CD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B3B3B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B3B3B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BC857297-9076-1513-87DC-C76B43A8D612}"/>
              </a:ext>
            </a:extLst>
          </p:cNvPr>
          <p:cNvSpPr txBox="1">
            <a:spLocks/>
          </p:cNvSpPr>
          <p:nvPr/>
        </p:nvSpPr>
        <p:spPr>
          <a:xfrm>
            <a:off x="449535" y="1431621"/>
            <a:ext cx="10787066" cy="4572001"/>
          </a:xfrm>
          <a:prstGeom prst="rect">
            <a:avLst/>
          </a:prstGeom>
        </p:spPr>
        <p:txBody>
          <a:bodyPr/>
          <a:lstStyle>
            <a:lvl1pPr marL="228591" indent="-228591" algn="l" defTabSz="91436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33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73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954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667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136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318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33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499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1" marR="0" lvl="0" indent="-228591" algn="l" defTabSz="91436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least-squares fitting algorithm finds the uranium composition that is most consistent with the observed data</a:t>
            </a:r>
          </a:p>
          <a:p>
            <a:pPr marL="685773" marR="0" lvl="1" indent="-228591" algn="l" defTabSz="914363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Acquisition times = 30 minutes per sample</a:t>
            </a:r>
          </a:p>
          <a:p>
            <a:pPr marL="228591" marR="0" lvl="0" indent="-228591" algn="l" defTabSz="91436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Output of algorithm is areal densities (g/cm</a:t>
            </a:r>
            <a:r>
              <a:rPr kumimoji="0" lang="en-US" sz="2333" b="0" i="0" u="none" strike="noStrike" kern="1200" cap="none" spc="0" normalizeH="0" baseline="3000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sz="2333" b="0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for each element at each detector pixel, which is used to calculate uranium mass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42972D-3231-205F-E082-74CF54089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42" y="3717622"/>
            <a:ext cx="3698583" cy="27759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E034F69-54B0-8920-DD66-39CEF4D9B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852" y="3717622"/>
            <a:ext cx="3698583" cy="277594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F7FEFC2-1438-6BBB-8ACF-4D6712A20923}"/>
              </a:ext>
            </a:extLst>
          </p:cNvPr>
          <p:cNvSpPr txBox="1"/>
          <p:nvPr/>
        </p:nvSpPr>
        <p:spPr>
          <a:xfrm>
            <a:off x="840542" y="3640957"/>
            <a:ext cx="3028586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667">
                <a:solidFill>
                  <a:srgbClr val="D77600"/>
                </a:solidFill>
                <a:latin typeface="Arial"/>
              </a:rPr>
              <a:t>Radiography, energy summed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0211A0-2F24-3EDA-2D46-94BF2F175658}"/>
              </a:ext>
            </a:extLst>
          </p:cNvPr>
          <p:cNvSpPr txBox="1"/>
          <p:nvPr/>
        </p:nvSpPr>
        <p:spPr>
          <a:xfrm>
            <a:off x="5476007" y="3640318"/>
            <a:ext cx="2063450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667">
                <a:solidFill>
                  <a:srgbClr val="D77600"/>
                </a:solidFill>
                <a:latin typeface="Arial"/>
              </a:rPr>
              <a:t>Transmitted spectra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618551F-AE08-8D3C-B475-921B8D018128}"/>
              </a:ext>
            </a:extLst>
          </p:cNvPr>
          <p:cNvGrpSpPr/>
          <p:nvPr/>
        </p:nvGrpSpPr>
        <p:grpSpPr>
          <a:xfrm>
            <a:off x="8893430" y="3423477"/>
            <a:ext cx="3114921" cy="3464553"/>
            <a:chOff x="10672116" y="3988904"/>
            <a:chExt cx="3737905" cy="415746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1C4AC17-67D5-7849-6EC7-3D9BA1A875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8317"/>
            <a:stretch/>
          </p:blipFill>
          <p:spPr>
            <a:xfrm>
              <a:off x="10672116" y="3988904"/>
              <a:ext cx="3737905" cy="4157463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6F13E7B-EB40-971B-3E17-224D4F393A57}"/>
                </a:ext>
              </a:extLst>
            </p:cNvPr>
            <p:cNvSpPr/>
            <p:nvPr/>
          </p:nvSpPr>
          <p:spPr>
            <a:xfrm>
              <a:off x="11235601" y="4418079"/>
              <a:ext cx="1828800" cy="319759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F2CF18E-F975-57B5-73A4-8695B6A0D946}"/>
              </a:ext>
            </a:extLst>
          </p:cNvPr>
          <p:cNvSpPr txBox="1"/>
          <p:nvPr/>
        </p:nvSpPr>
        <p:spPr>
          <a:xfrm>
            <a:off x="9013725" y="3640318"/>
            <a:ext cx="2536272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63"/>
            <a:r>
              <a:rPr lang="en-US" sz="1667">
                <a:solidFill>
                  <a:srgbClr val="D77600"/>
                </a:solidFill>
                <a:latin typeface="Arial"/>
              </a:rPr>
              <a:t>Estimated uranium mass</a:t>
            </a:r>
          </a:p>
        </p:txBody>
      </p:sp>
      <p:sp>
        <p:nvSpPr>
          <p:cNvPr id="25" name="Right Arrow 14">
            <a:extLst>
              <a:ext uri="{FF2B5EF4-FFF2-40B4-BE49-F238E27FC236}">
                <a16:creationId xmlns:a16="http://schemas.microsoft.com/office/drawing/2014/main" id="{F80C6E6F-9CCB-D033-5C7E-4D6476848481}"/>
              </a:ext>
            </a:extLst>
          </p:cNvPr>
          <p:cNvSpPr/>
          <p:nvPr/>
        </p:nvSpPr>
        <p:spPr>
          <a:xfrm>
            <a:off x="8139985" y="4903663"/>
            <a:ext cx="815340" cy="403860"/>
          </a:xfrm>
          <a:prstGeom prst="rightArrow">
            <a:avLst/>
          </a:prstGeom>
          <a:solidFill>
            <a:srgbClr val="D77600"/>
          </a:solidFill>
          <a:ln w="12700" cap="flat" cmpd="sng" algn="ctr">
            <a:solidFill>
              <a:srgbClr val="191C1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3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7342678-9AA7-966B-5BCA-A9EA2FB382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5494" y="20559"/>
            <a:ext cx="2426506" cy="1150137"/>
          </a:xfrm>
          <a:prstGeom prst="rect">
            <a:avLst/>
          </a:prstGeom>
        </p:spPr>
      </p:pic>
      <p:sp>
        <p:nvSpPr>
          <p:cNvPr id="27" name="Title 6">
            <a:extLst>
              <a:ext uri="{FF2B5EF4-FFF2-40B4-BE49-F238E27FC236}">
                <a16:creationId xmlns:a16="http://schemas.microsoft.com/office/drawing/2014/main" id="{74E93D45-6A62-6E93-2946-68B7C7C9EDED}"/>
              </a:ext>
            </a:extLst>
          </p:cNvPr>
          <p:cNvSpPr txBox="1">
            <a:spLocks/>
          </p:cNvSpPr>
          <p:nvPr/>
        </p:nvSpPr>
        <p:spPr>
          <a:xfrm>
            <a:off x="331583" y="0"/>
            <a:ext cx="7056650" cy="909771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D776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Data Analysis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5ACFD3-E3BC-9215-39FE-F776853603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E9BBFF4-21CD-AB4E-618A-C2CDB7911D08}"/>
              </a:ext>
            </a:extLst>
          </p:cNvPr>
          <p:cNvSpPr/>
          <p:nvPr/>
        </p:nvSpPr>
        <p:spPr>
          <a:xfrm>
            <a:off x="1366835" y="325438"/>
            <a:ext cx="9390066" cy="6134100"/>
          </a:xfrm>
          <a:prstGeom prst="roundRect">
            <a:avLst>
              <a:gd name="adj" fmla="val 569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screenshot of a document&#10;&#10;AI-generated content may be incorrect.">
            <a:extLst>
              <a:ext uri="{FF2B5EF4-FFF2-40B4-BE49-F238E27FC236}">
                <a16:creationId xmlns:a16="http://schemas.microsoft.com/office/drawing/2014/main" id="{7A8B1559-2A63-66C0-3A88-566E2700D9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0560" y="503358"/>
            <a:ext cx="4730568" cy="5715001"/>
          </a:xfrm>
          <a:prstGeom prst="rect">
            <a:avLst/>
          </a:prstGeom>
        </p:spPr>
      </p:pic>
      <p:pic>
        <p:nvPicPr>
          <p:cNvPr id="5" name="Picture 2" descr="QR Code Image">
            <a:extLst>
              <a:ext uri="{FF2B5EF4-FFF2-40B4-BE49-F238E27FC236}">
                <a16:creationId xmlns:a16="http://schemas.microsoft.com/office/drawing/2014/main" id="{DBAFD68E-230E-FD3D-145D-7A8B63DC0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606" y="3658112"/>
            <a:ext cx="2560247" cy="256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screenshot of a graph&#10;&#10;AI-generated content may be incorrect.">
            <a:extLst>
              <a:ext uri="{FF2B5EF4-FFF2-40B4-BE49-F238E27FC236}">
                <a16:creationId xmlns:a16="http://schemas.microsoft.com/office/drawing/2014/main" id="{B2DCEF4C-D07A-A428-0583-1A4974E78F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9664" y="548340"/>
            <a:ext cx="4170912" cy="309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31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DC10183-8C02-08D4-91D6-75EDB9CAF4CC}"/>
              </a:ext>
            </a:extLst>
          </p:cNvPr>
          <p:cNvGraphicFramePr>
            <a:graphicFrameLocks noGrp="1"/>
          </p:cNvGraphicFramePr>
          <p:nvPr/>
        </p:nvGraphicFramePr>
        <p:xfrm>
          <a:off x="7486196" y="3225862"/>
          <a:ext cx="4376057" cy="3492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51754">
                  <a:extLst>
                    <a:ext uri="{9D8B030D-6E8A-4147-A177-3AD203B41FA5}">
                      <a16:colId xmlns:a16="http://schemas.microsoft.com/office/drawing/2014/main" val="71535262"/>
                    </a:ext>
                  </a:extLst>
                </a:gridCol>
                <a:gridCol w="1324303">
                  <a:extLst>
                    <a:ext uri="{9D8B030D-6E8A-4147-A177-3AD203B41FA5}">
                      <a16:colId xmlns:a16="http://schemas.microsoft.com/office/drawing/2014/main" val="3933300796"/>
                    </a:ext>
                  </a:extLst>
                </a:gridCol>
              </a:tblGrid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547548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Pixel Pitch (</a:t>
                      </a:r>
                      <a:r>
                        <a:rPr lang="en-GB" sz="2000" b="1" i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2000" b="1" i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250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603431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Array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80 </a:t>
                      </a:r>
                      <a:r>
                        <a:rPr lang="en-GB" sz="2000" b="1" i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 </a:t>
                      </a:r>
                      <a:r>
                        <a:rPr lang="en-GB" sz="2000" b="1" i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993168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>
                          <a:solidFill>
                            <a:srgbClr val="00B050"/>
                          </a:solidFill>
                        </a:rPr>
                        <a:t>Max Frame Rate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>
                          <a:solidFill>
                            <a:srgbClr val="00B050"/>
                          </a:solidFill>
                        </a:rPr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453612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High Gain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2 – 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922373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Medium</a:t>
                      </a:r>
                      <a:r>
                        <a:rPr lang="en-GB" sz="2000" b="1" i="0" baseline="0"/>
                        <a:t> Gain (keV)</a:t>
                      </a:r>
                      <a:endParaRPr lang="en-GB" sz="2000" b="1" i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2 – 200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958558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Low Gain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2 – 300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189972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FWHM</a:t>
                      </a:r>
                      <a:r>
                        <a:rPr lang="en-GB" sz="2000" b="1" i="0" baseline="-25000"/>
                        <a:t>@100keV</a:t>
                      </a:r>
                      <a:r>
                        <a:rPr lang="en-GB" sz="2000" b="1" i="0"/>
                        <a:t>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579420"/>
                  </a:ext>
                </a:extLst>
              </a:tr>
            </a:tbl>
          </a:graphicData>
        </a:graphic>
      </p:graphicFrame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83C4343B-C98A-334C-0645-10E6BC9999F4}"/>
              </a:ext>
            </a:extLst>
          </p:cNvPr>
          <p:cNvSpPr txBox="1">
            <a:spLocks/>
          </p:cNvSpPr>
          <p:nvPr/>
        </p:nvSpPr>
        <p:spPr bwMode="auto">
          <a:xfrm>
            <a:off x="329746" y="1360309"/>
            <a:ext cx="7156449" cy="472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specifications: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 </a:t>
            </a:r>
            <a:r>
              <a:rPr lang="en-GB" sz="2400" b="1" kern="0">
                <a:solidFill>
                  <a:srgbClr val="0030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 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 pixels @ 250 </a:t>
            </a:r>
            <a:r>
              <a:rPr lang="en-GB" sz="2400" b="1" kern="0">
                <a:solidFill>
                  <a:srgbClr val="003088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 pitch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&lt;1 keV FWHM @ 2 – 300 keV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gain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MHz continuous frame rate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2-side </a:t>
            </a:r>
            <a:r>
              <a:rPr lang="en-GB" sz="2400" b="1" kern="0" err="1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buttable</a:t>
            </a:r>
            <a:endParaRPr lang="en-GB" sz="2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13W (</a:t>
            </a:r>
            <a:r>
              <a:rPr lang="en-GB" sz="2400" b="1" kern="0">
                <a:solidFill>
                  <a:srgbClr val="0030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 </a:t>
            </a:r>
            <a:r>
              <a:rPr lang="en-GB" sz="2400" b="1" kern="0" err="1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mW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chn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0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pixel spectroscopy @ 2×10</a:t>
            </a:r>
            <a:r>
              <a:rPr lang="en-GB" sz="2400" b="1" kern="0" baseline="300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b="1" kern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</a:t>
            </a: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n-GB" sz="2400" b="1" kern="0" baseline="300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  <a:r>
              <a:rPr lang="en-GB" sz="2400" b="1" kern="0" baseline="300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endParaRPr lang="en-GB" sz="2400" b="1" ker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×100 increase in capability </a:t>
            </a: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lang="en-GB" sz="2400" b="1" ker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F077AC-840E-3004-06AF-F087AFD4BA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361949" y="213566"/>
            <a:ext cx="4665428" cy="90525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D81A2E-ECF2-F1F4-7EA4-69A4C2E61C24}"/>
              </a:ext>
            </a:extLst>
          </p:cNvPr>
          <p:cNvSpPr txBox="1"/>
          <p:nvPr/>
        </p:nvSpPr>
        <p:spPr>
          <a:xfrm>
            <a:off x="451211" y="64597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/>
              <a:t>https://doi.org/</a:t>
            </a:r>
            <a:r>
              <a:rPr lang="en-GB" b="1" i="0">
                <a:solidFill>
                  <a:srgbClr val="333333"/>
                </a:solidFill>
                <a:effectLst/>
                <a:latin typeface="-apple-system"/>
              </a:rPr>
              <a:t>10.1088/1748-0221/18/07/P07048</a:t>
            </a:r>
            <a:endParaRPr lang="en-GB" b="1"/>
          </a:p>
        </p:txBody>
      </p:sp>
      <p:pic>
        <p:nvPicPr>
          <p:cNvPr id="3" name="Picture 2" descr="A close-up of a circuit board&#10;&#10;Description automatically generated">
            <a:extLst>
              <a:ext uri="{FF2B5EF4-FFF2-40B4-BE49-F238E27FC236}">
                <a16:creationId xmlns:a16="http://schemas.microsoft.com/office/drawing/2014/main" id="{C2F929D8-183F-32DC-7C9F-326B6F6E66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341509" y="213566"/>
            <a:ext cx="4665429" cy="2624304"/>
          </a:xfrm>
          <a:prstGeom prst="rect">
            <a:avLst/>
          </a:prstGeom>
          <a:effectLst>
            <a:softEdge rad="114300"/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B46B76-F72B-3F0E-5C79-8FC589BD244C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670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63142-ED94-F009-EE3D-7212A2EE0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E18C3988-60A4-AF99-1547-C6DFE72EB787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FF306DD-58C6-0CEA-CF9E-2514DBD83061}"/>
              </a:ext>
            </a:extLst>
          </p:cNvPr>
          <p:cNvGraphicFramePr>
            <a:graphicFrameLocks noGrp="1"/>
          </p:cNvGraphicFramePr>
          <p:nvPr/>
        </p:nvGraphicFramePr>
        <p:xfrm>
          <a:off x="7486196" y="3225862"/>
          <a:ext cx="4376057" cy="3492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51754">
                  <a:extLst>
                    <a:ext uri="{9D8B030D-6E8A-4147-A177-3AD203B41FA5}">
                      <a16:colId xmlns:a16="http://schemas.microsoft.com/office/drawing/2014/main" val="71535262"/>
                    </a:ext>
                  </a:extLst>
                </a:gridCol>
                <a:gridCol w="1324303">
                  <a:extLst>
                    <a:ext uri="{9D8B030D-6E8A-4147-A177-3AD203B41FA5}">
                      <a16:colId xmlns:a16="http://schemas.microsoft.com/office/drawing/2014/main" val="3933300796"/>
                    </a:ext>
                  </a:extLst>
                </a:gridCol>
              </a:tblGrid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547548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Pixel Pitch (</a:t>
                      </a:r>
                      <a:r>
                        <a:rPr lang="en-GB" sz="2000" b="1" i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2000" b="1" i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250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603431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Array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80 </a:t>
                      </a:r>
                      <a:r>
                        <a:rPr lang="en-GB" sz="2000" b="1" i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 </a:t>
                      </a:r>
                      <a:r>
                        <a:rPr lang="en-GB" sz="2000" b="1" i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993168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>
                          <a:solidFill>
                            <a:srgbClr val="00B050"/>
                          </a:solidFill>
                        </a:rPr>
                        <a:t>Max Frame Rate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>
                          <a:solidFill>
                            <a:srgbClr val="00B050"/>
                          </a:solidFill>
                        </a:rPr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453612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High Gain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2 – 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922373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Medium</a:t>
                      </a:r>
                      <a:r>
                        <a:rPr lang="en-GB" sz="2000" b="1" i="0" baseline="0"/>
                        <a:t> Gain (keV)</a:t>
                      </a:r>
                      <a:endParaRPr lang="en-GB" sz="2000" b="1" i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2 – 200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958558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Low Gain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2 – 300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189972"/>
                  </a:ext>
                </a:extLst>
              </a:tr>
              <a:tr h="436555">
                <a:tc>
                  <a:txBody>
                    <a:bodyPr/>
                    <a:lstStyle/>
                    <a:p>
                      <a:r>
                        <a:rPr lang="en-GB" sz="2000" b="1" i="0"/>
                        <a:t>FWHM</a:t>
                      </a:r>
                      <a:r>
                        <a:rPr lang="en-GB" sz="2000" b="1" i="0" baseline="-25000"/>
                        <a:t>@100keV</a:t>
                      </a:r>
                      <a:r>
                        <a:rPr lang="en-GB" sz="2000" b="1" i="0"/>
                        <a:t>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579420"/>
                  </a:ext>
                </a:extLst>
              </a:tr>
            </a:tbl>
          </a:graphicData>
        </a:graphic>
      </p:graphicFrame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A2657467-BF24-2477-9D06-A29699D94415}"/>
              </a:ext>
            </a:extLst>
          </p:cNvPr>
          <p:cNvSpPr txBox="1">
            <a:spLocks/>
          </p:cNvSpPr>
          <p:nvPr/>
        </p:nvSpPr>
        <p:spPr bwMode="auto">
          <a:xfrm>
            <a:off x="329746" y="1360309"/>
            <a:ext cx="7156449" cy="472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specifications: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 </a:t>
            </a:r>
            <a:r>
              <a:rPr lang="en-GB" sz="2400" b="1" kern="0">
                <a:solidFill>
                  <a:srgbClr val="0030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 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 pixels @ 250 </a:t>
            </a:r>
            <a:r>
              <a:rPr lang="en-GB" sz="2400" b="1" kern="0">
                <a:solidFill>
                  <a:srgbClr val="003088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 pitch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&lt;1 keV FWHM @ 2 – 300 keV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Static gain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MHz continuous frame rate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2-side </a:t>
            </a:r>
            <a:r>
              <a:rPr lang="en-GB" sz="2400" b="1" kern="0" err="1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buttable</a:t>
            </a:r>
            <a:endParaRPr lang="en-GB" sz="2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13W (</a:t>
            </a:r>
            <a:r>
              <a:rPr lang="en-GB" sz="2400" b="1" kern="0">
                <a:solidFill>
                  <a:srgbClr val="0030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 </a:t>
            </a:r>
            <a:r>
              <a:rPr lang="en-GB" sz="2400" b="1" kern="0" err="1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mW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chn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0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pixel spectroscopy @ 2×10</a:t>
            </a:r>
            <a:r>
              <a:rPr lang="en-GB" sz="2400" b="1" kern="0" baseline="300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b="1" kern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</a:t>
            </a: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n-GB" sz="2400" b="1" kern="0" baseline="300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  <a:r>
              <a:rPr lang="en-GB" sz="2400" b="1" kern="0" baseline="300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endParaRPr lang="en-GB" sz="2400" b="1" ker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×100 increase in capability </a:t>
            </a:r>
            <a:r>
              <a:rPr lang="en-GB" sz="2400" b="1" ker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lang="en-GB" sz="2400" b="1" ker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6E3B75-11F1-7A74-390D-3FB726474C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361949" y="213566"/>
            <a:ext cx="4665428" cy="90525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845086-0655-9A79-9BCC-A9CEA4020E0D}"/>
              </a:ext>
            </a:extLst>
          </p:cNvPr>
          <p:cNvSpPr txBox="1"/>
          <p:nvPr/>
        </p:nvSpPr>
        <p:spPr>
          <a:xfrm>
            <a:off x="451211" y="64597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/>
              <a:t>https://doi.org/</a:t>
            </a:r>
            <a:r>
              <a:rPr lang="en-GB" b="1" i="0">
                <a:solidFill>
                  <a:srgbClr val="333333"/>
                </a:solidFill>
                <a:effectLst/>
                <a:latin typeface="-apple-system"/>
              </a:rPr>
              <a:t>10.1088/1748-0221/18/07/P07048</a:t>
            </a:r>
            <a:endParaRPr lang="en-GB" b="1"/>
          </a:p>
        </p:txBody>
      </p:sp>
      <p:pic>
        <p:nvPicPr>
          <p:cNvPr id="3" name="Picture 2" descr="A close-up of a circuit board&#10;&#10;Description automatically generated">
            <a:extLst>
              <a:ext uri="{FF2B5EF4-FFF2-40B4-BE49-F238E27FC236}">
                <a16:creationId xmlns:a16="http://schemas.microsoft.com/office/drawing/2014/main" id="{5CADE643-B7C9-CFA3-A98A-8BBF71013A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341509" y="213566"/>
            <a:ext cx="4665429" cy="2624304"/>
          </a:xfrm>
          <a:prstGeom prst="rect">
            <a:avLst/>
          </a:prstGeom>
          <a:effectLst>
            <a:softEdge rad="114300"/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EF3196D-8595-6637-6BB9-A256018955B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E4DFEF-392C-AAD9-A394-5E40FA30F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8248" y="495292"/>
            <a:ext cx="8682480" cy="568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943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o alternative text description for this image">
            <a:extLst>
              <a:ext uri="{FF2B5EF4-FFF2-40B4-BE49-F238E27FC236}">
                <a16:creationId xmlns:a16="http://schemas.microsoft.com/office/drawing/2014/main" id="{5544AFBB-74F1-4D47-EBE4-662E26A6FB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54"/>
          <a:stretch>
            <a:fillRect/>
          </a:stretch>
        </p:blipFill>
        <p:spPr bwMode="auto">
          <a:xfrm>
            <a:off x="7188761" y="63250"/>
            <a:ext cx="4920688" cy="320368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86B798-2688-FA98-1720-AD3CF4F2C48A}"/>
              </a:ext>
            </a:extLst>
          </p:cNvPr>
          <p:cNvSpPr txBox="1"/>
          <p:nvPr/>
        </p:nvSpPr>
        <p:spPr>
          <a:xfrm>
            <a:off x="171451" y="1715701"/>
            <a:ext cx="6548663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Spectroscopic radiography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400" b="1" ker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High-Z elements separated by n=1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 spectroscopic radiography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400" b="1" ker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 drift in solution with dt = 250ms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Radiography, Energy &amp; Angular Diffraction Imaging (READI)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400" b="1" ker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High-Z powder samples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E8B0DB-113C-AA5E-8ABE-4528959035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171451" y="114050"/>
            <a:ext cx="3823550" cy="741901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2EA3A5-2F8D-BC1F-2395-833739D93D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555" y="5466120"/>
            <a:ext cx="1796256" cy="8514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2BB456-7E4E-16CB-AE2D-7DDD8ED463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6523" y="3317732"/>
            <a:ext cx="2234025" cy="1682194"/>
          </a:xfrm>
          <a:prstGeom prst="round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828A38E-4967-E5A2-92B9-CD02F5C71065}"/>
              </a:ext>
            </a:extLst>
          </p:cNvPr>
          <p:cNvSpPr txBox="1"/>
          <p:nvPr/>
        </p:nvSpPr>
        <p:spPr>
          <a:xfrm>
            <a:off x="3797860" y="37850"/>
            <a:ext cx="339090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0E6E04C-C995-1422-5D25-F67EA3F39C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6523" y="5050726"/>
            <a:ext cx="2234025" cy="1682194"/>
          </a:xfrm>
          <a:prstGeom prst="round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FF1A7C9-AC68-9AFB-B975-A8DF401E0E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7707" y="3317732"/>
            <a:ext cx="2550357" cy="3384954"/>
          </a:xfrm>
          <a:prstGeom prst="roundRect">
            <a:avLst/>
          </a:prstGeom>
        </p:spPr>
      </p:pic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1B2C12C8-2BD2-45D6-E8BB-25645FFEB1EB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687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685FA75-D288-8057-2034-0F967802D850}"/>
              </a:ext>
            </a:extLst>
          </p:cNvPr>
          <p:cNvSpPr txBox="1"/>
          <p:nvPr/>
        </p:nvSpPr>
        <p:spPr>
          <a:xfrm>
            <a:off x="6373813" y="5572253"/>
            <a:ext cx="56943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Spectroscopic radiography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High-Z elements separated by n=1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722629-EEE2-91AE-846F-7DCC2FFA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030" y="5551845"/>
            <a:ext cx="1796256" cy="8514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219839-1695-DCC6-E695-4E6CF6484E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171451" y="114050"/>
            <a:ext cx="3823550" cy="74190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40E0CE-5609-2AEF-ADF3-864CD810C0EA}"/>
              </a:ext>
            </a:extLst>
          </p:cNvPr>
          <p:cNvSpPr txBox="1"/>
          <p:nvPr/>
        </p:nvSpPr>
        <p:spPr>
          <a:xfrm>
            <a:off x="3831770" y="37850"/>
            <a:ext cx="836022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Spectroscopic Radiography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06B51B-7CA3-31B5-E166-6A6103758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92" y="1140700"/>
            <a:ext cx="5368218" cy="40290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0B61ED-A4EA-9653-2E84-7FC692C73C7F}"/>
              </a:ext>
            </a:extLst>
          </p:cNvPr>
          <p:cNvSpPr txBox="1"/>
          <p:nvPr/>
        </p:nvSpPr>
        <p:spPr>
          <a:xfrm>
            <a:off x="1114540" y="1287752"/>
            <a:ext cx="37901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E97132"/>
                </a:solidFill>
                <a:latin typeface="Aptos" panose="02110004020202020204"/>
              </a:rPr>
              <a:t>8-minutes, 5x5 pixel average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9C1E92-005B-72D9-8211-4809537C24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3841" y="995560"/>
            <a:ext cx="5789820" cy="434550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96AA8EA-E675-B5C7-B460-E56A53C2808A}"/>
              </a:ext>
            </a:extLst>
          </p:cNvPr>
          <p:cNvSpPr txBox="1"/>
          <p:nvPr/>
        </p:nvSpPr>
        <p:spPr>
          <a:xfrm>
            <a:off x="8060493" y="1142612"/>
            <a:ext cx="2291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E97132"/>
                </a:solidFill>
                <a:latin typeface="Aptos" panose="02110004020202020204"/>
              </a:rPr>
              <a:t>1-minute, single pixel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89E36-315F-F33F-8632-75D1CBE7F255}"/>
              </a:ext>
            </a:extLst>
          </p:cNvPr>
          <p:cNvSpPr txBox="1"/>
          <p:nvPr/>
        </p:nvSpPr>
        <p:spPr>
          <a:xfrm>
            <a:off x="2849240" y="2859431"/>
            <a:ext cx="1243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E97132"/>
                </a:solidFill>
                <a:latin typeface="Aptos" panose="02110004020202020204"/>
              </a:rPr>
              <a:t>K-edges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BB7779-9E0B-EC7A-7956-1583097EB16A}"/>
              </a:ext>
            </a:extLst>
          </p:cNvPr>
          <p:cNvSpPr txBox="1"/>
          <p:nvPr/>
        </p:nvSpPr>
        <p:spPr>
          <a:xfrm>
            <a:off x="8967012" y="2872506"/>
            <a:ext cx="12437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E97132"/>
                </a:solidFill>
                <a:latin typeface="Aptos" panose="02110004020202020204"/>
              </a:rPr>
              <a:t>K-edges</a:t>
            </a: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7898B494-4FAE-BAA9-F8A3-B1FC281C4473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89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lose up of a machine&#10;&#10;AI-generated content may be incorrect.">
            <a:extLst>
              <a:ext uri="{FF2B5EF4-FFF2-40B4-BE49-F238E27FC236}">
                <a16:creationId xmlns:a16="http://schemas.microsoft.com/office/drawing/2014/main" id="{E4317FC7-7A9E-60C5-81FB-0C6D825EC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1" y="3292688"/>
            <a:ext cx="4288821" cy="3240000"/>
          </a:xfrm>
          <a:prstGeom prst="roundRect">
            <a:avLst/>
          </a:prstGeom>
        </p:spPr>
      </p:pic>
      <p:pic>
        <p:nvPicPr>
          <p:cNvPr id="3" name="Picture 2" descr="A graph of a number of colors&#10;&#10;AI-generated content may be incorrect.">
            <a:extLst>
              <a:ext uri="{FF2B5EF4-FFF2-40B4-BE49-F238E27FC236}">
                <a16:creationId xmlns:a16="http://schemas.microsoft.com/office/drawing/2014/main" id="{1AB68949-8CC1-567C-9010-01B271D970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2"/>
          <a:stretch>
            <a:fillRect/>
          </a:stretch>
        </p:blipFill>
        <p:spPr>
          <a:xfrm>
            <a:off x="4793472" y="3398047"/>
            <a:ext cx="4135527" cy="34394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9ACCE31-6E36-7B28-B0AE-B635FA08523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6111" b="10053"/>
          <a:stretch>
            <a:fillRect/>
          </a:stretch>
        </p:blipFill>
        <p:spPr>
          <a:xfrm>
            <a:off x="279244" y="1259951"/>
            <a:ext cx="2124501" cy="1800000"/>
          </a:xfrm>
          <a:prstGeom prst="round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91D1AC-D36F-B444-5920-B1D1121C57A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7306" t="31944" r="27265" b="10417"/>
          <a:stretch>
            <a:fillRect/>
          </a:stretch>
        </p:blipFill>
        <p:spPr>
          <a:xfrm>
            <a:off x="2644344" y="1259951"/>
            <a:ext cx="1884115" cy="1800000"/>
          </a:xfrm>
          <a:prstGeom prst="round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003722-E096-F8E0-A056-8B2ADA152E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2667" y="3712094"/>
            <a:ext cx="3722976" cy="24315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FDF0B97-BBB9-1F4C-E6B8-A8C67D1AE724}"/>
              </a:ext>
            </a:extLst>
          </p:cNvPr>
          <p:cNvSpPr/>
          <p:nvPr/>
        </p:nvSpPr>
        <p:spPr>
          <a:xfrm>
            <a:off x="2330381" y="4285725"/>
            <a:ext cx="304161" cy="855045"/>
          </a:xfrm>
          <a:prstGeom prst="rect">
            <a:avLst/>
          </a:prstGeom>
          <a:noFill/>
          <a:ln w="158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9CDF50-95E8-8F59-0D66-1753C5A5DBD4}"/>
              </a:ext>
            </a:extLst>
          </p:cNvPr>
          <p:cNvCxnSpPr>
            <a:cxnSpLocks/>
          </p:cNvCxnSpPr>
          <p:nvPr/>
        </p:nvCxnSpPr>
        <p:spPr>
          <a:xfrm flipH="1">
            <a:off x="2511827" y="2542875"/>
            <a:ext cx="913544" cy="16139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CBBCFCB-D73E-C7C1-59B4-D02FB0CFC9CF}"/>
              </a:ext>
            </a:extLst>
          </p:cNvPr>
          <p:cNvCxnSpPr>
            <a:cxnSpLocks/>
          </p:cNvCxnSpPr>
          <p:nvPr/>
        </p:nvCxnSpPr>
        <p:spPr>
          <a:xfrm>
            <a:off x="2645282" y="4712219"/>
            <a:ext cx="214819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4655C1D-41B3-8533-F8C5-BC2F9219DAF8}"/>
              </a:ext>
            </a:extLst>
          </p:cNvPr>
          <p:cNvCxnSpPr>
            <a:cxnSpLocks/>
          </p:cNvCxnSpPr>
          <p:nvPr/>
        </p:nvCxnSpPr>
        <p:spPr>
          <a:xfrm>
            <a:off x="2133798" y="2159951"/>
            <a:ext cx="69732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8C17241-1F07-C543-AB90-9264BFD3920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171451" y="114050"/>
            <a:ext cx="3823550" cy="74190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FE2C21-A7A6-09CC-C497-BE1740D4E2CC}"/>
              </a:ext>
            </a:extLst>
          </p:cNvPr>
          <p:cNvSpPr txBox="1"/>
          <p:nvPr/>
        </p:nvSpPr>
        <p:spPr>
          <a:xfrm>
            <a:off x="3797860" y="37850"/>
            <a:ext cx="839414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Measurements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E496F1-7E92-7CDA-48A7-DD5F2325F325}"/>
              </a:ext>
            </a:extLst>
          </p:cNvPr>
          <p:cNvSpPr txBox="1"/>
          <p:nvPr/>
        </p:nvSpPr>
        <p:spPr>
          <a:xfrm>
            <a:off x="5493310" y="1513259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Dynamic spectroscopic radiography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Ion drift in solution with dt = 250ms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4F9FD5B-344B-5253-25A0-3C146A489F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80173" y="2634248"/>
            <a:ext cx="1796256" cy="851405"/>
          </a:xfrm>
          <a:prstGeom prst="rect">
            <a:avLst/>
          </a:prstGeom>
        </p:spPr>
      </p:pic>
      <p:sp>
        <p:nvSpPr>
          <p:cNvPr id="23" name="Slide Number Placeholder 1">
            <a:extLst>
              <a:ext uri="{FF2B5EF4-FFF2-40B4-BE49-F238E27FC236}">
                <a16:creationId xmlns:a16="http://schemas.microsoft.com/office/drawing/2014/main" id="{8F831C8C-CFB9-7083-14C9-B586A52FBE4E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411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night sky&#10;&#10;AI-generated content may be incorrect.">
            <a:extLst>
              <a:ext uri="{FF2B5EF4-FFF2-40B4-BE49-F238E27FC236}">
                <a16:creationId xmlns:a16="http://schemas.microsoft.com/office/drawing/2014/main" id="{61BBCBEE-8D0A-3D95-38D0-E17895F6C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92" y="1075869"/>
            <a:ext cx="4516149" cy="45161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17C93DB-D73C-69B6-55B2-00A76C4FAE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171451" y="114050"/>
            <a:ext cx="3823550" cy="74190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83272D-F115-7A8C-EF3E-ACE959A8ECD9}"/>
              </a:ext>
            </a:extLst>
          </p:cNvPr>
          <p:cNvSpPr txBox="1"/>
          <p:nvPr/>
        </p:nvSpPr>
        <p:spPr>
          <a:xfrm>
            <a:off x="3797860" y="37850"/>
            <a:ext cx="839414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READI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055BEC-369F-5343-BA98-2A283B1C736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246" t="6441" r="12992" b="4293"/>
          <a:stretch>
            <a:fillRect/>
          </a:stretch>
        </p:blipFill>
        <p:spPr>
          <a:xfrm>
            <a:off x="8177197" y="764897"/>
            <a:ext cx="3527786" cy="30394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466CC0-3FAC-00B2-2C22-977FA0DC8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6278" y="3630143"/>
            <a:ext cx="4049624" cy="303941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321F0FF-3EBB-9FDD-5263-74CD454F1CD5}"/>
              </a:ext>
            </a:extLst>
          </p:cNvPr>
          <p:cNvSpPr/>
          <p:nvPr/>
        </p:nvSpPr>
        <p:spPr>
          <a:xfrm>
            <a:off x="10499105" y="982494"/>
            <a:ext cx="509240" cy="509240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BC62C9-D2EF-8A04-E6D2-E5983BADFAD0}"/>
              </a:ext>
            </a:extLst>
          </p:cNvPr>
          <p:cNvCxnSpPr>
            <a:stCxn id="7" idx="4"/>
          </p:cNvCxnSpPr>
          <p:nvPr/>
        </p:nvCxnSpPr>
        <p:spPr>
          <a:xfrm>
            <a:off x="10753725" y="1491734"/>
            <a:ext cx="0" cy="300678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48F1230-2754-61ED-82E1-03A64CF36742}"/>
              </a:ext>
            </a:extLst>
          </p:cNvPr>
          <p:cNvSpPr txBox="1"/>
          <p:nvPr/>
        </p:nvSpPr>
        <p:spPr>
          <a:xfrm>
            <a:off x="102273" y="5774028"/>
            <a:ext cx="7993105" cy="83099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READI: Radiography, Energy &amp; Angular Diffraction Imaging</a:t>
            </a:r>
            <a:endParaRPr kumimoji="0" lang="en-US" sz="2400" b="1" i="0" u="none" strike="noStrike" kern="0" cap="none" spc="0" normalizeH="0" baseline="0" noProof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High-Z powder samples (LaB6)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A20306-C217-79C8-8D33-B681E43C95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7463" y="3921025"/>
            <a:ext cx="2143511" cy="101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C1031E-8D7F-DA32-EE1E-6C19E1BEDC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7069" y="1940584"/>
            <a:ext cx="2988309" cy="1283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0CFC08-FE55-2F97-19B5-4F5A41FD60ED}"/>
              </a:ext>
            </a:extLst>
          </p:cNvPr>
          <p:cNvSpPr txBox="1"/>
          <p:nvPr/>
        </p:nvSpPr>
        <p:spPr>
          <a:xfrm flipH="1">
            <a:off x="8643470" y="4734351"/>
            <a:ext cx="10910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 K-edge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E649CA28-489E-F9A9-4159-F0A76735A4EE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06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1FB77-40CB-1365-28A2-8C8BA4FB6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1">
            <a:extLst>
              <a:ext uri="{FF2B5EF4-FFF2-40B4-BE49-F238E27FC236}">
                <a16:creationId xmlns:a16="http://schemas.microsoft.com/office/drawing/2014/main" id="{B4BD1A57-BC7B-9A92-7F16-E75681E371EB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2" name="Picture 1" descr="A picture containing text, night sky&#10;&#10;AI-generated content may be incorrect.">
            <a:extLst>
              <a:ext uri="{FF2B5EF4-FFF2-40B4-BE49-F238E27FC236}">
                <a16:creationId xmlns:a16="http://schemas.microsoft.com/office/drawing/2014/main" id="{1A8148D4-94DF-3E54-9665-20039AB4A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92" y="1075869"/>
            <a:ext cx="4516149" cy="45161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1481C8-BAEA-7639-F2A8-F5A86CCF90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0" t="17365" b="23786"/>
          <a:stretch/>
        </p:blipFill>
        <p:spPr>
          <a:xfrm>
            <a:off x="171451" y="114050"/>
            <a:ext cx="3823550" cy="74190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324966-908A-8B5B-3720-DAC4F8E532CF}"/>
              </a:ext>
            </a:extLst>
          </p:cNvPr>
          <p:cNvSpPr txBox="1"/>
          <p:nvPr/>
        </p:nvSpPr>
        <p:spPr>
          <a:xfrm>
            <a:off x="3797860" y="37850"/>
            <a:ext cx="339090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020348-0283-CBD8-93ED-FEBE976274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246" t="6441" r="12992" b="4293"/>
          <a:stretch>
            <a:fillRect/>
          </a:stretch>
        </p:blipFill>
        <p:spPr>
          <a:xfrm>
            <a:off x="8177197" y="590729"/>
            <a:ext cx="3527786" cy="30394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509714-647A-6631-6842-69B32CD72B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6278" y="3630143"/>
            <a:ext cx="4049624" cy="303941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56BC15A-980F-337D-2D1A-F56BDF319D85}"/>
              </a:ext>
            </a:extLst>
          </p:cNvPr>
          <p:cNvSpPr/>
          <p:nvPr/>
        </p:nvSpPr>
        <p:spPr>
          <a:xfrm>
            <a:off x="10499105" y="808326"/>
            <a:ext cx="509240" cy="509240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4F85943-72C4-82EE-1D62-C320FC11850B}"/>
              </a:ext>
            </a:extLst>
          </p:cNvPr>
          <p:cNvCxnSpPr>
            <a:stCxn id="7" idx="4"/>
          </p:cNvCxnSpPr>
          <p:nvPr/>
        </p:nvCxnSpPr>
        <p:spPr>
          <a:xfrm>
            <a:off x="10753725" y="1317566"/>
            <a:ext cx="0" cy="300678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FB70455-C445-18D3-6A0B-C3D4D31589DB}"/>
              </a:ext>
            </a:extLst>
          </p:cNvPr>
          <p:cNvSpPr txBox="1"/>
          <p:nvPr/>
        </p:nvSpPr>
        <p:spPr>
          <a:xfrm>
            <a:off x="102273" y="5774028"/>
            <a:ext cx="6498951" cy="83099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Spectroscopic Radiography + ED-XRD + AD-XRD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High-Z powder samples (LaB6)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9A0660-C7B2-C185-470A-A7E98233C5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7463" y="3921025"/>
            <a:ext cx="2143511" cy="101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7ED20D-FA79-206B-595E-82ECDCE626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7069" y="1940584"/>
            <a:ext cx="2988309" cy="1283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6A54D8-CD4F-C6BE-34CC-D9D3DA95109C}"/>
              </a:ext>
            </a:extLst>
          </p:cNvPr>
          <p:cNvSpPr txBox="1"/>
          <p:nvPr/>
        </p:nvSpPr>
        <p:spPr>
          <a:xfrm flipH="1">
            <a:off x="8643470" y="4734351"/>
            <a:ext cx="10910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La K-edge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B698E6-54DF-4D6B-4869-56F3D68BF7B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E26E572-3724-78A6-7C5B-69222629941F}"/>
              </a:ext>
            </a:extLst>
          </p:cNvPr>
          <p:cNvSpPr/>
          <p:nvPr/>
        </p:nvSpPr>
        <p:spPr>
          <a:xfrm>
            <a:off x="1366835" y="325438"/>
            <a:ext cx="9641510" cy="6134100"/>
          </a:xfrm>
          <a:prstGeom prst="roundRect">
            <a:avLst>
              <a:gd name="adj" fmla="val 92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52B8E6C-944B-94C1-0539-B6BFE74275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60383" y="479263"/>
            <a:ext cx="4336904" cy="5756143"/>
          </a:xfrm>
          <a:prstGeom prst="roundRect">
            <a:avLst>
              <a:gd name="adj" fmla="val 11312"/>
            </a:avLst>
          </a:prstGeom>
        </p:spPr>
      </p:pic>
      <p:pic>
        <p:nvPicPr>
          <p:cNvPr id="17" name="Picture 2" descr="QR Code Image">
            <a:extLst>
              <a:ext uri="{FF2B5EF4-FFF2-40B4-BE49-F238E27FC236}">
                <a16:creationId xmlns:a16="http://schemas.microsoft.com/office/drawing/2014/main" id="{3617D9E9-F4F5-3E53-F9F1-40FC9C6CB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675" y="4049558"/>
            <a:ext cx="2294436" cy="229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C2D5A25-2DA8-F94E-7C20-CCB36988FF35}"/>
              </a:ext>
            </a:extLst>
          </p:cNvPr>
          <p:cNvSpPr txBox="1"/>
          <p:nvPr/>
        </p:nvSpPr>
        <p:spPr>
          <a:xfrm>
            <a:off x="6105803" y="3095451"/>
            <a:ext cx="49025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>
                <a:solidFill>
                  <a:srgbClr val="1E5DF8"/>
                </a:solidFill>
              </a:rPr>
              <a:t>HEXITEC User Meeting 2026</a:t>
            </a:r>
          </a:p>
          <a:p>
            <a:r>
              <a:rPr lang="en-GB" sz="2800" b="1">
                <a:solidFill>
                  <a:srgbClr val="1E5DF8"/>
                </a:solidFill>
              </a:rPr>
              <a:t>Institute of Physics – 27/02/26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771CA5A-6BD9-61B5-0BDB-B06D7D0087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77158" y="494872"/>
            <a:ext cx="4493986" cy="2541033"/>
          </a:xfrm>
          <a:prstGeom prst="roundRect">
            <a:avLst>
              <a:gd name="adj" fmla="val 8477"/>
            </a:avLst>
          </a:prstGeom>
        </p:spPr>
      </p:pic>
    </p:spTree>
    <p:extLst>
      <p:ext uri="{BB962C8B-B14F-4D97-AF65-F5344CB8AC3E}">
        <p14:creationId xmlns:p14="http://schemas.microsoft.com/office/powerpoint/2010/main" val="3969177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9"/>
          <p:cNvSpPr txBox="1">
            <a:spLocks/>
          </p:cNvSpPr>
          <p:nvPr/>
        </p:nvSpPr>
        <p:spPr bwMode="auto">
          <a:xfrm>
            <a:off x="0" y="1325837"/>
            <a:ext cx="4373162" cy="41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 of 16 people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Expertise in: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High-Z Semiconductors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DAQ Development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Engineering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Detectors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Scintillator-Based Imaging</a:t>
            </a:r>
          </a:p>
          <a:p>
            <a:pPr marL="800100" lvl="1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BE17AB-FEAE-1A42-84B8-5376345F5709}"/>
              </a:ext>
            </a:extLst>
          </p:cNvPr>
          <p:cNvSpPr txBox="1"/>
          <p:nvPr/>
        </p:nvSpPr>
        <p:spPr>
          <a:xfrm>
            <a:off x="0" y="65782"/>
            <a:ext cx="121920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Detector Development Group</a:t>
            </a:r>
          </a:p>
        </p:txBody>
      </p:sp>
      <p:pic>
        <p:nvPicPr>
          <p:cNvPr id="10242" name="Picture 2" descr="Proposed NASA mission would investigate where space weather begins |  EurekAlert! Science New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400" y="3863138"/>
            <a:ext cx="3676535" cy="2839102"/>
          </a:xfrm>
          <a:prstGeom prst="round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Technology LPD for European XFE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15"/>
          <a:stretch/>
        </p:blipFill>
        <p:spPr bwMode="auto">
          <a:xfrm>
            <a:off x="8530857" y="3863138"/>
            <a:ext cx="3394443" cy="2839102"/>
          </a:xfrm>
          <a:prstGeom prst="round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01BB4A0-3621-55E1-B7EF-33820DA26D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13" b="21390"/>
          <a:stretch>
            <a:fillRect/>
          </a:stretch>
        </p:blipFill>
        <p:spPr>
          <a:xfrm>
            <a:off x="4574400" y="835223"/>
            <a:ext cx="7416362" cy="2913882"/>
          </a:xfrm>
          <a:prstGeom prst="roundRect">
            <a:avLst/>
          </a:prstGeom>
          <a:effectLst/>
        </p:spPr>
      </p:pic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1C35A58B-ACB3-F489-3BFB-BC3E94030A22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953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C6BC12E-3244-1837-BE18-212CA2ECFDB1}"/>
              </a:ext>
            </a:extLst>
          </p:cNvPr>
          <p:cNvSpPr txBox="1"/>
          <p:nvPr/>
        </p:nvSpPr>
        <p:spPr>
          <a:xfrm>
            <a:off x="3043727" y="5736156"/>
            <a:ext cx="6760833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4400" b="1" spc="-16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XIDyn</a:t>
            </a:r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Collaboration</a:t>
            </a:r>
          </a:p>
        </p:txBody>
      </p:sp>
      <p:pic>
        <p:nvPicPr>
          <p:cNvPr id="19" name="Content Placeholder 22" descr="A circular building with a circular roof&#10;&#10;Description automatically generated">
            <a:extLst>
              <a:ext uri="{FF2B5EF4-FFF2-40B4-BE49-F238E27FC236}">
                <a16:creationId xmlns:a16="http://schemas.microsoft.com/office/drawing/2014/main" id="{88022E88-C522-5063-E98F-148E3C5E06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" t="7869" r="13403" b="8676"/>
          <a:stretch/>
        </p:blipFill>
        <p:spPr>
          <a:xfrm>
            <a:off x="5075661" y="-17650"/>
            <a:ext cx="7122842" cy="2659302"/>
          </a:xfrm>
          <a:prstGeom prst="rect">
            <a:avLst/>
          </a:prstGeom>
        </p:spPr>
      </p:pic>
      <p:pic>
        <p:nvPicPr>
          <p:cNvPr id="28" name="Content Placeholder 6" descr="A group of people standing in front of a large screen&#10;&#10;Description automatically generated">
            <a:extLst>
              <a:ext uri="{FF2B5EF4-FFF2-40B4-BE49-F238E27FC236}">
                <a16:creationId xmlns:a16="http://schemas.microsoft.com/office/drawing/2014/main" id="{E5C72326-F1ED-524F-DA53-BA31A96D1D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075661" y="2863267"/>
            <a:ext cx="7064784" cy="26512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8207478-4BA3-8A02-C90E-A3B3597580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234" t="9240" r="69633" b="29294"/>
          <a:stretch/>
        </p:blipFill>
        <p:spPr>
          <a:xfrm>
            <a:off x="271700" y="109616"/>
            <a:ext cx="1260000" cy="153866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CE481C8-735F-4B16-4BDE-2197AF49D8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700" y="3976266"/>
            <a:ext cx="1260000" cy="126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6B5AAFC8-9830-9303-B669-4C96D8353B42}"/>
              </a:ext>
            </a:extLst>
          </p:cNvPr>
          <p:cNvGrpSpPr>
            <a:grpSpLocks noChangeAspect="1"/>
          </p:cNvGrpSpPr>
          <p:nvPr/>
        </p:nvGrpSpPr>
        <p:grpSpPr>
          <a:xfrm>
            <a:off x="2236276" y="3976266"/>
            <a:ext cx="2348421" cy="1260000"/>
            <a:chOff x="7896073" y="5429659"/>
            <a:chExt cx="1594545" cy="85552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C462C52-1024-85B4-3EDE-DA758E0726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7896073" y="5525780"/>
              <a:ext cx="1453179" cy="75940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2257AA1-61C0-EBA0-162A-33FC5E568EF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/>
            <a:srcRect t="25860" b="26982"/>
            <a:stretch/>
          </p:blipFill>
          <p:spPr>
            <a:xfrm>
              <a:off x="8755058" y="5429659"/>
              <a:ext cx="735560" cy="346875"/>
            </a:xfrm>
            <a:prstGeom prst="rect">
              <a:avLst/>
            </a:prstGeom>
          </p:spPr>
        </p:pic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B2CB7B3A-9475-3F18-60C0-53E7AAAC39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02341" y="346020"/>
            <a:ext cx="2743200" cy="7998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15F668-904B-E0DC-4E83-BB32D74CF0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0775" y="1935166"/>
            <a:ext cx="3856690" cy="1656347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98DA09A6-1912-0991-8A26-633DE90F6154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86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3A4CC608-F75A-616F-38F3-715FD5AB6500}"/>
              </a:ext>
            </a:extLst>
          </p:cNvPr>
          <p:cNvSpPr txBox="1">
            <a:spLocks/>
          </p:cNvSpPr>
          <p:nvPr/>
        </p:nvSpPr>
        <p:spPr bwMode="auto">
          <a:xfrm>
            <a:off x="319652" y="365138"/>
            <a:ext cx="6891375" cy="516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TSMC 65nm process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192×144 pixels, 110</a:t>
            </a:r>
            <a:r>
              <a:rPr lang="en-GB" sz="2400" b="1" kern="0">
                <a:solidFill>
                  <a:srgbClr val="003088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 pitch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&gt;100kHz frame rate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Flux capability &gt; 10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b="1" kern="0" err="1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2-stage charge cancelation architecture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 chip submission March 2026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 demonstrator early 2027…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5969F4-ED39-3697-8C0F-8C751DB85487}"/>
              </a:ext>
            </a:extLst>
          </p:cNvPr>
          <p:cNvSpPr txBox="1"/>
          <p:nvPr/>
        </p:nvSpPr>
        <p:spPr>
          <a:xfrm>
            <a:off x="2720051" y="5727072"/>
            <a:ext cx="567159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4400" b="1" spc="-16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XIDyn</a:t>
            </a:r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</a:t>
            </a:r>
          </a:p>
        </p:txBody>
      </p:sp>
      <p:pic>
        <p:nvPicPr>
          <p:cNvPr id="6" name="Picture 5" descr="A graph with a line&#10;&#10;Description automatically generated">
            <a:extLst>
              <a:ext uri="{FF2B5EF4-FFF2-40B4-BE49-F238E27FC236}">
                <a16:creationId xmlns:a16="http://schemas.microsoft.com/office/drawing/2014/main" id="{D8B7CE82-1977-0495-506A-7C298EB95C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557" y="3600602"/>
            <a:ext cx="4048757" cy="30411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EEC5B5-563D-7507-2AF8-6735FECE58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555849" y="3644478"/>
            <a:ext cx="2143125" cy="2143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C80E77-035A-21FA-F769-219854E414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70765"/>
            <a:ext cx="5346351" cy="3391580"/>
          </a:xfrm>
          <a:prstGeom prst="rect">
            <a:avLst/>
          </a:prstGeom>
        </p:spPr>
      </p:pic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D0880164-4B5E-E136-2BA7-F599273CBAEB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720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75B5E-7ED6-3FAD-BA02-3CA1B4AEE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189C9C9-C76D-D25D-3EB1-14982DE51797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37C07526-A4D4-59B0-4993-BD7F84AB1D77}"/>
              </a:ext>
            </a:extLst>
          </p:cNvPr>
          <p:cNvSpPr txBox="1">
            <a:spLocks/>
          </p:cNvSpPr>
          <p:nvPr/>
        </p:nvSpPr>
        <p:spPr bwMode="auto">
          <a:xfrm>
            <a:off x="319652" y="365138"/>
            <a:ext cx="6891375" cy="516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TSMC 65nm process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192×144 pixels, 110</a:t>
            </a:r>
            <a:r>
              <a:rPr lang="en-GB" sz="2400" b="1" kern="0">
                <a:solidFill>
                  <a:srgbClr val="003088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m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 pitch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&gt;100kHz frame rate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Flux capability &gt; 10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b="1" kern="0" err="1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mm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2-stage charge cancelation architecture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 chip submission March 2026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 demonstrator early 2027…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90A8A4-1D85-120D-998D-AC4E48C56F3D}"/>
              </a:ext>
            </a:extLst>
          </p:cNvPr>
          <p:cNvSpPr txBox="1"/>
          <p:nvPr/>
        </p:nvSpPr>
        <p:spPr>
          <a:xfrm>
            <a:off x="2720051" y="5727072"/>
            <a:ext cx="567159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4400" b="1" spc="-16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XIDyn</a:t>
            </a:r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</a:t>
            </a:r>
          </a:p>
        </p:txBody>
      </p:sp>
      <p:pic>
        <p:nvPicPr>
          <p:cNvPr id="6" name="Picture 5" descr="A graph with a line&#10;&#10;Description automatically generated">
            <a:extLst>
              <a:ext uri="{FF2B5EF4-FFF2-40B4-BE49-F238E27FC236}">
                <a16:creationId xmlns:a16="http://schemas.microsoft.com/office/drawing/2014/main" id="{2E5CC070-6792-DA36-F49E-83A6A4C54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557" y="3600602"/>
            <a:ext cx="4048757" cy="30411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57C1EF-D789-D134-6103-AB2E76231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555849" y="3644478"/>
            <a:ext cx="2143125" cy="2143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EB1F53-12C5-E917-3170-0B52947AA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70765"/>
            <a:ext cx="5346351" cy="339158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C85BA62-553F-7459-587A-5CA351D796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0940093-CEDB-0C2E-2914-A32D018EEAB9}"/>
              </a:ext>
            </a:extLst>
          </p:cNvPr>
          <p:cNvSpPr/>
          <p:nvPr/>
        </p:nvSpPr>
        <p:spPr>
          <a:xfrm>
            <a:off x="1366835" y="325438"/>
            <a:ext cx="9641510" cy="6134100"/>
          </a:xfrm>
          <a:prstGeom prst="roundRect">
            <a:avLst>
              <a:gd name="adj" fmla="val 92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F3F4823-485D-2ED4-15C8-9F30072FCD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542915"/>
            <a:ext cx="4715816" cy="3791871"/>
          </a:xfrm>
          <a:prstGeom prst="rect">
            <a:avLst/>
          </a:prstGeom>
        </p:spPr>
      </p:pic>
      <p:pic>
        <p:nvPicPr>
          <p:cNvPr id="12" name="Picture 11" descr="A close-up of a computer chip&#10;&#10;AI-generated content may be incorrect.">
            <a:extLst>
              <a:ext uri="{FF2B5EF4-FFF2-40B4-BE49-F238E27FC236}">
                <a16:creationId xmlns:a16="http://schemas.microsoft.com/office/drawing/2014/main" id="{E59B4C30-6300-C263-C2D3-5D7F0A453D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237" y="4422816"/>
            <a:ext cx="3437945" cy="1892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 diagram of a graph&#10;&#10;AI-generated content may be incorrect.">
            <a:extLst>
              <a:ext uri="{FF2B5EF4-FFF2-40B4-BE49-F238E27FC236}">
                <a16:creationId xmlns:a16="http://schemas.microsoft.com/office/drawing/2014/main" id="{C786CCCB-477A-7111-405E-B5D5B6E32FE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25"/>
          <a:stretch>
            <a:fillRect/>
          </a:stretch>
        </p:blipFill>
        <p:spPr bwMode="auto">
          <a:xfrm>
            <a:off x="1954600" y="461452"/>
            <a:ext cx="3666934" cy="2955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A diagram of a graph&#10;&#10;AI-generated content may be incorrect.">
            <a:extLst>
              <a:ext uri="{FF2B5EF4-FFF2-40B4-BE49-F238E27FC236}">
                <a16:creationId xmlns:a16="http://schemas.microsoft.com/office/drawing/2014/main" id="{ADB82D45-7C6A-FBAF-AF58-0777B7277C7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1"/>
          <a:stretch>
            <a:fillRect/>
          </a:stretch>
        </p:blipFill>
        <p:spPr bwMode="auto">
          <a:xfrm>
            <a:off x="1899879" y="3372930"/>
            <a:ext cx="3708173" cy="29929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391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A24F35-ECAD-CA65-262D-F3B9CAB47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66" y="1524000"/>
            <a:ext cx="5177143" cy="5142043"/>
          </a:xfrm>
          <a:prstGeom prst="rect">
            <a:avLst/>
          </a:prstGeom>
          <a:effectLst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EC78E4-407D-922E-15BB-51FE0D0D2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790" y="191957"/>
            <a:ext cx="4860000" cy="3659520"/>
          </a:xfrm>
          <a:prstGeom prst="round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F6BEE3-97F3-384A-332D-884FFD4FE5C1}"/>
              </a:ext>
            </a:extLst>
          </p:cNvPr>
          <p:cNvSpPr txBox="1"/>
          <p:nvPr/>
        </p:nvSpPr>
        <p:spPr>
          <a:xfrm>
            <a:off x="108206" y="77450"/>
            <a:ext cx="6209213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 Materials are Critical!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341B1A-D6CA-BF12-F6DD-4F1D9EA4E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790" y="4002063"/>
            <a:ext cx="4860000" cy="266398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0321113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D27767-4355-113F-0EE9-27DF3BD61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66" y="857833"/>
            <a:ext cx="3711388" cy="2794631"/>
          </a:xfrm>
          <a:prstGeom prst="round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8CC2BF-231C-1F6B-F4BA-39689633D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523" y="2661785"/>
            <a:ext cx="4970893" cy="2797721"/>
          </a:xfrm>
          <a:prstGeom prst="round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01ADA9-E74B-A549-5DFD-39321D919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66" y="3785464"/>
            <a:ext cx="3711388" cy="2794631"/>
          </a:xfrm>
          <a:prstGeom prst="round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D0E7038-42E0-6ECE-723A-553DE5316662}"/>
              </a:ext>
            </a:extLst>
          </p:cNvPr>
          <p:cNvSpPr txBox="1">
            <a:spLocks/>
          </p:cNvSpPr>
          <p:nvPr/>
        </p:nvSpPr>
        <p:spPr bwMode="auto">
          <a:xfrm>
            <a:off x="3872754" y="1659119"/>
            <a:ext cx="2456328" cy="1299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X-ray Bay (160kV)</a:t>
            </a:r>
          </a:p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Photocurrent &amp; Imaging</a:t>
            </a:r>
            <a:endParaRPr lang="en-GB" sz="2400" b="1" kern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4802CD-09F7-8D8C-3542-B980627D9874}"/>
              </a:ext>
            </a:extLst>
          </p:cNvPr>
          <p:cNvSpPr txBox="1"/>
          <p:nvPr/>
        </p:nvSpPr>
        <p:spPr>
          <a:xfrm>
            <a:off x="0" y="65782"/>
            <a:ext cx="121920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Detector Development Group</a:t>
            </a:r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E41DD804-A3B7-8993-9DBB-33F08EC14BAB}"/>
              </a:ext>
            </a:extLst>
          </p:cNvPr>
          <p:cNvSpPr txBox="1">
            <a:spLocks/>
          </p:cNvSpPr>
          <p:nvPr/>
        </p:nvSpPr>
        <p:spPr bwMode="auto">
          <a:xfrm>
            <a:off x="3872754" y="4755514"/>
            <a:ext cx="2293825" cy="90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Alpha Particle Spectroscopy</a:t>
            </a:r>
          </a:p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400" b="1" kern="0" err="1">
                <a:solidFill>
                  <a:srgbClr val="003088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mt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Evaluation)</a:t>
            </a:r>
            <a:endParaRPr lang="en-GB" sz="2400" b="1" kern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179A7C9-C76F-9780-664D-CC4D7095B4E5}"/>
              </a:ext>
            </a:extLst>
          </p:cNvPr>
          <p:cNvSpPr txBox="1">
            <a:spLocks/>
          </p:cNvSpPr>
          <p:nvPr/>
        </p:nvSpPr>
        <p:spPr bwMode="auto">
          <a:xfrm>
            <a:off x="6825523" y="1747909"/>
            <a:ext cx="4970892" cy="1299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4K Photoluminescence</a:t>
            </a:r>
          </a:p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Optoelectronic Characterisation</a:t>
            </a:r>
            <a:endParaRPr lang="en-GB" sz="2400" b="1" kern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0E1B30-AF4A-FF2B-5AE4-084522C8C4FB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888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B076BF-CD92-427F-C7C7-BEF816CCC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74B6D5E-A1F5-F60C-49BA-DD43875E5040}"/>
              </a:ext>
            </a:extLst>
          </p:cNvPr>
          <p:cNvSpPr txBox="1">
            <a:spLocks/>
          </p:cNvSpPr>
          <p:nvPr/>
        </p:nvSpPr>
        <p:spPr bwMode="auto">
          <a:xfrm>
            <a:off x="3927053" y="1783319"/>
            <a:ext cx="3743354" cy="8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ts val="600"/>
              </a:spcBef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ASIC Technology &amp; Hybridisation Capabilities</a:t>
            </a:r>
            <a:endParaRPr lang="en-GB" sz="2400" b="1" kern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79F1F2-3416-34B0-8E91-397681C43277}"/>
              </a:ext>
            </a:extLst>
          </p:cNvPr>
          <p:cNvSpPr txBox="1"/>
          <p:nvPr/>
        </p:nvSpPr>
        <p:spPr>
          <a:xfrm>
            <a:off x="0" y="65782"/>
            <a:ext cx="121920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Detector Development Group</a:t>
            </a:r>
          </a:p>
        </p:txBody>
      </p:sp>
      <p:pic>
        <p:nvPicPr>
          <p:cNvPr id="2" name="Picture 1" descr="A machine with a circular object&#10;&#10;Description automatically generated">
            <a:extLst>
              <a:ext uri="{FF2B5EF4-FFF2-40B4-BE49-F238E27FC236}">
                <a16:creationId xmlns:a16="http://schemas.microsoft.com/office/drawing/2014/main" id="{A843D229-6CD6-70F3-FCF8-362A8748F9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02" y="1050275"/>
            <a:ext cx="3592549" cy="2694411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8B25A3-05B9-904D-7D41-CE8A76110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309" y="1050275"/>
            <a:ext cx="4321871" cy="25787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14F7D9-F221-A0C4-7968-443AC629EA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61"/>
          <a:stretch/>
        </p:blipFill>
        <p:spPr>
          <a:xfrm>
            <a:off x="0" y="3998424"/>
            <a:ext cx="12192000" cy="2874090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47F9578D-225C-C4BC-4EC2-CC685A14405B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254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3D4E0A-C0DE-6EA3-15B7-4BCB7A54C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0" y="127536"/>
            <a:ext cx="4952195" cy="6602927"/>
          </a:xfrm>
          <a:prstGeom prst="round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6D0EB5-8788-3935-3372-971D6FFC6FB3}"/>
              </a:ext>
            </a:extLst>
          </p:cNvPr>
          <p:cNvSpPr txBox="1"/>
          <p:nvPr/>
        </p:nvSpPr>
        <p:spPr>
          <a:xfrm>
            <a:off x="174402" y="2614867"/>
            <a:ext cx="6549126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spc="-15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and Bright X-Ray Imaging with Nanophotonic Scintillators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5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Dr. Issy Braddock et 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spc="-150" noProof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kumimoji="0" lang="en-US" sz="2800" b="1" i="0" u="none" strike="noStrike" kern="1200" cap="none" spc="-15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/02/2026</a:t>
            </a:r>
            <a:endParaRPr kumimoji="0" lang="en-US" sz="1400" b="1" i="0" u="none" strike="noStrike" kern="1200" cap="none" spc="-150" normalizeH="0" baseline="0" noProof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B26C06-7209-F01D-5C71-E56C7C8C6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11906"/>
            <a:ext cx="7048500" cy="9910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DD31AB-897D-9000-866F-FC8746C87C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76C240-7190-010A-972B-11F7D6D152C3}"/>
              </a:ext>
            </a:extLst>
          </p:cNvPr>
          <p:cNvSpPr txBox="1"/>
          <p:nvPr/>
        </p:nvSpPr>
        <p:spPr>
          <a:xfrm>
            <a:off x="2196353" y="5845806"/>
            <a:ext cx="37920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5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10:45</a:t>
            </a:r>
            <a:endParaRPr kumimoji="0" lang="en-US" sz="1400" b="1" i="0" u="none" strike="noStrike" kern="1200" cap="none" spc="-150" normalizeH="0" baseline="0" noProof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D7CE5B30-6D7C-E184-2DBD-53F0F5E26C78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9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6C2997EE-0889-44C3-AC0D-18F26AC9A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he storage ring of the European Light Source (ESRF) in Grenoble. |  EIROforum">
            <a:extLst>
              <a:ext uri="{FF2B5EF4-FFF2-40B4-BE49-F238E27FC236}">
                <a16:creationId xmlns:a16="http://schemas.microsoft.com/office/drawing/2014/main" id="{E2E5FBC6-4850-D2FD-B753-9FCC15B8D8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5" r="-3" b="7603"/>
          <a:stretch/>
        </p:blipFill>
        <p:spPr bwMode="auto">
          <a:xfrm>
            <a:off x="5622233" y="10"/>
            <a:ext cx="6569769" cy="3750724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bout Us - - Diamond Light Source">
            <a:extLst>
              <a:ext uri="{FF2B5EF4-FFF2-40B4-BE49-F238E27FC236}">
                <a16:creationId xmlns:a16="http://schemas.microsoft.com/office/drawing/2014/main" id="{B6F7297E-5E99-D0FF-0540-43A3372A1A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40"/>
          <a:stretch/>
        </p:blipFill>
        <p:spPr bwMode="auto">
          <a:xfrm>
            <a:off x="4182011" y="3887894"/>
            <a:ext cx="8009991" cy="2970106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uropean XFEL: World's most powerful X-ray source starts up | CERN">
            <a:extLst>
              <a:ext uri="{FF2B5EF4-FFF2-40B4-BE49-F238E27FC236}">
                <a16:creationId xmlns:a16="http://schemas.microsoft.com/office/drawing/2014/main" id="{0BD51C0F-A7E3-B6F1-C49B-C844CD8AAB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0" r="11230" b="-1"/>
          <a:stretch/>
        </p:blipFill>
        <p:spPr bwMode="auto">
          <a:xfrm>
            <a:off x="20" y="10"/>
            <a:ext cx="7503091" cy="6857990"/>
          </a:xfrm>
          <a:custGeom>
            <a:avLst/>
            <a:gdLst/>
            <a:ahLst/>
            <a:cxnLst/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049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1C41771-EFC7-4224-A7D5-925951539FC1}"/>
              </a:ext>
            </a:extLst>
          </p:cNvPr>
          <p:cNvSpPr txBox="1"/>
          <p:nvPr/>
        </p:nvSpPr>
        <p:spPr>
          <a:xfrm>
            <a:off x="0" y="65782"/>
            <a:ext cx="605948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DLSR Synchrotrons 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464926C-6C82-ADFA-AB1A-DC704976DE12}"/>
              </a:ext>
            </a:extLst>
          </p:cNvPr>
          <p:cNvSpPr txBox="1">
            <a:spLocks/>
          </p:cNvSpPr>
          <p:nvPr/>
        </p:nvSpPr>
        <p:spPr bwMode="auto">
          <a:xfrm>
            <a:off x="202836" y="1106560"/>
            <a:ext cx="5893163" cy="46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DLSR = Diffraction Limited Storage Ring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 in the number and quality of bending and focusing magnets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Reduction of the beam size by over an order of magnitude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6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E6A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GB" sz="2400" b="1" kern="0">
                <a:solidFill>
                  <a:srgbClr val="E6A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 increase in brightness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Diamond-II increase in average X-ray energy too (&gt; 20 keV)</a:t>
            </a:r>
          </a:p>
          <a:p>
            <a:pPr marL="1257300" lvl="2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 baseline="3000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circular building with cars parked in the middle&#10;&#10;AI-generated content may be incorrect.">
            <a:extLst>
              <a:ext uri="{FF2B5EF4-FFF2-40B4-BE49-F238E27FC236}">
                <a16:creationId xmlns:a16="http://schemas.microsoft.com/office/drawing/2014/main" id="{FF9D9D64-4568-1144-1EBC-2928AF26DA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7398"/>
          <a:stretch>
            <a:fillRect/>
          </a:stretch>
        </p:blipFill>
        <p:spPr>
          <a:xfrm>
            <a:off x="6072188" y="27682"/>
            <a:ext cx="5536123" cy="1565077"/>
          </a:xfrm>
          <a:prstGeom prst="rect">
            <a:avLst/>
          </a:prstGeom>
        </p:spPr>
      </p:pic>
      <p:pic>
        <p:nvPicPr>
          <p:cNvPr id="7" name="Picture 6" descr="A circular building with cars parked in the middle&#10;&#10;AI-generated content may be incorrect.">
            <a:extLst>
              <a:ext uri="{FF2B5EF4-FFF2-40B4-BE49-F238E27FC236}">
                <a16:creationId xmlns:a16="http://schemas.microsoft.com/office/drawing/2014/main" id="{F3AED7D3-6F09-6E9B-4C0F-147B1302B5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2247"/>
          <a:stretch>
            <a:fillRect/>
          </a:stretch>
        </p:blipFill>
        <p:spPr>
          <a:xfrm>
            <a:off x="7925164" y="835223"/>
            <a:ext cx="4064000" cy="23876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060C0C-CB61-05AD-B7AF-1EB869E39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165" y="1003213"/>
            <a:ext cx="1779810" cy="1779810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DAEBB7DC-D79B-719E-F69F-CDCA5044DB44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5" name="Picture 32" descr="A picture containing screenshot, text, line, diagram&#10;&#10;Description automatically generated">
            <a:extLst>
              <a:ext uri="{FF2B5EF4-FFF2-40B4-BE49-F238E27FC236}">
                <a16:creationId xmlns:a16="http://schemas.microsoft.com/office/drawing/2014/main" id="{6834F5C1-8094-D6BE-7F09-678967E11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117" y="3652895"/>
            <a:ext cx="6061623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367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482F65-B442-74C9-B2A3-FE8DC71BE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2C0028F-D2E0-B6C7-C002-FC38D5AF0583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C0A8A5-FA9A-F3B3-2621-473804C1E212}"/>
              </a:ext>
            </a:extLst>
          </p:cNvPr>
          <p:cNvSpPr txBox="1"/>
          <p:nvPr/>
        </p:nvSpPr>
        <p:spPr>
          <a:xfrm>
            <a:off x="0" y="65782"/>
            <a:ext cx="605948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DLSR Synchrotrons 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BE04A5E-6B5C-8B08-A886-BD7CBDEB8534}"/>
              </a:ext>
            </a:extLst>
          </p:cNvPr>
          <p:cNvSpPr txBox="1">
            <a:spLocks/>
          </p:cNvSpPr>
          <p:nvPr/>
        </p:nvSpPr>
        <p:spPr bwMode="auto">
          <a:xfrm>
            <a:off x="202836" y="1106560"/>
            <a:ext cx="5893163" cy="46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DLSR = Diffraction Limited Storage Ring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 in the number and quality of bending and focusing magnets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Reduction of the beam size by over an order of magnitude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6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E6A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GB" sz="2400" b="1" kern="0">
                <a:solidFill>
                  <a:srgbClr val="E6A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 increase in brightness</a:t>
            </a: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14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Diamond-II increase in average X-ray energy too (&gt; 20 keV)</a:t>
            </a:r>
          </a:p>
          <a:p>
            <a:pPr marL="1257300" lvl="2" indent="-342900" eaLnBrk="0" fontAlgn="base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GB" sz="2400" b="1" kern="0" baseline="3000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0529A8-3A16-8A64-CED3-FACE3D5DE8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87" t="10362"/>
          <a:stretch/>
        </p:blipFill>
        <p:spPr>
          <a:xfrm>
            <a:off x="6096000" y="3431847"/>
            <a:ext cx="6096000" cy="3411171"/>
          </a:xfrm>
          <a:prstGeom prst="rect">
            <a:avLst/>
          </a:prstGeom>
        </p:spPr>
      </p:pic>
      <p:pic>
        <p:nvPicPr>
          <p:cNvPr id="4" name="Picture 3" descr="A circular building with cars parked in the middle&#10;&#10;AI-generated content may be incorrect.">
            <a:extLst>
              <a:ext uri="{FF2B5EF4-FFF2-40B4-BE49-F238E27FC236}">
                <a16:creationId xmlns:a16="http://schemas.microsoft.com/office/drawing/2014/main" id="{F74783E8-ED10-4168-C32E-671840A10D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7398"/>
          <a:stretch>
            <a:fillRect/>
          </a:stretch>
        </p:blipFill>
        <p:spPr>
          <a:xfrm>
            <a:off x="6072188" y="27682"/>
            <a:ext cx="5536123" cy="1565077"/>
          </a:xfrm>
          <a:prstGeom prst="rect">
            <a:avLst/>
          </a:prstGeom>
        </p:spPr>
      </p:pic>
      <p:pic>
        <p:nvPicPr>
          <p:cNvPr id="7" name="Picture 6" descr="A circular building with cars parked in the middle&#10;&#10;AI-generated content may be incorrect.">
            <a:extLst>
              <a:ext uri="{FF2B5EF4-FFF2-40B4-BE49-F238E27FC236}">
                <a16:creationId xmlns:a16="http://schemas.microsoft.com/office/drawing/2014/main" id="{D4EB4612-CC84-204B-C279-93EEE50270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2247"/>
          <a:stretch>
            <a:fillRect/>
          </a:stretch>
        </p:blipFill>
        <p:spPr>
          <a:xfrm>
            <a:off x="7925164" y="835223"/>
            <a:ext cx="4064000" cy="23876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A4C42F-9654-7758-5A52-5AA83B169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165" y="1003213"/>
            <a:ext cx="1779810" cy="177981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B54E305-03CA-17ED-45F2-A0C45016A51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71C8CB4-7A9C-8308-FC1D-F930E60863E3}"/>
              </a:ext>
            </a:extLst>
          </p:cNvPr>
          <p:cNvSpPr/>
          <p:nvPr/>
        </p:nvSpPr>
        <p:spPr>
          <a:xfrm>
            <a:off x="183384" y="325438"/>
            <a:ext cx="11752208" cy="6134100"/>
          </a:xfrm>
          <a:prstGeom prst="roundRect">
            <a:avLst>
              <a:gd name="adj" fmla="val 569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4005C7-4A09-6BBE-1501-3197D5BAE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06" y="628633"/>
            <a:ext cx="6645276" cy="5600734"/>
          </a:xfrm>
          <a:prstGeom prst="rect">
            <a:avLst/>
          </a:prstGeom>
        </p:spPr>
      </p:pic>
      <p:pic>
        <p:nvPicPr>
          <p:cNvPr id="2050" name="Picture 2" descr="QR Code Image">
            <a:extLst>
              <a:ext uri="{FF2B5EF4-FFF2-40B4-BE49-F238E27FC236}">
                <a16:creationId xmlns:a16="http://schemas.microsoft.com/office/drawing/2014/main" id="{513D192D-4EF5-B85A-9414-6E2918D62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780" y="450854"/>
            <a:ext cx="1104718" cy="110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D29979-AD45-10CD-E96A-0040B4537682}"/>
              </a:ext>
            </a:extLst>
          </p:cNvPr>
          <p:cNvSpPr txBox="1"/>
          <p:nvPr/>
        </p:nvSpPr>
        <p:spPr>
          <a:xfrm>
            <a:off x="7083748" y="483602"/>
            <a:ext cx="4780971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Next-Gen Detectors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79566F-311F-A3BA-844C-ACAAF83FE005}"/>
              </a:ext>
            </a:extLst>
          </p:cNvPr>
          <p:cNvSpPr txBox="1"/>
          <p:nvPr/>
        </p:nvSpPr>
        <p:spPr>
          <a:xfrm>
            <a:off x="7196459" y="2098142"/>
            <a:ext cx="4500752" cy="3903504"/>
          </a:xfrm>
          <a:prstGeom prst="rect">
            <a:avLst/>
          </a:prstGeom>
          <a:solidFill>
            <a:srgbClr val="FFFFFF"/>
          </a:solidFill>
        </p:spPr>
        <p:txBody>
          <a:bodyPr wrap="square" numCol="1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/>
              <a:t>Hard X-Rays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/>
              <a:t>High Fluxes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/>
              <a:t>Single Photon Resolution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/>
              <a:t>High Spatial Resolution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/>
              <a:t>Temporal Resolution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800" b="1"/>
              <a:t>Large Areas</a:t>
            </a:r>
          </a:p>
        </p:txBody>
      </p:sp>
    </p:spTree>
    <p:extLst>
      <p:ext uri="{BB962C8B-B14F-4D97-AF65-F5344CB8AC3E}">
        <p14:creationId xmlns:p14="http://schemas.microsoft.com/office/powerpoint/2010/main" val="765234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C423B79-2501-8D3A-C060-D3DDA6E1A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34" y="170012"/>
            <a:ext cx="4593938" cy="99834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A4E6249-1B11-6E0A-D55A-CE2EB01E74C0}"/>
              </a:ext>
            </a:extLst>
          </p:cNvPr>
          <p:cNvGrpSpPr/>
          <p:nvPr/>
        </p:nvGrpSpPr>
        <p:grpSpPr>
          <a:xfrm>
            <a:off x="194947" y="2883046"/>
            <a:ext cx="6006782" cy="2724875"/>
            <a:chOff x="364720" y="1590964"/>
            <a:chExt cx="4658771" cy="198905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C33FCB-8839-D1F2-D34F-0D762F16D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56068" y="1902436"/>
              <a:ext cx="2367423" cy="154566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B40EBA8-47BD-624B-17A3-E44F31792B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" t="6771" b="3577"/>
            <a:stretch/>
          </p:blipFill>
          <p:spPr>
            <a:xfrm>
              <a:off x="364720" y="1848119"/>
              <a:ext cx="1940410" cy="1731899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Right Arrow 4">
              <a:extLst>
                <a:ext uri="{FF2B5EF4-FFF2-40B4-BE49-F238E27FC236}">
                  <a16:creationId xmlns:a16="http://schemas.microsoft.com/office/drawing/2014/main" id="{E1D895C6-391F-DFB1-E20D-B71A30472374}"/>
                </a:ext>
              </a:extLst>
            </p:cNvPr>
            <p:cNvSpPr/>
            <p:nvPr/>
          </p:nvSpPr>
          <p:spPr>
            <a:xfrm>
              <a:off x="2387916" y="2539137"/>
              <a:ext cx="196072" cy="111280"/>
            </a:xfrm>
            <a:prstGeom prst="rightArrow">
              <a:avLst/>
            </a:prstGeom>
            <a:solidFill>
              <a:srgbClr val="00308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AB2799-E15D-B5F6-2EBF-E7E1604B9C11}"/>
                </a:ext>
              </a:extLst>
            </p:cNvPr>
            <p:cNvSpPr txBox="1"/>
            <p:nvPr/>
          </p:nvSpPr>
          <p:spPr>
            <a:xfrm>
              <a:off x="757099" y="1590964"/>
              <a:ext cx="1155653" cy="2358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500" b="1">
                  <a:solidFill>
                    <a:srgbClr val="002060"/>
                  </a:solidFill>
                </a:rPr>
                <a:t>Multiple frames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1D1DF07-14BE-C173-6703-7E02670BF7B6}"/>
                </a:ext>
              </a:extLst>
            </p:cNvPr>
            <p:cNvSpPr txBox="1"/>
            <p:nvPr/>
          </p:nvSpPr>
          <p:spPr>
            <a:xfrm>
              <a:off x="2940631" y="1705722"/>
              <a:ext cx="2010604" cy="235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baseline="30000">
                  <a:solidFill>
                    <a:srgbClr val="002060"/>
                  </a:solidFill>
                </a:rPr>
                <a:t>241</a:t>
              </a:r>
              <a:r>
                <a:rPr lang="en-GB" sz="1500" b="1">
                  <a:solidFill>
                    <a:srgbClr val="002060"/>
                  </a:solidFill>
                </a:rPr>
                <a:t>Am Spectrum</a:t>
              </a:r>
            </a:p>
          </p:txBody>
        </p:sp>
      </p:grp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2D21CD1-BB3B-8AFC-D865-5E2E8CE66C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372145"/>
              </p:ext>
            </p:extLst>
          </p:nvPr>
        </p:nvGraphicFramePr>
        <p:xfrm>
          <a:off x="7194942" y="411586"/>
          <a:ext cx="4870058" cy="4206240"/>
        </p:xfrm>
        <a:graphic>
          <a:graphicData uri="http://schemas.openxmlformats.org/drawingml/2006/table">
            <a:tbl>
              <a:tblPr firstRow="1" lastRow="1">
                <a:tableStyleId>{6E25E649-3F16-4E02-A733-19D2CDBF48F0}</a:tableStyleId>
              </a:tblPr>
              <a:tblGrid>
                <a:gridCol w="2533258">
                  <a:extLst>
                    <a:ext uri="{9D8B030D-6E8A-4147-A177-3AD203B41FA5}">
                      <a16:colId xmlns:a16="http://schemas.microsoft.com/office/drawing/2014/main" val="1177716226"/>
                    </a:ext>
                  </a:extLst>
                </a:gridCol>
                <a:gridCol w="2336800">
                  <a:extLst>
                    <a:ext uri="{9D8B030D-6E8A-4147-A177-3AD203B41FA5}">
                      <a16:colId xmlns:a16="http://schemas.microsoft.com/office/drawing/2014/main" val="521639129"/>
                    </a:ext>
                  </a:extLst>
                </a:gridCol>
              </a:tblGrid>
              <a:tr h="201188">
                <a:tc>
                  <a:txBody>
                    <a:bodyPr/>
                    <a:lstStyle/>
                    <a:p>
                      <a:r>
                        <a:rPr lang="en-US" sz="1800"/>
                        <a:t>Parameter</a:t>
                      </a:r>
                      <a:endParaRPr lang="en-GB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HEXITEC</a:t>
                      </a:r>
                      <a:endParaRPr lang="en-GB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414811"/>
                  </a:ext>
                </a:extLst>
              </a:tr>
              <a:tr h="198355">
                <a:tc>
                  <a:txBody>
                    <a:bodyPr/>
                    <a:lstStyle/>
                    <a:p>
                      <a:r>
                        <a:rPr lang="en-US" sz="1800" b="1"/>
                        <a:t>Pixel</a:t>
                      </a:r>
                      <a:r>
                        <a:rPr lang="en-US" sz="1800" b="1" baseline="0"/>
                        <a:t> Pitch (µm)</a:t>
                      </a:r>
                      <a:endParaRPr lang="en-GB" sz="1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250</a:t>
                      </a:r>
                      <a:endParaRPr lang="en-GB" sz="180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7205991"/>
                  </a:ext>
                </a:extLst>
              </a:tr>
              <a:tr h="198355">
                <a:tc>
                  <a:txBody>
                    <a:bodyPr/>
                    <a:lstStyle/>
                    <a:p>
                      <a:r>
                        <a:rPr lang="en-US" sz="1800" b="1"/>
                        <a:t>Array Size</a:t>
                      </a:r>
                      <a:endParaRPr lang="en-GB" sz="1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80×80</a:t>
                      </a:r>
                      <a:endParaRPr lang="en-GB" sz="180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1890243"/>
                  </a:ext>
                </a:extLst>
              </a:tr>
              <a:tr h="198355">
                <a:tc>
                  <a:txBody>
                    <a:bodyPr/>
                    <a:lstStyle/>
                    <a:p>
                      <a:r>
                        <a:rPr lang="en-US" sz="1800" b="1"/>
                        <a:t>Max Frame Rate (kHz)</a:t>
                      </a:r>
                      <a:endParaRPr lang="en-GB" sz="1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~</a:t>
                      </a:r>
                      <a:r>
                        <a:rPr lang="en-US" sz="1800"/>
                        <a:t>10</a:t>
                      </a:r>
                      <a:endParaRPr lang="en-GB" sz="180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4066465"/>
                  </a:ext>
                </a:extLst>
              </a:tr>
              <a:tr h="198355">
                <a:tc>
                  <a:txBody>
                    <a:bodyPr/>
                    <a:lstStyle/>
                    <a:p>
                      <a:r>
                        <a:rPr lang="en-GB" sz="1800" b="1"/>
                        <a:t>Max Spectroscopic Flux</a:t>
                      </a:r>
                    </a:p>
                    <a:p>
                      <a:r>
                        <a:rPr lang="en-GB" sz="1800" b="1"/>
                        <a:t>(ph s</a:t>
                      </a:r>
                      <a:r>
                        <a:rPr lang="en-GB" sz="1800" b="1" baseline="30000"/>
                        <a:t>-1</a:t>
                      </a:r>
                      <a:r>
                        <a:rPr lang="en-GB" sz="1800" b="1" baseline="0"/>
                        <a:t> mm</a:t>
                      </a:r>
                      <a:r>
                        <a:rPr lang="en-GB" sz="1800" b="1" baseline="30000"/>
                        <a:t>-2</a:t>
                      </a:r>
                      <a:r>
                        <a:rPr lang="en-GB" sz="1800" b="1" baseline="0"/>
                        <a:t>)</a:t>
                      </a:r>
                      <a:endParaRPr lang="en-GB" sz="1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~</a:t>
                      </a:r>
                      <a:r>
                        <a:rPr lang="en-GB" sz="1800"/>
                        <a:t>10</a:t>
                      </a:r>
                      <a:r>
                        <a:rPr lang="en-GB" sz="1800" baseline="30000"/>
                        <a:t>4</a:t>
                      </a:r>
                      <a:endParaRPr lang="en-GB" sz="180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7671205"/>
                  </a:ext>
                </a:extLst>
              </a:tr>
              <a:tr h="198355">
                <a:tc>
                  <a:txBody>
                    <a:bodyPr/>
                    <a:lstStyle/>
                    <a:p>
                      <a:r>
                        <a:rPr lang="en-US" sz="1800" b="1"/>
                        <a:t>Digitisation</a:t>
                      </a:r>
                      <a:endParaRPr lang="en-GB" sz="1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Off-chip</a:t>
                      </a:r>
                      <a:endParaRPr lang="en-GB" sz="180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42992278"/>
                  </a:ext>
                </a:extLst>
              </a:tr>
              <a:tr h="198355">
                <a:tc>
                  <a:txBody>
                    <a:bodyPr/>
                    <a:lstStyle/>
                    <a:p>
                      <a:r>
                        <a:rPr lang="en-GB" sz="1800" b="1"/>
                        <a:t>Detector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Peak Track + Hold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0408769"/>
                  </a:ext>
                </a:extLst>
              </a:tr>
              <a:tr h="198355">
                <a:tc rowSpan="2">
                  <a:txBody>
                    <a:bodyPr/>
                    <a:lstStyle/>
                    <a:p>
                      <a:r>
                        <a:rPr lang="en-GB" sz="1800" b="1"/>
                        <a:t>Gain stages</a:t>
                      </a:r>
                    </a:p>
                    <a:p>
                      <a:r>
                        <a:rPr lang="en-GB" sz="1800" b="1"/>
                        <a:t>(keV in CZT)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200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9548059"/>
                  </a:ext>
                </a:extLst>
              </a:tr>
              <a:tr h="198355">
                <a:tc vMerge="1"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600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33616330"/>
                  </a:ext>
                </a:extLst>
              </a:tr>
              <a:tr h="198355">
                <a:tc>
                  <a:txBody>
                    <a:bodyPr/>
                    <a:lstStyle/>
                    <a:p>
                      <a:r>
                        <a:rPr lang="en-US" sz="1800" b="1"/>
                        <a:t>FWHM</a:t>
                      </a:r>
                      <a:r>
                        <a:rPr lang="en-US" sz="1800" b="1" baseline="-25000"/>
                        <a:t>@100keV </a:t>
                      </a:r>
                    </a:p>
                    <a:p>
                      <a:r>
                        <a:rPr lang="en-US" sz="1800" b="1" baseline="0"/>
                        <a:t>(keV)</a:t>
                      </a:r>
                      <a:endParaRPr lang="en-GB" sz="1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err="1"/>
                        <a:t>CdZnTe</a:t>
                      </a:r>
                      <a:r>
                        <a:rPr lang="en-US" sz="1800" b="0"/>
                        <a:t>: </a:t>
                      </a:r>
                      <a:r>
                        <a:rPr lang="en-US" sz="1800" b="1">
                          <a:solidFill>
                            <a:srgbClr val="1E5DF8"/>
                          </a:solidFill>
                        </a:rPr>
                        <a:t>0.79keV</a:t>
                      </a:r>
                      <a:endParaRPr lang="en-US" sz="1800" b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/>
                        <a:t>Si:  </a:t>
                      </a:r>
                      <a:r>
                        <a:rPr lang="en-US" sz="1800" b="1">
                          <a:solidFill>
                            <a:srgbClr val="1E5DF8"/>
                          </a:solidFill>
                        </a:rPr>
                        <a:t>0.59keV</a:t>
                      </a:r>
                      <a:endParaRPr lang="en-US" sz="1800" b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353550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20CEF952-20AB-8F47-483A-65E75413E664}"/>
              </a:ext>
            </a:extLst>
          </p:cNvPr>
          <p:cNvSpPr txBox="1"/>
          <p:nvPr/>
        </p:nvSpPr>
        <p:spPr>
          <a:xfrm>
            <a:off x="7177461" y="72479"/>
            <a:ext cx="46122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i="1">
                <a:solidFill>
                  <a:srgbClr val="002060"/>
                </a:solidFill>
              </a:rPr>
              <a:t>HEXITEC specifications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3E068A-8CA8-CF54-3DD8-6A8F0FDA8696}"/>
              </a:ext>
            </a:extLst>
          </p:cNvPr>
          <p:cNvSpPr txBox="1"/>
          <p:nvPr/>
        </p:nvSpPr>
        <p:spPr>
          <a:xfrm>
            <a:off x="315413" y="1293933"/>
            <a:ext cx="645368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Fully spectroscopic X-Ray Imaging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 × 80 pixel array on a 250 </a:t>
            </a:r>
            <a:r>
              <a:rPr lang="el-GR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 pitch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00" b="1" kern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Maximum 10 kHz data output (</a:t>
            </a:r>
            <a:r>
              <a:rPr lang="en-GB" sz="2400" b="1" kern="0">
                <a:solidFill>
                  <a:srgbClr val="003088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~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 MB s</a:t>
            </a:r>
            <a:r>
              <a:rPr lang="en-GB" sz="2400" b="1" kern="0" baseline="3000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lang="en-GB" sz="2400" b="1" ker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E9D322-C738-581D-F0B8-7660EC2F2D2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7698" r="9644" b="31111"/>
          <a:stretch>
            <a:fillRect/>
          </a:stretch>
        </p:blipFill>
        <p:spPr>
          <a:xfrm>
            <a:off x="7976323" y="4853411"/>
            <a:ext cx="4088677" cy="1744239"/>
          </a:xfrm>
          <a:prstGeom prst="roundRect">
            <a:avLst/>
          </a:prstGeom>
        </p:spPr>
      </p:pic>
      <p:pic>
        <p:nvPicPr>
          <p:cNvPr id="4" name="Picture 2" descr="QR Code Image">
            <a:extLst>
              <a:ext uri="{FF2B5EF4-FFF2-40B4-BE49-F238E27FC236}">
                <a16:creationId xmlns:a16="http://schemas.microsoft.com/office/drawing/2014/main" id="{4BDBC65F-C0FD-11FA-35CA-BB4236C86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121" y="5068934"/>
            <a:ext cx="1377480" cy="137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866F9129-5B2E-C220-5A63-A023E756E476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705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E2E9DC-AA1A-95D6-0AEA-2DC4C4B8C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295" y="4163218"/>
            <a:ext cx="3370745" cy="22007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A27223-43AC-3522-7E1A-F792B7106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8012" y="3782704"/>
            <a:ext cx="3370745" cy="220071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649C54-4241-679E-1CD1-45B93573B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895" y="4010818"/>
            <a:ext cx="3370745" cy="2200716"/>
          </a:xfrm>
          <a:prstGeom prst="rect">
            <a:avLst/>
          </a:prstGeom>
        </p:spPr>
      </p:pic>
      <p:pic>
        <p:nvPicPr>
          <p:cNvPr id="20" name="Picture 19" descr="A picture containing text, electronics, computer&#10;&#10;Description automatically generated">
            <a:extLst>
              <a:ext uri="{FF2B5EF4-FFF2-40B4-BE49-F238E27FC236}">
                <a16:creationId xmlns:a16="http://schemas.microsoft.com/office/drawing/2014/main" id="{2D037733-515D-2439-EC0A-7CFDEFF2EF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57" r="16979" b="18334"/>
          <a:stretch/>
        </p:blipFill>
        <p:spPr>
          <a:xfrm>
            <a:off x="440055" y="730328"/>
            <a:ext cx="4062413" cy="184261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C62722C-24A9-0D0D-7BE0-AC63BB2D4E64}"/>
              </a:ext>
            </a:extLst>
          </p:cNvPr>
          <p:cNvSpPr txBox="1"/>
          <p:nvPr/>
        </p:nvSpPr>
        <p:spPr>
          <a:xfrm>
            <a:off x="509881" y="8002"/>
            <a:ext cx="3956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Server Computing Nodes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542926C-3AB7-56EA-9D26-DBE55705555C}"/>
              </a:ext>
            </a:extLst>
          </p:cNvPr>
          <p:cNvGrpSpPr/>
          <p:nvPr/>
        </p:nvGrpSpPr>
        <p:grpSpPr>
          <a:xfrm>
            <a:off x="4392607" y="103527"/>
            <a:ext cx="3763023" cy="3402800"/>
            <a:chOff x="4740949" y="103527"/>
            <a:chExt cx="3763023" cy="34028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3B1A391-EC97-D4FE-3A7E-AC475E99298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63972" y="612512"/>
              <a:ext cx="3240000" cy="2893815"/>
              <a:chOff x="0" y="0"/>
              <a:chExt cx="5239488" cy="467968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DAAD21C-8FEB-FE75-5DEC-23559DEE76E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0" y="0"/>
                <a:ext cx="4943458" cy="4417742"/>
                <a:chOff x="0" y="0"/>
                <a:chExt cx="4943458" cy="4417742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3037AB51-EBE4-DD69-6AA1-BF28BCECEB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0"/>
                  <a:ext cx="3615094" cy="3600000"/>
                </a:xfrm>
                <a:prstGeom prst="rect">
                  <a:avLst/>
                </a:prstGeom>
              </p:spPr>
            </p:pic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E73171C0-75ED-4D8E-1195-BDC6F3D586CC}"/>
                    </a:ext>
                  </a:extLst>
                </p:cNvPr>
                <p:cNvGrpSpPr/>
                <p:nvPr/>
              </p:nvGrpSpPr>
              <p:grpSpPr>
                <a:xfrm>
                  <a:off x="366307" y="185839"/>
                  <a:ext cx="4577151" cy="4231903"/>
                  <a:chOff x="366307" y="185839"/>
                  <a:chExt cx="4577151" cy="4231903"/>
                </a:xfrm>
              </p:grpSpPr>
              <p:pic>
                <p:nvPicPr>
                  <p:cNvPr id="7" name="Picture 6">
                    <a:extLst>
                      <a:ext uri="{FF2B5EF4-FFF2-40B4-BE49-F238E27FC236}">
                        <a16:creationId xmlns:a16="http://schemas.microsoft.com/office/drawing/2014/main" id="{4A7B2BD4-F4D3-A543-09EC-3C335560F5B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366307" y="185839"/>
                    <a:ext cx="3615094" cy="3600000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>
                    <a:extLst>
                      <a:ext uri="{FF2B5EF4-FFF2-40B4-BE49-F238E27FC236}">
                        <a16:creationId xmlns:a16="http://schemas.microsoft.com/office/drawing/2014/main" id="{EE5C5EE6-E9AE-502C-70E6-D3C37E7DF8D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62337" y="447785"/>
                    <a:ext cx="3615094" cy="3600000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>
                    <a:extLst>
                      <a:ext uri="{FF2B5EF4-FFF2-40B4-BE49-F238E27FC236}">
                        <a16:creationId xmlns:a16="http://schemas.microsoft.com/office/drawing/2014/main" id="{5C66BD51-8B44-8597-C454-0012466FB4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962057" y="631903"/>
                    <a:ext cx="3615094" cy="36000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Picture 10">
                    <a:extLst>
                      <a:ext uri="{FF2B5EF4-FFF2-40B4-BE49-F238E27FC236}">
                        <a16:creationId xmlns:a16="http://schemas.microsoft.com/office/drawing/2014/main" id="{A29408ED-B85A-5C4E-CFE1-862F5488A5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328364" y="817742"/>
                    <a:ext cx="3615094" cy="3600000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568813C-FA51-D643-7C91-49124771A4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24394" y="1079688"/>
                <a:ext cx="3615094" cy="3600000"/>
              </a:xfrm>
              <a:prstGeom prst="rect">
                <a:avLst/>
              </a:prstGeom>
            </p:spPr>
          </p:pic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47D5922-23B8-3E3E-8C7B-F6746A83A524}"/>
                </a:ext>
              </a:extLst>
            </p:cNvPr>
            <p:cNvCxnSpPr/>
            <p:nvPr/>
          </p:nvCxnSpPr>
          <p:spPr>
            <a:xfrm flipH="1">
              <a:off x="4979434" y="1024565"/>
              <a:ext cx="2741329" cy="0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7E014BA-0F97-AC17-3285-3B7502B43D8F}"/>
                </a:ext>
              </a:extLst>
            </p:cNvPr>
            <p:cNvCxnSpPr/>
            <p:nvPr/>
          </p:nvCxnSpPr>
          <p:spPr>
            <a:xfrm flipH="1">
              <a:off x="4957731" y="1457874"/>
              <a:ext cx="2741329" cy="0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6130EA1-5E6E-3490-F6C4-13E3CCD5D222}"/>
                </a:ext>
              </a:extLst>
            </p:cNvPr>
            <p:cNvSpPr txBox="1"/>
            <p:nvPr/>
          </p:nvSpPr>
          <p:spPr>
            <a:xfrm>
              <a:off x="4740949" y="103527"/>
              <a:ext cx="32182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2x 10G UDP Ethernet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Raw Data Frames 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11D5169B-0F52-B6E5-E25F-AB399BE19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5778" y="4304163"/>
            <a:ext cx="3370745" cy="220071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21384B9-AB94-8832-FEC3-0C423D604B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3496" y="4054490"/>
            <a:ext cx="3370745" cy="2629659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721DF63-0372-2071-230E-30EC6DDA0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12" y="2621795"/>
            <a:ext cx="759506" cy="75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52BD34F-B318-6EED-D73B-B49345AC1928}"/>
              </a:ext>
            </a:extLst>
          </p:cNvPr>
          <p:cNvSpPr txBox="1"/>
          <p:nvPr/>
        </p:nvSpPr>
        <p:spPr>
          <a:xfrm>
            <a:off x="1041233" y="2838672"/>
            <a:ext cx="204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ODIN DATA</a:t>
            </a:r>
          </a:p>
        </p:txBody>
      </p: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40E4F0E8-5A89-EDB2-42F4-50277C19CD31}"/>
              </a:ext>
            </a:extLst>
          </p:cNvPr>
          <p:cNvCxnSpPr>
            <a:cxnSpLocks/>
            <a:stCxn id="20" idx="2"/>
            <a:endCxn id="30" idx="0"/>
          </p:cNvCxnSpPr>
          <p:nvPr/>
        </p:nvCxnSpPr>
        <p:spPr>
          <a:xfrm rot="16200000" flipH="1">
            <a:off x="2799291" y="2244911"/>
            <a:ext cx="1481549" cy="2137607"/>
          </a:xfrm>
          <a:prstGeom prst="bentConnector3">
            <a:avLst>
              <a:gd name="adj1" fmla="val 50000"/>
            </a:avLst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0FF62F0-80F2-E968-61BE-671374574DEB}"/>
              </a:ext>
            </a:extLst>
          </p:cNvPr>
          <p:cNvCxnSpPr>
            <a:cxnSpLocks/>
          </p:cNvCxnSpPr>
          <p:nvPr/>
        </p:nvCxnSpPr>
        <p:spPr>
          <a:xfrm>
            <a:off x="6555493" y="4785120"/>
            <a:ext cx="1765420" cy="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479543F-8552-9EFB-278D-9576514E7A68}"/>
              </a:ext>
            </a:extLst>
          </p:cNvPr>
          <p:cNvSpPr txBox="1"/>
          <p:nvPr/>
        </p:nvSpPr>
        <p:spPr>
          <a:xfrm>
            <a:off x="6675810" y="3746920"/>
            <a:ext cx="2235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Spectra per pixel in .hdf5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E057C3C-8B2A-78BD-8278-422837904DFF}"/>
              </a:ext>
            </a:extLst>
          </p:cNvPr>
          <p:cNvSpPr txBox="1"/>
          <p:nvPr/>
        </p:nvSpPr>
        <p:spPr>
          <a:xfrm>
            <a:off x="6576589" y="4927195"/>
            <a:ext cx="20303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Speed/latency depends on computing power, processing plug-ins, storing to disk…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82C779-D2F2-7557-1CE1-F27EEDA71668}"/>
              </a:ext>
            </a:extLst>
          </p:cNvPr>
          <p:cNvSpPr txBox="1"/>
          <p:nvPr/>
        </p:nvSpPr>
        <p:spPr>
          <a:xfrm>
            <a:off x="272455" y="4157170"/>
            <a:ext cx="4150404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6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2023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1200" cap="none" spc="-160" normalizeH="0" baseline="0" noProof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6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2×6 Camera</a:t>
            </a:r>
            <a:endParaRPr kumimoji="0" lang="en-US" sz="3600" b="1" i="0" u="none" strike="noStrike" kern="1200" cap="none" spc="-160" normalizeH="0" baseline="0" noProof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148A0D-BF90-8D73-DF14-3124AD7F6FF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8362" b="21486"/>
          <a:stretch>
            <a:fillRect/>
          </a:stretch>
        </p:blipFill>
        <p:spPr>
          <a:xfrm>
            <a:off x="8132707" y="122895"/>
            <a:ext cx="3997333" cy="1803340"/>
          </a:xfrm>
          <a:prstGeom prst="round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4D4EE1-AF50-F3FD-CD0A-E8006CCB74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66885" y="2005209"/>
            <a:ext cx="1741711" cy="1741711"/>
          </a:xfrm>
          <a:prstGeom prst="rect">
            <a:avLst/>
          </a:prstGeom>
        </p:spPr>
      </p:pic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6872C975-5828-1255-1FF8-4E1F3468AF93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265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5F8074-A82C-3ED6-C88A-8B12E4203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25906" cy="2991267"/>
          </a:xfrm>
          <a:prstGeom prst="rect">
            <a:avLst/>
          </a:prstGeom>
        </p:spPr>
      </p:pic>
      <p:pic>
        <p:nvPicPr>
          <p:cNvPr id="3" name="Picture 2" descr="No alternative text description for this image">
            <a:extLst>
              <a:ext uri="{FF2B5EF4-FFF2-40B4-BE49-F238E27FC236}">
                <a16:creationId xmlns:a16="http://schemas.microsoft.com/office/drawing/2014/main" id="{D3945489-5E70-5A40-5E0E-F944A1095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6" y="2991267"/>
            <a:ext cx="417195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No alternative text description for this image">
            <a:extLst>
              <a:ext uri="{FF2B5EF4-FFF2-40B4-BE49-F238E27FC236}">
                <a16:creationId xmlns:a16="http://schemas.microsoft.com/office/drawing/2014/main" id="{5C852723-9816-A4D6-1DFE-0CED582ED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7" y="2825973"/>
            <a:ext cx="5191919" cy="389867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Technology High Energy X-ray Imaging Technology">
            <a:extLst>
              <a:ext uri="{FF2B5EF4-FFF2-40B4-BE49-F238E27FC236}">
                <a16:creationId xmlns:a16="http://schemas.microsoft.com/office/drawing/2014/main" id="{82BEF7D6-526F-A56A-DC3A-98AF13756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538" y="1159030"/>
            <a:ext cx="3824287" cy="86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7FC4227-6429-46FA-375F-46F23884FDEA}"/>
              </a:ext>
            </a:extLst>
          </p:cNvPr>
          <p:cNvSpPr txBox="1">
            <a:spLocks/>
          </p:cNvSpPr>
          <p:nvPr/>
        </p:nvSpPr>
        <p:spPr>
          <a:xfrm>
            <a:off x="0" y="64968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rgbClr val="1E5DF8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E42FEF-8709-4E0D-B47F-474A0AD342C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60081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01D3E"/>
      </a:dk1>
      <a:lt1>
        <a:srgbClr val="FFFFFF"/>
      </a:lt1>
      <a:dk2>
        <a:srgbClr val="FFFFFF"/>
      </a:dk2>
      <a:lt2>
        <a:srgbClr val="FFFFFF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KRISimple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Simple" id="{5B3D3059-2170-47BA-B683-C6FCC8FC1F2F}" vid="{BE56E7CD-3D86-4E63-989C-0C0CBA6AF2C4}"/>
    </a:ext>
  </a:extLst>
</a:theme>
</file>

<file path=ppt/theme/theme4.xml><?xml version="1.0" encoding="utf-8"?>
<a:theme xmlns:a="http://schemas.openxmlformats.org/drawingml/2006/main" name="UKRI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" id="{6D56F5D7-5396-4500-BF01-BFE8DC3B803C}" vid="{43590F86-3CA5-4005-8AB6-778518C91E20}"/>
    </a:ext>
  </a:extLst>
</a:theme>
</file>

<file path=ppt/theme/theme5.xml><?xml version="1.0" encoding="utf-8"?>
<a:theme xmlns:a="http://schemas.openxmlformats.org/drawingml/2006/main" name="UKRI Full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 Full" id="{866A5CDA-D528-4628-ABB8-029711F5E495}" vid="{72F1352C-D61C-409E-B0B7-C974A128E42C}"/>
    </a:ext>
  </a:extLst>
</a:theme>
</file>

<file path=ppt/theme/theme6.xml><?xml version="1.0" encoding="utf-8"?>
<a:theme xmlns:a="http://schemas.openxmlformats.org/drawingml/2006/main" name="PNNL_Option_4">
  <a:themeElements>
    <a:clrScheme name="PNNL">
      <a:dk1>
        <a:srgbClr val="616265"/>
      </a:dk1>
      <a:lt1>
        <a:srgbClr val="FFFFFF"/>
      </a:lt1>
      <a:dk2>
        <a:srgbClr val="D77600"/>
      </a:dk2>
      <a:lt2>
        <a:srgbClr val="B3B3B3"/>
      </a:lt2>
      <a:accent1>
        <a:srgbClr val="A63F1E"/>
      </a:accent1>
      <a:accent2>
        <a:srgbClr val="191C1F"/>
      </a:accent2>
      <a:accent3>
        <a:srgbClr val="F4AA00"/>
      </a:accent3>
      <a:accent4>
        <a:srgbClr val="007836"/>
      </a:accent4>
      <a:accent5>
        <a:srgbClr val="C10435"/>
      </a:accent5>
      <a:accent6>
        <a:srgbClr val="00338E"/>
      </a:accent6>
      <a:hlink>
        <a:srgbClr val="003698"/>
      </a:hlink>
      <a:folHlink>
        <a:srgbClr val="8A0752"/>
      </a:folHlink>
    </a:clrScheme>
    <a:fontScheme name="PNN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NNL_12" id="{4094C88D-87EB-4F03-8E54-6EFE75891D0B}" vid="{70271413-EC96-44AE-AED0-CA11A19BF6DF}"/>
    </a:ext>
  </a:extLst>
</a:theme>
</file>

<file path=ppt/theme/theme7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BD2ECA0F31A74AADFEF6BB9F1F5CF3" ma:contentTypeVersion="9" ma:contentTypeDescription="Create a new document." ma:contentTypeScope="" ma:versionID="08e71d19471bd36556370f6ad943dd7d">
  <xsd:schema xmlns:xsd="http://www.w3.org/2001/XMLSchema" xmlns:xs="http://www.w3.org/2001/XMLSchema" xmlns:p="http://schemas.microsoft.com/office/2006/metadata/properties" xmlns:ns2="808c0d3a-e8fb-476d-a0b6-be94196dd25b" targetNamespace="http://schemas.microsoft.com/office/2006/metadata/properties" ma:root="true" ma:fieldsID="4fdb50600cc351623592c1b2aeb02ddd" ns2:_="">
    <xsd:import namespace="808c0d3a-e8fb-476d-a0b6-be94196dd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8c0d3a-e8fb-476d-a0b6-be94196dd2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80732F-6769-4606-8890-A615686CB13D}">
  <ds:schemaRefs>
    <ds:schemaRef ds:uri="808c0d3a-e8fb-476d-a0b6-be94196dd25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A853F75-F3B4-41C9-AA1A-DFDF51D17B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C0827A-44E5-42C1-BD47-82F6A0E7F905}">
  <ds:schemaRefs>
    <ds:schemaRef ds:uri="808c0d3a-e8fb-476d-a0b6-be94196dd25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1082</Words>
  <Application>Microsoft Office PowerPoint</Application>
  <PresentationFormat>Widescreen</PresentationFormat>
  <Paragraphs>256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26</vt:i4>
      </vt:variant>
    </vt:vector>
  </HeadingPairs>
  <TitlesOfParts>
    <vt:vector size="42" baseType="lpstr">
      <vt:lpstr>-apple-system</vt:lpstr>
      <vt:lpstr>Aptos</vt:lpstr>
      <vt:lpstr>Arial</vt:lpstr>
      <vt:lpstr>Arial Regular</vt:lpstr>
      <vt:lpstr>Calibri</vt:lpstr>
      <vt:lpstr>Segoe UI</vt:lpstr>
      <vt:lpstr>Symbol</vt:lpstr>
      <vt:lpstr>Times New Roman</vt:lpstr>
      <vt:lpstr>Wingdings</vt:lpstr>
      <vt:lpstr>1_Office Theme</vt:lpstr>
      <vt:lpstr>Font and logo master</vt:lpstr>
      <vt:lpstr>UKRISimple</vt:lpstr>
      <vt:lpstr>UKRI</vt:lpstr>
      <vt:lpstr>UKRI Full</vt:lpstr>
      <vt:lpstr>PNNL_Option_4</vt:lpstr>
      <vt:lpstr>1_Font and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Veale, Matthew (STFC,RAL,TECH)</dc:creator>
  <cp:lastModifiedBy>Veale, Matthew (STFC,RAL,TECH)</cp:lastModifiedBy>
  <cp:revision>2</cp:revision>
  <dcterms:created xsi:type="dcterms:W3CDTF">2020-11-17T10:13:37Z</dcterms:created>
  <dcterms:modified xsi:type="dcterms:W3CDTF">2026-02-10T14:09:14Z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0x01010024BD2ECA0F31A74AADFEF6BB9F1F5CF3</vt:lpwstr>
  </property>
</Properties>
</file>