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9"/>
  </p:notesMasterIdLst>
  <p:handoutMasterIdLst>
    <p:handoutMasterId r:id="rId30"/>
  </p:handoutMasterIdLst>
  <p:sldIdLst>
    <p:sldId id="487" r:id="rId6"/>
    <p:sldId id="503" r:id="rId7"/>
    <p:sldId id="504" r:id="rId8"/>
    <p:sldId id="488" r:id="rId9"/>
    <p:sldId id="502" r:id="rId10"/>
    <p:sldId id="489" r:id="rId11"/>
    <p:sldId id="490" r:id="rId12"/>
    <p:sldId id="491" r:id="rId13"/>
    <p:sldId id="492" r:id="rId14"/>
    <p:sldId id="493" r:id="rId15"/>
    <p:sldId id="494" r:id="rId16"/>
    <p:sldId id="497" r:id="rId17"/>
    <p:sldId id="498" r:id="rId18"/>
    <p:sldId id="510" r:id="rId19"/>
    <p:sldId id="511" r:id="rId20"/>
    <p:sldId id="499" r:id="rId21"/>
    <p:sldId id="505" r:id="rId22"/>
    <p:sldId id="506" r:id="rId23"/>
    <p:sldId id="512" r:id="rId24"/>
    <p:sldId id="507" r:id="rId25"/>
    <p:sldId id="508" r:id="rId26"/>
    <p:sldId id="509" r:id="rId27"/>
    <p:sldId id="50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A2"/>
    <a:srgbClr val="FDEADA"/>
    <a:srgbClr val="C00000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0650" autoAdjust="0"/>
  </p:normalViewPr>
  <p:slideViewPr>
    <p:cSldViewPr>
      <p:cViewPr varScale="1">
        <p:scale>
          <a:sx n="90" d="100"/>
          <a:sy n="90" d="100"/>
        </p:scale>
        <p:origin x="121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Response times order nanoseconds</a:t>
            </a:r>
          </a:p>
          <a:p>
            <a:r>
              <a:rPr lang="en-GB" dirty="0"/>
              <a:t>Resilient to changes in external conditions – temp in particular</a:t>
            </a:r>
          </a:p>
          <a:p>
            <a:r>
              <a:rPr lang="en-GB" dirty="0"/>
              <a:t>Light output good for most cases,  but not as good as inorganics</a:t>
            </a:r>
          </a:p>
          <a:p>
            <a:r>
              <a:rPr lang="en-GB" dirty="0"/>
              <a:t>Disadvantages:</a:t>
            </a:r>
          </a:p>
          <a:p>
            <a:r>
              <a:rPr lang="en-GB" dirty="0"/>
              <a:t>Degrades over time, due to radiation damage to plastic</a:t>
            </a:r>
          </a:p>
          <a:p>
            <a:r>
              <a:rPr lang="en-GB" dirty="0"/>
              <a:t>Requires significant equipment to produce; not something easily accessible </a:t>
            </a:r>
          </a:p>
          <a:p>
            <a:endParaRPr lang="en-GB" dirty="0"/>
          </a:p>
          <a:p>
            <a:r>
              <a:rPr lang="en-GB" dirty="0"/>
              <a:t>3d Printing can solve these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51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results from two main issues:</a:t>
            </a:r>
          </a:p>
          <a:p>
            <a:r>
              <a:rPr lang="en-GB" dirty="0"/>
              <a:t>	- Low Li content – less likely to react</a:t>
            </a:r>
          </a:p>
          <a:p>
            <a:r>
              <a:rPr lang="en-GB" dirty="0"/>
              <a:t>	- Low transparency – less likely to see photons from reaction</a:t>
            </a:r>
          </a:p>
          <a:p>
            <a:r>
              <a:rPr lang="en-GB" dirty="0"/>
              <a:t>	- Increasing Li content will decrease transparency further</a:t>
            </a:r>
          </a:p>
          <a:p>
            <a:endParaRPr lang="en-GB" dirty="0"/>
          </a:p>
          <a:p>
            <a:r>
              <a:rPr lang="en-GB" dirty="0"/>
              <a:t>Solve with redesign</a:t>
            </a:r>
          </a:p>
          <a:p>
            <a:r>
              <a:rPr lang="en-GB" dirty="0"/>
              <a:t>	- Print two-part detector with cavity</a:t>
            </a:r>
          </a:p>
          <a:p>
            <a:r>
              <a:rPr lang="en-GB" dirty="0"/>
              <a:t>	- Fill cavity with Li powder</a:t>
            </a:r>
          </a:p>
          <a:p>
            <a:r>
              <a:rPr lang="en-GB" dirty="0"/>
              <a:t>	- Can print this in low-Li content scintillator -&gt; good transparency</a:t>
            </a:r>
          </a:p>
          <a:p>
            <a:r>
              <a:rPr lang="en-GB" dirty="0"/>
              <a:t>	- But has high Li content</a:t>
            </a:r>
          </a:p>
          <a:p>
            <a:r>
              <a:rPr lang="en-GB" dirty="0"/>
              <a:t>	- Gives clear increase in ability to detect neutrons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23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Could apply PSD, but image intensifier confounds this</a:t>
            </a:r>
          </a:p>
          <a:p>
            <a:r>
              <a:rPr lang="en-GB" dirty="0"/>
              <a:t>But </a:t>
            </a:r>
            <a:r>
              <a:rPr lang="en-GB" dirty="0" err="1"/>
              <a:t>TimePix</a:t>
            </a:r>
            <a:r>
              <a:rPr lang="en-GB" dirty="0"/>
              <a:t> allows for direct detection of neutrons</a:t>
            </a:r>
          </a:p>
          <a:p>
            <a:r>
              <a:rPr lang="en-GB" dirty="0"/>
              <a:t>	- Neutron creates bright pulse – many more photons</a:t>
            </a:r>
          </a:p>
          <a:p>
            <a:r>
              <a:rPr lang="en-GB" dirty="0"/>
              <a:t>	- Shows up on multiple nearby pixels simultaneously</a:t>
            </a:r>
          </a:p>
          <a:p>
            <a:r>
              <a:rPr lang="en-GB" dirty="0"/>
              <a:t>	- Search for this signature – example in image</a:t>
            </a:r>
          </a:p>
          <a:p>
            <a:r>
              <a:rPr lang="en-GB" dirty="0"/>
              <a:t>	- Sum photons to get estimate of neutron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45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359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r>
              <a:rPr lang="en-GB" dirty="0"/>
              <a:t>	- can produce Li6 filament, and print with it</a:t>
            </a:r>
          </a:p>
          <a:p>
            <a:r>
              <a:rPr lang="en-GB" dirty="0"/>
              <a:t>	- Explored methods for producing most effective scintillator</a:t>
            </a:r>
          </a:p>
          <a:p>
            <a:r>
              <a:rPr lang="en-GB" dirty="0"/>
              <a:t>	- Integrated design into detector</a:t>
            </a:r>
          </a:p>
          <a:p>
            <a:r>
              <a:rPr lang="en-GB" dirty="0"/>
              <a:t>	- Demonstrations of neutron detection</a:t>
            </a:r>
          </a:p>
          <a:p>
            <a:r>
              <a:rPr lang="en-GB" dirty="0"/>
              <a:t>	- Able to separate neutrons from gamma background</a:t>
            </a:r>
          </a:p>
          <a:p>
            <a:endParaRPr lang="en-GB" dirty="0"/>
          </a:p>
          <a:p>
            <a:r>
              <a:rPr lang="en-GB" dirty="0"/>
              <a:t>Future work:</a:t>
            </a:r>
          </a:p>
          <a:p>
            <a:r>
              <a:rPr lang="en-GB" dirty="0"/>
              <a:t>	- Explore other neutron sensitive materials – Boron, organic Li/B salts soluble in PS</a:t>
            </a:r>
          </a:p>
          <a:p>
            <a:r>
              <a:rPr lang="en-GB" dirty="0"/>
              <a:t>	- Continue refining algorithm for neutron separation</a:t>
            </a:r>
          </a:p>
          <a:p>
            <a:r>
              <a:rPr lang="en-GB" dirty="0"/>
              <a:t>	- Many more Geant4 Sims, more data gathering, to finalise calibration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25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customize external geometry, to target specific particles or conditions, and internal geometry, allowing for complex internal geometries that can be used to maximise light output</a:t>
            </a:r>
          </a:p>
          <a:p>
            <a:r>
              <a:rPr lang="en-GB" dirty="0"/>
              <a:t>Control over scintillator composition; can put exactly what you want into it, and allows for precise control of amounts to suit user’s needs</a:t>
            </a:r>
          </a:p>
          <a:p>
            <a:r>
              <a:rPr lang="en-GB" dirty="0"/>
              <a:t>Requires only commercial off-the-shelf hardware; makes production much cheaper and accessible to any laboratory. Much quicker, allows for rapid prototyping and refinement of scintillators</a:t>
            </a:r>
          </a:p>
          <a:p>
            <a:r>
              <a:rPr lang="en-GB" dirty="0"/>
              <a:t>Scales easily, can be done at both laboratory-scale and industrial scale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65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Two main methods for 3d printing plastic; both use same basic principle of printing layers that build up over time.</a:t>
            </a:r>
          </a:p>
          <a:p>
            <a:endParaRPr lang="en-GB" dirty="0"/>
          </a:p>
          <a:p>
            <a:r>
              <a:rPr lang="en-GB" dirty="0"/>
              <a:t>SLA: Tank of resin, surface cured by UV laser</a:t>
            </a:r>
          </a:p>
          <a:p>
            <a:r>
              <a:rPr lang="en-GB" dirty="0"/>
              <a:t>FDM: extruded filament</a:t>
            </a:r>
          </a:p>
          <a:p>
            <a:endParaRPr lang="en-GB" dirty="0"/>
          </a:p>
          <a:p>
            <a:r>
              <a:rPr lang="en-GB" dirty="0"/>
              <a:t>SLA key advantages: </a:t>
            </a:r>
          </a:p>
          <a:p>
            <a:r>
              <a:rPr lang="en-GB" dirty="0"/>
              <a:t>	Finer details, limit is laser resolution</a:t>
            </a:r>
          </a:p>
          <a:p>
            <a:r>
              <a:rPr lang="en-GB" dirty="0"/>
              <a:t>	As resin is liquid until cured, easier to add extras; just pour in to the tank of resin</a:t>
            </a:r>
          </a:p>
          <a:p>
            <a:r>
              <a:rPr lang="en-GB" dirty="0"/>
              <a:t>SLA key disadvantages:</a:t>
            </a:r>
          </a:p>
          <a:p>
            <a:r>
              <a:rPr lang="en-GB" dirty="0"/>
              <a:t>	Health hazards of resin – toxic, harmful to skin</a:t>
            </a:r>
          </a:p>
          <a:p>
            <a:r>
              <a:rPr lang="en-GB" dirty="0"/>
              <a:t>	Complexity and thus cost of printers</a:t>
            </a:r>
          </a:p>
          <a:p>
            <a:endParaRPr lang="en-GB" dirty="0"/>
          </a:p>
          <a:p>
            <a:r>
              <a:rPr lang="en-GB" dirty="0"/>
              <a:t>FDM key advantages:</a:t>
            </a:r>
          </a:p>
          <a:p>
            <a:r>
              <a:rPr lang="en-GB" dirty="0"/>
              <a:t>	Lower cost</a:t>
            </a:r>
          </a:p>
          <a:p>
            <a:r>
              <a:rPr lang="en-GB" dirty="0"/>
              <a:t>	Can print with multiple materials in same build</a:t>
            </a:r>
          </a:p>
          <a:p>
            <a:r>
              <a:rPr lang="en-GB" dirty="0"/>
              <a:t>- But custom filaments require additional equipment in terms of filament extruder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40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Area of current research; has mostly focused on SLA due to ease of including additives</a:t>
            </a:r>
          </a:p>
          <a:p>
            <a:r>
              <a:rPr lang="en-GB" dirty="0"/>
              <a:t>FDM being explored more in recent years</a:t>
            </a:r>
          </a:p>
          <a:p>
            <a:r>
              <a:rPr lang="en-GB" dirty="0"/>
              <a:t>Neutron sensitivity a key goal, but not yet explored for FDM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2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Simple synthesis; take required materials, mix thoroughly to ensure homogeneous filament, and put in filament maker, which will extrude the filament. Polystyrene used as base material, with p-terphenyl and POPOP (long complicated name) to give visible scintillation. </a:t>
            </a:r>
          </a:p>
          <a:p>
            <a:endParaRPr lang="en-GB" dirty="0"/>
          </a:p>
          <a:p>
            <a:r>
              <a:rPr lang="en-GB" dirty="0"/>
              <a:t>Polystyrene doesn’t have flexibility required for 3d printing, too brittle and breaks easily, needs a plasticiser; biphenyl works well with the PS</a:t>
            </a:r>
          </a:p>
          <a:p>
            <a:endParaRPr lang="en-GB" dirty="0"/>
          </a:p>
          <a:p>
            <a:r>
              <a:rPr lang="en-GB" dirty="0"/>
              <a:t>Needs additive for neutron sensitivity </a:t>
            </a:r>
          </a:p>
          <a:p>
            <a:pPr marL="171450" indent="-171450">
              <a:buFontTx/>
              <a:buChar char="-"/>
            </a:pPr>
            <a:r>
              <a:rPr lang="en-GB" dirty="0"/>
              <a:t>Li-6 chosen for first test, 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LiF</a:t>
            </a:r>
            <a:r>
              <a:rPr lang="en-GB" dirty="0"/>
              <a:t> has high Li concentration per unit mass, useful as want to keep additive mass to a minimum.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53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Filament composition tested; ratios for fluorophores gives maximum light output without excess self-absorption</a:t>
            </a:r>
          </a:p>
          <a:p>
            <a:r>
              <a:rPr lang="en-GB" dirty="0"/>
              <a:t>Add minimum amount of biphenyl required to give suitable mechanical properties, avoids reduction to light output.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22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Create model – any CAD program</a:t>
            </a:r>
          </a:p>
          <a:p>
            <a:r>
              <a:rPr lang="en-GB" dirty="0"/>
              <a:t>Slice – turns 3d model into form printer can read</a:t>
            </a:r>
          </a:p>
          <a:p>
            <a:r>
              <a:rPr lang="en-GB" dirty="0"/>
              <a:t>Prints usually use shell around infill; for this, to make it transparent, need to make it a solid object. </a:t>
            </a:r>
          </a:p>
          <a:p>
            <a:r>
              <a:rPr lang="en-GB" dirty="0"/>
              <a:t>Minimal layer heights – ensures solidity</a:t>
            </a:r>
          </a:p>
          <a:p>
            <a:r>
              <a:rPr lang="en-GB" dirty="0"/>
              <a:t>Printing – want the plastic to fill the entirety of object, to prevent air bubbles that increase opacity	</a:t>
            </a:r>
          </a:p>
          <a:p>
            <a:r>
              <a:rPr lang="en-GB" dirty="0"/>
              <a:t>All mentioned settings work towards this, all in order of importance</a:t>
            </a:r>
          </a:p>
          <a:p>
            <a:r>
              <a:rPr lang="en-GB" dirty="0"/>
              <a:t>High temperatures, extra flow rates do reduce accuracy of printing; but can be adjusted with post-print processing</a:t>
            </a:r>
          </a:p>
          <a:p>
            <a:r>
              <a:rPr lang="en-GB" dirty="0"/>
              <a:t>Polish – removes surface imperfections and print lines, makes it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00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Detector: </a:t>
            </a:r>
          </a:p>
          <a:p>
            <a:r>
              <a:rPr lang="en-GB" dirty="0"/>
              <a:t>	Scintillator in light-proof box, with image-intensified optical camera pointed at it.</a:t>
            </a:r>
          </a:p>
          <a:p>
            <a:r>
              <a:rPr lang="en-GB" dirty="0"/>
              <a:t>	Image intensifier chosen to give peak output at scintillator output – needed to maximise light output</a:t>
            </a:r>
          </a:p>
          <a:p>
            <a:r>
              <a:rPr lang="en-GB" dirty="0"/>
              <a:t>	Camera – based on TimePix3 chip, fast response ASIC circuit, gives rapid readout and strong spatial resolution. </a:t>
            </a:r>
          </a:p>
          <a:p>
            <a:r>
              <a:rPr lang="en-GB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50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Testing scintillators with ionising radiation:</a:t>
            </a:r>
          </a:p>
          <a:p>
            <a:r>
              <a:rPr lang="en-GB" dirty="0"/>
              <a:t>	- Scintillator placed in box, 10 cm from source</a:t>
            </a:r>
          </a:p>
          <a:p>
            <a:r>
              <a:rPr lang="en-GB" dirty="0"/>
              <a:t>	- Strontium/Caesium sources used for this</a:t>
            </a:r>
          </a:p>
          <a:p>
            <a:r>
              <a:rPr lang="en-GB" dirty="0"/>
              <a:t>	- Clear response above background</a:t>
            </a:r>
          </a:p>
          <a:p>
            <a:r>
              <a:rPr lang="en-GB" dirty="0"/>
              <a:t>	- 50 visible photons per MeV observed</a:t>
            </a:r>
          </a:p>
          <a:p>
            <a:r>
              <a:rPr lang="en-GB" dirty="0"/>
              <a:t>	- Variance between different printed scintillators, image intensifier main issue with this</a:t>
            </a:r>
          </a:p>
          <a:p>
            <a:endParaRPr lang="en-GB" dirty="0"/>
          </a:p>
          <a:p>
            <a:r>
              <a:rPr lang="en-GB" dirty="0"/>
              <a:t>Neutrons</a:t>
            </a:r>
          </a:p>
          <a:p>
            <a:r>
              <a:rPr lang="en-GB" dirty="0"/>
              <a:t>	- Cf252</a:t>
            </a:r>
          </a:p>
          <a:p>
            <a:r>
              <a:rPr lang="en-GB" dirty="0"/>
              <a:t>	- Source 10 cm from </a:t>
            </a:r>
            <a:r>
              <a:rPr lang="en-GB" dirty="0" err="1"/>
              <a:t>scint</a:t>
            </a:r>
            <a:r>
              <a:rPr lang="en-GB" dirty="0"/>
              <a:t>, with plastic </a:t>
            </a:r>
            <a:r>
              <a:rPr lang="en-GB" dirty="0" err="1"/>
              <a:t>thermalizer</a:t>
            </a:r>
            <a:r>
              <a:rPr lang="en-GB" dirty="0"/>
              <a:t> added</a:t>
            </a:r>
          </a:p>
          <a:p>
            <a:r>
              <a:rPr lang="en-GB" dirty="0"/>
              <a:t>	- Increase in total photons observed above background</a:t>
            </a:r>
          </a:p>
          <a:p>
            <a:r>
              <a:rPr lang="en-GB" dirty="0"/>
              <a:t>	- But no clear response as seen with Sr/Cs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132857"/>
            <a:ext cx="10363200" cy="1470025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3933056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0F80E9-55FA-4FA4-BF32-94E90AA83E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3789040"/>
            <a:ext cx="9505056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4640B-83F0-4950-B5B2-251FABC93E11}" type="datetime1">
              <a:rPr lang="en-GB" smtClean="0"/>
              <a:t>05/03/2025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8BA85-62EA-453D-9121-87A4ACE19859}" type="datetime1">
              <a:rPr lang="en-GB" smtClean="0"/>
              <a:t>05/03/2025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44826"/>
            <a:ext cx="11521280" cy="14700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0" y="3356992"/>
            <a:ext cx="115212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96752"/>
            <a:ext cx="11521280" cy="576064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916833"/>
            <a:ext cx="11521280" cy="4209332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21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196753"/>
            <a:ext cx="11521280" cy="4929411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54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738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68760"/>
            <a:ext cx="7315200" cy="417646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445225"/>
            <a:ext cx="7315200" cy="6549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151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4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en-US" dirty="0"/>
              <a:t>		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0EF0-FDF0-4D03-AC50-8BC10C2D8C4A}" type="datetime1">
              <a:rPr lang="en-GB" smtClean="0"/>
              <a:t>05/03/2025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5FAE-E6BD-4BFD-865C-B9623812F52F}" type="datetime1">
              <a:rPr lang="en-GB" smtClean="0"/>
              <a:t>05/03/2025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0DB76-7E42-44B4-8EB4-449560A284C5}" type="datetime1">
              <a:rPr lang="en-GB" smtClean="0"/>
              <a:t>05/03/2025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2FB0-8BD2-4BBA-8178-4F4A4FB9BF89}" type="datetime1">
              <a:rPr lang="en-GB" smtClean="0"/>
              <a:t>05/03/2025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59D0-C056-4946-829F-E8F2B2E5697E}" type="datetime1">
              <a:rPr lang="en-GB" smtClean="0"/>
              <a:t>05/03/2025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E726-2538-47C2-9779-0D56E55D6D89}" type="datetime1">
              <a:rPr lang="en-GB" smtClean="0"/>
              <a:t>05/03/2025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D396-5C50-45B6-85CC-579255B8BB3C}" type="datetime1">
              <a:rPr lang="en-GB" smtClean="0"/>
              <a:t>05/03/2025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F0F7-FF06-4AB5-AD78-4E3F86AA7864}" type="datetime1">
              <a:rPr lang="en-GB" smtClean="0"/>
              <a:t>05/03/2025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9576" y="258212"/>
            <a:ext cx="9302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0673-C28F-4BF7-AE33-0EB1E579660E}" type="datetime1">
              <a:rPr lang="en-GB" smtClean="0"/>
              <a:t>05/03/2025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8785" y="64729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TAB_col_white_background.eps">
            <a:extLst>
              <a:ext uri="{FF2B5EF4-FFF2-40B4-BE49-F238E27FC236}">
                <a16:creationId xmlns:a16="http://schemas.microsoft.com/office/drawing/2014/main" id="{BEBFE5C7-1111-4735-BD40-7689CB15DD1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7800A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23659" y="253032"/>
            <a:ext cx="7200800" cy="8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196753"/>
            <a:ext cx="10972800" cy="492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8" name="Picture 7" descr="logo-ltr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312080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34434" y="107950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4434" y="616585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1" descr="address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6237288"/>
            <a:ext cx="198966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479" y="233836"/>
            <a:ext cx="1339180" cy="74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7382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848" y="476677"/>
            <a:ext cx="2784000" cy="453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17" y="253844"/>
            <a:ext cx="2400000" cy="654876"/>
          </a:xfrm>
          <a:prstGeom prst="rect">
            <a:avLst/>
          </a:prstGeom>
        </p:spPr>
      </p:pic>
      <p:pic>
        <p:nvPicPr>
          <p:cNvPr id="15" name="Picture 7" descr="logo-ltr.ti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62" y="324732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9867900" y="6237288"/>
            <a:ext cx="1989667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597" y="6207517"/>
            <a:ext cx="1344000" cy="4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9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9A1D2B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BF2F37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7368" y="1484784"/>
            <a:ext cx="97210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85000"/>
                    <a:lumOff val="15000"/>
                  </a:schemeClr>
                </a:solidFill>
                <a:ea typeface="Geneva" charset="0"/>
                <a:cs typeface="Arial"/>
              </a:rPr>
              <a:t>Neutron-Sensitive Detectors Using 3D Printed Scintillators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407367" y="4077072"/>
            <a:ext cx="6122388" cy="726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Adam Barr, </a:t>
            </a:r>
            <a:r>
              <a:rPr lang="sv-SE" dirty="0">
                <a:solidFill>
                  <a:srgbClr val="595959"/>
                </a:solidFill>
                <a:cs typeface="Arial" charset="0"/>
              </a:rPr>
              <a:t>Cinzia Da Vi</a:t>
            </a:r>
            <a:r>
              <a:rPr lang="en-GB" dirty="0">
                <a:solidFill>
                  <a:srgbClr val="595959"/>
                </a:solidFill>
                <a:cs typeface="Arial" charset="0"/>
              </a:rPr>
              <a:t>à</a:t>
            </a:r>
            <a:r>
              <a:rPr lang="sv-SE" dirty="0">
                <a:solidFill>
                  <a:srgbClr val="595959"/>
                </a:solidFill>
                <a:cs typeface="Arial" charset="0"/>
              </a:rPr>
              <a:t>, Mosst Tasnim Binte Shawkat, Mike Taylor, Stephen Watts, John Allison</a:t>
            </a:r>
            <a:endParaRPr lang="en-GB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EF2BB1-3FA0-4319-C30C-BE99C0E4C3F3}"/>
              </a:ext>
            </a:extLst>
          </p:cNvPr>
          <p:cNvSpPr txBox="1"/>
          <p:nvPr/>
        </p:nvSpPr>
        <p:spPr>
          <a:xfrm>
            <a:off x="553089" y="5589240"/>
            <a:ext cx="6654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work supported by a grant from the 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Nuclear Security Science Network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4" name="Picture 3" descr="A logo with blue circles and dots&#10;&#10;Description automatically generated">
            <a:extLst>
              <a:ext uri="{FF2B5EF4-FFF2-40B4-BE49-F238E27FC236}">
                <a16:creationId xmlns:a16="http://schemas.microsoft.com/office/drawing/2014/main" id="{021A9ABE-0CE9-57C1-564D-FC480A3A46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345763"/>
            <a:ext cx="2806607" cy="11748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7E920B-C9DD-4D69-2C79-8F5ED60B5831}"/>
              </a:ext>
            </a:extLst>
          </p:cNvPr>
          <p:cNvSpPr txBox="1"/>
          <p:nvPr/>
        </p:nvSpPr>
        <p:spPr>
          <a:xfrm>
            <a:off x="407368" y="4803681"/>
            <a:ext cx="5254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Email: adam.barr@manchester.ac.uk</a:t>
            </a:r>
          </a:p>
        </p:txBody>
      </p:sp>
    </p:spTree>
    <p:extLst>
      <p:ext uri="{BB962C8B-B14F-4D97-AF65-F5344CB8AC3E}">
        <p14:creationId xmlns:p14="http://schemas.microsoft.com/office/powerpoint/2010/main" val="216369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F604F-46C2-2780-104E-C1049E819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C7DC4-05E9-9E01-7C83-99801D51F9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Create 3D Model</a:t>
            </a:r>
          </a:p>
          <a:p>
            <a:r>
              <a:rPr lang="en-GB" dirty="0"/>
              <a:t>Slice</a:t>
            </a:r>
          </a:p>
          <a:p>
            <a:pPr lvl="1"/>
            <a:r>
              <a:rPr lang="en-GB" dirty="0"/>
              <a:t>Full infill</a:t>
            </a:r>
          </a:p>
          <a:p>
            <a:pPr lvl="1"/>
            <a:r>
              <a:rPr lang="en-GB" dirty="0"/>
              <a:t>Minimal layer heights</a:t>
            </a:r>
          </a:p>
          <a:p>
            <a:r>
              <a:rPr lang="en-GB" dirty="0"/>
              <a:t>Print</a:t>
            </a:r>
          </a:p>
          <a:p>
            <a:pPr lvl="1"/>
            <a:r>
              <a:rPr lang="en-GB" dirty="0"/>
              <a:t>High temperatures (255°C)</a:t>
            </a:r>
          </a:p>
          <a:p>
            <a:pPr lvl="1"/>
            <a:r>
              <a:rPr lang="en-GB" dirty="0"/>
              <a:t>High flow rates (105% normal)</a:t>
            </a:r>
          </a:p>
          <a:p>
            <a:pPr lvl="1"/>
            <a:r>
              <a:rPr lang="en-GB" dirty="0"/>
              <a:t>Reduced speed </a:t>
            </a:r>
          </a:p>
          <a:p>
            <a:r>
              <a:rPr lang="en-GB" dirty="0"/>
              <a:t>Polish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6" name="Content Placeholder 5" descr="A square object on a wood surface&#10;&#10;Description automatically generated">
            <a:extLst>
              <a:ext uri="{FF2B5EF4-FFF2-40B4-BE49-F238E27FC236}">
                <a16:creationId xmlns:a16="http://schemas.microsoft.com/office/drawing/2014/main" id="{2BE0B516-A061-27D5-E2AF-BB74C860F8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843881"/>
            <a:ext cx="5384800" cy="40386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D7427D-F51F-4E37-5C2F-A735F203DD20}"/>
              </a:ext>
            </a:extLst>
          </p:cNvPr>
          <p:cNvSpPr txBox="1"/>
          <p:nvPr/>
        </p:nvSpPr>
        <p:spPr>
          <a:xfrm>
            <a:off x="6197602" y="6021288"/>
            <a:ext cx="538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Prototype </a:t>
            </a:r>
            <a:r>
              <a:rPr lang="en-GB" baseline="30000" dirty="0"/>
              <a:t>6</a:t>
            </a:r>
            <a:r>
              <a:rPr lang="en-GB" dirty="0"/>
              <a:t>Li-containing scintillator</a:t>
            </a:r>
          </a:p>
        </p:txBody>
      </p:sp>
    </p:spTree>
    <p:extLst>
      <p:ext uri="{BB962C8B-B14F-4D97-AF65-F5344CB8AC3E}">
        <p14:creationId xmlns:p14="http://schemas.microsoft.com/office/powerpoint/2010/main" val="2005433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06E50-98BD-7CCE-3AAF-61E2AD69B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61D9F-58E4-28C9-3791-80D2361932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Printed Scintillator</a:t>
            </a:r>
          </a:p>
          <a:p>
            <a:pPr lvl="1"/>
            <a:r>
              <a:rPr lang="en-GB" dirty="0"/>
              <a:t>2 cm × 2 cm × 0.5 cm cuboid</a:t>
            </a:r>
          </a:p>
          <a:p>
            <a:r>
              <a:rPr lang="en-GB" dirty="0" err="1"/>
              <a:t>Photonis</a:t>
            </a:r>
            <a:r>
              <a:rPr lang="en-GB" dirty="0"/>
              <a:t> Cricket Image Intensifier</a:t>
            </a:r>
          </a:p>
          <a:p>
            <a:pPr lvl="1"/>
            <a:r>
              <a:rPr lang="en-GB" dirty="0"/>
              <a:t>Gives single-photon capability</a:t>
            </a:r>
          </a:p>
          <a:p>
            <a:pPr lvl="1"/>
            <a:r>
              <a:rPr lang="en-GB" dirty="0"/>
              <a:t>Peak QE 400-500 nm</a:t>
            </a:r>
          </a:p>
          <a:p>
            <a:pPr lvl="1"/>
            <a:r>
              <a:rPr lang="en-GB" dirty="0"/>
              <a:t>Fast response (100 ns) phosphor</a:t>
            </a:r>
          </a:p>
          <a:p>
            <a:r>
              <a:rPr lang="en-GB" dirty="0"/>
              <a:t>ASI TPX3CAM</a:t>
            </a:r>
          </a:p>
          <a:p>
            <a:pPr lvl="1"/>
            <a:r>
              <a:rPr lang="en-GB" dirty="0"/>
              <a:t>Fast optical camera based on TimePix3 readout chip</a:t>
            </a:r>
          </a:p>
          <a:p>
            <a:pPr lvl="1"/>
            <a:r>
              <a:rPr lang="en-GB" dirty="0"/>
              <a:t>High time resolution – 1.56 ns</a:t>
            </a:r>
          </a:p>
          <a:p>
            <a:pPr lvl="1"/>
            <a:r>
              <a:rPr lang="en-GB" dirty="0"/>
              <a:t>Good spatial resolution</a:t>
            </a:r>
          </a:p>
        </p:txBody>
      </p:sp>
      <p:pic>
        <p:nvPicPr>
          <p:cNvPr id="6" name="Content Placeholder 5" descr="A white box with a blue light on it&#10;&#10;Description automatically generated">
            <a:extLst>
              <a:ext uri="{FF2B5EF4-FFF2-40B4-BE49-F238E27FC236}">
                <a16:creationId xmlns:a16="http://schemas.microsoft.com/office/drawing/2014/main" id="{11697E87-2A24-38E5-F4FF-0BA6C4EC1F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28171" y="966432"/>
            <a:ext cx="3802612" cy="5070150"/>
          </a:xfrm>
        </p:spPr>
      </p:pic>
    </p:spTree>
    <p:extLst>
      <p:ext uri="{BB962C8B-B14F-4D97-AF65-F5344CB8AC3E}">
        <p14:creationId xmlns:p14="http://schemas.microsoft.com/office/powerpoint/2010/main" val="3996386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EDA44-B393-A003-F837-2396225A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7BED5-CF60-7135-DF81-2BEDEBCB49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Expose scintillator to </a:t>
            </a:r>
            <a:r>
              <a:rPr lang="en-GB" baseline="30000" dirty="0"/>
              <a:t>90</a:t>
            </a:r>
            <a:r>
              <a:rPr lang="en-GB" dirty="0"/>
              <a:t>Sr, </a:t>
            </a:r>
            <a:r>
              <a:rPr lang="en-GB" baseline="30000" dirty="0"/>
              <a:t>137</a:t>
            </a:r>
            <a:r>
              <a:rPr lang="en-GB" dirty="0"/>
              <a:t>Cs</a:t>
            </a:r>
          </a:p>
          <a:p>
            <a:pPr lvl="1"/>
            <a:r>
              <a:rPr lang="en-GB" dirty="0"/>
              <a:t>Clear response to </a:t>
            </a:r>
            <a:r>
              <a:rPr lang="en-US" dirty="0"/>
              <a:t>β,γ</a:t>
            </a:r>
            <a:endParaRPr lang="en-GB" dirty="0"/>
          </a:p>
          <a:p>
            <a:pPr lvl="1"/>
            <a:r>
              <a:rPr lang="en-GB" dirty="0"/>
              <a:t>30</a:t>
            </a:r>
            <a:r>
              <a:rPr lang="en-US" dirty="0"/>
              <a:t>±5</a:t>
            </a:r>
            <a:r>
              <a:rPr lang="en-GB" dirty="0"/>
              <a:t> photons/MeV light output</a:t>
            </a:r>
          </a:p>
          <a:p>
            <a:r>
              <a:rPr lang="en-GB" dirty="0"/>
              <a:t>Use </a:t>
            </a:r>
            <a:r>
              <a:rPr lang="en-GB" baseline="30000" dirty="0"/>
              <a:t>252</a:t>
            </a:r>
            <a:r>
              <a:rPr lang="en-GB" dirty="0"/>
              <a:t>Cf as neutron source, plus HDPE </a:t>
            </a:r>
            <a:r>
              <a:rPr lang="en-GB" dirty="0" err="1"/>
              <a:t>thermalizer</a:t>
            </a:r>
            <a:endParaRPr lang="en-GB" dirty="0"/>
          </a:p>
          <a:p>
            <a:r>
              <a:rPr lang="en-GB" dirty="0"/>
              <a:t>Weak response to neutrons</a:t>
            </a:r>
          </a:p>
          <a:p>
            <a:pPr lvl="1"/>
            <a:r>
              <a:rPr lang="en-GB" dirty="0"/>
              <a:t>Limited detections only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blue and green gradient with numbers&#10;&#10;Description automatically generated with medium confidence">
            <a:extLst>
              <a:ext uri="{FF2B5EF4-FFF2-40B4-BE49-F238E27FC236}">
                <a16:creationId xmlns:a16="http://schemas.microsoft.com/office/drawing/2014/main" id="{4E48BF3B-289F-517F-581D-8B712DBAFC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82" y="672683"/>
            <a:ext cx="3654138" cy="274060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DC92E8E-325B-F6CE-DCCC-41589DBAC3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3" y="3429000"/>
            <a:ext cx="3918775" cy="2939081"/>
          </a:xfrm>
        </p:spPr>
      </p:pic>
    </p:spTree>
    <p:extLst>
      <p:ext uri="{BB962C8B-B14F-4D97-AF65-F5344CB8AC3E}">
        <p14:creationId xmlns:p14="http://schemas.microsoft.com/office/powerpoint/2010/main" val="187133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3D3A6-1C5A-6C03-3A1C-AC9AA7ED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E812-73BA-0CE2-3CDC-E30751094A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Issues with neutron detection:</a:t>
            </a:r>
          </a:p>
          <a:p>
            <a:pPr lvl="1"/>
            <a:r>
              <a:rPr lang="en-GB" dirty="0"/>
              <a:t>Low </a:t>
            </a:r>
            <a:r>
              <a:rPr lang="en-GB" baseline="30000" dirty="0"/>
              <a:t>6</a:t>
            </a:r>
            <a:r>
              <a:rPr lang="en-GB" dirty="0"/>
              <a:t>Li mass (0.002 g) means low likelihood of reaction</a:t>
            </a:r>
          </a:p>
          <a:p>
            <a:pPr lvl="1"/>
            <a:r>
              <a:rPr lang="en-GB" dirty="0"/>
              <a:t>Low transparency of Li-containing scintillator</a:t>
            </a:r>
          </a:p>
          <a:p>
            <a:r>
              <a:rPr lang="en-GB" dirty="0"/>
              <a:t>Redesign scintillator</a:t>
            </a:r>
          </a:p>
          <a:p>
            <a:pPr lvl="1"/>
            <a:r>
              <a:rPr lang="en-GB" dirty="0"/>
              <a:t>Cavity containing 0.1 g </a:t>
            </a:r>
            <a:r>
              <a:rPr lang="en-GB" baseline="30000" dirty="0"/>
              <a:t>6</a:t>
            </a:r>
            <a:r>
              <a:rPr lang="en-GB" dirty="0"/>
              <a:t>LiF powder</a:t>
            </a:r>
          </a:p>
          <a:p>
            <a:pPr lvl="1"/>
            <a:r>
              <a:rPr lang="en-GB" dirty="0"/>
              <a:t>Increases Li content without increasing opacity</a:t>
            </a:r>
          </a:p>
          <a:p>
            <a:pPr lvl="1"/>
            <a:r>
              <a:rPr lang="en-GB" dirty="0"/>
              <a:t>Significant increase in neutron detection with </a:t>
            </a:r>
            <a:r>
              <a:rPr lang="en-GB" baseline="30000" dirty="0"/>
              <a:t>252</a:t>
            </a:r>
            <a:r>
              <a:rPr lang="en-GB" dirty="0"/>
              <a:t>Cf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6" name="Content Placeholder 5" descr="A blue and green square with numbers&#10;&#10;Description automatically generated">
            <a:extLst>
              <a:ext uri="{FF2B5EF4-FFF2-40B4-BE49-F238E27FC236}">
                <a16:creationId xmlns:a16="http://schemas.microsoft.com/office/drawing/2014/main" id="{AB47D78B-54EB-7D35-A047-32596DF4717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08" y="3284984"/>
            <a:ext cx="4231415" cy="3173561"/>
          </a:xfrm>
        </p:spPr>
      </p:pic>
      <p:pic>
        <p:nvPicPr>
          <p:cNvPr id="8" name="Picture 7" descr="A white square object on a wooden surface&#10;&#10;Description automatically generated">
            <a:extLst>
              <a:ext uri="{FF2B5EF4-FFF2-40B4-BE49-F238E27FC236}">
                <a16:creationId xmlns:a16="http://schemas.microsoft.com/office/drawing/2014/main" id="{2BD13D2C-D7F5-8643-A300-0BE72E4C30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0" t="19200" r="25851" b="20601"/>
          <a:stretch/>
        </p:blipFill>
        <p:spPr>
          <a:xfrm rot="5400000">
            <a:off x="7644172" y="440668"/>
            <a:ext cx="259228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88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C29D0-BF1D-5DE7-80D3-E25C9B17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7EE3C-BFE0-2802-490F-89FBBDB54F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Initial iterations of detector not easily portable – requires light-tight box.</a:t>
            </a:r>
          </a:p>
          <a:p>
            <a:r>
              <a:rPr lang="en-US" dirty="0"/>
              <a:t>Can be improved through capabilities of 3D-printing.</a:t>
            </a:r>
          </a:p>
          <a:p>
            <a:r>
              <a:rPr lang="en-US" dirty="0"/>
              <a:t>Print scintillator that fits inside camera lens cap for light-tightness.</a:t>
            </a:r>
          </a:p>
          <a:p>
            <a:r>
              <a:rPr lang="en-US" dirty="0"/>
              <a:t>Significantly reduces size of system.</a:t>
            </a:r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711C0D-F7BA-CAF9-979A-BE6C89C7DB1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49390" y="-128646"/>
            <a:ext cx="3253862" cy="432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30866C3-86DC-7EEB-C349-9D404DBB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3861533"/>
            <a:ext cx="3600400" cy="271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23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2E378-79E5-5656-8120-E9BEBF75F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7D46E-0F47-1E99-EE25-457DEB19B9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Geant4 used to simulate neutron-scintillator interactions</a:t>
            </a:r>
          </a:p>
          <a:p>
            <a:r>
              <a:rPr lang="en-US" dirty="0"/>
              <a:t>Used to determine optimal thickness, design of scintillator for maximum light output</a:t>
            </a:r>
          </a:p>
          <a:p>
            <a:r>
              <a:rPr lang="en-US" dirty="0"/>
              <a:t>Used to predict neutron spectrum at scintillator</a:t>
            </a:r>
          </a:p>
          <a:p>
            <a:pPr lvl="1"/>
            <a:r>
              <a:rPr lang="en-US" dirty="0"/>
              <a:t>Two peaks, from thermal and fast neutrons. </a:t>
            </a:r>
          </a:p>
          <a:p>
            <a:endParaRPr lang="en-GB" dirty="0"/>
          </a:p>
        </p:txBody>
      </p:sp>
      <p:pic>
        <p:nvPicPr>
          <p:cNvPr id="10" name="Content Placeholder 9" descr="A drawing of a building&#10;&#10;AI-generated content may be incorrect.">
            <a:extLst>
              <a:ext uri="{FF2B5EF4-FFF2-40B4-BE49-F238E27FC236}">
                <a16:creationId xmlns:a16="http://schemas.microsoft.com/office/drawing/2014/main" id="{5204083A-36D3-B6A6-1BEF-69F4C77F5B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873475"/>
            <a:ext cx="4615664" cy="488253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3656E0-6B18-A8BB-34E2-07478E9D909B}"/>
              </a:ext>
            </a:extLst>
          </p:cNvPr>
          <p:cNvSpPr txBox="1"/>
          <p:nvPr/>
        </p:nvSpPr>
        <p:spPr>
          <a:xfrm>
            <a:off x="6456040" y="5802998"/>
            <a:ext cx="4615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detector set-up used in the simulation, with lead-jacketed </a:t>
            </a:r>
            <a:r>
              <a:rPr lang="en-US" baseline="30000" dirty="0"/>
              <a:t>252</a:t>
            </a:r>
            <a:r>
              <a:rPr lang="en-US" dirty="0"/>
              <a:t>Cf source and HDPE </a:t>
            </a:r>
            <a:r>
              <a:rPr lang="en-US" dirty="0" err="1"/>
              <a:t>thermalizer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8143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9C2FC-5D10-44EC-9709-AE5AE99E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Neutron-Gamma Discrimination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0BD04-BDA0-B985-C344-644A2F2326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Distinguishing </a:t>
            </a:r>
            <a:r>
              <a:rPr lang="el-GR" dirty="0"/>
              <a:t>γ</a:t>
            </a:r>
            <a:r>
              <a:rPr lang="en-GB" dirty="0"/>
              <a:t> from neutrons</a:t>
            </a:r>
          </a:p>
          <a:p>
            <a:pPr lvl="1"/>
            <a:r>
              <a:rPr lang="en-GB" dirty="0" err="1"/>
              <a:t>TimePix</a:t>
            </a:r>
            <a:r>
              <a:rPr lang="en-GB" dirty="0"/>
              <a:t> allows for more direct detection</a:t>
            </a:r>
          </a:p>
          <a:p>
            <a:pPr lvl="1"/>
            <a:r>
              <a:rPr lang="en-GB" dirty="0"/>
              <a:t>Thermal neutron interactions create more photons than gammas</a:t>
            </a:r>
          </a:p>
          <a:p>
            <a:pPr lvl="1"/>
            <a:r>
              <a:rPr lang="en-GB" dirty="0"/>
              <a:t>Detected simultaneously in multiple pixels – a ‘cluster’</a:t>
            </a:r>
          </a:p>
          <a:p>
            <a:pPr lvl="1"/>
            <a:r>
              <a:rPr lang="en-GB" dirty="0"/>
              <a:t>Algorithm searches for this signature</a:t>
            </a:r>
          </a:p>
          <a:p>
            <a:pPr lvl="1"/>
            <a:endParaRPr lang="en-GB" dirty="0"/>
          </a:p>
        </p:txBody>
      </p:sp>
      <p:pic>
        <p:nvPicPr>
          <p:cNvPr id="6" name="Content Placeholder 5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B547B0F1-6A26-07E5-036D-295D3BBAB5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791" y="1772816"/>
            <a:ext cx="5469609" cy="36914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F68A74-3748-CA5D-2206-C5DBEA975168}"/>
              </a:ext>
            </a:extLst>
          </p:cNvPr>
          <p:cNvSpPr txBox="1"/>
          <p:nvPr/>
        </p:nvSpPr>
        <p:spPr>
          <a:xfrm>
            <a:off x="6284415" y="5651199"/>
            <a:ext cx="5126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TimePix</a:t>
            </a:r>
            <a:r>
              <a:rPr lang="en-GB" dirty="0"/>
              <a:t> frame from scintillator exposed to </a:t>
            </a:r>
            <a:r>
              <a:rPr lang="en-GB" baseline="30000" dirty="0"/>
              <a:t>252</a:t>
            </a:r>
            <a:r>
              <a:rPr lang="en-GB" dirty="0"/>
              <a:t>Cf </a:t>
            </a:r>
          </a:p>
        </p:txBody>
      </p:sp>
    </p:spTree>
    <p:extLst>
      <p:ext uri="{BB962C8B-B14F-4D97-AF65-F5344CB8AC3E}">
        <p14:creationId xmlns:p14="http://schemas.microsoft.com/office/powerpoint/2010/main" val="98007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08DAD-112B-4B4E-22E0-58A83EDFF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Neutron-Gamma Discrimination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516F5-E091-71CE-4D92-CBCDF3435D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592" y="1401212"/>
            <a:ext cx="11319048" cy="4908108"/>
          </a:xfrm>
        </p:spPr>
        <p:txBody>
          <a:bodyPr>
            <a:normAutofit/>
          </a:bodyPr>
          <a:lstStyle/>
          <a:p>
            <a:r>
              <a:rPr lang="en-US" sz="1800" dirty="0"/>
              <a:t>Geant4 Simulations used to confirm this – clear association between presence of neutrons and larger clusters of photons. </a:t>
            </a:r>
            <a:endParaRPr lang="en-GB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267427-D38F-C143-4B24-2C3DD7141707}"/>
              </a:ext>
            </a:extLst>
          </p:cNvPr>
          <p:cNvSpPr txBox="1"/>
          <p:nvPr/>
        </p:nvSpPr>
        <p:spPr>
          <a:xfrm>
            <a:off x="2128664" y="612891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662 KeV gamma rays only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9F182-62C8-EA0C-0FE0-6745E93A61E8}"/>
              </a:ext>
            </a:extLst>
          </p:cNvPr>
          <p:cNvSpPr txBox="1"/>
          <p:nvPr/>
        </p:nvSpPr>
        <p:spPr>
          <a:xfrm>
            <a:off x="7176120" y="60976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252</a:t>
            </a:r>
            <a:r>
              <a:rPr lang="en-US" dirty="0"/>
              <a:t>Cf neutrons only</a:t>
            </a:r>
            <a:endParaRPr lang="en-GB" dirty="0"/>
          </a:p>
        </p:txBody>
      </p:sp>
      <p:pic>
        <p:nvPicPr>
          <p:cNvPr id="5" name="Picture 4" descr="A graph of a cluster of data&#10;&#10;AI-generated content may be incorrect.">
            <a:extLst>
              <a:ext uri="{FF2B5EF4-FFF2-40B4-BE49-F238E27FC236}">
                <a16:creationId xmlns:a16="http://schemas.microsoft.com/office/drawing/2014/main" id="{41477106-D8AE-6F3E-6F40-6266EF873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4" r="4650"/>
          <a:stretch/>
        </p:blipFill>
        <p:spPr>
          <a:xfrm>
            <a:off x="1635997" y="2101589"/>
            <a:ext cx="3277597" cy="3996055"/>
          </a:xfrm>
          <a:prstGeom prst="rect">
            <a:avLst/>
          </a:prstGeom>
        </p:spPr>
      </p:pic>
      <p:pic>
        <p:nvPicPr>
          <p:cNvPr id="13" name="Picture 12" descr="A graph of a cluster&#10;&#10;AI-generated content may be incorrect.">
            <a:extLst>
              <a:ext uri="{FF2B5EF4-FFF2-40B4-BE49-F238E27FC236}">
                <a16:creationId xmlns:a16="http://schemas.microsoft.com/office/drawing/2014/main" id="{9A306F28-75A5-4891-F2B8-2E8E3A8D0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4" r="3330"/>
          <a:stretch/>
        </p:blipFill>
        <p:spPr>
          <a:xfrm>
            <a:off x="6504666" y="2100022"/>
            <a:ext cx="3276000" cy="39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62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2D3C-3E05-2601-AA93-B3126840F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Neutron-Gamma Discrimination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B7D7E5-7D55-18B7-CC97-B137C6C18B1D}"/>
              </a:ext>
            </a:extLst>
          </p:cNvPr>
          <p:cNvSpPr txBox="1"/>
          <p:nvPr/>
        </p:nvSpPr>
        <p:spPr>
          <a:xfrm>
            <a:off x="479376" y="1600201"/>
            <a:ext cx="439248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Simulation results confirmed by real-world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Significantly more clusters with more than five hits when neutrons present than when not.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Cluster time resolution set by response time of image intensifier.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610A84C-C37D-40E9-6888-8F4EBA652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2" r="3704"/>
          <a:stretch/>
        </p:blipFill>
        <p:spPr>
          <a:xfrm>
            <a:off x="5115297" y="1600201"/>
            <a:ext cx="3276000" cy="45564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517A88E-CCEB-2EDB-A343-D9A85CCECF5B}"/>
              </a:ext>
            </a:extLst>
          </p:cNvPr>
          <p:cNvSpPr txBox="1"/>
          <p:nvPr/>
        </p:nvSpPr>
        <p:spPr>
          <a:xfrm>
            <a:off x="5375920" y="607728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Cluster hits/energy plot for Cs-137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633076-2F9E-A806-8445-9F7824E8C492}"/>
              </a:ext>
            </a:extLst>
          </p:cNvPr>
          <p:cNvSpPr txBox="1"/>
          <p:nvPr/>
        </p:nvSpPr>
        <p:spPr>
          <a:xfrm>
            <a:off x="8605969" y="607727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Cluster hits/energy plot for Cf-252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102BB4C-8DD5-0364-FDC0-7BB5000C9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1" r="2561"/>
          <a:stretch/>
        </p:blipFill>
        <p:spPr>
          <a:xfrm>
            <a:off x="8556454" y="1600201"/>
            <a:ext cx="3276000" cy="45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1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E64A-87B7-2251-9DFB-DEF058CA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Spectrum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E84E79-66A5-EEED-4830-2AFF24F859F4}"/>
              </a:ext>
            </a:extLst>
          </p:cNvPr>
          <p:cNvSpPr txBox="1"/>
          <p:nvPr/>
        </p:nvSpPr>
        <p:spPr>
          <a:xfrm>
            <a:off x="695399" y="5790340"/>
            <a:ext cx="1134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energy spectrum for </a:t>
            </a:r>
            <a:r>
              <a:rPr lang="en-US" baseline="30000" dirty="0"/>
              <a:t>252</a:t>
            </a:r>
            <a:r>
              <a:rPr lang="en-US" dirty="0"/>
              <a:t>Cf (left) compares well to thermal neutron peak from simulations (right)</a:t>
            </a:r>
            <a:endParaRPr lang="en-GB" dirty="0"/>
          </a:p>
        </p:txBody>
      </p:sp>
      <p:pic>
        <p:nvPicPr>
          <p:cNvPr id="6" name="Content Placeholder 5" descr="A graph of a pulse energy&#10;&#10;AI-generated content may be incorrect.">
            <a:extLst>
              <a:ext uri="{FF2B5EF4-FFF2-40B4-BE49-F238E27FC236}">
                <a16:creationId xmlns:a16="http://schemas.microsoft.com/office/drawing/2014/main" id="{C08843F5-93F5-9309-C3CD-1B3568F5F6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9" y="1401212"/>
            <a:ext cx="5852172" cy="4389129"/>
          </a:xfr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B3A545E8-2F0B-A2B3-3755-BFD9FAE25A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891" y="1401211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6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0932D-1E9A-3011-96A8-48B4C9E40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Neutrons and Nuclear Security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07E92-5386-7613-E806-2823AF7E6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702424" cy="4525963"/>
          </a:xfrm>
        </p:spPr>
        <p:txBody>
          <a:bodyPr/>
          <a:lstStyle/>
          <a:p>
            <a:r>
              <a:rPr lang="en-US" dirty="0"/>
              <a:t>Fissile materials – e.g. HEU, Pu – key targets for nuclear security due to high proliferation risk.</a:t>
            </a:r>
          </a:p>
          <a:p>
            <a:r>
              <a:rPr lang="en-US" dirty="0"/>
              <a:t>Fission neutrons provide key signature</a:t>
            </a:r>
          </a:p>
          <a:p>
            <a:r>
              <a:rPr lang="en-US" dirty="0"/>
              <a:t>Hard to hide, but also hard to detect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 descr="A collage of different types of objects&#10;&#10;AI-generated content may be incorrect.">
            <a:extLst>
              <a:ext uri="{FF2B5EF4-FFF2-40B4-BE49-F238E27FC236}">
                <a16:creationId xmlns:a16="http://schemas.microsoft.com/office/drawing/2014/main" id="{89AB669E-518C-5EDC-99D3-426A04237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302511"/>
            <a:ext cx="3888432" cy="45433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C4919B-CA1E-3892-EC62-B9EE1B3CDC50}"/>
              </a:ext>
            </a:extLst>
          </p:cNvPr>
          <p:cNvSpPr txBox="1"/>
          <p:nvPr/>
        </p:nvSpPr>
        <p:spPr>
          <a:xfrm>
            <a:off x="6852084" y="5934670"/>
            <a:ext cx="50045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Various uranium samples seized by law enforcement </a:t>
            </a: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(image from Centre for Public Integrity)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16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27EB9-F181-8894-D138-71500AB39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Imaging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721AB-D8C8-30C9-19A0-B066AEC782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/>
              <a:t>Use lead mask to remove gamma rays, other radiation</a:t>
            </a:r>
          </a:p>
          <a:p>
            <a:r>
              <a:rPr lang="en-US" sz="3200" dirty="0"/>
              <a:t>Create image of mask using neutrons</a:t>
            </a:r>
          </a:p>
          <a:p>
            <a:r>
              <a:rPr lang="en-US" sz="3200" dirty="0"/>
              <a:t>Positive results, but limited by low neutron flux of available sources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Content Placeholder 5" descr="A chart of a pixel number&#10;&#10;AI-generated content may be incorrect.">
            <a:extLst>
              <a:ext uri="{FF2B5EF4-FFF2-40B4-BE49-F238E27FC236}">
                <a16:creationId xmlns:a16="http://schemas.microsoft.com/office/drawing/2014/main" id="{D29719C3-A0D2-6922-43F5-98EBB6F99F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557045"/>
            <a:ext cx="4998144" cy="3748608"/>
          </a:xfr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296AE3C-6DDF-5D3C-EBA2-E8E27EBF3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17830" y="-236710"/>
            <a:ext cx="238653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2AB1A2-657F-7ACC-097A-A26BE8930811}"/>
              </a:ext>
            </a:extLst>
          </p:cNvPr>
          <p:cNvSpPr txBox="1"/>
          <p:nvPr/>
        </p:nvSpPr>
        <p:spPr>
          <a:xfrm>
            <a:off x="6382158" y="6192197"/>
            <a:ext cx="5245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Neutron image (bottom) from half-aperture mask (top)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554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17A0D-E6B8-EAD2-FA4C-4195FA0BD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Perovskites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31A5D-5EDB-3D5D-FBF0-B493B4EB3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382944" cy="4525963"/>
          </a:xfrm>
        </p:spPr>
        <p:txBody>
          <a:bodyPr>
            <a:normAutofit/>
          </a:bodyPr>
          <a:lstStyle/>
          <a:p>
            <a:r>
              <a:rPr lang="en-US" dirty="0"/>
              <a:t>Detection capability limited by low light output of polystyrene scintillator</a:t>
            </a:r>
          </a:p>
          <a:p>
            <a:r>
              <a:rPr lang="en-US" dirty="0"/>
              <a:t>Perovskites offer higher light outputs</a:t>
            </a:r>
            <a:r>
              <a:rPr lang="en-GB" dirty="0"/>
              <a:t> – but are limited by difficulties in synthesis</a:t>
            </a:r>
          </a:p>
          <a:p>
            <a:r>
              <a:rPr lang="en-GB" dirty="0"/>
              <a:t>But can be integrated into 3D-printer filament to ease production, allow for inclusion of additives.</a:t>
            </a:r>
          </a:p>
          <a:p>
            <a:r>
              <a:rPr lang="en-GB" dirty="0"/>
              <a:t>Build on existing techniques for including inorganic materials in printer filament.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3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BCB03-52E0-ED44-93E5-6EEFE697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Perovskites: Experimental Method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622E-D17A-7207-45C9-96D925C1C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7142584" cy="4525963"/>
          </a:xfrm>
        </p:spPr>
        <p:txBody>
          <a:bodyPr/>
          <a:lstStyle/>
          <a:p>
            <a:r>
              <a:rPr lang="en-US" dirty="0"/>
              <a:t>Synthesize perovskite scintillators</a:t>
            </a:r>
          </a:p>
          <a:p>
            <a:pPr lvl="1"/>
            <a:r>
              <a:rPr lang="en-US" dirty="0"/>
              <a:t>Two chosen: CsPbBr</a:t>
            </a:r>
            <a:r>
              <a:rPr lang="en-US" baseline="-25000" dirty="0"/>
              <a:t>3</a:t>
            </a:r>
            <a:r>
              <a:rPr lang="en-US" dirty="0"/>
              <a:t>, (PEA)PbBr</a:t>
            </a:r>
            <a:r>
              <a:rPr lang="en-US" baseline="-25000" dirty="0"/>
              <a:t>3</a:t>
            </a:r>
            <a:r>
              <a:rPr lang="en-US" dirty="0"/>
              <a:t>:Li</a:t>
            </a:r>
          </a:p>
          <a:p>
            <a:r>
              <a:rPr lang="en-US" dirty="0"/>
              <a:t>Grind to 400 </a:t>
            </a:r>
            <a:r>
              <a:rPr lang="en-US" dirty="0" err="1"/>
              <a:t>μm</a:t>
            </a:r>
            <a:r>
              <a:rPr lang="en-US" dirty="0"/>
              <a:t> </a:t>
            </a:r>
          </a:p>
          <a:p>
            <a:r>
              <a:rPr lang="en-US" dirty="0"/>
              <a:t>Mix with inert binder plastic </a:t>
            </a:r>
          </a:p>
          <a:p>
            <a:pPr lvl="1"/>
            <a:r>
              <a:rPr lang="en-US" dirty="0"/>
              <a:t>PETG and PLA both possible; PLA preferred</a:t>
            </a:r>
          </a:p>
          <a:p>
            <a:r>
              <a:rPr lang="en-US" dirty="0"/>
              <a:t>Print</a:t>
            </a:r>
          </a:p>
          <a:p>
            <a:r>
              <a:rPr lang="en-US" dirty="0"/>
              <a:t>Work currently ongoing; need to synthesize effective perovskites</a:t>
            </a:r>
          </a:p>
        </p:txBody>
      </p:sp>
    </p:spTree>
    <p:extLst>
      <p:ext uri="{BB962C8B-B14F-4D97-AF65-F5344CB8AC3E}">
        <p14:creationId xmlns:p14="http://schemas.microsoft.com/office/powerpoint/2010/main" val="893084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55AD5-8D47-1FCF-0342-1E83D9636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AF0547-1CDB-5D98-6FE6-BDF9D1672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aseline="30000" dirty="0"/>
              <a:t>6</a:t>
            </a:r>
            <a:r>
              <a:rPr lang="en-GB" dirty="0"/>
              <a:t>Li-containing scintillator filament obtained and printed</a:t>
            </a:r>
          </a:p>
          <a:p>
            <a:r>
              <a:rPr lang="en-GB" dirty="0"/>
              <a:t>Scintillator integrated into detector</a:t>
            </a:r>
          </a:p>
          <a:p>
            <a:r>
              <a:rPr lang="en-GB" dirty="0"/>
              <a:t>Demonstrated neutron detection</a:t>
            </a:r>
          </a:p>
          <a:p>
            <a:r>
              <a:rPr lang="en-GB" dirty="0"/>
              <a:t>Neutron/gamma separation demonstrated for thermal neutrons – but not sensitive to fast neutrons </a:t>
            </a:r>
          </a:p>
          <a:p>
            <a:r>
              <a:rPr lang="en-GB" dirty="0"/>
              <a:t>Work ongoing on improving detector using perovskites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85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B3C3D-23C2-C9FE-1F2E-AC506837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Detection Methods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5CCBF-8D6A-41C1-13C0-CD7CE5CB8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 nuclides with high neutron-capture cross-sections (E.G. </a:t>
            </a:r>
            <a:r>
              <a:rPr lang="en-US" baseline="30000" dirty="0"/>
              <a:t>6</a:t>
            </a:r>
            <a:r>
              <a:rPr lang="en-US" dirty="0"/>
              <a:t>Li, </a:t>
            </a:r>
            <a:r>
              <a:rPr lang="en-US" baseline="30000" dirty="0"/>
              <a:t>10</a:t>
            </a:r>
            <a:r>
              <a:rPr lang="en-US" dirty="0"/>
              <a:t>B)</a:t>
            </a:r>
          </a:p>
          <a:p>
            <a:pPr lvl="1"/>
            <a:r>
              <a:rPr lang="en-US" dirty="0"/>
              <a:t>Measure charged particles/gamma rays released by reaction</a:t>
            </a:r>
          </a:p>
          <a:p>
            <a:pPr lvl="1"/>
            <a:r>
              <a:rPr lang="en-US" dirty="0"/>
              <a:t>Need to discriminate between radiation background and neutrons</a:t>
            </a:r>
          </a:p>
          <a:p>
            <a:r>
              <a:rPr lang="en-US" dirty="0"/>
              <a:t>Three main methods</a:t>
            </a:r>
          </a:p>
          <a:p>
            <a:pPr lvl="1"/>
            <a:r>
              <a:rPr lang="en-US" dirty="0"/>
              <a:t>Gas proportional detectors</a:t>
            </a:r>
          </a:p>
          <a:p>
            <a:pPr lvl="1"/>
            <a:r>
              <a:rPr lang="en-US" dirty="0"/>
              <a:t>Semiconductors</a:t>
            </a:r>
          </a:p>
          <a:p>
            <a:pPr lvl="1"/>
            <a:r>
              <a:rPr lang="en-US" dirty="0"/>
              <a:t>Scintillators: Organic/Inorganic</a:t>
            </a:r>
          </a:p>
          <a:p>
            <a:pPr lvl="1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671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A1FF6-2D5F-D999-51E5-06A2B45C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Organic Scintillators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50176-47B6-56CE-6AEC-D730842D8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Advantages: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Fast response times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Reasonable light output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Resilient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Disadvantages: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Can be costly to produce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Degrades with radiation exposure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endParaRPr lang="en-GB" dirty="0"/>
          </a:p>
        </p:txBody>
      </p:sp>
      <p:pic>
        <p:nvPicPr>
          <p:cNvPr id="5" name="Picture 4" descr="A group of blue and red glass objects&#10;&#10;Description automatically generated">
            <a:extLst>
              <a:ext uri="{FF2B5EF4-FFF2-40B4-BE49-F238E27FC236}">
                <a16:creationId xmlns:a16="http://schemas.microsoft.com/office/drawing/2014/main" id="{BD134146-68F7-4434-2BDD-5F7DC96D0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700808"/>
            <a:ext cx="4536504" cy="2951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27494D-EB0D-D41F-307E-C38EDB77F390}"/>
              </a:ext>
            </a:extLst>
          </p:cNvPr>
          <p:cNvSpPr txBox="1"/>
          <p:nvPr/>
        </p:nvSpPr>
        <p:spPr>
          <a:xfrm>
            <a:off x="6972304" y="475325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from phoenix-dosimetry.co.uk</a:t>
            </a:r>
          </a:p>
        </p:txBody>
      </p:sp>
    </p:spTree>
    <p:extLst>
      <p:ext uri="{BB962C8B-B14F-4D97-AF65-F5344CB8AC3E}">
        <p14:creationId xmlns:p14="http://schemas.microsoft.com/office/powerpoint/2010/main" val="6207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08E18-DCA0-1759-7346-9E14D787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3D Print Scintillators?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43368-0D49-301F-D0E8-6E3BC65E0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4824"/>
            <a:ext cx="11247040" cy="4525963"/>
          </a:xfrm>
        </p:spPr>
        <p:txBody>
          <a:bodyPr/>
          <a:lstStyle/>
          <a:p>
            <a:r>
              <a:rPr lang="en-GB" sz="4000" dirty="0"/>
              <a:t>Allows for customization of scintillator geometry</a:t>
            </a:r>
          </a:p>
          <a:p>
            <a:r>
              <a:rPr lang="en-GB" sz="4000" dirty="0"/>
              <a:t>Gives control over composition of scintillator</a:t>
            </a:r>
          </a:p>
          <a:p>
            <a:r>
              <a:rPr lang="en-GB" sz="4000" dirty="0"/>
              <a:t>Makes production much cheaper &amp; quicker</a:t>
            </a:r>
          </a:p>
          <a:p>
            <a:r>
              <a:rPr lang="en-GB" sz="4000" dirty="0"/>
              <a:t>Easily scalable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394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063A3-AA53-2C81-7819-B2C7165CE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Printing Methodologies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FC0A3-EA4C-ADB8-F643-909413525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Stereolithography (SLA)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E7A210-572B-6D57-62B1-9D0A346A1D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UV-cured resins</a:t>
            </a:r>
          </a:p>
          <a:p>
            <a:r>
              <a:rPr lang="en-GB" dirty="0"/>
              <a:t>Allows for finer details</a:t>
            </a:r>
          </a:p>
          <a:p>
            <a:r>
              <a:rPr lang="en-GB" dirty="0"/>
              <a:t>Easier to include additives</a:t>
            </a:r>
          </a:p>
          <a:p>
            <a:r>
              <a:rPr lang="en-GB" dirty="0"/>
              <a:t>Resins pose health hazard</a:t>
            </a:r>
          </a:p>
          <a:p>
            <a:r>
              <a:rPr lang="en-GB" dirty="0"/>
              <a:t>SLA printers more costly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E365CE-8442-2BF2-CBA0-2C3EDB1A1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Fused Deposition Modelling (FDM)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E0F3337-A596-BEF0-06B2-4B1E26ECA3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Extruded plastic filament</a:t>
            </a:r>
          </a:p>
          <a:p>
            <a:r>
              <a:rPr lang="en-GB" dirty="0"/>
              <a:t>Allows for multi-material printing</a:t>
            </a:r>
          </a:p>
          <a:p>
            <a:r>
              <a:rPr lang="en-GB" dirty="0"/>
              <a:t>Lower initial cost</a:t>
            </a:r>
          </a:p>
          <a:p>
            <a:r>
              <a:rPr lang="en-GB" dirty="0"/>
              <a:t>Using additives requires filament maker</a:t>
            </a:r>
          </a:p>
        </p:txBody>
      </p:sp>
      <p:pic>
        <p:nvPicPr>
          <p:cNvPr id="8" name="Picture 7" descr="A diagram of liquid resin&#10;&#10;Description automatically generated">
            <a:extLst>
              <a:ext uri="{FF2B5EF4-FFF2-40B4-BE49-F238E27FC236}">
                <a16:creationId xmlns:a16="http://schemas.microsoft.com/office/drawing/2014/main" id="{6FB579FB-388C-5D7A-1F61-1198A331C3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111" y="4289777"/>
            <a:ext cx="2736304" cy="2432271"/>
          </a:xfrm>
          <a:prstGeom prst="rect">
            <a:avLst/>
          </a:prstGeom>
        </p:spPr>
      </p:pic>
      <p:pic>
        <p:nvPicPr>
          <p:cNvPr id="10" name="Picture 9" descr="A cartoon of an elephant with a blue square and a red tube&#10;&#10;Description automatically generated">
            <a:extLst>
              <a:ext uri="{FF2B5EF4-FFF2-40B4-BE49-F238E27FC236}">
                <a16:creationId xmlns:a16="http://schemas.microsoft.com/office/drawing/2014/main" id="{948CE037-F93C-41F6-9439-875CE8B227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551" y="4189972"/>
            <a:ext cx="2306680" cy="22625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EA771F-8140-5032-730C-39950E04F388}"/>
              </a:ext>
            </a:extLst>
          </p:cNvPr>
          <p:cNvSpPr txBox="1"/>
          <p:nvPr/>
        </p:nvSpPr>
        <p:spPr>
          <a:xfrm>
            <a:off x="4085018" y="6352716"/>
            <a:ext cx="3295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Diagrams from wikimedia.org</a:t>
            </a:r>
          </a:p>
        </p:txBody>
      </p:sp>
    </p:spTree>
    <p:extLst>
      <p:ext uri="{BB962C8B-B14F-4D97-AF65-F5344CB8AC3E}">
        <p14:creationId xmlns:p14="http://schemas.microsoft.com/office/powerpoint/2010/main" val="3165456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842BF37-9B16-C9F5-B094-8D3545661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Printed Scintillators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C78BF7-0A2F-AE01-F6C7-C477629D5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103024" cy="4525963"/>
          </a:xfrm>
        </p:spPr>
        <p:txBody>
          <a:bodyPr>
            <a:normAutofit/>
          </a:bodyPr>
          <a:lstStyle/>
          <a:p>
            <a:r>
              <a:rPr lang="en-GB" dirty="0"/>
              <a:t>SLA widely used</a:t>
            </a:r>
          </a:p>
          <a:p>
            <a:pPr lvl="1"/>
            <a:r>
              <a:rPr lang="en-GB" dirty="0"/>
              <a:t>e.g. </a:t>
            </a:r>
            <a:r>
              <a:rPr lang="en-GB" dirty="0" err="1"/>
              <a:t>Dosovitskiy</a:t>
            </a:r>
            <a:r>
              <a:rPr lang="en-GB" dirty="0"/>
              <a:t> et al. (2017), D. Kim et al. (2022)</a:t>
            </a:r>
          </a:p>
          <a:p>
            <a:pPr lvl="1"/>
            <a:r>
              <a:rPr lang="en-GB" dirty="0"/>
              <a:t>Stowell et al. (2021), Y. Kim et al. (2023) have produced neutron-sensitive scintillators with SLA</a:t>
            </a:r>
          </a:p>
          <a:p>
            <a:pPr lvl="1"/>
            <a:endParaRPr lang="en-GB" dirty="0"/>
          </a:p>
          <a:p>
            <a:r>
              <a:rPr lang="en-GB" dirty="0"/>
              <a:t>FDM also being explored</a:t>
            </a:r>
          </a:p>
          <a:p>
            <a:pPr lvl="1"/>
            <a:r>
              <a:rPr lang="en-GB" dirty="0" err="1"/>
              <a:t>Berns</a:t>
            </a:r>
            <a:r>
              <a:rPr lang="en-GB" dirty="0"/>
              <a:t> et al. (2020), </a:t>
            </a:r>
            <a:r>
              <a:rPr lang="en-GB" dirty="0" err="1"/>
              <a:t>Berns</a:t>
            </a:r>
            <a:r>
              <a:rPr lang="en-GB" dirty="0"/>
              <a:t> et al. (2022) produce organic scintillator using FDM</a:t>
            </a:r>
          </a:p>
          <a:p>
            <a:pPr lvl="1"/>
            <a:r>
              <a:rPr lang="en-GB" dirty="0" err="1"/>
              <a:t>Sibilieva</a:t>
            </a:r>
            <a:r>
              <a:rPr lang="en-GB" dirty="0"/>
              <a:t> et al. (2023) use inorganic scintillator in plastic matrix</a:t>
            </a:r>
          </a:p>
          <a:p>
            <a:pPr marL="457200" lvl="1" indent="0">
              <a:buNone/>
            </a:pPr>
            <a:r>
              <a:rPr lang="en-GB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310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D0D3C-997F-1A21-B5A1-6E073CC6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Filament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E817B-AF4F-4459-3FA1-8724B80B6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6422504" cy="4525963"/>
          </a:xfrm>
        </p:spPr>
        <p:txBody>
          <a:bodyPr>
            <a:normAutofit/>
          </a:bodyPr>
          <a:lstStyle/>
          <a:p>
            <a:r>
              <a:rPr lang="en-GB" dirty="0"/>
              <a:t>Requires:</a:t>
            </a:r>
          </a:p>
          <a:p>
            <a:pPr lvl="1"/>
            <a:r>
              <a:rPr lang="en-GB" dirty="0"/>
              <a:t>Scintillator: Polystyrene</a:t>
            </a:r>
          </a:p>
          <a:p>
            <a:pPr lvl="1"/>
            <a:r>
              <a:rPr lang="en-GB" dirty="0"/>
              <a:t>Primary fluorophore: PTP</a:t>
            </a:r>
          </a:p>
          <a:p>
            <a:pPr lvl="1"/>
            <a:r>
              <a:rPr lang="en-GB" dirty="0"/>
              <a:t>Secondary fluorophore: POPOP</a:t>
            </a:r>
          </a:p>
          <a:p>
            <a:pPr lvl="1"/>
            <a:r>
              <a:rPr lang="en-GB" dirty="0"/>
              <a:t>Plasticiser: Biphenyl</a:t>
            </a:r>
          </a:p>
          <a:p>
            <a:pPr lvl="1"/>
            <a:r>
              <a:rPr lang="en-GB" dirty="0"/>
              <a:t>Neutron sensitivity: </a:t>
            </a:r>
            <a:r>
              <a:rPr lang="en-GB" baseline="30000" dirty="0"/>
              <a:t>6</a:t>
            </a:r>
            <a:r>
              <a:rPr lang="en-GB" dirty="0"/>
              <a:t>LiF</a:t>
            </a:r>
          </a:p>
          <a:p>
            <a:r>
              <a:rPr lang="en-GB" dirty="0"/>
              <a:t>Filament produced using 3Devo Composer filament maker (right)</a:t>
            </a:r>
          </a:p>
        </p:txBody>
      </p:sp>
      <p:pic>
        <p:nvPicPr>
          <p:cNvPr id="6" name="Content Placeholder 5" descr="A white box with a glass door&#10;&#10;Description automatically generated">
            <a:extLst>
              <a:ext uri="{FF2B5EF4-FFF2-40B4-BE49-F238E27FC236}">
                <a16:creationId xmlns:a16="http://schemas.microsoft.com/office/drawing/2014/main" id="{4F5544A5-E761-9991-C538-BE7FC23F04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26225" y="2165152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3438037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22D6C-57D2-7805-161D-6C375B4E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Filament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DD904-84A4-54B5-FC01-D4867A64EA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0.05% POPOP, 2% PTP gives optimum light output</a:t>
            </a:r>
          </a:p>
          <a:p>
            <a:r>
              <a:rPr lang="en-GB" dirty="0"/>
              <a:t>7.5% Biphenyl required for flexibility, without reducing light output</a:t>
            </a:r>
          </a:p>
          <a:p>
            <a:r>
              <a:rPr lang="en-GB" dirty="0"/>
              <a:t>Neutron sensitivity introduced using 0.4% </a:t>
            </a:r>
            <a:r>
              <a:rPr lang="en-GB" baseline="30000" dirty="0"/>
              <a:t>6</a:t>
            </a:r>
            <a:r>
              <a:rPr lang="en-GB" dirty="0"/>
              <a:t>LiF</a:t>
            </a:r>
          </a:p>
        </p:txBody>
      </p:sp>
      <p:pic>
        <p:nvPicPr>
          <p:cNvPr id="6" name="Content Placeholder 5" descr="A spool of wire on a white surface&#10;&#10;Description automatically generated">
            <a:extLst>
              <a:ext uri="{FF2B5EF4-FFF2-40B4-BE49-F238E27FC236}">
                <a16:creationId xmlns:a16="http://schemas.microsoft.com/office/drawing/2014/main" id="{DCB9C4B7-241E-9E7A-52F1-8F43AA2B5A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26225" y="1618482"/>
            <a:ext cx="4525963" cy="339447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1DF764-5EBD-5A55-8E68-46AA27F87107}"/>
              </a:ext>
            </a:extLst>
          </p:cNvPr>
          <p:cNvSpPr txBox="1"/>
          <p:nvPr/>
        </p:nvSpPr>
        <p:spPr>
          <a:xfrm>
            <a:off x="7089006" y="580526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dirty="0"/>
              <a:t>6</a:t>
            </a:r>
            <a:r>
              <a:rPr lang="en-GB" dirty="0"/>
              <a:t>Li-containing filament produced in Manchester, Summer 2024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025684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2F39BEB1-B4C6-4864-AAB0-C09F11223845}"/>
    </a:ext>
  </a:extLst>
</a:theme>
</file>

<file path=ppt/theme/theme2.xml><?xml version="1.0" encoding="utf-8"?>
<a:theme xmlns:a="http://schemas.openxmlformats.org/drawingml/2006/main" name="SPHER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F3CE79FD-C231-4A13-BF9F-0F09E2FA48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AF3CF2599B82459FF911CD5F630A27" ma:contentTypeVersion="13" ma:contentTypeDescription="Create a new document." ma:contentTypeScope="" ma:versionID="fd67340d3febf38b94db4c7fa7179673">
  <xsd:schema xmlns:xsd="http://www.w3.org/2001/XMLSchema" xmlns:xs="http://www.w3.org/2001/XMLSchema" xmlns:p="http://schemas.microsoft.com/office/2006/metadata/properties" xmlns:ns3="6c409297-ea49-464f-b4e4-05f93d7fc718" xmlns:ns4="7de1573e-7b36-438e-9773-ab4a6a8c4291" targetNamespace="http://schemas.microsoft.com/office/2006/metadata/properties" ma:root="true" ma:fieldsID="6709974a4a3e28ee717057e0541ee82a" ns3:_="" ns4:_="">
    <xsd:import namespace="6c409297-ea49-464f-b4e4-05f93d7fc718"/>
    <xsd:import namespace="7de1573e-7b36-438e-9773-ab4a6a8c42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409297-ea49-464f-b4e4-05f93d7fc7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e1573e-7b36-438e-9773-ab4a6a8c42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c409297-ea49-464f-b4e4-05f93d7fc718" xsi:nil="true"/>
  </documentManagement>
</p:properties>
</file>

<file path=customXml/itemProps1.xml><?xml version="1.0" encoding="utf-8"?>
<ds:datastoreItem xmlns:ds="http://schemas.openxmlformats.org/officeDocument/2006/customXml" ds:itemID="{C43E2EF4-3266-4917-A77E-06B0730F95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409297-ea49-464f-b4e4-05f93d7fc718"/>
    <ds:schemaRef ds:uri="7de1573e-7b36-438e-9773-ab4a6a8c42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AF6493-BFF6-4C51-8E76-6925C6D518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9B9278-76CC-4F2E-904B-1A63C24E140E}">
  <ds:schemaRefs>
    <ds:schemaRef ds:uri="http://purl.org/dc/dcmitype/"/>
    <ds:schemaRef ds:uri="6c409297-ea49-464f-b4e4-05f93d7fc718"/>
    <ds:schemaRef ds:uri="http://purl.org/dc/elements/1.1/"/>
    <ds:schemaRef ds:uri="7de1573e-7b36-438e-9773-ab4a6a8c4291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UoM_powerpoint_169_acasson</Template>
  <TotalTime>8322</TotalTime>
  <Words>1910</Words>
  <Application>Microsoft Office PowerPoint</Application>
  <PresentationFormat>Widescreen</PresentationFormat>
  <Paragraphs>269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Geneva</vt:lpstr>
      <vt:lpstr>Segoe UI Light</vt:lpstr>
      <vt:lpstr>Office Theme</vt:lpstr>
      <vt:lpstr>SPHERE template</vt:lpstr>
      <vt:lpstr>PowerPoint Presentation</vt:lpstr>
      <vt:lpstr>Neutrons and Nuclear Security</vt:lpstr>
      <vt:lpstr>Neutron Detection Methods</vt:lpstr>
      <vt:lpstr>Organic Scintillators</vt:lpstr>
      <vt:lpstr>Why 3D Print Scintillators?</vt:lpstr>
      <vt:lpstr>3D Printing Methodologies</vt:lpstr>
      <vt:lpstr>3D Printed Scintillators</vt:lpstr>
      <vt:lpstr>Filament Production</vt:lpstr>
      <vt:lpstr>Filament Production</vt:lpstr>
      <vt:lpstr>Printing</vt:lpstr>
      <vt:lpstr>Detector Integration</vt:lpstr>
      <vt:lpstr>Testing</vt:lpstr>
      <vt:lpstr>Redesign</vt:lpstr>
      <vt:lpstr>Portability</vt:lpstr>
      <vt:lpstr>Simulations</vt:lpstr>
      <vt:lpstr>Neutron-Gamma Discrimination</vt:lpstr>
      <vt:lpstr>Neutron-Gamma Discrimination</vt:lpstr>
      <vt:lpstr>Neutron-Gamma Discrimination</vt:lpstr>
      <vt:lpstr>Neutron Spectrum</vt:lpstr>
      <vt:lpstr>Neutron Imaging</vt:lpstr>
      <vt:lpstr>Perovskites</vt:lpstr>
      <vt:lpstr>Perovskites: Experimental Method</vt:lpstr>
      <vt:lpstr>Conclusions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Ross</dc:creator>
  <cp:lastModifiedBy>Adam Barr</cp:lastModifiedBy>
  <cp:revision>44</cp:revision>
  <dcterms:created xsi:type="dcterms:W3CDTF">2022-05-13T10:11:39Z</dcterms:created>
  <dcterms:modified xsi:type="dcterms:W3CDTF">2025-03-05T07:35:05Z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0x010100F5AF3CF2599B82459FF911CD5F630A27</vt:lpwstr>
  </property>
</Properties>
</file>