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939" r:id="rId2"/>
    <p:sldId id="281" r:id="rId3"/>
    <p:sldId id="461" r:id="rId4"/>
    <p:sldId id="462" r:id="rId5"/>
    <p:sldId id="412" r:id="rId6"/>
    <p:sldId id="413" r:id="rId7"/>
    <p:sldId id="266" r:id="rId8"/>
    <p:sldId id="277" r:id="rId9"/>
    <p:sldId id="463" r:id="rId10"/>
    <p:sldId id="938" r:id="rId11"/>
    <p:sldId id="421" r:id="rId12"/>
    <p:sldId id="366" r:id="rId13"/>
    <p:sldId id="464" r:id="rId14"/>
    <p:sldId id="259" r:id="rId15"/>
    <p:sldId id="262" r:id="rId16"/>
    <p:sldId id="372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0000FF"/>
    <a:srgbClr val="FFCCFF"/>
    <a:srgbClr val="FFCCCC"/>
    <a:srgbClr val="FF00FF"/>
    <a:srgbClr val="CCFFCC"/>
    <a:srgbClr val="009900"/>
    <a:srgbClr val="FFFF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11"/>
    <p:restoredTop sz="90132" autoAdjust="0"/>
  </p:normalViewPr>
  <p:slideViewPr>
    <p:cSldViewPr>
      <p:cViewPr varScale="1">
        <p:scale>
          <a:sx n="94" d="100"/>
          <a:sy n="94" d="100"/>
        </p:scale>
        <p:origin x="12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BC647A0B-9F45-412F-9180-318AEA1E62C5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182095D1-E6EE-4E68-9F56-36BE3DA169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43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E680D68A-3EB0-45D5-9997-4E0335079B9B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286416C1-638C-4DA7-9656-AE504C036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33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394A2F8-75DC-402F-82EE-4D571662AFAD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39D956-DD3A-48DC-A69B-EDE2E8360A5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/>
              <a:t>Measurement condition: (1) Gage card sampling rate = </a:t>
            </a:r>
            <a:r>
              <a:rPr lang="en-US" sz="1600" dirty="0"/>
              <a:t>5 MHz, +/-200mV Digital</a:t>
            </a:r>
            <a:r>
              <a:rPr lang="en-US" sz="1600" baseline="0" dirty="0"/>
              <a:t> Rail; (2) </a:t>
            </a:r>
            <a:r>
              <a:rPr lang="en-US" sz="1600" dirty="0"/>
              <a:t>Preamp decay correction, trapezoidal filtering for amplitude, CR-RC</a:t>
            </a:r>
            <a:r>
              <a:rPr lang="en-US" sz="1600" baseline="30000" dirty="0"/>
              <a:t>4</a:t>
            </a:r>
            <a:r>
              <a:rPr lang="en-US" sz="1600" dirty="0"/>
              <a:t> for timing; (3)</a:t>
            </a:r>
            <a:r>
              <a:rPr lang="en-US" sz="1600" baseline="0" dirty="0"/>
              <a:t> </a:t>
            </a:r>
            <a:r>
              <a:rPr lang="en-US" sz="1600" dirty="0"/>
              <a:t>Ran for 14 hours (then the single anode starts breakdown, pixel cathodes are still working.)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Notes: From: Matthew </a:t>
            </a:r>
            <a:r>
              <a:rPr lang="en-US" sz="1600" dirty="0" err="1"/>
              <a:t>Petryk</a:t>
            </a:r>
            <a:r>
              <a:rPr lang="en-US" sz="1600" dirty="0"/>
              <a:t> &lt;mpetryk@umich.edu&gt;</a:t>
            </a:r>
          </a:p>
          <a:p>
            <a:pPr lvl="1"/>
            <a:r>
              <a:rPr lang="en-US" sz="1600" dirty="0"/>
              <a:t>Date: Sat, Oct 16, 2021 at 5:49 PM</a:t>
            </a:r>
          </a:p>
          <a:p>
            <a:pPr lvl="1"/>
            <a:r>
              <a:rPr lang="en-US" sz="1600" dirty="0"/>
              <a:t>Subject: Re: Question on your hole mu-</a:t>
            </a:r>
            <a:r>
              <a:rPr lang="en-US" sz="1600" dirty="0" err="1"/>
              <a:t>tao</a:t>
            </a:r>
            <a:r>
              <a:rPr lang="en-US" sz="1600" dirty="0"/>
              <a:t> estimate on perovskite (slides #4 &amp; 5)</a:t>
            </a:r>
          </a:p>
          <a:p>
            <a:pPr lvl="1"/>
            <a:r>
              <a:rPr lang="en-US" sz="1600" dirty="0"/>
              <a:t>To: Zhong He &lt;hezhong@umich.edu&gt;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I don't expect it to be ballistic deficit, since the shaping times should be long enough in both cases. 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slides may present it a little confusingly.  The Cs </a:t>
            </a:r>
            <a:r>
              <a:rPr lang="en-US" sz="1600" dirty="0" err="1"/>
              <a:t>photopeak</a:t>
            </a:r>
            <a:r>
              <a:rPr lang="en-US" sz="1600" dirty="0"/>
              <a:t> did not drop to 1364 ADC at 150V - the 344 </a:t>
            </a:r>
            <a:r>
              <a:rPr lang="en-US" sz="1600" dirty="0" err="1"/>
              <a:t>keV</a:t>
            </a:r>
            <a:r>
              <a:rPr lang="en-US" sz="1600" dirty="0"/>
              <a:t> </a:t>
            </a:r>
            <a:r>
              <a:rPr lang="en-US" sz="1600" dirty="0" err="1"/>
              <a:t>photopeak</a:t>
            </a:r>
            <a:r>
              <a:rPr lang="en-US" sz="1600" dirty="0"/>
              <a:t> is at 1364 ADC at that bias.  There is no Cs </a:t>
            </a:r>
            <a:r>
              <a:rPr lang="en-US" sz="1600" dirty="0" err="1"/>
              <a:t>photopeak</a:t>
            </a:r>
            <a:r>
              <a:rPr lang="en-US" sz="1600" dirty="0"/>
              <a:t> in the 150V measurement.  Since I did not have a Cs source at the same time, and because the linearity is good, I estimated that 662 would be at 2624 ADC at 150V based on the positions of the 122, 244, and 344 peaks.  This is compared to 2725 ADC for 662 </a:t>
            </a:r>
            <a:r>
              <a:rPr lang="en-US" sz="1600" dirty="0" err="1"/>
              <a:t>keV</a:t>
            </a:r>
            <a:r>
              <a:rPr lang="en-US" sz="1600" dirty="0"/>
              <a:t> at 200V.  The assumption is that 344 and 662 </a:t>
            </a:r>
            <a:r>
              <a:rPr lang="en-US" sz="1600" dirty="0" err="1"/>
              <a:t>keV</a:t>
            </a:r>
            <a:r>
              <a:rPr lang="en-US" sz="1600" dirty="0"/>
              <a:t> clouds undergo the same trapping mechanisms.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drop from 200V to 150V is about 3.7%.  There is very little hole trapping at both biases, which does mean more uncertainty in the calculation.  For that reason I agree it's better to call 6e-2 a lower limit.  I want to take a measurement at 25 - 50V bias, where we should see more clear trapping.</a:t>
            </a:r>
          </a:p>
          <a:p>
            <a:pPr lvl="1"/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32C4A-042E-490F-B2BA-3DA55B008D4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75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 Results were from</a:t>
            </a:r>
            <a:r>
              <a:rPr lang="en-US" baseline="0" dirty="0"/>
              <a:t> Matthew Patryk’s </a:t>
            </a:r>
            <a:r>
              <a:rPr lang="en-US" dirty="0"/>
              <a:t>October 2021 progress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32C4A-042E-490F-B2BA-3DA55B008D4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46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YH-UM-3VK is a 3.95 mm thick 3x3 pixelated CsPbBr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1.2 mm pixel pitch, refabricated by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Vladislav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Klepov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old samples grown by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Yihui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He. This results from Matthew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Petryk’s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report of August, 2022.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32C4A-042E-490F-B2BA-3DA55B008D4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5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FA </a:t>
            </a:r>
          </a:p>
          <a:p>
            <a:r>
              <a:rPr lang="en-US" dirty="0"/>
              <a:t>Note #2: </a:t>
            </a:r>
            <a:r>
              <a:rPr lang="en-US" dirty="0" err="1"/>
              <a:t>Jinsong</a:t>
            </a:r>
            <a:r>
              <a:rPr lang="en-US" dirty="0"/>
              <a:t> said on Nov. 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Page 7,  I remember the device was under continuous bias for two weeks at a high voltage. The corrosion of Bi electrode should be caused by the lacking of encapsulation.  Bi is known not to react with perovskites, reported by many research groups.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32C4A-042E-490F-B2BA-3DA55B008D4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979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subpixel resolution, we will be able to recover some energy resolution loss as shown here.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However, at lower biases, the diffusion will become larger, subpixel resolution will become poorer, and correction will become less and less effective.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Still at -400V, the subpixel calibration can bring lots of improvement.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241B6-02D3-47EC-AB43-4CEE5DFFA3B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113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1CB73A-3EB2-0F4B-A749-FE602CE5F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867" t="3208" r="30052" b="19629"/>
          <a:stretch/>
        </p:blipFill>
        <p:spPr>
          <a:xfrm>
            <a:off x="3064933" y="-188728"/>
            <a:ext cx="6079068" cy="704672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09600"/>
            <a:ext cx="8226054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523999"/>
            <a:ext cx="8226054" cy="4267200"/>
          </a:xfrm>
        </p:spPr>
        <p:txBody>
          <a:bodyPr lIns="0" tIns="0" rIns="0" bIns="0">
            <a:noAutofit/>
          </a:bodyPr>
          <a:lstStyle>
            <a:lvl1pPr marL="230183" indent="-230183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1EB0E6-A70D-CE45-BB73-DE0110A910ED}"/>
              </a:ext>
            </a:extLst>
          </p:cNvPr>
          <p:cNvSpPr txBox="1">
            <a:spLocks/>
          </p:cNvSpPr>
          <p:nvPr userDrawn="1"/>
        </p:nvSpPr>
        <p:spPr>
          <a:xfrm>
            <a:off x="8705089" y="6461337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7AA508B-E60F-E649-B511-759C564E884D}"/>
              </a:ext>
            </a:extLst>
          </p:cNvPr>
          <p:cNvSpPr txBox="1">
            <a:spLocks/>
          </p:cNvSpPr>
          <p:nvPr userDrawn="1"/>
        </p:nvSpPr>
        <p:spPr>
          <a:xfrm>
            <a:off x="8074153" y="6461761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10/18/2021</a:t>
            </a:r>
          </a:p>
        </p:txBody>
      </p:sp>
    </p:spTree>
    <p:extLst>
      <p:ext uri="{BB962C8B-B14F-4D97-AF65-F5344CB8AC3E}">
        <p14:creationId xmlns:p14="http://schemas.microsoft.com/office/powerpoint/2010/main" val="2703620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77421" y="55395"/>
            <a:ext cx="4780430" cy="83839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Technical Content Slide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624919"/>
            <a:ext cx="1905000" cy="161925"/>
          </a:xfrm>
          <a:prstGeom prst="rect">
            <a:avLst/>
          </a:prstGeom>
          <a:ln/>
        </p:spPr>
        <p:txBody>
          <a:bodyPr/>
          <a:lstStyle>
            <a:lvl1pPr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98644" y="6624919"/>
            <a:ext cx="400050" cy="200025"/>
          </a:xfrm>
          <a:ln/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3572372A-544B-4C2A-B94F-1EC4F78BA5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91621" y="1089213"/>
            <a:ext cx="8653182" cy="5311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02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CE947-0428-4EE0-900D-39CE798286F0}" type="datetime1">
              <a:rPr lang="en-US" altLang="en-US" smtClean="0"/>
              <a:t>3/3/25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5453B-1769-4DE8-8100-16BF88FE260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7611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CE947-0428-4EE0-900D-39CE798286F0}" type="datetime1">
              <a:rPr lang="en-US" altLang="en-US" smtClean="0"/>
              <a:t>3/3/25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5453B-1769-4DE8-8100-16BF88FE260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8522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video" Target="file:////Users/hezhong/Desktop/Zhong_He/Presentations/2010Nov2-IEEE-RTSD-HeZ.avi" TargetMode="External"/><Relationship Id="rId1" Type="http://schemas.microsoft.com/office/2007/relationships/media" Target="file:////Users/hezhong/Desktop/Zhong_He/Presentations/2010Nov2-IEEE-RTSD-HeZ.avi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.png"/><Relationship Id="rId1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762000"/>
            <a:ext cx="8534400" cy="1295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FF0000"/>
                </a:solidFill>
                <a:cs typeface="Arial" charset="0"/>
              </a:rPr>
              <a:t>3-D</a:t>
            </a:r>
            <a:r>
              <a:rPr lang="en-US" altLang="en-US" sz="3600" b="1" dirty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altLang="en-US" sz="3600" b="1" dirty="0">
                <a:cs typeface="Arial" charset="0"/>
              </a:rPr>
              <a:t>Position Sensitive </a:t>
            </a:r>
            <a:r>
              <a:rPr lang="en-US" altLang="en-US" sz="3600" b="1" dirty="0">
                <a:solidFill>
                  <a:srgbClr val="0000FF"/>
                </a:solidFill>
                <a:cs typeface="Arial" charset="0"/>
              </a:rPr>
              <a:t>Semiconductor</a:t>
            </a:r>
            <a:r>
              <a:rPr lang="en-US" altLang="en-US" sz="3600" b="1" dirty="0"/>
              <a:t> </a:t>
            </a:r>
            <a:r>
              <a:rPr lang="en-US" altLang="en-US" sz="3600" b="1" dirty="0">
                <a:cs typeface="Arial" charset="0"/>
              </a:rPr>
              <a:t>Gamma-Ray Detectors &amp; Applications</a:t>
            </a:r>
            <a:endParaRPr lang="en-US" altLang="en-US" sz="36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95600"/>
            <a:ext cx="4343400" cy="4572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dirty="0" err="1">
                <a:solidFill>
                  <a:schemeClr val="tx1"/>
                </a:solidFill>
              </a:rPr>
              <a:t>Zhong</a:t>
            </a:r>
            <a:r>
              <a:rPr lang="en-US" altLang="en-US" sz="2800" b="1" dirty="0">
                <a:solidFill>
                  <a:schemeClr val="tx1"/>
                </a:solidFill>
              </a:rPr>
              <a:t> He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918257" y="5006975"/>
            <a:ext cx="53529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v-SE" altLang="en-US" sz="2000" b="1" dirty="0"/>
              <a:t>NuSec Workshop, London – March 5, 2025</a:t>
            </a:r>
            <a:endParaRPr lang="nn-NO" altLang="en-US" sz="2000" b="1" dirty="0"/>
          </a:p>
        </p:txBody>
      </p:sp>
      <p:pic>
        <p:nvPicPr>
          <p:cNvPr id="2053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05200"/>
            <a:ext cx="3709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00058" y="5493603"/>
            <a:ext cx="57438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Arial" pitchFamily="34" charset="0"/>
                <a:cs typeface="Arial" pitchFamily="34" charset="0"/>
              </a:rPr>
              <a:t>Acknowledgements </a:t>
            </a:r>
          </a:p>
          <a:p>
            <a:pPr algn="ctr"/>
            <a:r>
              <a:rPr lang="en-US" sz="2400" b="1" dirty="0">
                <a:latin typeface="Arial" pitchFamily="34" charset="0"/>
                <a:cs typeface="Arial" pitchFamily="34" charset="0"/>
              </a:rPr>
              <a:t>DOD 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DTRA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, DOE </a:t>
            </a: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NA-22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&amp; DHS 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CWMD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D8835C-2D71-D4BB-FE46-A8C7CE8B11A6}"/>
              </a:ext>
            </a:extLst>
          </p:cNvPr>
          <p:cNvSpPr txBox="1"/>
          <p:nvPr/>
        </p:nvSpPr>
        <p:spPr>
          <a:xfrm>
            <a:off x="2743200" y="6400800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Cleared for Public Release</a:t>
            </a:r>
          </a:p>
        </p:txBody>
      </p:sp>
    </p:spTree>
    <p:extLst>
      <p:ext uri="{BB962C8B-B14F-4D97-AF65-F5344CB8AC3E}">
        <p14:creationId xmlns:p14="http://schemas.microsoft.com/office/powerpoint/2010/main" val="1391551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0FFC-FC5D-2B4A-A5AE-39C1FF2C6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18786"/>
            <a:ext cx="5025908" cy="1025576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+mn-lt"/>
              </a:rPr>
              <a:t>Northwestern Univ. &amp; Argonne National Lab. CsPbBr</a:t>
            </a:r>
            <a:r>
              <a:rPr lang="en-US" sz="2800" b="1" baseline="-25000" dirty="0">
                <a:latin typeface="+mn-lt"/>
              </a:rPr>
              <a:t>3</a:t>
            </a:r>
            <a:r>
              <a:rPr lang="en-US" sz="2800" b="1" dirty="0">
                <a:latin typeface="+mn-lt"/>
              </a:rPr>
              <a:t> in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34E51F-B7B8-74D4-EE76-53A59F1497DF}"/>
              </a:ext>
            </a:extLst>
          </p:cNvPr>
          <p:cNvSpPr txBox="1"/>
          <p:nvPr/>
        </p:nvSpPr>
        <p:spPr>
          <a:xfrm>
            <a:off x="761897" y="1368335"/>
            <a:ext cx="56836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Det. # QP2304-7-R1(3) Fabricated on 07/16/24</a:t>
            </a:r>
          </a:p>
          <a:p>
            <a:pPr algn="ctr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(Operated for more than </a:t>
            </a:r>
            <a:r>
              <a:rPr lang="en-US" sz="2000" b="1" dirty="0">
                <a:solidFill>
                  <a:srgbClr val="33CC33"/>
                </a:solidFill>
                <a:latin typeface="Arial" panose="020B0604020202020204" pitchFamily="34" charset="0"/>
              </a:rPr>
              <a:t>4 months </a:t>
            </a:r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under bias)</a:t>
            </a:r>
            <a:endParaRPr lang="en-US" sz="2000" dirty="0"/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50E32453-4F9D-819D-8C6A-BC0DB6663D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684694" y="163457"/>
            <a:ext cx="2045649" cy="20688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B20D7A-C9EA-54D1-C6A3-8FE0B69AB67D}"/>
              </a:ext>
            </a:extLst>
          </p:cNvPr>
          <p:cNvSpPr txBox="1"/>
          <p:nvPr/>
        </p:nvSpPr>
        <p:spPr>
          <a:xfrm>
            <a:off x="699287" y="2478219"/>
            <a:ext cx="1869423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7.5</a:t>
            </a:r>
            <a:r>
              <a:rPr lang="en-US" sz="1350" dirty="0">
                <a:sym typeface="Symbol" panose="05050102010706020507" pitchFamily="18" charset="2"/>
              </a:rPr>
              <a:t>7</a:t>
            </a:r>
            <a:r>
              <a:rPr lang="en-US" sz="1350" b="1" dirty="0">
                <a:solidFill>
                  <a:srgbClr val="FF0000"/>
                </a:solidFill>
                <a:sym typeface="Symbol" panose="05050102010706020507" pitchFamily="18" charset="2"/>
              </a:rPr>
              <a:t>6.8</a:t>
            </a:r>
            <a:r>
              <a:rPr lang="en-US" sz="1350" dirty="0">
                <a:sym typeface="Symbol" panose="05050102010706020507" pitchFamily="18" charset="2"/>
              </a:rPr>
              <a:t> mm</a:t>
            </a:r>
            <a:r>
              <a:rPr lang="en-US" sz="1350" baseline="30000" dirty="0">
                <a:sym typeface="Symbol" panose="05050102010706020507" pitchFamily="18" charset="2"/>
              </a:rPr>
              <a:t>3</a:t>
            </a:r>
            <a:r>
              <a:rPr lang="en-US" sz="1350" dirty="0">
                <a:sym typeface="Symbol" panose="05050102010706020507" pitchFamily="18" charset="2"/>
              </a:rPr>
              <a:t> CsPbBr</a:t>
            </a:r>
            <a:r>
              <a:rPr lang="en-US" sz="1350" baseline="-25000" dirty="0">
                <a:sym typeface="Symbol" panose="05050102010706020507" pitchFamily="18" charset="2"/>
              </a:rPr>
              <a:t>3</a:t>
            </a:r>
            <a:endParaRPr lang="en-US" sz="1350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F3C618-C4B4-B492-51CA-9742049786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18" r="5628" b="3631"/>
          <a:stretch/>
        </p:blipFill>
        <p:spPr>
          <a:xfrm>
            <a:off x="572432" y="2157561"/>
            <a:ext cx="8150205" cy="44846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E81BABE-51F9-0796-556C-87BD8DFA2A90}"/>
              </a:ext>
            </a:extLst>
          </p:cNvPr>
          <p:cNvSpPr txBox="1"/>
          <p:nvPr/>
        </p:nvSpPr>
        <p:spPr>
          <a:xfrm>
            <a:off x="6708687" y="215817"/>
            <a:ext cx="199766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7.5</a:t>
            </a:r>
            <a:r>
              <a:rPr lang="en-US" sz="2000" dirty="0">
                <a:sym typeface="Symbol" panose="05050102010706020507" pitchFamily="18" charset="2"/>
              </a:rPr>
              <a:t>7.0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6.8</a:t>
            </a:r>
            <a:r>
              <a:rPr lang="en-US" sz="2000" dirty="0">
                <a:sym typeface="Symbol" panose="05050102010706020507" pitchFamily="18" charset="2"/>
              </a:rPr>
              <a:t> mm</a:t>
            </a:r>
            <a:r>
              <a:rPr lang="en-US" sz="2000" baseline="30000" dirty="0">
                <a:sym typeface="Symbol" panose="05050102010706020507" pitchFamily="18" charset="2"/>
              </a:rPr>
              <a:t>3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3432790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03" y="473441"/>
            <a:ext cx="8399207" cy="565930"/>
          </a:xfrm>
        </p:spPr>
        <p:txBody>
          <a:bodyPr/>
          <a:lstStyle/>
          <a:p>
            <a:pPr algn="ctr"/>
            <a:r>
              <a:rPr lang="en-US" sz="2700" b="1" dirty="0">
                <a:solidFill>
                  <a:srgbClr val="2700FF"/>
                </a:solidFill>
              </a:rPr>
              <a:t>Solution Grown </a:t>
            </a:r>
            <a:r>
              <a:rPr lang="en-US" sz="2700" b="1" dirty="0"/>
              <a:t>Perovskite from Univ. of North Carolina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F7C3-A86D-4C62-A732-DB1AE571E760}" type="datetime1">
              <a:rPr lang="en-US" altLang="en-US" smtClean="0"/>
              <a:t>3/3/25</a:t>
            </a:fld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9390" y="1176564"/>
            <a:ext cx="822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b="1" kern="0" dirty="0">
                <a:solidFill>
                  <a:srgbClr val="2700FF"/>
                </a:solidFill>
              </a:rPr>
              <a:t>FA</a:t>
            </a:r>
            <a:r>
              <a:rPr lang="en-US" sz="2000" b="1" kern="0" baseline="-25000" dirty="0"/>
              <a:t>0.9</a:t>
            </a:r>
            <a:r>
              <a:rPr lang="en-US" sz="2000" b="1" kern="0" dirty="0">
                <a:solidFill>
                  <a:srgbClr val="FF0000"/>
                </a:solidFill>
              </a:rPr>
              <a:t>Cs</a:t>
            </a:r>
            <a:r>
              <a:rPr lang="en-US" sz="2000" b="1" kern="0" baseline="-25000" dirty="0"/>
              <a:t>0.1</a:t>
            </a:r>
            <a:r>
              <a:rPr lang="en-US" sz="2000" b="1" kern="0" dirty="0"/>
              <a:t>PbBr</a:t>
            </a:r>
            <a:r>
              <a:rPr lang="en-US" sz="2000" b="1" kern="0" baseline="-25000" dirty="0"/>
              <a:t>3</a:t>
            </a:r>
            <a:r>
              <a:rPr lang="en-US" sz="2000" kern="0" dirty="0"/>
              <a:t> </a:t>
            </a:r>
            <a:r>
              <a:rPr lang="en-US" sz="2000" dirty="0"/>
              <a:t>detector UNC #1, ~1 mm pixel pitch, ~</a:t>
            </a:r>
            <a:r>
              <a:rPr lang="en-US" sz="2000" b="1" dirty="0">
                <a:solidFill>
                  <a:srgbClr val="2700FF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3 mm </a:t>
            </a:r>
            <a:r>
              <a:rPr lang="en-US" sz="2000" b="1" dirty="0"/>
              <a:t>thickness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Au</a:t>
            </a:r>
            <a:r>
              <a:rPr lang="en-US" sz="2000" b="1" dirty="0"/>
              <a:t> planar electrode, </a:t>
            </a:r>
            <a:r>
              <a:rPr lang="en-US" sz="2000" b="1" dirty="0">
                <a:solidFill>
                  <a:srgbClr val="2700FF"/>
                </a:solidFill>
              </a:rPr>
              <a:t>Bi</a:t>
            </a:r>
            <a:r>
              <a:rPr lang="en-US" sz="2000" b="1" dirty="0"/>
              <a:t> pixel electrodes 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FF0000"/>
                </a:solidFill>
              </a:rPr>
              <a:t>opposite</a:t>
            </a:r>
            <a:r>
              <a:rPr lang="en-US" sz="2000" dirty="0"/>
              <a:t> to that of Northwestern)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98" y="2107086"/>
            <a:ext cx="4890033" cy="22653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117" y="2327417"/>
            <a:ext cx="1386052" cy="1258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6158" r="5807"/>
          <a:stretch/>
        </p:blipFill>
        <p:spPr>
          <a:xfrm>
            <a:off x="4132008" y="3239762"/>
            <a:ext cx="4630992" cy="20120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4086" y="2797556"/>
            <a:ext cx="1208878" cy="145544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891668" y="4463924"/>
            <a:ext cx="3167734" cy="60344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kern="0" dirty="0"/>
              <a:t>Strongly blocking contact (I-V curve ) </a:t>
            </a:r>
            <a:r>
              <a:rPr lang="en-US" sz="1800" b="1" kern="0" dirty="0">
                <a:solidFill>
                  <a:srgbClr val="2700FF"/>
                </a:solidFill>
              </a:rPr>
              <a:t>at the beginning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44992" y="2057400"/>
            <a:ext cx="3518008" cy="69797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kern="0" dirty="0"/>
              <a:t>The blocking contact behavior disappeared </a:t>
            </a:r>
            <a:r>
              <a:rPr lang="en-US" sz="1800" b="1" kern="0" dirty="0">
                <a:solidFill>
                  <a:srgbClr val="2700FF"/>
                </a:solidFill>
              </a:rPr>
              <a:t>a week later?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888BD4-848C-87FB-9CC0-2F1BA729F073}"/>
              </a:ext>
            </a:extLst>
          </p:cNvPr>
          <p:cNvSpPr txBox="1"/>
          <p:nvPr/>
        </p:nvSpPr>
        <p:spPr>
          <a:xfrm>
            <a:off x="604713" y="5569929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highlight>
                  <a:srgbClr val="CCFFCC"/>
                </a:highlight>
              </a:rPr>
              <a:t>We are interested in collaborating with you on perovskite semiconductor gamma-ray detectors</a:t>
            </a:r>
          </a:p>
        </p:txBody>
      </p:sp>
    </p:spTree>
    <p:extLst>
      <p:ext uri="{BB962C8B-B14F-4D97-AF65-F5344CB8AC3E}">
        <p14:creationId xmlns:p14="http://schemas.microsoft.com/office/powerpoint/2010/main" val="21892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BDF73C-DFA4-CD7F-938B-F8F7C98B9EB0}"/>
              </a:ext>
            </a:extLst>
          </p:cNvPr>
          <p:cNvSpPr txBox="1">
            <a:spLocks/>
          </p:cNvSpPr>
          <p:nvPr/>
        </p:nvSpPr>
        <p:spPr>
          <a:xfrm>
            <a:off x="478741" y="249526"/>
            <a:ext cx="8186518" cy="89347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Latest </a:t>
            </a:r>
            <a:r>
              <a:rPr lang="en-US" sz="2800" b="1" dirty="0">
                <a:solidFill>
                  <a:srgbClr val="0000FF"/>
                </a:solidFill>
              </a:rPr>
              <a:t>3-cm</a:t>
            </a:r>
            <a:r>
              <a:rPr lang="en-US" sz="2800" b="1" dirty="0"/>
              <a:t> Thick CZTs at Univ. of Michigan</a:t>
            </a:r>
          </a:p>
          <a:p>
            <a:pPr algn="ctr"/>
            <a:r>
              <a:rPr lang="en-US" sz="2800" b="1" dirty="0">
                <a:solidFill>
                  <a:srgbClr val="33CC33"/>
                </a:solidFill>
              </a:rPr>
              <a:t>All</a:t>
            </a:r>
            <a:r>
              <a:rPr lang="en-US" sz="2800" b="1" dirty="0"/>
              <a:t> Events </a:t>
            </a:r>
            <a:r>
              <a:rPr lang="en-US" sz="2800" b="1" dirty="0">
                <a:sym typeface="Symbol" panose="05050102010706020507" pitchFamily="18" charset="2"/>
              </a:rPr>
              <a:t>E/E = </a:t>
            </a:r>
            <a:r>
              <a:rPr lang="en-US" sz="2800" b="1" dirty="0">
                <a:solidFill>
                  <a:srgbClr val="33CC33"/>
                </a:solidFill>
                <a:sym typeface="Symbol" panose="05050102010706020507" pitchFamily="18" charset="2"/>
              </a:rPr>
              <a:t>1.00%</a:t>
            </a:r>
            <a:endParaRPr lang="en-US" sz="2800" b="1" dirty="0">
              <a:solidFill>
                <a:srgbClr val="33CC3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B112CE-B888-857A-0AF1-B3E9E6811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41" y="1066800"/>
            <a:ext cx="8530801" cy="52063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52D505-2EB3-5E6A-E9A4-A9036D38836C}"/>
              </a:ext>
            </a:extLst>
          </p:cNvPr>
          <p:cNvSpPr txBox="1"/>
          <p:nvPr/>
        </p:nvSpPr>
        <p:spPr>
          <a:xfrm>
            <a:off x="4367269" y="6192000"/>
            <a:ext cx="1525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Energy (keV)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848EB7-04CF-F0A1-5000-CD71547552FA}"/>
              </a:ext>
            </a:extLst>
          </p:cNvPr>
          <p:cNvSpPr txBox="1"/>
          <p:nvPr/>
        </p:nvSpPr>
        <p:spPr>
          <a:xfrm rot="16200000">
            <a:off x="-204952" y="3341143"/>
            <a:ext cx="922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</a:rPr>
              <a:t>Counts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A290B6-B165-2CC9-50DD-1D57FB0D0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115" y="1732912"/>
            <a:ext cx="3220085" cy="32200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4EFE9F-86E0-D88B-DD0F-2B006377CAB7}"/>
              </a:ext>
            </a:extLst>
          </p:cNvPr>
          <p:cNvSpPr txBox="1"/>
          <p:nvPr/>
        </p:nvSpPr>
        <p:spPr>
          <a:xfrm>
            <a:off x="7080555" y="3809420"/>
            <a:ext cx="920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0.60 %</a:t>
            </a:r>
          </a:p>
          <a:p>
            <a:r>
              <a:rPr lang="en-US" sz="2000" b="1" dirty="0"/>
              <a:t>FWHM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65FA90-6F7E-38F9-C8BB-56C2241E9CF5}"/>
              </a:ext>
            </a:extLst>
          </p:cNvPr>
          <p:cNvSpPr txBox="1"/>
          <p:nvPr/>
        </p:nvSpPr>
        <p:spPr>
          <a:xfrm>
            <a:off x="5441195" y="1444161"/>
            <a:ext cx="30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b="1" dirty="0"/>
              <a:t>ASIC: VAD_UM2.2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b="1" dirty="0"/>
              <a:t>Cathode: -3kV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b="1" dirty="0"/>
              <a:t>Sampling: 5 MHz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b="1" dirty="0"/>
              <a:t>Dynamic Range: 700 keV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9D53FBD-6C13-ECF7-82C4-84F89BB06BF4}"/>
              </a:ext>
            </a:extLst>
          </p:cNvPr>
          <p:cNvCxnSpPr>
            <a:cxnSpLocks/>
          </p:cNvCxnSpPr>
          <p:nvPr/>
        </p:nvCxnSpPr>
        <p:spPr>
          <a:xfrm>
            <a:off x="7620000" y="4572000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43562D-13D7-D3C8-FA5F-9BFC9E8E24C8}"/>
              </a:ext>
            </a:extLst>
          </p:cNvPr>
          <p:cNvCxnSpPr>
            <a:cxnSpLocks/>
          </p:cNvCxnSpPr>
          <p:nvPr/>
        </p:nvCxnSpPr>
        <p:spPr>
          <a:xfrm flipH="1">
            <a:off x="8153400" y="4572000"/>
            <a:ext cx="37222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A616985-55BD-A614-80CC-8C87BD2D3323}"/>
              </a:ext>
            </a:extLst>
          </p:cNvPr>
          <p:cNvSpPr txBox="1"/>
          <p:nvPr/>
        </p:nvSpPr>
        <p:spPr>
          <a:xfrm>
            <a:off x="7772400" y="2949803"/>
            <a:ext cx="689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/>
              <a:t>137</a:t>
            </a:r>
            <a:r>
              <a:rPr lang="en-US" sz="2000" b="1" dirty="0"/>
              <a:t>Cs</a:t>
            </a:r>
          </a:p>
        </p:txBody>
      </p:sp>
      <p:pic>
        <p:nvPicPr>
          <p:cNvPr id="15" name="Picture 14" descr="A small green box with a white label&#10;&#10;Description automatically generated">
            <a:extLst>
              <a:ext uri="{FF2B5EF4-FFF2-40B4-BE49-F238E27FC236}">
                <a16:creationId xmlns:a16="http://schemas.microsoft.com/office/drawing/2014/main" id="{5C9F4180-61B1-EF71-CDFE-4AFC37F0CF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42" t="19847" r="22553" b="23484"/>
          <a:stretch/>
        </p:blipFill>
        <p:spPr>
          <a:xfrm>
            <a:off x="5082647" y="3035908"/>
            <a:ext cx="1959665" cy="20793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2F3D37-1CA2-FA87-6B68-9BD206CDD7FF}"/>
              </a:ext>
            </a:extLst>
          </p:cNvPr>
          <p:cNvSpPr txBox="1"/>
          <p:nvPr/>
        </p:nvSpPr>
        <p:spPr>
          <a:xfrm>
            <a:off x="4919762" y="3861823"/>
            <a:ext cx="642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 </a:t>
            </a:r>
            <a:r>
              <a:rPr lang="en-US" b="1" dirty="0"/>
              <a:t>cm</a:t>
            </a:r>
            <a:endParaRPr lang="en-US" b="1" baseline="30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77A3ED-494A-8BB7-CE57-A8040E2EFDFF}"/>
              </a:ext>
            </a:extLst>
          </p:cNvPr>
          <p:cNvSpPr txBox="1"/>
          <p:nvPr/>
        </p:nvSpPr>
        <p:spPr>
          <a:xfrm rot="-1920000">
            <a:off x="5197201" y="3028603"/>
            <a:ext cx="81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2.2 cm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901B7E-0433-68F7-E139-265FE409A177}"/>
              </a:ext>
            </a:extLst>
          </p:cNvPr>
          <p:cNvSpPr txBox="1"/>
          <p:nvPr/>
        </p:nvSpPr>
        <p:spPr>
          <a:xfrm rot="1260000">
            <a:off x="6101016" y="297800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2.2 cm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EBA798-2013-1364-19EE-4B671B10DAA7}"/>
              </a:ext>
            </a:extLst>
          </p:cNvPr>
          <p:cNvCxnSpPr/>
          <p:nvPr/>
        </p:nvCxnSpPr>
        <p:spPr>
          <a:xfrm flipH="1">
            <a:off x="5126384" y="3541198"/>
            <a:ext cx="242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7AB33D-C117-BA58-152F-EC1C2825F1D9}"/>
              </a:ext>
            </a:extLst>
          </p:cNvPr>
          <p:cNvCxnSpPr/>
          <p:nvPr/>
        </p:nvCxnSpPr>
        <p:spPr>
          <a:xfrm flipH="1">
            <a:off x="5167480" y="4572000"/>
            <a:ext cx="242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45D94A7-8471-1B07-F4D5-75A0C4F59C36}"/>
              </a:ext>
            </a:extLst>
          </p:cNvPr>
          <p:cNvCxnSpPr>
            <a:cxnSpLocks/>
          </p:cNvCxnSpPr>
          <p:nvPr/>
        </p:nvCxnSpPr>
        <p:spPr>
          <a:xfrm flipV="1">
            <a:off x="5247744" y="3541198"/>
            <a:ext cx="0" cy="31198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2C17AE-8C6F-886F-22B7-0D19FC7D6D0C}"/>
              </a:ext>
            </a:extLst>
          </p:cNvPr>
          <p:cNvCxnSpPr/>
          <p:nvPr/>
        </p:nvCxnSpPr>
        <p:spPr>
          <a:xfrm>
            <a:off x="5257800" y="4231155"/>
            <a:ext cx="0" cy="3408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4C16B9A-2BA8-D677-680A-F1E57D9D8837}"/>
              </a:ext>
            </a:extLst>
          </p:cNvPr>
          <p:cNvSpPr txBox="1"/>
          <p:nvPr/>
        </p:nvSpPr>
        <p:spPr>
          <a:xfrm>
            <a:off x="5602921" y="5071983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CZT #11</a:t>
            </a:r>
            <a:r>
              <a:rPr lang="en-US" b="1" dirty="0"/>
              <a:t>R</a:t>
            </a:r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037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822C-FD73-57D8-7835-74BF6FFAB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Applications through H3D Inc.</a:t>
            </a:r>
            <a:br>
              <a:rPr lang="en-US" sz="3200" b="1" dirty="0"/>
            </a:br>
            <a:r>
              <a:rPr lang="en-US" sz="2800" b="1" dirty="0"/>
              <a:t>(https://</a:t>
            </a:r>
            <a:r>
              <a:rPr lang="en-US" sz="2800" b="1" dirty="0">
                <a:solidFill>
                  <a:srgbClr val="0000FF"/>
                </a:solidFill>
              </a:rPr>
              <a:t>www.h3dgamma.com</a:t>
            </a:r>
            <a:r>
              <a:rPr lang="en-US" sz="2800" b="1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35C5E6-9EDC-405A-E0A5-29AF61BD83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8758" y="1390241"/>
            <a:ext cx="2651159" cy="2398668"/>
          </a:xfrm>
          <a:prstGeom prst="rect">
            <a:avLst/>
          </a:prstGeom>
        </p:spPr>
      </p:pic>
      <p:pic>
        <p:nvPicPr>
          <p:cNvPr id="4" name="Picture 3" descr="A picture containing blue&#10;&#10;Description automatically generated">
            <a:extLst>
              <a:ext uri="{FF2B5EF4-FFF2-40B4-BE49-F238E27FC236}">
                <a16:creationId xmlns:a16="http://schemas.microsoft.com/office/drawing/2014/main" id="{29A0A4FF-D967-CEEF-2AE2-F9D3BC251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411" y="3792334"/>
            <a:ext cx="2547852" cy="29623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57CF84-077F-8567-00C9-A1AD0FEB4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9" y="2053608"/>
            <a:ext cx="5698420" cy="359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4620B7-7456-5D74-51C1-313E267FB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8" y="2053607"/>
            <a:ext cx="5674051" cy="359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4CC34B-1CC0-82D6-AF7C-95325A86B36C}"/>
              </a:ext>
            </a:extLst>
          </p:cNvPr>
          <p:cNvSpPr txBox="1"/>
          <p:nvPr/>
        </p:nvSpPr>
        <p:spPr>
          <a:xfrm>
            <a:off x="387481" y="5752365"/>
            <a:ext cx="52922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sz="2400" b="1" dirty="0">
                <a:latin typeface="+mn-lt"/>
              </a:rPr>
              <a:t>Chernobyl Arch by Dr. Willy Kaye of H3D</a:t>
            </a:r>
          </a:p>
          <a:p>
            <a:pPr algn="ctr"/>
            <a:r>
              <a:rPr lang="en-US" sz="2400" b="1" dirty="0"/>
              <a:t>(2019)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699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979" y="289532"/>
            <a:ext cx="7672042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+mn-lt"/>
              </a:rPr>
              <a:t>IAEA Demonstrated Gun-Shaped-M400 to Former U.S. Secretary of Energy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2259272"/>
            <a:ext cx="3866703" cy="2930236"/>
          </a:xfrm>
          <a:prstGeom prst="rect">
            <a:avLst/>
          </a:prstGeom>
        </p:spPr>
      </p:pic>
      <p:cxnSp>
        <p:nvCxnSpPr>
          <p:cNvPr id="5" name="Straight Arrow Connector 4"/>
          <p:cNvCxnSpPr>
            <a:cxnSpLocks/>
          </p:cNvCxnSpPr>
          <p:nvPr/>
        </p:nvCxnSpPr>
        <p:spPr>
          <a:xfrm flipV="1">
            <a:off x="838200" y="4191000"/>
            <a:ext cx="304800" cy="15036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" y="5694632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H3D M400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E99C13-2888-EDC0-62CD-64F6D0331CF0}"/>
              </a:ext>
            </a:extLst>
          </p:cNvPr>
          <p:cNvSpPr txBox="1"/>
          <p:nvPr/>
        </p:nvSpPr>
        <p:spPr>
          <a:xfrm>
            <a:off x="1981200" y="5211237"/>
            <a:ext cx="225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September 2021</a:t>
            </a:r>
          </a:p>
        </p:txBody>
      </p:sp>
      <p:pic>
        <p:nvPicPr>
          <p:cNvPr id="10" name="Picture 2" descr="Image preview">
            <a:extLst>
              <a:ext uri="{FF2B5EF4-FFF2-40B4-BE49-F238E27FC236}">
                <a16:creationId xmlns:a16="http://schemas.microsoft.com/office/drawing/2014/main" id="{F15C98FE-34C3-4C3A-AC1F-B577C27B6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399" y="3811062"/>
            <a:ext cx="37338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A79C98-DDFD-52F8-BAB8-A7A05B2CC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355" y="1432532"/>
            <a:ext cx="2909887" cy="22918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F279B9-38EB-5C16-E64D-E2704B71CE90}"/>
              </a:ext>
            </a:extLst>
          </p:cNvPr>
          <p:cNvSpPr txBox="1"/>
          <p:nvPr/>
        </p:nvSpPr>
        <p:spPr>
          <a:xfrm>
            <a:off x="6477000" y="3811062"/>
            <a:ext cx="2025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IAEA, Fall 2024</a:t>
            </a:r>
          </a:p>
        </p:txBody>
      </p:sp>
    </p:spTree>
    <p:extLst>
      <p:ext uri="{BB962C8B-B14F-4D97-AF65-F5344CB8AC3E}">
        <p14:creationId xmlns:p14="http://schemas.microsoft.com/office/powerpoint/2010/main" val="4208311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162.JPG">
            <a:extLst>
              <a:ext uri="{FF2B5EF4-FFF2-40B4-BE49-F238E27FC236}">
                <a16:creationId xmlns:a16="http://schemas.microsoft.com/office/drawing/2014/main" id="{B6F6AB4B-3581-41BC-BA3C-3697018A8A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57175" y="2122192"/>
            <a:ext cx="3886201" cy="29146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29EA34-F397-4BEB-8290-3226925BB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60"/>
          <a:stretch/>
        </p:blipFill>
        <p:spPr>
          <a:xfrm>
            <a:off x="3244037" y="1636417"/>
            <a:ext cx="2655925" cy="3886202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146160" y="541952"/>
            <a:ext cx="4495800" cy="768485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Space Applications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385298-571E-36EA-05D6-995D17D03BA9}"/>
              </a:ext>
            </a:extLst>
          </p:cNvPr>
          <p:cNvSpPr txBox="1"/>
          <p:nvPr/>
        </p:nvSpPr>
        <p:spPr>
          <a:xfrm>
            <a:off x="257840" y="5682777"/>
            <a:ext cx="5642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Before balloon launch </a:t>
            </a:r>
            <a:r>
              <a:rPr lang="en-US" sz="2000" dirty="0">
                <a:solidFill>
                  <a:schemeClr val="tx1"/>
                </a:solidFill>
              </a:rPr>
              <a:t>at NASA CSBF in Fort Sumner,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NM (up ~ 24 – 25 miles), Sept.26</a:t>
            </a:r>
            <a:r>
              <a:rPr lang="en-US" sz="2000" baseline="30000" dirty="0">
                <a:solidFill>
                  <a:schemeClr val="tx1"/>
                </a:solidFill>
              </a:rPr>
              <a:t>th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</a:rPr>
              <a:t>2021</a:t>
            </a:r>
            <a:r>
              <a:rPr lang="en-US" sz="2000" dirty="0">
                <a:solidFill>
                  <a:schemeClr val="tx1"/>
                </a:solidFill>
              </a:rPr>
              <a:t> (UM Eagle)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6034B0-B372-52DE-299A-4588DB4D2B5B}"/>
              </a:ext>
            </a:extLst>
          </p:cNvPr>
          <p:cNvSpPr txBox="1"/>
          <p:nvPr/>
        </p:nvSpPr>
        <p:spPr>
          <a:xfrm>
            <a:off x="6043034" y="823411"/>
            <a:ext cx="2818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Kennedy Space Flight Center, Feb. 10, 2025</a:t>
            </a:r>
          </a:p>
        </p:txBody>
      </p:sp>
      <p:pic>
        <p:nvPicPr>
          <p:cNvPr id="7" name="Picture 6" descr="Two men standing in front of a building&#10;&#10;AI-generated content may be incorrect.">
            <a:extLst>
              <a:ext uri="{FF2B5EF4-FFF2-40B4-BE49-F238E27FC236}">
                <a16:creationId xmlns:a16="http://schemas.microsoft.com/office/drawing/2014/main" id="{A71FFA10-B88A-D67A-DC98-7BD5B76FD0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769" y="1589964"/>
            <a:ext cx="2979477" cy="39726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3ACC1-181F-66BC-1CA9-E563F5D7A59B}"/>
              </a:ext>
            </a:extLst>
          </p:cNvPr>
          <p:cNvSpPr txBox="1"/>
          <p:nvPr/>
        </p:nvSpPr>
        <p:spPr>
          <a:xfrm>
            <a:off x="6059846" y="5626257"/>
            <a:ext cx="2903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TERI</a:t>
            </a:r>
            <a:r>
              <a:rPr lang="en-US" dirty="0"/>
              <a:t> (Four </a:t>
            </a:r>
            <a:r>
              <a:rPr lang="en-US" b="1" dirty="0">
                <a:solidFill>
                  <a:srgbClr val="0000FF"/>
                </a:solidFill>
              </a:rPr>
              <a:t>4x4x1.5</a:t>
            </a:r>
            <a:r>
              <a:rPr lang="en-US" dirty="0"/>
              <a:t> cm</a:t>
            </a:r>
            <a:r>
              <a:rPr lang="en-US" baseline="30000" dirty="0"/>
              <a:t>3</a:t>
            </a:r>
            <a:r>
              <a:rPr lang="en-US" dirty="0"/>
              <a:t> CZTs) is scheduled to be launched by </a:t>
            </a:r>
            <a:r>
              <a:rPr lang="en-US" b="1" dirty="0">
                <a:solidFill>
                  <a:srgbClr val="FF0000"/>
                </a:solidFill>
              </a:rPr>
              <a:t>SpaceX</a:t>
            </a:r>
            <a:r>
              <a:rPr lang="en-US" dirty="0"/>
              <a:t> CRS-32 in April</a:t>
            </a:r>
          </a:p>
        </p:txBody>
      </p:sp>
    </p:spTree>
    <p:extLst>
      <p:ext uri="{BB962C8B-B14F-4D97-AF65-F5344CB8AC3E}">
        <p14:creationId xmlns:p14="http://schemas.microsoft.com/office/powerpoint/2010/main" val="3374217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26035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486400"/>
            <a:ext cx="4572000" cy="1219200"/>
          </a:xfrm>
        </p:spPr>
        <p:txBody>
          <a:bodyPr anchor="t">
            <a:normAutofit/>
          </a:bodyPr>
          <a:lstStyle/>
          <a:p>
            <a:pPr algn="l" eaLnBrk="1" hangingPunct="1"/>
            <a:r>
              <a:rPr lang="en-US" sz="2400" b="1" u="sng" dirty="0">
                <a:sym typeface="Symbol"/>
              </a:rPr>
              <a:t>Performance Goals</a:t>
            </a:r>
            <a:br>
              <a:rPr lang="en-US" sz="2400" b="1" dirty="0">
                <a:solidFill>
                  <a:srgbClr val="0000FF"/>
                </a:solidFill>
                <a:sym typeface="Symbol"/>
              </a:rPr>
            </a:br>
            <a:r>
              <a:rPr lang="en-US" sz="2400" b="1" dirty="0">
                <a:solidFill>
                  <a:srgbClr val="0000FF"/>
                </a:solidFill>
                <a:sym typeface="Symbol"/>
              </a:rPr>
              <a:t>E/E </a:t>
            </a:r>
            <a:r>
              <a:rPr lang="en-US" sz="2400" b="1" dirty="0">
                <a:sym typeface="Symbol"/>
              </a:rPr>
              <a:t> </a:t>
            </a:r>
            <a:r>
              <a:rPr lang="en-US" sz="2400" b="1" dirty="0">
                <a:solidFill>
                  <a:srgbClr val="FF0000"/>
                </a:solidFill>
                <a:sym typeface="Symbol"/>
              </a:rPr>
              <a:t>0.5% </a:t>
            </a:r>
            <a:r>
              <a:rPr lang="en-US" sz="2400" b="1" dirty="0">
                <a:sym typeface="Symbol"/>
              </a:rPr>
              <a:t>FWHM (at 662 keV)</a:t>
            </a:r>
            <a:br>
              <a:rPr lang="en-US" sz="2400" b="1" dirty="0">
                <a:sym typeface="Symbol"/>
              </a:rPr>
            </a:br>
            <a:r>
              <a:rPr lang="en-US" sz="2400" b="1" dirty="0">
                <a:solidFill>
                  <a:srgbClr val="FF00FF"/>
                </a:solidFill>
                <a:sym typeface="Symbol"/>
              </a:rPr>
              <a:t>Real-time</a:t>
            </a:r>
            <a:r>
              <a:rPr lang="en-US" sz="2400" b="1" dirty="0">
                <a:solidFill>
                  <a:srgbClr val="FF0000"/>
                </a:solidFill>
                <a:sym typeface="Symbol"/>
              </a:rPr>
              <a:t>  Imaging </a:t>
            </a:r>
            <a:r>
              <a:rPr lang="en-US" sz="2400" b="1" dirty="0">
                <a:sym typeface="Symbol"/>
              </a:rPr>
              <a:t>+ isotope I.D.</a:t>
            </a:r>
            <a:endParaRPr lang="en-US" sz="2400" b="1" dirty="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381000" y="1143000"/>
            <a:ext cx="548640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571500" algn="l"/>
              </a:tabLst>
            </a:pPr>
            <a:r>
              <a:rPr lang="en-US" sz="2400" b="1" dirty="0">
                <a:solidFill>
                  <a:srgbClr val="0000FF"/>
                </a:solidFill>
                <a:sym typeface="Symbol" pitchFamily="18" charset="2"/>
              </a:rPr>
              <a:t>Eighteen</a:t>
            </a:r>
            <a:r>
              <a:rPr lang="en-US" sz="2400" b="1" dirty="0">
                <a:sym typeface="Symbol" pitchFamily="18" charset="2"/>
              </a:rPr>
              <a:t> 221.5 cm</a:t>
            </a:r>
            <a:r>
              <a:rPr lang="en-US" sz="2400" b="1" baseline="30000" dirty="0">
                <a:sym typeface="Symbol" pitchFamily="18" charset="2"/>
              </a:rPr>
              <a:t>3</a:t>
            </a:r>
            <a:r>
              <a:rPr lang="en-US" sz="2400" b="1" dirty="0">
                <a:sym typeface="Symbol" pitchFamily="18" charset="2"/>
              </a:rPr>
              <a:t> </a:t>
            </a:r>
            <a:r>
              <a:rPr lang="en-US" sz="2400" b="1" dirty="0" err="1">
                <a:sym typeface="Symbol" pitchFamily="18" charset="2"/>
              </a:rPr>
              <a:t>CdZnTe</a:t>
            </a:r>
            <a:r>
              <a:rPr lang="en-US" sz="2400" b="1" dirty="0">
                <a:sym typeface="Symbol" pitchFamily="18" charset="2"/>
              </a:rPr>
              <a:t> detectors (</a:t>
            </a:r>
            <a:r>
              <a:rPr lang="en-US" sz="2400" b="1" dirty="0">
                <a:solidFill>
                  <a:srgbClr val="FF0000"/>
                </a:solidFill>
                <a:sym typeface="Symbol" pitchFamily="18" charset="2"/>
              </a:rPr>
              <a:t>108</a:t>
            </a:r>
            <a:r>
              <a:rPr lang="en-US" sz="2400" b="1" dirty="0">
                <a:sym typeface="Symbol" pitchFamily="18" charset="2"/>
              </a:rPr>
              <a:t> cm</a:t>
            </a:r>
            <a:r>
              <a:rPr lang="en-US" sz="2400" b="1" baseline="30000" dirty="0">
                <a:sym typeface="Symbol" pitchFamily="18" charset="2"/>
              </a:rPr>
              <a:t>3</a:t>
            </a:r>
            <a:r>
              <a:rPr lang="en-US" sz="2400" b="1" dirty="0">
                <a:sym typeface="Symbol" pitchFamily="18" charset="2"/>
              </a:rPr>
              <a:t>, 648 grams = </a:t>
            </a:r>
            <a:r>
              <a:rPr lang="en-US" sz="2400" b="1" dirty="0">
                <a:solidFill>
                  <a:srgbClr val="0000FF"/>
                </a:solidFill>
                <a:sym typeface="Symbol" pitchFamily="18" charset="2"/>
              </a:rPr>
              <a:t>1.43</a:t>
            </a:r>
            <a:r>
              <a:rPr lang="en-US" sz="2400" b="1" dirty="0">
                <a:sym typeface="Symbol" pitchFamily="18" charset="2"/>
              </a:rPr>
              <a:t> lb)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00374" y="258448"/>
            <a:ext cx="4486026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sng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3-D</a:t>
            </a:r>
            <a:r>
              <a:rPr kumimoji="0" lang="en-US" sz="3600" b="1" i="0" u="sng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sng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 panose="05050102010706020507" pitchFamily="18" charset="2"/>
              </a:rPr>
              <a:t>-Ray</a:t>
            </a:r>
            <a:r>
              <a:rPr lang="en-US" sz="3600" b="1" u="sng" dirty="0">
                <a:latin typeface="+mj-lt"/>
                <a:ea typeface="+mj-ea"/>
                <a:cs typeface="+mj-cs"/>
              </a:rPr>
              <a:t> Detectors</a:t>
            </a:r>
            <a:endParaRPr kumimoji="0" lang="en-US" sz="36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2010Nov2-IEEE-RTSD-HeZ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04800" y="2200507"/>
            <a:ext cx="5181600" cy="3285893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865" r="27309"/>
          <a:stretch>
            <a:fillRect/>
          </a:stretch>
        </p:blipFill>
        <p:spPr bwMode="auto">
          <a:xfrm>
            <a:off x="5791200" y="3657600"/>
            <a:ext cx="28194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 cstate="print"/>
          <a:srcRect l="27865" r="28521"/>
          <a:stretch>
            <a:fillRect/>
          </a:stretch>
        </p:blipFill>
        <p:spPr bwMode="auto">
          <a:xfrm>
            <a:off x="5791200" y="3657600"/>
            <a:ext cx="27432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8" cstate="print"/>
          <a:srcRect l="26653" r="27310"/>
          <a:stretch>
            <a:fillRect/>
          </a:stretch>
        </p:blipFill>
        <p:spPr bwMode="auto">
          <a:xfrm>
            <a:off x="5715000" y="3657600"/>
            <a:ext cx="28956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9" cstate="print"/>
          <a:srcRect l="26653" r="27310"/>
          <a:stretch>
            <a:fillRect/>
          </a:stretch>
        </p:blipFill>
        <p:spPr bwMode="auto">
          <a:xfrm>
            <a:off x="5715000" y="3657600"/>
            <a:ext cx="28956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7926388" y="6262688"/>
            <a:ext cx="4572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7926388" y="6262688"/>
            <a:ext cx="4572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7926388" y="62484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7926388" y="62484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10" cstate="print"/>
          <a:srcRect l="26653" r="26098"/>
          <a:stretch>
            <a:fillRect/>
          </a:stretch>
        </p:blipFill>
        <p:spPr bwMode="auto">
          <a:xfrm>
            <a:off x="5715000" y="3657600"/>
            <a:ext cx="29718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7850188" y="62484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</a:t>
            </a:r>
          </a:p>
        </p:txBody>
      </p:sp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11" cstate="print"/>
          <a:srcRect l="26620" r="28611"/>
          <a:stretch>
            <a:fillRect/>
          </a:stretch>
        </p:blipFill>
        <p:spPr bwMode="auto">
          <a:xfrm>
            <a:off x="5715000" y="3657600"/>
            <a:ext cx="281940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7850188" y="62484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97</a:t>
            </a:r>
          </a:p>
        </p:txBody>
      </p: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12" cstate="print"/>
          <a:srcRect l="24230" r="28521"/>
          <a:stretch>
            <a:fillRect/>
          </a:stretch>
        </p:blipFill>
        <p:spPr bwMode="auto">
          <a:xfrm>
            <a:off x="5562600" y="3657600"/>
            <a:ext cx="29718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18"/>
          <p:cNvSpPr txBox="1">
            <a:spLocks noChangeArrowheads="1"/>
          </p:cNvSpPr>
          <p:nvPr/>
        </p:nvSpPr>
        <p:spPr bwMode="auto">
          <a:xfrm>
            <a:off x="7850188" y="6248400"/>
            <a:ext cx="838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2033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716588" y="62484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Number of photons: 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5791200" y="457200"/>
            <a:ext cx="3125788" cy="1960563"/>
            <a:chOff x="5676990" y="1628032"/>
            <a:chExt cx="3125788" cy="1960563"/>
          </a:xfrm>
        </p:grpSpPr>
        <p:sp>
          <p:nvSpPr>
            <p:cNvPr id="39" name="Line 21"/>
            <p:cNvSpPr>
              <a:spLocks noChangeShapeType="1"/>
            </p:cNvSpPr>
            <p:nvPr/>
          </p:nvSpPr>
          <p:spPr bwMode="auto">
            <a:xfrm rot="-741556">
              <a:off x="6092915" y="1815357"/>
              <a:ext cx="1371600" cy="9144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22"/>
            <p:cNvSpPr>
              <a:spLocks noChangeArrowheads="1"/>
            </p:cNvSpPr>
            <p:nvPr/>
          </p:nvSpPr>
          <p:spPr bwMode="auto">
            <a:xfrm rot="-741556">
              <a:off x="6202453" y="2064595"/>
              <a:ext cx="381000" cy="1524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23"/>
            <p:cNvSpPr>
              <a:spLocks noChangeShapeType="1"/>
            </p:cNvSpPr>
            <p:nvPr/>
          </p:nvSpPr>
          <p:spPr bwMode="auto">
            <a:xfrm rot="-741556">
              <a:off x="5878603" y="2655145"/>
              <a:ext cx="2590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 rot="-741556">
              <a:off x="7535953" y="2475757"/>
              <a:ext cx="914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 Box 25"/>
            <p:cNvSpPr txBox="1">
              <a:spLocks noChangeArrowheads="1"/>
            </p:cNvSpPr>
            <p:nvPr/>
          </p:nvSpPr>
          <p:spPr bwMode="auto">
            <a:xfrm rot="-741556">
              <a:off x="7375615" y="2637682"/>
              <a:ext cx="5048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0000FF"/>
                  </a:solidFill>
                  <a:latin typeface="Arial" charset="0"/>
                </a:rPr>
                <a:t>E</a:t>
              </a:r>
              <a:r>
                <a:rPr lang="en-US" sz="2000" b="1" baseline="-25000">
                  <a:solidFill>
                    <a:srgbClr val="0000FF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44" name="Text Box 26"/>
            <p:cNvSpPr txBox="1">
              <a:spLocks noChangeArrowheads="1"/>
            </p:cNvSpPr>
            <p:nvPr/>
          </p:nvSpPr>
          <p:spPr bwMode="auto">
            <a:xfrm rot="-741556">
              <a:off x="8280490" y="2437657"/>
              <a:ext cx="5222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0000FF"/>
                  </a:solidFill>
                  <a:latin typeface="Arial" charset="0"/>
                </a:rPr>
                <a:t>E</a:t>
              </a:r>
              <a:r>
                <a:rPr lang="en-US" sz="2000" b="1" baseline="-25000">
                  <a:solidFill>
                    <a:srgbClr val="0000FF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45" name="Text Box 27"/>
            <p:cNvSpPr txBox="1">
              <a:spLocks noChangeArrowheads="1"/>
            </p:cNvSpPr>
            <p:nvPr/>
          </p:nvSpPr>
          <p:spPr bwMode="auto">
            <a:xfrm rot="-741556">
              <a:off x="5676990" y="1628032"/>
              <a:ext cx="3095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  <a:latin typeface="Arial" charset="0"/>
                  <a:sym typeface="Symbol" pitchFamily="18" charset="2"/>
                </a:rPr>
                <a:t></a:t>
              </a:r>
            </a:p>
          </p:txBody>
        </p:sp>
        <p:sp>
          <p:nvSpPr>
            <p:cNvPr id="46" name="Text Box 28"/>
            <p:cNvSpPr txBox="1">
              <a:spLocks noChangeArrowheads="1"/>
            </p:cNvSpPr>
            <p:nvPr/>
          </p:nvSpPr>
          <p:spPr bwMode="auto">
            <a:xfrm rot="-741556">
              <a:off x="6759665" y="2324945"/>
              <a:ext cx="315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" charset="0"/>
                  <a:sym typeface="Symbol" pitchFamily="18" charset="2"/>
                </a:rPr>
                <a:t></a:t>
              </a:r>
            </a:p>
          </p:txBody>
        </p:sp>
        <p:sp>
          <p:nvSpPr>
            <p:cNvPr id="47" name="Line 29"/>
            <p:cNvSpPr>
              <a:spLocks noChangeShapeType="1"/>
            </p:cNvSpPr>
            <p:nvPr/>
          </p:nvSpPr>
          <p:spPr bwMode="auto">
            <a:xfrm rot="20858444" flipV="1">
              <a:off x="6499315" y="2694832"/>
              <a:ext cx="1066800" cy="762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8" name="Straight Connector 47"/>
            <p:cNvCxnSpPr>
              <a:stCxn id="42" idx="0"/>
            </p:cNvCxnSpPr>
            <p:nvPr/>
          </p:nvCxnSpPr>
          <p:spPr>
            <a:xfrm rot="16200000" flipH="1">
              <a:off x="7808209" y="2311451"/>
              <a:ext cx="257175" cy="77946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28"/>
            <p:cNvSpPr txBox="1">
              <a:spLocks noChangeArrowheads="1"/>
            </p:cNvSpPr>
            <p:nvPr/>
          </p:nvSpPr>
          <p:spPr bwMode="auto">
            <a:xfrm rot="-741556">
              <a:off x="7929653" y="2404320"/>
              <a:ext cx="31591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  <a:sym typeface="Symbol" pitchFamily="18" charset="2"/>
                </a:rPr>
                <a:t></a:t>
              </a:r>
            </a:p>
          </p:txBody>
        </p:sp>
      </p:grpSp>
      <p:graphicFrame>
        <p:nvGraphicFramePr>
          <p:cNvPr id="23554" name="Object 19"/>
          <p:cNvGraphicFramePr>
            <a:graphicFrameLocks noChangeAspect="1"/>
          </p:cNvGraphicFramePr>
          <p:nvPr/>
        </p:nvGraphicFramePr>
        <p:xfrm>
          <a:off x="5715000" y="2514600"/>
          <a:ext cx="321811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485900" imgH="457200" progId="Equation.DSMT4">
                  <p:embed/>
                </p:oleObj>
              </mc:Choice>
              <mc:Fallback>
                <p:oleObj name="Equation" r:id="rId13" imgW="1485900" imgH="457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514600"/>
                        <a:ext cx="3218111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7" grpId="0" animBg="1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52425" y="425512"/>
            <a:ext cx="8439149" cy="608013"/>
          </a:xfrm>
        </p:spPr>
        <p:txBody>
          <a:bodyPr>
            <a:normAutofit/>
          </a:bodyPr>
          <a:lstStyle/>
          <a:p>
            <a:r>
              <a:rPr lang="en-US" sz="3200" b="1" dirty="0"/>
              <a:t>Typical Gamma-Ray  Spectrometers</a:t>
            </a:r>
            <a:endParaRPr lang="en-US" altLang="zh-CN" sz="3200" b="1" dirty="0">
              <a:ea typeface="宋体" panose="02010600030101010101" pitchFamily="2" charset="-122"/>
            </a:endParaRPr>
          </a:p>
        </p:txBody>
      </p:sp>
      <p:cxnSp>
        <p:nvCxnSpPr>
          <p:cNvPr id="22531" name="Straight Arrow Connector 6"/>
          <p:cNvCxnSpPr>
            <a:cxnSpLocks noChangeShapeType="1"/>
          </p:cNvCxnSpPr>
          <p:nvPr/>
        </p:nvCxnSpPr>
        <p:spPr bwMode="auto">
          <a:xfrm>
            <a:off x="8743950" y="2917825"/>
            <a:ext cx="914400" cy="9144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253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9750"/>
            <a:ext cx="91440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3"/>
          <p:cNvSpPr txBox="1">
            <a:spLocks noChangeArrowheads="1"/>
          </p:cNvSpPr>
          <p:nvPr/>
        </p:nvSpPr>
        <p:spPr bwMode="auto">
          <a:xfrm>
            <a:off x="2240755" y="1189510"/>
            <a:ext cx="4662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/>
              <a:t>Measured </a:t>
            </a:r>
            <a:r>
              <a:rPr lang="en-US" altLang="en-US" sz="2400" b="1" dirty="0">
                <a:solidFill>
                  <a:srgbClr val="FF0000"/>
                </a:solidFill>
              </a:rPr>
              <a:t>plutonium</a:t>
            </a:r>
            <a:r>
              <a:rPr lang="en-US" altLang="en-US" sz="2400" b="1" dirty="0"/>
              <a:t> spectrum</a:t>
            </a:r>
          </a:p>
        </p:txBody>
      </p:sp>
    </p:spTree>
    <p:extLst>
      <p:ext uri="{BB962C8B-B14F-4D97-AF65-F5344CB8AC3E}">
        <p14:creationId xmlns:p14="http://schemas.microsoft.com/office/powerpoint/2010/main" val="10084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A515D-364C-4354-26F4-A8BEFAA2A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Perovskite</a:t>
            </a:r>
            <a:r>
              <a:rPr lang="en-US" sz="3600" b="1" dirty="0"/>
              <a:t> Semiconductor Gamma-Ray Detectors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23CC6D1-09DB-A36E-E403-1BCE52E1A0E7}"/>
              </a:ext>
            </a:extLst>
          </p:cNvPr>
          <p:cNvSpPr txBox="1">
            <a:spLocks/>
          </p:cNvSpPr>
          <p:nvPr/>
        </p:nvSpPr>
        <p:spPr>
          <a:xfrm>
            <a:off x="762000" y="2304827"/>
            <a:ext cx="7620000" cy="3638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tx1"/>
                </a:solidFill>
                <a:sym typeface="Symbol" panose="05050102010706020507" pitchFamily="18" charset="2"/>
              </a:rPr>
              <a:t>Goals</a:t>
            </a:r>
          </a:p>
          <a:p>
            <a:pPr marL="457200" indent="-457200" algn="l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Explore alternative </a:t>
            </a:r>
            <a:r>
              <a:rPr lang="en-US" altLang="en-US" sz="2400" b="1" dirty="0">
                <a:solidFill>
                  <a:schemeClr val="tx1"/>
                </a:solidFill>
                <a:sym typeface="Symbol" panose="05050102010706020507" pitchFamily="18" charset="2"/>
              </a:rPr>
              <a:t>room-temperature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 semiconductor gamma detectors to achieve energy resolution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E/E  1.0%</a:t>
            </a:r>
            <a:r>
              <a:rPr lang="en-US" alt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FWHM at 662 keV</a:t>
            </a:r>
          </a:p>
          <a:p>
            <a:pPr marL="457200" indent="-457200" algn="l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Thickness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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b="1" dirty="0">
                <a:solidFill>
                  <a:srgbClr val="0000FF"/>
                </a:solidFill>
                <a:sym typeface="Symbol" panose="05050102010706020507" pitchFamily="18" charset="2"/>
              </a:rPr>
              <a:t>1.0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cm (for required detection sensitivity)</a:t>
            </a:r>
          </a:p>
          <a:p>
            <a:pPr marL="457200" indent="-457200" algn="l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The majority charge carrier (e </a:t>
            </a:r>
            <a:r>
              <a:rPr lang="en-US" altLang="en-US" sz="2400" b="1" dirty="0">
                <a:solidFill>
                  <a:schemeClr val="tx1"/>
                </a:solidFill>
                <a:sym typeface="Symbol" panose="05050102010706020507" pitchFamily="18" charset="2"/>
              </a:rPr>
              <a:t>or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 h)  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10</a:t>
            </a:r>
            <a:r>
              <a:rPr lang="en-US" alt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-2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cm</a:t>
            </a:r>
            <a:r>
              <a:rPr lang="en-US" altLang="en-US" sz="2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/V (Ref: </a:t>
            </a:r>
            <a:r>
              <a:rPr lang="en-US" altLang="en-US" sz="2400" dirty="0" err="1">
                <a:solidFill>
                  <a:schemeClr val="tx1"/>
                </a:solidFill>
                <a:sym typeface="Symbol" panose="05050102010706020507" pitchFamily="18" charset="2"/>
              </a:rPr>
              <a:t>CdZnTe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 ()</a:t>
            </a:r>
            <a:r>
              <a:rPr lang="en-US" altLang="en-US" sz="2400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e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 </a:t>
            </a:r>
            <a:r>
              <a:rPr lang="en-US" altLang="en-US" sz="2400" b="1" dirty="0">
                <a:solidFill>
                  <a:schemeClr val="tx1"/>
                </a:solidFill>
                <a:sym typeface="Symbol" panose="05050102010706020507" pitchFamily="18" charset="2"/>
              </a:rPr>
              <a:t>410</a:t>
            </a:r>
            <a:r>
              <a:rPr lang="en-US" altLang="en-US" sz="24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-2</a:t>
            </a:r>
            <a:r>
              <a:rPr lang="en-US" altLang="en-US" sz="2400" b="1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cm</a:t>
            </a:r>
            <a:r>
              <a:rPr lang="en-US" altLang="en-US" sz="2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2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/V )</a:t>
            </a:r>
          </a:p>
          <a:p>
            <a:pPr marL="457200" indent="-457200" algn="l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Wider band-gap than that of CZT (</a:t>
            </a:r>
            <a:r>
              <a:rPr lang="en-US" altLang="en-US" sz="2400" b="1" dirty="0">
                <a:solidFill>
                  <a:srgbClr val="2700FF"/>
                </a:solidFill>
                <a:sym typeface="Symbol" panose="05050102010706020507" pitchFamily="18" charset="2"/>
              </a:rPr>
              <a:t>1.6 eV</a:t>
            </a: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) – to lower noise in hotter temperatures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( 50C</a:t>
            </a:r>
            <a:r>
              <a:rPr lang="en-US" altLang="en-US" sz="2400" dirty="0">
                <a:sym typeface="Symbol" panose="05050102010706020507" pitchFamily="18" charset="2"/>
              </a:rPr>
              <a:t>)</a:t>
            </a:r>
          </a:p>
          <a:p>
            <a:pPr marL="457200" indent="-457200" algn="l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chemeClr val="tx1"/>
                </a:solidFill>
                <a:sym typeface="Symbol" panose="05050102010706020507" pitchFamily="18" charset="2"/>
              </a:rPr>
              <a:t>Lower cost</a:t>
            </a:r>
          </a:p>
        </p:txBody>
      </p:sp>
    </p:spTree>
    <p:extLst>
      <p:ext uri="{BB962C8B-B14F-4D97-AF65-F5344CB8AC3E}">
        <p14:creationId xmlns:p14="http://schemas.microsoft.com/office/powerpoint/2010/main" val="272278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49574"/>
            <a:ext cx="8610600" cy="53684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+mn-lt"/>
              </a:rPr>
              <a:t>2021 Results on CsPbBr</a:t>
            </a:r>
            <a:r>
              <a:rPr lang="en-US" sz="2800" b="1" baseline="-25000" dirty="0">
                <a:latin typeface="+mn-lt"/>
              </a:rPr>
              <a:t>3</a:t>
            </a:r>
            <a:r>
              <a:rPr lang="en-US" sz="2800" b="1" dirty="0">
                <a:latin typeface="+mn-lt"/>
              </a:rPr>
              <a:t> #YH-UM-6</a:t>
            </a:r>
            <a:r>
              <a:rPr lang="en-US" sz="2800" b="1" dirty="0">
                <a:solidFill>
                  <a:srgbClr val="2700FF"/>
                </a:solidFill>
                <a:latin typeface="+mn-lt"/>
              </a:rPr>
              <a:t>R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(~</a:t>
            </a:r>
            <a:r>
              <a:rPr lang="en-US" sz="2800" b="1" dirty="0">
                <a:solidFill>
                  <a:srgbClr val="2700FF"/>
                </a:solidFill>
                <a:latin typeface="+mn-lt"/>
              </a:rPr>
              <a:t>12mm</a:t>
            </a:r>
            <a:r>
              <a:rPr lang="en-US" sz="2800" dirty="0">
                <a:latin typeface="+mn-lt"/>
              </a:rPr>
              <a:t> thick)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89" y="1140790"/>
            <a:ext cx="6936230" cy="48411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9090" y="1689943"/>
            <a:ext cx="1811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(Without near pixel events)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7376" y="3735620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K</a:t>
            </a:r>
            <a:r>
              <a:rPr lang="en-US" sz="2000" baseline="-25000" dirty="0">
                <a:sym typeface="Symbol" panose="05050102010706020507" pitchFamily="18" charset="2"/>
              </a:rPr>
              <a:t> </a:t>
            </a:r>
            <a:r>
              <a:rPr lang="en-US" sz="2000" dirty="0">
                <a:sym typeface="Symbol" panose="05050102010706020507" pitchFamily="18" charset="2"/>
              </a:rPr>
              <a:t>&amp; K</a:t>
            </a:r>
            <a:r>
              <a:rPr lang="en-US" sz="2000" baseline="-25000" dirty="0">
                <a:sym typeface="Symbol" panose="05050102010706020507" pitchFamily="18" charset="2"/>
              </a:rPr>
              <a:t></a:t>
            </a:r>
            <a:endParaRPr lang="en-US" sz="20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617566" y="4172545"/>
            <a:ext cx="401976" cy="2987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33400" y="5766137"/>
            <a:ext cx="8343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Summary</a:t>
            </a:r>
            <a:r>
              <a:rPr lang="en-US" sz="2000" dirty="0"/>
              <a:t>:</a:t>
            </a:r>
          </a:p>
          <a:p>
            <a:pPr marL="342900" indent="-342900">
              <a:buFontTx/>
              <a:buAutoNum type="arabicParenBoth"/>
            </a:pPr>
            <a:r>
              <a:rPr lang="en-US" sz="2000" dirty="0"/>
              <a:t>Hole mobility </a:t>
            </a:r>
            <a:r>
              <a:rPr lang="en-US" sz="2000" b="1" dirty="0">
                <a:solidFill>
                  <a:srgbClr val="2700FF"/>
                </a:solidFill>
              </a:rPr>
              <a:t>22 – </a:t>
            </a:r>
            <a:r>
              <a:rPr lang="en-US" sz="2000" b="1" dirty="0">
                <a:solidFill>
                  <a:srgbClr val="2700FF"/>
                </a:solidFill>
                <a:sym typeface="Symbol" panose="05050102010706020507" pitchFamily="18" charset="2"/>
              </a:rPr>
              <a:t>65</a:t>
            </a:r>
            <a:r>
              <a:rPr lang="en-US" sz="2000" dirty="0">
                <a:sym typeface="Symbol" panose="05050102010706020507" pitchFamily="18" charset="2"/>
              </a:rPr>
              <a:t> </a:t>
            </a:r>
            <a:r>
              <a:rPr lang="en-US" sz="2000" b="1" dirty="0">
                <a:sym typeface="Symbol" panose="05050102010706020507" pitchFamily="18" charset="2"/>
              </a:rPr>
              <a:t>cm</a:t>
            </a:r>
            <a:r>
              <a:rPr lang="en-US" sz="2000" b="1" baseline="30000" dirty="0">
                <a:sym typeface="Symbol" panose="05050102010706020507" pitchFamily="18" charset="2"/>
              </a:rPr>
              <a:t>2</a:t>
            </a:r>
            <a:r>
              <a:rPr lang="en-US" sz="2000" b="1" dirty="0">
                <a:sym typeface="Symbol" panose="05050102010706020507" pitchFamily="18" charset="2"/>
              </a:rPr>
              <a:t>/Vs</a:t>
            </a:r>
            <a:r>
              <a:rPr lang="en-US" sz="2000" dirty="0">
                <a:sym typeface="Symbol" panose="05050102010706020507" pitchFamily="18" charset="2"/>
              </a:rPr>
              <a:t> on different CsPbBr</a:t>
            </a:r>
            <a:r>
              <a:rPr lang="en-US" sz="2000" baseline="-25000" dirty="0">
                <a:sym typeface="Symbol" panose="05050102010706020507" pitchFamily="18" charset="2"/>
              </a:rPr>
              <a:t>3</a:t>
            </a:r>
            <a:r>
              <a:rPr lang="en-US" sz="2000" dirty="0">
                <a:sym typeface="Symbol" panose="05050102010706020507" pitchFamily="18" charset="2"/>
              </a:rPr>
              <a:t> samples</a:t>
            </a:r>
            <a:endParaRPr lang="en-US" sz="2000" dirty="0"/>
          </a:p>
          <a:p>
            <a:pPr marL="342900" indent="-342900">
              <a:buAutoNum type="arabicParenBoth"/>
            </a:pPr>
            <a:r>
              <a:rPr lang="en-US" sz="2000" dirty="0"/>
              <a:t>Two-bias (</a:t>
            </a:r>
            <a:r>
              <a:rPr lang="en-US" sz="2000" b="1" dirty="0"/>
              <a:t>150V &amp; 200V</a:t>
            </a:r>
            <a:r>
              <a:rPr lang="en-US" sz="2000" dirty="0"/>
              <a:t>) method </a:t>
            </a:r>
            <a:r>
              <a:rPr lang="en-US" sz="2000" dirty="0">
                <a:sym typeface="Symbol" panose="05050102010706020507" pitchFamily="18" charset="2"/>
              </a:rPr>
              <a:t></a:t>
            </a:r>
            <a:r>
              <a:rPr lang="en-US" sz="2000" dirty="0"/>
              <a:t> (</a:t>
            </a:r>
            <a:r>
              <a:rPr lang="en-US" sz="2000" dirty="0">
                <a:sym typeface="Symbol" panose="05050102010706020507" pitchFamily="18" charset="2"/>
              </a:rPr>
              <a:t>)</a:t>
            </a:r>
            <a:r>
              <a:rPr lang="en-US" sz="20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h</a:t>
            </a:r>
            <a:r>
              <a:rPr lang="en-US" sz="2000" dirty="0"/>
              <a:t> </a:t>
            </a:r>
            <a:r>
              <a:rPr lang="en-US" sz="2000" b="1" dirty="0">
                <a:solidFill>
                  <a:srgbClr val="2700FF"/>
                </a:solidFill>
                <a:sym typeface="Symbol" panose="05050102010706020507" pitchFamily="18" charset="2"/>
              </a:rPr>
              <a:t></a:t>
            </a:r>
            <a:r>
              <a:rPr lang="en-US" sz="2000" b="1" dirty="0"/>
              <a:t> 6.3</a:t>
            </a:r>
            <a:r>
              <a:rPr lang="en-US" sz="2000" b="1" dirty="0">
                <a:sym typeface="Symbol" panose="05050102010706020507" pitchFamily="18" charset="2"/>
              </a:rPr>
              <a:t>10</a:t>
            </a:r>
            <a:r>
              <a:rPr lang="en-US" sz="20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-2</a:t>
            </a:r>
            <a:r>
              <a:rPr lang="en-US" sz="2000" b="1" dirty="0"/>
              <a:t> cm</a:t>
            </a:r>
            <a:r>
              <a:rPr lang="en-US" sz="2000" b="1" baseline="30000" dirty="0"/>
              <a:t>2</a:t>
            </a:r>
            <a:r>
              <a:rPr lang="en-US" sz="2000" b="1" dirty="0"/>
              <a:t>/V</a:t>
            </a:r>
            <a:r>
              <a:rPr lang="en-US" sz="2000" dirty="0"/>
              <a:t> </a:t>
            </a:r>
            <a:r>
              <a:rPr lang="en-US" sz="2000" b="1" dirty="0"/>
              <a:t>&amp; </a:t>
            </a:r>
            <a:r>
              <a:rPr lang="en-US" sz="2000" b="1" dirty="0">
                <a:sym typeface="Symbol" panose="05050102010706020507" pitchFamily="18" charset="2"/>
              </a:rPr>
              <a:t></a:t>
            </a:r>
            <a:r>
              <a:rPr lang="en-US" sz="20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h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2700FF"/>
                </a:solidFill>
                <a:sym typeface="Symbol" panose="05050102010706020507" pitchFamily="18" charset="2"/>
              </a:rPr>
              <a:t>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970 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5187046" y="3561351"/>
            <a:ext cx="394987" cy="76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5715000" y="3561351"/>
            <a:ext cx="394987" cy="76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468248" y="2690463"/>
            <a:ext cx="1051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1.03%</a:t>
            </a:r>
            <a:r>
              <a:rPr lang="en-US" sz="2000" dirty="0"/>
              <a:t> </a:t>
            </a:r>
          </a:p>
          <a:p>
            <a:pPr algn="r"/>
            <a:r>
              <a:rPr lang="en-US" sz="2000" dirty="0"/>
              <a:t>FWHM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15043" y="1617554"/>
            <a:ext cx="6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baseline="30000" dirty="0"/>
              <a:t>137</a:t>
            </a:r>
            <a:r>
              <a:rPr lang="en-US" sz="2000" b="1" dirty="0"/>
              <a:t>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9822" y="1140790"/>
            <a:ext cx="2096825" cy="22149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2412087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Bias = 200 V</a:t>
            </a:r>
          </a:p>
        </p:txBody>
      </p:sp>
    </p:spTree>
    <p:extLst>
      <p:ext uri="{BB962C8B-B14F-4D97-AF65-F5344CB8AC3E}">
        <p14:creationId xmlns:p14="http://schemas.microsoft.com/office/powerpoint/2010/main" val="345351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927"/>
    </mc:Choice>
    <mc:Fallback xmlns="">
      <p:transition spd="slow" advTm="10492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517" t="3284" r="6948" b="3965"/>
          <a:stretch/>
        </p:blipFill>
        <p:spPr>
          <a:xfrm>
            <a:off x="338632" y="1046453"/>
            <a:ext cx="6014367" cy="53244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36" y="298597"/>
            <a:ext cx="8542020" cy="46601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+mn-lt"/>
              </a:rPr>
              <a:t>Depth Corrected </a:t>
            </a:r>
            <a:r>
              <a:rPr lang="en-US" sz="2800" b="1" baseline="30000" dirty="0">
                <a:latin typeface="+mn-lt"/>
              </a:rPr>
              <a:t>137</a:t>
            </a:r>
            <a:r>
              <a:rPr lang="en-US" sz="2800" b="1" dirty="0">
                <a:latin typeface="+mn-lt"/>
              </a:rPr>
              <a:t>Cs Spectra from 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All 9</a:t>
            </a:r>
            <a:r>
              <a:rPr lang="en-US" sz="2800" b="1" dirty="0">
                <a:latin typeface="+mn-lt"/>
              </a:rPr>
              <a:t> Pixel Electrodes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CE947-0428-4EE0-900D-39CE798286F0}" type="datetime1">
              <a:rPr lang="en-US" altLang="en-US" smtClean="0"/>
              <a:t>3/3/25</a:t>
            </a:fld>
            <a:endParaRPr lang="en-US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795592"/>
              </p:ext>
            </p:extLst>
          </p:nvPr>
        </p:nvGraphicFramePr>
        <p:xfrm>
          <a:off x="6570977" y="1262118"/>
          <a:ext cx="2218124" cy="3421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094">
                  <a:extLst>
                    <a:ext uri="{9D8B030D-6E8A-4147-A177-3AD203B41FA5}">
                      <a16:colId xmlns:a16="http://schemas.microsoft.com/office/drawing/2014/main" val="1899579144"/>
                    </a:ext>
                  </a:extLst>
                </a:gridCol>
                <a:gridCol w="1610030">
                  <a:extLst>
                    <a:ext uri="{9D8B030D-6E8A-4147-A177-3AD203B41FA5}">
                      <a16:colId xmlns:a16="http://schemas.microsoft.com/office/drawing/2014/main" val="2641267633"/>
                    </a:ext>
                  </a:extLst>
                </a:gridCol>
              </a:tblGrid>
              <a:tr h="74735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Pixel #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FWHM Resolution  662 keV (%)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3526484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6955931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1.29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305219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1.68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6643777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1.76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0697908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FF0000"/>
                          </a:solidFill>
                        </a:rPr>
                        <a:t>1.03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8374461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1.72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9441345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1.91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7614502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1.64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8915197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4.21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1761641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87244" y="5029200"/>
            <a:ext cx="2218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E/E &lt; 2% </a:t>
            </a:r>
            <a:r>
              <a:rPr lang="en-US" dirty="0">
                <a:sym typeface="Symbol" panose="05050102010706020507" pitchFamily="18" charset="2"/>
              </a:rPr>
              <a:t>FWHM at 662 keV on 8/9 pixel electrodes.</a:t>
            </a:r>
          </a:p>
        </p:txBody>
      </p:sp>
    </p:spTree>
    <p:extLst>
      <p:ext uri="{BB962C8B-B14F-4D97-AF65-F5344CB8AC3E}">
        <p14:creationId xmlns:p14="http://schemas.microsoft.com/office/powerpoint/2010/main" val="385646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54"/>
    </mc:Choice>
    <mc:Fallback xmlns="">
      <p:transition spd="slow" advTm="2885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5960"/>
            <a:ext cx="7812157" cy="537572"/>
          </a:xfrm>
        </p:spPr>
        <p:txBody>
          <a:bodyPr/>
          <a:lstStyle/>
          <a:p>
            <a:pPr algn="ctr"/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Northwestern CsPbBr</a:t>
            </a:r>
            <a:r>
              <a:rPr lang="en-US" sz="27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# YH-UM-</a:t>
            </a:r>
            <a:r>
              <a:rPr lang="en-US" sz="2700" dirty="0">
                <a:solidFill>
                  <a:srgbClr val="2230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3VK (2022)</a:t>
            </a: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491568"/>
            <a:ext cx="2133600" cy="342900"/>
          </a:xfrm>
        </p:spPr>
        <p:txBody>
          <a:bodyPr/>
          <a:lstStyle/>
          <a:p>
            <a:fld id="{7BD9F7C3-A86D-4C62-A732-DB1AE571E760}" type="datetime1">
              <a:rPr lang="en-US" altLang="en-US" smtClean="0"/>
              <a:t>3/3/25</a:t>
            </a:fld>
            <a:endParaRPr lang="en-US" alt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71" y="1215443"/>
            <a:ext cx="8152840" cy="534151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913165" y="3457254"/>
            <a:ext cx="1863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All nine pixel electrodes performed similarly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291" y="1260679"/>
            <a:ext cx="1995342" cy="171112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477000" y="3028890"/>
            <a:ext cx="2300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Thickness ~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mm</a:t>
            </a:r>
          </a:p>
        </p:txBody>
      </p:sp>
    </p:spTree>
    <p:extLst>
      <p:ext uri="{BB962C8B-B14F-4D97-AF65-F5344CB8AC3E}">
        <p14:creationId xmlns:p14="http://schemas.microsoft.com/office/powerpoint/2010/main" val="2720799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0765"/>
            <a:ext cx="8229600" cy="56593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Northwestern CsPbBr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#YH-UM-3VK (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137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Cs)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2978" r="7206"/>
          <a:stretch/>
        </p:blipFill>
        <p:spPr>
          <a:xfrm>
            <a:off x="342900" y="1184253"/>
            <a:ext cx="8458200" cy="5216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3800" y="3592471"/>
            <a:ext cx="3417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Best pixel </a:t>
            </a:r>
            <a:r>
              <a:rPr lang="en-US" sz="2000" dirty="0">
                <a:sym typeface="Symbol" panose="05050102010706020507" pitchFamily="18" charset="2"/>
              </a:rPr>
              <a:t>E/E = </a:t>
            </a:r>
            <a:r>
              <a:rPr 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0.91%</a:t>
            </a:r>
            <a:r>
              <a:rPr lang="en-US" sz="2000" dirty="0">
                <a:sym typeface="Symbol" panose="05050102010706020507" pitchFamily="18" charset="2"/>
              </a:rPr>
              <a:t> FWHM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010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4F8DC-F939-4439-A57D-34A017C76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Diagnostic Measurements on Charge Transport Properties, Material Uniformity and Stability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8326C3-1F5E-C0CD-EAF1-468D47E4A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19" t="4772" r="7927" b="5111"/>
          <a:stretch/>
        </p:blipFill>
        <p:spPr>
          <a:xfrm>
            <a:off x="2514600" y="1410128"/>
            <a:ext cx="6079938" cy="521927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0B273E8-96AD-B34E-424B-9BE0333A7E5E}"/>
              </a:ext>
            </a:extLst>
          </p:cNvPr>
          <p:cNvSpPr txBox="1">
            <a:spLocks/>
          </p:cNvSpPr>
          <p:nvPr/>
        </p:nvSpPr>
        <p:spPr>
          <a:xfrm>
            <a:off x="561336" y="3697841"/>
            <a:ext cx="1692462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/>
              <a:t>NW’s CsPbBr</a:t>
            </a:r>
            <a:r>
              <a:rPr lang="en-US" sz="2000" baseline="-25000" dirty="0"/>
              <a:t>3</a:t>
            </a:r>
            <a:r>
              <a:rPr lang="en-US" sz="2000" dirty="0"/>
              <a:t> # YH-UM-3VK </a:t>
            </a:r>
            <a:br>
              <a:rPr lang="en-US" sz="2000" b="1" dirty="0"/>
            </a:br>
            <a:r>
              <a:rPr lang="en-US" sz="2000" b="1" dirty="0"/>
              <a:t>(Photopeak amplitude versus </a:t>
            </a:r>
            <a:r>
              <a:rPr lang="en-US" sz="2000" b="1" dirty="0">
                <a:solidFill>
                  <a:srgbClr val="2700FF"/>
                </a:solidFill>
              </a:rPr>
              <a:t>hole drift time </a:t>
            </a:r>
            <a:r>
              <a:rPr lang="en-US" sz="2000" b="1" dirty="0"/>
              <a:t>at 662 keV)</a:t>
            </a:r>
            <a:endParaRPr lang="en-US" sz="20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776809-CF4E-CD82-5136-5D8950677560}"/>
              </a:ext>
            </a:extLst>
          </p:cNvPr>
          <p:cNvGrpSpPr/>
          <p:nvPr/>
        </p:nvGrpSpPr>
        <p:grpSpPr>
          <a:xfrm>
            <a:off x="778062" y="1983340"/>
            <a:ext cx="1066800" cy="838200"/>
            <a:chOff x="778062" y="1905000"/>
            <a:chExt cx="1066800" cy="8382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DE36FA-2C8D-436B-A32E-FD90612A1FD4}"/>
                </a:ext>
              </a:extLst>
            </p:cNvPr>
            <p:cNvSpPr/>
            <p:nvPr/>
          </p:nvSpPr>
          <p:spPr>
            <a:xfrm>
              <a:off x="778062" y="1905000"/>
              <a:ext cx="1066800" cy="838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A9A9211-69EF-02D1-0DDB-2E541314E341}"/>
                </a:ext>
              </a:extLst>
            </p:cNvPr>
            <p:cNvCxnSpPr/>
            <p:nvPr/>
          </p:nvCxnSpPr>
          <p:spPr>
            <a:xfrm>
              <a:off x="1844862" y="1905000"/>
              <a:ext cx="0" cy="83820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D72F395-7895-8BE6-EDBA-5B2BE2B7F68F}"/>
                </a:ext>
              </a:extLst>
            </p:cNvPr>
            <p:cNvCxnSpPr/>
            <p:nvPr/>
          </p:nvCxnSpPr>
          <p:spPr>
            <a:xfrm>
              <a:off x="778062" y="1905000"/>
              <a:ext cx="0" cy="83820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D5A149C-903A-9986-8C8B-B1EFFB71CB59}"/>
                </a:ext>
              </a:extLst>
            </p:cNvPr>
            <p:cNvCxnSpPr/>
            <p:nvPr/>
          </p:nvCxnSpPr>
          <p:spPr>
            <a:xfrm flipH="1">
              <a:off x="1066800" y="2324100"/>
              <a:ext cx="32889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D39F6FD-7871-C814-4014-8B48C67AFB13}"/>
                </a:ext>
              </a:extLst>
            </p:cNvPr>
            <p:cNvCxnSpPr/>
            <p:nvPr/>
          </p:nvCxnSpPr>
          <p:spPr>
            <a:xfrm>
              <a:off x="1395693" y="2324100"/>
              <a:ext cx="280707" cy="0"/>
            </a:xfrm>
            <a:prstGeom prst="straightConnector1">
              <a:avLst/>
            </a:prstGeom>
            <a:ln w="28575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D49EF3-0774-C30C-F398-C5D5B33AE533}"/>
                </a:ext>
              </a:extLst>
            </p:cNvPr>
            <p:cNvSpPr txBox="1"/>
            <p:nvPr/>
          </p:nvSpPr>
          <p:spPr>
            <a:xfrm>
              <a:off x="1050739" y="1954768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h+  </a:t>
              </a:r>
              <a:r>
                <a:rPr lang="en-US" dirty="0">
                  <a:solidFill>
                    <a:srgbClr val="33CC33"/>
                  </a:solidFill>
                </a:rPr>
                <a:t>e-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F1B5DA7-598A-E0BB-EFA7-BDA14E472318}"/>
              </a:ext>
            </a:extLst>
          </p:cNvPr>
          <p:cNvSpPr txBox="1"/>
          <p:nvPr/>
        </p:nvSpPr>
        <p:spPr>
          <a:xfrm>
            <a:off x="140008" y="1332729"/>
            <a:ext cx="1168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Pixelated</a:t>
            </a:r>
          </a:p>
          <a:p>
            <a:r>
              <a:rPr lang="en-US" dirty="0"/>
              <a:t>electrodes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64DF45-188F-D1A7-9275-8C48D9A366C3}"/>
              </a:ext>
            </a:extLst>
          </p:cNvPr>
          <p:cNvSpPr txBox="1"/>
          <p:nvPr/>
        </p:nvSpPr>
        <p:spPr>
          <a:xfrm>
            <a:off x="1395693" y="2834535"/>
            <a:ext cx="1078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Planar</a:t>
            </a:r>
          </a:p>
          <a:p>
            <a:r>
              <a:rPr lang="en-US" dirty="0"/>
              <a:t>electrode</a:t>
            </a:r>
          </a:p>
        </p:txBody>
      </p:sp>
    </p:spTree>
    <p:extLst>
      <p:ext uri="{BB962C8B-B14F-4D97-AF65-F5344CB8AC3E}">
        <p14:creationId xmlns:p14="http://schemas.microsoft.com/office/powerpoint/2010/main" val="617240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1148</Words>
  <Application>Microsoft Macintosh PowerPoint</Application>
  <PresentationFormat>On-screen Show (4:3)</PresentationFormat>
  <Paragraphs>144</Paragraphs>
  <Slides>16</Slides>
  <Notes>7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Acumin Pro</vt:lpstr>
      <vt:lpstr>宋体</vt:lpstr>
      <vt:lpstr>Arial</vt:lpstr>
      <vt:lpstr>Calibri</vt:lpstr>
      <vt:lpstr>Symbol</vt:lpstr>
      <vt:lpstr>Times New Roman</vt:lpstr>
      <vt:lpstr>Office Theme</vt:lpstr>
      <vt:lpstr>Equation</vt:lpstr>
      <vt:lpstr>3-D Position Sensitive Semiconductor Gamma-Ray Detectors &amp; Applications</vt:lpstr>
      <vt:lpstr>Performance Goals E/E  0.5% FWHM (at 662 keV) Real-time  Imaging + isotope I.D.</vt:lpstr>
      <vt:lpstr>Typical Gamma-Ray  Spectrometers</vt:lpstr>
      <vt:lpstr>Perovskite Semiconductor Gamma-Ray Detectors</vt:lpstr>
      <vt:lpstr>2021 Results on CsPbBr3 #YH-UM-6R (~12mm thick)</vt:lpstr>
      <vt:lpstr>Depth Corrected 137Cs Spectra from All 9 Pixel Electrodes</vt:lpstr>
      <vt:lpstr>Northwestern CsPbBr3 # YH-UM-3VK (2022)</vt:lpstr>
      <vt:lpstr>Northwestern CsPbBr3 #YH-UM-3VK (137Cs)</vt:lpstr>
      <vt:lpstr>Diagnostic Measurements on Charge Transport Properties, Material Uniformity and Stability</vt:lpstr>
      <vt:lpstr>Northwestern Univ. &amp; Argonne National Lab. CsPbBr3 in 2024</vt:lpstr>
      <vt:lpstr>Solution Grown Perovskite from Univ. of North Carolina</vt:lpstr>
      <vt:lpstr>PowerPoint Presentation</vt:lpstr>
      <vt:lpstr>Applications through H3D Inc. (https://www.h3dgamma.com)</vt:lpstr>
      <vt:lpstr>IAEA Demonstrated Gun-Shaped-M400 to Former U.S. Secretary of Energy</vt:lpstr>
      <vt:lpstr>PowerPoint Presentation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Room-Temperature Semiconductors: From concepts to applications</dc:title>
  <dc:creator>hezhong</dc:creator>
  <cp:lastModifiedBy>He, Zhong</cp:lastModifiedBy>
  <cp:revision>233</cp:revision>
  <dcterms:created xsi:type="dcterms:W3CDTF">2006-08-16T00:00:00Z</dcterms:created>
  <dcterms:modified xsi:type="dcterms:W3CDTF">2025-03-03T23:35:41Z</dcterms:modified>
</cp:coreProperties>
</file>