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4"/>
  </p:notesMasterIdLst>
  <p:sldIdLst>
    <p:sldId id="344" r:id="rId2"/>
    <p:sldId id="656" r:id="rId3"/>
    <p:sldId id="657" r:id="rId4"/>
    <p:sldId id="658" r:id="rId5"/>
    <p:sldId id="668" r:id="rId6"/>
    <p:sldId id="669" r:id="rId7"/>
    <p:sldId id="533" r:id="rId8"/>
    <p:sldId id="534" r:id="rId9"/>
    <p:sldId id="350" r:id="rId10"/>
    <p:sldId id="517" r:id="rId11"/>
    <p:sldId id="518" r:id="rId12"/>
    <p:sldId id="589" r:id="rId13"/>
    <p:sldId id="590" r:id="rId14"/>
    <p:sldId id="591" r:id="rId15"/>
    <p:sldId id="592" r:id="rId16"/>
    <p:sldId id="593" r:id="rId17"/>
    <p:sldId id="594" r:id="rId18"/>
    <p:sldId id="595" r:id="rId19"/>
    <p:sldId id="500" r:id="rId20"/>
    <p:sldId id="605" r:id="rId21"/>
    <p:sldId id="606" r:id="rId22"/>
    <p:sldId id="608" r:id="rId23"/>
    <p:sldId id="604" r:id="rId24"/>
    <p:sldId id="609" r:id="rId25"/>
    <p:sldId id="614" r:id="rId26"/>
    <p:sldId id="613" r:id="rId27"/>
    <p:sldId id="612" r:id="rId28"/>
    <p:sldId id="683" r:id="rId29"/>
    <p:sldId id="684" r:id="rId30"/>
    <p:sldId id="615" r:id="rId31"/>
    <p:sldId id="654" r:id="rId32"/>
    <p:sldId id="600" r:id="rId33"/>
    <p:sldId id="598" r:id="rId34"/>
    <p:sldId id="671" r:id="rId35"/>
    <p:sldId id="667" r:id="rId36"/>
    <p:sldId id="664" r:id="rId37"/>
    <p:sldId id="665" r:id="rId38"/>
    <p:sldId id="666" r:id="rId39"/>
    <p:sldId id="672" r:id="rId40"/>
    <p:sldId id="673" r:id="rId41"/>
    <p:sldId id="674" r:id="rId42"/>
    <p:sldId id="675" r:id="rId43"/>
    <p:sldId id="676" r:id="rId44"/>
    <p:sldId id="677" r:id="rId45"/>
    <p:sldId id="678" r:id="rId46"/>
    <p:sldId id="679" r:id="rId47"/>
    <p:sldId id="670" r:id="rId48"/>
    <p:sldId id="680" r:id="rId49"/>
    <p:sldId id="681" r:id="rId50"/>
    <p:sldId id="682" r:id="rId51"/>
    <p:sldId id="577" r:id="rId52"/>
    <p:sldId id="286" r:id="rId53"/>
  </p:sldIdLst>
  <p:sldSz cx="9144000" cy="6858000" type="screen4x3"/>
  <p:notesSz cx="6858000" cy="9144000"/>
  <p:embeddedFontLst>
    <p:embeddedFont>
      <p:font typeface="나눔손글씨 펜" panose="020B0600000101010101" charset="-127"/>
      <p:regular r:id="rId55"/>
    </p:embeddedFont>
    <p:embeddedFont>
      <p:font typeface="Cambria Math" panose="02040503050406030204" pitchFamily="18" charset="0"/>
      <p:regular r:id="rId56"/>
    </p:embeddedFont>
    <p:embeddedFont>
      <p:font typeface="나눔고딕" panose="020D0604000000000000" pitchFamily="50" charset="-127"/>
      <p:regular r:id="rId57"/>
      <p:bold r:id="rId58"/>
    </p:embeddedFont>
    <p:embeddedFont>
      <p:font typeface="나눔명조" panose="02020603020101020101" pitchFamily="18" charset="-127"/>
      <p:regular r:id="rId59"/>
      <p:bold r:id="rId60"/>
    </p:embeddedFont>
    <p:embeddedFont>
      <p:font typeface="맑은 고딕" panose="020B0503020000020004" pitchFamily="50" charset="-127"/>
      <p:regular r:id="rId61"/>
      <p:bold r:id="rId6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40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pos="3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B92525"/>
    <a:srgbClr val="6C7994"/>
    <a:srgbClr val="B1A58D"/>
    <a:srgbClr val="972929"/>
    <a:srgbClr val="9C2424"/>
    <a:srgbClr val="F78C81"/>
    <a:srgbClr val="9F2B2B"/>
    <a:srgbClr val="EE5C58"/>
    <a:srgbClr val="909A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4" autoAdjust="0"/>
    <p:restoredTop sz="86364" autoAdjust="0"/>
  </p:normalViewPr>
  <p:slideViewPr>
    <p:cSldViewPr>
      <p:cViewPr varScale="1">
        <p:scale>
          <a:sx n="82" d="100"/>
          <a:sy n="82" d="100"/>
        </p:scale>
        <p:origin x="1450" y="72"/>
      </p:cViewPr>
      <p:guideLst>
        <p:guide orient="horz" pos="2840"/>
        <p:guide orient="horz" pos="482"/>
        <p:guide pos="34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  <p:sld r:id="rId31" collapse="1"/>
      <p:sld r:id="rId32" collapse="1"/>
      <p:sld r:id="rId33" collapse="1"/>
      <p:sld r:id="rId34" collapse="1"/>
      <p:sld r:id="rId35" collapse="1"/>
      <p:sld r:id="rId36" collapse="1"/>
      <p:sld r:id="rId37" collapse="1"/>
      <p:sld r:id="rId38" collapse="1"/>
      <p:sld r:id="rId39" collapse="1"/>
      <p:sld r:id="rId40" collapse="1"/>
      <p:sld r:id="rId41" collapse="1"/>
      <p:sld r:id="rId42" collapse="1"/>
      <p:sld r:id="rId43" collapse="1"/>
      <p:sld r:id="rId44" collapse="1"/>
      <p:sld r:id="rId45" collapse="1"/>
      <p:sld r:id="rId46" collapse="1"/>
      <p:sld r:id="rId47" collapse="1"/>
      <p:sld r:id="rId48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1.fntdata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4.fntdata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font" Target="fonts/font7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2.fntdata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5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62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3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6.fntdata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_rels/viewProps.xml.rels><?xml version="1.0" encoding="UTF-8" standalone="yes"?>
<Relationships xmlns="http://schemas.openxmlformats.org/package/2006/relationships"><Relationship Id="rId13" Type="http://schemas.openxmlformats.org/officeDocument/2006/relationships/slide" Target="slides/slide13.xml"/><Relationship Id="rId18" Type="http://schemas.openxmlformats.org/officeDocument/2006/relationships/slide" Target="slides/slide18.xml"/><Relationship Id="rId26" Type="http://schemas.openxmlformats.org/officeDocument/2006/relationships/slide" Target="slides/slide26.xml"/><Relationship Id="rId39" Type="http://schemas.openxmlformats.org/officeDocument/2006/relationships/slide" Target="slides/slide42.xml"/><Relationship Id="rId21" Type="http://schemas.openxmlformats.org/officeDocument/2006/relationships/slide" Target="slides/slide21.xml"/><Relationship Id="rId34" Type="http://schemas.openxmlformats.org/officeDocument/2006/relationships/slide" Target="slides/slide37.xml"/><Relationship Id="rId42" Type="http://schemas.openxmlformats.org/officeDocument/2006/relationships/slide" Target="slides/slide45.xml"/><Relationship Id="rId47" Type="http://schemas.openxmlformats.org/officeDocument/2006/relationships/slide" Target="slides/slide50.xml"/><Relationship Id="rId7" Type="http://schemas.openxmlformats.org/officeDocument/2006/relationships/slide" Target="slides/slide7.xml"/><Relationship Id="rId2" Type="http://schemas.openxmlformats.org/officeDocument/2006/relationships/slide" Target="slides/slide2.xml"/><Relationship Id="rId16" Type="http://schemas.openxmlformats.org/officeDocument/2006/relationships/slide" Target="slides/slide16.xml"/><Relationship Id="rId29" Type="http://schemas.openxmlformats.org/officeDocument/2006/relationships/slide" Target="slides/slide29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24" Type="http://schemas.openxmlformats.org/officeDocument/2006/relationships/slide" Target="slides/slide24.xml"/><Relationship Id="rId32" Type="http://schemas.openxmlformats.org/officeDocument/2006/relationships/slide" Target="slides/slide35.xml"/><Relationship Id="rId37" Type="http://schemas.openxmlformats.org/officeDocument/2006/relationships/slide" Target="slides/slide40.xml"/><Relationship Id="rId40" Type="http://schemas.openxmlformats.org/officeDocument/2006/relationships/slide" Target="slides/slide43.xml"/><Relationship Id="rId45" Type="http://schemas.openxmlformats.org/officeDocument/2006/relationships/slide" Target="slides/slide48.xml"/><Relationship Id="rId5" Type="http://schemas.openxmlformats.org/officeDocument/2006/relationships/slide" Target="slides/slide5.xml"/><Relationship Id="rId15" Type="http://schemas.openxmlformats.org/officeDocument/2006/relationships/slide" Target="slides/slide15.xml"/><Relationship Id="rId23" Type="http://schemas.openxmlformats.org/officeDocument/2006/relationships/slide" Target="slides/slide23.xml"/><Relationship Id="rId28" Type="http://schemas.openxmlformats.org/officeDocument/2006/relationships/slide" Target="slides/slide28.xml"/><Relationship Id="rId36" Type="http://schemas.openxmlformats.org/officeDocument/2006/relationships/slide" Target="slides/slide39.xml"/><Relationship Id="rId10" Type="http://schemas.openxmlformats.org/officeDocument/2006/relationships/slide" Target="slides/slide10.xml"/><Relationship Id="rId19" Type="http://schemas.openxmlformats.org/officeDocument/2006/relationships/slide" Target="slides/slide19.xml"/><Relationship Id="rId31" Type="http://schemas.openxmlformats.org/officeDocument/2006/relationships/slide" Target="slides/slide34.xml"/><Relationship Id="rId44" Type="http://schemas.openxmlformats.org/officeDocument/2006/relationships/slide" Target="slides/slide47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Relationship Id="rId22" Type="http://schemas.openxmlformats.org/officeDocument/2006/relationships/slide" Target="slides/slide22.xml"/><Relationship Id="rId27" Type="http://schemas.openxmlformats.org/officeDocument/2006/relationships/slide" Target="slides/slide27.xml"/><Relationship Id="rId30" Type="http://schemas.openxmlformats.org/officeDocument/2006/relationships/slide" Target="slides/slide30.xml"/><Relationship Id="rId35" Type="http://schemas.openxmlformats.org/officeDocument/2006/relationships/slide" Target="slides/slide38.xml"/><Relationship Id="rId43" Type="http://schemas.openxmlformats.org/officeDocument/2006/relationships/slide" Target="slides/slide46.xml"/><Relationship Id="rId48" Type="http://schemas.openxmlformats.org/officeDocument/2006/relationships/slide" Target="slides/slide51.xml"/><Relationship Id="rId8" Type="http://schemas.openxmlformats.org/officeDocument/2006/relationships/slide" Target="slides/slide8.xml"/><Relationship Id="rId3" Type="http://schemas.openxmlformats.org/officeDocument/2006/relationships/slide" Target="slides/slide3.xml"/><Relationship Id="rId12" Type="http://schemas.openxmlformats.org/officeDocument/2006/relationships/slide" Target="slides/slide12.xml"/><Relationship Id="rId17" Type="http://schemas.openxmlformats.org/officeDocument/2006/relationships/slide" Target="slides/slide17.xml"/><Relationship Id="rId25" Type="http://schemas.openxmlformats.org/officeDocument/2006/relationships/slide" Target="slides/slide25.xml"/><Relationship Id="rId33" Type="http://schemas.openxmlformats.org/officeDocument/2006/relationships/slide" Target="slides/slide36.xml"/><Relationship Id="rId38" Type="http://schemas.openxmlformats.org/officeDocument/2006/relationships/slide" Target="slides/slide41.xml"/><Relationship Id="rId46" Type="http://schemas.openxmlformats.org/officeDocument/2006/relationships/slide" Target="slides/slide49.xml"/><Relationship Id="rId20" Type="http://schemas.openxmlformats.org/officeDocument/2006/relationships/slide" Target="slides/slide20.xml"/><Relationship Id="rId41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A870C5-E39E-4D4A-8B97-122E944BE205}" type="datetimeFigureOut">
              <a:rPr lang="ko-KR" altLang="en-US" smtClean="0"/>
              <a:pPr/>
              <a:t>2025-07-05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C562BB-DACB-4090-9EB0-C718CC4DFD5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4812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7390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95807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57197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06208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15386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93652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78431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08257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01663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29788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6357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88433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57336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58595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69443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40084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73124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00092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062843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95614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8C8E71-F592-9185-E413-F338898A94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75BD134A-4E8A-C4E5-1522-C939C59842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9F181373-BCAB-3439-D113-8976E8B50B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D1B096E-A516-CD09-E76C-9BC4457EDE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26866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721658-13DE-D958-BB31-522A7C3C79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3A58BC68-2651-F110-C55E-31E44F9B1D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009C38B3-E41F-6D56-5A6B-A08FB3CC8A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A37AC71-36EB-B567-D84B-B7314DD72F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4401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146471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013836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7401D2-4830-C1A4-9371-B2372B204E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8A637487-6465-50F9-4E6F-2FE20DD065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767A91F4-AA0F-D5EE-51AC-CD2E5D3950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7A86EAB-9176-D5F6-AA6C-F7E802CA5B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34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996159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633F46-A7C1-817E-1DD6-B64DBDC7F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8ED0A01C-AF2F-01CA-EEC8-E840562373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3C034B17-CE84-CD43-0725-C1B8FAC665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747C42D-1F46-A2BD-0AB2-1504B1DA45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35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592726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4FCC32-D959-5475-B433-7338AD7CC9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0692BDB1-42C5-5145-BE29-50A0E1D579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5219ABDD-B697-E142-BB2D-A33B653257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731B15A-6427-92FC-2A3E-5F5CD77978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36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717857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EA4C1A-CFA2-3258-8CBE-C9B7F33A14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31736084-9BD3-9A41-09B2-3C4F3D6936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1164921D-E058-B4B6-1434-FD1409F706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4E14BCD-1E9E-32F5-4FE7-B38E08EC3E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37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841177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DFFA39-CB25-CA14-1EB5-47F2BCD174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4EB91B57-FCCC-CBD1-4077-807D058891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94FE5D72-24BF-151A-8B0E-19904DECFE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295B143-982A-D75A-271A-51C233D6BA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38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223282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22B302-E85E-96B9-E9FB-DC958C7C18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3F20CD9E-A419-CF04-7563-2079E2446E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7C9B6E44-2354-E4CE-974E-65A9368F80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1ED355F-3E33-E8BE-FEE3-EB4A6453B0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39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191647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703728-7253-62C2-F91F-E9D086E871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F322F1C6-3514-8FA7-BAB6-B2BF6E86DA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F553056B-A2DA-ECF5-D542-CD6578F87C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79CA098-5294-66FD-BD4F-BCBE2F11A0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40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473486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CDC495-11BB-54E3-EB38-7122B87614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5F88937D-C51C-8C9E-D2EB-687FDAC418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373BAF65-1C71-9D02-83C7-D35509D13B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AB17CAE-1A16-3E92-21AE-3798C640C2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41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3685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17583B-F581-CF80-CB22-C27B780061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5FFE371C-B15C-3BE7-E9C8-E3DCE2F1AA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D3B5A80F-E5E5-5C2E-D275-D92BD49F3F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02A42C8-65AC-F991-40C0-08BEFF075F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42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2211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570317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ABE575-55A0-4974-C2CC-C72DB7944E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87C34E9F-3B17-F49B-2031-DE0F4BC0D9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218CF43C-61A1-FBF0-E4B5-6C4B423934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721A848-32E1-5016-711E-A03213843B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43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096276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A1574D-9015-F25C-B144-CAEABE37A5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C5FD5F06-4591-8ADA-93AA-0ED2E71C56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287CD1EC-6914-921D-136F-02365BCDF8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6A84DBE-6225-7516-EC4D-75984FCEA0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44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851582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2DEB78-A851-0790-CCD8-D6A28E107C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68AE150A-8707-E0BC-4617-B29F723F4B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2EC7D409-42C4-F5D2-DF45-EDCA6E48AA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239DCAB-2246-EC76-899A-00CE22B71F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45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187962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F8E54E-AF87-E355-9CFE-BDC90AD0A8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AF852E32-0F8E-D517-3DC2-F08455DD05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C394F670-121B-AA44-2247-F3A95A49B5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D69481F-CDDA-8D68-ABF2-FB6175882A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46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896099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34E21A-4A83-2A68-1114-F091713A3D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92166F7C-91E3-80F1-9680-28D9BC1581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43D4D679-70C2-5F2F-B5EB-AD83041F71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01E7205-0504-0C50-3801-B26A56FD2A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47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378415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0C492E-882B-2901-0102-649EE920A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6561F018-90FE-280E-E185-3102E78412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E08A3061-9CD8-9A9B-C5E1-C3E769376A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D6C74E3-92B3-CCC7-B349-6F17BBA512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48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297946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95F205-0C88-CD27-FD36-C297A3093F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58D2050D-7526-17BB-1052-D412A1DFD2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6209883D-D97B-73AF-6155-3F1D0D79D6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03E5623-B81E-665A-EB46-66895EB702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49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970375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ED14C9-E422-7901-822B-6FC0F5C4B5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5211DB27-A7B5-7E6E-164C-AAE9780E96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1347E40E-EF64-F167-2F2C-F1E0ED4EAB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346F563-69CB-C83E-CA02-84D31D833B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50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220706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51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51531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CA674B-EDBA-F646-7B3F-6EC6B55CD6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7A6DE6B4-E090-12E0-E364-58BCA839FD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C01D21C7-CB7A-429E-BCB3-6D2EA2B498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653377E-ECBC-6E48-1302-243DA70652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55223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93D853-F178-5841-4E82-1E328473D9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01B60080-6C3A-90DE-599C-EC8D04F640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F54724F6-6C73-CF8F-5451-567DC98848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5286514-3C9C-A712-D4ED-BF99349C22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78295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94853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79802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C562BB-DACB-4090-9EB0-C718CC4DFD5D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5213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hangeul.naver.com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://hangeul.naver.com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323528" y="332656"/>
            <a:ext cx="4896544" cy="47799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81191" y="332656"/>
            <a:ext cx="739281" cy="288032"/>
          </a:xfrm>
          <a:prstGeom prst="rect">
            <a:avLst/>
          </a:prstGeom>
        </p:spPr>
      </p:pic>
      <p:sp>
        <p:nvSpPr>
          <p:cNvPr id="8" name="직사각형 7"/>
          <p:cNvSpPr/>
          <p:nvPr userDrawn="1"/>
        </p:nvSpPr>
        <p:spPr>
          <a:xfrm>
            <a:off x="6660232" y="6381908"/>
            <a:ext cx="2282997" cy="21544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이 문서는 </a:t>
            </a:r>
            <a:r>
              <a:rPr lang="ko-KR" altLang="en-US" sz="800" dirty="0" err="1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나눔글꼴로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 작성되었습니다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.  </a:t>
            </a:r>
            <a:r>
              <a:rPr lang="ko-KR" altLang="en-US" sz="800" u="sng" dirty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  <a:hlinkClick r:id="rId3"/>
              </a:rPr>
              <a:t>설치하기</a:t>
            </a:r>
            <a:endParaRPr lang="ko-KR" altLang="en-US" sz="800" u="sng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_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323528" y="332656"/>
            <a:ext cx="4896544" cy="47799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81191" y="332656"/>
            <a:ext cx="739281" cy="288032"/>
          </a:xfrm>
          <a:prstGeom prst="rect">
            <a:avLst/>
          </a:prstGeom>
        </p:spPr>
      </p:pic>
      <p:sp>
        <p:nvSpPr>
          <p:cNvPr id="8" name="직사각형 7"/>
          <p:cNvSpPr/>
          <p:nvPr userDrawn="1"/>
        </p:nvSpPr>
        <p:spPr>
          <a:xfrm>
            <a:off x="6660232" y="6381908"/>
            <a:ext cx="2282997" cy="21544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이 문서는 </a:t>
            </a:r>
            <a:r>
              <a:rPr lang="ko-KR" altLang="en-US" sz="800" dirty="0" err="1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나눔글꼴로</a:t>
            </a:r>
            <a:r>
              <a:rPr lang="ko-KR" altLang="en-US" sz="800" dirty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 작성되었습니다</a:t>
            </a:r>
            <a:r>
              <a:rPr lang="en-US" altLang="ko-KR" sz="800" dirty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.  </a:t>
            </a:r>
            <a:r>
              <a:rPr lang="ko-KR" altLang="en-US" sz="800" u="sng" dirty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  <a:hlinkClick r:id="rId3"/>
              </a:rPr>
              <a:t>설치하기</a:t>
            </a:r>
            <a:endParaRPr lang="ko-KR" altLang="en-US" sz="800" u="sng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467544" y="286072"/>
            <a:ext cx="8229600" cy="1143000"/>
          </a:xfrm>
        </p:spPr>
        <p:txBody>
          <a:bodyPr>
            <a:normAutofit/>
          </a:bodyPr>
          <a:lstStyle>
            <a:lvl1pPr algn="l">
              <a:defRPr sz="4000" spc="-150" baseline="0">
                <a:solidFill>
                  <a:schemeClr val="bg1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 userDrawn="1"/>
        </p:nvSpPr>
        <p:spPr>
          <a:xfrm>
            <a:off x="323528" y="332657"/>
            <a:ext cx="8496944" cy="100811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28" y="6345352"/>
            <a:ext cx="646799" cy="252000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7380312" y="6453336"/>
            <a:ext cx="1584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63F9F94-0DD2-4D1A-94AC-D2F8E17589FC}" type="slidenum">
              <a:rPr lang="en-US" altLang="ko-KR" sz="800" spc="-3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pPr algn="r"/>
              <a:t>‹#›</a:t>
            </a:fld>
            <a:endParaRPr lang="en-US" altLang="ko-KR" sz="800" spc="-30" dirty="0">
              <a:solidFill>
                <a:schemeClr val="tx1">
                  <a:lumMod val="50000"/>
                  <a:lumOff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지_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 userDrawn="1"/>
        </p:nvSpPr>
        <p:spPr>
          <a:xfrm>
            <a:off x="323528" y="332657"/>
            <a:ext cx="8496944" cy="100811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28" y="6345352"/>
            <a:ext cx="646799" cy="252000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7380312" y="6453336"/>
            <a:ext cx="1584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63F9F94-0DD2-4D1A-94AC-D2F8E17589FC}" type="slidenum">
              <a:rPr lang="en-US" altLang="ko-KR" sz="800" spc="-3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pPr algn="r"/>
              <a:t>‹#›</a:t>
            </a:fld>
            <a:endParaRPr lang="en-US" altLang="ko-KR" sz="800" spc="-30" dirty="0">
              <a:solidFill>
                <a:schemeClr val="tx1">
                  <a:lumMod val="50000"/>
                  <a:lumOff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10" name="제목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7772400" cy="893961"/>
          </a:xfrm>
        </p:spPr>
        <p:txBody>
          <a:bodyPr>
            <a:normAutofit/>
          </a:bodyPr>
          <a:lstStyle>
            <a:lvl1pPr algn="l">
              <a:defRPr sz="2400">
                <a:solidFill>
                  <a:schemeClr val="bg1"/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12" name="내용 개체 틀 3"/>
          <p:cNvSpPr>
            <a:spLocks noGrp="1"/>
          </p:cNvSpPr>
          <p:nvPr>
            <p:ph sz="half" idx="2"/>
          </p:nvPr>
        </p:nvSpPr>
        <p:spPr>
          <a:xfrm>
            <a:off x="2476028" y="1493936"/>
            <a:ext cx="4040188" cy="3951288"/>
          </a:xfrm>
        </p:spPr>
        <p:txBody>
          <a:bodyPr>
            <a:normAutofit/>
          </a:bodyPr>
          <a:lstStyle>
            <a:lvl1pPr>
              <a:buNone/>
              <a:defRPr sz="1300" b="1" spc="-7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명조" pitchFamily="18" charset="-127"/>
                <a:ea typeface="나눔명조" pitchFamily="18" charset="-127"/>
              </a:defRPr>
            </a:lvl1pPr>
            <a:lvl2pPr>
              <a:buNone/>
              <a:defRPr sz="1300" b="1" spc="-7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명조" pitchFamily="18" charset="-127"/>
                <a:ea typeface="나눔명조" pitchFamily="18" charset="-127"/>
              </a:defRPr>
            </a:lvl2pPr>
            <a:lvl3pPr>
              <a:buFont typeface="Wingdings" pitchFamily="2" charset="2"/>
              <a:buChar char="§"/>
              <a:defRPr sz="1300" b="1" spc="-7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명조" pitchFamily="18" charset="-127"/>
                <a:ea typeface="나눔명조" pitchFamily="18" charset="-127"/>
              </a:defRPr>
            </a:lvl3pPr>
            <a:lvl4pPr>
              <a:defRPr sz="1300" b="1" spc="-7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명조" pitchFamily="18" charset="-127"/>
                <a:ea typeface="나눔명조" pitchFamily="18" charset="-127"/>
              </a:defRPr>
            </a:lvl4pPr>
            <a:lvl5pPr>
              <a:buNone/>
              <a:defRPr sz="1300" b="1" spc="-70" baseline="0">
                <a:solidFill>
                  <a:schemeClr val="tx1">
                    <a:lumMod val="65000"/>
                    <a:lumOff val="35000"/>
                  </a:schemeClr>
                </a:solidFill>
                <a:latin typeface="나눔명조" pitchFamily="18" charset="-127"/>
                <a:ea typeface="나눔명조" pitchFamily="18" charset="-127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96E0-CB5B-4FBF-8FA8-9F84C87EEBB0}" type="datetime1">
              <a:rPr lang="ko-KR" altLang="en-US" smtClean="0"/>
              <a:pPr/>
              <a:t>2025-07-05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D8A1D-F5E3-4971-B0EE-D6B8EE5A56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4FA1-0801-4440-AF13-6DD65290EA72}" type="datetime1">
              <a:rPr lang="ko-KR" altLang="en-US" smtClean="0"/>
              <a:pPr/>
              <a:t>2025-07-05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D8A1D-F5E3-4971-B0EE-D6B8EE5A56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A08CB-B1C9-48D6-A491-E01DB571702B}" type="datetime1">
              <a:rPr lang="ko-KR" altLang="en-US" smtClean="0"/>
              <a:pPr/>
              <a:t>2025-07-05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D8A1D-F5E3-4971-B0EE-D6B8EE5A56B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5" r:id="rId3"/>
    <p:sldLayoutId id="2147483662" r:id="rId4"/>
    <p:sldLayoutId id="2147483663" r:id="rId5"/>
    <p:sldLayoutId id="2147483649" r:id="rId6"/>
    <p:sldLayoutId id="2147483650" r:id="rId7"/>
  </p:sldLayoutIdLst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0.png"/><Relationship Id="rId5" Type="http://schemas.openxmlformats.org/officeDocument/2006/relationships/image" Target="../media/image15.png"/><Relationship Id="rId4" Type="http://schemas.openxmlformats.org/officeDocument/2006/relationships/image" Target="../media/image18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0.png"/><Relationship Id="rId5" Type="http://schemas.openxmlformats.org/officeDocument/2006/relationships/image" Target="../media/image15.png"/><Relationship Id="rId4" Type="http://schemas.openxmlformats.org/officeDocument/2006/relationships/image" Target="../media/image18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23528" y="332656"/>
            <a:ext cx="4896544" cy="47799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부제목 2"/>
          <p:cNvSpPr>
            <a:spLocks noGrp="1"/>
          </p:cNvSpPr>
          <p:nvPr>
            <p:ph type="subTitle" idx="1"/>
          </p:nvPr>
        </p:nvSpPr>
        <p:spPr>
          <a:xfrm>
            <a:off x="251520" y="5949280"/>
            <a:ext cx="6264696" cy="792088"/>
          </a:xfrm>
        </p:spPr>
        <p:txBody>
          <a:bodyPr>
            <a:normAutofit/>
          </a:bodyPr>
          <a:lstStyle/>
          <a:p>
            <a:pPr algn="l"/>
            <a:r>
              <a:rPr lang="en-US" altLang="ko-KR" sz="1400" b="1" spc="-30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  <a:sym typeface="Wingdings" panose="05000000000000000000" pitchFamily="2" charset="2"/>
              </a:rPr>
              <a:t>Dong-</a:t>
            </a:r>
            <a:r>
              <a:rPr lang="en-US" altLang="ko-KR" sz="1400" b="1" spc="-3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  <a:sym typeface="Wingdings" panose="05000000000000000000" pitchFamily="2" charset="2"/>
              </a:rPr>
              <a:t>han</a:t>
            </a:r>
            <a:r>
              <a:rPr lang="en-US" altLang="ko-KR" sz="1400" b="1" spc="-30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  <a:sym typeface="Wingdings" panose="05000000000000000000" pitchFamily="2" charset="2"/>
              </a:rPr>
              <a:t> Yeom </a:t>
            </a:r>
            <a:r>
              <a:rPr lang="ko-KR" altLang="en-US" sz="1400" spc="-3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  <a:sym typeface="Wingdings" panose="05000000000000000000" pitchFamily="2" charset="2"/>
              </a:rPr>
              <a:t>염동한</a:t>
            </a:r>
            <a:endParaRPr lang="en-US" altLang="ko-KR" sz="1400" spc="-30" dirty="0">
              <a:solidFill>
                <a:schemeClr val="tx1">
                  <a:lumMod val="75000"/>
                  <a:lumOff val="25000"/>
                </a:schemeClr>
              </a:solidFill>
              <a:latin typeface="나눔고딕" pitchFamily="50" charset="-127"/>
              <a:ea typeface="나눔고딕" pitchFamily="50" charset="-127"/>
              <a:sym typeface="Wingdings" panose="05000000000000000000" pitchFamily="2" charset="2"/>
            </a:endParaRPr>
          </a:p>
          <a:p>
            <a:pPr algn="l"/>
            <a:r>
              <a:rPr lang="en-US" altLang="ko-KR" sz="1200" b="1" spc="-30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  <a:sym typeface="Wingdings" panose="05000000000000000000" pitchFamily="2" charset="2"/>
              </a:rPr>
              <a:t>Pusan National University </a:t>
            </a:r>
            <a:r>
              <a:rPr lang="en-US" altLang="ko-KR" sz="1200" spc="-30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  <a:sym typeface="Wingdings" panose="05000000000000000000" pitchFamily="2" charset="2"/>
              </a:rPr>
              <a:t>(main) </a:t>
            </a:r>
            <a:r>
              <a:rPr lang="en-US" altLang="ko-KR" sz="1200" b="1" spc="-30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  <a:sym typeface="Wingdings" panose="05000000000000000000" pitchFamily="2" charset="2"/>
              </a:rPr>
              <a:t>/ University of Waterloo </a:t>
            </a:r>
            <a:r>
              <a:rPr lang="en-US" altLang="ko-KR" sz="1200" spc="-30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  <a:sym typeface="Wingdings" panose="05000000000000000000" pitchFamily="2" charset="2"/>
              </a:rPr>
              <a:t>(sabbatical leave)</a:t>
            </a:r>
            <a:endParaRPr lang="en-US" altLang="ko-KR" sz="1200" spc="-30" dirty="0">
              <a:solidFill>
                <a:schemeClr val="tx1">
                  <a:lumMod val="75000"/>
                  <a:lumOff val="25000"/>
                </a:schemeClr>
              </a:solidFill>
              <a:latin typeface="나눔고딕" pitchFamily="50" charset="-127"/>
              <a:ea typeface="나눔고딕" pitchFamily="50" charset="-127"/>
            </a:endParaRPr>
          </a:p>
          <a:p>
            <a:pPr algn="l"/>
            <a:r>
              <a:rPr lang="en-US" altLang="ko-KR" sz="1200" b="1" spc="-30" dirty="0">
                <a:solidFill>
                  <a:schemeClr val="tx1">
                    <a:lumMod val="75000"/>
                    <a:lumOff val="25000"/>
                  </a:schemeClr>
                </a:solidFill>
                <a:latin typeface="나눔고딕" pitchFamily="50" charset="-127"/>
                <a:ea typeface="나눔고딕" pitchFamily="50" charset="-127"/>
              </a:rPr>
              <a:t>2025. 7. 7.</a:t>
            </a:r>
            <a:endParaRPr lang="ko-KR" altLang="en-US" sz="1200" b="1" spc="-30" dirty="0">
              <a:solidFill>
                <a:schemeClr val="tx1">
                  <a:lumMod val="75000"/>
                  <a:lumOff val="25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7" name="제목 6"/>
          <p:cNvSpPr>
            <a:spLocks noGrp="1"/>
          </p:cNvSpPr>
          <p:nvPr>
            <p:ph type="ctrTitle"/>
          </p:nvPr>
        </p:nvSpPr>
        <p:spPr>
          <a:xfrm>
            <a:off x="380996" y="531515"/>
            <a:ext cx="6910536" cy="2465437"/>
          </a:xfrm>
        </p:spPr>
        <p:txBody>
          <a:bodyPr anchor="t">
            <a:normAutofit/>
          </a:bodyPr>
          <a:lstStyle/>
          <a:p>
            <a:pPr algn="l">
              <a:lnSpc>
                <a:spcPct val="130000"/>
              </a:lnSpc>
            </a:pPr>
            <a:r>
              <a:rPr lang="en-US" altLang="ko-KR" sz="2400" b="1" dirty="0">
                <a:solidFill>
                  <a:srgbClr val="FFFF00"/>
                </a:solidFill>
              </a:rPr>
              <a:t>Entanglement</a:t>
            </a:r>
            <a:r>
              <a:rPr lang="en-US" altLang="ko-KR" sz="2000" b="1" dirty="0">
                <a:solidFill>
                  <a:srgbClr val="FFFF00"/>
                </a:solidFill>
              </a:rPr>
              <a:t> </a:t>
            </a:r>
            <a:r>
              <a:rPr lang="en-US" altLang="ko-KR" sz="2400" b="1" dirty="0">
                <a:solidFill>
                  <a:srgbClr val="FFC000"/>
                </a:solidFill>
              </a:rPr>
              <a:t>between</a:t>
            </a:r>
            <a:br>
              <a:rPr lang="en-US" altLang="ko-KR" sz="2000" b="1" dirty="0">
                <a:solidFill>
                  <a:srgbClr val="FFFF00"/>
                </a:solidFill>
              </a:rPr>
            </a:br>
            <a:r>
              <a:rPr lang="en-US" altLang="ko-KR" sz="2400" b="1" dirty="0">
                <a:solidFill>
                  <a:srgbClr val="FFFF00"/>
                </a:solidFill>
              </a:rPr>
              <a:t>pair-created universes</a:t>
            </a:r>
            <a:br>
              <a:rPr lang="en-US" altLang="ko-KR" sz="2000" b="1" dirty="0">
                <a:solidFill>
                  <a:srgbClr val="FFFF00"/>
                </a:solidFill>
              </a:rPr>
            </a:br>
            <a:r>
              <a:rPr lang="en-US" altLang="ko-KR" sz="2400" b="1" dirty="0">
                <a:solidFill>
                  <a:srgbClr val="FFC000"/>
                </a:solidFill>
              </a:rPr>
              <a:t>bridged by a </a:t>
            </a:r>
            <a:r>
              <a:rPr lang="en-US" altLang="ko-KR" sz="2400" b="1" dirty="0">
                <a:solidFill>
                  <a:srgbClr val="FFFF00"/>
                </a:solidFill>
              </a:rPr>
              <a:t>Euclidean wormhole</a:t>
            </a:r>
            <a:endParaRPr lang="ko-KR" altLang="en-US" sz="1200" b="1" spc="-150" dirty="0">
              <a:solidFill>
                <a:srgbClr val="FFC000"/>
              </a:solidFill>
              <a:latin typeface="+mj-ea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77467F-0600-73FB-541C-D4E21C6FAB79}"/>
              </a:ext>
            </a:extLst>
          </p:cNvPr>
          <p:cNvSpPr txBox="1"/>
          <p:nvPr/>
        </p:nvSpPr>
        <p:spPr>
          <a:xfrm>
            <a:off x="6040956" y="4032998"/>
            <a:ext cx="3021981" cy="2708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1200" b="1" dirty="0">
                <a:solidFill>
                  <a:schemeClr val="bg1">
                    <a:lumMod val="50000"/>
                  </a:schemeClr>
                </a:solidFill>
              </a:rPr>
              <a:t>Chen, Hu and DY, 1611.08468</a:t>
            </a:r>
          </a:p>
          <a:p>
            <a:pPr>
              <a:lnSpc>
                <a:spcPct val="130000"/>
              </a:lnSpc>
            </a:pPr>
            <a:r>
              <a:rPr lang="en-US" altLang="ko-KR" sz="1200" b="1" dirty="0">
                <a:solidFill>
                  <a:schemeClr val="bg1">
                    <a:lumMod val="50000"/>
                  </a:schemeClr>
                </a:solidFill>
              </a:rPr>
              <a:t>Chen and DY, 1706.07784</a:t>
            </a:r>
          </a:p>
          <a:p>
            <a:pPr>
              <a:lnSpc>
                <a:spcPct val="130000"/>
              </a:lnSpc>
            </a:pPr>
            <a:r>
              <a:rPr lang="en-US" altLang="ko-KR" sz="1200" b="1" dirty="0">
                <a:solidFill>
                  <a:schemeClr val="bg1">
                    <a:lumMod val="50000"/>
                  </a:schemeClr>
                </a:solidFill>
              </a:rPr>
              <a:t>Chen, Lin and DY, 1707.01471</a:t>
            </a:r>
          </a:p>
          <a:p>
            <a:pPr>
              <a:lnSpc>
                <a:spcPct val="130000"/>
              </a:lnSpc>
            </a:pPr>
            <a:r>
              <a:rPr lang="en-US" altLang="ko-KR" sz="1200" b="1" dirty="0">
                <a:solidFill>
                  <a:schemeClr val="bg1">
                    <a:lumMod val="50000"/>
                  </a:schemeClr>
                </a:solidFill>
              </a:rPr>
              <a:t>Tumurtushaa and DY, 1808.01103</a:t>
            </a:r>
          </a:p>
          <a:p>
            <a:pPr>
              <a:lnSpc>
                <a:spcPct val="130000"/>
              </a:lnSpc>
            </a:pPr>
            <a:r>
              <a:rPr lang="en-US" altLang="ko-KR" sz="1200" b="1" dirty="0">
                <a:solidFill>
                  <a:schemeClr val="bg1">
                    <a:lumMod val="50000"/>
                  </a:schemeClr>
                </a:solidFill>
              </a:rPr>
              <a:t>Brahma and DY, 1808.01744</a:t>
            </a:r>
          </a:p>
          <a:p>
            <a:pPr>
              <a:lnSpc>
                <a:spcPct val="130000"/>
              </a:lnSpc>
            </a:pPr>
            <a:r>
              <a:rPr lang="en-US" altLang="ko-KR" sz="1200" b="1" dirty="0">
                <a:solidFill>
                  <a:schemeClr val="bg1">
                    <a:lumMod val="50000"/>
                  </a:schemeClr>
                </a:solidFill>
              </a:rPr>
              <a:t>Brahma and DY, 1810.10211</a:t>
            </a:r>
          </a:p>
          <a:p>
            <a:pPr>
              <a:lnSpc>
                <a:spcPct val="130000"/>
              </a:lnSpc>
            </a:pPr>
            <a:r>
              <a:rPr lang="en-US" altLang="ko-KR" sz="1200" b="1" dirty="0">
                <a:solidFill>
                  <a:schemeClr val="bg1">
                    <a:lumMod val="50000"/>
                  </a:schemeClr>
                </a:solidFill>
              </a:rPr>
              <a:t>Chen, Yeh and DY, 1903.12045</a:t>
            </a:r>
          </a:p>
          <a:p>
            <a:pPr>
              <a:lnSpc>
                <a:spcPct val="130000"/>
              </a:lnSpc>
            </a:pPr>
            <a:r>
              <a:rPr lang="en-US" altLang="ko-KR" sz="1200" b="1" dirty="0">
                <a:solidFill>
                  <a:schemeClr val="bg1">
                    <a:lumMod val="50000"/>
                  </a:schemeClr>
                </a:solidFill>
              </a:rPr>
              <a:t>Chen, Ro and DY, 1904.00199</a:t>
            </a:r>
          </a:p>
          <a:p>
            <a:pPr>
              <a:lnSpc>
                <a:spcPct val="130000"/>
              </a:lnSpc>
            </a:pPr>
            <a:r>
              <a:rPr lang="en-US" altLang="ko-KR" sz="1200" b="1" dirty="0">
                <a:solidFill>
                  <a:schemeClr val="bg1">
                    <a:lumMod val="50000"/>
                  </a:schemeClr>
                </a:solidFill>
              </a:rPr>
              <a:t>Chew, Tumurtushaa and DY, 2006.04344</a:t>
            </a:r>
          </a:p>
          <a:p>
            <a:pPr>
              <a:lnSpc>
                <a:spcPct val="130000"/>
              </a:lnSpc>
            </a:pPr>
            <a:r>
              <a:rPr lang="en-US" altLang="ko-KR" sz="1200" b="1" dirty="0">
                <a:solidFill>
                  <a:schemeClr val="bg1">
                    <a:lumMod val="50000"/>
                  </a:schemeClr>
                </a:solidFill>
              </a:rPr>
              <a:t>Chen, Lin, Lin and DY, 2404.15450</a:t>
            </a:r>
          </a:p>
          <a:p>
            <a:pPr>
              <a:lnSpc>
                <a:spcPct val="130000"/>
              </a:lnSpc>
            </a:pPr>
            <a:r>
              <a:rPr lang="en-US" altLang="ko-KR" sz="1200" b="1" dirty="0">
                <a:solidFill>
                  <a:schemeClr val="bg1">
                    <a:lumMod val="50000"/>
                  </a:schemeClr>
                </a:solidFill>
              </a:rPr>
              <a:t>Chen, Lin, Lin and DY, 2505.02807</a:t>
            </a:r>
            <a:endParaRPr lang="ko-KR" altLang="en-US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724295"/>
      </p:ext>
    </p:extLst>
  </p:cSld>
  <p:clrMapOvr>
    <a:masterClrMapping/>
  </p:clrMapOvr>
  <p:transition spd="slow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23528" y="332656"/>
            <a:ext cx="8496944" cy="61926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제목 6">
            <a:extLst>
              <a:ext uri="{FF2B5EF4-FFF2-40B4-BE49-F238E27FC236}">
                <a16:creationId xmlns:a16="http://schemas.microsoft.com/office/drawing/2014/main" id="{79F1453D-845B-447F-8971-9C95E7F9DE9B}"/>
              </a:ext>
            </a:extLst>
          </p:cNvPr>
          <p:cNvSpPr txBox="1">
            <a:spLocks/>
          </p:cNvSpPr>
          <p:nvPr/>
        </p:nvSpPr>
        <p:spPr>
          <a:xfrm>
            <a:off x="436811" y="836712"/>
            <a:ext cx="8229600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/>
              <a:t>Euclidean path integral approach</a:t>
            </a:r>
          </a:p>
          <a:p>
            <a:r>
              <a:rPr lang="en-US" altLang="ko-KR" sz="2000" spc="-150" dirty="0"/>
              <a:t>(</a:t>
            </a:r>
            <a:r>
              <a:rPr lang="en-US" altLang="ko-KR" sz="2000" spc="-150" dirty="0" err="1"/>
              <a:t>Hartle</a:t>
            </a:r>
            <a:r>
              <a:rPr lang="en-US" altLang="ko-KR" sz="2000" spc="-150" dirty="0"/>
              <a:t> and Hawking, 1983)</a:t>
            </a:r>
            <a:endParaRPr lang="ko-KR" altLang="en-US" sz="3200" spc="-1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E0814BF-0A66-4650-8EB1-7B442320DE20}"/>
                  </a:ext>
                </a:extLst>
              </p:cNvPr>
              <p:cNvSpPr txBox="1"/>
              <p:nvPr/>
            </p:nvSpPr>
            <p:spPr>
              <a:xfrm>
                <a:off x="1441737" y="2084371"/>
                <a:ext cx="7135415" cy="1487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</m:d>
                    <m:r>
                      <a:rPr lang="en-US" altLang="ko-KR" sz="24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e>
                          <m:sup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𝒋</m:t>
                            </m:r>
                          </m:sup>
                        </m:sSup>
                      </m:sub>
                      <m:sup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𝑫𝒈𝑫</m:t>
                        </m:r>
                        <m:r>
                          <a:rPr lang="ko-KR" altLang="en-US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𝝓</m:t>
                        </m:r>
                      </m:e>
                    </m:nary>
                    <m:sSup>
                      <m:sSupPr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altLang="ko-KR" b="1" dirty="0">
                    <a:solidFill>
                      <a:prstClr val="black"/>
                    </a:solidFill>
                  </a:rPr>
                  <a:t>	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Euclidean</a:t>
                </a:r>
                <a:r>
                  <a:rPr lang="en-US" altLang="ko-KR" b="1" dirty="0">
                    <a:solidFill>
                      <a:prstClr val="black"/>
                    </a:solidFill>
                  </a:rPr>
                  <a:t> analytic continuation</a:t>
                </a:r>
              </a:p>
              <a:p>
                <a:pPr algn="just">
                  <a:lnSpc>
                    <a:spcPct val="200000"/>
                  </a:lnSpc>
                </a:pPr>
                <a:endParaRPr lang="ko-KR" altLang="en-US" sz="20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E0814BF-0A66-4650-8EB1-7B442320DE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1737" y="2084371"/>
                <a:ext cx="7135415" cy="1487843"/>
              </a:xfrm>
              <a:prstGeom prst="rect">
                <a:avLst/>
              </a:prstGeom>
              <a:blipFill>
                <a:blip r:embed="rId3"/>
                <a:stretch>
                  <a:fillRect l="-513" t="-28279" b="-2704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6894D6D-0CC3-4C0F-9CD0-501D02BE2347}"/>
                  </a:ext>
                </a:extLst>
              </p:cNvPr>
              <p:cNvSpPr txBox="1"/>
              <p:nvPr/>
            </p:nvSpPr>
            <p:spPr>
              <a:xfrm>
                <a:off x="467544" y="1628800"/>
                <a:ext cx="1440160" cy="9432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600" b="1" i="1" smtClean="0">
                          <a:solidFill>
                            <a:srgbClr val="4F81BD">
                              <a:lumMod val="75000"/>
                            </a:srgbClr>
                          </a:solidFill>
                          <a:latin typeface="Cambria Math" panose="02040503050406030204" pitchFamily="18" charset="0"/>
                        </a:rPr>
                        <m:t> |</m:t>
                      </m:r>
                      <m:r>
                        <a:rPr lang="en-US" altLang="ko-KR" sz="1600" b="1" i="1" smtClean="0">
                          <a:solidFill>
                            <a:srgbClr val="4F81BD">
                              <a:lumMod val="75000"/>
                            </a:srgbClr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US" altLang="ko-KR" sz="1600" b="1" i="1" smtClean="0">
                          <a:solidFill>
                            <a:srgbClr val="4F81BD">
                              <a:lumMod val="75000"/>
                            </a:srgbClr>
                          </a:solidFill>
                          <a:latin typeface="Cambria Math" panose="02040503050406030204" pitchFamily="18" charset="0"/>
                        </a:rPr>
                        <m:t>⟩=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ko-KR" sz="1600" b="1" i="1" smtClean="0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ko-KR" sz="1600" b="1" i="1" smtClean="0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altLang="ko-KR" sz="1600" b="1" i="1" smtClean="0">
                                  <a:solidFill>
                                    <a:srgbClr val="4F81BD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600" b="1" i="1" smtClean="0">
                                  <a:solidFill>
                                    <a:srgbClr val="4F81BD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altLang="ko-KR" sz="1600" b="1" i="1" smtClean="0">
                                  <a:solidFill>
                                    <a:srgbClr val="4F81BD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b>
                          </m:sSub>
                          <m:r>
                            <a:rPr lang="en-US" altLang="ko-KR" sz="1600" b="1" i="1" smtClean="0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p>
                            <m:sSupPr>
                              <m:ctrlPr>
                                <a:rPr lang="en-US" altLang="ko-KR" sz="1600" b="1" i="1">
                                  <a:solidFill>
                                    <a:srgbClr val="4F81BD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1600" b="1" i="1">
                                  <a:solidFill>
                                    <a:srgbClr val="4F81BD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p>
                              <m:r>
                                <a:rPr lang="en-US" altLang="ko-KR" sz="1600" b="1" i="1" smtClean="0">
                                  <a:solidFill>
                                    <a:srgbClr val="4F81BD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p>
                          </m:sSup>
                          <m:r>
                            <a:rPr lang="en-US" altLang="ko-KR" sz="1600" b="1" i="1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⟩</m:t>
                          </m:r>
                        </m:e>
                      </m:nary>
                    </m:oMath>
                  </m:oMathPara>
                </a14:m>
                <a:endParaRPr lang="ko-KR" altLang="en-US" sz="3200" b="1" dirty="0">
                  <a:solidFill>
                    <a:srgbClr val="4F81BD">
                      <a:lumMod val="75000"/>
                    </a:srgbClr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6894D6D-0CC3-4C0F-9CD0-501D02BE23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628800"/>
                <a:ext cx="1440160" cy="9432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8736631"/>
      </p:ext>
    </p:extLst>
  </p:cSld>
  <p:clrMapOvr>
    <a:masterClrMapping/>
  </p:clrMapOvr>
  <p:transition spd="slow">
    <p:randomBa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23528" y="332656"/>
            <a:ext cx="8496944" cy="61926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제목 6">
            <a:extLst>
              <a:ext uri="{FF2B5EF4-FFF2-40B4-BE49-F238E27FC236}">
                <a16:creationId xmlns:a16="http://schemas.microsoft.com/office/drawing/2014/main" id="{79F1453D-845B-447F-8971-9C95E7F9DE9B}"/>
              </a:ext>
            </a:extLst>
          </p:cNvPr>
          <p:cNvSpPr txBox="1">
            <a:spLocks/>
          </p:cNvSpPr>
          <p:nvPr/>
        </p:nvSpPr>
        <p:spPr>
          <a:xfrm>
            <a:off x="436811" y="836712"/>
            <a:ext cx="8229600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/>
              <a:t>Euclidean path integral approach</a:t>
            </a:r>
          </a:p>
          <a:p>
            <a:r>
              <a:rPr lang="en-US" altLang="ko-KR" sz="2000" spc="-150" dirty="0"/>
              <a:t>(</a:t>
            </a:r>
            <a:r>
              <a:rPr lang="en-US" altLang="ko-KR" sz="2000" spc="-150" dirty="0" err="1"/>
              <a:t>Hartle</a:t>
            </a:r>
            <a:r>
              <a:rPr lang="en-US" altLang="ko-KR" sz="2000" spc="-150" dirty="0"/>
              <a:t> and Hawking, 1983)</a:t>
            </a:r>
            <a:endParaRPr lang="ko-KR" altLang="en-US" sz="3200" spc="-1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7C7F22C-84EB-42F1-BF72-34173C2B6506}"/>
                  </a:ext>
                </a:extLst>
              </p:cNvPr>
              <p:cNvSpPr txBox="1"/>
              <p:nvPr/>
            </p:nvSpPr>
            <p:spPr>
              <a:xfrm>
                <a:off x="1445756" y="2084371"/>
                <a:ext cx="7225761" cy="26044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</m:d>
                    <m:r>
                      <a:rPr lang="en-US" altLang="ko-KR" sz="24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e>
                          <m:sup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𝒋</m:t>
                            </m:r>
                          </m:sup>
                        </m:sSup>
                      </m:sub>
                      <m:sup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𝑫𝒈𝑫</m:t>
                        </m:r>
                        <m:r>
                          <a:rPr lang="ko-KR" altLang="en-US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𝝓</m:t>
                        </m:r>
                      </m:e>
                    </m:nary>
                    <m:sSup>
                      <m:sSupPr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altLang="ko-KR" b="1" dirty="0">
                    <a:solidFill>
                      <a:prstClr val="black"/>
                    </a:solidFill>
                  </a:rPr>
                  <a:t>	</a:t>
                </a:r>
              </a:p>
              <a:p>
                <a:pPr algn="just">
                  <a:lnSpc>
                    <a:spcPct val="200000"/>
                  </a:lnSpc>
                </a:pPr>
                <a:r>
                  <a:rPr lang="en-US" altLang="ko-KR" sz="2400" b="1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ko-KR" sz="24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nary>
                      <m:naryPr>
                        <m:chr m:val="∑"/>
                        <m:ctrlP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</m:t>
                        </m:r>
                        <m: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e>
                          <m:sup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𝒋</m:t>
                            </m:r>
                          </m:sup>
                        </m:sSup>
                      </m:sub>
                      <m:sup>
                        <m:r>
                          <a:rPr lang="en-US" altLang="ko-KR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p>
                      <m:e>
                        <m:sSup>
                          <m:sSupPr>
                            <m:ctrlPr>
                              <a:rPr lang="en-US" altLang="ko-KR" sz="24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altLang="ko-KR" sz="24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altLang="ko-KR" sz="2400" b="1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sz="2400" b="1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𝑺</m:t>
                                </m:r>
                              </m:e>
                              <m:sub>
                                <m:r>
                                  <a:rPr lang="en-US" altLang="ko-KR" sz="2400" b="1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</m:sub>
                              <m:sup>
                                <m:r>
                                  <a:rPr lang="en-US" altLang="ko-KR" sz="2400" b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𝐨𝐧</m:t>
                                </m:r>
                                <m:r>
                                  <a:rPr lang="en-US" altLang="ko-KR" sz="2400" b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altLang="ko-KR" sz="2400" b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𝐬𝐡𝐞𝐥𝐥</m:t>
                                </m:r>
                              </m:sup>
                            </m:sSubSup>
                          </m:sup>
                        </m:sSup>
                      </m:e>
                    </m:nary>
                  </m:oMath>
                </a14:m>
                <a:r>
                  <a:rPr lang="en-US" altLang="ko-KR" b="1" dirty="0">
                    <a:solidFill>
                      <a:prstClr val="black"/>
                    </a:solidFill>
                  </a:rPr>
                  <a:t> 	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steepest-descent </a:t>
                </a:r>
                <a:r>
                  <a:rPr lang="en-US" altLang="ko-KR" b="1" dirty="0">
                    <a:solidFill>
                      <a:prstClr val="black"/>
                    </a:solidFill>
                  </a:rPr>
                  <a:t>approximation</a:t>
                </a:r>
              </a:p>
              <a:p>
                <a:pPr algn="just">
                  <a:lnSpc>
                    <a:spcPct val="200000"/>
                  </a:lnSpc>
                </a:pPr>
                <a:r>
                  <a:rPr lang="en-US" altLang="ko-KR" sz="2000" b="1" dirty="0">
                    <a:solidFill>
                      <a:prstClr val="black"/>
                    </a:solidFill>
                  </a:rPr>
                  <a:t>				</a:t>
                </a:r>
                <a:r>
                  <a:rPr lang="en-US" altLang="ko-KR" b="1" dirty="0">
                    <a:solidFill>
                      <a:prstClr val="black"/>
                    </a:solidFill>
                  </a:rPr>
                  <a:t>need to find/sum 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instantons</a:t>
                </a:r>
                <a:endParaRPr lang="ko-KR" alt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7C7F22C-84EB-42F1-BF72-34173C2B65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5756" y="2084371"/>
                <a:ext cx="7225761" cy="2604431"/>
              </a:xfrm>
              <a:prstGeom prst="rect">
                <a:avLst/>
              </a:prstGeom>
              <a:blipFill>
                <a:blip r:embed="rId3"/>
                <a:stretch>
                  <a:fillRect l="-422" t="-16159" b="-257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F9D50F8-36E3-432E-B1C9-656B49D988EE}"/>
                  </a:ext>
                </a:extLst>
              </p:cNvPr>
              <p:cNvSpPr txBox="1"/>
              <p:nvPr/>
            </p:nvSpPr>
            <p:spPr>
              <a:xfrm>
                <a:off x="467544" y="1628800"/>
                <a:ext cx="1440160" cy="9432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600" b="1" i="1" smtClean="0">
                          <a:solidFill>
                            <a:srgbClr val="4F81BD">
                              <a:lumMod val="75000"/>
                            </a:srgbClr>
                          </a:solidFill>
                          <a:latin typeface="Cambria Math" panose="02040503050406030204" pitchFamily="18" charset="0"/>
                        </a:rPr>
                        <m:t> |</m:t>
                      </m:r>
                      <m:r>
                        <a:rPr lang="en-US" altLang="ko-KR" sz="1600" b="1" i="1" smtClean="0">
                          <a:solidFill>
                            <a:srgbClr val="4F81BD">
                              <a:lumMod val="75000"/>
                            </a:srgbClr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US" altLang="ko-KR" sz="1600" b="1" i="1" smtClean="0">
                          <a:solidFill>
                            <a:srgbClr val="4F81BD">
                              <a:lumMod val="75000"/>
                            </a:srgbClr>
                          </a:solidFill>
                          <a:latin typeface="Cambria Math" panose="02040503050406030204" pitchFamily="18" charset="0"/>
                        </a:rPr>
                        <m:t>⟩=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ko-KR" sz="1600" b="1" i="1" smtClean="0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ko-KR" sz="1600" b="1" i="1" smtClean="0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altLang="ko-KR" sz="1600" b="1" i="1" smtClean="0">
                                  <a:solidFill>
                                    <a:srgbClr val="4F81BD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600" b="1" i="1" smtClean="0">
                                  <a:solidFill>
                                    <a:srgbClr val="4F81BD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altLang="ko-KR" sz="1600" b="1" i="1" smtClean="0">
                                  <a:solidFill>
                                    <a:srgbClr val="4F81BD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b>
                          </m:sSub>
                          <m:r>
                            <a:rPr lang="en-US" altLang="ko-KR" sz="1600" b="1" i="1" smtClean="0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p>
                            <m:sSupPr>
                              <m:ctrlPr>
                                <a:rPr lang="en-US" altLang="ko-KR" sz="1600" b="1" i="1">
                                  <a:solidFill>
                                    <a:srgbClr val="4F81BD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1600" b="1" i="1">
                                  <a:solidFill>
                                    <a:srgbClr val="4F81BD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p>
                              <m:r>
                                <a:rPr lang="en-US" altLang="ko-KR" sz="1600" b="1" i="1" smtClean="0">
                                  <a:solidFill>
                                    <a:srgbClr val="4F81BD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p>
                          </m:sSup>
                          <m:r>
                            <a:rPr lang="en-US" altLang="ko-KR" sz="1600" b="1" i="1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⟩</m:t>
                          </m:r>
                        </m:e>
                      </m:nary>
                    </m:oMath>
                  </m:oMathPara>
                </a14:m>
                <a:endParaRPr lang="ko-KR" altLang="en-US" sz="3200" b="1" dirty="0">
                  <a:solidFill>
                    <a:srgbClr val="4F81BD">
                      <a:lumMod val="75000"/>
                    </a:srgbClr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F9D50F8-36E3-432E-B1C9-656B49D988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628800"/>
                <a:ext cx="1440160" cy="9432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2" descr="손 x선 사진에 대한 이미지 검색결과">
            <a:extLst>
              <a:ext uri="{FF2B5EF4-FFF2-40B4-BE49-F238E27FC236}">
                <a16:creationId xmlns:a16="http://schemas.microsoft.com/office/drawing/2014/main" id="{4CB85320-A04B-435D-8356-7C475186C4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0" r="15838"/>
          <a:stretch/>
        </p:blipFill>
        <p:spPr bwMode="auto">
          <a:xfrm>
            <a:off x="2153749" y="4686587"/>
            <a:ext cx="1488183" cy="1753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88BDD7AE-1589-4AB1-848A-877C10CE608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8883"/>
          <a:stretch/>
        </p:blipFill>
        <p:spPr>
          <a:xfrm>
            <a:off x="632197" y="4688802"/>
            <a:ext cx="1407436" cy="1753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06034"/>
      </p:ext>
    </p:extLst>
  </p:cSld>
  <p:clrMapOvr>
    <a:masterClrMapping/>
  </p:clrMapOvr>
  <p:transition spd="slow">
    <p:randomBa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:a16="http://schemas.microsoft.com/office/drawing/2014/main" id="{870640A1-3E4D-466C-BF3D-680D5C0699B5}"/>
              </a:ext>
            </a:extLst>
          </p:cNvPr>
          <p:cNvSpPr/>
          <p:nvPr/>
        </p:nvSpPr>
        <p:spPr>
          <a:xfrm>
            <a:off x="323528" y="323778"/>
            <a:ext cx="8496944" cy="61926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현 5">
            <a:extLst>
              <a:ext uri="{FF2B5EF4-FFF2-40B4-BE49-F238E27FC236}">
                <a16:creationId xmlns:a16="http://schemas.microsoft.com/office/drawing/2014/main" id="{89F91A9B-A98D-4E0B-8DE9-8F2F44A0BD64}"/>
              </a:ext>
            </a:extLst>
          </p:cNvPr>
          <p:cNvSpPr/>
          <p:nvPr/>
        </p:nvSpPr>
        <p:spPr>
          <a:xfrm>
            <a:off x="1331640" y="-3564653"/>
            <a:ext cx="6408712" cy="9505056"/>
          </a:xfrm>
          <a:prstGeom prst="chord">
            <a:avLst>
              <a:gd name="adj1" fmla="val 21582130"/>
              <a:gd name="adj2" fmla="val 10857275"/>
            </a:avLst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0B8FB2C5-B4EA-4E94-A70C-686A4269ED13}"/>
              </a:ext>
            </a:extLst>
          </p:cNvPr>
          <p:cNvCxnSpPr/>
          <p:nvPr/>
        </p:nvCxnSpPr>
        <p:spPr>
          <a:xfrm>
            <a:off x="2595189" y="1691931"/>
            <a:ext cx="4032448" cy="0"/>
          </a:xfrm>
          <a:prstGeom prst="straightConnector1">
            <a:avLst/>
          </a:prstGeom>
          <a:ln w="38100"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B464EB5-2CEC-4324-9E55-6BF5498703BD}"/>
                  </a:ext>
                </a:extLst>
              </p:cNvPr>
              <p:cNvSpPr txBox="1"/>
              <p:nvPr/>
            </p:nvSpPr>
            <p:spPr>
              <a:xfrm>
                <a:off x="2555776" y="1230266"/>
                <a:ext cx="41185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ko-KR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uLnTx/>
                        <a:uFillTx/>
                        <a:latin typeface="Cambria Math" panose="02040503050406030204" pitchFamily="18" charset="0"/>
                        <a:ea typeface="나눔명조" panose="02020603020101020101" pitchFamily="18" charset="-127"/>
                      </a:rPr>
                      <m:t>𝜙</m:t>
                    </m:r>
                  </m:oMath>
                </a14:m>
                <a:r>
                  <a:rPr kumimoji="0" lang="en-US" altLang="ko-KR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uLnTx/>
                    <a:uFillTx/>
                    <a:latin typeface="나눔명조" panose="02020603020101020101" pitchFamily="18" charset="-127"/>
                    <a:ea typeface="나눔명조" panose="02020603020101020101" pitchFamily="18" charset="-127"/>
                  </a:rPr>
                  <a:t> direction ~ different initial condition</a:t>
                </a:r>
                <a:endParaRPr kumimoji="0" lang="ko-KR" alt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uLnTx/>
                  <a:uFillTx/>
                  <a:latin typeface="나눔명조" panose="02020603020101020101" pitchFamily="18" charset="-127"/>
                  <a:ea typeface="나눔명조" panose="02020603020101020101" pitchFamily="18" charset="-127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B464EB5-2CEC-4324-9E55-6BF5498703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1230266"/>
                <a:ext cx="4118563" cy="369332"/>
              </a:xfrm>
              <a:prstGeom prst="rect">
                <a:avLst/>
              </a:prstGeom>
              <a:blipFill>
                <a:blip r:embed="rId3"/>
                <a:stretch>
                  <a:fillRect l="-296" t="-10000" r="-148" b="-26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2A57216F-B8C5-4EFC-A7F7-CC42D1E05466}"/>
              </a:ext>
            </a:extLst>
          </p:cNvPr>
          <p:cNvCxnSpPr/>
          <p:nvPr/>
        </p:nvCxnSpPr>
        <p:spPr>
          <a:xfrm>
            <a:off x="4459911" y="2195987"/>
            <a:ext cx="0" cy="2871936"/>
          </a:xfrm>
          <a:prstGeom prst="straightConnector1">
            <a:avLst/>
          </a:prstGeom>
          <a:ln w="38100"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7E9A7F8-1D3C-4A22-B1EC-1A6457FE3036}"/>
                  </a:ext>
                </a:extLst>
              </p:cNvPr>
              <p:cNvSpPr txBox="1"/>
              <p:nvPr/>
            </p:nvSpPr>
            <p:spPr>
              <a:xfrm>
                <a:off x="4572000" y="3060083"/>
                <a:ext cx="127714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ko-KR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uLnTx/>
                        <a:uFillTx/>
                        <a:latin typeface="Cambria Math" panose="02040503050406030204" pitchFamily="18" charset="0"/>
                        <a:ea typeface="나눔명조" panose="02020603020101020101" pitchFamily="18" charset="-127"/>
                      </a:rPr>
                      <m:t>𝑎</m:t>
                    </m:r>
                  </m:oMath>
                </a14:m>
                <a:r>
                  <a:rPr kumimoji="0" lang="en-US" altLang="ko-KR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uLnTx/>
                    <a:uFillTx/>
                    <a:latin typeface="나눔명조" panose="02020603020101020101" pitchFamily="18" charset="-127"/>
                    <a:ea typeface="나눔명조" panose="02020603020101020101" pitchFamily="18" charset="-127"/>
                  </a:rPr>
                  <a:t> direction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uLnTx/>
                    <a:uFillTx/>
                    <a:latin typeface="나눔명조" panose="02020603020101020101" pitchFamily="18" charset="-127"/>
                    <a:ea typeface="나눔명조" panose="02020603020101020101" pitchFamily="18" charset="-127"/>
                  </a:rPr>
                  <a:t>~ time</a:t>
                </a:r>
                <a:endParaRPr kumimoji="0" lang="ko-KR" alt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uLnTx/>
                  <a:uFillTx/>
                  <a:latin typeface="나눔명조" panose="02020603020101020101" pitchFamily="18" charset="-127"/>
                  <a:ea typeface="나눔명조" panose="02020603020101020101" pitchFamily="18" charset="-127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7E9A7F8-1D3C-4A22-B1EC-1A6457FE30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060083"/>
                <a:ext cx="1277144" cy="646331"/>
              </a:xfrm>
              <a:prstGeom prst="rect">
                <a:avLst/>
              </a:prstGeom>
              <a:blipFill>
                <a:blip r:embed="rId4"/>
                <a:stretch>
                  <a:fillRect l="-3810" t="-5660" r="-2857" b="-1415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1C130213-2AA1-4E03-9CCF-E4CF27A6A22F}"/>
              </a:ext>
            </a:extLst>
          </p:cNvPr>
          <p:cNvSpPr txBox="1"/>
          <p:nvPr/>
        </p:nvSpPr>
        <p:spPr>
          <a:xfrm>
            <a:off x="3063535" y="467795"/>
            <a:ext cx="3164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나눔명조" panose="02020603020101020101" pitchFamily="18" charset="-127"/>
                <a:ea typeface="나눔명조" panose="02020603020101020101" pitchFamily="18" charset="-127"/>
              </a:rPr>
              <a:t>Wave function of Universe</a:t>
            </a:r>
            <a:endParaRPr kumimoji="0" lang="ko-KR" altLang="en-US" sz="200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8B7DF5-AF13-9B1C-C088-38D0E7A68B6F}"/>
                  </a:ext>
                </a:extLst>
              </p:cNvPr>
              <p:cNvSpPr txBox="1"/>
              <p:nvPr/>
            </p:nvSpPr>
            <p:spPr>
              <a:xfrm>
                <a:off x="6372721" y="377204"/>
                <a:ext cx="158735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ko-KR" sz="3600" b="0" i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Ψ</m:t>
                      </m:r>
                      <m:r>
                        <a:rPr lang="en-US" altLang="ko-KR" sz="36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altLang="ko-KR" sz="36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altLang="ko-KR" sz="36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ko-KR" sz="36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altLang="ko-KR" sz="36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ko-KR" altLang="en-US" sz="36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68B7DF5-AF13-9B1C-C088-38D0E7A68B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721" y="377204"/>
                <a:ext cx="1587358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66524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>
            <a:extLst>
              <a:ext uri="{FF2B5EF4-FFF2-40B4-BE49-F238E27FC236}">
                <a16:creationId xmlns:a16="http://schemas.microsoft.com/office/drawing/2014/main" id="{14F0F6ED-B811-48DA-A22A-6C58FA6C95AE}"/>
              </a:ext>
            </a:extLst>
          </p:cNvPr>
          <p:cNvSpPr/>
          <p:nvPr/>
        </p:nvSpPr>
        <p:spPr>
          <a:xfrm>
            <a:off x="323528" y="323778"/>
            <a:ext cx="8496944" cy="61926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현 8">
            <a:extLst>
              <a:ext uri="{FF2B5EF4-FFF2-40B4-BE49-F238E27FC236}">
                <a16:creationId xmlns:a16="http://schemas.microsoft.com/office/drawing/2014/main" id="{8138D677-611A-4C7C-9EC4-436F80B915D5}"/>
              </a:ext>
            </a:extLst>
          </p:cNvPr>
          <p:cNvSpPr/>
          <p:nvPr/>
        </p:nvSpPr>
        <p:spPr>
          <a:xfrm>
            <a:off x="1331640" y="-3564654"/>
            <a:ext cx="6408712" cy="9505056"/>
          </a:xfrm>
          <a:prstGeom prst="chord">
            <a:avLst>
              <a:gd name="adj1" fmla="val 21582130"/>
              <a:gd name="adj2" fmla="val 10857275"/>
            </a:avLst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1" name="자유형 1">
            <a:extLst>
              <a:ext uri="{FF2B5EF4-FFF2-40B4-BE49-F238E27FC236}">
                <a16:creationId xmlns:a16="http://schemas.microsoft.com/office/drawing/2014/main" id="{EEB9F1D4-43C7-4D74-8D32-877109ECDE9C}"/>
              </a:ext>
            </a:extLst>
          </p:cNvPr>
          <p:cNvSpPr/>
          <p:nvPr/>
        </p:nvSpPr>
        <p:spPr>
          <a:xfrm>
            <a:off x="4663968" y="1832924"/>
            <a:ext cx="1624084" cy="3643953"/>
          </a:xfrm>
          <a:custGeom>
            <a:avLst/>
            <a:gdLst>
              <a:gd name="connsiteX0" fmla="*/ 0 w 1624084"/>
              <a:gd name="connsiteY0" fmla="*/ 3643953 h 3643953"/>
              <a:gd name="connsiteX1" fmla="*/ 327547 w 1624084"/>
              <a:gd name="connsiteY1" fmla="*/ 2019869 h 3643953"/>
              <a:gd name="connsiteX2" fmla="*/ 1255594 w 1624084"/>
              <a:gd name="connsiteY2" fmla="*/ 818866 h 3643953"/>
              <a:gd name="connsiteX3" fmla="*/ 1624084 w 1624084"/>
              <a:gd name="connsiteY3" fmla="*/ 0 h 364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4084" h="3643953">
                <a:moveTo>
                  <a:pt x="0" y="3643953"/>
                </a:moveTo>
                <a:cubicBezTo>
                  <a:pt x="59140" y="3067335"/>
                  <a:pt x="118281" y="2490717"/>
                  <a:pt x="327547" y="2019869"/>
                </a:cubicBezTo>
                <a:cubicBezTo>
                  <a:pt x="536813" y="1549021"/>
                  <a:pt x="1039505" y="1155511"/>
                  <a:pt x="1255594" y="818866"/>
                </a:cubicBezTo>
                <a:cubicBezTo>
                  <a:pt x="1471683" y="482221"/>
                  <a:pt x="1547883" y="241110"/>
                  <a:pt x="1624084" y="0"/>
                </a:cubicBezTo>
              </a:path>
            </a:pathLst>
          </a:cu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6" name="이등변 삼각형 15">
            <a:extLst>
              <a:ext uri="{FF2B5EF4-FFF2-40B4-BE49-F238E27FC236}">
                <a16:creationId xmlns:a16="http://schemas.microsoft.com/office/drawing/2014/main" id="{B7454481-1645-47EF-8552-A678227BAF08}"/>
              </a:ext>
            </a:extLst>
          </p:cNvPr>
          <p:cNvSpPr/>
          <p:nvPr/>
        </p:nvSpPr>
        <p:spPr>
          <a:xfrm rot="2580000">
            <a:off x="5368562" y="3065323"/>
            <a:ext cx="216024" cy="216024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0D557BA2-074D-4774-8DA2-3B9461EA3D34}"/>
              </a:ext>
            </a:extLst>
          </p:cNvPr>
          <p:cNvCxnSpPr/>
          <p:nvPr/>
        </p:nvCxnSpPr>
        <p:spPr>
          <a:xfrm>
            <a:off x="3828170" y="5506090"/>
            <a:ext cx="1512168" cy="0"/>
          </a:xfrm>
          <a:prstGeom prst="line">
            <a:avLst/>
          </a:prstGeom>
          <a:ln w="101600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자유형 5">
            <a:extLst>
              <a:ext uri="{FF2B5EF4-FFF2-40B4-BE49-F238E27FC236}">
                <a16:creationId xmlns:a16="http://schemas.microsoft.com/office/drawing/2014/main" id="{5E586F62-E763-49E7-9901-609C5EA9E19B}"/>
              </a:ext>
            </a:extLst>
          </p:cNvPr>
          <p:cNvSpPr/>
          <p:nvPr/>
        </p:nvSpPr>
        <p:spPr>
          <a:xfrm>
            <a:off x="3205571" y="1231229"/>
            <a:ext cx="1056904" cy="4215740"/>
          </a:xfrm>
          <a:custGeom>
            <a:avLst/>
            <a:gdLst>
              <a:gd name="connsiteX0" fmla="*/ 1056904 w 1056904"/>
              <a:gd name="connsiteY0" fmla="*/ 4215740 h 4215740"/>
              <a:gd name="connsiteX1" fmla="*/ 878774 w 1056904"/>
              <a:gd name="connsiteY1" fmla="*/ 2113808 h 4215740"/>
              <a:gd name="connsiteX2" fmla="*/ 261257 w 1056904"/>
              <a:gd name="connsiteY2" fmla="*/ 1092530 h 4215740"/>
              <a:gd name="connsiteX3" fmla="*/ 0 w 1056904"/>
              <a:gd name="connsiteY3" fmla="*/ 0 h 421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6904" h="4215740">
                <a:moveTo>
                  <a:pt x="1056904" y="4215740"/>
                </a:moveTo>
                <a:cubicBezTo>
                  <a:pt x="1034143" y="3425041"/>
                  <a:pt x="1011382" y="2634343"/>
                  <a:pt x="878774" y="2113808"/>
                </a:cubicBezTo>
                <a:cubicBezTo>
                  <a:pt x="746166" y="1593273"/>
                  <a:pt x="407719" y="1444831"/>
                  <a:pt x="261257" y="1092530"/>
                </a:cubicBezTo>
                <a:cubicBezTo>
                  <a:pt x="114795" y="740229"/>
                  <a:pt x="57397" y="370114"/>
                  <a:pt x="0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9" name="자유형 6">
            <a:extLst>
              <a:ext uri="{FF2B5EF4-FFF2-40B4-BE49-F238E27FC236}">
                <a16:creationId xmlns:a16="http://schemas.microsoft.com/office/drawing/2014/main" id="{669284CB-EC27-4944-A8BF-1F3AD3321C56}"/>
              </a:ext>
            </a:extLst>
          </p:cNvPr>
          <p:cNvSpPr/>
          <p:nvPr/>
        </p:nvSpPr>
        <p:spPr>
          <a:xfrm>
            <a:off x="5058122" y="1634990"/>
            <a:ext cx="2410691" cy="3823854"/>
          </a:xfrm>
          <a:custGeom>
            <a:avLst/>
            <a:gdLst>
              <a:gd name="connsiteX0" fmla="*/ 0 w 2410691"/>
              <a:gd name="connsiteY0" fmla="*/ 3823854 h 3823854"/>
              <a:gd name="connsiteX1" fmla="*/ 463138 w 2410691"/>
              <a:gd name="connsiteY1" fmla="*/ 2624447 h 3823854"/>
              <a:gd name="connsiteX2" fmla="*/ 1472540 w 2410691"/>
              <a:gd name="connsiteY2" fmla="*/ 1615044 h 3823854"/>
              <a:gd name="connsiteX3" fmla="*/ 2410691 w 2410691"/>
              <a:gd name="connsiteY3" fmla="*/ 0 h 3823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0691" h="3823854">
                <a:moveTo>
                  <a:pt x="0" y="3823854"/>
                </a:moveTo>
                <a:cubicBezTo>
                  <a:pt x="108857" y="3408218"/>
                  <a:pt x="217715" y="2992582"/>
                  <a:pt x="463138" y="2624447"/>
                </a:cubicBezTo>
                <a:cubicBezTo>
                  <a:pt x="708561" y="2256312"/>
                  <a:pt x="1147948" y="2052452"/>
                  <a:pt x="1472540" y="1615044"/>
                </a:cubicBezTo>
                <a:cubicBezTo>
                  <a:pt x="1797132" y="1177636"/>
                  <a:pt x="2103911" y="588818"/>
                  <a:pt x="2410691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0" name="자유형 7">
            <a:extLst>
              <a:ext uri="{FF2B5EF4-FFF2-40B4-BE49-F238E27FC236}">
                <a16:creationId xmlns:a16="http://schemas.microsoft.com/office/drawing/2014/main" id="{8E24AD48-4BC5-433B-A655-FEFB7A4756A1}"/>
              </a:ext>
            </a:extLst>
          </p:cNvPr>
          <p:cNvSpPr/>
          <p:nvPr/>
        </p:nvSpPr>
        <p:spPr>
          <a:xfrm>
            <a:off x="1689488" y="1207478"/>
            <a:ext cx="2406733" cy="4263242"/>
          </a:xfrm>
          <a:custGeom>
            <a:avLst/>
            <a:gdLst>
              <a:gd name="connsiteX0" fmla="*/ 2406733 w 2406733"/>
              <a:gd name="connsiteY0" fmla="*/ 4263242 h 4263242"/>
              <a:gd name="connsiteX1" fmla="*/ 1753590 w 2406733"/>
              <a:gd name="connsiteY1" fmla="*/ 2517569 h 4263242"/>
              <a:gd name="connsiteX2" fmla="*/ 1385455 w 2406733"/>
              <a:gd name="connsiteY2" fmla="*/ 1448790 h 4263242"/>
              <a:gd name="connsiteX3" fmla="*/ 221673 w 2406733"/>
              <a:gd name="connsiteY3" fmla="*/ 973777 h 4263242"/>
              <a:gd name="connsiteX4" fmla="*/ 55418 w 2406733"/>
              <a:gd name="connsiteY4" fmla="*/ 0 h 4263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6733" h="4263242">
                <a:moveTo>
                  <a:pt x="2406733" y="4263242"/>
                </a:moveTo>
                <a:cubicBezTo>
                  <a:pt x="2165268" y="3624943"/>
                  <a:pt x="1923803" y="2986644"/>
                  <a:pt x="1753590" y="2517569"/>
                </a:cubicBezTo>
                <a:cubicBezTo>
                  <a:pt x="1583377" y="2048494"/>
                  <a:pt x="1640774" y="1706089"/>
                  <a:pt x="1385455" y="1448790"/>
                </a:cubicBezTo>
                <a:cubicBezTo>
                  <a:pt x="1130136" y="1191491"/>
                  <a:pt x="443346" y="1215242"/>
                  <a:pt x="221673" y="973777"/>
                </a:cubicBezTo>
                <a:cubicBezTo>
                  <a:pt x="0" y="732312"/>
                  <a:pt x="27709" y="366156"/>
                  <a:pt x="55418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1" name="이등변 삼각형 20">
            <a:extLst>
              <a:ext uri="{FF2B5EF4-FFF2-40B4-BE49-F238E27FC236}">
                <a16:creationId xmlns:a16="http://schemas.microsoft.com/office/drawing/2014/main" id="{3057572A-BACA-4C40-A09D-4782F269E1BE}"/>
              </a:ext>
            </a:extLst>
          </p:cNvPr>
          <p:cNvSpPr/>
          <p:nvPr/>
        </p:nvSpPr>
        <p:spPr>
          <a:xfrm rot="-2280000">
            <a:off x="3032292" y="2625012"/>
            <a:ext cx="144016" cy="144016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2" name="이등변 삼각형 21">
            <a:extLst>
              <a:ext uri="{FF2B5EF4-FFF2-40B4-BE49-F238E27FC236}">
                <a16:creationId xmlns:a16="http://schemas.microsoft.com/office/drawing/2014/main" id="{6BBDFEFC-00C0-4733-A1EF-02FBD420FF32}"/>
              </a:ext>
            </a:extLst>
          </p:cNvPr>
          <p:cNvSpPr/>
          <p:nvPr/>
        </p:nvSpPr>
        <p:spPr>
          <a:xfrm rot="-960000">
            <a:off x="4050182" y="3439511"/>
            <a:ext cx="144016" cy="144016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3" name="이등변 삼각형 22">
            <a:extLst>
              <a:ext uri="{FF2B5EF4-FFF2-40B4-BE49-F238E27FC236}">
                <a16:creationId xmlns:a16="http://schemas.microsoft.com/office/drawing/2014/main" id="{2FDE8409-A703-4B5C-9EF8-BE35093358FF}"/>
              </a:ext>
            </a:extLst>
          </p:cNvPr>
          <p:cNvSpPr/>
          <p:nvPr/>
        </p:nvSpPr>
        <p:spPr>
          <a:xfrm rot="2580000">
            <a:off x="6318814" y="3367503"/>
            <a:ext cx="144016" cy="144016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611ED7-2349-4AFC-B41E-9AE13A0BEBD8}"/>
              </a:ext>
            </a:extLst>
          </p:cNvPr>
          <p:cNvSpPr txBox="1"/>
          <p:nvPr/>
        </p:nvSpPr>
        <p:spPr>
          <a:xfrm>
            <a:off x="2668688" y="467794"/>
            <a:ext cx="37898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나눔명조" panose="02020603020101020101" pitchFamily="18" charset="-127"/>
                <a:ea typeface="나눔명조" panose="02020603020101020101" pitchFamily="18" charset="-127"/>
              </a:rPr>
              <a:t>Steepest-descent approximation</a:t>
            </a:r>
            <a:endParaRPr kumimoji="0" lang="ko-KR" altLang="en-US" sz="200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pic>
        <p:nvPicPr>
          <p:cNvPr id="25" name="Picture 3" descr="C:\Users\Eroica\AppData\Local\Microsoft\Windows\Temporary Internet Files\Content.IE5\Q4II22CA\MP900385818[1].jpg">
            <a:extLst>
              <a:ext uri="{FF2B5EF4-FFF2-40B4-BE49-F238E27FC236}">
                <a16:creationId xmlns:a16="http://schemas.microsoft.com/office/drawing/2014/main" id="{E7C5E545-658D-4852-9127-5458D1145A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957566" y="4346924"/>
            <a:ext cx="1951112" cy="139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809975"/>
      </p:ext>
    </p:extLst>
  </p:cSld>
  <p:clrMapOvr>
    <a:masterClrMapping/>
  </p:clrMapOvr>
  <p:transition spd="slow"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>
            <a:extLst>
              <a:ext uri="{FF2B5EF4-FFF2-40B4-BE49-F238E27FC236}">
                <a16:creationId xmlns:a16="http://schemas.microsoft.com/office/drawing/2014/main" id="{0D510DEF-9262-4E96-956A-029E7D34EB9B}"/>
              </a:ext>
            </a:extLst>
          </p:cNvPr>
          <p:cNvSpPr/>
          <p:nvPr/>
        </p:nvSpPr>
        <p:spPr>
          <a:xfrm>
            <a:off x="323528" y="323778"/>
            <a:ext cx="8496944" cy="61926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자유형 1">
            <a:extLst>
              <a:ext uri="{FF2B5EF4-FFF2-40B4-BE49-F238E27FC236}">
                <a16:creationId xmlns:a16="http://schemas.microsoft.com/office/drawing/2014/main" id="{EEB9F1D4-43C7-4D74-8D32-877109ECDE9C}"/>
              </a:ext>
            </a:extLst>
          </p:cNvPr>
          <p:cNvSpPr/>
          <p:nvPr/>
        </p:nvSpPr>
        <p:spPr>
          <a:xfrm>
            <a:off x="4663968" y="1832924"/>
            <a:ext cx="1624084" cy="3643953"/>
          </a:xfrm>
          <a:custGeom>
            <a:avLst/>
            <a:gdLst>
              <a:gd name="connsiteX0" fmla="*/ 0 w 1624084"/>
              <a:gd name="connsiteY0" fmla="*/ 3643953 h 3643953"/>
              <a:gd name="connsiteX1" fmla="*/ 327547 w 1624084"/>
              <a:gd name="connsiteY1" fmla="*/ 2019869 h 3643953"/>
              <a:gd name="connsiteX2" fmla="*/ 1255594 w 1624084"/>
              <a:gd name="connsiteY2" fmla="*/ 818866 h 3643953"/>
              <a:gd name="connsiteX3" fmla="*/ 1624084 w 1624084"/>
              <a:gd name="connsiteY3" fmla="*/ 0 h 364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4084" h="3643953">
                <a:moveTo>
                  <a:pt x="0" y="3643953"/>
                </a:moveTo>
                <a:cubicBezTo>
                  <a:pt x="59140" y="3067335"/>
                  <a:pt x="118281" y="2490717"/>
                  <a:pt x="327547" y="2019869"/>
                </a:cubicBezTo>
                <a:cubicBezTo>
                  <a:pt x="536813" y="1549021"/>
                  <a:pt x="1039505" y="1155511"/>
                  <a:pt x="1255594" y="818866"/>
                </a:cubicBezTo>
                <a:cubicBezTo>
                  <a:pt x="1471683" y="482221"/>
                  <a:pt x="1547883" y="241110"/>
                  <a:pt x="1624084" y="0"/>
                </a:cubicBezTo>
              </a:path>
            </a:pathLst>
          </a:cu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6" name="이등변 삼각형 15">
            <a:extLst>
              <a:ext uri="{FF2B5EF4-FFF2-40B4-BE49-F238E27FC236}">
                <a16:creationId xmlns:a16="http://schemas.microsoft.com/office/drawing/2014/main" id="{B7454481-1645-47EF-8552-A678227BAF08}"/>
              </a:ext>
            </a:extLst>
          </p:cNvPr>
          <p:cNvSpPr/>
          <p:nvPr/>
        </p:nvSpPr>
        <p:spPr>
          <a:xfrm rot="2580000">
            <a:off x="5368562" y="3065323"/>
            <a:ext cx="216024" cy="216024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0D557BA2-074D-4774-8DA2-3B9461EA3D34}"/>
              </a:ext>
            </a:extLst>
          </p:cNvPr>
          <p:cNvCxnSpPr/>
          <p:nvPr/>
        </p:nvCxnSpPr>
        <p:spPr>
          <a:xfrm>
            <a:off x="3828170" y="5506090"/>
            <a:ext cx="1512168" cy="0"/>
          </a:xfrm>
          <a:prstGeom prst="line">
            <a:avLst/>
          </a:prstGeom>
          <a:ln w="101600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자유형 5">
            <a:extLst>
              <a:ext uri="{FF2B5EF4-FFF2-40B4-BE49-F238E27FC236}">
                <a16:creationId xmlns:a16="http://schemas.microsoft.com/office/drawing/2014/main" id="{5E586F62-E763-49E7-9901-609C5EA9E19B}"/>
              </a:ext>
            </a:extLst>
          </p:cNvPr>
          <p:cNvSpPr/>
          <p:nvPr/>
        </p:nvSpPr>
        <p:spPr>
          <a:xfrm>
            <a:off x="3205571" y="1231229"/>
            <a:ext cx="1056904" cy="4215740"/>
          </a:xfrm>
          <a:custGeom>
            <a:avLst/>
            <a:gdLst>
              <a:gd name="connsiteX0" fmla="*/ 1056904 w 1056904"/>
              <a:gd name="connsiteY0" fmla="*/ 4215740 h 4215740"/>
              <a:gd name="connsiteX1" fmla="*/ 878774 w 1056904"/>
              <a:gd name="connsiteY1" fmla="*/ 2113808 h 4215740"/>
              <a:gd name="connsiteX2" fmla="*/ 261257 w 1056904"/>
              <a:gd name="connsiteY2" fmla="*/ 1092530 h 4215740"/>
              <a:gd name="connsiteX3" fmla="*/ 0 w 1056904"/>
              <a:gd name="connsiteY3" fmla="*/ 0 h 421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6904" h="4215740">
                <a:moveTo>
                  <a:pt x="1056904" y="4215740"/>
                </a:moveTo>
                <a:cubicBezTo>
                  <a:pt x="1034143" y="3425041"/>
                  <a:pt x="1011382" y="2634343"/>
                  <a:pt x="878774" y="2113808"/>
                </a:cubicBezTo>
                <a:cubicBezTo>
                  <a:pt x="746166" y="1593273"/>
                  <a:pt x="407719" y="1444831"/>
                  <a:pt x="261257" y="1092530"/>
                </a:cubicBezTo>
                <a:cubicBezTo>
                  <a:pt x="114795" y="740229"/>
                  <a:pt x="57397" y="370114"/>
                  <a:pt x="0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9" name="자유형 6">
            <a:extLst>
              <a:ext uri="{FF2B5EF4-FFF2-40B4-BE49-F238E27FC236}">
                <a16:creationId xmlns:a16="http://schemas.microsoft.com/office/drawing/2014/main" id="{669284CB-EC27-4944-A8BF-1F3AD3321C56}"/>
              </a:ext>
            </a:extLst>
          </p:cNvPr>
          <p:cNvSpPr/>
          <p:nvPr/>
        </p:nvSpPr>
        <p:spPr>
          <a:xfrm>
            <a:off x="5058122" y="1634990"/>
            <a:ext cx="2410691" cy="3823854"/>
          </a:xfrm>
          <a:custGeom>
            <a:avLst/>
            <a:gdLst>
              <a:gd name="connsiteX0" fmla="*/ 0 w 2410691"/>
              <a:gd name="connsiteY0" fmla="*/ 3823854 h 3823854"/>
              <a:gd name="connsiteX1" fmla="*/ 463138 w 2410691"/>
              <a:gd name="connsiteY1" fmla="*/ 2624447 h 3823854"/>
              <a:gd name="connsiteX2" fmla="*/ 1472540 w 2410691"/>
              <a:gd name="connsiteY2" fmla="*/ 1615044 h 3823854"/>
              <a:gd name="connsiteX3" fmla="*/ 2410691 w 2410691"/>
              <a:gd name="connsiteY3" fmla="*/ 0 h 3823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0691" h="3823854">
                <a:moveTo>
                  <a:pt x="0" y="3823854"/>
                </a:moveTo>
                <a:cubicBezTo>
                  <a:pt x="108857" y="3408218"/>
                  <a:pt x="217715" y="2992582"/>
                  <a:pt x="463138" y="2624447"/>
                </a:cubicBezTo>
                <a:cubicBezTo>
                  <a:pt x="708561" y="2256312"/>
                  <a:pt x="1147948" y="2052452"/>
                  <a:pt x="1472540" y="1615044"/>
                </a:cubicBezTo>
                <a:cubicBezTo>
                  <a:pt x="1797132" y="1177636"/>
                  <a:pt x="2103911" y="588818"/>
                  <a:pt x="2410691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0" name="자유형 7">
            <a:extLst>
              <a:ext uri="{FF2B5EF4-FFF2-40B4-BE49-F238E27FC236}">
                <a16:creationId xmlns:a16="http://schemas.microsoft.com/office/drawing/2014/main" id="{8E24AD48-4BC5-433B-A655-FEFB7A4756A1}"/>
              </a:ext>
            </a:extLst>
          </p:cNvPr>
          <p:cNvSpPr/>
          <p:nvPr/>
        </p:nvSpPr>
        <p:spPr>
          <a:xfrm>
            <a:off x="1689488" y="1207478"/>
            <a:ext cx="2406733" cy="4263242"/>
          </a:xfrm>
          <a:custGeom>
            <a:avLst/>
            <a:gdLst>
              <a:gd name="connsiteX0" fmla="*/ 2406733 w 2406733"/>
              <a:gd name="connsiteY0" fmla="*/ 4263242 h 4263242"/>
              <a:gd name="connsiteX1" fmla="*/ 1753590 w 2406733"/>
              <a:gd name="connsiteY1" fmla="*/ 2517569 h 4263242"/>
              <a:gd name="connsiteX2" fmla="*/ 1385455 w 2406733"/>
              <a:gd name="connsiteY2" fmla="*/ 1448790 h 4263242"/>
              <a:gd name="connsiteX3" fmla="*/ 221673 w 2406733"/>
              <a:gd name="connsiteY3" fmla="*/ 973777 h 4263242"/>
              <a:gd name="connsiteX4" fmla="*/ 55418 w 2406733"/>
              <a:gd name="connsiteY4" fmla="*/ 0 h 4263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6733" h="4263242">
                <a:moveTo>
                  <a:pt x="2406733" y="4263242"/>
                </a:moveTo>
                <a:cubicBezTo>
                  <a:pt x="2165268" y="3624943"/>
                  <a:pt x="1923803" y="2986644"/>
                  <a:pt x="1753590" y="2517569"/>
                </a:cubicBezTo>
                <a:cubicBezTo>
                  <a:pt x="1583377" y="2048494"/>
                  <a:pt x="1640774" y="1706089"/>
                  <a:pt x="1385455" y="1448790"/>
                </a:cubicBezTo>
                <a:cubicBezTo>
                  <a:pt x="1130136" y="1191491"/>
                  <a:pt x="443346" y="1215242"/>
                  <a:pt x="221673" y="973777"/>
                </a:cubicBezTo>
                <a:cubicBezTo>
                  <a:pt x="0" y="732312"/>
                  <a:pt x="27709" y="366156"/>
                  <a:pt x="55418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1" name="이등변 삼각형 20">
            <a:extLst>
              <a:ext uri="{FF2B5EF4-FFF2-40B4-BE49-F238E27FC236}">
                <a16:creationId xmlns:a16="http://schemas.microsoft.com/office/drawing/2014/main" id="{3057572A-BACA-4C40-A09D-4782F269E1BE}"/>
              </a:ext>
            </a:extLst>
          </p:cNvPr>
          <p:cNvSpPr/>
          <p:nvPr/>
        </p:nvSpPr>
        <p:spPr>
          <a:xfrm rot="-2280000">
            <a:off x="3032292" y="2625012"/>
            <a:ext cx="144016" cy="144016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2" name="이등변 삼각형 21">
            <a:extLst>
              <a:ext uri="{FF2B5EF4-FFF2-40B4-BE49-F238E27FC236}">
                <a16:creationId xmlns:a16="http://schemas.microsoft.com/office/drawing/2014/main" id="{6BBDFEFC-00C0-4733-A1EF-02FBD420FF32}"/>
              </a:ext>
            </a:extLst>
          </p:cNvPr>
          <p:cNvSpPr/>
          <p:nvPr/>
        </p:nvSpPr>
        <p:spPr>
          <a:xfrm rot="-960000">
            <a:off x="4050182" y="3439511"/>
            <a:ext cx="144016" cy="144016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3" name="이등변 삼각형 22">
            <a:extLst>
              <a:ext uri="{FF2B5EF4-FFF2-40B4-BE49-F238E27FC236}">
                <a16:creationId xmlns:a16="http://schemas.microsoft.com/office/drawing/2014/main" id="{2FDE8409-A703-4B5C-9EF8-BE35093358FF}"/>
              </a:ext>
            </a:extLst>
          </p:cNvPr>
          <p:cNvSpPr/>
          <p:nvPr/>
        </p:nvSpPr>
        <p:spPr>
          <a:xfrm rot="2580000">
            <a:off x="6318814" y="3367503"/>
            <a:ext cx="144016" cy="144016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5611ED7-2349-4AFC-B41E-9AE13A0BEBD8}"/>
              </a:ext>
            </a:extLst>
          </p:cNvPr>
          <p:cNvSpPr txBox="1"/>
          <p:nvPr/>
        </p:nvSpPr>
        <p:spPr>
          <a:xfrm>
            <a:off x="2668688" y="467794"/>
            <a:ext cx="378982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나눔명조" panose="02020603020101020101" pitchFamily="18" charset="-127"/>
                <a:ea typeface="나눔명조" panose="02020603020101020101" pitchFamily="18" charset="-127"/>
              </a:rPr>
              <a:t>Steepest-descent approximation</a:t>
            </a: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uLnTx/>
                <a:uFillTx/>
                <a:latin typeface="나눔명조" panose="02020603020101020101" pitchFamily="18" charset="-127"/>
                <a:ea typeface="나눔명조" panose="02020603020101020101" pitchFamily="18" charset="-127"/>
              </a:rPr>
              <a:t>~ sum-over instantons</a:t>
            </a:r>
            <a:endParaRPr kumimoji="0" lang="ko-KR" altLang="en-US" sz="200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uLnTx/>
              <a:uFillTx/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4ACCE8E-7456-4F34-ABE5-69238CD700F4}"/>
              </a:ext>
            </a:extLst>
          </p:cNvPr>
          <p:cNvSpPr txBox="1"/>
          <p:nvPr/>
        </p:nvSpPr>
        <p:spPr>
          <a:xfrm>
            <a:off x="773985" y="2705898"/>
            <a:ext cx="23150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나눔명조" panose="02020603020101020101" pitchFamily="18" charset="-127"/>
                <a:ea typeface="나눔명조" panose="02020603020101020101" pitchFamily="18" charset="-127"/>
              </a:rPr>
              <a:t>Alternative histories:</a:t>
            </a:r>
          </a:p>
          <a:p>
            <a:pPr marL="0" marR="0" lvl="0" indent="0" algn="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나눔명조" panose="02020603020101020101" pitchFamily="18" charset="-127"/>
                <a:ea typeface="나눔명조" panose="02020603020101020101" pitchFamily="18" charset="-127"/>
              </a:rPr>
              <a:t>many-world interpretation</a:t>
            </a:r>
          </a:p>
        </p:txBody>
      </p:sp>
    </p:spTree>
    <p:extLst>
      <p:ext uri="{BB962C8B-B14F-4D97-AF65-F5344CB8AC3E}">
        <p14:creationId xmlns:p14="http://schemas.microsoft.com/office/powerpoint/2010/main" val="1892972801"/>
      </p:ext>
    </p:extLst>
  </p:cSld>
  <p:clrMapOvr>
    <a:masterClrMapping/>
  </p:clrMapOvr>
  <p:transition spd="slow"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>
            <a:extLst>
              <a:ext uri="{FF2B5EF4-FFF2-40B4-BE49-F238E27FC236}">
                <a16:creationId xmlns:a16="http://schemas.microsoft.com/office/drawing/2014/main" id="{1C2AB965-5EC0-49E8-AE24-625AAFEBB27F}"/>
              </a:ext>
            </a:extLst>
          </p:cNvPr>
          <p:cNvSpPr/>
          <p:nvPr/>
        </p:nvSpPr>
        <p:spPr>
          <a:xfrm>
            <a:off x="323528" y="323778"/>
            <a:ext cx="8496944" cy="61926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4" name="그림 13" descr="도형_면원_핑크.png">
            <a:extLst>
              <a:ext uri="{FF2B5EF4-FFF2-40B4-BE49-F238E27FC236}">
                <a16:creationId xmlns:a16="http://schemas.microsoft.com/office/drawing/2014/main" id="{77B2B14F-0284-48E3-A1A7-B4BE72F27D6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72972" y="2623644"/>
            <a:ext cx="1371571" cy="1154127"/>
          </a:xfrm>
          <a:prstGeom prst="rect">
            <a:avLst/>
          </a:prstGeom>
          <a:effectLst/>
        </p:spPr>
      </p:pic>
      <p:sp>
        <p:nvSpPr>
          <p:cNvPr id="25" name="자유형 1">
            <a:extLst>
              <a:ext uri="{FF2B5EF4-FFF2-40B4-BE49-F238E27FC236}">
                <a16:creationId xmlns:a16="http://schemas.microsoft.com/office/drawing/2014/main" id="{44721A93-D829-4F35-9A14-AF18653AA43E}"/>
              </a:ext>
            </a:extLst>
          </p:cNvPr>
          <p:cNvSpPr/>
          <p:nvPr/>
        </p:nvSpPr>
        <p:spPr>
          <a:xfrm>
            <a:off x="4663968" y="1841802"/>
            <a:ext cx="1624084" cy="3643953"/>
          </a:xfrm>
          <a:custGeom>
            <a:avLst/>
            <a:gdLst>
              <a:gd name="connsiteX0" fmla="*/ 0 w 1624084"/>
              <a:gd name="connsiteY0" fmla="*/ 3643953 h 3643953"/>
              <a:gd name="connsiteX1" fmla="*/ 327547 w 1624084"/>
              <a:gd name="connsiteY1" fmla="*/ 2019869 h 3643953"/>
              <a:gd name="connsiteX2" fmla="*/ 1255594 w 1624084"/>
              <a:gd name="connsiteY2" fmla="*/ 818866 h 3643953"/>
              <a:gd name="connsiteX3" fmla="*/ 1624084 w 1624084"/>
              <a:gd name="connsiteY3" fmla="*/ 0 h 364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4084" h="3643953">
                <a:moveTo>
                  <a:pt x="0" y="3643953"/>
                </a:moveTo>
                <a:cubicBezTo>
                  <a:pt x="59140" y="3067335"/>
                  <a:pt x="118281" y="2490717"/>
                  <a:pt x="327547" y="2019869"/>
                </a:cubicBezTo>
                <a:cubicBezTo>
                  <a:pt x="536813" y="1549021"/>
                  <a:pt x="1039505" y="1155511"/>
                  <a:pt x="1255594" y="818866"/>
                </a:cubicBezTo>
                <a:cubicBezTo>
                  <a:pt x="1471683" y="482221"/>
                  <a:pt x="1547883" y="241110"/>
                  <a:pt x="1624084" y="0"/>
                </a:cubicBezTo>
              </a:path>
            </a:pathLst>
          </a:cu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6" name="이등변 삼각형 25">
            <a:extLst>
              <a:ext uri="{FF2B5EF4-FFF2-40B4-BE49-F238E27FC236}">
                <a16:creationId xmlns:a16="http://schemas.microsoft.com/office/drawing/2014/main" id="{673F623C-B6C5-4C31-9FDE-4146CC235879}"/>
              </a:ext>
            </a:extLst>
          </p:cNvPr>
          <p:cNvSpPr/>
          <p:nvPr/>
        </p:nvSpPr>
        <p:spPr>
          <a:xfrm rot="2580000">
            <a:off x="5368562" y="3074201"/>
            <a:ext cx="216024" cy="21602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cxnSp>
        <p:nvCxnSpPr>
          <p:cNvPr id="27" name="직선 연결선 26">
            <a:extLst>
              <a:ext uri="{FF2B5EF4-FFF2-40B4-BE49-F238E27FC236}">
                <a16:creationId xmlns:a16="http://schemas.microsoft.com/office/drawing/2014/main" id="{3D397C17-5C5E-4D4E-BDA1-B7ABD1C1F586}"/>
              </a:ext>
            </a:extLst>
          </p:cNvPr>
          <p:cNvCxnSpPr/>
          <p:nvPr/>
        </p:nvCxnSpPr>
        <p:spPr>
          <a:xfrm>
            <a:off x="3828170" y="5514968"/>
            <a:ext cx="1512168" cy="0"/>
          </a:xfrm>
          <a:prstGeom prst="line">
            <a:avLst/>
          </a:prstGeom>
          <a:ln w="101600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자유형 5">
            <a:extLst>
              <a:ext uri="{FF2B5EF4-FFF2-40B4-BE49-F238E27FC236}">
                <a16:creationId xmlns:a16="http://schemas.microsoft.com/office/drawing/2014/main" id="{E999E6C3-495D-45CF-8F0A-B814FA8FE428}"/>
              </a:ext>
            </a:extLst>
          </p:cNvPr>
          <p:cNvSpPr/>
          <p:nvPr/>
        </p:nvSpPr>
        <p:spPr>
          <a:xfrm>
            <a:off x="3205571" y="1240107"/>
            <a:ext cx="1056904" cy="4215740"/>
          </a:xfrm>
          <a:custGeom>
            <a:avLst/>
            <a:gdLst>
              <a:gd name="connsiteX0" fmla="*/ 1056904 w 1056904"/>
              <a:gd name="connsiteY0" fmla="*/ 4215740 h 4215740"/>
              <a:gd name="connsiteX1" fmla="*/ 878774 w 1056904"/>
              <a:gd name="connsiteY1" fmla="*/ 2113808 h 4215740"/>
              <a:gd name="connsiteX2" fmla="*/ 261257 w 1056904"/>
              <a:gd name="connsiteY2" fmla="*/ 1092530 h 4215740"/>
              <a:gd name="connsiteX3" fmla="*/ 0 w 1056904"/>
              <a:gd name="connsiteY3" fmla="*/ 0 h 421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6904" h="4215740">
                <a:moveTo>
                  <a:pt x="1056904" y="4215740"/>
                </a:moveTo>
                <a:cubicBezTo>
                  <a:pt x="1034143" y="3425041"/>
                  <a:pt x="1011382" y="2634343"/>
                  <a:pt x="878774" y="2113808"/>
                </a:cubicBezTo>
                <a:cubicBezTo>
                  <a:pt x="746166" y="1593273"/>
                  <a:pt x="407719" y="1444831"/>
                  <a:pt x="261257" y="1092530"/>
                </a:cubicBezTo>
                <a:cubicBezTo>
                  <a:pt x="114795" y="740229"/>
                  <a:pt x="57397" y="370114"/>
                  <a:pt x="0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9" name="자유형 6">
            <a:extLst>
              <a:ext uri="{FF2B5EF4-FFF2-40B4-BE49-F238E27FC236}">
                <a16:creationId xmlns:a16="http://schemas.microsoft.com/office/drawing/2014/main" id="{78B21A2D-63B2-42E0-8F6D-BB7DF016E392}"/>
              </a:ext>
            </a:extLst>
          </p:cNvPr>
          <p:cNvSpPr/>
          <p:nvPr/>
        </p:nvSpPr>
        <p:spPr>
          <a:xfrm>
            <a:off x="5058122" y="1643868"/>
            <a:ext cx="2410691" cy="3823854"/>
          </a:xfrm>
          <a:custGeom>
            <a:avLst/>
            <a:gdLst>
              <a:gd name="connsiteX0" fmla="*/ 0 w 2410691"/>
              <a:gd name="connsiteY0" fmla="*/ 3823854 h 3823854"/>
              <a:gd name="connsiteX1" fmla="*/ 463138 w 2410691"/>
              <a:gd name="connsiteY1" fmla="*/ 2624447 h 3823854"/>
              <a:gd name="connsiteX2" fmla="*/ 1472540 w 2410691"/>
              <a:gd name="connsiteY2" fmla="*/ 1615044 h 3823854"/>
              <a:gd name="connsiteX3" fmla="*/ 2410691 w 2410691"/>
              <a:gd name="connsiteY3" fmla="*/ 0 h 3823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0691" h="3823854">
                <a:moveTo>
                  <a:pt x="0" y="3823854"/>
                </a:moveTo>
                <a:cubicBezTo>
                  <a:pt x="108857" y="3408218"/>
                  <a:pt x="217715" y="2992582"/>
                  <a:pt x="463138" y="2624447"/>
                </a:cubicBezTo>
                <a:cubicBezTo>
                  <a:pt x="708561" y="2256312"/>
                  <a:pt x="1147948" y="2052452"/>
                  <a:pt x="1472540" y="1615044"/>
                </a:cubicBezTo>
                <a:cubicBezTo>
                  <a:pt x="1797132" y="1177636"/>
                  <a:pt x="2103911" y="588818"/>
                  <a:pt x="2410691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30" name="자유형 7">
            <a:extLst>
              <a:ext uri="{FF2B5EF4-FFF2-40B4-BE49-F238E27FC236}">
                <a16:creationId xmlns:a16="http://schemas.microsoft.com/office/drawing/2014/main" id="{0BEB45BB-B964-4D24-AAE7-ED77E24CFE36}"/>
              </a:ext>
            </a:extLst>
          </p:cNvPr>
          <p:cNvSpPr/>
          <p:nvPr/>
        </p:nvSpPr>
        <p:spPr>
          <a:xfrm>
            <a:off x="1689488" y="1216356"/>
            <a:ext cx="2406733" cy="4263242"/>
          </a:xfrm>
          <a:custGeom>
            <a:avLst/>
            <a:gdLst>
              <a:gd name="connsiteX0" fmla="*/ 2406733 w 2406733"/>
              <a:gd name="connsiteY0" fmla="*/ 4263242 h 4263242"/>
              <a:gd name="connsiteX1" fmla="*/ 1753590 w 2406733"/>
              <a:gd name="connsiteY1" fmla="*/ 2517569 h 4263242"/>
              <a:gd name="connsiteX2" fmla="*/ 1385455 w 2406733"/>
              <a:gd name="connsiteY2" fmla="*/ 1448790 h 4263242"/>
              <a:gd name="connsiteX3" fmla="*/ 221673 w 2406733"/>
              <a:gd name="connsiteY3" fmla="*/ 973777 h 4263242"/>
              <a:gd name="connsiteX4" fmla="*/ 55418 w 2406733"/>
              <a:gd name="connsiteY4" fmla="*/ 0 h 4263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6733" h="4263242">
                <a:moveTo>
                  <a:pt x="2406733" y="4263242"/>
                </a:moveTo>
                <a:cubicBezTo>
                  <a:pt x="2165268" y="3624943"/>
                  <a:pt x="1923803" y="2986644"/>
                  <a:pt x="1753590" y="2517569"/>
                </a:cubicBezTo>
                <a:cubicBezTo>
                  <a:pt x="1583377" y="2048494"/>
                  <a:pt x="1640774" y="1706089"/>
                  <a:pt x="1385455" y="1448790"/>
                </a:cubicBezTo>
                <a:cubicBezTo>
                  <a:pt x="1130136" y="1191491"/>
                  <a:pt x="443346" y="1215242"/>
                  <a:pt x="221673" y="973777"/>
                </a:cubicBezTo>
                <a:cubicBezTo>
                  <a:pt x="0" y="732312"/>
                  <a:pt x="27709" y="366156"/>
                  <a:pt x="55418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31" name="이등변 삼각형 30">
            <a:extLst>
              <a:ext uri="{FF2B5EF4-FFF2-40B4-BE49-F238E27FC236}">
                <a16:creationId xmlns:a16="http://schemas.microsoft.com/office/drawing/2014/main" id="{091ED73B-81CC-4092-B61B-C0B7E6FC760F}"/>
              </a:ext>
            </a:extLst>
          </p:cNvPr>
          <p:cNvSpPr/>
          <p:nvPr/>
        </p:nvSpPr>
        <p:spPr>
          <a:xfrm rot="-2280000">
            <a:off x="3032292" y="2633890"/>
            <a:ext cx="144016" cy="144016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32" name="이등변 삼각형 31">
            <a:extLst>
              <a:ext uri="{FF2B5EF4-FFF2-40B4-BE49-F238E27FC236}">
                <a16:creationId xmlns:a16="http://schemas.microsoft.com/office/drawing/2014/main" id="{19C2131B-A05D-46C6-9C9F-DC26405C2FF5}"/>
              </a:ext>
            </a:extLst>
          </p:cNvPr>
          <p:cNvSpPr/>
          <p:nvPr/>
        </p:nvSpPr>
        <p:spPr>
          <a:xfrm rot="-960000">
            <a:off x="4050182" y="3448389"/>
            <a:ext cx="144016" cy="144016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33" name="이등변 삼각형 32">
            <a:extLst>
              <a:ext uri="{FF2B5EF4-FFF2-40B4-BE49-F238E27FC236}">
                <a16:creationId xmlns:a16="http://schemas.microsoft.com/office/drawing/2014/main" id="{BFA91CBC-A055-4834-BDB6-B755023163C0}"/>
              </a:ext>
            </a:extLst>
          </p:cNvPr>
          <p:cNvSpPr/>
          <p:nvPr/>
        </p:nvSpPr>
        <p:spPr>
          <a:xfrm rot="2580000">
            <a:off x="6318814" y="3376381"/>
            <a:ext cx="144016" cy="144016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217D263-89CE-482F-AC69-4F428033EC50}"/>
              </a:ext>
            </a:extLst>
          </p:cNvPr>
          <p:cNvSpPr txBox="1"/>
          <p:nvPr/>
        </p:nvSpPr>
        <p:spPr>
          <a:xfrm>
            <a:off x="4730563" y="5661248"/>
            <a:ext cx="2948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나눔명조" panose="02020603020101020101" pitchFamily="18" charset="-127"/>
                <a:ea typeface="나눔명조" panose="02020603020101020101" pitchFamily="18" charset="-127"/>
              </a:rPr>
              <a:t>initial singularity </a:t>
            </a:r>
            <a:r>
              <a:rPr kumimoji="0" lang="en-US" altLang="ko-KR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나눔명조" panose="02020603020101020101" pitchFamily="18" charset="-127"/>
                <a:ea typeface="나눔명조" panose="02020603020101020101" pitchFamily="18" charset="-127"/>
                <a:sym typeface="Wingdings" pitchFamily="2" charset="2"/>
              </a:rPr>
              <a:t> wave function</a:t>
            </a:r>
            <a:endParaRPr kumimoji="0" lang="ko-KR" altLang="en-US" sz="1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B8FBB99-0F3D-4889-9444-464884659257}"/>
              </a:ext>
            </a:extLst>
          </p:cNvPr>
          <p:cNvSpPr txBox="1"/>
          <p:nvPr/>
        </p:nvSpPr>
        <p:spPr>
          <a:xfrm>
            <a:off x="3779912" y="1628800"/>
            <a:ext cx="1984839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나눔명조" panose="02020603020101020101" pitchFamily="18" charset="-127"/>
                <a:ea typeface="나눔명조" panose="02020603020101020101" pitchFamily="18" charset="-127"/>
              </a:rPr>
              <a:t>Present universe: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나눔명조" panose="02020603020101020101" pitchFamily="18" charset="-127"/>
                <a:ea typeface="나눔명조" panose="02020603020101020101" pitchFamily="18" charset="-127"/>
              </a:rPr>
              <a:t>we want to know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나눔명조" panose="02020603020101020101" pitchFamily="18" charset="-127"/>
                <a:ea typeface="나눔명조" panose="02020603020101020101" pitchFamily="18" charset="-127"/>
              </a:rPr>
              <a:t>the probability of here.</a:t>
            </a:r>
            <a:endParaRPr kumimoji="0" lang="ko-KR" altLang="en-US" sz="1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69841158"/>
      </p:ext>
    </p:extLst>
  </p:cSld>
  <p:clrMapOvr>
    <a:masterClrMapping/>
  </p:clrMapOvr>
  <p:transition spd="slow">
    <p:randomBa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직사각형 24">
            <a:extLst>
              <a:ext uri="{FF2B5EF4-FFF2-40B4-BE49-F238E27FC236}">
                <a16:creationId xmlns:a16="http://schemas.microsoft.com/office/drawing/2014/main" id="{4E3B8C3D-A6C1-47B7-9E92-2BE1379ADC34}"/>
              </a:ext>
            </a:extLst>
          </p:cNvPr>
          <p:cNvSpPr/>
          <p:nvPr/>
        </p:nvSpPr>
        <p:spPr>
          <a:xfrm>
            <a:off x="323528" y="323778"/>
            <a:ext cx="8496944" cy="61926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0415C77D-303C-40CF-96DA-55469FD12D92}"/>
              </a:ext>
            </a:extLst>
          </p:cNvPr>
          <p:cNvCxnSpPr/>
          <p:nvPr/>
        </p:nvCxnSpPr>
        <p:spPr>
          <a:xfrm flipV="1">
            <a:off x="1547664" y="4653136"/>
            <a:ext cx="3225308" cy="216025"/>
          </a:xfrm>
          <a:prstGeom prst="line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그림 16" descr="도형_면원_핑크.png">
            <a:extLst>
              <a:ext uri="{FF2B5EF4-FFF2-40B4-BE49-F238E27FC236}">
                <a16:creationId xmlns:a16="http://schemas.microsoft.com/office/drawing/2014/main" id="{AA1DABA8-9787-4D06-A892-96BF01F205E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72972" y="2623644"/>
            <a:ext cx="1371571" cy="1154127"/>
          </a:xfrm>
          <a:prstGeom prst="rect">
            <a:avLst/>
          </a:prstGeom>
        </p:spPr>
      </p:pic>
      <p:sp>
        <p:nvSpPr>
          <p:cNvPr id="18" name="자유형 1">
            <a:extLst>
              <a:ext uri="{FF2B5EF4-FFF2-40B4-BE49-F238E27FC236}">
                <a16:creationId xmlns:a16="http://schemas.microsoft.com/office/drawing/2014/main" id="{302082C1-5CC8-4DEE-BEE0-9767AB1BADC9}"/>
              </a:ext>
            </a:extLst>
          </p:cNvPr>
          <p:cNvSpPr/>
          <p:nvPr/>
        </p:nvSpPr>
        <p:spPr>
          <a:xfrm>
            <a:off x="4663968" y="1841802"/>
            <a:ext cx="1624084" cy="3643953"/>
          </a:xfrm>
          <a:custGeom>
            <a:avLst/>
            <a:gdLst>
              <a:gd name="connsiteX0" fmla="*/ 0 w 1624084"/>
              <a:gd name="connsiteY0" fmla="*/ 3643953 h 3643953"/>
              <a:gd name="connsiteX1" fmla="*/ 327547 w 1624084"/>
              <a:gd name="connsiteY1" fmla="*/ 2019869 h 3643953"/>
              <a:gd name="connsiteX2" fmla="*/ 1255594 w 1624084"/>
              <a:gd name="connsiteY2" fmla="*/ 818866 h 3643953"/>
              <a:gd name="connsiteX3" fmla="*/ 1624084 w 1624084"/>
              <a:gd name="connsiteY3" fmla="*/ 0 h 364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4084" h="3643953">
                <a:moveTo>
                  <a:pt x="0" y="3643953"/>
                </a:moveTo>
                <a:cubicBezTo>
                  <a:pt x="59140" y="3067335"/>
                  <a:pt x="118281" y="2490717"/>
                  <a:pt x="327547" y="2019869"/>
                </a:cubicBezTo>
                <a:cubicBezTo>
                  <a:pt x="536813" y="1549021"/>
                  <a:pt x="1039505" y="1155511"/>
                  <a:pt x="1255594" y="818866"/>
                </a:cubicBezTo>
                <a:cubicBezTo>
                  <a:pt x="1471683" y="482221"/>
                  <a:pt x="1547883" y="241110"/>
                  <a:pt x="1624084" y="0"/>
                </a:cubicBezTo>
              </a:path>
            </a:pathLst>
          </a:cu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9" name="이등변 삼각형 18">
            <a:extLst>
              <a:ext uri="{FF2B5EF4-FFF2-40B4-BE49-F238E27FC236}">
                <a16:creationId xmlns:a16="http://schemas.microsoft.com/office/drawing/2014/main" id="{42CF505A-3BA7-4875-949D-FF9DB90732B0}"/>
              </a:ext>
            </a:extLst>
          </p:cNvPr>
          <p:cNvSpPr/>
          <p:nvPr/>
        </p:nvSpPr>
        <p:spPr>
          <a:xfrm rot="2580000">
            <a:off x="5368562" y="3074201"/>
            <a:ext cx="216024" cy="21602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cxnSp>
        <p:nvCxnSpPr>
          <p:cNvPr id="20" name="직선 연결선 19">
            <a:extLst>
              <a:ext uri="{FF2B5EF4-FFF2-40B4-BE49-F238E27FC236}">
                <a16:creationId xmlns:a16="http://schemas.microsoft.com/office/drawing/2014/main" id="{02BEA786-2866-4345-AC7D-BD0D485B5781}"/>
              </a:ext>
            </a:extLst>
          </p:cNvPr>
          <p:cNvCxnSpPr/>
          <p:nvPr/>
        </p:nvCxnSpPr>
        <p:spPr>
          <a:xfrm>
            <a:off x="3828170" y="5514968"/>
            <a:ext cx="1512168" cy="0"/>
          </a:xfrm>
          <a:prstGeom prst="line">
            <a:avLst/>
          </a:prstGeom>
          <a:ln w="101600"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자유형 5">
            <a:extLst>
              <a:ext uri="{FF2B5EF4-FFF2-40B4-BE49-F238E27FC236}">
                <a16:creationId xmlns:a16="http://schemas.microsoft.com/office/drawing/2014/main" id="{B720EA43-130A-43AA-A6C2-02096380B3B3}"/>
              </a:ext>
            </a:extLst>
          </p:cNvPr>
          <p:cNvSpPr/>
          <p:nvPr/>
        </p:nvSpPr>
        <p:spPr>
          <a:xfrm>
            <a:off x="3205571" y="1240107"/>
            <a:ext cx="1056904" cy="4215740"/>
          </a:xfrm>
          <a:custGeom>
            <a:avLst/>
            <a:gdLst>
              <a:gd name="connsiteX0" fmla="*/ 1056904 w 1056904"/>
              <a:gd name="connsiteY0" fmla="*/ 4215740 h 4215740"/>
              <a:gd name="connsiteX1" fmla="*/ 878774 w 1056904"/>
              <a:gd name="connsiteY1" fmla="*/ 2113808 h 4215740"/>
              <a:gd name="connsiteX2" fmla="*/ 261257 w 1056904"/>
              <a:gd name="connsiteY2" fmla="*/ 1092530 h 4215740"/>
              <a:gd name="connsiteX3" fmla="*/ 0 w 1056904"/>
              <a:gd name="connsiteY3" fmla="*/ 0 h 421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6904" h="4215740">
                <a:moveTo>
                  <a:pt x="1056904" y="4215740"/>
                </a:moveTo>
                <a:cubicBezTo>
                  <a:pt x="1034143" y="3425041"/>
                  <a:pt x="1011382" y="2634343"/>
                  <a:pt x="878774" y="2113808"/>
                </a:cubicBezTo>
                <a:cubicBezTo>
                  <a:pt x="746166" y="1593273"/>
                  <a:pt x="407719" y="1444831"/>
                  <a:pt x="261257" y="1092530"/>
                </a:cubicBezTo>
                <a:cubicBezTo>
                  <a:pt x="114795" y="740229"/>
                  <a:pt x="57397" y="370114"/>
                  <a:pt x="0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2" name="자유형 6">
            <a:extLst>
              <a:ext uri="{FF2B5EF4-FFF2-40B4-BE49-F238E27FC236}">
                <a16:creationId xmlns:a16="http://schemas.microsoft.com/office/drawing/2014/main" id="{75BA363F-1BF2-44DE-801B-257D448F166B}"/>
              </a:ext>
            </a:extLst>
          </p:cNvPr>
          <p:cNvSpPr/>
          <p:nvPr/>
        </p:nvSpPr>
        <p:spPr>
          <a:xfrm>
            <a:off x="5058122" y="1643868"/>
            <a:ext cx="2410691" cy="3823854"/>
          </a:xfrm>
          <a:custGeom>
            <a:avLst/>
            <a:gdLst>
              <a:gd name="connsiteX0" fmla="*/ 0 w 2410691"/>
              <a:gd name="connsiteY0" fmla="*/ 3823854 h 3823854"/>
              <a:gd name="connsiteX1" fmla="*/ 463138 w 2410691"/>
              <a:gd name="connsiteY1" fmla="*/ 2624447 h 3823854"/>
              <a:gd name="connsiteX2" fmla="*/ 1472540 w 2410691"/>
              <a:gd name="connsiteY2" fmla="*/ 1615044 h 3823854"/>
              <a:gd name="connsiteX3" fmla="*/ 2410691 w 2410691"/>
              <a:gd name="connsiteY3" fmla="*/ 0 h 3823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0691" h="3823854">
                <a:moveTo>
                  <a:pt x="0" y="3823854"/>
                </a:moveTo>
                <a:cubicBezTo>
                  <a:pt x="108857" y="3408218"/>
                  <a:pt x="217715" y="2992582"/>
                  <a:pt x="463138" y="2624447"/>
                </a:cubicBezTo>
                <a:cubicBezTo>
                  <a:pt x="708561" y="2256312"/>
                  <a:pt x="1147948" y="2052452"/>
                  <a:pt x="1472540" y="1615044"/>
                </a:cubicBezTo>
                <a:cubicBezTo>
                  <a:pt x="1797132" y="1177636"/>
                  <a:pt x="2103911" y="588818"/>
                  <a:pt x="2410691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3" name="자유형 7">
            <a:extLst>
              <a:ext uri="{FF2B5EF4-FFF2-40B4-BE49-F238E27FC236}">
                <a16:creationId xmlns:a16="http://schemas.microsoft.com/office/drawing/2014/main" id="{A0D3CC57-5468-4CBC-9F35-8417B2A615E6}"/>
              </a:ext>
            </a:extLst>
          </p:cNvPr>
          <p:cNvSpPr/>
          <p:nvPr/>
        </p:nvSpPr>
        <p:spPr>
          <a:xfrm>
            <a:off x="1689488" y="1216356"/>
            <a:ext cx="2406733" cy="4263242"/>
          </a:xfrm>
          <a:custGeom>
            <a:avLst/>
            <a:gdLst>
              <a:gd name="connsiteX0" fmla="*/ 2406733 w 2406733"/>
              <a:gd name="connsiteY0" fmla="*/ 4263242 h 4263242"/>
              <a:gd name="connsiteX1" fmla="*/ 1753590 w 2406733"/>
              <a:gd name="connsiteY1" fmla="*/ 2517569 h 4263242"/>
              <a:gd name="connsiteX2" fmla="*/ 1385455 w 2406733"/>
              <a:gd name="connsiteY2" fmla="*/ 1448790 h 4263242"/>
              <a:gd name="connsiteX3" fmla="*/ 221673 w 2406733"/>
              <a:gd name="connsiteY3" fmla="*/ 973777 h 4263242"/>
              <a:gd name="connsiteX4" fmla="*/ 55418 w 2406733"/>
              <a:gd name="connsiteY4" fmla="*/ 0 h 4263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6733" h="4263242">
                <a:moveTo>
                  <a:pt x="2406733" y="4263242"/>
                </a:moveTo>
                <a:cubicBezTo>
                  <a:pt x="2165268" y="3624943"/>
                  <a:pt x="1923803" y="2986644"/>
                  <a:pt x="1753590" y="2517569"/>
                </a:cubicBezTo>
                <a:cubicBezTo>
                  <a:pt x="1583377" y="2048494"/>
                  <a:pt x="1640774" y="1706089"/>
                  <a:pt x="1385455" y="1448790"/>
                </a:cubicBezTo>
                <a:cubicBezTo>
                  <a:pt x="1130136" y="1191491"/>
                  <a:pt x="443346" y="1215242"/>
                  <a:pt x="221673" y="973777"/>
                </a:cubicBezTo>
                <a:cubicBezTo>
                  <a:pt x="0" y="732312"/>
                  <a:pt x="27709" y="366156"/>
                  <a:pt x="55418" y="0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4" name="이등변 삼각형 23">
            <a:extLst>
              <a:ext uri="{FF2B5EF4-FFF2-40B4-BE49-F238E27FC236}">
                <a16:creationId xmlns:a16="http://schemas.microsoft.com/office/drawing/2014/main" id="{07ADD4E7-F998-4F32-88BB-49A79F4D6B8C}"/>
              </a:ext>
            </a:extLst>
          </p:cNvPr>
          <p:cNvSpPr/>
          <p:nvPr/>
        </p:nvSpPr>
        <p:spPr>
          <a:xfrm rot="-2280000">
            <a:off x="3032292" y="2633890"/>
            <a:ext cx="144016" cy="144016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36" name="이등변 삼각형 35">
            <a:extLst>
              <a:ext uri="{FF2B5EF4-FFF2-40B4-BE49-F238E27FC236}">
                <a16:creationId xmlns:a16="http://schemas.microsoft.com/office/drawing/2014/main" id="{AD14FAA3-7B23-43AB-BDF6-9C3C750E1EDF}"/>
              </a:ext>
            </a:extLst>
          </p:cNvPr>
          <p:cNvSpPr/>
          <p:nvPr/>
        </p:nvSpPr>
        <p:spPr>
          <a:xfrm rot="-960000">
            <a:off x="4050182" y="3448389"/>
            <a:ext cx="144016" cy="144016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37" name="이등변 삼각형 36">
            <a:extLst>
              <a:ext uri="{FF2B5EF4-FFF2-40B4-BE49-F238E27FC236}">
                <a16:creationId xmlns:a16="http://schemas.microsoft.com/office/drawing/2014/main" id="{98B7F65E-BF6C-4B0F-AF96-CFBD333C6ADD}"/>
              </a:ext>
            </a:extLst>
          </p:cNvPr>
          <p:cNvSpPr/>
          <p:nvPr/>
        </p:nvSpPr>
        <p:spPr>
          <a:xfrm rot="2580000">
            <a:off x="6318814" y="3376381"/>
            <a:ext cx="144016" cy="144016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357D48F-B1BD-42BB-A988-46231C33A73B}"/>
                  </a:ext>
                </a:extLst>
              </p:cNvPr>
              <p:cNvSpPr txBox="1"/>
              <p:nvPr/>
            </p:nvSpPr>
            <p:spPr>
              <a:xfrm>
                <a:off x="4788024" y="4355812"/>
                <a:ext cx="1242841" cy="369332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𝑡</m:t>
                      </m:r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→</m:t>
                      </m:r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𝑡</m:t>
                      </m:r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−</m:t>
                      </m:r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𝑖</m:t>
                      </m:r>
                      <m:r>
                        <a:rPr kumimoji="0" lang="ko-KR" alt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𝜏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나눔손글씨 펜"/>
                  <a:ea typeface="나눔손글씨 펜"/>
                  <a:cs typeface="+mn-cs"/>
                </a:endParaRP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357D48F-B1BD-42BB-A988-46231C33A7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4355812"/>
                <a:ext cx="124284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effectLst/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직사각형 39">
            <a:extLst>
              <a:ext uri="{FF2B5EF4-FFF2-40B4-BE49-F238E27FC236}">
                <a16:creationId xmlns:a16="http://schemas.microsoft.com/office/drawing/2014/main" id="{B9AC46F1-CF84-491F-B265-C97A30F4C9D9}"/>
              </a:ext>
            </a:extLst>
          </p:cNvPr>
          <p:cNvSpPr/>
          <p:nvPr/>
        </p:nvSpPr>
        <p:spPr>
          <a:xfrm>
            <a:off x="3362423" y="4914456"/>
            <a:ext cx="2447965" cy="890808"/>
          </a:xfrm>
          <a:prstGeom prst="rect">
            <a:avLst/>
          </a:prstGeom>
          <a:solidFill>
            <a:schemeClr val="accent3">
              <a:lumMod val="40000"/>
              <a:lumOff val="60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pic>
        <p:nvPicPr>
          <p:cNvPr id="41" name="그림 40" descr="icon_스마일.png">
            <a:extLst>
              <a:ext uri="{FF2B5EF4-FFF2-40B4-BE49-F238E27FC236}">
                <a16:creationId xmlns:a16="http://schemas.microsoft.com/office/drawing/2014/main" id="{266F9885-80C6-4C14-93A9-02780B58D151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3900" y="4631403"/>
            <a:ext cx="619125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395106"/>
      </p:ext>
    </p:extLst>
  </p:cSld>
  <p:clrMapOvr>
    <a:masterClrMapping/>
  </p:clrMapOvr>
  <p:transition spd="slow">
    <p:randomBa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23528" y="323778"/>
            <a:ext cx="8496944" cy="61926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그림 6" descr="도형_면원_옐로우.png">
            <a:extLst>
              <a:ext uri="{FF2B5EF4-FFF2-40B4-BE49-F238E27FC236}">
                <a16:creationId xmlns:a16="http://schemas.microsoft.com/office/drawing/2014/main" id="{E70BD9ED-A267-4ABD-92D0-D7EBA53C051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23495" y="5335638"/>
            <a:ext cx="504056" cy="2880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9A1D29-8B6E-45F7-9E49-EB2D2C00DD89}"/>
              </a:ext>
            </a:extLst>
          </p:cNvPr>
          <p:cNvSpPr txBox="1"/>
          <p:nvPr/>
        </p:nvSpPr>
        <p:spPr>
          <a:xfrm>
            <a:off x="4716016" y="5589240"/>
            <a:ext cx="2247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>
                <a:solidFill>
                  <a:srgbClr val="FFFF99"/>
                </a:solidFill>
                <a:latin typeface="나눔명조" panose="02020603020101020101" pitchFamily="18" charset="-127"/>
                <a:ea typeface="나눔명조" panose="02020603020101020101" pitchFamily="18" charset="-127"/>
              </a:rPr>
              <a:t>b</a:t>
            </a:r>
            <a:r>
              <a:rPr kumimoji="0" lang="en-US" altLang="ko-KR" i="0" u="none" strike="noStrike" kern="1200" cap="none" spc="0" normalizeH="0" baseline="0" noProof="0" dirty="0" err="1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나눔명조" panose="02020603020101020101" pitchFamily="18" charset="-127"/>
                <a:ea typeface="나눔명조" panose="02020603020101020101" pitchFamily="18" charset="-127"/>
              </a:rPr>
              <a:t>ig</a:t>
            </a:r>
            <a:r>
              <a:rPr kumimoji="0" lang="en-US" altLang="ko-KR" i="0" u="none" strike="noStrike" kern="1200" cap="none" spc="0" normalizeH="0" baseline="0" noProof="0" dirty="0">
                <a:ln>
                  <a:noFill/>
                </a:ln>
                <a:solidFill>
                  <a:srgbClr val="FFFF99"/>
                </a:solidFill>
                <a:effectLst/>
                <a:uLnTx/>
                <a:uFillTx/>
                <a:latin typeface="나눔명조" panose="02020603020101020101" pitchFamily="18" charset="-127"/>
                <a:ea typeface="나눔명조" panose="02020603020101020101" pitchFamily="18" charset="-127"/>
              </a:rPr>
              <a:t>-bang singularity</a:t>
            </a:r>
            <a:endParaRPr kumimoji="0" lang="ko-KR" altLang="en-US" i="0" u="none" strike="noStrike" kern="1200" cap="none" spc="0" normalizeH="0" baseline="0" noProof="0" dirty="0">
              <a:ln>
                <a:noFill/>
              </a:ln>
              <a:solidFill>
                <a:srgbClr val="FFFF99"/>
              </a:solidFill>
              <a:effectLst/>
              <a:uLnTx/>
              <a:uFillTx/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10" name="자유형 14">
            <a:extLst>
              <a:ext uri="{FF2B5EF4-FFF2-40B4-BE49-F238E27FC236}">
                <a16:creationId xmlns:a16="http://schemas.microsoft.com/office/drawing/2014/main" id="{5B005B4C-3804-4896-A1CC-15810B0621B9}"/>
              </a:ext>
            </a:extLst>
          </p:cNvPr>
          <p:cNvSpPr/>
          <p:nvPr/>
        </p:nvSpPr>
        <p:spPr>
          <a:xfrm>
            <a:off x="1619672" y="1301059"/>
            <a:ext cx="2955851" cy="4178595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1" name="자유형 16">
            <a:extLst>
              <a:ext uri="{FF2B5EF4-FFF2-40B4-BE49-F238E27FC236}">
                <a16:creationId xmlns:a16="http://schemas.microsoft.com/office/drawing/2014/main" id="{9615206B-DB81-4165-9CD5-015E60D3A9FC}"/>
              </a:ext>
            </a:extLst>
          </p:cNvPr>
          <p:cNvSpPr/>
          <p:nvPr/>
        </p:nvSpPr>
        <p:spPr>
          <a:xfrm flipH="1">
            <a:off x="4575523" y="1276459"/>
            <a:ext cx="2955851" cy="4178595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112B5C86-D6DD-4517-B07E-035BB19C82EB}"/>
              </a:ext>
            </a:extLst>
          </p:cNvPr>
          <p:cNvSpPr/>
          <p:nvPr/>
        </p:nvSpPr>
        <p:spPr>
          <a:xfrm>
            <a:off x="1619672" y="1124744"/>
            <a:ext cx="5911702" cy="36004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9401250"/>
      </p:ext>
    </p:extLst>
  </p:cSld>
  <p:clrMapOvr>
    <a:masterClrMapping/>
  </p:clrMapOvr>
  <p:transition spd="slow">
    <p:randomBar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23528" y="323778"/>
            <a:ext cx="8496944" cy="61926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3" name="그림 12" descr="도형_면원_옐로우.png">
            <a:extLst>
              <a:ext uri="{FF2B5EF4-FFF2-40B4-BE49-F238E27FC236}">
                <a16:creationId xmlns:a16="http://schemas.microsoft.com/office/drawing/2014/main" id="{512560BD-0D8B-42A4-AB9F-75B84AF2420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23495" y="5335638"/>
            <a:ext cx="504056" cy="288032"/>
          </a:xfrm>
          <a:prstGeom prst="rect">
            <a:avLst/>
          </a:prstGeom>
        </p:spPr>
      </p:pic>
      <p:sp>
        <p:nvSpPr>
          <p:cNvPr id="15" name="자유형 14">
            <a:extLst>
              <a:ext uri="{FF2B5EF4-FFF2-40B4-BE49-F238E27FC236}">
                <a16:creationId xmlns:a16="http://schemas.microsoft.com/office/drawing/2014/main" id="{24BA26D3-3B44-4926-BC0C-535DC48485D3}"/>
              </a:ext>
            </a:extLst>
          </p:cNvPr>
          <p:cNvSpPr/>
          <p:nvPr/>
        </p:nvSpPr>
        <p:spPr>
          <a:xfrm>
            <a:off x="1619672" y="1301059"/>
            <a:ext cx="2955851" cy="4178595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6" name="자유형 16">
            <a:extLst>
              <a:ext uri="{FF2B5EF4-FFF2-40B4-BE49-F238E27FC236}">
                <a16:creationId xmlns:a16="http://schemas.microsoft.com/office/drawing/2014/main" id="{E63AEFB0-B621-4934-8C99-49E177DA81E2}"/>
              </a:ext>
            </a:extLst>
          </p:cNvPr>
          <p:cNvSpPr/>
          <p:nvPr/>
        </p:nvSpPr>
        <p:spPr>
          <a:xfrm flipH="1">
            <a:off x="4575523" y="1276459"/>
            <a:ext cx="2955851" cy="4178595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0B2D1741-8E43-46E4-8E33-755BC921AE12}"/>
              </a:ext>
            </a:extLst>
          </p:cNvPr>
          <p:cNvSpPr/>
          <p:nvPr/>
        </p:nvSpPr>
        <p:spPr>
          <a:xfrm>
            <a:off x="1619672" y="1124744"/>
            <a:ext cx="5911702" cy="36004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60B86F17-EA37-41B1-99C4-4FBFD0BBF297}"/>
              </a:ext>
            </a:extLst>
          </p:cNvPr>
          <p:cNvSpPr/>
          <p:nvPr/>
        </p:nvSpPr>
        <p:spPr>
          <a:xfrm>
            <a:off x="323528" y="3789040"/>
            <a:ext cx="8496944" cy="186692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7C262BC-4BBF-4B05-9BB3-D2EBB7ACC337}"/>
              </a:ext>
            </a:extLst>
          </p:cNvPr>
          <p:cNvSpPr txBox="1"/>
          <p:nvPr/>
        </p:nvSpPr>
        <p:spPr>
          <a:xfrm>
            <a:off x="4932040" y="4869160"/>
            <a:ext cx="2978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명조" panose="02020603020101020101" pitchFamily="18" charset="-127"/>
                <a:ea typeface="나눔명조" panose="02020603020101020101" pitchFamily="18" charset="-127"/>
              </a:rPr>
              <a:t>regular Euclidean boundary</a:t>
            </a:r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A754C1B9-6881-4D93-9FB6-34171C9255BC}"/>
              </a:ext>
            </a:extLst>
          </p:cNvPr>
          <p:cNvSpPr/>
          <p:nvPr/>
        </p:nvSpPr>
        <p:spPr>
          <a:xfrm>
            <a:off x="3747501" y="3643361"/>
            <a:ext cx="1637853" cy="25202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0" name="원호 19">
            <a:extLst>
              <a:ext uri="{FF2B5EF4-FFF2-40B4-BE49-F238E27FC236}">
                <a16:creationId xmlns:a16="http://schemas.microsoft.com/office/drawing/2014/main" id="{5D298460-8837-410F-8DCD-84D4DDF54E16}"/>
              </a:ext>
            </a:extLst>
          </p:cNvPr>
          <p:cNvSpPr/>
          <p:nvPr/>
        </p:nvSpPr>
        <p:spPr>
          <a:xfrm>
            <a:off x="3739803" y="3008578"/>
            <a:ext cx="1656184" cy="1440160"/>
          </a:xfrm>
          <a:prstGeom prst="arc">
            <a:avLst>
              <a:gd name="adj1" fmla="val 179737"/>
              <a:gd name="adj2" fmla="val 10620210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pic>
        <p:nvPicPr>
          <p:cNvPr id="21" name="그림 20" descr="icon_화살표좌.png">
            <a:extLst>
              <a:ext uri="{FF2B5EF4-FFF2-40B4-BE49-F238E27FC236}">
                <a16:creationId xmlns:a16="http://schemas.microsoft.com/office/drawing/2014/main" id="{75D7BEEB-9A6C-465E-A33C-C25F91318EB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700000">
            <a:off x="4508464" y="4477494"/>
            <a:ext cx="619125" cy="5334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4DFF1DA-F01F-0125-C55B-D752899A2244}"/>
              </a:ext>
            </a:extLst>
          </p:cNvPr>
          <p:cNvSpPr txBox="1"/>
          <p:nvPr/>
        </p:nvSpPr>
        <p:spPr>
          <a:xfrm>
            <a:off x="6696364" y="1908015"/>
            <a:ext cx="1423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Lorentzian </a:t>
            </a:r>
            <a:r>
              <a:rPr lang="en-US" altLang="ko-KR" sz="1600" dirty="0" err="1">
                <a:solidFill>
                  <a:schemeClr val="bg1"/>
                </a:solidFill>
              </a:rPr>
              <a:t>dS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7887A38-5D4D-D13A-6879-4D9B1D4FFC2C}"/>
                  </a:ext>
                </a:extLst>
              </p:cNvPr>
              <p:cNvSpPr txBox="1"/>
              <p:nvPr/>
            </p:nvSpPr>
            <p:spPr>
              <a:xfrm>
                <a:off x="6688473" y="2325797"/>
                <a:ext cx="1935017" cy="567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US" altLang="ko-KR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ko-KR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R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ko-KR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unc>
                        <m:funcPr>
                          <m:ctrlPr>
                            <a:rPr lang="en-US" altLang="ko-KR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ko-KR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cosh</m:t>
                          </m:r>
                        </m:fName>
                        <m:e>
                          <m:sSub>
                            <m:sSubPr>
                              <m:ctrlPr>
                                <a:rPr lang="en-US" altLang="ko-KR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altLang="ko-KR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ko-KR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7887A38-5D4D-D13A-6879-4D9B1D4FFC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8473" y="2325797"/>
                <a:ext cx="1935017" cy="56746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F68E689C-D980-414E-E8F7-242D571ED952}"/>
              </a:ext>
            </a:extLst>
          </p:cNvPr>
          <p:cNvSpPr txBox="1"/>
          <p:nvPr/>
        </p:nvSpPr>
        <p:spPr>
          <a:xfrm>
            <a:off x="2191977" y="3649128"/>
            <a:ext cx="15103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Wick-rotation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FBEF1CA-54BE-290B-1B78-BE4AF1BE13C2}"/>
                  </a:ext>
                </a:extLst>
              </p:cNvPr>
              <p:cNvSpPr txBox="1"/>
              <p:nvPr/>
            </p:nvSpPr>
            <p:spPr>
              <a:xfrm>
                <a:off x="2250836" y="4005064"/>
                <a:ext cx="1313052" cy="5195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ko-KR" alt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altLang="ko-KR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R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ko-KR" alt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ko-KR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altLang="ko-KR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altLang="ko-KR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ko-KR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𝑖𝑡</m:t>
                      </m:r>
                    </m:oMath>
                  </m:oMathPara>
                </a14:m>
                <a:endParaRPr lang="ko-KR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FBEF1CA-54BE-290B-1B78-BE4AF1BE13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0836" y="4005064"/>
                <a:ext cx="1313052" cy="51950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3C197F95-5AFD-C59C-4197-74CB09F41D10}"/>
              </a:ext>
            </a:extLst>
          </p:cNvPr>
          <p:cNvSpPr txBox="1"/>
          <p:nvPr/>
        </p:nvSpPr>
        <p:spPr>
          <a:xfrm>
            <a:off x="5084412" y="5299209"/>
            <a:ext cx="26581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Euclidean on-shell solution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3FA9470-3E22-60D5-FD92-DCB38D291EEA}"/>
                  </a:ext>
                </a:extLst>
              </p:cNvPr>
              <p:cNvSpPr txBox="1"/>
              <p:nvPr/>
            </p:nvSpPr>
            <p:spPr>
              <a:xfrm>
                <a:off x="5292080" y="5669849"/>
                <a:ext cx="1805366" cy="567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US" altLang="ko-KR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ko-KR" alt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d>
                      <m:r>
                        <a:rPr lang="en-US" altLang="ko-KR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R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ko-KR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unc>
                        <m:funcPr>
                          <m:ctrlPr>
                            <a:rPr lang="en-US" altLang="ko-KR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ko-KR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US" altLang="ko-KR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ko-KR" alt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</m:func>
                    </m:oMath>
                  </m:oMathPara>
                </a14:m>
                <a:endParaRPr lang="ko-KR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3FA9470-3E22-60D5-FD92-DCB38D291E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5669849"/>
                <a:ext cx="1805366" cy="56746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4284652"/>
      </p:ext>
    </p:extLst>
  </p:cSld>
  <p:clrMapOvr>
    <a:masterClrMapping/>
  </p:clrMapOvr>
  <p:transition spd="slow">
    <p:randomBar dir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23528" y="332656"/>
            <a:ext cx="8496944" cy="61926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01683" y="2420888"/>
            <a:ext cx="4442242" cy="6634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800" dirty="0">
                <a:solidFill>
                  <a:schemeClr val="bg1"/>
                </a:solidFill>
              </a:rPr>
              <a:t>Euclidean wormholes in </a:t>
            </a:r>
            <a:r>
              <a:rPr lang="en-US" altLang="ko-KR" sz="2800" dirty="0" err="1">
                <a:solidFill>
                  <a:schemeClr val="bg1"/>
                </a:solidFill>
              </a:rPr>
              <a:t>dS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E4DAB6-A277-454E-AF6C-BACB900B88B7}"/>
              </a:ext>
            </a:extLst>
          </p:cNvPr>
          <p:cNvSpPr txBox="1"/>
          <p:nvPr/>
        </p:nvSpPr>
        <p:spPr>
          <a:xfrm>
            <a:off x="1568127" y="3956863"/>
            <a:ext cx="6109365" cy="12904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600" dirty="0">
                <a:solidFill>
                  <a:schemeClr val="bg1">
                    <a:lumMod val="75000"/>
                  </a:schemeClr>
                </a:solidFill>
              </a:rPr>
              <a:t>Pure </a:t>
            </a:r>
            <a:r>
              <a:rPr lang="en-US" altLang="ko-KR" sz="1600" dirty="0" err="1">
                <a:solidFill>
                  <a:schemeClr val="bg1">
                    <a:lumMod val="75000"/>
                  </a:schemeClr>
                </a:solidFill>
              </a:rPr>
              <a:t>dS</a:t>
            </a:r>
            <a:r>
              <a:rPr lang="en-US" altLang="ko-KR" sz="1600" dirty="0">
                <a:solidFill>
                  <a:schemeClr val="bg1">
                    <a:lumMod val="75000"/>
                  </a:schemeClr>
                </a:solidFill>
              </a:rPr>
              <a:t> model:</a:t>
            </a:r>
            <a:r>
              <a:rPr lang="en-US" altLang="ko-KR" dirty="0">
                <a:solidFill>
                  <a:schemeClr val="bg1">
                    <a:lumMod val="75000"/>
                  </a:schemeClr>
                </a:solidFill>
              </a:rPr>
              <a:t>		Chen, Hu and DY, 1611.08468</a:t>
            </a:r>
          </a:p>
          <a:p>
            <a:pPr algn="just">
              <a:lnSpc>
                <a:spcPct val="150000"/>
              </a:lnSpc>
            </a:pPr>
            <a:r>
              <a:rPr lang="en-US" altLang="ko-KR" sz="1600" dirty="0">
                <a:solidFill>
                  <a:schemeClr val="bg1">
                    <a:lumMod val="75000"/>
                  </a:schemeClr>
                </a:solidFill>
              </a:rPr>
              <a:t>Embedding inflation:</a:t>
            </a:r>
            <a:r>
              <a:rPr lang="en-US" altLang="ko-KR" dirty="0">
                <a:solidFill>
                  <a:schemeClr val="bg1">
                    <a:lumMod val="75000"/>
                  </a:schemeClr>
                </a:solidFill>
              </a:rPr>
              <a:t>	Chen and DY, 1706.07784</a:t>
            </a:r>
          </a:p>
          <a:p>
            <a:pPr algn="just">
              <a:lnSpc>
                <a:spcPct val="150000"/>
              </a:lnSpc>
            </a:pPr>
            <a:r>
              <a:rPr lang="en-US" altLang="ko-KR" sz="1600" dirty="0">
                <a:solidFill>
                  <a:schemeClr val="bg1">
                    <a:lumMod val="75000"/>
                  </a:schemeClr>
                </a:solidFill>
              </a:rPr>
              <a:t>Large e-folding issue: </a:t>
            </a:r>
            <a:r>
              <a:rPr lang="en-US" altLang="ko-KR" dirty="0">
                <a:solidFill>
                  <a:schemeClr val="bg1">
                    <a:lumMod val="75000"/>
                  </a:schemeClr>
                </a:solidFill>
              </a:rPr>
              <a:t>	Chen, Ro and DY, 1904.00199</a:t>
            </a:r>
            <a:endParaRPr lang="ko-KR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591995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890459"/>
            <a:ext cx="6412333" cy="6634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800" dirty="0"/>
              <a:t>Euclidean wormhole is not a new topic.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015203719"/>
      </p:ext>
    </p:extLst>
  </p:cSld>
  <p:clrMapOvr>
    <a:masterClrMapping/>
  </p:clrMapOvr>
  <p:transition spd="slow">
    <p:randomBar dir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30439" y="332656"/>
            <a:ext cx="8496944" cy="61926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자유형 14">
            <a:extLst>
              <a:ext uri="{FF2B5EF4-FFF2-40B4-BE49-F238E27FC236}">
                <a16:creationId xmlns:a16="http://schemas.microsoft.com/office/drawing/2014/main" id="{24BA26D3-3B44-4926-BC0C-535DC48485D3}"/>
              </a:ext>
            </a:extLst>
          </p:cNvPr>
          <p:cNvSpPr/>
          <p:nvPr/>
        </p:nvSpPr>
        <p:spPr>
          <a:xfrm>
            <a:off x="2555777" y="908721"/>
            <a:ext cx="1728192" cy="3096343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6" name="자유형 16">
            <a:extLst>
              <a:ext uri="{FF2B5EF4-FFF2-40B4-BE49-F238E27FC236}">
                <a16:creationId xmlns:a16="http://schemas.microsoft.com/office/drawing/2014/main" id="{E63AEFB0-B621-4934-8C99-49E177DA81E2}"/>
              </a:ext>
            </a:extLst>
          </p:cNvPr>
          <p:cNvSpPr/>
          <p:nvPr/>
        </p:nvSpPr>
        <p:spPr>
          <a:xfrm flipH="1">
            <a:off x="4932039" y="908720"/>
            <a:ext cx="1584175" cy="2952328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8" name="자유형 14">
            <a:extLst>
              <a:ext uri="{FF2B5EF4-FFF2-40B4-BE49-F238E27FC236}">
                <a16:creationId xmlns:a16="http://schemas.microsoft.com/office/drawing/2014/main" id="{C890E1C0-7D54-41F7-BB13-491FFD8299E2}"/>
              </a:ext>
            </a:extLst>
          </p:cNvPr>
          <p:cNvSpPr/>
          <p:nvPr/>
        </p:nvSpPr>
        <p:spPr>
          <a:xfrm flipV="1">
            <a:off x="2555777" y="2780928"/>
            <a:ext cx="1728192" cy="3096343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0B2D1741-8E43-46E4-8E33-755BC921AE12}"/>
              </a:ext>
            </a:extLst>
          </p:cNvPr>
          <p:cNvSpPr/>
          <p:nvPr/>
        </p:nvSpPr>
        <p:spPr>
          <a:xfrm>
            <a:off x="2555776" y="692696"/>
            <a:ext cx="4032448" cy="36004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7" name="자유형 16">
            <a:extLst>
              <a:ext uri="{FF2B5EF4-FFF2-40B4-BE49-F238E27FC236}">
                <a16:creationId xmlns:a16="http://schemas.microsoft.com/office/drawing/2014/main" id="{0631B59A-5B6E-49B5-A37A-05E578C59311}"/>
              </a:ext>
            </a:extLst>
          </p:cNvPr>
          <p:cNvSpPr/>
          <p:nvPr/>
        </p:nvSpPr>
        <p:spPr>
          <a:xfrm flipH="1" flipV="1">
            <a:off x="4932039" y="2924944"/>
            <a:ext cx="1584175" cy="2952328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60B86F17-EA37-41B1-99C4-4FBFD0BBF297}"/>
              </a:ext>
            </a:extLst>
          </p:cNvPr>
          <p:cNvSpPr/>
          <p:nvPr/>
        </p:nvSpPr>
        <p:spPr>
          <a:xfrm>
            <a:off x="323528" y="2564905"/>
            <a:ext cx="8496944" cy="1656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A754C1B9-6881-4D93-9FB6-34171C9255BC}"/>
              </a:ext>
            </a:extLst>
          </p:cNvPr>
          <p:cNvSpPr/>
          <p:nvPr/>
        </p:nvSpPr>
        <p:spPr>
          <a:xfrm>
            <a:off x="3747501" y="2419225"/>
            <a:ext cx="1637853" cy="25202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0" name="원호 19">
            <a:extLst>
              <a:ext uri="{FF2B5EF4-FFF2-40B4-BE49-F238E27FC236}">
                <a16:creationId xmlns:a16="http://schemas.microsoft.com/office/drawing/2014/main" id="{5D298460-8837-410F-8DCD-84D4DDF54E16}"/>
              </a:ext>
            </a:extLst>
          </p:cNvPr>
          <p:cNvSpPr/>
          <p:nvPr/>
        </p:nvSpPr>
        <p:spPr>
          <a:xfrm>
            <a:off x="3739803" y="1784442"/>
            <a:ext cx="1656184" cy="1440160"/>
          </a:xfrm>
          <a:prstGeom prst="arc">
            <a:avLst>
              <a:gd name="adj1" fmla="val 179737"/>
              <a:gd name="adj2" fmla="val 10620210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8" name="타원 27">
            <a:extLst>
              <a:ext uri="{FF2B5EF4-FFF2-40B4-BE49-F238E27FC236}">
                <a16:creationId xmlns:a16="http://schemas.microsoft.com/office/drawing/2014/main" id="{6723E4BE-9FD7-4D74-B164-AC122021A035}"/>
              </a:ext>
            </a:extLst>
          </p:cNvPr>
          <p:cNvSpPr/>
          <p:nvPr/>
        </p:nvSpPr>
        <p:spPr>
          <a:xfrm flipV="1">
            <a:off x="2555776" y="5744882"/>
            <a:ext cx="4032448" cy="36004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D48FDC33-4D57-49D8-9338-411FFFCE968D}"/>
              </a:ext>
            </a:extLst>
          </p:cNvPr>
          <p:cNvSpPr/>
          <p:nvPr/>
        </p:nvSpPr>
        <p:spPr>
          <a:xfrm flipV="1">
            <a:off x="3747501" y="4126365"/>
            <a:ext cx="1637853" cy="25202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30" name="원호 29">
            <a:extLst>
              <a:ext uri="{FF2B5EF4-FFF2-40B4-BE49-F238E27FC236}">
                <a16:creationId xmlns:a16="http://schemas.microsoft.com/office/drawing/2014/main" id="{DDB997E8-F3FF-4777-AB50-BFE7DC50DF5C}"/>
              </a:ext>
            </a:extLst>
          </p:cNvPr>
          <p:cNvSpPr/>
          <p:nvPr/>
        </p:nvSpPr>
        <p:spPr>
          <a:xfrm flipV="1">
            <a:off x="3739803" y="3573016"/>
            <a:ext cx="1656184" cy="1440160"/>
          </a:xfrm>
          <a:prstGeom prst="arc">
            <a:avLst>
              <a:gd name="adj1" fmla="val 179737"/>
              <a:gd name="adj2" fmla="val 10620210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6BA5C30-C6A8-41E7-BF00-62993DFC3900}"/>
                  </a:ext>
                </a:extLst>
              </p:cNvPr>
              <p:cNvSpPr txBox="1"/>
              <p:nvPr/>
            </p:nvSpPr>
            <p:spPr>
              <a:xfrm>
                <a:off x="5004048" y="1185551"/>
                <a:ext cx="57913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ko-KR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𝑜𝑢𝑡</m:t>
                          </m:r>
                        </m:e>
                      </m:d>
                    </m:oMath>
                  </m:oMathPara>
                </a14:m>
                <a:endParaRPr lang="ko-KR" altLang="en-US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6BA5C30-C6A8-41E7-BF00-62993DFC39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1185551"/>
                <a:ext cx="579133" cy="276999"/>
              </a:xfrm>
              <a:prstGeom prst="rect">
                <a:avLst/>
              </a:prstGeom>
              <a:blipFill>
                <a:blip r:embed="rId3"/>
                <a:stretch>
                  <a:fillRect l="-12632" t="-171739" r="-95789" b="-26304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0FC73A2-297B-4B1F-BD84-FC834F725754}"/>
                  </a:ext>
                </a:extLst>
              </p:cNvPr>
              <p:cNvSpPr txBox="1"/>
              <p:nvPr/>
            </p:nvSpPr>
            <p:spPr>
              <a:xfrm>
                <a:off x="4920991" y="5302032"/>
                <a:ext cx="43640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ko-KR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e>
                      </m:d>
                    </m:oMath>
                  </m:oMathPara>
                </a14:m>
                <a:endParaRPr lang="ko-KR" altLang="en-US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0FC73A2-297B-4B1F-BD84-FC834F7257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0991" y="5302032"/>
                <a:ext cx="436402" cy="276999"/>
              </a:xfrm>
              <a:prstGeom prst="rect">
                <a:avLst/>
              </a:prstGeom>
              <a:blipFill>
                <a:blip r:embed="rId4"/>
                <a:stretch>
                  <a:fillRect l="-23611" t="-177778" r="-127778" b="-26888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그림 22" descr="icon_화살표좌.png">
            <a:extLst>
              <a:ext uri="{FF2B5EF4-FFF2-40B4-BE49-F238E27FC236}">
                <a16:creationId xmlns:a16="http://schemas.microsoft.com/office/drawing/2014/main" id="{2A546476-6E42-4620-9B81-C4E3E4CCDDAF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0800000">
            <a:off x="3463444" y="3132110"/>
            <a:ext cx="619125" cy="5334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7092E10-C2AB-467E-B69F-9F7230F98935}"/>
              </a:ext>
            </a:extLst>
          </p:cNvPr>
          <p:cNvSpPr txBox="1"/>
          <p:nvPr/>
        </p:nvSpPr>
        <p:spPr>
          <a:xfrm>
            <a:off x="2156258" y="3218331"/>
            <a:ext cx="13356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disconnected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6164A02-70F3-47FE-A6FA-4CC9254AC0DE}"/>
                  </a:ext>
                </a:extLst>
              </p:cNvPr>
              <p:cNvSpPr txBox="1"/>
              <p:nvPr/>
            </p:nvSpPr>
            <p:spPr>
              <a:xfrm>
                <a:off x="6156176" y="3224602"/>
                <a:ext cx="135331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ko-KR" sz="28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𝑜𝑢𝑡</m:t>
                          </m:r>
                        </m:e>
                        <m:e>
                          <m:r>
                            <a:rPr lang="en-US" altLang="ko-KR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e>
                      </m:d>
                    </m:oMath>
                  </m:oMathPara>
                </a14:m>
                <a:endParaRPr lang="ko-KR" altLang="en-US" sz="28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6164A02-70F3-47FE-A6FA-4CC9254AC0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3224602"/>
                <a:ext cx="1353319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5795616"/>
      </p:ext>
    </p:extLst>
  </p:cSld>
  <p:clrMapOvr>
    <a:masterClrMapping/>
  </p:clrMapOvr>
  <p:transition spd="slow">
    <p:randomBar dir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30439" y="332656"/>
            <a:ext cx="8496944" cy="61926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자유형 14">
            <a:extLst>
              <a:ext uri="{FF2B5EF4-FFF2-40B4-BE49-F238E27FC236}">
                <a16:creationId xmlns:a16="http://schemas.microsoft.com/office/drawing/2014/main" id="{24BA26D3-3B44-4926-BC0C-535DC48485D3}"/>
              </a:ext>
            </a:extLst>
          </p:cNvPr>
          <p:cNvSpPr/>
          <p:nvPr/>
        </p:nvSpPr>
        <p:spPr>
          <a:xfrm>
            <a:off x="2555777" y="908721"/>
            <a:ext cx="1728192" cy="3096343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6" name="자유형 16">
            <a:extLst>
              <a:ext uri="{FF2B5EF4-FFF2-40B4-BE49-F238E27FC236}">
                <a16:creationId xmlns:a16="http://schemas.microsoft.com/office/drawing/2014/main" id="{E63AEFB0-B621-4934-8C99-49E177DA81E2}"/>
              </a:ext>
            </a:extLst>
          </p:cNvPr>
          <p:cNvSpPr/>
          <p:nvPr/>
        </p:nvSpPr>
        <p:spPr>
          <a:xfrm flipH="1">
            <a:off x="4932039" y="908720"/>
            <a:ext cx="1584175" cy="2952328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0B2D1741-8E43-46E4-8E33-755BC921AE12}"/>
              </a:ext>
            </a:extLst>
          </p:cNvPr>
          <p:cNvSpPr/>
          <p:nvPr/>
        </p:nvSpPr>
        <p:spPr>
          <a:xfrm>
            <a:off x="2555776" y="692696"/>
            <a:ext cx="4032448" cy="36004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60B86F17-EA37-41B1-99C4-4FBFD0BBF297}"/>
              </a:ext>
            </a:extLst>
          </p:cNvPr>
          <p:cNvSpPr/>
          <p:nvPr/>
        </p:nvSpPr>
        <p:spPr>
          <a:xfrm>
            <a:off x="323528" y="2564905"/>
            <a:ext cx="8496944" cy="1656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A754C1B9-6881-4D93-9FB6-34171C9255BC}"/>
              </a:ext>
            </a:extLst>
          </p:cNvPr>
          <p:cNvSpPr/>
          <p:nvPr/>
        </p:nvSpPr>
        <p:spPr>
          <a:xfrm>
            <a:off x="3747501" y="2419225"/>
            <a:ext cx="1637853" cy="25202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0" name="원호 19">
            <a:extLst>
              <a:ext uri="{FF2B5EF4-FFF2-40B4-BE49-F238E27FC236}">
                <a16:creationId xmlns:a16="http://schemas.microsoft.com/office/drawing/2014/main" id="{5D298460-8837-410F-8DCD-84D4DDF54E16}"/>
              </a:ext>
            </a:extLst>
          </p:cNvPr>
          <p:cNvSpPr/>
          <p:nvPr/>
        </p:nvSpPr>
        <p:spPr>
          <a:xfrm>
            <a:off x="3739803" y="1784442"/>
            <a:ext cx="1656184" cy="1440160"/>
          </a:xfrm>
          <a:prstGeom prst="arc">
            <a:avLst>
              <a:gd name="adj1" fmla="val 179737"/>
              <a:gd name="adj2" fmla="val 10620210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32DF631-0021-4A85-BA97-FFCE055C4593}"/>
                  </a:ext>
                </a:extLst>
              </p:cNvPr>
              <p:cNvSpPr txBox="1"/>
              <p:nvPr/>
            </p:nvSpPr>
            <p:spPr>
              <a:xfrm>
                <a:off x="6156176" y="3224602"/>
                <a:ext cx="122533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ko-KR" sz="28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𝑜𝑢𝑡</m:t>
                          </m:r>
                        </m:e>
                        <m:e>
                          <m:r>
                            <a:rPr lang="en-US" altLang="ko-KR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</m:oMath>
                  </m:oMathPara>
                </a14:m>
                <a:endParaRPr lang="ko-KR" altLang="en-US" sz="28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32DF631-0021-4A85-BA97-FFCE055C45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3224602"/>
                <a:ext cx="1225335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6BA5C30-C6A8-41E7-BF00-62993DFC3900}"/>
                  </a:ext>
                </a:extLst>
              </p:cNvPr>
              <p:cNvSpPr txBox="1"/>
              <p:nvPr/>
            </p:nvSpPr>
            <p:spPr>
              <a:xfrm>
                <a:off x="5004048" y="1185551"/>
                <a:ext cx="57913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ko-KR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𝑜𝑢𝑡</m:t>
                          </m:r>
                        </m:e>
                      </m:d>
                    </m:oMath>
                  </m:oMathPara>
                </a14:m>
                <a:endParaRPr lang="ko-KR" altLang="en-US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6BA5C30-C6A8-41E7-BF00-62993DFC39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1185551"/>
                <a:ext cx="579133" cy="276999"/>
              </a:xfrm>
              <a:prstGeom prst="rect">
                <a:avLst/>
              </a:prstGeom>
              <a:blipFill>
                <a:blip r:embed="rId4"/>
                <a:stretch>
                  <a:fillRect l="-12632" t="-171739" r="-95789" b="-26304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E7418E95-83A7-4F7F-8E06-DC6F5ADDB4E5}"/>
              </a:ext>
            </a:extLst>
          </p:cNvPr>
          <p:cNvSpPr txBox="1"/>
          <p:nvPr/>
        </p:nvSpPr>
        <p:spPr>
          <a:xfrm>
            <a:off x="6189299" y="3769012"/>
            <a:ext cx="22461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no-boundary proposal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566839"/>
      </p:ext>
    </p:extLst>
  </p:cSld>
  <p:clrMapOvr>
    <a:masterClrMapping/>
  </p:clrMapOvr>
  <p:transition spd="slow">
    <p:randomBar dir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30439" y="332656"/>
            <a:ext cx="8496944" cy="61926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자유형 14">
            <a:extLst>
              <a:ext uri="{FF2B5EF4-FFF2-40B4-BE49-F238E27FC236}">
                <a16:creationId xmlns:a16="http://schemas.microsoft.com/office/drawing/2014/main" id="{24BA26D3-3B44-4926-BC0C-535DC48485D3}"/>
              </a:ext>
            </a:extLst>
          </p:cNvPr>
          <p:cNvSpPr/>
          <p:nvPr/>
        </p:nvSpPr>
        <p:spPr>
          <a:xfrm>
            <a:off x="2555777" y="908721"/>
            <a:ext cx="1728192" cy="3096343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6" name="자유형 16">
            <a:extLst>
              <a:ext uri="{FF2B5EF4-FFF2-40B4-BE49-F238E27FC236}">
                <a16:creationId xmlns:a16="http://schemas.microsoft.com/office/drawing/2014/main" id="{E63AEFB0-B621-4934-8C99-49E177DA81E2}"/>
              </a:ext>
            </a:extLst>
          </p:cNvPr>
          <p:cNvSpPr/>
          <p:nvPr/>
        </p:nvSpPr>
        <p:spPr>
          <a:xfrm flipH="1">
            <a:off x="4932039" y="908720"/>
            <a:ext cx="1584175" cy="2952328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8" name="자유형 14">
            <a:extLst>
              <a:ext uri="{FF2B5EF4-FFF2-40B4-BE49-F238E27FC236}">
                <a16:creationId xmlns:a16="http://schemas.microsoft.com/office/drawing/2014/main" id="{C890E1C0-7D54-41F7-BB13-491FFD8299E2}"/>
              </a:ext>
            </a:extLst>
          </p:cNvPr>
          <p:cNvSpPr/>
          <p:nvPr/>
        </p:nvSpPr>
        <p:spPr>
          <a:xfrm flipV="1">
            <a:off x="2555777" y="2780928"/>
            <a:ext cx="1728192" cy="3096343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0B2D1741-8E43-46E4-8E33-755BC921AE12}"/>
              </a:ext>
            </a:extLst>
          </p:cNvPr>
          <p:cNvSpPr/>
          <p:nvPr/>
        </p:nvSpPr>
        <p:spPr>
          <a:xfrm>
            <a:off x="2555776" y="692696"/>
            <a:ext cx="4032448" cy="36004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7" name="자유형 16">
            <a:extLst>
              <a:ext uri="{FF2B5EF4-FFF2-40B4-BE49-F238E27FC236}">
                <a16:creationId xmlns:a16="http://schemas.microsoft.com/office/drawing/2014/main" id="{0631B59A-5B6E-49B5-A37A-05E578C59311}"/>
              </a:ext>
            </a:extLst>
          </p:cNvPr>
          <p:cNvSpPr/>
          <p:nvPr/>
        </p:nvSpPr>
        <p:spPr>
          <a:xfrm flipH="1" flipV="1">
            <a:off x="4932039" y="2924944"/>
            <a:ext cx="1584175" cy="2952328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60B86F17-EA37-41B1-99C4-4FBFD0BBF297}"/>
              </a:ext>
            </a:extLst>
          </p:cNvPr>
          <p:cNvSpPr/>
          <p:nvPr/>
        </p:nvSpPr>
        <p:spPr>
          <a:xfrm>
            <a:off x="323528" y="2564905"/>
            <a:ext cx="8496944" cy="1656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A754C1B9-6881-4D93-9FB6-34171C9255BC}"/>
              </a:ext>
            </a:extLst>
          </p:cNvPr>
          <p:cNvSpPr/>
          <p:nvPr/>
        </p:nvSpPr>
        <p:spPr>
          <a:xfrm>
            <a:off x="3747501" y="2419225"/>
            <a:ext cx="1637853" cy="25202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0" name="원호 19">
            <a:extLst>
              <a:ext uri="{FF2B5EF4-FFF2-40B4-BE49-F238E27FC236}">
                <a16:creationId xmlns:a16="http://schemas.microsoft.com/office/drawing/2014/main" id="{5D298460-8837-410F-8DCD-84D4DDF54E16}"/>
              </a:ext>
            </a:extLst>
          </p:cNvPr>
          <p:cNvSpPr/>
          <p:nvPr/>
        </p:nvSpPr>
        <p:spPr>
          <a:xfrm>
            <a:off x="3739803" y="1784442"/>
            <a:ext cx="1656184" cy="1440160"/>
          </a:xfrm>
          <a:prstGeom prst="arc">
            <a:avLst>
              <a:gd name="adj1" fmla="val 179737"/>
              <a:gd name="adj2" fmla="val 10620210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8" name="타원 27">
            <a:extLst>
              <a:ext uri="{FF2B5EF4-FFF2-40B4-BE49-F238E27FC236}">
                <a16:creationId xmlns:a16="http://schemas.microsoft.com/office/drawing/2014/main" id="{6723E4BE-9FD7-4D74-B164-AC122021A035}"/>
              </a:ext>
            </a:extLst>
          </p:cNvPr>
          <p:cNvSpPr/>
          <p:nvPr/>
        </p:nvSpPr>
        <p:spPr>
          <a:xfrm flipV="1">
            <a:off x="2555776" y="5744882"/>
            <a:ext cx="4032448" cy="36004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D48FDC33-4D57-49D8-9338-411FFFCE968D}"/>
              </a:ext>
            </a:extLst>
          </p:cNvPr>
          <p:cNvSpPr/>
          <p:nvPr/>
        </p:nvSpPr>
        <p:spPr>
          <a:xfrm flipV="1">
            <a:off x="3747501" y="4126365"/>
            <a:ext cx="1637853" cy="25202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30" name="원호 29">
            <a:extLst>
              <a:ext uri="{FF2B5EF4-FFF2-40B4-BE49-F238E27FC236}">
                <a16:creationId xmlns:a16="http://schemas.microsoft.com/office/drawing/2014/main" id="{DDB997E8-F3FF-4777-AB50-BFE7DC50DF5C}"/>
              </a:ext>
            </a:extLst>
          </p:cNvPr>
          <p:cNvSpPr/>
          <p:nvPr/>
        </p:nvSpPr>
        <p:spPr>
          <a:xfrm flipV="1">
            <a:off x="3739803" y="3573016"/>
            <a:ext cx="1656184" cy="1440160"/>
          </a:xfrm>
          <a:prstGeom prst="arc">
            <a:avLst>
              <a:gd name="adj1" fmla="val 179737"/>
              <a:gd name="adj2" fmla="val 10620210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6BA5C30-C6A8-41E7-BF00-62993DFC3900}"/>
                  </a:ext>
                </a:extLst>
              </p:cNvPr>
              <p:cNvSpPr txBox="1"/>
              <p:nvPr/>
            </p:nvSpPr>
            <p:spPr>
              <a:xfrm>
                <a:off x="5004048" y="1185551"/>
                <a:ext cx="57913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ko-KR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𝑜𝑢𝑡</m:t>
                          </m:r>
                        </m:e>
                      </m:d>
                    </m:oMath>
                  </m:oMathPara>
                </a14:m>
                <a:endParaRPr lang="ko-KR" altLang="en-US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6BA5C30-C6A8-41E7-BF00-62993DFC39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1185551"/>
                <a:ext cx="579133" cy="276999"/>
              </a:xfrm>
              <a:prstGeom prst="rect">
                <a:avLst/>
              </a:prstGeom>
              <a:blipFill>
                <a:blip r:embed="rId3"/>
                <a:stretch>
                  <a:fillRect l="-12632" t="-171739" r="-95789" b="-26304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0FC73A2-297B-4B1F-BD84-FC834F725754}"/>
                  </a:ext>
                </a:extLst>
              </p:cNvPr>
              <p:cNvSpPr txBox="1"/>
              <p:nvPr/>
            </p:nvSpPr>
            <p:spPr>
              <a:xfrm>
                <a:off x="4920991" y="5302032"/>
                <a:ext cx="43640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ko-KR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e>
                      </m:d>
                    </m:oMath>
                  </m:oMathPara>
                </a14:m>
                <a:endParaRPr lang="ko-KR" altLang="en-US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0FC73A2-297B-4B1F-BD84-FC834F7257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0991" y="5302032"/>
                <a:ext cx="436402" cy="276999"/>
              </a:xfrm>
              <a:prstGeom prst="rect">
                <a:avLst/>
              </a:prstGeom>
              <a:blipFill>
                <a:blip r:embed="rId4"/>
                <a:stretch>
                  <a:fillRect l="-23611" t="-177778" r="-127778" b="-26888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그림 22" descr="icon_화살표좌.png">
            <a:extLst>
              <a:ext uri="{FF2B5EF4-FFF2-40B4-BE49-F238E27FC236}">
                <a16:creationId xmlns:a16="http://schemas.microsoft.com/office/drawing/2014/main" id="{2A546476-6E42-4620-9B81-C4E3E4CCDDAF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0800000">
            <a:off x="3463444" y="3132110"/>
            <a:ext cx="619125" cy="5334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7092E10-C2AB-467E-B69F-9F7230F98935}"/>
              </a:ext>
            </a:extLst>
          </p:cNvPr>
          <p:cNvSpPr txBox="1"/>
          <p:nvPr/>
        </p:nvSpPr>
        <p:spPr>
          <a:xfrm>
            <a:off x="2156258" y="3218331"/>
            <a:ext cx="13356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disconnected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6164A02-70F3-47FE-A6FA-4CC9254AC0DE}"/>
                  </a:ext>
                </a:extLst>
              </p:cNvPr>
              <p:cNvSpPr txBox="1"/>
              <p:nvPr/>
            </p:nvSpPr>
            <p:spPr>
              <a:xfrm>
                <a:off x="6156176" y="3224602"/>
                <a:ext cx="135331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altLang="ko-KR" sz="280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𝑜𝑢𝑡</m:t>
                          </m:r>
                        </m:e>
                        <m:e>
                          <m:r>
                            <a:rPr lang="en-US" altLang="ko-KR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𝑖𝑛</m:t>
                          </m:r>
                        </m:e>
                      </m:d>
                    </m:oMath>
                  </m:oMathPara>
                </a14:m>
                <a:endParaRPr lang="ko-KR" altLang="en-US" sz="28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6164A02-70F3-47FE-A6FA-4CC9254AC0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3224602"/>
                <a:ext cx="1353319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7150163"/>
      </p:ext>
    </p:extLst>
  </p:cSld>
  <p:clrMapOvr>
    <a:masterClrMapping/>
  </p:clrMapOvr>
  <p:transition spd="slow">
    <p:randomBar dir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30439" y="332656"/>
            <a:ext cx="8496944" cy="61926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자유형 14">
            <a:extLst>
              <a:ext uri="{FF2B5EF4-FFF2-40B4-BE49-F238E27FC236}">
                <a16:creationId xmlns:a16="http://schemas.microsoft.com/office/drawing/2014/main" id="{24BA26D3-3B44-4926-BC0C-535DC48485D3}"/>
              </a:ext>
            </a:extLst>
          </p:cNvPr>
          <p:cNvSpPr/>
          <p:nvPr/>
        </p:nvSpPr>
        <p:spPr>
          <a:xfrm>
            <a:off x="2555777" y="908721"/>
            <a:ext cx="1728192" cy="3096343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6" name="자유형 16">
            <a:extLst>
              <a:ext uri="{FF2B5EF4-FFF2-40B4-BE49-F238E27FC236}">
                <a16:creationId xmlns:a16="http://schemas.microsoft.com/office/drawing/2014/main" id="{E63AEFB0-B621-4934-8C99-49E177DA81E2}"/>
              </a:ext>
            </a:extLst>
          </p:cNvPr>
          <p:cNvSpPr/>
          <p:nvPr/>
        </p:nvSpPr>
        <p:spPr>
          <a:xfrm flipH="1">
            <a:off x="4932039" y="908720"/>
            <a:ext cx="1584175" cy="2952328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8" name="자유형 14">
            <a:extLst>
              <a:ext uri="{FF2B5EF4-FFF2-40B4-BE49-F238E27FC236}">
                <a16:creationId xmlns:a16="http://schemas.microsoft.com/office/drawing/2014/main" id="{C890E1C0-7D54-41F7-BB13-491FFD8299E2}"/>
              </a:ext>
            </a:extLst>
          </p:cNvPr>
          <p:cNvSpPr/>
          <p:nvPr/>
        </p:nvSpPr>
        <p:spPr>
          <a:xfrm flipV="1">
            <a:off x="2555777" y="2780928"/>
            <a:ext cx="1728192" cy="3096343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0B2D1741-8E43-46E4-8E33-755BC921AE12}"/>
              </a:ext>
            </a:extLst>
          </p:cNvPr>
          <p:cNvSpPr/>
          <p:nvPr/>
        </p:nvSpPr>
        <p:spPr>
          <a:xfrm>
            <a:off x="2555776" y="692696"/>
            <a:ext cx="4032448" cy="36004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7" name="자유형 16">
            <a:extLst>
              <a:ext uri="{FF2B5EF4-FFF2-40B4-BE49-F238E27FC236}">
                <a16:creationId xmlns:a16="http://schemas.microsoft.com/office/drawing/2014/main" id="{0631B59A-5B6E-49B5-A37A-05E578C59311}"/>
              </a:ext>
            </a:extLst>
          </p:cNvPr>
          <p:cNvSpPr/>
          <p:nvPr/>
        </p:nvSpPr>
        <p:spPr>
          <a:xfrm flipH="1" flipV="1">
            <a:off x="4932039" y="2924944"/>
            <a:ext cx="1584175" cy="2952328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60B86F17-EA37-41B1-99C4-4FBFD0BBF297}"/>
              </a:ext>
            </a:extLst>
          </p:cNvPr>
          <p:cNvSpPr/>
          <p:nvPr/>
        </p:nvSpPr>
        <p:spPr>
          <a:xfrm>
            <a:off x="323528" y="2564905"/>
            <a:ext cx="8496944" cy="1656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A754C1B9-6881-4D93-9FB6-34171C9255BC}"/>
              </a:ext>
            </a:extLst>
          </p:cNvPr>
          <p:cNvSpPr/>
          <p:nvPr/>
        </p:nvSpPr>
        <p:spPr>
          <a:xfrm>
            <a:off x="3747501" y="2419225"/>
            <a:ext cx="1637853" cy="25202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0" name="원호 19">
            <a:extLst>
              <a:ext uri="{FF2B5EF4-FFF2-40B4-BE49-F238E27FC236}">
                <a16:creationId xmlns:a16="http://schemas.microsoft.com/office/drawing/2014/main" id="{5D298460-8837-410F-8DCD-84D4DDF54E16}"/>
              </a:ext>
            </a:extLst>
          </p:cNvPr>
          <p:cNvSpPr/>
          <p:nvPr/>
        </p:nvSpPr>
        <p:spPr>
          <a:xfrm>
            <a:off x="3739803" y="1784442"/>
            <a:ext cx="1656184" cy="1440160"/>
          </a:xfrm>
          <a:prstGeom prst="arc">
            <a:avLst>
              <a:gd name="adj1" fmla="val 179737"/>
              <a:gd name="adj2" fmla="val 10620210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8" name="타원 27">
            <a:extLst>
              <a:ext uri="{FF2B5EF4-FFF2-40B4-BE49-F238E27FC236}">
                <a16:creationId xmlns:a16="http://schemas.microsoft.com/office/drawing/2014/main" id="{6723E4BE-9FD7-4D74-B164-AC122021A035}"/>
              </a:ext>
            </a:extLst>
          </p:cNvPr>
          <p:cNvSpPr/>
          <p:nvPr/>
        </p:nvSpPr>
        <p:spPr>
          <a:xfrm flipV="1">
            <a:off x="2555776" y="5744882"/>
            <a:ext cx="4032448" cy="36004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D48FDC33-4D57-49D8-9338-411FFFCE968D}"/>
              </a:ext>
            </a:extLst>
          </p:cNvPr>
          <p:cNvSpPr/>
          <p:nvPr/>
        </p:nvSpPr>
        <p:spPr>
          <a:xfrm flipV="1">
            <a:off x="3747501" y="4126365"/>
            <a:ext cx="1637853" cy="25202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30" name="원호 29">
            <a:extLst>
              <a:ext uri="{FF2B5EF4-FFF2-40B4-BE49-F238E27FC236}">
                <a16:creationId xmlns:a16="http://schemas.microsoft.com/office/drawing/2014/main" id="{DDB997E8-F3FF-4777-AB50-BFE7DC50DF5C}"/>
              </a:ext>
            </a:extLst>
          </p:cNvPr>
          <p:cNvSpPr/>
          <p:nvPr/>
        </p:nvSpPr>
        <p:spPr>
          <a:xfrm flipV="1">
            <a:off x="3739803" y="3573016"/>
            <a:ext cx="1656184" cy="1440160"/>
          </a:xfrm>
          <a:prstGeom prst="arc">
            <a:avLst>
              <a:gd name="adj1" fmla="val 179737"/>
              <a:gd name="adj2" fmla="val 10620210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B4BC670D-E667-4DB6-931D-006CF35F3D36}"/>
              </a:ext>
            </a:extLst>
          </p:cNvPr>
          <p:cNvSpPr/>
          <p:nvPr/>
        </p:nvSpPr>
        <p:spPr>
          <a:xfrm>
            <a:off x="4348341" y="3135873"/>
            <a:ext cx="461140" cy="57606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E15CBB83-6646-49D4-8351-64C390177579}"/>
              </a:ext>
            </a:extLst>
          </p:cNvPr>
          <p:cNvSpPr/>
          <p:nvPr/>
        </p:nvSpPr>
        <p:spPr>
          <a:xfrm>
            <a:off x="4315369" y="3192055"/>
            <a:ext cx="142091" cy="412376"/>
          </a:xfrm>
          <a:custGeom>
            <a:avLst/>
            <a:gdLst>
              <a:gd name="connsiteX0" fmla="*/ 26633 w 142275"/>
              <a:gd name="connsiteY0" fmla="*/ 0 h 408373"/>
              <a:gd name="connsiteX1" fmla="*/ 142043 w 142275"/>
              <a:gd name="connsiteY1" fmla="*/ 204187 h 408373"/>
              <a:gd name="connsiteX2" fmla="*/ 0 w 142275"/>
              <a:gd name="connsiteY2" fmla="*/ 408373 h 408373"/>
              <a:gd name="connsiteX0" fmla="*/ 26633 w 142578"/>
              <a:gd name="connsiteY0" fmla="*/ 1 h 408374"/>
              <a:gd name="connsiteX1" fmla="*/ 142043 w 142578"/>
              <a:gd name="connsiteY1" fmla="*/ 204188 h 408374"/>
              <a:gd name="connsiteX2" fmla="*/ 0 w 142578"/>
              <a:gd name="connsiteY2" fmla="*/ 408374 h 408374"/>
              <a:gd name="connsiteX0" fmla="*/ 26633 w 142578"/>
              <a:gd name="connsiteY0" fmla="*/ 1 h 408704"/>
              <a:gd name="connsiteX1" fmla="*/ 142043 w 142578"/>
              <a:gd name="connsiteY1" fmla="*/ 204188 h 408704"/>
              <a:gd name="connsiteX2" fmla="*/ 0 w 142578"/>
              <a:gd name="connsiteY2" fmla="*/ 408374 h 408704"/>
              <a:gd name="connsiteX0" fmla="*/ 26633 w 142578"/>
              <a:gd name="connsiteY0" fmla="*/ 1 h 408471"/>
              <a:gd name="connsiteX1" fmla="*/ 142043 w 142578"/>
              <a:gd name="connsiteY1" fmla="*/ 204188 h 408471"/>
              <a:gd name="connsiteX2" fmla="*/ 0 w 142578"/>
              <a:gd name="connsiteY2" fmla="*/ 408374 h 408471"/>
              <a:gd name="connsiteX0" fmla="*/ 26633 w 142369"/>
              <a:gd name="connsiteY0" fmla="*/ 682 h 409152"/>
              <a:gd name="connsiteX1" fmla="*/ 142043 w 142369"/>
              <a:gd name="connsiteY1" fmla="*/ 204869 h 409152"/>
              <a:gd name="connsiteX2" fmla="*/ 0 w 142369"/>
              <a:gd name="connsiteY2" fmla="*/ 409055 h 409152"/>
              <a:gd name="connsiteX0" fmla="*/ 19013 w 142193"/>
              <a:gd name="connsiteY0" fmla="*/ 682 h 409152"/>
              <a:gd name="connsiteX1" fmla="*/ 142043 w 142193"/>
              <a:gd name="connsiteY1" fmla="*/ 204869 h 409152"/>
              <a:gd name="connsiteX2" fmla="*/ 0 w 142193"/>
              <a:gd name="connsiteY2" fmla="*/ 409055 h 409152"/>
              <a:gd name="connsiteX0" fmla="*/ 19013 w 142193"/>
              <a:gd name="connsiteY0" fmla="*/ 98 h 408568"/>
              <a:gd name="connsiteX1" fmla="*/ 142043 w 142193"/>
              <a:gd name="connsiteY1" fmla="*/ 204285 h 408568"/>
              <a:gd name="connsiteX2" fmla="*/ 0 w 142193"/>
              <a:gd name="connsiteY2" fmla="*/ 408471 h 408568"/>
              <a:gd name="connsiteX0" fmla="*/ 11393 w 142091"/>
              <a:gd name="connsiteY0" fmla="*/ 95 h 412376"/>
              <a:gd name="connsiteX1" fmla="*/ 142043 w 142091"/>
              <a:gd name="connsiteY1" fmla="*/ 208092 h 412376"/>
              <a:gd name="connsiteX2" fmla="*/ 0 w 142091"/>
              <a:gd name="connsiteY2" fmla="*/ 412278 h 412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091" h="412376">
                <a:moveTo>
                  <a:pt x="11393" y="95"/>
                </a:moveTo>
                <a:cubicBezTo>
                  <a:pt x="90367" y="-4233"/>
                  <a:pt x="143942" y="139395"/>
                  <a:pt x="142043" y="208092"/>
                </a:cubicBezTo>
                <a:cubicBezTo>
                  <a:pt x="140144" y="276789"/>
                  <a:pt x="91662" y="416606"/>
                  <a:pt x="0" y="412278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자유형: 도형 31">
            <a:extLst>
              <a:ext uri="{FF2B5EF4-FFF2-40B4-BE49-F238E27FC236}">
                <a16:creationId xmlns:a16="http://schemas.microsoft.com/office/drawing/2014/main" id="{07F51479-E06D-4A09-812A-79DC1200190C}"/>
              </a:ext>
            </a:extLst>
          </p:cNvPr>
          <p:cNvSpPr/>
          <p:nvPr/>
        </p:nvSpPr>
        <p:spPr>
          <a:xfrm flipH="1">
            <a:off x="4686343" y="3196042"/>
            <a:ext cx="142091" cy="412376"/>
          </a:xfrm>
          <a:custGeom>
            <a:avLst/>
            <a:gdLst>
              <a:gd name="connsiteX0" fmla="*/ 26633 w 142275"/>
              <a:gd name="connsiteY0" fmla="*/ 0 h 408373"/>
              <a:gd name="connsiteX1" fmla="*/ 142043 w 142275"/>
              <a:gd name="connsiteY1" fmla="*/ 204187 h 408373"/>
              <a:gd name="connsiteX2" fmla="*/ 0 w 142275"/>
              <a:gd name="connsiteY2" fmla="*/ 408373 h 408373"/>
              <a:gd name="connsiteX0" fmla="*/ 26633 w 142578"/>
              <a:gd name="connsiteY0" fmla="*/ 1 h 408374"/>
              <a:gd name="connsiteX1" fmla="*/ 142043 w 142578"/>
              <a:gd name="connsiteY1" fmla="*/ 204188 h 408374"/>
              <a:gd name="connsiteX2" fmla="*/ 0 w 142578"/>
              <a:gd name="connsiteY2" fmla="*/ 408374 h 408374"/>
              <a:gd name="connsiteX0" fmla="*/ 26633 w 142578"/>
              <a:gd name="connsiteY0" fmla="*/ 1 h 408704"/>
              <a:gd name="connsiteX1" fmla="*/ 142043 w 142578"/>
              <a:gd name="connsiteY1" fmla="*/ 204188 h 408704"/>
              <a:gd name="connsiteX2" fmla="*/ 0 w 142578"/>
              <a:gd name="connsiteY2" fmla="*/ 408374 h 408704"/>
              <a:gd name="connsiteX0" fmla="*/ 26633 w 142578"/>
              <a:gd name="connsiteY0" fmla="*/ 1 h 408471"/>
              <a:gd name="connsiteX1" fmla="*/ 142043 w 142578"/>
              <a:gd name="connsiteY1" fmla="*/ 204188 h 408471"/>
              <a:gd name="connsiteX2" fmla="*/ 0 w 142578"/>
              <a:gd name="connsiteY2" fmla="*/ 408374 h 408471"/>
              <a:gd name="connsiteX0" fmla="*/ 26633 w 142369"/>
              <a:gd name="connsiteY0" fmla="*/ 682 h 409152"/>
              <a:gd name="connsiteX1" fmla="*/ 142043 w 142369"/>
              <a:gd name="connsiteY1" fmla="*/ 204869 h 409152"/>
              <a:gd name="connsiteX2" fmla="*/ 0 w 142369"/>
              <a:gd name="connsiteY2" fmla="*/ 409055 h 409152"/>
              <a:gd name="connsiteX0" fmla="*/ 19013 w 142193"/>
              <a:gd name="connsiteY0" fmla="*/ 682 h 409152"/>
              <a:gd name="connsiteX1" fmla="*/ 142043 w 142193"/>
              <a:gd name="connsiteY1" fmla="*/ 204869 h 409152"/>
              <a:gd name="connsiteX2" fmla="*/ 0 w 142193"/>
              <a:gd name="connsiteY2" fmla="*/ 409055 h 409152"/>
              <a:gd name="connsiteX0" fmla="*/ 19013 w 142193"/>
              <a:gd name="connsiteY0" fmla="*/ 98 h 408568"/>
              <a:gd name="connsiteX1" fmla="*/ 142043 w 142193"/>
              <a:gd name="connsiteY1" fmla="*/ 204285 h 408568"/>
              <a:gd name="connsiteX2" fmla="*/ 0 w 142193"/>
              <a:gd name="connsiteY2" fmla="*/ 408471 h 408568"/>
              <a:gd name="connsiteX0" fmla="*/ 11393 w 142091"/>
              <a:gd name="connsiteY0" fmla="*/ 95 h 412376"/>
              <a:gd name="connsiteX1" fmla="*/ 142043 w 142091"/>
              <a:gd name="connsiteY1" fmla="*/ 208092 h 412376"/>
              <a:gd name="connsiteX2" fmla="*/ 0 w 142091"/>
              <a:gd name="connsiteY2" fmla="*/ 412278 h 412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091" h="412376">
                <a:moveTo>
                  <a:pt x="11393" y="95"/>
                </a:moveTo>
                <a:cubicBezTo>
                  <a:pt x="90367" y="-4233"/>
                  <a:pt x="143942" y="139395"/>
                  <a:pt x="142043" y="208092"/>
                </a:cubicBezTo>
                <a:cubicBezTo>
                  <a:pt x="140144" y="276789"/>
                  <a:pt x="91662" y="416606"/>
                  <a:pt x="0" y="412278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9AEBF3F-B83B-4BC2-BA1A-0127D351D17B}"/>
              </a:ext>
            </a:extLst>
          </p:cNvPr>
          <p:cNvSpPr txBox="1"/>
          <p:nvPr/>
        </p:nvSpPr>
        <p:spPr>
          <a:xfrm>
            <a:off x="5663821" y="3265877"/>
            <a:ext cx="19335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</a:rPr>
              <a:t>What if connected?</a:t>
            </a:r>
          </a:p>
        </p:txBody>
      </p:sp>
      <p:pic>
        <p:nvPicPr>
          <p:cNvPr id="34" name="그림 33" descr="icon_화살표좌.png">
            <a:extLst>
              <a:ext uri="{FF2B5EF4-FFF2-40B4-BE49-F238E27FC236}">
                <a16:creationId xmlns:a16="http://schemas.microsoft.com/office/drawing/2014/main" id="{C9C1924B-AA7E-4EB5-9EB3-FB9CB543DA1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1919">
            <a:off x="5058632" y="3157205"/>
            <a:ext cx="619125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466374"/>
      </p:ext>
    </p:extLst>
  </p:cSld>
  <p:clrMapOvr>
    <a:masterClrMapping/>
  </p:clrMapOvr>
  <p:transition spd="slow">
    <p:randomBar dir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30439" y="332656"/>
            <a:ext cx="8496944" cy="61926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자유형 14">
            <a:extLst>
              <a:ext uri="{FF2B5EF4-FFF2-40B4-BE49-F238E27FC236}">
                <a16:creationId xmlns:a16="http://schemas.microsoft.com/office/drawing/2014/main" id="{24BA26D3-3B44-4926-BC0C-535DC48485D3}"/>
              </a:ext>
            </a:extLst>
          </p:cNvPr>
          <p:cNvSpPr/>
          <p:nvPr/>
        </p:nvSpPr>
        <p:spPr>
          <a:xfrm>
            <a:off x="2555777" y="908721"/>
            <a:ext cx="1728192" cy="3096343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6" name="자유형 16">
            <a:extLst>
              <a:ext uri="{FF2B5EF4-FFF2-40B4-BE49-F238E27FC236}">
                <a16:creationId xmlns:a16="http://schemas.microsoft.com/office/drawing/2014/main" id="{E63AEFB0-B621-4934-8C99-49E177DA81E2}"/>
              </a:ext>
            </a:extLst>
          </p:cNvPr>
          <p:cNvSpPr/>
          <p:nvPr/>
        </p:nvSpPr>
        <p:spPr>
          <a:xfrm flipH="1">
            <a:off x="4932039" y="908720"/>
            <a:ext cx="1584175" cy="2952328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8" name="자유형 14">
            <a:extLst>
              <a:ext uri="{FF2B5EF4-FFF2-40B4-BE49-F238E27FC236}">
                <a16:creationId xmlns:a16="http://schemas.microsoft.com/office/drawing/2014/main" id="{C890E1C0-7D54-41F7-BB13-491FFD8299E2}"/>
              </a:ext>
            </a:extLst>
          </p:cNvPr>
          <p:cNvSpPr/>
          <p:nvPr/>
        </p:nvSpPr>
        <p:spPr>
          <a:xfrm flipV="1">
            <a:off x="2555777" y="2780928"/>
            <a:ext cx="1728192" cy="3096343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0B2D1741-8E43-46E4-8E33-755BC921AE12}"/>
              </a:ext>
            </a:extLst>
          </p:cNvPr>
          <p:cNvSpPr/>
          <p:nvPr/>
        </p:nvSpPr>
        <p:spPr>
          <a:xfrm>
            <a:off x="2555776" y="692696"/>
            <a:ext cx="4032448" cy="36004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7" name="자유형 16">
            <a:extLst>
              <a:ext uri="{FF2B5EF4-FFF2-40B4-BE49-F238E27FC236}">
                <a16:creationId xmlns:a16="http://schemas.microsoft.com/office/drawing/2014/main" id="{0631B59A-5B6E-49B5-A37A-05E578C59311}"/>
              </a:ext>
            </a:extLst>
          </p:cNvPr>
          <p:cNvSpPr/>
          <p:nvPr/>
        </p:nvSpPr>
        <p:spPr>
          <a:xfrm flipH="1" flipV="1">
            <a:off x="4932039" y="2924944"/>
            <a:ext cx="1584175" cy="2952328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60B86F17-EA37-41B1-99C4-4FBFD0BBF297}"/>
              </a:ext>
            </a:extLst>
          </p:cNvPr>
          <p:cNvSpPr/>
          <p:nvPr/>
        </p:nvSpPr>
        <p:spPr>
          <a:xfrm>
            <a:off x="323528" y="2564905"/>
            <a:ext cx="8496944" cy="1656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A754C1B9-6881-4D93-9FB6-34171C9255BC}"/>
              </a:ext>
            </a:extLst>
          </p:cNvPr>
          <p:cNvSpPr/>
          <p:nvPr/>
        </p:nvSpPr>
        <p:spPr>
          <a:xfrm>
            <a:off x="3747501" y="2419225"/>
            <a:ext cx="1637853" cy="25202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0" name="원호 19">
            <a:extLst>
              <a:ext uri="{FF2B5EF4-FFF2-40B4-BE49-F238E27FC236}">
                <a16:creationId xmlns:a16="http://schemas.microsoft.com/office/drawing/2014/main" id="{5D298460-8837-410F-8DCD-84D4DDF54E16}"/>
              </a:ext>
            </a:extLst>
          </p:cNvPr>
          <p:cNvSpPr/>
          <p:nvPr/>
        </p:nvSpPr>
        <p:spPr>
          <a:xfrm>
            <a:off x="3739803" y="1784442"/>
            <a:ext cx="1656184" cy="1440160"/>
          </a:xfrm>
          <a:prstGeom prst="arc">
            <a:avLst>
              <a:gd name="adj1" fmla="val 179737"/>
              <a:gd name="adj2" fmla="val 10620210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8" name="타원 27">
            <a:extLst>
              <a:ext uri="{FF2B5EF4-FFF2-40B4-BE49-F238E27FC236}">
                <a16:creationId xmlns:a16="http://schemas.microsoft.com/office/drawing/2014/main" id="{6723E4BE-9FD7-4D74-B164-AC122021A035}"/>
              </a:ext>
            </a:extLst>
          </p:cNvPr>
          <p:cNvSpPr/>
          <p:nvPr/>
        </p:nvSpPr>
        <p:spPr>
          <a:xfrm flipV="1">
            <a:off x="2555776" y="5744882"/>
            <a:ext cx="4032448" cy="36004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D48FDC33-4D57-49D8-9338-411FFFCE968D}"/>
              </a:ext>
            </a:extLst>
          </p:cNvPr>
          <p:cNvSpPr/>
          <p:nvPr/>
        </p:nvSpPr>
        <p:spPr>
          <a:xfrm flipV="1">
            <a:off x="3747501" y="4126365"/>
            <a:ext cx="1637853" cy="25202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30" name="원호 29">
            <a:extLst>
              <a:ext uri="{FF2B5EF4-FFF2-40B4-BE49-F238E27FC236}">
                <a16:creationId xmlns:a16="http://schemas.microsoft.com/office/drawing/2014/main" id="{DDB997E8-F3FF-4777-AB50-BFE7DC50DF5C}"/>
              </a:ext>
            </a:extLst>
          </p:cNvPr>
          <p:cNvSpPr/>
          <p:nvPr/>
        </p:nvSpPr>
        <p:spPr>
          <a:xfrm flipV="1">
            <a:off x="3739803" y="3573016"/>
            <a:ext cx="1656184" cy="1440160"/>
          </a:xfrm>
          <a:prstGeom prst="arc">
            <a:avLst>
              <a:gd name="adj1" fmla="val 179737"/>
              <a:gd name="adj2" fmla="val 10620210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B4BC670D-E667-4DB6-931D-006CF35F3D36}"/>
              </a:ext>
            </a:extLst>
          </p:cNvPr>
          <p:cNvSpPr/>
          <p:nvPr/>
        </p:nvSpPr>
        <p:spPr>
          <a:xfrm>
            <a:off x="4348341" y="3135873"/>
            <a:ext cx="461140" cy="57606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자유형: 도형 2">
            <a:extLst>
              <a:ext uri="{FF2B5EF4-FFF2-40B4-BE49-F238E27FC236}">
                <a16:creationId xmlns:a16="http://schemas.microsoft.com/office/drawing/2014/main" id="{E15CBB83-6646-49D4-8351-64C390177579}"/>
              </a:ext>
            </a:extLst>
          </p:cNvPr>
          <p:cNvSpPr/>
          <p:nvPr/>
        </p:nvSpPr>
        <p:spPr>
          <a:xfrm>
            <a:off x="4315369" y="3192055"/>
            <a:ext cx="142091" cy="412376"/>
          </a:xfrm>
          <a:custGeom>
            <a:avLst/>
            <a:gdLst>
              <a:gd name="connsiteX0" fmla="*/ 26633 w 142275"/>
              <a:gd name="connsiteY0" fmla="*/ 0 h 408373"/>
              <a:gd name="connsiteX1" fmla="*/ 142043 w 142275"/>
              <a:gd name="connsiteY1" fmla="*/ 204187 h 408373"/>
              <a:gd name="connsiteX2" fmla="*/ 0 w 142275"/>
              <a:gd name="connsiteY2" fmla="*/ 408373 h 408373"/>
              <a:gd name="connsiteX0" fmla="*/ 26633 w 142578"/>
              <a:gd name="connsiteY0" fmla="*/ 1 h 408374"/>
              <a:gd name="connsiteX1" fmla="*/ 142043 w 142578"/>
              <a:gd name="connsiteY1" fmla="*/ 204188 h 408374"/>
              <a:gd name="connsiteX2" fmla="*/ 0 w 142578"/>
              <a:gd name="connsiteY2" fmla="*/ 408374 h 408374"/>
              <a:gd name="connsiteX0" fmla="*/ 26633 w 142578"/>
              <a:gd name="connsiteY0" fmla="*/ 1 h 408704"/>
              <a:gd name="connsiteX1" fmla="*/ 142043 w 142578"/>
              <a:gd name="connsiteY1" fmla="*/ 204188 h 408704"/>
              <a:gd name="connsiteX2" fmla="*/ 0 w 142578"/>
              <a:gd name="connsiteY2" fmla="*/ 408374 h 408704"/>
              <a:gd name="connsiteX0" fmla="*/ 26633 w 142578"/>
              <a:gd name="connsiteY0" fmla="*/ 1 h 408471"/>
              <a:gd name="connsiteX1" fmla="*/ 142043 w 142578"/>
              <a:gd name="connsiteY1" fmla="*/ 204188 h 408471"/>
              <a:gd name="connsiteX2" fmla="*/ 0 w 142578"/>
              <a:gd name="connsiteY2" fmla="*/ 408374 h 408471"/>
              <a:gd name="connsiteX0" fmla="*/ 26633 w 142369"/>
              <a:gd name="connsiteY0" fmla="*/ 682 h 409152"/>
              <a:gd name="connsiteX1" fmla="*/ 142043 w 142369"/>
              <a:gd name="connsiteY1" fmla="*/ 204869 h 409152"/>
              <a:gd name="connsiteX2" fmla="*/ 0 w 142369"/>
              <a:gd name="connsiteY2" fmla="*/ 409055 h 409152"/>
              <a:gd name="connsiteX0" fmla="*/ 19013 w 142193"/>
              <a:gd name="connsiteY0" fmla="*/ 682 h 409152"/>
              <a:gd name="connsiteX1" fmla="*/ 142043 w 142193"/>
              <a:gd name="connsiteY1" fmla="*/ 204869 h 409152"/>
              <a:gd name="connsiteX2" fmla="*/ 0 w 142193"/>
              <a:gd name="connsiteY2" fmla="*/ 409055 h 409152"/>
              <a:gd name="connsiteX0" fmla="*/ 19013 w 142193"/>
              <a:gd name="connsiteY0" fmla="*/ 98 h 408568"/>
              <a:gd name="connsiteX1" fmla="*/ 142043 w 142193"/>
              <a:gd name="connsiteY1" fmla="*/ 204285 h 408568"/>
              <a:gd name="connsiteX2" fmla="*/ 0 w 142193"/>
              <a:gd name="connsiteY2" fmla="*/ 408471 h 408568"/>
              <a:gd name="connsiteX0" fmla="*/ 11393 w 142091"/>
              <a:gd name="connsiteY0" fmla="*/ 95 h 412376"/>
              <a:gd name="connsiteX1" fmla="*/ 142043 w 142091"/>
              <a:gd name="connsiteY1" fmla="*/ 208092 h 412376"/>
              <a:gd name="connsiteX2" fmla="*/ 0 w 142091"/>
              <a:gd name="connsiteY2" fmla="*/ 412278 h 412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091" h="412376">
                <a:moveTo>
                  <a:pt x="11393" y="95"/>
                </a:moveTo>
                <a:cubicBezTo>
                  <a:pt x="90367" y="-4233"/>
                  <a:pt x="143942" y="139395"/>
                  <a:pt x="142043" y="208092"/>
                </a:cubicBezTo>
                <a:cubicBezTo>
                  <a:pt x="140144" y="276789"/>
                  <a:pt x="91662" y="416606"/>
                  <a:pt x="0" y="412278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자유형: 도형 31">
            <a:extLst>
              <a:ext uri="{FF2B5EF4-FFF2-40B4-BE49-F238E27FC236}">
                <a16:creationId xmlns:a16="http://schemas.microsoft.com/office/drawing/2014/main" id="{07F51479-E06D-4A09-812A-79DC1200190C}"/>
              </a:ext>
            </a:extLst>
          </p:cNvPr>
          <p:cNvSpPr/>
          <p:nvPr/>
        </p:nvSpPr>
        <p:spPr>
          <a:xfrm flipH="1">
            <a:off x="4686343" y="3196042"/>
            <a:ext cx="142091" cy="412376"/>
          </a:xfrm>
          <a:custGeom>
            <a:avLst/>
            <a:gdLst>
              <a:gd name="connsiteX0" fmla="*/ 26633 w 142275"/>
              <a:gd name="connsiteY0" fmla="*/ 0 h 408373"/>
              <a:gd name="connsiteX1" fmla="*/ 142043 w 142275"/>
              <a:gd name="connsiteY1" fmla="*/ 204187 h 408373"/>
              <a:gd name="connsiteX2" fmla="*/ 0 w 142275"/>
              <a:gd name="connsiteY2" fmla="*/ 408373 h 408373"/>
              <a:gd name="connsiteX0" fmla="*/ 26633 w 142578"/>
              <a:gd name="connsiteY0" fmla="*/ 1 h 408374"/>
              <a:gd name="connsiteX1" fmla="*/ 142043 w 142578"/>
              <a:gd name="connsiteY1" fmla="*/ 204188 h 408374"/>
              <a:gd name="connsiteX2" fmla="*/ 0 w 142578"/>
              <a:gd name="connsiteY2" fmla="*/ 408374 h 408374"/>
              <a:gd name="connsiteX0" fmla="*/ 26633 w 142578"/>
              <a:gd name="connsiteY0" fmla="*/ 1 h 408704"/>
              <a:gd name="connsiteX1" fmla="*/ 142043 w 142578"/>
              <a:gd name="connsiteY1" fmla="*/ 204188 h 408704"/>
              <a:gd name="connsiteX2" fmla="*/ 0 w 142578"/>
              <a:gd name="connsiteY2" fmla="*/ 408374 h 408704"/>
              <a:gd name="connsiteX0" fmla="*/ 26633 w 142578"/>
              <a:gd name="connsiteY0" fmla="*/ 1 h 408471"/>
              <a:gd name="connsiteX1" fmla="*/ 142043 w 142578"/>
              <a:gd name="connsiteY1" fmla="*/ 204188 h 408471"/>
              <a:gd name="connsiteX2" fmla="*/ 0 w 142578"/>
              <a:gd name="connsiteY2" fmla="*/ 408374 h 408471"/>
              <a:gd name="connsiteX0" fmla="*/ 26633 w 142369"/>
              <a:gd name="connsiteY0" fmla="*/ 682 h 409152"/>
              <a:gd name="connsiteX1" fmla="*/ 142043 w 142369"/>
              <a:gd name="connsiteY1" fmla="*/ 204869 h 409152"/>
              <a:gd name="connsiteX2" fmla="*/ 0 w 142369"/>
              <a:gd name="connsiteY2" fmla="*/ 409055 h 409152"/>
              <a:gd name="connsiteX0" fmla="*/ 19013 w 142193"/>
              <a:gd name="connsiteY0" fmla="*/ 682 h 409152"/>
              <a:gd name="connsiteX1" fmla="*/ 142043 w 142193"/>
              <a:gd name="connsiteY1" fmla="*/ 204869 h 409152"/>
              <a:gd name="connsiteX2" fmla="*/ 0 w 142193"/>
              <a:gd name="connsiteY2" fmla="*/ 409055 h 409152"/>
              <a:gd name="connsiteX0" fmla="*/ 19013 w 142193"/>
              <a:gd name="connsiteY0" fmla="*/ 98 h 408568"/>
              <a:gd name="connsiteX1" fmla="*/ 142043 w 142193"/>
              <a:gd name="connsiteY1" fmla="*/ 204285 h 408568"/>
              <a:gd name="connsiteX2" fmla="*/ 0 w 142193"/>
              <a:gd name="connsiteY2" fmla="*/ 408471 h 408568"/>
              <a:gd name="connsiteX0" fmla="*/ 11393 w 142091"/>
              <a:gd name="connsiteY0" fmla="*/ 95 h 412376"/>
              <a:gd name="connsiteX1" fmla="*/ 142043 w 142091"/>
              <a:gd name="connsiteY1" fmla="*/ 208092 h 412376"/>
              <a:gd name="connsiteX2" fmla="*/ 0 w 142091"/>
              <a:gd name="connsiteY2" fmla="*/ 412278 h 412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091" h="412376">
                <a:moveTo>
                  <a:pt x="11393" y="95"/>
                </a:moveTo>
                <a:cubicBezTo>
                  <a:pt x="90367" y="-4233"/>
                  <a:pt x="143942" y="139395"/>
                  <a:pt x="142043" y="208092"/>
                </a:cubicBezTo>
                <a:cubicBezTo>
                  <a:pt x="140144" y="276789"/>
                  <a:pt x="91662" y="416606"/>
                  <a:pt x="0" y="412278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9AEBF3F-B83B-4BC2-BA1A-0127D351D17B}"/>
                  </a:ext>
                </a:extLst>
              </p:cNvPr>
              <p:cNvSpPr txBox="1"/>
              <p:nvPr/>
            </p:nvSpPr>
            <p:spPr>
              <a:xfrm>
                <a:off x="5663821" y="3111620"/>
                <a:ext cx="1969642" cy="5699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altLang="ko-KR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p>
                          <m:r>
                            <a:rPr lang="en-US" altLang="ko-KR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=1−</m:t>
                      </m:r>
                      <m:f>
                        <m:fPr>
                          <m:ctrlPr>
                            <a:rPr lang="en-US" altLang="ko-KR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altLang="ko-KR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num>
                        <m:den>
                          <m:r>
                            <a:rPr lang="en-US" altLang="ko-KR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sSup>
                        <m:sSupPr>
                          <m:ctrlPr>
                            <a:rPr lang="en-US" altLang="ko-KR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altLang="ko-KR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sz="16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ko-KR" sz="16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16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ko-KR" sz="16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16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altLang="ko-KR" sz="16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altLang="ko-KR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19AEBF3F-B83B-4BC2-BA1A-0127D351D1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3821" y="3111620"/>
                <a:ext cx="1969642" cy="5699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" name="그림 33" descr="icon_화살표좌.png">
            <a:extLst>
              <a:ext uri="{FF2B5EF4-FFF2-40B4-BE49-F238E27FC236}">
                <a16:creationId xmlns:a16="http://schemas.microsoft.com/office/drawing/2014/main" id="{C9C1924B-AA7E-4EB5-9EB3-FB9CB543DA1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1919">
            <a:off x="5058632" y="3157205"/>
            <a:ext cx="619125" cy="5334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AEEF97E-BF5C-4A4B-BE80-CBAC0CED03D0}"/>
              </a:ext>
            </a:extLst>
          </p:cNvPr>
          <p:cNvSpPr txBox="1"/>
          <p:nvPr/>
        </p:nvSpPr>
        <p:spPr>
          <a:xfrm>
            <a:off x="5503665" y="3717032"/>
            <a:ext cx="3244799" cy="788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schemeClr val="bg1"/>
                </a:solidFill>
              </a:rPr>
              <a:t>If there exists this correction term,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solidFill>
                  <a:schemeClr val="bg1"/>
                </a:solidFill>
              </a:rPr>
              <a:t>then we can obtain a wormhole.</a:t>
            </a:r>
          </a:p>
        </p:txBody>
      </p:sp>
    </p:spTree>
    <p:extLst>
      <p:ext uri="{BB962C8B-B14F-4D97-AF65-F5344CB8AC3E}">
        <p14:creationId xmlns:p14="http://schemas.microsoft.com/office/powerpoint/2010/main" val="1410161710"/>
      </p:ext>
    </p:extLst>
  </p:cSld>
  <p:clrMapOvr>
    <a:masterClrMapping/>
  </p:clrMapOvr>
  <p:transition spd="slow">
    <p:randomBar dir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23528" y="323778"/>
            <a:ext cx="8496944" cy="619268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제목 6"/>
          <p:cNvSpPr txBox="1">
            <a:spLocks/>
          </p:cNvSpPr>
          <p:nvPr/>
        </p:nvSpPr>
        <p:spPr>
          <a:xfrm>
            <a:off x="436811" y="548680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>
                <a:solidFill>
                  <a:srgbClr val="FFFF00"/>
                </a:solidFill>
              </a:rPr>
              <a:t>Several candidates</a:t>
            </a:r>
            <a:endParaRPr lang="ko-KR" altLang="en-US" sz="2400" spc="-150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직사각형 22">
                <a:extLst>
                  <a:ext uri="{FF2B5EF4-FFF2-40B4-BE49-F238E27FC236}">
                    <a16:creationId xmlns:a16="http://schemas.microsoft.com/office/drawing/2014/main" id="{AC58576C-A7EE-4C0A-8307-9D7C600B7D17}"/>
                  </a:ext>
                </a:extLst>
              </p:cNvPr>
              <p:cNvSpPr/>
              <p:nvPr/>
            </p:nvSpPr>
            <p:spPr>
              <a:xfrm>
                <a:off x="2627784" y="2311191"/>
                <a:ext cx="3880742" cy="90178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altLang="ko-KR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p>
                          <m: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=1−</m:t>
                      </m:r>
                      <m:f>
                        <m:fPr>
                          <m:ctrlP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num>
                        <m:den>
                          <m: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sSup>
                        <m:sSupPr>
                          <m:ctrlP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ko-KR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ko-KR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ko-KR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ko-KR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altLang="ko-KR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ko-KR" altLang="en-US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직사각형 22">
                <a:extLst>
                  <a:ext uri="{FF2B5EF4-FFF2-40B4-BE49-F238E27FC236}">
                    <a16:creationId xmlns:a16="http://schemas.microsoft.com/office/drawing/2014/main" id="{AC58576C-A7EE-4C0A-8307-9D7C600B7D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2311191"/>
                <a:ext cx="3880742" cy="9017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FDC69232-C66A-4B62-92B0-5E161D28727A}"/>
              </a:ext>
            </a:extLst>
          </p:cNvPr>
          <p:cNvSpPr txBox="1"/>
          <p:nvPr/>
        </p:nvSpPr>
        <p:spPr>
          <a:xfrm>
            <a:off x="611560" y="1916832"/>
            <a:ext cx="6237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FFC000"/>
                </a:solidFill>
              </a:rPr>
              <a:t>1. Quantum gravity: </a:t>
            </a:r>
            <a:r>
              <a:rPr lang="en-US" altLang="ko-KR" dirty="0">
                <a:solidFill>
                  <a:schemeClr val="bg1"/>
                </a:solidFill>
              </a:rPr>
              <a:t>quantum excitation of WDW equation</a:t>
            </a:r>
          </a:p>
        </p:txBody>
      </p:sp>
    </p:spTree>
    <p:extLst>
      <p:ext uri="{BB962C8B-B14F-4D97-AF65-F5344CB8AC3E}">
        <p14:creationId xmlns:p14="http://schemas.microsoft.com/office/powerpoint/2010/main" val="2177278294"/>
      </p:ext>
    </p:extLst>
  </p:cSld>
  <p:clrMapOvr>
    <a:masterClrMapping/>
  </p:clrMapOvr>
  <p:transition spd="slow">
    <p:randomBar dir="vert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23528" y="323778"/>
            <a:ext cx="8496944" cy="619268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제목 6"/>
          <p:cNvSpPr txBox="1">
            <a:spLocks/>
          </p:cNvSpPr>
          <p:nvPr/>
        </p:nvSpPr>
        <p:spPr>
          <a:xfrm>
            <a:off x="436811" y="548680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>
                <a:solidFill>
                  <a:srgbClr val="FFFF00"/>
                </a:solidFill>
              </a:rPr>
              <a:t>Several candidates</a:t>
            </a:r>
            <a:endParaRPr lang="ko-KR" altLang="en-US" sz="2400" spc="-150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직사각형 22">
                <a:extLst>
                  <a:ext uri="{FF2B5EF4-FFF2-40B4-BE49-F238E27FC236}">
                    <a16:creationId xmlns:a16="http://schemas.microsoft.com/office/drawing/2014/main" id="{AC58576C-A7EE-4C0A-8307-9D7C600B7D17}"/>
                  </a:ext>
                </a:extLst>
              </p:cNvPr>
              <p:cNvSpPr/>
              <p:nvPr/>
            </p:nvSpPr>
            <p:spPr>
              <a:xfrm>
                <a:off x="2627784" y="2311191"/>
                <a:ext cx="3880742" cy="90178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altLang="ko-KR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p>
                          <m: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=1−</m:t>
                      </m:r>
                      <m:f>
                        <m:fPr>
                          <m:ctrlP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num>
                        <m:den>
                          <m: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sSup>
                        <m:sSupPr>
                          <m:ctrlP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ko-KR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ko-KR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ko-KR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ko-KR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altLang="ko-KR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ko-KR" altLang="en-US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직사각형 22">
                <a:extLst>
                  <a:ext uri="{FF2B5EF4-FFF2-40B4-BE49-F238E27FC236}">
                    <a16:creationId xmlns:a16="http://schemas.microsoft.com/office/drawing/2014/main" id="{AC58576C-A7EE-4C0A-8307-9D7C600B7D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2311191"/>
                <a:ext cx="3880742" cy="9017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FDC69232-C66A-4B62-92B0-5E161D28727A}"/>
              </a:ext>
            </a:extLst>
          </p:cNvPr>
          <p:cNvSpPr txBox="1"/>
          <p:nvPr/>
        </p:nvSpPr>
        <p:spPr>
          <a:xfrm>
            <a:off x="611560" y="1916832"/>
            <a:ext cx="6237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FFC000"/>
                </a:solidFill>
              </a:rPr>
              <a:t>1. Quantum gravity: </a:t>
            </a:r>
            <a:r>
              <a:rPr lang="en-US" altLang="ko-KR" dirty="0">
                <a:solidFill>
                  <a:schemeClr val="bg1"/>
                </a:solidFill>
              </a:rPr>
              <a:t>quantum excitation of WDW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직사각형 5">
                <a:extLst>
                  <a:ext uri="{FF2B5EF4-FFF2-40B4-BE49-F238E27FC236}">
                    <a16:creationId xmlns:a16="http://schemas.microsoft.com/office/drawing/2014/main" id="{1200BDB5-5E13-4F1B-A10F-48F49C0A0073}"/>
                  </a:ext>
                </a:extLst>
              </p:cNvPr>
              <p:cNvSpPr/>
              <p:nvPr/>
            </p:nvSpPr>
            <p:spPr>
              <a:xfrm>
                <a:off x="3442155" y="3679343"/>
                <a:ext cx="2137957" cy="9017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altLang="ko-KR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p>
                          <m: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altLang="ko-KR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ko-KR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ko-KR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altLang="ko-KR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ko-KR" altLang="en-US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직사각형 5">
                <a:extLst>
                  <a:ext uri="{FF2B5EF4-FFF2-40B4-BE49-F238E27FC236}">
                    <a16:creationId xmlns:a16="http://schemas.microsoft.com/office/drawing/2014/main" id="{1200BDB5-5E13-4F1B-A10F-48F49C0A00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2155" y="3679343"/>
                <a:ext cx="2137957" cy="9017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A3614A98-BEA1-4A98-9C38-05C6E615A966}"/>
              </a:ext>
            </a:extLst>
          </p:cNvPr>
          <p:cNvSpPr txBox="1"/>
          <p:nvPr/>
        </p:nvSpPr>
        <p:spPr>
          <a:xfrm>
            <a:off x="611560" y="3284984"/>
            <a:ext cx="4152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FFC000"/>
                </a:solidFill>
              </a:rPr>
              <a:t>2. String theory: </a:t>
            </a:r>
            <a:r>
              <a:rPr lang="en-US" altLang="ko-KR" dirty="0">
                <a:solidFill>
                  <a:schemeClr val="bg1"/>
                </a:solidFill>
              </a:rPr>
              <a:t>axion induced model</a:t>
            </a:r>
          </a:p>
        </p:txBody>
      </p:sp>
    </p:spTree>
    <p:extLst>
      <p:ext uri="{BB962C8B-B14F-4D97-AF65-F5344CB8AC3E}">
        <p14:creationId xmlns:p14="http://schemas.microsoft.com/office/powerpoint/2010/main" val="376727091"/>
      </p:ext>
    </p:extLst>
  </p:cSld>
  <p:clrMapOvr>
    <a:masterClrMapping/>
  </p:clrMapOvr>
  <p:transition spd="slow">
    <p:randomBar dir="vert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23528" y="323778"/>
            <a:ext cx="8496944" cy="619268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제목 6"/>
          <p:cNvSpPr txBox="1">
            <a:spLocks/>
          </p:cNvSpPr>
          <p:nvPr/>
        </p:nvSpPr>
        <p:spPr>
          <a:xfrm>
            <a:off x="436811" y="548680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>
                <a:solidFill>
                  <a:srgbClr val="FFFF00"/>
                </a:solidFill>
              </a:rPr>
              <a:t>Several candidates</a:t>
            </a:r>
            <a:endParaRPr lang="ko-KR" altLang="en-US" sz="2400" spc="-150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직사각형 22">
                <a:extLst>
                  <a:ext uri="{FF2B5EF4-FFF2-40B4-BE49-F238E27FC236}">
                    <a16:creationId xmlns:a16="http://schemas.microsoft.com/office/drawing/2014/main" id="{AC58576C-A7EE-4C0A-8307-9D7C600B7D17}"/>
                  </a:ext>
                </a:extLst>
              </p:cNvPr>
              <p:cNvSpPr/>
              <p:nvPr/>
            </p:nvSpPr>
            <p:spPr>
              <a:xfrm>
                <a:off x="2627784" y="2311191"/>
                <a:ext cx="3880742" cy="90178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altLang="ko-KR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p>
                          <m: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=1−</m:t>
                      </m:r>
                      <m:f>
                        <m:fPr>
                          <m:ctrlP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num>
                        <m:den>
                          <m: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sSup>
                        <m:sSupPr>
                          <m:ctrlP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ko-KR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ko-KR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altLang="ko-KR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ko-KR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altLang="ko-KR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ko-KR" altLang="en-US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직사각형 22">
                <a:extLst>
                  <a:ext uri="{FF2B5EF4-FFF2-40B4-BE49-F238E27FC236}">
                    <a16:creationId xmlns:a16="http://schemas.microsoft.com/office/drawing/2014/main" id="{AC58576C-A7EE-4C0A-8307-9D7C600B7D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2311191"/>
                <a:ext cx="3880742" cy="9017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FDC69232-C66A-4B62-92B0-5E161D28727A}"/>
              </a:ext>
            </a:extLst>
          </p:cNvPr>
          <p:cNvSpPr txBox="1"/>
          <p:nvPr/>
        </p:nvSpPr>
        <p:spPr>
          <a:xfrm>
            <a:off x="611560" y="1916832"/>
            <a:ext cx="6237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FFC000"/>
                </a:solidFill>
              </a:rPr>
              <a:t>1. Quantum gravity: </a:t>
            </a:r>
            <a:r>
              <a:rPr lang="en-US" altLang="ko-KR" dirty="0">
                <a:solidFill>
                  <a:schemeClr val="bg1"/>
                </a:solidFill>
              </a:rPr>
              <a:t>quantum excitation of WDW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직사각형 5">
                <a:extLst>
                  <a:ext uri="{FF2B5EF4-FFF2-40B4-BE49-F238E27FC236}">
                    <a16:creationId xmlns:a16="http://schemas.microsoft.com/office/drawing/2014/main" id="{1200BDB5-5E13-4F1B-A10F-48F49C0A0073}"/>
                  </a:ext>
                </a:extLst>
              </p:cNvPr>
              <p:cNvSpPr/>
              <p:nvPr/>
            </p:nvSpPr>
            <p:spPr>
              <a:xfrm>
                <a:off x="3442155" y="3679343"/>
                <a:ext cx="2137957" cy="90172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altLang="ko-KR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p>
                          <m: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altLang="ko-KR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ko-KR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ko-KR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altLang="ko-KR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ko-KR" altLang="en-US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직사각형 5">
                <a:extLst>
                  <a:ext uri="{FF2B5EF4-FFF2-40B4-BE49-F238E27FC236}">
                    <a16:creationId xmlns:a16="http://schemas.microsoft.com/office/drawing/2014/main" id="{1200BDB5-5E13-4F1B-A10F-48F49C0A00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2155" y="3679343"/>
                <a:ext cx="2137957" cy="9017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A3614A98-BEA1-4A98-9C38-05C6E615A966}"/>
              </a:ext>
            </a:extLst>
          </p:cNvPr>
          <p:cNvSpPr txBox="1"/>
          <p:nvPr/>
        </p:nvSpPr>
        <p:spPr>
          <a:xfrm>
            <a:off x="611560" y="3284984"/>
            <a:ext cx="4152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FFC000"/>
                </a:solidFill>
              </a:rPr>
              <a:t>2. String theory: </a:t>
            </a:r>
            <a:r>
              <a:rPr lang="en-US" altLang="ko-KR" dirty="0">
                <a:solidFill>
                  <a:schemeClr val="bg1"/>
                </a:solidFill>
              </a:rPr>
              <a:t>axion induced model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45C015-13FF-430F-BBEF-E2E0003040DC}"/>
              </a:ext>
            </a:extLst>
          </p:cNvPr>
          <p:cNvSpPr txBox="1"/>
          <p:nvPr/>
        </p:nvSpPr>
        <p:spPr>
          <a:xfrm>
            <a:off x="611560" y="4653199"/>
            <a:ext cx="832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FFC000"/>
                </a:solidFill>
              </a:rPr>
              <a:t>3. Modified gravity: </a:t>
            </a:r>
            <a:r>
              <a:rPr lang="en-US" altLang="ko-KR" dirty="0">
                <a:solidFill>
                  <a:schemeClr val="bg1"/>
                </a:solidFill>
              </a:rPr>
              <a:t>Gauss-Bonnet-</a:t>
            </a:r>
            <a:r>
              <a:rPr lang="en-US" altLang="ko-KR" dirty="0" err="1">
                <a:solidFill>
                  <a:schemeClr val="bg1"/>
                </a:solidFill>
              </a:rPr>
              <a:t>dilaton</a:t>
            </a:r>
            <a:r>
              <a:rPr lang="en-US" altLang="ko-KR" dirty="0">
                <a:solidFill>
                  <a:schemeClr val="bg1"/>
                </a:solidFill>
              </a:rPr>
              <a:t> gravity, loop quantum gravity, etc.</a:t>
            </a:r>
          </a:p>
        </p:txBody>
      </p:sp>
    </p:spTree>
    <p:extLst>
      <p:ext uri="{BB962C8B-B14F-4D97-AF65-F5344CB8AC3E}">
        <p14:creationId xmlns:p14="http://schemas.microsoft.com/office/powerpoint/2010/main" val="520527980"/>
      </p:ext>
    </p:extLst>
  </p:cSld>
  <p:clrMapOvr>
    <a:masterClrMapping/>
  </p:clrMapOvr>
  <p:transition spd="slow">
    <p:randomBar dir="vert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29CC85-3A21-46B3-53C1-67D97721BD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1DB2FB5A-39D9-16C9-95D4-F334D1E0CD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547" y="1196752"/>
            <a:ext cx="3573398" cy="2520280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B469663A-589F-3A02-5D8D-D77C024C87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4521" y="332656"/>
            <a:ext cx="4105848" cy="571580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F5E0F8D0-82A0-B0F1-06E5-B3D243E630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3202" y="980728"/>
            <a:ext cx="3872251" cy="359619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DFB9AF2-13B4-1835-AD65-2D879F123750}"/>
              </a:ext>
            </a:extLst>
          </p:cNvPr>
          <p:cNvSpPr txBox="1"/>
          <p:nvPr/>
        </p:nvSpPr>
        <p:spPr>
          <a:xfrm>
            <a:off x="1010244" y="4725144"/>
            <a:ext cx="6974986" cy="874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Gauss-Bonnet-</a:t>
            </a:r>
            <a:r>
              <a:rPr lang="en-US" altLang="ko-KR" dirty="0" err="1"/>
              <a:t>dilaton</a:t>
            </a:r>
            <a:r>
              <a:rPr lang="en-US" altLang="ko-KR" dirty="0"/>
              <a:t> gravity may explain Euclidean wormholes;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this solution might be analytically continued even </a:t>
            </a:r>
            <a:r>
              <a:rPr lang="en-US" altLang="ko-KR" dirty="0" err="1"/>
              <a:t>inhomogenously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C90DF1-F0EB-B69D-1076-B4F103EAD643}"/>
              </a:ext>
            </a:extLst>
          </p:cNvPr>
          <p:cNvSpPr txBox="1"/>
          <p:nvPr/>
        </p:nvSpPr>
        <p:spPr>
          <a:xfrm>
            <a:off x="4644008" y="5877272"/>
            <a:ext cx="39581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Tumurtushaa and DY, 1808.01103</a:t>
            </a:r>
          </a:p>
          <a:p>
            <a:r>
              <a:rPr lang="en-US" altLang="ko-KR" sz="1600" dirty="0"/>
              <a:t>Chew, Tumurtushaa and DY, 2006.04344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030485558"/>
      </p:ext>
    </p:extLst>
  </p:cSld>
  <p:clrMapOvr>
    <a:masterClrMapping/>
  </p:clrMapOvr>
  <p:transition spd="slow">
    <p:randomBar dir="vert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24C59E-A3A8-0A30-CCEF-3663326BF4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15BFAA02-4D14-A4D8-02A0-500455482944}"/>
              </a:ext>
            </a:extLst>
          </p:cNvPr>
          <p:cNvSpPr txBox="1"/>
          <p:nvPr/>
        </p:nvSpPr>
        <p:spPr>
          <a:xfrm>
            <a:off x="1331640" y="4778719"/>
            <a:ext cx="6505307" cy="459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Loop quantum gravity may explain Euclidean wormholes, too.</a:t>
            </a:r>
            <a:endParaRPr lang="ko-KR" alt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7E70EA-DF28-0667-4D33-ED56DF5BEAD2}"/>
              </a:ext>
            </a:extLst>
          </p:cNvPr>
          <p:cNvSpPr txBox="1"/>
          <p:nvPr/>
        </p:nvSpPr>
        <p:spPr>
          <a:xfrm>
            <a:off x="5580112" y="5805264"/>
            <a:ext cx="28167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Brahma and DY, 1808.01744</a:t>
            </a:r>
          </a:p>
          <a:p>
            <a:r>
              <a:rPr lang="en-US" altLang="ko-KR" sz="1600" dirty="0"/>
              <a:t>Brahma and DY, 1810.10211</a:t>
            </a:r>
            <a:endParaRPr lang="ko-KR" altLang="en-US" sz="16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68D1ED1-0247-BD12-0F48-0CFC6A55D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836712"/>
            <a:ext cx="4383699" cy="3514086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24B64F2C-9406-801C-A0CD-4CA19DC5A6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1614320"/>
            <a:ext cx="3958404" cy="644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061908"/>
      </p:ext>
    </p:extLst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836712"/>
            <a:ext cx="7663804" cy="5217556"/>
          </a:xfrm>
          <a:prstGeom prst="rect">
            <a:avLst/>
          </a:prstGeom>
        </p:spPr>
      </p:pic>
      <p:cxnSp>
        <p:nvCxnSpPr>
          <p:cNvPr id="5" name="직선 연결선 4"/>
          <p:cNvCxnSpPr/>
          <p:nvPr/>
        </p:nvCxnSpPr>
        <p:spPr>
          <a:xfrm>
            <a:off x="2658227" y="5373216"/>
            <a:ext cx="2880320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8171187"/>
      </p:ext>
    </p:extLst>
  </p:cSld>
  <p:clrMapOvr>
    <a:masterClrMapping/>
  </p:clrMapOvr>
  <p:transition spd="slow">
    <p:randomBar dir="vert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23528" y="323778"/>
            <a:ext cx="8496944" cy="619268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제목 6"/>
          <p:cNvSpPr txBox="1">
            <a:spLocks/>
          </p:cNvSpPr>
          <p:nvPr/>
        </p:nvSpPr>
        <p:spPr>
          <a:xfrm>
            <a:off x="436811" y="548680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>
                <a:solidFill>
                  <a:srgbClr val="FFFF00"/>
                </a:solidFill>
              </a:rPr>
              <a:t>Several candidates</a:t>
            </a:r>
            <a:endParaRPr lang="ko-KR" altLang="en-US" sz="2400" spc="-150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직사각형 22">
                <a:extLst>
                  <a:ext uri="{FF2B5EF4-FFF2-40B4-BE49-F238E27FC236}">
                    <a16:creationId xmlns:a16="http://schemas.microsoft.com/office/drawing/2014/main" id="{AC58576C-A7EE-4C0A-8307-9D7C600B7D17}"/>
                  </a:ext>
                </a:extLst>
              </p:cNvPr>
              <p:cNvSpPr/>
              <p:nvPr/>
            </p:nvSpPr>
            <p:spPr>
              <a:xfrm>
                <a:off x="2827571" y="2311191"/>
                <a:ext cx="3219343" cy="90178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en-US" altLang="ko-KR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p>
                          <m: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sz="28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altLang="ko-KR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1−</m:t>
                      </m:r>
                      <m:f>
                        <m:fPr>
                          <m:ctrlP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num>
                        <m:den>
                          <m: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sSup>
                        <m:sSupPr>
                          <m:ctrlP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altLang="ko-K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sz="2800" i="1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ko-KR" sz="2800" i="1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8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ko-KR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800" i="1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altLang="ko-KR" sz="28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ko-KR" altLang="en-US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직사각형 22">
                <a:extLst>
                  <a:ext uri="{FF2B5EF4-FFF2-40B4-BE49-F238E27FC236}">
                    <a16:creationId xmlns:a16="http://schemas.microsoft.com/office/drawing/2014/main" id="{AC58576C-A7EE-4C0A-8307-9D7C600B7D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7571" y="2311191"/>
                <a:ext cx="3219343" cy="9017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FDC69232-C66A-4B62-92B0-5E161D28727A}"/>
              </a:ext>
            </a:extLst>
          </p:cNvPr>
          <p:cNvSpPr txBox="1"/>
          <p:nvPr/>
        </p:nvSpPr>
        <p:spPr>
          <a:xfrm>
            <a:off x="611560" y="1916832"/>
            <a:ext cx="6369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FFFF00"/>
                </a:solidFill>
              </a:rPr>
              <a:t>4. Fuzzy Euclidean wormholes: </a:t>
            </a:r>
            <a:r>
              <a:rPr lang="en-US" altLang="ko-KR" dirty="0">
                <a:solidFill>
                  <a:schemeClr val="bg1"/>
                </a:solidFill>
              </a:rPr>
              <a:t>kinetic term of a scalar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292080" y="3415400"/>
                <a:ext cx="2635337" cy="7577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140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1400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ko-KR" altLang="en-US" sz="1400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num>
                      <m:den>
                        <m:r>
                          <a:rPr lang="en-US" altLang="ko-KR" sz="1400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altLang="ko-KR" sz="140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</m:t>
                    </m:r>
                    <m:r>
                      <a:rPr lang="en-US" altLang="ko-KR" sz="1400" b="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f>
                      <m:fPr>
                        <m:ctrlPr>
                          <a:rPr lang="en-US" altLang="ko-KR" sz="140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1400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ko-KR" altLang="en-US" sz="1400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num>
                      <m:den>
                        <m:r>
                          <a:rPr lang="en-US" altLang="ko-KR" sz="1400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ko-KR" altLang="en-US" sz="1400" b="0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den>
                    </m:f>
                  </m:oMath>
                </a14:m>
                <a:r>
                  <a:rPr lang="en-US" altLang="ko-KR" sz="1400" dirty="0">
                    <a:solidFill>
                      <a:schemeClr val="bg2">
                        <a:lumMod val="75000"/>
                      </a:schemeClr>
                    </a:solidFill>
                  </a:rPr>
                  <a:t>, hence, </a:t>
                </a:r>
                <a:r>
                  <a:rPr lang="en-US" altLang="ko-KR" sz="1400" dirty="0" err="1">
                    <a:solidFill>
                      <a:schemeClr val="bg2">
                        <a:lumMod val="75000"/>
                      </a:schemeClr>
                    </a:solidFill>
                  </a:rPr>
                  <a:t>complexified</a:t>
                </a:r>
                <a:r>
                  <a:rPr lang="en-US" altLang="ko-KR" sz="1400" dirty="0">
                    <a:solidFill>
                      <a:schemeClr val="bg2">
                        <a:lumMod val="75000"/>
                      </a:schemeClr>
                    </a:solidFill>
                  </a:rPr>
                  <a:t> in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ko-KR" sz="1400" dirty="0">
                    <a:solidFill>
                      <a:schemeClr val="bg2">
                        <a:lumMod val="75000"/>
                      </a:schemeClr>
                    </a:solidFill>
                  </a:rPr>
                  <a:t>Euclidean domain (fuzzy)</a:t>
                </a:r>
                <a:endParaRPr lang="ko-KR" altLang="en-US" sz="1400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3415400"/>
                <a:ext cx="2635337" cy="757708"/>
              </a:xfrm>
              <a:prstGeom prst="rect">
                <a:avLst/>
              </a:prstGeom>
              <a:blipFill>
                <a:blip r:embed="rId4"/>
                <a:stretch>
                  <a:fillRect l="-4167" r="-3241" b="-128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0052612"/>
      </p:ext>
    </p:extLst>
  </p:cSld>
  <p:clrMapOvr>
    <a:masterClrMapping/>
  </p:clrMapOvr>
  <p:transition spd="slow">
    <p:randomBar dir="vert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09ED5660-0293-4CF5-A1E6-6B282BF3FA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1515" y="94212"/>
            <a:ext cx="4024701" cy="2398684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CD731066-0C3D-488C-B76B-66A246D97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2636912"/>
            <a:ext cx="4094934" cy="406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686778"/>
      </p:ext>
    </p:extLst>
  </p:cSld>
  <p:clrMapOvr>
    <a:masterClrMapping/>
  </p:clrMapOvr>
  <p:transition spd="slow">
    <p:randomBar dir="vert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2083D69-B35B-4F0C-B603-277A55417708}"/>
              </a:ext>
            </a:extLst>
          </p:cNvPr>
          <p:cNvSpPr txBox="1"/>
          <p:nvPr/>
        </p:nvSpPr>
        <p:spPr>
          <a:xfrm>
            <a:off x="1835696" y="5219908"/>
            <a:ext cx="5113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Planck data prefers a </a:t>
            </a:r>
            <a:r>
              <a:rPr lang="en-US" altLang="ko-KR" b="1" dirty="0"/>
              <a:t>concave</a:t>
            </a:r>
            <a:r>
              <a:rPr lang="en-US" altLang="ko-KR" dirty="0"/>
              <a:t> </a:t>
            </a:r>
            <a:r>
              <a:rPr lang="en-US" altLang="ko-KR" dirty="0" err="1"/>
              <a:t>inflaton</a:t>
            </a:r>
            <a:r>
              <a:rPr lang="en-US" altLang="ko-KR" dirty="0"/>
              <a:t> potential.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But,</a:t>
            </a:r>
            <a:r>
              <a:rPr lang="ko-KR" altLang="en-US" dirty="0"/>
              <a:t> </a:t>
            </a:r>
            <a:r>
              <a:rPr lang="en-US" altLang="ko-KR" b="1" dirty="0">
                <a:solidFill>
                  <a:srgbClr val="FF0000"/>
                </a:solidFill>
              </a:rPr>
              <a:t>why?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C45EE9A4-3644-46EB-8FF3-91BC27C49E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849" y="692696"/>
            <a:ext cx="8070301" cy="42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116198"/>
      </p:ext>
    </p:extLst>
  </p:cSld>
  <p:clrMapOvr>
    <a:masterClrMapping/>
  </p:clrMapOvr>
  <p:transition spd="slow">
    <p:randomBar dir="vert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476FBBDE-DC83-4D8F-9512-2CA413CBCB10}"/>
              </a:ext>
            </a:extLst>
          </p:cNvPr>
          <p:cNvCxnSpPr/>
          <p:nvPr/>
        </p:nvCxnSpPr>
        <p:spPr>
          <a:xfrm>
            <a:off x="755576" y="5013176"/>
            <a:ext cx="7416824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E2D0ECDB-C30D-454A-80F2-6BF91E3530AB}"/>
              </a:ext>
            </a:extLst>
          </p:cNvPr>
          <p:cNvSpPr/>
          <p:nvPr/>
        </p:nvSpPr>
        <p:spPr>
          <a:xfrm>
            <a:off x="941033" y="1970843"/>
            <a:ext cx="7430610" cy="2882113"/>
          </a:xfrm>
          <a:custGeom>
            <a:avLst/>
            <a:gdLst>
              <a:gd name="connsiteX0" fmla="*/ 0 w 7430610"/>
              <a:gd name="connsiteY0" fmla="*/ 0 h 2882113"/>
              <a:gd name="connsiteX1" fmla="*/ 816746 w 7430610"/>
              <a:gd name="connsiteY1" fmla="*/ 2858609 h 2882113"/>
              <a:gd name="connsiteX2" fmla="*/ 1704513 w 7430610"/>
              <a:gd name="connsiteY2" fmla="*/ 1340528 h 2882113"/>
              <a:gd name="connsiteX3" fmla="*/ 2858610 w 7430610"/>
              <a:gd name="connsiteY3" fmla="*/ 1020932 h 2882113"/>
              <a:gd name="connsiteX4" fmla="*/ 4154750 w 7430610"/>
              <a:gd name="connsiteY4" fmla="*/ 1242874 h 2882113"/>
              <a:gd name="connsiteX5" fmla="*/ 4785064 w 7430610"/>
              <a:gd name="connsiteY5" fmla="*/ 2246050 h 2882113"/>
              <a:gd name="connsiteX6" fmla="*/ 5282214 w 7430610"/>
              <a:gd name="connsiteY6" fmla="*/ 408373 h 2882113"/>
              <a:gd name="connsiteX7" fmla="*/ 5708342 w 7430610"/>
              <a:gd name="connsiteY7" fmla="*/ 2228295 h 2882113"/>
              <a:gd name="connsiteX8" fmla="*/ 6320901 w 7430610"/>
              <a:gd name="connsiteY8" fmla="*/ 887767 h 2882113"/>
              <a:gd name="connsiteX9" fmla="*/ 6960093 w 7430610"/>
              <a:gd name="connsiteY9" fmla="*/ 1615736 h 2882113"/>
              <a:gd name="connsiteX10" fmla="*/ 7430610 w 7430610"/>
              <a:gd name="connsiteY10" fmla="*/ 1686757 h 288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430610" h="2882113">
                <a:moveTo>
                  <a:pt x="0" y="0"/>
                </a:moveTo>
                <a:cubicBezTo>
                  <a:pt x="266330" y="1317594"/>
                  <a:pt x="532661" y="2635188"/>
                  <a:pt x="816746" y="2858609"/>
                </a:cubicBezTo>
                <a:cubicBezTo>
                  <a:pt x="1100832" y="3082030"/>
                  <a:pt x="1364202" y="1646808"/>
                  <a:pt x="1704513" y="1340528"/>
                </a:cubicBezTo>
                <a:cubicBezTo>
                  <a:pt x="2044824" y="1034248"/>
                  <a:pt x="2450237" y="1037208"/>
                  <a:pt x="2858610" y="1020932"/>
                </a:cubicBezTo>
                <a:cubicBezTo>
                  <a:pt x="3266983" y="1004656"/>
                  <a:pt x="3833674" y="1038688"/>
                  <a:pt x="4154750" y="1242874"/>
                </a:cubicBezTo>
                <a:cubicBezTo>
                  <a:pt x="4475826" y="1447060"/>
                  <a:pt x="4597153" y="2385133"/>
                  <a:pt x="4785064" y="2246050"/>
                </a:cubicBezTo>
                <a:cubicBezTo>
                  <a:pt x="4972975" y="2106967"/>
                  <a:pt x="5128334" y="411332"/>
                  <a:pt x="5282214" y="408373"/>
                </a:cubicBezTo>
                <a:cubicBezTo>
                  <a:pt x="5436094" y="405414"/>
                  <a:pt x="5535228" y="2148396"/>
                  <a:pt x="5708342" y="2228295"/>
                </a:cubicBezTo>
                <a:cubicBezTo>
                  <a:pt x="5881456" y="2308194"/>
                  <a:pt x="6112276" y="989860"/>
                  <a:pt x="6320901" y="887767"/>
                </a:cubicBezTo>
                <a:cubicBezTo>
                  <a:pt x="6529526" y="785674"/>
                  <a:pt x="6775141" y="1482571"/>
                  <a:pt x="6960093" y="1615736"/>
                </a:cubicBezTo>
                <a:cubicBezTo>
                  <a:pt x="7145045" y="1748901"/>
                  <a:pt x="7287827" y="1717829"/>
                  <a:pt x="7430610" y="168675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 descr="icon_화살표좌.png">
            <a:extLst>
              <a:ext uri="{FF2B5EF4-FFF2-40B4-BE49-F238E27FC236}">
                <a16:creationId xmlns:a16="http://schemas.microsoft.com/office/drawing/2014/main" id="{4DF69943-74FD-4863-AE91-4A20DF83B1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9123714">
            <a:off x="3745838" y="2414817"/>
            <a:ext cx="619125" cy="533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300B90D-48B5-49E3-B9F0-F9C686840119}"/>
              </a:ext>
            </a:extLst>
          </p:cNvPr>
          <p:cNvSpPr txBox="1"/>
          <p:nvPr/>
        </p:nvSpPr>
        <p:spPr>
          <a:xfrm>
            <a:off x="3059832" y="1313171"/>
            <a:ext cx="4113626" cy="1155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600" b="1" dirty="0">
                <a:solidFill>
                  <a:srgbClr val="FF0000"/>
                </a:solidFill>
              </a:rPr>
              <a:t>One</a:t>
            </a:r>
            <a:r>
              <a:rPr lang="ko-KR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ko-KR" sz="1600" b="1" dirty="0">
                <a:solidFill>
                  <a:srgbClr val="FF0000"/>
                </a:solidFill>
              </a:rPr>
              <a:t>can</a:t>
            </a:r>
            <a:r>
              <a:rPr lang="ko-KR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ko-KR" sz="1600" b="1" dirty="0">
                <a:solidFill>
                  <a:srgbClr val="FF0000"/>
                </a:solidFill>
              </a:rPr>
              <a:t>show</a:t>
            </a:r>
            <a:r>
              <a:rPr lang="ko-KR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ko-KR" sz="1600" b="1" dirty="0">
                <a:solidFill>
                  <a:srgbClr val="FF0000"/>
                </a:solidFill>
              </a:rPr>
              <a:t>that</a:t>
            </a:r>
          </a:p>
          <a:p>
            <a:pPr algn="ctr">
              <a:lnSpc>
                <a:spcPct val="150000"/>
              </a:lnSpc>
            </a:pPr>
            <a:r>
              <a:rPr lang="en-US" altLang="ko-KR" sz="1600" b="1" dirty="0">
                <a:solidFill>
                  <a:srgbClr val="FF0000"/>
                </a:solidFill>
              </a:rPr>
              <a:t>Euclidean wormholes can only be generated</a:t>
            </a:r>
          </a:p>
          <a:p>
            <a:pPr algn="ctr">
              <a:lnSpc>
                <a:spcPct val="150000"/>
              </a:lnSpc>
            </a:pPr>
            <a:r>
              <a:rPr lang="en-US" altLang="ko-KR" sz="1600" b="1" dirty="0">
                <a:solidFill>
                  <a:srgbClr val="FF0000"/>
                </a:solidFill>
              </a:rPr>
              <a:t>at the concave part.</a:t>
            </a:r>
            <a:endParaRPr lang="ko-KR" altLang="en-US" sz="16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320BF80-9C9C-4C74-92E1-3BB60C1AB096}"/>
                  </a:ext>
                </a:extLst>
              </p:cNvPr>
              <p:cNvSpPr txBox="1"/>
              <p:nvPr/>
            </p:nvSpPr>
            <p:spPr>
              <a:xfrm>
                <a:off x="7708619" y="4528088"/>
                <a:ext cx="30957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ko-KR" altLang="en-US" sz="2400" i="1" smtClean="0">
                          <a:latin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320BF80-9C9C-4C74-92E1-3BB60C1AB0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8619" y="4528088"/>
                <a:ext cx="309572" cy="369332"/>
              </a:xfrm>
              <a:prstGeom prst="rect">
                <a:avLst/>
              </a:prstGeom>
              <a:blipFill>
                <a:blip r:embed="rId3"/>
                <a:stretch>
                  <a:fillRect l="-30000" r="-30000" b="-36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08338434-2D13-DC35-7CC5-2A08A0589C35}"/>
              </a:ext>
            </a:extLst>
          </p:cNvPr>
          <p:cNvSpPr txBox="1"/>
          <p:nvPr/>
        </p:nvSpPr>
        <p:spPr>
          <a:xfrm>
            <a:off x="6012160" y="5877272"/>
            <a:ext cx="25907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Chen and DY, 1706.07784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396354542"/>
      </p:ext>
    </p:extLst>
  </p:cSld>
  <p:clrMapOvr>
    <a:masterClrMapping/>
  </p:clrMapOvr>
  <p:transition spd="slow">
    <p:randomBar dir="vert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CD4939-C27B-BCE8-82FF-C4B92F3889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CE1D27F3-26E9-03E4-934E-7BC6D2342E45}"/>
              </a:ext>
            </a:extLst>
          </p:cNvPr>
          <p:cNvSpPr/>
          <p:nvPr/>
        </p:nvSpPr>
        <p:spPr>
          <a:xfrm>
            <a:off x="323528" y="332656"/>
            <a:ext cx="8496944" cy="61926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14CCD1-100B-66A9-5374-07AED3B9C530}"/>
              </a:ext>
            </a:extLst>
          </p:cNvPr>
          <p:cNvSpPr txBox="1"/>
          <p:nvPr/>
        </p:nvSpPr>
        <p:spPr>
          <a:xfrm>
            <a:off x="1486890" y="2261493"/>
            <a:ext cx="6389891" cy="6634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800" dirty="0">
                <a:solidFill>
                  <a:schemeClr val="bg1"/>
                </a:solidFill>
              </a:rPr>
              <a:t>What are the observable consequences?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9C79B20-ADA5-B34D-2AC0-48759C17A495}"/>
                  </a:ext>
                </a:extLst>
              </p:cNvPr>
              <p:cNvSpPr txBox="1"/>
              <p:nvPr/>
            </p:nvSpPr>
            <p:spPr>
              <a:xfrm>
                <a:off x="1468745" y="3956863"/>
                <a:ext cx="6308137" cy="874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en-US" altLang="ko-KR" sz="1600" dirty="0">
                    <a:solidFill>
                      <a:schemeClr val="bg1">
                        <a:lumMod val="75000"/>
                      </a:schemeClr>
                    </a:solidFill>
                  </a:rPr>
                  <a:t>CMB power spectrum:</a:t>
                </a:r>
                <a:r>
                  <a:rPr lang="en-US" altLang="ko-KR" dirty="0">
                    <a:solidFill>
                      <a:schemeClr val="bg1">
                        <a:lumMod val="75000"/>
                      </a:schemeClr>
                    </a:solidFill>
                  </a:rPr>
                  <a:t>	Chen, Lin and DY, 1707.01471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1600" b="0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1600" b="0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ko-KR" sz="1600" b="0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sub>
                      <m:sup>
                        <m:r>
                          <a:rPr lang="en-US" altLang="ko-KR" sz="1600" b="0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𝑇𝑇</m:t>
                        </m:r>
                      </m:sup>
                    </m:sSubSup>
                  </m:oMath>
                </a14:m>
                <a:r>
                  <a:rPr lang="en-US" altLang="ko-KR" sz="1600" dirty="0">
                    <a:solidFill>
                      <a:schemeClr val="bg1">
                        <a:lumMod val="75000"/>
                      </a:schemeClr>
                    </a:solidFill>
                  </a:rPr>
                  <a:t> analysis:</a:t>
                </a:r>
                <a:r>
                  <a:rPr lang="en-US" altLang="ko-KR" dirty="0">
                    <a:solidFill>
                      <a:schemeClr val="bg1">
                        <a:lumMod val="75000"/>
                      </a:schemeClr>
                    </a:solidFill>
                  </a:rPr>
                  <a:t>		Chen, Yeh and DY, 1903.12045</a:t>
                </a:r>
                <a:endParaRPr lang="ko-KR" altLang="en-US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9C79B20-ADA5-B34D-2AC0-48759C17A4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8745" y="3956863"/>
                <a:ext cx="6308137" cy="874983"/>
              </a:xfrm>
              <a:prstGeom prst="rect">
                <a:avLst/>
              </a:prstGeom>
              <a:blipFill>
                <a:blip r:embed="rId3"/>
                <a:stretch>
                  <a:fillRect l="-580" b="-972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3665921"/>
      </p:ext>
    </p:extLst>
  </p:cSld>
  <p:clrMapOvr>
    <a:masterClrMapping/>
  </p:clrMapOvr>
  <p:transition spd="slow">
    <p:randomBar dir="vert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F17DCA-41B2-C30C-83D7-63BD0DC365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6">
            <a:extLst>
              <a:ext uri="{FF2B5EF4-FFF2-40B4-BE49-F238E27FC236}">
                <a16:creationId xmlns:a16="http://schemas.microsoft.com/office/drawing/2014/main" id="{6D2E2902-30F3-0D24-BF26-E5356C0AD055}"/>
              </a:ext>
            </a:extLst>
          </p:cNvPr>
          <p:cNvSpPr txBox="1">
            <a:spLocks/>
          </p:cNvSpPr>
          <p:nvPr/>
        </p:nvSpPr>
        <p:spPr>
          <a:xfrm>
            <a:off x="436811" y="332656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/>
              <a:t>Halliwell and Hawking’s construction</a:t>
            </a:r>
            <a:endParaRPr lang="ko-KR" altLang="en-US" sz="1600" spc="-150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D988E80-E3E7-5857-C0F8-79736149A2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4" y="2518671"/>
            <a:ext cx="5095982" cy="460612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143854D5-86E9-F7C3-9B41-CBBFDDA6E9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865" y="3113046"/>
            <a:ext cx="8904270" cy="334029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59B44A61-A9B7-E472-EC1A-C0CB0BFD9308}"/>
              </a:ext>
            </a:extLst>
          </p:cNvPr>
          <p:cNvSpPr/>
          <p:nvPr/>
        </p:nvSpPr>
        <p:spPr>
          <a:xfrm>
            <a:off x="140412" y="2492896"/>
            <a:ext cx="5275135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0BA9525-D5A6-20DD-6AAD-5845A0D93B2E}"/>
              </a:ext>
            </a:extLst>
          </p:cNvPr>
          <p:cNvSpPr/>
          <p:nvPr/>
        </p:nvSpPr>
        <p:spPr>
          <a:xfrm>
            <a:off x="160961" y="5676659"/>
            <a:ext cx="3516031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9B21C6-0801-947F-CD46-DD623E4C046C}"/>
              </a:ext>
            </a:extLst>
          </p:cNvPr>
          <p:cNvSpPr txBox="1"/>
          <p:nvPr/>
        </p:nvSpPr>
        <p:spPr>
          <a:xfrm>
            <a:off x="3000891" y="1551030"/>
            <a:ext cx="3299301" cy="581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dirty="0">
                <a:solidFill>
                  <a:srgbClr val="FF0000"/>
                </a:solidFill>
              </a:rPr>
              <a:t>Turn on perturbations!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930617"/>
      </p:ext>
    </p:extLst>
  </p:cSld>
  <p:clrMapOvr>
    <a:masterClrMapping/>
  </p:clrMapOvr>
  <p:transition spd="slow">
    <p:randomBar dir="vert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311604-DF5B-529C-4ED4-525BA65414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6">
            <a:extLst>
              <a:ext uri="{FF2B5EF4-FFF2-40B4-BE49-F238E27FC236}">
                <a16:creationId xmlns:a16="http://schemas.microsoft.com/office/drawing/2014/main" id="{7E7B52C0-531C-E6A5-5D54-8D32E8532F40}"/>
              </a:ext>
            </a:extLst>
          </p:cNvPr>
          <p:cNvSpPr txBox="1">
            <a:spLocks/>
          </p:cNvSpPr>
          <p:nvPr/>
        </p:nvSpPr>
        <p:spPr>
          <a:xfrm>
            <a:off x="436811" y="332656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/>
              <a:t>Summary of cosmological observables</a:t>
            </a:r>
            <a:endParaRPr lang="ko-KR" altLang="en-US" sz="1600" spc="-150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0FFE1DC2-34C2-D900-209F-79A6081F9D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1844824"/>
            <a:ext cx="1849348" cy="5868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4168707-F670-2519-60C8-55C84296CD03}"/>
              </a:ext>
            </a:extLst>
          </p:cNvPr>
          <p:cNvSpPr txBox="1"/>
          <p:nvPr/>
        </p:nvSpPr>
        <p:spPr>
          <a:xfrm>
            <a:off x="3491880" y="2060848"/>
            <a:ext cx="4713150" cy="874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We need </a:t>
            </a:r>
            <a:r>
              <a:rPr lang="en-US" altLang="ko-KR" dirty="0">
                <a:solidFill>
                  <a:srgbClr val="FF0000"/>
                </a:solidFill>
              </a:rPr>
              <a:t>curvature perturbations</a:t>
            </a:r>
            <a:r>
              <a:rPr lang="en-US" altLang="ko-KR" dirty="0"/>
              <a:t> to compute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various observational consequences.</a:t>
            </a:r>
            <a:endParaRPr lang="ko-KR" altLang="en-US" dirty="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D11723CE-B380-2A86-A393-A438217371FB}"/>
              </a:ext>
            </a:extLst>
          </p:cNvPr>
          <p:cNvSpPr/>
          <p:nvPr/>
        </p:nvSpPr>
        <p:spPr>
          <a:xfrm>
            <a:off x="1208172" y="1921969"/>
            <a:ext cx="720080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 descr="The CMB power spectrum as seen by Planck [76]. The red dots with error... |  Download Scientific Diagram">
            <a:extLst>
              <a:ext uri="{FF2B5EF4-FFF2-40B4-BE49-F238E27FC236}">
                <a16:creationId xmlns:a16="http://schemas.microsoft.com/office/drawing/2014/main" id="{FDB76D01-D23B-411D-13D7-CD1BACA670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166071"/>
            <a:ext cx="3256037" cy="1965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182748"/>
      </p:ext>
    </p:extLst>
  </p:cSld>
  <p:clrMapOvr>
    <a:masterClrMapping/>
  </p:clrMapOvr>
  <p:transition spd="slow">
    <p:randomBar dir="vert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C5C23E-2971-C90B-9301-2FBA40533C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6">
            <a:extLst>
              <a:ext uri="{FF2B5EF4-FFF2-40B4-BE49-F238E27FC236}">
                <a16:creationId xmlns:a16="http://schemas.microsoft.com/office/drawing/2014/main" id="{62B0BFBA-A452-04D4-5805-751B3F7E6BFA}"/>
              </a:ext>
            </a:extLst>
          </p:cNvPr>
          <p:cNvSpPr txBox="1">
            <a:spLocks/>
          </p:cNvSpPr>
          <p:nvPr/>
        </p:nvSpPr>
        <p:spPr>
          <a:xfrm>
            <a:off x="436811" y="332656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/>
              <a:t>Summary of cosmological observables</a:t>
            </a:r>
            <a:endParaRPr lang="ko-KR" altLang="en-US" sz="1600" spc="-150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64F65FE5-5773-C6C5-1E40-0D1024211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1844824"/>
            <a:ext cx="1849348" cy="5868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61D6BE-59D6-C4D8-453C-10028C7E9596}"/>
              </a:ext>
            </a:extLst>
          </p:cNvPr>
          <p:cNvSpPr txBox="1"/>
          <p:nvPr/>
        </p:nvSpPr>
        <p:spPr>
          <a:xfrm>
            <a:off x="3491880" y="2060848"/>
            <a:ext cx="5101076" cy="874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To compute this,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we need power spectrum of </a:t>
            </a:r>
            <a:r>
              <a:rPr lang="en-US" altLang="ko-KR" dirty="0">
                <a:solidFill>
                  <a:srgbClr val="FF0000"/>
                </a:solidFill>
              </a:rPr>
              <a:t>scalar perturbations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7E442A07-5D39-61FE-F206-3E22055BD90F}"/>
              </a:ext>
            </a:extLst>
          </p:cNvPr>
          <p:cNvSpPr/>
          <p:nvPr/>
        </p:nvSpPr>
        <p:spPr>
          <a:xfrm>
            <a:off x="2627784" y="1921969"/>
            <a:ext cx="504056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6227315"/>
      </p:ext>
    </p:extLst>
  </p:cSld>
  <p:clrMapOvr>
    <a:masterClrMapping/>
  </p:clrMapOvr>
  <p:transition spd="slow">
    <p:randomBar dir="vert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92E5BE-9BA2-D287-95B6-325A41C926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6">
            <a:extLst>
              <a:ext uri="{FF2B5EF4-FFF2-40B4-BE49-F238E27FC236}">
                <a16:creationId xmlns:a16="http://schemas.microsoft.com/office/drawing/2014/main" id="{9D435FAB-41C4-4F98-C554-AC9DE04F8F81}"/>
              </a:ext>
            </a:extLst>
          </p:cNvPr>
          <p:cNvSpPr txBox="1">
            <a:spLocks/>
          </p:cNvSpPr>
          <p:nvPr/>
        </p:nvSpPr>
        <p:spPr>
          <a:xfrm>
            <a:off x="436811" y="332656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/>
              <a:t>Summary of cosmological observables</a:t>
            </a:r>
            <a:endParaRPr lang="ko-KR" altLang="en-US" sz="1600" spc="-150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030CE318-55EF-5B1C-FFC5-8410885481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1844824"/>
            <a:ext cx="1849348" cy="5868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95E93AB-ADE7-CFFE-0FDC-84C6084DBCF0}"/>
              </a:ext>
            </a:extLst>
          </p:cNvPr>
          <p:cNvSpPr txBox="1"/>
          <p:nvPr/>
        </p:nvSpPr>
        <p:spPr>
          <a:xfrm>
            <a:off x="3491880" y="2060848"/>
            <a:ext cx="5101076" cy="874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To compute this,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we need power spectrum of </a:t>
            </a:r>
            <a:r>
              <a:rPr lang="en-US" altLang="ko-KR" dirty="0">
                <a:solidFill>
                  <a:srgbClr val="FF0000"/>
                </a:solidFill>
              </a:rPr>
              <a:t>scalar perturbations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D7A2F6A8-4AEB-38EA-6FC6-660D09BA18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3212976"/>
            <a:ext cx="2575389" cy="7369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EAA1A19-6C6C-4EE8-4F80-D8F2A54B705E}"/>
              </a:ext>
            </a:extLst>
          </p:cNvPr>
          <p:cNvSpPr txBox="1"/>
          <p:nvPr/>
        </p:nvSpPr>
        <p:spPr>
          <a:xfrm>
            <a:off x="3491880" y="4005064"/>
            <a:ext cx="4071949" cy="874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The power spectrum is nothing but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the </a:t>
            </a:r>
            <a:r>
              <a:rPr lang="en-US" altLang="ko-KR" dirty="0">
                <a:solidFill>
                  <a:srgbClr val="FF0000"/>
                </a:solidFill>
              </a:rPr>
              <a:t>expectation value</a:t>
            </a:r>
            <a:r>
              <a:rPr lang="en-US" altLang="ko-KR" dirty="0"/>
              <a:t> of perturbations.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C7B0F09C-9B37-0F05-62F8-C862635B9795}"/>
              </a:ext>
            </a:extLst>
          </p:cNvPr>
          <p:cNvSpPr/>
          <p:nvPr/>
        </p:nvSpPr>
        <p:spPr>
          <a:xfrm>
            <a:off x="2829923" y="3185270"/>
            <a:ext cx="751500" cy="7369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8116365"/>
      </p:ext>
    </p:extLst>
  </p:cSld>
  <p:clrMapOvr>
    <a:masterClrMapping/>
  </p:clrMapOvr>
  <p:transition spd="slow">
    <p:randomBar dir="vert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A212E5-8B31-ADC7-D35F-42FFEDF2F4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6">
            <a:extLst>
              <a:ext uri="{FF2B5EF4-FFF2-40B4-BE49-F238E27FC236}">
                <a16:creationId xmlns:a16="http://schemas.microsoft.com/office/drawing/2014/main" id="{0AAB9AA0-18C2-8876-56B8-F2E309222D3B}"/>
              </a:ext>
            </a:extLst>
          </p:cNvPr>
          <p:cNvSpPr txBox="1">
            <a:spLocks/>
          </p:cNvSpPr>
          <p:nvPr/>
        </p:nvSpPr>
        <p:spPr>
          <a:xfrm>
            <a:off x="436811" y="332656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/>
              <a:t>Summary of cosmological observables</a:t>
            </a:r>
            <a:endParaRPr lang="ko-KR" altLang="en-US" sz="1600" spc="-150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098D6623-2C9D-E019-001C-5468DBB36E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1844824"/>
            <a:ext cx="1849348" cy="5868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F6B9226-6432-3182-9BF6-205917D2FB6E}"/>
              </a:ext>
            </a:extLst>
          </p:cNvPr>
          <p:cNvSpPr txBox="1"/>
          <p:nvPr/>
        </p:nvSpPr>
        <p:spPr>
          <a:xfrm>
            <a:off x="3491880" y="2060848"/>
            <a:ext cx="5101076" cy="874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To compute this,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we need power spectrum of </a:t>
            </a:r>
            <a:r>
              <a:rPr lang="en-US" altLang="ko-KR" dirty="0">
                <a:solidFill>
                  <a:srgbClr val="FF0000"/>
                </a:solidFill>
              </a:rPr>
              <a:t>scalar perturbations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21CC109-50B5-0DE6-4AB6-41B0BB866B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3212976"/>
            <a:ext cx="2575389" cy="7369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467C8D1-99BF-EE3C-09C9-A34A91EE9E9D}"/>
              </a:ext>
            </a:extLst>
          </p:cNvPr>
          <p:cNvSpPr txBox="1"/>
          <p:nvPr/>
        </p:nvSpPr>
        <p:spPr>
          <a:xfrm>
            <a:off x="3491880" y="4005064"/>
            <a:ext cx="4071949" cy="874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The power spectrum is nothing but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the </a:t>
            </a:r>
            <a:r>
              <a:rPr lang="en-US" altLang="ko-KR" dirty="0">
                <a:solidFill>
                  <a:srgbClr val="FF0000"/>
                </a:solidFill>
              </a:rPr>
              <a:t>expectation value</a:t>
            </a:r>
            <a:r>
              <a:rPr lang="en-US" altLang="ko-KR" dirty="0"/>
              <a:t> of perturbations.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B0A782A7-8607-D585-48BF-117477A61A35}"/>
              </a:ext>
            </a:extLst>
          </p:cNvPr>
          <p:cNvSpPr/>
          <p:nvPr/>
        </p:nvSpPr>
        <p:spPr>
          <a:xfrm>
            <a:off x="2829923" y="3185270"/>
            <a:ext cx="751500" cy="7369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3EC202-79EA-6EC7-53CF-2083612B254D}"/>
              </a:ext>
            </a:extLst>
          </p:cNvPr>
          <p:cNvSpPr txBox="1"/>
          <p:nvPr/>
        </p:nvSpPr>
        <p:spPr>
          <a:xfrm>
            <a:off x="971600" y="5273771"/>
            <a:ext cx="6189515" cy="4569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dirty="0"/>
              <a:t>Good! Then, how can we compute the </a:t>
            </a:r>
            <a:r>
              <a:rPr lang="en-US" altLang="ko-KR" b="1" dirty="0">
                <a:solidFill>
                  <a:srgbClr val="FF0000"/>
                </a:solidFill>
              </a:rPr>
              <a:t>expectation values</a:t>
            </a:r>
            <a:r>
              <a:rPr lang="en-US" altLang="ko-KR" b="1" dirty="0"/>
              <a:t>?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2064265983"/>
      </p:ext>
    </p:extLst>
  </p:cSld>
  <p:clrMapOvr>
    <a:masterClrMapping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836712"/>
            <a:ext cx="7110001" cy="1654667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3068960"/>
            <a:ext cx="8505001" cy="2414000"/>
          </a:xfrm>
          <a:prstGeom prst="rect">
            <a:avLst/>
          </a:prstGeom>
        </p:spPr>
      </p:pic>
      <p:cxnSp>
        <p:nvCxnSpPr>
          <p:cNvPr id="6" name="직선 연결선 5"/>
          <p:cNvCxnSpPr/>
          <p:nvPr/>
        </p:nvCxnSpPr>
        <p:spPr>
          <a:xfrm>
            <a:off x="4211960" y="4509120"/>
            <a:ext cx="4464496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782726"/>
      </p:ext>
    </p:extLst>
  </p:cSld>
  <p:clrMapOvr>
    <a:masterClrMapping/>
  </p:clrMapOvr>
  <p:transition spd="slow">
    <p:randomBar dir="vert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6B7664-8D7E-A459-E84D-1CE65E9AA6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6">
            <a:extLst>
              <a:ext uri="{FF2B5EF4-FFF2-40B4-BE49-F238E27FC236}">
                <a16:creationId xmlns:a16="http://schemas.microsoft.com/office/drawing/2014/main" id="{58211572-CE3E-5C2B-2327-86A3B82667CC}"/>
              </a:ext>
            </a:extLst>
          </p:cNvPr>
          <p:cNvSpPr txBox="1">
            <a:spLocks/>
          </p:cNvSpPr>
          <p:nvPr/>
        </p:nvSpPr>
        <p:spPr>
          <a:xfrm>
            <a:off x="436811" y="332656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/>
              <a:t>Summary of cosmological observables</a:t>
            </a:r>
            <a:endParaRPr lang="ko-KR" altLang="en-US" sz="1600" spc="-15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B09BFC-70D7-74DB-8AF6-6AFC4DAD5160}"/>
              </a:ext>
            </a:extLst>
          </p:cNvPr>
          <p:cNvSpPr txBox="1"/>
          <p:nvPr/>
        </p:nvSpPr>
        <p:spPr>
          <a:xfrm>
            <a:off x="809967" y="3212976"/>
            <a:ext cx="7696338" cy="12904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To compute the expectation value,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we need to specify either </a:t>
            </a:r>
            <a:r>
              <a:rPr lang="en-US" altLang="ko-KR" dirty="0">
                <a:solidFill>
                  <a:srgbClr val="FF0000"/>
                </a:solidFill>
              </a:rPr>
              <a:t>quantum states/wave function</a:t>
            </a:r>
            <a:r>
              <a:rPr lang="en-US" altLang="ko-KR" dirty="0"/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or the </a:t>
            </a:r>
            <a:r>
              <a:rPr lang="en-US" altLang="ko-KR" dirty="0">
                <a:solidFill>
                  <a:srgbClr val="FF0000"/>
                </a:solidFill>
              </a:rPr>
              <a:t>vacuum (= quantum states annihilated by the annihilation operator)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3D7558BF-17F2-F376-5709-81454635D1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860306"/>
            <a:ext cx="3205537" cy="638033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20691710-721A-9E90-8EAF-2FE3511AA4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065" y="2636912"/>
            <a:ext cx="2726076" cy="40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390856"/>
      </p:ext>
    </p:extLst>
  </p:cSld>
  <p:clrMapOvr>
    <a:masterClrMapping/>
  </p:clrMapOvr>
  <p:transition spd="slow">
    <p:randomBar dir="vert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59F04A-FEF8-9587-35A7-82FF680DF6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6">
            <a:extLst>
              <a:ext uri="{FF2B5EF4-FFF2-40B4-BE49-F238E27FC236}">
                <a16:creationId xmlns:a16="http://schemas.microsoft.com/office/drawing/2014/main" id="{54A6ABCA-E280-D20E-8979-BFB5DEC40167}"/>
              </a:ext>
            </a:extLst>
          </p:cNvPr>
          <p:cNvSpPr txBox="1">
            <a:spLocks/>
          </p:cNvSpPr>
          <p:nvPr/>
        </p:nvSpPr>
        <p:spPr>
          <a:xfrm>
            <a:off x="436811" y="332656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/>
              <a:t>Summary of cosmological observables</a:t>
            </a:r>
            <a:endParaRPr lang="ko-KR" altLang="en-US" sz="1600" spc="-15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325094-B3D3-5A55-3396-935CEC323F85}"/>
              </a:ext>
            </a:extLst>
          </p:cNvPr>
          <p:cNvSpPr txBox="1"/>
          <p:nvPr/>
        </p:nvSpPr>
        <p:spPr>
          <a:xfrm>
            <a:off x="809967" y="3212976"/>
            <a:ext cx="7696338" cy="12904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To compute the expectation value,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we need to specify either </a:t>
            </a:r>
            <a:r>
              <a:rPr lang="en-US" altLang="ko-KR" dirty="0">
                <a:solidFill>
                  <a:srgbClr val="FF0000"/>
                </a:solidFill>
              </a:rPr>
              <a:t>quantum states/wave function</a:t>
            </a:r>
            <a:r>
              <a:rPr lang="en-US" altLang="ko-KR" dirty="0"/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or the </a:t>
            </a:r>
            <a:r>
              <a:rPr lang="en-US" altLang="ko-KR" dirty="0">
                <a:solidFill>
                  <a:srgbClr val="FF0000"/>
                </a:solidFill>
              </a:rPr>
              <a:t>vacuum (= quantum states annihilated by the annihilation operator)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50B244B-014B-40BF-BD14-C33F026D5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860306"/>
            <a:ext cx="3205537" cy="638033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E10FE0D2-0205-5E90-CF64-4036B7EB86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065" y="2636912"/>
            <a:ext cx="2726076" cy="406021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5FE09474-9415-BD3C-594B-E829C35E67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7744" y="4736179"/>
            <a:ext cx="4411038" cy="719919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CB08753B-856D-8557-5F8B-DE1835B59D90}"/>
              </a:ext>
            </a:extLst>
          </p:cNvPr>
          <p:cNvSpPr/>
          <p:nvPr/>
        </p:nvSpPr>
        <p:spPr>
          <a:xfrm>
            <a:off x="2123728" y="4653136"/>
            <a:ext cx="4680520" cy="864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23EFCAA5-A4B7-CB41-4F33-383809F063D8}"/>
              </a:ext>
            </a:extLst>
          </p:cNvPr>
          <p:cNvCxnSpPr/>
          <p:nvPr/>
        </p:nvCxnSpPr>
        <p:spPr>
          <a:xfrm flipV="1">
            <a:off x="2195736" y="5373216"/>
            <a:ext cx="360040" cy="57606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8FA3AD8-EB74-D44E-2114-280A4A8CE6DB}"/>
              </a:ext>
            </a:extLst>
          </p:cNvPr>
          <p:cNvSpPr txBox="1"/>
          <p:nvPr/>
        </p:nvSpPr>
        <p:spPr>
          <a:xfrm>
            <a:off x="1259632" y="5991512"/>
            <a:ext cx="1609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wave function</a:t>
            </a:r>
            <a:endParaRPr lang="ko-KR" altLang="en-US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655075-BB2E-3193-1504-F6755B79BEC5}"/>
              </a:ext>
            </a:extLst>
          </p:cNvPr>
          <p:cNvSpPr txBox="1"/>
          <p:nvPr/>
        </p:nvSpPr>
        <p:spPr>
          <a:xfrm>
            <a:off x="5880293" y="5940274"/>
            <a:ext cx="2004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/>
              <a:t>vacuum condition</a:t>
            </a:r>
          </a:p>
          <a:p>
            <a:pPr algn="ctr"/>
            <a:r>
              <a:rPr lang="en-US" altLang="ko-KR" b="1" dirty="0"/>
              <a:t>(~ Gaussian)</a:t>
            </a:r>
            <a:endParaRPr lang="ko-KR" altLang="en-US" b="1" dirty="0"/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8A42AB51-BEE6-26D1-7419-97F65F696D7B}"/>
              </a:ext>
            </a:extLst>
          </p:cNvPr>
          <p:cNvCxnSpPr>
            <a:cxnSpLocks/>
          </p:cNvCxnSpPr>
          <p:nvPr/>
        </p:nvCxnSpPr>
        <p:spPr>
          <a:xfrm flipH="1" flipV="1">
            <a:off x="5508104" y="5432059"/>
            <a:ext cx="360040" cy="57606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8F83051A-7753-3FBB-82E2-37416E8BC890}"/>
              </a:ext>
            </a:extLst>
          </p:cNvPr>
          <p:cNvSpPr/>
          <p:nvPr/>
        </p:nvSpPr>
        <p:spPr>
          <a:xfrm>
            <a:off x="1193699" y="5951273"/>
            <a:ext cx="1675669" cy="4861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6EF52A4C-15EE-1B47-16E5-F66F19132DE9}"/>
              </a:ext>
            </a:extLst>
          </p:cNvPr>
          <p:cNvSpPr/>
          <p:nvPr/>
        </p:nvSpPr>
        <p:spPr>
          <a:xfrm>
            <a:off x="5862828" y="5960150"/>
            <a:ext cx="201622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6290369"/>
      </p:ext>
    </p:extLst>
  </p:cSld>
  <p:clrMapOvr>
    <a:masterClrMapping/>
  </p:clrMapOvr>
  <p:transition spd="slow">
    <p:randomBar dir="vert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AD1762-BEA7-7072-7100-C4A1935034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7A8A32B-88D0-B2C7-3ACE-6E8C984DCF9F}"/>
              </a:ext>
            </a:extLst>
          </p:cNvPr>
          <p:cNvSpPr txBox="1"/>
          <p:nvPr/>
        </p:nvSpPr>
        <p:spPr>
          <a:xfrm>
            <a:off x="2379385" y="2708920"/>
            <a:ext cx="4323620" cy="1158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ko-KR" sz="2800" dirty="0"/>
              <a:t>Now the question is,</a:t>
            </a:r>
          </a:p>
          <a:p>
            <a:pPr algn="ctr">
              <a:lnSpc>
                <a:spcPct val="130000"/>
              </a:lnSpc>
            </a:pPr>
            <a:r>
              <a:rPr lang="en-US" altLang="ko-KR" sz="2800" dirty="0"/>
              <a:t>what decides the vacuum?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697078529"/>
      </p:ext>
    </p:extLst>
  </p:cSld>
  <p:clrMapOvr>
    <a:masterClrMapping/>
  </p:clrMapOvr>
  <p:transition spd="slow">
    <p:randomBar dir="vert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5CF77B-92E1-EF4E-102B-45D2C63BE6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6">
            <a:extLst>
              <a:ext uri="{FF2B5EF4-FFF2-40B4-BE49-F238E27FC236}">
                <a16:creationId xmlns:a16="http://schemas.microsoft.com/office/drawing/2014/main" id="{AD283B10-91FD-AE2E-27F8-6E745D389123}"/>
              </a:ext>
            </a:extLst>
          </p:cNvPr>
          <p:cNvSpPr txBox="1">
            <a:spLocks/>
          </p:cNvSpPr>
          <p:nvPr/>
        </p:nvSpPr>
        <p:spPr>
          <a:xfrm>
            <a:off x="436811" y="332656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/>
              <a:t>The way to decide the vacuum</a:t>
            </a:r>
            <a:endParaRPr lang="ko-KR" altLang="en-US" sz="1600" spc="-150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AC04B2DD-CE7C-F733-2A14-2B9821A966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8573" y="1916832"/>
            <a:ext cx="2726076" cy="406021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DAB1B058-BF62-8452-3ED1-048AB2339ED2}"/>
              </a:ext>
            </a:extLst>
          </p:cNvPr>
          <p:cNvSpPr/>
          <p:nvPr/>
        </p:nvSpPr>
        <p:spPr>
          <a:xfrm>
            <a:off x="3951390" y="1890099"/>
            <a:ext cx="420534" cy="4594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C75A4522-F7D5-AD0E-2657-211FD0300E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1435" y="3284984"/>
            <a:ext cx="4260351" cy="5527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D320487-F7E5-94AA-8644-103D4375C01D}"/>
              </a:ext>
            </a:extLst>
          </p:cNvPr>
          <p:cNvSpPr txBox="1"/>
          <p:nvPr/>
        </p:nvSpPr>
        <p:spPr>
          <a:xfrm>
            <a:off x="774008" y="2636912"/>
            <a:ext cx="7032694" cy="459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The </a:t>
            </a:r>
            <a:r>
              <a:rPr lang="en-US" altLang="ko-KR" dirty="0">
                <a:solidFill>
                  <a:srgbClr val="FF0000"/>
                </a:solidFill>
              </a:rPr>
              <a:t>mode functions</a:t>
            </a:r>
            <a:r>
              <a:rPr lang="en-US" altLang="ko-KR" dirty="0"/>
              <a:t> satisfy the 2</a:t>
            </a:r>
            <a:r>
              <a:rPr lang="en-US" altLang="ko-KR" baseline="30000" dirty="0"/>
              <a:t>nd</a:t>
            </a:r>
            <a:r>
              <a:rPr lang="en-US" altLang="ko-KR" dirty="0"/>
              <a:t> order linear differential equation.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87802679"/>
      </p:ext>
    </p:extLst>
  </p:cSld>
  <p:clrMapOvr>
    <a:masterClrMapping/>
  </p:clrMapOvr>
  <p:transition spd="slow">
    <p:randomBar dir="vert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5AACFF-6A6C-9A4C-AA9A-C519BE1965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6">
            <a:extLst>
              <a:ext uri="{FF2B5EF4-FFF2-40B4-BE49-F238E27FC236}">
                <a16:creationId xmlns:a16="http://schemas.microsoft.com/office/drawing/2014/main" id="{618FD137-5D3F-D893-F42B-A7BF729FEB1E}"/>
              </a:ext>
            </a:extLst>
          </p:cNvPr>
          <p:cNvSpPr txBox="1">
            <a:spLocks/>
          </p:cNvSpPr>
          <p:nvPr/>
        </p:nvSpPr>
        <p:spPr>
          <a:xfrm>
            <a:off x="436811" y="332656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/>
              <a:t>The way to decide the vacuum</a:t>
            </a:r>
            <a:endParaRPr lang="ko-KR" altLang="en-US" sz="1600" spc="-150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6B91898C-1B43-BEE4-C5F0-D7BD123E44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8573" y="1916832"/>
            <a:ext cx="2726076" cy="406021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E8C81AD5-2E23-00EB-A335-31B92F2EFA7D}"/>
              </a:ext>
            </a:extLst>
          </p:cNvPr>
          <p:cNvSpPr/>
          <p:nvPr/>
        </p:nvSpPr>
        <p:spPr>
          <a:xfrm>
            <a:off x="3951390" y="1890099"/>
            <a:ext cx="420534" cy="4594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04BFE324-1616-233E-6A0B-49B6B4B9D6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1435" y="3284984"/>
            <a:ext cx="4260351" cy="5527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5D43A7B-C495-F8E0-749A-5F0CAA6F787C}"/>
              </a:ext>
            </a:extLst>
          </p:cNvPr>
          <p:cNvSpPr txBox="1"/>
          <p:nvPr/>
        </p:nvSpPr>
        <p:spPr>
          <a:xfrm>
            <a:off x="779666" y="4121643"/>
            <a:ext cx="5953874" cy="874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So, the solution is a superposition of </a:t>
            </a:r>
            <a:r>
              <a:rPr lang="en-US" altLang="ko-KR" dirty="0">
                <a:solidFill>
                  <a:srgbClr val="FF0000"/>
                </a:solidFill>
              </a:rPr>
              <a:t>two modes</a:t>
            </a:r>
            <a:r>
              <a:rPr lang="en-US" altLang="ko-KR" dirty="0"/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say,                   (in-going mode) + (out-going mode).</a:t>
            </a: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D2F396-E6FD-E958-C192-01D7334F2AFF}"/>
              </a:ext>
            </a:extLst>
          </p:cNvPr>
          <p:cNvSpPr txBox="1"/>
          <p:nvPr/>
        </p:nvSpPr>
        <p:spPr>
          <a:xfrm>
            <a:off x="774008" y="2636912"/>
            <a:ext cx="7032694" cy="459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The </a:t>
            </a:r>
            <a:r>
              <a:rPr lang="en-US" altLang="ko-KR" dirty="0">
                <a:solidFill>
                  <a:srgbClr val="FF0000"/>
                </a:solidFill>
              </a:rPr>
              <a:t>mode functions</a:t>
            </a:r>
            <a:r>
              <a:rPr lang="en-US" altLang="ko-KR" dirty="0"/>
              <a:t> satisfy the 2</a:t>
            </a:r>
            <a:r>
              <a:rPr lang="en-US" altLang="ko-KR" baseline="30000" dirty="0"/>
              <a:t>nd</a:t>
            </a:r>
            <a:r>
              <a:rPr lang="en-US" altLang="ko-KR" dirty="0"/>
              <a:t> order linear differential equation.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32700666"/>
      </p:ext>
    </p:extLst>
  </p:cSld>
  <p:clrMapOvr>
    <a:masterClrMapping/>
  </p:clrMapOvr>
  <p:transition spd="slow">
    <p:randomBar dir="vert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D28031-F1CA-DFD3-5316-6BE6F273DF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6">
            <a:extLst>
              <a:ext uri="{FF2B5EF4-FFF2-40B4-BE49-F238E27FC236}">
                <a16:creationId xmlns:a16="http://schemas.microsoft.com/office/drawing/2014/main" id="{224583FB-DA03-0BA0-8203-BA24C40A0D90}"/>
              </a:ext>
            </a:extLst>
          </p:cNvPr>
          <p:cNvSpPr txBox="1">
            <a:spLocks/>
          </p:cNvSpPr>
          <p:nvPr/>
        </p:nvSpPr>
        <p:spPr>
          <a:xfrm>
            <a:off x="436811" y="332656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/>
              <a:t>The way to decide the vacuum</a:t>
            </a:r>
            <a:endParaRPr lang="ko-KR" altLang="en-US" sz="1600" spc="-15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EC33C2-BF38-40DC-668E-7EF461C45CC3}"/>
              </a:ext>
            </a:extLst>
          </p:cNvPr>
          <p:cNvSpPr txBox="1"/>
          <p:nvPr/>
        </p:nvSpPr>
        <p:spPr>
          <a:xfrm>
            <a:off x="774008" y="2636912"/>
            <a:ext cx="7032694" cy="459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The </a:t>
            </a:r>
            <a:r>
              <a:rPr lang="en-US" altLang="ko-KR" dirty="0">
                <a:solidFill>
                  <a:srgbClr val="FF0000"/>
                </a:solidFill>
              </a:rPr>
              <a:t>mode functions</a:t>
            </a:r>
            <a:r>
              <a:rPr lang="en-US" altLang="ko-KR" dirty="0"/>
              <a:t> satisfy the 2</a:t>
            </a:r>
            <a:r>
              <a:rPr lang="en-US" altLang="ko-KR" baseline="30000" dirty="0"/>
              <a:t>nd</a:t>
            </a:r>
            <a:r>
              <a:rPr lang="en-US" altLang="ko-KR" dirty="0"/>
              <a:t> order linear differential equation.</a:t>
            </a:r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21E0999-A75C-C514-5080-BC5D233C42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8573" y="1916832"/>
            <a:ext cx="2726076" cy="406021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9244E854-436A-9CD8-3E38-ABD90CB2B98D}"/>
              </a:ext>
            </a:extLst>
          </p:cNvPr>
          <p:cNvSpPr/>
          <p:nvPr/>
        </p:nvSpPr>
        <p:spPr>
          <a:xfrm>
            <a:off x="3951390" y="1890099"/>
            <a:ext cx="420534" cy="4594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EC8519DB-9C11-0D24-4E61-EFDA08836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1435" y="3284984"/>
            <a:ext cx="4260351" cy="5527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764625E-1687-1AA0-B29C-00ED8AE8CA7F}"/>
              </a:ext>
            </a:extLst>
          </p:cNvPr>
          <p:cNvSpPr txBox="1"/>
          <p:nvPr/>
        </p:nvSpPr>
        <p:spPr>
          <a:xfrm>
            <a:off x="779666" y="4121643"/>
            <a:ext cx="5953874" cy="874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So, the solution is a superposition of </a:t>
            </a:r>
            <a:r>
              <a:rPr lang="en-US" altLang="ko-KR" dirty="0">
                <a:solidFill>
                  <a:srgbClr val="FF0000"/>
                </a:solidFill>
              </a:rPr>
              <a:t>two modes</a:t>
            </a:r>
            <a:r>
              <a:rPr lang="en-US" altLang="ko-KR" dirty="0"/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say,                   (in-going mode) + (out-going mode).</a:t>
            </a: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296890-1103-1FF2-F2DA-F2B25F63FBD0}"/>
              </a:ext>
            </a:extLst>
          </p:cNvPr>
          <p:cNvSpPr txBox="1"/>
          <p:nvPr/>
        </p:nvSpPr>
        <p:spPr>
          <a:xfrm>
            <a:off x="778366" y="5489795"/>
            <a:ext cx="8010526" cy="4594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If we ignore the in-going mode, then this is so-called the </a:t>
            </a:r>
            <a:r>
              <a:rPr lang="en-US" altLang="ko-KR" b="1" dirty="0">
                <a:solidFill>
                  <a:srgbClr val="FF0000"/>
                </a:solidFill>
              </a:rPr>
              <a:t>Bunch-Davies state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83288794"/>
      </p:ext>
    </p:extLst>
  </p:cSld>
  <p:clrMapOvr>
    <a:masterClrMapping/>
  </p:clrMapOvr>
  <p:transition spd="slow">
    <p:randomBar dir="vert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117525-F8B2-12B3-0401-4A9D49FF80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6">
            <a:extLst>
              <a:ext uri="{FF2B5EF4-FFF2-40B4-BE49-F238E27FC236}">
                <a16:creationId xmlns:a16="http://schemas.microsoft.com/office/drawing/2014/main" id="{CA2276F4-7247-5954-7FBA-5C20E363799C}"/>
              </a:ext>
            </a:extLst>
          </p:cNvPr>
          <p:cNvSpPr txBox="1">
            <a:spLocks/>
          </p:cNvSpPr>
          <p:nvPr/>
        </p:nvSpPr>
        <p:spPr>
          <a:xfrm>
            <a:off x="436811" y="332656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/>
              <a:t>The way to decide the vacuum</a:t>
            </a:r>
            <a:endParaRPr lang="ko-KR" altLang="en-US" sz="1600" spc="-15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7B2458-8641-D725-4AA2-C94B20C10B57}"/>
              </a:ext>
            </a:extLst>
          </p:cNvPr>
          <p:cNvSpPr txBox="1"/>
          <p:nvPr/>
        </p:nvSpPr>
        <p:spPr>
          <a:xfrm>
            <a:off x="848902" y="5013176"/>
            <a:ext cx="7435049" cy="12904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Interestingly, if we require the </a:t>
            </a:r>
            <a:r>
              <a:rPr lang="en-US" altLang="ko-KR" dirty="0">
                <a:solidFill>
                  <a:srgbClr val="FF0000"/>
                </a:solidFill>
              </a:rPr>
              <a:t>regularity condition</a:t>
            </a:r>
            <a:r>
              <a:rPr lang="en-US" altLang="ko-KR" dirty="0"/>
              <a:t> at the south-pole,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this automatically selects the Bunch-Davies state.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Therefore, the </a:t>
            </a:r>
            <a:r>
              <a:rPr lang="en-US" altLang="ko-KR" b="1" dirty="0"/>
              <a:t>no-boundary state is a </a:t>
            </a:r>
            <a:r>
              <a:rPr lang="en-US" altLang="ko-KR" b="1" dirty="0">
                <a:solidFill>
                  <a:srgbClr val="FF0000"/>
                </a:solidFill>
              </a:rPr>
              <a:t>geometrical origin </a:t>
            </a:r>
            <a:r>
              <a:rPr lang="en-US" altLang="ko-KR" b="1" dirty="0"/>
              <a:t>of the BD state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7" name="자유형 14">
            <a:extLst>
              <a:ext uri="{FF2B5EF4-FFF2-40B4-BE49-F238E27FC236}">
                <a16:creationId xmlns:a16="http://schemas.microsoft.com/office/drawing/2014/main" id="{31F2D95B-1122-559C-51A9-E37D6AA19175}"/>
              </a:ext>
            </a:extLst>
          </p:cNvPr>
          <p:cNvSpPr/>
          <p:nvPr/>
        </p:nvSpPr>
        <p:spPr>
          <a:xfrm>
            <a:off x="2555777" y="1965588"/>
            <a:ext cx="1191724" cy="1686677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8" name="자유형 16">
            <a:extLst>
              <a:ext uri="{FF2B5EF4-FFF2-40B4-BE49-F238E27FC236}">
                <a16:creationId xmlns:a16="http://schemas.microsoft.com/office/drawing/2014/main" id="{824514B0-7962-9EB8-A1FE-768946856192}"/>
              </a:ext>
            </a:extLst>
          </p:cNvPr>
          <p:cNvSpPr/>
          <p:nvPr/>
        </p:nvSpPr>
        <p:spPr>
          <a:xfrm flipH="1">
            <a:off x="5385353" y="1965587"/>
            <a:ext cx="1130860" cy="1686677"/>
          </a:xfrm>
          <a:custGeom>
            <a:avLst/>
            <a:gdLst>
              <a:gd name="connsiteX0" fmla="*/ 0 w 2955851"/>
              <a:gd name="connsiteY0" fmla="*/ 0 h 4178595"/>
              <a:gd name="connsiteX1" fmla="*/ 1573619 w 2955851"/>
              <a:gd name="connsiteY1" fmla="*/ 1531088 h 4178595"/>
              <a:gd name="connsiteX2" fmla="*/ 2955851 w 2955851"/>
              <a:gd name="connsiteY2" fmla="*/ 4178595 h 4178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5851" h="4178595">
                <a:moveTo>
                  <a:pt x="0" y="0"/>
                </a:moveTo>
                <a:cubicBezTo>
                  <a:pt x="540488" y="417328"/>
                  <a:pt x="1080977" y="834656"/>
                  <a:pt x="1573619" y="1531088"/>
                </a:cubicBezTo>
                <a:cubicBezTo>
                  <a:pt x="2066261" y="2227520"/>
                  <a:pt x="2511056" y="3203057"/>
                  <a:pt x="2955851" y="4178595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E3F0C7E1-D9ED-1DB7-62E9-D11D81362564}"/>
              </a:ext>
            </a:extLst>
          </p:cNvPr>
          <p:cNvSpPr/>
          <p:nvPr/>
        </p:nvSpPr>
        <p:spPr>
          <a:xfrm>
            <a:off x="2555776" y="1749563"/>
            <a:ext cx="4032448" cy="360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243003F9-C043-08C3-D42D-61DF2DFCA9CB}"/>
              </a:ext>
            </a:extLst>
          </p:cNvPr>
          <p:cNvSpPr/>
          <p:nvPr/>
        </p:nvSpPr>
        <p:spPr>
          <a:xfrm>
            <a:off x="3747501" y="3476092"/>
            <a:ext cx="1637853" cy="25202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13" name="원호 12">
            <a:extLst>
              <a:ext uri="{FF2B5EF4-FFF2-40B4-BE49-F238E27FC236}">
                <a16:creationId xmlns:a16="http://schemas.microsoft.com/office/drawing/2014/main" id="{6E4BCEA4-92B0-77FC-4697-DC42BB0FC713}"/>
              </a:ext>
            </a:extLst>
          </p:cNvPr>
          <p:cNvSpPr/>
          <p:nvPr/>
        </p:nvSpPr>
        <p:spPr>
          <a:xfrm>
            <a:off x="3739803" y="2841309"/>
            <a:ext cx="1656184" cy="1440160"/>
          </a:xfrm>
          <a:prstGeom prst="arc">
            <a:avLst>
              <a:gd name="adj1" fmla="val 179737"/>
              <a:gd name="adj2" fmla="val 10620210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pic>
        <p:nvPicPr>
          <p:cNvPr id="17" name="그림 16" descr="icon_화살표좌.png">
            <a:extLst>
              <a:ext uri="{FF2B5EF4-FFF2-40B4-BE49-F238E27FC236}">
                <a16:creationId xmlns:a16="http://schemas.microsoft.com/office/drawing/2014/main" id="{AA7139B8-3019-5082-4114-B11CB49FC0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956861">
            <a:off x="4378485" y="4337871"/>
            <a:ext cx="619125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652267"/>
      </p:ext>
    </p:extLst>
  </p:cSld>
  <p:clrMapOvr>
    <a:masterClrMapping/>
  </p:clrMapOvr>
  <p:transition spd="slow">
    <p:randomBar dir="vert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AF5917-3E2C-C548-F182-C818793C88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6C8B239B-D38D-23A1-1B8D-3B1307A188CE}"/>
              </a:ext>
            </a:extLst>
          </p:cNvPr>
          <p:cNvSpPr/>
          <p:nvPr/>
        </p:nvSpPr>
        <p:spPr>
          <a:xfrm>
            <a:off x="323528" y="332656"/>
            <a:ext cx="8496944" cy="61926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0A2DB0-5CD6-C418-A7E7-51E748FCF8BC}"/>
              </a:ext>
            </a:extLst>
          </p:cNvPr>
          <p:cNvSpPr txBox="1"/>
          <p:nvPr/>
        </p:nvSpPr>
        <p:spPr>
          <a:xfrm>
            <a:off x="1546999" y="2405509"/>
            <a:ext cx="6269665" cy="6634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800" dirty="0">
                <a:solidFill>
                  <a:schemeClr val="bg1"/>
                </a:solidFill>
              </a:rPr>
              <a:t>What’s new for Euclidean wormholes?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D28CB13-AD04-09EC-CCCB-A826014755E8}"/>
              </a:ext>
            </a:extLst>
          </p:cNvPr>
          <p:cNvSpPr txBox="1"/>
          <p:nvPr/>
        </p:nvSpPr>
        <p:spPr>
          <a:xfrm>
            <a:off x="1331686" y="3956863"/>
            <a:ext cx="6582251" cy="874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600" dirty="0">
                <a:solidFill>
                  <a:schemeClr val="bg1">
                    <a:lumMod val="75000"/>
                  </a:schemeClr>
                </a:solidFill>
              </a:rPr>
              <a:t>Non-BD vacuum:</a:t>
            </a:r>
            <a:r>
              <a:rPr lang="en-US" altLang="ko-KR" dirty="0">
                <a:solidFill>
                  <a:schemeClr val="bg1">
                    <a:lumMod val="75000"/>
                  </a:schemeClr>
                </a:solidFill>
              </a:rPr>
              <a:t>		Chen, Lin, Lin and DY, 2404.15450</a:t>
            </a:r>
          </a:p>
          <a:p>
            <a:pPr algn="just">
              <a:lnSpc>
                <a:spcPct val="150000"/>
              </a:lnSpc>
            </a:pPr>
            <a:r>
              <a:rPr lang="en-US" altLang="ko-KR" sz="1600" dirty="0">
                <a:solidFill>
                  <a:schemeClr val="bg1">
                    <a:lumMod val="75000"/>
                  </a:schemeClr>
                </a:solidFill>
              </a:rPr>
              <a:t>Entanglement creation:</a:t>
            </a:r>
            <a:r>
              <a:rPr lang="en-US" altLang="ko-KR" dirty="0">
                <a:solidFill>
                  <a:schemeClr val="bg1">
                    <a:lumMod val="75000"/>
                  </a:schemeClr>
                </a:solidFill>
              </a:rPr>
              <a:t>	Chen, Lin, Lin and DY, 2505.02807</a:t>
            </a:r>
            <a:endParaRPr lang="ko-KR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0341"/>
      </p:ext>
    </p:extLst>
  </p:cSld>
  <p:clrMapOvr>
    <a:masterClrMapping/>
  </p:clrMapOvr>
  <p:transition spd="slow">
    <p:randomBar dir="vert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177391-8F3D-BA57-5A7C-21CB4E0B44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6">
            <a:extLst>
              <a:ext uri="{FF2B5EF4-FFF2-40B4-BE49-F238E27FC236}">
                <a16:creationId xmlns:a16="http://schemas.microsoft.com/office/drawing/2014/main" id="{C9134613-3B5C-CDBF-3DD3-9010F07F8289}"/>
              </a:ext>
            </a:extLst>
          </p:cNvPr>
          <p:cNvSpPr txBox="1">
            <a:spLocks/>
          </p:cNvSpPr>
          <p:nvPr/>
        </p:nvSpPr>
        <p:spPr>
          <a:xfrm>
            <a:off x="436811" y="332656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/>
              <a:t>The way to decide the vacuum</a:t>
            </a:r>
            <a:endParaRPr lang="ko-KR" altLang="en-US" sz="1600" spc="-15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DF2C7F-6E49-ECD6-CE3B-9F7A99A2F788}"/>
              </a:ext>
            </a:extLst>
          </p:cNvPr>
          <p:cNvSpPr txBox="1"/>
          <p:nvPr/>
        </p:nvSpPr>
        <p:spPr>
          <a:xfrm>
            <a:off x="1010244" y="4653136"/>
            <a:ext cx="6946132" cy="17054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On the other hand, if we are considering the Euclidean wormholes,</a:t>
            </a:r>
          </a:p>
          <a:p>
            <a:pPr>
              <a:lnSpc>
                <a:spcPct val="150000"/>
              </a:lnSpc>
            </a:pPr>
            <a:r>
              <a:rPr lang="en-US" altLang="ko-KR" dirty="0">
                <a:solidFill>
                  <a:srgbClr val="FF0000"/>
                </a:solidFill>
              </a:rPr>
              <a:t>there is no such a regularity condition</a:t>
            </a:r>
            <a:r>
              <a:rPr lang="en-US" altLang="ko-KR" dirty="0"/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Therefore, the </a:t>
            </a:r>
            <a:r>
              <a:rPr lang="en-US" altLang="ko-KR" b="1" dirty="0"/>
              <a:t>Euclidean wormhole is a</a:t>
            </a:r>
          </a:p>
          <a:p>
            <a:pPr>
              <a:lnSpc>
                <a:spcPct val="150000"/>
              </a:lnSpc>
            </a:pPr>
            <a:r>
              <a:rPr lang="en-US" altLang="ko-KR" b="1" dirty="0">
                <a:solidFill>
                  <a:srgbClr val="FF0000"/>
                </a:solidFill>
              </a:rPr>
              <a:t>geometrical origin </a:t>
            </a:r>
            <a:r>
              <a:rPr lang="en-US" altLang="ko-KR" b="1" dirty="0"/>
              <a:t>of the non-BD-vacuum state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21" name="타원 20">
            <a:extLst>
              <a:ext uri="{FF2B5EF4-FFF2-40B4-BE49-F238E27FC236}">
                <a16:creationId xmlns:a16="http://schemas.microsoft.com/office/drawing/2014/main" id="{5026A487-F28C-BD30-E121-3309AF6FF60A}"/>
              </a:ext>
            </a:extLst>
          </p:cNvPr>
          <p:cNvSpPr/>
          <p:nvPr/>
        </p:nvSpPr>
        <p:spPr>
          <a:xfrm>
            <a:off x="3747501" y="2047559"/>
            <a:ext cx="1637853" cy="25202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2" name="원호 21">
            <a:extLst>
              <a:ext uri="{FF2B5EF4-FFF2-40B4-BE49-F238E27FC236}">
                <a16:creationId xmlns:a16="http://schemas.microsoft.com/office/drawing/2014/main" id="{22BCE520-8D5A-2790-2A47-50F5EE22AAAE}"/>
              </a:ext>
            </a:extLst>
          </p:cNvPr>
          <p:cNvSpPr/>
          <p:nvPr/>
        </p:nvSpPr>
        <p:spPr>
          <a:xfrm>
            <a:off x="3739803" y="1412776"/>
            <a:ext cx="1656184" cy="1440160"/>
          </a:xfrm>
          <a:prstGeom prst="arc">
            <a:avLst>
              <a:gd name="adj1" fmla="val 179737"/>
              <a:gd name="adj2" fmla="val 10620210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3" name="타원 22">
            <a:extLst>
              <a:ext uri="{FF2B5EF4-FFF2-40B4-BE49-F238E27FC236}">
                <a16:creationId xmlns:a16="http://schemas.microsoft.com/office/drawing/2014/main" id="{B6121E5D-4877-A1A9-B006-0D68C667F434}"/>
              </a:ext>
            </a:extLst>
          </p:cNvPr>
          <p:cNvSpPr/>
          <p:nvPr/>
        </p:nvSpPr>
        <p:spPr>
          <a:xfrm flipV="1">
            <a:off x="3747501" y="3754699"/>
            <a:ext cx="1637853" cy="25202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4" name="원호 23">
            <a:extLst>
              <a:ext uri="{FF2B5EF4-FFF2-40B4-BE49-F238E27FC236}">
                <a16:creationId xmlns:a16="http://schemas.microsoft.com/office/drawing/2014/main" id="{59AA5CDE-8497-AA2F-7CF6-171D972EAAB5}"/>
              </a:ext>
            </a:extLst>
          </p:cNvPr>
          <p:cNvSpPr/>
          <p:nvPr/>
        </p:nvSpPr>
        <p:spPr>
          <a:xfrm flipV="1">
            <a:off x="3739803" y="3201350"/>
            <a:ext cx="1656184" cy="1440160"/>
          </a:xfrm>
          <a:prstGeom prst="arc">
            <a:avLst>
              <a:gd name="adj1" fmla="val 179737"/>
              <a:gd name="adj2" fmla="val 10620210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나눔손글씨 펜"/>
              <a:ea typeface="나눔손글씨 펜"/>
              <a:cs typeface="+mn-cs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AEC68688-E5A6-F7AA-7D51-44F875D5C10A}"/>
              </a:ext>
            </a:extLst>
          </p:cNvPr>
          <p:cNvSpPr/>
          <p:nvPr/>
        </p:nvSpPr>
        <p:spPr>
          <a:xfrm>
            <a:off x="4348341" y="2764207"/>
            <a:ext cx="46114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6" name="자유형: 도형 25">
            <a:extLst>
              <a:ext uri="{FF2B5EF4-FFF2-40B4-BE49-F238E27FC236}">
                <a16:creationId xmlns:a16="http://schemas.microsoft.com/office/drawing/2014/main" id="{F3E6621F-5917-DCA3-984A-7E2CB9F83C9D}"/>
              </a:ext>
            </a:extLst>
          </p:cNvPr>
          <p:cNvSpPr/>
          <p:nvPr/>
        </p:nvSpPr>
        <p:spPr>
          <a:xfrm>
            <a:off x="4315369" y="2820389"/>
            <a:ext cx="142091" cy="412376"/>
          </a:xfrm>
          <a:custGeom>
            <a:avLst/>
            <a:gdLst>
              <a:gd name="connsiteX0" fmla="*/ 26633 w 142275"/>
              <a:gd name="connsiteY0" fmla="*/ 0 h 408373"/>
              <a:gd name="connsiteX1" fmla="*/ 142043 w 142275"/>
              <a:gd name="connsiteY1" fmla="*/ 204187 h 408373"/>
              <a:gd name="connsiteX2" fmla="*/ 0 w 142275"/>
              <a:gd name="connsiteY2" fmla="*/ 408373 h 408373"/>
              <a:gd name="connsiteX0" fmla="*/ 26633 w 142578"/>
              <a:gd name="connsiteY0" fmla="*/ 1 h 408374"/>
              <a:gd name="connsiteX1" fmla="*/ 142043 w 142578"/>
              <a:gd name="connsiteY1" fmla="*/ 204188 h 408374"/>
              <a:gd name="connsiteX2" fmla="*/ 0 w 142578"/>
              <a:gd name="connsiteY2" fmla="*/ 408374 h 408374"/>
              <a:gd name="connsiteX0" fmla="*/ 26633 w 142578"/>
              <a:gd name="connsiteY0" fmla="*/ 1 h 408704"/>
              <a:gd name="connsiteX1" fmla="*/ 142043 w 142578"/>
              <a:gd name="connsiteY1" fmla="*/ 204188 h 408704"/>
              <a:gd name="connsiteX2" fmla="*/ 0 w 142578"/>
              <a:gd name="connsiteY2" fmla="*/ 408374 h 408704"/>
              <a:gd name="connsiteX0" fmla="*/ 26633 w 142578"/>
              <a:gd name="connsiteY0" fmla="*/ 1 h 408471"/>
              <a:gd name="connsiteX1" fmla="*/ 142043 w 142578"/>
              <a:gd name="connsiteY1" fmla="*/ 204188 h 408471"/>
              <a:gd name="connsiteX2" fmla="*/ 0 w 142578"/>
              <a:gd name="connsiteY2" fmla="*/ 408374 h 408471"/>
              <a:gd name="connsiteX0" fmla="*/ 26633 w 142369"/>
              <a:gd name="connsiteY0" fmla="*/ 682 h 409152"/>
              <a:gd name="connsiteX1" fmla="*/ 142043 w 142369"/>
              <a:gd name="connsiteY1" fmla="*/ 204869 h 409152"/>
              <a:gd name="connsiteX2" fmla="*/ 0 w 142369"/>
              <a:gd name="connsiteY2" fmla="*/ 409055 h 409152"/>
              <a:gd name="connsiteX0" fmla="*/ 19013 w 142193"/>
              <a:gd name="connsiteY0" fmla="*/ 682 h 409152"/>
              <a:gd name="connsiteX1" fmla="*/ 142043 w 142193"/>
              <a:gd name="connsiteY1" fmla="*/ 204869 h 409152"/>
              <a:gd name="connsiteX2" fmla="*/ 0 w 142193"/>
              <a:gd name="connsiteY2" fmla="*/ 409055 h 409152"/>
              <a:gd name="connsiteX0" fmla="*/ 19013 w 142193"/>
              <a:gd name="connsiteY0" fmla="*/ 98 h 408568"/>
              <a:gd name="connsiteX1" fmla="*/ 142043 w 142193"/>
              <a:gd name="connsiteY1" fmla="*/ 204285 h 408568"/>
              <a:gd name="connsiteX2" fmla="*/ 0 w 142193"/>
              <a:gd name="connsiteY2" fmla="*/ 408471 h 408568"/>
              <a:gd name="connsiteX0" fmla="*/ 11393 w 142091"/>
              <a:gd name="connsiteY0" fmla="*/ 95 h 412376"/>
              <a:gd name="connsiteX1" fmla="*/ 142043 w 142091"/>
              <a:gd name="connsiteY1" fmla="*/ 208092 h 412376"/>
              <a:gd name="connsiteX2" fmla="*/ 0 w 142091"/>
              <a:gd name="connsiteY2" fmla="*/ 412278 h 412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091" h="412376">
                <a:moveTo>
                  <a:pt x="11393" y="95"/>
                </a:moveTo>
                <a:cubicBezTo>
                  <a:pt x="90367" y="-4233"/>
                  <a:pt x="143942" y="139395"/>
                  <a:pt x="142043" y="208092"/>
                </a:cubicBezTo>
                <a:cubicBezTo>
                  <a:pt x="140144" y="276789"/>
                  <a:pt x="91662" y="416606"/>
                  <a:pt x="0" y="412278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자유형: 도형 26">
            <a:extLst>
              <a:ext uri="{FF2B5EF4-FFF2-40B4-BE49-F238E27FC236}">
                <a16:creationId xmlns:a16="http://schemas.microsoft.com/office/drawing/2014/main" id="{BA00C293-BF9A-60B9-F4F4-E26F3B3870B6}"/>
              </a:ext>
            </a:extLst>
          </p:cNvPr>
          <p:cNvSpPr/>
          <p:nvPr/>
        </p:nvSpPr>
        <p:spPr>
          <a:xfrm flipH="1">
            <a:off x="4686343" y="2824376"/>
            <a:ext cx="142091" cy="412376"/>
          </a:xfrm>
          <a:custGeom>
            <a:avLst/>
            <a:gdLst>
              <a:gd name="connsiteX0" fmla="*/ 26633 w 142275"/>
              <a:gd name="connsiteY0" fmla="*/ 0 h 408373"/>
              <a:gd name="connsiteX1" fmla="*/ 142043 w 142275"/>
              <a:gd name="connsiteY1" fmla="*/ 204187 h 408373"/>
              <a:gd name="connsiteX2" fmla="*/ 0 w 142275"/>
              <a:gd name="connsiteY2" fmla="*/ 408373 h 408373"/>
              <a:gd name="connsiteX0" fmla="*/ 26633 w 142578"/>
              <a:gd name="connsiteY0" fmla="*/ 1 h 408374"/>
              <a:gd name="connsiteX1" fmla="*/ 142043 w 142578"/>
              <a:gd name="connsiteY1" fmla="*/ 204188 h 408374"/>
              <a:gd name="connsiteX2" fmla="*/ 0 w 142578"/>
              <a:gd name="connsiteY2" fmla="*/ 408374 h 408374"/>
              <a:gd name="connsiteX0" fmla="*/ 26633 w 142578"/>
              <a:gd name="connsiteY0" fmla="*/ 1 h 408704"/>
              <a:gd name="connsiteX1" fmla="*/ 142043 w 142578"/>
              <a:gd name="connsiteY1" fmla="*/ 204188 h 408704"/>
              <a:gd name="connsiteX2" fmla="*/ 0 w 142578"/>
              <a:gd name="connsiteY2" fmla="*/ 408374 h 408704"/>
              <a:gd name="connsiteX0" fmla="*/ 26633 w 142578"/>
              <a:gd name="connsiteY0" fmla="*/ 1 h 408471"/>
              <a:gd name="connsiteX1" fmla="*/ 142043 w 142578"/>
              <a:gd name="connsiteY1" fmla="*/ 204188 h 408471"/>
              <a:gd name="connsiteX2" fmla="*/ 0 w 142578"/>
              <a:gd name="connsiteY2" fmla="*/ 408374 h 408471"/>
              <a:gd name="connsiteX0" fmla="*/ 26633 w 142369"/>
              <a:gd name="connsiteY0" fmla="*/ 682 h 409152"/>
              <a:gd name="connsiteX1" fmla="*/ 142043 w 142369"/>
              <a:gd name="connsiteY1" fmla="*/ 204869 h 409152"/>
              <a:gd name="connsiteX2" fmla="*/ 0 w 142369"/>
              <a:gd name="connsiteY2" fmla="*/ 409055 h 409152"/>
              <a:gd name="connsiteX0" fmla="*/ 19013 w 142193"/>
              <a:gd name="connsiteY0" fmla="*/ 682 h 409152"/>
              <a:gd name="connsiteX1" fmla="*/ 142043 w 142193"/>
              <a:gd name="connsiteY1" fmla="*/ 204869 h 409152"/>
              <a:gd name="connsiteX2" fmla="*/ 0 w 142193"/>
              <a:gd name="connsiteY2" fmla="*/ 409055 h 409152"/>
              <a:gd name="connsiteX0" fmla="*/ 19013 w 142193"/>
              <a:gd name="connsiteY0" fmla="*/ 98 h 408568"/>
              <a:gd name="connsiteX1" fmla="*/ 142043 w 142193"/>
              <a:gd name="connsiteY1" fmla="*/ 204285 h 408568"/>
              <a:gd name="connsiteX2" fmla="*/ 0 w 142193"/>
              <a:gd name="connsiteY2" fmla="*/ 408471 h 408568"/>
              <a:gd name="connsiteX0" fmla="*/ 11393 w 142091"/>
              <a:gd name="connsiteY0" fmla="*/ 95 h 412376"/>
              <a:gd name="connsiteX1" fmla="*/ 142043 w 142091"/>
              <a:gd name="connsiteY1" fmla="*/ 208092 h 412376"/>
              <a:gd name="connsiteX2" fmla="*/ 0 w 142091"/>
              <a:gd name="connsiteY2" fmla="*/ 412278 h 412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091" h="412376">
                <a:moveTo>
                  <a:pt x="11393" y="95"/>
                </a:moveTo>
                <a:cubicBezTo>
                  <a:pt x="90367" y="-4233"/>
                  <a:pt x="143942" y="139395"/>
                  <a:pt x="142043" y="208092"/>
                </a:cubicBezTo>
                <a:cubicBezTo>
                  <a:pt x="140144" y="276789"/>
                  <a:pt x="91662" y="416606"/>
                  <a:pt x="0" y="412278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8" name="그림 27" descr="icon_화살표좌.png">
            <a:extLst>
              <a:ext uri="{FF2B5EF4-FFF2-40B4-BE49-F238E27FC236}">
                <a16:creationId xmlns:a16="http://schemas.microsoft.com/office/drawing/2014/main" id="{5446D535-3F43-2FF4-C386-6C48E79BD6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61919">
            <a:off x="5058632" y="2785539"/>
            <a:ext cx="619125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750305"/>
      </p:ext>
    </p:extLst>
  </p:cSld>
  <p:clrMapOvr>
    <a:masterClrMapping/>
  </p:clrMapOvr>
  <p:transition spd="slow">
    <p:randomBar dir="vert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5E57DE-BC22-1BC7-EC7B-173CDB427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6">
            <a:extLst>
              <a:ext uri="{FF2B5EF4-FFF2-40B4-BE49-F238E27FC236}">
                <a16:creationId xmlns:a16="http://schemas.microsoft.com/office/drawing/2014/main" id="{9B86CC3C-B987-FC9F-7DA5-6E56C650910A}"/>
              </a:ext>
            </a:extLst>
          </p:cNvPr>
          <p:cNvSpPr txBox="1">
            <a:spLocks/>
          </p:cNvSpPr>
          <p:nvPr/>
        </p:nvSpPr>
        <p:spPr>
          <a:xfrm>
            <a:off x="436811" y="332656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/>
              <a:t>The natural quantum state</a:t>
            </a:r>
            <a:endParaRPr lang="ko-KR" altLang="en-US" sz="1600" spc="-15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226132-66A3-2DAF-F398-BA33802BC907}"/>
              </a:ext>
            </a:extLst>
          </p:cNvPr>
          <p:cNvSpPr txBox="1"/>
          <p:nvPr/>
        </p:nvSpPr>
        <p:spPr>
          <a:xfrm>
            <a:off x="683568" y="4747356"/>
            <a:ext cx="8023350" cy="1705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For a simple example, one can provide the symmetric conditions.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This explains that two universes are entangled.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This is an interesting example that the Euclidean geometry is </a:t>
            </a:r>
            <a:r>
              <a:rPr lang="en-US" altLang="ko-KR" b="1" dirty="0">
                <a:solidFill>
                  <a:srgbClr val="FF0000"/>
                </a:solidFill>
              </a:rPr>
              <a:t>time-dependent</a:t>
            </a:r>
            <a:r>
              <a:rPr lang="en-US" altLang="ko-KR" dirty="0"/>
              <a:t>,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and hence the quantum state is no more a thermofield double.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04B2AA0-687C-47EE-D7E2-84D590AFBD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583" y="1902734"/>
            <a:ext cx="3787117" cy="2343557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2111D3C4-F15D-5AA4-E952-22EF535574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6058" y="1647435"/>
            <a:ext cx="4363059" cy="2915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848852"/>
      </p:ext>
    </p:extLst>
  </p:cSld>
  <p:clrMapOvr>
    <a:masterClrMapping/>
  </p:clrMapOvr>
  <p:transition spd="slow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69775C-D755-A6C9-CE19-8BFD28E7B4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4651BD7-3D8D-B610-A89E-A7907D02E3CB}"/>
              </a:ext>
            </a:extLst>
          </p:cNvPr>
          <p:cNvSpPr txBox="1"/>
          <p:nvPr/>
        </p:nvSpPr>
        <p:spPr>
          <a:xfrm>
            <a:off x="1483675" y="2774084"/>
            <a:ext cx="6396302" cy="1158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ko-KR" sz="2800" dirty="0"/>
              <a:t>However, what if Euclidean wormholes</a:t>
            </a:r>
          </a:p>
          <a:p>
            <a:pPr algn="ctr">
              <a:lnSpc>
                <a:spcPct val="130000"/>
              </a:lnSpc>
            </a:pPr>
            <a:r>
              <a:rPr lang="en-US" altLang="ko-KR" sz="2800" dirty="0"/>
              <a:t>can be an origin of our universe?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975966536"/>
      </p:ext>
    </p:extLst>
  </p:cSld>
  <p:clrMapOvr>
    <a:masterClrMapping/>
  </p:clrMapOvr>
  <p:transition spd="slow">
    <p:randomBar dir="vert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37DE6E-771F-76DF-BA2E-C098A4667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6">
            <a:extLst>
              <a:ext uri="{FF2B5EF4-FFF2-40B4-BE49-F238E27FC236}">
                <a16:creationId xmlns:a16="http://schemas.microsoft.com/office/drawing/2014/main" id="{E7D9FAD2-C311-8458-5EB9-743D3FD35AF4}"/>
              </a:ext>
            </a:extLst>
          </p:cNvPr>
          <p:cNvSpPr txBox="1">
            <a:spLocks/>
          </p:cNvSpPr>
          <p:nvPr/>
        </p:nvSpPr>
        <p:spPr>
          <a:xfrm>
            <a:off x="436811" y="332656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/>
              <a:t>The natural quantum state</a:t>
            </a:r>
            <a:endParaRPr lang="ko-KR" altLang="en-US" sz="1600" spc="-15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16D1D0-BBD5-E50E-9814-12FEBBC88700}"/>
              </a:ext>
            </a:extLst>
          </p:cNvPr>
          <p:cNvSpPr txBox="1"/>
          <p:nvPr/>
        </p:nvSpPr>
        <p:spPr>
          <a:xfrm>
            <a:off x="888034" y="4509120"/>
            <a:ext cx="7284366" cy="21214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A </a:t>
            </a:r>
            <a:r>
              <a:rPr lang="en-US" altLang="ko-KR" b="1" dirty="0"/>
              <a:t>non-BD-vacuum</a:t>
            </a:r>
            <a:r>
              <a:rPr lang="en-US" altLang="ko-KR" dirty="0"/>
              <a:t> can be explained by Euclidean wormholes.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Euclidean wormholes indicate that our universe is </a:t>
            </a:r>
            <a:r>
              <a:rPr lang="en-US" altLang="ko-KR" b="1" dirty="0"/>
              <a:t>not a pure state</a:t>
            </a:r>
            <a:r>
              <a:rPr lang="en-US" altLang="ko-KR" dirty="0"/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If we believe in the Euclidean path integral as our boundary condition,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and if we find an evidence that we are in the non-BD-state,</a:t>
            </a:r>
          </a:p>
          <a:p>
            <a:pPr>
              <a:lnSpc>
                <a:spcPct val="150000"/>
              </a:lnSpc>
            </a:pPr>
            <a:r>
              <a:rPr lang="en-US" altLang="ko-KR" dirty="0"/>
              <a:t>one can believe that our universe is a mixed state.</a:t>
            </a:r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FF40D534-C5E9-6F6A-BAE0-DA3771BD2C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6265" y="1556792"/>
            <a:ext cx="4410691" cy="290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739560"/>
      </p:ext>
    </p:extLst>
  </p:cSld>
  <p:clrMapOvr>
    <a:masterClrMapping/>
  </p:clrMapOvr>
  <p:transition spd="slow">
    <p:randomBar dir="vert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23528" y="323779"/>
            <a:ext cx="8496944" cy="61926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11198" y="836712"/>
            <a:ext cx="2823209" cy="8265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3600" dirty="0">
                <a:solidFill>
                  <a:srgbClr val="FFC000"/>
                </a:solidFill>
              </a:rPr>
              <a:t>Future topics</a:t>
            </a:r>
            <a:endParaRPr lang="ko-KR" altLang="en-US" sz="3600" dirty="0">
              <a:solidFill>
                <a:schemeClr val="bg1"/>
              </a:solidFill>
            </a:endParaRPr>
          </a:p>
        </p:txBody>
      </p:sp>
      <p:sp>
        <p:nvSpPr>
          <p:cNvPr id="6" name="내용 개체 틀 2">
            <a:extLst>
              <a:ext uri="{FF2B5EF4-FFF2-40B4-BE49-F238E27FC236}">
                <a16:creationId xmlns:a16="http://schemas.microsoft.com/office/drawing/2014/main" id="{AEC60936-364F-4578-BF8F-D31A03B9F022}"/>
              </a:ext>
            </a:extLst>
          </p:cNvPr>
          <p:cNvSpPr txBox="1">
            <a:spLocks/>
          </p:cNvSpPr>
          <p:nvPr/>
        </p:nvSpPr>
        <p:spPr>
          <a:xfrm>
            <a:off x="501174" y="2132856"/>
            <a:ext cx="8175282" cy="41764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ko-KR" sz="2000" b="1" dirty="0">
                <a:solidFill>
                  <a:schemeClr val="bg1"/>
                </a:solidFill>
                <a:latin typeface="+mj-lt"/>
              </a:rPr>
              <a:t>- Can this result be generalized to generic Euclidean wormhole models?</a:t>
            </a:r>
          </a:p>
          <a:p>
            <a:pPr algn="just">
              <a:lnSpc>
                <a:spcPct val="150000"/>
              </a:lnSpc>
            </a:pPr>
            <a:r>
              <a:rPr lang="en-US" altLang="ko-KR" sz="2000" b="1" dirty="0">
                <a:solidFill>
                  <a:schemeClr val="bg1"/>
                </a:solidFill>
                <a:latin typeface="+mj-lt"/>
              </a:rPr>
              <a:t>- What are the implications to CMB, gravitational waves, etc.?</a:t>
            </a:r>
          </a:p>
          <a:p>
            <a:pPr algn="just">
              <a:lnSpc>
                <a:spcPct val="150000"/>
              </a:lnSpc>
            </a:pPr>
            <a:r>
              <a:rPr lang="en-US" altLang="ko-KR" sz="2000" b="1" dirty="0">
                <a:solidFill>
                  <a:schemeClr val="bg1"/>
                </a:solidFill>
                <a:latin typeface="+mj-lt"/>
              </a:rPr>
              <a:t>- Can this explain an explicit CPT violation?</a:t>
            </a:r>
          </a:p>
          <a:p>
            <a:pPr algn="just">
              <a:lnSpc>
                <a:spcPct val="150000"/>
              </a:lnSpc>
            </a:pPr>
            <a:r>
              <a:rPr lang="en-US" altLang="ko-KR" sz="2000" b="1" dirty="0">
                <a:solidFill>
                  <a:schemeClr val="bg1"/>
                </a:solidFill>
                <a:latin typeface="+mj-lt"/>
              </a:rPr>
              <a:t>- What happens if we apply for </a:t>
            </a:r>
            <a:r>
              <a:rPr lang="en-US" altLang="ko-KR" sz="2000" b="1" dirty="0" err="1">
                <a:solidFill>
                  <a:schemeClr val="bg1"/>
                </a:solidFill>
                <a:latin typeface="+mj-lt"/>
              </a:rPr>
              <a:t>AdS</a:t>
            </a:r>
            <a:r>
              <a:rPr lang="en-US" altLang="ko-KR" sz="2000" b="1" dirty="0">
                <a:solidFill>
                  <a:schemeClr val="bg1"/>
                </a:solidFill>
                <a:latin typeface="+mj-lt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11043425"/>
      </p:ext>
    </p:extLst>
  </p:cSld>
  <p:clrMapOvr>
    <a:masterClrMapping/>
  </p:clrMapOvr>
  <p:transition spd="slow">
    <p:randomBar dir="vert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23528" y="332656"/>
            <a:ext cx="4896544" cy="47799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제목 5"/>
          <p:cNvSpPr>
            <a:spLocks noGrp="1"/>
          </p:cNvSpPr>
          <p:nvPr>
            <p:ph type="ctrTitle"/>
          </p:nvPr>
        </p:nvSpPr>
        <p:spPr>
          <a:xfrm>
            <a:off x="466403" y="4149080"/>
            <a:ext cx="4753669" cy="1244476"/>
          </a:xfrm>
        </p:spPr>
        <p:txBody>
          <a:bodyPr>
            <a:normAutofit/>
          </a:bodyPr>
          <a:lstStyle/>
          <a:p>
            <a:pPr algn="l"/>
            <a:r>
              <a:rPr lang="en-US" altLang="ko-KR" sz="3600" spc="-150" dirty="0">
                <a:solidFill>
                  <a:schemeClr val="bg1"/>
                </a:solidFill>
                <a:latin typeface="+mj-ea"/>
              </a:rPr>
              <a:t>Thank you very much</a:t>
            </a:r>
            <a:endParaRPr lang="ko-KR" altLang="en-US" sz="3600" spc="-150" dirty="0">
              <a:solidFill>
                <a:schemeClr val="bg1"/>
              </a:solidFill>
              <a:latin typeface="+mj-ea"/>
            </a:endParaRPr>
          </a:p>
        </p:txBody>
      </p:sp>
    </p:spTree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F68B28-C191-0618-6E74-AB6F3D3DE5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572BD85F-81CA-9B25-2B53-43B31D40DD53}"/>
              </a:ext>
            </a:extLst>
          </p:cNvPr>
          <p:cNvSpPr/>
          <p:nvPr/>
        </p:nvSpPr>
        <p:spPr>
          <a:xfrm>
            <a:off x="323528" y="332656"/>
            <a:ext cx="8496944" cy="61926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FCA600-A494-9F12-AB0F-7B7FDECD41B8}"/>
              </a:ext>
            </a:extLst>
          </p:cNvPr>
          <p:cNvSpPr txBox="1"/>
          <p:nvPr/>
        </p:nvSpPr>
        <p:spPr>
          <a:xfrm>
            <a:off x="1254447" y="2909565"/>
            <a:ext cx="6854761" cy="6634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2800" dirty="0">
                <a:solidFill>
                  <a:schemeClr val="bg1"/>
                </a:solidFill>
              </a:rPr>
              <a:t>A short review on Euclidean path integral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80497"/>
      </p:ext>
    </p:extLst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23528" y="323778"/>
            <a:ext cx="8496944" cy="619268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제목 6"/>
          <p:cNvSpPr txBox="1">
            <a:spLocks/>
          </p:cNvSpPr>
          <p:nvPr/>
        </p:nvSpPr>
        <p:spPr>
          <a:xfrm>
            <a:off x="436811" y="548680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>
                <a:solidFill>
                  <a:srgbClr val="FFFF00"/>
                </a:solidFill>
              </a:rPr>
              <a:t>Wheeler-DeWitt equation</a:t>
            </a:r>
            <a:endParaRPr lang="ko-KR" altLang="en-US" sz="2400" spc="-150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직사각형 1">
                <a:extLst>
                  <a:ext uri="{FF2B5EF4-FFF2-40B4-BE49-F238E27FC236}">
                    <a16:creationId xmlns:a16="http://schemas.microsoft.com/office/drawing/2014/main" id="{C22345F6-9A32-4085-A6FF-545137BDE0ED}"/>
                  </a:ext>
                </a:extLst>
              </p:cNvPr>
              <p:cNvSpPr/>
              <p:nvPr/>
            </p:nvSpPr>
            <p:spPr>
              <a:xfrm>
                <a:off x="3707904" y="1772816"/>
                <a:ext cx="1889363" cy="6614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altLang="ko-KR" sz="360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ko-KR" sz="3600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m:rPr>
                          <m:sty m:val="p"/>
                        </m:rPr>
                        <a:rPr lang="el-GR" altLang="ko-KR" sz="360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Ψ</m:t>
                      </m:r>
                      <m:r>
                        <a:rPr lang="en-US" altLang="ko-KR" sz="3600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ko-KR" altLang="en-US" sz="3600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2" name="직사각형 1">
                <a:extLst>
                  <a:ext uri="{FF2B5EF4-FFF2-40B4-BE49-F238E27FC236}">
                    <a16:creationId xmlns:a16="http://schemas.microsoft.com/office/drawing/2014/main" id="{C22345F6-9A32-4085-A6FF-545137BDE0E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1772816"/>
                <a:ext cx="1889363" cy="6614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BC8F4BDF-6426-4DD1-BCF6-9BD04C713CA3}"/>
              </a:ext>
            </a:extLst>
          </p:cNvPr>
          <p:cNvSpPr txBox="1">
            <a:spLocks/>
          </p:cNvSpPr>
          <p:nvPr/>
        </p:nvSpPr>
        <p:spPr>
          <a:xfrm>
            <a:off x="501174" y="3429000"/>
            <a:ext cx="8175282" cy="28803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en-US" altLang="ko-KR" sz="2400" b="1" dirty="0">
                <a:solidFill>
                  <a:schemeClr val="bg1"/>
                </a:solidFill>
                <a:latin typeface="+mj-lt"/>
              </a:rPr>
              <a:t>    The </a:t>
            </a:r>
            <a:r>
              <a:rPr lang="en-US" altLang="ko-KR" sz="2400" b="1" dirty="0">
                <a:solidFill>
                  <a:srgbClr val="FFC000"/>
                </a:solidFill>
                <a:latin typeface="+mj-lt"/>
              </a:rPr>
              <a:t>Wheeler-DeWitt equation </a:t>
            </a:r>
            <a:r>
              <a:rPr lang="en-US" altLang="ko-KR" sz="2400" b="1" dirty="0">
                <a:solidFill>
                  <a:schemeClr val="bg1"/>
                </a:solidFill>
                <a:latin typeface="+mj-lt"/>
              </a:rPr>
              <a:t>is the conservative approach to canonically quantize the spacetime.</a:t>
            </a:r>
          </a:p>
          <a:p>
            <a:pPr algn="just">
              <a:lnSpc>
                <a:spcPct val="130000"/>
              </a:lnSpc>
            </a:pPr>
            <a:r>
              <a:rPr lang="en-US" altLang="ko-KR" sz="2400" b="1" dirty="0">
                <a:solidFill>
                  <a:schemeClr val="bg1"/>
                </a:solidFill>
                <a:latin typeface="+mj-lt"/>
              </a:rPr>
              <a:t>    The </a:t>
            </a:r>
            <a:r>
              <a:rPr lang="en-US" altLang="ko-KR" sz="2400" b="1" dirty="0">
                <a:solidFill>
                  <a:srgbClr val="FFFF00"/>
                </a:solidFill>
                <a:latin typeface="+mj-lt"/>
              </a:rPr>
              <a:t>wave function of the Universe </a:t>
            </a:r>
            <a:r>
              <a:rPr lang="en-US" altLang="ko-KR" sz="2400" b="1" dirty="0">
                <a:solidFill>
                  <a:schemeClr val="bg1"/>
                </a:solidFill>
                <a:latin typeface="+mj-lt"/>
              </a:rPr>
              <a:t>gives a probability distribution for a certain stage of our universe, e.g., a probability before inflation.</a:t>
            </a:r>
          </a:p>
        </p:txBody>
      </p:sp>
    </p:spTree>
    <p:extLst>
      <p:ext uri="{BB962C8B-B14F-4D97-AF65-F5344CB8AC3E}">
        <p14:creationId xmlns:p14="http://schemas.microsoft.com/office/powerpoint/2010/main" val="3646939589"/>
      </p:ext>
    </p:extLst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23528" y="323778"/>
            <a:ext cx="8496944" cy="619268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제목 6"/>
          <p:cNvSpPr txBox="1">
            <a:spLocks/>
          </p:cNvSpPr>
          <p:nvPr/>
        </p:nvSpPr>
        <p:spPr>
          <a:xfrm>
            <a:off x="436811" y="548680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>
                <a:solidFill>
                  <a:srgbClr val="FFFF00"/>
                </a:solidFill>
              </a:rPr>
              <a:t>Boundary condition problem</a:t>
            </a:r>
            <a:endParaRPr lang="ko-KR" altLang="en-US" sz="2400" spc="-150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직사각형 1">
                <a:extLst>
                  <a:ext uri="{FF2B5EF4-FFF2-40B4-BE49-F238E27FC236}">
                    <a16:creationId xmlns:a16="http://schemas.microsoft.com/office/drawing/2014/main" id="{C22345F6-9A32-4085-A6FF-545137BDE0ED}"/>
                  </a:ext>
                </a:extLst>
              </p:cNvPr>
              <p:cNvSpPr/>
              <p:nvPr/>
            </p:nvSpPr>
            <p:spPr>
              <a:xfrm>
                <a:off x="3707904" y="1772816"/>
                <a:ext cx="1889363" cy="6614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altLang="ko-KR" sz="3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ko-KR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m:rPr>
                          <m:sty m:val="p"/>
                        </m:rPr>
                        <a:rPr lang="el-GR" altLang="ko-KR" sz="36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Ψ</m:t>
                      </m:r>
                      <m:r>
                        <a:rPr lang="en-US" altLang="ko-KR" sz="3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ko-KR" altLang="en-US" sz="3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직사각형 1">
                <a:extLst>
                  <a:ext uri="{FF2B5EF4-FFF2-40B4-BE49-F238E27FC236}">
                    <a16:creationId xmlns:a16="http://schemas.microsoft.com/office/drawing/2014/main" id="{C22345F6-9A32-4085-A6FF-545137BDE0E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1772816"/>
                <a:ext cx="1889363" cy="6614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BC8F4BDF-6426-4DD1-BCF6-9BD04C713CA3}"/>
              </a:ext>
            </a:extLst>
          </p:cNvPr>
          <p:cNvSpPr txBox="1">
            <a:spLocks/>
          </p:cNvSpPr>
          <p:nvPr/>
        </p:nvSpPr>
        <p:spPr>
          <a:xfrm>
            <a:off x="501174" y="3429000"/>
            <a:ext cx="8175282" cy="28803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en-US" altLang="ko-KR" sz="2400" b="1" dirty="0">
                <a:solidFill>
                  <a:schemeClr val="bg1"/>
                </a:solidFill>
                <a:latin typeface="+mj-lt"/>
              </a:rPr>
              <a:t>    The problem is, how to give a </a:t>
            </a:r>
            <a:r>
              <a:rPr lang="en-US" altLang="ko-KR" sz="2400" b="1" dirty="0">
                <a:solidFill>
                  <a:srgbClr val="FFC000"/>
                </a:solidFill>
                <a:latin typeface="+mj-lt"/>
              </a:rPr>
              <a:t>boundary condition </a:t>
            </a:r>
            <a:r>
              <a:rPr lang="en-US" altLang="ko-KR" sz="2400" b="1" dirty="0">
                <a:solidFill>
                  <a:schemeClr val="bg1"/>
                </a:solidFill>
                <a:latin typeface="+mj-lt"/>
              </a:rPr>
              <a:t>for this (functional) partial differential equation.</a:t>
            </a:r>
          </a:p>
        </p:txBody>
      </p:sp>
    </p:spTree>
    <p:extLst>
      <p:ext uri="{BB962C8B-B14F-4D97-AF65-F5344CB8AC3E}">
        <p14:creationId xmlns:p14="http://schemas.microsoft.com/office/powerpoint/2010/main" val="1309045852"/>
      </p:ext>
    </p:extLst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23528" y="332656"/>
            <a:ext cx="8496944" cy="61926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제목 6">
            <a:extLst>
              <a:ext uri="{FF2B5EF4-FFF2-40B4-BE49-F238E27FC236}">
                <a16:creationId xmlns:a16="http://schemas.microsoft.com/office/drawing/2014/main" id="{79F1453D-845B-447F-8971-9C95E7F9DE9B}"/>
              </a:ext>
            </a:extLst>
          </p:cNvPr>
          <p:cNvSpPr txBox="1">
            <a:spLocks/>
          </p:cNvSpPr>
          <p:nvPr/>
        </p:nvSpPr>
        <p:spPr>
          <a:xfrm>
            <a:off x="436811" y="836712"/>
            <a:ext cx="8229600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600" spc="-150" dirty="0"/>
              <a:t>Euclidean path integral approach</a:t>
            </a:r>
          </a:p>
          <a:p>
            <a:r>
              <a:rPr lang="en-US" altLang="ko-KR" sz="2000" spc="-150" dirty="0"/>
              <a:t>(</a:t>
            </a:r>
            <a:r>
              <a:rPr lang="en-US" altLang="ko-KR" sz="2000" spc="-150" dirty="0" err="1"/>
              <a:t>Hartle</a:t>
            </a:r>
            <a:r>
              <a:rPr lang="en-US" altLang="ko-KR" sz="2000" spc="-150" dirty="0"/>
              <a:t> and Hawking, 1983)</a:t>
            </a:r>
            <a:endParaRPr lang="ko-KR" altLang="en-US" sz="3600" spc="-1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70E5E5D-BC79-4563-AECF-9DED9A754968}"/>
                  </a:ext>
                </a:extLst>
              </p:cNvPr>
              <p:cNvSpPr txBox="1"/>
              <p:nvPr/>
            </p:nvSpPr>
            <p:spPr>
              <a:xfrm>
                <a:off x="1439651" y="2084371"/>
                <a:ext cx="6950044" cy="15935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20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</m:d>
                    <m:r>
                      <a:rPr lang="en-US" altLang="ko-KR" sz="24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e>
                          <m:sup>
                            <m:r>
                              <a:rPr lang="en-US" altLang="ko-KR" sz="2400" b="1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𝒋</m:t>
                            </m:r>
                          </m:sup>
                        </m:sSup>
                      </m:sub>
                      <m:sup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𝑫𝒈𝑫</m:t>
                        </m:r>
                        <m:r>
                          <a:rPr lang="ko-KR" altLang="en-US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𝝓</m:t>
                        </m:r>
                      </m:e>
                    </m:nary>
                    <m:sSup>
                      <m:sSupPr>
                        <m:ctrlP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ko-KR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𝒊𝑺</m:t>
                        </m:r>
                      </m:sup>
                    </m:sSup>
                  </m:oMath>
                </a14:m>
                <a:r>
                  <a:rPr lang="en-US" altLang="ko-KR" b="1" dirty="0">
                    <a:solidFill>
                      <a:prstClr val="black"/>
                    </a:solidFill>
                  </a:rPr>
                  <a:t>	</a:t>
                </a:r>
                <a:r>
                  <a:rPr lang="en-US" altLang="ko-KR" b="1" dirty="0">
                    <a:solidFill>
                      <a:srgbClr val="FF0000"/>
                    </a:solidFill>
                  </a:rPr>
                  <a:t>path integral</a:t>
                </a:r>
                <a:r>
                  <a:rPr lang="en-US" altLang="ko-KR" b="1" dirty="0">
                    <a:solidFill>
                      <a:prstClr val="black"/>
                    </a:solidFill>
                  </a:rPr>
                  <a:t> as a propagator</a:t>
                </a:r>
              </a:p>
              <a:p>
                <a:pPr algn="just">
                  <a:lnSpc>
                    <a:spcPct val="200000"/>
                  </a:lnSpc>
                </a:pPr>
                <a:r>
                  <a:rPr lang="en-US" altLang="ko-KR" sz="2400" b="1" dirty="0">
                    <a:solidFill>
                      <a:prstClr val="black"/>
                    </a:solidFill>
                  </a:rPr>
                  <a:t>      </a:t>
                </a:r>
                <a:endParaRPr lang="ko-KR" altLang="en-US" sz="20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70E5E5D-BC79-4563-AECF-9DED9A7549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9651" y="2084371"/>
                <a:ext cx="6950044" cy="1593578"/>
              </a:xfrm>
              <a:prstGeom prst="rect">
                <a:avLst/>
              </a:prstGeom>
              <a:blipFill>
                <a:blip r:embed="rId3"/>
                <a:stretch>
                  <a:fillRect l="-439" t="-26054" b="-1915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B9E9DDC-921C-4749-A093-FE35EEB2E15E}"/>
                  </a:ext>
                </a:extLst>
              </p:cNvPr>
              <p:cNvSpPr txBox="1"/>
              <p:nvPr/>
            </p:nvSpPr>
            <p:spPr>
              <a:xfrm>
                <a:off x="467544" y="1628800"/>
                <a:ext cx="1440160" cy="94327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600" b="1" i="1" smtClean="0">
                          <a:solidFill>
                            <a:srgbClr val="4F81BD">
                              <a:lumMod val="75000"/>
                            </a:srgbClr>
                          </a:solidFill>
                          <a:latin typeface="Cambria Math" panose="02040503050406030204" pitchFamily="18" charset="0"/>
                        </a:rPr>
                        <m:t> |</m:t>
                      </m:r>
                      <m:r>
                        <a:rPr lang="en-US" altLang="ko-KR" sz="1600" b="1" i="1" smtClean="0">
                          <a:solidFill>
                            <a:srgbClr val="4F81BD">
                              <a:lumMod val="75000"/>
                            </a:srgbClr>
                          </a:solidFill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US" altLang="ko-KR" sz="1600" b="1" i="1" smtClean="0">
                          <a:solidFill>
                            <a:srgbClr val="4F81BD">
                              <a:lumMod val="75000"/>
                            </a:srgbClr>
                          </a:solidFill>
                          <a:latin typeface="Cambria Math" panose="02040503050406030204" pitchFamily="18" charset="0"/>
                        </a:rPr>
                        <m:t>⟩=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ko-KR" sz="1600" b="1" i="1" smtClean="0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ko-KR" sz="1600" b="1" i="1" smtClean="0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𝒋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altLang="ko-KR" sz="1600" b="1" i="1" smtClean="0">
                                  <a:solidFill>
                                    <a:srgbClr val="4F81BD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600" b="1" i="1" smtClean="0">
                                  <a:solidFill>
                                    <a:srgbClr val="4F81BD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altLang="ko-KR" sz="1600" b="1" i="1" smtClean="0">
                                  <a:solidFill>
                                    <a:srgbClr val="4F81BD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b>
                          </m:sSub>
                          <m:r>
                            <a:rPr lang="en-US" altLang="ko-KR" sz="1600" b="1" i="1" smtClean="0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p>
                            <m:sSupPr>
                              <m:ctrlPr>
                                <a:rPr lang="en-US" altLang="ko-KR" sz="1600" b="1" i="1">
                                  <a:solidFill>
                                    <a:srgbClr val="4F81BD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1600" b="1" i="1">
                                  <a:solidFill>
                                    <a:srgbClr val="4F81BD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  <m:sup>
                              <m:r>
                                <a:rPr lang="en-US" altLang="ko-KR" sz="1600" b="1" i="1" smtClean="0">
                                  <a:solidFill>
                                    <a:srgbClr val="4F81BD">
                                      <a:lumMod val="75000"/>
                                    </a:srgbClr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p>
                          </m:sSup>
                          <m:r>
                            <a:rPr lang="en-US" altLang="ko-KR" sz="1600" b="1" i="1">
                              <a:solidFill>
                                <a:srgbClr val="4F81BD">
                                  <a:lumMod val="75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⟩</m:t>
                          </m:r>
                        </m:e>
                      </m:nary>
                    </m:oMath>
                  </m:oMathPara>
                </a14:m>
                <a:endParaRPr lang="ko-KR" altLang="en-US" sz="3200" b="1" dirty="0">
                  <a:solidFill>
                    <a:srgbClr val="4F81BD">
                      <a:lumMod val="75000"/>
                    </a:srgbClr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B9E9DDC-921C-4749-A093-FE35EEB2E1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628800"/>
                <a:ext cx="1440160" cy="9432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0436593"/>
      </p:ext>
    </p:extLst>
  </p:cSld>
  <p:clrMapOvr>
    <a:masterClrMapping/>
  </p:clrMapOvr>
  <p:transition spd="slow">
    <p:randomBar dir="vert"/>
  </p:transition>
</p:sld>
</file>

<file path=ppt/theme/theme1.xml><?xml version="1.0" encoding="utf-8"?>
<a:theme xmlns:a="http://schemas.openxmlformats.org/drawingml/2006/main" name="Office 테마">
  <a:themeElements>
    <a:clrScheme name="사용자 지정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595959"/>
      </a:folHlink>
    </a:clrScheme>
    <a:fontScheme name="나눔명조">
      <a:majorFont>
        <a:latin typeface="나눔명조"/>
        <a:ea typeface="나눔명조"/>
        <a:cs typeface=""/>
      </a:majorFont>
      <a:minorFont>
        <a:latin typeface="나눔명조"/>
        <a:ea typeface="나눔명조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4646</TotalTime>
  <Words>1327</Words>
  <Application>Microsoft Office PowerPoint</Application>
  <PresentationFormat>화면 슬라이드 쇼(4:3)</PresentationFormat>
  <Paragraphs>239</Paragraphs>
  <Slides>52</Slides>
  <Notes>48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52</vt:i4>
      </vt:variant>
    </vt:vector>
  </HeadingPairs>
  <TitlesOfParts>
    <vt:vector size="60" baseType="lpstr">
      <vt:lpstr>Cambria Math</vt:lpstr>
      <vt:lpstr>Wingdings</vt:lpstr>
      <vt:lpstr>나눔명조</vt:lpstr>
      <vt:lpstr>Arial</vt:lpstr>
      <vt:lpstr>맑은 고딕</vt:lpstr>
      <vt:lpstr>나눔고딕</vt:lpstr>
      <vt:lpstr>나눔손글씨 펜</vt:lpstr>
      <vt:lpstr>Office 테마</vt:lpstr>
      <vt:lpstr>Entanglement between pair-created universes bridged by a Euclidean wormhole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Thank you very much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문서의 제목  나눔명조R, 40pt</dc:title>
  <dc:creator>네이버 한글캠페인</dc:creator>
  <cp:lastModifiedBy>D Yeom</cp:lastModifiedBy>
  <cp:revision>417</cp:revision>
  <dcterms:created xsi:type="dcterms:W3CDTF">2011-08-23T09:33:59Z</dcterms:created>
  <dcterms:modified xsi:type="dcterms:W3CDTF">2025-07-05T05:11:15Z</dcterms:modified>
</cp:coreProperties>
</file>