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media/image43.jpg" ContentType="image/jpg"/>
  <Override PartName="/ppt/media/image44.jpg" ContentType="image/jpg"/>
  <Override PartName="/ppt/media/image45.jpg" ContentType="image/jpg"/>
  <Override PartName="/ppt/media/image46.jpg" ContentType="image/jp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67.jpg" ContentType="image/jpg"/>
  <Override PartName="/ppt/notesSlides/notesSlide5.xml" ContentType="application/vnd.openxmlformats-officedocument.presentationml.notesSlide+xml"/>
  <Override PartName="/ppt/media/image68.jpg" ContentType="image/jp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306" r:id="rId2"/>
    <p:sldId id="371" r:id="rId3"/>
    <p:sldId id="396" r:id="rId4"/>
    <p:sldId id="367" r:id="rId5"/>
    <p:sldId id="368" r:id="rId6"/>
    <p:sldId id="370" r:id="rId7"/>
    <p:sldId id="373" r:id="rId8"/>
    <p:sldId id="354" r:id="rId9"/>
    <p:sldId id="345" r:id="rId10"/>
    <p:sldId id="347" r:id="rId11"/>
    <p:sldId id="321" r:id="rId12"/>
    <p:sldId id="349" r:id="rId13"/>
    <p:sldId id="430" r:id="rId14"/>
    <p:sldId id="308" r:id="rId15"/>
    <p:sldId id="374" r:id="rId16"/>
    <p:sldId id="298" r:id="rId17"/>
    <p:sldId id="375" r:id="rId18"/>
    <p:sldId id="329" r:id="rId19"/>
    <p:sldId id="397" r:id="rId20"/>
    <p:sldId id="398" r:id="rId21"/>
    <p:sldId id="432" r:id="rId22"/>
    <p:sldId id="435" r:id="rId23"/>
    <p:sldId id="433" r:id="rId24"/>
    <p:sldId id="431" r:id="rId25"/>
    <p:sldId id="389" r:id="rId26"/>
    <p:sldId id="305" r:id="rId27"/>
    <p:sldId id="424" r:id="rId28"/>
    <p:sldId id="343" r:id="rId29"/>
    <p:sldId id="417" r:id="rId30"/>
    <p:sldId id="413" r:id="rId31"/>
    <p:sldId id="384" r:id="rId32"/>
    <p:sldId id="418" r:id="rId33"/>
    <p:sldId id="419" r:id="rId34"/>
    <p:sldId id="434" r:id="rId35"/>
    <p:sldId id="436" r:id="rId36"/>
    <p:sldId id="415" r:id="rId37"/>
    <p:sldId id="429" r:id="rId38"/>
    <p:sldId id="336" r:id="rId39"/>
    <p:sldId id="337" r:id="rId40"/>
    <p:sldId id="426" r:id="rId41"/>
    <p:sldId id="331" r:id="rId42"/>
    <p:sldId id="425" r:id="rId43"/>
    <p:sldId id="421" r:id="rId44"/>
    <p:sldId id="407" r:id="rId45"/>
    <p:sldId id="408" r:id="rId46"/>
    <p:sldId id="422" r:id="rId47"/>
    <p:sldId id="409" r:id="rId48"/>
    <p:sldId id="410" r:id="rId49"/>
    <p:sldId id="411" r:id="rId50"/>
    <p:sldId id="423" r:id="rId51"/>
    <p:sldId id="427" r:id="rId52"/>
    <p:sldId id="428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irgit Zatschler" initials="" lastIdx="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5F85BF"/>
    <a:srgbClr val="8FA2BF"/>
    <a:srgbClr val="2F69BF"/>
    <a:srgbClr val="F2F2F2"/>
    <a:srgbClr val="1F3B73"/>
    <a:srgbClr val="FF33CC"/>
    <a:srgbClr val="778AA8"/>
    <a:srgbClr val="1CA41C"/>
    <a:srgbClr val="193E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commentAuthors" Target="commentAuthor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A232E8-87A0-4DEA-98FE-06062595F9DE}" type="datetimeFigureOut">
              <a:rPr lang="en-CA" smtClean="0"/>
              <a:t>2025-07-07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D28BD5-FF79-45BB-B67A-0EE1DC36D5C0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8007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D28BD5-FF79-45BB-B67A-0EE1DC36D5C0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5206308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350e3fd861b_0_4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350e3fd861b_0_4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862326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50e3fd861b_0_48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50e3fd861b_0_48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843070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>
          <a:extLst>
            <a:ext uri="{FF2B5EF4-FFF2-40B4-BE49-F238E27FC236}">
              <a16:creationId xmlns:a16="http://schemas.microsoft.com/office/drawing/2014/main" id="{EF1ECCF2-C63A-0A0B-52E7-8414AC0325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50e3fd861b_0_483:notes">
            <a:extLst>
              <a:ext uri="{FF2B5EF4-FFF2-40B4-BE49-F238E27FC236}">
                <a16:creationId xmlns:a16="http://schemas.microsoft.com/office/drawing/2014/main" id="{0AD1A406-AF4E-ACEC-7EE2-D4D387F4069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50e3fd861b_0_483:notes">
            <a:extLst>
              <a:ext uri="{FF2B5EF4-FFF2-40B4-BE49-F238E27FC236}">
                <a16:creationId xmlns:a16="http://schemas.microsoft.com/office/drawing/2014/main" id="{7F2E6D45-20B4-AE62-24D4-E97590DE69A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123858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0">
          <a:extLst>
            <a:ext uri="{FF2B5EF4-FFF2-40B4-BE49-F238E27FC236}">
              <a16:creationId xmlns:a16="http://schemas.microsoft.com/office/drawing/2014/main" id="{4B0A2321-EF3B-B529-ED23-F4A783F0A3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50e3fd861b_0_483:notes">
            <a:extLst>
              <a:ext uri="{FF2B5EF4-FFF2-40B4-BE49-F238E27FC236}">
                <a16:creationId xmlns:a16="http://schemas.microsoft.com/office/drawing/2014/main" id="{18F81E01-A885-2DD6-9653-28D6BE4C22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50e3fd861b_0_483:notes">
            <a:extLst>
              <a:ext uri="{FF2B5EF4-FFF2-40B4-BE49-F238E27FC236}">
                <a16:creationId xmlns:a16="http://schemas.microsoft.com/office/drawing/2014/main" id="{73AF49B7-209B-46AD-C86B-29E04EF88D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7327917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3A41D-B2FB-46E3-B8B2-35880FAC1EB2}" type="datetime1">
              <a:rPr lang="en-CA" smtClean="0"/>
              <a:t>2025-07-07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59937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AC8079-043A-4AD5-AC64-1A5613C6E361}" type="datetime1">
              <a:rPr lang="en-CA" smtClean="0"/>
              <a:t>2025-07-07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4051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E2445-C2B7-41B9-8485-36D7AFB59BE8}" type="datetime1">
              <a:rPr lang="en-CA" smtClean="0"/>
              <a:t>2025-07-07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990397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en" smtClean="0"/>
              <a:pPr/>
              <a:t>‹#›</a:t>
            </a:fld>
            <a:endParaRPr lang="en"/>
          </a:p>
        </p:txBody>
      </p:sp>
    </p:spTree>
    <p:extLst>
      <p:ext uri="{BB962C8B-B14F-4D97-AF65-F5344CB8AC3E}">
        <p14:creationId xmlns:p14="http://schemas.microsoft.com/office/powerpoint/2010/main" val="5819627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314F05-524A-4375-B900-5318F2AC1D97}" type="datetime1">
              <a:rPr lang="en-CA" smtClean="0"/>
              <a:t>2025-07-07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 sz="2800" b="1">
                <a:solidFill>
                  <a:schemeClr val="bg1"/>
                </a:solidFill>
              </a:defRPr>
            </a:lvl1pPr>
          </a:lstStyle>
          <a:p>
            <a:fld id="{578107FA-75DF-413F-B6A1-5B05DC29CE01}" type="slidenum">
              <a:rPr lang="en-CA" smtClean="0"/>
              <a:pPr/>
              <a:t>‹#›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28077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2EB8B0-86D4-4AE8-872E-2DE74364F1A9}" type="datetime1">
              <a:rPr lang="en-CA" smtClean="0"/>
              <a:t>2025-07-07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70712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E41B7-386A-4B57-9A25-22C016299670}" type="datetime1">
              <a:rPr lang="en-CA" smtClean="0"/>
              <a:t>2025-07-07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482897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6CA8-1F94-4335-A1AD-9167F1E39D39}" type="datetime1">
              <a:rPr lang="en-CA" smtClean="0"/>
              <a:t>2025-07-07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118996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660079-E4C2-46B5-A747-0CA9231C8969}" type="datetime1">
              <a:rPr lang="en-CA" smtClean="0"/>
              <a:t>2025-07-07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67697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5DB321-8E62-42EB-BDA0-C21D56F964FE}" type="datetime1">
              <a:rPr lang="en-CA" smtClean="0"/>
              <a:t>2025-07-07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9916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3BC37-ACBA-4A15-9B8E-B79B08631B45}" type="datetime1">
              <a:rPr lang="en-CA" smtClean="0"/>
              <a:t>2025-07-07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905857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2E41E5-E202-4F8A-A7D3-393D3863ACAB}" type="datetime1">
              <a:rPr lang="en-CA" smtClean="0"/>
              <a:t>2025-07-07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956246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65235" y="175939"/>
            <a:ext cx="10515600" cy="675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3280DC-7308-44AC-ADF2-E6CA4E3BB936}" type="datetime1">
              <a:rPr lang="en-CA" smtClean="0"/>
              <a:t>2025-07-07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BF9661-1629-423E-AE35-9F2065F58884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3237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ti.gov/servlets/purl/1659757" TargetMode="External"/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osti.gov/servlets/purl/1659757" TargetMode="External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arxiv.org/abs/1509.08767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s://arxiv.org/abs/1509.08767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jpg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em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509.08767" TargetMode="External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emf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1904.00498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706.01070" TargetMode="External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005.14067" TargetMode="External"/><Relationship Id="rId4" Type="http://schemas.openxmlformats.org/officeDocument/2006/relationships/image" Target="../media/image5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7" Type="http://schemas.openxmlformats.org/officeDocument/2006/relationships/image" Target="../media/image61.jp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png"/><Relationship Id="rId4" Type="http://schemas.openxmlformats.org/officeDocument/2006/relationships/image" Target="../media/image58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904.00498" TargetMode="External"/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1403.4984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7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303.02196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8.jp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xiv.org/abs/2011.13939" TargetMode="Externa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xiv.org/abs/2312.13342" TargetMode="External"/><Relationship Id="rId4" Type="http://schemas.openxmlformats.org/officeDocument/2006/relationships/hyperlink" Target="https://arxiv.org/abs/2007.14289" TargetMode="Externa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7.08085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hyperlink" Target="https://arxiv.org/abs/2407.08085" TargetMode="External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7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3.jpeg"/><Relationship Id="rId4" Type="http://schemas.openxmlformats.org/officeDocument/2006/relationships/image" Target="../media/image82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5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8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10" Type="http://schemas.openxmlformats.org/officeDocument/2006/relationships/image" Target="../media/image10.png"/><Relationship Id="rId4" Type="http://schemas.openxmlformats.org/officeDocument/2006/relationships/image" Target="../media/image14.png"/><Relationship Id="rId9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sp>
        <p:nvSpPr>
          <p:cNvPr id="4" name="TextBox 3"/>
          <p:cNvSpPr txBox="1"/>
          <p:nvPr/>
        </p:nvSpPr>
        <p:spPr>
          <a:xfrm>
            <a:off x="413635" y="53824"/>
            <a:ext cx="1112043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A" sz="5400" dirty="0">
                <a:solidFill>
                  <a:schemeClr val="bg1"/>
                </a:solidFill>
                <a:effectLst>
                  <a:glow rad="228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Solid State Detectors for Low-Mass Dark Matter Searches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63" r="32434"/>
          <a:stretch/>
        </p:blipFill>
        <p:spPr>
          <a:xfrm>
            <a:off x="1" y="1767886"/>
            <a:ext cx="3048001" cy="334702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249" t="20972" r="32482" b="22500"/>
          <a:stretch/>
        </p:blipFill>
        <p:spPr>
          <a:xfrm>
            <a:off x="3224213" y="1768037"/>
            <a:ext cx="2943225" cy="334803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246"/>
          <a:stretch/>
        </p:blipFill>
        <p:spPr>
          <a:xfrm>
            <a:off x="6402370" y="1786936"/>
            <a:ext cx="2729356" cy="33470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862" r="10582"/>
          <a:stretch/>
        </p:blipFill>
        <p:spPr>
          <a:xfrm>
            <a:off x="9344025" y="1784967"/>
            <a:ext cx="2705100" cy="3314236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75265" y="5173449"/>
            <a:ext cx="11873860" cy="15703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Aft>
                <a:spcPts val="600"/>
              </a:spcAft>
            </a:pPr>
            <a:r>
              <a:rPr lang="en-CA" sz="3200" dirty="0">
                <a:solidFill>
                  <a:prstClr val="white"/>
                </a:solidFill>
                <a:effectLst>
                  <a:glow rad="228600">
                    <a:srgbClr val="ED7D31">
                      <a:satMod val="175000"/>
                      <a:alpha val="40000"/>
                    </a:srgbClr>
                  </a:glow>
                </a:effectLst>
              </a:rPr>
              <a:t>Prof Miriam Diamond</a:t>
            </a:r>
          </a:p>
          <a:p>
            <a:pPr lvl="0">
              <a:lnSpc>
                <a:spcPct val="150000"/>
              </a:lnSpc>
              <a:spcAft>
                <a:spcPts val="600"/>
              </a:spcAft>
            </a:pPr>
            <a:r>
              <a:rPr lang="en-CA" sz="3200" dirty="0">
                <a:solidFill>
                  <a:prstClr val="white"/>
                </a:solidFill>
                <a:effectLst>
                  <a:glow rad="228600">
                    <a:srgbClr val="ED7D31">
                      <a:satMod val="175000"/>
                      <a:alpha val="40000"/>
                    </a:srgbClr>
                  </a:glow>
                </a:effectLst>
              </a:rPr>
              <a:t>Dark Side of the Universe, July 2025					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9131726" y="5294214"/>
            <a:ext cx="2899926" cy="1317759"/>
            <a:chOff x="7443287" y="5030928"/>
            <a:chExt cx="4038600" cy="1689910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6"/>
            <a:srcRect t="5178" b="7894"/>
            <a:stretch/>
          </p:blipFill>
          <p:spPr>
            <a:xfrm>
              <a:off x="7443287" y="5030928"/>
              <a:ext cx="4038600" cy="770022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443287" y="5901688"/>
              <a:ext cx="4038600" cy="819150"/>
            </a:xfrm>
            <a:prstGeom prst="rect">
              <a:avLst/>
            </a:prstGeom>
          </p:spPr>
        </p:pic>
      </p:grpSp>
      <p:pic>
        <p:nvPicPr>
          <p:cNvPr id="12" name="Picture 1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673174" y="5255998"/>
            <a:ext cx="3315677" cy="809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65840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WIMP Hun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CA" b="1" dirty="0"/>
              <a:t>Direct Detection</a:t>
            </a:r>
            <a:endParaRPr b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459" y="-38403"/>
            <a:ext cx="622925" cy="6155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CA" smtClean="0"/>
              <a:pPr/>
              <a:t>10</a:t>
            </a:fld>
            <a:endParaRPr lang="en-CA"/>
          </a:p>
        </p:txBody>
      </p:sp>
      <p:sp>
        <p:nvSpPr>
          <p:cNvPr id="63" name="Searches for WIMPs where we most expect to find them haven’t seen anything.…"/>
          <p:cNvSpPr txBox="1"/>
          <p:nvPr/>
        </p:nvSpPr>
        <p:spPr>
          <a:xfrm>
            <a:off x="872587" y="1411536"/>
            <a:ext cx="10710872" cy="4807544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7625" tIns="47625" rIns="47625" bIns="47625"/>
          <a:lstStyle/>
          <a:p>
            <a:pPr marL="0" lvl="1" defTabSz="778933" hangingPunct="0">
              <a:spcBef>
                <a:spcPts val="3450"/>
              </a:spcBef>
              <a:buClr>
                <a:srgbClr val="000000"/>
              </a:buClr>
              <a:defRPr sz="50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CA" sz="2500" b="1" kern="0" dirty="0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DM particles collide with SM particles in detector “target” and are absorbed, or cause nuclear and/or electronic recoils</a:t>
            </a:r>
            <a:endParaRPr sz="2500" b="1" kern="0" dirty="0">
              <a:solidFill>
                <a:srgbClr val="000000"/>
              </a:solidFill>
              <a:latin typeface="+mj-lt"/>
              <a:ea typeface="Gill Sans"/>
              <a:cs typeface="Gill Sans"/>
              <a:sym typeface="Gill Sans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2"/>
          <a:srcRect l="3346" r="2314" b="55865"/>
          <a:stretch/>
        </p:blipFill>
        <p:spPr>
          <a:xfrm>
            <a:off x="561125" y="3401265"/>
            <a:ext cx="5235786" cy="2035864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3346" t="45288" r="10959" b="2635"/>
          <a:stretch/>
        </p:blipFill>
        <p:spPr>
          <a:xfrm>
            <a:off x="6693359" y="3184211"/>
            <a:ext cx="4890100" cy="2469972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60942" y="2848988"/>
            <a:ext cx="10933979" cy="302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sz="2400" b="1" dirty="0"/>
              <a:t>	Nuclear Recoil						Electron Recoil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r>
              <a:rPr lang="en-CA" dirty="0"/>
              <a:t>10</a:t>
            </a:r>
          </a:p>
        </p:txBody>
      </p:sp>
    </p:spTree>
    <p:extLst>
      <p:ext uri="{BB962C8B-B14F-4D97-AF65-F5344CB8AC3E}">
        <p14:creationId xmlns:p14="http://schemas.microsoft.com/office/powerpoint/2010/main" val="526526754"/>
      </p:ext>
    </p:extLst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build="p" bldLvl="5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A Key Motivation: Low-mass Thermal Rel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CA" b="1" dirty="0"/>
              <a:t>The GeV-Scale &amp; Sub-GeV Detection Challenge</a:t>
            </a:r>
            <a:endParaRPr b="1" dirty="0"/>
          </a:p>
        </p:txBody>
      </p:sp>
      <p:sp>
        <p:nvSpPr>
          <p:cNvPr id="34" name="Slide Number Placeholder 2"/>
          <p:cNvSpPr txBox="1">
            <a:spLocks/>
          </p:cNvSpPr>
          <p:nvPr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11</a:t>
            </a:r>
          </a:p>
        </p:txBody>
      </p:sp>
      <p:sp>
        <p:nvSpPr>
          <p:cNvPr id="38" name="Light DM requires new, comparably light mediators to achieve required annihilation cross-section for thermal relics."/>
          <p:cNvSpPr txBox="1">
            <a:spLocks/>
          </p:cNvSpPr>
          <p:nvPr/>
        </p:nvSpPr>
        <p:spPr>
          <a:xfrm>
            <a:off x="436493" y="1489203"/>
            <a:ext cx="3655822" cy="256173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2400" b="1" dirty="0"/>
              <a:t>Light DM (~</a:t>
            </a:r>
            <a:r>
              <a:rPr lang="en-CA" sz="2400" b="1" dirty="0">
                <a:ea typeface="Times New Roman"/>
                <a:cs typeface="Times New Roman"/>
                <a:sym typeface="Times New Roman"/>
              </a:rPr>
              <a:t>2</a:t>
            </a:r>
            <a:r>
              <a:rPr lang="en-CA" sz="2400" b="1" i="1" dirty="0">
                <a:ea typeface="Times New Roman"/>
                <a:cs typeface="Times New Roman"/>
                <a:sym typeface="Times New Roman"/>
              </a:rPr>
              <a:t>m</a:t>
            </a:r>
            <a:r>
              <a:rPr lang="en-CA" sz="2400" b="1" i="1" baseline="-5999" dirty="0">
                <a:ea typeface="Times New Roman"/>
                <a:cs typeface="Times New Roman"/>
                <a:sym typeface="Times New Roman"/>
              </a:rPr>
              <a:t>e</a:t>
            </a:r>
            <a:r>
              <a:rPr lang="en-CA" sz="2400" b="1" dirty="0"/>
              <a:t>) stretches traditional </a:t>
            </a:r>
            <a:r>
              <a:rPr lang="en-CA" sz="2400" b="1" dirty="0" err="1"/>
              <a:t>WIMPy</a:t>
            </a:r>
            <a:r>
              <a:rPr lang="en-CA" sz="2400" b="1" dirty="0"/>
              <a:t> direct detection techniques, which rely extensively on </a:t>
            </a:r>
            <a:r>
              <a:rPr lang="en-CA" sz="2400" b="1" u="sng" dirty="0"/>
              <a:t>inelastic nuclear recoil 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422095" y="1109273"/>
            <a:ext cx="7358145" cy="4287187"/>
            <a:chOff x="4884289" y="3055892"/>
            <a:chExt cx="5996545" cy="3763115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84289" y="3055892"/>
              <a:ext cx="5996545" cy="3763115"/>
            </a:xfrm>
            <a:prstGeom prst="rect">
              <a:avLst/>
            </a:prstGeom>
          </p:spPr>
        </p:pic>
        <p:sp>
          <p:nvSpPr>
            <p:cNvPr id="40" name="Rectangle 39"/>
            <p:cNvSpPr/>
            <p:nvPr/>
          </p:nvSpPr>
          <p:spPr>
            <a:xfrm>
              <a:off x="7507758" y="5841325"/>
              <a:ext cx="889539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b="1" dirty="0"/>
                <a:t>R. </a:t>
              </a:r>
              <a:r>
                <a:rPr lang="en-CA" b="1" dirty="0" err="1"/>
                <a:t>Essig</a:t>
              </a:r>
              <a:endParaRPr lang="en-CA" b="1" dirty="0"/>
            </a:p>
          </p:txBody>
        </p:sp>
      </p:grpSp>
      <p:sp>
        <p:nvSpPr>
          <p:cNvPr id="45" name="Up Arrow 44"/>
          <p:cNvSpPr/>
          <p:nvPr/>
        </p:nvSpPr>
        <p:spPr>
          <a:xfrm>
            <a:off x="5193990" y="5104664"/>
            <a:ext cx="220717" cy="2892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TextBox 45"/>
          <p:cNvSpPr txBox="1"/>
          <p:nvPr/>
        </p:nvSpPr>
        <p:spPr>
          <a:xfrm>
            <a:off x="4902055" y="5371418"/>
            <a:ext cx="823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dirty="0">
                <a:solidFill>
                  <a:schemeClr val="accent5"/>
                </a:solidFill>
              </a:rPr>
              <a:t>proton</a:t>
            </a:r>
          </a:p>
          <a:p>
            <a:pPr algn="ctr"/>
            <a:r>
              <a:rPr lang="en-CA" dirty="0">
                <a:solidFill>
                  <a:schemeClr val="accent5"/>
                </a:solidFill>
              </a:rPr>
              <a:t>mass</a:t>
            </a:r>
          </a:p>
        </p:txBody>
      </p:sp>
      <p:pic>
        <p:nvPicPr>
          <p:cNvPr id="1026" name="Picture 2" descr="https://lh3.googleusercontent.com/3iqVIGSK5-57L-UGnzP4hEmG-XjxTegDp2oPu0-AVXLTSuXu-J-P9EFwSQQEKn3bejG4CSFwtBpiEPjQtrwLk94vwr6n2abax5oKnl8jWtHpXovaU5RQCDVM7G80I28rHRkDyovdfaiYXr9_vKoJQwiwP-0XknuDeXqKNf34jRKNQlbvfKtM6G0OkpvIdg0sFgLpdDHqGgTGTDJg_l5KZ14Ppy2YO91DfZJhe_dicb_u-MA4Yw09OqL4fZ3Mz_5eVNVCNj5IaBI3RduGqOkk6gwSVhJTmFBAi-6_HaD5Zy-Pyg2PV7qu_0Bk_VKtYN8fcG58sWrdksezRdzQI2T6VkYYxLvTFt_WcTHedQsoSpe8LIZbsKHI2wHGdR7QOLwkWRM07tPejDZKYHshzOKdr6hQb_H0q_Rr8nCXeKDJ_KyoDp6psBArVet56PcBaD7KpDwFGpd_7mOfEO1tIxNd3L_dAvoKLokdspsW4j8kWx0xJnHCNU65BeVNHtZa6-ZUZrL7zsZgdymQtmeLsh4TeAs4K1-Zqzq-LjnYIgZbUNogeUM4IkexWmdx_RFaBHyrffdujl0AUy8qXriyxFut_8yBeyCatW3cEMYXlHtPwhfpnuKLq7_mdBeOKVQ62SQcOPL9en-6X8T25VJjVtuGQae26BQl6nDacrVaO3cPrxIVQP1y2iiHg7TJi3awR43Ch3HsNDd7oBS4HRzhaClnI79-E_mpy9Z-nnSc1LRR4BujuHxGeJqn8Tip9CwKguYIr0ubQueLVWmm-10AhlcuyFbE7PGWp1xaqws6w5UozQqsY7bTgo9KaBPh9iUR5NYrKUnCzDMXYwVD7_SMItuwJ3lD-Ryntqq6UiRpiX7KUNOCxiIu9vH5tLYDaXVRFpl9MGVzhQllYfOvnWFSwcW8M6Qc-K-1BRJNDlgUvMKNeaFb=w457-h609-no?authuser=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6" r="19211"/>
          <a:stretch/>
        </p:blipFill>
        <p:spPr bwMode="auto">
          <a:xfrm>
            <a:off x="1344581" y="3980039"/>
            <a:ext cx="1563511" cy="2249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36493" y="3593324"/>
            <a:ext cx="1394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/>
              <a:t>Not enough energy transfer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78112" y="5332541"/>
            <a:ext cx="139408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chemeClr val="accent2"/>
                </a:solidFill>
              </a:rPr>
              <a:t>Can’t see recoil of nucleus</a:t>
            </a:r>
          </a:p>
        </p:txBody>
      </p:sp>
    </p:spTree>
    <p:extLst>
      <p:ext uri="{BB962C8B-B14F-4D97-AF65-F5344CB8AC3E}">
        <p14:creationId xmlns:p14="http://schemas.microsoft.com/office/powerpoint/2010/main" val="1633495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Light DM requires new, comparably light mediators to achieve required annihilation cross-section for thermal relics."/>
          <p:cNvSpPr txBox="1">
            <a:spLocks noGrp="1"/>
          </p:cNvSpPr>
          <p:nvPr>
            <p:ph type="body" sz="quarter" idx="1"/>
          </p:nvPr>
        </p:nvSpPr>
        <p:spPr>
          <a:xfrm>
            <a:off x="638841" y="1132957"/>
            <a:ext cx="11306175" cy="2925526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1200"/>
              </a:spcBef>
              <a:defRPr sz="3000"/>
            </a:lvl1pPr>
          </a:lstStyle>
          <a:p>
            <a:pPr marL="0" lvl="0" indent="0">
              <a:spcBef>
                <a:spcPts val="1000"/>
              </a:spcBef>
              <a:buNone/>
            </a:pPr>
            <a:r>
              <a:rPr lang="en-CA" sz="2400" b="1" dirty="0">
                <a:solidFill>
                  <a:prstClr val="black"/>
                </a:solidFill>
              </a:rPr>
              <a:t>For ~</a:t>
            </a:r>
            <a:r>
              <a:rPr lang="en-CA" sz="2400" b="1" dirty="0" err="1">
                <a:solidFill>
                  <a:prstClr val="black"/>
                </a:solidFill>
              </a:rPr>
              <a:t>meV</a:t>
            </a:r>
            <a:r>
              <a:rPr lang="en-CA" sz="2400" b="1" dirty="0">
                <a:solidFill>
                  <a:prstClr val="black"/>
                </a:solidFill>
              </a:rPr>
              <a:t> – </a:t>
            </a:r>
            <a:r>
              <a:rPr lang="en-CA" sz="2400" b="1" dirty="0" err="1">
                <a:solidFill>
                  <a:prstClr val="black"/>
                </a:solidFill>
              </a:rPr>
              <a:t>keV</a:t>
            </a:r>
            <a:r>
              <a:rPr lang="en-CA" sz="2400" b="1" dirty="0">
                <a:solidFill>
                  <a:prstClr val="black"/>
                </a:solidFill>
              </a:rPr>
              <a:t> dark mediators, need </a:t>
            </a:r>
            <a:r>
              <a:rPr lang="en-CA" sz="2400" b="1" u="sng" dirty="0">
                <a:solidFill>
                  <a:prstClr val="black"/>
                </a:solidFill>
              </a:rPr>
              <a:t>absorption</a:t>
            </a:r>
            <a:r>
              <a:rPr lang="en-CA" sz="2400" b="1" dirty="0">
                <a:solidFill>
                  <a:prstClr val="black"/>
                </a:solidFill>
              </a:rPr>
              <a:t> searches</a:t>
            </a:r>
          </a:p>
          <a:p>
            <a:endParaRPr lang="en-CA" sz="4000" b="1" dirty="0">
              <a:latin typeface="+mj-lt"/>
            </a:endParaRPr>
          </a:p>
          <a:p>
            <a:endParaRPr lang="en-CA" sz="2400" b="1" dirty="0">
              <a:latin typeface="+mj-lt"/>
            </a:endParaRPr>
          </a:p>
        </p:txBody>
      </p:sp>
      <p:sp>
        <p:nvSpPr>
          <p:cNvPr id="83" name="A Key Motivation: Low-mass Thermal Rel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CA" b="1" dirty="0"/>
              <a:t>The GeV-Scale &amp; Sub-GeV Detection Challenge</a:t>
            </a:r>
            <a:endParaRPr b="1" dirty="0"/>
          </a:p>
        </p:txBody>
      </p:sp>
      <p:sp>
        <p:nvSpPr>
          <p:cNvPr id="34" name="Slide Number Placeholder 2"/>
          <p:cNvSpPr txBox="1">
            <a:spLocks/>
          </p:cNvSpPr>
          <p:nvPr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12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638841" y="1546234"/>
            <a:ext cx="10944618" cy="3520447"/>
            <a:chOff x="4888700" y="2735766"/>
            <a:chExt cx="6443864" cy="2531558"/>
          </a:xfrm>
        </p:grpSpPr>
        <p:pic>
          <p:nvPicPr>
            <p:cNvPr id="36" name="Picture 35"/>
            <p:cNvPicPr>
              <a:picLocks noChangeAspect="1"/>
            </p:cNvPicPr>
            <p:nvPr/>
          </p:nvPicPr>
          <p:blipFill rotWithShape="1">
            <a:blip r:embed="rId2"/>
            <a:srcRect t="4194" r="4547"/>
            <a:stretch/>
          </p:blipFill>
          <p:spPr>
            <a:xfrm>
              <a:off x="4888700" y="2841944"/>
              <a:ext cx="6443864" cy="2425380"/>
            </a:xfrm>
            <a:prstGeom prst="rect">
              <a:avLst/>
            </a:prstGeom>
          </p:spPr>
        </p:pic>
        <p:sp>
          <p:nvSpPr>
            <p:cNvPr id="37" name="Rectangle 36"/>
            <p:cNvSpPr/>
            <p:nvPr/>
          </p:nvSpPr>
          <p:spPr>
            <a:xfrm>
              <a:off x="7000875" y="2735766"/>
              <a:ext cx="1590675" cy="60750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42" name="Rectangle 41"/>
          <p:cNvSpPr/>
          <p:nvPr/>
        </p:nvSpPr>
        <p:spPr>
          <a:xfrm>
            <a:off x="2896544" y="6128541"/>
            <a:ext cx="10283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/>
              <a:t>BRN for DM Small Projects New Initiatives </a:t>
            </a:r>
            <a:r>
              <a:rPr lang="en-CA" b="1" dirty="0">
                <a:hlinkClick r:id="rId3"/>
              </a:rPr>
              <a:t>https://www.osti.gov/servlets/purl/1659757</a:t>
            </a:r>
            <a:r>
              <a:rPr lang="en-CA" b="1" dirty="0"/>
              <a:t> </a:t>
            </a:r>
          </a:p>
        </p:txBody>
      </p:sp>
      <p:sp>
        <p:nvSpPr>
          <p:cNvPr id="38" name="Up Arrow 37"/>
          <p:cNvSpPr/>
          <p:nvPr/>
        </p:nvSpPr>
        <p:spPr>
          <a:xfrm>
            <a:off x="9538828" y="5024739"/>
            <a:ext cx="220717" cy="2892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TextBox 38"/>
          <p:cNvSpPr txBox="1"/>
          <p:nvPr/>
        </p:nvSpPr>
        <p:spPr>
          <a:xfrm>
            <a:off x="9276873" y="5291493"/>
            <a:ext cx="8760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5"/>
                </a:solidFill>
              </a:rPr>
              <a:t>proton </a:t>
            </a:r>
          </a:p>
          <a:p>
            <a:pPr algn="ctr"/>
            <a:r>
              <a:rPr lang="en-CA" dirty="0">
                <a:solidFill>
                  <a:schemeClr val="accent5"/>
                </a:solidFill>
              </a:rPr>
              <a:t>mass</a:t>
            </a:r>
          </a:p>
        </p:txBody>
      </p:sp>
      <p:sp>
        <p:nvSpPr>
          <p:cNvPr id="40" name="Up Arrow 39"/>
          <p:cNvSpPr/>
          <p:nvPr/>
        </p:nvSpPr>
        <p:spPr>
          <a:xfrm>
            <a:off x="7669944" y="4996308"/>
            <a:ext cx="220717" cy="289245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TextBox 42"/>
          <p:cNvSpPr txBox="1"/>
          <p:nvPr/>
        </p:nvSpPr>
        <p:spPr>
          <a:xfrm>
            <a:off x="7303059" y="5263062"/>
            <a:ext cx="9632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dirty="0">
                <a:solidFill>
                  <a:schemeClr val="accent5"/>
                </a:solidFill>
              </a:rPr>
              <a:t>electron</a:t>
            </a:r>
          </a:p>
          <a:p>
            <a:pPr algn="ctr"/>
            <a:r>
              <a:rPr lang="en-CA" dirty="0">
                <a:solidFill>
                  <a:schemeClr val="accent5"/>
                </a:solidFill>
              </a:rPr>
              <a:t>mass</a:t>
            </a:r>
          </a:p>
        </p:txBody>
      </p:sp>
    </p:spTree>
    <p:extLst>
      <p:ext uri="{BB962C8B-B14F-4D97-AF65-F5344CB8AC3E}">
        <p14:creationId xmlns:p14="http://schemas.microsoft.com/office/powerpoint/2010/main" val="10351335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A Key Motivation: Low-mass Thermal Rel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CA" b="1" dirty="0"/>
              <a:t>The GeV-Scale &amp; Sub-GeV Detection Challenge</a:t>
            </a:r>
            <a:endParaRPr b="1" dirty="0"/>
          </a:p>
        </p:txBody>
      </p:sp>
      <p:sp>
        <p:nvSpPr>
          <p:cNvPr id="34" name="Slide Number Placeholder 2"/>
          <p:cNvSpPr txBox="1">
            <a:spLocks/>
          </p:cNvSpPr>
          <p:nvPr/>
        </p:nvSpPr>
        <p:spPr>
          <a:xfrm>
            <a:off x="9448800" y="64928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28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/>
              <a:t>13</a:t>
            </a:r>
          </a:p>
        </p:txBody>
      </p:sp>
      <p:pic>
        <p:nvPicPr>
          <p:cNvPr id="14" name="Google Shape;93;p19"/>
          <p:cNvPicPr preferRelativeResize="0"/>
          <p:nvPr/>
        </p:nvPicPr>
        <p:blipFill rotWithShape="1">
          <a:blip r:embed="rId2">
            <a:alphaModFix/>
          </a:blip>
          <a:srcRect l="30164" t="7243" r="5902" b="43704"/>
          <a:stretch/>
        </p:blipFill>
        <p:spPr>
          <a:xfrm>
            <a:off x="1197190" y="1125732"/>
            <a:ext cx="9280935" cy="4015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oogle Shape;93;p19"/>
          <p:cNvPicPr preferRelativeResize="0"/>
          <p:nvPr/>
        </p:nvPicPr>
        <p:blipFill rotWithShape="1">
          <a:blip r:embed="rId2">
            <a:alphaModFix/>
          </a:blip>
          <a:srcRect t="59526" r="4427" b="7655"/>
          <a:stretch/>
        </p:blipFill>
        <p:spPr>
          <a:xfrm>
            <a:off x="1738859" y="5171607"/>
            <a:ext cx="8739266" cy="1674855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Rectangle 15"/>
          <p:cNvSpPr/>
          <p:nvPr/>
        </p:nvSpPr>
        <p:spPr>
          <a:xfrm>
            <a:off x="539907" y="4713344"/>
            <a:ext cx="210455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/>
              <a:t>arxiv.org/abs/1707.04591 </a:t>
            </a:r>
          </a:p>
        </p:txBody>
      </p:sp>
    </p:spTree>
    <p:extLst>
      <p:ext uri="{BB962C8B-B14F-4D97-AF65-F5344CB8AC3E}">
        <p14:creationId xmlns:p14="http://schemas.microsoft.com/office/powerpoint/2010/main" val="352580481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The GeV-Scale &amp; Sub-GeV Detection Challenge</a:t>
            </a:r>
          </a:p>
        </p:txBody>
      </p:sp>
      <p:sp>
        <p:nvSpPr>
          <p:cNvPr id="8" name="Searches for WIMPs where we most expect to find them haven’t seen anything.…"/>
          <p:cNvSpPr txBox="1"/>
          <p:nvPr/>
        </p:nvSpPr>
        <p:spPr>
          <a:xfrm>
            <a:off x="767733" y="1303706"/>
            <a:ext cx="10248013" cy="944201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7625" tIns="47625" rIns="47625" bIns="47625"/>
          <a:lstStyle/>
          <a:p>
            <a:pPr marL="0" lvl="1" defTabSz="778933" hangingPunct="0">
              <a:buClr>
                <a:srgbClr val="000000"/>
              </a:buClr>
              <a:defRPr sz="50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CA" sz="2000" b="1" kern="0" dirty="0">
                <a:solidFill>
                  <a:srgbClr val="000000"/>
                </a:solidFill>
                <a:ea typeface="Gill Sans"/>
                <a:cs typeface="Gill Sans"/>
                <a:sym typeface="Gill Sans"/>
              </a:rPr>
              <a:t>Lowering</a:t>
            </a:r>
            <a:r>
              <a:rPr lang="en-CA" sz="2000" b="1" i="1" kern="0" dirty="0">
                <a:solidFill>
                  <a:srgbClr val="000000"/>
                </a:solidFill>
                <a:ea typeface="Gill Sans"/>
                <a:cs typeface="Gill Sans"/>
                <a:sym typeface="Gill Sans"/>
              </a:rPr>
              <a:t> mass </a:t>
            </a:r>
            <a:r>
              <a:rPr lang="en-CA" sz="2000" b="1" kern="0" dirty="0">
                <a:solidFill>
                  <a:srgbClr val="000000"/>
                </a:solidFill>
                <a:ea typeface="Gill Sans"/>
                <a:cs typeface="Gill Sans"/>
                <a:sym typeface="Gill Sans"/>
              </a:rPr>
              <a:t>and/or</a:t>
            </a:r>
            <a:r>
              <a:rPr lang="en-CA" sz="2000" b="1" i="1" kern="0" dirty="0">
                <a:solidFill>
                  <a:srgbClr val="000000"/>
                </a:solidFill>
                <a:ea typeface="Gill Sans"/>
                <a:cs typeface="Gill Sans"/>
                <a:sym typeface="Gill Sans"/>
              </a:rPr>
              <a:t> interaction </a:t>
            </a:r>
            <a:r>
              <a:rPr lang="en-CA" sz="2000" b="1" kern="0" dirty="0">
                <a:solidFill>
                  <a:srgbClr val="000000"/>
                </a:solidFill>
                <a:ea typeface="Gill Sans"/>
                <a:cs typeface="Gill Sans"/>
                <a:sym typeface="Gill Sans"/>
              </a:rPr>
              <a:t>thresholds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546674" y="1677262"/>
            <a:ext cx="11025731" cy="4308085"/>
            <a:chOff x="396774" y="1678898"/>
            <a:chExt cx="11385494" cy="463622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2"/>
            <a:srcRect l="1866" t="4590" r="69834" b="4156"/>
            <a:stretch/>
          </p:blipFill>
          <p:spPr>
            <a:xfrm>
              <a:off x="396774" y="1948721"/>
              <a:ext cx="3742281" cy="436640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2"/>
            <a:srcRect l="35974" r="34712" b="4156"/>
            <a:stretch/>
          </p:blipFill>
          <p:spPr>
            <a:xfrm>
              <a:off x="4214005" y="1678898"/>
              <a:ext cx="3918708" cy="4636229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71543" t="4354" r="604" b="4156"/>
            <a:stretch/>
          </p:blipFill>
          <p:spPr>
            <a:xfrm>
              <a:off x="8063823" y="1890998"/>
              <a:ext cx="3718445" cy="4419676"/>
            </a:xfrm>
            <a:prstGeom prst="rect">
              <a:avLst/>
            </a:prstGeom>
          </p:spPr>
        </p:pic>
      </p:grpSp>
      <p:sp>
        <p:nvSpPr>
          <p:cNvPr id="4" name="Rectangle 3"/>
          <p:cNvSpPr/>
          <p:nvPr/>
        </p:nvSpPr>
        <p:spPr>
          <a:xfrm>
            <a:off x="2896544" y="6098561"/>
            <a:ext cx="102832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/>
              <a:t>BRN for DM Small Projects New Initiatives </a:t>
            </a:r>
            <a:r>
              <a:rPr lang="en-CA" b="1" dirty="0">
                <a:hlinkClick r:id="rId3"/>
              </a:rPr>
              <a:t>https://www.osti.gov/servlets/purl/1659757</a:t>
            </a:r>
            <a:r>
              <a:rPr lang="en-CA" b="1" dirty="0"/>
              <a:t>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9448800" y="6398544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14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301480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bldLvl="5" animBg="1" advAuto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>
                <a:solidFill>
                  <a:schemeClr val="accent4"/>
                </a:solidFill>
              </a:rPr>
              <a:t>Solid-State Detectors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3062" y="950345"/>
            <a:ext cx="5711253" cy="5544094"/>
          </a:xfrm>
        </p:spPr>
      </p:pic>
    </p:spTree>
    <p:extLst>
      <p:ext uri="{BB962C8B-B14F-4D97-AF65-F5344CB8AC3E}">
        <p14:creationId xmlns:p14="http://schemas.microsoft.com/office/powerpoint/2010/main" val="20505678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3 Channels for Next-Generation Detectors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79133" y="6067447"/>
            <a:ext cx="4650375" cy="379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800" b="1" dirty="0">
                <a:hlinkClick r:id="rId2"/>
              </a:rPr>
              <a:t>https://arxiv.org/abs/1509.08767</a:t>
            </a:r>
            <a:r>
              <a:rPr lang="en-CA" sz="1800" b="1" dirty="0"/>
              <a:t>  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9443451" y="6427291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16</a:t>
            </a:fld>
            <a:endParaRPr lang="en-CA" dirty="0"/>
          </a:p>
        </p:txBody>
      </p:sp>
      <p:grpSp>
        <p:nvGrpSpPr>
          <p:cNvPr id="19" name="Group 18"/>
          <p:cNvGrpSpPr/>
          <p:nvPr/>
        </p:nvGrpSpPr>
        <p:grpSpPr>
          <a:xfrm>
            <a:off x="3865567" y="1162336"/>
            <a:ext cx="7660863" cy="5191945"/>
            <a:chOff x="3865567" y="1162336"/>
            <a:chExt cx="7660863" cy="519194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3"/>
            <a:srcRect l="464" r="751" b="636"/>
            <a:stretch/>
          </p:blipFill>
          <p:spPr>
            <a:xfrm>
              <a:off x="3865567" y="1162336"/>
              <a:ext cx="7660863" cy="5191945"/>
            </a:xfrm>
            <a:prstGeom prst="rect">
              <a:avLst/>
            </a:prstGeom>
          </p:spPr>
        </p:pic>
        <p:sp>
          <p:nvSpPr>
            <p:cNvPr id="17" name="Rectangle 16"/>
            <p:cNvSpPr/>
            <p:nvPr/>
          </p:nvSpPr>
          <p:spPr>
            <a:xfrm>
              <a:off x="7974767" y="3236593"/>
              <a:ext cx="764498" cy="241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8168275" y="3202070"/>
              <a:ext cx="5709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b="1" dirty="0"/>
                <a:t>DM</a:t>
              </a: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620809" y="1791062"/>
            <a:ext cx="11071519" cy="461665"/>
          </a:xfrm>
          <a:prstGeom prst="rect">
            <a:avLst/>
          </a:prstGeom>
          <a:solidFill>
            <a:schemeClr val="accent6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chemeClr val="accent6">
                    <a:lumMod val="75000"/>
                  </a:schemeClr>
                </a:solidFill>
              </a:rPr>
              <a:t>Low thresholds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0810" y="5150848"/>
            <a:ext cx="11071518" cy="461665"/>
          </a:xfrm>
          <a:prstGeom prst="rect">
            <a:avLst/>
          </a:prstGeom>
          <a:solidFill>
            <a:schemeClr val="accent6">
              <a:alpha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CA" sz="2400" b="1" dirty="0">
                <a:solidFill>
                  <a:schemeClr val="accent6">
                    <a:lumMod val="75000"/>
                  </a:schemeClr>
                </a:solidFill>
              </a:rPr>
              <a:t>ER vs NR discrimination</a:t>
            </a:r>
          </a:p>
        </p:txBody>
      </p:sp>
    </p:spTree>
    <p:extLst>
      <p:ext uri="{BB962C8B-B14F-4D97-AF65-F5344CB8AC3E}">
        <p14:creationId xmlns:p14="http://schemas.microsoft.com/office/powerpoint/2010/main" val="320579388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Many Next-Generation Detectors are Solid-State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94123" y="6067447"/>
            <a:ext cx="4650375" cy="379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800" b="1" dirty="0">
                <a:hlinkClick r:id="rId2"/>
              </a:rPr>
              <a:t>https://arxiv.org/abs/1509.08767</a:t>
            </a:r>
            <a:r>
              <a:rPr lang="en-CA" sz="1800" b="1" dirty="0"/>
              <a:t>  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9443451" y="6427291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17</a:t>
            </a:fld>
            <a:endParaRPr lang="en-CA" dirty="0"/>
          </a:p>
        </p:txBody>
      </p:sp>
      <p:grpSp>
        <p:nvGrpSpPr>
          <p:cNvPr id="12" name="Group 11"/>
          <p:cNvGrpSpPr/>
          <p:nvPr/>
        </p:nvGrpSpPr>
        <p:grpSpPr>
          <a:xfrm>
            <a:off x="3790617" y="1089326"/>
            <a:ext cx="7735813" cy="5264955"/>
            <a:chOff x="3790617" y="1089326"/>
            <a:chExt cx="7735813" cy="5264955"/>
          </a:xfrm>
        </p:grpSpPr>
        <p:grpSp>
          <p:nvGrpSpPr>
            <p:cNvPr id="11" name="Group 10"/>
            <p:cNvGrpSpPr/>
            <p:nvPr/>
          </p:nvGrpSpPr>
          <p:grpSpPr>
            <a:xfrm>
              <a:off x="3790617" y="1089326"/>
              <a:ext cx="7735813" cy="5264955"/>
              <a:chOff x="2426512" y="1104316"/>
              <a:chExt cx="7735813" cy="5264955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3"/>
              <a:srcRect l="464" r="751" b="636"/>
              <a:stretch/>
            </p:blipFill>
            <p:spPr>
              <a:xfrm>
                <a:off x="2501462" y="1177326"/>
                <a:ext cx="7660863" cy="5191945"/>
              </a:xfrm>
              <a:prstGeom prst="rect">
                <a:avLst/>
              </a:prstGeom>
            </p:spPr>
          </p:pic>
          <p:sp>
            <p:nvSpPr>
              <p:cNvPr id="4" name="Rectangle 3"/>
              <p:cNvSpPr/>
              <p:nvPr/>
            </p:nvSpPr>
            <p:spPr>
              <a:xfrm>
                <a:off x="2426512" y="4560029"/>
                <a:ext cx="1485921" cy="551617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2590831" y="2860101"/>
                <a:ext cx="2520815" cy="602628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4617575" y="1104316"/>
                <a:ext cx="1408472" cy="634543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7615607" y="2860101"/>
                <a:ext cx="2427803" cy="602628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8784538" y="4541003"/>
                <a:ext cx="1332817" cy="551617"/>
              </a:xfrm>
              <a:prstGeom prst="rect">
                <a:avLst/>
              </a:prstGeom>
              <a:noFill/>
              <a:ln w="38100">
                <a:solidFill>
                  <a:schemeClr val="accent5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7974767" y="3236593"/>
              <a:ext cx="764498" cy="241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168275" y="3202070"/>
              <a:ext cx="57099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sz="2000" b="1" dirty="0"/>
                <a:t>DM</a:t>
              </a:r>
            </a:p>
          </p:txBody>
        </p:sp>
      </p:grpSp>
      <p:sp>
        <p:nvSpPr>
          <p:cNvPr id="18" name="Rectangle 17"/>
          <p:cNvSpPr/>
          <p:nvPr/>
        </p:nvSpPr>
        <p:spPr>
          <a:xfrm>
            <a:off x="4322859" y="5636270"/>
            <a:ext cx="1313444" cy="688031"/>
          </a:xfrm>
          <a:prstGeom prst="rect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343275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235" y="175939"/>
            <a:ext cx="11462004" cy="675399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Many Next-Generation Detectors are Solid-State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15409"/>
          <a:stretch/>
        </p:blipFill>
        <p:spPr>
          <a:xfrm>
            <a:off x="884420" y="1954034"/>
            <a:ext cx="8484433" cy="4411038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92607" y="1287134"/>
            <a:ext cx="9250999" cy="49262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dirty="0"/>
              <a:t>Categorized by electron recoil energy (</a:t>
            </a:r>
            <a:r>
              <a:rPr lang="el-GR" sz="2400" b="1" dirty="0">
                <a:latin typeface="Arial" panose="020B0604020202020204" pitchFamily="34" charset="0"/>
                <a:cs typeface="Arial" panose="020B0604020202020204" pitchFamily="34" charset="0"/>
              </a:rPr>
              <a:t>Δ</a:t>
            </a:r>
            <a:r>
              <a:rPr lang="en-CA" sz="2400" b="1" dirty="0"/>
              <a:t>E) and </a:t>
            </a:r>
            <a:r>
              <a:rPr lang="en-CA" sz="2400" b="1" i="1" dirty="0" err="1"/>
              <a:t>m</a:t>
            </a:r>
            <a:r>
              <a:rPr lang="en-CA" sz="2400" b="1" baseline="-25000" dirty="0" err="1"/>
              <a:t>DM</a:t>
            </a:r>
            <a:r>
              <a:rPr lang="en-CA" sz="2400" b="1" dirty="0"/>
              <a:t> detectable: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76341" y="4931764"/>
            <a:ext cx="43771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b="1" dirty="0">
                <a:solidFill>
                  <a:srgbClr val="FF0000"/>
                </a:solidFill>
              </a:rPr>
              <a:t>(R&amp;D)		   (speculative “exotic”)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758595" y="3087974"/>
            <a:ext cx="68954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 dirty="0"/>
              <a:t>…</a:t>
            </a:r>
          </a:p>
        </p:txBody>
      </p:sp>
      <p:sp>
        <p:nvSpPr>
          <p:cNvPr id="10" name="Rectangle 9"/>
          <p:cNvSpPr/>
          <p:nvPr/>
        </p:nvSpPr>
        <p:spPr>
          <a:xfrm>
            <a:off x="9772243" y="6058680"/>
            <a:ext cx="8895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b="1" dirty="0"/>
              <a:t>R. </a:t>
            </a:r>
            <a:r>
              <a:rPr lang="en-CA" b="1" dirty="0" err="1"/>
              <a:t>Essig</a:t>
            </a:r>
            <a:endParaRPr lang="en-CA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68853" y="6404294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18</a:t>
            </a:fld>
            <a:endParaRPr lang="en-CA" dirty="0"/>
          </a:p>
        </p:txBody>
      </p:sp>
      <p:sp>
        <p:nvSpPr>
          <p:cNvPr id="13" name="Rectangle 12"/>
          <p:cNvSpPr/>
          <p:nvPr/>
        </p:nvSpPr>
        <p:spPr>
          <a:xfrm>
            <a:off x="2878111" y="1984014"/>
            <a:ext cx="6894132" cy="4259332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150903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Underground Shielded Secret Lairs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9115"/>
            <a:ext cx="10515600" cy="4827848"/>
          </a:xfrm>
        </p:spPr>
        <p:txBody>
          <a:bodyPr/>
          <a:lstStyle/>
          <a:p>
            <a:pPr marL="0" indent="0">
              <a:buNone/>
            </a:pPr>
            <a:r>
              <a:rPr lang="en-CA" b="1" dirty="0"/>
              <a:t>Hide the detectors in shielding and bury them in an underground clean-room.</a:t>
            </a:r>
          </a:p>
          <a:p>
            <a:pPr marL="0" indent="0">
              <a:buNone/>
            </a:pPr>
            <a:endParaRPr lang="en-CA" b="1" dirty="0"/>
          </a:p>
          <a:p>
            <a:pPr marL="0" indent="0">
              <a:buNone/>
            </a:pPr>
            <a:r>
              <a:rPr lang="en-CA" b="1" dirty="0"/>
              <a:t>Why?</a:t>
            </a:r>
          </a:p>
          <a:p>
            <a:pPr marL="0" indent="0">
              <a:buNone/>
            </a:pPr>
            <a:r>
              <a:rPr lang="en-CA" b="1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07FA-75DF-413F-B6A1-5B05DC29CE01}" type="slidenum">
              <a:rPr lang="en-CA" smtClean="0"/>
              <a:pPr/>
              <a:t>19</a:t>
            </a:fld>
            <a:endParaRPr lang="en-CA" dirty="0"/>
          </a:p>
        </p:txBody>
      </p:sp>
      <p:pic>
        <p:nvPicPr>
          <p:cNvPr id="2050" name="Picture 2" descr="The Art of The Batman: Batcave concept art, set pics | SYFY WI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2862" y="2078435"/>
            <a:ext cx="7561289" cy="425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7642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Come to the (Solid) Dark Side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56670"/>
            <a:ext cx="10515600" cy="5173741"/>
          </a:xfrm>
        </p:spPr>
        <p:txBody>
          <a:bodyPr/>
          <a:lstStyle/>
          <a:p>
            <a:r>
              <a:rPr lang="en-CA" b="1" dirty="0"/>
              <a:t>What are we looking for?</a:t>
            </a:r>
          </a:p>
          <a:p>
            <a:r>
              <a:rPr lang="en-CA" b="1" dirty="0"/>
              <a:t>How are we looking for it?</a:t>
            </a:r>
          </a:p>
          <a:p>
            <a:r>
              <a:rPr lang="en-CA" b="1" dirty="0"/>
              <a:t>Solid program of solid-state detectors</a:t>
            </a:r>
          </a:p>
          <a:p>
            <a:pPr lvl="1"/>
            <a:r>
              <a:rPr lang="en-CA" b="1" dirty="0"/>
              <a:t>Overview of channels &amp; technologies</a:t>
            </a:r>
          </a:p>
          <a:p>
            <a:pPr lvl="1"/>
            <a:r>
              <a:rPr lang="en-CA" b="1" dirty="0"/>
              <a:t>Backgrounds</a:t>
            </a:r>
          </a:p>
          <a:p>
            <a:pPr lvl="1"/>
            <a:r>
              <a:rPr lang="en-CA" b="1" dirty="0"/>
              <a:t>Cryogenic crystals</a:t>
            </a:r>
          </a:p>
          <a:p>
            <a:pPr lvl="1"/>
            <a:r>
              <a:rPr lang="en-CA" b="1" dirty="0"/>
              <a:t>Some fun R&amp;D stuff</a:t>
            </a:r>
          </a:p>
          <a:p>
            <a:r>
              <a:rPr lang="en-US" b="1" dirty="0"/>
              <a:t>Recent results</a:t>
            </a:r>
          </a:p>
          <a:p>
            <a:pPr lvl="1"/>
            <a:r>
              <a:rPr lang="en-US" b="1" dirty="0"/>
              <a:t>Low Energy Excess</a:t>
            </a:r>
            <a:endParaRPr lang="en-CA" b="1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2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34621243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Underground Shielded Secret Lairs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349115"/>
            <a:ext cx="10515600" cy="482784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CA" b="1" i="1" dirty="0">
                <a:solidFill>
                  <a:schemeClr val="accent5"/>
                </a:solidFill>
              </a:rPr>
              <a:t>Backgrounds, backgrounds, backgrounds!</a:t>
            </a:r>
          </a:p>
          <a:p>
            <a:pPr marL="0" indent="0">
              <a:buNone/>
            </a:pPr>
            <a:endParaRPr lang="en-CA" b="1" dirty="0"/>
          </a:p>
          <a:p>
            <a:pPr marL="0" indent="0">
              <a:buNone/>
            </a:pPr>
            <a:r>
              <a:rPr lang="en-CA" b="1" dirty="0"/>
              <a:t>Cosmogenic</a:t>
            </a:r>
          </a:p>
          <a:p>
            <a:r>
              <a:rPr lang="en-CA" b="1" dirty="0"/>
              <a:t>Cosmic ray muons</a:t>
            </a:r>
          </a:p>
          <a:p>
            <a:r>
              <a:rPr lang="en-CA" b="1" dirty="0"/>
              <a:t>Spallation neutrons</a:t>
            </a:r>
          </a:p>
          <a:p>
            <a:r>
              <a:rPr lang="en-CA" b="1" dirty="0"/>
              <a:t>Activated materials</a:t>
            </a:r>
          </a:p>
          <a:p>
            <a:endParaRPr lang="en-CA" b="1" dirty="0"/>
          </a:p>
          <a:p>
            <a:pPr marL="0" indent="0">
              <a:buNone/>
            </a:pPr>
            <a:r>
              <a:rPr lang="en-CA" b="1" dirty="0"/>
              <a:t>Environmental</a:t>
            </a:r>
          </a:p>
          <a:p>
            <a:r>
              <a:rPr lang="en-CA" b="1" dirty="0"/>
              <a:t>Airborne radon &amp; daughters</a:t>
            </a:r>
          </a:p>
          <a:p>
            <a:r>
              <a:rPr lang="en-CA" b="1" dirty="0"/>
              <a:t>Radio-impurities in materials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07FA-75DF-413F-B6A1-5B05DC29CE01}" type="slidenum">
              <a:rPr lang="en-CA" smtClean="0"/>
              <a:pPr/>
              <a:t>20</a:t>
            </a:fld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6200000">
            <a:off x="6870803" y="2035816"/>
            <a:ext cx="4161957" cy="41203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1819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D521BE-F719-13E0-13F2-27B8F2E440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4B4558-1216-A623-C88B-4AED664F6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Backgrounds, Backgrounds, Backgrounds…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F54601-65DA-CE33-89F2-EDB5839FA1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413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/>
              <a:t>Often required:</a:t>
            </a:r>
          </a:p>
          <a:p>
            <a:r>
              <a:rPr lang="en-CA" sz="2400" dirty="0"/>
              <a:t>Multiple shielding layers for various backgrounds</a:t>
            </a:r>
          </a:p>
          <a:p>
            <a:endParaRPr lang="en-CA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F072FE-C1F6-7B0E-F077-8FB69933E8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07FA-75DF-413F-B6A1-5B05DC29CE01}" type="slidenum">
              <a:rPr lang="en-CA" smtClean="0"/>
              <a:pPr/>
              <a:t>21</a:t>
            </a:fld>
            <a:endParaRPr lang="en-C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E2D1AD-4753-7004-8F92-B43765651FA2}"/>
              </a:ext>
            </a:extLst>
          </p:cNvPr>
          <p:cNvSpPr/>
          <p:nvPr/>
        </p:nvSpPr>
        <p:spPr>
          <a:xfrm>
            <a:off x="1453549" y="2143008"/>
            <a:ext cx="374820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solidFill>
                  <a:srgbClr val="000000"/>
                </a:solidFill>
                <a:latin typeface="CMR9"/>
              </a:rPr>
              <a:t>Passive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AB978A5-04F3-9048-E3F7-49DB5CD1E564}"/>
              </a:ext>
            </a:extLst>
          </p:cNvPr>
          <p:cNvSpPr txBox="1"/>
          <p:nvPr/>
        </p:nvSpPr>
        <p:spPr>
          <a:xfrm>
            <a:off x="2501660" y="4500978"/>
            <a:ext cx="974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… </a:t>
            </a:r>
          </a:p>
        </p:txBody>
      </p:sp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B03909ED-ECDD-3044-9AA5-BE15CEF7A7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549" y="2569770"/>
            <a:ext cx="3578471" cy="362399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74C2487-0E8D-63E1-4316-07A654DF5533}"/>
              </a:ext>
            </a:extLst>
          </p:cNvPr>
          <p:cNvSpPr/>
          <p:nvPr/>
        </p:nvSpPr>
        <p:spPr>
          <a:xfrm>
            <a:off x="6403674" y="2121842"/>
            <a:ext cx="3748201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solidFill>
                  <a:srgbClr val="000000"/>
                </a:solidFill>
                <a:latin typeface="CMR9"/>
              </a:rPr>
              <a:t>Active, a.k.a. vetoes 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097DEA1-8298-85EC-CAD3-D2B4355FAE39}"/>
              </a:ext>
            </a:extLst>
          </p:cNvPr>
          <p:cNvGrpSpPr/>
          <p:nvPr/>
        </p:nvGrpSpPr>
        <p:grpSpPr>
          <a:xfrm>
            <a:off x="6334493" y="2569769"/>
            <a:ext cx="4068964" cy="3520484"/>
            <a:chOff x="662205" y="4274835"/>
            <a:chExt cx="2539904" cy="1828800"/>
          </a:xfrm>
        </p:grpSpPr>
        <p:pic>
          <p:nvPicPr>
            <p:cNvPr id="15" name="Google Shape;487;p45" descr="image59.png">
              <a:extLst>
                <a:ext uri="{FF2B5EF4-FFF2-40B4-BE49-F238E27FC236}">
                  <a16:creationId xmlns:a16="http://schemas.microsoft.com/office/drawing/2014/main" id="{F82DAB22-148D-729A-68AC-131B4A1FB50F}"/>
                </a:ext>
              </a:extLst>
            </p:cNvPr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662205" y="4274835"/>
              <a:ext cx="2261937" cy="1828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6" name="Google Shape;492;p45">
              <a:extLst>
                <a:ext uri="{FF2B5EF4-FFF2-40B4-BE49-F238E27FC236}">
                  <a16:creationId xmlns:a16="http://schemas.microsoft.com/office/drawing/2014/main" id="{46C14CF1-98E8-7DEA-26F9-E695319C7F2B}"/>
                </a:ext>
              </a:extLst>
            </p:cNvPr>
            <p:cNvSpPr/>
            <p:nvPr/>
          </p:nvSpPr>
          <p:spPr>
            <a:xfrm>
              <a:off x="1678204" y="5094358"/>
              <a:ext cx="363456" cy="2008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0800" y="5800"/>
                  </a:moveTo>
                  <a:lnTo>
                    <a:pt x="14522" y="0"/>
                  </a:lnTo>
                  <a:lnTo>
                    <a:pt x="14155" y="5325"/>
                  </a:lnTo>
                  <a:lnTo>
                    <a:pt x="18380" y="4457"/>
                  </a:lnTo>
                  <a:lnTo>
                    <a:pt x="16702" y="7315"/>
                  </a:lnTo>
                  <a:lnTo>
                    <a:pt x="21097" y="8137"/>
                  </a:lnTo>
                  <a:lnTo>
                    <a:pt x="17607" y="10475"/>
                  </a:lnTo>
                  <a:lnTo>
                    <a:pt x="21600" y="13290"/>
                  </a:lnTo>
                  <a:lnTo>
                    <a:pt x="16837" y="12942"/>
                  </a:lnTo>
                  <a:lnTo>
                    <a:pt x="18145" y="18095"/>
                  </a:lnTo>
                  <a:lnTo>
                    <a:pt x="14020" y="14457"/>
                  </a:lnTo>
                  <a:lnTo>
                    <a:pt x="13247" y="19737"/>
                  </a:lnTo>
                  <a:lnTo>
                    <a:pt x="10532" y="14935"/>
                  </a:lnTo>
                  <a:lnTo>
                    <a:pt x="8485" y="21600"/>
                  </a:lnTo>
                  <a:lnTo>
                    <a:pt x="7715" y="15627"/>
                  </a:lnTo>
                  <a:lnTo>
                    <a:pt x="4762" y="17617"/>
                  </a:lnTo>
                  <a:lnTo>
                    <a:pt x="5667" y="13937"/>
                  </a:lnTo>
                  <a:lnTo>
                    <a:pt x="135" y="14587"/>
                  </a:lnTo>
                  <a:lnTo>
                    <a:pt x="3722" y="11775"/>
                  </a:lnTo>
                  <a:lnTo>
                    <a:pt x="0" y="8615"/>
                  </a:lnTo>
                  <a:lnTo>
                    <a:pt x="4627" y="7617"/>
                  </a:lnTo>
                  <a:lnTo>
                    <a:pt x="370" y="2295"/>
                  </a:lnTo>
                  <a:lnTo>
                    <a:pt x="7312" y="6320"/>
                  </a:lnTo>
                  <a:lnTo>
                    <a:pt x="8352" y="2295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5867" tIns="55867" rIns="55867" bIns="55867" anchor="t" anchorCtr="0">
              <a:noAutofit/>
            </a:bodyPr>
            <a:lstStyle/>
            <a:p>
              <a:pPr>
                <a:buClr>
                  <a:srgbClr val="000000"/>
                </a:buClr>
                <a:buSzPts val="1300"/>
              </a:pPr>
              <a:endParaRPr sz="1733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  <p:cxnSp>
          <p:nvCxnSpPr>
            <p:cNvPr id="17" name="Google Shape;493;p45">
              <a:extLst>
                <a:ext uri="{FF2B5EF4-FFF2-40B4-BE49-F238E27FC236}">
                  <a16:creationId xmlns:a16="http://schemas.microsoft.com/office/drawing/2014/main" id="{E0D758A4-97AB-28C5-47B5-A391880A072A}"/>
                </a:ext>
              </a:extLst>
            </p:cNvPr>
            <p:cNvCxnSpPr/>
            <p:nvPr/>
          </p:nvCxnSpPr>
          <p:spPr>
            <a:xfrm rot="10800000">
              <a:off x="1983005" y="5246958"/>
              <a:ext cx="609600" cy="380800"/>
            </a:xfrm>
            <a:prstGeom prst="straightConnector1">
              <a:avLst/>
            </a:prstGeom>
            <a:solidFill>
              <a:srgbClr val="BBE0E3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p:spPr>
        </p:cxnSp>
        <p:cxnSp>
          <p:nvCxnSpPr>
            <p:cNvPr id="18" name="Google Shape;494;p45">
              <a:extLst>
                <a:ext uri="{FF2B5EF4-FFF2-40B4-BE49-F238E27FC236}">
                  <a16:creationId xmlns:a16="http://schemas.microsoft.com/office/drawing/2014/main" id="{375003D5-A443-C4E8-9144-391E9C7B07CA}"/>
                </a:ext>
              </a:extLst>
            </p:cNvPr>
            <p:cNvCxnSpPr/>
            <p:nvPr/>
          </p:nvCxnSpPr>
          <p:spPr>
            <a:xfrm>
              <a:off x="2565709" y="5621090"/>
              <a:ext cx="636400" cy="92400"/>
            </a:xfrm>
            <a:prstGeom prst="straightConnector1">
              <a:avLst/>
            </a:prstGeom>
            <a:solidFill>
              <a:srgbClr val="BBE0E3"/>
            </a:solidFill>
            <a:ln w="25400" cap="flat" cmpd="sng">
              <a:solidFill>
                <a:srgbClr val="000000"/>
              </a:solidFill>
              <a:prstDash val="solid"/>
              <a:round/>
              <a:headEnd type="none" w="sm" len="sm"/>
              <a:tailEnd type="triangle" w="med" len="med"/>
            </a:ln>
          </p:spPr>
        </p:cxnSp>
        <p:sp>
          <p:nvSpPr>
            <p:cNvPr id="19" name="Google Shape;495;p45">
              <a:extLst>
                <a:ext uri="{FF2B5EF4-FFF2-40B4-BE49-F238E27FC236}">
                  <a16:creationId xmlns:a16="http://schemas.microsoft.com/office/drawing/2014/main" id="{407C7ED2-C9E0-F280-A5F1-7FF3FEA9447A}"/>
                </a:ext>
              </a:extLst>
            </p:cNvPr>
            <p:cNvSpPr txBox="1"/>
            <p:nvPr/>
          </p:nvSpPr>
          <p:spPr>
            <a:xfrm>
              <a:off x="2389405" y="5627758"/>
              <a:ext cx="304800" cy="461703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55867" tIns="55867" rIns="55867" bIns="55867" anchor="t" anchorCtr="0">
              <a:spAutoFit/>
            </a:bodyPr>
            <a:lstStyle/>
            <a:p>
              <a:pPr>
                <a:buClr>
                  <a:srgbClr val="000000"/>
                </a:buClr>
                <a:buSzPts val="1700"/>
              </a:pPr>
              <a:r>
                <a:rPr lang="en" sz="2267">
                  <a:solidFill>
                    <a:srgbClr val="000000"/>
                  </a:solidFill>
                  <a:latin typeface="Merriweather Sans"/>
                  <a:ea typeface="Merriweather Sans"/>
                  <a:cs typeface="Merriweather Sans"/>
                  <a:sym typeface="Merriweather Sans"/>
                </a:rPr>
                <a:t>n</a:t>
              </a:r>
              <a:endParaRPr sz="1600"/>
            </a:p>
          </p:txBody>
        </p:sp>
        <p:sp>
          <p:nvSpPr>
            <p:cNvPr id="20" name="Google Shape;496;p45">
              <a:extLst>
                <a:ext uri="{FF2B5EF4-FFF2-40B4-BE49-F238E27FC236}">
                  <a16:creationId xmlns:a16="http://schemas.microsoft.com/office/drawing/2014/main" id="{F91BA5DD-63CA-B2CF-835F-E8650AC420F6}"/>
                </a:ext>
              </a:extLst>
            </p:cNvPr>
            <p:cNvSpPr/>
            <p:nvPr/>
          </p:nvSpPr>
          <p:spPr>
            <a:xfrm>
              <a:off x="2389405" y="5551558"/>
              <a:ext cx="363456" cy="20088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0800" y="5800"/>
                  </a:moveTo>
                  <a:lnTo>
                    <a:pt x="14522" y="0"/>
                  </a:lnTo>
                  <a:lnTo>
                    <a:pt x="14155" y="5325"/>
                  </a:lnTo>
                  <a:lnTo>
                    <a:pt x="18380" y="4457"/>
                  </a:lnTo>
                  <a:lnTo>
                    <a:pt x="16702" y="7315"/>
                  </a:lnTo>
                  <a:lnTo>
                    <a:pt x="21097" y="8137"/>
                  </a:lnTo>
                  <a:lnTo>
                    <a:pt x="17607" y="10475"/>
                  </a:lnTo>
                  <a:lnTo>
                    <a:pt x="21600" y="13290"/>
                  </a:lnTo>
                  <a:lnTo>
                    <a:pt x="16837" y="12942"/>
                  </a:lnTo>
                  <a:lnTo>
                    <a:pt x="18145" y="18095"/>
                  </a:lnTo>
                  <a:lnTo>
                    <a:pt x="14020" y="14457"/>
                  </a:lnTo>
                  <a:lnTo>
                    <a:pt x="13247" y="19737"/>
                  </a:lnTo>
                  <a:lnTo>
                    <a:pt x="10532" y="14935"/>
                  </a:lnTo>
                  <a:lnTo>
                    <a:pt x="8485" y="21600"/>
                  </a:lnTo>
                  <a:lnTo>
                    <a:pt x="7715" y="15627"/>
                  </a:lnTo>
                  <a:lnTo>
                    <a:pt x="4762" y="17617"/>
                  </a:lnTo>
                  <a:lnTo>
                    <a:pt x="5667" y="13937"/>
                  </a:lnTo>
                  <a:lnTo>
                    <a:pt x="135" y="14587"/>
                  </a:lnTo>
                  <a:lnTo>
                    <a:pt x="3722" y="11775"/>
                  </a:lnTo>
                  <a:lnTo>
                    <a:pt x="0" y="8615"/>
                  </a:lnTo>
                  <a:lnTo>
                    <a:pt x="4627" y="7617"/>
                  </a:lnTo>
                  <a:lnTo>
                    <a:pt x="370" y="2295"/>
                  </a:lnTo>
                  <a:lnTo>
                    <a:pt x="7312" y="6320"/>
                  </a:lnTo>
                  <a:lnTo>
                    <a:pt x="8352" y="2295"/>
                  </a:lnTo>
                  <a:close/>
                </a:path>
              </a:pathLst>
            </a:custGeom>
            <a:solidFill>
              <a:srgbClr val="FFFF00"/>
            </a:solidFill>
            <a:ln w="9525" cap="flat" cmpd="sng">
              <a:solidFill>
                <a:srgbClr val="808080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55867" tIns="55867" rIns="55867" bIns="55867" anchor="t" anchorCtr="0">
              <a:noAutofit/>
            </a:bodyPr>
            <a:lstStyle/>
            <a:p>
              <a:pPr>
                <a:buClr>
                  <a:srgbClr val="000000"/>
                </a:buClr>
                <a:buSzPts val="1300"/>
              </a:pPr>
              <a:endParaRPr sz="1733">
                <a:solidFill>
                  <a:srgbClr val="000000"/>
                </a:solidFill>
                <a:latin typeface="Comic Sans MS"/>
                <a:ea typeface="Comic Sans MS"/>
                <a:cs typeface="Comic Sans MS"/>
                <a:sym typeface="Comic Sans MS"/>
              </a:endParaRPr>
            </a:p>
          </p:txBody>
        </p: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28B2BC05-D387-BE28-4E18-1FEFE712264B}"/>
              </a:ext>
            </a:extLst>
          </p:cNvPr>
          <p:cNvSpPr txBox="1"/>
          <p:nvPr/>
        </p:nvSpPr>
        <p:spPr>
          <a:xfrm>
            <a:off x="2653665" y="5495476"/>
            <a:ext cx="229732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CA" sz="1400" b="1" dirty="0">
                <a:solidFill>
                  <a:srgbClr val="000000"/>
                </a:solidFill>
                <a:latin typeface="CMR9"/>
              </a:rPr>
              <a:t>Cryogenic Underground Test (CUTE) facility @ SNOLAB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27176478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DB4812-C468-D509-B6F7-6528744634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8E486C-C7FE-C9D7-135C-1ADE228055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Backgrounds, Backgrounds, Backgrounds…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7A2C4-F7CF-B54C-3812-0D286745F0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4137"/>
            <a:ext cx="10515600" cy="56017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CA" sz="2400" dirty="0"/>
              <a:t>Often required:</a:t>
            </a:r>
          </a:p>
          <a:p>
            <a:r>
              <a:rPr lang="en-CA" sz="2400" dirty="0"/>
              <a:t>Multiple shielding layers for various backgrounds</a:t>
            </a:r>
          </a:p>
          <a:p>
            <a:r>
              <a:rPr lang="en-CA" sz="2400" dirty="0"/>
              <a:t>Simulations and/or material assays</a:t>
            </a:r>
            <a:endParaRPr lang="en-US" sz="2000" b="1" dirty="0">
              <a:solidFill>
                <a:srgbClr val="000000"/>
              </a:solidFill>
              <a:ea typeface="Helvetica Neue Light"/>
              <a:cs typeface="Helvetica Neue Light"/>
              <a:sym typeface="Helvetica Neue Light"/>
            </a:endParaRPr>
          </a:p>
          <a:p>
            <a:pPr marL="457200" lvl="1" indent="0">
              <a:buNone/>
            </a:pPr>
            <a:endParaRPr lang="en-US" sz="2000" b="1" dirty="0">
              <a:solidFill>
                <a:srgbClr val="000000"/>
              </a:solidFill>
              <a:ea typeface="Helvetica Neue Light"/>
              <a:cs typeface="Helvetica Neue Light"/>
              <a:sym typeface="Helvetica Neue Light"/>
            </a:endParaRPr>
          </a:p>
          <a:p>
            <a:pPr marL="457200" lvl="1" indent="0">
              <a:buNone/>
            </a:pPr>
            <a:r>
              <a:rPr lang="en-US" sz="2000" b="1" dirty="0">
                <a:solidFill>
                  <a:srgbClr val="000000"/>
                </a:solidFill>
                <a:ea typeface="Helvetica Neue Light"/>
                <a:cs typeface="Helvetica Neue Light"/>
                <a:sym typeface="Helvetica Neue Light"/>
              </a:rPr>
              <a:t>Measuring isotope contamination at ppb level is challenging</a:t>
            </a:r>
          </a:p>
          <a:p>
            <a:pPr marL="457200" lvl="1" indent="0">
              <a:buNone/>
            </a:pPr>
            <a:endParaRPr lang="en-US" sz="2000" b="1" dirty="0">
              <a:solidFill>
                <a:srgbClr val="000000"/>
              </a:solidFill>
              <a:sym typeface="Helvetica Neue Light"/>
            </a:endParaRPr>
          </a:p>
          <a:p>
            <a:pPr marL="457200" lvl="1" indent="0">
              <a:buNone/>
            </a:pPr>
            <a:endParaRPr lang="en-US" sz="2000" b="1" dirty="0">
              <a:solidFill>
                <a:srgbClr val="000000"/>
              </a:solidFill>
              <a:sym typeface="Helvetica Neue Light"/>
            </a:endParaRPr>
          </a:p>
          <a:p>
            <a:pPr marL="457200" lvl="1" indent="0">
              <a:buNone/>
            </a:pPr>
            <a:endParaRPr lang="en-US" sz="2000" b="1" dirty="0">
              <a:solidFill>
                <a:srgbClr val="000000"/>
              </a:solidFill>
              <a:sym typeface="Helvetica Neue Light"/>
            </a:endParaRPr>
          </a:p>
          <a:p>
            <a:pPr marL="457200" lvl="1" indent="0">
              <a:buNone/>
            </a:pPr>
            <a:endParaRPr lang="en-US" sz="2000" b="1" dirty="0">
              <a:solidFill>
                <a:srgbClr val="000000"/>
              </a:solidFill>
              <a:sym typeface="Helvetica Neue Light"/>
            </a:endParaRPr>
          </a:p>
          <a:p>
            <a:pPr marL="457200" lvl="1" indent="0">
              <a:buNone/>
            </a:pPr>
            <a:endParaRPr lang="en-US" sz="2000" b="1" dirty="0">
              <a:solidFill>
                <a:srgbClr val="000000"/>
              </a:solidFill>
              <a:sym typeface="Helvetica Neue Light"/>
            </a:endParaRPr>
          </a:p>
          <a:p>
            <a:pPr marL="457200" lvl="1" indent="0">
              <a:buNone/>
            </a:pPr>
            <a:endParaRPr lang="en-US" sz="2000" b="1" dirty="0">
              <a:solidFill>
                <a:srgbClr val="000000"/>
              </a:solidFill>
              <a:sym typeface="Helvetica Neue Light"/>
            </a:endParaRPr>
          </a:p>
          <a:p>
            <a:pPr marL="457200" lvl="1" indent="0">
              <a:buNone/>
            </a:pPr>
            <a:endParaRPr lang="en-US" sz="2000" b="1" dirty="0">
              <a:solidFill>
                <a:srgbClr val="000000"/>
              </a:solidFill>
              <a:sym typeface="Helvetica Neue Light"/>
            </a:endParaRPr>
          </a:p>
          <a:p>
            <a:pPr marL="457200" lvl="1" indent="0">
              <a:buNone/>
            </a:pPr>
            <a:endParaRPr lang="en-US" sz="2000" b="1" dirty="0">
              <a:solidFill>
                <a:srgbClr val="000000"/>
              </a:solidFill>
              <a:sym typeface="Helvetica Neue Light"/>
            </a:endParaRPr>
          </a:p>
          <a:p>
            <a:pPr marL="457200" lvl="1" indent="0">
              <a:buNone/>
            </a:pPr>
            <a:r>
              <a:rPr lang="en-US" sz="2000" b="1" dirty="0">
                <a:solidFill>
                  <a:srgbClr val="000000"/>
                </a:solidFill>
                <a:sym typeface="Helvetica Neue Light"/>
              </a:rPr>
              <a:t>Simulating sufficient statistics of particles traversing all the shielding is time-consuming,     </a:t>
            </a:r>
            <a:r>
              <a:rPr lang="en-US" sz="2000" dirty="0">
                <a:solidFill>
                  <a:srgbClr val="000000"/>
                </a:solidFill>
                <a:sym typeface="Helvetica Neue Light"/>
              </a:rPr>
              <a:t>e.g. importance biasing techniques in GEANT4 (arXiv:2503.00585) </a:t>
            </a:r>
          </a:p>
          <a:p>
            <a:pPr marL="0" indent="0">
              <a:buNone/>
            </a:pPr>
            <a:endParaRPr lang="en-CA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381ED7-8D26-E0FF-0F3B-A204D5C62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07FA-75DF-413F-B6A1-5B05DC29CE01}" type="slidenum">
              <a:rPr lang="en-CA" smtClean="0"/>
              <a:pPr/>
              <a:t>22</a:t>
            </a:fld>
            <a:endParaRPr lang="en-CA" dirty="0"/>
          </a:p>
        </p:txBody>
      </p:sp>
      <p:pic>
        <p:nvPicPr>
          <p:cNvPr id="5" name="Google Shape;394;p37" descr="image48.png">
            <a:extLst>
              <a:ext uri="{FF2B5EF4-FFF2-40B4-BE49-F238E27FC236}">
                <a16:creationId xmlns:a16="http://schemas.microsoft.com/office/drawing/2014/main" id="{F1522E98-47C3-0785-1F98-9BC11960774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 t="7259" b="5175"/>
          <a:stretch/>
        </p:blipFill>
        <p:spPr>
          <a:xfrm>
            <a:off x="1498744" y="3315603"/>
            <a:ext cx="3426939" cy="21198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97;p37" descr="image51.png">
            <a:extLst>
              <a:ext uri="{FF2B5EF4-FFF2-40B4-BE49-F238E27FC236}">
                <a16:creationId xmlns:a16="http://schemas.microsoft.com/office/drawing/2014/main" id="{722CD926-A36F-C229-DA34-CC98C2225F0C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 l="6006" t="1526" r="3536"/>
          <a:stretch/>
        </p:blipFill>
        <p:spPr>
          <a:xfrm>
            <a:off x="5058202" y="3315603"/>
            <a:ext cx="3657601" cy="2153413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400;p37">
            <a:extLst>
              <a:ext uri="{FF2B5EF4-FFF2-40B4-BE49-F238E27FC236}">
                <a16:creationId xmlns:a16="http://schemas.microsoft.com/office/drawing/2014/main" id="{558D30D5-5CF1-43AB-5FF6-08751399F606}"/>
              </a:ext>
            </a:extLst>
          </p:cNvPr>
          <p:cNvSpPr txBox="1"/>
          <p:nvPr/>
        </p:nvSpPr>
        <p:spPr>
          <a:xfrm>
            <a:off x="5058201" y="5076451"/>
            <a:ext cx="3274786" cy="3590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5867" tIns="55867" rIns="55867" bIns="55867" anchor="t" anchorCtr="0">
            <a:spAutoFit/>
          </a:bodyPr>
          <a:lstStyle/>
          <a:p>
            <a:pPr>
              <a:buClr>
                <a:srgbClr val="FFFF00"/>
              </a:buClr>
              <a:buSzPts val="1200"/>
            </a:pPr>
            <a:r>
              <a:rPr lang="en" sz="16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ICP Mass Spectrometer at LNGS</a:t>
            </a:r>
            <a:endParaRPr sz="1600" b="1" dirty="0"/>
          </a:p>
        </p:txBody>
      </p:sp>
      <p:sp>
        <p:nvSpPr>
          <p:cNvPr id="9" name="Google Shape;401;p37">
            <a:extLst>
              <a:ext uri="{FF2B5EF4-FFF2-40B4-BE49-F238E27FC236}">
                <a16:creationId xmlns:a16="http://schemas.microsoft.com/office/drawing/2014/main" id="{E77F9DEA-98EE-B414-57B5-3443B5FB93F6}"/>
              </a:ext>
            </a:extLst>
          </p:cNvPr>
          <p:cNvSpPr txBox="1"/>
          <p:nvPr/>
        </p:nvSpPr>
        <p:spPr>
          <a:xfrm>
            <a:off x="1498743" y="4973794"/>
            <a:ext cx="3742613" cy="4617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55867" tIns="55867" rIns="55867" bIns="55867" anchor="t" anchorCtr="0">
            <a:spAutoFit/>
          </a:bodyPr>
          <a:lstStyle/>
          <a:p>
            <a:pPr>
              <a:buClr>
                <a:srgbClr val="FFFF00"/>
              </a:buClr>
              <a:buSzPts val="1200"/>
            </a:pPr>
            <a:r>
              <a:rPr lang="en" sz="16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HP Ge detector</a:t>
            </a:r>
            <a:r>
              <a:rPr lang="en" sz="2267" b="1" dirty="0">
                <a:solidFill>
                  <a:srgbClr val="FFFF66"/>
                </a:solidFill>
                <a:latin typeface="Comic Sans MS"/>
                <a:ea typeface="Arial"/>
                <a:cs typeface="Arial"/>
                <a:sym typeface="Comic Sans MS"/>
              </a:rPr>
              <a:t> </a:t>
            </a:r>
            <a:r>
              <a:rPr lang="en" sz="1600" b="1" dirty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at SNOLAB</a:t>
            </a:r>
            <a:endParaRPr sz="1600" b="1" dirty="0"/>
          </a:p>
        </p:txBody>
      </p:sp>
    </p:spTree>
    <p:extLst>
      <p:ext uri="{BB962C8B-B14F-4D97-AF65-F5344CB8AC3E}">
        <p14:creationId xmlns:p14="http://schemas.microsoft.com/office/powerpoint/2010/main" val="40754234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C8A89B-50B7-349F-0E66-6F1E32773C7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1F6ACD-C9DB-B20A-DB5E-958FB1EE4F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Backgrounds, Backgrounds, Backgrounds…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12FAAF7-8B98-ECF8-7283-D75AC951C6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413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/>
              <a:t>Often required:</a:t>
            </a:r>
          </a:p>
          <a:p>
            <a:r>
              <a:rPr lang="en-CA" sz="2400" dirty="0"/>
              <a:t>Multiple shielding layers for various backgrounds</a:t>
            </a:r>
          </a:p>
          <a:p>
            <a:r>
              <a:rPr lang="en-CA" sz="2400" dirty="0"/>
              <a:t>Simulations and/or material assays</a:t>
            </a:r>
          </a:p>
          <a:p>
            <a:r>
              <a:rPr lang="en-CA" sz="2400" dirty="0"/>
              <a:t>Backgrounds tracking/estimations system</a:t>
            </a:r>
          </a:p>
          <a:p>
            <a:endParaRPr lang="en-CA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C356CD1-559B-8CD6-B2C5-9595CDF6F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07FA-75DF-413F-B6A1-5B05DC29CE01}" type="slidenum">
              <a:rPr lang="en-CA" smtClean="0"/>
              <a:pPr/>
              <a:t>23</a:t>
            </a:fld>
            <a:endParaRPr lang="en-CA" dirty="0"/>
          </a:p>
        </p:txBody>
      </p:sp>
      <p:pic>
        <p:nvPicPr>
          <p:cNvPr id="6" name="object 8">
            <a:extLst>
              <a:ext uri="{FF2B5EF4-FFF2-40B4-BE49-F238E27FC236}">
                <a16:creationId xmlns:a16="http://schemas.microsoft.com/office/drawing/2014/main" id="{D7F16CCA-08EE-454B-A31E-E11FC7DA8DA9}"/>
              </a:ext>
            </a:extLst>
          </p:cNvPr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39072" y="2904668"/>
            <a:ext cx="3043438" cy="1212301"/>
          </a:xfrm>
          <a:prstGeom prst="rect">
            <a:avLst/>
          </a:prstGeom>
        </p:spPr>
      </p:pic>
      <p:grpSp>
        <p:nvGrpSpPr>
          <p:cNvPr id="15" name="object 2">
            <a:extLst>
              <a:ext uri="{FF2B5EF4-FFF2-40B4-BE49-F238E27FC236}">
                <a16:creationId xmlns:a16="http://schemas.microsoft.com/office/drawing/2014/main" id="{37E39917-A7BC-0EE8-DCA9-3004423E8FE9}"/>
              </a:ext>
            </a:extLst>
          </p:cNvPr>
          <p:cNvGrpSpPr/>
          <p:nvPr/>
        </p:nvGrpSpPr>
        <p:grpSpPr>
          <a:xfrm>
            <a:off x="7009492" y="2320507"/>
            <a:ext cx="4094142" cy="4000482"/>
            <a:chOff x="179997" y="374622"/>
            <a:chExt cx="2492515" cy="2604606"/>
          </a:xfrm>
        </p:grpSpPr>
        <p:pic>
          <p:nvPicPr>
            <p:cNvPr id="16" name="object 3">
              <a:extLst>
                <a:ext uri="{FF2B5EF4-FFF2-40B4-BE49-F238E27FC236}">
                  <a16:creationId xmlns:a16="http://schemas.microsoft.com/office/drawing/2014/main" id="{82F5F499-C586-11E1-A615-7A94DCBCEF13}"/>
                </a:ext>
              </a:extLst>
            </p:cNvPr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79997" y="374664"/>
              <a:ext cx="1226358" cy="1295906"/>
            </a:xfrm>
            <a:prstGeom prst="rect">
              <a:avLst/>
            </a:prstGeom>
          </p:spPr>
        </p:pic>
        <p:pic>
          <p:nvPicPr>
            <p:cNvPr id="17" name="object 4">
              <a:extLst>
                <a:ext uri="{FF2B5EF4-FFF2-40B4-BE49-F238E27FC236}">
                  <a16:creationId xmlns:a16="http://schemas.microsoft.com/office/drawing/2014/main" id="{D77E9D07-A08E-2456-0239-91820601F2D7}"/>
                </a:ext>
              </a:extLst>
            </p:cNvPr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41538" y="374622"/>
              <a:ext cx="1224208" cy="1295948"/>
            </a:xfrm>
            <a:prstGeom prst="rect">
              <a:avLst/>
            </a:prstGeom>
          </p:spPr>
        </p:pic>
        <p:pic>
          <p:nvPicPr>
            <p:cNvPr id="18" name="object 5">
              <a:extLst>
                <a:ext uri="{FF2B5EF4-FFF2-40B4-BE49-F238E27FC236}">
                  <a16:creationId xmlns:a16="http://schemas.microsoft.com/office/drawing/2014/main" id="{30300F83-82D2-5805-C402-24C9267D8424}"/>
                </a:ext>
              </a:extLst>
            </p:cNvPr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79997" y="1683221"/>
              <a:ext cx="1235293" cy="1296007"/>
            </a:xfrm>
            <a:prstGeom prst="rect">
              <a:avLst/>
            </a:prstGeom>
          </p:spPr>
        </p:pic>
        <p:pic>
          <p:nvPicPr>
            <p:cNvPr id="19" name="object 6">
              <a:extLst>
                <a:ext uri="{FF2B5EF4-FFF2-40B4-BE49-F238E27FC236}">
                  <a16:creationId xmlns:a16="http://schemas.microsoft.com/office/drawing/2014/main" id="{5308C9C5-61B5-34F2-BA30-FDBD1919BDB0}"/>
                </a:ext>
              </a:extLst>
            </p:cNvPr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50454" y="1683246"/>
              <a:ext cx="1222058" cy="1295982"/>
            </a:xfrm>
            <a:prstGeom prst="rect">
              <a:avLst/>
            </a:prstGeom>
          </p:spPr>
        </p:pic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B1A17473-4C55-60B5-6158-AC69E479DC4E}"/>
              </a:ext>
            </a:extLst>
          </p:cNvPr>
          <p:cNvSpPr txBox="1"/>
          <p:nvPr/>
        </p:nvSpPr>
        <p:spPr>
          <a:xfrm>
            <a:off x="1088366" y="2904668"/>
            <a:ext cx="520029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e.g. </a:t>
            </a:r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endParaRPr lang="en-US" b="1" dirty="0"/>
          </a:p>
          <a:p>
            <a:r>
              <a:rPr lang="en-US" b="1" dirty="0"/>
              <a:t>https://github.com/bloer/bgexplorer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Creates </a:t>
            </a:r>
            <a:r>
              <a:rPr lang="en-US" b="1" dirty="0" err="1"/>
              <a:t>bg</a:t>
            </a:r>
            <a:r>
              <a:rPr lang="en-US" b="1" dirty="0"/>
              <a:t> estimate based on material assay &amp; simulation results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Visualizes </a:t>
            </a:r>
            <a:r>
              <a:rPr lang="en-US" b="1" dirty="0" err="1"/>
              <a:t>bg</a:t>
            </a:r>
            <a:r>
              <a:rPr lang="en-US" b="1" dirty="0"/>
              <a:t> contributions in pie charts, spectra, tables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Enables easy identification of dominating BGs</a:t>
            </a:r>
          </a:p>
          <a:p>
            <a:endParaRPr lang="en-CA" b="1" dirty="0"/>
          </a:p>
        </p:txBody>
      </p:sp>
    </p:spTree>
    <p:extLst>
      <p:ext uri="{BB962C8B-B14F-4D97-AF65-F5344CB8AC3E}">
        <p14:creationId xmlns:p14="http://schemas.microsoft.com/office/powerpoint/2010/main" val="41082466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456808-87F2-1394-5897-9D1B5C1D45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Backgrounds, Backgrounds, Backgrounds…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02368C-964F-928C-1650-6A42E1367DA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44138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dirty="0"/>
              <a:t>Often required:</a:t>
            </a:r>
          </a:p>
          <a:p>
            <a:r>
              <a:rPr lang="en-CA" sz="2400" dirty="0"/>
              <a:t>Multiple shielding layers for various backgrounds</a:t>
            </a:r>
          </a:p>
          <a:p>
            <a:r>
              <a:rPr lang="en-CA" sz="2400" dirty="0"/>
              <a:t>Simulations and/or material assays</a:t>
            </a:r>
          </a:p>
          <a:p>
            <a:r>
              <a:rPr lang="en-CA" sz="2400" dirty="0"/>
              <a:t>Backgrounds tracking/estimation system</a:t>
            </a:r>
          </a:p>
          <a:p>
            <a:r>
              <a:rPr lang="en-CA" sz="2400" dirty="0"/>
              <a:t>Set of event selection criteria</a:t>
            </a:r>
          </a:p>
          <a:p>
            <a:endParaRPr lang="en-CA" sz="2400" dirty="0"/>
          </a:p>
          <a:p>
            <a:endParaRPr lang="en-CA" sz="24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A98837-CE37-3663-BA8D-F7BC1F2F44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07FA-75DF-413F-B6A1-5B05DC29CE01}" type="slidenum">
              <a:rPr lang="en-CA" smtClean="0"/>
              <a:pPr/>
              <a:t>24</a:t>
            </a:fld>
            <a:endParaRPr lang="en-CA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475D512-F3D5-826A-EBB2-231ABDEEEDEB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60" b="51289"/>
          <a:stretch>
            <a:fillRect/>
          </a:stretch>
        </p:blipFill>
        <p:spPr>
          <a:xfrm>
            <a:off x="596660" y="3764118"/>
            <a:ext cx="8193657" cy="3062862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574A0C4-8419-1AD6-60D5-A2AA2D6C84FA}"/>
              </a:ext>
            </a:extLst>
          </p:cNvPr>
          <p:cNvSpPr/>
          <p:nvPr/>
        </p:nvSpPr>
        <p:spPr>
          <a:xfrm>
            <a:off x="8790317" y="4141387"/>
            <a:ext cx="2910722" cy="2308324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solidFill>
                  <a:srgbClr val="000000"/>
                </a:solidFill>
                <a:latin typeface="CMR9"/>
              </a:rPr>
              <a:t>Black</a:t>
            </a:r>
            <a:r>
              <a:rPr lang="en-CA" dirty="0">
                <a:solidFill>
                  <a:srgbClr val="000000"/>
                </a:solidFill>
                <a:latin typeface="CMR9"/>
              </a:rPr>
              <a:t>: total projected </a:t>
            </a:r>
            <a:r>
              <a:rPr lang="en-CA" dirty="0" err="1">
                <a:solidFill>
                  <a:srgbClr val="000000"/>
                </a:solidFill>
                <a:latin typeface="CMR9"/>
              </a:rPr>
              <a:t>bg</a:t>
            </a:r>
            <a:r>
              <a:rPr lang="en-CA" dirty="0">
                <a:solidFill>
                  <a:srgbClr val="000000"/>
                </a:solidFill>
                <a:latin typeface="CMR9"/>
              </a:rPr>
              <a:t> spectrum</a:t>
            </a:r>
          </a:p>
          <a:p>
            <a:r>
              <a:rPr lang="en-CA" b="1" dirty="0">
                <a:solidFill>
                  <a:srgbClr val="000000"/>
                </a:solidFill>
                <a:latin typeface="CMR9"/>
              </a:rPr>
              <a:t>Red</a:t>
            </a:r>
            <a:r>
              <a:rPr lang="en-CA" dirty="0">
                <a:solidFill>
                  <a:srgbClr val="000000"/>
                </a:solidFill>
                <a:latin typeface="CMR9"/>
              </a:rPr>
              <a:t>: electron recoils from Compton gamma-rays, H, Si</a:t>
            </a:r>
          </a:p>
          <a:p>
            <a:r>
              <a:rPr lang="en-CA" b="1" dirty="0">
                <a:solidFill>
                  <a:srgbClr val="000000"/>
                </a:solidFill>
                <a:latin typeface="CMR9"/>
              </a:rPr>
              <a:t>Green</a:t>
            </a:r>
            <a:r>
              <a:rPr lang="en-CA" dirty="0">
                <a:solidFill>
                  <a:srgbClr val="000000"/>
                </a:solidFill>
                <a:latin typeface="CMR9"/>
              </a:rPr>
              <a:t>: surface betas </a:t>
            </a:r>
          </a:p>
          <a:p>
            <a:r>
              <a:rPr lang="en-CA" b="1" dirty="0">
                <a:solidFill>
                  <a:srgbClr val="000000"/>
                </a:solidFill>
                <a:latin typeface="CMR9"/>
              </a:rPr>
              <a:t>Orange</a:t>
            </a:r>
            <a:r>
              <a:rPr lang="en-CA" dirty="0">
                <a:solidFill>
                  <a:srgbClr val="000000"/>
                </a:solidFill>
                <a:latin typeface="CMR9"/>
              </a:rPr>
              <a:t>: surface </a:t>
            </a:r>
            <a:r>
              <a:rPr lang="en-CA" dirty="0" err="1">
                <a:solidFill>
                  <a:srgbClr val="000000"/>
                </a:solidFill>
                <a:latin typeface="CMR9"/>
              </a:rPr>
              <a:t>Pb</a:t>
            </a:r>
            <a:r>
              <a:rPr lang="en-CA" dirty="0">
                <a:solidFill>
                  <a:srgbClr val="000000"/>
                </a:solidFill>
                <a:latin typeface="CMR9"/>
              </a:rPr>
              <a:t> recoils</a:t>
            </a:r>
          </a:p>
          <a:p>
            <a:r>
              <a:rPr lang="en-CA" b="1" dirty="0">
                <a:solidFill>
                  <a:srgbClr val="000000"/>
                </a:solidFill>
                <a:latin typeface="CMR9"/>
              </a:rPr>
              <a:t>Blue</a:t>
            </a:r>
            <a:r>
              <a:rPr lang="en-CA" dirty="0">
                <a:solidFill>
                  <a:srgbClr val="000000"/>
                </a:solidFill>
                <a:latin typeface="CMR9"/>
              </a:rPr>
              <a:t>: neutrons</a:t>
            </a:r>
          </a:p>
          <a:p>
            <a:r>
              <a:rPr lang="en-CA" b="1" dirty="0">
                <a:solidFill>
                  <a:srgbClr val="000000"/>
                </a:solidFill>
                <a:latin typeface="CMR9"/>
              </a:rPr>
              <a:t>Cyan</a:t>
            </a:r>
            <a:r>
              <a:rPr lang="en-CA" dirty="0">
                <a:solidFill>
                  <a:srgbClr val="000000"/>
                </a:solidFill>
                <a:latin typeface="CMR9"/>
              </a:rPr>
              <a:t>: </a:t>
            </a:r>
            <a:r>
              <a:rPr lang="en-CA" dirty="0" err="1">
                <a:solidFill>
                  <a:srgbClr val="000000"/>
                </a:solidFill>
                <a:latin typeface="CMR9"/>
              </a:rPr>
              <a:t>CEvNS</a:t>
            </a:r>
            <a:r>
              <a:rPr lang="en-CA" dirty="0">
                <a:solidFill>
                  <a:srgbClr val="000000"/>
                </a:solidFill>
                <a:latin typeface="CMR9"/>
              </a:rPr>
              <a:t> </a:t>
            </a:r>
            <a:endParaRPr lang="en-CA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C1C515-0D5A-F35D-89FF-BEBAE1570AAF}"/>
              </a:ext>
            </a:extLst>
          </p:cNvPr>
          <p:cNvSpPr/>
          <p:nvPr/>
        </p:nvSpPr>
        <p:spPr>
          <a:xfrm>
            <a:off x="1069624" y="3429000"/>
            <a:ext cx="6357720" cy="3693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solidFill>
                  <a:srgbClr val="000000"/>
                </a:solidFill>
                <a:latin typeface="CMR9"/>
              </a:rPr>
              <a:t>e.g. </a:t>
            </a:r>
            <a:r>
              <a:rPr lang="en-CA" b="1" dirty="0" err="1">
                <a:solidFill>
                  <a:srgbClr val="000000"/>
                </a:solidFill>
                <a:latin typeface="CMR9"/>
              </a:rPr>
              <a:t>SuperCDMS</a:t>
            </a:r>
            <a:r>
              <a:rPr lang="en-CA" b="1" dirty="0">
                <a:solidFill>
                  <a:srgbClr val="000000"/>
                </a:solidFill>
                <a:latin typeface="CMR9"/>
              </a:rPr>
              <a:t> HV Si detectors, before / after analysis cuts</a:t>
            </a:r>
          </a:p>
        </p:txBody>
      </p:sp>
    </p:spTree>
    <p:extLst>
      <p:ext uri="{BB962C8B-B14F-4D97-AF65-F5344CB8AC3E}">
        <p14:creationId xmlns:p14="http://schemas.microsoft.com/office/powerpoint/2010/main" val="28886961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Charge-Coupled Devices (Semiconductor Pixels)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8383" y="1169635"/>
            <a:ext cx="11493709" cy="3938256"/>
          </a:xfrm>
        </p:spPr>
        <p:txBody>
          <a:bodyPr>
            <a:normAutofit/>
          </a:bodyPr>
          <a:lstStyle/>
          <a:p>
            <a:r>
              <a:rPr lang="en-CA" sz="2400" b="1" dirty="0"/>
              <a:t>Take a photo of DM interactions, like with your cellphone camera!</a:t>
            </a:r>
          </a:p>
          <a:p>
            <a:r>
              <a:rPr lang="en-CA" sz="2400" b="1" dirty="0"/>
              <a:t>Ionization events induced by DM (instead of photons) in bulk Si of CCD pixels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60502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25</a:t>
            </a:fld>
            <a:endParaRPr lang="en-CA" dirty="0"/>
          </a:p>
        </p:txBody>
      </p:sp>
      <p:grpSp>
        <p:nvGrpSpPr>
          <p:cNvPr id="8" name="Group 7"/>
          <p:cNvGrpSpPr/>
          <p:nvPr/>
        </p:nvGrpSpPr>
        <p:grpSpPr>
          <a:xfrm>
            <a:off x="880672" y="2158584"/>
            <a:ext cx="8188379" cy="4062334"/>
            <a:chOff x="1030572" y="2158584"/>
            <a:chExt cx="7393421" cy="3492708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/>
            <a:srcRect l="3618" t="8679" r="3876" b="17178"/>
            <a:stretch/>
          </p:blipFill>
          <p:spPr>
            <a:xfrm>
              <a:off x="1030572" y="2158584"/>
              <a:ext cx="7393421" cy="3492708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/>
            <a:srcRect l="3619" t="8679" r="54165" b="84373"/>
            <a:stretch/>
          </p:blipFill>
          <p:spPr>
            <a:xfrm>
              <a:off x="1908902" y="2158584"/>
              <a:ext cx="4327008" cy="419724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8411241" y="4189593"/>
            <a:ext cx="3216776" cy="2031325"/>
          </a:xfrm>
          <a:prstGeom prst="rect">
            <a:avLst/>
          </a:prstGeom>
          <a:solidFill>
            <a:schemeClr val="bg1"/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CA" dirty="0"/>
              <a:t>DAMIC (Dark Matter in CCDs)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CA" dirty="0"/>
              <a:t>SENSEI (Sub-Electron-Noise Skipper-CCD Experimental Instrument)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CA" dirty="0"/>
              <a:t>OSCURA (Observatory of Skipper CCDs Unveiling Recoiling Atoms)</a:t>
            </a:r>
          </a:p>
        </p:txBody>
      </p:sp>
      <p:sp>
        <p:nvSpPr>
          <p:cNvPr id="5" name="Flowchart: Alternate Process 4"/>
          <p:cNvSpPr/>
          <p:nvPr/>
        </p:nvSpPr>
        <p:spPr>
          <a:xfrm>
            <a:off x="9114018" y="2182068"/>
            <a:ext cx="2693879" cy="1025828"/>
          </a:xfrm>
          <a:prstGeom prst="flowChartAlternate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See talk by </a:t>
            </a:r>
            <a:r>
              <a:rPr lang="en-CA" sz="1400" b="1" dirty="0">
                <a:solidFill>
                  <a:schemeClr val="tx1"/>
                </a:solidFill>
              </a:rPr>
              <a:t>Ana Martina </a:t>
            </a:r>
            <a:r>
              <a:rPr lang="en-CA" sz="1400" b="1" dirty="0" err="1">
                <a:solidFill>
                  <a:schemeClr val="tx1"/>
                </a:solidFill>
              </a:rPr>
              <a:t>Botti</a:t>
            </a:r>
            <a:r>
              <a:rPr lang="en-CA" sz="1400" b="1" dirty="0">
                <a:solidFill>
                  <a:schemeClr val="tx1"/>
                </a:solidFill>
              </a:rPr>
              <a:t>:</a:t>
            </a:r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en-CA" sz="1400" dirty="0">
                <a:solidFill>
                  <a:schemeClr val="tx1"/>
                </a:solidFill>
              </a:rPr>
              <a:t>https://indico.global/event/551/contributions/129399/</a:t>
            </a:r>
          </a:p>
        </p:txBody>
      </p:sp>
    </p:spTree>
    <p:extLst>
      <p:ext uri="{BB962C8B-B14F-4D97-AF65-F5344CB8AC3E}">
        <p14:creationId xmlns:p14="http://schemas.microsoft.com/office/powerpoint/2010/main" val="426529585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Cryogenic Crystals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38138" y="1082743"/>
            <a:ext cx="7179857" cy="2624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CA" sz="2400" b="1" dirty="0"/>
              <a:t>Calorimetry rather than tracking/imaging</a:t>
            </a:r>
          </a:p>
          <a:p>
            <a:pPr>
              <a:lnSpc>
                <a:spcPct val="100000"/>
              </a:lnSpc>
            </a:pPr>
            <a:r>
              <a:rPr lang="en-CA" sz="2400" b="1" dirty="0"/>
              <a:t>Operated at a few or tens of </a:t>
            </a:r>
            <a:r>
              <a:rPr lang="en-CA" sz="2400" b="1" dirty="0" err="1"/>
              <a:t>mK</a:t>
            </a:r>
            <a:r>
              <a:rPr lang="en-CA" sz="2400" b="1" dirty="0"/>
              <a:t> </a:t>
            </a:r>
          </a:p>
          <a:p>
            <a:pPr>
              <a:lnSpc>
                <a:spcPct val="100000"/>
              </a:lnSpc>
            </a:pPr>
            <a:r>
              <a:rPr lang="en-CA" sz="2400" b="1" dirty="0"/>
              <a:t>Collect phonons…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2400" b="1" dirty="0"/>
          </a:p>
          <a:p>
            <a:endParaRPr lang="en-CA" sz="2400" b="1" dirty="0">
              <a:latin typeface="+mj-lt"/>
            </a:endParaRPr>
          </a:p>
        </p:txBody>
      </p:sp>
      <p:grpSp>
        <p:nvGrpSpPr>
          <p:cNvPr id="39" name="Group 38"/>
          <p:cNvGrpSpPr/>
          <p:nvPr/>
        </p:nvGrpSpPr>
        <p:grpSpPr>
          <a:xfrm>
            <a:off x="5495596" y="2011034"/>
            <a:ext cx="4937558" cy="4481841"/>
            <a:chOff x="5495596" y="2198498"/>
            <a:chExt cx="4644797" cy="4142123"/>
          </a:xfrm>
        </p:grpSpPr>
        <p:grpSp>
          <p:nvGrpSpPr>
            <p:cNvPr id="6" name="Group 5"/>
            <p:cNvGrpSpPr/>
            <p:nvPr/>
          </p:nvGrpSpPr>
          <p:grpSpPr>
            <a:xfrm>
              <a:off x="5495596" y="2198498"/>
              <a:ext cx="4644797" cy="3997254"/>
              <a:chOff x="1021486" y="2230609"/>
              <a:chExt cx="4601549" cy="4135091"/>
            </a:xfrm>
            <a:solidFill>
              <a:schemeClr val="bg1"/>
            </a:solidFill>
          </p:grpSpPr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021486" y="2230609"/>
                <a:ext cx="4601549" cy="4135091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</p:pic>
          <p:sp>
            <p:nvSpPr>
              <p:cNvPr id="5" name="Rectangle 4"/>
              <p:cNvSpPr/>
              <p:nvPr/>
            </p:nvSpPr>
            <p:spPr>
              <a:xfrm>
                <a:off x="2398426" y="3672590"/>
                <a:ext cx="404734" cy="359764"/>
              </a:xfrm>
              <a:prstGeom prst="rect">
                <a:avLst/>
              </a:prstGeom>
              <a:grpFill/>
              <a:ln>
                <a:solidFill>
                  <a:schemeClr val="tx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34" name="Content Placeholder 2"/>
            <p:cNvSpPr txBox="1">
              <a:spLocks/>
            </p:cNvSpPr>
            <p:nvPr/>
          </p:nvSpPr>
          <p:spPr>
            <a:xfrm>
              <a:off x="7773700" y="5960942"/>
              <a:ext cx="2366693" cy="3796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A" sz="1200" b="1" dirty="0">
                  <a:hlinkClick r:id="rId3"/>
                </a:rPr>
                <a:t>https://arxiv.org/abs/1509.08767</a:t>
              </a:r>
              <a:r>
                <a:rPr lang="en-CA" sz="1200" b="1" dirty="0"/>
                <a:t>   </a:t>
              </a:r>
            </a:p>
          </p:txBody>
        </p:sp>
      </p:grpSp>
      <p:sp>
        <p:nvSpPr>
          <p:cNvPr id="8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11262653" y="6413209"/>
            <a:ext cx="899367" cy="365125"/>
          </a:xfrm>
        </p:spPr>
        <p:txBody>
          <a:bodyPr/>
          <a:lstStyle/>
          <a:p>
            <a:r>
              <a:rPr lang="en-US" dirty="0"/>
              <a:t>26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6540914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Cryogenic Crystals</a:t>
            </a:r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638138" y="1082743"/>
            <a:ext cx="7179857" cy="2624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CA" sz="2400" b="1" dirty="0"/>
              <a:t>Calorimetry rather than tracking/imaging</a:t>
            </a:r>
          </a:p>
          <a:p>
            <a:pPr>
              <a:lnSpc>
                <a:spcPct val="100000"/>
              </a:lnSpc>
            </a:pPr>
            <a:r>
              <a:rPr lang="en-CA" sz="2400" b="1" dirty="0"/>
              <a:t>Operated at a few or tens of </a:t>
            </a:r>
            <a:r>
              <a:rPr lang="en-CA" sz="2400" b="1" dirty="0" err="1"/>
              <a:t>mK</a:t>
            </a:r>
            <a:r>
              <a:rPr lang="en-CA" sz="2400" b="1" dirty="0"/>
              <a:t> </a:t>
            </a:r>
          </a:p>
          <a:p>
            <a:pPr>
              <a:lnSpc>
                <a:spcPct val="100000"/>
              </a:lnSpc>
            </a:pPr>
            <a:r>
              <a:rPr lang="en-CA" sz="2400" b="1" dirty="0"/>
              <a:t>Collect phonons… plus possibly electrons or photons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CA" sz="2400" b="1" dirty="0"/>
          </a:p>
          <a:p>
            <a:endParaRPr lang="en-CA" sz="2400" b="1" dirty="0">
              <a:latin typeface="+mj-lt"/>
            </a:endParaRPr>
          </a:p>
        </p:txBody>
      </p:sp>
      <p:sp>
        <p:nvSpPr>
          <p:cNvPr id="8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11195763" y="6448052"/>
            <a:ext cx="899367" cy="365125"/>
          </a:xfrm>
        </p:spPr>
        <p:txBody>
          <a:bodyPr/>
          <a:lstStyle/>
          <a:p>
            <a:r>
              <a:rPr lang="en-US" dirty="0"/>
              <a:t>27</a:t>
            </a:r>
            <a:endParaRPr lang="en-CA" dirty="0"/>
          </a:p>
        </p:txBody>
      </p:sp>
      <p:grpSp>
        <p:nvGrpSpPr>
          <p:cNvPr id="10" name="Group 9"/>
          <p:cNvGrpSpPr/>
          <p:nvPr/>
        </p:nvGrpSpPr>
        <p:grpSpPr>
          <a:xfrm>
            <a:off x="509578" y="2586215"/>
            <a:ext cx="4176743" cy="4167433"/>
            <a:chOff x="8274569" y="299471"/>
            <a:chExt cx="3402768" cy="3438207"/>
          </a:xfrm>
        </p:grpSpPr>
        <p:grpSp>
          <p:nvGrpSpPr>
            <p:cNvPr id="11" name="Group 10"/>
            <p:cNvGrpSpPr/>
            <p:nvPr/>
          </p:nvGrpSpPr>
          <p:grpSpPr>
            <a:xfrm>
              <a:off x="8274569" y="299471"/>
              <a:ext cx="3402768" cy="3438207"/>
              <a:chOff x="7654409" y="1768839"/>
              <a:chExt cx="3402768" cy="3438207"/>
            </a:xfrm>
          </p:grpSpPr>
          <p:grpSp>
            <p:nvGrpSpPr>
              <p:cNvPr id="13" name="Group 12"/>
              <p:cNvGrpSpPr/>
              <p:nvPr/>
            </p:nvGrpSpPr>
            <p:grpSpPr>
              <a:xfrm>
                <a:off x="7654409" y="1769171"/>
                <a:ext cx="3402768" cy="3437875"/>
                <a:chOff x="2786146" y="2897044"/>
                <a:chExt cx="3402768" cy="3437875"/>
              </a:xfrm>
            </p:grpSpPr>
            <p:pic>
              <p:nvPicPr>
                <p:cNvPr id="15" name="Picture 2" descr="https://www.slac.stanford.edu/exp/cdms/default_files/image002.jpg"/>
                <p:cNvPicPr>
                  <a:picLocks noChangeAspect="1" noChangeArrowheads="1"/>
                </p:cNvPicPr>
                <p:nvPr/>
              </p:nvPicPr>
              <p:blipFill rotWithShape="1">
                <a:blip r:embed="rId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18089" t="3477" r="10761"/>
                <a:stretch/>
              </p:blipFill>
              <p:spPr bwMode="auto">
                <a:xfrm>
                  <a:off x="2786146" y="2897044"/>
                  <a:ext cx="3402768" cy="3437875"/>
                </a:xfrm>
                <a:prstGeom prst="rect">
                  <a:avLst/>
                </a:prstGeom>
                <a:noFill/>
                <a:ln>
                  <a:solidFill>
                    <a:schemeClr val="tx2"/>
                  </a:solidFill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  <p:sp>
              <p:nvSpPr>
                <p:cNvPr id="16" name="Rectangle 15"/>
                <p:cNvSpPr/>
                <p:nvPr/>
              </p:nvSpPr>
              <p:spPr>
                <a:xfrm>
                  <a:off x="3517227" y="3556217"/>
                  <a:ext cx="2174565" cy="375115"/>
                </a:xfrm>
                <a:prstGeom prst="rect">
                  <a:avLst/>
                </a:prstGeom>
                <a:solidFill>
                  <a:srgbClr val="778AA8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600" dirty="0"/>
                    <a:t>Phonon sensors + electrodes</a:t>
                  </a:r>
                  <a:endParaRPr lang="en-CA" sz="1600" dirty="0"/>
                </a:p>
              </p:txBody>
            </p:sp>
          </p:grpSp>
          <p:sp>
            <p:nvSpPr>
              <p:cNvPr id="14" name="Rectangle 13"/>
              <p:cNvSpPr/>
              <p:nvPr/>
            </p:nvSpPr>
            <p:spPr>
              <a:xfrm>
                <a:off x="8214610" y="1768839"/>
                <a:ext cx="1514006" cy="41972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2" name="TextBox 11"/>
            <p:cNvSpPr txBox="1"/>
            <p:nvPr/>
          </p:nvSpPr>
          <p:spPr>
            <a:xfrm>
              <a:off x="8323830" y="1908199"/>
              <a:ext cx="309700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E</a:t>
              </a:r>
              <a:endParaRPr lang="en-CA" sz="20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546361" y="2573923"/>
            <a:ext cx="7179657" cy="4261937"/>
            <a:chOff x="5546361" y="1884380"/>
            <a:chExt cx="7179657" cy="4261937"/>
          </a:xfrm>
        </p:grpSpPr>
        <p:grpSp>
          <p:nvGrpSpPr>
            <p:cNvPr id="18" name="Group 17"/>
            <p:cNvGrpSpPr/>
            <p:nvPr/>
          </p:nvGrpSpPr>
          <p:grpSpPr>
            <a:xfrm>
              <a:off x="5546361" y="1884380"/>
              <a:ext cx="5917882" cy="4216572"/>
              <a:chOff x="3505684" y="2590840"/>
              <a:chExt cx="4512039" cy="2962515"/>
            </a:xfrm>
          </p:grpSpPr>
          <p:grpSp>
            <p:nvGrpSpPr>
              <p:cNvPr id="20" name="Group 19"/>
              <p:cNvGrpSpPr/>
              <p:nvPr/>
            </p:nvGrpSpPr>
            <p:grpSpPr>
              <a:xfrm>
                <a:off x="3505684" y="2590840"/>
                <a:ext cx="4512039" cy="2962515"/>
                <a:chOff x="7090348" y="3413838"/>
                <a:chExt cx="4512039" cy="2962515"/>
              </a:xfrm>
            </p:grpSpPr>
            <p:sp>
              <p:nvSpPr>
                <p:cNvPr id="22" name="Rectangle 21"/>
                <p:cNvSpPr/>
                <p:nvPr/>
              </p:nvSpPr>
              <p:spPr>
                <a:xfrm>
                  <a:off x="7090348" y="3413838"/>
                  <a:ext cx="4512039" cy="2962515"/>
                </a:xfrm>
                <a:prstGeom prst="rect">
                  <a:avLst/>
                </a:prstGeom>
                <a:solidFill>
                  <a:schemeClr val="bg1"/>
                </a:solidFill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sp>
              <p:nvSpPr>
                <p:cNvPr id="23" name="Rectangle 22"/>
                <p:cNvSpPr/>
                <p:nvPr/>
              </p:nvSpPr>
              <p:spPr>
                <a:xfrm>
                  <a:off x="9041636" y="6127328"/>
                  <a:ext cx="809644" cy="249025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  <p:grpSp>
              <p:nvGrpSpPr>
                <p:cNvPr id="24" name="Group 23"/>
                <p:cNvGrpSpPr/>
                <p:nvPr/>
              </p:nvGrpSpPr>
              <p:grpSpPr>
                <a:xfrm>
                  <a:off x="7136020" y="3456580"/>
                  <a:ext cx="4428519" cy="2919773"/>
                  <a:chOff x="7210970" y="3456580"/>
                  <a:chExt cx="4428519" cy="2919773"/>
                </a:xfrm>
              </p:grpSpPr>
              <p:pic>
                <p:nvPicPr>
                  <p:cNvPr id="26" name="Picture 25"/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t="12492" r="56992" b="9998"/>
                  <a:stretch/>
                </p:blipFill>
                <p:spPr>
                  <a:xfrm>
                    <a:off x="7210970" y="3456580"/>
                    <a:ext cx="2640310" cy="2919773"/>
                  </a:xfrm>
                  <a:prstGeom prst="rect">
                    <a:avLst/>
                  </a:prstGeom>
                </p:spPr>
              </p:pic>
              <p:sp>
                <p:nvSpPr>
                  <p:cNvPr id="28" name="TextBox 27"/>
                  <p:cNvSpPr txBox="1"/>
                  <p:nvPr/>
                </p:nvSpPr>
                <p:spPr>
                  <a:xfrm>
                    <a:off x="9851281" y="3878394"/>
                    <a:ext cx="1631186" cy="92333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Reflective &amp; scintillating housing</a:t>
                    </a:r>
                    <a:endParaRPr lang="en-CA" dirty="0"/>
                  </a:p>
                </p:txBody>
              </p:sp>
              <p:sp>
                <p:nvSpPr>
                  <p:cNvPr id="29" name="TextBox 28"/>
                  <p:cNvSpPr txBox="1"/>
                  <p:nvPr/>
                </p:nvSpPr>
                <p:spPr>
                  <a:xfrm>
                    <a:off x="9883761" y="4821259"/>
                    <a:ext cx="1631186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light sensors</a:t>
                    </a:r>
                    <a:endParaRPr lang="en-CA" dirty="0"/>
                  </a:p>
                </p:txBody>
              </p:sp>
              <p:sp>
                <p:nvSpPr>
                  <p:cNvPr id="30" name="TextBox 29"/>
                  <p:cNvSpPr txBox="1"/>
                  <p:nvPr/>
                </p:nvSpPr>
                <p:spPr>
                  <a:xfrm>
                    <a:off x="9863402" y="5313972"/>
                    <a:ext cx="1776087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dirty="0"/>
                      <a:t>phonon sensors</a:t>
                    </a:r>
                    <a:endParaRPr lang="en-CA" dirty="0"/>
                  </a:p>
                </p:txBody>
              </p:sp>
              <p:grpSp>
                <p:nvGrpSpPr>
                  <p:cNvPr id="31" name="Group 30"/>
                  <p:cNvGrpSpPr/>
                  <p:nvPr/>
                </p:nvGrpSpPr>
                <p:grpSpPr>
                  <a:xfrm>
                    <a:off x="7565774" y="3781838"/>
                    <a:ext cx="1001841" cy="2246707"/>
                    <a:chOff x="7565774" y="3781838"/>
                    <a:chExt cx="1001841" cy="2246707"/>
                  </a:xfrm>
                </p:grpSpPr>
                <p:cxnSp>
                  <p:nvCxnSpPr>
                    <p:cNvPr id="41" name="Straight Connector 40"/>
                    <p:cNvCxnSpPr/>
                    <p:nvPr/>
                  </p:nvCxnSpPr>
                  <p:spPr>
                    <a:xfrm>
                      <a:off x="8567615" y="3781838"/>
                      <a:ext cx="0" cy="2244207"/>
                    </a:xfrm>
                    <a:prstGeom prst="line">
                      <a:avLst/>
                    </a:prstGeom>
                    <a:ln w="571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2" name="Straight Connector 41"/>
                    <p:cNvCxnSpPr/>
                    <p:nvPr/>
                  </p:nvCxnSpPr>
                  <p:spPr>
                    <a:xfrm>
                      <a:off x="7565774" y="3784338"/>
                      <a:ext cx="0" cy="2244207"/>
                    </a:xfrm>
                    <a:prstGeom prst="line">
                      <a:avLst/>
                    </a:prstGeom>
                    <a:ln w="571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2" name="Group 31"/>
                  <p:cNvGrpSpPr/>
                  <p:nvPr/>
                </p:nvGrpSpPr>
                <p:grpSpPr>
                  <a:xfrm>
                    <a:off x="8887406" y="3522459"/>
                    <a:ext cx="154230" cy="289359"/>
                    <a:chOff x="7565774" y="3781838"/>
                    <a:chExt cx="1001841" cy="2246707"/>
                  </a:xfrm>
                </p:grpSpPr>
                <p:cxnSp>
                  <p:nvCxnSpPr>
                    <p:cNvPr id="38" name="Straight Connector 37"/>
                    <p:cNvCxnSpPr/>
                    <p:nvPr/>
                  </p:nvCxnSpPr>
                  <p:spPr>
                    <a:xfrm>
                      <a:off x="8567615" y="3781838"/>
                      <a:ext cx="0" cy="2244207"/>
                    </a:xfrm>
                    <a:prstGeom prst="line">
                      <a:avLst/>
                    </a:prstGeom>
                    <a:ln w="571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0" name="Straight Connector 39"/>
                    <p:cNvCxnSpPr/>
                    <p:nvPr/>
                  </p:nvCxnSpPr>
                  <p:spPr>
                    <a:xfrm>
                      <a:off x="7565774" y="3784338"/>
                      <a:ext cx="0" cy="2244207"/>
                    </a:xfrm>
                    <a:prstGeom prst="line">
                      <a:avLst/>
                    </a:prstGeom>
                    <a:ln w="571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grpSp>
                <p:nvGrpSpPr>
                  <p:cNvPr id="35" name="Group 34"/>
                  <p:cNvGrpSpPr/>
                  <p:nvPr/>
                </p:nvGrpSpPr>
                <p:grpSpPr>
                  <a:xfrm>
                    <a:off x="8889906" y="5983341"/>
                    <a:ext cx="154230" cy="289359"/>
                    <a:chOff x="7565774" y="3781838"/>
                    <a:chExt cx="1001841" cy="2246707"/>
                  </a:xfrm>
                </p:grpSpPr>
                <p:cxnSp>
                  <p:nvCxnSpPr>
                    <p:cNvPr id="36" name="Straight Connector 35"/>
                    <p:cNvCxnSpPr/>
                    <p:nvPr/>
                  </p:nvCxnSpPr>
                  <p:spPr>
                    <a:xfrm>
                      <a:off x="8567615" y="3781838"/>
                      <a:ext cx="0" cy="2244207"/>
                    </a:xfrm>
                    <a:prstGeom prst="line">
                      <a:avLst/>
                    </a:prstGeom>
                    <a:ln w="571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Connector 36"/>
                    <p:cNvCxnSpPr/>
                    <p:nvPr/>
                  </p:nvCxnSpPr>
                  <p:spPr>
                    <a:xfrm>
                      <a:off x="7565774" y="3784338"/>
                      <a:ext cx="0" cy="2244207"/>
                    </a:xfrm>
                    <a:prstGeom prst="line">
                      <a:avLst/>
                    </a:prstGeom>
                    <a:ln w="57150"/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25" name="Rectangle 24"/>
                <p:cNvSpPr/>
                <p:nvPr/>
              </p:nvSpPr>
              <p:spPr>
                <a:xfrm>
                  <a:off x="8111558" y="3426601"/>
                  <a:ext cx="337746" cy="135838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CA"/>
                </a:p>
              </p:txBody>
            </p:sp>
          </p:grpSp>
          <p:sp>
            <p:nvSpPr>
              <p:cNvPr id="21" name="Rectangle 20"/>
              <p:cNvSpPr/>
              <p:nvPr/>
            </p:nvSpPr>
            <p:spPr>
              <a:xfrm>
                <a:off x="5383709" y="5304564"/>
                <a:ext cx="880405" cy="20568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9" name="Content Placeholder 2"/>
            <p:cNvSpPr txBox="1">
              <a:spLocks/>
            </p:cNvSpPr>
            <p:nvPr/>
          </p:nvSpPr>
          <p:spPr>
            <a:xfrm>
              <a:off x="8075643" y="5766638"/>
              <a:ext cx="4650375" cy="3796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A" sz="1800" b="1" dirty="0">
                  <a:hlinkClick r:id="rId4"/>
                </a:rPr>
                <a:t>https://arxiv.org/abs/1904.00498</a:t>
              </a:r>
              <a:r>
                <a:rPr lang="en-CA" sz="1800" b="1" dirty="0"/>
                <a:t> </a:t>
              </a:r>
            </a:p>
          </p:txBody>
        </p:sp>
      </p:grpSp>
      <p:sp>
        <p:nvSpPr>
          <p:cNvPr id="43" name="Flowchart: Alternate Process 42"/>
          <p:cNvSpPr/>
          <p:nvPr/>
        </p:nvSpPr>
        <p:spPr>
          <a:xfrm>
            <a:off x="4859985" y="4212033"/>
            <a:ext cx="554635" cy="67455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OR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939302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Cryogenic Semiconductor Crystals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76623" y="2108228"/>
            <a:ext cx="4746412" cy="3372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CA" b="1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511820" y="1376091"/>
            <a:ext cx="5334344" cy="4926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CA" sz="2400" b="1" dirty="0"/>
              <a:t>Ratio of energy in phonon vs ionization channels allows </a:t>
            </a:r>
            <a:r>
              <a:rPr lang="en-CA" sz="2400" b="1" dirty="0">
                <a:solidFill>
                  <a:srgbClr val="FF0000"/>
                </a:solidFill>
              </a:rPr>
              <a:t>NR</a:t>
            </a:r>
            <a:r>
              <a:rPr lang="en-CA" sz="2400" b="1" dirty="0">
                <a:solidFill>
                  <a:srgbClr val="0000FF"/>
                </a:solidFill>
              </a:rPr>
              <a:t> </a:t>
            </a:r>
            <a:r>
              <a:rPr lang="en-CA" sz="2400" b="1" dirty="0"/>
              <a:t>vs </a:t>
            </a:r>
            <a:r>
              <a:rPr lang="en-CA" sz="2400" b="1" dirty="0">
                <a:solidFill>
                  <a:srgbClr val="0000FF"/>
                </a:solidFill>
              </a:rPr>
              <a:t>ER</a:t>
            </a:r>
            <a:r>
              <a:rPr lang="en-CA" sz="2400" b="1" dirty="0">
                <a:solidFill>
                  <a:srgbClr val="FF0000"/>
                </a:solidFill>
              </a:rPr>
              <a:t> </a:t>
            </a:r>
            <a:r>
              <a:rPr lang="en-CA" sz="2400" b="1" dirty="0"/>
              <a:t>discrimination</a:t>
            </a:r>
          </a:p>
          <a:p>
            <a:pPr marL="0" indent="0">
              <a:lnSpc>
                <a:spcPct val="100000"/>
              </a:lnSpc>
              <a:buNone/>
            </a:pPr>
            <a:endParaRPr lang="en-US" sz="2400" b="1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2400" b="1" dirty="0"/>
              <a:t>e.g. </a:t>
            </a:r>
            <a:r>
              <a:rPr lang="en-US" sz="2400" b="1" dirty="0">
                <a:solidFill>
                  <a:schemeClr val="accent2"/>
                </a:solidFill>
              </a:rPr>
              <a:t>Si or Ge crystals</a:t>
            </a:r>
            <a:r>
              <a:rPr lang="en-US" sz="2400" b="1" dirty="0"/>
              <a:t>, using </a:t>
            </a:r>
            <a:r>
              <a:rPr lang="en-US" sz="2400" b="1" dirty="0">
                <a:solidFill>
                  <a:schemeClr val="accent2"/>
                </a:solidFill>
              </a:rPr>
              <a:t>Transition Edge Sensors or Neutron Transmutation Doped Sensors</a:t>
            </a:r>
            <a:r>
              <a:rPr lang="en-US" sz="2400" b="1" dirty="0"/>
              <a:t> + </a:t>
            </a:r>
            <a:r>
              <a:rPr lang="en-US" sz="2400" b="1" dirty="0">
                <a:solidFill>
                  <a:schemeClr val="accent2"/>
                </a:solidFill>
              </a:rPr>
              <a:t>High Electron Mobility Transistors</a:t>
            </a:r>
            <a:endParaRPr lang="en-CA" sz="2400" b="1" dirty="0">
              <a:solidFill>
                <a:schemeClr val="accent2"/>
              </a:solidFill>
            </a:endParaRPr>
          </a:p>
          <a:p>
            <a:pPr>
              <a:lnSpc>
                <a:spcPct val="100000"/>
              </a:lnSpc>
            </a:pPr>
            <a:endParaRPr lang="en-CA" sz="2400" b="1" dirty="0"/>
          </a:p>
          <a:p>
            <a:pPr marL="0" indent="0">
              <a:buFont typeface="Arial" panose="020B0604020202020204" pitchFamily="34" charset="0"/>
              <a:buNone/>
            </a:pPr>
            <a:endParaRPr lang="en-CA" sz="2400" b="1" dirty="0"/>
          </a:p>
          <a:p>
            <a:endParaRPr lang="en-CA" sz="2400" b="1" dirty="0">
              <a:latin typeface="+mj-lt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9448800" y="6427629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28</a:t>
            </a:fld>
            <a:endParaRPr lang="en-CA" dirty="0"/>
          </a:p>
        </p:txBody>
      </p:sp>
      <p:sp>
        <p:nvSpPr>
          <p:cNvPr id="12" name="Rectangle 11"/>
          <p:cNvSpPr/>
          <p:nvPr/>
        </p:nvSpPr>
        <p:spPr>
          <a:xfrm>
            <a:off x="661506" y="4734366"/>
            <a:ext cx="4691922" cy="923330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CA" b="1" dirty="0"/>
              <a:t>EDELWEISS (</a:t>
            </a:r>
            <a:r>
              <a:rPr lang="fr-FR" b="1" dirty="0"/>
              <a:t>Expérience pour </a:t>
            </a:r>
            <a:r>
              <a:rPr lang="fr-FR" b="1" dirty="0" err="1"/>
              <a:t>Detecter</a:t>
            </a:r>
            <a:r>
              <a:rPr lang="fr-FR" b="1" dirty="0"/>
              <a:t> Les </a:t>
            </a:r>
            <a:r>
              <a:rPr lang="fr-FR" b="1" dirty="0" err="1"/>
              <a:t>WIMPs</a:t>
            </a:r>
            <a:r>
              <a:rPr lang="fr-FR" b="1" dirty="0"/>
              <a:t> En Site Souterrain</a:t>
            </a:r>
            <a:r>
              <a:rPr lang="en-CA" b="1" dirty="0"/>
              <a:t>) @ </a:t>
            </a:r>
            <a:r>
              <a:rPr lang="en-CA" b="1" dirty="0" err="1"/>
              <a:t>Modane</a:t>
            </a:r>
            <a:endParaRPr lang="en-CA" b="1" dirty="0"/>
          </a:p>
          <a:p>
            <a:pPr marL="285750" indent="-285750">
              <a:buFontTx/>
              <a:buChar char="-"/>
            </a:pPr>
            <a:r>
              <a:rPr lang="en-CA" b="1" dirty="0">
                <a:solidFill>
                  <a:schemeClr val="accent2"/>
                </a:solidFill>
              </a:rPr>
              <a:t>SuperCDMS “</a:t>
            </a:r>
            <a:r>
              <a:rPr lang="en-CA" b="1" dirty="0" err="1">
                <a:solidFill>
                  <a:schemeClr val="accent2"/>
                </a:solidFill>
              </a:rPr>
              <a:t>iZIP</a:t>
            </a:r>
            <a:r>
              <a:rPr lang="en-CA" b="1" dirty="0">
                <a:solidFill>
                  <a:schemeClr val="accent2"/>
                </a:solidFill>
              </a:rPr>
              <a:t>”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6100998" y="1186486"/>
            <a:ext cx="6291733" cy="5095459"/>
            <a:chOff x="6100998" y="1186486"/>
            <a:chExt cx="6291733" cy="5095459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100998" y="1186486"/>
              <a:ext cx="5312530" cy="5095459"/>
            </a:xfrm>
            <a:prstGeom prst="rect">
              <a:avLst/>
            </a:prstGeom>
          </p:spPr>
        </p:pic>
        <p:sp>
          <p:nvSpPr>
            <p:cNvPr id="11" name="Content Placeholder 2"/>
            <p:cNvSpPr txBox="1">
              <a:spLocks/>
            </p:cNvSpPr>
            <p:nvPr/>
          </p:nvSpPr>
          <p:spPr>
            <a:xfrm>
              <a:off x="7742356" y="5365350"/>
              <a:ext cx="4650375" cy="37967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CA" sz="1800" b="1" dirty="0">
                  <a:hlinkClick r:id="rId3"/>
                </a:rPr>
                <a:t>https://arxiv.org/abs/1706.01070</a:t>
              </a:r>
              <a:r>
                <a:rPr lang="en-CA" sz="1800" b="1" dirty="0"/>
                <a:t>  </a:t>
              </a: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0372362" y="1533938"/>
              <a:ext cx="50847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0000FF"/>
                  </a:solidFill>
                </a:rPr>
                <a:t>ER</a:t>
              </a:r>
              <a:endParaRPr lang="en-CA" sz="2400" b="1" dirty="0">
                <a:solidFill>
                  <a:srgbClr val="0000FF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400318" y="3698314"/>
              <a:ext cx="55976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>
                  <a:solidFill>
                    <a:srgbClr val="FF0000"/>
                  </a:solidFill>
                </a:rPr>
                <a:t>NR</a:t>
              </a:r>
              <a:endParaRPr lang="en-CA" sz="2400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0122858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234" y="175939"/>
            <a:ext cx="11581927" cy="675399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Cryogenic Semiconductor Crystals: Charge Amplification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560" y="1164587"/>
            <a:ext cx="9393361" cy="529008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CA" sz="2400" b="1" dirty="0"/>
              <a:t>Drifting charges across a </a:t>
            </a:r>
            <a:r>
              <a:rPr lang="en-CA" sz="2400" b="1" dirty="0" err="1"/>
              <a:t>V</a:t>
            </a:r>
            <a:r>
              <a:rPr lang="en-CA" sz="2400" b="1" baseline="-25000" dirty="0" err="1"/>
              <a:t>b</a:t>
            </a:r>
            <a:r>
              <a:rPr lang="en-CA" sz="2400" b="1" dirty="0"/>
              <a:t> generates cascade of “Luke phonons”</a:t>
            </a:r>
          </a:p>
          <a:p>
            <a:pPr marL="449263">
              <a:lnSpc>
                <a:spcPct val="100000"/>
              </a:lnSpc>
              <a:spcBef>
                <a:spcPts val="600"/>
              </a:spcBef>
            </a:pPr>
            <a:r>
              <a:rPr lang="en-CA" sz="2400" b="1" dirty="0"/>
              <a:t>Lowers recoil energy threshold</a:t>
            </a:r>
          </a:p>
          <a:p>
            <a:pPr marL="449263">
              <a:lnSpc>
                <a:spcPct val="100000"/>
              </a:lnSpc>
              <a:spcBef>
                <a:spcPts val="600"/>
              </a:spcBef>
            </a:pPr>
            <a:r>
              <a:rPr lang="en-CA" sz="2400" b="1" dirty="0"/>
              <a:t>With few eV phonon resolution, see single e</a:t>
            </a:r>
            <a:r>
              <a:rPr lang="en-CA" b="1" baseline="30000" dirty="0"/>
              <a:t>-</a:t>
            </a:r>
            <a:r>
              <a:rPr lang="en-CA" sz="2400" b="1" dirty="0"/>
              <a:t>-hole pairs</a:t>
            </a:r>
          </a:p>
          <a:p>
            <a:pPr marL="449263">
              <a:lnSpc>
                <a:spcPct val="100000"/>
              </a:lnSpc>
              <a:spcBef>
                <a:spcPts val="600"/>
              </a:spcBef>
            </a:pPr>
            <a:r>
              <a:rPr lang="en-CA" sz="2400" b="1" dirty="0"/>
              <a:t>But “true calorimetry” and NR vs ER discrimination lost</a:t>
            </a:r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9448800" y="6407015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29</a:t>
            </a:fld>
            <a:endParaRPr lang="en-CA" dirty="0"/>
          </a:p>
        </p:txBody>
      </p:sp>
      <p:grpSp>
        <p:nvGrpSpPr>
          <p:cNvPr id="10" name="Group 9"/>
          <p:cNvGrpSpPr/>
          <p:nvPr/>
        </p:nvGrpSpPr>
        <p:grpSpPr>
          <a:xfrm>
            <a:off x="792635" y="3013025"/>
            <a:ext cx="5979113" cy="2771725"/>
            <a:chOff x="859388" y="3578915"/>
            <a:chExt cx="5659371" cy="2480931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2"/>
            <a:srcRect t="3824"/>
            <a:stretch/>
          </p:blipFill>
          <p:spPr>
            <a:xfrm>
              <a:off x="859388" y="3578915"/>
              <a:ext cx="5659371" cy="2480931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628702" y="4640897"/>
              <a:ext cx="8178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/>
                <a:t>Si / Ge</a:t>
              </a:r>
            </a:p>
          </p:txBody>
        </p:sp>
      </p:grpSp>
      <p:sp>
        <p:nvSpPr>
          <p:cNvPr id="15" name="Rectangle 14"/>
          <p:cNvSpPr/>
          <p:nvPr/>
        </p:nvSpPr>
        <p:spPr>
          <a:xfrm>
            <a:off x="811406" y="5948569"/>
            <a:ext cx="3250928" cy="369332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CA" b="1" dirty="0">
                <a:solidFill>
                  <a:schemeClr val="accent2"/>
                </a:solidFill>
              </a:rPr>
              <a:t>SuperCDMS “HV” &amp; “</a:t>
            </a:r>
            <a:r>
              <a:rPr lang="en-CA" b="1" dirty="0" err="1">
                <a:solidFill>
                  <a:schemeClr val="accent2"/>
                </a:solidFill>
              </a:rPr>
              <a:t>HVeV</a:t>
            </a:r>
            <a:r>
              <a:rPr lang="en-CA" b="1" dirty="0">
                <a:solidFill>
                  <a:schemeClr val="accent2"/>
                </a:solidFill>
              </a:rPr>
              <a:t>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2506" y="1673214"/>
            <a:ext cx="3217079" cy="163871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/>
          <a:srcRect t="-1" r="2811" b="2785"/>
          <a:stretch/>
        </p:blipFill>
        <p:spPr>
          <a:xfrm>
            <a:off x="7031672" y="3331834"/>
            <a:ext cx="4615685" cy="290407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42" name="Content Placeholder 2"/>
          <p:cNvSpPr txBox="1">
            <a:spLocks/>
          </p:cNvSpPr>
          <p:nvPr/>
        </p:nvSpPr>
        <p:spPr>
          <a:xfrm>
            <a:off x="6963446" y="3485453"/>
            <a:ext cx="4722155" cy="4926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CA" b="1" dirty="0"/>
          </a:p>
          <a:p>
            <a:pPr marL="0" indent="0">
              <a:buFont typeface="Arial" panose="020B0604020202020204" pitchFamily="34" charset="0"/>
              <a:buNone/>
            </a:pPr>
            <a:endParaRPr lang="en-CA" b="1" dirty="0"/>
          </a:p>
          <a:p>
            <a:endParaRPr lang="en-CA" b="1" dirty="0">
              <a:latin typeface="+mj-lt"/>
            </a:endParaRPr>
          </a:p>
        </p:txBody>
      </p:sp>
      <p:sp>
        <p:nvSpPr>
          <p:cNvPr id="43" name="Content Placeholder 2"/>
          <p:cNvSpPr txBox="1">
            <a:spLocks/>
          </p:cNvSpPr>
          <p:nvPr/>
        </p:nvSpPr>
        <p:spPr>
          <a:xfrm>
            <a:off x="8686256" y="6197981"/>
            <a:ext cx="3614862" cy="8542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sz="1400" b="1" dirty="0">
                <a:hlinkClick r:id="rId5"/>
              </a:rPr>
              <a:t>https://arxiv.org/abs/2005.14067</a:t>
            </a:r>
            <a:endParaRPr lang="en-CA" sz="1400" b="1" dirty="0"/>
          </a:p>
        </p:txBody>
      </p:sp>
      <p:sp>
        <p:nvSpPr>
          <p:cNvPr id="13" name="Flowchart: Alternate Process 12"/>
          <p:cNvSpPr/>
          <p:nvPr/>
        </p:nvSpPr>
        <p:spPr>
          <a:xfrm>
            <a:off x="4241697" y="5435655"/>
            <a:ext cx="2693879" cy="1025828"/>
          </a:xfrm>
          <a:prstGeom prst="flowChartAlternate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See talk by </a:t>
            </a:r>
            <a:r>
              <a:rPr lang="en-CA" sz="1400" b="1" dirty="0">
                <a:solidFill>
                  <a:schemeClr val="tx1"/>
                </a:solidFill>
              </a:rPr>
              <a:t>Matt </a:t>
            </a:r>
            <a:r>
              <a:rPr lang="en-CA" sz="1400" b="1" dirty="0" err="1">
                <a:solidFill>
                  <a:schemeClr val="tx1"/>
                </a:solidFill>
              </a:rPr>
              <a:t>Stukel</a:t>
            </a:r>
            <a:r>
              <a:rPr lang="en-CA" sz="1400" b="1" dirty="0">
                <a:solidFill>
                  <a:schemeClr val="tx1"/>
                </a:solidFill>
              </a:rPr>
              <a:t>:</a:t>
            </a:r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en-CA" sz="1400" dirty="0">
                <a:solidFill>
                  <a:schemeClr val="tx1"/>
                </a:solidFill>
              </a:rPr>
              <a:t>https://indico.global/event/551/contributions/130120/</a:t>
            </a:r>
          </a:p>
        </p:txBody>
      </p:sp>
    </p:spTree>
    <p:extLst>
      <p:ext uri="{BB962C8B-B14F-4D97-AF65-F5344CB8AC3E}">
        <p14:creationId xmlns:p14="http://schemas.microsoft.com/office/powerpoint/2010/main" val="21257184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>
                <a:solidFill>
                  <a:schemeClr val="accent4"/>
                </a:solidFill>
              </a:rPr>
              <a:t>“What are we looking for?”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19" t="16945" r="13333" b="25555"/>
          <a:stretch/>
        </p:blipFill>
        <p:spPr>
          <a:xfrm>
            <a:off x="3792511" y="1068216"/>
            <a:ext cx="5306519" cy="520591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187348" y="1278076"/>
            <a:ext cx="1147107" cy="2015934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121919" tIns="121919" rIns="121919" bIns="121919" numCol="1" spcCol="38100" rtlCol="0" anchor="t">
            <a:spAutoFit/>
          </a:bodyPr>
          <a:lstStyle/>
          <a:p>
            <a:pPr marL="0" marR="0" indent="0" algn="l" defTabSz="2438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CA" sz="11500" b="1" i="0" u="none" strike="noStrike" cap="none" spc="0" normalizeH="0" baseline="0" dirty="0">
                <a:ln>
                  <a:noFill/>
                </a:ln>
                <a:effectLst/>
                <a:uFillTx/>
                <a:latin typeface="Arial"/>
                <a:ea typeface="Arial"/>
                <a:cs typeface="Arial"/>
                <a:sym typeface="Arial"/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61886482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427324" y="1006020"/>
            <a:ext cx="4055142" cy="4926232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CA" sz="2400" b="1" dirty="0"/>
              <a:t>“CPD”, “</a:t>
            </a:r>
            <a:r>
              <a:rPr lang="en-CA" sz="2400" b="1" dirty="0" err="1"/>
              <a:t>HVeV</a:t>
            </a:r>
            <a:r>
              <a:rPr lang="en-CA" sz="2400" b="1" dirty="0"/>
              <a:t>” Si: gram-scale “prototype” devices</a:t>
            </a:r>
            <a:endParaRPr lang="en-CA" b="1" dirty="0"/>
          </a:p>
          <a:p>
            <a:pPr>
              <a:lnSpc>
                <a:spcPct val="100000"/>
              </a:lnSpc>
            </a:pPr>
            <a:endParaRPr lang="en-CA" b="1" dirty="0"/>
          </a:p>
          <a:p>
            <a:pPr marL="0" indent="0">
              <a:buNone/>
            </a:pPr>
            <a:endParaRPr lang="en-CA" b="1" dirty="0"/>
          </a:p>
          <a:p>
            <a:endParaRPr lang="en-CA" b="1" dirty="0">
              <a:latin typeface="+mj-lt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76623" y="2108228"/>
            <a:ext cx="4746412" cy="3372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CA" b="1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190939" y="6086935"/>
            <a:ext cx="4650375" cy="379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CA" sz="1800" b="1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9509235" y="6473781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30</a:t>
            </a:fld>
            <a:endParaRPr lang="en-CA" dirty="0"/>
          </a:p>
        </p:txBody>
      </p:sp>
      <p:pic>
        <p:nvPicPr>
          <p:cNvPr id="1026" name="Picture 2" descr="HVeVR2 | SuperCDMS | Super Cryogenic Dark Matter Search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" t="7092" r="7079" b="8215"/>
          <a:stretch/>
        </p:blipFill>
        <p:spPr bwMode="auto">
          <a:xfrm>
            <a:off x="7607204" y="1909681"/>
            <a:ext cx="3842744" cy="2072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Google Shape;296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682729" y="4053120"/>
            <a:ext cx="2812160" cy="2325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18;p29" title="IMG_20231012_090449878.jp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68302" y="1675128"/>
            <a:ext cx="1804289" cy="254125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Content Placeholder 2"/>
          <p:cNvSpPr txBox="1">
            <a:spLocks/>
          </p:cNvSpPr>
          <p:nvPr/>
        </p:nvSpPr>
        <p:spPr>
          <a:xfrm>
            <a:off x="664225" y="1115733"/>
            <a:ext cx="4055142" cy="4926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CA" sz="2400" b="1" dirty="0"/>
              <a:t>“HV” Si &amp; Ge: kg-scale devices</a:t>
            </a:r>
            <a:endParaRPr lang="en-CA" b="1" dirty="0"/>
          </a:p>
          <a:p>
            <a:pPr>
              <a:lnSpc>
                <a:spcPct val="100000"/>
              </a:lnSpc>
            </a:pPr>
            <a:endParaRPr lang="en-CA" b="1" dirty="0"/>
          </a:p>
          <a:p>
            <a:pPr marL="0" indent="0">
              <a:buFont typeface="Arial" panose="020B0604020202020204" pitchFamily="34" charset="0"/>
              <a:buNone/>
            </a:pPr>
            <a:endParaRPr lang="en-CA" b="1" dirty="0"/>
          </a:p>
          <a:p>
            <a:endParaRPr lang="en-CA" b="1" dirty="0">
              <a:latin typeface="+mj-lt"/>
            </a:endParaRPr>
          </a:p>
        </p:txBody>
      </p:sp>
      <p:pic>
        <p:nvPicPr>
          <p:cNvPr id="16" name="Google Shape;216;p29"/>
          <p:cNvPicPr preferRelativeResize="0"/>
          <p:nvPr/>
        </p:nvPicPr>
        <p:blipFill rotWithShape="1">
          <a:blip r:embed="rId5">
            <a:alphaModFix/>
          </a:blip>
          <a:srcRect l="15859" t="16622" r="18646" b="27754"/>
          <a:stretch/>
        </p:blipFill>
        <p:spPr>
          <a:xfrm>
            <a:off x="2736216" y="1675128"/>
            <a:ext cx="1923604" cy="2541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68;p2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33865" y="4504104"/>
            <a:ext cx="3484329" cy="1818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0D5564"/>
              </a:clrFrom>
              <a:clrTo>
                <a:srgbClr val="0D556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9" r="72086"/>
          <a:stretch/>
        </p:blipFill>
        <p:spPr>
          <a:xfrm>
            <a:off x="5038864" y="1414837"/>
            <a:ext cx="1239200" cy="5133975"/>
          </a:xfrm>
          <a:prstGeom prst="rect">
            <a:avLst/>
          </a:prstGeom>
        </p:spPr>
      </p:pic>
      <p:cxnSp>
        <p:nvCxnSpPr>
          <p:cNvPr id="7" name="Straight Arrow Connector 6"/>
          <p:cNvCxnSpPr>
            <a:stCxn id="19" idx="3"/>
            <a:endCxn id="23" idx="1"/>
          </p:cNvCxnSpPr>
          <p:nvPr/>
        </p:nvCxnSpPr>
        <p:spPr>
          <a:xfrm flipV="1">
            <a:off x="4118194" y="4856813"/>
            <a:ext cx="757840" cy="556653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Left Bracket 22"/>
          <p:cNvSpPr/>
          <p:nvPr/>
        </p:nvSpPr>
        <p:spPr>
          <a:xfrm>
            <a:off x="4876034" y="4721901"/>
            <a:ext cx="148589" cy="269823"/>
          </a:xfrm>
          <a:prstGeom prst="leftBracket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Title 1"/>
          <p:cNvSpPr>
            <a:spLocks noGrp="1"/>
          </p:cNvSpPr>
          <p:nvPr>
            <p:ph type="title"/>
          </p:nvPr>
        </p:nvSpPr>
        <p:spPr>
          <a:xfrm>
            <a:off x="365234" y="175939"/>
            <a:ext cx="11581927" cy="675399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Cryogenic Semiconductor Crystals: Charge Amplification</a:t>
            </a:r>
          </a:p>
        </p:txBody>
      </p:sp>
      <p:sp>
        <p:nvSpPr>
          <p:cNvPr id="21" name="Flowchart: Alternate Process 20"/>
          <p:cNvSpPr/>
          <p:nvPr/>
        </p:nvSpPr>
        <p:spPr>
          <a:xfrm>
            <a:off x="6342979" y="4118256"/>
            <a:ext cx="2693879" cy="1025828"/>
          </a:xfrm>
          <a:prstGeom prst="flowChartAlternate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See talk by </a:t>
            </a:r>
            <a:r>
              <a:rPr lang="en-CA" sz="1400" b="1" dirty="0">
                <a:solidFill>
                  <a:schemeClr val="tx1"/>
                </a:solidFill>
              </a:rPr>
              <a:t>Matt </a:t>
            </a:r>
            <a:r>
              <a:rPr lang="en-CA" sz="1400" b="1" dirty="0" err="1">
                <a:solidFill>
                  <a:schemeClr val="tx1"/>
                </a:solidFill>
              </a:rPr>
              <a:t>Stukel</a:t>
            </a:r>
            <a:r>
              <a:rPr lang="en-CA" sz="1400" b="1" dirty="0">
                <a:solidFill>
                  <a:schemeClr val="tx1"/>
                </a:solidFill>
              </a:rPr>
              <a:t>:</a:t>
            </a:r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en-CA" sz="1400" dirty="0">
                <a:solidFill>
                  <a:schemeClr val="tx1"/>
                </a:solidFill>
              </a:rPr>
              <a:t>https://indico.global/event/551/contributions/130120/</a:t>
            </a:r>
          </a:p>
        </p:txBody>
      </p:sp>
    </p:spTree>
    <p:extLst>
      <p:ext uri="{BB962C8B-B14F-4D97-AF65-F5344CB8AC3E}">
        <p14:creationId xmlns:p14="http://schemas.microsoft.com/office/powerpoint/2010/main" val="238239968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Cryogenic Scintillating Crystals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b="2289"/>
          <a:stretch/>
        </p:blipFill>
        <p:spPr>
          <a:xfrm>
            <a:off x="5070436" y="1449220"/>
            <a:ext cx="6563963" cy="4754891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877965" y="4817902"/>
            <a:ext cx="16194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b="1" dirty="0">
                <a:solidFill>
                  <a:srgbClr val="0000FF"/>
                </a:solidFill>
                <a:latin typeface="StandardSymL-Slant_167"/>
                <a:cs typeface="Times New Roman" panose="02020603050405020304" pitchFamily="18" charset="0"/>
              </a:rPr>
              <a:t>β/</a:t>
            </a:r>
            <a:r>
              <a:rPr lang="el-GR" b="1" dirty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γ</a:t>
            </a:r>
            <a:endParaRPr lang="en-CA" b="1" dirty="0">
              <a:latin typeface="NimbusRomNo9L-Regu"/>
            </a:endParaRPr>
          </a:p>
          <a:p>
            <a:r>
              <a:rPr lang="en-CA" b="1" dirty="0">
                <a:solidFill>
                  <a:srgbClr val="FF0000"/>
                </a:solidFill>
                <a:latin typeface="NimbusRomNo9L-Regu"/>
              </a:rPr>
              <a:t>NR oxygen</a:t>
            </a:r>
            <a:endParaRPr lang="en-CA" b="1" dirty="0">
              <a:latin typeface="NimbusRomNo9L-Regu"/>
            </a:endParaRPr>
          </a:p>
          <a:p>
            <a:r>
              <a:rPr lang="en-CA" b="1" dirty="0">
                <a:solidFill>
                  <a:srgbClr val="00B050"/>
                </a:solidFill>
                <a:latin typeface="NimbusRomNo9L-Regu"/>
              </a:rPr>
              <a:t>NR tungsten</a:t>
            </a:r>
            <a:endParaRPr lang="en-CA" b="1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623035" y="6108381"/>
            <a:ext cx="4650375" cy="379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800" b="1" dirty="0">
                <a:hlinkClick r:id="rId3"/>
              </a:rPr>
              <a:t>https://arxiv.org/abs/1904.00498</a:t>
            </a:r>
            <a:r>
              <a:rPr lang="en-CA" sz="1800" b="1" dirty="0"/>
              <a:t>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9428537" y="6488060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31</a:t>
            </a:fld>
            <a:endParaRPr lang="en-CA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36318" y="1512032"/>
            <a:ext cx="4556584" cy="4926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None/>
            </a:pPr>
            <a:r>
              <a:rPr lang="en-CA" sz="2400" b="1" dirty="0"/>
              <a:t>Ratio of energy in phonon vs light channels allows </a:t>
            </a:r>
            <a:r>
              <a:rPr lang="en-CA" sz="2400" b="1" dirty="0">
                <a:solidFill>
                  <a:srgbClr val="0000FF"/>
                </a:solidFill>
              </a:rPr>
              <a:t>ER &amp; gammas </a:t>
            </a:r>
            <a:r>
              <a:rPr lang="en-CA" sz="2400" b="1" dirty="0"/>
              <a:t>vs </a:t>
            </a:r>
            <a:r>
              <a:rPr lang="en-CA" sz="2400" b="1" dirty="0">
                <a:solidFill>
                  <a:srgbClr val="FF0000"/>
                </a:solidFill>
              </a:rPr>
              <a:t>NR </a:t>
            </a:r>
            <a:r>
              <a:rPr lang="en-CA" sz="2400" b="1" dirty="0"/>
              <a:t>discrimination</a:t>
            </a:r>
          </a:p>
          <a:p>
            <a:pPr>
              <a:lnSpc>
                <a:spcPct val="100000"/>
              </a:lnSpc>
            </a:pPr>
            <a:endParaRPr lang="en-CA" sz="2400" b="1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en-US" sz="2400" b="1" dirty="0"/>
              <a:t>e.g. CaWO</a:t>
            </a:r>
            <a:r>
              <a:rPr lang="en-US" sz="2400" b="1" baseline="-25000" dirty="0"/>
              <a:t>4</a:t>
            </a:r>
            <a:r>
              <a:rPr lang="en-US" sz="2400" b="1" dirty="0"/>
              <a:t> crystals</a:t>
            </a:r>
            <a:endParaRPr lang="en-CA" sz="2400" b="1" dirty="0"/>
          </a:p>
          <a:p>
            <a:endParaRPr lang="en-CA" sz="2400" b="1" dirty="0">
              <a:latin typeface="+mj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436318" y="5168897"/>
            <a:ext cx="4691922" cy="646331"/>
          </a:xfrm>
          <a:prstGeom prst="rect">
            <a:avLst/>
          </a:prstGeom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marL="285750" indent="-285750">
              <a:buFontTx/>
              <a:buChar char="-"/>
            </a:pPr>
            <a:r>
              <a:rPr lang="en-CA" b="1" dirty="0"/>
              <a:t>CRESST-III (Cryogenic Rare Event Search with Superconducting Thermometers) @LNGS</a:t>
            </a:r>
          </a:p>
        </p:txBody>
      </p:sp>
      <p:sp>
        <p:nvSpPr>
          <p:cNvPr id="3" name="Flowchart: Alternate Process 2">
            <a:extLst>
              <a:ext uri="{FF2B5EF4-FFF2-40B4-BE49-F238E27FC236}">
                <a16:creationId xmlns:a16="http://schemas.microsoft.com/office/drawing/2014/main" id="{7BCC9DEF-A493-F85A-BB91-A4FFE60FFC88}"/>
              </a:ext>
            </a:extLst>
          </p:cNvPr>
          <p:cNvSpPr/>
          <p:nvPr/>
        </p:nvSpPr>
        <p:spPr>
          <a:xfrm>
            <a:off x="1435339" y="3995289"/>
            <a:ext cx="2693879" cy="1025828"/>
          </a:xfrm>
          <a:prstGeom prst="flowChartAlternate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See talk by Colin Moore</a:t>
            </a:r>
            <a:r>
              <a:rPr lang="en-CA" sz="1400" b="1" dirty="0">
                <a:solidFill>
                  <a:schemeClr val="tx1"/>
                </a:solidFill>
              </a:rPr>
              <a:t>:</a:t>
            </a:r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en-CA" sz="1400" dirty="0">
                <a:solidFill>
                  <a:schemeClr val="tx1"/>
                </a:solidFill>
              </a:rPr>
              <a:t>https://indico.global/event/551/contributions/125319/</a:t>
            </a:r>
          </a:p>
        </p:txBody>
      </p:sp>
    </p:spTree>
    <p:extLst>
      <p:ext uri="{BB962C8B-B14F-4D97-AF65-F5344CB8AC3E}">
        <p14:creationId xmlns:p14="http://schemas.microsoft.com/office/powerpoint/2010/main" val="257512129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4" name="Google Shape;324;p38"/>
          <p:cNvSpPr txBox="1">
            <a:spLocks noGrp="1"/>
          </p:cNvSpPr>
          <p:nvPr>
            <p:ph type="title"/>
          </p:nvPr>
        </p:nvSpPr>
        <p:spPr>
          <a:xfrm>
            <a:off x="301611" y="87812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en-US" b="1" dirty="0"/>
              <a:t>Examples of R&amp;D Underway</a:t>
            </a:r>
            <a:endParaRPr b="1" dirty="0"/>
          </a:p>
        </p:txBody>
      </p:sp>
      <p:sp>
        <p:nvSpPr>
          <p:cNvPr id="325" name="Google Shape;325;p38"/>
          <p:cNvSpPr txBox="1">
            <a:spLocks noGrp="1"/>
          </p:cNvSpPr>
          <p:nvPr>
            <p:ph type="body" idx="1"/>
          </p:nvPr>
        </p:nvSpPr>
        <p:spPr>
          <a:xfrm>
            <a:off x="415600" y="1074985"/>
            <a:ext cx="5554909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60363" indent="-296863">
              <a:lnSpc>
                <a:spcPct val="100000"/>
              </a:lnSpc>
              <a:spcAft>
                <a:spcPts val="300"/>
              </a:spcAft>
            </a:pPr>
            <a:r>
              <a:rPr lang="en" sz="2400" dirty="0"/>
              <a:t>Si HVeV with SiO</a:t>
            </a:r>
            <a:r>
              <a:rPr lang="en" sz="2400" baseline="-25000" dirty="0"/>
              <a:t>2</a:t>
            </a:r>
            <a:r>
              <a:rPr lang="en" sz="2400" dirty="0"/>
              <a:t> surface layer</a:t>
            </a:r>
          </a:p>
          <a:p>
            <a:pPr marL="360363" indent="-296863">
              <a:lnSpc>
                <a:spcPct val="100000"/>
              </a:lnSpc>
              <a:spcAft>
                <a:spcPts val="300"/>
              </a:spcAft>
            </a:pPr>
            <a:r>
              <a:rPr lang="en" sz="2400" dirty="0"/>
              <a:t>HVeV with Ge, SiC, diamond, …</a:t>
            </a:r>
          </a:p>
          <a:p>
            <a:pPr marL="360363" indent="-296863">
              <a:lnSpc>
                <a:spcPct val="100000"/>
              </a:lnSpc>
              <a:spcAft>
                <a:spcPts val="300"/>
              </a:spcAft>
            </a:pPr>
            <a:r>
              <a:rPr lang="en" sz="2400" dirty="0"/>
              <a:t>Scaled-up HVeV with upgraded fabrication &amp; readout</a:t>
            </a:r>
            <a:endParaRPr sz="2400" dirty="0"/>
          </a:p>
          <a:p>
            <a:pPr marL="719138" indent="-365125">
              <a:lnSpc>
                <a:spcPct val="100000"/>
              </a:lnSpc>
            </a:pPr>
            <a:r>
              <a:rPr lang="en" sz="2000" dirty="0"/>
              <a:t>Multiple HVeVs together on “wafer”, separated by Deep Reactive Ion Etching trenches</a:t>
            </a:r>
            <a:endParaRPr sz="2000" dirty="0"/>
          </a:p>
          <a:p>
            <a:pPr marL="719138" indent="-365125">
              <a:lnSpc>
                <a:spcPct val="100000"/>
              </a:lnSpc>
            </a:pPr>
            <a:r>
              <a:rPr lang="en" sz="2000" dirty="0"/>
              <a:t>Multiplexing readout with multi-stage cryogenic amplifiers</a:t>
            </a:r>
          </a:p>
          <a:p>
            <a:pPr marL="719138" indent="-365125">
              <a:lnSpc>
                <a:spcPct val="100000"/>
              </a:lnSpc>
            </a:pPr>
            <a:r>
              <a:rPr lang="en-CA" sz="2000" dirty="0"/>
              <a:t>Stacking wafers for “active vetoing” of each other, ~10 kg payload</a:t>
            </a:r>
          </a:p>
        </p:txBody>
      </p:sp>
      <p:pic>
        <p:nvPicPr>
          <p:cNvPr id="9" name="Google Shape;334;p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175949" y="1631317"/>
            <a:ext cx="5600452" cy="44196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338;p3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022261" y="1124689"/>
            <a:ext cx="548700" cy="54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339;p3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5400000">
            <a:off x="3976639" y="4208103"/>
            <a:ext cx="1815775" cy="3252865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Content Placeholder 2"/>
          <p:cNvSpPr txBox="1">
            <a:spLocks/>
          </p:cNvSpPr>
          <p:nvPr/>
        </p:nvSpPr>
        <p:spPr>
          <a:xfrm>
            <a:off x="7205732" y="1124689"/>
            <a:ext cx="4055142" cy="492623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CA" sz="2400" b="1" dirty="0"/>
              <a:t>“Honeycomb” Proposal</a:t>
            </a:r>
            <a:endParaRPr lang="en-CA" b="1" dirty="0"/>
          </a:p>
          <a:p>
            <a:pPr>
              <a:lnSpc>
                <a:spcPct val="100000"/>
              </a:lnSpc>
            </a:pPr>
            <a:endParaRPr lang="en-CA" b="1" dirty="0"/>
          </a:p>
          <a:p>
            <a:pPr marL="0" indent="0">
              <a:buFont typeface="Arial" panose="020B0604020202020204" pitchFamily="34" charset="0"/>
              <a:buNone/>
            </a:pPr>
            <a:endParaRPr lang="en-CA" b="1" dirty="0"/>
          </a:p>
          <a:p>
            <a:endParaRPr lang="en-CA" b="1" dirty="0">
              <a:latin typeface="+mj-lt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6556578" y="5096656"/>
            <a:ext cx="818583" cy="149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7"/>
          <p:cNvSpPr txBox="1">
            <a:spLocks/>
          </p:cNvSpPr>
          <p:nvPr/>
        </p:nvSpPr>
        <p:spPr>
          <a:xfrm>
            <a:off x="9428537" y="6488060"/>
            <a:ext cx="2743200" cy="365125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ctr" anchorCtr="0">
            <a:noAutofit/>
          </a:bodyPr>
          <a:lstStyle>
            <a:defPPr>
              <a:defRPr lang="en-US"/>
            </a:defPPr>
            <a:lvl1pPr marL="0" lvl="0" algn="r" defTabSz="914400" rtl="0" eaLnBrk="1" latinLnBrk="0" hangingPunct="1"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algn="l" defTabSz="914400" rtl="0" eaLnBrk="1" latinLnBrk="0" hangingPunct="1"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2800" b="1" dirty="0">
                <a:solidFill>
                  <a:schemeClr val="bg1"/>
                </a:solidFill>
              </a:rPr>
              <a:t>32</a:t>
            </a:r>
          </a:p>
        </p:txBody>
      </p:sp>
    </p:spTree>
    <p:extLst>
      <p:ext uri="{BB962C8B-B14F-4D97-AF65-F5344CB8AC3E}">
        <p14:creationId xmlns:p14="http://schemas.microsoft.com/office/powerpoint/2010/main" val="88907828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0"/>
          <p:cNvSpPr txBox="1">
            <a:spLocks noGrp="1"/>
          </p:cNvSpPr>
          <p:nvPr>
            <p:ph type="sldNum" idx="12"/>
          </p:nvPr>
        </p:nvSpPr>
        <p:spPr>
          <a:xfrm>
            <a:off x="11461501" y="627758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 sz="2800" b="1">
                <a:solidFill>
                  <a:schemeClr val="bg1"/>
                </a:solidFill>
              </a:rPr>
              <a:pPr/>
              <a:t>33</a:t>
            </a:fld>
            <a:endParaRPr sz="2800" b="1" dirty="0">
              <a:solidFill>
                <a:schemeClr val="bg1"/>
              </a:solidFill>
            </a:endParaRPr>
          </a:p>
        </p:txBody>
      </p:sp>
      <p:pic>
        <p:nvPicPr>
          <p:cNvPr id="347" name="Google Shape;347;p40"/>
          <p:cNvPicPr preferRelativeResize="0"/>
          <p:nvPr/>
        </p:nvPicPr>
        <p:blipFill rotWithShape="1">
          <a:blip r:embed="rId3">
            <a:alphaModFix/>
          </a:blip>
          <a:srcRect b="21471"/>
          <a:stretch/>
        </p:blipFill>
        <p:spPr>
          <a:xfrm>
            <a:off x="505539" y="2738859"/>
            <a:ext cx="11167000" cy="4003564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Google Shape;324;p38"/>
          <p:cNvSpPr txBox="1">
            <a:spLocks/>
          </p:cNvSpPr>
          <p:nvPr/>
        </p:nvSpPr>
        <p:spPr>
          <a:xfrm>
            <a:off x="301611" y="87812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 lnSpcReduction="10000"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 b="1" dirty="0"/>
              <a:t>Examples of R&amp;D Underway</a:t>
            </a:r>
          </a:p>
        </p:txBody>
      </p:sp>
      <p:sp>
        <p:nvSpPr>
          <p:cNvPr id="9" name="Google Shape;325;p38"/>
          <p:cNvSpPr txBox="1">
            <a:spLocks noGrp="1"/>
          </p:cNvSpPr>
          <p:nvPr>
            <p:ph type="body" idx="1"/>
          </p:nvPr>
        </p:nvSpPr>
        <p:spPr>
          <a:xfrm>
            <a:off x="505539" y="1074985"/>
            <a:ext cx="9956127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60363" indent="-296863"/>
            <a:r>
              <a:rPr lang="en-US" sz="2400" dirty="0"/>
              <a:t>Anisotropic crystals for directional </a:t>
            </a:r>
            <a:r>
              <a:rPr lang="en-CA" sz="2400" dirty="0"/>
              <a:t>discrimination</a:t>
            </a:r>
          </a:p>
          <a:p>
            <a:pPr marL="63500" indent="0">
              <a:buNone/>
            </a:pPr>
            <a:endParaRPr lang="en-CA" sz="2400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475151" y="1827830"/>
            <a:ext cx="11313220" cy="200965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00000"/>
              </a:lnSpc>
              <a:buFont typeface="Arial" panose="020B0604020202020204" pitchFamily="34" charset="0"/>
              <a:buNone/>
            </a:pPr>
            <a:r>
              <a:rPr lang="en-CA" sz="2400" b="1" dirty="0"/>
              <a:t>“Splendor” (Search for Particles of Light dark matter with Narrow-gap Semiconductors) proposal </a:t>
            </a:r>
            <a:endParaRPr lang="en-CA" b="1" dirty="0"/>
          </a:p>
          <a:p>
            <a:pPr>
              <a:lnSpc>
                <a:spcPct val="100000"/>
              </a:lnSpc>
            </a:pPr>
            <a:endParaRPr lang="en-CA" b="1" dirty="0"/>
          </a:p>
          <a:p>
            <a:pPr marL="0" indent="0">
              <a:buFont typeface="Arial" panose="020B0604020202020204" pitchFamily="34" charset="0"/>
              <a:buNone/>
            </a:pPr>
            <a:endParaRPr lang="en-CA" b="1" dirty="0"/>
          </a:p>
          <a:p>
            <a:endParaRPr lang="en-CA" b="1" dirty="0">
              <a:latin typeface="+mj-lt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9960003" y="6372647"/>
            <a:ext cx="148630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" sz="1400" b="1" dirty="0"/>
              <a:t>arXiv:2311.02229</a:t>
            </a:r>
            <a:endParaRPr lang="en-CA" sz="1400" dirty="0"/>
          </a:p>
        </p:txBody>
      </p:sp>
    </p:spTree>
    <p:extLst>
      <p:ext uri="{BB962C8B-B14F-4D97-AF65-F5344CB8AC3E}">
        <p14:creationId xmlns:p14="http://schemas.microsoft.com/office/powerpoint/2010/main" val="257801294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>
          <a:extLst>
            <a:ext uri="{FF2B5EF4-FFF2-40B4-BE49-F238E27FC236}">
              <a16:creationId xmlns:a16="http://schemas.microsoft.com/office/drawing/2014/main" id="{3440CECB-7BA5-D460-2C67-938C80B622D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0">
            <a:extLst>
              <a:ext uri="{FF2B5EF4-FFF2-40B4-BE49-F238E27FC236}">
                <a16:creationId xmlns:a16="http://schemas.microsoft.com/office/drawing/2014/main" id="{B4B5BA2F-C7BB-2027-010F-EC373F1C3CF9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61501" y="627758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 sz="2800" b="1">
                <a:solidFill>
                  <a:schemeClr val="bg1"/>
                </a:solidFill>
              </a:rPr>
              <a:pPr/>
              <a:t>34</a:t>
            </a:fld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7" name="Google Shape;324;p38">
            <a:extLst>
              <a:ext uri="{FF2B5EF4-FFF2-40B4-BE49-F238E27FC236}">
                <a16:creationId xmlns:a16="http://schemas.microsoft.com/office/drawing/2014/main" id="{68E64FEE-9401-81B5-9215-8E14FFC0EC2C}"/>
              </a:ext>
            </a:extLst>
          </p:cNvPr>
          <p:cNvSpPr txBox="1">
            <a:spLocks/>
          </p:cNvSpPr>
          <p:nvPr/>
        </p:nvSpPr>
        <p:spPr>
          <a:xfrm>
            <a:off x="301611" y="87812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 lnSpcReduction="10000"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 b="1" dirty="0"/>
              <a:t>Some Notable Challenges</a:t>
            </a:r>
          </a:p>
        </p:txBody>
      </p:sp>
      <p:sp>
        <p:nvSpPr>
          <p:cNvPr id="9" name="Google Shape;325;p38">
            <a:extLst>
              <a:ext uri="{FF2B5EF4-FFF2-40B4-BE49-F238E27FC236}">
                <a16:creationId xmlns:a16="http://schemas.microsoft.com/office/drawing/2014/main" id="{2921E46B-F872-F1F2-256A-83E73578DCF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22792" y="1187127"/>
            <a:ext cx="11139619" cy="5202598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60363" indent="-296863"/>
            <a:r>
              <a:rPr lang="en-US" sz="2000" dirty="0"/>
              <a:t>Simulating detector response</a:t>
            </a:r>
          </a:p>
          <a:p>
            <a:pPr marL="969948" lvl="1" indent="-296863"/>
            <a:r>
              <a:rPr lang="en-US" sz="2000" dirty="0"/>
              <a:t>e.g. G4CMP (Geant4 Condensed Matter Physics, </a:t>
            </a:r>
            <a:r>
              <a:rPr lang="en-CA" sz="2000" u="heavy" spc="-13" dirty="0">
                <a:solidFill>
                  <a:srgbClr val="0097A7"/>
                </a:solidFill>
                <a:uFill>
                  <a:solidFill>
                    <a:srgbClr val="0097A7"/>
                  </a:solidFill>
                </a:uFill>
                <a:cs typeface="Arial"/>
                <a:hlinkClick r:id="rId3"/>
              </a:rPr>
              <a:t>arXiv:1403.4984</a:t>
            </a:r>
            <a:r>
              <a:rPr lang="en-US" sz="2000" dirty="0"/>
              <a:t>) package for charge carrier &amp; phonon production/transport in cryogenic crystals </a:t>
            </a:r>
          </a:p>
          <a:p>
            <a:pPr marL="360363" indent="-296863"/>
            <a:r>
              <a:rPr lang="en-US" sz="2000" dirty="0"/>
              <a:t>Vibrational isolation</a:t>
            </a:r>
          </a:p>
          <a:p>
            <a:pPr marL="969948" lvl="1" indent="-296863"/>
            <a:r>
              <a:rPr lang="en-US" sz="2000" dirty="0"/>
              <a:t>e.g. suspension system to decoupling cryostat from fridge pulse tubes </a:t>
            </a:r>
          </a:p>
          <a:p>
            <a:pPr marL="969948" lvl="1" indent="-296863"/>
            <a:r>
              <a:rPr lang="en-US" sz="2000" dirty="0"/>
              <a:t>e.g. seismic platform</a:t>
            </a:r>
          </a:p>
          <a:p>
            <a:pPr marL="360363" indent="-296863"/>
            <a:r>
              <a:rPr lang="en-US" sz="2000" dirty="0"/>
              <a:t>Electronics readout noise</a:t>
            </a:r>
          </a:p>
          <a:p>
            <a:pPr marL="360363" indent="-296863"/>
            <a:r>
              <a:rPr lang="en-US" sz="2000" dirty="0"/>
              <a:t>Remote operations</a:t>
            </a:r>
          </a:p>
          <a:p>
            <a:pPr marL="969948" lvl="1" indent="-296863"/>
            <a:r>
              <a:rPr lang="en-US" sz="2000" dirty="0"/>
              <a:t>Reliable connections to underground equipment</a:t>
            </a:r>
          </a:p>
          <a:p>
            <a:pPr marL="969948" lvl="1" indent="-296863"/>
            <a:r>
              <a:rPr lang="en-US" sz="2000" dirty="0"/>
              <a:t>Alarms for failures that put the “cry” in “cryogenics”</a:t>
            </a:r>
          </a:p>
          <a:p>
            <a:pPr marL="360363" indent="-296863"/>
            <a:r>
              <a:rPr lang="en-US" sz="2000" dirty="0"/>
              <a:t>Keeping everything clean</a:t>
            </a:r>
          </a:p>
          <a:p>
            <a:pPr marL="969948" lvl="1" indent="-296863"/>
            <a:r>
              <a:rPr lang="en-US" sz="2000" dirty="0"/>
              <a:t>Sourcing components from radiopure materials (e.g. radiopurity.org)</a:t>
            </a:r>
          </a:p>
          <a:p>
            <a:pPr marL="969948" lvl="1" indent="-296863"/>
            <a:r>
              <a:rPr lang="en-US" sz="2000" dirty="0"/>
              <a:t>Dust &amp; radon control measures required? Underground cleanroom?</a:t>
            </a:r>
          </a:p>
          <a:p>
            <a:pPr marL="360363" indent="-296863"/>
            <a:r>
              <a:rPr lang="en-US" sz="2000" dirty="0"/>
              <a:t>Calibrations</a:t>
            </a:r>
          </a:p>
          <a:p>
            <a:pPr marL="969948" lvl="1" indent="-296863"/>
            <a:r>
              <a:rPr lang="en-US" sz="2000" dirty="0"/>
              <a:t>Placing sources inside or outside cryostat</a:t>
            </a:r>
          </a:p>
          <a:p>
            <a:pPr marL="969948" lvl="1" indent="-296863"/>
            <a:r>
              <a:rPr lang="en-US" sz="2000" dirty="0"/>
              <a:t>Activating detectors during calibration runs?</a:t>
            </a:r>
          </a:p>
          <a:p>
            <a:pPr marL="969948" lvl="1" indent="-296863"/>
            <a:r>
              <a:rPr lang="en-US" sz="2000" dirty="0"/>
              <a:t>How to handle very low energies?</a:t>
            </a:r>
            <a:endParaRPr lang="en-CA" sz="2000" dirty="0"/>
          </a:p>
          <a:p>
            <a:pPr marL="63500" indent="0">
              <a:buNone/>
            </a:pPr>
            <a:endParaRPr lang="en-CA" sz="2400" dirty="0"/>
          </a:p>
        </p:txBody>
      </p:sp>
      <p:pic>
        <p:nvPicPr>
          <p:cNvPr id="3" name="object 4">
            <a:extLst>
              <a:ext uri="{FF2B5EF4-FFF2-40B4-BE49-F238E27FC236}">
                <a16:creationId xmlns:a16="http://schemas.microsoft.com/office/drawing/2014/main" id="{4C17A797-9C84-533A-8E33-2A8C17AB4100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9137287" y="1952856"/>
            <a:ext cx="2531921" cy="2316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91883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3">
          <a:extLst>
            <a:ext uri="{FF2B5EF4-FFF2-40B4-BE49-F238E27FC236}">
              <a16:creationId xmlns:a16="http://schemas.microsoft.com/office/drawing/2014/main" id="{FD2AC1D9-F0C1-CFEC-34D9-FA3EDA2643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40">
            <a:extLst>
              <a:ext uri="{FF2B5EF4-FFF2-40B4-BE49-F238E27FC236}">
                <a16:creationId xmlns:a16="http://schemas.microsoft.com/office/drawing/2014/main" id="{59AECBF3-41C8-200E-51D6-619F5FE0342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1461501" y="6277583"/>
            <a:ext cx="731600" cy="5248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Autofit/>
          </a:bodyPr>
          <a:lstStyle/>
          <a:p>
            <a:fld id="{00000000-1234-1234-1234-123412341234}" type="slidenum">
              <a:rPr lang="en" sz="2800" b="1">
                <a:solidFill>
                  <a:schemeClr val="bg1"/>
                </a:solidFill>
              </a:rPr>
              <a:pPr/>
              <a:t>35</a:t>
            </a:fld>
            <a:endParaRPr sz="2800" b="1" dirty="0">
              <a:solidFill>
                <a:schemeClr val="bg1"/>
              </a:solidFill>
            </a:endParaRPr>
          </a:p>
        </p:txBody>
      </p:sp>
      <p:sp>
        <p:nvSpPr>
          <p:cNvPr id="7" name="Google Shape;324;p38">
            <a:extLst>
              <a:ext uri="{FF2B5EF4-FFF2-40B4-BE49-F238E27FC236}">
                <a16:creationId xmlns:a16="http://schemas.microsoft.com/office/drawing/2014/main" id="{5A743A95-8AEA-0BD0-7F32-979F325CBCE0}"/>
              </a:ext>
            </a:extLst>
          </p:cNvPr>
          <p:cNvSpPr txBox="1">
            <a:spLocks/>
          </p:cNvSpPr>
          <p:nvPr/>
        </p:nvSpPr>
        <p:spPr>
          <a:xfrm>
            <a:off x="301611" y="87812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 lnSpcReduction="10000"/>
          </a:bodyPr>
          <a:lstStyle>
            <a:lvl1pPr lvl="0" algn="l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r>
              <a:rPr lang="en-US" b="1" dirty="0"/>
              <a:t>Some Notable Challenges</a:t>
            </a:r>
          </a:p>
        </p:txBody>
      </p:sp>
      <p:sp>
        <p:nvSpPr>
          <p:cNvPr id="9" name="Google Shape;325;p38">
            <a:extLst>
              <a:ext uri="{FF2B5EF4-FFF2-40B4-BE49-F238E27FC236}">
                <a16:creationId xmlns:a16="http://schemas.microsoft.com/office/drawing/2014/main" id="{939BCE40-7BC4-B360-7A3D-2F44D963527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22792" y="1187127"/>
            <a:ext cx="11139619" cy="5202598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Autofit/>
          </a:bodyPr>
          <a:lstStyle/>
          <a:p>
            <a:pPr marL="360363" indent="-296863"/>
            <a:r>
              <a:rPr lang="en-US" sz="2000" dirty="0"/>
              <a:t>Ionization yield in low-energy nuclear recoils</a:t>
            </a:r>
          </a:p>
          <a:p>
            <a:pPr marL="969948" lvl="1" indent="-296863"/>
            <a:r>
              <a:rPr lang="en-US" sz="2000" dirty="0"/>
              <a:t>e.g. </a:t>
            </a:r>
            <a:r>
              <a:rPr lang="en-CA" sz="2000" dirty="0"/>
              <a:t>IMPACT for silicon (</a:t>
            </a:r>
            <a:r>
              <a:rPr lang="en-CA" sz="2000" spc="-21" dirty="0">
                <a:solidFill>
                  <a:srgbClr val="0072BC"/>
                </a:solidFill>
                <a:latin typeface="Open Sans"/>
                <a:cs typeface="Open Sans"/>
                <a:hlinkClick r:id="rId3"/>
              </a:rPr>
              <a:t>arXiv:2303.02196</a:t>
            </a:r>
            <a:r>
              <a:rPr lang="en-CA" sz="2000" dirty="0"/>
              <a:t>) found significant deviations from Lindhard Model</a:t>
            </a:r>
            <a:endParaRPr lang="en-US" sz="2000" dirty="0"/>
          </a:p>
          <a:p>
            <a:pPr marL="63500" indent="0">
              <a:buNone/>
            </a:pPr>
            <a:endParaRPr lang="en-CA" sz="2400" dirty="0"/>
          </a:p>
        </p:txBody>
      </p:sp>
      <p:pic>
        <p:nvPicPr>
          <p:cNvPr id="3" name="object 7">
            <a:extLst>
              <a:ext uri="{FF2B5EF4-FFF2-40B4-BE49-F238E27FC236}">
                <a16:creationId xmlns:a16="http://schemas.microsoft.com/office/drawing/2014/main" id="{2A094974-B81D-EA61-5D0B-DB3A8BF762EE}"/>
              </a:ext>
            </a:extLst>
          </p:cNvPr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315397" y="2159693"/>
            <a:ext cx="5697877" cy="4163726"/>
          </a:xfrm>
          <a:prstGeom prst="rect">
            <a:avLst/>
          </a:prstGeom>
        </p:spPr>
      </p:pic>
      <p:sp>
        <p:nvSpPr>
          <p:cNvPr id="4" name="object 9">
            <a:extLst>
              <a:ext uri="{FF2B5EF4-FFF2-40B4-BE49-F238E27FC236}">
                <a16:creationId xmlns:a16="http://schemas.microsoft.com/office/drawing/2014/main" id="{20F26083-5A46-7C0C-79D4-DFBED2F7F218}"/>
              </a:ext>
            </a:extLst>
          </p:cNvPr>
          <p:cNvSpPr txBox="1"/>
          <p:nvPr/>
        </p:nvSpPr>
        <p:spPr>
          <a:xfrm>
            <a:off x="7124828" y="2230023"/>
            <a:ext cx="4321479" cy="798105"/>
          </a:xfrm>
          <a:prstGeom prst="rect">
            <a:avLst/>
          </a:prstGeom>
          <a:solidFill>
            <a:srgbClr val="E5EAEE"/>
          </a:solidFill>
        </p:spPr>
        <p:txBody>
          <a:bodyPr vert="horz" wrap="square" lIns="0" tIns="69788" rIns="0" bIns="0" rtlCol="0">
            <a:spAutoFit/>
          </a:bodyPr>
          <a:lstStyle/>
          <a:p>
            <a:pPr marL="152996">
              <a:spcBef>
                <a:spcPts val="550"/>
              </a:spcBef>
            </a:pPr>
            <a:r>
              <a:rPr sz="2114" i="1" dirty="0">
                <a:solidFill>
                  <a:srgbClr val="00305E"/>
                </a:solidFill>
                <a:latin typeface="Arial"/>
                <a:cs typeface="Arial"/>
              </a:rPr>
              <a:t>E</a:t>
            </a:r>
            <a:r>
              <a:rPr sz="2219" i="1" baseline="-11904" dirty="0">
                <a:solidFill>
                  <a:srgbClr val="00305E"/>
                </a:solidFill>
                <a:latin typeface="Arial"/>
                <a:cs typeface="Arial"/>
              </a:rPr>
              <a:t>t</a:t>
            </a:r>
            <a:r>
              <a:rPr sz="2219" i="1" spc="1188" baseline="-11904" dirty="0">
                <a:solidFill>
                  <a:srgbClr val="00305E"/>
                </a:solidFill>
                <a:latin typeface="Arial"/>
                <a:cs typeface="Arial"/>
              </a:rPr>
              <a:t> </a:t>
            </a:r>
            <a:r>
              <a:rPr sz="2114" dirty="0">
                <a:solidFill>
                  <a:srgbClr val="00305E"/>
                </a:solidFill>
                <a:latin typeface="Tahoma"/>
                <a:cs typeface="Tahoma"/>
              </a:rPr>
              <a:t>=</a:t>
            </a:r>
            <a:r>
              <a:rPr sz="2114" spc="285" dirty="0">
                <a:solidFill>
                  <a:srgbClr val="00305E"/>
                </a:solidFill>
                <a:latin typeface="Tahoma"/>
                <a:cs typeface="Tahoma"/>
              </a:rPr>
              <a:t> </a:t>
            </a:r>
            <a:r>
              <a:rPr sz="2114" i="1" dirty="0">
                <a:solidFill>
                  <a:srgbClr val="00305E"/>
                </a:solidFill>
                <a:latin typeface="Arial"/>
                <a:cs typeface="Arial"/>
              </a:rPr>
              <a:t>E</a:t>
            </a:r>
            <a:r>
              <a:rPr sz="2219" i="1" baseline="-11904" dirty="0">
                <a:solidFill>
                  <a:srgbClr val="00305E"/>
                </a:solidFill>
                <a:latin typeface="Arial"/>
                <a:cs typeface="Arial"/>
              </a:rPr>
              <a:t>r</a:t>
            </a:r>
            <a:r>
              <a:rPr sz="2219" i="1" spc="522" baseline="-11904" dirty="0">
                <a:solidFill>
                  <a:srgbClr val="00305E"/>
                </a:solidFill>
                <a:latin typeface="Arial"/>
                <a:cs typeface="Arial"/>
              </a:rPr>
              <a:t> </a:t>
            </a:r>
            <a:r>
              <a:rPr sz="2114" dirty="0">
                <a:solidFill>
                  <a:srgbClr val="00305E"/>
                </a:solidFill>
                <a:latin typeface="Tahoma"/>
                <a:cs typeface="Tahoma"/>
              </a:rPr>
              <a:t>+</a:t>
            </a:r>
            <a:r>
              <a:rPr sz="2114" spc="-201" dirty="0">
                <a:solidFill>
                  <a:srgbClr val="00305E"/>
                </a:solidFill>
                <a:latin typeface="Tahoma"/>
                <a:cs typeface="Tahoma"/>
              </a:rPr>
              <a:t> </a:t>
            </a:r>
            <a:r>
              <a:rPr sz="2114" dirty="0">
                <a:solidFill>
                  <a:srgbClr val="00305E"/>
                </a:solidFill>
                <a:latin typeface="Tahoma"/>
                <a:cs typeface="Tahoma"/>
              </a:rPr>
              <a:t>(</a:t>
            </a:r>
            <a:r>
              <a:rPr sz="2114" i="1" dirty="0">
                <a:solidFill>
                  <a:srgbClr val="00305E"/>
                </a:solidFill>
                <a:latin typeface="Arial"/>
                <a:cs typeface="Arial"/>
              </a:rPr>
              <a:t>N</a:t>
            </a:r>
            <a:r>
              <a:rPr sz="2219" i="1" baseline="-11904" dirty="0">
                <a:solidFill>
                  <a:srgbClr val="00305E"/>
                </a:solidFill>
                <a:latin typeface="Arial"/>
                <a:cs typeface="Arial"/>
              </a:rPr>
              <a:t>eh</a:t>
            </a:r>
            <a:r>
              <a:rPr sz="2219" i="1" spc="285" baseline="-11904" dirty="0">
                <a:solidFill>
                  <a:srgbClr val="00305E"/>
                </a:solidFill>
                <a:latin typeface="Arial"/>
                <a:cs typeface="Arial"/>
              </a:rPr>
              <a:t> </a:t>
            </a:r>
            <a:r>
              <a:rPr sz="2114" dirty="0">
                <a:solidFill>
                  <a:srgbClr val="00305E"/>
                </a:solidFill>
                <a:latin typeface="Cambria"/>
                <a:cs typeface="Cambria"/>
              </a:rPr>
              <a:t>·</a:t>
            </a:r>
            <a:r>
              <a:rPr sz="2114" spc="11" dirty="0">
                <a:solidFill>
                  <a:srgbClr val="00305E"/>
                </a:solidFill>
                <a:latin typeface="Cambria"/>
                <a:cs typeface="Cambria"/>
              </a:rPr>
              <a:t> </a:t>
            </a:r>
            <a:r>
              <a:rPr sz="2114" i="1" dirty="0">
                <a:solidFill>
                  <a:srgbClr val="00305E"/>
                </a:solidFill>
                <a:latin typeface="Arial"/>
                <a:cs typeface="Arial"/>
              </a:rPr>
              <a:t>e</a:t>
            </a:r>
            <a:r>
              <a:rPr sz="2114" i="1" spc="-85" dirty="0">
                <a:solidFill>
                  <a:srgbClr val="00305E"/>
                </a:solidFill>
                <a:latin typeface="Arial"/>
                <a:cs typeface="Arial"/>
              </a:rPr>
              <a:t> </a:t>
            </a:r>
            <a:r>
              <a:rPr sz="2114" dirty="0">
                <a:solidFill>
                  <a:srgbClr val="00305E"/>
                </a:solidFill>
                <a:latin typeface="Cambria"/>
                <a:cs typeface="Cambria"/>
              </a:rPr>
              <a:t>·</a:t>
            </a:r>
            <a:r>
              <a:rPr sz="2114" spc="11" dirty="0">
                <a:solidFill>
                  <a:srgbClr val="00305E"/>
                </a:solidFill>
                <a:latin typeface="Cambria"/>
                <a:cs typeface="Cambria"/>
              </a:rPr>
              <a:t> </a:t>
            </a:r>
            <a:r>
              <a:rPr sz="2114" i="1" dirty="0">
                <a:solidFill>
                  <a:srgbClr val="00305E"/>
                </a:solidFill>
                <a:latin typeface="Arial"/>
                <a:cs typeface="Arial"/>
              </a:rPr>
              <a:t>V</a:t>
            </a:r>
            <a:r>
              <a:rPr sz="2219" i="1" baseline="-11904" dirty="0">
                <a:solidFill>
                  <a:srgbClr val="00305E"/>
                </a:solidFill>
                <a:latin typeface="Arial"/>
                <a:cs typeface="Arial"/>
              </a:rPr>
              <a:t>b</a:t>
            </a:r>
            <a:r>
              <a:rPr sz="2219" i="1" spc="-412" baseline="-11904" dirty="0">
                <a:solidFill>
                  <a:srgbClr val="00305E"/>
                </a:solidFill>
                <a:latin typeface="Arial"/>
                <a:cs typeface="Arial"/>
              </a:rPr>
              <a:t> </a:t>
            </a:r>
            <a:r>
              <a:rPr sz="2114" spc="-106" dirty="0">
                <a:solidFill>
                  <a:srgbClr val="00305E"/>
                </a:solidFill>
                <a:latin typeface="Tahoma"/>
                <a:cs typeface="Tahoma"/>
              </a:rPr>
              <a:t>)</a:t>
            </a:r>
            <a:endParaRPr sz="2114" dirty="0">
              <a:latin typeface="Tahoma"/>
              <a:cs typeface="Tahoma"/>
            </a:endParaRPr>
          </a:p>
          <a:p>
            <a:pPr marL="532803">
              <a:spcBef>
                <a:spcPts val="623"/>
              </a:spcBef>
            </a:pPr>
            <a:r>
              <a:rPr sz="2114" dirty="0">
                <a:solidFill>
                  <a:srgbClr val="00305E"/>
                </a:solidFill>
                <a:latin typeface="Tahoma"/>
                <a:cs typeface="Tahoma"/>
              </a:rPr>
              <a:t>=</a:t>
            </a:r>
            <a:r>
              <a:rPr sz="2114" spc="296" dirty="0">
                <a:solidFill>
                  <a:srgbClr val="00305E"/>
                </a:solidFill>
                <a:latin typeface="Tahoma"/>
                <a:cs typeface="Tahoma"/>
              </a:rPr>
              <a:t> </a:t>
            </a:r>
            <a:r>
              <a:rPr sz="2114" i="1" dirty="0">
                <a:solidFill>
                  <a:srgbClr val="00305E"/>
                </a:solidFill>
                <a:latin typeface="Arial"/>
                <a:cs typeface="Arial"/>
              </a:rPr>
              <a:t>E</a:t>
            </a:r>
            <a:r>
              <a:rPr sz="2219" i="1" baseline="-11904" dirty="0">
                <a:solidFill>
                  <a:srgbClr val="00305E"/>
                </a:solidFill>
                <a:latin typeface="Arial"/>
                <a:cs typeface="Arial"/>
              </a:rPr>
              <a:t>r</a:t>
            </a:r>
            <a:r>
              <a:rPr sz="2219" i="1" spc="537" baseline="-11904" dirty="0">
                <a:solidFill>
                  <a:srgbClr val="00305E"/>
                </a:solidFill>
                <a:latin typeface="Arial"/>
                <a:cs typeface="Arial"/>
              </a:rPr>
              <a:t> </a:t>
            </a:r>
            <a:r>
              <a:rPr sz="2114" dirty="0">
                <a:solidFill>
                  <a:srgbClr val="00305E"/>
                </a:solidFill>
                <a:latin typeface="Cambria"/>
                <a:cs typeface="Cambria"/>
              </a:rPr>
              <a:t>·</a:t>
            </a:r>
            <a:r>
              <a:rPr sz="2114" spc="11" dirty="0">
                <a:solidFill>
                  <a:srgbClr val="00305E"/>
                </a:solidFill>
                <a:latin typeface="Cambria"/>
                <a:cs typeface="Cambria"/>
              </a:rPr>
              <a:t> </a:t>
            </a:r>
            <a:r>
              <a:rPr sz="2114" dirty="0">
                <a:solidFill>
                  <a:srgbClr val="00305E"/>
                </a:solidFill>
                <a:latin typeface="Tahoma"/>
                <a:cs typeface="Tahoma"/>
              </a:rPr>
              <a:t>(</a:t>
            </a:r>
            <a:r>
              <a:rPr sz="2114" dirty="0">
                <a:solidFill>
                  <a:srgbClr val="00305E"/>
                </a:solidFill>
                <a:latin typeface="Arial"/>
                <a:cs typeface="Arial"/>
              </a:rPr>
              <a:t>1</a:t>
            </a:r>
            <a:r>
              <a:rPr sz="2114" spc="-116" dirty="0">
                <a:solidFill>
                  <a:srgbClr val="00305E"/>
                </a:solidFill>
                <a:latin typeface="Arial"/>
                <a:cs typeface="Arial"/>
              </a:rPr>
              <a:t> </a:t>
            </a:r>
            <a:r>
              <a:rPr sz="2114" dirty="0">
                <a:solidFill>
                  <a:srgbClr val="00305E"/>
                </a:solidFill>
                <a:latin typeface="Tahoma"/>
                <a:cs typeface="Tahoma"/>
              </a:rPr>
              <a:t>+</a:t>
            </a:r>
            <a:r>
              <a:rPr sz="2114" spc="-190" dirty="0">
                <a:solidFill>
                  <a:srgbClr val="00305E"/>
                </a:solidFill>
                <a:latin typeface="Tahoma"/>
                <a:cs typeface="Tahoma"/>
              </a:rPr>
              <a:t> </a:t>
            </a:r>
            <a:r>
              <a:rPr sz="2114" i="1" dirty="0">
                <a:solidFill>
                  <a:srgbClr val="00305E"/>
                </a:solidFill>
                <a:latin typeface="Arial"/>
                <a:cs typeface="Arial"/>
              </a:rPr>
              <a:t>e</a:t>
            </a:r>
            <a:r>
              <a:rPr sz="2114" i="1" spc="-74" dirty="0">
                <a:solidFill>
                  <a:srgbClr val="00305E"/>
                </a:solidFill>
                <a:latin typeface="Arial"/>
                <a:cs typeface="Arial"/>
              </a:rPr>
              <a:t> </a:t>
            </a:r>
            <a:r>
              <a:rPr sz="2114" dirty="0">
                <a:solidFill>
                  <a:srgbClr val="00305E"/>
                </a:solidFill>
                <a:latin typeface="Cambria"/>
                <a:cs typeface="Cambria"/>
              </a:rPr>
              <a:t>·</a:t>
            </a:r>
            <a:r>
              <a:rPr sz="2114" spc="11" dirty="0">
                <a:solidFill>
                  <a:srgbClr val="00305E"/>
                </a:solidFill>
                <a:latin typeface="Cambria"/>
                <a:cs typeface="Cambria"/>
              </a:rPr>
              <a:t> </a:t>
            </a:r>
            <a:r>
              <a:rPr sz="2114" i="1" dirty="0">
                <a:solidFill>
                  <a:srgbClr val="00305E"/>
                </a:solidFill>
                <a:latin typeface="Arial"/>
                <a:cs typeface="Arial"/>
              </a:rPr>
              <a:t>V</a:t>
            </a:r>
            <a:r>
              <a:rPr sz="2219" i="1" baseline="-11904" dirty="0">
                <a:solidFill>
                  <a:srgbClr val="00305E"/>
                </a:solidFill>
                <a:latin typeface="Arial"/>
                <a:cs typeface="Arial"/>
              </a:rPr>
              <a:t>b</a:t>
            </a:r>
            <a:r>
              <a:rPr sz="2219" i="1" spc="-395" baseline="-11904" dirty="0">
                <a:solidFill>
                  <a:srgbClr val="00305E"/>
                </a:solidFill>
                <a:latin typeface="Arial"/>
                <a:cs typeface="Arial"/>
              </a:rPr>
              <a:t> </a:t>
            </a:r>
            <a:r>
              <a:rPr sz="2114" dirty="0">
                <a:solidFill>
                  <a:srgbClr val="00305E"/>
                </a:solidFill>
                <a:latin typeface="Cambria"/>
                <a:cs typeface="Cambria"/>
              </a:rPr>
              <a:t>/𝜀</a:t>
            </a:r>
            <a:r>
              <a:rPr sz="2219" baseline="-11904" dirty="0">
                <a:solidFill>
                  <a:srgbClr val="00305E"/>
                </a:solidFill>
                <a:latin typeface="Open Sans"/>
                <a:cs typeface="Open Sans"/>
              </a:rPr>
              <a:t>pair</a:t>
            </a:r>
            <a:r>
              <a:rPr sz="2219" spc="285" baseline="-11904" dirty="0">
                <a:solidFill>
                  <a:srgbClr val="00305E"/>
                </a:solidFill>
                <a:latin typeface="Open Sans"/>
                <a:cs typeface="Open Sans"/>
              </a:rPr>
              <a:t> </a:t>
            </a:r>
            <a:r>
              <a:rPr sz="2114" dirty="0">
                <a:solidFill>
                  <a:srgbClr val="00305E"/>
                </a:solidFill>
                <a:latin typeface="Cambria"/>
                <a:cs typeface="Cambria"/>
              </a:rPr>
              <a:t>·</a:t>
            </a:r>
            <a:r>
              <a:rPr sz="2114" spc="11" dirty="0">
                <a:solidFill>
                  <a:srgbClr val="00305E"/>
                </a:solidFill>
                <a:latin typeface="Cambria"/>
                <a:cs typeface="Cambria"/>
              </a:rPr>
              <a:t> </a:t>
            </a:r>
            <a:r>
              <a:rPr sz="2114" i="1" dirty="0">
                <a:solidFill>
                  <a:srgbClr val="B20000"/>
                </a:solidFill>
                <a:latin typeface="Arial"/>
                <a:cs typeface="Arial"/>
              </a:rPr>
              <a:t>Y</a:t>
            </a:r>
            <a:r>
              <a:rPr sz="2114" i="1" spc="-285" dirty="0">
                <a:solidFill>
                  <a:srgbClr val="B20000"/>
                </a:solidFill>
                <a:latin typeface="Arial"/>
                <a:cs typeface="Arial"/>
              </a:rPr>
              <a:t> </a:t>
            </a:r>
            <a:r>
              <a:rPr sz="2114" spc="-21" dirty="0">
                <a:solidFill>
                  <a:srgbClr val="B20000"/>
                </a:solidFill>
                <a:latin typeface="Tahoma"/>
                <a:cs typeface="Tahoma"/>
              </a:rPr>
              <a:t>(</a:t>
            </a:r>
            <a:r>
              <a:rPr sz="2114" i="1" spc="-21" dirty="0">
                <a:solidFill>
                  <a:srgbClr val="B20000"/>
                </a:solidFill>
                <a:latin typeface="Arial"/>
                <a:cs typeface="Arial"/>
              </a:rPr>
              <a:t>E</a:t>
            </a:r>
            <a:r>
              <a:rPr sz="2219" i="1" spc="-32" baseline="-11904" dirty="0">
                <a:solidFill>
                  <a:srgbClr val="B20000"/>
                </a:solidFill>
                <a:latin typeface="Arial"/>
                <a:cs typeface="Arial"/>
              </a:rPr>
              <a:t>r</a:t>
            </a:r>
            <a:r>
              <a:rPr sz="2219" i="1" spc="-205" baseline="-11904" dirty="0">
                <a:solidFill>
                  <a:srgbClr val="B20000"/>
                </a:solidFill>
                <a:latin typeface="Arial"/>
                <a:cs typeface="Arial"/>
              </a:rPr>
              <a:t> </a:t>
            </a:r>
            <a:r>
              <a:rPr sz="2114" spc="-74" dirty="0">
                <a:solidFill>
                  <a:srgbClr val="B20000"/>
                </a:solidFill>
                <a:latin typeface="Tahoma"/>
                <a:cs typeface="Tahoma"/>
              </a:rPr>
              <a:t>)</a:t>
            </a:r>
            <a:r>
              <a:rPr sz="2114" spc="-74" dirty="0">
                <a:solidFill>
                  <a:srgbClr val="00305E"/>
                </a:solidFill>
                <a:latin typeface="Tahoma"/>
                <a:cs typeface="Tahoma"/>
              </a:rPr>
              <a:t>)</a:t>
            </a:r>
            <a:endParaRPr sz="2114" dirty="0">
              <a:latin typeface="Tahoma"/>
              <a:cs typeface="Tahoma"/>
            </a:endParaRPr>
          </a:p>
        </p:txBody>
      </p:sp>
    </p:spTree>
    <p:extLst>
      <p:ext uri="{BB962C8B-B14F-4D97-AF65-F5344CB8AC3E}">
        <p14:creationId xmlns:p14="http://schemas.microsoft.com/office/powerpoint/2010/main" val="216337688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Recent Results</a:t>
            </a:r>
            <a:endParaRPr lang="en-CA" b="1" dirty="0">
              <a:solidFill>
                <a:schemeClr val="accent4"/>
              </a:solidFill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74" b="22820"/>
          <a:stretch/>
        </p:blipFill>
        <p:spPr>
          <a:xfrm rot="16200000">
            <a:off x="3793584" y="590906"/>
            <a:ext cx="4869657" cy="6130977"/>
          </a:xfrm>
        </p:spPr>
      </p:pic>
    </p:spTree>
    <p:extLst>
      <p:ext uri="{BB962C8B-B14F-4D97-AF65-F5344CB8AC3E}">
        <p14:creationId xmlns:p14="http://schemas.microsoft.com/office/powerpoint/2010/main" val="181092456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Trying to Shed Light on Low-Energy Backgrounds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236" y="1184225"/>
            <a:ext cx="5930634" cy="5012515"/>
          </a:xfrm>
        </p:spPr>
        <p:txBody>
          <a:bodyPr>
            <a:noAutofit/>
          </a:bodyPr>
          <a:lstStyle/>
          <a:p>
            <a:r>
              <a:rPr lang="en-CA" sz="2400" b="1" dirty="0"/>
              <a:t>Low-energy background events, of unknown origin, observed in:</a:t>
            </a:r>
          </a:p>
          <a:p>
            <a:pPr lvl="1"/>
            <a:r>
              <a:rPr lang="en-CA" b="1" dirty="0"/>
              <a:t>XENON1T, DarkSide-50 (liquid nobles)</a:t>
            </a:r>
          </a:p>
          <a:p>
            <a:pPr lvl="1"/>
            <a:r>
              <a:rPr lang="en-CA" b="1" dirty="0"/>
              <a:t>SENSEI, DAMIC, SuperCDMS, EDELWEISS, CRESST-III (solid-state)</a:t>
            </a:r>
          </a:p>
          <a:p>
            <a:r>
              <a:rPr lang="en-CA" sz="2400" b="1" dirty="0"/>
              <a:t>EXCESS workshop series (2021 -)</a:t>
            </a:r>
          </a:p>
          <a:p>
            <a:r>
              <a:rPr lang="en-CA" sz="2400" b="1" dirty="0"/>
              <a:t>Possible explanations in solid-state detectors include:</a:t>
            </a:r>
          </a:p>
          <a:p>
            <a:pPr marL="719138"/>
            <a:r>
              <a:rPr lang="en-CA" sz="2400" b="1" dirty="0"/>
              <a:t>Cherenkov / transition radiation</a:t>
            </a:r>
          </a:p>
          <a:p>
            <a:pPr marL="719138"/>
            <a:r>
              <a:rPr lang="en-CA" sz="2400" b="1" dirty="0"/>
              <a:t>Cracking/micro-fracturing of crystals, stress from holders</a:t>
            </a:r>
          </a:p>
          <a:p>
            <a:pPr marL="719138"/>
            <a:r>
              <a:rPr lang="en-CA" sz="2400" b="1" dirty="0"/>
              <a:t>Luminescence &amp; phonons from recombination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8995" y="1118302"/>
            <a:ext cx="4903451" cy="25694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8995" y="3777185"/>
            <a:ext cx="4903451" cy="2569455"/>
          </a:xfrm>
          <a:prstGeom prst="rect">
            <a:avLst/>
          </a:prstGeom>
        </p:spPr>
      </p:pic>
      <p:cxnSp>
        <p:nvCxnSpPr>
          <p:cNvPr id="8" name="Straight Arrow Connector 7"/>
          <p:cNvCxnSpPr>
            <a:cxnSpLocks/>
            <a:endCxn id="4" idx="1"/>
          </p:cNvCxnSpPr>
          <p:nvPr/>
        </p:nvCxnSpPr>
        <p:spPr>
          <a:xfrm flipV="1">
            <a:off x="5374257" y="2403030"/>
            <a:ext cx="1234738" cy="21430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>
            <a:cxnSpLocks/>
          </p:cNvCxnSpPr>
          <p:nvPr/>
        </p:nvCxnSpPr>
        <p:spPr>
          <a:xfrm>
            <a:off x="5236234" y="5921470"/>
            <a:ext cx="1372761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2"/>
          <p:cNvSpPr txBox="1">
            <a:spLocks/>
          </p:cNvSpPr>
          <p:nvPr/>
        </p:nvSpPr>
        <p:spPr>
          <a:xfrm>
            <a:off x="3213677" y="6233564"/>
            <a:ext cx="4515464" cy="532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sz="1800" b="1" dirty="0">
                <a:hlinkClick r:id="rId4"/>
              </a:rPr>
              <a:t>https://arxiv.org/abs/2011.13939</a:t>
            </a:r>
            <a:r>
              <a:rPr lang="en-CA" sz="1800" b="1" dirty="0"/>
              <a:t>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448800" y="6451322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37</a:t>
            </a:fld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022708718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Nuclear Recoil Limits</a:t>
            </a:r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464305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38</a:t>
            </a:fld>
            <a:endParaRPr lang="en-CA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75750" y="1296275"/>
            <a:ext cx="5110553" cy="471162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043" y="2002386"/>
            <a:ext cx="5879787" cy="3770733"/>
          </a:xfrm>
          <a:prstGeom prst="rect">
            <a:avLst/>
          </a:prstGeom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972660" y="6007903"/>
            <a:ext cx="4650375" cy="379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CA" sz="1800" b="1" dirty="0">
                <a:hlinkClick r:id="rId4"/>
              </a:rPr>
              <a:t>https://arxiv.org/abs/2007.14289</a:t>
            </a:r>
            <a:endParaRPr lang="en-CA" sz="1800" b="1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7123612" y="6073161"/>
            <a:ext cx="4650375" cy="379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800" b="1" dirty="0">
                <a:hlinkClick r:id="rId5"/>
              </a:rPr>
              <a:t>https://arxiv.org/abs/2312.13342</a:t>
            </a:r>
            <a:r>
              <a:rPr lang="en-CA" sz="18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687063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Electron Recoil Limits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543849" y="2471153"/>
            <a:ext cx="1669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kinetic mixing</a:t>
            </a:r>
          </a:p>
          <a:p>
            <a:pPr algn="ctr"/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Refer to caption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" t="3130" r="3059" b="50932"/>
          <a:stretch/>
        </p:blipFill>
        <p:spPr bwMode="auto">
          <a:xfrm>
            <a:off x="763657" y="1896830"/>
            <a:ext cx="10779610" cy="4920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Refer to cap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39" t="54515" r="8126" b="29404"/>
          <a:stretch/>
        </p:blipFill>
        <p:spPr bwMode="auto">
          <a:xfrm>
            <a:off x="9340595" y="134792"/>
            <a:ext cx="2083633" cy="1720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Refer to cap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39" t="70760" r="8126" b="16629"/>
          <a:stretch/>
        </p:blipFill>
        <p:spPr bwMode="auto">
          <a:xfrm>
            <a:off x="7256962" y="134792"/>
            <a:ext cx="2083633" cy="1349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-449705" y="1990571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CA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083239" y="6522083"/>
            <a:ext cx="4650375" cy="379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b="1" dirty="0">
                <a:hlinkClick r:id="rId3"/>
              </a:rPr>
              <a:t>https://arxiv.org/abs/2407.08085</a:t>
            </a:r>
            <a:r>
              <a:rPr lang="en-CA" sz="14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2232959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Thermally Produced Dark Matter"/>
          <p:cNvSpPr txBox="1">
            <a:spLocks noGrp="1"/>
          </p:cNvSpPr>
          <p:nvPr>
            <p:ph type="title"/>
          </p:nvPr>
        </p:nvSpPr>
        <p:spPr>
          <a:xfrm>
            <a:off x="602429" y="129091"/>
            <a:ext cx="6488544" cy="753034"/>
          </a:xfrm>
          <a:prstGeom prst="rect">
            <a:avLst/>
          </a:prstGeom>
        </p:spPr>
        <p:txBody>
          <a:bodyPr/>
          <a:lstStyle/>
          <a:p>
            <a:r>
              <a:rPr lang="en-CA" b="1" dirty="0" err="1"/>
              <a:t>WIMPing</a:t>
            </a:r>
            <a:r>
              <a:rPr lang="en-CA" b="1" dirty="0"/>
              <a:t> out?</a:t>
            </a:r>
            <a:endParaRPr b="1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294967295"/>
          </p:nvPr>
        </p:nvSpPr>
        <p:spPr>
          <a:xfrm>
            <a:off x="11583459" y="-38403"/>
            <a:ext cx="622925" cy="6155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CA" smtClean="0"/>
              <a:pPr/>
              <a:t>4</a:t>
            </a:fld>
            <a:endParaRPr lang="en-CA"/>
          </a:p>
        </p:txBody>
      </p:sp>
      <p:sp>
        <p:nvSpPr>
          <p:cNvPr id="27" name="Searches for WIMPs where we most expect to find them haven’t seen anything.…"/>
          <p:cNvSpPr txBox="1"/>
          <p:nvPr/>
        </p:nvSpPr>
        <p:spPr>
          <a:xfrm>
            <a:off x="467517" y="2778334"/>
            <a:ext cx="4044522" cy="975556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7625" tIns="47625" rIns="47625" bIns="47625"/>
          <a:lstStyle/>
          <a:p>
            <a:pPr marL="0" lvl="1" algn="ctr" defTabSz="778933" hangingPunct="0">
              <a:spcBef>
                <a:spcPts val="3450"/>
              </a:spcBef>
              <a:buClr>
                <a:srgbClr val="000000"/>
              </a:buClr>
              <a:defRPr sz="50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CA" sz="2500" b="1" kern="0" dirty="0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But… s</a:t>
            </a:r>
            <a:r>
              <a:rPr sz="2500" b="1" kern="0" dirty="0" err="1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earches</a:t>
            </a:r>
            <a:r>
              <a:rPr sz="2500" b="1" kern="0" dirty="0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 </a:t>
            </a:r>
            <a:r>
              <a:rPr sz="2500" b="1" i="1" kern="0" dirty="0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where we most expect</a:t>
            </a:r>
            <a:r>
              <a:rPr lang="en-CA" sz="2500" b="1" i="1" kern="0" dirty="0" err="1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ed</a:t>
            </a:r>
            <a:r>
              <a:rPr sz="2500" b="1" i="1" kern="0" dirty="0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 to find </a:t>
            </a:r>
            <a:r>
              <a:rPr lang="en-CA" sz="2500" b="1" i="1" kern="0" dirty="0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WIMPs </a:t>
            </a:r>
            <a:r>
              <a:rPr sz="2500" b="1" kern="0" dirty="0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haven’t </a:t>
            </a:r>
            <a:r>
              <a:rPr lang="en-CA" sz="2500" b="1" kern="0" dirty="0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found them!</a:t>
            </a:r>
            <a:endParaRPr sz="2500" b="1" kern="0" dirty="0">
              <a:solidFill>
                <a:srgbClr val="000000"/>
              </a:solidFill>
              <a:latin typeface="+mj-lt"/>
              <a:ea typeface="Gill Sans"/>
              <a:cs typeface="Gill Sans"/>
              <a:sym typeface="Gill Sans"/>
            </a:endParaRPr>
          </a:p>
        </p:txBody>
      </p:sp>
      <p:sp>
        <p:nvSpPr>
          <p:cNvPr id="8" name="weak scale"/>
          <p:cNvSpPr txBox="1"/>
          <p:nvPr/>
        </p:nvSpPr>
        <p:spPr>
          <a:xfrm>
            <a:off x="467517" y="1609120"/>
            <a:ext cx="4143369" cy="861774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60960" tIns="60960" rIns="60960" bIns="60960" numCol="1" anchor="t">
            <a:spAutoFit/>
          </a:bodyPr>
          <a:lstStyle>
            <a:lvl1pPr>
              <a:defRPr i="1">
                <a:solidFill>
                  <a:srgbClr val="0433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algn="ctr"/>
            <a:r>
              <a:rPr lang="en-CA" sz="2400" b="1" i="0" dirty="0">
                <a:solidFill>
                  <a:schemeClr val="tx1"/>
                </a:solidFill>
                <a:latin typeface="+mj-lt"/>
              </a:rPr>
              <a:t>Lots of “theoretically motivated” </a:t>
            </a:r>
            <a:r>
              <a:rPr lang="en-CA" sz="2400" b="1" i="0" dirty="0" err="1">
                <a:solidFill>
                  <a:schemeClr val="tx1"/>
                </a:solidFill>
                <a:latin typeface="+mj-lt"/>
              </a:rPr>
              <a:t>WIMPy</a:t>
            </a:r>
            <a:r>
              <a:rPr lang="en-CA" sz="2400" b="1" i="0" dirty="0">
                <a:solidFill>
                  <a:schemeClr val="tx1"/>
                </a:solidFill>
                <a:latin typeface="+mj-lt"/>
              </a:rPr>
              <a:t> candidates</a:t>
            </a: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r>
              <a:rPr lang="en-US" dirty="0"/>
              <a:t>4</a:t>
            </a:r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5240409" y="5637537"/>
            <a:ext cx="31952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PDG 2024, Ch. 27 “Dark Matter”</a:t>
            </a:r>
            <a:endParaRPr lang="en-CA" dirty="0"/>
          </a:p>
        </p:txBody>
      </p:sp>
      <p:grpSp>
        <p:nvGrpSpPr>
          <p:cNvPr id="2" name="Group 1"/>
          <p:cNvGrpSpPr/>
          <p:nvPr/>
        </p:nvGrpSpPr>
        <p:grpSpPr>
          <a:xfrm>
            <a:off x="4878258" y="1563761"/>
            <a:ext cx="6797280" cy="4500193"/>
            <a:chOff x="4878258" y="1563761"/>
            <a:chExt cx="6797280" cy="4500193"/>
          </a:xfrm>
        </p:grpSpPr>
        <p:sp>
          <p:nvSpPr>
            <p:cNvPr id="10" name="TextBox 9"/>
            <p:cNvSpPr txBox="1"/>
            <p:nvPr/>
          </p:nvSpPr>
          <p:spPr>
            <a:xfrm>
              <a:off x="9033339" y="5694622"/>
              <a:ext cx="11953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dirty="0">
                  <a:solidFill>
                    <a:schemeClr val="accent5"/>
                  </a:solidFill>
                </a:rPr>
                <a:t>weak scale</a:t>
              </a:r>
            </a:p>
          </p:txBody>
        </p:sp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78258" y="1563761"/>
              <a:ext cx="6797280" cy="3957102"/>
            </a:xfrm>
            <a:prstGeom prst="rect">
              <a:avLst/>
            </a:prstGeom>
          </p:spPr>
        </p:pic>
        <p:sp>
          <p:nvSpPr>
            <p:cNvPr id="9" name="Up Arrow 8"/>
            <p:cNvSpPr/>
            <p:nvPr/>
          </p:nvSpPr>
          <p:spPr>
            <a:xfrm>
              <a:off x="9471230" y="5273247"/>
              <a:ext cx="159805" cy="472797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</p:spTree>
    <p:extLst>
      <p:ext uri="{BB962C8B-B14F-4D97-AF65-F5344CB8AC3E}">
        <p14:creationId xmlns:p14="http://schemas.microsoft.com/office/powerpoint/2010/main" val="3214010341"/>
      </p:ext>
    </p:extLst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build="p" bldLvl="5" animBg="1" advAuto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Dark Absorption</a:t>
            </a:r>
            <a:endParaRPr lang="en-CA" dirty="0"/>
          </a:p>
        </p:txBody>
      </p:sp>
      <p:sp>
        <p:nvSpPr>
          <p:cNvPr id="11" name="TextBox 10"/>
          <p:cNvSpPr txBox="1"/>
          <p:nvPr/>
        </p:nvSpPr>
        <p:spPr>
          <a:xfrm rot="16200000">
            <a:off x="-543849" y="2471153"/>
            <a:ext cx="16690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kinetic mixing</a:t>
            </a:r>
          </a:p>
          <a:p>
            <a:pPr algn="ctr"/>
            <a:endParaRPr lang="en-C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3" name="Picture 2" descr="Refer to caption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1" t="51551" r="3059" b="2201"/>
          <a:stretch/>
        </p:blipFill>
        <p:spPr bwMode="auto">
          <a:xfrm>
            <a:off x="760323" y="1331913"/>
            <a:ext cx="10770250" cy="4948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Refer to cap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39" t="54515" r="8126" b="36239"/>
          <a:stretch/>
        </p:blipFill>
        <p:spPr bwMode="auto">
          <a:xfrm>
            <a:off x="9340595" y="314673"/>
            <a:ext cx="2083633" cy="989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Refer to caption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439" t="70760" r="8126" b="20834"/>
          <a:stretch/>
        </p:blipFill>
        <p:spPr bwMode="auto">
          <a:xfrm>
            <a:off x="7256962" y="314672"/>
            <a:ext cx="2083633" cy="8995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/>
          <p:cNvSpPr/>
          <p:nvPr/>
        </p:nvSpPr>
        <p:spPr>
          <a:xfrm>
            <a:off x="8919148" y="1633928"/>
            <a:ext cx="2068642" cy="308797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083239" y="6207291"/>
            <a:ext cx="4650375" cy="37967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400" b="1" dirty="0">
                <a:hlinkClick r:id="rId3"/>
              </a:rPr>
              <a:t>https://arxiv.org/abs/2407.08085</a:t>
            </a:r>
            <a:r>
              <a:rPr lang="en-CA" sz="1400" b="1" dirty="0"/>
              <a:t> </a:t>
            </a:r>
          </a:p>
        </p:txBody>
      </p:sp>
      <p:sp>
        <p:nvSpPr>
          <p:cNvPr id="10" name="Flowchart: Alternate Process 9"/>
          <p:cNvSpPr/>
          <p:nvPr/>
        </p:nvSpPr>
        <p:spPr>
          <a:xfrm>
            <a:off x="4369782" y="278315"/>
            <a:ext cx="2693879" cy="1025828"/>
          </a:xfrm>
          <a:prstGeom prst="flowChartAlternateProcess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See talk by </a:t>
            </a:r>
            <a:r>
              <a:rPr lang="en-CA" sz="1400" b="1" dirty="0">
                <a:solidFill>
                  <a:schemeClr val="tx1"/>
                </a:solidFill>
              </a:rPr>
              <a:t>Matt </a:t>
            </a:r>
            <a:r>
              <a:rPr lang="en-CA" sz="1400" b="1" dirty="0" err="1">
                <a:solidFill>
                  <a:schemeClr val="tx1"/>
                </a:solidFill>
              </a:rPr>
              <a:t>Stukel</a:t>
            </a:r>
            <a:r>
              <a:rPr lang="en-CA" sz="1400" b="1" dirty="0">
                <a:solidFill>
                  <a:schemeClr val="tx1"/>
                </a:solidFill>
              </a:rPr>
              <a:t>:</a:t>
            </a:r>
            <a:endParaRPr lang="en-US" sz="1400" b="1" dirty="0">
              <a:solidFill>
                <a:schemeClr val="tx1"/>
              </a:solidFill>
            </a:endParaRPr>
          </a:p>
          <a:p>
            <a:pPr algn="ctr"/>
            <a:r>
              <a:rPr lang="en-CA" sz="1400" dirty="0">
                <a:solidFill>
                  <a:schemeClr val="tx1"/>
                </a:solidFill>
              </a:rPr>
              <a:t>https://indico.global/event/551/contributions/130120/</a:t>
            </a:r>
          </a:p>
        </p:txBody>
      </p:sp>
    </p:spTree>
    <p:extLst>
      <p:ext uri="{BB962C8B-B14F-4D97-AF65-F5344CB8AC3E}">
        <p14:creationId xmlns:p14="http://schemas.microsoft.com/office/powerpoint/2010/main" val="215731281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0364" y="160949"/>
            <a:ext cx="11826765" cy="675399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Come to the (Solid) Dark Side, We Have Chocolate Cookies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41</a:t>
            </a:fld>
            <a:endParaRPr lang="en-CA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598357" y="1354948"/>
            <a:ext cx="10824148" cy="4898083"/>
          </a:xfrm>
        </p:spPr>
        <p:txBody>
          <a:bodyPr/>
          <a:lstStyle/>
          <a:p>
            <a:r>
              <a:rPr lang="en-CA" b="1" dirty="0"/>
              <a:t>Direct detection of WIMP-like DM at GeV- and sub-GeV scale, through nuclear and/or electron recoils, is a well-motivated challenge</a:t>
            </a:r>
          </a:p>
          <a:p>
            <a:pPr marL="719138"/>
            <a:r>
              <a:rPr lang="en-CA" b="1" dirty="0"/>
              <a:t>Especially when accompanied by searches for low-mass mediators, at eV - </a:t>
            </a:r>
            <a:r>
              <a:rPr lang="en-CA" b="1" dirty="0" err="1"/>
              <a:t>keV</a:t>
            </a:r>
            <a:r>
              <a:rPr lang="en-CA" b="1" dirty="0"/>
              <a:t> scale, through dark absorption</a:t>
            </a:r>
          </a:p>
          <a:p>
            <a:r>
              <a:rPr lang="en-CA" b="1" dirty="0"/>
              <a:t>Solid-state technologies, including charge-coupled devices and cryogenic semiconductor / scintillating crystals, provide many advantages for such searches …</a:t>
            </a:r>
          </a:p>
          <a:p>
            <a:r>
              <a:rPr lang="en-CA" b="1" dirty="0"/>
              <a:t>… As demonstrated in recent world-leading limits on low-mass NR, ER, dark photons, </a:t>
            </a:r>
            <a:r>
              <a:rPr lang="en-CA" b="1" dirty="0" err="1"/>
              <a:t>axion</a:t>
            </a:r>
            <a:r>
              <a:rPr lang="en-CA" b="1" dirty="0"/>
              <a:t>-like particles, …</a:t>
            </a:r>
          </a:p>
          <a:p>
            <a:pPr marL="719138"/>
            <a:r>
              <a:rPr lang="en-CA" b="1" dirty="0"/>
              <a:t>Including prototype and R&amp;D devices, promising further discovery potential in the near future</a:t>
            </a:r>
          </a:p>
        </p:txBody>
      </p:sp>
      <p:sp>
        <p:nvSpPr>
          <p:cNvPr id="4" name="Rectangle 3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 </a:t>
            </a:r>
          </a:p>
        </p:txBody>
      </p:sp>
      <p:sp>
        <p:nvSpPr>
          <p:cNvPr id="5" name="Rectangle 4"/>
          <p:cNvSpPr/>
          <p:nvPr/>
        </p:nvSpPr>
        <p:spPr>
          <a:xfrm>
            <a:off x="5977217" y="3244334"/>
            <a:ext cx="2375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040065051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BACKUP</a:t>
            </a:r>
            <a:endParaRPr lang="en-CA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0617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805506" y="1059138"/>
            <a:ext cx="10891899" cy="2262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dirty="0">
                <a:latin typeface="+mj-lt"/>
              </a:rPr>
              <a:t>Operated in a Soudan, Minnesota underground lab until 2015</a:t>
            </a:r>
          </a:p>
          <a:p>
            <a:pPr marL="0" indent="0">
              <a:buNone/>
            </a:pPr>
            <a:r>
              <a:rPr lang="en-CA" sz="2400" b="1" dirty="0">
                <a:latin typeface="+mj-lt"/>
              </a:rPr>
              <a:t>More powerful version now being constructed in Canada’s world-leading </a:t>
            </a:r>
            <a:r>
              <a:rPr lang="en-CA" sz="2400" b="1" dirty="0" err="1">
                <a:latin typeface="+mj-lt"/>
              </a:rPr>
              <a:t>astroparticle</a:t>
            </a:r>
            <a:r>
              <a:rPr lang="en-CA" sz="2400" b="1" dirty="0">
                <a:latin typeface="+mj-lt"/>
              </a:rPr>
              <a:t> physics facility, 2 km underground in the Vale Creighton Mine near Sudbury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65234" y="175939"/>
            <a:ext cx="11566935" cy="675399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SuperCDMS (Super </a:t>
            </a:r>
            <a:r>
              <a:rPr lang="en-CA" b="1" u="sng" dirty="0"/>
              <a:t>C</a:t>
            </a:r>
            <a:r>
              <a:rPr lang="en-CA" b="1" dirty="0"/>
              <a:t>ryogenic </a:t>
            </a:r>
            <a:r>
              <a:rPr lang="en-CA" b="1" u="sng" dirty="0"/>
              <a:t>D</a:t>
            </a:r>
            <a:r>
              <a:rPr lang="en-CA" b="1" dirty="0"/>
              <a:t>ark </a:t>
            </a:r>
            <a:r>
              <a:rPr lang="en-CA" b="1" u="sng" dirty="0"/>
              <a:t>M</a:t>
            </a:r>
            <a:r>
              <a:rPr lang="en-CA" b="1" dirty="0"/>
              <a:t>atter </a:t>
            </a:r>
            <a:r>
              <a:rPr lang="en-CA" b="1" u="sng" dirty="0"/>
              <a:t>S</a:t>
            </a:r>
            <a:r>
              <a:rPr lang="en-CA" b="1" dirty="0"/>
              <a:t>earch)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4076"/>
          <a:stretch/>
        </p:blipFill>
        <p:spPr>
          <a:xfrm>
            <a:off x="477652" y="2503098"/>
            <a:ext cx="6750073" cy="3479247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7020732" y="2260129"/>
            <a:ext cx="4448015" cy="4119648"/>
            <a:chOff x="7020732" y="2260129"/>
            <a:chExt cx="4448015" cy="4119648"/>
          </a:xfrm>
        </p:grpSpPr>
        <p:grpSp>
          <p:nvGrpSpPr>
            <p:cNvPr id="18" name="Group 17"/>
            <p:cNvGrpSpPr/>
            <p:nvPr/>
          </p:nvGrpSpPr>
          <p:grpSpPr>
            <a:xfrm>
              <a:off x="7020732" y="2260129"/>
              <a:ext cx="4448015" cy="4119648"/>
              <a:chOff x="6357777" y="1597572"/>
              <a:chExt cx="4672827" cy="4529959"/>
            </a:xfrm>
          </p:grpSpPr>
          <p:pic>
            <p:nvPicPr>
              <p:cNvPr id="24" name="Picture 23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604" r="11059" b="4287"/>
              <a:stretch/>
            </p:blipFill>
            <p:spPr>
              <a:xfrm>
                <a:off x="6608379" y="1597572"/>
                <a:ext cx="4422225" cy="4529959"/>
              </a:xfrm>
              <a:prstGeom prst="rect">
                <a:avLst/>
              </a:prstGeom>
            </p:spPr>
          </p:pic>
          <p:cxnSp>
            <p:nvCxnSpPr>
              <p:cNvPr id="25" name="Straight Connector 24"/>
              <p:cNvCxnSpPr/>
              <p:nvPr/>
            </p:nvCxnSpPr>
            <p:spPr>
              <a:xfrm>
                <a:off x="6357777" y="1736792"/>
                <a:ext cx="1619575" cy="211786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6357777" y="4083151"/>
                <a:ext cx="1619575" cy="172665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239"/>
            <a:stretch/>
          </p:blipFill>
          <p:spPr>
            <a:xfrm>
              <a:off x="7443561" y="5683981"/>
              <a:ext cx="1233156" cy="695796"/>
            </a:xfrm>
            <a:prstGeom prst="rect">
              <a:avLst/>
            </a:prstGeom>
          </p:spPr>
        </p:pic>
      </p:grpSp>
      <p:sp>
        <p:nvSpPr>
          <p:cNvPr id="27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-179408" y="6492875"/>
            <a:ext cx="899367" cy="365125"/>
          </a:xfrm>
        </p:spPr>
        <p:txBody>
          <a:bodyPr/>
          <a:lstStyle/>
          <a:p>
            <a:r>
              <a:rPr lang="en-US" dirty="0"/>
              <a:t>37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935922331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2247"/>
          <a:stretch/>
        </p:blipFill>
        <p:spPr>
          <a:xfrm>
            <a:off x="683492" y="2273261"/>
            <a:ext cx="6346889" cy="3988054"/>
          </a:xfrm>
          <a:prstGeom prst="rect">
            <a:avLst/>
          </a:prstGeom>
        </p:spPr>
      </p:pic>
      <p:sp>
        <p:nvSpPr>
          <p:cNvPr id="20" name="Content Placeholder 2"/>
          <p:cNvSpPr>
            <a:spLocks noGrp="1"/>
          </p:cNvSpPr>
          <p:nvPr>
            <p:ph idx="1"/>
          </p:nvPr>
        </p:nvSpPr>
        <p:spPr>
          <a:xfrm>
            <a:off x="805506" y="1059138"/>
            <a:ext cx="10891899" cy="22622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dirty="0">
                <a:latin typeface="+mj-lt"/>
              </a:rPr>
              <a:t>Operated in a Soudan, Minnesota underground lab until 2015</a:t>
            </a:r>
          </a:p>
          <a:p>
            <a:pPr marL="0" indent="0">
              <a:buNone/>
            </a:pPr>
            <a:r>
              <a:rPr lang="en-CA" sz="2400" b="1" dirty="0">
                <a:latin typeface="+mj-lt"/>
              </a:rPr>
              <a:t>More powerful version now being constructed in Canada’s world-leading </a:t>
            </a:r>
            <a:r>
              <a:rPr lang="en-CA" sz="2400" b="1" dirty="0" err="1">
                <a:latin typeface="+mj-lt"/>
              </a:rPr>
              <a:t>astroparticle</a:t>
            </a:r>
            <a:r>
              <a:rPr lang="en-CA" sz="2400" b="1" dirty="0">
                <a:latin typeface="+mj-lt"/>
              </a:rPr>
              <a:t> physics facility, 2 km underground in the Vale Creighton Mine near Sudbury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365234" y="175939"/>
            <a:ext cx="11566935" cy="675399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SuperCDMS (Super </a:t>
            </a:r>
            <a:r>
              <a:rPr lang="en-CA" b="1" u="sng" dirty="0"/>
              <a:t>C</a:t>
            </a:r>
            <a:r>
              <a:rPr lang="en-CA" b="1" dirty="0"/>
              <a:t>ryogenic </a:t>
            </a:r>
            <a:r>
              <a:rPr lang="en-CA" b="1" u="sng" dirty="0"/>
              <a:t>D</a:t>
            </a:r>
            <a:r>
              <a:rPr lang="en-CA" b="1" dirty="0"/>
              <a:t>ark </a:t>
            </a:r>
            <a:r>
              <a:rPr lang="en-CA" b="1" u="sng" dirty="0"/>
              <a:t>M</a:t>
            </a:r>
            <a:r>
              <a:rPr lang="en-CA" b="1" dirty="0"/>
              <a:t>atter </a:t>
            </a:r>
            <a:r>
              <a:rPr lang="en-CA" b="1" u="sng" dirty="0"/>
              <a:t>S</a:t>
            </a:r>
            <a:r>
              <a:rPr lang="en-CA" b="1" dirty="0"/>
              <a:t>earch)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7020732" y="2260129"/>
            <a:ext cx="4448015" cy="4119648"/>
            <a:chOff x="7020732" y="2260129"/>
            <a:chExt cx="4448015" cy="4119648"/>
          </a:xfrm>
        </p:grpSpPr>
        <p:grpSp>
          <p:nvGrpSpPr>
            <p:cNvPr id="17" name="Group 16"/>
            <p:cNvGrpSpPr/>
            <p:nvPr/>
          </p:nvGrpSpPr>
          <p:grpSpPr>
            <a:xfrm>
              <a:off x="7020732" y="2260129"/>
              <a:ext cx="4448015" cy="4119648"/>
              <a:chOff x="6357777" y="1597572"/>
              <a:chExt cx="4672827" cy="4529959"/>
            </a:xfrm>
          </p:grpSpPr>
          <p:pic>
            <p:nvPicPr>
              <p:cNvPr id="23" name="Picture 22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4604" r="11059" b="4287"/>
              <a:stretch/>
            </p:blipFill>
            <p:spPr>
              <a:xfrm>
                <a:off x="6608379" y="1597572"/>
                <a:ext cx="4422225" cy="4529959"/>
              </a:xfrm>
              <a:prstGeom prst="rect">
                <a:avLst/>
              </a:prstGeom>
            </p:spPr>
          </p:pic>
          <p:cxnSp>
            <p:nvCxnSpPr>
              <p:cNvPr id="24" name="Straight Connector 23"/>
              <p:cNvCxnSpPr/>
              <p:nvPr/>
            </p:nvCxnSpPr>
            <p:spPr>
              <a:xfrm>
                <a:off x="6357777" y="1736792"/>
                <a:ext cx="1619575" cy="2117862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flipV="1">
                <a:off x="6357777" y="4083151"/>
                <a:ext cx="1619575" cy="1726659"/>
              </a:xfrm>
              <a:prstGeom prst="line">
                <a:avLst/>
              </a:prstGeom>
            </p:spPr>
            <p:style>
              <a:lnRef idx="3">
                <a:schemeClr val="accent1"/>
              </a:lnRef>
              <a:fillRef idx="0">
                <a:schemeClr val="accent1"/>
              </a:fillRef>
              <a:effectRef idx="2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9239"/>
            <a:stretch/>
          </p:blipFill>
          <p:spPr>
            <a:xfrm>
              <a:off x="7443561" y="5683981"/>
              <a:ext cx="1233156" cy="695796"/>
            </a:xfrm>
            <a:prstGeom prst="rect">
              <a:avLst/>
            </a:prstGeom>
          </p:spPr>
        </p:pic>
      </p:grpSp>
      <p:sp>
        <p:nvSpPr>
          <p:cNvPr id="26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-179408" y="6492875"/>
            <a:ext cx="899367" cy="365125"/>
          </a:xfrm>
        </p:spPr>
        <p:txBody>
          <a:bodyPr/>
          <a:lstStyle/>
          <a:p>
            <a:r>
              <a:rPr lang="en-US" dirty="0"/>
              <a:t>38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1290907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 err="1"/>
              <a:t>SuperCDMS@SNOLAB</a:t>
            </a:r>
            <a:endParaRPr lang="en-CA" b="1" dirty="0"/>
          </a:p>
        </p:txBody>
      </p:sp>
      <p:grpSp>
        <p:nvGrpSpPr>
          <p:cNvPr id="5" name="Group 4"/>
          <p:cNvGrpSpPr/>
          <p:nvPr/>
        </p:nvGrpSpPr>
        <p:grpSpPr>
          <a:xfrm>
            <a:off x="5838989" y="1198342"/>
            <a:ext cx="5507492" cy="5133975"/>
            <a:chOff x="6091237" y="252411"/>
            <a:chExt cx="5507492" cy="51339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D5564"/>
                </a:clrFrom>
                <a:clrTo>
                  <a:srgbClr val="0D556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459" r="64819"/>
            <a:stretch/>
          </p:blipFill>
          <p:spPr>
            <a:xfrm>
              <a:off x="6091237" y="252411"/>
              <a:ext cx="1862138" cy="513397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clrChange>
                <a:clrFrom>
                  <a:srgbClr val="0D5564"/>
                </a:clrFrom>
                <a:clrTo>
                  <a:srgbClr val="0D5564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87" t="14843" r="22334" b="12430"/>
            <a:stretch/>
          </p:blipFill>
          <p:spPr>
            <a:xfrm>
              <a:off x="7905750" y="1019176"/>
              <a:ext cx="3692979" cy="3733800"/>
            </a:xfrm>
            <a:prstGeom prst="rect">
              <a:avLst/>
            </a:prstGeom>
          </p:spPr>
        </p:pic>
      </p:grpSp>
      <p:cxnSp>
        <p:nvCxnSpPr>
          <p:cNvPr id="8" name="Straight Connector 7"/>
          <p:cNvCxnSpPr/>
          <p:nvPr/>
        </p:nvCxnSpPr>
        <p:spPr>
          <a:xfrm>
            <a:off x="5343690" y="3812957"/>
            <a:ext cx="495299" cy="75247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5343690" y="4801463"/>
            <a:ext cx="508226" cy="1407852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1" t="31264" r="17699" b="35451"/>
          <a:stretch/>
        </p:blipFill>
        <p:spPr>
          <a:xfrm>
            <a:off x="1465372" y="3812957"/>
            <a:ext cx="3878318" cy="2396358"/>
          </a:xfrm>
          <a:prstGeom prst="rect">
            <a:avLst/>
          </a:prstGeom>
        </p:spPr>
      </p:pic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685965" y="1233526"/>
            <a:ext cx="4784834" cy="2579431"/>
          </a:xfrm>
        </p:spPr>
        <p:txBody>
          <a:bodyPr>
            <a:normAutofit/>
          </a:bodyPr>
          <a:lstStyle/>
          <a:p>
            <a:r>
              <a:rPr lang="en-CA" b="1" dirty="0">
                <a:latin typeface="+mj-lt"/>
              </a:rPr>
              <a:t>kg-scale Si and Ge detector modules</a:t>
            </a:r>
          </a:p>
          <a:p>
            <a:r>
              <a:rPr lang="en-CA" b="1" dirty="0">
                <a:latin typeface="+mj-lt"/>
              </a:rPr>
              <a:t>6 modules per “tower”, 4 “towers” in cryostat</a:t>
            </a:r>
          </a:p>
        </p:txBody>
      </p:sp>
      <p:sp>
        <p:nvSpPr>
          <p:cNvPr id="11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-179408" y="6492875"/>
            <a:ext cx="899367" cy="365125"/>
          </a:xfrm>
        </p:spPr>
        <p:txBody>
          <a:bodyPr/>
          <a:lstStyle/>
          <a:p>
            <a:r>
              <a:rPr lang="en-CA" dirty="0"/>
              <a:t>39</a:t>
            </a:r>
          </a:p>
        </p:txBody>
      </p:sp>
    </p:spTree>
    <p:extLst>
      <p:ext uri="{BB962C8B-B14F-4D97-AF65-F5344CB8AC3E}">
        <p14:creationId xmlns:p14="http://schemas.microsoft.com/office/powerpoint/2010/main" val="3022675997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Cryogenic Semiconductor Crystals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876623" y="2108228"/>
            <a:ext cx="4746412" cy="33720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endParaRPr lang="en-CA" b="1" dirty="0"/>
          </a:p>
        </p:txBody>
      </p:sp>
      <p:grpSp>
        <p:nvGrpSpPr>
          <p:cNvPr id="32" name="Group 31"/>
          <p:cNvGrpSpPr/>
          <p:nvPr/>
        </p:nvGrpSpPr>
        <p:grpSpPr>
          <a:xfrm>
            <a:off x="4683193" y="1787782"/>
            <a:ext cx="6978224" cy="4442470"/>
            <a:chOff x="7239516" y="1482441"/>
            <a:chExt cx="7159115" cy="4835615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39516" y="3543644"/>
              <a:ext cx="4273881" cy="2774412"/>
            </a:xfrm>
            <a:prstGeom prst="rect">
              <a:avLst/>
            </a:prstGeom>
          </p:spPr>
        </p:pic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39516" y="1482441"/>
              <a:ext cx="2579041" cy="2008599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1532459" y="3543644"/>
              <a:ext cx="2866172" cy="2774412"/>
            </a:xfrm>
            <a:prstGeom prst="rect">
              <a:avLst/>
            </a:prstGeom>
          </p:spPr>
        </p:pic>
        <p:cxnSp>
          <p:nvCxnSpPr>
            <p:cNvPr id="19" name="Straight Connector 18"/>
            <p:cNvCxnSpPr/>
            <p:nvPr/>
          </p:nvCxnSpPr>
          <p:spPr>
            <a:xfrm>
              <a:off x="7239516" y="2155145"/>
              <a:ext cx="270556" cy="2581747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>
              <a:off x="9698636" y="2155145"/>
              <a:ext cx="83286" cy="2520121"/>
            </a:xfrm>
            <a:prstGeom prst="line">
              <a:avLst/>
            </a:prstGeom>
            <a:ln w="38100"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H="1" flipV="1">
              <a:off x="8709286" y="4527030"/>
              <a:ext cx="4457922" cy="403819"/>
            </a:xfrm>
            <a:prstGeom prst="straightConnector1">
              <a:avLst/>
            </a:prstGeom>
            <a:ln w="38100"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" name="Rectangle 25"/>
            <p:cNvSpPr/>
            <p:nvPr/>
          </p:nvSpPr>
          <p:spPr>
            <a:xfrm>
              <a:off x="9926767" y="3543644"/>
              <a:ext cx="129875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CA" dirty="0"/>
                <a:t>SuperCDMS</a:t>
              </a:r>
            </a:p>
          </p:txBody>
        </p:sp>
      </p:grpSp>
      <p:sp>
        <p:nvSpPr>
          <p:cNvPr id="33" name="Content Placeholder 2"/>
          <p:cNvSpPr txBox="1">
            <a:spLocks/>
          </p:cNvSpPr>
          <p:nvPr/>
        </p:nvSpPr>
        <p:spPr>
          <a:xfrm>
            <a:off x="719959" y="1232928"/>
            <a:ext cx="10702546" cy="17651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en-CA" sz="2400" b="1" dirty="0"/>
          </a:p>
          <a:p>
            <a:endParaRPr lang="en-CA" sz="2400" b="1" dirty="0">
              <a:latin typeface="+mj-lt"/>
            </a:endParaRPr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-179408" y="6492875"/>
            <a:ext cx="899367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46</a:t>
            </a:fld>
            <a:endParaRPr lang="en-CA" dirty="0"/>
          </a:p>
        </p:txBody>
      </p:sp>
      <p:pic>
        <p:nvPicPr>
          <p:cNvPr id="3074" name="Picture 2" descr="Изображение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401"/>
          <a:stretch/>
        </p:blipFill>
        <p:spPr bwMode="auto">
          <a:xfrm>
            <a:off x="719959" y="1232928"/>
            <a:ext cx="3734306" cy="4959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0" name="Straight Arrow Connector 19"/>
          <p:cNvCxnSpPr/>
          <p:nvPr/>
        </p:nvCxnSpPr>
        <p:spPr>
          <a:xfrm flipH="1" flipV="1">
            <a:off x="2260498" y="4171376"/>
            <a:ext cx="2655020" cy="1263190"/>
          </a:xfrm>
          <a:prstGeom prst="straightConnector1">
            <a:avLst/>
          </a:prstGeom>
          <a:ln w="38100"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4665025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/>
              <a:t>Charge Channels: High Electron Mobility Transistors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8279" y="1431138"/>
            <a:ext cx="5472659" cy="270140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CA" sz="2400" b="1" dirty="0"/>
              <a:t>Low-noise amplifiers to read out small ionization signals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07FA-75DF-413F-B6A1-5B05DC29CE01}" type="slidenum">
              <a:rPr lang="en-CA" smtClean="0"/>
              <a:pPr/>
              <a:t>47</a:t>
            </a:fld>
            <a:endParaRPr lang="en-CA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3625" y="1167250"/>
            <a:ext cx="4250175" cy="3229183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838200" y="2773180"/>
            <a:ext cx="4782545" cy="3561739"/>
            <a:chOff x="1921032" y="2773180"/>
            <a:chExt cx="4782545" cy="3561739"/>
          </a:xfrm>
        </p:grpSpPr>
        <p:pic>
          <p:nvPicPr>
            <p:cNvPr id="3074" name="Picture 2" descr="https://www.slac.stanford.edu/exp/cdms/default_files/image002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1032" y="2773180"/>
              <a:ext cx="4782545" cy="356173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/>
            <p:cNvSpPr/>
            <p:nvPr/>
          </p:nvSpPr>
          <p:spPr>
            <a:xfrm>
              <a:off x="4077325" y="3567659"/>
              <a:ext cx="1199213" cy="359764"/>
            </a:xfrm>
            <a:prstGeom prst="rect">
              <a:avLst/>
            </a:prstGeom>
            <a:solidFill>
              <a:srgbClr val="778AA8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CA" dirty="0"/>
                <a:t>Ge or Si</a:t>
              </a:r>
            </a:p>
          </p:txBody>
        </p:sp>
      </p:grpSp>
      <p:cxnSp>
        <p:nvCxnSpPr>
          <p:cNvPr id="9" name="Straight Arrow Connector 8"/>
          <p:cNvCxnSpPr/>
          <p:nvPr/>
        </p:nvCxnSpPr>
        <p:spPr>
          <a:xfrm flipV="1">
            <a:off x="4676931" y="2781841"/>
            <a:ext cx="2293495" cy="980690"/>
          </a:xfrm>
          <a:prstGeom prst="straightConnector1">
            <a:avLst/>
          </a:prstGeom>
          <a:ln w="28575">
            <a:solidFill>
              <a:srgbClr val="FF33CC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Oval 10"/>
          <p:cNvSpPr/>
          <p:nvPr/>
        </p:nvSpPr>
        <p:spPr>
          <a:xfrm>
            <a:off x="4422103" y="3627621"/>
            <a:ext cx="284812" cy="269823"/>
          </a:xfrm>
          <a:prstGeom prst="ellipse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7473860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235" y="175939"/>
            <a:ext cx="11402044" cy="675399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Phonon Channels: Transition Edge Sensors + SQUIDs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771059" y="1321505"/>
            <a:ext cx="10381623" cy="3750642"/>
            <a:chOff x="771059" y="1321505"/>
            <a:chExt cx="10381623" cy="3750642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b="49935"/>
            <a:stretch/>
          </p:blipFill>
          <p:spPr>
            <a:xfrm>
              <a:off x="771059" y="1321505"/>
              <a:ext cx="9703952" cy="256094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4811843" y="3207895"/>
              <a:ext cx="6340839" cy="186425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45311" t="41566" r="2167" b="4220"/>
          <a:stretch/>
        </p:blipFill>
        <p:spPr>
          <a:xfrm>
            <a:off x="6056027" y="3450474"/>
            <a:ext cx="5096655" cy="277318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632323" y="4212237"/>
            <a:ext cx="5063939" cy="226351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sz="2400" b="1" dirty="0"/>
              <a:t>Phonon energy deposits cause TESs operated near critical temp to transition from superconducting to normal state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CA" sz="2400" b="1" dirty="0"/>
              <a:t>Signal amplification by Superconducting Quantum Interference Devices</a:t>
            </a:r>
          </a:p>
        </p:txBody>
      </p:sp>
      <p:sp>
        <p:nvSpPr>
          <p:cNvPr id="8" name="Oval 7"/>
          <p:cNvSpPr/>
          <p:nvPr/>
        </p:nvSpPr>
        <p:spPr>
          <a:xfrm>
            <a:off x="3477718" y="2833141"/>
            <a:ext cx="284812" cy="269823"/>
          </a:xfrm>
          <a:prstGeom prst="ellipse">
            <a:avLst/>
          </a:prstGeom>
          <a:noFill/>
          <a:ln w="38100">
            <a:solidFill>
              <a:srgbClr val="FF33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Slide Number Placeholder 34"/>
          <p:cNvSpPr>
            <a:spLocks noGrp="1"/>
          </p:cNvSpPr>
          <p:nvPr>
            <p:ph type="sldNum" sz="quarter" idx="12"/>
          </p:nvPr>
        </p:nvSpPr>
        <p:spPr>
          <a:xfrm>
            <a:off x="-179408" y="6492875"/>
            <a:ext cx="899367" cy="365125"/>
          </a:xfrm>
        </p:spPr>
        <p:txBody>
          <a:bodyPr/>
          <a:lstStyle/>
          <a:p>
            <a:r>
              <a:rPr lang="en-CA" dirty="0"/>
              <a:t>43</a:t>
            </a:r>
          </a:p>
        </p:txBody>
      </p:sp>
    </p:spTree>
    <p:extLst>
      <p:ext uri="{BB962C8B-B14F-4D97-AF65-F5344CB8AC3E}">
        <p14:creationId xmlns:p14="http://schemas.microsoft.com/office/powerpoint/2010/main" val="393890272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234" y="175939"/>
            <a:ext cx="11581927" cy="675399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New in SuperCDMS: Phonon Signal Amplification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41" y="1567920"/>
            <a:ext cx="9393361" cy="5290080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en-CA" sz="2400" b="1" dirty="0"/>
              <a:t>Drifting charges across a </a:t>
            </a:r>
            <a:r>
              <a:rPr lang="en-CA" sz="2400" b="1" dirty="0" err="1"/>
              <a:t>V</a:t>
            </a:r>
            <a:r>
              <a:rPr lang="en-CA" sz="2400" b="1" baseline="-25000" dirty="0" err="1"/>
              <a:t>b</a:t>
            </a:r>
            <a:r>
              <a:rPr lang="en-CA" sz="2400" b="1" dirty="0"/>
              <a:t> generates cascade of “Luke phonons”</a:t>
            </a:r>
          </a:p>
          <a:p>
            <a:pPr marL="449263">
              <a:lnSpc>
                <a:spcPct val="100000"/>
              </a:lnSpc>
              <a:spcBef>
                <a:spcPts val="600"/>
              </a:spcBef>
            </a:pPr>
            <a:r>
              <a:rPr lang="en-CA" sz="2400" b="1" dirty="0"/>
              <a:t>Lowers recoil energy threshold</a:t>
            </a:r>
          </a:p>
          <a:p>
            <a:pPr marL="449263">
              <a:lnSpc>
                <a:spcPct val="100000"/>
              </a:lnSpc>
              <a:spcBef>
                <a:spcPts val="600"/>
              </a:spcBef>
            </a:pPr>
            <a:r>
              <a:rPr lang="en-CA" sz="2400" b="1" dirty="0"/>
              <a:t>But “true calorimetry” and NR vs ER discrimination lost</a:t>
            </a:r>
          </a:p>
        </p:txBody>
      </p:sp>
      <p:grpSp>
        <p:nvGrpSpPr>
          <p:cNvPr id="11" name="Group 10"/>
          <p:cNvGrpSpPr/>
          <p:nvPr/>
        </p:nvGrpSpPr>
        <p:grpSpPr>
          <a:xfrm>
            <a:off x="7354545" y="3423375"/>
            <a:ext cx="4188509" cy="2061875"/>
            <a:chOff x="6205927" y="4176553"/>
            <a:chExt cx="4188509" cy="2061875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 rotWithShape="1">
            <a:blip r:embed="rId2"/>
            <a:srcRect b="38089"/>
            <a:stretch/>
          </p:blipFill>
          <p:spPr>
            <a:xfrm>
              <a:off x="6349555" y="4176553"/>
              <a:ext cx="3976200" cy="112996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7338907" y="5315098"/>
              <a:ext cx="132160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/>
                <a:t>Primary recoil energy</a:t>
              </a: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835459" y="5345078"/>
              <a:ext cx="1558977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/>
                <a:t>Luke phonon energy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6205927" y="5315098"/>
              <a:ext cx="1001874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A" b="1" dirty="0"/>
                <a:t>Total phonon energy</a:t>
              </a:r>
            </a:p>
          </p:txBody>
        </p:sp>
        <p:sp>
          <p:nvSpPr>
            <p:cNvPr id="9" name="Right Brace 8"/>
            <p:cNvSpPr/>
            <p:nvPr/>
          </p:nvSpPr>
          <p:spPr>
            <a:xfrm rot="5400000">
              <a:off x="6518237" y="4851281"/>
              <a:ext cx="236794" cy="397762"/>
            </a:xfrm>
            <a:prstGeom prst="rightBrac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9448800" y="6407015"/>
            <a:ext cx="2743200" cy="365125"/>
          </a:xfrm>
        </p:spPr>
        <p:txBody>
          <a:bodyPr/>
          <a:lstStyle/>
          <a:p>
            <a:fld id="{DFBF9661-1629-423E-AE35-9F2065F58884}" type="slidenum">
              <a:rPr lang="en-CA" smtClean="0"/>
              <a:t>49</a:t>
            </a:fld>
            <a:endParaRPr lang="en-CA" dirty="0"/>
          </a:p>
        </p:txBody>
      </p:sp>
      <p:grpSp>
        <p:nvGrpSpPr>
          <p:cNvPr id="10" name="Group 9"/>
          <p:cNvGrpSpPr/>
          <p:nvPr/>
        </p:nvGrpSpPr>
        <p:grpSpPr>
          <a:xfrm>
            <a:off x="792635" y="3157648"/>
            <a:ext cx="5979113" cy="2881931"/>
            <a:chOff x="859388" y="3480271"/>
            <a:chExt cx="5659371" cy="257957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59388" y="3480271"/>
              <a:ext cx="5659371" cy="2579575"/>
            </a:xfrm>
            <a:prstGeom prst="rect">
              <a:avLst/>
            </a:prstGeom>
          </p:spPr>
        </p:pic>
        <p:sp>
          <p:nvSpPr>
            <p:cNvPr id="16" name="TextBox 15"/>
            <p:cNvSpPr txBox="1"/>
            <p:nvPr/>
          </p:nvSpPr>
          <p:spPr>
            <a:xfrm>
              <a:off x="2628702" y="4640897"/>
              <a:ext cx="8178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A" b="1" dirty="0"/>
                <a:t>Si / Ge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658669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459" y="-38403"/>
            <a:ext cx="622925" cy="6155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CA" smtClean="0"/>
              <a:pPr/>
              <a:t>5</a:t>
            </a:fld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r>
              <a:rPr lang="en-US" dirty="0"/>
              <a:t>5</a:t>
            </a:r>
            <a:endParaRPr lang="en-CA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b="10563"/>
          <a:stretch/>
        </p:blipFill>
        <p:spPr>
          <a:xfrm>
            <a:off x="2394293" y="1134734"/>
            <a:ext cx="7054507" cy="5266066"/>
          </a:xfrm>
          <a:prstGeom prst="rect">
            <a:avLst/>
          </a:prstGeom>
        </p:spPr>
      </p:pic>
      <p:sp>
        <p:nvSpPr>
          <p:cNvPr id="6" name="Thermally Produced Dark Matter"/>
          <p:cNvSpPr txBox="1">
            <a:spLocks noGrp="1"/>
          </p:cNvSpPr>
          <p:nvPr>
            <p:ph type="title"/>
          </p:nvPr>
        </p:nvSpPr>
        <p:spPr>
          <a:xfrm>
            <a:off x="602429" y="129091"/>
            <a:ext cx="6488544" cy="753034"/>
          </a:xfrm>
          <a:prstGeom prst="rect">
            <a:avLst/>
          </a:prstGeom>
        </p:spPr>
        <p:txBody>
          <a:bodyPr/>
          <a:lstStyle/>
          <a:p>
            <a:r>
              <a:rPr lang="en-CA" b="1" dirty="0"/>
              <a:t>Now what?</a:t>
            </a:r>
            <a:endParaRPr b="1" dirty="0"/>
          </a:p>
        </p:txBody>
      </p:sp>
      <p:sp>
        <p:nvSpPr>
          <p:cNvPr id="5" name="Rectangle 4"/>
          <p:cNvSpPr/>
          <p:nvPr/>
        </p:nvSpPr>
        <p:spPr>
          <a:xfrm>
            <a:off x="8769508" y="6031468"/>
            <a:ext cx="265175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arxiv.org/abs/2209.07426 </a:t>
            </a:r>
          </a:p>
        </p:txBody>
      </p:sp>
    </p:spTree>
    <p:extLst>
      <p:ext uri="{BB962C8B-B14F-4D97-AF65-F5344CB8AC3E}">
        <p14:creationId xmlns:p14="http://schemas.microsoft.com/office/powerpoint/2010/main" val="435022949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234" y="175939"/>
            <a:ext cx="11476995" cy="675399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CUTE (Cryogenic Underground </a:t>
            </a:r>
            <a:r>
              <a:rPr lang="en-CA" b="1" dirty="0" err="1"/>
              <a:t>TEst</a:t>
            </a:r>
            <a:r>
              <a:rPr lang="en-CA" b="1" dirty="0"/>
              <a:t>) Facility @SNOLAB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07FA-75DF-413F-B6A1-5B05DC29CE01}" type="slidenum">
              <a:rPr lang="en-CA" smtClean="0"/>
              <a:pPr/>
              <a:t>50</a:t>
            </a:fld>
            <a:endParaRPr lang="en-CA" dirty="0"/>
          </a:p>
        </p:txBody>
      </p:sp>
      <p:sp>
        <p:nvSpPr>
          <p:cNvPr id="6" name="Rectangle 5"/>
          <p:cNvSpPr/>
          <p:nvPr/>
        </p:nvSpPr>
        <p:spPr>
          <a:xfrm>
            <a:off x="7026964" y="1187244"/>
            <a:ext cx="45754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>
                <a:latin typeface="+mj-lt"/>
              </a:rPr>
              <a:t>One tower now being tested in CUTE user facility</a:t>
            </a:r>
            <a:endParaRPr lang="en-CA" sz="2800" b="1" dirty="0">
              <a:latin typeface="+mj-lt"/>
            </a:endParaRPr>
          </a:p>
          <a:p>
            <a:pPr marL="457200" indent="-457200">
              <a:buFontTx/>
              <a:buChar char="-"/>
            </a:pPr>
            <a:r>
              <a:rPr lang="en-CA" sz="2800" b="1" dirty="0">
                <a:latin typeface="+mj-lt"/>
              </a:rPr>
              <a:t>Calibrations</a:t>
            </a:r>
          </a:p>
          <a:p>
            <a:pPr marL="457200" indent="-457200">
              <a:buFontTx/>
              <a:buChar char="-"/>
            </a:pPr>
            <a:r>
              <a:rPr lang="en-US" sz="2800" b="1" dirty="0">
                <a:latin typeface="+mj-lt"/>
              </a:rPr>
              <a:t>Detector response</a:t>
            </a:r>
            <a:endParaRPr lang="en-CA" sz="2800" b="1" dirty="0">
              <a:latin typeface="+mj-lt"/>
            </a:endParaRPr>
          </a:p>
          <a:p>
            <a:pPr marL="457200" indent="-457200">
              <a:buFontTx/>
              <a:buChar char="-"/>
            </a:pPr>
            <a:r>
              <a:rPr lang="en-CA" sz="2800" b="1" dirty="0">
                <a:latin typeface="+mj-lt"/>
              </a:rPr>
              <a:t>Background measurements</a:t>
            </a:r>
          </a:p>
          <a:p>
            <a:pPr marL="457200" indent="-457200">
              <a:buFontTx/>
              <a:buChar char="-"/>
            </a:pPr>
            <a:r>
              <a:rPr lang="en-CA" sz="2800" b="1" dirty="0">
                <a:latin typeface="+mj-lt"/>
              </a:rPr>
              <a:t>“Early science data”!</a:t>
            </a:r>
          </a:p>
        </p:txBody>
      </p:sp>
      <p:sp>
        <p:nvSpPr>
          <p:cNvPr id="3" name="Rectangle 2"/>
          <p:cNvSpPr/>
          <p:nvPr/>
        </p:nvSpPr>
        <p:spPr>
          <a:xfrm>
            <a:off x="7932357" y="6123543"/>
            <a:ext cx="33127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https://arxiv.org/abs/2310.07930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t="4181" b="1169"/>
          <a:stretch/>
        </p:blipFill>
        <p:spPr>
          <a:xfrm>
            <a:off x="711211" y="1319134"/>
            <a:ext cx="6142652" cy="5021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721844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SuperCDMS@SNOLAB</a:t>
            </a:r>
            <a:r>
              <a:rPr lang="en-US" b="1" dirty="0"/>
              <a:t> Sensitivity Projections</a:t>
            </a:r>
            <a:endParaRPr lang="en-CA" b="1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3123" b="1406"/>
          <a:stretch/>
        </p:blipFill>
        <p:spPr>
          <a:xfrm>
            <a:off x="4945020" y="1633926"/>
            <a:ext cx="6595779" cy="4736891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07FA-75DF-413F-B6A1-5B05DC29CE01}" type="slidenum">
              <a:rPr lang="en-CA" smtClean="0"/>
              <a:pPr/>
              <a:t>51</a:t>
            </a:fld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6026047" y="1264594"/>
            <a:ext cx="3883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Spin-independent nucleon-coupled DM</a:t>
            </a:r>
            <a:endParaRPr lang="en-CA" dirty="0"/>
          </a:p>
        </p:txBody>
      </p:sp>
      <p:sp>
        <p:nvSpPr>
          <p:cNvPr id="7" name="TextBox 6"/>
          <p:cNvSpPr txBox="1"/>
          <p:nvPr/>
        </p:nvSpPr>
        <p:spPr>
          <a:xfrm>
            <a:off x="7255239" y="5321508"/>
            <a:ext cx="13740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Neutrino fog</a:t>
            </a:r>
            <a:endParaRPr lang="en-CA" dirty="0"/>
          </a:p>
        </p:txBody>
      </p:sp>
      <p:sp>
        <p:nvSpPr>
          <p:cNvPr id="8" name="Rectangle 7"/>
          <p:cNvSpPr/>
          <p:nvPr/>
        </p:nvSpPr>
        <p:spPr>
          <a:xfrm>
            <a:off x="829453" y="2611384"/>
            <a:ext cx="387745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Projection for setup under construction</a:t>
            </a:r>
          </a:p>
          <a:p>
            <a:pPr>
              <a:lnSpc>
                <a:spcPct val="150000"/>
              </a:lnSpc>
            </a:pPr>
            <a:r>
              <a:rPr lang="en-US" dirty="0"/>
              <a:t>Possible with near-term upgrades</a:t>
            </a:r>
          </a:p>
          <a:p>
            <a:pPr>
              <a:lnSpc>
                <a:spcPct val="150000"/>
              </a:lnSpc>
            </a:pPr>
            <a:r>
              <a:rPr lang="en-US" dirty="0"/>
              <a:t>Possible with longer-term upgrades</a:t>
            </a:r>
            <a:endParaRPr lang="en-CA" dirty="0"/>
          </a:p>
        </p:txBody>
      </p:sp>
      <p:sp>
        <p:nvSpPr>
          <p:cNvPr id="10" name="Rectangle 9"/>
          <p:cNvSpPr/>
          <p:nvPr/>
        </p:nvSpPr>
        <p:spPr>
          <a:xfrm>
            <a:off x="482188" y="3163276"/>
            <a:ext cx="329783" cy="226991"/>
          </a:xfrm>
          <a:prstGeom prst="rect">
            <a:avLst/>
          </a:prstGeom>
          <a:solidFill>
            <a:srgbClr val="2F69B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Rectangle 10"/>
          <p:cNvSpPr/>
          <p:nvPr/>
        </p:nvSpPr>
        <p:spPr>
          <a:xfrm>
            <a:off x="485810" y="3582397"/>
            <a:ext cx="329783" cy="226991"/>
          </a:xfrm>
          <a:prstGeom prst="rect">
            <a:avLst/>
          </a:prstGeom>
          <a:solidFill>
            <a:srgbClr val="5F85B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Rectangle 11"/>
          <p:cNvSpPr/>
          <p:nvPr/>
        </p:nvSpPr>
        <p:spPr>
          <a:xfrm>
            <a:off x="486618" y="4001773"/>
            <a:ext cx="329783" cy="226991"/>
          </a:xfrm>
          <a:prstGeom prst="rect">
            <a:avLst/>
          </a:prstGeom>
          <a:solidFill>
            <a:srgbClr val="8FA2B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Rectangle 13"/>
          <p:cNvSpPr/>
          <p:nvPr/>
        </p:nvSpPr>
        <p:spPr>
          <a:xfrm>
            <a:off x="9861867" y="1820272"/>
            <a:ext cx="10752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Already</a:t>
            </a:r>
          </a:p>
          <a:p>
            <a:r>
              <a:rPr lang="en-US" dirty="0"/>
              <a:t>excluded </a:t>
            </a:r>
            <a:endParaRPr lang="en-CA" dirty="0"/>
          </a:p>
        </p:txBody>
      </p:sp>
      <p:sp>
        <p:nvSpPr>
          <p:cNvPr id="16" name="Rectangle 15"/>
          <p:cNvSpPr/>
          <p:nvPr/>
        </p:nvSpPr>
        <p:spPr>
          <a:xfrm>
            <a:off x="2768181" y="6062514"/>
            <a:ext cx="2594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arxiv.org/abs/2203.08463</a:t>
            </a:r>
          </a:p>
        </p:txBody>
      </p:sp>
    </p:spTree>
    <p:extLst>
      <p:ext uri="{BB962C8B-B14F-4D97-AF65-F5344CB8AC3E}">
        <p14:creationId xmlns:p14="http://schemas.microsoft.com/office/powerpoint/2010/main" val="1421941646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err="1"/>
              <a:t>SuperCDMS@SNOLAB</a:t>
            </a:r>
            <a:r>
              <a:rPr lang="en-US" b="1" dirty="0"/>
              <a:t> Sensitivity Projections</a:t>
            </a:r>
            <a:endParaRPr lang="en-CA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8107FA-75DF-413F-B6A1-5B05DC29CE01}" type="slidenum">
              <a:rPr lang="en-CA" smtClean="0"/>
              <a:pPr/>
              <a:t>52</a:t>
            </a:fld>
            <a:endParaRPr lang="en-CA" dirty="0"/>
          </a:p>
        </p:txBody>
      </p:sp>
      <p:sp>
        <p:nvSpPr>
          <p:cNvPr id="6" name="TextBox 5"/>
          <p:cNvSpPr txBox="1"/>
          <p:nvPr/>
        </p:nvSpPr>
        <p:spPr>
          <a:xfrm>
            <a:off x="1274163" y="1639350"/>
            <a:ext cx="78330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Dark Photon					</a:t>
            </a:r>
            <a:r>
              <a:rPr lang="en-US" dirty="0" err="1"/>
              <a:t>Axion</a:t>
            </a:r>
            <a:r>
              <a:rPr lang="en-US" dirty="0"/>
              <a:t>-Like Particle DM</a:t>
            </a:r>
            <a:endParaRPr lang="en-CA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1004" t="5179" r="2868"/>
          <a:stretch/>
        </p:blipFill>
        <p:spPr>
          <a:xfrm>
            <a:off x="629587" y="2008682"/>
            <a:ext cx="11017770" cy="3927422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9895481" y="2254986"/>
            <a:ext cx="10752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Already</a:t>
            </a:r>
          </a:p>
          <a:p>
            <a:r>
              <a:rPr lang="en-US" dirty="0"/>
              <a:t>excluded </a:t>
            </a:r>
            <a:endParaRPr lang="en-CA" dirty="0"/>
          </a:p>
        </p:txBody>
      </p:sp>
      <p:sp>
        <p:nvSpPr>
          <p:cNvPr id="9" name="Rectangle 8"/>
          <p:cNvSpPr/>
          <p:nvPr/>
        </p:nvSpPr>
        <p:spPr>
          <a:xfrm>
            <a:off x="4115390" y="2168717"/>
            <a:ext cx="107529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Already</a:t>
            </a:r>
          </a:p>
          <a:p>
            <a:r>
              <a:rPr lang="en-US" dirty="0"/>
              <a:t>excluded </a:t>
            </a:r>
            <a:endParaRPr lang="en-CA" dirty="0"/>
          </a:p>
        </p:txBody>
      </p:sp>
      <p:sp>
        <p:nvSpPr>
          <p:cNvPr id="10" name="Rectangle 9"/>
          <p:cNvSpPr/>
          <p:nvPr/>
        </p:nvSpPr>
        <p:spPr>
          <a:xfrm>
            <a:off x="2768181" y="6062514"/>
            <a:ext cx="2594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dirty="0"/>
              <a:t>arxiv.org/abs/2203.08463</a:t>
            </a:r>
          </a:p>
        </p:txBody>
      </p:sp>
    </p:spTree>
    <p:extLst>
      <p:ext uri="{BB962C8B-B14F-4D97-AF65-F5344CB8AC3E}">
        <p14:creationId xmlns:p14="http://schemas.microsoft.com/office/powerpoint/2010/main" val="16206144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Light DM requires new, comparably light mediators to achieve required annihilation cross-section for thermal relics."/>
          <p:cNvSpPr txBox="1">
            <a:spLocks noGrp="1"/>
          </p:cNvSpPr>
          <p:nvPr>
            <p:ph type="body" sz="quarter" idx="1"/>
          </p:nvPr>
        </p:nvSpPr>
        <p:spPr>
          <a:xfrm>
            <a:off x="533400" y="4717552"/>
            <a:ext cx="11306175" cy="1354805"/>
          </a:xfrm>
          <a:prstGeom prst="rect">
            <a:avLst/>
          </a:prstGeom>
        </p:spPr>
        <p:txBody>
          <a:bodyPr>
            <a:noAutofit/>
          </a:bodyPr>
          <a:lstStyle>
            <a:lvl1pPr>
              <a:spcBef>
                <a:spcPts val="1200"/>
              </a:spcBef>
              <a:defRPr sz="3000"/>
            </a:lvl1pPr>
          </a:lstStyle>
          <a:p>
            <a:r>
              <a:rPr lang="en-CA" sz="2400" b="1" dirty="0">
                <a:solidFill>
                  <a:srgbClr val="009900"/>
                </a:solidFill>
                <a:latin typeface="+mj-lt"/>
              </a:rPr>
              <a:t>“L</a:t>
            </a:r>
            <a:r>
              <a:rPr sz="2400" b="1" dirty="0" err="1">
                <a:solidFill>
                  <a:srgbClr val="009900"/>
                </a:solidFill>
                <a:latin typeface="+mj-lt"/>
              </a:rPr>
              <a:t>ight</a:t>
            </a:r>
            <a:r>
              <a:rPr sz="2400" b="1" dirty="0">
                <a:solidFill>
                  <a:srgbClr val="009900"/>
                </a:solidFill>
                <a:latin typeface="+mj-lt"/>
              </a:rPr>
              <a:t> </a:t>
            </a:r>
            <a:r>
              <a:rPr lang="en-CA" sz="2400" b="1" dirty="0">
                <a:solidFill>
                  <a:srgbClr val="009900"/>
                </a:solidFill>
                <a:latin typeface="+mj-lt"/>
              </a:rPr>
              <a:t>WIMP-like </a:t>
            </a:r>
            <a:r>
              <a:rPr sz="2400" b="1" dirty="0">
                <a:solidFill>
                  <a:srgbClr val="009900"/>
                </a:solidFill>
                <a:latin typeface="+mj-lt"/>
              </a:rPr>
              <a:t>DM</a:t>
            </a:r>
            <a:r>
              <a:rPr lang="en-CA" sz="2400" b="1" dirty="0">
                <a:solidFill>
                  <a:srgbClr val="009900"/>
                </a:solidFill>
                <a:latin typeface="+mj-lt"/>
              </a:rPr>
              <a:t>”</a:t>
            </a:r>
            <a:r>
              <a:rPr sz="2400" b="1" dirty="0">
                <a:solidFill>
                  <a:srgbClr val="009900"/>
                </a:solidFill>
                <a:latin typeface="+mj-lt"/>
              </a:rPr>
              <a:t> </a:t>
            </a:r>
            <a:r>
              <a:rPr sz="2400" b="1" dirty="0">
                <a:latin typeface="+mj-lt"/>
              </a:rPr>
              <a:t>requires new, </a:t>
            </a:r>
            <a:r>
              <a:rPr lang="en-CA" sz="2400" b="1" dirty="0">
                <a:latin typeface="+mj-lt"/>
              </a:rPr>
              <a:t>low-mass </a:t>
            </a:r>
            <a:r>
              <a:rPr lang="en-US" sz="2400" b="1" dirty="0">
                <a:latin typeface="+mj-lt"/>
              </a:rPr>
              <a:t>“</a:t>
            </a:r>
            <a:r>
              <a:rPr lang="en-US" sz="2400" b="1" dirty="0">
                <a:solidFill>
                  <a:schemeClr val="accent5"/>
                </a:solidFill>
                <a:latin typeface="+mj-lt"/>
              </a:rPr>
              <a:t>dark mediators</a:t>
            </a:r>
            <a:r>
              <a:rPr lang="en-US" sz="2400" b="1" dirty="0">
                <a:latin typeface="+mj-lt"/>
              </a:rPr>
              <a:t>” (dark force carriers)</a:t>
            </a:r>
          </a:p>
          <a:p>
            <a:pPr marL="719138"/>
            <a:r>
              <a:rPr lang="en-US" sz="2400" b="1" dirty="0">
                <a:latin typeface="+mj-lt"/>
              </a:rPr>
              <a:t>e.g. “Hidden Valley” / “Mirror Universe” models with “dark photons” </a:t>
            </a:r>
          </a:p>
          <a:p>
            <a:r>
              <a:rPr lang="en-US" sz="2400" b="1" dirty="0">
                <a:latin typeface="+mj-lt"/>
              </a:rPr>
              <a:t>Look for the </a:t>
            </a:r>
            <a:r>
              <a:rPr lang="en-US" sz="2400" b="1" dirty="0">
                <a:solidFill>
                  <a:srgbClr val="1CA41C"/>
                </a:solidFill>
                <a:latin typeface="+mj-lt"/>
              </a:rPr>
              <a:t>sub-GeV DM </a:t>
            </a:r>
            <a:r>
              <a:rPr lang="en-US" sz="2400" b="1" dirty="0">
                <a:latin typeface="+mj-lt"/>
              </a:rPr>
              <a:t>and also the </a:t>
            </a:r>
            <a:r>
              <a:rPr lang="en-US" sz="2400" b="1" dirty="0">
                <a:solidFill>
                  <a:schemeClr val="accent5"/>
                </a:solidFill>
                <a:latin typeface="+mj-lt"/>
              </a:rPr>
              <a:t>mediators</a:t>
            </a:r>
            <a:endParaRPr sz="2400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83" name="A Key Motivation: Low-mass Thermal Rel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CA" b="1" dirty="0"/>
              <a:t>My Favourite Park in the Particle Zoo </a:t>
            </a:r>
            <a:endParaRPr b="1" dirty="0"/>
          </a:p>
        </p:txBody>
      </p:sp>
      <p:grpSp>
        <p:nvGrpSpPr>
          <p:cNvPr id="108" name="Group"/>
          <p:cNvGrpSpPr/>
          <p:nvPr/>
        </p:nvGrpSpPr>
        <p:grpSpPr>
          <a:xfrm>
            <a:off x="1777349" y="3167090"/>
            <a:ext cx="8312801" cy="1257825"/>
            <a:chOff x="0" y="0"/>
            <a:chExt cx="11822649" cy="1788905"/>
          </a:xfrm>
        </p:grpSpPr>
        <p:grpSp>
          <p:nvGrpSpPr>
            <p:cNvPr id="89" name="Group"/>
            <p:cNvGrpSpPr/>
            <p:nvPr/>
          </p:nvGrpSpPr>
          <p:grpSpPr>
            <a:xfrm>
              <a:off x="0" y="389051"/>
              <a:ext cx="11822649" cy="859195"/>
              <a:chOff x="0" y="0"/>
              <a:chExt cx="11822648" cy="859194"/>
            </a:xfrm>
          </p:grpSpPr>
          <p:sp>
            <p:nvSpPr>
              <p:cNvPr id="84" name="Arrow"/>
              <p:cNvSpPr/>
              <p:nvPr/>
            </p:nvSpPr>
            <p:spPr>
              <a:xfrm>
                <a:off x="9746479" y="0"/>
                <a:ext cx="2076170" cy="859195"/>
              </a:xfrm>
              <a:prstGeom prst="rightArrow">
                <a:avLst>
                  <a:gd name="adj1" fmla="val 52604"/>
                  <a:gd name="adj2" fmla="val 88039"/>
                </a:avLst>
              </a:prstGeom>
              <a:solidFill>
                <a:srgbClr val="FF7E79">
                  <a:alpha val="6612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85" name="Rectangle"/>
              <p:cNvSpPr/>
              <p:nvPr/>
            </p:nvSpPr>
            <p:spPr>
              <a:xfrm>
                <a:off x="3294631" y="199715"/>
                <a:ext cx="3296076" cy="459764"/>
              </a:xfrm>
              <a:prstGeom prst="rect">
                <a:avLst/>
              </a:prstGeom>
              <a:solidFill>
                <a:srgbClr val="4F8F00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86" name="Rectangle"/>
              <p:cNvSpPr/>
              <p:nvPr/>
            </p:nvSpPr>
            <p:spPr>
              <a:xfrm>
                <a:off x="1687950" y="199715"/>
                <a:ext cx="1606682" cy="459764"/>
              </a:xfrm>
              <a:prstGeom prst="rect">
                <a:avLst/>
              </a:prstGeom>
              <a:solidFill>
                <a:srgbClr val="D783FF">
                  <a:alpha val="65665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87" name="Arrow"/>
              <p:cNvSpPr/>
              <p:nvPr/>
            </p:nvSpPr>
            <p:spPr>
              <a:xfrm rot="10800000">
                <a:off x="0" y="-1"/>
                <a:ext cx="1723496" cy="859196"/>
              </a:xfrm>
              <a:prstGeom prst="rightArrow">
                <a:avLst>
                  <a:gd name="adj1" fmla="val 52442"/>
                  <a:gd name="adj2" fmla="val 84958"/>
                </a:avLst>
              </a:prstGeom>
              <a:solidFill>
                <a:srgbClr val="FF7E79">
                  <a:alpha val="65676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88" name="Rectangle"/>
              <p:cNvSpPr/>
              <p:nvPr/>
            </p:nvSpPr>
            <p:spPr>
              <a:xfrm>
                <a:off x="6569619" y="199715"/>
                <a:ext cx="3176861" cy="459764"/>
              </a:xfrm>
              <a:prstGeom prst="rect">
                <a:avLst/>
              </a:prstGeom>
              <a:solidFill>
                <a:srgbClr val="797979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</p:grpSp>
        <p:pic>
          <p:nvPicPr>
            <p:cNvPr id="90" name="Image" descr="Image"/>
            <p:cNvPicPr>
              <a:picLocks noChangeAspect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>
            <a:xfrm>
              <a:off x="1988368" y="653006"/>
              <a:ext cx="948161" cy="351566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50800" dist="21718" dir="5400000" rotWithShape="0">
                <a:srgbClr val="000000">
                  <a:alpha val="38000"/>
                </a:srgbClr>
              </a:outerShdw>
            </a:effectLst>
          </p:spPr>
        </p:pic>
        <p:pic>
          <p:nvPicPr>
            <p:cNvPr id="91" name="Image" descr="Image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>
              <a:off x="468076" y="704348"/>
              <a:ext cx="1092201" cy="228601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50800" dist="31520" dir="5400000" rotWithShape="0">
                <a:srgbClr val="000000">
                  <a:alpha val="38000"/>
                </a:srgbClr>
              </a:outerShdw>
            </a:effectLst>
          </p:spPr>
        </p:pic>
        <p:grpSp>
          <p:nvGrpSpPr>
            <p:cNvPr id="96" name="Group"/>
            <p:cNvGrpSpPr/>
            <p:nvPr/>
          </p:nvGrpSpPr>
          <p:grpSpPr>
            <a:xfrm>
              <a:off x="1714516" y="264359"/>
              <a:ext cx="8012616" cy="778380"/>
              <a:chOff x="-1640568" y="0"/>
              <a:chExt cx="8012615" cy="778378"/>
            </a:xfrm>
          </p:grpSpPr>
          <p:sp>
            <p:nvSpPr>
              <p:cNvPr id="92" name="Line"/>
              <p:cNvSpPr/>
              <p:nvPr/>
            </p:nvSpPr>
            <p:spPr>
              <a:xfrm flipV="1">
                <a:off x="-38101" y="-1"/>
                <a:ext cx="2" cy="778380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93" name="Line"/>
              <p:cNvSpPr/>
              <p:nvPr/>
            </p:nvSpPr>
            <p:spPr>
              <a:xfrm flipV="1">
                <a:off x="6372047" y="-1"/>
                <a:ext cx="1" cy="778380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94" name="Line"/>
              <p:cNvSpPr/>
              <p:nvPr/>
            </p:nvSpPr>
            <p:spPr>
              <a:xfrm flipV="1">
                <a:off x="3219723" y="-1"/>
                <a:ext cx="1" cy="778380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  <p:sp>
            <p:nvSpPr>
              <p:cNvPr id="95" name="Line"/>
              <p:cNvSpPr/>
              <p:nvPr/>
            </p:nvSpPr>
            <p:spPr>
              <a:xfrm flipV="1">
                <a:off x="-1640569" y="-1"/>
                <a:ext cx="1" cy="778380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pPr>
                  <a:defRPr>
                    <a:latin typeface="Arial"/>
                    <a:ea typeface="Arial"/>
                    <a:cs typeface="Arial"/>
                    <a:sym typeface="Arial"/>
                  </a:defRPr>
                </a:pPr>
                <a:endParaRPr sz="1266"/>
              </a:p>
            </p:txBody>
          </p:sp>
        </p:grpSp>
        <p:pic>
          <p:nvPicPr>
            <p:cNvPr id="97" name="Image" descr="Image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917136" y="10572"/>
              <a:ext cx="1362809" cy="22860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98" name="“Light DM”"/>
            <p:cNvSpPr txBox="1"/>
            <p:nvPr/>
          </p:nvSpPr>
          <p:spPr>
            <a:xfrm>
              <a:off x="3991229" y="997118"/>
              <a:ext cx="2285751" cy="6237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 b="1">
                  <a:solidFill>
                    <a:srgbClr val="4F8F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2250" dirty="0"/>
                <a:t>“Light DM”</a:t>
              </a:r>
            </a:p>
          </p:txBody>
        </p:sp>
        <p:sp>
          <p:nvSpPr>
            <p:cNvPr id="99" name="WIMP DM"/>
            <p:cNvSpPr txBox="1"/>
            <p:nvPr/>
          </p:nvSpPr>
          <p:spPr>
            <a:xfrm>
              <a:off x="7122539" y="997118"/>
              <a:ext cx="2103548" cy="6237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 b="1">
                  <a:solidFill>
                    <a:srgbClr val="797979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2250" dirty="0"/>
                <a:t>WIMP DM</a:t>
              </a:r>
            </a:p>
          </p:txBody>
        </p:sp>
        <p:pic>
          <p:nvPicPr>
            <p:cNvPr id="100" name="Image" descr="Image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859298" y="0"/>
              <a:ext cx="1735668" cy="22860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1" name="Image" descr="Image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958447" y="0"/>
              <a:ext cx="1280099" cy="30755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2" name="Image" descr="Image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96832" y="289759"/>
              <a:ext cx="746790" cy="27621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3" name="Image" descr="Image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2647674" y="10572"/>
              <a:ext cx="1413950" cy="279188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04" name="Image" descr="Image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9921452" y="641843"/>
              <a:ext cx="1557623" cy="351416"/>
            </a:xfrm>
            <a:prstGeom prst="rect">
              <a:avLst/>
            </a:prstGeom>
            <a:ln w="12700" cap="flat">
              <a:noFill/>
              <a:miter lim="400000"/>
            </a:ln>
            <a:effectLst>
              <a:outerShdw blurRad="50800" dist="24096" dir="5400000" rotWithShape="0">
                <a:srgbClr val="000000">
                  <a:alpha val="38000"/>
                </a:srgbClr>
              </a:outerShdw>
            </a:effectLst>
          </p:spPr>
        </p:pic>
        <p:sp>
          <p:nvSpPr>
            <p:cNvPr id="105" name="too hot"/>
            <p:cNvSpPr txBox="1"/>
            <p:nvPr/>
          </p:nvSpPr>
          <p:spPr>
            <a:xfrm>
              <a:off x="247903" y="1154146"/>
              <a:ext cx="1351023" cy="6237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 b="1">
                  <a:solidFill>
                    <a:srgbClr val="FF26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2250"/>
                <a:t>too hot</a:t>
              </a:r>
            </a:p>
          </p:txBody>
        </p:sp>
        <p:sp>
          <p:nvSpPr>
            <p:cNvPr id="106" name="too much"/>
            <p:cNvSpPr txBox="1"/>
            <p:nvPr/>
          </p:nvSpPr>
          <p:spPr>
            <a:xfrm>
              <a:off x="9821745" y="1165147"/>
              <a:ext cx="1761392" cy="6237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3200" b="1">
                  <a:solidFill>
                    <a:srgbClr val="FF2600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2250"/>
                <a:t>too much</a:t>
              </a:r>
            </a:p>
          </p:txBody>
        </p:sp>
        <p:sp>
          <p:nvSpPr>
            <p:cNvPr id="107" name="CMB/BBN"/>
            <p:cNvSpPr txBox="1"/>
            <p:nvPr/>
          </p:nvSpPr>
          <p:spPr>
            <a:xfrm>
              <a:off x="1727216" y="1248245"/>
              <a:ext cx="1211952" cy="40835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>
                  <a:solidFill>
                    <a:srgbClr val="FF40FF"/>
                  </a:solidFill>
                  <a:latin typeface="Times New Roman"/>
                  <a:ea typeface="Times New Roman"/>
                  <a:cs typeface="Times New Roman"/>
                  <a:sym typeface="Times New Roman"/>
                </a:defRPr>
              </a:lvl1pPr>
            </a:lstStyle>
            <a:p>
              <a:r>
                <a:rPr sz="1266"/>
                <a:t>CMB/BBN</a:t>
              </a:r>
            </a:p>
          </p:txBody>
        </p:sp>
      </p:grpSp>
      <p:cxnSp>
        <p:nvCxnSpPr>
          <p:cNvPr id="3" name="Straight Connector 2"/>
          <p:cNvCxnSpPr/>
          <p:nvPr/>
        </p:nvCxnSpPr>
        <p:spPr>
          <a:xfrm>
            <a:off x="7750149" y="2830216"/>
            <a:ext cx="1224" cy="365604"/>
          </a:xfrm>
          <a:prstGeom prst="line">
            <a:avLst/>
          </a:prstGeom>
          <a:noFill/>
          <a:ln w="63500" cap="flat">
            <a:solidFill>
              <a:schemeClr val="bg2"/>
            </a:solidFill>
            <a:prstDash val="solid"/>
            <a:round/>
          </a:ln>
          <a:effectLst>
            <a:outerShdw blurRad="101600" dist="508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42" name="Straight Connector 41"/>
          <p:cNvCxnSpPr/>
          <p:nvPr/>
        </p:nvCxnSpPr>
        <p:spPr>
          <a:xfrm>
            <a:off x="6517516" y="2789306"/>
            <a:ext cx="1224" cy="365604"/>
          </a:xfrm>
          <a:prstGeom prst="line">
            <a:avLst/>
          </a:prstGeom>
          <a:noFill/>
          <a:ln w="63500" cap="flat">
            <a:solidFill>
              <a:schemeClr val="bg2"/>
            </a:solidFill>
            <a:prstDash val="solid"/>
            <a:round/>
          </a:ln>
          <a:effectLst>
            <a:outerShdw blurRad="101600" dist="50800" dir="5400000" rotWithShape="0">
              <a:srgbClr val="000000">
                <a:alpha val="38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11583459" y="-38403"/>
            <a:ext cx="622925" cy="6155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CA" smtClean="0"/>
              <a:pPr/>
              <a:t>6</a:t>
            </a:fld>
            <a:endParaRPr lang="en-CA"/>
          </a:p>
        </p:txBody>
      </p:sp>
      <p:sp>
        <p:nvSpPr>
          <p:cNvPr id="35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r>
              <a:rPr lang="en-US" dirty="0"/>
              <a:t>6</a:t>
            </a:r>
            <a:endParaRPr lang="en-CA" dirty="0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10"/>
          <a:srcRect l="11373" r="10780" b="11099"/>
          <a:stretch/>
        </p:blipFill>
        <p:spPr>
          <a:xfrm>
            <a:off x="6461979" y="1844711"/>
            <a:ext cx="1333140" cy="886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4988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dirty="0">
                <a:solidFill>
                  <a:schemeClr val="accent4"/>
                </a:solidFill>
              </a:rPr>
              <a:t>“How are we looking for it?”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69" t="29945" r="3607"/>
          <a:stretch/>
        </p:blipFill>
        <p:spPr>
          <a:xfrm>
            <a:off x="1611443" y="1047751"/>
            <a:ext cx="8137952" cy="5445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339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WIMP Hun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CA" b="1" dirty="0"/>
              <a:t>Search Strategies</a:t>
            </a:r>
            <a:endParaRPr b="1" dirty="0"/>
          </a:p>
        </p:txBody>
      </p:sp>
      <p:sp>
        <p:nvSpPr>
          <p:cNvPr id="6" name="TextBox 5"/>
          <p:cNvSpPr txBox="1"/>
          <p:nvPr/>
        </p:nvSpPr>
        <p:spPr>
          <a:xfrm>
            <a:off x="392908" y="1351368"/>
            <a:ext cx="10572443" cy="2831542"/>
          </a:xfrm>
          <a:prstGeom prst="rect">
            <a:avLst/>
          </a:prstGeom>
          <a:noFill/>
          <a:ln w="254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121919" tIns="121919" rIns="121919" bIns="121919" numCol="1" spcCol="38100" rtlCol="0" anchor="t">
            <a:spAutoFit/>
          </a:bodyPr>
          <a:lstStyle/>
          <a:p>
            <a:pPr defTabSz="2438400" hangingPunct="0"/>
            <a:r>
              <a:rPr lang="en-CA" sz="2800" b="1" kern="0" dirty="0">
                <a:latin typeface="+mj-lt"/>
              </a:rPr>
              <a:t>Complementarity between experiments</a:t>
            </a:r>
          </a:p>
          <a:p>
            <a:pPr defTabSz="2438400" hangingPunct="0"/>
            <a:endParaRPr lang="en-CA" sz="2800" b="1" kern="0" dirty="0">
              <a:latin typeface="+mj-lt"/>
            </a:endParaRPr>
          </a:p>
          <a:p>
            <a:pPr defTabSz="2438400" hangingPunct="0"/>
            <a:endParaRPr lang="en-CA" sz="2800" b="1" kern="0" dirty="0">
              <a:latin typeface="+mj-lt"/>
            </a:endParaRPr>
          </a:p>
          <a:p>
            <a:pPr defTabSz="2438400" hangingPunct="0"/>
            <a:endParaRPr lang="en-CA" sz="2800" b="1" kern="0" dirty="0">
              <a:latin typeface="+mj-lt"/>
            </a:endParaRPr>
          </a:p>
          <a:p>
            <a:pPr defTabSz="2438400" hangingPunct="0"/>
            <a:endParaRPr lang="en-CA" sz="2800" b="1" kern="0" dirty="0">
              <a:latin typeface="+mj-lt"/>
            </a:endParaRPr>
          </a:p>
          <a:p>
            <a:pPr defTabSz="2438400" hangingPunct="0"/>
            <a:endParaRPr lang="en-CA" sz="2800" b="1" kern="0" dirty="0">
              <a:latin typeface="+mj-lt"/>
            </a:endParaRPr>
          </a:p>
        </p:txBody>
      </p:sp>
      <p:grpSp>
        <p:nvGrpSpPr>
          <p:cNvPr id="77" name="Group 76"/>
          <p:cNvGrpSpPr/>
          <p:nvPr/>
        </p:nvGrpSpPr>
        <p:grpSpPr>
          <a:xfrm>
            <a:off x="393944" y="2136390"/>
            <a:ext cx="3676119" cy="1434321"/>
            <a:chOff x="323168" y="3496113"/>
            <a:chExt cx="3676119" cy="1434321"/>
          </a:xfrm>
        </p:grpSpPr>
        <p:cxnSp>
          <p:nvCxnSpPr>
            <p:cNvPr id="78" name="Straight Connector 77"/>
            <p:cNvCxnSpPr/>
            <p:nvPr/>
          </p:nvCxnSpPr>
          <p:spPr>
            <a:xfrm>
              <a:off x="478020" y="3579770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79" name="Straight Connector 78"/>
            <p:cNvCxnSpPr/>
            <p:nvPr/>
          </p:nvCxnSpPr>
          <p:spPr>
            <a:xfrm flipH="1">
              <a:off x="478020" y="4383526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80" name="Oval 79"/>
            <p:cNvSpPr/>
            <p:nvPr/>
          </p:nvSpPr>
          <p:spPr>
            <a:xfrm>
              <a:off x="1675900" y="3964707"/>
              <a:ext cx="531183" cy="58041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81" name="Straight Connector 80"/>
            <p:cNvCxnSpPr/>
            <p:nvPr/>
          </p:nvCxnSpPr>
          <p:spPr>
            <a:xfrm flipH="1">
              <a:off x="2165440" y="3579770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82" name="Straight Connector 81"/>
            <p:cNvCxnSpPr/>
            <p:nvPr/>
          </p:nvCxnSpPr>
          <p:spPr>
            <a:xfrm flipH="1" flipV="1">
              <a:off x="2165440" y="4405060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83" name="TextBox 82"/>
            <p:cNvSpPr txBox="1"/>
            <p:nvPr/>
          </p:nvSpPr>
          <p:spPr>
            <a:xfrm>
              <a:off x="324767" y="3626451"/>
              <a:ext cx="8397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Calibri" panose="020F0502020204030204"/>
                </a:rPr>
                <a:t>SM</a:t>
              </a: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323168" y="4442553"/>
              <a:ext cx="8397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Calibri" panose="020F0502020204030204"/>
                </a:rPr>
                <a:t>SM</a:t>
              </a: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3159537" y="3599596"/>
              <a:ext cx="839750" cy="502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χ</a:t>
              </a:r>
              <a:endPara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3146285" y="4427898"/>
              <a:ext cx="839750" cy="502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χ</a:t>
              </a:r>
              <a:endPara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285717" y="3496113"/>
              <a:ext cx="1336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Collider</a:t>
              </a: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4209371" y="2112326"/>
            <a:ext cx="3520121" cy="1456014"/>
            <a:chOff x="5639179" y="4565556"/>
            <a:chExt cx="3520121" cy="1456014"/>
          </a:xfrm>
        </p:grpSpPr>
        <p:cxnSp>
          <p:nvCxnSpPr>
            <p:cNvPr id="89" name="Straight Connector 88"/>
            <p:cNvCxnSpPr/>
            <p:nvPr/>
          </p:nvCxnSpPr>
          <p:spPr>
            <a:xfrm>
              <a:off x="5740661" y="4677611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90" name="Straight Connector 89"/>
            <p:cNvCxnSpPr/>
            <p:nvPr/>
          </p:nvCxnSpPr>
          <p:spPr>
            <a:xfrm flipH="1">
              <a:off x="5740661" y="5481367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91" name="Oval 90"/>
            <p:cNvSpPr/>
            <p:nvPr/>
          </p:nvSpPr>
          <p:spPr>
            <a:xfrm>
              <a:off x="6938541" y="5062548"/>
              <a:ext cx="531183" cy="58041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92" name="Straight Connector 91"/>
            <p:cNvCxnSpPr/>
            <p:nvPr/>
          </p:nvCxnSpPr>
          <p:spPr>
            <a:xfrm flipH="1">
              <a:off x="7428081" y="4677611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93" name="Straight Connector 92"/>
            <p:cNvCxnSpPr/>
            <p:nvPr/>
          </p:nvCxnSpPr>
          <p:spPr>
            <a:xfrm flipH="1" flipV="1">
              <a:off x="7428081" y="5502901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94" name="TextBox 93"/>
            <p:cNvSpPr txBox="1"/>
            <p:nvPr/>
          </p:nvSpPr>
          <p:spPr>
            <a:xfrm>
              <a:off x="8154843" y="5521405"/>
              <a:ext cx="8397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Calibri" panose="020F0502020204030204"/>
                </a:rPr>
                <a:t>SM</a:t>
              </a:r>
            </a:p>
          </p:txBody>
        </p:sp>
        <p:sp>
          <p:nvSpPr>
            <p:cNvPr id="95" name="TextBox 94"/>
            <p:cNvSpPr txBox="1"/>
            <p:nvPr/>
          </p:nvSpPr>
          <p:spPr>
            <a:xfrm>
              <a:off x="5639179" y="5539747"/>
              <a:ext cx="8397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Calibri" panose="020F0502020204030204"/>
                </a:rPr>
                <a:t>SM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8319550" y="4693744"/>
              <a:ext cx="839750" cy="502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χ</a:t>
              </a:r>
              <a:endPara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5736203" y="4695136"/>
              <a:ext cx="839750" cy="502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χ</a:t>
              </a:r>
              <a:endPara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6533368" y="4565556"/>
              <a:ext cx="1336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Direct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8294212" y="2074398"/>
            <a:ext cx="3418448" cy="1510968"/>
            <a:chOff x="8938269" y="4543246"/>
            <a:chExt cx="3418448" cy="1510968"/>
          </a:xfrm>
        </p:grpSpPr>
        <p:cxnSp>
          <p:nvCxnSpPr>
            <p:cNvPr id="100" name="Straight Connector 99"/>
            <p:cNvCxnSpPr/>
            <p:nvPr/>
          </p:nvCxnSpPr>
          <p:spPr>
            <a:xfrm>
              <a:off x="8992377" y="4697405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101" name="Straight Connector 100"/>
            <p:cNvCxnSpPr/>
            <p:nvPr/>
          </p:nvCxnSpPr>
          <p:spPr>
            <a:xfrm flipH="1">
              <a:off x="8992377" y="5501161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02" name="Oval 101"/>
            <p:cNvSpPr/>
            <p:nvPr/>
          </p:nvSpPr>
          <p:spPr>
            <a:xfrm>
              <a:off x="10190257" y="5082342"/>
              <a:ext cx="531183" cy="580415"/>
            </a:xfrm>
            <a:prstGeom prst="ellipse">
              <a:avLst/>
            </a:prstGeom>
            <a:solidFill>
              <a:sysClr val="window" lastClr="FFFFFF">
                <a:lumMod val="50000"/>
              </a:sysClr>
            </a:solidFill>
            <a:ln w="15875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CA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103" name="Straight Connector 102"/>
            <p:cNvCxnSpPr/>
            <p:nvPr/>
          </p:nvCxnSpPr>
          <p:spPr>
            <a:xfrm flipH="1">
              <a:off x="10679797" y="4697405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104" name="Straight Connector 103"/>
            <p:cNvCxnSpPr/>
            <p:nvPr/>
          </p:nvCxnSpPr>
          <p:spPr>
            <a:xfrm flipH="1" flipV="1">
              <a:off x="10679797" y="5522695"/>
              <a:ext cx="1234927" cy="518669"/>
            </a:xfrm>
            <a:prstGeom prst="line">
              <a:avLst/>
            </a:prstGeom>
            <a:noFill/>
            <a:ln w="3175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105" name="TextBox 104"/>
            <p:cNvSpPr txBox="1"/>
            <p:nvPr/>
          </p:nvSpPr>
          <p:spPr>
            <a:xfrm>
              <a:off x="11452296" y="4796170"/>
              <a:ext cx="8397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Calibri" panose="020F0502020204030204"/>
                </a:rPr>
                <a:t>SM</a:t>
              </a: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11516967" y="5579229"/>
              <a:ext cx="83975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0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Calibri" panose="020F0502020204030204"/>
                </a:rPr>
                <a:t>SM</a:t>
              </a: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8957929" y="5551678"/>
              <a:ext cx="839750" cy="502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χ</a:t>
              </a:r>
              <a:endPara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8938269" y="4675039"/>
              <a:ext cx="839750" cy="5025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2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χ</a:t>
              </a:r>
              <a:endParaRPr kumimoji="0" lang="en-CA" sz="20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9885552" y="4543246"/>
              <a:ext cx="133643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4572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CA" sz="2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Indirect</a:t>
              </a:r>
            </a:p>
          </p:txBody>
        </p:sp>
      </p:grpSp>
      <p:sp>
        <p:nvSpPr>
          <p:cNvPr id="112" name="Slide Number Placeholder 111"/>
          <p:cNvSpPr>
            <a:spLocks noGrp="1"/>
          </p:cNvSpPr>
          <p:nvPr>
            <p:ph type="sldNum" sz="quarter" idx="4294967295"/>
          </p:nvPr>
        </p:nvSpPr>
        <p:spPr>
          <a:xfrm>
            <a:off x="11583459" y="-38403"/>
            <a:ext cx="622925" cy="6155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CA" smtClean="0"/>
              <a:pPr/>
              <a:t>8</a:t>
            </a:fld>
            <a:endParaRPr lang="en-CA"/>
          </a:p>
        </p:txBody>
      </p:sp>
      <p:sp>
        <p:nvSpPr>
          <p:cNvPr id="43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r>
              <a:rPr lang="en-US" dirty="0"/>
              <a:t>8</a:t>
            </a:r>
            <a:endParaRPr lang="en-CA" dirty="0"/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2"/>
          <a:srcRect l="50638" r="10361"/>
          <a:stretch/>
        </p:blipFill>
        <p:spPr>
          <a:xfrm>
            <a:off x="8390144" y="3979998"/>
            <a:ext cx="2919211" cy="191891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480" y="3979998"/>
            <a:ext cx="2902683" cy="194799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29392"/>
          <a:stretch/>
        </p:blipFill>
        <p:spPr>
          <a:xfrm>
            <a:off x="4380924" y="3982747"/>
            <a:ext cx="2958673" cy="1916166"/>
          </a:xfrm>
          <a:prstGeom prst="rect">
            <a:avLst/>
          </a:prstGeom>
        </p:spPr>
      </p:pic>
      <p:sp>
        <p:nvSpPr>
          <p:cNvPr id="42" name="Rectangle 41"/>
          <p:cNvSpPr/>
          <p:nvPr/>
        </p:nvSpPr>
        <p:spPr>
          <a:xfrm>
            <a:off x="3796571" y="2044419"/>
            <a:ext cx="4092315" cy="4146520"/>
          </a:xfrm>
          <a:prstGeom prst="rect">
            <a:avLst/>
          </a:prstGeom>
          <a:noFill/>
          <a:ln w="762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28395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roup" descr="Group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480" y="1224953"/>
            <a:ext cx="7516271" cy="504792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223" name="WIMP Hunting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CA" b="1" dirty="0"/>
              <a:t>Direct Detection</a:t>
            </a:r>
            <a:endParaRPr b="1" dirty="0"/>
          </a:p>
        </p:txBody>
      </p:sp>
      <p:grpSp>
        <p:nvGrpSpPr>
          <p:cNvPr id="280" name="Group"/>
          <p:cNvGrpSpPr/>
          <p:nvPr/>
        </p:nvGrpSpPr>
        <p:grpSpPr>
          <a:xfrm>
            <a:off x="942498" y="2192367"/>
            <a:ext cx="5446756" cy="3384114"/>
            <a:chOff x="0" y="1027996"/>
            <a:chExt cx="10893511" cy="6768227"/>
          </a:xfrm>
        </p:grpSpPr>
        <p:pic>
          <p:nvPicPr>
            <p:cNvPr id="246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37192" y="2047968"/>
              <a:ext cx="586508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7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25299" y="2929171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8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07033" y="3249083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49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211004" y="4258102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0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398755" y="3501263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1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820527" y="4897928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2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24498" y="5906947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3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2249" y="5150106"/>
              <a:ext cx="586507" cy="6398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4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05789" y="3064486"/>
              <a:ext cx="586507" cy="63982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5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09760" y="4073506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6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2977" y="3553732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7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19728" y="4578015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8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723699" y="5587034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59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11450" y="4830194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0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434821" y="5642870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1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38792" y="6651889"/>
              <a:ext cx="586508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2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426543" y="5895049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3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8278" y="3384399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4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12249" y="4393418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5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3636578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6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22058" y="1667821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7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26029" y="2676840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8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113780" y="1920000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69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527274" y="6147379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0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331245" y="7156398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1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18996" y="6399558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2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916527" y="4393418"/>
              <a:ext cx="586508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3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862573" y="5331920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4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908249" y="4645597"/>
              <a:ext cx="586508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5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076276" y="6765968"/>
              <a:ext cx="586508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6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825299" y="1027996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7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74291" y="2424661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8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8478261" y="3433681"/>
              <a:ext cx="586507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279" name="droppedImage.pdf" descr="droppedImage.pd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307004" y="4566501"/>
              <a:ext cx="586508" cy="63982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459" y="-38403"/>
            <a:ext cx="622925" cy="615551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 lang="en-CA" smtClean="0"/>
              <a:pPr/>
              <a:t>9</a:t>
            </a:fld>
            <a:endParaRPr lang="en-CA"/>
          </a:p>
        </p:txBody>
      </p:sp>
      <p:sp>
        <p:nvSpPr>
          <p:cNvPr id="63" name="Searches for WIMPs where we most expect to find them haven’t seen anything.…"/>
          <p:cNvSpPr txBox="1"/>
          <p:nvPr/>
        </p:nvSpPr>
        <p:spPr>
          <a:xfrm>
            <a:off x="8126159" y="1456245"/>
            <a:ext cx="3414259" cy="2684159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7625" tIns="47625" rIns="47625" bIns="47625"/>
          <a:lstStyle/>
          <a:p>
            <a:pPr marL="0" lvl="1" defTabSz="778933" hangingPunct="0">
              <a:spcBef>
                <a:spcPts val="3450"/>
              </a:spcBef>
              <a:buClr>
                <a:srgbClr val="000000"/>
              </a:buClr>
              <a:defRPr sz="5000">
                <a:latin typeface="Gill Sans"/>
                <a:ea typeface="Gill Sans"/>
                <a:cs typeface="Gill Sans"/>
                <a:sym typeface="Gill Sans"/>
              </a:defRPr>
            </a:pPr>
            <a:r>
              <a:rPr lang="en-CA" sz="2500" b="1" kern="0" dirty="0">
                <a:solidFill>
                  <a:srgbClr val="000000"/>
                </a:solidFill>
                <a:latin typeface="+mj-lt"/>
                <a:ea typeface="Gill Sans"/>
                <a:cs typeface="Gill Sans"/>
                <a:sym typeface="Gill Sans"/>
              </a:rPr>
              <a:t>Galactic DM collisions with SM particles in detector on Earth</a:t>
            </a:r>
            <a:endParaRPr sz="2500" b="1" kern="0" dirty="0">
              <a:solidFill>
                <a:srgbClr val="000000"/>
              </a:solidFill>
              <a:latin typeface="+mj-lt"/>
              <a:ea typeface="Gill Sans"/>
              <a:cs typeface="Gill Sans"/>
              <a:sym typeface="Gill Sans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/>
          <a:srcRect l="9458" t="5917" r="7512" b="11827"/>
          <a:stretch/>
        </p:blipFill>
        <p:spPr>
          <a:xfrm>
            <a:off x="8058228" y="4321081"/>
            <a:ext cx="3314700" cy="1657351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cxnSp>
        <p:nvCxnSpPr>
          <p:cNvPr id="6" name="Straight Connector 5"/>
          <p:cNvCxnSpPr/>
          <p:nvPr/>
        </p:nvCxnSpPr>
        <p:spPr>
          <a:xfrm>
            <a:off x="4926271" y="4127333"/>
            <a:ext cx="3141404" cy="1874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4924495" y="4119521"/>
            <a:ext cx="3124493" cy="185703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2" name="v ~ 270 km/s"/>
          <p:cNvSpPr txBox="1"/>
          <p:nvPr/>
        </p:nvSpPr>
        <p:spPr>
          <a:xfrm>
            <a:off x="1908668" y="4242610"/>
            <a:ext cx="2139039" cy="648898"/>
          </a:xfrm>
          <a:prstGeom prst="rect">
            <a:avLst/>
          </a:prstGeom>
          <a:ln w="254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67733" tIns="67733" rIns="67733" bIns="67733" anchor="b"/>
          <a:lstStyle>
            <a:lvl1pPr algn="ctr" defTabSz="1557866">
              <a:defRPr>
                <a:solidFill>
                  <a:srgbClr val="FFFB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pPr hangingPunct="0"/>
            <a:r>
              <a:rPr sz="2400" kern="0" dirty="0"/>
              <a:t>v ~ 270 km/s</a:t>
            </a:r>
          </a:p>
        </p:txBody>
      </p:sp>
      <p:sp>
        <p:nvSpPr>
          <p:cNvPr id="281" name="Line"/>
          <p:cNvSpPr/>
          <p:nvPr/>
        </p:nvSpPr>
        <p:spPr>
          <a:xfrm>
            <a:off x="2862586" y="3388089"/>
            <a:ext cx="2032115" cy="9730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0493" h="21593" extrusionOk="0">
                <a:moveTo>
                  <a:pt x="20493" y="17120"/>
                </a:moveTo>
                <a:cubicBezTo>
                  <a:pt x="20493" y="17120"/>
                  <a:pt x="16934" y="21585"/>
                  <a:pt x="10889" y="21593"/>
                </a:cubicBezTo>
                <a:cubicBezTo>
                  <a:pt x="5561" y="21600"/>
                  <a:pt x="2389" y="16776"/>
                  <a:pt x="1123" y="13354"/>
                </a:cubicBezTo>
                <a:cubicBezTo>
                  <a:pt x="-1107" y="7328"/>
                  <a:pt x="672" y="0"/>
                  <a:pt x="672" y="0"/>
                </a:cubicBezTo>
              </a:path>
            </a:pathLst>
          </a:custGeom>
          <a:ln w="127000">
            <a:solidFill>
              <a:srgbClr val="FFFB00"/>
            </a:solidFill>
            <a:miter lim="400000"/>
            <a:tailEnd type="stealth"/>
          </a:ln>
        </p:spPr>
        <p:txBody>
          <a:bodyPr lIns="67733" tIns="67733" rIns="67733" bIns="67733" anchor="b"/>
          <a:lstStyle/>
          <a:p>
            <a:pPr algn="ctr" defTabSz="778933" hangingPunct="0">
              <a:defRPr sz="11200">
                <a:latin typeface="Helvetica Neue Light"/>
                <a:ea typeface="Helvetica Neue Light"/>
                <a:cs typeface="Helvetica Neue Light"/>
                <a:sym typeface="Helvetica Neue Light"/>
              </a:defRPr>
            </a:pPr>
            <a:endParaRPr sz="5600" kern="0">
              <a:solidFill>
                <a:srgbClr val="000000"/>
              </a:solidFill>
              <a:latin typeface="Helvetica Neue Light"/>
              <a:ea typeface="Helvetica Neue Light"/>
              <a:cs typeface="Helvetica Neue Light"/>
              <a:sym typeface="Helvetica Neue Light"/>
            </a:endParaRPr>
          </a:p>
        </p:txBody>
      </p:sp>
      <p:sp>
        <p:nvSpPr>
          <p:cNvPr id="4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r>
              <a:rPr lang="en-US" dirty="0"/>
              <a:t>9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54878492"/>
      </p:ext>
    </p:extLst>
  </p:cSld>
  <p:clrMapOvr>
    <a:masterClrMapping/>
  </p:clrMapOvr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0" grpId="0" animBg="1" advAuto="0"/>
      <p:bldP spid="63" grpId="0" build="p" bldLvl="5" animBg="1" advAuto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11320</TotalTime>
  <Words>2076</Words>
  <Application>Microsoft Office PowerPoint</Application>
  <PresentationFormat>Widescreen</PresentationFormat>
  <Paragraphs>391</Paragraphs>
  <Slides>52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7" baseType="lpstr">
      <vt:lpstr>Arial</vt:lpstr>
      <vt:lpstr>Calibri</vt:lpstr>
      <vt:lpstr>Calibri Light</vt:lpstr>
      <vt:lpstr>Cambria</vt:lpstr>
      <vt:lpstr>CMR9</vt:lpstr>
      <vt:lpstr>Comic Sans MS</vt:lpstr>
      <vt:lpstr>Gill Sans</vt:lpstr>
      <vt:lpstr>Helvetica Neue Light</vt:lpstr>
      <vt:lpstr>Merriweather Sans</vt:lpstr>
      <vt:lpstr>NimbusRomNo9L-Regu</vt:lpstr>
      <vt:lpstr>Open Sans</vt:lpstr>
      <vt:lpstr>StandardSymL-Slant_167</vt:lpstr>
      <vt:lpstr>Tahoma</vt:lpstr>
      <vt:lpstr>Times New Roman</vt:lpstr>
      <vt:lpstr>Office Theme</vt:lpstr>
      <vt:lpstr>PowerPoint Presentation</vt:lpstr>
      <vt:lpstr>Come to the (Solid) Dark Side</vt:lpstr>
      <vt:lpstr>“What are we looking for?” </vt:lpstr>
      <vt:lpstr>WIMPing out?</vt:lpstr>
      <vt:lpstr>Now what?</vt:lpstr>
      <vt:lpstr>My Favourite Park in the Particle Zoo </vt:lpstr>
      <vt:lpstr>“How are we looking for it?”</vt:lpstr>
      <vt:lpstr>Search Strategies</vt:lpstr>
      <vt:lpstr>Direct Detection</vt:lpstr>
      <vt:lpstr>Direct Detection</vt:lpstr>
      <vt:lpstr>The GeV-Scale &amp; Sub-GeV Detection Challenge</vt:lpstr>
      <vt:lpstr>The GeV-Scale &amp; Sub-GeV Detection Challenge</vt:lpstr>
      <vt:lpstr>The GeV-Scale &amp; Sub-GeV Detection Challenge</vt:lpstr>
      <vt:lpstr>The GeV-Scale &amp; Sub-GeV Detection Challenge</vt:lpstr>
      <vt:lpstr>Solid-State Detectors</vt:lpstr>
      <vt:lpstr>3 Channels for Next-Generation Detectors</vt:lpstr>
      <vt:lpstr>Many Next-Generation Detectors are Solid-State</vt:lpstr>
      <vt:lpstr>Many Next-Generation Detectors are Solid-State</vt:lpstr>
      <vt:lpstr>Underground Shielded Secret Lairs</vt:lpstr>
      <vt:lpstr>Underground Shielded Secret Lairs</vt:lpstr>
      <vt:lpstr>Backgrounds, Backgrounds, Backgrounds…</vt:lpstr>
      <vt:lpstr>Backgrounds, Backgrounds, Backgrounds…</vt:lpstr>
      <vt:lpstr>Backgrounds, Backgrounds, Backgrounds…</vt:lpstr>
      <vt:lpstr>Backgrounds, Backgrounds, Backgrounds…</vt:lpstr>
      <vt:lpstr>Charge-Coupled Devices (Semiconductor Pixels)</vt:lpstr>
      <vt:lpstr>Cryogenic Crystals</vt:lpstr>
      <vt:lpstr>Cryogenic Crystals</vt:lpstr>
      <vt:lpstr>Cryogenic Semiconductor Crystals</vt:lpstr>
      <vt:lpstr>Cryogenic Semiconductor Crystals: Charge Amplification</vt:lpstr>
      <vt:lpstr>Cryogenic Semiconductor Crystals: Charge Amplification</vt:lpstr>
      <vt:lpstr>Cryogenic Scintillating Crystals</vt:lpstr>
      <vt:lpstr>Examples of R&amp;D Underway</vt:lpstr>
      <vt:lpstr>PowerPoint Presentation</vt:lpstr>
      <vt:lpstr>PowerPoint Presentation</vt:lpstr>
      <vt:lpstr>PowerPoint Presentation</vt:lpstr>
      <vt:lpstr>Recent Results</vt:lpstr>
      <vt:lpstr>Trying to Shed Light on Low-Energy Backgrounds</vt:lpstr>
      <vt:lpstr>Nuclear Recoil Limits</vt:lpstr>
      <vt:lpstr>Electron Recoil Limits</vt:lpstr>
      <vt:lpstr>Dark Absorption</vt:lpstr>
      <vt:lpstr>Come to the (Solid) Dark Side, We Have Chocolate Cookies</vt:lpstr>
      <vt:lpstr>BACKUP</vt:lpstr>
      <vt:lpstr>SuperCDMS (Super Cryogenic Dark Matter Search)</vt:lpstr>
      <vt:lpstr>SuperCDMS (Super Cryogenic Dark Matter Search)</vt:lpstr>
      <vt:lpstr>SuperCDMS@SNOLAB</vt:lpstr>
      <vt:lpstr>Cryogenic Semiconductor Crystals</vt:lpstr>
      <vt:lpstr>Charge Channels: High Electron Mobility Transistors</vt:lpstr>
      <vt:lpstr>Phonon Channels: Transition Edge Sensors + SQUIDs</vt:lpstr>
      <vt:lpstr>New in SuperCDMS: Phonon Signal Amplification</vt:lpstr>
      <vt:lpstr>CUTE (Cryogenic Underground TEst) Facility @SNOLAB</vt:lpstr>
      <vt:lpstr>SuperCDMS@SNOLAB Sensitivity Projections</vt:lpstr>
      <vt:lpstr>SuperCDMS@SNOLAB Sensitivity Projections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Miriam Diamond</dc:creator>
  <cp:lastModifiedBy>Miriam Diamond</cp:lastModifiedBy>
  <cp:revision>419</cp:revision>
  <dcterms:created xsi:type="dcterms:W3CDTF">2018-08-16T22:07:40Z</dcterms:created>
  <dcterms:modified xsi:type="dcterms:W3CDTF">2025-07-09T07:53:54Z</dcterms:modified>
</cp:coreProperties>
</file>