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8"/>
  </p:notesMasterIdLst>
  <p:sldIdLst>
    <p:sldId id="256" r:id="rId2"/>
    <p:sldId id="257" r:id="rId3"/>
    <p:sldId id="293" r:id="rId4"/>
    <p:sldId id="289" r:id="rId5"/>
    <p:sldId id="260" r:id="rId6"/>
    <p:sldId id="290" r:id="rId7"/>
    <p:sldId id="291" r:id="rId8"/>
    <p:sldId id="292" r:id="rId9"/>
    <p:sldId id="271" r:id="rId10"/>
    <p:sldId id="294" r:id="rId11"/>
    <p:sldId id="286" r:id="rId12"/>
    <p:sldId id="272" r:id="rId13"/>
    <p:sldId id="297" r:id="rId14"/>
    <p:sldId id="273" r:id="rId15"/>
    <p:sldId id="295" r:id="rId16"/>
    <p:sldId id="296" r:id="rId17"/>
    <p:sldId id="285" r:id="rId18"/>
    <p:sldId id="274" r:id="rId19"/>
    <p:sldId id="276" r:id="rId20"/>
    <p:sldId id="277" r:id="rId21"/>
    <p:sldId id="278" r:id="rId22"/>
    <p:sldId id="279" r:id="rId23"/>
    <p:sldId id="268" r:id="rId24"/>
    <p:sldId id="287" r:id="rId25"/>
    <p:sldId id="275" r:id="rId26"/>
    <p:sldId id="288" r:id="rId27"/>
    <p:sldId id="280" r:id="rId28"/>
    <p:sldId id="263" r:id="rId29"/>
    <p:sldId id="282" r:id="rId30"/>
    <p:sldId id="283" r:id="rId31"/>
    <p:sldId id="284" r:id="rId32"/>
    <p:sldId id="262" r:id="rId33"/>
    <p:sldId id="265" r:id="rId34"/>
    <p:sldId id="267" r:id="rId35"/>
    <p:sldId id="270" r:id="rId36"/>
    <p:sldId id="269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94658"/>
  </p:normalViewPr>
  <p:slideViewPr>
    <p:cSldViewPr snapToGrid="0">
      <p:cViewPr varScale="1">
        <p:scale>
          <a:sx n="94" d="100"/>
          <a:sy n="94" d="100"/>
        </p:scale>
        <p:origin x="216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FC8699-7E54-DF4D-AB12-C0FA3660E379}" type="datetimeFigureOut">
              <a:rPr lang="en-US" smtClean="0"/>
              <a:t>7/9/25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420EF3-A0FB-9448-807A-C20D322F7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51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r>
              <a:rPr lang="en-US" dirty="0"/>
              <a:t>https://</a:t>
            </a:r>
            <a:r>
              <a:rPr lang="en-US" dirty="0" err="1"/>
              <a:t>education.nationalgeographic.org</a:t>
            </a:r>
            <a:r>
              <a:rPr lang="en-US" dirty="0"/>
              <a:t>/resource/sun/ (Sun)</a:t>
            </a:r>
          </a:p>
          <a:p>
            <a:r>
              <a:rPr lang="en-US" dirty="0"/>
              <a:t>https://</a:t>
            </a:r>
            <a:r>
              <a:rPr lang="en-US" dirty="0" err="1"/>
              <a:t>www.esa.int</a:t>
            </a:r>
            <a:r>
              <a:rPr lang="en-US" dirty="0"/>
              <a:t>/</a:t>
            </a:r>
            <a:r>
              <a:rPr lang="en-US" dirty="0" err="1"/>
              <a:t>ESA_Multimedia</a:t>
            </a:r>
            <a:r>
              <a:rPr lang="en-US" dirty="0"/>
              <a:t>/Images/2022/02/</a:t>
            </a:r>
            <a:r>
              <a:rPr lang="en-US" dirty="0" err="1"/>
              <a:t>Gaia_reveals_a_new_member_of_the_Milky_Way_family</a:t>
            </a:r>
            <a:r>
              <a:rPr lang="en-US" dirty="0"/>
              <a:t> (Gaia; </a:t>
            </a:r>
            <a:r>
              <a:rPr lang="en-US" dirty="0" err="1"/>
              <a:t>Malhan</a:t>
            </a:r>
            <a:r>
              <a:rPr lang="en-US" dirty="0"/>
              <a:t>+ 2022)</a:t>
            </a:r>
          </a:p>
          <a:p>
            <a:r>
              <a:rPr lang="en-US" dirty="0"/>
              <a:t>https://</a:t>
            </a:r>
            <a:r>
              <a:rPr lang="en-US" dirty="0" err="1"/>
              <a:t>www.esa.int</a:t>
            </a:r>
            <a:r>
              <a:rPr lang="en-US" dirty="0"/>
              <a:t>/</a:t>
            </a:r>
            <a:r>
              <a:rPr lang="en-US" dirty="0" err="1"/>
              <a:t>ESA_Multimedia</a:t>
            </a:r>
            <a:r>
              <a:rPr lang="en-US" dirty="0"/>
              <a:t>/Images/2024/07/</a:t>
            </a:r>
            <a:r>
              <a:rPr lang="en-US" dirty="0" err="1"/>
              <a:t>Webb_admires_bejewelled_ring</a:t>
            </a:r>
            <a:r>
              <a:rPr lang="en-US" dirty="0"/>
              <a:t> (JWST; A. Nierenberg)</a:t>
            </a:r>
          </a:p>
          <a:p>
            <a:r>
              <a:rPr lang="en-US" dirty="0"/>
              <a:t>https://</a:t>
            </a:r>
            <a:r>
              <a:rPr lang="en-US" dirty="0" err="1"/>
              <a:t>www.nasa.gov</a:t>
            </a:r>
            <a:r>
              <a:rPr lang="en-US" dirty="0"/>
              <a:t>/wp-content/uploads/2023/02/stsci-01gqqfcdz3j7arc9f8qdxe0f7z.png (JWST Pandora’s cluster)</a:t>
            </a:r>
          </a:p>
          <a:p>
            <a:r>
              <a:rPr lang="en-US" dirty="0"/>
              <a:t>https://</a:t>
            </a:r>
            <a:r>
              <a:rPr lang="en-US" dirty="0" err="1"/>
              <a:t>www.mdpi.com</a:t>
            </a:r>
            <a:r>
              <a:rPr lang="en-US" dirty="0"/>
              <a:t>/2218-1997/7/9/344 (M33; </a:t>
            </a:r>
            <a:r>
              <a:rPr lang="en-US" dirty="0" err="1"/>
              <a:t>Salucci</a:t>
            </a:r>
            <a:r>
              <a:rPr lang="en-US" dirty="0"/>
              <a:t> &amp; di Paolo 2021)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F97525-7FAC-9243-B495-E5E70EC4E96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40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F97525-7FAC-9243-B495-E5E70EC4E96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76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*means that we tested these for isolated halos, but we don’t know what works for </a:t>
            </a:r>
            <a:r>
              <a:rPr lang="en-US" dirty="0" err="1"/>
              <a:t>subhalos</a:t>
            </a:r>
            <a:r>
              <a:rPr lang="en-US" dirty="0"/>
              <a:t>, and Frank has given us reasons to be cautious.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420EF3-A0FB-9448-807A-C20D322F703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13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Carton is now a postdoc at TAMU.  We drew inspiration from Jorge’s papers from ~15 years go.  Used both </a:t>
            </a:r>
            <a:r>
              <a:rPr lang="en-US" dirty="0" err="1"/>
              <a:t>Hernquist</a:t>
            </a:r>
            <a:r>
              <a:rPr lang="en-US" dirty="0"/>
              <a:t> and Plummer ICs for the stars (note issue w/initial conditions for Plummer) because massive dwarfs and lower mass ones can have different stellar distributions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420EF3-A0FB-9448-807A-C20D322F703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904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C993-557E-5E4B-809C-B737BA31AFBB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472B-7499-9143-B9C7-E292D4DB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73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C993-557E-5E4B-809C-B737BA31AFBB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472B-7499-9143-B9C7-E292D4DB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698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C993-557E-5E4B-809C-B737BA31AFBB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472B-7499-9143-B9C7-E292D4DB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795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C993-557E-5E4B-809C-B737BA31AFBB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472B-7499-9143-B9C7-E292D4DB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147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C993-557E-5E4B-809C-B737BA31AFBB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472B-7499-9143-B9C7-E292D4DB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4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C993-557E-5E4B-809C-B737BA31AFBB}" type="datetimeFigureOut">
              <a:rPr lang="en-US" smtClean="0"/>
              <a:t>7/9/25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472B-7499-9143-B9C7-E292D4DB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07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C993-557E-5E4B-809C-B737BA31AFBB}" type="datetimeFigureOut">
              <a:rPr lang="en-US" smtClean="0"/>
              <a:t>7/9/25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472B-7499-9143-B9C7-E292D4DB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827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C993-557E-5E4B-809C-B737BA31AFBB}" type="datetimeFigureOut">
              <a:rPr lang="en-US" smtClean="0"/>
              <a:t>7/9/25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472B-7499-9143-B9C7-E292D4DB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78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C993-557E-5E4B-809C-B737BA31AFBB}" type="datetimeFigureOut">
              <a:rPr lang="en-US" smtClean="0"/>
              <a:t>7/9/25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472B-7499-9143-B9C7-E292D4DB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887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C993-557E-5E4B-809C-B737BA31AFBB}" type="datetimeFigureOut">
              <a:rPr lang="en-US" smtClean="0"/>
              <a:t>7/9/25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472B-7499-9143-B9C7-E292D4DB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783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C993-557E-5E4B-809C-B737BA31AFBB}" type="datetimeFigureOut">
              <a:rPr lang="en-US" smtClean="0"/>
              <a:t>7/9/25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472B-7499-9143-B9C7-E292D4DB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92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D2D7C993-557E-5E4B-809C-B737BA31AFBB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FAE9472B-7499-9143-B9C7-E292D4DB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9618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Garamond" panose="020204040303010108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youtube.com/watch?v=4kOeuhtVzhc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6.pd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611DC-9D61-2D72-4501-F26B29905F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651" y="53724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Fast Times at </a:t>
            </a:r>
            <a:br>
              <a:rPr lang="en-US" dirty="0"/>
            </a:br>
            <a:r>
              <a:rPr lang="en-US" dirty="0"/>
              <a:t>SIDM High(-Resolution)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B7D549-EFDE-66AB-F635-959CA7EF21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51961" y="5103444"/>
            <a:ext cx="9144000" cy="1245026"/>
          </a:xfrm>
        </p:spPr>
        <p:txBody>
          <a:bodyPr/>
          <a:lstStyle/>
          <a:p>
            <a:pPr algn="r"/>
            <a:r>
              <a:rPr lang="en-US" dirty="0"/>
              <a:t>Annika Peter</a:t>
            </a:r>
          </a:p>
          <a:p>
            <a:pPr algn="r"/>
            <a:r>
              <a:rPr lang="en-US" dirty="0"/>
              <a:t>The Ohio State University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29795D-E4EB-AB6C-2739-6DCA9775BAF8}"/>
              </a:ext>
            </a:extLst>
          </p:cNvPr>
          <p:cNvSpPr txBox="1"/>
          <p:nvPr/>
        </p:nvSpPr>
        <p:spPr>
          <a:xfrm>
            <a:off x="552873" y="5475313"/>
            <a:ext cx="34817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Focused largely on papers led by:</a:t>
            </a:r>
          </a:p>
          <a:p>
            <a:r>
              <a:rPr lang="en-US" b="1" dirty="0"/>
              <a:t>Carton Zeng (postdoc @TAMU)</a:t>
            </a:r>
          </a:p>
          <a:p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Charlie Mace </a:t>
            </a:r>
            <a:r>
              <a:rPr lang="en-US" b="1" dirty="0"/>
              <a:t>(hire him this fall!)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13E35C6-4D99-15A7-35EC-D458D964DE18}"/>
              </a:ext>
            </a:extLst>
          </p:cNvPr>
          <p:cNvGrpSpPr/>
          <p:nvPr/>
        </p:nvGrpSpPr>
        <p:grpSpPr>
          <a:xfrm>
            <a:off x="4902042" y="4281971"/>
            <a:ext cx="870332" cy="821473"/>
            <a:chOff x="4902042" y="4281971"/>
            <a:chExt cx="870332" cy="82147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5A0A5D3-1AD3-12C3-D03E-E9F60A8C1D0C}"/>
                </a:ext>
              </a:extLst>
            </p:cNvPr>
            <p:cNvSpPr/>
            <p:nvPr/>
          </p:nvSpPr>
          <p:spPr>
            <a:xfrm>
              <a:off x="4902042" y="4281971"/>
              <a:ext cx="870332" cy="821473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0224FB8-96D9-B938-832D-3FFD33865C45}"/>
                </a:ext>
              </a:extLst>
            </p:cNvPr>
            <p:cNvSpPr/>
            <p:nvPr/>
          </p:nvSpPr>
          <p:spPr>
            <a:xfrm>
              <a:off x="5214651" y="4560983"/>
              <a:ext cx="122557" cy="1317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715A971-4650-DD0A-18B3-2912E892080A}"/>
                </a:ext>
              </a:extLst>
            </p:cNvPr>
            <p:cNvSpPr/>
            <p:nvPr/>
          </p:nvSpPr>
          <p:spPr>
            <a:xfrm>
              <a:off x="5400102" y="4570162"/>
              <a:ext cx="122557" cy="1317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9A1F68CD-F228-DDE7-7A72-B8E898122EF8}"/>
                </a:ext>
              </a:extLst>
            </p:cNvPr>
            <p:cNvSpPr/>
            <p:nvPr/>
          </p:nvSpPr>
          <p:spPr>
            <a:xfrm>
              <a:off x="5089793" y="4759287"/>
              <a:ext cx="572877" cy="181185"/>
            </a:xfrm>
            <a:custGeom>
              <a:avLst/>
              <a:gdLst>
                <a:gd name="connsiteX0" fmla="*/ 0 w 572877"/>
                <a:gd name="connsiteY0" fmla="*/ 11017 h 181185"/>
                <a:gd name="connsiteX1" fmla="*/ 121185 w 572877"/>
                <a:gd name="connsiteY1" fmla="*/ 99152 h 181185"/>
                <a:gd name="connsiteX2" fmla="*/ 242371 w 572877"/>
                <a:gd name="connsiteY2" fmla="*/ 176270 h 181185"/>
                <a:gd name="connsiteX3" fmla="*/ 407624 w 572877"/>
                <a:gd name="connsiteY3" fmla="*/ 165253 h 181185"/>
                <a:gd name="connsiteX4" fmla="*/ 528809 w 572877"/>
                <a:gd name="connsiteY4" fmla="*/ 99152 h 181185"/>
                <a:gd name="connsiteX5" fmla="*/ 572877 w 572877"/>
                <a:gd name="connsiteY5" fmla="*/ 0 h 181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2877" h="181185">
                  <a:moveTo>
                    <a:pt x="0" y="11017"/>
                  </a:moveTo>
                  <a:cubicBezTo>
                    <a:pt x="40395" y="41313"/>
                    <a:pt x="80790" y="71610"/>
                    <a:pt x="121185" y="99152"/>
                  </a:cubicBezTo>
                  <a:cubicBezTo>
                    <a:pt x="161580" y="126694"/>
                    <a:pt x="194631" y="165253"/>
                    <a:pt x="242371" y="176270"/>
                  </a:cubicBezTo>
                  <a:cubicBezTo>
                    <a:pt x="290111" y="187287"/>
                    <a:pt x="359884" y="178106"/>
                    <a:pt x="407624" y="165253"/>
                  </a:cubicBezTo>
                  <a:cubicBezTo>
                    <a:pt x="455364" y="152400"/>
                    <a:pt x="501267" y="126694"/>
                    <a:pt x="528809" y="99152"/>
                  </a:cubicBezTo>
                  <a:cubicBezTo>
                    <a:pt x="556351" y="71610"/>
                    <a:pt x="564614" y="35805"/>
                    <a:pt x="572877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60BF125-8937-942E-5285-F05284A969D3}"/>
              </a:ext>
            </a:extLst>
          </p:cNvPr>
          <p:cNvGrpSpPr/>
          <p:nvPr/>
        </p:nvGrpSpPr>
        <p:grpSpPr>
          <a:xfrm>
            <a:off x="5884845" y="2658177"/>
            <a:ext cx="870332" cy="821473"/>
            <a:chOff x="4902042" y="4281971"/>
            <a:chExt cx="870332" cy="821473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1AD0BEE-9EBB-27EA-7E1C-335B816999EA}"/>
                </a:ext>
              </a:extLst>
            </p:cNvPr>
            <p:cNvSpPr/>
            <p:nvPr/>
          </p:nvSpPr>
          <p:spPr>
            <a:xfrm>
              <a:off x="4902042" y="4281971"/>
              <a:ext cx="870332" cy="821473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266229A-A5EC-D249-CBC2-BF3A74CB837F}"/>
                </a:ext>
              </a:extLst>
            </p:cNvPr>
            <p:cNvSpPr/>
            <p:nvPr/>
          </p:nvSpPr>
          <p:spPr>
            <a:xfrm>
              <a:off x="5214651" y="4560983"/>
              <a:ext cx="122557" cy="1317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B87BF86-CB2E-74B6-4366-49ED66997732}"/>
                </a:ext>
              </a:extLst>
            </p:cNvPr>
            <p:cNvSpPr/>
            <p:nvPr/>
          </p:nvSpPr>
          <p:spPr>
            <a:xfrm>
              <a:off x="5400102" y="4570162"/>
              <a:ext cx="122557" cy="1317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C86F9765-F875-78BE-3D3E-FD0DED50D62F}"/>
                </a:ext>
              </a:extLst>
            </p:cNvPr>
            <p:cNvSpPr/>
            <p:nvPr/>
          </p:nvSpPr>
          <p:spPr>
            <a:xfrm>
              <a:off x="5089793" y="4759287"/>
              <a:ext cx="572877" cy="181185"/>
            </a:xfrm>
            <a:custGeom>
              <a:avLst/>
              <a:gdLst>
                <a:gd name="connsiteX0" fmla="*/ 0 w 572877"/>
                <a:gd name="connsiteY0" fmla="*/ 11017 h 181185"/>
                <a:gd name="connsiteX1" fmla="*/ 121185 w 572877"/>
                <a:gd name="connsiteY1" fmla="*/ 99152 h 181185"/>
                <a:gd name="connsiteX2" fmla="*/ 242371 w 572877"/>
                <a:gd name="connsiteY2" fmla="*/ 176270 h 181185"/>
                <a:gd name="connsiteX3" fmla="*/ 407624 w 572877"/>
                <a:gd name="connsiteY3" fmla="*/ 165253 h 181185"/>
                <a:gd name="connsiteX4" fmla="*/ 528809 w 572877"/>
                <a:gd name="connsiteY4" fmla="*/ 99152 h 181185"/>
                <a:gd name="connsiteX5" fmla="*/ 572877 w 572877"/>
                <a:gd name="connsiteY5" fmla="*/ 0 h 181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2877" h="181185">
                  <a:moveTo>
                    <a:pt x="0" y="11017"/>
                  </a:moveTo>
                  <a:cubicBezTo>
                    <a:pt x="40395" y="41313"/>
                    <a:pt x="80790" y="71610"/>
                    <a:pt x="121185" y="99152"/>
                  </a:cubicBezTo>
                  <a:cubicBezTo>
                    <a:pt x="161580" y="126694"/>
                    <a:pt x="194631" y="165253"/>
                    <a:pt x="242371" y="176270"/>
                  </a:cubicBezTo>
                  <a:cubicBezTo>
                    <a:pt x="290111" y="187287"/>
                    <a:pt x="359884" y="178106"/>
                    <a:pt x="407624" y="165253"/>
                  </a:cubicBezTo>
                  <a:cubicBezTo>
                    <a:pt x="455364" y="152400"/>
                    <a:pt x="501267" y="126694"/>
                    <a:pt x="528809" y="99152"/>
                  </a:cubicBezTo>
                  <a:cubicBezTo>
                    <a:pt x="556351" y="71610"/>
                    <a:pt x="564614" y="35805"/>
                    <a:pt x="572877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02985BF-E1CB-CDD5-714C-57814A851BFC}"/>
              </a:ext>
            </a:extLst>
          </p:cNvPr>
          <p:cNvGrpSpPr/>
          <p:nvPr/>
        </p:nvGrpSpPr>
        <p:grpSpPr>
          <a:xfrm>
            <a:off x="4231410" y="2635722"/>
            <a:ext cx="870332" cy="821473"/>
            <a:chOff x="4902042" y="4281971"/>
            <a:chExt cx="870332" cy="82147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DE38852-B7BD-3D45-3B65-E3C1992B5200}"/>
                </a:ext>
              </a:extLst>
            </p:cNvPr>
            <p:cNvSpPr/>
            <p:nvPr/>
          </p:nvSpPr>
          <p:spPr>
            <a:xfrm>
              <a:off x="4902042" y="4281971"/>
              <a:ext cx="870332" cy="821473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CD112CB-6231-D1C5-8EDF-7794C89C61C4}"/>
                </a:ext>
              </a:extLst>
            </p:cNvPr>
            <p:cNvSpPr/>
            <p:nvPr/>
          </p:nvSpPr>
          <p:spPr>
            <a:xfrm>
              <a:off x="5214651" y="4560983"/>
              <a:ext cx="122557" cy="1317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79E8A6C-3AC0-569A-22B0-A905FE3B9501}"/>
                </a:ext>
              </a:extLst>
            </p:cNvPr>
            <p:cNvSpPr/>
            <p:nvPr/>
          </p:nvSpPr>
          <p:spPr>
            <a:xfrm>
              <a:off x="5400102" y="4570162"/>
              <a:ext cx="122557" cy="1317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ABB462F-F7C5-891C-C3EF-C086A66CD9E8}"/>
                </a:ext>
              </a:extLst>
            </p:cNvPr>
            <p:cNvSpPr/>
            <p:nvPr/>
          </p:nvSpPr>
          <p:spPr>
            <a:xfrm>
              <a:off x="5089793" y="4759287"/>
              <a:ext cx="572877" cy="181185"/>
            </a:xfrm>
            <a:custGeom>
              <a:avLst/>
              <a:gdLst>
                <a:gd name="connsiteX0" fmla="*/ 0 w 572877"/>
                <a:gd name="connsiteY0" fmla="*/ 11017 h 181185"/>
                <a:gd name="connsiteX1" fmla="*/ 121185 w 572877"/>
                <a:gd name="connsiteY1" fmla="*/ 99152 h 181185"/>
                <a:gd name="connsiteX2" fmla="*/ 242371 w 572877"/>
                <a:gd name="connsiteY2" fmla="*/ 176270 h 181185"/>
                <a:gd name="connsiteX3" fmla="*/ 407624 w 572877"/>
                <a:gd name="connsiteY3" fmla="*/ 165253 h 181185"/>
                <a:gd name="connsiteX4" fmla="*/ 528809 w 572877"/>
                <a:gd name="connsiteY4" fmla="*/ 99152 h 181185"/>
                <a:gd name="connsiteX5" fmla="*/ 572877 w 572877"/>
                <a:gd name="connsiteY5" fmla="*/ 0 h 181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2877" h="181185">
                  <a:moveTo>
                    <a:pt x="0" y="11017"/>
                  </a:moveTo>
                  <a:cubicBezTo>
                    <a:pt x="40395" y="41313"/>
                    <a:pt x="80790" y="71610"/>
                    <a:pt x="121185" y="99152"/>
                  </a:cubicBezTo>
                  <a:cubicBezTo>
                    <a:pt x="161580" y="126694"/>
                    <a:pt x="194631" y="165253"/>
                    <a:pt x="242371" y="176270"/>
                  </a:cubicBezTo>
                  <a:cubicBezTo>
                    <a:pt x="290111" y="187287"/>
                    <a:pt x="359884" y="178106"/>
                    <a:pt x="407624" y="165253"/>
                  </a:cubicBezTo>
                  <a:cubicBezTo>
                    <a:pt x="455364" y="152400"/>
                    <a:pt x="501267" y="126694"/>
                    <a:pt x="528809" y="99152"/>
                  </a:cubicBezTo>
                  <a:cubicBezTo>
                    <a:pt x="556351" y="71610"/>
                    <a:pt x="564614" y="35805"/>
                    <a:pt x="572877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0606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EF278F-421E-BE18-6CB0-DDB11CE1FA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14E66-9FA5-519C-0B32-A8731CAD5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u="sng" dirty="0"/>
              <a:t>S</a:t>
            </a:r>
            <a:r>
              <a:rPr lang="en-US" dirty="0"/>
              <a:t>elf-</a:t>
            </a:r>
            <a:r>
              <a:rPr lang="en-US" u="sng" dirty="0"/>
              <a:t>I</a:t>
            </a:r>
            <a:r>
              <a:rPr lang="en-US" dirty="0"/>
              <a:t>nteracting </a:t>
            </a:r>
            <a:r>
              <a:rPr lang="en-US" u="sng" dirty="0"/>
              <a:t>D</a:t>
            </a:r>
            <a:r>
              <a:rPr lang="en-US" dirty="0"/>
              <a:t>ark </a:t>
            </a:r>
            <a:r>
              <a:rPr lang="en-US" u="sng" dirty="0"/>
              <a:t>M</a:t>
            </a:r>
            <a:r>
              <a:rPr lang="en-US" dirty="0"/>
              <a:t>atter?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B8346-70B0-DBB9-9AD4-7C515FE32F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55908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FB04F6CD-3D9F-11A5-5933-485F34FFE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69161"/>
            <a:ext cx="10831286" cy="42433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802C07-19B7-34C2-E838-F50616C06349}"/>
              </a:ext>
            </a:extLst>
          </p:cNvPr>
          <p:cNvSpPr txBox="1"/>
          <p:nvPr/>
        </p:nvSpPr>
        <p:spPr>
          <a:xfrm>
            <a:off x="838200" y="5762171"/>
            <a:ext cx="1572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Gliman</a:t>
            </a:r>
            <a:r>
              <a:rPr lang="en-US" dirty="0"/>
              <a:t>+ 2021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ACB636-83F3-862C-8771-954DF9F6F587}"/>
              </a:ext>
            </a:extLst>
          </p:cNvPr>
          <p:cNvSpPr txBox="1"/>
          <p:nvPr/>
        </p:nvSpPr>
        <p:spPr>
          <a:xfrm>
            <a:off x="9563910" y="5747451"/>
            <a:ext cx="2105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Convergence maps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AD72749-4A12-B1A6-4641-20DD489421BA}"/>
              </a:ext>
            </a:extLst>
          </p:cNvPr>
          <p:cNvGrpSpPr/>
          <p:nvPr/>
        </p:nvGrpSpPr>
        <p:grpSpPr>
          <a:xfrm>
            <a:off x="8134066" y="887104"/>
            <a:ext cx="3604460" cy="1501254"/>
            <a:chOff x="8134066" y="887104"/>
            <a:chExt cx="3604460" cy="150125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C25611E-7AFB-C866-C042-D0AE95D58B67}"/>
                </a:ext>
              </a:extLst>
            </p:cNvPr>
            <p:cNvSpPr/>
            <p:nvPr/>
          </p:nvSpPr>
          <p:spPr>
            <a:xfrm>
              <a:off x="8134066" y="1528549"/>
              <a:ext cx="1091821" cy="859809"/>
            </a:xfrm>
            <a:prstGeom prst="ellipse">
              <a:avLst/>
            </a:prstGeom>
            <a:noFill/>
            <a:ln w="571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6B4C1F8-8E06-D7D5-2569-7180F1A9B9FB}"/>
                </a:ext>
              </a:extLst>
            </p:cNvPr>
            <p:cNvSpPr txBox="1"/>
            <p:nvPr/>
          </p:nvSpPr>
          <p:spPr>
            <a:xfrm>
              <a:off x="8830101" y="887104"/>
              <a:ext cx="29084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Rebirth of idea ~5 years ago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518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8C76B6-C94D-0EDC-FBBA-B3F7B58F6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33A04-AB9B-FDB5-9AF3-D9B24026A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u="sng" dirty="0"/>
              <a:t>S</a:t>
            </a:r>
            <a:r>
              <a:rPr lang="en-US" dirty="0"/>
              <a:t>elf-</a:t>
            </a:r>
            <a:r>
              <a:rPr lang="en-US" u="sng" dirty="0"/>
              <a:t>I</a:t>
            </a:r>
            <a:r>
              <a:rPr lang="en-US" dirty="0"/>
              <a:t>nteracting </a:t>
            </a:r>
            <a:r>
              <a:rPr lang="en-US" u="sng" dirty="0"/>
              <a:t>D</a:t>
            </a:r>
            <a:r>
              <a:rPr lang="en-US" dirty="0"/>
              <a:t>ark </a:t>
            </a:r>
            <a:r>
              <a:rPr lang="en-US" u="sng" dirty="0"/>
              <a:t>M</a:t>
            </a:r>
            <a:r>
              <a:rPr lang="en-US" dirty="0"/>
              <a:t>atter?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11812-7B5A-B154-A78D-7B0B7A37E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559088"/>
          </a:xfrm>
        </p:spPr>
        <p:txBody>
          <a:bodyPr/>
          <a:lstStyle/>
          <a:p>
            <a:r>
              <a:rPr lang="en-US" dirty="0"/>
              <a:t>It allows for more varied cosmological phenomenology than cold dark matter (CDM).</a:t>
            </a:r>
          </a:p>
          <a:p>
            <a:r>
              <a:rPr lang="en-US" dirty="0"/>
              <a:t>Interactions are generic predictions of Beyond Standard Model theories of dark matter.</a:t>
            </a:r>
          </a:p>
          <a:p>
            <a:r>
              <a:rPr lang="en-US" dirty="0"/>
              <a:t>It’s fun!  (certainly more fun than </a:t>
            </a:r>
            <a:r>
              <a:rPr lang="en-US" dirty="0" err="1"/>
              <a:t>collisionless</a:t>
            </a:r>
            <a:r>
              <a:rPr lang="en-US" dirty="0"/>
              <a:t> particles)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0B206B-8629-506F-4F6D-BAB9FA705014}"/>
              </a:ext>
            </a:extLst>
          </p:cNvPr>
          <p:cNvSpPr txBox="1"/>
          <p:nvPr/>
        </p:nvSpPr>
        <p:spPr>
          <a:xfrm>
            <a:off x="6096000" y="6389783"/>
            <a:ext cx="5511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Tulin &amp; Yu 2018, Adhikari+ in press, review articles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949B53-2AE3-026F-E215-736A907CCD2F}"/>
              </a:ext>
            </a:extLst>
          </p:cNvPr>
          <p:cNvSpPr txBox="1"/>
          <p:nvPr/>
        </p:nvSpPr>
        <p:spPr>
          <a:xfrm>
            <a:off x="838200" y="4384713"/>
            <a:ext cx="10266802" cy="2031325"/>
          </a:xfrm>
          <a:prstGeom prst="rect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Garamond" panose="02020404030301010803" pitchFamily="18" charset="0"/>
              </a:rPr>
              <a:t>Motivations for SIDM that are no longer valid: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Missing satellites problem (see, e.g., Kim, AP, Hargis 2018; Kim &amp; AP 2021, Esteban, AP, Kim 2024 and </a:t>
            </a:r>
            <a:r>
              <a:rPr lang="en-US" b="1" dirty="0"/>
              <a:t>HIRE 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STACY KIM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Cusp/core 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I were really going to start a fight, I would argue that the “diversity problem” is no longer so much of a motivation (see a forthcoming paper by 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AKAXIA CRUZ </a:t>
            </a:r>
            <a:r>
              <a:rPr lang="en-US" dirty="0"/>
              <a:t>(and hire her!))</a:t>
            </a:r>
          </a:p>
        </p:txBody>
      </p:sp>
    </p:spTree>
    <p:extLst>
      <p:ext uri="{BB962C8B-B14F-4D97-AF65-F5344CB8AC3E}">
        <p14:creationId xmlns:p14="http://schemas.microsoft.com/office/powerpoint/2010/main" val="1938650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57CD2-4418-40FD-B279-6DC9E8E31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problem with SIDM predictions?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5940C-3505-FE25-045D-EC7E2C9A2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37383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They are computationally expensive, especially when you get into the core-collapse regime.</a:t>
            </a:r>
          </a:p>
          <a:p>
            <a:pPr lvl="1"/>
            <a:r>
              <a:rPr lang="en-US" dirty="0"/>
              <a:t>(This is an especially big problem when you have a diversity of scales, e.g., you care about small satellites of massive systems.)</a:t>
            </a:r>
          </a:p>
          <a:p>
            <a:pPr lvl="1"/>
            <a:r>
              <a:rPr lang="en-US" dirty="0"/>
              <a:t>(And it’s especially bad for inference problems.)</a:t>
            </a:r>
          </a:p>
          <a:p>
            <a:r>
              <a:rPr lang="en-US" dirty="0"/>
              <a:t>Simulations are not nearly as well-tested/calibrated as CDM, nor are the analysis tools.</a:t>
            </a:r>
          </a:p>
          <a:p>
            <a:r>
              <a:rPr lang="en-US" dirty="0"/>
              <a:t>Baryons add additional layers of complexity along many axes.</a:t>
            </a:r>
          </a:p>
          <a:p>
            <a:endParaRPr lang="en-US" dirty="0"/>
          </a:p>
        </p:txBody>
      </p:sp>
      <p:pic>
        <p:nvPicPr>
          <p:cNvPr id="5" name="Picture 4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6939EFC-9FF0-6F51-42C8-4005CAB0A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5583" y="1838176"/>
            <a:ext cx="3198668" cy="43387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4B400E-18AB-EF3B-1E4A-BB139DB7D2A2}"/>
              </a:ext>
            </a:extLst>
          </p:cNvPr>
          <p:cNvSpPr txBox="1"/>
          <p:nvPr/>
        </p:nvSpPr>
        <p:spPr>
          <a:xfrm>
            <a:off x="7075583" y="6311900"/>
            <a:ext cx="1318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ptos" panose="020B0004020202020204" pitchFamily="34" charset="0"/>
              </a:rPr>
              <a:t>Yang+ 2022</a:t>
            </a:r>
          </a:p>
        </p:txBody>
      </p:sp>
    </p:spTree>
    <p:extLst>
      <p:ext uri="{BB962C8B-B14F-4D97-AF65-F5344CB8AC3E}">
        <p14:creationId xmlns:p14="http://schemas.microsoft.com/office/powerpoint/2010/main" val="557230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904D9-B6E2-6A9C-F4CC-AD2700C77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for the range of scales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22904-6CAA-521A-476B-0E0831506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9" descr="A diagram of a line of light&#10;&#10;Description automatically generated">
            <a:extLst>
              <a:ext uri="{FF2B5EF4-FFF2-40B4-BE49-F238E27FC236}">
                <a16:creationId xmlns:a16="http://schemas.microsoft.com/office/drawing/2014/main" id="{D4922850-F5BE-30B5-4760-5C20204DD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246" y="1713943"/>
            <a:ext cx="8777270" cy="43513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BA0FDE7-6BDB-EB2A-1611-567BBED8CA76}"/>
                  </a:ext>
                </a:extLst>
              </p:cNvPr>
              <p:cNvSpPr txBox="1"/>
              <p:nvPr/>
            </p:nvSpPr>
            <p:spPr>
              <a:xfrm>
                <a:off x="3418763" y="1713943"/>
                <a:ext cx="2325958" cy="511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sz="2400" b="1" i="1" dirty="0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dirty="0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d>
                            <m:dPr>
                              <m:begChr m:val="{"/>
                              <m:endChr m:val="}"/>
                              <m:ctrlPr>
                                <a:rPr lang="en-US" sz="2400" b="1" i="1" dirty="0" smtClean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1" dirty="0" smtClean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𝟏𝟑</m:t>
                              </m:r>
                              <m:r>
                                <a:rPr lang="en-US" sz="2400" b="1" i="1" dirty="0" smtClean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1" i="1" dirty="0" smtClean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𝟏𝟒</m:t>
                              </m:r>
                            </m:e>
                          </m:d>
                        </m:sup>
                      </m:sSup>
                      <m:sSub>
                        <m:sSubPr>
                          <m:ctrlPr>
                            <a:rPr lang="en-US" sz="2400" b="1" i="1" dirty="0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dirty="0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2400" b="1" i="1" dirty="0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sz="24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BA0FDE7-6BDB-EB2A-1611-567BBED8CA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8763" y="1713943"/>
                <a:ext cx="2325958" cy="511871"/>
              </a:xfrm>
              <a:prstGeom prst="rect">
                <a:avLst/>
              </a:prstGeom>
              <a:blipFill>
                <a:blip r:embed="rId3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>
            <a:extLst>
              <a:ext uri="{FF2B5EF4-FFF2-40B4-BE49-F238E27FC236}">
                <a16:creationId xmlns:a16="http://schemas.microsoft.com/office/drawing/2014/main" id="{BEC9C43C-EF71-236A-5264-CEE89F2D6AC0}"/>
              </a:ext>
            </a:extLst>
          </p:cNvPr>
          <p:cNvSpPr/>
          <p:nvPr/>
        </p:nvSpPr>
        <p:spPr>
          <a:xfrm>
            <a:off x="9435491" y="5422562"/>
            <a:ext cx="512928" cy="473271"/>
          </a:xfrm>
          <a:prstGeom prst="ellipse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CDD9DC-88ED-B208-BCA0-EE7E46AE1A9A}"/>
              </a:ext>
            </a:extLst>
          </p:cNvPr>
          <p:cNvSpPr txBox="1"/>
          <p:nvPr/>
        </p:nvSpPr>
        <p:spPr>
          <a:xfrm>
            <a:off x="5438263" y="5144057"/>
            <a:ext cx="3651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Need ~10</a:t>
            </a:r>
            <a:r>
              <a:rPr lang="en-US" sz="2000" b="1" baseline="30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5</a:t>
            </a: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particles to resolve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D5DF6F-9F36-1B74-BB37-1B036B78B423}"/>
              </a:ext>
            </a:extLst>
          </p:cNvPr>
          <p:cNvSpPr txBox="1"/>
          <p:nvPr/>
        </p:nvSpPr>
        <p:spPr>
          <a:xfrm>
            <a:off x="1652774" y="6176963"/>
            <a:ext cx="429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Beautiful plot from Wagner-Carena+ 2022</a:t>
            </a:r>
          </a:p>
        </p:txBody>
      </p:sp>
    </p:spTree>
    <p:extLst>
      <p:ext uri="{BB962C8B-B14F-4D97-AF65-F5344CB8AC3E}">
        <p14:creationId xmlns:p14="http://schemas.microsoft.com/office/powerpoint/2010/main" val="33858793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4996C27-5DD6-3832-EAB8-31232A87B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08739C-70A4-E930-4560-B1B1AC526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Full-on cosmological simulations.</a:t>
            </a:r>
          </a:p>
        </p:txBody>
      </p:sp>
      <p:pic>
        <p:nvPicPr>
          <p:cNvPr id="8" name="Picture 7" descr="A collage of images of a galaxy&#10;&#10;AI-generated content may be incorrect.">
            <a:extLst>
              <a:ext uri="{FF2B5EF4-FFF2-40B4-BE49-F238E27FC236}">
                <a16:creationId xmlns:a16="http://schemas.microsoft.com/office/drawing/2014/main" id="{FA21FB25-CE2A-19CF-FC54-510215F88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5069" y="0"/>
            <a:ext cx="2856931" cy="42346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59DD814-8740-41EF-C463-11917A57F894}"/>
              </a:ext>
            </a:extLst>
          </p:cNvPr>
          <p:cNvSpPr txBox="1"/>
          <p:nvPr/>
        </p:nvSpPr>
        <p:spPr>
          <a:xfrm>
            <a:off x="9704203" y="1027906"/>
            <a:ext cx="2487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AIDA-SIDM/</a:t>
            </a:r>
            <a:r>
              <a:rPr lang="en-US" sz="1600" dirty="0" err="1"/>
              <a:t>Despali</a:t>
            </a:r>
            <a:r>
              <a:rPr lang="en-US" sz="1600" dirty="0"/>
              <a:t>+ 2025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DD8122-F7F3-9294-99FF-74FFF94E10F9}"/>
              </a:ext>
            </a:extLst>
          </p:cNvPr>
          <p:cNvSpPr txBox="1"/>
          <p:nvPr/>
        </p:nvSpPr>
        <p:spPr>
          <a:xfrm>
            <a:off x="955343" y="5950424"/>
            <a:ext cx="406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dark-matter-only, see Nadler+ 2025</a:t>
            </a:r>
          </a:p>
        </p:txBody>
      </p:sp>
    </p:spTree>
    <p:extLst>
      <p:ext uri="{BB962C8B-B14F-4D97-AF65-F5344CB8AC3E}">
        <p14:creationId xmlns:p14="http://schemas.microsoft.com/office/powerpoint/2010/main" val="3084564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657DE-20C6-D761-6CB7-75B0A81D4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C43C985-420C-C963-CD96-C8F3CD299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FB1471-4FD2-4C7C-7FBE-D31D1F891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Full-on cosmological simulations.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Semi-analytic models.</a:t>
            </a:r>
          </a:p>
        </p:txBody>
      </p:sp>
      <p:pic>
        <p:nvPicPr>
          <p:cNvPr id="8" name="Picture 7" descr="A collage of images of a galaxy&#10;&#10;AI-generated content may be incorrect.">
            <a:extLst>
              <a:ext uri="{FF2B5EF4-FFF2-40B4-BE49-F238E27FC236}">
                <a16:creationId xmlns:a16="http://schemas.microsoft.com/office/drawing/2014/main" id="{76402154-A29A-82D3-035C-EF514D6FB4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5069" y="0"/>
            <a:ext cx="2856931" cy="42346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9AAEA6-C3C9-28C2-692D-FBDF6C286330}"/>
              </a:ext>
            </a:extLst>
          </p:cNvPr>
          <p:cNvSpPr txBox="1"/>
          <p:nvPr/>
        </p:nvSpPr>
        <p:spPr>
          <a:xfrm>
            <a:off x="9704203" y="1027906"/>
            <a:ext cx="2487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AIDA-SIDM/</a:t>
            </a:r>
            <a:r>
              <a:rPr lang="en-US" sz="1600" dirty="0" err="1"/>
              <a:t>Despali</a:t>
            </a:r>
            <a:r>
              <a:rPr lang="en-US" sz="1600" dirty="0"/>
              <a:t>+ 2025</a:t>
            </a:r>
          </a:p>
        </p:txBody>
      </p:sp>
      <p:pic>
        <p:nvPicPr>
          <p:cNvPr id="15" name="Picture 14" descr="A comparison of a diagram&#10;&#10;AI-generated content may be incorrect.">
            <a:extLst>
              <a:ext uri="{FF2B5EF4-FFF2-40B4-BE49-F238E27FC236}">
                <a16:creationId xmlns:a16="http://schemas.microsoft.com/office/drawing/2014/main" id="{93A70520-F977-E764-ED43-73F42B902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11225"/>
            <a:ext cx="6154334" cy="24467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20540DE-4ABF-17CE-8A63-7B5D24AACC33}"/>
              </a:ext>
            </a:extLst>
          </p:cNvPr>
          <p:cNvSpPr txBox="1"/>
          <p:nvPr/>
        </p:nvSpPr>
        <p:spPr>
          <a:xfrm>
            <a:off x="491603" y="6123543"/>
            <a:ext cx="2905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SASHIMI-SIDM/Ando+ 2024</a:t>
            </a:r>
          </a:p>
        </p:txBody>
      </p:sp>
    </p:spTree>
    <p:extLst>
      <p:ext uri="{BB962C8B-B14F-4D97-AF65-F5344CB8AC3E}">
        <p14:creationId xmlns:p14="http://schemas.microsoft.com/office/powerpoint/2010/main" val="2868542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5ED4AC-A5E4-EE3C-B4D9-F27627876D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1788883-8368-FBFF-26E9-79947E60C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91AC7F-A312-3D6E-AD84-1C302C08C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Full-on cosmological simulations.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Semi-analytic models.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Idealized simulations.</a:t>
            </a:r>
          </a:p>
        </p:txBody>
      </p:sp>
      <p:pic>
        <p:nvPicPr>
          <p:cNvPr id="8" name="Picture 7" descr="A collage of images of a galaxy&#10;&#10;AI-generated content may be incorrect.">
            <a:extLst>
              <a:ext uri="{FF2B5EF4-FFF2-40B4-BE49-F238E27FC236}">
                <a16:creationId xmlns:a16="http://schemas.microsoft.com/office/drawing/2014/main" id="{D1A25C45-524B-8B24-7827-2DE096C81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5069" y="0"/>
            <a:ext cx="2856931" cy="42346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7919CB-5F15-89C4-2C48-44ED4E910C87}"/>
              </a:ext>
            </a:extLst>
          </p:cNvPr>
          <p:cNvSpPr txBox="1"/>
          <p:nvPr/>
        </p:nvSpPr>
        <p:spPr>
          <a:xfrm>
            <a:off x="9704203" y="1027906"/>
            <a:ext cx="2487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AIDA-SIDM/</a:t>
            </a:r>
            <a:r>
              <a:rPr lang="en-US" sz="1600" dirty="0" err="1"/>
              <a:t>Despali</a:t>
            </a:r>
            <a:r>
              <a:rPr lang="en-US" sz="1600" dirty="0"/>
              <a:t>+ 2025</a:t>
            </a:r>
          </a:p>
        </p:txBody>
      </p:sp>
      <p:pic>
        <p:nvPicPr>
          <p:cNvPr id="15" name="Picture 14" descr="A comparison of a diagram&#10;&#10;AI-generated content may be incorrect.">
            <a:extLst>
              <a:ext uri="{FF2B5EF4-FFF2-40B4-BE49-F238E27FC236}">
                <a16:creationId xmlns:a16="http://schemas.microsoft.com/office/drawing/2014/main" id="{1F5260DA-80F6-EE96-8E82-7E4047C5D3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11225"/>
            <a:ext cx="6154334" cy="24467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21510F9-1C61-7E52-5FE7-5F5E4B558234}"/>
              </a:ext>
            </a:extLst>
          </p:cNvPr>
          <p:cNvSpPr txBox="1"/>
          <p:nvPr/>
        </p:nvSpPr>
        <p:spPr>
          <a:xfrm>
            <a:off x="491603" y="6123543"/>
            <a:ext cx="2905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SASHIMI-SIDM/Ando+ 2024</a:t>
            </a:r>
          </a:p>
        </p:txBody>
      </p:sp>
      <p:pic>
        <p:nvPicPr>
          <p:cNvPr id="18" name="Picture 17" descr="A close-up of a diagram&#10;&#10;AI-generated content may be incorrect.">
            <a:extLst>
              <a:ext uri="{FF2B5EF4-FFF2-40B4-BE49-F238E27FC236}">
                <a16:creationId xmlns:a16="http://schemas.microsoft.com/office/drawing/2014/main" id="{B03EA03F-0031-702D-2808-E7BE59975E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1452" y="4244916"/>
            <a:ext cx="5850548" cy="2668671"/>
          </a:xfrm>
          <a:prstGeom prst="rect">
            <a:avLst/>
          </a:prstGeom>
          <a:ln w="57150">
            <a:solidFill>
              <a:schemeClr val="accent5">
                <a:lumMod val="40000"/>
                <a:lumOff val="60000"/>
              </a:schemeClr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2BEEA1A-5079-6F58-96CE-C7428E8010BB}"/>
              </a:ext>
            </a:extLst>
          </p:cNvPr>
          <p:cNvSpPr txBox="1"/>
          <p:nvPr/>
        </p:nvSpPr>
        <p:spPr>
          <a:xfrm>
            <a:off x="6809635" y="4558352"/>
            <a:ext cx="13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Zeng+ 2024</a:t>
            </a:r>
          </a:p>
        </p:txBody>
      </p:sp>
    </p:spTree>
    <p:extLst>
      <p:ext uri="{BB962C8B-B14F-4D97-AF65-F5344CB8AC3E}">
        <p14:creationId xmlns:p14="http://schemas.microsoft.com/office/powerpoint/2010/main" val="29931110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0EA743-BA1A-0F35-FF61-988914F1A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A17B7E3-52B3-1000-B21C-29FB1D21F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B689CC-8FFE-D809-0595-27DFFCA09D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Full-on cosmological simulations.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Semi-analytic models.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Idealized simulations.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Gravothermal fluid.</a:t>
            </a:r>
          </a:p>
        </p:txBody>
      </p:sp>
      <p:pic>
        <p:nvPicPr>
          <p:cNvPr id="8" name="Picture 7" descr="A collage of images of a galaxy&#10;&#10;AI-generated content may be incorrect.">
            <a:extLst>
              <a:ext uri="{FF2B5EF4-FFF2-40B4-BE49-F238E27FC236}">
                <a16:creationId xmlns:a16="http://schemas.microsoft.com/office/drawing/2014/main" id="{3E6B97F6-4407-5D04-7464-FA4831B64B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5069" y="0"/>
            <a:ext cx="2856931" cy="42346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242909-99A0-D939-21AE-BB820E98CF3E}"/>
              </a:ext>
            </a:extLst>
          </p:cNvPr>
          <p:cNvSpPr txBox="1"/>
          <p:nvPr/>
        </p:nvSpPr>
        <p:spPr>
          <a:xfrm>
            <a:off x="9704203" y="1027906"/>
            <a:ext cx="2487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AIDA-SIDM/</a:t>
            </a:r>
            <a:r>
              <a:rPr lang="en-US" sz="1600" dirty="0" err="1"/>
              <a:t>Despali</a:t>
            </a:r>
            <a:r>
              <a:rPr lang="en-US" sz="1600" dirty="0"/>
              <a:t>+ 2025</a:t>
            </a:r>
          </a:p>
        </p:txBody>
      </p:sp>
      <p:pic>
        <p:nvPicPr>
          <p:cNvPr id="12" name="Picture 11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CFCCAB6B-0861-E264-907D-10DDC142BB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9635" y="-10235"/>
            <a:ext cx="2525433" cy="3425588"/>
          </a:xfrm>
          <a:prstGeom prst="rect">
            <a:avLst/>
          </a:prstGeom>
          <a:ln w="57150">
            <a:solidFill>
              <a:schemeClr val="accent5">
                <a:lumMod val="40000"/>
                <a:lumOff val="60000"/>
              </a:schemeClr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1B9D83E-6BC8-2C2F-3E36-8AD1306EB1BE}"/>
              </a:ext>
            </a:extLst>
          </p:cNvPr>
          <p:cNvSpPr txBox="1"/>
          <p:nvPr/>
        </p:nvSpPr>
        <p:spPr>
          <a:xfrm>
            <a:off x="7208717" y="1006296"/>
            <a:ext cx="2310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Gravothermal fluid/Yang+ 2022</a:t>
            </a:r>
          </a:p>
        </p:txBody>
      </p:sp>
      <p:pic>
        <p:nvPicPr>
          <p:cNvPr id="15" name="Picture 14" descr="A comparison of a diagram&#10;&#10;AI-generated content may be incorrect.">
            <a:extLst>
              <a:ext uri="{FF2B5EF4-FFF2-40B4-BE49-F238E27FC236}">
                <a16:creationId xmlns:a16="http://schemas.microsoft.com/office/drawing/2014/main" id="{62A98581-ED03-2690-7D29-DB08526E2A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11225"/>
            <a:ext cx="6154334" cy="24467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C70F73E-D32C-A677-1323-660303622120}"/>
              </a:ext>
            </a:extLst>
          </p:cNvPr>
          <p:cNvSpPr txBox="1"/>
          <p:nvPr/>
        </p:nvSpPr>
        <p:spPr>
          <a:xfrm>
            <a:off x="491603" y="6123543"/>
            <a:ext cx="2905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SASHIMI-SIDM/Ando+ 2024</a:t>
            </a:r>
          </a:p>
        </p:txBody>
      </p:sp>
      <p:pic>
        <p:nvPicPr>
          <p:cNvPr id="18" name="Picture 17" descr="A close-up of a diagram&#10;&#10;AI-generated content may be incorrect.">
            <a:extLst>
              <a:ext uri="{FF2B5EF4-FFF2-40B4-BE49-F238E27FC236}">
                <a16:creationId xmlns:a16="http://schemas.microsoft.com/office/drawing/2014/main" id="{BDF689E8-01E2-B00B-C6DB-5E5906100E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1452" y="4244916"/>
            <a:ext cx="5850548" cy="2668671"/>
          </a:xfrm>
          <a:prstGeom prst="rect">
            <a:avLst/>
          </a:prstGeom>
          <a:ln w="57150">
            <a:solidFill>
              <a:schemeClr val="accent5">
                <a:lumMod val="40000"/>
                <a:lumOff val="60000"/>
              </a:schemeClr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BCEA7C6-80A3-C98C-0E61-9CD1EC71B7C1}"/>
              </a:ext>
            </a:extLst>
          </p:cNvPr>
          <p:cNvSpPr txBox="1"/>
          <p:nvPr/>
        </p:nvSpPr>
        <p:spPr>
          <a:xfrm>
            <a:off x="6809635" y="4558352"/>
            <a:ext cx="13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Zeng+ 2024</a:t>
            </a:r>
          </a:p>
        </p:txBody>
      </p:sp>
    </p:spTree>
    <p:extLst>
      <p:ext uri="{BB962C8B-B14F-4D97-AF65-F5344CB8AC3E}">
        <p14:creationId xmlns:p14="http://schemas.microsoft.com/office/powerpoint/2010/main" val="74295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68093-A031-5760-1DC0-EE33778AC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Idealized simulations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FE734E0-0E7B-B72B-CE8A-5FC75A1ADD98}"/>
              </a:ext>
            </a:extLst>
          </p:cNvPr>
          <p:cNvSpPr/>
          <p:nvPr/>
        </p:nvSpPr>
        <p:spPr>
          <a:xfrm>
            <a:off x="1344058" y="1825625"/>
            <a:ext cx="5001658" cy="426670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Analytic host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D72F459-3FFB-D585-F40F-2CB41AB87512}"/>
              </a:ext>
            </a:extLst>
          </p:cNvPr>
          <p:cNvGrpSpPr/>
          <p:nvPr/>
        </p:nvGrpSpPr>
        <p:grpSpPr>
          <a:xfrm>
            <a:off x="5022376" y="1419367"/>
            <a:ext cx="1205760" cy="1296537"/>
            <a:chOff x="5022376" y="1419367"/>
            <a:chExt cx="1205760" cy="1296537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997A3A4-A857-5B7D-9975-B1A01226E9C6}"/>
                </a:ext>
              </a:extLst>
            </p:cNvPr>
            <p:cNvSpPr/>
            <p:nvPr/>
          </p:nvSpPr>
          <p:spPr>
            <a:xfrm>
              <a:off x="5453349" y="1825625"/>
              <a:ext cx="642651" cy="62012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90E014F-BBC3-CE81-137A-F2E38F95EE5E}"/>
                </a:ext>
              </a:extLst>
            </p:cNvPr>
            <p:cNvCxnSpPr>
              <a:stCxn id="5" idx="3"/>
            </p:cNvCxnSpPr>
            <p:nvPr/>
          </p:nvCxnSpPr>
          <p:spPr>
            <a:xfrm flipH="1">
              <a:off x="5022376" y="2354931"/>
              <a:ext cx="525087" cy="360973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56B5B29-AE88-36AB-4865-71E8171BCFF2}"/>
                </a:ext>
              </a:extLst>
            </p:cNvPr>
            <p:cNvSpPr txBox="1"/>
            <p:nvPr/>
          </p:nvSpPr>
          <p:spPr>
            <a:xfrm>
              <a:off x="5227093" y="1419367"/>
              <a:ext cx="1001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Satellite</a:t>
              </a:r>
            </a:p>
          </p:txBody>
        </p:sp>
      </p:grpSp>
      <p:sp>
        <p:nvSpPr>
          <p:cNvPr id="10" name="5-Point Star 9">
            <a:extLst>
              <a:ext uri="{FF2B5EF4-FFF2-40B4-BE49-F238E27FC236}">
                <a16:creationId xmlns:a16="http://schemas.microsoft.com/office/drawing/2014/main" id="{ACFFD62C-DE21-C828-E5F6-ED2EDA05CAB4}"/>
              </a:ext>
            </a:extLst>
          </p:cNvPr>
          <p:cNvSpPr/>
          <p:nvPr/>
        </p:nvSpPr>
        <p:spPr>
          <a:xfrm>
            <a:off x="5718412" y="2074459"/>
            <a:ext cx="109182" cy="12283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AB6AF11-3C5A-2EF1-0DDF-90DB30608235}"/>
              </a:ext>
            </a:extLst>
          </p:cNvPr>
          <p:cNvGrpSpPr/>
          <p:nvPr/>
        </p:nvGrpSpPr>
        <p:grpSpPr>
          <a:xfrm>
            <a:off x="5773003" y="4282602"/>
            <a:ext cx="1386209" cy="1026378"/>
            <a:chOff x="4954137" y="1419367"/>
            <a:chExt cx="1386209" cy="1026378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F58DC57-C99A-288A-1DEB-02FDD8CC1943}"/>
                </a:ext>
              </a:extLst>
            </p:cNvPr>
            <p:cNvSpPr/>
            <p:nvPr/>
          </p:nvSpPr>
          <p:spPr>
            <a:xfrm>
              <a:off x="5453349" y="1825625"/>
              <a:ext cx="642651" cy="62012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D4AFC4C-DF42-F4AA-4A19-B7A542C3A712}"/>
                </a:ext>
              </a:extLst>
            </p:cNvPr>
            <p:cNvCxnSpPr>
              <a:cxnSpLocks/>
              <a:stCxn id="12" idx="3"/>
            </p:cNvCxnSpPr>
            <p:nvPr/>
          </p:nvCxnSpPr>
          <p:spPr>
            <a:xfrm flipH="1" flipV="1">
              <a:off x="4954137" y="1923636"/>
              <a:ext cx="593326" cy="431295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36B3EC3-E046-7D3A-96B1-1B2A23B17213}"/>
                </a:ext>
              </a:extLst>
            </p:cNvPr>
            <p:cNvSpPr txBox="1"/>
            <p:nvPr/>
          </p:nvSpPr>
          <p:spPr>
            <a:xfrm>
              <a:off x="5227093" y="1419367"/>
              <a:ext cx="1113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Satellites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CEC8E8-3461-5CCF-4D06-B57F30D8B82D}"/>
              </a:ext>
            </a:extLst>
          </p:cNvPr>
          <p:cNvGrpSpPr/>
          <p:nvPr/>
        </p:nvGrpSpPr>
        <p:grpSpPr>
          <a:xfrm>
            <a:off x="1047864" y="3760493"/>
            <a:ext cx="1368119" cy="1766850"/>
            <a:chOff x="5227093" y="1419367"/>
            <a:chExt cx="1368119" cy="176685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312DA88-7194-1C37-DD7C-B8C8445C3AA8}"/>
                </a:ext>
              </a:extLst>
            </p:cNvPr>
            <p:cNvSpPr/>
            <p:nvPr/>
          </p:nvSpPr>
          <p:spPr>
            <a:xfrm>
              <a:off x="5453349" y="1825625"/>
              <a:ext cx="642651" cy="62012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F549782-6FFA-70A9-9C9F-DA30271D91F1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>
              <a:off x="5547463" y="2354931"/>
              <a:ext cx="1047749" cy="831286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FCC0DFD-BF45-071A-5109-A8FF943C9CE5}"/>
                </a:ext>
              </a:extLst>
            </p:cNvPr>
            <p:cNvSpPr txBox="1"/>
            <p:nvPr/>
          </p:nvSpPr>
          <p:spPr>
            <a:xfrm>
              <a:off x="5227093" y="1419367"/>
              <a:ext cx="1113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Satellites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994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B42E4D-2800-65CC-7310-6FD83622A3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D1995-5664-E870-4955-F600CCD5C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Idealized simulations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6C8D9F1-8E34-A9CB-FAF1-28199771CE97}"/>
              </a:ext>
            </a:extLst>
          </p:cNvPr>
          <p:cNvSpPr/>
          <p:nvPr/>
        </p:nvSpPr>
        <p:spPr>
          <a:xfrm>
            <a:off x="1344058" y="1825625"/>
            <a:ext cx="5001658" cy="426670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Analytic host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A9C2A31-0764-FDE3-97E3-02443889E220}"/>
              </a:ext>
            </a:extLst>
          </p:cNvPr>
          <p:cNvGrpSpPr/>
          <p:nvPr/>
        </p:nvGrpSpPr>
        <p:grpSpPr>
          <a:xfrm>
            <a:off x="3542851" y="1185695"/>
            <a:ext cx="3084755" cy="1530209"/>
            <a:chOff x="3542851" y="1185695"/>
            <a:chExt cx="3084755" cy="153020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E3B3E70-7325-A610-0CBA-AEBF319EC203}"/>
                </a:ext>
              </a:extLst>
            </p:cNvPr>
            <p:cNvSpPr/>
            <p:nvPr/>
          </p:nvSpPr>
          <p:spPr>
            <a:xfrm>
              <a:off x="5453349" y="1825625"/>
              <a:ext cx="642651" cy="62012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B1A3383-018B-AB48-8DCE-4A823BC0FF17}"/>
                </a:ext>
              </a:extLst>
            </p:cNvPr>
            <p:cNvCxnSpPr>
              <a:stCxn id="5" idx="3"/>
            </p:cNvCxnSpPr>
            <p:nvPr/>
          </p:nvCxnSpPr>
          <p:spPr>
            <a:xfrm flipH="1">
              <a:off x="5022376" y="2354931"/>
              <a:ext cx="525087" cy="360973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41C35D5-A14D-64E5-1780-FC8693DA9E14}"/>
                </a:ext>
              </a:extLst>
            </p:cNvPr>
            <p:cNvSpPr txBox="1"/>
            <p:nvPr/>
          </p:nvSpPr>
          <p:spPr>
            <a:xfrm>
              <a:off x="3542851" y="1185695"/>
              <a:ext cx="30847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Satellite</a:t>
              </a:r>
            </a:p>
            <a:p>
              <a:r>
                <a:rPr lang="en-US" dirty="0"/>
                <a:t>(all resolution elements here)</a:t>
              </a:r>
            </a:p>
          </p:txBody>
        </p:sp>
      </p:grpSp>
      <p:sp>
        <p:nvSpPr>
          <p:cNvPr id="10" name="5-Point Star 9">
            <a:extLst>
              <a:ext uri="{FF2B5EF4-FFF2-40B4-BE49-F238E27FC236}">
                <a16:creationId xmlns:a16="http://schemas.microsoft.com/office/drawing/2014/main" id="{4B1890E9-60B5-8CB8-7D1C-FE23BCA47CDC}"/>
              </a:ext>
            </a:extLst>
          </p:cNvPr>
          <p:cNvSpPr/>
          <p:nvPr/>
        </p:nvSpPr>
        <p:spPr>
          <a:xfrm>
            <a:off x="5718412" y="2074459"/>
            <a:ext cx="109182" cy="12283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D682A6A-11E5-AECD-8C39-F351EC322AC2}"/>
              </a:ext>
            </a:extLst>
          </p:cNvPr>
          <p:cNvGrpSpPr/>
          <p:nvPr/>
        </p:nvGrpSpPr>
        <p:grpSpPr>
          <a:xfrm>
            <a:off x="5773003" y="4282602"/>
            <a:ext cx="1386209" cy="1026378"/>
            <a:chOff x="4954137" y="1419367"/>
            <a:chExt cx="1386209" cy="1026378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05C2B5A-30D7-6A61-ED47-37105AFDB384}"/>
                </a:ext>
              </a:extLst>
            </p:cNvPr>
            <p:cNvSpPr/>
            <p:nvPr/>
          </p:nvSpPr>
          <p:spPr>
            <a:xfrm>
              <a:off x="5453349" y="1825625"/>
              <a:ext cx="642651" cy="62012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DB6A85B7-E2F7-89AA-A418-C0D9602392EE}"/>
                </a:ext>
              </a:extLst>
            </p:cNvPr>
            <p:cNvCxnSpPr>
              <a:cxnSpLocks/>
              <a:stCxn id="12" idx="3"/>
            </p:cNvCxnSpPr>
            <p:nvPr/>
          </p:nvCxnSpPr>
          <p:spPr>
            <a:xfrm flipH="1" flipV="1">
              <a:off x="4954137" y="1923636"/>
              <a:ext cx="593326" cy="431295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C994E0D-9AF2-10F9-05A9-17D39F635171}"/>
                </a:ext>
              </a:extLst>
            </p:cNvPr>
            <p:cNvSpPr txBox="1"/>
            <p:nvPr/>
          </p:nvSpPr>
          <p:spPr>
            <a:xfrm>
              <a:off x="5227093" y="1419367"/>
              <a:ext cx="1113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Satellites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CAA4EC0-3FAC-BA2D-5822-C23B026FB6AE}"/>
              </a:ext>
            </a:extLst>
          </p:cNvPr>
          <p:cNvGrpSpPr/>
          <p:nvPr/>
        </p:nvGrpSpPr>
        <p:grpSpPr>
          <a:xfrm>
            <a:off x="1047864" y="3760493"/>
            <a:ext cx="1368119" cy="1766850"/>
            <a:chOff x="5227093" y="1419367"/>
            <a:chExt cx="1368119" cy="176685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D4A88DB-527B-4F64-14BD-EC3A060A787C}"/>
                </a:ext>
              </a:extLst>
            </p:cNvPr>
            <p:cNvSpPr/>
            <p:nvPr/>
          </p:nvSpPr>
          <p:spPr>
            <a:xfrm>
              <a:off x="5453349" y="1825625"/>
              <a:ext cx="642651" cy="62012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C5DB0A20-49B4-3839-14B2-BB428A073AB5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>
              <a:off x="5547463" y="2354931"/>
              <a:ext cx="1047749" cy="831286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33E8518-9AC7-7D34-AF6F-B04A819676F6}"/>
                </a:ext>
              </a:extLst>
            </p:cNvPr>
            <p:cNvSpPr txBox="1"/>
            <p:nvPr/>
          </p:nvSpPr>
          <p:spPr>
            <a:xfrm>
              <a:off x="5227093" y="1419367"/>
              <a:ext cx="1113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Satellites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B41F9FDD-A8B8-0023-A51D-DC569DD79F45}"/>
              </a:ext>
            </a:extLst>
          </p:cNvPr>
          <p:cNvSpPr txBox="1"/>
          <p:nvPr/>
        </p:nvSpPr>
        <p:spPr>
          <a:xfrm>
            <a:off x="7159212" y="1419367"/>
            <a:ext cx="449078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Innovations (Zeng+ 2023, 2024,2025)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Grow the analytic host w/a merger tree &amp; SIDM evolution.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``Pseudo-particle” scatter between host and satellite particles.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Simulate ensembles of satellites w/varying infall times, generated via merger trees, that allows for a similar # of particles in each </a:t>
            </a:r>
            <a:r>
              <a:rPr lang="en-US" dirty="0" err="1"/>
              <a:t>subhalo</a:t>
            </a:r>
            <a:r>
              <a:rPr lang="en-US" dirty="0"/>
              <a:t> regardless of mass.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751B19-ECE6-1B2B-BDCF-B487B8C29540}"/>
              </a:ext>
            </a:extLst>
          </p:cNvPr>
          <p:cNvSpPr txBox="1"/>
          <p:nvPr/>
        </p:nvSpPr>
        <p:spPr>
          <a:xfrm>
            <a:off x="7670043" y="4467268"/>
            <a:ext cx="384461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Limitations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Best for quiescent merger histories.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Several aspects would need significant rethinking for major mergers.</a:t>
            </a:r>
          </a:p>
        </p:txBody>
      </p:sp>
    </p:spTree>
    <p:extLst>
      <p:ext uri="{BB962C8B-B14F-4D97-AF65-F5344CB8AC3E}">
        <p14:creationId xmlns:p14="http://schemas.microsoft.com/office/powerpoint/2010/main" val="149438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76C97-1FAC-D0E3-7280-56FF0C44B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8368" y="4522156"/>
            <a:ext cx="4937937" cy="13632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100" kern="1200" dirty="0">
                <a:solidFill>
                  <a:schemeClr val="tx1"/>
                </a:solidFill>
              </a:rPr>
              <a:t>Many probes of dark matter in the cosmos</a:t>
            </a:r>
          </a:p>
        </p:txBody>
      </p:sp>
      <p:pic>
        <p:nvPicPr>
          <p:cNvPr id="7" name="Picture 6" descr="A galaxy with many stars&#10;&#10;Description automatically generated with medium confidence">
            <a:extLst>
              <a:ext uri="{FF2B5EF4-FFF2-40B4-BE49-F238E27FC236}">
                <a16:creationId xmlns:a16="http://schemas.microsoft.com/office/drawing/2014/main" id="{18A7DF28-7AF4-0257-2056-12CB8793044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35" r="6255"/>
          <a:stretch/>
        </p:blipFill>
        <p:spPr>
          <a:xfrm>
            <a:off x="1246573" y="10"/>
            <a:ext cx="3913632" cy="2285224"/>
          </a:xfrm>
          <a:custGeom>
            <a:avLst/>
            <a:gdLst/>
            <a:ahLst/>
            <a:cxnLst/>
            <a:rect l="l" t="t" r="r" b="b"/>
            <a:pathLst>
              <a:path w="3913632" h="2285234">
                <a:moveTo>
                  <a:pt x="29691" y="0"/>
                </a:moveTo>
                <a:lnTo>
                  <a:pt x="3883942" y="0"/>
                </a:lnTo>
                <a:lnTo>
                  <a:pt x="3903529" y="128345"/>
                </a:lnTo>
                <a:cubicBezTo>
                  <a:pt x="3910210" y="194127"/>
                  <a:pt x="3913632" y="260873"/>
                  <a:pt x="3913632" y="328418"/>
                </a:cubicBezTo>
                <a:cubicBezTo>
                  <a:pt x="3913632" y="1409138"/>
                  <a:pt x="3037536" y="2285234"/>
                  <a:pt x="1956816" y="2285234"/>
                </a:cubicBezTo>
                <a:cubicBezTo>
                  <a:pt x="876096" y="2285234"/>
                  <a:pt x="0" y="1409138"/>
                  <a:pt x="0" y="328418"/>
                </a:cubicBezTo>
                <a:cubicBezTo>
                  <a:pt x="0" y="260873"/>
                  <a:pt x="3422" y="194127"/>
                  <a:pt x="10103" y="128345"/>
                </a:cubicBezTo>
                <a:close/>
              </a:path>
            </a:pathLst>
          </a:custGeom>
        </p:spPr>
      </p:pic>
      <p:pic>
        <p:nvPicPr>
          <p:cNvPr id="5" name="Picture 4" descr="A close-up of a sun&#10;&#10;Description automatically generated">
            <a:extLst>
              <a:ext uri="{FF2B5EF4-FFF2-40B4-BE49-F238E27FC236}">
                <a16:creationId xmlns:a16="http://schemas.microsoft.com/office/drawing/2014/main" id="{C7DDA826-827A-DBDB-C59E-122B7CD0295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276" r="27070" b="2"/>
          <a:stretch/>
        </p:blipFill>
        <p:spPr>
          <a:xfrm>
            <a:off x="20" y="2288331"/>
            <a:ext cx="3564618" cy="4569668"/>
          </a:xfrm>
          <a:custGeom>
            <a:avLst/>
            <a:gdLst/>
            <a:ahLst/>
            <a:cxnLst/>
            <a:rect l="l" t="t" r="r" b="b"/>
            <a:pathLst>
              <a:path w="3564638" h="4569668">
                <a:moveTo>
                  <a:pt x="640080" y="0"/>
                </a:moveTo>
                <a:cubicBezTo>
                  <a:pt x="2255269" y="0"/>
                  <a:pt x="3564638" y="1309369"/>
                  <a:pt x="3564638" y="2924558"/>
                </a:cubicBezTo>
                <a:cubicBezTo>
                  <a:pt x="3564638" y="3530254"/>
                  <a:pt x="3380508" y="4092944"/>
                  <a:pt x="3065170" y="4559707"/>
                </a:cubicBezTo>
                <a:lnTo>
                  <a:pt x="3057720" y="4569668"/>
                </a:lnTo>
                <a:lnTo>
                  <a:pt x="0" y="4569668"/>
                </a:lnTo>
                <a:lnTo>
                  <a:pt x="0" y="72448"/>
                </a:lnTo>
                <a:lnTo>
                  <a:pt x="50679" y="59417"/>
                </a:lnTo>
                <a:cubicBezTo>
                  <a:pt x="241061" y="20459"/>
                  <a:pt x="438181" y="0"/>
                  <a:pt x="640080" y="0"/>
                </a:cubicBezTo>
                <a:close/>
              </a:path>
            </a:pathLst>
          </a:custGeom>
        </p:spPr>
      </p:pic>
      <p:pic>
        <p:nvPicPr>
          <p:cNvPr id="16" name="Picture 15" descr="A diagram of a galaxy&#10;&#10;Description automatically generated">
            <a:extLst>
              <a:ext uri="{FF2B5EF4-FFF2-40B4-BE49-F238E27FC236}">
                <a16:creationId xmlns:a16="http://schemas.microsoft.com/office/drawing/2014/main" id="{82D6AA4D-3A75-AE54-2F60-9A7CE5AE23F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4725" r="19026" b="2"/>
          <a:stretch/>
        </p:blipFill>
        <p:spPr>
          <a:xfrm>
            <a:off x="5525559" y="725908"/>
            <a:ext cx="2852928" cy="2852928"/>
          </a:xfrm>
          <a:custGeom>
            <a:avLst/>
            <a:gdLst/>
            <a:ahLst/>
            <a:cxnLst/>
            <a:rect l="l" t="t" r="r" b="b"/>
            <a:pathLst>
              <a:path w="2852928" h="2852928">
                <a:moveTo>
                  <a:pt x="1426464" y="0"/>
                </a:moveTo>
                <a:cubicBezTo>
                  <a:pt x="2214278" y="0"/>
                  <a:pt x="2852928" y="638650"/>
                  <a:pt x="2852928" y="1426464"/>
                </a:cubicBezTo>
                <a:cubicBezTo>
                  <a:pt x="2852928" y="2214278"/>
                  <a:pt x="2214278" y="2852928"/>
                  <a:pt x="1426464" y="2852928"/>
                </a:cubicBezTo>
                <a:cubicBezTo>
                  <a:pt x="638650" y="2852928"/>
                  <a:pt x="0" y="2214278"/>
                  <a:pt x="0" y="1426464"/>
                </a:cubicBezTo>
                <a:cubicBezTo>
                  <a:pt x="0" y="638650"/>
                  <a:pt x="638650" y="0"/>
                  <a:pt x="1426464" y="0"/>
                </a:cubicBezTo>
                <a:close/>
              </a:path>
            </a:pathLst>
          </a:custGeom>
        </p:spPr>
      </p:pic>
      <p:pic>
        <p:nvPicPr>
          <p:cNvPr id="11" name="Picture 10" descr="A bright light in the sky&#10;&#10;Description automatically generated">
            <a:extLst>
              <a:ext uri="{FF2B5EF4-FFF2-40B4-BE49-F238E27FC236}">
                <a16:creationId xmlns:a16="http://schemas.microsoft.com/office/drawing/2014/main" id="{1181EC5A-FB29-408B-88FE-13721D9750A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064" r="1449" b="1"/>
          <a:stretch/>
        </p:blipFill>
        <p:spPr>
          <a:xfrm>
            <a:off x="8918761" y="-4331"/>
            <a:ext cx="3273238" cy="3383891"/>
          </a:xfrm>
          <a:custGeom>
            <a:avLst/>
            <a:gdLst/>
            <a:ahLst/>
            <a:cxnLst/>
            <a:rect l="l" t="t" r="r" b="b"/>
            <a:pathLst>
              <a:path w="3273238" h="3383891">
                <a:moveTo>
                  <a:pt x="122841" y="0"/>
                </a:moveTo>
                <a:lnTo>
                  <a:pt x="3273238" y="0"/>
                </a:lnTo>
                <a:lnTo>
                  <a:pt x="3273238" y="3291335"/>
                </a:lnTo>
                <a:lnTo>
                  <a:pt x="3118338" y="3331164"/>
                </a:lnTo>
                <a:cubicBezTo>
                  <a:pt x="2949390" y="3365736"/>
                  <a:pt x="2774463" y="3383891"/>
                  <a:pt x="2595295" y="3383891"/>
                </a:cubicBezTo>
                <a:cubicBezTo>
                  <a:pt x="1161953" y="3383891"/>
                  <a:pt x="0" y="2221938"/>
                  <a:pt x="0" y="788596"/>
                </a:cubicBezTo>
                <a:cubicBezTo>
                  <a:pt x="0" y="519845"/>
                  <a:pt x="40850" y="260634"/>
                  <a:pt x="116679" y="16835"/>
                </a:cubicBezTo>
                <a:close/>
              </a:path>
            </a:pathLst>
          </a:custGeom>
        </p:spPr>
      </p:pic>
      <p:pic>
        <p:nvPicPr>
          <p:cNvPr id="14" name="Picture 13" descr="Stars in outer space with a bright star&#10;&#10;Description automatically generated">
            <a:extLst>
              <a:ext uri="{FF2B5EF4-FFF2-40B4-BE49-F238E27FC236}">
                <a16:creationId xmlns:a16="http://schemas.microsoft.com/office/drawing/2014/main" id="{70CFC495-D10D-8445-6A87-2A2210003BE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4949" r="7906" b="3"/>
          <a:stretch/>
        </p:blipFill>
        <p:spPr>
          <a:xfrm>
            <a:off x="9363236" y="4071322"/>
            <a:ext cx="2828765" cy="2786678"/>
          </a:xfrm>
          <a:custGeom>
            <a:avLst/>
            <a:gdLst/>
            <a:ahLst/>
            <a:cxnLst/>
            <a:rect l="l" t="t" r="r" b="b"/>
            <a:pathLst>
              <a:path w="2828765" h="2786678">
                <a:moveTo>
                  <a:pt x="1888236" y="0"/>
                </a:moveTo>
                <a:cubicBezTo>
                  <a:pt x="2214125" y="0"/>
                  <a:pt x="2520731" y="82558"/>
                  <a:pt x="2788281" y="227900"/>
                </a:cubicBezTo>
                <a:lnTo>
                  <a:pt x="2828765" y="252495"/>
                </a:lnTo>
                <a:lnTo>
                  <a:pt x="2828765" y="2786678"/>
                </a:lnTo>
                <a:lnTo>
                  <a:pt x="227128" y="2786678"/>
                </a:lnTo>
                <a:lnTo>
                  <a:pt x="148387" y="2623223"/>
                </a:lnTo>
                <a:cubicBezTo>
                  <a:pt x="52837" y="2397318"/>
                  <a:pt x="0" y="2148947"/>
                  <a:pt x="0" y="1888236"/>
                </a:cubicBezTo>
                <a:cubicBezTo>
                  <a:pt x="0" y="845392"/>
                  <a:pt x="845392" y="0"/>
                  <a:pt x="188823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860894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11D27-852C-532A-2F8B-17F5895AF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Application: “diversity problem”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484DF-93FE-7EE5-7C8C-72C0606A50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8">
            <a:extLst>
              <a:ext uri="{FF2B5EF4-FFF2-40B4-BE49-F238E27FC236}">
                <a16:creationId xmlns:a16="http://schemas.microsoft.com/office/drawing/2014/main" id="{5404572E-5DE4-99BF-FB59-73BEAC1903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-1376" b="66173"/>
          <a:stretch/>
        </p:blipFill>
        <p:spPr>
          <a:xfrm>
            <a:off x="838200" y="1825625"/>
            <a:ext cx="5723551" cy="4165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D68941-3555-7D51-EAD1-9C8A627396EB}"/>
              </a:ext>
            </a:extLst>
          </p:cNvPr>
          <p:cNvSpPr txBox="1"/>
          <p:nvPr/>
        </p:nvSpPr>
        <p:spPr>
          <a:xfrm>
            <a:off x="6561751" y="3515054"/>
            <a:ext cx="1861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Zeng, AP+ 2023</a:t>
            </a:r>
          </a:p>
        </p:txBody>
      </p:sp>
    </p:spTree>
    <p:extLst>
      <p:ext uri="{BB962C8B-B14F-4D97-AF65-F5344CB8AC3E}">
        <p14:creationId xmlns:p14="http://schemas.microsoft.com/office/powerpoint/2010/main" val="36289608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F17A9-403E-087E-D49E-63518E451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Application: </a:t>
            </a:r>
            <a:r>
              <a:rPr lang="en-US" sz="4000" dirty="0" err="1"/>
              <a:t>subhalo</a:t>
            </a:r>
            <a:r>
              <a:rPr lang="en-US" sz="4000" dirty="0"/>
              <a:t> populations for strong lensing</a:t>
            </a:r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7FCE4B3A-696C-1D2E-5C42-64BB25F4D2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2696" y="1563191"/>
            <a:ext cx="6567566" cy="50934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E62C9B4-1562-ED2E-8440-D0B9DD74C4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85" y="1922699"/>
            <a:ext cx="3520599" cy="28937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8F5B8B-65F5-E02E-9464-B01501B2A6F7}"/>
              </a:ext>
            </a:extLst>
          </p:cNvPr>
          <p:cNvSpPr txBox="1"/>
          <p:nvPr/>
        </p:nvSpPr>
        <p:spPr>
          <a:xfrm>
            <a:off x="468685" y="4913503"/>
            <a:ext cx="13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Zeng+ 2025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AFCEED7-A5A7-CDD8-833A-976AC1092EAA}"/>
                  </a:ext>
                </a:extLst>
              </p:cNvPr>
              <p:cNvSpPr txBox="1"/>
              <p:nvPr/>
            </p:nvSpPr>
            <p:spPr>
              <a:xfrm>
                <a:off x="5920254" y="2365534"/>
                <a:ext cx="130734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2800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AFCEED7-A5A7-CDD8-833A-976AC1092E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0254" y="2365534"/>
                <a:ext cx="1307346" cy="523220"/>
              </a:xfrm>
              <a:prstGeom prst="rect">
                <a:avLst/>
              </a:prstGeom>
              <a:blipFill>
                <a:blip r:embed="rId4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02481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BAA97-25D0-7717-0C83-28EEC9A23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Application: stellar response to </a:t>
            </a:r>
            <a:r>
              <a:rPr lang="en-US" sz="4000" dirty="0" err="1"/>
              <a:t>subhalo</a:t>
            </a:r>
            <a:r>
              <a:rPr lang="en-US" sz="4000" dirty="0"/>
              <a:t> evolution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2DA11-51C2-8464-616E-420B5C1440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BEE0BBD6-DBED-1DE6-8B43-11FE5427C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1662" y="1866569"/>
            <a:ext cx="4971615" cy="43513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3020D4-842B-837C-C39B-E3AFEA82FC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779" y="1859210"/>
            <a:ext cx="5166816" cy="43660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FE7AEF-2BAC-6D64-2468-3C8DDD84CDA7}"/>
              </a:ext>
            </a:extLst>
          </p:cNvPr>
          <p:cNvSpPr txBox="1"/>
          <p:nvPr/>
        </p:nvSpPr>
        <p:spPr>
          <a:xfrm>
            <a:off x="6364407" y="5063319"/>
            <a:ext cx="1734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Core expansion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9B1C5E-F494-C01D-B11D-D107C31BDF6E}"/>
              </a:ext>
            </a:extLst>
          </p:cNvPr>
          <p:cNvSpPr txBox="1"/>
          <p:nvPr/>
        </p:nvSpPr>
        <p:spPr>
          <a:xfrm>
            <a:off x="9532962" y="4355910"/>
            <a:ext cx="156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Core collapse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7E3F74-E639-B1A6-4BF1-E9FF1880EB45}"/>
              </a:ext>
            </a:extLst>
          </p:cNvPr>
          <p:cNvSpPr txBox="1"/>
          <p:nvPr/>
        </p:nvSpPr>
        <p:spPr>
          <a:xfrm>
            <a:off x="9532962" y="5247985"/>
            <a:ext cx="1449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Special case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919F2F-AB2B-4CF8-2F61-5C860E681135}"/>
              </a:ext>
            </a:extLst>
          </p:cNvPr>
          <p:cNvSpPr txBox="1"/>
          <p:nvPr/>
        </p:nvSpPr>
        <p:spPr>
          <a:xfrm>
            <a:off x="838200" y="1378424"/>
            <a:ext cx="13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Zeng+ 2024</a:t>
            </a:r>
          </a:p>
        </p:txBody>
      </p:sp>
    </p:spTree>
    <p:extLst>
      <p:ext uri="{BB962C8B-B14F-4D97-AF65-F5344CB8AC3E}">
        <p14:creationId xmlns:p14="http://schemas.microsoft.com/office/powerpoint/2010/main" val="5483856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3812E-D585-BE34-15B9-D20EB45BC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Tidal tracks! (speeds up semi-analytic models)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ACDDEC9-5065-B4E9-998E-86B161D03A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019507"/>
            <a:ext cx="5181600" cy="3963574"/>
          </a:xfr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C60D795-370B-55FB-EF6F-93AD8D0264B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030896"/>
            <a:ext cx="5181600" cy="3940795"/>
          </a:xfrm>
        </p:spPr>
      </p:pic>
    </p:spTree>
    <p:extLst>
      <p:ext uri="{BB962C8B-B14F-4D97-AF65-F5344CB8AC3E}">
        <p14:creationId xmlns:p14="http://schemas.microsoft.com/office/powerpoint/2010/main" val="3944119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D78B7-921E-3C5C-0FB2-9DF4DAF51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Switching gears…</a:t>
            </a:r>
          </a:p>
        </p:txBody>
      </p:sp>
    </p:spTree>
    <p:extLst>
      <p:ext uri="{BB962C8B-B14F-4D97-AF65-F5344CB8AC3E}">
        <p14:creationId xmlns:p14="http://schemas.microsoft.com/office/powerpoint/2010/main" val="23727824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4B0A4-D443-7788-EE00-2999B2361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Gravothermal fluid</a:t>
            </a:r>
          </a:p>
        </p:txBody>
      </p:sp>
      <p:pic>
        <p:nvPicPr>
          <p:cNvPr id="5" name="Content Placeholder 4" descr="A math equations and formulas&#10;&#10;AI-generated content may be incorrect.">
            <a:extLst>
              <a:ext uri="{FF2B5EF4-FFF2-40B4-BE49-F238E27FC236}">
                <a16:creationId xmlns:a16="http://schemas.microsoft.com/office/drawing/2014/main" id="{CBDD391C-62A1-16AD-6173-874B2F2A5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199" y="1690687"/>
            <a:ext cx="5685197" cy="442350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83FBA8-1123-C1E0-43AD-7D244A697C0C}"/>
              </a:ext>
            </a:extLst>
          </p:cNvPr>
          <p:cNvSpPr txBox="1"/>
          <p:nvPr/>
        </p:nvSpPr>
        <p:spPr>
          <a:xfrm>
            <a:off x="6755642" y="1965278"/>
            <a:ext cx="281083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Mass conservation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Hydrostatic equilibrium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Thermal conductivity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law of thermodynamics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B47BB8-D1E6-2978-C91D-10A3B19D868D}"/>
              </a:ext>
            </a:extLst>
          </p:cNvPr>
          <p:cNvSpPr txBox="1"/>
          <p:nvPr/>
        </p:nvSpPr>
        <p:spPr>
          <a:xfrm>
            <a:off x="10454185" y="6308209"/>
            <a:ext cx="1318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Yang+ 2023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C65CD0-E5F0-4C66-643E-458A2A22A8D4}"/>
              </a:ext>
            </a:extLst>
          </p:cNvPr>
          <p:cNvSpPr txBox="1"/>
          <p:nvPr/>
        </p:nvSpPr>
        <p:spPr>
          <a:xfrm>
            <a:off x="838199" y="1273985"/>
            <a:ext cx="10572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Based on the treatment of globular clusters in the middle of the last century; Lynden-Bell &amp; Eggleton 1980</a:t>
            </a:r>
          </a:p>
        </p:txBody>
      </p:sp>
    </p:spTree>
    <p:extLst>
      <p:ext uri="{BB962C8B-B14F-4D97-AF65-F5344CB8AC3E}">
        <p14:creationId xmlns:p14="http://schemas.microsoft.com/office/powerpoint/2010/main" val="41225219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5DB7B-F269-927C-0AAB-A1B467BAD0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B0D1F-F1A1-A377-D75F-30688EA01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Gravothermal fluid</a:t>
            </a:r>
          </a:p>
        </p:txBody>
      </p:sp>
      <p:pic>
        <p:nvPicPr>
          <p:cNvPr id="5" name="Content Placeholder 4" descr="A math equations and formulas&#10;&#10;AI-generated content may be incorrect.">
            <a:extLst>
              <a:ext uri="{FF2B5EF4-FFF2-40B4-BE49-F238E27FC236}">
                <a16:creationId xmlns:a16="http://schemas.microsoft.com/office/drawing/2014/main" id="{DBF26BD0-CD4E-6287-BF24-DD837F07EA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199" y="1690687"/>
            <a:ext cx="5685197" cy="442350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446730-8438-1239-1585-ADC0FA7E0473}"/>
              </a:ext>
            </a:extLst>
          </p:cNvPr>
          <p:cNvSpPr txBox="1"/>
          <p:nvPr/>
        </p:nvSpPr>
        <p:spPr>
          <a:xfrm>
            <a:off x="6755642" y="1965278"/>
            <a:ext cx="281083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Mass conservation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Hydrostatic equilibrium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Thermal conductivity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law of thermodynamics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F465B9-3253-2784-9333-1B6464FAEADB}"/>
              </a:ext>
            </a:extLst>
          </p:cNvPr>
          <p:cNvSpPr txBox="1"/>
          <p:nvPr/>
        </p:nvSpPr>
        <p:spPr>
          <a:xfrm>
            <a:off x="10454185" y="6308209"/>
            <a:ext cx="1318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Yang+ 2023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A014A3E-6983-9E14-09E9-69975A52EBD1}"/>
              </a:ext>
            </a:extLst>
          </p:cNvPr>
          <p:cNvSpPr/>
          <p:nvPr/>
        </p:nvSpPr>
        <p:spPr>
          <a:xfrm>
            <a:off x="4244454" y="4244454"/>
            <a:ext cx="423080" cy="450376"/>
          </a:xfrm>
          <a:prstGeom prst="ellipse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DD4168-6464-0F02-7561-EDBD2171AC48}"/>
              </a:ext>
            </a:extLst>
          </p:cNvPr>
          <p:cNvSpPr txBox="1"/>
          <p:nvPr/>
        </p:nvSpPr>
        <p:spPr>
          <a:xfrm>
            <a:off x="838199" y="1273985"/>
            <a:ext cx="10572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Based on the treatment of globular clusters in the middle of the last century; Lynden-Bell &amp; Eggleton 1980</a:t>
            </a:r>
          </a:p>
        </p:txBody>
      </p:sp>
    </p:spTree>
    <p:extLst>
      <p:ext uri="{BB962C8B-B14F-4D97-AF65-F5344CB8AC3E}">
        <p14:creationId xmlns:p14="http://schemas.microsoft.com/office/powerpoint/2010/main" val="30332275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A4E56-AE27-6D4B-581D-8B5C56D38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Calibrating conductivity</a:t>
            </a:r>
          </a:p>
        </p:txBody>
      </p:sp>
      <p:pic>
        <p:nvPicPr>
          <p:cNvPr id="5" name="Content Placeholder 4" descr="A mathematical equation with numbers&#10;&#10;AI-generated content may be incorrect.">
            <a:extLst>
              <a:ext uri="{FF2B5EF4-FFF2-40B4-BE49-F238E27FC236}">
                <a16:creationId xmlns:a16="http://schemas.microsoft.com/office/drawing/2014/main" id="{B83E6308-2A44-1147-886F-67ADA65C48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1737" y="1690688"/>
            <a:ext cx="1828800" cy="7874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EEE95E-7158-16DC-56BF-7FC5AA1E102C}"/>
              </a:ext>
            </a:extLst>
          </p:cNvPr>
          <p:cNvSpPr txBox="1"/>
          <p:nvPr/>
        </p:nvSpPr>
        <p:spPr>
          <a:xfrm>
            <a:off x="2974074" y="1923298"/>
            <a:ext cx="4272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Old result from Chapman-</a:t>
            </a:r>
            <a:r>
              <a:rPr lang="en-US" dirty="0" err="1"/>
              <a:t>Enskog</a:t>
            </a:r>
            <a:r>
              <a:rPr lang="en-US" dirty="0"/>
              <a:t> theory  </a:t>
            </a:r>
          </a:p>
        </p:txBody>
      </p:sp>
      <p:pic>
        <p:nvPicPr>
          <p:cNvPr id="8" name="Picture 7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1A54CAB0-EAB8-BA5F-FF4C-FE3EA33F4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737" y="2679700"/>
            <a:ext cx="1809628" cy="7492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B823B49-78D3-EBB6-D8CF-11500F434FD6}"/>
              </a:ext>
            </a:extLst>
          </p:cNvPr>
          <p:cNvSpPr txBox="1"/>
          <p:nvPr/>
        </p:nvSpPr>
        <p:spPr>
          <a:xfrm>
            <a:off x="2974074" y="2919562"/>
            <a:ext cx="7322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Scaling argument from Lynden-Bell &amp; Eggleton 1980 for globular clusters</a:t>
            </a:r>
          </a:p>
        </p:txBody>
      </p:sp>
      <p:pic>
        <p:nvPicPr>
          <p:cNvPr id="11" name="Picture 10" descr="A mathematical equation with black text&#10;&#10;AI-generated content may be incorrect.">
            <a:extLst>
              <a:ext uri="{FF2B5EF4-FFF2-40B4-BE49-F238E27FC236}">
                <a16:creationId xmlns:a16="http://schemas.microsoft.com/office/drawing/2014/main" id="{F184C4B1-DCDB-70A7-E150-393B5CB79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737" y="3567113"/>
            <a:ext cx="1756170" cy="7492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A1881F5-EECB-71E1-97F7-4622D70DEA5F}"/>
              </a:ext>
            </a:extLst>
          </p:cNvPr>
          <p:cNvSpPr txBox="1"/>
          <p:nvPr/>
        </p:nvSpPr>
        <p:spPr>
          <a:xfrm>
            <a:off x="2974074" y="3890836"/>
            <a:ext cx="451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Standard assumption to bridge the regimes.</a:t>
            </a:r>
          </a:p>
        </p:txBody>
      </p:sp>
      <p:pic>
        <p:nvPicPr>
          <p:cNvPr id="14" name="Picture 13" descr="A math equation with a plus and a positive symbol&#10;&#10;AI-generated content may be incorrect.">
            <a:extLst>
              <a:ext uri="{FF2B5EF4-FFF2-40B4-BE49-F238E27FC236}">
                <a16:creationId xmlns:a16="http://schemas.microsoft.com/office/drawing/2014/main" id="{43A958E8-7ABC-3544-F4AE-9913FE3807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737" y="4506912"/>
            <a:ext cx="2273300" cy="6604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4EAF7DC-843D-2B4B-55FF-7C7955932140}"/>
              </a:ext>
            </a:extLst>
          </p:cNvPr>
          <p:cNvSpPr txBox="1"/>
          <p:nvPr/>
        </p:nvSpPr>
        <p:spPr>
          <a:xfrm>
            <a:off x="3372134" y="4677444"/>
            <a:ext cx="7894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More general form for bridging the regimes that we are testing in Mace+ 2025b.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F347E37-DDB2-AB18-9B77-617AEA7B6498}"/>
              </a:ext>
            </a:extLst>
          </p:cNvPr>
          <p:cNvSpPr/>
          <p:nvPr/>
        </p:nvSpPr>
        <p:spPr>
          <a:xfrm>
            <a:off x="1869822" y="2797791"/>
            <a:ext cx="258565" cy="256558"/>
          </a:xfrm>
          <a:prstGeom prst="ellipse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50D939-F002-8E00-24A7-E920519F6BD3}"/>
              </a:ext>
            </a:extLst>
          </p:cNvPr>
          <p:cNvSpPr txBox="1"/>
          <p:nvPr/>
        </p:nvSpPr>
        <p:spPr>
          <a:xfrm>
            <a:off x="838200" y="6245223"/>
            <a:ext cx="11157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</a:t>
            </a:r>
            <a:r>
              <a:rPr lang="en-US" dirty="0" err="1"/>
              <a:t>Outmezguine</a:t>
            </a:r>
            <a:r>
              <a:rPr lang="en-US" dirty="0"/>
              <a:t>+ 2023, Yang+ 2023 for a more general discussion of mapping cross sections to conductivities.</a:t>
            </a:r>
          </a:p>
        </p:txBody>
      </p:sp>
    </p:spTree>
    <p:extLst>
      <p:ext uri="{BB962C8B-B14F-4D97-AF65-F5344CB8AC3E}">
        <p14:creationId xmlns:p14="http://schemas.microsoft.com/office/powerpoint/2010/main" val="24786105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B77E5BD-9BEE-7E57-AFA2-74A869CE9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kern="1200" dirty="0">
                <a:solidFill>
                  <a:schemeClr val="tx1"/>
                </a:solidFill>
              </a:rPr>
              <a:t>First, calibrate the simulations*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76C08D-AF96-4CC1-3050-D37B8832C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200" dirty="0"/>
              <a:t>Mace+ 2025a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(see also </a:t>
            </a:r>
            <a:r>
              <a:rPr lang="en-US" sz="2200" dirty="0" err="1"/>
              <a:t>Palubski</a:t>
            </a:r>
            <a:r>
              <a:rPr lang="en-US" sz="2200" dirty="0"/>
              <a:t>+ 2024, Fischer+ 2024, 2025)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E4A786-8B88-95EA-F07E-5C955BEA2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296" y="840105"/>
            <a:ext cx="6903720" cy="517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6307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3916E-A93A-1445-2097-7DACCB434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Beta blocking</a:t>
            </a:r>
          </a:p>
        </p:txBody>
      </p:sp>
      <p:pic>
        <p:nvPicPr>
          <p:cNvPr id="5" name="Content Placeholder 4" descr="A graph of a function&#10;&#10;AI-generated content may be incorrect.">
            <a:extLst>
              <a:ext uri="{FF2B5EF4-FFF2-40B4-BE49-F238E27FC236}">
                <a16:creationId xmlns:a16="http://schemas.microsoft.com/office/drawing/2014/main" id="{EFCC8693-109C-39FD-5CB1-628A9329EA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9843" y="1690688"/>
            <a:ext cx="4280004" cy="4351338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B9AA221-E331-3213-B035-534CC78FB931}"/>
                  </a:ext>
                </a:extLst>
              </p:cNvPr>
              <p:cNvSpPr txBox="1"/>
              <p:nvPr/>
            </p:nvSpPr>
            <p:spPr>
              <a:xfrm>
                <a:off x="5595583" y="1828800"/>
                <a:ext cx="5758218" cy="28303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Takeaways: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2400" dirty="0"/>
                  <a:t> is independent of cross section, halo initial conditions.  Here,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is the effective fudge factor if you treat the halo as being in the pure LMFP regime and fit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2400" dirty="0"/>
                  <a:t> to that.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≈1</m:t>
                    </m:r>
                  </m:oMath>
                </a14:m>
                <a:r>
                  <a:rPr lang="en-US" sz="2400" dirty="0"/>
                  <a:t>, as is the standard assumption.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B9AA221-E331-3213-B035-534CC78FB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5583" y="1828800"/>
                <a:ext cx="5758218" cy="2830390"/>
              </a:xfrm>
              <a:prstGeom prst="rect">
                <a:avLst/>
              </a:prstGeom>
              <a:blipFill>
                <a:blip r:embed="rId3"/>
                <a:stretch>
                  <a:fillRect l="-2637" t="-3139" b="-4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2819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FA8DE-31EA-8E9A-03C0-3DF530C92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firehose of data is here!</a:t>
            </a:r>
          </a:p>
        </p:txBody>
      </p:sp>
      <p:pic>
        <p:nvPicPr>
          <p:cNvPr id="5" name="Content Placeholder 4" descr="A group of stars in space&#10;&#10;AI-generated content may be incorrect.">
            <a:extLst>
              <a:ext uri="{FF2B5EF4-FFF2-40B4-BE49-F238E27FC236}">
                <a16:creationId xmlns:a16="http://schemas.microsoft.com/office/drawing/2014/main" id="{88DA9734-FA6C-0124-677D-6E9DE47245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602876"/>
            <a:ext cx="12189794" cy="4233723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1A3F63B-0841-FC00-AEEF-BC4311F5743E}"/>
              </a:ext>
            </a:extLst>
          </p:cNvPr>
          <p:cNvSpPr txBox="1"/>
          <p:nvPr/>
        </p:nvSpPr>
        <p:spPr>
          <a:xfrm>
            <a:off x="0" y="5836599"/>
            <a:ext cx="6100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Aptos" panose="020B0004020202020204" pitchFamily="34" charset="0"/>
              </a:rPr>
              <a:t>Credit: NSF–DOE Vera C. Rubin Observatory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87F911-1C1D-4D39-9A80-21ECD0F6CA21}"/>
              </a:ext>
            </a:extLst>
          </p:cNvPr>
          <p:cNvSpPr txBox="1"/>
          <p:nvPr/>
        </p:nvSpPr>
        <p:spPr>
          <a:xfrm>
            <a:off x="9765029" y="1182857"/>
            <a:ext cx="2424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Rubin First Look</a:t>
            </a:r>
          </a:p>
        </p:txBody>
      </p:sp>
    </p:spTree>
    <p:extLst>
      <p:ext uri="{BB962C8B-B14F-4D97-AF65-F5344CB8AC3E}">
        <p14:creationId xmlns:p14="http://schemas.microsoft.com/office/powerpoint/2010/main" val="13690269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9AC4B-5F3F-558D-066D-EF0921E96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Application: faster substructure lensing maps</a:t>
            </a:r>
          </a:p>
        </p:txBody>
      </p:sp>
      <p:pic>
        <p:nvPicPr>
          <p:cNvPr id="5" name="Content Placeholder 4" descr="A screenshot of a graph with Ice hockey rink in the background&#10;&#10;AI-generated content may be incorrect.">
            <a:extLst>
              <a:ext uri="{FF2B5EF4-FFF2-40B4-BE49-F238E27FC236}">
                <a16:creationId xmlns:a16="http://schemas.microsoft.com/office/drawing/2014/main" id="{C67AA3A8-EADE-6C20-2499-D3F8ADC660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8767" y="1690688"/>
            <a:ext cx="4351338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7D4A32-EF59-94B0-91B2-E78A46ACB4FC}"/>
              </a:ext>
            </a:extLst>
          </p:cNvPr>
          <p:cNvSpPr txBox="1"/>
          <p:nvPr/>
        </p:nvSpPr>
        <p:spPr>
          <a:xfrm>
            <a:off x="5786651" y="2483893"/>
            <a:ext cx="566398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Simple core collapse implementation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Beta (</a:t>
            </a:r>
            <a:r>
              <a:rPr lang="en-US" dirty="0" err="1"/>
              <a:t>haha</a:t>
            </a:r>
            <a:r>
              <a:rPr lang="en-US" dirty="0"/>
              <a:t>) implementation of fast gravothermal model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Mace+ in prep</a:t>
            </a:r>
          </a:p>
        </p:txBody>
      </p:sp>
    </p:spTree>
    <p:extLst>
      <p:ext uri="{BB962C8B-B14F-4D97-AF65-F5344CB8AC3E}">
        <p14:creationId xmlns:p14="http://schemas.microsoft.com/office/powerpoint/2010/main" val="30130977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825EC-8B45-D42A-45A4-5A1AFE5BB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pic>
        <p:nvPicPr>
          <p:cNvPr id="5" name="Content Placeholder 4" descr="A cartoon of two men in clothing pointing at each other&#10;&#10;AI-generated content may be incorrect.">
            <a:extLst>
              <a:ext uri="{FF2B5EF4-FFF2-40B4-BE49-F238E27FC236}">
                <a16:creationId xmlns:a16="http://schemas.microsoft.com/office/drawing/2014/main" id="{179CC583-5F4E-F522-1449-F929EAE49B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B5C311-A7BC-C4A7-0861-44D86CADB26B}"/>
              </a:ext>
            </a:extLst>
          </p:cNvPr>
          <p:cNvSpPr txBox="1"/>
          <p:nvPr/>
        </p:nvSpPr>
        <p:spPr>
          <a:xfrm>
            <a:off x="3343702" y="2320120"/>
            <a:ext cx="1045479" cy="95410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75000"/>
                  </a:schemeClr>
                </a:solidFill>
              </a:rPr>
              <a:t>SIDM</a:t>
            </a:r>
          </a:p>
          <a:p>
            <a:r>
              <a:rPr lang="en-US" sz="2800" b="1" dirty="0">
                <a:solidFill>
                  <a:schemeClr val="accent5">
                    <a:lumMod val="75000"/>
                  </a:schemeClr>
                </a:solidFill>
              </a:rPr>
              <a:t>sims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4B73A-731D-9A4A-5B99-43A3E4B849BF}"/>
              </a:ext>
            </a:extLst>
          </p:cNvPr>
          <p:cNvSpPr txBox="1"/>
          <p:nvPr/>
        </p:nvSpPr>
        <p:spPr>
          <a:xfrm>
            <a:off x="4525525" y="484495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39B91C-D8DF-2CA1-6FF7-467FEBC37FD1}"/>
              </a:ext>
            </a:extLst>
          </p:cNvPr>
          <p:cNvSpPr txBox="1"/>
          <p:nvPr/>
        </p:nvSpPr>
        <p:spPr>
          <a:xfrm>
            <a:off x="7066283" y="5406788"/>
            <a:ext cx="1098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accuracy</a:t>
            </a:r>
          </a:p>
        </p:txBody>
      </p:sp>
    </p:spTree>
    <p:extLst>
      <p:ext uri="{BB962C8B-B14F-4D97-AF65-F5344CB8AC3E}">
        <p14:creationId xmlns:p14="http://schemas.microsoft.com/office/powerpoint/2010/main" val="35071742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92320-FB80-0B9D-C475-C344068CE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Staged simulations</a:t>
            </a:r>
          </a:p>
        </p:txBody>
      </p:sp>
      <p:pic>
        <p:nvPicPr>
          <p:cNvPr id="8" name="Content Placeholder 7" descr="A graph of stars and plummer stars&#10;&#10;AI-generated content may be incorrect.">
            <a:extLst>
              <a:ext uri="{FF2B5EF4-FFF2-40B4-BE49-F238E27FC236}">
                <a16:creationId xmlns:a16="http://schemas.microsoft.com/office/drawing/2014/main" id="{EB77542C-3BA9-2DBC-5E4B-6BAB42F5952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8200" y="2068607"/>
            <a:ext cx="5181600" cy="3865373"/>
          </a:xfr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0812BA1-180D-7822-BF45-B06BAC4DA9C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Fornax-mass dwarf (inspiration was the “galaxies without dark matter”), initialized with properties consistent w/M</a:t>
            </a:r>
            <a:r>
              <a:rPr lang="en-US" baseline="-25000" dirty="0"/>
              <a:t>*</a:t>
            </a:r>
            <a:r>
              <a:rPr lang="en-US" dirty="0"/>
              <a:t>-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 and size-mass relations</a:t>
            </a:r>
          </a:p>
          <a:p>
            <a:r>
              <a:rPr lang="en-US" dirty="0"/>
              <a:t>Stars are dynamically important</a:t>
            </a:r>
          </a:p>
          <a:p>
            <a:r>
              <a:rPr lang="en-US" dirty="0"/>
              <a:t>10</a:t>
            </a:r>
            <a:r>
              <a:rPr lang="en-US" baseline="30000" dirty="0"/>
              <a:t>7</a:t>
            </a:r>
            <a:r>
              <a:rPr lang="en-US" dirty="0"/>
              <a:t> particles, star and DM particles have the same mass</a:t>
            </a:r>
          </a:p>
          <a:p>
            <a:r>
              <a:rPr lang="en-US" dirty="0"/>
              <a:t>Galaxy is either isolated, or on one of four, ever more eccentric, orbits in a group-scale system</a:t>
            </a:r>
          </a:p>
          <a:p>
            <a:r>
              <a:rPr lang="en-US" dirty="0"/>
              <a:t>Full evaporation modeling!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C8E07F-E6DC-37D1-8D8D-29CED998A77E}"/>
              </a:ext>
            </a:extLst>
          </p:cNvPr>
          <p:cNvSpPr txBox="1"/>
          <p:nvPr/>
        </p:nvSpPr>
        <p:spPr>
          <a:xfrm>
            <a:off x="6298443" y="6308209"/>
            <a:ext cx="6100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https://www.youtube.com/watch?v=4kOeuhtVzhc</a:t>
            </a: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820672-057B-E8ED-A332-B4819A3205D8}"/>
              </a:ext>
            </a:extLst>
          </p:cNvPr>
          <p:cNvSpPr txBox="1"/>
          <p:nvPr/>
        </p:nvSpPr>
        <p:spPr>
          <a:xfrm>
            <a:off x="9348717" y="843240"/>
            <a:ext cx="2010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Zeng+ 2412.14621</a:t>
            </a:r>
          </a:p>
        </p:txBody>
      </p:sp>
    </p:spTree>
    <p:extLst>
      <p:ext uri="{BB962C8B-B14F-4D97-AF65-F5344CB8AC3E}">
        <p14:creationId xmlns:p14="http://schemas.microsoft.com/office/powerpoint/2010/main" val="34233778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A822E-1AE3-0A30-36D2-BD75B693C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Galaxy size tracks core collapse*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9172178-B22A-AD62-FA0C-CC0B7026BC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41662" y="1866569"/>
            <a:ext cx="4971615" cy="435133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4A188D-4FD5-11B8-57D4-201D9A1BB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28" y="1866569"/>
            <a:ext cx="5166815" cy="4351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8495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AD457-415D-3918-0266-05BDA05B68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22886-4A26-D319-B4A2-2AA04E473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Galaxy size tracks core collapse*</a:t>
            </a:r>
            <a:br>
              <a:rPr lang="en-US" dirty="0"/>
            </a:br>
            <a:r>
              <a:rPr lang="en-US" dirty="0"/>
              <a:t>*Except when it doesn’t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67CCD6B-AF60-3DDA-2B72-038481C505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41662" y="1866569"/>
            <a:ext cx="4971615" cy="435133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C2A52A-2D0A-5E61-AAF9-FF758332D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28" y="1866569"/>
            <a:ext cx="5166815" cy="4351501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F73EADB-204B-47F1-440C-C2D403CC7360}"/>
              </a:ext>
            </a:extLst>
          </p:cNvPr>
          <p:cNvCxnSpPr/>
          <p:nvPr/>
        </p:nvCxnSpPr>
        <p:spPr>
          <a:xfrm>
            <a:off x="9812740" y="4026090"/>
            <a:ext cx="0" cy="1050877"/>
          </a:xfrm>
          <a:prstGeom prst="straightConnector1">
            <a:avLst/>
          </a:prstGeom>
          <a:ln w="7620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4005FC0F-BA88-6F94-8666-B84F67E50C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779" y="1859210"/>
            <a:ext cx="5166816" cy="436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86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46A79-8654-CA85-9855-04E91560A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Evaporation matters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EDF37AD-AEFC-3754-8CAC-24F3CDD722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4724" y="1852921"/>
            <a:ext cx="5721406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33ABD7A-7DE9-7FED-B21C-150E640C1E09}"/>
              </a:ext>
            </a:extLst>
          </p:cNvPr>
          <p:cNvSpPr txBox="1"/>
          <p:nvPr/>
        </p:nvSpPr>
        <p:spPr>
          <a:xfrm>
            <a:off x="3766782" y="1321356"/>
            <a:ext cx="7993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Depends on cross section model, orbits, etc. especially on the evaporation end.</a:t>
            </a:r>
          </a:p>
        </p:txBody>
      </p:sp>
    </p:spTree>
    <p:extLst>
      <p:ext uri="{BB962C8B-B14F-4D97-AF65-F5344CB8AC3E}">
        <p14:creationId xmlns:p14="http://schemas.microsoft.com/office/powerpoint/2010/main" val="33040842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E38E7-38A2-996C-8326-D20726ECA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4. Only </a:t>
            </a:r>
            <a:r>
              <a:rPr lang="en-US" dirty="0" err="1"/>
              <a:t>cuspy</a:t>
            </a:r>
            <a:r>
              <a:rPr lang="en-US" dirty="0"/>
              <a:t> galaxies with initially small M/L can yield dark matter-free galaxies for any length of time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F443AA7-F7F1-2782-058F-B40F2A906A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118" y="2016694"/>
            <a:ext cx="5670916" cy="4351338"/>
          </a:xfr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FA9E3B99-7002-95CC-B8A8-FD3FC22AA5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4034" y="2016694"/>
            <a:ext cx="5721406" cy="43513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3B0A5C-0E5A-F6DA-FCEB-EA8B2C02A692}"/>
              </a:ext>
            </a:extLst>
          </p:cNvPr>
          <p:cNvSpPr txBox="1"/>
          <p:nvPr/>
        </p:nvSpPr>
        <p:spPr>
          <a:xfrm>
            <a:off x="396560" y="1567577"/>
            <a:ext cx="1475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Plummer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1589E2-0254-A605-413A-F2F1B1B2F898}"/>
              </a:ext>
            </a:extLst>
          </p:cNvPr>
          <p:cNvSpPr txBox="1"/>
          <p:nvPr/>
        </p:nvSpPr>
        <p:spPr>
          <a:xfrm>
            <a:off x="10063755" y="1536800"/>
            <a:ext cx="1579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Hernquist</a:t>
            </a:r>
            <a:endParaRPr lang="en-US" sz="2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1AD896-71D4-B4C2-4A84-90C75069FC96}"/>
              </a:ext>
            </a:extLst>
          </p:cNvPr>
          <p:cNvSpPr txBox="1"/>
          <p:nvPr/>
        </p:nvSpPr>
        <p:spPr>
          <a:xfrm>
            <a:off x="484742" y="6422833"/>
            <a:ext cx="10251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Can form DM-free galaxies w/Plummer stellar profiles under some conditions, but it’s a transient state.</a:t>
            </a:r>
          </a:p>
        </p:txBody>
      </p:sp>
    </p:spTree>
    <p:extLst>
      <p:ext uri="{BB962C8B-B14F-4D97-AF65-F5344CB8AC3E}">
        <p14:creationId xmlns:p14="http://schemas.microsoft.com/office/powerpoint/2010/main" val="3252672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E9DE8-D179-8085-0E1A-57C786D0C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𝓛</a:t>
            </a:r>
            <a:r>
              <a:rPr lang="en-US" dirty="0" err="1"/>
              <a:t>agrangian</a:t>
            </a:r>
            <a:r>
              <a:rPr lang="en-US" dirty="0"/>
              <a:t> to 𝓛</a:t>
            </a:r>
            <a:r>
              <a:rPr lang="en-US" dirty="0" err="1"/>
              <a:t>ikelihood</a:t>
            </a:r>
            <a:r>
              <a:rPr lang="en-US" dirty="0"/>
              <a:t> &amp; back again</a:t>
            </a:r>
          </a:p>
        </p:txBody>
      </p:sp>
      <p:pic>
        <p:nvPicPr>
          <p:cNvPr id="4" name="Content Placeholder 4" descr="A galaxy in space with a bright light&#10;&#10;Description automatically generated">
            <a:extLst>
              <a:ext uri="{FF2B5EF4-FFF2-40B4-BE49-F238E27FC236}">
                <a16:creationId xmlns:a16="http://schemas.microsoft.com/office/drawing/2014/main" id="{C89A6988-59C8-B8B5-C24F-D767A92334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0871" y="4284210"/>
            <a:ext cx="3835427" cy="2413866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F3AFCF3-5AE8-9752-C09A-2D1EFA2050A6}"/>
              </a:ext>
            </a:extLst>
          </p:cNvPr>
          <p:cNvSpPr txBox="1"/>
          <p:nvPr/>
        </p:nvSpPr>
        <p:spPr>
          <a:xfrm>
            <a:off x="514439" y="4053378"/>
            <a:ext cx="1874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Observation</a:t>
            </a:r>
          </a:p>
        </p:txBody>
      </p:sp>
      <p:pic>
        <p:nvPicPr>
          <p:cNvPr id="12" name="Picture 11" descr="latex-image-1.pdf">
            <a:extLst>
              <a:ext uri="{FF2B5EF4-FFF2-40B4-BE49-F238E27FC236}">
                <a16:creationId xmlns:a16="http://schemas.microsoft.com/office/drawing/2014/main" id="{38436F20-A1EF-7686-E3F4-D148E32E16C6}"/>
              </a:ext>
            </a:extLst>
          </p:cNvPr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70871" y="1768538"/>
            <a:ext cx="6621965" cy="84913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1F53C4F-BFBB-C90B-DAB6-F235197E9CD7}"/>
              </a:ext>
            </a:extLst>
          </p:cNvPr>
          <p:cNvSpPr txBox="1"/>
          <p:nvPr/>
        </p:nvSpPr>
        <p:spPr>
          <a:xfrm>
            <a:off x="371012" y="1412204"/>
            <a:ext cx="1638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Lagrangian</a:t>
            </a:r>
            <a:endParaRPr lang="en-US" sz="2400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4C7105B-5A7C-6D95-D94F-FB09BDA348D8}"/>
              </a:ext>
            </a:extLst>
          </p:cNvPr>
          <p:cNvGrpSpPr/>
          <p:nvPr/>
        </p:nvGrpSpPr>
        <p:grpSpPr>
          <a:xfrm>
            <a:off x="2374316" y="2573790"/>
            <a:ext cx="4888648" cy="2743200"/>
            <a:chOff x="2437574" y="2465761"/>
            <a:chExt cx="4888648" cy="274320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81DD132-E208-819D-132F-7A0BD921DB2A}"/>
                </a:ext>
              </a:extLst>
            </p:cNvPr>
            <p:cNvGrpSpPr/>
            <p:nvPr/>
          </p:nvGrpSpPr>
          <p:grpSpPr>
            <a:xfrm>
              <a:off x="4583022" y="2465761"/>
              <a:ext cx="2743200" cy="2743200"/>
              <a:chOff x="4757056" y="1953476"/>
              <a:chExt cx="2743200" cy="2743200"/>
            </a:xfrm>
          </p:grpSpPr>
          <p:pic>
            <p:nvPicPr>
              <p:cNvPr id="11" name="Picture 10" descr="A purple and orange nebula&#10;&#10;Description automatically generated">
                <a:extLst>
                  <a:ext uri="{FF2B5EF4-FFF2-40B4-BE49-F238E27FC236}">
                    <a16:creationId xmlns:a16="http://schemas.microsoft.com/office/drawing/2014/main" id="{F7063427-9BA3-08D1-0E64-D44E83F8DF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57056" y="1953476"/>
                <a:ext cx="2743200" cy="2743200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6FD3D37-73C1-58BE-47DE-5928DA5681DD}"/>
                  </a:ext>
                </a:extLst>
              </p:cNvPr>
              <p:cNvSpPr txBox="1"/>
              <p:nvPr/>
            </p:nvSpPr>
            <p:spPr>
              <a:xfrm>
                <a:off x="6002474" y="1973338"/>
                <a:ext cx="14977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ptos" panose="020B0004020202020204" pitchFamily="34" charset="0"/>
                  </a:rPr>
                  <a:t>Wright+ 2024</a:t>
                </a: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FFCD38A-2B18-67CE-AA77-EE2F2336F3DF}"/>
                </a:ext>
              </a:extLst>
            </p:cNvPr>
            <p:cNvSpPr txBox="1"/>
            <p:nvPr/>
          </p:nvSpPr>
          <p:spPr>
            <a:xfrm>
              <a:off x="2774147" y="3510313"/>
              <a:ext cx="16289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Simulation</a:t>
              </a:r>
            </a:p>
          </p:txBody>
        </p:sp>
        <p:cxnSp>
          <p:nvCxnSpPr>
            <p:cNvPr id="23" name="Elbow Connector 22">
              <a:extLst>
                <a:ext uri="{FF2B5EF4-FFF2-40B4-BE49-F238E27FC236}">
                  <a16:creationId xmlns:a16="http://schemas.microsoft.com/office/drawing/2014/main" id="{8569CCAA-9B10-556A-BEBB-EB8947CECC6B}"/>
                </a:ext>
              </a:extLst>
            </p:cNvPr>
            <p:cNvCxnSpPr>
              <a:cxnSpLocks/>
            </p:cNvCxnSpPr>
            <p:nvPr/>
          </p:nvCxnSpPr>
          <p:spPr>
            <a:xfrm>
              <a:off x="2437574" y="2505475"/>
              <a:ext cx="1628130" cy="842212"/>
            </a:xfrm>
            <a:prstGeom prst="bentConnector3">
              <a:avLst/>
            </a:prstGeom>
            <a:ln w="5715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A14FFAC-5287-5DB2-F473-43D7870A81D7}"/>
              </a:ext>
            </a:extLst>
          </p:cNvPr>
          <p:cNvSpPr txBox="1"/>
          <p:nvPr/>
        </p:nvSpPr>
        <p:spPr>
          <a:xfrm>
            <a:off x="2197290" y="6114197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Gaia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6E91628-A6CE-678F-1246-99FEFD4774E8}"/>
              </a:ext>
            </a:extLst>
          </p:cNvPr>
          <p:cNvGrpSpPr/>
          <p:nvPr/>
        </p:nvGrpSpPr>
        <p:grpSpPr>
          <a:xfrm>
            <a:off x="4002446" y="1360417"/>
            <a:ext cx="7725426" cy="4412586"/>
            <a:chOff x="4002446" y="1360417"/>
            <a:chExt cx="7725426" cy="4412586"/>
          </a:xfrm>
        </p:grpSpPr>
        <p:pic>
          <p:nvPicPr>
            <p:cNvPr id="8" name="Picture 7" descr="A diagram of a blue object with a red star&#10;&#10;Description automatically generated">
              <a:extLst>
                <a:ext uri="{FF2B5EF4-FFF2-40B4-BE49-F238E27FC236}">
                  <a16:creationId xmlns:a16="http://schemas.microsoft.com/office/drawing/2014/main" id="{07C385E7-4794-3EE6-BF24-7C67BEFCAF9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17574" y="1804826"/>
              <a:ext cx="3710298" cy="289185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797DF3E-5DD7-17E6-081C-E42629055BE6}"/>
                </a:ext>
              </a:extLst>
            </p:cNvPr>
            <p:cNvSpPr txBox="1"/>
            <p:nvPr/>
          </p:nvSpPr>
          <p:spPr>
            <a:xfrm>
              <a:off x="9342844" y="3569655"/>
              <a:ext cx="2273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Aptos" panose="020B0004020202020204" pitchFamily="34" charset="0"/>
                </a:rPr>
                <a:t>Drlica</a:t>
              </a:r>
              <a:r>
                <a:rPr lang="en-US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Aptos" panose="020B0004020202020204" pitchFamily="34" charset="0"/>
                </a:rPr>
                <a:t>-Wagner+ 2019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BCE892F-EDDD-05EA-1E5D-5B9F3CF74447}"/>
                </a:ext>
              </a:extLst>
            </p:cNvPr>
            <p:cNvSpPr txBox="1"/>
            <p:nvPr/>
          </p:nvSpPr>
          <p:spPr>
            <a:xfrm>
              <a:off x="8389571" y="1360417"/>
              <a:ext cx="32271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ptos" panose="020B0004020202020204" pitchFamily="34" charset="0"/>
                </a:rPr>
                <a:t>Parameter Constraints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837518C-2DF3-E32D-3C61-B889754BEE0F}"/>
                </a:ext>
              </a:extLst>
            </p:cNvPr>
            <p:cNvCxnSpPr/>
            <p:nvPr/>
          </p:nvCxnSpPr>
          <p:spPr>
            <a:xfrm flipV="1">
              <a:off x="7451678" y="3250751"/>
              <a:ext cx="423080" cy="204965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D00B030E-B7F1-4EDD-09B9-FF21CD89A470}"/>
                </a:ext>
              </a:extLst>
            </p:cNvPr>
            <p:cNvCxnSpPr/>
            <p:nvPr/>
          </p:nvCxnSpPr>
          <p:spPr>
            <a:xfrm flipV="1">
              <a:off x="4002446" y="4858603"/>
              <a:ext cx="5005076" cy="91440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0B8DCCAB-F067-ED33-D3AF-0BCF687DAAD4}"/>
              </a:ext>
            </a:extLst>
          </p:cNvPr>
          <p:cNvSpPr/>
          <p:nvPr/>
        </p:nvSpPr>
        <p:spPr>
          <a:xfrm>
            <a:off x="2522058" y="2388358"/>
            <a:ext cx="5141160" cy="3207224"/>
          </a:xfrm>
          <a:prstGeom prst="roundRect">
            <a:avLst/>
          </a:prstGeom>
          <a:noFill/>
          <a:ln w="571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36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6" grpId="0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B65D2-2531-F4F0-D53F-91FD22412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5A4DA-0BC1-222C-9AB3-8B2C0AD771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 process in six parts, following this white Snowmass white paper: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A close-up of a text&#10;&#10;Description automatically generated">
            <a:extLst>
              <a:ext uri="{FF2B5EF4-FFF2-40B4-BE49-F238E27FC236}">
                <a16:creationId xmlns:a16="http://schemas.microsoft.com/office/drawing/2014/main" id="{F95CEC57-4B0E-B42C-6E53-27FFBCA63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7758" y="2607609"/>
            <a:ext cx="7772400" cy="214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928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E5BF9-574C-7B20-8876-9253F19A8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C58F81-FB88-DF7A-64E3-D1E1481A1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Close collaboration between simulators and particle theorists.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Algorithm development and code comparison tests.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Performing simulations with full hydrodynamics with validated </a:t>
            </a:r>
            <a:r>
              <a:rPr lang="en-US" dirty="0" err="1"/>
              <a:t>subgrid</a:t>
            </a:r>
            <a:r>
              <a:rPr lang="en-US" dirty="0"/>
              <a:t> models and numerical resolution.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Analysis of outputs in the realm of observations.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Fast realizations of observables for inference of DM properties.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Identifying novel signatures from simulations and guidance to observers.</a:t>
            </a:r>
          </a:p>
        </p:txBody>
      </p:sp>
    </p:spTree>
    <p:extLst>
      <p:ext uri="{BB962C8B-B14F-4D97-AF65-F5344CB8AC3E}">
        <p14:creationId xmlns:p14="http://schemas.microsoft.com/office/powerpoint/2010/main" val="17861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131F7A-1086-8819-A156-523013F00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46307-303C-52E1-1AF0-094277872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AD60A-3B8B-ABEE-4DCA-B6D2394198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Close collaboration between simulators and particle theorists.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Algorithm development and code comparison tests.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Performing simulations with full hydrodynamics with validated </a:t>
            </a:r>
            <a:r>
              <a:rPr lang="en-US" dirty="0" err="1"/>
              <a:t>subgrid</a:t>
            </a:r>
            <a:r>
              <a:rPr lang="en-US" dirty="0"/>
              <a:t> models and numerical resolution.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Analysis of outputs in the realm of observations.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Fast realizations of observables for inference of DM properties.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Identifying novel signatures from simulations and guidance to observers.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0E0D65-2B8F-99F2-5D51-286F4387E804}"/>
              </a:ext>
            </a:extLst>
          </p:cNvPr>
          <p:cNvSpPr txBox="1"/>
          <p:nvPr/>
        </p:nvSpPr>
        <p:spPr>
          <a:xfrm>
            <a:off x="4728950" y="5884575"/>
            <a:ext cx="70900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3200" dirty="0"/>
              <a:t>Focus on </a:t>
            </a:r>
            <a:r>
              <a:rPr lang="en-US" sz="3200" u="sng" dirty="0"/>
              <a:t>S</a:t>
            </a:r>
            <a:r>
              <a:rPr lang="en-US" sz="3200" dirty="0"/>
              <a:t>elf-</a:t>
            </a:r>
            <a:r>
              <a:rPr lang="en-US" sz="3200" u="sng" dirty="0"/>
              <a:t>I</a:t>
            </a:r>
            <a:r>
              <a:rPr lang="en-US" sz="3200" dirty="0"/>
              <a:t>nteracting </a:t>
            </a:r>
            <a:r>
              <a:rPr lang="en-US" sz="3200" u="sng" dirty="0"/>
              <a:t>D</a:t>
            </a:r>
            <a:r>
              <a:rPr lang="en-US" sz="3200" dirty="0"/>
              <a:t>ark </a:t>
            </a:r>
            <a:r>
              <a:rPr lang="en-US" sz="3200" u="sng" dirty="0"/>
              <a:t>M</a:t>
            </a:r>
            <a:r>
              <a:rPr lang="en-US" sz="3200" dirty="0"/>
              <a:t>atter</a:t>
            </a:r>
          </a:p>
        </p:txBody>
      </p:sp>
    </p:spTree>
    <p:extLst>
      <p:ext uri="{BB962C8B-B14F-4D97-AF65-F5344CB8AC3E}">
        <p14:creationId xmlns:p14="http://schemas.microsoft.com/office/powerpoint/2010/main" val="3061287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82AB4-893B-17B1-9575-25928B3CD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u="sng" dirty="0"/>
              <a:t>S</a:t>
            </a:r>
            <a:r>
              <a:rPr lang="en-US" dirty="0"/>
              <a:t>elf-</a:t>
            </a:r>
            <a:r>
              <a:rPr lang="en-US" u="sng" dirty="0"/>
              <a:t>I</a:t>
            </a:r>
            <a:r>
              <a:rPr lang="en-US" dirty="0"/>
              <a:t>nteracting </a:t>
            </a:r>
            <a:r>
              <a:rPr lang="en-US" u="sng" dirty="0"/>
              <a:t>D</a:t>
            </a:r>
            <a:r>
              <a:rPr lang="en-US" dirty="0"/>
              <a:t>ark </a:t>
            </a:r>
            <a:r>
              <a:rPr lang="en-US" u="sng" dirty="0"/>
              <a:t>M</a:t>
            </a:r>
            <a:r>
              <a:rPr lang="en-US" dirty="0"/>
              <a:t>atter?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B706DE-26D2-8FA7-97F5-439B2E1B2744}"/>
              </a:ext>
            </a:extLst>
          </p:cNvPr>
          <p:cNvSpPr txBox="1"/>
          <p:nvPr/>
        </p:nvSpPr>
        <p:spPr>
          <a:xfrm>
            <a:off x="968991" y="1433015"/>
            <a:ext cx="8996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Umbrella term for models that incorporate a large non-gravitational DM-DM cross section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EA0D562-6F74-AFA8-3D9A-A8C5CF20D833}"/>
              </a:ext>
            </a:extLst>
          </p:cNvPr>
          <p:cNvGrpSpPr/>
          <p:nvPr/>
        </p:nvGrpSpPr>
        <p:grpSpPr>
          <a:xfrm>
            <a:off x="1415909" y="2209312"/>
            <a:ext cx="2107491" cy="2022336"/>
            <a:chOff x="1415909" y="2209312"/>
            <a:chExt cx="2107491" cy="202233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FB2D3E9-A9DE-449A-F9EE-B679561761CD}"/>
                </a:ext>
              </a:extLst>
            </p:cNvPr>
            <p:cNvGrpSpPr/>
            <p:nvPr/>
          </p:nvGrpSpPr>
          <p:grpSpPr>
            <a:xfrm>
              <a:off x="1415909" y="3098115"/>
              <a:ext cx="726790" cy="649553"/>
              <a:chOff x="4902042" y="4281971"/>
              <a:chExt cx="870332" cy="821473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BDBFCF3C-A4DC-AFB6-5820-8117D36BDFA4}"/>
                  </a:ext>
                </a:extLst>
              </p:cNvPr>
              <p:cNvSpPr/>
              <p:nvPr/>
            </p:nvSpPr>
            <p:spPr>
              <a:xfrm>
                <a:off x="4902042" y="4281971"/>
                <a:ext cx="870332" cy="821473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1EDC0FC4-8846-35A6-616D-DA4E8380F23D}"/>
                  </a:ext>
                </a:extLst>
              </p:cNvPr>
              <p:cNvSpPr/>
              <p:nvPr/>
            </p:nvSpPr>
            <p:spPr>
              <a:xfrm>
                <a:off x="5214651" y="4560983"/>
                <a:ext cx="122557" cy="131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C8EE43C-A803-835D-4086-5A4D4B2ECF0E}"/>
                  </a:ext>
                </a:extLst>
              </p:cNvPr>
              <p:cNvSpPr/>
              <p:nvPr/>
            </p:nvSpPr>
            <p:spPr>
              <a:xfrm>
                <a:off x="5400102" y="4570162"/>
                <a:ext cx="122557" cy="131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F4783F5-B218-5A92-013D-E6CCD008D219}"/>
                  </a:ext>
                </a:extLst>
              </p:cNvPr>
              <p:cNvSpPr/>
              <p:nvPr/>
            </p:nvSpPr>
            <p:spPr>
              <a:xfrm>
                <a:off x="5089793" y="4759287"/>
                <a:ext cx="572877" cy="181185"/>
              </a:xfrm>
              <a:custGeom>
                <a:avLst/>
                <a:gdLst>
                  <a:gd name="connsiteX0" fmla="*/ 0 w 572877"/>
                  <a:gd name="connsiteY0" fmla="*/ 11017 h 181185"/>
                  <a:gd name="connsiteX1" fmla="*/ 121185 w 572877"/>
                  <a:gd name="connsiteY1" fmla="*/ 99152 h 181185"/>
                  <a:gd name="connsiteX2" fmla="*/ 242371 w 572877"/>
                  <a:gd name="connsiteY2" fmla="*/ 176270 h 181185"/>
                  <a:gd name="connsiteX3" fmla="*/ 407624 w 572877"/>
                  <a:gd name="connsiteY3" fmla="*/ 165253 h 181185"/>
                  <a:gd name="connsiteX4" fmla="*/ 528809 w 572877"/>
                  <a:gd name="connsiteY4" fmla="*/ 99152 h 181185"/>
                  <a:gd name="connsiteX5" fmla="*/ 572877 w 572877"/>
                  <a:gd name="connsiteY5" fmla="*/ 0 h 1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2877" h="181185">
                    <a:moveTo>
                      <a:pt x="0" y="11017"/>
                    </a:moveTo>
                    <a:cubicBezTo>
                      <a:pt x="40395" y="41313"/>
                      <a:pt x="80790" y="71610"/>
                      <a:pt x="121185" y="99152"/>
                    </a:cubicBezTo>
                    <a:cubicBezTo>
                      <a:pt x="161580" y="126694"/>
                      <a:pt x="194631" y="165253"/>
                      <a:pt x="242371" y="176270"/>
                    </a:cubicBezTo>
                    <a:cubicBezTo>
                      <a:pt x="290111" y="187287"/>
                      <a:pt x="359884" y="178106"/>
                      <a:pt x="407624" y="165253"/>
                    </a:cubicBezTo>
                    <a:cubicBezTo>
                      <a:pt x="455364" y="152400"/>
                      <a:pt x="501267" y="126694"/>
                      <a:pt x="528809" y="99152"/>
                    </a:cubicBezTo>
                    <a:cubicBezTo>
                      <a:pt x="556351" y="71610"/>
                      <a:pt x="564614" y="35805"/>
                      <a:pt x="572877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1450609-890E-A2F6-9CE6-37A4F7019670}"/>
                </a:ext>
              </a:extLst>
            </p:cNvPr>
            <p:cNvGrpSpPr/>
            <p:nvPr/>
          </p:nvGrpSpPr>
          <p:grpSpPr>
            <a:xfrm>
              <a:off x="1460914" y="2220686"/>
              <a:ext cx="681785" cy="649552"/>
              <a:chOff x="4902042" y="4281971"/>
              <a:chExt cx="870332" cy="821473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AAA89280-F214-7B13-5739-64755E2459B1}"/>
                  </a:ext>
                </a:extLst>
              </p:cNvPr>
              <p:cNvSpPr/>
              <p:nvPr/>
            </p:nvSpPr>
            <p:spPr>
              <a:xfrm>
                <a:off x="4902042" y="4281971"/>
                <a:ext cx="870332" cy="821473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52530B7D-5064-972F-1665-4D13C1AA8F52}"/>
                  </a:ext>
                </a:extLst>
              </p:cNvPr>
              <p:cNvSpPr/>
              <p:nvPr/>
            </p:nvSpPr>
            <p:spPr>
              <a:xfrm>
                <a:off x="5214651" y="4560983"/>
                <a:ext cx="122557" cy="131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36464ACC-E8BC-2D78-C0FB-14125B74A8DF}"/>
                  </a:ext>
                </a:extLst>
              </p:cNvPr>
              <p:cNvSpPr/>
              <p:nvPr/>
            </p:nvSpPr>
            <p:spPr>
              <a:xfrm>
                <a:off x="5400102" y="4570162"/>
                <a:ext cx="122557" cy="131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F5E44272-0A03-135D-7AF1-4F812E51A8F0}"/>
                  </a:ext>
                </a:extLst>
              </p:cNvPr>
              <p:cNvSpPr/>
              <p:nvPr/>
            </p:nvSpPr>
            <p:spPr>
              <a:xfrm>
                <a:off x="5089793" y="4759287"/>
                <a:ext cx="572877" cy="181185"/>
              </a:xfrm>
              <a:custGeom>
                <a:avLst/>
                <a:gdLst>
                  <a:gd name="connsiteX0" fmla="*/ 0 w 572877"/>
                  <a:gd name="connsiteY0" fmla="*/ 11017 h 181185"/>
                  <a:gd name="connsiteX1" fmla="*/ 121185 w 572877"/>
                  <a:gd name="connsiteY1" fmla="*/ 99152 h 181185"/>
                  <a:gd name="connsiteX2" fmla="*/ 242371 w 572877"/>
                  <a:gd name="connsiteY2" fmla="*/ 176270 h 181185"/>
                  <a:gd name="connsiteX3" fmla="*/ 407624 w 572877"/>
                  <a:gd name="connsiteY3" fmla="*/ 165253 h 181185"/>
                  <a:gd name="connsiteX4" fmla="*/ 528809 w 572877"/>
                  <a:gd name="connsiteY4" fmla="*/ 99152 h 181185"/>
                  <a:gd name="connsiteX5" fmla="*/ 572877 w 572877"/>
                  <a:gd name="connsiteY5" fmla="*/ 0 h 1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2877" h="181185">
                    <a:moveTo>
                      <a:pt x="0" y="11017"/>
                    </a:moveTo>
                    <a:cubicBezTo>
                      <a:pt x="40395" y="41313"/>
                      <a:pt x="80790" y="71610"/>
                      <a:pt x="121185" y="99152"/>
                    </a:cubicBezTo>
                    <a:cubicBezTo>
                      <a:pt x="161580" y="126694"/>
                      <a:pt x="194631" y="165253"/>
                      <a:pt x="242371" y="176270"/>
                    </a:cubicBezTo>
                    <a:cubicBezTo>
                      <a:pt x="290111" y="187287"/>
                      <a:pt x="359884" y="178106"/>
                      <a:pt x="407624" y="165253"/>
                    </a:cubicBezTo>
                    <a:cubicBezTo>
                      <a:pt x="455364" y="152400"/>
                      <a:pt x="501267" y="126694"/>
                      <a:pt x="528809" y="99152"/>
                    </a:cubicBezTo>
                    <a:cubicBezTo>
                      <a:pt x="556351" y="71610"/>
                      <a:pt x="564614" y="35805"/>
                      <a:pt x="572877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CCB0B94-B276-1CA1-528B-CFBC9BC4DF35}"/>
                </a:ext>
              </a:extLst>
            </p:cNvPr>
            <p:cNvGrpSpPr/>
            <p:nvPr/>
          </p:nvGrpSpPr>
          <p:grpSpPr>
            <a:xfrm>
              <a:off x="2796610" y="3086741"/>
              <a:ext cx="726790" cy="649553"/>
              <a:chOff x="4902042" y="4281971"/>
              <a:chExt cx="870332" cy="821473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C5B53787-1AEC-EED5-A5B0-8C152206713B}"/>
                  </a:ext>
                </a:extLst>
              </p:cNvPr>
              <p:cNvSpPr/>
              <p:nvPr/>
            </p:nvSpPr>
            <p:spPr>
              <a:xfrm>
                <a:off x="4902042" y="4281971"/>
                <a:ext cx="870332" cy="821473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B9512648-FB38-4551-4A27-1C99BE5BC612}"/>
                  </a:ext>
                </a:extLst>
              </p:cNvPr>
              <p:cNvSpPr/>
              <p:nvPr/>
            </p:nvSpPr>
            <p:spPr>
              <a:xfrm>
                <a:off x="5214651" y="4560983"/>
                <a:ext cx="122557" cy="131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058F879A-A1AA-6281-345A-384358DC9E6A}"/>
                  </a:ext>
                </a:extLst>
              </p:cNvPr>
              <p:cNvSpPr/>
              <p:nvPr/>
            </p:nvSpPr>
            <p:spPr>
              <a:xfrm>
                <a:off x="5400102" y="4570162"/>
                <a:ext cx="122557" cy="131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8A339DB-93A7-5864-C0A9-6A1A55BEAA31}"/>
                  </a:ext>
                </a:extLst>
              </p:cNvPr>
              <p:cNvSpPr/>
              <p:nvPr/>
            </p:nvSpPr>
            <p:spPr>
              <a:xfrm>
                <a:off x="5089793" y="4759287"/>
                <a:ext cx="572877" cy="181185"/>
              </a:xfrm>
              <a:custGeom>
                <a:avLst/>
                <a:gdLst>
                  <a:gd name="connsiteX0" fmla="*/ 0 w 572877"/>
                  <a:gd name="connsiteY0" fmla="*/ 11017 h 181185"/>
                  <a:gd name="connsiteX1" fmla="*/ 121185 w 572877"/>
                  <a:gd name="connsiteY1" fmla="*/ 99152 h 181185"/>
                  <a:gd name="connsiteX2" fmla="*/ 242371 w 572877"/>
                  <a:gd name="connsiteY2" fmla="*/ 176270 h 181185"/>
                  <a:gd name="connsiteX3" fmla="*/ 407624 w 572877"/>
                  <a:gd name="connsiteY3" fmla="*/ 165253 h 181185"/>
                  <a:gd name="connsiteX4" fmla="*/ 528809 w 572877"/>
                  <a:gd name="connsiteY4" fmla="*/ 99152 h 181185"/>
                  <a:gd name="connsiteX5" fmla="*/ 572877 w 572877"/>
                  <a:gd name="connsiteY5" fmla="*/ 0 h 1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2877" h="181185">
                    <a:moveTo>
                      <a:pt x="0" y="11017"/>
                    </a:moveTo>
                    <a:cubicBezTo>
                      <a:pt x="40395" y="41313"/>
                      <a:pt x="80790" y="71610"/>
                      <a:pt x="121185" y="99152"/>
                    </a:cubicBezTo>
                    <a:cubicBezTo>
                      <a:pt x="161580" y="126694"/>
                      <a:pt x="194631" y="165253"/>
                      <a:pt x="242371" y="176270"/>
                    </a:cubicBezTo>
                    <a:cubicBezTo>
                      <a:pt x="290111" y="187287"/>
                      <a:pt x="359884" y="178106"/>
                      <a:pt x="407624" y="165253"/>
                    </a:cubicBezTo>
                    <a:cubicBezTo>
                      <a:pt x="455364" y="152400"/>
                      <a:pt x="501267" y="126694"/>
                      <a:pt x="528809" y="99152"/>
                    </a:cubicBezTo>
                    <a:cubicBezTo>
                      <a:pt x="556351" y="71610"/>
                      <a:pt x="564614" y="35805"/>
                      <a:pt x="572877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6071ABF-832E-C90C-9E00-A59221A75B97}"/>
                </a:ext>
              </a:extLst>
            </p:cNvPr>
            <p:cNvGrpSpPr/>
            <p:nvPr/>
          </p:nvGrpSpPr>
          <p:grpSpPr>
            <a:xfrm>
              <a:off x="2841615" y="2209312"/>
              <a:ext cx="681785" cy="649552"/>
              <a:chOff x="4902042" y="4281971"/>
              <a:chExt cx="870332" cy="821473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6C180ABD-0543-F837-1988-8DDB383D6C1F}"/>
                  </a:ext>
                </a:extLst>
              </p:cNvPr>
              <p:cNvSpPr/>
              <p:nvPr/>
            </p:nvSpPr>
            <p:spPr>
              <a:xfrm>
                <a:off x="4902042" y="4281971"/>
                <a:ext cx="870332" cy="821473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3B0B5CB0-F6A5-D24F-AC6E-AEED131E758A}"/>
                  </a:ext>
                </a:extLst>
              </p:cNvPr>
              <p:cNvSpPr/>
              <p:nvPr/>
            </p:nvSpPr>
            <p:spPr>
              <a:xfrm>
                <a:off x="5214651" y="4560983"/>
                <a:ext cx="122557" cy="131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B6E3A2A3-350E-8AD2-096D-49DFC558252D}"/>
                  </a:ext>
                </a:extLst>
              </p:cNvPr>
              <p:cNvSpPr/>
              <p:nvPr/>
            </p:nvSpPr>
            <p:spPr>
              <a:xfrm>
                <a:off x="5400102" y="4570162"/>
                <a:ext cx="122557" cy="131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E233CB56-128A-0C07-FCC6-31BEDC70D3AA}"/>
                  </a:ext>
                </a:extLst>
              </p:cNvPr>
              <p:cNvSpPr/>
              <p:nvPr/>
            </p:nvSpPr>
            <p:spPr>
              <a:xfrm>
                <a:off x="5089793" y="4759287"/>
                <a:ext cx="572877" cy="181185"/>
              </a:xfrm>
              <a:custGeom>
                <a:avLst/>
                <a:gdLst>
                  <a:gd name="connsiteX0" fmla="*/ 0 w 572877"/>
                  <a:gd name="connsiteY0" fmla="*/ 11017 h 181185"/>
                  <a:gd name="connsiteX1" fmla="*/ 121185 w 572877"/>
                  <a:gd name="connsiteY1" fmla="*/ 99152 h 181185"/>
                  <a:gd name="connsiteX2" fmla="*/ 242371 w 572877"/>
                  <a:gd name="connsiteY2" fmla="*/ 176270 h 181185"/>
                  <a:gd name="connsiteX3" fmla="*/ 407624 w 572877"/>
                  <a:gd name="connsiteY3" fmla="*/ 165253 h 181185"/>
                  <a:gd name="connsiteX4" fmla="*/ 528809 w 572877"/>
                  <a:gd name="connsiteY4" fmla="*/ 99152 h 181185"/>
                  <a:gd name="connsiteX5" fmla="*/ 572877 w 572877"/>
                  <a:gd name="connsiteY5" fmla="*/ 0 h 1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2877" h="181185">
                    <a:moveTo>
                      <a:pt x="0" y="11017"/>
                    </a:moveTo>
                    <a:cubicBezTo>
                      <a:pt x="40395" y="41313"/>
                      <a:pt x="80790" y="71610"/>
                      <a:pt x="121185" y="99152"/>
                    </a:cubicBezTo>
                    <a:cubicBezTo>
                      <a:pt x="161580" y="126694"/>
                      <a:pt x="194631" y="165253"/>
                      <a:pt x="242371" y="176270"/>
                    </a:cubicBezTo>
                    <a:cubicBezTo>
                      <a:pt x="290111" y="187287"/>
                      <a:pt x="359884" y="178106"/>
                      <a:pt x="407624" y="165253"/>
                    </a:cubicBezTo>
                    <a:cubicBezTo>
                      <a:pt x="455364" y="152400"/>
                      <a:pt x="501267" y="126694"/>
                      <a:pt x="528809" y="99152"/>
                    </a:cubicBezTo>
                    <a:cubicBezTo>
                      <a:pt x="556351" y="71610"/>
                      <a:pt x="564614" y="35805"/>
                      <a:pt x="572877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DD33EEF-8B50-812D-6125-3F3432BA95CC}"/>
                </a:ext>
              </a:extLst>
            </p:cNvPr>
            <p:cNvCxnSpPr>
              <a:cxnSpLocks/>
            </p:cNvCxnSpPr>
            <p:nvPr/>
          </p:nvCxnSpPr>
          <p:spPr>
            <a:xfrm>
              <a:off x="2520110" y="3142795"/>
              <a:ext cx="206992" cy="286205"/>
            </a:xfrm>
            <a:prstGeom prst="straightConnector1">
              <a:avLst/>
            </a:prstGeom>
            <a:ln w="38100">
              <a:solidFill>
                <a:schemeClr val="accent5">
                  <a:lumMod val="40000"/>
                  <a:lumOff val="6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DF36F35-3EC8-B8EB-D62F-BE9C003BE937}"/>
                </a:ext>
              </a:extLst>
            </p:cNvPr>
            <p:cNvCxnSpPr>
              <a:cxnSpLocks/>
              <a:stCxn id="6" idx="6"/>
            </p:cNvCxnSpPr>
            <p:nvPr/>
          </p:nvCxnSpPr>
          <p:spPr>
            <a:xfrm flipV="1">
              <a:off x="2142699" y="3086741"/>
              <a:ext cx="354841" cy="336151"/>
            </a:xfrm>
            <a:prstGeom prst="straightConnector1">
              <a:avLst/>
            </a:prstGeom>
            <a:ln w="38100">
              <a:solidFill>
                <a:schemeClr val="accent5">
                  <a:lumMod val="40000"/>
                  <a:lumOff val="6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C7BBAD5-3092-491E-A779-7673D76E4DBB}"/>
                </a:ext>
              </a:extLst>
            </p:cNvPr>
            <p:cNvCxnSpPr/>
            <p:nvPr/>
          </p:nvCxnSpPr>
          <p:spPr>
            <a:xfrm>
              <a:off x="2146322" y="2626970"/>
              <a:ext cx="354841" cy="313402"/>
            </a:xfrm>
            <a:prstGeom prst="straightConnector1">
              <a:avLst/>
            </a:prstGeom>
            <a:ln w="38100">
              <a:solidFill>
                <a:schemeClr val="accent5">
                  <a:lumMod val="40000"/>
                  <a:lumOff val="6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D073D9E-148D-0729-8EC9-9FA1BE18B7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60195" y="2694418"/>
              <a:ext cx="236415" cy="328892"/>
            </a:xfrm>
            <a:prstGeom prst="straightConnector1">
              <a:avLst/>
            </a:prstGeom>
            <a:ln w="38100">
              <a:solidFill>
                <a:schemeClr val="accent5">
                  <a:lumMod val="40000"/>
                  <a:lumOff val="6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6BF5938-A43E-E916-88B6-587484D063CF}"/>
                </a:ext>
              </a:extLst>
            </p:cNvPr>
            <p:cNvSpPr txBox="1"/>
            <p:nvPr/>
          </p:nvSpPr>
          <p:spPr>
            <a:xfrm>
              <a:off x="1415909" y="3862316"/>
              <a:ext cx="8581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Elastic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31DC7C8-A4BA-2483-43D1-293419C28A9C}"/>
              </a:ext>
            </a:extLst>
          </p:cNvPr>
          <p:cNvGrpSpPr/>
          <p:nvPr/>
        </p:nvGrpSpPr>
        <p:grpSpPr>
          <a:xfrm>
            <a:off x="5495663" y="2056542"/>
            <a:ext cx="1897039" cy="2359772"/>
            <a:chOff x="5495663" y="2056542"/>
            <a:chExt cx="1897039" cy="2359772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E71B6CBF-0806-0502-BC5F-040C4E5A3366}"/>
                </a:ext>
              </a:extLst>
            </p:cNvPr>
            <p:cNvSpPr/>
            <p:nvPr/>
          </p:nvSpPr>
          <p:spPr>
            <a:xfrm>
              <a:off x="5495663" y="2123790"/>
              <a:ext cx="1897039" cy="1776880"/>
            </a:xfrm>
            <a:prstGeom prst="ellipse">
              <a:avLst/>
            </a:prstGeom>
            <a:noFill/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22E09BFF-E464-CBC5-0A56-BF3B7B51B860}"/>
                </a:ext>
              </a:extLst>
            </p:cNvPr>
            <p:cNvGrpSpPr/>
            <p:nvPr/>
          </p:nvGrpSpPr>
          <p:grpSpPr>
            <a:xfrm>
              <a:off x="5884845" y="2658177"/>
              <a:ext cx="870332" cy="821473"/>
              <a:chOff x="4902042" y="4281971"/>
              <a:chExt cx="870332" cy="821473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3FCCBA50-0B59-024E-5CC6-CED7D217A87C}"/>
                  </a:ext>
                </a:extLst>
              </p:cNvPr>
              <p:cNvSpPr/>
              <p:nvPr/>
            </p:nvSpPr>
            <p:spPr>
              <a:xfrm>
                <a:off x="4902042" y="4281971"/>
                <a:ext cx="870332" cy="821473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567D6A71-3719-9AA7-FE74-196C26C21D00}"/>
                  </a:ext>
                </a:extLst>
              </p:cNvPr>
              <p:cNvSpPr/>
              <p:nvPr/>
            </p:nvSpPr>
            <p:spPr>
              <a:xfrm>
                <a:off x="5214651" y="4560983"/>
                <a:ext cx="122557" cy="131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3B2F4D17-039F-59DD-65B7-23D1E2242A62}"/>
                  </a:ext>
                </a:extLst>
              </p:cNvPr>
              <p:cNvSpPr/>
              <p:nvPr/>
            </p:nvSpPr>
            <p:spPr>
              <a:xfrm>
                <a:off x="5400102" y="4570162"/>
                <a:ext cx="122557" cy="131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59AD0338-D009-2826-8CF4-A1F61007EF44}"/>
                  </a:ext>
                </a:extLst>
              </p:cNvPr>
              <p:cNvSpPr/>
              <p:nvPr/>
            </p:nvSpPr>
            <p:spPr>
              <a:xfrm>
                <a:off x="5089793" y="4759287"/>
                <a:ext cx="572877" cy="181185"/>
              </a:xfrm>
              <a:custGeom>
                <a:avLst/>
                <a:gdLst>
                  <a:gd name="connsiteX0" fmla="*/ 0 w 572877"/>
                  <a:gd name="connsiteY0" fmla="*/ 11017 h 181185"/>
                  <a:gd name="connsiteX1" fmla="*/ 121185 w 572877"/>
                  <a:gd name="connsiteY1" fmla="*/ 99152 h 181185"/>
                  <a:gd name="connsiteX2" fmla="*/ 242371 w 572877"/>
                  <a:gd name="connsiteY2" fmla="*/ 176270 h 181185"/>
                  <a:gd name="connsiteX3" fmla="*/ 407624 w 572877"/>
                  <a:gd name="connsiteY3" fmla="*/ 165253 h 181185"/>
                  <a:gd name="connsiteX4" fmla="*/ 528809 w 572877"/>
                  <a:gd name="connsiteY4" fmla="*/ 99152 h 181185"/>
                  <a:gd name="connsiteX5" fmla="*/ 572877 w 572877"/>
                  <a:gd name="connsiteY5" fmla="*/ 0 h 1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2877" h="181185">
                    <a:moveTo>
                      <a:pt x="0" y="11017"/>
                    </a:moveTo>
                    <a:cubicBezTo>
                      <a:pt x="40395" y="41313"/>
                      <a:pt x="80790" y="71610"/>
                      <a:pt x="121185" y="99152"/>
                    </a:cubicBezTo>
                    <a:cubicBezTo>
                      <a:pt x="161580" y="126694"/>
                      <a:pt x="194631" y="165253"/>
                      <a:pt x="242371" y="176270"/>
                    </a:cubicBezTo>
                    <a:cubicBezTo>
                      <a:pt x="290111" y="187287"/>
                      <a:pt x="359884" y="178106"/>
                      <a:pt x="407624" y="165253"/>
                    </a:cubicBezTo>
                    <a:cubicBezTo>
                      <a:pt x="455364" y="152400"/>
                      <a:pt x="501267" y="126694"/>
                      <a:pt x="528809" y="99152"/>
                    </a:cubicBezTo>
                    <a:cubicBezTo>
                      <a:pt x="556351" y="71610"/>
                      <a:pt x="564614" y="35805"/>
                      <a:pt x="572877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BE315FC-6EDE-E3C2-CCB1-3ECB546D85E3}"/>
                </a:ext>
              </a:extLst>
            </p:cNvPr>
            <p:cNvGrpSpPr/>
            <p:nvPr/>
          </p:nvGrpSpPr>
          <p:grpSpPr>
            <a:xfrm>
              <a:off x="6778225" y="2056542"/>
              <a:ext cx="608228" cy="608740"/>
              <a:chOff x="4902042" y="4281971"/>
              <a:chExt cx="870332" cy="821473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18590322-043B-78C0-188D-AB41F3CAE798}"/>
                  </a:ext>
                </a:extLst>
              </p:cNvPr>
              <p:cNvSpPr/>
              <p:nvPr/>
            </p:nvSpPr>
            <p:spPr>
              <a:xfrm>
                <a:off x="4902042" y="4281971"/>
                <a:ext cx="870332" cy="821473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39D8A47F-7B6A-83D1-123C-176015A98A5C}"/>
                  </a:ext>
                </a:extLst>
              </p:cNvPr>
              <p:cNvSpPr/>
              <p:nvPr/>
            </p:nvSpPr>
            <p:spPr>
              <a:xfrm>
                <a:off x="5214651" y="4560983"/>
                <a:ext cx="122557" cy="131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35CB8878-4675-96A6-153F-F389EDBF6200}"/>
                  </a:ext>
                </a:extLst>
              </p:cNvPr>
              <p:cNvSpPr/>
              <p:nvPr/>
            </p:nvSpPr>
            <p:spPr>
              <a:xfrm>
                <a:off x="5400102" y="4570162"/>
                <a:ext cx="122557" cy="131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E1AB7ADC-FCCB-075D-B934-67077C2C7639}"/>
                  </a:ext>
                </a:extLst>
              </p:cNvPr>
              <p:cNvSpPr/>
              <p:nvPr/>
            </p:nvSpPr>
            <p:spPr>
              <a:xfrm>
                <a:off x="5089793" y="4759287"/>
                <a:ext cx="572877" cy="181185"/>
              </a:xfrm>
              <a:custGeom>
                <a:avLst/>
                <a:gdLst>
                  <a:gd name="connsiteX0" fmla="*/ 0 w 572877"/>
                  <a:gd name="connsiteY0" fmla="*/ 11017 h 181185"/>
                  <a:gd name="connsiteX1" fmla="*/ 121185 w 572877"/>
                  <a:gd name="connsiteY1" fmla="*/ 99152 h 181185"/>
                  <a:gd name="connsiteX2" fmla="*/ 242371 w 572877"/>
                  <a:gd name="connsiteY2" fmla="*/ 176270 h 181185"/>
                  <a:gd name="connsiteX3" fmla="*/ 407624 w 572877"/>
                  <a:gd name="connsiteY3" fmla="*/ 165253 h 181185"/>
                  <a:gd name="connsiteX4" fmla="*/ 528809 w 572877"/>
                  <a:gd name="connsiteY4" fmla="*/ 99152 h 181185"/>
                  <a:gd name="connsiteX5" fmla="*/ 572877 w 572877"/>
                  <a:gd name="connsiteY5" fmla="*/ 0 h 1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2877" h="181185">
                    <a:moveTo>
                      <a:pt x="0" y="11017"/>
                    </a:moveTo>
                    <a:cubicBezTo>
                      <a:pt x="40395" y="41313"/>
                      <a:pt x="80790" y="71610"/>
                      <a:pt x="121185" y="99152"/>
                    </a:cubicBezTo>
                    <a:cubicBezTo>
                      <a:pt x="161580" y="126694"/>
                      <a:pt x="194631" y="165253"/>
                      <a:pt x="242371" y="176270"/>
                    </a:cubicBezTo>
                    <a:cubicBezTo>
                      <a:pt x="290111" y="187287"/>
                      <a:pt x="359884" y="178106"/>
                      <a:pt x="407624" y="165253"/>
                    </a:cubicBezTo>
                    <a:cubicBezTo>
                      <a:pt x="455364" y="152400"/>
                      <a:pt x="501267" y="126694"/>
                      <a:pt x="528809" y="99152"/>
                    </a:cubicBezTo>
                    <a:cubicBezTo>
                      <a:pt x="556351" y="71610"/>
                      <a:pt x="564614" y="35805"/>
                      <a:pt x="572877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FACC83E-AF33-D47F-921F-835DC20BF718}"/>
                </a:ext>
              </a:extLst>
            </p:cNvPr>
            <p:cNvSpPr txBox="1"/>
            <p:nvPr/>
          </p:nvSpPr>
          <p:spPr>
            <a:xfrm>
              <a:off x="6072596" y="4046982"/>
              <a:ext cx="8949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Atomic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AD25D01-5A4E-0B61-1D6B-3CCC127840CB}"/>
              </a:ext>
            </a:extLst>
          </p:cNvPr>
          <p:cNvGrpSpPr/>
          <p:nvPr/>
        </p:nvGrpSpPr>
        <p:grpSpPr>
          <a:xfrm>
            <a:off x="8193685" y="2056542"/>
            <a:ext cx="3833550" cy="2486006"/>
            <a:chOff x="8193685" y="2056542"/>
            <a:chExt cx="3833550" cy="2486006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3412CC6-ECA2-BF6B-A464-7CF0756D3AC3}"/>
                </a:ext>
              </a:extLst>
            </p:cNvPr>
            <p:cNvGrpSpPr/>
            <p:nvPr/>
          </p:nvGrpSpPr>
          <p:grpSpPr>
            <a:xfrm>
              <a:off x="9470593" y="2056542"/>
              <a:ext cx="870332" cy="821473"/>
              <a:chOff x="4902042" y="4281971"/>
              <a:chExt cx="870332" cy="821473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C5FB124-0FE8-72E1-37C1-D0B7F2DB6A9B}"/>
                  </a:ext>
                </a:extLst>
              </p:cNvPr>
              <p:cNvSpPr/>
              <p:nvPr/>
            </p:nvSpPr>
            <p:spPr>
              <a:xfrm>
                <a:off x="4902042" y="4281971"/>
                <a:ext cx="870332" cy="821473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3BBC8275-BCA3-2FFB-257E-AE45412FA88D}"/>
                  </a:ext>
                </a:extLst>
              </p:cNvPr>
              <p:cNvSpPr/>
              <p:nvPr/>
            </p:nvSpPr>
            <p:spPr>
              <a:xfrm>
                <a:off x="5214651" y="4560983"/>
                <a:ext cx="122557" cy="131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045AD358-1E3F-D02C-BEE5-3A6C322924F2}"/>
                  </a:ext>
                </a:extLst>
              </p:cNvPr>
              <p:cNvSpPr/>
              <p:nvPr/>
            </p:nvSpPr>
            <p:spPr>
              <a:xfrm>
                <a:off x="5400102" y="4570162"/>
                <a:ext cx="122557" cy="131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333A6F12-812F-D0C4-0B28-A923A7A8E845}"/>
                  </a:ext>
                </a:extLst>
              </p:cNvPr>
              <p:cNvSpPr/>
              <p:nvPr/>
            </p:nvSpPr>
            <p:spPr>
              <a:xfrm>
                <a:off x="5089793" y="4759287"/>
                <a:ext cx="572877" cy="181185"/>
              </a:xfrm>
              <a:custGeom>
                <a:avLst/>
                <a:gdLst>
                  <a:gd name="connsiteX0" fmla="*/ 0 w 572877"/>
                  <a:gd name="connsiteY0" fmla="*/ 11017 h 181185"/>
                  <a:gd name="connsiteX1" fmla="*/ 121185 w 572877"/>
                  <a:gd name="connsiteY1" fmla="*/ 99152 h 181185"/>
                  <a:gd name="connsiteX2" fmla="*/ 242371 w 572877"/>
                  <a:gd name="connsiteY2" fmla="*/ 176270 h 181185"/>
                  <a:gd name="connsiteX3" fmla="*/ 407624 w 572877"/>
                  <a:gd name="connsiteY3" fmla="*/ 165253 h 181185"/>
                  <a:gd name="connsiteX4" fmla="*/ 528809 w 572877"/>
                  <a:gd name="connsiteY4" fmla="*/ 99152 h 181185"/>
                  <a:gd name="connsiteX5" fmla="*/ 572877 w 572877"/>
                  <a:gd name="connsiteY5" fmla="*/ 0 h 1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2877" h="181185">
                    <a:moveTo>
                      <a:pt x="0" y="11017"/>
                    </a:moveTo>
                    <a:cubicBezTo>
                      <a:pt x="40395" y="41313"/>
                      <a:pt x="80790" y="71610"/>
                      <a:pt x="121185" y="99152"/>
                    </a:cubicBezTo>
                    <a:cubicBezTo>
                      <a:pt x="161580" y="126694"/>
                      <a:pt x="194631" y="165253"/>
                      <a:pt x="242371" y="176270"/>
                    </a:cubicBezTo>
                    <a:cubicBezTo>
                      <a:pt x="290111" y="187287"/>
                      <a:pt x="359884" y="178106"/>
                      <a:pt x="407624" y="165253"/>
                    </a:cubicBezTo>
                    <a:cubicBezTo>
                      <a:pt x="455364" y="152400"/>
                      <a:pt x="501267" y="126694"/>
                      <a:pt x="528809" y="99152"/>
                    </a:cubicBezTo>
                    <a:cubicBezTo>
                      <a:pt x="556351" y="71610"/>
                      <a:pt x="564614" y="35805"/>
                      <a:pt x="572877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EA261438-0797-21A2-3733-862769DAB6E4}"/>
                </a:ext>
              </a:extLst>
            </p:cNvPr>
            <p:cNvGrpSpPr/>
            <p:nvPr/>
          </p:nvGrpSpPr>
          <p:grpSpPr>
            <a:xfrm>
              <a:off x="9489843" y="3285897"/>
              <a:ext cx="870332" cy="821473"/>
              <a:chOff x="4902042" y="4281971"/>
              <a:chExt cx="870332" cy="821473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EF9AFA41-3F81-D0A1-7A30-A7D9D6F591F0}"/>
                  </a:ext>
                </a:extLst>
              </p:cNvPr>
              <p:cNvSpPr/>
              <p:nvPr/>
            </p:nvSpPr>
            <p:spPr>
              <a:xfrm>
                <a:off x="4902042" y="4281971"/>
                <a:ext cx="870332" cy="821473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E3811B46-879C-4E41-AF81-57A8829E7C29}"/>
                  </a:ext>
                </a:extLst>
              </p:cNvPr>
              <p:cNvSpPr/>
              <p:nvPr/>
            </p:nvSpPr>
            <p:spPr>
              <a:xfrm>
                <a:off x="5214651" y="4560983"/>
                <a:ext cx="122557" cy="131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F5E97B66-60B4-D661-5701-0F5D39E53620}"/>
                  </a:ext>
                </a:extLst>
              </p:cNvPr>
              <p:cNvSpPr/>
              <p:nvPr/>
            </p:nvSpPr>
            <p:spPr>
              <a:xfrm>
                <a:off x="5400102" y="4570162"/>
                <a:ext cx="122557" cy="1317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5B1B66CB-6174-8A6D-01EB-A5289AB0F082}"/>
                  </a:ext>
                </a:extLst>
              </p:cNvPr>
              <p:cNvSpPr/>
              <p:nvPr/>
            </p:nvSpPr>
            <p:spPr>
              <a:xfrm>
                <a:off x="5089793" y="4759287"/>
                <a:ext cx="572877" cy="181185"/>
              </a:xfrm>
              <a:custGeom>
                <a:avLst/>
                <a:gdLst>
                  <a:gd name="connsiteX0" fmla="*/ 0 w 572877"/>
                  <a:gd name="connsiteY0" fmla="*/ 11017 h 181185"/>
                  <a:gd name="connsiteX1" fmla="*/ 121185 w 572877"/>
                  <a:gd name="connsiteY1" fmla="*/ 99152 h 181185"/>
                  <a:gd name="connsiteX2" fmla="*/ 242371 w 572877"/>
                  <a:gd name="connsiteY2" fmla="*/ 176270 h 181185"/>
                  <a:gd name="connsiteX3" fmla="*/ 407624 w 572877"/>
                  <a:gd name="connsiteY3" fmla="*/ 165253 h 181185"/>
                  <a:gd name="connsiteX4" fmla="*/ 528809 w 572877"/>
                  <a:gd name="connsiteY4" fmla="*/ 99152 h 181185"/>
                  <a:gd name="connsiteX5" fmla="*/ 572877 w 572877"/>
                  <a:gd name="connsiteY5" fmla="*/ 0 h 1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2877" h="181185">
                    <a:moveTo>
                      <a:pt x="0" y="11017"/>
                    </a:moveTo>
                    <a:cubicBezTo>
                      <a:pt x="40395" y="41313"/>
                      <a:pt x="80790" y="71610"/>
                      <a:pt x="121185" y="99152"/>
                    </a:cubicBezTo>
                    <a:cubicBezTo>
                      <a:pt x="161580" y="126694"/>
                      <a:pt x="194631" y="165253"/>
                      <a:pt x="242371" y="176270"/>
                    </a:cubicBezTo>
                    <a:cubicBezTo>
                      <a:pt x="290111" y="187287"/>
                      <a:pt x="359884" y="178106"/>
                      <a:pt x="407624" y="165253"/>
                    </a:cubicBezTo>
                    <a:cubicBezTo>
                      <a:pt x="455364" y="152400"/>
                      <a:pt x="501267" y="126694"/>
                      <a:pt x="528809" y="99152"/>
                    </a:cubicBezTo>
                    <a:cubicBezTo>
                      <a:pt x="556351" y="71610"/>
                      <a:pt x="564614" y="35805"/>
                      <a:pt x="572877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4859E208-F441-6879-398B-794CC244F7EC}"/>
                </a:ext>
              </a:extLst>
            </p:cNvPr>
            <p:cNvCxnSpPr>
              <a:stCxn id="53" idx="4"/>
              <a:endCxn id="58" idx="0"/>
            </p:cNvCxnSpPr>
            <p:nvPr/>
          </p:nvCxnSpPr>
          <p:spPr>
            <a:xfrm>
              <a:off x="9905759" y="2878015"/>
              <a:ext cx="19250" cy="407882"/>
            </a:xfrm>
            <a:prstGeom prst="straightConnector1">
              <a:avLst/>
            </a:prstGeom>
            <a:ln w="38100">
              <a:solidFill>
                <a:schemeClr val="accent5">
                  <a:lumMod val="20000"/>
                  <a:lumOff val="8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B0BABFE5-5106-19FC-D8FE-633A68C06319}"/>
                </a:ext>
              </a:extLst>
            </p:cNvPr>
            <p:cNvSpPr/>
            <p:nvPr/>
          </p:nvSpPr>
          <p:spPr>
            <a:xfrm>
              <a:off x="10017457" y="2292824"/>
              <a:ext cx="1460310" cy="900752"/>
            </a:xfrm>
            <a:custGeom>
              <a:avLst/>
              <a:gdLst>
                <a:gd name="connsiteX0" fmla="*/ 0 w 1460310"/>
                <a:gd name="connsiteY0" fmla="*/ 887104 h 900752"/>
                <a:gd name="connsiteX1" fmla="*/ 81886 w 1460310"/>
                <a:gd name="connsiteY1" fmla="*/ 791570 h 900752"/>
                <a:gd name="connsiteX2" fmla="*/ 191068 w 1460310"/>
                <a:gd name="connsiteY2" fmla="*/ 805218 h 900752"/>
                <a:gd name="connsiteX3" fmla="*/ 272955 w 1460310"/>
                <a:gd name="connsiteY3" fmla="*/ 859809 h 900752"/>
                <a:gd name="connsiteX4" fmla="*/ 354842 w 1460310"/>
                <a:gd name="connsiteY4" fmla="*/ 900752 h 900752"/>
                <a:gd name="connsiteX5" fmla="*/ 436728 w 1460310"/>
                <a:gd name="connsiteY5" fmla="*/ 736979 h 900752"/>
                <a:gd name="connsiteX6" fmla="*/ 450376 w 1460310"/>
                <a:gd name="connsiteY6" fmla="*/ 696036 h 900752"/>
                <a:gd name="connsiteX7" fmla="*/ 504967 w 1460310"/>
                <a:gd name="connsiteY7" fmla="*/ 559558 h 900752"/>
                <a:gd name="connsiteX8" fmla="*/ 586853 w 1460310"/>
                <a:gd name="connsiteY8" fmla="*/ 573206 h 900752"/>
                <a:gd name="connsiteX9" fmla="*/ 668740 w 1460310"/>
                <a:gd name="connsiteY9" fmla="*/ 600501 h 900752"/>
                <a:gd name="connsiteX10" fmla="*/ 709683 w 1460310"/>
                <a:gd name="connsiteY10" fmla="*/ 641445 h 900752"/>
                <a:gd name="connsiteX11" fmla="*/ 832513 w 1460310"/>
                <a:gd name="connsiteY11" fmla="*/ 736979 h 900752"/>
                <a:gd name="connsiteX12" fmla="*/ 846161 w 1460310"/>
                <a:gd name="connsiteY12" fmla="*/ 682388 h 900752"/>
                <a:gd name="connsiteX13" fmla="*/ 859809 w 1460310"/>
                <a:gd name="connsiteY13" fmla="*/ 641445 h 900752"/>
                <a:gd name="connsiteX14" fmla="*/ 914400 w 1460310"/>
                <a:gd name="connsiteY14" fmla="*/ 477672 h 900752"/>
                <a:gd name="connsiteX15" fmla="*/ 941695 w 1460310"/>
                <a:gd name="connsiteY15" fmla="*/ 382137 h 900752"/>
                <a:gd name="connsiteX16" fmla="*/ 996286 w 1460310"/>
                <a:gd name="connsiteY16" fmla="*/ 245660 h 900752"/>
                <a:gd name="connsiteX17" fmla="*/ 1037230 w 1460310"/>
                <a:gd name="connsiteY17" fmla="*/ 218364 h 900752"/>
                <a:gd name="connsiteX18" fmla="*/ 1187355 w 1460310"/>
                <a:gd name="connsiteY18" fmla="*/ 245660 h 900752"/>
                <a:gd name="connsiteX19" fmla="*/ 1228298 w 1460310"/>
                <a:gd name="connsiteY19" fmla="*/ 272955 h 900752"/>
                <a:gd name="connsiteX20" fmla="*/ 1296537 w 1460310"/>
                <a:gd name="connsiteY20" fmla="*/ 259307 h 900752"/>
                <a:gd name="connsiteX21" fmla="*/ 1323833 w 1460310"/>
                <a:gd name="connsiteY21" fmla="*/ 177421 h 900752"/>
                <a:gd name="connsiteX22" fmla="*/ 1337480 w 1460310"/>
                <a:gd name="connsiteY22" fmla="*/ 54591 h 900752"/>
                <a:gd name="connsiteX23" fmla="*/ 1351128 w 1460310"/>
                <a:gd name="connsiteY23" fmla="*/ 13648 h 900752"/>
                <a:gd name="connsiteX24" fmla="*/ 1392071 w 1460310"/>
                <a:gd name="connsiteY24" fmla="*/ 0 h 900752"/>
                <a:gd name="connsiteX25" fmla="*/ 1460310 w 1460310"/>
                <a:gd name="connsiteY25" fmla="*/ 27295 h 900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60310" h="900752">
                  <a:moveTo>
                    <a:pt x="0" y="887104"/>
                  </a:moveTo>
                  <a:cubicBezTo>
                    <a:pt x="27295" y="855259"/>
                    <a:pt x="43335" y="808092"/>
                    <a:pt x="81886" y="791570"/>
                  </a:cubicBezTo>
                  <a:cubicBezTo>
                    <a:pt x="115598" y="777122"/>
                    <a:pt x="156528" y="792882"/>
                    <a:pt x="191068" y="805218"/>
                  </a:cubicBezTo>
                  <a:cubicBezTo>
                    <a:pt x="221962" y="816252"/>
                    <a:pt x="245659" y="841612"/>
                    <a:pt x="272955" y="859809"/>
                  </a:cubicBezTo>
                  <a:cubicBezTo>
                    <a:pt x="325868" y="895084"/>
                    <a:pt x="298338" y="881917"/>
                    <a:pt x="354842" y="900752"/>
                  </a:cubicBezTo>
                  <a:cubicBezTo>
                    <a:pt x="425394" y="794924"/>
                    <a:pt x="399058" y="849989"/>
                    <a:pt x="436728" y="736979"/>
                  </a:cubicBezTo>
                  <a:lnTo>
                    <a:pt x="450376" y="696036"/>
                  </a:lnTo>
                  <a:cubicBezTo>
                    <a:pt x="454805" y="660603"/>
                    <a:pt x="438540" y="566939"/>
                    <a:pt x="504967" y="559558"/>
                  </a:cubicBezTo>
                  <a:cubicBezTo>
                    <a:pt x="532470" y="556502"/>
                    <a:pt x="560007" y="566495"/>
                    <a:pt x="586853" y="573206"/>
                  </a:cubicBezTo>
                  <a:cubicBezTo>
                    <a:pt x="614766" y="580184"/>
                    <a:pt x="668740" y="600501"/>
                    <a:pt x="668740" y="600501"/>
                  </a:cubicBezTo>
                  <a:cubicBezTo>
                    <a:pt x="682388" y="614149"/>
                    <a:pt x="694448" y="629595"/>
                    <a:pt x="709683" y="641445"/>
                  </a:cubicBezTo>
                  <a:cubicBezTo>
                    <a:pt x="856607" y="755720"/>
                    <a:pt x="739557" y="644023"/>
                    <a:pt x="832513" y="736979"/>
                  </a:cubicBezTo>
                  <a:cubicBezTo>
                    <a:pt x="837062" y="718782"/>
                    <a:pt x="841008" y="700423"/>
                    <a:pt x="846161" y="682388"/>
                  </a:cubicBezTo>
                  <a:cubicBezTo>
                    <a:pt x="850113" y="668556"/>
                    <a:pt x="856024" y="655324"/>
                    <a:pt x="859809" y="641445"/>
                  </a:cubicBezTo>
                  <a:cubicBezTo>
                    <a:pt x="898485" y="499632"/>
                    <a:pt x="866831" y="572809"/>
                    <a:pt x="914400" y="477672"/>
                  </a:cubicBezTo>
                  <a:cubicBezTo>
                    <a:pt x="957046" y="307074"/>
                    <a:pt x="902550" y="519142"/>
                    <a:pt x="941695" y="382137"/>
                  </a:cubicBezTo>
                  <a:cubicBezTo>
                    <a:pt x="955040" y="335431"/>
                    <a:pt x="959742" y="282204"/>
                    <a:pt x="996286" y="245660"/>
                  </a:cubicBezTo>
                  <a:cubicBezTo>
                    <a:pt x="1007885" y="234061"/>
                    <a:pt x="1023582" y="227463"/>
                    <a:pt x="1037230" y="218364"/>
                  </a:cubicBezTo>
                  <a:cubicBezTo>
                    <a:pt x="1074870" y="223069"/>
                    <a:pt x="1145277" y="224621"/>
                    <a:pt x="1187355" y="245660"/>
                  </a:cubicBezTo>
                  <a:cubicBezTo>
                    <a:pt x="1202026" y="252995"/>
                    <a:pt x="1214650" y="263857"/>
                    <a:pt x="1228298" y="272955"/>
                  </a:cubicBezTo>
                  <a:cubicBezTo>
                    <a:pt x="1251044" y="268406"/>
                    <a:pt x="1280134" y="275710"/>
                    <a:pt x="1296537" y="259307"/>
                  </a:cubicBezTo>
                  <a:cubicBezTo>
                    <a:pt x="1316882" y="238962"/>
                    <a:pt x="1323833" y="177421"/>
                    <a:pt x="1323833" y="177421"/>
                  </a:cubicBezTo>
                  <a:cubicBezTo>
                    <a:pt x="1328382" y="136478"/>
                    <a:pt x="1330708" y="95226"/>
                    <a:pt x="1337480" y="54591"/>
                  </a:cubicBezTo>
                  <a:cubicBezTo>
                    <a:pt x="1339845" y="40401"/>
                    <a:pt x="1340956" y="23820"/>
                    <a:pt x="1351128" y="13648"/>
                  </a:cubicBezTo>
                  <a:cubicBezTo>
                    <a:pt x="1361300" y="3476"/>
                    <a:pt x="1378423" y="4549"/>
                    <a:pt x="1392071" y="0"/>
                  </a:cubicBezTo>
                  <a:cubicBezTo>
                    <a:pt x="1442665" y="16865"/>
                    <a:pt x="1420147" y="7214"/>
                    <a:pt x="1460310" y="27295"/>
                  </a:cubicBezTo>
                </a:path>
              </a:pathLst>
            </a:custGeom>
            <a:noFill/>
            <a:ln w="38100">
              <a:solidFill>
                <a:schemeClr val="accent5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04C97B3-C856-0084-3151-EF653328AD7B}"/>
                </a:ext>
              </a:extLst>
            </p:cNvPr>
            <p:cNvSpPr txBox="1"/>
            <p:nvPr/>
          </p:nvSpPr>
          <p:spPr>
            <a:xfrm>
              <a:off x="8193685" y="4173216"/>
              <a:ext cx="38335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Metastable/exothermic/endothermic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0785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D3C7D-50EE-7E99-0A3D-1B4F0BC4C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u="sng" dirty="0"/>
              <a:t>S</a:t>
            </a:r>
            <a:r>
              <a:rPr lang="en-US" dirty="0"/>
              <a:t>elf-</a:t>
            </a:r>
            <a:r>
              <a:rPr lang="en-US" u="sng" dirty="0"/>
              <a:t>I</a:t>
            </a:r>
            <a:r>
              <a:rPr lang="en-US" dirty="0"/>
              <a:t>nteracting </a:t>
            </a:r>
            <a:r>
              <a:rPr lang="en-US" u="sng" dirty="0"/>
              <a:t>D</a:t>
            </a:r>
            <a:r>
              <a:rPr lang="en-US" dirty="0"/>
              <a:t>ark </a:t>
            </a:r>
            <a:r>
              <a:rPr lang="en-US" u="sng" dirty="0"/>
              <a:t>M</a:t>
            </a:r>
            <a:r>
              <a:rPr lang="en-US" dirty="0"/>
              <a:t>atter?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7528C-F24D-9790-37F6-4E03299643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559088"/>
          </a:xfrm>
        </p:spPr>
        <p:txBody>
          <a:bodyPr/>
          <a:lstStyle/>
          <a:p>
            <a:r>
              <a:rPr lang="en-US" dirty="0"/>
              <a:t>It allows for more varied cosmological phenomenology than cold dark matter (CDM).</a:t>
            </a:r>
          </a:p>
          <a:p>
            <a:r>
              <a:rPr lang="en-US" dirty="0"/>
              <a:t>Interactions are generic predictions of Beyond Standard Model theories of dark matter.</a:t>
            </a:r>
          </a:p>
          <a:p>
            <a:r>
              <a:rPr lang="en-US" dirty="0"/>
              <a:t>It’s fun!  (certainly more fun than </a:t>
            </a:r>
            <a:r>
              <a:rPr lang="en-US" dirty="0" err="1"/>
              <a:t>collisionless</a:t>
            </a:r>
            <a:r>
              <a:rPr lang="en-US" dirty="0"/>
              <a:t> particles)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DF757F-B8F7-9A17-50A4-5E8D66B84BE7}"/>
              </a:ext>
            </a:extLst>
          </p:cNvPr>
          <p:cNvSpPr txBox="1"/>
          <p:nvPr/>
        </p:nvSpPr>
        <p:spPr>
          <a:xfrm>
            <a:off x="6096000" y="6389783"/>
            <a:ext cx="5511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Tulin &amp; Yu 2018, Adhikari+ in press, review articles</a:t>
            </a:r>
          </a:p>
        </p:txBody>
      </p:sp>
    </p:spTree>
    <p:extLst>
      <p:ext uri="{BB962C8B-B14F-4D97-AF65-F5344CB8AC3E}">
        <p14:creationId xmlns:p14="http://schemas.microsoft.com/office/powerpoint/2010/main" val="3934838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96B24"/>
      </a:accent1>
      <a:accent2>
        <a:srgbClr val="4EA72E"/>
      </a:accent2>
      <a:accent3>
        <a:srgbClr val="156082"/>
      </a:accent3>
      <a:accent4>
        <a:srgbClr val="0F9ED5"/>
      </a:accent4>
      <a:accent5>
        <a:srgbClr val="A02B93"/>
      </a:accent5>
      <a:accent6>
        <a:srgbClr val="E97132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C0A3E416-13B0-4CFE-8B85-8989D8AEFB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6835</TotalTime>
  <Words>1421</Words>
  <Application>Microsoft Macintosh PowerPoint</Application>
  <PresentationFormat>Widescreen</PresentationFormat>
  <Paragraphs>222</Paragraphs>
  <Slides>36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Aptos</vt:lpstr>
      <vt:lpstr>Arial</vt:lpstr>
      <vt:lpstr>Avenir Book</vt:lpstr>
      <vt:lpstr>Cambria Math</vt:lpstr>
      <vt:lpstr>Garamond</vt:lpstr>
      <vt:lpstr>Office Theme</vt:lpstr>
      <vt:lpstr>Fast Times at  SIDM High(-Resolution)</vt:lpstr>
      <vt:lpstr>Many probes of dark matter in the cosmos</vt:lpstr>
      <vt:lpstr>The firehose of data is here!</vt:lpstr>
      <vt:lpstr>From 𝓛agrangian to 𝓛ikelihood &amp; back again</vt:lpstr>
      <vt:lpstr>Strategy</vt:lpstr>
      <vt:lpstr>Strategy</vt:lpstr>
      <vt:lpstr>Strategy</vt:lpstr>
      <vt:lpstr>What Is Self-Interacting Dark Matter? </vt:lpstr>
      <vt:lpstr>Why Self-Interacting Dark Matter?</vt:lpstr>
      <vt:lpstr>Why Self-Interacting Dark Matter?</vt:lpstr>
      <vt:lpstr>Why Self-Interacting Dark Matter?</vt:lpstr>
      <vt:lpstr>What is the problem with SIDM predictions?</vt:lpstr>
      <vt:lpstr>Example for the range of scales</vt:lpstr>
      <vt:lpstr>Approaches</vt:lpstr>
      <vt:lpstr>Approaches</vt:lpstr>
      <vt:lpstr>Approaches</vt:lpstr>
      <vt:lpstr>Approaches</vt:lpstr>
      <vt:lpstr>Idealized simulations</vt:lpstr>
      <vt:lpstr>Idealized simulations</vt:lpstr>
      <vt:lpstr>Application: “diversity problem”</vt:lpstr>
      <vt:lpstr>Application: subhalo populations for strong lensing</vt:lpstr>
      <vt:lpstr>Application: stellar response to subhalo evolution</vt:lpstr>
      <vt:lpstr>Tidal tracks! (speeds up semi-analytic models)</vt:lpstr>
      <vt:lpstr>Switching gears…</vt:lpstr>
      <vt:lpstr>Gravothermal fluid</vt:lpstr>
      <vt:lpstr>Gravothermal fluid</vt:lpstr>
      <vt:lpstr>Calibrating conductivity</vt:lpstr>
      <vt:lpstr>First, calibrate the simulations*</vt:lpstr>
      <vt:lpstr>Beta blocking</vt:lpstr>
      <vt:lpstr>Application: faster substructure lensing maps</vt:lpstr>
      <vt:lpstr>Conclusions</vt:lpstr>
      <vt:lpstr>Staged simulations</vt:lpstr>
      <vt:lpstr>1. Galaxy size tracks core collapse*</vt:lpstr>
      <vt:lpstr>1. Galaxy size tracks core collapse* *Except when it doesn’t</vt:lpstr>
      <vt:lpstr>2. Evaporation matters</vt:lpstr>
      <vt:lpstr>4. Only cuspy galaxies with initially small M/L can yield dark matter-free galaxies for any length of time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Peter, Annika</dc:creator>
  <cp:lastModifiedBy>Peter, Annika</cp:lastModifiedBy>
  <cp:revision>185</cp:revision>
  <dcterms:created xsi:type="dcterms:W3CDTF">2025-06-12T16:07:18Z</dcterms:created>
  <dcterms:modified xsi:type="dcterms:W3CDTF">2025-07-10T19:36:53Z</dcterms:modified>
</cp:coreProperties>
</file>