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60" r:id="rId2"/>
    <p:sldMasterId id="2147483672" r:id="rId3"/>
  </p:sldMasterIdLst>
  <p:notesMasterIdLst>
    <p:notesMasterId r:id="rId26"/>
  </p:notesMasterIdLst>
  <p:handoutMasterIdLst>
    <p:handoutMasterId r:id="rId27"/>
  </p:handoutMasterIdLst>
  <p:sldIdLst>
    <p:sldId id="262" r:id="rId4"/>
    <p:sldId id="285" r:id="rId5"/>
    <p:sldId id="267" r:id="rId6"/>
    <p:sldId id="269" r:id="rId7"/>
    <p:sldId id="270" r:id="rId8"/>
    <p:sldId id="288" r:id="rId9"/>
    <p:sldId id="284" r:id="rId10"/>
    <p:sldId id="272" r:id="rId11"/>
    <p:sldId id="289" r:id="rId12"/>
    <p:sldId id="271" r:id="rId13"/>
    <p:sldId id="280" r:id="rId14"/>
    <p:sldId id="281" r:id="rId15"/>
    <p:sldId id="273" r:id="rId16"/>
    <p:sldId id="290" r:id="rId17"/>
    <p:sldId id="274" r:id="rId18"/>
    <p:sldId id="278" r:id="rId19"/>
    <p:sldId id="279" r:id="rId20"/>
    <p:sldId id="282" r:id="rId21"/>
    <p:sldId id="287" r:id="rId22"/>
    <p:sldId id="286" r:id="rId23"/>
    <p:sldId id="276" r:id="rId24"/>
    <p:sldId id="277" r:id="rId25"/>
  </p:sldIdLst>
  <p:sldSz cx="12193588" cy="685800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9B65AD-EB53-4B8C-86C6-B3A03DDC52D0}">
          <p14:sldIdLst>
            <p14:sldId id="262"/>
            <p14:sldId id="285"/>
            <p14:sldId id="267"/>
            <p14:sldId id="269"/>
            <p14:sldId id="270"/>
            <p14:sldId id="288"/>
            <p14:sldId id="284"/>
            <p14:sldId id="272"/>
            <p14:sldId id="289"/>
            <p14:sldId id="271"/>
            <p14:sldId id="280"/>
            <p14:sldId id="281"/>
            <p14:sldId id="273"/>
            <p14:sldId id="290"/>
            <p14:sldId id="274"/>
            <p14:sldId id="278"/>
            <p14:sldId id="279"/>
            <p14:sldId id="282"/>
            <p14:sldId id="287"/>
            <p14:sldId id="286"/>
            <p14:sldId id="276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11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4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60"/>
    <a:srgbClr val="C075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77" autoAdjust="0"/>
    <p:restoredTop sz="89429" autoAdjust="0"/>
  </p:normalViewPr>
  <p:slideViewPr>
    <p:cSldViewPr snapToGrid="0">
      <p:cViewPr>
        <p:scale>
          <a:sx n="110" d="100"/>
          <a:sy n="110" d="100"/>
        </p:scale>
        <p:origin x="78" y="126"/>
      </p:cViewPr>
      <p:guideLst>
        <p:guide orient="horz" pos="4110"/>
        <p:guide pos="3840"/>
        <p:guide pos="74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0DCBC6D-C068-4572-A9F9-60A705132C5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4023036-8525-4234-B693-4BC5CA960681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C201069-79ED-44B5-8A69-DC609E536AC0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23A835-C864-498D-B65D-1C74CFBFE421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EB21C4B-5F06-48C0-A7F6-DC00C274F5E3}" type="slidenum">
              <a: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Liberation Sans" pitchFamily="18"/>
                <a:ea typeface="Microsoft YaHei" pitchFamily="2"/>
                <a:cs typeface="Lucida Sans" pitchFamily="2"/>
              </a:rPr>
              <a:t>‹#›</a:t>
            </a:fld>
            <a:endParaRPr lang="en-GB" sz="1400" b="0" i="0" u="none" strike="noStrike" kern="1200" cap="none" spc="0" baseline="0">
              <a:solidFill>
                <a:srgbClr val="000000"/>
              </a:solidFill>
              <a:uFillTx/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60427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8CAFC77-67D1-4482-8C4A-4281CB2C1F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15999" y="812517"/>
            <a:ext cx="7127281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B6049EA-0B3C-47DA-9203-7992B4CA3DAA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GB"/>
          </a:p>
        </p:txBody>
      </p:sp>
      <p:sp>
        <p:nvSpPr>
          <p:cNvPr id="4" name="Kopfzeilenplatzhalter 3">
            <a:extLst>
              <a:ext uri="{FF2B5EF4-FFF2-40B4-BE49-F238E27FC236}">
                <a16:creationId xmlns:a16="http://schemas.microsoft.com/office/drawing/2014/main" id="{57BDF89E-2A2D-4438-9818-DDA8F0A26636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62C5C14-5B60-4882-9CC4-0EA03D793A14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FB0AF73-6ACE-4C53-879B-C8467697DABF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E6DB23-114E-4224-B3C9-D0D06FBF96C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400" b="0" i="0" u="none" strike="noStrike" kern="1200" cap="none" spc="0" baseline="0">
                <a:solidFill>
                  <a:srgbClr val="000000"/>
                </a:solidFill>
                <a:uFillTx/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A6E68777-D0C5-462B-A929-D9A7ECCE3985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22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GB" sz="2000" b="0" i="0" u="none" strike="noStrike" kern="1200" cap="none" spc="0" baseline="0">
        <a:solidFill>
          <a:srgbClr val="000000"/>
        </a:solidFill>
        <a:highlight>
          <a:scrgbClr r="0" g="0" b="0">
            <a:alpha val="0"/>
          </a:scrgbClr>
        </a:highlight>
        <a:uFillTx/>
        <a:latin typeface="Liberation Sans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energy range</a:t>
            </a:r>
          </a:p>
          <a:p>
            <a:r>
              <a:rPr lang="en-US" dirty="0"/>
              <a:t>Add TES schematic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99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Will start after current scientific campaign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107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08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Update slides from Felix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564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</a:t>
            </a:r>
            <a:r>
              <a:rPr lang="en-US" dirty="0" err="1"/>
              <a:t>grav</a:t>
            </a:r>
            <a:r>
              <a:rPr lang="en-US" dirty="0"/>
              <a:t> assist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067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E03AB-C0EB-A26E-C470-A083CC41E3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9CECF7-A289-ED93-ECF1-DFC8FB34CA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FB1C5F-0980-92FE-100F-A4E1F68A3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</a:t>
            </a:r>
            <a:r>
              <a:rPr lang="en-US" dirty="0" err="1"/>
              <a:t>grav</a:t>
            </a:r>
            <a:r>
              <a:rPr lang="en-US" dirty="0"/>
              <a:t> assist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5CFDC-2BD3-D01A-7F89-BA98B0A55B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491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Non-identical spectral shape</a:t>
            </a:r>
          </a:p>
          <a:p>
            <a:r>
              <a:rPr lang="en-US" dirty="0"/>
              <a:t>Well defined by power law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701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Check Collar</a:t>
            </a:r>
          </a:p>
          <a:p>
            <a:r>
              <a:rPr lang="en-US" dirty="0"/>
              <a:t>Also black/grey lines are from same CRESST run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813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719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5900" y="812800"/>
            <a:ext cx="7127875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A6E68777-D0C5-462B-A929-D9A7ECCE398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033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1.jpg"/><Relationship Id="rId5" Type="http://schemas.openxmlformats.org/officeDocument/2006/relationships/image" Target="../media/image6.png"/><Relationship Id="rId10" Type="http://schemas.openxmlformats.org/officeDocument/2006/relationships/image" Target="../media/image10.emf"/><Relationship Id="rId4" Type="http://schemas.openxmlformats.org/officeDocument/2006/relationships/image" Target="../media/image5.png"/><Relationship Id="rId9" Type="http://schemas.openxmlformats.org/officeDocument/2006/relationships/oleObject" Target="../embeddings/oleObject1.bin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Light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23251-CE1B-4BC8-9A2C-0CD038556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61200"/>
            <a:ext cx="6940775" cy="609485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5271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1F5DB8-85DC-4E37-B005-3C6CF34CF15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6613" y="1384200"/>
            <a:ext cx="3932240" cy="673200"/>
          </a:xfrm>
        </p:spPr>
        <p:txBody>
          <a:bodyPr anchor="b"/>
          <a:lstStyle>
            <a:lvl1pPr>
              <a:defRPr lang="de-DE"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1A553DE-4901-4AE3-B165-DB868CE76AD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1384201"/>
            <a:ext cx="6173791" cy="44768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3FAE134-2BBC-4719-A6C1-CDDA0451DB5D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DBFB8C-300B-4276-935B-C8CE94CDBD2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AC0FD7-79CC-4DF0-A797-AFC0070529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77812E8-685B-44FF-893A-E995CB8D93EF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070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E9C392-CECF-43CA-8216-1CEBEF29FF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1385454"/>
            <a:ext cx="3932240" cy="671945"/>
          </a:xfrm>
        </p:spPr>
        <p:txBody>
          <a:bodyPr anchor="b"/>
          <a:lstStyle>
            <a:lvl1pPr>
              <a:defRPr lang="de-DE"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59BEC02-28AC-47C0-A7CA-455ECC171203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1385455"/>
            <a:ext cx="6173791" cy="4475591"/>
          </a:xfrm>
        </p:spPr>
        <p:txBody>
          <a:bodyPr/>
          <a:lstStyle>
            <a:lvl1pPr>
              <a:defRPr sz="3200"/>
            </a:lvl1pPr>
          </a:lstStyle>
          <a:p>
            <a:pPr lvl="0"/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15C0FF3-2F68-497D-8504-76DB07C9F7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4726F9-EB3E-4CA1-AF11-F36E74E386F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E04200-E84D-4E3F-910D-891B1D07890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3BFBF63-FCF5-446E-B94E-FDE2E4CE7899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2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1B58C7-45D2-4269-97D9-682EA77E3BC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5591" cy="2387598"/>
          </a:xfrm>
        </p:spPr>
        <p:txBody>
          <a:bodyPr anchor="b" anchorCtr="1"/>
          <a:lstStyle>
            <a:lvl1pPr algn="ctr">
              <a:defRPr lang="de-DE"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0C01595-8120-436D-83F8-95C150185EA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5591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B81F643-5620-4A0F-80C9-D1B225F324C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5F9F358-9D7D-48FE-AF84-E8D87EC366B0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488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503671-7FE9-4746-847F-DC00E8FCE3C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B560D5-277C-493E-8B57-806439A52956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3B6C44-F749-468F-BF7D-CD32FD2D354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D5F72F-EEA3-4C93-B7A1-8C27AFC244F4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450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1A96B7-2397-450F-9B8D-61BC285B5D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7191" cy="2852735"/>
          </a:xfrm>
        </p:spPr>
        <p:txBody>
          <a:bodyPr anchor="b"/>
          <a:lstStyle>
            <a:lvl1pPr>
              <a:defRPr lang="de-DE"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337D23-D2A1-4773-B208-82CF271A386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7191" cy="1500182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CB4573C-51B7-4A5E-B7DC-A4D8DEB7F4D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BD6EF7F-B3D4-4A46-97DE-66CBE2650498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042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69A9E0-D2E8-477A-B9A9-F76F04EC838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B628E8-5CE4-40D5-9F83-FD1EC28081E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603" y="1604964"/>
            <a:ext cx="5410203" cy="39766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7AEEC6-E351-4C1D-8016-28E6255E57D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604964"/>
            <a:ext cx="5410203" cy="39766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71CCAA-BB41-463A-917A-303507823EC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61E78ED-552C-4CE4-A86B-C1F0DF2FD313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388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7DBDF-8316-41EA-AD45-D136FD27D7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7191" cy="1325559"/>
          </a:xfrm>
        </p:spPr>
        <p:txBody>
          <a:bodyPr/>
          <a:lstStyle>
            <a:lvl1pPr>
              <a:defRPr lang="de-DE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C23CE89-6A4A-4B9C-A1CD-A15C98FD451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E330CF7-8710-4944-ACA2-5CAE4D6E6D6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542D37-49A9-458F-9BD9-7AA5B62E0691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3791" y="1681160"/>
            <a:ext cx="5183184" cy="823910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079154A-02E9-498A-BFFB-6D43BDC27A91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3791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36A92C9-D34B-4FB6-AB13-99582F3E13C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641713-A5D9-4B39-9D47-8A3C93E4C6F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583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F0F912-FC78-4FE3-9FA0-D382439268F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B2E97E-884C-4252-B8F4-841026A59B6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59BE5B8-580E-4DE2-929D-96C63CC7C3E1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101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87DC723-6629-403F-A1B1-60DB1C83DE8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54330F8-F7F0-4E80-8562-7C646927D335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2087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603805-31C9-461E-881D-92C7285EFB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lang="de-DE"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BED6EF-AB90-4492-A198-0DA558DD830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3791" cy="4873623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BDBE2B5-291A-47C1-81F2-6A1CA1B3BC6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A6F12A-B7CE-4F01-A830-13CB309CA3D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8060FC4-DF66-4DB3-AC0E-CBE33B4DDF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860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Light_CRES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23251-CE1B-4BC8-9A2C-0CD038556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61200"/>
            <a:ext cx="6940775" cy="609485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13949616-9913-4E12-950E-CD1A5A498F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0"/>
            <a:ext cx="121935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995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3D2901-E09A-4D0A-840E-88ECE3E336D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lang="de-DE" sz="32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34C0168-2882-480F-85AC-0D45DF8E52CA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3791" cy="487362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ABA5613-105A-494B-A58B-7DBC672AB6B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977623C-A9FB-4581-A358-CF2E46C9A3A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E3FAC2-06CE-4351-822D-0D0F1C119D00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64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Light_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23251-CE1B-4BC8-9A2C-0CD038556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450" y="961200"/>
            <a:ext cx="6940775" cy="609485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FC037B2E-1E20-1A0E-7D49-F1D37D10C7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450" y="5339764"/>
            <a:ext cx="1871988" cy="609485"/>
          </a:xfrm>
          <a:prstGeom prst="rect">
            <a:avLst/>
          </a:prstGeom>
        </p:spPr>
      </p:pic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61F393AA-D946-9627-AF4E-2F6CE6A69E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555" y="4848693"/>
            <a:ext cx="1550182" cy="623424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18932747-B6A6-73B8-F107-CA2CB2D8D84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419" y="5789281"/>
            <a:ext cx="1694358" cy="540215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DFC99F91-7EBF-F34A-6C7A-8822A2008CE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136" y="4731636"/>
            <a:ext cx="1614534" cy="753505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75F11ABD-259C-5439-01D8-C902AE65641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645" y="5845349"/>
            <a:ext cx="1428824" cy="437170"/>
          </a:xfrm>
          <a:prstGeom prst="rect">
            <a:avLst/>
          </a:prstGeom>
        </p:spPr>
      </p:pic>
      <p:pic>
        <p:nvPicPr>
          <p:cNvPr id="9" name="Picture 8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F32159ED-C525-5250-2A6C-E0B1FC52090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811" y="5772559"/>
            <a:ext cx="1363062" cy="516477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5E939646-7E95-C166-3322-561F07DBAE40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609626056"/>
              </p:ext>
            </p:extLst>
          </p:nvPr>
        </p:nvGraphicFramePr>
        <p:xfrm>
          <a:off x="4626340" y="5789851"/>
          <a:ext cx="938613" cy="494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9" imgW="7048320" imgH="3714376" progId="Acrobat.Document.DC">
                  <p:embed/>
                </p:oleObj>
              </mc:Choice>
              <mc:Fallback>
                <p:oleObj name="Acrobat Document" r:id="rId9" imgW="7048320" imgH="3714376" progId="Acrobat.Document.DC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5C9C2EBD-86AC-B7C5-4D89-61480D8F33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26340" y="5789851"/>
                        <a:ext cx="938613" cy="494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560FB894-1A68-BD37-F75B-552B84FC2AA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979" y="4750153"/>
            <a:ext cx="1282714" cy="829916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31EA3482-885E-3BCD-AA76-1B6017A9C91A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124" y="4706795"/>
            <a:ext cx="1814927" cy="93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041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A60955-B34E-46B6-B8AD-75312A5E08CA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5591" cy="2387598"/>
          </a:xfrm>
        </p:spPr>
        <p:txBody>
          <a:bodyPr anchor="b" anchorCtr="1"/>
          <a:lstStyle>
            <a:lvl1pPr algn="ctr">
              <a:defRPr lang="de-DE"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E1C0420-EDE9-4EBA-91B7-F910B8D8E8D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5591" cy="1655758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de-DE"/>
              <a:t>Master-Untertitelformat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DEBD72F-FE1E-4ECA-A480-6CCEB70FE55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2795E4A-23B4-469E-88DB-AB725C93C97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444F79-19AD-4950-93D3-3E494AC8752E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94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36AD1-4AC5-4BB2-9127-D17EE3A62A1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D22A8D-9FA2-4A6D-80F0-2A6EA3F41913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EEA9B4-79A0-4485-9741-FD0244AFF1C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 anchor="ctr"/>
          <a:lstStyle>
            <a:lvl1pPr>
              <a:defRPr/>
            </a:lvl1pPr>
          </a:lstStyle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9466C4F-9575-4DEB-BF05-CB04789EE49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 anchor="ctr"/>
          <a:lstStyle>
            <a:lvl1pPr>
              <a:defRPr/>
            </a:lvl1pPr>
          </a:lstStyle>
          <a:p>
            <a:pPr lvl="0"/>
            <a:fld id="{729D7B36-06CB-4636-BAE6-32458C4FD1CD}" type="slidenum">
              <a:rPr lang="en-GB"/>
              <a:t>‹#›</a:t>
            </a:fld>
            <a:endParaRPr lang="en-GB"/>
          </a:p>
        </p:txBody>
      </p:sp>
      <p:pic>
        <p:nvPicPr>
          <p:cNvPr id="7" name="Picture 6" descr="A logo of a person with a black background&#10;&#10;AI-generated content may be incorrect.">
            <a:extLst>
              <a:ext uri="{FF2B5EF4-FFF2-40B4-BE49-F238E27FC236}">
                <a16:creationId xmlns:a16="http://schemas.microsoft.com/office/drawing/2014/main" id="{13FABB0D-7808-3AE8-0DD4-68FA64B404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280" y="6361006"/>
            <a:ext cx="2175028" cy="49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9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B93DBE-6C4C-4CC7-8E37-AE942694EBF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7191" cy="2852735"/>
          </a:xfrm>
        </p:spPr>
        <p:txBody>
          <a:bodyPr anchor="b"/>
          <a:lstStyle>
            <a:lvl1pPr>
              <a:defRPr lang="de-DE" sz="6000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627002-AB61-42F9-A84A-E9B55E6B9F8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7191" cy="1500182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733CA09-F10F-454A-A411-AF6AFB998CD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21DDD3-FAF6-4D3A-87FF-977B270D471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65137F-43CE-44AB-B5A1-74DA2DBA21B0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3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82A7E1-3C21-4C08-88DB-89E3AA8EC35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99058FE-958A-4B7E-9247-F685159DA39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47664" y="1604964"/>
            <a:ext cx="5410203" cy="39766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60680EE-3F0E-4225-B459-9195B6700FC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5910260" y="1604964"/>
            <a:ext cx="5411784" cy="397668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C829BC-C5CD-4000-A96C-4F1EB53DB3C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DD2E25-DFF6-4AFA-8935-F004742BE61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4815BD7-ECE9-42C8-88DB-454EFBEFB965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66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D69DE9-2786-4DDF-AE9B-69D3DDA3254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DE"/>
            </a:lvl1pPr>
          </a:lstStyle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7B577C0-9AB5-4446-B367-34C8C7E25E2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74B636-C75B-4464-980B-474A5CC1137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4BE7B4-7465-4A5B-9F25-9D3809C7FF2B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5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2C7B1AE-731A-4103-BF87-FAE1E6B5D53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85200" y="6480000"/>
            <a:ext cx="3864958" cy="27575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60BDA2E-54F0-4766-93CC-E7BACC79FDB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9003603" y="6480000"/>
            <a:ext cx="2840757" cy="275755"/>
          </a:xfrm>
        </p:spPr>
        <p:txBody>
          <a:bodyPr/>
          <a:lstStyle>
            <a:lvl1pPr>
              <a:defRPr/>
            </a:lvl1pPr>
          </a:lstStyle>
          <a:p>
            <a:pPr lvl="0"/>
            <a:fld id="{43AA597F-84C9-4946-A26D-A9C92D1EDDE6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931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5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471FF24-EF0E-4565-8B40-2F201831C8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2450" y="658316"/>
            <a:ext cx="6940775" cy="60948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GB" dirty="0"/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5DE0FDA2-B54A-409C-BC16-23CA003DECF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0"/>
            <a:ext cx="121935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05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8" r:id="rId2"/>
    <p:sldLayoutId id="2147483689" r:id="rId3"/>
  </p:sldLayoutIdLst>
  <p:hf hdr="0" dt="0"/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GB" sz="4000" b="0" i="0" u="none" strike="noStrike" kern="1200" cap="none" spc="0" baseline="0">
          <a:solidFill>
            <a:srgbClr val="004C60"/>
          </a:solidFill>
          <a:highlight>
            <a:scrgbClr r="0" g="0" b="0">
              <a:alpha val="0"/>
            </a:scrgbClr>
          </a:highlight>
          <a:uFillTx/>
          <a:latin typeface="Montserrat SemiBold" pitchFamily="2"/>
          <a:ea typeface="Microsoft YaHei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1710"/>
        </a:spcBef>
        <a:spcAft>
          <a:spcPts val="0"/>
        </a:spcAft>
        <a:buNone/>
        <a:tabLst/>
        <a:defRPr lang="de-DE" sz="3870" b="0" i="0" u="none" strike="noStrike" kern="1200" cap="none" spc="0" baseline="0">
          <a:solidFill>
            <a:srgbClr val="000000"/>
          </a:solidFill>
          <a:highlight>
            <a:scrgbClr r="0" g="0" b="0">
              <a:alpha val="0"/>
            </a:scrgbClr>
          </a:highlight>
          <a:uFillTx/>
          <a:latin typeface="Liberation Sans" pitchFamily="18"/>
          <a:ea typeface="Microsoft YaHei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4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BBA87066-4F91-423F-92CB-40E730E9231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0"/>
            <a:ext cx="12193523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36F5DB-71DA-46A7-9794-0546896AB0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66227" y="247385"/>
            <a:ext cx="8883716" cy="80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/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444083-644E-40A8-9F53-9CE4D2DD4AA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48121" y="1604515"/>
            <a:ext cx="10973522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5ABD053-F3B0-4326-9D6F-1215E9613589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60000" y="6480000"/>
            <a:ext cx="3864958" cy="2757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4C60"/>
                </a:solidFill>
                <a:uFillTx/>
                <a:latin typeface="Montserrat Medium" pitchFamily="2"/>
                <a:ea typeface="Segoe UI" pitchFamily="2"/>
                <a:cs typeface="Tahoma" pitchFamily="2"/>
              </a:defRPr>
            </a:lvl1pPr>
          </a:lstStyle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1244CD0-5517-4AFC-843F-3434B3D0B5D4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9003603" y="6480000"/>
            <a:ext cx="2840757" cy="2757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4C60"/>
                </a:solidFill>
                <a:uFillTx/>
                <a:latin typeface="Montserrat Medium" pitchFamily="2"/>
                <a:ea typeface="Segoe UI" pitchFamily="2"/>
                <a:cs typeface="Tahoma" pitchFamily="2"/>
              </a:defRPr>
            </a:lvl1pPr>
          </a:lstStyle>
          <a:p>
            <a:pPr lvl="0"/>
            <a:fld id="{DE677ABC-E25C-4C5D-89F1-D86C249A1604}" type="slidenum">
              <a:rPr lang="en-GB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</p:sldLayoutIdLst>
  <p:hf hdr="0" dt="0"/>
  <p:txStyles>
    <p:titleStyle>
      <a:lvl1pPr marL="0" marR="0" lvl="0" indent="0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GB" sz="4000" b="0" i="0" u="none" strike="noStrike" kern="1200" cap="none" spc="0" baseline="0">
          <a:solidFill>
            <a:srgbClr val="004C60"/>
          </a:solidFill>
          <a:highlight>
            <a:scrgbClr r="0" g="0" b="0">
              <a:alpha val="0"/>
            </a:scrgbClr>
          </a:highlight>
          <a:uFillTx/>
          <a:latin typeface="Montserrat Medium" pitchFamily="2"/>
          <a:ea typeface="Microsoft YaHei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1710"/>
        </a:spcBef>
        <a:spcAft>
          <a:spcPts val="0"/>
        </a:spcAft>
        <a:buNone/>
        <a:tabLst/>
        <a:defRPr lang="de-DE" sz="3870" b="0" i="0" u="none" strike="noStrike" kern="1200" cap="none" spc="0" baseline="0">
          <a:solidFill>
            <a:schemeClr val="tx2"/>
          </a:solidFill>
          <a:highlight>
            <a:scrgbClr r="0" g="0" b="0">
              <a:alpha val="0"/>
            </a:scrgbClr>
          </a:highlight>
          <a:uFillTx/>
          <a:latin typeface="Liberation Sans" pitchFamily="18"/>
          <a:ea typeface="Microsoft YaHei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400" b="0" i="0" u="none" strike="noStrike" kern="1200" cap="none" spc="0" baseline="0">
          <a:solidFill>
            <a:schemeClr val="tx2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000" b="0" i="0" u="none" strike="noStrike" kern="1200" cap="none" spc="0" baseline="0">
          <a:solidFill>
            <a:schemeClr val="tx2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chemeClr val="tx2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chemeClr val="tx2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FFFEAE5-58B9-4CF7-9C54-F626C4F2057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0"/>
            <a:ext cx="12193523" cy="6858000"/>
          </a:xfrm>
          <a:prstGeom prst="rect">
            <a:avLst/>
          </a:prstGeom>
        </p:spPr>
      </p:pic>
      <p:sp>
        <p:nvSpPr>
          <p:cNvPr id="3" name="Titelplatzhalter 2">
            <a:extLst>
              <a:ext uri="{FF2B5EF4-FFF2-40B4-BE49-F238E27FC236}">
                <a16:creationId xmlns:a16="http://schemas.microsoft.com/office/drawing/2014/main" id="{5F341F4A-8777-47A1-8A05-49FA1ECA1E9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484" y="273597"/>
            <a:ext cx="10973522" cy="11448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/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6DEA80-CFBD-406A-A956-1D29E95F4F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10973522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F884171-C979-4254-AD99-006FCAB8177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9003603" y="6479996"/>
            <a:ext cx="2840400" cy="2879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4C60"/>
                </a:solidFill>
                <a:uFillTx/>
                <a:latin typeface="Montserrat Medium" pitchFamily="2"/>
                <a:ea typeface="Segoe UI" pitchFamily="2"/>
                <a:cs typeface="Tahoma" pitchFamily="2"/>
              </a:defRPr>
            </a:lvl1pPr>
          </a:lstStyle>
          <a:p>
            <a:pPr lvl="0"/>
            <a:fld id="{748F1484-F03A-44DA-8E84-900EBC3C66D4}" type="slidenum">
              <a:rPr lang="en-GB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dt="0"/>
  <p:txStyles>
    <p:titleStyle>
      <a:lvl1pPr marL="0" marR="0" lvl="0" indent="0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GB" sz="4000" b="0" i="0" u="none" strike="noStrike" kern="1200" cap="none" spc="0" baseline="0">
          <a:solidFill>
            <a:srgbClr val="004C60"/>
          </a:solidFill>
          <a:highlight>
            <a:scrgbClr r="0" g="0" b="0">
              <a:alpha val="0"/>
            </a:scrgbClr>
          </a:highlight>
          <a:uFillTx/>
          <a:latin typeface="Montserrat Medium" pitchFamily="2"/>
          <a:ea typeface="Microsoft YaHei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1415"/>
        </a:spcBef>
        <a:spcAft>
          <a:spcPts val="0"/>
        </a:spcAft>
        <a:buNone/>
        <a:tabLst/>
        <a:defRPr lang="de-DE" sz="3200" b="0" i="0" u="none" strike="noStrike" kern="1200" cap="none" spc="0" baseline="0">
          <a:solidFill>
            <a:srgbClr val="004C60"/>
          </a:solidFill>
          <a:highlight>
            <a:scrgbClr r="0" g="0" b="0">
              <a:alpha val="0"/>
            </a:scrgbClr>
          </a:highlight>
          <a:uFillTx/>
          <a:latin typeface="Liberation Sans" pitchFamily="18"/>
          <a:ea typeface="Microsoft YaHei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400" b="0" i="0" u="none" strike="noStrike" kern="1200" cap="none" spc="0" baseline="0">
          <a:solidFill>
            <a:srgbClr val="004C6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2000" b="0" i="0" u="none" strike="noStrike" kern="1200" cap="none" spc="0" baseline="0">
          <a:solidFill>
            <a:srgbClr val="004C6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4C6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de-DE" sz="1800" b="0" i="0" u="none" strike="noStrike" kern="1200" cap="none" spc="0" baseline="0">
          <a:solidFill>
            <a:srgbClr val="004C6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oi.org/10.1140/epjc/s10052-024-13282-8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hyperlink" Target="https://doi.org/10.1103/PhysRevD.110.08303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oi.org/10.1103/PhysRevD.110.083038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oi.org/10.1140/epjc/s10052-024-13282-8" TargetMode="External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5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5.pn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12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18.jp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67.svg"/><Relationship Id="rId3" Type="http://schemas.openxmlformats.org/officeDocument/2006/relationships/image" Target="../media/image19.png"/><Relationship Id="rId7" Type="http://schemas.openxmlformats.org/officeDocument/2006/relationships/image" Target="../media/image8.png"/><Relationship Id="rId12" Type="http://schemas.openxmlformats.org/officeDocument/2006/relationships/image" Target="../media/image66.pn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11" Type="http://schemas.openxmlformats.org/officeDocument/2006/relationships/image" Target="../media/image25.png"/><Relationship Id="rId5" Type="http://schemas.openxmlformats.org/officeDocument/2006/relationships/image" Target="../media/image21.jpg"/><Relationship Id="rId10" Type="http://schemas.openxmlformats.org/officeDocument/2006/relationships/image" Target="../media/image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hyperlink" Target="https://nbn-resolving.org/urn:nbn:de:bvb:91-diss-20231004-1709800-1-3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D.100.102002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D.100.102002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3AF2D651-8C6D-429B-AB5B-182A60A5E1A3}"/>
              </a:ext>
            </a:extLst>
          </p:cNvPr>
          <p:cNvSpPr txBox="1"/>
          <p:nvPr/>
        </p:nvSpPr>
        <p:spPr>
          <a:xfrm>
            <a:off x="443125" y="3484316"/>
            <a:ext cx="8368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>
                <a:solidFill>
                  <a:srgbClr val="004C60"/>
                </a:solidFill>
                <a:latin typeface="Liberation Sans" panose="020B0604020202020204" pitchFamily="34" charset="0"/>
              </a:rPr>
              <a:t>Colin Moore  |  Max-Planck-</a:t>
            </a:r>
            <a:r>
              <a:rPr lang="en-GB" noProof="0" dirty="0" err="1">
                <a:solidFill>
                  <a:srgbClr val="004C60"/>
                </a:solidFill>
                <a:latin typeface="Liberation Sans" panose="020B0604020202020204" pitchFamily="34" charset="0"/>
              </a:rPr>
              <a:t>Institut</a:t>
            </a:r>
            <a:r>
              <a:rPr lang="en-GB" noProof="0" dirty="0">
                <a:solidFill>
                  <a:srgbClr val="004C60"/>
                </a:solidFill>
                <a:latin typeface="Liberation Sans" panose="020B0604020202020204" pitchFamily="34" charset="0"/>
              </a:rPr>
              <a:t> für </a:t>
            </a:r>
            <a:r>
              <a:rPr lang="en-GB" noProof="0" dirty="0" err="1">
                <a:solidFill>
                  <a:srgbClr val="004C60"/>
                </a:solidFill>
                <a:latin typeface="Liberation Sans" panose="020B0604020202020204" pitchFamily="34" charset="0"/>
              </a:rPr>
              <a:t>Physik</a:t>
            </a:r>
            <a:endParaRPr lang="en-GB" noProof="0" dirty="0">
              <a:solidFill>
                <a:srgbClr val="004C60"/>
              </a:solidFill>
              <a:latin typeface="Liberation Sans" panose="020B0604020202020204" pitchFamily="34" charset="0"/>
            </a:endParaRPr>
          </a:p>
          <a:p>
            <a:r>
              <a:rPr lang="en-GB" noProof="0" dirty="0">
                <a:solidFill>
                  <a:srgbClr val="004C60"/>
                </a:solidFill>
                <a:latin typeface="Liberation Sans" panose="020B0604020202020204" pitchFamily="34" charset="0"/>
              </a:rPr>
              <a:t>on behalf of the CRESST collaboration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82A879-A370-8A21-79D3-58FAEBE59264}"/>
              </a:ext>
            </a:extLst>
          </p:cNvPr>
          <p:cNvSpPr txBox="1"/>
          <p:nvPr/>
        </p:nvSpPr>
        <p:spPr>
          <a:xfrm>
            <a:off x="443125" y="1726622"/>
            <a:ext cx="7213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dirty="0">
                <a:solidFill>
                  <a:srgbClr val="004C60"/>
                </a:solidFill>
                <a:latin typeface="Montserrat SemiBold" panose="00000700000000000000" pitchFamily="2" charset="0"/>
              </a:rPr>
              <a:t>The CRESST Experiment</a:t>
            </a:r>
            <a:endParaRPr lang="en-DE" sz="4000" dirty="0">
              <a:solidFill>
                <a:srgbClr val="004C60"/>
              </a:solidFill>
              <a:latin typeface="Montserrat SemiBold" panose="000007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C3BE27-F566-A7A6-CCC8-047EF8096BB4}"/>
              </a:ext>
            </a:extLst>
          </p:cNvPr>
          <p:cNvSpPr txBox="1"/>
          <p:nvPr/>
        </p:nvSpPr>
        <p:spPr>
          <a:xfrm>
            <a:off x="443125" y="2434508"/>
            <a:ext cx="34531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rgbClr val="C07559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Status and Outlook</a:t>
            </a:r>
            <a:endParaRPr lang="en-DE" sz="3000" dirty="0">
              <a:solidFill>
                <a:srgbClr val="C07559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4" name="Picture 13" descr="A logo of a person with a black background&#10;&#10;AI-generated content may be incorrect.">
            <a:extLst>
              <a:ext uri="{FF2B5EF4-FFF2-40B4-BE49-F238E27FC236}">
                <a16:creationId xmlns:a16="http://schemas.microsoft.com/office/drawing/2014/main" id="{E43F5D25-B976-907F-DA16-1D2F1F794C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25" y="3982163"/>
            <a:ext cx="6138598" cy="140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61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185F0BB-65C3-DD45-55BD-063533721F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8253" y="1124469"/>
            <a:ext cx="6510496" cy="30378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C78761-7F7D-E693-6980-422E7F263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We’ve Learned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4FDCD-FB21-83B8-CCBA-3D101CE89F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1" y="1154028"/>
            <a:ext cx="10973522" cy="3977283"/>
          </a:xfrm>
        </p:spPr>
        <p:txBody>
          <a:bodyPr>
            <a:normAutofit/>
          </a:bodyPr>
          <a:lstStyle/>
          <a:p>
            <a:pPr marL="342900" indent="-180000">
              <a:buFont typeface="Arial" panose="020B0604020202020204" pitchFamily="34" charset="0"/>
              <a:buChar char="•"/>
            </a:pPr>
            <a:r>
              <a:rPr lang="en-US" sz="2400" dirty="0"/>
              <a:t>Decays over time:</a:t>
            </a:r>
          </a:p>
          <a:p>
            <a:pPr marL="1143000" lvl="1" indent="-180000">
              <a:buFont typeface="Arial" panose="020B0604020202020204" pitchFamily="34" charset="0"/>
              <a:buChar char="•"/>
            </a:pPr>
            <a:r>
              <a:rPr lang="en-US" sz="2000" dirty="0"/>
              <a:t>Fast decay time ~10 days</a:t>
            </a:r>
          </a:p>
          <a:p>
            <a:pPr marL="1143000" lvl="1" indent="-180000">
              <a:buFont typeface="Arial" panose="020B0604020202020204" pitchFamily="34" charset="0"/>
              <a:buChar char="•"/>
            </a:pPr>
            <a:r>
              <a:rPr lang="en-US" sz="2000" dirty="0"/>
              <a:t>Slow decay time ~250 days</a:t>
            </a:r>
          </a:p>
          <a:p>
            <a:pPr marL="457200" indent="-180000">
              <a:buFont typeface="Arial" panose="020B0604020202020204" pitchFamily="34" charset="0"/>
              <a:buChar char="•"/>
            </a:pPr>
            <a:r>
              <a:rPr lang="en-US" sz="2400" dirty="0"/>
              <a:t>Fast component can be reset </a:t>
            </a:r>
            <a:br>
              <a:rPr lang="en-US" sz="2400" dirty="0"/>
            </a:br>
            <a:r>
              <a:rPr lang="en-US" sz="2400" dirty="0"/>
              <a:t>with thermal cycles</a:t>
            </a:r>
          </a:p>
          <a:p>
            <a:pPr marL="457200" indent="-180000">
              <a:buFont typeface="Arial" panose="020B0604020202020204" pitchFamily="34" charset="0"/>
              <a:buChar char="•"/>
            </a:pPr>
            <a:r>
              <a:rPr lang="en-US" sz="2400" dirty="0"/>
              <a:t>Calibrations do not affect LEE</a:t>
            </a:r>
          </a:p>
          <a:p>
            <a:pPr marL="457200" indent="-180000">
              <a:buFont typeface="Arial" panose="020B0604020202020204" pitchFamily="34" charset="0"/>
              <a:buChar char="•"/>
            </a:pPr>
            <a:r>
              <a:rPr lang="en-US" sz="2400" dirty="0"/>
              <a:t>Shape definable by power law,</a:t>
            </a:r>
            <a:br>
              <a:rPr lang="en-US" sz="2400" dirty="0"/>
            </a:br>
            <a:r>
              <a:rPr lang="en-US" sz="2400" dirty="0"/>
              <a:t>but different between detectors</a:t>
            </a:r>
            <a:br>
              <a:rPr lang="en-US" sz="2400" dirty="0"/>
            </a:br>
            <a:r>
              <a:rPr lang="en-US" sz="2400" dirty="0"/>
              <a:t>→not DM, radiological in origin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3CDE0F-D10E-CA57-79FE-B75E5CB5340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0F6638-D635-3564-B798-9C0D81C0E55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10</a:t>
            </a:fld>
            <a:endParaRPr lang="en-GB"/>
          </a:p>
        </p:txBody>
      </p:sp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BC3E082-59F8-C21E-639B-C8CB17FD0B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253" y="4165265"/>
            <a:ext cx="2954215" cy="1956657"/>
          </a:xfrm>
          <a:prstGeom prst="rect">
            <a:avLst/>
          </a:prstGeom>
        </p:spPr>
      </p:pic>
      <p:pic>
        <p:nvPicPr>
          <p:cNvPr id="14" name="Picture 1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46CD8B94-13EC-0A6E-539F-9FEA4280AA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534" y="4165265"/>
            <a:ext cx="2954215" cy="198000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0B9DA33-7D72-8E39-C45A-EB2C4D49A814}"/>
              </a:ext>
            </a:extLst>
          </p:cNvPr>
          <p:cNvSpPr txBox="1"/>
          <p:nvPr/>
        </p:nvSpPr>
        <p:spPr>
          <a:xfrm>
            <a:off x="7647376" y="6133368"/>
            <a:ext cx="189224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hlinkClick r:id="rId6"/>
              </a:rPr>
              <a:t>10.1140/epjc/s10052-024-13282-8</a:t>
            </a:r>
            <a:endParaRPr lang="en-DE" sz="8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7" name="Picture 10">
            <a:extLst>
              <a:ext uri="{FF2B5EF4-FFF2-40B4-BE49-F238E27FC236}">
                <a16:creationId xmlns:a16="http://schemas.microsoft.com/office/drawing/2014/main" id="{76D48056-2CE9-C8FB-5C01-ED89E7F8A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343" y="5077151"/>
            <a:ext cx="2154615" cy="1253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49CB00D4-9854-9D3C-F001-C8F055CEE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19" y="5558715"/>
            <a:ext cx="1144588" cy="290513"/>
          </a:xfrm>
          <a:prstGeom prst="rect">
            <a:avLst/>
          </a:prstGeom>
          <a:noFill/>
          <a:ln w="19080" cap="flat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38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BF7F-A5C6-3486-1A30-8F0F12F46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226" y="247385"/>
            <a:ext cx="9318949" cy="805560"/>
          </a:xfrm>
        </p:spPr>
        <p:txBody>
          <a:bodyPr/>
          <a:lstStyle/>
          <a:p>
            <a:r>
              <a:rPr lang="en-US" dirty="0"/>
              <a:t>Low-threshold Dark Matter Results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C6DF0-D33F-C042-D5A9-A150E641A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268640"/>
            <a:ext cx="7446612" cy="1563218"/>
          </a:xfrm>
        </p:spPr>
        <p:txBody>
          <a:bodyPr>
            <a:normAutofit/>
          </a:bodyPr>
          <a:lstStyle/>
          <a:p>
            <a:r>
              <a:rPr lang="en-US" sz="2000" dirty="0"/>
              <a:t>Light detector </a:t>
            </a:r>
            <a:r>
              <a:rPr lang="en-US" sz="2000" dirty="0" err="1"/>
              <a:t>analysed</a:t>
            </a:r>
            <a:r>
              <a:rPr lang="en-US" sz="2000" dirty="0"/>
              <a:t> for dark matter limit		</a:t>
            </a:r>
            <a:br>
              <a:rPr lang="en-US" sz="2000" dirty="0"/>
            </a:br>
            <a:r>
              <a:rPr lang="en-US" sz="2000" dirty="0"/>
              <a:t>		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FE9FCA-39AF-5F49-2280-AFB92F914C8D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6F5D0A-AF6C-3B94-BAC0-B850BA8400A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1397C3-EA2B-64AE-D565-7107177B2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3742" y="1268639"/>
            <a:ext cx="4175351" cy="2551477"/>
          </a:xfrm>
          <a:prstGeom prst="rect">
            <a:avLst/>
          </a:prstGeom>
        </p:spPr>
      </p:pic>
      <p:pic>
        <p:nvPicPr>
          <p:cNvPr id="11" name="Picture 10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F6062A59-B2C8-2409-9EE9-9E46D44ABC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278" y="3820116"/>
            <a:ext cx="4028956" cy="2440742"/>
          </a:xfrm>
          <a:prstGeom prst="rect">
            <a:avLst/>
          </a:prstGeom>
        </p:spPr>
      </p:pic>
      <p:pic>
        <p:nvPicPr>
          <p:cNvPr id="13" name="Picture 12" descr="A graph of different types of matter&#10;&#10;AI-generated content may be incorrect.">
            <a:extLst>
              <a:ext uri="{FF2B5EF4-FFF2-40B4-BE49-F238E27FC236}">
                <a16:creationId xmlns:a16="http://schemas.microsoft.com/office/drawing/2014/main" id="{11EF545F-A1D9-5242-B470-D486A2F7D7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234" y="3820116"/>
            <a:ext cx="4058366" cy="2440742"/>
          </a:xfrm>
          <a:prstGeom prst="rect">
            <a:avLst/>
          </a:prstGeom>
        </p:spPr>
      </p:pic>
      <p:pic>
        <p:nvPicPr>
          <p:cNvPr id="15" name="Picture 14" descr="A close-up of a copper box&#10;&#10;AI-generated content may be incorrect.">
            <a:extLst>
              <a:ext uri="{FF2B5EF4-FFF2-40B4-BE49-F238E27FC236}">
                <a16:creationId xmlns:a16="http://schemas.microsoft.com/office/drawing/2014/main" id="{1734F800-325C-486C-4C40-9DBBD4E785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8" y="1783659"/>
            <a:ext cx="3062921" cy="447719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B40643B-E706-37EE-A4C6-0F1A26D39F62}"/>
              </a:ext>
            </a:extLst>
          </p:cNvPr>
          <p:cNvSpPr txBox="1"/>
          <p:nvPr/>
        </p:nvSpPr>
        <p:spPr>
          <a:xfrm>
            <a:off x="5132630" y="1268639"/>
            <a:ext cx="2879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hlinkClick r:id="rId7"/>
              </a:rPr>
              <a:t>10.1103/PhysRevD.110.083038</a:t>
            </a:r>
            <a:endParaRPr lang="en-DE" sz="14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ED8B86-6221-6F63-49DE-749897E38342}"/>
              </a:ext>
            </a:extLst>
          </p:cNvPr>
          <p:cNvSpPr txBox="1"/>
          <p:nvPr/>
        </p:nvSpPr>
        <p:spPr>
          <a:xfrm>
            <a:off x="8615265" y="296091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SI</a:t>
            </a:r>
            <a:endParaRPr lang="en-DE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8A6615-5813-4D9A-9E28-C90226833F47}"/>
              </a:ext>
            </a:extLst>
          </p:cNvPr>
          <p:cNvSpPr txBox="1"/>
          <p:nvPr/>
        </p:nvSpPr>
        <p:spPr>
          <a:xfrm>
            <a:off x="8600929" y="5512391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SD</a:t>
            </a:r>
            <a:r>
              <a:rPr lang="en-US" baseline="-25000" dirty="0" err="1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</a:t>
            </a:r>
            <a:endParaRPr lang="en-DE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40E4F6-EC39-A1E7-F969-39BA3F10B671}"/>
              </a:ext>
            </a:extLst>
          </p:cNvPr>
          <p:cNvSpPr txBox="1"/>
          <p:nvPr/>
        </p:nvSpPr>
        <p:spPr>
          <a:xfrm>
            <a:off x="4617517" y="5512391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SD</a:t>
            </a:r>
            <a:r>
              <a:rPr lang="en-US" baseline="-25000" dirty="0" err="1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n</a:t>
            </a:r>
            <a:endParaRPr lang="en-DE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A7B5C3-2AE4-3E40-E755-12AA25453253}"/>
              </a:ext>
            </a:extLst>
          </p:cNvPr>
          <p:cNvSpPr txBox="1"/>
          <p:nvPr/>
        </p:nvSpPr>
        <p:spPr>
          <a:xfrm>
            <a:off x="4617517" y="1882301"/>
            <a:ext cx="287960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Material</a:t>
            </a:r>
            <a:r>
              <a:rPr lang="en-US" sz="1800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: Al</a:t>
            </a:r>
            <a:r>
              <a:rPr lang="en-US" sz="1800" baseline="-25000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2</a:t>
            </a:r>
            <a:r>
              <a:rPr lang="en-US" sz="1800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</a:t>
            </a:r>
            <a:r>
              <a:rPr lang="en-US" baseline="-25000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3</a:t>
            </a:r>
            <a:endParaRPr lang="en-US" sz="1800" b="1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r>
              <a:rPr lang="en-US" sz="1800" b="1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Mass</a:t>
            </a:r>
            <a:r>
              <a:rPr lang="en-US" sz="1800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: 0.6 g</a:t>
            </a:r>
          </a:p>
          <a:p>
            <a:r>
              <a:rPr lang="en-US" b="1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Exposure</a:t>
            </a: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: 138 g ∙ days</a:t>
            </a:r>
          </a:p>
          <a:p>
            <a:r>
              <a:rPr lang="en-US" b="1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Resolution</a:t>
            </a: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: 1 eV</a:t>
            </a:r>
          </a:p>
          <a:p>
            <a:r>
              <a:rPr lang="en-US" b="1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Threshold</a:t>
            </a: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: 6.7 </a:t>
            </a:r>
            <a:r>
              <a:rPr lang="en-US" dirty="0" err="1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eV</a:t>
            </a:r>
            <a:r>
              <a:rPr lang="en-US" baseline="-25000" dirty="0" err="1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nr</a:t>
            </a:r>
            <a:endParaRPr lang="en-US" baseline="-25000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626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0FAF2-92E5-4AD9-9A75-1BD5323E1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1" y="1249953"/>
            <a:ext cx="10973522" cy="3977283"/>
          </a:xfrm>
        </p:spPr>
        <p:txBody>
          <a:bodyPr/>
          <a:lstStyle/>
          <a:p>
            <a:r>
              <a:rPr lang="en-US" dirty="0"/>
              <a:t>First observation of single photons with CRESST detector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4482B1-EBB4-EBF0-800E-031A1EA954BC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80114D-3457-916D-0CF1-4D2153A6157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12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167B7CC-8F42-F26F-0EC8-549603579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713" y="247650"/>
            <a:ext cx="9274920" cy="804863"/>
          </a:xfrm>
        </p:spPr>
        <p:txBody>
          <a:bodyPr/>
          <a:lstStyle/>
          <a:p>
            <a:r>
              <a:rPr lang="en-US" dirty="0"/>
              <a:t>Low-threshold Dark Matter Results</a:t>
            </a:r>
            <a:endParaRPr lang="en-DE" dirty="0"/>
          </a:p>
        </p:txBody>
      </p:sp>
      <p:pic>
        <p:nvPicPr>
          <p:cNvPr id="9" name="Picture 8" descr="A diagram of a light source&#10;&#10;AI-generated content may be incorrect.">
            <a:extLst>
              <a:ext uri="{FF2B5EF4-FFF2-40B4-BE49-F238E27FC236}">
                <a16:creationId xmlns:a16="http://schemas.microsoft.com/office/drawing/2014/main" id="{15BFF973-88BA-03FD-ACDC-ADA7335E0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939" y="4046747"/>
            <a:ext cx="3753168" cy="2064822"/>
          </a:xfrm>
          <a:prstGeom prst="rect">
            <a:avLst/>
          </a:prstGeom>
        </p:spPr>
      </p:pic>
      <p:pic>
        <p:nvPicPr>
          <p:cNvPr id="11" name="Picture 10" descr="A blue and yellow dotted diagram&#10;&#10;AI-generated content may be incorrect.">
            <a:extLst>
              <a:ext uri="{FF2B5EF4-FFF2-40B4-BE49-F238E27FC236}">
                <a16:creationId xmlns:a16="http://schemas.microsoft.com/office/drawing/2014/main" id="{73BB862A-B739-DC5F-17EF-FBBCA93086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939" y="1947351"/>
            <a:ext cx="3434498" cy="1901956"/>
          </a:xfrm>
          <a:prstGeom prst="rect">
            <a:avLst/>
          </a:prstGeom>
        </p:spPr>
      </p:pic>
      <p:pic>
        <p:nvPicPr>
          <p:cNvPr id="13" name="Picture 12" descr="A graph of a graph of energy&#10;&#10;AI-generated content may be incorrect.">
            <a:extLst>
              <a:ext uri="{FF2B5EF4-FFF2-40B4-BE49-F238E27FC236}">
                <a16:creationId xmlns:a16="http://schemas.microsoft.com/office/drawing/2014/main" id="{036926A1-29FB-C0D1-6AEA-8EE3F46DA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674" y="2447669"/>
            <a:ext cx="4692681" cy="3140304"/>
          </a:xfrm>
          <a:prstGeom prst="rect">
            <a:avLst/>
          </a:prstGeom>
        </p:spPr>
      </p:pic>
      <p:pic>
        <p:nvPicPr>
          <p:cNvPr id="14" name="Picture 13" descr="A close-up of a copper box&#10;&#10;AI-generated content may be incorrect.">
            <a:extLst>
              <a:ext uri="{FF2B5EF4-FFF2-40B4-BE49-F238E27FC236}">
                <a16:creationId xmlns:a16="http://schemas.microsoft.com/office/drawing/2014/main" id="{D5341FE3-EDBD-D793-D4E5-FCEBE76CB3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8" y="1783659"/>
            <a:ext cx="3062921" cy="44771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ADB93A-E7D6-2A8F-B67F-4926131D32E3}"/>
              </a:ext>
            </a:extLst>
          </p:cNvPr>
          <p:cNvSpPr txBox="1"/>
          <p:nvPr/>
        </p:nvSpPr>
        <p:spPr>
          <a:xfrm>
            <a:off x="8502845" y="5587973"/>
            <a:ext cx="287960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hlinkClick r:id="rId6"/>
              </a:rPr>
              <a:t>10.1103/PhysRevD.110.083038</a:t>
            </a:r>
            <a:endParaRPr lang="en-DE" sz="8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687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square with a line and a line&#10;&#10;AI-generated content may be incorrect.">
            <a:extLst>
              <a:ext uri="{FF2B5EF4-FFF2-40B4-BE49-F238E27FC236}">
                <a16:creationId xmlns:a16="http://schemas.microsoft.com/office/drawing/2014/main" id="{A38AF2AD-36B3-A6CE-7EFF-07D0985A3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725" y="1187939"/>
            <a:ext cx="4137132" cy="2077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1F3162B-ADA3-F5D9-0BDB-B6D895739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DoubleTES</a:t>
            </a:r>
            <a:r>
              <a:rPr lang="en-US" dirty="0"/>
              <a:t> Detectors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345C6-1C37-29C1-F2C2-7947E5AFB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1" y="1260637"/>
            <a:ext cx="8742091" cy="397728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Can LEE be attributed to sensor? If so, with a second TES: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Events in single sensor are vetoed by second</a:t>
            </a:r>
            <a:br>
              <a:rPr lang="en-US" sz="2000" dirty="0"/>
            </a:br>
            <a:r>
              <a:rPr lang="en-US" sz="2000" dirty="0"/>
              <a:t>→ </a:t>
            </a:r>
            <a:r>
              <a:rPr lang="en-US" sz="2000" b="1" dirty="0"/>
              <a:t>singles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Events in bulk are observed in both sensors </a:t>
            </a:r>
            <a:br>
              <a:rPr lang="en-US" sz="2000" dirty="0"/>
            </a:br>
            <a:r>
              <a:rPr lang="en-US" sz="2000" dirty="0"/>
              <a:t>→ </a:t>
            </a:r>
            <a:r>
              <a:rPr lang="en-US" sz="2000" b="1" dirty="0"/>
              <a:t>shared</a:t>
            </a:r>
            <a:endParaRPr lang="en-DE" sz="20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81255-C9BF-FBFC-848D-4B23A016D56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5FB6E5-819E-A26D-BF94-0943D67E364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13</a:t>
            </a:fld>
            <a:endParaRPr lang="en-GB"/>
          </a:p>
        </p:txBody>
      </p:sp>
      <p:pic>
        <p:nvPicPr>
          <p:cNvPr id="11" name="Picture 10" descr="A close-up of a copper device&#10;&#10;AI-generated content may be incorrect.">
            <a:extLst>
              <a:ext uri="{FF2B5EF4-FFF2-40B4-BE49-F238E27FC236}">
                <a16:creationId xmlns:a16="http://schemas.microsoft.com/office/drawing/2014/main" id="{585F24F1-FE03-05E9-2BD2-20B4C74EC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609" y="3592436"/>
            <a:ext cx="3140412" cy="265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925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4A9EC-2D02-EBB1-84B8-A379436CD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square with a line and a line&#10;&#10;AI-generated content may be incorrect.">
            <a:extLst>
              <a:ext uri="{FF2B5EF4-FFF2-40B4-BE49-F238E27FC236}">
                <a16:creationId xmlns:a16="http://schemas.microsoft.com/office/drawing/2014/main" id="{7B9E7429-8117-D743-AEE9-518B6F6ECD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725" y="1187939"/>
            <a:ext cx="4137132" cy="2077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CBE507-0AA5-F2EE-C880-E92D57285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DoubleTES</a:t>
            </a:r>
            <a:r>
              <a:rPr lang="en-US" dirty="0"/>
              <a:t> Detectors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9A8A9-F3D5-AA93-FE25-ED439A448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1" y="1260637"/>
            <a:ext cx="8742091" cy="397728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Can LEE be attributed to sensor? If so, with a second TES: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Events in single sensor are vetoed by second</a:t>
            </a:r>
            <a:br>
              <a:rPr lang="en-US" sz="2000" dirty="0"/>
            </a:br>
            <a:r>
              <a:rPr lang="en-US" sz="2000" dirty="0"/>
              <a:t>→ </a:t>
            </a:r>
            <a:r>
              <a:rPr lang="en-US" sz="2000" b="1" dirty="0"/>
              <a:t>singles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Events in bulk are observed in both sensors </a:t>
            </a:r>
            <a:br>
              <a:rPr lang="en-US" sz="2000" dirty="0"/>
            </a:br>
            <a:r>
              <a:rPr lang="en-US" sz="2000" dirty="0"/>
              <a:t>→ </a:t>
            </a:r>
            <a:r>
              <a:rPr lang="en-US" sz="2000" b="1" dirty="0"/>
              <a:t>shared</a:t>
            </a:r>
            <a:endParaRPr lang="en-DE" sz="2000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DF8038-82A2-EB47-B9D1-B81D1D562C5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0F27D0-CD67-235E-52FE-42B2D61B4A5A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14</a:t>
            </a:fld>
            <a:endParaRPr lang="en-GB"/>
          </a:p>
        </p:txBody>
      </p:sp>
      <p:pic>
        <p:nvPicPr>
          <p:cNvPr id="9" name="Picture 8" descr="A graph of a graph of a number of dots&#10;&#10;AI-generated content may be incorrect.">
            <a:extLst>
              <a:ext uri="{FF2B5EF4-FFF2-40B4-BE49-F238E27FC236}">
                <a16:creationId xmlns:a16="http://schemas.microsoft.com/office/drawing/2014/main" id="{8C914A0E-9265-5344-D054-39653DC65E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567" y="2824696"/>
            <a:ext cx="5332239" cy="3021473"/>
          </a:xfrm>
          <a:prstGeom prst="rect">
            <a:avLst/>
          </a:prstGeom>
        </p:spPr>
      </p:pic>
      <p:pic>
        <p:nvPicPr>
          <p:cNvPr id="11" name="Picture 10" descr="A close-up of a copper device&#10;&#10;AI-generated content may be incorrect.">
            <a:extLst>
              <a:ext uri="{FF2B5EF4-FFF2-40B4-BE49-F238E27FC236}">
                <a16:creationId xmlns:a16="http://schemas.microsoft.com/office/drawing/2014/main" id="{160AB337-2030-9638-32D2-A18400C27C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609" y="3592436"/>
            <a:ext cx="3140412" cy="265991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7BF17F1-E9B0-E230-8C23-4A1E4DCB02CB}"/>
              </a:ext>
            </a:extLst>
          </p:cNvPr>
          <p:cNvSpPr txBox="1">
            <a:spLocks/>
          </p:cNvSpPr>
          <p:nvPr/>
        </p:nvSpPr>
        <p:spPr>
          <a:xfrm>
            <a:off x="348120" y="5963396"/>
            <a:ext cx="6946525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lvl1pPr marL="0" marR="0" lvl="0" indent="0" defTabSz="914400" rtl="0" fontAlgn="auto" hangingPunct="0">
              <a:lnSpc>
                <a:spcPct val="100000"/>
              </a:lnSpc>
              <a:spcBef>
                <a:spcPts val="1710"/>
              </a:spcBef>
              <a:spcAft>
                <a:spcPts val="0"/>
              </a:spcAft>
              <a:buNone/>
              <a:tabLst/>
              <a:defRPr lang="de-DE" sz="2800" b="0" i="0" u="none" strike="noStrike" kern="1200" cap="none" spc="0" baseline="0">
                <a:solidFill>
                  <a:schemeClr val="tx2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  <a:ea typeface="Microsoft YaHei" pitchFamily="2"/>
              </a:defRPr>
            </a:lvl1pPr>
            <a:lvl2pPr marL="685800" marR="0" lvl="1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0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Does not eliminate LEE, but greatly reduced</a:t>
            </a:r>
            <a:endParaRPr lang="en-DE" sz="2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EC0F70-22DD-E6F3-B8E4-C2AFD76270CE}"/>
              </a:ext>
            </a:extLst>
          </p:cNvPr>
          <p:cNvSpPr txBox="1"/>
          <p:nvPr/>
        </p:nvSpPr>
        <p:spPr>
          <a:xfrm>
            <a:off x="2875257" y="5747952"/>
            <a:ext cx="189224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DE" sz="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hlinkClick r:id="rId5"/>
              </a:rPr>
              <a:t>10.1140/epjc/s10052-024-13282-8</a:t>
            </a:r>
            <a:endParaRPr lang="en-DE" sz="8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402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8B538-3ACA-E666-6A4F-9CA7D58EF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CRESST-III Current Status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459D1-7F22-2ACA-E1AC-85804A08DB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0635" y="1604515"/>
            <a:ext cx="5119618" cy="3977283"/>
          </a:xfrm>
        </p:spPr>
        <p:txBody>
          <a:bodyPr/>
          <a:lstStyle/>
          <a:p>
            <a:r>
              <a:rPr lang="en-US" b="1" dirty="0"/>
              <a:t>5x Standard </a:t>
            </a:r>
            <a:r>
              <a:rPr lang="en-US" b="1" dirty="0" err="1"/>
              <a:t>DoubleTES</a:t>
            </a:r>
            <a:r>
              <a:rPr lang="en-US" dirty="0"/>
              <a:t>: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CaWO</a:t>
            </a:r>
            <a:r>
              <a:rPr lang="en-US" baseline="-25000" dirty="0"/>
              <a:t>4</a:t>
            </a:r>
            <a:r>
              <a:rPr lang="en-US" dirty="0"/>
              <a:t>, 20x20x10 mm</a:t>
            </a:r>
            <a:r>
              <a:rPr lang="en-US" baseline="30000" dirty="0"/>
              <a:t>3</a:t>
            </a:r>
            <a:endParaRPr lang="en-US" dirty="0"/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Instrumented with two TES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Standard light detector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59FD3-6725-82D7-8308-05EDFBEC5E9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3601CD-F05A-9CF5-54C1-540CAE42D57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15</a:t>
            </a:fld>
            <a:endParaRPr lang="en-GB"/>
          </a:p>
        </p:txBody>
      </p:sp>
      <p:pic>
        <p:nvPicPr>
          <p:cNvPr id="11" name="Picture 10" descr="A brown rectangular object with white text&#10;&#10;AI-generated content may be incorrect.">
            <a:extLst>
              <a:ext uri="{FF2B5EF4-FFF2-40B4-BE49-F238E27FC236}">
                <a16:creationId xmlns:a16="http://schemas.microsoft.com/office/drawing/2014/main" id="{33D85228-8A42-43FC-32E9-EA4ED5CCD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208" y="3429000"/>
            <a:ext cx="2406505" cy="199981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20993FB-437F-7AB9-8A5F-135A0787D736}"/>
              </a:ext>
            </a:extLst>
          </p:cNvPr>
          <p:cNvSpPr txBox="1">
            <a:spLocks/>
          </p:cNvSpPr>
          <p:nvPr/>
        </p:nvSpPr>
        <p:spPr>
          <a:xfrm>
            <a:off x="5878286" y="1604515"/>
            <a:ext cx="6102220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lvl1pPr marL="0" marR="0" lvl="0" indent="0" defTabSz="914400" rtl="0" fontAlgn="auto" hangingPunct="0">
              <a:lnSpc>
                <a:spcPct val="100000"/>
              </a:lnSpc>
              <a:spcBef>
                <a:spcPts val="1710"/>
              </a:spcBef>
              <a:spcAft>
                <a:spcPts val="0"/>
              </a:spcAft>
              <a:buNone/>
              <a:tabLst/>
              <a:defRPr lang="de-DE" sz="2800" b="0" i="0" u="none" strike="noStrike" kern="1200" cap="none" spc="0" baseline="0">
                <a:solidFill>
                  <a:schemeClr val="tx2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  <a:ea typeface="Microsoft YaHei" pitchFamily="2"/>
              </a:defRPr>
            </a:lvl1pPr>
            <a:lvl2pPr marL="685800" marR="0" lvl="1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0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/>
              <a:t>DoubleTES</a:t>
            </a:r>
            <a:r>
              <a:rPr lang="en-US" b="1" dirty="0"/>
              <a:t> Stack</a:t>
            </a:r>
            <a:r>
              <a:rPr lang="en-US" dirty="0"/>
              <a:t>: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4x Silicon-on-Sapphire, 20x20x0.4 mm</a:t>
            </a:r>
            <a:r>
              <a:rPr lang="en-US" baseline="30000" dirty="0"/>
              <a:t>3</a:t>
            </a:r>
            <a:endParaRPr lang="en-US" dirty="0"/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Instrumented with two TES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1143000" lvl="1" indent="-457200">
              <a:buFont typeface="Arial" panose="020B0604020202020204" pitchFamily="34" charset="0"/>
              <a:buChar char="•"/>
            </a:pPr>
            <a:endParaRPr lang="en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5D1EF5-2401-95A0-8A95-8C9E57AFB6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37685" y="3429000"/>
            <a:ext cx="1990590" cy="199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74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of a number of particles&#10;&#10;AI-generated content may be incorrect.">
            <a:extLst>
              <a:ext uri="{FF2B5EF4-FFF2-40B4-BE49-F238E27FC236}">
                <a16:creationId xmlns:a16="http://schemas.microsoft.com/office/drawing/2014/main" id="{50F0F52E-7368-9DD0-FFD6-629265BBE7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"/>
          <a:stretch>
            <a:fillRect/>
          </a:stretch>
        </p:blipFill>
        <p:spPr>
          <a:xfrm>
            <a:off x="102596" y="3971925"/>
            <a:ext cx="2665354" cy="22355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D9DE69-EB45-5124-0BF8-A37CF00A0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– CaWO</a:t>
            </a:r>
            <a:r>
              <a:rPr lang="en-US" baseline="-25000" dirty="0"/>
              <a:t>4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F8A10-E689-6000-CF67-9ECD4D88550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FA0F0B-49B3-DF6E-AA3A-BAD1BCA24E9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16</a:t>
            </a:fld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6C9AA8B-C71E-CDF2-5C0E-A2F853AAC819}"/>
              </a:ext>
            </a:extLst>
          </p:cNvPr>
          <p:cNvSpPr/>
          <p:nvPr/>
        </p:nvSpPr>
        <p:spPr>
          <a:xfrm>
            <a:off x="1429434" y="5512640"/>
            <a:ext cx="576873" cy="557959"/>
          </a:xfrm>
          <a:prstGeom prst="ellipse">
            <a:avLst/>
          </a:prstGeom>
          <a:noFill/>
          <a:ln>
            <a:solidFill>
              <a:srgbClr val="C0755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9" name="Picture 18" descr="A graph with orange lines&#10;&#10;AI-generated content may be incorrect.">
            <a:extLst>
              <a:ext uri="{FF2B5EF4-FFF2-40B4-BE49-F238E27FC236}">
                <a16:creationId xmlns:a16="http://schemas.microsoft.com/office/drawing/2014/main" id="{B40EF86B-DA8D-231B-DD8A-E81C28916E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178" y="4786300"/>
            <a:ext cx="657301" cy="610134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0AF7DF1-92EF-F32B-334E-13D12898C601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1859756" y="5396434"/>
            <a:ext cx="104073" cy="149497"/>
          </a:xfrm>
          <a:prstGeom prst="straightConnector1">
            <a:avLst/>
          </a:prstGeom>
          <a:ln w="12700">
            <a:solidFill>
              <a:srgbClr val="C075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FD0019BB-18C6-9FE1-5560-710A309E04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946403"/>
              </p:ext>
            </p:extLst>
          </p:nvPr>
        </p:nvGraphicFramePr>
        <p:xfrm>
          <a:off x="5872074" y="1210412"/>
          <a:ext cx="4560352" cy="2494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25619">
                  <a:extLst>
                    <a:ext uri="{9D8B030D-6E8A-4147-A177-3AD203B41FA5}">
                      <a16:colId xmlns:a16="http://schemas.microsoft.com/office/drawing/2014/main" val="819842108"/>
                    </a:ext>
                  </a:extLst>
                </a:gridCol>
                <a:gridCol w="1755690">
                  <a:extLst>
                    <a:ext uri="{9D8B030D-6E8A-4147-A177-3AD203B41FA5}">
                      <a16:colId xmlns:a16="http://schemas.microsoft.com/office/drawing/2014/main" val="4007360291"/>
                    </a:ext>
                  </a:extLst>
                </a:gridCol>
                <a:gridCol w="1779043">
                  <a:extLst>
                    <a:ext uri="{9D8B030D-6E8A-4147-A177-3AD203B41FA5}">
                      <a16:colId xmlns:a16="http://schemas.microsoft.com/office/drawing/2014/main" val="2837817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Module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Baseline Res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TES1 (eV)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Baseline Res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TES2 (eV)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612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16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-  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531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2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5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5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9672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3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10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-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70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4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-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9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707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5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8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7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442252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4BAE9EFA-3FC7-4653-0951-970650D3F3EC}"/>
              </a:ext>
            </a:extLst>
          </p:cNvPr>
          <p:cNvSpPr txBox="1"/>
          <p:nvPr/>
        </p:nvSpPr>
        <p:spPr>
          <a:xfrm>
            <a:off x="5977812" y="4186335"/>
            <a:ext cx="52822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All modules have at least one working 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Good baseline resolutions</a:t>
            </a:r>
            <a:b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endParaRPr lang="en-US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3 TES detectors failed before data collection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Data collection on hold for He liquefier upgrade</a:t>
            </a:r>
            <a:b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</a:b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→ </a:t>
            </a:r>
            <a:r>
              <a:rPr lang="en-US" dirty="0">
                <a:solidFill>
                  <a:srgbClr val="C07559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Maintenance of affected modules</a:t>
            </a:r>
          </a:p>
        </p:txBody>
      </p:sp>
      <p:pic>
        <p:nvPicPr>
          <p:cNvPr id="27" name="Picture 26" descr="A brown rectangular object with white text&#10;&#10;AI-generated content may be incorrect.">
            <a:extLst>
              <a:ext uri="{FF2B5EF4-FFF2-40B4-BE49-F238E27FC236}">
                <a16:creationId xmlns:a16="http://schemas.microsoft.com/office/drawing/2014/main" id="{D8B6ED62-DEDE-D89A-2C0A-D20CDE50AE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965" y="1210411"/>
            <a:ext cx="1620154" cy="1346357"/>
          </a:xfrm>
          <a:prstGeom prst="rect">
            <a:avLst/>
          </a:prstGeom>
        </p:spPr>
      </p:pic>
      <p:pic>
        <p:nvPicPr>
          <p:cNvPr id="6" name="Picture 5" descr="A graph of a number of points&#10;&#10;AI-generated content may be incorrect.">
            <a:extLst>
              <a:ext uri="{FF2B5EF4-FFF2-40B4-BE49-F238E27FC236}">
                <a16:creationId xmlns:a16="http://schemas.microsoft.com/office/drawing/2014/main" id="{E41C090F-8B83-BA6D-1754-BCFEDA4057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4" y="1396159"/>
            <a:ext cx="2715107" cy="2266457"/>
          </a:xfrm>
          <a:prstGeom prst="rect">
            <a:avLst/>
          </a:prstGeom>
        </p:spPr>
      </p:pic>
      <p:pic>
        <p:nvPicPr>
          <p:cNvPr id="9" name="Picture 8" descr="A graph of a number of different colored bars&#10;&#10;AI-generated content may be incorrect.">
            <a:extLst>
              <a:ext uri="{FF2B5EF4-FFF2-40B4-BE49-F238E27FC236}">
                <a16:creationId xmlns:a16="http://schemas.microsoft.com/office/drawing/2014/main" id="{FF5CC03F-8910-0389-BCB5-5F5F0025E4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811" y="1442120"/>
            <a:ext cx="2764922" cy="2266457"/>
          </a:xfrm>
          <a:prstGeom prst="rect">
            <a:avLst/>
          </a:prstGeom>
        </p:spPr>
      </p:pic>
      <p:pic>
        <p:nvPicPr>
          <p:cNvPr id="17" name="Picture 16" descr="A graph of a number of blue and brown bars&#10;&#10;AI-generated content may be incorrect.">
            <a:extLst>
              <a:ext uri="{FF2B5EF4-FFF2-40B4-BE49-F238E27FC236}">
                <a16:creationId xmlns:a16="http://schemas.microsoft.com/office/drawing/2014/main" id="{CF765025-A11B-F19B-A19E-ACC67135F45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917" y="3981131"/>
            <a:ext cx="2737816" cy="223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776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A266E-03F5-B222-4AD0-4C117A3BD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– Wafer Stack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A4E1E-AC2E-53E0-5A51-8D7BAF42809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49E14-3E49-C9C9-A1BF-9D677FA2D12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 descr="A diagram of a computer chip&#10;&#10;AI-generated content may be incorrect.">
            <a:extLst>
              <a:ext uri="{FF2B5EF4-FFF2-40B4-BE49-F238E27FC236}">
                <a16:creationId xmlns:a16="http://schemas.microsoft.com/office/drawing/2014/main" id="{6995316D-6551-368D-1A01-8155B9A71B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545" y="1295203"/>
            <a:ext cx="1582700" cy="159004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8B8B4AF-69B5-75DF-9E05-2D89C31A49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788635"/>
              </p:ext>
            </p:extLst>
          </p:nvPr>
        </p:nvGraphicFramePr>
        <p:xfrm>
          <a:off x="5872074" y="1210412"/>
          <a:ext cx="4560352" cy="21234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25619">
                  <a:extLst>
                    <a:ext uri="{9D8B030D-6E8A-4147-A177-3AD203B41FA5}">
                      <a16:colId xmlns:a16="http://schemas.microsoft.com/office/drawing/2014/main" val="819842108"/>
                    </a:ext>
                  </a:extLst>
                </a:gridCol>
                <a:gridCol w="1755690">
                  <a:extLst>
                    <a:ext uri="{9D8B030D-6E8A-4147-A177-3AD203B41FA5}">
                      <a16:colId xmlns:a16="http://schemas.microsoft.com/office/drawing/2014/main" val="4007360291"/>
                    </a:ext>
                  </a:extLst>
                </a:gridCol>
                <a:gridCol w="1779043">
                  <a:extLst>
                    <a:ext uri="{9D8B030D-6E8A-4147-A177-3AD203B41FA5}">
                      <a16:colId xmlns:a16="http://schemas.microsoft.com/office/drawing/2014/main" val="2837817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Stack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Baseline Res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TES1 (eV)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Baseline Res</a:t>
                      </a:r>
                    </a:p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TES2 (eV)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7612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1.4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1.1 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531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2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1.2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1.0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9672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3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2.6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1.7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70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4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1.5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3.9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707853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B8CEDBA8-4D53-2575-B126-6CA13E276D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" b="-216"/>
          <a:stretch>
            <a:fillRect/>
          </a:stretch>
        </p:blipFill>
        <p:spPr>
          <a:xfrm>
            <a:off x="360000" y="1210411"/>
            <a:ext cx="5287523" cy="5138137"/>
          </a:xfrm>
          <a:prstGeom prst="rect">
            <a:avLst/>
          </a:prstGeom>
        </p:spPr>
      </p:pic>
      <p:pic>
        <p:nvPicPr>
          <p:cNvPr id="13" name="Picture 12" descr="A screen shot of a graph&#10;&#10;AI-generated content may be incorrect.">
            <a:extLst>
              <a:ext uri="{FF2B5EF4-FFF2-40B4-BE49-F238E27FC236}">
                <a16:creationId xmlns:a16="http://schemas.microsoft.com/office/drawing/2014/main" id="{9291A293-0F5F-7A76-683D-BD206245C7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020" y="3767074"/>
            <a:ext cx="5586951" cy="216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572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B7EE3CEE-3B56-21FC-6DAF-404BB1C6B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404" y="1634067"/>
            <a:ext cx="6994262" cy="4470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C18DB3-2D4F-A1FB-E5B2-F51BE31CF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for CRESST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93C26-056F-54D7-23C1-EA4480BD5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1" y="1293845"/>
            <a:ext cx="11496239" cy="4287953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Upgrade aging electronics to accommodate increased number of detectors: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E1A51C-87FB-CCD8-4FB7-A75617F44A9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6EABC5-06CF-9EF9-E2C2-AF7E64F61AA8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D1D3DB9-8CA9-80F2-740A-250E9606CA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257616"/>
              </p:ext>
            </p:extLst>
          </p:nvPr>
        </p:nvGraphicFramePr>
        <p:xfrm>
          <a:off x="763304" y="3580703"/>
          <a:ext cx="4456154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51380">
                  <a:extLst>
                    <a:ext uri="{9D8B030D-6E8A-4147-A177-3AD203B41FA5}">
                      <a16:colId xmlns:a16="http://schemas.microsoft.com/office/drawing/2014/main" val="968395285"/>
                    </a:ext>
                  </a:extLst>
                </a:gridCol>
                <a:gridCol w="1150002">
                  <a:extLst>
                    <a:ext uri="{9D8B030D-6E8A-4147-A177-3AD203B41FA5}">
                      <a16:colId xmlns:a16="http://schemas.microsoft.com/office/drawing/2014/main" val="1567619400"/>
                    </a:ext>
                  </a:extLst>
                </a:gridCol>
                <a:gridCol w="1154772">
                  <a:extLst>
                    <a:ext uri="{9D8B030D-6E8A-4147-A177-3AD203B41FA5}">
                      <a16:colId xmlns:a16="http://schemas.microsoft.com/office/drawing/2014/main" val="4052304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Readout channels: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~32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288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119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Active modules: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O(10)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004C60"/>
                          </a:solidFill>
                          <a:latin typeface="Liberation Sans" panose="020B0604020202020204" pitchFamily="34" charset="0"/>
                          <a:ea typeface="Liberation Sans" panose="020B0604020202020204" pitchFamily="34" charset="0"/>
                          <a:cs typeface="Liberation Sans" panose="020B0604020202020204" pitchFamily="34" charset="0"/>
                        </a:rPr>
                        <a:t>O(100)</a:t>
                      </a:r>
                      <a:endParaRPr lang="en-DE" dirty="0">
                        <a:solidFill>
                          <a:srgbClr val="004C60"/>
                        </a:solidFill>
                        <a:latin typeface="Liberation Sans" panose="020B0604020202020204" pitchFamily="34" charset="0"/>
                        <a:ea typeface="Liberation Sans" panose="020B0604020202020204" pitchFamily="34" charset="0"/>
                        <a:cs typeface="Liberation Sans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046298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1F7FA6BD-7DB6-4605-C6FA-D93EA0F2A327}"/>
              </a:ext>
            </a:extLst>
          </p:cNvPr>
          <p:cNvSpPr/>
          <p:nvPr/>
        </p:nvSpPr>
        <p:spPr>
          <a:xfrm>
            <a:off x="3918854" y="4033762"/>
            <a:ext cx="276190" cy="174171"/>
          </a:xfrm>
          <a:prstGeom prst="rightArrow">
            <a:avLst/>
          </a:prstGeom>
          <a:solidFill>
            <a:srgbClr val="C07559"/>
          </a:solidFill>
          <a:ln>
            <a:solidFill>
              <a:srgbClr val="C0755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142E1FE-A3DD-BB40-E041-8BBC42839ACF}"/>
              </a:ext>
            </a:extLst>
          </p:cNvPr>
          <p:cNvSpPr/>
          <p:nvPr/>
        </p:nvSpPr>
        <p:spPr>
          <a:xfrm>
            <a:off x="3918854" y="3682357"/>
            <a:ext cx="276189" cy="174171"/>
          </a:xfrm>
          <a:prstGeom prst="rightArrow">
            <a:avLst/>
          </a:prstGeom>
          <a:solidFill>
            <a:srgbClr val="C07559"/>
          </a:solidFill>
          <a:ln>
            <a:solidFill>
              <a:srgbClr val="C0755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88022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469DA-E6AA-B0F0-89FE-B7FB65CB4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4A756-47A0-C2E7-1E0E-477F5E31D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1" y="1604515"/>
            <a:ext cx="8184038" cy="397728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CRESST operates cryogenic calorimeters in the search for sub-GeV dark matter, with world-leading limits below ~1.2 GeV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LEE currently limits the sensitivity, but progress is being made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The forthcoming upgrade promises up to 3 orders of magnitude improvement in sensitivity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29D9A8-536C-0A33-1817-7BA8FB7C9D53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 dirty="0"/>
              <a:t>Colin Moore - Dark Side of the Universe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02DEE-A1BE-4882-842D-E583A57DDA1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 descr="A diagram of a machine&#10;&#10;AI-generated content may be incorrect.">
            <a:extLst>
              <a:ext uri="{FF2B5EF4-FFF2-40B4-BE49-F238E27FC236}">
                <a16:creationId xmlns:a16="http://schemas.microsoft.com/office/drawing/2014/main" id="{A2F84635-4A75-D076-EEE1-1FF1BE20D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406" y="1283612"/>
            <a:ext cx="3344492" cy="496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79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B5166-65BE-558A-026C-320D886A8B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82E49-0E95-677F-2AA6-AD848584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CRESST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77436-A05D-1C00-612B-FD94B99087F9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 dirty="0"/>
              <a:t>Colin Moore - Dark Side of the Universe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C49B41-75BB-1F16-467B-5A6F4B2AF73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2</a:t>
            </a:fld>
            <a:endParaRPr lang="en-GB"/>
          </a:p>
        </p:txBody>
      </p:sp>
      <p:pic>
        <p:nvPicPr>
          <p:cNvPr id="9" name="Picture 8" descr="A diagram of a machine&#10;&#10;AI-generated content may be incorrect.">
            <a:extLst>
              <a:ext uri="{FF2B5EF4-FFF2-40B4-BE49-F238E27FC236}">
                <a16:creationId xmlns:a16="http://schemas.microsoft.com/office/drawing/2014/main" id="{E06BC81C-6485-CAFB-89EF-9677D6ECF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237192"/>
            <a:ext cx="3344492" cy="4965720"/>
          </a:xfrm>
          <a:prstGeom prst="rect">
            <a:avLst/>
          </a:prstGeom>
        </p:spPr>
      </p:pic>
      <p:pic>
        <p:nvPicPr>
          <p:cNvPr id="11" name="Picture 10" descr="A map of italy with borders&#10;&#10;AI-generated content may be incorrect.">
            <a:extLst>
              <a:ext uri="{FF2B5EF4-FFF2-40B4-BE49-F238E27FC236}">
                <a16:creationId xmlns:a16="http://schemas.microsoft.com/office/drawing/2014/main" id="{79AE9B7F-8539-E636-5BF2-8249B748F5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144" y="1328833"/>
            <a:ext cx="3711514" cy="278363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03E1E65-8E5A-A48F-ECFA-53B15DC10F14}"/>
              </a:ext>
            </a:extLst>
          </p:cNvPr>
          <p:cNvSpPr/>
          <p:nvPr/>
        </p:nvSpPr>
        <p:spPr>
          <a:xfrm>
            <a:off x="10761785" y="3860800"/>
            <a:ext cx="976923" cy="351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14" name="Picture 13" descr="A long shot of a mountain&#10;&#10;AI-generated content may be incorrect.">
            <a:extLst>
              <a:ext uri="{FF2B5EF4-FFF2-40B4-BE49-F238E27FC236}">
                <a16:creationId xmlns:a16="http://schemas.microsoft.com/office/drawing/2014/main" id="{05BFE4D4-2F41-B860-E319-5EF2F7CB3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473" y="1228811"/>
            <a:ext cx="2988642" cy="301128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13F3DB8-5B57-3FAF-5A5E-B72FD65DEEF9}"/>
              </a:ext>
            </a:extLst>
          </p:cNvPr>
          <p:cNvCxnSpPr>
            <a:cxnSpLocks/>
            <a:stCxn id="19" idx="1"/>
          </p:cNvCxnSpPr>
          <p:nvPr/>
        </p:nvCxnSpPr>
        <p:spPr>
          <a:xfrm flipV="1">
            <a:off x="4063996" y="3313723"/>
            <a:ext cx="1914773" cy="115"/>
          </a:xfrm>
          <a:prstGeom prst="straightConnector1">
            <a:avLst/>
          </a:prstGeom>
          <a:ln w="38100">
            <a:solidFill>
              <a:srgbClr val="C075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Brace 18">
            <a:extLst>
              <a:ext uri="{FF2B5EF4-FFF2-40B4-BE49-F238E27FC236}">
                <a16:creationId xmlns:a16="http://schemas.microsoft.com/office/drawing/2014/main" id="{FC2A3AA5-99EC-BEA6-E4D0-243ECC2BAE94}"/>
              </a:ext>
            </a:extLst>
          </p:cNvPr>
          <p:cNvSpPr/>
          <p:nvPr/>
        </p:nvSpPr>
        <p:spPr>
          <a:xfrm>
            <a:off x="3532550" y="1328833"/>
            <a:ext cx="531446" cy="4782798"/>
          </a:xfrm>
          <a:prstGeom prst="rightBrace">
            <a:avLst>
              <a:gd name="adj1" fmla="val 8333"/>
              <a:gd name="adj2" fmla="val 41503"/>
            </a:avLst>
          </a:prstGeom>
          <a:ln w="38100">
            <a:solidFill>
              <a:srgbClr val="C075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>
              <a:solidFill>
                <a:srgbClr val="C07559"/>
              </a:solidFill>
            </a:endParaRP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17D06CBE-78BF-023E-60E2-ABAE7FCBEA81}"/>
              </a:ext>
            </a:extLst>
          </p:cNvPr>
          <p:cNvSpPr/>
          <p:nvPr/>
        </p:nvSpPr>
        <p:spPr>
          <a:xfrm>
            <a:off x="7713785" y="1228811"/>
            <a:ext cx="415807" cy="3011284"/>
          </a:xfrm>
          <a:prstGeom prst="rightBrace">
            <a:avLst>
              <a:gd name="adj1" fmla="val 8333"/>
              <a:gd name="adj2" fmla="val 42092"/>
            </a:avLst>
          </a:prstGeom>
          <a:ln w="38100">
            <a:solidFill>
              <a:srgbClr val="C075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379E9AB-F0F0-247F-6F6D-B6B18DB2F0D9}"/>
              </a:ext>
            </a:extLst>
          </p:cNvPr>
          <p:cNvCxnSpPr>
            <a:cxnSpLocks/>
          </p:cNvCxnSpPr>
          <p:nvPr/>
        </p:nvCxnSpPr>
        <p:spPr>
          <a:xfrm>
            <a:off x="8067675" y="2495550"/>
            <a:ext cx="1745456" cy="0"/>
          </a:xfrm>
          <a:prstGeom prst="straightConnector1">
            <a:avLst/>
          </a:prstGeom>
          <a:ln w="38100">
            <a:solidFill>
              <a:srgbClr val="C075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B0CA539-996F-EF09-04EB-8E4A54C8A782}"/>
              </a:ext>
            </a:extLst>
          </p:cNvPr>
          <p:cNvGrpSpPr/>
          <p:nvPr/>
        </p:nvGrpSpPr>
        <p:grpSpPr>
          <a:xfrm>
            <a:off x="4503379" y="4603985"/>
            <a:ext cx="6909224" cy="1683056"/>
            <a:chOff x="4393258" y="4430080"/>
            <a:chExt cx="7623135" cy="1856961"/>
          </a:xfrm>
        </p:grpSpPr>
        <p:pic>
          <p:nvPicPr>
            <p:cNvPr id="25" name="Picture 24" descr="A red circle with a person in a robe and a castle&#10;&#10;AI-generated content may be incorrect.">
              <a:extLst>
                <a:ext uri="{FF2B5EF4-FFF2-40B4-BE49-F238E27FC236}">
                  <a16:creationId xmlns:a16="http://schemas.microsoft.com/office/drawing/2014/main" id="{8AF19512-B02C-EC99-ADC2-8276DD3D7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62969" y="5421577"/>
              <a:ext cx="1653424" cy="865464"/>
            </a:xfrm>
            <a:prstGeom prst="rect">
              <a:avLst/>
            </a:prstGeom>
          </p:spPr>
        </p:pic>
        <p:pic>
          <p:nvPicPr>
            <p:cNvPr id="26" name="Picture 25" descr="A logo with blue and red text&#10;&#10;AI-generated content may be incorrect.">
              <a:extLst>
                <a:ext uri="{FF2B5EF4-FFF2-40B4-BE49-F238E27FC236}">
                  <a16:creationId xmlns:a16="http://schemas.microsoft.com/office/drawing/2014/main" id="{D2C2F57A-E304-FCEE-D95F-9FD5A771C5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3258" y="5447394"/>
              <a:ext cx="1461856" cy="823418"/>
            </a:xfrm>
            <a:prstGeom prst="rect">
              <a:avLst/>
            </a:prstGeom>
          </p:spPr>
        </p:pic>
        <p:pic>
          <p:nvPicPr>
            <p:cNvPr id="27" name="Picture 26" descr="A logo with blue and black text&#10;&#10;AI-generated content may be incorrect.">
              <a:extLst>
                <a:ext uri="{FF2B5EF4-FFF2-40B4-BE49-F238E27FC236}">
                  <a16:creationId xmlns:a16="http://schemas.microsoft.com/office/drawing/2014/main" id="{1AE26745-BA0F-BBCF-F9B6-1316732C3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2783" y="4521137"/>
              <a:ext cx="1491624" cy="965081"/>
            </a:xfrm>
            <a:prstGeom prst="rect">
              <a:avLst/>
            </a:prstGeom>
          </p:spPr>
        </p:pic>
        <p:pic>
          <p:nvPicPr>
            <p:cNvPr id="28" name="Picture 27" descr="A logo with text overlay&#10;&#10;AI-generated content may be incorrect.">
              <a:extLst>
                <a:ext uri="{FF2B5EF4-FFF2-40B4-BE49-F238E27FC236}">
                  <a16:creationId xmlns:a16="http://schemas.microsoft.com/office/drawing/2014/main" id="{4027DE0D-5B5F-5671-F49F-19297905F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0277" y="4430080"/>
              <a:ext cx="2220375" cy="1147194"/>
            </a:xfrm>
            <a:prstGeom prst="rect">
              <a:avLst/>
            </a:prstGeom>
          </p:spPr>
        </p:pic>
        <p:pic>
          <p:nvPicPr>
            <p:cNvPr id="29" name="Picture 28" descr="A blue background with white text&#10;&#10;AI-generated content may be incorrect.">
              <a:extLst>
                <a:ext uri="{FF2B5EF4-FFF2-40B4-BE49-F238E27FC236}">
                  <a16:creationId xmlns:a16="http://schemas.microsoft.com/office/drawing/2014/main" id="{88452770-B4E1-8642-056C-C7BF2BD61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4656" y="4561929"/>
              <a:ext cx="1443789" cy="441748"/>
            </a:xfrm>
            <a:prstGeom prst="rect">
              <a:avLst/>
            </a:prstGeom>
          </p:spPr>
        </p:pic>
        <p:pic>
          <p:nvPicPr>
            <p:cNvPr id="30" name="Picture 29" descr="A blue square with white letters&#10;&#10;AI-generated content may be incorrect.">
              <a:extLst>
                <a:ext uri="{FF2B5EF4-FFF2-40B4-BE49-F238E27FC236}">
                  <a16:creationId xmlns:a16="http://schemas.microsoft.com/office/drawing/2014/main" id="{338E2686-9216-9A37-7311-DFE9FE73B3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6565" y="5169162"/>
              <a:ext cx="910477" cy="910477"/>
            </a:xfrm>
            <a:prstGeom prst="rect">
              <a:avLst/>
            </a:prstGeom>
          </p:spPr>
        </p:pic>
        <p:pic>
          <p:nvPicPr>
            <p:cNvPr id="31" name="Picture 30" descr="A blue and white rectangles with white lines&#10;&#10;AI-generated content may be incorrect.">
              <a:extLst>
                <a:ext uri="{FF2B5EF4-FFF2-40B4-BE49-F238E27FC236}">
                  <a16:creationId xmlns:a16="http://schemas.microsoft.com/office/drawing/2014/main" id="{B614EEA7-2C34-688D-1AFA-3A2EA0DA8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94441" y="4527075"/>
              <a:ext cx="1146468" cy="604220"/>
            </a:xfrm>
            <a:prstGeom prst="rect">
              <a:avLst/>
            </a:prstGeom>
          </p:spPr>
        </p:pic>
        <p:pic>
          <p:nvPicPr>
            <p:cNvPr id="32" name="Picture 31" descr="A black background with a black square&#10;&#10;AI-generated content may be incorrect.">
              <a:extLst>
                <a:ext uri="{FF2B5EF4-FFF2-40B4-BE49-F238E27FC236}">
                  <a16:creationId xmlns:a16="http://schemas.microsoft.com/office/drawing/2014/main" id="{34DE5784-8362-DC2D-260A-9DA50B8AB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36600" y="5457072"/>
              <a:ext cx="1340992" cy="539295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066E7B8-12FB-3831-78F0-732E9B7BF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550528" y="5682690"/>
              <a:ext cx="1646194" cy="422717"/>
            </a:xfrm>
            <a:prstGeom prst="rect">
              <a:avLst/>
            </a:prstGeom>
          </p:spPr>
        </p:pic>
      </p:grp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53D00456-0502-2B17-7898-8C8DD25A0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073" y="4319664"/>
            <a:ext cx="6951037" cy="1513373"/>
          </a:xfrm>
        </p:spPr>
        <p:txBody>
          <a:bodyPr/>
          <a:lstStyle/>
          <a:p>
            <a:r>
              <a:rPr lang="en-GB" sz="2400" noProof="0" dirty="0"/>
              <a:t>~60 collaborators  |  9 Institutions  |  5 countries</a:t>
            </a:r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04341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14F9D4-A599-7243-FB62-B246AD06F61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388FEC-F76E-53E2-75DF-88EF6572411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164806" y="6480175"/>
            <a:ext cx="3863975" cy="276225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en-US" sz="1200" dirty="0">
                <a:solidFill>
                  <a:srgbClr val="004C60"/>
                </a:solidFill>
                <a:latin typeface="Montserrat Medium" panose="00000600000000000000" pitchFamily="2" charset="0"/>
                <a:ea typeface="Liberation Sans" panose="020B0604020202020204" pitchFamily="34" charset="0"/>
                <a:cs typeface="Liberation Sans" panose="020B0604020202020204" pitchFamily="34" charset="0"/>
              </a:rPr>
              <a:t>Colin Moore - Dark Side of the Universe 2025</a:t>
            </a:r>
            <a:endParaRPr lang="en-GB" sz="1200" dirty="0">
              <a:solidFill>
                <a:srgbClr val="004C60"/>
              </a:solidFill>
              <a:latin typeface="Montserrat Medium" panose="00000600000000000000" pitchFamily="2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6" name="Picture 5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33890395-9446-3055-E8C8-78333BEBF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480" y="1648408"/>
            <a:ext cx="5616628" cy="4568926"/>
          </a:xfrm>
          <a:prstGeom prst="rect">
            <a:avLst/>
          </a:prstGeom>
        </p:spPr>
      </p:pic>
      <p:pic>
        <p:nvPicPr>
          <p:cNvPr id="8" name="Picture 7" descr="A red circle with a person in a robe and a castle&#10;&#10;AI-generated content may be incorrect.">
            <a:extLst>
              <a:ext uri="{FF2B5EF4-FFF2-40B4-BE49-F238E27FC236}">
                <a16:creationId xmlns:a16="http://schemas.microsoft.com/office/drawing/2014/main" id="{1F4FD683-2D19-EDF3-1F37-7C62638326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496" y="5389676"/>
            <a:ext cx="1711920" cy="896083"/>
          </a:xfrm>
          <a:prstGeom prst="rect">
            <a:avLst/>
          </a:prstGeom>
        </p:spPr>
      </p:pic>
      <p:pic>
        <p:nvPicPr>
          <p:cNvPr id="9" name="Picture 8" descr="A logo with blue and red text&#10;&#10;AI-generated content may be incorrect.">
            <a:extLst>
              <a:ext uri="{FF2B5EF4-FFF2-40B4-BE49-F238E27FC236}">
                <a16:creationId xmlns:a16="http://schemas.microsoft.com/office/drawing/2014/main" id="{193600B1-DDFD-3C49-9A3B-B90271F845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58" y="5342185"/>
            <a:ext cx="1662393" cy="936375"/>
          </a:xfrm>
          <a:prstGeom prst="rect">
            <a:avLst/>
          </a:prstGeom>
        </p:spPr>
      </p:pic>
      <p:pic>
        <p:nvPicPr>
          <p:cNvPr id="10" name="Picture 9" descr="A logo with blue and black text&#10;&#10;AI-generated content may be incorrect.">
            <a:extLst>
              <a:ext uri="{FF2B5EF4-FFF2-40B4-BE49-F238E27FC236}">
                <a16:creationId xmlns:a16="http://schemas.microsoft.com/office/drawing/2014/main" id="{F75B3B0B-161E-D9B4-70DB-C0E22301AE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16" y="1784657"/>
            <a:ext cx="1747617" cy="1130709"/>
          </a:xfrm>
          <a:prstGeom prst="rect">
            <a:avLst/>
          </a:prstGeom>
        </p:spPr>
      </p:pic>
      <p:pic>
        <p:nvPicPr>
          <p:cNvPr id="11" name="Picture 10" descr="A logo with text overlay&#10;&#10;AI-generated content may be incorrect.">
            <a:extLst>
              <a:ext uri="{FF2B5EF4-FFF2-40B4-BE49-F238E27FC236}">
                <a16:creationId xmlns:a16="http://schemas.microsoft.com/office/drawing/2014/main" id="{BE8F6D93-27B8-2C8E-099B-CB4FDEDD43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650" y="1424130"/>
            <a:ext cx="2517067" cy="1300485"/>
          </a:xfrm>
          <a:prstGeom prst="rect">
            <a:avLst/>
          </a:prstGeom>
        </p:spPr>
      </p:pic>
      <p:pic>
        <p:nvPicPr>
          <p:cNvPr id="12" name="Picture 11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A37B7B4C-6713-F946-CD8B-3E851A48F7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555" y="3727716"/>
            <a:ext cx="1800363" cy="550847"/>
          </a:xfrm>
          <a:prstGeom prst="rect">
            <a:avLst/>
          </a:prstGeom>
        </p:spPr>
      </p:pic>
      <p:pic>
        <p:nvPicPr>
          <p:cNvPr id="13" name="Picture 12" descr="A blue square with white letters&#10;&#10;AI-generated content may be incorrect.">
            <a:extLst>
              <a:ext uri="{FF2B5EF4-FFF2-40B4-BE49-F238E27FC236}">
                <a16:creationId xmlns:a16="http://schemas.microsoft.com/office/drawing/2014/main" id="{C3E0759C-C201-A068-D15B-D3CF4DCA82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57" y="4124295"/>
            <a:ext cx="1043732" cy="1043733"/>
          </a:xfrm>
          <a:prstGeom prst="rect">
            <a:avLst/>
          </a:prstGeom>
        </p:spPr>
      </p:pic>
      <p:pic>
        <p:nvPicPr>
          <p:cNvPr id="14" name="Picture 13" descr="A blue and white rectangles with white lines&#10;&#10;AI-generated content may be incorrect.">
            <a:extLst>
              <a:ext uri="{FF2B5EF4-FFF2-40B4-BE49-F238E27FC236}">
                <a16:creationId xmlns:a16="http://schemas.microsoft.com/office/drawing/2014/main" id="{63CE26E3-2884-1030-180D-30E01A7376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09" y="3081943"/>
            <a:ext cx="1373029" cy="723624"/>
          </a:xfrm>
          <a:prstGeom prst="rect">
            <a:avLst/>
          </a:prstGeom>
        </p:spPr>
      </p:pic>
      <p:pic>
        <p:nvPicPr>
          <p:cNvPr id="15" name="Picture 14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F032469C-3E26-8679-717B-5291191CEE9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555" y="2785814"/>
            <a:ext cx="1712431" cy="6886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CB1CDC5-5358-21C9-3B27-6975CA8C90B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9182" y="4568545"/>
            <a:ext cx="2145178" cy="550848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E02446ED-D533-9C4A-CFE9-79B5C4C3B5F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93825" y="105697"/>
            <a:ext cx="11405937" cy="1429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289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554319-7587-D683-F99C-7FB86BA15E6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A54330F8-F7F0-4E80-8562-7C646927D335}" type="slidenum">
              <a:rPr lang="en-GB" smtClean="0"/>
              <a:t>21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7FA5F2-805B-0A66-17A5-717A5C848EA6}"/>
              </a:ext>
            </a:extLst>
          </p:cNvPr>
          <p:cNvSpPr txBox="1"/>
          <p:nvPr/>
        </p:nvSpPr>
        <p:spPr>
          <a:xfrm>
            <a:off x="4646974" y="2828836"/>
            <a:ext cx="28996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Backup</a:t>
            </a:r>
            <a:endParaRPr lang="en-DE" sz="7200" dirty="0"/>
          </a:p>
        </p:txBody>
      </p:sp>
    </p:spTree>
    <p:extLst>
      <p:ext uri="{BB962C8B-B14F-4D97-AF65-F5344CB8AC3E}">
        <p14:creationId xmlns:p14="http://schemas.microsoft.com/office/powerpoint/2010/main" val="287672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72249-93AC-A66C-7A82-5B696943E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Threshold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4DC92D-581D-73E0-0401-EBC48E70BB4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21F680-B018-B3D0-7A2E-DD261DD7257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22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7ABC3-A033-77C8-BF92-6817A050EBF0}"/>
              </a:ext>
            </a:extLst>
          </p:cNvPr>
          <p:cNvSpPr txBox="1"/>
          <p:nvPr/>
        </p:nvSpPr>
        <p:spPr>
          <a:xfrm>
            <a:off x="3047315" y="6064319"/>
            <a:ext cx="609895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Fuchs, D. (2023) </a:t>
            </a:r>
            <a:r>
              <a:rPr lang="en-US" sz="1000" dirty="0">
                <a:hlinkClick r:id="rId2" tooltip="open in new window"/>
              </a:rPr>
              <a:t>nbn-resolving.org/urn:nbn:de:bvb:91-diss-20231004-1709800-1-3</a:t>
            </a:r>
            <a:endParaRPr lang="en-DE" sz="1000" dirty="0"/>
          </a:p>
        </p:txBody>
      </p:sp>
      <p:pic>
        <p:nvPicPr>
          <p:cNvPr id="13" name="Picture 12" descr="A graph with a blue line&#10;&#10;AI-generated content may be incorrect.">
            <a:extLst>
              <a:ext uri="{FF2B5EF4-FFF2-40B4-BE49-F238E27FC236}">
                <a16:creationId xmlns:a16="http://schemas.microsoft.com/office/drawing/2014/main" id="{EEF74C5F-A601-BF25-F28F-49F17C0401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322" y="2134741"/>
            <a:ext cx="6098959" cy="3929578"/>
          </a:xfrm>
          <a:prstGeom prst="rect">
            <a:avLst/>
          </a:prstGeom>
        </p:spPr>
      </p:pic>
      <p:pic>
        <p:nvPicPr>
          <p:cNvPr id="15" name="Picture 14" descr="A graph with a barcode&#10;&#10;AI-generated content may be incorrect.">
            <a:extLst>
              <a:ext uri="{FF2B5EF4-FFF2-40B4-BE49-F238E27FC236}">
                <a16:creationId xmlns:a16="http://schemas.microsoft.com/office/drawing/2014/main" id="{B3D37821-A050-36D1-C415-225E604DC3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77" y="2250586"/>
            <a:ext cx="5702504" cy="3697888"/>
          </a:xfrm>
          <a:prstGeom prst="rect">
            <a:avLst/>
          </a:prstGeom>
        </p:spPr>
      </p:pic>
      <p:pic>
        <p:nvPicPr>
          <p:cNvPr id="19" name="Picture 18" descr="A math equations and numbers&#10;&#10;AI-generated content may be incorrect.">
            <a:extLst>
              <a:ext uri="{FF2B5EF4-FFF2-40B4-BE49-F238E27FC236}">
                <a16:creationId xmlns:a16="http://schemas.microsoft.com/office/drawing/2014/main" id="{C6E0F887-FE15-7045-BC27-4CF4A2BFD8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11" y="1269239"/>
            <a:ext cx="5521911" cy="981347"/>
          </a:xfrm>
          <a:prstGeom prst="rect">
            <a:avLst/>
          </a:prstGeom>
        </p:spPr>
      </p:pic>
      <p:pic>
        <p:nvPicPr>
          <p:cNvPr id="23" name="Picture 22" descr="A number and text on a white background&#10;&#10;AI-generated content may be incorrect.">
            <a:extLst>
              <a:ext uri="{FF2B5EF4-FFF2-40B4-BE49-F238E27FC236}">
                <a16:creationId xmlns:a16="http://schemas.microsoft.com/office/drawing/2014/main" id="{C697058D-E22A-5569-027E-0F5D1009A1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871" y="1299957"/>
            <a:ext cx="3062803" cy="70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49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4E024ACF-EC2A-86A7-44FC-129ED0B4DF1C}"/>
              </a:ext>
            </a:extLst>
          </p:cNvPr>
          <p:cNvGrpSpPr/>
          <p:nvPr/>
        </p:nvGrpSpPr>
        <p:grpSpPr>
          <a:xfrm>
            <a:off x="7103321" y="2979557"/>
            <a:ext cx="4889840" cy="3259893"/>
            <a:chOff x="5439685" y="2979554"/>
            <a:chExt cx="4889840" cy="3259893"/>
          </a:xfrm>
        </p:grpSpPr>
        <p:pic>
          <p:nvPicPr>
            <p:cNvPr id="51" name="Graphic 50">
              <a:extLst>
                <a:ext uri="{FF2B5EF4-FFF2-40B4-BE49-F238E27FC236}">
                  <a16:creationId xmlns:a16="http://schemas.microsoft.com/office/drawing/2014/main" id="{3F50992D-835A-1AAC-4D2B-4E2AB1A13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39685" y="2979554"/>
              <a:ext cx="4889840" cy="3259893"/>
            </a:xfrm>
            <a:prstGeom prst="rect">
              <a:avLst/>
            </a:prstGeom>
          </p:spPr>
        </p:pic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D81E1B1F-B013-99F9-5361-3E1014C4F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8305118" y="3341932"/>
              <a:ext cx="1553526" cy="116514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A20897C-F571-5B26-8013-F0D9497C2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Edge Sensors</a:t>
            </a:r>
            <a:endParaRPr lang="en-DE" dirty="0"/>
          </a:p>
        </p:txBody>
      </p:sp>
      <p:pic>
        <p:nvPicPr>
          <p:cNvPr id="7" name="Content Placeholder 6" descr="A diagram of a thermometer&#10;&#10;AI-generated content may be incorrect.">
            <a:extLst>
              <a:ext uri="{FF2B5EF4-FFF2-40B4-BE49-F238E27FC236}">
                <a16:creationId xmlns:a16="http://schemas.microsoft.com/office/drawing/2014/main" id="{C84A20DF-A9A6-46B7-1ECD-13871F2060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299979"/>
            <a:ext cx="3864958" cy="491431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888D61-541D-64E9-155B-5CEC948E80D4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 dirty="0"/>
              <a:t>Colin Moore - Dark Side of the Universe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F99219-F9BC-77AF-5467-E9E5AEDFA8E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3</a:t>
            </a:fld>
            <a:endParaRPr lang="en-GB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3BF377A-A4BD-689D-EF75-52388DB388C4}"/>
              </a:ext>
            </a:extLst>
          </p:cNvPr>
          <p:cNvGrpSpPr/>
          <p:nvPr/>
        </p:nvGrpSpPr>
        <p:grpSpPr>
          <a:xfrm>
            <a:off x="4385725" y="3669206"/>
            <a:ext cx="2556828" cy="1675748"/>
            <a:chOff x="6214488" y="1146180"/>
            <a:chExt cx="2556828" cy="167574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022C6D9-873C-6228-B526-2B9B97F1158A}"/>
                </a:ext>
              </a:extLst>
            </p:cNvPr>
            <p:cNvSpPr/>
            <p:nvPr/>
          </p:nvSpPr>
          <p:spPr>
            <a:xfrm>
              <a:off x="8281125" y="1644621"/>
              <a:ext cx="58163" cy="5866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806B69-620C-4CE8-C38E-A876D851AF0C}"/>
                </a:ext>
              </a:extLst>
            </p:cNvPr>
            <p:cNvSpPr/>
            <p:nvPr/>
          </p:nvSpPr>
          <p:spPr>
            <a:xfrm>
              <a:off x="7204616" y="2140698"/>
              <a:ext cx="45719" cy="67870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402FDFB-B14E-3311-B0DC-0BE4F1F9DAAB}"/>
                </a:ext>
              </a:extLst>
            </p:cNvPr>
            <p:cNvSpPr/>
            <p:nvPr/>
          </p:nvSpPr>
          <p:spPr>
            <a:xfrm>
              <a:off x="7136758" y="1801551"/>
              <a:ext cx="181435" cy="3499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03F548C-77E1-04F9-1572-7B3D9E53542D}"/>
                </a:ext>
              </a:extLst>
            </p:cNvPr>
            <p:cNvSpPr/>
            <p:nvPr/>
          </p:nvSpPr>
          <p:spPr>
            <a:xfrm>
              <a:off x="6635002" y="1535578"/>
              <a:ext cx="499725" cy="88186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5F2496D-06C8-8B0A-73C4-E8A9F0B6F67B}"/>
                </a:ext>
              </a:extLst>
            </p:cNvPr>
            <p:cNvSpPr/>
            <p:nvPr/>
          </p:nvSpPr>
          <p:spPr>
            <a:xfrm>
              <a:off x="7318193" y="1535578"/>
              <a:ext cx="499725" cy="88186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D6A398D-4A28-8149-A7BF-EC1420D71CF7}"/>
                </a:ext>
              </a:extLst>
            </p:cNvPr>
            <p:cNvSpPr/>
            <p:nvPr/>
          </p:nvSpPr>
          <p:spPr>
            <a:xfrm>
              <a:off x="8124301" y="1535578"/>
              <a:ext cx="156824" cy="27674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05ACEC8-60A1-9F05-FC78-13E76F050FCD}"/>
                </a:ext>
              </a:extLst>
            </p:cNvPr>
            <p:cNvSpPr/>
            <p:nvPr/>
          </p:nvSpPr>
          <p:spPr>
            <a:xfrm>
              <a:off x="8337026" y="1535578"/>
              <a:ext cx="156824" cy="27674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CC0A97B-267D-4D28-54CD-82F1F1015B69}"/>
                </a:ext>
              </a:extLst>
            </p:cNvPr>
            <p:cNvSpPr txBox="1"/>
            <p:nvPr/>
          </p:nvSpPr>
          <p:spPr>
            <a:xfrm>
              <a:off x="6214488" y="1788492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4C60"/>
                  </a:solidFill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Al</a:t>
              </a:r>
              <a:endParaRPr lang="en-DE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03790A0-D23A-DADA-E723-6B289001F514}"/>
                </a:ext>
              </a:extLst>
            </p:cNvPr>
            <p:cNvSpPr txBox="1"/>
            <p:nvPr/>
          </p:nvSpPr>
          <p:spPr>
            <a:xfrm>
              <a:off x="6910721" y="1146180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4C60"/>
                  </a:solidFill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TES</a:t>
              </a:r>
              <a:endParaRPr lang="en-DE" b="1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80FBF38-9929-8FDF-12E3-EF2914114223}"/>
                </a:ext>
              </a:extLst>
            </p:cNvPr>
            <p:cNvSpPr txBox="1"/>
            <p:nvPr/>
          </p:nvSpPr>
          <p:spPr>
            <a:xfrm>
              <a:off x="7868505" y="1146180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4C60"/>
                  </a:solidFill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Heater</a:t>
              </a:r>
              <a:endParaRPr lang="en-DE" b="1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8A1A32BF-097F-F659-5AC0-3A4697E3F472}"/>
                </a:ext>
              </a:extLst>
            </p:cNvPr>
            <p:cNvCxnSpPr>
              <a:cxnSpLocks/>
            </p:cNvCxnSpPr>
            <p:nvPr/>
          </p:nvCxnSpPr>
          <p:spPr>
            <a:xfrm>
              <a:off x="6573200" y="1977816"/>
              <a:ext cx="26721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4918C3B-F980-F500-C697-70074FC02ABC}"/>
                </a:ext>
              </a:extLst>
            </p:cNvPr>
            <p:cNvSpPr txBox="1"/>
            <p:nvPr/>
          </p:nvSpPr>
          <p:spPr>
            <a:xfrm>
              <a:off x="6214488" y="1459955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4C60"/>
                  </a:solidFill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W</a:t>
              </a:r>
              <a:endParaRPr lang="en-DE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8BA73DD4-59B3-8DA1-6C08-FF72FC18C1BA}"/>
                </a:ext>
              </a:extLst>
            </p:cNvPr>
            <p:cNvCxnSpPr>
              <a:cxnSpLocks/>
            </p:cNvCxnSpPr>
            <p:nvPr/>
          </p:nvCxnSpPr>
          <p:spPr>
            <a:xfrm>
              <a:off x="6574631" y="1645444"/>
              <a:ext cx="650234" cy="3310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C67F88A-50D9-FDAD-958B-4AC387247A04}"/>
                </a:ext>
              </a:extLst>
            </p:cNvPr>
            <p:cNvSpPr txBox="1"/>
            <p:nvPr/>
          </p:nvSpPr>
          <p:spPr>
            <a:xfrm>
              <a:off x="6214488" y="2452596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4C60"/>
                  </a:solidFill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Au</a:t>
              </a:r>
              <a:endParaRPr lang="en-DE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8CDFA7B-AE72-FD68-5266-C82332E6662F}"/>
                </a:ext>
              </a:extLst>
            </p:cNvPr>
            <p:cNvCxnSpPr>
              <a:cxnSpLocks/>
            </p:cNvCxnSpPr>
            <p:nvPr/>
          </p:nvCxnSpPr>
          <p:spPr>
            <a:xfrm>
              <a:off x="6604338" y="2658853"/>
              <a:ext cx="60027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7AEF4D2-FE1B-6C1B-A4C1-0BA28249DE69}"/>
              </a:ext>
            </a:extLst>
          </p:cNvPr>
          <p:cNvSpPr txBox="1"/>
          <p:nvPr/>
        </p:nvSpPr>
        <p:spPr>
          <a:xfrm>
            <a:off x="4069719" y="1318650"/>
            <a:ext cx="72594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Thin tungsten film maintained in superconducting transition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Small change in temperature of crystal produces measurable change in resistance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Aluminum fins increase phonon collection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Operating point maintained via gold resistive heater</a:t>
            </a:r>
            <a:endParaRPr lang="en-DE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876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C1C45-9597-ABC5-B07D-F36D691BA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B56B9-CA44-F5DB-C6D8-997BDD32A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Transition Edge Sensors</a:t>
            </a:r>
            <a:endParaRPr lang="en-D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B96BDFC-12D2-BDF8-B901-A34E27C0BB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000" y="1299979"/>
            <a:ext cx="3864958" cy="491431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33230-1519-7AF1-D0EB-89CA964CAE4F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96D3CF-C654-C993-BDB1-6B0CA8AA906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4</a:t>
            </a:fld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A816947-902B-FCCB-CE4A-960C3EAEF13C}"/>
              </a:ext>
            </a:extLst>
          </p:cNvPr>
          <p:cNvGrpSpPr/>
          <p:nvPr/>
        </p:nvGrpSpPr>
        <p:grpSpPr>
          <a:xfrm>
            <a:off x="3548698" y="2926008"/>
            <a:ext cx="5378150" cy="3391827"/>
            <a:chOff x="7004351" y="2822468"/>
            <a:chExt cx="5378150" cy="3391827"/>
          </a:xfrm>
        </p:grpSpPr>
        <p:pic>
          <p:nvPicPr>
            <p:cNvPr id="14" name="Picture 13" descr="A close up of a metal box&#10;&#10;AI-generated content may be incorrect.">
              <a:extLst>
                <a:ext uri="{FF2B5EF4-FFF2-40B4-BE49-F238E27FC236}">
                  <a16:creationId xmlns:a16="http://schemas.microsoft.com/office/drawing/2014/main" id="{EF74E94E-A547-AFC5-1C5F-A74F95EE3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86547" y="2822468"/>
              <a:ext cx="3106417" cy="3391827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D19F3AD-8A17-BB87-86B3-1714EFEF361C}"/>
                </a:ext>
              </a:extLst>
            </p:cNvPr>
            <p:cNvSpPr txBox="1"/>
            <p:nvPr/>
          </p:nvSpPr>
          <p:spPr>
            <a:xfrm>
              <a:off x="7004351" y="3700170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7559"/>
                  </a:solidFill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Absorber</a:t>
              </a:r>
              <a:endParaRPr lang="en-DE" dirty="0">
                <a:solidFill>
                  <a:srgbClr val="C07559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57580545-58DB-95BF-90CD-E9F9D0D6A0D0}"/>
                </a:ext>
              </a:extLst>
            </p:cNvPr>
            <p:cNvCxnSpPr>
              <a:cxnSpLocks/>
            </p:cNvCxnSpPr>
            <p:nvPr/>
          </p:nvCxnSpPr>
          <p:spPr>
            <a:xfrm>
              <a:off x="8061158" y="3910263"/>
              <a:ext cx="1010653" cy="625964"/>
            </a:xfrm>
            <a:prstGeom prst="straightConnector1">
              <a:avLst/>
            </a:prstGeom>
            <a:ln w="12700">
              <a:solidFill>
                <a:srgbClr val="004C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F93014F-BFEA-60E5-F411-4C0ECF7457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74372" y="4114800"/>
              <a:ext cx="1246554" cy="441848"/>
            </a:xfrm>
            <a:prstGeom prst="straightConnector1">
              <a:avLst/>
            </a:prstGeom>
            <a:ln w="12700">
              <a:solidFill>
                <a:srgbClr val="004C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2696E48-F864-0675-5517-9E9DA65AC6E8}"/>
                </a:ext>
              </a:extLst>
            </p:cNvPr>
            <p:cNvSpPr txBox="1"/>
            <p:nvPr/>
          </p:nvSpPr>
          <p:spPr>
            <a:xfrm>
              <a:off x="10967916" y="3791634"/>
              <a:ext cx="14145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C07559"/>
                  </a:solidFill>
                  <a:latin typeface="Liberation Sans" panose="020B0604020202020204" pitchFamily="34" charset="0"/>
                  <a:ea typeface="Liberation Sans" panose="020B0604020202020204" pitchFamily="34" charset="0"/>
                  <a:cs typeface="Liberation Sans" panose="020B0604020202020204" pitchFamily="34" charset="0"/>
                </a:rPr>
                <a:t>Light Detector</a:t>
              </a:r>
              <a:endParaRPr lang="en-DE" dirty="0">
                <a:solidFill>
                  <a:srgbClr val="C07559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endParaRPr>
            </a:p>
          </p:txBody>
        </p:sp>
      </p:grpSp>
      <p:pic>
        <p:nvPicPr>
          <p:cNvPr id="20" name="Graphic 19">
            <a:extLst>
              <a:ext uri="{FF2B5EF4-FFF2-40B4-BE49-F238E27FC236}">
                <a16:creationId xmlns:a16="http://schemas.microsoft.com/office/drawing/2014/main" id="{CEAAD49B-16BE-AB11-EB4D-F774F1125F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8549041" y="3706348"/>
            <a:ext cx="3162715" cy="253017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B500D1F-3671-8865-2510-6AA89D59D82D}"/>
              </a:ext>
            </a:extLst>
          </p:cNvPr>
          <p:cNvSpPr txBox="1"/>
          <p:nvPr/>
        </p:nvSpPr>
        <p:spPr>
          <a:xfrm>
            <a:off x="4144879" y="1330059"/>
            <a:ext cx="7357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Two Modes:</a:t>
            </a:r>
            <a:endParaRPr lang="en-DE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E5F083D-457D-54E1-1BBB-1A4B02F38C97}"/>
              </a:ext>
            </a:extLst>
          </p:cNvPr>
          <p:cNvSpPr txBox="1"/>
          <p:nvPr/>
        </p:nvSpPr>
        <p:spPr>
          <a:xfrm>
            <a:off x="4445668" y="1669311"/>
            <a:ext cx="6286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7559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Phonon</a:t>
            </a:r>
          </a:p>
          <a:p>
            <a:r>
              <a:rPr lang="en-US" sz="1400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   &gt; 90% deposited energy</a:t>
            </a:r>
          </a:p>
          <a:p>
            <a:r>
              <a:rPr lang="en-US" sz="1400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   Independent of particle type</a:t>
            </a:r>
          </a:p>
          <a:p>
            <a:r>
              <a:rPr lang="en-US" sz="1400" b="1" dirty="0">
                <a:solidFill>
                  <a:srgbClr val="C07559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Light</a:t>
            </a:r>
          </a:p>
          <a:p>
            <a:r>
              <a:rPr lang="en-US" sz="1400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   &lt; 10% deposited energy</a:t>
            </a:r>
          </a:p>
          <a:p>
            <a:r>
              <a:rPr lang="en-US" sz="1400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    Dependent on particle (quenching)</a:t>
            </a:r>
            <a:endParaRPr lang="en-DE" sz="1400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EFE7138-274F-F6CD-A80D-6D70279E20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5812" y="1333871"/>
            <a:ext cx="3171603" cy="2305954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14DFCB6-3A97-6039-554B-612880584022}"/>
              </a:ext>
            </a:extLst>
          </p:cNvPr>
          <p:cNvSpPr txBox="1"/>
          <p:nvPr/>
        </p:nvSpPr>
        <p:spPr>
          <a:xfrm>
            <a:off x="8770521" y="1188704"/>
            <a:ext cx="271975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10.1103/PhysRevD.100.102002</a:t>
            </a:r>
            <a:endParaRPr lang="en-DE" sz="8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D71E127-99BA-FAB9-478D-285FD6099B13}"/>
              </a:ext>
            </a:extLst>
          </p:cNvPr>
          <p:cNvSpPr txBox="1"/>
          <p:nvPr/>
        </p:nvSpPr>
        <p:spPr>
          <a:xfrm>
            <a:off x="11587415" y="24003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NR</a:t>
            </a:r>
            <a:endParaRPr lang="en-DE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E4404F-907F-0744-AC1A-29238010B290}"/>
              </a:ext>
            </a:extLst>
          </p:cNvPr>
          <p:cNvSpPr txBox="1"/>
          <p:nvPr/>
        </p:nvSpPr>
        <p:spPr>
          <a:xfrm>
            <a:off x="11600239" y="165432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4C60"/>
                </a:solidFill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ER</a:t>
            </a:r>
            <a:endParaRPr lang="en-DE" dirty="0">
              <a:solidFill>
                <a:srgbClr val="004C60"/>
              </a:solidFill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sp>
        <p:nvSpPr>
          <p:cNvPr id="37" name="Right Brace 36">
            <a:extLst>
              <a:ext uri="{FF2B5EF4-FFF2-40B4-BE49-F238E27FC236}">
                <a16:creationId xmlns:a16="http://schemas.microsoft.com/office/drawing/2014/main" id="{93A8010A-7B79-E9B9-693C-2654B74BAC03}"/>
              </a:ext>
            </a:extLst>
          </p:cNvPr>
          <p:cNvSpPr/>
          <p:nvPr/>
        </p:nvSpPr>
        <p:spPr>
          <a:xfrm>
            <a:off x="11564555" y="1654323"/>
            <a:ext cx="84520" cy="369333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8965C0D8-7300-26C1-19B8-1E4FA7C6C912}"/>
              </a:ext>
            </a:extLst>
          </p:cNvPr>
          <p:cNvSpPr/>
          <p:nvPr/>
        </p:nvSpPr>
        <p:spPr>
          <a:xfrm>
            <a:off x="11552901" y="2536032"/>
            <a:ext cx="65218" cy="13405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55900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C2A47-7E62-E085-0B34-31C0A8499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CRESST-III 2019 Results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112B5-D621-7CB7-D295-C237C9C29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2360" y="1409134"/>
            <a:ext cx="6361723" cy="745365"/>
          </a:xfrm>
        </p:spPr>
        <p:txBody>
          <a:bodyPr/>
          <a:lstStyle/>
          <a:p>
            <a:pPr algn="ctr"/>
            <a:r>
              <a:rPr lang="en-US" dirty="0"/>
              <a:t>World-leading 0.16 &lt; m</a:t>
            </a:r>
            <a:r>
              <a:rPr lang="en-US" baseline="-25000" dirty="0">
                <a:latin typeface="Symbol" panose="05050102010706020507" pitchFamily="18" charset="2"/>
              </a:rPr>
              <a:t>c</a:t>
            </a:r>
            <a:r>
              <a:rPr lang="en-US" dirty="0"/>
              <a:t> &lt; 1.2 GeV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920D4B-EB14-1FD0-7D22-A3A848F4E7C7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C54B6E-4B70-4E61-239F-84C4A697E1B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AE04E8-7901-F0C5-7836-C141BC4CF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95" y="1238425"/>
            <a:ext cx="5142351" cy="47094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A0A0EE-669D-1B73-8EFD-45FC9431C676}"/>
              </a:ext>
            </a:extLst>
          </p:cNvPr>
          <p:cNvSpPr txBox="1"/>
          <p:nvPr/>
        </p:nvSpPr>
        <p:spPr>
          <a:xfrm>
            <a:off x="1477193" y="6025644"/>
            <a:ext cx="271975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hlinkClick r:id="rId3"/>
              </a:rPr>
              <a:t>10.1103/PhysRevD.100.102002</a:t>
            </a:r>
            <a:endParaRPr lang="en-DE" sz="8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08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625D9-7F2C-5812-2A20-7DB2A6A3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DE276E-E3D3-5C17-84DF-60C583FF5770}"/>
              </a:ext>
            </a:extLst>
          </p:cNvPr>
          <p:cNvSpPr txBox="1">
            <a:spLocks/>
          </p:cNvSpPr>
          <p:nvPr/>
        </p:nvSpPr>
        <p:spPr>
          <a:xfrm>
            <a:off x="5576703" y="1996269"/>
            <a:ext cx="6361723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lvl1pPr marL="0" marR="0" lvl="0" indent="0" defTabSz="914400" rtl="0" fontAlgn="auto" hangingPunct="0">
              <a:lnSpc>
                <a:spcPct val="100000"/>
              </a:lnSpc>
              <a:spcBef>
                <a:spcPts val="1710"/>
              </a:spcBef>
              <a:spcAft>
                <a:spcPts val="0"/>
              </a:spcAft>
              <a:buNone/>
              <a:tabLst/>
              <a:defRPr lang="de-DE" sz="2800" b="0" i="0" u="none" strike="noStrike" kern="1200" cap="none" spc="0" baseline="0">
                <a:solidFill>
                  <a:schemeClr val="tx2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  <a:ea typeface="Microsoft YaHei" pitchFamily="2"/>
              </a:defRPr>
            </a:lvl1pPr>
            <a:lvl2pPr marL="685800" marR="0" lvl="1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0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BUT</a:t>
            </a:r>
            <a:endParaRPr lang="en-US" dirty="0"/>
          </a:p>
          <a:p>
            <a:pPr algn="ctr"/>
            <a:endParaRPr lang="en-DE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E6E085-070B-9993-5F15-5A791C64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CRESST-III 2019 Results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937A8-BA40-5E6C-CE7C-8D65DE2D3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2360" y="1409134"/>
            <a:ext cx="6361723" cy="745365"/>
          </a:xfrm>
        </p:spPr>
        <p:txBody>
          <a:bodyPr/>
          <a:lstStyle/>
          <a:p>
            <a:pPr algn="ctr"/>
            <a:r>
              <a:rPr lang="en-US" dirty="0"/>
              <a:t>World-leading 0.16 &lt; m</a:t>
            </a:r>
            <a:r>
              <a:rPr lang="en-US" baseline="-25000" dirty="0">
                <a:latin typeface="Symbol" panose="05050102010706020507" pitchFamily="18" charset="2"/>
              </a:rPr>
              <a:t>c</a:t>
            </a:r>
            <a:r>
              <a:rPr lang="en-US" dirty="0"/>
              <a:t> &lt; 1.2 GeV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D82053-D36D-40DB-F1E7-7D509FA76A26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A544E9-1668-F031-3EDD-E56E98CAEB9F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D0516D-84E8-464C-DFBB-08DFCD932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95" y="1238425"/>
            <a:ext cx="5142351" cy="47094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0B52A0-EAD5-247F-DB3B-15AD83C45481}"/>
              </a:ext>
            </a:extLst>
          </p:cNvPr>
          <p:cNvSpPr txBox="1"/>
          <p:nvPr/>
        </p:nvSpPr>
        <p:spPr>
          <a:xfrm>
            <a:off x="1477193" y="6025644"/>
            <a:ext cx="271975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Liberation Sans" panose="020B0604020202020204" pitchFamily="34" charset="0"/>
                <a:ea typeface="Liberation Sans" panose="020B0604020202020204" pitchFamily="34" charset="0"/>
                <a:cs typeface="Liberation Sans" panose="020B0604020202020204" pitchFamily="34" charset="0"/>
                <a:hlinkClick r:id="rId3"/>
              </a:rPr>
              <a:t>10.1103/PhysRevD.100.102002</a:t>
            </a:r>
            <a:endParaRPr lang="en-DE" sz="800" dirty="0">
              <a:latin typeface="Liberation Sans" panose="020B0604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1B3A85-5834-A958-8712-39F0A77E8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0559" y="3312786"/>
            <a:ext cx="3612106" cy="3008983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AC3A4D9-FEC8-41FB-AA1A-5998F9D11842}"/>
              </a:ext>
            </a:extLst>
          </p:cNvPr>
          <p:cNvSpPr txBox="1">
            <a:spLocks/>
          </p:cNvSpPr>
          <p:nvPr/>
        </p:nvSpPr>
        <p:spPr>
          <a:xfrm>
            <a:off x="5581046" y="2502716"/>
            <a:ext cx="6361723" cy="10136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lvl1pPr marL="0" marR="0" lvl="0" indent="0" defTabSz="914400" rtl="0" fontAlgn="auto" hangingPunct="0">
              <a:lnSpc>
                <a:spcPct val="100000"/>
              </a:lnSpc>
              <a:spcBef>
                <a:spcPts val="1710"/>
              </a:spcBef>
              <a:spcAft>
                <a:spcPts val="0"/>
              </a:spcAft>
              <a:buNone/>
              <a:tabLst/>
              <a:defRPr lang="de-DE" sz="2800" b="0" i="0" u="none" strike="noStrike" kern="1200" cap="none" spc="0" baseline="0">
                <a:solidFill>
                  <a:schemeClr val="tx2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  <a:ea typeface="Microsoft YaHei" pitchFamily="2"/>
              </a:defRPr>
            </a:lvl1pPr>
            <a:lvl2pPr marL="685800" marR="0" lvl="1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0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Unknown background below ~200 eV</a:t>
            </a:r>
            <a:br>
              <a:rPr lang="en-US" dirty="0"/>
            </a:br>
            <a:r>
              <a:rPr lang="en-US" dirty="0"/>
              <a:t>“Low Energy Excess” (LEE)</a:t>
            </a:r>
          </a:p>
        </p:txBody>
      </p:sp>
    </p:spTree>
    <p:extLst>
      <p:ext uri="{BB962C8B-B14F-4D97-AF65-F5344CB8AC3E}">
        <p14:creationId xmlns:p14="http://schemas.microsoft.com/office/powerpoint/2010/main" val="785109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13955-4C36-6EE3-EC6F-ABC24DBB0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226" y="247385"/>
            <a:ext cx="9350051" cy="805560"/>
          </a:xfrm>
        </p:spPr>
        <p:txBody>
          <a:bodyPr/>
          <a:lstStyle/>
          <a:p>
            <a:r>
              <a:rPr lang="en-US" dirty="0"/>
              <a:t>Effect of LEE on Dark Matter Search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027B4-0A47-4FCB-B2AD-19CA617656B2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/>
              <a:t>Colin Moore - Dark Side of the Universe 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D4898C-3748-E509-74E6-C049C3941C5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9138CAE-A17F-2622-B995-000657D60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622" y="1142426"/>
            <a:ext cx="7434344" cy="513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16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5CD78-470B-F56E-FDC0-1A3960E6A8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1" y="1139019"/>
            <a:ext cx="10973522" cy="397728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Exchange target material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Compare commercial and self-grown crystals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Removed scintillating material from housing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Replaced scintillating sticks with clamps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Different target geometries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0A6C88-0EE8-679A-50E7-334A9BAE2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Attempts to Mitigate LEE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B1A95-0E92-AC20-F711-2B0DC79A70AB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 dirty="0"/>
              <a:t>Colin Moore - Dark Side of the Universe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C03C83-9846-DEF7-E021-DBF37EF7BE69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8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B54DF7-6FB4-C224-0504-F436E691E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335" y="4218095"/>
            <a:ext cx="7976917" cy="209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048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28F4C-014E-F806-89A2-B71D32296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11FA5-881B-7BE4-D562-03F783829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121" y="1139019"/>
            <a:ext cx="10973522" cy="3977283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Exchange target material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Compare commercial and self-grown crystals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Removed scintillating material from housing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Replaced scintillating sticks with clamps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Different target geometries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DE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4B4805C-AD9F-6106-9356-DC8A57F21DB2}"/>
              </a:ext>
            </a:extLst>
          </p:cNvPr>
          <p:cNvSpPr txBox="1">
            <a:spLocks/>
          </p:cNvSpPr>
          <p:nvPr/>
        </p:nvSpPr>
        <p:spPr>
          <a:xfrm>
            <a:off x="348121" y="1139019"/>
            <a:ext cx="10973522" cy="46161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>
            <a:lvl1pPr marL="0" marR="0" lvl="0" indent="0" defTabSz="914400" rtl="0" fontAlgn="auto" hangingPunct="0">
              <a:lnSpc>
                <a:spcPct val="100000"/>
              </a:lnSpc>
              <a:spcBef>
                <a:spcPts val="1710"/>
              </a:spcBef>
              <a:spcAft>
                <a:spcPts val="0"/>
              </a:spcAft>
              <a:buNone/>
              <a:tabLst/>
              <a:defRPr lang="de-DE" sz="2800" b="0" i="0" u="none" strike="noStrike" kern="1200" cap="none" spc="0" baseline="0">
                <a:solidFill>
                  <a:schemeClr val="tx2"/>
                </a:solidFill>
                <a:highlight>
                  <a:scrgbClr r="0" g="0" b="0">
                    <a:alpha val="0"/>
                  </a:scrgbClr>
                </a:highlight>
                <a:uFillTx/>
                <a:latin typeface="Liberation Sans" pitchFamily="18"/>
                <a:ea typeface="Microsoft YaHei" pitchFamily="2"/>
              </a:defRPr>
            </a:lvl1pPr>
            <a:lvl2pPr marL="685800" marR="0" lvl="1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0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chemeClr val="tx2"/>
                </a:solidFill>
                <a:uFillTx/>
                <a:latin typeface="Calibri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trike="sngStrike" dirty="0"/>
              <a:t>Exchange target material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trike="sngStrike" dirty="0"/>
              <a:t>Compare commercial and self-grown crystals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trike="sngStrike" dirty="0"/>
              <a:t>Removed scintillating material from housing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trike="sngStrike" dirty="0"/>
              <a:t>Replaced scintillating sticks with clamps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strike="sngStrike" dirty="0"/>
              <a:t>Different target geometries</a:t>
            </a:r>
          </a:p>
          <a:p>
            <a:endParaRPr lang="en-US" strike="sngStrike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4E66E-1B53-5B3C-481D-4AD1E9A2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Attempts to Mitigate LEE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F4001-A4A5-4DB3-591F-1379D310E7C1}"/>
              </a:ext>
            </a:extLst>
          </p:cNvPr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en-US" dirty="0"/>
              <a:t>Colin Moore - Dark Side of the Universe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16FD96-09DF-44A6-9306-17F9BD875B9E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729D7B36-06CB-4636-BAE6-32458C4FD1CD}" type="slidenum">
              <a:rPr lang="en-GB" smtClean="0"/>
              <a:t>9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08EA6AB-5D9A-9167-22FD-B6CFD543F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335" y="4218095"/>
            <a:ext cx="7976917" cy="2098038"/>
          </a:xfrm>
          <a:prstGeom prst="rect">
            <a:avLst/>
          </a:prstGeom>
        </p:spPr>
      </p:pic>
      <p:sp>
        <p:nvSpPr>
          <p:cNvPr id="7" name="Cross 6">
            <a:extLst>
              <a:ext uri="{FF2B5EF4-FFF2-40B4-BE49-F238E27FC236}">
                <a16:creationId xmlns:a16="http://schemas.microsoft.com/office/drawing/2014/main" id="{DC9AF8A9-4AA2-DF1F-9A36-A9FB6A7C44E0}"/>
              </a:ext>
            </a:extLst>
          </p:cNvPr>
          <p:cNvSpPr/>
          <p:nvPr/>
        </p:nvSpPr>
        <p:spPr>
          <a:xfrm rot="2700000">
            <a:off x="362727" y="1216871"/>
            <a:ext cx="260051" cy="260051"/>
          </a:xfrm>
          <a:prstGeom prst="plus">
            <a:avLst>
              <a:gd name="adj" fmla="val 4410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60E7D217-8BDF-71A1-31F8-ABBE1D73158E}"/>
              </a:ext>
            </a:extLst>
          </p:cNvPr>
          <p:cNvSpPr/>
          <p:nvPr/>
        </p:nvSpPr>
        <p:spPr>
          <a:xfrm rot="2700000">
            <a:off x="362727" y="1860341"/>
            <a:ext cx="260051" cy="260051"/>
          </a:xfrm>
          <a:prstGeom prst="plus">
            <a:avLst>
              <a:gd name="adj" fmla="val 4410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F75242E5-DCF1-55F2-9A65-E8A47E2A736B}"/>
              </a:ext>
            </a:extLst>
          </p:cNvPr>
          <p:cNvSpPr/>
          <p:nvPr/>
        </p:nvSpPr>
        <p:spPr>
          <a:xfrm rot="2700000">
            <a:off x="362727" y="2503807"/>
            <a:ext cx="260051" cy="260051"/>
          </a:xfrm>
          <a:prstGeom prst="plus">
            <a:avLst>
              <a:gd name="adj" fmla="val 4410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05F74626-6465-DD25-57C0-415F0F726B3A}"/>
              </a:ext>
            </a:extLst>
          </p:cNvPr>
          <p:cNvSpPr/>
          <p:nvPr/>
        </p:nvSpPr>
        <p:spPr>
          <a:xfrm rot="2700000">
            <a:off x="362727" y="3147271"/>
            <a:ext cx="260051" cy="260051"/>
          </a:xfrm>
          <a:prstGeom prst="plus">
            <a:avLst>
              <a:gd name="adj" fmla="val 4410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Cross 11">
            <a:extLst>
              <a:ext uri="{FF2B5EF4-FFF2-40B4-BE49-F238E27FC236}">
                <a16:creationId xmlns:a16="http://schemas.microsoft.com/office/drawing/2014/main" id="{B98A9ED2-3A5D-13C8-3A85-DBBDF8A54592}"/>
              </a:ext>
            </a:extLst>
          </p:cNvPr>
          <p:cNvSpPr/>
          <p:nvPr/>
        </p:nvSpPr>
        <p:spPr>
          <a:xfrm rot="2700000">
            <a:off x="362727" y="3782277"/>
            <a:ext cx="260051" cy="260051"/>
          </a:xfrm>
          <a:prstGeom prst="plus">
            <a:avLst>
              <a:gd name="adj" fmla="val 4410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633317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_Ligh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eader">
  <a:themeElements>
    <a:clrScheme name="Benutzerdefiniert 1">
      <a:dk1>
        <a:sysClr val="windowText" lastClr="000000"/>
      </a:dk1>
      <a:lt1>
        <a:sysClr val="window" lastClr="FFFFFF"/>
      </a:lt1>
      <a:dk2>
        <a:srgbClr val="004C60"/>
      </a:dk2>
      <a:lt2>
        <a:srgbClr val="EBEBEB"/>
      </a:lt2>
      <a:accent1>
        <a:srgbClr val="004C60"/>
      </a:accent1>
      <a:accent2>
        <a:srgbClr val="C07559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Unt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935</Words>
  <Application>Microsoft Office PowerPoint</Application>
  <PresentationFormat>Custom</PresentationFormat>
  <Paragraphs>214</Paragraphs>
  <Slides>22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Arial</vt:lpstr>
      <vt:lpstr>Calibri</vt:lpstr>
      <vt:lpstr>Liberation Sans</vt:lpstr>
      <vt:lpstr>Liberation Serif</vt:lpstr>
      <vt:lpstr>Montserrat Medium</vt:lpstr>
      <vt:lpstr>Montserrat SemiBold</vt:lpstr>
      <vt:lpstr>Symbol</vt:lpstr>
      <vt:lpstr>Wingdings</vt:lpstr>
      <vt:lpstr>Title_Light</vt:lpstr>
      <vt:lpstr>Header</vt:lpstr>
      <vt:lpstr>Unten</vt:lpstr>
      <vt:lpstr>Acrobat Document</vt:lpstr>
      <vt:lpstr>PowerPoint Presentation</vt:lpstr>
      <vt:lpstr>CRESST</vt:lpstr>
      <vt:lpstr>Transition Edge Sensors</vt:lpstr>
      <vt:lpstr>Transition Edge Sensors</vt:lpstr>
      <vt:lpstr>CRESST-III 2019 Results</vt:lpstr>
      <vt:lpstr>CRESST-III 2019 Results</vt:lpstr>
      <vt:lpstr>Effect of LEE on Dark Matter Search</vt:lpstr>
      <vt:lpstr>Attempts to Mitigate LEE</vt:lpstr>
      <vt:lpstr>Attempts to Mitigate LEE</vt:lpstr>
      <vt:lpstr>What We’ve Learned</vt:lpstr>
      <vt:lpstr>Low-threshold Dark Matter Results</vt:lpstr>
      <vt:lpstr>Low-threshold Dark Matter Results</vt:lpstr>
      <vt:lpstr>DoubleTES Detectors</vt:lpstr>
      <vt:lpstr>DoubleTES Detectors</vt:lpstr>
      <vt:lpstr>CRESST-III Current Status</vt:lpstr>
      <vt:lpstr>Preliminary Results – CaWO4</vt:lpstr>
      <vt:lpstr>Preliminary Results – Wafer Stack</vt:lpstr>
      <vt:lpstr>Next Steps for CRESST</vt:lpstr>
      <vt:lpstr>Summary</vt:lpstr>
      <vt:lpstr>PowerPoint Presentation</vt:lpstr>
      <vt:lpstr>PowerPoint Presentation</vt:lpstr>
      <vt:lpstr>Threshold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</dc:title>
  <dc:creator>Kathrina s. East</dc:creator>
  <cp:lastModifiedBy>Colin Moore</cp:lastModifiedBy>
  <cp:revision>77</cp:revision>
  <dcterms:created xsi:type="dcterms:W3CDTF">2021-11-19T14:23:51Z</dcterms:created>
  <dcterms:modified xsi:type="dcterms:W3CDTF">2025-07-07T14:24:15Z</dcterms:modified>
</cp:coreProperties>
</file>