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4f3a15b1e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4f3a15b1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62f1ed5ba7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62f1ed5ba7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372e379199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372e37919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62f1ed5ba7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62f1ed5ba7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34f3a15b1e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34f3a15b1e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d94b4e63a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d94b4e63a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32f9b467c7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32f9b467c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62f1ed5ba7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62f1ed5ba7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34f3a15b1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34f3a15b1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3372e37919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3372e37919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4f3a15b1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34f3a15b1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2452fb6ba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62452fb6b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62f1ed5ba7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62f1ed5ba7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3d1ae31d9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3d1ae31d9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62f1ed5ba7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62f1ed5ba7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d1ae31d9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d1ae31d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2f1ed5ba7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2f1ed5ba7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d1ae31d9e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3d1ae31d9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image" Target="../media/image11.png"/><Relationship Id="rId5"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22.png"/><Relationship Id="rId5"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20.png"/><Relationship Id="rId7" Type="http://schemas.openxmlformats.org/officeDocument/2006/relationships/image" Target="../media/image27.png"/><Relationship Id="rId8"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7.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6.png"/><Relationship Id="rId4" Type="http://schemas.openxmlformats.org/officeDocument/2006/relationships/image" Target="../media/image6.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8.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5.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888375"/>
            <a:ext cx="8520600" cy="1303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2800"/>
              <a:t>Reconstructing PTA measurements via early seeded SMBHs</a:t>
            </a:r>
            <a:endParaRPr sz="2800"/>
          </a:p>
        </p:txBody>
      </p:sp>
      <p:sp>
        <p:nvSpPr>
          <p:cNvPr id="55" name="Google Shape;55;p13"/>
          <p:cNvSpPr txBox="1"/>
          <p:nvPr>
            <p:ph idx="1" type="subTitle"/>
          </p:nvPr>
        </p:nvSpPr>
        <p:spPr>
          <a:xfrm>
            <a:off x="311700" y="2834125"/>
            <a:ext cx="8520600" cy="2016600"/>
          </a:xfrm>
          <a:prstGeom prst="rect">
            <a:avLst/>
          </a:prstGeom>
        </p:spPr>
        <p:txBody>
          <a:bodyPr anchorCtr="0" anchor="t" bIns="91425" lIns="91425" spcFirstLastPara="1" rIns="91425" wrap="square" tIns="91425">
            <a:normAutofit/>
          </a:bodyPr>
          <a:lstStyle/>
          <a:p>
            <a:pPr indent="0" lvl="0" marL="0" rtl="0" algn="ctr">
              <a:lnSpc>
                <a:spcPct val="95000"/>
              </a:lnSpc>
              <a:spcBef>
                <a:spcPts val="0"/>
              </a:spcBef>
              <a:spcAft>
                <a:spcPts val="0"/>
              </a:spcAft>
              <a:buSzPts val="1018"/>
              <a:buNone/>
            </a:pPr>
            <a:r>
              <a:rPr lang="en" sz="1663"/>
              <a:t>Sohan Ghodla</a:t>
            </a:r>
            <a:endParaRPr sz="1663"/>
          </a:p>
          <a:p>
            <a:pPr indent="0" lvl="0" marL="0" rtl="0" algn="ctr">
              <a:lnSpc>
                <a:spcPct val="95000"/>
              </a:lnSpc>
              <a:spcBef>
                <a:spcPts val="0"/>
              </a:spcBef>
              <a:spcAft>
                <a:spcPts val="0"/>
              </a:spcAft>
              <a:buSzPts val="1018"/>
              <a:buNone/>
            </a:pPr>
            <a:r>
              <a:rPr lang="en" sz="1663"/>
              <a:t>Colgate University</a:t>
            </a:r>
            <a:endParaRPr sz="1663"/>
          </a:p>
          <a:p>
            <a:pPr indent="0" lvl="0" marL="0" rtl="0" algn="ctr">
              <a:lnSpc>
                <a:spcPct val="95000"/>
              </a:lnSpc>
              <a:spcBef>
                <a:spcPts val="0"/>
              </a:spcBef>
              <a:spcAft>
                <a:spcPts val="0"/>
              </a:spcAft>
              <a:buClr>
                <a:schemeClr val="dk1"/>
              </a:buClr>
              <a:buSzPts val="1018"/>
              <a:buFont typeface="Arial"/>
              <a:buNone/>
            </a:pPr>
            <a:r>
              <a:rPr lang="en" sz="1663"/>
              <a:t>In </a:t>
            </a:r>
            <a:r>
              <a:rPr lang="en" sz="1663"/>
              <a:t>collaboration with Cosmin Ilie</a:t>
            </a:r>
            <a:endParaRPr sz="1663"/>
          </a:p>
          <a:p>
            <a:pPr indent="0" lvl="0" marL="0" rtl="0" algn="ctr">
              <a:lnSpc>
                <a:spcPct val="95000"/>
              </a:lnSpc>
              <a:spcBef>
                <a:spcPts val="0"/>
              </a:spcBef>
              <a:spcAft>
                <a:spcPts val="0"/>
              </a:spcAft>
              <a:buClr>
                <a:schemeClr val="dk1"/>
              </a:buClr>
              <a:buSzPts val="1018"/>
              <a:buFont typeface="Arial"/>
              <a:buNone/>
            </a:pPr>
            <a:r>
              <a:rPr lang="en" sz="1663"/>
              <a:t>DSU-2025 Montréal</a:t>
            </a:r>
            <a:endParaRPr sz="1663"/>
          </a:p>
          <a:p>
            <a:pPr indent="0" lvl="0" marL="0" rtl="0" algn="ctr">
              <a:lnSpc>
                <a:spcPct val="95000"/>
              </a:lnSpc>
              <a:spcBef>
                <a:spcPts val="0"/>
              </a:spcBef>
              <a:spcAft>
                <a:spcPts val="0"/>
              </a:spcAft>
              <a:buClr>
                <a:schemeClr val="dk1"/>
              </a:buClr>
              <a:buSzPts val="1018"/>
              <a:buFont typeface="Arial"/>
              <a:buNone/>
            </a:pPr>
            <a:r>
              <a:rPr lang="en" sz="1663"/>
              <a:t>July 9, 2025</a:t>
            </a:r>
            <a:endParaRPr sz="1663"/>
          </a:p>
          <a:p>
            <a:pPr indent="0" lvl="0" marL="0" rtl="0" algn="ctr">
              <a:lnSpc>
                <a:spcPct val="95000"/>
              </a:lnSpc>
              <a:spcBef>
                <a:spcPts val="0"/>
              </a:spcBef>
              <a:spcAft>
                <a:spcPts val="0"/>
              </a:spcAft>
              <a:buClr>
                <a:schemeClr val="dk1"/>
              </a:buClr>
              <a:buSzPts val="1018"/>
              <a:buFont typeface="Arial"/>
              <a:buNone/>
            </a:pPr>
            <a:r>
              <a:t/>
            </a:r>
            <a:endParaRPr sz="1663"/>
          </a:p>
          <a:p>
            <a:pPr indent="0" lvl="0" marL="0" rtl="0" algn="ctr">
              <a:lnSpc>
                <a:spcPct val="95000"/>
              </a:lnSpc>
              <a:spcBef>
                <a:spcPts val="0"/>
              </a:spcBef>
              <a:spcAft>
                <a:spcPts val="0"/>
              </a:spcAft>
              <a:buClr>
                <a:schemeClr val="dk1"/>
              </a:buClr>
              <a:buSzPts val="1018"/>
              <a:buFont typeface="Arial"/>
              <a:buNone/>
            </a:pPr>
            <a:r>
              <a:rPr lang="en" sz="1663"/>
              <a:t>Based on </a:t>
            </a:r>
            <a:r>
              <a:rPr lang="en" sz="1700"/>
              <a:t>arXiv:2507.06163</a:t>
            </a:r>
            <a:endParaRPr sz="1563"/>
          </a:p>
        </p:txBody>
      </p:sp>
      <p:pic>
        <p:nvPicPr>
          <p:cNvPr id="56" name="Google Shape;56;p13"/>
          <p:cNvPicPr preferRelativeResize="0"/>
          <p:nvPr/>
        </p:nvPicPr>
        <p:blipFill>
          <a:blip r:embed="rId3">
            <a:alphaModFix/>
          </a:blip>
          <a:stretch>
            <a:fillRect/>
          </a:stretch>
        </p:blipFill>
        <p:spPr>
          <a:xfrm>
            <a:off x="7694475" y="3902925"/>
            <a:ext cx="1208200" cy="1131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2"/>
          <p:cNvSpPr txBox="1"/>
          <p:nvPr>
            <p:ph idx="12" type="sldNum"/>
          </p:nvPr>
        </p:nvSpPr>
        <p:spPr>
          <a:xfrm>
            <a:off x="8625299" y="4671733"/>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71" name="Google Shape;171;p22"/>
          <p:cNvPicPr preferRelativeResize="0"/>
          <p:nvPr/>
        </p:nvPicPr>
        <p:blipFill>
          <a:blip r:embed="rId3">
            <a:alphaModFix/>
          </a:blip>
          <a:stretch>
            <a:fillRect/>
          </a:stretch>
        </p:blipFill>
        <p:spPr>
          <a:xfrm>
            <a:off x="2167166" y="289541"/>
            <a:ext cx="4755674" cy="4734549"/>
          </a:xfrm>
          <a:prstGeom prst="rect">
            <a:avLst/>
          </a:prstGeom>
          <a:noFill/>
          <a:ln>
            <a:noFill/>
          </a:ln>
        </p:spPr>
      </p:pic>
      <p:sp>
        <p:nvSpPr>
          <p:cNvPr id="172" name="Google Shape;172;p22"/>
          <p:cNvSpPr txBox="1"/>
          <p:nvPr/>
        </p:nvSpPr>
        <p:spPr>
          <a:xfrm>
            <a:off x="246517" y="408766"/>
            <a:ext cx="1822500" cy="83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73" name="Google Shape;173;p22"/>
          <p:cNvSpPr txBox="1"/>
          <p:nvPr/>
        </p:nvSpPr>
        <p:spPr>
          <a:xfrm>
            <a:off x="152848" y="3549298"/>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Gravitational waves</a:t>
            </a:r>
            <a:endParaRPr sz="1700">
              <a:solidFill>
                <a:schemeClr val="dk2"/>
              </a:solidFill>
            </a:endParaRPr>
          </a:p>
        </p:txBody>
      </p:sp>
      <p:cxnSp>
        <p:nvCxnSpPr>
          <p:cNvPr id="174" name="Google Shape;174;p22"/>
          <p:cNvCxnSpPr/>
          <p:nvPr/>
        </p:nvCxnSpPr>
        <p:spPr>
          <a:xfrm flipH="1" rot="10800000">
            <a:off x="1965817" y="3753790"/>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75" name="Google Shape;175;p22"/>
          <p:cNvSpPr txBox="1"/>
          <p:nvPr/>
        </p:nvSpPr>
        <p:spPr>
          <a:xfrm>
            <a:off x="1455742" y="4632566"/>
            <a:ext cx="490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176" name="Google Shape;176;p22"/>
          <p:cNvSpPr txBox="1"/>
          <p:nvPr/>
        </p:nvSpPr>
        <p:spPr>
          <a:xfrm>
            <a:off x="7041190" y="4382939"/>
            <a:ext cx="20598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Compare to observations</a:t>
            </a:r>
            <a:endParaRPr sz="1700">
              <a:solidFill>
                <a:schemeClr val="dk2"/>
              </a:solidFill>
            </a:endParaRPr>
          </a:p>
        </p:txBody>
      </p:sp>
      <p:cxnSp>
        <p:nvCxnSpPr>
          <p:cNvPr id="177" name="Google Shape;177;p22"/>
          <p:cNvCxnSpPr/>
          <p:nvPr/>
        </p:nvCxnSpPr>
        <p:spPr>
          <a:xfrm flipH="1">
            <a:off x="6789047" y="4595838"/>
            <a:ext cx="219600" cy="2700"/>
          </a:xfrm>
          <a:prstGeom prst="straightConnector1">
            <a:avLst/>
          </a:prstGeom>
          <a:noFill/>
          <a:ln cap="flat" cmpd="sng" w="9525">
            <a:solidFill>
              <a:schemeClr val="dk2"/>
            </a:solidFill>
            <a:prstDash val="solid"/>
            <a:round/>
            <a:headEnd len="med" w="med" type="none"/>
            <a:tailEnd len="med" w="med" type="triangle"/>
          </a:ln>
        </p:spPr>
      </p:cxnSp>
      <p:grpSp>
        <p:nvGrpSpPr>
          <p:cNvPr id="178" name="Google Shape;178;p22"/>
          <p:cNvGrpSpPr/>
          <p:nvPr/>
        </p:nvGrpSpPr>
        <p:grpSpPr>
          <a:xfrm>
            <a:off x="127725" y="2025873"/>
            <a:ext cx="8856300" cy="3074752"/>
            <a:chOff x="127725" y="2025873"/>
            <a:chExt cx="8856300" cy="3074752"/>
          </a:xfrm>
        </p:grpSpPr>
        <p:sp>
          <p:nvSpPr>
            <p:cNvPr id="179" name="Google Shape;179;p22"/>
            <p:cNvSpPr txBox="1"/>
            <p:nvPr/>
          </p:nvSpPr>
          <p:spPr>
            <a:xfrm>
              <a:off x="152848" y="2025873"/>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Seed growth model</a:t>
              </a:r>
              <a:endParaRPr sz="1700">
                <a:solidFill>
                  <a:schemeClr val="dk2"/>
                </a:solidFill>
              </a:endParaRPr>
            </a:p>
          </p:txBody>
        </p:sp>
        <p:cxnSp>
          <p:nvCxnSpPr>
            <p:cNvPr id="180" name="Google Shape;180;p22"/>
            <p:cNvCxnSpPr/>
            <p:nvPr/>
          </p:nvCxnSpPr>
          <p:spPr>
            <a:xfrm flipH="1" rot="10800000">
              <a:off x="1965817" y="2230365"/>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81" name="Google Shape;181;p22"/>
            <p:cNvSpPr/>
            <p:nvPr/>
          </p:nvSpPr>
          <p:spPr>
            <a:xfrm>
              <a:off x="127725" y="2605825"/>
              <a:ext cx="8856300" cy="2494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Growth model for black holes</a:t>
            </a:r>
            <a:endParaRPr/>
          </a:p>
        </p:txBody>
      </p:sp>
      <p:sp>
        <p:nvSpPr>
          <p:cNvPr id="187" name="Google Shape;187;p23"/>
          <p:cNvSpPr txBox="1"/>
          <p:nvPr>
            <p:ph idx="1" type="body"/>
          </p:nvPr>
        </p:nvSpPr>
        <p:spPr>
          <a:xfrm>
            <a:off x="311700" y="1152475"/>
            <a:ext cx="82758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A</a:t>
            </a:r>
            <a:r>
              <a:rPr lang="en" sz="1300"/>
              <a:t>ssume gas accretion to be the primary way these seeds grow.</a:t>
            </a:r>
            <a:endParaRPr sz="1300"/>
          </a:p>
          <a:p>
            <a:pPr indent="-311150" lvl="0" marL="457200" rtl="0" algn="l">
              <a:spcBef>
                <a:spcPts val="1000"/>
              </a:spcBef>
              <a:spcAft>
                <a:spcPts val="0"/>
              </a:spcAft>
              <a:buSzPts val="1300"/>
              <a:buChar char="●"/>
            </a:pPr>
            <a:r>
              <a:rPr lang="en" sz="1300"/>
              <a:t>SMBH growth model </a:t>
            </a:r>
            <a:r>
              <a:rPr lang="en" sz="1300"/>
              <a:t>tuned</a:t>
            </a:r>
            <a:r>
              <a:rPr lang="en" sz="1300"/>
              <a:t> to the e</a:t>
            </a:r>
            <a:r>
              <a:rPr lang="en" sz="1300"/>
              <a:t>mpirical BH-halo relation from</a:t>
            </a:r>
            <a:r>
              <a:rPr lang="en" sz="1300"/>
              <a:t> </a:t>
            </a:r>
            <a:r>
              <a:rPr lang="en" sz="1300">
                <a:solidFill>
                  <a:srgbClr val="B45F06"/>
                </a:solidFill>
              </a:rPr>
              <a:t>Girelli+ 2020; Reines and Volonteri 2015</a:t>
            </a:r>
            <a:r>
              <a:rPr lang="en" sz="1300"/>
              <a:t>.</a:t>
            </a:r>
            <a:endParaRPr sz="1300"/>
          </a:p>
          <a:p>
            <a:pPr indent="-311150" lvl="0" marL="457200" rtl="0" algn="l">
              <a:spcBef>
                <a:spcPts val="1000"/>
              </a:spcBef>
              <a:spcAft>
                <a:spcPts val="1000"/>
              </a:spcAft>
              <a:buSzPts val="1300"/>
              <a:buChar char="●"/>
            </a:pPr>
            <a:r>
              <a:rPr lang="en" sz="1300"/>
              <a:t>Relation diverges at lower masses because we assume massive seeds to begin with.</a:t>
            </a:r>
            <a:endParaRPr sz="1300"/>
          </a:p>
        </p:txBody>
      </p:sp>
      <p:sp>
        <p:nvSpPr>
          <p:cNvPr id="188" name="Google Shape;188;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89" name="Google Shape;189;p23"/>
          <p:cNvPicPr preferRelativeResize="0"/>
          <p:nvPr/>
        </p:nvPicPr>
        <p:blipFill>
          <a:blip r:embed="rId3">
            <a:alphaModFix/>
          </a:blip>
          <a:stretch>
            <a:fillRect/>
          </a:stretch>
        </p:blipFill>
        <p:spPr>
          <a:xfrm>
            <a:off x="2494176" y="2444025"/>
            <a:ext cx="3524849" cy="2571750"/>
          </a:xfrm>
          <a:prstGeom prst="rect">
            <a:avLst/>
          </a:prstGeom>
          <a:noFill/>
          <a:ln>
            <a:noFill/>
          </a:ln>
        </p:spPr>
      </p:pic>
      <p:pic>
        <p:nvPicPr>
          <p:cNvPr id="190" name="Google Shape;190;p23"/>
          <p:cNvPicPr preferRelativeResize="0"/>
          <p:nvPr/>
        </p:nvPicPr>
        <p:blipFill>
          <a:blip r:embed="rId4">
            <a:alphaModFix/>
          </a:blip>
          <a:stretch>
            <a:fillRect/>
          </a:stretch>
        </p:blipFill>
        <p:spPr>
          <a:xfrm>
            <a:off x="1243300" y="4420175"/>
            <a:ext cx="1250876" cy="243050"/>
          </a:xfrm>
          <a:prstGeom prst="rect">
            <a:avLst/>
          </a:prstGeom>
          <a:noFill/>
          <a:ln>
            <a:noFill/>
          </a:ln>
        </p:spPr>
      </p:pic>
      <p:pic>
        <p:nvPicPr>
          <p:cNvPr id="191" name="Google Shape;191;p23"/>
          <p:cNvPicPr preferRelativeResize="0"/>
          <p:nvPr/>
        </p:nvPicPr>
        <p:blipFill>
          <a:blip r:embed="rId5">
            <a:alphaModFix/>
          </a:blip>
          <a:stretch>
            <a:fillRect/>
          </a:stretch>
        </p:blipFill>
        <p:spPr>
          <a:xfrm>
            <a:off x="1268858" y="4057438"/>
            <a:ext cx="1143489" cy="243050"/>
          </a:xfrm>
          <a:prstGeom prst="rect">
            <a:avLst/>
          </a:prstGeom>
          <a:noFill/>
          <a:ln>
            <a:noFill/>
          </a:ln>
        </p:spPr>
      </p:pic>
      <p:cxnSp>
        <p:nvCxnSpPr>
          <p:cNvPr id="192" name="Google Shape;192;p23"/>
          <p:cNvCxnSpPr>
            <a:stCxn id="190" idx="3"/>
          </p:cNvCxnSpPr>
          <p:nvPr/>
        </p:nvCxnSpPr>
        <p:spPr>
          <a:xfrm flipH="1" rot="10800000">
            <a:off x="2494176" y="4521900"/>
            <a:ext cx="792900" cy="19800"/>
          </a:xfrm>
          <a:prstGeom prst="straightConnector1">
            <a:avLst/>
          </a:prstGeom>
          <a:noFill/>
          <a:ln cap="flat" cmpd="sng" w="9525">
            <a:solidFill>
              <a:schemeClr val="dk2"/>
            </a:solidFill>
            <a:prstDash val="solid"/>
            <a:round/>
            <a:headEnd len="med" w="med" type="none"/>
            <a:tailEnd len="med" w="med" type="triangle"/>
          </a:ln>
        </p:spPr>
      </p:cxnSp>
      <p:cxnSp>
        <p:nvCxnSpPr>
          <p:cNvPr id="193" name="Google Shape;193;p23"/>
          <p:cNvCxnSpPr/>
          <p:nvPr/>
        </p:nvCxnSpPr>
        <p:spPr>
          <a:xfrm flipH="1" rot="10800000">
            <a:off x="2493296" y="4222975"/>
            <a:ext cx="792900" cy="198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4"/>
          <p:cNvSpPr txBox="1"/>
          <p:nvPr>
            <p:ph idx="12" type="sldNum"/>
          </p:nvPr>
        </p:nvSpPr>
        <p:spPr>
          <a:xfrm>
            <a:off x="8625299" y="4671733"/>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99" name="Google Shape;199;p24"/>
          <p:cNvSpPr txBox="1"/>
          <p:nvPr/>
        </p:nvSpPr>
        <p:spPr>
          <a:xfrm>
            <a:off x="246517" y="408766"/>
            <a:ext cx="1822500" cy="83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200" name="Google Shape;200;p24"/>
          <p:cNvSpPr txBox="1"/>
          <p:nvPr/>
        </p:nvSpPr>
        <p:spPr>
          <a:xfrm>
            <a:off x="152848" y="3549298"/>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Gravitational waves</a:t>
            </a:r>
            <a:endParaRPr sz="1700">
              <a:solidFill>
                <a:schemeClr val="dk2"/>
              </a:solidFill>
            </a:endParaRPr>
          </a:p>
        </p:txBody>
      </p:sp>
      <p:cxnSp>
        <p:nvCxnSpPr>
          <p:cNvPr id="201" name="Google Shape;201;p24"/>
          <p:cNvCxnSpPr/>
          <p:nvPr/>
        </p:nvCxnSpPr>
        <p:spPr>
          <a:xfrm flipH="1" rot="10800000">
            <a:off x="1965817" y="3753790"/>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202" name="Google Shape;202;p24"/>
          <p:cNvSpPr txBox="1"/>
          <p:nvPr/>
        </p:nvSpPr>
        <p:spPr>
          <a:xfrm>
            <a:off x="1455742" y="4632566"/>
            <a:ext cx="490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203" name="Google Shape;203;p24"/>
          <p:cNvSpPr txBox="1"/>
          <p:nvPr/>
        </p:nvSpPr>
        <p:spPr>
          <a:xfrm>
            <a:off x="7041190" y="4382939"/>
            <a:ext cx="20598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Compare to observations</a:t>
            </a:r>
            <a:endParaRPr sz="1700">
              <a:solidFill>
                <a:schemeClr val="dk2"/>
              </a:solidFill>
            </a:endParaRPr>
          </a:p>
        </p:txBody>
      </p:sp>
      <p:cxnSp>
        <p:nvCxnSpPr>
          <p:cNvPr id="204" name="Google Shape;204;p24"/>
          <p:cNvCxnSpPr/>
          <p:nvPr/>
        </p:nvCxnSpPr>
        <p:spPr>
          <a:xfrm flipH="1">
            <a:off x="6789047" y="4595838"/>
            <a:ext cx="219600" cy="2700"/>
          </a:xfrm>
          <a:prstGeom prst="straightConnector1">
            <a:avLst/>
          </a:prstGeom>
          <a:noFill/>
          <a:ln cap="flat" cmpd="sng" w="9525">
            <a:solidFill>
              <a:schemeClr val="dk2"/>
            </a:solidFill>
            <a:prstDash val="solid"/>
            <a:round/>
            <a:headEnd len="med" w="med" type="none"/>
            <a:tailEnd len="med" w="med" type="triangle"/>
          </a:ln>
        </p:spPr>
      </p:cxnSp>
      <p:grpSp>
        <p:nvGrpSpPr>
          <p:cNvPr id="205" name="Google Shape;205;p24"/>
          <p:cNvGrpSpPr/>
          <p:nvPr/>
        </p:nvGrpSpPr>
        <p:grpSpPr>
          <a:xfrm>
            <a:off x="127725" y="289541"/>
            <a:ext cx="8856300" cy="4811159"/>
            <a:chOff x="127725" y="289541"/>
            <a:chExt cx="8856300" cy="4811159"/>
          </a:xfrm>
        </p:grpSpPr>
        <p:pic>
          <p:nvPicPr>
            <p:cNvPr id="206" name="Google Shape;206;p24"/>
            <p:cNvPicPr preferRelativeResize="0"/>
            <p:nvPr/>
          </p:nvPicPr>
          <p:blipFill>
            <a:blip r:embed="rId3">
              <a:alphaModFix/>
            </a:blip>
            <a:stretch>
              <a:fillRect/>
            </a:stretch>
          </p:blipFill>
          <p:spPr>
            <a:xfrm>
              <a:off x="2167166" y="289541"/>
              <a:ext cx="4755674" cy="4734549"/>
            </a:xfrm>
            <a:prstGeom prst="rect">
              <a:avLst/>
            </a:prstGeom>
            <a:noFill/>
            <a:ln>
              <a:noFill/>
            </a:ln>
          </p:spPr>
        </p:pic>
        <p:sp>
          <p:nvSpPr>
            <p:cNvPr id="207" name="Google Shape;207;p24"/>
            <p:cNvSpPr txBox="1"/>
            <p:nvPr/>
          </p:nvSpPr>
          <p:spPr>
            <a:xfrm>
              <a:off x="152848" y="2787873"/>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Merger rate of SMBHs</a:t>
              </a:r>
              <a:endParaRPr sz="1700">
                <a:solidFill>
                  <a:schemeClr val="dk2"/>
                </a:solidFill>
              </a:endParaRPr>
            </a:p>
          </p:txBody>
        </p:sp>
        <p:cxnSp>
          <p:nvCxnSpPr>
            <p:cNvPr id="208" name="Google Shape;208;p24"/>
            <p:cNvCxnSpPr/>
            <p:nvPr/>
          </p:nvCxnSpPr>
          <p:spPr>
            <a:xfrm flipH="1" rot="10800000">
              <a:off x="1965817" y="2992365"/>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209" name="Google Shape;209;p24"/>
            <p:cNvSpPr/>
            <p:nvPr/>
          </p:nvSpPr>
          <p:spPr>
            <a:xfrm>
              <a:off x="127725" y="3406300"/>
              <a:ext cx="8856300" cy="1694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Halo merger tree</a:t>
            </a:r>
            <a:endParaRPr/>
          </a:p>
        </p:txBody>
      </p:sp>
      <p:sp>
        <p:nvSpPr>
          <p:cNvPr id="215" name="Google Shape;215;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Follow the halo merger tree via the Extended Press–Schechter formalism.</a:t>
            </a:r>
            <a:endParaRPr sz="1400"/>
          </a:p>
        </p:txBody>
      </p:sp>
      <p:sp>
        <p:nvSpPr>
          <p:cNvPr id="216" name="Google Shape;216;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217" name="Google Shape;217;p25"/>
          <p:cNvGrpSpPr/>
          <p:nvPr/>
        </p:nvGrpSpPr>
        <p:grpSpPr>
          <a:xfrm>
            <a:off x="1374700" y="1797800"/>
            <a:ext cx="7311476" cy="2894225"/>
            <a:chOff x="1222300" y="1797800"/>
            <a:chExt cx="7311476" cy="2894225"/>
          </a:xfrm>
        </p:grpSpPr>
        <p:grpSp>
          <p:nvGrpSpPr>
            <p:cNvPr id="218" name="Google Shape;218;p25"/>
            <p:cNvGrpSpPr/>
            <p:nvPr/>
          </p:nvGrpSpPr>
          <p:grpSpPr>
            <a:xfrm>
              <a:off x="1513175" y="2523447"/>
              <a:ext cx="5337176" cy="1744478"/>
              <a:chOff x="897125" y="1731647"/>
              <a:chExt cx="5337176" cy="1744478"/>
            </a:xfrm>
          </p:grpSpPr>
          <p:pic>
            <p:nvPicPr>
              <p:cNvPr id="219" name="Google Shape;219;p25"/>
              <p:cNvPicPr preferRelativeResize="0"/>
              <p:nvPr/>
            </p:nvPicPr>
            <p:blipFill>
              <a:blip r:embed="rId3">
                <a:alphaModFix/>
              </a:blip>
              <a:stretch>
                <a:fillRect/>
              </a:stretch>
            </p:blipFill>
            <p:spPr>
              <a:xfrm>
                <a:off x="897125" y="1731647"/>
                <a:ext cx="5337176" cy="1504200"/>
              </a:xfrm>
              <a:prstGeom prst="rect">
                <a:avLst/>
              </a:prstGeom>
              <a:noFill/>
              <a:ln>
                <a:noFill/>
              </a:ln>
            </p:spPr>
          </p:pic>
          <p:sp>
            <p:nvSpPr>
              <p:cNvPr id="220" name="Google Shape;220;p25"/>
              <p:cNvSpPr txBox="1"/>
              <p:nvPr/>
            </p:nvSpPr>
            <p:spPr>
              <a:xfrm>
                <a:off x="2426900" y="3289525"/>
                <a:ext cx="2658600" cy="18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rPr>
                  <a:t>Credit: Behroozi, Wechsler, &amp; Conroy 2013</a:t>
                </a:r>
                <a:endParaRPr sz="1000">
                  <a:solidFill>
                    <a:schemeClr val="dk2"/>
                  </a:solidFill>
                </a:endParaRPr>
              </a:p>
            </p:txBody>
          </p:sp>
        </p:grpSp>
        <p:sp>
          <p:nvSpPr>
            <p:cNvPr id="221" name="Google Shape;221;p25"/>
            <p:cNvSpPr txBox="1"/>
            <p:nvPr/>
          </p:nvSpPr>
          <p:spPr>
            <a:xfrm>
              <a:off x="1222300" y="1797800"/>
              <a:ext cx="3515100" cy="13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Less massive halos (more numerous)</a:t>
              </a:r>
              <a:endParaRPr>
                <a:solidFill>
                  <a:schemeClr val="dk2"/>
                </a:solidFill>
              </a:endParaRPr>
            </a:p>
          </p:txBody>
        </p:sp>
        <p:sp>
          <p:nvSpPr>
            <p:cNvPr id="222" name="Google Shape;222;p25"/>
            <p:cNvSpPr txBox="1"/>
            <p:nvPr/>
          </p:nvSpPr>
          <p:spPr>
            <a:xfrm>
              <a:off x="5018676" y="1797800"/>
              <a:ext cx="3515100" cy="13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More</a:t>
              </a:r>
              <a:r>
                <a:rPr lang="en">
                  <a:solidFill>
                    <a:schemeClr val="dk2"/>
                  </a:solidFill>
                </a:rPr>
                <a:t> massive halos (less numerous)</a:t>
              </a:r>
              <a:endParaRPr>
                <a:solidFill>
                  <a:schemeClr val="dk2"/>
                </a:solidFill>
              </a:endParaRPr>
            </a:p>
          </p:txBody>
        </p:sp>
        <p:cxnSp>
          <p:nvCxnSpPr>
            <p:cNvPr id="223" name="Google Shape;223;p25"/>
            <p:cNvCxnSpPr/>
            <p:nvPr/>
          </p:nvCxnSpPr>
          <p:spPr>
            <a:xfrm flipH="1">
              <a:off x="1972050" y="2120275"/>
              <a:ext cx="636900" cy="290100"/>
            </a:xfrm>
            <a:prstGeom prst="straightConnector1">
              <a:avLst/>
            </a:prstGeom>
            <a:noFill/>
            <a:ln cap="flat" cmpd="sng" w="9525">
              <a:solidFill>
                <a:schemeClr val="dk2"/>
              </a:solidFill>
              <a:prstDash val="dash"/>
              <a:round/>
              <a:headEnd len="med" w="med" type="none"/>
              <a:tailEnd len="med" w="med" type="triangle"/>
            </a:ln>
          </p:spPr>
        </p:cxnSp>
        <p:cxnSp>
          <p:nvCxnSpPr>
            <p:cNvPr id="224" name="Google Shape;224;p25"/>
            <p:cNvCxnSpPr/>
            <p:nvPr/>
          </p:nvCxnSpPr>
          <p:spPr>
            <a:xfrm>
              <a:off x="5938525" y="2104150"/>
              <a:ext cx="435300" cy="370800"/>
            </a:xfrm>
            <a:prstGeom prst="straightConnector1">
              <a:avLst/>
            </a:prstGeom>
            <a:noFill/>
            <a:ln cap="flat" cmpd="sng" w="9525">
              <a:solidFill>
                <a:schemeClr val="dk2"/>
              </a:solidFill>
              <a:prstDash val="dash"/>
              <a:round/>
              <a:headEnd len="med" w="med" type="none"/>
              <a:tailEnd len="med" w="med" type="triangle"/>
            </a:ln>
          </p:spPr>
        </p:cxnSp>
        <p:grpSp>
          <p:nvGrpSpPr>
            <p:cNvPr id="225" name="Google Shape;225;p25"/>
            <p:cNvGrpSpPr/>
            <p:nvPr/>
          </p:nvGrpSpPr>
          <p:grpSpPr>
            <a:xfrm>
              <a:off x="3374825" y="4411388"/>
              <a:ext cx="1443000" cy="280638"/>
              <a:chOff x="2765225" y="4411388"/>
              <a:chExt cx="1443000" cy="280638"/>
            </a:xfrm>
          </p:grpSpPr>
          <p:cxnSp>
            <p:nvCxnSpPr>
              <p:cNvPr id="226" name="Google Shape;226;p25"/>
              <p:cNvCxnSpPr/>
              <p:nvPr/>
            </p:nvCxnSpPr>
            <p:spPr>
              <a:xfrm>
                <a:off x="2765225" y="4692025"/>
                <a:ext cx="1443000" cy="0"/>
              </a:xfrm>
              <a:prstGeom prst="straightConnector1">
                <a:avLst/>
              </a:prstGeom>
              <a:noFill/>
              <a:ln cap="flat" cmpd="sng" w="9525">
                <a:solidFill>
                  <a:schemeClr val="dk2"/>
                </a:solidFill>
                <a:prstDash val="lgDash"/>
                <a:round/>
                <a:headEnd len="med" w="med" type="none"/>
                <a:tailEnd len="med" w="med" type="triangle"/>
              </a:ln>
            </p:spPr>
          </p:cxnSp>
          <p:sp>
            <p:nvSpPr>
              <p:cNvPr id="227" name="Google Shape;227;p25"/>
              <p:cNvSpPr txBox="1"/>
              <p:nvPr/>
            </p:nvSpPr>
            <p:spPr>
              <a:xfrm>
                <a:off x="3196100" y="4411388"/>
                <a:ext cx="678000" cy="13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time</a:t>
                </a:r>
                <a:endParaRPr>
                  <a:solidFill>
                    <a:schemeClr val="dk2"/>
                  </a:solidFill>
                </a:endParaRPr>
              </a:p>
            </p:txBody>
          </p:sp>
        </p:gr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From halo to SMBH merger</a:t>
            </a:r>
            <a:endParaRPr/>
          </a:p>
          <a:p>
            <a:pPr indent="0" lvl="0" marL="0" rtl="0" algn="l">
              <a:spcBef>
                <a:spcPts val="0"/>
              </a:spcBef>
              <a:spcAft>
                <a:spcPts val="0"/>
              </a:spcAft>
              <a:buNone/>
            </a:pPr>
            <a:r>
              <a:t/>
            </a:r>
            <a:endParaRPr/>
          </a:p>
        </p:txBody>
      </p:sp>
      <p:sp>
        <p:nvSpPr>
          <p:cNvPr id="233" name="Google Shape;233;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400"/>
              <a:t>Follow the halo merger tree via the Extended Press–Schechter formalism.</a:t>
            </a:r>
            <a:endParaRPr sz="1400"/>
          </a:p>
          <a:p>
            <a:pPr indent="0" lvl="0" marL="457200" rtl="0" algn="l">
              <a:spcBef>
                <a:spcPts val="0"/>
              </a:spcBef>
              <a:spcAft>
                <a:spcPts val="1000"/>
              </a:spcAft>
              <a:buNone/>
            </a:pPr>
            <a:r>
              <a:t/>
            </a:r>
            <a:endParaRPr sz="1400"/>
          </a:p>
        </p:txBody>
      </p:sp>
      <p:sp>
        <p:nvSpPr>
          <p:cNvPr id="234" name="Google Shape;234;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35" name="Google Shape;235;p26"/>
          <p:cNvSpPr/>
          <p:nvPr/>
        </p:nvSpPr>
        <p:spPr>
          <a:xfrm>
            <a:off x="2226900" y="272735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26"/>
          <p:cNvSpPr/>
          <p:nvPr/>
        </p:nvSpPr>
        <p:spPr>
          <a:xfrm>
            <a:off x="3359413" y="273832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7" name="Google Shape;237;p26"/>
          <p:cNvSpPr/>
          <p:nvPr/>
        </p:nvSpPr>
        <p:spPr>
          <a:xfrm>
            <a:off x="2273503" y="3832647"/>
            <a:ext cx="84600" cy="85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8" name="Google Shape;238;p26"/>
          <p:cNvSpPr/>
          <p:nvPr/>
        </p:nvSpPr>
        <p:spPr>
          <a:xfrm>
            <a:off x="4491588" y="291627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9" name="Google Shape;239;p26"/>
          <p:cNvSpPr/>
          <p:nvPr/>
        </p:nvSpPr>
        <p:spPr>
          <a:xfrm>
            <a:off x="3369025" y="366067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0" name="Google Shape;240;p26"/>
          <p:cNvSpPr/>
          <p:nvPr/>
        </p:nvSpPr>
        <p:spPr>
          <a:xfrm>
            <a:off x="4491600" y="362640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1" name="Google Shape;241;p26"/>
          <p:cNvSpPr/>
          <p:nvPr/>
        </p:nvSpPr>
        <p:spPr>
          <a:xfrm>
            <a:off x="5646150" y="310285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2" name="Google Shape;242;p26"/>
          <p:cNvSpPr/>
          <p:nvPr/>
        </p:nvSpPr>
        <p:spPr>
          <a:xfrm>
            <a:off x="5646150" y="339687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243" name="Google Shape;243;p26"/>
          <p:cNvGrpSpPr/>
          <p:nvPr/>
        </p:nvGrpSpPr>
        <p:grpSpPr>
          <a:xfrm>
            <a:off x="1665575" y="1860200"/>
            <a:ext cx="7408250" cy="2831825"/>
            <a:chOff x="1665575" y="1860200"/>
            <a:chExt cx="7408250" cy="2831825"/>
          </a:xfrm>
        </p:grpSpPr>
        <p:grpSp>
          <p:nvGrpSpPr>
            <p:cNvPr id="244" name="Google Shape;244;p26"/>
            <p:cNvGrpSpPr/>
            <p:nvPr/>
          </p:nvGrpSpPr>
          <p:grpSpPr>
            <a:xfrm>
              <a:off x="1665575" y="2523447"/>
              <a:ext cx="5337176" cy="1744478"/>
              <a:chOff x="897125" y="1731647"/>
              <a:chExt cx="5337176" cy="1744478"/>
            </a:xfrm>
          </p:grpSpPr>
          <p:pic>
            <p:nvPicPr>
              <p:cNvPr id="245" name="Google Shape;245;p26"/>
              <p:cNvPicPr preferRelativeResize="0"/>
              <p:nvPr/>
            </p:nvPicPr>
            <p:blipFill>
              <a:blip r:embed="rId3">
                <a:alphaModFix/>
              </a:blip>
              <a:stretch>
                <a:fillRect/>
              </a:stretch>
            </p:blipFill>
            <p:spPr>
              <a:xfrm>
                <a:off x="897125" y="1731647"/>
                <a:ext cx="5337176" cy="1504200"/>
              </a:xfrm>
              <a:prstGeom prst="rect">
                <a:avLst/>
              </a:prstGeom>
              <a:noFill/>
              <a:ln>
                <a:noFill/>
              </a:ln>
            </p:spPr>
          </p:pic>
          <p:sp>
            <p:nvSpPr>
              <p:cNvPr id="246" name="Google Shape;246;p26"/>
              <p:cNvSpPr txBox="1"/>
              <p:nvPr/>
            </p:nvSpPr>
            <p:spPr>
              <a:xfrm>
                <a:off x="2426900" y="3289525"/>
                <a:ext cx="2658600" cy="18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rPr>
                  <a:t>Credit: Behroozi, Wechsler, &amp; Conroy 2013</a:t>
                </a:r>
                <a:endParaRPr sz="1000">
                  <a:solidFill>
                    <a:schemeClr val="dk2"/>
                  </a:solidFill>
                </a:endParaRPr>
              </a:p>
            </p:txBody>
          </p:sp>
        </p:grpSp>
        <p:sp>
          <p:nvSpPr>
            <p:cNvPr id="247" name="Google Shape;247;p26"/>
            <p:cNvSpPr/>
            <p:nvPr/>
          </p:nvSpPr>
          <p:spPr>
            <a:xfrm>
              <a:off x="1856375" y="272735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8" name="Google Shape;248;p26"/>
            <p:cNvSpPr txBox="1"/>
            <p:nvPr/>
          </p:nvSpPr>
          <p:spPr>
            <a:xfrm>
              <a:off x="5654425" y="1860200"/>
              <a:ext cx="341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rPr>
                <a:t>Potential source for PTAs</a:t>
              </a:r>
              <a:endParaRPr>
                <a:solidFill>
                  <a:schemeClr val="dk2"/>
                </a:solidFill>
              </a:endParaRPr>
            </a:p>
          </p:txBody>
        </p:sp>
        <p:cxnSp>
          <p:nvCxnSpPr>
            <p:cNvPr id="249" name="Google Shape;249;p26"/>
            <p:cNvCxnSpPr/>
            <p:nvPr/>
          </p:nvCxnSpPr>
          <p:spPr>
            <a:xfrm flipH="1">
              <a:off x="6574850" y="2272400"/>
              <a:ext cx="148200" cy="528000"/>
            </a:xfrm>
            <a:prstGeom prst="straightConnector1">
              <a:avLst/>
            </a:prstGeom>
            <a:noFill/>
            <a:ln cap="flat" cmpd="sng" w="19050">
              <a:solidFill>
                <a:schemeClr val="dk2"/>
              </a:solidFill>
              <a:prstDash val="dash"/>
              <a:round/>
              <a:headEnd len="med" w="med" type="none"/>
              <a:tailEnd len="med" w="med" type="triangle"/>
            </a:ln>
          </p:spPr>
        </p:cxnSp>
        <p:cxnSp>
          <p:nvCxnSpPr>
            <p:cNvPr id="250" name="Google Shape;250;p26"/>
            <p:cNvCxnSpPr/>
            <p:nvPr/>
          </p:nvCxnSpPr>
          <p:spPr>
            <a:xfrm>
              <a:off x="3527225" y="4692025"/>
              <a:ext cx="1443000" cy="0"/>
            </a:xfrm>
            <a:prstGeom prst="straightConnector1">
              <a:avLst/>
            </a:prstGeom>
            <a:noFill/>
            <a:ln cap="flat" cmpd="sng" w="9525">
              <a:solidFill>
                <a:schemeClr val="dk2"/>
              </a:solidFill>
              <a:prstDash val="lgDash"/>
              <a:round/>
              <a:headEnd len="med" w="med" type="none"/>
              <a:tailEnd len="med" w="med" type="triangle"/>
            </a:ln>
          </p:spPr>
        </p:cxnSp>
        <p:sp>
          <p:nvSpPr>
            <p:cNvPr id="251" name="Google Shape;251;p26"/>
            <p:cNvSpPr txBox="1"/>
            <p:nvPr/>
          </p:nvSpPr>
          <p:spPr>
            <a:xfrm>
              <a:off x="3958100" y="4411388"/>
              <a:ext cx="678000" cy="13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rPr>
                <a:t>time</a:t>
              </a:r>
              <a:endParaRPr>
                <a:solidFill>
                  <a:schemeClr val="dk2"/>
                </a:solidFill>
              </a:endParaRPr>
            </a:p>
          </p:txBody>
        </p:sp>
        <p:sp>
          <p:nvSpPr>
            <p:cNvPr id="252" name="Google Shape;252;p26"/>
            <p:cNvSpPr/>
            <p:nvPr/>
          </p:nvSpPr>
          <p:spPr>
            <a:xfrm>
              <a:off x="1894463" y="3841163"/>
              <a:ext cx="84600" cy="85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253" name="Google Shape;253;p26"/>
          <p:cNvSpPr/>
          <p:nvPr/>
        </p:nvSpPr>
        <p:spPr>
          <a:xfrm>
            <a:off x="2996575" y="273832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4" name="Google Shape;254;p26"/>
          <p:cNvSpPr/>
          <p:nvPr/>
        </p:nvSpPr>
        <p:spPr>
          <a:xfrm>
            <a:off x="4136800" y="273832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5" name="Google Shape;255;p26"/>
          <p:cNvSpPr/>
          <p:nvPr/>
        </p:nvSpPr>
        <p:spPr>
          <a:xfrm>
            <a:off x="5251475" y="291627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6" name="Google Shape;256;p26"/>
          <p:cNvSpPr/>
          <p:nvPr/>
        </p:nvSpPr>
        <p:spPr>
          <a:xfrm>
            <a:off x="6383200" y="310285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7" name="Google Shape;257;p26"/>
          <p:cNvSpPr/>
          <p:nvPr/>
        </p:nvSpPr>
        <p:spPr>
          <a:xfrm>
            <a:off x="6383200" y="333190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8" name="Google Shape;258;p26"/>
          <p:cNvSpPr/>
          <p:nvPr/>
        </p:nvSpPr>
        <p:spPr>
          <a:xfrm>
            <a:off x="5251475" y="3626400"/>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9" name="Google Shape;259;p26"/>
          <p:cNvSpPr/>
          <p:nvPr/>
        </p:nvSpPr>
        <p:spPr>
          <a:xfrm>
            <a:off x="4136800" y="3660675"/>
            <a:ext cx="160800" cy="1482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0" name="Google Shape;260;p26"/>
          <p:cNvSpPr/>
          <p:nvPr/>
        </p:nvSpPr>
        <p:spPr>
          <a:xfrm>
            <a:off x="3034663" y="3832638"/>
            <a:ext cx="84600" cy="858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Black hole merger rate</a:t>
            </a:r>
            <a:endParaRPr/>
          </a:p>
        </p:txBody>
      </p:sp>
      <p:sp>
        <p:nvSpPr>
          <p:cNvPr id="266" name="Google Shape;266;p27"/>
          <p:cNvSpPr txBox="1"/>
          <p:nvPr>
            <p:ph idx="1" type="body"/>
          </p:nvPr>
        </p:nvSpPr>
        <p:spPr>
          <a:xfrm>
            <a:off x="311700" y="1152475"/>
            <a:ext cx="48489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The merger of halos might not result instantaneous mergers of their host SMBHs</a:t>
            </a:r>
            <a:endParaRPr sz="1300"/>
          </a:p>
          <a:p>
            <a:pPr indent="-311150" lvl="0" marL="457200" rtl="0" algn="l">
              <a:spcBef>
                <a:spcPts val="1000"/>
              </a:spcBef>
              <a:spcAft>
                <a:spcPts val="0"/>
              </a:spcAft>
              <a:buSzPts val="1300"/>
              <a:buChar char="●"/>
            </a:pPr>
            <a:r>
              <a:rPr lang="en" sz="1300"/>
              <a:t>Assume a log-normal merger delay time distribution.</a:t>
            </a:r>
            <a:endParaRPr sz="1300"/>
          </a:p>
          <a:p>
            <a:pPr indent="-311150" lvl="0" marL="457200" rtl="0" algn="l">
              <a:spcBef>
                <a:spcPts val="1000"/>
              </a:spcBef>
              <a:spcAft>
                <a:spcPts val="0"/>
              </a:spcAft>
              <a:buSzPts val="1300"/>
              <a:buChar char="●"/>
            </a:pPr>
            <a:r>
              <a:rPr lang="en" sz="1300"/>
              <a:t>SMBHs with 			  </a:t>
            </a:r>
            <a:r>
              <a:rPr lang="en" sz="1300"/>
              <a:t>experience</a:t>
            </a:r>
            <a:r>
              <a:rPr lang="en" sz="1300"/>
              <a:t> a late peak in merger time.</a:t>
            </a:r>
            <a:endParaRPr sz="1300"/>
          </a:p>
          <a:p>
            <a:pPr indent="-311150" lvl="0" marL="457200" rtl="0" algn="l">
              <a:spcBef>
                <a:spcPts val="1000"/>
              </a:spcBef>
              <a:spcAft>
                <a:spcPts val="0"/>
              </a:spcAft>
              <a:buSzPts val="1300"/>
              <a:buChar char="●"/>
            </a:pPr>
            <a:r>
              <a:rPr lang="en" sz="1300"/>
              <a:t>These are the ones that most strongly influence PTAs signal</a:t>
            </a:r>
            <a:endParaRPr sz="1300"/>
          </a:p>
          <a:p>
            <a:pPr indent="0" lvl="0" marL="0" rtl="0" algn="l">
              <a:spcBef>
                <a:spcPts val="1000"/>
              </a:spcBef>
              <a:spcAft>
                <a:spcPts val="0"/>
              </a:spcAft>
              <a:buNone/>
            </a:pPr>
            <a:r>
              <a:t/>
            </a:r>
            <a:endParaRPr sz="1300"/>
          </a:p>
          <a:p>
            <a:pPr indent="0" lvl="0" marL="0" rtl="0" algn="l">
              <a:spcBef>
                <a:spcPts val="0"/>
              </a:spcBef>
              <a:spcAft>
                <a:spcPts val="0"/>
              </a:spcAft>
              <a:buNone/>
            </a:pPr>
            <a:r>
              <a:t/>
            </a:r>
            <a:endParaRPr sz="1300"/>
          </a:p>
        </p:txBody>
      </p:sp>
      <p:sp>
        <p:nvSpPr>
          <p:cNvPr id="267" name="Google Shape;267;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68" name="Google Shape;268;p27"/>
          <p:cNvPicPr preferRelativeResize="0"/>
          <p:nvPr/>
        </p:nvPicPr>
        <p:blipFill>
          <a:blip r:embed="rId3">
            <a:alphaModFix/>
          </a:blip>
          <a:stretch>
            <a:fillRect/>
          </a:stretch>
        </p:blipFill>
        <p:spPr>
          <a:xfrm>
            <a:off x="1794377" y="2157791"/>
            <a:ext cx="1413826" cy="250650"/>
          </a:xfrm>
          <a:prstGeom prst="rect">
            <a:avLst/>
          </a:prstGeom>
          <a:noFill/>
          <a:ln>
            <a:noFill/>
          </a:ln>
        </p:spPr>
      </p:pic>
      <p:pic>
        <p:nvPicPr>
          <p:cNvPr id="269" name="Google Shape;269;p27"/>
          <p:cNvPicPr preferRelativeResize="0"/>
          <p:nvPr/>
        </p:nvPicPr>
        <p:blipFill>
          <a:blip r:embed="rId4">
            <a:alphaModFix/>
          </a:blip>
          <a:stretch>
            <a:fillRect/>
          </a:stretch>
        </p:blipFill>
        <p:spPr>
          <a:xfrm>
            <a:off x="6734225" y="971625"/>
            <a:ext cx="1920725" cy="180850"/>
          </a:xfrm>
          <a:prstGeom prst="rect">
            <a:avLst/>
          </a:prstGeom>
          <a:noFill/>
          <a:ln>
            <a:noFill/>
          </a:ln>
        </p:spPr>
      </p:pic>
      <p:pic>
        <p:nvPicPr>
          <p:cNvPr id="270" name="Google Shape;270;p27"/>
          <p:cNvPicPr preferRelativeResize="0"/>
          <p:nvPr/>
        </p:nvPicPr>
        <p:blipFill>
          <a:blip r:embed="rId5">
            <a:alphaModFix/>
          </a:blip>
          <a:stretch>
            <a:fillRect/>
          </a:stretch>
        </p:blipFill>
        <p:spPr>
          <a:xfrm>
            <a:off x="5119323" y="1223425"/>
            <a:ext cx="4025451" cy="3536474"/>
          </a:xfrm>
          <a:prstGeom prst="rect">
            <a:avLst/>
          </a:prstGeom>
          <a:noFill/>
          <a:ln>
            <a:noFill/>
          </a:ln>
        </p:spPr>
      </p:pic>
      <p:cxnSp>
        <p:nvCxnSpPr>
          <p:cNvPr id="271" name="Google Shape;271;p27"/>
          <p:cNvCxnSpPr/>
          <p:nvPr/>
        </p:nvCxnSpPr>
        <p:spPr>
          <a:xfrm>
            <a:off x="8177575" y="1163200"/>
            <a:ext cx="73500" cy="2568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8"/>
          <p:cNvSpPr txBox="1"/>
          <p:nvPr>
            <p:ph idx="12" type="sldNum"/>
          </p:nvPr>
        </p:nvSpPr>
        <p:spPr>
          <a:xfrm>
            <a:off x="8625299" y="4671733"/>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77" name="Google Shape;277;p28"/>
          <p:cNvPicPr preferRelativeResize="0"/>
          <p:nvPr/>
        </p:nvPicPr>
        <p:blipFill>
          <a:blip r:embed="rId3">
            <a:alphaModFix/>
          </a:blip>
          <a:stretch>
            <a:fillRect/>
          </a:stretch>
        </p:blipFill>
        <p:spPr>
          <a:xfrm>
            <a:off x="2167166" y="289541"/>
            <a:ext cx="4755674" cy="4734549"/>
          </a:xfrm>
          <a:prstGeom prst="rect">
            <a:avLst/>
          </a:prstGeom>
          <a:noFill/>
          <a:ln>
            <a:noFill/>
          </a:ln>
        </p:spPr>
      </p:pic>
      <p:sp>
        <p:nvSpPr>
          <p:cNvPr id="278" name="Google Shape;278;p28"/>
          <p:cNvSpPr txBox="1"/>
          <p:nvPr/>
        </p:nvSpPr>
        <p:spPr>
          <a:xfrm>
            <a:off x="246517" y="408766"/>
            <a:ext cx="1822500" cy="83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279" name="Google Shape;279;p28"/>
          <p:cNvSpPr txBox="1"/>
          <p:nvPr/>
        </p:nvSpPr>
        <p:spPr>
          <a:xfrm>
            <a:off x="152848" y="3549298"/>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Gravitational waves</a:t>
            </a:r>
            <a:endParaRPr sz="1700">
              <a:solidFill>
                <a:schemeClr val="dk2"/>
              </a:solidFill>
            </a:endParaRPr>
          </a:p>
        </p:txBody>
      </p:sp>
      <p:cxnSp>
        <p:nvCxnSpPr>
          <p:cNvPr id="280" name="Google Shape;280;p28"/>
          <p:cNvCxnSpPr/>
          <p:nvPr/>
        </p:nvCxnSpPr>
        <p:spPr>
          <a:xfrm flipH="1" rot="10800000">
            <a:off x="1965817" y="3787853"/>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281" name="Google Shape;281;p28"/>
          <p:cNvSpPr txBox="1"/>
          <p:nvPr/>
        </p:nvSpPr>
        <p:spPr>
          <a:xfrm>
            <a:off x="1455742" y="4632566"/>
            <a:ext cx="490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282" name="Google Shape;282;p28"/>
          <p:cNvSpPr txBox="1"/>
          <p:nvPr/>
        </p:nvSpPr>
        <p:spPr>
          <a:xfrm>
            <a:off x="7041190" y="4382939"/>
            <a:ext cx="20598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Compare to observations</a:t>
            </a:r>
            <a:endParaRPr sz="1700">
              <a:solidFill>
                <a:schemeClr val="dk2"/>
              </a:solidFill>
            </a:endParaRPr>
          </a:p>
        </p:txBody>
      </p:sp>
      <p:cxnSp>
        <p:nvCxnSpPr>
          <p:cNvPr id="283" name="Google Shape;283;p28"/>
          <p:cNvCxnSpPr/>
          <p:nvPr/>
        </p:nvCxnSpPr>
        <p:spPr>
          <a:xfrm flipH="1">
            <a:off x="6789047" y="4595838"/>
            <a:ext cx="219600" cy="27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9"/>
          <p:cNvSpPr/>
          <p:nvPr/>
        </p:nvSpPr>
        <p:spPr>
          <a:xfrm>
            <a:off x="2555500" y="3438300"/>
            <a:ext cx="1371600" cy="393600"/>
          </a:xfrm>
          <a:prstGeom prst="roundRect">
            <a:avLst>
              <a:gd fmla="val 16667" name="adj"/>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9" name="Google Shape;289;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Implication for a stochastic gravitational wave background</a:t>
            </a:r>
            <a:endParaRPr/>
          </a:p>
        </p:txBody>
      </p:sp>
      <p:sp>
        <p:nvSpPr>
          <p:cNvPr id="290" name="Google Shape;290;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91" name="Google Shape;291;p29"/>
          <p:cNvSpPr txBox="1"/>
          <p:nvPr/>
        </p:nvSpPr>
        <p:spPr>
          <a:xfrm>
            <a:off x="447050" y="1181550"/>
            <a:ext cx="5302500" cy="29478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2"/>
              </a:buClr>
              <a:buSzPts val="1300"/>
              <a:buChar char="●"/>
            </a:pPr>
            <a:r>
              <a:rPr lang="en" sz="1300">
                <a:solidFill>
                  <a:schemeClr val="dk2"/>
                </a:solidFill>
              </a:rPr>
              <a:t>We contrast SGWB from dark stars to that from DCBHs. </a:t>
            </a:r>
            <a:endParaRPr sz="1300">
              <a:solidFill>
                <a:schemeClr val="dk2"/>
              </a:solidFill>
            </a:endParaRPr>
          </a:p>
          <a:p>
            <a:pPr indent="-311150" lvl="0" marL="457200" rtl="0" algn="l">
              <a:spcBef>
                <a:spcPts val="1000"/>
              </a:spcBef>
              <a:spcAft>
                <a:spcPts val="0"/>
              </a:spcAft>
              <a:buClr>
                <a:schemeClr val="dk2"/>
              </a:buClr>
              <a:buSzPts val="1300"/>
              <a:buChar char="●"/>
            </a:pPr>
            <a:r>
              <a:rPr lang="en" sz="1300">
                <a:solidFill>
                  <a:schemeClr val="dk2"/>
                </a:solidFill>
              </a:rPr>
              <a:t>Due to the lower number density of DCBHs, their contribution to the PTAs SGWB is minimal (                 			        ) </a:t>
            </a:r>
            <a:endParaRPr sz="1300">
              <a:solidFill>
                <a:schemeClr val="dk2"/>
              </a:solidFill>
            </a:endParaRPr>
          </a:p>
          <a:p>
            <a:pPr indent="-311150" lvl="0" marL="457200" rtl="0" algn="l">
              <a:spcBef>
                <a:spcPts val="1000"/>
              </a:spcBef>
              <a:spcAft>
                <a:spcPts val="0"/>
              </a:spcAft>
              <a:buClr>
                <a:schemeClr val="dk2"/>
              </a:buClr>
              <a:buSzPts val="1300"/>
              <a:buChar char="●"/>
            </a:pPr>
            <a:r>
              <a:rPr lang="en" sz="1300">
                <a:solidFill>
                  <a:schemeClr val="dk2"/>
                </a:solidFill>
              </a:rPr>
              <a:t>At                                         dark stars could be the dominant source in the PTA band. </a:t>
            </a:r>
            <a:endParaRPr sz="1300">
              <a:solidFill>
                <a:schemeClr val="dk2"/>
              </a:solidFill>
            </a:endParaRPr>
          </a:p>
          <a:p>
            <a:pPr indent="-311150" lvl="0" marL="457200" rtl="0" algn="l">
              <a:spcBef>
                <a:spcPts val="1000"/>
              </a:spcBef>
              <a:spcAft>
                <a:spcPts val="1000"/>
              </a:spcAft>
              <a:buClr>
                <a:schemeClr val="dk2"/>
              </a:buClr>
              <a:buSzPts val="1300"/>
              <a:buChar char="●"/>
            </a:pPr>
            <a:r>
              <a:rPr lang="en" sz="1300">
                <a:solidFill>
                  <a:schemeClr val="accent4"/>
                </a:solidFill>
              </a:rPr>
              <a:t>Within the context of our analysis,                                                is unlikely as that could result in inconsistency with the PTA observation</a:t>
            </a:r>
            <a:r>
              <a:rPr lang="en" sz="1300">
                <a:solidFill>
                  <a:schemeClr val="dk2"/>
                </a:solidFill>
              </a:rPr>
              <a:t>.</a:t>
            </a:r>
            <a:endParaRPr sz="1300">
              <a:solidFill>
                <a:schemeClr val="dk2"/>
              </a:solidFill>
            </a:endParaRPr>
          </a:p>
        </p:txBody>
      </p:sp>
      <p:pic>
        <p:nvPicPr>
          <p:cNvPr id="292" name="Google Shape;292;p29"/>
          <p:cNvPicPr preferRelativeResize="0"/>
          <p:nvPr/>
        </p:nvPicPr>
        <p:blipFill>
          <a:blip r:embed="rId3">
            <a:alphaModFix/>
          </a:blip>
          <a:stretch>
            <a:fillRect/>
          </a:stretch>
        </p:blipFill>
        <p:spPr>
          <a:xfrm>
            <a:off x="3123407" y="1790663"/>
            <a:ext cx="2352850" cy="192075"/>
          </a:xfrm>
          <a:prstGeom prst="rect">
            <a:avLst/>
          </a:prstGeom>
          <a:noFill/>
          <a:ln>
            <a:noFill/>
          </a:ln>
        </p:spPr>
      </p:pic>
      <p:pic>
        <p:nvPicPr>
          <p:cNvPr id="293" name="Google Shape;293;p29"/>
          <p:cNvPicPr preferRelativeResize="0"/>
          <p:nvPr/>
        </p:nvPicPr>
        <p:blipFill>
          <a:blip r:embed="rId4">
            <a:alphaModFix/>
          </a:blip>
          <a:stretch>
            <a:fillRect/>
          </a:stretch>
        </p:blipFill>
        <p:spPr>
          <a:xfrm>
            <a:off x="1215575" y="2070475"/>
            <a:ext cx="1767150" cy="254725"/>
          </a:xfrm>
          <a:prstGeom prst="rect">
            <a:avLst/>
          </a:prstGeom>
          <a:noFill/>
          <a:ln>
            <a:noFill/>
          </a:ln>
        </p:spPr>
      </p:pic>
      <p:pic>
        <p:nvPicPr>
          <p:cNvPr id="294" name="Google Shape;294;p29"/>
          <p:cNvPicPr preferRelativeResize="0"/>
          <p:nvPr/>
        </p:nvPicPr>
        <p:blipFill>
          <a:blip r:embed="rId5">
            <a:alphaModFix/>
          </a:blip>
          <a:stretch>
            <a:fillRect/>
          </a:stretch>
        </p:blipFill>
        <p:spPr>
          <a:xfrm>
            <a:off x="3487930" y="2623066"/>
            <a:ext cx="1876113" cy="223150"/>
          </a:xfrm>
          <a:prstGeom prst="rect">
            <a:avLst/>
          </a:prstGeom>
          <a:noFill/>
          <a:ln>
            <a:noFill/>
          </a:ln>
        </p:spPr>
      </p:pic>
      <p:pic>
        <p:nvPicPr>
          <p:cNvPr id="295" name="Google Shape;295;p29"/>
          <p:cNvPicPr preferRelativeResize="0"/>
          <p:nvPr/>
        </p:nvPicPr>
        <p:blipFill>
          <a:blip r:embed="rId6">
            <a:alphaModFix/>
          </a:blip>
          <a:stretch>
            <a:fillRect/>
          </a:stretch>
        </p:blipFill>
        <p:spPr>
          <a:xfrm>
            <a:off x="2645975" y="3443550"/>
            <a:ext cx="1164825" cy="312275"/>
          </a:xfrm>
          <a:prstGeom prst="rect">
            <a:avLst/>
          </a:prstGeom>
          <a:noFill/>
          <a:ln>
            <a:noFill/>
          </a:ln>
        </p:spPr>
      </p:pic>
      <p:pic>
        <p:nvPicPr>
          <p:cNvPr id="296" name="Google Shape;296;p29"/>
          <p:cNvPicPr preferRelativeResize="0"/>
          <p:nvPr/>
        </p:nvPicPr>
        <p:blipFill>
          <a:blip r:embed="rId7">
            <a:alphaModFix/>
          </a:blip>
          <a:stretch>
            <a:fillRect/>
          </a:stretch>
        </p:blipFill>
        <p:spPr>
          <a:xfrm>
            <a:off x="5664811" y="1326516"/>
            <a:ext cx="3427152" cy="2524151"/>
          </a:xfrm>
          <a:prstGeom prst="rect">
            <a:avLst/>
          </a:prstGeom>
          <a:noFill/>
          <a:ln>
            <a:noFill/>
          </a:ln>
        </p:spPr>
      </p:pic>
      <p:pic>
        <p:nvPicPr>
          <p:cNvPr id="297" name="Google Shape;297;p29"/>
          <p:cNvPicPr preferRelativeResize="0"/>
          <p:nvPr/>
        </p:nvPicPr>
        <p:blipFill>
          <a:blip r:embed="rId8">
            <a:alphaModFix/>
          </a:blip>
          <a:stretch>
            <a:fillRect/>
          </a:stretch>
        </p:blipFill>
        <p:spPr>
          <a:xfrm>
            <a:off x="6545077" y="1108842"/>
            <a:ext cx="2352850" cy="286235"/>
          </a:xfrm>
          <a:prstGeom prst="rect">
            <a:avLst/>
          </a:prstGeom>
          <a:noFill/>
          <a:ln>
            <a:noFill/>
          </a:ln>
        </p:spPr>
      </p:pic>
      <p:cxnSp>
        <p:nvCxnSpPr>
          <p:cNvPr id="298" name="Google Shape;298;p29"/>
          <p:cNvCxnSpPr/>
          <p:nvPr/>
        </p:nvCxnSpPr>
        <p:spPr>
          <a:xfrm flipH="1">
            <a:off x="6400675" y="2787800"/>
            <a:ext cx="1605900" cy="1594500"/>
          </a:xfrm>
          <a:prstGeom prst="straightConnector1">
            <a:avLst/>
          </a:prstGeom>
          <a:noFill/>
          <a:ln cap="flat" cmpd="sng" w="9525">
            <a:solidFill>
              <a:schemeClr val="dk2"/>
            </a:solidFill>
            <a:prstDash val="solid"/>
            <a:round/>
            <a:headEnd len="med" w="med" type="none"/>
            <a:tailEnd len="med" w="med" type="triangle"/>
          </a:ln>
        </p:spPr>
      </p:cxnSp>
      <p:sp>
        <p:nvSpPr>
          <p:cNvPr id="299" name="Google Shape;299;p29"/>
          <p:cNvSpPr txBox="1"/>
          <p:nvPr/>
        </p:nvSpPr>
        <p:spPr>
          <a:xfrm>
            <a:off x="5452950" y="4404725"/>
            <a:ext cx="2252700" cy="12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2"/>
                </a:solidFill>
              </a:rPr>
              <a:t>Mean halo mass at z = 10</a:t>
            </a:r>
            <a:endParaRPr sz="1300">
              <a:solidFill>
                <a:schemeClr val="dk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Summary</a:t>
            </a:r>
            <a:endParaRPr/>
          </a:p>
        </p:txBody>
      </p:sp>
      <p:sp>
        <p:nvSpPr>
          <p:cNvPr id="305" name="Google Shape;305;p30"/>
          <p:cNvSpPr txBox="1"/>
          <p:nvPr>
            <p:ph idx="1" type="body"/>
          </p:nvPr>
        </p:nvSpPr>
        <p:spPr>
          <a:xfrm>
            <a:off x="311700" y="1164700"/>
            <a:ext cx="85206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We calculated the expected SGWB resulting from the inspiral and merger of the descendants of early produced SMBHs</a:t>
            </a:r>
            <a:endParaRPr sz="1300"/>
          </a:p>
          <a:p>
            <a:pPr indent="-311150" lvl="0" marL="457200" rtl="0" algn="l">
              <a:spcBef>
                <a:spcPts val="1000"/>
              </a:spcBef>
              <a:spcAft>
                <a:spcPts val="0"/>
              </a:spcAft>
              <a:buSzPts val="1300"/>
              <a:buChar char="●"/>
            </a:pPr>
            <a:r>
              <a:rPr lang="en" sz="1300"/>
              <a:t>We showed that these SMBHs could dominate the PTA band in the low redshift Universe if produced with the number density </a:t>
            </a:r>
            <a:endParaRPr sz="1300"/>
          </a:p>
          <a:p>
            <a:pPr indent="-311150" lvl="0" marL="457200" rtl="0" algn="l">
              <a:spcBef>
                <a:spcPts val="1000"/>
              </a:spcBef>
              <a:spcAft>
                <a:spcPts val="0"/>
              </a:spcAft>
              <a:buSzPts val="1300"/>
              <a:buChar char="●"/>
            </a:pPr>
            <a:r>
              <a:rPr lang="en" sz="1300"/>
              <a:t>We contrasted two SMBH seeding mechanisms namely seeding from the collapse of dar stars and DCBHs and showed that the observed PTA data implies an upper limit of the number density of such seeds.</a:t>
            </a:r>
            <a:endParaRPr sz="1300"/>
          </a:p>
          <a:p>
            <a:pPr indent="-311150" lvl="0" marL="457200" rtl="0" algn="l">
              <a:spcBef>
                <a:spcPts val="1000"/>
              </a:spcBef>
              <a:spcAft>
                <a:spcPts val="1000"/>
              </a:spcAft>
              <a:buSzPts val="1300"/>
              <a:buChar char="●"/>
            </a:pPr>
            <a:r>
              <a:rPr lang="en" sz="1300"/>
              <a:t> Moreover, DCBHs contribute </a:t>
            </a:r>
            <a:r>
              <a:rPr lang="en" sz="1300"/>
              <a:t>minimally</a:t>
            </a:r>
            <a:r>
              <a:rPr lang="en" sz="1300"/>
              <a:t> to the observed SGWB.</a:t>
            </a:r>
            <a:endParaRPr sz="1300"/>
          </a:p>
        </p:txBody>
      </p:sp>
      <p:sp>
        <p:nvSpPr>
          <p:cNvPr id="306" name="Google Shape;306;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07" name="Google Shape;307;p30"/>
          <p:cNvSpPr txBox="1"/>
          <p:nvPr/>
        </p:nvSpPr>
        <p:spPr>
          <a:xfrm>
            <a:off x="2793850" y="3843150"/>
            <a:ext cx="3630600" cy="309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300">
                <a:solidFill>
                  <a:schemeClr val="dk2"/>
                </a:solidFill>
              </a:rPr>
              <a:t>Thank you!</a:t>
            </a:r>
            <a:endParaRPr b="1" sz="2300">
              <a:solidFill>
                <a:schemeClr val="dk2"/>
              </a:solidFill>
            </a:endParaRPr>
          </a:p>
        </p:txBody>
      </p:sp>
      <p:pic>
        <p:nvPicPr>
          <p:cNvPr id="308" name="Google Shape;308;p30"/>
          <p:cNvPicPr preferRelativeResize="0"/>
          <p:nvPr/>
        </p:nvPicPr>
        <p:blipFill>
          <a:blip r:embed="rId3">
            <a:alphaModFix/>
          </a:blip>
          <a:stretch>
            <a:fillRect/>
          </a:stretch>
        </p:blipFill>
        <p:spPr>
          <a:xfrm>
            <a:off x="2290630" y="1996236"/>
            <a:ext cx="2143683" cy="309000"/>
          </a:xfrm>
          <a:prstGeom prst="rect">
            <a:avLst/>
          </a:prstGeom>
          <a:noFill/>
          <a:ln>
            <a:noFill/>
          </a:ln>
        </p:spPr>
      </p:pic>
      <p:pic>
        <p:nvPicPr>
          <p:cNvPr id="309" name="Google Shape;309;p30"/>
          <p:cNvPicPr preferRelativeResize="0"/>
          <p:nvPr/>
        </p:nvPicPr>
        <p:blipFill>
          <a:blip r:embed="rId4">
            <a:alphaModFix/>
          </a:blip>
          <a:stretch>
            <a:fillRect/>
          </a:stretch>
        </p:blipFill>
        <p:spPr>
          <a:xfrm>
            <a:off x="6946270" y="3430281"/>
            <a:ext cx="1174165" cy="1099725"/>
          </a:xfrm>
          <a:prstGeom prst="rect">
            <a:avLst/>
          </a:prstGeom>
          <a:noFill/>
          <a:ln>
            <a:noFill/>
          </a:ln>
        </p:spPr>
      </p:pic>
      <p:sp>
        <p:nvSpPr>
          <p:cNvPr id="310" name="Google Shape;310;p30"/>
          <p:cNvSpPr txBox="1"/>
          <p:nvPr/>
        </p:nvSpPr>
        <p:spPr>
          <a:xfrm>
            <a:off x="6514907" y="3047806"/>
            <a:ext cx="2143800" cy="309000"/>
          </a:xfrm>
          <a:prstGeom prst="rect">
            <a:avLst/>
          </a:prstGeom>
          <a:noFill/>
          <a:ln>
            <a:noFill/>
          </a:ln>
        </p:spPr>
        <p:txBody>
          <a:bodyPr anchorCtr="0" anchor="t" bIns="91425" lIns="91425" spcFirstLastPara="1" rIns="91425" wrap="square" tIns="91425">
            <a:noAutofit/>
          </a:bodyPr>
          <a:lstStyle/>
          <a:p>
            <a:pPr indent="0" lvl="0" marL="101600" rtl="0" algn="l">
              <a:lnSpc>
                <a:spcPct val="115000"/>
              </a:lnSpc>
              <a:spcBef>
                <a:spcPts val="0"/>
              </a:spcBef>
              <a:spcAft>
                <a:spcPts val="0"/>
              </a:spcAft>
              <a:buClr>
                <a:schemeClr val="dk1"/>
              </a:buClr>
              <a:buSzPts val="1100"/>
              <a:buFont typeface="Arial"/>
              <a:buNone/>
            </a:pPr>
            <a:r>
              <a:rPr lang="en" sz="1600">
                <a:solidFill>
                  <a:schemeClr val="dk1"/>
                </a:solidFill>
              </a:rPr>
              <a:t>arXiv:2507.06163</a:t>
            </a:r>
            <a:endParaRPr sz="1600">
              <a:solidFill>
                <a:schemeClr val="dk1"/>
              </a:solidFill>
            </a:endParaRPr>
          </a:p>
          <a:p>
            <a:pPr indent="0" lvl="0" marL="0" marR="114300" rtl="0" algn="r">
              <a:lnSpc>
                <a:spcPct val="106666"/>
              </a:lnSpc>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sz="23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SMBHs in the early Universe</a:t>
            </a:r>
            <a:endParaRPr/>
          </a:p>
        </p:txBody>
      </p:sp>
      <p:sp>
        <p:nvSpPr>
          <p:cNvPr id="62" name="Google Shape;62;p14"/>
          <p:cNvSpPr txBox="1"/>
          <p:nvPr>
            <p:ph idx="1" type="body"/>
          </p:nvPr>
        </p:nvSpPr>
        <p:spPr>
          <a:xfrm>
            <a:off x="311700" y="1231975"/>
            <a:ext cx="43992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Existence of high redshift SMBHs (                      ) imply at least some can grow very massive early (e.g., </a:t>
            </a:r>
            <a:r>
              <a:rPr lang="en" sz="1300">
                <a:solidFill>
                  <a:srgbClr val="B45F06"/>
                </a:solidFill>
              </a:rPr>
              <a:t>Yang+ 2020, Wang+ 2021</a:t>
            </a:r>
            <a:r>
              <a:rPr lang="en" sz="1300"/>
              <a:t>)</a:t>
            </a:r>
            <a:endParaRPr sz="1300"/>
          </a:p>
          <a:p>
            <a:pPr indent="-311150" lvl="0" marL="457200" rtl="0" algn="l">
              <a:spcBef>
                <a:spcPts val="1000"/>
              </a:spcBef>
              <a:spcAft>
                <a:spcPts val="0"/>
              </a:spcAft>
              <a:buSzPts val="1300"/>
              <a:buChar char="●"/>
            </a:pPr>
            <a:r>
              <a:rPr lang="en" sz="1300"/>
              <a:t>Early seed formation at </a:t>
            </a:r>
            <a:r>
              <a:rPr i="1" lang="en" sz="1300"/>
              <a:t>z</a:t>
            </a:r>
            <a:r>
              <a:rPr lang="en" sz="1300"/>
              <a:t> ∼ 25, for Eddington-limited accretion requires a seed mass of ~          .</a:t>
            </a:r>
            <a:endParaRPr sz="1300"/>
          </a:p>
          <a:p>
            <a:pPr indent="-311150" lvl="0" marL="457200" rtl="0" algn="l">
              <a:spcBef>
                <a:spcPts val="1000"/>
              </a:spcBef>
              <a:spcAft>
                <a:spcPts val="1000"/>
              </a:spcAft>
              <a:buSzPts val="1300"/>
              <a:buChar char="●"/>
            </a:pPr>
            <a:r>
              <a:rPr lang="en" sz="1300"/>
              <a:t>Simulations indicate that </a:t>
            </a:r>
            <a:r>
              <a:rPr i="1" lang="en" sz="1300"/>
              <a:t>sustained</a:t>
            </a:r>
            <a:r>
              <a:rPr lang="en" sz="1300"/>
              <a:t> super-Eddington accretion can be impacted by star formation feedback (e.g. </a:t>
            </a:r>
            <a:r>
              <a:rPr lang="en" sz="1300">
                <a:solidFill>
                  <a:srgbClr val="B45F06"/>
                </a:solidFill>
              </a:rPr>
              <a:t>Jeon+ 2023</a:t>
            </a:r>
            <a:r>
              <a:rPr lang="en" sz="1300"/>
              <a:t>)</a:t>
            </a:r>
            <a:endParaRPr sz="1700"/>
          </a:p>
        </p:txBody>
      </p:sp>
      <p:sp>
        <p:nvSpPr>
          <p:cNvPr id="63" name="Google Shape;63;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64" name="Google Shape;64;p14"/>
          <p:cNvGrpSpPr/>
          <p:nvPr/>
        </p:nvGrpSpPr>
        <p:grpSpPr>
          <a:xfrm>
            <a:off x="4718777" y="1124850"/>
            <a:ext cx="4399250" cy="3538363"/>
            <a:chOff x="4572002" y="993750"/>
            <a:chExt cx="4399250" cy="3538363"/>
          </a:xfrm>
        </p:grpSpPr>
        <p:pic>
          <p:nvPicPr>
            <p:cNvPr id="65" name="Google Shape;65;p14"/>
            <p:cNvPicPr preferRelativeResize="0"/>
            <p:nvPr/>
          </p:nvPicPr>
          <p:blipFill>
            <a:blip r:embed="rId3">
              <a:alphaModFix/>
            </a:blip>
            <a:stretch>
              <a:fillRect/>
            </a:stretch>
          </p:blipFill>
          <p:spPr>
            <a:xfrm>
              <a:off x="4572002" y="993750"/>
              <a:ext cx="4399250" cy="3288474"/>
            </a:xfrm>
            <a:prstGeom prst="rect">
              <a:avLst/>
            </a:prstGeom>
            <a:noFill/>
            <a:ln>
              <a:noFill/>
            </a:ln>
          </p:spPr>
        </p:pic>
        <p:sp>
          <p:nvSpPr>
            <p:cNvPr id="66" name="Google Shape;66;p14"/>
            <p:cNvSpPr txBox="1"/>
            <p:nvPr/>
          </p:nvSpPr>
          <p:spPr>
            <a:xfrm>
              <a:off x="6458767" y="4282213"/>
              <a:ext cx="1644600" cy="24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rPr>
                <a:t>Bogdán+ 2023</a:t>
              </a:r>
              <a:endParaRPr sz="1000">
                <a:solidFill>
                  <a:schemeClr val="dk2"/>
                </a:solidFill>
              </a:endParaRPr>
            </a:p>
          </p:txBody>
        </p:sp>
      </p:grpSp>
      <p:pic>
        <p:nvPicPr>
          <p:cNvPr id="67" name="Google Shape;67;p14"/>
          <p:cNvPicPr preferRelativeResize="0"/>
          <p:nvPr/>
        </p:nvPicPr>
        <p:blipFill>
          <a:blip r:embed="rId4">
            <a:alphaModFix/>
          </a:blip>
          <a:stretch>
            <a:fillRect/>
          </a:stretch>
        </p:blipFill>
        <p:spPr>
          <a:xfrm>
            <a:off x="3413275" y="1301100"/>
            <a:ext cx="978000" cy="254200"/>
          </a:xfrm>
          <a:prstGeom prst="rect">
            <a:avLst/>
          </a:prstGeom>
          <a:noFill/>
          <a:ln>
            <a:noFill/>
          </a:ln>
        </p:spPr>
      </p:pic>
      <p:pic>
        <p:nvPicPr>
          <p:cNvPr id="68" name="Google Shape;68;p14"/>
          <p:cNvPicPr preferRelativeResize="0"/>
          <p:nvPr/>
        </p:nvPicPr>
        <p:blipFill>
          <a:blip r:embed="rId5">
            <a:alphaModFix/>
          </a:blip>
          <a:stretch>
            <a:fillRect/>
          </a:stretch>
        </p:blipFill>
        <p:spPr>
          <a:xfrm>
            <a:off x="1223425" y="2594393"/>
            <a:ext cx="548700" cy="20425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5"/>
          <p:cNvSpPr txBox="1"/>
          <p:nvPr>
            <p:ph type="title"/>
          </p:nvPr>
        </p:nvSpPr>
        <p:spPr>
          <a:xfrm>
            <a:off x="311700" y="38053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Need for seeds</a:t>
            </a:r>
            <a:endParaRPr/>
          </a:p>
        </p:txBody>
      </p:sp>
      <p:sp>
        <p:nvSpPr>
          <p:cNvPr id="74" name="Google Shape;74;p15"/>
          <p:cNvSpPr txBox="1"/>
          <p:nvPr>
            <p:ph idx="1" type="body"/>
          </p:nvPr>
        </p:nvSpPr>
        <p:spPr>
          <a:xfrm>
            <a:off x="311700" y="1152475"/>
            <a:ext cx="4960800" cy="3579900"/>
          </a:xfrm>
          <a:prstGeom prst="rect">
            <a:avLst/>
          </a:prstGeom>
        </p:spPr>
        <p:txBody>
          <a:bodyPr anchorCtr="0" anchor="t" bIns="91425" lIns="91425" spcFirstLastPara="1" rIns="91425" wrap="square" tIns="91425">
            <a:normAutofit/>
          </a:bodyPr>
          <a:lstStyle/>
          <a:p>
            <a:pPr indent="-311150" lvl="0" marL="457200" rtl="0" algn="l">
              <a:lnSpc>
                <a:spcPct val="95000"/>
              </a:lnSpc>
              <a:spcBef>
                <a:spcPts val="0"/>
              </a:spcBef>
              <a:spcAft>
                <a:spcPts val="0"/>
              </a:spcAft>
              <a:buSzPts val="1300"/>
              <a:buChar char="●"/>
            </a:pPr>
            <a:r>
              <a:rPr lang="en" sz="1300"/>
              <a:t>This motivates the need for massive seeds -                       </a:t>
            </a:r>
            <a:endParaRPr sz="1300"/>
          </a:p>
          <a:p>
            <a:pPr indent="-311150" lvl="0" marL="457200" rtl="0" algn="l">
              <a:lnSpc>
                <a:spcPct val="95000"/>
              </a:lnSpc>
              <a:spcBef>
                <a:spcPts val="1000"/>
              </a:spcBef>
              <a:spcAft>
                <a:spcPts val="0"/>
              </a:spcAft>
              <a:buSzPts val="1300"/>
              <a:buChar char="●"/>
            </a:pPr>
            <a:r>
              <a:rPr b="1" lang="en" sz="1300"/>
              <a:t>A few seeding mechanisms</a:t>
            </a:r>
            <a:r>
              <a:rPr lang="en" sz="1300"/>
              <a:t>:</a:t>
            </a:r>
            <a:endParaRPr sz="1300"/>
          </a:p>
          <a:p>
            <a:pPr indent="-311150" lvl="1" marL="914400" rtl="0" algn="l">
              <a:lnSpc>
                <a:spcPct val="95000"/>
              </a:lnSpc>
              <a:spcBef>
                <a:spcPts val="1000"/>
              </a:spcBef>
              <a:spcAft>
                <a:spcPts val="0"/>
              </a:spcAft>
              <a:buClr>
                <a:schemeClr val="accent4"/>
              </a:buClr>
              <a:buSzPts val="1300"/>
              <a:buChar char="○"/>
            </a:pPr>
            <a:r>
              <a:rPr lang="en" sz="1300">
                <a:solidFill>
                  <a:schemeClr val="accent4"/>
                </a:solidFill>
              </a:rPr>
              <a:t>Direct collapse black holes</a:t>
            </a:r>
            <a:endParaRPr sz="1300">
              <a:solidFill>
                <a:schemeClr val="accent4"/>
              </a:solidFill>
            </a:endParaRPr>
          </a:p>
          <a:p>
            <a:pPr indent="-311150" lvl="1" marL="914400" rtl="0" algn="l">
              <a:lnSpc>
                <a:spcPct val="95000"/>
              </a:lnSpc>
              <a:spcBef>
                <a:spcPts val="1000"/>
              </a:spcBef>
              <a:spcAft>
                <a:spcPts val="0"/>
              </a:spcAft>
              <a:buSzPts val="1300"/>
              <a:buChar char="○"/>
            </a:pPr>
            <a:r>
              <a:rPr lang="en" sz="1300">
                <a:solidFill>
                  <a:schemeClr val="accent4"/>
                </a:solidFill>
              </a:rPr>
              <a:t>WIMP powered supermassive dark stars</a:t>
            </a:r>
            <a:r>
              <a:rPr lang="en" sz="1300"/>
              <a:t>, e.g., </a:t>
            </a:r>
            <a:r>
              <a:rPr lang="en" sz="1300">
                <a:solidFill>
                  <a:srgbClr val="B45F06"/>
                </a:solidFill>
              </a:rPr>
              <a:t>Spolyar+ 2009</a:t>
            </a:r>
            <a:endParaRPr sz="1300">
              <a:solidFill>
                <a:srgbClr val="B45F06"/>
              </a:solidFill>
            </a:endParaRPr>
          </a:p>
          <a:p>
            <a:pPr indent="-311150" lvl="1" marL="914400" rtl="0" algn="l">
              <a:lnSpc>
                <a:spcPct val="95000"/>
              </a:lnSpc>
              <a:spcBef>
                <a:spcPts val="1000"/>
              </a:spcBef>
              <a:spcAft>
                <a:spcPts val="0"/>
              </a:spcAft>
              <a:buSzPts val="1300"/>
              <a:buChar char="○"/>
            </a:pPr>
            <a:r>
              <a:rPr lang="en" sz="1300"/>
              <a:t>IMBHs formed in dense Pop III star clusters</a:t>
            </a:r>
            <a:endParaRPr sz="1300"/>
          </a:p>
          <a:p>
            <a:pPr indent="-311150" lvl="1" marL="914400" rtl="0" algn="l">
              <a:lnSpc>
                <a:spcPct val="95000"/>
              </a:lnSpc>
              <a:spcBef>
                <a:spcPts val="1000"/>
              </a:spcBef>
              <a:spcAft>
                <a:spcPts val="0"/>
              </a:spcAft>
              <a:buSzPts val="1300"/>
              <a:buChar char="○"/>
            </a:pPr>
            <a:r>
              <a:rPr lang="en" sz="1300"/>
              <a:t>Massive PBHs </a:t>
            </a:r>
            <a:endParaRPr sz="1300"/>
          </a:p>
          <a:p>
            <a:pPr indent="-311150" lvl="1" marL="914400" rtl="0" algn="l">
              <a:lnSpc>
                <a:spcPct val="95000"/>
              </a:lnSpc>
              <a:spcBef>
                <a:spcPts val="1000"/>
              </a:spcBef>
              <a:spcAft>
                <a:spcPts val="0"/>
              </a:spcAft>
              <a:buSzPts val="1300"/>
              <a:buChar char="○"/>
            </a:pPr>
            <a:r>
              <a:rPr lang="en" sz="1300"/>
              <a:t>Collapse of self-interacting dark matter halos </a:t>
            </a:r>
            <a:endParaRPr sz="1300"/>
          </a:p>
          <a:p>
            <a:pPr indent="0" lvl="0" marL="457200" rtl="0" algn="l">
              <a:lnSpc>
                <a:spcPct val="95000"/>
              </a:lnSpc>
              <a:spcBef>
                <a:spcPts val="1000"/>
              </a:spcBef>
              <a:spcAft>
                <a:spcPts val="1000"/>
              </a:spcAft>
              <a:buNone/>
            </a:pPr>
            <a:r>
              <a:t/>
            </a:r>
            <a:endParaRPr sz="1300">
              <a:solidFill>
                <a:srgbClr val="B45F06"/>
              </a:solidFill>
            </a:endParaRPr>
          </a:p>
        </p:txBody>
      </p:sp>
      <p:sp>
        <p:nvSpPr>
          <p:cNvPr id="75" name="Google Shape;75;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76" name="Google Shape;76;p15"/>
          <p:cNvPicPr preferRelativeResize="0"/>
          <p:nvPr/>
        </p:nvPicPr>
        <p:blipFill>
          <a:blip r:embed="rId3">
            <a:alphaModFix/>
          </a:blip>
          <a:stretch>
            <a:fillRect/>
          </a:stretch>
        </p:blipFill>
        <p:spPr>
          <a:xfrm>
            <a:off x="5433025" y="147975"/>
            <a:ext cx="3649025" cy="4674474"/>
          </a:xfrm>
          <a:prstGeom prst="rect">
            <a:avLst/>
          </a:prstGeom>
          <a:noFill/>
          <a:ln>
            <a:noFill/>
          </a:ln>
        </p:spPr>
      </p:pic>
      <p:pic>
        <p:nvPicPr>
          <p:cNvPr id="77" name="Google Shape;77;p15"/>
          <p:cNvPicPr preferRelativeResize="0"/>
          <p:nvPr/>
        </p:nvPicPr>
        <p:blipFill>
          <a:blip r:embed="rId4">
            <a:alphaModFix/>
          </a:blip>
          <a:stretch>
            <a:fillRect/>
          </a:stretch>
        </p:blipFill>
        <p:spPr>
          <a:xfrm>
            <a:off x="4108425" y="1231089"/>
            <a:ext cx="1271251" cy="245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Can early seeded SMBHs be source of PTA signal?</a:t>
            </a:r>
            <a:endParaRPr/>
          </a:p>
        </p:txBody>
      </p:sp>
      <p:sp>
        <p:nvSpPr>
          <p:cNvPr id="83" name="Google Shape;83;p16"/>
          <p:cNvSpPr txBox="1"/>
          <p:nvPr>
            <p:ph idx="1" type="body"/>
          </p:nvPr>
        </p:nvSpPr>
        <p:spPr>
          <a:xfrm>
            <a:off x="311700" y="1152475"/>
            <a:ext cx="5794200" cy="19218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lang="en" sz="1300"/>
              <a:t>PTA signal could be </a:t>
            </a:r>
            <a:r>
              <a:rPr lang="en" sz="1300">
                <a:solidFill>
                  <a:srgbClr val="E69138"/>
                </a:solidFill>
              </a:rPr>
              <a:t>dominated by SMBH binaries with                           </a:t>
            </a:r>
            <a:r>
              <a:rPr lang="en" sz="1200"/>
              <a:t>(NANOGrav 2023, EPTA 2023, Ellis+ 2023).</a:t>
            </a:r>
            <a:endParaRPr sz="1300"/>
          </a:p>
          <a:p>
            <a:pPr indent="-311150" lvl="0" marL="457200" rtl="0" algn="l">
              <a:spcBef>
                <a:spcPts val="1000"/>
              </a:spcBef>
              <a:spcAft>
                <a:spcPts val="0"/>
              </a:spcAft>
              <a:buSzPts val="1300"/>
              <a:buChar char="●"/>
            </a:pPr>
            <a:r>
              <a:rPr lang="en" sz="1300"/>
              <a:t>The early massive seeds could result in big SMBHs at late times.</a:t>
            </a:r>
            <a:endParaRPr sz="1300"/>
          </a:p>
          <a:p>
            <a:pPr indent="-311150" lvl="0" marL="457200" rtl="0" algn="l">
              <a:spcBef>
                <a:spcPts val="1000"/>
              </a:spcBef>
              <a:spcAft>
                <a:spcPts val="0"/>
              </a:spcAft>
              <a:buSzPts val="1300"/>
              <a:buChar char="●"/>
            </a:pPr>
            <a:r>
              <a:rPr lang="en" sz="1300">
                <a:solidFill>
                  <a:srgbClr val="E69138"/>
                </a:solidFill>
              </a:rPr>
              <a:t>Could it be that PTA is seeing these SMBHs?</a:t>
            </a:r>
            <a:endParaRPr sz="1300">
              <a:solidFill>
                <a:srgbClr val="E69138"/>
              </a:solidFill>
            </a:endParaRPr>
          </a:p>
          <a:p>
            <a:pPr indent="-311150" lvl="0" marL="457200" rtl="0" algn="l">
              <a:spcBef>
                <a:spcPts val="1000"/>
              </a:spcBef>
              <a:spcAft>
                <a:spcPts val="1000"/>
              </a:spcAft>
              <a:buSzPts val="1300"/>
              <a:buChar char="●"/>
            </a:pPr>
            <a:r>
              <a:rPr b="1" lang="en" sz="1300"/>
              <a:t>Answer r</a:t>
            </a:r>
            <a:r>
              <a:rPr b="1" lang="en" sz="1300"/>
              <a:t>equires a population level study.</a:t>
            </a:r>
            <a:endParaRPr b="1" sz="1300"/>
          </a:p>
        </p:txBody>
      </p:sp>
      <p:sp>
        <p:nvSpPr>
          <p:cNvPr id="84" name="Google Shape;8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85" name="Google Shape;85;p16"/>
          <p:cNvGrpSpPr/>
          <p:nvPr/>
        </p:nvGrpSpPr>
        <p:grpSpPr>
          <a:xfrm>
            <a:off x="3690475" y="2365260"/>
            <a:ext cx="4666281" cy="2727445"/>
            <a:chOff x="2105125" y="1892600"/>
            <a:chExt cx="3699874" cy="2122525"/>
          </a:xfrm>
        </p:grpSpPr>
        <p:pic>
          <p:nvPicPr>
            <p:cNvPr id="86" name="Google Shape;86;p16"/>
            <p:cNvPicPr preferRelativeResize="0"/>
            <p:nvPr/>
          </p:nvPicPr>
          <p:blipFill>
            <a:blip r:embed="rId3">
              <a:alphaModFix/>
            </a:blip>
            <a:stretch>
              <a:fillRect/>
            </a:stretch>
          </p:blipFill>
          <p:spPr>
            <a:xfrm>
              <a:off x="2781250" y="1892600"/>
              <a:ext cx="3023749" cy="2122525"/>
            </a:xfrm>
            <a:prstGeom prst="rect">
              <a:avLst/>
            </a:prstGeom>
            <a:noFill/>
            <a:ln>
              <a:noFill/>
            </a:ln>
          </p:spPr>
        </p:pic>
        <p:cxnSp>
          <p:nvCxnSpPr>
            <p:cNvPr id="87" name="Google Shape;87;p16"/>
            <p:cNvCxnSpPr/>
            <p:nvPr/>
          </p:nvCxnSpPr>
          <p:spPr>
            <a:xfrm flipH="1" rot="10800000">
              <a:off x="2819600" y="3070825"/>
              <a:ext cx="135300" cy="753000"/>
            </a:xfrm>
            <a:prstGeom prst="straightConnector1">
              <a:avLst/>
            </a:prstGeom>
            <a:noFill/>
            <a:ln cap="flat" cmpd="sng" w="9525">
              <a:solidFill>
                <a:schemeClr val="dk2"/>
              </a:solidFill>
              <a:prstDash val="dash"/>
              <a:round/>
              <a:headEnd len="med" w="med" type="none"/>
              <a:tailEnd len="med" w="med" type="triangle"/>
            </a:ln>
          </p:spPr>
        </p:cxnSp>
        <p:cxnSp>
          <p:nvCxnSpPr>
            <p:cNvPr id="88" name="Google Shape;88;p16"/>
            <p:cNvCxnSpPr/>
            <p:nvPr/>
          </p:nvCxnSpPr>
          <p:spPr>
            <a:xfrm flipH="1" rot="10800000">
              <a:off x="2832475" y="3823800"/>
              <a:ext cx="1834800" cy="12900"/>
            </a:xfrm>
            <a:prstGeom prst="straightConnector1">
              <a:avLst/>
            </a:prstGeom>
            <a:noFill/>
            <a:ln cap="flat" cmpd="sng" w="9525">
              <a:solidFill>
                <a:schemeClr val="dk2"/>
              </a:solidFill>
              <a:prstDash val="dash"/>
              <a:round/>
              <a:headEnd len="med" w="med" type="none"/>
              <a:tailEnd len="med" w="med" type="triangle"/>
            </a:ln>
          </p:spPr>
        </p:cxnSp>
        <p:sp>
          <p:nvSpPr>
            <p:cNvPr id="89" name="Google Shape;89;p16"/>
            <p:cNvSpPr txBox="1"/>
            <p:nvPr/>
          </p:nvSpPr>
          <p:spPr>
            <a:xfrm>
              <a:off x="2105125" y="3617700"/>
              <a:ext cx="785400" cy="20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solidFill>
                    <a:schemeClr val="dk2"/>
                  </a:solidFill>
                </a:rPr>
                <a:t>Pulsars</a:t>
              </a:r>
              <a:endParaRPr sz="1300">
                <a:solidFill>
                  <a:schemeClr val="dk2"/>
                </a:solidFill>
              </a:endParaRPr>
            </a:p>
          </p:txBody>
        </p:sp>
        <p:sp>
          <p:nvSpPr>
            <p:cNvPr id="90" name="Google Shape;90;p16"/>
            <p:cNvSpPr txBox="1"/>
            <p:nvPr/>
          </p:nvSpPr>
          <p:spPr>
            <a:xfrm>
              <a:off x="3720825" y="1969725"/>
              <a:ext cx="740400" cy="28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PTAs</a:t>
              </a:r>
              <a:endParaRPr sz="1800">
                <a:solidFill>
                  <a:schemeClr val="dk2"/>
                </a:solidFill>
              </a:endParaRPr>
            </a:p>
          </p:txBody>
        </p:sp>
        <p:cxnSp>
          <p:nvCxnSpPr>
            <p:cNvPr id="91" name="Google Shape;91;p16"/>
            <p:cNvCxnSpPr/>
            <p:nvPr/>
          </p:nvCxnSpPr>
          <p:spPr>
            <a:xfrm>
              <a:off x="4119950" y="2298150"/>
              <a:ext cx="154500" cy="528000"/>
            </a:xfrm>
            <a:prstGeom prst="straightConnector1">
              <a:avLst/>
            </a:prstGeom>
            <a:noFill/>
            <a:ln cap="flat" cmpd="sng" w="9525">
              <a:solidFill>
                <a:schemeClr val="dk2"/>
              </a:solidFill>
              <a:prstDash val="dash"/>
              <a:round/>
              <a:headEnd len="med" w="med" type="none"/>
              <a:tailEnd len="med" w="med" type="triangle"/>
            </a:ln>
          </p:spPr>
        </p:cxnSp>
      </p:grpSp>
      <p:pic>
        <p:nvPicPr>
          <p:cNvPr id="92" name="Google Shape;92;p16"/>
          <p:cNvPicPr preferRelativeResize="0"/>
          <p:nvPr/>
        </p:nvPicPr>
        <p:blipFill>
          <a:blip r:embed="rId4">
            <a:alphaModFix/>
          </a:blip>
          <a:stretch>
            <a:fillRect/>
          </a:stretch>
        </p:blipFill>
        <p:spPr>
          <a:xfrm>
            <a:off x="4864550" y="1224350"/>
            <a:ext cx="1179351" cy="231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Approach</a:t>
            </a:r>
            <a:endParaRPr/>
          </a:p>
        </p:txBody>
      </p:sp>
      <p:sp>
        <p:nvSpPr>
          <p:cNvPr id="98" name="Google Shape;98;p17"/>
          <p:cNvSpPr txBox="1"/>
          <p:nvPr>
            <p:ph idx="1" type="body"/>
          </p:nvPr>
        </p:nvSpPr>
        <p:spPr>
          <a:xfrm>
            <a:off x="311700" y="1011425"/>
            <a:ext cx="8385900" cy="40455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SzPts val="1400"/>
              <a:buChar char="●"/>
            </a:pPr>
            <a:r>
              <a:rPr b="1" lang="en" sz="1400"/>
              <a:t>Method:</a:t>
            </a:r>
            <a:r>
              <a:rPr lang="en" sz="1400"/>
              <a:t> We need to create a population of seeds that are distributed throughout the early universe. These then grow and some eventually merge, featuring in the PTA band.</a:t>
            </a:r>
            <a:endParaRPr sz="1400"/>
          </a:p>
          <a:p>
            <a:pPr indent="-317500" lvl="0" marL="457200" rtl="0" algn="l">
              <a:spcBef>
                <a:spcPts val="1000"/>
              </a:spcBef>
              <a:spcAft>
                <a:spcPts val="0"/>
              </a:spcAft>
              <a:buSzPts val="1400"/>
              <a:buChar char="●"/>
            </a:pPr>
            <a:r>
              <a:rPr b="1" lang="en" sz="1400"/>
              <a:t>Assu</a:t>
            </a:r>
            <a:r>
              <a:rPr b="1" lang="en" sz="1400"/>
              <a:t>mptions</a:t>
            </a:r>
            <a:r>
              <a:rPr lang="en" sz="1400"/>
              <a:t>: </a:t>
            </a:r>
            <a:endParaRPr sz="1400"/>
          </a:p>
          <a:p>
            <a:pPr indent="-317500" lvl="1" marL="914400" rtl="0" algn="l">
              <a:spcBef>
                <a:spcPts val="1000"/>
              </a:spcBef>
              <a:spcAft>
                <a:spcPts val="0"/>
              </a:spcAft>
              <a:buClr>
                <a:schemeClr val="accent4"/>
              </a:buClr>
              <a:buSzPts val="1400"/>
              <a:buChar char="○"/>
            </a:pPr>
            <a:r>
              <a:rPr lang="en">
                <a:solidFill>
                  <a:schemeClr val="accent4"/>
                </a:solidFill>
              </a:rPr>
              <a:t>Need an efficient SMBH seeding mechanism.</a:t>
            </a:r>
            <a:endParaRPr sz="1400">
              <a:solidFill>
                <a:schemeClr val="accent4"/>
              </a:solidFill>
            </a:endParaRPr>
          </a:p>
          <a:p>
            <a:pPr indent="-317500" lvl="1" marL="914400" rtl="0" algn="l">
              <a:spcBef>
                <a:spcPts val="1000"/>
              </a:spcBef>
              <a:spcAft>
                <a:spcPts val="0"/>
              </a:spcAft>
              <a:buSzPts val="1400"/>
              <a:buChar char="○"/>
            </a:pPr>
            <a:r>
              <a:rPr lang="en" sz="1400"/>
              <a:t>By </a:t>
            </a:r>
            <a:r>
              <a:rPr i="1" lang="en" sz="1400">
                <a:solidFill>
                  <a:srgbClr val="E69138"/>
                </a:solidFill>
              </a:rPr>
              <a:t>z</a:t>
            </a:r>
            <a:r>
              <a:rPr lang="en" sz="1400">
                <a:solidFill>
                  <a:srgbClr val="E69138"/>
                </a:solidFill>
              </a:rPr>
              <a:t> ~ 10, most </a:t>
            </a:r>
            <a:r>
              <a:rPr lang="en">
                <a:solidFill>
                  <a:srgbClr val="E69138"/>
                </a:solidFill>
              </a:rPr>
              <a:t>SMBH </a:t>
            </a:r>
            <a:r>
              <a:rPr lang="en" sz="1400">
                <a:solidFill>
                  <a:srgbClr val="E69138"/>
                </a:solidFill>
              </a:rPr>
              <a:t>seeds have formed.</a:t>
            </a:r>
            <a:endParaRPr sz="1400">
              <a:solidFill>
                <a:srgbClr val="E69138"/>
              </a:solidFill>
            </a:endParaRPr>
          </a:p>
          <a:p>
            <a:pPr indent="-317500" lvl="1" marL="914400" rtl="0" algn="l">
              <a:spcBef>
                <a:spcPts val="1000"/>
              </a:spcBef>
              <a:spcAft>
                <a:spcPts val="0"/>
              </a:spcAft>
              <a:buSzPts val="1400"/>
              <a:buChar char="○"/>
            </a:pPr>
            <a:r>
              <a:rPr lang="en"/>
              <a:t>S</a:t>
            </a:r>
            <a:r>
              <a:rPr lang="en" sz="1400"/>
              <a:t>eeds </a:t>
            </a:r>
            <a:r>
              <a:rPr lang="en" sz="1400"/>
              <a:t>have a log-normal </a:t>
            </a:r>
            <a:r>
              <a:rPr lang="en" sz="1400">
                <a:solidFill>
                  <a:srgbClr val="E69138"/>
                </a:solidFill>
              </a:rPr>
              <a:t>mass distribution ranging</a:t>
            </a:r>
            <a:r>
              <a:rPr lang="en" sz="1400"/>
              <a:t> </a:t>
            </a:r>
            <a:r>
              <a:rPr lang="en">
                <a:solidFill>
                  <a:srgbClr val="E69138"/>
                </a:solidFill>
              </a:rPr>
              <a:t>                           </a:t>
            </a:r>
            <a:r>
              <a:rPr lang="en" sz="1400"/>
              <a:t>(at </a:t>
            </a:r>
            <a:r>
              <a:rPr i="1" lang="en" sz="1400"/>
              <a:t>z </a:t>
            </a:r>
            <a:r>
              <a:rPr lang="en" sz="1400"/>
              <a:t>= 10).</a:t>
            </a:r>
            <a:endParaRPr sz="1400"/>
          </a:p>
          <a:p>
            <a:pPr indent="-317500" lvl="1" marL="914400" rtl="0" algn="l">
              <a:spcBef>
                <a:spcPts val="1000"/>
              </a:spcBef>
              <a:spcAft>
                <a:spcPts val="0"/>
              </a:spcAft>
              <a:buSzPts val="1400"/>
              <a:buChar char="○"/>
            </a:pPr>
            <a:r>
              <a:rPr lang="en" sz="1400"/>
              <a:t>Seeds</a:t>
            </a:r>
            <a:r>
              <a:rPr lang="en" sz="1400"/>
              <a:t> then grow via baryonic accretion.</a:t>
            </a:r>
            <a:endParaRPr sz="1400"/>
          </a:p>
          <a:p>
            <a:pPr indent="-317500" lvl="0" marL="457200" rtl="0" algn="l">
              <a:spcBef>
                <a:spcPts val="1000"/>
              </a:spcBef>
              <a:spcAft>
                <a:spcPts val="1000"/>
              </a:spcAft>
              <a:buSzPts val="1400"/>
              <a:buChar char="●"/>
            </a:pPr>
            <a:r>
              <a:rPr lang="en" sz="1400"/>
              <a:t>The halos experience mergers. The</a:t>
            </a:r>
            <a:r>
              <a:rPr lang="en" sz="1400"/>
              <a:t> SMBH </a:t>
            </a:r>
            <a:r>
              <a:rPr lang="en" sz="1400">
                <a:solidFill>
                  <a:srgbClr val="E69138"/>
                </a:solidFill>
              </a:rPr>
              <a:t>descendants</a:t>
            </a:r>
            <a:r>
              <a:rPr lang="en" sz="1400">
                <a:solidFill>
                  <a:srgbClr val="E69138"/>
                </a:solidFill>
              </a:rPr>
              <a:t> of these seeds eventually merge producing GWs</a:t>
            </a:r>
            <a:r>
              <a:rPr lang="en" sz="1400"/>
              <a:t>.</a:t>
            </a:r>
            <a:endParaRPr sz="1500"/>
          </a:p>
        </p:txBody>
      </p:sp>
      <p:sp>
        <p:nvSpPr>
          <p:cNvPr id="99" name="Google Shape;9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00" name="Google Shape;100;p17"/>
          <p:cNvPicPr preferRelativeResize="0"/>
          <p:nvPr/>
        </p:nvPicPr>
        <p:blipFill>
          <a:blip r:embed="rId3">
            <a:alphaModFix/>
          </a:blip>
          <a:stretch>
            <a:fillRect/>
          </a:stretch>
        </p:blipFill>
        <p:spPr>
          <a:xfrm>
            <a:off x="5375316" y="2831285"/>
            <a:ext cx="1271251" cy="245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8"/>
          <p:cNvSpPr txBox="1"/>
          <p:nvPr>
            <p:ph idx="12" type="sldNum"/>
          </p:nvPr>
        </p:nvSpPr>
        <p:spPr>
          <a:xfrm>
            <a:off x="8625299" y="4671733"/>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106" name="Google Shape;106;p18"/>
          <p:cNvGrpSpPr/>
          <p:nvPr/>
        </p:nvGrpSpPr>
        <p:grpSpPr>
          <a:xfrm>
            <a:off x="127725" y="289541"/>
            <a:ext cx="8856300" cy="4811351"/>
            <a:chOff x="127725" y="289541"/>
            <a:chExt cx="8856300" cy="4811351"/>
          </a:xfrm>
        </p:grpSpPr>
        <p:pic>
          <p:nvPicPr>
            <p:cNvPr id="107" name="Google Shape;107;p18"/>
            <p:cNvPicPr preferRelativeResize="0"/>
            <p:nvPr/>
          </p:nvPicPr>
          <p:blipFill>
            <a:blip r:embed="rId3">
              <a:alphaModFix/>
            </a:blip>
            <a:stretch>
              <a:fillRect/>
            </a:stretch>
          </p:blipFill>
          <p:spPr>
            <a:xfrm>
              <a:off x="2167166" y="289541"/>
              <a:ext cx="4755674" cy="4734549"/>
            </a:xfrm>
            <a:prstGeom prst="rect">
              <a:avLst/>
            </a:prstGeom>
            <a:noFill/>
            <a:ln>
              <a:noFill/>
            </a:ln>
          </p:spPr>
        </p:pic>
        <p:sp>
          <p:nvSpPr>
            <p:cNvPr id="108" name="Google Shape;108;p18"/>
            <p:cNvSpPr txBox="1"/>
            <p:nvPr/>
          </p:nvSpPr>
          <p:spPr>
            <a:xfrm>
              <a:off x="170748" y="468366"/>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Pick an efficient SMBH seeding mechanism</a:t>
              </a:r>
              <a:endParaRPr sz="1700">
                <a:solidFill>
                  <a:schemeClr val="dk2"/>
                </a:solidFill>
              </a:endParaRPr>
            </a:p>
          </p:txBody>
        </p:sp>
        <p:cxnSp>
          <p:nvCxnSpPr>
            <p:cNvPr id="109" name="Google Shape;109;p18"/>
            <p:cNvCxnSpPr/>
            <p:nvPr/>
          </p:nvCxnSpPr>
          <p:spPr>
            <a:xfrm flipH="1" rot="10800000">
              <a:off x="1983717" y="740983"/>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10" name="Google Shape;110;p18"/>
            <p:cNvSpPr/>
            <p:nvPr/>
          </p:nvSpPr>
          <p:spPr>
            <a:xfrm>
              <a:off x="127725" y="1081492"/>
              <a:ext cx="8856300" cy="4019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11" name="Google Shape;111;p18"/>
          <p:cNvGrpSpPr/>
          <p:nvPr/>
        </p:nvGrpSpPr>
        <p:grpSpPr>
          <a:xfrm>
            <a:off x="2596425" y="1124079"/>
            <a:ext cx="3515888" cy="4062171"/>
            <a:chOff x="2596425" y="1124079"/>
            <a:chExt cx="3515888" cy="4062171"/>
          </a:xfrm>
        </p:grpSpPr>
        <p:pic>
          <p:nvPicPr>
            <p:cNvPr id="112" name="Google Shape;112;p18"/>
            <p:cNvPicPr preferRelativeResize="0"/>
            <p:nvPr/>
          </p:nvPicPr>
          <p:blipFill>
            <a:blip r:embed="rId4">
              <a:alphaModFix/>
            </a:blip>
            <a:stretch>
              <a:fillRect/>
            </a:stretch>
          </p:blipFill>
          <p:spPr>
            <a:xfrm>
              <a:off x="2974657" y="1124079"/>
              <a:ext cx="3137656" cy="4019399"/>
            </a:xfrm>
            <a:prstGeom prst="rect">
              <a:avLst/>
            </a:prstGeom>
            <a:noFill/>
            <a:ln>
              <a:noFill/>
            </a:ln>
          </p:spPr>
        </p:pic>
        <p:sp>
          <p:nvSpPr>
            <p:cNvPr id="113" name="Google Shape;113;p18"/>
            <p:cNvSpPr/>
            <p:nvPr/>
          </p:nvSpPr>
          <p:spPr>
            <a:xfrm>
              <a:off x="4670325" y="3874650"/>
              <a:ext cx="1370700" cy="13116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4" name="Google Shape;114;p18"/>
            <p:cNvSpPr/>
            <p:nvPr/>
          </p:nvSpPr>
          <p:spPr>
            <a:xfrm>
              <a:off x="2596425" y="2638975"/>
              <a:ext cx="1370700" cy="13116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are dark stars stars?</a:t>
            </a:r>
            <a:endParaRPr/>
          </a:p>
        </p:txBody>
      </p:sp>
      <p:sp>
        <p:nvSpPr>
          <p:cNvPr id="120" name="Google Shape;120;p19"/>
          <p:cNvSpPr txBox="1"/>
          <p:nvPr>
            <p:ph idx="1" type="body"/>
          </p:nvPr>
        </p:nvSpPr>
        <p:spPr>
          <a:xfrm>
            <a:off x="311700" y="1152475"/>
            <a:ext cx="6575400" cy="10923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First stars </a:t>
            </a:r>
            <a:r>
              <a:rPr lang="en" sz="1300">
                <a:solidFill>
                  <a:srgbClr val="E69138"/>
                </a:solidFill>
              </a:rPr>
              <a:t>formed near the center of their halo</a:t>
            </a:r>
            <a:r>
              <a:rPr lang="en" sz="1300"/>
              <a:t> in </a:t>
            </a:r>
            <a:r>
              <a:rPr lang="en" sz="1300"/>
              <a:t>pristine</a:t>
            </a:r>
            <a:r>
              <a:rPr lang="en" sz="1300"/>
              <a:t> atomic gas from BBN</a:t>
            </a:r>
            <a:endParaRPr sz="1300"/>
          </a:p>
          <a:p>
            <a:pPr indent="-311150" lvl="0" marL="457200" rtl="0" algn="l">
              <a:spcBef>
                <a:spcPts val="1000"/>
              </a:spcBef>
              <a:spcAft>
                <a:spcPts val="1000"/>
              </a:spcAft>
              <a:buSzPts val="1300"/>
              <a:buChar char="●"/>
            </a:pPr>
            <a:r>
              <a:rPr lang="en" sz="1300">
                <a:solidFill>
                  <a:srgbClr val="E69138"/>
                </a:solidFill>
              </a:rPr>
              <a:t>WIMP annihilation</a:t>
            </a:r>
            <a:r>
              <a:rPr lang="en" sz="1300"/>
              <a:t> within the star </a:t>
            </a:r>
            <a:r>
              <a:rPr lang="en" sz="1300">
                <a:solidFill>
                  <a:srgbClr val="E69138"/>
                </a:solidFill>
              </a:rPr>
              <a:t>provides an efficient source of energy</a:t>
            </a:r>
            <a:r>
              <a:rPr lang="en" sz="1300"/>
              <a:t>.</a:t>
            </a:r>
            <a:endParaRPr sz="1300"/>
          </a:p>
        </p:txBody>
      </p:sp>
      <p:sp>
        <p:nvSpPr>
          <p:cNvPr id="121" name="Google Shape;121;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pSp>
        <p:nvGrpSpPr>
          <p:cNvPr id="122" name="Google Shape;122;p19"/>
          <p:cNvGrpSpPr/>
          <p:nvPr/>
        </p:nvGrpSpPr>
        <p:grpSpPr>
          <a:xfrm>
            <a:off x="312475" y="1865086"/>
            <a:ext cx="6029344" cy="2262900"/>
            <a:chOff x="312475" y="2204832"/>
            <a:chExt cx="6029344" cy="2262900"/>
          </a:xfrm>
        </p:grpSpPr>
        <p:sp>
          <p:nvSpPr>
            <p:cNvPr id="123" name="Google Shape;123;p19"/>
            <p:cNvSpPr txBox="1"/>
            <p:nvPr/>
          </p:nvSpPr>
          <p:spPr>
            <a:xfrm>
              <a:off x="312475" y="2204832"/>
              <a:ext cx="6012000" cy="2262900"/>
            </a:xfrm>
            <a:prstGeom prst="rect">
              <a:avLst/>
            </a:prstGeom>
            <a:no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chemeClr val="dk2"/>
                </a:buClr>
                <a:buSzPts val="1300"/>
                <a:buChar char="●"/>
              </a:pPr>
              <a:r>
                <a:rPr lang="en" sz="1300">
                  <a:solidFill>
                    <a:srgbClr val="E69138"/>
                  </a:solidFill>
                </a:rPr>
                <a:t>Remain cool </a:t>
              </a:r>
              <a:r>
                <a:rPr lang="en" sz="1300">
                  <a:solidFill>
                    <a:schemeClr val="dk2"/>
                  </a:solidFill>
                </a:rPr>
                <a:t>with surface temperature                            </a:t>
              </a:r>
              <a:r>
                <a:rPr lang="en" sz="1300">
                  <a:solidFill>
                    <a:srgbClr val="E69138"/>
                  </a:solidFill>
                </a:rPr>
                <a:t>and puffy</a:t>
              </a:r>
              <a:r>
                <a:rPr lang="en" sz="1300">
                  <a:solidFill>
                    <a:schemeClr val="dk2"/>
                  </a:solidFill>
                </a:rPr>
                <a:t> with sizes </a:t>
              </a:r>
              <a:endParaRPr sz="1300">
                <a:solidFill>
                  <a:schemeClr val="dk2"/>
                </a:solidFill>
              </a:endParaRPr>
            </a:p>
            <a:p>
              <a:pPr indent="-311150" lvl="0" marL="457200" rtl="0" algn="l">
                <a:lnSpc>
                  <a:spcPct val="115000"/>
                </a:lnSpc>
                <a:spcBef>
                  <a:spcPts val="1000"/>
                </a:spcBef>
                <a:spcAft>
                  <a:spcPts val="0"/>
                </a:spcAft>
                <a:buClr>
                  <a:schemeClr val="dk2"/>
                </a:buClr>
                <a:buSzPts val="1300"/>
                <a:buChar char="●"/>
              </a:pPr>
              <a:r>
                <a:rPr lang="en" sz="1300">
                  <a:solidFill>
                    <a:schemeClr val="dk2"/>
                  </a:solidFill>
                </a:rPr>
                <a:t>This </a:t>
              </a:r>
              <a:r>
                <a:rPr lang="en" sz="1300">
                  <a:solidFill>
                    <a:srgbClr val="E69138"/>
                  </a:solidFill>
                </a:rPr>
                <a:t>allows them to efficiently accrete baryons</a:t>
              </a:r>
              <a:r>
                <a:rPr lang="en" sz="1300">
                  <a:solidFill>
                    <a:schemeClr val="dk2"/>
                  </a:solidFill>
                </a:rPr>
                <a:t> growing to mass </a:t>
              </a:r>
              <a:endParaRPr sz="1300">
                <a:solidFill>
                  <a:schemeClr val="dk2"/>
                </a:solidFill>
              </a:endParaRPr>
            </a:p>
            <a:p>
              <a:pPr indent="-311150" lvl="0" marL="457200" rtl="0" algn="l">
                <a:lnSpc>
                  <a:spcPct val="115000"/>
                </a:lnSpc>
                <a:spcBef>
                  <a:spcPts val="1000"/>
                </a:spcBef>
                <a:spcAft>
                  <a:spcPts val="0"/>
                </a:spcAft>
                <a:buClr>
                  <a:schemeClr val="dk2"/>
                </a:buClr>
                <a:buSzPts val="1300"/>
                <a:buChar char="●"/>
              </a:pPr>
              <a:r>
                <a:rPr lang="en" sz="1300">
                  <a:solidFill>
                    <a:schemeClr val="dk2"/>
                  </a:solidFill>
                </a:rPr>
                <a:t>They eventually collapse to form SMBH seeds.</a:t>
              </a:r>
              <a:endParaRPr sz="1300">
                <a:solidFill>
                  <a:schemeClr val="dk2"/>
                </a:solidFill>
              </a:endParaRPr>
            </a:p>
            <a:p>
              <a:pPr indent="-311150" lvl="0" marL="457200" rtl="0" algn="l">
                <a:lnSpc>
                  <a:spcPct val="115000"/>
                </a:lnSpc>
                <a:spcBef>
                  <a:spcPts val="1000"/>
                </a:spcBef>
                <a:spcAft>
                  <a:spcPts val="1000"/>
                </a:spcAft>
                <a:buClr>
                  <a:schemeClr val="dk2"/>
                </a:buClr>
                <a:buSzPts val="1300"/>
                <a:buChar char="●"/>
              </a:pPr>
              <a:r>
                <a:rPr lang="en" sz="1300">
                  <a:solidFill>
                    <a:schemeClr val="dk2"/>
                  </a:solidFill>
                </a:rPr>
                <a:t>Darks stars can seed SMBHs efficiently.</a:t>
              </a:r>
              <a:endParaRPr sz="1300">
                <a:solidFill>
                  <a:schemeClr val="dk2"/>
                </a:solidFill>
              </a:endParaRPr>
            </a:p>
          </p:txBody>
        </p:sp>
        <p:pic>
          <p:nvPicPr>
            <p:cNvPr id="124" name="Google Shape;124;p19"/>
            <p:cNvPicPr preferRelativeResize="0"/>
            <p:nvPr/>
          </p:nvPicPr>
          <p:blipFill>
            <a:blip r:embed="rId3">
              <a:alphaModFix/>
            </a:blip>
            <a:stretch>
              <a:fillRect/>
            </a:stretch>
          </p:blipFill>
          <p:spPr>
            <a:xfrm>
              <a:off x="5480470" y="2881048"/>
              <a:ext cx="861350" cy="241325"/>
            </a:xfrm>
            <a:prstGeom prst="rect">
              <a:avLst/>
            </a:prstGeom>
            <a:noFill/>
            <a:ln>
              <a:noFill/>
            </a:ln>
          </p:spPr>
        </p:pic>
        <p:pic>
          <p:nvPicPr>
            <p:cNvPr id="125" name="Google Shape;125;p19"/>
            <p:cNvPicPr preferRelativeResize="0"/>
            <p:nvPr/>
          </p:nvPicPr>
          <p:blipFill>
            <a:blip r:embed="rId4">
              <a:alphaModFix/>
            </a:blip>
            <a:stretch>
              <a:fillRect/>
            </a:stretch>
          </p:blipFill>
          <p:spPr>
            <a:xfrm>
              <a:off x="3656436" y="2273555"/>
              <a:ext cx="1218873" cy="266875"/>
            </a:xfrm>
            <a:prstGeom prst="rect">
              <a:avLst/>
            </a:prstGeom>
            <a:noFill/>
            <a:ln>
              <a:noFill/>
            </a:ln>
          </p:spPr>
        </p:pic>
        <p:pic>
          <p:nvPicPr>
            <p:cNvPr id="126" name="Google Shape;126;p19"/>
            <p:cNvPicPr preferRelativeResize="0"/>
            <p:nvPr/>
          </p:nvPicPr>
          <p:blipFill>
            <a:blip r:embed="rId5">
              <a:alphaModFix/>
            </a:blip>
            <a:stretch>
              <a:fillRect/>
            </a:stretch>
          </p:blipFill>
          <p:spPr>
            <a:xfrm>
              <a:off x="1243522" y="2518523"/>
              <a:ext cx="823082" cy="241325"/>
            </a:xfrm>
            <a:prstGeom prst="rect">
              <a:avLst/>
            </a:prstGeom>
            <a:noFill/>
            <a:ln>
              <a:noFill/>
            </a:ln>
          </p:spPr>
        </p:pic>
      </p:grpSp>
      <p:grpSp>
        <p:nvGrpSpPr>
          <p:cNvPr id="127" name="Google Shape;127;p19"/>
          <p:cNvGrpSpPr/>
          <p:nvPr/>
        </p:nvGrpSpPr>
        <p:grpSpPr>
          <a:xfrm>
            <a:off x="6591175" y="1374575"/>
            <a:ext cx="2430000" cy="2358900"/>
            <a:chOff x="6591175" y="1984175"/>
            <a:chExt cx="2430000" cy="2358900"/>
          </a:xfrm>
        </p:grpSpPr>
        <p:sp>
          <p:nvSpPr>
            <p:cNvPr id="128" name="Google Shape;128;p19"/>
            <p:cNvSpPr/>
            <p:nvPr/>
          </p:nvSpPr>
          <p:spPr>
            <a:xfrm>
              <a:off x="6591175" y="1984175"/>
              <a:ext cx="2430000" cy="23589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9" name="Google Shape;129;p19"/>
            <p:cNvSpPr/>
            <p:nvPr/>
          </p:nvSpPr>
          <p:spPr>
            <a:xfrm>
              <a:off x="7595588" y="2980936"/>
              <a:ext cx="451500" cy="393600"/>
            </a:xfrm>
            <a:prstGeom prst="sun">
              <a:avLst>
                <a:gd fmla="val 25000"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30" name="Google Shape;130;p19"/>
          <p:cNvGrpSpPr/>
          <p:nvPr/>
        </p:nvGrpSpPr>
        <p:grpSpPr>
          <a:xfrm>
            <a:off x="6591175" y="1374575"/>
            <a:ext cx="2430000" cy="2358900"/>
            <a:chOff x="6591175" y="1374575"/>
            <a:chExt cx="2430000" cy="2358900"/>
          </a:xfrm>
        </p:grpSpPr>
        <p:cxnSp>
          <p:nvCxnSpPr>
            <p:cNvPr id="131" name="Google Shape;131;p19"/>
            <p:cNvCxnSpPr>
              <a:stCxn id="128" idx="0"/>
            </p:cNvCxnSpPr>
            <p:nvPr/>
          </p:nvCxnSpPr>
          <p:spPr>
            <a:xfrm flipH="1">
              <a:off x="7800475" y="1374575"/>
              <a:ext cx="5700" cy="357600"/>
            </a:xfrm>
            <a:prstGeom prst="straightConnector1">
              <a:avLst/>
            </a:prstGeom>
            <a:noFill/>
            <a:ln cap="flat" cmpd="sng" w="9525">
              <a:solidFill>
                <a:schemeClr val="dk2"/>
              </a:solidFill>
              <a:prstDash val="solid"/>
              <a:round/>
              <a:headEnd len="med" w="med" type="none"/>
              <a:tailEnd len="med" w="med" type="triangle"/>
            </a:ln>
          </p:spPr>
        </p:cxnSp>
        <p:cxnSp>
          <p:nvCxnSpPr>
            <p:cNvPr id="132" name="Google Shape;132;p19"/>
            <p:cNvCxnSpPr>
              <a:stCxn id="128" idx="2"/>
            </p:cNvCxnSpPr>
            <p:nvPr/>
          </p:nvCxnSpPr>
          <p:spPr>
            <a:xfrm>
              <a:off x="6591175" y="2554025"/>
              <a:ext cx="332100" cy="4200"/>
            </a:xfrm>
            <a:prstGeom prst="straightConnector1">
              <a:avLst/>
            </a:prstGeom>
            <a:noFill/>
            <a:ln cap="flat" cmpd="sng" w="9525">
              <a:solidFill>
                <a:schemeClr val="dk2"/>
              </a:solidFill>
              <a:prstDash val="solid"/>
              <a:round/>
              <a:headEnd len="med" w="med" type="none"/>
              <a:tailEnd len="med" w="med" type="triangle"/>
            </a:ln>
          </p:spPr>
        </p:cxnSp>
        <p:cxnSp>
          <p:nvCxnSpPr>
            <p:cNvPr id="133" name="Google Shape;133;p19"/>
            <p:cNvCxnSpPr>
              <a:stCxn id="128" idx="4"/>
            </p:cNvCxnSpPr>
            <p:nvPr/>
          </p:nvCxnSpPr>
          <p:spPr>
            <a:xfrm flipH="1" rot="10800000">
              <a:off x="7806175" y="3469475"/>
              <a:ext cx="2700" cy="264000"/>
            </a:xfrm>
            <a:prstGeom prst="straightConnector1">
              <a:avLst/>
            </a:prstGeom>
            <a:noFill/>
            <a:ln cap="flat" cmpd="sng" w="9525">
              <a:solidFill>
                <a:schemeClr val="dk2"/>
              </a:solidFill>
              <a:prstDash val="solid"/>
              <a:round/>
              <a:headEnd len="med" w="med" type="none"/>
              <a:tailEnd len="med" w="med" type="triangle"/>
            </a:ln>
          </p:spPr>
        </p:cxnSp>
        <p:cxnSp>
          <p:nvCxnSpPr>
            <p:cNvPr id="134" name="Google Shape;134;p19"/>
            <p:cNvCxnSpPr>
              <a:stCxn id="128" idx="6"/>
            </p:cNvCxnSpPr>
            <p:nvPr/>
          </p:nvCxnSpPr>
          <p:spPr>
            <a:xfrm flipH="1">
              <a:off x="8771275" y="2554025"/>
              <a:ext cx="249900" cy="4200"/>
            </a:xfrm>
            <a:prstGeom prst="straightConnector1">
              <a:avLst/>
            </a:prstGeom>
            <a:noFill/>
            <a:ln cap="flat" cmpd="sng" w="9525">
              <a:solidFill>
                <a:schemeClr val="dk2"/>
              </a:solidFill>
              <a:prstDash val="solid"/>
              <a:round/>
              <a:headEnd len="med" w="med" type="none"/>
              <a:tailEnd len="med" w="med" type="triangl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0"/>
          <p:cNvSpPr txBox="1"/>
          <p:nvPr>
            <p:ph idx="12" type="sldNum"/>
          </p:nvPr>
        </p:nvSpPr>
        <p:spPr>
          <a:xfrm>
            <a:off x="8625299" y="4671733"/>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40" name="Google Shape;140;p20"/>
          <p:cNvSpPr txBox="1"/>
          <p:nvPr/>
        </p:nvSpPr>
        <p:spPr>
          <a:xfrm>
            <a:off x="246517" y="408766"/>
            <a:ext cx="1822500" cy="83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41" name="Google Shape;141;p20"/>
          <p:cNvSpPr txBox="1"/>
          <p:nvPr/>
        </p:nvSpPr>
        <p:spPr>
          <a:xfrm>
            <a:off x="152848" y="2025873"/>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Seed growth model</a:t>
            </a:r>
            <a:endParaRPr sz="1700">
              <a:solidFill>
                <a:schemeClr val="dk2"/>
              </a:solidFill>
            </a:endParaRPr>
          </a:p>
        </p:txBody>
      </p:sp>
      <p:cxnSp>
        <p:nvCxnSpPr>
          <p:cNvPr id="142" name="Google Shape;142;p20"/>
          <p:cNvCxnSpPr/>
          <p:nvPr/>
        </p:nvCxnSpPr>
        <p:spPr>
          <a:xfrm flipH="1" rot="10800000">
            <a:off x="1965817" y="2230365"/>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43" name="Google Shape;143;p20"/>
          <p:cNvSpPr txBox="1"/>
          <p:nvPr/>
        </p:nvSpPr>
        <p:spPr>
          <a:xfrm>
            <a:off x="152848" y="3549298"/>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Gravitational waves</a:t>
            </a:r>
            <a:endParaRPr sz="1700">
              <a:solidFill>
                <a:schemeClr val="dk2"/>
              </a:solidFill>
            </a:endParaRPr>
          </a:p>
        </p:txBody>
      </p:sp>
      <p:cxnSp>
        <p:nvCxnSpPr>
          <p:cNvPr id="144" name="Google Shape;144;p20"/>
          <p:cNvCxnSpPr/>
          <p:nvPr/>
        </p:nvCxnSpPr>
        <p:spPr>
          <a:xfrm flipH="1" rot="10800000">
            <a:off x="1965817" y="3753790"/>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45" name="Google Shape;145;p20"/>
          <p:cNvSpPr txBox="1"/>
          <p:nvPr/>
        </p:nvSpPr>
        <p:spPr>
          <a:xfrm>
            <a:off x="1455742" y="4632566"/>
            <a:ext cx="4905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146" name="Google Shape;146;p20"/>
          <p:cNvSpPr txBox="1"/>
          <p:nvPr/>
        </p:nvSpPr>
        <p:spPr>
          <a:xfrm>
            <a:off x="7041190" y="4382939"/>
            <a:ext cx="20598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Compare to observations</a:t>
            </a:r>
            <a:endParaRPr sz="1700">
              <a:solidFill>
                <a:schemeClr val="dk2"/>
              </a:solidFill>
            </a:endParaRPr>
          </a:p>
        </p:txBody>
      </p:sp>
      <p:cxnSp>
        <p:nvCxnSpPr>
          <p:cNvPr id="147" name="Google Shape;147;p20"/>
          <p:cNvCxnSpPr/>
          <p:nvPr/>
        </p:nvCxnSpPr>
        <p:spPr>
          <a:xfrm flipH="1">
            <a:off x="6789047" y="4595838"/>
            <a:ext cx="219600" cy="2700"/>
          </a:xfrm>
          <a:prstGeom prst="straightConnector1">
            <a:avLst/>
          </a:prstGeom>
          <a:noFill/>
          <a:ln cap="flat" cmpd="sng" w="9525">
            <a:solidFill>
              <a:schemeClr val="dk2"/>
            </a:solidFill>
            <a:prstDash val="solid"/>
            <a:round/>
            <a:headEnd len="med" w="med" type="none"/>
            <a:tailEnd len="med" w="med" type="triangle"/>
          </a:ln>
        </p:spPr>
      </p:cxnSp>
      <p:grpSp>
        <p:nvGrpSpPr>
          <p:cNvPr id="148" name="Google Shape;148;p20"/>
          <p:cNvGrpSpPr/>
          <p:nvPr/>
        </p:nvGrpSpPr>
        <p:grpSpPr>
          <a:xfrm>
            <a:off x="127725" y="289541"/>
            <a:ext cx="8856300" cy="4811284"/>
            <a:chOff x="127725" y="289541"/>
            <a:chExt cx="8856300" cy="4811284"/>
          </a:xfrm>
        </p:grpSpPr>
        <p:pic>
          <p:nvPicPr>
            <p:cNvPr id="149" name="Google Shape;149;p20"/>
            <p:cNvPicPr preferRelativeResize="0"/>
            <p:nvPr/>
          </p:nvPicPr>
          <p:blipFill>
            <a:blip r:embed="rId3">
              <a:alphaModFix/>
            </a:blip>
            <a:stretch>
              <a:fillRect/>
            </a:stretch>
          </p:blipFill>
          <p:spPr>
            <a:xfrm>
              <a:off x="2167166" y="289541"/>
              <a:ext cx="4755674" cy="4734549"/>
            </a:xfrm>
            <a:prstGeom prst="rect">
              <a:avLst/>
            </a:prstGeom>
            <a:noFill/>
            <a:ln>
              <a:noFill/>
            </a:ln>
          </p:spPr>
        </p:pic>
        <p:sp>
          <p:nvSpPr>
            <p:cNvPr id="150" name="Google Shape;150;p20"/>
            <p:cNvSpPr txBox="1"/>
            <p:nvPr/>
          </p:nvSpPr>
          <p:spPr>
            <a:xfrm>
              <a:off x="170748" y="1230366"/>
              <a:ext cx="1933200" cy="493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300">
                  <a:solidFill>
                    <a:schemeClr val="accent4"/>
                  </a:solidFill>
                </a:rPr>
                <a:t>Seed occupation probability</a:t>
              </a:r>
              <a:endParaRPr sz="1700">
                <a:solidFill>
                  <a:schemeClr val="dk2"/>
                </a:solidFill>
              </a:endParaRPr>
            </a:p>
          </p:txBody>
        </p:sp>
        <p:cxnSp>
          <p:nvCxnSpPr>
            <p:cNvPr id="151" name="Google Shape;151;p20"/>
            <p:cNvCxnSpPr/>
            <p:nvPr/>
          </p:nvCxnSpPr>
          <p:spPr>
            <a:xfrm flipH="1" rot="10800000">
              <a:off x="1983717" y="1502983"/>
              <a:ext cx="332100" cy="8400"/>
            </a:xfrm>
            <a:prstGeom prst="straightConnector1">
              <a:avLst/>
            </a:prstGeom>
            <a:noFill/>
            <a:ln cap="flat" cmpd="sng" w="9525">
              <a:solidFill>
                <a:schemeClr val="dk2"/>
              </a:solidFill>
              <a:prstDash val="solid"/>
              <a:round/>
              <a:headEnd len="med" w="med" type="none"/>
              <a:tailEnd len="med" w="med" type="triangle"/>
            </a:ln>
          </p:spPr>
        </p:cxnSp>
        <p:sp>
          <p:nvSpPr>
            <p:cNvPr id="152" name="Google Shape;152;p20"/>
            <p:cNvSpPr/>
            <p:nvPr/>
          </p:nvSpPr>
          <p:spPr>
            <a:xfrm>
              <a:off x="127725" y="1847925"/>
              <a:ext cx="8856300" cy="3252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Halo occupation probability</a:t>
            </a:r>
            <a:endParaRPr/>
          </a:p>
        </p:txBody>
      </p:sp>
      <p:sp>
        <p:nvSpPr>
          <p:cNvPr id="158" name="Google Shape;158;p21"/>
          <p:cNvSpPr txBox="1"/>
          <p:nvPr>
            <p:ph idx="1" type="body"/>
          </p:nvPr>
        </p:nvSpPr>
        <p:spPr>
          <a:xfrm>
            <a:off x="311700" y="1152475"/>
            <a:ext cx="5223900" cy="3416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sz="1300"/>
              <a:t>Assume that the threshold mass </a:t>
            </a:r>
            <a:r>
              <a:rPr i="1" lang="en" sz="1300"/>
              <a:t>M</a:t>
            </a:r>
            <a:r>
              <a:rPr baseline="-25000" lang="en" sz="1300"/>
              <a:t>low</a:t>
            </a:r>
            <a:r>
              <a:rPr lang="en" sz="1300"/>
              <a:t> for a halo to host a seed at </a:t>
            </a:r>
            <a:r>
              <a:rPr i="1" lang="en" sz="1300"/>
              <a:t>z </a:t>
            </a:r>
            <a:r>
              <a:rPr lang="en" sz="1300"/>
              <a:t>≤ 10 obeys a truncated (from below) log-normal probability density distribution </a:t>
            </a:r>
            <a:endParaRPr sz="1300"/>
          </a:p>
          <a:p>
            <a:pPr indent="-311150" lvl="0" marL="457200" rtl="0" algn="l">
              <a:spcBef>
                <a:spcPts val="1000"/>
              </a:spcBef>
              <a:spcAft>
                <a:spcPts val="0"/>
              </a:spcAft>
              <a:buSzPts val="1300"/>
              <a:buChar char="●"/>
            </a:pPr>
            <a:r>
              <a:rPr lang="en" sz="1300"/>
              <a:t>     represents the mean mass of the untruncated distribution</a:t>
            </a:r>
            <a:endParaRPr sz="1300"/>
          </a:p>
          <a:p>
            <a:pPr indent="0" lvl="0" marL="457200" rtl="0" algn="l">
              <a:spcBef>
                <a:spcPts val="1000"/>
              </a:spcBef>
              <a:spcAft>
                <a:spcPts val="1000"/>
              </a:spcAft>
              <a:buNone/>
            </a:pPr>
            <a:r>
              <a:t/>
            </a:r>
            <a:endParaRPr sz="1300"/>
          </a:p>
        </p:txBody>
      </p:sp>
      <p:sp>
        <p:nvSpPr>
          <p:cNvPr id="159" name="Google Shape;159;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60" name="Google Shape;160;p21"/>
          <p:cNvPicPr preferRelativeResize="0"/>
          <p:nvPr/>
        </p:nvPicPr>
        <p:blipFill>
          <a:blip r:embed="rId3">
            <a:alphaModFix/>
          </a:blip>
          <a:stretch>
            <a:fillRect/>
          </a:stretch>
        </p:blipFill>
        <p:spPr>
          <a:xfrm>
            <a:off x="728380" y="2064291"/>
            <a:ext cx="345700" cy="202825"/>
          </a:xfrm>
          <a:prstGeom prst="rect">
            <a:avLst/>
          </a:prstGeom>
          <a:noFill/>
          <a:ln>
            <a:noFill/>
          </a:ln>
        </p:spPr>
      </p:pic>
      <p:pic>
        <p:nvPicPr>
          <p:cNvPr id="161" name="Google Shape;161;p21"/>
          <p:cNvPicPr preferRelativeResize="0"/>
          <p:nvPr/>
        </p:nvPicPr>
        <p:blipFill>
          <a:blip r:embed="rId4">
            <a:alphaModFix/>
          </a:blip>
          <a:stretch>
            <a:fillRect/>
          </a:stretch>
        </p:blipFill>
        <p:spPr>
          <a:xfrm>
            <a:off x="1615188" y="2696804"/>
            <a:ext cx="2872976" cy="332900"/>
          </a:xfrm>
          <a:prstGeom prst="rect">
            <a:avLst/>
          </a:prstGeom>
          <a:noFill/>
          <a:ln>
            <a:noFill/>
          </a:ln>
        </p:spPr>
      </p:pic>
      <p:pic>
        <p:nvPicPr>
          <p:cNvPr id="162" name="Google Shape;162;p21"/>
          <p:cNvPicPr preferRelativeResize="0"/>
          <p:nvPr/>
        </p:nvPicPr>
        <p:blipFill>
          <a:blip r:embed="rId5">
            <a:alphaModFix/>
          </a:blip>
          <a:stretch>
            <a:fillRect/>
          </a:stretch>
        </p:blipFill>
        <p:spPr>
          <a:xfrm>
            <a:off x="2267476" y="1700393"/>
            <a:ext cx="628364" cy="202825"/>
          </a:xfrm>
          <a:prstGeom prst="rect">
            <a:avLst/>
          </a:prstGeom>
          <a:noFill/>
          <a:ln>
            <a:noFill/>
          </a:ln>
        </p:spPr>
      </p:pic>
      <p:sp>
        <p:nvSpPr>
          <p:cNvPr id="163" name="Google Shape;163;p21"/>
          <p:cNvSpPr/>
          <p:nvPr/>
        </p:nvSpPr>
        <p:spPr>
          <a:xfrm>
            <a:off x="8737950" y="3767875"/>
            <a:ext cx="283200" cy="12210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64" name="Google Shape;164;p21"/>
          <p:cNvPicPr preferRelativeResize="0"/>
          <p:nvPr/>
        </p:nvPicPr>
        <p:blipFill>
          <a:blip r:embed="rId6">
            <a:alphaModFix/>
          </a:blip>
          <a:stretch>
            <a:fillRect/>
          </a:stretch>
        </p:blipFill>
        <p:spPr>
          <a:xfrm>
            <a:off x="5510700" y="930200"/>
            <a:ext cx="3550851" cy="3166301"/>
          </a:xfrm>
          <a:prstGeom prst="rect">
            <a:avLst/>
          </a:prstGeom>
          <a:noFill/>
          <a:ln>
            <a:noFill/>
          </a:ln>
        </p:spPr>
      </p:pic>
      <p:sp>
        <p:nvSpPr>
          <p:cNvPr id="165" name="Google Shape;165;p21"/>
          <p:cNvSpPr/>
          <p:nvPr/>
        </p:nvSpPr>
        <p:spPr>
          <a:xfrm>
            <a:off x="5467474" y="3889975"/>
            <a:ext cx="1481400" cy="222000"/>
          </a:xfrm>
          <a:prstGeom prst="roundRect">
            <a:avLst>
              <a:gd fmla="val 16667" name="adj"/>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