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sldIdLst>
    <p:sldId id="256" r:id="rId2"/>
    <p:sldId id="265" r:id="rId3"/>
    <p:sldId id="264" r:id="rId4"/>
    <p:sldId id="266" r:id="rId5"/>
    <p:sldId id="267" r:id="rId6"/>
    <p:sldId id="269" r:id="rId7"/>
    <p:sldId id="268" r:id="rId8"/>
    <p:sldId id="263" r:id="rId9"/>
    <p:sldId id="258" r:id="rId10"/>
    <p:sldId id="262" r:id="rId11"/>
    <p:sldId id="259" r:id="rId12"/>
    <p:sldId id="257" r:id="rId13"/>
    <p:sldId id="260" r:id="rId14"/>
    <p:sldId id="261" r:id="rId15"/>
    <p:sldId id="271" r:id="rId16"/>
    <p:sldId id="272" r:id="rId17"/>
    <p:sldId id="277" r:id="rId18"/>
    <p:sldId id="278" r:id="rId19"/>
    <p:sldId id="270" r:id="rId20"/>
    <p:sldId id="273" r:id="rId21"/>
    <p:sldId id="274" r:id="rId22"/>
    <p:sldId id="275" r:id="rId23"/>
    <p:sldId id="276" r:id="rId24"/>
    <p:sldId id="279" r:id="rId25"/>
    <p:sldId id="280" r:id="rId26"/>
    <p:sldId id="281" r:id="rId27"/>
    <p:sldId id="282" r:id="rId28"/>
    <p:sldId id="283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6327"/>
  </p:normalViewPr>
  <p:slideViewPr>
    <p:cSldViewPr snapToGrid="0">
      <p:cViewPr>
        <p:scale>
          <a:sx n="97" d="100"/>
          <a:sy n="97" d="100"/>
        </p:scale>
        <p:origin x="1704" y="8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6D45AB-5F82-1D46-A83D-C80EA58F91BB}" type="datetimeFigureOut">
              <a:rPr lang="en-US" smtClean="0"/>
              <a:t>8/8/24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07F27B-9196-5B4B-A39E-44B0A76BC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448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B646AC-5960-3956-2507-2EEC069AB7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A25454-0779-383A-E261-7B4BAAA3D7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5DB03B-6572-FF3C-8F96-4549FF82CC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18325-A732-C446-9760-BDFE14D76652}" type="datetime1">
              <a:rPr lang="en-CA" smtClean="0"/>
              <a:t>2024-08-08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6C77F3-CE54-CC8C-CFB2-C0E592461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761276-FFFB-328A-128F-F4304A304D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D7700-844D-904A-9955-C421F2C70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5290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1E7AAF-DE42-61A3-D94A-C269E0B98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6F9C7F-F9AC-00C1-1431-0706D46E77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31CE07-5C39-01C0-9B72-D80BE5EBFE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C38-B819-BB46-967F-69DE9935F567}" type="datetime1">
              <a:rPr lang="en-CA" smtClean="0"/>
              <a:t>2024-08-08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594148-9ECF-951A-D4E7-6D9B692BE1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1CA62B-0E26-511C-53AC-36221709B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D7700-844D-904A-9955-C421F2C70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869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45852B1-7927-0B41-6E0B-EB65E9F177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EE7E1E-CAD6-352C-646D-46CF17F2F0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F10162-D96E-AC79-5CD5-B718F518A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523E3-0AA0-F541-90AB-0AB50898B6F8}" type="datetime1">
              <a:rPr lang="en-CA" smtClean="0"/>
              <a:t>2024-08-08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717132-D4F7-3876-5009-58C48CE5C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8A5682-D5DE-77D6-CB1A-3C90B27DB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D7700-844D-904A-9955-C421F2C70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41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FF62DA-970B-4229-579D-025A2F5F55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A17D86-C3BE-C659-B261-03AFF860AE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3C2001-7920-4C04-8E1A-86D6F34873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015C0-13D0-D44D-A878-507BA3E432AA}" type="datetime1">
              <a:rPr lang="en-CA" smtClean="0"/>
              <a:t>2024-08-08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BC05AC-1C8E-A3B1-7DEE-7AD994945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BDE97D-097B-DCFF-B824-0A4DC581A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D7700-844D-904A-9955-C421F2C70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097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14CC6-1222-50A0-C8DE-B78E939A4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0FE9EE-7D2E-51E4-C7DC-934F69C5A4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E1D3E2-62ED-095B-27DC-DBDBCBAC0B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B18D2-106D-0643-9555-3036DC140A7C}" type="datetime1">
              <a:rPr lang="en-CA" smtClean="0"/>
              <a:t>2024-08-08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1D485B-A3A1-ABC6-AF2D-4FFF9C721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15B91B-066A-7875-04A1-45880E112A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D7700-844D-904A-9955-C421F2C70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078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F5972B-E008-3317-6047-EF7ECA91BC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15573B-EC6B-56E8-83E1-3C6CA07CB3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9E1053-3BDB-BFDE-B580-EF0BB424F6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B9A568-4AB8-FCB7-D33B-4925983895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49155-2B94-4C40-BEED-BAF8E765C419}" type="datetime1">
              <a:rPr lang="en-CA" smtClean="0"/>
              <a:t>2024-08-08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AD82A9-D724-6418-6179-B813F5C12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2B2C94-6BEA-55C5-B999-3A722F3E3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D7700-844D-904A-9955-C421F2C70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61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AC4245-8DD8-7366-EF6E-61EA8AB994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8B0728-A509-331E-ACD4-B37C54A8F4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58EE38-A465-7D70-24BB-D414BB94A8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C12A933-0214-FC92-0DEC-A30F03E6B1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39E0C06-8A4E-C913-4819-031D4F5502C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2D3DE1D-7C90-0B39-134D-204A47F03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3D2D9-1A48-7945-BD5E-5183568685A8}" type="datetime1">
              <a:rPr lang="en-CA" smtClean="0"/>
              <a:t>2024-08-08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BF57CE0-7C01-E645-FAAD-6F4AC52006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6091830-96C6-C204-4D38-57DEFEFA7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D7700-844D-904A-9955-C421F2C70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278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B79FA-84CA-10D6-A2A3-719BE9D875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2C3E0F-5ABC-30E4-D753-2452A3D73F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BD83E-7EF0-4F42-B4A5-3930E91DE93C}" type="datetime1">
              <a:rPr lang="en-CA" smtClean="0"/>
              <a:t>2024-08-08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1D6298-B8B1-38C2-6E7C-9CBAEF372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9D4B7A-ABF1-09FD-145D-4CCD595EE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D7700-844D-904A-9955-C421F2C70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524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C3AEFC-CE0B-2CAE-AF65-D031FA5A79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D6310-6E95-C74B-81FF-AA55C5C19BB5}" type="datetime1">
              <a:rPr lang="en-CA" smtClean="0"/>
              <a:t>2024-08-08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637BC18-C97F-4955-1DE3-C55D00ACE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4626D0-C1D3-8AAC-DCB0-9C04B8888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D7700-844D-904A-9955-C421F2C70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076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9AE0DD-9095-DBB8-10C9-8612453734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CA87B5-DA54-C5A9-A419-668CA03D88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05C19D-0DD4-7F1F-76D8-B49DF18F2D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36E253-20E0-A4BA-3C49-884D03B1C8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9B01B-FE61-B642-9008-CC70D5417C75}" type="datetime1">
              <a:rPr lang="en-CA" smtClean="0"/>
              <a:t>2024-08-08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79F592-4EEC-E309-4B86-320553E807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605A6B-5E0D-3742-28EF-9BB0B1DA26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D7700-844D-904A-9955-C421F2C70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942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6FFAA3-E423-C51D-268B-E59B043A28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917FAEA-86EB-BD00-2CC7-1424336ACF0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83DD76-9E62-2006-DE98-6871CE1F9B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B364CA-DBAE-E055-4E76-9F25015AFC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69F89-8C63-0A4E-AF7C-495D5E5122DD}" type="datetime1">
              <a:rPr lang="en-CA" smtClean="0"/>
              <a:t>2024-08-08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23B1A8-40CC-8B66-A93B-D895B39BD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45EC8F-4C97-91B8-988B-FFE86C637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D7700-844D-904A-9955-C421F2C70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654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FE74764-C7DC-609C-4E76-AE27AB6210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DBA112-CB51-E1A5-71E7-74FD71BB8B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D02A25-EF7B-03C7-E40A-A443CD5F9E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E94814-420A-5E49-93D1-55EB5BE7E20B}" type="datetime1">
              <a:rPr lang="en-CA" smtClean="0"/>
              <a:t>2024-08-08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96CFB5-0067-9613-4A96-AB3D1E2C7F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0D542-F01B-D828-4A8E-EE4B6D55C2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0D7700-844D-904A-9955-C421F2C70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922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000041-7411-F32F-80A3-312343D3BE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172690"/>
            <a:ext cx="9144000" cy="2387600"/>
          </a:xfrm>
        </p:spPr>
        <p:txBody>
          <a:bodyPr/>
          <a:lstStyle/>
          <a:p>
            <a:r>
              <a:rPr lang="en-US" dirty="0"/>
              <a:t>NEWS-G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6F75F0-3A86-502A-DCEA-6AF2F8BCBA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652365"/>
            <a:ext cx="9144000" cy="1655762"/>
          </a:xfrm>
        </p:spPr>
        <p:txBody>
          <a:bodyPr/>
          <a:lstStyle/>
          <a:p>
            <a:r>
              <a:rPr lang="en-US" dirty="0"/>
              <a:t>Guillaume Giroux</a:t>
            </a:r>
          </a:p>
          <a:p>
            <a:r>
              <a:rPr lang="en-US" dirty="0"/>
              <a:t>Queen’s University</a:t>
            </a:r>
          </a:p>
          <a:p>
            <a:r>
              <a:rPr lang="en-US" dirty="0"/>
              <a:t>August 2024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4B5F2A6C-DED3-7258-98CF-E6A3FEA349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14041" y="220184"/>
            <a:ext cx="3363918" cy="3146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54EB5C-B5A8-2ADE-A1BD-4F6822CA3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D7700-844D-904A-9955-C421F2C70BA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6965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FE36CF-86AB-1084-8023-DD5BBCC0CA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498" y="0"/>
            <a:ext cx="10515600" cy="1325563"/>
          </a:xfrm>
        </p:spPr>
        <p:txBody>
          <a:bodyPr/>
          <a:lstStyle/>
          <a:p>
            <a:r>
              <a:rPr lang="en-US" dirty="0"/>
              <a:t>Single electron 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5F13CD-33C1-4C92-890A-08EBA9B7D0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498" y="1253330"/>
            <a:ext cx="7077024" cy="4351338"/>
          </a:xfrm>
        </p:spPr>
        <p:txBody>
          <a:bodyPr>
            <a:normAutofit/>
          </a:bodyPr>
          <a:lstStyle/>
          <a:p>
            <a:r>
              <a:rPr lang="en-US" sz="2400" dirty="0"/>
              <a:t>Observation of an excess of single electrons</a:t>
            </a:r>
          </a:p>
          <a:p>
            <a:r>
              <a:rPr lang="en-US" sz="2400" dirty="0"/>
              <a:t>Especially high after alpha events</a:t>
            </a:r>
          </a:p>
          <a:p>
            <a:r>
              <a:rPr lang="en-US" sz="2400" dirty="0"/>
              <a:t>Removing 5 sec after each alpha reduces background rate by 70% (14% deadtime)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0DF4746-155E-0516-DAF6-3992265F0F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4522" y="662781"/>
            <a:ext cx="4267602" cy="531594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4619389-B29F-C6EC-44DF-3C2B81B750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8691" y="3140011"/>
            <a:ext cx="5686799" cy="3336733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CBA5D8-1DC6-4057-4CEB-81526FDC3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D7700-844D-904A-9955-C421F2C70BA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9080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5F14CA-427D-07A3-8C8A-E5E80378CF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642" y="58508"/>
            <a:ext cx="10515600" cy="1325563"/>
          </a:xfrm>
        </p:spPr>
        <p:txBody>
          <a:bodyPr/>
          <a:lstStyle/>
          <a:p>
            <a:r>
              <a:rPr lang="en-US" dirty="0"/>
              <a:t>Electron Time Separation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73C084-3075-9F70-B76C-2890CDA255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3128" y="1146003"/>
            <a:ext cx="10515600" cy="4351338"/>
          </a:xfrm>
        </p:spPr>
        <p:txBody>
          <a:bodyPr>
            <a:normAutofit/>
          </a:bodyPr>
          <a:lstStyle/>
          <a:p>
            <a:r>
              <a:rPr lang="en-US" sz="2400" dirty="0"/>
              <a:t>Single electrons are discarded</a:t>
            </a:r>
          </a:p>
          <a:p>
            <a:r>
              <a:rPr lang="en-US" sz="2400" dirty="0"/>
              <a:t>Time separation between electrons in &gt;1 electron events is a measure of diffusion and allows to reject backgrounds from inner surface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A6E53FF-0865-7B2B-86FD-438078B58A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6249" y="2483028"/>
            <a:ext cx="5334514" cy="411327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232FF3F-B598-FD45-0898-BB603D7FA6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091" y="2453723"/>
            <a:ext cx="5143500" cy="40259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1896C6A-0C0B-4F35-E7F7-D029FCD019C1}"/>
              </a:ext>
            </a:extLst>
          </p:cNvPr>
          <p:cNvSpPr txBox="1"/>
          <p:nvPr/>
        </p:nvSpPr>
        <p:spPr>
          <a:xfrm>
            <a:off x="8783506" y="4682316"/>
            <a:ext cx="17143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</a:rPr>
              <a:t>Laser 2-electron</a:t>
            </a:r>
          </a:p>
          <a:p>
            <a:pPr algn="ctr"/>
            <a:r>
              <a:rPr lang="en-US" b="1" dirty="0">
                <a:solidFill>
                  <a:schemeClr val="accent6"/>
                </a:solidFill>
              </a:rPr>
              <a:t>(surface)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1F96D06-CDE9-A20D-D464-03FA49B99646}"/>
              </a:ext>
            </a:extLst>
          </p:cNvPr>
          <p:cNvSpPr txBox="1"/>
          <p:nvPr/>
        </p:nvSpPr>
        <p:spPr>
          <a:xfrm>
            <a:off x="6971701" y="3092582"/>
            <a:ext cx="17354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</a:rPr>
              <a:t>Ar-37 2-electron</a:t>
            </a:r>
          </a:p>
          <a:p>
            <a:pPr algn="ctr"/>
            <a:r>
              <a:rPr lang="en-US" b="1" dirty="0">
                <a:solidFill>
                  <a:schemeClr val="accent2"/>
                </a:solidFill>
              </a:rPr>
              <a:t>(volume)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2688F7E-E4C0-0426-6BE4-BC394DF0A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D7700-844D-904A-9955-C421F2C70BA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85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FC696-5FDD-1665-7081-2E25E84F76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9758" y="101065"/>
            <a:ext cx="10515600" cy="1325563"/>
          </a:xfrm>
        </p:spPr>
        <p:txBody>
          <a:bodyPr/>
          <a:lstStyle/>
          <a:p>
            <a:r>
              <a:rPr lang="en-US" dirty="0"/>
              <a:t>Nuclear Recoil Ionization Yield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B18029-59DC-876F-182B-B18DD4B2A2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002" y="1274206"/>
            <a:ext cx="5761340" cy="3376569"/>
          </a:xfrm>
        </p:spPr>
        <p:txBody>
          <a:bodyPr/>
          <a:lstStyle/>
          <a:p>
            <a:r>
              <a:rPr lang="en-US" dirty="0"/>
              <a:t>Quenching factor values from existing W-value measurements for ions and measurements from COMIMAC</a:t>
            </a:r>
          </a:p>
          <a:p>
            <a:r>
              <a:rPr lang="en-US" dirty="0"/>
              <a:t>The more conservative logarithmic extrapolation was used to derive the expected WIMP signal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63DD1E3-581D-AD3F-1ACF-648BB9B129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7917" y="1533863"/>
            <a:ext cx="5498476" cy="379027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2624684-1120-12D3-A970-0B893D259D5A}"/>
              </a:ext>
            </a:extLst>
          </p:cNvPr>
          <p:cNvSpPr txBox="1"/>
          <p:nvPr/>
        </p:nvSpPr>
        <p:spPr>
          <a:xfrm>
            <a:off x="7434489" y="6152255"/>
            <a:ext cx="609805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CA" sz="1400" b="0" i="0" u="none" strike="noStrike" dirty="0">
                <a:solidFill>
                  <a:srgbClr val="1155CC"/>
                </a:solidFill>
                <a:effectLst/>
                <a:latin typeface="Helvetica Neue" panose="02000503000000020004" pitchFamily="2" charset="0"/>
              </a:rPr>
              <a:t>[1] I. </a:t>
            </a:r>
            <a:r>
              <a:rPr lang="en-CA" sz="1400" b="0" i="0" u="none" strike="noStrike" dirty="0" err="1">
                <a:solidFill>
                  <a:srgbClr val="1155CC"/>
                </a:solidFill>
                <a:effectLst/>
                <a:latin typeface="Helvetica Neue" panose="02000503000000020004" pitchFamily="2" charset="0"/>
              </a:rPr>
              <a:t>Katsioulas</a:t>
            </a:r>
            <a:r>
              <a:rPr lang="en-CA" sz="1400" b="0" i="0" u="none" strike="noStrike" dirty="0">
                <a:solidFill>
                  <a:srgbClr val="1155CC"/>
                </a:solidFill>
                <a:effectLst/>
                <a:latin typeface="Helvetica Neue" panose="02000503000000020004" pitchFamily="2" charset="0"/>
              </a:rPr>
              <a:t> et al, </a:t>
            </a:r>
            <a:r>
              <a:rPr lang="en-CA" sz="1400" b="0" i="0" u="none" strike="noStrike" dirty="0" err="1">
                <a:solidFill>
                  <a:srgbClr val="1155CC"/>
                </a:solidFill>
                <a:effectLst/>
                <a:latin typeface="Helvetica Neue" panose="02000503000000020004" pitchFamily="2" charset="0"/>
              </a:rPr>
              <a:t>Astropart</a:t>
            </a:r>
            <a:r>
              <a:rPr lang="en-CA" sz="1400" b="0" i="0" u="none" strike="noStrike" dirty="0">
                <a:solidFill>
                  <a:srgbClr val="1155CC"/>
                </a:solidFill>
                <a:effectLst/>
                <a:latin typeface="Helvetica Neue" panose="02000503000000020004" pitchFamily="2" charset="0"/>
              </a:rPr>
              <a:t>. Phys. 141, 102707 (2022)</a:t>
            </a:r>
            <a:endParaRPr lang="en-CA" sz="1400" b="0" dirty="0">
              <a:effectLst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CA" sz="1400" b="0" i="0" u="none" strike="noStrike" dirty="0">
                <a:solidFill>
                  <a:srgbClr val="1155CC"/>
                </a:solidFill>
                <a:effectLst/>
                <a:latin typeface="Helvetica Neue" panose="02000503000000020004" pitchFamily="2" charset="0"/>
              </a:rPr>
              <a:t>[2] L. Balogh et al, EJP C, 2022</a:t>
            </a:r>
            <a:endParaRPr lang="en-CA" sz="1400" b="0" dirty="0">
              <a:effectLst/>
            </a:endParaRPr>
          </a:p>
          <a:p>
            <a:br>
              <a:rPr lang="en-CA" sz="1400" dirty="0"/>
            </a:br>
            <a:endParaRPr lang="en-US" sz="1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B28F8C4-F70A-9552-732E-6FB3861F20C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0405"/>
          <a:stretch/>
        </p:blipFill>
        <p:spPr>
          <a:xfrm>
            <a:off x="3810869" y="4504704"/>
            <a:ext cx="2830261" cy="205073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3158E55-2BF3-1760-1709-43D2F18576D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232"/>
          <a:stretch/>
        </p:blipFill>
        <p:spPr>
          <a:xfrm>
            <a:off x="761840" y="4504705"/>
            <a:ext cx="2942454" cy="212460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0D785A-8A78-A2F5-FB56-A709A4EF0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D7700-844D-904A-9955-C421F2C70BA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556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C9C95-BFCA-12B6-385F-97F17689ED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708" y="192130"/>
            <a:ext cx="10515600" cy="1325563"/>
          </a:xfrm>
        </p:spPr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E4AEF5-E8C6-3B53-85A5-32D1767990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8708" y="2299000"/>
            <a:ext cx="6140355" cy="4351338"/>
          </a:xfrm>
        </p:spPr>
        <p:txBody>
          <a:bodyPr/>
          <a:lstStyle/>
          <a:p>
            <a:r>
              <a:rPr lang="en-US" dirty="0"/>
              <a:t>1.12 kg-day CH</a:t>
            </a:r>
            <a:r>
              <a:rPr lang="en-US" baseline="-25000" dirty="0"/>
              <a:t>4</a:t>
            </a:r>
            <a:r>
              <a:rPr lang="en-US" dirty="0"/>
              <a:t> physics run</a:t>
            </a:r>
          </a:p>
          <a:p>
            <a:r>
              <a:rPr lang="en-US" dirty="0"/>
              <a:t>Profile likelihood fit on 2,3,4 electron events</a:t>
            </a:r>
          </a:p>
          <a:p>
            <a:r>
              <a:rPr lang="en-US" dirty="0"/>
              <a:t>Contribution from WIMP, surface, volume and single electron pileup (accidentals)</a:t>
            </a:r>
          </a:p>
          <a:p>
            <a:r>
              <a:rPr lang="en-US" dirty="0"/>
              <a:t>No significant WIMP signal is observed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8F1800F-5EEA-F8EA-4D1E-8D14A8662A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6325" y="0"/>
            <a:ext cx="4877753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6533C30-3ECB-F834-B52B-9572595B1DF0}"/>
              </a:ext>
            </a:extLst>
          </p:cNvPr>
          <p:cNvSpPr txBox="1"/>
          <p:nvPr/>
        </p:nvSpPr>
        <p:spPr>
          <a:xfrm>
            <a:off x="-338705" y="1323931"/>
            <a:ext cx="681364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	</a:t>
            </a:r>
            <a:r>
              <a:rPr lang="en-US" sz="2400" b="1" dirty="0">
                <a:solidFill>
                  <a:srgbClr val="C00000"/>
                </a:solidFill>
              </a:rPr>
              <a:t>NEW!: arXiv:2407.12769 [hep-ex] (Jul. 2024)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86924C-524A-CEC7-4562-13A12256C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D7700-844D-904A-9955-C421F2C70BA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1957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F46F55-7B4B-AB29-F3E6-697BE2DF6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New WIMP Constraints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7017AA-D8B3-33B5-F678-6D0EE27C93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0728" y="935936"/>
            <a:ext cx="10653584" cy="1078213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Strongest constraints on spin-dependent WIMP-proton (directly on H) cross-section in the 0.18 – 1.2 GeV range!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F4998F0-4EE3-A534-037A-42F02B321F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6597" y="2190750"/>
            <a:ext cx="6378805" cy="46672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3E4F952-6531-E93C-A0B7-B4332EFFE431}"/>
              </a:ext>
            </a:extLst>
          </p:cNvPr>
          <p:cNvSpPr txBox="1"/>
          <p:nvPr/>
        </p:nvSpPr>
        <p:spPr>
          <a:xfrm>
            <a:off x="3331251" y="1821418"/>
            <a:ext cx="68136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	</a:t>
            </a:r>
            <a:r>
              <a:rPr lang="en-US" b="1" dirty="0">
                <a:solidFill>
                  <a:srgbClr val="C00000"/>
                </a:solidFill>
              </a:rPr>
              <a:t>arXiv:2407.12769 [hep-ex] (Jul. 2024)</a:t>
            </a:r>
            <a:endParaRPr lang="en-US" sz="1400" b="1" dirty="0">
              <a:solidFill>
                <a:srgbClr val="C00000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BFD8F8-18B8-5D92-EE60-65CC4F78F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D7700-844D-904A-9955-C421F2C70BA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0053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F62CCE-3B9A-F3D7-F578-77175F82F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NEWS-G at SNOLAB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F573A36-D9F7-0135-0DD3-0AF1615622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7944" y="3360692"/>
            <a:ext cx="9467336" cy="3132183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5BAA2EA-F10C-A3D5-3282-380BFD92F5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8132" y="1580963"/>
            <a:ext cx="9786960" cy="1535865"/>
          </a:xfrm>
        </p:spPr>
        <p:txBody>
          <a:bodyPr anchor="ctr">
            <a:normAutofit/>
          </a:bodyPr>
          <a:lstStyle/>
          <a:p>
            <a:r>
              <a:rPr lang="en-CA" sz="1800"/>
              <a:t>Installation and commissioning heavily impacted by pandemic shutdown and restrictions</a:t>
            </a:r>
          </a:p>
          <a:p>
            <a:r>
              <a:rPr lang="en-CA" sz="1800"/>
              <a:t>Strong support from SNOLAB with contractor team installing NEWS-G during fall 2020</a:t>
            </a:r>
          </a:p>
          <a:p>
            <a:r>
              <a:rPr lang="en-CA" sz="1800"/>
              <a:t>Complete installation and beginning of commissioning in summer 2021</a:t>
            </a:r>
            <a:endParaRPr lang="en-US" sz="180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137F025-222E-6AAC-C2E7-92B790303E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D7700-844D-904A-9955-C421F2C70BA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929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C3F8E-8AC3-DEED-44B0-458B43E8AB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en-US" dirty="0"/>
              <a:t>NEWS-G at SNOLAB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2C87A3-AEAB-3D6B-8087-232F97611C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33646"/>
            <a:ext cx="10515600" cy="4351338"/>
          </a:xfrm>
        </p:spPr>
        <p:txBody>
          <a:bodyPr>
            <a:normAutofit/>
          </a:bodyPr>
          <a:lstStyle/>
          <a:p>
            <a:r>
              <a:rPr lang="en-US" sz="2400" dirty="0"/>
              <a:t>2 physics runs were conducted with Ne-CH</a:t>
            </a:r>
            <a:r>
              <a:rPr lang="en-US" sz="2400" baseline="-25000" dirty="0"/>
              <a:t>4</a:t>
            </a:r>
            <a:r>
              <a:rPr lang="en-US" sz="2400" dirty="0"/>
              <a:t> target</a:t>
            </a:r>
          </a:p>
          <a:p>
            <a:r>
              <a:rPr lang="en-US" sz="2400" dirty="0"/>
              <a:t>Surface background is addressed with in-situ etching</a:t>
            </a:r>
          </a:p>
          <a:p>
            <a:r>
              <a:rPr lang="en-US" sz="2400" dirty="0"/>
              <a:t>Single electron background is addressed with gas purity improvement and radon removal</a:t>
            </a:r>
          </a:p>
          <a:p>
            <a:r>
              <a:rPr lang="en-US" sz="2400" dirty="0"/>
              <a:t>More physics soon with Ne-CH</a:t>
            </a:r>
            <a:r>
              <a:rPr lang="en-US" sz="2400" baseline="-25000" dirty="0"/>
              <a:t>4</a:t>
            </a:r>
            <a:r>
              <a:rPr lang="en-US" sz="2400" dirty="0"/>
              <a:t>, CH</a:t>
            </a:r>
            <a:r>
              <a:rPr lang="en-US" sz="2400" baseline="-25000" dirty="0"/>
              <a:t>4</a:t>
            </a:r>
            <a:r>
              <a:rPr lang="en-US" sz="2400" dirty="0"/>
              <a:t> and He-CH</a:t>
            </a:r>
            <a:r>
              <a:rPr lang="en-US" sz="2400" baseline="-25000" dirty="0"/>
              <a:t>4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A15E7DB-4189-0A8A-923F-4CCD0661CF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7285" y="3636583"/>
            <a:ext cx="2896209" cy="256402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272DC7B-CBA2-E5B2-0D5E-965329EFE8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0166" y="3636584"/>
            <a:ext cx="4559739" cy="256402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BE837CA-5D6C-1788-9FE6-C54422899A29}"/>
              </a:ext>
            </a:extLst>
          </p:cNvPr>
          <p:cNvSpPr txBox="1"/>
          <p:nvPr/>
        </p:nvSpPr>
        <p:spPr>
          <a:xfrm>
            <a:off x="3213652" y="6227191"/>
            <a:ext cx="1223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Radon trap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3B24BE2-747C-6AB0-B594-65ECB645B104}"/>
              </a:ext>
            </a:extLst>
          </p:cNvPr>
          <p:cNvSpPr txBox="1"/>
          <p:nvPr/>
        </p:nvSpPr>
        <p:spPr>
          <a:xfrm>
            <a:off x="7140276" y="6227191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Gas purifier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28471BD-93F6-D314-1DE8-B92FEC10F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D7700-844D-904A-9955-C421F2C70BA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8283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1E5539EC-8CB8-002F-68C6-6788402826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" y="-29768"/>
            <a:ext cx="12202175" cy="1519356"/>
            <a:chOff x="-1" y="-29768"/>
            <a:chExt cx="12202175" cy="1519356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C5D55A6-9EFD-CDA3-20CC-A99812CE1A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5341412" y="-5371175"/>
              <a:ext cx="1519350" cy="12202174"/>
            </a:xfrm>
            <a:prstGeom prst="rect">
              <a:avLst/>
            </a:prstGeom>
            <a:gradFill>
              <a:gsLst>
                <a:gs pos="0">
                  <a:schemeClr val="accent5"/>
                </a:gs>
                <a:gs pos="100000">
                  <a:schemeClr val="accent2"/>
                </a:gs>
              </a:gsLst>
              <a:lin ang="10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5B6E73B-6DFD-AE6C-1628-DF8DC30085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8917093" y="-1801610"/>
              <a:ext cx="1507122" cy="5063040"/>
            </a:xfrm>
            <a:prstGeom prst="rect">
              <a:avLst/>
            </a:prstGeom>
            <a:gradFill>
              <a:gsLst>
                <a:gs pos="59000">
                  <a:schemeClr val="accent5">
                    <a:lumMod val="60000"/>
                    <a:lumOff val="40000"/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0E00FC4-DDBC-F424-CF71-73AF7A284A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3100712" y="-3130481"/>
              <a:ext cx="1519356" cy="7720782"/>
            </a:xfrm>
            <a:prstGeom prst="rect">
              <a:avLst/>
            </a:prstGeom>
            <a:gradFill>
              <a:gsLst>
                <a:gs pos="29000">
                  <a:schemeClr val="accent5">
                    <a:lumMod val="60000"/>
                    <a:lumOff val="40000"/>
                    <a:alpha val="0"/>
                  </a:schemeClr>
                </a:gs>
                <a:gs pos="100000">
                  <a:schemeClr val="accent5">
                    <a:lumMod val="75000"/>
                  </a:schemeClr>
                </a:gs>
              </a:gsLst>
              <a:lin ang="1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0D810BE-39C5-1E79-8896-4F6792950C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6691" y="301843"/>
            <a:ext cx="10477109" cy="1003532"/>
          </a:xfrm>
        </p:spPr>
        <p:txBody>
          <a:bodyPr anchor="ctr">
            <a:normAutofit/>
          </a:bodyPr>
          <a:lstStyle/>
          <a:p>
            <a:r>
              <a:rPr lang="en-US" sz="3200">
                <a:solidFill>
                  <a:srgbClr val="FFFFFF"/>
                </a:solidFill>
              </a:rPr>
              <a:t>SNOLAB Ne-CH</a:t>
            </a:r>
            <a:r>
              <a:rPr lang="en-US" sz="3200" baseline="-25000">
                <a:solidFill>
                  <a:srgbClr val="FFFFFF"/>
                </a:solidFill>
              </a:rPr>
              <a:t>4</a:t>
            </a:r>
            <a:r>
              <a:rPr lang="en-US" sz="3200">
                <a:solidFill>
                  <a:srgbClr val="FFFFFF"/>
                </a:solidFill>
              </a:rPr>
              <a:t> Physics Run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9A9244-B4AE-1C85-E629-FF4495A0D93D}"/>
              </a:ext>
            </a:extLst>
          </p:cNvPr>
          <p:cNvSpPr>
            <a:spLocks/>
          </p:cNvSpPr>
          <p:nvPr/>
        </p:nvSpPr>
        <p:spPr>
          <a:xfrm>
            <a:off x="723901" y="2070551"/>
            <a:ext cx="4535630" cy="3911149"/>
          </a:xfrm>
          <a:prstGeom prst="rect">
            <a:avLst/>
          </a:prstGeom>
        </p:spPr>
        <p:txBody>
          <a:bodyPr>
            <a:normAutofit/>
          </a:bodyPr>
          <a:lstStyle/>
          <a:p>
            <a:pPr defTabSz="795528">
              <a:spcAft>
                <a:spcPts val="600"/>
              </a:spcAft>
            </a:pPr>
            <a:r>
              <a:rPr lang="en-US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</a:t>
            </a:r>
            <a:r>
              <a:rPr lang="en-US" sz="2000" kern="1200" baseline="30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</a:t>
            </a:r>
            <a:r>
              <a:rPr lang="en-US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physics run with 1-bar Ne(98)-CH</a:t>
            </a:r>
            <a:r>
              <a:rPr lang="en-US" sz="2000" kern="1200" baseline="-25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</a:t>
            </a:r>
            <a:r>
              <a:rPr lang="en-US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(2)</a:t>
            </a:r>
          </a:p>
          <a:p>
            <a:pPr defTabSz="795528">
              <a:spcAft>
                <a:spcPts val="600"/>
              </a:spcAft>
            </a:pPr>
            <a:endParaRPr lang="en-US" sz="20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defTabSz="795528">
              <a:spcAft>
                <a:spcPts val="600"/>
              </a:spcAft>
            </a:pPr>
            <a:r>
              <a:rPr lang="en-US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Gas quality was degrading over time due to a small leak</a:t>
            </a:r>
          </a:p>
          <a:p>
            <a:pPr defTabSz="795528">
              <a:spcAft>
                <a:spcPts val="600"/>
              </a:spcAft>
            </a:pPr>
            <a:endParaRPr lang="en-US" sz="20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defTabSz="795528">
              <a:spcAft>
                <a:spcPts val="600"/>
              </a:spcAft>
            </a:pPr>
            <a:r>
              <a: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Single electron background was increasing over time</a:t>
            </a:r>
          </a:p>
          <a:p>
            <a:pPr defTabSz="795528">
              <a:spcAft>
                <a:spcPts val="600"/>
              </a:spcAft>
            </a:pPr>
            <a:endParaRPr lang="en-US" sz="20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defTabSz="795528">
              <a:spcAft>
                <a:spcPts val="600"/>
              </a:spcAft>
            </a:pPr>
            <a:r>
              <a:rPr lang="en-US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 is a strong hint that the single electron background is linked to electron attachment by O</a:t>
            </a:r>
            <a:r>
              <a:rPr lang="en-US" sz="2000" kern="1200" baseline="-25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en-US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H</a:t>
            </a:r>
            <a:r>
              <a:rPr lang="en-US" sz="2000" kern="1200" baseline="-25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en-US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</a:t>
            </a:r>
            <a:endParaRPr lang="en-US" sz="2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DD3C232-4105-E8B5-E1C4-4ED80BC423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1720" y="2070551"/>
            <a:ext cx="6294511" cy="426674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06CCD6C-7DE4-3398-9C12-AA4BF0DD6BBA}"/>
              </a:ext>
            </a:extLst>
          </p:cNvPr>
          <p:cNvSpPr/>
          <p:nvPr/>
        </p:nvSpPr>
        <p:spPr>
          <a:xfrm>
            <a:off x="6096000" y="4210276"/>
            <a:ext cx="1043134" cy="6420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239507-5E53-78DE-65F8-7ED9DBB62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D7700-844D-904A-9955-C421F2C70BA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6351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D432F9-AAB1-C143-382B-21C4982CAE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Single-electron background due to electron attachment</a:t>
            </a:r>
          </a:p>
        </p:txBody>
      </p:sp>
      <p:pic>
        <p:nvPicPr>
          <p:cNvPr id="4" name="2024-05-22_JClarke_attachment_animation_v06">
            <a:hlinkClick r:id="" action="ppaction://media"/>
            <a:extLst>
              <a:ext uri="{FF2B5EF4-FFF2-40B4-BE49-F238E27FC236}">
                <a16:creationId xmlns:a16="http://schemas.microsoft.com/office/drawing/2014/main" id="{3E548413-BB72-A04D-374D-37A19780744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397593" y="1950303"/>
            <a:ext cx="7178207" cy="4037742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B34D32D-1C83-422E-2381-C42912269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D7700-844D-904A-9955-C421F2C70BA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294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14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114ED94A-C85D-4CD3-4205-438D21CE6B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9217" y="-1"/>
            <a:ext cx="5213267" cy="6883030"/>
            <a:chOff x="-19217" y="-1"/>
            <a:chExt cx="5213267" cy="688303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642BDB2-BF67-1D53-1C70-0B41D709E4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06" y="0"/>
              <a:ext cx="5204956" cy="6883029"/>
            </a:xfrm>
            <a:prstGeom prst="rect">
              <a:avLst/>
            </a:prstGeom>
            <a:gradFill>
              <a:gsLst>
                <a:gs pos="7000">
                  <a:schemeClr val="accent2"/>
                </a:gs>
                <a:gs pos="100000">
                  <a:schemeClr val="accent5"/>
                </a:gs>
              </a:gsLst>
              <a:lin ang="4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8E0D8CE-5DBF-B664-EB48-C29BF8AB48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-19217" y="1731909"/>
              <a:ext cx="5204963" cy="5144400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60000">
                  <a:schemeClr val="accent5">
                    <a:lumMod val="60000"/>
                    <a:lumOff val="40000"/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FD140CE-7DE2-C88F-5EAE-F45EB69E6A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10" y="6723"/>
              <a:ext cx="3834567" cy="6876300"/>
            </a:xfrm>
            <a:prstGeom prst="rect">
              <a:avLst/>
            </a:prstGeom>
            <a:gradFill flip="none" rotWithShape="1">
              <a:gsLst>
                <a:gs pos="3000">
                  <a:schemeClr val="accent2">
                    <a:lumMod val="60000"/>
                    <a:lumOff val="40000"/>
                    <a:alpha val="78000"/>
                  </a:schemeClr>
                </a:gs>
                <a:gs pos="42000">
                  <a:schemeClr val="accent2"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57E87E3-413F-10EF-63D8-6016E986C9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-844601" y="833689"/>
              <a:ext cx="6872341" cy="5204961"/>
            </a:xfrm>
            <a:prstGeom prst="rect">
              <a:avLst/>
            </a:prstGeom>
            <a:gradFill>
              <a:gsLst>
                <a:gs pos="0">
                  <a:schemeClr val="accent5">
                    <a:alpha val="86000"/>
                  </a:schemeClr>
                </a:gs>
                <a:gs pos="57000">
                  <a:schemeClr val="accent2">
                    <a:alpha val="0"/>
                  </a:schemeClr>
                </a:gs>
              </a:gsLst>
              <a:lin ang="13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681A2B7-AA6A-2A52-A49A-DD6BCB399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484" y="739835"/>
            <a:ext cx="3702580" cy="1616203"/>
          </a:xfrm>
        </p:spPr>
        <p:txBody>
          <a:bodyPr anchor="b">
            <a:normAutofit/>
          </a:bodyPr>
          <a:lstStyle/>
          <a:p>
            <a:r>
              <a:rPr lang="en-US" sz="3200">
                <a:solidFill>
                  <a:srgbClr val="FFFFFF"/>
                </a:solidFill>
              </a:rPr>
              <a:t>SNOLAB Ne-CH</a:t>
            </a:r>
            <a:r>
              <a:rPr lang="en-US" sz="3200" baseline="-25000">
                <a:solidFill>
                  <a:srgbClr val="FFFFFF"/>
                </a:solidFill>
              </a:rPr>
              <a:t>4</a:t>
            </a:r>
            <a:r>
              <a:rPr lang="en-US" sz="3200">
                <a:solidFill>
                  <a:srgbClr val="FFFFFF"/>
                </a:solidFill>
              </a:rPr>
              <a:t> Physics Run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0D103A-9D5D-8AE6-EEFC-ED20D0F643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484" y="2459116"/>
            <a:ext cx="3702579" cy="3524823"/>
          </a:xfrm>
        </p:spPr>
        <p:txBody>
          <a:bodyPr>
            <a:normAutofit/>
          </a:bodyPr>
          <a:lstStyle/>
          <a:p>
            <a:r>
              <a:rPr lang="en-US" sz="1400">
                <a:solidFill>
                  <a:srgbClr val="FFFFFF"/>
                </a:solidFill>
              </a:rPr>
              <a:t>2</a:t>
            </a:r>
            <a:r>
              <a:rPr lang="en-US" sz="1400" baseline="30000">
                <a:solidFill>
                  <a:srgbClr val="FFFFFF"/>
                </a:solidFill>
              </a:rPr>
              <a:t>nd</a:t>
            </a:r>
            <a:r>
              <a:rPr lang="en-US" sz="1400">
                <a:solidFill>
                  <a:srgbClr val="FFFFFF"/>
                </a:solidFill>
              </a:rPr>
              <a:t> SNOLAB physics run</a:t>
            </a:r>
          </a:p>
          <a:p>
            <a:pPr lvl="1"/>
            <a:r>
              <a:rPr lang="en-US" sz="1400">
                <a:solidFill>
                  <a:srgbClr val="FFFFFF"/>
                </a:solidFill>
              </a:rPr>
              <a:t>1-bar Ne(98)-CH</a:t>
            </a:r>
            <a:r>
              <a:rPr lang="en-US" sz="1400" baseline="-25000">
                <a:solidFill>
                  <a:srgbClr val="FFFFFF"/>
                </a:solidFill>
              </a:rPr>
              <a:t>4</a:t>
            </a:r>
            <a:r>
              <a:rPr lang="en-US" sz="1400">
                <a:solidFill>
                  <a:srgbClr val="FFFFFF"/>
                </a:solidFill>
              </a:rPr>
              <a:t>(2)</a:t>
            </a:r>
          </a:p>
          <a:p>
            <a:pPr lvl="1"/>
            <a:r>
              <a:rPr lang="en-US" sz="1400">
                <a:solidFill>
                  <a:srgbClr val="FFFFFF"/>
                </a:solidFill>
              </a:rPr>
              <a:t>Leak fixed, but no gas recirculation</a:t>
            </a:r>
          </a:p>
          <a:p>
            <a:pPr lvl="1"/>
            <a:r>
              <a:rPr lang="en-US" sz="1400">
                <a:solidFill>
                  <a:srgbClr val="FFFFFF"/>
                </a:solidFill>
              </a:rPr>
              <a:t>High-gain, low-noise</a:t>
            </a:r>
          </a:p>
          <a:p>
            <a:pPr lvl="1"/>
            <a:endParaRPr lang="en-US" sz="1400">
              <a:solidFill>
                <a:srgbClr val="FFFFFF"/>
              </a:solidFill>
            </a:endParaRPr>
          </a:p>
          <a:p>
            <a:r>
              <a:rPr lang="en-US" sz="1400">
                <a:solidFill>
                  <a:srgbClr val="FFFFFF"/>
                </a:solidFill>
              </a:rPr>
              <a:t>Analysis work underway to develop the electron diffusion model and the single electron response</a:t>
            </a:r>
          </a:p>
          <a:p>
            <a:endParaRPr lang="en-US" sz="1400">
              <a:solidFill>
                <a:srgbClr val="FFFFFF"/>
              </a:solidFill>
            </a:endParaRPr>
          </a:p>
          <a:p>
            <a:r>
              <a:rPr lang="en-US" sz="1400">
                <a:solidFill>
                  <a:srgbClr val="FFFFFF"/>
                </a:solidFill>
              </a:rPr>
              <a:t>Markov-Chain-Monte-Carlo fitting</a:t>
            </a:r>
          </a:p>
          <a:p>
            <a:endParaRPr lang="en-US" sz="1400">
              <a:solidFill>
                <a:srgbClr val="FFFFFF"/>
              </a:solidFill>
            </a:endParaRPr>
          </a:p>
          <a:p>
            <a:r>
              <a:rPr lang="en-US" sz="1400">
                <a:solidFill>
                  <a:srgbClr val="FFFFFF"/>
                </a:solidFill>
              </a:rPr>
              <a:t>Indications of a lower single-electron noise compared to LSM with pure CH</a:t>
            </a:r>
            <a:r>
              <a:rPr lang="en-US" sz="1400" baseline="-25000">
                <a:solidFill>
                  <a:srgbClr val="FFFFFF"/>
                </a:solidFill>
              </a:rPr>
              <a:t>4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44B4D5B-5372-193D-B470-FA0339D244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5304" y="1441927"/>
            <a:ext cx="5407002" cy="3974145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9C273-CE0E-24A5-6C74-C5C261F97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D7700-844D-904A-9955-C421F2C70BA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148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774215-A4EF-650E-04C8-9EDB5534F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6693" y="741391"/>
            <a:ext cx="4597747" cy="1616203"/>
          </a:xfrm>
        </p:spPr>
        <p:txBody>
          <a:bodyPr anchor="b">
            <a:normAutofit/>
          </a:bodyPr>
          <a:lstStyle/>
          <a:p>
            <a:r>
              <a:rPr lang="en-US" sz="3200"/>
              <a:t>Search for low mass dark matter with SPCs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7DB8A52-5C80-3BF3-68B0-4481A34E37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6693" y="2533476"/>
            <a:ext cx="4597746" cy="3447832"/>
          </a:xfrm>
        </p:spPr>
        <p:txBody>
          <a:bodyPr anchor="t">
            <a:normAutofit/>
          </a:bodyPr>
          <a:lstStyle/>
          <a:p>
            <a:r>
              <a:rPr lang="en-US" sz="1400"/>
              <a:t>NEWS-G uses Spherical Proportional Counters (SPCs) to search for low mass WIMPs.</a:t>
            </a:r>
          </a:p>
          <a:p>
            <a:r>
              <a:rPr lang="en-US" sz="1400"/>
              <a:t>Low mass sensitivity is reached with:</a:t>
            </a:r>
          </a:p>
          <a:p>
            <a:pPr lvl="1"/>
            <a:r>
              <a:rPr lang="en-US" sz="1400"/>
              <a:t>Light atomic mass targets (H, He, Ne)</a:t>
            </a:r>
          </a:p>
          <a:p>
            <a:pPr lvl="1"/>
            <a:r>
              <a:rPr lang="en-US" sz="1400"/>
              <a:t>Low threshold</a:t>
            </a:r>
          </a:p>
          <a:p>
            <a:pPr lvl="2"/>
            <a:r>
              <a:rPr lang="en-US" sz="1400"/>
              <a:t>Low electronic noise</a:t>
            </a:r>
          </a:p>
          <a:p>
            <a:pPr lvl="2"/>
            <a:r>
              <a:rPr lang="en-US" sz="1400"/>
              <a:t>High amplification</a:t>
            </a:r>
          </a:p>
          <a:p>
            <a:pPr lvl="1"/>
            <a:r>
              <a:rPr lang="en-US" sz="1400"/>
              <a:t>Low background</a:t>
            </a:r>
          </a:p>
          <a:p>
            <a:pPr lvl="2"/>
            <a:r>
              <a:rPr lang="en-US" sz="1400"/>
              <a:t>Simple configuration, high purity copper</a:t>
            </a:r>
          </a:p>
          <a:p>
            <a:pPr lvl="2"/>
            <a:r>
              <a:rPr lang="en-US" sz="1400"/>
              <a:t>Surface electron rejection with pulse shape</a:t>
            </a:r>
          </a:p>
          <a:p>
            <a:r>
              <a:rPr lang="en-US" sz="1400"/>
              <a:t>Single electron counting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9BC67FA-3C35-B036-C721-D33FC6767B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7462" y="1108560"/>
            <a:ext cx="5319062" cy="4640880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1FD67D68-9B83-C338-8342-3348D8F223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5025" y="6737718"/>
            <a:ext cx="12207200" cy="123363"/>
            <a:chOff x="-5025" y="6737718"/>
            <a:chExt cx="12207200" cy="123363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E397F34-6B84-0D3B-0F29-B1D134B3B8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 flipH="1">
              <a:off x="6036894" y="695800"/>
              <a:ext cx="123362" cy="12207199"/>
            </a:xfrm>
            <a:prstGeom prst="rect">
              <a:avLst/>
            </a:prstGeom>
            <a:gradFill>
              <a:gsLst>
                <a:gs pos="0">
                  <a:schemeClr val="accent5"/>
                </a:gs>
                <a:gs pos="10000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BD98075-BFC1-BE9C-7FB7-23FE55E433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9176406" y="3835311"/>
              <a:ext cx="123362" cy="5928176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ECC6554-7B88-A9D9-CE2D-97ADCD9F9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D7700-844D-904A-9955-C421F2C70BA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4555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114ED94A-C85D-4CD3-4205-438D21CE6B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9217" y="-1"/>
            <a:ext cx="5213267" cy="6883030"/>
            <a:chOff x="-19217" y="-1"/>
            <a:chExt cx="5213267" cy="688303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642BDB2-BF67-1D53-1C70-0B41D709E4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06" y="0"/>
              <a:ext cx="5204956" cy="6883029"/>
            </a:xfrm>
            <a:prstGeom prst="rect">
              <a:avLst/>
            </a:prstGeom>
            <a:gradFill>
              <a:gsLst>
                <a:gs pos="7000">
                  <a:schemeClr val="accent2"/>
                </a:gs>
                <a:gs pos="100000">
                  <a:schemeClr val="accent5"/>
                </a:gs>
              </a:gsLst>
              <a:lin ang="4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8E0D8CE-5DBF-B664-EB48-C29BF8AB48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-19217" y="1731909"/>
              <a:ext cx="5204963" cy="5144400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60000">
                  <a:schemeClr val="accent5">
                    <a:lumMod val="60000"/>
                    <a:lumOff val="40000"/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FD140CE-7DE2-C88F-5EAE-F45EB69E6A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10" y="6723"/>
              <a:ext cx="3834567" cy="6876300"/>
            </a:xfrm>
            <a:prstGeom prst="rect">
              <a:avLst/>
            </a:prstGeom>
            <a:gradFill flip="none" rotWithShape="1">
              <a:gsLst>
                <a:gs pos="3000">
                  <a:schemeClr val="accent2">
                    <a:lumMod val="60000"/>
                    <a:lumOff val="40000"/>
                    <a:alpha val="78000"/>
                  </a:schemeClr>
                </a:gs>
                <a:gs pos="42000">
                  <a:schemeClr val="accent2"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57E87E3-413F-10EF-63D8-6016E986C9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-844601" y="833689"/>
              <a:ext cx="6872341" cy="5204961"/>
            </a:xfrm>
            <a:prstGeom prst="rect">
              <a:avLst/>
            </a:prstGeom>
            <a:gradFill>
              <a:gsLst>
                <a:gs pos="0">
                  <a:schemeClr val="accent5">
                    <a:alpha val="86000"/>
                  </a:schemeClr>
                </a:gs>
                <a:gs pos="57000">
                  <a:schemeClr val="accent2">
                    <a:alpha val="0"/>
                  </a:schemeClr>
                </a:gs>
              </a:gsLst>
              <a:lin ang="13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C3FC579-1AAF-56EB-97D1-1D727ACB47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484" y="739835"/>
            <a:ext cx="3702580" cy="161620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2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Copper Electroforming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36F388C-2CDC-0AEC-E8F9-A8B975E461BD}"/>
              </a:ext>
            </a:extLst>
          </p:cNvPr>
          <p:cNvSpPr txBox="1">
            <a:spLocks/>
          </p:cNvSpPr>
          <p:nvPr/>
        </p:nvSpPr>
        <p:spPr>
          <a:xfrm>
            <a:off x="755484" y="2459116"/>
            <a:ext cx="3702579" cy="35248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FFFFFF"/>
                </a:solidFill>
              </a:rPr>
              <a:t>The background from commercial copper (bulk </a:t>
            </a:r>
            <a:r>
              <a:rPr lang="en-US" sz="1400" baseline="30000" dirty="0">
                <a:solidFill>
                  <a:srgbClr val="FFFFFF"/>
                </a:solidFill>
              </a:rPr>
              <a:t>210</a:t>
            </a:r>
            <a:r>
              <a:rPr lang="en-US" sz="1400" dirty="0">
                <a:solidFill>
                  <a:srgbClr val="FFFFFF"/>
                </a:solidFill>
              </a:rPr>
              <a:t>Pb and </a:t>
            </a:r>
            <a:r>
              <a:rPr lang="en-US" sz="1400" dirty="0" err="1">
                <a:solidFill>
                  <a:srgbClr val="FFFFFF"/>
                </a:solidFill>
              </a:rPr>
              <a:t>cosmogenics</a:t>
            </a:r>
            <a:r>
              <a:rPr lang="en-US" sz="1400" dirty="0">
                <a:solidFill>
                  <a:srgbClr val="FFFFFF"/>
                </a:solidFill>
              </a:rPr>
              <a:t>) will ultimately limit the sensitivity of NEWS-G</a:t>
            </a:r>
            <a:br>
              <a:rPr lang="en-US" sz="1400" dirty="0">
                <a:solidFill>
                  <a:srgbClr val="FFFFFF"/>
                </a:solidFill>
              </a:rPr>
            </a:br>
            <a:endParaRPr lang="en-US" sz="1400" dirty="0">
              <a:solidFill>
                <a:srgbClr val="FFFFFF"/>
              </a:solidFill>
            </a:endParaRPr>
          </a:p>
          <a:p>
            <a:r>
              <a:rPr lang="en-US" sz="1400" dirty="0" err="1">
                <a:solidFill>
                  <a:srgbClr val="FFFFFF"/>
                </a:solidFill>
              </a:rPr>
              <a:t>ECuME</a:t>
            </a:r>
            <a:r>
              <a:rPr lang="en-US" sz="1400" dirty="0">
                <a:solidFill>
                  <a:srgbClr val="FFFFFF"/>
                </a:solidFill>
              </a:rPr>
              <a:t> (Electroforming Copper Manufacturing Experiment) is a project in partnership with PNNL to electroform a full-size NEWS-G SPC at SNOLAB</a:t>
            </a:r>
            <a:br>
              <a:rPr lang="en-US" sz="1400" dirty="0">
                <a:solidFill>
                  <a:srgbClr val="FFFFFF"/>
                </a:solidFill>
              </a:rPr>
            </a:br>
            <a:endParaRPr lang="en-US" sz="1400" dirty="0">
              <a:solidFill>
                <a:srgbClr val="FFFFFF"/>
              </a:solidFill>
            </a:endParaRPr>
          </a:p>
          <a:p>
            <a:r>
              <a:rPr lang="en-US" sz="1400" dirty="0">
                <a:solidFill>
                  <a:srgbClr val="FFFFFF"/>
                </a:solidFill>
              </a:rPr>
              <a:t>The first stage is a scale model (</a:t>
            </a:r>
            <a:r>
              <a:rPr lang="en-US" sz="1400" dirty="0" err="1">
                <a:solidFill>
                  <a:srgbClr val="FFFFFF"/>
                </a:solidFill>
              </a:rPr>
              <a:t>MiniECuME</a:t>
            </a:r>
            <a:r>
              <a:rPr lang="en-US" sz="1400" dirty="0">
                <a:solidFill>
                  <a:srgbClr val="FFFFFF"/>
                </a:solidFill>
              </a:rPr>
              <a:t>) electroformed at PNNL to demonstrate the principle and assess low-energy backgrounds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CB76BC9-FB64-84FA-8F50-6D960D5898A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83" r="4598"/>
          <a:stretch/>
        </p:blipFill>
        <p:spPr>
          <a:xfrm>
            <a:off x="6167175" y="787114"/>
            <a:ext cx="5083260" cy="5283771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7A65729-641A-FDC4-BAA2-06B495E243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D7700-844D-904A-9955-C421F2C70BA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7821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D84B050-438F-09A6-1BC8-D3851F89411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221" t="4145" b="18198"/>
          <a:stretch/>
        </p:blipFill>
        <p:spPr>
          <a:xfrm>
            <a:off x="9006172" y="2739572"/>
            <a:ext cx="2813738" cy="342311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D59051C-3313-A5DC-43B8-E53A06EFD2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772" y="2739572"/>
            <a:ext cx="5109776" cy="342938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856A8D1-DFB3-A14F-3DD9-29CDD01974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9396" y="2739572"/>
            <a:ext cx="3217928" cy="342601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FA70C9E-F10C-F189-E8D6-8787A02D9831}"/>
              </a:ext>
            </a:extLst>
          </p:cNvPr>
          <p:cNvSpPr txBox="1"/>
          <p:nvPr/>
        </p:nvSpPr>
        <p:spPr>
          <a:xfrm>
            <a:off x="501655" y="345988"/>
            <a:ext cx="105188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/>
              <a:t>MiniECuME</a:t>
            </a:r>
            <a:r>
              <a:rPr lang="en-US" sz="2800" dirty="0"/>
              <a:t>: A 30-cm intact underground-electroformed SPC prototype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B5E1955-1115-0EC4-67DB-7013D9AB612F}"/>
              </a:ext>
            </a:extLst>
          </p:cNvPr>
          <p:cNvSpPr txBox="1"/>
          <p:nvPr/>
        </p:nvSpPr>
        <p:spPr>
          <a:xfrm>
            <a:off x="1132591" y="6355654"/>
            <a:ext cx="3686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ECA electroforming bath at PNNL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59CFB4C-1800-1B6C-4787-6A31C58D364A}"/>
              </a:ext>
            </a:extLst>
          </p:cNvPr>
          <p:cNvSpPr txBox="1"/>
          <p:nvPr/>
        </p:nvSpPr>
        <p:spPr>
          <a:xfrm>
            <a:off x="5984560" y="6355654"/>
            <a:ext cx="2777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MiniECuME</a:t>
            </a:r>
            <a:r>
              <a:rPr lang="en-US" dirty="0"/>
              <a:t> mandrel holder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FCCE05C-A7CB-3098-0F7D-C4B497D4BFBD}"/>
              </a:ext>
            </a:extLst>
          </p:cNvPr>
          <p:cNvSpPr txBox="1"/>
          <p:nvPr/>
        </p:nvSpPr>
        <p:spPr>
          <a:xfrm>
            <a:off x="9058961" y="6355654"/>
            <a:ext cx="2760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MiniECuME</a:t>
            </a:r>
            <a:r>
              <a:rPr lang="en-US" dirty="0"/>
              <a:t> acrylic mandrel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2624A36-C941-CE69-0294-2D845F48E767}"/>
              </a:ext>
            </a:extLst>
          </p:cNvPr>
          <p:cNvSpPr txBox="1"/>
          <p:nvPr/>
        </p:nvSpPr>
        <p:spPr>
          <a:xfrm>
            <a:off x="336331" y="927227"/>
            <a:ext cx="1175056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Copper and acids samples from platting on a cylindrical mandrel reveal that lower-grade (10X cheaper) acid is viable option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Mini-</a:t>
            </a:r>
            <a:r>
              <a:rPr lang="en-US" dirty="0" err="1"/>
              <a:t>ECumE</a:t>
            </a:r>
            <a:r>
              <a:rPr lang="en-US" dirty="0"/>
              <a:t> mandrel holder assembled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Spherical acrylic mandrel was fabricated but present defects in copper non-electro forming and does not correspond to fabrication drawings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PNNL will proceed with electroforming on spherical mandrel to learn from the experience of platting a spherical object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D89338F-CCC5-1303-8D8C-F4D4D8CB6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D7700-844D-904A-9955-C421F2C70BA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5180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1430A-5A18-7512-EC0C-1AB1E4DCF9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4714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Future of NEWS-G: </a:t>
            </a:r>
            <a:r>
              <a:rPr lang="en-US" dirty="0" err="1"/>
              <a:t>DarkSphere</a:t>
            </a:r>
            <a:br>
              <a:rPr lang="en-US" dirty="0"/>
            </a:br>
            <a:r>
              <a:rPr lang="en-US" sz="3200" dirty="0"/>
              <a:t>Proposal for a 3-m electroformed SPC at </a:t>
            </a:r>
            <a:r>
              <a:rPr lang="en-US" sz="3200" dirty="0" err="1"/>
              <a:t>Boulby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A63C50E-BEC9-9455-7006-DE209120E1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5818" y="3938410"/>
            <a:ext cx="7772400" cy="28016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014D86D-7E3A-6A6F-BE69-3CF1C45646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0743" y="1377814"/>
            <a:ext cx="8330513" cy="2483631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CC8FD78-8066-8C8D-6836-C4A153E51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D7700-844D-904A-9955-C421F2C70BA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5836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228552E-C8B1-4A80-8448-0787CE0FC7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99ADB12-386A-A21D-6D30-E03AAB43D1A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l="11231" r="12769" b="-1"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2904001-319D-53A2-B5DB-94C83F20FC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022652-15FD-6C64-9188-B0FA6A9F15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New, world-leading spin-dependent WIMP-proton constraints at LSM</a:t>
            </a:r>
          </a:p>
          <a:p>
            <a:r>
              <a:rPr lang="en-US" dirty="0">
                <a:solidFill>
                  <a:srgbClr val="FFFFFF"/>
                </a:solidFill>
              </a:rPr>
              <a:t>Physics data was collected with a Neon target at SNOLAB, data analysis underway</a:t>
            </a:r>
          </a:p>
          <a:p>
            <a:r>
              <a:rPr lang="en-US" dirty="0">
                <a:solidFill>
                  <a:srgbClr val="FFFFFF"/>
                </a:solidFill>
              </a:rPr>
              <a:t>Addressing surface background with electrochemistry</a:t>
            </a:r>
          </a:p>
          <a:p>
            <a:r>
              <a:rPr lang="en-US" dirty="0">
                <a:solidFill>
                  <a:srgbClr val="FFFFFF"/>
                </a:solidFill>
              </a:rPr>
              <a:t>Addressing single-electron background with gas purification</a:t>
            </a:r>
          </a:p>
          <a:p>
            <a:r>
              <a:rPr lang="en-US" dirty="0">
                <a:solidFill>
                  <a:srgbClr val="FFFFFF"/>
                </a:solidFill>
              </a:rPr>
              <a:t>We will soon resume physics data taking at SNOLAB with Ne, He and H targets</a:t>
            </a:r>
          </a:p>
          <a:p>
            <a:r>
              <a:rPr lang="en-US" dirty="0">
                <a:solidFill>
                  <a:srgbClr val="FFFFFF"/>
                </a:solidFill>
              </a:rPr>
              <a:t>Electroforming </a:t>
            </a:r>
            <a:r>
              <a:rPr lang="en-US" dirty="0" err="1">
                <a:solidFill>
                  <a:srgbClr val="FFFFFF"/>
                </a:solidFill>
              </a:rPr>
              <a:t>MiniEcume</a:t>
            </a:r>
            <a:r>
              <a:rPr lang="en-US" dirty="0">
                <a:solidFill>
                  <a:srgbClr val="FFFFFF"/>
                </a:solidFill>
              </a:rPr>
              <a:t> is progressing</a:t>
            </a:r>
          </a:p>
          <a:p>
            <a:r>
              <a:rPr lang="en-US" dirty="0">
                <a:solidFill>
                  <a:srgbClr val="FFFFFF"/>
                </a:solidFill>
              </a:rPr>
              <a:t>New-generation </a:t>
            </a:r>
            <a:r>
              <a:rPr lang="en-US" dirty="0" err="1">
                <a:solidFill>
                  <a:srgbClr val="FFFFFF"/>
                </a:solidFill>
              </a:rPr>
              <a:t>DarkSphere</a:t>
            </a:r>
            <a:r>
              <a:rPr lang="en-US" dirty="0">
                <a:solidFill>
                  <a:srgbClr val="FFFFFF"/>
                </a:solidFill>
              </a:rPr>
              <a:t> was proposed at </a:t>
            </a:r>
            <a:r>
              <a:rPr lang="en-US" dirty="0" err="1">
                <a:solidFill>
                  <a:srgbClr val="FFFFFF"/>
                </a:solidFill>
              </a:rPr>
              <a:t>Boulby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62EB4A-B242-A00F-4334-A5E745483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D7700-844D-904A-9955-C421F2C70BA2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3584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A292D0E7-06F6-FBA4-4BE9-C1AD31D04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A5C0DE2B-CE5E-9544-9FFC-45A64743BA36}" type="slidenum">
              <a:rPr lang="en-US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24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2C2141C-1715-7292-2B48-9578ED0833F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36" t="1" r="116" b="1"/>
          <a:stretch/>
        </p:blipFill>
        <p:spPr>
          <a:xfrm>
            <a:off x="-1" y="847038"/>
            <a:ext cx="12188951" cy="525121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13FA6A4-8A58-748E-BFAA-C2C6E6DC3652}"/>
              </a:ext>
            </a:extLst>
          </p:cNvPr>
          <p:cNvSpPr txBox="1"/>
          <p:nvPr/>
        </p:nvSpPr>
        <p:spPr>
          <a:xfrm>
            <a:off x="5480107" y="6352143"/>
            <a:ext cx="1228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23295149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03C6F4E6-30A1-4F63-C8CC-028750B5AA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6668" cy="4570886"/>
            <a:chOff x="0" y="0"/>
            <a:chExt cx="12196668" cy="4570886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9EA7CA8-3AE6-4F5F-9932-63303CF2D4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12196668" cy="4570632"/>
            </a:xfrm>
            <a:prstGeom prst="rect">
              <a:avLst/>
            </a:prstGeom>
            <a:gradFill>
              <a:gsLst>
                <a:gs pos="0">
                  <a:schemeClr val="accent5"/>
                </a:gs>
                <a:gs pos="100000">
                  <a:schemeClr val="accent2"/>
                </a:gs>
              </a:gsLst>
              <a:lin ang="4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6E3E019-A259-1130-CC5C-3165020BC5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791"/>
              <a:ext cx="10565988" cy="4568095"/>
            </a:xfrm>
            <a:prstGeom prst="rect">
              <a:avLst/>
            </a:prstGeom>
            <a:gradFill flip="none" rotWithShape="1">
              <a:gsLst>
                <a:gs pos="3000">
                  <a:schemeClr val="accent2"/>
                </a:gs>
                <a:gs pos="40000">
                  <a:schemeClr val="accent2">
                    <a:alpha val="0"/>
                  </a:schemeClr>
                </a:gs>
              </a:gsLst>
              <a:lin ang="17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0769F99-CCA6-5CDC-D1E1-C59A4762F1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"/>
              <a:ext cx="12192000" cy="4549891"/>
            </a:xfrm>
            <a:prstGeom prst="rect">
              <a:avLst/>
            </a:prstGeom>
            <a:gradFill>
              <a:gsLst>
                <a:gs pos="0">
                  <a:schemeClr val="accent5">
                    <a:alpha val="76000"/>
                  </a:schemeClr>
                </a:gs>
                <a:gs pos="67000">
                  <a:schemeClr val="accent2">
                    <a:alpha val="0"/>
                  </a:schemeClr>
                </a:gs>
              </a:gsLst>
              <a:lin ang="4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13E73D3-029B-3D4E-1956-8EE7068A60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4110544" y="18215"/>
              <a:ext cx="8086124" cy="4549887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lumMod val="50000"/>
                    <a:alpha val="36000"/>
                  </a:schemeClr>
                </a:gs>
                <a:gs pos="45000">
                  <a:schemeClr val="accent5">
                    <a:alpha val="0"/>
                  </a:schemeClr>
                </a:gs>
              </a:gsLst>
              <a:lin ang="4200000" scaled="0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2E01CC9-8945-E2F5-C9D4-AB6A9A254D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6348" y="1124262"/>
            <a:ext cx="8017652" cy="269041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54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Extra slides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F59FE3-4942-8790-1D8E-E027D00EF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D7700-844D-904A-9955-C421F2C70BA2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3086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5B4ED-0D6F-FB02-1970-9A7FC78134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849" y="0"/>
            <a:ext cx="10515600" cy="1325563"/>
          </a:xfrm>
        </p:spPr>
        <p:txBody>
          <a:bodyPr/>
          <a:lstStyle/>
          <a:p>
            <a:r>
              <a:rPr lang="en-US" b="1" dirty="0"/>
              <a:t>Quenching factor in Ne-CH4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618002C-7C6B-4AD4-26CA-CC099B4C71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849" y="1325563"/>
            <a:ext cx="11479427" cy="469702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4B03E14-348D-95B7-1594-70FEA6935C7D}"/>
              </a:ext>
            </a:extLst>
          </p:cNvPr>
          <p:cNvSpPr txBox="1"/>
          <p:nvPr/>
        </p:nvSpPr>
        <p:spPr>
          <a:xfrm>
            <a:off x="5529649" y="6135757"/>
            <a:ext cx="1463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Neha Panchal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1189DF-77FD-F510-50CC-042E2AD62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D7700-844D-904A-9955-C421F2C70BA2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398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47EA71-8B75-9211-C4E7-4FAB42D018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2336CC-7299-F674-3B29-E6183E4C39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2D15AC-6927-B916-CC63-DBF6E1D8ED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961" y="275464"/>
            <a:ext cx="11334077" cy="621741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A7F109C-2BFA-D9BD-AF4F-4B136B4C9D1B}"/>
              </a:ext>
            </a:extLst>
          </p:cNvPr>
          <p:cNvSpPr txBox="1"/>
          <p:nvPr/>
        </p:nvSpPr>
        <p:spPr>
          <a:xfrm>
            <a:off x="5529649" y="6337714"/>
            <a:ext cx="1463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Neha Panchal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9AFB37-3B5E-5558-73BC-2295CA3DA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D7700-844D-904A-9955-C421F2C70BA2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9870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78F7D0-DAC9-7CA3-6256-FBC1F9528E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3C93E4-FBCA-D95C-DDD5-DE882B37BF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5DB806C-3E64-539C-7084-14F852E45E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699" y="238415"/>
            <a:ext cx="11632602" cy="638117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202B0E6-032E-E4D0-EBCA-0EFA3EFE1965}"/>
              </a:ext>
            </a:extLst>
          </p:cNvPr>
          <p:cNvSpPr txBox="1"/>
          <p:nvPr/>
        </p:nvSpPr>
        <p:spPr>
          <a:xfrm>
            <a:off x="5503144" y="5992297"/>
            <a:ext cx="1463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Neha Panchal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7464EE-0ED2-8EBA-C959-74408664B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D7700-844D-904A-9955-C421F2C70BA2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9724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CAB80B-F65B-BF32-798F-9F441F1ED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5206" y="55664"/>
            <a:ext cx="10515600" cy="1325563"/>
          </a:xfrm>
        </p:spPr>
        <p:txBody>
          <a:bodyPr/>
          <a:lstStyle/>
          <a:p>
            <a:r>
              <a:rPr lang="en-US" dirty="0"/>
              <a:t>First demonstration: SEDINE at LSM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64D067-B907-7EE9-B41D-44DCA8239B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1" y="1122388"/>
            <a:ext cx="10418805" cy="1325563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Fi</a:t>
            </a:r>
            <a:r>
              <a:rPr lang="en-US" b="1" dirty="0">
                <a:solidFill>
                  <a:schemeClr val="tx2"/>
                </a:solidFill>
              </a:rPr>
              <a:t>rst DM search results with a 60-cm SPC in 2018.</a:t>
            </a:r>
          </a:p>
          <a:p>
            <a:r>
              <a:rPr lang="en-US" dirty="0"/>
              <a:t>Simple analysis featuring a booster decision tree to choose the ROI in the rise time vs. energy parameter space</a:t>
            </a:r>
          </a:p>
          <a:p>
            <a:r>
              <a:rPr lang="en-US" dirty="0"/>
              <a:t>Observation of an </a:t>
            </a:r>
            <a:r>
              <a:rPr lang="en-US" b="1" dirty="0">
                <a:solidFill>
                  <a:schemeClr val="tx2"/>
                </a:solidFill>
              </a:rPr>
              <a:t>“exponential rise” at low energy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CB7C305-10E1-8A23-6C18-286F14A29D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0668" y="2775331"/>
            <a:ext cx="5141332" cy="374409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5F7026E-FCD0-502E-4AB8-64E47EFF6E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535" y="2582560"/>
            <a:ext cx="6396003" cy="412964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C80828-A94F-117B-30FE-F7918BB57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D7700-844D-904A-9955-C421F2C70BA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4380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1E5539EC-8CB8-002F-68C6-6788402826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" y="-29768"/>
            <a:ext cx="12202175" cy="1519356"/>
            <a:chOff x="-1" y="-29768"/>
            <a:chExt cx="12202175" cy="1519356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C5D55A6-9EFD-CDA3-20CC-A99812CE1A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5341412" y="-5371175"/>
              <a:ext cx="1519350" cy="12202174"/>
            </a:xfrm>
            <a:prstGeom prst="rect">
              <a:avLst/>
            </a:prstGeom>
            <a:gradFill>
              <a:gsLst>
                <a:gs pos="0">
                  <a:schemeClr val="accent5"/>
                </a:gs>
                <a:gs pos="100000">
                  <a:schemeClr val="accent2"/>
                </a:gs>
              </a:gsLst>
              <a:lin ang="10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5B6E73B-6DFD-AE6C-1628-DF8DC30085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8917093" y="-1801610"/>
              <a:ext cx="1507122" cy="5063040"/>
            </a:xfrm>
            <a:prstGeom prst="rect">
              <a:avLst/>
            </a:prstGeom>
            <a:gradFill>
              <a:gsLst>
                <a:gs pos="59000">
                  <a:schemeClr val="accent5">
                    <a:lumMod val="60000"/>
                    <a:lumOff val="40000"/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0E00FC4-DDBC-F424-CF71-73AF7A284A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3100712" y="-3130481"/>
              <a:ext cx="1519356" cy="7720782"/>
            </a:xfrm>
            <a:prstGeom prst="rect">
              <a:avLst/>
            </a:prstGeom>
            <a:gradFill>
              <a:gsLst>
                <a:gs pos="29000">
                  <a:schemeClr val="accent5">
                    <a:lumMod val="60000"/>
                    <a:lumOff val="40000"/>
                    <a:alpha val="0"/>
                  </a:schemeClr>
                </a:gs>
                <a:gs pos="100000">
                  <a:schemeClr val="accent5">
                    <a:lumMod val="75000"/>
                  </a:schemeClr>
                </a:gs>
              </a:gsLst>
              <a:lin ang="1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9929FC7-07B2-A107-CF09-1C0E4699D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6691" y="301843"/>
            <a:ext cx="10477109" cy="1003532"/>
          </a:xfrm>
        </p:spPr>
        <p:txBody>
          <a:bodyPr anchor="ctr">
            <a:normAutofit/>
          </a:bodyPr>
          <a:lstStyle/>
          <a:p>
            <a:r>
              <a:rPr lang="en-US" sz="3200">
                <a:solidFill>
                  <a:srgbClr val="FFFFFF"/>
                </a:solidFill>
              </a:rPr>
              <a:t>The NEWS-G experiment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60A887F-2ECB-A036-A2CE-26FF96C4F0F7}"/>
              </a:ext>
            </a:extLst>
          </p:cNvPr>
          <p:cNvSpPr txBox="1">
            <a:spLocks/>
          </p:cNvSpPr>
          <p:nvPr/>
        </p:nvSpPr>
        <p:spPr>
          <a:xfrm>
            <a:off x="781620" y="2109038"/>
            <a:ext cx="4821428" cy="403776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594" indent="-180594" defTabSz="722376">
              <a:spcBef>
                <a:spcPts val="790"/>
              </a:spcBef>
            </a:pPr>
            <a:r>
              <a:rPr lang="en-CA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140-cm SPC made from commercial C10-100 copper, electroplated with 0.5 mm copper</a:t>
            </a:r>
          </a:p>
          <a:p>
            <a:pPr marL="180594" indent="-180594" defTabSz="722376">
              <a:spcBef>
                <a:spcPts val="790"/>
              </a:spcBef>
            </a:pPr>
            <a:r>
              <a:rPr lang="en-CA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Compact shield with innermost layer archeological Pb</a:t>
            </a:r>
          </a:p>
          <a:p>
            <a:pPr marL="180594" indent="-180594" defTabSz="722376">
              <a:spcBef>
                <a:spcPts val="790"/>
              </a:spcBef>
            </a:pPr>
            <a:r>
              <a:rPr lang="en-CA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Stainless steel shell flushed with nitrogen</a:t>
            </a:r>
          </a:p>
          <a:p>
            <a:pPr marL="180594" indent="-180594" defTabSz="722376">
              <a:spcBef>
                <a:spcPts val="790"/>
              </a:spcBef>
            </a:pPr>
            <a:r>
              <a:rPr lang="en-CA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Gas circulation and radon trapping</a:t>
            </a:r>
          </a:p>
          <a:p>
            <a:pPr marL="180594" indent="-180594" defTabSz="722376">
              <a:spcBef>
                <a:spcPts val="790"/>
              </a:spcBef>
            </a:pPr>
            <a:r>
              <a:rPr lang="en-CA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Installation completed in summer 2021</a:t>
            </a:r>
            <a:endParaRPr lang="en-US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44FA14-44CF-1316-1DEC-54C6A85131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1180" y="1821195"/>
            <a:ext cx="6269383" cy="394970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402FF53-269F-C0E6-7E87-5184080E6E37}"/>
              </a:ext>
            </a:extLst>
          </p:cNvPr>
          <p:cNvSpPr txBox="1"/>
          <p:nvPr/>
        </p:nvSpPr>
        <p:spPr>
          <a:xfrm>
            <a:off x="7139134" y="5888443"/>
            <a:ext cx="4821429" cy="3111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722376">
              <a:spcAft>
                <a:spcPts val="600"/>
              </a:spcAft>
            </a:pPr>
            <a:r>
              <a:rPr lang="en-CA" sz="1422" kern="1200" dirty="0">
                <a:solidFill>
                  <a:srgbClr val="333333"/>
                </a:solidFill>
                <a:latin typeface="-apple-system"/>
                <a:ea typeface="+mn-ea"/>
                <a:cs typeface="+mn-cs"/>
              </a:rPr>
              <a:t>L. Balogh </a:t>
            </a:r>
            <a:r>
              <a:rPr lang="en-CA" sz="1422" i="1" kern="1200" dirty="0">
                <a:solidFill>
                  <a:srgbClr val="333333"/>
                </a:solidFill>
                <a:latin typeface="-apple-system"/>
                <a:ea typeface="+mn-ea"/>
                <a:cs typeface="+mn-cs"/>
              </a:rPr>
              <a:t>et al</a:t>
            </a:r>
            <a:r>
              <a:rPr lang="en-CA" sz="1422" kern="1200" dirty="0">
                <a:solidFill>
                  <a:srgbClr val="333333"/>
                </a:solidFill>
                <a:latin typeface="-apple-system"/>
                <a:ea typeface="+mn-ea"/>
                <a:cs typeface="+mn-cs"/>
              </a:rPr>
              <a:t> 2023 </a:t>
            </a:r>
            <a:r>
              <a:rPr lang="en-CA" sz="1422" i="1" kern="1200" dirty="0">
                <a:solidFill>
                  <a:srgbClr val="333333"/>
                </a:solidFill>
                <a:latin typeface="-apple-system"/>
                <a:ea typeface="+mn-ea"/>
                <a:cs typeface="+mn-cs"/>
              </a:rPr>
              <a:t>JINST</a:t>
            </a:r>
            <a:r>
              <a:rPr lang="en-CA" sz="1422" kern="1200" dirty="0">
                <a:solidFill>
                  <a:srgbClr val="333333"/>
                </a:solidFill>
                <a:latin typeface="-apple-system"/>
                <a:ea typeface="+mn-ea"/>
                <a:cs typeface="+mn-cs"/>
              </a:rPr>
              <a:t> </a:t>
            </a:r>
            <a:r>
              <a:rPr lang="en-CA" sz="1422" b="1" kern="1200" dirty="0">
                <a:solidFill>
                  <a:srgbClr val="333333"/>
                </a:solidFill>
                <a:latin typeface="-apple-system"/>
                <a:ea typeface="+mn-ea"/>
                <a:cs typeface="+mn-cs"/>
              </a:rPr>
              <a:t>18</a:t>
            </a:r>
            <a:r>
              <a:rPr lang="en-CA" sz="1422" kern="1200" dirty="0">
                <a:solidFill>
                  <a:srgbClr val="333333"/>
                </a:solidFill>
                <a:latin typeface="-apple-system"/>
                <a:ea typeface="+mn-ea"/>
                <a:cs typeface="+mn-cs"/>
              </a:rPr>
              <a:t> T02005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6807B72-887A-3012-ADB7-07156AC718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D7700-844D-904A-9955-C421F2C70BA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6048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B241420-EB3A-13E1-897D-5E485C6096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2192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C975E50-B2C2-CFA3-0E95-F7538E26D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D7700-844D-904A-9955-C421F2C70BA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4345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E8A1A0-B630-F94A-4413-C3D568BBE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5F33DB-571A-AF45-E396-16ADB0DCAF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844DC56-8E60-BB7D-37F8-08A69C63A9A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38" r="-2" b="1088"/>
          <a:stretch/>
        </p:blipFill>
        <p:spPr>
          <a:xfrm>
            <a:off x="-6588" y="10"/>
            <a:ext cx="12198588" cy="685799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7A4CC4-A7F0-75D1-C678-B134AD62A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D7700-844D-904A-9955-C421F2C70BA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4602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E8A1A0-B630-F94A-4413-C3D568BBE0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5781" y="-49428"/>
            <a:ext cx="5920946" cy="1325563"/>
          </a:xfrm>
        </p:spPr>
        <p:txBody>
          <a:bodyPr/>
          <a:lstStyle/>
          <a:p>
            <a:r>
              <a:rPr lang="en-US" dirty="0"/>
              <a:t>The ACHINOS sensor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F8A4F4B-F641-DD92-4961-719A07383AA7}"/>
              </a:ext>
            </a:extLst>
          </p:cNvPr>
          <p:cNvSpPr txBox="1">
            <a:spLocks/>
          </p:cNvSpPr>
          <p:nvPr/>
        </p:nvSpPr>
        <p:spPr>
          <a:xfrm>
            <a:off x="479854" y="662781"/>
            <a:ext cx="5920946" cy="2101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Multi-ball sensor enhances the E-field at large radius, while conserving strong amplification</a:t>
            </a:r>
          </a:p>
          <a:p>
            <a:r>
              <a:rPr lang="en-US" sz="2000" dirty="0"/>
              <a:t>Multi-channel read-out allows for further background rejection (sparks, spurious)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133DDC-5C34-358B-B698-6C153EA0A3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1055" b="2573"/>
          <a:stretch/>
        </p:blipFill>
        <p:spPr>
          <a:xfrm>
            <a:off x="623314" y="2624343"/>
            <a:ext cx="5472686" cy="398832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E42AE22-8385-E5E1-3529-3D03BDEE682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449" r="1" b="1"/>
          <a:stretch/>
        </p:blipFill>
        <p:spPr>
          <a:xfrm>
            <a:off x="6591299" y="1"/>
            <a:ext cx="5600701" cy="6857999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A855BE3-F979-256C-E815-7A53B1D94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D7700-844D-904A-9955-C421F2C70BA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6468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F456D-0B6E-9C27-DC33-21979165C3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/>
              <a:t>NEWS-G at LSM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FBCDEE8-F1BF-2569-32B8-FD6D11EA01E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" b="1713"/>
          <a:stretch/>
        </p:blipFill>
        <p:spPr>
          <a:xfrm>
            <a:off x="554416" y="2965947"/>
            <a:ext cx="11167447" cy="3484983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1DC7899-1FD5-DCEC-659F-F9AEF67A94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8447" y="1182243"/>
            <a:ext cx="10799384" cy="1535865"/>
          </a:xfrm>
        </p:spPr>
        <p:txBody>
          <a:bodyPr anchor="ctr">
            <a:normAutofit lnSpcReduction="10000"/>
          </a:bodyPr>
          <a:lstStyle/>
          <a:p>
            <a:r>
              <a:rPr lang="en-CA" sz="1800" dirty="0"/>
              <a:t>Sphere and Pb shield fabricated in France</a:t>
            </a:r>
          </a:p>
          <a:p>
            <a:r>
              <a:rPr lang="en-CA" sz="1800" dirty="0"/>
              <a:t>Storage of copper and electroplating at LSM (</a:t>
            </a:r>
            <a:r>
              <a:rPr lang="en-CA" sz="1800" dirty="0" err="1"/>
              <a:t>Laboratoire</a:t>
            </a:r>
            <a:r>
              <a:rPr lang="en-CA" sz="1800" dirty="0"/>
              <a:t> Souterrain de Modane) to mitigate cosmogenic activation</a:t>
            </a:r>
          </a:p>
          <a:p>
            <a:r>
              <a:rPr lang="en-CA" sz="1800" dirty="0"/>
              <a:t>Full installation, commissioning and physics run (pure CH</a:t>
            </a:r>
            <a:r>
              <a:rPr lang="en-CA" sz="1800" baseline="-25000" dirty="0"/>
              <a:t>4</a:t>
            </a:r>
            <a:r>
              <a:rPr lang="en-CA" sz="1800" dirty="0"/>
              <a:t>) at LSM in summer-fall 2019 before DAMIC-M needed the space (from installation to shipping out in 5 months!)</a:t>
            </a:r>
            <a:endParaRPr lang="en-US" sz="18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34751F4-F54A-B179-0D33-5CEFF1C62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D7700-844D-904A-9955-C421F2C70BA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3477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D720A0-4D54-1B1F-F425-40ABDE85DF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 Counting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5452A1-E3DA-F25A-A40F-A5FFFB9B84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/>
          <a:lstStyle/>
          <a:p>
            <a:r>
              <a:rPr lang="en-US" dirty="0"/>
              <a:t>Primary electrons diffuse during drift</a:t>
            </a:r>
          </a:p>
          <a:p>
            <a:r>
              <a:rPr lang="en-US" dirty="0"/>
              <a:t>After pulse processing (double deconvolution), individual electrons (~30 eV) become visible</a:t>
            </a:r>
          </a:p>
          <a:p>
            <a:r>
              <a:rPr lang="en-US" dirty="0"/>
              <a:t>Discrimination between 1 e</a:t>
            </a:r>
            <a:r>
              <a:rPr lang="en-US" baseline="30000" dirty="0"/>
              <a:t>-</a:t>
            </a:r>
            <a:r>
              <a:rPr lang="en-US" dirty="0"/>
              <a:t> and 2 e</a:t>
            </a:r>
            <a:r>
              <a:rPr lang="en-US" baseline="30000" dirty="0"/>
              <a:t>-</a:t>
            </a:r>
            <a:r>
              <a:rPr lang="en-US" dirty="0"/>
              <a:t> events (background suppression)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810A35C-AA95-A9A3-7887-EE1902F8F0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3393" y="761801"/>
            <a:ext cx="5445195" cy="275475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EC6848-BD3F-88A7-C62E-3D24024DF7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0789" y="3679317"/>
            <a:ext cx="5257799" cy="26599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BC5AC01-1599-DEED-F752-1C016542FCB7}"/>
              </a:ext>
            </a:extLst>
          </p:cNvPr>
          <p:cNvSpPr txBox="1"/>
          <p:nvPr/>
        </p:nvSpPr>
        <p:spPr>
          <a:xfrm>
            <a:off x="10957379" y="1103243"/>
            <a:ext cx="583814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Raw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8347CCD-0BDD-488D-432A-F1D5089DEE7B}"/>
              </a:ext>
            </a:extLst>
          </p:cNvPr>
          <p:cNvCxnSpPr/>
          <p:nvPr/>
        </p:nvCxnSpPr>
        <p:spPr>
          <a:xfrm flipH="1">
            <a:off x="8488017" y="2961861"/>
            <a:ext cx="611671" cy="1918252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33FBF28-BB50-4365-CDC4-CA28F35A856D}"/>
              </a:ext>
            </a:extLst>
          </p:cNvPr>
          <p:cNvCxnSpPr>
            <a:cxnSpLocks/>
          </p:cNvCxnSpPr>
          <p:nvPr/>
        </p:nvCxnSpPr>
        <p:spPr>
          <a:xfrm flipH="1">
            <a:off x="9099688" y="2961861"/>
            <a:ext cx="113886" cy="95912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435910C-7AEA-A9A4-8B2F-99DE746969AA}"/>
              </a:ext>
            </a:extLst>
          </p:cNvPr>
          <p:cNvCxnSpPr>
            <a:cxnSpLocks/>
          </p:cNvCxnSpPr>
          <p:nvPr/>
        </p:nvCxnSpPr>
        <p:spPr>
          <a:xfrm>
            <a:off x="9425323" y="1997765"/>
            <a:ext cx="901434" cy="3240157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C7D57551-633A-E8B3-3409-27AA31B11E93}"/>
              </a:ext>
            </a:extLst>
          </p:cNvPr>
          <p:cNvSpPr txBox="1"/>
          <p:nvPr/>
        </p:nvSpPr>
        <p:spPr>
          <a:xfrm>
            <a:off x="9515062" y="4032726"/>
            <a:ext cx="2123787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Double Deconvolved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3FCB7E-8C17-FD12-A9CA-0B15FCEFD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D7700-844D-904A-9955-C421F2C70BA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4962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1497</TotalTime>
  <Words>959</Words>
  <Application>Microsoft Macintosh PowerPoint</Application>
  <PresentationFormat>Widescreen</PresentationFormat>
  <Paragraphs>151</Paragraphs>
  <Slides>28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-apple-system</vt:lpstr>
      <vt:lpstr>Arial</vt:lpstr>
      <vt:lpstr>Calibri</vt:lpstr>
      <vt:lpstr>Calibri Light</vt:lpstr>
      <vt:lpstr>Helvetica Neue</vt:lpstr>
      <vt:lpstr>Office Theme</vt:lpstr>
      <vt:lpstr>NEWS-G</vt:lpstr>
      <vt:lpstr>Search for low mass dark matter with SPCs</vt:lpstr>
      <vt:lpstr>First demonstration: SEDINE at LSM</vt:lpstr>
      <vt:lpstr>The NEWS-G experiment</vt:lpstr>
      <vt:lpstr>PowerPoint Presentation</vt:lpstr>
      <vt:lpstr>PowerPoint Presentation</vt:lpstr>
      <vt:lpstr>The ACHINOS sensor</vt:lpstr>
      <vt:lpstr>NEWS-G at LSM</vt:lpstr>
      <vt:lpstr>Electron Counting</vt:lpstr>
      <vt:lpstr>Single electron background</vt:lpstr>
      <vt:lpstr>Electron Time Separation</vt:lpstr>
      <vt:lpstr>Nuclear Recoil Ionization Yield</vt:lpstr>
      <vt:lpstr>Results</vt:lpstr>
      <vt:lpstr>New WIMP Constraints</vt:lpstr>
      <vt:lpstr>NEWS-G at SNOLAB</vt:lpstr>
      <vt:lpstr>NEWS-G at SNOLAB</vt:lpstr>
      <vt:lpstr>SNOLAB Ne-CH4 Physics Run Analysis</vt:lpstr>
      <vt:lpstr>Single-electron background due to electron attachment</vt:lpstr>
      <vt:lpstr>SNOLAB Ne-CH4 Physics Run Analysis</vt:lpstr>
      <vt:lpstr>Copper Electroforming</vt:lpstr>
      <vt:lpstr>PowerPoint Presentation</vt:lpstr>
      <vt:lpstr>Future of NEWS-G: DarkSphere Proposal for a 3-m electroformed SPC at Boulby</vt:lpstr>
      <vt:lpstr>Conclusions</vt:lpstr>
      <vt:lpstr>PowerPoint Presentation</vt:lpstr>
      <vt:lpstr>Extra slides</vt:lpstr>
      <vt:lpstr>Quenching factor in Ne-CH4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Guillaume Giroux</dc:creator>
  <cp:lastModifiedBy>Guillaume Giroux</cp:lastModifiedBy>
  <cp:revision>24</cp:revision>
  <dcterms:created xsi:type="dcterms:W3CDTF">2024-08-07T15:05:33Z</dcterms:created>
  <dcterms:modified xsi:type="dcterms:W3CDTF">2024-08-08T18:51:42Z</dcterms:modified>
</cp:coreProperties>
</file>