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26"/>
  </p:notesMasterIdLst>
  <p:sldIdLst>
    <p:sldId id="256" r:id="rId2"/>
    <p:sldId id="268" r:id="rId3"/>
    <p:sldId id="270" r:id="rId4"/>
    <p:sldId id="306" r:id="rId5"/>
    <p:sldId id="329" r:id="rId6"/>
    <p:sldId id="307" r:id="rId7"/>
    <p:sldId id="261" r:id="rId8"/>
    <p:sldId id="348" r:id="rId9"/>
    <p:sldId id="363" r:id="rId10"/>
    <p:sldId id="367" r:id="rId11"/>
    <p:sldId id="366" r:id="rId12"/>
    <p:sldId id="346" r:id="rId13"/>
    <p:sldId id="311" r:id="rId14"/>
    <p:sldId id="357" r:id="rId15"/>
    <p:sldId id="352" r:id="rId16"/>
    <p:sldId id="358" r:id="rId17"/>
    <p:sldId id="359" r:id="rId18"/>
    <p:sldId id="350" r:id="rId19"/>
    <p:sldId id="290" r:id="rId20"/>
    <p:sldId id="312" r:id="rId21"/>
    <p:sldId id="292" r:id="rId22"/>
    <p:sldId id="364" r:id="rId23"/>
    <p:sldId id="327" r:id="rId24"/>
    <p:sldId id="28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7F8E0A-C1D7-1CEB-73B3-9A0FADA23F52}" name="Lotta Jokiniemi" initials="LJ" userId="S::ljokiniemi@triumf.ca::555f5105-dbff-4be1-9eca-2f427a997ef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B0F0"/>
    <a:srgbClr val="6D44E7"/>
    <a:srgbClr val="FF4B00"/>
    <a:srgbClr val="FF8D36"/>
    <a:srgbClr val="009795"/>
    <a:srgbClr val="00BAB9"/>
    <a:srgbClr val="BCABD0"/>
    <a:srgbClr val="9C7BBE"/>
    <a:srgbClr val="FEA78E"/>
    <a:srgbClr val="FF9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53"/>
    <p:restoredTop sz="96066"/>
  </p:normalViewPr>
  <p:slideViewPr>
    <p:cSldViewPr snapToGrid="0">
      <p:cViewPr varScale="1">
        <p:scale>
          <a:sx n="65" d="100"/>
          <a:sy n="65" d="100"/>
        </p:scale>
        <p:origin x="208" y="1304"/>
      </p:cViewPr>
      <p:guideLst/>
    </p:cSldViewPr>
  </p:slideViewPr>
  <p:outlineViewPr>
    <p:cViewPr>
      <p:scale>
        <a:sx n="33" d="100"/>
        <a:sy n="33" d="100"/>
      </p:scale>
      <p:origin x="0" y="-266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8T15:21:20.1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 24575,'26'0'0,"0"0"0,45 0 0,-18 0 0,33 0 0,-28 0 0,-1 0 0,17 0 0,-11 0 0,-3 0 0,-11 0 0,14 0 0,-28 0 0,15 0 0,-17 0 0,4 0 0,-5 0 0,0 0 0,-1 0 0,1 0 0,0 0 0,0 0 0,-6 0 0,0 0 0,-5 0 0,-4 0 0,-1 0 0,-4 0 0,0 0 0,-1 0 0,1 0 0,0 0 0,0 0 0,5 0 0,-3 0 0,3 0 0,-5 0 0,0 0 0,-3 0 0,2 0 0,-2 0 0,3 0 0,-1 0 0,1 0 0,0 0 0,0 0 0,0 0 0,0 0 0,0 0 0,-3 0 0,2 0 0,-5 0 0,2 0 0,0 0 0,-2 0 0,2 0 0,-3 0 0,3 0 0,-2 0 0,2 0 0,-3 0 0,2 0 0,-2 0 0,3 0 0,-3 0 0,3 0 0,-5 0 0,3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8-08T02:43:43.18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24575,'27'0'0,"34"0"0,16 0 0,-1 0 0,5 0-699,-5 0 1,6 0 0,7 0 698,5 0 0,7 0 0,3 0 0,-4 0-1797,-15 0 1,-3 0-1,1 0 1,7 0 1796,-10 0 0,5 0 0,4 0 0,0 0 0,-2 0 0,-3 0 0,0 0 0,-2 0 0,-2 0 0,1 0 0,3 0 0,8 0 0,1 0 0,2 0 0,1 0 0,-1 0-498,1 0 0,0 0 0,0 0 0,1 0 0,2 0 498,-13 0 0,2 0 0,0 0 0,1 0 0,1 0 0,1 0-413,-8 0 1,1 0 0,0 0 0,1 0 0,3 0 0,1 0 0,4 0 412,-3 0 0,5 0 0,3 0 0,2 0 0,0 0 0,0 0 0,-3 0 0,-2 0 0,-5 0-286,14 0 1,-7 0-1,-2 0 1,0 0-1,3 0 1,7 0 285,-21 0 0,5 0 0,3 0 0,3 0 0,1 0 0,0 0 0,-2 0 0,-2 0 0,-4 0 0,-5 0-3,18 0 1,-6 0-1,-4 0 1,0 0 0,0 0-1,5 0 3,-2 0 0,3 0 0,3 0 0,-1 0 0,-1 0 0,-2 0 0,-4 0 0,13 0 0,-4 0 0,-3 0 0,-1 0 0,1 0 0,3 0 0,3 0 0,-1 0 0,-10 0 0,-14 0 0,2 0 0,-9 0 0,19 0 0,-1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7E50C-47E9-424D-B798-13D7D44709BF}" type="datetimeFigureOut">
              <a:rPr lang="en-US" smtClean="0"/>
              <a:t>8/8/24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2FBCA-B8E5-644A-BC86-5CB419FCF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9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Highlight that ab initio methods are systematically improvable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22FBCA-B8E5-644A-BC86-5CB419FCFB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52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2024-08-08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1305038"/>
            <a:ext cx="5172769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09" y="2244121"/>
            <a:ext cx="5172771" cy="41339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6245815" y="1305038"/>
            <a:ext cx="517277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6245817" y="2244120"/>
            <a:ext cx="5172772" cy="41339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498687"/>
            <a:ext cx="10645179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6352782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28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1302539"/>
            <a:ext cx="7687507" cy="5169760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0" y="511822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1302538"/>
            <a:ext cx="6921889" cy="5169761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6751761" y="3588762"/>
            <a:ext cx="5169760" cy="597317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2024-08-08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10731045" cy="158196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2024-08-08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2024-08-08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2024-08-08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0" y="490784"/>
            <a:ext cx="10721636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1302540"/>
            <a:ext cx="10721635" cy="466963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q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1302539"/>
            <a:ext cx="5100448" cy="50755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pitchFamily="2" charset="2"/>
              <a:buChar char="q"/>
              <a:defRPr sz="28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28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28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6318144" y="1302539"/>
            <a:ext cx="5110502" cy="50755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pitchFamily="2" charset="2"/>
              <a:buChar char="q"/>
              <a:defRPr sz="28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28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28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70.emf"/><Relationship Id="rId7" Type="http://schemas.openxmlformats.org/officeDocument/2006/relationships/image" Target="../media/image74.emf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7" Type="http://schemas.openxmlformats.org/officeDocument/2006/relationships/image" Target="../media/image141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emf"/><Relationship Id="rId5" Type="http://schemas.openxmlformats.org/officeDocument/2006/relationships/image" Target="../media/image73.emf"/><Relationship Id="rId4" Type="http://schemas.openxmlformats.org/officeDocument/2006/relationships/image" Target="../media/image7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emf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77.emf"/><Relationship Id="rId7" Type="http://schemas.openxmlformats.org/officeDocument/2006/relationships/image" Target="../media/image82.png"/><Relationship Id="rId2" Type="http://schemas.openxmlformats.org/officeDocument/2006/relationships/image" Target="../media/image7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7" Type="http://schemas.openxmlformats.org/officeDocument/2006/relationships/image" Target="../media/image135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40.png"/><Relationship Id="rId10" Type="http://schemas.openxmlformats.org/officeDocument/2006/relationships/image" Target="../media/image163.png"/><Relationship Id="rId9" Type="http://schemas.openxmlformats.org/officeDocument/2006/relationships/image" Target="../media/image8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0.png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0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png"/><Relationship Id="rId5" Type="http://schemas.openxmlformats.org/officeDocument/2006/relationships/image" Target="../media/image850.png"/><Relationship Id="rId4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36.png"/><Relationship Id="rId7" Type="http://schemas.openxmlformats.org/officeDocument/2006/relationships/image" Target="../media/image6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9.png"/><Relationship Id="rId5" Type="http://schemas.openxmlformats.org/officeDocument/2006/relationships/image" Target="../media/image92.png"/><Relationship Id="rId4" Type="http://schemas.openxmlformats.org/officeDocument/2006/relationships/customXml" Target="../ink/ink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7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5" Type="http://schemas.openxmlformats.org/officeDocument/2006/relationships/image" Target="../media/image1160.png"/><Relationship Id="rId4" Type="http://schemas.openxmlformats.org/officeDocument/2006/relationships/image" Target="../media/image11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61.png"/><Relationship Id="rId9" Type="http://schemas.openxmlformats.org/officeDocument/2006/relationships/image" Target="../media/image5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3F37A-AE24-011C-7AE7-E3D7D7515E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725" y="1262623"/>
            <a:ext cx="4757414" cy="2708557"/>
          </a:xfrm>
        </p:spPr>
        <p:txBody>
          <a:bodyPr>
            <a:noAutofit/>
          </a:bodyPr>
          <a:lstStyle/>
          <a:p>
            <a:r>
              <a:rPr lang="en-US" sz="3600" dirty="0"/>
              <a:t>Improved Nuclear Matrix Elements for </a:t>
            </a:r>
            <a:r>
              <a:rPr lang="en-US" sz="3600" dirty="0" err="1"/>
              <a:t>Neutrinoless</a:t>
            </a:r>
            <a:r>
              <a:rPr lang="en-US" sz="3600" dirty="0"/>
              <a:t> Double-Beta Decay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73C76-9EE3-B165-8965-A49CE804F8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4758396" cy="9003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Lotta Jokiniemi (she/her)</a:t>
            </a:r>
          </a:p>
          <a:p>
            <a:r>
              <a:rPr lang="en-US" dirty="0"/>
              <a:t>Postdoctoral Fellow, Theory Department, TRIUMF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23544A-740F-94B1-A9EF-0BB8690D30AC}"/>
              </a:ext>
            </a:extLst>
          </p:cNvPr>
          <p:cNvSpPr txBox="1"/>
          <p:nvPr/>
        </p:nvSpPr>
        <p:spPr>
          <a:xfrm>
            <a:off x="662725" y="5158760"/>
            <a:ext cx="4757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McDonald Institute Annual National Meeting, </a:t>
            </a:r>
          </a:p>
          <a:p>
            <a:r>
              <a:rPr lang="en-US" dirty="0">
                <a:solidFill>
                  <a:schemeClr val="accent3"/>
                </a:solidFill>
              </a:rPr>
              <a:t>Queen’s University, Kingston</a:t>
            </a:r>
          </a:p>
          <a:p>
            <a:r>
              <a:rPr lang="en-US" dirty="0">
                <a:solidFill>
                  <a:schemeClr val="accent3"/>
                </a:solidFill>
              </a:rPr>
              <a:t>08/08/2024</a:t>
            </a: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E8A3F7C-F1BF-A584-EF41-3A88A2144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339" y="5948711"/>
            <a:ext cx="30988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593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BFD7EC-3822-E6B0-49AD-FF878C9310E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Uncertainty quantification of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decay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𝟕𝟔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𝐆𝐞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7BFD7EC-3822-E6B0-49AD-FF878C9310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3462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1BBA0B55-4BEB-863D-917A-5145476F1F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16667" y="1633323"/>
            <a:ext cx="7015613" cy="432893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296FC7-F668-4091-239A-A8A9B1E805C8}"/>
              </a:ext>
            </a:extLst>
          </p:cNvPr>
          <p:cNvSpPr txBox="1"/>
          <p:nvPr/>
        </p:nvSpPr>
        <p:spPr>
          <a:xfrm>
            <a:off x="2201334" y="6095329"/>
            <a:ext cx="6104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A.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 et al., Phys. Rev. Lett. 132, 182502 (2024)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17264F-DEC6-DEF8-5EBD-E7E9DD282557}"/>
              </a:ext>
            </a:extLst>
          </p:cNvPr>
          <p:cNvSpPr txBox="1"/>
          <p:nvPr/>
        </p:nvSpPr>
        <p:spPr>
          <a:xfrm>
            <a:off x="3323167" y="1141113"/>
            <a:ext cx="5545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 initio + machine learning + Bayesian statistics</a:t>
            </a:r>
          </a:p>
        </p:txBody>
      </p:sp>
    </p:spTree>
    <p:extLst>
      <p:ext uri="{BB962C8B-B14F-4D97-AF65-F5344CB8AC3E}">
        <p14:creationId xmlns:p14="http://schemas.microsoft.com/office/powerpoint/2010/main" val="3888242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A1043-9FBE-830C-EBD5-439555332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Combined constraints for Majorana masses</a:t>
            </a:r>
          </a:p>
        </p:txBody>
      </p:sp>
      <p:pic>
        <p:nvPicPr>
          <p:cNvPr id="5" name="Content Placeholder 4" descr="A graph of a function&#10;&#10;Description automatically generated">
            <a:extLst>
              <a:ext uri="{FF2B5EF4-FFF2-40B4-BE49-F238E27FC236}">
                <a16:creationId xmlns:a16="http://schemas.microsoft.com/office/drawing/2014/main" id="{998A1BC5-151E-D597-E3FF-C12103AF74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183" y="1953631"/>
            <a:ext cx="4401856" cy="330139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514D44-A6C9-1192-11B3-C9784CC429C4}"/>
              </a:ext>
            </a:extLst>
          </p:cNvPr>
          <p:cNvSpPr txBox="1"/>
          <p:nvPr/>
        </p:nvSpPr>
        <p:spPr>
          <a:xfrm>
            <a:off x="5961185" y="1584299"/>
            <a:ext cx="589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1"/>
                </a:solidFill>
              </a:rPr>
              <a:t>T. </a:t>
            </a:r>
            <a:r>
              <a:rPr lang="en-US" b="1" i="1" dirty="0" err="1">
                <a:solidFill>
                  <a:schemeClr val="accent1"/>
                </a:solidFill>
              </a:rPr>
              <a:t>Shickele</a:t>
            </a:r>
            <a:r>
              <a:rPr lang="en-US" i="1" dirty="0">
                <a:solidFill>
                  <a:schemeClr val="accent1"/>
                </a:solidFill>
              </a:rPr>
              <a:t>, LJ, A.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, et al., in progress.</a:t>
            </a:r>
          </a:p>
        </p:txBody>
      </p:sp>
      <p:pic>
        <p:nvPicPr>
          <p:cNvPr id="8" name="Picture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02BF1F8-B608-3DD5-96F8-10A750E71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600" y="2024309"/>
            <a:ext cx="7010841" cy="38979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6B6C0E-CBB8-F7C8-7C55-6DB4B83D0681}"/>
              </a:ext>
            </a:extLst>
          </p:cNvPr>
          <p:cNvSpPr txBox="1"/>
          <p:nvPr/>
        </p:nvSpPr>
        <p:spPr>
          <a:xfrm>
            <a:off x="896921" y="5325701"/>
            <a:ext cx="4041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GERDA: </a:t>
            </a:r>
            <a:r>
              <a:rPr lang="en-US" i="1" dirty="0">
                <a:solidFill>
                  <a:schemeClr val="accent1"/>
                </a:solidFill>
              </a:rPr>
              <a:t>PRL 125, 252502 (2020)</a:t>
            </a:r>
            <a:br>
              <a:rPr lang="en-US" i="1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CUORE: </a:t>
            </a:r>
            <a:r>
              <a:rPr lang="en-US" i="1" dirty="0">
                <a:solidFill>
                  <a:schemeClr val="accent1"/>
                </a:solidFill>
              </a:rPr>
              <a:t>arXiv:2404.04453 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KamLAND</a:t>
            </a:r>
            <a:r>
              <a:rPr lang="en-US" dirty="0">
                <a:solidFill>
                  <a:schemeClr val="accent1"/>
                </a:solidFill>
              </a:rPr>
              <a:t>-Zen: </a:t>
            </a:r>
            <a:r>
              <a:rPr lang="en-US" i="1" dirty="0">
                <a:solidFill>
                  <a:schemeClr val="accent1"/>
                </a:solidFill>
              </a:rPr>
              <a:t>arXiv:2406.11438</a:t>
            </a:r>
            <a:br>
              <a:rPr lang="en-US" i="1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EXO-200: </a:t>
            </a:r>
            <a:r>
              <a:rPr lang="en-US" i="1" dirty="0">
                <a:solidFill>
                  <a:schemeClr val="accent1"/>
                </a:solidFill>
              </a:rPr>
              <a:t>PRL 123, 161802 (2019)</a:t>
            </a:r>
          </a:p>
        </p:txBody>
      </p:sp>
      <p:pic>
        <p:nvPicPr>
          <p:cNvPr id="12" name="Picture 11" descr="A close up of a calendar&#10;&#10;Description automatically generated">
            <a:extLst>
              <a:ext uri="{FF2B5EF4-FFF2-40B4-BE49-F238E27FC236}">
                <a16:creationId xmlns:a16="http://schemas.microsoft.com/office/drawing/2014/main" id="{0ADF2527-C3F5-AD95-2998-6A2495622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31" y="1117800"/>
            <a:ext cx="5186443" cy="835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A356DD-1DAB-FCB7-F98F-5664142737D5}"/>
              </a:ext>
            </a:extLst>
          </p:cNvPr>
          <p:cNvSpPr txBox="1"/>
          <p:nvPr/>
        </p:nvSpPr>
        <p:spPr>
          <a:xfrm>
            <a:off x="5446643" y="5850256"/>
            <a:ext cx="6407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stem Font Regular"/>
              <a:buChar char="→"/>
            </a:pPr>
            <a:r>
              <a:rPr lang="en-US" sz="2400" dirty="0"/>
              <a:t>Constraints for heavy neutrinos (A. Todd)</a:t>
            </a:r>
          </a:p>
          <a:p>
            <a:pPr marL="285750" indent="-285750">
              <a:buFont typeface="System Font Regular"/>
              <a:buChar char="→"/>
            </a:pPr>
            <a:r>
              <a:rPr lang="en-US" sz="2400" dirty="0"/>
              <a:t>Constraints for next-generation experiments</a:t>
            </a:r>
          </a:p>
        </p:txBody>
      </p:sp>
      <p:pic>
        <p:nvPicPr>
          <p:cNvPr id="4" name="Picture 3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DC0F018-1ECF-4F28-2D43-B7C2C74B3B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2288" y="1126495"/>
            <a:ext cx="3035582" cy="40316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3704F805-8583-ECCF-682D-85169FD6684A}"/>
                  </a:ext>
                </a:extLst>
              </p14:cNvPr>
              <p14:cNvContentPartPr/>
              <p14:nvPr/>
            </p14:nvContentPartPr>
            <p14:xfrm>
              <a:off x="11235688" y="3488804"/>
              <a:ext cx="55260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3704F805-8583-ECCF-682D-85169FD6684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217688" y="3471164"/>
                <a:ext cx="58824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19" name="Picture 1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8908E18-8CB7-4200-A3E8-C895746434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2445" y="2062738"/>
            <a:ext cx="6915401" cy="3848843"/>
          </a:xfrm>
          <a:prstGeom prst="rect">
            <a:avLst/>
          </a:prstGeom>
        </p:spPr>
      </p:pic>
      <p:pic>
        <p:nvPicPr>
          <p:cNvPr id="23" name="Picture 22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B6B621F7-3C6A-1D30-B830-B1E86590F5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69500" y="5564984"/>
            <a:ext cx="1433606" cy="38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2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CB9300C8-8B2F-5DBF-5F42-5F3A80A72D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Improvements to the operator of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</m:t>
                    </m:r>
                    <m:r>
                      <a:rPr lang="en-CA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𝜷𝜷</m:t>
                    </m:r>
                  </m:oMath>
                </a14:m>
                <a:r>
                  <a:rPr lang="en-US" dirty="0"/>
                  <a:t> decay</a:t>
                </a:r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CB9300C8-8B2F-5DBF-5F42-5F3A80A72D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9231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3186441-8F35-62C0-06CE-ED0BE1558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110916" y="2738075"/>
            <a:ext cx="1290627" cy="1290627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4113E1-4CD2-872C-B365-CF132D313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20" y="4638127"/>
            <a:ext cx="2308430" cy="16488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7FC1E8-E069-3AAF-038B-A8BDE56E0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88" y="2785644"/>
            <a:ext cx="6100785" cy="12867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7046A8-7575-081E-6E89-2ECC25E336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527" y="4940192"/>
            <a:ext cx="2382944" cy="12051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58FEDE-2A28-109E-9558-0673B5F03A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4920" y="4940192"/>
            <a:ext cx="3695855" cy="109928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0474B3-484C-2FEB-8418-F0D75D69AC91}"/>
              </a:ext>
            </a:extLst>
          </p:cNvPr>
          <p:cNvCxnSpPr/>
          <p:nvPr/>
        </p:nvCxnSpPr>
        <p:spPr>
          <a:xfrm>
            <a:off x="510620" y="4395537"/>
            <a:ext cx="10892486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4AEDE9-1F5E-BC92-1A05-30523C44EDE8}"/>
                  </a:ext>
                </a:extLst>
              </p:cNvPr>
              <p:cNvSpPr txBox="1"/>
              <p:nvPr/>
            </p:nvSpPr>
            <p:spPr>
              <a:xfrm>
                <a:off x="3679208" y="1337942"/>
                <a:ext cx="4010526" cy="594906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LO</m:t>
                          </m:r>
                        </m:sub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sSup>
                            <m:sSup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p>
                              <m: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LO</m:t>
                          </m:r>
                        </m:sub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4AEDE9-1F5E-BC92-1A05-30523C44E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208" y="1337942"/>
                <a:ext cx="4010526" cy="59490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41901F0-E0C4-39BB-1C73-496C1283388C}"/>
              </a:ext>
            </a:extLst>
          </p:cNvPr>
          <p:cNvSpPr txBox="1"/>
          <p:nvPr/>
        </p:nvSpPr>
        <p:spPr>
          <a:xfrm>
            <a:off x="3737808" y="2215865"/>
            <a:ext cx="168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Leading order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7D3ADC-42A2-DAA5-A16D-B38A24CCDEC6}"/>
              </a:ext>
            </a:extLst>
          </p:cNvPr>
          <p:cNvSpPr txBox="1"/>
          <p:nvPr/>
        </p:nvSpPr>
        <p:spPr>
          <a:xfrm>
            <a:off x="5770247" y="2240990"/>
            <a:ext cx="3160294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Next-to-next-to-leading order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142F41-BA1E-BAD2-AE19-63734DCA457F}"/>
              </a:ext>
            </a:extLst>
          </p:cNvPr>
          <p:cNvCxnSpPr>
            <a:stCxn id="23" idx="0"/>
          </p:cNvCxnSpPr>
          <p:nvPr/>
        </p:nvCxnSpPr>
        <p:spPr>
          <a:xfrm flipV="1">
            <a:off x="4580019" y="1889692"/>
            <a:ext cx="569497" cy="32617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B85D7E-21FA-EB90-8545-45759EBD8DEF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6448926" y="1923833"/>
            <a:ext cx="901468" cy="31715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>
            <a:extLst>
              <a:ext uri="{FF2B5EF4-FFF2-40B4-BE49-F238E27FC236}">
                <a16:creationId xmlns:a16="http://schemas.microsoft.com/office/drawing/2014/main" id="{B31793BD-5EDF-63CF-2242-C46C99B4CF0C}"/>
              </a:ext>
            </a:extLst>
          </p:cNvPr>
          <p:cNvSpPr/>
          <p:nvPr/>
        </p:nvSpPr>
        <p:spPr>
          <a:xfrm>
            <a:off x="1588168" y="2598821"/>
            <a:ext cx="5149516" cy="3737811"/>
          </a:xfrm>
          <a:custGeom>
            <a:avLst/>
            <a:gdLst>
              <a:gd name="connsiteX0" fmla="*/ 0 w 5149516"/>
              <a:gd name="connsiteY0" fmla="*/ 3657600 h 3737811"/>
              <a:gd name="connsiteX1" fmla="*/ 0 w 5149516"/>
              <a:gd name="connsiteY1" fmla="*/ 0 h 3737811"/>
              <a:gd name="connsiteX2" fmla="*/ 5149516 w 5149516"/>
              <a:gd name="connsiteY2" fmla="*/ 32084 h 3737811"/>
              <a:gd name="connsiteX3" fmla="*/ 5133474 w 5149516"/>
              <a:gd name="connsiteY3" fmla="*/ 1973179 h 3737811"/>
              <a:gd name="connsiteX4" fmla="*/ 1315453 w 5149516"/>
              <a:gd name="connsiteY4" fmla="*/ 1973179 h 3737811"/>
              <a:gd name="connsiteX5" fmla="*/ 1315453 w 5149516"/>
              <a:gd name="connsiteY5" fmla="*/ 3721768 h 3737811"/>
              <a:gd name="connsiteX6" fmla="*/ 0 w 5149516"/>
              <a:gd name="connsiteY6" fmla="*/ 3721768 h 3737811"/>
              <a:gd name="connsiteX7" fmla="*/ 0 w 5149516"/>
              <a:gd name="connsiteY7" fmla="*/ 3737811 h 3737811"/>
              <a:gd name="connsiteX8" fmla="*/ 16043 w 5149516"/>
              <a:gd name="connsiteY8" fmla="*/ 3368842 h 373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9516" h="3737811">
                <a:moveTo>
                  <a:pt x="0" y="3657600"/>
                </a:moveTo>
                <a:lnTo>
                  <a:pt x="0" y="0"/>
                </a:lnTo>
                <a:lnTo>
                  <a:pt x="5149516" y="32084"/>
                </a:lnTo>
                <a:lnTo>
                  <a:pt x="5133474" y="1973179"/>
                </a:lnTo>
                <a:lnTo>
                  <a:pt x="1315453" y="1973179"/>
                </a:lnTo>
                <a:lnTo>
                  <a:pt x="1315453" y="3721768"/>
                </a:lnTo>
                <a:lnTo>
                  <a:pt x="0" y="3721768"/>
                </a:lnTo>
                <a:lnTo>
                  <a:pt x="0" y="3737811"/>
                </a:lnTo>
                <a:lnTo>
                  <a:pt x="16043" y="3368842"/>
                </a:lnTo>
              </a:path>
            </a:pathLst>
          </a:custGeom>
          <a:solidFill>
            <a:schemeClr val="accent4">
              <a:alpha val="4998"/>
            </a:schemeClr>
          </a:solidFill>
          <a:ln w="28575"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49516"/>
                      <a:gd name="connsiteY0" fmla="*/ 3657600 h 3737811"/>
                      <a:gd name="connsiteX1" fmla="*/ 0 w 5149516"/>
                      <a:gd name="connsiteY1" fmla="*/ 3084576 h 3737811"/>
                      <a:gd name="connsiteX2" fmla="*/ 0 w 5149516"/>
                      <a:gd name="connsiteY2" fmla="*/ 2584704 h 3737811"/>
                      <a:gd name="connsiteX3" fmla="*/ 0 w 5149516"/>
                      <a:gd name="connsiteY3" fmla="*/ 1901952 h 3737811"/>
                      <a:gd name="connsiteX4" fmla="*/ 0 w 5149516"/>
                      <a:gd name="connsiteY4" fmla="*/ 1328928 h 3737811"/>
                      <a:gd name="connsiteX5" fmla="*/ 0 w 5149516"/>
                      <a:gd name="connsiteY5" fmla="*/ 755904 h 3737811"/>
                      <a:gd name="connsiteX6" fmla="*/ 0 w 5149516"/>
                      <a:gd name="connsiteY6" fmla="*/ 0 h 3737811"/>
                      <a:gd name="connsiteX7" fmla="*/ 540699 w 5149516"/>
                      <a:gd name="connsiteY7" fmla="*/ 3369 h 3737811"/>
                      <a:gd name="connsiteX8" fmla="*/ 1184389 w 5149516"/>
                      <a:gd name="connsiteY8" fmla="*/ 7379 h 3737811"/>
                      <a:gd name="connsiteX9" fmla="*/ 1725088 w 5149516"/>
                      <a:gd name="connsiteY9" fmla="*/ 10748 h 3737811"/>
                      <a:gd name="connsiteX10" fmla="*/ 2265787 w 5149516"/>
                      <a:gd name="connsiteY10" fmla="*/ 14117 h 3737811"/>
                      <a:gd name="connsiteX11" fmla="*/ 2909477 w 5149516"/>
                      <a:gd name="connsiteY11" fmla="*/ 18127 h 3737811"/>
                      <a:gd name="connsiteX12" fmla="*/ 3604661 w 5149516"/>
                      <a:gd name="connsiteY12" fmla="*/ 22459 h 3737811"/>
                      <a:gd name="connsiteX13" fmla="*/ 4093865 w 5149516"/>
                      <a:gd name="connsiteY13" fmla="*/ 25507 h 3737811"/>
                      <a:gd name="connsiteX14" fmla="*/ 5149516 w 5149516"/>
                      <a:gd name="connsiteY14" fmla="*/ 32084 h 3737811"/>
                      <a:gd name="connsiteX15" fmla="*/ 5144169 w 5149516"/>
                      <a:gd name="connsiteY15" fmla="*/ 679116 h 3737811"/>
                      <a:gd name="connsiteX16" fmla="*/ 5138821 w 5149516"/>
                      <a:gd name="connsiteY16" fmla="*/ 1326147 h 3737811"/>
                      <a:gd name="connsiteX17" fmla="*/ 5133474 w 5149516"/>
                      <a:gd name="connsiteY17" fmla="*/ 1973179 h 3737811"/>
                      <a:gd name="connsiteX18" fmla="*/ 4497137 w 5149516"/>
                      <a:gd name="connsiteY18" fmla="*/ 1973179 h 3737811"/>
                      <a:gd name="connsiteX19" fmla="*/ 3937161 w 5149516"/>
                      <a:gd name="connsiteY19" fmla="*/ 1973179 h 3737811"/>
                      <a:gd name="connsiteX20" fmla="*/ 3377184 w 5149516"/>
                      <a:gd name="connsiteY20" fmla="*/ 1973179 h 3737811"/>
                      <a:gd name="connsiteX21" fmla="*/ 2779028 w 5149516"/>
                      <a:gd name="connsiteY21" fmla="*/ 1973179 h 3737811"/>
                      <a:gd name="connsiteX22" fmla="*/ 2066330 w 5149516"/>
                      <a:gd name="connsiteY22" fmla="*/ 1973179 h 3737811"/>
                      <a:gd name="connsiteX23" fmla="*/ 1315453 w 5149516"/>
                      <a:gd name="connsiteY23" fmla="*/ 1973179 h 3737811"/>
                      <a:gd name="connsiteX24" fmla="*/ 1315453 w 5149516"/>
                      <a:gd name="connsiteY24" fmla="*/ 2538556 h 3737811"/>
                      <a:gd name="connsiteX25" fmla="*/ 1315453 w 5149516"/>
                      <a:gd name="connsiteY25" fmla="*/ 3121419 h 3737811"/>
                      <a:gd name="connsiteX26" fmla="*/ 1315453 w 5149516"/>
                      <a:gd name="connsiteY26" fmla="*/ 3721768 h 3737811"/>
                      <a:gd name="connsiteX27" fmla="*/ 644572 w 5149516"/>
                      <a:gd name="connsiteY27" fmla="*/ 3721768 h 3737811"/>
                      <a:gd name="connsiteX28" fmla="*/ 0 w 5149516"/>
                      <a:gd name="connsiteY28" fmla="*/ 3721768 h 3737811"/>
                      <a:gd name="connsiteX29" fmla="*/ 0 w 5149516"/>
                      <a:gd name="connsiteY29" fmla="*/ 3737811 h 3737811"/>
                      <a:gd name="connsiteX30" fmla="*/ 16043 w 5149516"/>
                      <a:gd name="connsiteY30" fmla="*/ 3368842 h 3737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5149516" h="3737811" extrusionOk="0">
                        <a:moveTo>
                          <a:pt x="0" y="3657600"/>
                        </a:moveTo>
                        <a:cubicBezTo>
                          <a:pt x="-19803" y="3504066"/>
                          <a:pt x="-8840" y="3368871"/>
                          <a:pt x="0" y="3084576"/>
                        </a:cubicBezTo>
                        <a:cubicBezTo>
                          <a:pt x="8840" y="2800281"/>
                          <a:pt x="-15804" y="2772831"/>
                          <a:pt x="0" y="2584704"/>
                        </a:cubicBezTo>
                        <a:cubicBezTo>
                          <a:pt x="15804" y="2396577"/>
                          <a:pt x="10239" y="2197110"/>
                          <a:pt x="0" y="1901952"/>
                        </a:cubicBezTo>
                        <a:cubicBezTo>
                          <a:pt x="-10239" y="1606794"/>
                          <a:pt x="2915" y="1537817"/>
                          <a:pt x="0" y="1328928"/>
                        </a:cubicBezTo>
                        <a:cubicBezTo>
                          <a:pt x="-2915" y="1120039"/>
                          <a:pt x="9644" y="971512"/>
                          <a:pt x="0" y="755904"/>
                        </a:cubicBezTo>
                        <a:cubicBezTo>
                          <a:pt x="-9644" y="540296"/>
                          <a:pt x="-23206" y="185212"/>
                          <a:pt x="0" y="0"/>
                        </a:cubicBezTo>
                        <a:cubicBezTo>
                          <a:pt x="141493" y="-10147"/>
                          <a:pt x="341034" y="5553"/>
                          <a:pt x="540699" y="3369"/>
                        </a:cubicBezTo>
                        <a:cubicBezTo>
                          <a:pt x="740363" y="1185"/>
                          <a:pt x="967951" y="-15390"/>
                          <a:pt x="1184389" y="7379"/>
                        </a:cubicBezTo>
                        <a:cubicBezTo>
                          <a:pt x="1400827" y="30148"/>
                          <a:pt x="1589163" y="30086"/>
                          <a:pt x="1725088" y="10748"/>
                        </a:cubicBezTo>
                        <a:cubicBezTo>
                          <a:pt x="1861013" y="-8590"/>
                          <a:pt x="2042777" y="37462"/>
                          <a:pt x="2265787" y="14117"/>
                        </a:cubicBezTo>
                        <a:cubicBezTo>
                          <a:pt x="2488797" y="-9228"/>
                          <a:pt x="2654261" y="1447"/>
                          <a:pt x="2909477" y="18127"/>
                        </a:cubicBezTo>
                        <a:cubicBezTo>
                          <a:pt x="3164693" y="34807"/>
                          <a:pt x="3371874" y="36116"/>
                          <a:pt x="3604661" y="22459"/>
                        </a:cubicBezTo>
                        <a:cubicBezTo>
                          <a:pt x="3837448" y="8802"/>
                          <a:pt x="3890156" y="22956"/>
                          <a:pt x="4093865" y="25507"/>
                        </a:cubicBezTo>
                        <a:cubicBezTo>
                          <a:pt x="4297574" y="28058"/>
                          <a:pt x="4715235" y="14395"/>
                          <a:pt x="5149516" y="32084"/>
                        </a:cubicBezTo>
                        <a:cubicBezTo>
                          <a:pt x="5145373" y="311549"/>
                          <a:pt x="5170072" y="389082"/>
                          <a:pt x="5144169" y="679116"/>
                        </a:cubicBezTo>
                        <a:cubicBezTo>
                          <a:pt x="5118265" y="969150"/>
                          <a:pt x="5119197" y="1086876"/>
                          <a:pt x="5138821" y="1326147"/>
                        </a:cubicBezTo>
                        <a:cubicBezTo>
                          <a:pt x="5158445" y="1565418"/>
                          <a:pt x="5140720" y="1707461"/>
                          <a:pt x="5133474" y="1973179"/>
                        </a:cubicBezTo>
                        <a:cubicBezTo>
                          <a:pt x="4967934" y="1989183"/>
                          <a:pt x="4663992" y="1955226"/>
                          <a:pt x="4497137" y="1973179"/>
                        </a:cubicBezTo>
                        <a:cubicBezTo>
                          <a:pt x="4330282" y="1991132"/>
                          <a:pt x="4171830" y="1989937"/>
                          <a:pt x="3937161" y="1973179"/>
                        </a:cubicBezTo>
                        <a:cubicBezTo>
                          <a:pt x="3702492" y="1956421"/>
                          <a:pt x="3644125" y="1962647"/>
                          <a:pt x="3377184" y="1973179"/>
                        </a:cubicBezTo>
                        <a:cubicBezTo>
                          <a:pt x="3110243" y="1983711"/>
                          <a:pt x="2959547" y="1978048"/>
                          <a:pt x="2779028" y="1973179"/>
                        </a:cubicBezTo>
                        <a:cubicBezTo>
                          <a:pt x="2598509" y="1968310"/>
                          <a:pt x="2240564" y="1958271"/>
                          <a:pt x="2066330" y="1973179"/>
                        </a:cubicBezTo>
                        <a:cubicBezTo>
                          <a:pt x="1892096" y="1988087"/>
                          <a:pt x="1608233" y="1979497"/>
                          <a:pt x="1315453" y="1973179"/>
                        </a:cubicBezTo>
                        <a:cubicBezTo>
                          <a:pt x="1316337" y="2214354"/>
                          <a:pt x="1320649" y="2288906"/>
                          <a:pt x="1315453" y="2538556"/>
                        </a:cubicBezTo>
                        <a:cubicBezTo>
                          <a:pt x="1310257" y="2788206"/>
                          <a:pt x="1335873" y="2977239"/>
                          <a:pt x="1315453" y="3121419"/>
                        </a:cubicBezTo>
                        <a:cubicBezTo>
                          <a:pt x="1295033" y="3265599"/>
                          <a:pt x="1286599" y="3470205"/>
                          <a:pt x="1315453" y="3721768"/>
                        </a:cubicBezTo>
                        <a:cubicBezTo>
                          <a:pt x="1130178" y="3701637"/>
                          <a:pt x="837452" y="3745273"/>
                          <a:pt x="644572" y="3721768"/>
                        </a:cubicBezTo>
                        <a:cubicBezTo>
                          <a:pt x="451692" y="3698263"/>
                          <a:pt x="162441" y="3707716"/>
                          <a:pt x="0" y="3721768"/>
                        </a:cubicBezTo>
                        <a:cubicBezTo>
                          <a:pt x="-342" y="3727925"/>
                          <a:pt x="417" y="3732249"/>
                          <a:pt x="0" y="3737811"/>
                        </a:cubicBezTo>
                        <a:cubicBezTo>
                          <a:pt x="3172" y="3598259"/>
                          <a:pt x="26842" y="3535238"/>
                          <a:pt x="16043" y="336884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451925-2581-9CA4-CA1E-E54F7BD8F295}"/>
              </a:ext>
            </a:extLst>
          </p:cNvPr>
          <p:cNvSpPr txBox="1"/>
          <p:nvPr/>
        </p:nvSpPr>
        <p:spPr>
          <a:xfrm>
            <a:off x="882316" y="1889692"/>
            <a:ext cx="241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2"/>
                </a:solidFill>
              </a:rPr>
              <a:t>What is normally included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C01B7FC-3D0B-9A05-AFA9-C558DABA65CB}"/>
              </a:ext>
            </a:extLst>
          </p:cNvPr>
          <p:cNvSpPr/>
          <p:nvPr/>
        </p:nvSpPr>
        <p:spPr>
          <a:xfrm>
            <a:off x="9910775" y="2634028"/>
            <a:ext cx="1636295" cy="1536332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6DB2204-226B-E1FF-2AF0-6863BF7C1A49}"/>
              </a:ext>
            </a:extLst>
          </p:cNvPr>
          <p:cNvSpPr/>
          <p:nvPr/>
        </p:nvSpPr>
        <p:spPr>
          <a:xfrm>
            <a:off x="9910775" y="4638127"/>
            <a:ext cx="1636295" cy="1536332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  <a:effectLst>
            <a:glow rad="63500">
              <a:schemeClr val="accent5">
                <a:satMod val="175000"/>
                <a:alpha val="9746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B15E14D-0320-5B32-DD35-D4E709AC2DF5}"/>
              </a:ext>
            </a:extLst>
          </p:cNvPr>
          <p:cNvCxnSpPr>
            <a:stCxn id="32" idx="0"/>
            <a:endCxn id="31" idx="2"/>
          </p:cNvCxnSpPr>
          <p:nvPr/>
        </p:nvCxnSpPr>
        <p:spPr>
          <a:xfrm flipV="1">
            <a:off x="10728923" y="4170360"/>
            <a:ext cx="0" cy="46776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BF63290-998B-87B7-572C-CB672586AC28}"/>
              </a:ext>
            </a:extLst>
          </p:cNvPr>
          <p:cNvSpPr txBox="1"/>
          <p:nvPr/>
        </p:nvSpPr>
        <p:spPr>
          <a:xfrm>
            <a:off x="9758374" y="1779324"/>
            <a:ext cx="1941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What needs to be included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28EDAB-651D-AA12-EE44-ADC704354A7A}"/>
              </a:ext>
            </a:extLst>
          </p:cNvPr>
          <p:cNvSpPr txBox="1"/>
          <p:nvPr/>
        </p:nvSpPr>
        <p:spPr>
          <a:xfrm>
            <a:off x="352926" y="6365420"/>
            <a:ext cx="111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chemeClr val="accent1"/>
                </a:solidFill>
              </a:rPr>
              <a:t>V. </a:t>
            </a:r>
            <a:r>
              <a:rPr lang="en-US" sz="1800" i="1" dirty="0" err="1">
                <a:solidFill>
                  <a:schemeClr val="accent1"/>
                </a:solidFill>
              </a:rPr>
              <a:t>Cirigliano</a:t>
            </a:r>
            <a:r>
              <a:rPr lang="en-US" sz="1800" i="1" dirty="0">
                <a:solidFill>
                  <a:schemeClr val="accent1"/>
                </a:solidFill>
              </a:rPr>
              <a:t> et al., Phys. Rev. Lett. 120, 202001 (2018), Phys. Rev. C 100, 055504 (2019)</a:t>
            </a:r>
          </a:p>
        </p:txBody>
      </p:sp>
    </p:spTree>
    <p:extLst>
      <p:ext uri="{BB962C8B-B14F-4D97-AF65-F5344CB8AC3E}">
        <p14:creationId xmlns:p14="http://schemas.microsoft.com/office/powerpoint/2010/main" val="427138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9" grpId="0" animBg="1"/>
      <p:bldP spid="30" grpId="0"/>
      <p:bldP spid="31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graph of a graph of a graph of a graph of a graph of a graph of a graph of a graph of a graph of a graph of a graph of a graph of&#10;&#10;Description automatically generated with medium confidence">
            <a:extLst>
              <a:ext uri="{FF2B5EF4-FFF2-40B4-BE49-F238E27FC236}">
                <a16:creationId xmlns:a16="http://schemas.microsoft.com/office/drawing/2014/main" id="{507920DD-564B-361D-47CB-E7C6A870A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066" y="2442234"/>
            <a:ext cx="6465988" cy="3577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B4C9F7-5DD7-19D4-F04D-C1DA2BCFC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Contact term in </a:t>
            </a:r>
            <a:r>
              <a:rPr lang="en-US" dirty="0" err="1"/>
              <a:t>pnQRPA</a:t>
            </a:r>
            <a:r>
              <a:rPr lang="en-US" dirty="0"/>
              <a:t> and nuclear shell model (NSM)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EFD8FD-A4DB-E789-F900-07B3F4FE5233}"/>
              </a:ext>
            </a:extLst>
          </p:cNvPr>
          <p:cNvSpPr txBox="1"/>
          <p:nvPr/>
        </p:nvSpPr>
        <p:spPr>
          <a:xfrm>
            <a:off x="5663393" y="6197939"/>
            <a:ext cx="6008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F0"/>
              </a:buClr>
            </a:pPr>
            <a:r>
              <a:rPr lang="en-US" sz="1600" i="1" dirty="0">
                <a:solidFill>
                  <a:schemeClr val="accent1"/>
                </a:solidFill>
              </a:rPr>
              <a:t>LJ, P. Soriano, J. Menéndez, Phys. Lett. B </a:t>
            </a:r>
            <a:r>
              <a:rPr lang="en-CA" sz="1600" i="1" dirty="0">
                <a:solidFill>
                  <a:schemeClr val="accent1"/>
                </a:solidFill>
                <a:effectLst/>
                <a:latin typeface="Helvetica" pitchFamily="2" charset="0"/>
              </a:rPr>
              <a:t>823, 136720 (2021)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108188-0284-E36D-EC02-EEAB757E40C1}"/>
                  </a:ext>
                </a:extLst>
              </p:cNvPr>
              <p:cNvSpPr txBox="1"/>
              <p:nvPr/>
            </p:nvSpPr>
            <p:spPr>
              <a:xfrm>
                <a:off x="6388906" y="1295558"/>
                <a:ext cx="4758308" cy="968598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d>
                            <m:dPr>
                              <m:ctrlP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  <m:r>
                            <a:rPr lang="en-CA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𝑑𝑟</m:t>
                          </m:r>
                          <m:r>
                            <a:rPr lang="en-CA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  <m:sup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CA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6108188-0284-E36D-EC02-EEAB757E4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8906" y="1295558"/>
                <a:ext cx="4758308" cy="9685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9833871-124C-3444-E5F1-44F32B81BE72}"/>
                  </a:ext>
                </a:extLst>
              </p:cNvPr>
              <p:cNvSpPr txBox="1"/>
              <p:nvPr/>
            </p:nvSpPr>
            <p:spPr>
              <a:xfrm>
                <a:off x="358888" y="3190927"/>
                <a:ext cx="5372238" cy="2403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00B0F0"/>
                  </a:buCl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den>
                    </m:f>
                    <m:r>
                      <a:rPr lang="en-C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%−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𝟖𝟎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2800" dirty="0"/>
                  <a:t>(</a:t>
                </a:r>
                <a:r>
                  <a:rPr lang="en-US" sz="2800" dirty="0" err="1"/>
                  <a:t>pnQRPA</a:t>
                </a:r>
                <a:r>
                  <a:rPr lang="en-US" sz="2800" dirty="0"/>
                  <a:t>)</a:t>
                </a:r>
              </a:p>
              <a:p>
                <a:pPr marL="457200" indent="-457200">
                  <a:buClr>
                    <a:srgbClr val="00B0F0"/>
                  </a:buCl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den>
                    </m:f>
                    <m:r>
                      <a:rPr lang="en-CA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𝟏𝟓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%−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  <m:r>
                      <a:rPr lang="en-CA" sz="28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/>
                  <a:t>(NSM)</a:t>
                </a:r>
              </a:p>
              <a:p>
                <a:pPr marL="457200" indent="-457200">
                  <a:buClr>
                    <a:srgbClr val="00B0F0"/>
                  </a:buCl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  <m: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CA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den>
                    </m:f>
                    <m:r>
                      <a:rPr lang="en-CA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𝟑𝟎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%−</m:t>
                    </m:r>
                    <m:r>
                      <a:rPr lang="en-CA" sz="28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𝟗𝟎</m:t>
                    </m:r>
                    <m:r>
                      <a:rPr lang="en-CA" sz="28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  <m:r>
                      <a:rPr lang="en-CA" sz="2800" b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chemeClr val="accent2"/>
                    </a:solidFill>
                  </a:rPr>
                  <a:t>(</a:t>
                </a:r>
                <a:r>
                  <a:rPr lang="en-US" sz="2800" i="1" dirty="0">
                    <a:solidFill>
                      <a:schemeClr val="accent2"/>
                    </a:solidFill>
                  </a:rPr>
                  <a:t>ab initio</a:t>
                </a:r>
                <a:r>
                  <a:rPr lang="en-US" sz="2800" dirty="0">
                    <a:solidFill>
                      <a:schemeClr val="accent2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9833871-124C-3444-E5F1-44F32B81B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88" y="3190927"/>
                <a:ext cx="5372238" cy="2403735"/>
              </a:xfrm>
              <a:prstGeom prst="rect">
                <a:avLst/>
              </a:prstGeom>
              <a:blipFill>
                <a:blip r:embed="rId4"/>
                <a:stretch>
                  <a:fillRect l="-2123" b="-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B4D6A3-4ACB-EB7D-7249-0433775A5DCA}"/>
                  </a:ext>
                </a:extLst>
              </p:cNvPr>
              <p:cNvSpPr txBox="1"/>
              <p:nvPr/>
            </p:nvSpPr>
            <p:spPr>
              <a:xfrm>
                <a:off x="1146132" y="1779857"/>
                <a:ext cx="3157403" cy="518732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32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  <m:sup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sz="3200" b="0" i="1" smtClean="0">
                          <a:latin typeface="Cambria Math" panose="02040503050406030204" pitchFamily="18" charset="0"/>
                        </a:rPr>
                        <m:t>=2</m:t>
                      </m:r>
                      <m:sSubSup>
                        <m:sSubSupPr>
                          <m:ctrlPr>
                            <a:rPr lang="en-CA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𝑁𝑁</m:t>
                          </m:r>
                        </m:sup>
                      </m:sSubSup>
                      <m:sSubSup>
                        <m:sSubSupPr>
                          <m:ctrlPr>
                            <a:rPr lang="en-CA" sz="3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CA" sz="3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sSubSup>
                        <m:sSubSupPr>
                          <m:ctrlPr>
                            <a:rPr lang="en-CA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CA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CA" sz="3200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CB4D6A3-4ACB-EB7D-7249-0433775A5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132" y="1779857"/>
                <a:ext cx="3157403" cy="518732"/>
              </a:xfrm>
              <a:prstGeom prst="rect">
                <a:avLst/>
              </a:prstGeom>
              <a:blipFill>
                <a:blip r:embed="rId5"/>
                <a:stretch>
                  <a:fillRect b="-7547"/>
                </a:stretch>
              </a:blipFill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CB49C44-4B58-8E53-309E-FA3D50F3163E}"/>
              </a:ext>
            </a:extLst>
          </p:cNvPr>
          <p:cNvSpPr txBox="1"/>
          <p:nvPr/>
        </p:nvSpPr>
        <p:spPr>
          <a:xfrm>
            <a:off x="871650" y="5594662"/>
            <a:ext cx="4346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R. Wirth et al., PRL 127, 242502 (2021)</a:t>
            </a:r>
            <a:br>
              <a:rPr lang="en-US" i="1" dirty="0">
                <a:solidFill>
                  <a:schemeClr val="accent1"/>
                </a:solidFill>
              </a:rPr>
            </a:br>
            <a:r>
              <a:rPr lang="en-US" i="1" dirty="0">
                <a:solidFill>
                  <a:schemeClr val="accent1"/>
                </a:solidFill>
              </a:rPr>
              <a:t>A.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 et al., PRL 132, 182502 (2024)</a:t>
            </a:r>
            <a:br>
              <a:rPr lang="en-US" i="1" dirty="0">
                <a:solidFill>
                  <a:schemeClr val="accent1"/>
                </a:solidFill>
              </a:rPr>
            </a:br>
            <a:r>
              <a:rPr lang="en-US" i="1" dirty="0">
                <a:solidFill>
                  <a:schemeClr val="accent1"/>
                </a:solidFill>
              </a:rPr>
              <a:t>A.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 et al., arXiv:2307.15156</a:t>
            </a:r>
          </a:p>
        </p:txBody>
      </p:sp>
    </p:spTree>
    <p:extLst>
      <p:ext uri="{BB962C8B-B14F-4D97-AF65-F5344CB8AC3E}">
        <p14:creationId xmlns:p14="http://schemas.microsoft.com/office/powerpoint/2010/main" val="110199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B9300C8-8B2F-5DBF-5F42-5F3A80A7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Effective-field theory corrections to the operator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3186441-8F35-62C0-06CE-ED0BE1558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10916" y="2738075"/>
            <a:ext cx="1290627" cy="1290627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4113E1-4CD2-872C-B365-CF132D313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20" y="4638127"/>
            <a:ext cx="2308430" cy="16488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57FC1E8-E069-3AAF-038B-A8BDE56E08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88" y="2785644"/>
            <a:ext cx="6100785" cy="12867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7046A8-7575-081E-6E89-2ECC25E336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527" y="4940192"/>
            <a:ext cx="2382944" cy="120516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E58FEDE-2A28-109E-9558-0673B5F03A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4920" y="4940192"/>
            <a:ext cx="3695855" cy="109928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0474B3-484C-2FEB-8418-F0D75D69AC91}"/>
              </a:ext>
            </a:extLst>
          </p:cNvPr>
          <p:cNvCxnSpPr/>
          <p:nvPr/>
        </p:nvCxnSpPr>
        <p:spPr>
          <a:xfrm>
            <a:off x="510620" y="4395537"/>
            <a:ext cx="10892486" cy="0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4AEDE9-1F5E-BC92-1A05-30523C44EDE8}"/>
                  </a:ext>
                </a:extLst>
              </p:cNvPr>
              <p:cNvSpPr txBox="1"/>
              <p:nvPr/>
            </p:nvSpPr>
            <p:spPr>
              <a:xfrm>
                <a:off x="3679208" y="1337942"/>
                <a:ext cx="4010526" cy="594906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LO</m:t>
                          </m:r>
                        </m:sub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sSup>
                            <m:sSup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p>
                              <m:r>
                                <a:rPr lang="en-CA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n-CA" sz="2800" b="0" i="0" smtClean="0">
                              <a:latin typeface="Cambria Math" panose="02040503050406030204" pitchFamily="18" charset="0"/>
                            </a:rPr>
                            <m:t>LO</m:t>
                          </m:r>
                        </m:sub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4AEDE9-1F5E-BC92-1A05-30523C44E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9208" y="1337942"/>
                <a:ext cx="4010526" cy="59490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41901F0-E0C4-39BB-1C73-496C1283388C}"/>
              </a:ext>
            </a:extLst>
          </p:cNvPr>
          <p:cNvSpPr txBox="1"/>
          <p:nvPr/>
        </p:nvSpPr>
        <p:spPr>
          <a:xfrm>
            <a:off x="3737808" y="2215865"/>
            <a:ext cx="1684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Leading order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7D3ADC-42A2-DAA5-A16D-B38A24CCDEC6}"/>
              </a:ext>
            </a:extLst>
          </p:cNvPr>
          <p:cNvSpPr txBox="1"/>
          <p:nvPr/>
        </p:nvSpPr>
        <p:spPr>
          <a:xfrm>
            <a:off x="5770247" y="2240990"/>
            <a:ext cx="3160294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Next-to-next-to-leading order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142F41-BA1E-BAD2-AE19-63734DCA457F}"/>
              </a:ext>
            </a:extLst>
          </p:cNvPr>
          <p:cNvCxnSpPr>
            <a:stCxn id="23" idx="0"/>
          </p:cNvCxnSpPr>
          <p:nvPr/>
        </p:nvCxnSpPr>
        <p:spPr>
          <a:xfrm flipV="1">
            <a:off x="4580019" y="1889692"/>
            <a:ext cx="569497" cy="32617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3B85D7E-21FA-EB90-8545-45759EBD8DEF}"/>
              </a:ext>
            </a:extLst>
          </p:cNvPr>
          <p:cNvCxnSpPr>
            <a:stCxn id="24" idx="0"/>
          </p:cNvCxnSpPr>
          <p:nvPr/>
        </p:nvCxnSpPr>
        <p:spPr>
          <a:xfrm flipH="1" flipV="1">
            <a:off x="6448926" y="1923833"/>
            <a:ext cx="901468" cy="31715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>
            <a:extLst>
              <a:ext uri="{FF2B5EF4-FFF2-40B4-BE49-F238E27FC236}">
                <a16:creationId xmlns:a16="http://schemas.microsoft.com/office/drawing/2014/main" id="{B31793BD-5EDF-63CF-2242-C46C99B4CF0C}"/>
              </a:ext>
            </a:extLst>
          </p:cNvPr>
          <p:cNvSpPr/>
          <p:nvPr/>
        </p:nvSpPr>
        <p:spPr>
          <a:xfrm>
            <a:off x="1588168" y="2598821"/>
            <a:ext cx="5149516" cy="3737811"/>
          </a:xfrm>
          <a:custGeom>
            <a:avLst/>
            <a:gdLst>
              <a:gd name="connsiteX0" fmla="*/ 0 w 5149516"/>
              <a:gd name="connsiteY0" fmla="*/ 3657600 h 3737811"/>
              <a:gd name="connsiteX1" fmla="*/ 0 w 5149516"/>
              <a:gd name="connsiteY1" fmla="*/ 0 h 3737811"/>
              <a:gd name="connsiteX2" fmla="*/ 5149516 w 5149516"/>
              <a:gd name="connsiteY2" fmla="*/ 32084 h 3737811"/>
              <a:gd name="connsiteX3" fmla="*/ 5133474 w 5149516"/>
              <a:gd name="connsiteY3" fmla="*/ 1973179 h 3737811"/>
              <a:gd name="connsiteX4" fmla="*/ 1315453 w 5149516"/>
              <a:gd name="connsiteY4" fmla="*/ 1973179 h 3737811"/>
              <a:gd name="connsiteX5" fmla="*/ 1315453 w 5149516"/>
              <a:gd name="connsiteY5" fmla="*/ 3721768 h 3737811"/>
              <a:gd name="connsiteX6" fmla="*/ 0 w 5149516"/>
              <a:gd name="connsiteY6" fmla="*/ 3721768 h 3737811"/>
              <a:gd name="connsiteX7" fmla="*/ 0 w 5149516"/>
              <a:gd name="connsiteY7" fmla="*/ 3737811 h 3737811"/>
              <a:gd name="connsiteX8" fmla="*/ 16043 w 5149516"/>
              <a:gd name="connsiteY8" fmla="*/ 3368842 h 3737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49516" h="3737811">
                <a:moveTo>
                  <a:pt x="0" y="3657600"/>
                </a:moveTo>
                <a:lnTo>
                  <a:pt x="0" y="0"/>
                </a:lnTo>
                <a:lnTo>
                  <a:pt x="5149516" y="32084"/>
                </a:lnTo>
                <a:lnTo>
                  <a:pt x="5133474" y="1973179"/>
                </a:lnTo>
                <a:lnTo>
                  <a:pt x="1315453" y="1973179"/>
                </a:lnTo>
                <a:lnTo>
                  <a:pt x="1315453" y="3721768"/>
                </a:lnTo>
                <a:lnTo>
                  <a:pt x="0" y="3721768"/>
                </a:lnTo>
                <a:lnTo>
                  <a:pt x="0" y="3737811"/>
                </a:lnTo>
                <a:lnTo>
                  <a:pt x="16043" y="3368842"/>
                </a:lnTo>
              </a:path>
            </a:pathLst>
          </a:custGeom>
          <a:solidFill>
            <a:schemeClr val="accent4">
              <a:alpha val="4998"/>
            </a:schemeClr>
          </a:solidFill>
          <a:ln w="28575"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149516"/>
                      <a:gd name="connsiteY0" fmla="*/ 3657600 h 3737811"/>
                      <a:gd name="connsiteX1" fmla="*/ 0 w 5149516"/>
                      <a:gd name="connsiteY1" fmla="*/ 3084576 h 3737811"/>
                      <a:gd name="connsiteX2" fmla="*/ 0 w 5149516"/>
                      <a:gd name="connsiteY2" fmla="*/ 2584704 h 3737811"/>
                      <a:gd name="connsiteX3" fmla="*/ 0 w 5149516"/>
                      <a:gd name="connsiteY3" fmla="*/ 1901952 h 3737811"/>
                      <a:gd name="connsiteX4" fmla="*/ 0 w 5149516"/>
                      <a:gd name="connsiteY4" fmla="*/ 1328928 h 3737811"/>
                      <a:gd name="connsiteX5" fmla="*/ 0 w 5149516"/>
                      <a:gd name="connsiteY5" fmla="*/ 755904 h 3737811"/>
                      <a:gd name="connsiteX6" fmla="*/ 0 w 5149516"/>
                      <a:gd name="connsiteY6" fmla="*/ 0 h 3737811"/>
                      <a:gd name="connsiteX7" fmla="*/ 540699 w 5149516"/>
                      <a:gd name="connsiteY7" fmla="*/ 3369 h 3737811"/>
                      <a:gd name="connsiteX8" fmla="*/ 1184389 w 5149516"/>
                      <a:gd name="connsiteY8" fmla="*/ 7379 h 3737811"/>
                      <a:gd name="connsiteX9" fmla="*/ 1725088 w 5149516"/>
                      <a:gd name="connsiteY9" fmla="*/ 10748 h 3737811"/>
                      <a:gd name="connsiteX10" fmla="*/ 2265787 w 5149516"/>
                      <a:gd name="connsiteY10" fmla="*/ 14117 h 3737811"/>
                      <a:gd name="connsiteX11" fmla="*/ 2909477 w 5149516"/>
                      <a:gd name="connsiteY11" fmla="*/ 18127 h 3737811"/>
                      <a:gd name="connsiteX12" fmla="*/ 3604661 w 5149516"/>
                      <a:gd name="connsiteY12" fmla="*/ 22459 h 3737811"/>
                      <a:gd name="connsiteX13" fmla="*/ 4093865 w 5149516"/>
                      <a:gd name="connsiteY13" fmla="*/ 25507 h 3737811"/>
                      <a:gd name="connsiteX14" fmla="*/ 5149516 w 5149516"/>
                      <a:gd name="connsiteY14" fmla="*/ 32084 h 3737811"/>
                      <a:gd name="connsiteX15" fmla="*/ 5144169 w 5149516"/>
                      <a:gd name="connsiteY15" fmla="*/ 679116 h 3737811"/>
                      <a:gd name="connsiteX16" fmla="*/ 5138821 w 5149516"/>
                      <a:gd name="connsiteY16" fmla="*/ 1326147 h 3737811"/>
                      <a:gd name="connsiteX17" fmla="*/ 5133474 w 5149516"/>
                      <a:gd name="connsiteY17" fmla="*/ 1973179 h 3737811"/>
                      <a:gd name="connsiteX18" fmla="*/ 4497137 w 5149516"/>
                      <a:gd name="connsiteY18" fmla="*/ 1973179 h 3737811"/>
                      <a:gd name="connsiteX19" fmla="*/ 3937161 w 5149516"/>
                      <a:gd name="connsiteY19" fmla="*/ 1973179 h 3737811"/>
                      <a:gd name="connsiteX20" fmla="*/ 3377184 w 5149516"/>
                      <a:gd name="connsiteY20" fmla="*/ 1973179 h 3737811"/>
                      <a:gd name="connsiteX21" fmla="*/ 2779028 w 5149516"/>
                      <a:gd name="connsiteY21" fmla="*/ 1973179 h 3737811"/>
                      <a:gd name="connsiteX22" fmla="*/ 2066330 w 5149516"/>
                      <a:gd name="connsiteY22" fmla="*/ 1973179 h 3737811"/>
                      <a:gd name="connsiteX23" fmla="*/ 1315453 w 5149516"/>
                      <a:gd name="connsiteY23" fmla="*/ 1973179 h 3737811"/>
                      <a:gd name="connsiteX24" fmla="*/ 1315453 w 5149516"/>
                      <a:gd name="connsiteY24" fmla="*/ 2538556 h 3737811"/>
                      <a:gd name="connsiteX25" fmla="*/ 1315453 w 5149516"/>
                      <a:gd name="connsiteY25" fmla="*/ 3121419 h 3737811"/>
                      <a:gd name="connsiteX26" fmla="*/ 1315453 w 5149516"/>
                      <a:gd name="connsiteY26" fmla="*/ 3721768 h 3737811"/>
                      <a:gd name="connsiteX27" fmla="*/ 644572 w 5149516"/>
                      <a:gd name="connsiteY27" fmla="*/ 3721768 h 3737811"/>
                      <a:gd name="connsiteX28" fmla="*/ 0 w 5149516"/>
                      <a:gd name="connsiteY28" fmla="*/ 3721768 h 3737811"/>
                      <a:gd name="connsiteX29" fmla="*/ 0 w 5149516"/>
                      <a:gd name="connsiteY29" fmla="*/ 3737811 h 3737811"/>
                      <a:gd name="connsiteX30" fmla="*/ 16043 w 5149516"/>
                      <a:gd name="connsiteY30" fmla="*/ 3368842 h 3737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5149516" h="3737811" extrusionOk="0">
                        <a:moveTo>
                          <a:pt x="0" y="3657600"/>
                        </a:moveTo>
                        <a:cubicBezTo>
                          <a:pt x="-19803" y="3504066"/>
                          <a:pt x="-8840" y="3368871"/>
                          <a:pt x="0" y="3084576"/>
                        </a:cubicBezTo>
                        <a:cubicBezTo>
                          <a:pt x="8840" y="2800281"/>
                          <a:pt x="-15804" y="2772831"/>
                          <a:pt x="0" y="2584704"/>
                        </a:cubicBezTo>
                        <a:cubicBezTo>
                          <a:pt x="15804" y="2396577"/>
                          <a:pt x="10239" y="2197110"/>
                          <a:pt x="0" y="1901952"/>
                        </a:cubicBezTo>
                        <a:cubicBezTo>
                          <a:pt x="-10239" y="1606794"/>
                          <a:pt x="2915" y="1537817"/>
                          <a:pt x="0" y="1328928"/>
                        </a:cubicBezTo>
                        <a:cubicBezTo>
                          <a:pt x="-2915" y="1120039"/>
                          <a:pt x="9644" y="971512"/>
                          <a:pt x="0" y="755904"/>
                        </a:cubicBezTo>
                        <a:cubicBezTo>
                          <a:pt x="-9644" y="540296"/>
                          <a:pt x="-23206" y="185212"/>
                          <a:pt x="0" y="0"/>
                        </a:cubicBezTo>
                        <a:cubicBezTo>
                          <a:pt x="141493" y="-10147"/>
                          <a:pt x="341034" y="5553"/>
                          <a:pt x="540699" y="3369"/>
                        </a:cubicBezTo>
                        <a:cubicBezTo>
                          <a:pt x="740363" y="1185"/>
                          <a:pt x="967951" y="-15390"/>
                          <a:pt x="1184389" y="7379"/>
                        </a:cubicBezTo>
                        <a:cubicBezTo>
                          <a:pt x="1400827" y="30148"/>
                          <a:pt x="1589163" y="30086"/>
                          <a:pt x="1725088" y="10748"/>
                        </a:cubicBezTo>
                        <a:cubicBezTo>
                          <a:pt x="1861013" y="-8590"/>
                          <a:pt x="2042777" y="37462"/>
                          <a:pt x="2265787" y="14117"/>
                        </a:cubicBezTo>
                        <a:cubicBezTo>
                          <a:pt x="2488797" y="-9228"/>
                          <a:pt x="2654261" y="1447"/>
                          <a:pt x="2909477" y="18127"/>
                        </a:cubicBezTo>
                        <a:cubicBezTo>
                          <a:pt x="3164693" y="34807"/>
                          <a:pt x="3371874" y="36116"/>
                          <a:pt x="3604661" y="22459"/>
                        </a:cubicBezTo>
                        <a:cubicBezTo>
                          <a:pt x="3837448" y="8802"/>
                          <a:pt x="3890156" y="22956"/>
                          <a:pt x="4093865" y="25507"/>
                        </a:cubicBezTo>
                        <a:cubicBezTo>
                          <a:pt x="4297574" y="28058"/>
                          <a:pt x="4715235" y="14395"/>
                          <a:pt x="5149516" y="32084"/>
                        </a:cubicBezTo>
                        <a:cubicBezTo>
                          <a:pt x="5145373" y="311549"/>
                          <a:pt x="5170072" y="389082"/>
                          <a:pt x="5144169" y="679116"/>
                        </a:cubicBezTo>
                        <a:cubicBezTo>
                          <a:pt x="5118265" y="969150"/>
                          <a:pt x="5119197" y="1086876"/>
                          <a:pt x="5138821" y="1326147"/>
                        </a:cubicBezTo>
                        <a:cubicBezTo>
                          <a:pt x="5158445" y="1565418"/>
                          <a:pt x="5140720" y="1707461"/>
                          <a:pt x="5133474" y="1973179"/>
                        </a:cubicBezTo>
                        <a:cubicBezTo>
                          <a:pt x="4967934" y="1989183"/>
                          <a:pt x="4663992" y="1955226"/>
                          <a:pt x="4497137" y="1973179"/>
                        </a:cubicBezTo>
                        <a:cubicBezTo>
                          <a:pt x="4330282" y="1991132"/>
                          <a:pt x="4171830" y="1989937"/>
                          <a:pt x="3937161" y="1973179"/>
                        </a:cubicBezTo>
                        <a:cubicBezTo>
                          <a:pt x="3702492" y="1956421"/>
                          <a:pt x="3644125" y="1962647"/>
                          <a:pt x="3377184" y="1973179"/>
                        </a:cubicBezTo>
                        <a:cubicBezTo>
                          <a:pt x="3110243" y="1983711"/>
                          <a:pt x="2959547" y="1978048"/>
                          <a:pt x="2779028" y="1973179"/>
                        </a:cubicBezTo>
                        <a:cubicBezTo>
                          <a:pt x="2598509" y="1968310"/>
                          <a:pt x="2240564" y="1958271"/>
                          <a:pt x="2066330" y="1973179"/>
                        </a:cubicBezTo>
                        <a:cubicBezTo>
                          <a:pt x="1892096" y="1988087"/>
                          <a:pt x="1608233" y="1979497"/>
                          <a:pt x="1315453" y="1973179"/>
                        </a:cubicBezTo>
                        <a:cubicBezTo>
                          <a:pt x="1316337" y="2214354"/>
                          <a:pt x="1320649" y="2288906"/>
                          <a:pt x="1315453" y="2538556"/>
                        </a:cubicBezTo>
                        <a:cubicBezTo>
                          <a:pt x="1310257" y="2788206"/>
                          <a:pt x="1335873" y="2977239"/>
                          <a:pt x="1315453" y="3121419"/>
                        </a:cubicBezTo>
                        <a:cubicBezTo>
                          <a:pt x="1295033" y="3265599"/>
                          <a:pt x="1286599" y="3470205"/>
                          <a:pt x="1315453" y="3721768"/>
                        </a:cubicBezTo>
                        <a:cubicBezTo>
                          <a:pt x="1130178" y="3701637"/>
                          <a:pt x="837452" y="3745273"/>
                          <a:pt x="644572" y="3721768"/>
                        </a:cubicBezTo>
                        <a:cubicBezTo>
                          <a:pt x="451692" y="3698263"/>
                          <a:pt x="162441" y="3707716"/>
                          <a:pt x="0" y="3721768"/>
                        </a:cubicBezTo>
                        <a:cubicBezTo>
                          <a:pt x="-342" y="3727925"/>
                          <a:pt x="417" y="3732249"/>
                          <a:pt x="0" y="3737811"/>
                        </a:cubicBezTo>
                        <a:cubicBezTo>
                          <a:pt x="3172" y="3598259"/>
                          <a:pt x="26842" y="3535238"/>
                          <a:pt x="16043" y="3368842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451925-2581-9CA4-CA1E-E54F7BD8F295}"/>
              </a:ext>
            </a:extLst>
          </p:cNvPr>
          <p:cNvSpPr txBox="1"/>
          <p:nvPr/>
        </p:nvSpPr>
        <p:spPr>
          <a:xfrm>
            <a:off x="882316" y="1889692"/>
            <a:ext cx="241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2"/>
                </a:solidFill>
              </a:rPr>
              <a:t>What is normally included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C01B7FC-3D0B-9A05-AFA9-C558DABA65CB}"/>
              </a:ext>
            </a:extLst>
          </p:cNvPr>
          <p:cNvSpPr/>
          <p:nvPr/>
        </p:nvSpPr>
        <p:spPr>
          <a:xfrm>
            <a:off x="9910775" y="2634028"/>
            <a:ext cx="1636295" cy="1536332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6DB2204-226B-E1FF-2AF0-6863BF7C1A49}"/>
              </a:ext>
            </a:extLst>
          </p:cNvPr>
          <p:cNvSpPr/>
          <p:nvPr/>
        </p:nvSpPr>
        <p:spPr>
          <a:xfrm>
            <a:off x="9910775" y="4638127"/>
            <a:ext cx="1636295" cy="1536332"/>
          </a:xfrm>
          <a:prstGeom prst="rect">
            <a:avLst/>
          </a:prstGeom>
          <a:noFill/>
          <a:ln w="28575">
            <a:solidFill>
              <a:srgbClr val="00B0F0"/>
            </a:solidFill>
            <a:prstDash val="sysDash"/>
          </a:ln>
          <a:effectLst>
            <a:glow rad="63500">
              <a:schemeClr val="accent5">
                <a:satMod val="175000"/>
                <a:alpha val="9746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B15E14D-0320-5B32-DD35-D4E709AC2DF5}"/>
              </a:ext>
            </a:extLst>
          </p:cNvPr>
          <p:cNvCxnSpPr>
            <a:stCxn id="32" idx="0"/>
            <a:endCxn id="31" idx="2"/>
          </p:cNvCxnSpPr>
          <p:nvPr/>
        </p:nvCxnSpPr>
        <p:spPr>
          <a:xfrm flipV="1">
            <a:off x="10728923" y="4170360"/>
            <a:ext cx="0" cy="46776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BF63290-998B-87B7-572C-CB672586AC28}"/>
              </a:ext>
            </a:extLst>
          </p:cNvPr>
          <p:cNvSpPr txBox="1"/>
          <p:nvPr/>
        </p:nvSpPr>
        <p:spPr>
          <a:xfrm>
            <a:off x="9758374" y="1779324"/>
            <a:ext cx="1941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What needs to be included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28EDAB-651D-AA12-EE44-ADC704354A7A}"/>
              </a:ext>
            </a:extLst>
          </p:cNvPr>
          <p:cNvSpPr txBox="1"/>
          <p:nvPr/>
        </p:nvSpPr>
        <p:spPr>
          <a:xfrm>
            <a:off x="352926" y="6365420"/>
            <a:ext cx="11194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chemeClr val="accent1"/>
                </a:solidFill>
              </a:rPr>
              <a:t>V. </a:t>
            </a:r>
            <a:r>
              <a:rPr lang="en-US" sz="1800" i="1" dirty="0" err="1">
                <a:solidFill>
                  <a:schemeClr val="accent1"/>
                </a:solidFill>
              </a:rPr>
              <a:t>Cirigliano</a:t>
            </a:r>
            <a:r>
              <a:rPr lang="en-US" sz="1800" i="1" dirty="0">
                <a:solidFill>
                  <a:schemeClr val="accent1"/>
                </a:solidFill>
              </a:rPr>
              <a:t> et al., Phys. Rev. Lett. 120, 202001 (2018), Phys. Rev. C 100, 055504 (2019)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1327E0-8E6D-13EE-B6B2-00C7C1ADD7AB}"/>
              </a:ext>
            </a:extLst>
          </p:cNvPr>
          <p:cNvSpPr/>
          <p:nvPr/>
        </p:nvSpPr>
        <p:spPr>
          <a:xfrm>
            <a:off x="3128211" y="4638127"/>
            <a:ext cx="6782564" cy="1648879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D360B-F1CB-838A-352F-69C48A44C12F}"/>
              </a:ext>
            </a:extLst>
          </p:cNvPr>
          <p:cNvSpPr txBox="1"/>
          <p:nvPr/>
        </p:nvSpPr>
        <p:spPr>
          <a:xfrm>
            <a:off x="7062502" y="4021261"/>
            <a:ext cx="2374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How about these?</a:t>
            </a:r>
          </a:p>
        </p:txBody>
      </p:sp>
    </p:spTree>
    <p:extLst>
      <p:ext uri="{BB962C8B-B14F-4D97-AF65-F5344CB8AC3E}">
        <p14:creationId xmlns:p14="http://schemas.microsoft.com/office/powerpoint/2010/main" val="324167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96D0-E926-B7D6-FA00-00D8F210D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ultrasoft-neutrino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B80F49-83BF-CAF8-EC63-BCF831A98E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2294002"/>
                <a:ext cx="6040171" cy="407321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Contribution from “Ultrasoft” neutrinos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dirty="0"/>
                  <a:t>)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CA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200" b="0" i="0" smtClean="0">
                                <a:latin typeface="Cambria Math" panose="02040503050406030204" pitchFamily="18" charset="0"/>
                              </a:rPr>
                              <m:t>usoft</m:t>
                            </m:r>
                          </m:sub>
                          <m:sup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200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</m:sub>
                          <m:sup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den>
                    </m:f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%−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3200" b="1" dirty="0">
                    <a:solidFill>
                      <a:srgbClr val="00B0F0"/>
                    </a:solidFill>
                  </a:rPr>
                  <a:t> </a:t>
                </a:r>
                <a:r>
                  <a:rPr lang="en-US" sz="3200" dirty="0"/>
                  <a:t>(</a:t>
                </a:r>
                <a:r>
                  <a:rPr lang="en-US" sz="3200" dirty="0" err="1"/>
                  <a:t>pnQRPA</a:t>
                </a:r>
                <a:r>
                  <a:rPr lang="en-US" sz="3200" dirty="0"/>
                  <a:t>)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CA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200" b="0" i="0" smtClean="0">
                                <a:latin typeface="Cambria Math" panose="02040503050406030204" pitchFamily="18" charset="0"/>
                              </a:rPr>
                              <m:t>usoft</m:t>
                            </m:r>
                          </m:sub>
                          <m:sup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sz="3200" b="0" i="0" smtClean="0">
                                <a:latin typeface="Cambria Math" panose="02040503050406030204" pitchFamily="18" charset="0"/>
                              </a:rPr>
                              <m:t>L</m:t>
                            </m:r>
                          </m:sub>
                          <m:sup>
                            <m:r>
                              <a:rPr lang="en-CA" sz="3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CA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p>
                        </m:sSubSup>
                      </m:den>
                    </m:f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en-CA" sz="32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sz="3200" b="1" dirty="0">
                    <a:solidFill>
                      <a:srgbClr val="00B0F0"/>
                    </a:solidFill>
                  </a:rPr>
                  <a:t> </a:t>
                </a:r>
                <a:r>
                  <a:rPr lang="en-US" sz="3200" dirty="0"/>
                  <a:t>(</a:t>
                </a:r>
                <a:r>
                  <a:rPr lang="en-US" dirty="0"/>
                  <a:t>NSM)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B80F49-83BF-CAF8-EC63-BCF831A98E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2294002"/>
                <a:ext cx="6040171" cy="4073214"/>
              </a:xfrm>
              <a:blipFill>
                <a:blip r:embed="rId2"/>
                <a:stretch>
                  <a:fillRect l="-23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3D6C3F0-C502-CB14-EEEB-C47C0B884065}"/>
              </a:ext>
            </a:extLst>
          </p:cNvPr>
          <p:cNvSpPr txBox="1"/>
          <p:nvPr/>
        </p:nvSpPr>
        <p:spPr>
          <a:xfrm>
            <a:off x="7041103" y="5972176"/>
            <a:ext cx="4489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D. Castillo, LJ, P. Soriano, J. Menéndez, arXiv:2408:03373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59DAE5-748D-4E29-709F-48795AD34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055" y="2258008"/>
            <a:ext cx="5127171" cy="29298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C729B5-5EA5-8892-2854-6B5DE50545DC}"/>
                  </a:ext>
                </a:extLst>
              </p:cNvPr>
              <p:cNvSpPr txBox="1"/>
              <p:nvPr/>
            </p:nvSpPr>
            <p:spPr>
              <a:xfrm>
                <a:off x="681470" y="1302540"/>
                <a:ext cx="6102220" cy="830035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>
                              <a:latin typeface="Cambria Math" panose="02040503050406030204" pitchFamily="18" charset="0"/>
                            </a:rPr>
                            <m:t>usoft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CA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CA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CA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CA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CA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CA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  <m:sup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  <m:sup/>
                                    <m:e>
                                      <m:sSubSup>
                                        <m:sSub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CA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  <m:sup/>
                                      </m:sSubSup>
                                      <m:sSubSup>
                                        <m:sSub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sub>
                                        <m:sup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p>
                                      </m:sSubSup>
                                    </m:e>
                                  </m:nary>
                                </m:e>
                              </m:d>
                              <m:sSubSup>
                                <m:sSubSupPr>
                                  <m:ctrlPr>
                                    <a:rPr lang="en-CA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CA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b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CA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subHide m:val="on"/>
                                      <m:supHide m:val="on"/>
                                      <m:ctrlPr>
                                        <a:rPr lang="en-CA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bSup>
                                        <m:sSub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CA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  <m:sup/>
                                      </m:sSubSup>
                                      <m:sSubSup>
                                        <m:sSubSupPr>
                                          <m:ctrlP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  <m:sup>
                                          <m:r>
                                            <a:rPr lang="en-CA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p>
                                      </m:sSubSup>
                                    </m:e>
                                  </m:nary>
                                </m:e>
                              </m:d>
                              <m:sSubSup>
                                <m:sSubSupPr>
                                  <m:ctrlPr>
                                    <a:rPr lang="en-CA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sub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CA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C729B5-5EA5-8892-2854-6B5DE50545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70" y="1302540"/>
                <a:ext cx="6102220" cy="830035"/>
              </a:xfrm>
              <a:prstGeom prst="rect">
                <a:avLst/>
              </a:prstGeom>
              <a:blipFill>
                <a:blip r:embed="rId4"/>
                <a:stretch>
                  <a:fillRect t="-80769" b="-125641"/>
                </a:stretch>
              </a:blipFill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0D00829-E851-7197-C467-15D08829C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3741" y="947626"/>
            <a:ext cx="1644649" cy="83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0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B3824D-48B2-0846-65C7-15B0FAF55FD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CA" b="1" i="0" smtClean="0">
                        <a:latin typeface="Cambria Math" panose="02040503050406030204" pitchFamily="18" charset="0"/>
                      </a:rPr>
                      <m:t>𝐋𝐎</m:t>
                    </m:r>
                  </m:oMath>
                </a14:m>
                <a:r>
                  <a:rPr lang="en-US" dirty="0"/>
                  <a:t> loop corrections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B3824D-48B2-0846-65C7-15B0FAF55F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473" t="-17308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9B1A177-0EE6-319C-5638-EF432AE28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01682" y="1786076"/>
            <a:ext cx="5401424" cy="3094766"/>
          </a:xfrm>
        </p:spPr>
      </p:pic>
      <p:pic>
        <p:nvPicPr>
          <p:cNvPr id="12" name="Picture 11" descr="A diagram of a graph and diagram of a diagram&#10;&#10;Description automatically generated">
            <a:extLst>
              <a:ext uri="{FF2B5EF4-FFF2-40B4-BE49-F238E27FC236}">
                <a16:creationId xmlns:a16="http://schemas.microsoft.com/office/drawing/2014/main" id="{5FD9C1C9-B1DE-4440-259A-914390667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70" y="1675790"/>
            <a:ext cx="4647620" cy="42312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05079D-7444-EEE3-D759-CF897BBFF47A}"/>
              </a:ext>
            </a:extLst>
          </p:cNvPr>
          <p:cNvSpPr txBox="1"/>
          <p:nvPr/>
        </p:nvSpPr>
        <p:spPr>
          <a:xfrm>
            <a:off x="681470" y="5883965"/>
            <a:ext cx="5063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A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 et al., Phys. Rev. Lett. 132, 182502 (2024)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2278A1-2E1A-B0A7-447A-FDD1ACAD9163}"/>
              </a:ext>
            </a:extLst>
          </p:cNvPr>
          <p:cNvSpPr/>
          <p:nvPr/>
        </p:nvSpPr>
        <p:spPr>
          <a:xfrm>
            <a:off x="3090333" y="4241800"/>
            <a:ext cx="1193800" cy="262467"/>
          </a:xfrm>
          <a:prstGeom prst="rect">
            <a:avLst/>
          </a:prstGeom>
          <a:noFill/>
          <a:ln w="1905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F3E97F4-0437-E08E-E806-688A91189D7A}"/>
                  </a:ext>
                </a:extLst>
              </p:cNvPr>
              <p:cNvSpPr txBox="1"/>
              <p:nvPr/>
            </p:nvSpPr>
            <p:spPr>
              <a:xfrm>
                <a:off x="5037667" y="4426466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F3E97F4-0437-E08E-E806-688A91189D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7667" y="4426466"/>
                <a:ext cx="457200" cy="369332"/>
              </a:xfrm>
              <a:prstGeom prst="rect">
                <a:avLst/>
              </a:prstGeom>
              <a:blipFill>
                <a:blip r:embed="rId5"/>
                <a:stretch>
                  <a:fillRect r="-48649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1EA5AAE-F67B-945A-50AD-7346FC87E2F0}"/>
              </a:ext>
            </a:extLst>
          </p:cNvPr>
          <p:cNvSpPr txBox="1"/>
          <p:nvPr/>
        </p:nvSpPr>
        <p:spPr>
          <a:xfrm>
            <a:off x="6913179" y="5907078"/>
            <a:ext cx="4489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D. Castillo, LJ, P. Soriano, J. Menéndez, arXiv:2408:03373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1549D-8EF4-94E4-405E-B264BD88908B}"/>
                  </a:ext>
                </a:extLst>
              </p:cNvPr>
              <p:cNvSpPr txBox="1"/>
              <p:nvPr/>
            </p:nvSpPr>
            <p:spPr>
              <a:xfrm>
                <a:off x="7379721" y="5044113"/>
                <a:ext cx="1710269" cy="765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CA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𝐥𝐨𝐨𝐩𝐬</m:t>
                              </m:r>
                            </m:sub>
                            <m:sup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CA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𝐋</m:t>
                              </m:r>
                            </m:sub>
                            <m:sup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sup>
                          </m:sSubSup>
                        </m:den>
                      </m:f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421549D-8EF4-94E4-405E-B264BD8890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9721" y="5044113"/>
                <a:ext cx="1710269" cy="7655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B2BB4F-1476-D717-C83F-3D991A2A336B}"/>
                  </a:ext>
                </a:extLst>
              </p:cNvPr>
              <p:cNvSpPr txBox="1"/>
              <p:nvPr/>
            </p:nvSpPr>
            <p:spPr>
              <a:xfrm>
                <a:off x="9158142" y="5044113"/>
                <a:ext cx="1515495" cy="765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CA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𝐥𝐨𝐨𝐩𝐬</m:t>
                              </m:r>
                            </m:sub>
                            <m:sup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en-CA" b="1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𝐋</m:t>
                              </m:r>
                            </m:sub>
                            <m:sup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CA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sup>
                          </m:sSubSup>
                        </m:den>
                      </m:f>
                      <m:r>
                        <a:rPr lang="en-US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CA" b="1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B2BB4F-1476-D717-C83F-3D991A2A3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8142" y="5044113"/>
                <a:ext cx="1515495" cy="7655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F67A8B2-48FB-06B6-FCE7-3BB6CE68D4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6457" y="229565"/>
            <a:ext cx="2476500" cy="736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291A32-F22F-FDAC-5C87-108E0431A3C8}"/>
                  </a:ext>
                </a:extLst>
              </p:cNvPr>
              <p:cNvSpPr txBox="1"/>
              <p:nvPr/>
            </p:nvSpPr>
            <p:spPr>
              <a:xfrm>
                <a:off x="6197606" y="1185299"/>
                <a:ext cx="5514202" cy="381643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loops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bSup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/(2</m:t>
                              </m:r>
                              <m:sSup>
                                <m:sSupPr>
                                  <m:ctrlP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p>
                                  <m:r>
                                    <a:rPr lang="en-CA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VV</m:t>
                          </m:r>
                        </m:sub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AA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US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𝒪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CT</m:t>
                          </m:r>
                        </m:sub>
                        <m:sup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CA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291A32-F22F-FDAC-5C87-108E0431A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606" y="1185299"/>
                <a:ext cx="5514202" cy="3816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76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9437743-A2EF-A06C-51C2-4A79B49CAC7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Combined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  <m:sup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CA" b="1" i="0" smtClean="0">
                        <a:latin typeface="Cambria Math" panose="02040503050406030204" pitchFamily="18" charset="0"/>
                      </a:rPr>
                      <m:t>𝐋𝐎</m:t>
                    </m:r>
                  </m:oMath>
                </a14:m>
                <a:r>
                  <a:rPr lang="en-US" dirty="0"/>
                  <a:t> corrections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9437743-A2EF-A06C-51C2-4A79B49CAC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7308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1E361EB-AD83-1114-2377-7826DF947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78" y="1407804"/>
            <a:ext cx="9218643" cy="43882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CA632A-2191-E97A-9DC6-E05E3EF6B7C3}"/>
              </a:ext>
            </a:extLst>
          </p:cNvPr>
          <p:cNvSpPr txBox="1"/>
          <p:nvPr/>
        </p:nvSpPr>
        <p:spPr>
          <a:xfrm>
            <a:off x="3454398" y="5746211"/>
            <a:ext cx="6568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D. Castillo, LJ, P. Soriano, J. Menéndez, arXiv:2408:03373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5C77192-E2BB-BEA4-1E94-018CA6D62944}"/>
                  </a:ext>
                </a:extLst>
              </p:cNvPr>
              <p:cNvSpPr txBox="1"/>
              <p:nvPr/>
            </p:nvSpPr>
            <p:spPr>
              <a:xfrm>
                <a:off x="681470" y="6155267"/>
                <a:ext cx="112649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The N2LO corrections should be included in any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800" dirty="0"/>
                  <a:t> calculations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5C77192-E2BB-BEA4-1E94-018CA6D629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70" y="6155267"/>
                <a:ext cx="11264997" cy="523220"/>
              </a:xfrm>
              <a:prstGeom prst="rect">
                <a:avLst/>
              </a:prstGeom>
              <a:blipFill>
                <a:blip r:embed="rId4"/>
                <a:stretch>
                  <a:fillRect t="-11628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33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669404-BB4B-0AD0-1C31-3D12E3E36DD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6222" y="2359312"/>
            <a:ext cx="6571488" cy="213937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Could We Learn from Other Nuclear Processes?</a:t>
            </a:r>
          </a:p>
        </p:txBody>
      </p:sp>
    </p:spTree>
    <p:extLst>
      <p:ext uri="{BB962C8B-B14F-4D97-AF65-F5344CB8AC3E}">
        <p14:creationId xmlns:p14="http://schemas.microsoft.com/office/powerpoint/2010/main" val="22657424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D82F62-AA74-EFFA-A8AC-F2BE8864729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Probing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decay by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decay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D82F62-AA74-EFFA-A8AC-F2BE886472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9231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F4E0512-3288-2FC9-A6CC-D564B4C22532}"/>
                  </a:ext>
                </a:extLst>
              </p:cNvPr>
              <p:cNvSpPr txBox="1"/>
              <p:nvPr/>
            </p:nvSpPr>
            <p:spPr>
              <a:xfrm>
                <a:off x="1880616" y="6170176"/>
                <a:ext cx="3059761" cy="394082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𝜈𝛽𝛽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MeV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F4E0512-3288-2FC9-A6CC-D564B4C22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616" y="6170176"/>
                <a:ext cx="3059761" cy="3940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08FAD0-F369-4AD2-0CF4-EAD0C91BD87F}"/>
                  </a:ext>
                </a:extLst>
              </p:cNvPr>
              <p:cNvSpPr txBox="1"/>
              <p:nvPr/>
            </p:nvSpPr>
            <p:spPr>
              <a:xfrm>
                <a:off x="7141897" y="6170175"/>
                <a:ext cx="3059759" cy="394082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𝜈𝛽𝛽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US" dirty="0"/>
                  <a:t> MeV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08FAD0-F369-4AD2-0CF4-EAD0C91BD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897" y="6170175"/>
                <a:ext cx="3059759" cy="3940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37122F9-23CA-4AFB-B921-07F5337953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5671" y="2860197"/>
            <a:ext cx="4307974" cy="28628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F9F21D-7A76-D965-43CD-27CFD61EE4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71073" y="2860197"/>
            <a:ext cx="4307974" cy="28628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5F6B95-735F-2AFA-073C-BB7B360C429B}"/>
              </a:ext>
            </a:extLst>
          </p:cNvPr>
          <p:cNvSpPr txBox="1"/>
          <p:nvPr/>
        </p:nvSpPr>
        <p:spPr>
          <a:xfrm>
            <a:off x="689984" y="1134909"/>
            <a:ext cx="540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Similarities:</a:t>
            </a:r>
          </a:p>
          <a:p>
            <a:pPr marL="342900" indent="-342900">
              <a:buClr>
                <a:srgbClr val="00B0F0"/>
              </a:buClr>
              <a:buFont typeface="Wingdings" pitchFamily="2" charset="2"/>
              <a:buChar char="q"/>
            </a:pPr>
            <a:r>
              <a:rPr lang="en-US" sz="2400" dirty="0"/>
              <a:t>Same initial and final nuclei</a:t>
            </a:r>
          </a:p>
          <a:p>
            <a:pPr marL="342900" indent="-342900">
              <a:buClr>
                <a:srgbClr val="00B0F0"/>
              </a:buClr>
              <a:buFont typeface="Wingdings" pitchFamily="2" charset="2"/>
              <a:buChar char="q"/>
            </a:pPr>
            <a:r>
              <a:rPr lang="en-US" sz="2400" dirty="0"/>
              <a:t>Weak-interaction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D33397-705B-70E2-F92B-B0008008466C}"/>
                  </a:ext>
                </a:extLst>
              </p:cNvPr>
              <p:cNvSpPr txBox="1"/>
              <p:nvPr/>
            </p:nvSpPr>
            <p:spPr>
              <a:xfrm>
                <a:off x="6435671" y="1134909"/>
                <a:ext cx="540601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accent2"/>
                    </a:solidFill>
                  </a:rPr>
                  <a:t>Differences:</a:t>
                </a:r>
              </a:p>
              <a:p>
                <a:pPr marL="342900" indent="-342900">
                  <a:buClr>
                    <a:srgbClr val="00B0F0"/>
                  </a:buClr>
                  <a:buFont typeface="Wingdings" pitchFamily="2" charset="2"/>
                  <a:buChar char="q"/>
                </a:pPr>
                <a:r>
                  <a:rPr lang="en-US" sz="2400" dirty="0"/>
                  <a:t>Different momentum exchange</a:t>
                </a:r>
              </a:p>
              <a:p>
                <a:pPr marL="342900" indent="-342900">
                  <a:buClr>
                    <a:srgbClr val="00B0F0"/>
                  </a:buCl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CA" sz="2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sz="2400" b="1" dirty="0">
                    <a:solidFill>
                      <a:srgbClr val="00B0F0"/>
                    </a:solidFill>
                  </a:rPr>
                  <a:t> decay measured, </a:t>
                </a:r>
                <a14:m>
                  <m:oMath xmlns:m="http://schemas.openxmlformats.org/officeDocument/2006/math">
                    <m:r>
                      <a:rPr lang="en-CA" sz="2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sz="2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sz="2400" b="1" dirty="0">
                    <a:solidFill>
                      <a:srgbClr val="00B0F0"/>
                    </a:solidFill>
                  </a:rPr>
                  <a:t> not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D33397-705B-70E2-F92B-B000800846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5671" y="1134909"/>
                <a:ext cx="5406016" cy="1200329"/>
              </a:xfrm>
              <a:prstGeom prst="rect">
                <a:avLst/>
              </a:prstGeom>
              <a:blipFill>
                <a:blip r:embed="rId10"/>
                <a:stretch>
                  <a:fillRect l="-1639" t="-4211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68E1D57C-3067-9C9B-B71E-F8ABE5CA531F}"/>
              </a:ext>
            </a:extLst>
          </p:cNvPr>
          <p:cNvSpPr/>
          <p:nvPr/>
        </p:nvSpPr>
        <p:spPr>
          <a:xfrm>
            <a:off x="3064042" y="3641559"/>
            <a:ext cx="593557" cy="58472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973B9DD-31D2-1A04-D732-3F0EAF96B0E1}"/>
              </a:ext>
            </a:extLst>
          </p:cNvPr>
          <p:cNvSpPr/>
          <p:nvPr/>
        </p:nvSpPr>
        <p:spPr>
          <a:xfrm>
            <a:off x="3072064" y="4371471"/>
            <a:ext cx="593557" cy="58472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115FCC8-2F35-5C2D-956F-260BFF76F21B}"/>
              </a:ext>
            </a:extLst>
          </p:cNvPr>
          <p:cNvSpPr/>
          <p:nvPr/>
        </p:nvSpPr>
        <p:spPr>
          <a:xfrm>
            <a:off x="8317831" y="3601455"/>
            <a:ext cx="593557" cy="58472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18E068-F129-9FDE-8F2C-E18EB190DCF7}"/>
              </a:ext>
            </a:extLst>
          </p:cNvPr>
          <p:cNvSpPr/>
          <p:nvPr/>
        </p:nvSpPr>
        <p:spPr>
          <a:xfrm>
            <a:off x="8317827" y="4419597"/>
            <a:ext cx="593557" cy="584723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6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BCB3AD-A927-9524-AC73-DC0055F2C2D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N</a:t>
                </a:r>
                <a:r>
                  <a:rPr lang="en-US" dirty="0" err="1"/>
                  <a:t>eutrinoless</a:t>
                </a:r>
                <a:r>
                  <a:rPr lang="en-US" dirty="0"/>
                  <a:t> double-beta (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) decay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BCB3AD-A927-9524-AC73-DC0055F2C2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418" t="-19231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0497B4-E640-8706-DDE6-008CCB3FD5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2" y="1141112"/>
                <a:ext cx="6099248" cy="5226103"/>
              </a:xfrm>
            </p:spPr>
            <p:txBody>
              <a:bodyPr>
                <a:noAutofit/>
              </a:bodyPr>
              <a:lstStyle/>
              <a:p>
                <a:pPr>
                  <a:buFont typeface="Wingdings" pitchFamily="2" charset="2"/>
                  <a:buChar char="q"/>
                </a:pPr>
                <a:r>
                  <a:rPr lang="en-US" dirty="0"/>
                  <a:t>Violates lepton-number conservation: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→2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br>
                  <a:rPr lang="en-CA" b="0" dirty="0">
                    <a:ea typeface="Cambria Math" panose="02040503050406030204" pitchFamily="18" charset="0"/>
                  </a:rPr>
                </a:br>
                <a:endParaRPr lang="en-CA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Requires that neutrino is its own antiparticle (</a:t>
                </a:r>
                <a:r>
                  <a:rPr lang="en-US" i="1" dirty="0"/>
                  <a:t>Majorana particle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If observed,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25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B0F0"/>
                    </a:solidFill>
                  </a:rPr>
                  <a:t> years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𝜈𝛽𝛽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years)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0497B4-E640-8706-DDE6-008CCB3FD5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2" y="1141112"/>
                <a:ext cx="6099248" cy="5226103"/>
              </a:xfrm>
              <a:blipFill>
                <a:blip r:embed="rId4"/>
                <a:stretch>
                  <a:fillRect l="-22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74AF64D7-DC9F-C92C-BE3C-F8A96BC4E5FD}"/>
              </a:ext>
            </a:extLst>
          </p:cNvPr>
          <p:cNvSpPr/>
          <p:nvPr/>
        </p:nvSpPr>
        <p:spPr>
          <a:xfrm>
            <a:off x="4166616" y="2270411"/>
            <a:ext cx="780288" cy="553655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FD87B30-CB75-7AFE-2687-1732A484E902}"/>
              </a:ext>
            </a:extLst>
          </p:cNvPr>
          <p:cNvGrpSpPr/>
          <p:nvPr/>
        </p:nvGrpSpPr>
        <p:grpSpPr>
          <a:xfrm>
            <a:off x="7514104" y="1741027"/>
            <a:ext cx="3328173" cy="1464490"/>
            <a:chOff x="8461129" y="2925839"/>
            <a:chExt cx="3328173" cy="146449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AF81C45-D1E5-2FA2-F3D2-D76BEF2DD489}"/>
                </a:ext>
              </a:extLst>
            </p:cNvPr>
            <p:cNvSpPr/>
            <p:nvPr/>
          </p:nvSpPr>
          <p:spPr>
            <a:xfrm rot="19134313" flipH="1" flipV="1">
              <a:off x="8461129" y="3311243"/>
              <a:ext cx="379556" cy="379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3EC9278-0B65-C718-05EE-AA4CD5E7B79E}"/>
                </a:ext>
              </a:extLst>
            </p:cNvPr>
            <p:cNvSpPr/>
            <p:nvPr/>
          </p:nvSpPr>
          <p:spPr>
            <a:xfrm rot="19134313" flipH="1" flipV="1">
              <a:off x="10765624" y="3274511"/>
              <a:ext cx="379556" cy="379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3B337CC-E849-5B63-6E3A-572545C875F4}"/>
                </a:ext>
              </a:extLst>
            </p:cNvPr>
            <p:cNvSpPr/>
            <p:nvPr/>
          </p:nvSpPr>
          <p:spPr>
            <a:xfrm flipH="1" flipV="1">
              <a:off x="11066138" y="3621174"/>
              <a:ext cx="379556" cy="379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D9F4E95-DEE0-D826-C4C7-C8C1513BD476}"/>
                </a:ext>
              </a:extLst>
            </p:cNvPr>
            <p:cNvSpPr/>
            <p:nvPr/>
          </p:nvSpPr>
          <p:spPr>
            <a:xfrm flipH="1" flipV="1">
              <a:off x="10808748" y="3539453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0020027-F019-1A61-02BA-64EBFD4C4AA0}"/>
                </a:ext>
              </a:extLst>
            </p:cNvPr>
            <p:cNvSpPr/>
            <p:nvPr/>
          </p:nvSpPr>
          <p:spPr>
            <a:xfrm flipH="1" flipV="1">
              <a:off x="11032332" y="3218908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B3DD8D5-72DA-55C1-72C6-03E9365240F0}"/>
                </a:ext>
              </a:extLst>
            </p:cNvPr>
            <p:cNvSpPr/>
            <p:nvPr/>
          </p:nvSpPr>
          <p:spPr>
            <a:xfrm flipH="1" flipV="1">
              <a:off x="11177930" y="3455615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039E603-CAB6-6253-4EC5-6465C9FDA71B}"/>
                </a:ext>
              </a:extLst>
            </p:cNvPr>
            <p:cNvSpPr/>
            <p:nvPr/>
          </p:nvSpPr>
          <p:spPr>
            <a:xfrm rot="19134313" flipH="1" flipV="1">
              <a:off x="10954346" y="3391873"/>
              <a:ext cx="379556" cy="379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F2ABD6D-71D5-D2ED-E10D-5F99B118CD13}"/>
                </a:ext>
              </a:extLst>
            </p:cNvPr>
            <p:cNvSpPr/>
            <p:nvPr/>
          </p:nvSpPr>
          <p:spPr>
            <a:xfrm flipH="1" flipV="1">
              <a:off x="8793981" y="3624661"/>
              <a:ext cx="379556" cy="379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03D4BBC-7D9E-9E95-67C0-7D66CCEBD62D}"/>
                </a:ext>
              </a:extLst>
            </p:cNvPr>
            <p:cNvSpPr/>
            <p:nvPr/>
          </p:nvSpPr>
          <p:spPr>
            <a:xfrm flipH="1" flipV="1">
              <a:off x="8536591" y="3542940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71CCE39-10B1-8449-76B6-57EAAF4FDB27}"/>
                </a:ext>
              </a:extLst>
            </p:cNvPr>
            <p:cNvSpPr/>
            <p:nvPr/>
          </p:nvSpPr>
          <p:spPr>
            <a:xfrm flipH="1" flipV="1">
              <a:off x="8739490" y="3219013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544FA17-DFC2-D8D4-0985-88DB6C781CC7}"/>
                </a:ext>
              </a:extLst>
            </p:cNvPr>
            <p:cNvSpPr/>
            <p:nvPr/>
          </p:nvSpPr>
          <p:spPr>
            <a:xfrm flipH="1" flipV="1">
              <a:off x="8905773" y="3459102"/>
              <a:ext cx="379556" cy="379556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8CF1239-6E99-9138-F97B-8C722068530A}"/>
                </a:ext>
              </a:extLst>
            </p:cNvPr>
            <p:cNvSpPr/>
            <p:nvPr/>
          </p:nvSpPr>
          <p:spPr>
            <a:xfrm rot="19134313" flipH="1" flipV="1">
              <a:off x="8682189" y="3395360"/>
              <a:ext cx="379556" cy="379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C940BAB-9D63-595E-DDEB-53F09F13AC84}"/>
                </a:ext>
              </a:extLst>
            </p:cNvPr>
            <p:cNvSpPr/>
            <p:nvPr/>
          </p:nvSpPr>
          <p:spPr>
            <a:xfrm flipH="1" flipV="1">
              <a:off x="10383277" y="2925839"/>
              <a:ext cx="231816" cy="23181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99439DD-C2E7-F5A5-A631-771D89CFC6BC}"/>
                </a:ext>
              </a:extLst>
            </p:cNvPr>
            <p:cNvSpPr/>
            <p:nvPr/>
          </p:nvSpPr>
          <p:spPr>
            <a:xfrm flipH="1" flipV="1">
              <a:off x="11557486" y="4158513"/>
              <a:ext cx="231816" cy="23181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F248142-2DFC-B672-BC4D-50B589166C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70624" y="3154859"/>
              <a:ext cx="228917" cy="18233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2CD1FA9-5392-D778-B1E7-63A029D041FD}"/>
                </a:ext>
              </a:extLst>
            </p:cNvPr>
            <p:cNvCxnSpPr>
              <a:cxnSpLocks/>
              <a:endCxn id="19" idx="5"/>
            </p:cNvCxnSpPr>
            <p:nvPr/>
          </p:nvCxnSpPr>
          <p:spPr>
            <a:xfrm>
              <a:off x="11377098" y="3988754"/>
              <a:ext cx="214337" cy="203708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D0367835-9245-498B-3E3A-590F39ED3639}"/>
                </a:ext>
              </a:extLst>
            </p:cNvPr>
            <p:cNvSpPr/>
            <p:nvPr/>
          </p:nvSpPr>
          <p:spPr>
            <a:xfrm rot="8480379">
              <a:off x="10655783" y="3320363"/>
              <a:ext cx="792000" cy="792000"/>
            </a:xfrm>
            <a:prstGeom prst="arc">
              <a:avLst>
                <a:gd name="adj1" fmla="val 16200000"/>
                <a:gd name="adj2" fmla="val 4741688"/>
              </a:avLst>
            </a:prstGeom>
            <a:ln w="31750">
              <a:solidFill>
                <a:schemeClr val="tx1"/>
              </a:solidFill>
              <a:bevel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A614D95-2207-8937-FE50-E9189C6E9BF8}"/>
                </a:ext>
              </a:extLst>
            </p:cNvPr>
            <p:cNvSpPr/>
            <p:nvPr/>
          </p:nvSpPr>
          <p:spPr>
            <a:xfrm flipH="1" flipV="1">
              <a:off x="10634261" y="3845056"/>
              <a:ext cx="231816" cy="23181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50800">
              <a:bevelT w="139700" h="139700"/>
              <a:bevelB w="171450" h="190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3d extrusionH="88900">
                <a:bevelT w="38100" h="38100"/>
                <a:bevelB w="38100" h="38100"/>
              </a:sp3d>
            </a:bodyPr>
            <a:lstStyle/>
            <a:p>
              <a:pPr algn="ctr"/>
              <a:endParaRPr lang="en-US"/>
            </a:p>
          </p:txBody>
        </p:sp>
        <p:sp>
          <p:nvSpPr>
            <p:cNvPr id="45" name="Right Arrow 44">
              <a:extLst>
                <a:ext uri="{FF2B5EF4-FFF2-40B4-BE49-F238E27FC236}">
                  <a16:creationId xmlns:a16="http://schemas.microsoft.com/office/drawing/2014/main" id="{0E762A04-5E25-A3B1-D249-4CF10F3D0CA1}"/>
                </a:ext>
              </a:extLst>
            </p:cNvPr>
            <p:cNvSpPr/>
            <p:nvPr/>
          </p:nvSpPr>
          <p:spPr>
            <a:xfrm>
              <a:off x="9439297" y="3407744"/>
              <a:ext cx="978408" cy="485528"/>
            </a:xfrm>
            <a:prstGeom prst="rightArrow">
              <a:avLst/>
            </a:prstGeom>
            <a:gradFill flip="none" rotWithShape="1">
              <a:gsLst>
                <a:gs pos="0">
                  <a:schemeClr val="accent4">
                    <a:tint val="66000"/>
                    <a:satMod val="160000"/>
                    <a:lumMod val="82199"/>
                  </a:schemeClr>
                </a:gs>
                <a:gs pos="69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7DB507F-9C66-D21B-5098-8BC4CDCAA806}"/>
              </a:ext>
            </a:extLst>
          </p:cNvPr>
          <p:cNvGrpSpPr/>
          <p:nvPr/>
        </p:nvGrpSpPr>
        <p:grpSpPr>
          <a:xfrm>
            <a:off x="10149564" y="3407733"/>
            <a:ext cx="1683327" cy="3144148"/>
            <a:chOff x="10149564" y="3407733"/>
            <a:chExt cx="1683327" cy="3144148"/>
          </a:xfrm>
        </p:grpSpPr>
        <p:pic>
          <p:nvPicPr>
            <p:cNvPr id="29" name="Picture 28" descr="A person in a suit holding a string&#10;&#10;Description automatically generated">
              <a:extLst>
                <a:ext uri="{FF2B5EF4-FFF2-40B4-BE49-F238E27FC236}">
                  <a16:creationId xmlns:a16="http://schemas.microsoft.com/office/drawing/2014/main" id="{6EF9BE7A-B512-AB06-DDE8-F17C83B44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49564" y="3857227"/>
              <a:ext cx="1660797" cy="2089836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120D759-F881-D2BB-886D-9F79F98B4E50}"/>
                </a:ext>
              </a:extLst>
            </p:cNvPr>
            <p:cNvSpPr txBox="1"/>
            <p:nvPr/>
          </p:nvSpPr>
          <p:spPr>
            <a:xfrm>
              <a:off x="10308891" y="6182549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W. Furry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060E9E-FF62-6812-4CE2-335B04245516}"/>
                </a:ext>
              </a:extLst>
            </p:cNvPr>
            <p:cNvSpPr txBox="1"/>
            <p:nvPr/>
          </p:nvSpPr>
          <p:spPr>
            <a:xfrm>
              <a:off x="10569647" y="3407733"/>
              <a:ext cx="1002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1939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F80A3CF-78E9-4395-6170-B994558B995B}"/>
              </a:ext>
            </a:extLst>
          </p:cNvPr>
          <p:cNvGrpSpPr/>
          <p:nvPr/>
        </p:nvGrpSpPr>
        <p:grpSpPr>
          <a:xfrm>
            <a:off x="8347842" y="3400447"/>
            <a:ext cx="1546735" cy="3151434"/>
            <a:chOff x="8347842" y="3400447"/>
            <a:chExt cx="1546735" cy="3151434"/>
          </a:xfrm>
        </p:grpSpPr>
        <p:pic>
          <p:nvPicPr>
            <p:cNvPr id="47" name="Picture 46" descr="A person in a suit and tie&#10;&#10;Description automatically generated">
              <a:extLst>
                <a:ext uri="{FF2B5EF4-FFF2-40B4-BE49-F238E27FC236}">
                  <a16:creationId xmlns:a16="http://schemas.microsoft.com/office/drawing/2014/main" id="{71A1AB6E-7E30-FA34-FDFD-912C9D39C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47842" y="3924245"/>
              <a:ext cx="1485900" cy="195580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27EA4A0-A176-8A9F-C338-6DE8A942B5B8}"/>
                </a:ext>
              </a:extLst>
            </p:cNvPr>
            <p:cNvSpPr txBox="1"/>
            <p:nvPr/>
          </p:nvSpPr>
          <p:spPr>
            <a:xfrm>
              <a:off x="8355519" y="6182549"/>
              <a:ext cx="1539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E. Majorana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83EF9D1-4466-99DF-AE1B-B626C1F33A62}"/>
                </a:ext>
              </a:extLst>
            </p:cNvPr>
            <p:cNvSpPr txBox="1"/>
            <p:nvPr/>
          </p:nvSpPr>
          <p:spPr>
            <a:xfrm>
              <a:off x="8576972" y="3400447"/>
              <a:ext cx="1131327" cy="383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1937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AC60E38-1030-4148-52A6-47D4D6C3D0CA}"/>
              </a:ext>
            </a:extLst>
          </p:cNvPr>
          <p:cNvGrpSpPr/>
          <p:nvPr/>
        </p:nvGrpSpPr>
        <p:grpSpPr>
          <a:xfrm>
            <a:off x="6252556" y="3407733"/>
            <a:ext cx="2062228" cy="3144148"/>
            <a:chOff x="6252556" y="3407733"/>
            <a:chExt cx="2062228" cy="3144148"/>
          </a:xfrm>
        </p:grpSpPr>
        <p:pic>
          <p:nvPicPr>
            <p:cNvPr id="26" name="Picture 25" descr="Medium shot of a person smiling&#10;&#10;Description automatically generated">
              <a:extLst>
                <a:ext uri="{FF2B5EF4-FFF2-40B4-BE49-F238E27FC236}">
                  <a16:creationId xmlns:a16="http://schemas.microsoft.com/office/drawing/2014/main" id="{5C77D61B-579E-D595-7B35-0EE7A85A6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89810" y="3876960"/>
              <a:ext cx="1442210" cy="205037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2D324C8-6E63-FE87-5F31-5B82F3EB7D99}"/>
                </a:ext>
              </a:extLst>
            </p:cNvPr>
            <p:cNvSpPr txBox="1"/>
            <p:nvPr/>
          </p:nvSpPr>
          <p:spPr>
            <a:xfrm>
              <a:off x="6252556" y="6182549"/>
              <a:ext cx="2062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M. </a:t>
              </a:r>
              <a:r>
                <a:rPr lang="en-US" i="1" dirty="0" err="1"/>
                <a:t>Göppert</a:t>
              </a:r>
              <a:r>
                <a:rPr lang="en-US" i="1" dirty="0"/>
                <a:t> Mayer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9C0432-F9C5-3E94-AC0D-AE7967F602D8}"/>
                </a:ext>
              </a:extLst>
            </p:cNvPr>
            <p:cNvSpPr txBox="1"/>
            <p:nvPr/>
          </p:nvSpPr>
          <p:spPr>
            <a:xfrm>
              <a:off x="7017997" y="340773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1935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35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A8ACE78-ECC2-3581-FB56-BB17B2606E8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Probing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decay by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decay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A8ACE78-ECC2-3581-FB56-BB17B2606E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567" t="-9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AB4113-3043-ED33-3299-2C16072539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1267968"/>
                <a:ext cx="10207541" cy="1805017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Font typeface="Wingdings" pitchFamily="2" charset="2"/>
                  <a:buChar char="q"/>
                </a:pPr>
                <a:r>
                  <a:rPr lang="en-CA" sz="2800" b="0" dirty="0"/>
                  <a:t>Nuclear matrix elements of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800" dirty="0"/>
                  <a:t> and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800" dirty="0"/>
                  <a:t> decays correlated</a:t>
                </a:r>
              </a:p>
              <a:p>
                <a:pPr>
                  <a:buFont typeface="Wingdings" pitchFamily="2" charset="2"/>
                  <a:buChar char="q"/>
                </a:pPr>
                <a:r>
                  <a:rPr lang="en-US" sz="2800" dirty="0"/>
                  <a:t>We can derive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CA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p>
                  </m:oMath>
                </a14:m>
                <a:r>
                  <a:rPr lang="en-US" sz="2800" dirty="0"/>
                  <a:t> from the correlations and measured </a:t>
                </a:r>
                <a14:m>
                  <m:oMath xmlns:m="http://schemas.openxmlformats.org/officeDocument/2006/math"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800" dirty="0"/>
                  <a:t>-decay half-lives</a:t>
                </a:r>
              </a:p>
              <a:p>
                <a:pPr lvl="1">
                  <a:buFont typeface="System Font Regular"/>
                  <a:buChar char="→"/>
                </a:pPr>
                <a:r>
                  <a:rPr lang="en-US" sz="2800" b="1" i="1" dirty="0">
                    <a:solidFill>
                      <a:srgbClr val="00B0F0"/>
                    </a:solidFill>
                  </a:rPr>
                  <a:t>Theoretical uncertainties based on systematics</a:t>
                </a:r>
                <a:endParaRPr lang="en-US" sz="2800" b="1" dirty="0">
                  <a:solidFill>
                    <a:srgbClr val="00B0F0"/>
                  </a:solidFill>
                </a:endParaRPr>
              </a:p>
              <a:p>
                <a:r>
                  <a:rPr lang="en-US" sz="2800" dirty="0">
                    <a:solidFill>
                      <a:srgbClr val="00B0F0"/>
                    </a:solidFill>
                  </a:rPr>
                  <a:t>Will</a:t>
                </a:r>
                <a:r>
                  <a:rPr lang="en-US" sz="2800" i="1" dirty="0">
                    <a:solidFill>
                      <a:srgbClr val="00B0F0"/>
                    </a:solidFill>
                  </a:rPr>
                  <a:t> ab initio </a:t>
                </a:r>
                <a:r>
                  <a:rPr lang="en-US" sz="2800" dirty="0">
                    <a:solidFill>
                      <a:srgbClr val="00B0F0"/>
                    </a:solidFill>
                  </a:rPr>
                  <a:t>methods find similar correlations? (D. </a:t>
                </a:r>
                <a:r>
                  <a:rPr lang="en-US" sz="2800" dirty="0" err="1">
                    <a:solidFill>
                      <a:srgbClr val="00B0F0"/>
                    </a:solidFill>
                  </a:rPr>
                  <a:t>Sedghi</a:t>
                </a:r>
                <a:r>
                  <a:rPr lang="en-US" sz="2800" dirty="0">
                    <a:solidFill>
                      <a:srgbClr val="00B0F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AB4113-3043-ED33-3299-2C16072539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1267968"/>
                <a:ext cx="10207541" cy="1805017"/>
              </a:xfrm>
              <a:blipFill>
                <a:blip r:embed="rId4"/>
                <a:stretch>
                  <a:fillRect l="-870" t="-9091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19A902E-78E2-4407-FCEB-47FB4D9B1F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2987" y="3210623"/>
            <a:ext cx="9586025" cy="26784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369326-A831-5D83-A3E7-5A475DE7A9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3887" y="3210624"/>
            <a:ext cx="5974317" cy="31832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981851-512A-E0B1-9E95-A4310FB8170D}"/>
              </a:ext>
            </a:extLst>
          </p:cNvPr>
          <p:cNvSpPr txBox="1"/>
          <p:nvPr/>
        </p:nvSpPr>
        <p:spPr>
          <a:xfrm>
            <a:off x="3121152" y="6273225"/>
            <a:ext cx="6968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LJ, B. Romeo, P. Soriano, J. Menéndez, Phys. Rev. C 107, 044305 (2023)</a:t>
            </a:r>
          </a:p>
          <a:p>
            <a:endParaRPr lang="en-US" sz="1600" i="1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E12E4DD0-7A20-0597-605F-B30796902B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06708" y="2642646"/>
            <a:ext cx="1545004" cy="41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95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D723C02-0F9B-9E6E-60ED-41F47CF3114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800" dirty="0"/>
                  <a:t>Muon capture on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  <m:e>
                        <m:r>
                          <a:rPr lang="en-CA" sz="2800" b="1" i="0" smtClean="0">
                            <a:latin typeface="Cambria Math" panose="02040503050406030204" pitchFamily="18" charset="0"/>
                          </a:rPr>
                          <m:t>𝐋𝐢</m:t>
                        </m:r>
                      </m:e>
                    </m:sPre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  <m:e>
                        <m:r>
                          <a:rPr lang="en-CA" sz="2800" b="1" i="0" smtClean="0">
                            <a:latin typeface="Cambria Math" panose="02040503050406030204" pitchFamily="18" charset="0"/>
                          </a:rPr>
                          <m:t>𝐂</m:t>
                        </m:r>
                      </m:e>
                    </m:sPre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sz="2800" b="1" i="1" smtClean="0">
                            <a:latin typeface="Cambria Math" panose="02040503050406030204" pitchFamily="18" charset="0"/>
                          </a:rPr>
                          <m:t>𝟏𝟔</m:t>
                        </m:r>
                      </m:sup>
                      <m:e>
                        <m:r>
                          <a:rPr lang="en-CA" sz="2800" b="1" i="0" smtClean="0">
                            <a:latin typeface="Cambria Math" panose="02040503050406030204" pitchFamily="18" charset="0"/>
                          </a:rPr>
                          <m:t>𝐍</m:t>
                        </m:r>
                      </m:e>
                    </m:sPre>
                  </m:oMath>
                </a14:m>
                <a:r>
                  <a:rPr lang="en-US" sz="2800" dirty="0"/>
                  <a:t> from </a:t>
                </a:r>
                <a:r>
                  <a:rPr lang="en-US" sz="2800" i="1" dirty="0"/>
                  <a:t>ab initio </a:t>
                </a:r>
                <a:r>
                  <a:rPr lang="en-US" sz="2800" dirty="0"/>
                  <a:t>nuclear theory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D723C02-0F9B-9E6E-60ED-41F47CF311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196" t="-11321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9F54AEA-1954-B811-6442-48A2C50F5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5324" y="1100780"/>
            <a:ext cx="2749628" cy="5536922"/>
          </a:xfrm>
          <a:prstGeom prst="rect">
            <a:avLst/>
          </a:prstGeom>
        </p:spPr>
      </p:pic>
      <p:pic>
        <p:nvPicPr>
          <p:cNvPr id="13" name="Content Placeholder 12" descr="A screenshot of a computer game&#10;&#10;Description automatically generated">
            <a:extLst>
              <a:ext uri="{FF2B5EF4-FFF2-40B4-BE49-F238E27FC236}">
                <a16:creationId xmlns:a16="http://schemas.microsoft.com/office/drawing/2014/main" id="{1206C72A-4BD9-F73A-0214-E5157B227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7048" y="1100780"/>
            <a:ext cx="4996853" cy="227455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80E2B4F-C063-0AA6-C844-5E89F1017A06}"/>
                  </a:ext>
                </a:extLst>
              </p:cNvPr>
              <p:cNvSpPr txBox="1"/>
              <p:nvPr/>
            </p:nvSpPr>
            <p:spPr>
              <a:xfrm>
                <a:off x="5391807" y="1191040"/>
                <a:ext cx="3389887" cy="2053639"/>
              </a:xfrm>
              <a:prstGeom prst="rect">
                <a:avLst/>
              </a:prstGeom>
              <a:noFill/>
              <a:ln>
                <a:solidFill>
                  <a:srgbClr val="05B0F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Momentum exchange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≈100</m:t>
                    </m:r>
                  </m:oMath>
                </a14:m>
                <a:r>
                  <a:rPr lang="en-US" dirty="0"/>
                  <a:t> MeV</a:t>
                </a:r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dirty="0"/>
                  <a:t>Involves vector, axial-vector, magnetic and pseudoscalar nuclear-weak currents</a:t>
                </a:r>
              </a:p>
              <a:p>
                <a:pPr marL="742950" lvl="1" indent="-285750">
                  <a:buFont typeface="System Font Regular"/>
                  <a:buChar char="→"/>
                </a:pPr>
                <a:r>
                  <a:rPr lang="en-US" b="1" dirty="0">
                    <a:solidFill>
                      <a:srgbClr val="05B0F0"/>
                    </a:solidFill>
                  </a:rPr>
                  <a:t>Can be used as a probe of </a:t>
                </a:r>
                <a14:m>
                  <m:oMath xmlns:m="http://schemas.openxmlformats.org/officeDocument/2006/math">
                    <m:r>
                      <a:rPr lang="en-CA" b="1" i="1" smtClean="0">
                        <a:solidFill>
                          <a:srgbClr val="05B0F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solidFill>
                          <a:srgbClr val="05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b="1" dirty="0">
                    <a:solidFill>
                      <a:srgbClr val="05B0F0"/>
                    </a:solidFill>
                  </a:rPr>
                  <a:t> decay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80E2B4F-C063-0AA6-C844-5E89F1017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1807" y="1191040"/>
                <a:ext cx="3389887" cy="2053639"/>
              </a:xfrm>
              <a:prstGeom prst="rect">
                <a:avLst/>
              </a:prstGeom>
              <a:blipFill>
                <a:blip r:embed="rId5"/>
                <a:stretch>
                  <a:fillRect l="-741" t="-1227" r="-1111" b="-3681"/>
                </a:stretch>
              </a:blipFill>
              <a:ln>
                <a:solidFill>
                  <a:srgbClr val="05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FD847D8-96DE-BC8D-1450-6A9A44A90656}"/>
              </a:ext>
            </a:extLst>
          </p:cNvPr>
          <p:cNvSpPr txBox="1"/>
          <p:nvPr/>
        </p:nvSpPr>
        <p:spPr>
          <a:xfrm>
            <a:off x="914400" y="6083836"/>
            <a:ext cx="786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5B0F0"/>
              </a:buClr>
              <a:buFont typeface="Wingdings" pitchFamily="2" charset="2"/>
              <a:buChar char="q"/>
            </a:pPr>
            <a:r>
              <a:rPr lang="en-US" b="1" i="1" dirty="0">
                <a:solidFill>
                  <a:srgbClr val="05B0F0"/>
                </a:solidFill>
              </a:rPr>
              <a:t>Ab initio no-core </a:t>
            </a:r>
            <a:r>
              <a:rPr lang="en-US" b="1" dirty="0">
                <a:solidFill>
                  <a:srgbClr val="05B0F0"/>
                </a:solidFill>
              </a:rPr>
              <a:t>shell-model calculations in good agreement with experiments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BA5819D-462D-9271-D2CB-612FCB9A60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6286" y="3525349"/>
            <a:ext cx="6291621" cy="2408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52312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C997-3BCD-94B6-6A64-0335C6692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A9D00-8383-9101-3AD2-47CD4F6552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1302540"/>
                <a:ext cx="10721635" cy="5064676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i="1" dirty="0"/>
                  <a:t>Ab initio </a:t>
                </a:r>
                <a:r>
                  <a:rPr lang="en-US" dirty="0"/>
                  <a:t>methods now capable of computing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/>
                  <a:t>-decay nuclear matrix elements</a:t>
                </a:r>
              </a:p>
              <a:p>
                <a:r>
                  <a:rPr lang="en-US" dirty="0"/>
                  <a:t>Corrections to the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/>
                  <a:t>-decay operators evaluated up to N</a:t>
                </a:r>
                <a:r>
                  <a:rPr lang="en-US" baseline="30000" dirty="0"/>
                  <a:t>2</a:t>
                </a:r>
                <a:r>
                  <a:rPr lang="en-US" dirty="0"/>
                  <a:t>LO</a:t>
                </a:r>
              </a:p>
              <a:p>
                <a:r>
                  <a:rPr lang="en-US" dirty="0"/>
                  <a:t>Related processes, such as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decay and muon capture can help further constrain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decay</a:t>
                </a: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5B0F0"/>
                    </a:solidFill>
                  </a:rPr>
                  <a:t>Outlook</a:t>
                </a:r>
              </a:p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  <m:r>
                      <a:rPr lang="en-CA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decay can be mediated by </a:t>
                </a:r>
                <a:r>
                  <a:rPr lang="en-US" b="1" dirty="0"/>
                  <a:t>other mechanisms </a:t>
                </a:r>
                <a:r>
                  <a:rPr lang="en-US" dirty="0"/>
                  <a:t>(ongoing </a:t>
                </a:r>
                <a:r>
                  <a:rPr lang="en-US" i="1" dirty="0"/>
                  <a:t>ab initio </a:t>
                </a:r>
                <a:r>
                  <a:rPr lang="en-US" dirty="0"/>
                  <a:t>studies by A. Todd et al.)</a:t>
                </a:r>
              </a:p>
              <a:p>
                <a:r>
                  <a:rPr lang="en-US" i="1" dirty="0"/>
                  <a:t>Ab initio </a:t>
                </a:r>
                <a:r>
                  <a:rPr lang="en-US" dirty="0"/>
                  <a:t>studies for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b="1" i="1" dirty="0"/>
                  <a:t> </a:t>
                </a:r>
                <a:r>
                  <a:rPr lang="en-US" b="1" dirty="0"/>
                  <a:t>decay</a:t>
                </a:r>
                <a:r>
                  <a:rPr lang="en-US" dirty="0"/>
                  <a:t> (D. </a:t>
                </a:r>
                <a:r>
                  <a:rPr lang="en-US" dirty="0" err="1"/>
                  <a:t>Sedghi</a:t>
                </a:r>
                <a:r>
                  <a:rPr lang="en-US" dirty="0"/>
                  <a:t>)</a:t>
                </a:r>
              </a:p>
              <a:p>
                <a:r>
                  <a:rPr lang="en-US" b="1" dirty="0"/>
                  <a:t>Two-body currents </a:t>
                </a:r>
                <a:r>
                  <a:rPr lang="en-US" dirty="0"/>
                  <a:t>would enter at N</a:t>
                </a:r>
                <a:r>
                  <a:rPr lang="en-US" baseline="30000" dirty="0"/>
                  <a:t>3</a:t>
                </a:r>
                <a:r>
                  <a:rPr lang="en-US" dirty="0"/>
                  <a:t>LO, but effects may be larger (TODO to the community)</a:t>
                </a:r>
              </a:p>
              <a:p>
                <a:r>
                  <a:rPr lang="en-US" dirty="0"/>
                  <a:t>How does nuclear deformation affect the </a:t>
                </a:r>
                <a:r>
                  <a:rPr lang="en-US" i="1" dirty="0"/>
                  <a:t>ab initio</a:t>
                </a:r>
                <a:r>
                  <a:rPr lang="en-US" dirty="0"/>
                  <a:t> predictions? (TODO to </a:t>
                </a:r>
                <a:r>
                  <a:rPr lang="en-US"/>
                  <a:t>the community)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5A9D00-8383-9101-3AD2-47CD4F6552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1302540"/>
                <a:ext cx="10721635" cy="5064676"/>
              </a:xfrm>
              <a:blipFill>
                <a:blip r:embed="rId2"/>
                <a:stretch>
                  <a:fillRect l="-1064" r="-1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73788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DF17A5-A7AC-E12E-45A7-88F7F837F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55" y="1313550"/>
            <a:ext cx="3938833" cy="1581961"/>
          </a:xfrm>
        </p:spPr>
        <p:txBody>
          <a:bodyPr>
            <a:normAutofit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/>
              <a:t>Merci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30C6A99-2289-A0E5-1258-B69FD33BFFE6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92655" y="3299351"/>
                <a:ext cx="5239930" cy="3136012"/>
              </a:xfrm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br>
                  <a:rPr lang="en-US" dirty="0"/>
                </a:br>
                <a:r>
                  <a:rPr lang="en-US" dirty="0"/>
                  <a:t>Thanks to                                          from:</a:t>
                </a:r>
              </a:p>
              <a:p>
                <a:endParaRPr lang="en-US" dirty="0"/>
              </a:p>
              <a:p>
                <a:r>
                  <a:rPr lang="en-US" dirty="0"/>
                  <a:t>Jason D. Holt (PI)</a:t>
                </a:r>
                <a:br>
                  <a:rPr lang="en-US" dirty="0"/>
                </a:br>
                <a:r>
                  <a:rPr lang="en-US" dirty="0">
                    <a:solidFill>
                      <a:schemeClr val="accent1"/>
                    </a:solidFill>
                  </a:rPr>
                  <a:t>Lotta Jokiniemi (</a:t>
                </a:r>
                <a14:m>
                  <m:oMath xmlns:m="http://schemas.openxmlformats.org/officeDocument/2006/math">
                    <m:r>
                      <a:rPr lang="en-CA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decay)</a:t>
                </a:r>
                <a:br>
                  <a:rPr lang="en-US" dirty="0">
                    <a:solidFill>
                      <a:schemeClr val="accent1"/>
                    </a:solidFill>
                  </a:rPr>
                </a:br>
                <a:r>
                  <a:rPr lang="en-US" dirty="0" err="1">
                    <a:solidFill>
                      <a:schemeClr val="accent1"/>
                    </a:solidFill>
                  </a:rPr>
                  <a:t>Baishan</a:t>
                </a:r>
                <a:r>
                  <a:rPr lang="en-US" dirty="0">
                    <a:solidFill>
                      <a:schemeClr val="accent1"/>
                    </a:solidFill>
                  </a:rPr>
                  <a:t> Hu (dark matter)</a:t>
                </a:r>
                <a:br>
                  <a:rPr lang="en-US" dirty="0"/>
                </a:br>
                <a:r>
                  <a:rPr lang="en-US" dirty="0">
                    <a:solidFill>
                      <a:schemeClr val="accent2"/>
                    </a:solidFill>
                  </a:rPr>
                  <a:t>Antoine </a:t>
                </a:r>
                <a:r>
                  <a:rPr lang="en-US" dirty="0" err="1">
                    <a:solidFill>
                      <a:schemeClr val="accent2"/>
                    </a:solidFill>
                  </a:rPr>
                  <a:t>Belley</a:t>
                </a:r>
                <a:r>
                  <a:rPr lang="en-US" dirty="0">
                    <a:solidFill>
                      <a:schemeClr val="accent2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CA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decay)</a:t>
                </a:r>
                <a:br>
                  <a:rPr lang="en-US" dirty="0">
                    <a:solidFill>
                      <a:schemeClr val="accent2"/>
                    </a:solidFill>
                  </a:rPr>
                </a:br>
                <a:r>
                  <a:rPr lang="en-US" dirty="0">
                    <a:solidFill>
                      <a:schemeClr val="accent2"/>
                    </a:solidFill>
                  </a:rPr>
                  <a:t>Mathieu </a:t>
                </a:r>
                <a:r>
                  <a:rPr lang="en-US" dirty="0" err="1">
                    <a:solidFill>
                      <a:schemeClr val="accent2"/>
                    </a:solidFill>
                  </a:rPr>
                  <a:t>Bruneault</a:t>
                </a:r>
                <a:r>
                  <a:rPr lang="en-US" dirty="0">
                    <a:solidFill>
                      <a:schemeClr val="accent2"/>
                    </a:solidFill>
                  </a:rPr>
                  <a:t> (dark matter)</a:t>
                </a:r>
                <a:br>
                  <a:rPr lang="en-US" dirty="0"/>
                </a:br>
                <a:r>
                  <a:rPr lang="en-US" dirty="0">
                    <a:solidFill>
                      <a:schemeClr val="accent6"/>
                    </a:solidFill>
                  </a:rPr>
                  <a:t>Taiki </a:t>
                </a:r>
                <a:r>
                  <a:rPr lang="en-US" dirty="0" err="1">
                    <a:solidFill>
                      <a:schemeClr val="accent6"/>
                    </a:solidFill>
                  </a:rPr>
                  <a:t>Shickele</a:t>
                </a:r>
                <a:r>
                  <a:rPr lang="en-US" dirty="0">
                    <a:solidFill>
                      <a:schemeClr val="accent6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CA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decay)</a:t>
                </a:r>
                <a:br>
                  <a:rPr lang="en-US" dirty="0">
                    <a:solidFill>
                      <a:schemeClr val="accent6"/>
                    </a:solidFill>
                  </a:rPr>
                </a:br>
                <a:r>
                  <a:rPr lang="en-US" dirty="0">
                    <a:solidFill>
                      <a:schemeClr val="accent6"/>
                    </a:solidFill>
                  </a:rPr>
                  <a:t>Alexander Todd (</a:t>
                </a:r>
                <a14:m>
                  <m:oMath xmlns:m="http://schemas.openxmlformats.org/officeDocument/2006/math">
                    <m:r>
                      <a:rPr lang="en-CA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CA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decay)</a:t>
                </a:r>
                <a:br>
                  <a:rPr lang="en-US" dirty="0">
                    <a:solidFill>
                      <a:schemeClr val="accent6"/>
                    </a:solidFill>
                  </a:rPr>
                </a:br>
                <a:r>
                  <a:rPr lang="en-US" dirty="0">
                    <a:solidFill>
                      <a:schemeClr val="accent6"/>
                    </a:solidFill>
                  </a:rPr>
                  <a:t>Didar </a:t>
                </a:r>
                <a:r>
                  <a:rPr lang="en-US" dirty="0" err="1">
                    <a:solidFill>
                      <a:schemeClr val="accent6"/>
                    </a:solidFill>
                  </a:rPr>
                  <a:t>Sedghi</a:t>
                </a:r>
                <a:r>
                  <a:rPr lang="en-US" dirty="0">
                    <a:solidFill>
                      <a:schemeClr val="accent6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CA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>
                    <a:solidFill>
                      <a:schemeClr val="accent6"/>
                    </a:solidFill>
                  </a:rPr>
                  <a:t> decay)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230C6A99-2289-A0E5-1258-B69FD33BFF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92655" y="3299351"/>
                <a:ext cx="5239930" cy="3136012"/>
              </a:xfrm>
              <a:blipFill>
                <a:blip r:embed="rId2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6F43931-C683-CA3C-0ADC-D748DCAB60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2901" y="2413648"/>
            <a:ext cx="3938587" cy="374620"/>
          </a:xfrm>
        </p:spPr>
        <p:txBody>
          <a:bodyPr/>
          <a:lstStyle/>
          <a:p>
            <a:r>
              <a:rPr lang="en-US" dirty="0" err="1"/>
              <a:t>ljokiniemi@triumf.ca</a:t>
            </a:r>
            <a:endParaRPr lang="en-US" dirty="0"/>
          </a:p>
        </p:txBody>
      </p:sp>
      <p:pic>
        <p:nvPicPr>
          <p:cNvPr id="3" name="Picture 2" descr="A black background with blue and red text&#10;&#10;Description automatically generated">
            <a:extLst>
              <a:ext uri="{FF2B5EF4-FFF2-40B4-BE49-F238E27FC236}">
                <a16:creationId xmlns:a16="http://schemas.microsoft.com/office/drawing/2014/main" id="{DE510775-CDA1-23AA-9CA7-8A8180A11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713" y="3465255"/>
            <a:ext cx="2412999" cy="49446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FBA72EF-6706-E209-B43D-42267DDEC55A}"/>
                  </a:ext>
                </a:extLst>
              </p14:cNvPr>
              <p14:cNvContentPartPr/>
              <p14:nvPr/>
            </p14:nvContentPartPr>
            <p14:xfrm>
              <a:off x="676627" y="4099042"/>
              <a:ext cx="332964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FBA72EF-6706-E209-B43D-42267DDEC55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8627" y="4081042"/>
                <a:ext cx="3365280" cy="3600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Picture 10" descr="Green text on a black background&#10;&#10;Description automatically generated">
            <a:extLst>
              <a:ext uri="{FF2B5EF4-FFF2-40B4-BE49-F238E27FC236}">
                <a16:creationId xmlns:a16="http://schemas.microsoft.com/office/drawing/2014/main" id="{7B968B0E-927F-1649-4776-AB3172D55F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9647" y="4579863"/>
            <a:ext cx="1472955" cy="743867"/>
          </a:xfrm>
          <a:prstGeom prst="rect">
            <a:avLst/>
          </a:prstGeom>
        </p:spPr>
      </p:pic>
      <p:pic>
        <p:nvPicPr>
          <p:cNvPr id="13" name="Picture 1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2EE9299-970A-0F03-EF3D-EA87DB993C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5010" y="5579272"/>
            <a:ext cx="2022231" cy="268578"/>
          </a:xfrm>
          <a:prstGeom prst="rect">
            <a:avLst/>
          </a:prstGeom>
        </p:spPr>
      </p:pic>
      <p:pic>
        <p:nvPicPr>
          <p:cNvPr id="15" name="Picture 14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74DF0723-0BB6-72E7-E0FB-B4B84F2010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9647" y="5903371"/>
            <a:ext cx="1569102" cy="42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34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9ADE6C-28F8-ABDF-0D75-CDE0A8C8B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leading order short-range nuclear matrix element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A61CA99-4937-08A3-ED4F-DA8F1BF129D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2854983"/>
                <a:ext cx="10721635" cy="3467263"/>
              </a:xfrm>
            </p:spPr>
            <p:txBody>
              <a:bodyPr>
                <a:normAutofit fontScale="47500" lnSpcReduction="20000"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sz="5900" dirty="0"/>
                  <a:t>The contact term was missing from all calculations</a:t>
                </a:r>
                <a:br>
                  <a:rPr lang="en-US" sz="2800" dirty="0"/>
                </a:br>
                <a:r>
                  <a:rPr lang="en-US" sz="2600" i="1" dirty="0">
                    <a:solidFill>
                      <a:schemeClr val="accent1"/>
                    </a:solidFill>
                  </a:rPr>
                  <a:t>V. </a:t>
                </a:r>
                <a:r>
                  <a:rPr lang="en-US" sz="2600" i="1" dirty="0" err="1">
                    <a:solidFill>
                      <a:schemeClr val="accent1"/>
                    </a:solidFill>
                  </a:rPr>
                  <a:t>Cirigliano</a:t>
                </a:r>
                <a:r>
                  <a:rPr lang="en-US" sz="2600" i="1" dirty="0">
                    <a:solidFill>
                      <a:schemeClr val="accent1"/>
                    </a:solidFill>
                  </a:rPr>
                  <a:t> et al., Phys. Rev. Lett. 120, 202001 (2018), Phys. Rev. C 100, 055504 (2019)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sz="5900" dirty="0"/>
                  <a:t>The operator connects directly initial and final nuclei</a:t>
                </a:r>
                <a:br>
                  <a:rPr lang="en-US" sz="5900" dirty="0"/>
                </a:br>
                <a:br>
                  <a:rPr lang="en-US" sz="5900" dirty="0"/>
                </a:br>
                <a:br>
                  <a:rPr lang="en-US" sz="4000" dirty="0"/>
                </a:br>
                <a:br>
                  <a:rPr lang="en-CA" sz="40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CA" sz="51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51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51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d>
                      <m:dPr>
                        <m:ctrlPr>
                          <a:rPr lang="en-CA" sz="5100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sz="51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51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CA" sz="5100" b="0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CA" sz="51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51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Sup>
                      <m:sSubSupPr>
                        <m:ctrlPr>
                          <a:rPr lang="en-CA" sz="5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5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CA" sz="5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CA" sz="5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𝑁𝑁</m:t>
                        </m:r>
                      </m:sup>
                    </m:sSubSup>
                    <m:sSup>
                      <m:sSupPr>
                        <m:ctrlPr>
                          <a:rPr lang="en-CA" sz="5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51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51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CA" sz="5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51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CA" sz="5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sz="5100" b="0" i="1" smtClean="0">
                            <a:latin typeface="Cambria Math" panose="02040503050406030204" pitchFamily="18" charset="0"/>
                          </a:rPr>
                          <m:t>/(2</m:t>
                        </m:r>
                        <m:sSup>
                          <m:sSupPr>
                            <m:ctrlPr>
                              <a:rPr lang="en-CA" sz="5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5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  <m:sup>
                            <m:r>
                              <a:rPr lang="en-CA" sz="51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sz="51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sz="51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2A61CA99-4937-08A3-ED4F-DA8F1BF129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2854983"/>
                <a:ext cx="10721635" cy="3467263"/>
              </a:xfrm>
              <a:blipFill>
                <a:blip r:embed="rId3"/>
                <a:stretch>
                  <a:fillRect l="-9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2576C397-B03A-756C-C58C-8BC3BDEFBE18}"/>
                  </a:ext>
                </a:extLst>
              </p:cNvPr>
              <p:cNvSpPr/>
              <p:nvPr/>
            </p:nvSpPr>
            <p:spPr>
              <a:xfrm>
                <a:off x="2556702" y="1630016"/>
                <a:ext cx="6393334" cy="112703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𝜈𝛽𝛽</m:t>
                              </m:r>
                            </m:sup>
                          </m:sSubSup>
                        </m:den>
                      </m:f>
                      <m:r>
                        <a:rPr lang="en-CA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sub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𝛽𝛽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2576C397-B03A-756C-C58C-8BC3BDEFBE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702" y="1630016"/>
                <a:ext cx="6393334" cy="1127039"/>
              </a:xfrm>
              <a:prstGeom prst="roundRect">
                <a:avLst/>
              </a:prstGeom>
              <a:blipFill>
                <a:blip r:embed="rId4"/>
                <a:stretch>
                  <a:fillRect b="-3960"/>
                </a:stretch>
              </a:blip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80ED0A27-E2AA-ADD1-D81B-D213633127F5}"/>
                  </a:ext>
                </a:extLst>
              </p:cNvPr>
              <p:cNvSpPr/>
              <p:nvPr/>
            </p:nvSpPr>
            <p:spPr>
              <a:xfrm>
                <a:off x="2556702" y="1630015"/>
                <a:ext cx="6393334" cy="112703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𝜈𝛽𝛽</m:t>
                              </m:r>
                            </m:sup>
                          </m:sSubSup>
                        </m:den>
                      </m:f>
                      <m:r>
                        <a:rPr lang="en-CA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sub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  <m:r>
                                <a:rPr lang="en-CA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CA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CA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CA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  <m:sup>
                                  <m:r>
                                    <a:rPr lang="en-CA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CA" sz="28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𝛽𝛽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80ED0A27-E2AA-ADD1-D81B-D213633127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702" y="1630015"/>
                <a:ext cx="6393334" cy="1127039"/>
              </a:xfrm>
              <a:prstGeom prst="roundRect">
                <a:avLst/>
              </a:prstGeom>
              <a:blipFill>
                <a:blip r:embed="rId5"/>
                <a:stretch>
                  <a:fillRect b="-3960"/>
                </a:stretch>
              </a:blip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5B870F1A-D99C-28B6-8A02-F0B2E2D52BA1}"/>
              </a:ext>
            </a:extLst>
          </p:cNvPr>
          <p:cNvSpPr/>
          <p:nvPr/>
        </p:nvSpPr>
        <p:spPr>
          <a:xfrm>
            <a:off x="5676542" y="5730065"/>
            <a:ext cx="621792" cy="536448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ABF5612-8383-A6EB-3E7B-88497B02D751}"/>
              </a:ext>
            </a:extLst>
          </p:cNvPr>
          <p:cNvCxnSpPr>
            <a:cxnSpLocks/>
          </p:cNvCxnSpPr>
          <p:nvPr/>
        </p:nvCxnSpPr>
        <p:spPr>
          <a:xfrm flipH="1" flipV="1">
            <a:off x="6255886" y="6185134"/>
            <a:ext cx="1661672" cy="23504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81B9A74-5823-DE1C-41CC-5DA4896B0C8E}"/>
              </a:ext>
            </a:extLst>
          </p:cNvPr>
          <p:cNvSpPr txBox="1"/>
          <p:nvPr/>
        </p:nvSpPr>
        <p:spPr>
          <a:xfrm>
            <a:off x="7917557" y="6266512"/>
            <a:ext cx="1146231" cy="369332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Unknown</a:t>
            </a:r>
          </a:p>
        </p:txBody>
      </p:sp>
      <p:pic>
        <p:nvPicPr>
          <p:cNvPr id="10" name="Picture 9" descr="A black text on a white background&#10;&#10;Description automatically generated with low confidence">
            <a:extLst>
              <a:ext uri="{FF2B5EF4-FFF2-40B4-BE49-F238E27FC236}">
                <a16:creationId xmlns:a16="http://schemas.microsoft.com/office/drawing/2014/main" id="{0DB9B3EE-21EE-76FD-8EF9-C183A3856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169" y="4424381"/>
            <a:ext cx="7772400" cy="1011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BBD18C-E99E-03CB-59DD-811BD07271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5025" y="1412527"/>
            <a:ext cx="1393491" cy="13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7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" grpId="0" animBg="1"/>
      <p:bldP spid="4" grpId="0" animBg="1"/>
      <p:bldP spid="6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A6ED7-A154-BD1B-8575-21D38721FD50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dirty="0"/>
              <a:t>Half-life of </a:t>
            </a:r>
            <a:r>
              <a:rPr lang="en-US" dirty="0" err="1"/>
              <a:t>neutrinoless</a:t>
            </a:r>
            <a:r>
              <a:rPr lang="en-US" dirty="0"/>
              <a:t> double-beta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E836E72F-5BDF-F4A5-F91B-7C405BF48848}"/>
                  </a:ext>
                </a:extLst>
              </p:cNvPr>
              <p:cNvSpPr/>
              <p:nvPr/>
            </p:nvSpPr>
            <p:spPr>
              <a:xfrm>
                <a:off x="2629273" y="1193597"/>
                <a:ext cx="6393334" cy="1127039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1/2</m:t>
                              </m:r>
                            </m:sub>
                            <m:sup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CA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𝜈𝛽𝛽</m:t>
                              </m:r>
                            </m:sup>
                          </m:sSubSup>
                        </m:den>
                      </m:f>
                      <m:r>
                        <a:rPr lang="en-CA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CA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</m:t>
                          </m:r>
                        </m:sub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𝜈𝛽𝛽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CA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CA" sz="2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𝜈𝛽𝛽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CA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CA" sz="28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CA" sz="28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𝛽𝛽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CA" sz="28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CA" sz="2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E836E72F-5BDF-F4A5-F91B-7C405BF488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273" y="1193597"/>
                <a:ext cx="6393334" cy="1127039"/>
              </a:xfrm>
              <a:prstGeom prst="roundRect">
                <a:avLst/>
              </a:prstGeom>
              <a:blipFill>
                <a:blip r:embed="rId2"/>
                <a:stretch>
                  <a:fillRect b="-2970"/>
                </a:stretch>
              </a:blipFill>
              <a:ln>
                <a:solidFill>
                  <a:schemeClr val="accent5"/>
                </a:solidFill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>
            <a:extLst>
              <a:ext uri="{FF2B5EF4-FFF2-40B4-BE49-F238E27FC236}">
                <a16:creationId xmlns:a16="http://schemas.microsoft.com/office/drawing/2014/main" id="{61BCB79D-7562-DF83-B5BB-1D73129BED4F}"/>
              </a:ext>
            </a:extLst>
          </p:cNvPr>
          <p:cNvSpPr/>
          <p:nvPr/>
        </p:nvSpPr>
        <p:spPr>
          <a:xfrm>
            <a:off x="3096594" y="1714479"/>
            <a:ext cx="1025236" cy="600265"/>
          </a:xfrm>
          <a:prstGeom prst="ellipse">
            <a:avLst/>
          </a:prstGeom>
          <a:solidFill>
            <a:srgbClr val="00B0F0">
              <a:alpha val="9804"/>
            </a:srgbClr>
          </a:solidFill>
          <a:ln w="28575"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2569C17-0176-C7F8-7C27-FF582A21F847}"/>
              </a:ext>
            </a:extLst>
          </p:cNvPr>
          <p:cNvSpPr/>
          <p:nvPr/>
        </p:nvSpPr>
        <p:spPr>
          <a:xfrm>
            <a:off x="4800703" y="1354260"/>
            <a:ext cx="1025237" cy="720437"/>
          </a:xfrm>
          <a:prstGeom prst="ellipse">
            <a:avLst/>
          </a:prstGeom>
          <a:solidFill>
            <a:srgbClr val="00B0F0">
              <a:alpha val="9804"/>
            </a:srgbClr>
          </a:solidFill>
          <a:ln w="28575">
            <a:solidFill>
              <a:srgbClr val="00B0F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E23B41-57BC-CDEB-D255-C32C8F3F9A67}"/>
              </a:ext>
            </a:extLst>
          </p:cNvPr>
          <p:cNvSpPr/>
          <p:nvPr/>
        </p:nvSpPr>
        <p:spPr>
          <a:xfrm>
            <a:off x="5784179" y="1354259"/>
            <a:ext cx="1191491" cy="720437"/>
          </a:xfrm>
          <a:prstGeom prst="ellipse">
            <a:avLst/>
          </a:prstGeom>
          <a:solidFill>
            <a:schemeClr val="accent2">
              <a:alpha val="9804"/>
            </a:schemeClr>
          </a:solidFill>
          <a:ln w="28575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59031DA-AFC7-44B5-1EF9-C48900347D86}"/>
              </a:ext>
            </a:extLst>
          </p:cNvPr>
          <p:cNvSpPr/>
          <p:nvPr/>
        </p:nvSpPr>
        <p:spPr>
          <a:xfrm>
            <a:off x="7260540" y="1159697"/>
            <a:ext cx="942111" cy="1030057"/>
          </a:xfrm>
          <a:prstGeom prst="ellipse">
            <a:avLst/>
          </a:prstGeom>
          <a:solidFill>
            <a:schemeClr val="accent6">
              <a:alpha val="9804"/>
            </a:schemeClr>
          </a:solidFill>
          <a:ln w="28575"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59DFF1E-4838-6BBD-B3B3-E89229DA8564}"/>
              </a:ext>
            </a:extLst>
          </p:cNvPr>
          <p:cNvSpPr/>
          <p:nvPr/>
        </p:nvSpPr>
        <p:spPr>
          <a:xfrm>
            <a:off x="4335961" y="1414347"/>
            <a:ext cx="608946" cy="600264"/>
          </a:xfrm>
          <a:prstGeom prst="ellipse">
            <a:avLst/>
          </a:prstGeom>
          <a:solidFill>
            <a:srgbClr val="4472C4">
              <a:alpha val="9804"/>
            </a:srgbClr>
          </a:solidFill>
          <a:ln w="28575"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299221-4D4E-209E-F981-3575C46C531A}"/>
              </a:ext>
            </a:extLst>
          </p:cNvPr>
          <p:cNvSpPr txBox="1"/>
          <p:nvPr/>
        </p:nvSpPr>
        <p:spPr>
          <a:xfrm>
            <a:off x="681471" y="2941983"/>
            <a:ext cx="1465381" cy="461665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Half-life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ED21B3-4C24-B5A7-D2B8-374B01FA09CF}"/>
              </a:ext>
            </a:extLst>
          </p:cNvPr>
          <p:cNvSpPr txBox="1"/>
          <p:nvPr/>
        </p:nvSpPr>
        <p:spPr>
          <a:xfrm>
            <a:off x="2629272" y="3228945"/>
            <a:ext cx="1929475" cy="830997"/>
          </a:xfrm>
          <a:prstGeom prst="rect">
            <a:avLst/>
          </a:prstGeom>
          <a:solidFill>
            <a:srgbClr val="4472C4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Axial-vector coupling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FC1990-FF2E-8F6A-2AE0-A90E5C60025B}"/>
              </a:ext>
            </a:extLst>
          </p:cNvPr>
          <p:cNvSpPr txBox="1"/>
          <p:nvPr/>
        </p:nvSpPr>
        <p:spPr>
          <a:xfrm>
            <a:off x="5075583" y="3228945"/>
            <a:ext cx="1900087" cy="830997"/>
          </a:xfrm>
          <a:prstGeom prst="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Phase-space factor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2A0FF1-3065-011D-5BEC-430B2D7043E2}"/>
              </a:ext>
            </a:extLst>
          </p:cNvPr>
          <p:cNvSpPr txBox="1"/>
          <p:nvPr/>
        </p:nvSpPr>
        <p:spPr>
          <a:xfrm>
            <a:off x="7659757" y="3228945"/>
            <a:ext cx="2345634" cy="830997"/>
          </a:xfrm>
          <a:prstGeom prst="rect">
            <a:avLst/>
          </a:prstGeom>
          <a:solidFill>
            <a:srgbClr val="ED7D31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Nuclear matrix element (NME)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BC9CB9-723C-5CAF-B26C-917773CC695A}"/>
              </a:ext>
            </a:extLst>
          </p:cNvPr>
          <p:cNvSpPr txBox="1"/>
          <p:nvPr/>
        </p:nvSpPr>
        <p:spPr>
          <a:xfrm>
            <a:off x="10296939" y="2835965"/>
            <a:ext cx="1497496" cy="830997"/>
          </a:xfrm>
          <a:prstGeom prst="rect">
            <a:avLst/>
          </a:prstGeom>
          <a:solidFill>
            <a:srgbClr val="70AD47">
              <a:alpha val="5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Majorana mass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DED70D-4809-3B21-D45B-C90BED459B0B}"/>
              </a:ext>
            </a:extLst>
          </p:cNvPr>
          <p:cNvSpPr txBox="1"/>
          <p:nvPr/>
        </p:nvSpPr>
        <p:spPr>
          <a:xfrm>
            <a:off x="530087" y="3870890"/>
            <a:ext cx="1762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Observable to be measured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C61380-6BEE-EA5F-2612-89909CBBC4AB}"/>
                  </a:ext>
                </a:extLst>
              </p:cNvPr>
              <p:cNvSpPr txBox="1"/>
              <p:nvPr/>
            </p:nvSpPr>
            <p:spPr>
              <a:xfrm>
                <a:off x="2629272" y="4439478"/>
                <a:ext cx="217143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Known from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-decay of neutrons;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CA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1.27</m:t>
                    </m:r>
                  </m:oMath>
                </a14:m>
                <a:endParaRPr lang="en-US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C61380-6BEE-EA5F-2612-89909CBBC4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272" y="4439478"/>
                <a:ext cx="2171431" cy="923330"/>
              </a:xfrm>
              <a:prstGeom prst="rect">
                <a:avLst/>
              </a:prstGeom>
              <a:blipFill>
                <a:blip r:embed="rId3"/>
                <a:stretch>
                  <a:fillRect l="-1734" t="-2703"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133960D-B865-2120-66F0-23A1C92C04C1}"/>
                  </a:ext>
                </a:extLst>
              </p:cNvPr>
              <p:cNvSpPr txBox="1"/>
              <p:nvPr/>
            </p:nvSpPr>
            <p:spPr>
              <a:xfrm>
                <a:off x="5075583" y="4439478"/>
                <a:ext cx="200107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chemeClr val="accent1"/>
                    </a:solidFill>
                  </a:rPr>
                  <a:t>Physics of the emitted electrons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i="1" dirty="0">
                    <a:solidFill>
                      <a:schemeClr val="accent1"/>
                    </a:solidFill>
                  </a:rPr>
                  <a:t> solved from atomic physics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133960D-B865-2120-66F0-23A1C92C0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5583" y="4439478"/>
                <a:ext cx="2001078" cy="1200329"/>
              </a:xfrm>
              <a:prstGeom prst="rect">
                <a:avLst/>
              </a:prstGeom>
              <a:blipFill>
                <a:blip r:embed="rId4"/>
                <a:stretch>
                  <a:fillRect l="-2516" t="-2083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E7EBD708-60EC-8A04-85CF-F471C6D3D7F3}"/>
              </a:ext>
            </a:extLst>
          </p:cNvPr>
          <p:cNvSpPr txBox="1"/>
          <p:nvPr/>
        </p:nvSpPr>
        <p:spPr>
          <a:xfrm>
            <a:off x="7731595" y="4514501"/>
            <a:ext cx="2160104" cy="646331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From </a:t>
            </a:r>
            <a:r>
              <a:rPr lang="en-US" b="1" i="1" dirty="0">
                <a:solidFill>
                  <a:schemeClr val="accent1"/>
                </a:solidFill>
              </a:rPr>
              <a:t>nuclear 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EA938D-6DD7-B8FA-DB17-DB040A8EAACE}"/>
              </a:ext>
            </a:extLst>
          </p:cNvPr>
          <p:cNvSpPr txBox="1"/>
          <p:nvPr/>
        </p:nvSpPr>
        <p:spPr>
          <a:xfrm>
            <a:off x="10376516" y="4376001"/>
            <a:ext cx="151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New physics we want to extract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9CAC7B3-C87E-E4AC-502E-63AB2DE16DF7}"/>
              </a:ext>
            </a:extLst>
          </p:cNvPr>
          <p:cNvCxnSpPr>
            <a:stCxn id="8" idx="0"/>
            <a:endCxn id="11" idx="4"/>
          </p:cNvCxnSpPr>
          <p:nvPr/>
        </p:nvCxnSpPr>
        <p:spPr>
          <a:xfrm flipV="1">
            <a:off x="1414162" y="2314744"/>
            <a:ext cx="2195050" cy="6272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2915F61-82BC-3414-5D60-FAC3B09FEC29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3594010" y="2014611"/>
            <a:ext cx="1004495" cy="12143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E250272-A3E5-F4CA-5704-AB62F8AF44C8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468121" y="2074696"/>
            <a:ext cx="557506" cy="11542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7431A05-C3E0-E128-B5C5-C31E91E5A4B1}"/>
              </a:ext>
            </a:extLst>
          </p:cNvPr>
          <p:cNvCxnSpPr>
            <a:cxnSpLocks/>
            <a:stCxn id="15" idx="0"/>
            <a:endCxn id="13" idx="4"/>
          </p:cNvCxnSpPr>
          <p:nvPr/>
        </p:nvCxnSpPr>
        <p:spPr>
          <a:xfrm flipH="1" flipV="1">
            <a:off x="6379925" y="2074696"/>
            <a:ext cx="2452649" cy="11542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A204AB5-B40B-D9BC-C789-BE02D5D084A1}"/>
              </a:ext>
            </a:extLst>
          </p:cNvPr>
          <p:cNvCxnSpPr>
            <a:cxnSpLocks/>
            <a:stCxn id="16" idx="0"/>
            <a:endCxn id="14" idx="5"/>
          </p:cNvCxnSpPr>
          <p:nvPr/>
        </p:nvCxnSpPr>
        <p:spPr>
          <a:xfrm flipH="1" flipV="1">
            <a:off x="8064682" y="2038906"/>
            <a:ext cx="2981005" cy="79705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3AF4E14-1E8B-6E4F-2FB8-A3A347F061E1}"/>
                  </a:ext>
                </a:extLst>
              </p:cNvPr>
              <p:cNvSpPr txBox="1"/>
              <p:nvPr/>
            </p:nvSpPr>
            <p:spPr>
              <a:xfrm>
                <a:off x="10061844" y="3759286"/>
                <a:ext cx="1967686" cy="6029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𝛽𝛽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𝑒𝑖</m:t>
                              </m:r>
                            </m:sub>
                            <m:sup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CA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CA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3AF4E14-1E8B-6E4F-2FB8-A3A347F061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1844" y="3759286"/>
                <a:ext cx="1967686" cy="602922"/>
              </a:xfrm>
              <a:prstGeom prst="rect">
                <a:avLst/>
              </a:prstGeom>
              <a:blipFill>
                <a:blip r:embed="rId5"/>
                <a:stretch>
                  <a:fillRect t="-164583" b="-235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457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/>
      <p:bldP spid="18" grpId="0"/>
      <p:bldP spid="19" grpId="0"/>
      <p:bldP spid="20" grpId="0" animBg="1"/>
      <p:bldP spid="21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9404D-419F-26F3-3583-76DE5C8DA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Nuclear matrix elements currently poorly known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0E02C6-B037-5ECD-0A9D-283B4433DA7E}"/>
              </a:ext>
            </a:extLst>
          </p:cNvPr>
          <p:cNvSpPr txBox="1"/>
          <p:nvPr/>
        </p:nvSpPr>
        <p:spPr>
          <a:xfrm>
            <a:off x="3216177" y="6093563"/>
            <a:ext cx="5759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1"/>
                </a:solidFill>
              </a:rPr>
              <a:t>M. Agostini et al., </a:t>
            </a:r>
            <a:r>
              <a:rPr lang="en-CA" i="1" dirty="0">
                <a:solidFill>
                  <a:schemeClr val="accent1"/>
                </a:solidFill>
              </a:rPr>
              <a:t>Rev. Mod. Phys. 95, 025002 (2023)</a:t>
            </a:r>
            <a:endParaRPr lang="en-US" i="1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B686BB-9788-2099-FB2B-48EC9F87BF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554" y="1299538"/>
            <a:ext cx="7659973" cy="4685226"/>
          </a:xfrm>
        </p:spPr>
      </p:pic>
    </p:spTree>
    <p:extLst>
      <p:ext uri="{BB962C8B-B14F-4D97-AF65-F5344CB8AC3E}">
        <p14:creationId xmlns:p14="http://schemas.microsoft.com/office/powerpoint/2010/main" val="4086872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5A65B9-E516-200F-417A-6483ECA93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matrix element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0416E2A-B0D1-48CC-FB16-D33C8E8120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1706996"/>
                <a:ext cx="10721635" cy="2502291"/>
              </a:xfrm>
            </p:spPr>
            <p:txBody>
              <a:bodyPr/>
              <a:lstStyle/>
              <a:p>
                <a:pPr marL="0" indent="0">
                  <a:buNone/>
                </a:pPr>
                <a:endParaRPr lang="en-CA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𝜈𝛽𝛽</m:t>
                          </m:r>
                        </m:sup>
                      </m:sSup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‖</m:t>
                          </m:r>
                          <m:sSup>
                            <m:s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𝒪</m:t>
                              </m:r>
                            </m:e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CA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𝜈𝛽𝛽</m:t>
                              </m:r>
                            </m:sup>
                          </m:s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‖</m:t>
                          </m:r>
                          <m:sSubSup>
                            <m:sSubSup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0416E2A-B0D1-48CC-FB16-D33C8E8120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1706996"/>
                <a:ext cx="10721635" cy="250229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6821069B-AE6F-B010-3325-6E1510FEA56A}"/>
              </a:ext>
            </a:extLst>
          </p:cNvPr>
          <p:cNvSpPr/>
          <p:nvPr/>
        </p:nvSpPr>
        <p:spPr>
          <a:xfrm>
            <a:off x="5448718" y="2785356"/>
            <a:ext cx="841248" cy="780288"/>
          </a:xfrm>
          <a:prstGeom prst="ellipse">
            <a:avLst/>
          </a:prstGeom>
          <a:solidFill>
            <a:srgbClr val="70AD47">
              <a:alpha val="20000"/>
            </a:srgbClr>
          </a:solidFill>
          <a:ln w="38100"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986BC61-5739-91A4-50B1-ABA976126A26}"/>
              </a:ext>
            </a:extLst>
          </p:cNvPr>
          <p:cNvSpPr/>
          <p:nvPr/>
        </p:nvSpPr>
        <p:spPr>
          <a:xfrm>
            <a:off x="7408772" y="2774014"/>
            <a:ext cx="841248" cy="780288"/>
          </a:xfrm>
          <a:prstGeom prst="ellipse">
            <a:avLst/>
          </a:prstGeom>
          <a:solidFill>
            <a:srgbClr val="FFC000">
              <a:alpha val="20000"/>
            </a:srgbClr>
          </a:solidFill>
          <a:ln w="38100"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18FEE3-F57A-42E4-9DDE-F3E8251511B9}"/>
              </a:ext>
            </a:extLst>
          </p:cNvPr>
          <p:cNvCxnSpPr>
            <a:cxnSpLocks/>
          </p:cNvCxnSpPr>
          <p:nvPr/>
        </p:nvCxnSpPr>
        <p:spPr>
          <a:xfrm flipH="1" flipV="1">
            <a:off x="7898434" y="3545417"/>
            <a:ext cx="593294" cy="562121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991F0E-156A-968B-6E85-D39C37029271}"/>
              </a:ext>
            </a:extLst>
          </p:cNvPr>
          <p:cNvSpPr txBox="1"/>
          <p:nvPr/>
        </p:nvSpPr>
        <p:spPr>
          <a:xfrm>
            <a:off x="7472221" y="4107538"/>
            <a:ext cx="2389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1"/>
                </a:solidFill>
              </a:rPr>
              <a:t>Initial state nuclear wave function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EDD004-3F14-F33E-2CC0-727948AE337E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4889228" y="3451373"/>
            <a:ext cx="682688" cy="550481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FADF9B4-0A6A-5D6A-E59E-CCDA95D709EB}"/>
              </a:ext>
            </a:extLst>
          </p:cNvPr>
          <p:cNvSpPr txBox="1"/>
          <p:nvPr/>
        </p:nvSpPr>
        <p:spPr>
          <a:xfrm>
            <a:off x="3718907" y="4001854"/>
            <a:ext cx="2645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1"/>
                </a:solidFill>
              </a:rPr>
              <a:t>Final state nuclear wave function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CA0E8BA-E85D-620E-914A-BFC4E943691A}"/>
              </a:ext>
            </a:extLst>
          </p:cNvPr>
          <p:cNvSpPr/>
          <p:nvPr/>
        </p:nvSpPr>
        <p:spPr>
          <a:xfrm>
            <a:off x="6366783" y="2785356"/>
            <a:ext cx="1041987" cy="717325"/>
          </a:xfrm>
          <a:prstGeom prst="ellipse">
            <a:avLst/>
          </a:prstGeom>
          <a:solidFill>
            <a:srgbClr val="ED7D31">
              <a:alpha val="20000"/>
            </a:srgb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F811539-F739-DC73-1080-6B938B25D737}"/>
              </a:ext>
            </a:extLst>
          </p:cNvPr>
          <p:cNvCxnSpPr>
            <a:cxnSpLocks/>
          </p:cNvCxnSpPr>
          <p:nvPr/>
        </p:nvCxnSpPr>
        <p:spPr>
          <a:xfrm>
            <a:off x="6901905" y="2056689"/>
            <a:ext cx="0" cy="71732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5B418-6D7E-0CFE-9AD7-D42920B6A885}"/>
                  </a:ext>
                </a:extLst>
              </p:cNvPr>
              <p:cNvSpPr txBox="1"/>
              <p:nvPr/>
            </p:nvSpPr>
            <p:spPr>
              <a:xfrm>
                <a:off x="4340352" y="1433201"/>
                <a:ext cx="45193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>
                    <a:solidFill>
                      <a:schemeClr val="accent1"/>
                    </a:solidFill>
                  </a:rPr>
                  <a:t>Operator (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CA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→2</m:t>
                    </m:r>
                    <m:r>
                      <a:rPr lang="en-CA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CA" sz="24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CA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i="1" dirty="0">
                    <a:solidFill>
                      <a:schemeClr val="accent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735B418-6D7E-0CFE-9AD7-D42920B6A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0352" y="1433201"/>
                <a:ext cx="4519374" cy="461665"/>
              </a:xfrm>
              <a:prstGeom prst="rect">
                <a:avLst/>
              </a:prstGeom>
              <a:blipFill>
                <a:blip r:embed="rId3"/>
                <a:stretch>
                  <a:fillRect t="-1052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7D4218B-10E1-8E0C-51A1-9B24657A87AA}"/>
              </a:ext>
            </a:extLst>
          </p:cNvPr>
          <p:cNvCxnSpPr>
            <a:cxnSpLocks/>
          </p:cNvCxnSpPr>
          <p:nvPr/>
        </p:nvCxnSpPr>
        <p:spPr>
          <a:xfrm flipV="1">
            <a:off x="4594661" y="4756374"/>
            <a:ext cx="0" cy="66842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579C93B-9011-F06F-1EAB-5144649ED046}"/>
              </a:ext>
            </a:extLst>
          </p:cNvPr>
          <p:cNvCxnSpPr>
            <a:cxnSpLocks/>
          </p:cNvCxnSpPr>
          <p:nvPr/>
        </p:nvCxnSpPr>
        <p:spPr>
          <a:xfrm flipV="1">
            <a:off x="8491728" y="4815424"/>
            <a:ext cx="0" cy="65600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69EADB6-DB00-E7A3-83FC-F73C507A2B75}"/>
                  </a:ext>
                </a:extLst>
              </p:cNvPr>
              <p:cNvSpPr txBox="1"/>
              <p:nvPr/>
            </p:nvSpPr>
            <p:spPr>
              <a:xfrm>
                <a:off x="2663652" y="5471433"/>
                <a:ext cx="8448248" cy="1222642"/>
              </a:xfrm>
              <a:prstGeom prst="rect">
                <a:avLst/>
              </a:prstGeom>
              <a:ln>
                <a:solidFill>
                  <a:srgbClr val="00B0F0"/>
                </a:solidFill>
              </a:ln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𝐻</m:t>
                      </m:r>
                      <m:sSup>
                        <m:s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p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 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CA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p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  <m:r>
                                <a:rPr lang="en-CA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lang="en-CA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en-CA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CA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CA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en-CA" sz="2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2800" i="1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69EADB6-DB00-E7A3-83FC-F73C507A2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3652" y="5471433"/>
                <a:ext cx="8448248" cy="1222642"/>
              </a:xfrm>
              <a:prstGeom prst="rect">
                <a:avLst/>
              </a:prstGeom>
              <a:blipFill>
                <a:blip r:embed="rId4"/>
                <a:stretch>
                  <a:fillRect t="-93860" b="-132456"/>
                </a:stretch>
              </a:blipFill>
              <a:ln>
                <a:solidFill>
                  <a:srgbClr val="00B0F0"/>
                </a:solidFill>
              </a:ln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1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6" grpId="0"/>
      <p:bldP spid="21" grpId="0"/>
      <p:bldP spid="24" grpId="0" animBg="1"/>
      <p:bldP spid="28" grpId="0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275BFE-9FB8-55EE-395E-57CEACE81B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Ab initio (lat. ‘from the beginning’)</a:t>
            </a:r>
          </a:p>
        </p:txBody>
      </p:sp>
      <p:pic>
        <p:nvPicPr>
          <p:cNvPr id="9" name="Content Placeholder 8" descr="A picture containing text, screenshot, ball&#10;&#10;Description automatically generated">
            <a:extLst>
              <a:ext uri="{FF2B5EF4-FFF2-40B4-BE49-F238E27FC236}">
                <a16:creationId xmlns:a16="http://schemas.microsoft.com/office/drawing/2014/main" id="{DD3CC888-C16D-D949-6D8F-0FF2776D3A2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73410" y="2074847"/>
            <a:ext cx="5040870" cy="4303728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B894D6C-DE58-46F9-EC6E-894175ED87C4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n-US" dirty="0"/>
              <a:t>Phenomenological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03C66FD-7D12-DD61-B1B3-22D8FB5ABAEE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800" dirty="0"/>
                  <a:t>Solve</a:t>
                </a:r>
              </a:p>
              <a:p>
                <a:pPr marL="0" indent="0">
                  <a:buNone/>
                </a:pPr>
                <a:endParaRPr lang="en-US" sz="2800" dirty="0"/>
              </a:p>
              <a:p>
                <a:pPr marL="0" indent="0">
                  <a:buNone/>
                </a:pPr>
                <a:r>
                  <a:rPr lang="en-US" sz="2800" dirty="0"/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eff</m:t>
                        </m:r>
                      </m:sup>
                    </m:sSup>
                  </m:oMath>
                </a14:m>
                <a:r>
                  <a:rPr lang="en-US" sz="2800" dirty="0"/>
                  <a:t> adjusted to nuclear data (energies, decays, …)</a:t>
                </a:r>
              </a:p>
              <a:p>
                <a:r>
                  <a:rPr lang="en-US" sz="2800" dirty="0"/>
                  <a:t>Different models (nuclear shell model, random-phase approximation, …)</a:t>
                </a:r>
              </a:p>
              <a:p>
                <a:r>
                  <a:rPr lang="en-US" sz="2800" dirty="0"/>
                  <a:t>Not systematically improvable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03C66FD-7D12-DD61-B1B3-22D8FB5ABA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4"/>
                <a:stretch>
                  <a:fillRect l="-2439" t="-1216" r="-1220" b="-1216"/>
                </a:stretch>
              </a:blipFill>
              <a:ln w="28575"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0E4D000-FA32-7FB6-1E28-B6A847920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Ab initio </a:t>
            </a:r>
            <a:r>
              <a:rPr lang="en-US" dirty="0"/>
              <a:t>vs. phenomenological nuclear methods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4CDB102-F8CE-2468-153E-55751BCDDBB1}"/>
                  </a:ext>
                </a:extLst>
              </p:cNvPr>
              <p:cNvSpPr txBox="1"/>
              <p:nvPr/>
            </p:nvSpPr>
            <p:spPr>
              <a:xfrm>
                <a:off x="6847536" y="2779683"/>
                <a:ext cx="3007298" cy="55226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CA" sz="2800">
                              <a:latin typeface="Cambria Math" panose="02040503050406030204" pitchFamily="18" charset="0"/>
                            </a:rPr>
                            <m:t>eff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p>
                          <m:r>
                            <a:rPr lang="en-CA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CA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2800" i="1">
                          <a:latin typeface="Cambria Math" panose="02040503050406030204" pitchFamily="18" charset="0"/>
                        </a:rPr>
                        <m:t>𝐸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Ψ</m:t>
                          </m:r>
                        </m:e>
                        <m:sup>
                          <m:d>
                            <m:dPr>
                              <m:ctrlPr>
                                <a:rPr lang="en-CA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CA" sz="28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4CDB102-F8CE-2468-153E-55751BCDDB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536" y="2779683"/>
                <a:ext cx="3007298" cy="5522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phic 12" descr="Bug under magnifying glass with solid fill">
            <a:extLst>
              <a:ext uri="{FF2B5EF4-FFF2-40B4-BE49-F238E27FC236}">
                <a16:creationId xmlns:a16="http://schemas.microsoft.com/office/drawing/2014/main" id="{26AB6A98-671C-40F9-D4CE-472A497C6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65830" y="1329720"/>
            <a:ext cx="914400" cy="914400"/>
          </a:xfrm>
          <a:prstGeom prst="rect">
            <a:avLst/>
          </a:prstGeom>
        </p:spPr>
      </p:pic>
      <p:pic>
        <p:nvPicPr>
          <p:cNvPr id="15" name="Graphic 14" descr="Race Car with solid fill">
            <a:extLst>
              <a:ext uri="{FF2B5EF4-FFF2-40B4-BE49-F238E27FC236}">
                <a16:creationId xmlns:a16="http://schemas.microsoft.com/office/drawing/2014/main" id="{ABCCA935-2FD0-623A-E26C-0DE3429386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80269" y="1448373"/>
            <a:ext cx="914400" cy="914400"/>
          </a:xfrm>
          <a:prstGeom prst="rect">
            <a:avLst/>
          </a:prstGeom>
        </p:spPr>
      </p:pic>
      <p:pic>
        <p:nvPicPr>
          <p:cNvPr id="8" name="Picture 7" descr="A diagram of a molecule&#10;&#10;Description automatically generated">
            <a:extLst>
              <a:ext uri="{FF2B5EF4-FFF2-40B4-BE49-F238E27FC236}">
                <a16:creationId xmlns:a16="http://schemas.microsoft.com/office/drawing/2014/main" id="{CCCFC7DB-B171-3A25-9CCB-63D66AE8B5E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7823" y="2244120"/>
            <a:ext cx="5198785" cy="430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4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F485A-1B0D-FDF9-F8DD-3F64D48E8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can we do with </a:t>
            </a:r>
            <a:r>
              <a:rPr lang="en-US" i="1" dirty="0"/>
              <a:t>ab initio </a:t>
            </a:r>
            <a:r>
              <a:rPr lang="en-US" dirty="0"/>
              <a:t>methods?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4B0F27-DAEB-4670-1B2E-2743B8F357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0213" y="1486596"/>
            <a:ext cx="7719138" cy="465471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0FD3FC-3C8F-D690-4CCC-5D52EEA64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213" y="1486596"/>
            <a:ext cx="7719138" cy="46547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0DA048-EAF9-B191-655F-5E8013ACAF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0213" y="1486596"/>
            <a:ext cx="7719138" cy="46547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C2C079-3EC5-C725-0194-DF64A09BB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2786" y="1486596"/>
            <a:ext cx="7719138" cy="46547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47173E-B621-5CBE-7BC4-DF1836712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7640" y="1486596"/>
            <a:ext cx="7719138" cy="46547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333D8B-36B1-5C33-02C7-8BDF9829DFA0}"/>
              </a:ext>
            </a:extLst>
          </p:cNvPr>
          <p:cNvSpPr txBox="1"/>
          <p:nvPr/>
        </p:nvSpPr>
        <p:spPr>
          <a:xfrm>
            <a:off x="1934816" y="6268278"/>
            <a:ext cx="74071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Figure courtesy of A. </a:t>
            </a:r>
            <a:r>
              <a:rPr lang="en-US" sz="1600" i="1" dirty="0" err="1">
                <a:solidFill>
                  <a:schemeClr val="accent1"/>
                </a:solidFill>
              </a:rPr>
              <a:t>Belley</a:t>
            </a:r>
            <a:r>
              <a:rPr lang="en-US" sz="1600" i="1" dirty="0">
                <a:solidFill>
                  <a:schemeClr val="accent1"/>
                </a:solidFill>
              </a:rPr>
              <a:t>, (adapted from H. </a:t>
            </a:r>
            <a:r>
              <a:rPr lang="en-US" sz="1600" i="1" dirty="0" err="1">
                <a:solidFill>
                  <a:schemeClr val="accent1"/>
                </a:solidFill>
              </a:rPr>
              <a:t>Hergert</a:t>
            </a:r>
            <a:r>
              <a:rPr lang="en-US" sz="1600" i="1" dirty="0">
                <a:solidFill>
                  <a:schemeClr val="accent1"/>
                </a:solidFill>
              </a:rPr>
              <a:t>, Front. Phys. 8 (2020))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6B8E32-4BC3-DA2B-76F0-0F7FEB7D6F75}"/>
              </a:ext>
            </a:extLst>
          </p:cNvPr>
          <p:cNvSpPr txBox="1"/>
          <p:nvPr/>
        </p:nvSpPr>
        <p:spPr>
          <a:xfrm>
            <a:off x="1934816" y="1008106"/>
            <a:ext cx="723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Exponentially scaling methods (</a:t>
            </a:r>
            <a:r>
              <a:rPr lang="en-US" b="1" dirty="0">
                <a:solidFill>
                  <a:srgbClr val="00B0F0"/>
                </a:solidFill>
              </a:rPr>
              <a:t>NCSM</a:t>
            </a:r>
            <a:r>
              <a:rPr lang="en-US" dirty="0"/>
              <a:t>, quantum Monte Carlo, …)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0E9044-AD4D-6090-912D-4272A75B698F}"/>
              </a:ext>
            </a:extLst>
          </p:cNvPr>
          <p:cNvSpPr txBox="1"/>
          <p:nvPr/>
        </p:nvSpPr>
        <p:spPr>
          <a:xfrm>
            <a:off x="1934816" y="990294"/>
            <a:ext cx="7109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Polynomially</a:t>
            </a:r>
            <a:r>
              <a:rPr lang="en-US" dirty="0"/>
              <a:t> scaling methods (coupled cluster, IMSRG)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995181-5527-DA30-B360-1692934FF1E3}"/>
              </a:ext>
            </a:extLst>
          </p:cNvPr>
          <p:cNvSpPr txBox="1"/>
          <p:nvPr/>
        </p:nvSpPr>
        <p:spPr>
          <a:xfrm>
            <a:off x="1934816" y="1000054"/>
            <a:ext cx="723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Polynomially</a:t>
            </a:r>
            <a:r>
              <a:rPr lang="en-US" dirty="0"/>
              <a:t> scaling valence-space methods (</a:t>
            </a:r>
            <a:r>
              <a:rPr lang="en-US" b="1" dirty="0">
                <a:solidFill>
                  <a:srgbClr val="00B0F0"/>
                </a:solidFill>
              </a:rPr>
              <a:t>VS-IMSRG</a:t>
            </a:r>
            <a:r>
              <a:rPr lang="en-US" dirty="0"/>
              <a:t>, IM-GCM)</a:t>
            </a:r>
          </a:p>
        </p:txBody>
      </p:sp>
    </p:spTree>
    <p:extLst>
      <p:ext uri="{BB962C8B-B14F-4D97-AF65-F5344CB8AC3E}">
        <p14:creationId xmlns:p14="http://schemas.microsoft.com/office/powerpoint/2010/main" val="31274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8" grpId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EE7DED-9E3C-E7FC-97A3-BBF3BDEDA80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i="1" dirty="0"/>
                  <a:t>Ab initio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-decay NMEs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𝟒𝟖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𝐂𝐚</m:t>
                        </m:r>
                      </m:e>
                    </m:sPre>
                    <m:r>
                      <a:rPr lang="en-CA" b="1" i="1" smtClean="0">
                        <a:latin typeface="Cambria Math" panose="02040503050406030204" pitchFamily="18" charset="0"/>
                      </a:rPr>
                      <m:t>, </m:t>
                    </m:r>
                    <m:sPre>
                      <m:sPrePr>
                        <m:ctrlPr>
                          <a:rPr lang="en-CA" b="1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𝟕𝟔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𝐆𝐞</m:t>
                        </m:r>
                      </m:e>
                    </m:sPre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𝟖𝟐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𝐒𝐞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EE7DED-9E3C-E7FC-97A3-BBF3BDEDA8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3462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D78A3EB6-F924-D82D-2EF5-D8B4629D1A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1471" y="1098957"/>
            <a:ext cx="10560048" cy="52752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48AA5C-3BB5-830E-C8BF-B0B66DA26575}"/>
              </a:ext>
            </a:extLst>
          </p:cNvPr>
          <p:cNvSpPr txBox="1"/>
          <p:nvPr/>
        </p:nvSpPr>
        <p:spPr>
          <a:xfrm>
            <a:off x="2014330" y="6374220"/>
            <a:ext cx="8481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accent1"/>
                </a:solidFill>
              </a:rPr>
              <a:t>A. </a:t>
            </a:r>
            <a:r>
              <a:rPr lang="en-US" sz="1600" i="1" dirty="0" err="1">
                <a:solidFill>
                  <a:schemeClr val="accent1"/>
                </a:solidFill>
              </a:rPr>
              <a:t>Belley</a:t>
            </a:r>
            <a:r>
              <a:rPr lang="en-US" sz="1600" i="1" dirty="0">
                <a:solidFill>
                  <a:schemeClr val="accent1"/>
                </a:solidFill>
              </a:rPr>
              <a:t> et al., Phys. Rev. Lett. 126, 042502 (2021) </a:t>
            </a:r>
          </a:p>
        </p:txBody>
      </p:sp>
    </p:spTree>
    <p:extLst>
      <p:ext uri="{BB962C8B-B14F-4D97-AF65-F5344CB8AC3E}">
        <p14:creationId xmlns:p14="http://schemas.microsoft.com/office/powerpoint/2010/main" val="1925576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01F487-7B2E-5110-5358-977FFA95C9A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i="1" dirty="0"/>
                  <a:t>Ab initio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-decay NMEs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CA" b="1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𝟏𝟑𝟎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𝐓𝐞</m:t>
                        </m:r>
                      </m:e>
                    </m:sPre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𝟏𝟑𝟔</m:t>
                        </m:r>
                      </m:sup>
                      <m:e>
                        <m:r>
                          <a:rPr lang="en-CA" b="1" i="0" smtClean="0">
                            <a:latin typeface="Cambria Math" panose="02040503050406030204" pitchFamily="18" charset="0"/>
                          </a:rPr>
                          <m:t>𝐗𝐞</m:t>
                        </m:r>
                      </m:e>
                    </m:sPre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01F487-7B2E-5110-5358-977FFA95C9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18" t="-13462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6E0BF907-4F7C-77CF-9D90-36A1280695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4938" y="1301750"/>
            <a:ext cx="9854175" cy="467042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258E54-A1EE-DE1E-191D-39047D76D43E}"/>
              </a:ext>
            </a:extLst>
          </p:cNvPr>
          <p:cNvSpPr txBox="1"/>
          <p:nvPr/>
        </p:nvSpPr>
        <p:spPr>
          <a:xfrm>
            <a:off x="1114939" y="6250488"/>
            <a:ext cx="9854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A. </a:t>
            </a:r>
            <a:r>
              <a:rPr lang="en-US" i="1" dirty="0" err="1">
                <a:solidFill>
                  <a:schemeClr val="accent1"/>
                </a:solidFill>
              </a:rPr>
              <a:t>Belley</a:t>
            </a:r>
            <a:r>
              <a:rPr lang="en-US" i="1" dirty="0">
                <a:solidFill>
                  <a:schemeClr val="accent1"/>
                </a:solidFill>
              </a:rPr>
              <a:t>, T. Miyagi, S.R. </a:t>
            </a:r>
            <a:r>
              <a:rPr lang="en-US" i="1" dirty="0" err="1">
                <a:solidFill>
                  <a:schemeClr val="accent1"/>
                </a:solidFill>
              </a:rPr>
              <a:t>Stroberg</a:t>
            </a:r>
            <a:r>
              <a:rPr lang="en-US" i="1" dirty="0">
                <a:solidFill>
                  <a:schemeClr val="accent1"/>
                </a:solidFill>
              </a:rPr>
              <a:t>, and J. D. Holt, arXiv:2307.15156</a:t>
            </a:r>
          </a:p>
        </p:txBody>
      </p:sp>
    </p:spTree>
    <p:extLst>
      <p:ext uri="{BB962C8B-B14F-4D97-AF65-F5344CB8AC3E}">
        <p14:creationId xmlns:p14="http://schemas.microsoft.com/office/powerpoint/2010/main" val="4076879345"/>
      </p:ext>
    </p:extLst>
  </p:cSld>
  <p:clrMapOvr>
    <a:masterClrMapping/>
  </p:clrMapOvr>
</p:sld>
</file>

<file path=ppt/theme/theme1.xml><?xml version="1.0" encoding="utf-8"?>
<a:theme xmlns:a="http://schemas.openxmlformats.org/drawingml/2006/main" name="TRIUMF PowerPoint Theme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 PowerPoint Theme" id="{D884FB1D-11D0-E845-BA52-C36A604D98F4}" vid="{50702C2F-CDE3-B34C-A21E-708BBC324F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A83EA94-6BD2-D64A-9B3E-36F42FC2A819}">
  <we:reference id="4b785c87-866c-4bad-85d8-5d1ae467ac9a" version="3.5.1.0" store="EXCatalog" storeType="EXCatalog"/>
  <we:alternateReferences>
    <we:reference id="WA104381909" version="3.5.1.0" store="en-CA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TRIUMF PowerPoint Theme</Template>
  <TotalTime>39528</TotalTime>
  <Words>1294</Words>
  <Application>Microsoft Macintosh PowerPoint</Application>
  <PresentationFormat>Widescreen</PresentationFormat>
  <Paragraphs>148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Helvetica</vt:lpstr>
      <vt:lpstr>System Font Regular</vt:lpstr>
      <vt:lpstr>Wingdings</vt:lpstr>
      <vt:lpstr>TRIUMF PowerPoint Theme</vt:lpstr>
      <vt:lpstr>Improved Nuclear Matrix Elements for Neutrinoless Double-Beta Decay</vt:lpstr>
      <vt:lpstr>Neutrinoless double-beta (0νββ) decay</vt:lpstr>
      <vt:lpstr>Half-life of neutrinoless double-beta decay</vt:lpstr>
      <vt:lpstr>Nuclear matrix elements currently poorly known</vt:lpstr>
      <vt:lpstr>Nuclear matrix element</vt:lpstr>
      <vt:lpstr>Ab initio vs. phenomenological nuclear methods</vt:lpstr>
      <vt:lpstr>What can we do with ab initio methods?</vt:lpstr>
      <vt:lpstr>Ab initio 0νββ-decay NMEs for (_^48)Ca, (_^76)Ge and (_^82)Se</vt:lpstr>
      <vt:lpstr>Ab initio 0νββ-decay NMEs for (_^130)Te and (_^136)Xe</vt:lpstr>
      <vt:lpstr>Uncertainty quantification of 0νββ decay of (_^76)Ge</vt:lpstr>
      <vt:lpstr>Combined constraints for Majorana masses</vt:lpstr>
      <vt:lpstr>Improvements to the operator of 0νββ decay</vt:lpstr>
      <vt:lpstr>Contact term in pnQRPA and nuclear shell model (NSM)</vt:lpstr>
      <vt:lpstr>Effective-field theory corrections to the operator</vt:lpstr>
      <vt:lpstr>The ultrasoft-neutrino term</vt:lpstr>
      <vt:lpstr>N^2 LO loop corrections</vt:lpstr>
      <vt:lpstr>Combined N^2 LO corrections</vt:lpstr>
      <vt:lpstr>Could We Learn from Other Nuclear Processes?</vt:lpstr>
      <vt:lpstr>Probing 0νββ decay by 2νββ decay</vt:lpstr>
      <vt:lpstr>Probing 0νββ decay by 2νββ decay</vt:lpstr>
      <vt:lpstr>Muon capture on (_^6)Li, (_^12)C, (_^16)N from ab initio nuclear theory</vt:lpstr>
      <vt:lpstr>Summary and Outlook</vt:lpstr>
      <vt:lpstr>Thank you Merci </vt:lpstr>
      <vt:lpstr>New leading order short-range nuclear matrix element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Lotta Jokiniemi</dc:creator>
  <cp:keywords/>
  <dc:description/>
  <cp:lastModifiedBy>Lotta Jokiniemi</cp:lastModifiedBy>
  <cp:revision>58</cp:revision>
  <dcterms:created xsi:type="dcterms:W3CDTF">2023-04-26T18:36:06Z</dcterms:created>
  <dcterms:modified xsi:type="dcterms:W3CDTF">2024-08-08T20:00:24Z</dcterms:modified>
  <cp:category/>
</cp:coreProperties>
</file>