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1"/>
  </p:notesMasterIdLst>
  <p:sldIdLst>
    <p:sldId id="1324" r:id="rId3"/>
    <p:sldId id="1556" r:id="rId4"/>
    <p:sldId id="1565" r:id="rId5"/>
    <p:sldId id="1561" r:id="rId6"/>
    <p:sldId id="1557" r:id="rId7"/>
    <p:sldId id="1558" r:id="rId8"/>
    <p:sldId id="1562" r:id="rId9"/>
    <p:sldId id="1427" r:id="rId10"/>
    <p:sldId id="1439" r:id="rId11"/>
    <p:sldId id="1440" r:id="rId12"/>
    <p:sldId id="1570" r:id="rId13"/>
    <p:sldId id="1563" r:id="rId14"/>
    <p:sldId id="1560" r:id="rId15"/>
    <p:sldId id="1569" r:id="rId16"/>
    <p:sldId id="1559" r:id="rId17"/>
    <p:sldId id="1564" r:id="rId18"/>
    <p:sldId id="1566" r:id="rId19"/>
    <p:sldId id="1567" r:id="rId20"/>
    <p:sldId id="1568" r:id="rId21"/>
    <p:sldId id="258" r:id="rId22"/>
    <p:sldId id="1509" r:id="rId23"/>
    <p:sldId id="1435" r:id="rId24"/>
    <p:sldId id="1533" r:id="rId25"/>
    <p:sldId id="1221" r:id="rId26"/>
    <p:sldId id="1405" r:id="rId27"/>
    <p:sldId id="1432" r:id="rId28"/>
    <p:sldId id="282" r:id="rId29"/>
    <p:sldId id="1430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20B921-D8B5-134F-B60C-AF1A816A9D45}" v="492" dt="2024-08-08T14:20:35.4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76"/>
    <p:restoredTop sz="94315"/>
  </p:normalViewPr>
  <p:slideViewPr>
    <p:cSldViewPr snapToGrid="0">
      <p:cViewPr varScale="1">
        <p:scale>
          <a:sx n="119" d="100"/>
          <a:sy n="119" d="100"/>
        </p:scale>
        <p:origin x="224" y="200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1FD6F-7F0A-424F-B797-E3A79B0CCB2F}" type="doc">
      <dgm:prSet loTypeId="urn:microsoft.com/office/officeart/2009/3/layout/RandomtoResult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8A5F28-53E5-CD4C-9472-FB4731AB76E0}">
      <dgm:prSet phldrT="[Text]"/>
      <dgm:spPr/>
      <dgm:t>
        <a:bodyPr/>
        <a:lstStyle/>
        <a:p>
          <a:r>
            <a:rPr lang="en-US" dirty="0"/>
            <a:t>Value</a:t>
          </a:r>
        </a:p>
      </dgm:t>
    </dgm:pt>
    <dgm:pt modelId="{6BF0D000-D516-284A-B5D9-C6963C2CE871}" type="parTrans" cxnId="{BED9DE72-229F-E84F-9618-F5A6A42F2A51}">
      <dgm:prSet/>
      <dgm:spPr/>
      <dgm:t>
        <a:bodyPr/>
        <a:lstStyle/>
        <a:p>
          <a:endParaRPr lang="en-US"/>
        </a:p>
      </dgm:t>
    </dgm:pt>
    <dgm:pt modelId="{C5BFD6E7-2E7C-E149-B481-E59F3673AC18}" type="sibTrans" cxnId="{BED9DE72-229F-E84F-9618-F5A6A42F2A51}">
      <dgm:prSet/>
      <dgm:spPr/>
      <dgm:t>
        <a:bodyPr/>
        <a:lstStyle/>
        <a:p>
          <a:endParaRPr lang="en-US"/>
        </a:p>
      </dgm:t>
    </dgm:pt>
    <dgm:pt modelId="{A7759874-C6F0-C548-8C33-6354ED7D2E13}">
      <dgm:prSet phldrT="[Text]"/>
      <dgm:spPr/>
      <dgm:t>
        <a:bodyPr/>
        <a:lstStyle/>
        <a:p>
          <a:r>
            <a:rPr lang="en-US" dirty="0"/>
            <a:t>Creativity</a:t>
          </a:r>
        </a:p>
        <a:p>
          <a:r>
            <a:rPr lang="en-US" dirty="0"/>
            <a:t>Achievement</a:t>
          </a:r>
        </a:p>
        <a:p>
          <a:r>
            <a:rPr lang="en-US" dirty="0"/>
            <a:t>Independence</a:t>
          </a:r>
        </a:p>
        <a:p>
          <a:r>
            <a:rPr lang="en-US" dirty="0"/>
            <a:t>Belonging</a:t>
          </a:r>
        </a:p>
      </dgm:t>
    </dgm:pt>
    <dgm:pt modelId="{8D321180-A89E-794E-873B-FB003FD7E065}" type="parTrans" cxnId="{8D0C7390-F71A-344C-A8A9-CC8EA9CB3CD9}">
      <dgm:prSet/>
      <dgm:spPr/>
      <dgm:t>
        <a:bodyPr/>
        <a:lstStyle/>
        <a:p>
          <a:endParaRPr lang="en-US"/>
        </a:p>
      </dgm:t>
    </dgm:pt>
    <dgm:pt modelId="{94055FCA-D6A6-CF43-9CDE-1E347EBE1D24}" type="sibTrans" cxnId="{8D0C7390-F71A-344C-A8A9-CC8EA9CB3CD9}">
      <dgm:prSet/>
      <dgm:spPr/>
      <dgm:t>
        <a:bodyPr/>
        <a:lstStyle/>
        <a:p>
          <a:endParaRPr lang="en-US"/>
        </a:p>
      </dgm:t>
    </dgm:pt>
    <dgm:pt modelId="{F9EC0CBD-0A33-614A-AE6F-12A9B00F7434}">
      <dgm:prSet phldrT="[Text]"/>
      <dgm:spPr/>
      <dgm:t>
        <a:bodyPr/>
        <a:lstStyle/>
        <a:p>
          <a:r>
            <a:rPr lang="en-US" dirty="0"/>
            <a:t>Goals</a:t>
          </a:r>
        </a:p>
      </dgm:t>
    </dgm:pt>
    <dgm:pt modelId="{F8D5AA6E-3617-BF4E-B209-EA77FB7E0F80}" type="parTrans" cxnId="{6B70D774-FF9A-DC4C-BCA8-C2A43618115D}">
      <dgm:prSet/>
      <dgm:spPr/>
      <dgm:t>
        <a:bodyPr/>
        <a:lstStyle/>
        <a:p>
          <a:endParaRPr lang="en-US"/>
        </a:p>
      </dgm:t>
    </dgm:pt>
    <dgm:pt modelId="{E8664023-C947-604E-8C48-2A98A6DAEEDA}" type="sibTrans" cxnId="{6B70D774-FF9A-DC4C-BCA8-C2A43618115D}">
      <dgm:prSet/>
      <dgm:spPr/>
      <dgm:t>
        <a:bodyPr/>
        <a:lstStyle/>
        <a:p>
          <a:endParaRPr lang="en-US"/>
        </a:p>
      </dgm:t>
    </dgm:pt>
    <dgm:pt modelId="{706FE019-5AE3-8A4C-A7F6-7EA4E2935597}">
      <dgm:prSet phldrT="[Text]"/>
      <dgm:spPr/>
      <dgm:t>
        <a:bodyPr/>
        <a:lstStyle/>
        <a:p>
          <a:r>
            <a:rPr lang="en-US" dirty="0"/>
            <a:t>Develop experimental solutions for discovery physics</a:t>
          </a:r>
        </a:p>
        <a:p>
          <a:r>
            <a:rPr lang="en-US" dirty="0"/>
            <a:t>Integrate in Canadian SAP community</a:t>
          </a:r>
        </a:p>
        <a:p>
          <a:r>
            <a:rPr lang="en-US" dirty="0"/>
            <a:t>Ski</a:t>
          </a:r>
        </a:p>
      </dgm:t>
    </dgm:pt>
    <dgm:pt modelId="{6257285B-CBB0-674D-9356-A1CDE6D5DF79}" type="parTrans" cxnId="{858EE2EF-FD28-7B4A-921B-CB84529738DD}">
      <dgm:prSet/>
      <dgm:spPr/>
      <dgm:t>
        <a:bodyPr/>
        <a:lstStyle/>
        <a:p>
          <a:endParaRPr lang="en-US"/>
        </a:p>
      </dgm:t>
    </dgm:pt>
    <dgm:pt modelId="{11E56007-3D8A-8349-8763-73ABD10EAC22}" type="sibTrans" cxnId="{858EE2EF-FD28-7B4A-921B-CB84529738DD}">
      <dgm:prSet/>
      <dgm:spPr/>
      <dgm:t>
        <a:bodyPr/>
        <a:lstStyle/>
        <a:p>
          <a:endParaRPr lang="en-US"/>
        </a:p>
      </dgm:t>
    </dgm:pt>
    <dgm:pt modelId="{C3C0A47E-940D-C34C-A635-6FE784C5EFA3}" type="pres">
      <dgm:prSet presAssocID="{9C71FD6F-7F0A-424F-B797-E3A79B0CCB2F}" presName="Name0" presStyleCnt="0">
        <dgm:presLayoutVars>
          <dgm:dir/>
          <dgm:animOne val="branch"/>
          <dgm:animLvl val="lvl"/>
        </dgm:presLayoutVars>
      </dgm:prSet>
      <dgm:spPr/>
    </dgm:pt>
    <dgm:pt modelId="{47CB1017-E9ED-4947-BF44-0F612F91995F}" type="pres">
      <dgm:prSet presAssocID="{E48A5F28-53E5-CD4C-9472-FB4731AB76E0}" presName="chaos" presStyleCnt="0"/>
      <dgm:spPr/>
    </dgm:pt>
    <dgm:pt modelId="{611D62AE-6485-644C-8E28-853893E4A63B}" type="pres">
      <dgm:prSet presAssocID="{E48A5F28-53E5-CD4C-9472-FB4731AB76E0}" presName="parTx1" presStyleLbl="revTx" presStyleIdx="0" presStyleCnt="3"/>
      <dgm:spPr/>
    </dgm:pt>
    <dgm:pt modelId="{01B87337-164B-C043-8E17-ED29960DC54D}" type="pres">
      <dgm:prSet presAssocID="{E48A5F28-53E5-CD4C-9472-FB4731AB76E0}" presName="desTx1" presStyleLbl="revTx" presStyleIdx="1" presStyleCnt="3">
        <dgm:presLayoutVars>
          <dgm:bulletEnabled val="1"/>
        </dgm:presLayoutVars>
      </dgm:prSet>
      <dgm:spPr/>
    </dgm:pt>
    <dgm:pt modelId="{FDFC7869-62C2-FA4C-A13B-6CB90FF3FB3A}" type="pres">
      <dgm:prSet presAssocID="{E48A5F28-53E5-CD4C-9472-FB4731AB76E0}" presName="c1" presStyleLbl="node1" presStyleIdx="0" presStyleCnt="19"/>
      <dgm:spPr/>
    </dgm:pt>
    <dgm:pt modelId="{BF470C87-19F0-E44F-BB51-F5A8220D0A62}" type="pres">
      <dgm:prSet presAssocID="{E48A5F28-53E5-CD4C-9472-FB4731AB76E0}" presName="c2" presStyleLbl="node1" presStyleIdx="1" presStyleCnt="19"/>
      <dgm:spPr/>
    </dgm:pt>
    <dgm:pt modelId="{9AD58E4D-8E2F-2D44-8FFC-3B69640CF5DF}" type="pres">
      <dgm:prSet presAssocID="{E48A5F28-53E5-CD4C-9472-FB4731AB76E0}" presName="c3" presStyleLbl="node1" presStyleIdx="2" presStyleCnt="19"/>
      <dgm:spPr/>
    </dgm:pt>
    <dgm:pt modelId="{4B0385AB-0AEB-CE40-803C-C6FD6074F703}" type="pres">
      <dgm:prSet presAssocID="{E48A5F28-53E5-CD4C-9472-FB4731AB76E0}" presName="c4" presStyleLbl="node1" presStyleIdx="3" presStyleCnt="19"/>
      <dgm:spPr/>
    </dgm:pt>
    <dgm:pt modelId="{A5961E65-FB1B-B940-98FF-248BDC32173E}" type="pres">
      <dgm:prSet presAssocID="{E48A5F28-53E5-CD4C-9472-FB4731AB76E0}" presName="c5" presStyleLbl="node1" presStyleIdx="4" presStyleCnt="19"/>
      <dgm:spPr/>
    </dgm:pt>
    <dgm:pt modelId="{A76CDA90-5EC2-0F4F-AC4E-D16350352B2A}" type="pres">
      <dgm:prSet presAssocID="{E48A5F28-53E5-CD4C-9472-FB4731AB76E0}" presName="c6" presStyleLbl="node1" presStyleIdx="5" presStyleCnt="19"/>
      <dgm:spPr/>
    </dgm:pt>
    <dgm:pt modelId="{4461B446-993F-6741-B81E-ADA03D311E39}" type="pres">
      <dgm:prSet presAssocID="{E48A5F28-53E5-CD4C-9472-FB4731AB76E0}" presName="c7" presStyleLbl="node1" presStyleIdx="6" presStyleCnt="19"/>
      <dgm:spPr/>
    </dgm:pt>
    <dgm:pt modelId="{60761DFF-C5D9-CB4A-B882-BC269C983ED5}" type="pres">
      <dgm:prSet presAssocID="{E48A5F28-53E5-CD4C-9472-FB4731AB76E0}" presName="c8" presStyleLbl="node1" presStyleIdx="7" presStyleCnt="19"/>
      <dgm:spPr/>
    </dgm:pt>
    <dgm:pt modelId="{B10FC342-A672-5544-8582-8F4C8AE45E5C}" type="pres">
      <dgm:prSet presAssocID="{E48A5F28-53E5-CD4C-9472-FB4731AB76E0}" presName="c9" presStyleLbl="node1" presStyleIdx="8" presStyleCnt="19"/>
      <dgm:spPr/>
    </dgm:pt>
    <dgm:pt modelId="{F2089BD8-2B1F-B843-AC0F-00D9F3DB103D}" type="pres">
      <dgm:prSet presAssocID="{E48A5F28-53E5-CD4C-9472-FB4731AB76E0}" presName="c10" presStyleLbl="node1" presStyleIdx="9" presStyleCnt="19"/>
      <dgm:spPr/>
    </dgm:pt>
    <dgm:pt modelId="{1A4FA42D-80CC-2349-BB59-CE329971AF6C}" type="pres">
      <dgm:prSet presAssocID="{E48A5F28-53E5-CD4C-9472-FB4731AB76E0}" presName="c11" presStyleLbl="node1" presStyleIdx="10" presStyleCnt="19"/>
      <dgm:spPr/>
    </dgm:pt>
    <dgm:pt modelId="{838A0EAA-D859-0D43-904A-73D71A47E730}" type="pres">
      <dgm:prSet presAssocID="{E48A5F28-53E5-CD4C-9472-FB4731AB76E0}" presName="c12" presStyleLbl="node1" presStyleIdx="11" presStyleCnt="19"/>
      <dgm:spPr/>
    </dgm:pt>
    <dgm:pt modelId="{EF82193C-8BB4-5545-83AD-C96FA8809A82}" type="pres">
      <dgm:prSet presAssocID="{E48A5F28-53E5-CD4C-9472-FB4731AB76E0}" presName="c13" presStyleLbl="node1" presStyleIdx="12" presStyleCnt="19"/>
      <dgm:spPr/>
    </dgm:pt>
    <dgm:pt modelId="{ED9372CC-5F86-EB4F-AA96-ECAE6167430F}" type="pres">
      <dgm:prSet presAssocID="{E48A5F28-53E5-CD4C-9472-FB4731AB76E0}" presName="c14" presStyleLbl="node1" presStyleIdx="13" presStyleCnt="19"/>
      <dgm:spPr/>
    </dgm:pt>
    <dgm:pt modelId="{60F6F8CA-F022-EC4D-B90C-6F0381588041}" type="pres">
      <dgm:prSet presAssocID="{E48A5F28-53E5-CD4C-9472-FB4731AB76E0}" presName="c15" presStyleLbl="node1" presStyleIdx="14" presStyleCnt="19"/>
      <dgm:spPr/>
    </dgm:pt>
    <dgm:pt modelId="{06640C91-138C-904D-AD68-80ACA465329A}" type="pres">
      <dgm:prSet presAssocID="{E48A5F28-53E5-CD4C-9472-FB4731AB76E0}" presName="c16" presStyleLbl="node1" presStyleIdx="15" presStyleCnt="19"/>
      <dgm:spPr/>
    </dgm:pt>
    <dgm:pt modelId="{91CDACFA-A012-1547-B996-7DEB51AFF697}" type="pres">
      <dgm:prSet presAssocID="{E48A5F28-53E5-CD4C-9472-FB4731AB76E0}" presName="c17" presStyleLbl="node1" presStyleIdx="16" presStyleCnt="19"/>
      <dgm:spPr/>
    </dgm:pt>
    <dgm:pt modelId="{99763042-4730-3F41-B9DE-A80F65556125}" type="pres">
      <dgm:prSet presAssocID="{E48A5F28-53E5-CD4C-9472-FB4731AB76E0}" presName="c18" presStyleLbl="node1" presStyleIdx="17" presStyleCnt="19"/>
      <dgm:spPr/>
    </dgm:pt>
    <dgm:pt modelId="{33274286-54AF-5C4B-B2EC-1C5F311E77DF}" type="pres">
      <dgm:prSet presAssocID="{C5BFD6E7-2E7C-E149-B481-E59F3673AC18}" presName="chevronComposite1" presStyleCnt="0"/>
      <dgm:spPr/>
    </dgm:pt>
    <dgm:pt modelId="{BAB38408-4797-D24C-8B34-C6AA08FBDDEA}" type="pres">
      <dgm:prSet presAssocID="{C5BFD6E7-2E7C-E149-B481-E59F3673AC18}" presName="chevron1" presStyleLbl="sibTrans2D1" presStyleIdx="0" presStyleCnt="2"/>
      <dgm:spPr/>
    </dgm:pt>
    <dgm:pt modelId="{BC33BB9F-F609-AA46-9A94-68F5DFBD2297}" type="pres">
      <dgm:prSet presAssocID="{C5BFD6E7-2E7C-E149-B481-E59F3673AC18}" presName="spChevron1" presStyleCnt="0"/>
      <dgm:spPr/>
    </dgm:pt>
    <dgm:pt modelId="{6C7DE43A-5DD4-C149-B2E2-DA125B1ECB97}" type="pres">
      <dgm:prSet presAssocID="{C5BFD6E7-2E7C-E149-B481-E59F3673AC18}" presName="overlap" presStyleCnt="0"/>
      <dgm:spPr/>
    </dgm:pt>
    <dgm:pt modelId="{382D6718-CC8D-094F-BF1F-0D3B2518D6DF}" type="pres">
      <dgm:prSet presAssocID="{C5BFD6E7-2E7C-E149-B481-E59F3673AC18}" presName="chevronComposite2" presStyleCnt="0"/>
      <dgm:spPr/>
    </dgm:pt>
    <dgm:pt modelId="{9266E8DE-DF23-324E-9A0B-55A935C824F7}" type="pres">
      <dgm:prSet presAssocID="{C5BFD6E7-2E7C-E149-B481-E59F3673AC18}" presName="chevron2" presStyleLbl="sibTrans2D1" presStyleIdx="1" presStyleCnt="2"/>
      <dgm:spPr/>
    </dgm:pt>
    <dgm:pt modelId="{9352F58A-DD7B-844D-88C3-44094EC3B228}" type="pres">
      <dgm:prSet presAssocID="{C5BFD6E7-2E7C-E149-B481-E59F3673AC18}" presName="spChevron2" presStyleCnt="0"/>
      <dgm:spPr/>
    </dgm:pt>
    <dgm:pt modelId="{3E047A89-200B-F341-B195-B20B272A0D14}" type="pres">
      <dgm:prSet presAssocID="{F9EC0CBD-0A33-614A-AE6F-12A9B00F7434}" presName="last" presStyleCnt="0"/>
      <dgm:spPr/>
    </dgm:pt>
    <dgm:pt modelId="{E5B3371E-FE59-F449-8244-C25580EEAE82}" type="pres">
      <dgm:prSet presAssocID="{F9EC0CBD-0A33-614A-AE6F-12A9B00F7434}" presName="circleTx" presStyleLbl="node1" presStyleIdx="18" presStyleCnt="19"/>
      <dgm:spPr/>
    </dgm:pt>
    <dgm:pt modelId="{874F5E97-F729-BC45-A60A-627D86B22404}" type="pres">
      <dgm:prSet presAssocID="{F9EC0CBD-0A33-614A-AE6F-12A9B00F7434}" presName="desTxN" presStyleLbl="revTx" presStyleIdx="2" presStyleCnt="3" custScaleX="117843" custScaleY="137678">
        <dgm:presLayoutVars>
          <dgm:bulletEnabled val="1"/>
        </dgm:presLayoutVars>
      </dgm:prSet>
      <dgm:spPr/>
    </dgm:pt>
    <dgm:pt modelId="{ADE3C6B4-5D3B-2146-87D5-800287C77AD7}" type="pres">
      <dgm:prSet presAssocID="{F9EC0CBD-0A33-614A-AE6F-12A9B00F7434}" presName="spN" presStyleCnt="0"/>
      <dgm:spPr/>
    </dgm:pt>
  </dgm:ptLst>
  <dgm:cxnLst>
    <dgm:cxn modelId="{4E342241-55A9-3347-BF9F-901AE13C672D}" type="presOf" srcId="{706FE019-5AE3-8A4C-A7F6-7EA4E2935597}" destId="{874F5E97-F729-BC45-A60A-627D86B22404}" srcOrd="0" destOrd="0" presId="urn:microsoft.com/office/officeart/2009/3/layout/RandomtoResultProcess"/>
    <dgm:cxn modelId="{BED9DE72-229F-E84F-9618-F5A6A42F2A51}" srcId="{9C71FD6F-7F0A-424F-B797-E3A79B0CCB2F}" destId="{E48A5F28-53E5-CD4C-9472-FB4731AB76E0}" srcOrd="0" destOrd="0" parTransId="{6BF0D000-D516-284A-B5D9-C6963C2CE871}" sibTransId="{C5BFD6E7-2E7C-E149-B481-E59F3673AC18}"/>
    <dgm:cxn modelId="{6B70D774-FF9A-DC4C-BCA8-C2A43618115D}" srcId="{9C71FD6F-7F0A-424F-B797-E3A79B0CCB2F}" destId="{F9EC0CBD-0A33-614A-AE6F-12A9B00F7434}" srcOrd="1" destOrd="0" parTransId="{F8D5AA6E-3617-BF4E-B209-EA77FB7E0F80}" sibTransId="{E8664023-C947-604E-8C48-2A98A6DAEEDA}"/>
    <dgm:cxn modelId="{FA14CD89-57CC-0447-8E6C-8FD8F9512F21}" type="presOf" srcId="{E48A5F28-53E5-CD4C-9472-FB4731AB76E0}" destId="{611D62AE-6485-644C-8E28-853893E4A63B}" srcOrd="0" destOrd="0" presId="urn:microsoft.com/office/officeart/2009/3/layout/RandomtoResultProcess"/>
    <dgm:cxn modelId="{8D0C7390-F71A-344C-A8A9-CC8EA9CB3CD9}" srcId="{E48A5F28-53E5-CD4C-9472-FB4731AB76E0}" destId="{A7759874-C6F0-C548-8C33-6354ED7D2E13}" srcOrd="0" destOrd="0" parTransId="{8D321180-A89E-794E-873B-FB003FD7E065}" sibTransId="{94055FCA-D6A6-CF43-9CDE-1E347EBE1D24}"/>
    <dgm:cxn modelId="{CBABE19E-1A05-AC4E-814F-EFF7C5D604FF}" type="presOf" srcId="{9C71FD6F-7F0A-424F-B797-E3A79B0CCB2F}" destId="{C3C0A47E-940D-C34C-A635-6FE784C5EFA3}" srcOrd="0" destOrd="0" presId="urn:microsoft.com/office/officeart/2009/3/layout/RandomtoResultProcess"/>
    <dgm:cxn modelId="{3781FCAA-DE95-4A4D-8A93-0564B4044DB3}" type="presOf" srcId="{A7759874-C6F0-C548-8C33-6354ED7D2E13}" destId="{01B87337-164B-C043-8E17-ED29960DC54D}" srcOrd="0" destOrd="0" presId="urn:microsoft.com/office/officeart/2009/3/layout/RandomtoResultProcess"/>
    <dgm:cxn modelId="{F68CFED1-B4B3-6F48-B60A-74C3FE0E5A14}" type="presOf" srcId="{F9EC0CBD-0A33-614A-AE6F-12A9B00F7434}" destId="{E5B3371E-FE59-F449-8244-C25580EEAE82}" srcOrd="0" destOrd="0" presId="urn:microsoft.com/office/officeart/2009/3/layout/RandomtoResultProcess"/>
    <dgm:cxn modelId="{858EE2EF-FD28-7B4A-921B-CB84529738DD}" srcId="{F9EC0CBD-0A33-614A-AE6F-12A9B00F7434}" destId="{706FE019-5AE3-8A4C-A7F6-7EA4E2935597}" srcOrd="0" destOrd="0" parTransId="{6257285B-CBB0-674D-9356-A1CDE6D5DF79}" sibTransId="{11E56007-3D8A-8349-8763-73ABD10EAC22}"/>
    <dgm:cxn modelId="{A262491A-8523-3348-B729-D26D981536F3}" type="presParOf" srcId="{C3C0A47E-940D-C34C-A635-6FE784C5EFA3}" destId="{47CB1017-E9ED-4947-BF44-0F612F91995F}" srcOrd="0" destOrd="0" presId="urn:microsoft.com/office/officeart/2009/3/layout/RandomtoResultProcess"/>
    <dgm:cxn modelId="{C80C201A-57D1-C144-A8E5-EBC18C55770C}" type="presParOf" srcId="{47CB1017-E9ED-4947-BF44-0F612F91995F}" destId="{611D62AE-6485-644C-8E28-853893E4A63B}" srcOrd="0" destOrd="0" presId="urn:microsoft.com/office/officeart/2009/3/layout/RandomtoResultProcess"/>
    <dgm:cxn modelId="{D829CA63-EC96-304B-9CC6-4D8E2EBE0C6C}" type="presParOf" srcId="{47CB1017-E9ED-4947-BF44-0F612F91995F}" destId="{01B87337-164B-C043-8E17-ED29960DC54D}" srcOrd="1" destOrd="0" presId="urn:microsoft.com/office/officeart/2009/3/layout/RandomtoResultProcess"/>
    <dgm:cxn modelId="{A60D47EC-F071-1240-9EF0-AD00E7D19CB8}" type="presParOf" srcId="{47CB1017-E9ED-4947-BF44-0F612F91995F}" destId="{FDFC7869-62C2-FA4C-A13B-6CB90FF3FB3A}" srcOrd="2" destOrd="0" presId="urn:microsoft.com/office/officeart/2009/3/layout/RandomtoResultProcess"/>
    <dgm:cxn modelId="{4500496B-AE40-4446-83FE-06779B30B78C}" type="presParOf" srcId="{47CB1017-E9ED-4947-BF44-0F612F91995F}" destId="{BF470C87-19F0-E44F-BB51-F5A8220D0A62}" srcOrd="3" destOrd="0" presId="urn:microsoft.com/office/officeart/2009/3/layout/RandomtoResultProcess"/>
    <dgm:cxn modelId="{79CA44D8-56FB-124D-944F-6E975D8DEAA3}" type="presParOf" srcId="{47CB1017-E9ED-4947-BF44-0F612F91995F}" destId="{9AD58E4D-8E2F-2D44-8FFC-3B69640CF5DF}" srcOrd="4" destOrd="0" presId="urn:microsoft.com/office/officeart/2009/3/layout/RandomtoResultProcess"/>
    <dgm:cxn modelId="{23C86CA0-2898-6E41-B3B4-364D8E91E949}" type="presParOf" srcId="{47CB1017-E9ED-4947-BF44-0F612F91995F}" destId="{4B0385AB-0AEB-CE40-803C-C6FD6074F703}" srcOrd="5" destOrd="0" presId="urn:microsoft.com/office/officeart/2009/3/layout/RandomtoResultProcess"/>
    <dgm:cxn modelId="{6720B855-0954-0648-86ED-D3E0EF5B873E}" type="presParOf" srcId="{47CB1017-E9ED-4947-BF44-0F612F91995F}" destId="{A5961E65-FB1B-B940-98FF-248BDC32173E}" srcOrd="6" destOrd="0" presId="urn:microsoft.com/office/officeart/2009/3/layout/RandomtoResultProcess"/>
    <dgm:cxn modelId="{9BDCBD27-1DEB-864D-85C5-B0040945AA77}" type="presParOf" srcId="{47CB1017-E9ED-4947-BF44-0F612F91995F}" destId="{A76CDA90-5EC2-0F4F-AC4E-D16350352B2A}" srcOrd="7" destOrd="0" presId="urn:microsoft.com/office/officeart/2009/3/layout/RandomtoResultProcess"/>
    <dgm:cxn modelId="{48BE9AF7-04E5-1D48-B5C2-CA2C149E07EF}" type="presParOf" srcId="{47CB1017-E9ED-4947-BF44-0F612F91995F}" destId="{4461B446-993F-6741-B81E-ADA03D311E39}" srcOrd="8" destOrd="0" presId="urn:microsoft.com/office/officeart/2009/3/layout/RandomtoResultProcess"/>
    <dgm:cxn modelId="{D269603F-F083-D040-84E4-904B5B1DCB73}" type="presParOf" srcId="{47CB1017-E9ED-4947-BF44-0F612F91995F}" destId="{60761DFF-C5D9-CB4A-B882-BC269C983ED5}" srcOrd="9" destOrd="0" presId="urn:microsoft.com/office/officeart/2009/3/layout/RandomtoResultProcess"/>
    <dgm:cxn modelId="{89C43D8F-DE0D-DD4F-B0A8-7ACF83E1A9B6}" type="presParOf" srcId="{47CB1017-E9ED-4947-BF44-0F612F91995F}" destId="{B10FC342-A672-5544-8582-8F4C8AE45E5C}" srcOrd="10" destOrd="0" presId="urn:microsoft.com/office/officeart/2009/3/layout/RandomtoResultProcess"/>
    <dgm:cxn modelId="{548D98A8-F3AA-A444-95FC-753368C45546}" type="presParOf" srcId="{47CB1017-E9ED-4947-BF44-0F612F91995F}" destId="{F2089BD8-2B1F-B843-AC0F-00D9F3DB103D}" srcOrd="11" destOrd="0" presId="urn:microsoft.com/office/officeart/2009/3/layout/RandomtoResultProcess"/>
    <dgm:cxn modelId="{0F07ED73-4087-DE45-9E52-C3F77B5C3055}" type="presParOf" srcId="{47CB1017-E9ED-4947-BF44-0F612F91995F}" destId="{1A4FA42D-80CC-2349-BB59-CE329971AF6C}" srcOrd="12" destOrd="0" presId="urn:microsoft.com/office/officeart/2009/3/layout/RandomtoResultProcess"/>
    <dgm:cxn modelId="{BD5AB29D-BB34-054D-9BBB-A1D8C13A92BB}" type="presParOf" srcId="{47CB1017-E9ED-4947-BF44-0F612F91995F}" destId="{838A0EAA-D859-0D43-904A-73D71A47E730}" srcOrd="13" destOrd="0" presId="urn:microsoft.com/office/officeart/2009/3/layout/RandomtoResultProcess"/>
    <dgm:cxn modelId="{EAA19485-6894-9947-9D63-EF6111A5E813}" type="presParOf" srcId="{47CB1017-E9ED-4947-BF44-0F612F91995F}" destId="{EF82193C-8BB4-5545-83AD-C96FA8809A82}" srcOrd="14" destOrd="0" presId="urn:microsoft.com/office/officeart/2009/3/layout/RandomtoResultProcess"/>
    <dgm:cxn modelId="{D20B34F6-2F61-AF40-A355-8C39F2386B4D}" type="presParOf" srcId="{47CB1017-E9ED-4947-BF44-0F612F91995F}" destId="{ED9372CC-5F86-EB4F-AA96-ECAE6167430F}" srcOrd="15" destOrd="0" presId="urn:microsoft.com/office/officeart/2009/3/layout/RandomtoResultProcess"/>
    <dgm:cxn modelId="{FBE83E60-3EB0-9741-99F7-BF21B31CEEEF}" type="presParOf" srcId="{47CB1017-E9ED-4947-BF44-0F612F91995F}" destId="{60F6F8CA-F022-EC4D-B90C-6F0381588041}" srcOrd="16" destOrd="0" presId="urn:microsoft.com/office/officeart/2009/3/layout/RandomtoResultProcess"/>
    <dgm:cxn modelId="{DE6D2D40-D23F-D94B-8EBF-28FA03ADFBF6}" type="presParOf" srcId="{47CB1017-E9ED-4947-BF44-0F612F91995F}" destId="{06640C91-138C-904D-AD68-80ACA465329A}" srcOrd="17" destOrd="0" presId="urn:microsoft.com/office/officeart/2009/3/layout/RandomtoResultProcess"/>
    <dgm:cxn modelId="{0D6BC426-0BFB-2A49-B43B-469DF4C8B8E4}" type="presParOf" srcId="{47CB1017-E9ED-4947-BF44-0F612F91995F}" destId="{91CDACFA-A012-1547-B996-7DEB51AFF697}" srcOrd="18" destOrd="0" presId="urn:microsoft.com/office/officeart/2009/3/layout/RandomtoResultProcess"/>
    <dgm:cxn modelId="{7D4B1F0F-D86C-134A-82EC-5638B8DB5F85}" type="presParOf" srcId="{47CB1017-E9ED-4947-BF44-0F612F91995F}" destId="{99763042-4730-3F41-B9DE-A80F65556125}" srcOrd="19" destOrd="0" presId="urn:microsoft.com/office/officeart/2009/3/layout/RandomtoResultProcess"/>
    <dgm:cxn modelId="{75408EA8-1991-5842-9A40-7A5577A3B5C2}" type="presParOf" srcId="{C3C0A47E-940D-C34C-A635-6FE784C5EFA3}" destId="{33274286-54AF-5C4B-B2EC-1C5F311E77DF}" srcOrd="1" destOrd="0" presId="urn:microsoft.com/office/officeart/2009/3/layout/RandomtoResultProcess"/>
    <dgm:cxn modelId="{C027DD38-2354-2642-AC25-76F813C43D67}" type="presParOf" srcId="{33274286-54AF-5C4B-B2EC-1C5F311E77DF}" destId="{BAB38408-4797-D24C-8B34-C6AA08FBDDEA}" srcOrd="0" destOrd="0" presId="urn:microsoft.com/office/officeart/2009/3/layout/RandomtoResultProcess"/>
    <dgm:cxn modelId="{24FB2186-686B-CC43-A30A-C837B9A95961}" type="presParOf" srcId="{33274286-54AF-5C4B-B2EC-1C5F311E77DF}" destId="{BC33BB9F-F609-AA46-9A94-68F5DFBD2297}" srcOrd="1" destOrd="0" presId="urn:microsoft.com/office/officeart/2009/3/layout/RandomtoResultProcess"/>
    <dgm:cxn modelId="{F351393D-8762-EA43-83CF-452889A4ADFF}" type="presParOf" srcId="{C3C0A47E-940D-C34C-A635-6FE784C5EFA3}" destId="{6C7DE43A-5DD4-C149-B2E2-DA125B1ECB97}" srcOrd="2" destOrd="0" presId="urn:microsoft.com/office/officeart/2009/3/layout/RandomtoResultProcess"/>
    <dgm:cxn modelId="{DE627761-577C-3345-9C97-F8D5E25B8DC6}" type="presParOf" srcId="{C3C0A47E-940D-C34C-A635-6FE784C5EFA3}" destId="{382D6718-CC8D-094F-BF1F-0D3B2518D6DF}" srcOrd="3" destOrd="0" presId="urn:microsoft.com/office/officeart/2009/3/layout/RandomtoResultProcess"/>
    <dgm:cxn modelId="{B0AAD9D7-48D3-834F-99A0-5EC71E292432}" type="presParOf" srcId="{382D6718-CC8D-094F-BF1F-0D3B2518D6DF}" destId="{9266E8DE-DF23-324E-9A0B-55A935C824F7}" srcOrd="0" destOrd="0" presId="urn:microsoft.com/office/officeart/2009/3/layout/RandomtoResultProcess"/>
    <dgm:cxn modelId="{A22606C5-C18A-F449-9254-1663AFF8362B}" type="presParOf" srcId="{382D6718-CC8D-094F-BF1F-0D3B2518D6DF}" destId="{9352F58A-DD7B-844D-88C3-44094EC3B228}" srcOrd="1" destOrd="0" presId="urn:microsoft.com/office/officeart/2009/3/layout/RandomtoResultProcess"/>
    <dgm:cxn modelId="{BB1C3C91-42AB-204F-A06C-28E6C64FEEAE}" type="presParOf" srcId="{C3C0A47E-940D-C34C-A635-6FE784C5EFA3}" destId="{3E047A89-200B-F341-B195-B20B272A0D14}" srcOrd="4" destOrd="0" presId="urn:microsoft.com/office/officeart/2009/3/layout/RandomtoResultProcess"/>
    <dgm:cxn modelId="{267279CF-B81F-0644-B19F-454CC4B2CC95}" type="presParOf" srcId="{3E047A89-200B-F341-B195-B20B272A0D14}" destId="{E5B3371E-FE59-F449-8244-C25580EEAE82}" srcOrd="0" destOrd="0" presId="urn:microsoft.com/office/officeart/2009/3/layout/RandomtoResultProcess"/>
    <dgm:cxn modelId="{3C3C0D39-2262-AA43-BBE6-5DF1EE6D4EAD}" type="presParOf" srcId="{3E047A89-200B-F341-B195-B20B272A0D14}" destId="{874F5E97-F729-BC45-A60A-627D86B22404}" srcOrd="1" destOrd="0" presId="urn:microsoft.com/office/officeart/2009/3/layout/RandomtoResultProcess"/>
    <dgm:cxn modelId="{2B795D11-45CD-FE4A-96A3-B71D410D21A5}" type="presParOf" srcId="{3E047A89-200B-F341-B195-B20B272A0D14}" destId="{ADE3C6B4-5D3B-2146-87D5-800287C77AD7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71FD6F-7F0A-424F-B797-E3A79B0CCB2F}" type="doc">
      <dgm:prSet loTypeId="urn:microsoft.com/office/officeart/2009/3/layout/RandomtoResult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8A5F28-53E5-CD4C-9472-FB4731AB76E0}">
      <dgm:prSet phldrT="[Text]"/>
      <dgm:spPr/>
      <dgm:t>
        <a:bodyPr/>
        <a:lstStyle/>
        <a:p>
          <a:r>
            <a:rPr lang="en-US" dirty="0"/>
            <a:t>Value</a:t>
          </a:r>
        </a:p>
      </dgm:t>
    </dgm:pt>
    <dgm:pt modelId="{6BF0D000-D516-284A-B5D9-C6963C2CE871}" type="parTrans" cxnId="{BED9DE72-229F-E84F-9618-F5A6A42F2A51}">
      <dgm:prSet/>
      <dgm:spPr/>
      <dgm:t>
        <a:bodyPr/>
        <a:lstStyle/>
        <a:p>
          <a:endParaRPr lang="en-US"/>
        </a:p>
      </dgm:t>
    </dgm:pt>
    <dgm:pt modelId="{C5BFD6E7-2E7C-E149-B481-E59F3673AC18}" type="sibTrans" cxnId="{BED9DE72-229F-E84F-9618-F5A6A42F2A51}">
      <dgm:prSet/>
      <dgm:spPr/>
      <dgm:t>
        <a:bodyPr/>
        <a:lstStyle/>
        <a:p>
          <a:endParaRPr lang="en-US"/>
        </a:p>
      </dgm:t>
    </dgm:pt>
    <dgm:pt modelId="{A7759874-C6F0-C548-8C33-6354ED7D2E13}">
      <dgm:prSet phldrT="[Text]"/>
      <dgm:spPr/>
      <dgm:t>
        <a:bodyPr/>
        <a:lstStyle/>
        <a:p>
          <a:r>
            <a:rPr lang="en-US" dirty="0"/>
            <a:t>Creativity</a:t>
          </a:r>
        </a:p>
        <a:p>
          <a:r>
            <a:rPr lang="en-US" dirty="0"/>
            <a:t>Achievement</a:t>
          </a:r>
        </a:p>
        <a:p>
          <a:r>
            <a:rPr lang="en-US" dirty="0"/>
            <a:t>Concern for Environment</a:t>
          </a:r>
        </a:p>
        <a:p>
          <a:r>
            <a:rPr lang="en-US" dirty="0"/>
            <a:t>Responsibility</a:t>
          </a:r>
        </a:p>
      </dgm:t>
    </dgm:pt>
    <dgm:pt modelId="{8D321180-A89E-794E-873B-FB003FD7E065}" type="parTrans" cxnId="{8D0C7390-F71A-344C-A8A9-CC8EA9CB3CD9}">
      <dgm:prSet/>
      <dgm:spPr/>
      <dgm:t>
        <a:bodyPr/>
        <a:lstStyle/>
        <a:p>
          <a:endParaRPr lang="en-US"/>
        </a:p>
      </dgm:t>
    </dgm:pt>
    <dgm:pt modelId="{94055FCA-D6A6-CF43-9CDE-1E347EBE1D24}" type="sibTrans" cxnId="{8D0C7390-F71A-344C-A8A9-CC8EA9CB3CD9}">
      <dgm:prSet/>
      <dgm:spPr/>
      <dgm:t>
        <a:bodyPr/>
        <a:lstStyle/>
        <a:p>
          <a:endParaRPr lang="en-US"/>
        </a:p>
      </dgm:t>
    </dgm:pt>
    <dgm:pt modelId="{F9EC0CBD-0A33-614A-AE6F-12A9B00F7434}">
      <dgm:prSet phldrT="[Text]"/>
      <dgm:spPr/>
      <dgm:t>
        <a:bodyPr/>
        <a:lstStyle/>
        <a:p>
          <a:r>
            <a:rPr lang="en-US" dirty="0"/>
            <a:t>Goals</a:t>
          </a:r>
        </a:p>
      </dgm:t>
    </dgm:pt>
    <dgm:pt modelId="{F8D5AA6E-3617-BF4E-B209-EA77FB7E0F80}" type="parTrans" cxnId="{6B70D774-FF9A-DC4C-BCA8-C2A43618115D}">
      <dgm:prSet/>
      <dgm:spPr/>
      <dgm:t>
        <a:bodyPr/>
        <a:lstStyle/>
        <a:p>
          <a:endParaRPr lang="en-US"/>
        </a:p>
      </dgm:t>
    </dgm:pt>
    <dgm:pt modelId="{E8664023-C947-604E-8C48-2A98A6DAEEDA}" type="sibTrans" cxnId="{6B70D774-FF9A-DC4C-BCA8-C2A43618115D}">
      <dgm:prSet/>
      <dgm:spPr/>
      <dgm:t>
        <a:bodyPr/>
        <a:lstStyle/>
        <a:p>
          <a:endParaRPr lang="en-US"/>
        </a:p>
      </dgm:t>
    </dgm:pt>
    <dgm:pt modelId="{706FE019-5AE3-8A4C-A7F6-7EA4E2935597}">
      <dgm:prSet phldrT="[Text]"/>
      <dgm:spPr/>
      <dgm:t>
        <a:bodyPr/>
        <a:lstStyle/>
        <a:p>
          <a:r>
            <a:rPr lang="en-US" dirty="0"/>
            <a:t>Develop experimental solutions for mitigating climate change and astro-particle physics</a:t>
          </a:r>
        </a:p>
        <a:p>
          <a:r>
            <a:rPr lang="en-US" dirty="0"/>
            <a:t>Develop effective technology resource management solutions</a:t>
          </a:r>
        </a:p>
      </dgm:t>
    </dgm:pt>
    <dgm:pt modelId="{6257285B-CBB0-674D-9356-A1CDE6D5DF79}" type="parTrans" cxnId="{858EE2EF-FD28-7B4A-921B-CB84529738DD}">
      <dgm:prSet/>
      <dgm:spPr/>
      <dgm:t>
        <a:bodyPr/>
        <a:lstStyle/>
        <a:p>
          <a:endParaRPr lang="en-US"/>
        </a:p>
      </dgm:t>
    </dgm:pt>
    <dgm:pt modelId="{11E56007-3D8A-8349-8763-73ABD10EAC22}" type="sibTrans" cxnId="{858EE2EF-FD28-7B4A-921B-CB84529738DD}">
      <dgm:prSet/>
      <dgm:spPr/>
      <dgm:t>
        <a:bodyPr/>
        <a:lstStyle/>
        <a:p>
          <a:endParaRPr lang="en-US"/>
        </a:p>
      </dgm:t>
    </dgm:pt>
    <dgm:pt modelId="{C3C0A47E-940D-C34C-A635-6FE784C5EFA3}" type="pres">
      <dgm:prSet presAssocID="{9C71FD6F-7F0A-424F-B797-E3A79B0CCB2F}" presName="Name0" presStyleCnt="0">
        <dgm:presLayoutVars>
          <dgm:dir/>
          <dgm:animOne val="branch"/>
          <dgm:animLvl val="lvl"/>
        </dgm:presLayoutVars>
      </dgm:prSet>
      <dgm:spPr/>
    </dgm:pt>
    <dgm:pt modelId="{47CB1017-E9ED-4947-BF44-0F612F91995F}" type="pres">
      <dgm:prSet presAssocID="{E48A5F28-53E5-CD4C-9472-FB4731AB76E0}" presName="chaos" presStyleCnt="0"/>
      <dgm:spPr/>
    </dgm:pt>
    <dgm:pt modelId="{611D62AE-6485-644C-8E28-853893E4A63B}" type="pres">
      <dgm:prSet presAssocID="{E48A5F28-53E5-CD4C-9472-FB4731AB76E0}" presName="parTx1" presStyleLbl="revTx" presStyleIdx="0" presStyleCnt="3"/>
      <dgm:spPr/>
    </dgm:pt>
    <dgm:pt modelId="{01B87337-164B-C043-8E17-ED29960DC54D}" type="pres">
      <dgm:prSet presAssocID="{E48A5F28-53E5-CD4C-9472-FB4731AB76E0}" presName="desTx1" presStyleLbl="revTx" presStyleIdx="1" presStyleCnt="3">
        <dgm:presLayoutVars>
          <dgm:bulletEnabled val="1"/>
        </dgm:presLayoutVars>
      </dgm:prSet>
      <dgm:spPr/>
    </dgm:pt>
    <dgm:pt modelId="{FDFC7869-62C2-FA4C-A13B-6CB90FF3FB3A}" type="pres">
      <dgm:prSet presAssocID="{E48A5F28-53E5-CD4C-9472-FB4731AB76E0}" presName="c1" presStyleLbl="node1" presStyleIdx="0" presStyleCnt="19"/>
      <dgm:spPr/>
    </dgm:pt>
    <dgm:pt modelId="{BF470C87-19F0-E44F-BB51-F5A8220D0A62}" type="pres">
      <dgm:prSet presAssocID="{E48A5F28-53E5-CD4C-9472-FB4731AB76E0}" presName="c2" presStyleLbl="node1" presStyleIdx="1" presStyleCnt="19"/>
      <dgm:spPr/>
    </dgm:pt>
    <dgm:pt modelId="{9AD58E4D-8E2F-2D44-8FFC-3B69640CF5DF}" type="pres">
      <dgm:prSet presAssocID="{E48A5F28-53E5-CD4C-9472-FB4731AB76E0}" presName="c3" presStyleLbl="node1" presStyleIdx="2" presStyleCnt="19"/>
      <dgm:spPr/>
    </dgm:pt>
    <dgm:pt modelId="{4B0385AB-0AEB-CE40-803C-C6FD6074F703}" type="pres">
      <dgm:prSet presAssocID="{E48A5F28-53E5-CD4C-9472-FB4731AB76E0}" presName="c4" presStyleLbl="node1" presStyleIdx="3" presStyleCnt="19"/>
      <dgm:spPr/>
    </dgm:pt>
    <dgm:pt modelId="{A5961E65-FB1B-B940-98FF-248BDC32173E}" type="pres">
      <dgm:prSet presAssocID="{E48A5F28-53E5-CD4C-9472-FB4731AB76E0}" presName="c5" presStyleLbl="node1" presStyleIdx="4" presStyleCnt="19"/>
      <dgm:spPr/>
    </dgm:pt>
    <dgm:pt modelId="{A76CDA90-5EC2-0F4F-AC4E-D16350352B2A}" type="pres">
      <dgm:prSet presAssocID="{E48A5F28-53E5-CD4C-9472-FB4731AB76E0}" presName="c6" presStyleLbl="node1" presStyleIdx="5" presStyleCnt="19"/>
      <dgm:spPr/>
    </dgm:pt>
    <dgm:pt modelId="{4461B446-993F-6741-B81E-ADA03D311E39}" type="pres">
      <dgm:prSet presAssocID="{E48A5F28-53E5-CD4C-9472-FB4731AB76E0}" presName="c7" presStyleLbl="node1" presStyleIdx="6" presStyleCnt="19"/>
      <dgm:spPr/>
    </dgm:pt>
    <dgm:pt modelId="{60761DFF-C5D9-CB4A-B882-BC269C983ED5}" type="pres">
      <dgm:prSet presAssocID="{E48A5F28-53E5-CD4C-9472-FB4731AB76E0}" presName="c8" presStyleLbl="node1" presStyleIdx="7" presStyleCnt="19"/>
      <dgm:spPr/>
    </dgm:pt>
    <dgm:pt modelId="{B10FC342-A672-5544-8582-8F4C8AE45E5C}" type="pres">
      <dgm:prSet presAssocID="{E48A5F28-53E5-CD4C-9472-FB4731AB76E0}" presName="c9" presStyleLbl="node1" presStyleIdx="8" presStyleCnt="19"/>
      <dgm:spPr/>
    </dgm:pt>
    <dgm:pt modelId="{F2089BD8-2B1F-B843-AC0F-00D9F3DB103D}" type="pres">
      <dgm:prSet presAssocID="{E48A5F28-53E5-CD4C-9472-FB4731AB76E0}" presName="c10" presStyleLbl="node1" presStyleIdx="9" presStyleCnt="19"/>
      <dgm:spPr/>
    </dgm:pt>
    <dgm:pt modelId="{1A4FA42D-80CC-2349-BB59-CE329971AF6C}" type="pres">
      <dgm:prSet presAssocID="{E48A5F28-53E5-CD4C-9472-FB4731AB76E0}" presName="c11" presStyleLbl="node1" presStyleIdx="10" presStyleCnt="19"/>
      <dgm:spPr/>
    </dgm:pt>
    <dgm:pt modelId="{838A0EAA-D859-0D43-904A-73D71A47E730}" type="pres">
      <dgm:prSet presAssocID="{E48A5F28-53E5-CD4C-9472-FB4731AB76E0}" presName="c12" presStyleLbl="node1" presStyleIdx="11" presStyleCnt="19"/>
      <dgm:spPr/>
    </dgm:pt>
    <dgm:pt modelId="{EF82193C-8BB4-5545-83AD-C96FA8809A82}" type="pres">
      <dgm:prSet presAssocID="{E48A5F28-53E5-CD4C-9472-FB4731AB76E0}" presName="c13" presStyleLbl="node1" presStyleIdx="12" presStyleCnt="19"/>
      <dgm:spPr/>
    </dgm:pt>
    <dgm:pt modelId="{ED9372CC-5F86-EB4F-AA96-ECAE6167430F}" type="pres">
      <dgm:prSet presAssocID="{E48A5F28-53E5-CD4C-9472-FB4731AB76E0}" presName="c14" presStyleLbl="node1" presStyleIdx="13" presStyleCnt="19"/>
      <dgm:spPr/>
    </dgm:pt>
    <dgm:pt modelId="{60F6F8CA-F022-EC4D-B90C-6F0381588041}" type="pres">
      <dgm:prSet presAssocID="{E48A5F28-53E5-CD4C-9472-FB4731AB76E0}" presName="c15" presStyleLbl="node1" presStyleIdx="14" presStyleCnt="19"/>
      <dgm:spPr/>
    </dgm:pt>
    <dgm:pt modelId="{06640C91-138C-904D-AD68-80ACA465329A}" type="pres">
      <dgm:prSet presAssocID="{E48A5F28-53E5-CD4C-9472-FB4731AB76E0}" presName="c16" presStyleLbl="node1" presStyleIdx="15" presStyleCnt="19"/>
      <dgm:spPr/>
    </dgm:pt>
    <dgm:pt modelId="{91CDACFA-A012-1547-B996-7DEB51AFF697}" type="pres">
      <dgm:prSet presAssocID="{E48A5F28-53E5-CD4C-9472-FB4731AB76E0}" presName="c17" presStyleLbl="node1" presStyleIdx="16" presStyleCnt="19"/>
      <dgm:spPr/>
    </dgm:pt>
    <dgm:pt modelId="{99763042-4730-3F41-B9DE-A80F65556125}" type="pres">
      <dgm:prSet presAssocID="{E48A5F28-53E5-CD4C-9472-FB4731AB76E0}" presName="c18" presStyleLbl="node1" presStyleIdx="17" presStyleCnt="19"/>
      <dgm:spPr/>
    </dgm:pt>
    <dgm:pt modelId="{33274286-54AF-5C4B-B2EC-1C5F311E77DF}" type="pres">
      <dgm:prSet presAssocID="{C5BFD6E7-2E7C-E149-B481-E59F3673AC18}" presName="chevronComposite1" presStyleCnt="0"/>
      <dgm:spPr/>
    </dgm:pt>
    <dgm:pt modelId="{BAB38408-4797-D24C-8B34-C6AA08FBDDEA}" type="pres">
      <dgm:prSet presAssocID="{C5BFD6E7-2E7C-E149-B481-E59F3673AC18}" presName="chevron1" presStyleLbl="sibTrans2D1" presStyleIdx="0" presStyleCnt="2"/>
      <dgm:spPr/>
    </dgm:pt>
    <dgm:pt modelId="{BC33BB9F-F609-AA46-9A94-68F5DFBD2297}" type="pres">
      <dgm:prSet presAssocID="{C5BFD6E7-2E7C-E149-B481-E59F3673AC18}" presName="spChevron1" presStyleCnt="0"/>
      <dgm:spPr/>
    </dgm:pt>
    <dgm:pt modelId="{6C7DE43A-5DD4-C149-B2E2-DA125B1ECB97}" type="pres">
      <dgm:prSet presAssocID="{C5BFD6E7-2E7C-E149-B481-E59F3673AC18}" presName="overlap" presStyleCnt="0"/>
      <dgm:spPr/>
    </dgm:pt>
    <dgm:pt modelId="{382D6718-CC8D-094F-BF1F-0D3B2518D6DF}" type="pres">
      <dgm:prSet presAssocID="{C5BFD6E7-2E7C-E149-B481-E59F3673AC18}" presName="chevronComposite2" presStyleCnt="0"/>
      <dgm:spPr/>
    </dgm:pt>
    <dgm:pt modelId="{9266E8DE-DF23-324E-9A0B-55A935C824F7}" type="pres">
      <dgm:prSet presAssocID="{C5BFD6E7-2E7C-E149-B481-E59F3673AC18}" presName="chevron2" presStyleLbl="sibTrans2D1" presStyleIdx="1" presStyleCnt="2"/>
      <dgm:spPr/>
    </dgm:pt>
    <dgm:pt modelId="{9352F58A-DD7B-844D-88C3-44094EC3B228}" type="pres">
      <dgm:prSet presAssocID="{C5BFD6E7-2E7C-E149-B481-E59F3673AC18}" presName="spChevron2" presStyleCnt="0"/>
      <dgm:spPr/>
    </dgm:pt>
    <dgm:pt modelId="{3E047A89-200B-F341-B195-B20B272A0D14}" type="pres">
      <dgm:prSet presAssocID="{F9EC0CBD-0A33-614A-AE6F-12A9B00F7434}" presName="last" presStyleCnt="0"/>
      <dgm:spPr/>
    </dgm:pt>
    <dgm:pt modelId="{E5B3371E-FE59-F449-8244-C25580EEAE82}" type="pres">
      <dgm:prSet presAssocID="{F9EC0CBD-0A33-614A-AE6F-12A9B00F7434}" presName="circleTx" presStyleLbl="node1" presStyleIdx="18" presStyleCnt="19"/>
      <dgm:spPr/>
    </dgm:pt>
    <dgm:pt modelId="{874F5E97-F729-BC45-A60A-627D86B22404}" type="pres">
      <dgm:prSet presAssocID="{F9EC0CBD-0A33-614A-AE6F-12A9B00F7434}" presName="desTxN" presStyleLbl="revTx" presStyleIdx="2" presStyleCnt="3" custScaleX="112956" custScaleY="133716">
        <dgm:presLayoutVars>
          <dgm:bulletEnabled val="1"/>
        </dgm:presLayoutVars>
      </dgm:prSet>
      <dgm:spPr/>
    </dgm:pt>
    <dgm:pt modelId="{ADE3C6B4-5D3B-2146-87D5-800287C77AD7}" type="pres">
      <dgm:prSet presAssocID="{F9EC0CBD-0A33-614A-AE6F-12A9B00F7434}" presName="spN" presStyleCnt="0"/>
      <dgm:spPr/>
    </dgm:pt>
  </dgm:ptLst>
  <dgm:cxnLst>
    <dgm:cxn modelId="{4E342241-55A9-3347-BF9F-901AE13C672D}" type="presOf" srcId="{706FE019-5AE3-8A4C-A7F6-7EA4E2935597}" destId="{874F5E97-F729-BC45-A60A-627D86B22404}" srcOrd="0" destOrd="0" presId="urn:microsoft.com/office/officeart/2009/3/layout/RandomtoResultProcess"/>
    <dgm:cxn modelId="{BED9DE72-229F-E84F-9618-F5A6A42F2A51}" srcId="{9C71FD6F-7F0A-424F-B797-E3A79B0CCB2F}" destId="{E48A5F28-53E5-CD4C-9472-FB4731AB76E0}" srcOrd="0" destOrd="0" parTransId="{6BF0D000-D516-284A-B5D9-C6963C2CE871}" sibTransId="{C5BFD6E7-2E7C-E149-B481-E59F3673AC18}"/>
    <dgm:cxn modelId="{6B70D774-FF9A-DC4C-BCA8-C2A43618115D}" srcId="{9C71FD6F-7F0A-424F-B797-E3A79B0CCB2F}" destId="{F9EC0CBD-0A33-614A-AE6F-12A9B00F7434}" srcOrd="1" destOrd="0" parTransId="{F8D5AA6E-3617-BF4E-B209-EA77FB7E0F80}" sibTransId="{E8664023-C947-604E-8C48-2A98A6DAEEDA}"/>
    <dgm:cxn modelId="{FA14CD89-57CC-0447-8E6C-8FD8F9512F21}" type="presOf" srcId="{E48A5F28-53E5-CD4C-9472-FB4731AB76E0}" destId="{611D62AE-6485-644C-8E28-853893E4A63B}" srcOrd="0" destOrd="0" presId="urn:microsoft.com/office/officeart/2009/3/layout/RandomtoResultProcess"/>
    <dgm:cxn modelId="{8D0C7390-F71A-344C-A8A9-CC8EA9CB3CD9}" srcId="{E48A5F28-53E5-CD4C-9472-FB4731AB76E0}" destId="{A7759874-C6F0-C548-8C33-6354ED7D2E13}" srcOrd="0" destOrd="0" parTransId="{8D321180-A89E-794E-873B-FB003FD7E065}" sibTransId="{94055FCA-D6A6-CF43-9CDE-1E347EBE1D24}"/>
    <dgm:cxn modelId="{CBABE19E-1A05-AC4E-814F-EFF7C5D604FF}" type="presOf" srcId="{9C71FD6F-7F0A-424F-B797-E3A79B0CCB2F}" destId="{C3C0A47E-940D-C34C-A635-6FE784C5EFA3}" srcOrd="0" destOrd="0" presId="urn:microsoft.com/office/officeart/2009/3/layout/RandomtoResultProcess"/>
    <dgm:cxn modelId="{3781FCAA-DE95-4A4D-8A93-0564B4044DB3}" type="presOf" srcId="{A7759874-C6F0-C548-8C33-6354ED7D2E13}" destId="{01B87337-164B-C043-8E17-ED29960DC54D}" srcOrd="0" destOrd="0" presId="urn:microsoft.com/office/officeart/2009/3/layout/RandomtoResultProcess"/>
    <dgm:cxn modelId="{F68CFED1-B4B3-6F48-B60A-74C3FE0E5A14}" type="presOf" srcId="{F9EC0CBD-0A33-614A-AE6F-12A9B00F7434}" destId="{E5B3371E-FE59-F449-8244-C25580EEAE82}" srcOrd="0" destOrd="0" presId="urn:microsoft.com/office/officeart/2009/3/layout/RandomtoResultProcess"/>
    <dgm:cxn modelId="{858EE2EF-FD28-7B4A-921B-CB84529738DD}" srcId="{F9EC0CBD-0A33-614A-AE6F-12A9B00F7434}" destId="{706FE019-5AE3-8A4C-A7F6-7EA4E2935597}" srcOrd="0" destOrd="0" parTransId="{6257285B-CBB0-674D-9356-A1CDE6D5DF79}" sibTransId="{11E56007-3D8A-8349-8763-73ABD10EAC22}"/>
    <dgm:cxn modelId="{A262491A-8523-3348-B729-D26D981536F3}" type="presParOf" srcId="{C3C0A47E-940D-C34C-A635-6FE784C5EFA3}" destId="{47CB1017-E9ED-4947-BF44-0F612F91995F}" srcOrd="0" destOrd="0" presId="urn:microsoft.com/office/officeart/2009/3/layout/RandomtoResultProcess"/>
    <dgm:cxn modelId="{C80C201A-57D1-C144-A8E5-EBC18C55770C}" type="presParOf" srcId="{47CB1017-E9ED-4947-BF44-0F612F91995F}" destId="{611D62AE-6485-644C-8E28-853893E4A63B}" srcOrd="0" destOrd="0" presId="urn:microsoft.com/office/officeart/2009/3/layout/RandomtoResultProcess"/>
    <dgm:cxn modelId="{D829CA63-EC96-304B-9CC6-4D8E2EBE0C6C}" type="presParOf" srcId="{47CB1017-E9ED-4947-BF44-0F612F91995F}" destId="{01B87337-164B-C043-8E17-ED29960DC54D}" srcOrd="1" destOrd="0" presId="urn:microsoft.com/office/officeart/2009/3/layout/RandomtoResultProcess"/>
    <dgm:cxn modelId="{A60D47EC-F071-1240-9EF0-AD00E7D19CB8}" type="presParOf" srcId="{47CB1017-E9ED-4947-BF44-0F612F91995F}" destId="{FDFC7869-62C2-FA4C-A13B-6CB90FF3FB3A}" srcOrd="2" destOrd="0" presId="urn:microsoft.com/office/officeart/2009/3/layout/RandomtoResultProcess"/>
    <dgm:cxn modelId="{4500496B-AE40-4446-83FE-06779B30B78C}" type="presParOf" srcId="{47CB1017-E9ED-4947-BF44-0F612F91995F}" destId="{BF470C87-19F0-E44F-BB51-F5A8220D0A62}" srcOrd="3" destOrd="0" presId="urn:microsoft.com/office/officeart/2009/3/layout/RandomtoResultProcess"/>
    <dgm:cxn modelId="{79CA44D8-56FB-124D-944F-6E975D8DEAA3}" type="presParOf" srcId="{47CB1017-E9ED-4947-BF44-0F612F91995F}" destId="{9AD58E4D-8E2F-2D44-8FFC-3B69640CF5DF}" srcOrd="4" destOrd="0" presId="urn:microsoft.com/office/officeart/2009/3/layout/RandomtoResultProcess"/>
    <dgm:cxn modelId="{23C86CA0-2898-6E41-B3B4-364D8E91E949}" type="presParOf" srcId="{47CB1017-E9ED-4947-BF44-0F612F91995F}" destId="{4B0385AB-0AEB-CE40-803C-C6FD6074F703}" srcOrd="5" destOrd="0" presId="urn:microsoft.com/office/officeart/2009/3/layout/RandomtoResultProcess"/>
    <dgm:cxn modelId="{6720B855-0954-0648-86ED-D3E0EF5B873E}" type="presParOf" srcId="{47CB1017-E9ED-4947-BF44-0F612F91995F}" destId="{A5961E65-FB1B-B940-98FF-248BDC32173E}" srcOrd="6" destOrd="0" presId="urn:microsoft.com/office/officeart/2009/3/layout/RandomtoResultProcess"/>
    <dgm:cxn modelId="{9BDCBD27-1DEB-864D-85C5-B0040945AA77}" type="presParOf" srcId="{47CB1017-E9ED-4947-BF44-0F612F91995F}" destId="{A76CDA90-5EC2-0F4F-AC4E-D16350352B2A}" srcOrd="7" destOrd="0" presId="urn:microsoft.com/office/officeart/2009/3/layout/RandomtoResultProcess"/>
    <dgm:cxn modelId="{48BE9AF7-04E5-1D48-B5C2-CA2C149E07EF}" type="presParOf" srcId="{47CB1017-E9ED-4947-BF44-0F612F91995F}" destId="{4461B446-993F-6741-B81E-ADA03D311E39}" srcOrd="8" destOrd="0" presId="urn:microsoft.com/office/officeart/2009/3/layout/RandomtoResultProcess"/>
    <dgm:cxn modelId="{D269603F-F083-D040-84E4-904B5B1DCB73}" type="presParOf" srcId="{47CB1017-E9ED-4947-BF44-0F612F91995F}" destId="{60761DFF-C5D9-CB4A-B882-BC269C983ED5}" srcOrd="9" destOrd="0" presId="urn:microsoft.com/office/officeart/2009/3/layout/RandomtoResultProcess"/>
    <dgm:cxn modelId="{89C43D8F-DE0D-DD4F-B0A8-7ACF83E1A9B6}" type="presParOf" srcId="{47CB1017-E9ED-4947-BF44-0F612F91995F}" destId="{B10FC342-A672-5544-8582-8F4C8AE45E5C}" srcOrd="10" destOrd="0" presId="urn:microsoft.com/office/officeart/2009/3/layout/RandomtoResultProcess"/>
    <dgm:cxn modelId="{548D98A8-F3AA-A444-95FC-753368C45546}" type="presParOf" srcId="{47CB1017-E9ED-4947-BF44-0F612F91995F}" destId="{F2089BD8-2B1F-B843-AC0F-00D9F3DB103D}" srcOrd="11" destOrd="0" presId="urn:microsoft.com/office/officeart/2009/3/layout/RandomtoResultProcess"/>
    <dgm:cxn modelId="{0F07ED73-4087-DE45-9E52-C3F77B5C3055}" type="presParOf" srcId="{47CB1017-E9ED-4947-BF44-0F612F91995F}" destId="{1A4FA42D-80CC-2349-BB59-CE329971AF6C}" srcOrd="12" destOrd="0" presId="urn:microsoft.com/office/officeart/2009/3/layout/RandomtoResultProcess"/>
    <dgm:cxn modelId="{BD5AB29D-BB34-054D-9BBB-A1D8C13A92BB}" type="presParOf" srcId="{47CB1017-E9ED-4947-BF44-0F612F91995F}" destId="{838A0EAA-D859-0D43-904A-73D71A47E730}" srcOrd="13" destOrd="0" presId="urn:microsoft.com/office/officeart/2009/3/layout/RandomtoResultProcess"/>
    <dgm:cxn modelId="{EAA19485-6894-9947-9D63-EF6111A5E813}" type="presParOf" srcId="{47CB1017-E9ED-4947-BF44-0F612F91995F}" destId="{EF82193C-8BB4-5545-83AD-C96FA8809A82}" srcOrd="14" destOrd="0" presId="urn:microsoft.com/office/officeart/2009/3/layout/RandomtoResultProcess"/>
    <dgm:cxn modelId="{D20B34F6-2F61-AF40-A355-8C39F2386B4D}" type="presParOf" srcId="{47CB1017-E9ED-4947-BF44-0F612F91995F}" destId="{ED9372CC-5F86-EB4F-AA96-ECAE6167430F}" srcOrd="15" destOrd="0" presId="urn:microsoft.com/office/officeart/2009/3/layout/RandomtoResultProcess"/>
    <dgm:cxn modelId="{FBE83E60-3EB0-9741-99F7-BF21B31CEEEF}" type="presParOf" srcId="{47CB1017-E9ED-4947-BF44-0F612F91995F}" destId="{60F6F8CA-F022-EC4D-B90C-6F0381588041}" srcOrd="16" destOrd="0" presId="urn:microsoft.com/office/officeart/2009/3/layout/RandomtoResultProcess"/>
    <dgm:cxn modelId="{DE6D2D40-D23F-D94B-8EBF-28FA03ADFBF6}" type="presParOf" srcId="{47CB1017-E9ED-4947-BF44-0F612F91995F}" destId="{06640C91-138C-904D-AD68-80ACA465329A}" srcOrd="17" destOrd="0" presId="urn:microsoft.com/office/officeart/2009/3/layout/RandomtoResultProcess"/>
    <dgm:cxn modelId="{0D6BC426-0BFB-2A49-B43B-469DF4C8B8E4}" type="presParOf" srcId="{47CB1017-E9ED-4947-BF44-0F612F91995F}" destId="{91CDACFA-A012-1547-B996-7DEB51AFF697}" srcOrd="18" destOrd="0" presId="urn:microsoft.com/office/officeart/2009/3/layout/RandomtoResultProcess"/>
    <dgm:cxn modelId="{7D4B1F0F-D86C-134A-82EC-5638B8DB5F85}" type="presParOf" srcId="{47CB1017-E9ED-4947-BF44-0F612F91995F}" destId="{99763042-4730-3F41-B9DE-A80F65556125}" srcOrd="19" destOrd="0" presId="urn:microsoft.com/office/officeart/2009/3/layout/RandomtoResultProcess"/>
    <dgm:cxn modelId="{75408EA8-1991-5842-9A40-7A5577A3B5C2}" type="presParOf" srcId="{C3C0A47E-940D-C34C-A635-6FE784C5EFA3}" destId="{33274286-54AF-5C4B-B2EC-1C5F311E77DF}" srcOrd="1" destOrd="0" presId="urn:microsoft.com/office/officeart/2009/3/layout/RandomtoResultProcess"/>
    <dgm:cxn modelId="{C027DD38-2354-2642-AC25-76F813C43D67}" type="presParOf" srcId="{33274286-54AF-5C4B-B2EC-1C5F311E77DF}" destId="{BAB38408-4797-D24C-8B34-C6AA08FBDDEA}" srcOrd="0" destOrd="0" presId="urn:microsoft.com/office/officeart/2009/3/layout/RandomtoResultProcess"/>
    <dgm:cxn modelId="{24FB2186-686B-CC43-A30A-C837B9A95961}" type="presParOf" srcId="{33274286-54AF-5C4B-B2EC-1C5F311E77DF}" destId="{BC33BB9F-F609-AA46-9A94-68F5DFBD2297}" srcOrd="1" destOrd="0" presId="urn:microsoft.com/office/officeart/2009/3/layout/RandomtoResultProcess"/>
    <dgm:cxn modelId="{F351393D-8762-EA43-83CF-452889A4ADFF}" type="presParOf" srcId="{C3C0A47E-940D-C34C-A635-6FE784C5EFA3}" destId="{6C7DE43A-5DD4-C149-B2E2-DA125B1ECB97}" srcOrd="2" destOrd="0" presId="urn:microsoft.com/office/officeart/2009/3/layout/RandomtoResultProcess"/>
    <dgm:cxn modelId="{DE627761-577C-3345-9C97-F8D5E25B8DC6}" type="presParOf" srcId="{C3C0A47E-940D-C34C-A635-6FE784C5EFA3}" destId="{382D6718-CC8D-094F-BF1F-0D3B2518D6DF}" srcOrd="3" destOrd="0" presId="urn:microsoft.com/office/officeart/2009/3/layout/RandomtoResultProcess"/>
    <dgm:cxn modelId="{B0AAD9D7-48D3-834F-99A0-5EC71E292432}" type="presParOf" srcId="{382D6718-CC8D-094F-BF1F-0D3B2518D6DF}" destId="{9266E8DE-DF23-324E-9A0B-55A935C824F7}" srcOrd="0" destOrd="0" presId="urn:microsoft.com/office/officeart/2009/3/layout/RandomtoResultProcess"/>
    <dgm:cxn modelId="{A22606C5-C18A-F449-9254-1663AFF8362B}" type="presParOf" srcId="{382D6718-CC8D-094F-BF1F-0D3B2518D6DF}" destId="{9352F58A-DD7B-844D-88C3-44094EC3B228}" srcOrd="1" destOrd="0" presId="urn:microsoft.com/office/officeart/2009/3/layout/RandomtoResultProcess"/>
    <dgm:cxn modelId="{BB1C3C91-42AB-204F-A06C-28E6C64FEEAE}" type="presParOf" srcId="{C3C0A47E-940D-C34C-A635-6FE784C5EFA3}" destId="{3E047A89-200B-F341-B195-B20B272A0D14}" srcOrd="4" destOrd="0" presId="urn:microsoft.com/office/officeart/2009/3/layout/RandomtoResultProcess"/>
    <dgm:cxn modelId="{267279CF-B81F-0644-B19F-454CC4B2CC95}" type="presParOf" srcId="{3E047A89-200B-F341-B195-B20B272A0D14}" destId="{E5B3371E-FE59-F449-8244-C25580EEAE82}" srcOrd="0" destOrd="0" presId="urn:microsoft.com/office/officeart/2009/3/layout/RandomtoResultProcess"/>
    <dgm:cxn modelId="{3C3C0D39-2262-AA43-BBE6-5DF1EE6D4EAD}" type="presParOf" srcId="{3E047A89-200B-F341-B195-B20B272A0D14}" destId="{874F5E97-F729-BC45-A60A-627D86B22404}" srcOrd="1" destOrd="0" presId="urn:microsoft.com/office/officeart/2009/3/layout/RandomtoResultProcess"/>
    <dgm:cxn modelId="{2B795D11-45CD-FE4A-96A3-B71D410D21A5}" type="presParOf" srcId="{3E047A89-200B-F341-B195-B20B272A0D14}" destId="{ADE3C6B4-5D3B-2146-87D5-800287C77AD7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D62AE-6485-644C-8E28-853893E4A63B}">
      <dsp:nvSpPr>
        <dsp:cNvPr id="0" name=""/>
        <dsp:cNvSpPr/>
      </dsp:nvSpPr>
      <dsp:spPr>
        <a:xfrm>
          <a:off x="1812369" y="869098"/>
          <a:ext cx="2437050" cy="803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Value</a:t>
          </a:r>
        </a:p>
      </dsp:txBody>
      <dsp:txXfrm>
        <a:off x="1812369" y="869098"/>
        <a:ext cx="2437050" cy="803119"/>
      </dsp:txXfrm>
    </dsp:sp>
    <dsp:sp modelId="{01B87337-164B-C043-8E17-ED29960DC54D}">
      <dsp:nvSpPr>
        <dsp:cNvPr id="0" name=""/>
        <dsp:cNvSpPr/>
      </dsp:nvSpPr>
      <dsp:spPr>
        <a:xfrm>
          <a:off x="1812369" y="2562600"/>
          <a:ext cx="2437050" cy="1504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Creativity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Achievement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Independence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Belonging</a:t>
          </a:r>
        </a:p>
      </dsp:txBody>
      <dsp:txXfrm>
        <a:off x="1812369" y="2562600"/>
        <a:ext cx="2437050" cy="1504653"/>
      </dsp:txXfrm>
    </dsp:sp>
    <dsp:sp modelId="{FDFC7869-62C2-FA4C-A13B-6CB90FF3FB3A}">
      <dsp:nvSpPr>
        <dsp:cNvPr id="0" name=""/>
        <dsp:cNvSpPr/>
      </dsp:nvSpPr>
      <dsp:spPr>
        <a:xfrm>
          <a:off x="1809600" y="624839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70C87-19F0-E44F-BB51-F5A8220D0A62}">
      <dsp:nvSpPr>
        <dsp:cNvPr id="0" name=""/>
        <dsp:cNvSpPr/>
      </dsp:nvSpPr>
      <dsp:spPr>
        <a:xfrm>
          <a:off x="1945299" y="353440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D58E4D-8E2F-2D44-8FFC-3B69640CF5DF}">
      <dsp:nvSpPr>
        <dsp:cNvPr id="0" name=""/>
        <dsp:cNvSpPr/>
      </dsp:nvSpPr>
      <dsp:spPr>
        <a:xfrm>
          <a:off x="2270978" y="407720"/>
          <a:ext cx="304631" cy="3046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385AB-0AEB-CE40-803C-C6FD6074F703}">
      <dsp:nvSpPr>
        <dsp:cNvPr id="0" name=""/>
        <dsp:cNvSpPr/>
      </dsp:nvSpPr>
      <dsp:spPr>
        <a:xfrm>
          <a:off x="2542377" y="109182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961E65-FB1B-B940-98FF-248BDC32173E}">
      <dsp:nvSpPr>
        <dsp:cNvPr id="0" name=""/>
        <dsp:cNvSpPr/>
      </dsp:nvSpPr>
      <dsp:spPr>
        <a:xfrm>
          <a:off x="2895195" y="622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CDA90-5EC2-0F4F-AC4E-D16350352B2A}">
      <dsp:nvSpPr>
        <dsp:cNvPr id="0" name=""/>
        <dsp:cNvSpPr/>
      </dsp:nvSpPr>
      <dsp:spPr>
        <a:xfrm>
          <a:off x="3329433" y="190601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61B446-993F-6741-B81E-ADA03D311E39}">
      <dsp:nvSpPr>
        <dsp:cNvPr id="0" name=""/>
        <dsp:cNvSpPr/>
      </dsp:nvSpPr>
      <dsp:spPr>
        <a:xfrm>
          <a:off x="3600832" y="326301"/>
          <a:ext cx="304631" cy="3046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61DFF-C5D9-CB4A-B882-BC269C983ED5}">
      <dsp:nvSpPr>
        <dsp:cNvPr id="0" name=""/>
        <dsp:cNvSpPr/>
      </dsp:nvSpPr>
      <dsp:spPr>
        <a:xfrm>
          <a:off x="3980791" y="624839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FC342-A672-5544-8582-8F4C8AE45E5C}">
      <dsp:nvSpPr>
        <dsp:cNvPr id="0" name=""/>
        <dsp:cNvSpPr/>
      </dsp:nvSpPr>
      <dsp:spPr>
        <a:xfrm>
          <a:off x="4143630" y="923378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089BD8-2B1F-B843-AC0F-00D9F3DB103D}">
      <dsp:nvSpPr>
        <dsp:cNvPr id="0" name=""/>
        <dsp:cNvSpPr/>
      </dsp:nvSpPr>
      <dsp:spPr>
        <a:xfrm>
          <a:off x="2732356" y="353440"/>
          <a:ext cx="498487" cy="498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4FA42D-80CC-2349-BB59-CE329971AF6C}">
      <dsp:nvSpPr>
        <dsp:cNvPr id="0" name=""/>
        <dsp:cNvSpPr/>
      </dsp:nvSpPr>
      <dsp:spPr>
        <a:xfrm>
          <a:off x="1673901" y="1384756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A0EAA-D859-0D43-904A-73D71A47E730}">
      <dsp:nvSpPr>
        <dsp:cNvPr id="0" name=""/>
        <dsp:cNvSpPr/>
      </dsp:nvSpPr>
      <dsp:spPr>
        <a:xfrm>
          <a:off x="1836740" y="1629015"/>
          <a:ext cx="304631" cy="3046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82193C-8BB4-5545-83AD-C96FA8809A82}">
      <dsp:nvSpPr>
        <dsp:cNvPr id="0" name=""/>
        <dsp:cNvSpPr/>
      </dsp:nvSpPr>
      <dsp:spPr>
        <a:xfrm>
          <a:off x="2243838" y="1846134"/>
          <a:ext cx="443100" cy="443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372CC-5F86-EB4F-AA96-ECAE6167430F}">
      <dsp:nvSpPr>
        <dsp:cNvPr id="0" name=""/>
        <dsp:cNvSpPr/>
      </dsp:nvSpPr>
      <dsp:spPr>
        <a:xfrm>
          <a:off x="2813776" y="2198953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6F8CA-F022-EC4D-B90C-6F0381588041}">
      <dsp:nvSpPr>
        <dsp:cNvPr id="0" name=""/>
        <dsp:cNvSpPr/>
      </dsp:nvSpPr>
      <dsp:spPr>
        <a:xfrm>
          <a:off x="2922335" y="1846134"/>
          <a:ext cx="304631" cy="3046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40C91-138C-904D-AD68-80ACA465329A}">
      <dsp:nvSpPr>
        <dsp:cNvPr id="0" name=""/>
        <dsp:cNvSpPr/>
      </dsp:nvSpPr>
      <dsp:spPr>
        <a:xfrm>
          <a:off x="3193734" y="2226092"/>
          <a:ext cx="193856" cy="193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CDACFA-A012-1547-B996-7DEB51AFF697}">
      <dsp:nvSpPr>
        <dsp:cNvPr id="0" name=""/>
        <dsp:cNvSpPr/>
      </dsp:nvSpPr>
      <dsp:spPr>
        <a:xfrm>
          <a:off x="3437993" y="1791854"/>
          <a:ext cx="443100" cy="443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63042-4730-3F41-B9DE-A80F65556125}">
      <dsp:nvSpPr>
        <dsp:cNvPr id="0" name=""/>
        <dsp:cNvSpPr/>
      </dsp:nvSpPr>
      <dsp:spPr>
        <a:xfrm>
          <a:off x="4035070" y="1683295"/>
          <a:ext cx="304631" cy="3046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B38408-4797-D24C-8B34-C6AA08FBDDEA}">
      <dsp:nvSpPr>
        <dsp:cNvPr id="0" name=""/>
        <dsp:cNvSpPr/>
      </dsp:nvSpPr>
      <dsp:spPr>
        <a:xfrm>
          <a:off x="4339702" y="407269"/>
          <a:ext cx="894658" cy="1708001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6E8DE-DF23-324E-9A0B-55A935C824F7}">
      <dsp:nvSpPr>
        <dsp:cNvPr id="0" name=""/>
        <dsp:cNvSpPr/>
      </dsp:nvSpPr>
      <dsp:spPr>
        <a:xfrm>
          <a:off x="5071695" y="407269"/>
          <a:ext cx="894658" cy="1708001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B3371E-FE59-F449-8244-C25580EEAE82}">
      <dsp:nvSpPr>
        <dsp:cNvPr id="0" name=""/>
        <dsp:cNvSpPr/>
      </dsp:nvSpPr>
      <dsp:spPr>
        <a:xfrm>
          <a:off x="6367035" y="286100"/>
          <a:ext cx="2073981" cy="20739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Goals</a:t>
          </a:r>
        </a:p>
      </dsp:txBody>
      <dsp:txXfrm>
        <a:off x="6670762" y="589827"/>
        <a:ext cx="1466527" cy="1466527"/>
      </dsp:txXfrm>
    </dsp:sp>
    <dsp:sp modelId="{874F5E97-F729-BC45-A60A-627D86B22404}">
      <dsp:nvSpPr>
        <dsp:cNvPr id="0" name=""/>
        <dsp:cNvSpPr/>
      </dsp:nvSpPr>
      <dsp:spPr>
        <a:xfrm>
          <a:off x="5966354" y="2279138"/>
          <a:ext cx="2875344" cy="20715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Develop experimental solutions for discovery physics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Integrate in Canadian SAP community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Ski</a:t>
          </a:r>
        </a:p>
      </dsp:txBody>
      <dsp:txXfrm>
        <a:off x="5966354" y="2279138"/>
        <a:ext cx="2875344" cy="20715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D62AE-6485-644C-8E28-853893E4A63B}">
      <dsp:nvSpPr>
        <dsp:cNvPr id="0" name=""/>
        <dsp:cNvSpPr/>
      </dsp:nvSpPr>
      <dsp:spPr>
        <a:xfrm>
          <a:off x="1850763" y="875904"/>
          <a:ext cx="2452330" cy="808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Value</a:t>
          </a:r>
        </a:p>
      </dsp:txBody>
      <dsp:txXfrm>
        <a:off x="1850763" y="875904"/>
        <a:ext cx="2452330" cy="808154"/>
      </dsp:txXfrm>
    </dsp:sp>
    <dsp:sp modelId="{01B87337-164B-C043-8E17-ED29960DC54D}">
      <dsp:nvSpPr>
        <dsp:cNvPr id="0" name=""/>
        <dsp:cNvSpPr/>
      </dsp:nvSpPr>
      <dsp:spPr>
        <a:xfrm>
          <a:off x="1850763" y="2580023"/>
          <a:ext cx="2452330" cy="15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Creativity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Achievement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Concern for Environment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Responsibility</a:t>
          </a:r>
        </a:p>
      </dsp:txBody>
      <dsp:txXfrm>
        <a:off x="1850763" y="2580023"/>
        <a:ext cx="2452330" cy="1514087"/>
      </dsp:txXfrm>
    </dsp:sp>
    <dsp:sp modelId="{FDFC7869-62C2-FA4C-A13B-6CB90FF3FB3A}">
      <dsp:nvSpPr>
        <dsp:cNvPr id="0" name=""/>
        <dsp:cNvSpPr/>
      </dsp:nvSpPr>
      <dsp:spPr>
        <a:xfrm>
          <a:off x="1847976" y="630113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70C87-19F0-E44F-BB51-F5A8220D0A62}">
      <dsp:nvSpPr>
        <dsp:cNvPr id="0" name=""/>
        <dsp:cNvSpPr/>
      </dsp:nvSpPr>
      <dsp:spPr>
        <a:xfrm>
          <a:off x="1984526" y="357013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D58E4D-8E2F-2D44-8FFC-3B69640CF5DF}">
      <dsp:nvSpPr>
        <dsp:cNvPr id="0" name=""/>
        <dsp:cNvSpPr/>
      </dsp:nvSpPr>
      <dsp:spPr>
        <a:xfrm>
          <a:off x="2312246" y="411633"/>
          <a:ext cx="306541" cy="30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385AB-0AEB-CE40-803C-C6FD6074F703}">
      <dsp:nvSpPr>
        <dsp:cNvPr id="0" name=""/>
        <dsp:cNvSpPr/>
      </dsp:nvSpPr>
      <dsp:spPr>
        <a:xfrm>
          <a:off x="2585347" y="111223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961E65-FB1B-B940-98FF-248BDC32173E}">
      <dsp:nvSpPr>
        <dsp:cNvPr id="0" name=""/>
        <dsp:cNvSpPr/>
      </dsp:nvSpPr>
      <dsp:spPr>
        <a:xfrm>
          <a:off x="2940377" y="1982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CDA90-5EC2-0F4F-AC4E-D16350352B2A}">
      <dsp:nvSpPr>
        <dsp:cNvPr id="0" name=""/>
        <dsp:cNvSpPr/>
      </dsp:nvSpPr>
      <dsp:spPr>
        <a:xfrm>
          <a:off x="3377338" y="193153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61B446-993F-6741-B81E-ADA03D311E39}">
      <dsp:nvSpPr>
        <dsp:cNvPr id="0" name=""/>
        <dsp:cNvSpPr/>
      </dsp:nvSpPr>
      <dsp:spPr>
        <a:xfrm>
          <a:off x="3650438" y="329703"/>
          <a:ext cx="306541" cy="30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61DFF-C5D9-CB4A-B882-BC269C983ED5}">
      <dsp:nvSpPr>
        <dsp:cNvPr id="0" name=""/>
        <dsp:cNvSpPr/>
      </dsp:nvSpPr>
      <dsp:spPr>
        <a:xfrm>
          <a:off x="4032779" y="630113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FC342-A672-5544-8582-8F4C8AE45E5C}">
      <dsp:nvSpPr>
        <dsp:cNvPr id="0" name=""/>
        <dsp:cNvSpPr/>
      </dsp:nvSpPr>
      <dsp:spPr>
        <a:xfrm>
          <a:off x="4196639" y="930524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089BD8-2B1F-B843-AC0F-00D9F3DB103D}">
      <dsp:nvSpPr>
        <dsp:cNvPr id="0" name=""/>
        <dsp:cNvSpPr/>
      </dsp:nvSpPr>
      <dsp:spPr>
        <a:xfrm>
          <a:off x="2776517" y="357013"/>
          <a:ext cx="501612" cy="5016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4FA42D-80CC-2349-BB59-CE329971AF6C}">
      <dsp:nvSpPr>
        <dsp:cNvPr id="0" name=""/>
        <dsp:cNvSpPr/>
      </dsp:nvSpPr>
      <dsp:spPr>
        <a:xfrm>
          <a:off x="1711426" y="1394794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A0EAA-D859-0D43-904A-73D71A47E730}">
      <dsp:nvSpPr>
        <dsp:cNvPr id="0" name=""/>
        <dsp:cNvSpPr/>
      </dsp:nvSpPr>
      <dsp:spPr>
        <a:xfrm>
          <a:off x="1875286" y="1640585"/>
          <a:ext cx="306541" cy="30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82193C-8BB4-5545-83AD-C96FA8809A82}">
      <dsp:nvSpPr>
        <dsp:cNvPr id="0" name=""/>
        <dsp:cNvSpPr/>
      </dsp:nvSpPr>
      <dsp:spPr>
        <a:xfrm>
          <a:off x="2284936" y="1859065"/>
          <a:ext cx="445878" cy="445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372CC-5F86-EB4F-AA96-ECAE6167430F}">
      <dsp:nvSpPr>
        <dsp:cNvPr id="0" name=""/>
        <dsp:cNvSpPr/>
      </dsp:nvSpPr>
      <dsp:spPr>
        <a:xfrm>
          <a:off x="2858447" y="2214096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6F8CA-F022-EC4D-B90C-6F0381588041}">
      <dsp:nvSpPr>
        <dsp:cNvPr id="0" name=""/>
        <dsp:cNvSpPr/>
      </dsp:nvSpPr>
      <dsp:spPr>
        <a:xfrm>
          <a:off x="2967687" y="1859065"/>
          <a:ext cx="306541" cy="30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40C91-138C-904D-AD68-80ACA465329A}">
      <dsp:nvSpPr>
        <dsp:cNvPr id="0" name=""/>
        <dsp:cNvSpPr/>
      </dsp:nvSpPr>
      <dsp:spPr>
        <a:xfrm>
          <a:off x="3240788" y="2241406"/>
          <a:ext cx="195071" cy="195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CDACFA-A012-1547-B996-7DEB51AFF697}">
      <dsp:nvSpPr>
        <dsp:cNvPr id="0" name=""/>
        <dsp:cNvSpPr/>
      </dsp:nvSpPr>
      <dsp:spPr>
        <a:xfrm>
          <a:off x="3486578" y="1804445"/>
          <a:ext cx="445878" cy="445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63042-4730-3F41-B9DE-A80F65556125}">
      <dsp:nvSpPr>
        <dsp:cNvPr id="0" name=""/>
        <dsp:cNvSpPr/>
      </dsp:nvSpPr>
      <dsp:spPr>
        <a:xfrm>
          <a:off x="4087399" y="1695205"/>
          <a:ext cx="306541" cy="30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B38408-4797-D24C-8B34-C6AA08FBDDEA}">
      <dsp:nvSpPr>
        <dsp:cNvPr id="0" name=""/>
        <dsp:cNvSpPr/>
      </dsp:nvSpPr>
      <dsp:spPr>
        <a:xfrm>
          <a:off x="4393940" y="411179"/>
          <a:ext cx="900268" cy="171870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6E8DE-DF23-324E-9A0B-55A935C824F7}">
      <dsp:nvSpPr>
        <dsp:cNvPr id="0" name=""/>
        <dsp:cNvSpPr/>
      </dsp:nvSpPr>
      <dsp:spPr>
        <a:xfrm>
          <a:off x="5130523" y="411179"/>
          <a:ext cx="900268" cy="171870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B3371E-FE59-F449-8244-C25580EEAE82}">
      <dsp:nvSpPr>
        <dsp:cNvPr id="0" name=""/>
        <dsp:cNvSpPr/>
      </dsp:nvSpPr>
      <dsp:spPr>
        <a:xfrm>
          <a:off x="6373990" y="289250"/>
          <a:ext cx="2086984" cy="20869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Goals</a:t>
          </a:r>
        </a:p>
      </dsp:txBody>
      <dsp:txXfrm>
        <a:off x="6679622" y="594882"/>
        <a:ext cx="1475720" cy="1475720"/>
      </dsp:txXfrm>
    </dsp:sp>
    <dsp:sp modelId="{874F5E97-F729-BC45-A60A-627D86B22404}">
      <dsp:nvSpPr>
        <dsp:cNvPr id="0" name=""/>
        <dsp:cNvSpPr/>
      </dsp:nvSpPr>
      <dsp:spPr>
        <a:xfrm>
          <a:off x="6030791" y="2324778"/>
          <a:ext cx="2773382" cy="20245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Develop experimental solutions for mitigating climate change and astro-particle physics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Develop effective technology resource management solutions</a:t>
          </a:r>
        </a:p>
      </dsp:txBody>
      <dsp:txXfrm>
        <a:off x="6030791" y="2324778"/>
        <a:ext cx="2773382" cy="20245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8/7/24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Two</a:t>
            </a:r>
            <a:r>
              <a:rPr lang="fr-CA" dirty="0"/>
              <a:t> axis of </a:t>
            </a:r>
            <a:r>
              <a:rPr lang="fr-CA" dirty="0" err="1"/>
              <a:t>development</a:t>
            </a:r>
            <a:r>
              <a:rPr lang="fr-CA" dirty="0"/>
              <a:t>:</a:t>
            </a:r>
          </a:p>
          <a:p>
            <a:r>
              <a:rPr lang="fr-CA" dirty="0"/>
              <a:t>Top </a:t>
            </a:r>
            <a:r>
              <a:rPr lang="fr-CA" dirty="0" err="1"/>
              <a:t>arrow</a:t>
            </a:r>
            <a:r>
              <a:rPr lang="fr-CA" dirty="0"/>
              <a:t> - The PDC </a:t>
            </a:r>
            <a:r>
              <a:rPr lang="fr-CA" dirty="0" err="1"/>
              <a:t>itself</a:t>
            </a:r>
            <a:r>
              <a:rPr lang="fr-CA" dirty="0"/>
              <a:t> </a:t>
            </a:r>
            <a:r>
              <a:rPr lang="fr-CA" dirty="0" err="1"/>
              <a:t>including</a:t>
            </a:r>
            <a:r>
              <a:rPr lang="fr-CA" dirty="0"/>
              <a:t> </a:t>
            </a:r>
            <a:r>
              <a:rPr lang="fr-CA" dirty="0" err="1"/>
              <a:t>both</a:t>
            </a:r>
            <a:r>
              <a:rPr lang="fr-CA" dirty="0"/>
              <a:t> the </a:t>
            </a:r>
            <a:r>
              <a:rPr lang="fr-CA" dirty="0" err="1"/>
              <a:t>readout</a:t>
            </a:r>
            <a:r>
              <a:rPr lang="fr-CA" dirty="0"/>
              <a:t> </a:t>
            </a:r>
            <a:r>
              <a:rPr lang="fr-CA" dirty="0" err="1"/>
              <a:t>electronics</a:t>
            </a:r>
            <a:r>
              <a:rPr lang="fr-CA" dirty="0"/>
              <a:t> (top of top </a:t>
            </a:r>
            <a:r>
              <a:rPr lang="fr-CA" dirty="0" err="1"/>
              <a:t>arrow</a:t>
            </a:r>
            <a:r>
              <a:rPr lang="fr-CA" dirty="0"/>
              <a:t>) and the detector (</a:t>
            </a:r>
            <a:r>
              <a:rPr lang="fr-CA" dirty="0" err="1"/>
              <a:t>bottom</a:t>
            </a:r>
            <a:r>
              <a:rPr lang="fr-CA" dirty="0"/>
              <a:t> of top </a:t>
            </a:r>
            <a:r>
              <a:rPr lang="fr-CA" dirty="0" err="1"/>
              <a:t>arrow</a:t>
            </a:r>
            <a:r>
              <a:rPr lang="fr-CA" dirty="0"/>
              <a:t>)</a:t>
            </a:r>
          </a:p>
          <a:p>
            <a:r>
              <a:rPr lang="fr-CA" dirty="0"/>
              <a:t>Bottom </a:t>
            </a:r>
            <a:r>
              <a:rPr lang="fr-CA" dirty="0" err="1"/>
              <a:t>arrow</a:t>
            </a:r>
            <a:r>
              <a:rPr lang="fr-CA" dirty="0"/>
              <a:t> – </a:t>
            </a:r>
            <a:r>
              <a:rPr lang="fr-CA" dirty="0" err="1"/>
              <a:t>developing</a:t>
            </a:r>
            <a:r>
              <a:rPr lang="fr-CA" dirty="0"/>
              <a:t> the SPAD and PDC test </a:t>
            </a:r>
            <a:r>
              <a:rPr lang="fr-CA" dirty="0" err="1"/>
              <a:t>capabilities</a:t>
            </a:r>
            <a:r>
              <a:rPr lang="fr-CA" dirty="0"/>
              <a:t> (</a:t>
            </a:r>
            <a:r>
              <a:rPr lang="fr-CA" dirty="0" err="1"/>
              <a:t>left</a:t>
            </a:r>
            <a:r>
              <a:rPr lang="fr-CA" dirty="0"/>
              <a:t> </a:t>
            </a:r>
            <a:r>
              <a:rPr lang="fr-CA" dirty="0" err="1"/>
              <a:t>most</a:t>
            </a:r>
            <a:r>
              <a:rPr lang="fr-CA" dirty="0"/>
              <a:t> part) to system </a:t>
            </a:r>
            <a:r>
              <a:rPr lang="fr-CA" dirty="0" err="1"/>
              <a:t>level</a:t>
            </a:r>
            <a:r>
              <a:rPr lang="fr-CA" dirty="0"/>
              <a:t> </a:t>
            </a:r>
            <a:r>
              <a:rPr lang="fr-CA" dirty="0" err="1"/>
              <a:t>integration</a:t>
            </a:r>
            <a:r>
              <a:rPr lang="fr-CA" dirty="0"/>
              <a:t> in </a:t>
            </a:r>
            <a:r>
              <a:rPr lang="fr-CA" dirty="0" err="1"/>
              <a:t>increasingly</a:t>
            </a:r>
            <a:r>
              <a:rPr lang="fr-CA" dirty="0"/>
              <a:t> large </a:t>
            </a:r>
            <a:r>
              <a:rPr lang="fr-CA" dirty="0" err="1"/>
              <a:t>systems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875A9B-7986-7641-BF81-982A811D2F48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9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805" y="4057"/>
            <a:ext cx="12188387" cy="685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7382" y="644691"/>
            <a:ext cx="7680852" cy="1944216"/>
          </a:xfrm>
          <a:prstGeom prst="rect">
            <a:avLst/>
          </a:prstGeom>
        </p:spPr>
        <p:txBody>
          <a:bodyPr/>
          <a:lstStyle>
            <a:lvl1pPr algn="l">
              <a:defRPr sz="5333" b="1" i="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pPr lvl="0"/>
            <a:r>
              <a:rPr lang="fr-CA" noProof="0" dirty="0"/>
              <a:t>Modifier le style du titre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528170" y="3429000"/>
            <a:ext cx="4895327" cy="211223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67"/>
              </a:spcBef>
              <a:buNone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973A9C0-62B2-0F4C-9A64-D5CC63983E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24459" y="6210248"/>
            <a:ext cx="1760757" cy="40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00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0"/>
            <a:ext cx="12192000" cy="836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15680" y="740702"/>
            <a:ext cx="8544949" cy="2074269"/>
          </a:xfrm>
          <a:prstGeom prst="rect">
            <a:avLst/>
          </a:prstGeom>
        </p:spPr>
        <p:txBody>
          <a:bodyPr/>
          <a:lstStyle>
            <a:lvl1pPr algn="l">
              <a:defRPr sz="5333" b="1" i="0">
                <a:solidFill>
                  <a:schemeClr val="tx2"/>
                </a:solidFill>
                <a:latin typeface="Arial Narrow"/>
                <a:cs typeface="Arial Narrow"/>
              </a:defRPr>
            </a:lvl1pPr>
          </a:lstStyle>
          <a:p>
            <a:pPr lvl="0"/>
            <a:r>
              <a:rPr lang="fr-CA" noProof="0" dirty="0"/>
              <a:t>Modifier le style du titre</a:t>
            </a:r>
            <a:endParaRPr lang="fr-FR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/>
          </p:nvPr>
        </p:nvSpPr>
        <p:spPr>
          <a:xfrm>
            <a:off x="3215225" y="3068638"/>
            <a:ext cx="8544983" cy="72072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67"/>
              </a:spcBef>
              <a:buNone/>
              <a:defRPr sz="2400"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5360" y="6021288"/>
            <a:ext cx="2304256" cy="579518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l"/>
            <a:r>
              <a:rPr lang="fr-FR" sz="1733" dirty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  <a:t>NOM DE</a:t>
            </a:r>
            <a:br>
              <a:rPr lang="fr-FR" sz="1733" dirty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</a:br>
            <a:r>
              <a:rPr lang="fr-FR" sz="1733" dirty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  <a:t>LA FACULTÉ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64B5F9D-4995-D744-8E89-0E8851C4DE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28257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2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  <a:endParaRPr lang="en-US" dirty="0"/>
          </a:p>
        </p:txBody>
      </p:sp>
      <p:sp>
        <p:nvSpPr>
          <p:cNvPr id="7" name="Espace réservé du titre 18">
            <a:extLst>
              <a:ext uri="{FF2B5EF4-FFF2-40B4-BE49-F238E27FC236}">
                <a16:creationId xmlns:a16="http://schemas.microsoft.com/office/drawing/2014/main" id="{FBCCAC1A-BD4C-832E-8B9C-91B7AA119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D9AAF9B-F910-CCAB-C615-6FE480B453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02332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33004" y="511101"/>
            <a:ext cx="5962996" cy="5661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511101"/>
            <a:ext cx="5962996" cy="566110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8" name="Espace réservé du titre 18">
            <a:extLst>
              <a:ext uri="{FF2B5EF4-FFF2-40B4-BE49-F238E27FC236}">
                <a16:creationId xmlns:a16="http://schemas.microsoft.com/office/drawing/2014/main" id="{CB535DE8-4E07-CFE1-8462-2532C4FA4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9167A6B-047C-4DC5-FBFB-7771C2056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9716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441" y="1464992"/>
            <a:ext cx="6047555" cy="470720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5996" y="526414"/>
            <a:ext cx="604756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095994" y="1464993"/>
            <a:ext cx="6047560" cy="470720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10" name="Espace réservé du titre 18">
            <a:extLst>
              <a:ext uri="{FF2B5EF4-FFF2-40B4-BE49-F238E27FC236}">
                <a16:creationId xmlns:a16="http://schemas.microsoft.com/office/drawing/2014/main" id="{0F39A34D-657E-E372-9DBC-0555AAAAA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3C094A-4111-671C-F9B2-CEAA6177B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C91D0FD9-6254-D3F7-C8E8-4324656C23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443" y="526415"/>
            <a:ext cx="6047554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5284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6" name="Espace réservé du titre 18">
            <a:extLst>
              <a:ext uri="{FF2B5EF4-FFF2-40B4-BE49-F238E27FC236}">
                <a16:creationId xmlns:a16="http://schemas.microsoft.com/office/drawing/2014/main" id="{66CE5AE3-ABE4-A10B-69BB-38480DD2F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48A284-7E2E-6161-AE7B-831D3C4E0B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6739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8" name="Espace réservé du titre 18">
            <a:extLst>
              <a:ext uri="{FF2B5EF4-FFF2-40B4-BE49-F238E27FC236}">
                <a16:creationId xmlns:a16="http://schemas.microsoft.com/office/drawing/2014/main" id="{CD7A17F6-D93A-0DCE-578A-58DE04ACA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CF19F1-D54C-8D87-8C7F-BBFE0EC24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9637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8" name="Espace réservé du titre 18">
            <a:extLst>
              <a:ext uri="{FF2B5EF4-FFF2-40B4-BE49-F238E27FC236}">
                <a16:creationId xmlns:a16="http://schemas.microsoft.com/office/drawing/2014/main" id="{61C7E5FD-2518-3EE7-904D-FBC35C2F5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7143B88-2EEB-9276-40F7-4E422BC12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1246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623392" y="1610290"/>
            <a:ext cx="11232819" cy="4314988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24604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n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35C41BD-AF4C-674B-BA7E-7C9770A224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867905" cy="685800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64A3C7F-83C6-F94E-AA0F-B01A01ADEA0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51378" y="307052"/>
            <a:ext cx="9753600" cy="931813"/>
          </a:xfrm>
        </p:spPr>
        <p:txBody>
          <a:bodyPr anchor="b">
            <a:noAutofit/>
          </a:bodyPr>
          <a:lstStyle>
            <a:lvl1pPr algn="l" fontAlgn="t">
              <a:defRPr sz="5000" b="1" i="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Titre</a:t>
            </a:r>
            <a:endParaRPr lang="fr-FR" dirty="0"/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BCCFA9AC-4EC4-8E4E-AC25-C727D206544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51378" y="1179654"/>
            <a:ext cx="9753600" cy="4900484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500" b="0" i="0" baseline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Premier point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Deuxième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Troisième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 err="1"/>
              <a:t>Etc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1D9DD85-E603-8C48-9E31-93B696EF45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66" y="307052"/>
            <a:ext cx="1006664" cy="62209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D98D848-E73D-8DDB-0BC0-E856D6809231}"/>
              </a:ext>
            </a:extLst>
          </p:cNvPr>
          <p:cNvSpPr txBox="1"/>
          <p:nvPr userDrawn="1"/>
        </p:nvSpPr>
        <p:spPr>
          <a:xfrm>
            <a:off x="5271689" y="6327607"/>
            <a:ext cx="291297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A" sz="1400" dirty="0">
                <a:latin typeface="Arial" panose="020B0604020202020204" pitchFamily="34" charset="0"/>
                <a:cs typeface="Arial" panose="020B0604020202020204" pitchFamily="34" charset="0"/>
              </a:rPr>
              <a:t>jerome.deshaies@usherbrooke.ca</a:t>
            </a:r>
          </a:p>
        </p:txBody>
      </p:sp>
      <p:sp>
        <p:nvSpPr>
          <p:cNvPr id="4" name="Espace réservé du numéro de diapositive 27">
            <a:extLst>
              <a:ext uri="{FF2B5EF4-FFF2-40B4-BE49-F238E27FC236}">
                <a16:creationId xmlns:a16="http://schemas.microsoft.com/office/drawing/2014/main" id="{D25767BE-D8EE-3ED0-E383-BA22908A59D1}"/>
              </a:ext>
            </a:extLst>
          </p:cNvPr>
          <p:cNvSpPr txBox="1">
            <a:spLocks/>
          </p:cNvSpPr>
          <p:nvPr userDrawn="1"/>
        </p:nvSpPr>
        <p:spPr>
          <a:xfrm>
            <a:off x="11471375" y="6349624"/>
            <a:ext cx="5872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800" b="1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EC584F-A68A-634B-8F1A-D70B47773A29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EADA201-45AC-1F4D-4D20-1581202EE1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312" y="6279260"/>
            <a:ext cx="1760757" cy="404473"/>
          </a:xfrm>
          <a:prstGeom prst="rect">
            <a:avLst/>
          </a:prstGeom>
        </p:spPr>
      </p:pic>
      <p:pic>
        <p:nvPicPr>
          <p:cNvPr id="5" name="Image 4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F9035FE-12A6-05CE-F098-226DFBCEAE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55" r="13534"/>
          <a:stretch/>
        </p:blipFill>
        <p:spPr>
          <a:xfrm>
            <a:off x="2214989" y="6134487"/>
            <a:ext cx="873267" cy="65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53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143339" y="740702"/>
            <a:ext cx="11905323" cy="566462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18917008-27C6-C5D2-2C3C-A1BB9A60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925265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143339" y="740702"/>
            <a:ext cx="11905323" cy="566462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18917008-27C6-C5D2-2C3C-A1BB9A60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562367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5AAB6951-22EB-4161-A977-3414E6A70E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5360" y="836713"/>
            <a:ext cx="11617289" cy="5144591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535031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5AAB6951-22EB-4161-A977-3414E6A70E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5360" y="836713"/>
            <a:ext cx="11617289" cy="5144591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898310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5AAB6951-22EB-4161-A977-3414E6A70E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5360" y="836713"/>
            <a:ext cx="11617289" cy="5144591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59575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5AAB6951-22EB-4161-A977-3414E6A70E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5360" y="836713"/>
            <a:ext cx="11617289" cy="5144591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395337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5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143339" y="740702"/>
            <a:ext cx="11905323" cy="566462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18917008-27C6-C5D2-2C3C-A1BB9A60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153873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143339" y="740702"/>
            <a:ext cx="11905323" cy="566462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18917008-27C6-C5D2-2C3C-A1BB9A60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3959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143339" y="740702"/>
            <a:ext cx="11905323" cy="566462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18917008-27C6-C5D2-2C3C-A1BB9A60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447569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Diapo avec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idx="1"/>
          </p:nvPr>
        </p:nvSpPr>
        <p:spPr>
          <a:xfrm>
            <a:off x="143339" y="740702"/>
            <a:ext cx="11905323" cy="566462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18917008-27C6-C5D2-2C3C-A1BB9A60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980518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FCAC0-01AA-78A0-1A97-E13BE8145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204" y="986836"/>
            <a:ext cx="11329259" cy="43149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52402-E202-FB00-EFFD-A8C5FDF13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serge.charlebois@usherbrooke.ca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5F6DB-544B-8665-B8E5-A712BCFAF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9565-B78A-4F60-8CA3-54A47A448C1D}" type="slidenum">
              <a:rPr lang="fr-CA" smtClean="0"/>
              <a:t>‹#›</a:t>
            </a:fld>
            <a:endParaRPr lang="fr-CA"/>
          </a:p>
        </p:txBody>
      </p:sp>
      <p:sp>
        <p:nvSpPr>
          <p:cNvPr id="8" name="Titre 15">
            <a:extLst>
              <a:ext uri="{FF2B5EF4-FFF2-40B4-BE49-F238E27FC236}">
                <a16:creationId xmlns:a16="http://schemas.microsoft.com/office/drawing/2014/main" id="{66EE697D-DE46-4BEE-9383-C4D5CF1FB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92" y="-17404"/>
            <a:ext cx="10944787" cy="59815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8871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a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548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mpara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203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ompara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23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ompara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28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ompara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serge.charlebois@usherbrooke.ca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535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004" y="511101"/>
            <a:ext cx="11670376" cy="566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68908" y="6374999"/>
            <a:ext cx="505418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serge.charlebois@usherbrooke.ca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fld id="{A7F8E3F6-DE14-48B2-B2BC-6FABA9630FB8}" type="slidenum">
              <a:rPr lang="fr-CA" smtClean="0"/>
              <a:pPr algn="r"/>
              <a:t>‹#›</a:t>
            </a:fld>
            <a:endParaRPr lang="fr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B58E32-110F-821B-BA9D-E6F7EE9C9720}"/>
              </a:ext>
            </a:extLst>
          </p:cNvPr>
          <p:cNvSpPr/>
          <p:nvPr userDrawn="1"/>
        </p:nvSpPr>
        <p:spPr bwMode="auto">
          <a:xfrm>
            <a:off x="0" y="-13053"/>
            <a:ext cx="12192000" cy="452437"/>
          </a:xfrm>
          <a:prstGeom prst="rect">
            <a:avLst/>
          </a:prstGeom>
          <a:solidFill>
            <a:srgbClr val="00A55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BC0F3D2-4B3C-2A8A-CEDB-1390C9A665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56876" y="62487"/>
            <a:ext cx="635124" cy="292388"/>
          </a:xfrm>
          <a:prstGeom prst="rect">
            <a:avLst/>
          </a:prstGeom>
        </p:spPr>
      </p:pic>
      <p:sp>
        <p:nvSpPr>
          <p:cNvPr id="13" name="Espace réservé du titre 18">
            <a:extLst>
              <a:ext uri="{FF2B5EF4-FFF2-40B4-BE49-F238E27FC236}">
                <a16:creationId xmlns:a16="http://schemas.microsoft.com/office/drawing/2014/main" id="{BBF235CF-22FE-0C60-5D93-13BEAC836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43" y="-13053"/>
            <a:ext cx="11373243" cy="448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5340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 Narrow" panose="020B0606020202030204" pitchFamily="34" charset="0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 Narrow" panose="020B0606020202030204" pitchFamily="34" charset="0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 Narrow" panose="020B0606020202030204" pitchFamily="34" charset="0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 Narrow" panose="020B0606020202030204" pitchFamily="34" charset="0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 Narrow" panose="020B0606020202030204" pitchFamily="34" charset="0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7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tiff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exus.com/en-us/current/articles/manufacturing-readiness-levels-aerospace-defense" TargetMode="Externa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www.ansys.com/blog/what-is-dfx" TargetMode="Externa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doi.org/10.1109/TNS.2021.313634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32.png"/><Relationship Id="rId7" Type="http://schemas.openxmlformats.org/officeDocument/2006/relationships/image" Target="../media/image19.jpeg"/><Relationship Id="rId12" Type="http://schemas.openxmlformats.org/officeDocument/2006/relationships/image" Target="../media/image23.jpeg"/><Relationship Id="rId17" Type="http://schemas.openxmlformats.org/officeDocument/2006/relationships/image" Target="../media/image28.emf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27.jpeg"/><Relationship Id="rId20" Type="http://schemas.openxmlformats.org/officeDocument/2006/relationships/image" Target="../media/image31.jpeg"/><Relationship Id="rId1" Type="http://schemas.openxmlformats.org/officeDocument/2006/relationships/tags" Target="../tags/tag1.xml"/><Relationship Id="rId6" Type="http://schemas.openxmlformats.org/officeDocument/2006/relationships/image" Target="../media/image18.jpeg"/><Relationship Id="rId11" Type="http://schemas.openxmlformats.org/officeDocument/2006/relationships/image" Target="../media/image22.jpeg"/><Relationship Id="rId5" Type="http://schemas.openxmlformats.org/officeDocument/2006/relationships/image" Target="../media/image17.png"/><Relationship Id="rId15" Type="http://schemas.openxmlformats.org/officeDocument/2006/relationships/image" Target="../media/image26.jpeg"/><Relationship Id="rId10" Type="http://schemas.openxmlformats.org/officeDocument/2006/relationships/image" Target="../media/image21.png"/><Relationship Id="rId19" Type="http://schemas.openxmlformats.org/officeDocument/2006/relationships/image" Target="../media/image30.jpeg"/><Relationship Id="rId4" Type="http://schemas.openxmlformats.org/officeDocument/2006/relationships/image" Target="../media/image16.png"/><Relationship Id="rId9" Type="http://schemas.microsoft.com/office/2007/relationships/hdphoto" Target="../media/hdphoto1.wdp"/><Relationship Id="rId1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945" y="856734"/>
            <a:ext cx="11901055" cy="2387600"/>
          </a:xfrm>
        </p:spPr>
        <p:txBody>
          <a:bodyPr>
            <a:normAutofit/>
          </a:bodyPr>
          <a:lstStyle/>
          <a:p>
            <a:r>
              <a:rPr lang="en" i="1" dirty="0"/>
              <a:t>Industrialization</a:t>
            </a:r>
            <a:br>
              <a:rPr lang="en" dirty="0"/>
            </a:br>
            <a:r>
              <a:rPr lang="en" dirty="0"/>
              <a:t>Realizing applied opportunities</a:t>
            </a:r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pic>
        <p:nvPicPr>
          <p:cNvPr id="10" name="Image 145">
            <a:extLst>
              <a:ext uri="{FF2B5EF4-FFF2-40B4-BE49-F238E27FC236}">
                <a16:creationId xmlns:a16="http://schemas.microsoft.com/office/drawing/2014/main" id="{331CD1E6-75B4-584F-AE78-6E7A43499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9327"/>
            <a:ext cx="1505011" cy="722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70E7E7-1D83-8F4C-8C00-8A25DA396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5094"/>
            <a:ext cx="2867938" cy="1020670"/>
          </a:xfrm>
          <a:prstGeom prst="rect">
            <a:avLst/>
          </a:prstGeom>
        </p:spPr>
      </p:pic>
      <p:pic>
        <p:nvPicPr>
          <p:cNvPr id="15" name="Picture 26">
            <a:extLst>
              <a:ext uri="{FF2B5EF4-FFF2-40B4-BE49-F238E27FC236}">
                <a16:creationId xmlns:a16="http://schemas.microsoft.com/office/drawing/2014/main" id="{DFAC1B55-2147-D844-B1B4-E8E246747A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" y="5398351"/>
            <a:ext cx="3130181" cy="6955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F77DF-E0CE-BE4D-8B69-DC29D4D64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92" y="6246348"/>
            <a:ext cx="2603500" cy="60960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353" y="3538654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(TRIUMF) </a:t>
            </a:r>
            <a:r>
              <a:rPr lang="de-DE" dirty="0" err="1">
                <a:cs typeface="Calibri"/>
              </a:rPr>
              <a:t>with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major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inputs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from</a:t>
            </a:r>
            <a:r>
              <a:rPr lang="de-DE" dirty="0">
                <a:cs typeface="Calibri"/>
              </a:rPr>
              <a:t> Serge Charlebois </a:t>
            </a:r>
            <a:r>
              <a:rPr lang="de-DE">
                <a:cs typeface="Calibri"/>
              </a:rPr>
              <a:t>(Sherbrooke)</a:t>
            </a:r>
            <a:endParaRPr lang="de-DE" dirty="0">
              <a:cs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F3AFC9-B420-D912-E4B1-01C6FDC92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46391-AD95-7661-26B5-3558EC033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52C954F-CBEC-90D4-DB65-9C7E19E86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/>
              <a:t>Dissimination</a:t>
            </a:r>
            <a:r>
              <a:rPr lang="fr-CA" dirty="0"/>
              <a:t> of PDC: </a:t>
            </a:r>
            <a:r>
              <a:rPr lang="fr-CA" dirty="0" err="1"/>
              <a:t>Creating</a:t>
            </a:r>
            <a:r>
              <a:rPr lang="fr-CA" dirty="0"/>
              <a:t> a </a:t>
            </a:r>
            <a:r>
              <a:rPr lang="fr-CA" dirty="0" err="1"/>
              <a:t>community</a:t>
            </a:r>
            <a:r>
              <a:rPr lang="fr-CA" dirty="0"/>
              <a:t> of first </a:t>
            </a:r>
            <a:r>
              <a:rPr lang="fr-CA" dirty="0" err="1"/>
              <a:t>users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6AAE338-DA56-F8B6-93A3-FD16A5615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CA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A3DA5A9-CA9F-6CCA-A994-F3AFB1B1E5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682" y="4147457"/>
            <a:ext cx="4420004" cy="2364702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D2428927-2268-AFBA-75D1-E694CE6967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0003" y="4174885"/>
            <a:ext cx="3037115" cy="242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6178098-E549-BD4F-15BC-A4EDB08C45D0}"/>
              </a:ext>
            </a:extLst>
          </p:cNvPr>
          <p:cNvSpPr txBox="1"/>
          <p:nvPr/>
        </p:nvSpPr>
        <p:spPr>
          <a:xfrm>
            <a:off x="130629" y="3679371"/>
            <a:ext cx="11784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73738" algn="ctr"/>
              </a:tabLst>
              <a:defRPr/>
            </a:pP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Exploring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(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strange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 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properties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of 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some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	to	performances 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from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large ensemble of 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SPADs</a:t>
            </a:r>
            <a:endParaRPr kumimoji="0" lang="fr-CA" sz="20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3BA56C6-82D1-7CC0-0EC9-045C43A3D385}"/>
              </a:ext>
            </a:extLst>
          </p:cNvPr>
          <p:cNvSpPr txBox="1"/>
          <p:nvPr/>
        </p:nvSpPr>
        <p:spPr>
          <a:xfrm>
            <a:off x="130629" y="598714"/>
            <a:ext cx="8444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73738" algn="ctr"/>
              </a:tabLst>
              <a:defRPr/>
            </a:pP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Single and 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small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PDC 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arrays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	to	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larger</a:t>
            </a:r>
            <a:r>
              <a:rPr kumimoji="0" lang="fr-CA" sz="20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PDC </a:t>
            </a:r>
            <a:r>
              <a:rPr kumimoji="0" lang="fr-CA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tiles</a:t>
            </a:r>
            <a:endParaRPr kumimoji="0" lang="fr-CA" sz="20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FDEA7DD-D488-6F64-83EC-8B825DB42C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47933" y="997965"/>
            <a:ext cx="3734194" cy="264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045C5537-B3EB-F0F5-B98F-6700716974C0}"/>
              </a:ext>
            </a:extLst>
          </p:cNvPr>
          <p:cNvGrpSpPr/>
          <p:nvPr/>
        </p:nvGrpSpPr>
        <p:grpSpPr>
          <a:xfrm>
            <a:off x="48443" y="1061279"/>
            <a:ext cx="2653713" cy="2593606"/>
            <a:chOff x="8490532" y="1117504"/>
            <a:chExt cx="2653713" cy="2593606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441B7E0D-BA11-A957-BAA4-A679E724FE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9489" y="1539127"/>
              <a:ext cx="2365727" cy="1960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Forme libre : forme 13">
              <a:extLst>
                <a:ext uri="{FF2B5EF4-FFF2-40B4-BE49-F238E27FC236}">
                  <a16:creationId xmlns:a16="http://schemas.microsoft.com/office/drawing/2014/main" id="{F2F33500-09AA-4A7C-10DF-285F6790404D}"/>
                </a:ext>
              </a:extLst>
            </p:cNvPr>
            <p:cNvSpPr/>
            <p:nvPr/>
          </p:nvSpPr>
          <p:spPr>
            <a:xfrm>
              <a:off x="9461849" y="2050965"/>
              <a:ext cx="762001" cy="619471"/>
            </a:xfrm>
            <a:custGeom>
              <a:avLst/>
              <a:gdLst>
                <a:gd name="connsiteX0" fmla="*/ 833438 w 1833563"/>
                <a:gd name="connsiteY0" fmla="*/ 1785938 h 1785938"/>
                <a:gd name="connsiteX1" fmla="*/ 0 w 1833563"/>
                <a:gd name="connsiteY1" fmla="*/ 828675 h 1785938"/>
                <a:gd name="connsiteX2" fmla="*/ 985838 w 1833563"/>
                <a:gd name="connsiteY2" fmla="*/ 0 h 1785938"/>
                <a:gd name="connsiteX3" fmla="*/ 1833563 w 1833563"/>
                <a:gd name="connsiteY3" fmla="*/ 900113 h 1785938"/>
                <a:gd name="connsiteX4" fmla="*/ 833438 w 1833563"/>
                <a:gd name="connsiteY4" fmla="*/ 1785938 h 1785938"/>
                <a:gd name="connsiteX0" fmla="*/ 1100138 w 2100263"/>
                <a:gd name="connsiteY0" fmla="*/ 1785938 h 1785938"/>
                <a:gd name="connsiteX1" fmla="*/ 0 w 2100263"/>
                <a:gd name="connsiteY1" fmla="*/ 357187 h 1785938"/>
                <a:gd name="connsiteX2" fmla="*/ 1252538 w 2100263"/>
                <a:gd name="connsiteY2" fmla="*/ 0 h 1785938"/>
                <a:gd name="connsiteX3" fmla="*/ 2100263 w 2100263"/>
                <a:gd name="connsiteY3" fmla="*/ 900113 h 1785938"/>
                <a:gd name="connsiteX4" fmla="*/ 1100138 w 2100263"/>
                <a:gd name="connsiteY4" fmla="*/ 1785938 h 1785938"/>
                <a:gd name="connsiteX0" fmla="*/ 1100138 w 2100263"/>
                <a:gd name="connsiteY0" fmla="*/ 1776413 h 1776413"/>
                <a:gd name="connsiteX1" fmla="*/ 0 w 2100263"/>
                <a:gd name="connsiteY1" fmla="*/ 347662 h 1776413"/>
                <a:gd name="connsiteX2" fmla="*/ 1047750 w 2100263"/>
                <a:gd name="connsiteY2" fmla="*/ 0 h 1776413"/>
                <a:gd name="connsiteX3" fmla="*/ 2100263 w 2100263"/>
                <a:gd name="connsiteY3" fmla="*/ 890588 h 1776413"/>
                <a:gd name="connsiteX4" fmla="*/ 1100138 w 2100263"/>
                <a:gd name="connsiteY4" fmla="*/ 1776413 h 1776413"/>
                <a:gd name="connsiteX0" fmla="*/ 1100138 w 1766888"/>
                <a:gd name="connsiteY0" fmla="*/ 1776413 h 1776413"/>
                <a:gd name="connsiteX1" fmla="*/ 0 w 1766888"/>
                <a:gd name="connsiteY1" fmla="*/ 347662 h 1776413"/>
                <a:gd name="connsiteX2" fmla="*/ 1047750 w 1766888"/>
                <a:gd name="connsiteY2" fmla="*/ 0 h 1776413"/>
                <a:gd name="connsiteX3" fmla="*/ 1766888 w 1766888"/>
                <a:gd name="connsiteY3" fmla="*/ 962026 h 1776413"/>
                <a:gd name="connsiteX4" fmla="*/ 1100138 w 1766888"/>
                <a:gd name="connsiteY4" fmla="*/ 1776413 h 1776413"/>
                <a:gd name="connsiteX0" fmla="*/ 738188 w 1766888"/>
                <a:gd name="connsiteY0" fmla="*/ 1309688 h 1309688"/>
                <a:gd name="connsiteX1" fmla="*/ 0 w 1766888"/>
                <a:gd name="connsiteY1" fmla="*/ 347662 h 1309688"/>
                <a:gd name="connsiteX2" fmla="*/ 1047750 w 1766888"/>
                <a:gd name="connsiteY2" fmla="*/ 0 h 1309688"/>
                <a:gd name="connsiteX3" fmla="*/ 1766888 w 1766888"/>
                <a:gd name="connsiteY3" fmla="*/ 962026 h 1309688"/>
                <a:gd name="connsiteX4" fmla="*/ 738188 w 1766888"/>
                <a:gd name="connsiteY4" fmla="*/ 1309688 h 1309688"/>
                <a:gd name="connsiteX0" fmla="*/ 442913 w 1766888"/>
                <a:gd name="connsiteY0" fmla="*/ 1428751 h 1428751"/>
                <a:gd name="connsiteX1" fmla="*/ 0 w 1766888"/>
                <a:gd name="connsiteY1" fmla="*/ 347662 h 1428751"/>
                <a:gd name="connsiteX2" fmla="*/ 1047750 w 1766888"/>
                <a:gd name="connsiteY2" fmla="*/ 0 h 1428751"/>
                <a:gd name="connsiteX3" fmla="*/ 1766888 w 1766888"/>
                <a:gd name="connsiteY3" fmla="*/ 962026 h 1428751"/>
                <a:gd name="connsiteX4" fmla="*/ 442913 w 1766888"/>
                <a:gd name="connsiteY4" fmla="*/ 1428751 h 1428751"/>
                <a:gd name="connsiteX0" fmla="*/ 661988 w 1985963"/>
                <a:gd name="connsiteY0" fmla="*/ 1428751 h 1428751"/>
                <a:gd name="connsiteX1" fmla="*/ 0 w 1985963"/>
                <a:gd name="connsiteY1" fmla="*/ 442912 h 1428751"/>
                <a:gd name="connsiteX2" fmla="*/ 1266825 w 1985963"/>
                <a:gd name="connsiteY2" fmla="*/ 0 h 1428751"/>
                <a:gd name="connsiteX3" fmla="*/ 1985963 w 1985963"/>
                <a:gd name="connsiteY3" fmla="*/ 962026 h 1428751"/>
                <a:gd name="connsiteX4" fmla="*/ 661988 w 1985963"/>
                <a:gd name="connsiteY4" fmla="*/ 1428751 h 1428751"/>
                <a:gd name="connsiteX0" fmla="*/ 723901 w 1985963"/>
                <a:gd name="connsiteY0" fmla="*/ 1395413 h 1395413"/>
                <a:gd name="connsiteX1" fmla="*/ 0 w 1985963"/>
                <a:gd name="connsiteY1" fmla="*/ 442912 h 1395413"/>
                <a:gd name="connsiteX2" fmla="*/ 1266825 w 1985963"/>
                <a:gd name="connsiteY2" fmla="*/ 0 h 1395413"/>
                <a:gd name="connsiteX3" fmla="*/ 1985963 w 1985963"/>
                <a:gd name="connsiteY3" fmla="*/ 962026 h 1395413"/>
                <a:gd name="connsiteX4" fmla="*/ 723901 w 1985963"/>
                <a:gd name="connsiteY4" fmla="*/ 1395413 h 1395413"/>
                <a:gd name="connsiteX0" fmla="*/ 681039 w 1943101"/>
                <a:gd name="connsiteY0" fmla="*/ 1395413 h 1395413"/>
                <a:gd name="connsiteX1" fmla="*/ 0 w 1943101"/>
                <a:gd name="connsiteY1" fmla="*/ 423862 h 1395413"/>
                <a:gd name="connsiteX2" fmla="*/ 1223963 w 1943101"/>
                <a:gd name="connsiteY2" fmla="*/ 0 h 1395413"/>
                <a:gd name="connsiteX3" fmla="*/ 1943101 w 1943101"/>
                <a:gd name="connsiteY3" fmla="*/ 962026 h 1395413"/>
                <a:gd name="connsiteX4" fmla="*/ 681039 w 1943101"/>
                <a:gd name="connsiteY4" fmla="*/ 1395413 h 1395413"/>
                <a:gd name="connsiteX0" fmla="*/ 690564 w 1952626"/>
                <a:gd name="connsiteY0" fmla="*/ 1395413 h 1395413"/>
                <a:gd name="connsiteX1" fmla="*/ 0 w 1952626"/>
                <a:gd name="connsiteY1" fmla="*/ 390524 h 1395413"/>
                <a:gd name="connsiteX2" fmla="*/ 1233488 w 1952626"/>
                <a:gd name="connsiteY2" fmla="*/ 0 h 1395413"/>
                <a:gd name="connsiteX3" fmla="*/ 1952626 w 1952626"/>
                <a:gd name="connsiteY3" fmla="*/ 962026 h 1395413"/>
                <a:gd name="connsiteX4" fmla="*/ 690564 w 1952626"/>
                <a:gd name="connsiteY4" fmla="*/ 1395413 h 1395413"/>
                <a:gd name="connsiteX0" fmla="*/ 673895 w 1952626"/>
                <a:gd name="connsiteY0" fmla="*/ 1381125 h 1381125"/>
                <a:gd name="connsiteX1" fmla="*/ 0 w 1952626"/>
                <a:gd name="connsiteY1" fmla="*/ 390524 h 1381125"/>
                <a:gd name="connsiteX2" fmla="*/ 1233488 w 1952626"/>
                <a:gd name="connsiteY2" fmla="*/ 0 h 1381125"/>
                <a:gd name="connsiteX3" fmla="*/ 1952626 w 1952626"/>
                <a:gd name="connsiteY3" fmla="*/ 962026 h 1381125"/>
                <a:gd name="connsiteX4" fmla="*/ 673895 w 1952626"/>
                <a:gd name="connsiteY4" fmla="*/ 1381125 h 1381125"/>
                <a:gd name="connsiteX0" fmla="*/ 719138 w 1952626"/>
                <a:gd name="connsiteY0" fmla="*/ 1366837 h 1366837"/>
                <a:gd name="connsiteX1" fmla="*/ 0 w 1952626"/>
                <a:gd name="connsiteY1" fmla="*/ 390524 h 1366837"/>
                <a:gd name="connsiteX2" fmla="*/ 1233488 w 1952626"/>
                <a:gd name="connsiteY2" fmla="*/ 0 h 1366837"/>
                <a:gd name="connsiteX3" fmla="*/ 1952626 w 1952626"/>
                <a:gd name="connsiteY3" fmla="*/ 962026 h 1366837"/>
                <a:gd name="connsiteX4" fmla="*/ 719138 w 1952626"/>
                <a:gd name="connsiteY4" fmla="*/ 1366837 h 1366837"/>
                <a:gd name="connsiteX0" fmla="*/ 719138 w 1233488"/>
                <a:gd name="connsiteY0" fmla="*/ 1366837 h 1366837"/>
                <a:gd name="connsiteX1" fmla="*/ 0 w 1233488"/>
                <a:gd name="connsiteY1" fmla="*/ 390524 h 1366837"/>
                <a:gd name="connsiteX2" fmla="*/ 1233488 w 1233488"/>
                <a:gd name="connsiteY2" fmla="*/ 0 h 1366837"/>
                <a:gd name="connsiteX3" fmla="*/ 1138239 w 1233488"/>
                <a:gd name="connsiteY3" fmla="*/ 1238251 h 1366837"/>
                <a:gd name="connsiteX4" fmla="*/ 719138 w 1233488"/>
                <a:gd name="connsiteY4" fmla="*/ 1366837 h 1366837"/>
                <a:gd name="connsiteX0" fmla="*/ 719138 w 1138239"/>
                <a:gd name="connsiteY0" fmla="*/ 1095374 h 1095374"/>
                <a:gd name="connsiteX1" fmla="*/ 0 w 1138239"/>
                <a:gd name="connsiteY1" fmla="*/ 119061 h 1095374"/>
                <a:gd name="connsiteX2" fmla="*/ 366713 w 1138239"/>
                <a:gd name="connsiteY2" fmla="*/ 0 h 1095374"/>
                <a:gd name="connsiteX3" fmla="*/ 1138239 w 1138239"/>
                <a:gd name="connsiteY3" fmla="*/ 966788 h 1095374"/>
                <a:gd name="connsiteX4" fmla="*/ 719138 w 1138239"/>
                <a:gd name="connsiteY4" fmla="*/ 1095374 h 1095374"/>
                <a:gd name="connsiteX0" fmla="*/ 716757 w 1135858"/>
                <a:gd name="connsiteY0" fmla="*/ 1095374 h 1095374"/>
                <a:gd name="connsiteX1" fmla="*/ 0 w 1135858"/>
                <a:gd name="connsiteY1" fmla="*/ 128586 h 1095374"/>
                <a:gd name="connsiteX2" fmla="*/ 364332 w 1135858"/>
                <a:gd name="connsiteY2" fmla="*/ 0 h 1095374"/>
                <a:gd name="connsiteX3" fmla="*/ 1135858 w 1135858"/>
                <a:gd name="connsiteY3" fmla="*/ 966788 h 1095374"/>
                <a:gd name="connsiteX4" fmla="*/ 716757 w 1135858"/>
                <a:gd name="connsiteY4" fmla="*/ 1095374 h 1095374"/>
                <a:gd name="connsiteX0" fmla="*/ 716757 w 1135858"/>
                <a:gd name="connsiteY0" fmla="*/ 1088230 h 1088230"/>
                <a:gd name="connsiteX1" fmla="*/ 0 w 1135858"/>
                <a:gd name="connsiteY1" fmla="*/ 121442 h 1088230"/>
                <a:gd name="connsiteX2" fmla="*/ 371476 w 1135858"/>
                <a:gd name="connsiteY2" fmla="*/ 0 h 1088230"/>
                <a:gd name="connsiteX3" fmla="*/ 1135858 w 1135858"/>
                <a:gd name="connsiteY3" fmla="*/ 959644 h 1088230"/>
                <a:gd name="connsiteX4" fmla="*/ 716757 w 1135858"/>
                <a:gd name="connsiteY4" fmla="*/ 1088230 h 1088230"/>
                <a:gd name="connsiteX0" fmla="*/ 716757 w 1135858"/>
                <a:gd name="connsiteY0" fmla="*/ 1088230 h 1088230"/>
                <a:gd name="connsiteX1" fmla="*/ 0 w 1135858"/>
                <a:gd name="connsiteY1" fmla="*/ 126204 h 1088230"/>
                <a:gd name="connsiteX2" fmla="*/ 371476 w 1135858"/>
                <a:gd name="connsiteY2" fmla="*/ 0 h 1088230"/>
                <a:gd name="connsiteX3" fmla="*/ 1135858 w 1135858"/>
                <a:gd name="connsiteY3" fmla="*/ 959644 h 1088230"/>
                <a:gd name="connsiteX4" fmla="*/ 716757 w 1135858"/>
                <a:gd name="connsiteY4" fmla="*/ 1088230 h 1088230"/>
                <a:gd name="connsiteX0" fmla="*/ 716757 w 1128714"/>
                <a:gd name="connsiteY0" fmla="*/ 1088230 h 1088230"/>
                <a:gd name="connsiteX1" fmla="*/ 0 w 1128714"/>
                <a:gd name="connsiteY1" fmla="*/ 126204 h 1088230"/>
                <a:gd name="connsiteX2" fmla="*/ 371476 w 1128714"/>
                <a:gd name="connsiteY2" fmla="*/ 0 h 1088230"/>
                <a:gd name="connsiteX3" fmla="*/ 1128714 w 1128714"/>
                <a:gd name="connsiteY3" fmla="*/ 950119 h 1088230"/>
                <a:gd name="connsiteX4" fmla="*/ 716757 w 1128714"/>
                <a:gd name="connsiteY4" fmla="*/ 1088230 h 1088230"/>
                <a:gd name="connsiteX0" fmla="*/ 78582 w 1128714"/>
                <a:gd name="connsiteY0" fmla="*/ 745330 h 950119"/>
                <a:gd name="connsiteX1" fmla="*/ 0 w 1128714"/>
                <a:gd name="connsiteY1" fmla="*/ 126204 h 950119"/>
                <a:gd name="connsiteX2" fmla="*/ 371476 w 1128714"/>
                <a:gd name="connsiteY2" fmla="*/ 0 h 950119"/>
                <a:gd name="connsiteX3" fmla="*/ 1128714 w 1128714"/>
                <a:gd name="connsiteY3" fmla="*/ 950119 h 950119"/>
                <a:gd name="connsiteX4" fmla="*/ 78582 w 1128714"/>
                <a:gd name="connsiteY4" fmla="*/ 745330 h 950119"/>
                <a:gd name="connsiteX0" fmla="*/ 78582 w 1128714"/>
                <a:gd name="connsiteY0" fmla="*/ 745330 h 950119"/>
                <a:gd name="connsiteX1" fmla="*/ 0 w 1128714"/>
                <a:gd name="connsiteY1" fmla="*/ 126204 h 950119"/>
                <a:gd name="connsiteX2" fmla="*/ 371476 w 1128714"/>
                <a:gd name="connsiteY2" fmla="*/ 0 h 950119"/>
                <a:gd name="connsiteX3" fmla="*/ 1128714 w 1128714"/>
                <a:gd name="connsiteY3" fmla="*/ 950119 h 950119"/>
                <a:gd name="connsiteX4" fmla="*/ 78582 w 1128714"/>
                <a:gd name="connsiteY4" fmla="*/ 745330 h 950119"/>
                <a:gd name="connsiteX0" fmla="*/ 78582 w 759620"/>
                <a:gd name="connsiteY0" fmla="*/ 745330 h 745330"/>
                <a:gd name="connsiteX1" fmla="*/ 0 w 759620"/>
                <a:gd name="connsiteY1" fmla="*/ 126204 h 745330"/>
                <a:gd name="connsiteX2" fmla="*/ 371476 w 759620"/>
                <a:gd name="connsiteY2" fmla="*/ 0 h 745330"/>
                <a:gd name="connsiteX3" fmla="*/ 759620 w 759620"/>
                <a:gd name="connsiteY3" fmla="*/ 676275 h 745330"/>
                <a:gd name="connsiteX4" fmla="*/ 78582 w 759620"/>
                <a:gd name="connsiteY4" fmla="*/ 745330 h 745330"/>
                <a:gd name="connsiteX0" fmla="*/ 78582 w 759620"/>
                <a:gd name="connsiteY0" fmla="*/ 669130 h 669130"/>
                <a:gd name="connsiteX1" fmla="*/ 0 w 759620"/>
                <a:gd name="connsiteY1" fmla="*/ 50004 h 669130"/>
                <a:gd name="connsiteX2" fmla="*/ 578645 w 759620"/>
                <a:gd name="connsiteY2" fmla="*/ 0 h 669130"/>
                <a:gd name="connsiteX3" fmla="*/ 759620 w 759620"/>
                <a:gd name="connsiteY3" fmla="*/ 600075 h 669130"/>
                <a:gd name="connsiteX4" fmla="*/ 78582 w 759620"/>
                <a:gd name="connsiteY4" fmla="*/ 669130 h 669130"/>
                <a:gd name="connsiteX0" fmla="*/ 88107 w 769145"/>
                <a:gd name="connsiteY0" fmla="*/ 669130 h 669130"/>
                <a:gd name="connsiteX1" fmla="*/ 0 w 769145"/>
                <a:gd name="connsiteY1" fmla="*/ 45242 h 669130"/>
                <a:gd name="connsiteX2" fmla="*/ 588170 w 769145"/>
                <a:gd name="connsiteY2" fmla="*/ 0 h 669130"/>
                <a:gd name="connsiteX3" fmla="*/ 769145 w 769145"/>
                <a:gd name="connsiteY3" fmla="*/ 600075 h 669130"/>
                <a:gd name="connsiteX4" fmla="*/ 88107 w 769145"/>
                <a:gd name="connsiteY4" fmla="*/ 669130 h 669130"/>
                <a:gd name="connsiteX0" fmla="*/ 100013 w 781051"/>
                <a:gd name="connsiteY0" fmla="*/ 669130 h 669130"/>
                <a:gd name="connsiteX1" fmla="*/ 0 w 781051"/>
                <a:gd name="connsiteY1" fmla="*/ 47624 h 669130"/>
                <a:gd name="connsiteX2" fmla="*/ 600076 w 781051"/>
                <a:gd name="connsiteY2" fmla="*/ 0 h 669130"/>
                <a:gd name="connsiteX3" fmla="*/ 781051 w 781051"/>
                <a:gd name="connsiteY3" fmla="*/ 600075 h 669130"/>
                <a:gd name="connsiteX4" fmla="*/ 100013 w 781051"/>
                <a:gd name="connsiteY4" fmla="*/ 669130 h 669130"/>
                <a:gd name="connsiteX0" fmla="*/ 100013 w 781051"/>
                <a:gd name="connsiteY0" fmla="*/ 669130 h 669130"/>
                <a:gd name="connsiteX1" fmla="*/ 0 w 781051"/>
                <a:gd name="connsiteY1" fmla="*/ 47624 h 669130"/>
                <a:gd name="connsiteX2" fmla="*/ 600076 w 781051"/>
                <a:gd name="connsiteY2" fmla="*/ 0 h 669130"/>
                <a:gd name="connsiteX3" fmla="*/ 781051 w 781051"/>
                <a:gd name="connsiteY3" fmla="*/ 600075 h 669130"/>
                <a:gd name="connsiteX4" fmla="*/ 100013 w 781051"/>
                <a:gd name="connsiteY4" fmla="*/ 669130 h 669130"/>
                <a:gd name="connsiteX0" fmla="*/ 107156 w 788194"/>
                <a:gd name="connsiteY0" fmla="*/ 669130 h 669130"/>
                <a:gd name="connsiteX1" fmla="*/ 0 w 788194"/>
                <a:gd name="connsiteY1" fmla="*/ 35718 h 669130"/>
                <a:gd name="connsiteX2" fmla="*/ 607219 w 788194"/>
                <a:gd name="connsiteY2" fmla="*/ 0 h 669130"/>
                <a:gd name="connsiteX3" fmla="*/ 788194 w 788194"/>
                <a:gd name="connsiteY3" fmla="*/ 600075 h 669130"/>
                <a:gd name="connsiteX4" fmla="*/ 107156 w 788194"/>
                <a:gd name="connsiteY4" fmla="*/ 669130 h 669130"/>
                <a:gd name="connsiteX0" fmla="*/ 140493 w 788194"/>
                <a:gd name="connsiteY0" fmla="*/ 654843 h 654843"/>
                <a:gd name="connsiteX1" fmla="*/ 0 w 788194"/>
                <a:gd name="connsiteY1" fmla="*/ 35718 h 654843"/>
                <a:gd name="connsiteX2" fmla="*/ 607219 w 788194"/>
                <a:gd name="connsiteY2" fmla="*/ 0 h 654843"/>
                <a:gd name="connsiteX3" fmla="*/ 788194 w 788194"/>
                <a:gd name="connsiteY3" fmla="*/ 600075 h 654843"/>
                <a:gd name="connsiteX4" fmla="*/ 140493 w 788194"/>
                <a:gd name="connsiteY4" fmla="*/ 654843 h 654843"/>
                <a:gd name="connsiteX0" fmla="*/ 140493 w 788194"/>
                <a:gd name="connsiteY0" fmla="*/ 661986 h 661986"/>
                <a:gd name="connsiteX1" fmla="*/ 0 w 788194"/>
                <a:gd name="connsiteY1" fmla="*/ 35718 h 661986"/>
                <a:gd name="connsiteX2" fmla="*/ 607219 w 788194"/>
                <a:gd name="connsiteY2" fmla="*/ 0 h 661986"/>
                <a:gd name="connsiteX3" fmla="*/ 788194 w 788194"/>
                <a:gd name="connsiteY3" fmla="*/ 600075 h 661986"/>
                <a:gd name="connsiteX4" fmla="*/ 140493 w 788194"/>
                <a:gd name="connsiteY4" fmla="*/ 661986 h 661986"/>
                <a:gd name="connsiteX0" fmla="*/ 140493 w 788194"/>
                <a:gd name="connsiteY0" fmla="*/ 661986 h 661986"/>
                <a:gd name="connsiteX1" fmla="*/ 0 w 788194"/>
                <a:gd name="connsiteY1" fmla="*/ 35718 h 661986"/>
                <a:gd name="connsiteX2" fmla="*/ 621506 w 788194"/>
                <a:gd name="connsiteY2" fmla="*/ 0 h 661986"/>
                <a:gd name="connsiteX3" fmla="*/ 788194 w 788194"/>
                <a:gd name="connsiteY3" fmla="*/ 600075 h 661986"/>
                <a:gd name="connsiteX4" fmla="*/ 140493 w 788194"/>
                <a:gd name="connsiteY4" fmla="*/ 661986 h 661986"/>
                <a:gd name="connsiteX0" fmla="*/ 140493 w 788194"/>
                <a:gd name="connsiteY0" fmla="*/ 661986 h 661986"/>
                <a:gd name="connsiteX1" fmla="*/ 0 w 788194"/>
                <a:gd name="connsiteY1" fmla="*/ 35718 h 661986"/>
                <a:gd name="connsiteX2" fmla="*/ 614362 w 788194"/>
                <a:gd name="connsiteY2" fmla="*/ 0 h 661986"/>
                <a:gd name="connsiteX3" fmla="*/ 788194 w 788194"/>
                <a:gd name="connsiteY3" fmla="*/ 600075 h 661986"/>
                <a:gd name="connsiteX4" fmla="*/ 140493 w 788194"/>
                <a:gd name="connsiteY4" fmla="*/ 661986 h 661986"/>
                <a:gd name="connsiteX0" fmla="*/ 140493 w 928687"/>
                <a:gd name="connsiteY0" fmla="*/ 681036 h 681036"/>
                <a:gd name="connsiteX1" fmla="*/ 0 w 928687"/>
                <a:gd name="connsiteY1" fmla="*/ 54768 h 681036"/>
                <a:gd name="connsiteX2" fmla="*/ 928687 w 928687"/>
                <a:gd name="connsiteY2" fmla="*/ 0 h 681036"/>
                <a:gd name="connsiteX3" fmla="*/ 788194 w 928687"/>
                <a:gd name="connsiteY3" fmla="*/ 619125 h 681036"/>
                <a:gd name="connsiteX4" fmla="*/ 140493 w 928687"/>
                <a:gd name="connsiteY4" fmla="*/ 681036 h 681036"/>
                <a:gd name="connsiteX0" fmla="*/ 140493 w 1219994"/>
                <a:gd name="connsiteY0" fmla="*/ 681036 h 917575"/>
                <a:gd name="connsiteX1" fmla="*/ 0 w 1219994"/>
                <a:gd name="connsiteY1" fmla="*/ 54768 h 917575"/>
                <a:gd name="connsiteX2" fmla="*/ 928687 w 1219994"/>
                <a:gd name="connsiteY2" fmla="*/ 0 h 917575"/>
                <a:gd name="connsiteX3" fmla="*/ 1219994 w 1219994"/>
                <a:gd name="connsiteY3" fmla="*/ 917575 h 917575"/>
                <a:gd name="connsiteX4" fmla="*/ 140493 w 1219994"/>
                <a:gd name="connsiteY4" fmla="*/ 681036 h 917575"/>
                <a:gd name="connsiteX0" fmla="*/ 200818 w 1219994"/>
                <a:gd name="connsiteY0" fmla="*/ 1036636 h 1036636"/>
                <a:gd name="connsiteX1" fmla="*/ 0 w 1219994"/>
                <a:gd name="connsiteY1" fmla="*/ 54768 h 1036636"/>
                <a:gd name="connsiteX2" fmla="*/ 928687 w 1219994"/>
                <a:gd name="connsiteY2" fmla="*/ 0 h 1036636"/>
                <a:gd name="connsiteX3" fmla="*/ 1219994 w 1219994"/>
                <a:gd name="connsiteY3" fmla="*/ 917575 h 1036636"/>
                <a:gd name="connsiteX4" fmla="*/ 200818 w 1219994"/>
                <a:gd name="connsiteY4" fmla="*/ 1036636 h 1036636"/>
                <a:gd name="connsiteX0" fmla="*/ 232568 w 1219994"/>
                <a:gd name="connsiteY0" fmla="*/ 1036636 h 1036636"/>
                <a:gd name="connsiteX1" fmla="*/ 0 w 1219994"/>
                <a:gd name="connsiteY1" fmla="*/ 54768 h 1036636"/>
                <a:gd name="connsiteX2" fmla="*/ 928687 w 1219994"/>
                <a:gd name="connsiteY2" fmla="*/ 0 h 1036636"/>
                <a:gd name="connsiteX3" fmla="*/ 1219994 w 1219994"/>
                <a:gd name="connsiteY3" fmla="*/ 917575 h 1036636"/>
                <a:gd name="connsiteX4" fmla="*/ 232568 w 1219994"/>
                <a:gd name="connsiteY4" fmla="*/ 1036636 h 1036636"/>
                <a:gd name="connsiteX0" fmla="*/ 232568 w 1219994"/>
                <a:gd name="connsiteY0" fmla="*/ 1036636 h 1036636"/>
                <a:gd name="connsiteX1" fmla="*/ 0 w 1219994"/>
                <a:gd name="connsiteY1" fmla="*/ 54768 h 1036636"/>
                <a:gd name="connsiteX2" fmla="*/ 928687 w 1219994"/>
                <a:gd name="connsiteY2" fmla="*/ 0 h 1036636"/>
                <a:gd name="connsiteX3" fmla="*/ 1219994 w 1219994"/>
                <a:gd name="connsiteY3" fmla="*/ 917575 h 1036636"/>
                <a:gd name="connsiteX4" fmla="*/ 232568 w 1219994"/>
                <a:gd name="connsiteY4" fmla="*/ 1036636 h 1036636"/>
                <a:gd name="connsiteX0" fmla="*/ 232568 w 1219994"/>
                <a:gd name="connsiteY0" fmla="*/ 1036636 h 1036636"/>
                <a:gd name="connsiteX1" fmla="*/ 0 w 1219994"/>
                <a:gd name="connsiteY1" fmla="*/ 54768 h 1036636"/>
                <a:gd name="connsiteX2" fmla="*/ 950912 w 1219994"/>
                <a:gd name="connsiteY2" fmla="*/ 0 h 1036636"/>
                <a:gd name="connsiteX3" fmla="*/ 1219994 w 1219994"/>
                <a:gd name="connsiteY3" fmla="*/ 917575 h 1036636"/>
                <a:gd name="connsiteX4" fmla="*/ 232568 w 1219994"/>
                <a:gd name="connsiteY4" fmla="*/ 1036636 h 1036636"/>
                <a:gd name="connsiteX0" fmla="*/ 232568 w 1219994"/>
                <a:gd name="connsiteY0" fmla="*/ 1036636 h 1036636"/>
                <a:gd name="connsiteX1" fmla="*/ 0 w 1219994"/>
                <a:gd name="connsiteY1" fmla="*/ 54768 h 1036636"/>
                <a:gd name="connsiteX2" fmla="*/ 950912 w 1219994"/>
                <a:gd name="connsiteY2" fmla="*/ 0 h 1036636"/>
                <a:gd name="connsiteX3" fmla="*/ 1219994 w 1219994"/>
                <a:gd name="connsiteY3" fmla="*/ 917575 h 1036636"/>
                <a:gd name="connsiteX4" fmla="*/ 232568 w 1219994"/>
                <a:gd name="connsiteY4" fmla="*/ 1036636 h 1036636"/>
                <a:gd name="connsiteX0" fmla="*/ 232568 w 1226344"/>
                <a:gd name="connsiteY0" fmla="*/ 1036636 h 1036636"/>
                <a:gd name="connsiteX1" fmla="*/ 0 w 1226344"/>
                <a:gd name="connsiteY1" fmla="*/ 54768 h 1036636"/>
                <a:gd name="connsiteX2" fmla="*/ 950912 w 1226344"/>
                <a:gd name="connsiteY2" fmla="*/ 0 h 1036636"/>
                <a:gd name="connsiteX3" fmla="*/ 1226344 w 1226344"/>
                <a:gd name="connsiteY3" fmla="*/ 917575 h 1036636"/>
                <a:gd name="connsiteX4" fmla="*/ 232568 w 1226344"/>
                <a:gd name="connsiteY4" fmla="*/ 1036636 h 1036636"/>
                <a:gd name="connsiteX0" fmla="*/ 232568 w 1229519"/>
                <a:gd name="connsiteY0" fmla="*/ 1036636 h 1036636"/>
                <a:gd name="connsiteX1" fmla="*/ 0 w 1229519"/>
                <a:gd name="connsiteY1" fmla="*/ 54768 h 1036636"/>
                <a:gd name="connsiteX2" fmla="*/ 950912 w 1229519"/>
                <a:gd name="connsiteY2" fmla="*/ 0 h 1036636"/>
                <a:gd name="connsiteX3" fmla="*/ 1229519 w 1229519"/>
                <a:gd name="connsiteY3" fmla="*/ 930275 h 1036636"/>
                <a:gd name="connsiteX4" fmla="*/ 232568 w 1229519"/>
                <a:gd name="connsiteY4" fmla="*/ 1036636 h 103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9519" h="1036636">
                  <a:moveTo>
                    <a:pt x="232568" y="1036636"/>
                  </a:moveTo>
                  <a:lnTo>
                    <a:pt x="0" y="54768"/>
                  </a:lnTo>
                  <a:lnTo>
                    <a:pt x="950912" y="0"/>
                  </a:lnTo>
                  <a:lnTo>
                    <a:pt x="1229519" y="930275"/>
                  </a:lnTo>
                  <a:lnTo>
                    <a:pt x="232568" y="1036636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43840" tIns="243840" rIns="243840" bIns="2438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142EF85E-5F30-4D5C-6D70-483AA96180FE}"/>
                </a:ext>
              </a:extLst>
            </p:cNvPr>
            <p:cNvSpPr txBox="1"/>
            <p:nvPr/>
          </p:nvSpPr>
          <p:spPr>
            <a:xfrm>
              <a:off x="8490532" y="1117504"/>
              <a:ext cx="2331477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C2C2C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2×2 </a:t>
              </a:r>
              <a:r>
                <a:rPr kumimoji="0" lang="fr-CA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C2C2C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PDCs</a:t>
              </a:r>
              <a:endPara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6B10B070-3AEF-1CA6-DD4A-10408E9A5CE7}"/>
                </a:ext>
              </a:extLst>
            </p:cNvPr>
            <p:cNvCxnSpPr>
              <a:cxnSpLocks/>
            </p:cNvCxnSpPr>
            <p:nvPr/>
          </p:nvCxnSpPr>
          <p:spPr>
            <a:xfrm>
              <a:off x="9651962" y="1436292"/>
              <a:ext cx="68927" cy="625343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ash"/>
              <a:miter lim="800000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2AD1AB73-6041-02C7-B2C8-A48B978969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35689" y="3237568"/>
              <a:ext cx="1937740" cy="302305"/>
            </a:xfrm>
            <a:prstGeom prst="straightConnector1">
              <a:avLst/>
            </a:prstGeom>
            <a:ln w="28575">
              <a:solidFill>
                <a:schemeClr val="tx1"/>
              </a:solidFill>
              <a:miter lim="800000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F8734C32-00E2-2445-70EB-0DE7812236EE}"/>
                </a:ext>
              </a:extLst>
            </p:cNvPr>
            <p:cNvSpPr txBox="1"/>
            <p:nvPr/>
          </p:nvSpPr>
          <p:spPr>
            <a:xfrm rot="21103337">
              <a:off x="9131152" y="3369478"/>
              <a:ext cx="1980467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C2C2C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50 mm</a:t>
              </a:r>
            </a:p>
          </p:txBody>
        </p: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9BC39D1E-FE57-AADE-1D42-83A59143DB6D}"/>
                </a:ext>
              </a:extLst>
            </p:cNvPr>
            <p:cNvCxnSpPr>
              <a:cxnSpLocks/>
            </p:cNvCxnSpPr>
            <p:nvPr/>
          </p:nvCxnSpPr>
          <p:spPr>
            <a:xfrm>
              <a:off x="10538426" y="1599691"/>
              <a:ext cx="567167" cy="1512092"/>
            </a:xfrm>
            <a:prstGeom prst="straightConnector1">
              <a:avLst/>
            </a:prstGeom>
            <a:ln w="28575">
              <a:solidFill>
                <a:schemeClr val="tx1"/>
              </a:solidFill>
              <a:miter lim="800000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73DF6BBC-873F-5882-623F-E73BA054C7AA}"/>
                </a:ext>
              </a:extLst>
            </p:cNvPr>
            <p:cNvSpPr txBox="1"/>
            <p:nvPr/>
          </p:nvSpPr>
          <p:spPr>
            <a:xfrm rot="4207716">
              <a:off x="10196671" y="2104226"/>
              <a:ext cx="155351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C2C2C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50 mm</a:t>
              </a:r>
            </a:p>
          </p:txBody>
        </p:sp>
        <p:sp>
          <p:nvSpPr>
            <p:cNvPr id="23" name="TextBox 32">
              <a:extLst>
                <a:ext uri="{FF2B5EF4-FFF2-40B4-BE49-F238E27FC236}">
                  <a16:creationId xmlns:a16="http://schemas.microsoft.com/office/drawing/2014/main" id="{933177C9-2F1A-E76F-9489-6EF050B00029}"/>
                </a:ext>
              </a:extLst>
            </p:cNvPr>
            <p:cNvSpPr txBox="1"/>
            <p:nvPr/>
          </p:nvSpPr>
          <p:spPr>
            <a:xfrm>
              <a:off x="10345284" y="1204252"/>
              <a:ext cx="51706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2C2C2C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Top</a:t>
              </a: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24" name="Picture 3">
            <a:extLst>
              <a:ext uri="{FF2B5EF4-FFF2-40B4-BE49-F238E27FC236}">
                <a16:creationId xmlns:a16="http://schemas.microsoft.com/office/drawing/2014/main" id="{EB3799DE-44BF-C942-51B0-EB972653BBB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0131" y="606272"/>
            <a:ext cx="1569072" cy="3102774"/>
          </a:xfrm>
          <a:prstGeom prst="rect">
            <a:avLst/>
          </a:prstGeom>
        </p:spPr>
      </p:pic>
      <p:pic>
        <p:nvPicPr>
          <p:cNvPr id="28" name="Image 27" descr="Une image contenant texte, diagramme, ligne, capture d’écran&#10;&#10;Description générée automatiquement">
            <a:extLst>
              <a:ext uri="{FF2B5EF4-FFF2-40B4-BE49-F238E27FC236}">
                <a16:creationId xmlns:a16="http://schemas.microsoft.com/office/drawing/2014/main" id="{BB7368FC-2202-07E0-155E-1EDC9B6243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20" y="4156796"/>
            <a:ext cx="3287282" cy="2465462"/>
          </a:xfrm>
          <a:prstGeom prst="rect">
            <a:avLst/>
          </a:prstGeom>
        </p:spPr>
      </p:pic>
      <p:pic>
        <p:nvPicPr>
          <p:cNvPr id="32" name="Image 31" descr="Une image contenant Ingénierie électronique, fils électriques, Appareils électroniques, circuit&#10;&#10;Description générée automatiquement">
            <a:extLst>
              <a:ext uri="{FF2B5EF4-FFF2-40B4-BE49-F238E27FC236}">
                <a16:creationId xmlns:a16="http://schemas.microsoft.com/office/drawing/2014/main" id="{CD967AF5-132E-AA37-7AD5-7911422CD40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409688">
            <a:off x="2867736" y="1095825"/>
            <a:ext cx="1491344" cy="146201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11598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5ABBC-94EA-DB02-AA80-BF5D6B8D9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wide range of (potential)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73577-7F84-AE73-85E6-56C6AA97F54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2800" dirty="0"/>
              <a:t>Large cryogenic experiments</a:t>
            </a:r>
          </a:p>
          <a:p>
            <a:pPr lvl="1"/>
            <a:r>
              <a:rPr lang="en-CA" dirty="0" err="1"/>
              <a:t>nEXO</a:t>
            </a:r>
            <a:r>
              <a:rPr lang="en-CA" dirty="0"/>
              <a:t>, ARGO, …</a:t>
            </a:r>
          </a:p>
          <a:p>
            <a:r>
              <a:rPr lang="en-CA" sz="2800" dirty="0"/>
              <a:t>Medical imaging</a:t>
            </a:r>
          </a:p>
          <a:p>
            <a:pPr lvl="1"/>
            <a:r>
              <a:rPr lang="en-CA" sz="2400" dirty="0"/>
              <a:t>Time-of-flight positron emission tomography – </a:t>
            </a:r>
            <a:r>
              <a:rPr lang="en-CA" sz="2400" dirty="0" err="1"/>
              <a:t>ToF</a:t>
            </a:r>
            <a:r>
              <a:rPr lang="en-CA" sz="2400" dirty="0"/>
              <a:t> PET</a:t>
            </a:r>
          </a:p>
          <a:p>
            <a:pPr lvl="1"/>
            <a:r>
              <a:rPr lang="en-CA" sz="2600" dirty="0"/>
              <a:t>Time-of-flight computed tomography – </a:t>
            </a:r>
            <a:r>
              <a:rPr lang="en-CA" sz="2600" dirty="0" err="1"/>
              <a:t>ToF</a:t>
            </a:r>
            <a:r>
              <a:rPr lang="en-CA" sz="2600" dirty="0"/>
              <a:t> CT</a:t>
            </a:r>
          </a:p>
          <a:p>
            <a:pPr lvl="1"/>
            <a:r>
              <a:rPr lang="en-CA" sz="2600" dirty="0"/>
              <a:t>Photon counting X-ray imaging</a:t>
            </a:r>
          </a:p>
          <a:p>
            <a:pPr lvl="1"/>
            <a:r>
              <a:rPr lang="en-CA" sz="2600" dirty="0"/>
              <a:t>Single gamma imaging</a:t>
            </a:r>
            <a:endParaRPr lang="en-CA" sz="3000" dirty="0"/>
          </a:p>
          <a:p>
            <a:r>
              <a:rPr lang="en-CA" sz="2800" dirty="0"/>
              <a:t>Neutron imaging</a:t>
            </a:r>
          </a:p>
          <a:p>
            <a:pPr lvl="1"/>
            <a:r>
              <a:rPr lang="en-CA" dirty="0"/>
              <a:t>Project with Oak Ridge NL</a:t>
            </a:r>
          </a:p>
          <a:p>
            <a:pPr lvl="1"/>
            <a:r>
              <a:rPr lang="en-CA" dirty="0"/>
              <a:t>Project with General Fusion</a:t>
            </a:r>
          </a:p>
          <a:p>
            <a:r>
              <a:rPr lang="en-CA" sz="2800" dirty="0"/>
              <a:t>Muon imaging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E96BDB-69C3-9A89-468C-08EC6B3320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2800" dirty="0"/>
              <a:t>Quantum information sciences</a:t>
            </a:r>
          </a:p>
          <a:p>
            <a:pPr lvl="1"/>
            <a:r>
              <a:rPr lang="en-CA" sz="2400" dirty="0"/>
              <a:t>Quantum key distribution – leverages embedded signal processing</a:t>
            </a:r>
          </a:p>
          <a:p>
            <a:pPr lvl="1"/>
            <a:r>
              <a:rPr lang="en-CA" dirty="0"/>
              <a:t>Future entangled photons work</a:t>
            </a:r>
          </a:p>
          <a:p>
            <a:r>
              <a:rPr lang="en-CA" sz="2800" dirty="0"/>
              <a:t>LIDAR</a:t>
            </a:r>
          </a:p>
          <a:p>
            <a:pPr lvl="1"/>
            <a:r>
              <a:rPr lang="en-CA" dirty="0"/>
              <a:t>Ranging is a crowded field (we don’t do)</a:t>
            </a:r>
            <a:endParaRPr lang="en-CA" sz="2400" dirty="0"/>
          </a:p>
          <a:p>
            <a:pPr lvl="1"/>
            <a:r>
              <a:rPr lang="en-CA" sz="2400" dirty="0"/>
              <a:t>Free space air analysis - Time-of-flight with wavelength information</a:t>
            </a:r>
          </a:p>
          <a:p>
            <a:r>
              <a:rPr lang="en-CA" sz="3000" dirty="0"/>
              <a:t>Digital Single photon counting</a:t>
            </a:r>
          </a:p>
          <a:p>
            <a:pPr lvl="1"/>
            <a:r>
              <a:rPr lang="en-CA" sz="2600" dirty="0"/>
              <a:t>Enclosed air analysis for Forest fire surveillance and beyond</a:t>
            </a:r>
          </a:p>
          <a:p>
            <a:pPr lvl="1"/>
            <a:r>
              <a:rPr lang="en-CA" sz="2600" dirty="0"/>
              <a:t>Space telecommunication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BFF03-5430-B7F1-CAA7-A50DB6FF2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51B86-632E-F533-D871-96BF138E8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438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0BC18-13B1-B411-593A-AEBF070EE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 – Single Photon Air </a:t>
            </a:r>
            <a:r>
              <a:rPr lang="en-US" dirty="0" err="1"/>
              <a:t>Analyser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5EEB7-6FE1-1A2D-9038-E9AEB6B1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673EED-BEC0-F11C-0FBF-B07E1ECB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12</a:t>
            </a:fld>
            <a:endParaRPr lang="de-DE"/>
          </a:p>
        </p:txBody>
      </p:sp>
      <p:pic>
        <p:nvPicPr>
          <p:cNvPr id="8" name="Content Placeholder 7" descr="Graphical user interface&#10;&#10;Description automatically generated">
            <a:extLst>
              <a:ext uri="{FF2B5EF4-FFF2-40B4-BE49-F238E27FC236}">
                <a16:creationId xmlns:a16="http://schemas.microsoft.com/office/drawing/2014/main" id="{AD202771-640F-6860-B77B-DA542AF776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1313" t="9163" r="9497" b="6036"/>
          <a:stretch/>
        </p:blipFill>
        <p:spPr>
          <a:xfrm>
            <a:off x="838200" y="2083714"/>
            <a:ext cx="5181600" cy="3835159"/>
          </a:xfrm>
          <a:prstGeom prst="rect">
            <a:avLst/>
          </a:prstGeom>
        </p:spPr>
      </p:pic>
      <p:pic>
        <p:nvPicPr>
          <p:cNvPr id="9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A065423E-44BC-3699-C851-F4DD3638FB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6055"/>
          <a:stretch/>
        </p:blipFill>
        <p:spPr>
          <a:xfrm>
            <a:off x="5981840" y="2083715"/>
            <a:ext cx="6210160" cy="428183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78E06A-FC4D-8115-2279-68456103B61B}"/>
              </a:ext>
            </a:extLst>
          </p:cNvPr>
          <p:cNvSpPr txBox="1"/>
          <p:nvPr/>
        </p:nvSpPr>
        <p:spPr>
          <a:xfrm>
            <a:off x="9039406" y="21515"/>
            <a:ext cx="3152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Push – TRL 4 to 8 </a:t>
            </a:r>
          </a:p>
        </p:txBody>
      </p:sp>
    </p:spTree>
    <p:extLst>
      <p:ext uri="{BB962C8B-B14F-4D97-AF65-F5344CB8AC3E}">
        <p14:creationId xmlns:p14="http://schemas.microsoft.com/office/powerpoint/2010/main" val="26396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D3E45-57E3-9885-AD3C-4ACE66CD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Forest fire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978737-7CBE-EC42-EA4F-1F874DFF6F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1225" y="1708859"/>
            <a:ext cx="4842864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It is a huge growing problem in Canada</a:t>
            </a:r>
          </a:p>
          <a:p>
            <a:r>
              <a:rPr lang="en-US" dirty="0"/>
              <a:t>Why isn’t there a consortium tackling this problem from all angles?</a:t>
            </a:r>
          </a:p>
          <a:p>
            <a:pPr lvl="1"/>
            <a:r>
              <a:rPr lang="en-US" dirty="0"/>
              <a:t>Forestry, detection, suppression (firefighting), AI,….</a:t>
            </a:r>
          </a:p>
          <a:p>
            <a:pPr lvl="1"/>
            <a:r>
              <a:rPr lang="en-US" dirty="0"/>
              <a:t>Nothing to do with astro-particle physics but has to be done!</a:t>
            </a:r>
          </a:p>
          <a:p>
            <a:r>
              <a:rPr lang="en-US" dirty="0"/>
              <a:t>Applying to a variety of grants</a:t>
            </a:r>
          </a:p>
          <a:p>
            <a:pPr lvl="1"/>
            <a:r>
              <a:rPr lang="en-US" dirty="0"/>
              <a:t>NFRF exploration coming 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CF492-EB2B-B44F-F4EC-20D3D716D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736DD1-DE78-5712-898C-918B80B1A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13</a:t>
            </a:fld>
            <a:endParaRPr lang="de-DE"/>
          </a:p>
        </p:txBody>
      </p:sp>
      <p:pic>
        <p:nvPicPr>
          <p:cNvPr id="4098" name="Picture 2" descr="Smoke can be seen rising from a wildfire near Jasper.">
            <a:extLst>
              <a:ext uri="{FF2B5EF4-FFF2-40B4-BE49-F238E27FC236}">
                <a16:creationId xmlns:a16="http://schemas.microsoft.com/office/drawing/2014/main" id="{437576B1-38D3-740A-E646-137335AD92A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089" y="957431"/>
            <a:ext cx="7210885" cy="539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A161FD-1015-347A-5021-D8677CD0B062}"/>
              </a:ext>
            </a:extLst>
          </p:cNvPr>
          <p:cNvSpPr txBox="1"/>
          <p:nvPr/>
        </p:nvSpPr>
        <p:spPr>
          <a:xfrm>
            <a:off x="9082437" y="7531"/>
            <a:ext cx="297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Pull – TRL 3 to 9 </a:t>
            </a:r>
          </a:p>
        </p:txBody>
      </p:sp>
    </p:spTree>
    <p:extLst>
      <p:ext uri="{BB962C8B-B14F-4D97-AF65-F5344CB8AC3E}">
        <p14:creationId xmlns:p14="http://schemas.microsoft.com/office/powerpoint/2010/main" val="464938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A6E05-7272-5CC8-C11D-DB611AB53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913" y="365125"/>
            <a:ext cx="6057773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Neutron time of flight  spectrometry for General Fusion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581B10-6DFA-90A8-ABD7-BAC98F8181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6673"/>
            <a:ext cx="5181600" cy="4190290"/>
          </a:xfrm>
        </p:spPr>
        <p:txBody>
          <a:bodyPr/>
          <a:lstStyle/>
          <a:p>
            <a:r>
              <a:rPr lang="en-US" dirty="0"/>
              <a:t>Challenge: GHz neutron flux for 10us or so – High rate, high efficiency needed - TRL</a:t>
            </a:r>
          </a:p>
          <a:p>
            <a:r>
              <a:rPr lang="en-US" dirty="0"/>
              <a:t>Technology: Plastic scintillator + </a:t>
            </a:r>
            <a:r>
              <a:rPr lang="en-US" dirty="0" err="1"/>
              <a:t>SiPM</a:t>
            </a:r>
            <a:r>
              <a:rPr lang="en-US" dirty="0"/>
              <a:t> / PDC</a:t>
            </a:r>
          </a:p>
          <a:p>
            <a:r>
              <a:rPr lang="en-US" dirty="0"/>
              <a:t>Funding: MITACS Elevate for R. Underwood (former </a:t>
            </a:r>
            <a:r>
              <a:rPr lang="en-US" dirty="0" err="1"/>
              <a:t>SuperCDMS</a:t>
            </a:r>
            <a:r>
              <a:rPr lang="en-US" dirty="0"/>
              <a:t> PhD) and NSERC ALLIANCE (1,200k$ for 4 years)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A39CF-4AF9-17CF-5683-6D1508878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118B9F-D237-D8ED-7DA8-91A3AD275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14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A0D77A-BE53-7441-B90D-AAB3297DF26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69140"/>
            <a:ext cx="5800486" cy="351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n 7">
            <a:extLst>
              <a:ext uri="{FF2B5EF4-FFF2-40B4-BE49-F238E27FC236}">
                <a16:creationId xmlns:a16="http://schemas.microsoft.com/office/drawing/2014/main" id="{299EA8D9-C1FA-C700-C4BC-33BD86735913}"/>
              </a:ext>
            </a:extLst>
          </p:cNvPr>
          <p:cNvSpPr/>
          <p:nvPr/>
        </p:nvSpPr>
        <p:spPr>
          <a:xfrm>
            <a:off x="10112828" y="6068860"/>
            <a:ext cx="720000" cy="720000"/>
          </a:xfrm>
          <a:prstGeom prst="su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4345D4-FDC9-C184-9710-676E5B60EF60}"/>
              </a:ext>
            </a:extLst>
          </p:cNvPr>
          <p:cNvCxnSpPr>
            <a:cxnSpLocks/>
          </p:cNvCxnSpPr>
          <p:nvPr/>
        </p:nvCxnSpPr>
        <p:spPr>
          <a:xfrm flipV="1">
            <a:off x="10472828" y="3200400"/>
            <a:ext cx="0" cy="315595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907FFAF-0FE6-D231-FBEC-1F1922C215EF}"/>
              </a:ext>
            </a:extLst>
          </p:cNvPr>
          <p:cNvSpPr txBox="1"/>
          <p:nvPr/>
        </p:nvSpPr>
        <p:spPr>
          <a:xfrm>
            <a:off x="10385778" y="4001294"/>
            <a:ext cx="968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6BB260-53D4-BB39-6ED2-9439D69AB179}"/>
              </a:ext>
            </a:extLst>
          </p:cNvPr>
          <p:cNvSpPr txBox="1"/>
          <p:nvPr/>
        </p:nvSpPr>
        <p:spPr>
          <a:xfrm>
            <a:off x="9432361" y="6104299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279453-D001-6452-F2CA-66B5D16AABCE}"/>
              </a:ext>
            </a:extLst>
          </p:cNvPr>
          <p:cNvSpPr txBox="1"/>
          <p:nvPr/>
        </p:nvSpPr>
        <p:spPr>
          <a:xfrm>
            <a:off x="9258521" y="-10758"/>
            <a:ext cx="297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Pull – TRL 3 to 8 </a:t>
            </a:r>
          </a:p>
        </p:txBody>
      </p:sp>
    </p:spTree>
    <p:extLst>
      <p:ext uri="{BB962C8B-B14F-4D97-AF65-F5344CB8AC3E}">
        <p14:creationId xmlns:p14="http://schemas.microsoft.com/office/powerpoint/2010/main" val="3352688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94FA9-979E-78EC-14C0-23AAAE004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TIIGR, </a:t>
            </a:r>
            <a:r>
              <a:rPr lang="en-CA" dirty="0"/>
              <a:t>Therapeutic Isotope Imager with Gamma Rays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6D095-C36E-2850-8C43-9533E499A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180EAE-5494-CCB0-24C1-0C83F4ADE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15</a:t>
            </a:fld>
            <a:endParaRPr lang="de-DE"/>
          </a:p>
        </p:txBody>
      </p:sp>
      <p:graphicFrame>
        <p:nvGraphicFramePr>
          <p:cNvPr id="9" name="Table 13">
            <a:extLst>
              <a:ext uri="{FF2B5EF4-FFF2-40B4-BE49-F238E27FC236}">
                <a16:creationId xmlns:a16="http://schemas.microsoft.com/office/drawing/2014/main" id="{77BAA529-E40D-DEE9-D5D8-2463DA7275C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5384871"/>
              </p:ext>
            </p:extLst>
          </p:nvPr>
        </p:nvGraphicFramePr>
        <p:xfrm>
          <a:off x="6172200" y="1825625"/>
          <a:ext cx="5181600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182">
                  <a:extLst>
                    <a:ext uri="{9D8B030D-6E8A-4147-A177-3AD203B41FA5}">
                      <a16:colId xmlns:a16="http://schemas.microsoft.com/office/drawing/2014/main" val="915830048"/>
                    </a:ext>
                  </a:extLst>
                </a:gridCol>
                <a:gridCol w="1136073">
                  <a:extLst>
                    <a:ext uri="{9D8B030D-6E8A-4147-A177-3AD203B41FA5}">
                      <a16:colId xmlns:a16="http://schemas.microsoft.com/office/drawing/2014/main" val="1927149388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360090880"/>
                    </a:ext>
                  </a:extLst>
                </a:gridCol>
                <a:gridCol w="1129145">
                  <a:extLst>
                    <a:ext uri="{9D8B030D-6E8A-4147-A177-3AD203B41FA5}">
                      <a16:colId xmlns:a16="http://schemas.microsoft.com/office/drawing/2014/main" val="1045432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Isotope 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Intensity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860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baseline="30000" dirty="0"/>
                        <a:t>221</a:t>
                      </a:r>
                      <a:r>
                        <a:rPr lang="en-US" b="1" dirty="0"/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218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4.9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11 %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177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baseline="30000" dirty="0"/>
                        <a:t>213</a:t>
                      </a:r>
                      <a:r>
                        <a:rPr lang="en-US" b="1" dirty="0"/>
                        <a:t>Bi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440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4.9 min + 46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8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209</a:t>
                      </a:r>
                      <a:r>
                        <a:rPr lang="en-US" dirty="0"/>
                        <a:t>Tl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117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4.9 min + 46 min + 2.2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845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/>
                        <a:t>209</a:t>
                      </a:r>
                      <a:r>
                        <a:rPr lang="en-US" dirty="0"/>
                        <a:t>Tl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465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4.9 min + 46 min + 2.2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952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/>
                        <a:t>209</a:t>
                      </a:r>
                      <a:r>
                        <a:rPr lang="en-US" dirty="0"/>
                        <a:t>Tl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1,567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4.9 min + 46 min + 2.2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71437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A8F1617-0E35-3F1E-AED0-1BE1880A0C7B}"/>
              </a:ext>
            </a:extLst>
          </p:cNvPr>
          <p:cNvSpPr txBox="1"/>
          <p:nvPr/>
        </p:nvSpPr>
        <p:spPr>
          <a:xfrm>
            <a:off x="6868635" y="1363960"/>
            <a:ext cx="3788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 dirty="0"/>
              <a:t>225</a:t>
            </a:r>
            <a:r>
              <a:rPr lang="en-US" sz="2400" dirty="0"/>
              <a:t>Ac decay into gamma rays 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84632AE-E6CF-EED6-51A1-C34E1A6178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4443" y="5274598"/>
            <a:ext cx="10715513" cy="1049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Challenge is the detection of single gamma at low rate  - this is not SPECT</a:t>
            </a:r>
          </a:p>
          <a:p>
            <a:r>
              <a:rPr lang="en-US" dirty="0"/>
              <a:t>Our (TRIUMF + Korea) aim is to identify a compelling detection scheme by the end of 2024</a:t>
            </a:r>
          </a:p>
          <a:p>
            <a:r>
              <a:rPr lang="en-US" dirty="0"/>
              <a:t>If successful move towards a staged construction scheme with industrial partners</a:t>
            </a:r>
          </a:p>
        </p:txBody>
      </p:sp>
      <p:pic>
        <p:nvPicPr>
          <p:cNvPr id="13" name="Content Placeholder 7" descr="Diagram, timeline&#10;&#10;Description automatically generated">
            <a:extLst>
              <a:ext uri="{FF2B5EF4-FFF2-40B4-BE49-F238E27FC236}">
                <a16:creationId xmlns:a16="http://schemas.microsoft.com/office/drawing/2014/main" id="{7C60E259-EE49-934C-09C4-913F0C458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98" y="1594792"/>
            <a:ext cx="5181600" cy="32624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0DE1D6-1FB2-3E7D-47BD-627191CF3241}"/>
              </a:ext>
            </a:extLst>
          </p:cNvPr>
          <p:cNvSpPr txBox="1"/>
          <p:nvPr/>
        </p:nvSpPr>
        <p:spPr>
          <a:xfrm>
            <a:off x="9039406" y="21515"/>
            <a:ext cx="3152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Push – TRL 2 to 7 </a:t>
            </a:r>
          </a:p>
        </p:txBody>
      </p:sp>
    </p:spTree>
    <p:extLst>
      <p:ext uri="{BB962C8B-B14F-4D97-AF65-F5344CB8AC3E}">
        <p14:creationId xmlns:p14="http://schemas.microsoft.com/office/powerpoint/2010/main" val="2813686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01CA-FF92-B1B0-3D07-4BA3186A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Pull – Qbit decoherence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BA701-392F-651C-C1C4-8D30DCE87C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Key issue for (most) quantum computers</a:t>
            </a:r>
          </a:p>
          <a:p>
            <a:r>
              <a:rPr lang="en-US" dirty="0"/>
              <a:t>Ionizing radiation (primarily from cosmic ray) affects the coherence of qubits and causes correlated errors.</a:t>
            </a:r>
          </a:p>
          <a:p>
            <a:r>
              <a:rPr lang="en-US" dirty="0"/>
              <a:t>Work at SNOLAB in CUTE to characterize cosmic ray impact</a:t>
            </a:r>
          </a:p>
          <a:p>
            <a:pPr lvl="1"/>
            <a:endParaRPr lang="en-US" dirty="0"/>
          </a:p>
          <a:p>
            <a:r>
              <a:rPr lang="en-US" dirty="0"/>
              <a:t>Emerging work on developing cosmic ray tag in cryostat</a:t>
            </a:r>
          </a:p>
          <a:p>
            <a:pPr lvl="1"/>
            <a:r>
              <a:rPr lang="en-US" dirty="0"/>
              <a:t>UK – Canada grant application led by Giampa (MI/TRIUMF) and Monroe (Oxford)</a:t>
            </a:r>
          </a:p>
        </p:txBody>
      </p:sp>
      <p:pic>
        <p:nvPicPr>
          <p:cNvPr id="9" name="Content Placeholder 8" descr="A machine with many wires and a metal cylinder&#10;&#10;Description automatically generated with medium confidence">
            <a:extLst>
              <a:ext uri="{FF2B5EF4-FFF2-40B4-BE49-F238E27FC236}">
                <a16:creationId xmlns:a16="http://schemas.microsoft.com/office/drawing/2014/main" id="{EE2624F8-F74B-7605-F370-91F2F24243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363" y="1825625"/>
            <a:ext cx="289727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502F0-8964-0E5A-A6F0-4EF573069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B78BB8-D91E-04B9-7ABB-C4AD419E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16</a:t>
            </a:fld>
            <a:endParaRPr lang="de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79A21A-C332-6DE0-AFBF-34AE5DCA9109}"/>
              </a:ext>
            </a:extLst>
          </p:cNvPr>
          <p:cNvSpPr txBox="1"/>
          <p:nvPr/>
        </p:nvSpPr>
        <p:spPr>
          <a:xfrm>
            <a:off x="9220546" y="-16956"/>
            <a:ext cx="297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Pull – TRL 3 to 5 </a:t>
            </a:r>
          </a:p>
        </p:txBody>
      </p:sp>
    </p:spTree>
    <p:extLst>
      <p:ext uri="{BB962C8B-B14F-4D97-AF65-F5344CB8AC3E}">
        <p14:creationId xmlns:p14="http://schemas.microsoft.com/office/powerpoint/2010/main" val="3196785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0F48C-B737-713E-BC07-97F443D8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3C033-6227-9DEC-7F88-56B5906D0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Technology transfer offices – Too far from basic research</a:t>
            </a:r>
          </a:p>
          <a:p>
            <a:pPr lvl="1"/>
            <a:r>
              <a:rPr lang="en-US" dirty="0"/>
              <a:t>We are not selling ice cream. The requirement of doing market assessments does not always make sense, though some grants require it (NSERC I2I, Korea)</a:t>
            </a:r>
          </a:p>
          <a:p>
            <a:pPr lvl="1"/>
            <a:r>
              <a:rPr lang="en-US" dirty="0"/>
              <a:t>Risk adverse – building trust is needed but should it?</a:t>
            </a:r>
          </a:p>
          <a:p>
            <a:r>
              <a:rPr lang="en-US" dirty="0"/>
              <a:t>Academic administration – lack of strategic thinking</a:t>
            </a:r>
          </a:p>
          <a:p>
            <a:pPr lvl="1"/>
            <a:r>
              <a:rPr lang="en-US" dirty="0"/>
              <a:t>Intellectual property - Disconnect between potential IP and “money making” IP. Most IP don’t make money and IP protection requires strategic thinking</a:t>
            </a:r>
          </a:p>
          <a:p>
            <a:pPr lvl="1"/>
            <a:r>
              <a:rPr lang="en-US" dirty="0"/>
              <a:t>Research security – ad-hoc vetting for companies, more formalized for research institute but still piecemeal</a:t>
            </a:r>
          </a:p>
          <a:p>
            <a:pPr lvl="1"/>
            <a:r>
              <a:rPr lang="en-US" dirty="0"/>
              <a:t>Too many grants – what should we do?</a:t>
            </a:r>
          </a:p>
          <a:p>
            <a:r>
              <a:rPr lang="en-US" dirty="0"/>
              <a:t>We need startup…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E9EBA-9CF4-B3CA-587C-B25ED0309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11FE1A-5AE5-C749-F23C-67C9F6D1B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92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82B9-3F7E-DB34-F1F1-E5FDA519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Breakthrough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2F424-1789-39C3-DA0B-B672B3B68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Cutting-edge technology are often compelling solutions for applied problem </a:t>
            </a:r>
          </a:p>
          <a:p>
            <a:pPr lvl="1"/>
            <a:r>
              <a:rPr lang="en-US" dirty="0"/>
              <a:t>Moving technology through the TRL scale is absolutely worth doing</a:t>
            </a:r>
          </a:p>
          <a:p>
            <a:pPr lvl="1"/>
            <a:r>
              <a:rPr lang="en-US" dirty="0"/>
              <a:t>Be strategic - don’t push a solution without studying the competing solutions</a:t>
            </a:r>
          </a:p>
          <a:p>
            <a:pPr lvl="1"/>
            <a:r>
              <a:rPr lang="en-US" dirty="0"/>
              <a:t>Don’t worry about being “wrong”. Venture capitalist say that your drive and team is more important than your starting idea. Ability to pivot is key</a:t>
            </a:r>
          </a:p>
          <a:p>
            <a:r>
              <a:rPr lang="en-US" dirty="0"/>
              <a:t>Advertising our expertise is key </a:t>
            </a:r>
          </a:p>
          <a:p>
            <a:pPr lvl="1"/>
            <a:r>
              <a:rPr lang="en-US" dirty="0"/>
              <a:t>Let companies come to us for solutions</a:t>
            </a:r>
          </a:p>
          <a:p>
            <a:pPr lvl="1"/>
            <a:r>
              <a:rPr lang="en-US" dirty="0"/>
              <a:t>Advertisement through </a:t>
            </a:r>
            <a:r>
              <a:rPr lang="en-US" dirty="0" err="1"/>
              <a:t>Linkedin</a:t>
            </a:r>
            <a:r>
              <a:rPr lang="en-US" dirty="0"/>
              <a:t> and websites but also networking – Tech transfer people do a great job at that.</a:t>
            </a:r>
          </a:p>
          <a:p>
            <a:r>
              <a:rPr lang="en-US" dirty="0"/>
              <a:t>Many grants available though most require commercial partner matching</a:t>
            </a:r>
          </a:p>
          <a:p>
            <a:r>
              <a:rPr lang="en-US" dirty="0"/>
              <a:t>Drive enables technical and scientific breakthrough … And startup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79448-6BD3-192C-D5F1-452206C4B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BCE96B-F289-2E9B-42F4-CFE2878BC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153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349EB-4001-63FC-689A-F0F8E6C0E4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end / Fin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8C5B3E-93D4-A4D5-7AB2-67CBDB201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>
            <a:noAutofit/>
          </a:bodyPr>
          <a:lstStyle/>
          <a:p>
            <a:r>
              <a:rPr lang="en-US" sz="2800" dirty="0"/>
              <a:t>Two related questions for all:</a:t>
            </a:r>
          </a:p>
          <a:p>
            <a:pPr marL="457200" indent="-457200">
              <a:buAutoNum type="arabicParenR"/>
            </a:pPr>
            <a:r>
              <a:rPr lang="en-US" sz="2800" dirty="0"/>
              <a:t>Should we do this, can we establish a vicious circle between basic research and applications without losing our soul?</a:t>
            </a:r>
          </a:p>
          <a:p>
            <a:pPr marL="457200" indent="-457200">
              <a:buAutoNum type="arabicParenR"/>
            </a:pPr>
            <a:r>
              <a:rPr lang="en-US" sz="2800" dirty="0"/>
              <a:t>At what TRL should we start working (not an industrialization question)?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A8AAE-FD21-081E-C83C-03E662665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BD8611-C916-0244-4434-B4B6C4CB4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98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23B65-8B6F-0919-087C-BEB9DBA04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78F5C-D147-D0CE-086F-CEDDA3E77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US" dirty="0"/>
              <a:t>Jargon</a:t>
            </a:r>
          </a:p>
          <a:p>
            <a:r>
              <a:rPr lang="en-US" dirty="0"/>
              <a:t>Examples of opportunities</a:t>
            </a:r>
          </a:p>
          <a:p>
            <a:r>
              <a:rPr lang="en-US" dirty="0"/>
              <a:t>Roadblocks and breakthroughs</a:t>
            </a:r>
          </a:p>
          <a:p>
            <a:r>
              <a:rPr lang="en-US" dirty="0"/>
              <a:t>You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0BD9B-40BB-5052-6FB1-CD63B1004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D6F58-784A-25CF-66CD-15345F4D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318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0E15-62FE-0029-B290-E4E3CAD22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6654"/>
            <a:ext cx="10515600" cy="1325563"/>
          </a:xfrm>
        </p:spPr>
        <p:txBody>
          <a:bodyPr/>
          <a:lstStyle/>
          <a:p>
            <a:r>
              <a:rPr lang="en-US" dirty="0"/>
              <a:t>Single Photon Air Analyzer – enclosed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274CC3-05D7-D7DA-F030-1E1543C2F201}"/>
              </a:ext>
            </a:extLst>
          </p:cNvPr>
          <p:cNvSpPr/>
          <p:nvPr/>
        </p:nvSpPr>
        <p:spPr>
          <a:xfrm>
            <a:off x="6293292" y="2410177"/>
            <a:ext cx="1080000" cy="17614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28E0AD-D534-93CC-9C8C-C0311418E7F7}"/>
              </a:ext>
            </a:extLst>
          </p:cNvPr>
          <p:cNvSpPr/>
          <p:nvPr/>
        </p:nvSpPr>
        <p:spPr>
          <a:xfrm>
            <a:off x="7364436" y="2055719"/>
            <a:ext cx="1080000" cy="24167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42DDBAC-A94E-BD26-5461-01E5658B770E}"/>
              </a:ext>
            </a:extLst>
          </p:cNvPr>
          <p:cNvCxnSpPr>
            <a:cxnSpLocks/>
            <a:stCxn id="6" idx="0"/>
          </p:cNvCxnSpPr>
          <p:nvPr/>
        </p:nvCxnSpPr>
        <p:spPr>
          <a:xfrm flipH="1">
            <a:off x="7904074" y="2055719"/>
            <a:ext cx="362" cy="548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43D4A57-C908-B4A4-DE3C-8215A5945581}"/>
              </a:ext>
            </a:extLst>
          </p:cNvPr>
          <p:cNvSpPr/>
          <p:nvPr/>
        </p:nvSpPr>
        <p:spPr>
          <a:xfrm>
            <a:off x="9524436" y="3015114"/>
            <a:ext cx="589427" cy="41388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1D69AD-9583-D9E7-C98E-B8E0FE640B99}"/>
              </a:ext>
            </a:extLst>
          </p:cNvPr>
          <p:cNvSpPr txBox="1"/>
          <p:nvPr/>
        </p:nvSpPr>
        <p:spPr>
          <a:xfrm>
            <a:off x="9114180" y="2612221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diode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C0CF54-087A-B780-E443-21CB64001CBE}"/>
              </a:ext>
            </a:extLst>
          </p:cNvPr>
          <p:cNvSpPr txBox="1"/>
          <p:nvPr/>
        </p:nvSpPr>
        <p:spPr>
          <a:xfrm>
            <a:off x="7568695" y="3586557"/>
            <a:ext cx="1197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SPAD array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0280CB-3544-91B1-4D1A-9C5A43795C62}"/>
              </a:ext>
            </a:extLst>
          </p:cNvPr>
          <p:cNvSpPr txBox="1"/>
          <p:nvPr/>
        </p:nvSpPr>
        <p:spPr>
          <a:xfrm>
            <a:off x="6162675" y="2075657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24EAFE-B123-7237-4CE3-018CD756ABF9}"/>
              </a:ext>
            </a:extLst>
          </p:cNvPr>
          <p:cNvSpPr txBox="1"/>
          <p:nvPr/>
        </p:nvSpPr>
        <p:spPr>
          <a:xfrm>
            <a:off x="7928783" y="2209425"/>
            <a:ext cx="913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Air flow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F07BA5-FE5D-6A62-AF91-0E0E5067E3D4}"/>
              </a:ext>
            </a:extLst>
          </p:cNvPr>
          <p:cNvSpPr/>
          <p:nvPr/>
        </p:nvSpPr>
        <p:spPr>
          <a:xfrm>
            <a:off x="4778639" y="3083945"/>
            <a:ext cx="589427" cy="41388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8E7084-20B6-8BAA-C936-AD86D4AAFA55}"/>
              </a:ext>
            </a:extLst>
          </p:cNvPr>
          <p:cNvSpPr/>
          <p:nvPr/>
        </p:nvSpPr>
        <p:spPr>
          <a:xfrm>
            <a:off x="2618639" y="2951420"/>
            <a:ext cx="1080000" cy="7705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B45FFDC-8E63-5352-34D6-942E7632E0A0}"/>
              </a:ext>
            </a:extLst>
          </p:cNvPr>
          <p:cNvSpPr/>
          <p:nvPr/>
        </p:nvSpPr>
        <p:spPr>
          <a:xfrm>
            <a:off x="1576332" y="2421430"/>
            <a:ext cx="1037067" cy="17614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452998-9263-DAED-EB83-29F1867F4C4C}"/>
              </a:ext>
            </a:extLst>
          </p:cNvPr>
          <p:cNvSpPr/>
          <p:nvPr/>
        </p:nvSpPr>
        <p:spPr>
          <a:xfrm>
            <a:off x="2638789" y="3630562"/>
            <a:ext cx="1080000" cy="56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apezoid 21">
            <a:extLst>
              <a:ext uri="{FF2B5EF4-FFF2-40B4-BE49-F238E27FC236}">
                <a16:creationId xmlns:a16="http://schemas.microsoft.com/office/drawing/2014/main" id="{00F02A4A-8463-8AEA-D1DE-AB6E05F9AA7A}"/>
              </a:ext>
            </a:extLst>
          </p:cNvPr>
          <p:cNvSpPr/>
          <p:nvPr/>
        </p:nvSpPr>
        <p:spPr>
          <a:xfrm rot="5400000">
            <a:off x="3163018" y="1945016"/>
            <a:ext cx="611133" cy="2691950"/>
          </a:xfrm>
          <a:prstGeom prst="trapezoid">
            <a:avLst>
              <a:gd name="adj" fmla="val 31563"/>
            </a:avLst>
          </a:prstGeom>
          <a:solidFill>
            <a:srgbClr val="7030A0">
              <a:alpha val="2953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AD4430A-C38E-0DB4-9BD0-18F9A950A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281" y="2884770"/>
            <a:ext cx="1080770" cy="721360"/>
          </a:xfrm>
          <a:prstGeom prst="rect">
            <a:avLst/>
          </a:prstGeom>
        </p:spPr>
      </p:pic>
      <p:sp>
        <p:nvSpPr>
          <p:cNvPr id="14" name="Trapezoid 13">
            <a:extLst>
              <a:ext uri="{FF2B5EF4-FFF2-40B4-BE49-F238E27FC236}">
                <a16:creationId xmlns:a16="http://schemas.microsoft.com/office/drawing/2014/main" id="{0B8CE254-0DC9-E0E6-F3DE-4E2E4E67FE8B}"/>
              </a:ext>
            </a:extLst>
          </p:cNvPr>
          <p:cNvSpPr/>
          <p:nvPr/>
        </p:nvSpPr>
        <p:spPr>
          <a:xfrm rot="5400000">
            <a:off x="7871146" y="1841689"/>
            <a:ext cx="915962" cy="2724345"/>
          </a:xfrm>
          <a:prstGeom prst="trapezoid">
            <a:avLst>
              <a:gd name="adj" fmla="val 35508"/>
            </a:avLst>
          </a:prstGeom>
          <a:solidFill>
            <a:srgbClr val="7030A0">
              <a:alpha val="2953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77C57F-C8A8-67A8-E5DE-1453FA9A2628}"/>
              </a:ext>
            </a:extLst>
          </p:cNvPr>
          <p:cNvSpPr txBox="1"/>
          <p:nvPr/>
        </p:nvSpPr>
        <p:spPr>
          <a:xfrm>
            <a:off x="1433466" y="2103992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96C0D1-22A8-F02B-63F3-2722CF75CCFA}"/>
              </a:ext>
            </a:extLst>
          </p:cNvPr>
          <p:cNvSpPr txBox="1"/>
          <p:nvPr/>
        </p:nvSpPr>
        <p:spPr>
          <a:xfrm>
            <a:off x="2979930" y="3617383"/>
            <a:ext cx="1250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SPAD array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CF1558-43DE-3F12-2FA3-10219B9F3997}"/>
              </a:ext>
            </a:extLst>
          </p:cNvPr>
          <p:cNvSpPr txBox="1"/>
          <p:nvPr/>
        </p:nvSpPr>
        <p:spPr>
          <a:xfrm>
            <a:off x="4500103" y="2669236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diode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70150-1801-49DA-D5AD-56C2B0500539}"/>
              </a:ext>
            </a:extLst>
          </p:cNvPr>
          <p:cNvSpPr txBox="1"/>
          <p:nvPr/>
        </p:nvSpPr>
        <p:spPr>
          <a:xfrm>
            <a:off x="2879191" y="1581458"/>
            <a:ext cx="1092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Side view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D99D1F-ACD5-E014-AAA8-63D868FF59E3}"/>
              </a:ext>
            </a:extLst>
          </p:cNvPr>
          <p:cNvSpPr txBox="1"/>
          <p:nvPr/>
        </p:nvSpPr>
        <p:spPr>
          <a:xfrm>
            <a:off x="7141357" y="1559054"/>
            <a:ext cx="1029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Top 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7D81B-1370-4D65-A9F5-1037EC1877A2}"/>
              </a:ext>
            </a:extLst>
          </p:cNvPr>
          <p:cNvSpPr txBox="1"/>
          <p:nvPr/>
        </p:nvSpPr>
        <p:spPr>
          <a:xfrm>
            <a:off x="1577187" y="4776721"/>
            <a:ext cx="90143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Three modalities in one unit:</a:t>
            </a:r>
          </a:p>
          <a:p>
            <a:pPr marL="285750" indent="-285750">
              <a:buFontTx/>
              <a:buChar char="-"/>
            </a:pPr>
            <a:r>
              <a:rPr lang="en-US" dirty="0"/>
              <a:t>Scattering for smoke detection – Same wavelength as light source</a:t>
            </a:r>
          </a:p>
          <a:p>
            <a:pPr marL="285750" indent="-285750">
              <a:buFontTx/>
              <a:buChar char="-"/>
            </a:pPr>
            <a:r>
              <a:rPr lang="en-US" dirty="0"/>
              <a:t>Fluorescence for many molecule detection – Select wavelength</a:t>
            </a:r>
          </a:p>
          <a:p>
            <a:pPr marL="285750" indent="-285750">
              <a:buFontTx/>
              <a:buChar char="-"/>
            </a:pPr>
            <a:r>
              <a:rPr lang="en-US" dirty="0"/>
              <a:t>Fluorescence of specific film that react to the presence of </a:t>
            </a:r>
            <a:r>
              <a:rPr lang="en-US" dirty="0" err="1"/>
              <a:t>specifc</a:t>
            </a:r>
            <a:r>
              <a:rPr lang="en-US" dirty="0"/>
              <a:t> gases – select wavelength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F75212A-6EAD-C046-CB7B-10E695CE1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527632-364F-1C60-137D-8D45AD64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883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45022-3630-BDAF-2913-98545F69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photon air </a:t>
            </a:r>
            <a:r>
              <a:rPr lang="en-US" dirty="0" err="1"/>
              <a:t>analyser</a:t>
            </a:r>
            <a:r>
              <a:rPr lang="en-US" dirty="0"/>
              <a:t> – open 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74637-0AF4-17AF-F672-C0A5FCB9D0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Fire laser in open air</a:t>
            </a:r>
          </a:p>
          <a:p>
            <a:pPr lvl="1"/>
            <a:r>
              <a:rPr lang="en-US" dirty="0"/>
              <a:t>Backscattered light – smoke </a:t>
            </a:r>
          </a:p>
          <a:p>
            <a:pPr lvl="2"/>
            <a:r>
              <a:rPr lang="en-US" dirty="0"/>
              <a:t>LIDAR for distance</a:t>
            </a:r>
          </a:p>
          <a:p>
            <a:pPr lvl="1"/>
            <a:r>
              <a:rPr lang="en-US" dirty="0"/>
              <a:t>Fluorescence </a:t>
            </a:r>
          </a:p>
          <a:p>
            <a:pPr lvl="2"/>
            <a:r>
              <a:rPr lang="en-US" dirty="0"/>
              <a:t>“LIDAR” for distance</a:t>
            </a:r>
          </a:p>
          <a:p>
            <a:pPr lvl="1"/>
            <a:r>
              <a:rPr lang="en-US" dirty="0"/>
              <a:t>Attenuation</a:t>
            </a:r>
          </a:p>
          <a:p>
            <a:pPr lvl="2"/>
            <a:r>
              <a:rPr lang="en-US" dirty="0"/>
              <a:t>For conventional attenuation SPAD not so good because high flux required</a:t>
            </a:r>
          </a:p>
          <a:p>
            <a:pPr lvl="2"/>
            <a:r>
              <a:rPr lang="en-US" dirty="0"/>
              <a:t>Quantum scheme with entangled photons may reduce photon flux requirement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A0C4C-4C77-A708-B53E-F20E82080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01389-53B1-253E-D253-C03B262C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21</a:t>
            </a:fld>
            <a:endParaRPr lang="de-DE"/>
          </a:p>
        </p:txBody>
      </p:sp>
      <p:pic>
        <p:nvPicPr>
          <p:cNvPr id="7" name="그림 35" descr="EMB000040dc2aa9">
            <a:extLst>
              <a:ext uri="{FF2B5EF4-FFF2-40B4-BE49-F238E27FC236}">
                <a16:creationId xmlns:a16="http://schemas.microsoft.com/office/drawing/2014/main" id="{B85AD9C1-D7B6-E5B9-529E-A3CA84016A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818416" y="2134024"/>
            <a:ext cx="6373583" cy="334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5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E9F71AE-4FDD-1D3E-9E42-4A842DB42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/>
              <a:t>Comparison</a:t>
            </a:r>
            <a:r>
              <a:rPr lang="fr-CA" dirty="0"/>
              <a:t> </a:t>
            </a:r>
            <a:r>
              <a:rPr lang="fr-CA" dirty="0" err="1"/>
              <a:t>between</a:t>
            </a:r>
            <a:r>
              <a:rPr lang="fr-CA" dirty="0"/>
              <a:t> TRL and MRL and relevance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AD5E74-FAF6-43C7-04AB-0C893B342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CA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847C2C9-EAA8-203A-4EA3-0374915DAC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7"/>
          <a:stretch/>
        </p:blipFill>
        <p:spPr bwMode="auto">
          <a:xfrm>
            <a:off x="1156772" y="779788"/>
            <a:ext cx="9878456" cy="269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546798A-85E4-5029-AEF8-D95026041051}"/>
              </a:ext>
            </a:extLst>
          </p:cNvPr>
          <p:cNvSpPr txBox="1"/>
          <p:nvPr/>
        </p:nvSpPr>
        <p:spPr>
          <a:xfrm>
            <a:off x="48443" y="6428589"/>
            <a:ext cx="5859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Plexus, </a:t>
            </a:r>
            <a:r>
              <a:rPr kumimoji="0" lang="fr-CA" sz="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https://www.plexus.com/en-us/current/articles/manufacturing-readiness-levels-aerospace-defense</a:t>
            </a:r>
            <a:r>
              <a:rPr kumimoji="0" lang="fr-CA" sz="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2024-08</a:t>
            </a:r>
          </a:p>
        </p:txBody>
      </p:sp>
      <p:pic>
        <p:nvPicPr>
          <p:cNvPr id="8" name="Picture 2" descr="DfX timeline">
            <a:extLst>
              <a:ext uri="{FF2B5EF4-FFF2-40B4-BE49-F238E27FC236}">
                <a16:creationId xmlns:a16="http://schemas.microsoft.com/office/drawing/2014/main" id="{EBBB3F42-B220-B861-08A1-0372A25D9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25486" y="3478231"/>
            <a:ext cx="7141028" cy="295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7F61FFF-AE92-976F-A908-7E01A1A566D6}"/>
              </a:ext>
            </a:extLst>
          </p:cNvPr>
          <p:cNvSpPr txBox="1"/>
          <p:nvPr/>
        </p:nvSpPr>
        <p:spPr>
          <a:xfrm>
            <a:off x="7591449" y="6428588"/>
            <a:ext cx="4105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ANSYS, </a:t>
            </a:r>
            <a:r>
              <a:rPr kumimoji="0" lang="fr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/>
              </a:rPr>
              <a:t>https://www.ansys.com/blog/what-is-dfx</a:t>
            </a:r>
            <a:r>
              <a:rPr kumimoji="0" lang="fr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2024-08</a:t>
            </a:r>
          </a:p>
        </p:txBody>
      </p:sp>
    </p:spTree>
    <p:extLst>
      <p:ext uri="{BB962C8B-B14F-4D97-AF65-F5344CB8AC3E}">
        <p14:creationId xmlns:p14="http://schemas.microsoft.com/office/powerpoint/2010/main" val="154760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0FEDD-86A1-E484-F6A8-A068EF7CB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General Fusion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7D98-28BB-C79E-088B-97DE0F9E5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ADD9B-C88B-6B99-8D6B-6AB0A9525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23</a:t>
            </a:fld>
            <a:endParaRPr lang="de-DE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CA03C8B-18AA-10CB-2FBC-ACDB62ACB6B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85861"/>
            <a:ext cx="5181600" cy="283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FF98B97-B920-8F0E-3CBD-D1AA0DECAB5F}"/>
              </a:ext>
            </a:extLst>
          </p:cNvPr>
          <p:cNvCxnSpPr/>
          <p:nvPr/>
        </p:nvCxnSpPr>
        <p:spPr>
          <a:xfrm flipV="1">
            <a:off x="9938931" y="5316386"/>
            <a:ext cx="0" cy="1098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DAC33CB-D7ED-0899-E77A-E049E6351C8A}"/>
              </a:ext>
            </a:extLst>
          </p:cNvPr>
          <p:cNvSpPr txBox="1"/>
          <p:nvPr/>
        </p:nvSpPr>
        <p:spPr>
          <a:xfrm>
            <a:off x="9859797" y="5552601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Neutrons</a:t>
            </a:r>
          </a:p>
        </p:txBody>
      </p:sp>
      <p:pic>
        <p:nvPicPr>
          <p:cNvPr id="10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4CFB61F5-30BD-57FB-50B4-C62FC08906E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34388" y="1363397"/>
            <a:ext cx="4625783" cy="54690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73FE2A-F893-B1C4-CA2F-367BB918F979}"/>
              </a:ext>
            </a:extLst>
          </p:cNvPr>
          <p:cNvSpPr txBox="1"/>
          <p:nvPr/>
        </p:nvSpPr>
        <p:spPr>
          <a:xfrm>
            <a:off x="2991941" y="5085057"/>
            <a:ext cx="129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Fusion zone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00D411-D30F-C7B4-BB0D-1FC2F6512741}"/>
              </a:ext>
            </a:extLst>
          </p:cNvPr>
          <p:cNvSpPr txBox="1"/>
          <p:nvPr/>
        </p:nvSpPr>
        <p:spPr>
          <a:xfrm>
            <a:off x="3959397" y="1441273"/>
            <a:ext cx="77508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 Fusion is a company headquarter in Richmond BC (suburb of Vancouver)</a:t>
            </a:r>
          </a:p>
          <a:p>
            <a:r>
              <a:rPr lang="en-US" dirty="0"/>
              <a:t>Expected to produce 1GHz of neutrons (in pipe) during 10us</a:t>
            </a:r>
          </a:p>
          <a:p>
            <a:r>
              <a:rPr lang="en-US" dirty="0"/>
              <a:t>Extremely high rate that is very hard to deal with with analog </a:t>
            </a:r>
            <a:r>
              <a:rPr lang="en-US" dirty="0" err="1"/>
              <a:t>SiPM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3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638BFE-82E5-6F72-EC20-8BF401903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Assisted particle imaging neutron radiography</a:t>
            </a:r>
          </a:p>
        </p:txBody>
      </p:sp>
      <p:pic>
        <p:nvPicPr>
          <p:cNvPr id="6" name="Espace réservé du contenu 5" descr="Une image contenant fenêtre, intérieur, métal, dégagé&#10;&#10;Description générée automatiquement">
            <a:extLst>
              <a:ext uri="{FF2B5EF4-FFF2-40B4-BE49-F238E27FC236}">
                <a16:creationId xmlns:a16="http://schemas.microsoft.com/office/drawing/2014/main" id="{0530BEC5-C2E8-A942-C78F-855D379B49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426" y="3382700"/>
            <a:ext cx="5467234" cy="2420251"/>
          </a:xfr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DB6AEF01-6436-7CB6-BAB4-5CC3598D5E47}"/>
              </a:ext>
            </a:extLst>
          </p:cNvPr>
          <p:cNvSpPr txBox="1"/>
          <p:nvPr/>
        </p:nvSpPr>
        <p:spPr>
          <a:xfrm>
            <a:off x="6644071" y="5811097"/>
            <a:ext cx="5341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ORNL 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Portable Pixelated Fast-Neutron Imaging Panel 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[1]</a:t>
            </a:r>
            <a:b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</a:b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Left: 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Multi-Anode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 PMT | Right: Pixelated scintillators  </a:t>
            </a:r>
            <a:endParaRPr kumimoji="0" lang="fr-CA" sz="16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6E10152-F7B1-E100-2AA5-2628EBE78424}"/>
              </a:ext>
            </a:extLst>
          </p:cNvPr>
          <p:cNvGrpSpPr/>
          <p:nvPr/>
        </p:nvGrpSpPr>
        <p:grpSpPr>
          <a:xfrm>
            <a:off x="8250040" y="708617"/>
            <a:ext cx="2630101" cy="2564657"/>
            <a:chOff x="8134350" y="2800350"/>
            <a:chExt cx="3209925" cy="326950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92A53E3-C7E6-76DD-72F4-C670881C9363}"/>
                </a:ext>
              </a:extLst>
            </p:cNvPr>
            <p:cNvSpPr/>
            <p:nvPr/>
          </p:nvSpPr>
          <p:spPr>
            <a:xfrm>
              <a:off x="8134350" y="2800350"/>
              <a:ext cx="3209925" cy="3269507"/>
            </a:xfrm>
            <a:prstGeom prst="rect">
              <a:avLst/>
            </a:prstGeom>
            <a:solidFill>
              <a:srgbClr val="36343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srgbClr val="2B2A28"/>
                </a:solidFill>
                <a:effectLst/>
                <a:uLnTx/>
                <a:uFillTx/>
                <a:latin typeface="Book Antiqua"/>
                <a:ea typeface="ＭＳ Ｐゴシック"/>
                <a:cs typeface="+mn-cs"/>
              </a:endParaRPr>
            </a:p>
          </p:txBody>
        </p:sp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332A83CD-78E6-0D4C-A436-AB95E97988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1205" y="2948947"/>
              <a:ext cx="2946400" cy="307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C29D5465-0573-DEF4-B128-9222BE1000B6}"/>
                </a:ext>
              </a:extLst>
            </p:cNvPr>
            <p:cNvSpPr txBox="1"/>
            <p:nvPr/>
          </p:nvSpPr>
          <p:spPr>
            <a:xfrm rot="20085716">
              <a:off x="8991178" y="5545294"/>
              <a:ext cx="1980467" cy="425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  <a:ea typeface="ＭＳ Ｐゴシック"/>
                  <a:cs typeface="+mn-cs"/>
                </a:rPr>
                <a:t>30 cm</a:t>
              </a:r>
            </a:p>
          </p:txBody>
        </p: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08987389-38AF-1D60-8159-6C3CE08E2D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68059" y="5257800"/>
              <a:ext cx="1661841" cy="73594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1864DD41-2C45-DC0E-F80A-9E550DE7E1B7}"/>
                </a:ext>
              </a:extLst>
            </p:cNvPr>
            <p:cNvSpPr txBox="1"/>
            <p:nvPr/>
          </p:nvSpPr>
          <p:spPr>
            <a:xfrm rot="16935426">
              <a:off x="10139956" y="4210224"/>
              <a:ext cx="1980467" cy="425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  <a:ea typeface="ＭＳ Ｐゴシック"/>
                  <a:cs typeface="+mn-cs"/>
                </a:rPr>
                <a:t>30 cm</a:t>
              </a:r>
            </a:p>
          </p:txBody>
        </p: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359E85E5-0ECE-D0D4-9E85-06946EB34D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44200" y="3438525"/>
              <a:ext cx="466725" cy="169545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  <a:headEnd type="triangle" w="lg" len="lg"/>
              <a:tailEnd type="triangle" w="lg" len="lg"/>
            </a:ln>
            <a:effectLst/>
          </p:spPr>
        </p:cxn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E0CFAB7A-3BDB-4C7E-30EE-C85AA2489AAC}"/>
              </a:ext>
            </a:extLst>
          </p:cNvPr>
          <p:cNvSpPr txBox="1"/>
          <p:nvPr/>
        </p:nvSpPr>
        <p:spPr>
          <a:xfrm>
            <a:off x="219942" y="874455"/>
            <a:ext cx="7444038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Existing solution developed by </a:t>
            </a:r>
            <a:b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</a:b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Oak Ridge National Lab.</a:t>
            </a:r>
          </a:p>
          <a:p>
            <a:pPr marL="60958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Multi-Anode PMT-based panel array.</a:t>
            </a:r>
          </a:p>
          <a:p>
            <a:pPr marL="60958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2304 pixels over 30 x 30 cm</a:t>
            </a:r>
            <a:r>
              <a:rPr kumimoji="0" lang="en-CA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.</a:t>
            </a:r>
          </a:p>
          <a:p>
            <a:pPr marL="60958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Eijen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EJ-299 PSD pixelated plastic scintillators.</a:t>
            </a:r>
          </a:p>
          <a:p>
            <a:pPr marL="60958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100s of Watts.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7B1BFB5-2523-B047-2189-5097F62F48B0}"/>
              </a:ext>
            </a:extLst>
          </p:cNvPr>
          <p:cNvSpPr txBox="1"/>
          <p:nvPr/>
        </p:nvSpPr>
        <p:spPr>
          <a:xfrm>
            <a:off x="143340" y="5802951"/>
            <a:ext cx="667402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M. R. Heath </a:t>
            </a:r>
            <a:r>
              <a:rPr kumimoji="0" lang="en-CA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et al.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“Development of a Portable Pixelated Fast-Neutron Imaging Panel”, DOI: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hlinkClick r:id="rId4"/>
              </a:rPr>
              <a:t>10.1109/TNS.2021.3136344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.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0D982F7-7FC2-B1DF-F804-FF739AF3D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CA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216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C89E33C-642D-D0ED-A562-6F752699D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dirty="0" err="1"/>
              <a:t>From</a:t>
            </a:r>
            <a:r>
              <a:rPr lang="fr-CA" dirty="0"/>
              <a:t> </a:t>
            </a:r>
            <a:r>
              <a:rPr lang="fr-CA" dirty="0" err="1"/>
              <a:t>small</a:t>
            </a:r>
            <a:r>
              <a:rPr lang="fr-CA" dirty="0"/>
              <a:t> </a:t>
            </a:r>
            <a:r>
              <a:rPr lang="fr-CA" dirty="0" err="1"/>
              <a:t>demonstrator</a:t>
            </a:r>
            <a:r>
              <a:rPr lang="fr-CA" dirty="0"/>
              <a:t>		to 	Large </a:t>
            </a:r>
            <a:r>
              <a:rPr lang="fr-CA" dirty="0" err="1"/>
              <a:t>tiles</a:t>
            </a:r>
            <a:endParaRPr lang="fr-CA" dirty="0"/>
          </a:p>
        </p:txBody>
      </p:sp>
      <p:sp>
        <p:nvSpPr>
          <p:cNvPr id="15" name="TextBox 22">
            <a:extLst>
              <a:ext uri="{FF2B5EF4-FFF2-40B4-BE49-F238E27FC236}">
                <a16:creationId xmlns:a16="http://schemas.microsoft.com/office/drawing/2014/main" id="{C9206125-5899-A1A5-4169-2DE57D3D0C40}"/>
              </a:ext>
            </a:extLst>
          </p:cNvPr>
          <p:cNvSpPr txBox="1"/>
          <p:nvPr/>
        </p:nvSpPr>
        <p:spPr>
          <a:xfrm>
            <a:off x="338240" y="635615"/>
            <a:ext cx="5214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Gamma detection demonstration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2×2 tile with scintillator and PMT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C41A048-75FC-3B3D-1968-2BD021FB6079}"/>
              </a:ext>
            </a:extLst>
          </p:cNvPr>
          <p:cNvGrpSpPr/>
          <p:nvPr/>
        </p:nvGrpSpPr>
        <p:grpSpPr>
          <a:xfrm>
            <a:off x="382331" y="1569185"/>
            <a:ext cx="5126221" cy="3851834"/>
            <a:chOff x="2145030" y="1486915"/>
            <a:chExt cx="5126221" cy="3851834"/>
          </a:xfrm>
        </p:grpSpPr>
        <p:pic>
          <p:nvPicPr>
            <p:cNvPr id="6" name="Picture 16">
              <a:extLst>
                <a:ext uri="{FF2B5EF4-FFF2-40B4-BE49-F238E27FC236}">
                  <a16:creationId xmlns:a16="http://schemas.microsoft.com/office/drawing/2014/main" id="{FA8EE005-5A2D-923A-55DB-40233EEDE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45030" y="1486915"/>
              <a:ext cx="5126221" cy="3851834"/>
            </a:xfrm>
            <a:prstGeom prst="rect">
              <a:avLst/>
            </a:prstGeom>
          </p:spPr>
        </p:pic>
        <p:cxnSp>
          <p:nvCxnSpPr>
            <p:cNvPr id="8" name="Straight Arrow Connector 5">
              <a:extLst>
                <a:ext uri="{FF2B5EF4-FFF2-40B4-BE49-F238E27FC236}">
                  <a16:creationId xmlns:a16="http://schemas.microsoft.com/office/drawing/2014/main" id="{9F463AE7-7C47-13D3-D98E-B7C3A4C85C31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4748269" y="2060154"/>
              <a:ext cx="924110" cy="125922"/>
            </a:xfrm>
            <a:prstGeom prst="straightConnector1">
              <a:avLst/>
            </a:prstGeom>
            <a:ln w="1016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304C9B9-2269-4E52-8CCB-EA32B263A623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>
              <a:off x="3934085" y="2455335"/>
              <a:ext cx="571501" cy="244304"/>
            </a:xfrm>
            <a:prstGeom prst="straightConnector1">
              <a:avLst/>
            </a:prstGeom>
            <a:ln w="1016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BAC233-6D43-995F-0F70-82D40D889DB0}"/>
                </a:ext>
              </a:extLst>
            </p:cNvPr>
            <p:cNvSpPr txBox="1"/>
            <p:nvPr/>
          </p:nvSpPr>
          <p:spPr>
            <a:xfrm>
              <a:off x="5672379" y="1785966"/>
              <a:ext cx="158935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PMT R9779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Hamamatsu</a:t>
              </a:r>
            </a:p>
          </p:txBody>
        </p:sp>
        <p:sp>
          <p:nvSpPr>
            <p:cNvPr id="12" name="TextBox 14">
              <a:extLst>
                <a:ext uri="{FF2B5EF4-FFF2-40B4-BE49-F238E27FC236}">
                  <a16:creationId xmlns:a16="http://schemas.microsoft.com/office/drawing/2014/main" id="{9B51BC2E-050E-A6B5-44E1-648EF5359A1E}"/>
                </a:ext>
              </a:extLst>
            </p:cNvPr>
            <p:cNvSpPr txBox="1"/>
            <p:nvPr/>
          </p:nvSpPr>
          <p:spPr>
            <a:xfrm>
              <a:off x="2291508" y="2255280"/>
              <a:ext cx="16425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Plastic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Scint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" name="TextBox 11">
              <a:extLst>
                <a:ext uri="{FF2B5EF4-FFF2-40B4-BE49-F238E27FC236}">
                  <a16:creationId xmlns:a16="http://schemas.microsoft.com/office/drawing/2014/main" id="{30DF67C1-F40A-491B-33C6-DD173FAA86F5}"/>
                </a:ext>
              </a:extLst>
            </p:cNvPr>
            <p:cNvSpPr txBox="1"/>
            <p:nvPr/>
          </p:nvSpPr>
          <p:spPr>
            <a:xfrm>
              <a:off x="2324559" y="3181366"/>
              <a:ext cx="878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PDCs</a:t>
              </a:r>
            </a:p>
          </p:txBody>
        </p:sp>
        <p:cxnSp>
          <p:nvCxnSpPr>
            <p:cNvPr id="24" name="Straight Arrow Connector 9">
              <a:extLst>
                <a:ext uri="{FF2B5EF4-FFF2-40B4-BE49-F238E27FC236}">
                  <a16:creationId xmlns:a16="http://schemas.microsoft.com/office/drawing/2014/main" id="{886215CC-DA38-0C31-10CC-DB5116F18973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V="1">
              <a:off x="3202967" y="3372540"/>
              <a:ext cx="1265678" cy="8881"/>
            </a:xfrm>
            <a:prstGeom prst="straightConnector1">
              <a:avLst/>
            </a:prstGeom>
            <a:ln w="1016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C53796-14AA-A3A6-4E40-BB4DF3FEB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CA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0246962-5823-29FF-B171-0A6BECDF1753}"/>
              </a:ext>
            </a:extLst>
          </p:cNvPr>
          <p:cNvSpPr txBox="1"/>
          <p:nvPr/>
        </p:nvSpPr>
        <p:spPr>
          <a:xfrm>
            <a:off x="382331" y="5600087"/>
            <a:ext cx="51262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Eu-152 (10 µCi), EJ-200 Plastic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Scintillator</a:t>
            </a:r>
            <a:endParaRPr kumimoji="0" lang="fr-CA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3696C25C-2CAC-73C7-49D2-C112573682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02860" y="1655455"/>
            <a:ext cx="5113787" cy="362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32">
            <a:extLst>
              <a:ext uri="{FF2B5EF4-FFF2-40B4-BE49-F238E27FC236}">
                <a16:creationId xmlns:a16="http://schemas.microsoft.com/office/drawing/2014/main" id="{DE65E121-2D4C-A991-3B52-4A5B5414AD3B}"/>
              </a:ext>
            </a:extLst>
          </p:cNvPr>
          <p:cNvSpPr txBox="1"/>
          <p:nvPr/>
        </p:nvSpPr>
        <p:spPr>
          <a:xfrm>
            <a:off x="6402860" y="5613937"/>
            <a:ext cx="511378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FPGA-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based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controller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to setup and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gather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data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7" name="TextBox 22">
            <a:extLst>
              <a:ext uri="{FF2B5EF4-FFF2-40B4-BE49-F238E27FC236}">
                <a16:creationId xmlns:a16="http://schemas.microsoft.com/office/drawing/2014/main" id="{28598C30-D6EC-226E-D56F-4BF7BDA50717}"/>
              </a:ext>
            </a:extLst>
          </p:cNvPr>
          <p:cNvSpPr txBox="1"/>
          <p:nvPr/>
        </p:nvSpPr>
        <p:spPr>
          <a:xfrm>
            <a:off x="6402860" y="821285"/>
            <a:ext cx="5214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Development of a 8×8 tile</a:t>
            </a:r>
          </a:p>
        </p:txBody>
      </p:sp>
    </p:spTree>
    <p:extLst>
      <p:ext uri="{BB962C8B-B14F-4D97-AF65-F5344CB8AC3E}">
        <p14:creationId xmlns:p14="http://schemas.microsoft.com/office/powerpoint/2010/main" val="325125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443DAF8-B1EB-8564-8ED6-798584370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Quantum information sciences</a:t>
            </a:r>
          </a:p>
          <a:p>
            <a:pPr lvl="1"/>
            <a:r>
              <a:rPr lang="en-CA" sz="2400" dirty="0"/>
              <a:t>Quantum key distribution – leverages embedded signal processing</a:t>
            </a:r>
          </a:p>
          <a:p>
            <a:endParaRPr lang="en-CA" sz="2800" dirty="0"/>
          </a:p>
          <a:p>
            <a:r>
              <a:rPr lang="en-CA" sz="2800" dirty="0"/>
              <a:t>Spectral LIDAR</a:t>
            </a:r>
          </a:p>
          <a:p>
            <a:pPr lvl="1"/>
            <a:r>
              <a:rPr lang="en-CA" sz="2400" dirty="0"/>
              <a:t>Time-of-flight with wavelength information</a:t>
            </a:r>
          </a:p>
          <a:p>
            <a:pPr lvl="3"/>
            <a:r>
              <a:rPr lang="en-CA" sz="2400" dirty="0"/>
              <a:t>Remote sensing of pollutants</a:t>
            </a:r>
          </a:p>
          <a:p>
            <a:pPr lvl="3"/>
            <a:r>
              <a:rPr lang="en-CA" sz="2400" dirty="0"/>
              <a:t>Remote sensing of threats</a:t>
            </a:r>
          </a:p>
          <a:p>
            <a:pPr lvl="3"/>
            <a:endParaRPr lang="en-CA" sz="2400" dirty="0"/>
          </a:p>
          <a:p>
            <a:r>
              <a:rPr lang="en-CA" sz="3000" dirty="0"/>
              <a:t>Single photon counting and high sensitivity</a:t>
            </a:r>
          </a:p>
          <a:p>
            <a:pPr lvl="1"/>
            <a:r>
              <a:rPr lang="en-CA" sz="2600" dirty="0"/>
              <a:t>Forest fire surveillance</a:t>
            </a:r>
          </a:p>
          <a:p>
            <a:pPr lvl="1"/>
            <a:r>
              <a:rPr lang="en-CA" sz="2600" dirty="0"/>
              <a:t>Space telecommunication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E0D56C2-C9BE-44AF-6BFA-F3BB849EF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/>
              <a:t>Outside</a:t>
            </a:r>
            <a:r>
              <a:rPr lang="fr-CA" dirty="0"/>
              <a:t> radiation instrumentation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AE6BB2-F278-0A40-E373-4B746F43D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CA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F9DE7BD-3166-6905-EC6B-E68E5AA9DE15}"/>
              </a:ext>
            </a:extLst>
          </p:cNvPr>
          <p:cNvSpPr txBox="1"/>
          <p:nvPr/>
        </p:nvSpPr>
        <p:spPr>
          <a:xfrm>
            <a:off x="7168778" y="2203372"/>
            <a:ext cx="4634602" cy="2308324"/>
          </a:xfrm>
          <a:custGeom>
            <a:avLst/>
            <a:gdLst>
              <a:gd name="connsiteX0" fmla="*/ 0 w 4634602"/>
              <a:gd name="connsiteY0" fmla="*/ 0 h 2308324"/>
              <a:gd name="connsiteX1" fmla="*/ 532979 w 4634602"/>
              <a:gd name="connsiteY1" fmla="*/ 0 h 2308324"/>
              <a:gd name="connsiteX2" fmla="*/ 973266 w 4634602"/>
              <a:gd name="connsiteY2" fmla="*/ 0 h 2308324"/>
              <a:gd name="connsiteX3" fmla="*/ 1645284 w 4634602"/>
              <a:gd name="connsiteY3" fmla="*/ 0 h 2308324"/>
              <a:gd name="connsiteX4" fmla="*/ 2178263 w 4634602"/>
              <a:gd name="connsiteY4" fmla="*/ 0 h 2308324"/>
              <a:gd name="connsiteX5" fmla="*/ 2711242 w 4634602"/>
              <a:gd name="connsiteY5" fmla="*/ 0 h 2308324"/>
              <a:gd name="connsiteX6" fmla="*/ 3383259 w 4634602"/>
              <a:gd name="connsiteY6" fmla="*/ 0 h 2308324"/>
              <a:gd name="connsiteX7" fmla="*/ 3869893 w 4634602"/>
              <a:gd name="connsiteY7" fmla="*/ 0 h 2308324"/>
              <a:gd name="connsiteX8" fmla="*/ 4634602 w 4634602"/>
              <a:gd name="connsiteY8" fmla="*/ 0 h 2308324"/>
              <a:gd name="connsiteX9" fmla="*/ 4634602 w 4634602"/>
              <a:gd name="connsiteY9" fmla="*/ 623247 h 2308324"/>
              <a:gd name="connsiteX10" fmla="*/ 4634602 w 4634602"/>
              <a:gd name="connsiteY10" fmla="*/ 1154162 h 2308324"/>
              <a:gd name="connsiteX11" fmla="*/ 4634602 w 4634602"/>
              <a:gd name="connsiteY11" fmla="*/ 1731243 h 2308324"/>
              <a:gd name="connsiteX12" fmla="*/ 4634602 w 4634602"/>
              <a:gd name="connsiteY12" fmla="*/ 2308324 h 2308324"/>
              <a:gd name="connsiteX13" fmla="*/ 4194315 w 4634602"/>
              <a:gd name="connsiteY13" fmla="*/ 2308324 h 2308324"/>
              <a:gd name="connsiteX14" fmla="*/ 3522298 w 4634602"/>
              <a:gd name="connsiteY14" fmla="*/ 2308324 h 2308324"/>
              <a:gd name="connsiteX15" fmla="*/ 3035664 w 4634602"/>
              <a:gd name="connsiteY15" fmla="*/ 2308324 h 2308324"/>
              <a:gd name="connsiteX16" fmla="*/ 2456339 w 4634602"/>
              <a:gd name="connsiteY16" fmla="*/ 2308324 h 2308324"/>
              <a:gd name="connsiteX17" fmla="*/ 1784322 w 4634602"/>
              <a:gd name="connsiteY17" fmla="*/ 2308324 h 2308324"/>
              <a:gd name="connsiteX18" fmla="*/ 1204997 w 4634602"/>
              <a:gd name="connsiteY18" fmla="*/ 2308324 h 2308324"/>
              <a:gd name="connsiteX19" fmla="*/ 764709 w 4634602"/>
              <a:gd name="connsiteY19" fmla="*/ 2308324 h 2308324"/>
              <a:gd name="connsiteX20" fmla="*/ 0 w 4634602"/>
              <a:gd name="connsiteY20" fmla="*/ 2308324 h 2308324"/>
              <a:gd name="connsiteX21" fmla="*/ 0 w 4634602"/>
              <a:gd name="connsiteY21" fmla="*/ 1685077 h 2308324"/>
              <a:gd name="connsiteX22" fmla="*/ 0 w 4634602"/>
              <a:gd name="connsiteY22" fmla="*/ 1061829 h 2308324"/>
              <a:gd name="connsiteX23" fmla="*/ 0 w 4634602"/>
              <a:gd name="connsiteY23" fmla="*/ 0 h 230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634602" h="2308324" extrusionOk="0">
                <a:moveTo>
                  <a:pt x="0" y="0"/>
                </a:moveTo>
                <a:cubicBezTo>
                  <a:pt x="196897" y="-19623"/>
                  <a:pt x="318243" y="38463"/>
                  <a:pt x="532979" y="0"/>
                </a:cubicBezTo>
                <a:cubicBezTo>
                  <a:pt x="747715" y="-38463"/>
                  <a:pt x="882058" y="12346"/>
                  <a:pt x="973266" y="0"/>
                </a:cubicBezTo>
                <a:cubicBezTo>
                  <a:pt x="1064474" y="-12346"/>
                  <a:pt x="1428886" y="6127"/>
                  <a:pt x="1645284" y="0"/>
                </a:cubicBezTo>
                <a:cubicBezTo>
                  <a:pt x="1861682" y="-6127"/>
                  <a:pt x="2060158" y="8914"/>
                  <a:pt x="2178263" y="0"/>
                </a:cubicBezTo>
                <a:cubicBezTo>
                  <a:pt x="2296368" y="-8914"/>
                  <a:pt x="2574824" y="10894"/>
                  <a:pt x="2711242" y="0"/>
                </a:cubicBezTo>
                <a:cubicBezTo>
                  <a:pt x="2847660" y="-10894"/>
                  <a:pt x="3111964" y="7213"/>
                  <a:pt x="3383259" y="0"/>
                </a:cubicBezTo>
                <a:cubicBezTo>
                  <a:pt x="3654554" y="-7213"/>
                  <a:pt x="3754725" y="53073"/>
                  <a:pt x="3869893" y="0"/>
                </a:cubicBezTo>
                <a:cubicBezTo>
                  <a:pt x="3985061" y="-53073"/>
                  <a:pt x="4450967" y="21609"/>
                  <a:pt x="4634602" y="0"/>
                </a:cubicBezTo>
                <a:cubicBezTo>
                  <a:pt x="4675536" y="300366"/>
                  <a:pt x="4615876" y="407459"/>
                  <a:pt x="4634602" y="623247"/>
                </a:cubicBezTo>
                <a:cubicBezTo>
                  <a:pt x="4653328" y="839035"/>
                  <a:pt x="4599966" y="1039505"/>
                  <a:pt x="4634602" y="1154162"/>
                </a:cubicBezTo>
                <a:cubicBezTo>
                  <a:pt x="4669238" y="1268819"/>
                  <a:pt x="4599558" y="1502913"/>
                  <a:pt x="4634602" y="1731243"/>
                </a:cubicBezTo>
                <a:cubicBezTo>
                  <a:pt x="4669646" y="1959573"/>
                  <a:pt x="4633030" y="2182865"/>
                  <a:pt x="4634602" y="2308324"/>
                </a:cubicBezTo>
                <a:cubicBezTo>
                  <a:pt x="4519880" y="2318559"/>
                  <a:pt x="4308775" y="2275581"/>
                  <a:pt x="4194315" y="2308324"/>
                </a:cubicBezTo>
                <a:cubicBezTo>
                  <a:pt x="4079855" y="2341067"/>
                  <a:pt x="3766107" y="2259829"/>
                  <a:pt x="3522298" y="2308324"/>
                </a:cubicBezTo>
                <a:cubicBezTo>
                  <a:pt x="3278489" y="2356819"/>
                  <a:pt x="3257644" y="2264317"/>
                  <a:pt x="3035664" y="2308324"/>
                </a:cubicBezTo>
                <a:cubicBezTo>
                  <a:pt x="2813684" y="2352331"/>
                  <a:pt x="2608466" y="2264053"/>
                  <a:pt x="2456339" y="2308324"/>
                </a:cubicBezTo>
                <a:cubicBezTo>
                  <a:pt x="2304212" y="2352595"/>
                  <a:pt x="1934581" y="2238584"/>
                  <a:pt x="1784322" y="2308324"/>
                </a:cubicBezTo>
                <a:cubicBezTo>
                  <a:pt x="1634063" y="2378064"/>
                  <a:pt x="1442307" y="2249611"/>
                  <a:pt x="1204997" y="2308324"/>
                </a:cubicBezTo>
                <a:cubicBezTo>
                  <a:pt x="967687" y="2367037"/>
                  <a:pt x="962469" y="2275640"/>
                  <a:pt x="764709" y="2308324"/>
                </a:cubicBezTo>
                <a:cubicBezTo>
                  <a:pt x="566949" y="2341008"/>
                  <a:pt x="258388" y="2263792"/>
                  <a:pt x="0" y="2308324"/>
                </a:cubicBezTo>
                <a:cubicBezTo>
                  <a:pt x="-17552" y="2178820"/>
                  <a:pt x="66296" y="1840819"/>
                  <a:pt x="0" y="1685077"/>
                </a:cubicBezTo>
                <a:cubicBezTo>
                  <a:pt x="-66296" y="1529335"/>
                  <a:pt x="4003" y="1285021"/>
                  <a:pt x="0" y="1061829"/>
                </a:cubicBezTo>
                <a:cubicBezTo>
                  <a:pt x="-4003" y="838637"/>
                  <a:pt x="66696" y="3914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Few </a:t>
            </a: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words</a:t>
            </a: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on </a:t>
            </a: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conventional</a:t>
            </a: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LIDAR: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Use short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infrared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wavelength</a:t>
            </a:r>
            <a:b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for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eye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savety</a:t>
            </a:r>
            <a:endParaRPr kumimoji="0" lang="fr-CA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Can use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low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sensitivity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detectors (&lt;15%)</a:t>
            </a:r>
            <a:b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because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repeated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high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intensity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b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laser source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Major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industrials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in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this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race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with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b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highly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dedicated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sensor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design</a:t>
            </a:r>
          </a:p>
        </p:txBody>
      </p:sp>
    </p:spTree>
    <p:extLst>
      <p:ext uri="{BB962C8B-B14F-4D97-AF65-F5344CB8AC3E}">
        <p14:creationId xmlns:p14="http://schemas.microsoft.com/office/powerpoint/2010/main" val="302104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35">
            <a:extLst>
              <a:ext uri="{FF2B5EF4-FFF2-40B4-BE49-F238E27FC236}">
                <a16:creationId xmlns:a16="http://schemas.microsoft.com/office/drawing/2014/main" id="{CF7016F4-E54A-1AF9-8FAB-F7FA5FBF31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27" y="3082708"/>
            <a:ext cx="11803063" cy="3423347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FAA8FA1-DA15-4717-B0D4-5DE7B6857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Time-bin Quantum Key Distribution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ABBDBCC-2C85-4C95-9887-9B1CC39FD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465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CA"/>
            </a:defPPr>
            <a:lvl1pPr marL="0" algn="r" defTabSz="914400" rtl="0" eaLnBrk="1" latinLnBrk="0" hangingPunct="1"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C4F9A5-F7A1-4151-939E-3FFEF599CEFB}"/>
              </a:ext>
            </a:extLst>
          </p:cNvPr>
          <p:cNvSpPr txBox="1"/>
          <p:nvPr/>
        </p:nvSpPr>
        <p:spPr>
          <a:xfrm>
            <a:off x="10120633" y="3671882"/>
            <a:ext cx="207498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What</a:t>
            </a: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our</a:t>
            </a: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detectors </a:t>
            </a: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read</a:t>
            </a:r>
            <a:endParaRPr kumimoji="0" lang="fr-FR" sz="1800" b="1" i="0" u="none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9FB422-056E-930E-3152-AECBCAA19457}"/>
              </a:ext>
            </a:extLst>
          </p:cNvPr>
          <p:cNvSpPr txBox="1"/>
          <p:nvPr/>
        </p:nvSpPr>
        <p:spPr>
          <a:xfrm>
            <a:off x="5953746" y="3884085"/>
            <a:ext cx="142873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What</a:t>
            </a: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is</a:t>
            </a: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transmitted</a:t>
            </a:r>
            <a:endParaRPr kumimoji="0" lang="fr-FR" sz="1800" b="0" i="0" u="none" strike="noStrike" kern="1200" cap="none" spc="0" normalizeH="0" baseline="0" noProof="0" dirty="0" err="1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1" name="Image 6">
            <a:extLst>
              <a:ext uri="{FF2B5EF4-FFF2-40B4-BE49-F238E27FC236}">
                <a16:creationId xmlns:a16="http://schemas.microsoft.com/office/drawing/2014/main" id="{B59B7CB7-606A-5776-F3FB-E2664FD960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5443" y="1151921"/>
            <a:ext cx="1717218" cy="1580441"/>
          </a:xfrm>
          <a:prstGeom prst="rect">
            <a:avLst/>
          </a:prstGeom>
        </p:spPr>
      </p:pic>
      <p:pic>
        <p:nvPicPr>
          <p:cNvPr id="13" name="Image 6">
            <a:extLst>
              <a:ext uri="{FF2B5EF4-FFF2-40B4-BE49-F238E27FC236}">
                <a16:creationId xmlns:a16="http://schemas.microsoft.com/office/drawing/2014/main" id="{DDC08DB5-0010-DDF9-AA73-4F111BB8D3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519" y="1200150"/>
            <a:ext cx="1533889" cy="1573413"/>
          </a:xfrm>
          <a:prstGeom prst="rect">
            <a:avLst/>
          </a:prstGeom>
        </p:spPr>
      </p:pic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101A162F-580D-9EA5-669A-988546A4D768}"/>
              </a:ext>
            </a:extLst>
          </p:cNvPr>
          <p:cNvSpPr/>
          <p:nvPr/>
        </p:nvSpPr>
        <p:spPr>
          <a:xfrm>
            <a:off x="4310393" y="2660074"/>
            <a:ext cx="482278" cy="5208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F0E33120-C1AF-F492-386A-486CA663A181}"/>
              </a:ext>
            </a:extLst>
          </p:cNvPr>
          <p:cNvSpPr/>
          <p:nvPr/>
        </p:nvSpPr>
        <p:spPr>
          <a:xfrm>
            <a:off x="9933760" y="2737238"/>
            <a:ext cx="482278" cy="5208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Graphique 13" descr="Profil féminin">
            <a:extLst>
              <a:ext uri="{FF2B5EF4-FFF2-40B4-BE49-F238E27FC236}">
                <a16:creationId xmlns:a16="http://schemas.microsoft.com/office/drawing/2014/main" id="{7195FC9E-F084-7E37-3D99-1D01DEFC6A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75438" y="1669769"/>
            <a:ext cx="1333500" cy="1333500"/>
          </a:xfrm>
          <a:prstGeom prst="rect">
            <a:avLst/>
          </a:prstGeom>
        </p:spPr>
      </p:pic>
      <p:pic>
        <p:nvPicPr>
          <p:cNvPr id="12" name="Graphique 10" descr="Profil masculin">
            <a:extLst>
              <a:ext uri="{FF2B5EF4-FFF2-40B4-BE49-F238E27FC236}">
                <a16:creationId xmlns:a16="http://schemas.microsoft.com/office/drawing/2014/main" id="{EAAF1AFB-8E7F-17D8-1483-4D03EBC41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61416" y="1391615"/>
            <a:ext cx="1628775" cy="164782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AD132D6-9B4B-D479-4316-584B3833E9A4}"/>
              </a:ext>
            </a:extLst>
          </p:cNvPr>
          <p:cNvSpPr txBox="1"/>
          <p:nvPr/>
        </p:nvSpPr>
        <p:spPr>
          <a:xfrm>
            <a:off x="750627" y="616909"/>
            <a:ext cx="10690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Interferometer</a:t>
            </a: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convert</a:t>
            </a: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polarisation states </a:t>
            </a:r>
            <a:r>
              <a:rPr kumimoji="0" lang="fr-C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into</a:t>
            </a: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time-of-</a:t>
            </a:r>
            <a:r>
              <a:rPr kumimoji="0" lang="fr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arrival</a:t>
            </a: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quantum states</a:t>
            </a:r>
          </a:p>
        </p:txBody>
      </p:sp>
    </p:spTree>
    <p:extLst>
      <p:ext uri="{BB962C8B-B14F-4D97-AF65-F5344CB8AC3E}">
        <p14:creationId xmlns:p14="http://schemas.microsoft.com/office/powerpoint/2010/main" val="30921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4621CA-F323-4999-B813-F95F8CC6D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-51474"/>
            <a:ext cx="11635609" cy="558250"/>
          </a:xfrm>
        </p:spPr>
        <p:txBody>
          <a:bodyPr/>
          <a:lstStyle/>
          <a:p>
            <a:r>
              <a:rPr lang="fr-CA" dirty="0"/>
              <a:t>Time </a:t>
            </a:r>
            <a:r>
              <a:rPr lang="fr-CA" dirty="0" err="1"/>
              <a:t>stamp</a:t>
            </a:r>
            <a:r>
              <a:rPr lang="fr-CA" dirty="0"/>
              <a:t> classification:  the power of </a:t>
            </a:r>
            <a:r>
              <a:rPr lang="fr-CA" dirty="0" err="1"/>
              <a:t>embedded</a:t>
            </a:r>
            <a:r>
              <a:rPr lang="fr-CA" dirty="0"/>
              <a:t> </a:t>
            </a:r>
            <a:r>
              <a:rPr lang="fr-CA" dirty="0" err="1"/>
              <a:t>processing</a:t>
            </a:r>
            <a:endParaRPr lang="fr-CA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69AD0D4-A389-4E5F-8538-1F225F824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2C69DBCF-403D-4F41-9B87-A3F581C93A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443" y="3646350"/>
            <a:ext cx="4616617" cy="260314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11877BD-D995-BF8F-7BC7-4143E23A725E}"/>
              </a:ext>
            </a:extLst>
          </p:cNvPr>
          <p:cNvPicPr>
            <a:picLocks noGrp="1"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179" y="3646350"/>
            <a:ext cx="4630210" cy="260314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821E81B-36E8-FDD8-B225-57731410D75D}"/>
              </a:ext>
            </a:extLst>
          </p:cNvPr>
          <p:cNvSpPr txBox="1"/>
          <p:nvPr/>
        </p:nvSpPr>
        <p:spPr>
          <a:xfrm>
            <a:off x="711946" y="1325461"/>
            <a:ext cx="4728676" cy="28623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Each photon is timestamped in the chip</a:t>
            </a:r>
          </a:p>
          <a:p>
            <a:pPr marL="0" marR="0" lvl="0" indent="-2905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~20ps resolution and precision</a:t>
            </a:r>
          </a:p>
          <a:p>
            <a:pPr marL="0" marR="0" lvl="0" indent="-2905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Timestamps are transmitted to the computer</a:t>
            </a:r>
          </a:p>
          <a:p>
            <a:pPr marL="0" marR="0" lvl="0" indent="-29051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histogram shows 3 modes to the distribution corresponding to the projection of the 4 states of the qubit onto the time base (center bin holds 2 states)</a:t>
            </a:r>
          </a:p>
        </p:txBody>
      </p:sp>
      <p:pic>
        <p:nvPicPr>
          <p:cNvPr id="6" name="Image 6">
            <a:extLst>
              <a:ext uri="{FF2B5EF4-FFF2-40B4-BE49-F238E27FC236}">
                <a16:creationId xmlns:a16="http://schemas.microsoft.com/office/drawing/2014/main" id="{D0907AA7-D78F-1A0A-531E-B37786AE3F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57149" y="137223"/>
            <a:ext cx="1607602" cy="136159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3E00F9A-439B-D6E7-53F9-7E18332A7E6D}"/>
              </a:ext>
            </a:extLst>
          </p:cNvPr>
          <p:cNvSpPr txBox="1"/>
          <p:nvPr/>
        </p:nvSpPr>
        <p:spPr>
          <a:xfrm>
            <a:off x="6139443" y="1365139"/>
            <a:ext cx="4728676" cy="28623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Timestamps are classified </a:t>
            </a:r>
            <a:b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inside the chip into 5 bins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Two bins for out-of-range values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Programmable bins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provides effective data compression limiting to a 2-3 bits only the relevant information about each qubit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67DF8BA-598D-F5E9-0353-C84BD4B6F7A6}"/>
              </a:ext>
            </a:extLst>
          </p:cNvPr>
          <p:cNvSpPr txBox="1"/>
          <p:nvPr/>
        </p:nvSpPr>
        <p:spPr>
          <a:xfrm>
            <a:off x="2399901" y="6317517"/>
            <a:ext cx="805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two graphs show different measurements. </a:t>
            </a:r>
            <a:b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 variations are due to slow tuning of an interferometer for the purpose of this demonstration.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4B222BE-D370-4523-92C8-86DA65DC117A}"/>
              </a:ext>
            </a:extLst>
          </p:cNvPr>
          <p:cNvSpPr txBox="1"/>
          <p:nvPr/>
        </p:nvSpPr>
        <p:spPr>
          <a:xfrm>
            <a:off x="711946" y="770136"/>
            <a:ext cx="3246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Raw time </a:t>
            </a:r>
            <a:r>
              <a:rPr kumimoji="0" lang="fr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stamp</a:t>
            </a: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data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66B9E40-F6FC-5162-24FA-DEDD3813C63E}"/>
              </a:ext>
            </a:extLst>
          </p:cNvPr>
          <p:cNvSpPr txBox="1"/>
          <p:nvPr/>
        </p:nvSpPr>
        <p:spPr>
          <a:xfrm>
            <a:off x="6139443" y="771180"/>
            <a:ext cx="3090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Classified</a:t>
            </a: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time-</a:t>
            </a:r>
            <a:r>
              <a:rPr kumimoji="0" lang="fr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bins</a:t>
            </a:r>
            <a:endParaRPr kumimoji="0" lang="fr-CA" sz="2400" b="1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318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7E5D9-9500-0A02-14C8-910221376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value/goal mapping – 20 years ago when I moved to Canada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05BBB1C-B77A-D9CA-CA68-3331363B6D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61161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C424C-F9E3-01EB-9B0F-093C79233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1CB049-DC80-6B41-2CA7-B4BC6C7B0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68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7E5D9-9500-0A02-14C8-910221376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value/goal mapping - now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05BBB1C-B77A-D9CA-CA68-3331363B6D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50718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C424C-F9E3-01EB-9B0F-093C79233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1CB049-DC80-6B41-2CA7-B4BC6C7B0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84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FB974-D6BB-D090-1A03-2D9B133C9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Readiness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709CA-8837-223D-F880-31AF65B30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13CB46-2781-01D7-FE63-7B884536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D9E04B2-B860-853B-996A-D9E1686D82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529" y="1293178"/>
            <a:ext cx="8915400" cy="546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142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80C03-B156-C831-420D-A92A6C7BC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 – Pull technology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464BB-6FE2-D68D-708A-64199E0A3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CF400-66EC-B1C3-BB51-547F3439F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9FC8E13-5A2B-93D2-680D-040A4EE96B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47" y="1690688"/>
            <a:ext cx="10830960" cy="431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71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70BE8-870F-8D8D-B9A4-DC6555417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to Digital Converter ++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27A37-2AEC-4813-3E84-9186ECB2F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August 8,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CA7AEF-E6AF-E6C7-F40A-E75E32015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E0A0B3-21B3-8C8A-9484-8FB1EF41FFD8}"/>
              </a:ext>
            </a:extLst>
          </p:cNvPr>
          <p:cNvSpPr txBox="1"/>
          <p:nvPr/>
        </p:nvSpPr>
        <p:spPr>
          <a:xfrm>
            <a:off x="9039406" y="21515"/>
            <a:ext cx="3152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Push – TRL 1 to 8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F24837-9264-9DA8-A29E-5114327C1DD4}"/>
              </a:ext>
            </a:extLst>
          </p:cNvPr>
          <p:cNvSpPr/>
          <p:nvPr/>
        </p:nvSpPr>
        <p:spPr>
          <a:xfrm>
            <a:off x="520510" y="50972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D434D5-78E8-B033-1AAE-E9B4DB38FEA3}"/>
              </a:ext>
            </a:extLst>
          </p:cNvPr>
          <p:cNvSpPr/>
          <p:nvPr/>
        </p:nvSpPr>
        <p:spPr>
          <a:xfrm>
            <a:off x="573879" y="5151306"/>
            <a:ext cx="2664000" cy="6986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DE7755-DAD2-B73A-8178-600DCB789FCC}"/>
              </a:ext>
            </a:extLst>
          </p:cNvPr>
          <p:cNvSpPr/>
          <p:nvPr/>
        </p:nvSpPr>
        <p:spPr>
          <a:xfrm>
            <a:off x="2140223" y="5146052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E98F3B-68B2-54FD-DCE8-DE0A4BAB1391}"/>
              </a:ext>
            </a:extLst>
          </p:cNvPr>
          <p:cNvSpPr/>
          <p:nvPr/>
        </p:nvSpPr>
        <p:spPr>
          <a:xfrm>
            <a:off x="6327170" y="4103355"/>
            <a:ext cx="2808000" cy="17499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F30419-79B5-77E3-8C3F-267F92F10283}"/>
              </a:ext>
            </a:extLst>
          </p:cNvPr>
          <p:cNvSpPr/>
          <p:nvPr/>
        </p:nvSpPr>
        <p:spPr>
          <a:xfrm>
            <a:off x="7702554" y="4183070"/>
            <a:ext cx="1432616" cy="906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60FBB4-F745-F0F5-8578-7027D58A8178}"/>
              </a:ext>
            </a:extLst>
          </p:cNvPr>
          <p:cNvSpPr/>
          <p:nvPr/>
        </p:nvSpPr>
        <p:spPr>
          <a:xfrm>
            <a:off x="3292510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DC863B-DB99-00AE-7AC6-E9B299E9EDC9}"/>
              </a:ext>
            </a:extLst>
          </p:cNvPr>
          <p:cNvSpPr/>
          <p:nvPr/>
        </p:nvSpPr>
        <p:spPr>
          <a:xfrm>
            <a:off x="522735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01526C-868B-FACC-0636-D1021B3894E0}"/>
              </a:ext>
            </a:extLst>
          </p:cNvPr>
          <p:cNvSpPr/>
          <p:nvPr/>
        </p:nvSpPr>
        <p:spPr>
          <a:xfrm>
            <a:off x="592510" y="51332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715B5B-BAB1-0F4D-3B6C-32E94F69D9AB}"/>
              </a:ext>
            </a:extLst>
          </p:cNvPr>
          <p:cNvSpPr/>
          <p:nvPr/>
        </p:nvSpPr>
        <p:spPr>
          <a:xfrm>
            <a:off x="910026" y="58499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272F81-B4ED-8E8C-DAF0-37187C273186}"/>
              </a:ext>
            </a:extLst>
          </p:cNvPr>
          <p:cNvSpPr/>
          <p:nvPr/>
        </p:nvSpPr>
        <p:spPr>
          <a:xfrm>
            <a:off x="520510" y="58956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47C7CD-FE08-7EB3-3F80-B2BC3CA1F686}"/>
              </a:ext>
            </a:extLst>
          </p:cNvPr>
          <p:cNvSpPr/>
          <p:nvPr/>
        </p:nvSpPr>
        <p:spPr>
          <a:xfrm>
            <a:off x="3423840" y="50972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5E43D5-AA49-FB95-FE27-A4964E4590EE}"/>
              </a:ext>
            </a:extLst>
          </p:cNvPr>
          <p:cNvSpPr/>
          <p:nvPr/>
        </p:nvSpPr>
        <p:spPr>
          <a:xfrm>
            <a:off x="6195840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4CB7B3-662C-2134-6A97-C4FD388A8CE0}"/>
              </a:ext>
            </a:extLst>
          </p:cNvPr>
          <p:cNvSpPr/>
          <p:nvPr/>
        </p:nvSpPr>
        <p:spPr>
          <a:xfrm>
            <a:off x="3426065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AE8282-E7DC-37C7-DAB5-2952D9251F08}"/>
              </a:ext>
            </a:extLst>
          </p:cNvPr>
          <p:cNvSpPr/>
          <p:nvPr/>
        </p:nvSpPr>
        <p:spPr>
          <a:xfrm>
            <a:off x="3495840" y="58042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D447CCE-9A8D-4ABD-4598-05A802FF2BE3}"/>
              </a:ext>
            </a:extLst>
          </p:cNvPr>
          <p:cNvSpPr/>
          <p:nvPr/>
        </p:nvSpPr>
        <p:spPr>
          <a:xfrm>
            <a:off x="3495840" y="51332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A3DB05-07F7-E4B8-A5C3-72ABC3C81F10}"/>
              </a:ext>
            </a:extLst>
          </p:cNvPr>
          <p:cNvSpPr/>
          <p:nvPr/>
        </p:nvSpPr>
        <p:spPr>
          <a:xfrm>
            <a:off x="3813356" y="58499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7682AA4-735F-444D-8120-98086BDE239E}"/>
              </a:ext>
            </a:extLst>
          </p:cNvPr>
          <p:cNvSpPr/>
          <p:nvPr/>
        </p:nvSpPr>
        <p:spPr>
          <a:xfrm>
            <a:off x="3423840" y="58956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8C1294D-E1FB-6CD3-14A9-225AA49B131A}"/>
              </a:ext>
            </a:extLst>
          </p:cNvPr>
          <p:cNvSpPr/>
          <p:nvPr/>
        </p:nvSpPr>
        <p:spPr>
          <a:xfrm>
            <a:off x="3495840" y="5147948"/>
            <a:ext cx="2664000" cy="6596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46B61DF-2A2B-B645-D2AF-FC5933B7E477}"/>
              </a:ext>
            </a:extLst>
          </p:cNvPr>
          <p:cNvSpPr/>
          <p:nvPr/>
        </p:nvSpPr>
        <p:spPr>
          <a:xfrm>
            <a:off x="914293" y="2198572"/>
            <a:ext cx="658979" cy="2198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p+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D0F3F19-53FE-ED3C-6E4F-C9825EEB7CF0}"/>
              </a:ext>
            </a:extLst>
          </p:cNvPr>
          <p:cNvSpPr/>
          <p:nvPr/>
        </p:nvSpPr>
        <p:spPr>
          <a:xfrm>
            <a:off x="1617006" y="2204549"/>
            <a:ext cx="661967" cy="219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A3B76C-C3D3-AFB7-9B4D-E8EB0002327D}"/>
              </a:ext>
            </a:extLst>
          </p:cNvPr>
          <p:cNvSpPr/>
          <p:nvPr/>
        </p:nvSpPr>
        <p:spPr>
          <a:xfrm>
            <a:off x="910026" y="2455229"/>
            <a:ext cx="658979" cy="2198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n+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2BEC47-D4FC-2177-D88E-236A5398CB2F}"/>
              </a:ext>
            </a:extLst>
          </p:cNvPr>
          <p:cNvSpPr/>
          <p:nvPr/>
        </p:nvSpPr>
        <p:spPr>
          <a:xfrm>
            <a:off x="1607230" y="2448624"/>
            <a:ext cx="658979" cy="219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6D69345-B29E-2339-01B6-2DA548E4EA78}"/>
              </a:ext>
            </a:extLst>
          </p:cNvPr>
          <p:cNvSpPr/>
          <p:nvPr/>
        </p:nvSpPr>
        <p:spPr>
          <a:xfrm>
            <a:off x="3021180" y="2455229"/>
            <a:ext cx="654664" cy="219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SiO2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861A448-AEFC-35FC-69CB-BB2E78C0FD5A}"/>
              </a:ext>
            </a:extLst>
          </p:cNvPr>
          <p:cNvSpPr/>
          <p:nvPr/>
        </p:nvSpPr>
        <p:spPr>
          <a:xfrm>
            <a:off x="2313271" y="2453173"/>
            <a:ext cx="651290" cy="21986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Poly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E81E61-7051-DABA-DC04-52A2A3F64ECE}"/>
              </a:ext>
            </a:extLst>
          </p:cNvPr>
          <p:cNvSpPr/>
          <p:nvPr/>
        </p:nvSpPr>
        <p:spPr>
          <a:xfrm>
            <a:off x="9099170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C4AE224-9879-E585-993A-2C401E5B7A2A}"/>
              </a:ext>
            </a:extLst>
          </p:cNvPr>
          <p:cNvSpPr/>
          <p:nvPr/>
        </p:nvSpPr>
        <p:spPr>
          <a:xfrm>
            <a:off x="6329395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774673-D634-5944-51CB-4B4DB1DF5706}"/>
              </a:ext>
            </a:extLst>
          </p:cNvPr>
          <p:cNvSpPr/>
          <p:nvPr/>
        </p:nvSpPr>
        <p:spPr>
          <a:xfrm>
            <a:off x="6399170" y="58042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0B6948-6DF0-16B4-1A8D-7F34D82B8917}"/>
              </a:ext>
            </a:extLst>
          </p:cNvPr>
          <p:cNvSpPr/>
          <p:nvPr/>
        </p:nvSpPr>
        <p:spPr>
          <a:xfrm>
            <a:off x="6327170" y="4144107"/>
            <a:ext cx="28080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AF6154B-79DD-9534-9DD4-F68DC8BA04BF}"/>
              </a:ext>
            </a:extLst>
          </p:cNvPr>
          <p:cNvSpPr/>
          <p:nvPr/>
        </p:nvSpPr>
        <p:spPr>
          <a:xfrm>
            <a:off x="6716686" y="58499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1DE5D3-6C1A-3A77-8CFC-4D79DF99AAF5}"/>
              </a:ext>
            </a:extLst>
          </p:cNvPr>
          <p:cNvSpPr/>
          <p:nvPr/>
        </p:nvSpPr>
        <p:spPr>
          <a:xfrm>
            <a:off x="6327170" y="58956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89A4155-868E-9203-E6FD-C92845AC35BD}"/>
              </a:ext>
            </a:extLst>
          </p:cNvPr>
          <p:cNvSpPr/>
          <p:nvPr/>
        </p:nvSpPr>
        <p:spPr>
          <a:xfrm>
            <a:off x="6399170" y="50875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D95989D-D71C-C20E-B239-08A0053E03FD}"/>
              </a:ext>
            </a:extLst>
          </p:cNvPr>
          <p:cNvSpPr/>
          <p:nvPr/>
        </p:nvSpPr>
        <p:spPr>
          <a:xfrm>
            <a:off x="6327170" y="4189826"/>
            <a:ext cx="1391651" cy="9074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54DCFF-F399-CCB6-9723-00FF32CBFEE6}"/>
              </a:ext>
            </a:extLst>
          </p:cNvPr>
          <p:cNvSpPr/>
          <p:nvPr/>
        </p:nvSpPr>
        <p:spPr>
          <a:xfrm>
            <a:off x="2309001" y="2204818"/>
            <a:ext cx="661968" cy="2198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90B7FB-B851-0EDF-12BD-402158B95A48}"/>
              </a:ext>
            </a:extLst>
          </p:cNvPr>
          <p:cNvSpPr/>
          <p:nvPr/>
        </p:nvSpPr>
        <p:spPr>
          <a:xfrm>
            <a:off x="9268332" y="1908123"/>
            <a:ext cx="2808000" cy="39451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C546D63-00D9-DA4A-CC54-004DC75CDA2A}"/>
              </a:ext>
            </a:extLst>
          </p:cNvPr>
          <p:cNvSpPr/>
          <p:nvPr/>
        </p:nvSpPr>
        <p:spPr>
          <a:xfrm>
            <a:off x="12040332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0B993B2-8181-E949-89B3-FF6E58F4CEB1}"/>
              </a:ext>
            </a:extLst>
          </p:cNvPr>
          <p:cNvSpPr/>
          <p:nvPr/>
        </p:nvSpPr>
        <p:spPr>
          <a:xfrm>
            <a:off x="9270557" y="51332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A040238-56B6-1A6C-B7E2-10450D5BDF59}"/>
              </a:ext>
            </a:extLst>
          </p:cNvPr>
          <p:cNvSpPr/>
          <p:nvPr/>
        </p:nvSpPr>
        <p:spPr>
          <a:xfrm>
            <a:off x="9340332" y="58042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156E481-601E-3F08-CEB0-0CEEDB4281E6}"/>
              </a:ext>
            </a:extLst>
          </p:cNvPr>
          <p:cNvSpPr/>
          <p:nvPr/>
        </p:nvSpPr>
        <p:spPr>
          <a:xfrm>
            <a:off x="9268332" y="1963038"/>
            <a:ext cx="2808000" cy="10248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28E6613-4201-DA13-179D-E5ABEC231BB1}"/>
              </a:ext>
            </a:extLst>
          </p:cNvPr>
          <p:cNvSpPr/>
          <p:nvPr/>
        </p:nvSpPr>
        <p:spPr>
          <a:xfrm>
            <a:off x="9657848" y="58499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045E80A-0403-3236-0A72-4917DFB4A403}"/>
              </a:ext>
            </a:extLst>
          </p:cNvPr>
          <p:cNvSpPr/>
          <p:nvPr/>
        </p:nvSpPr>
        <p:spPr>
          <a:xfrm>
            <a:off x="9268332" y="58956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8FC730-B7E2-B57A-87FC-06B761220D53}"/>
              </a:ext>
            </a:extLst>
          </p:cNvPr>
          <p:cNvSpPr/>
          <p:nvPr/>
        </p:nvSpPr>
        <p:spPr>
          <a:xfrm>
            <a:off x="9340332" y="50875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CA26DD8-96C2-C140-53E4-3A4F7351136B}"/>
              </a:ext>
            </a:extLst>
          </p:cNvPr>
          <p:cNvSpPr/>
          <p:nvPr/>
        </p:nvSpPr>
        <p:spPr>
          <a:xfrm>
            <a:off x="9268332" y="2065519"/>
            <a:ext cx="2808000" cy="30317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E1998E6-B680-DEE5-C2FF-2CE42B4E2D12}"/>
              </a:ext>
            </a:extLst>
          </p:cNvPr>
          <p:cNvSpPr txBox="1"/>
          <p:nvPr/>
        </p:nvSpPr>
        <p:spPr>
          <a:xfrm>
            <a:off x="489599" y="6544066"/>
            <a:ext cx="269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side avalanche diode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59E88D8-EE59-AFEA-B8AE-A73755C7013B}"/>
              </a:ext>
            </a:extLst>
          </p:cNvPr>
          <p:cNvSpPr txBox="1"/>
          <p:nvPr/>
        </p:nvSpPr>
        <p:spPr>
          <a:xfrm>
            <a:off x="3360071" y="6544066"/>
            <a:ext cx="263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 side avalanche diode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1E6D6FE-3FBA-EBE7-F2C7-FDEBDFBECD5B}"/>
              </a:ext>
            </a:extLst>
          </p:cNvPr>
          <p:cNvSpPr txBox="1"/>
          <p:nvPr/>
        </p:nvSpPr>
        <p:spPr>
          <a:xfrm>
            <a:off x="7154801" y="6534847"/>
            <a:ext cx="106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707E573-F715-DBF1-50F7-117B760A05C9}"/>
              </a:ext>
            </a:extLst>
          </p:cNvPr>
          <p:cNvCxnSpPr>
            <a:cxnSpLocks/>
          </p:cNvCxnSpPr>
          <p:nvPr/>
        </p:nvCxnSpPr>
        <p:spPr>
          <a:xfrm>
            <a:off x="489599" y="4969389"/>
            <a:ext cx="28209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B99BEFD-2680-09FE-2DB2-4E5BD25DCDA1}"/>
              </a:ext>
            </a:extLst>
          </p:cNvPr>
          <p:cNvSpPr txBox="1"/>
          <p:nvPr/>
        </p:nvSpPr>
        <p:spPr>
          <a:xfrm>
            <a:off x="469586" y="4705301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80um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E0964A8-C5E8-ADB7-9B07-9EFA0DACFEF5}"/>
              </a:ext>
            </a:extLst>
          </p:cNvPr>
          <p:cNvCxnSpPr>
            <a:cxnSpLocks/>
          </p:cNvCxnSpPr>
          <p:nvPr/>
        </p:nvCxnSpPr>
        <p:spPr>
          <a:xfrm>
            <a:off x="3891798" y="5104241"/>
            <a:ext cx="0" cy="7245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5977D2F-1BBE-D979-4D94-5BBCA2A2E3FC}"/>
              </a:ext>
            </a:extLst>
          </p:cNvPr>
          <p:cNvSpPr txBox="1"/>
          <p:nvPr/>
        </p:nvSpPr>
        <p:spPr>
          <a:xfrm rot="16200000">
            <a:off x="3322012" y="5262895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5-20um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76ED9B7-F4F0-8E49-4AD0-E9439E069ADC}"/>
              </a:ext>
            </a:extLst>
          </p:cNvPr>
          <p:cNvCxnSpPr>
            <a:cxnSpLocks/>
          </p:cNvCxnSpPr>
          <p:nvPr/>
        </p:nvCxnSpPr>
        <p:spPr>
          <a:xfrm>
            <a:off x="6347395" y="4162108"/>
            <a:ext cx="0" cy="9254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27044819-ABD2-4E5B-44D2-1313C319C424}"/>
              </a:ext>
            </a:extLst>
          </p:cNvPr>
          <p:cNvSpPr txBox="1"/>
          <p:nvPr/>
        </p:nvSpPr>
        <p:spPr>
          <a:xfrm rot="16200000">
            <a:off x="5739626" y="4116050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5-50um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02600DF-DD2B-CAB2-A313-81DADCEA2D4A}"/>
              </a:ext>
            </a:extLst>
          </p:cNvPr>
          <p:cNvSpPr txBox="1"/>
          <p:nvPr/>
        </p:nvSpPr>
        <p:spPr>
          <a:xfrm>
            <a:off x="10067418" y="6506889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Ultra-thick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C4CF0FE-5C01-1962-2EAE-2B90A0F5F943}"/>
              </a:ext>
            </a:extLst>
          </p:cNvPr>
          <p:cNvCxnSpPr>
            <a:cxnSpLocks/>
          </p:cNvCxnSpPr>
          <p:nvPr/>
        </p:nvCxnSpPr>
        <p:spPr>
          <a:xfrm>
            <a:off x="9306557" y="2065519"/>
            <a:ext cx="0" cy="30220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B66A5ED-BFED-2872-F968-18E0CA568040}"/>
              </a:ext>
            </a:extLst>
          </p:cNvPr>
          <p:cNvSpPr txBox="1"/>
          <p:nvPr/>
        </p:nvSpPr>
        <p:spPr>
          <a:xfrm rot="16200000">
            <a:off x="8526737" y="2464717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100-500 um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B8F0C45-72E1-BCE0-E526-99832438641D}"/>
              </a:ext>
            </a:extLst>
          </p:cNvPr>
          <p:cNvCxnSpPr>
            <a:cxnSpLocks/>
          </p:cNvCxnSpPr>
          <p:nvPr/>
        </p:nvCxnSpPr>
        <p:spPr>
          <a:xfrm flipH="1">
            <a:off x="6521552" y="3939129"/>
            <a:ext cx="904815" cy="270614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76CDA5A-A9B8-BB82-AC3B-16638DA02C83}"/>
              </a:ext>
            </a:extLst>
          </p:cNvPr>
          <p:cNvCxnSpPr/>
          <p:nvPr/>
        </p:nvCxnSpPr>
        <p:spPr>
          <a:xfrm>
            <a:off x="4447924" y="450630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ADD6C84-A667-0B84-9908-972D5BD94665}"/>
              </a:ext>
            </a:extLst>
          </p:cNvPr>
          <p:cNvCxnSpPr/>
          <p:nvPr/>
        </p:nvCxnSpPr>
        <p:spPr>
          <a:xfrm>
            <a:off x="9059847" y="3604211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>
            <a:extLst>
              <a:ext uri="{FF2B5EF4-FFF2-40B4-BE49-F238E27FC236}">
                <a16:creationId xmlns:a16="http://schemas.microsoft.com/office/drawing/2014/main" id="{69BA9329-FA12-AD52-4110-ADE96760961E}"/>
              </a:ext>
            </a:extLst>
          </p:cNvPr>
          <p:cNvSpPr/>
          <p:nvPr/>
        </p:nvSpPr>
        <p:spPr>
          <a:xfrm>
            <a:off x="8860285" y="4295208"/>
            <a:ext cx="237556" cy="1510748"/>
          </a:xfrm>
          <a:custGeom>
            <a:avLst/>
            <a:gdLst>
              <a:gd name="connsiteX0" fmla="*/ 219194 w 237556"/>
              <a:gd name="connsiteY0" fmla="*/ 0 h 1510748"/>
              <a:gd name="connsiteX1" fmla="*/ 219194 w 237556"/>
              <a:gd name="connsiteY1" fmla="*/ 564543 h 1510748"/>
              <a:gd name="connsiteX2" fmla="*/ 28362 w 237556"/>
              <a:gd name="connsiteY2" fmla="*/ 747423 h 1510748"/>
              <a:gd name="connsiteX3" fmla="*/ 4508 w 237556"/>
              <a:gd name="connsiteY3" fmla="*/ 1510748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556" h="1510748">
                <a:moveTo>
                  <a:pt x="219194" y="0"/>
                </a:moveTo>
                <a:cubicBezTo>
                  <a:pt x="235096" y="219986"/>
                  <a:pt x="250999" y="439973"/>
                  <a:pt x="219194" y="564543"/>
                </a:cubicBezTo>
                <a:cubicBezTo>
                  <a:pt x="187389" y="689113"/>
                  <a:pt x="64143" y="589722"/>
                  <a:pt x="28362" y="747423"/>
                </a:cubicBezTo>
                <a:cubicBezTo>
                  <a:pt x="-7419" y="905124"/>
                  <a:pt x="-1456" y="1207936"/>
                  <a:pt x="4508" y="151074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ABD4800-92A5-4039-2151-EA41E42BC567}"/>
              </a:ext>
            </a:extLst>
          </p:cNvPr>
          <p:cNvSpPr/>
          <p:nvPr/>
        </p:nvSpPr>
        <p:spPr>
          <a:xfrm>
            <a:off x="8717288" y="5784701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CF2A302-5BA9-D173-ADDA-13E78870CAF1}"/>
              </a:ext>
            </a:extLst>
          </p:cNvPr>
          <p:cNvCxnSpPr/>
          <p:nvPr/>
        </p:nvCxnSpPr>
        <p:spPr>
          <a:xfrm>
            <a:off x="4454569" y="5159632"/>
            <a:ext cx="0" cy="6445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52351BD-F7E9-8B3F-3367-86D0CE1DB06E}"/>
              </a:ext>
            </a:extLst>
          </p:cNvPr>
          <p:cNvSpPr/>
          <p:nvPr/>
        </p:nvSpPr>
        <p:spPr>
          <a:xfrm>
            <a:off x="4333575" y="578861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346F788-1D8E-F4F7-361B-C801CC29FBF3}"/>
              </a:ext>
            </a:extLst>
          </p:cNvPr>
          <p:cNvSpPr/>
          <p:nvPr/>
        </p:nvSpPr>
        <p:spPr>
          <a:xfrm>
            <a:off x="2165707" y="512605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B8B59EF-6E63-30F8-65A0-304A3099F18E}"/>
              </a:ext>
            </a:extLst>
          </p:cNvPr>
          <p:cNvSpPr/>
          <p:nvPr/>
        </p:nvSpPr>
        <p:spPr>
          <a:xfrm>
            <a:off x="1373152" y="5147629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55350AA-7F58-9733-E030-CAC5E2BF4B5F}"/>
              </a:ext>
            </a:extLst>
          </p:cNvPr>
          <p:cNvSpPr/>
          <p:nvPr/>
        </p:nvSpPr>
        <p:spPr>
          <a:xfrm>
            <a:off x="3535768" y="282885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55EF4D1-0451-3550-9369-F4A58D5A5FE2}"/>
              </a:ext>
            </a:extLst>
          </p:cNvPr>
          <p:cNvSpPr txBox="1"/>
          <p:nvPr/>
        </p:nvSpPr>
        <p:spPr>
          <a:xfrm>
            <a:off x="3798891" y="2638870"/>
            <a:ext cx="238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Geiger mode avalanche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12B56F8E-B28E-5811-B923-2B90023C27A8}"/>
              </a:ext>
            </a:extLst>
          </p:cNvPr>
          <p:cNvCxnSpPr>
            <a:cxnSpLocks/>
          </p:cNvCxnSpPr>
          <p:nvPr/>
        </p:nvCxnSpPr>
        <p:spPr>
          <a:xfrm flipH="1">
            <a:off x="1033501" y="3305834"/>
            <a:ext cx="662" cy="215068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996CA881-AC87-24D9-7D97-0FA712482B5C}"/>
              </a:ext>
            </a:extLst>
          </p:cNvPr>
          <p:cNvSpPr txBox="1"/>
          <p:nvPr/>
        </p:nvSpPr>
        <p:spPr>
          <a:xfrm>
            <a:off x="1120120" y="3229955"/>
            <a:ext cx="196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VUV – Blue photon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1D4FC6F-D148-57E9-9A16-2E61024798E9}"/>
              </a:ext>
            </a:extLst>
          </p:cNvPr>
          <p:cNvCxnSpPr>
            <a:cxnSpLocks/>
          </p:cNvCxnSpPr>
          <p:nvPr/>
        </p:nvCxnSpPr>
        <p:spPr>
          <a:xfrm>
            <a:off x="3242214" y="3308917"/>
            <a:ext cx="0" cy="23149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7690FED6-216E-B016-7957-8A439D4DAF2A}"/>
              </a:ext>
            </a:extLst>
          </p:cNvPr>
          <p:cNvSpPr txBox="1"/>
          <p:nvPr/>
        </p:nvSpPr>
        <p:spPr>
          <a:xfrm>
            <a:off x="3387258" y="3261873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Charged particle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CB16EF5-A21A-4E81-CA4E-CD57455E82C2}"/>
              </a:ext>
            </a:extLst>
          </p:cNvPr>
          <p:cNvSpPr txBox="1"/>
          <p:nvPr/>
        </p:nvSpPr>
        <p:spPr>
          <a:xfrm>
            <a:off x="6301967" y="4134339"/>
            <a:ext cx="13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Un-depleted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3F95F94-3E42-F61C-11B7-7823100E5F76}"/>
              </a:ext>
            </a:extLst>
          </p:cNvPr>
          <p:cNvSpPr/>
          <p:nvPr/>
        </p:nvSpPr>
        <p:spPr>
          <a:xfrm>
            <a:off x="3006142" y="2202169"/>
            <a:ext cx="661968" cy="2198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3570DCD-BBBD-452C-5F7B-453A35ED83DB}"/>
              </a:ext>
            </a:extLst>
          </p:cNvPr>
          <p:cNvSpPr txBox="1"/>
          <p:nvPr/>
        </p:nvSpPr>
        <p:spPr>
          <a:xfrm>
            <a:off x="7747611" y="4144185"/>
            <a:ext cx="10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depleted</a:t>
            </a:r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4CBDEBC0-38C3-9D9D-F737-F1006C2522C6}"/>
              </a:ext>
            </a:extLst>
          </p:cNvPr>
          <p:cNvSpPr/>
          <p:nvPr/>
        </p:nvSpPr>
        <p:spPr>
          <a:xfrm>
            <a:off x="6319585" y="4629163"/>
            <a:ext cx="886901" cy="230588"/>
          </a:xfrm>
          <a:custGeom>
            <a:avLst/>
            <a:gdLst>
              <a:gd name="connsiteX0" fmla="*/ 874643 w 874643"/>
              <a:gd name="connsiteY0" fmla="*/ 0 h 230588"/>
              <a:gd name="connsiteX1" fmla="*/ 834887 w 874643"/>
              <a:gd name="connsiteY1" fmla="*/ 23854 h 230588"/>
              <a:gd name="connsiteX2" fmla="*/ 795130 w 874643"/>
              <a:gd name="connsiteY2" fmla="*/ 31805 h 230588"/>
              <a:gd name="connsiteX3" fmla="*/ 771276 w 874643"/>
              <a:gd name="connsiteY3" fmla="*/ 39757 h 230588"/>
              <a:gd name="connsiteX4" fmla="*/ 715617 w 874643"/>
              <a:gd name="connsiteY4" fmla="*/ 15903 h 230588"/>
              <a:gd name="connsiteX5" fmla="*/ 667909 w 874643"/>
              <a:gd name="connsiteY5" fmla="*/ 0 h 230588"/>
              <a:gd name="connsiteX6" fmla="*/ 620201 w 874643"/>
              <a:gd name="connsiteY6" fmla="*/ 31805 h 230588"/>
              <a:gd name="connsiteX7" fmla="*/ 572494 w 874643"/>
              <a:gd name="connsiteY7" fmla="*/ 79513 h 230588"/>
              <a:gd name="connsiteX8" fmla="*/ 532737 w 874643"/>
              <a:gd name="connsiteY8" fmla="*/ 135172 h 230588"/>
              <a:gd name="connsiteX9" fmla="*/ 437321 w 874643"/>
              <a:gd name="connsiteY9" fmla="*/ 119270 h 230588"/>
              <a:gd name="connsiteX10" fmla="*/ 413468 w 874643"/>
              <a:gd name="connsiteY10" fmla="*/ 103367 h 230588"/>
              <a:gd name="connsiteX11" fmla="*/ 389614 w 874643"/>
              <a:gd name="connsiteY11" fmla="*/ 111318 h 230588"/>
              <a:gd name="connsiteX12" fmla="*/ 341906 w 874643"/>
              <a:gd name="connsiteY12" fmla="*/ 151075 h 230588"/>
              <a:gd name="connsiteX13" fmla="*/ 286247 w 874643"/>
              <a:gd name="connsiteY13" fmla="*/ 127221 h 230588"/>
              <a:gd name="connsiteX14" fmla="*/ 230588 w 874643"/>
              <a:gd name="connsiteY14" fmla="*/ 71562 h 230588"/>
              <a:gd name="connsiteX15" fmla="*/ 190831 w 874643"/>
              <a:gd name="connsiteY15" fmla="*/ 79513 h 230588"/>
              <a:gd name="connsiteX16" fmla="*/ 103367 w 874643"/>
              <a:gd name="connsiteY16" fmla="*/ 87465 h 230588"/>
              <a:gd name="connsiteX17" fmla="*/ 95415 w 874643"/>
              <a:gd name="connsiteY17" fmla="*/ 111318 h 230588"/>
              <a:gd name="connsiteX18" fmla="*/ 103367 w 874643"/>
              <a:gd name="connsiteY18" fmla="*/ 151075 h 230588"/>
              <a:gd name="connsiteX19" fmla="*/ 103367 w 874643"/>
              <a:gd name="connsiteY19" fmla="*/ 214685 h 230588"/>
              <a:gd name="connsiteX20" fmla="*/ 55659 w 874643"/>
              <a:gd name="connsiteY20" fmla="*/ 230588 h 230588"/>
              <a:gd name="connsiteX21" fmla="*/ 0 w 874643"/>
              <a:gd name="connsiteY21" fmla="*/ 222637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74643" h="230588">
                <a:moveTo>
                  <a:pt x="874643" y="0"/>
                </a:moveTo>
                <a:cubicBezTo>
                  <a:pt x="861391" y="7951"/>
                  <a:pt x="849236" y="18114"/>
                  <a:pt x="834887" y="23854"/>
                </a:cubicBezTo>
                <a:cubicBezTo>
                  <a:pt x="822339" y="28873"/>
                  <a:pt x="808241" y="28527"/>
                  <a:pt x="795130" y="31805"/>
                </a:cubicBezTo>
                <a:cubicBezTo>
                  <a:pt x="786999" y="33838"/>
                  <a:pt x="779227" y="37106"/>
                  <a:pt x="771276" y="39757"/>
                </a:cubicBezTo>
                <a:cubicBezTo>
                  <a:pt x="687140" y="18721"/>
                  <a:pt x="786219" y="47281"/>
                  <a:pt x="715617" y="15903"/>
                </a:cubicBezTo>
                <a:cubicBezTo>
                  <a:pt x="700299" y="9095"/>
                  <a:pt x="667909" y="0"/>
                  <a:pt x="667909" y="0"/>
                </a:cubicBezTo>
                <a:cubicBezTo>
                  <a:pt x="625990" y="13974"/>
                  <a:pt x="659906" y="-1283"/>
                  <a:pt x="620201" y="31805"/>
                </a:cubicBezTo>
                <a:cubicBezTo>
                  <a:pt x="573698" y="70558"/>
                  <a:pt x="618202" y="18570"/>
                  <a:pt x="572494" y="79513"/>
                </a:cubicBezTo>
                <a:cubicBezTo>
                  <a:pt x="553941" y="135172"/>
                  <a:pt x="572494" y="121920"/>
                  <a:pt x="532737" y="135172"/>
                </a:cubicBezTo>
                <a:cubicBezTo>
                  <a:pt x="510069" y="132653"/>
                  <a:pt x="463961" y="132590"/>
                  <a:pt x="437321" y="119270"/>
                </a:cubicBezTo>
                <a:cubicBezTo>
                  <a:pt x="428774" y="114996"/>
                  <a:pt x="421419" y="108668"/>
                  <a:pt x="413468" y="103367"/>
                </a:cubicBezTo>
                <a:cubicBezTo>
                  <a:pt x="405517" y="106017"/>
                  <a:pt x="397111" y="107570"/>
                  <a:pt x="389614" y="111318"/>
                </a:cubicBezTo>
                <a:cubicBezTo>
                  <a:pt x="367475" y="122388"/>
                  <a:pt x="359490" y="133491"/>
                  <a:pt x="341906" y="151075"/>
                </a:cubicBezTo>
                <a:cubicBezTo>
                  <a:pt x="320922" y="145829"/>
                  <a:pt x="301623" y="144793"/>
                  <a:pt x="286247" y="127221"/>
                </a:cubicBezTo>
                <a:cubicBezTo>
                  <a:pt x="233710" y="67179"/>
                  <a:pt x="279625" y="87908"/>
                  <a:pt x="230588" y="71562"/>
                </a:cubicBezTo>
                <a:cubicBezTo>
                  <a:pt x="217336" y="74212"/>
                  <a:pt x="204241" y="77837"/>
                  <a:pt x="190831" y="79513"/>
                </a:cubicBezTo>
                <a:cubicBezTo>
                  <a:pt x="161782" y="83144"/>
                  <a:pt x="131140" y="78208"/>
                  <a:pt x="103367" y="87465"/>
                </a:cubicBezTo>
                <a:cubicBezTo>
                  <a:pt x="95416" y="90115"/>
                  <a:pt x="98066" y="103367"/>
                  <a:pt x="95415" y="111318"/>
                </a:cubicBezTo>
                <a:cubicBezTo>
                  <a:pt x="98066" y="124570"/>
                  <a:pt x="100089" y="137964"/>
                  <a:pt x="103367" y="151075"/>
                </a:cubicBezTo>
                <a:cubicBezTo>
                  <a:pt x="108386" y="171152"/>
                  <a:pt x="124579" y="193473"/>
                  <a:pt x="103367" y="214685"/>
                </a:cubicBezTo>
                <a:cubicBezTo>
                  <a:pt x="91514" y="226538"/>
                  <a:pt x="55659" y="230588"/>
                  <a:pt x="55659" y="230588"/>
                </a:cubicBezTo>
                <a:cubicBezTo>
                  <a:pt x="16140" y="220709"/>
                  <a:pt x="34782" y="222637"/>
                  <a:pt x="0" y="222637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2BD7EA85-298B-75B5-AD40-0706FDC2B9F6}"/>
              </a:ext>
            </a:extLst>
          </p:cNvPr>
          <p:cNvSpPr/>
          <p:nvPr/>
        </p:nvSpPr>
        <p:spPr>
          <a:xfrm>
            <a:off x="7139360" y="4804092"/>
            <a:ext cx="111319" cy="294198"/>
          </a:xfrm>
          <a:custGeom>
            <a:avLst/>
            <a:gdLst>
              <a:gd name="connsiteX0" fmla="*/ 0 w 111319"/>
              <a:gd name="connsiteY0" fmla="*/ 0 h 294198"/>
              <a:gd name="connsiteX1" fmla="*/ 23854 w 111319"/>
              <a:gd name="connsiteY1" fmla="*/ 39756 h 294198"/>
              <a:gd name="connsiteX2" fmla="*/ 71562 w 111319"/>
              <a:gd name="connsiteY2" fmla="*/ 55659 h 294198"/>
              <a:gd name="connsiteX3" fmla="*/ 79513 w 111319"/>
              <a:gd name="connsiteY3" fmla="*/ 159026 h 294198"/>
              <a:gd name="connsiteX4" fmla="*/ 95416 w 111319"/>
              <a:gd name="connsiteY4" fmla="*/ 206734 h 294198"/>
              <a:gd name="connsiteX5" fmla="*/ 95416 w 111319"/>
              <a:gd name="connsiteY5" fmla="*/ 278296 h 294198"/>
              <a:gd name="connsiteX6" fmla="*/ 111319 w 111319"/>
              <a:gd name="connsiteY6" fmla="*/ 294198 h 29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319" h="294198">
                <a:moveTo>
                  <a:pt x="0" y="0"/>
                </a:moveTo>
                <a:cubicBezTo>
                  <a:pt x="7951" y="13252"/>
                  <a:pt x="11655" y="30268"/>
                  <a:pt x="23854" y="39756"/>
                </a:cubicBezTo>
                <a:cubicBezTo>
                  <a:pt x="37086" y="50047"/>
                  <a:pt x="71562" y="55659"/>
                  <a:pt x="71562" y="55659"/>
                </a:cubicBezTo>
                <a:cubicBezTo>
                  <a:pt x="74212" y="90115"/>
                  <a:pt x="74123" y="124891"/>
                  <a:pt x="79513" y="159026"/>
                </a:cubicBezTo>
                <a:cubicBezTo>
                  <a:pt x="82127" y="175584"/>
                  <a:pt x="95416" y="206734"/>
                  <a:pt x="95416" y="206734"/>
                </a:cubicBezTo>
                <a:cubicBezTo>
                  <a:pt x="79092" y="255706"/>
                  <a:pt x="68732" y="244942"/>
                  <a:pt x="95416" y="278296"/>
                </a:cubicBezTo>
                <a:cubicBezTo>
                  <a:pt x="100099" y="284150"/>
                  <a:pt x="106018" y="288897"/>
                  <a:pt x="111319" y="29419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69C5D6F-058E-A6A6-FFC8-BD251AE933A9}"/>
              </a:ext>
            </a:extLst>
          </p:cNvPr>
          <p:cNvCxnSpPr>
            <a:cxnSpLocks/>
            <a:endCxn id="81" idx="6"/>
          </p:cNvCxnSpPr>
          <p:nvPr/>
        </p:nvCxnSpPr>
        <p:spPr>
          <a:xfrm flipV="1">
            <a:off x="7245413" y="5098290"/>
            <a:ext cx="5266" cy="70825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E96048FB-2673-4539-2F10-3C3FC8CF4063}"/>
              </a:ext>
            </a:extLst>
          </p:cNvPr>
          <p:cNvSpPr/>
          <p:nvPr/>
        </p:nvSpPr>
        <p:spPr>
          <a:xfrm>
            <a:off x="7110272" y="5791086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503E72E-3313-875E-0176-40F655FD5DC5}"/>
              </a:ext>
            </a:extLst>
          </p:cNvPr>
          <p:cNvCxnSpPr/>
          <p:nvPr/>
        </p:nvCxnSpPr>
        <p:spPr>
          <a:xfrm>
            <a:off x="1040496" y="2767183"/>
            <a:ext cx="0" cy="15228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16DD4317-58FA-7D6B-46CC-A73814132F97}"/>
              </a:ext>
            </a:extLst>
          </p:cNvPr>
          <p:cNvSpPr txBox="1"/>
          <p:nvPr/>
        </p:nvSpPr>
        <p:spPr>
          <a:xfrm>
            <a:off x="1372334" y="2663189"/>
            <a:ext cx="207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trajectories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23EE879-47A0-02C8-951D-D5811A6C51E7}"/>
              </a:ext>
            </a:extLst>
          </p:cNvPr>
          <p:cNvSpPr/>
          <p:nvPr/>
        </p:nvSpPr>
        <p:spPr>
          <a:xfrm>
            <a:off x="1133488" y="2777130"/>
            <a:ext cx="246217" cy="142342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8375DBD-F159-DD18-C2BF-F4C15E439750}"/>
              </a:ext>
            </a:extLst>
          </p:cNvPr>
          <p:cNvSpPr/>
          <p:nvPr/>
        </p:nvSpPr>
        <p:spPr>
          <a:xfrm>
            <a:off x="3539859" y="3118119"/>
            <a:ext cx="230588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8AEE6AF-58A1-A0B5-32A7-FCDAB4DC0AE7}"/>
              </a:ext>
            </a:extLst>
          </p:cNvPr>
          <p:cNvSpPr txBox="1"/>
          <p:nvPr/>
        </p:nvSpPr>
        <p:spPr>
          <a:xfrm>
            <a:off x="3802982" y="2928131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avalanche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A634ABD-481D-DCE9-1E8A-D69BB6C83531}"/>
              </a:ext>
            </a:extLst>
          </p:cNvPr>
          <p:cNvCxnSpPr>
            <a:cxnSpLocks/>
          </p:cNvCxnSpPr>
          <p:nvPr/>
        </p:nvCxnSpPr>
        <p:spPr>
          <a:xfrm>
            <a:off x="8947876" y="3433825"/>
            <a:ext cx="1163937" cy="61167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5C5A9EC9-637A-E14F-6832-569F545B0A11}"/>
              </a:ext>
            </a:extLst>
          </p:cNvPr>
          <p:cNvCxnSpPr>
            <a:cxnSpLocks/>
          </p:cNvCxnSpPr>
          <p:nvPr/>
        </p:nvCxnSpPr>
        <p:spPr>
          <a:xfrm flipH="1">
            <a:off x="10111813" y="2908569"/>
            <a:ext cx="2097681" cy="113692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B2F3FCF-1E94-0BD1-E736-2CB5B7198DC9}"/>
              </a:ext>
            </a:extLst>
          </p:cNvPr>
          <p:cNvCxnSpPr>
            <a:cxnSpLocks/>
          </p:cNvCxnSpPr>
          <p:nvPr/>
        </p:nvCxnSpPr>
        <p:spPr>
          <a:xfrm>
            <a:off x="5185014" y="3320592"/>
            <a:ext cx="0" cy="16589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9F64636E-0ADD-3C7F-0D2E-2BC55B7E12D1}"/>
              </a:ext>
            </a:extLst>
          </p:cNvPr>
          <p:cNvSpPr txBox="1"/>
          <p:nvPr/>
        </p:nvSpPr>
        <p:spPr>
          <a:xfrm>
            <a:off x="5285001" y="3265226"/>
            <a:ext cx="238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or dark matter</a:t>
            </a:r>
          </a:p>
        </p:txBody>
      </p:sp>
      <p:sp>
        <p:nvSpPr>
          <p:cNvPr id="93" name="Freeform 92">
            <a:extLst>
              <a:ext uri="{FF2B5EF4-FFF2-40B4-BE49-F238E27FC236}">
                <a16:creationId xmlns:a16="http://schemas.microsoft.com/office/drawing/2014/main" id="{494869F6-5095-FF47-BB9C-18759BD62607}"/>
              </a:ext>
            </a:extLst>
          </p:cNvPr>
          <p:cNvSpPr/>
          <p:nvPr/>
        </p:nvSpPr>
        <p:spPr>
          <a:xfrm>
            <a:off x="9802624" y="4071868"/>
            <a:ext cx="295670" cy="1025412"/>
          </a:xfrm>
          <a:custGeom>
            <a:avLst/>
            <a:gdLst>
              <a:gd name="connsiteX0" fmla="*/ 295670 w 295670"/>
              <a:gd name="connsiteY0" fmla="*/ 0 h 906449"/>
              <a:gd name="connsiteX1" fmla="*/ 271816 w 295670"/>
              <a:gd name="connsiteY1" fmla="*/ 87465 h 906449"/>
              <a:gd name="connsiteX2" fmla="*/ 247962 w 295670"/>
              <a:gd name="connsiteY2" fmla="*/ 103367 h 906449"/>
              <a:gd name="connsiteX3" fmla="*/ 247962 w 295670"/>
              <a:gd name="connsiteY3" fmla="*/ 151075 h 906449"/>
              <a:gd name="connsiteX4" fmla="*/ 240011 w 295670"/>
              <a:gd name="connsiteY4" fmla="*/ 246491 h 906449"/>
              <a:gd name="connsiteX5" fmla="*/ 232059 w 295670"/>
              <a:gd name="connsiteY5" fmla="*/ 270345 h 906449"/>
              <a:gd name="connsiteX6" fmla="*/ 208206 w 295670"/>
              <a:gd name="connsiteY6" fmla="*/ 294199 h 906449"/>
              <a:gd name="connsiteX7" fmla="*/ 192303 w 295670"/>
              <a:gd name="connsiteY7" fmla="*/ 349858 h 906449"/>
              <a:gd name="connsiteX8" fmla="*/ 176400 w 295670"/>
              <a:gd name="connsiteY8" fmla="*/ 461176 h 906449"/>
              <a:gd name="connsiteX9" fmla="*/ 144595 w 295670"/>
              <a:gd name="connsiteY9" fmla="*/ 508884 h 906449"/>
              <a:gd name="connsiteX10" fmla="*/ 96887 w 295670"/>
              <a:gd name="connsiteY10" fmla="*/ 524787 h 906449"/>
              <a:gd name="connsiteX11" fmla="*/ 73033 w 295670"/>
              <a:gd name="connsiteY11" fmla="*/ 532738 h 906449"/>
              <a:gd name="connsiteX12" fmla="*/ 49179 w 295670"/>
              <a:gd name="connsiteY12" fmla="*/ 548640 h 906449"/>
              <a:gd name="connsiteX13" fmla="*/ 33277 w 295670"/>
              <a:gd name="connsiteY13" fmla="*/ 596348 h 906449"/>
              <a:gd name="connsiteX14" fmla="*/ 25326 w 295670"/>
              <a:gd name="connsiteY14" fmla="*/ 620202 h 906449"/>
              <a:gd name="connsiteX15" fmla="*/ 33277 w 295670"/>
              <a:gd name="connsiteY15" fmla="*/ 683813 h 906449"/>
              <a:gd name="connsiteX16" fmla="*/ 41228 w 295670"/>
              <a:gd name="connsiteY16" fmla="*/ 739472 h 906449"/>
              <a:gd name="connsiteX17" fmla="*/ 33277 w 295670"/>
              <a:gd name="connsiteY17" fmla="*/ 771277 h 906449"/>
              <a:gd name="connsiteX18" fmla="*/ 9423 w 295670"/>
              <a:gd name="connsiteY18" fmla="*/ 818985 h 906449"/>
              <a:gd name="connsiteX19" fmla="*/ 9423 w 295670"/>
              <a:gd name="connsiteY19" fmla="*/ 866693 h 906449"/>
              <a:gd name="connsiteX20" fmla="*/ 1472 w 295670"/>
              <a:gd name="connsiteY20" fmla="*/ 906449 h 9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670" h="906449">
                <a:moveTo>
                  <a:pt x="295670" y="0"/>
                </a:moveTo>
                <a:cubicBezTo>
                  <a:pt x="290967" y="37629"/>
                  <a:pt x="297590" y="61692"/>
                  <a:pt x="271816" y="87465"/>
                </a:cubicBezTo>
                <a:cubicBezTo>
                  <a:pt x="265059" y="94222"/>
                  <a:pt x="255913" y="98066"/>
                  <a:pt x="247962" y="103367"/>
                </a:cubicBezTo>
                <a:cubicBezTo>
                  <a:pt x="226759" y="166978"/>
                  <a:pt x="247962" y="87464"/>
                  <a:pt x="247962" y="151075"/>
                </a:cubicBezTo>
                <a:cubicBezTo>
                  <a:pt x="247962" y="182991"/>
                  <a:pt x="244229" y="214855"/>
                  <a:pt x="240011" y="246491"/>
                </a:cubicBezTo>
                <a:cubicBezTo>
                  <a:pt x="238903" y="254799"/>
                  <a:pt x="236708" y="263371"/>
                  <a:pt x="232059" y="270345"/>
                </a:cubicBezTo>
                <a:cubicBezTo>
                  <a:pt x="225822" y="279701"/>
                  <a:pt x="216157" y="286248"/>
                  <a:pt x="208206" y="294199"/>
                </a:cubicBezTo>
                <a:cubicBezTo>
                  <a:pt x="202753" y="310556"/>
                  <a:pt x="194522" y="333213"/>
                  <a:pt x="192303" y="349858"/>
                </a:cubicBezTo>
                <a:cubicBezTo>
                  <a:pt x="190897" y="360402"/>
                  <a:pt x="191519" y="433962"/>
                  <a:pt x="176400" y="461176"/>
                </a:cubicBezTo>
                <a:cubicBezTo>
                  <a:pt x="167118" y="477883"/>
                  <a:pt x="162727" y="502840"/>
                  <a:pt x="144595" y="508884"/>
                </a:cubicBezTo>
                <a:lnTo>
                  <a:pt x="96887" y="524787"/>
                </a:lnTo>
                <a:cubicBezTo>
                  <a:pt x="88936" y="527437"/>
                  <a:pt x="80007" y="528089"/>
                  <a:pt x="73033" y="532738"/>
                </a:cubicBezTo>
                <a:lnTo>
                  <a:pt x="49179" y="548640"/>
                </a:lnTo>
                <a:lnTo>
                  <a:pt x="33277" y="596348"/>
                </a:lnTo>
                <a:lnTo>
                  <a:pt x="25326" y="620202"/>
                </a:lnTo>
                <a:cubicBezTo>
                  <a:pt x="27976" y="641406"/>
                  <a:pt x="30453" y="662632"/>
                  <a:pt x="33277" y="683813"/>
                </a:cubicBezTo>
                <a:cubicBezTo>
                  <a:pt x="35754" y="702390"/>
                  <a:pt x="41228" y="720731"/>
                  <a:pt x="41228" y="739472"/>
                </a:cubicBezTo>
                <a:cubicBezTo>
                  <a:pt x="41228" y="750400"/>
                  <a:pt x="36279" y="760770"/>
                  <a:pt x="33277" y="771277"/>
                </a:cubicBezTo>
                <a:cubicBezTo>
                  <a:pt x="25047" y="800083"/>
                  <a:pt x="26848" y="792849"/>
                  <a:pt x="9423" y="818985"/>
                </a:cubicBezTo>
                <a:cubicBezTo>
                  <a:pt x="-11780" y="882596"/>
                  <a:pt x="9423" y="803082"/>
                  <a:pt x="9423" y="866693"/>
                </a:cubicBezTo>
                <a:cubicBezTo>
                  <a:pt x="9423" y="880207"/>
                  <a:pt x="1472" y="906449"/>
                  <a:pt x="1472" y="906449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D83EB1FD-8D69-FA06-1ECD-D66D3C204AC3}"/>
              </a:ext>
            </a:extLst>
          </p:cNvPr>
          <p:cNvSpPr/>
          <p:nvPr/>
        </p:nvSpPr>
        <p:spPr>
          <a:xfrm>
            <a:off x="10113148" y="4064621"/>
            <a:ext cx="723569" cy="1041620"/>
          </a:xfrm>
          <a:custGeom>
            <a:avLst/>
            <a:gdLst>
              <a:gd name="connsiteX0" fmla="*/ 0 w 723569"/>
              <a:gd name="connsiteY0" fmla="*/ 0 h 1041620"/>
              <a:gd name="connsiteX1" fmla="*/ 47708 w 723569"/>
              <a:gd name="connsiteY1" fmla="*/ 95415 h 1041620"/>
              <a:gd name="connsiteX2" fmla="*/ 55659 w 723569"/>
              <a:gd name="connsiteY2" fmla="*/ 143123 h 1041620"/>
              <a:gd name="connsiteX3" fmla="*/ 103367 w 723569"/>
              <a:gd name="connsiteY3" fmla="*/ 190831 h 1041620"/>
              <a:gd name="connsiteX4" fmla="*/ 127221 w 723569"/>
              <a:gd name="connsiteY4" fmla="*/ 198782 h 1041620"/>
              <a:gd name="connsiteX5" fmla="*/ 166978 w 723569"/>
              <a:gd name="connsiteY5" fmla="*/ 238539 h 1041620"/>
              <a:gd name="connsiteX6" fmla="*/ 214685 w 723569"/>
              <a:gd name="connsiteY6" fmla="*/ 270344 h 1041620"/>
              <a:gd name="connsiteX7" fmla="*/ 278296 w 723569"/>
              <a:gd name="connsiteY7" fmla="*/ 302149 h 1041620"/>
              <a:gd name="connsiteX8" fmla="*/ 294198 w 723569"/>
              <a:gd name="connsiteY8" fmla="*/ 326003 h 1041620"/>
              <a:gd name="connsiteX9" fmla="*/ 365760 w 723569"/>
              <a:gd name="connsiteY9" fmla="*/ 389614 h 1041620"/>
              <a:gd name="connsiteX10" fmla="*/ 389614 w 723569"/>
              <a:gd name="connsiteY10" fmla="*/ 405516 h 1041620"/>
              <a:gd name="connsiteX11" fmla="*/ 397565 w 723569"/>
              <a:gd name="connsiteY11" fmla="*/ 429370 h 1041620"/>
              <a:gd name="connsiteX12" fmla="*/ 405517 w 723569"/>
              <a:gd name="connsiteY12" fmla="*/ 500932 h 1041620"/>
              <a:gd name="connsiteX13" fmla="*/ 421419 w 723569"/>
              <a:gd name="connsiteY13" fmla="*/ 524786 h 1041620"/>
              <a:gd name="connsiteX14" fmla="*/ 469127 w 723569"/>
              <a:gd name="connsiteY14" fmla="*/ 540688 h 1041620"/>
              <a:gd name="connsiteX15" fmla="*/ 485030 w 723569"/>
              <a:gd name="connsiteY15" fmla="*/ 564542 h 1041620"/>
              <a:gd name="connsiteX16" fmla="*/ 508884 w 723569"/>
              <a:gd name="connsiteY16" fmla="*/ 588396 h 1041620"/>
              <a:gd name="connsiteX17" fmla="*/ 516835 w 723569"/>
              <a:gd name="connsiteY17" fmla="*/ 612250 h 1041620"/>
              <a:gd name="connsiteX18" fmla="*/ 532738 w 723569"/>
              <a:gd name="connsiteY18" fmla="*/ 636104 h 1041620"/>
              <a:gd name="connsiteX19" fmla="*/ 540689 w 723569"/>
              <a:gd name="connsiteY19" fmla="*/ 667909 h 1041620"/>
              <a:gd name="connsiteX20" fmla="*/ 580445 w 723569"/>
              <a:gd name="connsiteY20" fmla="*/ 755374 h 1041620"/>
              <a:gd name="connsiteX21" fmla="*/ 612251 w 723569"/>
              <a:gd name="connsiteY21" fmla="*/ 803081 h 1041620"/>
              <a:gd name="connsiteX22" fmla="*/ 636105 w 723569"/>
              <a:gd name="connsiteY22" fmla="*/ 811033 h 1041620"/>
              <a:gd name="connsiteX23" fmla="*/ 683812 w 723569"/>
              <a:gd name="connsiteY23" fmla="*/ 811033 h 1041620"/>
              <a:gd name="connsiteX24" fmla="*/ 691764 w 723569"/>
              <a:gd name="connsiteY24" fmla="*/ 834887 h 1041620"/>
              <a:gd name="connsiteX25" fmla="*/ 699715 w 723569"/>
              <a:gd name="connsiteY25" fmla="*/ 1025718 h 1041620"/>
              <a:gd name="connsiteX26" fmla="*/ 723569 w 723569"/>
              <a:gd name="connsiteY26" fmla="*/ 1041620 h 104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3569" h="1041620">
                <a:moveTo>
                  <a:pt x="0" y="0"/>
                </a:moveTo>
                <a:cubicBezTo>
                  <a:pt x="15903" y="31805"/>
                  <a:pt x="34820" y="62274"/>
                  <a:pt x="47708" y="95415"/>
                </a:cubicBezTo>
                <a:cubicBezTo>
                  <a:pt x="53551" y="110441"/>
                  <a:pt x="49671" y="128154"/>
                  <a:pt x="55659" y="143123"/>
                </a:cubicBezTo>
                <a:cubicBezTo>
                  <a:pt x="63956" y="163865"/>
                  <a:pt x="83840" y="181067"/>
                  <a:pt x="103367" y="190831"/>
                </a:cubicBezTo>
                <a:cubicBezTo>
                  <a:pt x="110864" y="194579"/>
                  <a:pt x="119270" y="196132"/>
                  <a:pt x="127221" y="198782"/>
                </a:cubicBezTo>
                <a:cubicBezTo>
                  <a:pt x="222638" y="262395"/>
                  <a:pt x="82163" y="164325"/>
                  <a:pt x="166978" y="238539"/>
                </a:cubicBezTo>
                <a:cubicBezTo>
                  <a:pt x="181361" y="251125"/>
                  <a:pt x="198091" y="260862"/>
                  <a:pt x="214685" y="270344"/>
                </a:cubicBezTo>
                <a:cubicBezTo>
                  <a:pt x="235268" y="282106"/>
                  <a:pt x="278296" y="302149"/>
                  <a:pt x="278296" y="302149"/>
                </a:cubicBezTo>
                <a:cubicBezTo>
                  <a:pt x="283597" y="310100"/>
                  <a:pt x="287979" y="318747"/>
                  <a:pt x="294198" y="326003"/>
                </a:cubicBezTo>
                <a:cubicBezTo>
                  <a:pt x="315020" y="350295"/>
                  <a:pt x="340313" y="370528"/>
                  <a:pt x="365760" y="389614"/>
                </a:cubicBezTo>
                <a:cubicBezTo>
                  <a:pt x="373405" y="395348"/>
                  <a:pt x="381663" y="400215"/>
                  <a:pt x="389614" y="405516"/>
                </a:cubicBezTo>
                <a:cubicBezTo>
                  <a:pt x="392264" y="413467"/>
                  <a:pt x="396187" y="421103"/>
                  <a:pt x="397565" y="429370"/>
                </a:cubicBezTo>
                <a:cubicBezTo>
                  <a:pt x="401511" y="453044"/>
                  <a:pt x="399696" y="477648"/>
                  <a:pt x="405517" y="500932"/>
                </a:cubicBezTo>
                <a:cubicBezTo>
                  <a:pt x="407835" y="510203"/>
                  <a:pt x="413315" y="519721"/>
                  <a:pt x="421419" y="524786"/>
                </a:cubicBezTo>
                <a:cubicBezTo>
                  <a:pt x="435634" y="533670"/>
                  <a:pt x="469127" y="540688"/>
                  <a:pt x="469127" y="540688"/>
                </a:cubicBezTo>
                <a:cubicBezTo>
                  <a:pt x="474428" y="548639"/>
                  <a:pt x="478912" y="557201"/>
                  <a:pt x="485030" y="564542"/>
                </a:cubicBezTo>
                <a:cubicBezTo>
                  <a:pt x="492229" y="573181"/>
                  <a:pt x="502647" y="579040"/>
                  <a:pt x="508884" y="588396"/>
                </a:cubicBezTo>
                <a:cubicBezTo>
                  <a:pt x="513533" y="595370"/>
                  <a:pt x="513087" y="604753"/>
                  <a:pt x="516835" y="612250"/>
                </a:cubicBezTo>
                <a:cubicBezTo>
                  <a:pt x="521109" y="620797"/>
                  <a:pt x="527437" y="628153"/>
                  <a:pt x="532738" y="636104"/>
                </a:cubicBezTo>
                <a:cubicBezTo>
                  <a:pt x="535388" y="646706"/>
                  <a:pt x="536954" y="657639"/>
                  <a:pt x="540689" y="667909"/>
                </a:cubicBezTo>
                <a:cubicBezTo>
                  <a:pt x="545174" y="680244"/>
                  <a:pt x="569632" y="737353"/>
                  <a:pt x="580445" y="755374"/>
                </a:cubicBezTo>
                <a:cubicBezTo>
                  <a:pt x="590278" y="771763"/>
                  <a:pt x="594119" y="797037"/>
                  <a:pt x="612251" y="803081"/>
                </a:cubicBezTo>
                <a:lnTo>
                  <a:pt x="636105" y="811033"/>
                </a:lnTo>
                <a:cubicBezTo>
                  <a:pt x="652009" y="805731"/>
                  <a:pt x="667908" y="795129"/>
                  <a:pt x="683812" y="811033"/>
                </a:cubicBezTo>
                <a:cubicBezTo>
                  <a:pt x="689739" y="816960"/>
                  <a:pt x="689113" y="826936"/>
                  <a:pt x="691764" y="834887"/>
                </a:cubicBezTo>
                <a:cubicBezTo>
                  <a:pt x="694414" y="898497"/>
                  <a:pt x="690034" y="962793"/>
                  <a:pt x="699715" y="1025718"/>
                </a:cubicBezTo>
                <a:cubicBezTo>
                  <a:pt x="701168" y="1035163"/>
                  <a:pt x="723569" y="1041620"/>
                  <a:pt x="723569" y="104162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48BBAD77-254D-522D-3808-51D574034F18}"/>
              </a:ext>
            </a:extLst>
          </p:cNvPr>
          <p:cNvSpPr/>
          <p:nvPr/>
        </p:nvSpPr>
        <p:spPr>
          <a:xfrm>
            <a:off x="9278165" y="4064621"/>
            <a:ext cx="803177" cy="904768"/>
          </a:xfrm>
          <a:custGeom>
            <a:avLst/>
            <a:gdLst>
              <a:gd name="connsiteX0" fmla="*/ 803082 w 803082"/>
              <a:gd name="connsiteY0" fmla="*/ 0 h 914980"/>
              <a:gd name="connsiteX1" fmla="*/ 763325 w 803082"/>
              <a:gd name="connsiteY1" fmla="*/ 15902 h 914980"/>
              <a:gd name="connsiteX2" fmla="*/ 747423 w 803082"/>
              <a:gd name="connsiteY2" fmla="*/ 39756 h 914980"/>
              <a:gd name="connsiteX3" fmla="*/ 723569 w 803082"/>
              <a:gd name="connsiteY3" fmla="*/ 87464 h 914980"/>
              <a:gd name="connsiteX4" fmla="*/ 699715 w 803082"/>
              <a:gd name="connsiteY4" fmla="*/ 95415 h 914980"/>
              <a:gd name="connsiteX5" fmla="*/ 580445 w 803082"/>
              <a:gd name="connsiteY5" fmla="*/ 103367 h 914980"/>
              <a:gd name="connsiteX6" fmla="*/ 564543 w 803082"/>
              <a:gd name="connsiteY6" fmla="*/ 127220 h 914980"/>
              <a:gd name="connsiteX7" fmla="*/ 540689 w 803082"/>
              <a:gd name="connsiteY7" fmla="*/ 206734 h 914980"/>
              <a:gd name="connsiteX8" fmla="*/ 548640 w 803082"/>
              <a:gd name="connsiteY8" fmla="*/ 278295 h 914980"/>
              <a:gd name="connsiteX9" fmla="*/ 508884 w 803082"/>
              <a:gd name="connsiteY9" fmla="*/ 349857 h 914980"/>
              <a:gd name="connsiteX10" fmla="*/ 492981 w 803082"/>
              <a:gd name="connsiteY10" fmla="*/ 373711 h 914980"/>
              <a:gd name="connsiteX11" fmla="*/ 477079 w 803082"/>
              <a:gd name="connsiteY11" fmla="*/ 397565 h 914980"/>
              <a:gd name="connsiteX12" fmla="*/ 445273 w 803082"/>
              <a:gd name="connsiteY12" fmla="*/ 421419 h 914980"/>
              <a:gd name="connsiteX13" fmla="*/ 413468 w 803082"/>
              <a:gd name="connsiteY13" fmla="*/ 469127 h 914980"/>
              <a:gd name="connsiteX14" fmla="*/ 365760 w 803082"/>
              <a:gd name="connsiteY14" fmla="*/ 485029 h 914980"/>
              <a:gd name="connsiteX15" fmla="*/ 341906 w 803082"/>
              <a:gd name="connsiteY15" fmla="*/ 500932 h 914980"/>
              <a:gd name="connsiteX16" fmla="*/ 310101 w 803082"/>
              <a:gd name="connsiteY16" fmla="*/ 548640 h 914980"/>
              <a:gd name="connsiteX17" fmla="*/ 294199 w 803082"/>
              <a:gd name="connsiteY17" fmla="*/ 572494 h 914980"/>
              <a:gd name="connsiteX18" fmla="*/ 222637 w 803082"/>
              <a:gd name="connsiteY18" fmla="*/ 628153 h 914980"/>
              <a:gd name="connsiteX19" fmla="*/ 198783 w 803082"/>
              <a:gd name="connsiteY19" fmla="*/ 636104 h 914980"/>
              <a:gd name="connsiteX20" fmla="*/ 151075 w 803082"/>
              <a:gd name="connsiteY20" fmla="*/ 659958 h 914980"/>
              <a:gd name="connsiteX21" fmla="*/ 103367 w 803082"/>
              <a:gd name="connsiteY21" fmla="*/ 699714 h 914980"/>
              <a:gd name="connsiteX22" fmla="*/ 95416 w 803082"/>
              <a:gd name="connsiteY22" fmla="*/ 818984 h 914980"/>
              <a:gd name="connsiteX23" fmla="*/ 87465 w 803082"/>
              <a:gd name="connsiteY23" fmla="*/ 842838 h 914980"/>
              <a:gd name="connsiteX24" fmla="*/ 63611 w 803082"/>
              <a:gd name="connsiteY24" fmla="*/ 858740 h 914980"/>
              <a:gd name="connsiteX25" fmla="*/ 23854 w 803082"/>
              <a:gd name="connsiteY25" fmla="*/ 914400 h 914980"/>
              <a:gd name="connsiteX26" fmla="*/ 0 w 803082"/>
              <a:gd name="connsiteY26" fmla="*/ 914400 h 91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803082" h="914980">
                <a:moveTo>
                  <a:pt x="803082" y="0"/>
                </a:moveTo>
                <a:cubicBezTo>
                  <a:pt x="789830" y="5301"/>
                  <a:pt x="774940" y="7606"/>
                  <a:pt x="763325" y="15902"/>
                </a:cubicBezTo>
                <a:cubicBezTo>
                  <a:pt x="755549" y="21456"/>
                  <a:pt x="751697" y="31209"/>
                  <a:pt x="747423" y="39756"/>
                </a:cubicBezTo>
                <a:cubicBezTo>
                  <a:pt x="737820" y="58963"/>
                  <a:pt x="742559" y="72272"/>
                  <a:pt x="723569" y="87464"/>
                </a:cubicBezTo>
                <a:cubicBezTo>
                  <a:pt x="717024" y="92700"/>
                  <a:pt x="707666" y="92765"/>
                  <a:pt x="699715" y="95415"/>
                </a:cubicBezTo>
                <a:cubicBezTo>
                  <a:pt x="649694" y="88269"/>
                  <a:pt x="630430" y="78375"/>
                  <a:pt x="580445" y="103367"/>
                </a:cubicBezTo>
                <a:cubicBezTo>
                  <a:pt x="571898" y="107640"/>
                  <a:pt x="569844" y="119269"/>
                  <a:pt x="564543" y="127220"/>
                </a:cubicBezTo>
                <a:cubicBezTo>
                  <a:pt x="545184" y="185295"/>
                  <a:pt x="552705" y="158666"/>
                  <a:pt x="540689" y="206734"/>
                </a:cubicBezTo>
                <a:cubicBezTo>
                  <a:pt x="543339" y="230588"/>
                  <a:pt x="548640" y="254295"/>
                  <a:pt x="548640" y="278295"/>
                </a:cubicBezTo>
                <a:cubicBezTo>
                  <a:pt x="548640" y="299289"/>
                  <a:pt x="513425" y="343045"/>
                  <a:pt x="508884" y="349857"/>
                </a:cubicBezTo>
                <a:lnTo>
                  <a:pt x="492981" y="373711"/>
                </a:lnTo>
                <a:cubicBezTo>
                  <a:pt x="487680" y="381662"/>
                  <a:pt x="484724" y="391831"/>
                  <a:pt x="477079" y="397565"/>
                </a:cubicBezTo>
                <a:lnTo>
                  <a:pt x="445273" y="421419"/>
                </a:lnTo>
                <a:cubicBezTo>
                  <a:pt x="434671" y="437322"/>
                  <a:pt x="431600" y="463083"/>
                  <a:pt x="413468" y="469127"/>
                </a:cubicBezTo>
                <a:lnTo>
                  <a:pt x="365760" y="485029"/>
                </a:lnTo>
                <a:cubicBezTo>
                  <a:pt x="357809" y="490330"/>
                  <a:pt x="348199" y="493740"/>
                  <a:pt x="341906" y="500932"/>
                </a:cubicBezTo>
                <a:cubicBezTo>
                  <a:pt x="329320" y="515316"/>
                  <a:pt x="320703" y="532737"/>
                  <a:pt x="310101" y="548640"/>
                </a:cubicBezTo>
                <a:cubicBezTo>
                  <a:pt x="304800" y="556591"/>
                  <a:pt x="300956" y="565737"/>
                  <a:pt x="294199" y="572494"/>
                </a:cubicBezTo>
                <a:cubicBezTo>
                  <a:pt x="273618" y="593074"/>
                  <a:pt x="251165" y="618644"/>
                  <a:pt x="222637" y="628153"/>
                </a:cubicBezTo>
                <a:lnTo>
                  <a:pt x="198783" y="636104"/>
                </a:lnTo>
                <a:cubicBezTo>
                  <a:pt x="130430" y="681674"/>
                  <a:pt x="216907" y="627044"/>
                  <a:pt x="151075" y="659958"/>
                </a:cubicBezTo>
                <a:cubicBezTo>
                  <a:pt x="128934" y="671028"/>
                  <a:pt x="120953" y="682128"/>
                  <a:pt x="103367" y="699714"/>
                </a:cubicBezTo>
                <a:cubicBezTo>
                  <a:pt x="113170" y="787938"/>
                  <a:pt x="118909" y="748506"/>
                  <a:pt x="95416" y="818984"/>
                </a:cubicBezTo>
                <a:cubicBezTo>
                  <a:pt x="92766" y="826935"/>
                  <a:pt x="94439" y="838189"/>
                  <a:pt x="87465" y="842838"/>
                </a:cubicBezTo>
                <a:lnTo>
                  <a:pt x="63611" y="858740"/>
                </a:lnTo>
                <a:cubicBezTo>
                  <a:pt x="49735" y="900366"/>
                  <a:pt x="61272" y="908163"/>
                  <a:pt x="23854" y="914400"/>
                </a:cubicBezTo>
                <a:cubicBezTo>
                  <a:pt x="16011" y="915707"/>
                  <a:pt x="7951" y="914400"/>
                  <a:pt x="0" y="91440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8AEAF42-6AE2-BAEE-32C4-FCC9580B8CF8}"/>
              </a:ext>
            </a:extLst>
          </p:cNvPr>
          <p:cNvCxnSpPr>
            <a:cxnSpLocks/>
          </p:cNvCxnSpPr>
          <p:nvPr/>
        </p:nvCxnSpPr>
        <p:spPr>
          <a:xfrm>
            <a:off x="9802624" y="5097280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D1285EA7-1DD0-5445-C811-3AF5F879DE37}"/>
              </a:ext>
            </a:extLst>
          </p:cNvPr>
          <p:cNvSpPr/>
          <p:nvPr/>
        </p:nvSpPr>
        <p:spPr>
          <a:xfrm>
            <a:off x="9683285" y="579316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8A0E5DC-2A19-ED29-52DA-DA583D411FF6}"/>
              </a:ext>
            </a:extLst>
          </p:cNvPr>
          <p:cNvCxnSpPr>
            <a:cxnSpLocks/>
          </p:cNvCxnSpPr>
          <p:nvPr/>
        </p:nvCxnSpPr>
        <p:spPr>
          <a:xfrm>
            <a:off x="10821716" y="5107761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 98">
            <a:extLst>
              <a:ext uri="{FF2B5EF4-FFF2-40B4-BE49-F238E27FC236}">
                <a16:creationId xmlns:a16="http://schemas.microsoft.com/office/drawing/2014/main" id="{390ED9FA-6A1A-F336-4363-E37A1EE51F4D}"/>
              </a:ext>
            </a:extLst>
          </p:cNvPr>
          <p:cNvSpPr/>
          <p:nvPr/>
        </p:nvSpPr>
        <p:spPr>
          <a:xfrm>
            <a:off x="912851" y="2764435"/>
            <a:ext cx="45719" cy="152289"/>
          </a:xfrm>
          <a:custGeom>
            <a:avLst/>
            <a:gdLst>
              <a:gd name="connsiteX0" fmla="*/ 23917 w 32100"/>
              <a:gd name="connsiteY0" fmla="*/ 0 h 182880"/>
              <a:gd name="connsiteX1" fmla="*/ 63 w 32100"/>
              <a:gd name="connsiteY1" fmla="*/ 39756 h 182880"/>
              <a:gd name="connsiteX2" fmla="*/ 15966 w 32100"/>
              <a:gd name="connsiteY2" fmla="*/ 63610 h 182880"/>
              <a:gd name="connsiteX3" fmla="*/ 8015 w 32100"/>
              <a:gd name="connsiteY3" fmla="*/ 95415 h 182880"/>
              <a:gd name="connsiteX4" fmla="*/ 31869 w 32100"/>
              <a:gd name="connsiteY4" fmla="*/ 174928 h 182880"/>
              <a:gd name="connsiteX5" fmla="*/ 31869 w 3210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00" h="182880">
                <a:moveTo>
                  <a:pt x="23917" y="0"/>
                </a:moveTo>
                <a:cubicBezTo>
                  <a:pt x="15966" y="13252"/>
                  <a:pt x="1980" y="24421"/>
                  <a:pt x="63" y="39756"/>
                </a:cubicBezTo>
                <a:cubicBezTo>
                  <a:pt x="-1122" y="49239"/>
                  <a:pt x="14614" y="54150"/>
                  <a:pt x="15966" y="63610"/>
                </a:cubicBezTo>
                <a:cubicBezTo>
                  <a:pt x="17512" y="74428"/>
                  <a:pt x="10665" y="84813"/>
                  <a:pt x="8015" y="95415"/>
                </a:cubicBezTo>
                <a:cubicBezTo>
                  <a:pt x="18153" y="125830"/>
                  <a:pt x="25862" y="144893"/>
                  <a:pt x="31869" y="174928"/>
                </a:cubicBezTo>
                <a:cubicBezTo>
                  <a:pt x="32389" y="177527"/>
                  <a:pt x="31869" y="180229"/>
                  <a:pt x="31869" y="18288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989336-86B7-4D6A-10F1-4818D19CF762}"/>
              </a:ext>
            </a:extLst>
          </p:cNvPr>
          <p:cNvCxnSpPr>
            <a:cxnSpLocks/>
          </p:cNvCxnSpPr>
          <p:nvPr/>
        </p:nvCxnSpPr>
        <p:spPr>
          <a:xfrm flipH="1">
            <a:off x="1786265" y="4526233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056FBF32-7AFD-6247-C7DE-FAAE660790EA}"/>
              </a:ext>
            </a:extLst>
          </p:cNvPr>
          <p:cNvSpPr/>
          <p:nvPr/>
        </p:nvSpPr>
        <p:spPr>
          <a:xfrm>
            <a:off x="1387405" y="513008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259C84D-2385-EC55-63EA-CA0C8619359A}"/>
              </a:ext>
            </a:extLst>
          </p:cNvPr>
          <p:cNvCxnSpPr/>
          <p:nvPr/>
        </p:nvCxnSpPr>
        <p:spPr>
          <a:xfrm>
            <a:off x="2059266" y="5144200"/>
            <a:ext cx="0" cy="644596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733109F-7C05-EA65-364E-B9AD5A94E668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2165707" y="5148912"/>
            <a:ext cx="5413" cy="35364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F23B1843-2625-4D3B-C840-5E4854795F78}"/>
              </a:ext>
            </a:extLst>
          </p:cNvPr>
          <p:cNvCxnSpPr>
            <a:cxnSpLocks/>
          </p:cNvCxnSpPr>
          <p:nvPr/>
        </p:nvCxnSpPr>
        <p:spPr>
          <a:xfrm>
            <a:off x="2212222" y="5147948"/>
            <a:ext cx="0" cy="23223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23CD7E0E-68DD-9C38-6046-26F2B8EDA669}"/>
              </a:ext>
            </a:extLst>
          </p:cNvPr>
          <p:cNvCxnSpPr>
            <a:cxnSpLocks/>
          </p:cNvCxnSpPr>
          <p:nvPr/>
        </p:nvCxnSpPr>
        <p:spPr>
          <a:xfrm>
            <a:off x="2137816" y="5147948"/>
            <a:ext cx="0" cy="44740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EC0C1455-AD28-CDEA-68E4-F29E39A63BE2}"/>
              </a:ext>
            </a:extLst>
          </p:cNvPr>
          <p:cNvCxnSpPr/>
          <p:nvPr/>
        </p:nvCxnSpPr>
        <p:spPr>
          <a:xfrm>
            <a:off x="1503431" y="449542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C7B462E9-CE75-97AD-5183-F70B21A54854}"/>
              </a:ext>
            </a:extLst>
          </p:cNvPr>
          <p:cNvCxnSpPr>
            <a:cxnSpLocks/>
          </p:cNvCxnSpPr>
          <p:nvPr/>
        </p:nvCxnSpPr>
        <p:spPr>
          <a:xfrm>
            <a:off x="1036537" y="3035190"/>
            <a:ext cx="0" cy="15629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7963DDF4-B371-B8F2-CF74-94A1EC4BF407}"/>
              </a:ext>
            </a:extLst>
          </p:cNvPr>
          <p:cNvSpPr txBox="1"/>
          <p:nvPr/>
        </p:nvSpPr>
        <p:spPr>
          <a:xfrm>
            <a:off x="1361334" y="2932614"/>
            <a:ext cx="173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 trajectories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02047D0B-6E34-C306-BDE7-DBA8A5C14875}"/>
              </a:ext>
            </a:extLst>
          </p:cNvPr>
          <p:cNvCxnSpPr>
            <a:cxnSpLocks/>
          </p:cNvCxnSpPr>
          <p:nvPr/>
        </p:nvCxnSpPr>
        <p:spPr>
          <a:xfrm flipH="1">
            <a:off x="4736183" y="4513517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157A263-1FD7-2397-5146-FE00338B230B}"/>
              </a:ext>
            </a:extLst>
          </p:cNvPr>
          <p:cNvCxnSpPr>
            <a:cxnSpLocks/>
          </p:cNvCxnSpPr>
          <p:nvPr/>
        </p:nvCxnSpPr>
        <p:spPr>
          <a:xfrm>
            <a:off x="5227171" y="5159632"/>
            <a:ext cx="0" cy="66912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36967546-04F7-0187-AF4D-DA647C500654}"/>
              </a:ext>
            </a:extLst>
          </p:cNvPr>
          <p:cNvCxnSpPr>
            <a:cxnSpLocks/>
          </p:cNvCxnSpPr>
          <p:nvPr/>
        </p:nvCxnSpPr>
        <p:spPr>
          <a:xfrm>
            <a:off x="5113718" y="551421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5BCF821B-24E4-CCED-D38F-0254D137A8C3}"/>
              </a:ext>
            </a:extLst>
          </p:cNvPr>
          <p:cNvCxnSpPr>
            <a:cxnSpLocks/>
          </p:cNvCxnSpPr>
          <p:nvPr/>
        </p:nvCxnSpPr>
        <p:spPr>
          <a:xfrm>
            <a:off x="5079844" y="559535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76BBC6D7-2CBA-B8EE-50AE-ED79D9BD888B}"/>
              </a:ext>
            </a:extLst>
          </p:cNvPr>
          <p:cNvSpPr/>
          <p:nvPr/>
        </p:nvSpPr>
        <p:spPr>
          <a:xfrm>
            <a:off x="5005918" y="5793632"/>
            <a:ext cx="364643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0A75AC7-D8F9-F004-5A3B-4DFD50E000D2}"/>
              </a:ext>
            </a:extLst>
          </p:cNvPr>
          <p:cNvCxnSpPr>
            <a:cxnSpLocks/>
          </p:cNvCxnSpPr>
          <p:nvPr/>
        </p:nvCxnSpPr>
        <p:spPr>
          <a:xfrm flipV="1">
            <a:off x="5154555" y="537615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030EDF5-C035-E8BE-45DF-3E8400D08293}"/>
              </a:ext>
            </a:extLst>
          </p:cNvPr>
          <p:cNvCxnSpPr>
            <a:cxnSpLocks/>
          </p:cNvCxnSpPr>
          <p:nvPr/>
        </p:nvCxnSpPr>
        <p:spPr>
          <a:xfrm>
            <a:off x="7013649" y="5168562"/>
            <a:ext cx="0" cy="6356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15BA7C4-F1E3-B249-596E-5A3E83BAFDDF}"/>
              </a:ext>
            </a:extLst>
          </p:cNvPr>
          <p:cNvCxnSpPr>
            <a:cxnSpLocks/>
          </p:cNvCxnSpPr>
          <p:nvPr/>
        </p:nvCxnSpPr>
        <p:spPr>
          <a:xfrm>
            <a:off x="6900196" y="552314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DC06B13-A516-BD75-2BD2-8A5E3DF1C219}"/>
              </a:ext>
            </a:extLst>
          </p:cNvPr>
          <p:cNvCxnSpPr>
            <a:cxnSpLocks/>
          </p:cNvCxnSpPr>
          <p:nvPr/>
        </p:nvCxnSpPr>
        <p:spPr>
          <a:xfrm>
            <a:off x="6866322" y="560428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14B5166-C0D1-F82F-A19C-052A593302EA}"/>
              </a:ext>
            </a:extLst>
          </p:cNvPr>
          <p:cNvCxnSpPr>
            <a:cxnSpLocks/>
          </p:cNvCxnSpPr>
          <p:nvPr/>
        </p:nvCxnSpPr>
        <p:spPr>
          <a:xfrm flipV="1">
            <a:off x="6941033" y="538508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07C574DC-725B-CB91-6DAF-B5A0D2DBA573}"/>
              </a:ext>
            </a:extLst>
          </p:cNvPr>
          <p:cNvSpPr/>
          <p:nvPr/>
        </p:nvSpPr>
        <p:spPr>
          <a:xfrm>
            <a:off x="6758981" y="579363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lide Number Placeholder 18">
            <a:extLst>
              <a:ext uri="{FF2B5EF4-FFF2-40B4-BE49-F238E27FC236}">
                <a16:creationId xmlns:a16="http://schemas.microsoft.com/office/drawing/2014/main" id="{5337C7F3-559B-255C-C95C-956B5BAD1EAB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CD45B7-DFE2-4393-8D37-380FC36BF3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9B350D7-D200-FD88-46D8-E3EA5E0C47AA}"/>
              </a:ext>
            </a:extLst>
          </p:cNvPr>
          <p:cNvSpPr txBox="1"/>
          <p:nvPr/>
        </p:nvSpPr>
        <p:spPr>
          <a:xfrm>
            <a:off x="124150" y="4348994"/>
            <a:ext cx="3676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Photon to Digital Converter</a:t>
            </a:r>
          </a:p>
        </p:txBody>
      </p:sp>
    </p:spTree>
    <p:extLst>
      <p:ext uri="{BB962C8B-B14F-4D97-AF65-F5344CB8AC3E}">
        <p14:creationId xmlns:p14="http://schemas.microsoft.com/office/powerpoint/2010/main" val="2924559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5235A3B-9C31-C39B-C24F-7E2DB76B4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/>
              <a:t>Development timeline and update – All critical gates passed (but the last…)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6F22301-C39C-C5FB-097D-DB7F3E8D61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6" name="Flèche droite à entaille 5">
            <a:extLst>
              <a:ext uri="{FF2B5EF4-FFF2-40B4-BE49-F238E27FC236}">
                <a16:creationId xmlns:a16="http://schemas.microsoft.com/office/drawing/2014/main" id="{5787254E-0A7D-4619-245E-6A9A37A92895}"/>
              </a:ext>
            </a:extLst>
          </p:cNvPr>
          <p:cNvSpPr/>
          <p:nvPr/>
        </p:nvSpPr>
        <p:spPr>
          <a:xfrm>
            <a:off x="516614" y="1510145"/>
            <a:ext cx="11002286" cy="416536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DAE29CE-D37F-B713-33A6-027C86AE961B}"/>
              </a:ext>
            </a:extLst>
          </p:cNvPr>
          <p:cNvSpPr txBox="1"/>
          <p:nvPr/>
        </p:nvSpPr>
        <p:spPr>
          <a:xfrm>
            <a:off x="1973351" y="1528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2019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C3DD758-E9C8-3357-2D6E-3E00192A8D6F}"/>
              </a:ext>
            </a:extLst>
          </p:cNvPr>
          <p:cNvSpPr txBox="1"/>
          <p:nvPr/>
        </p:nvSpPr>
        <p:spPr>
          <a:xfrm>
            <a:off x="8070172" y="1528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161E1F-AC70-72F7-A375-58D1A6C128BB}"/>
              </a:ext>
            </a:extLst>
          </p:cNvPr>
          <p:cNvSpPr txBox="1"/>
          <p:nvPr/>
        </p:nvSpPr>
        <p:spPr>
          <a:xfrm>
            <a:off x="9718445" y="1528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2024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5C05700-C9F5-BBB2-7288-6094B8ADED3A}"/>
              </a:ext>
            </a:extLst>
          </p:cNvPr>
          <p:cNvSpPr txBox="1"/>
          <p:nvPr/>
        </p:nvSpPr>
        <p:spPr>
          <a:xfrm>
            <a:off x="1839498" y="1858613"/>
            <a:ext cx="965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  <a:r>
              <a:rPr kumimoji="0" lang="en-CA" sz="1400" b="0" i="0" u="none" strike="noStrike" kern="1200" cap="none" spc="0" normalizeH="0" baseline="3000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</a:t>
            </a: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CMOS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readout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4ED5439-14FA-5717-2687-DACD5F8150BB}"/>
              </a:ext>
            </a:extLst>
          </p:cNvPr>
          <p:cNvSpPr txBox="1"/>
          <p:nvPr/>
        </p:nvSpPr>
        <p:spPr>
          <a:xfrm>
            <a:off x="6018047" y="857108"/>
            <a:ext cx="1200970" cy="69249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  <a:r>
              <a:rPr kumimoji="0" lang="en-CA" sz="1400" b="0" i="0" u="none" strike="noStrike" kern="1200" cap="none" spc="0" normalizeH="0" baseline="3000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</a:t>
            </a: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3D SPAD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wafer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05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(on fake CMOS)</a:t>
            </a:r>
            <a:endParaRPr kumimoji="0" lang="en-CA" sz="14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86F08C8-10E5-9510-0B50-C9964D4FE13C}"/>
              </a:ext>
            </a:extLst>
          </p:cNvPr>
          <p:cNvSpPr txBox="1"/>
          <p:nvPr/>
        </p:nvSpPr>
        <p:spPr>
          <a:xfrm>
            <a:off x="7776544" y="1858613"/>
            <a:ext cx="12779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Bonding on 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real CMOS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demonstrated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EEEBC87-29EC-43B7-E1CD-6CB89B402034}"/>
              </a:ext>
            </a:extLst>
          </p:cNvPr>
          <p:cNvSpPr txBox="1"/>
          <p:nvPr/>
        </p:nvSpPr>
        <p:spPr>
          <a:xfrm>
            <a:off x="9565548" y="1858613"/>
            <a:ext cx="1000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Complete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PDC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83468AF-3F00-75E3-A163-9869EC7EF1A1}"/>
              </a:ext>
            </a:extLst>
          </p:cNvPr>
          <p:cNvSpPr txBox="1"/>
          <p:nvPr/>
        </p:nvSpPr>
        <p:spPr>
          <a:xfrm>
            <a:off x="4744338" y="1528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CF869BD-12A3-F94F-ED5A-7B687C6C6BEE}"/>
              </a:ext>
            </a:extLst>
          </p:cNvPr>
          <p:cNvSpPr txBox="1"/>
          <p:nvPr/>
        </p:nvSpPr>
        <p:spPr>
          <a:xfrm>
            <a:off x="4589650" y="1858613"/>
            <a:ext cx="1007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r>
              <a:rPr kumimoji="0" lang="en-CA" sz="1400" b="0" i="0" u="none" strike="noStrike" kern="1200" cap="none" spc="0" normalizeH="0" baseline="3000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nd</a:t>
            </a: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CMOS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readout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wafer run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E102371-1EED-6302-69C4-9ABE03180D02}"/>
              </a:ext>
            </a:extLst>
          </p:cNvPr>
          <p:cNvSpPr txBox="1"/>
          <p:nvPr/>
        </p:nvSpPr>
        <p:spPr>
          <a:xfrm>
            <a:off x="3150935" y="1528741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2020-21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4E6EB6D-3DD8-6625-42D2-AA015DDCF8EF}"/>
              </a:ext>
            </a:extLst>
          </p:cNvPr>
          <p:cNvSpPr txBox="1"/>
          <p:nvPr/>
        </p:nvSpPr>
        <p:spPr>
          <a:xfrm>
            <a:off x="3129424" y="628145"/>
            <a:ext cx="1074076" cy="9079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2D SPADs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05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</a:t>
            </a:r>
            <a:endParaRPr kumimoji="0" lang="en-CA" sz="14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Wafer level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bonding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E385562-2C52-4328-E94A-725E7C9530D3}"/>
              </a:ext>
            </a:extLst>
          </p:cNvPr>
          <p:cNvSpPr txBox="1"/>
          <p:nvPr/>
        </p:nvSpPr>
        <p:spPr>
          <a:xfrm>
            <a:off x="600814" y="1528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2018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D469D3A-1195-35E1-7A41-F8EC1F73E532}"/>
              </a:ext>
            </a:extLst>
          </p:cNvPr>
          <p:cNvSpPr txBox="1"/>
          <p:nvPr/>
        </p:nvSpPr>
        <p:spPr>
          <a:xfrm>
            <a:off x="557910" y="1858613"/>
            <a:ext cx="788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Start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TDSI</a:t>
            </a:r>
          </a:p>
        </p:txBody>
      </p:sp>
      <p:sp>
        <p:nvSpPr>
          <p:cNvPr id="23" name="Flèche droite à entaille 22">
            <a:extLst>
              <a:ext uri="{FF2B5EF4-FFF2-40B4-BE49-F238E27FC236}">
                <a16:creationId xmlns:a16="http://schemas.microsoft.com/office/drawing/2014/main" id="{60D36403-F4AD-69CE-0C2D-EDC3FA951862}"/>
              </a:ext>
            </a:extLst>
          </p:cNvPr>
          <p:cNvSpPr/>
          <p:nvPr/>
        </p:nvSpPr>
        <p:spPr>
          <a:xfrm>
            <a:off x="516614" y="4647334"/>
            <a:ext cx="11002286" cy="416536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EAEC6E34-1F7F-AB38-3810-0EAEAF2BC5B2}"/>
              </a:ext>
            </a:extLst>
          </p:cNvPr>
          <p:cNvGrpSpPr/>
          <p:nvPr/>
        </p:nvGrpSpPr>
        <p:grpSpPr>
          <a:xfrm>
            <a:off x="1660183" y="445552"/>
            <a:ext cx="1322427" cy="1083189"/>
            <a:chOff x="1766066" y="377410"/>
            <a:chExt cx="1322427" cy="1083189"/>
          </a:xfrm>
        </p:grpSpPr>
        <p:pic>
          <p:nvPicPr>
            <p:cNvPr id="40" name="Picture 20">
              <a:extLst>
                <a:ext uri="{FF2B5EF4-FFF2-40B4-BE49-F238E27FC236}">
                  <a16:creationId xmlns:a16="http://schemas.microsoft.com/office/drawing/2014/main" id="{653EEDE8-033E-7DB7-4E74-E8C95E54C5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6066" y="377410"/>
              <a:ext cx="871542" cy="83185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E8A0B427-F5CA-BD0E-221B-9DFC323BB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2296352" y="694267"/>
              <a:ext cx="697626" cy="76633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1" name="Picture 5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68B9AFE6-0E44-BDC0-B3FC-8E6525A1F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627931" y="438028"/>
              <a:ext cx="427241" cy="493883"/>
            </a:xfrm>
            <a:prstGeom prst="rect">
              <a:avLst/>
            </a:prstGeom>
          </p:spPr>
        </p:pic>
        <p:pic>
          <p:nvPicPr>
            <p:cNvPr id="32" name="Picture Placeholder 5" descr="Background pattern&#10;&#10;Description automatically generated">
              <a:extLst>
                <a:ext uri="{FF2B5EF4-FFF2-40B4-BE49-F238E27FC236}">
                  <a16:creationId xmlns:a16="http://schemas.microsoft.com/office/drawing/2014/main" id="{E4915FFD-4BD6-8B1A-C6C9-902D59F354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9638" y="1038756"/>
              <a:ext cx="440375" cy="280552"/>
            </a:xfrm>
            <a:prstGeom prst="rect">
              <a:avLst/>
            </a:prstGeom>
          </p:spPr>
        </p:pic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2495E9D-D37A-99E9-4068-229D50F93114}"/>
              </a:ext>
            </a:extLst>
          </p:cNvPr>
          <p:cNvGrpSpPr/>
          <p:nvPr/>
        </p:nvGrpSpPr>
        <p:grpSpPr>
          <a:xfrm>
            <a:off x="5899056" y="1815967"/>
            <a:ext cx="1749399" cy="1461303"/>
            <a:chOff x="4958263" y="-100043"/>
            <a:chExt cx="1749399" cy="1461303"/>
          </a:xfrm>
        </p:grpSpPr>
        <p:pic>
          <p:nvPicPr>
            <p:cNvPr id="38" name="Picture 2" descr="Média">
              <a:extLst>
                <a:ext uri="{FF2B5EF4-FFF2-40B4-BE49-F238E27FC236}">
                  <a16:creationId xmlns:a16="http://schemas.microsoft.com/office/drawing/2014/main" id="{946BEEE1-9A1C-D025-0244-B90DB5C041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3792" b="98592" l="2435" r="97295">
                          <a14:foregroundMark x1="78449" y1="86132" x2="45266" y2="85157"/>
                          <a14:foregroundMark x1="45266" y1="85157" x2="36790" y2="92741"/>
                          <a14:foregroundMark x1="36790" y1="92741" x2="29216" y2="91333"/>
                          <a14:foregroundMark x1="29216" y1="91333" x2="21280" y2="86566"/>
                          <a14:foregroundMark x1="21280" y1="86566" x2="12624" y2="74540"/>
                          <a14:foregroundMark x1="12624" y1="74540" x2="9017" y2="65114"/>
                          <a14:foregroundMark x1="9017" y1="65114" x2="7574" y2="48862"/>
                          <a14:foregroundMark x1="7574" y1="48862" x2="10821" y2="33586"/>
                          <a14:foregroundMark x1="10821" y1="33586" x2="16411" y2="21885"/>
                          <a14:foregroundMark x1="16411" y1="21885" x2="39495" y2="5417"/>
                          <a14:foregroundMark x1="39495" y1="5417" x2="54914" y2="5092"/>
                          <a14:foregroundMark x1="54914" y1="5092" x2="69342" y2="9534"/>
                          <a14:foregroundMark x1="69342" y1="9534" x2="93057" y2="45720"/>
                          <a14:foregroundMark x1="93057" y1="45720" x2="93778" y2="63597"/>
                          <a14:foregroundMark x1="93778" y1="63597" x2="91073" y2="75406"/>
                          <a14:foregroundMark x1="91073" y1="75406" x2="84491" y2="83640"/>
                          <a14:foregroundMark x1="84491" y1="83640" x2="77908" y2="85807"/>
                          <a14:foregroundMark x1="92967" y1="32286" x2="92967" y2="32286"/>
                          <a14:foregroundMark x1="97295" y1="44854" x2="97295" y2="44854"/>
                          <a14:foregroundMark x1="55906" y1="94150" x2="55906" y2="94150"/>
                          <a14:foregroundMark x1="44364" y1="98592" x2="44364" y2="98592"/>
                          <a14:foregroundMark x1="2435" y1="47237" x2="2435" y2="47237"/>
                          <a14:foregroundMark x1="41479" y1="3900" x2="41479" y2="3900"/>
                          <a14:backgroundMark x1="66997" y1="95775" x2="66997" y2="957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58263" y="-100043"/>
              <a:ext cx="1337479" cy="1114001"/>
            </a:xfrm>
            <a:prstGeom prst="ellipse">
              <a:avLst/>
            </a:prstGeom>
            <a:noFill/>
            <a:scene3d>
              <a:camera prst="perspectiveRelaxedModerately"/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8E1ABBE4-62A6-1FCE-A7F1-49681C9D12A3}"/>
                </a:ext>
              </a:extLst>
            </p:cNvPr>
            <p:cNvGrpSpPr/>
            <p:nvPr/>
          </p:nvGrpSpPr>
          <p:grpSpPr>
            <a:xfrm>
              <a:off x="5558486" y="20639"/>
              <a:ext cx="1149176" cy="1340621"/>
              <a:chOff x="5558486" y="20639"/>
              <a:chExt cx="1149176" cy="1340621"/>
            </a:xfrm>
          </p:grpSpPr>
          <p:pic>
            <p:nvPicPr>
              <p:cNvPr id="34" name="Picture 58">
                <a:extLst>
                  <a:ext uri="{FF2B5EF4-FFF2-40B4-BE49-F238E27FC236}">
                    <a16:creationId xmlns:a16="http://schemas.microsoft.com/office/drawing/2014/main" id="{EF7721FC-29D0-2C61-A458-5EC0D962BB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"/>
              <a:stretch/>
            </p:blipFill>
            <p:spPr>
              <a:xfrm>
                <a:off x="5558486" y="542467"/>
                <a:ext cx="1149176" cy="818793"/>
              </a:xfrm>
              <a:prstGeom prst="rect">
                <a:avLst/>
              </a:prstGeom>
              <a:ln w="19050">
                <a:solidFill>
                  <a:schemeClr val="bg1"/>
                </a:solidFill>
              </a:ln>
            </p:spPr>
          </p:pic>
          <p:pic>
            <p:nvPicPr>
              <p:cNvPr id="35" name="Picture 55">
                <a:extLst>
                  <a:ext uri="{FF2B5EF4-FFF2-40B4-BE49-F238E27FC236}">
                    <a16:creationId xmlns:a16="http://schemas.microsoft.com/office/drawing/2014/main" id="{0B52C166-44B9-6128-D340-927DCFBDDF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26551" y="20639"/>
                <a:ext cx="607259" cy="462884"/>
              </a:xfrm>
              <a:prstGeom prst="rect">
                <a:avLst/>
              </a:prstGeom>
            </p:spPr>
          </p:pic>
        </p:grpSp>
      </p:grpSp>
      <p:pic>
        <p:nvPicPr>
          <p:cNvPr id="37" name="Image 36">
            <a:extLst>
              <a:ext uri="{FF2B5EF4-FFF2-40B4-BE49-F238E27FC236}">
                <a16:creationId xmlns:a16="http://schemas.microsoft.com/office/drawing/2014/main" id="{67DCABAF-E7AC-746A-D60D-44F695EE51D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clrChange>
              <a:clrFrom>
                <a:srgbClr val="D1CCC6"/>
              </a:clrFrom>
              <a:clrTo>
                <a:srgbClr val="D1CC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945" y="660049"/>
            <a:ext cx="1194412" cy="743189"/>
          </a:xfrm>
          <a:prstGeom prst="ellipse">
            <a:avLst/>
          </a:prstGeom>
        </p:spPr>
      </p:pic>
      <p:grpSp>
        <p:nvGrpSpPr>
          <p:cNvPr id="44" name="Groupe 43">
            <a:extLst>
              <a:ext uri="{FF2B5EF4-FFF2-40B4-BE49-F238E27FC236}">
                <a16:creationId xmlns:a16="http://schemas.microsoft.com/office/drawing/2014/main" id="{C687FA89-3794-729F-EA83-2C14587FA823}"/>
              </a:ext>
            </a:extLst>
          </p:cNvPr>
          <p:cNvGrpSpPr/>
          <p:nvPr/>
        </p:nvGrpSpPr>
        <p:grpSpPr>
          <a:xfrm>
            <a:off x="3021670" y="1888080"/>
            <a:ext cx="1396130" cy="1059562"/>
            <a:chOff x="3021670" y="1888080"/>
            <a:chExt cx="1396130" cy="1059562"/>
          </a:xfrm>
        </p:grpSpPr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8EE9CC87-9C2E-F54C-6A73-46C3FD9E1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1670" y="1888080"/>
              <a:ext cx="1304465" cy="641797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A167FB56-5047-5676-9BAD-E2E242FBC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28183" y="2208978"/>
              <a:ext cx="889617" cy="738664"/>
            </a:xfrm>
            <a:prstGeom prst="rect">
              <a:avLst/>
            </a:prstGeom>
          </p:spPr>
        </p:pic>
      </p:grpSp>
      <p:pic>
        <p:nvPicPr>
          <p:cNvPr id="46" name="Picture 4" descr="runrmnunu &#10;20 pm &#10;Mag. &#10;7200 x &#10;FW &#10;72.3 &#10;HV &#10;5 kV &#10;Int. &#10;Image &#10;Det. &#10;BSD Full &#10;WD &#10;4.203 mm &#10;Pres. &#10;O.10Pa &#10;2023-12-22 15:55 &#10;239842w06 ">
            <a:extLst>
              <a:ext uri="{FF2B5EF4-FFF2-40B4-BE49-F238E27FC236}">
                <a16:creationId xmlns:a16="http://schemas.microsoft.com/office/drawing/2014/main" id="{FF4A9C76-B15D-123D-3237-32D7913398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36050" y="549410"/>
            <a:ext cx="1358901" cy="964466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3B44EDC3-2366-06BD-908B-C87C3E459AF3}"/>
              </a:ext>
            </a:extLst>
          </p:cNvPr>
          <p:cNvSpPr txBox="1"/>
          <p:nvPr/>
        </p:nvSpPr>
        <p:spPr>
          <a:xfrm>
            <a:off x="9819624" y="803256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…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8F07255-8F94-35A9-E53A-2C27CFAA6741}"/>
              </a:ext>
            </a:extLst>
          </p:cNvPr>
          <p:cNvSpPr txBox="1"/>
          <p:nvPr/>
        </p:nvSpPr>
        <p:spPr>
          <a:xfrm>
            <a:off x="1973351" y="4665930"/>
            <a:ext cx="697627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2019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BC9A7141-7D2C-D964-6247-93353A78A3AE}"/>
              </a:ext>
            </a:extLst>
          </p:cNvPr>
          <p:cNvSpPr txBox="1"/>
          <p:nvPr/>
        </p:nvSpPr>
        <p:spPr>
          <a:xfrm>
            <a:off x="8412475" y="4680307"/>
            <a:ext cx="697627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2023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DB2807C-D7F0-CD18-0A48-4C82A2C0F162}"/>
              </a:ext>
            </a:extLst>
          </p:cNvPr>
          <p:cNvSpPr txBox="1"/>
          <p:nvPr/>
        </p:nvSpPr>
        <p:spPr>
          <a:xfrm>
            <a:off x="1692827" y="4995802"/>
            <a:ext cx="12586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Geiger mode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testing during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SPAD dev.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BA466580-1611-86FA-3A81-6BB4D435DC24}"/>
              </a:ext>
            </a:extLst>
          </p:cNvPr>
          <p:cNvSpPr txBox="1"/>
          <p:nvPr/>
        </p:nvSpPr>
        <p:spPr>
          <a:xfrm>
            <a:off x="6681978" y="5274859"/>
            <a:ext cx="1074077" cy="73866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Wafer level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SPAD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testing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43CE5C2D-9AED-1719-D97B-2544E8522152}"/>
              </a:ext>
            </a:extLst>
          </p:cNvPr>
          <p:cNvSpPr txBox="1"/>
          <p:nvPr/>
        </p:nvSpPr>
        <p:spPr>
          <a:xfrm>
            <a:off x="8311959" y="3972609"/>
            <a:ext cx="9204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Large tile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8×8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dev.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1B92271D-9D9B-A360-238F-47CF23B7BEE6}"/>
              </a:ext>
            </a:extLst>
          </p:cNvPr>
          <p:cNvSpPr txBox="1"/>
          <p:nvPr/>
        </p:nvSpPr>
        <p:spPr>
          <a:xfrm>
            <a:off x="6823247" y="466593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2022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C5B13656-F5C0-2600-EE9A-B1539FCEAD5D}"/>
              </a:ext>
            </a:extLst>
          </p:cNvPr>
          <p:cNvSpPr txBox="1"/>
          <p:nvPr/>
        </p:nvSpPr>
        <p:spPr>
          <a:xfrm>
            <a:off x="4749134" y="4995802"/>
            <a:ext cx="1348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First functional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2×2 tile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E5B487B2-CAF7-E06A-83D6-C59443791751}"/>
              </a:ext>
            </a:extLst>
          </p:cNvPr>
          <p:cNvSpPr txBox="1"/>
          <p:nvPr/>
        </p:nvSpPr>
        <p:spPr>
          <a:xfrm>
            <a:off x="3317647" y="466593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2020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DE9CAEF5-84B9-A566-54DD-DF533B232443}"/>
              </a:ext>
            </a:extLst>
          </p:cNvPr>
          <p:cNvSpPr txBox="1"/>
          <p:nvPr/>
        </p:nvSpPr>
        <p:spPr>
          <a:xfrm>
            <a:off x="3057162" y="3934611"/>
            <a:ext cx="1218602" cy="73866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Geiger mode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testing with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active probe</a:t>
            </a:r>
          </a:p>
        </p:txBody>
      </p:sp>
      <p:pic>
        <p:nvPicPr>
          <p:cNvPr id="60" name="Picture 23">
            <a:extLst>
              <a:ext uri="{FF2B5EF4-FFF2-40B4-BE49-F238E27FC236}">
                <a16:creationId xmlns:a16="http://schemas.microsoft.com/office/drawing/2014/main" id="{21E1CD3E-9D06-1995-EC1C-5243D81825C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089117" y="3744960"/>
            <a:ext cx="668469" cy="948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" name="Picture 10">
            <a:extLst>
              <a:ext uri="{FF2B5EF4-FFF2-40B4-BE49-F238E27FC236}">
                <a16:creationId xmlns:a16="http://schemas.microsoft.com/office/drawing/2014/main" id="{B6AFD11C-96E3-0117-0B3C-AF3931623C1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41899" y="3524226"/>
            <a:ext cx="1252753" cy="1211822"/>
          </a:xfrm>
          <a:prstGeom prst="rect">
            <a:avLst/>
          </a:prstGeom>
        </p:spPr>
      </p:pic>
      <p:pic>
        <p:nvPicPr>
          <p:cNvPr id="62" name="Image 2">
            <a:extLst>
              <a:ext uri="{FF2B5EF4-FFF2-40B4-BE49-F238E27FC236}">
                <a16:creationId xmlns:a16="http://schemas.microsoft.com/office/drawing/2014/main" id="{7C30AD7A-6AAB-163B-2BB8-99D3D4CE6C4D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9670" y="5113260"/>
            <a:ext cx="1076126" cy="849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" name="Picture 48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77913968-54F5-E45E-D605-01F550AF767F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8016" y="3720804"/>
            <a:ext cx="1028292" cy="791334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78863A88-8EF6-BC2F-7DBF-B6A17298E7AC}"/>
              </a:ext>
            </a:extLst>
          </p:cNvPr>
          <p:cNvSpPr txBox="1"/>
          <p:nvPr/>
        </p:nvSpPr>
        <p:spPr>
          <a:xfrm>
            <a:off x="5073416" y="466593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2021</a:t>
            </a:r>
          </a:p>
        </p:txBody>
      </p:sp>
      <p:pic>
        <p:nvPicPr>
          <p:cNvPr id="65" name="Picture 4">
            <a:extLst>
              <a:ext uri="{FF2B5EF4-FFF2-40B4-BE49-F238E27FC236}">
                <a16:creationId xmlns:a16="http://schemas.microsoft.com/office/drawing/2014/main" id="{63BD6228-67DF-DDEB-BE6C-BA2D5C75C5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8321231" y="5097956"/>
            <a:ext cx="915123" cy="93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Image 65">
            <a:extLst>
              <a:ext uri="{FF2B5EF4-FFF2-40B4-BE49-F238E27FC236}">
                <a16:creationId xmlns:a16="http://schemas.microsoft.com/office/drawing/2014/main" id="{9A263D13-BC8E-A45D-6CDD-CE760FBB013C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124" y="5514319"/>
            <a:ext cx="1254700" cy="913038"/>
          </a:xfrm>
          <a:prstGeom prst="rect">
            <a:avLst/>
          </a:prstGeom>
        </p:spPr>
      </p:pic>
      <p:sp>
        <p:nvSpPr>
          <p:cNvPr id="68" name="ZoneTexte 67">
            <a:extLst>
              <a:ext uri="{FF2B5EF4-FFF2-40B4-BE49-F238E27FC236}">
                <a16:creationId xmlns:a16="http://schemas.microsoft.com/office/drawing/2014/main" id="{C68582BC-C009-B3EF-6E83-316254FCD3B5}"/>
              </a:ext>
            </a:extLst>
          </p:cNvPr>
          <p:cNvSpPr txBox="1"/>
          <p:nvPr/>
        </p:nvSpPr>
        <p:spPr>
          <a:xfrm>
            <a:off x="10058801" y="466593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2024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AF68F84C-7EE9-D3F7-F663-9BF367A03B35}"/>
              </a:ext>
            </a:extLst>
          </p:cNvPr>
          <p:cNvSpPr txBox="1"/>
          <p:nvPr/>
        </p:nvSpPr>
        <p:spPr>
          <a:xfrm>
            <a:off x="9838915" y="3972609"/>
            <a:ext cx="11304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System and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scaling up</a:t>
            </a:r>
            <a:b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CA" sz="1400" b="0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challenges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0CE78D-71FC-5529-066D-38FA791FBEA9}"/>
              </a:ext>
            </a:extLst>
          </p:cNvPr>
          <p:cNvSpPr txBox="1"/>
          <p:nvPr/>
        </p:nvSpPr>
        <p:spPr>
          <a:xfrm>
            <a:off x="42214" y="2384492"/>
            <a:ext cx="2672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Photon detection layer</a:t>
            </a:r>
          </a:p>
          <a:p>
            <a:r>
              <a:rPr lang="en-US" b="1" dirty="0"/>
              <a:t>(SPAD array) and 3D</a:t>
            </a:r>
          </a:p>
          <a:p>
            <a:r>
              <a:rPr lang="en-US" b="1" dirty="0"/>
              <a:t>integration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07FB01-A1E7-89C8-424A-2B54DD6A1BD9}"/>
              </a:ext>
            </a:extLst>
          </p:cNvPr>
          <p:cNvSpPr txBox="1"/>
          <p:nvPr/>
        </p:nvSpPr>
        <p:spPr>
          <a:xfrm>
            <a:off x="-75869" y="498891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Electronics layer</a:t>
            </a:r>
          </a:p>
          <a:p>
            <a:r>
              <a:rPr lang="en-US" b="1" dirty="0"/>
              <a:t>(CMOS)</a:t>
            </a:r>
          </a:p>
        </p:txBody>
      </p:sp>
    </p:spTree>
    <p:extLst>
      <p:ext uri="{BB962C8B-B14F-4D97-AF65-F5344CB8AC3E}">
        <p14:creationId xmlns:p14="http://schemas.microsoft.com/office/powerpoint/2010/main" val="105755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943282A-8C30-8173-B610-1EB72D2A1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004" y="511100"/>
            <a:ext cx="11670376" cy="6052985"/>
          </a:xfrm>
        </p:spPr>
        <p:txBody>
          <a:bodyPr>
            <a:normAutofit fontScale="92500" lnSpcReduction="20000"/>
          </a:bodyPr>
          <a:lstStyle/>
          <a:p>
            <a:r>
              <a:rPr lang="en-CA" sz="2800" dirty="0"/>
              <a:t>Definite need for a new photon detection technology</a:t>
            </a:r>
          </a:p>
          <a:p>
            <a:pPr lvl="1"/>
            <a:r>
              <a:rPr lang="en-CA" sz="2100" dirty="0"/>
              <a:t>High sensitivity and sensitive area, Low power consumption, Scalable to large area</a:t>
            </a:r>
          </a:p>
          <a:p>
            <a:pPr marL="0" indent="0">
              <a:buNone/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 	Past	Current	Future	</a:t>
            </a:r>
            <a:r>
              <a:rPr lang="en-CA" dirty="0">
                <a:solidFill>
                  <a:schemeClr val="accent1"/>
                </a:solidFill>
              </a:rPr>
              <a:t>Leverage</a:t>
            </a:r>
          </a:p>
          <a:p>
            <a:pPr marL="273050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First CFI support through Carleton U. for ARGO and nEXO	1.2 M$</a:t>
            </a:r>
          </a:p>
          <a:p>
            <a:pPr marL="547370" lvl="1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Completed PDC process development and completing first production run</a:t>
            </a:r>
          </a:p>
          <a:p>
            <a:pPr marL="273050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Engineering support from MI	437 k$ </a:t>
            </a:r>
          </a:p>
          <a:p>
            <a:pPr marL="273050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nEXO CFI grand		1.2 M$</a:t>
            </a:r>
          </a:p>
          <a:p>
            <a:pPr marL="547370" lvl="1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Maturing the PDC, producing silicon low radiation tile substrate (interposer)</a:t>
            </a:r>
          </a:p>
          <a:p>
            <a:pPr marL="273050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Other partners: TRIUMF, UofA	~250 k$</a:t>
            </a:r>
          </a:p>
          <a:p>
            <a:pPr marL="273050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Oak Ridge National Lab. project	</a:t>
            </a:r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902 k$		~1.6 M$</a:t>
            </a:r>
            <a:r>
              <a:rPr lang="en-CA" dirty="0"/>
              <a:t>	</a:t>
            </a:r>
            <a:r>
              <a:rPr lang="en-CA" dirty="0">
                <a:solidFill>
                  <a:schemeClr val="accent1"/>
                </a:solidFill>
              </a:rPr>
              <a:t>2.6 M$</a:t>
            </a:r>
          </a:p>
          <a:p>
            <a:pPr marL="547370" lvl="1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HEP direct support to Teledyne DALSA				</a:t>
            </a:r>
            <a:r>
              <a:rPr lang="en-CA" dirty="0">
                <a:solidFill>
                  <a:schemeClr val="accent1"/>
                </a:solidFill>
              </a:rPr>
              <a:t>350 k$</a:t>
            </a:r>
          </a:p>
          <a:p>
            <a:pPr marL="273050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dirty="0"/>
              <a:t>ARGO’s next CFI proposal			600 k$</a:t>
            </a:r>
          </a:p>
          <a:p>
            <a:pPr marL="273050" indent="-273050"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fr-CA" dirty="0"/>
              <a:t>Institut national d’optique </a:t>
            </a:r>
            <a:r>
              <a:rPr lang="en-CA" dirty="0"/>
              <a:t>/ Defense R&amp;D Canada				</a:t>
            </a:r>
            <a:r>
              <a:rPr lang="en-CA" dirty="0">
                <a:solidFill>
                  <a:schemeClr val="accent1"/>
                </a:solidFill>
              </a:rPr>
              <a:t>~1 M$</a:t>
            </a:r>
          </a:p>
          <a:p>
            <a:pPr marL="0" indent="0">
              <a:buNone/>
              <a:tabLst>
                <a:tab pos="7546975" algn="ctr"/>
                <a:tab pos="8613775" algn="ctr"/>
                <a:tab pos="9680575" algn="ctr"/>
                <a:tab pos="10795000" algn="ctr"/>
              </a:tabLst>
            </a:pPr>
            <a:r>
              <a:rPr lang="en-CA" b="1" dirty="0"/>
              <a:t>    Total		6.4 M$		</a:t>
            </a:r>
            <a:r>
              <a:rPr lang="en-CA" b="1" dirty="0">
                <a:solidFill>
                  <a:schemeClr val="accent1"/>
                </a:solidFill>
              </a:rPr>
              <a:t>~3 M$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2D882D1-AA53-65E0-1D3C-F4EE1315A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/>
              <a:t>Made possible by the astroparticle physics community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A3F30E4-42A5-2065-AE01-1FF169CA2B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8E3F6-DE14-48B2-B2BC-6FABA9630FB8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5" name="Accolade ouvrante 4">
            <a:extLst>
              <a:ext uri="{FF2B5EF4-FFF2-40B4-BE49-F238E27FC236}">
                <a16:creationId xmlns:a16="http://schemas.microsoft.com/office/drawing/2014/main" id="{B0ED1972-A802-EDFC-6C58-4A13E010148D}"/>
              </a:ext>
            </a:extLst>
          </p:cNvPr>
          <p:cNvSpPr/>
          <p:nvPr/>
        </p:nvSpPr>
        <p:spPr>
          <a:xfrm rot="16200000">
            <a:off x="8729293" y="4397281"/>
            <a:ext cx="212725" cy="2945217"/>
          </a:xfrm>
          <a:prstGeom prst="leftBrace">
            <a:avLst>
              <a:gd name="adj1" fmla="val 4750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44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ales Direction 16X9">
  <a:themeElements>
    <a:clrScheme name="Personnalisé 5">
      <a:dk1>
        <a:srgbClr val="2C2C2C"/>
      </a:dk1>
      <a:lt1>
        <a:sysClr val="window" lastClr="FFFFFF"/>
      </a:lt1>
      <a:dk2>
        <a:srgbClr val="000000"/>
      </a:dk2>
      <a:lt2>
        <a:srgbClr val="F2F2F2"/>
      </a:lt2>
      <a:accent1>
        <a:srgbClr val="00B050"/>
      </a:accent1>
      <a:accent2>
        <a:srgbClr val="EFC119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Direction_16x9_TP103431346" id="{2DBCA58D-250D-4B03-9133-E4987247397F}" vid="{B1105903-6ECF-477A-90BF-C7D6111C13B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nalisé 5">
    <a:dk1>
      <a:srgbClr val="2C2C2C"/>
    </a:dk1>
    <a:lt1>
      <a:sysClr val="window" lastClr="FFFFFF"/>
    </a:lt1>
    <a:dk2>
      <a:srgbClr val="000000"/>
    </a:dk2>
    <a:lt2>
      <a:srgbClr val="F2F2F2"/>
    </a:lt2>
    <a:accent1>
      <a:srgbClr val="00B050"/>
    </a:accent1>
    <a:accent2>
      <a:srgbClr val="EFC119"/>
    </a:accent2>
    <a:accent3>
      <a:srgbClr val="EFC119"/>
    </a:accent3>
    <a:accent4>
      <a:srgbClr val="969890"/>
    </a:accent4>
    <a:accent5>
      <a:srgbClr val="50B4F2"/>
    </a:accent5>
    <a:accent6>
      <a:srgbClr val="C05A3A"/>
    </a:accent6>
    <a:hlink>
      <a:srgbClr val="EFC119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121821</TotalTime>
  <Words>1927</Words>
  <Application>Microsoft Macintosh PowerPoint</Application>
  <PresentationFormat>Widescreen</PresentationFormat>
  <Paragraphs>353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Aptos</vt:lpstr>
      <vt:lpstr>Arial</vt:lpstr>
      <vt:lpstr>Arial Narrow</vt:lpstr>
      <vt:lpstr>Book Antiqua</vt:lpstr>
      <vt:lpstr>Calibri</vt:lpstr>
      <vt:lpstr>Calibri Light</vt:lpstr>
      <vt:lpstr>DIN Alternate</vt:lpstr>
      <vt:lpstr>Times</vt:lpstr>
      <vt:lpstr>Wingdings</vt:lpstr>
      <vt:lpstr>Tema di Office</vt:lpstr>
      <vt:lpstr>1_Sales Direction 16X9</vt:lpstr>
      <vt:lpstr>Industrialization Realizing applied opportunities</vt:lpstr>
      <vt:lpstr>Outline</vt:lpstr>
      <vt:lpstr>Motivation – value/goal mapping – 20 years ago when I moved to Canada</vt:lpstr>
      <vt:lpstr>Motivation – value/goal mapping - now</vt:lpstr>
      <vt:lpstr>Technology Readiness Level</vt:lpstr>
      <vt:lpstr>Push – Pull technology </vt:lpstr>
      <vt:lpstr>Photon to Digital Converter ++</vt:lpstr>
      <vt:lpstr>Development timeline and update – All critical gates passed (but the last…)</vt:lpstr>
      <vt:lpstr>Made possible by the astroparticle physics community</vt:lpstr>
      <vt:lpstr>Dissimination of PDC: Creating a community of first users</vt:lpstr>
      <vt:lpstr>A wide range of (potential) applications</vt:lpstr>
      <vt:lpstr>Push – Single Photon Air Analyser</vt:lpstr>
      <vt:lpstr>Forest fire</vt:lpstr>
      <vt:lpstr>Neutron time of flight  spectrometry for General Fusion</vt:lpstr>
      <vt:lpstr>TIIGR, Therapeutic Isotope Imager with Gamma Rays</vt:lpstr>
      <vt:lpstr>Pull – Qbit decoherence</vt:lpstr>
      <vt:lpstr>Roadblocks</vt:lpstr>
      <vt:lpstr>Breakthrough</vt:lpstr>
      <vt:lpstr>The end / Fin</vt:lpstr>
      <vt:lpstr>Single Photon Air Analyzer – enclosed</vt:lpstr>
      <vt:lpstr>Single photon air analyser – open path</vt:lpstr>
      <vt:lpstr>Comparison between TRL and MRL and relevance</vt:lpstr>
      <vt:lpstr>Supporting General Fusion</vt:lpstr>
      <vt:lpstr>Assisted particle imaging neutron radiography</vt:lpstr>
      <vt:lpstr>From small demonstrator  to  Large tiles</vt:lpstr>
      <vt:lpstr>Outside radiation instrumentation</vt:lpstr>
      <vt:lpstr>Time-bin Quantum Key Distribution</vt:lpstr>
      <vt:lpstr>Time stamp classification:  the power of embedded processing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168</cp:revision>
  <cp:lastPrinted>2018-06-13T13:14:08Z</cp:lastPrinted>
  <dcterms:modified xsi:type="dcterms:W3CDTF">2024-08-08T14:23:48Z</dcterms:modified>
</cp:coreProperties>
</file>