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13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12" Type="http://schemas.openxmlformats.org/officeDocument/2006/relationships/image" Target="../media/image3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11" Type="http://schemas.openxmlformats.org/officeDocument/2006/relationships/image" Target="../media/image35.jpeg"/><Relationship Id="rId5" Type="http://schemas.openxmlformats.org/officeDocument/2006/relationships/image" Target="../media/image30.jpeg"/><Relationship Id="rId10" Type="http://schemas.openxmlformats.org/officeDocument/2006/relationships/image" Target="../media/image34.jpeg"/><Relationship Id="rId4" Type="http://schemas.openxmlformats.org/officeDocument/2006/relationships/image" Target="../media/image29.jpeg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12" Type="http://schemas.openxmlformats.org/officeDocument/2006/relationships/image" Target="../media/image3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11" Type="http://schemas.openxmlformats.org/officeDocument/2006/relationships/image" Target="../media/image35.jpeg"/><Relationship Id="rId5" Type="http://schemas.openxmlformats.org/officeDocument/2006/relationships/image" Target="../media/image30.jpeg"/><Relationship Id="rId10" Type="http://schemas.openxmlformats.org/officeDocument/2006/relationships/image" Target="../media/image34.jpeg"/><Relationship Id="rId4" Type="http://schemas.openxmlformats.org/officeDocument/2006/relationships/image" Target="../media/image29.jpeg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jpeg"/><Relationship Id="rId7" Type="http://schemas.microsoft.com/office/2007/relationships/hdphoto" Target="../media/hdphoto5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microsoft.com/office/2007/relationships/hdphoto" Target="../media/hdphoto4.wdp"/><Relationship Id="rId4" Type="http://schemas.openxmlformats.org/officeDocument/2006/relationships/image" Target="../media/image12.png"/><Relationship Id="rId9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7.wdp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8.wdp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393029"/>
            <a:ext cx="7772400" cy="1470025"/>
          </a:xfrm>
        </p:spPr>
        <p:txBody>
          <a:bodyPr/>
          <a:lstStyle/>
          <a:p>
            <a:pPr algn="l"/>
            <a:r>
              <a:rPr lang="en-GB" b="1" dirty="0"/>
              <a:t>A Career in T-Shirts</a:t>
            </a:r>
            <a:br>
              <a:rPr lang="en-GB" b="1" dirty="0"/>
            </a:br>
            <a:r>
              <a:rPr lang="en-GB" b="1" dirty="0"/>
              <a:t>(and some Ties)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9BDAF6-5BCF-4538-9009-506F7B0D5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And a huge thank you for everyone who made it all possible an especially those who have helped make today such a memorable and fun occasion</a:t>
            </a:r>
          </a:p>
        </p:txBody>
      </p:sp>
      <p:pic>
        <p:nvPicPr>
          <p:cNvPr id="7" name="Picture 6" descr="A person in a white shirt&#10;&#10;Description automatically generated with medium confidence">
            <a:extLst>
              <a:ext uri="{FF2B5EF4-FFF2-40B4-BE49-F238E27FC236}">
                <a16:creationId xmlns:a16="http://schemas.microsoft.com/office/drawing/2014/main" id="{983526B6-139D-BC92-DD74-FAFD59D3E3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2" t="17911" r="19838" b="14428"/>
          <a:stretch/>
        </p:blipFill>
        <p:spPr>
          <a:xfrm rot="5400000">
            <a:off x="5793053" y="1064947"/>
            <a:ext cx="3189285" cy="2126191"/>
          </a:xfrm>
          <a:prstGeom prst="rect">
            <a:avLst/>
          </a:prstGeom>
        </p:spPr>
      </p:pic>
      <p:pic>
        <p:nvPicPr>
          <p:cNvPr id="4" name="Picture 3" descr="A picture containing indoor, bed&#10;&#10;Description automatically generated">
            <a:extLst>
              <a:ext uri="{FF2B5EF4-FFF2-40B4-BE49-F238E27FC236}">
                <a16:creationId xmlns:a16="http://schemas.microsoft.com/office/drawing/2014/main" id="{CE2C03ED-45EF-8D3E-68B6-DEBC54941E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925" t="14169" b="57836"/>
          <a:stretch/>
        </p:blipFill>
        <p:spPr>
          <a:xfrm rot="5400000">
            <a:off x="4600715" y="2638285"/>
            <a:ext cx="1676395" cy="6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847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750" y="-228600"/>
            <a:ext cx="8324850" cy="1470025"/>
          </a:xfrm>
        </p:spPr>
        <p:txBody>
          <a:bodyPr>
            <a:normAutofit/>
          </a:bodyPr>
          <a:lstStyle/>
          <a:p>
            <a:r>
              <a:rPr lang="en-GB" sz="4900" b="1" dirty="0"/>
              <a:t>… to a happy ever after ending</a:t>
            </a:r>
            <a:endParaRPr lang="en-GB" dirty="0"/>
          </a:p>
        </p:txBody>
      </p:sp>
      <p:pic>
        <p:nvPicPr>
          <p:cNvPr id="8" name="Picture 7" descr="A person standing in a room&#10;&#10;Description automatically generated with low confidence">
            <a:extLst>
              <a:ext uri="{FF2B5EF4-FFF2-40B4-BE49-F238E27FC236}">
                <a16:creationId xmlns:a16="http://schemas.microsoft.com/office/drawing/2014/main" id="{2045C9C1-3043-D896-1587-73339C873D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5" t="42778" r="5314" b="29074"/>
          <a:stretch/>
        </p:blipFill>
        <p:spPr>
          <a:xfrm rot="5400000">
            <a:off x="2148612" y="3890098"/>
            <a:ext cx="3209170" cy="1105594"/>
          </a:xfrm>
          <a:prstGeom prst="rect">
            <a:avLst/>
          </a:prstGeom>
        </p:spPr>
      </p:pic>
      <p:pic>
        <p:nvPicPr>
          <p:cNvPr id="10" name="Picture 9" descr="A picture containing text, indoor, dark, dirty&#10;&#10;Description automatically generated">
            <a:extLst>
              <a:ext uri="{FF2B5EF4-FFF2-40B4-BE49-F238E27FC236}">
                <a16:creationId xmlns:a16="http://schemas.microsoft.com/office/drawing/2014/main" id="{508F7D0B-4995-7697-C059-D2F652DB91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7159" y="3214241"/>
            <a:ext cx="3228080" cy="2438398"/>
          </a:xfrm>
          <a:prstGeom prst="rect">
            <a:avLst/>
          </a:prstGeom>
        </p:spPr>
      </p:pic>
      <p:pic>
        <p:nvPicPr>
          <p:cNvPr id="12" name="Picture 11" descr="A group of people sitting at tables&#10;&#10;Description automatically generated with medium confidence">
            <a:extLst>
              <a:ext uri="{FF2B5EF4-FFF2-40B4-BE49-F238E27FC236}">
                <a16:creationId xmlns:a16="http://schemas.microsoft.com/office/drawing/2014/main" id="{A685510D-C374-1465-C748-63F57BA442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8" t="44444" b="8889"/>
          <a:stretch/>
        </p:blipFill>
        <p:spPr>
          <a:xfrm>
            <a:off x="761999" y="1238110"/>
            <a:ext cx="3581401" cy="1600200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EB23A7-8082-A414-7C24-08B0DE3720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92"/>
          <a:stretch/>
        </p:blipFill>
        <p:spPr>
          <a:xfrm rot="5400000">
            <a:off x="3887234" y="3229114"/>
            <a:ext cx="3209170" cy="2427562"/>
          </a:xfrm>
          <a:prstGeom prst="rect">
            <a:avLst/>
          </a:prstGeom>
        </p:spPr>
      </p:pic>
      <p:pic>
        <p:nvPicPr>
          <p:cNvPr id="4" name="Picture 3" descr="A garden with a wheelbarrow&#10;&#10;Description automatically generated with medium confidence">
            <a:extLst>
              <a:ext uri="{FF2B5EF4-FFF2-40B4-BE49-F238E27FC236}">
                <a16:creationId xmlns:a16="http://schemas.microsoft.com/office/drawing/2014/main" id="{12AADA05-BCCA-60A0-3CBA-BFB63D258A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238112"/>
            <a:ext cx="2362198" cy="1600197"/>
          </a:xfrm>
          <a:prstGeom prst="rect">
            <a:avLst/>
          </a:prstGeom>
        </p:spPr>
      </p:pic>
      <p:pic>
        <p:nvPicPr>
          <p:cNvPr id="9" name="Picture 8" descr="A person posing for a picture&#10;&#10;Description automatically generated with low confidence">
            <a:extLst>
              <a:ext uri="{FF2B5EF4-FFF2-40B4-BE49-F238E27FC236}">
                <a16:creationId xmlns:a16="http://schemas.microsoft.com/office/drawing/2014/main" id="{E17B86DF-1BB4-6C47-A593-201CC081267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3" t="21852" r="32778" b="23333"/>
          <a:stretch/>
        </p:blipFill>
        <p:spPr>
          <a:xfrm rot="5400000">
            <a:off x="6169295" y="3471867"/>
            <a:ext cx="3102187" cy="2031507"/>
          </a:xfrm>
          <a:prstGeom prst="rect">
            <a:avLst/>
          </a:prstGeom>
        </p:spPr>
      </p:pic>
      <p:pic>
        <p:nvPicPr>
          <p:cNvPr id="17" name="Picture 16" descr="A bird on a tree branch&#10;&#10;Description automatically generated with low confidence">
            <a:extLst>
              <a:ext uri="{FF2B5EF4-FFF2-40B4-BE49-F238E27FC236}">
                <a16:creationId xmlns:a16="http://schemas.microsoft.com/office/drawing/2014/main" id="{E64061EB-E677-814E-90C6-C36F7A5C38A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40663" y="1432283"/>
            <a:ext cx="1680921" cy="131003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82C63C7-C67E-C6F6-90A9-BA3E00A1D32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3" t="33570" r="53028" b="42088"/>
          <a:stretch/>
        </p:blipFill>
        <p:spPr>
          <a:xfrm rot="5400000">
            <a:off x="6166637" y="3256642"/>
            <a:ext cx="900001" cy="787522"/>
          </a:xfrm>
          <a:prstGeom prst="rect">
            <a:avLst/>
          </a:prstGeom>
        </p:spPr>
      </p:pic>
      <p:pic>
        <p:nvPicPr>
          <p:cNvPr id="21" name="Picture 20" descr="A dog standing on grass&#10;&#10;Description automatically generated with medium confidence">
            <a:extLst>
              <a:ext uri="{FF2B5EF4-FFF2-40B4-BE49-F238E27FC236}">
                <a16:creationId xmlns:a16="http://schemas.microsoft.com/office/drawing/2014/main" id="{F84B223F-6C40-D702-B48E-F2011CB1D32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01"/>
          <a:stretch/>
        </p:blipFill>
        <p:spPr>
          <a:xfrm>
            <a:off x="6704635" y="1238110"/>
            <a:ext cx="721471" cy="16896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2B8136-087A-A569-721C-133654FF19D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6" t="13609" r="7287" b="39724"/>
          <a:stretch/>
        </p:blipFill>
        <p:spPr>
          <a:xfrm>
            <a:off x="6222879" y="2253600"/>
            <a:ext cx="787521" cy="103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86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750" y="-228600"/>
            <a:ext cx="8324850" cy="1470025"/>
          </a:xfrm>
        </p:spPr>
        <p:txBody>
          <a:bodyPr>
            <a:normAutofit/>
          </a:bodyPr>
          <a:lstStyle/>
          <a:p>
            <a:r>
              <a:rPr lang="en-GB" sz="4900" b="1" dirty="0"/>
              <a:t>… to a happy ever after ending</a:t>
            </a:r>
            <a:endParaRPr lang="en-GB" dirty="0"/>
          </a:p>
        </p:txBody>
      </p:sp>
      <p:pic>
        <p:nvPicPr>
          <p:cNvPr id="8" name="Picture 7" descr="A person standing in a room&#10;&#10;Description automatically generated with low confidence">
            <a:extLst>
              <a:ext uri="{FF2B5EF4-FFF2-40B4-BE49-F238E27FC236}">
                <a16:creationId xmlns:a16="http://schemas.microsoft.com/office/drawing/2014/main" id="{2045C9C1-3043-D896-1587-73339C873D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5" t="42778" r="5314" b="29074"/>
          <a:stretch/>
        </p:blipFill>
        <p:spPr>
          <a:xfrm rot="5400000">
            <a:off x="2152996" y="3885714"/>
            <a:ext cx="3200402" cy="1105594"/>
          </a:xfrm>
          <a:prstGeom prst="rect">
            <a:avLst/>
          </a:prstGeom>
        </p:spPr>
      </p:pic>
      <p:pic>
        <p:nvPicPr>
          <p:cNvPr id="10" name="Picture 9" descr="A picture containing text, indoor, dark, dirty&#10;&#10;Description automatically generated">
            <a:extLst>
              <a:ext uri="{FF2B5EF4-FFF2-40B4-BE49-F238E27FC236}">
                <a16:creationId xmlns:a16="http://schemas.microsoft.com/office/drawing/2014/main" id="{508F7D0B-4995-7697-C059-D2F652DB91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7807" y="3223593"/>
            <a:ext cx="3233536" cy="2425150"/>
          </a:xfrm>
          <a:prstGeom prst="rect">
            <a:avLst/>
          </a:prstGeom>
        </p:spPr>
      </p:pic>
      <p:pic>
        <p:nvPicPr>
          <p:cNvPr id="12" name="Picture 11" descr="A group of people sitting at tables&#10;&#10;Description automatically generated with medium confidence">
            <a:extLst>
              <a:ext uri="{FF2B5EF4-FFF2-40B4-BE49-F238E27FC236}">
                <a16:creationId xmlns:a16="http://schemas.microsoft.com/office/drawing/2014/main" id="{A685510D-C374-1465-C748-63F57BA442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8" t="44444" b="8889"/>
          <a:stretch/>
        </p:blipFill>
        <p:spPr>
          <a:xfrm>
            <a:off x="761999" y="1238110"/>
            <a:ext cx="3581401" cy="1600200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EB23A7-8082-A414-7C24-08B0DE3720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92"/>
          <a:stretch/>
        </p:blipFill>
        <p:spPr>
          <a:xfrm rot="5400000">
            <a:off x="3887234" y="3229114"/>
            <a:ext cx="3209170" cy="2427562"/>
          </a:xfrm>
          <a:prstGeom prst="rect">
            <a:avLst/>
          </a:prstGeom>
        </p:spPr>
      </p:pic>
      <p:pic>
        <p:nvPicPr>
          <p:cNvPr id="4" name="Picture 3" descr="A garden with a wheelbarrow&#10;&#10;Description automatically generated with medium confidence">
            <a:extLst>
              <a:ext uri="{FF2B5EF4-FFF2-40B4-BE49-F238E27FC236}">
                <a16:creationId xmlns:a16="http://schemas.microsoft.com/office/drawing/2014/main" id="{12AADA05-BCCA-60A0-3CBA-BFB63D258A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238112"/>
            <a:ext cx="2362198" cy="1600197"/>
          </a:xfrm>
          <a:prstGeom prst="rect">
            <a:avLst/>
          </a:prstGeom>
        </p:spPr>
      </p:pic>
      <p:pic>
        <p:nvPicPr>
          <p:cNvPr id="9" name="Picture 8" descr="A person posing for a picture&#10;&#10;Description automatically generated with low confidence">
            <a:extLst>
              <a:ext uri="{FF2B5EF4-FFF2-40B4-BE49-F238E27FC236}">
                <a16:creationId xmlns:a16="http://schemas.microsoft.com/office/drawing/2014/main" id="{E17B86DF-1BB4-6C47-A593-201CC081267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3" t="21852" r="32778" b="23333"/>
          <a:stretch/>
        </p:blipFill>
        <p:spPr>
          <a:xfrm rot="5400000">
            <a:off x="6169295" y="3471867"/>
            <a:ext cx="3102187" cy="2031507"/>
          </a:xfrm>
          <a:prstGeom prst="rect">
            <a:avLst/>
          </a:prstGeom>
        </p:spPr>
      </p:pic>
      <p:pic>
        <p:nvPicPr>
          <p:cNvPr id="17" name="Picture 16" descr="A bird on a tree branch&#10;&#10;Description automatically generated with low confidence">
            <a:extLst>
              <a:ext uri="{FF2B5EF4-FFF2-40B4-BE49-F238E27FC236}">
                <a16:creationId xmlns:a16="http://schemas.microsoft.com/office/drawing/2014/main" id="{E64061EB-E677-814E-90C6-C36F7A5C38A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40663" y="1432283"/>
            <a:ext cx="1680921" cy="131003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82C63C7-C67E-C6F6-90A9-BA3E00A1D32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3" t="33570" r="53028" b="42088"/>
          <a:stretch/>
        </p:blipFill>
        <p:spPr>
          <a:xfrm rot="5400000">
            <a:off x="6166637" y="3256642"/>
            <a:ext cx="900001" cy="787522"/>
          </a:xfrm>
          <a:prstGeom prst="rect">
            <a:avLst/>
          </a:prstGeom>
        </p:spPr>
      </p:pic>
      <p:pic>
        <p:nvPicPr>
          <p:cNvPr id="21" name="Picture 20" descr="A dog standing on grass&#10;&#10;Description automatically generated with medium confidence">
            <a:extLst>
              <a:ext uri="{FF2B5EF4-FFF2-40B4-BE49-F238E27FC236}">
                <a16:creationId xmlns:a16="http://schemas.microsoft.com/office/drawing/2014/main" id="{F84B223F-6C40-D702-B48E-F2011CB1D32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01"/>
          <a:stretch/>
        </p:blipFill>
        <p:spPr>
          <a:xfrm>
            <a:off x="6704635" y="1238110"/>
            <a:ext cx="721471" cy="16896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2B8136-087A-A569-721C-133654FF19D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6" t="13609" r="7287" b="39724"/>
          <a:stretch/>
        </p:blipFill>
        <p:spPr>
          <a:xfrm>
            <a:off x="6222879" y="2253600"/>
            <a:ext cx="787521" cy="1036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D7701A5-15D0-E0AD-7C5B-515D87659F72}"/>
              </a:ext>
            </a:extLst>
          </p:cNvPr>
          <p:cNvSpPr/>
          <p:nvPr/>
        </p:nvSpPr>
        <p:spPr>
          <a:xfrm>
            <a:off x="0" y="914400"/>
            <a:ext cx="8858250" cy="556260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F51392-EB1D-A820-BAD0-32347D6C0CD0}"/>
              </a:ext>
            </a:extLst>
          </p:cNvPr>
          <p:cNvSpPr txBox="1"/>
          <p:nvPr/>
        </p:nvSpPr>
        <p:spPr>
          <a:xfrm rot="1210809">
            <a:off x="726390" y="2790241"/>
            <a:ext cx="73490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 profound gratitude to all the family, friends and colleagues who are present, joined remotely or have sent their good wishes.   </a:t>
            </a:r>
          </a:p>
        </p:txBody>
      </p:sp>
    </p:spTree>
    <p:extLst>
      <p:ext uri="{BB962C8B-B14F-4D97-AF65-F5344CB8AC3E}">
        <p14:creationId xmlns:p14="http://schemas.microsoft.com/office/powerpoint/2010/main" val="408209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12443-24A2-0675-186E-6327D7F5D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/>
              <a:t>Preamble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AF14E9-A5CD-699F-E09D-A42553A06C5D}"/>
              </a:ext>
            </a:extLst>
          </p:cNvPr>
          <p:cNvSpPr txBox="1"/>
          <p:nvPr/>
        </p:nvSpPr>
        <p:spPr>
          <a:xfrm>
            <a:off x="381000" y="990600"/>
            <a:ext cx="8382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When I left school, while working at Harwell Labs looking for cracks in PWRs (and train wheels, glue joints on airplanes, clay pigeons, ….), I became fascinated in philosophy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A person smiling for the camera&#10;&#10;Description automatically generated with low confidence">
            <a:extLst>
              <a:ext uri="{FF2B5EF4-FFF2-40B4-BE49-F238E27FC236}">
                <a16:creationId xmlns:a16="http://schemas.microsoft.com/office/drawing/2014/main" id="{DBB640EB-DAD3-9F86-1F50-2C67779076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756" y="1704797"/>
            <a:ext cx="2551043" cy="25510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142980-2CBA-9690-1B52-2F83C195A748}"/>
              </a:ext>
            </a:extLst>
          </p:cNvPr>
          <p:cNvSpPr txBox="1"/>
          <p:nvPr/>
        </p:nvSpPr>
        <p:spPr>
          <a:xfrm>
            <a:off x="3048000" y="1752600"/>
            <a:ext cx="57912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</a:t>
            </a:r>
            <a:r>
              <a:rPr lang="en-GB" b="1" dirty="0">
                <a:solidFill>
                  <a:schemeClr val="tx2"/>
                </a:solidFill>
              </a:rPr>
              <a:t>I, however, believe that there is at least one philosophical problem in which all thinking people are interested. It is the problem of cosmology: </a:t>
            </a:r>
            <a:r>
              <a:rPr lang="en-GB" b="1" i="1" dirty="0">
                <a:solidFill>
                  <a:schemeClr val="tx2"/>
                </a:solidFill>
              </a:rPr>
              <a:t>the problem of understanding the world – including ourselves, and our knowledge, as part of the world</a:t>
            </a:r>
            <a:r>
              <a:rPr lang="en-GB" b="1" dirty="0">
                <a:solidFill>
                  <a:schemeClr val="tx2"/>
                </a:solidFill>
              </a:rPr>
              <a:t>. All science is cosmology, I believe, and for me the interest of philosophy, no less than of science, lies solely in the contributions which it has made to it.</a:t>
            </a:r>
            <a:r>
              <a:rPr lang="en-GB" b="1" dirty="0"/>
              <a:t>”</a:t>
            </a:r>
          </a:p>
          <a:p>
            <a:r>
              <a:rPr lang="en-GB" b="1" dirty="0"/>
              <a:t>Preface : The Logic of Scientific Discovery: Karl R. Popper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50666A-EB70-AABA-FF3C-72540A9E1508}"/>
              </a:ext>
            </a:extLst>
          </p:cNvPr>
          <p:cNvSpPr txBox="1"/>
          <p:nvPr/>
        </p:nvSpPr>
        <p:spPr>
          <a:xfrm>
            <a:off x="381000" y="4343400"/>
            <a:ext cx="8686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My reading of the historical development of modern science also convinced me of the  impermanence of the foundation of theoretical physics so, despite studying the theory option at Imperial College, I opted for experimental fundamental physics.</a:t>
            </a:r>
          </a:p>
          <a:p>
            <a:endParaRPr lang="en-GB" sz="1200" b="1" dirty="0"/>
          </a:p>
          <a:p>
            <a:r>
              <a:rPr lang="en-GB" b="1" dirty="0"/>
              <a:t>However, while starting off wanting to simply contribute to our knowledge of the workings of the Universe – things that are independent of whether humanity exists or not - increasingly what has motivated me is the wonderful community of colleagues engaged in the same pursuit and the desire to do my small part in support of this joint endeavour.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180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-10008"/>
            <a:ext cx="7772400" cy="1470025"/>
          </a:xfrm>
        </p:spPr>
        <p:txBody>
          <a:bodyPr/>
          <a:lstStyle/>
          <a:p>
            <a:r>
              <a:rPr lang="en-GB" b="1" dirty="0"/>
              <a:t>Imperial College:</a:t>
            </a:r>
            <a:br>
              <a:rPr lang="en-GB" b="1" dirty="0"/>
            </a:br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The formative years</a:t>
            </a:r>
          </a:p>
        </p:txBody>
      </p:sp>
      <p:pic>
        <p:nvPicPr>
          <p:cNvPr id="5" name="Picture 4" descr="A picture containing laying, sleeping, lying&#10;&#10;Description automatically generated">
            <a:extLst>
              <a:ext uri="{FF2B5EF4-FFF2-40B4-BE49-F238E27FC236}">
                <a16:creationId xmlns:a16="http://schemas.microsoft.com/office/drawing/2014/main" id="{332B1DA7-359D-84A6-4F2F-A674A17AC6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13" r="17109"/>
          <a:stretch/>
        </p:blipFill>
        <p:spPr>
          <a:xfrm rot="5400000">
            <a:off x="-208032" y="2458967"/>
            <a:ext cx="4759465" cy="3276600"/>
          </a:xfrm>
          <a:prstGeom prst="rect">
            <a:avLst/>
          </a:prstGeom>
        </p:spPr>
      </p:pic>
      <p:pic>
        <p:nvPicPr>
          <p:cNvPr id="8" name="Picture 7" descr="A person in a black shirt&#10;&#10;Description automatically generated with low confidence">
            <a:extLst>
              <a:ext uri="{FF2B5EF4-FFF2-40B4-BE49-F238E27FC236}">
                <a16:creationId xmlns:a16="http://schemas.microsoft.com/office/drawing/2014/main" id="{4E033459-EB3C-4D2F-C537-3C591CB389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2" t="12004" b="11909"/>
          <a:stretch/>
        </p:blipFill>
        <p:spPr>
          <a:xfrm rot="5400000">
            <a:off x="4425164" y="2596364"/>
            <a:ext cx="4759465" cy="3001807"/>
          </a:xfrm>
          <a:prstGeom prst="rect">
            <a:avLst/>
          </a:prstGeom>
        </p:spPr>
      </p:pic>
      <p:pic>
        <p:nvPicPr>
          <p:cNvPr id="4" name="Picture 3" descr="A picture containing bed, indoor&#10;&#10;Description automatically generated">
            <a:extLst>
              <a:ext uri="{FF2B5EF4-FFF2-40B4-BE49-F238E27FC236}">
                <a16:creationId xmlns:a16="http://schemas.microsoft.com/office/drawing/2014/main" id="{7F985980-E89F-944A-7148-EDF89C6146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333" r="5555" b="30741"/>
          <a:stretch/>
        </p:blipFill>
        <p:spPr>
          <a:xfrm rot="5400000">
            <a:off x="3025588" y="3558988"/>
            <a:ext cx="3048000" cy="111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28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350" y="587375"/>
            <a:ext cx="8324850" cy="147002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Oxford and Wolfson College:</a:t>
            </a:r>
            <a:br>
              <a:rPr lang="en-GB" b="1" dirty="0"/>
            </a:b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tarting off as a “bubble-head” (and ending up as a museum piece) 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</a:rPr>
            </a:b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 descr="A person in a black shirt&#10;&#10;Description automatically generated with medium confidence">
            <a:extLst>
              <a:ext uri="{FF2B5EF4-FFF2-40B4-BE49-F238E27FC236}">
                <a16:creationId xmlns:a16="http://schemas.microsoft.com/office/drawing/2014/main" id="{597B2C94-34DC-E799-4497-2F1896AB05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2485" y="2857086"/>
            <a:ext cx="4224130" cy="3168098"/>
          </a:xfrm>
          <a:prstGeom prst="rect">
            <a:avLst/>
          </a:prstGeom>
        </p:spPr>
      </p:pic>
      <p:pic>
        <p:nvPicPr>
          <p:cNvPr id="10" name="Picture 9" descr="A pair of ties on a bed&#10;&#10;Description automatically generated with low confidence">
            <a:extLst>
              <a:ext uri="{FF2B5EF4-FFF2-40B4-BE49-F238E27FC236}">
                <a16:creationId xmlns:a16="http://schemas.microsoft.com/office/drawing/2014/main" id="{6180C1D6-FBC7-B432-A74F-1E70296047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4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33333"/>
          <a:stretch/>
        </p:blipFill>
        <p:spPr>
          <a:xfrm>
            <a:off x="4216720" y="2819400"/>
            <a:ext cx="736279" cy="33132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3F5192-1C57-7E0B-0F6C-FB673DAC64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026" t="23859" r="58553" b="23099"/>
          <a:stretch/>
        </p:blipFill>
        <p:spPr>
          <a:xfrm>
            <a:off x="5240574" y="2329068"/>
            <a:ext cx="2608026" cy="422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79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rrow: Curved Up 5">
            <a:extLst>
              <a:ext uri="{FF2B5EF4-FFF2-40B4-BE49-F238E27FC236}">
                <a16:creationId xmlns:a16="http://schemas.microsoft.com/office/drawing/2014/main" id="{82135A31-29C7-563E-C24F-0A9355B16C05}"/>
              </a:ext>
            </a:extLst>
          </p:cNvPr>
          <p:cNvSpPr/>
          <p:nvPr/>
        </p:nvSpPr>
        <p:spPr>
          <a:xfrm flipH="1">
            <a:off x="768687" y="3810000"/>
            <a:ext cx="907713" cy="4699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750" y="587375"/>
            <a:ext cx="8324850" cy="147002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Silicon Strip Detectors:</a:t>
            </a:r>
            <a:br>
              <a:rPr lang="en-GB" b="1" dirty="0"/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From a few hundred cm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to many hundreds of thousands of cm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 descr="A person wearing a white shirt&#10;&#10;Description automatically generated with low confidence">
            <a:extLst>
              <a:ext uri="{FF2B5EF4-FFF2-40B4-BE49-F238E27FC236}">
                <a16:creationId xmlns:a16="http://schemas.microsoft.com/office/drawing/2014/main" id="{16426829-C827-83FC-DFC5-6B6D7F7A25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" t="20468" r="17545" b="11696"/>
          <a:stretch/>
        </p:blipFill>
        <p:spPr>
          <a:xfrm rot="5400000">
            <a:off x="466075" y="2965762"/>
            <a:ext cx="4252286" cy="2740362"/>
          </a:xfrm>
          <a:prstGeom prst="rect">
            <a:avLst/>
          </a:prstGeom>
        </p:spPr>
      </p:pic>
      <p:pic>
        <p:nvPicPr>
          <p:cNvPr id="8" name="Picture 7" descr="A person in a white shirt&#10;&#10;Description automatically generated with low confidence">
            <a:extLst>
              <a:ext uri="{FF2B5EF4-FFF2-40B4-BE49-F238E27FC236}">
                <a16:creationId xmlns:a16="http://schemas.microsoft.com/office/drawing/2014/main" id="{CF8DA0A4-056F-F38F-E105-7EC7DD1140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5" t="21852" r="19999" b="14444"/>
          <a:stretch/>
        </p:blipFill>
        <p:spPr>
          <a:xfrm rot="5400000">
            <a:off x="4300437" y="2913922"/>
            <a:ext cx="4252285" cy="2844041"/>
          </a:xfrm>
          <a:prstGeom prst="rect">
            <a:avLst/>
          </a:prstGeom>
        </p:spPr>
      </p:pic>
      <p:pic>
        <p:nvPicPr>
          <p:cNvPr id="10" name="Picture 9" descr="A picture containing indoor, bed&#10;&#10;Description automatically generated">
            <a:extLst>
              <a:ext uri="{FF2B5EF4-FFF2-40B4-BE49-F238E27FC236}">
                <a16:creationId xmlns:a16="http://schemas.microsoft.com/office/drawing/2014/main" id="{57B78FB0-C278-257A-45A9-E7241ACDBC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22" t="46722" b="20195"/>
          <a:stretch/>
        </p:blipFill>
        <p:spPr>
          <a:xfrm rot="5400000">
            <a:off x="3244340" y="3930139"/>
            <a:ext cx="2590798" cy="826521"/>
          </a:xfrm>
          <a:prstGeom prst="rect">
            <a:avLst/>
          </a:prstGeom>
        </p:spPr>
      </p:pic>
      <p:pic>
        <p:nvPicPr>
          <p:cNvPr id="4" name="Picture 3" descr="A white t-shirt with a drawing on it&#10;&#10;Description automatically generated with medium confidence">
            <a:extLst>
              <a:ext uri="{FF2B5EF4-FFF2-40B4-BE49-F238E27FC236}">
                <a16:creationId xmlns:a16="http://schemas.microsoft.com/office/drawing/2014/main" id="{2A3C353E-2FAA-4B6A-1854-A1723F39EE2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312" y="2178000"/>
            <a:ext cx="1816100" cy="1362075"/>
          </a:xfrm>
          <a:prstGeom prst="rect">
            <a:avLst/>
          </a:prstGeom>
        </p:spPr>
      </p:pic>
      <p:pic>
        <p:nvPicPr>
          <p:cNvPr id="9" name="Picture 8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D4B6BAF1-9101-A04D-2C34-36DC0657318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83740" y="4808261"/>
            <a:ext cx="1890085" cy="141756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77F0C6-3EFE-73D3-5162-C1B0A5EAE4B0}"/>
              </a:ext>
            </a:extLst>
          </p:cNvPr>
          <p:cNvSpPr txBox="1"/>
          <p:nvPr/>
        </p:nvSpPr>
        <p:spPr>
          <a:xfrm>
            <a:off x="7848600" y="3864114"/>
            <a:ext cx="1188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</a:rPr>
              <a:t>Why the duck?</a:t>
            </a: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E6019692-0713-6594-2CCF-35EC688D847D}"/>
              </a:ext>
            </a:extLst>
          </p:cNvPr>
          <p:cNvSpPr/>
          <p:nvPr/>
        </p:nvSpPr>
        <p:spPr>
          <a:xfrm>
            <a:off x="7086600" y="4648200"/>
            <a:ext cx="533400" cy="228600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70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750" y="815975"/>
            <a:ext cx="8324850" cy="147002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ATLAS Upgrade and Executive Board:</a:t>
            </a:r>
            <a:br>
              <a:rPr lang="en-GB" b="1" dirty="0"/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en-GB" b="1" dirty="0"/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been there, done that and all I got were these </a:t>
            </a:r>
            <a:r>
              <a:rPr lang="en-GB" baseline="-8000" dirty="0">
                <a:solidFill>
                  <a:schemeClr val="accent1">
                    <a:lumMod val="75000"/>
                  </a:schemeClr>
                </a:solidFill>
              </a:rPr>
              <a:t>*****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T-shirts</a:t>
            </a:r>
            <a:br>
              <a:rPr lang="en-GB" b="1" dirty="0"/>
            </a:br>
            <a:br>
              <a:rPr lang="en-GB" dirty="0"/>
            </a:br>
            <a:endParaRPr lang="en-GB" dirty="0"/>
          </a:p>
        </p:txBody>
      </p:sp>
      <p:pic>
        <p:nvPicPr>
          <p:cNvPr id="5" name="Picture 4" descr="A picture containing indoor, laying, sleeping&#10;&#10;Description automatically generated">
            <a:extLst>
              <a:ext uri="{FF2B5EF4-FFF2-40B4-BE49-F238E27FC236}">
                <a16:creationId xmlns:a16="http://schemas.microsoft.com/office/drawing/2014/main" id="{AF2A91FD-D3C0-414E-288B-21820214DD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4" t="16981"/>
          <a:stretch/>
        </p:blipFill>
        <p:spPr>
          <a:xfrm rot="5400000">
            <a:off x="335777" y="2652794"/>
            <a:ext cx="4298219" cy="2955025"/>
          </a:xfrm>
          <a:prstGeom prst="rect">
            <a:avLst/>
          </a:prstGeom>
        </p:spPr>
      </p:pic>
      <p:pic>
        <p:nvPicPr>
          <p:cNvPr id="8" name="Picture 7" descr="A person lying on a bed&#10;&#10;Description automatically generated with medium confidence">
            <a:extLst>
              <a:ext uri="{FF2B5EF4-FFF2-40B4-BE49-F238E27FC236}">
                <a16:creationId xmlns:a16="http://schemas.microsoft.com/office/drawing/2014/main" id="{1201236F-1CA5-4DE8-5133-A800AA6D16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5"/>
          <a:stretch/>
        </p:blipFill>
        <p:spPr>
          <a:xfrm rot="5400000">
            <a:off x="4461239" y="2663453"/>
            <a:ext cx="4298217" cy="2933704"/>
          </a:xfrm>
          <a:prstGeom prst="rect">
            <a:avLst/>
          </a:prstGeom>
        </p:spPr>
      </p:pic>
      <p:pic>
        <p:nvPicPr>
          <p:cNvPr id="9" name="Picture 8" descr="A pair of ties on a bed&#10;&#10;Description automatically generated with low confidence">
            <a:extLst>
              <a:ext uri="{FF2B5EF4-FFF2-40B4-BE49-F238E27FC236}">
                <a16:creationId xmlns:a16="http://schemas.microsoft.com/office/drawing/2014/main" id="{25CB905B-8CC4-1715-8BFB-7E27E0B759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167" r="8333"/>
          <a:stretch/>
        </p:blipFill>
        <p:spPr>
          <a:xfrm>
            <a:off x="4114800" y="2819400"/>
            <a:ext cx="75438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6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017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The ECFA HL-LHC Experiments Workshops: </a:t>
            </a:r>
            <a:br>
              <a:rPr lang="en-GB" sz="4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Moonlighting with the competition?</a:t>
            </a:r>
            <a:br>
              <a:rPr lang="en-GB" dirty="0"/>
            </a:br>
            <a:endParaRPr lang="en-GB" dirty="0"/>
          </a:p>
        </p:txBody>
      </p:sp>
      <p:pic>
        <p:nvPicPr>
          <p:cNvPr id="7" name="Picture 6" descr="Calendar&#10;&#10;Description automatically generated">
            <a:extLst>
              <a:ext uri="{FF2B5EF4-FFF2-40B4-BE49-F238E27FC236}">
                <a16:creationId xmlns:a16="http://schemas.microsoft.com/office/drawing/2014/main" id="{23A3A008-A992-7017-6C5A-74A028DF08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790" y="3841218"/>
            <a:ext cx="1831210" cy="2620116"/>
          </a:xfrm>
          <a:prstGeom prst="rect">
            <a:avLst/>
          </a:prstGeom>
        </p:spPr>
      </p:pic>
      <p:pic>
        <p:nvPicPr>
          <p:cNvPr id="10" name="Picture 9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C4282074-B1DB-4667-8FB2-A7CD8ACBAF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867" y="1295400"/>
            <a:ext cx="1911445" cy="2576135"/>
          </a:xfrm>
          <a:prstGeom prst="rect">
            <a:avLst/>
          </a:prstGeom>
        </p:spPr>
      </p:pic>
      <p:pic>
        <p:nvPicPr>
          <p:cNvPr id="4" name="Picture 3" descr="A picture containing laying, sleeping, lying&#10;&#10;Description automatically generated">
            <a:extLst>
              <a:ext uri="{FF2B5EF4-FFF2-40B4-BE49-F238E27FC236}">
                <a16:creationId xmlns:a16="http://schemas.microsoft.com/office/drawing/2014/main" id="{4D9E70E2-7C88-F6D6-CA7C-EE85E73E69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t="21852" r="10000" b="8519"/>
          <a:stretch/>
        </p:blipFill>
        <p:spPr>
          <a:xfrm rot="5400000">
            <a:off x="2007701" y="2277785"/>
            <a:ext cx="5143708" cy="32233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C38AF0-51E3-1928-AE92-5DD46D6C8F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333" t="37644" r="45000" b="19393"/>
          <a:stretch/>
        </p:blipFill>
        <p:spPr>
          <a:xfrm>
            <a:off x="1247096" y="1343469"/>
            <a:ext cx="1648504" cy="23903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3C4F9F-FBA1-F407-6AB3-6EEB2822788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4460" t="27778" r="25833" b="26296"/>
          <a:stretch/>
        </p:blipFill>
        <p:spPr>
          <a:xfrm>
            <a:off x="1143000" y="3934269"/>
            <a:ext cx="1823515" cy="239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794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750" y="815975"/>
            <a:ext cx="8324850" cy="1470025"/>
          </a:xfrm>
        </p:spPr>
        <p:txBody>
          <a:bodyPr>
            <a:normAutofit fontScale="90000"/>
          </a:bodyPr>
          <a:lstStyle/>
          <a:p>
            <a:r>
              <a:rPr lang="en-GB" sz="4900" b="1" dirty="0"/>
              <a:t>Teaching:</a:t>
            </a:r>
            <a:br>
              <a:rPr lang="en-GB" b="1" dirty="0"/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… a combination of dodgy derivations and utter audience incomprehension</a:t>
            </a:r>
            <a:br>
              <a:rPr lang="en-GB" b="1" dirty="0"/>
            </a:br>
            <a:br>
              <a:rPr lang="en-GB" dirty="0"/>
            </a:br>
            <a:endParaRPr lang="en-GB" dirty="0"/>
          </a:p>
        </p:txBody>
      </p:sp>
      <p:pic>
        <p:nvPicPr>
          <p:cNvPr id="4" name="Picture 3" descr="A person lying on a bed&#10;&#10;Description automatically generated with medium confidence">
            <a:extLst>
              <a:ext uri="{FF2B5EF4-FFF2-40B4-BE49-F238E27FC236}">
                <a16:creationId xmlns:a16="http://schemas.microsoft.com/office/drawing/2014/main" id="{3297703B-471E-0CAB-5D1C-7064EE7095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4" t="17407" r="28889" b="12963"/>
          <a:stretch/>
        </p:blipFill>
        <p:spPr>
          <a:xfrm rot="5400000">
            <a:off x="-190500" y="2476500"/>
            <a:ext cx="4572000" cy="3581400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1CB9F3E3-D8CE-F4F9-9A3F-83926C5F9D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9" t="20371" r="31111" b="9999"/>
          <a:stretch/>
        </p:blipFill>
        <p:spPr>
          <a:xfrm rot="5400000">
            <a:off x="4571999" y="2362199"/>
            <a:ext cx="4572001" cy="3810000"/>
          </a:xfrm>
          <a:prstGeom prst="rect">
            <a:avLst/>
          </a:prstGeom>
        </p:spPr>
      </p:pic>
      <p:pic>
        <p:nvPicPr>
          <p:cNvPr id="9" name="Picture 8" descr="A pair of ties on a bed&#10;&#10;Description automatically generated with low confidence">
            <a:extLst>
              <a:ext uri="{FF2B5EF4-FFF2-40B4-BE49-F238E27FC236}">
                <a16:creationId xmlns:a16="http://schemas.microsoft.com/office/drawing/2014/main" id="{812F3ADB-D8ED-5487-185B-DA572EDBD4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14" r="60834" b="8565"/>
          <a:stretch/>
        </p:blipFill>
        <p:spPr>
          <a:xfrm>
            <a:off x="3886200" y="3048000"/>
            <a:ext cx="1018296" cy="279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0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6AD0B-162B-85F0-8256-45AFD903F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750" y="0"/>
            <a:ext cx="8324850" cy="1470025"/>
          </a:xfrm>
        </p:spPr>
        <p:txBody>
          <a:bodyPr>
            <a:normAutofit/>
          </a:bodyPr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B6986BB-3288-A514-AC39-875830DD5DC9}"/>
              </a:ext>
            </a:extLst>
          </p:cNvPr>
          <p:cNvSpPr txBox="1">
            <a:spLocks/>
          </p:cNvSpPr>
          <p:nvPr/>
        </p:nvSpPr>
        <p:spPr>
          <a:xfrm>
            <a:off x="361950" y="130175"/>
            <a:ext cx="832485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900" b="1" dirty="0"/>
              <a:t>Surviving some tough years …</a:t>
            </a:r>
            <a:br>
              <a:rPr lang="en-GB" b="1" dirty="0"/>
            </a:br>
            <a:endParaRPr lang="en-GB" dirty="0"/>
          </a:p>
        </p:txBody>
      </p:sp>
      <p:pic>
        <p:nvPicPr>
          <p:cNvPr id="5" name="Picture 4" descr="A person posing for a picture&#10;&#10;Description automatically generated with low confidence">
            <a:extLst>
              <a:ext uri="{FF2B5EF4-FFF2-40B4-BE49-F238E27FC236}">
                <a16:creationId xmlns:a16="http://schemas.microsoft.com/office/drawing/2014/main" id="{010F7D38-D039-7445-8F5C-BF1BCA6F47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8" t="23616" r="23247" b="21771"/>
          <a:stretch/>
        </p:blipFill>
        <p:spPr>
          <a:xfrm rot="5400000">
            <a:off x="1636240" y="2169640"/>
            <a:ext cx="5490519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20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415</Words>
  <Application>Microsoft Office PowerPoint</Application>
  <PresentationFormat>On-screen Show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A Career in T-Shirts (and some Ties)</vt:lpstr>
      <vt:lpstr>Preamble</vt:lpstr>
      <vt:lpstr>Imperial College: The formative years</vt:lpstr>
      <vt:lpstr>Oxford and Wolfson College: Starting off as a “bubble-head” (and ending up as a museum piece)  </vt:lpstr>
      <vt:lpstr>Silicon Strip Detectors: From a few hundred cm2 to many hundreds of thousands of cm2  </vt:lpstr>
      <vt:lpstr>ATLAS Upgrade and Executive Board: … been there, done that and all I got were these ***** T-shirts  </vt:lpstr>
      <vt:lpstr>The ECFA HL-LHC Experiments Workshops:  Moonlighting with the competition? </vt:lpstr>
      <vt:lpstr>Teaching: … a combination of dodgy derivations and utter audience incomprehension  </vt:lpstr>
      <vt:lpstr> </vt:lpstr>
      <vt:lpstr>… to a happy ever after ending</vt:lpstr>
      <vt:lpstr>… to a happy ever after ending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Allport</dc:creator>
  <cp:lastModifiedBy>Philip Allport (Physics and Astronomy)</cp:lastModifiedBy>
  <cp:revision>19</cp:revision>
  <dcterms:created xsi:type="dcterms:W3CDTF">2006-08-16T00:00:00Z</dcterms:created>
  <dcterms:modified xsi:type="dcterms:W3CDTF">2023-01-27T12:37:19Z</dcterms:modified>
</cp:coreProperties>
</file>