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0" r:id="rId1"/>
  </p:sldMasterIdLst>
  <p:notesMasterIdLst>
    <p:notesMasterId r:id="rId22"/>
  </p:notesMasterIdLst>
  <p:handoutMasterIdLst>
    <p:handoutMasterId r:id="rId23"/>
  </p:handoutMasterIdLst>
  <p:sldIdLst>
    <p:sldId id="410" r:id="rId2"/>
    <p:sldId id="412" r:id="rId3"/>
    <p:sldId id="438" r:id="rId4"/>
    <p:sldId id="439" r:id="rId5"/>
    <p:sldId id="443" r:id="rId6"/>
    <p:sldId id="430" r:id="rId7"/>
    <p:sldId id="411" r:id="rId8"/>
    <p:sldId id="445" r:id="rId9"/>
    <p:sldId id="446" r:id="rId10"/>
    <p:sldId id="422" r:id="rId11"/>
    <p:sldId id="418" r:id="rId12"/>
    <p:sldId id="419" r:id="rId13"/>
    <p:sldId id="448" r:id="rId14"/>
    <p:sldId id="450" r:id="rId15"/>
    <p:sldId id="452" r:id="rId16"/>
    <p:sldId id="436" r:id="rId17"/>
    <p:sldId id="415" r:id="rId18"/>
    <p:sldId id="447" r:id="rId19"/>
    <p:sldId id="451" r:id="rId20"/>
    <p:sldId id="432" r:id="rId2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nnessy, Karol" initials="HK" lastIdx="2" clrIdx="0">
    <p:extLst>
      <p:ext uri="{19B8F6BF-5375-455C-9EA6-DF929625EA0E}">
        <p15:presenceInfo xmlns:p15="http://schemas.microsoft.com/office/powerpoint/2012/main" userId="Hennessy, Karo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375631"/>
    <a:srgbClr val="242021"/>
    <a:srgbClr val="689576"/>
    <a:srgbClr val="FF6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4" autoAdjust="0"/>
    <p:restoredTop sz="86364" autoAdjust="0"/>
  </p:normalViewPr>
  <p:slideViewPr>
    <p:cSldViewPr snapToGrid="0" snapToObjects="1">
      <p:cViewPr varScale="1">
        <p:scale>
          <a:sx n="102" d="100"/>
          <a:sy n="102" d="100"/>
        </p:scale>
        <p:origin x="1302" y="72"/>
      </p:cViewPr>
      <p:guideLst>
        <p:guide orient="horz" pos="2160"/>
        <p:guide pos="2880"/>
      </p:guideLst>
    </p:cSldViewPr>
  </p:slideViewPr>
  <p:outlineViewPr>
    <p:cViewPr>
      <p:scale>
        <a:sx n="33" d="100"/>
        <a:sy n="33" d="100"/>
      </p:scale>
      <p:origin x="0" y="-42776"/>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96" d="100"/>
          <a:sy n="96" d="100"/>
        </p:scale>
        <p:origin x="271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55EC4A-6258-4FFB-B1F5-FF71143CCACB}"/>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74646F2-EF4C-4FA7-B4D3-0CB9C6957606}"/>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4BC0E3D-311E-41DD-983D-E922C55B184D}" type="datetimeFigureOut">
              <a:rPr lang="en-GB" smtClean="0"/>
              <a:t>26/01/2023</a:t>
            </a:fld>
            <a:endParaRPr lang="en-GB"/>
          </a:p>
        </p:txBody>
      </p:sp>
      <p:sp>
        <p:nvSpPr>
          <p:cNvPr id="4" name="Footer Placeholder 3">
            <a:extLst>
              <a:ext uri="{FF2B5EF4-FFF2-40B4-BE49-F238E27FC236}">
                <a16:creationId xmlns:a16="http://schemas.microsoft.com/office/drawing/2014/main" id="{D47F446A-6C62-488C-830C-EEC56C2838D9}"/>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083B645-4CAC-4936-887A-C824CFDE8EC6}"/>
              </a:ext>
            </a:extLst>
          </p:cNvPr>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D4AD045D-4FD0-4361-B247-C61CF9F44EB0}" type="slidenum">
              <a:rPr lang="en-GB" smtClean="0"/>
              <a:t>‹#›</a:t>
            </a:fld>
            <a:endParaRPr lang="en-GB"/>
          </a:p>
        </p:txBody>
      </p:sp>
    </p:spTree>
    <p:extLst>
      <p:ext uri="{BB962C8B-B14F-4D97-AF65-F5344CB8AC3E}">
        <p14:creationId xmlns:p14="http://schemas.microsoft.com/office/powerpoint/2010/main" val="210394449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8-11-22T08:12:01.555"/>
    </inkml:context>
    <inkml:brush xml:id="br0">
      <inkml:brushProperty name="width" value="0.05" units="cm"/>
      <inkml:brushProperty name="height" value="0.05" units="cm"/>
    </inkml:brush>
  </inkml:definitions>
  <inkml:trace contextRef="#ctx0" brushRef="#br0">201 64 1408,'28'-16'386,"1"1"-1,0 1 1,9-1-386,-37 14 85,0 1-1,0-1 1,1 1 0,-1 0-1,0-1 1,1 1-1,-1 0 1,0 0 0,1-1-1,-1 1 1,1 0-1,-1 0 1,0 1 0,1-1-1,-1 0 1,0 0-1,1 1 1,-1-1-1,0 1 1,2 0-85,-2 0 108,-1 0-1,1 0 1,0 0-1,0 0 1,-1 0 0,1 1-1,-1-1 1,1 0-1,-1 0 1,1 1 0,-1-1-1,0 0 1,1 1-1,-1-1 1,0 0-1,0 1-107,0 12 433,-1 0-1,-1 0 0,0-1 0,0 1 0,-1-1 0,-1 1 0,0-1 0,-5 9-432,7-18 58,-98 240 2386,18-49-819,43-93-798,5 1 0,5 1-1,-8 64-826,32-140 109,2 0-1,0 1 1,2 0-1,1-1 1,2 1 0,1 5-109,-1-23 10,0 0 1,0 0 0,1 0 0,1 0 0,0 0 0,0-1 0,1 0 0,0 0 0,1 0 0,0 0 0,1-1 0,0 0 0,0-1 0,1 1 0,0-1 0,6 5-11,-2-6 2,0 1 1,0-1-1,1-1 1,0 0-1,0-1 0,0-1 1,0 0-1,1 0 1,0-1-1,0-1 1,0 0-1,0-1 1,0-1-1,2 0-2,33-3-74,0-1 1,0-2-1,16-6 74,99-28-552,-107 24-315,0 2 1,1 3-1,21 0 867,-71 10-316,0 1-1,0 0 0,0 0 0,0 1 1,0 0-1,2 1 317,-7-1-202,0 0 0,0 0-1,0 0 1,0 0 0,0 1 0,0-1 0,0 1-1,0 0 1,0 0 0,-1 0 0,1 0 0,-1 1-1,1-1 1,-1 1 0,2 2 202,0 2-606,1 1 0,-2 1 1,1-1-1,-1 0 0,0 4 606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61B87D3-6279-BF40-AF82-535CE7DC3351}" type="datetimeFigureOut">
              <a:rPr lang="en-US" smtClean="0"/>
              <a:pPr/>
              <a:t>1/26/2023</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D7A9563-66AE-6342-9949-F48847EC0BD8}" type="slidenum">
              <a:rPr lang="en-US" smtClean="0"/>
              <a:pPr/>
              <a:t>‹#›</a:t>
            </a:fld>
            <a:endParaRPr lang="en-US"/>
          </a:p>
        </p:txBody>
      </p:sp>
    </p:spTree>
    <p:extLst>
      <p:ext uri="{BB962C8B-B14F-4D97-AF65-F5344CB8AC3E}">
        <p14:creationId xmlns:p14="http://schemas.microsoft.com/office/powerpoint/2010/main" val="706043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a:t>
            </a:fld>
            <a:endParaRPr lang="en-US"/>
          </a:p>
        </p:txBody>
      </p:sp>
    </p:spTree>
    <p:extLst>
      <p:ext uri="{BB962C8B-B14F-4D97-AF65-F5344CB8AC3E}">
        <p14:creationId xmlns:p14="http://schemas.microsoft.com/office/powerpoint/2010/main" val="499790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10</a:t>
            </a:fld>
            <a:endParaRPr lang="en-US"/>
          </a:p>
        </p:txBody>
      </p:sp>
    </p:spTree>
    <p:extLst>
      <p:ext uri="{BB962C8B-B14F-4D97-AF65-F5344CB8AC3E}">
        <p14:creationId xmlns:p14="http://schemas.microsoft.com/office/powerpoint/2010/main" val="3264064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11</a:t>
            </a:fld>
            <a:endParaRPr lang="en-US"/>
          </a:p>
        </p:txBody>
      </p:sp>
    </p:spTree>
    <p:extLst>
      <p:ext uri="{BB962C8B-B14F-4D97-AF65-F5344CB8AC3E}">
        <p14:creationId xmlns:p14="http://schemas.microsoft.com/office/powerpoint/2010/main" val="1944635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12</a:t>
            </a:fld>
            <a:endParaRPr lang="en-US"/>
          </a:p>
        </p:txBody>
      </p:sp>
    </p:spTree>
    <p:extLst>
      <p:ext uri="{BB962C8B-B14F-4D97-AF65-F5344CB8AC3E}">
        <p14:creationId xmlns:p14="http://schemas.microsoft.com/office/powerpoint/2010/main" val="218468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13</a:t>
            </a:fld>
            <a:endParaRPr lang="en-US"/>
          </a:p>
        </p:txBody>
      </p:sp>
    </p:spTree>
    <p:extLst>
      <p:ext uri="{BB962C8B-B14F-4D97-AF65-F5344CB8AC3E}">
        <p14:creationId xmlns:p14="http://schemas.microsoft.com/office/powerpoint/2010/main" val="2035729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14</a:t>
            </a:fld>
            <a:endParaRPr lang="en-US"/>
          </a:p>
        </p:txBody>
      </p:sp>
    </p:spTree>
    <p:extLst>
      <p:ext uri="{BB962C8B-B14F-4D97-AF65-F5344CB8AC3E}">
        <p14:creationId xmlns:p14="http://schemas.microsoft.com/office/powerpoint/2010/main" val="1603044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15</a:t>
            </a:fld>
            <a:endParaRPr lang="en-US"/>
          </a:p>
        </p:txBody>
      </p:sp>
    </p:spTree>
    <p:extLst>
      <p:ext uri="{BB962C8B-B14F-4D97-AF65-F5344CB8AC3E}">
        <p14:creationId xmlns:p14="http://schemas.microsoft.com/office/powerpoint/2010/main" val="1962229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16</a:t>
            </a:fld>
            <a:endParaRPr lang="en-US"/>
          </a:p>
        </p:txBody>
      </p:sp>
    </p:spTree>
    <p:extLst>
      <p:ext uri="{BB962C8B-B14F-4D97-AF65-F5344CB8AC3E}">
        <p14:creationId xmlns:p14="http://schemas.microsoft.com/office/powerpoint/2010/main" val="1931277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17</a:t>
            </a:fld>
            <a:endParaRPr lang="en-US"/>
          </a:p>
        </p:txBody>
      </p:sp>
    </p:spTree>
    <p:extLst>
      <p:ext uri="{BB962C8B-B14F-4D97-AF65-F5344CB8AC3E}">
        <p14:creationId xmlns:p14="http://schemas.microsoft.com/office/powerpoint/2010/main" val="305113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18</a:t>
            </a:fld>
            <a:endParaRPr lang="en-US"/>
          </a:p>
        </p:txBody>
      </p:sp>
    </p:spTree>
    <p:extLst>
      <p:ext uri="{BB962C8B-B14F-4D97-AF65-F5344CB8AC3E}">
        <p14:creationId xmlns:p14="http://schemas.microsoft.com/office/powerpoint/2010/main" val="2556503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19</a:t>
            </a:fld>
            <a:endParaRPr lang="en-US"/>
          </a:p>
        </p:txBody>
      </p:sp>
    </p:spTree>
    <p:extLst>
      <p:ext uri="{BB962C8B-B14F-4D97-AF65-F5344CB8AC3E}">
        <p14:creationId xmlns:p14="http://schemas.microsoft.com/office/powerpoint/2010/main" val="2485250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2</a:t>
            </a:fld>
            <a:endParaRPr lang="en-US"/>
          </a:p>
        </p:txBody>
      </p:sp>
    </p:spTree>
    <p:extLst>
      <p:ext uri="{BB962C8B-B14F-4D97-AF65-F5344CB8AC3E}">
        <p14:creationId xmlns:p14="http://schemas.microsoft.com/office/powerpoint/2010/main" val="336774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20</a:t>
            </a:fld>
            <a:endParaRPr lang="en-US"/>
          </a:p>
        </p:txBody>
      </p:sp>
    </p:spTree>
    <p:extLst>
      <p:ext uri="{BB962C8B-B14F-4D97-AF65-F5344CB8AC3E}">
        <p14:creationId xmlns:p14="http://schemas.microsoft.com/office/powerpoint/2010/main" val="2107362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3</a:t>
            </a:fld>
            <a:endParaRPr lang="en-US"/>
          </a:p>
        </p:txBody>
      </p:sp>
    </p:spTree>
    <p:extLst>
      <p:ext uri="{BB962C8B-B14F-4D97-AF65-F5344CB8AC3E}">
        <p14:creationId xmlns:p14="http://schemas.microsoft.com/office/powerpoint/2010/main" val="3134645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4</a:t>
            </a:fld>
            <a:endParaRPr lang="en-US"/>
          </a:p>
        </p:txBody>
      </p:sp>
    </p:spTree>
    <p:extLst>
      <p:ext uri="{BB962C8B-B14F-4D97-AF65-F5344CB8AC3E}">
        <p14:creationId xmlns:p14="http://schemas.microsoft.com/office/powerpoint/2010/main" val="3168280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5</a:t>
            </a:fld>
            <a:endParaRPr lang="en-US"/>
          </a:p>
        </p:txBody>
      </p:sp>
    </p:spTree>
    <p:extLst>
      <p:ext uri="{BB962C8B-B14F-4D97-AF65-F5344CB8AC3E}">
        <p14:creationId xmlns:p14="http://schemas.microsoft.com/office/powerpoint/2010/main" val="3747323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6</a:t>
            </a:fld>
            <a:endParaRPr lang="en-US"/>
          </a:p>
        </p:txBody>
      </p:sp>
    </p:spTree>
    <p:extLst>
      <p:ext uri="{BB962C8B-B14F-4D97-AF65-F5344CB8AC3E}">
        <p14:creationId xmlns:p14="http://schemas.microsoft.com/office/powerpoint/2010/main" val="682732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7</a:t>
            </a:fld>
            <a:endParaRPr lang="en-US"/>
          </a:p>
        </p:txBody>
      </p:sp>
    </p:spTree>
    <p:extLst>
      <p:ext uri="{BB962C8B-B14F-4D97-AF65-F5344CB8AC3E}">
        <p14:creationId xmlns:p14="http://schemas.microsoft.com/office/powerpoint/2010/main" val="3821606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8</a:t>
            </a:fld>
            <a:endParaRPr lang="en-US"/>
          </a:p>
        </p:txBody>
      </p:sp>
    </p:spTree>
    <p:extLst>
      <p:ext uri="{BB962C8B-B14F-4D97-AF65-F5344CB8AC3E}">
        <p14:creationId xmlns:p14="http://schemas.microsoft.com/office/powerpoint/2010/main" val="1865835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A9563-66AE-6342-9949-F48847EC0BD8}" type="slidenum">
              <a:rPr lang="en-US" smtClean="0"/>
              <a:pPr/>
              <a:t>9</a:t>
            </a:fld>
            <a:endParaRPr lang="en-US"/>
          </a:p>
        </p:txBody>
      </p:sp>
    </p:spTree>
    <p:extLst>
      <p:ext uri="{BB962C8B-B14F-4D97-AF65-F5344CB8AC3E}">
        <p14:creationId xmlns:p14="http://schemas.microsoft.com/office/powerpoint/2010/main" val="1829871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pic>
        <p:nvPicPr>
          <p:cNvPr id="12" name="Picture 11" descr="title slide update (black).jpg"/>
          <p:cNvPicPr>
            <a:picLocks/>
          </p:cNvPicPr>
          <p:nvPr userDrawn="1"/>
        </p:nvPicPr>
        <p:blipFill rotWithShape="1">
          <a:blip r:embed="rId2" cstate="screen">
            <a:extLst>
              <a:ext uri="{28A0092B-C50C-407E-A947-70E740481C1C}">
                <a14:useLocalDpi xmlns:a14="http://schemas.microsoft.com/office/drawing/2010/main"/>
              </a:ext>
            </a:extLst>
          </a:blip>
          <a:srcRect r="-122806"/>
          <a:stretch/>
        </p:blipFill>
        <p:spPr>
          <a:xfrm>
            <a:off x="5040000" y="-774"/>
            <a:ext cx="9144000" cy="6858774"/>
          </a:xfrm>
          <a:prstGeom prst="rect">
            <a:avLst/>
          </a:prstGeom>
        </p:spPr>
      </p:pic>
      <p:sp>
        <p:nvSpPr>
          <p:cNvPr id="8" name="Title Placeholder 1"/>
          <p:cNvSpPr>
            <a:spLocks noGrp="1"/>
          </p:cNvSpPr>
          <p:nvPr>
            <p:ph type="title" hasCustomPrompt="1"/>
          </p:nvPr>
        </p:nvSpPr>
        <p:spPr>
          <a:xfrm>
            <a:off x="795855" y="3490665"/>
            <a:ext cx="8230745" cy="576943"/>
          </a:xfrm>
          <a:prstGeom prst="rect">
            <a:avLst/>
          </a:prstGeom>
        </p:spPr>
        <p:txBody>
          <a:bodyPr vert="horz" lIns="0" tIns="0" rIns="0" bIns="0" rtlCol="0" anchor="t" anchorCtr="0">
            <a:normAutofit/>
          </a:bodyPr>
          <a:lstStyle>
            <a:lvl1pPr>
              <a:defRPr sz="2500" b="1" cap="none"/>
            </a:lvl1pPr>
          </a:lstStyle>
          <a:p>
            <a:r>
              <a:rPr lang="en-GB" dirty="0"/>
              <a:t>Name of speaker</a:t>
            </a:r>
            <a:endParaRPr lang="en-US" dirty="0"/>
          </a:p>
        </p:txBody>
      </p:sp>
      <p:sp>
        <p:nvSpPr>
          <p:cNvPr id="11" name="Text Placeholder 10"/>
          <p:cNvSpPr>
            <a:spLocks noGrp="1"/>
          </p:cNvSpPr>
          <p:nvPr>
            <p:ph type="body" sz="quarter" idx="10" hasCustomPrompt="1"/>
          </p:nvPr>
        </p:nvSpPr>
        <p:spPr>
          <a:xfrm>
            <a:off x="803740" y="2220647"/>
            <a:ext cx="5759450" cy="1039388"/>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defRPr/>
            </a:lvl2pPr>
            <a:lvl3pPr>
              <a:lnSpc>
                <a:spcPct val="100000"/>
              </a:lnSpc>
              <a:spcBef>
                <a:spcPts val="10"/>
              </a:spcBef>
              <a:defRPr/>
            </a:lvl3pPr>
            <a:lvl4pPr>
              <a:lnSpc>
                <a:spcPct val="100000"/>
              </a:lnSpc>
              <a:spcBef>
                <a:spcPts val="10"/>
              </a:spcBef>
              <a:defRPr/>
            </a:lvl4pPr>
            <a:lvl5pPr>
              <a:lnSpc>
                <a:spcPct val="100000"/>
              </a:lnSpc>
              <a:spcBef>
                <a:spcPts val="10"/>
              </a:spcBef>
              <a:defRPr/>
            </a:lvl5pPr>
          </a:lstStyle>
          <a:p>
            <a:pPr lvl="0"/>
            <a:r>
              <a:rPr lang="en-GB" dirty="0"/>
              <a:t>TITLE OF </a:t>
            </a:r>
            <a:br>
              <a:rPr lang="en-GB" dirty="0"/>
            </a:br>
            <a:r>
              <a:rPr lang="en-GB" dirty="0"/>
              <a:t>PRESENTATION</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Rectangle 12"/>
          <p:cNvSpPr/>
          <p:nvPr userDrawn="1"/>
        </p:nvSpPr>
        <p:spPr>
          <a:xfrm>
            <a:off x="501978" y="2153721"/>
            <a:ext cx="45719" cy="2643431"/>
          </a:xfrm>
          <a:prstGeom prst="rect">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6600"/>
              </a:solidFill>
            </a:endParaRPr>
          </a:p>
        </p:txBody>
      </p:sp>
      <p:sp>
        <p:nvSpPr>
          <p:cNvPr id="14" name="Text Placeholder 10"/>
          <p:cNvSpPr>
            <a:spLocks noGrp="1"/>
          </p:cNvSpPr>
          <p:nvPr>
            <p:ph type="body" sz="quarter" idx="11" hasCustomPrompt="1"/>
          </p:nvPr>
        </p:nvSpPr>
        <p:spPr>
          <a:xfrm>
            <a:off x="803735" y="3902319"/>
            <a:ext cx="5759450" cy="405770"/>
          </a:xfrm>
        </p:spPr>
        <p:txBody>
          <a:bodyPr lIns="0" tIns="0" rIns="0" bIns="0"/>
          <a:lstStyle>
            <a:lvl1pPr marL="0" indent="0">
              <a:buNone/>
              <a:defRPr sz="2500" b="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Job title</a:t>
            </a:r>
            <a:endParaRPr lang="en-US" dirty="0"/>
          </a:p>
        </p:txBody>
      </p:sp>
      <p:sp>
        <p:nvSpPr>
          <p:cNvPr id="15" name="Text Placeholder 10"/>
          <p:cNvSpPr>
            <a:spLocks noGrp="1"/>
          </p:cNvSpPr>
          <p:nvPr>
            <p:ph type="body" sz="quarter" idx="12" hasCustomPrompt="1"/>
          </p:nvPr>
        </p:nvSpPr>
        <p:spPr>
          <a:xfrm>
            <a:off x="795854" y="4340461"/>
            <a:ext cx="5759450" cy="481068"/>
          </a:xfrm>
        </p:spPr>
        <p:txBody>
          <a:bodyPr lIns="0" tIns="0" rIns="0" bIns="0">
            <a:normAutofit/>
          </a:bodyPr>
          <a:lstStyle>
            <a:lvl1pPr marL="0" indent="0">
              <a:buNone/>
              <a:defRPr sz="2500" b="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University of Liverpool</a:t>
            </a:r>
            <a:endParaRPr lang="en-US" dirty="0"/>
          </a:p>
        </p:txBody>
      </p:sp>
      <p:sp>
        <p:nvSpPr>
          <p:cNvPr id="10" name="Slide Number Placeholder 5">
            <a:extLst>
              <a:ext uri="{FF2B5EF4-FFF2-40B4-BE49-F238E27FC236}">
                <a16:creationId xmlns:a16="http://schemas.microsoft.com/office/drawing/2014/main" id="{9889846A-9F0D-4972-A9D4-BECF5D0FE6FC}"/>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1204462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4" name="Title Placeholder 1"/>
          <p:cNvSpPr>
            <a:spLocks noGrp="1"/>
          </p:cNvSpPr>
          <p:nvPr>
            <p:ph type="title" hasCustomPrompt="1"/>
          </p:nvPr>
        </p:nvSpPr>
        <p:spPr>
          <a:xfrm>
            <a:off x="372654" y="160620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5" name="Text Placeholder 10"/>
          <p:cNvSpPr>
            <a:spLocks noGrp="1"/>
          </p:cNvSpPr>
          <p:nvPr>
            <p:ph type="body" sz="quarter" idx="10" hasCustomPrompt="1"/>
          </p:nvPr>
        </p:nvSpPr>
        <p:spPr>
          <a:xfrm>
            <a:off x="372653" y="1854891"/>
            <a:ext cx="8230745" cy="468179"/>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buClr>
                <a:srgbClr val="FF6500"/>
              </a:buClr>
              <a:defRPr/>
            </a:lvl2pPr>
            <a:lvl3pPr>
              <a:lnSpc>
                <a:spcPct val="100000"/>
              </a:lnSpc>
              <a:spcBef>
                <a:spcPts val="10"/>
              </a:spcBef>
              <a:buClr>
                <a:srgbClr val="FF6500"/>
              </a:buClr>
              <a:defRPr/>
            </a:lvl3pPr>
            <a:lvl4pPr>
              <a:lnSpc>
                <a:spcPct val="100000"/>
              </a:lnSpc>
              <a:spcBef>
                <a:spcPts val="10"/>
              </a:spcBef>
              <a:buClr>
                <a:srgbClr val="FF6500"/>
              </a:buClr>
              <a:defRPr/>
            </a:lvl4pPr>
            <a:lvl5pPr>
              <a:lnSpc>
                <a:spcPct val="100000"/>
              </a:lnSpc>
              <a:spcBef>
                <a:spcPts val="10"/>
              </a:spcBef>
              <a:buClr>
                <a:srgbClr val="FF6500"/>
              </a:buClr>
              <a:defRPr/>
            </a:lvl5pPr>
          </a:lstStyle>
          <a:p>
            <a:pPr lvl="0"/>
            <a:r>
              <a:rPr lang="en-GB" dirty="0"/>
              <a:t>TITLE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Text Placeholder 7"/>
          <p:cNvSpPr>
            <a:spLocks noGrp="1"/>
          </p:cNvSpPr>
          <p:nvPr>
            <p:ph type="body" sz="quarter" idx="11" hasCustomPrompt="1"/>
          </p:nvPr>
        </p:nvSpPr>
        <p:spPr>
          <a:xfrm>
            <a:off x="373798" y="2449513"/>
            <a:ext cx="8229600" cy="4032310"/>
          </a:xfrm>
        </p:spPr>
        <p:txBody>
          <a:bodyPr lIns="0" tIns="0" rIns="0" bIns="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a:solidFill>
                  <a:schemeClr val="tx1"/>
                </a:solidFill>
              </a:defRPr>
            </a:lvl1pPr>
            <a:lvl2pPr>
              <a:defRPr sz="2800" b="0">
                <a:solidFill>
                  <a:schemeClr val="tx1"/>
                </a:solidFill>
              </a:defRPr>
            </a:lvl2pPr>
            <a:lvl3pPr>
              <a:defRPr sz="2800" b="0">
                <a:solidFill>
                  <a:schemeClr val="tx1"/>
                </a:solidFill>
              </a:defRPr>
            </a:lvl3pPr>
            <a:lvl4pPr>
              <a:defRPr sz="2800" b="0">
                <a:solidFill>
                  <a:schemeClr val="tx1"/>
                </a:solidFill>
              </a:defRPr>
            </a:lvl4pPr>
            <a:lvl5pPr>
              <a:defRPr sz="2800" b="0">
                <a:solidFill>
                  <a:schemeClr val="tx1"/>
                </a:solidFill>
              </a:defRPr>
            </a:lvl5pPr>
          </a:lstStyle>
          <a:p>
            <a:pPr lvl="0"/>
            <a:r>
              <a:rPr lang="en-GB" dirty="0"/>
              <a:t>Bullet 1</a:t>
            </a:r>
          </a:p>
          <a:p>
            <a:pPr lvl="0"/>
            <a:endParaRPr lang="en-US" dirty="0"/>
          </a:p>
        </p:txBody>
      </p:sp>
      <p:pic>
        <p:nvPicPr>
          <p:cNvPr id="12" name="Picture 11">
            <a:extLst>
              <a:ext uri="{FF2B5EF4-FFF2-40B4-BE49-F238E27FC236}">
                <a16:creationId xmlns:a16="http://schemas.microsoft.com/office/drawing/2014/main" id="{B0FEA319-5123-4AED-A996-90CF81C1ADF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854464" y="1229830"/>
            <a:ext cx="2110835" cy="356697"/>
          </a:xfrm>
          <a:prstGeom prst="rect">
            <a:avLst/>
          </a:prstGeom>
        </p:spPr>
      </p:pic>
      <p:pic>
        <p:nvPicPr>
          <p:cNvPr id="16" name="Picture 15">
            <a:extLst>
              <a:ext uri="{FF2B5EF4-FFF2-40B4-BE49-F238E27FC236}">
                <a16:creationId xmlns:a16="http://schemas.microsoft.com/office/drawing/2014/main" id="{BA03FF61-0B99-4816-ADE4-9D49AD5C361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96399" y="96083"/>
            <a:ext cx="2009180" cy="369990"/>
          </a:xfrm>
          <a:prstGeom prst="rect">
            <a:avLst/>
          </a:prstGeom>
        </p:spPr>
      </p:pic>
      <p:pic>
        <p:nvPicPr>
          <p:cNvPr id="17" name="Picture 16">
            <a:extLst>
              <a:ext uri="{FF2B5EF4-FFF2-40B4-BE49-F238E27FC236}">
                <a16:creationId xmlns:a16="http://schemas.microsoft.com/office/drawing/2014/main" id="{FFF21C1F-ED81-458A-B086-FA547677BCC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1206"/>
          <a:stretch/>
        </p:blipFill>
        <p:spPr>
          <a:xfrm>
            <a:off x="6854464" y="454570"/>
            <a:ext cx="2169806" cy="392613"/>
          </a:xfrm>
          <a:prstGeom prst="rect">
            <a:avLst/>
          </a:prstGeom>
        </p:spPr>
      </p:pic>
      <p:pic>
        <p:nvPicPr>
          <p:cNvPr id="18" name="Picture 17">
            <a:extLst>
              <a:ext uri="{FF2B5EF4-FFF2-40B4-BE49-F238E27FC236}">
                <a16:creationId xmlns:a16="http://schemas.microsoft.com/office/drawing/2014/main" id="{5F58BBDA-E29B-4480-9CFA-9252DE7D606C}"/>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157349" y="836715"/>
            <a:ext cx="2807950" cy="365368"/>
          </a:xfrm>
          <a:prstGeom prst="rect">
            <a:avLst/>
          </a:prstGeom>
        </p:spPr>
      </p:pic>
      <p:pic>
        <p:nvPicPr>
          <p:cNvPr id="9" name="Picture 8">
            <a:extLst>
              <a:ext uri="{FF2B5EF4-FFF2-40B4-BE49-F238E27FC236}">
                <a16:creationId xmlns:a16="http://schemas.microsoft.com/office/drawing/2014/main" id="{9F5290BB-936F-428C-9FFF-01F607D3DF19}"/>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369619" y="1633311"/>
            <a:ext cx="2635960" cy="357339"/>
          </a:xfrm>
          <a:prstGeom prst="rect">
            <a:avLst/>
          </a:prstGeom>
        </p:spPr>
      </p:pic>
      <p:pic>
        <p:nvPicPr>
          <p:cNvPr id="11" name="Picture 10">
            <a:extLst>
              <a:ext uri="{FF2B5EF4-FFF2-40B4-BE49-F238E27FC236}">
                <a16:creationId xmlns:a16="http://schemas.microsoft.com/office/drawing/2014/main" id="{44ADA5CF-BF4D-423C-A0BA-87EB2842D2A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7130231" y="2023656"/>
            <a:ext cx="1875348" cy="356994"/>
          </a:xfrm>
          <a:prstGeom prst="rect">
            <a:avLst/>
          </a:prstGeom>
        </p:spPr>
      </p:pic>
      <p:pic>
        <p:nvPicPr>
          <p:cNvPr id="13" name="Picture 12">
            <a:extLst>
              <a:ext uri="{FF2B5EF4-FFF2-40B4-BE49-F238E27FC236}">
                <a16:creationId xmlns:a16="http://schemas.microsoft.com/office/drawing/2014/main" id="{9F0B9A67-6DB5-480F-BAF7-F1F561D67ADF}"/>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5386765" y="2422981"/>
            <a:ext cx="3578534" cy="364590"/>
          </a:xfrm>
          <a:prstGeom prst="rect">
            <a:avLst/>
          </a:prstGeom>
        </p:spPr>
      </p:pic>
      <p:pic>
        <p:nvPicPr>
          <p:cNvPr id="20" name="Picture 19">
            <a:extLst>
              <a:ext uri="{FF2B5EF4-FFF2-40B4-BE49-F238E27FC236}">
                <a16:creationId xmlns:a16="http://schemas.microsoft.com/office/drawing/2014/main" id="{04B503C6-6FD5-4A55-A8FE-68B6A3CC314C}"/>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268488" y="2829302"/>
            <a:ext cx="2737091" cy="339674"/>
          </a:xfrm>
          <a:prstGeom prst="rect">
            <a:avLst/>
          </a:prstGeom>
        </p:spPr>
      </p:pic>
      <p:pic>
        <p:nvPicPr>
          <p:cNvPr id="45" name="Picture 44">
            <a:extLst>
              <a:ext uri="{FF2B5EF4-FFF2-40B4-BE49-F238E27FC236}">
                <a16:creationId xmlns:a16="http://schemas.microsoft.com/office/drawing/2014/main" id="{9A07ED02-3712-4E5F-9EDB-675B8616975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895725" y="4364506"/>
            <a:ext cx="2110835" cy="356697"/>
          </a:xfrm>
          <a:prstGeom prst="rect">
            <a:avLst/>
          </a:prstGeom>
        </p:spPr>
      </p:pic>
      <p:pic>
        <p:nvPicPr>
          <p:cNvPr id="46" name="Picture 45">
            <a:extLst>
              <a:ext uri="{FF2B5EF4-FFF2-40B4-BE49-F238E27FC236}">
                <a16:creationId xmlns:a16="http://schemas.microsoft.com/office/drawing/2014/main" id="{F6535EB3-1837-440F-98F3-57A1C288C60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37660" y="3230759"/>
            <a:ext cx="2009180" cy="369990"/>
          </a:xfrm>
          <a:prstGeom prst="rect">
            <a:avLst/>
          </a:prstGeom>
        </p:spPr>
      </p:pic>
      <p:pic>
        <p:nvPicPr>
          <p:cNvPr id="47" name="Picture 46">
            <a:extLst>
              <a:ext uri="{FF2B5EF4-FFF2-40B4-BE49-F238E27FC236}">
                <a16:creationId xmlns:a16="http://schemas.microsoft.com/office/drawing/2014/main" id="{C1D5CE81-7E9C-4F43-93B5-337057739BF2}"/>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1206"/>
          <a:stretch/>
        </p:blipFill>
        <p:spPr>
          <a:xfrm>
            <a:off x="6895725" y="3589246"/>
            <a:ext cx="2169806" cy="392613"/>
          </a:xfrm>
          <a:prstGeom prst="rect">
            <a:avLst/>
          </a:prstGeom>
        </p:spPr>
      </p:pic>
      <p:pic>
        <p:nvPicPr>
          <p:cNvPr id="48" name="Picture 47">
            <a:extLst>
              <a:ext uri="{FF2B5EF4-FFF2-40B4-BE49-F238E27FC236}">
                <a16:creationId xmlns:a16="http://schemas.microsoft.com/office/drawing/2014/main" id="{72112933-DD14-4D92-B25F-0E63DBCA743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198610" y="3971391"/>
            <a:ext cx="2807950" cy="365368"/>
          </a:xfrm>
          <a:prstGeom prst="rect">
            <a:avLst/>
          </a:prstGeom>
        </p:spPr>
      </p:pic>
      <p:pic>
        <p:nvPicPr>
          <p:cNvPr id="49" name="Picture 48">
            <a:extLst>
              <a:ext uri="{FF2B5EF4-FFF2-40B4-BE49-F238E27FC236}">
                <a16:creationId xmlns:a16="http://schemas.microsoft.com/office/drawing/2014/main" id="{C916B3A1-92B0-433B-82DB-577CDF2E4A8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10880" y="4767987"/>
            <a:ext cx="2635960" cy="357339"/>
          </a:xfrm>
          <a:prstGeom prst="rect">
            <a:avLst/>
          </a:prstGeom>
        </p:spPr>
      </p:pic>
      <p:pic>
        <p:nvPicPr>
          <p:cNvPr id="50" name="Picture 49">
            <a:extLst>
              <a:ext uri="{FF2B5EF4-FFF2-40B4-BE49-F238E27FC236}">
                <a16:creationId xmlns:a16="http://schemas.microsoft.com/office/drawing/2014/main" id="{7DC5F0C0-8237-414D-8E78-ED2DC098743D}"/>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7171492" y="5158332"/>
            <a:ext cx="1875348" cy="356994"/>
          </a:xfrm>
          <a:prstGeom prst="rect">
            <a:avLst/>
          </a:prstGeom>
        </p:spPr>
      </p:pic>
      <p:pic>
        <p:nvPicPr>
          <p:cNvPr id="51" name="Picture 50">
            <a:extLst>
              <a:ext uri="{FF2B5EF4-FFF2-40B4-BE49-F238E27FC236}">
                <a16:creationId xmlns:a16="http://schemas.microsoft.com/office/drawing/2014/main" id="{B13EAB15-F889-448D-B766-3559BB760B18}"/>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5428026" y="5557657"/>
            <a:ext cx="3578534" cy="364590"/>
          </a:xfrm>
          <a:prstGeom prst="rect">
            <a:avLst/>
          </a:prstGeom>
        </p:spPr>
      </p:pic>
      <p:pic>
        <p:nvPicPr>
          <p:cNvPr id="52" name="Picture 51">
            <a:extLst>
              <a:ext uri="{FF2B5EF4-FFF2-40B4-BE49-F238E27FC236}">
                <a16:creationId xmlns:a16="http://schemas.microsoft.com/office/drawing/2014/main" id="{C0617246-547F-4710-839F-0AEEB0BC766E}"/>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309749" y="5963978"/>
            <a:ext cx="2737091" cy="339674"/>
          </a:xfrm>
          <a:prstGeom prst="rect">
            <a:avLst/>
          </a:prstGeom>
        </p:spPr>
      </p:pic>
      <p:sp>
        <p:nvSpPr>
          <p:cNvPr id="43" name="Rectangle 42">
            <a:extLst>
              <a:ext uri="{FF2B5EF4-FFF2-40B4-BE49-F238E27FC236}">
                <a16:creationId xmlns:a16="http://schemas.microsoft.com/office/drawing/2014/main" id="{188AF9F3-43DE-4B0B-BCCD-3FA64C3972A7}"/>
              </a:ext>
            </a:extLst>
          </p:cNvPr>
          <p:cNvSpPr/>
          <p:nvPr userDrawn="1"/>
        </p:nvSpPr>
        <p:spPr>
          <a:xfrm>
            <a:off x="5265690" y="0"/>
            <a:ext cx="3811604" cy="6665834"/>
          </a:xfrm>
          <a:prstGeom prst="rect">
            <a:avLst/>
          </a:prstGeom>
          <a:gradFill flip="none" rotWithShape="1">
            <a:gsLst>
              <a:gs pos="68000">
                <a:srgbClr val="000000"/>
              </a:gs>
              <a:gs pos="0">
                <a:schemeClr val="bg1">
                  <a:alpha val="78000"/>
                </a:schemeClr>
              </a:gs>
              <a:gs pos="25000">
                <a:schemeClr val="bg1">
                  <a:alpha val="70000"/>
                </a:schemeClr>
              </a:gs>
              <a:gs pos="83000">
                <a:schemeClr val="bg1"/>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Slide Number Placeholder 5">
            <a:extLst>
              <a:ext uri="{FF2B5EF4-FFF2-40B4-BE49-F238E27FC236}">
                <a16:creationId xmlns:a16="http://schemas.microsoft.com/office/drawing/2014/main" id="{EADF0B1B-B3AE-41B3-8E92-63A3367CCB38}"/>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476152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
    <p:spTree>
      <p:nvGrpSpPr>
        <p:cNvPr id="1" name=""/>
        <p:cNvGrpSpPr/>
        <p:nvPr/>
      </p:nvGrpSpPr>
      <p:grpSpPr>
        <a:xfrm>
          <a:off x="0" y="0"/>
          <a:ext cx="0" cy="0"/>
          <a:chOff x="0" y="0"/>
          <a:chExt cx="0" cy="0"/>
        </a:xfrm>
      </p:grpSpPr>
      <p:pic>
        <p:nvPicPr>
          <p:cNvPr id="3" name="Picture 2" descr="test 3.ti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739980" y="2636912"/>
            <a:ext cx="1397190" cy="4221088"/>
          </a:xfrm>
          <a:prstGeom prst="rect">
            <a:avLst/>
          </a:prstGeom>
        </p:spPr>
      </p:pic>
      <p:sp>
        <p:nvSpPr>
          <p:cNvPr id="7" name="Title Placeholder 1"/>
          <p:cNvSpPr>
            <a:spLocks noGrp="1"/>
          </p:cNvSpPr>
          <p:nvPr>
            <p:ph type="title" hasCustomPrompt="1"/>
          </p:nvPr>
        </p:nvSpPr>
        <p:spPr>
          <a:xfrm>
            <a:off x="372654" y="177096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8" name="Text Placeholder 10"/>
          <p:cNvSpPr>
            <a:spLocks noGrp="1"/>
          </p:cNvSpPr>
          <p:nvPr>
            <p:ph type="body" sz="quarter" idx="10" hasCustomPrompt="1"/>
          </p:nvPr>
        </p:nvSpPr>
        <p:spPr>
          <a:xfrm>
            <a:off x="372653" y="2019652"/>
            <a:ext cx="8230745" cy="586078"/>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defRPr/>
            </a:lvl2pPr>
            <a:lvl3pPr>
              <a:lnSpc>
                <a:spcPct val="100000"/>
              </a:lnSpc>
              <a:spcBef>
                <a:spcPts val="10"/>
              </a:spcBef>
              <a:defRPr/>
            </a:lvl3pPr>
            <a:lvl4pPr>
              <a:lnSpc>
                <a:spcPct val="100000"/>
              </a:lnSpc>
              <a:spcBef>
                <a:spcPts val="10"/>
              </a:spcBef>
              <a:defRPr/>
            </a:lvl4pPr>
            <a:lvl5pPr>
              <a:lnSpc>
                <a:spcPct val="100000"/>
              </a:lnSpc>
              <a:spcBef>
                <a:spcPts val="10"/>
              </a:spcBef>
              <a:defRPr/>
            </a:lvl5pPr>
          </a:lstStyle>
          <a:p>
            <a:pPr lvl="0"/>
            <a:r>
              <a:rPr lang="en-GB" dirty="0"/>
              <a:t>TITLE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ext Placeholder 7"/>
          <p:cNvSpPr>
            <a:spLocks noGrp="1"/>
          </p:cNvSpPr>
          <p:nvPr>
            <p:ph type="body" sz="quarter" idx="11" hasCustomPrompt="1"/>
          </p:nvPr>
        </p:nvSpPr>
        <p:spPr>
          <a:xfrm>
            <a:off x="373798" y="2778719"/>
            <a:ext cx="6598833" cy="3760976"/>
          </a:xfrm>
        </p:spPr>
        <p:txBody>
          <a:bodyPr lIns="0" tIns="0" rIns="0" bIns="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a:solidFill>
                  <a:schemeClr val="tx1"/>
                </a:solidFill>
              </a:defRPr>
            </a:lvl1pPr>
            <a:lvl2pPr>
              <a:defRPr sz="2800" b="0">
                <a:solidFill>
                  <a:schemeClr val="tx1"/>
                </a:solidFill>
              </a:defRPr>
            </a:lvl2pPr>
            <a:lvl3pPr>
              <a:defRPr sz="2800" b="0">
                <a:solidFill>
                  <a:schemeClr val="tx1"/>
                </a:solidFill>
              </a:defRPr>
            </a:lvl3pPr>
            <a:lvl4pPr>
              <a:defRPr sz="2800" b="0">
                <a:solidFill>
                  <a:schemeClr val="tx1"/>
                </a:solidFill>
              </a:defRPr>
            </a:lvl4pPr>
            <a:lvl5pPr>
              <a:defRPr sz="2800" b="0">
                <a:solidFill>
                  <a:schemeClr val="tx1"/>
                </a:solidFill>
              </a:defRPr>
            </a:lvl5pPr>
          </a:lstStyle>
          <a:p>
            <a:pPr lvl="0"/>
            <a:r>
              <a:rPr lang="en-GB" dirty="0"/>
              <a:t>Bullet 1</a:t>
            </a:r>
          </a:p>
          <a:p>
            <a:pPr lvl="0"/>
            <a:endParaRPr lang="en-US" dirty="0"/>
          </a:p>
        </p:txBody>
      </p:sp>
      <p:pic>
        <p:nvPicPr>
          <p:cNvPr id="2" name="Picture 1">
            <a:extLst>
              <a:ext uri="{FF2B5EF4-FFF2-40B4-BE49-F238E27FC236}">
                <a16:creationId xmlns:a16="http://schemas.microsoft.com/office/drawing/2014/main" id="{B9098979-C167-475C-8E21-22AFD1192C9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16200000">
            <a:off x="7152622" y="636262"/>
            <a:ext cx="2539093" cy="1397190"/>
          </a:xfrm>
          <a:prstGeom prst="rect">
            <a:avLst/>
          </a:prstGeom>
        </p:spPr>
      </p:pic>
      <p:sp>
        <p:nvSpPr>
          <p:cNvPr id="9" name="Slide Number Placeholder 5"/>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959997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pic>
        <p:nvPicPr>
          <p:cNvPr id="3" name="Picture 2" descr="38.jpg"/>
          <p:cNvPicPr>
            <a:picLocks noChangeAspect="1"/>
          </p:cNvPicPr>
          <p:nvPr userDrawn="1"/>
        </p:nvPicPr>
        <p:blipFill rotWithShape="1">
          <a:blip r:embed="rId2" cstate="screen">
            <a:extLst>
              <a:ext uri="{28A0092B-C50C-407E-A947-70E740481C1C}">
                <a14:useLocalDpi xmlns:a14="http://schemas.microsoft.com/office/drawing/2010/main"/>
              </a:ext>
            </a:extLst>
          </a:blip>
          <a:srcRect r="-65229"/>
          <a:stretch/>
        </p:blipFill>
        <p:spPr>
          <a:xfrm>
            <a:off x="3600000" y="-9024"/>
            <a:ext cx="9160256" cy="6870968"/>
          </a:xfrm>
          <a:prstGeom prst="rect">
            <a:avLst/>
          </a:prstGeom>
        </p:spPr>
      </p:pic>
      <p:sp>
        <p:nvSpPr>
          <p:cNvPr id="7" name="Title Placeholder 1"/>
          <p:cNvSpPr>
            <a:spLocks noGrp="1"/>
          </p:cNvSpPr>
          <p:nvPr>
            <p:ph type="title" hasCustomPrompt="1"/>
          </p:nvPr>
        </p:nvSpPr>
        <p:spPr>
          <a:xfrm>
            <a:off x="372654" y="160620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8" name="Text Placeholder 10"/>
          <p:cNvSpPr>
            <a:spLocks noGrp="1"/>
          </p:cNvSpPr>
          <p:nvPr>
            <p:ph type="body" sz="quarter" idx="10" hasCustomPrompt="1"/>
          </p:nvPr>
        </p:nvSpPr>
        <p:spPr>
          <a:xfrm>
            <a:off x="372653" y="1854892"/>
            <a:ext cx="8230745" cy="460046"/>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defRPr/>
            </a:lvl2pPr>
            <a:lvl3pPr>
              <a:lnSpc>
                <a:spcPct val="100000"/>
              </a:lnSpc>
              <a:spcBef>
                <a:spcPts val="10"/>
              </a:spcBef>
              <a:defRPr/>
            </a:lvl3pPr>
            <a:lvl4pPr>
              <a:lnSpc>
                <a:spcPct val="100000"/>
              </a:lnSpc>
              <a:spcBef>
                <a:spcPts val="10"/>
              </a:spcBef>
              <a:defRPr/>
            </a:lvl4pPr>
            <a:lvl5pPr>
              <a:lnSpc>
                <a:spcPct val="100000"/>
              </a:lnSpc>
              <a:spcBef>
                <a:spcPts val="10"/>
              </a:spcBef>
              <a:defRPr/>
            </a:lvl5pPr>
          </a:lstStyle>
          <a:p>
            <a:pPr lvl="0"/>
            <a:r>
              <a:rPr lang="en-GB" dirty="0"/>
              <a:t>TITLE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ext Placeholder 7"/>
          <p:cNvSpPr>
            <a:spLocks noGrp="1"/>
          </p:cNvSpPr>
          <p:nvPr>
            <p:ph type="body" sz="quarter" idx="11" hasCustomPrompt="1"/>
          </p:nvPr>
        </p:nvSpPr>
        <p:spPr>
          <a:xfrm>
            <a:off x="373798" y="2449512"/>
            <a:ext cx="5807083" cy="4090183"/>
          </a:xfrm>
        </p:spPr>
        <p:txBody>
          <a:bodyPr lIns="0" tIns="0" rIns="0" bIns="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a:solidFill>
                  <a:schemeClr val="tx1"/>
                </a:solidFill>
              </a:defRPr>
            </a:lvl1pPr>
            <a:lvl2pPr>
              <a:defRPr sz="2800" b="0">
                <a:solidFill>
                  <a:schemeClr val="tx1"/>
                </a:solidFill>
              </a:defRPr>
            </a:lvl2pPr>
            <a:lvl3pPr>
              <a:defRPr sz="2800" b="0">
                <a:solidFill>
                  <a:schemeClr val="tx1"/>
                </a:solidFill>
              </a:defRPr>
            </a:lvl3pPr>
            <a:lvl4pPr>
              <a:defRPr sz="2800" b="0">
                <a:solidFill>
                  <a:schemeClr val="tx1"/>
                </a:solidFill>
              </a:defRPr>
            </a:lvl4pPr>
            <a:lvl5pPr>
              <a:defRPr sz="2800" b="0">
                <a:solidFill>
                  <a:schemeClr val="tx1"/>
                </a:solidFill>
              </a:defRPr>
            </a:lvl5pPr>
          </a:lstStyle>
          <a:p>
            <a:pPr lvl="0"/>
            <a:r>
              <a:rPr lang="en-GB" dirty="0"/>
              <a:t>Bullet 1</a:t>
            </a:r>
          </a:p>
          <a:p>
            <a:pPr lvl="0"/>
            <a:endParaRPr lang="en-US" dirty="0"/>
          </a:p>
        </p:txBody>
      </p:sp>
      <p:sp>
        <p:nvSpPr>
          <p:cNvPr id="10" name="Slide Number Placeholder 5">
            <a:extLst>
              <a:ext uri="{FF2B5EF4-FFF2-40B4-BE49-F238E27FC236}">
                <a16:creationId xmlns:a16="http://schemas.microsoft.com/office/drawing/2014/main" id="{E91DD30C-AEA7-41B6-A52D-F43E1615C551}"/>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4299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pic>
        <p:nvPicPr>
          <p:cNvPr id="3" name="Picture 2" descr="16.jpg"/>
          <p:cNvPicPr>
            <a:picLocks noChangeAspect="1"/>
          </p:cNvPicPr>
          <p:nvPr userDrawn="1"/>
        </p:nvPicPr>
        <p:blipFill rotWithShape="1">
          <a:blip r:embed="rId2" cstate="screen">
            <a:extLst>
              <a:ext uri="{28A0092B-C50C-407E-A947-70E740481C1C}">
                <a14:useLocalDpi xmlns:a14="http://schemas.microsoft.com/office/drawing/2010/main"/>
              </a:ext>
            </a:extLst>
          </a:blip>
          <a:srcRect r="-65153"/>
          <a:stretch/>
        </p:blipFill>
        <p:spPr>
          <a:xfrm>
            <a:off x="3600000" y="0"/>
            <a:ext cx="9136196" cy="6852920"/>
          </a:xfrm>
          <a:prstGeom prst="rect">
            <a:avLst/>
          </a:prstGeom>
        </p:spPr>
      </p:pic>
      <p:sp>
        <p:nvSpPr>
          <p:cNvPr id="7" name="Title Placeholder 1"/>
          <p:cNvSpPr>
            <a:spLocks noGrp="1"/>
          </p:cNvSpPr>
          <p:nvPr>
            <p:ph type="title" hasCustomPrompt="1"/>
          </p:nvPr>
        </p:nvSpPr>
        <p:spPr>
          <a:xfrm>
            <a:off x="372654" y="160620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8" name="Text Placeholder 10"/>
          <p:cNvSpPr>
            <a:spLocks noGrp="1"/>
          </p:cNvSpPr>
          <p:nvPr>
            <p:ph type="body" sz="quarter" idx="10" hasCustomPrompt="1"/>
          </p:nvPr>
        </p:nvSpPr>
        <p:spPr>
          <a:xfrm>
            <a:off x="372653" y="1854892"/>
            <a:ext cx="8230745" cy="460046"/>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defRPr/>
            </a:lvl2pPr>
            <a:lvl3pPr>
              <a:lnSpc>
                <a:spcPct val="100000"/>
              </a:lnSpc>
              <a:spcBef>
                <a:spcPts val="10"/>
              </a:spcBef>
              <a:defRPr/>
            </a:lvl3pPr>
            <a:lvl4pPr>
              <a:lnSpc>
                <a:spcPct val="100000"/>
              </a:lnSpc>
              <a:spcBef>
                <a:spcPts val="10"/>
              </a:spcBef>
              <a:defRPr/>
            </a:lvl4pPr>
            <a:lvl5pPr>
              <a:lnSpc>
                <a:spcPct val="100000"/>
              </a:lnSpc>
              <a:spcBef>
                <a:spcPts val="10"/>
              </a:spcBef>
              <a:defRPr/>
            </a:lvl5pPr>
          </a:lstStyle>
          <a:p>
            <a:pPr lvl="0"/>
            <a:r>
              <a:rPr lang="en-GB" dirty="0"/>
              <a:t>TITLE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ext Placeholder 7"/>
          <p:cNvSpPr>
            <a:spLocks noGrp="1"/>
          </p:cNvSpPr>
          <p:nvPr>
            <p:ph type="body" sz="quarter" idx="11" hasCustomPrompt="1"/>
          </p:nvPr>
        </p:nvSpPr>
        <p:spPr>
          <a:xfrm>
            <a:off x="373798" y="2449512"/>
            <a:ext cx="5807083" cy="4090183"/>
          </a:xfrm>
        </p:spPr>
        <p:txBody>
          <a:bodyPr lIns="0" tIns="0" rIns="0" bIns="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a:solidFill>
                  <a:schemeClr val="tx1"/>
                </a:solidFill>
              </a:defRPr>
            </a:lvl1pPr>
            <a:lvl2pPr>
              <a:defRPr sz="2800" b="0">
                <a:solidFill>
                  <a:schemeClr val="tx1"/>
                </a:solidFill>
              </a:defRPr>
            </a:lvl2pPr>
            <a:lvl3pPr>
              <a:defRPr sz="2800" b="0">
                <a:solidFill>
                  <a:schemeClr val="tx1"/>
                </a:solidFill>
              </a:defRPr>
            </a:lvl3pPr>
            <a:lvl4pPr>
              <a:defRPr sz="2800" b="0">
                <a:solidFill>
                  <a:schemeClr val="tx1"/>
                </a:solidFill>
              </a:defRPr>
            </a:lvl4pPr>
            <a:lvl5pPr>
              <a:defRPr sz="2800" b="0">
                <a:solidFill>
                  <a:schemeClr val="tx1"/>
                </a:solidFill>
              </a:defRPr>
            </a:lvl5pPr>
          </a:lstStyle>
          <a:p>
            <a:pPr lvl="0"/>
            <a:r>
              <a:rPr lang="en-GB" dirty="0"/>
              <a:t>Bullet 1</a:t>
            </a:r>
          </a:p>
          <a:p>
            <a:pPr lvl="0"/>
            <a:endParaRPr lang="en-US" dirty="0"/>
          </a:p>
        </p:txBody>
      </p:sp>
      <p:sp>
        <p:nvSpPr>
          <p:cNvPr id="10" name="Slide Number Placeholder 5">
            <a:extLst>
              <a:ext uri="{FF2B5EF4-FFF2-40B4-BE49-F238E27FC236}">
                <a16:creationId xmlns:a16="http://schemas.microsoft.com/office/drawing/2014/main" id="{A75C129B-2F55-4B6A-A40E-60A54363F96C}"/>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2038664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pic>
        <p:nvPicPr>
          <p:cNvPr id="3" name="Picture 2" descr="liv copy.jpg"/>
          <p:cNvPicPr>
            <a:picLocks noChangeAspect="1"/>
          </p:cNvPicPr>
          <p:nvPr userDrawn="1"/>
        </p:nvPicPr>
        <p:blipFill rotWithShape="1">
          <a:blip r:embed="rId2" cstate="screen">
            <a:extLst>
              <a:ext uri="{28A0092B-C50C-407E-A947-70E740481C1C}">
                <a14:useLocalDpi xmlns:a14="http://schemas.microsoft.com/office/drawing/2010/main"/>
              </a:ext>
            </a:extLst>
          </a:blip>
          <a:srcRect r="-65229"/>
          <a:stretch/>
        </p:blipFill>
        <p:spPr>
          <a:xfrm>
            <a:off x="3600000" y="-9024"/>
            <a:ext cx="9160256" cy="6870968"/>
          </a:xfrm>
          <a:prstGeom prst="rect">
            <a:avLst/>
          </a:prstGeom>
        </p:spPr>
      </p:pic>
      <p:sp>
        <p:nvSpPr>
          <p:cNvPr id="7" name="Title Placeholder 1"/>
          <p:cNvSpPr>
            <a:spLocks noGrp="1"/>
          </p:cNvSpPr>
          <p:nvPr>
            <p:ph type="title" hasCustomPrompt="1"/>
          </p:nvPr>
        </p:nvSpPr>
        <p:spPr>
          <a:xfrm>
            <a:off x="372654" y="160620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8" name="Text Placeholder 10"/>
          <p:cNvSpPr>
            <a:spLocks noGrp="1"/>
          </p:cNvSpPr>
          <p:nvPr>
            <p:ph type="body" sz="quarter" idx="10" hasCustomPrompt="1"/>
          </p:nvPr>
        </p:nvSpPr>
        <p:spPr>
          <a:xfrm>
            <a:off x="372653" y="1854892"/>
            <a:ext cx="8230745" cy="460046"/>
          </a:xfrm>
        </p:spPr>
        <p:txBody>
          <a:bodyPr lIns="0" tIns="0" rIns="0" bIns="0">
            <a:noAutofit/>
          </a:bodyPr>
          <a:lstStyle>
            <a:lvl1pPr marL="0" indent="0">
              <a:lnSpc>
                <a:spcPct val="100000"/>
              </a:lnSpc>
              <a:spcBef>
                <a:spcPts val="10"/>
              </a:spcBef>
              <a:buNone/>
              <a:defRPr sz="2900" baseline="0"/>
            </a:lvl1pPr>
            <a:lvl2pPr>
              <a:lnSpc>
                <a:spcPct val="100000"/>
              </a:lnSpc>
              <a:spcBef>
                <a:spcPts val="10"/>
              </a:spcBef>
              <a:defRPr/>
            </a:lvl2pPr>
            <a:lvl3pPr>
              <a:lnSpc>
                <a:spcPct val="100000"/>
              </a:lnSpc>
              <a:spcBef>
                <a:spcPts val="10"/>
              </a:spcBef>
              <a:defRPr/>
            </a:lvl3pPr>
            <a:lvl4pPr>
              <a:lnSpc>
                <a:spcPct val="100000"/>
              </a:lnSpc>
              <a:spcBef>
                <a:spcPts val="10"/>
              </a:spcBef>
              <a:defRPr/>
            </a:lvl4pPr>
            <a:lvl5pPr>
              <a:lnSpc>
                <a:spcPct val="100000"/>
              </a:lnSpc>
              <a:spcBef>
                <a:spcPts val="10"/>
              </a:spcBef>
              <a:defRPr/>
            </a:lvl5pPr>
          </a:lstStyle>
          <a:p>
            <a:pPr lvl="0"/>
            <a:r>
              <a:rPr lang="en-GB" dirty="0"/>
              <a:t>TITLE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ext Placeholder 7"/>
          <p:cNvSpPr>
            <a:spLocks noGrp="1"/>
          </p:cNvSpPr>
          <p:nvPr>
            <p:ph type="body" sz="quarter" idx="11" hasCustomPrompt="1"/>
          </p:nvPr>
        </p:nvSpPr>
        <p:spPr>
          <a:xfrm>
            <a:off x="373798" y="2449512"/>
            <a:ext cx="5807083" cy="4090183"/>
          </a:xfrm>
        </p:spPr>
        <p:txBody>
          <a:bodyPr lIns="0" tIns="0" rIns="0" bIns="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a:solidFill>
                  <a:schemeClr val="tx1"/>
                </a:solidFill>
              </a:defRPr>
            </a:lvl1pPr>
            <a:lvl2pPr>
              <a:defRPr sz="2800" b="0">
                <a:solidFill>
                  <a:schemeClr val="tx1"/>
                </a:solidFill>
              </a:defRPr>
            </a:lvl2pPr>
            <a:lvl3pPr>
              <a:defRPr sz="2800" b="0">
                <a:solidFill>
                  <a:schemeClr val="tx1"/>
                </a:solidFill>
              </a:defRPr>
            </a:lvl3pPr>
            <a:lvl4pPr>
              <a:defRPr sz="2800" b="0">
                <a:solidFill>
                  <a:schemeClr val="tx1"/>
                </a:solidFill>
              </a:defRPr>
            </a:lvl4pPr>
            <a:lvl5pPr>
              <a:defRPr sz="2800" b="0">
                <a:solidFill>
                  <a:schemeClr val="tx1"/>
                </a:solidFill>
              </a:defRPr>
            </a:lvl5pPr>
          </a:lstStyle>
          <a:p>
            <a:pPr lvl="0"/>
            <a:r>
              <a:rPr lang="en-GB" dirty="0"/>
              <a:t>Bullet 1</a:t>
            </a:r>
          </a:p>
          <a:p>
            <a:pPr lvl="0"/>
            <a:endParaRPr lang="en-US" dirty="0"/>
          </a:p>
        </p:txBody>
      </p:sp>
      <p:sp>
        <p:nvSpPr>
          <p:cNvPr id="10" name="Slide Number Placeholder 5">
            <a:extLst>
              <a:ext uri="{FF2B5EF4-FFF2-40B4-BE49-F238E27FC236}">
                <a16:creationId xmlns:a16="http://schemas.microsoft.com/office/drawing/2014/main" id="{42F0622E-75A5-42A1-8A68-E7173079F5FD}"/>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1734575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pic>
        <p:nvPicPr>
          <p:cNvPr id="3" name="Picture 2" descr="3.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256" y="-9024"/>
            <a:ext cx="9160256" cy="6870968"/>
          </a:xfrm>
          <a:prstGeom prst="rect">
            <a:avLst/>
          </a:prstGeom>
        </p:spPr>
      </p:pic>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8895" y="320825"/>
            <a:ext cx="2316631" cy="595472"/>
          </a:xfrm>
          <a:prstGeom prst="rect">
            <a:avLst/>
          </a:prstGeom>
        </p:spPr>
      </p:pic>
      <p:sp>
        <p:nvSpPr>
          <p:cNvPr id="5" name="Text Placeholder 5"/>
          <p:cNvSpPr>
            <a:spLocks noGrp="1"/>
          </p:cNvSpPr>
          <p:nvPr>
            <p:ph type="body" sz="quarter" idx="10"/>
          </p:nvPr>
        </p:nvSpPr>
        <p:spPr>
          <a:xfrm>
            <a:off x="372655" y="2001795"/>
            <a:ext cx="8187146" cy="2669532"/>
          </a:xfrm>
        </p:spPr>
        <p:txBody>
          <a:bodyPr lIns="0" tIns="0" rIns="0" bIns="0">
            <a:normAutofit/>
          </a:bodyPr>
          <a:lstStyle>
            <a:lvl1pPr>
              <a:defRPr sz="2400">
                <a:solidFill>
                  <a:schemeClr val="tx1"/>
                </a:solidFill>
              </a:defRPr>
            </a:lvl1pPr>
            <a:lvl2pPr>
              <a:defRPr sz="2400">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Title Placeholder 1"/>
          <p:cNvSpPr>
            <a:spLocks noGrp="1"/>
          </p:cNvSpPr>
          <p:nvPr>
            <p:ph type="title" hasCustomPrompt="1"/>
          </p:nvPr>
        </p:nvSpPr>
        <p:spPr>
          <a:xfrm>
            <a:off x="372654" y="1606206"/>
            <a:ext cx="8230745" cy="576943"/>
          </a:xfrm>
          <a:prstGeom prst="rect">
            <a:avLst/>
          </a:prstGeom>
        </p:spPr>
        <p:txBody>
          <a:bodyPr vert="horz" lIns="0" tIns="0" rIns="0" bIns="0" rtlCol="0" anchor="t" anchorCtr="0">
            <a:normAutofit/>
          </a:bodyPr>
          <a:lstStyle>
            <a:lvl1pPr>
              <a:defRPr sz="2500" b="1" cap="none"/>
            </a:lvl1pPr>
          </a:lstStyle>
          <a:p>
            <a:r>
              <a:rPr lang="en-GB" dirty="0"/>
              <a:t>ADD</a:t>
            </a:r>
            <a:endParaRPr lang="en-US" dirty="0"/>
          </a:p>
        </p:txBody>
      </p:sp>
      <p:sp>
        <p:nvSpPr>
          <p:cNvPr id="8" name="Slide Number Placeholder 5">
            <a:extLst>
              <a:ext uri="{FF2B5EF4-FFF2-40B4-BE49-F238E27FC236}">
                <a16:creationId xmlns:a16="http://schemas.microsoft.com/office/drawing/2014/main" id="{CF290D22-96E2-4A3E-9FB7-685CAA565C3B}"/>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1540383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80F45-7E31-4583-8152-E7F4F92B57F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C9F865F-5A95-4D5F-8E4D-D2D5B8AC32EA}"/>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F536CDF-F0E8-49BB-9967-9F84DA73DAEB}"/>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33BAD6-E454-4698-AAEC-99F565C83AB4}"/>
              </a:ext>
            </a:extLst>
          </p:cNvPr>
          <p:cNvSpPr>
            <a:spLocks noGrp="1"/>
          </p:cNvSpPr>
          <p:nvPr>
            <p:ph type="dt" sz="half" idx="10"/>
          </p:nvPr>
        </p:nvSpPr>
        <p:spPr/>
        <p:txBody>
          <a:bodyPr/>
          <a:lstStyle/>
          <a:p>
            <a:endParaRPr lang="en-GB" dirty="0"/>
          </a:p>
        </p:txBody>
      </p:sp>
      <p:sp>
        <p:nvSpPr>
          <p:cNvPr id="6" name="Footer Placeholder 5">
            <a:extLst>
              <a:ext uri="{FF2B5EF4-FFF2-40B4-BE49-F238E27FC236}">
                <a16:creationId xmlns:a16="http://schemas.microsoft.com/office/drawing/2014/main" id="{9653D0A4-6757-4C85-BC29-B16DA5FD7473}"/>
              </a:ext>
            </a:extLst>
          </p:cNvPr>
          <p:cNvSpPr>
            <a:spLocks noGrp="1"/>
          </p:cNvSpPr>
          <p:nvPr>
            <p:ph type="ftr" sz="quarter" idx="11"/>
          </p:nvPr>
        </p:nvSpPr>
        <p:spPr/>
        <p:txBody>
          <a:bodyPr/>
          <a:lstStyle/>
          <a:p>
            <a:endParaRPr lang="en-GB" dirty="0"/>
          </a:p>
        </p:txBody>
      </p:sp>
      <p:sp>
        <p:nvSpPr>
          <p:cNvPr id="8" name="Slide Number Placeholder 5">
            <a:extLst>
              <a:ext uri="{FF2B5EF4-FFF2-40B4-BE49-F238E27FC236}">
                <a16:creationId xmlns:a16="http://schemas.microsoft.com/office/drawing/2014/main" id="{E2342F0F-0EC7-4FD0-BC1F-18CBF44CFB71}"/>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Tree>
    <p:extLst>
      <p:ext uri="{BB962C8B-B14F-4D97-AF65-F5344CB8AC3E}">
        <p14:creationId xmlns:p14="http://schemas.microsoft.com/office/powerpoint/2010/main" val="3345245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8895" y="1295400"/>
            <a:ext cx="8230745" cy="576943"/>
          </a:xfrm>
          <a:prstGeom prst="rect">
            <a:avLst/>
          </a:prstGeom>
        </p:spPr>
        <p:txBody>
          <a:bodyPr vert="horz" lIns="0" tIns="0" rIns="0" bIns="0" rtlCol="0" anchor="t" anchorCtr="0">
            <a:normAutofit/>
          </a:bodyPr>
          <a:lstStyle/>
          <a:p>
            <a:r>
              <a:rPr lang="en-GB" dirty="0"/>
              <a:t>TITLE HERE</a:t>
            </a:r>
            <a:endParaRPr lang="en-US" dirty="0"/>
          </a:p>
        </p:txBody>
      </p:sp>
      <p:sp>
        <p:nvSpPr>
          <p:cNvPr id="3" name="Text Placeholder 2"/>
          <p:cNvSpPr>
            <a:spLocks noGrp="1"/>
          </p:cNvSpPr>
          <p:nvPr>
            <p:ph type="body" idx="1"/>
          </p:nvPr>
        </p:nvSpPr>
        <p:spPr>
          <a:xfrm>
            <a:off x="0" y="1687286"/>
            <a:ext cx="8230745" cy="564160"/>
          </a:xfrm>
          <a:prstGeom prst="rect">
            <a:avLst/>
          </a:prstGeom>
        </p:spPr>
        <p:txBody>
          <a:bodyPr vert="horz" lIns="91440" tIns="45720" rIns="91440" bIns="45720" rtlCol="0">
            <a:normAutofit/>
          </a:bodyPr>
          <a:lstStyle/>
          <a:p>
            <a:pPr lvl="0"/>
            <a:r>
              <a:rPr lang="en-GB" dirty="0"/>
              <a:t>TITLE HERE</a:t>
            </a:r>
          </a:p>
        </p:txBody>
      </p:sp>
      <p:pic>
        <p:nvPicPr>
          <p:cNvPr id="9" name="Picture 8"/>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318895" y="320825"/>
            <a:ext cx="2316631" cy="595472"/>
          </a:xfrm>
          <a:prstGeom prst="rect">
            <a:avLst/>
          </a:prstGeom>
        </p:spPr>
      </p:pic>
      <p:sp>
        <p:nvSpPr>
          <p:cNvPr id="15" name="Rectangle 14"/>
          <p:cNvSpPr/>
          <p:nvPr userDrawn="1"/>
        </p:nvSpPr>
        <p:spPr>
          <a:xfrm>
            <a:off x="0" y="0"/>
            <a:ext cx="228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ED37638-34C7-4175-8F06-68DC50400842}"/>
              </a:ext>
            </a:extLst>
          </p:cNvPr>
          <p:cNvPicPr>
            <a:picLocks noChangeAspect="1"/>
          </p:cNvPicPr>
          <p:nvPr userDrawn="1"/>
        </p:nvPicPr>
        <p:blipFill>
          <a:blip r:embed="rId11" cstate="email">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2583972" y="318305"/>
            <a:ext cx="695690" cy="637837"/>
          </a:xfrm>
          <a:prstGeom prst="rect">
            <a:avLst/>
          </a:prstGeom>
        </p:spPr>
      </p:pic>
      <p:sp>
        <p:nvSpPr>
          <p:cNvPr id="7" name="Rectangle 6">
            <a:extLst>
              <a:ext uri="{FF2B5EF4-FFF2-40B4-BE49-F238E27FC236}">
                <a16:creationId xmlns:a16="http://schemas.microsoft.com/office/drawing/2014/main" id="{21155C2E-E382-4597-AC9D-6552C9CC9AE3}"/>
              </a:ext>
            </a:extLst>
          </p:cNvPr>
          <p:cNvSpPr/>
          <p:nvPr userDrawn="1"/>
        </p:nvSpPr>
        <p:spPr>
          <a:xfrm>
            <a:off x="2635526" y="301770"/>
            <a:ext cx="921228" cy="718017"/>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lide Number Placeholder 5">
            <a:extLst>
              <a:ext uri="{FF2B5EF4-FFF2-40B4-BE49-F238E27FC236}">
                <a16:creationId xmlns:a16="http://schemas.microsoft.com/office/drawing/2014/main" id="{4C9C16BE-FFD9-42CC-B4DC-307AFDD05245}"/>
              </a:ext>
            </a:extLst>
          </p:cNvPr>
          <p:cNvSpPr>
            <a:spLocks noGrp="1"/>
          </p:cNvSpPr>
          <p:nvPr>
            <p:ph type="sldNum" sz="quarter" idx="4"/>
          </p:nvPr>
        </p:nvSpPr>
        <p:spPr>
          <a:xfrm>
            <a:off x="-95278" y="985788"/>
            <a:ext cx="7782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70A13-7072-4B66-81B1-34DF27817672}" type="slidenum">
              <a:rPr lang="en-GB" smtClean="0"/>
              <a:t>‹#›</a:t>
            </a:fld>
            <a:endParaRPr lang="en-GB"/>
          </a:p>
        </p:txBody>
      </p:sp>
      <p:sp>
        <p:nvSpPr>
          <p:cNvPr id="11" name="Rectangle 10">
            <a:extLst>
              <a:ext uri="{FF2B5EF4-FFF2-40B4-BE49-F238E27FC236}">
                <a16:creationId xmlns:a16="http://schemas.microsoft.com/office/drawing/2014/main" id="{C803C891-C3AD-415C-9C00-4A9817A70302}"/>
              </a:ext>
            </a:extLst>
          </p:cNvPr>
          <p:cNvSpPr/>
          <p:nvPr userDrawn="1"/>
        </p:nvSpPr>
        <p:spPr>
          <a:xfrm>
            <a:off x="2704610" y="320825"/>
            <a:ext cx="921228" cy="718017"/>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401947"/>
      </p:ext>
    </p:extLst>
  </p:cSld>
  <p:clrMap bg1="dk1" tx1="lt1" bg2="dk2" tx2="lt2" accent1="accent1" accent2="accent2" accent3="accent3" accent4="accent4" accent5="accent5" accent6="accent6" hlink="hlink" folHlink="folHlink"/>
  <p:sldLayoutIdLst>
    <p:sldLayoutId id="2147483721" r:id="rId1"/>
    <p:sldLayoutId id="2147483723" r:id="rId2"/>
    <p:sldLayoutId id="2147483761" r:id="rId3"/>
    <p:sldLayoutId id="2147483757" r:id="rId4"/>
    <p:sldLayoutId id="2147483749" r:id="rId5"/>
    <p:sldLayoutId id="2147483746" r:id="rId6"/>
    <p:sldLayoutId id="2147483740" r:id="rId7"/>
    <p:sldLayoutId id="2147483777" r:id="rId8"/>
  </p:sldLayoutIdLst>
  <p:hf hdr="0" ftr="0" dt="0"/>
  <p:txStyles>
    <p:titleStyle>
      <a:lvl1pPr algn="l" defTabSz="914400" rtl="0" eaLnBrk="1" latinLnBrk="0" hangingPunct="1">
        <a:lnSpc>
          <a:spcPct val="90000"/>
        </a:lnSpc>
        <a:spcBef>
          <a:spcPct val="0"/>
        </a:spcBef>
        <a:buNone/>
        <a:defRPr sz="3200" b="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baseline="0">
          <a:solidFill>
            <a:srgbClr val="FF65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customXml" Target="../ink/ink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eg"/></Relationships>
</file>

<file path=ppt/slides/_rels/slide13.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2.JPG"/><Relationship Id="rId7" Type="http://schemas.openxmlformats.org/officeDocument/2006/relationships/image" Target="../media/image56.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14.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g"/><Relationship Id="rId7" Type="http://schemas.openxmlformats.org/officeDocument/2006/relationships/image" Target="../media/image62.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1.jpg"/><Relationship Id="rId5" Type="http://schemas.openxmlformats.org/officeDocument/2006/relationships/image" Target="../media/image60.jpeg"/><Relationship Id="rId4" Type="http://schemas.openxmlformats.org/officeDocument/2006/relationships/image" Target="../media/image59.emf"/><Relationship Id="rId9" Type="http://schemas.openxmlformats.org/officeDocument/2006/relationships/image" Target="../media/image64.jpeg"/></Relationships>
</file>

<file path=ppt/slides/_rels/slide15.xml.rels><?xml version="1.0" encoding="UTF-8" standalone="yes"?>
<Relationships xmlns="http://schemas.openxmlformats.org/package/2006/relationships"><Relationship Id="rId8" Type="http://schemas.openxmlformats.org/officeDocument/2006/relationships/image" Target="../media/image64.jpeg"/><Relationship Id="rId13" Type="http://schemas.openxmlformats.org/officeDocument/2006/relationships/image" Target="../media/image63.jpeg"/><Relationship Id="rId3" Type="http://schemas.openxmlformats.org/officeDocument/2006/relationships/image" Target="../media/image58.jpg"/><Relationship Id="rId7" Type="http://schemas.openxmlformats.org/officeDocument/2006/relationships/image" Target="../media/image62.jpg"/><Relationship Id="rId12" Type="http://schemas.openxmlformats.org/officeDocument/2006/relationships/image" Target="../media/image68.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1.jpg"/><Relationship Id="rId11" Type="http://schemas.openxmlformats.org/officeDocument/2006/relationships/image" Target="../media/image67.png"/><Relationship Id="rId5" Type="http://schemas.openxmlformats.org/officeDocument/2006/relationships/image" Target="../media/image60.jpeg"/><Relationship Id="rId10" Type="http://schemas.openxmlformats.org/officeDocument/2006/relationships/image" Target="../media/image66.jpeg"/><Relationship Id="rId4" Type="http://schemas.openxmlformats.org/officeDocument/2006/relationships/image" Target="../media/image59.emf"/><Relationship Id="rId9" Type="http://schemas.openxmlformats.org/officeDocument/2006/relationships/image" Target="../media/image65.png"/></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1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18.xml.rels><?xml version="1.0" encoding="UTF-8" standalone="yes"?>
<Relationships xmlns="http://schemas.openxmlformats.org/package/2006/relationships"><Relationship Id="rId3" Type="http://schemas.openxmlformats.org/officeDocument/2006/relationships/image" Target="../media/image73.emf"/><Relationship Id="rId7" Type="http://schemas.openxmlformats.org/officeDocument/2006/relationships/image" Target="../media/image77.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6.emf"/><Relationship Id="rId5" Type="http://schemas.openxmlformats.org/officeDocument/2006/relationships/image" Target="../media/image75.emf"/><Relationship Id="rId4" Type="http://schemas.openxmlformats.org/officeDocument/2006/relationships/image" Target="../media/image74.emf"/></Relationships>
</file>

<file path=ppt/slides/_rels/slide19.xml.rels><?xml version="1.0" encoding="UTF-8" standalone="yes"?>
<Relationships xmlns="http://schemas.openxmlformats.org/package/2006/relationships"><Relationship Id="rId8" Type="http://schemas.openxmlformats.org/officeDocument/2006/relationships/image" Target="../media/image83.emf"/><Relationship Id="rId13" Type="http://schemas.openxmlformats.org/officeDocument/2006/relationships/image" Target="../media/image87.jpg"/><Relationship Id="rId3" Type="http://schemas.openxmlformats.org/officeDocument/2006/relationships/image" Target="../media/image78.jpg"/><Relationship Id="rId7" Type="http://schemas.openxmlformats.org/officeDocument/2006/relationships/image" Target="../media/image82.emf"/><Relationship Id="rId12" Type="http://schemas.openxmlformats.org/officeDocument/2006/relationships/image" Target="../media/image77.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1.emf"/><Relationship Id="rId11" Type="http://schemas.openxmlformats.org/officeDocument/2006/relationships/image" Target="../media/image86.jpg"/><Relationship Id="rId5" Type="http://schemas.openxmlformats.org/officeDocument/2006/relationships/image" Target="../media/image80.jpg"/><Relationship Id="rId10" Type="http://schemas.openxmlformats.org/officeDocument/2006/relationships/image" Target="../media/image85.jpg"/><Relationship Id="rId4" Type="http://schemas.openxmlformats.org/officeDocument/2006/relationships/image" Target="../media/image79.jpg"/><Relationship Id="rId9" Type="http://schemas.openxmlformats.org/officeDocument/2006/relationships/image" Target="../media/image84.jpg"/></Relationships>
</file>

<file path=ppt/slides/_rels/slide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4.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8.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3.jpeg"/></Relationships>
</file>

<file path=ppt/slides/_rels/slide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1BF33BA-2ADD-4B4A-81D9-D5C853B140CC}"/>
              </a:ext>
            </a:extLst>
          </p:cNvPr>
          <p:cNvPicPr>
            <a:picLocks noChangeAspect="1"/>
          </p:cNvPicPr>
          <p:nvPr/>
        </p:nvPicPr>
        <p:blipFill>
          <a:blip r:embed="rId3"/>
          <a:stretch>
            <a:fillRect/>
          </a:stretch>
        </p:blipFill>
        <p:spPr>
          <a:xfrm rot="16200000">
            <a:off x="3161086" y="890854"/>
            <a:ext cx="6837616" cy="5128212"/>
          </a:xfrm>
          <a:prstGeom prst="rect">
            <a:avLst/>
          </a:prstGeom>
        </p:spPr>
      </p:pic>
      <p:sp>
        <p:nvSpPr>
          <p:cNvPr id="44" name="Title 43"/>
          <p:cNvSpPr>
            <a:spLocks noGrp="1"/>
          </p:cNvSpPr>
          <p:nvPr>
            <p:ph type="title"/>
          </p:nvPr>
        </p:nvSpPr>
        <p:spPr>
          <a:xfrm>
            <a:off x="946604" y="4446150"/>
            <a:ext cx="8230745" cy="576943"/>
          </a:xfrm>
        </p:spPr>
        <p:txBody>
          <a:bodyPr>
            <a:normAutofit/>
          </a:bodyPr>
          <a:lstStyle/>
          <a:p>
            <a:r>
              <a:rPr lang="en-US" dirty="0"/>
              <a:t>Joost Vossebeld</a:t>
            </a:r>
          </a:p>
        </p:txBody>
      </p:sp>
      <p:sp>
        <p:nvSpPr>
          <p:cNvPr id="8" name="Right Triangle 7">
            <a:extLst>
              <a:ext uri="{FF2B5EF4-FFF2-40B4-BE49-F238E27FC236}">
                <a16:creationId xmlns:a16="http://schemas.microsoft.com/office/drawing/2014/main" id="{776FB548-F5A5-435A-B4F3-BBF5988DDD10}"/>
              </a:ext>
            </a:extLst>
          </p:cNvPr>
          <p:cNvSpPr/>
          <p:nvPr/>
        </p:nvSpPr>
        <p:spPr>
          <a:xfrm rot="5400000">
            <a:off x="2001683" y="1990947"/>
            <a:ext cx="6863576" cy="290206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51564027-6D64-4F6A-A2CE-933835DD709E}"/>
                  </a:ext>
                </a:extLst>
              </p14:cNvPr>
              <p14:cNvContentPartPr/>
              <p14:nvPr/>
            </p14:nvContentPartPr>
            <p14:xfrm>
              <a:off x="4745677" y="1521022"/>
              <a:ext cx="379440" cy="544680"/>
            </p14:xfrm>
          </p:contentPart>
        </mc:Choice>
        <mc:Fallback xmlns="">
          <p:pic>
            <p:nvPicPr>
              <p:cNvPr id="2" name="Ink 1">
                <a:extLst>
                  <a:ext uri="{FF2B5EF4-FFF2-40B4-BE49-F238E27FC236}">
                    <a16:creationId xmlns:a16="http://schemas.microsoft.com/office/drawing/2014/main" id="{51564027-6D64-4F6A-A2CE-933835DD709E}"/>
                  </a:ext>
                </a:extLst>
              </p:cNvPr>
              <p:cNvPicPr/>
              <p:nvPr/>
            </p:nvPicPr>
            <p:blipFill>
              <a:blip r:embed="rId5"/>
              <a:stretch>
                <a:fillRect/>
              </a:stretch>
            </p:blipFill>
            <p:spPr>
              <a:xfrm>
                <a:off x="4736677" y="1512022"/>
                <a:ext cx="397080" cy="562320"/>
              </a:xfrm>
              <a:prstGeom prst="rect">
                <a:avLst/>
              </a:prstGeom>
            </p:spPr>
          </p:pic>
        </mc:Fallback>
      </mc:AlternateContent>
      <p:sp>
        <p:nvSpPr>
          <p:cNvPr id="45" name="Text Placeholder 44"/>
          <p:cNvSpPr>
            <a:spLocks noGrp="1"/>
          </p:cNvSpPr>
          <p:nvPr>
            <p:ph type="body" sz="quarter" idx="10"/>
          </p:nvPr>
        </p:nvSpPr>
        <p:spPr>
          <a:xfrm>
            <a:off x="973298" y="2137967"/>
            <a:ext cx="5128213" cy="1039388"/>
          </a:xfrm>
        </p:spPr>
        <p:txBody>
          <a:bodyPr/>
          <a:lstStyle/>
          <a:p>
            <a:r>
              <a:rPr lang="en-GB" sz="3200" u="sng" dirty="0"/>
              <a:t>Phil Allport Fest</a:t>
            </a:r>
          </a:p>
          <a:p>
            <a:endParaRPr lang="en-GB" sz="2800" i="1" u="sng" dirty="0"/>
          </a:p>
          <a:p>
            <a:r>
              <a:rPr lang="en-GB" sz="2800" i="1" dirty="0"/>
              <a:t>The ATLAS SCT and the Liverpool LSDC</a:t>
            </a:r>
            <a:r>
              <a:rPr lang="en-GB" sz="2000" i="1" dirty="0"/>
              <a:t> </a:t>
            </a:r>
          </a:p>
        </p:txBody>
      </p:sp>
    </p:spTree>
    <p:extLst>
      <p:ext uri="{BB962C8B-B14F-4D97-AF65-F5344CB8AC3E}">
        <p14:creationId xmlns:p14="http://schemas.microsoft.com/office/powerpoint/2010/main" val="126436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3951521-91C9-43F0-BBB7-5A0F3AC50E03}"/>
              </a:ext>
            </a:extLst>
          </p:cNvPr>
          <p:cNvSpPr>
            <a:spLocks noGrp="1"/>
          </p:cNvSpPr>
          <p:nvPr>
            <p:ph type="body" sz="quarter" idx="10"/>
          </p:nvPr>
        </p:nvSpPr>
        <p:spPr>
          <a:xfrm>
            <a:off x="683009" y="908430"/>
            <a:ext cx="8230745" cy="468179"/>
          </a:xfrm>
        </p:spPr>
        <p:txBody>
          <a:bodyPr/>
          <a:lstStyle/>
          <a:p>
            <a:r>
              <a:rPr lang="en-GB" dirty="0"/>
              <a:t>The UK construction of the SCT</a:t>
            </a:r>
          </a:p>
        </p:txBody>
      </p:sp>
      <p:sp>
        <p:nvSpPr>
          <p:cNvPr id="4" name="Text Placeholder 3">
            <a:extLst>
              <a:ext uri="{FF2B5EF4-FFF2-40B4-BE49-F238E27FC236}">
                <a16:creationId xmlns:a16="http://schemas.microsoft.com/office/drawing/2014/main" id="{6ACDFEBB-459F-4F8C-BC9C-6EB46BE0EC4C}"/>
              </a:ext>
            </a:extLst>
          </p:cNvPr>
          <p:cNvSpPr>
            <a:spLocks noGrp="1"/>
          </p:cNvSpPr>
          <p:nvPr>
            <p:ph type="body" sz="quarter" idx="11"/>
          </p:nvPr>
        </p:nvSpPr>
        <p:spPr>
          <a:xfrm>
            <a:off x="240859" y="3657599"/>
            <a:ext cx="8342243" cy="2828865"/>
          </a:xfrm>
        </p:spPr>
        <p:txBody>
          <a:bodyPr>
            <a:noAutofit/>
          </a:bodyPr>
          <a:lstStyle/>
          <a:p>
            <a:pPr marL="0" indent="0">
              <a:buNone/>
            </a:pPr>
            <a:r>
              <a:rPr lang="en-GB" sz="1800" dirty="0"/>
              <a:t>Within the UK the SCT detector as proposed as one of the major contributions to the construction of the ATLAS experiment with module production across the UK, endcap-C disk assembly in Liverpool and barrels in Oxford.</a:t>
            </a:r>
          </a:p>
          <a:p>
            <a:pPr marL="0" indent="0">
              <a:buNone/>
            </a:pPr>
            <a:endParaRPr lang="en-GB" sz="1800" dirty="0"/>
          </a:p>
          <a:p>
            <a:pPr marL="0" indent="0">
              <a:buNone/>
            </a:pPr>
            <a:r>
              <a:rPr lang="en-GB" sz="1800" dirty="0"/>
              <a:t>For the endcap-C, following the completion of the LSDC facilities, a decision was taken to do the full endcap assembly in Liverpool </a:t>
            </a:r>
            <a:r>
              <a:rPr lang="en-GB" sz="1800" dirty="0">
                <a:sym typeface="Wingdings" panose="05000000000000000000" pitchFamily="2" charset="2"/>
              </a:rPr>
              <a:t> a very important decision for Liverpool.</a:t>
            </a:r>
          </a:p>
          <a:p>
            <a:pPr marL="0" indent="0">
              <a:buNone/>
            </a:pPr>
            <a:endParaRPr lang="en-GB" sz="1800" dirty="0"/>
          </a:p>
          <a:p>
            <a:pPr marL="0" indent="0">
              <a:buNone/>
            </a:pPr>
            <a:endParaRPr lang="en-GB" sz="1800" dirty="0"/>
          </a:p>
          <a:p>
            <a:pPr marL="0" indent="0">
              <a:buNone/>
            </a:pPr>
            <a:endParaRPr lang="en-GB" sz="1800" dirty="0"/>
          </a:p>
        </p:txBody>
      </p:sp>
      <p:sp>
        <p:nvSpPr>
          <p:cNvPr id="5" name="Slide Number Placeholder 4">
            <a:extLst>
              <a:ext uri="{FF2B5EF4-FFF2-40B4-BE49-F238E27FC236}">
                <a16:creationId xmlns:a16="http://schemas.microsoft.com/office/drawing/2014/main" id="{C3D58B59-8050-4BB9-9220-CC30D1311EE2}"/>
              </a:ext>
            </a:extLst>
          </p:cNvPr>
          <p:cNvSpPr>
            <a:spLocks noGrp="1"/>
          </p:cNvSpPr>
          <p:nvPr>
            <p:ph type="sldNum" sz="quarter" idx="4"/>
          </p:nvPr>
        </p:nvSpPr>
        <p:spPr/>
        <p:txBody>
          <a:bodyPr/>
          <a:lstStyle/>
          <a:p>
            <a:fld id="{61170A13-7072-4B66-81B1-34DF27817672}" type="slidenum">
              <a:rPr lang="en-GB" smtClean="0"/>
              <a:t>10</a:t>
            </a:fld>
            <a:endParaRPr lang="en-GB"/>
          </a:p>
        </p:txBody>
      </p:sp>
      <p:pic>
        <p:nvPicPr>
          <p:cNvPr id="6" name="Content Placeholder 7" descr="0803014_02-A4-at-144-dpi.jpg">
            <a:extLst>
              <a:ext uri="{FF2B5EF4-FFF2-40B4-BE49-F238E27FC236}">
                <a16:creationId xmlns:a16="http://schemas.microsoft.com/office/drawing/2014/main" id="{4BB685CA-814E-4EED-B8A0-1311B4EFAAC9}"/>
              </a:ext>
            </a:extLst>
          </p:cNvPr>
          <p:cNvPicPr>
            <a:picLocks noGrp="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150" y="1376609"/>
            <a:ext cx="2613722" cy="196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955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03D9E39-CFCC-4AA4-9E09-F417124DF1EE}"/>
              </a:ext>
            </a:extLst>
          </p:cNvPr>
          <p:cNvSpPr>
            <a:spLocks noGrp="1"/>
          </p:cNvSpPr>
          <p:nvPr>
            <p:ph type="body" sz="quarter" idx="10"/>
          </p:nvPr>
        </p:nvSpPr>
        <p:spPr>
          <a:xfrm>
            <a:off x="749035" y="882734"/>
            <a:ext cx="8230745" cy="468179"/>
          </a:xfrm>
        </p:spPr>
        <p:txBody>
          <a:bodyPr/>
          <a:lstStyle/>
          <a:p>
            <a:r>
              <a:rPr lang="en-GB" dirty="0"/>
              <a:t>The forward SCT modules</a:t>
            </a:r>
          </a:p>
        </p:txBody>
      </p:sp>
      <p:sp>
        <p:nvSpPr>
          <p:cNvPr id="4" name="Text Placeholder 3">
            <a:extLst>
              <a:ext uri="{FF2B5EF4-FFF2-40B4-BE49-F238E27FC236}">
                <a16:creationId xmlns:a16="http://schemas.microsoft.com/office/drawing/2014/main" id="{DDF94DEF-FF1F-4957-BB2F-D5D5FD9B3E08}"/>
              </a:ext>
            </a:extLst>
          </p:cNvPr>
          <p:cNvSpPr>
            <a:spLocks noGrp="1"/>
          </p:cNvSpPr>
          <p:nvPr>
            <p:ph type="body" sz="quarter" idx="11"/>
          </p:nvPr>
        </p:nvSpPr>
        <p:spPr>
          <a:xfrm>
            <a:off x="331305" y="1970201"/>
            <a:ext cx="8481390" cy="3766501"/>
          </a:xfrm>
        </p:spPr>
        <p:txBody>
          <a:bodyPr>
            <a:noAutofit/>
          </a:bodyPr>
          <a:lstStyle/>
          <a:p>
            <a:pPr marL="0" indent="0">
              <a:buNone/>
            </a:pPr>
            <a:r>
              <a:rPr lang="en-GB" sz="1600" dirty="0"/>
              <a:t>The construction of the SCT endcaps required the manufacture and                             qualification of ~2,500 forward modules (4 variants)</a:t>
            </a:r>
          </a:p>
          <a:p>
            <a:pPr marL="0" indent="0">
              <a:buNone/>
            </a:pPr>
            <a:endParaRPr lang="en-GB" sz="1600" dirty="0"/>
          </a:p>
          <a:p>
            <a:pPr marL="0" indent="0">
              <a:buNone/>
            </a:pPr>
            <a:r>
              <a:rPr lang="en-GB" sz="1600" dirty="0"/>
              <a:t>Phil, together with Carlos Lacasta (Valencia), coordinated this                            major effort from early qualification, through pre-production and production.</a:t>
            </a:r>
          </a:p>
          <a:p>
            <a:r>
              <a:rPr lang="en-GB" sz="1600" dirty="0"/>
              <a:t>Qualifying sensor suppliers and coordination of the                                                    procurement process. </a:t>
            </a:r>
          </a:p>
          <a:p>
            <a:r>
              <a:rPr lang="en-GB" sz="1600" dirty="0"/>
              <a:t>Coordinating module production across multiple production sites                                     </a:t>
            </a:r>
            <a:r>
              <a:rPr lang="en-GB" sz="1600" i="1" dirty="0"/>
              <a:t>(Glasgow, Liverpool, Valencia, MPI, Melbourne, NIKHEF, Geneva, Prague) </a:t>
            </a:r>
          </a:p>
          <a:p>
            <a:r>
              <a:rPr lang="en-GB" sz="1600" dirty="0"/>
              <a:t>Quality control during production (next slide)</a:t>
            </a:r>
          </a:p>
          <a:p>
            <a:endParaRPr lang="en-GB" sz="1600" dirty="0"/>
          </a:p>
          <a:p>
            <a:endParaRPr lang="en-GB" sz="1600" dirty="0"/>
          </a:p>
          <a:p>
            <a:pPr marL="0" indent="0">
              <a:buNone/>
            </a:pPr>
            <a:r>
              <a:rPr lang="en-GB" sz="1600" dirty="0"/>
              <a:t>Phil also spent a sabbatical in Valencia working with the team there to set up for module production at IFIC.</a:t>
            </a:r>
          </a:p>
          <a:p>
            <a:endParaRPr lang="en-GB" sz="1600" dirty="0"/>
          </a:p>
        </p:txBody>
      </p:sp>
      <p:sp>
        <p:nvSpPr>
          <p:cNvPr id="5" name="Slide Number Placeholder 4">
            <a:extLst>
              <a:ext uri="{FF2B5EF4-FFF2-40B4-BE49-F238E27FC236}">
                <a16:creationId xmlns:a16="http://schemas.microsoft.com/office/drawing/2014/main" id="{B1D0066F-99A3-40C6-800D-693D8D11B05E}"/>
              </a:ext>
            </a:extLst>
          </p:cNvPr>
          <p:cNvSpPr>
            <a:spLocks noGrp="1"/>
          </p:cNvSpPr>
          <p:nvPr>
            <p:ph type="sldNum" sz="quarter" idx="4"/>
          </p:nvPr>
        </p:nvSpPr>
        <p:spPr/>
        <p:txBody>
          <a:bodyPr/>
          <a:lstStyle/>
          <a:p>
            <a:fld id="{61170A13-7072-4B66-81B1-34DF27817672}" type="slidenum">
              <a:rPr lang="en-GB" smtClean="0"/>
              <a:t>11</a:t>
            </a:fld>
            <a:endParaRPr lang="en-GB"/>
          </a:p>
        </p:txBody>
      </p:sp>
      <p:pic>
        <p:nvPicPr>
          <p:cNvPr id="7" name="Picture 6">
            <a:extLst>
              <a:ext uri="{FF2B5EF4-FFF2-40B4-BE49-F238E27FC236}">
                <a16:creationId xmlns:a16="http://schemas.microsoft.com/office/drawing/2014/main" id="{B5D41BDF-85BD-42E2-9500-FA26E8D817A2}"/>
              </a:ext>
            </a:extLst>
          </p:cNvPr>
          <p:cNvPicPr>
            <a:picLocks noChangeAspect="1"/>
          </p:cNvPicPr>
          <p:nvPr/>
        </p:nvPicPr>
        <p:blipFill>
          <a:blip r:embed="rId3"/>
          <a:stretch>
            <a:fillRect/>
          </a:stretch>
        </p:blipFill>
        <p:spPr>
          <a:xfrm>
            <a:off x="5486400" y="6792"/>
            <a:ext cx="3657600" cy="1516185"/>
          </a:xfrm>
          <a:prstGeom prst="rect">
            <a:avLst/>
          </a:prstGeom>
        </p:spPr>
      </p:pic>
      <p:pic>
        <p:nvPicPr>
          <p:cNvPr id="5122" name="Picture 2" descr="https://news.liverpool.ac.uk/wp-content/uploads/2013/10/Phil-Allport-and-Yamomoto-San.png">
            <a:extLst>
              <a:ext uri="{FF2B5EF4-FFF2-40B4-BE49-F238E27FC236}">
                <a16:creationId xmlns:a16="http://schemas.microsoft.com/office/drawing/2014/main" id="{086F87C9-32FC-457F-A082-001B2C359F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2559" y="2068295"/>
            <a:ext cx="2092027" cy="1569021"/>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9">
            <a:extLst>
              <a:ext uri="{FF2B5EF4-FFF2-40B4-BE49-F238E27FC236}">
                <a16:creationId xmlns:a16="http://schemas.microsoft.com/office/drawing/2014/main" id="{19201290-6B75-04DB-CBA7-A3AF740ECB57}"/>
              </a:ext>
            </a:extLst>
          </p:cNvPr>
          <p:cNvSpPr txBox="1">
            <a:spLocks noChangeArrowheads="1"/>
          </p:cNvSpPr>
          <p:nvPr/>
        </p:nvSpPr>
        <p:spPr bwMode="auto">
          <a:xfrm>
            <a:off x="6846272" y="3637316"/>
            <a:ext cx="2307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Phil with Hamamatsu CEO</a:t>
            </a:r>
          </a:p>
          <a:p>
            <a:r>
              <a:rPr lang="en-GB" altLang="en-US" sz="1400" i="1" dirty="0"/>
              <a:t>Yamamoto </a:t>
            </a:r>
          </a:p>
        </p:txBody>
      </p:sp>
      <p:sp>
        <p:nvSpPr>
          <p:cNvPr id="6" name="Text Box 9">
            <a:extLst>
              <a:ext uri="{FF2B5EF4-FFF2-40B4-BE49-F238E27FC236}">
                <a16:creationId xmlns:a16="http://schemas.microsoft.com/office/drawing/2014/main" id="{2BD210D1-1533-B1D5-E405-06D9487F7BCC}"/>
              </a:ext>
            </a:extLst>
          </p:cNvPr>
          <p:cNvSpPr txBox="1">
            <a:spLocks noChangeArrowheads="1"/>
          </p:cNvSpPr>
          <p:nvPr/>
        </p:nvSpPr>
        <p:spPr bwMode="auto">
          <a:xfrm>
            <a:off x="5474449" y="1534026"/>
            <a:ext cx="36576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1400" i="1" dirty="0"/>
              <a:t>SCT forward long, middle and short  modules</a:t>
            </a:r>
          </a:p>
        </p:txBody>
      </p:sp>
    </p:spTree>
    <p:extLst>
      <p:ext uri="{BB962C8B-B14F-4D97-AF65-F5344CB8AC3E}">
        <p14:creationId xmlns:p14="http://schemas.microsoft.com/office/powerpoint/2010/main" val="1451505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1A6C7A-099E-48C2-B51E-B9751389BDF7}"/>
              </a:ext>
            </a:extLst>
          </p:cNvPr>
          <p:cNvSpPr>
            <a:spLocks noGrp="1"/>
          </p:cNvSpPr>
          <p:nvPr>
            <p:ph type="body" sz="quarter" idx="10"/>
          </p:nvPr>
        </p:nvSpPr>
        <p:spPr>
          <a:xfrm>
            <a:off x="875413" y="914675"/>
            <a:ext cx="5068187" cy="468179"/>
          </a:xfrm>
        </p:spPr>
        <p:txBody>
          <a:bodyPr/>
          <a:lstStyle/>
          <a:p>
            <a:r>
              <a:rPr lang="en-GB" sz="2400" dirty="0"/>
              <a:t>Module production and quality control in Liverpool</a:t>
            </a:r>
          </a:p>
        </p:txBody>
      </p:sp>
      <p:sp>
        <p:nvSpPr>
          <p:cNvPr id="5" name="Slide Number Placeholder 4">
            <a:extLst>
              <a:ext uri="{FF2B5EF4-FFF2-40B4-BE49-F238E27FC236}">
                <a16:creationId xmlns:a16="http://schemas.microsoft.com/office/drawing/2014/main" id="{904F4B2F-B5F6-4169-AD7A-4F9C070EE87E}"/>
              </a:ext>
            </a:extLst>
          </p:cNvPr>
          <p:cNvSpPr>
            <a:spLocks noGrp="1"/>
          </p:cNvSpPr>
          <p:nvPr>
            <p:ph type="sldNum" sz="quarter" idx="4"/>
          </p:nvPr>
        </p:nvSpPr>
        <p:spPr>
          <a:xfrm>
            <a:off x="33531" y="942695"/>
            <a:ext cx="778287" cy="365125"/>
          </a:xfrm>
        </p:spPr>
        <p:txBody>
          <a:bodyPr/>
          <a:lstStyle/>
          <a:p>
            <a:fld id="{61170A13-7072-4B66-81B1-34DF27817672}" type="slidenum">
              <a:rPr lang="en-GB" smtClean="0"/>
              <a:t>12</a:t>
            </a:fld>
            <a:endParaRPr lang="en-GB"/>
          </a:p>
        </p:txBody>
      </p:sp>
      <p:pic>
        <p:nvPicPr>
          <p:cNvPr id="7" name="Picture 5" descr="C:\Documents and Settings\JNJ\My Documents\pictures\MODULE PRODUCTION\bond1.JPG">
            <a:extLst>
              <a:ext uri="{FF2B5EF4-FFF2-40B4-BE49-F238E27FC236}">
                <a16:creationId xmlns:a16="http://schemas.microsoft.com/office/drawing/2014/main" id="{43DCCAFD-2B02-40C9-A786-0D16A6FDBC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1" y="1669287"/>
            <a:ext cx="2759119" cy="20693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Documents and Settings\JNJ\My Documents\pictures\MODULE PRODUCTION\smart2.JPG">
            <a:extLst>
              <a:ext uri="{FF2B5EF4-FFF2-40B4-BE49-F238E27FC236}">
                <a16:creationId xmlns:a16="http://schemas.microsoft.com/office/drawing/2014/main" id="{B12931C0-BC88-431B-A712-197E7C1993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999" y="1669287"/>
            <a:ext cx="2759120" cy="2069340"/>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8">
            <a:extLst>
              <a:ext uri="{FF2B5EF4-FFF2-40B4-BE49-F238E27FC236}">
                <a16:creationId xmlns:a16="http://schemas.microsoft.com/office/drawing/2014/main" id="{5D565658-A3CE-4B25-98C5-3016A3C8C23F}"/>
              </a:ext>
            </a:extLst>
          </p:cNvPr>
          <p:cNvSpPr txBox="1">
            <a:spLocks noChangeArrowheads="1"/>
          </p:cNvSpPr>
          <p:nvPr/>
        </p:nvSpPr>
        <p:spPr bwMode="auto">
          <a:xfrm>
            <a:off x="155836" y="3730761"/>
            <a:ext cx="227658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Module wire bonding</a:t>
            </a:r>
          </a:p>
          <a:p>
            <a:r>
              <a:rPr lang="en-GB" altLang="en-US" sz="1400" i="1" dirty="0"/>
              <a:t>(~5,000 bonds per module</a:t>
            </a:r>
          </a:p>
        </p:txBody>
      </p:sp>
      <p:sp>
        <p:nvSpPr>
          <p:cNvPr id="10" name="Text Box 9">
            <a:extLst>
              <a:ext uri="{FF2B5EF4-FFF2-40B4-BE49-F238E27FC236}">
                <a16:creationId xmlns:a16="http://schemas.microsoft.com/office/drawing/2014/main" id="{E89EE50C-8D46-46A2-8D0D-1D348CC956B1}"/>
              </a:ext>
            </a:extLst>
          </p:cNvPr>
          <p:cNvSpPr txBox="1">
            <a:spLocks noChangeArrowheads="1"/>
          </p:cNvSpPr>
          <p:nvPr/>
        </p:nvSpPr>
        <p:spPr bwMode="auto">
          <a:xfrm>
            <a:off x="5943600" y="4790744"/>
            <a:ext cx="22846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Detailed electronic testing </a:t>
            </a:r>
          </a:p>
        </p:txBody>
      </p:sp>
      <p:sp>
        <p:nvSpPr>
          <p:cNvPr id="11" name="Text Box 10">
            <a:extLst>
              <a:ext uri="{FF2B5EF4-FFF2-40B4-BE49-F238E27FC236}">
                <a16:creationId xmlns:a16="http://schemas.microsoft.com/office/drawing/2014/main" id="{D9CFB0AF-BC18-49B0-8163-CF125119DC37}"/>
              </a:ext>
            </a:extLst>
          </p:cNvPr>
          <p:cNvSpPr txBox="1">
            <a:spLocks noChangeArrowheads="1"/>
          </p:cNvSpPr>
          <p:nvPr/>
        </p:nvSpPr>
        <p:spPr bwMode="auto">
          <a:xfrm>
            <a:off x="2962411" y="3724804"/>
            <a:ext cx="160653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Module metrology</a:t>
            </a:r>
          </a:p>
        </p:txBody>
      </p:sp>
      <p:pic>
        <p:nvPicPr>
          <p:cNvPr id="12" name="Picture 12">
            <a:extLst>
              <a:ext uri="{FF2B5EF4-FFF2-40B4-BE49-F238E27FC236}">
                <a16:creationId xmlns:a16="http://schemas.microsoft.com/office/drawing/2014/main" id="{BA2EACDA-985B-405D-91FA-CD9A7BEBAD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0"/>
            <a:ext cx="3200400" cy="232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4">
            <a:extLst>
              <a:ext uri="{FF2B5EF4-FFF2-40B4-BE49-F238E27FC236}">
                <a16:creationId xmlns:a16="http://schemas.microsoft.com/office/drawing/2014/main" id="{D44A022A-7591-40E5-9ACB-8365CDAB2B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1" y="2327275"/>
            <a:ext cx="3200399" cy="2469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extLst>
              <a:ext uri="{FF2B5EF4-FFF2-40B4-BE49-F238E27FC236}">
                <a16:creationId xmlns:a16="http://schemas.microsoft.com/office/drawing/2014/main" id="{20BFB320-3CDC-4BD2-9263-53294BDAC8E9}"/>
              </a:ext>
            </a:extLst>
          </p:cNvPr>
          <p:cNvSpPr/>
          <p:nvPr/>
        </p:nvSpPr>
        <p:spPr>
          <a:xfrm>
            <a:off x="155836" y="5163002"/>
            <a:ext cx="8744883" cy="646331"/>
          </a:xfrm>
          <a:prstGeom prst="rect">
            <a:avLst/>
          </a:prstGeom>
        </p:spPr>
        <p:txBody>
          <a:bodyPr wrap="square">
            <a:spAutoFit/>
          </a:bodyPr>
          <a:lstStyle/>
          <a:p>
            <a:r>
              <a:rPr lang="en-GB" dirty="0"/>
              <a:t>The SCT was specified to operate for 10 years at the LHC without intervention. Ensuring high quality was key to the future success of the SCT and ATLAS. </a:t>
            </a:r>
          </a:p>
        </p:txBody>
      </p:sp>
      <p:pic>
        <p:nvPicPr>
          <p:cNvPr id="17" name="Picture 3" descr="C:\Documents and Settings\vossebeld\Desktop\DeptResearchMeeting\pictures\SCT\Slide10.jpg">
            <a:extLst>
              <a:ext uri="{FF2B5EF4-FFF2-40B4-BE49-F238E27FC236}">
                <a16:creationId xmlns:a16="http://schemas.microsoft.com/office/drawing/2014/main" id="{8CF10CBD-1B00-4F79-926B-C2D286A690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2145" y="1669287"/>
            <a:ext cx="869372" cy="750267"/>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565F9A06-BB5D-40F1-8FC6-1CEEAA393401}"/>
              </a:ext>
            </a:extLst>
          </p:cNvPr>
          <p:cNvSpPr/>
          <p:nvPr/>
        </p:nvSpPr>
        <p:spPr>
          <a:xfrm>
            <a:off x="152400" y="5870149"/>
            <a:ext cx="8924487" cy="646331"/>
          </a:xfrm>
          <a:prstGeom prst="rect">
            <a:avLst/>
          </a:prstGeom>
        </p:spPr>
        <p:txBody>
          <a:bodyPr wrap="square">
            <a:spAutoFit/>
          </a:bodyPr>
          <a:lstStyle/>
          <a:p>
            <a:r>
              <a:rPr lang="en-GB" dirty="0"/>
              <a:t>The failure rate today, at the module level, is still only a fraction of a percent, nearly 20 years after module production was completed.</a:t>
            </a:r>
          </a:p>
        </p:txBody>
      </p:sp>
      <p:sp>
        <p:nvSpPr>
          <p:cNvPr id="19" name="Rectangle 18">
            <a:extLst>
              <a:ext uri="{FF2B5EF4-FFF2-40B4-BE49-F238E27FC236}">
                <a16:creationId xmlns:a16="http://schemas.microsoft.com/office/drawing/2014/main" id="{3CEAFE8E-E702-486A-816B-71A608F03084}"/>
              </a:ext>
            </a:extLst>
          </p:cNvPr>
          <p:cNvSpPr/>
          <p:nvPr/>
        </p:nvSpPr>
        <p:spPr>
          <a:xfrm>
            <a:off x="243281" y="4499204"/>
            <a:ext cx="6098796" cy="307777"/>
          </a:xfrm>
          <a:prstGeom prst="rect">
            <a:avLst/>
          </a:prstGeom>
        </p:spPr>
        <p:txBody>
          <a:bodyPr wrap="square">
            <a:spAutoFit/>
          </a:bodyPr>
          <a:lstStyle/>
          <a:p>
            <a:r>
              <a:rPr lang="en-GB" sz="1400" i="1" dirty="0"/>
              <a:t>In Liverpool 300 modules were built and 1,000 modules were tested.</a:t>
            </a:r>
          </a:p>
        </p:txBody>
      </p:sp>
    </p:spTree>
    <p:extLst>
      <p:ext uri="{BB962C8B-B14F-4D97-AF65-F5344CB8AC3E}">
        <p14:creationId xmlns:p14="http://schemas.microsoft.com/office/powerpoint/2010/main" val="2168983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1F3AAD0-AA8B-407A-9AC9-EFD8FCC35BC8}"/>
              </a:ext>
            </a:extLst>
          </p:cNvPr>
          <p:cNvPicPr>
            <a:picLocks noChangeAspect="1"/>
          </p:cNvPicPr>
          <p:nvPr/>
        </p:nvPicPr>
        <p:blipFill>
          <a:blip r:embed="rId3"/>
          <a:stretch>
            <a:fillRect/>
          </a:stretch>
        </p:blipFill>
        <p:spPr>
          <a:xfrm>
            <a:off x="2171725" y="3933520"/>
            <a:ext cx="2417234" cy="1812925"/>
          </a:xfrm>
          <a:prstGeom prst="rect">
            <a:avLst/>
          </a:prstGeom>
        </p:spPr>
      </p:pic>
      <p:sp>
        <p:nvSpPr>
          <p:cNvPr id="5" name="Slide Number Placeholder 4">
            <a:extLst>
              <a:ext uri="{FF2B5EF4-FFF2-40B4-BE49-F238E27FC236}">
                <a16:creationId xmlns:a16="http://schemas.microsoft.com/office/drawing/2014/main" id="{E35E44E1-F243-4945-A867-78BA3F9AB0C7}"/>
              </a:ext>
            </a:extLst>
          </p:cNvPr>
          <p:cNvSpPr>
            <a:spLocks noGrp="1"/>
          </p:cNvSpPr>
          <p:nvPr>
            <p:ph type="sldNum" sz="quarter" idx="4"/>
          </p:nvPr>
        </p:nvSpPr>
        <p:spPr/>
        <p:txBody>
          <a:bodyPr/>
          <a:lstStyle/>
          <a:p>
            <a:fld id="{61170A13-7072-4B66-81B1-34DF27817672}" type="slidenum">
              <a:rPr lang="en-GB" smtClean="0"/>
              <a:t>13</a:t>
            </a:fld>
            <a:endParaRPr lang="en-GB"/>
          </a:p>
        </p:txBody>
      </p:sp>
      <p:sp>
        <p:nvSpPr>
          <p:cNvPr id="6" name="Rectangle 2">
            <a:extLst>
              <a:ext uri="{FF2B5EF4-FFF2-40B4-BE49-F238E27FC236}">
                <a16:creationId xmlns:a16="http://schemas.microsoft.com/office/drawing/2014/main" id="{DBA9F9E5-A352-4A5D-8967-43DA8407AEA5}"/>
              </a:ext>
            </a:extLst>
          </p:cNvPr>
          <p:cNvSpPr>
            <a:spLocks noGrp="1" noChangeArrowheads="1"/>
          </p:cNvSpPr>
          <p:nvPr>
            <p:ph type="title"/>
          </p:nvPr>
        </p:nvSpPr>
        <p:spPr>
          <a:xfrm>
            <a:off x="793411" y="1043969"/>
            <a:ext cx="4621212" cy="545805"/>
          </a:xfrm>
        </p:spPr>
        <p:txBody>
          <a:bodyPr>
            <a:normAutofit/>
          </a:bodyPr>
          <a:lstStyle/>
          <a:p>
            <a:r>
              <a:rPr lang="en-GB" altLang="en-US" sz="2400" dirty="0">
                <a:solidFill>
                  <a:srgbClr val="FF6500"/>
                </a:solidFill>
                <a:latin typeface="+mn-lt"/>
                <a:ea typeface="+mn-ea"/>
                <a:cs typeface="+mn-cs"/>
              </a:rPr>
              <a:t>The construction of Endcap-C</a:t>
            </a:r>
          </a:p>
        </p:txBody>
      </p:sp>
      <p:pic>
        <p:nvPicPr>
          <p:cNvPr id="10" name="Picture 6" descr="C:\Documents and Settings\vossebeld\Desktop\DeptResearchMeeting\pictures\SCT\Slide7.jpg">
            <a:extLst>
              <a:ext uri="{FF2B5EF4-FFF2-40B4-BE49-F238E27FC236}">
                <a16:creationId xmlns:a16="http://schemas.microsoft.com/office/drawing/2014/main" id="{53EA0463-EE56-4C88-8B43-C401A7B034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9682" y="2126151"/>
            <a:ext cx="1417638" cy="189071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8">
            <a:extLst>
              <a:ext uri="{FF2B5EF4-FFF2-40B4-BE49-F238E27FC236}">
                <a16:creationId xmlns:a16="http://schemas.microsoft.com/office/drawing/2014/main" id="{6D401CD2-9EEC-47F7-A611-7D6FFCE1DA80}"/>
              </a:ext>
            </a:extLst>
          </p:cNvPr>
          <p:cNvSpPr>
            <a:spLocks noChangeArrowheads="1"/>
          </p:cNvSpPr>
          <p:nvPr/>
        </p:nvSpPr>
        <p:spPr bwMode="auto">
          <a:xfrm>
            <a:off x="137407" y="1374830"/>
            <a:ext cx="7193106" cy="1219200"/>
          </a:xfrm>
          <a:prstGeom prst="rect">
            <a:avLst/>
          </a:prstGeom>
          <a:noFill/>
          <a:ln>
            <a:noFill/>
          </a:ln>
          <a:effectLst/>
          <a:extLst>
            <a:ext uri="{909E8E84-426E-40DD-AFC4-6F175D3DCCD1}">
              <a14:hiddenFill xmlns:a14="http://schemas.microsoft.com/office/drawing/2010/main">
                <a:solidFill>
                  <a:srgbClr val="FBFFF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sz="2800">
                <a:solidFill>
                  <a:schemeClr val="tx1"/>
                </a:solidFill>
                <a:latin typeface="Times New Roman" panose="02020603050405020304" pitchFamily="18" charset="0"/>
              </a:defRPr>
            </a:lvl1pPr>
            <a:lvl2pPr marL="742950" indent="-285750" algn="l">
              <a:spcBef>
                <a:spcPct val="20000"/>
              </a:spcBef>
              <a:buChar char="–"/>
              <a:defRPr sz="2400">
                <a:solidFill>
                  <a:schemeClr val="tx1"/>
                </a:solidFill>
                <a:latin typeface="Times New Roman" panose="02020603050405020304" pitchFamily="18" charset="0"/>
              </a:defRPr>
            </a:lvl2pPr>
            <a:lvl3pPr marL="1143000" indent="-228600" algn="l">
              <a:spcBef>
                <a:spcPct val="20000"/>
              </a:spcBef>
              <a:buChar char="•"/>
              <a:defRPr sz="2000">
                <a:solidFill>
                  <a:schemeClr val="tx1"/>
                </a:solidFill>
                <a:latin typeface="Times New Roman" panose="02020603050405020304" pitchFamily="18" charset="0"/>
              </a:defRPr>
            </a:lvl3pPr>
            <a:lvl4pPr marL="1600200" indent="-228600" algn="l">
              <a:spcBef>
                <a:spcPct val="20000"/>
              </a:spcBef>
              <a:buChar char="–"/>
              <a:defRPr>
                <a:solidFill>
                  <a:schemeClr val="tx1"/>
                </a:solidFill>
                <a:latin typeface="Times New Roman" panose="02020603050405020304" pitchFamily="18" charset="0"/>
              </a:defRPr>
            </a:lvl4pPr>
            <a:lvl5pPr marL="2057400" indent="-228600" algn="l">
              <a:spcBef>
                <a:spcPct val="20000"/>
              </a:spcBef>
              <a:buChar char="»"/>
              <a:defRPr>
                <a:solidFill>
                  <a:schemeClr val="tx1"/>
                </a:solidFill>
                <a:latin typeface="Times New Roman" panose="02020603050405020304" pitchFamily="18" charset="0"/>
              </a:defRPr>
            </a:lvl5pPr>
            <a:lvl6pPr marL="2514600" indent="-228600" fontAlgn="base">
              <a:spcBef>
                <a:spcPct val="20000"/>
              </a:spcBef>
              <a:spcAft>
                <a:spcPct val="0"/>
              </a:spcAft>
              <a:buChar char="»"/>
              <a:defRPr>
                <a:solidFill>
                  <a:schemeClr val="tx1"/>
                </a:solidFill>
                <a:latin typeface="Times New Roman" panose="02020603050405020304" pitchFamily="18" charset="0"/>
              </a:defRPr>
            </a:lvl6pPr>
            <a:lvl7pPr marL="2971800" indent="-228600" fontAlgn="base">
              <a:spcBef>
                <a:spcPct val="20000"/>
              </a:spcBef>
              <a:spcAft>
                <a:spcPct val="0"/>
              </a:spcAft>
              <a:buChar char="»"/>
              <a:defRPr>
                <a:solidFill>
                  <a:schemeClr val="tx1"/>
                </a:solidFill>
                <a:latin typeface="Times New Roman" panose="02020603050405020304" pitchFamily="18" charset="0"/>
              </a:defRPr>
            </a:lvl7pPr>
            <a:lvl8pPr marL="3429000" indent="-228600" fontAlgn="base">
              <a:spcBef>
                <a:spcPct val="20000"/>
              </a:spcBef>
              <a:spcAft>
                <a:spcPct val="0"/>
              </a:spcAft>
              <a:buChar char="»"/>
              <a:defRPr>
                <a:solidFill>
                  <a:schemeClr val="tx1"/>
                </a:solidFill>
                <a:latin typeface="Times New Roman" panose="02020603050405020304" pitchFamily="18" charset="0"/>
              </a:defRPr>
            </a:lvl8pPr>
            <a:lvl9pPr marL="3886200" indent="-228600" fontAlgn="base">
              <a:spcBef>
                <a:spcPct val="20000"/>
              </a:spcBef>
              <a:spcAft>
                <a:spcPct val="0"/>
              </a:spcAft>
              <a:buChar char="»"/>
              <a:defRPr>
                <a:solidFill>
                  <a:schemeClr val="tx1"/>
                </a:solidFill>
                <a:latin typeface="Times New Roman" panose="02020603050405020304" pitchFamily="18" charset="0"/>
              </a:defRPr>
            </a:lvl9pPr>
          </a:lstStyle>
          <a:p>
            <a:pPr marL="0" indent="0">
              <a:lnSpc>
                <a:spcPct val="90000"/>
              </a:lnSpc>
              <a:spcBef>
                <a:spcPts val="0"/>
              </a:spcBef>
              <a:buNone/>
            </a:pPr>
            <a:r>
              <a:rPr lang="en-GB" altLang="en-US" sz="1800" dirty="0">
                <a:latin typeface="+mn-lt"/>
                <a:sym typeface="Wingdings" panose="05000000000000000000" pitchFamily="2" charset="2"/>
              </a:rPr>
              <a:t>Following the completion of the LSDC facilities, a decision was    taken to do the full endcap assembly in Liverpool    a very important decision for Liverpool.</a:t>
            </a:r>
            <a:endParaRPr lang="en-US" altLang="en-US" sz="1800" dirty="0">
              <a:latin typeface="+mn-lt"/>
              <a:sym typeface="Wingdings" panose="05000000000000000000" pitchFamily="2" charset="2"/>
            </a:endParaRPr>
          </a:p>
          <a:p>
            <a:pPr>
              <a:lnSpc>
                <a:spcPct val="90000"/>
              </a:lnSpc>
              <a:spcBef>
                <a:spcPts val="0"/>
              </a:spcBef>
            </a:pPr>
            <a:r>
              <a:rPr lang="en-US" altLang="en-US" sz="1800" dirty="0">
                <a:latin typeface="+mn-lt"/>
              </a:rPr>
              <a:t>9 disks were assembled, mounting up to 132 silicon modules each and connected these to electrical services and cooling.</a:t>
            </a:r>
          </a:p>
          <a:p>
            <a:pPr>
              <a:lnSpc>
                <a:spcPct val="90000"/>
              </a:lnSpc>
            </a:pPr>
            <a:r>
              <a:rPr lang="en-US" altLang="en-US" sz="1800" dirty="0">
                <a:latin typeface="+mn-lt"/>
                <a:sym typeface="Wingdings" panose="05000000000000000000" pitchFamily="2" charset="2"/>
              </a:rPr>
              <a:t>Each disk was mounted into the endcap cylinder and connected to the on-cylinder services</a:t>
            </a:r>
          </a:p>
          <a:p>
            <a:pPr>
              <a:lnSpc>
                <a:spcPct val="90000"/>
              </a:lnSpc>
            </a:pPr>
            <a:r>
              <a:rPr lang="en-US" altLang="en-US" sz="1800" dirty="0">
                <a:latin typeface="+mn-lt"/>
                <a:sym typeface="Wingdings" panose="05000000000000000000" pitchFamily="2" charset="2"/>
              </a:rPr>
              <a:t>Extensive cooling and read-out infrastructure was set up in the LSDC to fully test all disk after installation. </a:t>
            </a:r>
          </a:p>
          <a:p>
            <a:pPr marL="0" indent="0">
              <a:lnSpc>
                <a:spcPct val="90000"/>
              </a:lnSpc>
              <a:buNone/>
            </a:pPr>
            <a:endParaRPr lang="en-US" altLang="en-US" sz="1800" dirty="0">
              <a:latin typeface="+mn-lt"/>
              <a:sym typeface="Wingdings" panose="05000000000000000000" pitchFamily="2" charset="2"/>
            </a:endParaRPr>
          </a:p>
          <a:p>
            <a:pPr>
              <a:lnSpc>
                <a:spcPct val="90000"/>
              </a:lnSpc>
            </a:pPr>
            <a:endParaRPr lang="en-US" altLang="en-US" sz="1800" dirty="0">
              <a:latin typeface="+mn-lt"/>
              <a:sym typeface="Wingdings" panose="05000000000000000000" pitchFamily="2" charset="2"/>
            </a:endParaRPr>
          </a:p>
          <a:p>
            <a:pPr>
              <a:lnSpc>
                <a:spcPct val="90000"/>
              </a:lnSpc>
            </a:pPr>
            <a:endParaRPr lang="en-US" altLang="en-US" sz="1800" b="1" u="none" dirty="0"/>
          </a:p>
          <a:p>
            <a:pPr>
              <a:lnSpc>
                <a:spcPct val="90000"/>
              </a:lnSpc>
            </a:pPr>
            <a:endParaRPr lang="en-US" altLang="en-US" sz="1800" b="1" u="none" dirty="0"/>
          </a:p>
          <a:p>
            <a:pPr>
              <a:lnSpc>
                <a:spcPct val="90000"/>
              </a:lnSpc>
            </a:pPr>
            <a:endParaRPr lang="en-GB" altLang="en-US" sz="1800" b="1" u="none" dirty="0"/>
          </a:p>
        </p:txBody>
      </p:sp>
      <p:pic>
        <p:nvPicPr>
          <p:cNvPr id="14" name="Picture 10" descr="C:\Documents and Settings\vossebeld\Desktop\DeptResearchMeeting\pictures\SCT\Slide3.jpg">
            <a:extLst>
              <a:ext uri="{FF2B5EF4-FFF2-40B4-BE49-F238E27FC236}">
                <a16:creationId xmlns:a16="http://schemas.microsoft.com/office/drawing/2014/main" id="{0C2EEAAB-E17C-4468-85A8-AF791080A85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445"/>
          <a:stretch/>
        </p:blipFill>
        <p:spPr bwMode="auto">
          <a:xfrm>
            <a:off x="0" y="3934834"/>
            <a:ext cx="2171725" cy="179867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1" descr="C:\Documents and Settings\vossebeld\Desktop\DeptResearchMeeting\pictures\SCT2\Slide2.jpg">
            <a:extLst>
              <a:ext uri="{FF2B5EF4-FFF2-40B4-BE49-F238E27FC236}">
                <a16:creationId xmlns:a16="http://schemas.microsoft.com/office/drawing/2014/main" id="{6FF81299-32F8-4660-ACE8-B9F9E15D8B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6237" y="3933520"/>
            <a:ext cx="2417763" cy="18129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178BE84-B157-4D71-88F9-FFB1FCCF11A4}"/>
              </a:ext>
            </a:extLst>
          </p:cNvPr>
          <p:cNvPicPr>
            <a:picLocks noChangeAspect="1"/>
          </p:cNvPicPr>
          <p:nvPr/>
        </p:nvPicPr>
        <p:blipFill>
          <a:blip r:embed="rId7"/>
          <a:stretch>
            <a:fillRect/>
          </a:stretch>
        </p:blipFill>
        <p:spPr>
          <a:xfrm>
            <a:off x="6664614" y="60529"/>
            <a:ext cx="2417762" cy="1850518"/>
          </a:xfrm>
          <a:prstGeom prst="rect">
            <a:avLst/>
          </a:prstGeom>
        </p:spPr>
      </p:pic>
      <p:pic>
        <p:nvPicPr>
          <p:cNvPr id="18" name="Picture 17">
            <a:extLst>
              <a:ext uri="{FF2B5EF4-FFF2-40B4-BE49-F238E27FC236}">
                <a16:creationId xmlns:a16="http://schemas.microsoft.com/office/drawing/2014/main" id="{FA9219A2-89B0-4FF7-9A5B-4239652F54B4}"/>
              </a:ext>
            </a:extLst>
          </p:cNvPr>
          <p:cNvPicPr>
            <a:picLocks noChangeAspect="1"/>
          </p:cNvPicPr>
          <p:nvPr/>
        </p:nvPicPr>
        <p:blipFill>
          <a:blip r:embed="rId8"/>
          <a:stretch>
            <a:fillRect/>
          </a:stretch>
        </p:blipFill>
        <p:spPr>
          <a:xfrm>
            <a:off x="4397074" y="3925218"/>
            <a:ext cx="2411050" cy="1808287"/>
          </a:xfrm>
          <a:prstGeom prst="rect">
            <a:avLst/>
          </a:prstGeom>
        </p:spPr>
      </p:pic>
      <p:sp>
        <p:nvSpPr>
          <p:cNvPr id="3" name="Rectangle 2">
            <a:extLst>
              <a:ext uri="{FF2B5EF4-FFF2-40B4-BE49-F238E27FC236}">
                <a16:creationId xmlns:a16="http://schemas.microsoft.com/office/drawing/2014/main" id="{0CC7A8C4-AC08-414C-9C2C-FD63F3E98A54}"/>
              </a:ext>
            </a:extLst>
          </p:cNvPr>
          <p:cNvSpPr/>
          <p:nvPr/>
        </p:nvSpPr>
        <p:spPr>
          <a:xfrm>
            <a:off x="663887" y="6206198"/>
            <a:ext cx="8084264" cy="369332"/>
          </a:xfrm>
          <a:prstGeom prst="rect">
            <a:avLst/>
          </a:prstGeom>
        </p:spPr>
        <p:txBody>
          <a:bodyPr wrap="none">
            <a:spAutoFit/>
          </a:bodyPr>
          <a:lstStyle/>
          <a:p>
            <a:r>
              <a:rPr lang="en-GB" b="1" dirty="0">
                <a:solidFill>
                  <a:srgbClr val="FF6600"/>
                </a:solidFill>
              </a:rPr>
              <a:t>The assembly of the SCT Endcap-C in Liverpool completed was in 2004!</a:t>
            </a:r>
          </a:p>
        </p:txBody>
      </p:sp>
      <p:sp>
        <p:nvSpPr>
          <p:cNvPr id="22" name="Text Box 10">
            <a:extLst>
              <a:ext uri="{FF2B5EF4-FFF2-40B4-BE49-F238E27FC236}">
                <a16:creationId xmlns:a16="http://schemas.microsoft.com/office/drawing/2014/main" id="{73B5A5B6-08A4-4477-B5B4-20E56AEBC7FB}"/>
              </a:ext>
            </a:extLst>
          </p:cNvPr>
          <p:cNvSpPr txBox="1">
            <a:spLocks noChangeArrowheads="1"/>
          </p:cNvSpPr>
          <p:nvPr/>
        </p:nvSpPr>
        <p:spPr bwMode="auto">
          <a:xfrm>
            <a:off x="3760956" y="5726350"/>
            <a:ext cx="201529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Connecting and testing</a:t>
            </a:r>
          </a:p>
        </p:txBody>
      </p:sp>
      <p:sp>
        <p:nvSpPr>
          <p:cNvPr id="23" name="Text Box 10">
            <a:extLst>
              <a:ext uri="{FF2B5EF4-FFF2-40B4-BE49-F238E27FC236}">
                <a16:creationId xmlns:a16="http://schemas.microsoft.com/office/drawing/2014/main" id="{1F0C8306-357F-4A04-B820-065311DCA33E}"/>
              </a:ext>
            </a:extLst>
          </p:cNvPr>
          <p:cNvSpPr txBox="1">
            <a:spLocks noChangeArrowheads="1"/>
          </p:cNvSpPr>
          <p:nvPr/>
        </p:nvSpPr>
        <p:spPr bwMode="auto">
          <a:xfrm>
            <a:off x="159031" y="5726817"/>
            <a:ext cx="14302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Disk installation</a:t>
            </a:r>
          </a:p>
        </p:txBody>
      </p:sp>
      <p:sp>
        <p:nvSpPr>
          <p:cNvPr id="24" name="Text Box 10">
            <a:extLst>
              <a:ext uri="{FF2B5EF4-FFF2-40B4-BE49-F238E27FC236}">
                <a16:creationId xmlns:a16="http://schemas.microsoft.com/office/drawing/2014/main" id="{87571E61-D2BE-4719-80B4-59E11EA6D791}"/>
              </a:ext>
            </a:extLst>
          </p:cNvPr>
          <p:cNvSpPr txBox="1">
            <a:spLocks noChangeArrowheads="1"/>
          </p:cNvSpPr>
          <p:nvPr/>
        </p:nvSpPr>
        <p:spPr bwMode="auto">
          <a:xfrm>
            <a:off x="6603012" y="1847524"/>
            <a:ext cx="214513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Module assembly to disk</a:t>
            </a:r>
          </a:p>
        </p:txBody>
      </p:sp>
      <p:sp>
        <p:nvSpPr>
          <p:cNvPr id="25" name="Text Box 10">
            <a:extLst>
              <a:ext uri="{FF2B5EF4-FFF2-40B4-BE49-F238E27FC236}">
                <a16:creationId xmlns:a16="http://schemas.microsoft.com/office/drawing/2014/main" id="{D01C2983-4160-431B-B611-B9EEBA062F6B}"/>
              </a:ext>
            </a:extLst>
          </p:cNvPr>
          <p:cNvSpPr txBox="1">
            <a:spLocks noChangeArrowheads="1"/>
          </p:cNvSpPr>
          <p:nvPr/>
        </p:nvSpPr>
        <p:spPr bwMode="auto">
          <a:xfrm>
            <a:off x="7069567" y="5726817"/>
            <a:ext cx="18758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i="1" dirty="0"/>
              <a:t>endcap-C completion</a:t>
            </a:r>
          </a:p>
        </p:txBody>
      </p:sp>
    </p:spTree>
    <p:extLst>
      <p:ext uri="{BB962C8B-B14F-4D97-AF65-F5344CB8AC3E}">
        <p14:creationId xmlns:p14="http://schemas.microsoft.com/office/powerpoint/2010/main" val="374949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929EDCBE-EBF1-43B0-A425-16275C04CFF2}"/>
              </a:ext>
            </a:extLst>
          </p:cNvPr>
          <p:cNvPicPr>
            <a:picLocks noChangeAspect="1"/>
          </p:cNvPicPr>
          <p:nvPr/>
        </p:nvPicPr>
        <p:blipFill rotWithShape="1">
          <a:blip r:embed="rId3"/>
          <a:srcRect l="3915" r="10027"/>
          <a:stretch/>
        </p:blipFill>
        <p:spPr>
          <a:xfrm>
            <a:off x="2434106" y="1575623"/>
            <a:ext cx="2067704" cy="1802017"/>
          </a:xfrm>
          <a:prstGeom prst="rect">
            <a:avLst/>
          </a:prstGeom>
        </p:spPr>
      </p:pic>
      <p:sp>
        <p:nvSpPr>
          <p:cNvPr id="3" name="Text Placeholder 2">
            <a:extLst>
              <a:ext uri="{FF2B5EF4-FFF2-40B4-BE49-F238E27FC236}">
                <a16:creationId xmlns:a16="http://schemas.microsoft.com/office/drawing/2014/main" id="{00D8CA04-A468-4158-A525-396CCEF4D17A}"/>
              </a:ext>
            </a:extLst>
          </p:cNvPr>
          <p:cNvSpPr>
            <a:spLocks noGrp="1"/>
          </p:cNvSpPr>
          <p:nvPr>
            <p:ph type="body" sz="quarter" idx="10"/>
          </p:nvPr>
        </p:nvSpPr>
        <p:spPr>
          <a:xfrm>
            <a:off x="683009" y="985375"/>
            <a:ext cx="8460991" cy="468179"/>
          </a:xfrm>
        </p:spPr>
        <p:txBody>
          <a:bodyPr/>
          <a:lstStyle/>
          <a:p>
            <a:r>
              <a:rPr lang="en-GB" dirty="0"/>
              <a:t>Delivery to CERN, installation and start up</a:t>
            </a:r>
          </a:p>
        </p:txBody>
      </p:sp>
      <p:sp>
        <p:nvSpPr>
          <p:cNvPr id="5" name="Slide Number Placeholder 4">
            <a:extLst>
              <a:ext uri="{FF2B5EF4-FFF2-40B4-BE49-F238E27FC236}">
                <a16:creationId xmlns:a16="http://schemas.microsoft.com/office/drawing/2014/main" id="{6F42EFEC-E9A4-441B-82F2-BE96122B788F}"/>
              </a:ext>
            </a:extLst>
          </p:cNvPr>
          <p:cNvSpPr>
            <a:spLocks noGrp="1"/>
          </p:cNvSpPr>
          <p:nvPr>
            <p:ph type="sldNum" sz="quarter" idx="4"/>
          </p:nvPr>
        </p:nvSpPr>
        <p:spPr/>
        <p:txBody>
          <a:bodyPr/>
          <a:lstStyle/>
          <a:p>
            <a:fld id="{61170A13-7072-4B66-81B1-34DF27817672}" type="slidenum">
              <a:rPr lang="en-GB" smtClean="0"/>
              <a:t>14</a:t>
            </a:fld>
            <a:endParaRPr lang="en-GB"/>
          </a:p>
        </p:txBody>
      </p:sp>
      <p:sp>
        <p:nvSpPr>
          <p:cNvPr id="6" name="Rectangle 5">
            <a:extLst>
              <a:ext uri="{FF2B5EF4-FFF2-40B4-BE49-F238E27FC236}">
                <a16:creationId xmlns:a16="http://schemas.microsoft.com/office/drawing/2014/main" id="{18197078-BE98-42A0-AC08-FBA7559CD2C5}"/>
              </a:ext>
            </a:extLst>
          </p:cNvPr>
          <p:cNvSpPr/>
          <p:nvPr/>
        </p:nvSpPr>
        <p:spPr>
          <a:xfrm>
            <a:off x="2246216" y="6221606"/>
            <a:ext cx="2514320" cy="523220"/>
          </a:xfrm>
          <a:prstGeom prst="rect">
            <a:avLst/>
          </a:prstGeom>
        </p:spPr>
        <p:txBody>
          <a:bodyPr wrap="square">
            <a:spAutoFit/>
          </a:bodyPr>
          <a:lstStyle/>
          <a:p>
            <a:r>
              <a:rPr lang="en-GB" sz="1400" i="1" dirty="0">
                <a:latin typeface="Arial" panose="020B0604020202020204" pitchFamily="34" charset="0"/>
              </a:rPr>
              <a:t>Celebrations in Liverpool (with pro-VC Steve Holloway)</a:t>
            </a:r>
          </a:p>
        </p:txBody>
      </p:sp>
      <p:pic>
        <p:nvPicPr>
          <p:cNvPr id="7" name="Picture 6">
            <a:extLst>
              <a:ext uri="{FF2B5EF4-FFF2-40B4-BE49-F238E27FC236}">
                <a16:creationId xmlns:a16="http://schemas.microsoft.com/office/drawing/2014/main" id="{A0520715-99D3-468F-AA0D-2C4A4AA050E8}"/>
              </a:ext>
            </a:extLst>
          </p:cNvPr>
          <p:cNvPicPr>
            <a:picLocks noChangeAspect="1"/>
          </p:cNvPicPr>
          <p:nvPr/>
        </p:nvPicPr>
        <p:blipFill>
          <a:blip r:embed="rId4"/>
          <a:stretch>
            <a:fillRect/>
          </a:stretch>
        </p:blipFill>
        <p:spPr>
          <a:xfrm>
            <a:off x="-13165" y="4594140"/>
            <a:ext cx="2250120" cy="1687590"/>
          </a:xfrm>
          <a:prstGeom prst="rect">
            <a:avLst/>
          </a:prstGeom>
        </p:spPr>
      </p:pic>
      <p:pic>
        <p:nvPicPr>
          <p:cNvPr id="8" name="Picture 2" descr="https://hep.ph.liv.ac.uk/~green/LHCstartup/P9115625.jpg">
            <a:extLst>
              <a:ext uri="{FF2B5EF4-FFF2-40B4-BE49-F238E27FC236}">
                <a16:creationId xmlns:a16="http://schemas.microsoft.com/office/drawing/2014/main" id="{6FF2BE14-8733-4F4A-B6E8-1218F7A893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5028" y="4606516"/>
            <a:ext cx="2233617" cy="16752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68BCADF-4091-4D58-BF4E-7650EF7B5DF1}"/>
              </a:ext>
            </a:extLst>
          </p:cNvPr>
          <p:cNvPicPr>
            <a:picLocks noChangeAspect="1"/>
          </p:cNvPicPr>
          <p:nvPr/>
        </p:nvPicPr>
        <p:blipFill>
          <a:blip r:embed="rId6"/>
          <a:stretch>
            <a:fillRect/>
          </a:stretch>
        </p:blipFill>
        <p:spPr>
          <a:xfrm>
            <a:off x="4493230" y="1561727"/>
            <a:ext cx="2605466" cy="1776454"/>
          </a:xfrm>
          <a:prstGeom prst="rect">
            <a:avLst/>
          </a:prstGeom>
        </p:spPr>
      </p:pic>
      <p:pic>
        <p:nvPicPr>
          <p:cNvPr id="14" name="Picture 13">
            <a:extLst>
              <a:ext uri="{FF2B5EF4-FFF2-40B4-BE49-F238E27FC236}">
                <a16:creationId xmlns:a16="http://schemas.microsoft.com/office/drawing/2014/main" id="{03D66B16-45F3-42D0-A960-9B4144A73BE7}"/>
              </a:ext>
            </a:extLst>
          </p:cNvPr>
          <p:cNvPicPr>
            <a:picLocks noChangeAspect="1"/>
          </p:cNvPicPr>
          <p:nvPr/>
        </p:nvPicPr>
        <p:blipFill>
          <a:blip r:embed="rId7"/>
          <a:stretch>
            <a:fillRect/>
          </a:stretch>
        </p:blipFill>
        <p:spPr>
          <a:xfrm>
            <a:off x="9116" y="1567286"/>
            <a:ext cx="2424990" cy="1818743"/>
          </a:xfrm>
          <a:prstGeom prst="rect">
            <a:avLst/>
          </a:prstGeom>
        </p:spPr>
      </p:pic>
      <p:sp>
        <p:nvSpPr>
          <p:cNvPr id="19" name="Rectangle 18">
            <a:extLst>
              <a:ext uri="{FF2B5EF4-FFF2-40B4-BE49-F238E27FC236}">
                <a16:creationId xmlns:a16="http://schemas.microsoft.com/office/drawing/2014/main" id="{60C42864-F146-45E6-9DB5-BD4B0B2A7FCA}"/>
              </a:ext>
            </a:extLst>
          </p:cNvPr>
          <p:cNvSpPr/>
          <p:nvPr/>
        </p:nvSpPr>
        <p:spPr>
          <a:xfrm>
            <a:off x="118630" y="3351164"/>
            <a:ext cx="3136380" cy="307777"/>
          </a:xfrm>
          <a:prstGeom prst="rect">
            <a:avLst/>
          </a:prstGeom>
        </p:spPr>
        <p:txBody>
          <a:bodyPr wrap="square">
            <a:spAutoFit/>
          </a:bodyPr>
          <a:lstStyle/>
          <a:p>
            <a:r>
              <a:rPr lang="en-GB" sz="1400" i="1" dirty="0">
                <a:latin typeface="Arial" panose="020B0604020202020204" pitchFamily="34" charset="0"/>
              </a:rPr>
              <a:t>Arrival at CERN</a:t>
            </a:r>
          </a:p>
        </p:txBody>
      </p:sp>
      <p:sp>
        <p:nvSpPr>
          <p:cNvPr id="20" name="Rectangle 19">
            <a:extLst>
              <a:ext uri="{FF2B5EF4-FFF2-40B4-BE49-F238E27FC236}">
                <a16:creationId xmlns:a16="http://schemas.microsoft.com/office/drawing/2014/main" id="{914AF9EC-A5CB-4761-82DF-DA35B28EB6F6}"/>
              </a:ext>
            </a:extLst>
          </p:cNvPr>
          <p:cNvSpPr/>
          <p:nvPr/>
        </p:nvSpPr>
        <p:spPr>
          <a:xfrm>
            <a:off x="-41237" y="6223036"/>
            <a:ext cx="2306265" cy="523220"/>
          </a:xfrm>
          <a:prstGeom prst="rect">
            <a:avLst/>
          </a:prstGeom>
        </p:spPr>
        <p:txBody>
          <a:bodyPr wrap="square">
            <a:spAutoFit/>
          </a:bodyPr>
          <a:lstStyle/>
          <a:p>
            <a:r>
              <a:rPr lang="en-GB" sz="1400" i="1" dirty="0">
                <a:latin typeface="Arial" panose="020B0604020202020204" pitchFamily="34" charset="0"/>
              </a:rPr>
              <a:t>First particles seen in SCT on day 1</a:t>
            </a:r>
          </a:p>
        </p:txBody>
      </p:sp>
      <p:sp>
        <p:nvSpPr>
          <p:cNvPr id="23" name="Rectangle 22">
            <a:extLst>
              <a:ext uri="{FF2B5EF4-FFF2-40B4-BE49-F238E27FC236}">
                <a16:creationId xmlns:a16="http://schemas.microsoft.com/office/drawing/2014/main" id="{C789C81E-5322-4ADD-A029-ADDC6BEA9540}"/>
              </a:ext>
            </a:extLst>
          </p:cNvPr>
          <p:cNvSpPr/>
          <p:nvPr/>
        </p:nvSpPr>
        <p:spPr>
          <a:xfrm>
            <a:off x="2130845" y="3360591"/>
            <a:ext cx="3600976" cy="307777"/>
          </a:xfrm>
          <a:prstGeom prst="rect">
            <a:avLst/>
          </a:prstGeom>
        </p:spPr>
        <p:txBody>
          <a:bodyPr wrap="square">
            <a:spAutoFit/>
          </a:bodyPr>
          <a:lstStyle/>
          <a:p>
            <a:r>
              <a:rPr lang="en-GB" sz="1400" i="1" dirty="0">
                <a:latin typeface="Arial" panose="020B0604020202020204" pitchFamily="34" charset="0"/>
              </a:rPr>
              <a:t>Endcap-C in CERN clean room</a:t>
            </a:r>
          </a:p>
        </p:txBody>
      </p:sp>
      <p:sp>
        <p:nvSpPr>
          <p:cNvPr id="24" name="Rectangle 23">
            <a:extLst>
              <a:ext uri="{FF2B5EF4-FFF2-40B4-BE49-F238E27FC236}">
                <a16:creationId xmlns:a16="http://schemas.microsoft.com/office/drawing/2014/main" id="{DECA3C5A-7AB2-4997-AF8E-A1BB093D29DC}"/>
              </a:ext>
            </a:extLst>
          </p:cNvPr>
          <p:cNvSpPr/>
          <p:nvPr/>
        </p:nvSpPr>
        <p:spPr>
          <a:xfrm>
            <a:off x="6068103" y="3318327"/>
            <a:ext cx="2267819" cy="307777"/>
          </a:xfrm>
          <a:prstGeom prst="rect">
            <a:avLst/>
          </a:prstGeom>
        </p:spPr>
        <p:txBody>
          <a:bodyPr wrap="square">
            <a:spAutoFit/>
          </a:bodyPr>
          <a:lstStyle/>
          <a:p>
            <a:r>
              <a:rPr lang="en-GB" sz="1400" i="1" dirty="0">
                <a:latin typeface="Arial" panose="020B0604020202020204" pitchFamily="34" charset="0"/>
              </a:rPr>
              <a:t>Installation in ATLAS</a:t>
            </a:r>
          </a:p>
        </p:txBody>
      </p:sp>
      <p:sp>
        <p:nvSpPr>
          <p:cNvPr id="25" name="Rectangle 24">
            <a:extLst>
              <a:ext uri="{FF2B5EF4-FFF2-40B4-BE49-F238E27FC236}">
                <a16:creationId xmlns:a16="http://schemas.microsoft.com/office/drawing/2014/main" id="{1BB90727-BA9C-4AD5-BDA0-E727A3C7E5DD}"/>
              </a:ext>
            </a:extLst>
          </p:cNvPr>
          <p:cNvSpPr/>
          <p:nvPr/>
        </p:nvSpPr>
        <p:spPr>
          <a:xfrm>
            <a:off x="1149543" y="4244125"/>
            <a:ext cx="1914307" cy="307777"/>
          </a:xfrm>
          <a:prstGeom prst="rect">
            <a:avLst/>
          </a:prstGeom>
        </p:spPr>
        <p:txBody>
          <a:bodyPr wrap="none">
            <a:spAutoFit/>
          </a:bodyPr>
          <a:lstStyle/>
          <a:p>
            <a:r>
              <a:rPr lang="en-GB" sz="1400" i="1" dirty="0">
                <a:latin typeface="Arial" panose="020B0604020202020204" pitchFamily="34" charset="0"/>
              </a:rPr>
              <a:t>LHC start-up 10/9/08</a:t>
            </a:r>
            <a:endParaRPr lang="en-GB" sz="1400" i="1" dirty="0"/>
          </a:p>
        </p:txBody>
      </p:sp>
      <p:pic>
        <p:nvPicPr>
          <p:cNvPr id="3076" name="Picture 4" descr="https://lh3.googleusercontent.com/pw/AMWts8DDeHsy0Bzv8bRO4LjLxYbIszQHnhwwnWF_bmvR2YEzZtxgM4JvV6ePLmHTNmEu0kx22Tqsg3XBKbTSh2kLo2-qhRmXpY_85GRTMQMZFU7miJaVK3VPAYOukxaaa2X1tW8e-BCKDEHM83Pk5c7_7t6h=w876-h657-no?authuser=0">
            <a:extLst>
              <a:ext uri="{FF2B5EF4-FFF2-40B4-BE49-F238E27FC236}">
                <a16:creationId xmlns:a16="http://schemas.microsoft.com/office/drawing/2014/main" id="{1EE575F0-2B59-4191-903A-4DB138575A9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905" t="3808" r="14172" b="-1"/>
          <a:stretch/>
        </p:blipFill>
        <p:spPr bwMode="auto">
          <a:xfrm>
            <a:off x="7116603" y="1561695"/>
            <a:ext cx="2017268" cy="177645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C32FEF0F-D5D8-48F5-A93F-E9ACBDF94A4C}"/>
              </a:ext>
            </a:extLst>
          </p:cNvPr>
          <p:cNvGrpSpPr/>
          <p:nvPr/>
        </p:nvGrpSpPr>
        <p:grpSpPr>
          <a:xfrm>
            <a:off x="4851956" y="4298503"/>
            <a:ext cx="3239990" cy="1951281"/>
            <a:chOff x="4851956" y="4298503"/>
            <a:chExt cx="3239990" cy="1951281"/>
          </a:xfrm>
        </p:grpSpPr>
        <p:pic>
          <p:nvPicPr>
            <p:cNvPr id="26" name="Picture 2" descr="Photographs show damage inside Cern's particle collider | Science | The ...">
              <a:extLst>
                <a:ext uri="{FF2B5EF4-FFF2-40B4-BE49-F238E27FC236}">
                  <a16:creationId xmlns:a16="http://schemas.microsoft.com/office/drawing/2014/main" id="{B84F9AD6-C1D7-4A79-8A70-491C32B342F5}"/>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4730" t="-2512" r="-1475" b="2512"/>
            <a:stretch/>
          </p:blipFill>
          <p:spPr bwMode="auto">
            <a:xfrm>
              <a:off x="5730156" y="4637057"/>
              <a:ext cx="1155447" cy="1612727"/>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8E1690F3-8C3C-4E83-9563-1FF7A05A841C}"/>
                </a:ext>
              </a:extLst>
            </p:cNvPr>
            <p:cNvSpPr/>
            <p:nvPr/>
          </p:nvSpPr>
          <p:spPr>
            <a:xfrm>
              <a:off x="4851956" y="4298503"/>
              <a:ext cx="3239990" cy="307777"/>
            </a:xfrm>
            <a:prstGeom prst="rect">
              <a:avLst/>
            </a:prstGeom>
          </p:spPr>
          <p:txBody>
            <a:bodyPr wrap="none">
              <a:spAutoFit/>
            </a:bodyPr>
            <a:lstStyle/>
            <a:p>
              <a:r>
                <a:rPr lang="en-GB" sz="1400" i="1" dirty="0">
                  <a:latin typeface="Arial" panose="020B0604020202020204" pitchFamily="34" charset="0"/>
                </a:rPr>
                <a:t>but followed by this a few days later…!</a:t>
              </a:r>
              <a:endParaRPr lang="en-GB" sz="1400" i="1" dirty="0"/>
            </a:p>
          </p:txBody>
        </p:sp>
      </p:grpSp>
    </p:spTree>
    <p:extLst>
      <p:ext uri="{BB962C8B-B14F-4D97-AF65-F5344CB8AC3E}">
        <p14:creationId xmlns:p14="http://schemas.microsoft.com/office/powerpoint/2010/main" val="278705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929EDCBE-EBF1-43B0-A425-16275C04CFF2}"/>
              </a:ext>
            </a:extLst>
          </p:cNvPr>
          <p:cNvPicPr>
            <a:picLocks noChangeAspect="1"/>
          </p:cNvPicPr>
          <p:nvPr/>
        </p:nvPicPr>
        <p:blipFill rotWithShape="1">
          <a:blip r:embed="rId3"/>
          <a:srcRect l="3915" r="10027"/>
          <a:stretch/>
        </p:blipFill>
        <p:spPr>
          <a:xfrm>
            <a:off x="2434106" y="1584012"/>
            <a:ext cx="2067704" cy="1802017"/>
          </a:xfrm>
          <a:prstGeom prst="rect">
            <a:avLst/>
          </a:prstGeom>
        </p:spPr>
      </p:pic>
      <p:sp>
        <p:nvSpPr>
          <p:cNvPr id="3" name="Text Placeholder 2">
            <a:extLst>
              <a:ext uri="{FF2B5EF4-FFF2-40B4-BE49-F238E27FC236}">
                <a16:creationId xmlns:a16="http://schemas.microsoft.com/office/drawing/2014/main" id="{00D8CA04-A468-4158-A525-396CCEF4D17A}"/>
              </a:ext>
            </a:extLst>
          </p:cNvPr>
          <p:cNvSpPr>
            <a:spLocks noGrp="1"/>
          </p:cNvSpPr>
          <p:nvPr>
            <p:ph type="body" sz="quarter" idx="10"/>
          </p:nvPr>
        </p:nvSpPr>
        <p:spPr>
          <a:xfrm>
            <a:off x="683009" y="985375"/>
            <a:ext cx="8460991" cy="468179"/>
          </a:xfrm>
        </p:spPr>
        <p:txBody>
          <a:bodyPr/>
          <a:lstStyle/>
          <a:p>
            <a:r>
              <a:rPr lang="en-GB" dirty="0"/>
              <a:t>Delivery to CERN, installation and start up</a:t>
            </a:r>
          </a:p>
        </p:txBody>
      </p:sp>
      <p:sp>
        <p:nvSpPr>
          <p:cNvPr id="5" name="Slide Number Placeholder 4">
            <a:extLst>
              <a:ext uri="{FF2B5EF4-FFF2-40B4-BE49-F238E27FC236}">
                <a16:creationId xmlns:a16="http://schemas.microsoft.com/office/drawing/2014/main" id="{6F42EFEC-E9A4-441B-82F2-BE96122B788F}"/>
              </a:ext>
            </a:extLst>
          </p:cNvPr>
          <p:cNvSpPr>
            <a:spLocks noGrp="1"/>
          </p:cNvSpPr>
          <p:nvPr>
            <p:ph type="sldNum" sz="quarter" idx="4"/>
          </p:nvPr>
        </p:nvSpPr>
        <p:spPr/>
        <p:txBody>
          <a:bodyPr/>
          <a:lstStyle/>
          <a:p>
            <a:fld id="{61170A13-7072-4B66-81B1-34DF27817672}" type="slidenum">
              <a:rPr lang="en-GB" smtClean="0"/>
              <a:t>15</a:t>
            </a:fld>
            <a:endParaRPr lang="en-GB"/>
          </a:p>
        </p:txBody>
      </p:sp>
      <p:sp>
        <p:nvSpPr>
          <p:cNvPr id="6" name="Rectangle 5">
            <a:extLst>
              <a:ext uri="{FF2B5EF4-FFF2-40B4-BE49-F238E27FC236}">
                <a16:creationId xmlns:a16="http://schemas.microsoft.com/office/drawing/2014/main" id="{18197078-BE98-42A0-AC08-FBA7559CD2C5}"/>
              </a:ext>
            </a:extLst>
          </p:cNvPr>
          <p:cNvSpPr/>
          <p:nvPr/>
        </p:nvSpPr>
        <p:spPr>
          <a:xfrm>
            <a:off x="2153937" y="6221606"/>
            <a:ext cx="2491420" cy="307777"/>
          </a:xfrm>
          <a:prstGeom prst="rect">
            <a:avLst/>
          </a:prstGeom>
        </p:spPr>
        <p:txBody>
          <a:bodyPr wrap="square">
            <a:spAutoFit/>
          </a:bodyPr>
          <a:lstStyle/>
          <a:p>
            <a:r>
              <a:rPr lang="en-GB" sz="1400" i="1" dirty="0">
                <a:latin typeface="Arial" panose="020B0604020202020204" pitchFamily="34" charset="0"/>
              </a:rPr>
              <a:t>Celebrations in Liverpool</a:t>
            </a:r>
          </a:p>
        </p:txBody>
      </p:sp>
      <p:pic>
        <p:nvPicPr>
          <p:cNvPr id="7" name="Picture 6">
            <a:extLst>
              <a:ext uri="{FF2B5EF4-FFF2-40B4-BE49-F238E27FC236}">
                <a16:creationId xmlns:a16="http://schemas.microsoft.com/office/drawing/2014/main" id="{A0520715-99D3-468F-AA0D-2C4A4AA050E8}"/>
              </a:ext>
            </a:extLst>
          </p:cNvPr>
          <p:cNvPicPr>
            <a:picLocks noChangeAspect="1"/>
          </p:cNvPicPr>
          <p:nvPr/>
        </p:nvPicPr>
        <p:blipFill>
          <a:blip r:embed="rId4"/>
          <a:stretch>
            <a:fillRect/>
          </a:stretch>
        </p:blipFill>
        <p:spPr>
          <a:xfrm>
            <a:off x="-13165" y="4594140"/>
            <a:ext cx="2250120" cy="1687590"/>
          </a:xfrm>
          <a:prstGeom prst="rect">
            <a:avLst/>
          </a:prstGeom>
        </p:spPr>
      </p:pic>
      <p:pic>
        <p:nvPicPr>
          <p:cNvPr id="8" name="Picture 2" descr="https://hep.ph.liv.ac.uk/~green/LHCstartup/P9115625.jpg">
            <a:extLst>
              <a:ext uri="{FF2B5EF4-FFF2-40B4-BE49-F238E27FC236}">
                <a16:creationId xmlns:a16="http://schemas.microsoft.com/office/drawing/2014/main" id="{6FF2BE14-8733-4F4A-B6E8-1218F7A893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5028" y="4606516"/>
            <a:ext cx="2233617" cy="16752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68BCADF-4091-4D58-BF4E-7650EF7B5DF1}"/>
              </a:ext>
            </a:extLst>
          </p:cNvPr>
          <p:cNvPicPr>
            <a:picLocks noChangeAspect="1"/>
          </p:cNvPicPr>
          <p:nvPr/>
        </p:nvPicPr>
        <p:blipFill>
          <a:blip r:embed="rId6"/>
          <a:stretch>
            <a:fillRect/>
          </a:stretch>
        </p:blipFill>
        <p:spPr>
          <a:xfrm>
            <a:off x="4493230" y="1561727"/>
            <a:ext cx="2605466" cy="1776454"/>
          </a:xfrm>
          <a:prstGeom prst="rect">
            <a:avLst/>
          </a:prstGeom>
        </p:spPr>
      </p:pic>
      <p:pic>
        <p:nvPicPr>
          <p:cNvPr id="14" name="Picture 13">
            <a:extLst>
              <a:ext uri="{FF2B5EF4-FFF2-40B4-BE49-F238E27FC236}">
                <a16:creationId xmlns:a16="http://schemas.microsoft.com/office/drawing/2014/main" id="{03D66B16-45F3-42D0-A960-9B4144A73BE7}"/>
              </a:ext>
            </a:extLst>
          </p:cNvPr>
          <p:cNvPicPr>
            <a:picLocks noChangeAspect="1"/>
          </p:cNvPicPr>
          <p:nvPr/>
        </p:nvPicPr>
        <p:blipFill>
          <a:blip r:embed="rId7"/>
          <a:stretch>
            <a:fillRect/>
          </a:stretch>
        </p:blipFill>
        <p:spPr>
          <a:xfrm>
            <a:off x="9116" y="1567286"/>
            <a:ext cx="2424990" cy="1818743"/>
          </a:xfrm>
          <a:prstGeom prst="rect">
            <a:avLst/>
          </a:prstGeom>
        </p:spPr>
      </p:pic>
      <p:sp>
        <p:nvSpPr>
          <p:cNvPr id="19" name="Rectangle 18">
            <a:extLst>
              <a:ext uri="{FF2B5EF4-FFF2-40B4-BE49-F238E27FC236}">
                <a16:creationId xmlns:a16="http://schemas.microsoft.com/office/drawing/2014/main" id="{60C42864-F146-45E6-9DB5-BD4B0B2A7FCA}"/>
              </a:ext>
            </a:extLst>
          </p:cNvPr>
          <p:cNvSpPr/>
          <p:nvPr/>
        </p:nvSpPr>
        <p:spPr>
          <a:xfrm>
            <a:off x="118630" y="3351164"/>
            <a:ext cx="3136380" cy="307777"/>
          </a:xfrm>
          <a:prstGeom prst="rect">
            <a:avLst/>
          </a:prstGeom>
        </p:spPr>
        <p:txBody>
          <a:bodyPr wrap="square">
            <a:spAutoFit/>
          </a:bodyPr>
          <a:lstStyle/>
          <a:p>
            <a:r>
              <a:rPr lang="en-GB" sz="1400" i="1" dirty="0">
                <a:latin typeface="Arial" panose="020B0604020202020204" pitchFamily="34" charset="0"/>
              </a:rPr>
              <a:t>Arrival at CERN</a:t>
            </a:r>
          </a:p>
        </p:txBody>
      </p:sp>
      <p:sp>
        <p:nvSpPr>
          <p:cNvPr id="20" name="Rectangle 19">
            <a:extLst>
              <a:ext uri="{FF2B5EF4-FFF2-40B4-BE49-F238E27FC236}">
                <a16:creationId xmlns:a16="http://schemas.microsoft.com/office/drawing/2014/main" id="{914AF9EC-A5CB-4761-82DF-DA35B28EB6F6}"/>
              </a:ext>
            </a:extLst>
          </p:cNvPr>
          <p:cNvSpPr/>
          <p:nvPr/>
        </p:nvSpPr>
        <p:spPr>
          <a:xfrm>
            <a:off x="-41237" y="6223036"/>
            <a:ext cx="2306265" cy="523220"/>
          </a:xfrm>
          <a:prstGeom prst="rect">
            <a:avLst/>
          </a:prstGeom>
        </p:spPr>
        <p:txBody>
          <a:bodyPr wrap="square">
            <a:spAutoFit/>
          </a:bodyPr>
          <a:lstStyle/>
          <a:p>
            <a:r>
              <a:rPr lang="en-GB" sz="1400" i="1" dirty="0">
                <a:latin typeface="Arial" panose="020B0604020202020204" pitchFamily="34" charset="0"/>
              </a:rPr>
              <a:t>First particles seen in SCT on day 1</a:t>
            </a:r>
          </a:p>
        </p:txBody>
      </p:sp>
      <p:sp>
        <p:nvSpPr>
          <p:cNvPr id="23" name="Rectangle 22">
            <a:extLst>
              <a:ext uri="{FF2B5EF4-FFF2-40B4-BE49-F238E27FC236}">
                <a16:creationId xmlns:a16="http://schemas.microsoft.com/office/drawing/2014/main" id="{C789C81E-5322-4ADD-A029-ADDC6BEA9540}"/>
              </a:ext>
            </a:extLst>
          </p:cNvPr>
          <p:cNvSpPr/>
          <p:nvPr/>
        </p:nvSpPr>
        <p:spPr>
          <a:xfrm>
            <a:off x="1950609" y="3351164"/>
            <a:ext cx="3600976" cy="307777"/>
          </a:xfrm>
          <a:prstGeom prst="rect">
            <a:avLst/>
          </a:prstGeom>
        </p:spPr>
        <p:txBody>
          <a:bodyPr wrap="square">
            <a:spAutoFit/>
          </a:bodyPr>
          <a:lstStyle/>
          <a:p>
            <a:r>
              <a:rPr lang="en-GB" sz="1400" i="1" dirty="0">
                <a:latin typeface="Arial" panose="020B0604020202020204" pitchFamily="34" charset="0"/>
              </a:rPr>
              <a:t>Endcap-C in CERN clean room</a:t>
            </a:r>
          </a:p>
        </p:txBody>
      </p:sp>
      <p:sp>
        <p:nvSpPr>
          <p:cNvPr id="24" name="Rectangle 23">
            <a:extLst>
              <a:ext uri="{FF2B5EF4-FFF2-40B4-BE49-F238E27FC236}">
                <a16:creationId xmlns:a16="http://schemas.microsoft.com/office/drawing/2014/main" id="{DECA3C5A-7AB2-4997-AF8E-A1BB093D29DC}"/>
              </a:ext>
            </a:extLst>
          </p:cNvPr>
          <p:cNvSpPr/>
          <p:nvPr/>
        </p:nvSpPr>
        <p:spPr>
          <a:xfrm>
            <a:off x="5888992" y="3318327"/>
            <a:ext cx="3600976" cy="307777"/>
          </a:xfrm>
          <a:prstGeom prst="rect">
            <a:avLst/>
          </a:prstGeom>
        </p:spPr>
        <p:txBody>
          <a:bodyPr wrap="square">
            <a:spAutoFit/>
          </a:bodyPr>
          <a:lstStyle/>
          <a:p>
            <a:r>
              <a:rPr lang="en-GB" sz="1400" i="1" dirty="0">
                <a:latin typeface="Arial" panose="020B0604020202020204" pitchFamily="34" charset="0"/>
              </a:rPr>
              <a:t>Installation in ATLAS</a:t>
            </a:r>
          </a:p>
        </p:txBody>
      </p:sp>
      <p:sp>
        <p:nvSpPr>
          <p:cNvPr id="25" name="Rectangle 24">
            <a:extLst>
              <a:ext uri="{FF2B5EF4-FFF2-40B4-BE49-F238E27FC236}">
                <a16:creationId xmlns:a16="http://schemas.microsoft.com/office/drawing/2014/main" id="{1BB90727-BA9C-4AD5-BDA0-E727A3C7E5DD}"/>
              </a:ext>
            </a:extLst>
          </p:cNvPr>
          <p:cNvSpPr/>
          <p:nvPr/>
        </p:nvSpPr>
        <p:spPr>
          <a:xfrm>
            <a:off x="1149543" y="4244125"/>
            <a:ext cx="2169184" cy="338554"/>
          </a:xfrm>
          <a:prstGeom prst="rect">
            <a:avLst/>
          </a:prstGeom>
        </p:spPr>
        <p:txBody>
          <a:bodyPr wrap="none">
            <a:spAutoFit/>
          </a:bodyPr>
          <a:lstStyle/>
          <a:p>
            <a:r>
              <a:rPr lang="en-GB" sz="1600" i="1" dirty="0">
                <a:latin typeface="Arial" panose="020B0604020202020204" pitchFamily="34" charset="0"/>
              </a:rPr>
              <a:t>LHC start-up 10/9/08</a:t>
            </a:r>
            <a:endParaRPr lang="en-GB" sz="1600" i="1" dirty="0"/>
          </a:p>
        </p:txBody>
      </p:sp>
      <p:pic>
        <p:nvPicPr>
          <p:cNvPr id="31" name="Picture 2" descr="Photographs show damage inside Cern's particle collider | Science | The ...">
            <a:extLst>
              <a:ext uri="{FF2B5EF4-FFF2-40B4-BE49-F238E27FC236}">
                <a16:creationId xmlns:a16="http://schemas.microsoft.com/office/drawing/2014/main" id="{5568632F-EB0C-4B81-A512-DFA538417F6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2658" r="597"/>
          <a:stretch/>
        </p:blipFill>
        <p:spPr bwMode="auto">
          <a:xfrm>
            <a:off x="4572000" y="4619671"/>
            <a:ext cx="1131684" cy="157955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a:extLst>
              <a:ext uri="{FF2B5EF4-FFF2-40B4-BE49-F238E27FC236}">
                <a16:creationId xmlns:a16="http://schemas.microsoft.com/office/drawing/2014/main" id="{56112C6F-E712-49B1-95E5-7BD5B58B9B2E}"/>
              </a:ext>
            </a:extLst>
          </p:cNvPr>
          <p:cNvSpPr/>
          <p:nvPr/>
        </p:nvSpPr>
        <p:spPr>
          <a:xfrm>
            <a:off x="4548045" y="4276543"/>
            <a:ext cx="3874779" cy="338554"/>
          </a:xfrm>
          <a:prstGeom prst="rect">
            <a:avLst/>
          </a:prstGeom>
        </p:spPr>
        <p:txBody>
          <a:bodyPr wrap="none">
            <a:spAutoFit/>
          </a:bodyPr>
          <a:lstStyle/>
          <a:p>
            <a:r>
              <a:rPr lang="en-GB" sz="1600" i="1" dirty="0">
                <a:latin typeface="Arial" panose="020B0604020202020204" pitchFamily="34" charset="0"/>
              </a:rPr>
              <a:t>.., but luckily in the end got much better..</a:t>
            </a:r>
            <a:endParaRPr lang="en-GB" sz="1600" i="1" dirty="0"/>
          </a:p>
        </p:txBody>
      </p:sp>
      <p:pic>
        <p:nvPicPr>
          <p:cNvPr id="2054" name="Picture 6" descr="ATLAS Physics Briefing: Exploring the Higgs boson “discovery channels ...">
            <a:extLst>
              <a:ext uri="{FF2B5EF4-FFF2-40B4-BE49-F238E27FC236}">
                <a16:creationId xmlns:a16="http://schemas.microsoft.com/office/drawing/2014/main" id="{4F3E04A9-A59F-420A-8BDE-944EECB1284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1" y="4629988"/>
            <a:ext cx="1729454" cy="166212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nglert and Higgs get the Nobel | ATLAS Experiment at CERN">
            <a:extLst>
              <a:ext uri="{FF2B5EF4-FFF2-40B4-BE49-F238E27FC236}">
                <a16:creationId xmlns:a16="http://schemas.microsoft.com/office/drawing/2014/main" id="{97AABFCD-8361-4E2F-85E3-A46A9201968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1454" y="4649312"/>
            <a:ext cx="2461634" cy="164279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Nobel Prize in Physics won by Higgs boson theorists">
            <a:extLst>
              <a:ext uri="{FF2B5EF4-FFF2-40B4-BE49-F238E27FC236}">
                <a16:creationId xmlns:a16="http://schemas.microsoft.com/office/drawing/2014/main" id="{AFF00961-20F1-4021-9A6A-033468ACE97C}"/>
              </a:ext>
            </a:extLst>
          </p:cNvPr>
          <p:cNvPicPr>
            <a:picLocks noChangeAspect="1" noChangeArrowheads="1"/>
          </p:cNvPicPr>
          <p:nvPr/>
        </p:nvPicPr>
        <p:blipFill rotWithShape="1">
          <a:blip r:embed="rId11">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r="62051"/>
          <a:stretch/>
        </p:blipFill>
        <p:spPr bwMode="auto">
          <a:xfrm>
            <a:off x="8136527" y="4619671"/>
            <a:ext cx="1007473" cy="167244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ow To Pop a Champagne Bottle - Noshing With the Nolands">
            <a:extLst>
              <a:ext uri="{FF2B5EF4-FFF2-40B4-BE49-F238E27FC236}">
                <a16:creationId xmlns:a16="http://schemas.microsoft.com/office/drawing/2014/main" id="{2B82F1D7-270B-4C53-A0C0-E6D65A0BF31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77592" y="5808226"/>
            <a:ext cx="1278023" cy="96776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lh3.googleusercontent.com/pw/AMWts8DDeHsy0Bzv8bRO4LjLxYbIszQHnhwwnWF_bmvR2YEzZtxgM4JvV6ePLmHTNmEu0kx22Tqsg3XBKbTSh2kLo2-qhRmXpY_85GRTMQMZFU7miJaVK3VPAYOukxaaa2X1tW8e-BCKDEHM83Pk5c7_7t6h=w876-h657-no?authuser=0">
            <a:extLst>
              <a:ext uri="{FF2B5EF4-FFF2-40B4-BE49-F238E27FC236}">
                <a16:creationId xmlns:a16="http://schemas.microsoft.com/office/drawing/2014/main" id="{1EE575F0-2B59-4191-903A-4DB138575A91}"/>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3905" t="3808" r="14172" b="-1"/>
          <a:stretch/>
        </p:blipFill>
        <p:spPr bwMode="auto">
          <a:xfrm>
            <a:off x="7116603" y="1561695"/>
            <a:ext cx="2017268" cy="1776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097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2ABE718-AE5E-4683-B955-C144C482221E}"/>
              </a:ext>
            </a:extLst>
          </p:cNvPr>
          <p:cNvPicPr>
            <a:picLocks noChangeAspect="1"/>
          </p:cNvPicPr>
          <p:nvPr/>
        </p:nvPicPr>
        <p:blipFill>
          <a:blip r:embed="rId3"/>
          <a:stretch>
            <a:fillRect/>
          </a:stretch>
        </p:blipFill>
        <p:spPr>
          <a:xfrm>
            <a:off x="293865" y="3559880"/>
            <a:ext cx="3942875" cy="3006297"/>
          </a:xfrm>
          <a:prstGeom prst="rect">
            <a:avLst/>
          </a:prstGeom>
        </p:spPr>
      </p:pic>
      <p:sp>
        <p:nvSpPr>
          <p:cNvPr id="8" name="Text Placeholder 7">
            <a:extLst>
              <a:ext uri="{FF2B5EF4-FFF2-40B4-BE49-F238E27FC236}">
                <a16:creationId xmlns:a16="http://schemas.microsoft.com/office/drawing/2014/main" id="{3E0F36ED-DF3E-4CC9-B05C-E7830AE32C7D}"/>
              </a:ext>
            </a:extLst>
          </p:cNvPr>
          <p:cNvSpPr>
            <a:spLocks noGrp="1"/>
          </p:cNvSpPr>
          <p:nvPr>
            <p:ph type="body" sz="quarter" idx="11"/>
          </p:nvPr>
        </p:nvSpPr>
        <p:spPr>
          <a:xfrm>
            <a:off x="4356836" y="5564794"/>
            <a:ext cx="4370364" cy="473349"/>
          </a:xfrm>
        </p:spPr>
        <p:txBody>
          <a:bodyPr>
            <a:normAutofit/>
          </a:bodyPr>
          <a:lstStyle/>
          <a:p>
            <a:pPr marL="0" indent="0">
              <a:buNone/>
            </a:pPr>
            <a:r>
              <a:rPr lang="en-GB" sz="1400" dirty="0"/>
              <a:t>Talks to the wider audience on many occasions.</a:t>
            </a:r>
          </a:p>
        </p:txBody>
      </p:sp>
      <p:sp>
        <p:nvSpPr>
          <p:cNvPr id="5" name="Slide Number Placeholder 4">
            <a:extLst>
              <a:ext uri="{FF2B5EF4-FFF2-40B4-BE49-F238E27FC236}">
                <a16:creationId xmlns:a16="http://schemas.microsoft.com/office/drawing/2014/main" id="{1CB3847D-67A3-4467-A20C-F479E1027B44}"/>
              </a:ext>
            </a:extLst>
          </p:cNvPr>
          <p:cNvSpPr>
            <a:spLocks noGrp="1"/>
          </p:cNvSpPr>
          <p:nvPr>
            <p:ph type="sldNum" sz="quarter" idx="4"/>
          </p:nvPr>
        </p:nvSpPr>
        <p:spPr/>
        <p:txBody>
          <a:bodyPr/>
          <a:lstStyle/>
          <a:p>
            <a:fld id="{61170A13-7072-4B66-81B1-34DF27817672}" type="slidenum">
              <a:rPr lang="en-GB" smtClean="0"/>
              <a:t>16</a:t>
            </a:fld>
            <a:endParaRPr lang="en-GB"/>
          </a:p>
        </p:txBody>
      </p:sp>
      <p:pic>
        <p:nvPicPr>
          <p:cNvPr id="4098" name="Picture 2" descr="https://news.liverpool.ac.uk/wp-content/uploads/2014/04/CERNvisit-1w.jpg">
            <a:extLst>
              <a:ext uri="{FF2B5EF4-FFF2-40B4-BE49-F238E27FC236}">
                <a16:creationId xmlns:a16="http://schemas.microsoft.com/office/drawing/2014/main" id="{C79A4576-5C98-42E0-8E4E-392E0C502B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1814" y="1351666"/>
            <a:ext cx="4854090" cy="3239432"/>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7">
            <a:extLst>
              <a:ext uri="{FF2B5EF4-FFF2-40B4-BE49-F238E27FC236}">
                <a16:creationId xmlns:a16="http://schemas.microsoft.com/office/drawing/2014/main" id="{30A37C32-4B4B-4DC3-90CD-6D4095E4EB02}"/>
              </a:ext>
            </a:extLst>
          </p:cNvPr>
          <p:cNvSpPr txBox="1">
            <a:spLocks/>
          </p:cNvSpPr>
          <p:nvPr/>
        </p:nvSpPr>
        <p:spPr>
          <a:xfrm>
            <a:off x="293865" y="1276985"/>
            <a:ext cx="3996044" cy="2020394"/>
          </a:xfrm>
          <a:prstGeom prst="rect">
            <a:avLst/>
          </a:prstGeom>
        </p:spPr>
        <p:txBody>
          <a:bodyPr vert="horz" lIns="0" tIns="0" rIns="0" bIns="0" rtlCol="0">
            <a:normAutofit/>
          </a:bodyPr>
          <a:lstStyle>
            <a:lvl1pPr marL="216000" marR="0" indent="-216000" algn="l" defTabSz="914400" rtl="0" eaLnBrk="1" fontAlgn="auto" latinLnBrk="0" hangingPunct="1">
              <a:lnSpc>
                <a:spcPct val="100000"/>
              </a:lnSpc>
              <a:spcBef>
                <a:spcPts val="0"/>
              </a:spcBef>
              <a:spcAft>
                <a:spcPts val="800"/>
              </a:spcAft>
              <a:buClr>
                <a:srgbClr val="FF6500"/>
              </a:buClr>
              <a:buSzTx/>
              <a:buFont typeface="Arial" panose="020B0604020202020204" pitchFamily="34" charset="0"/>
              <a:buChar char="•"/>
              <a:tabLst/>
              <a:defRPr sz="2800" b="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pPr>
            <a:endParaRPr lang="en-GB" sz="1400" dirty="0"/>
          </a:p>
          <a:p>
            <a:pPr marL="0" indent="0">
              <a:buFont typeface="Arial" panose="020B0604020202020204" pitchFamily="34" charset="0"/>
              <a:buNone/>
            </a:pPr>
            <a:r>
              <a:rPr lang="en-GB" sz="1400" dirty="0"/>
              <a:t>Phil &amp; Karol jointly organised many Neston High School trips to CERN.</a:t>
            </a:r>
          </a:p>
          <a:p>
            <a:pPr marL="0" indent="0">
              <a:buFont typeface="Arial" panose="020B0604020202020204" pitchFamily="34" charset="0"/>
              <a:buNone/>
            </a:pPr>
            <a:r>
              <a:rPr lang="en-GB" sz="1400" dirty="0"/>
              <a:t>Major impact on many young people</a:t>
            </a:r>
          </a:p>
          <a:p>
            <a:r>
              <a:rPr lang="en-GB" sz="1400" dirty="0"/>
              <a:t>many students went on to do physics degrees </a:t>
            </a:r>
          </a:p>
          <a:p>
            <a:r>
              <a:rPr lang="en-GB" sz="1400" dirty="0"/>
              <a:t>some are today working in particle physics!</a:t>
            </a:r>
          </a:p>
          <a:p>
            <a:pPr marL="0" indent="0">
              <a:buNone/>
            </a:pPr>
            <a:endParaRPr lang="en-GB" sz="1400" dirty="0"/>
          </a:p>
        </p:txBody>
      </p:sp>
      <p:sp>
        <p:nvSpPr>
          <p:cNvPr id="3" name="Text Placeholder 2">
            <a:extLst>
              <a:ext uri="{FF2B5EF4-FFF2-40B4-BE49-F238E27FC236}">
                <a16:creationId xmlns:a16="http://schemas.microsoft.com/office/drawing/2014/main" id="{C73D2EB6-F656-46D5-A876-089441D79E11}"/>
              </a:ext>
            </a:extLst>
          </p:cNvPr>
          <p:cNvSpPr>
            <a:spLocks noGrp="1"/>
          </p:cNvSpPr>
          <p:nvPr>
            <p:ph type="body" sz="quarter" idx="10"/>
          </p:nvPr>
        </p:nvSpPr>
        <p:spPr>
          <a:xfrm>
            <a:off x="808082" y="934260"/>
            <a:ext cx="8335917" cy="468179"/>
          </a:xfrm>
        </p:spPr>
        <p:txBody>
          <a:bodyPr/>
          <a:lstStyle/>
          <a:p>
            <a:r>
              <a:rPr lang="en-GB" dirty="0"/>
              <a:t>Promoting Science and inspiring people</a:t>
            </a:r>
          </a:p>
        </p:txBody>
      </p:sp>
      <p:sp>
        <p:nvSpPr>
          <p:cNvPr id="9" name="Rectangle 8">
            <a:extLst>
              <a:ext uri="{FF2B5EF4-FFF2-40B4-BE49-F238E27FC236}">
                <a16:creationId xmlns:a16="http://schemas.microsoft.com/office/drawing/2014/main" id="{AE427145-F599-44A1-B32B-F3548DDAE925}"/>
              </a:ext>
            </a:extLst>
          </p:cNvPr>
          <p:cNvSpPr/>
          <p:nvPr/>
        </p:nvSpPr>
        <p:spPr>
          <a:xfrm>
            <a:off x="5029902" y="4545710"/>
            <a:ext cx="3136380" cy="307777"/>
          </a:xfrm>
          <a:prstGeom prst="rect">
            <a:avLst/>
          </a:prstGeom>
        </p:spPr>
        <p:txBody>
          <a:bodyPr wrap="square">
            <a:spAutoFit/>
          </a:bodyPr>
          <a:lstStyle/>
          <a:p>
            <a:r>
              <a:rPr lang="en-GB" sz="1400" i="1" dirty="0">
                <a:latin typeface="Arial" panose="020B0604020202020204" pitchFamily="34" charset="0"/>
              </a:rPr>
              <a:t>Neston High School visit to CERN</a:t>
            </a:r>
          </a:p>
        </p:txBody>
      </p:sp>
    </p:spTree>
    <p:extLst>
      <p:ext uri="{BB962C8B-B14F-4D97-AF65-F5344CB8AC3E}">
        <p14:creationId xmlns:p14="http://schemas.microsoft.com/office/powerpoint/2010/main" val="72469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4950031-90F2-4B6F-9D21-8B24ABCC35D9}"/>
              </a:ext>
            </a:extLst>
          </p:cNvPr>
          <p:cNvSpPr>
            <a:spLocks noGrp="1"/>
          </p:cNvSpPr>
          <p:nvPr>
            <p:ph type="body" sz="quarter" idx="10"/>
          </p:nvPr>
        </p:nvSpPr>
        <p:spPr>
          <a:xfrm>
            <a:off x="683009" y="934260"/>
            <a:ext cx="8230745" cy="468179"/>
          </a:xfrm>
        </p:spPr>
        <p:txBody>
          <a:bodyPr/>
          <a:lstStyle/>
          <a:p>
            <a:r>
              <a:rPr lang="en-GB" dirty="0"/>
              <a:t>The not so good times…</a:t>
            </a:r>
          </a:p>
        </p:txBody>
      </p:sp>
      <p:sp>
        <p:nvSpPr>
          <p:cNvPr id="4" name="Text Placeholder 3">
            <a:extLst>
              <a:ext uri="{FF2B5EF4-FFF2-40B4-BE49-F238E27FC236}">
                <a16:creationId xmlns:a16="http://schemas.microsoft.com/office/drawing/2014/main" id="{8C984E96-A85F-48F9-81B3-DDDB574AE32A}"/>
              </a:ext>
            </a:extLst>
          </p:cNvPr>
          <p:cNvSpPr>
            <a:spLocks noGrp="1"/>
          </p:cNvSpPr>
          <p:nvPr>
            <p:ph type="body" sz="quarter" idx="11"/>
          </p:nvPr>
        </p:nvSpPr>
        <p:spPr>
          <a:xfrm>
            <a:off x="293865" y="1402852"/>
            <a:ext cx="6327885" cy="5125261"/>
          </a:xfrm>
        </p:spPr>
        <p:txBody>
          <a:bodyPr>
            <a:normAutofit/>
          </a:bodyPr>
          <a:lstStyle/>
          <a:p>
            <a:pPr marL="0" indent="0">
              <a:buNone/>
            </a:pPr>
            <a:r>
              <a:rPr lang="en-GB" sz="1400" dirty="0"/>
              <a:t>As head of Liverpool Particle Physics group:</a:t>
            </a:r>
          </a:p>
          <a:p>
            <a:r>
              <a:rPr lang="en-GB" sz="1400" dirty="0"/>
              <a:t>Severe funding crisis in PP following merger of PPARC and CCLRC into STFC.</a:t>
            </a:r>
          </a:p>
          <a:p>
            <a:r>
              <a:rPr lang="en-GB" sz="1400" dirty="0"/>
              <a:t>The UK withdrew from the ILC and even looked at a possible withdrawal from CERN.</a:t>
            </a:r>
          </a:p>
          <a:p>
            <a:r>
              <a:rPr lang="en-GB" sz="1400" dirty="0"/>
              <a:t>PP groups faced funding being removed from already active grants.</a:t>
            </a:r>
          </a:p>
          <a:p>
            <a:r>
              <a:rPr lang="en-GB" sz="1400" dirty="0"/>
              <a:t>Very painful situations where research activities were abruptly ended and  contracts to some staff could not be honoured. </a:t>
            </a:r>
          </a:p>
          <a:p>
            <a:pPr marL="0" indent="0">
              <a:buNone/>
            </a:pPr>
            <a:r>
              <a:rPr lang="en-GB" sz="1400" dirty="0"/>
              <a:t>Phil worked incredibly hard to help achieve ensure the best possible outcome for all involved.</a:t>
            </a:r>
          </a:p>
          <a:p>
            <a:pPr marL="0" indent="0">
              <a:buNone/>
            </a:pPr>
            <a:endParaRPr lang="en-GB" sz="1400" dirty="0"/>
          </a:p>
          <a:p>
            <a:pPr marL="0" indent="0">
              <a:buNone/>
            </a:pPr>
            <a:r>
              <a:rPr lang="en-GB" sz="1400" dirty="0"/>
              <a:t>As head of Liverpool PP and also chair of the IOP high energy particle physics section Phil co-organised the community campaign to fight against these severe cuts. </a:t>
            </a:r>
          </a:p>
          <a:p>
            <a:pPr marL="0" indent="0">
              <a:buNone/>
            </a:pPr>
            <a:r>
              <a:rPr lang="en-GB" sz="1400" u="sng" dirty="0"/>
              <a:t>Particle Physics Action Group  (2009-2011)</a:t>
            </a:r>
            <a:r>
              <a:rPr lang="en-GB" sz="1400" dirty="0"/>
              <a:t>: Phil Allport, Brian Cox, Mark Lancaster, Brian Foster (with support from James Stirling)</a:t>
            </a:r>
          </a:p>
          <a:p>
            <a:pPr marL="0" indent="0">
              <a:buNone/>
            </a:pPr>
            <a:endParaRPr lang="en-GB" sz="1400" dirty="0"/>
          </a:p>
          <a:p>
            <a:pPr marL="0" indent="0">
              <a:buNone/>
            </a:pPr>
            <a:r>
              <a:rPr lang="en-GB" sz="1400" dirty="0"/>
              <a:t>Particle Physics is still here!</a:t>
            </a:r>
          </a:p>
        </p:txBody>
      </p:sp>
      <p:sp>
        <p:nvSpPr>
          <p:cNvPr id="5" name="Slide Number Placeholder 4">
            <a:extLst>
              <a:ext uri="{FF2B5EF4-FFF2-40B4-BE49-F238E27FC236}">
                <a16:creationId xmlns:a16="http://schemas.microsoft.com/office/drawing/2014/main" id="{F36A7BAE-4651-4FFF-B65E-CF302DC70D10}"/>
              </a:ext>
            </a:extLst>
          </p:cNvPr>
          <p:cNvSpPr>
            <a:spLocks noGrp="1"/>
          </p:cNvSpPr>
          <p:nvPr>
            <p:ph type="sldNum" sz="quarter" idx="4"/>
          </p:nvPr>
        </p:nvSpPr>
        <p:spPr/>
        <p:txBody>
          <a:bodyPr/>
          <a:lstStyle/>
          <a:p>
            <a:fld id="{61170A13-7072-4B66-81B1-34DF27817672}" type="slidenum">
              <a:rPr lang="en-GB" smtClean="0"/>
              <a:t>17</a:t>
            </a:fld>
            <a:endParaRPr lang="en-GB"/>
          </a:p>
        </p:txBody>
      </p:sp>
      <p:pic>
        <p:nvPicPr>
          <p:cNvPr id="1026" name="Picture 2" descr="Press Release from the Particle Physics Action Group in response to ...">
            <a:extLst>
              <a:ext uri="{FF2B5EF4-FFF2-40B4-BE49-F238E27FC236}">
                <a16:creationId xmlns:a16="http://schemas.microsoft.com/office/drawing/2014/main" id="{4FA4DE87-3F4A-4E83-B3F9-4A391AF42A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2882" y="3285052"/>
            <a:ext cx="2523395" cy="35729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D56378F-8A0F-4E3A-A71F-71B6C2F83BEB}"/>
              </a:ext>
            </a:extLst>
          </p:cNvPr>
          <p:cNvPicPr>
            <a:picLocks noChangeAspect="1"/>
          </p:cNvPicPr>
          <p:nvPr/>
        </p:nvPicPr>
        <p:blipFill>
          <a:blip r:embed="rId4"/>
          <a:stretch>
            <a:fillRect/>
          </a:stretch>
        </p:blipFill>
        <p:spPr>
          <a:xfrm>
            <a:off x="6712882" y="5940"/>
            <a:ext cx="2431118" cy="3423060"/>
          </a:xfrm>
          <a:prstGeom prst="rect">
            <a:avLst/>
          </a:prstGeom>
        </p:spPr>
      </p:pic>
    </p:spTree>
    <p:extLst>
      <p:ext uri="{BB962C8B-B14F-4D97-AF65-F5344CB8AC3E}">
        <p14:creationId xmlns:p14="http://schemas.microsoft.com/office/powerpoint/2010/main" val="2392033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BE6EB1-C159-4623-AD32-FF2EA643645F}"/>
              </a:ext>
            </a:extLst>
          </p:cNvPr>
          <p:cNvSpPr>
            <a:spLocks noGrp="1"/>
          </p:cNvSpPr>
          <p:nvPr>
            <p:ph type="body" sz="quarter" idx="10"/>
          </p:nvPr>
        </p:nvSpPr>
        <p:spPr>
          <a:xfrm>
            <a:off x="683009" y="871663"/>
            <a:ext cx="8230745" cy="468179"/>
          </a:xfrm>
        </p:spPr>
        <p:txBody>
          <a:bodyPr/>
          <a:lstStyle/>
          <a:p>
            <a:r>
              <a:rPr lang="en-GB" sz="2400" dirty="0"/>
              <a:t>The legacy of the work on the SCT</a:t>
            </a:r>
          </a:p>
        </p:txBody>
      </p:sp>
      <p:sp>
        <p:nvSpPr>
          <p:cNvPr id="4" name="Text Placeholder 3">
            <a:extLst>
              <a:ext uri="{FF2B5EF4-FFF2-40B4-BE49-F238E27FC236}">
                <a16:creationId xmlns:a16="http://schemas.microsoft.com/office/drawing/2014/main" id="{EEE11D0A-378E-4E5E-AB8C-0D1B6B5716C1}"/>
              </a:ext>
            </a:extLst>
          </p:cNvPr>
          <p:cNvSpPr>
            <a:spLocks noGrp="1"/>
          </p:cNvSpPr>
          <p:nvPr>
            <p:ph type="body" sz="quarter" idx="11"/>
          </p:nvPr>
        </p:nvSpPr>
        <p:spPr>
          <a:xfrm>
            <a:off x="344557" y="1339842"/>
            <a:ext cx="6331028" cy="5518157"/>
          </a:xfrm>
        </p:spPr>
        <p:txBody>
          <a:bodyPr>
            <a:normAutofit lnSpcReduction="10000"/>
          </a:bodyPr>
          <a:lstStyle/>
          <a:p>
            <a:pPr marL="0" indent="0">
              <a:buNone/>
            </a:pPr>
            <a:r>
              <a:rPr lang="en-GB" sz="1400" dirty="0"/>
              <a:t>Building detectors like the SCT to the highest possible standard has been key to the physics successes of the LHC </a:t>
            </a:r>
            <a:r>
              <a:rPr lang="en-GB" sz="1400" dirty="0">
                <a:sym typeface="Wingdings" panose="05000000000000000000" pitchFamily="2" charset="2"/>
              </a:rPr>
              <a:t> </a:t>
            </a:r>
            <a:r>
              <a:rPr lang="en-GB" sz="1400" dirty="0"/>
              <a:t>more than a thousand published physics papers from ATLAS alone! </a:t>
            </a:r>
          </a:p>
          <a:p>
            <a:pPr marL="0" indent="0">
              <a:buNone/>
            </a:pPr>
            <a:r>
              <a:rPr lang="en-GB" sz="1400" dirty="0"/>
              <a:t>The R&amp;D and expertise gained established silicon detectors as the leading technology option a for vertex and tracking detectors for may future experiments and upgrades.</a:t>
            </a:r>
          </a:p>
          <a:p>
            <a:pPr marL="0" indent="0">
              <a:buNone/>
            </a:pPr>
            <a:r>
              <a:rPr lang="en-GB" sz="1400" b="1" u="sng" dirty="0"/>
              <a:t>Sensor R&amp;D</a:t>
            </a:r>
            <a:r>
              <a:rPr lang="en-GB" sz="1400" dirty="0"/>
              <a:t> from early 2000s R&amp;D focussed on the upgrades of the ATLAS detector for the super-LHC (HL-LHC)</a:t>
            </a:r>
          </a:p>
          <a:p>
            <a:r>
              <a:rPr lang="en-GB" sz="1400" dirty="0"/>
              <a:t>Collaborative R&amp;D found a new home in RD50  </a:t>
            </a:r>
          </a:p>
          <a:p>
            <a:r>
              <a:rPr lang="en-GB" sz="1400" b="1" dirty="0"/>
              <a:t>n-in-p sensors: </a:t>
            </a:r>
            <a:r>
              <a:rPr lang="en-GB" sz="1400" dirty="0"/>
              <a:t>with others in Liverpool, Phil focussed on developing radiation tolerant n-in-p silicon sensors -- now the baseline technology choice for the HL-LHC tracker upgrades.  </a:t>
            </a:r>
          </a:p>
          <a:p>
            <a:r>
              <a:rPr lang="en-GB" sz="1400" b="1" dirty="0"/>
              <a:t>Monolithic pixel sensors: </a:t>
            </a:r>
            <a:r>
              <a:rPr lang="en-GB" sz="1400" dirty="0"/>
              <a:t>discussions with Phil and others around 2012 to join a new R&amp;D on High Voltage monolithic CMOS sensors, a technology we are now deploying in Mu3e for the first time.</a:t>
            </a:r>
          </a:p>
          <a:p>
            <a:pPr marL="0" indent="0">
              <a:buNone/>
            </a:pPr>
            <a:r>
              <a:rPr lang="en-GB" sz="1400" b="1" u="sng" dirty="0"/>
              <a:t>ATLAS HL-LHC Tracker upgrade </a:t>
            </a:r>
            <a:r>
              <a:rPr lang="en-GB" sz="1400" dirty="0"/>
              <a:t>The </a:t>
            </a:r>
            <a:r>
              <a:rPr lang="en-GB" sz="1400" dirty="0" err="1"/>
              <a:t>ITk</a:t>
            </a:r>
            <a:r>
              <a:rPr lang="en-GB" sz="1400" dirty="0"/>
              <a:t> proposal was built on the expertise gained and construction infrastructure developed for the SCT and similar projects. </a:t>
            </a:r>
          </a:p>
          <a:p>
            <a:pPr marL="0" indent="0">
              <a:buNone/>
            </a:pPr>
            <a:r>
              <a:rPr lang="en-GB" sz="1400" dirty="0"/>
              <a:t>Very soon after delivering the SCT, Phil initiated in Liverpool the work starting to develop the detector solutions for the ATLAS </a:t>
            </a:r>
            <a:r>
              <a:rPr lang="en-GB" sz="1400" dirty="0" err="1"/>
              <a:t>ITk</a:t>
            </a:r>
            <a:r>
              <a:rPr lang="en-GB" sz="1400" dirty="0"/>
              <a:t> tracker upgrade:</a:t>
            </a:r>
          </a:p>
          <a:p>
            <a:r>
              <a:rPr lang="en-GB" sz="1400" dirty="0"/>
              <a:t>Large project on </a:t>
            </a:r>
            <a:r>
              <a:rPr lang="en-GB" sz="1400" dirty="0" err="1"/>
              <a:t>ITk</a:t>
            </a:r>
            <a:r>
              <a:rPr lang="en-GB" sz="1400" dirty="0"/>
              <a:t> strip barrels and pixel endcap in the UK.</a:t>
            </a:r>
          </a:p>
          <a:p>
            <a:r>
              <a:rPr lang="en-GB" sz="1400" dirty="0"/>
              <a:t>Leadership Phil of the International </a:t>
            </a:r>
            <a:r>
              <a:rPr lang="en-GB" sz="1400" dirty="0" err="1"/>
              <a:t>ITk</a:t>
            </a:r>
            <a:r>
              <a:rPr lang="en-GB" sz="1400" dirty="0"/>
              <a:t> project</a:t>
            </a:r>
          </a:p>
        </p:txBody>
      </p:sp>
      <p:sp>
        <p:nvSpPr>
          <p:cNvPr id="5" name="Slide Number Placeholder 4">
            <a:extLst>
              <a:ext uri="{FF2B5EF4-FFF2-40B4-BE49-F238E27FC236}">
                <a16:creationId xmlns:a16="http://schemas.microsoft.com/office/drawing/2014/main" id="{4E2923DB-7D76-411D-8D5C-6403BA014659}"/>
              </a:ext>
            </a:extLst>
          </p:cNvPr>
          <p:cNvSpPr>
            <a:spLocks noGrp="1"/>
          </p:cNvSpPr>
          <p:nvPr>
            <p:ph type="sldNum" sz="quarter" idx="4"/>
          </p:nvPr>
        </p:nvSpPr>
        <p:spPr/>
        <p:txBody>
          <a:bodyPr/>
          <a:lstStyle/>
          <a:p>
            <a:fld id="{61170A13-7072-4B66-81B1-34DF27817672}" type="slidenum">
              <a:rPr lang="en-GB" smtClean="0"/>
              <a:t>18</a:t>
            </a:fld>
            <a:endParaRPr lang="en-GB"/>
          </a:p>
        </p:txBody>
      </p:sp>
      <p:pic>
        <p:nvPicPr>
          <p:cNvPr id="7" name="Picture 6">
            <a:extLst>
              <a:ext uri="{FF2B5EF4-FFF2-40B4-BE49-F238E27FC236}">
                <a16:creationId xmlns:a16="http://schemas.microsoft.com/office/drawing/2014/main" id="{4A1E2F65-32FD-4E5D-B187-CF83F23D4E14}"/>
              </a:ext>
            </a:extLst>
          </p:cNvPr>
          <p:cNvPicPr>
            <a:picLocks noChangeAspect="1"/>
          </p:cNvPicPr>
          <p:nvPr/>
        </p:nvPicPr>
        <p:blipFill>
          <a:blip r:embed="rId3"/>
          <a:stretch>
            <a:fillRect/>
          </a:stretch>
        </p:blipFill>
        <p:spPr>
          <a:xfrm>
            <a:off x="6663205" y="19160"/>
            <a:ext cx="2480795" cy="1440403"/>
          </a:xfrm>
          <a:prstGeom prst="rect">
            <a:avLst/>
          </a:prstGeom>
        </p:spPr>
      </p:pic>
      <p:pic>
        <p:nvPicPr>
          <p:cNvPr id="9" name="Picture 8">
            <a:extLst>
              <a:ext uri="{FF2B5EF4-FFF2-40B4-BE49-F238E27FC236}">
                <a16:creationId xmlns:a16="http://schemas.microsoft.com/office/drawing/2014/main" id="{698B39D0-9BB3-4F38-99A9-177982119391}"/>
              </a:ext>
            </a:extLst>
          </p:cNvPr>
          <p:cNvPicPr>
            <a:picLocks noChangeAspect="1"/>
          </p:cNvPicPr>
          <p:nvPr/>
        </p:nvPicPr>
        <p:blipFill>
          <a:blip r:embed="rId4"/>
          <a:stretch>
            <a:fillRect/>
          </a:stretch>
        </p:blipFill>
        <p:spPr>
          <a:xfrm>
            <a:off x="6663206" y="1485836"/>
            <a:ext cx="2480795" cy="269143"/>
          </a:xfrm>
          <a:prstGeom prst="rect">
            <a:avLst/>
          </a:prstGeom>
        </p:spPr>
      </p:pic>
      <p:pic>
        <p:nvPicPr>
          <p:cNvPr id="2" name="Picture 1">
            <a:extLst>
              <a:ext uri="{FF2B5EF4-FFF2-40B4-BE49-F238E27FC236}">
                <a16:creationId xmlns:a16="http://schemas.microsoft.com/office/drawing/2014/main" id="{565093D7-5771-4E38-BF65-98661E32C1C9}"/>
              </a:ext>
            </a:extLst>
          </p:cNvPr>
          <p:cNvPicPr>
            <a:picLocks noChangeAspect="1"/>
          </p:cNvPicPr>
          <p:nvPr/>
        </p:nvPicPr>
        <p:blipFill>
          <a:blip r:embed="rId5"/>
          <a:stretch>
            <a:fillRect/>
          </a:stretch>
        </p:blipFill>
        <p:spPr>
          <a:xfrm>
            <a:off x="6663204" y="1832953"/>
            <a:ext cx="2480795" cy="1860596"/>
          </a:xfrm>
          <a:prstGeom prst="rect">
            <a:avLst/>
          </a:prstGeom>
        </p:spPr>
      </p:pic>
      <p:pic>
        <p:nvPicPr>
          <p:cNvPr id="10" name="Picture 9">
            <a:extLst>
              <a:ext uri="{FF2B5EF4-FFF2-40B4-BE49-F238E27FC236}">
                <a16:creationId xmlns:a16="http://schemas.microsoft.com/office/drawing/2014/main" id="{0467749C-5AE9-4501-A8B4-DEC244318997}"/>
              </a:ext>
            </a:extLst>
          </p:cNvPr>
          <p:cNvPicPr>
            <a:picLocks noChangeAspect="1"/>
          </p:cNvPicPr>
          <p:nvPr/>
        </p:nvPicPr>
        <p:blipFill>
          <a:blip r:embed="rId6"/>
          <a:stretch>
            <a:fillRect/>
          </a:stretch>
        </p:blipFill>
        <p:spPr>
          <a:xfrm>
            <a:off x="6734310" y="3920359"/>
            <a:ext cx="2338582" cy="1567041"/>
          </a:xfrm>
          <a:prstGeom prst="rect">
            <a:avLst/>
          </a:prstGeom>
        </p:spPr>
      </p:pic>
      <p:pic>
        <p:nvPicPr>
          <p:cNvPr id="13" name="Picture 12">
            <a:extLst>
              <a:ext uri="{FF2B5EF4-FFF2-40B4-BE49-F238E27FC236}">
                <a16:creationId xmlns:a16="http://schemas.microsoft.com/office/drawing/2014/main" id="{6FA4C45F-AD61-42B8-A7E5-A8A0B87AD388}"/>
              </a:ext>
            </a:extLst>
          </p:cNvPr>
          <p:cNvPicPr>
            <a:picLocks noChangeAspect="1"/>
          </p:cNvPicPr>
          <p:nvPr/>
        </p:nvPicPr>
        <p:blipFill rotWithShape="1">
          <a:blip r:embed="rId7"/>
          <a:srcRect l="29109" t="30635" r="31996" b="46213"/>
          <a:stretch/>
        </p:blipFill>
        <p:spPr>
          <a:xfrm>
            <a:off x="6734309" y="5714210"/>
            <a:ext cx="2409689" cy="956253"/>
          </a:xfrm>
          <a:prstGeom prst="rect">
            <a:avLst/>
          </a:prstGeom>
        </p:spPr>
      </p:pic>
      <p:sp>
        <p:nvSpPr>
          <p:cNvPr id="14" name="Rectangle 13">
            <a:extLst>
              <a:ext uri="{FF2B5EF4-FFF2-40B4-BE49-F238E27FC236}">
                <a16:creationId xmlns:a16="http://schemas.microsoft.com/office/drawing/2014/main" id="{97F97AC4-FE46-4194-9881-102676EBDA64}"/>
              </a:ext>
            </a:extLst>
          </p:cNvPr>
          <p:cNvSpPr/>
          <p:nvPr/>
        </p:nvSpPr>
        <p:spPr>
          <a:xfrm>
            <a:off x="6537368" y="3651197"/>
            <a:ext cx="2665355" cy="276999"/>
          </a:xfrm>
          <a:prstGeom prst="rect">
            <a:avLst/>
          </a:prstGeom>
        </p:spPr>
        <p:txBody>
          <a:bodyPr wrap="square">
            <a:spAutoFit/>
          </a:bodyPr>
          <a:lstStyle/>
          <a:p>
            <a:r>
              <a:rPr lang="en-GB" sz="1200" i="1" dirty="0">
                <a:latin typeface="Arial" panose="020B0604020202020204" pitchFamily="34" charset="0"/>
              </a:rPr>
              <a:t>charge collection vs fluence at 700V</a:t>
            </a:r>
          </a:p>
        </p:txBody>
      </p:sp>
      <p:sp>
        <p:nvSpPr>
          <p:cNvPr id="15" name="Rectangle 14">
            <a:extLst>
              <a:ext uri="{FF2B5EF4-FFF2-40B4-BE49-F238E27FC236}">
                <a16:creationId xmlns:a16="http://schemas.microsoft.com/office/drawing/2014/main" id="{B64465C4-FADE-490E-8890-ECC407FA23C1}"/>
              </a:ext>
            </a:extLst>
          </p:cNvPr>
          <p:cNvSpPr/>
          <p:nvPr/>
        </p:nvSpPr>
        <p:spPr>
          <a:xfrm>
            <a:off x="6663204" y="5469441"/>
            <a:ext cx="2250550" cy="276999"/>
          </a:xfrm>
          <a:prstGeom prst="rect">
            <a:avLst/>
          </a:prstGeom>
        </p:spPr>
        <p:txBody>
          <a:bodyPr wrap="square">
            <a:spAutoFit/>
          </a:bodyPr>
          <a:lstStyle/>
          <a:p>
            <a:r>
              <a:rPr lang="en-GB" sz="1200" i="1" dirty="0" err="1">
                <a:latin typeface="Arial" panose="020B0604020202020204" pitchFamily="34" charset="0"/>
              </a:rPr>
              <a:t>ITk</a:t>
            </a:r>
            <a:r>
              <a:rPr lang="en-GB" sz="1200" i="1" dirty="0">
                <a:latin typeface="Arial" panose="020B0604020202020204" pitchFamily="34" charset="0"/>
              </a:rPr>
              <a:t> strip barrel module</a:t>
            </a:r>
            <a:endParaRPr lang="en-GB" sz="1400" i="1" dirty="0">
              <a:latin typeface="Arial" panose="020B0604020202020204" pitchFamily="34" charset="0"/>
            </a:endParaRPr>
          </a:p>
        </p:txBody>
      </p:sp>
      <p:sp>
        <p:nvSpPr>
          <p:cNvPr id="16" name="Rectangle 15">
            <a:extLst>
              <a:ext uri="{FF2B5EF4-FFF2-40B4-BE49-F238E27FC236}">
                <a16:creationId xmlns:a16="http://schemas.microsoft.com/office/drawing/2014/main" id="{BC3ADFB7-530B-4BC2-B23A-FFBD82B90F95}"/>
              </a:ext>
            </a:extLst>
          </p:cNvPr>
          <p:cNvSpPr/>
          <p:nvPr/>
        </p:nvSpPr>
        <p:spPr>
          <a:xfrm>
            <a:off x="6663206" y="6620274"/>
            <a:ext cx="2409686" cy="276999"/>
          </a:xfrm>
          <a:prstGeom prst="rect">
            <a:avLst/>
          </a:prstGeom>
        </p:spPr>
        <p:txBody>
          <a:bodyPr wrap="square">
            <a:spAutoFit/>
          </a:bodyPr>
          <a:lstStyle/>
          <a:p>
            <a:r>
              <a:rPr lang="en-GB" sz="1200" i="1" dirty="0" err="1">
                <a:latin typeface="Arial" panose="020B0604020202020204" pitchFamily="34" charset="0"/>
              </a:rPr>
              <a:t>ITk</a:t>
            </a:r>
            <a:r>
              <a:rPr lang="en-GB" sz="1200" i="1" dirty="0">
                <a:latin typeface="Arial" panose="020B0604020202020204" pitchFamily="34" charset="0"/>
              </a:rPr>
              <a:t> quad pixel module</a:t>
            </a:r>
            <a:endParaRPr lang="en-GB" sz="1400" i="1" dirty="0">
              <a:latin typeface="Arial" panose="020B0604020202020204" pitchFamily="34" charset="0"/>
            </a:endParaRPr>
          </a:p>
        </p:txBody>
      </p:sp>
    </p:spTree>
    <p:extLst>
      <p:ext uri="{BB962C8B-B14F-4D97-AF65-F5344CB8AC3E}">
        <p14:creationId xmlns:p14="http://schemas.microsoft.com/office/powerpoint/2010/main" val="3363152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BE6EB1-C159-4623-AD32-FF2EA643645F}"/>
              </a:ext>
            </a:extLst>
          </p:cNvPr>
          <p:cNvSpPr>
            <a:spLocks noGrp="1"/>
          </p:cNvSpPr>
          <p:nvPr>
            <p:ph type="body" sz="quarter" idx="10"/>
          </p:nvPr>
        </p:nvSpPr>
        <p:spPr>
          <a:xfrm>
            <a:off x="683009" y="871663"/>
            <a:ext cx="8230745" cy="468179"/>
          </a:xfrm>
        </p:spPr>
        <p:txBody>
          <a:bodyPr/>
          <a:lstStyle/>
          <a:p>
            <a:r>
              <a:rPr lang="en-GB" sz="2400" dirty="0"/>
              <a:t>The LSDC today</a:t>
            </a:r>
          </a:p>
        </p:txBody>
      </p:sp>
      <p:sp>
        <p:nvSpPr>
          <p:cNvPr id="5" name="Slide Number Placeholder 4">
            <a:extLst>
              <a:ext uri="{FF2B5EF4-FFF2-40B4-BE49-F238E27FC236}">
                <a16:creationId xmlns:a16="http://schemas.microsoft.com/office/drawing/2014/main" id="{4E2923DB-7D76-411D-8D5C-6403BA014659}"/>
              </a:ext>
            </a:extLst>
          </p:cNvPr>
          <p:cNvSpPr>
            <a:spLocks noGrp="1"/>
          </p:cNvSpPr>
          <p:nvPr>
            <p:ph type="sldNum" sz="quarter" idx="4"/>
          </p:nvPr>
        </p:nvSpPr>
        <p:spPr/>
        <p:txBody>
          <a:bodyPr/>
          <a:lstStyle/>
          <a:p>
            <a:fld id="{61170A13-7072-4B66-81B1-34DF27817672}" type="slidenum">
              <a:rPr lang="en-GB" smtClean="0"/>
              <a:t>19</a:t>
            </a:fld>
            <a:endParaRPr lang="en-GB"/>
          </a:p>
        </p:txBody>
      </p:sp>
      <p:pic>
        <p:nvPicPr>
          <p:cNvPr id="6" name="Picture 5">
            <a:extLst>
              <a:ext uri="{FF2B5EF4-FFF2-40B4-BE49-F238E27FC236}">
                <a16:creationId xmlns:a16="http://schemas.microsoft.com/office/drawing/2014/main" id="{A56DA554-CDEE-4D03-90B7-EBEA052E56A9}"/>
              </a:ext>
            </a:extLst>
          </p:cNvPr>
          <p:cNvPicPr>
            <a:picLocks noChangeAspect="1"/>
          </p:cNvPicPr>
          <p:nvPr/>
        </p:nvPicPr>
        <p:blipFill rotWithShape="1">
          <a:blip r:embed="rId3"/>
          <a:srcRect t="25765" b="20524"/>
          <a:stretch/>
        </p:blipFill>
        <p:spPr>
          <a:xfrm>
            <a:off x="7022681" y="6109879"/>
            <a:ext cx="2089297" cy="748121"/>
          </a:xfrm>
          <a:prstGeom prst="rect">
            <a:avLst/>
          </a:prstGeom>
        </p:spPr>
      </p:pic>
      <p:pic>
        <p:nvPicPr>
          <p:cNvPr id="8" name="Picture 7">
            <a:extLst>
              <a:ext uri="{FF2B5EF4-FFF2-40B4-BE49-F238E27FC236}">
                <a16:creationId xmlns:a16="http://schemas.microsoft.com/office/drawing/2014/main" id="{AD6BE114-34AF-4BDD-B1F4-DEDAF973C00B}"/>
              </a:ext>
            </a:extLst>
          </p:cNvPr>
          <p:cNvPicPr>
            <a:picLocks noChangeAspect="1"/>
          </p:cNvPicPr>
          <p:nvPr/>
        </p:nvPicPr>
        <p:blipFill>
          <a:blip r:embed="rId4"/>
          <a:stretch>
            <a:fillRect/>
          </a:stretch>
        </p:blipFill>
        <p:spPr>
          <a:xfrm>
            <a:off x="5856910" y="3473206"/>
            <a:ext cx="1869104" cy="754585"/>
          </a:xfrm>
          <a:prstGeom prst="rect">
            <a:avLst/>
          </a:prstGeom>
        </p:spPr>
      </p:pic>
      <p:pic>
        <p:nvPicPr>
          <p:cNvPr id="10" name="Picture 9">
            <a:extLst>
              <a:ext uri="{FF2B5EF4-FFF2-40B4-BE49-F238E27FC236}">
                <a16:creationId xmlns:a16="http://schemas.microsoft.com/office/drawing/2014/main" id="{FAA51066-59EB-4CA4-88AB-1C678F0858BF}"/>
              </a:ext>
            </a:extLst>
          </p:cNvPr>
          <p:cNvPicPr>
            <a:picLocks noChangeAspect="1"/>
          </p:cNvPicPr>
          <p:nvPr/>
        </p:nvPicPr>
        <p:blipFill>
          <a:blip r:embed="rId5"/>
          <a:stretch>
            <a:fillRect/>
          </a:stretch>
        </p:blipFill>
        <p:spPr>
          <a:xfrm>
            <a:off x="7621962" y="2321310"/>
            <a:ext cx="1524578" cy="1090405"/>
          </a:xfrm>
          <a:prstGeom prst="rect">
            <a:avLst/>
          </a:prstGeom>
        </p:spPr>
      </p:pic>
      <p:pic>
        <p:nvPicPr>
          <p:cNvPr id="11" name="Picture 10">
            <a:extLst>
              <a:ext uri="{FF2B5EF4-FFF2-40B4-BE49-F238E27FC236}">
                <a16:creationId xmlns:a16="http://schemas.microsoft.com/office/drawing/2014/main" id="{F6AA4021-8084-49DA-95FE-57E914A4CBF2}"/>
              </a:ext>
            </a:extLst>
          </p:cNvPr>
          <p:cNvPicPr>
            <a:picLocks noChangeAspect="1"/>
          </p:cNvPicPr>
          <p:nvPr/>
        </p:nvPicPr>
        <p:blipFill>
          <a:blip r:embed="rId6"/>
          <a:stretch>
            <a:fillRect/>
          </a:stretch>
        </p:blipFill>
        <p:spPr>
          <a:xfrm>
            <a:off x="5903875" y="19904"/>
            <a:ext cx="3227537" cy="2239799"/>
          </a:xfrm>
          <a:prstGeom prst="rect">
            <a:avLst/>
          </a:prstGeom>
        </p:spPr>
      </p:pic>
      <p:pic>
        <p:nvPicPr>
          <p:cNvPr id="12" name="Picture 11">
            <a:extLst>
              <a:ext uri="{FF2B5EF4-FFF2-40B4-BE49-F238E27FC236}">
                <a16:creationId xmlns:a16="http://schemas.microsoft.com/office/drawing/2014/main" id="{E78D823B-60D6-44EB-8A53-72ED2BE4C080}"/>
              </a:ext>
            </a:extLst>
          </p:cNvPr>
          <p:cNvPicPr>
            <a:picLocks noChangeAspect="1"/>
          </p:cNvPicPr>
          <p:nvPr/>
        </p:nvPicPr>
        <p:blipFill>
          <a:blip r:embed="rId7"/>
          <a:stretch>
            <a:fillRect/>
          </a:stretch>
        </p:blipFill>
        <p:spPr>
          <a:xfrm>
            <a:off x="5849574" y="6109879"/>
            <a:ext cx="1092711" cy="727484"/>
          </a:xfrm>
          <a:prstGeom prst="rect">
            <a:avLst/>
          </a:prstGeom>
        </p:spPr>
      </p:pic>
      <p:pic>
        <p:nvPicPr>
          <p:cNvPr id="13" name="Picture 12">
            <a:extLst>
              <a:ext uri="{FF2B5EF4-FFF2-40B4-BE49-F238E27FC236}">
                <a16:creationId xmlns:a16="http://schemas.microsoft.com/office/drawing/2014/main" id="{EA5735F2-3948-47B6-9A70-CEF54231EB44}"/>
              </a:ext>
            </a:extLst>
          </p:cNvPr>
          <p:cNvPicPr>
            <a:picLocks noChangeAspect="1"/>
          </p:cNvPicPr>
          <p:nvPr/>
        </p:nvPicPr>
        <p:blipFill>
          <a:blip r:embed="rId8"/>
          <a:stretch>
            <a:fillRect/>
          </a:stretch>
        </p:blipFill>
        <p:spPr>
          <a:xfrm>
            <a:off x="5853703" y="4236805"/>
            <a:ext cx="1342688" cy="893984"/>
          </a:xfrm>
          <a:prstGeom prst="rect">
            <a:avLst/>
          </a:prstGeom>
        </p:spPr>
      </p:pic>
      <p:pic>
        <p:nvPicPr>
          <p:cNvPr id="15" name="Picture 14">
            <a:extLst>
              <a:ext uri="{FF2B5EF4-FFF2-40B4-BE49-F238E27FC236}">
                <a16:creationId xmlns:a16="http://schemas.microsoft.com/office/drawing/2014/main" id="{81DAACC7-925F-41E7-ACF4-76CDE3A2F55B}"/>
              </a:ext>
            </a:extLst>
          </p:cNvPr>
          <p:cNvPicPr>
            <a:picLocks noChangeAspect="1"/>
          </p:cNvPicPr>
          <p:nvPr/>
        </p:nvPicPr>
        <p:blipFill>
          <a:blip r:embed="rId9"/>
          <a:stretch>
            <a:fillRect/>
          </a:stretch>
        </p:blipFill>
        <p:spPr>
          <a:xfrm>
            <a:off x="5860279" y="2266246"/>
            <a:ext cx="1801502" cy="1201001"/>
          </a:xfrm>
          <a:prstGeom prst="rect">
            <a:avLst/>
          </a:prstGeom>
        </p:spPr>
      </p:pic>
      <p:pic>
        <p:nvPicPr>
          <p:cNvPr id="17" name="Picture 16">
            <a:extLst>
              <a:ext uri="{FF2B5EF4-FFF2-40B4-BE49-F238E27FC236}">
                <a16:creationId xmlns:a16="http://schemas.microsoft.com/office/drawing/2014/main" id="{77E69972-AC42-46AC-9A44-28968BC3896E}"/>
              </a:ext>
            </a:extLst>
          </p:cNvPr>
          <p:cNvPicPr>
            <a:picLocks noChangeAspect="1"/>
          </p:cNvPicPr>
          <p:nvPr/>
        </p:nvPicPr>
        <p:blipFill>
          <a:blip r:embed="rId10"/>
          <a:stretch>
            <a:fillRect/>
          </a:stretch>
        </p:blipFill>
        <p:spPr>
          <a:xfrm>
            <a:off x="7933175" y="4191673"/>
            <a:ext cx="1156282" cy="1734424"/>
          </a:xfrm>
          <a:prstGeom prst="rect">
            <a:avLst/>
          </a:prstGeom>
        </p:spPr>
      </p:pic>
      <p:pic>
        <p:nvPicPr>
          <p:cNvPr id="19" name="Picture 18">
            <a:extLst>
              <a:ext uri="{FF2B5EF4-FFF2-40B4-BE49-F238E27FC236}">
                <a16:creationId xmlns:a16="http://schemas.microsoft.com/office/drawing/2014/main" id="{F119E355-C44C-4513-AAA0-F225E2857384}"/>
              </a:ext>
            </a:extLst>
          </p:cNvPr>
          <p:cNvPicPr>
            <a:picLocks noChangeAspect="1"/>
          </p:cNvPicPr>
          <p:nvPr/>
        </p:nvPicPr>
        <p:blipFill rotWithShape="1">
          <a:blip r:embed="rId11"/>
          <a:srcRect l="18807" t="15053" r="22665" b="19580"/>
          <a:stretch/>
        </p:blipFill>
        <p:spPr>
          <a:xfrm>
            <a:off x="5856910" y="5128141"/>
            <a:ext cx="1342688" cy="999738"/>
          </a:xfrm>
          <a:prstGeom prst="rect">
            <a:avLst/>
          </a:prstGeom>
        </p:spPr>
      </p:pic>
      <p:pic>
        <p:nvPicPr>
          <p:cNvPr id="21" name="Picture 20">
            <a:extLst>
              <a:ext uri="{FF2B5EF4-FFF2-40B4-BE49-F238E27FC236}">
                <a16:creationId xmlns:a16="http://schemas.microsoft.com/office/drawing/2014/main" id="{8763843A-18B8-4E74-9816-8CB9853E8D74}"/>
              </a:ext>
            </a:extLst>
          </p:cNvPr>
          <p:cNvPicPr>
            <a:picLocks noChangeAspect="1"/>
          </p:cNvPicPr>
          <p:nvPr/>
        </p:nvPicPr>
        <p:blipFill rotWithShape="1">
          <a:blip r:embed="rId12"/>
          <a:srcRect l="29109" t="30635" r="31996" b="46213"/>
          <a:stretch/>
        </p:blipFill>
        <p:spPr>
          <a:xfrm>
            <a:off x="7115657" y="5596492"/>
            <a:ext cx="1654545" cy="656584"/>
          </a:xfrm>
          <a:prstGeom prst="rect">
            <a:avLst/>
          </a:prstGeom>
        </p:spPr>
      </p:pic>
      <p:pic>
        <p:nvPicPr>
          <p:cNvPr id="23" name="Picture 22">
            <a:extLst>
              <a:ext uri="{FF2B5EF4-FFF2-40B4-BE49-F238E27FC236}">
                <a16:creationId xmlns:a16="http://schemas.microsoft.com/office/drawing/2014/main" id="{FEC6BD3C-8008-48A5-8351-BBE8E3CD032A}"/>
              </a:ext>
            </a:extLst>
          </p:cNvPr>
          <p:cNvPicPr>
            <a:picLocks noChangeAspect="1"/>
          </p:cNvPicPr>
          <p:nvPr/>
        </p:nvPicPr>
        <p:blipFill>
          <a:blip r:embed="rId13"/>
          <a:stretch>
            <a:fillRect/>
          </a:stretch>
        </p:blipFill>
        <p:spPr>
          <a:xfrm>
            <a:off x="7726014" y="3437474"/>
            <a:ext cx="1420525" cy="840478"/>
          </a:xfrm>
          <a:prstGeom prst="rect">
            <a:avLst/>
          </a:prstGeom>
        </p:spPr>
      </p:pic>
      <p:sp>
        <p:nvSpPr>
          <p:cNvPr id="4" name="Text Placeholder 3">
            <a:extLst>
              <a:ext uri="{FF2B5EF4-FFF2-40B4-BE49-F238E27FC236}">
                <a16:creationId xmlns:a16="http://schemas.microsoft.com/office/drawing/2014/main" id="{EEE11D0A-378E-4E5E-AB8C-0D1B6B5716C1}"/>
              </a:ext>
            </a:extLst>
          </p:cNvPr>
          <p:cNvSpPr>
            <a:spLocks noGrp="1"/>
          </p:cNvSpPr>
          <p:nvPr>
            <p:ph type="body" sz="quarter" idx="11"/>
          </p:nvPr>
        </p:nvSpPr>
        <p:spPr>
          <a:xfrm>
            <a:off x="212036" y="1453967"/>
            <a:ext cx="5794482" cy="5027856"/>
          </a:xfrm>
        </p:spPr>
        <p:txBody>
          <a:bodyPr>
            <a:normAutofit fontScale="92500" lnSpcReduction="10000"/>
          </a:bodyPr>
          <a:lstStyle/>
          <a:p>
            <a:pPr marL="0" indent="0">
              <a:buNone/>
            </a:pPr>
            <a:r>
              <a:rPr lang="en-GB" sz="1600" dirty="0"/>
              <a:t>The SCT was the first major project hosted in the facility. </a:t>
            </a:r>
          </a:p>
          <a:p>
            <a:r>
              <a:rPr lang="en-GB" sz="1600" dirty="0"/>
              <a:t>Extensive expertise and infrastructure was developed under Phil’s lead </a:t>
            </a:r>
          </a:p>
          <a:p>
            <a:r>
              <a:rPr lang="en-GB" sz="1600" dirty="0"/>
              <a:t>and was grown and kept up-to-date since then, through the hosting many projects including Liverpool </a:t>
            </a:r>
            <a:r>
              <a:rPr lang="en-GB" sz="1600" dirty="0" err="1"/>
              <a:t>ITk</a:t>
            </a:r>
            <a:r>
              <a:rPr lang="en-GB" sz="1600" dirty="0"/>
              <a:t> work.  </a:t>
            </a:r>
          </a:p>
          <a:p>
            <a:pPr marL="0" indent="0">
              <a:buNone/>
            </a:pPr>
            <a:r>
              <a:rPr lang="en-GB" sz="1600" dirty="0"/>
              <a:t>Over the 20 years since it was established the LSDC hosted:</a:t>
            </a:r>
          </a:p>
          <a:p>
            <a:pPr marL="0" indent="0">
              <a:buNone/>
            </a:pPr>
            <a:r>
              <a:rPr lang="en-GB" sz="1600" b="1" dirty="0"/>
              <a:t>ATLAS: </a:t>
            </a:r>
            <a:r>
              <a:rPr lang="en-GB" sz="1600" dirty="0"/>
              <a:t>SCT, </a:t>
            </a:r>
            <a:r>
              <a:rPr lang="en-GB" sz="1600" dirty="0" err="1"/>
              <a:t>ITk</a:t>
            </a:r>
            <a:r>
              <a:rPr lang="en-GB" sz="1600" dirty="0"/>
              <a:t> strip barrel and </a:t>
            </a:r>
            <a:r>
              <a:rPr lang="en-GB" sz="1600" dirty="0" err="1"/>
              <a:t>ITk</a:t>
            </a:r>
            <a:r>
              <a:rPr lang="en-GB" sz="1600" dirty="0"/>
              <a:t> pixel endcap, </a:t>
            </a:r>
            <a:r>
              <a:rPr lang="en-GB" sz="1600" b="1" dirty="0"/>
              <a:t>LHC-b:</a:t>
            </a:r>
            <a:r>
              <a:rPr lang="en-GB" sz="1600" dirty="0"/>
              <a:t> Vertex Locator and </a:t>
            </a:r>
            <a:r>
              <a:rPr lang="en-GB" sz="1600" dirty="0" err="1"/>
              <a:t>Velo</a:t>
            </a:r>
            <a:r>
              <a:rPr lang="en-GB" sz="1600" dirty="0"/>
              <a:t> pixel upgrade, </a:t>
            </a:r>
            <a:r>
              <a:rPr lang="en-GB" sz="1600" b="1" dirty="0"/>
              <a:t>T2K/ND280:</a:t>
            </a:r>
            <a:r>
              <a:rPr lang="en-GB" sz="1600" dirty="0"/>
              <a:t> ECAL,  </a:t>
            </a:r>
            <a:r>
              <a:rPr lang="en-GB" sz="1600" b="1" dirty="0"/>
              <a:t>g-2:</a:t>
            </a:r>
            <a:r>
              <a:rPr lang="en-GB" sz="1600" dirty="0"/>
              <a:t> straw tracker, </a:t>
            </a:r>
            <a:r>
              <a:rPr lang="en-GB" sz="1600" b="1" dirty="0"/>
              <a:t>LZ</a:t>
            </a:r>
            <a:r>
              <a:rPr lang="en-GB" sz="1600" dirty="0"/>
              <a:t>: optical calibration system, </a:t>
            </a:r>
            <a:r>
              <a:rPr lang="en-GB" sz="1600" b="1" dirty="0"/>
              <a:t>SBND:</a:t>
            </a:r>
            <a:r>
              <a:rPr lang="en-GB" sz="1600" dirty="0"/>
              <a:t> Cathode planes, </a:t>
            </a:r>
            <a:r>
              <a:rPr lang="en-GB" sz="1600" b="1" dirty="0"/>
              <a:t>Mu3e:</a:t>
            </a:r>
            <a:r>
              <a:rPr lang="en-GB" sz="1600" dirty="0"/>
              <a:t> HV-MAPS Tracker, </a:t>
            </a:r>
            <a:r>
              <a:rPr lang="en-GB" sz="1600" b="1" dirty="0"/>
              <a:t>DarkSide20k:</a:t>
            </a:r>
            <a:r>
              <a:rPr lang="en-GB" sz="1600" dirty="0"/>
              <a:t> SiPM tiles, NP: </a:t>
            </a:r>
            <a:r>
              <a:rPr lang="en-GB" sz="1600" b="1" dirty="0"/>
              <a:t>ALICE: </a:t>
            </a:r>
            <a:r>
              <a:rPr lang="en-GB" sz="1600" dirty="0"/>
              <a:t>ITS</a:t>
            </a:r>
            <a:r>
              <a:rPr lang="en-GB" sz="1600" b="1" dirty="0"/>
              <a:t> </a:t>
            </a:r>
            <a:r>
              <a:rPr lang="en-GB" sz="1600" dirty="0"/>
              <a:t>and the </a:t>
            </a:r>
            <a:r>
              <a:rPr lang="en-GB" sz="1600" b="1" dirty="0"/>
              <a:t>ALPHA</a:t>
            </a:r>
            <a:r>
              <a:rPr lang="en-GB" sz="1600" dirty="0"/>
              <a:t>,</a:t>
            </a:r>
            <a:r>
              <a:rPr lang="en-GB" sz="1600" b="1" dirty="0"/>
              <a:t> R3B </a:t>
            </a:r>
            <a:r>
              <a:rPr lang="en-GB" sz="1600" dirty="0"/>
              <a:t>and</a:t>
            </a:r>
            <a:r>
              <a:rPr lang="en-GB" sz="1600" b="1" dirty="0"/>
              <a:t>  HI-ISOLDE </a:t>
            </a:r>
            <a:r>
              <a:rPr lang="en-GB" sz="1600" dirty="0"/>
              <a:t>silicon</a:t>
            </a:r>
            <a:r>
              <a:rPr lang="en-GB" sz="1600" b="1" dirty="0"/>
              <a:t> </a:t>
            </a:r>
            <a:r>
              <a:rPr lang="en-GB" sz="1600" dirty="0"/>
              <a:t>detectors</a:t>
            </a:r>
            <a:r>
              <a:rPr lang="en-GB" sz="1600" b="1" dirty="0"/>
              <a:t> </a:t>
            </a:r>
          </a:p>
          <a:p>
            <a:pPr marL="0" indent="0">
              <a:buNone/>
            </a:pPr>
            <a:r>
              <a:rPr lang="en-GB" sz="1600" b="1" dirty="0"/>
              <a:t>Silicon R&amp;D: </a:t>
            </a:r>
            <a:r>
              <a:rPr lang="en-GB" sz="1600" dirty="0"/>
              <a:t>radiation tolerance, HV-MAPS, Proton therapy applications</a:t>
            </a:r>
          </a:p>
          <a:p>
            <a:pPr marL="0" indent="0">
              <a:buNone/>
            </a:pPr>
            <a:r>
              <a:rPr lang="en-GB" sz="1600" b="1" dirty="0"/>
              <a:t>Calorimetry: MODEs-SNM </a:t>
            </a:r>
            <a:r>
              <a:rPr lang="en-GB" sz="1600" dirty="0"/>
              <a:t>security and </a:t>
            </a:r>
            <a:r>
              <a:rPr lang="en-GB" sz="1600" b="1" dirty="0"/>
              <a:t>VIDAR</a:t>
            </a:r>
            <a:r>
              <a:rPr lang="en-GB" sz="1600" dirty="0"/>
              <a:t> reactor monitoring</a:t>
            </a:r>
          </a:p>
          <a:p>
            <a:pPr marL="0" indent="0">
              <a:buNone/>
            </a:pPr>
            <a:r>
              <a:rPr lang="en-GB" sz="1600" b="1" dirty="0"/>
              <a:t>Lar R&amp;D: </a:t>
            </a:r>
            <a:r>
              <a:rPr lang="en-GB" sz="1600" dirty="0"/>
              <a:t>ARIADNE</a:t>
            </a:r>
            <a:r>
              <a:rPr lang="en-GB" sz="1600" b="1" dirty="0"/>
              <a:t> </a:t>
            </a:r>
          </a:p>
          <a:p>
            <a:pPr marL="0" indent="0">
              <a:buNone/>
            </a:pPr>
            <a:endParaRPr lang="en-GB" sz="1600" dirty="0"/>
          </a:p>
          <a:p>
            <a:pPr marL="0" indent="0">
              <a:buNone/>
            </a:pPr>
            <a:r>
              <a:rPr lang="en-GB" sz="1600" dirty="0"/>
              <a:t>Much of the work on these projects could not have been done in Liverpool without the LSDC and the work on the SCT. </a:t>
            </a:r>
          </a:p>
        </p:txBody>
      </p:sp>
    </p:spTree>
    <p:extLst>
      <p:ext uri="{BB962C8B-B14F-4D97-AF65-F5344CB8AC3E}">
        <p14:creationId xmlns:p14="http://schemas.microsoft.com/office/powerpoint/2010/main" val="4167100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F1131B-E154-4A77-BD8F-E63225937A79}"/>
              </a:ext>
            </a:extLst>
          </p:cNvPr>
          <p:cNvSpPr>
            <a:spLocks noGrp="1"/>
          </p:cNvSpPr>
          <p:nvPr>
            <p:ph type="body" sz="quarter" idx="10"/>
          </p:nvPr>
        </p:nvSpPr>
        <p:spPr>
          <a:xfrm>
            <a:off x="683009" y="1015916"/>
            <a:ext cx="8230745" cy="468179"/>
          </a:xfrm>
        </p:spPr>
        <p:txBody>
          <a:bodyPr/>
          <a:lstStyle/>
          <a:p>
            <a:r>
              <a:rPr lang="en-GB" dirty="0"/>
              <a:t>Phil in Liverpool: 1993 - 2015</a:t>
            </a:r>
          </a:p>
        </p:txBody>
      </p:sp>
      <p:sp>
        <p:nvSpPr>
          <p:cNvPr id="4" name="Text Placeholder 3">
            <a:extLst>
              <a:ext uri="{FF2B5EF4-FFF2-40B4-BE49-F238E27FC236}">
                <a16:creationId xmlns:a16="http://schemas.microsoft.com/office/drawing/2014/main" id="{E5366382-9106-4BE5-B459-559F0909FD6D}"/>
              </a:ext>
            </a:extLst>
          </p:cNvPr>
          <p:cNvSpPr>
            <a:spLocks noGrp="1"/>
          </p:cNvSpPr>
          <p:nvPr>
            <p:ph type="body" sz="quarter" idx="11"/>
          </p:nvPr>
        </p:nvSpPr>
        <p:spPr>
          <a:xfrm>
            <a:off x="373798" y="1809774"/>
            <a:ext cx="8229600" cy="4032310"/>
          </a:xfrm>
        </p:spPr>
        <p:txBody>
          <a:bodyPr>
            <a:normAutofit/>
          </a:bodyPr>
          <a:lstStyle/>
          <a:p>
            <a:pPr marL="0" indent="0">
              <a:buNone/>
            </a:pPr>
            <a:r>
              <a:rPr lang="en-GB" sz="1600" dirty="0"/>
              <a:t>Phil joined the Liverpool Particle Physics group in 1993. The link came about through having worked with the then Liverpool team on Delphi, then led by Prof Paul Booth.</a:t>
            </a:r>
          </a:p>
          <a:p>
            <a:pPr marL="0" indent="0">
              <a:buNone/>
            </a:pPr>
            <a:endParaRPr lang="en-GB" sz="1600" dirty="0"/>
          </a:p>
          <a:p>
            <a:pPr marL="0" indent="0">
              <a:buNone/>
            </a:pPr>
            <a:r>
              <a:rPr lang="en-GB" sz="1600" dirty="0"/>
              <a:t>Initial work was on Delphi and on early silicon R&amp;D for future hadron colliders  (SSC and LHC). Soon R&amp;D work became focussed on sensor development for ATLAS, which led to the Liverpool involvement in the construction of the ATLAS SCT. </a:t>
            </a:r>
          </a:p>
          <a:p>
            <a:pPr marL="0" indent="0">
              <a:buNone/>
            </a:pPr>
            <a:endParaRPr lang="en-GB" sz="1600" dirty="0"/>
          </a:p>
          <a:p>
            <a:pPr marL="0" indent="0">
              <a:buNone/>
            </a:pPr>
            <a:r>
              <a:rPr lang="en-GB" sz="1600" dirty="0"/>
              <a:t>Phil has made a major impact on the Liverpool Particle Physics group, through his work on  silicon R&amp;D, the ATLAS SCT and </a:t>
            </a:r>
            <a:r>
              <a:rPr lang="en-GB" sz="1600" dirty="0" err="1"/>
              <a:t>ITk</a:t>
            </a:r>
            <a:r>
              <a:rPr lang="en-GB" sz="1600" dirty="0"/>
              <a:t> upgrade and as director of the LSDC and Head of the Particle Physics cluster and many other things…!</a:t>
            </a:r>
          </a:p>
          <a:p>
            <a:pPr marL="0" indent="0">
              <a:buNone/>
            </a:pPr>
            <a:endParaRPr lang="en-GB" sz="1600" dirty="0"/>
          </a:p>
          <a:p>
            <a:pPr marL="0" indent="0">
              <a:buNone/>
            </a:pPr>
            <a:r>
              <a:rPr lang="en-GB" sz="1600" dirty="0"/>
              <a:t>Phil’s job interview in Liverpool itself had a major </a:t>
            </a:r>
          </a:p>
          <a:p>
            <a:pPr marL="0" indent="0">
              <a:buNone/>
            </a:pPr>
            <a:r>
              <a:rPr lang="en-GB" sz="1600" dirty="0"/>
              <a:t>impact on his life …  </a:t>
            </a:r>
          </a:p>
        </p:txBody>
      </p:sp>
      <p:sp>
        <p:nvSpPr>
          <p:cNvPr id="5" name="Slide Number Placeholder 4">
            <a:extLst>
              <a:ext uri="{FF2B5EF4-FFF2-40B4-BE49-F238E27FC236}">
                <a16:creationId xmlns:a16="http://schemas.microsoft.com/office/drawing/2014/main" id="{E1FB4EAA-BC46-413D-8244-F2AF2807EDBA}"/>
              </a:ext>
            </a:extLst>
          </p:cNvPr>
          <p:cNvSpPr>
            <a:spLocks noGrp="1"/>
          </p:cNvSpPr>
          <p:nvPr>
            <p:ph type="sldNum" sz="quarter" idx="4"/>
          </p:nvPr>
        </p:nvSpPr>
        <p:spPr/>
        <p:txBody>
          <a:bodyPr/>
          <a:lstStyle/>
          <a:p>
            <a:fld id="{61170A13-7072-4B66-81B1-34DF27817672}" type="slidenum">
              <a:rPr lang="en-GB" smtClean="0"/>
              <a:t>2</a:t>
            </a:fld>
            <a:endParaRPr lang="en-GB"/>
          </a:p>
        </p:txBody>
      </p:sp>
      <p:pic>
        <p:nvPicPr>
          <p:cNvPr id="7" name="Picture 6">
            <a:extLst>
              <a:ext uri="{FF2B5EF4-FFF2-40B4-BE49-F238E27FC236}">
                <a16:creationId xmlns:a16="http://schemas.microsoft.com/office/drawing/2014/main" id="{DCED4CF6-0EC6-40F2-BB4D-30752EC538C2}"/>
              </a:ext>
            </a:extLst>
          </p:cNvPr>
          <p:cNvPicPr>
            <a:picLocks noChangeAspect="1"/>
          </p:cNvPicPr>
          <p:nvPr/>
        </p:nvPicPr>
        <p:blipFill rotWithShape="1">
          <a:blip r:embed="rId3"/>
          <a:srcRect r="16667"/>
          <a:stretch/>
        </p:blipFill>
        <p:spPr>
          <a:xfrm>
            <a:off x="4798381" y="4788817"/>
            <a:ext cx="4321522" cy="1935996"/>
          </a:xfrm>
          <a:prstGeom prst="rect">
            <a:avLst/>
          </a:prstGeom>
        </p:spPr>
      </p:pic>
      <p:sp>
        <p:nvSpPr>
          <p:cNvPr id="6" name="TextBox 5">
            <a:extLst>
              <a:ext uri="{FF2B5EF4-FFF2-40B4-BE49-F238E27FC236}">
                <a16:creationId xmlns:a16="http://schemas.microsoft.com/office/drawing/2014/main" id="{6D361DB2-F36D-7DE6-9BFA-6401C17DBC26}"/>
              </a:ext>
            </a:extLst>
          </p:cNvPr>
          <p:cNvSpPr txBox="1"/>
          <p:nvPr/>
        </p:nvSpPr>
        <p:spPr>
          <a:xfrm>
            <a:off x="1366887" y="5885446"/>
            <a:ext cx="3544616" cy="830997"/>
          </a:xfrm>
          <a:prstGeom prst="rect">
            <a:avLst/>
          </a:prstGeom>
          <a:noFill/>
        </p:spPr>
        <p:txBody>
          <a:bodyPr wrap="square">
            <a:spAutoFit/>
          </a:bodyPr>
          <a:lstStyle/>
          <a:p>
            <a:r>
              <a:rPr lang="en-GB" sz="1600" i="1" dirty="0"/>
              <a:t>Phil met Karol (apparently, buying a suit for Phil’s interview was the start of a their life together) </a:t>
            </a:r>
          </a:p>
        </p:txBody>
      </p:sp>
    </p:spTree>
    <p:extLst>
      <p:ext uri="{BB962C8B-B14F-4D97-AF65-F5344CB8AC3E}">
        <p14:creationId xmlns:p14="http://schemas.microsoft.com/office/powerpoint/2010/main" val="363951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530B2AD-5159-41C2-B09D-D0317EB96F0A}"/>
              </a:ext>
            </a:extLst>
          </p:cNvPr>
          <p:cNvPicPr>
            <a:picLocks noChangeAspect="1"/>
          </p:cNvPicPr>
          <p:nvPr/>
        </p:nvPicPr>
        <p:blipFill>
          <a:blip r:embed="rId3"/>
          <a:stretch>
            <a:fillRect/>
          </a:stretch>
        </p:blipFill>
        <p:spPr>
          <a:xfrm>
            <a:off x="0" y="0"/>
            <a:ext cx="9166140" cy="6858000"/>
          </a:xfrm>
          <a:prstGeom prst="rect">
            <a:avLst/>
          </a:prstGeom>
        </p:spPr>
      </p:pic>
      <p:sp>
        <p:nvSpPr>
          <p:cNvPr id="3" name="Text Placeholder 2">
            <a:extLst>
              <a:ext uri="{FF2B5EF4-FFF2-40B4-BE49-F238E27FC236}">
                <a16:creationId xmlns:a16="http://schemas.microsoft.com/office/drawing/2014/main" id="{FA00EF9B-4CA1-471B-B867-DF83FFBD91F8}"/>
              </a:ext>
            </a:extLst>
          </p:cNvPr>
          <p:cNvSpPr>
            <a:spLocks noGrp="1"/>
          </p:cNvSpPr>
          <p:nvPr>
            <p:ph type="body" sz="quarter" idx="10"/>
          </p:nvPr>
        </p:nvSpPr>
        <p:spPr>
          <a:xfrm>
            <a:off x="456627" y="418293"/>
            <a:ext cx="8462086" cy="468179"/>
          </a:xfrm>
        </p:spPr>
        <p:txBody>
          <a:bodyPr/>
          <a:lstStyle/>
          <a:p>
            <a:r>
              <a:rPr lang="en-GB" dirty="0"/>
              <a:t>SCT team on completion SCT Endcap-C in 2004</a:t>
            </a:r>
          </a:p>
        </p:txBody>
      </p:sp>
      <p:sp>
        <p:nvSpPr>
          <p:cNvPr id="5" name="Slide Number Placeholder 4">
            <a:extLst>
              <a:ext uri="{FF2B5EF4-FFF2-40B4-BE49-F238E27FC236}">
                <a16:creationId xmlns:a16="http://schemas.microsoft.com/office/drawing/2014/main" id="{E56BB1A9-93C1-49DA-B275-BFB28D67772E}"/>
              </a:ext>
            </a:extLst>
          </p:cNvPr>
          <p:cNvSpPr>
            <a:spLocks noGrp="1"/>
          </p:cNvSpPr>
          <p:nvPr>
            <p:ph type="sldNum" sz="quarter" idx="4"/>
          </p:nvPr>
        </p:nvSpPr>
        <p:spPr/>
        <p:txBody>
          <a:bodyPr/>
          <a:lstStyle/>
          <a:p>
            <a:fld id="{61170A13-7072-4B66-81B1-34DF27817672}" type="slidenum">
              <a:rPr lang="en-GB" smtClean="0"/>
              <a:t>20</a:t>
            </a:fld>
            <a:endParaRPr lang="en-GB"/>
          </a:p>
        </p:txBody>
      </p:sp>
      <p:sp>
        <p:nvSpPr>
          <p:cNvPr id="8" name="Text Placeholder 2">
            <a:extLst>
              <a:ext uri="{FF2B5EF4-FFF2-40B4-BE49-F238E27FC236}">
                <a16:creationId xmlns:a16="http://schemas.microsoft.com/office/drawing/2014/main" id="{75CCD72E-54B7-4706-9BCF-1AFC13922F35}"/>
              </a:ext>
            </a:extLst>
          </p:cNvPr>
          <p:cNvSpPr txBox="1">
            <a:spLocks/>
          </p:cNvSpPr>
          <p:nvPr/>
        </p:nvSpPr>
        <p:spPr>
          <a:xfrm>
            <a:off x="293865" y="5866906"/>
            <a:ext cx="8230745" cy="468179"/>
          </a:xfrm>
          <a:prstGeom prst="rect">
            <a:avLst/>
          </a:prstGeom>
        </p:spPr>
        <p:txBody>
          <a:bodyPr vert="horz" lIns="0" tIns="0" rIns="0" bIns="0" rtlCol="0">
            <a:noAutofit/>
          </a:bodyPr>
          <a:lstStyle>
            <a:lvl1pPr marL="0" indent="0" algn="l" defTabSz="914400" rtl="0" eaLnBrk="1" latinLnBrk="0" hangingPunct="1">
              <a:lnSpc>
                <a:spcPct val="100000"/>
              </a:lnSpc>
              <a:spcBef>
                <a:spcPts val="10"/>
              </a:spcBef>
              <a:buFont typeface="Arial" panose="020B0604020202020204" pitchFamily="34" charset="0"/>
              <a:buNone/>
              <a:defRPr sz="2900" b="1" kern="1200" baseline="0">
                <a:solidFill>
                  <a:srgbClr val="FF6500"/>
                </a:solidFill>
                <a:latin typeface="+mn-lt"/>
                <a:ea typeface="+mn-ea"/>
                <a:cs typeface="+mn-cs"/>
              </a:defRPr>
            </a:lvl1pPr>
            <a:lvl2pPr marL="6858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3pPr>
            <a:lvl4pPr marL="16002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A big thank you, Phil, for the major impact you have had on the Liverpool PP group! </a:t>
            </a:r>
          </a:p>
        </p:txBody>
      </p:sp>
    </p:spTree>
    <p:extLst>
      <p:ext uri="{BB962C8B-B14F-4D97-AF65-F5344CB8AC3E}">
        <p14:creationId xmlns:p14="http://schemas.microsoft.com/office/powerpoint/2010/main" val="1073549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DD0C56B-51FB-4B8F-9E2C-9D8D224AB8E0}"/>
              </a:ext>
            </a:extLst>
          </p:cNvPr>
          <p:cNvSpPr>
            <a:spLocks noGrp="1"/>
          </p:cNvSpPr>
          <p:nvPr>
            <p:ph type="body" sz="quarter" idx="10"/>
          </p:nvPr>
        </p:nvSpPr>
        <p:spPr>
          <a:xfrm>
            <a:off x="683009" y="927877"/>
            <a:ext cx="5036971" cy="468179"/>
          </a:xfrm>
        </p:spPr>
        <p:txBody>
          <a:bodyPr/>
          <a:lstStyle/>
          <a:p>
            <a:r>
              <a:rPr lang="en-GB" dirty="0"/>
              <a:t>Silicon Detectors for the Large Hadron Collider</a:t>
            </a:r>
          </a:p>
        </p:txBody>
      </p:sp>
      <p:sp>
        <p:nvSpPr>
          <p:cNvPr id="4" name="Text Placeholder 3">
            <a:extLst>
              <a:ext uri="{FF2B5EF4-FFF2-40B4-BE49-F238E27FC236}">
                <a16:creationId xmlns:a16="http://schemas.microsoft.com/office/drawing/2014/main" id="{F7188F05-7940-4668-A18B-090F00ADF26E}"/>
              </a:ext>
            </a:extLst>
          </p:cNvPr>
          <p:cNvSpPr>
            <a:spLocks noGrp="1"/>
          </p:cNvSpPr>
          <p:nvPr>
            <p:ph type="body" sz="quarter" idx="11"/>
          </p:nvPr>
        </p:nvSpPr>
        <p:spPr>
          <a:xfrm>
            <a:off x="293864" y="1809638"/>
            <a:ext cx="5426116" cy="4591161"/>
          </a:xfrm>
        </p:spPr>
        <p:txBody>
          <a:bodyPr>
            <a:noAutofit/>
          </a:bodyPr>
          <a:lstStyle/>
          <a:p>
            <a:pPr marL="0" indent="0">
              <a:buNone/>
            </a:pPr>
            <a:r>
              <a:rPr lang="en-GB" sz="1600" dirty="0"/>
              <a:t>Tracking at the LHC would require small feature size and fast readout as well as ability to sustain radiation.</a:t>
            </a:r>
          </a:p>
          <a:p>
            <a:pPr marL="0" indent="0">
              <a:buNone/>
            </a:pPr>
            <a:endParaRPr lang="en-GB" sz="1600" dirty="0"/>
          </a:p>
          <a:p>
            <a:pPr marL="0" indent="0">
              <a:buNone/>
            </a:pPr>
            <a:r>
              <a:rPr lang="en-GB" sz="1600" dirty="0"/>
              <a:t>Early silicon detector R&amp;D was done through the RD20 collaboration. Phil, first at Cambridge, and then in Liverpool, played a central part from these early day.</a:t>
            </a:r>
          </a:p>
          <a:p>
            <a:pPr marL="0" indent="0">
              <a:buNone/>
            </a:pPr>
            <a:endParaRPr lang="en-GB" sz="1600" dirty="0"/>
          </a:p>
          <a:p>
            <a:pPr marL="0" indent="0">
              <a:buNone/>
            </a:pPr>
            <a:r>
              <a:rPr lang="en-GB" sz="1600" dirty="0"/>
              <a:t>Focus of R&amp;D</a:t>
            </a:r>
          </a:p>
          <a:p>
            <a:r>
              <a:rPr lang="en-GB" sz="1600" dirty="0"/>
              <a:t> understanding and modelling the effects of radiation (and annealing!) on the performance of sensors </a:t>
            </a:r>
          </a:p>
          <a:p>
            <a:r>
              <a:rPr lang="en-GB" sz="1600" dirty="0"/>
              <a:t>and on how to design and operate sensors to minimise these effects. </a:t>
            </a:r>
          </a:p>
          <a:p>
            <a:pPr lvl="1"/>
            <a:r>
              <a:rPr lang="en-GB" sz="1600" dirty="0"/>
              <a:t>Capacitive readout strips</a:t>
            </a:r>
          </a:p>
          <a:p>
            <a:pPr lvl="1"/>
            <a:r>
              <a:rPr lang="en-GB" sz="1600" dirty="0"/>
              <a:t>Guard rings for high bias voltage</a:t>
            </a:r>
          </a:p>
          <a:p>
            <a:pPr lvl="1"/>
            <a:r>
              <a:rPr lang="en-GB" sz="1600" dirty="0"/>
              <a:t>Design for cold operation and                                               avoiding thermal run-away </a:t>
            </a:r>
          </a:p>
          <a:p>
            <a:endParaRPr lang="en-GB" sz="1600" dirty="0"/>
          </a:p>
          <a:p>
            <a:pPr marL="0" indent="0">
              <a:buNone/>
            </a:pPr>
            <a:endParaRPr lang="en-GB" sz="1600" dirty="0"/>
          </a:p>
        </p:txBody>
      </p:sp>
      <p:sp>
        <p:nvSpPr>
          <p:cNvPr id="5" name="Slide Number Placeholder 4">
            <a:extLst>
              <a:ext uri="{FF2B5EF4-FFF2-40B4-BE49-F238E27FC236}">
                <a16:creationId xmlns:a16="http://schemas.microsoft.com/office/drawing/2014/main" id="{B0618380-0EEF-4C41-97DB-313F317DF04F}"/>
              </a:ext>
            </a:extLst>
          </p:cNvPr>
          <p:cNvSpPr>
            <a:spLocks noGrp="1"/>
          </p:cNvSpPr>
          <p:nvPr>
            <p:ph type="sldNum" sz="quarter" idx="4"/>
          </p:nvPr>
        </p:nvSpPr>
        <p:spPr/>
        <p:txBody>
          <a:bodyPr/>
          <a:lstStyle/>
          <a:p>
            <a:fld id="{61170A13-7072-4B66-81B1-34DF27817672}" type="slidenum">
              <a:rPr lang="en-GB" smtClean="0"/>
              <a:t>3</a:t>
            </a:fld>
            <a:endParaRPr lang="en-GB"/>
          </a:p>
        </p:txBody>
      </p:sp>
      <p:pic>
        <p:nvPicPr>
          <p:cNvPr id="2" name="Picture 1">
            <a:extLst>
              <a:ext uri="{FF2B5EF4-FFF2-40B4-BE49-F238E27FC236}">
                <a16:creationId xmlns:a16="http://schemas.microsoft.com/office/drawing/2014/main" id="{43B2D091-C434-4DA1-BAE3-1F11D6F9043F}"/>
              </a:ext>
            </a:extLst>
          </p:cNvPr>
          <p:cNvPicPr>
            <a:picLocks noChangeAspect="1"/>
          </p:cNvPicPr>
          <p:nvPr/>
        </p:nvPicPr>
        <p:blipFill>
          <a:blip r:embed="rId3"/>
          <a:stretch>
            <a:fillRect/>
          </a:stretch>
        </p:blipFill>
        <p:spPr>
          <a:xfrm>
            <a:off x="5719980" y="1"/>
            <a:ext cx="3424020" cy="1950704"/>
          </a:xfrm>
          <a:prstGeom prst="rect">
            <a:avLst/>
          </a:prstGeom>
        </p:spPr>
      </p:pic>
      <p:pic>
        <p:nvPicPr>
          <p:cNvPr id="9" name="Picture 8">
            <a:extLst>
              <a:ext uri="{FF2B5EF4-FFF2-40B4-BE49-F238E27FC236}">
                <a16:creationId xmlns:a16="http://schemas.microsoft.com/office/drawing/2014/main" id="{2F438E6C-D425-4587-A111-0D7BCB38CEA3}"/>
              </a:ext>
            </a:extLst>
          </p:cNvPr>
          <p:cNvPicPr>
            <a:picLocks noChangeAspect="1"/>
          </p:cNvPicPr>
          <p:nvPr/>
        </p:nvPicPr>
        <p:blipFill>
          <a:blip r:embed="rId4"/>
          <a:stretch>
            <a:fillRect/>
          </a:stretch>
        </p:blipFill>
        <p:spPr>
          <a:xfrm>
            <a:off x="5719980" y="1929175"/>
            <a:ext cx="3424021" cy="325186"/>
          </a:xfrm>
          <a:prstGeom prst="rect">
            <a:avLst/>
          </a:prstGeom>
        </p:spPr>
      </p:pic>
      <p:pic>
        <p:nvPicPr>
          <p:cNvPr id="10" name="Picture 9">
            <a:extLst>
              <a:ext uri="{FF2B5EF4-FFF2-40B4-BE49-F238E27FC236}">
                <a16:creationId xmlns:a16="http://schemas.microsoft.com/office/drawing/2014/main" id="{1CAB4A3A-7634-4CBE-B472-45CEF2C0A249}"/>
              </a:ext>
            </a:extLst>
          </p:cNvPr>
          <p:cNvPicPr>
            <a:picLocks noChangeAspect="1"/>
          </p:cNvPicPr>
          <p:nvPr/>
        </p:nvPicPr>
        <p:blipFill>
          <a:blip r:embed="rId5"/>
          <a:stretch>
            <a:fillRect/>
          </a:stretch>
        </p:blipFill>
        <p:spPr>
          <a:xfrm>
            <a:off x="6428565" y="2308285"/>
            <a:ext cx="2609418" cy="2028298"/>
          </a:xfrm>
          <a:prstGeom prst="rect">
            <a:avLst/>
          </a:prstGeom>
        </p:spPr>
      </p:pic>
      <p:pic>
        <p:nvPicPr>
          <p:cNvPr id="12" name="Picture 11">
            <a:extLst>
              <a:ext uri="{FF2B5EF4-FFF2-40B4-BE49-F238E27FC236}">
                <a16:creationId xmlns:a16="http://schemas.microsoft.com/office/drawing/2014/main" id="{0FB83F18-B36E-46AE-9CE5-4958FC5E11DD}"/>
              </a:ext>
            </a:extLst>
          </p:cNvPr>
          <p:cNvPicPr>
            <a:picLocks noChangeAspect="1"/>
          </p:cNvPicPr>
          <p:nvPr/>
        </p:nvPicPr>
        <p:blipFill>
          <a:blip r:embed="rId6"/>
          <a:stretch>
            <a:fillRect/>
          </a:stretch>
        </p:blipFill>
        <p:spPr>
          <a:xfrm>
            <a:off x="6760947" y="4323331"/>
            <a:ext cx="2383053" cy="2077468"/>
          </a:xfrm>
          <a:prstGeom prst="rect">
            <a:avLst/>
          </a:prstGeom>
        </p:spPr>
      </p:pic>
      <p:pic>
        <p:nvPicPr>
          <p:cNvPr id="16" name="Picture 15">
            <a:extLst>
              <a:ext uri="{FF2B5EF4-FFF2-40B4-BE49-F238E27FC236}">
                <a16:creationId xmlns:a16="http://schemas.microsoft.com/office/drawing/2014/main" id="{E4C41419-9EB7-4785-BC00-D01CA6A3413C}"/>
              </a:ext>
            </a:extLst>
          </p:cNvPr>
          <p:cNvPicPr>
            <a:picLocks noChangeAspect="1"/>
          </p:cNvPicPr>
          <p:nvPr/>
        </p:nvPicPr>
        <p:blipFill>
          <a:blip r:embed="rId7"/>
          <a:stretch>
            <a:fillRect/>
          </a:stretch>
        </p:blipFill>
        <p:spPr>
          <a:xfrm>
            <a:off x="4167210" y="5275299"/>
            <a:ext cx="2609418" cy="1582701"/>
          </a:xfrm>
          <a:prstGeom prst="rect">
            <a:avLst/>
          </a:prstGeom>
        </p:spPr>
      </p:pic>
    </p:spTree>
    <p:extLst>
      <p:ext uri="{BB962C8B-B14F-4D97-AF65-F5344CB8AC3E}">
        <p14:creationId xmlns:p14="http://schemas.microsoft.com/office/powerpoint/2010/main" val="3407451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210DF3-B6B1-495E-88FA-089ADA54BBE1}"/>
              </a:ext>
            </a:extLst>
          </p:cNvPr>
          <p:cNvSpPr>
            <a:spLocks noGrp="1"/>
          </p:cNvSpPr>
          <p:nvPr>
            <p:ph type="body" sz="quarter" idx="10"/>
          </p:nvPr>
        </p:nvSpPr>
        <p:spPr>
          <a:xfrm>
            <a:off x="683009" y="958870"/>
            <a:ext cx="8230745" cy="468179"/>
          </a:xfrm>
        </p:spPr>
        <p:txBody>
          <a:bodyPr/>
          <a:lstStyle/>
          <a:p>
            <a:r>
              <a:rPr lang="en-GB" sz="2800" dirty="0"/>
              <a:t>Early ATLAS proposal: competing technologies</a:t>
            </a:r>
          </a:p>
        </p:txBody>
      </p:sp>
      <p:sp>
        <p:nvSpPr>
          <p:cNvPr id="4" name="Text Placeholder 3">
            <a:extLst>
              <a:ext uri="{FF2B5EF4-FFF2-40B4-BE49-F238E27FC236}">
                <a16:creationId xmlns:a16="http://schemas.microsoft.com/office/drawing/2014/main" id="{5C478AB4-913A-41AB-AA86-90456A993409}"/>
              </a:ext>
            </a:extLst>
          </p:cNvPr>
          <p:cNvSpPr>
            <a:spLocks noGrp="1"/>
          </p:cNvSpPr>
          <p:nvPr>
            <p:ph type="body" sz="quarter" idx="11"/>
          </p:nvPr>
        </p:nvSpPr>
        <p:spPr>
          <a:xfrm>
            <a:off x="361921" y="1427049"/>
            <a:ext cx="8589921" cy="4838553"/>
          </a:xfrm>
        </p:spPr>
        <p:txBody>
          <a:bodyPr>
            <a:normAutofit/>
          </a:bodyPr>
          <a:lstStyle/>
          <a:p>
            <a:pPr marL="0" indent="0">
              <a:buNone/>
            </a:pPr>
            <a:r>
              <a:rPr lang="en-GB" sz="1600" dirty="0"/>
              <a:t>Micro strip gas detectors (MSGCs) and silicon detectors both offered the required  small feature sizes and fast readout</a:t>
            </a:r>
          </a:p>
          <a:p>
            <a:pPr marL="0" indent="0">
              <a:buNone/>
            </a:pPr>
            <a:r>
              <a:rPr lang="en-GB" sz="1600" dirty="0"/>
              <a:t>Liverpool had a strong gas detector group and was actively involved in the proposal to use MSGCs, but Phil and others saw a brighter future in silicon.</a:t>
            </a:r>
          </a:p>
          <a:p>
            <a:pPr marL="0" indent="0">
              <a:buNone/>
            </a:pPr>
            <a:r>
              <a:rPr lang="en-GB" sz="1600" dirty="0"/>
              <a:t>Early on, the main concerns with silicon were:</a:t>
            </a:r>
          </a:p>
          <a:p>
            <a:pPr>
              <a:buFontTx/>
              <a:buChar char="-"/>
            </a:pPr>
            <a:r>
              <a:rPr lang="en-GB" sz="1600" dirty="0"/>
              <a:t>Cost/Complexity </a:t>
            </a:r>
            <a:r>
              <a:rPr lang="en-GB" sz="1600" dirty="0">
                <a:sym typeface="Wingdings" panose="05000000000000000000" pitchFamily="2" charset="2"/>
              </a:rPr>
              <a:t> to cover larger areas with expensive and complex Silicon modules </a:t>
            </a:r>
          </a:p>
          <a:p>
            <a:pPr>
              <a:buFontTx/>
              <a:buChar char="-"/>
            </a:pPr>
            <a:r>
              <a:rPr lang="en-GB" sz="1600" dirty="0">
                <a:sym typeface="Wingdings" panose="05000000000000000000" pitchFamily="2" charset="2"/>
              </a:rPr>
              <a:t>Material  silicon sensors require local readout electronics</a:t>
            </a:r>
          </a:p>
          <a:p>
            <a:pPr marL="0" indent="0">
              <a:buNone/>
            </a:pPr>
            <a:endParaRPr lang="en-GB" sz="1600" dirty="0">
              <a:sym typeface="Wingdings" panose="05000000000000000000" pitchFamily="2" charset="2"/>
            </a:endParaRPr>
          </a:p>
        </p:txBody>
      </p:sp>
      <p:sp>
        <p:nvSpPr>
          <p:cNvPr id="5" name="Slide Number Placeholder 4">
            <a:extLst>
              <a:ext uri="{FF2B5EF4-FFF2-40B4-BE49-F238E27FC236}">
                <a16:creationId xmlns:a16="http://schemas.microsoft.com/office/drawing/2014/main" id="{95444B4E-5EC6-4FDB-8D0B-3C90536A556B}"/>
              </a:ext>
            </a:extLst>
          </p:cNvPr>
          <p:cNvSpPr>
            <a:spLocks noGrp="1"/>
          </p:cNvSpPr>
          <p:nvPr>
            <p:ph type="sldNum" sz="quarter" idx="4"/>
          </p:nvPr>
        </p:nvSpPr>
        <p:spPr/>
        <p:txBody>
          <a:bodyPr/>
          <a:lstStyle/>
          <a:p>
            <a:fld id="{61170A13-7072-4B66-81B1-34DF27817672}" type="slidenum">
              <a:rPr lang="en-GB" smtClean="0"/>
              <a:t>4</a:t>
            </a:fld>
            <a:endParaRPr lang="en-GB"/>
          </a:p>
        </p:txBody>
      </p:sp>
      <p:pic>
        <p:nvPicPr>
          <p:cNvPr id="6" name="Picture 5">
            <a:extLst>
              <a:ext uri="{FF2B5EF4-FFF2-40B4-BE49-F238E27FC236}">
                <a16:creationId xmlns:a16="http://schemas.microsoft.com/office/drawing/2014/main" id="{13A15971-8003-419E-BBA3-B7E66520CB56}"/>
              </a:ext>
            </a:extLst>
          </p:cNvPr>
          <p:cNvPicPr>
            <a:picLocks noChangeAspect="1"/>
          </p:cNvPicPr>
          <p:nvPr/>
        </p:nvPicPr>
        <p:blipFill>
          <a:blip r:embed="rId3"/>
          <a:stretch>
            <a:fillRect/>
          </a:stretch>
        </p:blipFill>
        <p:spPr>
          <a:xfrm>
            <a:off x="771787" y="3703161"/>
            <a:ext cx="7326473" cy="2915754"/>
          </a:xfrm>
          <a:prstGeom prst="rect">
            <a:avLst/>
          </a:prstGeom>
        </p:spPr>
      </p:pic>
      <p:sp>
        <p:nvSpPr>
          <p:cNvPr id="7" name="TextBox 6">
            <a:extLst>
              <a:ext uri="{FF2B5EF4-FFF2-40B4-BE49-F238E27FC236}">
                <a16:creationId xmlns:a16="http://schemas.microsoft.com/office/drawing/2014/main" id="{E1D9B84C-EAB2-475A-B9CA-0898C53DE4D7}"/>
              </a:ext>
            </a:extLst>
          </p:cNvPr>
          <p:cNvSpPr txBox="1"/>
          <p:nvPr/>
        </p:nvSpPr>
        <p:spPr>
          <a:xfrm>
            <a:off x="1304385" y="3654449"/>
            <a:ext cx="6493573" cy="307777"/>
          </a:xfrm>
          <a:prstGeom prst="rect">
            <a:avLst/>
          </a:prstGeom>
          <a:noFill/>
        </p:spPr>
        <p:txBody>
          <a:bodyPr wrap="none" rtlCol="0">
            <a:spAutoFit/>
          </a:bodyPr>
          <a:lstStyle/>
          <a:p>
            <a:r>
              <a:rPr lang="en-GB" sz="1400" dirty="0">
                <a:solidFill>
                  <a:schemeClr val="bg1"/>
                </a:solidFill>
              </a:rPr>
              <a:t>ATLAS technical proposal 1994, silicon pixels and strips, MSGCs and straws.</a:t>
            </a:r>
          </a:p>
        </p:txBody>
      </p:sp>
      <p:grpSp>
        <p:nvGrpSpPr>
          <p:cNvPr id="14" name="Group 13">
            <a:extLst>
              <a:ext uri="{FF2B5EF4-FFF2-40B4-BE49-F238E27FC236}">
                <a16:creationId xmlns:a16="http://schemas.microsoft.com/office/drawing/2014/main" id="{FE4C2CE7-B004-4527-8D49-A0FC831DFF27}"/>
              </a:ext>
            </a:extLst>
          </p:cNvPr>
          <p:cNvGrpSpPr/>
          <p:nvPr/>
        </p:nvGrpSpPr>
        <p:grpSpPr>
          <a:xfrm>
            <a:off x="1629626" y="3654450"/>
            <a:ext cx="5566303" cy="3109934"/>
            <a:chOff x="1904419" y="4326754"/>
            <a:chExt cx="5504924" cy="3144752"/>
          </a:xfrm>
        </p:grpSpPr>
        <p:pic>
          <p:nvPicPr>
            <p:cNvPr id="15" name="Picture 14">
              <a:extLst>
                <a:ext uri="{FF2B5EF4-FFF2-40B4-BE49-F238E27FC236}">
                  <a16:creationId xmlns:a16="http://schemas.microsoft.com/office/drawing/2014/main" id="{6D84E582-2F1B-4917-A557-F324394F76C8}"/>
                </a:ext>
              </a:extLst>
            </p:cNvPr>
            <p:cNvPicPr>
              <a:picLocks noChangeAspect="1"/>
            </p:cNvPicPr>
            <p:nvPr/>
          </p:nvPicPr>
          <p:blipFill>
            <a:blip r:embed="rId4"/>
            <a:stretch>
              <a:fillRect/>
            </a:stretch>
          </p:blipFill>
          <p:spPr>
            <a:xfrm>
              <a:off x="1904419" y="4326754"/>
              <a:ext cx="5504924" cy="3144752"/>
            </a:xfrm>
            <a:prstGeom prst="rect">
              <a:avLst/>
            </a:prstGeom>
          </p:spPr>
        </p:pic>
        <p:sp>
          <p:nvSpPr>
            <p:cNvPr id="16" name="TextBox 15">
              <a:extLst>
                <a:ext uri="{FF2B5EF4-FFF2-40B4-BE49-F238E27FC236}">
                  <a16:creationId xmlns:a16="http://schemas.microsoft.com/office/drawing/2014/main" id="{756264D5-8A08-4A4A-827F-8FD297554AC8}"/>
                </a:ext>
              </a:extLst>
            </p:cNvPr>
            <p:cNvSpPr txBox="1"/>
            <p:nvPr/>
          </p:nvSpPr>
          <p:spPr>
            <a:xfrm>
              <a:off x="1949145" y="4330774"/>
              <a:ext cx="3037498" cy="307777"/>
            </a:xfrm>
            <a:prstGeom prst="rect">
              <a:avLst/>
            </a:prstGeom>
            <a:noFill/>
          </p:spPr>
          <p:txBody>
            <a:bodyPr wrap="none" rtlCol="0">
              <a:spAutoFit/>
            </a:bodyPr>
            <a:lstStyle/>
            <a:p>
              <a:r>
                <a:rPr lang="en-GB" sz="1400" dirty="0">
                  <a:solidFill>
                    <a:schemeClr val="bg1"/>
                  </a:solidFill>
                </a:rPr>
                <a:t>ATLAS technical design report 1997</a:t>
              </a:r>
            </a:p>
          </p:txBody>
        </p:sp>
      </p:grpSp>
    </p:spTree>
    <p:extLst>
      <p:ext uri="{BB962C8B-B14F-4D97-AF65-F5344CB8AC3E}">
        <p14:creationId xmlns:p14="http://schemas.microsoft.com/office/powerpoint/2010/main" val="424502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35E44E1-F243-4945-A867-78BA3F9AB0C7}"/>
              </a:ext>
            </a:extLst>
          </p:cNvPr>
          <p:cNvSpPr>
            <a:spLocks noGrp="1"/>
          </p:cNvSpPr>
          <p:nvPr>
            <p:ph type="sldNum" sz="quarter" idx="4"/>
          </p:nvPr>
        </p:nvSpPr>
        <p:spPr/>
        <p:txBody>
          <a:bodyPr/>
          <a:lstStyle/>
          <a:p>
            <a:fld id="{61170A13-7072-4B66-81B1-34DF27817672}" type="slidenum">
              <a:rPr lang="en-GB" smtClean="0"/>
              <a:t>5</a:t>
            </a:fld>
            <a:endParaRPr lang="en-GB"/>
          </a:p>
        </p:txBody>
      </p:sp>
      <p:sp>
        <p:nvSpPr>
          <p:cNvPr id="7" name="Text Placeholder 2">
            <a:extLst>
              <a:ext uri="{FF2B5EF4-FFF2-40B4-BE49-F238E27FC236}">
                <a16:creationId xmlns:a16="http://schemas.microsoft.com/office/drawing/2014/main" id="{96FE4E11-C6E2-4B75-A708-D088BEE8933A}"/>
              </a:ext>
            </a:extLst>
          </p:cNvPr>
          <p:cNvSpPr>
            <a:spLocks noGrp="1"/>
          </p:cNvSpPr>
          <p:nvPr>
            <p:ph type="body" sz="quarter" idx="10"/>
          </p:nvPr>
        </p:nvSpPr>
        <p:spPr>
          <a:xfrm>
            <a:off x="683010" y="934260"/>
            <a:ext cx="7559842" cy="468179"/>
          </a:xfrm>
        </p:spPr>
        <p:txBody>
          <a:bodyPr/>
          <a:lstStyle/>
          <a:p>
            <a:r>
              <a:rPr lang="en-GB" dirty="0"/>
              <a:t>The ATLAS Semi-Conductor Tracker (SCT) detector </a:t>
            </a:r>
          </a:p>
        </p:txBody>
      </p:sp>
      <p:sp>
        <p:nvSpPr>
          <p:cNvPr id="18" name="Text Placeholder 3">
            <a:extLst>
              <a:ext uri="{FF2B5EF4-FFF2-40B4-BE49-F238E27FC236}">
                <a16:creationId xmlns:a16="http://schemas.microsoft.com/office/drawing/2014/main" id="{D12101C1-D306-411C-9703-817B2563C7DB}"/>
              </a:ext>
            </a:extLst>
          </p:cNvPr>
          <p:cNvSpPr>
            <a:spLocks noGrp="1"/>
          </p:cNvSpPr>
          <p:nvPr>
            <p:ph type="body" sz="quarter" idx="11"/>
          </p:nvPr>
        </p:nvSpPr>
        <p:spPr>
          <a:xfrm>
            <a:off x="4522814" y="1402439"/>
            <a:ext cx="4562962" cy="2828865"/>
          </a:xfrm>
        </p:spPr>
        <p:txBody>
          <a:bodyPr>
            <a:noAutofit/>
          </a:bodyPr>
          <a:lstStyle/>
          <a:p>
            <a:pPr marL="0" indent="0">
              <a:buNone/>
            </a:pPr>
            <a:r>
              <a:rPr lang="en-GB" sz="1600" dirty="0"/>
              <a:t>UK proposed a major involvement in the construction of the SCT detector.</a:t>
            </a:r>
          </a:p>
          <a:p>
            <a:pPr marL="0" indent="0">
              <a:buNone/>
            </a:pPr>
            <a:endParaRPr lang="en-GB" sz="1600" dirty="0"/>
          </a:p>
          <a:p>
            <a:pPr marL="0" indent="0">
              <a:buNone/>
            </a:pPr>
            <a:r>
              <a:rPr lang="en-GB" sz="1600" dirty="0"/>
              <a:t>A joint project involving UK, Poland, Spain, Sweden, Germany, Japan, Netherlands, Norway, Australia, US, Czech Republic.</a:t>
            </a:r>
          </a:p>
          <a:p>
            <a:pPr marL="0" indent="0">
              <a:buNone/>
            </a:pPr>
            <a:endParaRPr lang="en-GB" sz="1600" dirty="0"/>
          </a:p>
          <a:p>
            <a:pPr marL="0" indent="0">
              <a:buNone/>
            </a:pPr>
            <a:r>
              <a:rPr lang="en-GB" sz="1600" dirty="0"/>
              <a:t>UK contributions to:</a:t>
            </a:r>
          </a:p>
          <a:p>
            <a:r>
              <a:rPr lang="en-GB" sz="1600" dirty="0"/>
              <a:t>sensor and module development, </a:t>
            </a:r>
          </a:p>
          <a:p>
            <a:r>
              <a:rPr lang="en-GB" sz="1600" dirty="0"/>
              <a:t>module production</a:t>
            </a:r>
          </a:p>
          <a:p>
            <a:r>
              <a:rPr lang="en-GB" sz="1600" dirty="0"/>
              <a:t>service and support structure engineering </a:t>
            </a:r>
          </a:p>
          <a:p>
            <a:r>
              <a:rPr lang="en-GB" sz="1600" dirty="0"/>
              <a:t>the assembly of SCT barrels and endcap-C disks. </a:t>
            </a:r>
          </a:p>
        </p:txBody>
      </p:sp>
      <p:pic>
        <p:nvPicPr>
          <p:cNvPr id="19" name="Content Placeholder 7" descr="0803014_02-A4-at-144-dpi.jpg">
            <a:extLst>
              <a:ext uri="{FF2B5EF4-FFF2-40B4-BE49-F238E27FC236}">
                <a16:creationId xmlns:a16="http://schemas.microsoft.com/office/drawing/2014/main" id="{D30DF25E-FE65-4CB0-9305-C58B7FBAF687}"/>
              </a:ext>
            </a:extLst>
          </p:cNvPr>
          <p:cNvPicPr>
            <a:picLocks noGrp="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700" y="1464753"/>
            <a:ext cx="3771457" cy="282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FFBCACFF-FA94-4826-B6F9-2E26F4C26421}"/>
              </a:ext>
            </a:extLst>
          </p:cNvPr>
          <p:cNvSpPr/>
          <p:nvPr/>
        </p:nvSpPr>
        <p:spPr>
          <a:xfrm>
            <a:off x="-50831" y="6258289"/>
            <a:ext cx="4539936" cy="461665"/>
          </a:xfrm>
          <a:prstGeom prst="rect">
            <a:avLst/>
          </a:prstGeom>
        </p:spPr>
        <p:txBody>
          <a:bodyPr wrap="square">
            <a:spAutoFit/>
          </a:bodyPr>
          <a:lstStyle/>
          <a:p>
            <a:r>
              <a:rPr lang="en-GB" sz="1200" i="1" dirty="0"/>
              <a:t>Large silicon microstrip tracker with over 4000 silicon modules, 60 m</a:t>
            </a:r>
            <a:r>
              <a:rPr lang="en-GB" sz="1200" i="1" baseline="30000" dirty="0"/>
              <a:t>2</a:t>
            </a:r>
            <a:r>
              <a:rPr lang="en-GB" sz="1200" i="1" dirty="0"/>
              <a:t>  of silicon and 6.3 million electronic channels.</a:t>
            </a:r>
          </a:p>
        </p:txBody>
      </p:sp>
      <p:pic>
        <p:nvPicPr>
          <p:cNvPr id="20" name="Picture 7" descr="C:\Documents and Settings\vossebeld\Desktop\DeptResearchMeeting\pictures\ATLAS\Slide1.JPG">
            <a:extLst>
              <a:ext uri="{FF2B5EF4-FFF2-40B4-BE49-F238E27FC236}">
                <a16:creationId xmlns:a16="http://schemas.microsoft.com/office/drawing/2014/main" id="{2D1C9E08-772F-48D2-8DF6-4008C0CAED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5555"/>
          <a:stretch>
            <a:fillRect/>
          </a:stretch>
        </p:blipFill>
        <p:spPr bwMode="auto">
          <a:xfrm>
            <a:off x="58224" y="4501714"/>
            <a:ext cx="4405714" cy="1799000"/>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D5E0D8F7-D77C-4097-9512-B3844F9561AD}"/>
              </a:ext>
            </a:extLst>
          </p:cNvPr>
          <p:cNvCxnSpPr>
            <a:cxnSpLocks/>
          </p:cNvCxnSpPr>
          <p:nvPr/>
        </p:nvCxnSpPr>
        <p:spPr>
          <a:xfrm flipH="1">
            <a:off x="58224" y="3020037"/>
            <a:ext cx="1065901" cy="1501479"/>
          </a:xfrm>
          <a:prstGeom prst="straightConnector1">
            <a:avLst/>
          </a:prstGeom>
          <a:ln w="381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469F366-AA27-4DE9-8B53-2FB17223109E}"/>
              </a:ext>
            </a:extLst>
          </p:cNvPr>
          <p:cNvCxnSpPr>
            <a:cxnSpLocks/>
          </p:cNvCxnSpPr>
          <p:nvPr/>
        </p:nvCxnSpPr>
        <p:spPr>
          <a:xfrm>
            <a:off x="3818389" y="2650920"/>
            <a:ext cx="644542" cy="1870596"/>
          </a:xfrm>
          <a:prstGeom prst="straightConnector1">
            <a:avLst/>
          </a:prstGeom>
          <a:ln w="381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10D7236B-B09F-4467-AB53-E54B22A1BF4E}"/>
              </a:ext>
            </a:extLst>
          </p:cNvPr>
          <p:cNvGrpSpPr/>
          <p:nvPr/>
        </p:nvGrpSpPr>
        <p:grpSpPr>
          <a:xfrm>
            <a:off x="4191157" y="5526158"/>
            <a:ext cx="5002031" cy="962963"/>
            <a:chOff x="4191157" y="5526158"/>
            <a:chExt cx="5002031" cy="962963"/>
          </a:xfrm>
        </p:grpSpPr>
        <p:cxnSp>
          <p:nvCxnSpPr>
            <p:cNvPr id="32" name="Straight Arrow Connector 31">
              <a:extLst>
                <a:ext uri="{FF2B5EF4-FFF2-40B4-BE49-F238E27FC236}">
                  <a16:creationId xmlns:a16="http://schemas.microsoft.com/office/drawing/2014/main" id="{C4F5D87D-B368-42D1-B69A-203507984EAC}"/>
                </a:ext>
              </a:extLst>
            </p:cNvPr>
            <p:cNvCxnSpPr>
              <a:cxnSpLocks/>
            </p:cNvCxnSpPr>
            <p:nvPr/>
          </p:nvCxnSpPr>
          <p:spPr>
            <a:xfrm flipH="1" flipV="1">
              <a:off x="4191157" y="5526158"/>
              <a:ext cx="331657" cy="39758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39A70855-F57F-44FD-BBF1-737AF74E822E}"/>
                </a:ext>
              </a:extLst>
            </p:cNvPr>
            <p:cNvSpPr/>
            <p:nvPr/>
          </p:nvSpPr>
          <p:spPr>
            <a:xfrm>
              <a:off x="4621188" y="5565791"/>
              <a:ext cx="4572000" cy="923330"/>
            </a:xfrm>
            <a:prstGeom prst="rect">
              <a:avLst/>
            </a:prstGeom>
          </p:spPr>
          <p:txBody>
            <a:bodyPr>
              <a:spAutoFit/>
            </a:bodyPr>
            <a:lstStyle/>
            <a:p>
              <a:r>
                <a:rPr lang="en-GB" b="1" i="1" dirty="0"/>
                <a:t>Liverpool developed a major role in the construction of the forward STC endcap-C</a:t>
              </a:r>
            </a:p>
          </p:txBody>
        </p:sp>
      </p:grpSp>
    </p:spTree>
    <p:extLst>
      <p:ext uri="{BB962C8B-B14F-4D97-AF65-F5344CB8AC3E}">
        <p14:creationId xmlns:p14="http://schemas.microsoft.com/office/powerpoint/2010/main" val="222242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forwardmodule.jpg">
            <a:extLst>
              <a:ext uri="{FF2B5EF4-FFF2-40B4-BE49-F238E27FC236}">
                <a16:creationId xmlns:a16="http://schemas.microsoft.com/office/drawing/2014/main" id="{A9C317D4-C191-4A7F-9CE3-8B3708E6981B}"/>
              </a:ext>
            </a:extLst>
          </p:cNvPr>
          <p:cNvPicPr>
            <a:picLocks noChangeAspect="1"/>
          </p:cNvPicPr>
          <p:nvPr/>
        </p:nvPicPr>
        <p:blipFill rotWithShape="1">
          <a:blip r:embed="rId3" cstate="print"/>
          <a:srcRect t="14579" b="19778"/>
          <a:stretch/>
        </p:blipFill>
        <p:spPr>
          <a:xfrm>
            <a:off x="4126768" y="4706709"/>
            <a:ext cx="3863123" cy="2026320"/>
          </a:xfrm>
          <a:prstGeom prst="rect">
            <a:avLst/>
          </a:prstGeom>
          <a:effectLst>
            <a:softEdge rad="127000"/>
          </a:effectLst>
        </p:spPr>
      </p:pic>
      <p:sp>
        <p:nvSpPr>
          <p:cNvPr id="3" name="Text Placeholder 2">
            <a:extLst>
              <a:ext uri="{FF2B5EF4-FFF2-40B4-BE49-F238E27FC236}">
                <a16:creationId xmlns:a16="http://schemas.microsoft.com/office/drawing/2014/main" id="{903A6BB1-F0A7-4169-A466-DDF77AE634CF}"/>
              </a:ext>
            </a:extLst>
          </p:cNvPr>
          <p:cNvSpPr>
            <a:spLocks noGrp="1"/>
          </p:cNvSpPr>
          <p:nvPr>
            <p:ph type="body" sz="quarter" idx="10"/>
          </p:nvPr>
        </p:nvSpPr>
        <p:spPr>
          <a:xfrm>
            <a:off x="683010" y="934260"/>
            <a:ext cx="5133132" cy="468179"/>
          </a:xfrm>
        </p:spPr>
        <p:txBody>
          <a:bodyPr/>
          <a:lstStyle/>
          <a:p>
            <a:r>
              <a:rPr lang="en-GB" dirty="0"/>
              <a:t>Development of the forward SCT module</a:t>
            </a:r>
          </a:p>
          <a:p>
            <a:endParaRPr lang="en-GB" dirty="0"/>
          </a:p>
        </p:txBody>
      </p:sp>
      <p:sp>
        <p:nvSpPr>
          <p:cNvPr id="10" name="Text Placeholder 9">
            <a:extLst>
              <a:ext uri="{FF2B5EF4-FFF2-40B4-BE49-F238E27FC236}">
                <a16:creationId xmlns:a16="http://schemas.microsoft.com/office/drawing/2014/main" id="{F912A4D8-C780-4220-83CE-9F7F5A9DB2D9}"/>
              </a:ext>
            </a:extLst>
          </p:cNvPr>
          <p:cNvSpPr>
            <a:spLocks noGrp="1"/>
          </p:cNvSpPr>
          <p:nvPr>
            <p:ph type="body" sz="quarter" idx="11"/>
          </p:nvPr>
        </p:nvSpPr>
        <p:spPr>
          <a:xfrm>
            <a:off x="144984" y="1858429"/>
            <a:ext cx="6122536" cy="4584784"/>
          </a:xfrm>
        </p:spPr>
        <p:txBody>
          <a:bodyPr>
            <a:normAutofit/>
          </a:bodyPr>
          <a:lstStyle/>
          <a:p>
            <a:pPr marL="0" indent="0">
              <a:buNone/>
            </a:pPr>
            <a:r>
              <a:rPr lang="en-GB" sz="1800" dirty="0"/>
              <a:t>Key challenges:</a:t>
            </a:r>
          </a:p>
          <a:p>
            <a:pPr marL="342900" indent="-342900"/>
            <a:r>
              <a:rPr lang="en-GB" sz="1800" dirty="0"/>
              <a:t>Layout of wedge shaped detectors</a:t>
            </a:r>
          </a:p>
          <a:p>
            <a:pPr marL="342900" indent="-342900"/>
            <a:r>
              <a:rPr lang="en-GB" sz="1800" dirty="0"/>
              <a:t>Design of the compact readout flex circuit.</a:t>
            </a:r>
          </a:p>
          <a:p>
            <a:pPr marL="342900" indent="-342900"/>
            <a:r>
              <a:rPr lang="en-GB" sz="1800" dirty="0">
                <a:sym typeface="Wingdings" panose="05000000000000000000" pitchFamily="2" charset="2"/>
              </a:rPr>
              <a:t>Thermal separation sensor and electronics</a:t>
            </a:r>
          </a:p>
          <a:p>
            <a:pPr marL="342900" indent="-342900"/>
            <a:r>
              <a:rPr lang="en-GB" sz="1800" dirty="0"/>
              <a:t>Design suitable for mass production </a:t>
            </a:r>
          </a:p>
          <a:p>
            <a:pPr marL="0" indent="0">
              <a:buNone/>
            </a:pPr>
            <a:r>
              <a:rPr lang="en-GB" sz="1800" dirty="0"/>
              <a:t>Evaluation</a:t>
            </a:r>
          </a:p>
          <a:p>
            <a:r>
              <a:rPr lang="en-GB" sz="1800" dirty="0"/>
              <a:t>demonstration of  the wedge strip sensors </a:t>
            </a:r>
          </a:p>
          <a:p>
            <a:r>
              <a:rPr lang="en-GB" sz="1800" dirty="0">
                <a:sym typeface="Wingdings" panose="05000000000000000000" pitchFamily="2" charset="2"/>
              </a:rPr>
              <a:t>Manufacture and testing of first sensor prototypes </a:t>
            </a:r>
          </a:p>
        </p:txBody>
      </p:sp>
      <p:sp>
        <p:nvSpPr>
          <p:cNvPr id="5" name="Slide Number Placeholder 4">
            <a:extLst>
              <a:ext uri="{FF2B5EF4-FFF2-40B4-BE49-F238E27FC236}">
                <a16:creationId xmlns:a16="http://schemas.microsoft.com/office/drawing/2014/main" id="{24F4F9AB-0501-475A-B156-0ADCD475E559}"/>
              </a:ext>
            </a:extLst>
          </p:cNvPr>
          <p:cNvSpPr>
            <a:spLocks noGrp="1"/>
          </p:cNvSpPr>
          <p:nvPr>
            <p:ph type="sldNum" sz="quarter" idx="4"/>
          </p:nvPr>
        </p:nvSpPr>
        <p:spPr/>
        <p:txBody>
          <a:bodyPr/>
          <a:lstStyle/>
          <a:p>
            <a:fld id="{61170A13-7072-4B66-81B1-34DF27817672}" type="slidenum">
              <a:rPr lang="en-GB" smtClean="0"/>
              <a:t>6</a:t>
            </a:fld>
            <a:endParaRPr lang="en-GB"/>
          </a:p>
        </p:txBody>
      </p:sp>
      <p:pic>
        <p:nvPicPr>
          <p:cNvPr id="11" name="Picture 10">
            <a:extLst>
              <a:ext uri="{FF2B5EF4-FFF2-40B4-BE49-F238E27FC236}">
                <a16:creationId xmlns:a16="http://schemas.microsoft.com/office/drawing/2014/main" id="{2B712E42-0DCA-47E0-AC38-3622A0282832}"/>
              </a:ext>
            </a:extLst>
          </p:cNvPr>
          <p:cNvPicPr>
            <a:picLocks noChangeAspect="1"/>
          </p:cNvPicPr>
          <p:nvPr/>
        </p:nvPicPr>
        <p:blipFill>
          <a:blip r:embed="rId4"/>
          <a:stretch>
            <a:fillRect/>
          </a:stretch>
        </p:blipFill>
        <p:spPr>
          <a:xfrm>
            <a:off x="5240734" y="1771513"/>
            <a:ext cx="3863123" cy="2063634"/>
          </a:xfrm>
          <a:prstGeom prst="rect">
            <a:avLst/>
          </a:prstGeom>
        </p:spPr>
      </p:pic>
      <p:pic>
        <p:nvPicPr>
          <p:cNvPr id="12" name="Picture 11">
            <a:extLst>
              <a:ext uri="{FF2B5EF4-FFF2-40B4-BE49-F238E27FC236}">
                <a16:creationId xmlns:a16="http://schemas.microsoft.com/office/drawing/2014/main" id="{72DBE950-2E0D-4E17-A342-7491F4D211D7}"/>
              </a:ext>
            </a:extLst>
          </p:cNvPr>
          <p:cNvPicPr>
            <a:picLocks noChangeAspect="1"/>
          </p:cNvPicPr>
          <p:nvPr/>
        </p:nvPicPr>
        <p:blipFill>
          <a:blip r:embed="rId5"/>
          <a:stretch>
            <a:fillRect/>
          </a:stretch>
        </p:blipFill>
        <p:spPr>
          <a:xfrm rot="5400000">
            <a:off x="7745016" y="4225225"/>
            <a:ext cx="1759255" cy="1108432"/>
          </a:xfrm>
          <a:prstGeom prst="rect">
            <a:avLst/>
          </a:prstGeom>
        </p:spPr>
      </p:pic>
      <p:pic>
        <p:nvPicPr>
          <p:cNvPr id="13" name="Picture 12">
            <a:extLst>
              <a:ext uri="{FF2B5EF4-FFF2-40B4-BE49-F238E27FC236}">
                <a16:creationId xmlns:a16="http://schemas.microsoft.com/office/drawing/2014/main" id="{A54B01FD-FC6E-456E-B0A5-F64FB7A54B33}"/>
              </a:ext>
            </a:extLst>
          </p:cNvPr>
          <p:cNvPicPr>
            <a:picLocks noChangeAspect="1"/>
          </p:cNvPicPr>
          <p:nvPr/>
        </p:nvPicPr>
        <p:blipFill>
          <a:blip r:embed="rId6"/>
          <a:stretch>
            <a:fillRect/>
          </a:stretch>
        </p:blipFill>
        <p:spPr>
          <a:xfrm>
            <a:off x="7420620" y="25445"/>
            <a:ext cx="1561657" cy="1721155"/>
          </a:xfrm>
          <a:prstGeom prst="rect">
            <a:avLst/>
          </a:prstGeom>
        </p:spPr>
      </p:pic>
      <p:pic>
        <p:nvPicPr>
          <p:cNvPr id="2" name="Picture 1">
            <a:extLst>
              <a:ext uri="{FF2B5EF4-FFF2-40B4-BE49-F238E27FC236}">
                <a16:creationId xmlns:a16="http://schemas.microsoft.com/office/drawing/2014/main" id="{CAE32E8E-DFC6-4D4F-9F30-FE4AC56083C2}"/>
              </a:ext>
            </a:extLst>
          </p:cNvPr>
          <p:cNvPicPr>
            <a:picLocks noChangeAspect="1"/>
          </p:cNvPicPr>
          <p:nvPr/>
        </p:nvPicPr>
        <p:blipFill>
          <a:blip r:embed="rId7"/>
          <a:stretch>
            <a:fillRect/>
          </a:stretch>
        </p:blipFill>
        <p:spPr>
          <a:xfrm>
            <a:off x="5661365" y="25445"/>
            <a:ext cx="1759255" cy="1705242"/>
          </a:xfrm>
          <a:prstGeom prst="rect">
            <a:avLst/>
          </a:prstGeom>
        </p:spPr>
      </p:pic>
      <p:pic>
        <p:nvPicPr>
          <p:cNvPr id="6146" name="Picture 2" descr="https://lh3.googleusercontent.com/pw/AMWts8Da6iVkZMBs_Upoh-A5LxjPQ5Tim1ejPwS15DTvU0FEEsElAizfoAfojHZg2YiYwo4L86JKPwe4Cj6it9o67DnYJQy71ez40ideETHp3EDo5W3aUZu6gV2DwZfbexKkmXX3wFPyfpwAfGk74eMV0apT=w876-h657-no?authuser=0">
            <a:extLst>
              <a:ext uri="{FF2B5EF4-FFF2-40B4-BE49-F238E27FC236}">
                <a16:creationId xmlns:a16="http://schemas.microsoft.com/office/drawing/2014/main" id="{B9D410F4-535F-42AB-928D-E459E388992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2313" t="3695" r="1865"/>
          <a:stretch/>
        </p:blipFill>
        <p:spPr bwMode="auto">
          <a:xfrm rot="16200000">
            <a:off x="461162" y="5001582"/>
            <a:ext cx="1909174" cy="1606776"/>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BE247C57-394B-41A9-8EC7-7593FE4B10AB}"/>
              </a:ext>
            </a:extLst>
          </p:cNvPr>
          <p:cNvSpPr/>
          <p:nvPr/>
        </p:nvSpPr>
        <p:spPr>
          <a:xfrm>
            <a:off x="10928" y="6520785"/>
            <a:ext cx="3238648" cy="276999"/>
          </a:xfrm>
          <a:prstGeom prst="rect">
            <a:avLst/>
          </a:prstGeom>
        </p:spPr>
        <p:txBody>
          <a:bodyPr wrap="square">
            <a:spAutoFit/>
          </a:bodyPr>
          <a:lstStyle/>
          <a:p>
            <a:r>
              <a:rPr lang="en-GB" sz="1200" i="1" dirty="0"/>
              <a:t>Early wedge detector with readout board</a:t>
            </a:r>
          </a:p>
        </p:txBody>
      </p:sp>
      <p:sp>
        <p:nvSpPr>
          <p:cNvPr id="17" name="Rectangle 16">
            <a:extLst>
              <a:ext uri="{FF2B5EF4-FFF2-40B4-BE49-F238E27FC236}">
                <a16:creationId xmlns:a16="http://schemas.microsoft.com/office/drawing/2014/main" id="{2ECB20C8-DE7F-45CE-AB89-8CDEC3450A90}"/>
              </a:ext>
            </a:extLst>
          </p:cNvPr>
          <p:cNvSpPr/>
          <p:nvPr/>
        </p:nvSpPr>
        <p:spPr>
          <a:xfrm>
            <a:off x="4595021" y="6611433"/>
            <a:ext cx="3238648" cy="276999"/>
          </a:xfrm>
          <a:prstGeom prst="rect">
            <a:avLst/>
          </a:prstGeom>
        </p:spPr>
        <p:txBody>
          <a:bodyPr wrap="square">
            <a:spAutoFit/>
          </a:bodyPr>
          <a:lstStyle/>
          <a:p>
            <a:r>
              <a:rPr lang="en-GB" sz="1200" i="1" dirty="0"/>
              <a:t>Endcap module prototype</a:t>
            </a:r>
          </a:p>
        </p:txBody>
      </p:sp>
      <p:sp>
        <p:nvSpPr>
          <p:cNvPr id="18" name="Rectangle 17">
            <a:extLst>
              <a:ext uri="{FF2B5EF4-FFF2-40B4-BE49-F238E27FC236}">
                <a16:creationId xmlns:a16="http://schemas.microsoft.com/office/drawing/2014/main" id="{D186F069-EB25-4F82-B2B9-CD24B9D2ED17}"/>
              </a:ext>
            </a:extLst>
          </p:cNvPr>
          <p:cNvSpPr/>
          <p:nvPr/>
        </p:nvSpPr>
        <p:spPr>
          <a:xfrm>
            <a:off x="5240734" y="3891701"/>
            <a:ext cx="3238648" cy="276999"/>
          </a:xfrm>
          <a:prstGeom prst="rect">
            <a:avLst/>
          </a:prstGeom>
        </p:spPr>
        <p:txBody>
          <a:bodyPr wrap="square">
            <a:spAutoFit/>
          </a:bodyPr>
          <a:lstStyle/>
          <a:p>
            <a:r>
              <a:rPr lang="en-GB" sz="1200" i="1" dirty="0"/>
              <a:t>Module concept</a:t>
            </a:r>
          </a:p>
        </p:txBody>
      </p:sp>
      <p:sp>
        <p:nvSpPr>
          <p:cNvPr id="19" name="Rectangle 18">
            <a:extLst>
              <a:ext uri="{FF2B5EF4-FFF2-40B4-BE49-F238E27FC236}">
                <a16:creationId xmlns:a16="http://schemas.microsoft.com/office/drawing/2014/main" id="{9B05A220-4D9B-4AC9-9F68-C7FFFA667B4C}"/>
              </a:ext>
            </a:extLst>
          </p:cNvPr>
          <p:cNvSpPr/>
          <p:nvPr/>
        </p:nvSpPr>
        <p:spPr>
          <a:xfrm>
            <a:off x="8075258" y="5604077"/>
            <a:ext cx="1266520" cy="646331"/>
          </a:xfrm>
          <a:prstGeom prst="rect">
            <a:avLst/>
          </a:prstGeom>
        </p:spPr>
        <p:txBody>
          <a:bodyPr wrap="square">
            <a:spAutoFit/>
          </a:bodyPr>
          <a:lstStyle/>
          <a:p>
            <a:r>
              <a:rPr lang="en-GB" sz="1200" i="1" dirty="0" err="1"/>
              <a:t>thermolithic</a:t>
            </a:r>
            <a:r>
              <a:rPr lang="en-GB" sz="1200" i="1" dirty="0"/>
              <a:t> pyro graphite spine</a:t>
            </a:r>
          </a:p>
        </p:txBody>
      </p:sp>
    </p:spTree>
    <p:extLst>
      <p:ext uri="{BB962C8B-B14F-4D97-AF65-F5344CB8AC3E}">
        <p14:creationId xmlns:p14="http://schemas.microsoft.com/office/powerpoint/2010/main" val="506876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533FCC0-343F-4EA8-B2CF-99864D0F6A85}"/>
              </a:ext>
            </a:extLst>
          </p:cNvPr>
          <p:cNvSpPr>
            <a:spLocks noGrp="1"/>
          </p:cNvSpPr>
          <p:nvPr>
            <p:ph type="body" sz="quarter" idx="10"/>
          </p:nvPr>
        </p:nvSpPr>
        <p:spPr>
          <a:xfrm>
            <a:off x="789026" y="927204"/>
            <a:ext cx="8230745" cy="468179"/>
          </a:xfrm>
        </p:spPr>
        <p:txBody>
          <a:bodyPr/>
          <a:lstStyle/>
          <a:p>
            <a:r>
              <a:rPr lang="en-GB" dirty="0"/>
              <a:t>The Liverpool Semi-Conductor Centre - LSDC</a:t>
            </a:r>
          </a:p>
        </p:txBody>
      </p:sp>
      <p:sp>
        <p:nvSpPr>
          <p:cNvPr id="13" name="Text Placeholder 12">
            <a:extLst>
              <a:ext uri="{FF2B5EF4-FFF2-40B4-BE49-F238E27FC236}">
                <a16:creationId xmlns:a16="http://schemas.microsoft.com/office/drawing/2014/main" id="{DE2ADFB5-94D3-4F07-BE85-0889A23281A2}"/>
              </a:ext>
            </a:extLst>
          </p:cNvPr>
          <p:cNvSpPr>
            <a:spLocks noGrp="1"/>
          </p:cNvSpPr>
          <p:nvPr>
            <p:ph type="body" sz="quarter" idx="11"/>
          </p:nvPr>
        </p:nvSpPr>
        <p:spPr>
          <a:xfrm>
            <a:off x="373798" y="1470994"/>
            <a:ext cx="8229600" cy="4759040"/>
          </a:xfrm>
        </p:spPr>
        <p:txBody>
          <a:bodyPr>
            <a:noAutofit/>
          </a:bodyPr>
          <a:lstStyle/>
          <a:p>
            <a:pPr marL="0" indent="0">
              <a:buNone/>
            </a:pPr>
            <a:r>
              <a:rPr lang="en-GB" sz="1800" dirty="0"/>
              <a:t>The construction of large are silicon arrays for the LHC required an investment in state-of-the-art facilities.</a:t>
            </a:r>
          </a:p>
          <a:p>
            <a:pPr marL="0" indent="0">
              <a:buNone/>
            </a:pPr>
            <a:r>
              <a:rPr lang="en-GB" sz="1800" dirty="0"/>
              <a:t>In 1998, the University of Liverpool won £3.1M funding from the Joint Infrastructure Fund to establish build a 450m</a:t>
            </a:r>
            <a:r>
              <a:rPr lang="en-GB" sz="1800" baseline="30000" dirty="0"/>
              <a:t>2</a:t>
            </a:r>
            <a:r>
              <a:rPr lang="en-GB" sz="1800" dirty="0"/>
              <a:t> clean room facility equipped with state-of-the-art wire-bonding, wafer-probing and metrology equipment. </a:t>
            </a:r>
          </a:p>
          <a:p>
            <a:pPr marL="0" indent="0">
              <a:buNone/>
            </a:pPr>
            <a:r>
              <a:rPr lang="en-GB" sz="1800" dirty="0"/>
              <a:t>JIF was a call for transformative bids  the working environment, and enhance the research capability of the UK research community by creating a flexible scheme that can respond to the real needs of the academic research community.</a:t>
            </a:r>
          </a:p>
        </p:txBody>
      </p:sp>
      <p:sp>
        <p:nvSpPr>
          <p:cNvPr id="5" name="Slide Number Placeholder 4">
            <a:extLst>
              <a:ext uri="{FF2B5EF4-FFF2-40B4-BE49-F238E27FC236}">
                <a16:creationId xmlns:a16="http://schemas.microsoft.com/office/drawing/2014/main" id="{ED0E9348-3E1B-4616-A102-3E156E30AD3F}"/>
              </a:ext>
            </a:extLst>
          </p:cNvPr>
          <p:cNvSpPr>
            <a:spLocks noGrp="1"/>
          </p:cNvSpPr>
          <p:nvPr>
            <p:ph type="sldNum" sz="quarter" idx="4"/>
          </p:nvPr>
        </p:nvSpPr>
        <p:spPr/>
        <p:txBody>
          <a:bodyPr/>
          <a:lstStyle/>
          <a:p>
            <a:fld id="{61170A13-7072-4B66-81B1-34DF27817672}" type="slidenum">
              <a:rPr lang="en-GB" smtClean="0"/>
              <a:t>7</a:t>
            </a:fld>
            <a:endParaRPr lang="en-GB"/>
          </a:p>
        </p:txBody>
      </p:sp>
      <p:pic>
        <p:nvPicPr>
          <p:cNvPr id="6" name="Picture 5" descr="LivUniDeptPlan">
            <a:extLst>
              <a:ext uri="{FF2B5EF4-FFF2-40B4-BE49-F238E27FC236}">
                <a16:creationId xmlns:a16="http://schemas.microsoft.com/office/drawing/2014/main" id="{19941F9B-9C89-4F43-BF00-19232DF14E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6236"/>
          <a:stretch>
            <a:fillRect/>
          </a:stretch>
        </p:blipFill>
        <p:spPr bwMode="auto">
          <a:xfrm>
            <a:off x="293865" y="3977316"/>
            <a:ext cx="3753678" cy="255792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SCF0107">
            <a:extLst>
              <a:ext uri="{FF2B5EF4-FFF2-40B4-BE49-F238E27FC236}">
                <a16:creationId xmlns:a16="http://schemas.microsoft.com/office/drawing/2014/main" id="{6DE450C4-0FEC-46EA-AC8C-327740809C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3977316"/>
            <a:ext cx="3185336" cy="255792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F21F39AF-24CF-4AAD-9C57-19D73B00EBD7}"/>
              </a:ext>
            </a:extLst>
          </p:cNvPr>
          <p:cNvSpPr/>
          <p:nvPr/>
        </p:nvSpPr>
        <p:spPr>
          <a:xfrm>
            <a:off x="183811" y="6542646"/>
            <a:ext cx="3238648" cy="276999"/>
          </a:xfrm>
          <a:prstGeom prst="rect">
            <a:avLst/>
          </a:prstGeom>
        </p:spPr>
        <p:txBody>
          <a:bodyPr wrap="square">
            <a:spAutoFit/>
          </a:bodyPr>
          <a:lstStyle/>
          <a:p>
            <a:r>
              <a:rPr lang="en-GB" sz="1200" i="1" dirty="0"/>
              <a:t>LSDC floorplan</a:t>
            </a:r>
          </a:p>
        </p:txBody>
      </p:sp>
      <p:sp>
        <p:nvSpPr>
          <p:cNvPr id="9" name="Rectangle 8">
            <a:extLst>
              <a:ext uri="{FF2B5EF4-FFF2-40B4-BE49-F238E27FC236}">
                <a16:creationId xmlns:a16="http://schemas.microsoft.com/office/drawing/2014/main" id="{D99DCB21-E3FE-42E6-91DF-38350DC05AA4}"/>
              </a:ext>
            </a:extLst>
          </p:cNvPr>
          <p:cNvSpPr/>
          <p:nvPr/>
        </p:nvSpPr>
        <p:spPr>
          <a:xfrm>
            <a:off x="4267200" y="6581001"/>
            <a:ext cx="3238648" cy="461665"/>
          </a:xfrm>
          <a:prstGeom prst="rect">
            <a:avLst/>
          </a:prstGeom>
        </p:spPr>
        <p:txBody>
          <a:bodyPr wrap="square">
            <a:spAutoFit/>
          </a:bodyPr>
          <a:lstStyle/>
          <a:p>
            <a:r>
              <a:rPr lang="en-GB" sz="1200" i="1" dirty="0"/>
              <a:t>Oliver lodge ground floor from courtyard concept</a:t>
            </a:r>
          </a:p>
        </p:txBody>
      </p:sp>
    </p:spTree>
    <p:extLst>
      <p:ext uri="{BB962C8B-B14F-4D97-AF65-F5344CB8AC3E}">
        <p14:creationId xmlns:p14="http://schemas.microsoft.com/office/powerpoint/2010/main" val="779138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5A93B75-516B-44D0-8B71-12E0C87E39DC}"/>
              </a:ext>
            </a:extLst>
          </p:cNvPr>
          <p:cNvSpPr>
            <a:spLocks noGrp="1"/>
          </p:cNvSpPr>
          <p:nvPr>
            <p:ph type="sldNum" sz="quarter" idx="4"/>
          </p:nvPr>
        </p:nvSpPr>
        <p:spPr/>
        <p:txBody>
          <a:bodyPr/>
          <a:lstStyle/>
          <a:p>
            <a:fld id="{61170A13-7072-4B66-81B1-34DF27817672}" type="slidenum">
              <a:rPr lang="en-GB" smtClean="0"/>
              <a:t>8</a:t>
            </a:fld>
            <a:endParaRPr lang="en-GB"/>
          </a:p>
        </p:txBody>
      </p:sp>
      <p:pic>
        <p:nvPicPr>
          <p:cNvPr id="6" name="Picture 5" descr="DSCF0110">
            <a:extLst>
              <a:ext uri="{FF2B5EF4-FFF2-40B4-BE49-F238E27FC236}">
                <a16:creationId xmlns:a16="http://schemas.microsoft.com/office/drawing/2014/main" id="{DAB48617-D72A-481F-A330-FE1CA790A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980" y="1957115"/>
            <a:ext cx="2884176" cy="23825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DSCF0058">
            <a:extLst>
              <a:ext uri="{FF2B5EF4-FFF2-40B4-BE49-F238E27FC236}">
                <a16:creationId xmlns:a16="http://schemas.microsoft.com/office/drawing/2014/main" id="{E9F498AF-3BB8-4745-86DB-E4C70FE8D7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207" y="1957115"/>
            <a:ext cx="2797585" cy="24041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DSCF0027">
            <a:extLst>
              <a:ext uri="{FF2B5EF4-FFF2-40B4-BE49-F238E27FC236}">
                <a16:creationId xmlns:a16="http://schemas.microsoft.com/office/drawing/2014/main" id="{D76987DA-F6BE-416E-A960-6FBD335614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1378" y="1957115"/>
            <a:ext cx="2842376" cy="23825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DSCF0010">
            <a:extLst>
              <a:ext uri="{FF2B5EF4-FFF2-40B4-BE49-F238E27FC236}">
                <a16:creationId xmlns:a16="http://schemas.microsoft.com/office/drawing/2014/main" id="{71643EDF-7A0E-4D25-9C86-E017A5DC11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522" y="4406874"/>
            <a:ext cx="2183474" cy="20045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DSCF0011">
            <a:extLst>
              <a:ext uri="{FF2B5EF4-FFF2-40B4-BE49-F238E27FC236}">
                <a16:creationId xmlns:a16="http://schemas.microsoft.com/office/drawing/2014/main" id="{66CA86A7-7DBA-4EFC-951C-5C30465FAC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3231" y="4428469"/>
            <a:ext cx="2089133" cy="19829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DSCF0014">
            <a:extLst>
              <a:ext uri="{FF2B5EF4-FFF2-40B4-BE49-F238E27FC236}">
                <a16:creationId xmlns:a16="http://schemas.microsoft.com/office/drawing/2014/main" id="{01E11043-2E35-4DD3-BF23-FBB64E71A6C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13795" y="4428469"/>
            <a:ext cx="2124542" cy="19829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DSCF0013">
            <a:extLst>
              <a:ext uri="{FF2B5EF4-FFF2-40B4-BE49-F238E27FC236}">
                <a16:creationId xmlns:a16="http://schemas.microsoft.com/office/drawing/2014/main" id="{9553D683-8610-43E9-AF33-AA21FA8528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7181" y="4428469"/>
            <a:ext cx="2124542" cy="1982906"/>
          </a:xfrm>
          <a:prstGeom prst="rect">
            <a:avLst/>
          </a:prstGeom>
          <a:noFill/>
          <a:extLst>
            <a:ext uri="{909E8E84-426E-40DD-AFC4-6F175D3DCCD1}">
              <a14:hiddenFill xmlns:a14="http://schemas.microsoft.com/office/drawing/2010/main">
                <a:solidFill>
                  <a:srgbClr val="FFFFFF"/>
                </a:solidFill>
              </a14:hiddenFill>
            </a:ext>
          </a:extLst>
        </p:spPr>
      </p:pic>
      <p:sp>
        <p:nvSpPr>
          <p:cNvPr id="14" name="Text Placeholder 11">
            <a:extLst>
              <a:ext uri="{FF2B5EF4-FFF2-40B4-BE49-F238E27FC236}">
                <a16:creationId xmlns:a16="http://schemas.microsoft.com/office/drawing/2014/main" id="{1A1FE6E3-8E3F-4CDF-AA16-ADAEEE1173DF}"/>
              </a:ext>
            </a:extLst>
          </p:cNvPr>
          <p:cNvSpPr>
            <a:spLocks noGrp="1"/>
          </p:cNvSpPr>
          <p:nvPr>
            <p:ph type="body" sz="quarter" idx="10"/>
          </p:nvPr>
        </p:nvSpPr>
        <p:spPr>
          <a:xfrm>
            <a:off x="683009" y="958870"/>
            <a:ext cx="8230745" cy="468179"/>
          </a:xfrm>
        </p:spPr>
        <p:txBody>
          <a:bodyPr/>
          <a:lstStyle/>
          <a:p>
            <a:r>
              <a:rPr lang="en-GB" dirty="0"/>
              <a:t>Construction of the LSDC</a:t>
            </a:r>
          </a:p>
        </p:txBody>
      </p:sp>
      <p:sp>
        <p:nvSpPr>
          <p:cNvPr id="15" name="Rectangle 14">
            <a:extLst>
              <a:ext uri="{FF2B5EF4-FFF2-40B4-BE49-F238E27FC236}">
                <a16:creationId xmlns:a16="http://schemas.microsoft.com/office/drawing/2014/main" id="{AD4A31A2-AA95-46B0-B350-743CA4FDE41D}"/>
              </a:ext>
            </a:extLst>
          </p:cNvPr>
          <p:cNvSpPr/>
          <p:nvPr/>
        </p:nvSpPr>
        <p:spPr>
          <a:xfrm>
            <a:off x="2437418" y="6460457"/>
            <a:ext cx="3238648" cy="276999"/>
          </a:xfrm>
          <a:prstGeom prst="rect">
            <a:avLst/>
          </a:prstGeom>
        </p:spPr>
        <p:txBody>
          <a:bodyPr wrap="square">
            <a:spAutoFit/>
          </a:bodyPr>
          <a:lstStyle/>
          <a:p>
            <a:r>
              <a:rPr lang="en-GB" sz="1200" i="1" dirty="0"/>
              <a:t>Different stages of LSDC construction project</a:t>
            </a:r>
          </a:p>
        </p:txBody>
      </p:sp>
    </p:spTree>
    <p:extLst>
      <p:ext uri="{BB962C8B-B14F-4D97-AF65-F5344CB8AC3E}">
        <p14:creationId xmlns:p14="http://schemas.microsoft.com/office/powerpoint/2010/main" val="8740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7CA5012-F38A-40AA-8150-FC4853880901}"/>
              </a:ext>
            </a:extLst>
          </p:cNvPr>
          <p:cNvSpPr>
            <a:spLocks noGrp="1"/>
          </p:cNvSpPr>
          <p:nvPr>
            <p:ph type="sldNum" sz="quarter" idx="4"/>
          </p:nvPr>
        </p:nvSpPr>
        <p:spPr/>
        <p:txBody>
          <a:bodyPr/>
          <a:lstStyle/>
          <a:p>
            <a:fld id="{61170A13-7072-4B66-81B1-34DF27817672}" type="slidenum">
              <a:rPr lang="en-GB" smtClean="0"/>
              <a:t>9</a:t>
            </a:fld>
            <a:endParaRPr lang="en-GB"/>
          </a:p>
        </p:txBody>
      </p:sp>
      <p:sp>
        <p:nvSpPr>
          <p:cNvPr id="6" name="Text Placeholder 11">
            <a:extLst>
              <a:ext uri="{FF2B5EF4-FFF2-40B4-BE49-F238E27FC236}">
                <a16:creationId xmlns:a16="http://schemas.microsoft.com/office/drawing/2014/main" id="{669E4A52-D51F-4FE8-9EE3-C2904FCFEE96}"/>
              </a:ext>
            </a:extLst>
          </p:cNvPr>
          <p:cNvSpPr txBox="1">
            <a:spLocks/>
          </p:cNvSpPr>
          <p:nvPr/>
        </p:nvSpPr>
        <p:spPr>
          <a:xfrm>
            <a:off x="683009" y="958870"/>
            <a:ext cx="8230745" cy="468179"/>
          </a:xfrm>
          <a:prstGeom prst="rect">
            <a:avLst/>
          </a:prstGeom>
        </p:spPr>
        <p:txBody>
          <a:bodyPr vert="horz" lIns="0" tIns="0" rIns="0" bIns="0" rtlCol="0">
            <a:noAutofit/>
          </a:bodyPr>
          <a:lstStyle>
            <a:lvl1pPr marL="0" indent="0" algn="l" defTabSz="914400" rtl="0" eaLnBrk="1" latinLnBrk="0" hangingPunct="1">
              <a:lnSpc>
                <a:spcPct val="100000"/>
              </a:lnSpc>
              <a:spcBef>
                <a:spcPts val="10"/>
              </a:spcBef>
              <a:buFont typeface="Arial" panose="020B0604020202020204" pitchFamily="34" charset="0"/>
              <a:buNone/>
              <a:defRPr sz="2900" b="1" kern="1200" baseline="0">
                <a:solidFill>
                  <a:srgbClr val="FF6500"/>
                </a:solidFill>
                <a:latin typeface="+mn-lt"/>
                <a:ea typeface="+mn-ea"/>
                <a:cs typeface="+mn-cs"/>
              </a:defRPr>
            </a:lvl1pPr>
            <a:lvl2pPr marL="6858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3pPr>
            <a:lvl4pPr marL="16002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100000"/>
              </a:lnSpc>
              <a:spcBef>
                <a:spcPts val="10"/>
              </a:spcBef>
              <a:buClr>
                <a:srgbClr val="FF6500"/>
              </a:buClr>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Official opening </a:t>
            </a:r>
          </a:p>
        </p:txBody>
      </p:sp>
      <p:pic>
        <p:nvPicPr>
          <p:cNvPr id="7" name="Picture 6" descr="09100002">
            <a:extLst>
              <a:ext uri="{FF2B5EF4-FFF2-40B4-BE49-F238E27FC236}">
                <a16:creationId xmlns:a16="http://schemas.microsoft.com/office/drawing/2014/main" id="{6AC0F431-27C4-4658-BB1C-09AD1CE92B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0862" y="237801"/>
            <a:ext cx="4948228" cy="37120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0601881-94BE-4E92-A5D4-0D1B3001CFBC}"/>
              </a:ext>
            </a:extLst>
          </p:cNvPr>
          <p:cNvSpPr/>
          <p:nvPr/>
        </p:nvSpPr>
        <p:spPr>
          <a:xfrm>
            <a:off x="177747" y="1378022"/>
            <a:ext cx="4346712" cy="923330"/>
          </a:xfrm>
          <a:prstGeom prst="rect">
            <a:avLst/>
          </a:prstGeom>
        </p:spPr>
        <p:txBody>
          <a:bodyPr wrap="square">
            <a:spAutoFit/>
          </a:bodyPr>
          <a:lstStyle/>
          <a:p>
            <a:r>
              <a:rPr lang="en-GB" dirty="0"/>
              <a:t>Officially opened on 11th September 2003 by Sir David King, the government's Chief Scientific Advisor.</a:t>
            </a:r>
          </a:p>
        </p:txBody>
      </p:sp>
      <p:sp>
        <p:nvSpPr>
          <p:cNvPr id="9" name="Rectangle 8">
            <a:extLst>
              <a:ext uri="{FF2B5EF4-FFF2-40B4-BE49-F238E27FC236}">
                <a16:creationId xmlns:a16="http://schemas.microsoft.com/office/drawing/2014/main" id="{070E2C14-0159-43CC-8429-D36C6E015D16}"/>
              </a:ext>
            </a:extLst>
          </p:cNvPr>
          <p:cNvSpPr/>
          <p:nvPr/>
        </p:nvSpPr>
        <p:spPr>
          <a:xfrm>
            <a:off x="293865" y="4529671"/>
            <a:ext cx="8404191" cy="1477328"/>
          </a:xfrm>
          <a:prstGeom prst="rect">
            <a:avLst/>
          </a:prstGeom>
        </p:spPr>
        <p:txBody>
          <a:bodyPr wrap="square">
            <a:spAutoFit/>
          </a:bodyPr>
          <a:lstStyle/>
          <a:p>
            <a:r>
              <a:rPr lang="en-GB" i="1" dirty="0">
                <a:latin typeface="Montserrat"/>
              </a:rPr>
              <a:t>Professor Phil Allport, director of the new centre, reports: </a:t>
            </a:r>
          </a:p>
          <a:p>
            <a:r>
              <a:rPr lang="en-GB" i="1" dirty="0">
                <a:latin typeface="Montserrat"/>
              </a:rPr>
              <a:t>"The Semiconductor Detector Centre is equipped with state of the art microelectronics assembly equipment. It makes possible the construction and testing of detector systems of areas of many square metres, built from hundreds of individual sensors, measuring with a spatial resolution of typically a few thousandths of a millimetre."</a:t>
            </a:r>
            <a:endParaRPr lang="en-GB" i="1" dirty="0"/>
          </a:p>
        </p:txBody>
      </p:sp>
      <p:sp>
        <p:nvSpPr>
          <p:cNvPr id="10" name="Rectangle 9">
            <a:extLst>
              <a:ext uri="{FF2B5EF4-FFF2-40B4-BE49-F238E27FC236}">
                <a16:creationId xmlns:a16="http://schemas.microsoft.com/office/drawing/2014/main" id="{B3BDB450-494C-42AF-A40B-DEE542BEE448}"/>
              </a:ext>
            </a:extLst>
          </p:cNvPr>
          <p:cNvSpPr/>
          <p:nvPr/>
        </p:nvSpPr>
        <p:spPr>
          <a:xfrm>
            <a:off x="5459408" y="3949831"/>
            <a:ext cx="3238648" cy="276999"/>
          </a:xfrm>
          <a:prstGeom prst="rect">
            <a:avLst/>
          </a:prstGeom>
        </p:spPr>
        <p:txBody>
          <a:bodyPr wrap="square">
            <a:spAutoFit/>
          </a:bodyPr>
          <a:lstStyle/>
          <a:p>
            <a:r>
              <a:rPr lang="en-GB" sz="1200" i="1" dirty="0"/>
              <a:t>LSDC “class 100” area in 2003</a:t>
            </a:r>
          </a:p>
        </p:txBody>
      </p:sp>
    </p:spTree>
    <p:extLst>
      <p:ext uri="{BB962C8B-B14F-4D97-AF65-F5344CB8AC3E}">
        <p14:creationId xmlns:p14="http://schemas.microsoft.com/office/powerpoint/2010/main" val="776585983"/>
      </p:ext>
    </p:extLst>
  </p:cSld>
  <p:clrMapOvr>
    <a:masterClrMapping/>
  </p:clrMapOvr>
</p:sld>
</file>

<file path=ppt/theme/theme1.xml><?xml version="1.0" encoding="utf-8"?>
<a:theme xmlns:a="http://schemas.openxmlformats.org/drawingml/2006/main" name="University of Liverpoo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Liverpool</Template>
  <TotalTime>32289</TotalTime>
  <Words>1959</Words>
  <Application>Microsoft Office PowerPoint</Application>
  <PresentationFormat>On-screen Show (4:3)</PresentationFormat>
  <Paragraphs>212</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Montserrat</vt:lpstr>
      <vt:lpstr>Times New Roman</vt:lpstr>
      <vt:lpstr>University of Liverpool</vt:lpstr>
      <vt:lpstr>Joost Vossebeld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construction of Endcap-C</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Kirsty</dc:creator>
  <cp:lastModifiedBy>Vossebeld, Joost</cp:lastModifiedBy>
  <cp:revision>761</cp:revision>
  <cp:lastPrinted>2023-01-26T17:32:04Z</cp:lastPrinted>
  <dcterms:created xsi:type="dcterms:W3CDTF">2015-07-17T10:13:06Z</dcterms:created>
  <dcterms:modified xsi:type="dcterms:W3CDTF">2023-01-26T22:34:21Z</dcterms:modified>
</cp:coreProperties>
</file>