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Override1.xml" ContentType="application/vnd.openxmlformats-officedocument.themeOverride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51"/>
  </p:notesMasterIdLst>
  <p:sldIdLst>
    <p:sldId id="1324" r:id="rId2"/>
    <p:sldId id="1512" r:id="rId3"/>
    <p:sldId id="1507" r:id="rId4"/>
    <p:sldId id="1515" r:id="rId5"/>
    <p:sldId id="1516" r:id="rId6"/>
    <p:sldId id="1492" r:id="rId7"/>
    <p:sldId id="1319" r:id="rId8"/>
    <p:sldId id="1328" r:id="rId9"/>
    <p:sldId id="1496" r:id="rId10"/>
    <p:sldId id="1521" r:id="rId11"/>
    <p:sldId id="1522" r:id="rId12"/>
    <p:sldId id="1523" r:id="rId13"/>
    <p:sldId id="1270" r:id="rId14"/>
    <p:sldId id="1433" r:id="rId15"/>
    <p:sldId id="1437" r:id="rId16"/>
    <p:sldId id="1542" r:id="rId17"/>
    <p:sldId id="1563" r:id="rId18"/>
    <p:sldId id="1341" r:id="rId19"/>
    <p:sldId id="1536" r:id="rId20"/>
    <p:sldId id="1550" r:id="rId21"/>
    <p:sldId id="1560" r:id="rId22"/>
    <p:sldId id="1398" r:id="rId23"/>
    <p:sldId id="275" r:id="rId24"/>
    <p:sldId id="1564" r:id="rId25"/>
    <p:sldId id="1385" r:id="rId26"/>
    <p:sldId id="1558" r:id="rId27"/>
    <p:sldId id="1407" r:id="rId28"/>
    <p:sldId id="259" r:id="rId29"/>
    <p:sldId id="1408" r:id="rId30"/>
    <p:sldId id="1528" r:id="rId31"/>
    <p:sldId id="1529" r:id="rId32"/>
    <p:sldId id="1533" r:id="rId33"/>
    <p:sldId id="1532" r:id="rId34"/>
    <p:sldId id="1463" r:id="rId35"/>
    <p:sldId id="1561" r:id="rId36"/>
    <p:sldId id="1353" r:id="rId37"/>
    <p:sldId id="1509" r:id="rId38"/>
    <p:sldId id="1517" r:id="rId39"/>
    <p:sldId id="1510" r:id="rId40"/>
    <p:sldId id="1300" r:id="rId41"/>
    <p:sldId id="1444" r:id="rId42"/>
    <p:sldId id="1441" r:id="rId43"/>
    <p:sldId id="1530" r:id="rId44"/>
    <p:sldId id="1531" r:id="rId45"/>
    <p:sldId id="1464" r:id="rId46"/>
    <p:sldId id="1392" r:id="rId47"/>
    <p:sldId id="1478" r:id="rId48"/>
    <p:sldId id="1443" r:id="rId49"/>
    <p:sldId id="1381" r:id="rId50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EB15E2AF-BC2B-0BC8-2FCB-04B1C08D767F}" name="Kurtis Raymond" initials="KR" userId="Kurtis Raymond" providerId="None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24C4521-EC69-A34C-8B54-7CDE9397C814}" v="17" dt="2023-08-10T16:33:04.550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422"/>
    <p:restoredTop sz="94437"/>
  </p:normalViewPr>
  <p:slideViewPr>
    <p:cSldViewPr snapToGrid="0">
      <p:cViewPr varScale="1">
        <p:scale>
          <a:sx n="116" d="100"/>
          <a:sy n="116" d="100"/>
        </p:scale>
        <p:origin x="888" y="192"/>
      </p:cViewPr>
      <p:guideLst/>
    </p:cSldViewPr>
  </p:slideViewPr>
  <p:outlineViewPr>
    <p:cViewPr>
      <p:scale>
        <a:sx n="33" d="100"/>
        <a:sy n="33" d="100"/>
      </p:scale>
      <p:origin x="0" y="-639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" d="1"/>
        <a:sy n="1" d="1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viewProps" Target="viewProps.xml"/><Relationship Id="rId5" Type="http://schemas.openxmlformats.org/officeDocument/2006/relationships/slide" Target="slides/slide4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microsoft.com/office/2015/10/relationships/revisionInfo" Target="revisionInfo.xml"/><Relationship Id="rId8" Type="http://schemas.openxmlformats.org/officeDocument/2006/relationships/slide" Target="slides/slide7.xml"/><Relationship Id="rId51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microsoft.com/office/2018/10/relationships/authors" Target="authors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98E663B-473E-5C44-8F6E-72E796BF2D78}" type="datetimeFigureOut">
              <a:rPr lang="en-US" smtClean="0"/>
              <a:t>8/9/23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248568-BEF8-F54B-A23B-70CC85FE8A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20705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A" i="0"/>
              <a:t>PDE vs </a:t>
            </a:r>
            <a:r>
              <a:rPr lang="fr-CA" i="0" err="1"/>
              <a:t>wavelength</a:t>
            </a:r>
            <a:r>
              <a:rPr lang="fr-CA" i="0"/>
              <a:t>: 3D ~ 2D. </a:t>
            </a:r>
            <a:r>
              <a:rPr lang="fr-CA" i="0" err="1"/>
              <a:t>Mostly</a:t>
            </a:r>
            <a:r>
              <a:rPr lang="fr-CA" i="0"/>
              <a:t> the </a:t>
            </a:r>
            <a:r>
              <a:rPr lang="fr-CA" i="0" err="1"/>
              <a:t>same</a:t>
            </a:r>
            <a:r>
              <a:rPr lang="fr-CA" i="0"/>
              <a:t> </a:t>
            </a:r>
            <a:r>
              <a:rPr lang="fr-CA" i="0" err="1"/>
              <a:t>p+n</a:t>
            </a:r>
            <a:r>
              <a:rPr lang="fr-CA" i="0"/>
              <a:t> </a:t>
            </a:r>
            <a:r>
              <a:rPr lang="fr-CA" i="0" err="1"/>
              <a:t>junction</a:t>
            </a:r>
            <a:r>
              <a:rPr lang="fr-CA" i="0"/>
              <a:t> =&gt; </a:t>
            </a:r>
            <a:r>
              <a:rPr lang="fr-CA" i="0" err="1"/>
              <a:t>peaks</a:t>
            </a:r>
            <a:r>
              <a:rPr lang="fr-CA" i="0"/>
              <a:t> in </a:t>
            </a:r>
            <a:r>
              <a:rPr lang="fr-CA" i="0" err="1"/>
              <a:t>blue</a:t>
            </a:r>
            <a:r>
              <a:rPr lang="fr-CA" i="0"/>
              <a:t>. </a:t>
            </a:r>
            <a:r>
              <a:rPr lang="fr-CA" i="0" err="1"/>
              <a:t>Different</a:t>
            </a:r>
            <a:r>
              <a:rPr lang="fr-CA" i="0"/>
              <a:t> oscillations are due to </a:t>
            </a:r>
            <a:r>
              <a:rPr lang="fr-CA" i="0" err="1"/>
              <a:t>different</a:t>
            </a:r>
            <a:r>
              <a:rPr lang="fr-CA" i="0"/>
              <a:t> SiO2 top layer </a:t>
            </a:r>
            <a:r>
              <a:rPr lang="fr-CA" i="0" err="1"/>
              <a:t>thicknesses</a:t>
            </a:r>
            <a:r>
              <a:rPr lang="fr-CA" i="0"/>
              <a:t> (2D = 1280nm. 3D = 1775nm. </a:t>
            </a:r>
            <a:r>
              <a:rPr lang="fr-CA" i="0" err="1"/>
              <a:t>see</a:t>
            </a:r>
            <a:r>
              <a:rPr lang="fr-CA" i="0"/>
              <a:t> backup slide, </a:t>
            </a:r>
            <a:r>
              <a:rPr lang="fr-CA" i="0" err="1"/>
              <a:t>where</a:t>
            </a:r>
            <a:r>
              <a:rPr lang="fr-CA" i="0"/>
              <a:t> SiO2 transmission matches PDE). </a:t>
            </a:r>
            <a:r>
              <a:rPr lang="fr-CA" i="0" err="1"/>
              <a:t>See</a:t>
            </a:r>
            <a:r>
              <a:rPr lang="fr-CA" i="0"/>
              <a:t> </a:t>
            </a:r>
            <a:r>
              <a:rPr lang="fr-CA" i="0" err="1"/>
              <a:t>increase</a:t>
            </a:r>
            <a:r>
              <a:rPr lang="fr-CA" i="0"/>
              <a:t> in </a:t>
            </a:r>
            <a:r>
              <a:rPr lang="fr-CA" i="0" err="1"/>
              <a:t>red</a:t>
            </a:r>
            <a:r>
              <a:rPr lang="fr-CA" i="0"/>
              <a:t> </a:t>
            </a:r>
            <a:r>
              <a:rPr lang="fr-CA" i="0" err="1"/>
              <a:t>spectrum</a:t>
            </a:r>
            <a:r>
              <a:rPr lang="fr-CA" i="0"/>
              <a:t> for 3D.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B9A179D-2D27-49E2-B022-8EDDA2EFE682}" type="slidenum">
              <a:rPr lang="en-US" smtClean="0"/>
              <a:t>46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40164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 b="1">
                <a:solidFill>
                  <a:srgbClr val="00B0F0"/>
                </a:solidFill>
              </a:defRPr>
            </a:lvl1pPr>
          </a:lstStyle>
          <a:p>
            <a:r>
              <a:rPr lang="it-IT" dirty="0"/>
              <a:t>Fare clic per modificare lo stile del titolo</a:t>
            </a:r>
            <a:endParaRPr lang="de-DE" dirty="0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  <a:endParaRPr lang="de-DE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A"/>
              <a:t>Aug 10, 2023</a:t>
            </a:r>
            <a:endParaRPr lang="de-DE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Thomas Brunner</a:t>
            </a: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D45B7-DFE2-4393-8D37-380FC36BF3AA}" type="slidenum">
              <a:rPr lang="de-DE" smtClean="0"/>
              <a:t>‹#›</a:t>
            </a:fld>
            <a:endParaRPr lang="de-DE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E555244-E6C6-3741-930F-1DE9E11EE14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680" y="204095"/>
            <a:ext cx="1947186" cy="350306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ACEFEC3-2A5C-4B4C-8821-A7D3A0E8A9E8}"/>
              </a:ext>
            </a:extLst>
          </p:cNvPr>
          <p:cNvSpPr txBox="1"/>
          <p:nvPr userDrawn="1"/>
        </p:nvSpPr>
        <p:spPr>
          <a:xfrm rot="16200000">
            <a:off x="10098877" y="4771510"/>
            <a:ext cx="3514724" cy="503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560"/>
              </a:lnSpc>
            </a:pPr>
            <a:r>
              <a:rPr lang="en-US" b="1" dirty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rPr>
              <a:t>Discovery,</a:t>
            </a:r>
          </a:p>
          <a:p>
            <a:pPr>
              <a:lnSpc>
                <a:spcPts val="1560"/>
              </a:lnSpc>
            </a:pPr>
            <a:r>
              <a:rPr lang="en-US" b="1" dirty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rPr>
              <a:t>accelerated</a:t>
            </a:r>
          </a:p>
        </p:txBody>
      </p:sp>
    </p:spTree>
    <p:extLst>
      <p:ext uri="{BB962C8B-B14F-4D97-AF65-F5344CB8AC3E}">
        <p14:creationId xmlns:p14="http://schemas.microsoft.com/office/powerpoint/2010/main" val="31861926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  <a:endParaRPr lang="de-DE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de-DE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A"/>
              <a:t>Aug 10, 2023</a:t>
            </a:r>
            <a:endParaRPr lang="de-DE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Thomas Brunner</a:t>
            </a: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D45B7-DFE2-4393-8D37-380FC36BF3AA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244690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</a:t>
            </a:r>
            <a:endParaRPr lang="de-DE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de-DE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A"/>
              <a:t>Aug 10, 2023</a:t>
            </a:r>
            <a:endParaRPr lang="de-DE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Thomas Brunner</a:t>
            </a: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D45B7-DFE2-4393-8D37-380FC36BF3AA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2684236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Shape 30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r>
              <a:t>Title Text</a:t>
            </a:r>
          </a:p>
        </p:txBody>
      </p:sp>
      <p:sp>
        <p:nvSpPr>
          <p:cNvPr id="31" name="Shape 31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Shape 32">
            <a:extLst>
              <a:ext uri="{FF2B5EF4-FFF2-40B4-BE49-F238E27FC236}">
                <a16:creationId xmlns:a16="http://schemas.microsoft.com/office/drawing/2014/main" id="{7F2CD640-DFC6-4A0D-A3FA-411EC82FD5D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/>
            <a:ext uri="{91240B29-F687-4f45-9708-019B960494DF}"/>
          </a:extLst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BDACFA-89FF-4316-9D09-68DBA7D5B95F}" type="slidenum">
              <a:rPr lang="en-US" altLang="x-none"/>
              <a:pPr>
                <a:defRPr/>
              </a:pPr>
              <a:t>‹#›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1387520804"/>
      </p:ext>
    </p:extLst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, Bullets &amp; Photo">
    <p:bg>
      <p:bgPr>
        <a:solidFill>
          <a:srgbClr val="22222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Text"/>
          <p:cNvSpPr txBox="1">
            <a:spLocks noGrp="1"/>
          </p:cNvSpPr>
          <p:nvPr>
            <p:ph type="body" sz="quarter" idx="13"/>
          </p:nvPr>
        </p:nvSpPr>
        <p:spPr>
          <a:xfrm>
            <a:off x="381000" y="342919"/>
            <a:ext cx="10477500" cy="300019"/>
          </a:xfrm>
          <a:prstGeom prst="rect">
            <a:avLst/>
          </a:prstGeom>
        </p:spPr>
        <p:txBody>
          <a:bodyPr anchor="b">
            <a:spAutoFit/>
          </a:bodyPr>
          <a:lstStyle>
            <a:lvl1pPr marL="0" indent="0" defTabSz="321457">
              <a:lnSpc>
                <a:spcPct val="80000"/>
              </a:lnSpc>
              <a:spcBef>
                <a:spcPts val="0"/>
              </a:spcBef>
              <a:buClrTx/>
              <a:buSzTx/>
              <a:buFontTx/>
              <a:buNone/>
              <a:defRPr sz="1687" cap="all" spc="84">
                <a:latin typeface="DIN Alternate"/>
                <a:ea typeface="DIN Alternate"/>
                <a:cs typeface="DIN Alternate"/>
                <a:sym typeface="DIN Alternate"/>
              </a:defRPr>
            </a:lvl1pPr>
          </a:lstStyle>
          <a:p>
            <a:r>
              <a:rPr dirty="0"/>
              <a:t>Text</a:t>
            </a:r>
          </a:p>
        </p:txBody>
      </p:sp>
      <p:sp>
        <p:nvSpPr>
          <p:cNvPr id="92" name="Image"/>
          <p:cNvSpPr>
            <a:spLocks noGrp="1"/>
          </p:cNvSpPr>
          <p:nvPr>
            <p:ph type="pic" sz="half" idx="14"/>
          </p:nvPr>
        </p:nvSpPr>
        <p:spPr>
          <a:xfrm>
            <a:off x="6667500" y="1080492"/>
            <a:ext cx="5143500" cy="5482828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93" name="Title Text"/>
          <p:cNvSpPr txBox="1">
            <a:spLocks noGrp="1"/>
          </p:cNvSpPr>
          <p:nvPr>
            <p:ph type="title"/>
          </p:nvPr>
        </p:nvSpPr>
        <p:spPr>
          <a:xfrm>
            <a:off x="381000" y="1080492"/>
            <a:ext cx="5905500" cy="508992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94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381000" y="1928812"/>
            <a:ext cx="5905500" cy="4295180"/>
          </a:xfrm>
          <a:prstGeom prst="rect">
            <a:avLst/>
          </a:prstGeom>
        </p:spPr>
        <p:txBody>
          <a:bodyPr/>
          <a:lstStyle>
            <a:lvl1pPr>
              <a:buClr>
                <a:schemeClr val="accent1"/>
              </a:buClr>
              <a:buChar char="▸"/>
              <a:defRPr sz="1969"/>
            </a:lvl1pPr>
            <a:lvl2pPr>
              <a:buClr>
                <a:schemeClr val="accent1"/>
              </a:buClr>
              <a:buChar char="▸"/>
              <a:defRPr sz="1969"/>
            </a:lvl2pPr>
            <a:lvl3pPr>
              <a:buClr>
                <a:schemeClr val="accent1"/>
              </a:buClr>
              <a:buChar char="▸"/>
              <a:defRPr sz="1969"/>
            </a:lvl3pPr>
            <a:lvl4pPr>
              <a:buClr>
                <a:schemeClr val="accent1"/>
              </a:buClr>
              <a:buChar char="▸"/>
              <a:defRPr sz="1969"/>
            </a:lvl4pPr>
            <a:lvl5pPr>
              <a:buClr>
                <a:schemeClr val="accent1"/>
              </a:buClr>
              <a:buChar char="▸"/>
              <a:defRPr sz="1969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9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424959" y="303609"/>
            <a:ext cx="381466" cy="321469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994899924"/>
      </p:ext>
    </p:extLst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>
            <a:lvl1pPr indent="-324000">
              <a:buFont typeface="Wingdings" pitchFamily="2" charset="2"/>
              <a:buChar char=""/>
              <a:defRPr sz="2100" b="1">
                <a:solidFill>
                  <a:srgbClr val="C00000"/>
                </a:solidFill>
                <a:latin typeface="Times" pitchFamily="18" charset="0"/>
                <a:cs typeface="Times" pitchFamily="18" charset="0"/>
              </a:defRPr>
            </a:lvl1pPr>
            <a:lvl2pPr>
              <a:buFont typeface="Wingdings" pitchFamily="2" charset="2"/>
              <a:buChar char="Ø"/>
              <a:defRPr sz="1800" b="1">
                <a:solidFill>
                  <a:schemeClr val="tx1"/>
                </a:solidFill>
                <a:latin typeface="Times" pitchFamily="18" charset="0"/>
                <a:cs typeface="Times" pitchFamily="18" charset="0"/>
              </a:defRPr>
            </a:lvl2pPr>
            <a:lvl3pPr>
              <a:buFont typeface="Arial" pitchFamily="34" charset="0"/>
              <a:buChar char="•"/>
              <a:defRPr sz="1500" b="1">
                <a:solidFill>
                  <a:srgbClr val="0000FF"/>
                </a:solidFill>
                <a:latin typeface="Times" pitchFamily="18" charset="0"/>
                <a:cs typeface="Times" pitchFamily="18" charset="0"/>
              </a:defRPr>
            </a:lvl3pPr>
            <a:lvl4pPr>
              <a:buFont typeface="Wingdings" pitchFamily="2" charset="2"/>
              <a:buChar char="ü"/>
              <a:defRPr sz="1350" b="1">
                <a:solidFill>
                  <a:srgbClr val="002060"/>
                </a:solidFill>
                <a:latin typeface="Times" pitchFamily="18" charset="0"/>
                <a:cs typeface="Times" pitchFamily="18" charset="0"/>
              </a:defRPr>
            </a:lvl4pPr>
            <a:lvl5pPr>
              <a:defRPr>
                <a:latin typeface="Times" pitchFamily="18" charset="0"/>
                <a:cs typeface="Times" pitchFamily="18" charset="0"/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58872165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re et contenu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fr-FR" dirty="0"/>
              <a:t>Modifiez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Thomas Brunner</a:t>
            </a:r>
            <a:endParaRPr lang="en-US" dirty="0"/>
          </a:p>
        </p:txBody>
      </p:sp>
      <p:sp>
        <p:nvSpPr>
          <p:cNvPr id="7" name="Espace réservé du titre 18">
            <a:extLst>
              <a:ext uri="{FF2B5EF4-FFF2-40B4-BE49-F238E27FC236}">
                <a16:creationId xmlns:a16="http://schemas.microsoft.com/office/drawing/2014/main" id="{FBCCAC1A-BD4C-832E-8B9C-91B7AA119B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443" y="-13053"/>
            <a:ext cx="11373243" cy="4486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/>
              <a:t>Modifiez le style du titre</a:t>
            </a:r>
            <a:endParaRPr lang="fr-CA" dirty="0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5D9AAF9B-F910-CCAB-C615-6FE480B4536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534650" y="6374999"/>
            <a:ext cx="13716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lang="en-US" sz="1200" smtClean="0">
                <a:solidFill>
                  <a:schemeClr val="tx2"/>
                </a:solidFill>
                <a:latin typeface="Arial Narrow" panose="020B0606020202030204" pitchFamily="34" charset="0"/>
              </a:defRPr>
            </a:lvl1pPr>
          </a:lstStyle>
          <a:p>
            <a:pPr algn="r"/>
            <a:fld id="{A7F8E3F6-DE14-48B2-B2BC-6FABA9630FB8}" type="slidenum">
              <a:rPr lang="fr-CA" smtClean="0"/>
              <a:pPr algn="r"/>
              <a:t>‹#›</a:t>
            </a:fld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346823774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iapo avec puc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texte 1"/>
          <p:cNvSpPr>
            <a:spLocks noGrp="1"/>
          </p:cNvSpPr>
          <p:nvPr>
            <p:ph idx="1"/>
          </p:nvPr>
        </p:nvSpPr>
        <p:spPr>
          <a:xfrm>
            <a:off x="143339" y="740702"/>
            <a:ext cx="11905323" cy="5664628"/>
          </a:xfrm>
          <a:prstGeom prst="rect">
            <a:avLst/>
          </a:prstGeom>
        </p:spPr>
        <p:txBody>
          <a:bodyPr rtlCol="0">
            <a:noAutofit/>
          </a:bodyPr>
          <a:lstStyle>
            <a:lvl1pPr marL="0" indent="0">
              <a:buNone/>
              <a:defRPr/>
            </a:lvl1pPr>
          </a:lstStyle>
          <a:p>
            <a:pPr lvl="0"/>
            <a:r>
              <a:rPr lang="fr-FR" noProof="0"/>
              <a:t>Cliquez pour modifier les styles du texte du masque</a:t>
            </a:r>
          </a:p>
          <a:p>
            <a:pPr lvl="1"/>
            <a:r>
              <a:rPr lang="fr-FR" noProof="0"/>
              <a:t>Deuxième niveau</a:t>
            </a:r>
          </a:p>
          <a:p>
            <a:pPr lvl="2"/>
            <a:r>
              <a:rPr lang="fr-FR" noProof="0"/>
              <a:t>Troisième niveau</a:t>
            </a:r>
          </a:p>
          <a:p>
            <a:pPr lvl="3"/>
            <a:r>
              <a:rPr lang="fr-FR" noProof="0"/>
              <a:t>Quatrième niveau</a:t>
            </a:r>
          </a:p>
          <a:p>
            <a:pPr lvl="4"/>
            <a:r>
              <a:rPr lang="fr-FR" noProof="0"/>
              <a:t>Cinquième niveau</a:t>
            </a:r>
          </a:p>
        </p:txBody>
      </p:sp>
      <p:sp>
        <p:nvSpPr>
          <p:cNvPr id="16" name="Titre 15">
            <a:extLst>
              <a:ext uri="{FF2B5EF4-FFF2-40B4-BE49-F238E27FC236}">
                <a16:creationId xmlns:a16="http://schemas.microsoft.com/office/drawing/2014/main" id="{18917008-27C6-C5D2-2C3C-A1BB9A60B4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fr-CA"/>
          </a:p>
        </p:txBody>
      </p:sp>
      <p:sp>
        <p:nvSpPr>
          <p:cNvPr id="17" name="Espace réservé du pied de page 16">
            <a:extLst>
              <a:ext uri="{FF2B5EF4-FFF2-40B4-BE49-F238E27FC236}">
                <a16:creationId xmlns:a16="http://schemas.microsoft.com/office/drawing/2014/main" id="{E203EA67-8F46-B99C-5229-C9AB266F1E08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fr-CA"/>
              <a:t>Thomas Brunner</a:t>
            </a:r>
          </a:p>
        </p:txBody>
      </p:sp>
      <p:sp>
        <p:nvSpPr>
          <p:cNvPr id="18" name="Espace réservé du numéro de diapositive 17">
            <a:extLst>
              <a:ext uri="{FF2B5EF4-FFF2-40B4-BE49-F238E27FC236}">
                <a16:creationId xmlns:a16="http://schemas.microsoft.com/office/drawing/2014/main" id="{DB3FA8CE-EA87-7FB8-1A20-47CA79F6463A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AAF945C-A8E3-471B-B5AE-38DF4AFA608A}" type="slidenum">
              <a:rPr lang="fr-CA" smtClean="0"/>
              <a:t>‹#›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11244255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eux contenu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fr-FR" dirty="0"/>
              <a:t>Modifiez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24600" y="1828799"/>
            <a:ext cx="4572000" cy="4343401"/>
          </a:xfrm>
        </p:spPr>
        <p:txBody>
          <a:bodyPr/>
          <a:lstStyle/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Thomas Brunner</a:t>
            </a:r>
          </a:p>
        </p:txBody>
      </p:sp>
      <p:sp>
        <p:nvSpPr>
          <p:cNvPr id="8" name="Espace réservé du titre 18">
            <a:extLst>
              <a:ext uri="{FF2B5EF4-FFF2-40B4-BE49-F238E27FC236}">
                <a16:creationId xmlns:a16="http://schemas.microsoft.com/office/drawing/2014/main" id="{CB535DE8-4E07-CFE1-8462-2532C4FA42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443" y="-13053"/>
            <a:ext cx="11373243" cy="4486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/>
              <a:t>Modifiez le style du titre</a:t>
            </a:r>
            <a:endParaRPr lang="fr-CA" dirty="0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A9167A6B-047C-4DC5-FBFB-7771C2056C1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534650" y="6374999"/>
            <a:ext cx="13716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lang="en-US" sz="1200" smtClean="0">
                <a:solidFill>
                  <a:schemeClr val="tx2"/>
                </a:solidFill>
                <a:latin typeface="Arial Narrow" panose="020B0606020202030204" pitchFamily="34" charset="0"/>
              </a:defRPr>
            </a:lvl1pPr>
          </a:lstStyle>
          <a:p>
            <a:pPr algn="r"/>
            <a:fld id="{A7F8E3F6-DE14-48B2-B2BC-6FABA9630FB8}" type="slidenum">
              <a:rPr lang="fr-CA" smtClean="0"/>
              <a:pPr algn="r"/>
              <a:t>‹#›</a:t>
            </a:fld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128421458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11403106" y="0"/>
            <a:ext cx="788893" cy="6858000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  <p:sp>
        <p:nvSpPr>
          <p:cNvPr id="8" name="Slide Number Placeholder 5"/>
          <p:cNvSpPr txBox="1">
            <a:spLocks/>
          </p:cNvSpPr>
          <p:nvPr userDrawn="1"/>
        </p:nvSpPr>
        <p:spPr>
          <a:xfrm>
            <a:off x="11428646" y="979688"/>
            <a:ext cx="636727" cy="322851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D22F896-40B5-4ADD-8801-0D06FADFA095}" type="slidenum">
              <a:rPr lang="en-US" smtClean="0">
                <a:solidFill>
                  <a:schemeClr val="bg2">
                    <a:lumMod val="10000"/>
                  </a:schemeClr>
                </a:solidFill>
                <a:latin typeface="Arial" panose="020B0604020202020204"/>
              </a:rPr>
              <a:pPr/>
              <a:t>‹#›</a:t>
            </a:fld>
            <a:endParaRPr lang="en-US" dirty="0">
              <a:solidFill>
                <a:schemeClr val="bg2">
                  <a:lumMod val="10000"/>
                </a:schemeClr>
              </a:solidFill>
              <a:latin typeface="Arial" panose="020B0604020202020204"/>
            </a:endParaRPr>
          </a:p>
        </p:txBody>
      </p:sp>
      <p:sp>
        <p:nvSpPr>
          <p:cNvPr id="11" name="Title 1"/>
          <p:cNvSpPr>
            <a:spLocks noGrp="1"/>
          </p:cNvSpPr>
          <p:nvPr>
            <p:ph type="title" hasCustomPrompt="1"/>
          </p:nvPr>
        </p:nvSpPr>
        <p:spPr>
          <a:xfrm>
            <a:off x="681471" y="979687"/>
            <a:ext cx="8953827" cy="650329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1800" b="1" i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2" name="Content Placeholder 2"/>
          <p:cNvSpPr>
            <a:spLocks noGrp="1"/>
          </p:cNvSpPr>
          <p:nvPr>
            <p:ph idx="1"/>
          </p:nvPr>
        </p:nvSpPr>
        <p:spPr>
          <a:xfrm>
            <a:off x="681471" y="2032777"/>
            <a:ext cx="8953827" cy="3939398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228600" indent="-228600">
              <a:buClr>
                <a:srgbClr val="00B0F0"/>
              </a:buClr>
              <a:buFont typeface="Wingdings" pitchFamily="2" charset="2"/>
              <a:buChar char="§"/>
              <a:defRPr sz="3200" b="0" i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685800" indent="-228600">
              <a:buClr>
                <a:srgbClr val="00B0F0"/>
              </a:buClr>
              <a:buFont typeface="Wingdings" pitchFamily="2" charset="2"/>
              <a:buChar char="§"/>
              <a:defRPr sz="3200" b="0" i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buClr>
                <a:srgbClr val="00B0F0"/>
              </a:buClr>
              <a:buFont typeface="Wingdings" pitchFamily="2" charset="2"/>
              <a:buChar char="§"/>
              <a:defRPr sz="3200" b="0" i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buClr>
                <a:srgbClr val="00B0F0"/>
              </a:buClr>
              <a:buFont typeface="Wingdings" pitchFamily="2" charset="2"/>
              <a:buChar char="§"/>
              <a:defRPr sz="3200" b="0" i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buClr>
                <a:srgbClr val="00B0F0"/>
              </a:buClr>
              <a:buFont typeface="Wingdings" pitchFamily="2" charset="2"/>
              <a:buChar char="§"/>
              <a:defRPr sz="3200" b="0" i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1817955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>
                <a:solidFill>
                  <a:srgbClr val="00B0F0"/>
                </a:solidFill>
              </a:defRPr>
            </a:lvl1pPr>
          </a:lstStyle>
          <a:p>
            <a:r>
              <a:rPr lang="it-IT" dirty="0"/>
              <a:t>Fare clic per modificare lo stile del titolo</a:t>
            </a:r>
            <a:endParaRPr lang="de-DE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de-DE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A"/>
              <a:t>Aug 10, 2023</a:t>
            </a:r>
            <a:endParaRPr lang="de-DE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Thomas Brunner</a:t>
            </a: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D45B7-DFE2-4393-8D37-380FC36BF3AA}" type="slidenum">
              <a:rPr lang="de-DE" smtClean="0"/>
              <a:t>‹#›</a:t>
            </a:fld>
            <a:endParaRPr lang="de-DE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88AF288-740E-234C-8F15-F8C8F6A3E1B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536" y="47351"/>
            <a:ext cx="1391328" cy="250305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FB7A400B-BE96-A64D-A130-7055B414AF78}"/>
              </a:ext>
            </a:extLst>
          </p:cNvPr>
          <p:cNvSpPr txBox="1"/>
          <p:nvPr userDrawn="1"/>
        </p:nvSpPr>
        <p:spPr>
          <a:xfrm rot="16200000">
            <a:off x="10098877" y="4771510"/>
            <a:ext cx="3514724" cy="503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560"/>
              </a:lnSpc>
            </a:pPr>
            <a:r>
              <a:rPr lang="en-US" b="1" dirty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rPr>
              <a:t>Discovery,</a:t>
            </a:r>
          </a:p>
          <a:p>
            <a:pPr>
              <a:lnSpc>
                <a:spcPts val="1560"/>
              </a:lnSpc>
            </a:pPr>
            <a:r>
              <a:rPr lang="en-US" b="1" dirty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rPr>
              <a:t>accelerated</a:t>
            </a:r>
          </a:p>
        </p:txBody>
      </p:sp>
    </p:spTree>
    <p:extLst>
      <p:ext uri="{BB962C8B-B14F-4D97-AF65-F5344CB8AC3E}">
        <p14:creationId xmlns:p14="http://schemas.microsoft.com/office/powerpoint/2010/main" val="1263181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</a:t>
            </a:r>
            <a:endParaRPr lang="de-DE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A"/>
              <a:t>Aug 10, 2023</a:t>
            </a:r>
            <a:endParaRPr lang="de-DE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Thomas Brunner</a:t>
            </a: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D45B7-DFE2-4393-8D37-380FC36BF3AA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773935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>
                <a:solidFill>
                  <a:srgbClr val="00B0F0"/>
                </a:solidFill>
              </a:defRPr>
            </a:lvl1pPr>
          </a:lstStyle>
          <a:p>
            <a:r>
              <a:rPr lang="it-IT" dirty="0"/>
              <a:t>Fare clic per modificare lo stile del titolo</a:t>
            </a:r>
            <a:endParaRPr lang="de-DE" dirty="0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de-DE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de-DE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A"/>
              <a:t>Aug 10, 2023</a:t>
            </a:r>
            <a:endParaRPr lang="de-DE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Thomas Brunner</a:t>
            </a: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D45B7-DFE2-4393-8D37-380FC36BF3AA}" type="slidenum">
              <a:rPr lang="de-DE" smtClean="0"/>
              <a:t>‹#›</a:t>
            </a:fld>
            <a:endParaRPr lang="de-DE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2B2B4F1-A93A-D842-95D8-FF6CF3DB4A30}"/>
              </a:ext>
            </a:extLst>
          </p:cNvPr>
          <p:cNvSpPr txBox="1"/>
          <p:nvPr userDrawn="1"/>
        </p:nvSpPr>
        <p:spPr>
          <a:xfrm rot="16200000">
            <a:off x="10098877" y="4771510"/>
            <a:ext cx="3514724" cy="503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560"/>
              </a:lnSpc>
            </a:pPr>
            <a:r>
              <a:rPr lang="en-US" b="1" dirty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rPr>
              <a:t>Discovery,</a:t>
            </a:r>
          </a:p>
          <a:p>
            <a:pPr>
              <a:lnSpc>
                <a:spcPts val="1560"/>
              </a:lnSpc>
            </a:pPr>
            <a:r>
              <a:rPr lang="en-US" b="1" dirty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rPr>
              <a:t>accelerated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9A64E81B-8EF2-1C4E-94ED-C6E77D38094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536" y="47351"/>
            <a:ext cx="1391328" cy="2503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40897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</a:t>
            </a:r>
            <a:endParaRPr lang="de-DE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de-DE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de-DE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A"/>
              <a:t>Aug 10, 2023</a:t>
            </a:r>
            <a:endParaRPr lang="de-DE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Thomas Brunner</a:t>
            </a:r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D45B7-DFE2-4393-8D37-380FC36BF3AA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479829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  <a:endParaRPr lang="de-DE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A"/>
              <a:t>Aug 10, 2023</a:t>
            </a:r>
            <a:endParaRPr lang="de-DE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Thomas Brunner</a:t>
            </a:r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D45B7-DFE2-4393-8D37-380FC36BF3AA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17825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A"/>
              <a:t>Aug 10, 2023</a:t>
            </a:r>
            <a:endParaRPr lang="de-DE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Thomas Brunner</a:t>
            </a: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D45B7-DFE2-4393-8D37-380FC36BF3AA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940951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</a:t>
            </a:r>
            <a:endParaRPr lang="de-DE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de-DE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A"/>
              <a:t>Aug 10, 2023</a:t>
            </a:r>
            <a:endParaRPr lang="de-DE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Thomas Brunner</a:t>
            </a: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D45B7-DFE2-4393-8D37-380FC36BF3AA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658163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</a:t>
            </a:r>
            <a:endParaRPr lang="de-DE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A"/>
              <a:t>Aug 10, 2023</a:t>
            </a:r>
            <a:endParaRPr lang="de-DE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Thomas Brunner</a:t>
            </a: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D45B7-DFE2-4393-8D37-380FC36BF3AA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885766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</a:t>
            </a:r>
            <a:endParaRPr lang="de-DE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de-DE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CA"/>
              <a:t>Aug 10, 2023</a:t>
            </a:r>
            <a:endParaRPr lang="de-DE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/>
              <a:t>Thomas Brunner</a:t>
            </a: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CD45B7-DFE2-4393-8D37-380FC36BF3AA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019314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tiff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0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tiff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tiff"/><Relationship Id="rId2" Type="http://schemas.openxmlformats.org/officeDocument/2006/relationships/image" Target="../media/image24.tiff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2.png"/><Relationship Id="rId4" Type="http://schemas.openxmlformats.org/officeDocument/2006/relationships/image" Target="../media/image35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8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8.png"/><Relationship Id="rId5" Type="http://schemas.openxmlformats.org/officeDocument/2006/relationships/image" Target="../media/image37.png"/><Relationship Id="rId4" Type="http://schemas.openxmlformats.org/officeDocument/2006/relationships/image" Target="../media/image41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emf"/><Relationship Id="rId1" Type="http://schemas.openxmlformats.org/officeDocument/2006/relationships/slideLayout" Target="../slideLayouts/slideLayout4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4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7.emf"/><Relationship Id="rId1" Type="http://schemas.openxmlformats.org/officeDocument/2006/relationships/slideLayout" Target="../slideLayouts/slideLayout4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8.tiff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4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8.png"/><Relationship Id="rId5" Type="http://schemas.openxmlformats.org/officeDocument/2006/relationships/image" Target="../media/image37.png"/><Relationship Id="rId4" Type="http://schemas.openxmlformats.org/officeDocument/2006/relationships/image" Target="../media/image61.png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4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image" Target="../media/image63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5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8.jpe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image" Target="../media/image69.jpeg"/><Relationship Id="rId1" Type="http://schemas.openxmlformats.org/officeDocument/2006/relationships/slideLayout" Target="../slideLayouts/slideLayout4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8.pn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8.png"/><Relationship Id="rId5" Type="http://schemas.openxmlformats.org/officeDocument/2006/relationships/image" Target="../media/image37.png"/><Relationship Id="rId4" Type="http://schemas.openxmlformats.org/officeDocument/2006/relationships/image" Target="../media/image71.png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4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9B994E6F-2EAA-6D40-847A-8890DC58A81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90945" y="856734"/>
            <a:ext cx="11901055" cy="2387600"/>
          </a:xfrm>
        </p:spPr>
        <p:txBody>
          <a:bodyPr>
            <a:normAutofit fontScale="90000"/>
          </a:bodyPr>
          <a:lstStyle/>
          <a:p>
            <a:r>
              <a:rPr lang="en-CA" dirty="0"/>
              <a:t>Avalanche diode update</a:t>
            </a:r>
            <a:br>
              <a:rPr lang="en-CA" dirty="0"/>
            </a:br>
            <a:r>
              <a:rPr lang="en-CA" dirty="0"/>
              <a:t>From </a:t>
            </a:r>
            <a:r>
              <a:rPr lang="en-CA" dirty="0" err="1"/>
              <a:t>SiPM</a:t>
            </a:r>
            <a:r>
              <a:rPr lang="en-CA" dirty="0"/>
              <a:t> to Dark Matter search and beyond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562DF303-8E33-BB4C-A0F9-815797464E61}"/>
              </a:ext>
            </a:extLst>
          </p:cNvPr>
          <p:cNvSpPr/>
          <p:nvPr/>
        </p:nvSpPr>
        <p:spPr>
          <a:xfrm>
            <a:off x="5974813" y="3244334"/>
            <a:ext cx="2423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CA" dirty="0">
                <a:solidFill>
                  <a:srgbClr val="000000"/>
                </a:solidFill>
                <a:latin typeface="Times" pitchFamily="2" charset="0"/>
              </a:rPr>
              <a:t> </a:t>
            </a:r>
            <a:endParaRPr lang="en-US" dirty="0"/>
          </a:p>
        </p:txBody>
      </p:sp>
      <p:pic>
        <p:nvPicPr>
          <p:cNvPr id="10" name="Image 145">
            <a:extLst>
              <a:ext uri="{FF2B5EF4-FFF2-40B4-BE49-F238E27FC236}">
                <a16:creationId xmlns:a16="http://schemas.microsoft.com/office/drawing/2014/main" id="{331CD1E6-75B4-584F-AE78-6E7A43499C8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699327"/>
            <a:ext cx="1505011" cy="72298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4870E7E7-1D83-8F4C-8C00-8A25DA39605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475094"/>
            <a:ext cx="2867938" cy="1020670"/>
          </a:xfrm>
          <a:prstGeom prst="rect">
            <a:avLst/>
          </a:prstGeom>
        </p:spPr>
      </p:pic>
      <p:pic>
        <p:nvPicPr>
          <p:cNvPr id="15" name="Picture 26">
            <a:extLst>
              <a:ext uri="{FF2B5EF4-FFF2-40B4-BE49-F238E27FC236}">
                <a16:creationId xmlns:a16="http://schemas.microsoft.com/office/drawing/2014/main" id="{DFAC1B55-2147-D844-B1B4-E8E246747A0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892" y="5398351"/>
            <a:ext cx="3130181" cy="695597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D52F77DF-E0CE-BE4D-8B69-DC29D4D6436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9892" y="6246348"/>
            <a:ext cx="2603500" cy="609600"/>
          </a:xfrm>
          <a:prstGeom prst="rect">
            <a:avLst/>
          </a:prstGeom>
        </p:spPr>
      </p:pic>
      <p:sp>
        <p:nvSpPr>
          <p:cNvPr id="6" name="Subtitle 5">
            <a:extLst>
              <a:ext uri="{FF2B5EF4-FFF2-40B4-BE49-F238E27FC236}">
                <a16:creationId xmlns:a16="http://schemas.microsoft.com/office/drawing/2014/main" id="{4EB38122-F07D-B143-882C-4FBDABA79F0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988353" y="3538654"/>
            <a:ext cx="9956792" cy="2893549"/>
          </a:xfrm>
        </p:spPr>
        <p:txBody>
          <a:bodyPr>
            <a:normAutofit/>
          </a:bodyPr>
          <a:lstStyle/>
          <a:p>
            <a:r>
              <a:rPr lang="de-DE" dirty="0">
                <a:cs typeface="Calibri"/>
              </a:rPr>
              <a:t>Fabrice Retiere</a:t>
            </a:r>
          </a:p>
          <a:p>
            <a:endParaRPr lang="de-DE" dirty="0">
              <a:cs typeface="Calibri"/>
            </a:endParaRPr>
          </a:p>
          <a:p>
            <a:r>
              <a:rPr lang="de-DE" b="1" dirty="0">
                <a:cs typeface="Calibri"/>
              </a:rPr>
              <a:t>Instrumentation </a:t>
            </a:r>
            <a:r>
              <a:rPr lang="de-DE" b="1" dirty="0" err="1">
                <a:cs typeface="Calibri"/>
              </a:rPr>
              <a:t>for</a:t>
            </a:r>
            <a:r>
              <a:rPr lang="de-DE" b="1" dirty="0">
                <a:cs typeface="Calibri"/>
              </a:rPr>
              <a:t> Physics </a:t>
            </a:r>
            <a:r>
              <a:rPr lang="de-DE" b="1" dirty="0" err="1">
                <a:cs typeface="Calibri"/>
              </a:rPr>
              <a:t>discovery</a:t>
            </a:r>
            <a:r>
              <a:rPr lang="de-DE" b="1" dirty="0">
                <a:cs typeface="Calibri"/>
              </a:rPr>
              <a:t> and </a:t>
            </a:r>
            <a:r>
              <a:rPr lang="de-DE" b="1" dirty="0" err="1">
                <a:cs typeface="Calibri"/>
              </a:rPr>
              <a:t>beyond</a:t>
            </a:r>
            <a:endParaRPr lang="de-DE" b="1" dirty="0"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08386758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03DCC0-5E99-AF9D-8449-7F56C7BA86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Photon Detection Unit</a:t>
            </a:r>
          </a:p>
        </p:txBody>
      </p:sp>
      <p:pic>
        <p:nvPicPr>
          <p:cNvPr id="7" name="Content Placeholder 6" descr="A picture containing indoor, desk, office, cluttered&#10;&#10;Description automatically generated">
            <a:extLst>
              <a:ext uri="{FF2B5EF4-FFF2-40B4-BE49-F238E27FC236}">
                <a16:creationId xmlns:a16="http://schemas.microsoft.com/office/drawing/2014/main" id="{110AD992-29D1-3C91-A5A1-37565C90217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23" y="2167467"/>
            <a:ext cx="12197659" cy="3649133"/>
          </a:xfr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4C13831-5F50-38FB-1F26-1BB2A9F6A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A"/>
              <a:t>Aug 10, 2023</a:t>
            </a:r>
            <a:endParaRPr lang="de-DE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558972D-651E-588B-809D-1FBC9AF080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D45B7-DFE2-4393-8D37-380FC36BF3AA}" type="slidenum">
              <a:rPr lang="de-DE" smtClean="0"/>
              <a:t>10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082877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E7EF2113-9499-DF4C-3DCE-F02FF60B69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Efficiency requirements are exceeded</a:t>
            </a:r>
          </a:p>
        </p:txBody>
      </p:sp>
      <p:pic>
        <p:nvPicPr>
          <p:cNvPr id="12" name="Content Placeholder 11" descr="Chart, scatter chart&#10;&#10;Description automatically generated">
            <a:extLst>
              <a:ext uri="{FF2B5EF4-FFF2-40B4-BE49-F238E27FC236}">
                <a16:creationId xmlns:a16="http://schemas.microsoft.com/office/drawing/2014/main" id="{C561D0E9-8DC2-CFE8-1824-521C4A0C4EBE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2355030"/>
            <a:ext cx="5181600" cy="3292527"/>
          </a:xfrm>
        </p:spPr>
      </p:pic>
      <p:pic>
        <p:nvPicPr>
          <p:cNvPr id="10" name="Content Placeholder 9" descr="Chart&#10;&#10;Description automatically generated">
            <a:extLst>
              <a:ext uri="{FF2B5EF4-FFF2-40B4-BE49-F238E27FC236}">
                <a16:creationId xmlns:a16="http://schemas.microsoft.com/office/drawing/2014/main" id="{D398C50F-2B73-290C-D0DA-6D763A50481C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2200" y="2332814"/>
            <a:ext cx="5181600" cy="3336960"/>
          </a:xfr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B9359DD-3BC4-CD7B-0888-1B0D2815D3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A"/>
              <a:t>Aug 10, 2023</a:t>
            </a:r>
            <a:endParaRPr lang="de-DE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95FC3C0-8FE7-F038-64A8-F699B7A85A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D45B7-DFE2-4393-8D37-380FC36BF3AA}" type="slidenum">
              <a:rPr lang="de-DE" smtClean="0"/>
              <a:t>11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2747564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D932F8-6520-38C7-592E-C3EBE526F9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5799667" cy="1325563"/>
          </a:xfrm>
        </p:spPr>
        <p:txBody>
          <a:bodyPr/>
          <a:lstStyle/>
          <a:p>
            <a:r>
              <a:rPr lang="en-US" dirty="0"/>
              <a:t>Nuisances are under-control</a:t>
            </a:r>
          </a:p>
        </p:txBody>
      </p:sp>
      <p:pic>
        <p:nvPicPr>
          <p:cNvPr id="8" name="Content Placeholder 7" descr="Chart, scatter chart&#10;&#10;Description automatically generated">
            <a:extLst>
              <a:ext uri="{FF2B5EF4-FFF2-40B4-BE49-F238E27FC236}">
                <a16:creationId xmlns:a16="http://schemas.microsoft.com/office/drawing/2014/main" id="{8184ABE6-1427-C3C7-DDC6-F6FF660EC493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2348894"/>
            <a:ext cx="5181600" cy="3304800"/>
          </a:xfrm>
        </p:spPr>
      </p:pic>
      <p:pic>
        <p:nvPicPr>
          <p:cNvPr id="10" name="Content Placeholder 9" descr="Chart, scatter chart&#10;&#10;Description automatically generated">
            <a:extLst>
              <a:ext uri="{FF2B5EF4-FFF2-40B4-BE49-F238E27FC236}">
                <a16:creationId xmlns:a16="http://schemas.microsoft.com/office/drawing/2014/main" id="{DD310D54-B5A3-27DF-1D3E-8AFF3EA3CC44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2667" y="3466903"/>
            <a:ext cx="5054600" cy="3254571"/>
          </a:xfrm>
        </p:spPr>
      </p:pic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B530438-DDF3-5965-FDA7-4082CE30E7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A"/>
              <a:t>Aug 10, 2023</a:t>
            </a:r>
            <a:endParaRPr lang="de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BEA27C9-3960-C089-C275-BB2C294DA7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D45B7-DFE2-4393-8D37-380FC36BF3AA}" type="slidenum">
              <a:rPr lang="de-DE" smtClean="0"/>
              <a:t>12</a:t>
            </a:fld>
            <a:endParaRPr lang="de-DE"/>
          </a:p>
        </p:txBody>
      </p:sp>
      <p:pic>
        <p:nvPicPr>
          <p:cNvPr id="12" name="Picture 11" descr="Chart, scatter chart&#10;&#10;Description automatically generated">
            <a:extLst>
              <a:ext uri="{FF2B5EF4-FFF2-40B4-BE49-F238E27FC236}">
                <a16:creationId xmlns:a16="http://schemas.microsoft.com/office/drawing/2014/main" id="{F69996E2-BFA3-5760-5D92-18F5B00F9F0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8368" y="4632"/>
            <a:ext cx="5321299" cy="33804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8707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74D10A-7150-7C42-814C-4DE3A5776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Photon detection in </a:t>
            </a:r>
            <a:r>
              <a:rPr lang="en-US" dirty="0" err="1"/>
              <a:t>nEXO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7A44C0-7EFF-244E-B3BB-9283AA97EF87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Energy resolution dominated by light</a:t>
            </a:r>
          </a:p>
          <a:p>
            <a:pPr lvl="1"/>
            <a:r>
              <a:rPr lang="en-US" dirty="0"/>
              <a:t>Need 3% efficiency of detecting scintillation photons for 1 % energy resolution</a:t>
            </a:r>
          </a:p>
          <a:p>
            <a:pPr lvl="1"/>
            <a:r>
              <a:rPr lang="en-US" dirty="0"/>
              <a:t>With negligible noise for light detection</a:t>
            </a:r>
          </a:p>
          <a:p>
            <a:r>
              <a:rPr lang="en-US" dirty="0"/>
              <a:t>Need at least 4 m</a:t>
            </a:r>
            <a:r>
              <a:rPr lang="en-US" baseline="30000" dirty="0"/>
              <a:t>2</a:t>
            </a:r>
            <a:r>
              <a:rPr lang="en-US" dirty="0"/>
              <a:t> of detection area</a:t>
            </a:r>
          </a:p>
          <a:p>
            <a:r>
              <a:rPr lang="en-US" dirty="0"/>
              <a:t>Need reflective electrodes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D6C50A92-0D0D-8748-82A3-622B043597E1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2BB75C2-E6C1-5E49-9DD1-1CA51CB88E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A"/>
              <a:t>June 8, 2023</a:t>
            </a:r>
            <a:endParaRPr lang="de-DE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47B32FA-9E59-9247-95E1-B921874BDB3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08809" y="2238566"/>
            <a:ext cx="6283191" cy="3525456"/>
          </a:xfrm>
          <a:prstGeom prst="rect">
            <a:avLst/>
          </a:prstGeom>
        </p:spPr>
      </p:pic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A130904E-31B5-B54B-9C77-8D8B025E96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D45B7-DFE2-4393-8D37-380FC36BF3AA}" type="slidenum">
              <a:rPr lang="de-DE" smtClean="0"/>
              <a:t>13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6861786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E89222-008A-06C6-2646-1C10A61B5C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Imaging re-emitted light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3133600-0526-4AF2-B840-A0530BBA97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A"/>
              <a:t>Aug 10, 2023</a:t>
            </a:r>
            <a:endParaRPr lang="de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589A689-37D8-8C43-E2FB-F376152884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D45B7-DFE2-4393-8D37-380FC36BF3AA}" type="slidenum">
              <a:rPr lang="de-DE" smtClean="0"/>
              <a:t>14</a:t>
            </a:fld>
            <a:endParaRPr lang="de-DE"/>
          </a:p>
        </p:txBody>
      </p:sp>
      <p:pic>
        <p:nvPicPr>
          <p:cNvPr id="18" name="Content Placeholder 17">
            <a:extLst>
              <a:ext uri="{FF2B5EF4-FFF2-40B4-BE49-F238E27FC236}">
                <a16:creationId xmlns:a16="http://schemas.microsoft.com/office/drawing/2014/main" id="{25BCA52E-B02E-88C5-BE91-0ED84A88E333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 rotWithShape="1">
          <a:blip r:embed="rId2"/>
          <a:srcRect l="38918" t="19582" r="41149" b="23269"/>
          <a:stretch/>
        </p:blipFill>
        <p:spPr>
          <a:xfrm>
            <a:off x="1709820" y="2036350"/>
            <a:ext cx="4320000" cy="4320000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pic>
        <p:nvPicPr>
          <p:cNvPr id="19" name="Content Placeholder 18">
            <a:extLst>
              <a:ext uri="{FF2B5EF4-FFF2-40B4-BE49-F238E27FC236}">
                <a16:creationId xmlns:a16="http://schemas.microsoft.com/office/drawing/2014/main" id="{E1F83507-97DF-6D33-3078-7F14A15DB72E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 rotWithShape="1">
          <a:blip r:embed="rId3"/>
          <a:srcRect l="27126" t="10445" r="22540" b="18678"/>
          <a:stretch/>
        </p:blipFill>
        <p:spPr>
          <a:xfrm>
            <a:off x="6739020" y="2036350"/>
            <a:ext cx="4320000" cy="4320000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769E1BD0-6823-0C5D-A034-16219D58C692}"/>
              </a:ext>
            </a:extLst>
          </p:cNvPr>
          <p:cNvSpPr txBox="1"/>
          <p:nvPr/>
        </p:nvSpPr>
        <p:spPr>
          <a:xfrm>
            <a:off x="2688115" y="1688585"/>
            <a:ext cx="15317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Reflected light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0364361C-5FFB-43C0-B43A-9D50A41D9BBA}"/>
              </a:ext>
            </a:extLst>
          </p:cNvPr>
          <p:cNvSpPr txBox="1"/>
          <p:nvPr/>
        </p:nvSpPr>
        <p:spPr>
          <a:xfrm>
            <a:off x="8027626" y="1667018"/>
            <a:ext cx="16939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Re-emitted light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3200D935-EDC0-4418-31C8-9F98963E56E5}"/>
              </a:ext>
            </a:extLst>
          </p:cNvPr>
          <p:cNvSpPr txBox="1"/>
          <p:nvPr/>
        </p:nvSpPr>
        <p:spPr>
          <a:xfrm>
            <a:off x="5409282" y="1405408"/>
            <a:ext cx="217232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FBK VUV-HD3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C28BE63-2100-51F3-068B-7DC1F635F6F0}"/>
              </a:ext>
            </a:extLst>
          </p:cNvPr>
          <p:cNvSpPr txBox="1"/>
          <p:nvPr/>
        </p:nvSpPr>
        <p:spPr>
          <a:xfrm>
            <a:off x="2819400" y="70352"/>
            <a:ext cx="610209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b="1" dirty="0"/>
              <a:t>Technical detour: SPAD light emission</a:t>
            </a:r>
          </a:p>
        </p:txBody>
      </p:sp>
    </p:spTree>
    <p:extLst>
      <p:ext uri="{BB962C8B-B14F-4D97-AF65-F5344CB8AC3E}">
        <p14:creationId xmlns:p14="http://schemas.microsoft.com/office/powerpoint/2010/main" val="178501128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EF6832-7124-7634-C3B4-1EC84E8CC9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Spectra</a:t>
            </a:r>
          </a:p>
        </p:txBody>
      </p:sp>
      <p:pic>
        <p:nvPicPr>
          <p:cNvPr id="11" name="Content Placeholder 10" descr="Chart&#10;&#10;Description automatically generated">
            <a:extLst>
              <a:ext uri="{FF2B5EF4-FFF2-40B4-BE49-F238E27FC236}">
                <a16:creationId xmlns:a16="http://schemas.microsoft.com/office/drawing/2014/main" id="{1DB091A7-8DA0-BBF3-4890-E7C57F379BE4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2054479"/>
            <a:ext cx="5181600" cy="3893630"/>
          </a:xfrm>
        </p:spPr>
      </p:pic>
      <p:pic>
        <p:nvPicPr>
          <p:cNvPr id="15" name="Content Placeholder 14" descr="Chart, box and whisker chart&#10;&#10;Description automatically generated">
            <a:extLst>
              <a:ext uri="{FF2B5EF4-FFF2-40B4-BE49-F238E27FC236}">
                <a16:creationId xmlns:a16="http://schemas.microsoft.com/office/drawing/2014/main" id="{46D72746-923C-F6B7-5951-2B5284FFAC74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2200" y="2058194"/>
            <a:ext cx="5181600" cy="3886200"/>
          </a:xfrm>
        </p:spPr>
      </p:pic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BCEDC72-8631-91C4-52EE-AD4641FC63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A"/>
              <a:t>Aug 10, 2023</a:t>
            </a:r>
            <a:endParaRPr lang="de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385BA5A-3F72-4E76-622B-E6891397E0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D45B7-DFE2-4393-8D37-380FC36BF3AA}" type="slidenum">
              <a:rPr lang="de-DE" smtClean="0"/>
              <a:t>15</a:t>
            </a:fld>
            <a:endParaRPr lang="de-DE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0BF795F-B7FF-35F7-6307-DE03548E7CCB}"/>
              </a:ext>
            </a:extLst>
          </p:cNvPr>
          <p:cNvSpPr txBox="1"/>
          <p:nvPr/>
        </p:nvSpPr>
        <p:spPr>
          <a:xfrm>
            <a:off x="3742981" y="1077398"/>
            <a:ext cx="6097836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/>
              <a:t>Acceptance: </a:t>
            </a:r>
          </a:p>
          <a:p>
            <a:r>
              <a:rPr lang="en-US" sz="1800" dirty="0"/>
              <a:t>Objective NA=0.45, i.e. </a:t>
            </a:r>
            <a:r>
              <a:rPr lang="en-US" sz="1800" dirty="0">
                <a:latin typeface="Symbol" pitchFamily="2" charset="2"/>
              </a:rPr>
              <a:t>q</a:t>
            </a:r>
            <a:r>
              <a:rPr lang="en-US" sz="1800" dirty="0"/>
              <a:t>&lt; 26.7°</a:t>
            </a:r>
          </a:p>
          <a:p>
            <a:r>
              <a:rPr lang="en-US" sz="1800" dirty="0"/>
              <a:t>Simulation shows that acceptance is about 10</a:t>
            </a:r>
            <a:r>
              <a:rPr lang="en-US" dirty="0"/>
              <a:t>% of total</a:t>
            </a:r>
            <a:endParaRPr lang="en-US" sz="18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015BE36-001F-8C0F-1EDB-80F248C13EA7}"/>
              </a:ext>
            </a:extLst>
          </p:cNvPr>
          <p:cNvSpPr txBox="1"/>
          <p:nvPr/>
        </p:nvSpPr>
        <p:spPr>
          <a:xfrm rot="20272243">
            <a:off x="1938751" y="2553117"/>
            <a:ext cx="161518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Preliminary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D804269-C302-78FD-FE17-5A600C443049}"/>
              </a:ext>
            </a:extLst>
          </p:cNvPr>
          <p:cNvSpPr txBox="1"/>
          <p:nvPr/>
        </p:nvSpPr>
        <p:spPr>
          <a:xfrm rot="20272243">
            <a:off x="7212534" y="2680121"/>
            <a:ext cx="161518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Preliminary</a:t>
            </a:r>
          </a:p>
        </p:txBody>
      </p:sp>
    </p:spTree>
    <p:extLst>
      <p:ext uri="{BB962C8B-B14F-4D97-AF65-F5344CB8AC3E}">
        <p14:creationId xmlns:p14="http://schemas.microsoft.com/office/powerpoint/2010/main" val="27688417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E65D4F-E0BC-8C92-68D4-1292485F09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All processes in </a:t>
            </a:r>
            <a:r>
              <a:rPr lang="en-US" dirty="0" err="1"/>
              <a:t>Lxe</a:t>
            </a:r>
            <a:r>
              <a:rPr lang="en-US" dirty="0"/>
              <a:t> probed by the light only liquid Xenon experiment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0D2B7B9-A2F2-97CA-E62D-11043FB413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A"/>
              <a:t>June 8, 2023</a:t>
            </a:r>
            <a:endParaRPr lang="de-DE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335C666-3CB4-70A2-1A4D-EA5D75120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D45B7-DFE2-4393-8D37-380FC36BF3AA}" type="slidenum">
              <a:rPr lang="de-DE" smtClean="0"/>
              <a:t>16</a:t>
            </a:fld>
            <a:endParaRPr lang="de-DE"/>
          </a:p>
        </p:txBody>
      </p:sp>
      <p:pic>
        <p:nvPicPr>
          <p:cNvPr id="6" name="Picture 4">
            <a:extLst>
              <a:ext uri="{FF2B5EF4-FFF2-40B4-BE49-F238E27FC236}">
                <a16:creationId xmlns:a16="http://schemas.microsoft.com/office/drawing/2014/main" id="{B1C41845-F364-4F5F-4A7A-D6DDD190C3F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-715" t="14044" r="54891" b="3823"/>
          <a:stretch/>
        </p:blipFill>
        <p:spPr>
          <a:xfrm>
            <a:off x="7200020" y="1473979"/>
            <a:ext cx="4991980" cy="5136515"/>
          </a:xfrm>
          <a:prstGeom prst="rect">
            <a:avLst/>
          </a:prstGeom>
        </p:spPr>
      </p:pic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77C9A7B6-D816-44E6-1D8B-64D69A69F22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075DDFFC-456E-AC17-97AD-81D29D6D4EF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8119" y="1728125"/>
            <a:ext cx="8001673" cy="4764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279544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DB6D1B-20E8-C75E-BB6E-E85EA5B705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New FBK production for </a:t>
            </a:r>
            <a:r>
              <a:rPr lang="en-US" dirty="0" err="1"/>
              <a:t>nEXO</a:t>
            </a:r>
            <a:r>
              <a:rPr lang="en-US" dirty="0"/>
              <a:t> and SBC</a:t>
            </a:r>
            <a:br>
              <a:rPr lang="en-US" dirty="0"/>
            </a:br>
            <a:r>
              <a:rPr lang="en-US" dirty="0"/>
              <a:t>1x1cm2 but most </a:t>
            </a:r>
            <a:r>
              <a:rPr lang="en-US" dirty="0" err="1"/>
              <a:t>SiPMs</a:t>
            </a:r>
            <a:r>
              <a:rPr lang="en-US" dirty="0"/>
              <a:t> don’t work…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DE4749-452E-707D-2603-2D2D385B45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A"/>
              <a:t>Aug 10, 2023</a:t>
            </a:r>
            <a:endParaRPr lang="de-DE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60BDF94-1F8A-38A7-795E-2926429915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D45B7-DFE2-4393-8D37-380FC36BF3AA}" type="slidenum">
              <a:rPr lang="de-DE" smtClean="0"/>
              <a:t>17</a:t>
            </a:fld>
            <a:endParaRPr lang="de-DE"/>
          </a:p>
        </p:txBody>
      </p:sp>
      <p:pic>
        <p:nvPicPr>
          <p:cNvPr id="8" name="Content Placeholder 7" descr="A picture containing text&#10;&#10;Description automatically generated">
            <a:extLst>
              <a:ext uri="{FF2B5EF4-FFF2-40B4-BE49-F238E27FC236}">
                <a16:creationId xmlns:a16="http://schemas.microsoft.com/office/drawing/2014/main" id="{0D520E3D-076B-6CFB-E4AE-36A4F258B109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497096" y="1825625"/>
            <a:ext cx="4531808" cy="4351338"/>
          </a:xfrm>
          <a:prstGeom prst="rect">
            <a:avLst/>
          </a:prstGeom>
        </p:spPr>
      </p:pic>
      <p:pic>
        <p:nvPicPr>
          <p:cNvPr id="9" name="Content Placeholder 8" descr="A picture containing indoor&#10;&#10;Description automatically generated">
            <a:extLst>
              <a:ext uri="{FF2B5EF4-FFF2-40B4-BE49-F238E27FC236}">
                <a16:creationId xmlns:a16="http://schemas.microsoft.com/office/drawing/2014/main" id="{4D1B1DE6-AC8D-FE9F-5E16-6B9611B09155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6200000">
            <a:off x="1094002" y="1569824"/>
            <a:ext cx="4502099" cy="50137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264731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picture containing text&#10;&#10;Description automatically generated">
            <a:extLst>
              <a:ext uri="{FF2B5EF4-FFF2-40B4-BE49-F238E27FC236}">
                <a16:creationId xmlns:a16="http://schemas.microsoft.com/office/drawing/2014/main" id="{B039B1B3-B73F-B584-7A39-4E9C84DCE9D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1420" y="1330796"/>
            <a:ext cx="4485325" cy="5736566"/>
          </a:xfrm>
          <a:prstGeom prst="rect">
            <a:avLst/>
          </a:prstGeom>
        </p:spPr>
      </p:pic>
      <p:sp>
        <p:nvSpPr>
          <p:cNvPr id="21" name="Title 20">
            <a:extLst>
              <a:ext uri="{FF2B5EF4-FFF2-40B4-BE49-F238E27FC236}">
                <a16:creationId xmlns:a16="http://schemas.microsoft.com/office/drawing/2014/main" id="{9A8DDFD3-5D51-97C7-FEFC-E2972BC1E7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ARGO beyond DarkSide-20k</a:t>
            </a:r>
          </a:p>
        </p:txBody>
      </p:sp>
      <p:sp>
        <p:nvSpPr>
          <p:cNvPr id="23" name="Content Placeholder 22">
            <a:extLst>
              <a:ext uri="{FF2B5EF4-FFF2-40B4-BE49-F238E27FC236}">
                <a16:creationId xmlns:a16="http://schemas.microsoft.com/office/drawing/2014/main" id="{B4258B6D-1BB3-6AB5-A1BE-9C56D2D6947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3460423" cy="4351338"/>
          </a:xfrm>
        </p:spPr>
        <p:txBody>
          <a:bodyPr/>
          <a:lstStyle/>
          <a:p>
            <a:r>
              <a:rPr lang="en-US" dirty="0"/>
              <a:t>300 tons of </a:t>
            </a:r>
            <a:r>
              <a:rPr lang="en-US" dirty="0" err="1"/>
              <a:t>LAr</a:t>
            </a:r>
            <a:endParaRPr lang="en-US" dirty="0"/>
          </a:p>
          <a:p>
            <a:r>
              <a:rPr lang="en-US" dirty="0"/>
              <a:t>R&amp;D ongoing</a:t>
            </a:r>
          </a:p>
          <a:p>
            <a:r>
              <a:rPr lang="en-US" dirty="0"/>
              <a:t>Key challenge is light readout over huge area</a:t>
            </a:r>
          </a:p>
          <a:p>
            <a:r>
              <a:rPr lang="en-US" dirty="0"/>
              <a:t>Foreseen at SNOLAB in the 2030s era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C31C527-8F6E-F37F-6CF5-CC3D2C27BD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A7F8E3F6-DE14-48B2-B2BC-6FABA9630FB8}" type="slidenum">
              <a:rPr lang="fr-CA" smtClean="0"/>
              <a:pPr algn="r"/>
              <a:t>18</a:t>
            </a:fld>
            <a:endParaRPr lang="fr-CA" dirty="0"/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8D4C59B0-3A41-40BA-2F2D-C7BE2C503B7D}"/>
              </a:ext>
            </a:extLst>
          </p:cNvPr>
          <p:cNvCxnSpPr>
            <a:cxnSpLocks/>
          </p:cNvCxnSpPr>
          <p:nvPr/>
        </p:nvCxnSpPr>
        <p:spPr>
          <a:xfrm flipH="1">
            <a:off x="7665739" y="3229075"/>
            <a:ext cx="951006" cy="329361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9AD4F9D9-9595-D58C-52CE-7A454F597B53}"/>
              </a:ext>
            </a:extLst>
          </p:cNvPr>
          <p:cNvCxnSpPr>
            <a:cxnSpLocks/>
          </p:cNvCxnSpPr>
          <p:nvPr/>
        </p:nvCxnSpPr>
        <p:spPr>
          <a:xfrm flipH="1">
            <a:off x="7319514" y="3813414"/>
            <a:ext cx="1297231" cy="474557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660BEEC5-7BA4-E80C-BAEF-D344E167E4EF}"/>
              </a:ext>
            </a:extLst>
          </p:cNvPr>
          <p:cNvCxnSpPr>
            <a:cxnSpLocks/>
          </p:cNvCxnSpPr>
          <p:nvPr/>
        </p:nvCxnSpPr>
        <p:spPr>
          <a:xfrm flipH="1">
            <a:off x="7835438" y="2150050"/>
            <a:ext cx="781307" cy="307867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5FACF789-04BD-66A7-4A93-4D443E65F65D}"/>
              </a:ext>
            </a:extLst>
          </p:cNvPr>
          <p:cNvCxnSpPr>
            <a:cxnSpLocks/>
          </p:cNvCxnSpPr>
          <p:nvPr/>
        </p:nvCxnSpPr>
        <p:spPr>
          <a:xfrm flipH="1">
            <a:off x="7603129" y="4487594"/>
            <a:ext cx="1119916" cy="45095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8D6228E9-8565-8A32-CBCF-4A4248FD8C6F}"/>
              </a:ext>
            </a:extLst>
          </p:cNvPr>
          <p:cNvCxnSpPr>
            <a:cxnSpLocks/>
          </p:cNvCxnSpPr>
          <p:nvPr/>
        </p:nvCxnSpPr>
        <p:spPr>
          <a:xfrm flipH="1">
            <a:off x="7665739" y="2705946"/>
            <a:ext cx="951006" cy="363758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4FE497C5-FC91-43B6-C18C-BAFB8BC0A642}"/>
              </a:ext>
            </a:extLst>
          </p:cNvPr>
          <p:cNvSpPr txBox="1"/>
          <p:nvPr/>
        </p:nvSpPr>
        <p:spPr>
          <a:xfrm>
            <a:off x="8616745" y="1934651"/>
            <a:ext cx="15308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/>
              <a:t>Outer cryostat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F5674E4-0540-043A-397B-1C0B5705D8C9}"/>
              </a:ext>
            </a:extLst>
          </p:cNvPr>
          <p:cNvSpPr txBox="1"/>
          <p:nvPr/>
        </p:nvSpPr>
        <p:spPr>
          <a:xfrm>
            <a:off x="8616745" y="2492174"/>
            <a:ext cx="19704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/>
              <a:t>Liquid argon buffer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C371A61-13C7-C91D-F333-D5E15B4435F9}"/>
              </a:ext>
            </a:extLst>
          </p:cNvPr>
          <p:cNvSpPr txBox="1"/>
          <p:nvPr/>
        </p:nvSpPr>
        <p:spPr>
          <a:xfrm>
            <a:off x="8616745" y="2925919"/>
            <a:ext cx="269554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/>
              <a:t>Ultrapure acrylic vessel</a:t>
            </a:r>
          </a:p>
          <a:p>
            <a:r>
              <a:rPr lang="en-CA" dirty="0"/>
              <a:t>  (7m diameter and height)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C4BD050-6993-2893-2375-9DBD348F4F57}"/>
              </a:ext>
            </a:extLst>
          </p:cNvPr>
          <p:cNvSpPr txBox="1"/>
          <p:nvPr/>
        </p:nvSpPr>
        <p:spPr>
          <a:xfrm>
            <a:off x="8616745" y="3613791"/>
            <a:ext cx="285539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/>
              <a:t>400 tonnes low-radioactivity</a:t>
            </a:r>
          </a:p>
          <a:p>
            <a:r>
              <a:rPr lang="en-CA" dirty="0"/>
              <a:t>  argon within acrylic vessel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43219B1-08BB-CA90-C59D-E1B1639528CF}"/>
              </a:ext>
            </a:extLst>
          </p:cNvPr>
          <p:cNvSpPr txBox="1"/>
          <p:nvPr/>
        </p:nvSpPr>
        <p:spPr>
          <a:xfrm>
            <a:off x="8631973" y="4304649"/>
            <a:ext cx="336726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>
                <a:solidFill>
                  <a:srgbClr val="FF0000"/>
                </a:solidFill>
              </a:rPr>
              <a:t>250 m</a:t>
            </a:r>
            <a:r>
              <a:rPr lang="en-CA" baseline="30000" dirty="0">
                <a:solidFill>
                  <a:srgbClr val="FF0000"/>
                </a:solidFill>
              </a:rPr>
              <a:t>2</a:t>
            </a:r>
            <a:r>
              <a:rPr lang="en-CA" dirty="0">
                <a:solidFill>
                  <a:srgbClr val="FF0000"/>
                </a:solidFill>
              </a:rPr>
              <a:t> of single photon detectors</a:t>
            </a:r>
          </a:p>
          <a:p>
            <a:r>
              <a:rPr lang="en-CA" dirty="0"/>
              <a:t>covering full acrylic vessel surface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59042EB-C731-5633-6A33-6B2CB6CBF1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A"/>
              <a:t>Aug 10, 2023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6029228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72704D34-1B2D-42F5-D9F4-BD2AABC72B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ARGO photon detection requirements</a:t>
            </a:r>
          </a:p>
        </p:txBody>
      </p:sp>
      <p:graphicFrame>
        <p:nvGraphicFramePr>
          <p:cNvPr id="9" name="Table 9">
            <a:extLst>
              <a:ext uri="{FF2B5EF4-FFF2-40B4-BE49-F238E27FC236}">
                <a16:creationId xmlns:a16="http://schemas.microsoft.com/office/drawing/2014/main" id="{C0073A5C-E2D9-4957-D129-4F246112A40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15354862"/>
              </p:ext>
            </p:extLst>
          </p:nvPr>
        </p:nvGraphicFramePr>
        <p:xfrm>
          <a:off x="838200" y="1825625"/>
          <a:ext cx="10515600" cy="4079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033790">
                  <a:extLst>
                    <a:ext uri="{9D8B030D-6E8A-4147-A177-3AD203B41FA5}">
                      <a16:colId xmlns:a16="http://schemas.microsoft.com/office/drawing/2014/main" val="2661318850"/>
                    </a:ext>
                  </a:extLst>
                </a:gridCol>
                <a:gridCol w="1861851">
                  <a:extLst>
                    <a:ext uri="{9D8B030D-6E8A-4147-A177-3AD203B41FA5}">
                      <a16:colId xmlns:a16="http://schemas.microsoft.com/office/drawing/2014/main" val="2667561191"/>
                    </a:ext>
                  </a:extLst>
                </a:gridCol>
                <a:gridCol w="1828800">
                  <a:extLst>
                    <a:ext uri="{9D8B030D-6E8A-4147-A177-3AD203B41FA5}">
                      <a16:colId xmlns:a16="http://schemas.microsoft.com/office/drawing/2014/main" val="2596741394"/>
                    </a:ext>
                  </a:extLst>
                </a:gridCol>
                <a:gridCol w="1791159">
                  <a:extLst>
                    <a:ext uri="{9D8B030D-6E8A-4147-A177-3AD203B41FA5}">
                      <a16:colId xmlns:a16="http://schemas.microsoft.com/office/drawing/2014/main" val="218391787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DarkSide-20k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ARGO minimum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ARGO desirable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068324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Surface Area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40 m</a:t>
                      </a:r>
                      <a:r>
                        <a:rPr lang="en-US" baseline="300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250 m</a:t>
                      </a:r>
                      <a:r>
                        <a:rPr lang="en-US" baseline="300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250 m</a:t>
                      </a:r>
                      <a:r>
                        <a:rPr lang="en-US" baseline="30000" dirty="0"/>
                        <a:t>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9955812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Efficiency at 420 nm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&gt;40%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&gt;50%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&gt;60%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6768004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Efficiency at 128 nm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&gt;20%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7637267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Dark noise rate at 86K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&lt; 1kHz/m</a:t>
                      </a:r>
                      <a:r>
                        <a:rPr lang="en-US" baseline="300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&lt; 1kHz/m</a:t>
                      </a:r>
                      <a:r>
                        <a:rPr lang="en-US" baseline="300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&lt; 0.1kHz/m</a:t>
                      </a:r>
                      <a:r>
                        <a:rPr lang="en-US" baseline="30000" dirty="0"/>
                        <a:t>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2486343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Correlated prompt avalanche (cross-talk)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&lt;50%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&lt;50%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&lt;10%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5647996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Correlated delayed avalanche (after pulsing)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&lt;5%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&lt;5%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&lt;1%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432609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External cross-talk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Unknown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&lt;50%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&lt;10%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41508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Single Photon Timing resolution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20ns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0.1ns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2346476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Granularity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25cm</a:t>
                      </a:r>
                      <a:r>
                        <a:rPr lang="en-US" baseline="300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 m</a:t>
                      </a:r>
                      <a:r>
                        <a:rPr lang="en-US" baseline="300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10 cm</a:t>
                      </a:r>
                      <a:r>
                        <a:rPr lang="en-US" baseline="30000" dirty="0"/>
                        <a:t>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09314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Radioactive content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Very low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Very low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Ultra low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08975649"/>
                  </a:ext>
                </a:extLst>
              </a:tr>
            </a:tbl>
          </a:graphicData>
        </a:graphic>
      </p:graphicFrame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D68A129-D14F-0E56-6292-7F24EAA407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A"/>
              <a:t>Aug 10, 2023</a:t>
            </a:r>
            <a:endParaRPr lang="de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878D782-6FF2-5426-E2E7-37E87895C9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D45B7-DFE2-4393-8D37-380FC36BF3AA}" type="slidenum">
              <a:rPr lang="de-DE" smtClean="0"/>
              <a:t>19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906700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8802DC-5C1B-2384-8358-56F8CC8268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Single Photon Avalanche Diode</a:t>
            </a:r>
          </a:p>
        </p:txBody>
      </p:sp>
      <p:pic>
        <p:nvPicPr>
          <p:cNvPr id="7" name="Content Placeholder 6" descr="Graphical user interface, diagram&#10;&#10;Description automatically generated">
            <a:extLst>
              <a:ext uri="{FF2B5EF4-FFF2-40B4-BE49-F238E27FC236}">
                <a16:creationId xmlns:a16="http://schemas.microsoft.com/office/drawing/2014/main" id="{F533D79A-D98A-F012-CEFF-2D83669AE4A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97446" y="1241788"/>
            <a:ext cx="9022814" cy="5503329"/>
          </a:xfr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CE483D6-819D-B3C7-D9AD-B1A78BE397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A"/>
              <a:t>Aug 10, 2023</a:t>
            </a:r>
            <a:endParaRPr lang="de-DE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9F432E7-28A2-15E5-9767-845CED29E5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D45B7-DFE2-4393-8D37-380FC36BF3AA}" type="slidenum">
              <a:rPr lang="de-DE" smtClean="0"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6301636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E25CD9-1B1F-0C6E-45B1-5EC421D0C9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future is digital!</a:t>
            </a:r>
            <a:br>
              <a:rPr lang="en-US" dirty="0"/>
            </a:br>
            <a:r>
              <a:rPr lang="en-US" dirty="0"/>
              <a:t>2D SPAD @ Heidelberg</a:t>
            </a:r>
          </a:p>
        </p:txBody>
      </p:sp>
      <p:pic>
        <p:nvPicPr>
          <p:cNvPr id="11" name="Content Placeholder 10" descr="A close-up of a device&#10;&#10;Description automatically generated with low confidence">
            <a:extLst>
              <a:ext uri="{FF2B5EF4-FFF2-40B4-BE49-F238E27FC236}">
                <a16:creationId xmlns:a16="http://schemas.microsoft.com/office/drawing/2014/main" id="{2CB8536D-DA08-EACF-DC93-894D8B299889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2199" y="2560141"/>
            <a:ext cx="5764729" cy="3206675"/>
          </a:xfr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015885-E8BA-29A4-4E6F-49AADEB869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A"/>
              <a:t>Aug 10, 2023</a:t>
            </a:r>
            <a:endParaRPr lang="de-DE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A0308AE-1546-5035-EF0E-177BBD18E8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D45B7-DFE2-4393-8D37-380FC36BF3AA}" type="slidenum">
              <a:rPr lang="de-DE" smtClean="0"/>
              <a:t>20</a:t>
            </a:fld>
            <a:endParaRPr lang="de-DE"/>
          </a:p>
        </p:txBody>
      </p:sp>
      <p:sp>
        <p:nvSpPr>
          <p:cNvPr id="13" name="Content Placeholder 12">
            <a:extLst>
              <a:ext uri="{FF2B5EF4-FFF2-40B4-BE49-F238E27FC236}">
                <a16:creationId xmlns:a16="http://schemas.microsoft.com/office/drawing/2014/main" id="{427A4D1F-B554-9FF5-1B8E-421F77A91E3A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2D SPAD array designed by Heidelberg built by Fraunhofer IMS</a:t>
            </a:r>
          </a:p>
          <a:p>
            <a:r>
              <a:rPr lang="en-US" dirty="0"/>
              <a:t>The good</a:t>
            </a:r>
          </a:p>
          <a:p>
            <a:pPr lvl="1"/>
            <a:r>
              <a:rPr lang="en-US" dirty="0"/>
              <a:t>Single chip doing everything</a:t>
            </a:r>
          </a:p>
          <a:p>
            <a:pPr lvl="1"/>
            <a:r>
              <a:rPr lang="en-US" dirty="0"/>
              <a:t>Dark noise rate of 0.02 Hz/mm</a:t>
            </a:r>
            <a:r>
              <a:rPr lang="en-US" baseline="30000" dirty="0"/>
              <a:t>2</a:t>
            </a:r>
          </a:p>
          <a:p>
            <a:r>
              <a:rPr lang="en-US" dirty="0"/>
              <a:t>The bad</a:t>
            </a:r>
          </a:p>
          <a:p>
            <a:pPr lvl="1"/>
            <a:r>
              <a:rPr lang="en-US" dirty="0"/>
              <a:t>Some loss of active area</a:t>
            </a:r>
          </a:p>
          <a:p>
            <a:pPr lvl="1"/>
            <a:r>
              <a:rPr lang="en-US" dirty="0"/>
              <a:t>No VUV sensitivity… yet</a:t>
            </a:r>
          </a:p>
        </p:txBody>
      </p:sp>
      <p:pic>
        <p:nvPicPr>
          <p:cNvPr id="14" name="Content Placeholder 8" descr="A close up of a name tag&#10;&#10;Description automatically generated with low confidence">
            <a:extLst>
              <a:ext uri="{FF2B5EF4-FFF2-40B4-BE49-F238E27FC236}">
                <a16:creationId xmlns:a16="http://schemas.microsoft.com/office/drawing/2014/main" id="{630A0795-6D55-3EF1-CB5E-A079F222327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8400" y="1415554"/>
            <a:ext cx="5181600" cy="10687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361453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8B4D9A-F3F0-B94F-E328-EF6FC57D30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2D SPAD array for DARWIN</a:t>
            </a:r>
          </a:p>
        </p:txBody>
      </p:sp>
      <p:pic>
        <p:nvPicPr>
          <p:cNvPr id="8" name="Content Placeholder 7" descr="A picture containing screenshot, pattern, rectangle, line&#10;&#10;Description automatically generated">
            <a:extLst>
              <a:ext uri="{FF2B5EF4-FFF2-40B4-BE49-F238E27FC236}">
                <a16:creationId xmlns:a16="http://schemas.microsoft.com/office/drawing/2014/main" id="{9765A1E7-308D-28F6-7CBE-160F52069385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742653"/>
            <a:ext cx="4660392" cy="5086101"/>
          </a:xfrm>
        </p:spPr>
      </p:pic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87262E3-B6DE-882F-4B02-90ABFE2753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A"/>
              <a:t>Aug 10, 2023</a:t>
            </a:r>
            <a:endParaRPr lang="de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AC09075-BFE2-B5B5-B0E6-3DD381AFE5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D45B7-DFE2-4393-8D37-380FC36BF3AA}" type="slidenum">
              <a:rPr lang="de-DE" smtClean="0"/>
              <a:t>21</a:t>
            </a:fld>
            <a:endParaRPr lang="de-DE"/>
          </a:p>
        </p:txBody>
      </p:sp>
      <p:pic>
        <p:nvPicPr>
          <p:cNvPr id="15" name="Content Placeholder 14" descr="A picture containing screenshot, colorfulness, rectangle, majorelle blue&#10;&#10;Description automatically generated">
            <a:extLst>
              <a:ext uri="{FF2B5EF4-FFF2-40B4-BE49-F238E27FC236}">
                <a16:creationId xmlns:a16="http://schemas.microsoft.com/office/drawing/2014/main" id="{92042B8F-D991-8C6B-6AFD-577869895F5E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08320" y="1641715"/>
            <a:ext cx="6377914" cy="2769553"/>
          </a:xfrm>
        </p:spPr>
      </p:pic>
      <p:pic>
        <p:nvPicPr>
          <p:cNvPr id="13" name="Content Placeholder 9" descr="A picture containing screenshot, line, text, colorfulness&#10;&#10;Description automatically generated">
            <a:extLst>
              <a:ext uri="{FF2B5EF4-FFF2-40B4-BE49-F238E27FC236}">
                <a16:creationId xmlns:a16="http://schemas.microsoft.com/office/drawing/2014/main" id="{C7376356-3240-2013-78D6-411B44924F2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37235" y="4477438"/>
            <a:ext cx="6448999" cy="2420839"/>
          </a:xfrm>
          <a:prstGeom prst="rect">
            <a:avLst/>
          </a:prstGeom>
        </p:spPr>
      </p:pic>
      <p:pic>
        <p:nvPicPr>
          <p:cNvPr id="16" name="Content Placeholder 8" descr="A close up of a name tag&#10;&#10;Description automatically generated with low confidence">
            <a:extLst>
              <a:ext uri="{FF2B5EF4-FFF2-40B4-BE49-F238E27FC236}">
                <a16:creationId xmlns:a16="http://schemas.microsoft.com/office/drawing/2014/main" id="{4CBE01F6-2088-F041-6650-EBB3553553D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10400" y="313160"/>
            <a:ext cx="5181600" cy="1068705"/>
          </a:xfrm>
          <a:prstGeom prst="rect">
            <a:avLst/>
          </a:prstGeom>
        </p:spPr>
      </p:pic>
      <p:sp>
        <p:nvSpPr>
          <p:cNvPr id="17" name="Rectangle 16">
            <a:extLst>
              <a:ext uri="{FF2B5EF4-FFF2-40B4-BE49-F238E27FC236}">
                <a16:creationId xmlns:a16="http://schemas.microsoft.com/office/drawing/2014/main" id="{932CCC62-30A2-681E-4C84-7B4F43A89D81}"/>
              </a:ext>
            </a:extLst>
          </p:cNvPr>
          <p:cNvSpPr/>
          <p:nvPr/>
        </p:nvSpPr>
        <p:spPr>
          <a:xfrm>
            <a:off x="658368" y="2279904"/>
            <a:ext cx="377952" cy="114909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630DBF31-1EAE-4CEE-4ED2-AAC2B2D41289}"/>
              </a:ext>
            </a:extLst>
          </p:cNvPr>
          <p:cNvSpPr/>
          <p:nvPr/>
        </p:nvSpPr>
        <p:spPr>
          <a:xfrm>
            <a:off x="728472" y="4882896"/>
            <a:ext cx="377952" cy="114909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DC09CE8F-17E8-546D-ED23-B2213634F833}"/>
              </a:ext>
            </a:extLst>
          </p:cNvPr>
          <p:cNvSpPr/>
          <p:nvPr/>
        </p:nvSpPr>
        <p:spPr>
          <a:xfrm>
            <a:off x="6018534" y="4411268"/>
            <a:ext cx="3308346" cy="21832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470794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07449207-6AE5-D578-6835-74FA72E5408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0828" y="1316819"/>
            <a:ext cx="11170343" cy="4846637"/>
          </a:xfrm>
          <a:prstGeom prst="rect">
            <a:avLst/>
          </a:prstGeom>
        </p:spPr>
      </p:pic>
      <p:sp>
        <p:nvSpPr>
          <p:cNvPr id="4" name="Titre 3">
            <a:extLst>
              <a:ext uri="{FF2B5EF4-FFF2-40B4-BE49-F238E27FC236}">
                <a16:creationId xmlns:a16="http://schemas.microsoft.com/office/drawing/2014/main" id="{709BB9C0-78E8-8CE4-EFAD-84AC3D1A16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0828" y="366823"/>
            <a:ext cx="11170342" cy="1325563"/>
          </a:xfrm>
        </p:spPr>
        <p:txBody>
          <a:bodyPr>
            <a:normAutofit/>
          </a:bodyPr>
          <a:lstStyle/>
          <a:p>
            <a:r>
              <a:rPr lang="en-CA" dirty="0"/>
              <a:t>Photon to Digital Converter – Canadian tech.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EBBDBBE7-8410-3543-23B1-BC3A57C8E0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A7F8E3F6-DE14-48B2-B2BC-6FABA9630FB8}" type="slidenum">
              <a:rPr lang="fr-CA" smtClean="0"/>
              <a:pPr algn="r"/>
              <a:t>22</a:t>
            </a:fld>
            <a:endParaRPr lang="fr-CA" dirty="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FEE6AAC7-5681-758A-F4A3-69BF1B5FBD00}"/>
              </a:ext>
            </a:extLst>
          </p:cNvPr>
          <p:cNvGrpSpPr/>
          <p:nvPr/>
        </p:nvGrpSpPr>
        <p:grpSpPr>
          <a:xfrm>
            <a:off x="0" y="6260634"/>
            <a:ext cx="2743200" cy="649925"/>
            <a:chOff x="1397869" y="6208075"/>
            <a:chExt cx="2743200" cy="649925"/>
          </a:xfrm>
        </p:grpSpPr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81234C24-8B0C-36E3-DA8F-024394305D59}"/>
                </a:ext>
              </a:extLst>
            </p:cNvPr>
            <p:cNvSpPr/>
            <p:nvPr/>
          </p:nvSpPr>
          <p:spPr>
            <a:xfrm>
              <a:off x="1397869" y="6208075"/>
              <a:ext cx="2743200" cy="649925"/>
            </a:xfrm>
            <a:prstGeom prst="rect">
              <a:avLst/>
            </a:prstGeom>
            <a:solidFill>
              <a:srgbClr val="00B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6" name="Image 6">
              <a:extLst>
                <a:ext uri="{FF2B5EF4-FFF2-40B4-BE49-F238E27FC236}">
                  <a16:creationId xmlns:a16="http://schemas.microsoft.com/office/drawing/2014/main" id="{F40CEB83-3FC4-2C0C-5785-C50E2905950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/>
            <a:stretch/>
          </p:blipFill>
          <p:spPr>
            <a:xfrm>
              <a:off x="2170989" y="6338106"/>
              <a:ext cx="1840179" cy="422716"/>
            </a:xfrm>
            <a:prstGeom prst="rect">
              <a:avLst/>
            </a:prstGeom>
          </p:spPr>
        </p:pic>
        <p:pic>
          <p:nvPicPr>
            <p:cNvPr id="8" name="Image 19" descr="Une image contenant flèche&#10;&#10;Description générée automatiquement">
              <a:extLst>
                <a:ext uri="{FF2B5EF4-FFF2-40B4-BE49-F238E27FC236}">
                  <a16:creationId xmlns:a16="http://schemas.microsoft.com/office/drawing/2014/main" id="{C7234A49-5603-901C-CDBD-FDB4A27EECF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397869" y="6262981"/>
              <a:ext cx="695652" cy="577012"/>
            </a:xfrm>
            <a:prstGeom prst="rect">
              <a:avLst/>
            </a:prstGeom>
          </p:spPr>
        </p:pic>
      </p:grpSp>
      <p:sp>
        <p:nvSpPr>
          <p:cNvPr id="9" name="Date Placeholder 8">
            <a:extLst>
              <a:ext uri="{FF2B5EF4-FFF2-40B4-BE49-F238E27FC236}">
                <a16:creationId xmlns:a16="http://schemas.microsoft.com/office/drawing/2014/main" id="{C84C04B8-6DDF-6F35-42EC-746CCDB828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A"/>
              <a:t>Aug 10, 2023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6202407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" name="Picture 2">
            <a:extLst>
              <a:ext uri="{FF2B5EF4-FFF2-40B4-BE49-F238E27FC236}">
                <a16:creationId xmlns:a16="http://schemas.microsoft.com/office/drawing/2014/main" id="{623D0C0E-676E-81F3-A296-B0D1726A8EC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768" r="24227" b="4110"/>
          <a:stretch/>
        </p:blipFill>
        <p:spPr bwMode="auto">
          <a:xfrm>
            <a:off x="481728" y="1741954"/>
            <a:ext cx="5113787" cy="36202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7" name="Forme libre : forme 36">
            <a:extLst>
              <a:ext uri="{FF2B5EF4-FFF2-40B4-BE49-F238E27FC236}">
                <a16:creationId xmlns:a16="http://schemas.microsoft.com/office/drawing/2014/main" id="{C23C98D9-8646-E618-A018-7CEBDA6A0BC4}"/>
              </a:ext>
            </a:extLst>
          </p:cNvPr>
          <p:cNvSpPr/>
          <p:nvPr/>
        </p:nvSpPr>
        <p:spPr>
          <a:xfrm>
            <a:off x="456255" y="1856737"/>
            <a:ext cx="4631221" cy="1364974"/>
          </a:xfrm>
          <a:custGeom>
            <a:avLst/>
            <a:gdLst>
              <a:gd name="connsiteX0" fmla="*/ 288235 w 5536096"/>
              <a:gd name="connsiteY0" fmla="*/ 1669774 h 1669774"/>
              <a:gd name="connsiteX1" fmla="*/ 0 w 5536096"/>
              <a:gd name="connsiteY1" fmla="*/ 626166 h 1669774"/>
              <a:gd name="connsiteX2" fmla="*/ 4303643 w 5536096"/>
              <a:gd name="connsiteY2" fmla="*/ 0 h 1669774"/>
              <a:gd name="connsiteX3" fmla="*/ 5536096 w 5536096"/>
              <a:gd name="connsiteY3" fmla="*/ 685800 h 1669774"/>
              <a:gd name="connsiteX4" fmla="*/ 5088835 w 5536096"/>
              <a:gd name="connsiteY4" fmla="*/ 765314 h 1669774"/>
              <a:gd name="connsiteX5" fmla="*/ 4780722 w 5536096"/>
              <a:gd name="connsiteY5" fmla="*/ 526774 h 1669774"/>
              <a:gd name="connsiteX6" fmla="*/ 3379304 w 5536096"/>
              <a:gd name="connsiteY6" fmla="*/ 725557 h 1669774"/>
              <a:gd name="connsiteX7" fmla="*/ 3667539 w 5536096"/>
              <a:gd name="connsiteY7" fmla="*/ 1033670 h 1669774"/>
              <a:gd name="connsiteX8" fmla="*/ 2584174 w 5536096"/>
              <a:gd name="connsiteY8" fmla="*/ 1222514 h 1669774"/>
              <a:gd name="connsiteX9" fmla="*/ 2256183 w 5536096"/>
              <a:gd name="connsiteY9" fmla="*/ 954157 h 1669774"/>
              <a:gd name="connsiteX10" fmla="*/ 616226 w 5536096"/>
              <a:gd name="connsiteY10" fmla="*/ 1232453 h 1669774"/>
              <a:gd name="connsiteX11" fmla="*/ 785191 w 5536096"/>
              <a:gd name="connsiteY11" fmla="*/ 1610140 h 1669774"/>
              <a:gd name="connsiteX12" fmla="*/ 288235 w 5536096"/>
              <a:gd name="connsiteY12" fmla="*/ 1669774 h 1669774"/>
              <a:gd name="connsiteX0" fmla="*/ 288235 w 5536096"/>
              <a:gd name="connsiteY0" fmla="*/ 1669774 h 1669774"/>
              <a:gd name="connsiteX1" fmla="*/ 0 w 5536096"/>
              <a:gd name="connsiteY1" fmla="*/ 626166 h 1669774"/>
              <a:gd name="connsiteX2" fmla="*/ 4303643 w 5536096"/>
              <a:gd name="connsiteY2" fmla="*/ 0 h 1669774"/>
              <a:gd name="connsiteX3" fmla="*/ 5536096 w 5536096"/>
              <a:gd name="connsiteY3" fmla="*/ 685800 h 1669774"/>
              <a:gd name="connsiteX4" fmla="*/ 5088835 w 5536096"/>
              <a:gd name="connsiteY4" fmla="*/ 765314 h 1669774"/>
              <a:gd name="connsiteX5" fmla="*/ 4780722 w 5536096"/>
              <a:gd name="connsiteY5" fmla="*/ 526774 h 1669774"/>
              <a:gd name="connsiteX6" fmla="*/ 3379304 w 5536096"/>
              <a:gd name="connsiteY6" fmla="*/ 725557 h 1669774"/>
              <a:gd name="connsiteX7" fmla="*/ 3667539 w 5536096"/>
              <a:gd name="connsiteY7" fmla="*/ 1033670 h 1669774"/>
              <a:gd name="connsiteX8" fmla="*/ 2584174 w 5536096"/>
              <a:gd name="connsiteY8" fmla="*/ 1222514 h 1669774"/>
              <a:gd name="connsiteX9" fmla="*/ 2256183 w 5536096"/>
              <a:gd name="connsiteY9" fmla="*/ 954157 h 1669774"/>
              <a:gd name="connsiteX10" fmla="*/ 616226 w 5536096"/>
              <a:gd name="connsiteY10" fmla="*/ 1232453 h 1669774"/>
              <a:gd name="connsiteX11" fmla="*/ 747091 w 5536096"/>
              <a:gd name="connsiteY11" fmla="*/ 1579660 h 1669774"/>
              <a:gd name="connsiteX12" fmla="*/ 288235 w 5536096"/>
              <a:gd name="connsiteY12" fmla="*/ 1669774 h 1669774"/>
              <a:gd name="connsiteX0" fmla="*/ 288235 w 5536096"/>
              <a:gd name="connsiteY0" fmla="*/ 1669774 h 1669774"/>
              <a:gd name="connsiteX1" fmla="*/ 0 w 5536096"/>
              <a:gd name="connsiteY1" fmla="*/ 626166 h 1669774"/>
              <a:gd name="connsiteX2" fmla="*/ 4303643 w 5536096"/>
              <a:gd name="connsiteY2" fmla="*/ 0 h 1669774"/>
              <a:gd name="connsiteX3" fmla="*/ 5536096 w 5536096"/>
              <a:gd name="connsiteY3" fmla="*/ 685800 h 1669774"/>
              <a:gd name="connsiteX4" fmla="*/ 5088835 w 5536096"/>
              <a:gd name="connsiteY4" fmla="*/ 765314 h 1669774"/>
              <a:gd name="connsiteX5" fmla="*/ 4780722 w 5536096"/>
              <a:gd name="connsiteY5" fmla="*/ 526774 h 1669774"/>
              <a:gd name="connsiteX6" fmla="*/ 3379304 w 5536096"/>
              <a:gd name="connsiteY6" fmla="*/ 725557 h 1669774"/>
              <a:gd name="connsiteX7" fmla="*/ 3667539 w 5536096"/>
              <a:gd name="connsiteY7" fmla="*/ 1033670 h 1669774"/>
              <a:gd name="connsiteX8" fmla="*/ 2584174 w 5536096"/>
              <a:gd name="connsiteY8" fmla="*/ 1222514 h 1669774"/>
              <a:gd name="connsiteX9" fmla="*/ 2294283 w 5536096"/>
              <a:gd name="connsiteY9" fmla="*/ 938917 h 1669774"/>
              <a:gd name="connsiteX10" fmla="*/ 616226 w 5536096"/>
              <a:gd name="connsiteY10" fmla="*/ 1232453 h 1669774"/>
              <a:gd name="connsiteX11" fmla="*/ 747091 w 5536096"/>
              <a:gd name="connsiteY11" fmla="*/ 1579660 h 1669774"/>
              <a:gd name="connsiteX12" fmla="*/ 288235 w 5536096"/>
              <a:gd name="connsiteY12" fmla="*/ 1669774 h 1669774"/>
              <a:gd name="connsiteX0" fmla="*/ 288235 w 5536096"/>
              <a:gd name="connsiteY0" fmla="*/ 1669774 h 1669774"/>
              <a:gd name="connsiteX1" fmla="*/ 0 w 5536096"/>
              <a:gd name="connsiteY1" fmla="*/ 626166 h 1669774"/>
              <a:gd name="connsiteX2" fmla="*/ 4303643 w 5536096"/>
              <a:gd name="connsiteY2" fmla="*/ 0 h 1669774"/>
              <a:gd name="connsiteX3" fmla="*/ 5536096 w 5536096"/>
              <a:gd name="connsiteY3" fmla="*/ 685800 h 1669774"/>
              <a:gd name="connsiteX4" fmla="*/ 5088835 w 5536096"/>
              <a:gd name="connsiteY4" fmla="*/ 765314 h 1669774"/>
              <a:gd name="connsiteX5" fmla="*/ 4780722 w 5536096"/>
              <a:gd name="connsiteY5" fmla="*/ 526774 h 1669774"/>
              <a:gd name="connsiteX6" fmla="*/ 3379304 w 5536096"/>
              <a:gd name="connsiteY6" fmla="*/ 725557 h 1669774"/>
              <a:gd name="connsiteX7" fmla="*/ 3667539 w 5536096"/>
              <a:gd name="connsiteY7" fmla="*/ 1033670 h 1669774"/>
              <a:gd name="connsiteX8" fmla="*/ 2538454 w 5536096"/>
              <a:gd name="connsiteY8" fmla="*/ 1237754 h 1669774"/>
              <a:gd name="connsiteX9" fmla="*/ 2294283 w 5536096"/>
              <a:gd name="connsiteY9" fmla="*/ 938917 h 1669774"/>
              <a:gd name="connsiteX10" fmla="*/ 616226 w 5536096"/>
              <a:gd name="connsiteY10" fmla="*/ 1232453 h 1669774"/>
              <a:gd name="connsiteX11" fmla="*/ 747091 w 5536096"/>
              <a:gd name="connsiteY11" fmla="*/ 1579660 h 1669774"/>
              <a:gd name="connsiteX12" fmla="*/ 288235 w 5536096"/>
              <a:gd name="connsiteY12" fmla="*/ 1669774 h 1669774"/>
              <a:gd name="connsiteX0" fmla="*/ 288235 w 5536096"/>
              <a:gd name="connsiteY0" fmla="*/ 1669774 h 1669774"/>
              <a:gd name="connsiteX1" fmla="*/ 0 w 5536096"/>
              <a:gd name="connsiteY1" fmla="*/ 626166 h 1669774"/>
              <a:gd name="connsiteX2" fmla="*/ 4303643 w 5536096"/>
              <a:gd name="connsiteY2" fmla="*/ 0 h 1669774"/>
              <a:gd name="connsiteX3" fmla="*/ 5536096 w 5536096"/>
              <a:gd name="connsiteY3" fmla="*/ 685800 h 1669774"/>
              <a:gd name="connsiteX4" fmla="*/ 5088835 w 5536096"/>
              <a:gd name="connsiteY4" fmla="*/ 765314 h 1669774"/>
              <a:gd name="connsiteX5" fmla="*/ 4742622 w 5536096"/>
              <a:gd name="connsiteY5" fmla="*/ 526774 h 1669774"/>
              <a:gd name="connsiteX6" fmla="*/ 3379304 w 5536096"/>
              <a:gd name="connsiteY6" fmla="*/ 725557 h 1669774"/>
              <a:gd name="connsiteX7" fmla="*/ 3667539 w 5536096"/>
              <a:gd name="connsiteY7" fmla="*/ 1033670 h 1669774"/>
              <a:gd name="connsiteX8" fmla="*/ 2538454 w 5536096"/>
              <a:gd name="connsiteY8" fmla="*/ 1237754 h 1669774"/>
              <a:gd name="connsiteX9" fmla="*/ 2294283 w 5536096"/>
              <a:gd name="connsiteY9" fmla="*/ 938917 h 1669774"/>
              <a:gd name="connsiteX10" fmla="*/ 616226 w 5536096"/>
              <a:gd name="connsiteY10" fmla="*/ 1232453 h 1669774"/>
              <a:gd name="connsiteX11" fmla="*/ 747091 w 5536096"/>
              <a:gd name="connsiteY11" fmla="*/ 1579660 h 1669774"/>
              <a:gd name="connsiteX12" fmla="*/ 288235 w 5536096"/>
              <a:gd name="connsiteY12" fmla="*/ 1669774 h 1669774"/>
              <a:gd name="connsiteX0" fmla="*/ 259660 w 5536096"/>
              <a:gd name="connsiteY0" fmla="*/ 1631674 h 1631674"/>
              <a:gd name="connsiteX1" fmla="*/ 0 w 5536096"/>
              <a:gd name="connsiteY1" fmla="*/ 626166 h 1631674"/>
              <a:gd name="connsiteX2" fmla="*/ 4303643 w 5536096"/>
              <a:gd name="connsiteY2" fmla="*/ 0 h 1631674"/>
              <a:gd name="connsiteX3" fmla="*/ 5536096 w 5536096"/>
              <a:gd name="connsiteY3" fmla="*/ 685800 h 1631674"/>
              <a:gd name="connsiteX4" fmla="*/ 5088835 w 5536096"/>
              <a:gd name="connsiteY4" fmla="*/ 765314 h 1631674"/>
              <a:gd name="connsiteX5" fmla="*/ 4742622 w 5536096"/>
              <a:gd name="connsiteY5" fmla="*/ 526774 h 1631674"/>
              <a:gd name="connsiteX6" fmla="*/ 3379304 w 5536096"/>
              <a:gd name="connsiteY6" fmla="*/ 725557 h 1631674"/>
              <a:gd name="connsiteX7" fmla="*/ 3667539 w 5536096"/>
              <a:gd name="connsiteY7" fmla="*/ 1033670 h 1631674"/>
              <a:gd name="connsiteX8" fmla="*/ 2538454 w 5536096"/>
              <a:gd name="connsiteY8" fmla="*/ 1237754 h 1631674"/>
              <a:gd name="connsiteX9" fmla="*/ 2294283 w 5536096"/>
              <a:gd name="connsiteY9" fmla="*/ 938917 h 1631674"/>
              <a:gd name="connsiteX10" fmla="*/ 616226 w 5536096"/>
              <a:gd name="connsiteY10" fmla="*/ 1232453 h 1631674"/>
              <a:gd name="connsiteX11" fmla="*/ 747091 w 5536096"/>
              <a:gd name="connsiteY11" fmla="*/ 1579660 h 1631674"/>
              <a:gd name="connsiteX12" fmla="*/ 259660 w 5536096"/>
              <a:gd name="connsiteY12" fmla="*/ 1631674 h 1631674"/>
              <a:gd name="connsiteX0" fmla="*/ 259660 w 5536096"/>
              <a:gd name="connsiteY0" fmla="*/ 1631674 h 1631674"/>
              <a:gd name="connsiteX1" fmla="*/ 0 w 5536096"/>
              <a:gd name="connsiteY1" fmla="*/ 626166 h 1631674"/>
              <a:gd name="connsiteX2" fmla="*/ 4303643 w 5536096"/>
              <a:gd name="connsiteY2" fmla="*/ 0 h 1631674"/>
              <a:gd name="connsiteX3" fmla="*/ 5536096 w 5536096"/>
              <a:gd name="connsiteY3" fmla="*/ 685800 h 1631674"/>
              <a:gd name="connsiteX4" fmla="*/ 5088835 w 5536096"/>
              <a:gd name="connsiteY4" fmla="*/ 765314 h 1631674"/>
              <a:gd name="connsiteX5" fmla="*/ 4742622 w 5536096"/>
              <a:gd name="connsiteY5" fmla="*/ 526774 h 1631674"/>
              <a:gd name="connsiteX6" fmla="*/ 3379304 w 5536096"/>
              <a:gd name="connsiteY6" fmla="*/ 725557 h 1631674"/>
              <a:gd name="connsiteX7" fmla="*/ 3667539 w 5536096"/>
              <a:gd name="connsiteY7" fmla="*/ 1033670 h 1631674"/>
              <a:gd name="connsiteX8" fmla="*/ 2538454 w 5536096"/>
              <a:gd name="connsiteY8" fmla="*/ 1237754 h 1631674"/>
              <a:gd name="connsiteX9" fmla="*/ 2294283 w 5536096"/>
              <a:gd name="connsiteY9" fmla="*/ 938917 h 1631674"/>
              <a:gd name="connsiteX10" fmla="*/ 616226 w 5536096"/>
              <a:gd name="connsiteY10" fmla="*/ 1232453 h 1631674"/>
              <a:gd name="connsiteX11" fmla="*/ 747091 w 5536096"/>
              <a:gd name="connsiteY11" fmla="*/ 1522510 h 1631674"/>
              <a:gd name="connsiteX12" fmla="*/ 259660 w 5536096"/>
              <a:gd name="connsiteY12" fmla="*/ 1631674 h 1631674"/>
              <a:gd name="connsiteX0" fmla="*/ 259660 w 5536096"/>
              <a:gd name="connsiteY0" fmla="*/ 1631674 h 1631674"/>
              <a:gd name="connsiteX1" fmla="*/ 0 w 5536096"/>
              <a:gd name="connsiteY1" fmla="*/ 626166 h 1631674"/>
              <a:gd name="connsiteX2" fmla="*/ 4303643 w 5536096"/>
              <a:gd name="connsiteY2" fmla="*/ 0 h 1631674"/>
              <a:gd name="connsiteX3" fmla="*/ 5536096 w 5536096"/>
              <a:gd name="connsiteY3" fmla="*/ 685800 h 1631674"/>
              <a:gd name="connsiteX4" fmla="*/ 5088835 w 5536096"/>
              <a:gd name="connsiteY4" fmla="*/ 765314 h 1631674"/>
              <a:gd name="connsiteX5" fmla="*/ 4742622 w 5536096"/>
              <a:gd name="connsiteY5" fmla="*/ 526774 h 1631674"/>
              <a:gd name="connsiteX6" fmla="*/ 3379304 w 5536096"/>
              <a:gd name="connsiteY6" fmla="*/ 725557 h 1631674"/>
              <a:gd name="connsiteX7" fmla="*/ 3667539 w 5536096"/>
              <a:gd name="connsiteY7" fmla="*/ 1033670 h 1631674"/>
              <a:gd name="connsiteX8" fmla="*/ 2538454 w 5536096"/>
              <a:gd name="connsiteY8" fmla="*/ 1237754 h 1631674"/>
              <a:gd name="connsiteX9" fmla="*/ 2294283 w 5536096"/>
              <a:gd name="connsiteY9" fmla="*/ 938917 h 1631674"/>
              <a:gd name="connsiteX10" fmla="*/ 616226 w 5536096"/>
              <a:gd name="connsiteY10" fmla="*/ 1232453 h 1631674"/>
              <a:gd name="connsiteX11" fmla="*/ 689941 w 5536096"/>
              <a:gd name="connsiteY11" fmla="*/ 1522510 h 1631674"/>
              <a:gd name="connsiteX12" fmla="*/ 259660 w 5536096"/>
              <a:gd name="connsiteY12" fmla="*/ 1631674 h 1631674"/>
              <a:gd name="connsiteX0" fmla="*/ 259660 w 5536096"/>
              <a:gd name="connsiteY0" fmla="*/ 1631674 h 1631674"/>
              <a:gd name="connsiteX1" fmla="*/ 0 w 5536096"/>
              <a:gd name="connsiteY1" fmla="*/ 626166 h 1631674"/>
              <a:gd name="connsiteX2" fmla="*/ 4303643 w 5536096"/>
              <a:gd name="connsiteY2" fmla="*/ 0 h 1631674"/>
              <a:gd name="connsiteX3" fmla="*/ 5536096 w 5536096"/>
              <a:gd name="connsiteY3" fmla="*/ 685800 h 1631674"/>
              <a:gd name="connsiteX4" fmla="*/ 5088835 w 5536096"/>
              <a:gd name="connsiteY4" fmla="*/ 765314 h 1631674"/>
              <a:gd name="connsiteX5" fmla="*/ 4742622 w 5536096"/>
              <a:gd name="connsiteY5" fmla="*/ 526774 h 1631674"/>
              <a:gd name="connsiteX6" fmla="*/ 3379304 w 5536096"/>
              <a:gd name="connsiteY6" fmla="*/ 725557 h 1631674"/>
              <a:gd name="connsiteX7" fmla="*/ 3667539 w 5536096"/>
              <a:gd name="connsiteY7" fmla="*/ 1033670 h 1631674"/>
              <a:gd name="connsiteX8" fmla="*/ 2538454 w 5536096"/>
              <a:gd name="connsiteY8" fmla="*/ 1237754 h 1631674"/>
              <a:gd name="connsiteX9" fmla="*/ 2294283 w 5536096"/>
              <a:gd name="connsiteY9" fmla="*/ 938917 h 1631674"/>
              <a:gd name="connsiteX10" fmla="*/ 597176 w 5536096"/>
              <a:gd name="connsiteY10" fmla="*/ 1280078 h 1631674"/>
              <a:gd name="connsiteX11" fmla="*/ 689941 w 5536096"/>
              <a:gd name="connsiteY11" fmla="*/ 1522510 h 1631674"/>
              <a:gd name="connsiteX12" fmla="*/ 259660 w 5536096"/>
              <a:gd name="connsiteY12" fmla="*/ 1631674 h 1631674"/>
              <a:gd name="connsiteX0" fmla="*/ 259660 w 5536096"/>
              <a:gd name="connsiteY0" fmla="*/ 1631674 h 1631674"/>
              <a:gd name="connsiteX1" fmla="*/ 0 w 5536096"/>
              <a:gd name="connsiteY1" fmla="*/ 626166 h 1631674"/>
              <a:gd name="connsiteX2" fmla="*/ 4303643 w 5536096"/>
              <a:gd name="connsiteY2" fmla="*/ 0 h 1631674"/>
              <a:gd name="connsiteX3" fmla="*/ 5536096 w 5536096"/>
              <a:gd name="connsiteY3" fmla="*/ 685800 h 1631674"/>
              <a:gd name="connsiteX4" fmla="*/ 5088835 w 5536096"/>
              <a:gd name="connsiteY4" fmla="*/ 765314 h 1631674"/>
              <a:gd name="connsiteX5" fmla="*/ 4742622 w 5536096"/>
              <a:gd name="connsiteY5" fmla="*/ 526774 h 1631674"/>
              <a:gd name="connsiteX6" fmla="*/ 3379304 w 5536096"/>
              <a:gd name="connsiteY6" fmla="*/ 725557 h 1631674"/>
              <a:gd name="connsiteX7" fmla="*/ 3667539 w 5536096"/>
              <a:gd name="connsiteY7" fmla="*/ 1033670 h 1631674"/>
              <a:gd name="connsiteX8" fmla="*/ 2538454 w 5536096"/>
              <a:gd name="connsiteY8" fmla="*/ 1237754 h 1631674"/>
              <a:gd name="connsiteX9" fmla="*/ 2294283 w 5536096"/>
              <a:gd name="connsiteY9" fmla="*/ 938917 h 1631674"/>
              <a:gd name="connsiteX10" fmla="*/ 597176 w 5536096"/>
              <a:gd name="connsiteY10" fmla="*/ 1280078 h 1631674"/>
              <a:gd name="connsiteX11" fmla="*/ 661366 w 5536096"/>
              <a:gd name="connsiteY11" fmla="*/ 1522510 h 1631674"/>
              <a:gd name="connsiteX12" fmla="*/ 259660 w 5536096"/>
              <a:gd name="connsiteY12" fmla="*/ 1631674 h 1631674"/>
              <a:gd name="connsiteX0" fmla="*/ 259660 w 5536096"/>
              <a:gd name="connsiteY0" fmla="*/ 1631674 h 1631674"/>
              <a:gd name="connsiteX1" fmla="*/ 0 w 5536096"/>
              <a:gd name="connsiteY1" fmla="*/ 626166 h 1631674"/>
              <a:gd name="connsiteX2" fmla="*/ 4303643 w 5536096"/>
              <a:gd name="connsiteY2" fmla="*/ 0 h 1631674"/>
              <a:gd name="connsiteX3" fmla="*/ 5536096 w 5536096"/>
              <a:gd name="connsiteY3" fmla="*/ 685800 h 1631674"/>
              <a:gd name="connsiteX4" fmla="*/ 5088835 w 5536096"/>
              <a:gd name="connsiteY4" fmla="*/ 765314 h 1631674"/>
              <a:gd name="connsiteX5" fmla="*/ 4742622 w 5536096"/>
              <a:gd name="connsiteY5" fmla="*/ 526774 h 1631674"/>
              <a:gd name="connsiteX6" fmla="*/ 3379304 w 5536096"/>
              <a:gd name="connsiteY6" fmla="*/ 725557 h 1631674"/>
              <a:gd name="connsiteX7" fmla="*/ 3667539 w 5536096"/>
              <a:gd name="connsiteY7" fmla="*/ 1033670 h 1631674"/>
              <a:gd name="connsiteX8" fmla="*/ 2538454 w 5536096"/>
              <a:gd name="connsiteY8" fmla="*/ 1237754 h 1631674"/>
              <a:gd name="connsiteX9" fmla="*/ 1884708 w 5536096"/>
              <a:gd name="connsiteY9" fmla="*/ 1005592 h 1631674"/>
              <a:gd name="connsiteX10" fmla="*/ 597176 w 5536096"/>
              <a:gd name="connsiteY10" fmla="*/ 1280078 h 1631674"/>
              <a:gd name="connsiteX11" fmla="*/ 661366 w 5536096"/>
              <a:gd name="connsiteY11" fmla="*/ 1522510 h 1631674"/>
              <a:gd name="connsiteX12" fmla="*/ 259660 w 5536096"/>
              <a:gd name="connsiteY12" fmla="*/ 1631674 h 1631674"/>
              <a:gd name="connsiteX0" fmla="*/ 259660 w 5536096"/>
              <a:gd name="connsiteY0" fmla="*/ 1631674 h 1631674"/>
              <a:gd name="connsiteX1" fmla="*/ 0 w 5536096"/>
              <a:gd name="connsiteY1" fmla="*/ 626166 h 1631674"/>
              <a:gd name="connsiteX2" fmla="*/ 4303643 w 5536096"/>
              <a:gd name="connsiteY2" fmla="*/ 0 h 1631674"/>
              <a:gd name="connsiteX3" fmla="*/ 5536096 w 5536096"/>
              <a:gd name="connsiteY3" fmla="*/ 685800 h 1631674"/>
              <a:gd name="connsiteX4" fmla="*/ 5088835 w 5536096"/>
              <a:gd name="connsiteY4" fmla="*/ 765314 h 1631674"/>
              <a:gd name="connsiteX5" fmla="*/ 4742622 w 5536096"/>
              <a:gd name="connsiteY5" fmla="*/ 526774 h 1631674"/>
              <a:gd name="connsiteX6" fmla="*/ 3379304 w 5536096"/>
              <a:gd name="connsiteY6" fmla="*/ 725557 h 1631674"/>
              <a:gd name="connsiteX7" fmla="*/ 3667539 w 5536096"/>
              <a:gd name="connsiteY7" fmla="*/ 1033670 h 1631674"/>
              <a:gd name="connsiteX8" fmla="*/ 2166979 w 5536096"/>
              <a:gd name="connsiteY8" fmla="*/ 1275854 h 1631674"/>
              <a:gd name="connsiteX9" fmla="*/ 1884708 w 5536096"/>
              <a:gd name="connsiteY9" fmla="*/ 1005592 h 1631674"/>
              <a:gd name="connsiteX10" fmla="*/ 597176 w 5536096"/>
              <a:gd name="connsiteY10" fmla="*/ 1280078 h 1631674"/>
              <a:gd name="connsiteX11" fmla="*/ 661366 w 5536096"/>
              <a:gd name="connsiteY11" fmla="*/ 1522510 h 1631674"/>
              <a:gd name="connsiteX12" fmla="*/ 259660 w 5536096"/>
              <a:gd name="connsiteY12" fmla="*/ 1631674 h 1631674"/>
              <a:gd name="connsiteX0" fmla="*/ 259660 w 5536096"/>
              <a:gd name="connsiteY0" fmla="*/ 1631674 h 1631674"/>
              <a:gd name="connsiteX1" fmla="*/ 0 w 5536096"/>
              <a:gd name="connsiteY1" fmla="*/ 626166 h 1631674"/>
              <a:gd name="connsiteX2" fmla="*/ 4303643 w 5536096"/>
              <a:gd name="connsiteY2" fmla="*/ 0 h 1631674"/>
              <a:gd name="connsiteX3" fmla="*/ 5536096 w 5536096"/>
              <a:gd name="connsiteY3" fmla="*/ 685800 h 1631674"/>
              <a:gd name="connsiteX4" fmla="*/ 5088835 w 5536096"/>
              <a:gd name="connsiteY4" fmla="*/ 765314 h 1631674"/>
              <a:gd name="connsiteX5" fmla="*/ 4742622 w 5536096"/>
              <a:gd name="connsiteY5" fmla="*/ 526774 h 1631674"/>
              <a:gd name="connsiteX6" fmla="*/ 3379304 w 5536096"/>
              <a:gd name="connsiteY6" fmla="*/ 725557 h 1631674"/>
              <a:gd name="connsiteX7" fmla="*/ 3667539 w 5536096"/>
              <a:gd name="connsiteY7" fmla="*/ 1033670 h 1631674"/>
              <a:gd name="connsiteX8" fmla="*/ 2166979 w 5536096"/>
              <a:gd name="connsiteY8" fmla="*/ 1275854 h 1631674"/>
              <a:gd name="connsiteX9" fmla="*/ 1932333 w 5536096"/>
              <a:gd name="connsiteY9" fmla="*/ 996067 h 1631674"/>
              <a:gd name="connsiteX10" fmla="*/ 597176 w 5536096"/>
              <a:gd name="connsiteY10" fmla="*/ 1280078 h 1631674"/>
              <a:gd name="connsiteX11" fmla="*/ 661366 w 5536096"/>
              <a:gd name="connsiteY11" fmla="*/ 1522510 h 1631674"/>
              <a:gd name="connsiteX12" fmla="*/ 259660 w 5536096"/>
              <a:gd name="connsiteY12" fmla="*/ 1631674 h 1631674"/>
              <a:gd name="connsiteX0" fmla="*/ 259660 w 5536096"/>
              <a:gd name="connsiteY0" fmla="*/ 1631674 h 1631674"/>
              <a:gd name="connsiteX1" fmla="*/ 0 w 5536096"/>
              <a:gd name="connsiteY1" fmla="*/ 626166 h 1631674"/>
              <a:gd name="connsiteX2" fmla="*/ 4303643 w 5536096"/>
              <a:gd name="connsiteY2" fmla="*/ 0 h 1631674"/>
              <a:gd name="connsiteX3" fmla="*/ 5536096 w 5536096"/>
              <a:gd name="connsiteY3" fmla="*/ 685800 h 1631674"/>
              <a:gd name="connsiteX4" fmla="*/ 5088835 w 5536096"/>
              <a:gd name="connsiteY4" fmla="*/ 765314 h 1631674"/>
              <a:gd name="connsiteX5" fmla="*/ 4742622 w 5536096"/>
              <a:gd name="connsiteY5" fmla="*/ 526774 h 1631674"/>
              <a:gd name="connsiteX6" fmla="*/ 3379304 w 5536096"/>
              <a:gd name="connsiteY6" fmla="*/ 725557 h 1631674"/>
              <a:gd name="connsiteX7" fmla="*/ 3667539 w 5536096"/>
              <a:gd name="connsiteY7" fmla="*/ 1033670 h 1631674"/>
              <a:gd name="connsiteX8" fmla="*/ 2166979 w 5536096"/>
              <a:gd name="connsiteY8" fmla="*/ 1275854 h 1631674"/>
              <a:gd name="connsiteX9" fmla="*/ 1941858 w 5536096"/>
              <a:gd name="connsiteY9" fmla="*/ 1053217 h 1631674"/>
              <a:gd name="connsiteX10" fmla="*/ 597176 w 5536096"/>
              <a:gd name="connsiteY10" fmla="*/ 1280078 h 1631674"/>
              <a:gd name="connsiteX11" fmla="*/ 661366 w 5536096"/>
              <a:gd name="connsiteY11" fmla="*/ 1522510 h 1631674"/>
              <a:gd name="connsiteX12" fmla="*/ 259660 w 5536096"/>
              <a:gd name="connsiteY12" fmla="*/ 1631674 h 1631674"/>
              <a:gd name="connsiteX0" fmla="*/ 259660 w 5536096"/>
              <a:gd name="connsiteY0" fmla="*/ 1631674 h 1631674"/>
              <a:gd name="connsiteX1" fmla="*/ 0 w 5536096"/>
              <a:gd name="connsiteY1" fmla="*/ 626166 h 1631674"/>
              <a:gd name="connsiteX2" fmla="*/ 4303643 w 5536096"/>
              <a:gd name="connsiteY2" fmla="*/ 0 h 1631674"/>
              <a:gd name="connsiteX3" fmla="*/ 5536096 w 5536096"/>
              <a:gd name="connsiteY3" fmla="*/ 685800 h 1631674"/>
              <a:gd name="connsiteX4" fmla="*/ 5088835 w 5536096"/>
              <a:gd name="connsiteY4" fmla="*/ 765314 h 1631674"/>
              <a:gd name="connsiteX5" fmla="*/ 4742622 w 5536096"/>
              <a:gd name="connsiteY5" fmla="*/ 526774 h 1631674"/>
              <a:gd name="connsiteX6" fmla="*/ 3379304 w 5536096"/>
              <a:gd name="connsiteY6" fmla="*/ 725557 h 1631674"/>
              <a:gd name="connsiteX7" fmla="*/ 3667539 w 5536096"/>
              <a:gd name="connsiteY7" fmla="*/ 1033670 h 1631674"/>
              <a:gd name="connsiteX8" fmla="*/ 2166979 w 5536096"/>
              <a:gd name="connsiteY8" fmla="*/ 1275854 h 1631674"/>
              <a:gd name="connsiteX9" fmla="*/ 1960908 w 5536096"/>
              <a:gd name="connsiteY9" fmla="*/ 1043692 h 1631674"/>
              <a:gd name="connsiteX10" fmla="*/ 597176 w 5536096"/>
              <a:gd name="connsiteY10" fmla="*/ 1280078 h 1631674"/>
              <a:gd name="connsiteX11" fmla="*/ 661366 w 5536096"/>
              <a:gd name="connsiteY11" fmla="*/ 1522510 h 1631674"/>
              <a:gd name="connsiteX12" fmla="*/ 259660 w 5536096"/>
              <a:gd name="connsiteY12" fmla="*/ 1631674 h 1631674"/>
              <a:gd name="connsiteX0" fmla="*/ 269185 w 5536096"/>
              <a:gd name="connsiteY0" fmla="*/ 1603099 h 1603099"/>
              <a:gd name="connsiteX1" fmla="*/ 0 w 5536096"/>
              <a:gd name="connsiteY1" fmla="*/ 626166 h 1603099"/>
              <a:gd name="connsiteX2" fmla="*/ 4303643 w 5536096"/>
              <a:gd name="connsiteY2" fmla="*/ 0 h 1603099"/>
              <a:gd name="connsiteX3" fmla="*/ 5536096 w 5536096"/>
              <a:gd name="connsiteY3" fmla="*/ 685800 h 1603099"/>
              <a:gd name="connsiteX4" fmla="*/ 5088835 w 5536096"/>
              <a:gd name="connsiteY4" fmla="*/ 765314 h 1603099"/>
              <a:gd name="connsiteX5" fmla="*/ 4742622 w 5536096"/>
              <a:gd name="connsiteY5" fmla="*/ 526774 h 1603099"/>
              <a:gd name="connsiteX6" fmla="*/ 3379304 w 5536096"/>
              <a:gd name="connsiteY6" fmla="*/ 725557 h 1603099"/>
              <a:gd name="connsiteX7" fmla="*/ 3667539 w 5536096"/>
              <a:gd name="connsiteY7" fmla="*/ 1033670 h 1603099"/>
              <a:gd name="connsiteX8" fmla="*/ 2166979 w 5536096"/>
              <a:gd name="connsiteY8" fmla="*/ 1275854 h 1603099"/>
              <a:gd name="connsiteX9" fmla="*/ 1960908 w 5536096"/>
              <a:gd name="connsiteY9" fmla="*/ 1043692 h 1603099"/>
              <a:gd name="connsiteX10" fmla="*/ 597176 w 5536096"/>
              <a:gd name="connsiteY10" fmla="*/ 1280078 h 1603099"/>
              <a:gd name="connsiteX11" fmla="*/ 661366 w 5536096"/>
              <a:gd name="connsiteY11" fmla="*/ 1522510 h 1603099"/>
              <a:gd name="connsiteX12" fmla="*/ 269185 w 5536096"/>
              <a:gd name="connsiteY12" fmla="*/ 1603099 h 1603099"/>
              <a:gd name="connsiteX0" fmla="*/ 269185 w 5536096"/>
              <a:gd name="connsiteY0" fmla="*/ 1603099 h 1603099"/>
              <a:gd name="connsiteX1" fmla="*/ 0 w 5536096"/>
              <a:gd name="connsiteY1" fmla="*/ 626166 h 1603099"/>
              <a:gd name="connsiteX2" fmla="*/ 4303643 w 5536096"/>
              <a:gd name="connsiteY2" fmla="*/ 0 h 1603099"/>
              <a:gd name="connsiteX3" fmla="*/ 5536096 w 5536096"/>
              <a:gd name="connsiteY3" fmla="*/ 685800 h 1603099"/>
              <a:gd name="connsiteX4" fmla="*/ 5088835 w 5536096"/>
              <a:gd name="connsiteY4" fmla="*/ 765314 h 1603099"/>
              <a:gd name="connsiteX5" fmla="*/ 4742622 w 5536096"/>
              <a:gd name="connsiteY5" fmla="*/ 526774 h 1603099"/>
              <a:gd name="connsiteX6" fmla="*/ 3379304 w 5536096"/>
              <a:gd name="connsiteY6" fmla="*/ 725557 h 1603099"/>
              <a:gd name="connsiteX7" fmla="*/ 3667539 w 5536096"/>
              <a:gd name="connsiteY7" fmla="*/ 1033670 h 1603099"/>
              <a:gd name="connsiteX8" fmla="*/ 2166979 w 5536096"/>
              <a:gd name="connsiteY8" fmla="*/ 1275854 h 1603099"/>
              <a:gd name="connsiteX9" fmla="*/ 1960908 w 5536096"/>
              <a:gd name="connsiteY9" fmla="*/ 1043692 h 1603099"/>
              <a:gd name="connsiteX10" fmla="*/ 597176 w 5536096"/>
              <a:gd name="connsiteY10" fmla="*/ 1280078 h 1603099"/>
              <a:gd name="connsiteX11" fmla="*/ 680416 w 5536096"/>
              <a:gd name="connsiteY11" fmla="*/ 1541560 h 1603099"/>
              <a:gd name="connsiteX12" fmla="*/ 269185 w 5536096"/>
              <a:gd name="connsiteY12" fmla="*/ 1603099 h 1603099"/>
              <a:gd name="connsiteX0" fmla="*/ 269185 w 5536096"/>
              <a:gd name="connsiteY0" fmla="*/ 1603099 h 1603099"/>
              <a:gd name="connsiteX1" fmla="*/ 0 w 5536096"/>
              <a:gd name="connsiteY1" fmla="*/ 759516 h 1603099"/>
              <a:gd name="connsiteX2" fmla="*/ 4303643 w 5536096"/>
              <a:gd name="connsiteY2" fmla="*/ 0 h 1603099"/>
              <a:gd name="connsiteX3" fmla="*/ 5536096 w 5536096"/>
              <a:gd name="connsiteY3" fmla="*/ 685800 h 1603099"/>
              <a:gd name="connsiteX4" fmla="*/ 5088835 w 5536096"/>
              <a:gd name="connsiteY4" fmla="*/ 765314 h 1603099"/>
              <a:gd name="connsiteX5" fmla="*/ 4742622 w 5536096"/>
              <a:gd name="connsiteY5" fmla="*/ 526774 h 1603099"/>
              <a:gd name="connsiteX6" fmla="*/ 3379304 w 5536096"/>
              <a:gd name="connsiteY6" fmla="*/ 725557 h 1603099"/>
              <a:gd name="connsiteX7" fmla="*/ 3667539 w 5536096"/>
              <a:gd name="connsiteY7" fmla="*/ 1033670 h 1603099"/>
              <a:gd name="connsiteX8" fmla="*/ 2166979 w 5536096"/>
              <a:gd name="connsiteY8" fmla="*/ 1275854 h 1603099"/>
              <a:gd name="connsiteX9" fmla="*/ 1960908 w 5536096"/>
              <a:gd name="connsiteY9" fmla="*/ 1043692 h 1603099"/>
              <a:gd name="connsiteX10" fmla="*/ 597176 w 5536096"/>
              <a:gd name="connsiteY10" fmla="*/ 1280078 h 1603099"/>
              <a:gd name="connsiteX11" fmla="*/ 680416 w 5536096"/>
              <a:gd name="connsiteY11" fmla="*/ 1541560 h 1603099"/>
              <a:gd name="connsiteX12" fmla="*/ 269185 w 5536096"/>
              <a:gd name="connsiteY12" fmla="*/ 1603099 h 1603099"/>
              <a:gd name="connsiteX0" fmla="*/ 269185 w 5536096"/>
              <a:gd name="connsiteY0" fmla="*/ 1364974 h 1364974"/>
              <a:gd name="connsiteX1" fmla="*/ 0 w 5536096"/>
              <a:gd name="connsiteY1" fmla="*/ 521391 h 1364974"/>
              <a:gd name="connsiteX2" fmla="*/ 3551168 w 5536096"/>
              <a:gd name="connsiteY2" fmla="*/ 0 h 1364974"/>
              <a:gd name="connsiteX3" fmla="*/ 5536096 w 5536096"/>
              <a:gd name="connsiteY3" fmla="*/ 447675 h 1364974"/>
              <a:gd name="connsiteX4" fmla="*/ 5088835 w 5536096"/>
              <a:gd name="connsiteY4" fmla="*/ 527189 h 1364974"/>
              <a:gd name="connsiteX5" fmla="*/ 4742622 w 5536096"/>
              <a:gd name="connsiteY5" fmla="*/ 288649 h 1364974"/>
              <a:gd name="connsiteX6" fmla="*/ 3379304 w 5536096"/>
              <a:gd name="connsiteY6" fmla="*/ 487432 h 1364974"/>
              <a:gd name="connsiteX7" fmla="*/ 3667539 w 5536096"/>
              <a:gd name="connsiteY7" fmla="*/ 795545 h 1364974"/>
              <a:gd name="connsiteX8" fmla="*/ 2166979 w 5536096"/>
              <a:gd name="connsiteY8" fmla="*/ 1037729 h 1364974"/>
              <a:gd name="connsiteX9" fmla="*/ 1960908 w 5536096"/>
              <a:gd name="connsiteY9" fmla="*/ 805567 h 1364974"/>
              <a:gd name="connsiteX10" fmla="*/ 597176 w 5536096"/>
              <a:gd name="connsiteY10" fmla="*/ 1041953 h 1364974"/>
              <a:gd name="connsiteX11" fmla="*/ 680416 w 5536096"/>
              <a:gd name="connsiteY11" fmla="*/ 1303435 h 1364974"/>
              <a:gd name="connsiteX12" fmla="*/ 269185 w 5536096"/>
              <a:gd name="connsiteY12" fmla="*/ 1364974 h 1364974"/>
              <a:gd name="connsiteX0" fmla="*/ 269185 w 5536096"/>
              <a:gd name="connsiteY0" fmla="*/ 1364974 h 1364974"/>
              <a:gd name="connsiteX1" fmla="*/ 0 w 5536096"/>
              <a:gd name="connsiteY1" fmla="*/ 521391 h 1364974"/>
              <a:gd name="connsiteX2" fmla="*/ 3551168 w 5536096"/>
              <a:gd name="connsiteY2" fmla="*/ 0 h 1364974"/>
              <a:gd name="connsiteX3" fmla="*/ 5536096 w 5536096"/>
              <a:gd name="connsiteY3" fmla="*/ 447675 h 1364974"/>
              <a:gd name="connsiteX4" fmla="*/ 5088835 w 5536096"/>
              <a:gd name="connsiteY4" fmla="*/ 527189 h 1364974"/>
              <a:gd name="connsiteX5" fmla="*/ 4028247 w 5536096"/>
              <a:gd name="connsiteY5" fmla="*/ 450574 h 1364974"/>
              <a:gd name="connsiteX6" fmla="*/ 3379304 w 5536096"/>
              <a:gd name="connsiteY6" fmla="*/ 487432 h 1364974"/>
              <a:gd name="connsiteX7" fmla="*/ 3667539 w 5536096"/>
              <a:gd name="connsiteY7" fmla="*/ 795545 h 1364974"/>
              <a:gd name="connsiteX8" fmla="*/ 2166979 w 5536096"/>
              <a:gd name="connsiteY8" fmla="*/ 1037729 h 1364974"/>
              <a:gd name="connsiteX9" fmla="*/ 1960908 w 5536096"/>
              <a:gd name="connsiteY9" fmla="*/ 805567 h 1364974"/>
              <a:gd name="connsiteX10" fmla="*/ 597176 w 5536096"/>
              <a:gd name="connsiteY10" fmla="*/ 1041953 h 1364974"/>
              <a:gd name="connsiteX11" fmla="*/ 680416 w 5536096"/>
              <a:gd name="connsiteY11" fmla="*/ 1303435 h 1364974"/>
              <a:gd name="connsiteX12" fmla="*/ 269185 w 5536096"/>
              <a:gd name="connsiteY12" fmla="*/ 1364974 h 1364974"/>
              <a:gd name="connsiteX0" fmla="*/ 269185 w 5536096"/>
              <a:gd name="connsiteY0" fmla="*/ 1364974 h 1364974"/>
              <a:gd name="connsiteX1" fmla="*/ 0 w 5536096"/>
              <a:gd name="connsiteY1" fmla="*/ 521391 h 1364974"/>
              <a:gd name="connsiteX2" fmla="*/ 3551168 w 5536096"/>
              <a:gd name="connsiteY2" fmla="*/ 0 h 1364974"/>
              <a:gd name="connsiteX3" fmla="*/ 5536096 w 5536096"/>
              <a:gd name="connsiteY3" fmla="*/ 447675 h 1364974"/>
              <a:gd name="connsiteX4" fmla="*/ 5088835 w 5536096"/>
              <a:gd name="connsiteY4" fmla="*/ 527189 h 1364974"/>
              <a:gd name="connsiteX5" fmla="*/ 4028247 w 5536096"/>
              <a:gd name="connsiteY5" fmla="*/ 450574 h 1364974"/>
              <a:gd name="connsiteX6" fmla="*/ 3379304 w 5536096"/>
              <a:gd name="connsiteY6" fmla="*/ 487432 h 1364974"/>
              <a:gd name="connsiteX7" fmla="*/ 3057939 w 5536096"/>
              <a:gd name="connsiteY7" fmla="*/ 862220 h 1364974"/>
              <a:gd name="connsiteX8" fmla="*/ 2166979 w 5536096"/>
              <a:gd name="connsiteY8" fmla="*/ 1037729 h 1364974"/>
              <a:gd name="connsiteX9" fmla="*/ 1960908 w 5536096"/>
              <a:gd name="connsiteY9" fmla="*/ 805567 h 1364974"/>
              <a:gd name="connsiteX10" fmla="*/ 597176 w 5536096"/>
              <a:gd name="connsiteY10" fmla="*/ 1041953 h 1364974"/>
              <a:gd name="connsiteX11" fmla="*/ 680416 w 5536096"/>
              <a:gd name="connsiteY11" fmla="*/ 1303435 h 1364974"/>
              <a:gd name="connsiteX12" fmla="*/ 269185 w 5536096"/>
              <a:gd name="connsiteY12" fmla="*/ 1364974 h 1364974"/>
              <a:gd name="connsiteX0" fmla="*/ 269185 w 5536096"/>
              <a:gd name="connsiteY0" fmla="*/ 1364974 h 1364974"/>
              <a:gd name="connsiteX1" fmla="*/ 0 w 5536096"/>
              <a:gd name="connsiteY1" fmla="*/ 521391 h 1364974"/>
              <a:gd name="connsiteX2" fmla="*/ 3551168 w 5536096"/>
              <a:gd name="connsiteY2" fmla="*/ 0 h 1364974"/>
              <a:gd name="connsiteX3" fmla="*/ 5536096 w 5536096"/>
              <a:gd name="connsiteY3" fmla="*/ 447675 h 1364974"/>
              <a:gd name="connsiteX4" fmla="*/ 5088835 w 5536096"/>
              <a:gd name="connsiteY4" fmla="*/ 527189 h 1364974"/>
              <a:gd name="connsiteX5" fmla="*/ 4028247 w 5536096"/>
              <a:gd name="connsiteY5" fmla="*/ 450574 h 1364974"/>
              <a:gd name="connsiteX6" fmla="*/ 2884004 w 5536096"/>
              <a:gd name="connsiteY6" fmla="*/ 620782 h 1364974"/>
              <a:gd name="connsiteX7" fmla="*/ 3057939 w 5536096"/>
              <a:gd name="connsiteY7" fmla="*/ 862220 h 1364974"/>
              <a:gd name="connsiteX8" fmla="*/ 2166979 w 5536096"/>
              <a:gd name="connsiteY8" fmla="*/ 1037729 h 1364974"/>
              <a:gd name="connsiteX9" fmla="*/ 1960908 w 5536096"/>
              <a:gd name="connsiteY9" fmla="*/ 805567 h 1364974"/>
              <a:gd name="connsiteX10" fmla="*/ 597176 w 5536096"/>
              <a:gd name="connsiteY10" fmla="*/ 1041953 h 1364974"/>
              <a:gd name="connsiteX11" fmla="*/ 680416 w 5536096"/>
              <a:gd name="connsiteY11" fmla="*/ 1303435 h 1364974"/>
              <a:gd name="connsiteX12" fmla="*/ 269185 w 5536096"/>
              <a:gd name="connsiteY12" fmla="*/ 1364974 h 1364974"/>
              <a:gd name="connsiteX0" fmla="*/ 269185 w 5536096"/>
              <a:gd name="connsiteY0" fmla="*/ 1364974 h 1364974"/>
              <a:gd name="connsiteX1" fmla="*/ 0 w 5536096"/>
              <a:gd name="connsiteY1" fmla="*/ 521391 h 1364974"/>
              <a:gd name="connsiteX2" fmla="*/ 3551168 w 5536096"/>
              <a:gd name="connsiteY2" fmla="*/ 0 h 1364974"/>
              <a:gd name="connsiteX3" fmla="*/ 5536096 w 5536096"/>
              <a:gd name="connsiteY3" fmla="*/ 447675 h 1364974"/>
              <a:gd name="connsiteX4" fmla="*/ 5088835 w 5536096"/>
              <a:gd name="connsiteY4" fmla="*/ 527189 h 1364974"/>
              <a:gd name="connsiteX5" fmla="*/ 3942522 w 5536096"/>
              <a:gd name="connsiteY5" fmla="*/ 450574 h 1364974"/>
              <a:gd name="connsiteX6" fmla="*/ 2884004 w 5536096"/>
              <a:gd name="connsiteY6" fmla="*/ 620782 h 1364974"/>
              <a:gd name="connsiteX7" fmla="*/ 3057939 w 5536096"/>
              <a:gd name="connsiteY7" fmla="*/ 862220 h 1364974"/>
              <a:gd name="connsiteX8" fmla="*/ 2166979 w 5536096"/>
              <a:gd name="connsiteY8" fmla="*/ 1037729 h 1364974"/>
              <a:gd name="connsiteX9" fmla="*/ 1960908 w 5536096"/>
              <a:gd name="connsiteY9" fmla="*/ 805567 h 1364974"/>
              <a:gd name="connsiteX10" fmla="*/ 597176 w 5536096"/>
              <a:gd name="connsiteY10" fmla="*/ 1041953 h 1364974"/>
              <a:gd name="connsiteX11" fmla="*/ 680416 w 5536096"/>
              <a:gd name="connsiteY11" fmla="*/ 1303435 h 1364974"/>
              <a:gd name="connsiteX12" fmla="*/ 269185 w 5536096"/>
              <a:gd name="connsiteY12" fmla="*/ 1364974 h 1364974"/>
              <a:gd name="connsiteX0" fmla="*/ 269185 w 5536096"/>
              <a:gd name="connsiteY0" fmla="*/ 1364974 h 1364974"/>
              <a:gd name="connsiteX1" fmla="*/ 0 w 5536096"/>
              <a:gd name="connsiteY1" fmla="*/ 521391 h 1364974"/>
              <a:gd name="connsiteX2" fmla="*/ 3551168 w 5536096"/>
              <a:gd name="connsiteY2" fmla="*/ 0 h 1364974"/>
              <a:gd name="connsiteX3" fmla="*/ 5536096 w 5536096"/>
              <a:gd name="connsiteY3" fmla="*/ 447675 h 1364974"/>
              <a:gd name="connsiteX4" fmla="*/ 5088835 w 5536096"/>
              <a:gd name="connsiteY4" fmla="*/ 527189 h 1364974"/>
              <a:gd name="connsiteX5" fmla="*/ 3942522 w 5536096"/>
              <a:gd name="connsiteY5" fmla="*/ 450574 h 1364974"/>
              <a:gd name="connsiteX6" fmla="*/ 2884004 w 5536096"/>
              <a:gd name="connsiteY6" fmla="*/ 620782 h 1364974"/>
              <a:gd name="connsiteX7" fmla="*/ 3057939 w 5536096"/>
              <a:gd name="connsiteY7" fmla="*/ 862220 h 1364974"/>
              <a:gd name="connsiteX8" fmla="*/ 2166979 w 5536096"/>
              <a:gd name="connsiteY8" fmla="*/ 1037729 h 1364974"/>
              <a:gd name="connsiteX9" fmla="*/ 1960908 w 5536096"/>
              <a:gd name="connsiteY9" fmla="*/ 805567 h 1364974"/>
              <a:gd name="connsiteX10" fmla="*/ 597176 w 5536096"/>
              <a:gd name="connsiteY10" fmla="*/ 1041953 h 1364974"/>
              <a:gd name="connsiteX11" fmla="*/ 680416 w 5536096"/>
              <a:gd name="connsiteY11" fmla="*/ 1303435 h 1364974"/>
              <a:gd name="connsiteX12" fmla="*/ 269185 w 5536096"/>
              <a:gd name="connsiteY12" fmla="*/ 1364974 h 1364974"/>
              <a:gd name="connsiteX0" fmla="*/ 269185 w 5536096"/>
              <a:gd name="connsiteY0" fmla="*/ 1364974 h 1364974"/>
              <a:gd name="connsiteX1" fmla="*/ 0 w 5536096"/>
              <a:gd name="connsiteY1" fmla="*/ 521391 h 1364974"/>
              <a:gd name="connsiteX2" fmla="*/ 3551168 w 5536096"/>
              <a:gd name="connsiteY2" fmla="*/ 0 h 1364974"/>
              <a:gd name="connsiteX3" fmla="*/ 5536096 w 5536096"/>
              <a:gd name="connsiteY3" fmla="*/ 447675 h 1364974"/>
              <a:gd name="connsiteX4" fmla="*/ 5088835 w 5536096"/>
              <a:gd name="connsiteY4" fmla="*/ 527189 h 1364974"/>
              <a:gd name="connsiteX5" fmla="*/ 3942522 w 5536096"/>
              <a:gd name="connsiteY5" fmla="*/ 450574 h 1364974"/>
              <a:gd name="connsiteX6" fmla="*/ 2884004 w 5536096"/>
              <a:gd name="connsiteY6" fmla="*/ 620782 h 1364974"/>
              <a:gd name="connsiteX7" fmla="*/ 3057939 w 5536096"/>
              <a:gd name="connsiteY7" fmla="*/ 862220 h 1364974"/>
              <a:gd name="connsiteX8" fmla="*/ 2166979 w 5536096"/>
              <a:gd name="connsiteY8" fmla="*/ 1037729 h 1364974"/>
              <a:gd name="connsiteX9" fmla="*/ 1960908 w 5536096"/>
              <a:gd name="connsiteY9" fmla="*/ 805567 h 1364974"/>
              <a:gd name="connsiteX10" fmla="*/ 597176 w 5536096"/>
              <a:gd name="connsiteY10" fmla="*/ 1041953 h 1364974"/>
              <a:gd name="connsiteX11" fmla="*/ 680416 w 5536096"/>
              <a:gd name="connsiteY11" fmla="*/ 1303435 h 1364974"/>
              <a:gd name="connsiteX12" fmla="*/ 269185 w 5536096"/>
              <a:gd name="connsiteY12" fmla="*/ 1364974 h 1364974"/>
              <a:gd name="connsiteX0" fmla="*/ 269185 w 5536096"/>
              <a:gd name="connsiteY0" fmla="*/ 1364974 h 1364974"/>
              <a:gd name="connsiteX1" fmla="*/ 0 w 5536096"/>
              <a:gd name="connsiteY1" fmla="*/ 521391 h 1364974"/>
              <a:gd name="connsiteX2" fmla="*/ 3551168 w 5536096"/>
              <a:gd name="connsiteY2" fmla="*/ 0 h 1364974"/>
              <a:gd name="connsiteX3" fmla="*/ 5536096 w 5536096"/>
              <a:gd name="connsiteY3" fmla="*/ 447675 h 1364974"/>
              <a:gd name="connsiteX4" fmla="*/ 4288735 w 5536096"/>
              <a:gd name="connsiteY4" fmla="*/ 641489 h 1364974"/>
              <a:gd name="connsiteX5" fmla="*/ 3942522 w 5536096"/>
              <a:gd name="connsiteY5" fmla="*/ 450574 h 1364974"/>
              <a:gd name="connsiteX6" fmla="*/ 2884004 w 5536096"/>
              <a:gd name="connsiteY6" fmla="*/ 620782 h 1364974"/>
              <a:gd name="connsiteX7" fmla="*/ 3057939 w 5536096"/>
              <a:gd name="connsiteY7" fmla="*/ 862220 h 1364974"/>
              <a:gd name="connsiteX8" fmla="*/ 2166979 w 5536096"/>
              <a:gd name="connsiteY8" fmla="*/ 1037729 h 1364974"/>
              <a:gd name="connsiteX9" fmla="*/ 1960908 w 5536096"/>
              <a:gd name="connsiteY9" fmla="*/ 805567 h 1364974"/>
              <a:gd name="connsiteX10" fmla="*/ 597176 w 5536096"/>
              <a:gd name="connsiteY10" fmla="*/ 1041953 h 1364974"/>
              <a:gd name="connsiteX11" fmla="*/ 680416 w 5536096"/>
              <a:gd name="connsiteY11" fmla="*/ 1303435 h 1364974"/>
              <a:gd name="connsiteX12" fmla="*/ 269185 w 5536096"/>
              <a:gd name="connsiteY12" fmla="*/ 1364974 h 1364974"/>
              <a:gd name="connsiteX0" fmla="*/ 269185 w 5536096"/>
              <a:gd name="connsiteY0" fmla="*/ 1364974 h 1364974"/>
              <a:gd name="connsiteX1" fmla="*/ 0 w 5536096"/>
              <a:gd name="connsiteY1" fmla="*/ 521391 h 1364974"/>
              <a:gd name="connsiteX2" fmla="*/ 3551168 w 5536096"/>
              <a:gd name="connsiteY2" fmla="*/ 0 h 1364974"/>
              <a:gd name="connsiteX3" fmla="*/ 5536096 w 5536096"/>
              <a:gd name="connsiteY3" fmla="*/ 447675 h 1364974"/>
              <a:gd name="connsiteX4" fmla="*/ 4288735 w 5536096"/>
              <a:gd name="connsiteY4" fmla="*/ 641489 h 1364974"/>
              <a:gd name="connsiteX5" fmla="*/ 3942522 w 5536096"/>
              <a:gd name="connsiteY5" fmla="*/ 450574 h 1364974"/>
              <a:gd name="connsiteX6" fmla="*/ 2884004 w 5536096"/>
              <a:gd name="connsiteY6" fmla="*/ 620782 h 1364974"/>
              <a:gd name="connsiteX7" fmla="*/ 3057939 w 5536096"/>
              <a:gd name="connsiteY7" fmla="*/ 862220 h 1364974"/>
              <a:gd name="connsiteX8" fmla="*/ 2166979 w 5536096"/>
              <a:gd name="connsiteY8" fmla="*/ 1037729 h 1364974"/>
              <a:gd name="connsiteX9" fmla="*/ 1960908 w 5536096"/>
              <a:gd name="connsiteY9" fmla="*/ 805567 h 1364974"/>
              <a:gd name="connsiteX10" fmla="*/ 597176 w 5536096"/>
              <a:gd name="connsiteY10" fmla="*/ 1041953 h 1364974"/>
              <a:gd name="connsiteX11" fmla="*/ 680416 w 5536096"/>
              <a:gd name="connsiteY11" fmla="*/ 1303435 h 1364974"/>
              <a:gd name="connsiteX12" fmla="*/ 269185 w 5536096"/>
              <a:gd name="connsiteY12" fmla="*/ 1364974 h 1364974"/>
              <a:gd name="connsiteX0" fmla="*/ 269185 w 5536096"/>
              <a:gd name="connsiteY0" fmla="*/ 1364974 h 1364974"/>
              <a:gd name="connsiteX1" fmla="*/ 0 w 5536096"/>
              <a:gd name="connsiteY1" fmla="*/ 521391 h 1364974"/>
              <a:gd name="connsiteX2" fmla="*/ 3551168 w 5536096"/>
              <a:gd name="connsiteY2" fmla="*/ 0 h 1364974"/>
              <a:gd name="connsiteX3" fmla="*/ 5536096 w 5536096"/>
              <a:gd name="connsiteY3" fmla="*/ 447675 h 1364974"/>
              <a:gd name="connsiteX4" fmla="*/ 4193485 w 5536096"/>
              <a:gd name="connsiteY4" fmla="*/ 641489 h 1364974"/>
              <a:gd name="connsiteX5" fmla="*/ 3942522 w 5536096"/>
              <a:gd name="connsiteY5" fmla="*/ 450574 h 1364974"/>
              <a:gd name="connsiteX6" fmla="*/ 2884004 w 5536096"/>
              <a:gd name="connsiteY6" fmla="*/ 620782 h 1364974"/>
              <a:gd name="connsiteX7" fmla="*/ 3057939 w 5536096"/>
              <a:gd name="connsiteY7" fmla="*/ 862220 h 1364974"/>
              <a:gd name="connsiteX8" fmla="*/ 2166979 w 5536096"/>
              <a:gd name="connsiteY8" fmla="*/ 1037729 h 1364974"/>
              <a:gd name="connsiteX9" fmla="*/ 1960908 w 5536096"/>
              <a:gd name="connsiteY9" fmla="*/ 805567 h 1364974"/>
              <a:gd name="connsiteX10" fmla="*/ 597176 w 5536096"/>
              <a:gd name="connsiteY10" fmla="*/ 1041953 h 1364974"/>
              <a:gd name="connsiteX11" fmla="*/ 680416 w 5536096"/>
              <a:gd name="connsiteY11" fmla="*/ 1303435 h 1364974"/>
              <a:gd name="connsiteX12" fmla="*/ 269185 w 5536096"/>
              <a:gd name="connsiteY12" fmla="*/ 1364974 h 1364974"/>
              <a:gd name="connsiteX0" fmla="*/ 269185 w 5536096"/>
              <a:gd name="connsiteY0" fmla="*/ 1364974 h 1364974"/>
              <a:gd name="connsiteX1" fmla="*/ 0 w 5536096"/>
              <a:gd name="connsiteY1" fmla="*/ 521391 h 1364974"/>
              <a:gd name="connsiteX2" fmla="*/ 3551168 w 5536096"/>
              <a:gd name="connsiteY2" fmla="*/ 0 h 1364974"/>
              <a:gd name="connsiteX3" fmla="*/ 5536096 w 5536096"/>
              <a:gd name="connsiteY3" fmla="*/ 447675 h 1364974"/>
              <a:gd name="connsiteX4" fmla="*/ 4193485 w 5536096"/>
              <a:gd name="connsiteY4" fmla="*/ 641489 h 1364974"/>
              <a:gd name="connsiteX5" fmla="*/ 3942522 w 5536096"/>
              <a:gd name="connsiteY5" fmla="*/ 450574 h 1364974"/>
              <a:gd name="connsiteX6" fmla="*/ 2884004 w 5536096"/>
              <a:gd name="connsiteY6" fmla="*/ 620782 h 1364974"/>
              <a:gd name="connsiteX7" fmla="*/ 3057939 w 5536096"/>
              <a:gd name="connsiteY7" fmla="*/ 862220 h 1364974"/>
              <a:gd name="connsiteX8" fmla="*/ 2166979 w 5536096"/>
              <a:gd name="connsiteY8" fmla="*/ 1037729 h 1364974"/>
              <a:gd name="connsiteX9" fmla="*/ 1960908 w 5536096"/>
              <a:gd name="connsiteY9" fmla="*/ 805567 h 1364974"/>
              <a:gd name="connsiteX10" fmla="*/ 597176 w 5536096"/>
              <a:gd name="connsiteY10" fmla="*/ 1041953 h 1364974"/>
              <a:gd name="connsiteX11" fmla="*/ 680416 w 5536096"/>
              <a:gd name="connsiteY11" fmla="*/ 1303435 h 1364974"/>
              <a:gd name="connsiteX12" fmla="*/ 269185 w 5536096"/>
              <a:gd name="connsiteY12" fmla="*/ 1364974 h 1364974"/>
              <a:gd name="connsiteX0" fmla="*/ 269185 w 5536096"/>
              <a:gd name="connsiteY0" fmla="*/ 1364974 h 1364974"/>
              <a:gd name="connsiteX1" fmla="*/ 0 w 5536096"/>
              <a:gd name="connsiteY1" fmla="*/ 521391 h 1364974"/>
              <a:gd name="connsiteX2" fmla="*/ 3551168 w 5536096"/>
              <a:gd name="connsiteY2" fmla="*/ 0 h 1364974"/>
              <a:gd name="connsiteX3" fmla="*/ 5536096 w 5536096"/>
              <a:gd name="connsiteY3" fmla="*/ 447675 h 1364974"/>
              <a:gd name="connsiteX4" fmla="*/ 4193485 w 5536096"/>
              <a:gd name="connsiteY4" fmla="*/ 641489 h 1364974"/>
              <a:gd name="connsiteX5" fmla="*/ 3942522 w 5536096"/>
              <a:gd name="connsiteY5" fmla="*/ 450574 h 1364974"/>
              <a:gd name="connsiteX6" fmla="*/ 2884004 w 5536096"/>
              <a:gd name="connsiteY6" fmla="*/ 620782 h 1364974"/>
              <a:gd name="connsiteX7" fmla="*/ 3057939 w 5536096"/>
              <a:gd name="connsiteY7" fmla="*/ 862220 h 1364974"/>
              <a:gd name="connsiteX8" fmla="*/ 2166979 w 5536096"/>
              <a:gd name="connsiteY8" fmla="*/ 1037729 h 1364974"/>
              <a:gd name="connsiteX9" fmla="*/ 1960908 w 5536096"/>
              <a:gd name="connsiteY9" fmla="*/ 805567 h 1364974"/>
              <a:gd name="connsiteX10" fmla="*/ 597176 w 5536096"/>
              <a:gd name="connsiteY10" fmla="*/ 1041953 h 1364974"/>
              <a:gd name="connsiteX11" fmla="*/ 680416 w 5536096"/>
              <a:gd name="connsiteY11" fmla="*/ 1303435 h 1364974"/>
              <a:gd name="connsiteX12" fmla="*/ 269185 w 5536096"/>
              <a:gd name="connsiteY12" fmla="*/ 1364974 h 1364974"/>
              <a:gd name="connsiteX0" fmla="*/ 269185 w 5536096"/>
              <a:gd name="connsiteY0" fmla="*/ 1364974 h 1364974"/>
              <a:gd name="connsiteX1" fmla="*/ 0 w 5536096"/>
              <a:gd name="connsiteY1" fmla="*/ 521391 h 1364974"/>
              <a:gd name="connsiteX2" fmla="*/ 3551168 w 5536096"/>
              <a:gd name="connsiteY2" fmla="*/ 0 h 1364974"/>
              <a:gd name="connsiteX3" fmla="*/ 5536096 w 5536096"/>
              <a:gd name="connsiteY3" fmla="*/ 447675 h 1364974"/>
              <a:gd name="connsiteX4" fmla="*/ 4193485 w 5536096"/>
              <a:gd name="connsiteY4" fmla="*/ 641489 h 1364974"/>
              <a:gd name="connsiteX5" fmla="*/ 3942522 w 5536096"/>
              <a:gd name="connsiteY5" fmla="*/ 450574 h 1364974"/>
              <a:gd name="connsiteX6" fmla="*/ 2884004 w 5536096"/>
              <a:gd name="connsiteY6" fmla="*/ 620782 h 1364974"/>
              <a:gd name="connsiteX7" fmla="*/ 3057939 w 5536096"/>
              <a:gd name="connsiteY7" fmla="*/ 862220 h 1364974"/>
              <a:gd name="connsiteX8" fmla="*/ 2166979 w 5536096"/>
              <a:gd name="connsiteY8" fmla="*/ 1037729 h 1364974"/>
              <a:gd name="connsiteX9" fmla="*/ 1960908 w 5536096"/>
              <a:gd name="connsiteY9" fmla="*/ 805567 h 1364974"/>
              <a:gd name="connsiteX10" fmla="*/ 597176 w 5536096"/>
              <a:gd name="connsiteY10" fmla="*/ 1041953 h 1364974"/>
              <a:gd name="connsiteX11" fmla="*/ 680416 w 5536096"/>
              <a:gd name="connsiteY11" fmla="*/ 1303435 h 1364974"/>
              <a:gd name="connsiteX12" fmla="*/ 269185 w 5536096"/>
              <a:gd name="connsiteY12" fmla="*/ 1364974 h 1364974"/>
              <a:gd name="connsiteX0" fmla="*/ 269185 w 5536096"/>
              <a:gd name="connsiteY0" fmla="*/ 1364974 h 1364974"/>
              <a:gd name="connsiteX1" fmla="*/ 0 w 5536096"/>
              <a:gd name="connsiteY1" fmla="*/ 521391 h 1364974"/>
              <a:gd name="connsiteX2" fmla="*/ 3551168 w 5536096"/>
              <a:gd name="connsiteY2" fmla="*/ 0 h 1364974"/>
              <a:gd name="connsiteX3" fmla="*/ 5536096 w 5536096"/>
              <a:gd name="connsiteY3" fmla="*/ 447675 h 1364974"/>
              <a:gd name="connsiteX4" fmla="*/ 4193485 w 5536096"/>
              <a:gd name="connsiteY4" fmla="*/ 641489 h 1364974"/>
              <a:gd name="connsiteX5" fmla="*/ 3942522 w 5536096"/>
              <a:gd name="connsiteY5" fmla="*/ 450574 h 1364974"/>
              <a:gd name="connsiteX6" fmla="*/ 2884004 w 5536096"/>
              <a:gd name="connsiteY6" fmla="*/ 620782 h 1364974"/>
              <a:gd name="connsiteX7" fmla="*/ 3057939 w 5536096"/>
              <a:gd name="connsiteY7" fmla="*/ 862220 h 1364974"/>
              <a:gd name="connsiteX8" fmla="*/ 2166979 w 5536096"/>
              <a:gd name="connsiteY8" fmla="*/ 1037729 h 1364974"/>
              <a:gd name="connsiteX9" fmla="*/ 1960908 w 5536096"/>
              <a:gd name="connsiteY9" fmla="*/ 805567 h 1364974"/>
              <a:gd name="connsiteX10" fmla="*/ 597176 w 5536096"/>
              <a:gd name="connsiteY10" fmla="*/ 1041953 h 1364974"/>
              <a:gd name="connsiteX11" fmla="*/ 680416 w 5536096"/>
              <a:gd name="connsiteY11" fmla="*/ 1303435 h 1364974"/>
              <a:gd name="connsiteX12" fmla="*/ 269185 w 5536096"/>
              <a:gd name="connsiteY12" fmla="*/ 1364974 h 1364974"/>
              <a:gd name="connsiteX0" fmla="*/ 269185 w 4631221"/>
              <a:gd name="connsiteY0" fmla="*/ 1364974 h 1364974"/>
              <a:gd name="connsiteX1" fmla="*/ 0 w 4631221"/>
              <a:gd name="connsiteY1" fmla="*/ 521391 h 1364974"/>
              <a:gd name="connsiteX2" fmla="*/ 3551168 w 4631221"/>
              <a:gd name="connsiteY2" fmla="*/ 0 h 1364974"/>
              <a:gd name="connsiteX3" fmla="*/ 4631221 w 4631221"/>
              <a:gd name="connsiteY3" fmla="*/ 581025 h 1364974"/>
              <a:gd name="connsiteX4" fmla="*/ 4193485 w 4631221"/>
              <a:gd name="connsiteY4" fmla="*/ 641489 h 1364974"/>
              <a:gd name="connsiteX5" fmla="*/ 3942522 w 4631221"/>
              <a:gd name="connsiteY5" fmla="*/ 450574 h 1364974"/>
              <a:gd name="connsiteX6" fmla="*/ 2884004 w 4631221"/>
              <a:gd name="connsiteY6" fmla="*/ 620782 h 1364974"/>
              <a:gd name="connsiteX7" fmla="*/ 3057939 w 4631221"/>
              <a:gd name="connsiteY7" fmla="*/ 862220 h 1364974"/>
              <a:gd name="connsiteX8" fmla="*/ 2166979 w 4631221"/>
              <a:gd name="connsiteY8" fmla="*/ 1037729 h 1364974"/>
              <a:gd name="connsiteX9" fmla="*/ 1960908 w 4631221"/>
              <a:gd name="connsiteY9" fmla="*/ 805567 h 1364974"/>
              <a:gd name="connsiteX10" fmla="*/ 597176 w 4631221"/>
              <a:gd name="connsiteY10" fmla="*/ 1041953 h 1364974"/>
              <a:gd name="connsiteX11" fmla="*/ 680416 w 4631221"/>
              <a:gd name="connsiteY11" fmla="*/ 1303435 h 1364974"/>
              <a:gd name="connsiteX12" fmla="*/ 269185 w 4631221"/>
              <a:gd name="connsiteY12" fmla="*/ 1364974 h 1364974"/>
              <a:gd name="connsiteX0" fmla="*/ 269185 w 4631221"/>
              <a:gd name="connsiteY0" fmla="*/ 1364974 h 1364974"/>
              <a:gd name="connsiteX1" fmla="*/ 0 w 4631221"/>
              <a:gd name="connsiteY1" fmla="*/ 521391 h 1364974"/>
              <a:gd name="connsiteX2" fmla="*/ 3551168 w 4631221"/>
              <a:gd name="connsiteY2" fmla="*/ 0 h 1364974"/>
              <a:gd name="connsiteX3" fmla="*/ 4631221 w 4631221"/>
              <a:gd name="connsiteY3" fmla="*/ 581025 h 1364974"/>
              <a:gd name="connsiteX4" fmla="*/ 4193485 w 4631221"/>
              <a:gd name="connsiteY4" fmla="*/ 641489 h 1364974"/>
              <a:gd name="connsiteX5" fmla="*/ 3942522 w 4631221"/>
              <a:gd name="connsiteY5" fmla="*/ 450574 h 1364974"/>
              <a:gd name="connsiteX6" fmla="*/ 2884004 w 4631221"/>
              <a:gd name="connsiteY6" fmla="*/ 620782 h 1364974"/>
              <a:gd name="connsiteX7" fmla="*/ 3057939 w 4631221"/>
              <a:gd name="connsiteY7" fmla="*/ 862220 h 1364974"/>
              <a:gd name="connsiteX8" fmla="*/ 2166979 w 4631221"/>
              <a:gd name="connsiteY8" fmla="*/ 1037729 h 1364974"/>
              <a:gd name="connsiteX9" fmla="*/ 1960908 w 4631221"/>
              <a:gd name="connsiteY9" fmla="*/ 805567 h 1364974"/>
              <a:gd name="connsiteX10" fmla="*/ 597176 w 4631221"/>
              <a:gd name="connsiteY10" fmla="*/ 1041953 h 1364974"/>
              <a:gd name="connsiteX11" fmla="*/ 680416 w 4631221"/>
              <a:gd name="connsiteY11" fmla="*/ 1303435 h 1364974"/>
              <a:gd name="connsiteX12" fmla="*/ 269185 w 4631221"/>
              <a:gd name="connsiteY12" fmla="*/ 1364974 h 1364974"/>
              <a:gd name="connsiteX0" fmla="*/ 269185 w 4631221"/>
              <a:gd name="connsiteY0" fmla="*/ 1364974 h 1364974"/>
              <a:gd name="connsiteX1" fmla="*/ 0 w 4631221"/>
              <a:gd name="connsiteY1" fmla="*/ 521391 h 1364974"/>
              <a:gd name="connsiteX2" fmla="*/ 3551168 w 4631221"/>
              <a:gd name="connsiteY2" fmla="*/ 0 h 1364974"/>
              <a:gd name="connsiteX3" fmla="*/ 4631221 w 4631221"/>
              <a:gd name="connsiteY3" fmla="*/ 581025 h 1364974"/>
              <a:gd name="connsiteX4" fmla="*/ 4193485 w 4631221"/>
              <a:gd name="connsiteY4" fmla="*/ 641489 h 1364974"/>
              <a:gd name="connsiteX5" fmla="*/ 3942522 w 4631221"/>
              <a:gd name="connsiteY5" fmla="*/ 450574 h 1364974"/>
              <a:gd name="connsiteX6" fmla="*/ 2884004 w 4631221"/>
              <a:gd name="connsiteY6" fmla="*/ 620782 h 1364974"/>
              <a:gd name="connsiteX7" fmla="*/ 3057939 w 4631221"/>
              <a:gd name="connsiteY7" fmla="*/ 862220 h 1364974"/>
              <a:gd name="connsiteX8" fmla="*/ 2166979 w 4631221"/>
              <a:gd name="connsiteY8" fmla="*/ 1037729 h 1364974"/>
              <a:gd name="connsiteX9" fmla="*/ 1960908 w 4631221"/>
              <a:gd name="connsiteY9" fmla="*/ 805567 h 1364974"/>
              <a:gd name="connsiteX10" fmla="*/ 597176 w 4631221"/>
              <a:gd name="connsiteY10" fmla="*/ 1041953 h 1364974"/>
              <a:gd name="connsiteX11" fmla="*/ 680416 w 4631221"/>
              <a:gd name="connsiteY11" fmla="*/ 1303435 h 1364974"/>
              <a:gd name="connsiteX12" fmla="*/ 269185 w 4631221"/>
              <a:gd name="connsiteY12" fmla="*/ 1364974 h 1364974"/>
              <a:gd name="connsiteX0" fmla="*/ 269185 w 4631221"/>
              <a:gd name="connsiteY0" fmla="*/ 1364974 h 1364974"/>
              <a:gd name="connsiteX1" fmla="*/ 0 w 4631221"/>
              <a:gd name="connsiteY1" fmla="*/ 521391 h 1364974"/>
              <a:gd name="connsiteX2" fmla="*/ 3551168 w 4631221"/>
              <a:gd name="connsiteY2" fmla="*/ 0 h 1364974"/>
              <a:gd name="connsiteX3" fmla="*/ 4631221 w 4631221"/>
              <a:gd name="connsiteY3" fmla="*/ 581025 h 1364974"/>
              <a:gd name="connsiteX4" fmla="*/ 4212535 w 4631221"/>
              <a:gd name="connsiteY4" fmla="*/ 641489 h 1364974"/>
              <a:gd name="connsiteX5" fmla="*/ 3942522 w 4631221"/>
              <a:gd name="connsiteY5" fmla="*/ 450574 h 1364974"/>
              <a:gd name="connsiteX6" fmla="*/ 2884004 w 4631221"/>
              <a:gd name="connsiteY6" fmla="*/ 620782 h 1364974"/>
              <a:gd name="connsiteX7" fmla="*/ 3057939 w 4631221"/>
              <a:gd name="connsiteY7" fmla="*/ 862220 h 1364974"/>
              <a:gd name="connsiteX8" fmla="*/ 2166979 w 4631221"/>
              <a:gd name="connsiteY8" fmla="*/ 1037729 h 1364974"/>
              <a:gd name="connsiteX9" fmla="*/ 1960908 w 4631221"/>
              <a:gd name="connsiteY9" fmla="*/ 805567 h 1364974"/>
              <a:gd name="connsiteX10" fmla="*/ 597176 w 4631221"/>
              <a:gd name="connsiteY10" fmla="*/ 1041953 h 1364974"/>
              <a:gd name="connsiteX11" fmla="*/ 680416 w 4631221"/>
              <a:gd name="connsiteY11" fmla="*/ 1303435 h 1364974"/>
              <a:gd name="connsiteX12" fmla="*/ 269185 w 4631221"/>
              <a:gd name="connsiteY12" fmla="*/ 1364974 h 1364974"/>
              <a:gd name="connsiteX0" fmla="*/ 269185 w 4631221"/>
              <a:gd name="connsiteY0" fmla="*/ 1364974 h 1364974"/>
              <a:gd name="connsiteX1" fmla="*/ 0 w 4631221"/>
              <a:gd name="connsiteY1" fmla="*/ 521391 h 1364974"/>
              <a:gd name="connsiteX2" fmla="*/ 3551168 w 4631221"/>
              <a:gd name="connsiteY2" fmla="*/ 0 h 1364974"/>
              <a:gd name="connsiteX3" fmla="*/ 4631221 w 4631221"/>
              <a:gd name="connsiteY3" fmla="*/ 581025 h 1364974"/>
              <a:gd name="connsiteX4" fmla="*/ 4212535 w 4631221"/>
              <a:gd name="connsiteY4" fmla="*/ 641489 h 1364974"/>
              <a:gd name="connsiteX5" fmla="*/ 3942522 w 4631221"/>
              <a:gd name="connsiteY5" fmla="*/ 450574 h 1364974"/>
              <a:gd name="connsiteX6" fmla="*/ 2874479 w 4631221"/>
              <a:gd name="connsiteY6" fmla="*/ 620782 h 1364974"/>
              <a:gd name="connsiteX7" fmla="*/ 3057939 w 4631221"/>
              <a:gd name="connsiteY7" fmla="*/ 862220 h 1364974"/>
              <a:gd name="connsiteX8" fmla="*/ 2166979 w 4631221"/>
              <a:gd name="connsiteY8" fmla="*/ 1037729 h 1364974"/>
              <a:gd name="connsiteX9" fmla="*/ 1960908 w 4631221"/>
              <a:gd name="connsiteY9" fmla="*/ 805567 h 1364974"/>
              <a:gd name="connsiteX10" fmla="*/ 597176 w 4631221"/>
              <a:gd name="connsiteY10" fmla="*/ 1041953 h 1364974"/>
              <a:gd name="connsiteX11" fmla="*/ 680416 w 4631221"/>
              <a:gd name="connsiteY11" fmla="*/ 1303435 h 1364974"/>
              <a:gd name="connsiteX12" fmla="*/ 269185 w 4631221"/>
              <a:gd name="connsiteY12" fmla="*/ 1364974 h 1364974"/>
              <a:gd name="connsiteX0" fmla="*/ 269185 w 4631221"/>
              <a:gd name="connsiteY0" fmla="*/ 1364974 h 1364974"/>
              <a:gd name="connsiteX1" fmla="*/ 0 w 4631221"/>
              <a:gd name="connsiteY1" fmla="*/ 521391 h 1364974"/>
              <a:gd name="connsiteX2" fmla="*/ 3551168 w 4631221"/>
              <a:gd name="connsiteY2" fmla="*/ 0 h 1364974"/>
              <a:gd name="connsiteX3" fmla="*/ 4631221 w 4631221"/>
              <a:gd name="connsiteY3" fmla="*/ 581025 h 1364974"/>
              <a:gd name="connsiteX4" fmla="*/ 4212535 w 4631221"/>
              <a:gd name="connsiteY4" fmla="*/ 641489 h 1364974"/>
              <a:gd name="connsiteX5" fmla="*/ 3942522 w 4631221"/>
              <a:gd name="connsiteY5" fmla="*/ 450574 h 1364974"/>
              <a:gd name="connsiteX6" fmla="*/ 2855429 w 4631221"/>
              <a:gd name="connsiteY6" fmla="*/ 639832 h 1364974"/>
              <a:gd name="connsiteX7" fmla="*/ 3057939 w 4631221"/>
              <a:gd name="connsiteY7" fmla="*/ 862220 h 1364974"/>
              <a:gd name="connsiteX8" fmla="*/ 2166979 w 4631221"/>
              <a:gd name="connsiteY8" fmla="*/ 1037729 h 1364974"/>
              <a:gd name="connsiteX9" fmla="*/ 1960908 w 4631221"/>
              <a:gd name="connsiteY9" fmla="*/ 805567 h 1364974"/>
              <a:gd name="connsiteX10" fmla="*/ 597176 w 4631221"/>
              <a:gd name="connsiteY10" fmla="*/ 1041953 h 1364974"/>
              <a:gd name="connsiteX11" fmla="*/ 680416 w 4631221"/>
              <a:gd name="connsiteY11" fmla="*/ 1303435 h 1364974"/>
              <a:gd name="connsiteX12" fmla="*/ 269185 w 4631221"/>
              <a:gd name="connsiteY12" fmla="*/ 1364974 h 1364974"/>
              <a:gd name="connsiteX0" fmla="*/ 269185 w 4631221"/>
              <a:gd name="connsiteY0" fmla="*/ 1364974 h 1364974"/>
              <a:gd name="connsiteX1" fmla="*/ 0 w 4631221"/>
              <a:gd name="connsiteY1" fmla="*/ 521391 h 1364974"/>
              <a:gd name="connsiteX2" fmla="*/ 3551168 w 4631221"/>
              <a:gd name="connsiteY2" fmla="*/ 0 h 1364974"/>
              <a:gd name="connsiteX3" fmla="*/ 4631221 w 4631221"/>
              <a:gd name="connsiteY3" fmla="*/ 581025 h 1364974"/>
              <a:gd name="connsiteX4" fmla="*/ 4212535 w 4631221"/>
              <a:gd name="connsiteY4" fmla="*/ 641489 h 1364974"/>
              <a:gd name="connsiteX5" fmla="*/ 3942522 w 4631221"/>
              <a:gd name="connsiteY5" fmla="*/ 450574 h 1364974"/>
              <a:gd name="connsiteX6" fmla="*/ 2855429 w 4631221"/>
              <a:gd name="connsiteY6" fmla="*/ 639832 h 1364974"/>
              <a:gd name="connsiteX7" fmla="*/ 3057939 w 4631221"/>
              <a:gd name="connsiteY7" fmla="*/ 862220 h 1364974"/>
              <a:gd name="connsiteX8" fmla="*/ 2166979 w 4631221"/>
              <a:gd name="connsiteY8" fmla="*/ 1037729 h 1364974"/>
              <a:gd name="connsiteX9" fmla="*/ 1960908 w 4631221"/>
              <a:gd name="connsiteY9" fmla="*/ 805567 h 1364974"/>
              <a:gd name="connsiteX10" fmla="*/ 597176 w 4631221"/>
              <a:gd name="connsiteY10" fmla="*/ 1041953 h 1364974"/>
              <a:gd name="connsiteX11" fmla="*/ 680416 w 4631221"/>
              <a:gd name="connsiteY11" fmla="*/ 1303435 h 1364974"/>
              <a:gd name="connsiteX12" fmla="*/ 269185 w 4631221"/>
              <a:gd name="connsiteY12" fmla="*/ 1364974 h 13649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4631221" h="1364974">
                <a:moveTo>
                  <a:pt x="269185" y="1364974"/>
                </a:moveTo>
                <a:lnTo>
                  <a:pt x="0" y="521391"/>
                </a:lnTo>
                <a:lnTo>
                  <a:pt x="3551168" y="0"/>
                </a:lnTo>
                <a:lnTo>
                  <a:pt x="4631221" y="581025"/>
                </a:lnTo>
                <a:lnTo>
                  <a:pt x="4212535" y="641489"/>
                </a:lnTo>
                <a:cubicBezTo>
                  <a:pt x="4001881" y="492126"/>
                  <a:pt x="4105551" y="561837"/>
                  <a:pt x="3942522" y="450574"/>
                </a:cubicBezTo>
                <a:lnTo>
                  <a:pt x="2855429" y="639832"/>
                </a:lnTo>
                <a:lnTo>
                  <a:pt x="3057939" y="862220"/>
                </a:lnTo>
                <a:lnTo>
                  <a:pt x="2166979" y="1037729"/>
                </a:lnTo>
                <a:lnTo>
                  <a:pt x="1960908" y="805567"/>
                </a:lnTo>
                <a:lnTo>
                  <a:pt x="597176" y="1041953"/>
                </a:lnTo>
                <a:lnTo>
                  <a:pt x="680416" y="1303435"/>
                </a:lnTo>
                <a:lnTo>
                  <a:pt x="269185" y="1364974"/>
                </a:lnTo>
                <a:close/>
              </a:path>
            </a:pathLst>
          </a:cu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/>
          </a:p>
        </p:txBody>
      </p:sp>
      <p:pic>
        <p:nvPicPr>
          <p:cNvPr id="15" name="Image 14">
            <a:extLst>
              <a:ext uri="{FF2B5EF4-FFF2-40B4-BE49-F238E27FC236}">
                <a16:creationId xmlns:a16="http://schemas.microsoft.com/office/drawing/2014/main" id="{B20B083B-9ACC-E885-7C3F-B965F997F469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970013" y="3425055"/>
            <a:ext cx="4818200" cy="1981087"/>
          </a:xfrm>
          <a:prstGeom prst="rect">
            <a:avLst/>
          </a:prstGeom>
        </p:spPr>
      </p:pic>
      <p:sp>
        <p:nvSpPr>
          <p:cNvPr id="3" name="Titre 2">
            <a:extLst>
              <a:ext uri="{FF2B5EF4-FFF2-40B4-BE49-F238E27FC236}">
                <a16:creationId xmlns:a16="http://schemas.microsoft.com/office/drawing/2014/main" id="{1DE48AC6-2DF5-AA9C-3652-D2F2306441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41602" y="-4824"/>
            <a:ext cx="10515600" cy="1325563"/>
          </a:xfrm>
        </p:spPr>
        <p:txBody>
          <a:bodyPr>
            <a:normAutofit/>
          </a:bodyPr>
          <a:lstStyle/>
          <a:p>
            <a:r>
              <a:rPr lang="fr-CA" dirty="0" err="1"/>
              <a:t>Current</a:t>
            </a:r>
            <a:r>
              <a:rPr lang="fr-CA" dirty="0"/>
              <a:t> </a:t>
            </a:r>
            <a:r>
              <a:rPr lang="fr-CA" dirty="0" err="1"/>
              <a:t>development</a:t>
            </a:r>
            <a:r>
              <a:rPr lang="fr-CA" dirty="0"/>
              <a:t> state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2402566-E883-0ABF-83E6-A970E08BB91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FF93F4D-9254-8A6A-AB55-7146310168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6AAF945C-A8E3-471B-B5AE-38DF4AFA608A}" type="slidenum">
              <a:rPr lang="fr-CA" smtClean="0"/>
              <a:pPr algn="r"/>
              <a:t>23</a:t>
            </a:fld>
            <a:endParaRPr lang="fr-CA" dirty="0"/>
          </a:p>
        </p:txBody>
      </p:sp>
      <p:sp>
        <p:nvSpPr>
          <p:cNvPr id="16" name="Flèche : droite 15">
            <a:extLst>
              <a:ext uri="{FF2B5EF4-FFF2-40B4-BE49-F238E27FC236}">
                <a16:creationId xmlns:a16="http://schemas.microsoft.com/office/drawing/2014/main" id="{13778A51-E554-7092-2720-79B18B0562C0}"/>
              </a:ext>
            </a:extLst>
          </p:cNvPr>
          <p:cNvSpPr/>
          <p:nvPr/>
        </p:nvSpPr>
        <p:spPr bwMode="auto">
          <a:xfrm>
            <a:off x="5949601" y="3019298"/>
            <a:ext cx="779476" cy="955347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121920" tIns="60960" rIns="121920" bIns="60960" numCol="1" rtlCol="0" anchor="t" anchorCtr="0" compatLnSpc="1">
            <a:prstTxWarp prst="textNoShape">
              <a:avLst/>
            </a:prstTxWarp>
          </a:bodyPr>
          <a:lstStyle/>
          <a:p>
            <a:pPr defTabSz="1219170" eaLnBrk="0" fontAlgn="base" hangingPunct="0">
              <a:spcBef>
                <a:spcPct val="0"/>
              </a:spcBef>
              <a:spcAft>
                <a:spcPct val="0"/>
              </a:spcAft>
            </a:pPr>
            <a:endParaRPr lang="fr-CA" sz="320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8" name="TextBox 32">
            <a:extLst>
              <a:ext uri="{FF2B5EF4-FFF2-40B4-BE49-F238E27FC236}">
                <a16:creationId xmlns:a16="http://schemas.microsoft.com/office/drawing/2014/main" id="{1E44A197-7466-47E4-A44B-614D89B4F995}"/>
              </a:ext>
            </a:extLst>
          </p:cNvPr>
          <p:cNvSpPr txBox="1"/>
          <p:nvPr/>
        </p:nvSpPr>
        <p:spPr>
          <a:xfrm>
            <a:off x="1644573" y="1160924"/>
            <a:ext cx="2813591" cy="4247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ct val="90000"/>
              </a:lnSpc>
            </a:pPr>
            <a:r>
              <a:rPr lang="fr-CA" sz="2400" dirty="0">
                <a:latin typeface="Arial Narrow" panose="020B0606020202030204" pitchFamily="34" charset="0"/>
              </a:rPr>
              <a:t>FPGA-</a:t>
            </a:r>
            <a:r>
              <a:rPr lang="fr-CA" sz="2400" dirty="0" err="1">
                <a:latin typeface="Arial Narrow" panose="020B0606020202030204" pitchFamily="34" charset="0"/>
              </a:rPr>
              <a:t>based</a:t>
            </a:r>
            <a:r>
              <a:rPr lang="fr-CA" sz="2400" dirty="0">
                <a:latin typeface="Arial Narrow" panose="020B0606020202030204" pitchFamily="34" charset="0"/>
              </a:rPr>
              <a:t> Controller</a:t>
            </a:r>
            <a:endParaRPr lang="fr-FR" sz="2400" dirty="0">
              <a:latin typeface="Arial Narrow" panose="020B0606020202030204" pitchFamily="34" charset="0"/>
            </a:endParaRPr>
          </a:p>
        </p:txBody>
      </p:sp>
      <p:cxnSp>
        <p:nvCxnSpPr>
          <p:cNvPr id="20" name="Straight Arrow Connector 6">
            <a:extLst>
              <a:ext uri="{FF2B5EF4-FFF2-40B4-BE49-F238E27FC236}">
                <a16:creationId xmlns:a16="http://schemas.microsoft.com/office/drawing/2014/main" id="{31BF19B3-A191-7424-7474-8129DDA5EE29}"/>
              </a:ext>
            </a:extLst>
          </p:cNvPr>
          <p:cNvCxnSpPr>
            <a:cxnSpLocks/>
          </p:cNvCxnSpPr>
          <p:nvPr/>
        </p:nvCxnSpPr>
        <p:spPr>
          <a:xfrm>
            <a:off x="7069853" y="5446105"/>
            <a:ext cx="4627109" cy="0"/>
          </a:xfrm>
          <a:prstGeom prst="straightConnector1">
            <a:avLst/>
          </a:prstGeom>
          <a:ln w="254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18">
            <a:extLst>
              <a:ext uri="{FF2B5EF4-FFF2-40B4-BE49-F238E27FC236}">
                <a16:creationId xmlns:a16="http://schemas.microsoft.com/office/drawing/2014/main" id="{22088CCE-3EBF-25DE-F6D5-F31951419802}"/>
              </a:ext>
            </a:extLst>
          </p:cNvPr>
          <p:cNvCxnSpPr>
            <a:cxnSpLocks/>
          </p:cNvCxnSpPr>
          <p:nvPr/>
        </p:nvCxnSpPr>
        <p:spPr>
          <a:xfrm flipH="1" flipV="1">
            <a:off x="10786106" y="3741704"/>
            <a:ext cx="967234" cy="1486193"/>
          </a:xfrm>
          <a:prstGeom prst="straightConnector1">
            <a:avLst/>
          </a:prstGeom>
          <a:ln w="254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4">
            <a:extLst>
              <a:ext uri="{FF2B5EF4-FFF2-40B4-BE49-F238E27FC236}">
                <a16:creationId xmlns:a16="http://schemas.microsoft.com/office/drawing/2014/main" id="{36646B4A-6B92-C59D-DEAD-11DD6804977C}"/>
              </a:ext>
            </a:extLst>
          </p:cNvPr>
          <p:cNvSpPr txBox="1"/>
          <p:nvPr/>
        </p:nvSpPr>
        <p:spPr>
          <a:xfrm rot="3377569">
            <a:off x="10759505" y="4086873"/>
            <a:ext cx="1277044" cy="492443"/>
          </a:xfrm>
          <a:prstGeom prst="rect">
            <a:avLst/>
          </a:prstGeom>
          <a:noFill/>
        </p:spPr>
        <p:txBody>
          <a:bodyPr wrap="square" lIns="121920" tIns="60960" rIns="121920" bIns="60960" rtlCol="0" anchor="t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CA" sz="2400" dirty="0">
                <a:latin typeface="Arial Narrow" panose="020B0606020202030204" pitchFamily="34" charset="0"/>
              </a:rPr>
              <a:t>45 mm</a:t>
            </a:r>
            <a:endParaRPr lang="en-US" sz="2400" dirty="0">
              <a:latin typeface="Arial Narrow" panose="020B0606020202030204" pitchFamily="34" charset="0"/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05C1C0D0-2DB5-0CF8-3269-46B4EBF688DD}"/>
              </a:ext>
            </a:extLst>
          </p:cNvPr>
          <p:cNvSpPr/>
          <p:nvPr/>
        </p:nvSpPr>
        <p:spPr>
          <a:xfrm>
            <a:off x="6049481" y="2022535"/>
            <a:ext cx="1527960" cy="46166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 algn="ctr"/>
            <a:r>
              <a:rPr lang="fr-CA" sz="2400" dirty="0">
                <a:latin typeface="Arial Narrow" panose="020B0606020202030204" pitchFamily="34" charset="0"/>
              </a:rPr>
              <a:t>TOP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89935B2E-F1AA-E85F-06C9-8787264CF1FD}"/>
              </a:ext>
            </a:extLst>
          </p:cNvPr>
          <p:cNvSpPr/>
          <p:nvPr/>
        </p:nvSpPr>
        <p:spPr>
          <a:xfrm>
            <a:off x="6025909" y="3887791"/>
            <a:ext cx="1527960" cy="46166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 algn="ctr"/>
            <a:r>
              <a:rPr lang="fr-CA" sz="2400" dirty="0">
                <a:latin typeface="Arial Narrow" panose="020B0606020202030204" pitchFamily="34" charset="0"/>
              </a:rPr>
              <a:t>BOT</a:t>
            </a:r>
          </a:p>
        </p:txBody>
      </p:sp>
      <p:pic>
        <p:nvPicPr>
          <p:cNvPr id="25" name="Picture 26">
            <a:extLst>
              <a:ext uri="{FF2B5EF4-FFF2-40B4-BE49-F238E27FC236}">
                <a16:creationId xmlns:a16="http://schemas.microsoft.com/office/drawing/2014/main" id="{74139CEE-AF33-F2CE-4A64-A0E34048A5EB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1032"/>
          <a:stretch/>
        </p:blipFill>
        <p:spPr>
          <a:xfrm>
            <a:off x="7069853" y="1716161"/>
            <a:ext cx="4531896" cy="1359792"/>
          </a:xfrm>
          <a:prstGeom prst="rect">
            <a:avLst/>
          </a:prstGeom>
        </p:spPr>
      </p:pic>
      <p:sp>
        <p:nvSpPr>
          <p:cNvPr id="27" name="Forme libre : forme 26">
            <a:extLst>
              <a:ext uri="{FF2B5EF4-FFF2-40B4-BE49-F238E27FC236}">
                <a16:creationId xmlns:a16="http://schemas.microsoft.com/office/drawing/2014/main" id="{F8555886-D14B-4459-1062-27B32E111481}"/>
              </a:ext>
            </a:extLst>
          </p:cNvPr>
          <p:cNvSpPr/>
          <p:nvPr/>
        </p:nvSpPr>
        <p:spPr>
          <a:xfrm>
            <a:off x="9136899" y="4140165"/>
            <a:ext cx="508755" cy="266411"/>
          </a:xfrm>
          <a:custGeom>
            <a:avLst/>
            <a:gdLst>
              <a:gd name="connsiteX0" fmla="*/ 0 w 493486"/>
              <a:gd name="connsiteY0" fmla="*/ 290285 h 290285"/>
              <a:gd name="connsiteX1" fmla="*/ 29029 w 493486"/>
              <a:gd name="connsiteY1" fmla="*/ 7257 h 290285"/>
              <a:gd name="connsiteX2" fmla="*/ 471714 w 493486"/>
              <a:gd name="connsiteY2" fmla="*/ 0 h 290285"/>
              <a:gd name="connsiteX3" fmla="*/ 493486 w 493486"/>
              <a:gd name="connsiteY3" fmla="*/ 275771 h 290285"/>
              <a:gd name="connsiteX4" fmla="*/ 0 w 493486"/>
              <a:gd name="connsiteY4" fmla="*/ 290285 h 290285"/>
              <a:gd name="connsiteX0" fmla="*/ 0 w 493486"/>
              <a:gd name="connsiteY0" fmla="*/ 306841 h 306841"/>
              <a:gd name="connsiteX1" fmla="*/ 7597 w 493486"/>
              <a:gd name="connsiteY1" fmla="*/ 0 h 306841"/>
              <a:gd name="connsiteX2" fmla="*/ 471714 w 493486"/>
              <a:gd name="connsiteY2" fmla="*/ 16556 h 306841"/>
              <a:gd name="connsiteX3" fmla="*/ 493486 w 493486"/>
              <a:gd name="connsiteY3" fmla="*/ 292327 h 306841"/>
              <a:gd name="connsiteX4" fmla="*/ 0 w 493486"/>
              <a:gd name="connsiteY4" fmla="*/ 306841 h 306841"/>
              <a:gd name="connsiteX0" fmla="*/ 0 w 493486"/>
              <a:gd name="connsiteY0" fmla="*/ 340291 h 340291"/>
              <a:gd name="connsiteX1" fmla="*/ 7597 w 493486"/>
              <a:gd name="connsiteY1" fmla="*/ 33450 h 340291"/>
              <a:gd name="connsiteX2" fmla="*/ 362177 w 493486"/>
              <a:gd name="connsiteY2" fmla="*/ 0 h 340291"/>
              <a:gd name="connsiteX3" fmla="*/ 493486 w 493486"/>
              <a:gd name="connsiteY3" fmla="*/ 325777 h 340291"/>
              <a:gd name="connsiteX4" fmla="*/ 0 w 493486"/>
              <a:gd name="connsiteY4" fmla="*/ 340291 h 340291"/>
              <a:gd name="connsiteX0" fmla="*/ 0 w 493486"/>
              <a:gd name="connsiteY0" fmla="*/ 306953 h 306953"/>
              <a:gd name="connsiteX1" fmla="*/ 7597 w 493486"/>
              <a:gd name="connsiteY1" fmla="*/ 112 h 306953"/>
              <a:gd name="connsiteX2" fmla="*/ 359796 w 493486"/>
              <a:gd name="connsiteY2" fmla="*/ 0 h 306953"/>
              <a:gd name="connsiteX3" fmla="*/ 493486 w 493486"/>
              <a:gd name="connsiteY3" fmla="*/ 292439 h 306953"/>
              <a:gd name="connsiteX4" fmla="*/ 0 w 493486"/>
              <a:gd name="connsiteY4" fmla="*/ 306953 h 306953"/>
              <a:gd name="connsiteX0" fmla="*/ 0 w 379186"/>
              <a:gd name="connsiteY0" fmla="*/ 306953 h 306953"/>
              <a:gd name="connsiteX1" fmla="*/ 7597 w 379186"/>
              <a:gd name="connsiteY1" fmla="*/ 112 h 306953"/>
              <a:gd name="connsiteX2" fmla="*/ 359796 w 379186"/>
              <a:gd name="connsiteY2" fmla="*/ 0 h 306953"/>
              <a:gd name="connsiteX3" fmla="*/ 379186 w 379186"/>
              <a:gd name="connsiteY3" fmla="*/ 228146 h 306953"/>
              <a:gd name="connsiteX4" fmla="*/ 0 w 379186"/>
              <a:gd name="connsiteY4" fmla="*/ 306953 h 306953"/>
              <a:gd name="connsiteX0" fmla="*/ 120991 w 371589"/>
              <a:gd name="connsiteY0" fmla="*/ 156934 h 228146"/>
              <a:gd name="connsiteX1" fmla="*/ 0 w 371589"/>
              <a:gd name="connsiteY1" fmla="*/ 112 h 228146"/>
              <a:gd name="connsiteX2" fmla="*/ 352199 w 371589"/>
              <a:gd name="connsiteY2" fmla="*/ 0 h 228146"/>
              <a:gd name="connsiteX3" fmla="*/ 371589 w 371589"/>
              <a:gd name="connsiteY3" fmla="*/ 228146 h 228146"/>
              <a:gd name="connsiteX4" fmla="*/ 120991 w 371589"/>
              <a:gd name="connsiteY4" fmla="*/ 156934 h 228146"/>
              <a:gd name="connsiteX0" fmla="*/ 0 w 391092"/>
              <a:gd name="connsiteY0" fmla="*/ 216466 h 228146"/>
              <a:gd name="connsiteX1" fmla="*/ 19503 w 391092"/>
              <a:gd name="connsiteY1" fmla="*/ 112 h 228146"/>
              <a:gd name="connsiteX2" fmla="*/ 371702 w 391092"/>
              <a:gd name="connsiteY2" fmla="*/ 0 h 228146"/>
              <a:gd name="connsiteX3" fmla="*/ 391092 w 391092"/>
              <a:gd name="connsiteY3" fmla="*/ 228146 h 228146"/>
              <a:gd name="connsiteX4" fmla="*/ 0 w 391092"/>
              <a:gd name="connsiteY4" fmla="*/ 216466 h 228146"/>
              <a:gd name="connsiteX0" fmla="*/ 0 w 388710"/>
              <a:gd name="connsiteY0" fmla="*/ 216466 h 223384"/>
              <a:gd name="connsiteX1" fmla="*/ 19503 w 388710"/>
              <a:gd name="connsiteY1" fmla="*/ 112 h 223384"/>
              <a:gd name="connsiteX2" fmla="*/ 371702 w 388710"/>
              <a:gd name="connsiteY2" fmla="*/ 0 h 223384"/>
              <a:gd name="connsiteX3" fmla="*/ 388710 w 388710"/>
              <a:gd name="connsiteY3" fmla="*/ 223384 h 223384"/>
              <a:gd name="connsiteX4" fmla="*/ 0 w 388710"/>
              <a:gd name="connsiteY4" fmla="*/ 216466 h 223384"/>
              <a:gd name="connsiteX0" fmla="*/ 0 w 388710"/>
              <a:gd name="connsiteY0" fmla="*/ 225991 h 225991"/>
              <a:gd name="connsiteX1" fmla="*/ 19503 w 388710"/>
              <a:gd name="connsiteY1" fmla="*/ 112 h 225991"/>
              <a:gd name="connsiteX2" fmla="*/ 371702 w 388710"/>
              <a:gd name="connsiteY2" fmla="*/ 0 h 225991"/>
              <a:gd name="connsiteX3" fmla="*/ 388710 w 388710"/>
              <a:gd name="connsiteY3" fmla="*/ 223384 h 225991"/>
              <a:gd name="connsiteX4" fmla="*/ 0 w 388710"/>
              <a:gd name="connsiteY4" fmla="*/ 225991 h 225991"/>
              <a:gd name="connsiteX0" fmla="*/ 0 w 388710"/>
              <a:gd name="connsiteY0" fmla="*/ 223610 h 223610"/>
              <a:gd name="connsiteX1" fmla="*/ 19503 w 388710"/>
              <a:gd name="connsiteY1" fmla="*/ 112 h 223610"/>
              <a:gd name="connsiteX2" fmla="*/ 371702 w 388710"/>
              <a:gd name="connsiteY2" fmla="*/ 0 h 223610"/>
              <a:gd name="connsiteX3" fmla="*/ 388710 w 388710"/>
              <a:gd name="connsiteY3" fmla="*/ 223384 h 223610"/>
              <a:gd name="connsiteX4" fmla="*/ 0 w 388710"/>
              <a:gd name="connsiteY4" fmla="*/ 223610 h 223610"/>
              <a:gd name="connsiteX0" fmla="*/ 0 w 388710"/>
              <a:gd name="connsiteY0" fmla="*/ 223610 h 228147"/>
              <a:gd name="connsiteX1" fmla="*/ 19503 w 388710"/>
              <a:gd name="connsiteY1" fmla="*/ 112 h 228147"/>
              <a:gd name="connsiteX2" fmla="*/ 371702 w 388710"/>
              <a:gd name="connsiteY2" fmla="*/ 0 h 228147"/>
              <a:gd name="connsiteX3" fmla="*/ 388710 w 388710"/>
              <a:gd name="connsiteY3" fmla="*/ 228147 h 228147"/>
              <a:gd name="connsiteX4" fmla="*/ 0 w 388710"/>
              <a:gd name="connsiteY4" fmla="*/ 223610 h 228147"/>
              <a:gd name="connsiteX0" fmla="*/ 0 w 388710"/>
              <a:gd name="connsiteY0" fmla="*/ 223610 h 228147"/>
              <a:gd name="connsiteX1" fmla="*/ 19503 w 388710"/>
              <a:gd name="connsiteY1" fmla="*/ 112 h 228147"/>
              <a:gd name="connsiteX2" fmla="*/ 371702 w 388710"/>
              <a:gd name="connsiteY2" fmla="*/ 0 h 228147"/>
              <a:gd name="connsiteX3" fmla="*/ 388710 w 388710"/>
              <a:gd name="connsiteY3" fmla="*/ 228147 h 228147"/>
              <a:gd name="connsiteX4" fmla="*/ 0 w 388710"/>
              <a:gd name="connsiteY4" fmla="*/ 223610 h 228147"/>
              <a:gd name="connsiteX0" fmla="*/ 0 w 388710"/>
              <a:gd name="connsiteY0" fmla="*/ 223610 h 228147"/>
              <a:gd name="connsiteX1" fmla="*/ 26647 w 388710"/>
              <a:gd name="connsiteY1" fmla="*/ 112 h 228147"/>
              <a:gd name="connsiteX2" fmla="*/ 371702 w 388710"/>
              <a:gd name="connsiteY2" fmla="*/ 0 h 228147"/>
              <a:gd name="connsiteX3" fmla="*/ 388710 w 388710"/>
              <a:gd name="connsiteY3" fmla="*/ 228147 h 228147"/>
              <a:gd name="connsiteX4" fmla="*/ 0 w 388710"/>
              <a:gd name="connsiteY4" fmla="*/ 223610 h 228147"/>
              <a:gd name="connsiteX0" fmla="*/ 0 w 388710"/>
              <a:gd name="connsiteY0" fmla="*/ 223610 h 228147"/>
              <a:gd name="connsiteX1" fmla="*/ 26647 w 388710"/>
              <a:gd name="connsiteY1" fmla="*/ 112 h 228147"/>
              <a:gd name="connsiteX2" fmla="*/ 371702 w 388710"/>
              <a:gd name="connsiteY2" fmla="*/ 0 h 228147"/>
              <a:gd name="connsiteX3" fmla="*/ 388710 w 388710"/>
              <a:gd name="connsiteY3" fmla="*/ 228147 h 228147"/>
              <a:gd name="connsiteX4" fmla="*/ 0 w 388710"/>
              <a:gd name="connsiteY4" fmla="*/ 223610 h 228147"/>
              <a:gd name="connsiteX0" fmla="*/ 0 w 388710"/>
              <a:gd name="connsiteY0" fmla="*/ 223610 h 228147"/>
              <a:gd name="connsiteX1" fmla="*/ 26647 w 388710"/>
              <a:gd name="connsiteY1" fmla="*/ 112 h 228147"/>
              <a:gd name="connsiteX2" fmla="*/ 371702 w 388710"/>
              <a:gd name="connsiteY2" fmla="*/ 0 h 228147"/>
              <a:gd name="connsiteX3" fmla="*/ 388710 w 388710"/>
              <a:gd name="connsiteY3" fmla="*/ 228147 h 228147"/>
              <a:gd name="connsiteX4" fmla="*/ 0 w 388710"/>
              <a:gd name="connsiteY4" fmla="*/ 223610 h 228147"/>
              <a:gd name="connsiteX0" fmla="*/ 0 w 381566"/>
              <a:gd name="connsiteY0" fmla="*/ 223610 h 228147"/>
              <a:gd name="connsiteX1" fmla="*/ 19503 w 381566"/>
              <a:gd name="connsiteY1" fmla="*/ 112 h 228147"/>
              <a:gd name="connsiteX2" fmla="*/ 364558 w 381566"/>
              <a:gd name="connsiteY2" fmla="*/ 0 h 228147"/>
              <a:gd name="connsiteX3" fmla="*/ 381566 w 381566"/>
              <a:gd name="connsiteY3" fmla="*/ 228147 h 228147"/>
              <a:gd name="connsiteX4" fmla="*/ 0 w 381566"/>
              <a:gd name="connsiteY4" fmla="*/ 223610 h 228147"/>
              <a:gd name="connsiteX0" fmla="*/ 0 w 381566"/>
              <a:gd name="connsiteY0" fmla="*/ 223610 h 228147"/>
              <a:gd name="connsiteX1" fmla="*/ 33790 w 381566"/>
              <a:gd name="connsiteY1" fmla="*/ 112 h 228147"/>
              <a:gd name="connsiteX2" fmla="*/ 364558 w 381566"/>
              <a:gd name="connsiteY2" fmla="*/ 0 h 228147"/>
              <a:gd name="connsiteX3" fmla="*/ 381566 w 381566"/>
              <a:gd name="connsiteY3" fmla="*/ 228147 h 228147"/>
              <a:gd name="connsiteX4" fmla="*/ 0 w 381566"/>
              <a:gd name="connsiteY4" fmla="*/ 223610 h 2281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81566" h="228147">
                <a:moveTo>
                  <a:pt x="0" y="223610"/>
                </a:moveTo>
                <a:lnTo>
                  <a:pt x="33790" y="112"/>
                </a:lnTo>
                <a:lnTo>
                  <a:pt x="364558" y="0"/>
                </a:lnTo>
                <a:lnTo>
                  <a:pt x="381566" y="228147"/>
                </a:lnTo>
                <a:lnTo>
                  <a:pt x="0" y="223610"/>
                </a:lnTo>
                <a:close/>
              </a:path>
            </a:pathLst>
          </a:custGeom>
          <a:noFill/>
          <a:ln w="25400">
            <a:solidFill>
              <a:srgbClr val="FF0000"/>
            </a:solidFill>
            <a:miter lim="800000"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243840" tIns="243840" rIns="243840" bIns="24384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l">
              <a:lnSpc>
                <a:spcPct val="90000"/>
              </a:lnSpc>
            </a:pPr>
            <a:endParaRPr lang="fr-CA" sz="2400">
              <a:solidFill>
                <a:schemeClr val="tx1"/>
              </a:solidFill>
            </a:endParaRPr>
          </a:p>
        </p:txBody>
      </p:sp>
      <p:cxnSp>
        <p:nvCxnSpPr>
          <p:cNvPr id="28" name="Connecteur droit avec flèche 27">
            <a:extLst>
              <a:ext uri="{FF2B5EF4-FFF2-40B4-BE49-F238E27FC236}">
                <a16:creationId xmlns:a16="http://schemas.microsoft.com/office/drawing/2014/main" id="{0492E7B7-E972-D221-14B1-0CF8004826DF}"/>
              </a:ext>
            </a:extLst>
          </p:cNvPr>
          <p:cNvCxnSpPr>
            <a:cxnSpLocks/>
            <a:stCxn id="37" idx="3"/>
            <a:endCxn id="27" idx="1"/>
          </p:cNvCxnSpPr>
          <p:nvPr/>
        </p:nvCxnSpPr>
        <p:spPr>
          <a:xfrm>
            <a:off x="5087476" y="2437762"/>
            <a:ext cx="4094476" cy="1702534"/>
          </a:xfrm>
          <a:prstGeom prst="straightConnector1">
            <a:avLst/>
          </a:prstGeom>
          <a:ln w="25400">
            <a:solidFill>
              <a:srgbClr val="FF0000"/>
            </a:solidFill>
            <a:miter lim="800000"/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12">
            <a:extLst>
              <a:ext uri="{FF2B5EF4-FFF2-40B4-BE49-F238E27FC236}">
                <a16:creationId xmlns:a16="http://schemas.microsoft.com/office/drawing/2014/main" id="{A55875C1-1FA9-3D97-CB3C-73CC18E105CC}"/>
              </a:ext>
            </a:extLst>
          </p:cNvPr>
          <p:cNvSpPr txBox="1"/>
          <p:nvPr/>
        </p:nvSpPr>
        <p:spPr>
          <a:xfrm>
            <a:off x="8795152" y="5358648"/>
            <a:ext cx="1316212" cy="492443"/>
          </a:xfrm>
          <a:prstGeom prst="rect">
            <a:avLst/>
          </a:prstGeom>
          <a:noFill/>
        </p:spPr>
        <p:txBody>
          <a:bodyPr wrap="square" lIns="121920" tIns="60960" rIns="121920" bIns="60960" rtlCol="0" anchor="t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CA" sz="2400" dirty="0">
                <a:latin typeface="Arial Narrow" panose="020B0606020202030204" pitchFamily="34" charset="0"/>
              </a:rPr>
              <a:t>57 mm</a:t>
            </a:r>
            <a:endParaRPr lang="en-US" sz="2400" dirty="0">
              <a:latin typeface="Arial Narrow" panose="020B0606020202030204" pitchFamily="34" charset="0"/>
            </a:endParaRPr>
          </a:p>
        </p:txBody>
      </p:sp>
      <p:sp>
        <p:nvSpPr>
          <p:cNvPr id="30" name="TextBox 32">
            <a:extLst>
              <a:ext uri="{FF2B5EF4-FFF2-40B4-BE49-F238E27FC236}">
                <a16:creationId xmlns:a16="http://schemas.microsoft.com/office/drawing/2014/main" id="{721EF339-2D68-A2EC-4F66-456219C38041}"/>
              </a:ext>
            </a:extLst>
          </p:cNvPr>
          <p:cNvSpPr txBox="1"/>
          <p:nvPr/>
        </p:nvSpPr>
        <p:spPr>
          <a:xfrm>
            <a:off x="7831619" y="1160924"/>
            <a:ext cx="2715808" cy="4247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ct val="90000"/>
              </a:lnSpc>
            </a:pPr>
            <a:r>
              <a:rPr lang="fr-CA" sz="2400" dirty="0">
                <a:latin typeface="Arial Narrow" panose="020B0606020202030204" pitchFamily="34" charset="0"/>
              </a:rPr>
              <a:t>ASIC-</a:t>
            </a:r>
            <a:r>
              <a:rPr lang="fr-CA" sz="2400" dirty="0" err="1">
                <a:latin typeface="Arial Narrow" panose="020B0606020202030204" pitchFamily="34" charset="0"/>
              </a:rPr>
              <a:t>based</a:t>
            </a:r>
            <a:r>
              <a:rPr lang="fr-CA" sz="2400" dirty="0">
                <a:latin typeface="Arial Narrow" panose="020B0606020202030204" pitchFamily="34" charset="0"/>
              </a:rPr>
              <a:t> Controller</a:t>
            </a:r>
            <a:endParaRPr lang="fr-FR" sz="2400" dirty="0">
              <a:latin typeface="Arial Narrow" panose="020B0606020202030204" pitchFamily="34" charset="0"/>
            </a:endParaRP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182AA027-18B5-CBEB-B1AB-B68600EEEF82}"/>
              </a:ext>
            </a:extLst>
          </p:cNvPr>
          <p:cNvGrpSpPr/>
          <p:nvPr/>
        </p:nvGrpSpPr>
        <p:grpSpPr>
          <a:xfrm>
            <a:off x="0" y="6260634"/>
            <a:ext cx="2743200" cy="649925"/>
            <a:chOff x="1397869" y="6208075"/>
            <a:chExt cx="2743200" cy="649925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4D8F2A49-43F7-12FE-D05E-BAD611582EE2}"/>
                </a:ext>
              </a:extLst>
            </p:cNvPr>
            <p:cNvSpPr/>
            <p:nvPr/>
          </p:nvSpPr>
          <p:spPr>
            <a:xfrm>
              <a:off x="1397869" y="6208075"/>
              <a:ext cx="2743200" cy="649925"/>
            </a:xfrm>
            <a:prstGeom prst="rect">
              <a:avLst/>
            </a:prstGeom>
            <a:solidFill>
              <a:srgbClr val="00B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4" name="Image 6">
              <a:extLst>
                <a:ext uri="{FF2B5EF4-FFF2-40B4-BE49-F238E27FC236}">
                  <a16:creationId xmlns:a16="http://schemas.microsoft.com/office/drawing/2014/main" id="{F8F7915A-A439-6990-7BD0-9301F0DC92FC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rcRect/>
            <a:stretch/>
          </p:blipFill>
          <p:spPr>
            <a:xfrm>
              <a:off x="2170989" y="6338106"/>
              <a:ext cx="1840179" cy="422716"/>
            </a:xfrm>
            <a:prstGeom prst="rect">
              <a:avLst/>
            </a:prstGeom>
          </p:spPr>
        </p:pic>
        <p:pic>
          <p:nvPicPr>
            <p:cNvPr id="7" name="Image 19" descr="Une image contenant flèche&#10;&#10;Description générée automatiquement">
              <a:extLst>
                <a:ext uri="{FF2B5EF4-FFF2-40B4-BE49-F238E27FC236}">
                  <a16:creationId xmlns:a16="http://schemas.microsoft.com/office/drawing/2014/main" id="{7ECA5A9C-28F5-26C1-9F29-C1753135D8F2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397869" y="6262981"/>
              <a:ext cx="695652" cy="577012"/>
            </a:xfrm>
            <a:prstGeom prst="rect">
              <a:avLst/>
            </a:prstGeom>
          </p:spPr>
        </p:pic>
      </p:grp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A5CA776B-247F-A871-F23F-16BE1CB81E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A"/>
              <a:t>Aug 10, 2023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5968427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735062B9-6FE9-D668-D3FD-DF45D53C72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Prototyping progress by Sherbrooke’s group</a:t>
            </a:r>
          </a:p>
        </p:txBody>
      </p:sp>
      <p:pic>
        <p:nvPicPr>
          <p:cNvPr id="10" name="Content Placeholder 9" descr="A diagram of a spad&#10;&#10;Description automatically generated">
            <a:extLst>
              <a:ext uri="{FF2B5EF4-FFF2-40B4-BE49-F238E27FC236}">
                <a16:creationId xmlns:a16="http://schemas.microsoft.com/office/drawing/2014/main" id="{8473A83E-FB75-25D8-9C74-2C466A549EA2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328" y="2361511"/>
            <a:ext cx="5181600" cy="3133262"/>
          </a:xfrm>
        </p:spPr>
      </p:pic>
      <p:pic>
        <p:nvPicPr>
          <p:cNvPr id="12" name="Content Placeholder 11" descr="A diagram of a bridge&#10;&#10;Description automatically generated">
            <a:extLst>
              <a:ext uri="{FF2B5EF4-FFF2-40B4-BE49-F238E27FC236}">
                <a16:creationId xmlns:a16="http://schemas.microsoft.com/office/drawing/2014/main" id="{D115B722-97FD-AF23-8E57-97D5799EB4B8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21017" y="2706625"/>
            <a:ext cx="6703473" cy="2596896"/>
          </a:xfr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EC71CE9-EAEC-1856-70D4-99DCB71426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A"/>
              <a:t>Aug 10, 2023</a:t>
            </a:r>
            <a:endParaRPr lang="de-DE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4B0179F-04DC-F904-E592-9B080C5E73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D45B7-DFE2-4393-8D37-380FC36BF3AA}" type="slidenum">
              <a:rPr lang="de-DE" smtClean="0"/>
              <a:t>24</a:t>
            </a:fld>
            <a:endParaRPr lang="de-DE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5882DD9-8649-B47B-9469-A66A04B5006D}"/>
              </a:ext>
            </a:extLst>
          </p:cNvPr>
          <p:cNvSpPr txBox="1"/>
          <p:nvPr/>
        </p:nvSpPr>
        <p:spPr>
          <a:xfrm>
            <a:off x="1227928" y="1752144"/>
            <a:ext cx="1963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PDC 3D integration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035CE3E-ED5B-866B-4DEF-30FB6DC9EBA5}"/>
              </a:ext>
            </a:extLst>
          </p:cNvPr>
          <p:cNvSpPr txBox="1"/>
          <p:nvPr/>
        </p:nvSpPr>
        <p:spPr>
          <a:xfrm>
            <a:off x="7704005" y="1851534"/>
            <a:ext cx="18131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Silicon interposer</a:t>
            </a:r>
          </a:p>
        </p:txBody>
      </p:sp>
    </p:spTree>
    <p:extLst>
      <p:ext uri="{BB962C8B-B14F-4D97-AF65-F5344CB8AC3E}">
        <p14:creationId xmlns:p14="http://schemas.microsoft.com/office/powerpoint/2010/main" val="176357451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ECCA63-277F-B34F-A7F3-856BD431AB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153" y="455178"/>
            <a:ext cx="6069086" cy="1325563"/>
          </a:xfrm>
        </p:spPr>
        <p:txBody>
          <a:bodyPr/>
          <a:lstStyle/>
          <a:p>
            <a:r>
              <a:rPr lang="en-US" dirty="0"/>
              <a:t>PDC ++?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C1E453-05A3-2044-A84D-CC5CF9B930D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99189" y="1792727"/>
            <a:ext cx="5181600" cy="4351338"/>
          </a:xfrm>
        </p:spPr>
        <p:txBody>
          <a:bodyPr/>
          <a:lstStyle/>
          <a:p>
            <a:r>
              <a:rPr lang="en-US" dirty="0"/>
              <a:t>Front side: best for &lt;500nm wavelength</a:t>
            </a:r>
          </a:p>
          <a:p>
            <a:pPr lvl="1"/>
            <a:r>
              <a:rPr lang="en-US" dirty="0"/>
              <a:t>Electron produced in high field region for optimum timing</a:t>
            </a:r>
          </a:p>
          <a:p>
            <a:pPr lvl="1"/>
            <a:r>
              <a:rPr lang="en-US" dirty="0"/>
              <a:t>Drawbacks: Efficiency, higher manufacturing complexity</a:t>
            </a:r>
          </a:p>
          <a:p>
            <a:r>
              <a:rPr lang="en-US" dirty="0"/>
              <a:t>Back side illuminated: versatile</a:t>
            </a:r>
          </a:p>
          <a:p>
            <a:pPr lvl="1"/>
            <a:r>
              <a:rPr lang="en-US" dirty="0"/>
              <a:t>Adjust thickness for desired thickness</a:t>
            </a:r>
          </a:p>
          <a:p>
            <a:pPr lvl="1"/>
            <a:r>
              <a:rPr lang="en-US" dirty="0"/>
              <a:t>CMOS/CCD BSI sensors are now common</a:t>
            </a:r>
          </a:p>
          <a:p>
            <a:pPr lvl="1"/>
            <a:endParaRPr lang="en-US" dirty="0"/>
          </a:p>
          <a:p>
            <a:pPr lvl="2"/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0DF729E-7143-8A4B-90F9-07B4ECB3EE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A"/>
              <a:t>Aug 10, 2023</a:t>
            </a:r>
            <a:endParaRPr lang="de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026224A-B593-1242-BAFF-49E1A2092F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D45B7-DFE2-4393-8D37-380FC36BF3AA}" type="slidenum">
              <a:rPr lang="de-DE" smtClean="0"/>
              <a:t>25</a:t>
            </a:fld>
            <a:endParaRPr lang="de-DE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FBD7429E-1028-BD4F-8FDE-755633259099}"/>
              </a:ext>
            </a:extLst>
          </p:cNvPr>
          <p:cNvSpPr/>
          <p:nvPr/>
        </p:nvSpPr>
        <p:spPr>
          <a:xfrm>
            <a:off x="7955149" y="4252203"/>
            <a:ext cx="4072182" cy="12944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ED87A35-1FFF-2E4D-8A66-596248F9FCA1}"/>
              </a:ext>
            </a:extLst>
          </p:cNvPr>
          <p:cNvSpPr/>
          <p:nvPr/>
        </p:nvSpPr>
        <p:spPr>
          <a:xfrm>
            <a:off x="7957871" y="4485894"/>
            <a:ext cx="4072181" cy="1023206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626D0AAB-A562-394D-A8D9-E95F1FDF6FEA}"/>
              </a:ext>
            </a:extLst>
          </p:cNvPr>
          <p:cNvSpPr/>
          <p:nvPr/>
        </p:nvSpPr>
        <p:spPr>
          <a:xfrm>
            <a:off x="7957857" y="4394434"/>
            <a:ext cx="4072202" cy="29197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9CF15256-6385-584D-8D3C-95B1EB84853E}"/>
              </a:ext>
            </a:extLst>
          </p:cNvPr>
          <p:cNvSpPr/>
          <p:nvPr/>
        </p:nvSpPr>
        <p:spPr>
          <a:xfrm>
            <a:off x="7957871" y="5637777"/>
            <a:ext cx="4072165" cy="1151883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/>
              <a:t>CMOS</a:t>
            </a:r>
          </a:p>
          <a:p>
            <a:pPr algn="ctr"/>
            <a:r>
              <a:rPr lang="en-US" dirty="0"/>
              <a:t>Aka. electronics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C6A230A4-1AAB-4A4F-8FFC-8163D1ED012D}"/>
              </a:ext>
            </a:extLst>
          </p:cNvPr>
          <p:cNvSpPr/>
          <p:nvPr/>
        </p:nvSpPr>
        <p:spPr>
          <a:xfrm>
            <a:off x="8301492" y="5504180"/>
            <a:ext cx="765313" cy="133597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DE9A568-83D4-E342-A04C-37E9A5CF85B7}"/>
              </a:ext>
            </a:extLst>
          </p:cNvPr>
          <p:cNvSpPr txBox="1"/>
          <p:nvPr/>
        </p:nvSpPr>
        <p:spPr>
          <a:xfrm>
            <a:off x="6042335" y="5394557"/>
            <a:ext cx="19591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Molecular bonding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ECE8687A-4D03-1E4E-B4BA-D7E63FD132A5}"/>
              </a:ext>
            </a:extLst>
          </p:cNvPr>
          <p:cNvCxnSpPr>
            <a:cxnSpLocks/>
          </p:cNvCxnSpPr>
          <p:nvPr/>
        </p:nvCxnSpPr>
        <p:spPr>
          <a:xfrm>
            <a:off x="7955134" y="4376232"/>
            <a:ext cx="4072204" cy="0"/>
          </a:xfrm>
          <a:prstGeom prst="line">
            <a:avLst/>
          </a:prstGeom>
          <a:ln w="28575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tangle 13">
            <a:extLst>
              <a:ext uri="{FF2B5EF4-FFF2-40B4-BE49-F238E27FC236}">
                <a16:creationId xmlns:a16="http://schemas.microsoft.com/office/drawing/2014/main" id="{E23F78F1-894D-DA47-85B0-F980A9193A00}"/>
              </a:ext>
            </a:extLst>
          </p:cNvPr>
          <p:cNvSpPr/>
          <p:nvPr/>
        </p:nvSpPr>
        <p:spPr>
          <a:xfrm>
            <a:off x="8185840" y="5351132"/>
            <a:ext cx="1035126" cy="84656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riangle 14">
            <a:extLst>
              <a:ext uri="{FF2B5EF4-FFF2-40B4-BE49-F238E27FC236}">
                <a16:creationId xmlns:a16="http://schemas.microsoft.com/office/drawing/2014/main" id="{BD467AEF-F848-8C4C-8417-9F5F40ACA04D}"/>
              </a:ext>
            </a:extLst>
          </p:cNvPr>
          <p:cNvSpPr/>
          <p:nvPr/>
        </p:nvSpPr>
        <p:spPr>
          <a:xfrm>
            <a:off x="7957871" y="4672428"/>
            <a:ext cx="160774" cy="836012"/>
          </a:xfrm>
          <a:prstGeom prst="triangle">
            <a:avLst/>
          </a:pr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riangle 15">
            <a:extLst>
              <a:ext uri="{FF2B5EF4-FFF2-40B4-BE49-F238E27FC236}">
                <a16:creationId xmlns:a16="http://schemas.microsoft.com/office/drawing/2014/main" id="{09AF757F-C817-2D41-A39F-C09562ADF5C0}"/>
              </a:ext>
            </a:extLst>
          </p:cNvPr>
          <p:cNvSpPr/>
          <p:nvPr/>
        </p:nvSpPr>
        <p:spPr>
          <a:xfrm>
            <a:off x="9260620" y="4668168"/>
            <a:ext cx="181470" cy="836012"/>
          </a:xfrm>
          <a:prstGeom prst="triangle">
            <a:avLst/>
          </a:pr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50E21A4F-AC8F-9A42-90EB-C6A8AE782C06}"/>
              </a:ext>
            </a:extLst>
          </p:cNvPr>
          <p:cNvSpPr txBox="1"/>
          <p:nvPr/>
        </p:nvSpPr>
        <p:spPr>
          <a:xfrm>
            <a:off x="5363244" y="4187166"/>
            <a:ext cx="38577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Ultra-thin contact 1-5nm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6385461-A407-0A4D-8ADA-0C17DCD1CD57}"/>
              </a:ext>
            </a:extLst>
          </p:cNvPr>
          <p:cNvSpPr txBox="1"/>
          <p:nvPr/>
        </p:nvSpPr>
        <p:spPr>
          <a:xfrm>
            <a:off x="5498572" y="4004216"/>
            <a:ext cx="25195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Thin passivation ~100nm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7502BD90-E821-B049-B31A-344981B03CDD}"/>
              </a:ext>
            </a:extLst>
          </p:cNvPr>
          <p:cNvSpPr txBox="1"/>
          <p:nvPr/>
        </p:nvSpPr>
        <p:spPr>
          <a:xfrm>
            <a:off x="10228748" y="4379673"/>
            <a:ext cx="3465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C00000"/>
                </a:solidFill>
              </a:rPr>
              <a:t>e</a:t>
            </a:r>
            <a:r>
              <a:rPr lang="en-US" baseline="30000" dirty="0">
                <a:solidFill>
                  <a:srgbClr val="C00000"/>
                </a:solidFill>
              </a:rPr>
              <a:t>-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281F89CB-8C89-FC4F-A106-C25A5EB34739}"/>
              </a:ext>
            </a:extLst>
          </p:cNvPr>
          <p:cNvSpPr/>
          <p:nvPr/>
        </p:nvSpPr>
        <p:spPr>
          <a:xfrm>
            <a:off x="9606733" y="5499982"/>
            <a:ext cx="765313" cy="133597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9D5CF28A-7AD5-834E-9A72-1777A0C4C324}"/>
              </a:ext>
            </a:extLst>
          </p:cNvPr>
          <p:cNvSpPr/>
          <p:nvPr/>
        </p:nvSpPr>
        <p:spPr>
          <a:xfrm>
            <a:off x="9491081" y="5346934"/>
            <a:ext cx="1035126" cy="84656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riangle 22">
            <a:extLst>
              <a:ext uri="{FF2B5EF4-FFF2-40B4-BE49-F238E27FC236}">
                <a16:creationId xmlns:a16="http://schemas.microsoft.com/office/drawing/2014/main" id="{B5843B1C-F015-2D4A-AC03-34DD9F73B721}"/>
              </a:ext>
            </a:extLst>
          </p:cNvPr>
          <p:cNvSpPr/>
          <p:nvPr/>
        </p:nvSpPr>
        <p:spPr>
          <a:xfrm>
            <a:off x="10565861" y="4663970"/>
            <a:ext cx="181470" cy="836012"/>
          </a:xfrm>
          <a:prstGeom prst="triangle">
            <a:avLst/>
          </a:pr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A2FCCB4B-C6DA-6A4F-B5C7-3B16B4782669}"/>
              </a:ext>
            </a:extLst>
          </p:cNvPr>
          <p:cNvSpPr/>
          <p:nvPr/>
        </p:nvSpPr>
        <p:spPr>
          <a:xfrm>
            <a:off x="10889463" y="5499982"/>
            <a:ext cx="765313" cy="133597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61B774D9-3017-AF4C-A098-C274BD955EFD}"/>
              </a:ext>
            </a:extLst>
          </p:cNvPr>
          <p:cNvSpPr/>
          <p:nvPr/>
        </p:nvSpPr>
        <p:spPr>
          <a:xfrm>
            <a:off x="10773811" y="5346934"/>
            <a:ext cx="1035126" cy="84656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riangle 25">
            <a:extLst>
              <a:ext uri="{FF2B5EF4-FFF2-40B4-BE49-F238E27FC236}">
                <a16:creationId xmlns:a16="http://schemas.microsoft.com/office/drawing/2014/main" id="{F53B1386-9AE8-6D4F-8232-6B1B5E02D2CB}"/>
              </a:ext>
            </a:extLst>
          </p:cNvPr>
          <p:cNvSpPr/>
          <p:nvPr/>
        </p:nvSpPr>
        <p:spPr>
          <a:xfrm>
            <a:off x="11848591" y="4663970"/>
            <a:ext cx="181470" cy="836012"/>
          </a:xfrm>
          <a:prstGeom prst="triangle">
            <a:avLst/>
          </a:pr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36B82EA6-2669-D84B-A3DA-C892B8B5DBF3}"/>
              </a:ext>
            </a:extLst>
          </p:cNvPr>
          <p:cNvCxnSpPr>
            <a:cxnSpLocks/>
          </p:cNvCxnSpPr>
          <p:nvPr/>
        </p:nvCxnSpPr>
        <p:spPr>
          <a:xfrm>
            <a:off x="10275241" y="3728327"/>
            <a:ext cx="0" cy="757567"/>
          </a:xfrm>
          <a:prstGeom prst="straightConnector1">
            <a:avLst/>
          </a:prstGeom>
          <a:ln>
            <a:solidFill>
              <a:schemeClr val="tx1">
                <a:lumMod val="95000"/>
                <a:lumOff val="5000"/>
              </a:schemeClr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id="{9204B867-C073-ED46-A6BC-9A131258D847}"/>
              </a:ext>
            </a:extLst>
          </p:cNvPr>
          <p:cNvSpPr txBox="1"/>
          <p:nvPr/>
        </p:nvSpPr>
        <p:spPr>
          <a:xfrm>
            <a:off x="5663636" y="4401143"/>
            <a:ext cx="21412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Low drift field region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67443F0-7812-0246-9FED-3827156D836F}"/>
              </a:ext>
            </a:extLst>
          </p:cNvPr>
          <p:cNvSpPr txBox="1"/>
          <p:nvPr/>
        </p:nvSpPr>
        <p:spPr>
          <a:xfrm>
            <a:off x="6229805" y="4834757"/>
            <a:ext cx="17253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Drift field region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1F8314F7-9193-1C48-99D7-24ED3509F156}"/>
              </a:ext>
            </a:extLst>
          </p:cNvPr>
          <p:cNvSpPr txBox="1"/>
          <p:nvPr/>
        </p:nvSpPr>
        <p:spPr>
          <a:xfrm>
            <a:off x="6193395" y="5181752"/>
            <a:ext cx="17961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Avalanche region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E70A4205-772D-3241-8FBD-DADCA8BDAC26}"/>
              </a:ext>
            </a:extLst>
          </p:cNvPr>
          <p:cNvSpPr txBox="1"/>
          <p:nvPr/>
        </p:nvSpPr>
        <p:spPr>
          <a:xfrm>
            <a:off x="10570839" y="3626106"/>
            <a:ext cx="8685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photon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2DA2214B-6013-0346-AE89-FCEA04BC9F95}"/>
              </a:ext>
            </a:extLst>
          </p:cNvPr>
          <p:cNvSpPr/>
          <p:nvPr/>
        </p:nvSpPr>
        <p:spPr>
          <a:xfrm>
            <a:off x="7907934" y="778705"/>
            <a:ext cx="4072182" cy="12944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77FFB27E-9880-1449-A2F1-327D5A7D19B5}"/>
              </a:ext>
            </a:extLst>
          </p:cNvPr>
          <p:cNvSpPr/>
          <p:nvPr/>
        </p:nvSpPr>
        <p:spPr>
          <a:xfrm>
            <a:off x="7910656" y="917616"/>
            <a:ext cx="4072181" cy="1117986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977703EE-80FC-2E49-8335-560DFF800AC9}"/>
              </a:ext>
            </a:extLst>
          </p:cNvPr>
          <p:cNvSpPr/>
          <p:nvPr/>
        </p:nvSpPr>
        <p:spPr>
          <a:xfrm>
            <a:off x="7910656" y="2164279"/>
            <a:ext cx="4072165" cy="1151883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/>
              <a:t>CMOS</a:t>
            </a:r>
          </a:p>
          <a:p>
            <a:pPr algn="ctr"/>
            <a:r>
              <a:rPr lang="en-US" dirty="0"/>
              <a:t>Aka. electronics</a:t>
            </a: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EDDC7918-1B0D-BA4E-A920-94636BD5A14D}"/>
              </a:ext>
            </a:extLst>
          </p:cNvPr>
          <p:cNvSpPr/>
          <p:nvPr/>
        </p:nvSpPr>
        <p:spPr>
          <a:xfrm>
            <a:off x="8254277" y="2030682"/>
            <a:ext cx="765313" cy="133597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0B83676E-EE33-714C-A9E3-932EF2E4251D}"/>
              </a:ext>
            </a:extLst>
          </p:cNvPr>
          <p:cNvSpPr txBox="1"/>
          <p:nvPr/>
        </p:nvSpPr>
        <p:spPr>
          <a:xfrm>
            <a:off x="5995120" y="1921059"/>
            <a:ext cx="19591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Molecular bonding</a:t>
            </a:r>
          </a:p>
        </p:txBody>
      </p: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99AB9A92-9B69-E84C-8B08-03340D271576}"/>
              </a:ext>
            </a:extLst>
          </p:cNvPr>
          <p:cNvCxnSpPr>
            <a:cxnSpLocks/>
          </p:cNvCxnSpPr>
          <p:nvPr/>
        </p:nvCxnSpPr>
        <p:spPr>
          <a:xfrm>
            <a:off x="7907919" y="902734"/>
            <a:ext cx="4072204" cy="0"/>
          </a:xfrm>
          <a:prstGeom prst="line">
            <a:avLst/>
          </a:prstGeom>
          <a:ln w="28575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Rectangle 38">
            <a:extLst>
              <a:ext uri="{FF2B5EF4-FFF2-40B4-BE49-F238E27FC236}">
                <a16:creationId xmlns:a16="http://schemas.microsoft.com/office/drawing/2014/main" id="{167BEE82-C390-7842-A07A-CA59B2DF6F57}"/>
              </a:ext>
            </a:extLst>
          </p:cNvPr>
          <p:cNvSpPr/>
          <p:nvPr/>
        </p:nvSpPr>
        <p:spPr>
          <a:xfrm>
            <a:off x="8155787" y="947833"/>
            <a:ext cx="1035126" cy="84656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Triangle 39">
            <a:extLst>
              <a:ext uri="{FF2B5EF4-FFF2-40B4-BE49-F238E27FC236}">
                <a16:creationId xmlns:a16="http://schemas.microsoft.com/office/drawing/2014/main" id="{312123FD-07F7-1444-BF02-A8E2D106955D}"/>
              </a:ext>
            </a:extLst>
          </p:cNvPr>
          <p:cNvSpPr/>
          <p:nvPr/>
        </p:nvSpPr>
        <p:spPr>
          <a:xfrm rot="10800000">
            <a:off x="7923890" y="882367"/>
            <a:ext cx="160774" cy="836012"/>
          </a:xfrm>
          <a:prstGeom prst="triangle">
            <a:avLst/>
          </a:pr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Triangle 40">
            <a:extLst>
              <a:ext uri="{FF2B5EF4-FFF2-40B4-BE49-F238E27FC236}">
                <a16:creationId xmlns:a16="http://schemas.microsoft.com/office/drawing/2014/main" id="{A85086EF-42F5-1140-A045-1C842A7EC2CF}"/>
              </a:ext>
            </a:extLst>
          </p:cNvPr>
          <p:cNvSpPr/>
          <p:nvPr/>
        </p:nvSpPr>
        <p:spPr>
          <a:xfrm rot="10800000">
            <a:off x="9260620" y="894579"/>
            <a:ext cx="181470" cy="836012"/>
          </a:xfrm>
          <a:prstGeom prst="triangle">
            <a:avLst/>
          </a:pr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B7F96F1E-5F20-7A49-A132-6D1279C53D76}"/>
              </a:ext>
            </a:extLst>
          </p:cNvPr>
          <p:cNvSpPr txBox="1"/>
          <p:nvPr/>
        </p:nvSpPr>
        <p:spPr>
          <a:xfrm>
            <a:off x="5316029" y="713668"/>
            <a:ext cx="38577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Ultra-thin contact 1-5nm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8C771259-6EE7-4046-9C14-1AF3F21D2AB2}"/>
              </a:ext>
            </a:extLst>
          </p:cNvPr>
          <p:cNvSpPr txBox="1"/>
          <p:nvPr/>
        </p:nvSpPr>
        <p:spPr>
          <a:xfrm>
            <a:off x="5451357" y="530718"/>
            <a:ext cx="25195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Thin passivation ~100nm</a:t>
            </a: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1EFA8265-83BF-7043-843F-0DA8FD63A1CD}"/>
              </a:ext>
            </a:extLst>
          </p:cNvPr>
          <p:cNvSpPr/>
          <p:nvPr/>
        </p:nvSpPr>
        <p:spPr>
          <a:xfrm>
            <a:off x="9559518" y="2026484"/>
            <a:ext cx="765313" cy="133597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F9CCE3BF-DA30-3C45-AD75-623AA3605936}"/>
              </a:ext>
            </a:extLst>
          </p:cNvPr>
          <p:cNvSpPr/>
          <p:nvPr/>
        </p:nvSpPr>
        <p:spPr>
          <a:xfrm>
            <a:off x="9490509" y="958452"/>
            <a:ext cx="1035126" cy="84656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Triangle 47">
            <a:extLst>
              <a:ext uri="{FF2B5EF4-FFF2-40B4-BE49-F238E27FC236}">
                <a16:creationId xmlns:a16="http://schemas.microsoft.com/office/drawing/2014/main" id="{4C3AD37A-4465-C346-B971-996AE09ABA02}"/>
              </a:ext>
            </a:extLst>
          </p:cNvPr>
          <p:cNvSpPr/>
          <p:nvPr/>
        </p:nvSpPr>
        <p:spPr>
          <a:xfrm rot="10800000">
            <a:off x="10562651" y="920231"/>
            <a:ext cx="181470" cy="836012"/>
          </a:xfrm>
          <a:prstGeom prst="triangle">
            <a:avLst/>
          </a:pr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B3F04FCC-3869-9E4D-9444-74FFD28704E3}"/>
              </a:ext>
            </a:extLst>
          </p:cNvPr>
          <p:cNvSpPr/>
          <p:nvPr/>
        </p:nvSpPr>
        <p:spPr>
          <a:xfrm>
            <a:off x="10842248" y="2026484"/>
            <a:ext cx="765313" cy="133597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550E6492-5DE9-9745-B007-DBD625A5A175}"/>
              </a:ext>
            </a:extLst>
          </p:cNvPr>
          <p:cNvSpPr/>
          <p:nvPr/>
        </p:nvSpPr>
        <p:spPr>
          <a:xfrm>
            <a:off x="10755534" y="973213"/>
            <a:ext cx="1035126" cy="84656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Triangle 50">
            <a:extLst>
              <a:ext uri="{FF2B5EF4-FFF2-40B4-BE49-F238E27FC236}">
                <a16:creationId xmlns:a16="http://schemas.microsoft.com/office/drawing/2014/main" id="{6F747179-480E-1044-A306-76EF3F2072E6}"/>
              </a:ext>
            </a:extLst>
          </p:cNvPr>
          <p:cNvSpPr/>
          <p:nvPr/>
        </p:nvSpPr>
        <p:spPr>
          <a:xfrm rot="10800000">
            <a:off x="11812997" y="903721"/>
            <a:ext cx="181470" cy="836012"/>
          </a:xfrm>
          <a:prstGeom prst="triangle">
            <a:avLst/>
          </a:pr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2" name="Straight Arrow Connector 51">
            <a:extLst>
              <a:ext uri="{FF2B5EF4-FFF2-40B4-BE49-F238E27FC236}">
                <a16:creationId xmlns:a16="http://schemas.microsoft.com/office/drawing/2014/main" id="{66067A31-8971-A64D-9203-F33B81A3C25A}"/>
              </a:ext>
            </a:extLst>
          </p:cNvPr>
          <p:cNvCxnSpPr>
            <a:cxnSpLocks/>
          </p:cNvCxnSpPr>
          <p:nvPr/>
        </p:nvCxnSpPr>
        <p:spPr>
          <a:xfrm>
            <a:off x="9989389" y="170078"/>
            <a:ext cx="0" cy="757567"/>
          </a:xfrm>
          <a:prstGeom prst="straightConnector1">
            <a:avLst/>
          </a:prstGeom>
          <a:ln>
            <a:solidFill>
              <a:schemeClr val="tx1">
                <a:lumMod val="95000"/>
                <a:lumOff val="5000"/>
              </a:schemeClr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TextBox 52">
            <a:extLst>
              <a:ext uri="{FF2B5EF4-FFF2-40B4-BE49-F238E27FC236}">
                <a16:creationId xmlns:a16="http://schemas.microsoft.com/office/drawing/2014/main" id="{00340173-83EA-4A42-B3BB-5B886CD87BBB}"/>
              </a:ext>
            </a:extLst>
          </p:cNvPr>
          <p:cNvSpPr txBox="1"/>
          <p:nvPr/>
        </p:nvSpPr>
        <p:spPr>
          <a:xfrm>
            <a:off x="5616421" y="927645"/>
            <a:ext cx="21412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Low drift field region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C9EEE438-D3F3-5040-9891-903A31B6D3EE}"/>
              </a:ext>
            </a:extLst>
          </p:cNvPr>
          <p:cNvSpPr txBox="1"/>
          <p:nvPr/>
        </p:nvSpPr>
        <p:spPr>
          <a:xfrm>
            <a:off x="6182590" y="1361259"/>
            <a:ext cx="17253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Drift field region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9CDBCC34-8D75-0840-9E32-7E536F45CA87}"/>
              </a:ext>
            </a:extLst>
          </p:cNvPr>
          <p:cNvSpPr txBox="1"/>
          <p:nvPr/>
        </p:nvSpPr>
        <p:spPr>
          <a:xfrm>
            <a:off x="6146180" y="1708254"/>
            <a:ext cx="17961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Avalanche region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7CCDC8E0-272A-DC46-B5CC-EE0654A90B33}"/>
              </a:ext>
            </a:extLst>
          </p:cNvPr>
          <p:cNvSpPr txBox="1"/>
          <p:nvPr/>
        </p:nvSpPr>
        <p:spPr>
          <a:xfrm>
            <a:off x="10156499" y="168330"/>
            <a:ext cx="8685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photon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98C265A-8423-94B7-C63C-9F033D5FB04D}"/>
              </a:ext>
            </a:extLst>
          </p:cNvPr>
          <p:cNvSpPr txBox="1"/>
          <p:nvPr/>
        </p:nvSpPr>
        <p:spPr>
          <a:xfrm>
            <a:off x="6146180" y="38054"/>
            <a:ext cx="39887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Front Side illumination </a:t>
            </a:r>
            <a:r>
              <a:rPr lang="en-US" dirty="0"/>
              <a:t>(ala Sherbrooke)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989D6978-8B8C-654A-B42A-6631E397EDC5}"/>
              </a:ext>
            </a:extLst>
          </p:cNvPr>
          <p:cNvSpPr txBox="1"/>
          <p:nvPr/>
        </p:nvSpPr>
        <p:spPr>
          <a:xfrm>
            <a:off x="9928671" y="666788"/>
            <a:ext cx="3465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C00000"/>
                </a:solidFill>
              </a:rPr>
              <a:t>e</a:t>
            </a:r>
            <a:r>
              <a:rPr lang="en-US" baseline="30000" dirty="0">
                <a:solidFill>
                  <a:srgbClr val="C00000"/>
                </a:solidFill>
              </a:rPr>
              <a:t>-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9D98757E-9B48-9E13-C0FB-DF91E1EA8C25}"/>
              </a:ext>
            </a:extLst>
          </p:cNvPr>
          <p:cNvSpPr txBox="1"/>
          <p:nvPr/>
        </p:nvSpPr>
        <p:spPr>
          <a:xfrm>
            <a:off x="6057307" y="3506630"/>
            <a:ext cx="22808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Back side illumination</a:t>
            </a:r>
            <a:endParaRPr lang="en-US" dirty="0"/>
          </a:p>
        </p:txBody>
      </p:sp>
      <p:sp>
        <p:nvSpPr>
          <p:cNvPr id="57" name="Oval 56">
            <a:extLst>
              <a:ext uri="{FF2B5EF4-FFF2-40B4-BE49-F238E27FC236}">
                <a16:creationId xmlns:a16="http://schemas.microsoft.com/office/drawing/2014/main" id="{08362D58-16D0-DC47-4D1C-BA5521BF7F2A}"/>
              </a:ext>
            </a:extLst>
          </p:cNvPr>
          <p:cNvSpPr/>
          <p:nvPr/>
        </p:nvSpPr>
        <p:spPr>
          <a:xfrm flipV="1">
            <a:off x="9749752" y="944935"/>
            <a:ext cx="477070" cy="88985"/>
          </a:xfrm>
          <a:prstGeom prst="ellipse">
            <a:avLst/>
          </a:prstGeom>
          <a:gradFill>
            <a:gsLst>
              <a:gs pos="0">
                <a:schemeClr val="accent1">
                  <a:lumMod val="75000"/>
                </a:schemeClr>
              </a:gs>
              <a:gs pos="53000">
                <a:srgbClr val="C00000"/>
              </a:gs>
              <a:gs pos="100000">
                <a:schemeClr val="accent1">
                  <a:lumMod val="75000"/>
                </a:schemeClr>
              </a:gs>
            </a:gsLst>
            <a:lin ang="108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386340BD-3FA0-39EB-8C71-CAE32A33F8CB}"/>
              </a:ext>
            </a:extLst>
          </p:cNvPr>
          <p:cNvCxnSpPr>
            <a:cxnSpLocks/>
          </p:cNvCxnSpPr>
          <p:nvPr/>
        </p:nvCxnSpPr>
        <p:spPr>
          <a:xfrm>
            <a:off x="10283501" y="4510322"/>
            <a:ext cx="0" cy="805670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Arrow Connector 63">
            <a:extLst>
              <a:ext uri="{FF2B5EF4-FFF2-40B4-BE49-F238E27FC236}">
                <a16:creationId xmlns:a16="http://schemas.microsoft.com/office/drawing/2014/main" id="{F6397550-E8D9-4233-8464-D7AD1F88DC8C}"/>
              </a:ext>
            </a:extLst>
          </p:cNvPr>
          <p:cNvCxnSpPr>
            <a:cxnSpLocks/>
          </p:cNvCxnSpPr>
          <p:nvPr/>
        </p:nvCxnSpPr>
        <p:spPr>
          <a:xfrm>
            <a:off x="11434014" y="3691296"/>
            <a:ext cx="5332" cy="1221861"/>
          </a:xfrm>
          <a:prstGeom prst="straightConnector1">
            <a:avLst/>
          </a:prstGeom>
          <a:ln>
            <a:solidFill>
              <a:schemeClr val="tx1">
                <a:lumMod val="95000"/>
                <a:lumOff val="5000"/>
              </a:schemeClr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TextBox 65">
            <a:extLst>
              <a:ext uri="{FF2B5EF4-FFF2-40B4-BE49-F238E27FC236}">
                <a16:creationId xmlns:a16="http://schemas.microsoft.com/office/drawing/2014/main" id="{1F4BE65F-3AAD-9C05-D0F4-22C398D3C673}"/>
              </a:ext>
            </a:extLst>
          </p:cNvPr>
          <p:cNvSpPr txBox="1"/>
          <p:nvPr/>
        </p:nvSpPr>
        <p:spPr>
          <a:xfrm>
            <a:off x="11405156" y="4686404"/>
            <a:ext cx="3465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C00000"/>
                </a:solidFill>
              </a:rPr>
              <a:t>e</a:t>
            </a:r>
            <a:r>
              <a:rPr lang="en-US" baseline="30000" dirty="0">
                <a:solidFill>
                  <a:srgbClr val="C00000"/>
                </a:solidFill>
              </a:rPr>
              <a:t>-</a:t>
            </a:r>
          </a:p>
        </p:txBody>
      </p:sp>
      <p:cxnSp>
        <p:nvCxnSpPr>
          <p:cNvPr id="69" name="Straight Connector 68">
            <a:extLst>
              <a:ext uri="{FF2B5EF4-FFF2-40B4-BE49-F238E27FC236}">
                <a16:creationId xmlns:a16="http://schemas.microsoft.com/office/drawing/2014/main" id="{5DCE7757-E05F-B689-5D64-672234674AF6}"/>
              </a:ext>
            </a:extLst>
          </p:cNvPr>
          <p:cNvCxnSpPr>
            <a:cxnSpLocks/>
          </p:cNvCxnSpPr>
          <p:nvPr/>
        </p:nvCxnSpPr>
        <p:spPr>
          <a:xfrm flipH="1">
            <a:off x="11449665" y="4913157"/>
            <a:ext cx="2928" cy="385086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Arrow Connector 71">
            <a:extLst>
              <a:ext uri="{FF2B5EF4-FFF2-40B4-BE49-F238E27FC236}">
                <a16:creationId xmlns:a16="http://schemas.microsoft.com/office/drawing/2014/main" id="{0383655B-74F7-0AFB-044A-3949BB379E12}"/>
              </a:ext>
            </a:extLst>
          </p:cNvPr>
          <p:cNvCxnSpPr>
            <a:cxnSpLocks/>
          </p:cNvCxnSpPr>
          <p:nvPr/>
        </p:nvCxnSpPr>
        <p:spPr>
          <a:xfrm>
            <a:off x="11310857" y="174504"/>
            <a:ext cx="5332" cy="1221861"/>
          </a:xfrm>
          <a:prstGeom prst="straightConnector1">
            <a:avLst/>
          </a:prstGeom>
          <a:ln>
            <a:solidFill>
              <a:schemeClr val="tx1">
                <a:lumMod val="95000"/>
                <a:lumOff val="5000"/>
              </a:schemeClr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Rectangle 72">
            <a:extLst>
              <a:ext uri="{FF2B5EF4-FFF2-40B4-BE49-F238E27FC236}">
                <a16:creationId xmlns:a16="http://schemas.microsoft.com/office/drawing/2014/main" id="{BA1BB534-CD59-E69F-690F-B822315084A3}"/>
              </a:ext>
            </a:extLst>
          </p:cNvPr>
          <p:cNvSpPr/>
          <p:nvPr/>
        </p:nvSpPr>
        <p:spPr>
          <a:xfrm>
            <a:off x="9749752" y="1033920"/>
            <a:ext cx="525489" cy="992564"/>
          </a:xfrm>
          <a:prstGeom prst="rect">
            <a:avLst/>
          </a:prstGeom>
          <a:gradFill flip="none" rotWithShape="1">
            <a:gsLst>
              <a:gs pos="0">
                <a:schemeClr val="accent5">
                  <a:lumMod val="75000"/>
                </a:schemeClr>
              </a:gs>
              <a:gs pos="53000">
                <a:srgbClr val="C00000"/>
              </a:gs>
              <a:gs pos="100000">
                <a:schemeClr val="accent5">
                  <a:lumMod val="75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Oval 73">
            <a:extLst>
              <a:ext uri="{FF2B5EF4-FFF2-40B4-BE49-F238E27FC236}">
                <a16:creationId xmlns:a16="http://schemas.microsoft.com/office/drawing/2014/main" id="{188969E5-4DE5-A638-99DC-BEE2F73613E9}"/>
              </a:ext>
            </a:extLst>
          </p:cNvPr>
          <p:cNvSpPr/>
          <p:nvPr/>
        </p:nvSpPr>
        <p:spPr>
          <a:xfrm flipV="1">
            <a:off x="10030508" y="5347268"/>
            <a:ext cx="477070" cy="88985"/>
          </a:xfrm>
          <a:prstGeom prst="ellipse">
            <a:avLst/>
          </a:prstGeom>
          <a:gradFill>
            <a:gsLst>
              <a:gs pos="0">
                <a:schemeClr val="accent1">
                  <a:lumMod val="75000"/>
                </a:schemeClr>
              </a:gs>
              <a:gs pos="53000">
                <a:srgbClr val="C00000"/>
              </a:gs>
              <a:gs pos="100000">
                <a:schemeClr val="accent1">
                  <a:lumMod val="75000"/>
                </a:schemeClr>
              </a:gs>
            </a:gsLst>
            <a:lin ang="108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Oval 74">
            <a:extLst>
              <a:ext uri="{FF2B5EF4-FFF2-40B4-BE49-F238E27FC236}">
                <a16:creationId xmlns:a16="http://schemas.microsoft.com/office/drawing/2014/main" id="{0A0AEF1C-8C42-EA37-712E-D09A6C496FF1}"/>
              </a:ext>
            </a:extLst>
          </p:cNvPr>
          <p:cNvSpPr/>
          <p:nvPr/>
        </p:nvSpPr>
        <p:spPr>
          <a:xfrm flipV="1">
            <a:off x="11195479" y="5340443"/>
            <a:ext cx="477070" cy="88985"/>
          </a:xfrm>
          <a:prstGeom prst="ellipse">
            <a:avLst/>
          </a:prstGeom>
          <a:gradFill>
            <a:gsLst>
              <a:gs pos="0">
                <a:schemeClr val="accent1">
                  <a:lumMod val="75000"/>
                </a:schemeClr>
              </a:gs>
              <a:gs pos="53000">
                <a:srgbClr val="C00000"/>
              </a:gs>
              <a:gs pos="100000">
                <a:schemeClr val="accent1">
                  <a:lumMod val="75000"/>
                </a:schemeClr>
              </a:gs>
            </a:gsLst>
            <a:lin ang="108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6744FB11-2BCA-914A-0283-1E413C57E65D}"/>
              </a:ext>
            </a:extLst>
          </p:cNvPr>
          <p:cNvSpPr txBox="1"/>
          <p:nvPr/>
        </p:nvSpPr>
        <p:spPr>
          <a:xfrm>
            <a:off x="11291781" y="1051364"/>
            <a:ext cx="34657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C00000"/>
                </a:solidFill>
              </a:rPr>
              <a:t>h</a:t>
            </a:r>
          </a:p>
          <a:p>
            <a:r>
              <a:rPr lang="en-US" dirty="0">
                <a:solidFill>
                  <a:srgbClr val="C00000"/>
                </a:solidFill>
              </a:rPr>
              <a:t>e</a:t>
            </a:r>
            <a:r>
              <a:rPr lang="en-US" baseline="30000" dirty="0">
                <a:solidFill>
                  <a:srgbClr val="C00000"/>
                </a:solidFill>
              </a:rPr>
              <a:t>-</a:t>
            </a:r>
          </a:p>
        </p:txBody>
      </p:sp>
      <p:cxnSp>
        <p:nvCxnSpPr>
          <p:cNvPr id="78" name="Straight Connector 77">
            <a:extLst>
              <a:ext uri="{FF2B5EF4-FFF2-40B4-BE49-F238E27FC236}">
                <a16:creationId xmlns:a16="http://schemas.microsoft.com/office/drawing/2014/main" id="{7126B3E3-A91A-9245-8F44-DA7B6A63B774}"/>
              </a:ext>
            </a:extLst>
          </p:cNvPr>
          <p:cNvCxnSpPr>
            <a:cxnSpLocks/>
          </p:cNvCxnSpPr>
          <p:nvPr/>
        </p:nvCxnSpPr>
        <p:spPr>
          <a:xfrm>
            <a:off x="11310857" y="1444121"/>
            <a:ext cx="0" cy="564162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7903756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881379A-FD3B-C8D8-68B1-77F5A9E4B7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99211" y="0"/>
            <a:ext cx="6763439" cy="1325563"/>
          </a:xfrm>
        </p:spPr>
        <p:txBody>
          <a:bodyPr/>
          <a:lstStyle/>
          <a:p>
            <a:r>
              <a:rPr lang="en-US" dirty="0"/>
              <a:t>Photo-detector performance comparison</a:t>
            </a:r>
          </a:p>
        </p:txBody>
      </p:sp>
      <p:graphicFrame>
        <p:nvGraphicFramePr>
          <p:cNvPr id="9" name="Table 9">
            <a:extLst>
              <a:ext uri="{FF2B5EF4-FFF2-40B4-BE49-F238E27FC236}">
                <a16:creationId xmlns:a16="http://schemas.microsoft.com/office/drawing/2014/main" id="{E7A1EB1F-161A-F5A5-EC36-E2BD7B83266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24207449"/>
              </p:ext>
            </p:extLst>
          </p:nvPr>
        </p:nvGraphicFramePr>
        <p:xfrm>
          <a:off x="519403" y="1407705"/>
          <a:ext cx="11153193" cy="4348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89898">
                  <a:extLst>
                    <a:ext uri="{9D8B030D-6E8A-4147-A177-3AD203B41FA5}">
                      <a16:colId xmlns:a16="http://schemas.microsoft.com/office/drawing/2014/main" val="2126929164"/>
                    </a:ext>
                  </a:extLst>
                </a:gridCol>
                <a:gridCol w="1495799">
                  <a:extLst>
                    <a:ext uri="{9D8B030D-6E8A-4147-A177-3AD203B41FA5}">
                      <a16:colId xmlns:a16="http://schemas.microsoft.com/office/drawing/2014/main" val="3404474923"/>
                    </a:ext>
                  </a:extLst>
                </a:gridCol>
                <a:gridCol w="1566874">
                  <a:extLst>
                    <a:ext uri="{9D8B030D-6E8A-4147-A177-3AD203B41FA5}">
                      <a16:colId xmlns:a16="http://schemas.microsoft.com/office/drawing/2014/main" val="422514058"/>
                    </a:ext>
                  </a:extLst>
                </a:gridCol>
                <a:gridCol w="1566874">
                  <a:extLst>
                    <a:ext uri="{9D8B030D-6E8A-4147-A177-3AD203B41FA5}">
                      <a16:colId xmlns:a16="http://schemas.microsoft.com/office/drawing/2014/main" val="3511778533"/>
                    </a:ext>
                  </a:extLst>
                </a:gridCol>
                <a:gridCol w="1566874">
                  <a:extLst>
                    <a:ext uri="{9D8B030D-6E8A-4147-A177-3AD203B41FA5}">
                      <a16:colId xmlns:a16="http://schemas.microsoft.com/office/drawing/2014/main" val="3399814365"/>
                    </a:ext>
                  </a:extLst>
                </a:gridCol>
                <a:gridCol w="1566874">
                  <a:extLst>
                    <a:ext uri="{9D8B030D-6E8A-4147-A177-3AD203B41FA5}">
                      <a16:colId xmlns:a16="http://schemas.microsoft.com/office/drawing/2014/main" val="418062564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Parameters at </a:t>
                      </a:r>
                      <a:r>
                        <a:rPr lang="en-US" dirty="0" err="1"/>
                        <a:t>LXe</a:t>
                      </a:r>
                      <a:r>
                        <a:rPr lang="en-US" dirty="0"/>
                        <a:t> temperature for cm</a:t>
                      </a:r>
                      <a:r>
                        <a:rPr lang="en-US" baseline="30000" dirty="0"/>
                        <a:t>2</a:t>
                      </a:r>
                      <a:r>
                        <a:rPr lang="en-US" dirty="0"/>
                        <a:t> scale channel size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Hamamatsu </a:t>
                      </a:r>
                      <a:r>
                        <a:rPr lang="en-US" dirty="0" err="1"/>
                        <a:t>PMT</a:t>
                      </a:r>
                      <a:r>
                        <a:rPr lang="en-US" baseline="30000" dirty="0" err="1"/>
                        <a:t>a</a:t>
                      </a:r>
                      <a:endParaRPr lang="en-US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FBK family </a:t>
                      </a:r>
                      <a:r>
                        <a:rPr lang="en-US" baseline="30000" dirty="0"/>
                        <a:t>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Hamamatsu </a:t>
                      </a:r>
                      <a:r>
                        <a:rPr lang="en-US" dirty="0" err="1"/>
                        <a:t>family</a:t>
                      </a:r>
                      <a:r>
                        <a:rPr lang="en-US" baseline="30000" dirty="0" err="1"/>
                        <a:t>b</a:t>
                      </a:r>
                      <a:endParaRPr lang="en-US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Heidelberg 2D SPAD array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Sherbrooke 3D SPAD array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2716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Efficiency at 128nm (</a:t>
                      </a:r>
                      <a:r>
                        <a:rPr lang="en-US" dirty="0" err="1"/>
                        <a:t>LAr</a:t>
                      </a:r>
                      <a:r>
                        <a:rPr lang="en-US" dirty="0"/>
                        <a:t>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rgbClr val="C00000"/>
                          </a:solidFill>
                        </a:rPr>
                        <a:t>0%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rgbClr val="C00000"/>
                          </a:solidFill>
                        </a:rPr>
                        <a:t>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rgbClr val="C00000"/>
                          </a:solidFill>
                        </a:rPr>
                        <a:t>10%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8645562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Efficiency at 175nm (</a:t>
                      </a:r>
                      <a:r>
                        <a:rPr lang="en-US" dirty="0" err="1"/>
                        <a:t>Lxe</a:t>
                      </a:r>
                      <a:r>
                        <a:rPr lang="en-US" dirty="0"/>
                        <a:t>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34%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rgbClr val="C00000"/>
                          </a:solidFill>
                        </a:rPr>
                        <a:t>24.4±1.4%</a:t>
                      </a:r>
                      <a:r>
                        <a:rPr lang="en-US" dirty="0"/>
                        <a:t>→?</a:t>
                      </a:r>
                      <a:endParaRPr lang="en-US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rgbClr val="C00000"/>
                          </a:solidFill>
                        </a:rPr>
                        <a:t>20.5±1.1%</a:t>
                      </a:r>
                      <a:r>
                        <a:rPr lang="en-US" dirty="0"/>
                        <a:t>→?</a:t>
                      </a:r>
                      <a:endParaRPr lang="en-US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0→25%→?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0→25%→?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7170239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Efficiency at 420nm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rgbClr val="C00000"/>
                          </a:solidFill>
                        </a:rPr>
                        <a:t>35%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60%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50%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50%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15%→?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1392543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Single avalanche charge resolution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rgbClr val="C00000"/>
                          </a:solidFill>
                        </a:rPr>
                        <a:t>25%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5%</a:t>
                      </a:r>
                      <a:r>
                        <a:rPr lang="en-US" baseline="30000" dirty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c</a:t>
                      </a:r>
                      <a:endParaRPr lang="en-US" dirty="0">
                        <a:solidFill>
                          <a:schemeClr val="accent6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5%</a:t>
                      </a:r>
                      <a:r>
                        <a:rPr lang="en-US" baseline="30000" dirty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d</a:t>
                      </a:r>
                      <a:endParaRPr lang="en-US" dirty="0">
                        <a:solidFill>
                          <a:schemeClr val="accent6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N/A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N/A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207842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Dark noise rate (Hz/cm</a:t>
                      </a:r>
                      <a:r>
                        <a:rPr lang="en-US" baseline="30000" dirty="0"/>
                        <a:t>2</a:t>
                      </a:r>
                      <a:r>
                        <a:rPr lang="en-US" dirty="0"/>
                        <a:t>) in </a:t>
                      </a:r>
                      <a:r>
                        <a:rPr lang="en-US" dirty="0" err="1"/>
                        <a:t>LXe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0.23 ± 0.07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rgbClr val="C00000"/>
                          </a:solidFill>
                        </a:rPr>
                        <a:t>19 ± 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rgbClr val="C00000"/>
                          </a:solidFill>
                        </a:rPr>
                        <a:t>35 ± 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rgbClr val="C00000"/>
                          </a:solidFill>
                        </a:rPr>
                        <a:t>1000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543058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# correlated avalanche in 1 </a:t>
                      </a:r>
                      <a:r>
                        <a:rPr lang="en-US" dirty="0" err="1">
                          <a:latin typeface="Symbol" pitchFamily="2" charset="2"/>
                        </a:rPr>
                        <a:t>m</a:t>
                      </a:r>
                      <a:r>
                        <a:rPr lang="en-US" dirty="0" err="1"/>
                        <a:t>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0.02 ± 0.005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rgbClr val="C00000"/>
                          </a:solidFill>
                        </a:rPr>
                        <a:t>0.23 ± 0.06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rgbClr val="C00000"/>
                          </a:solidFill>
                        </a:rPr>
                        <a:t>0.06 ± 0.02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AP=0, XT=?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AP=0, XT=?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2976454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# Photons emitted per avalanche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N/A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rgbClr val="C00000"/>
                          </a:solidFill>
                        </a:rPr>
                        <a:t>1 ± 0.5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solidFill>
                            <a:srgbClr val="C00000"/>
                          </a:solidFill>
                        </a:rPr>
                        <a:t>1 ± 0.5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rgbClr val="C00000"/>
                          </a:solidFill>
                        </a:rPr>
                        <a:t>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rgbClr val="C00000"/>
                          </a:solidFill>
                        </a:rPr>
                        <a:t>?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140191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Single photon timing resolution</a:t>
                      </a:r>
                      <a:endParaRPr lang="en-US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3.9  ± 0.6ns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rgbClr val="C00000"/>
                          </a:solidFill>
                        </a:rPr>
                        <a:t>~10 </a:t>
                      </a:r>
                      <a:r>
                        <a:rPr lang="en-US" dirty="0" err="1">
                          <a:solidFill>
                            <a:srgbClr val="C00000"/>
                          </a:solidFill>
                        </a:rPr>
                        <a:t>ns</a:t>
                      </a:r>
                      <a:r>
                        <a:rPr lang="en-US" baseline="30000" dirty="0" err="1">
                          <a:solidFill>
                            <a:srgbClr val="C00000"/>
                          </a:solidFill>
                        </a:rPr>
                        <a:t>c</a:t>
                      </a:r>
                      <a:endParaRPr lang="en-US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rgbClr val="C00000"/>
                          </a:solidFill>
                        </a:rPr>
                        <a:t>~100 </a:t>
                      </a:r>
                      <a:r>
                        <a:rPr lang="en-US" dirty="0" err="1">
                          <a:solidFill>
                            <a:srgbClr val="C00000"/>
                          </a:solidFill>
                        </a:rPr>
                        <a:t>ns</a:t>
                      </a:r>
                      <a:r>
                        <a:rPr lang="en-US" baseline="30000" dirty="0" err="1">
                          <a:solidFill>
                            <a:srgbClr val="C00000"/>
                          </a:solidFill>
                        </a:rPr>
                        <a:t>d</a:t>
                      </a:r>
                      <a:endParaRPr lang="en-US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100ps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100ps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7074197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Radiopurity per active area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solidFill>
                            <a:srgbClr val="C00000"/>
                          </a:solidFill>
                        </a:rPr>
                        <a:t>~</a:t>
                      </a:r>
                      <a:r>
                        <a:rPr lang="en-US" b="1" dirty="0" err="1">
                          <a:solidFill>
                            <a:srgbClr val="C00000"/>
                          </a:solidFill>
                        </a:rPr>
                        <a:t>mBq</a:t>
                      </a:r>
                      <a:r>
                        <a:rPr lang="en-US" b="1" dirty="0">
                          <a:solidFill>
                            <a:srgbClr val="C00000"/>
                          </a:solidFill>
                        </a:rPr>
                        <a:t>/cm</a:t>
                      </a:r>
                      <a:r>
                        <a:rPr lang="en-US" b="1" baseline="30000" dirty="0">
                          <a:solidFill>
                            <a:srgbClr val="C00000"/>
                          </a:solidFill>
                        </a:rPr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Medium </a:t>
                      </a:r>
                      <a:r>
                        <a:rPr lang="en-US" baseline="30000" dirty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&lt; 10 </a:t>
                      </a:r>
                      <a:r>
                        <a:rPr lang="en-US" dirty="0" err="1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nBq</a:t>
                      </a:r>
                      <a:r>
                        <a:rPr lang="en-US" dirty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/cm</a:t>
                      </a:r>
                      <a:r>
                        <a:rPr lang="en-US" baseline="30000" dirty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2 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~</a:t>
                      </a:r>
                      <a:r>
                        <a:rPr lang="en-US" dirty="0" err="1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nBq</a:t>
                      </a:r>
                      <a:r>
                        <a:rPr lang="en-US" dirty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/cm</a:t>
                      </a:r>
                      <a:r>
                        <a:rPr lang="en-US" baseline="30000" dirty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~</a:t>
                      </a:r>
                      <a:r>
                        <a:rPr lang="en-US" dirty="0" err="1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nBq</a:t>
                      </a:r>
                      <a:r>
                        <a:rPr lang="en-US" dirty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/cm</a:t>
                      </a:r>
                      <a:r>
                        <a:rPr lang="en-US" baseline="30000" dirty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3327799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Power consumption in </a:t>
                      </a:r>
                      <a:r>
                        <a:rPr lang="en-US" dirty="0" err="1"/>
                        <a:t>LXe</a:t>
                      </a:r>
                      <a:endParaRPr lang="en-US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0.13 </a:t>
                      </a:r>
                      <a:r>
                        <a:rPr lang="en-US" dirty="0" err="1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mW</a:t>
                      </a:r>
                      <a:r>
                        <a:rPr lang="en-US" dirty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/cm</a:t>
                      </a:r>
                      <a:r>
                        <a:rPr lang="en-US" baseline="30000" dirty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rgbClr val="C00000"/>
                          </a:solidFill>
                        </a:rPr>
                        <a:t>2 </a:t>
                      </a:r>
                      <a:r>
                        <a:rPr lang="en-US" dirty="0" err="1">
                          <a:solidFill>
                            <a:srgbClr val="C00000"/>
                          </a:solidFill>
                        </a:rPr>
                        <a:t>mW</a:t>
                      </a:r>
                      <a:r>
                        <a:rPr lang="en-US" dirty="0">
                          <a:solidFill>
                            <a:srgbClr val="C00000"/>
                          </a:solidFill>
                        </a:rPr>
                        <a:t>/cm</a:t>
                      </a:r>
                      <a:r>
                        <a:rPr lang="en-US" baseline="30000" dirty="0">
                          <a:solidFill>
                            <a:srgbClr val="C00000"/>
                          </a:solidFill>
                        </a:rPr>
                        <a:t>2</a:t>
                      </a:r>
                      <a:r>
                        <a:rPr lang="en-US" dirty="0">
                          <a:solidFill>
                            <a:srgbClr val="C00000"/>
                          </a:solidFill>
                        </a:rPr>
                        <a:t> </a:t>
                      </a:r>
                      <a:r>
                        <a:rPr lang="en-US" baseline="30000" dirty="0">
                          <a:solidFill>
                            <a:srgbClr val="C00000"/>
                          </a:solidFill>
                        </a:rPr>
                        <a:t>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rgbClr val="C00000"/>
                          </a:solidFill>
                        </a:rPr>
                        <a:t>2 </a:t>
                      </a:r>
                      <a:r>
                        <a:rPr lang="en-US" dirty="0" err="1">
                          <a:solidFill>
                            <a:srgbClr val="C00000"/>
                          </a:solidFill>
                        </a:rPr>
                        <a:t>mW</a:t>
                      </a:r>
                      <a:r>
                        <a:rPr lang="en-US" dirty="0">
                          <a:solidFill>
                            <a:srgbClr val="C00000"/>
                          </a:solidFill>
                        </a:rPr>
                        <a:t>/cm</a:t>
                      </a:r>
                      <a:r>
                        <a:rPr lang="en-US" baseline="30000" dirty="0">
                          <a:solidFill>
                            <a:srgbClr val="C00000"/>
                          </a:solidFill>
                        </a:rPr>
                        <a:t>2 d</a:t>
                      </a:r>
                      <a:endParaRPr lang="en-US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&lt; 1mW/cm</a:t>
                      </a:r>
                      <a:r>
                        <a:rPr lang="en-US" baseline="30000" dirty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&lt; 1mW/cm</a:t>
                      </a:r>
                      <a:r>
                        <a:rPr lang="en-US" baseline="30000" dirty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76190683"/>
                  </a:ext>
                </a:extLst>
              </a:tr>
            </a:tbl>
          </a:graphicData>
        </a:graphic>
      </p:graphicFrame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15A57BC-4B8F-3F57-72CF-835F505087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A"/>
              <a:t>Aug 10, 2023</a:t>
            </a:r>
            <a:endParaRPr lang="de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D52D812-2C2A-6B17-B80F-883E83B634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D45B7-DFE2-4393-8D37-380FC36BF3AA}" type="slidenum">
              <a:rPr lang="de-DE" smtClean="0"/>
              <a:t>26</a:t>
            </a:fld>
            <a:endParaRPr lang="de-DE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758CDD0-A409-268A-42D3-214DFC0ECA78}"/>
              </a:ext>
            </a:extLst>
          </p:cNvPr>
          <p:cNvSpPr txBox="1"/>
          <p:nvPr/>
        </p:nvSpPr>
        <p:spPr>
          <a:xfrm>
            <a:off x="3165654" y="5756185"/>
            <a:ext cx="681654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aseline="30000" dirty="0"/>
              <a:t>a</a:t>
            </a:r>
            <a:r>
              <a:rPr lang="en-US" dirty="0"/>
              <a:t> Massaged from P. Barrow et al., https://</a:t>
            </a:r>
            <a:r>
              <a:rPr lang="en-US" dirty="0" err="1"/>
              <a:t>arxiv.org</a:t>
            </a:r>
            <a:r>
              <a:rPr lang="en-US" dirty="0"/>
              <a:t>/pdf/1609.01654.pdf</a:t>
            </a:r>
          </a:p>
          <a:p>
            <a:r>
              <a:rPr lang="en-US" baseline="30000" dirty="0"/>
              <a:t>b </a:t>
            </a:r>
            <a:r>
              <a:rPr lang="en-US" dirty="0" err="1"/>
              <a:t>G.Gallina</a:t>
            </a:r>
            <a:r>
              <a:rPr lang="en-US" dirty="0"/>
              <a:t> et al., https://</a:t>
            </a:r>
            <a:r>
              <a:rPr lang="en-US" dirty="0" err="1"/>
              <a:t>arxiv.org</a:t>
            </a:r>
            <a:r>
              <a:rPr lang="en-US" dirty="0"/>
              <a:t>/pdf/2209.07765.pdf</a:t>
            </a:r>
            <a:endParaRPr lang="en-US" baseline="30000" dirty="0"/>
          </a:p>
          <a:p>
            <a:r>
              <a:rPr lang="en-US" baseline="30000" dirty="0"/>
              <a:t>c</a:t>
            </a:r>
            <a:r>
              <a:rPr lang="en-US" dirty="0"/>
              <a:t> DarkSide-20k readout scheme for 25cm</a:t>
            </a:r>
            <a:r>
              <a:rPr lang="en-US" baseline="30000" dirty="0"/>
              <a:t>2</a:t>
            </a:r>
            <a:r>
              <a:rPr lang="en-US" dirty="0"/>
              <a:t> channel size</a:t>
            </a:r>
          </a:p>
          <a:p>
            <a:r>
              <a:rPr lang="en-US" baseline="30000" dirty="0"/>
              <a:t>d</a:t>
            </a:r>
            <a:r>
              <a:rPr lang="en-US" dirty="0"/>
              <a:t> </a:t>
            </a:r>
            <a:r>
              <a:rPr lang="en-US" dirty="0" err="1"/>
              <a:t>nEXO</a:t>
            </a:r>
            <a:r>
              <a:rPr lang="en-US" dirty="0"/>
              <a:t> readout scheme for 6cm</a:t>
            </a:r>
            <a:r>
              <a:rPr lang="en-US" baseline="30000" dirty="0"/>
              <a:t>2</a:t>
            </a:r>
            <a:r>
              <a:rPr lang="en-US" dirty="0"/>
              <a:t> channel size (can be applied to FBK)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E219DD7-2A1E-08A9-A7A8-3E05417E91AC}"/>
              </a:ext>
            </a:extLst>
          </p:cNvPr>
          <p:cNvSpPr txBox="1"/>
          <p:nvPr/>
        </p:nvSpPr>
        <p:spPr>
          <a:xfrm rot="20898038">
            <a:off x="5481183" y="696187"/>
            <a:ext cx="49135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Issue to scale up to 1cm</a:t>
            </a:r>
            <a:r>
              <a:rPr lang="en-US" baseline="30000" dirty="0"/>
              <a:t>2</a:t>
            </a:r>
            <a:r>
              <a:rPr lang="en-US" dirty="0"/>
              <a:t>. Impacting SBC and </a:t>
            </a:r>
            <a:r>
              <a:rPr lang="en-US" dirty="0" err="1"/>
              <a:t>nEXO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862408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9FC072-D238-5347-9F9A-BFA2B0FF28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75431"/>
            <a:ext cx="10515600" cy="1325563"/>
          </a:xfrm>
        </p:spPr>
        <p:txBody>
          <a:bodyPr/>
          <a:lstStyle/>
          <a:p>
            <a:r>
              <a:rPr lang="en-US" dirty="0"/>
              <a:t>Dark matter search with CCD detour…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9DA6005-6482-4B4D-A754-0808C0AD39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A"/>
              <a:t>Aug 10, 2023</a:t>
            </a:r>
            <a:endParaRPr lang="de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06A5A6E-5898-BC44-8EA4-28BB669804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D45B7-DFE2-4393-8D37-380FC36BF3AA}" type="slidenum">
              <a:rPr lang="de-DE" smtClean="0"/>
              <a:t>27</a:t>
            </a:fld>
            <a:endParaRPr lang="de-DE"/>
          </a:p>
        </p:txBody>
      </p:sp>
      <p:pic>
        <p:nvPicPr>
          <p:cNvPr id="16388" name="Picture 4">
            <a:extLst>
              <a:ext uri="{FF2B5EF4-FFF2-40B4-BE49-F238E27FC236}">
                <a16:creationId xmlns:a16="http://schemas.microsoft.com/office/drawing/2014/main" id="{7950C7C4-31D3-BB48-9137-9B605D48F0BD}"/>
              </a:ext>
            </a:extLst>
          </p:cNvPr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284" y="1227774"/>
            <a:ext cx="5636596" cy="56515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390" name="Picture 6">
            <a:extLst>
              <a:ext uri="{FF2B5EF4-FFF2-40B4-BE49-F238E27FC236}">
                <a16:creationId xmlns:a16="http://schemas.microsoft.com/office/drawing/2014/main" id="{21712890-D6A1-9F4C-8715-055059FCBEC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31476" y="1690688"/>
            <a:ext cx="3894266" cy="5032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7C785AAD-9B3B-67AE-17E0-F47DFE89C801}"/>
              </a:ext>
            </a:extLst>
          </p:cNvPr>
          <p:cNvSpPr txBox="1"/>
          <p:nvPr/>
        </p:nvSpPr>
        <p:spPr>
          <a:xfrm>
            <a:off x="4699441" y="4206875"/>
            <a:ext cx="31588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DAMIC and SENSEI experiments</a:t>
            </a:r>
          </a:p>
        </p:txBody>
      </p:sp>
    </p:spTree>
    <p:extLst>
      <p:ext uri="{BB962C8B-B14F-4D97-AF65-F5344CB8AC3E}">
        <p14:creationId xmlns:p14="http://schemas.microsoft.com/office/powerpoint/2010/main" val="26119469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97C731-1898-E14A-8801-021E206798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8640" y="365125"/>
            <a:ext cx="4873787" cy="1325563"/>
          </a:xfrm>
        </p:spPr>
        <p:txBody>
          <a:bodyPr>
            <a:normAutofit fontScale="90000"/>
          </a:bodyPr>
          <a:lstStyle/>
          <a:p>
            <a:r>
              <a:rPr lang="en-US" dirty="0"/>
              <a:t>Direct DM search with avalanche diode</a:t>
            </a:r>
          </a:p>
        </p:txBody>
      </p:sp>
      <p:sp>
        <p:nvSpPr>
          <p:cNvPr id="31" name="Content Placeholder 30">
            <a:extLst>
              <a:ext uri="{FF2B5EF4-FFF2-40B4-BE49-F238E27FC236}">
                <a16:creationId xmlns:a16="http://schemas.microsoft.com/office/drawing/2014/main" id="{546371CF-1487-EE4D-A6BD-036718C721A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8912" y="2008591"/>
            <a:ext cx="5507065" cy="4402148"/>
          </a:xfrm>
        </p:spPr>
        <p:txBody>
          <a:bodyPr>
            <a:normAutofit/>
          </a:bodyPr>
          <a:lstStyle/>
          <a:p>
            <a:r>
              <a:rPr lang="en-US" dirty="0"/>
              <a:t>Block external photons</a:t>
            </a:r>
          </a:p>
          <a:p>
            <a:r>
              <a:rPr lang="en-US" dirty="0"/>
              <a:t>Using timing coincidence to reject background</a:t>
            </a:r>
          </a:p>
          <a:p>
            <a:pPr lvl="1"/>
            <a:r>
              <a:rPr lang="en-US" dirty="0"/>
              <a:t>May operate at shallow depth</a:t>
            </a:r>
          </a:p>
          <a:p>
            <a:pPr lvl="1"/>
            <a:endParaRPr lang="en-US" dirty="0"/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F3B126F0-ED87-044F-A714-064BEB629DE5}"/>
              </a:ext>
            </a:extLst>
          </p:cNvPr>
          <p:cNvSpPr/>
          <p:nvPr/>
        </p:nvSpPr>
        <p:spPr>
          <a:xfrm>
            <a:off x="7957878" y="114974"/>
            <a:ext cx="4072182" cy="26715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00299DDE-51B8-F340-B189-C16F10DEFD21}"/>
              </a:ext>
            </a:extLst>
          </p:cNvPr>
          <p:cNvSpPr/>
          <p:nvPr/>
        </p:nvSpPr>
        <p:spPr>
          <a:xfrm>
            <a:off x="7957871" y="3889100"/>
            <a:ext cx="4072181" cy="1620000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88E62194-535F-FE42-8F23-587A2EEFADF3}"/>
              </a:ext>
            </a:extLst>
          </p:cNvPr>
          <p:cNvSpPr/>
          <p:nvPr/>
        </p:nvSpPr>
        <p:spPr>
          <a:xfrm>
            <a:off x="7957857" y="359713"/>
            <a:ext cx="4072202" cy="4326691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6F71D19B-5758-0A49-A78F-ECFC9FD744DE}"/>
              </a:ext>
            </a:extLst>
          </p:cNvPr>
          <p:cNvSpPr/>
          <p:nvPr/>
        </p:nvSpPr>
        <p:spPr>
          <a:xfrm>
            <a:off x="7957871" y="5637777"/>
            <a:ext cx="4072165" cy="1151883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/>
              <a:t>CMOS</a:t>
            </a:r>
          </a:p>
          <a:p>
            <a:pPr algn="ctr"/>
            <a:r>
              <a:rPr lang="en-US" dirty="0"/>
              <a:t>Aka. electronics</a:t>
            </a: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71D9B068-07F0-DC4C-98F2-705A973EB5E2}"/>
              </a:ext>
            </a:extLst>
          </p:cNvPr>
          <p:cNvSpPr/>
          <p:nvPr/>
        </p:nvSpPr>
        <p:spPr>
          <a:xfrm>
            <a:off x="8301492" y="5504180"/>
            <a:ext cx="765313" cy="133597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DA1F46E5-7FFC-7147-B37B-60DF0B7E79F4}"/>
              </a:ext>
            </a:extLst>
          </p:cNvPr>
          <p:cNvSpPr txBox="1"/>
          <p:nvPr/>
        </p:nvSpPr>
        <p:spPr>
          <a:xfrm>
            <a:off x="6042335" y="5394557"/>
            <a:ext cx="19591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Molecular bonding</a:t>
            </a:r>
          </a:p>
        </p:txBody>
      </p: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B1AC752E-57C1-C340-9A8C-30726256FAFA}"/>
              </a:ext>
            </a:extLst>
          </p:cNvPr>
          <p:cNvCxnSpPr>
            <a:cxnSpLocks/>
          </p:cNvCxnSpPr>
          <p:nvPr/>
        </p:nvCxnSpPr>
        <p:spPr>
          <a:xfrm>
            <a:off x="7957863" y="376715"/>
            <a:ext cx="4072204" cy="0"/>
          </a:xfrm>
          <a:prstGeom prst="line">
            <a:avLst/>
          </a:prstGeom>
          <a:ln w="28575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Rectangle 50">
            <a:extLst>
              <a:ext uri="{FF2B5EF4-FFF2-40B4-BE49-F238E27FC236}">
                <a16:creationId xmlns:a16="http://schemas.microsoft.com/office/drawing/2014/main" id="{8E7F7B20-F904-CA4C-814F-4BEE626EA4E3}"/>
              </a:ext>
            </a:extLst>
          </p:cNvPr>
          <p:cNvSpPr/>
          <p:nvPr/>
        </p:nvSpPr>
        <p:spPr>
          <a:xfrm>
            <a:off x="8185840" y="5351132"/>
            <a:ext cx="1035126" cy="84656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Triangle 51">
            <a:extLst>
              <a:ext uri="{FF2B5EF4-FFF2-40B4-BE49-F238E27FC236}">
                <a16:creationId xmlns:a16="http://schemas.microsoft.com/office/drawing/2014/main" id="{FA4B5C68-019E-4343-B2C6-0A4DD0B7BC20}"/>
              </a:ext>
            </a:extLst>
          </p:cNvPr>
          <p:cNvSpPr/>
          <p:nvPr/>
        </p:nvSpPr>
        <p:spPr>
          <a:xfrm>
            <a:off x="7957871" y="4672428"/>
            <a:ext cx="160774" cy="836012"/>
          </a:xfrm>
          <a:prstGeom prst="triangle">
            <a:avLst/>
          </a:pr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Triangle 52">
            <a:extLst>
              <a:ext uri="{FF2B5EF4-FFF2-40B4-BE49-F238E27FC236}">
                <a16:creationId xmlns:a16="http://schemas.microsoft.com/office/drawing/2014/main" id="{998E3D9A-455C-D142-B941-48AF14F26DD5}"/>
              </a:ext>
            </a:extLst>
          </p:cNvPr>
          <p:cNvSpPr/>
          <p:nvPr/>
        </p:nvSpPr>
        <p:spPr>
          <a:xfrm>
            <a:off x="9260620" y="4668168"/>
            <a:ext cx="181470" cy="836012"/>
          </a:xfrm>
          <a:prstGeom prst="triangle">
            <a:avLst/>
          </a:pr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4C7FEC88-9989-A745-9999-E37C7E4C5736}"/>
              </a:ext>
            </a:extLst>
          </p:cNvPr>
          <p:cNvSpPr txBox="1"/>
          <p:nvPr/>
        </p:nvSpPr>
        <p:spPr>
          <a:xfrm>
            <a:off x="5584368" y="225770"/>
            <a:ext cx="38577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Thick contact: few um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26690A4E-12B2-E64B-A402-C7CB628615DF}"/>
              </a:ext>
            </a:extLst>
          </p:cNvPr>
          <p:cNvSpPr txBox="1"/>
          <p:nvPr/>
        </p:nvSpPr>
        <p:spPr>
          <a:xfrm>
            <a:off x="5606397" y="-23860"/>
            <a:ext cx="18426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Reflective coating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AAA25E36-6991-7249-BCEF-7B8563230BDD}"/>
              </a:ext>
            </a:extLst>
          </p:cNvPr>
          <p:cNvSpPr txBox="1"/>
          <p:nvPr/>
        </p:nvSpPr>
        <p:spPr>
          <a:xfrm>
            <a:off x="9317796" y="2424182"/>
            <a:ext cx="10550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C00000"/>
                </a:solidFill>
              </a:rPr>
              <a:t>1-1000 e</a:t>
            </a:r>
            <a:r>
              <a:rPr lang="en-US" baseline="30000" dirty="0">
                <a:solidFill>
                  <a:srgbClr val="C00000"/>
                </a:solidFill>
              </a:rPr>
              <a:t>-</a:t>
            </a:r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7DA5696D-DACA-6A4C-A301-EE6FA5E27B68}"/>
              </a:ext>
            </a:extLst>
          </p:cNvPr>
          <p:cNvSpPr/>
          <p:nvPr/>
        </p:nvSpPr>
        <p:spPr>
          <a:xfrm>
            <a:off x="9606733" y="5499982"/>
            <a:ext cx="765313" cy="133597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59A0D8A1-DFB5-474D-A797-33BD62A00AE8}"/>
              </a:ext>
            </a:extLst>
          </p:cNvPr>
          <p:cNvSpPr/>
          <p:nvPr/>
        </p:nvSpPr>
        <p:spPr>
          <a:xfrm>
            <a:off x="9491081" y="5346934"/>
            <a:ext cx="1035126" cy="84656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Triangle 61">
            <a:extLst>
              <a:ext uri="{FF2B5EF4-FFF2-40B4-BE49-F238E27FC236}">
                <a16:creationId xmlns:a16="http://schemas.microsoft.com/office/drawing/2014/main" id="{20FF920F-FE55-C747-B6E5-115AA27192EC}"/>
              </a:ext>
            </a:extLst>
          </p:cNvPr>
          <p:cNvSpPr/>
          <p:nvPr/>
        </p:nvSpPr>
        <p:spPr>
          <a:xfrm>
            <a:off x="10565861" y="4663970"/>
            <a:ext cx="181470" cy="836012"/>
          </a:xfrm>
          <a:prstGeom prst="triangle">
            <a:avLst/>
          </a:pr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23F6828D-8E9E-2442-8671-16926C554937}"/>
              </a:ext>
            </a:extLst>
          </p:cNvPr>
          <p:cNvSpPr/>
          <p:nvPr/>
        </p:nvSpPr>
        <p:spPr>
          <a:xfrm>
            <a:off x="10889463" y="5499982"/>
            <a:ext cx="765313" cy="133597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71461A62-E999-114B-B938-A441C99A8A39}"/>
              </a:ext>
            </a:extLst>
          </p:cNvPr>
          <p:cNvSpPr/>
          <p:nvPr/>
        </p:nvSpPr>
        <p:spPr>
          <a:xfrm>
            <a:off x="10773811" y="5346934"/>
            <a:ext cx="1035126" cy="84656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Triangle 64">
            <a:extLst>
              <a:ext uri="{FF2B5EF4-FFF2-40B4-BE49-F238E27FC236}">
                <a16:creationId xmlns:a16="http://schemas.microsoft.com/office/drawing/2014/main" id="{84F85C9C-F24F-0347-9B1F-8EF134DFD4BB}"/>
              </a:ext>
            </a:extLst>
          </p:cNvPr>
          <p:cNvSpPr/>
          <p:nvPr/>
        </p:nvSpPr>
        <p:spPr>
          <a:xfrm>
            <a:off x="11848591" y="4663970"/>
            <a:ext cx="181470" cy="836012"/>
          </a:xfrm>
          <a:prstGeom prst="triangle">
            <a:avLst/>
          </a:pr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3B5882E9-D47D-3943-A1F9-70AA7D22D361}"/>
              </a:ext>
            </a:extLst>
          </p:cNvPr>
          <p:cNvSpPr txBox="1"/>
          <p:nvPr/>
        </p:nvSpPr>
        <p:spPr>
          <a:xfrm>
            <a:off x="5770875" y="2770594"/>
            <a:ext cx="21412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Low drift field region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160979AE-72F1-9E42-B49D-0AAC7D73D3B9}"/>
              </a:ext>
            </a:extLst>
          </p:cNvPr>
          <p:cNvSpPr txBox="1"/>
          <p:nvPr/>
        </p:nvSpPr>
        <p:spPr>
          <a:xfrm>
            <a:off x="6229805" y="4834757"/>
            <a:ext cx="17253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Drift field region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D0DFA230-4D27-2242-9678-73685E4021F0}"/>
              </a:ext>
            </a:extLst>
          </p:cNvPr>
          <p:cNvSpPr txBox="1"/>
          <p:nvPr/>
        </p:nvSpPr>
        <p:spPr>
          <a:xfrm>
            <a:off x="6193395" y="5181752"/>
            <a:ext cx="17961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Avalanche region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5658441-50E0-7F3B-3789-98C3D556E6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A"/>
              <a:t>Aug 10, 2023</a:t>
            </a:r>
            <a:endParaRPr lang="de-DE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7FFA337-9DF5-3777-0AEF-FBDCF48409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D45B7-DFE2-4393-8D37-380FC36BF3AA}" type="slidenum">
              <a:rPr lang="de-DE" smtClean="0"/>
              <a:t>28</a:t>
            </a:fld>
            <a:endParaRPr lang="de-DE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F45E9BAB-D397-F5BB-84E4-EA004551D92C}"/>
              </a:ext>
            </a:extLst>
          </p:cNvPr>
          <p:cNvCxnSpPr>
            <a:cxnSpLocks/>
            <a:endCxn id="56" idx="0"/>
          </p:cNvCxnSpPr>
          <p:nvPr/>
        </p:nvCxnSpPr>
        <p:spPr>
          <a:xfrm>
            <a:off x="6193395" y="1306916"/>
            <a:ext cx="3651950" cy="1117266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A819D66D-F4F9-2822-9946-085558E6777F}"/>
              </a:ext>
            </a:extLst>
          </p:cNvPr>
          <p:cNvCxnSpPr>
            <a:cxnSpLocks/>
            <a:endCxn id="56" idx="0"/>
          </p:cNvCxnSpPr>
          <p:nvPr/>
        </p:nvCxnSpPr>
        <p:spPr>
          <a:xfrm flipH="1">
            <a:off x="9845345" y="1220223"/>
            <a:ext cx="2346655" cy="1203959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9789049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Rectangle 38">
            <a:extLst>
              <a:ext uri="{FF2B5EF4-FFF2-40B4-BE49-F238E27FC236}">
                <a16:creationId xmlns:a16="http://schemas.microsoft.com/office/drawing/2014/main" id="{1A5E1196-3696-169B-3318-C0E13B921380}"/>
              </a:ext>
            </a:extLst>
          </p:cNvPr>
          <p:cNvSpPr/>
          <p:nvPr/>
        </p:nvSpPr>
        <p:spPr>
          <a:xfrm>
            <a:off x="4035487" y="3907858"/>
            <a:ext cx="4072181" cy="1620000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3A672FC-EA22-C14A-A34E-205B597372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419899"/>
            <a:ext cx="5770875" cy="1325563"/>
          </a:xfrm>
        </p:spPr>
        <p:txBody>
          <a:bodyPr/>
          <a:lstStyle/>
          <a:p>
            <a:r>
              <a:rPr lang="en-US" dirty="0"/>
              <a:t>Adding timing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1EB038-2BE8-CB4E-A682-4A1EA48EA8C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66459" y="1710341"/>
            <a:ext cx="3410488" cy="4351338"/>
          </a:xfrm>
        </p:spPr>
        <p:txBody>
          <a:bodyPr/>
          <a:lstStyle/>
          <a:p>
            <a:r>
              <a:rPr lang="en-US" dirty="0"/>
              <a:t>CCD readout once every ~12h</a:t>
            </a:r>
          </a:p>
          <a:p>
            <a:r>
              <a:rPr lang="en-US" dirty="0"/>
              <a:t>Avalanche diode coincidence: ns possible</a:t>
            </a:r>
          </a:p>
          <a:p>
            <a:r>
              <a:rPr lang="en-US" dirty="0"/>
              <a:t>Remove correlated background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99A342A-CCAF-784D-A57C-29C7206BF7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A"/>
              <a:t>Aug 10, 2023</a:t>
            </a:r>
            <a:endParaRPr lang="de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D93B6E-3A89-7C40-917D-31D663BAB9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D45B7-DFE2-4393-8D37-380FC36BF3AA}" type="slidenum">
              <a:rPr lang="de-DE" smtClean="0"/>
              <a:t>29</a:t>
            </a:fld>
            <a:endParaRPr lang="de-DE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EC47DBEA-6029-EA43-845A-080710CC6F14}"/>
              </a:ext>
            </a:extLst>
          </p:cNvPr>
          <p:cNvSpPr/>
          <p:nvPr/>
        </p:nvSpPr>
        <p:spPr>
          <a:xfrm>
            <a:off x="4035487" y="114974"/>
            <a:ext cx="7994573" cy="26715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AD514831-436C-BF4C-8C19-2C1465AF51AE}"/>
              </a:ext>
            </a:extLst>
          </p:cNvPr>
          <p:cNvSpPr/>
          <p:nvPr/>
        </p:nvSpPr>
        <p:spPr>
          <a:xfrm>
            <a:off x="7957871" y="3889100"/>
            <a:ext cx="4072181" cy="1620000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CA92167E-9ACF-744A-8FCC-0BD7696D8343}"/>
              </a:ext>
            </a:extLst>
          </p:cNvPr>
          <p:cNvSpPr/>
          <p:nvPr/>
        </p:nvSpPr>
        <p:spPr>
          <a:xfrm>
            <a:off x="4035487" y="359713"/>
            <a:ext cx="7994572" cy="4326691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E435CC80-BCC8-1C4A-8CF1-5022355CC538}"/>
              </a:ext>
            </a:extLst>
          </p:cNvPr>
          <p:cNvSpPr/>
          <p:nvPr/>
        </p:nvSpPr>
        <p:spPr>
          <a:xfrm>
            <a:off x="4035487" y="5637777"/>
            <a:ext cx="7994549" cy="1151883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/>
              <a:t>CMOS</a:t>
            </a:r>
          </a:p>
          <a:p>
            <a:pPr algn="ctr"/>
            <a:r>
              <a:rPr lang="en-US" dirty="0"/>
              <a:t>Aka. electronics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83FD5DA4-CD0F-2E49-80CC-1E718C67FCE7}"/>
              </a:ext>
            </a:extLst>
          </p:cNvPr>
          <p:cNvSpPr/>
          <p:nvPr/>
        </p:nvSpPr>
        <p:spPr>
          <a:xfrm>
            <a:off x="8301492" y="5504180"/>
            <a:ext cx="765313" cy="133597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C88ABD00-B080-4C4F-AE1E-A4F42B6CEC5A}"/>
              </a:ext>
            </a:extLst>
          </p:cNvPr>
          <p:cNvCxnSpPr>
            <a:cxnSpLocks/>
          </p:cNvCxnSpPr>
          <p:nvPr/>
        </p:nvCxnSpPr>
        <p:spPr>
          <a:xfrm>
            <a:off x="4035487" y="359713"/>
            <a:ext cx="7994580" cy="17002"/>
          </a:xfrm>
          <a:prstGeom prst="line">
            <a:avLst/>
          </a:prstGeom>
          <a:ln w="28575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angle 14">
            <a:extLst>
              <a:ext uri="{FF2B5EF4-FFF2-40B4-BE49-F238E27FC236}">
                <a16:creationId xmlns:a16="http://schemas.microsoft.com/office/drawing/2014/main" id="{2032EF26-A155-F245-88D5-2FE51F70FFB4}"/>
              </a:ext>
            </a:extLst>
          </p:cNvPr>
          <p:cNvSpPr/>
          <p:nvPr/>
        </p:nvSpPr>
        <p:spPr>
          <a:xfrm>
            <a:off x="8185840" y="5351132"/>
            <a:ext cx="1035126" cy="84656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riangle 15">
            <a:extLst>
              <a:ext uri="{FF2B5EF4-FFF2-40B4-BE49-F238E27FC236}">
                <a16:creationId xmlns:a16="http://schemas.microsoft.com/office/drawing/2014/main" id="{751E2B1E-C685-F641-9EE0-93CFE1DB1F72}"/>
              </a:ext>
            </a:extLst>
          </p:cNvPr>
          <p:cNvSpPr/>
          <p:nvPr/>
        </p:nvSpPr>
        <p:spPr>
          <a:xfrm>
            <a:off x="7957871" y="4672428"/>
            <a:ext cx="160774" cy="836012"/>
          </a:xfrm>
          <a:prstGeom prst="triangle">
            <a:avLst/>
          </a:pr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riangle 16">
            <a:extLst>
              <a:ext uri="{FF2B5EF4-FFF2-40B4-BE49-F238E27FC236}">
                <a16:creationId xmlns:a16="http://schemas.microsoft.com/office/drawing/2014/main" id="{EA68BCCD-7ED0-8044-899F-0A89845EA12C}"/>
              </a:ext>
            </a:extLst>
          </p:cNvPr>
          <p:cNvSpPr/>
          <p:nvPr/>
        </p:nvSpPr>
        <p:spPr>
          <a:xfrm>
            <a:off x="9260620" y="4668168"/>
            <a:ext cx="181470" cy="836012"/>
          </a:xfrm>
          <a:prstGeom prst="triangle">
            <a:avLst/>
          </a:pr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A642F9BA-D9C5-6042-BF0B-772249889949}"/>
              </a:ext>
            </a:extLst>
          </p:cNvPr>
          <p:cNvSpPr txBox="1"/>
          <p:nvPr/>
        </p:nvSpPr>
        <p:spPr>
          <a:xfrm>
            <a:off x="9528843" y="326139"/>
            <a:ext cx="38577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Thick contact: few um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95FDB840-0170-8C4C-A220-B5862B37F9EB}"/>
              </a:ext>
            </a:extLst>
          </p:cNvPr>
          <p:cNvSpPr txBox="1"/>
          <p:nvPr/>
        </p:nvSpPr>
        <p:spPr>
          <a:xfrm>
            <a:off x="8185840" y="66240"/>
            <a:ext cx="18426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Reflective coating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1A53C34D-E3AF-A44C-A40F-F2E8DEB61A34}"/>
              </a:ext>
            </a:extLst>
          </p:cNvPr>
          <p:cNvSpPr txBox="1"/>
          <p:nvPr/>
        </p:nvSpPr>
        <p:spPr>
          <a:xfrm>
            <a:off x="4081103" y="703684"/>
            <a:ext cx="3465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C00000"/>
                </a:solidFill>
              </a:rPr>
              <a:t>e</a:t>
            </a:r>
            <a:r>
              <a:rPr lang="en-US" baseline="30000" dirty="0">
                <a:solidFill>
                  <a:srgbClr val="C00000"/>
                </a:solidFill>
              </a:rPr>
              <a:t>-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93B5E02C-7957-0444-982A-3D6A354EBFAF}"/>
              </a:ext>
            </a:extLst>
          </p:cNvPr>
          <p:cNvSpPr/>
          <p:nvPr/>
        </p:nvSpPr>
        <p:spPr>
          <a:xfrm>
            <a:off x="9606733" y="5499982"/>
            <a:ext cx="765313" cy="133597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524E67A9-5DD3-CB41-896B-B07302231D8B}"/>
              </a:ext>
            </a:extLst>
          </p:cNvPr>
          <p:cNvSpPr/>
          <p:nvPr/>
        </p:nvSpPr>
        <p:spPr>
          <a:xfrm>
            <a:off x="9491081" y="5346934"/>
            <a:ext cx="1035126" cy="84656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riangle 22">
            <a:extLst>
              <a:ext uri="{FF2B5EF4-FFF2-40B4-BE49-F238E27FC236}">
                <a16:creationId xmlns:a16="http://schemas.microsoft.com/office/drawing/2014/main" id="{F7815CC7-81E3-B643-A32E-137DEA9DA2E4}"/>
              </a:ext>
            </a:extLst>
          </p:cNvPr>
          <p:cNvSpPr/>
          <p:nvPr/>
        </p:nvSpPr>
        <p:spPr>
          <a:xfrm>
            <a:off x="10565861" y="4663970"/>
            <a:ext cx="181470" cy="836012"/>
          </a:xfrm>
          <a:prstGeom prst="triangle">
            <a:avLst/>
          </a:pr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90BFD7D5-E8ED-224A-96A2-154AA7D36EAE}"/>
              </a:ext>
            </a:extLst>
          </p:cNvPr>
          <p:cNvSpPr/>
          <p:nvPr/>
        </p:nvSpPr>
        <p:spPr>
          <a:xfrm>
            <a:off x="10889463" y="5499982"/>
            <a:ext cx="765313" cy="133597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2C2D90BC-E9D7-5A4C-B8ED-9ED3CBE6FF0A}"/>
              </a:ext>
            </a:extLst>
          </p:cNvPr>
          <p:cNvSpPr/>
          <p:nvPr/>
        </p:nvSpPr>
        <p:spPr>
          <a:xfrm>
            <a:off x="10773811" y="5346934"/>
            <a:ext cx="1035126" cy="84656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riangle 25">
            <a:extLst>
              <a:ext uri="{FF2B5EF4-FFF2-40B4-BE49-F238E27FC236}">
                <a16:creationId xmlns:a16="http://schemas.microsoft.com/office/drawing/2014/main" id="{DE53105C-F223-0449-9594-78C1DC847A04}"/>
              </a:ext>
            </a:extLst>
          </p:cNvPr>
          <p:cNvSpPr/>
          <p:nvPr/>
        </p:nvSpPr>
        <p:spPr>
          <a:xfrm>
            <a:off x="11848591" y="4663970"/>
            <a:ext cx="181470" cy="836012"/>
          </a:xfrm>
          <a:prstGeom prst="triangle">
            <a:avLst/>
          </a:pr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A32BEF3F-2F4F-A841-9F6E-BE5BB8E00421}"/>
              </a:ext>
            </a:extLst>
          </p:cNvPr>
          <p:cNvSpPr txBox="1"/>
          <p:nvPr/>
        </p:nvSpPr>
        <p:spPr>
          <a:xfrm>
            <a:off x="4102389" y="4126930"/>
            <a:ext cx="21412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Low drift field region</a:t>
            </a: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52B3F680-818C-8681-8933-AC69FA613C24}"/>
              </a:ext>
            </a:extLst>
          </p:cNvPr>
          <p:cNvCxnSpPr>
            <a:cxnSpLocks/>
          </p:cNvCxnSpPr>
          <p:nvPr/>
        </p:nvCxnSpPr>
        <p:spPr>
          <a:xfrm>
            <a:off x="3649588" y="326139"/>
            <a:ext cx="5414521" cy="5523377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5B08AE68-D051-6490-5BF7-01B00B93EE3B}"/>
              </a:ext>
            </a:extLst>
          </p:cNvPr>
          <p:cNvCxnSpPr>
            <a:cxnSpLocks/>
            <a:stCxn id="57" idx="1"/>
          </p:cNvCxnSpPr>
          <p:nvPr/>
        </p:nvCxnSpPr>
        <p:spPr>
          <a:xfrm>
            <a:off x="4995503" y="1802750"/>
            <a:ext cx="6462201" cy="926975"/>
          </a:xfrm>
          <a:prstGeom prst="line">
            <a:avLst/>
          </a:prstGeom>
          <a:ln>
            <a:solidFill>
              <a:srgbClr val="C0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>
            <a:extLst>
              <a:ext uri="{FF2B5EF4-FFF2-40B4-BE49-F238E27FC236}">
                <a16:creationId xmlns:a16="http://schemas.microsoft.com/office/drawing/2014/main" id="{F269A2BD-5427-1A5C-478F-D2C0CD18D9FD}"/>
              </a:ext>
            </a:extLst>
          </p:cNvPr>
          <p:cNvSpPr txBox="1"/>
          <p:nvPr/>
        </p:nvSpPr>
        <p:spPr>
          <a:xfrm>
            <a:off x="3942589" y="495701"/>
            <a:ext cx="3465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C00000"/>
                </a:solidFill>
              </a:rPr>
              <a:t>e</a:t>
            </a:r>
            <a:r>
              <a:rPr lang="en-US" baseline="30000" dirty="0">
                <a:solidFill>
                  <a:srgbClr val="C00000"/>
                </a:solidFill>
              </a:rPr>
              <a:t>-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B39648B1-3873-0A20-1F45-F2CAD277E543}"/>
              </a:ext>
            </a:extLst>
          </p:cNvPr>
          <p:cNvSpPr txBox="1"/>
          <p:nvPr/>
        </p:nvSpPr>
        <p:spPr>
          <a:xfrm>
            <a:off x="11397311" y="2530174"/>
            <a:ext cx="3465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C00000"/>
                </a:solidFill>
              </a:rPr>
              <a:t>e</a:t>
            </a:r>
            <a:r>
              <a:rPr lang="en-US" baseline="30000" dirty="0">
                <a:solidFill>
                  <a:srgbClr val="C00000"/>
                </a:solidFill>
              </a:rPr>
              <a:t>-</a:t>
            </a: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E5A5FE7F-B2C1-F3D5-768C-C5BC7F684F41}"/>
              </a:ext>
            </a:extLst>
          </p:cNvPr>
          <p:cNvSpPr/>
          <p:nvPr/>
        </p:nvSpPr>
        <p:spPr>
          <a:xfrm>
            <a:off x="4379108" y="5522938"/>
            <a:ext cx="765313" cy="133597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62C4C0BB-84D9-CEC3-DA92-1D1A6E5CACF5}"/>
              </a:ext>
            </a:extLst>
          </p:cNvPr>
          <p:cNvSpPr/>
          <p:nvPr/>
        </p:nvSpPr>
        <p:spPr>
          <a:xfrm>
            <a:off x="4263456" y="5369890"/>
            <a:ext cx="1035126" cy="84656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Triangle 41">
            <a:extLst>
              <a:ext uri="{FF2B5EF4-FFF2-40B4-BE49-F238E27FC236}">
                <a16:creationId xmlns:a16="http://schemas.microsoft.com/office/drawing/2014/main" id="{65BD1ADF-A38A-2BFD-1C63-E5AEAF73D895}"/>
              </a:ext>
            </a:extLst>
          </p:cNvPr>
          <p:cNvSpPr/>
          <p:nvPr/>
        </p:nvSpPr>
        <p:spPr>
          <a:xfrm>
            <a:off x="4035487" y="4691186"/>
            <a:ext cx="160774" cy="836012"/>
          </a:xfrm>
          <a:prstGeom prst="triangle">
            <a:avLst/>
          </a:pr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Triangle 42">
            <a:extLst>
              <a:ext uri="{FF2B5EF4-FFF2-40B4-BE49-F238E27FC236}">
                <a16:creationId xmlns:a16="http://schemas.microsoft.com/office/drawing/2014/main" id="{2A785F98-350F-EBC1-7194-35C07934BE79}"/>
              </a:ext>
            </a:extLst>
          </p:cNvPr>
          <p:cNvSpPr/>
          <p:nvPr/>
        </p:nvSpPr>
        <p:spPr>
          <a:xfrm>
            <a:off x="5338236" y="4686926"/>
            <a:ext cx="181470" cy="836012"/>
          </a:xfrm>
          <a:prstGeom prst="triangle">
            <a:avLst/>
          </a:pr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92467567-88FC-6480-52C4-7B2BEA9FFB5A}"/>
              </a:ext>
            </a:extLst>
          </p:cNvPr>
          <p:cNvSpPr/>
          <p:nvPr/>
        </p:nvSpPr>
        <p:spPr>
          <a:xfrm>
            <a:off x="5684349" y="5518740"/>
            <a:ext cx="765313" cy="133597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05D2B38F-A736-668D-94E8-D10580419B13}"/>
              </a:ext>
            </a:extLst>
          </p:cNvPr>
          <p:cNvSpPr/>
          <p:nvPr/>
        </p:nvSpPr>
        <p:spPr>
          <a:xfrm>
            <a:off x="5568697" y="5365692"/>
            <a:ext cx="1035126" cy="84656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Triangle 45">
            <a:extLst>
              <a:ext uri="{FF2B5EF4-FFF2-40B4-BE49-F238E27FC236}">
                <a16:creationId xmlns:a16="http://schemas.microsoft.com/office/drawing/2014/main" id="{98905012-507A-FBF3-AD2A-060ABE14091B}"/>
              </a:ext>
            </a:extLst>
          </p:cNvPr>
          <p:cNvSpPr/>
          <p:nvPr/>
        </p:nvSpPr>
        <p:spPr>
          <a:xfrm>
            <a:off x="6643477" y="4682728"/>
            <a:ext cx="181470" cy="836012"/>
          </a:xfrm>
          <a:prstGeom prst="triangle">
            <a:avLst/>
          </a:pr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97D0A702-702E-63C8-1D1E-31A018070902}"/>
              </a:ext>
            </a:extLst>
          </p:cNvPr>
          <p:cNvSpPr/>
          <p:nvPr/>
        </p:nvSpPr>
        <p:spPr>
          <a:xfrm>
            <a:off x="6967079" y="5518740"/>
            <a:ext cx="765313" cy="133597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1016F94B-F948-BD9C-6C3F-00BCDB718798}"/>
              </a:ext>
            </a:extLst>
          </p:cNvPr>
          <p:cNvSpPr/>
          <p:nvPr/>
        </p:nvSpPr>
        <p:spPr>
          <a:xfrm>
            <a:off x="6851427" y="5365692"/>
            <a:ext cx="1035126" cy="84656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Triangle 48">
            <a:extLst>
              <a:ext uri="{FF2B5EF4-FFF2-40B4-BE49-F238E27FC236}">
                <a16:creationId xmlns:a16="http://schemas.microsoft.com/office/drawing/2014/main" id="{06D5F0F8-EE8B-37D2-C0FA-A90CF98C5DDE}"/>
              </a:ext>
            </a:extLst>
          </p:cNvPr>
          <p:cNvSpPr/>
          <p:nvPr/>
        </p:nvSpPr>
        <p:spPr>
          <a:xfrm>
            <a:off x="7926207" y="4682728"/>
            <a:ext cx="181470" cy="836012"/>
          </a:xfrm>
          <a:prstGeom prst="triangle">
            <a:avLst/>
          </a:pr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E934726A-BD9C-CFB9-4401-14A2AD9DF5AF}"/>
              </a:ext>
            </a:extLst>
          </p:cNvPr>
          <p:cNvSpPr txBox="1"/>
          <p:nvPr/>
        </p:nvSpPr>
        <p:spPr>
          <a:xfrm>
            <a:off x="4233503" y="856084"/>
            <a:ext cx="3465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C00000"/>
                </a:solidFill>
              </a:rPr>
              <a:t>e</a:t>
            </a:r>
            <a:r>
              <a:rPr lang="en-US" baseline="30000" dirty="0">
                <a:solidFill>
                  <a:srgbClr val="C00000"/>
                </a:solidFill>
              </a:rPr>
              <a:t>-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0FF1D844-E572-10E8-7931-DD3A5055CE2D}"/>
              </a:ext>
            </a:extLst>
          </p:cNvPr>
          <p:cNvSpPr txBox="1"/>
          <p:nvPr/>
        </p:nvSpPr>
        <p:spPr>
          <a:xfrm>
            <a:off x="4385903" y="1008484"/>
            <a:ext cx="3465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C00000"/>
                </a:solidFill>
              </a:rPr>
              <a:t>e</a:t>
            </a:r>
            <a:r>
              <a:rPr lang="en-US" baseline="30000" dirty="0">
                <a:solidFill>
                  <a:srgbClr val="C00000"/>
                </a:solidFill>
              </a:rPr>
              <a:t>-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597D0A6A-0B45-4D64-3254-11AE2C3054CB}"/>
              </a:ext>
            </a:extLst>
          </p:cNvPr>
          <p:cNvSpPr txBox="1"/>
          <p:nvPr/>
        </p:nvSpPr>
        <p:spPr>
          <a:xfrm>
            <a:off x="4538303" y="1160884"/>
            <a:ext cx="3465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C00000"/>
                </a:solidFill>
              </a:rPr>
              <a:t>e</a:t>
            </a:r>
            <a:r>
              <a:rPr lang="en-US" baseline="30000" dirty="0">
                <a:solidFill>
                  <a:srgbClr val="C00000"/>
                </a:solidFill>
              </a:rPr>
              <a:t>-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76F805C3-8789-1D63-3A26-13E44584C5FB}"/>
              </a:ext>
            </a:extLst>
          </p:cNvPr>
          <p:cNvSpPr txBox="1"/>
          <p:nvPr/>
        </p:nvSpPr>
        <p:spPr>
          <a:xfrm>
            <a:off x="4690703" y="1313284"/>
            <a:ext cx="3465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C00000"/>
                </a:solidFill>
              </a:rPr>
              <a:t>e</a:t>
            </a:r>
            <a:r>
              <a:rPr lang="en-US" baseline="30000" dirty="0">
                <a:solidFill>
                  <a:srgbClr val="C00000"/>
                </a:solidFill>
              </a:rPr>
              <a:t>-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858CFCF7-F9BA-A7FD-CB80-70CC937F1051}"/>
              </a:ext>
            </a:extLst>
          </p:cNvPr>
          <p:cNvSpPr txBox="1"/>
          <p:nvPr/>
        </p:nvSpPr>
        <p:spPr>
          <a:xfrm>
            <a:off x="4843103" y="1465684"/>
            <a:ext cx="3465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C00000"/>
                </a:solidFill>
              </a:rPr>
              <a:t>e</a:t>
            </a:r>
            <a:r>
              <a:rPr lang="en-US" baseline="30000" dirty="0">
                <a:solidFill>
                  <a:srgbClr val="C00000"/>
                </a:solidFill>
              </a:rPr>
              <a:t>-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361234FB-7CC6-3977-01A5-63AB66A49249}"/>
              </a:ext>
            </a:extLst>
          </p:cNvPr>
          <p:cNvSpPr txBox="1"/>
          <p:nvPr/>
        </p:nvSpPr>
        <p:spPr>
          <a:xfrm>
            <a:off x="4995503" y="1618084"/>
            <a:ext cx="3465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C00000"/>
                </a:solidFill>
              </a:rPr>
              <a:t>e</a:t>
            </a:r>
            <a:r>
              <a:rPr lang="en-US" baseline="30000" dirty="0">
                <a:solidFill>
                  <a:srgbClr val="C00000"/>
                </a:solidFill>
              </a:rPr>
              <a:t>-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D98966FB-3DF7-6CFF-7925-AE24249BD342}"/>
              </a:ext>
            </a:extLst>
          </p:cNvPr>
          <p:cNvSpPr txBox="1"/>
          <p:nvPr/>
        </p:nvSpPr>
        <p:spPr>
          <a:xfrm>
            <a:off x="5147903" y="1770484"/>
            <a:ext cx="3465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C00000"/>
                </a:solidFill>
              </a:rPr>
              <a:t>e</a:t>
            </a:r>
            <a:r>
              <a:rPr lang="en-US" baseline="30000" dirty="0">
                <a:solidFill>
                  <a:srgbClr val="C00000"/>
                </a:solidFill>
              </a:rPr>
              <a:t>-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C743FEA8-7B3A-AA4C-BD7E-2B01D29F3746}"/>
              </a:ext>
            </a:extLst>
          </p:cNvPr>
          <p:cNvSpPr txBox="1"/>
          <p:nvPr/>
        </p:nvSpPr>
        <p:spPr>
          <a:xfrm>
            <a:off x="5300303" y="1922884"/>
            <a:ext cx="3465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C00000"/>
                </a:solidFill>
              </a:rPr>
              <a:t>e</a:t>
            </a:r>
            <a:r>
              <a:rPr lang="en-US" baseline="30000" dirty="0">
                <a:solidFill>
                  <a:srgbClr val="C00000"/>
                </a:solidFill>
              </a:rPr>
              <a:t>-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1CAE63E2-D511-A9AE-38FB-CE8E05D83B07}"/>
              </a:ext>
            </a:extLst>
          </p:cNvPr>
          <p:cNvSpPr txBox="1"/>
          <p:nvPr/>
        </p:nvSpPr>
        <p:spPr>
          <a:xfrm>
            <a:off x="5452703" y="2075284"/>
            <a:ext cx="3465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C00000"/>
                </a:solidFill>
              </a:rPr>
              <a:t>e</a:t>
            </a:r>
            <a:r>
              <a:rPr lang="en-US" baseline="30000" dirty="0">
                <a:solidFill>
                  <a:srgbClr val="C00000"/>
                </a:solidFill>
              </a:rPr>
              <a:t>-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B3C831D8-2A8A-93EC-0018-55A5E8D74A70}"/>
              </a:ext>
            </a:extLst>
          </p:cNvPr>
          <p:cNvSpPr txBox="1"/>
          <p:nvPr/>
        </p:nvSpPr>
        <p:spPr>
          <a:xfrm>
            <a:off x="5605103" y="2227684"/>
            <a:ext cx="3465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C00000"/>
                </a:solidFill>
              </a:rPr>
              <a:t>e</a:t>
            </a:r>
            <a:r>
              <a:rPr lang="en-US" baseline="30000" dirty="0">
                <a:solidFill>
                  <a:srgbClr val="C00000"/>
                </a:solidFill>
              </a:rPr>
              <a:t>-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3ECA3E59-F4D8-4EE7-AEBB-328231341DE1}"/>
              </a:ext>
            </a:extLst>
          </p:cNvPr>
          <p:cNvSpPr txBox="1"/>
          <p:nvPr/>
        </p:nvSpPr>
        <p:spPr>
          <a:xfrm>
            <a:off x="5757503" y="2380084"/>
            <a:ext cx="3465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C00000"/>
                </a:solidFill>
              </a:rPr>
              <a:t>e</a:t>
            </a:r>
            <a:r>
              <a:rPr lang="en-US" baseline="30000" dirty="0">
                <a:solidFill>
                  <a:srgbClr val="C00000"/>
                </a:solidFill>
              </a:rPr>
              <a:t>-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BA1ACAE4-D835-696C-167B-84C7B17EED71}"/>
              </a:ext>
            </a:extLst>
          </p:cNvPr>
          <p:cNvSpPr txBox="1"/>
          <p:nvPr/>
        </p:nvSpPr>
        <p:spPr>
          <a:xfrm>
            <a:off x="5909903" y="2532484"/>
            <a:ext cx="3465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C00000"/>
                </a:solidFill>
              </a:rPr>
              <a:t>e</a:t>
            </a:r>
            <a:r>
              <a:rPr lang="en-US" baseline="30000" dirty="0">
                <a:solidFill>
                  <a:srgbClr val="C00000"/>
                </a:solidFill>
              </a:rPr>
              <a:t>-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7138001A-CFD0-29B2-A00F-2325468ADCD5}"/>
              </a:ext>
            </a:extLst>
          </p:cNvPr>
          <p:cNvSpPr txBox="1"/>
          <p:nvPr/>
        </p:nvSpPr>
        <p:spPr>
          <a:xfrm>
            <a:off x="6062303" y="2684884"/>
            <a:ext cx="3465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C00000"/>
                </a:solidFill>
              </a:rPr>
              <a:t>e</a:t>
            </a:r>
            <a:r>
              <a:rPr lang="en-US" baseline="30000" dirty="0">
                <a:solidFill>
                  <a:srgbClr val="C00000"/>
                </a:solidFill>
              </a:rPr>
              <a:t>-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044A6989-3D23-4FCB-90D3-005D5AF223B3}"/>
              </a:ext>
            </a:extLst>
          </p:cNvPr>
          <p:cNvSpPr txBox="1"/>
          <p:nvPr/>
        </p:nvSpPr>
        <p:spPr>
          <a:xfrm>
            <a:off x="6214703" y="2837284"/>
            <a:ext cx="3465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C00000"/>
                </a:solidFill>
              </a:rPr>
              <a:t>e</a:t>
            </a:r>
            <a:r>
              <a:rPr lang="en-US" baseline="30000" dirty="0">
                <a:solidFill>
                  <a:srgbClr val="C00000"/>
                </a:solidFill>
              </a:rPr>
              <a:t>-</a:t>
            </a: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AC5EF6A5-5049-03FF-38FC-32819A178A11}"/>
              </a:ext>
            </a:extLst>
          </p:cNvPr>
          <p:cNvSpPr txBox="1"/>
          <p:nvPr/>
        </p:nvSpPr>
        <p:spPr>
          <a:xfrm>
            <a:off x="6367103" y="2989684"/>
            <a:ext cx="3465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C00000"/>
                </a:solidFill>
              </a:rPr>
              <a:t>e</a:t>
            </a:r>
            <a:r>
              <a:rPr lang="en-US" baseline="30000" dirty="0">
                <a:solidFill>
                  <a:srgbClr val="C00000"/>
                </a:solidFill>
              </a:rPr>
              <a:t>-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E836098B-03C9-1E2A-9CFB-9352FE5E5C0F}"/>
              </a:ext>
            </a:extLst>
          </p:cNvPr>
          <p:cNvSpPr txBox="1"/>
          <p:nvPr/>
        </p:nvSpPr>
        <p:spPr>
          <a:xfrm>
            <a:off x="6519503" y="3142084"/>
            <a:ext cx="3465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C00000"/>
                </a:solidFill>
              </a:rPr>
              <a:t>e</a:t>
            </a:r>
            <a:r>
              <a:rPr lang="en-US" baseline="30000" dirty="0">
                <a:solidFill>
                  <a:srgbClr val="C00000"/>
                </a:solidFill>
              </a:rPr>
              <a:t>-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96976217-5971-A7C2-607F-ED57FD933CBC}"/>
              </a:ext>
            </a:extLst>
          </p:cNvPr>
          <p:cNvSpPr txBox="1"/>
          <p:nvPr/>
        </p:nvSpPr>
        <p:spPr>
          <a:xfrm>
            <a:off x="6671903" y="3294484"/>
            <a:ext cx="3465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C00000"/>
                </a:solidFill>
              </a:rPr>
              <a:t>e</a:t>
            </a:r>
            <a:r>
              <a:rPr lang="en-US" baseline="30000" dirty="0">
                <a:solidFill>
                  <a:srgbClr val="C00000"/>
                </a:solidFill>
              </a:rPr>
              <a:t>-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95DF58F6-91E2-3922-E93F-94BFACB7823C}"/>
              </a:ext>
            </a:extLst>
          </p:cNvPr>
          <p:cNvSpPr txBox="1"/>
          <p:nvPr/>
        </p:nvSpPr>
        <p:spPr>
          <a:xfrm>
            <a:off x="6824303" y="3446884"/>
            <a:ext cx="3465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C00000"/>
                </a:solidFill>
              </a:rPr>
              <a:t>e</a:t>
            </a:r>
            <a:r>
              <a:rPr lang="en-US" baseline="30000" dirty="0">
                <a:solidFill>
                  <a:srgbClr val="C00000"/>
                </a:solidFill>
              </a:rPr>
              <a:t>-</a:t>
            </a: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64956D2A-6488-5386-B558-5D73B970E336}"/>
              </a:ext>
            </a:extLst>
          </p:cNvPr>
          <p:cNvSpPr txBox="1"/>
          <p:nvPr/>
        </p:nvSpPr>
        <p:spPr>
          <a:xfrm>
            <a:off x="6976703" y="3599284"/>
            <a:ext cx="3465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C00000"/>
                </a:solidFill>
              </a:rPr>
              <a:t>e</a:t>
            </a:r>
            <a:r>
              <a:rPr lang="en-US" baseline="30000" dirty="0">
                <a:solidFill>
                  <a:srgbClr val="C00000"/>
                </a:solidFill>
              </a:rPr>
              <a:t>-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EA3351B1-8CB8-5D2F-C81B-0B8ED51A4765}"/>
              </a:ext>
            </a:extLst>
          </p:cNvPr>
          <p:cNvSpPr txBox="1"/>
          <p:nvPr/>
        </p:nvSpPr>
        <p:spPr>
          <a:xfrm>
            <a:off x="7129103" y="3751684"/>
            <a:ext cx="3465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C00000"/>
                </a:solidFill>
              </a:rPr>
              <a:t>e</a:t>
            </a:r>
            <a:r>
              <a:rPr lang="en-US" baseline="30000" dirty="0">
                <a:solidFill>
                  <a:srgbClr val="C00000"/>
                </a:solidFill>
              </a:rPr>
              <a:t>-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2A140145-1591-4A92-9CB8-85E8C879881B}"/>
              </a:ext>
            </a:extLst>
          </p:cNvPr>
          <p:cNvSpPr txBox="1"/>
          <p:nvPr/>
        </p:nvSpPr>
        <p:spPr>
          <a:xfrm>
            <a:off x="7281503" y="3904084"/>
            <a:ext cx="3465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C00000"/>
                </a:solidFill>
              </a:rPr>
              <a:t>e</a:t>
            </a:r>
            <a:r>
              <a:rPr lang="en-US" baseline="30000" dirty="0">
                <a:solidFill>
                  <a:srgbClr val="C00000"/>
                </a:solidFill>
              </a:rPr>
              <a:t>-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7309A6E7-5DD1-0229-CCAA-3324CC11E796}"/>
              </a:ext>
            </a:extLst>
          </p:cNvPr>
          <p:cNvSpPr txBox="1"/>
          <p:nvPr/>
        </p:nvSpPr>
        <p:spPr>
          <a:xfrm>
            <a:off x="7433903" y="4056484"/>
            <a:ext cx="3465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C00000"/>
                </a:solidFill>
              </a:rPr>
              <a:t>e</a:t>
            </a:r>
            <a:r>
              <a:rPr lang="en-US" baseline="30000" dirty="0">
                <a:solidFill>
                  <a:srgbClr val="C00000"/>
                </a:solidFill>
              </a:rPr>
              <a:t>-</a:t>
            </a: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6F0E7219-FCA2-66DA-B15E-AFBF820398B1}"/>
              </a:ext>
            </a:extLst>
          </p:cNvPr>
          <p:cNvSpPr txBox="1"/>
          <p:nvPr/>
        </p:nvSpPr>
        <p:spPr>
          <a:xfrm>
            <a:off x="7586303" y="4208884"/>
            <a:ext cx="3465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C00000"/>
                </a:solidFill>
              </a:rPr>
              <a:t>e</a:t>
            </a:r>
            <a:r>
              <a:rPr lang="en-US" baseline="30000" dirty="0">
                <a:solidFill>
                  <a:srgbClr val="C00000"/>
                </a:solidFill>
              </a:rPr>
              <a:t>-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23D1FBDD-3256-368D-8358-6F78D2BFBDCB}"/>
              </a:ext>
            </a:extLst>
          </p:cNvPr>
          <p:cNvSpPr txBox="1"/>
          <p:nvPr/>
        </p:nvSpPr>
        <p:spPr>
          <a:xfrm>
            <a:off x="7738703" y="4361284"/>
            <a:ext cx="3465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C00000"/>
                </a:solidFill>
              </a:rPr>
              <a:t>e</a:t>
            </a:r>
            <a:r>
              <a:rPr lang="en-US" baseline="30000" dirty="0">
                <a:solidFill>
                  <a:srgbClr val="C00000"/>
                </a:solidFill>
              </a:rPr>
              <a:t>-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C05C6A04-F0EF-FFA9-DF7F-70F249C021D9}"/>
              </a:ext>
            </a:extLst>
          </p:cNvPr>
          <p:cNvSpPr txBox="1"/>
          <p:nvPr/>
        </p:nvSpPr>
        <p:spPr>
          <a:xfrm>
            <a:off x="7891103" y="4513684"/>
            <a:ext cx="3465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C00000"/>
                </a:solidFill>
              </a:rPr>
              <a:t>e</a:t>
            </a:r>
            <a:r>
              <a:rPr lang="en-US" baseline="30000" dirty="0">
                <a:solidFill>
                  <a:srgbClr val="C00000"/>
                </a:solidFill>
              </a:rPr>
              <a:t>-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A39A4395-8130-3857-08E2-5AAA4FA5FB73}"/>
              </a:ext>
            </a:extLst>
          </p:cNvPr>
          <p:cNvSpPr txBox="1"/>
          <p:nvPr/>
        </p:nvSpPr>
        <p:spPr>
          <a:xfrm>
            <a:off x="8043503" y="4666084"/>
            <a:ext cx="3465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C00000"/>
                </a:solidFill>
              </a:rPr>
              <a:t>e</a:t>
            </a:r>
            <a:r>
              <a:rPr lang="en-US" baseline="30000" dirty="0">
                <a:solidFill>
                  <a:srgbClr val="C00000"/>
                </a:solidFill>
              </a:rPr>
              <a:t>-</a:t>
            </a: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53BFD929-A374-5A57-9931-7CAD5E4C806D}"/>
              </a:ext>
            </a:extLst>
          </p:cNvPr>
          <p:cNvSpPr txBox="1"/>
          <p:nvPr/>
        </p:nvSpPr>
        <p:spPr>
          <a:xfrm>
            <a:off x="8195903" y="4818484"/>
            <a:ext cx="3465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C00000"/>
                </a:solidFill>
              </a:rPr>
              <a:t>e</a:t>
            </a:r>
            <a:r>
              <a:rPr lang="en-US" baseline="30000" dirty="0">
                <a:solidFill>
                  <a:srgbClr val="C00000"/>
                </a:solidFill>
              </a:rPr>
              <a:t>-</a:t>
            </a: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AB59F712-4297-1975-5F84-5AE0B8D47523}"/>
              </a:ext>
            </a:extLst>
          </p:cNvPr>
          <p:cNvSpPr txBox="1"/>
          <p:nvPr/>
        </p:nvSpPr>
        <p:spPr>
          <a:xfrm>
            <a:off x="8348303" y="4970884"/>
            <a:ext cx="3465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C00000"/>
                </a:solidFill>
              </a:rPr>
              <a:t>e</a:t>
            </a:r>
            <a:r>
              <a:rPr lang="en-US" baseline="30000" dirty="0">
                <a:solidFill>
                  <a:srgbClr val="C00000"/>
                </a:solidFill>
              </a:rPr>
              <a:t>-</a:t>
            </a: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55D0291B-D43E-DDA2-68BB-9CC1CBE6E53B}"/>
              </a:ext>
            </a:extLst>
          </p:cNvPr>
          <p:cNvSpPr txBox="1"/>
          <p:nvPr/>
        </p:nvSpPr>
        <p:spPr>
          <a:xfrm rot="371617">
            <a:off x="7346256" y="1932757"/>
            <a:ext cx="17960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C00000"/>
                </a:solidFill>
              </a:rPr>
              <a:t>Cerenkov photon</a:t>
            </a: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26B8635A-2CA6-EFF9-271F-C57C248E60AE}"/>
              </a:ext>
            </a:extLst>
          </p:cNvPr>
          <p:cNvSpPr txBox="1"/>
          <p:nvPr/>
        </p:nvSpPr>
        <p:spPr>
          <a:xfrm rot="2648896">
            <a:off x="6069631" y="2930717"/>
            <a:ext cx="14574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C00000"/>
                </a:solidFill>
              </a:rPr>
              <a:t>Cosmic muon</a:t>
            </a: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D189F7EA-4D13-2F77-C408-65FAD839DF67}"/>
              </a:ext>
            </a:extLst>
          </p:cNvPr>
          <p:cNvSpPr txBox="1"/>
          <p:nvPr/>
        </p:nvSpPr>
        <p:spPr>
          <a:xfrm>
            <a:off x="10987838" y="2750250"/>
            <a:ext cx="97994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C00000"/>
                </a:solidFill>
              </a:rPr>
              <a:t>Isolated </a:t>
            </a:r>
          </a:p>
          <a:p>
            <a:r>
              <a:rPr lang="en-US" dirty="0">
                <a:solidFill>
                  <a:srgbClr val="C00000"/>
                </a:solidFill>
              </a:rPr>
              <a:t>electron</a:t>
            </a:r>
          </a:p>
        </p:txBody>
      </p:sp>
    </p:spTree>
    <p:extLst>
      <p:ext uri="{BB962C8B-B14F-4D97-AF65-F5344CB8AC3E}">
        <p14:creationId xmlns:p14="http://schemas.microsoft.com/office/powerpoint/2010/main" val="26682490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8422D4-54DF-AD47-F2C8-4FAD06D8FD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Breaking down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B93ED49-343F-8540-8DE0-2D205F31338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87D9E0-C2A5-48AD-4678-E462E1ED4F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A"/>
              <a:t>Aug 10, 2023</a:t>
            </a:r>
            <a:endParaRPr lang="de-DE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6CB2809-EDF8-2338-B657-48E8A2EFCA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D45B7-DFE2-4393-8D37-380FC36BF3AA}" type="slidenum">
              <a:rPr lang="de-DE" smtClean="0"/>
              <a:t>3</a:t>
            </a:fld>
            <a:endParaRPr lang="de-DE"/>
          </a:p>
        </p:txBody>
      </p:sp>
      <p:pic>
        <p:nvPicPr>
          <p:cNvPr id="2050" name="Picture 2" descr="avalanche effect">
            <a:extLst>
              <a:ext uri="{FF2B5EF4-FFF2-40B4-BE49-F238E27FC236}">
                <a16:creationId xmlns:a16="http://schemas.microsoft.com/office/drawing/2014/main" id="{44266971-8872-CF29-AD99-CA851C1B633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1852" y="2202241"/>
            <a:ext cx="3672286" cy="41096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>
            <a:extLst>
              <a:ext uri="{FF2B5EF4-FFF2-40B4-BE49-F238E27FC236}">
                <a16:creationId xmlns:a16="http://schemas.microsoft.com/office/drawing/2014/main" id="{0E7AA66E-326B-2F37-BCBC-38D228BADDB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32056" y="2334638"/>
            <a:ext cx="7859944" cy="3333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567D6D96-D848-E290-7B3F-EB16FE971909}"/>
              </a:ext>
            </a:extLst>
          </p:cNvPr>
          <p:cNvSpPr txBox="1"/>
          <p:nvPr/>
        </p:nvSpPr>
        <p:spPr>
          <a:xfrm>
            <a:off x="5158147" y="1760528"/>
            <a:ext cx="18757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Limited avalanche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43AE9D0-A102-AB47-8018-B5F015BCF896}"/>
              </a:ext>
            </a:extLst>
          </p:cNvPr>
          <p:cNvSpPr txBox="1"/>
          <p:nvPr/>
        </p:nvSpPr>
        <p:spPr>
          <a:xfrm>
            <a:off x="9443740" y="1785919"/>
            <a:ext cx="12404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Breakdown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D55A85E-4E53-4CE5-DC6E-123F77D69463}"/>
              </a:ext>
            </a:extLst>
          </p:cNvPr>
          <p:cNvSpPr txBox="1"/>
          <p:nvPr/>
        </p:nvSpPr>
        <p:spPr>
          <a:xfrm>
            <a:off x="5252546" y="5967165"/>
            <a:ext cx="610125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https://</a:t>
            </a:r>
            <a:r>
              <a:rPr lang="en-US" dirty="0" err="1"/>
              <a:t>www.intechopen.com</a:t>
            </a:r>
            <a:r>
              <a:rPr lang="en-US" dirty="0"/>
              <a:t>/chapters/49261</a:t>
            </a:r>
          </a:p>
        </p:txBody>
      </p:sp>
    </p:spTree>
    <p:extLst>
      <p:ext uri="{BB962C8B-B14F-4D97-AF65-F5344CB8AC3E}">
        <p14:creationId xmlns:p14="http://schemas.microsoft.com/office/powerpoint/2010/main" val="260043035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7CA519-D8E0-67E1-583D-DAA03C4832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Performances expectations</a:t>
            </a: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8D8DBDA6-E383-E59A-D93B-8705678D41F7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6172200" y="2475097"/>
            <a:ext cx="5181600" cy="3052394"/>
          </a:xfrm>
          <a:prstGeom prst="rect">
            <a:avLst/>
          </a:prstGeom>
        </p:spPr>
      </p:pic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8E84E50-6FAC-C767-D64C-06D4BE6493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A"/>
              <a:t>Aug 10, 2023</a:t>
            </a:r>
            <a:endParaRPr lang="de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DC96380-37C4-C68A-D333-14146B6C96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D45B7-DFE2-4393-8D37-380FC36BF3AA}" type="slidenum">
              <a:rPr lang="de-DE" smtClean="0"/>
              <a:t>30</a:t>
            </a:fld>
            <a:endParaRPr lang="de-DE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66A6F5BC-637C-AFE2-50B3-5007F71528E6}"/>
              </a:ext>
            </a:extLst>
          </p:cNvPr>
          <p:cNvPicPr>
            <a:picLocks noGrp="1" noChangeAspect="1" noChangeArrowheads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895742"/>
            <a:ext cx="5181600" cy="42111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C4BBA21D-AA75-FA51-CBD0-9581A3AAD956}"/>
              </a:ext>
            </a:extLst>
          </p:cNvPr>
          <p:cNvSpPr txBox="1"/>
          <p:nvPr/>
        </p:nvSpPr>
        <p:spPr>
          <a:xfrm>
            <a:off x="5601996" y="6046932"/>
            <a:ext cx="54470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Work done by GSSI (Agnes) and RHUL (Monroe)’s group</a:t>
            </a:r>
          </a:p>
        </p:txBody>
      </p:sp>
    </p:spTree>
    <p:extLst>
      <p:ext uri="{BB962C8B-B14F-4D97-AF65-F5344CB8AC3E}">
        <p14:creationId xmlns:p14="http://schemas.microsoft.com/office/powerpoint/2010/main" val="422975752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Scientists last week were able to fly through the clouds and photograph what happens when a wildfire triggers a thunderstorm. The Williams Flats fire, burning on the Colville Indian Reservation, on Thursday started the first wildfire-fueled  thunderstorm in the continental United States this year. (Photo courtesy of David Peterson)">
            <a:extLst>
              <a:ext uri="{FF2B5EF4-FFF2-40B4-BE49-F238E27FC236}">
                <a16:creationId xmlns:a16="http://schemas.microsoft.com/office/drawing/2014/main" id="{CAB794DB-B744-DC00-D843-58B7591E948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875506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C553F3B-D71F-C032-E2FE-C496EC4EAB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788170" y="365125"/>
            <a:ext cx="3322458" cy="1325563"/>
          </a:xfrm>
        </p:spPr>
        <p:txBody>
          <a:bodyPr>
            <a:normAutofit fontScale="90000"/>
          </a:bodyPr>
          <a:lstStyle/>
          <a:p>
            <a:r>
              <a:rPr lang="en-US" dirty="0"/>
              <a:t>Beyond Dark Matter search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D322167-9151-C087-7F06-4A72E093D0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A"/>
              <a:t>Aug 10, 2023</a:t>
            </a:r>
            <a:endParaRPr lang="de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44B4F3A-9F0F-6835-CEF3-0180AEB4E9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D45B7-DFE2-4393-8D37-380FC36BF3AA}" type="slidenum">
              <a:rPr lang="de-DE" smtClean="0"/>
              <a:t>31</a:t>
            </a:fld>
            <a:endParaRPr lang="de-DE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8301795D-301C-D9C4-876C-E7B032139F49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71F9DC87-DFB0-FED9-458C-C707334BEAD9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1" name="Picture 2" descr="BC&amp;amp;#39;s forest fires show us the true cost of the fossil fuel economy | West  Coast Environmental Law">
            <a:extLst>
              <a:ext uri="{FF2B5EF4-FFF2-40B4-BE49-F238E27FC236}">
                <a16:creationId xmlns:a16="http://schemas.microsoft.com/office/drawing/2014/main" id="{C3679459-B145-5D51-69DB-2E523C86F8D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84286" y="2202214"/>
            <a:ext cx="6207714" cy="46557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12082761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80FEDD-86A1-E484-F6A8-A068EF7CBC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Supporting General Fusion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09B7D98-28BB-C79E-088B-97DE0F9E5B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A"/>
              <a:t>Aug 10, 2023</a:t>
            </a:r>
            <a:endParaRPr lang="de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CADD9B-C88B-6B99-8D6B-6AB0A9525A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D45B7-DFE2-4393-8D37-380FC36BF3AA}" type="slidenum">
              <a:rPr lang="de-DE" smtClean="0"/>
              <a:t>32</a:t>
            </a:fld>
            <a:endParaRPr lang="de-DE"/>
          </a:p>
        </p:txBody>
      </p:sp>
      <p:pic>
        <p:nvPicPr>
          <p:cNvPr id="6146" name="Picture 2">
            <a:extLst>
              <a:ext uri="{FF2B5EF4-FFF2-40B4-BE49-F238E27FC236}">
                <a16:creationId xmlns:a16="http://schemas.microsoft.com/office/drawing/2014/main" id="{3CA03C8B-18AA-10CB-2FBC-ACDB62ACB6B7}"/>
              </a:ext>
            </a:extLst>
          </p:cNvPr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2200" y="2585861"/>
            <a:ext cx="5181600" cy="28308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2FF98B97-B920-8F0E-3CBD-D1AA0DECAB5F}"/>
              </a:ext>
            </a:extLst>
          </p:cNvPr>
          <p:cNvCxnSpPr/>
          <p:nvPr/>
        </p:nvCxnSpPr>
        <p:spPr>
          <a:xfrm flipV="1">
            <a:off x="9938931" y="5316386"/>
            <a:ext cx="0" cy="109819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5DAC33CB-D7ED-0899-E77A-E049E6351C8A}"/>
              </a:ext>
            </a:extLst>
          </p:cNvPr>
          <p:cNvSpPr txBox="1"/>
          <p:nvPr/>
        </p:nvSpPr>
        <p:spPr>
          <a:xfrm>
            <a:off x="9859797" y="5552601"/>
            <a:ext cx="10577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Neutrons</a:t>
            </a:r>
          </a:p>
        </p:txBody>
      </p:sp>
      <p:pic>
        <p:nvPicPr>
          <p:cNvPr id="10" name="Picture 3" descr="Diagram, engineering drawing&#10;&#10;Description automatically generated">
            <a:extLst>
              <a:ext uri="{FF2B5EF4-FFF2-40B4-BE49-F238E27FC236}">
                <a16:creationId xmlns:a16="http://schemas.microsoft.com/office/drawing/2014/main" id="{4CFB61F5-30BD-57FB-50B4-C62FC08906EC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>
          <a:xfrm>
            <a:off x="1034388" y="1363397"/>
            <a:ext cx="4625783" cy="5469026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B473FE2A-F893-B1C4-CA2F-367BB918F979}"/>
              </a:ext>
            </a:extLst>
          </p:cNvPr>
          <p:cNvSpPr txBox="1"/>
          <p:nvPr/>
        </p:nvSpPr>
        <p:spPr>
          <a:xfrm>
            <a:off x="2991941" y="5085057"/>
            <a:ext cx="12968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Fusion zone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600D411-D30F-C7B4-BB0D-1FC2F6512741}"/>
              </a:ext>
            </a:extLst>
          </p:cNvPr>
          <p:cNvSpPr txBox="1"/>
          <p:nvPr/>
        </p:nvSpPr>
        <p:spPr>
          <a:xfrm>
            <a:off x="4581595" y="1441273"/>
            <a:ext cx="561339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General Fusion is a company headquarter in Richmond BC</a:t>
            </a:r>
          </a:p>
          <a:p>
            <a:r>
              <a:rPr lang="en-US" dirty="0"/>
              <a:t>TRIUMF proposed a concept for neutron spectrometry</a:t>
            </a:r>
          </a:p>
          <a:p>
            <a:r>
              <a:rPr lang="en-US" dirty="0"/>
              <a:t>NSERC ALLIANCE grant being written </a:t>
            </a:r>
          </a:p>
        </p:txBody>
      </p:sp>
    </p:spTree>
    <p:extLst>
      <p:ext uri="{BB962C8B-B14F-4D97-AF65-F5344CB8AC3E}">
        <p14:creationId xmlns:p14="http://schemas.microsoft.com/office/powerpoint/2010/main" val="339073914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174A9DB6-6DE6-FFFA-8FF3-031B83228C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Working using </a:t>
            </a:r>
            <a:r>
              <a:rPr lang="en-US" dirty="0" err="1"/>
              <a:t>SiPM</a:t>
            </a:r>
            <a:r>
              <a:rPr lang="en-US" dirty="0"/>
              <a:t> to detect smoke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5955C319-0623-C41D-952C-DD7167FA5E5E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/>
              <a:t>Demonstrated over the summer 2022</a:t>
            </a:r>
          </a:p>
          <a:p>
            <a:r>
              <a:rPr lang="en-US" dirty="0"/>
              <a:t>Photon counting is compelling</a:t>
            </a:r>
          </a:p>
          <a:p>
            <a:r>
              <a:rPr lang="en-US" dirty="0"/>
              <a:t>New design coming. Easier to build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BAA46C8-0305-9C1E-7169-FDAA863075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A"/>
              <a:t>Aug 10, 2023</a:t>
            </a:r>
            <a:endParaRPr lang="de-DE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4DE9A8E-46D0-1291-775A-B63C2AB3AD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D45B7-DFE2-4393-8D37-380FC36BF3AA}" type="slidenum">
              <a:rPr lang="de-DE" smtClean="0"/>
              <a:t>33</a:t>
            </a:fld>
            <a:endParaRPr lang="de-DE"/>
          </a:p>
        </p:txBody>
      </p:sp>
      <p:pic>
        <p:nvPicPr>
          <p:cNvPr id="5122" name="Picture 2">
            <a:extLst>
              <a:ext uri="{FF2B5EF4-FFF2-40B4-BE49-F238E27FC236}">
                <a16:creationId xmlns:a16="http://schemas.microsoft.com/office/drawing/2014/main" id="{553816A1-F327-48C0-F4F3-94E91A5F6F47}"/>
              </a:ext>
            </a:extLst>
          </p:cNvPr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3345" y="2005012"/>
            <a:ext cx="5124453" cy="4351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B8EFA18F-F276-C24E-92CA-B079DA7BA3E7}"/>
              </a:ext>
            </a:extLst>
          </p:cNvPr>
          <p:cNvSpPr txBox="1"/>
          <p:nvPr/>
        </p:nvSpPr>
        <p:spPr>
          <a:xfrm rot="16200000">
            <a:off x="1477109" y="4336887"/>
            <a:ext cx="16776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Smoke injection</a:t>
            </a:r>
          </a:p>
        </p:txBody>
      </p:sp>
    </p:spTree>
    <p:extLst>
      <p:ext uri="{BB962C8B-B14F-4D97-AF65-F5344CB8AC3E}">
        <p14:creationId xmlns:p14="http://schemas.microsoft.com/office/powerpoint/2010/main" val="1038808005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EFE9D0-6C16-44A3-4AF5-8A002E1D7A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“Outlook” – the 3D integrated revolution that SAPES did not fund…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AE2C305-4519-0EA8-514E-88D327306E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A"/>
              <a:t>Aug 10, 2023</a:t>
            </a:r>
            <a:endParaRPr lang="de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2988B6E-865E-D1FB-D080-88B54B6B82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D45B7-DFE2-4393-8D37-380FC36BF3AA}" type="slidenum">
              <a:rPr lang="de-DE" smtClean="0"/>
              <a:t>34</a:t>
            </a:fld>
            <a:endParaRPr lang="de-DE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A30A782-B294-CCB4-4F9F-C87E7A53F6F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0037" y="1508126"/>
            <a:ext cx="11671926" cy="5030787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2400F55D-8B3E-8397-8A0A-FB0BEB794FAF}"/>
              </a:ext>
            </a:extLst>
          </p:cNvPr>
          <p:cNvSpPr txBox="1"/>
          <p:nvPr/>
        </p:nvSpPr>
        <p:spPr>
          <a:xfrm>
            <a:off x="6654188" y="956232"/>
            <a:ext cx="316516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+ Digital Hybrid Photodetector</a:t>
            </a:r>
          </a:p>
          <a:p>
            <a:r>
              <a:rPr lang="en-US" dirty="0"/>
              <a:t>With Juan Pablo Yanez (Alberta)</a:t>
            </a:r>
          </a:p>
        </p:txBody>
      </p:sp>
    </p:spTree>
    <p:extLst>
      <p:ext uri="{BB962C8B-B14F-4D97-AF65-F5344CB8AC3E}">
        <p14:creationId xmlns:p14="http://schemas.microsoft.com/office/powerpoint/2010/main" val="3360226700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ubtitle 6">
            <a:extLst>
              <a:ext uri="{FF2B5EF4-FFF2-40B4-BE49-F238E27FC236}">
                <a16:creationId xmlns:a16="http://schemas.microsoft.com/office/drawing/2014/main" id="{7BB956F2-4CDA-DB4A-610C-916F772801F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30503E4-22A0-0BAF-CCE0-256E086DB4B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496" b="7485"/>
          <a:stretch/>
        </p:blipFill>
        <p:spPr bwMode="auto">
          <a:xfrm>
            <a:off x="-26024" y="-929951"/>
            <a:ext cx="12218024" cy="77879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itle 5">
            <a:extLst>
              <a:ext uri="{FF2B5EF4-FFF2-40B4-BE49-F238E27FC236}">
                <a16:creationId xmlns:a16="http://schemas.microsoft.com/office/drawing/2014/main" id="{0B1098CF-1B77-C6F5-3963-65FE2FE1E9C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" y="349898"/>
            <a:ext cx="9958872" cy="1503362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The end</a:t>
            </a:r>
            <a:b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endParaRPr lang="en-US" sz="3600" i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1726296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934E2E-D648-524E-ADDA-3724BB46AA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Back-side conceptual issue: light emission?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06B3A8E-A182-D74E-84C0-87486F3D5E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A"/>
              <a:t>Aug 10, 2023</a:t>
            </a:r>
            <a:endParaRPr lang="de-D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EC03804-6A47-FC49-AE5D-981DACC85B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D45B7-DFE2-4393-8D37-380FC36BF3AA}" type="slidenum">
              <a:rPr lang="de-DE" smtClean="0"/>
              <a:t>36</a:t>
            </a:fld>
            <a:endParaRPr lang="de-DE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33B30D37-89E1-FF49-A7D4-F0FFC8C90353}"/>
              </a:ext>
            </a:extLst>
          </p:cNvPr>
          <p:cNvSpPr/>
          <p:nvPr/>
        </p:nvSpPr>
        <p:spPr>
          <a:xfrm>
            <a:off x="3076640" y="3007561"/>
            <a:ext cx="2510106" cy="1897521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CD00FEA9-88DE-2A41-8561-9462AA69F047}"/>
              </a:ext>
            </a:extLst>
          </p:cNvPr>
          <p:cNvSpPr/>
          <p:nvPr/>
        </p:nvSpPr>
        <p:spPr>
          <a:xfrm>
            <a:off x="3076640" y="1931539"/>
            <a:ext cx="2519188" cy="10800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F4306811-C55F-4243-869F-F7BD2FF9B093}"/>
              </a:ext>
            </a:extLst>
          </p:cNvPr>
          <p:cNvCxnSpPr>
            <a:cxnSpLocks/>
          </p:cNvCxnSpPr>
          <p:nvPr/>
        </p:nvCxnSpPr>
        <p:spPr>
          <a:xfrm>
            <a:off x="3086557" y="1947967"/>
            <a:ext cx="2520000" cy="0"/>
          </a:xfrm>
          <a:prstGeom prst="line">
            <a:avLst/>
          </a:prstGeom>
          <a:ln w="28575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>
            <a:extLst>
              <a:ext uri="{FF2B5EF4-FFF2-40B4-BE49-F238E27FC236}">
                <a16:creationId xmlns:a16="http://schemas.microsoft.com/office/drawing/2014/main" id="{53E9BA36-DAC6-B746-A9FB-F92573D69369}"/>
              </a:ext>
            </a:extLst>
          </p:cNvPr>
          <p:cNvSpPr/>
          <p:nvPr/>
        </p:nvSpPr>
        <p:spPr>
          <a:xfrm>
            <a:off x="3075828" y="1877223"/>
            <a:ext cx="2520000" cy="720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97D7395-134F-FE4D-8F8A-06071BD2F045}"/>
              </a:ext>
            </a:extLst>
          </p:cNvPr>
          <p:cNvSpPr txBox="1"/>
          <p:nvPr/>
        </p:nvSpPr>
        <p:spPr>
          <a:xfrm>
            <a:off x="3008667" y="1566909"/>
            <a:ext cx="18542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SiO2 (passivation)</a:t>
            </a: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8E46A791-A3C2-4F43-94E2-2B7A1627E3EC}"/>
              </a:ext>
            </a:extLst>
          </p:cNvPr>
          <p:cNvCxnSpPr>
            <a:cxnSpLocks/>
            <a:endCxn id="63" idx="0"/>
          </p:cNvCxnSpPr>
          <p:nvPr/>
        </p:nvCxnSpPr>
        <p:spPr>
          <a:xfrm>
            <a:off x="5365270" y="2690982"/>
            <a:ext cx="229156" cy="344196"/>
          </a:xfrm>
          <a:prstGeom prst="straightConnector1">
            <a:avLst/>
          </a:prstGeom>
          <a:ln>
            <a:solidFill>
              <a:srgbClr val="C00000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366EC9D0-F90B-2145-9D52-81AFD593A2CF}"/>
              </a:ext>
            </a:extLst>
          </p:cNvPr>
          <p:cNvSpPr txBox="1"/>
          <p:nvPr/>
        </p:nvSpPr>
        <p:spPr>
          <a:xfrm>
            <a:off x="5183164" y="2396548"/>
            <a:ext cx="12077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C00000"/>
                </a:solidFill>
              </a:rPr>
              <a:t>e</a:t>
            </a:r>
            <a:r>
              <a:rPr lang="en-US" baseline="30000" dirty="0">
                <a:solidFill>
                  <a:srgbClr val="C00000"/>
                </a:solidFill>
              </a:rPr>
              <a:t>-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5431545-0B2B-734E-9C19-FF5F61096FAD}"/>
              </a:ext>
            </a:extLst>
          </p:cNvPr>
          <p:cNvSpPr txBox="1"/>
          <p:nvPr/>
        </p:nvSpPr>
        <p:spPr>
          <a:xfrm>
            <a:off x="3032305" y="2264631"/>
            <a:ext cx="12295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 substrate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9F4BE66-2470-E74A-9307-C2B68C975BC4}"/>
              </a:ext>
            </a:extLst>
          </p:cNvPr>
          <p:cNvSpPr txBox="1"/>
          <p:nvPr/>
        </p:nvSpPr>
        <p:spPr>
          <a:xfrm>
            <a:off x="3369278" y="3619092"/>
            <a:ext cx="16155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 epi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39FD47C-43AE-0142-8407-3A9A98987D60}"/>
              </a:ext>
            </a:extLst>
          </p:cNvPr>
          <p:cNvSpPr txBox="1"/>
          <p:nvPr/>
        </p:nvSpPr>
        <p:spPr>
          <a:xfrm>
            <a:off x="3840059" y="4292625"/>
            <a:ext cx="5747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gain</a:t>
            </a:r>
            <a:endParaRPr lang="en-US" baseline="30000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FE492A27-145C-0643-8BD7-16C257DEC7B5}"/>
              </a:ext>
            </a:extLst>
          </p:cNvPr>
          <p:cNvSpPr txBox="1"/>
          <p:nvPr/>
        </p:nvSpPr>
        <p:spPr>
          <a:xfrm>
            <a:off x="3032305" y="1816998"/>
            <a:ext cx="5389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p++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DB4473D3-CA1D-5E45-87CA-259F14066C04}"/>
              </a:ext>
            </a:extLst>
          </p:cNvPr>
          <p:cNvSpPr/>
          <p:nvPr/>
        </p:nvSpPr>
        <p:spPr>
          <a:xfrm>
            <a:off x="3075016" y="4858128"/>
            <a:ext cx="2520000" cy="3600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86EBDE62-342F-3F48-A0AC-C46E5AD866F2}"/>
              </a:ext>
            </a:extLst>
          </p:cNvPr>
          <p:cNvSpPr/>
          <p:nvPr/>
        </p:nvSpPr>
        <p:spPr>
          <a:xfrm>
            <a:off x="4261872" y="4749102"/>
            <a:ext cx="152896" cy="576314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D3B69E12-D77C-CE44-BA17-6814CC333D90}"/>
              </a:ext>
            </a:extLst>
          </p:cNvPr>
          <p:cNvSpPr/>
          <p:nvPr/>
        </p:nvSpPr>
        <p:spPr>
          <a:xfrm>
            <a:off x="3271428" y="5163535"/>
            <a:ext cx="2178756" cy="185519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357CD8FC-4664-B340-9815-9EB4A10E0727}"/>
              </a:ext>
            </a:extLst>
          </p:cNvPr>
          <p:cNvSpPr/>
          <p:nvPr/>
        </p:nvSpPr>
        <p:spPr>
          <a:xfrm>
            <a:off x="3075828" y="5349054"/>
            <a:ext cx="2520000" cy="90099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Electronics (CMOS)</a:t>
            </a:r>
          </a:p>
        </p:txBody>
      </p:sp>
      <p:sp>
        <p:nvSpPr>
          <p:cNvPr id="44" name="Round Same Side Corner Rectangle 43">
            <a:extLst>
              <a:ext uri="{FF2B5EF4-FFF2-40B4-BE49-F238E27FC236}">
                <a16:creationId xmlns:a16="http://schemas.microsoft.com/office/drawing/2014/main" id="{84B61ED0-C31D-A742-96A9-9C306D15697F}"/>
              </a:ext>
            </a:extLst>
          </p:cNvPr>
          <p:cNvSpPr/>
          <p:nvPr/>
        </p:nvSpPr>
        <p:spPr>
          <a:xfrm>
            <a:off x="3374136" y="4596049"/>
            <a:ext cx="1973468" cy="271579"/>
          </a:xfrm>
          <a:prstGeom prst="round2Same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ED34AC96-D9B0-6243-A04A-2CACDE493077}"/>
              </a:ext>
            </a:extLst>
          </p:cNvPr>
          <p:cNvSpPr txBox="1"/>
          <p:nvPr/>
        </p:nvSpPr>
        <p:spPr>
          <a:xfrm>
            <a:off x="3296612" y="4555133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</a:t>
            </a: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BC7EB3D5-9A70-544C-AC64-B637F307972A}"/>
              </a:ext>
            </a:extLst>
          </p:cNvPr>
          <p:cNvSpPr/>
          <p:nvPr/>
        </p:nvSpPr>
        <p:spPr>
          <a:xfrm>
            <a:off x="3401696" y="4444337"/>
            <a:ext cx="1874700" cy="253959"/>
          </a:xfrm>
          <a:prstGeom prst="ellipse">
            <a:avLst/>
          </a:prstGeom>
          <a:solidFill>
            <a:schemeClr val="accent4">
              <a:lumMod val="60000"/>
              <a:lumOff val="4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BE475E85-EB56-7441-8A6A-1C0361BF3E4F}"/>
              </a:ext>
            </a:extLst>
          </p:cNvPr>
          <p:cNvSpPr/>
          <p:nvPr/>
        </p:nvSpPr>
        <p:spPr>
          <a:xfrm>
            <a:off x="5578340" y="3007561"/>
            <a:ext cx="2510106" cy="1897521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D2F08311-D39A-B04C-A020-830DC25B5662}"/>
              </a:ext>
            </a:extLst>
          </p:cNvPr>
          <p:cNvSpPr/>
          <p:nvPr/>
        </p:nvSpPr>
        <p:spPr>
          <a:xfrm>
            <a:off x="5578340" y="1931539"/>
            <a:ext cx="2519188" cy="10800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CD2E4582-EBC8-FB4C-BBFF-87367906D342}"/>
              </a:ext>
            </a:extLst>
          </p:cNvPr>
          <p:cNvCxnSpPr>
            <a:cxnSpLocks/>
          </p:cNvCxnSpPr>
          <p:nvPr/>
        </p:nvCxnSpPr>
        <p:spPr>
          <a:xfrm>
            <a:off x="5588257" y="1947967"/>
            <a:ext cx="2520000" cy="0"/>
          </a:xfrm>
          <a:prstGeom prst="line">
            <a:avLst/>
          </a:prstGeom>
          <a:ln w="28575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Rectangle 47">
            <a:extLst>
              <a:ext uri="{FF2B5EF4-FFF2-40B4-BE49-F238E27FC236}">
                <a16:creationId xmlns:a16="http://schemas.microsoft.com/office/drawing/2014/main" id="{92ADDBDA-8147-CA45-AE62-C642B5477D06}"/>
              </a:ext>
            </a:extLst>
          </p:cNvPr>
          <p:cNvSpPr/>
          <p:nvPr/>
        </p:nvSpPr>
        <p:spPr>
          <a:xfrm>
            <a:off x="5577528" y="1877223"/>
            <a:ext cx="2520000" cy="720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96884D4D-0C74-4544-928A-944F6173EDCA}"/>
              </a:ext>
            </a:extLst>
          </p:cNvPr>
          <p:cNvSpPr/>
          <p:nvPr/>
        </p:nvSpPr>
        <p:spPr>
          <a:xfrm>
            <a:off x="5576716" y="4858128"/>
            <a:ext cx="2520000" cy="3600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9F0F7456-A2DA-1A4D-A6C7-F39CDB98D551}"/>
              </a:ext>
            </a:extLst>
          </p:cNvPr>
          <p:cNvSpPr/>
          <p:nvPr/>
        </p:nvSpPr>
        <p:spPr>
          <a:xfrm>
            <a:off x="6763572" y="4749102"/>
            <a:ext cx="152896" cy="576314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5E613747-FFF0-A340-99BC-ACF81EE205F4}"/>
              </a:ext>
            </a:extLst>
          </p:cNvPr>
          <p:cNvSpPr/>
          <p:nvPr/>
        </p:nvSpPr>
        <p:spPr>
          <a:xfrm>
            <a:off x="5773128" y="5163535"/>
            <a:ext cx="2178756" cy="185519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CC49BC74-0E60-234D-8776-69E2F600003C}"/>
              </a:ext>
            </a:extLst>
          </p:cNvPr>
          <p:cNvSpPr/>
          <p:nvPr/>
        </p:nvSpPr>
        <p:spPr>
          <a:xfrm>
            <a:off x="5577528" y="5349054"/>
            <a:ext cx="2520000" cy="90099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0" name="Round Same Side Corner Rectangle 59">
            <a:extLst>
              <a:ext uri="{FF2B5EF4-FFF2-40B4-BE49-F238E27FC236}">
                <a16:creationId xmlns:a16="http://schemas.microsoft.com/office/drawing/2014/main" id="{315A2E72-149C-F944-A0AE-496F2D0F4FBA}"/>
              </a:ext>
            </a:extLst>
          </p:cNvPr>
          <p:cNvSpPr/>
          <p:nvPr/>
        </p:nvSpPr>
        <p:spPr>
          <a:xfrm>
            <a:off x="5849520" y="4596049"/>
            <a:ext cx="1995578" cy="271579"/>
          </a:xfrm>
          <a:prstGeom prst="round2Same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EA3C9494-F13D-4549-87C4-1CC9713D59B0}"/>
              </a:ext>
            </a:extLst>
          </p:cNvPr>
          <p:cNvSpPr txBox="1"/>
          <p:nvPr/>
        </p:nvSpPr>
        <p:spPr>
          <a:xfrm>
            <a:off x="5850440" y="4555133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</a:t>
            </a:r>
          </a:p>
        </p:txBody>
      </p:sp>
      <p:sp>
        <p:nvSpPr>
          <p:cNvPr id="63" name="Trapezoid 62">
            <a:extLst>
              <a:ext uri="{FF2B5EF4-FFF2-40B4-BE49-F238E27FC236}">
                <a16:creationId xmlns:a16="http://schemas.microsoft.com/office/drawing/2014/main" id="{3728D348-F534-414E-B08D-0A2E77E79C26}"/>
              </a:ext>
            </a:extLst>
          </p:cNvPr>
          <p:cNvSpPr/>
          <p:nvPr/>
        </p:nvSpPr>
        <p:spPr>
          <a:xfrm>
            <a:off x="5462551" y="3035178"/>
            <a:ext cx="263750" cy="1834128"/>
          </a:xfrm>
          <a:prstGeom prst="trapezoid">
            <a:avLst>
              <a:gd name="adj" fmla="val 37382"/>
            </a:avLst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Trapezoid 63">
            <a:extLst>
              <a:ext uri="{FF2B5EF4-FFF2-40B4-BE49-F238E27FC236}">
                <a16:creationId xmlns:a16="http://schemas.microsoft.com/office/drawing/2014/main" id="{AD309A78-6B96-224B-B4D8-A5AB7EDD1F69}"/>
              </a:ext>
            </a:extLst>
          </p:cNvPr>
          <p:cNvSpPr/>
          <p:nvPr/>
        </p:nvSpPr>
        <p:spPr>
          <a:xfrm>
            <a:off x="7968317" y="3006306"/>
            <a:ext cx="263750" cy="1834128"/>
          </a:xfrm>
          <a:prstGeom prst="trapezoid">
            <a:avLst>
              <a:gd name="adj" fmla="val 37382"/>
            </a:avLst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Trapezoid 65">
            <a:extLst>
              <a:ext uri="{FF2B5EF4-FFF2-40B4-BE49-F238E27FC236}">
                <a16:creationId xmlns:a16="http://schemas.microsoft.com/office/drawing/2014/main" id="{2BE991F5-BFEC-F54D-B12D-98462A574AF5}"/>
              </a:ext>
            </a:extLst>
          </p:cNvPr>
          <p:cNvSpPr/>
          <p:nvPr/>
        </p:nvSpPr>
        <p:spPr>
          <a:xfrm>
            <a:off x="2959976" y="3006306"/>
            <a:ext cx="263750" cy="1834128"/>
          </a:xfrm>
          <a:prstGeom prst="trapezoid">
            <a:avLst>
              <a:gd name="adj" fmla="val 37382"/>
            </a:avLst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BBC99B15-1CFB-C947-AE87-AC7076D3279A}"/>
              </a:ext>
            </a:extLst>
          </p:cNvPr>
          <p:cNvSpPr txBox="1"/>
          <p:nvPr/>
        </p:nvSpPr>
        <p:spPr>
          <a:xfrm>
            <a:off x="3065055" y="3054645"/>
            <a:ext cx="10217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Trenches</a:t>
            </a:r>
          </a:p>
        </p:txBody>
      </p:sp>
      <p:cxnSp>
        <p:nvCxnSpPr>
          <p:cNvPr id="69" name="Straight Arrow Connector 68">
            <a:extLst>
              <a:ext uri="{FF2B5EF4-FFF2-40B4-BE49-F238E27FC236}">
                <a16:creationId xmlns:a16="http://schemas.microsoft.com/office/drawing/2014/main" id="{C3E94082-6A1B-A94F-A34C-22AEF80B829D}"/>
              </a:ext>
            </a:extLst>
          </p:cNvPr>
          <p:cNvCxnSpPr>
            <a:cxnSpLocks/>
          </p:cNvCxnSpPr>
          <p:nvPr/>
        </p:nvCxnSpPr>
        <p:spPr>
          <a:xfrm flipV="1">
            <a:off x="4414768" y="4110614"/>
            <a:ext cx="1178414" cy="485436"/>
          </a:xfrm>
          <a:prstGeom prst="straightConnector1">
            <a:avLst/>
          </a:prstGeom>
          <a:ln>
            <a:solidFill>
              <a:srgbClr val="C00000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Arrow Connector 70">
            <a:extLst>
              <a:ext uri="{FF2B5EF4-FFF2-40B4-BE49-F238E27FC236}">
                <a16:creationId xmlns:a16="http://schemas.microsoft.com/office/drawing/2014/main" id="{003E6F77-4A46-1C40-9D2F-E03966EC2B06}"/>
              </a:ext>
            </a:extLst>
          </p:cNvPr>
          <p:cNvCxnSpPr>
            <a:cxnSpLocks/>
          </p:cNvCxnSpPr>
          <p:nvPr/>
        </p:nvCxnSpPr>
        <p:spPr>
          <a:xfrm>
            <a:off x="6047420" y="1965627"/>
            <a:ext cx="1326760" cy="1768203"/>
          </a:xfrm>
          <a:prstGeom prst="straightConnector1">
            <a:avLst/>
          </a:prstGeom>
          <a:ln>
            <a:solidFill>
              <a:srgbClr val="C00000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72">
            <a:extLst>
              <a:ext uri="{FF2B5EF4-FFF2-40B4-BE49-F238E27FC236}">
                <a16:creationId xmlns:a16="http://schemas.microsoft.com/office/drawing/2014/main" id="{186F9544-B7EB-DA43-8772-317E634FA239}"/>
              </a:ext>
            </a:extLst>
          </p:cNvPr>
          <p:cNvCxnSpPr/>
          <p:nvPr/>
        </p:nvCxnSpPr>
        <p:spPr>
          <a:xfrm flipV="1">
            <a:off x="4443898" y="1969116"/>
            <a:ext cx="1589897" cy="2626933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Straight Arrow Connector 76">
            <a:extLst>
              <a:ext uri="{FF2B5EF4-FFF2-40B4-BE49-F238E27FC236}">
                <a16:creationId xmlns:a16="http://schemas.microsoft.com/office/drawing/2014/main" id="{1FC5E6F1-0F56-BC4C-BC60-A2BE4328E3CA}"/>
              </a:ext>
            </a:extLst>
          </p:cNvPr>
          <p:cNvCxnSpPr>
            <a:cxnSpLocks/>
          </p:cNvCxnSpPr>
          <p:nvPr/>
        </p:nvCxnSpPr>
        <p:spPr>
          <a:xfrm flipV="1">
            <a:off x="4459103" y="2359666"/>
            <a:ext cx="387828" cy="2184088"/>
          </a:xfrm>
          <a:prstGeom prst="straightConnector1">
            <a:avLst/>
          </a:prstGeom>
          <a:ln>
            <a:solidFill>
              <a:srgbClr val="C00000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" name="TextBox 80">
            <a:extLst>
              <a:ext uri="{FF2B5EF4-FFF2-40B4-BE49-F238E27FC236}">
                <a16:creationId xmlns:a16="http://schemas.microsoft.com/office/drawing/2014/main" id="{6BD327D0-9F2F-8642-B446-C4E4A3A53168}"/>
              </a:ext>
            </a:extLst>
          </p:cNvPr>
          <p:cNvSpPr txBox="1"/>
          <p:nvPr/>
        </p:nvSpPr>
        <p:spPr>
          <a:xfrm>
            <a:off x="4127413" y="2016993"/>
            <a:ext cx="16056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Delayed x-talk?</a:t>
            </a: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C01BDF4C-9C9D-E54E-A08E-79A95FB55D6D}"/>
              </a:ext>
            </a:extLst>
          </p:cNvPr>
          <p:cNvSpPr txBox="1"/>
          <p:nvPr/>
        </p:nvSpPr>
        <p:spPr>
          <a:xfrm>
            <a:off x="6273568" y="3622951"/>
            <a:ext cx="17957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Direct cross-talk?</a:t>
            </a:r>
          </a:p>
        </p:txBody>
      </p:sp>
    </p:spTree>
    <p:extLst>
      <p:ext uri="{BB962C8B-B14F-4D97-AF65-F5344CB8AC3E}">
        <p14:creationId xmlns:p14="http://schemas.microsoft.com/office/powerpoint/2010/main" val="761874378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>
            <a:extLst>
              <a:ext uri="{FF2B5EF4-FFF2-40B4-BE49-F238E27FC236}">
                <a16:creationId xmlns:a16="http://schemas.microsoft.com/office/drawing/2014/main" id="{5D5D911C-CC07-2063-B60A-51C082A3A4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Triggering an avalanche</a:t>
            </a:r>
          </a:p>
        </p:txBody>
      </p:sp>
      <p:sp>
        <p:nvSpPr>
          <p:cNvPr id="13" name="Content Placeholder 12">
            <a:extLst>
              <a:ext uri="{FF2B5EF4-FFF2-40B4-BE49-F238E27FC236}">
                <a16:creationId xmlns:a16="http://schemas.microsoft.com/office/drawing/2014/main" id="{86E6C644-8D1E-E5EA-4210-091825268F4E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Easier for electrons to start an avalanche than for holes</a:t>
            </a:r>
          </a:p>
          <a:p>
            <a:r>
              <a:rPr lang="en-US" dirty="0"/>
              <a:t>Only a limited region of silicon is active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EB1762-3248-D89B-6046-ED09423118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A"/>
              <a:t>Aug 10, 2023</a:t>
            </a:r>
            <a:endParaRPr lang="de-DE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ECF2D1E-5008-466C-D5CF-DB5011486D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D45B7-DFE2-4393-8D37-380FC36BF3AA}" type="slidenum">
              <a:rPr lang="de-DE" smtClean="0"/>
              <a:t>37</a:t>
            </a:fld>
            <a:endParaRPr lang="de-DE"/>
          </a:p>
        </p:txBody>
      </p:sp>
      <p:pic>
        <p:nvPicPr>
          <p:cNvPr id="15" name="Content Placeholder 6" descr="Chart&#10;&#10;Description automatically generated">
            <a:extLst>
              <a:ext uri="{FF2B5EF4-FFF2-40B4-BE49-F238E27FC236}">
                <a16:creationId xmlns:a16="http://schemas.microsoft.com/office/drawing/2014/main" id="{46DF2991-5C01-F36E-40E2-B06BBC63F78F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6207" y="1027906"/>
            <a:ext cx="5811838" cy="5811838"/>
          </a:xfrm>
        </p:spPr>
      </p:pic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01177E01-CD85-CB5F-550B-05D6419066DA}"/>
              </a:ext>
            </a:extLst>
          </p:cNvPr>
          <p:cNvCxnSpPr>
            <a:cxnSpLocks/>
          </p:cNvCxnSpPr>
          <p:nvPr/>
        </p:nvCxnSpPr>
        <p:spPr>
          <a:xfrm>
            <a:off x="7620000" y="1088231"/>
            <a:ext cx="194178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3C4332B2-4B24-E01B-1806-DC9D02310869}"/>
              </a:ext>
            </a:extLst>
          </p:cNvPr>
          <p:cNvCxnSpPr>
            <a:cxnSpLocks/>
          </p:cNvCxnSpPr>
          <p:nvPr/>
        </p:nvCxnSpPr>
        <p:spPr>
          <a:xfrm flipH="1">
            <a:off x="7639707" y="869622"/>
            <a:ext cx="1922079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F2156AFF-83F0-D553-E77A-B337B140CB34}"/>
              </a:ext>
            </a:extLst>
          </p:cNvPr>
          <p:cNvSpPr txBox="1"/>
          <p:nvPr/>
        </p:nvSpPr>
        <p:spPr>
          <a:xfrm>
            <a:off x="7639707" y="608428"/>
            <a:ext cx="6864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holes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6B919B27-9E9B-7EC3-BBA6-38A3E68B7F27}"/>
              </a:ext>
            </a:extLst>
          </p:cNvPr>
          <p:cNvSpPr txBox="1"/>
          <p:nvPr/>
        </p:nvSpPr>
        <p:spPr>
          <a:xfrm>
            <a:off x="8452345" y="843240"/>
            <a:ext cx="10497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Electrons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2B1C72A5-0DD2-E212-94DF-AA1905938B88}"/>
              </a:ext>
            </a:extLst>
          </p:cNvPr>
          <p:cNvSpPr txBox="1"/>
          <p:nvPr/>
        </p:nvSpPr>
        <p:spPr>
          <a:xfrm>
            <a:off x="9667569" y="800562"/>
            <a:ext cx="10272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Diffusion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D637144E-03B0-8EC6-A697-29F62B5B90C7}"/>
              </a:ext>
            </a:extLst>
          </p:cNvPr>
          <p:cNvSpPr txBox="1"/>
          <p:nvPr/>
        </p:nvSpPr>
        <p:spPr>
          <a:xfrm>
            <a:off x="6600665" y="766711"/>
            <a:ext cx="10272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Diffusion</a:t>
            </a:r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A2E3D79C-B5C0-D35C-A0F0-80CF8EE25F5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69000" y="3458293"/>
            <a:ext cx="4320000" cy="30806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9206643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DA9A96-4DAA-0D7F-B58B-EB9B634ACB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Detecting photons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F9B0B6-E66D-D8C9-76B0-EAD2308876E6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AD2BDF-32C9-CBBD-1292-83E6EE48BEE2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84FDF70-DFCC-83EA-7B41-ACB91F8DF0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A"/>
              <a:t>Aug 10, 2023</a:t>
            </a:r>
            <a:endParaRPr lang="de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6A6C71-2DE9-0CFA-D84E-78210F5C5F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D45B7-DFE2-4393-8D37-380FC36BF3AA}" type="slidenum">
              <a:rPr lang="de-DE" smtClean="0"/>
              <a:t>38</a:t>
            </a:fld>
            <a:endParaRPr lang="de-DE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53DED21-4A44-0E05-A64F-77ABFF7735B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913" y="1825624"/>
            <a:ext cx="6211272" cy="4486275"/>
          </a:xfrm>
          <a:prstGeom prst="rect">
            <a:avLst/>
          </a:prstGeom>
        </p:spPr>
      </p:pic>
      <p:sp>
        <p:nvSpPr>
          <p:cNvPr id="8" name="Slide Number Placeholder 4">
            <a:extLst>
              <a:ext uri="{FF2B5EF4-FFF2-40B4-BE49-F238E27FC236}">
                <a16:creationId xmlns:a16="http://schemas.microsoft.com/office/drawing/2014/main" id="{B04DA72C-3B02-1DF7-945F-E1C0FAD44FC1}"/>
              </a:ext>
            </a:extLst>
          </p:cNvPr>
          <p:cNvSpPr txBox="1">
            <a:spLocks/>
          </p:cNvSpPr>
          <p:nvPr/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6CD45B7-DFE2-4393-8D37-380FC36BF3AA}" type="slidenum">
              <a:rPr lang="de-DE" smtClean="0"/>
              <a:pPr/>
              <a:t>38</a:t>
            </a:fld>
            <a:endParaRPr lang="de-DE"/>
          </a:p>
        </p:txBody>
      </p:sp>
      <p:pic>
        <p:nvPicPr>
          <p:cNvPr id="9" name="Content Placeholder 6" descr="Chart&#10;&#10;Description automatically generated">
            <a:extLst>
              <a:ext uri="{FF2B5EF4-FFF2-40B4-BE49-F238E27FC236}">
                <a16:creationId xmlns:a16="http://schemas.microsoft.com/office/drawing/2014/main" id="{6ECC7A82-D0B6-15A2-6FC8-7AAA8945184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6207" y="1027906"/>
            <a:ext cx="5811838" cy="5811838"/>
          </a:xfrm>
          <a:prstGeom prst="rect">
            <a:avLst/>
          </a:prstGeom>
        </p:spPr>
      </p:pic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A0FAFB89-0409-17DD-675C-81FB39833600}"/>
              </a:ext>
            </a:extLst>
          </p:cNvPr>
          <p:cNvCxnSpPr>
            <a:cxnSpLocks/>
          </p:cNvCxnSpPr>
          <p:nvPr/>
        </p:nvCxnSpPr>
        <p:spPr>
          <a:xfrm>
            <a:off x="7620000" y="1088231"/>
            <a:ext cx="194178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604A8901-55B7-AE7A-5CD3-CD1BAADD1898}"/>
              </a:ext>
            </a:extLst>
          </p:cNvPr>
          <p:cNvCxnSpPr>
            <a:cxnSpLocks/>
          </p:cNvCxnSpPr>
          <p:nvPr/>
        </p:nvCxnSpPr>
        <p:spPr>
          <a:xfrm flipH="1">
            <a:off x="7639707" y="869622"/>
            <a:ext cx="1922079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54B93CE8-01BD-C80F-CB17-DFFAF9658485}"/>
              </a:ext>
            </a:extLst>
          </p:cNvPr>
          <p:cNvSpPr txBox="1"/>
          <p:nvPr/>
        </p:nvSpPr>
        <p:spPr>
          <a:xfrm>
            <a:off x="7639707" y="608428"/>
            <a:ext cx="6864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holes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7F7CEAB-3797-D742-CDC6-0A30EEAC816F}"/>
              </a:ext>
            </a:extLst>
          </p:cNvPr>
          <p:cNvSpPr txBox="1"/>
          <p:nvPr/>
        </p:nvSpPr>
        <p:spPr>
          <a:xfrm>
            <a:off x="8452345" y="843240"/>
            <a:ext cx="10497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Electrons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8AEFC3D-5488-B37A-C880-1FB08411143D}"/>
              </a:ext>
            </a:extLst>
          </p:cNvPr>
          <p:cNvSpPr txBox="1"/>
          <p:nvPr/>
        </p:nvSpPr>
        <p:spPr>
          <a:xfrm>
            <a:off x="9667569" y="800562"/>
            <a:ext cx="10272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Diffusion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38B57B4-F674-2117-F492-E9D67A9F031B}"/>
              </a:ext>
            </a:extLst>
          </p:cNvPr>
          <p:cNvSpPr txBox="1"/>
          <p:nvPr/>
        </p:nvSpPr>
        <p:spPr>
          <a:xfrm>
            <a:off x="6600665" y="766711"/>
            <a:ext cx="10272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Diffusion</a:t>
            </a:r>
          </a:p>
        </p:txBody>
      </p:sp>
    </p:spTree>
    <p:extLst>
      <p:ext uri="{BB962C8B-B14F-4D97-AF65-F5344CB8AC3E}">
        <p14:creationId xmlns:p14="http://schemas.microsoft.com/office/powerpoint/2010/main" val="26277608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D00319-052E-80A1-D19D-7D08CD3DB1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VUV focus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F7E043D-9E0A-B930-34FF-B9B62EFB7812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5A825C2-465A-A5CB-900B-B85A4AAF44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A"/>
              <a:t>Aug 10, 2023</a:t>
            </a:r>
            <a:endParaRPr lang="de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4C18AA4-800C-3C75-C26B-12CD606CFD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D45B7-DFE2-4393-8D37-380FC36BF3AA}" type="slidenum">
              <a:rPr lang="de-DE" smtClean="0"/>
              <a:t>39</a:t>
            </a:fld>
            <a:endParaRPr lang="de-DE"/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23821351-861C-EBBA-CA4D-0D33D25FDF01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838200" y="2301729"/>
            <a:ext cx="5181600" cy="3399129"/>
          </a:xfrm>
          <a:prstGeom prst="rect">
            <a:avLst/>
          </a:prstGeom>
        </p:spPr>
      </p:pic>
      <p:sp>
        <p:nvSpPr>
          <p:cNvPr id="9" name="Slide Number Placeholder 4">
            <a:extLst>
              <a:ext uri="{FF2B5EF4-FFF2-40B4-BE49-F238E27FC236}">
                <a16:creationId xmlns:a16="http://schemas.microsoft.com/office/drawing/2014/main" id="{187FEFD9-78B2-8D4D-EB8A-CBBB2D60531D}"/>
              </a:ext>
            </a:extLst>
          </p:cNvPr>
          <p:cNvSpPr txBox="1">
            <a:spLocks/>
          </p:cNvSpPr>
          <p:nvPr/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6CD45B7-DFE2-4393-8D37-380FC36BF3AA}" type="slidenum">
              <a:rPr lang="de-DE" smtClean="0"/>
              <a:pPr/>
              <a:t>39</a:t>
            </a:fld>
            <a:endParaRPr lang="de-DE"/>
          </a:p>
        </p:txBody>
      </p:sp>
      <p:pic>
        <p:nvPicPr>
          <p:cNvPr id="10" name="Content Placeholder 6" descr="Chart&#10;&#10;Description automatically generated">
            <a:extLst>
              <a:ext uri="{FF2B5EF4-FFF2-40B4-BE49-F238E27FC236}">
                <a16:creationId xmlns:a16="http://schemas.microsoft.com/office/drawing/2014/main" id="{27F55CAB-0888-9319-C171-1B97B1017D4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6207" y="1027906"/>
            <a:ext cx="5811838" cy="5811838"/>
          </a:xfrm>
          <a:prstGeom prst="rect">
            <a:avLst/>
          </a:prstGeom>
        </p:spPr>
      </p:pic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CDC2A6AC-F8CF-E551-D2D1-80F156CB4397}"/>
              </a:ext>
            </a:extLst>
          </p:cNvPr>
          <p:cNvCxnSpPr>
            <a:cxnSpLocks/>
          </p:cNvCxnSpPr>
          <p:nvPr/>
        </p:nvCxnSpPr>
        <p:spPr>
          <a:xfrm>
            <a:off x="7620000" y="1088231"/>
            <a:ext cx="194178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911C1DDF-E2F6-4883-22CB-E9D032C72A15}"/>
              </a:ext>
            </a:extLst>
          </p:cNvPr>
          <p:cNvCxnSpPr>
            <a:cxnSpLocks/>
          </p:cNvCxnSpPr>
          <p:nvPr/>
        </p:nvCxnSpPr>
        <p:spPr>
          <a:xfrm flipH="1">
            <a:off x="7639707" y="869622"/>
            <a:ext cx="1922079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EBC5CCFA-8C47-B27C-6088-518973A8E796}"/>
              </a:ext>
            </a:extLst>
          </p:cNvPr>
          <p:cNvSpPr txBox="1"/>
          <p:nvPr/>
        </p:nvSpPr>
        <p:spPr>
          <a:xfrm>
            <a:off x="7639707" y="608428"/>
            <a:ext cx="6864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holes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8E6F1A1-662E-FB12-C1EB-14142C214B16}"/>
              </a:ext>
            </a:extLst>
          </p:cNvPr>
          <p:cNvSpPr txBox="1"/>
          <p:nvPr/>
        </p:nvSpPr>
        <p:spPr>
          <a:xfrm>
            <a:off x="8452345" y="843240"/>
            <a:ext cx="10497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Electrons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6814B64-4043-8B90-F4F2-BB6B643CC238}"/>
              </a:ext>
            </a:extLst>
          </p:cNvPr>
          <p:cNvSpPr txBox="1"/>
          <p:nvPr/>
        </p:nvSpPr>
        <p:spPr>
          <a:xfrm>
            <a:off x="9667569" y="800562"/>
            <a:ext cx="10272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Diffusion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C8EBFC9-8866-50AE-9778-790C789B3A24}"/>
              </a:ext>
            </a:extLst>
          </p:cNvPr>
          <p:cNvSpPr txBox="1"/>
          <p:nvPr/>
        </p:nvSpPr>
        <p:spPr>
          <a:xfrm>
            <a:off x="6600665" y="766711"/>
            <a:ext cx="10272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Diffusion</a:t>
            </a:r>
          </a:p>
        </p:txBody>
      </p:sp>
    </p:spTree>
    <p:extLst>
      <p:ext uri="{BB962C8B-B14F-4D97-AF65-F5344CB8AC3E}">
        <p14:creationId xmlns:p14="http://schemas.microsoft.com/office/powerpoint/2010/main" val="10224934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7942D9-B1ED-0442-D86C-5DF97E6C9B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Passive quenching with resistor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09FAEB-2A90-7B5B-81F7-1CE6E86F9A52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Quenching resistor for stopping breakdown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376AF4B-9914-BDC8-765E-A79D2576DF7A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7C82C21-C724-82B9-6A3C-4A33F542E3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A"/>
              <a:t>Aug 10, 2023</a:t>
            </a:r>
            <a:endParaRPr lang="de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6EF642B-4E25-BDA3-48A0-F7D49D529B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D45B7-DFE2-4393-8D37-380FC36BF3AA}" type="slidenum">
              <a:rPr lang="de-DE" smtClean="0"/>
              <a:t>4</a:t>
            </a:fld>
            <a:endParaRPr lang="de-DE"/>
          </a:p>
        </p:txBody>
      </p:sp>
      <p:pic>
        <p:nvPicPr>
          <p:cNvPr id="7172" name="Picture 4">
            <a:extLst>
              <a:ext uri="{FF2B5EF4-FFF2-40B4-BE49-F238E27FC236}">
                <a16:creationId xmlns:a16="http://schemas.microsoft.com/office/drawing/2014/main" id="{6C07C65C-112E-49A3-E06A-5143C7E5F07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128" y="2981407"/>
            <a:ext cx="5697072" cy="35575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4" name="Picture 6">
            <a:extLst>
              <a:ext uri="{FF2B5EF4-FFF2-40B4-BE49-F238E27FC236}">
                <a16:creationId xmlns:a16="http://schemas.microsoft.com/office/drawing/2014/main" id="{F888D75C-233E-C66A-52F4-6B97C9A3F03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6200" y="1412875"/>
            <a:ext cx="5080000" cy="50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B7C79F87-30C8-61AC-DF0E-16A82FF52FFC}"/>
              </a:ext>
            </a:extLst>
          </p:cNvPr>
          <p:cNvSpPr txBox="1"/>
          <p:nvPr/>
        </p:nvSpPr>
        <p:spPr>
          <a:xfrm>
            <a:off x="2864946" y="6307028"/>
            <a:ext cx="610125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https://</a:t>
            </a:r>
            <a:r>
              <a:rPr lang="en-US" dirty="0" err="1"/>
              <a:t>physicsopenlab.org</a:t>
            </a:r>
            <a:r>
              <a:rPr lang="en-US" dirty="0"/>
              <a:t>/2016/02/16/silicon-photomultiplier-</a:t>
            </a:r>
            <a:r>
              <a:rPr lang="en-US" dirty="0" err="1"/>
              <a:t>sipm</a:t>
            </a:r>
            <a:r>
              <a:rPr lang="en-US" dirty="0"/>
              <a:t>/</a:t>
            </a:r>
          </a:p>
        </p:txBody>
      </p:sp>
    </p:spTree>
    <p:extLst>
      <p:ext uri="{BB962C8B-B14F-4D97-AF65-F5344CB8AC3E}">
        <p14:creationId xmlns:p14="http://schemas.microsoft.com/office/powerpoint/2010/main" val="1258629298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547EDBC0-FCE9-8E17-8BD9-9E0CD6CA2D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47766" y="36971"/>
            <a:ext cx="10515600" cy="1325563"/>
          </a:xfrm>
        </p:spPr>
        <p:txBody>
          <a:bodyPr>
            <a:normAutofit/>
          </a:bodyPr>
          <a:lstStyle/>
          <a:p>
            <a:r>
              <a:rPr lang="en-US" dirty="0"/>
              <a:t>3D vs 2D digital option</a:t>
            </a:r>
          </a:p>
        </p:txBody>
      </p:sp>
      <p:pic>
        <p:nvPicPr>
          <p:cNvPr id="7" name="Content Placeholder 6" descr="A picture containing diagram&#10;&#10;Description automatically generated">
            <a:extLst>
              <a:ext uri="{FF2B5EF4-FFF2-40B4-BE49-F238E27FC236}">
                <a16:creationId xmlns:a16="http://schemas.microsoft.com/office/drawing/2014/main" id="{6A4BBD0D-274B-CE03-499F-07D070CA0A9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49194" y="1195448"/>
            <a:ext cx="3479800" cy="1511300"/>
          </a:xfrm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636DDC5-174E-0CA0-F20E-B879402F3B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A7F8E3F6-DE14-48B2-B2BC-6FABA9630FB8}" type="slidenum">
              <a:rPr lang="fr-CA" smtClean="0"/>
              <a:pPr algn="r"/>
              <a:t>40</a:t>
            </a:fld>
            <a:endParaRPr lang="fr-CA" dirty="0"/>
          </a:p>
        </p:txBody>
      </p:sp>
      <p:pic>
        <p:nvPicPr>
          <p:cNvPr id="11" name="Picture 10" descr="Timeline&#10;&#10;Description automatically generated">
            <a:extLst>
              <a:ext uri="{FF2B5EF4-FFF2-40B4-BE49-F238E27FC236}">
                <a16:creationId xmlns:a16="http://schemas.microsoft.com/office/drawing/2014/main" id="{59E4C09E-116A-28BC-7391-0F8E6F5AC70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2603" y="4202830"/>
            <a:ext cx="4146491" cy="151560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86106BB0-C138-87BF-35C0-39A7C339C897}"/>
              </a:ext>
            </a:extLst>
          </p:cNvPr>
          <p:cNvSpPr txBox="1"/>
          <p:nvPr/>
        </p:nvSpPr>
        <p:spPr>
          <a:xfrm>
            <a:off x="4174042" y="1020986"/>
            <a:ext cx="6869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SPAD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66B1DD5-4495-2534-633F-CBC772D53C98}"/>
              </a:ext>
            </a:extLst>
          </p:cNvPr>
          <p:cNvSpPr txBox="1"/>
          <p:nvPr/>
        </p:nvSpPr>
        <p:spPr>
          <a:xfrm rot="16200000">
            <a:off x="8305173" y="1711836"/>
            <a:ext cx="11112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Electronics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DFBE24D2-C847-1548-4F83-6C5C920FB329}"/>
              </a:ext>
            </a:extLst>
          </p:cNvPr>
          <p:cNvGrpSpPr/>
          <p:nvPr/>
        </p:nvGrpSpPr>
        <p:grpSpPr>
          <a:xfrm>
            <a:off x="2106544" y="1205652"/>
            <a:ext cx="3484405" cy="1515600"/>
            <a:chOff x="3859427" y="620165"/>
            <a:chExt cx="3484405" cy="1515600"/>
          </a:xfrm>
        </p:grpSpPr>
        <p:pic>
          <p:nvPicPr>
            <p:cNvPr id="9" name="Picture 8" descr="Diagram&#10;&#10;Description automatically generated with low confidence">
              <a:extLst>
                <a:ext uri="{FF2B5EF4-FFF2-40B4-BE49-F238E27FC236}">
                  <a16:creationId xmlns:a16="http://schemas.microsoft.com/office/drawing/2014/main" id="{BCA6AFCE-330D-F143-9BB8-5EAB2E2460F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859427" y="620165"/>
              <a:ext cx="3484405" cy="1515600"/>
            </a:xfrm>
            <a:prstGeom prst="rect">
              <a:avLst/>
            </a:prstGeom>
          </p:spPr>
        </p:pic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C7DD33DC-77C5-A197-80BD-C3D51A22D00D}"/>
                </a:ext>
              </a:extLst>
            </p:cNvPr>
            <p:cNvSpPr txBox="1"/>
            <p:nvPr/>
          </p:nvSpPr>
          <p:spPr>
            <a:xfrm>
              <a:off x="5752508" y="685986"/>
              <a:ext cx="68698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chemeClr val="bg1"/>
                  </a:solidFill>
                </a:rPr>
                <a:t>SPAD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DFC492A3-AAC2-9A1A-CF7D-D978CE5BD1A2}"/>
                </a:ext>
              </a:extLst>
            </p:cNvPr>
            <p:cNvSpPr txBox="1"/>
            <p:nvPr/>
          </p:nvSpPr>
          <p:spPr>
            <a:xfrm rot="19157275">
              <a:off x="6036292" y="1126349"/>
              <a:ext cx="111120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Electronics</a:t>
              </a:r>
            </a:p>
          </p:txBody>
        </p:sp>
      </p:grpSp>
      <p:sp>
        <p:nvSpPr>
          <p:cNvPr id="16" name="Left Brace 15">
            <a:extLst>
              <a:ext uri="{FF2B5EF4-FFF2-40B4-BE49-F238E27FC236}">
                <a16:creationId xmlns:a16="http://schemas.microsoft.com/office/drawing/2014/main" id="{6BF9F4A9-0DA2-7969-35FD-FB7491988E2D}"/>
              </a:ext>
            </a:extLst>
          </p:cNvPr>
          <p:cNvSpPr/>
          <p:nvPr/>
        </p:nvSpPr>
        <p:spPr>
          <a:xfrm rot="16200000">
            <a:off x="5329567" y="-643651"/>
            <a:ext cx="580799" cy="7070413"/>
          </a:xfrm>
          <a:prstGeom prst="leftBrace">
            <a:avLst>
              <a:gd name="adj1" fmla="val 44947"/>
              <a:gd name="adj2" fmla="val 50000"/>
            </a:avLst>
          </a:prstGeom>
          <a:ln w="285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Left Brace 16">
            <a:extLst>
              <a:ext uri="{FF2B5EF4-FFF2-40B4-BE49-F238E27FC236}">
                <a16:creationId xmlns:a16="http://schemas.microsoft.com/office/drawing/2014/main" id="{1E786493-55F5-35BF-0FF3-14CC0AF9A719}"/>
              </a:ext>
            </a:extLst>
          </p:cNvPr>
          <p:cNvSpPr/>
          <p:nvPr/>
        </p:nvSpPr>
        <p:spPr>
          <a:xfrm rot="16200000">
            <a:off x="5125450" y="4000153"/>
            <a:ext cx="580799" cy="4146492"/>
          </a:xfrm>
          <a:prstGeom prst="leftBrace">
            <a:avLst>
              <a:gd name="adj1" fmla="val 39454"/>
              <a:gd name="adj2" fmla="val 50000"/>
            </a:avLst>
          </a:prstGeom>
          <a:ln w="285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8D2DC914-3E49-5886-020C-95B71DC6915D}"/>
              </a:ext>
            </a:extLst>
          </p:cNvPr>
          <p:cNvSpPr txBox="1"/>
          <p:nvPr/>
        </p:nvSpPr>
        <p:spPr>
          <a:xfrm>
            <a:off x="2334886" y="3170682"/>
            <a:ext cx="68571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2D - trade-off between photon detection and electronics performances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693C6A86-C24B-3ABF-0324-F44EDCD76B36}"/>
              </a:ext>
            </a:extLst>
          </p:cNvPr>
          <p:cNvSpPr txBox="1"/>
          <p:nvPr/>
        </p:nvSpPr>
        <p:spPr>
          <a:xfrm>
            <a:off x="3822612" y="6354246"/>
            <a:ext cx="35366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3D vertical integration – Complexity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425AC306-A4D1-A909-BE68-EFA2BA6C4695}"/>
              </a:ext>
            </a:extLst>
          </p:cNvPr>
          <p:cNvGrpSpPr/>
          <p:nvPr/>
        </p:nvGrpSpPr>
        <p:grpSpPr>
          <a:xfrm>
            <a:off x="0" y="6260634"/>
            <a:ext cx="2743200" cy="649925"/>
            <a:chOff x="1397869" y="6208075"/>
            <a:chExt cx="2743200" cy="649925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4B3C5B70-287B-C56F-7001-BBE8F95483D5}"/>
                </a:ext>
              </a:extLst>
            </p:cNvPr>
            <p:cNvSpPr/>
            <p:nvPr/>
          </p:nvSpPr>
          <p:spPr>
            <a:xfrm>
              <a:off x="1397869" y="6208075"/>
              <a:ext cx="2743200" cy="649925"/>
            </a:xfrm>
            <a:prstGeom prst="rect">
              <a:avLst/>
            </a:prstGeom>
            <a:solidFill>
              <a:srgbClr val="00B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20" name="Image 6">
              <a:extLst>
                <a:ext uri="{FF2B5EF4-FFF2-40B4-BE49-F238E27FC236}">
                  <a16:creationId xmlns:a16="http://schemas.microsoft.com/office/drawing/2014/main" id="{00BF89B9-C593-27FC-F440-E85C3BB72960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rcRect/>
            <a:stretch/>
          </p:blipFill>
          <p:spPr>
            <a:xfrm>
              <a:off x="2170989" y="6338106"/>
              <a:ext cx="1840179" cy="422716"/>
            </a:xfrm>
            <a:prstGeom prst="rect">
              <a:avLst/>
            </a:prstGeom>
          </p:spPr>
        </p:pic>
        <p:pic>
          <p:nvPicPr>
            <p:cNvPr id="21" name="Image 19" descr="Une image contenant flèche&#10;&#10;Description générée automatiquement">
              <a:extLst>
                <a:ext uri="{FF2B5EF4-FFF2-40B4-BE49-F238E27FC236}">
                  <a16:creationId xmlns:a16="http://schemas.microsoft.com/office/drawing/2014/main" id="{D1983F49-3D3F-8376-0D40-E876DBACAA37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397869" y="6262981"/>
              <a:ext cx="695652" cy="577012"/>
            </a:xfrm>
            <a:prstGeom prst="rect">
              <a:avLst/>
            </a:prstGeom>
          </p:spPr>
        </p:pic>
      </p:grpSp>
      <p:sp>
        <p:nvSpPr>
          <p:cNvPr id="14" name="Date Placeholder 13">
            <a:extLst>
              <a:ext uri="{FF2B5EF4-FFF2-40B4-BE49-F238E27FC236}">
                <a16:creationId xmlns:a16="http://schemas.microsoft.com/office/drawing/2014/main" id="{A829B04B-6C16-B1DB-6223-C70B30C989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A"/>
              <a:t>Aug 10, 2023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96152532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305A7A-0004-DA60-0867-D17996713B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1175098" cy="1325563"/>
          </a:xfrm>
        </p:spPr>
        <p:txBody>
          <a:bodyPr/>
          <a:lstStyle/>
          <a:p>
            <a:r>
              <a:rPr lang="en-US" dirty="0"/>
              <a:t>Or are they? What about light emission into the detector?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BE4FC01-8B86-598E-22DE-4358588452C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876973" y="1869693"/>
            <a:ext cx="5181600" cy="4351338"/>
          </a:xfrm>
        </p:spPr>
        <p:txBody>
          <a:bodyPr>
            <a:normAutofit/>
          </a:bodyPr>
          <a:lstStyle/>
          <a:p>
            <a:r>
              <a:rPr lang="en-US" dirty="0"/>
              <a:t>Light emission assumptions:</a:t>
            </a:r>
          </a:p>
          <a:p>
            <a:pPr lvl="1"/>
            <a:r>
              <a:rPr lang="en-US" dirty="0"/>
              <a:t>At p-n junction – maximum field</a:t>
            </a:r>
          </a:p>
          <a:p>
            <a:pPr lvl="1"/>
            <a:r>
              <a:rPr lang="en-US" dirty="0"/>
              <a:t>Isotropic</a:t>
            </a:r>
          </a:p>
          <a:p>
            <a:r>
              <a:rPr lang="en-US" dirty="0"/>
              <a:t>External cross-talk</a:t>
            </a:r>
          </a:p>
          <a:p>
            <a:pPr lvl="1"/>
            <a:r>
              <a:rPr lang="en-US" dirty="0"/>
              <a:t>Photon escaping the </a:t>
            </a:r>
            <a:r>
              <a:rPr lang="en-US" dirty="0" err="1"/>
              <a:t>SiPM</a:t>
            </a:r>
            <a:r>
              <a:rPr lang="en-US" dirty="0"/>
              <a:t> surface</a:t>
            </a:r>
          </a:p>
          <a:p>
            <a:r>
              <a:rPr lang="en-US" dirty="0"/>
              <a:t>Internal cross-talk</a:t>
            </a:r>
          </a:p>
          <a:p>
            <a:pPr lvl="1"/>
            <a:r>
              <a:rPr lang="en-US" dirty="0"/>
              <a:t>Photons being absorbed in a neighboring SPAD</a:t>
            </a:r>
          </a:p>
          <a:p>
            <a:r>
              <a:rPr lang="en-US" dirty="0"/>
              <a:t>We measure photons escaping with objective acceptance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E68500D-1F2E-D0AB-7199-83D02C5E96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A"/>
              <a:t>Aug 10, 2023</a:t>
            </a:r>
            <a:endParaRPr lang="de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9F6A8CC-AB69-6F52-CE88-58C1D2BF42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D45B7-DFE2-4393-8D37-380FC36BF3AA}" type="slidenum">
              <a:rPr lang="de-DE" smtClean="0"/>
              <a:t>41</a:t>
            </a:fld>
            <a:endParaRPr lang="de-DE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21D0EB87-DBD6-968F-3FCD-02E9236D226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8702" y="1673648"/>
            <a:ext cx="6805395" cy="48051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2418630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D300C490-65BC-4589-EBCC-9154D8A0DB3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281" r="26072"/>
          <a:stretch/>
        </p:blipFill>
        <p:spPr bwMode="auto">
          <a:xfrm rot="8754501">
            <a:off x="5225840" y="3271642"/>
            <a:ext cx="913714" cy="14598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E09590A-7D83-C950-49B9-2C0E0D9B53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1" y="365125"/>
            <a:ext cx="11669151" cy="1325563"/>
          </a:xfrm>
        </p:spPr>
        <p:txBody>
          <a:bodyPr/>
          <a:lstStyle/>
          <a:p>
            <a:r>
              <a:rPr lang="en-US" dirty="0"/>
              <a:t>Microscope for the Injection and Emission of Light</a:t>
            </a:r>
          </a:p>
        </p:txBody>
      </p:sp>
      <p:sp>
        <p:nvSpPr>
          <p:cNvPr id="1086" name="Content Placeholder 1085">
            <a:extLst>
              <a:ext uri="{FF2B5EF4-FFF2-40B4-BE49-F238E27FC236}">
                <a16:creationId xmlns:a16="http://schemas.microsoft.com/office/drawing/2014/main" id="{BCD2F7E0-B7FC-7A2D-6742-8D2F16DA518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7253656" y="1825625"/>
            <a:ext cx="4100144" cy="4351338"/>
          </a:xfrm>
        </p:spPr>
        <p:txBody>
          <a:bodyPr/>
          <a:lstStyle/>
          <a:p>
            <a:r>
              <a:rPr lang="en-US" dirty="0"/>
              <a:t>Cryogenic stage: 80-290K</a:t>
            </a:r>
          </a:p>
          <a:p>
            <a:r>
              <a:rPr lang="en-US" dirty="0"/>
              <a:t>Laser injection at 405nm</a:t>
            </a:r>
          </a:p>
          <a:p>
            <a:r>
              <a:rPr lang="en-US" dirty="0"/>
              <a:t>Record </a:t>
            </a:r>
            <a:r>
              <a:rPr lang="en-US" dirty="0" err="1"/>
              <a:t>SiPM</a:t>
            </a:r>
            <a:r>
              <a:rPr lang="en-US" dirty="0"/>
              <a:t> signal with waveform digitizer</a:t>
            </a:r>
          </a:p>
          <a:p>
            <a:pPr lvl="1"/>
            <a:r>
              <a:rPr lang="en-US" dirty="0"/>
              <a:t>Assess the probability that the laser trigger an avalanche</a:t>
            </a:r>
          </a:p>
          <a:p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0714872-4840-9D25-3A5F-59B754EE74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A"/>
              <a:t>Aug 10, 2023</a:t>
            </a:r>
            <a:endParaRPr lang="de-DE" dirty="0"/>
          </a:p>
        </p:txBody>
      </p:sp>
      <p:pic>
        <p:nvPicPr>
          <p:cNvPr id="63" name="Picture 62">
            <a:extLst>
              <a:ext uri="{FF2B5EF4-FFF2-40B4-BE49-F238E27FC236}">
                <a16:creationId xmlns:a16="http://schemas.microsoft.com/office/drawing/2014/main" id="{C86C3549-09D2-4BA4-43CE-42FA4E87992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865727"/>
            <a:ext cx="4491594" cy="4901785"/>
          </a:xfrm>
          <a:prstGeom prst="rect">
            <a:avLst/>
          </a:prstGeom>
        </p:spPr>
      </p:pic>
      <p:cxnSp>
        <p:nvCxnSpPr>
          <p:cNvPr id="1036" name="Straight Connector 1035">
            <a:extLst>
              <a:ext uri="{FF2B5EF4-FFF2-40B4-BE49-F238E27FC236}">
                <a16:creationId xmlns:a16="http://schemas.microsoft.com/office/drawing/2014/main" id="{C3626D2A-58B0-8FCA-F353-E50B3B30F37A}"/>
              </a:ext>
            </a:extLst>
          </p:cNvPr>
          <p:cNvCxnSpPr>
            <a:cxnSpLocks/>
          </p:cNvCxnSpPr>
          <p:nvPr/>
        </p:nvCxnSpPr>
        <p:spPr>
          <a:xfrm>
            <a:off x="5307023" y="5105412"/>
            <a:ext cx="720000" cy="0"/>
          </a:xfrm>
          <a:prstGeom prst="line">
            <a:avLst/>
          </a:prstGeom>
          <a:ln w="3810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70" name="Rectangle 1069">
            <a:extLst>
              <a:ext uri="{FF2B5EF4-FFF2-40B4-BE49-F238E27FC236}">
                <a16:creationId xmlns:a16="http://schemas.microsoft.com/office/drawing/2014/main" id="{CDCC14E8-D0E5-0770-7129-496EF0395D6B}"/>
              </a:ext>
            </a:extLst>
          </p:cNvPr>
          <p:cNvSpPr/>
          <p:nvPr/>
        </p:nvSpPr>
        <p:spPr>
          <a:xfrm>
            <a:off x="5610558" y="4433202"/>
            <a:ext cx="65568" cy="1236091"/>
          </a:xfrm>
          <a:prstGeom prst="rect">
            <a:avLst/>
          </a:prstGeom>
          <a:solidFill>
            <a:schemeClr val="accent3">
              <a:lumMod val="40000"/>
              <a:lumOff val="60000"/>
              <a:alpha val="49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2" name="Rectangle 1071">
            <a:extLst>
              <a:ext uri="{FF2B5EF4-FFF2-40B4-BE49-F238E27FC236}">
                <a16:creationId xmlns:a16="http://schemas.microsoft.com/office/drawing/2014/main" id="{6BABD32B-3D34-9711-DC81-BECF058548C9}"/>
              </a:ext>
            </a:extLst>
          </p:cNvPr>
          <p:cNvSpPr/>
          <p:nvPr/>
        </p:nvSpPr>
        <p:spPr>
          <a:xfrm rot="16200000">
            <a:off x="5051798" y="4969291"/>
            <a:ext cx="81328" cy="1184082"/>
          </a:xfrm>
          <a:prstGeom prst="rect">
            <a:avLst/>
          </a:prstGeom>
          <a:solidFill>
            <a:schemeClr val="accent3">
              <a:lumMod val="40000"/>
              <a:lumOff val="60000"/>
              <a:alpha val="49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5" name="Right Triangle 1074">
            <a:extLst>
              <a:ext uri="{FF2B5EF4-FFF2-40B4-BE49-F238E27FC236}">
                <a16:creationId xmlns:a16="http://schemas.microsoft.com/office/drawing/2014/main" id="{85E3F604-A709-BC0F-F466-DE5F8C12D5D6}"/>
              </a:ext>
            </a:extLst>
          </p:cNvPr>
          <p:cNvSpPr/>
          <p:nvPr/>
        </p:nvSpPr>
        <p:spPr>
          <a:xfrm rot="16200000">
            <a:off x="5307023" y="5230190"/>
            <a:ext cx="720000" cy="720000"/>
          </a:xfrm>
          <a:prstGeom prst="rt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59" name="Straight Connector 1058">
            <a:extLst>
              <a:ext uri="{FF2B5EF4-FFF2-40B4-BE49-F238E27FC236}">
                <a16:creationId xmlns:a16="http://schemas.microsoft.com/office/drawing/2014/main" id="{49AAB011-AD74-ED43-F205-A93B261726B1}"/>
              </a:ext>
            </a:extLst>
          </p:cNvPr>
          <p:cNvCxnSpPr>
            <a:cxnSpLocks/>
          </p:cNvCxnSpPr>
          <p:nvPr/>
        </p:nvCxnSpPr>
        <p:spPr>
          <a:xfrm flipH="1">
            <a:off x="5316125" y="5195739"/>
            <a:ext cx="720000" cy="720000"/>
          </a:xfrm>
          <a:prstGeom prst="line">
            <a:avLst/>
          </a:prstGeom>
          <a:ln w="3810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78" name="TextBox 1077">
            <a:extLst>
              <a:ext uri="{FF2B5EF4-FFF2-40B4-BE49-F238E27FC236}">
                <a16:creationId xmlns:a16="http://schemas.microsoft.com/office/drawing/2014/main" id="{1F9EC5C7-F4DF-891F-A362-277DBA9479CD}"/>
              </a:ext>
            </a:extLst>
          </p:cNvPr>
          <p:cNvSpPr txBox="1"/>
          <p:nvPr/>
        </p:nvSpPr>
        <p:spPr>
          <a:xfrm>
            <a:off x="4592623" y="4752245"/>
            <a:ext cx="109998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Longpass</a:t>
            </a:r>
            <a:r>
              <a:rPr lang="en-US" dirty="0"/>
              <a:t> </a:t>
            </a:r>
          </a:p>
          <a:p>
            <a:r>
              <a:rPr lang="en-US" dirty="0"/>
              <a:t>filter</a:t>
            </a:r>
          </a:p>
        </p:txBody>
      </p:sp>
      <p:sp>
        <p:nvSpPr>
          <p:cNvPr id="1079" name="TextBox 1078">
            <a:extLst>
              <a:ext uri="{FF2B5EF4-FFF2-40B4-BE49-F238E27FC236}">
                <a16:creationId xmlns:a16="http://schemas.microsoft.com/office/drawing/2014/main" id="{3BBE2920-5621-54BD-0026-892A3AF4ABC6}"/>
              </a:ext>
            </a:extLst>
          </p:cNvPr>
          <p:cNvSpPr txBox="1"/>
          <p:nvPr/>
        </p:nvSpPr>
        <p:spPr>
          <a:xfrm>
            <a:off x="5851289" y="3596044"/>
            <a:ext cx="10736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Objective</a:t>
            </a:r>
          </a:p>
        </p:txBody>
      </p:sp>
      <p:sp>
        <p:nvSpPr>
          <p:cNvPr id="1080" name="Rectangle 1079">
            <a:extLst>
              <a:ext uri="{FF2B5EF4-FFF2-40B4-BE49-F238E27FC236}">
                <a16:creationId xmlns:a16="http://schemas.microsoft.com/office/drawing/2014/main" id="{BEA94A79-05C7-C599-D673-ABBE28D7AF62}"/>
              </a:ext>
            </a:extLst>
          </p:cNvPr>
          <p:cNvSpPr/>
          <p:nvPr/>
        </p:nvSpPr>
        <p:spPr>
          <a:xfrm>
            <a:off x="4501493" y="3497571"/>
            <a:ext cx="2350337" cy="3133416"/>
          </a:xfrm>
          <a:prstGeom prst="rect">
            <a:avLst/>
          </a:prstGeom>
          <a:noFill/>
          <a:ln w="762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2" name="TextBox 1081">
            <a:extLst>
              <a:ext uri="{FF2B5EF4-FFF2-40B4-BE49-F238E27FC236}">
                <a16:creationId xmlns:a16="http://schemas.microsoft.com/office/drawing/2014/main" id="{DA0D4265-C5B4-372C-EABC-F0E5D4D47906}"/>
              </a:ext>
            </a:extLst>
          </p:cNvPr>
          <p:cNvSpPr txBox="1"/>
          <p:nvPr/>
        </p:nvSpPr>
        <p:spPr>
          <a:xfrm>
            <a:off x="4557189" y="5989467"/>
            <a:ext cx="189769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Olympus inverted </a:t>
            </a:r>
          </a:p>
          <a:p>
            <a:r>
              <a:rPr lang="en-US" dirty="0"/>
              <a:t>microscope</a:t>
            </a: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E93516BB-23EE-E009-2BD2-019631FC1953}"/>
              </a:ext>
            </a:extLst>
          </p:cNvPr>
          <p:cNvCxnSpPr>
            <a:cxnSpLocks/>
          </p:cNvCxnSpPr>
          <p:nvPr/>
        </p:nvCxnSpPr>
        <p:spPr>
          <a:xfrm flipH="1" flipV="1">
            <a:off x="5316125" y="4316218"/>
            <a:ext cx="720000" cy="720000"/>
          </a:xfrm>
          <a:prstGeom prst="line">
            <a:avLst/>
          </a:prstGeom>
          <a:ln w="3810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8">
            <a:extLst>
              <a:ext uri="{FF2B5EF4-FFF2-40B4-BE49-F238E27FC236}">
                <a16:creationId xmlns:a16="http://schemas.microsoft.com/office/drawing/2014/main" id="{90E91D37-8203-6C6A-4B9C-CD167C6A847E}"/>
              </a:ext>
            </a:extLst>
          </p:cNvPr>
          <p:cNvSpPr/>
          <p:nvPr/>
        </p:nvSpPr>
        <p:spPr>
          <a:xfrm>
            <a:off x="5651581" y="4433201"/>
            <a:ext cx="65568" cy="251747"/>
          </a:xfrm>
          <a:prstGeom prst="rect">
            <a:avLst/>
          </a:prstGeom>
          <a:solidFill>
            <a:srgbClr val="7030A0">
              <a:alpha val="49000"/>
            </a:srgbClr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79E7EBB-9609-0954-71A1-B38B3BAFE4B9}"/>
              </a:ext>
            </a:extLst>
          </p:cNvPr>
          <p:cNvSpPr/>
          <p:nvPr/>
        </p:nvSpPr>
        <p:spPr>
          <a:xfrm>
            <a:off x="5717150" y="4585600"/>
            <a:ext cx="1134680" cy="99348"/>
          </a:xfrm>
          <a:prstGeom prst="rect">
            <a:avLst/>
          </a:prstGeom>
          <a:solidFill>
            <a:srgbClr val="7030A0">
              <a:alpha val="49000"/>
            </a:srgbClr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5C0C072-35BA-9473-4DE8-5311B3C3F182}"/>
              </a:ext>
            </a:extLst>
          </p:cNvPr>
          <p:cNvSpPr txBox="1"/>
          <p:nvPr/>
        </p:nvSpPr>
        <p:spPr>
          <a:xfrm>
            <a:off x="4513564" y="4042120"/>
            <a:ext cx="100168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Dichroic </a:t>
            </a:r>
          </a:p>
          <a:p>
            <a:r>
              <a:rPr lang="en-US" dirty="0"/>
              <a:t>mirror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A8F8376-C002-F6E1-CDB6-14BD5B21C9AE}"/>
              </a:ext>
            </a:extLst>
          </p:cNvPr>
          <p:cNvSpPr txBox="1"/>
          <p:nvPr/>
        </p:nvSpPr>
        <p:spPr>
          <a:xfrm>
            <a:off x="6009933" y="4302844"/>
            <a:ext cx="84189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405nm</a:t>
            </a:r>
          </a:p>
          <a:p>
            <a:r>
              <a:rPr lang="en-US" dirty="0"/>
              <a:t>laser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B9A7491B-ED95-60E3-2CA1-3F0BCD8955E9}"/>
              </a:ext>
            </a:extLst>
          </p:cNvPr>
          <p:cNvSpPr/>
          <p:nvPr/>
        </p:nvSpPr>
        <p:spPr>
          <a:xfrm flipH="1">
            <a:off x="5650918" y="4663981"/>
            <a:ext cx="25200" cy="436027"/>
          </a:xfrm>
          <a:prstGeom prst="rect">
            <a:avLst/>
          </a:prstGeom>
          <a:solidFill>
            <a:srgbClr val="7030A0">
              <a:alpha val="49000"/>
            </a:srgbClr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69171E-A695-A876-9207-D4B4AC089D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06494" y="4237643"/>
            <a:ext cx="1411017" cy="116275"/>
          </a:xfrm>
        </p:spPr>
        <p:txBody>
          <a:bodyPr/>
          <a:lstStyle/>
          <a:p>
            <a:fld id="{66CD45B7-DFE2-4393-8D37-380FC36BF3AA}" type="slidenum">
              <a:rPr lang="de-DE" smtClean="0"/>
              <a:t>42</a:t>
            </a:fld>
            <a:endParaRPr lang="de-DE" dirty="0"/>
          </a:p>
        </p:txBody>
      </p:sp>
      <p:pic>
        <p:nvPicPr>
          <p:cNvPr id="4098" name="Picture 2">
            <a:extLst>
              <a:ext uri="{FF2B5EF4-FFF2-40B4-BE49-F238E27FC236}">
                <a16:creationId xmlns:a16="http://schemas.microsoft.com/office/drawing/2014/main" id="{1890DFCA-3C23-6D58-FF6C-368E98B64A8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786"/>
          <a:stretch/>
        </p:blipFill>
        <p:spPr bwMode="auto">
          <a:xfrm>
            <a:off x="4491594" y="1754482"/>
            <a:ext cx="2469279" cy="1713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riangle 7">
            <a:extLst>
              <a:ext uri="{FF2B5EF4-FFF2-40B4-BE49-F238E27FC236}">
                <a16:creationId xmlns:a16="http://schemas.microsoft.com/office/drawing/2014/main" id="{8F559897-BC1B-854B-FCB6-8B3169132743}"/>
              </a:ext>
            </a:extLst>
          </p:cNvPr>
          <p:cNvSpPr/>
          <p:nvPr/>
        </p:nvSpPr>
        <p:spPr>
          <a:xfrm>
            <a:off x="5606808" y="3246028"/>
            <a:ext cx="171592" cy="467756"/>
          </a:xfrm>
          <a:prstGeom prst="triangle">
            <a:avLst/>
          </a:prstGeom>
          <a:solidFill>
            <a:srgbClr val="7030A0">
              <a:alpha val="49714"/>
            </a:srgbClr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69" name="Triangle 1068">
            <a:extLst>
              <a:ext uri="{FF2B5EF4-FFF2-40B4-BE49-F238E27FC236}">
                <a16:creationId xmlns:a16="http://schemas.microsoft.com/office/drawing/2014/main" id="{2AFDFABE-631B-7564-16FF-B5F90F00CEC7}"/>
              </a:ext>
            </a:extLst>
          </p:cNvPr>
          <p:cNvSpPr/>
          <p:nvPr/>
        </p:nvSpPr>
        <p:spPr>
          <a:xfrm>
            <a:off x="5555879" y="3237894"/>
            <a:ext cx="171592" cy="467756"/>
          </a:xfrm>
          <a:prstGeom prst="triangle">
            <a:avLst/>
          </a:prstGeom>
          <a:solidFill>
            <a:schemeClr val="accent3">
              <a:lumMod val="40000"/>
              <a:lumOff val="60000"/>
              <a:alpha val="49714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FA4F5AA-EEA0-6C32-42A5-ACDDE8D2570A}"/>
              </a:ext>
            </a:extLst>
          </p:cNvPr>
          <p:cNvSpPr txBox="1"/>
          <p:nvPr/>
        </p:nvSpPr>
        <p:spPr>
          <a:xfrm>
            <a:off x="2819400" y="70352"/>
            <a:ext cx="610209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b="1" dirty="0"/>
              <a:t>Technical </a:t>
            </a:r>
            <a:r>
              <a:rPr lang="en-US" sz="2400" b="1" dirty="0" err="1"/>
              <a:t>dtour</a:t>
            </a:r>
            <a:r>
              <a:rPr lang="en-US" sz="2400" b="1" dirty="0"/>
              <a:t>: SPAD light emission</a:t>
            </a:r>
          </a:p>
        </p:txBody>
      </p:sp>
    </p:spTree>
    <p:extLst>
      <p:ext uri="{BB962C8B-B14F-4D97-AF65-F5344CB8AC3E}">
        <p14:creationId xmlns:p14="http://schemas.microsoft.com/office/powerpoint/2010/main" val="3961592932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08DD7A-FFDF-5073-9966-0B106B66F6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Can we, particle physicists, help mitigate the impact of climate change?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6218C1-B432-C09C-516D-3F207EB095AF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Early forest fire detection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CB5B8FA-D9C7-9A1D-B02A-A2F484E457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A"/>
              <a:t>Aug 10, 2023</a:t>
            </a:r>
            <a:endParaRPr lang="de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895398-CA30-F223-A46C-87526DF92D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D45B7-DFE2-4393-8D37-380FC36BF3AA}" type="slidenum">
              <a:rPr lang="de-DE" smtClean="0"/>
              <a:t>43</a:t>
            </a:fld>
            <a:endParaRPr lang="de-DE"/>
          </a:p>
        </p:txBody>
      </p:sp>
      <p:pic>
        <p:nvPicPr>
          <p:cNvPr id="14" name="Content Placeholder 10" descr="Graphical user interface, text&#10;&#10;Description automatically generated with medium confidence">
            <a:extLst>
              <a:ext uri="{FF2B5EF4-FFF2-40B4-BE49-F238E27FC236}">
                <a16:creationId xmlns:a16="http://schemas.microsoft.com/office/drawing/2014/main" id="{2EA22BE4-59F3-ADA6-8E40-6D6BED9D6E1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710" y="2349324"/>
            <a:ext cx="4672336" cy="1575420"/>
          </a:xfrm>
          <a:prstGeom prst="rect">
            <a:avLst/>
          </a:prstGeom>
        </p:spPr>
      </p:pic>
      <p:sp>
        <p:nvSpPr>
          <p:cNvPr id="18" name="Content Placeholder 17">
            <a:extLst>
              <a:ext uri="{FF2B5EF4-FFF2-40B4-BE49-F238E27FC236}">
                <a16:creationId xmlns:a16="http://schemas.microsoft.com/office/drawing/2014/main" id="{931420E4-946E-0713-6346-0E00487363BB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/>
              <a:t>Supporting emergence of clean energy sources</a:t>
            </a:r>
          </a:p>
        </p:txBody>
      </p:sp>
      <p:pic>
        <p:nvPicPr>
          <p:cNvPr id="19" name="Content Placeholder 15">
            <a:extLst>
              <a:ext uri="{FF2B5EF4-FFF2-40B4-BE49-F238E27FC236}">
                <a16:creationId xmlns:a16="http://schemas.microsoft.com/office/drawing/2014/main" id="{5412982B-2951-B1B2-E2F1-7C4D5094F2E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118" y="3912581"/>
            <a:ext cx="5181599" cy="2901872"/>
          </a:xfrm>
          <a:prstGeom prst="rect">
            <a:avLst/>
          </a:prstGeom>
        </p:spPr>
      </p:pic>
      <p:pic>
        <p:nvPicPr>
          <p:cNvPr id="3076" name="Picture 4" descr="The Path to Fusion Energy: The Fusion Demonstration Plant">
            <a:extLst>
              <a:ext uri="{FF2B5EF4-FFF2-40B4-BE49-F238E27FC236}">
                <a16:creationId xmlns:a16="http://schemas.microsoft.com/office/drawing/2014/main" id="{89F703A1-2F36-36F0-57AB-0319F968160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9799" y="2687686"/>
            <a:ext cx="6109346" cy="40710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5107620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EC953B-9B75-4DA7-6FD0-2E61296F4A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Characterizing smoke by detecting particulate scattering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044BF02-7DFA-2E91-B56C-7671F4CCAC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A"/>
              <a:t>Aug 10, 2023</a:t>
            </a:r>
            <a:endParaRPr lang="de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2DAE70E-0F18-669D-F340-DAEE52E698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D45B7-DFE2-4393-8D37-380FC36BF3AA}" type="slidenum">
              <a:rPr lang="de-DE" smtClean="0"/>
              <a:t>44</a:t>
            </a:fld>
            <a:endParaRPr lang="de-DE"/>
          </a:p>
        </p:txBody>
      </p:sp>
      <p:pic>
        <p:nvPicPr>
          <p:cNvPr id="4098" name="Picture 2" descr="IPS-7100 Intelligent Particle Sensor - Piera Systems">
            <a:extLst>
              <a:ext uri="{FF2B5EF4-FFF2-40B4-BE49-F238E27FC236}">
                <a16:creationId xmlns:a16="http://schemas.microsoft.com/office/drawing/2014/main" id="{DBFD5655-E4F5-E2DD-C609-BD702F3881E3}"/>
              </a:ext>
            </a:extLst>
          </p:cNvPr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2200" y="2137645"/>
            <a:ext cx="5181600" cy="37272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Content Placeholder 7" descr="Diagram&#10;&#10;Description automatically generated">
            <a:extLst>
              <a:ext uri="{FF2B5EF4-FFF2-40B4-BE49-F238E27FC236}">
                <a16:creationId xmlns:a16="http://schemas.microsoft.com/office/drawing/2014/main" id="{CED77829-8EC5-5F47-AA5D-B7FC77A7B57F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 rotWithShape="1">
          <a:blip r:embed="rId3"/>
          <a:srcRect r="30789"/>
          <a:stretch/>
        </p:blipFill>
        <p:spPr>
          <a:xfrm>
            <a:off x="1537901" y="1825625"/>
            <a:ext cx="3782197" cy="4351338"/>
          </a:xfr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62F91461-5678-DCDD-8C2C-A79A3FC553CD}"/>
              </a:ext>
            </a:extLst>
          </p:cNvPr>
          <p:cNvSpPr txBox="1"/>
          <p:nvPr/>
        </p:nvSpPr>
        <p:spPr>
          <a:xfrm>
            <a:off x="6156869" y="1336228"/>
            <a:ext cx="3748655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Based on a single photo-diode</a:t>
            </a:r>
          </a:p>
          <a:p>
            <a:r>
              <a:rPr lang="en-US" dirty="0"/>
              <a:t>Low noise electronics in an ASIC + AI</a:t>
            </a:r>
          </a:p>
          <a:p>
            <a:endParaRPr lang="en-US" dirty="0"/>
          </a:p>
          <a:p>
            <a:r>
              <a:rPr lang="en-US" dirty="0"/>
              <a:t>Designed primarily in Mississauga, ON</a:t>
            </a:r>
          </a:p>
          <a:p>
            <a:r>
              <a:rPr lang="en-US" dirty="0"/>
              <a:t>80$/unit</a:t>
            </a:r>
          </a:p>
        </p:txBody>
      </p:sp>
    </p:spTree>
    <p:extLst>
      <p:ext uri="{BB962C8B-B14F-4D97-AF65-F5344CB8AC3E}">
        <p14:creationId xmlns:p14="http://schemas.microsoft.com/office/powerpoint/2010/main" val="1507854954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16BA50-69BD-A78D-909A-A193B3312B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63918"/>
            <a:ext cx="10515600" cy="1325563"/>
          </a:xfrm>
        </p:spPr>
        <p:txBody>
          <a:bodyPr/>
          <a:lstStyle/>
          <a:p>
            <a:r>
              <a:rPr lang="en-US" dirty="0"/>
              <a:t>Core Single Photon Detection technology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99BA99F-4D7D-F2F5-4FD3-E889BD59543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69343" y="1825625"/>
            <a:ext cx="4385207" cy="4351338"/>
          </a:xfrm>
        </p:spPr>
        <p:txBody>
          <a:bodyPr/>
          <a:lstStyle/>
          <a:p>
            <a:r>
              <a:rPr lang="en-US" dirty="0"/>
              <a:t>PDC developed for Astro-particle physics</a:t>
            </a:r>
          </a:p>
          <a:p>
            <a:r>
              <a:rPr lang="en-US" dirty="0"/>
              <a:t>“Front-side” illuminated single photon detector</a:t>
            </a:r>
          </a:p>
          <a:p>
            <a:r>
              <a:rPr lang="en-US" dirty="0"/>
              <a:t>Designed at </a:t>
            </a:r>
            <a:r>
              <a:rPr lang="en-US" dirty="0" err="1"/>
              <a:t>U.Sherbrooke</a:t>
            </a:r>
            <a:r>
              <a:rPr lang="en-US" dirty="0"/>
              <a:t> (QC, Canada)</a:t>
            </a:r>
          </a:p>
          <a:p>
            <a:r>
              <a:rPr lang="en-US" dirty="0"/>
              <a:t>Built at Teledyne-DALSA (QC, Canada)</a:t>
            </a:r>
          </a:p>
        </p:txBody>
      </p:sp>
      <p:pic>
        <p:nvPicPr>
          <p:cNvPr id="8" name="Content Placeholder 7" descr="Diagram&#10;&#10;Description automatically generated">
            <a:extLst>
              <a:ext uri="{FF2B5EF4-FFF2-40B4-BE49-F238E27FC236}">
                <a16:creationId xmlns:a16="http://schemas.microsoft.com/office/drawing/2014/main" id="{A00AD24B-3247-3BE8-559C-EA29438B5BEC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40"/>
          <a:stretch/>
        </p:blipFill>
        <p:spPr>
          <a:xfrm>
            <a:off x="4954550" y="1153338"/>
            <a:ext cx="7159701" cy="5107296"/>
          </a:xfrm>
        </p:spPr>
      </p:pic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5858266-B288-B446-B9C1-5E7E29896D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A"/>
              <a:t>Aug 10, 2023</a:t>
            </a:r>
            <a:endParaRPr lang="de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32B7191-B615-3B9B-8101-759C27F5A3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D45B7-DFE2-4393-8D37-380FC36BF3AA}" type="slidenum">
              <a:rPr lang="de-DE" smtClean="0"/>
              <a:t>45</a:t>
            </a:fld>
            <a:endParaRPr lang="de-DE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0DB6286-1472-E3B3-921D-C2DE338ADC8D}"/>
              </a:ext>
            </a:extLst>
          </p:cNvPr>
          <p:cNvSpPr txBox="1"/>
          <p:nvPr/>
        </p:nvSpPr>
        <p:spPr>
          <a:xfrm>
            <a:off x="-106989" y="5402243"/>
            <a:ext cx="573787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400" dirty="0">
                <a:solidFill>
                  <a:srgbClr val="211E1E"/>
                </a:solidFill>
                <a:effectLst/>
                <a:latin typeface="ArialNarrow" panose="020B0606020202030204" pitchFamily="34" charset="0"/>
              </a:rPr>
              <a:t>Parent, Samuel, et al. "Single photon avalanche diodes and vertical integration process for a 3D digital </a:t>
            </a:r>
            <a:r>
              <a:rPr lang="en-CA" sz="1400" dirty="0" err="1">
                <a:solidFill>
                  <a:srgbClr val="211E1E"/>
                </a:solidFill>
                <a:effectLst/>
                <a:latin typeface="ArialNarrow" panose="020B0606020202030204" pitchFamily="34" charset="0"/>
              </a:rPr>
              <a:t>SiPM</a:t>
            </a:r>
            <a:r>
              <a:rPr lang="en-CA" sz="1400" dirty="0">
                <a:solidFill>
                  <a:srgbClr val="211E1E"/>
                </a:solidFill>
                <a:effectLst/>
                <a:latin typeface="ArialNarrow" panose="020B0606020202030204" pitchFamily="34" charset="0"/>
              </a:rPr>
              <a:t> using industrial semiconductor technologies." 2018 IEEE Nuclear Science Symposium and Medical Imaging Conference Proceedings (NSS/MIC). IEEE, 2018. </a:t>
            </a:r>
            <a:endParaRPr lang="en-CA" sz="1400" dirty="0">
              <a:effectLst/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12CFBB87-23A6-CF48-846C-2E4CB64CFD94}"/>
              </a:ext>
            </a:extLst>
          </p:cNvPr>
          <p:cNvGrpSpPr/>
          <p:nvPr/>
        </p:nvGrpSpPr>
        <p:grpSpPr>
          <a:xfrm>
            <a:off x="0" y="6260634"/>
            <a:ext cx="2743200" cy="649925"/>
            <a:chOff x="1397869" y="6208075"/>
            <a:chExt cx="2743200" cy="649925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0BF68A0A-23B9-5043-40D6-119C996356D5}"/>
                </a:ext>
              </a:extLst>
            </p:cNvPr>
            <p:cNvSpPr/>
            <p:nvPr/>
          </p:nvSpPr>
          <p:spPr>
            <a:xfrm>
              <a:off x="1397869" y="6208075"/>
              <a:ext cx="2743200" cy="649925"/>
            </a:xfrm>
            <a:prstGeom prst="rect">
              <a:avLst/>
            </a:prstGeom>
            <a:solidFill>
              <a:srgbClr val="00B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0" name="Image 6">
              <a:extLst>
                <a:ext uri="{FF2B5EF4-FFF2-40B4-BE49-F238E27FC236}">
                  <a16:creationId xmlns:a16="http://schemas.microsoft.com/office/drawing/2014/main" id="{5C9C0C1E-C735-AFA6-1CFC-CE622F385C9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/>
            <a:stretch/>
          </p:blipFill>
          <p:spPr>
            <a:xfrm>
              <a:off x="2170989" y="6338106"/>
              <a:ext cx="1840179" cy="422716"/>
            </a:xfrm>
            <a:prstGeom prst="rect">
              <a:avLst/>
            </a:prstGeom>
          </p:spPr>
        </p:pic>
        <p:pic>
          <p:nvPicPr>
            <p:cNvPr id="11" name="Image 19" descr="Une image contenant flèche&#10;&#10;Description générée automatiquement">
              <a:extLst>
                <a:ext uri="{FF2B5EF4-FFF2-40B4-BE49-F238E27FC236}">
                  <a16:creationId xmlns:a16="http://schemas.microsoft.com/office/drawing/2014/main" id="{762013DB-30D5-43C1-FAF3-7AF8F5AC901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397869" y="6262981"/>
              <a:ext cx="695652" cy="57701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152193018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5DB81B-EDDF-2578-5824-77E4803E9A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CA" dirty="0"/>
              <a:t>(single SPAD) Photo-</a:t>
            </a:r>
            <a:r>
              <a:rPr lang="fr-CA" dirty="0" err="1"/>
              <a:t>detection</a:t>
            </a:r>
            <a:r>
              <a:rPr lang="fr-CA" dirty="0"/>
              <a:t> </a:t>
            </a:r>
            <a:r>
              <a:rPr lang="fr-CA" dirty="0" err="1"/>
              <a:t>efficiency</a:t>
            </a:r>
            <a:r>
              <a:rPr lang="fr-CA" dirty="0"/>
              <a:t> in 2022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AEE4E05-871A-0104-9E43-E927146DEE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70108" y="648741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A7F8E3F6-DE14-48B2-B2BC-6FABA9630FB8}" type="slidenum">
              <a:rPr lang="en-US" smtClean="0"/>
              <a:pPr/>
              <a:t>46</a:t>
            </a:fld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A61072F-200D-181D-54CA-9B987CD8EB87}"/>
              </a:ext>
            </a:extLst>
          </p:cNvPr>
          <p:cNvSpPr txBox="1"/>
          <p:nvPr/>
        </p:nvSpPr>
        <p:spPr>
          <a:xfrm>
            <a:off x="3722952" y="6123530"/>
            <a:ext cx="486979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342482"/>
            <a:r>
              <a:rPr lang="fr-CA" sz="1400" dirty="0">
                <a:solidFill>
                  <a:schemeClr val="tx2"/>
                </a:solidFill>
                <a:latin typeface="Calibri"/>
              </a:rPr>
              <a:t>*all </a:t>
            </a:r>
            <a:r>
              <a:rPr lang="fr-CA" sz="1400" dirty="0" err="1">
                <a:solidFill>
                  <a:schemeClr val="tx2"/>
                </a:solidFill>
                <a:latin typeface="Calibri"/>
              </a:rPr>
              <a:t>measurements</a:t>
            </a:r>
            <a:r>
              <a:rPr lang="fr-CA" sz="1400" dirty="0">
                <a:solidFill>
                  <a:schemeClr val="tx2"/>
                </a:solidFill>
                <a:latin typeface="Calibri"/>
              </a:rPr>
              <a:t> </a:t>
            </a:r>
            <a:r>
              <a:rPr lang="fr-CA" sz="1400" dirty="0" err="1">
                <a:solidFill>
                  <a:schemeClr val="tx2"/>
                </a:solidFill>
                <a:latin typeface="Calibri"/>
              </a:rPr>
              <a:t>done</a:t>
            </a:r>
            <a:r>
              <a:rPr lang="fr-CA" sz="1400" dirty="0">
                <a:solidFill>
                  <a:schemeClr val="tx2"/>
                </a:solidFill>
                <a:latin typeface="Calibri"/>
              </a:rPr>
              <a:t> at 20°C, </a:t>
            </a:r>
            <a:r>
              <a:rPr lang="fr-CA" sz="1400" i="1" dirty="0" err="1">
                <a:solidFill>
                  <a:schemeClr val="tx2"/>
                </a:solidFill>
                <a:latin typeface="Calibri"/>
              </a:rPr>
              <a:t>V</a:t>
            </a:r>
            <a:r>
              <a:rPr lang="fr-CA" sz="1400" baseline="-25000" dirty="0" err="1">
                <a:solidFill>
                  <a:schemeClr val="tx2"/>
                </a:solidFill>
                <a:latin typeface="Calibri"/>
              </a:rPr>
              <a:t>ov</a:t>
            </a:r>
            <a:r>
              <a:rPr lang="fr-CA" sz="1400" dirty="0">
                <a:solidFill>
                  <a:schemeClr val="tx2"/>
                </a:solidFill>
                <a:latin typeface="Calibri"/>
              </a:rPr>
              <a:t> = 25%, </a:t>
            </a:r>
            <a:r>
              <a:rPr lang="fr-CA" sz="1400" i="1" dirty="0" err="1">
                <a:solidFill>
                  <a:schemeClr val="tx2"/>
                </a:solidFill>
                <a:latin typeface="Calibri"/>
              </a:rPr>
              <a:t>t</a:t>
            </a:r>
            <a:r>
              <a:rPr lang="fr-CA" sz="1400" baseline="-25000" dirty="0" err="1">
                <a:solidFill>
                  <a:schemeClr val="tx2"/>
                </a:solidFill>
                <a:latin typeface="Calibri"/>
              </a:rPr>
              <a:t>ho</a:t>
            </a:r>
            <a:r>
              <a:rPr lang="fr-CA" sz="1400" dirty="0">
                <a:solidFill>
                  <a:schemeClr val="tx2"/>
                </a:solidFill>
                <a:latin typeface="Calibri"/>
              </a:rPr>
              <a:t> = 545 ns, </a:t>
            </a:r>
            <a:r>
              <a:rPr lang="fr-CA" sz="1400" dirty="0" err="1">
                <a:solidFill>
                  <a:schemeClr val="tx2"/>
                </a:solidFill>
                <a:latin typeface="Calibri"/>
              </a:rPr>
              <a:t>typical</a:t>
            </a:r>
            <a:r>
              <a:rPr lang="fr-CA" sz="1400" dirty="0">
                <a:solidFill>
                  <a:schemeClr val="tx2"/>
                </a:solidFill>
                <a:latin typeface="Calibri"/>
              </a:rPr>
              <a:t>.</a:t>
            </a:r>
            <a:endParaRPr lang="fr-FR" sz="1400" baseline="-25000" dirty="0">
              <a:solidFill>
                <a:schemeClr val="tx2"/>
              </a:solidFill>
              <a:latin typeface="Calibri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76CD733-8CFA-C715-D2A8-4C96DFD5E6E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87211" y="1471313"/>
            <a:ext cx="5482897" cy="457200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D2F55279-38BC-194C-EAC2-2B1005FCC6AF}"/>
              </a:ext>
            </a:extLst>
          </p:cNvPr>
          <p:cNvSpPr txBox="1"/>
          <p:nvPr/>
        </p:nvSpPr>
        <p:spPr>
          <a:xfrm>
            <a:off x="4852587" y="4320083"/>
            <a:ext cx="16001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A">
                <a:solidFill>
                  <a:srgbClr val="FF0000"/>
                </a:solidFill>
              </a:rPr>
              <a:t>15% @ 810 nm</a:t>
            </a:r>
            <a:endParaRPr lang="en-CA">
              <a:solidFill>
                <a:srgbClr val="FF0000"/>
              </a:solidFill>
            </a:endParaRP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D3CFC64E-1794-3CDF-2677-BCF3E3FC6CBF}"/>
              </a:ext>
            </a:extLst>
          </p:cNvPr>
          <p:cNvCxnSpPr>
            <a:cxnSpLocks/>
          </p:cNvCxnSpPr>
          <p:nvPr/>
        </p:nvCxnSpPr>
        <p:spPr>
          <a:xfrm>
            <a:off x="3841596" y="4270643"/>
            <a:ext cx="4751151" cy="0"/>
          </a:xfrm>
          <a:prstGeom prst="line">
            <a:avLst/>
          </a:prstGeom>
          <a:ln w="1905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Group 5">
            <a:extLst>
              <a:ext uri="{FF2B5EF4-FFF2-40B4-BE49-F238E27FC236}">
                <a16:creationId xmlns:a16="http://schemas.microsoft.com/office/drawing/2014/main" id="{4EBF9912-888B-3F44-A1A9-FA24929532C7}"/>
              </a:ext>
            </a:extLst>
          </p:cNvPr>
          <p:cNvGrpSpPr/>
          <p:nvPr/>
        </p:nvGrpSpPr>
        <p:grpSpPr>
          <a:xfrm>
            <a:off x="0" y="6260634"/>
            <a:ext cx="2743200" cy="649925"/>
            <a:chOff x="1397869" y="6208075"/>
            <a:chExt cx="2743200" cy="649925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E9997232-CE8F-EFAB-D57F-0728C56E0A91}"/>
                </a:ext>
              </a:extLst>
            </p:cNvPr>
            <p:cNvSpPr/>
            <p:nvPr/>
          </p:nvSpPr>
          <p:spPr>
            <a:xfrm>
              <a:off x="1397869" y="6208075"/>
              <a:ext cx="2743200" cy="649925"/>
            </a:xfrm>
            <a:prstGeom prst="rect">
              <a:avLst/>
            </a:prstGeom>
            <a:solidFill>
              <a:srgbClr val="00B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2" name="Image 6">
              <a:extLst>
                <a:ext uri="{FF2B5EF4-FFF2-40B4-BE49-F238E27FC236}">
                  <a16:creationId xmlns:a16="http://schemas.microsoft.com/office/drawing/2014/main" id="{84FCC64C-9E10-B097-BA84-EC0F3B7EE60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rcRect/>
            <a:stretch/>
          </p:blipFill>
          <p:spPr>
            <a:xfrm>
              <a:off x="2170989" y="6338106"/>
              <a:ext cx="1840179" cy="422716"/>
            </a:xfrm>
            <a:prstGeom prst="rect">
              <a:avLst/>
            </a:prstGeom>
          </p:spPr>
        </p:pic>
        <p:pic>
          <p:nvPicPr>
            <p:cNvPr id="13" name="Image 19" descr="Une image contenant flèche&#10;&#10;Description générée automatiquement">
              <a:extLst>
                <a:ext uri="{FF2B5EF4-FFF2-40B4-BE49-F238E27FC236}">
                  <a16:creationId xmlns:a16="http://schemas.microsoft.com/office/drawing/2014/main" id="{E8450D16-2FB7-6DCF-FBE9-5117B0A79678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397869" y="6262981"/>
              <a:ext cx="695652" cy="577012"/>
            </a:xfrm>
            <a:prstGeom prst="rect">
              <a:avLst/>
            </a:prstGeom>
          </p:spPr>
        </p:pic>
      </p:grp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6A17867-A503-96F0-127C-AF12F2883F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A"/>
              <a:t>Aug 10, 2023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13690074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2D0CF5-D253-5BE4-682A-7CC488393B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TDC integrated in each Single Photon Avalanche Diode (SPAD)</a:t>
            </a:r>
          </a:p>
        </p:txBody>
      </p:sp>
      <p:pic>
        <p:nvPicPr>
          <p:cNvPr id="11" name="Content Placeholder 10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97AA5B50-CCAA-4F0F-204E-3C70E43E8D0C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40979" y="4374529"/>
            <a:ext cx="3561012" cy="2483471"/>
          </a:xfrm>
        </p:spPr>
      </p:pic>
      <p:pic>
        <p:nvPicPr>
          <p:cNvPr id="9" name="Content Placeholder 8" descr="Diagram&#10;&#10;Description automatically generated">
            <a:extLst>
              <a:ext uri="{FF2B5EF4-FFF2-40B4-BE49-F238E27FC236}">
                <a16:creationId xmlns:a16="http://schemas.microsoft.com/office/drawing/2014/main" id="{7578722C-D386-BE97-C14A-869E515AB787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2202" y="1825625"/>
            <a:ext cx="5181600" cy="2504892"/>
          </a:xfrm>
        </p:spPr>
      </p:pic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E38176E-5E5E-A882-81AF-1D27315528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A"/>
              <a:t>Aug 10, 2023</a:t>
            </a:r>
            <a:endParaRPr lang="de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D2B35A2-7695-67F1-6981-DCEB1AA80D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D45B7-DFE2-4393-8D37-380FC36BF3AA}" type="slidenum">
              <a:rPr lang="de-DE" smtClean="0"/>
              <a:t>47</a:t>
            </a:fld>
            <a:endParaRPr lang="de-DE"/>
          </a:p>
        </p:txBody>
      </p:sp>
      <p:pic>
        <p:nvPicPr>
          <p:cNvPr id="7" name="Content Placeholder 7" descr="Diagram&#10;&#10;Description automatically generated">
            <a:extLst>
              <a:ext uri="{FF2B5EF4-FFF2-40B4-BE49-F238E27FC236}">
                <a16:creationId xmlns:a16="http://schemas.microsoft.com/office/drawing/2014/main" id="{C9249347-D73E-8058-3912-555DC287ACCF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777" t="41900" r="2489" b="2663"/>
          <a:stretch/>
        </p:blipFill>
        <p:spPr>
          <a:xfrm>
            <a:off x="354206" y="2184081"/>
            <a:ext cx="5450298" cy="3870217"/>
          </a:xfrm>
          <a:prstGeom prst="rect">
            <a:avLst/>
          </a:prstGeom>
        </p:spPr>
      </p:pic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38CBA1EE-BB73-5794-4CFE-5FE3E28643EF}"/>
              </a:ext>
            </a:extLst>
          </p:cNvPr>
          <p:cNvCxnSpPr/>
          <p:nvPr/>
        </p:nvCxnSpPr>
        <p:spPr>
          <a:xfrm flipV="1">
            <a:off x="4538546" y="3635298"/>
            <a:ext cx="1951464" cy="1583473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Group 2">
            <a:extLst>
              <a:ext uri="{FF2B5EF4-FFF2-40B4-BE49-F238E27FC236}">
                <a16:creationId xmlns:a16="http://schemas.microsoft.com/office/drawing/2014/main" id="{A87BAEF4-B2D3-78C6-8680-55EF7E778E81}"/>
              </a:ext>
            </a:extLst>
          </p:cNvPr>
          <p:cNvGrpSpPr/>
          <p:nvPr/>
        </p:nvGrpSpPr>
        <p:grpSpPr>
          <a:xfrm>
            <a:off x="0" y="6260634"/>
            <a:ext cx="2743200" cy="649925"/>
            <a:chOff x="1397869" y="6208075"/>
            <a:chExt cx="2743200" cy="649925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FE05C95C-D1A3-60FA-1AC8-BF5E3FAE770E}"/>
                </a:ext>
              </a:extLst>
            </p:cNvPr>
            <p:cNvSpPr/>
            <p:nvPr/>
          </p:nvSpPr>
          <p:spPr>
            <a:xfrm>
              <a:off x="1397869" y="6208075"/>
              <a:ext cx="2743200" cy="649925"/>
            </a:xfrm>
            <a:prstGeom prst="rect">
              <a:avLst/>
            </a:prstGeom>
            <a:solidFill>
              <a:srgbClr val="00B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8" name="Image 6">
              <a:extLst>
                <a:ext uri="{FF2B5EF4-FFF2-40B4-BE49-F238E27FC236}">
                  <a16:creationId xmlns:a16="http://schemas.microsoft.com/office/drawing/2014/main" id="{5F52BAEE-D4E7-7562-5065-3CDF74A9368B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rcRect/>
            <a:stretch/>
          </p:blipFill>
          <p:spPr>
            <a:xfrm>
              <a:off x="2170989" y="6338106"/>
              <a:ext cx="1840179" cy="422716"/>
            </a:xfrm>
            <a:prstGeom prst="rect">
              <a:avLst/>
            </a:prstGeom>
          </p:spPr>
        </p:pic>
        <p:pic>
          <p:nvPicPr>
            <p:cNvPr id="10" name="Image 19" descr="Une image contenant flèche&#10;&#10;Description générée automatiquement">
              <a:extLst>
                <a:ext uri="{FF2B5EF4-FFF2-40B4-BE49-F238E27FC236}">
                  <a16:creationId xmlns:a16="http://schemas.microsoft.com/office/drawing/2014/main" id="{E3A3E40B-0337-3306-BCC8-46C3CEFF3E32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397869" y="6262981"/>
              <a:ext cx="695652" cy="57701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801840443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DCB3D6-5BD7-1FFC-AF9B-61C860DF6B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Photon to digital converter in the dark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B2AE1818-E93F-706C-7202-313A4368C8D1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9730BDE-8948-8218-1434-4A7AB528B5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A"/>
              <a:t>Aug 10, 2023</a:t>
            </a:r>
            <a:endParaRPr lang="de-DE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A3E12A2-0645-1E2C-CC55-CB582EA764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D45B7-DFE2-4393-8D37-380FC36BF3AA}" type="slidenum">
              <a:rPr lang="de-DE" smtClean="0"/>
              <a:t>48</a:t>
            </a:fld>
            <a:endParaRPr lang="de-DE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63E2AD68-C21F-A23A-7727-CD97DEC07AA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51406"/>
          <a:stretch/>
        </p:blipFill>
        <p:spPr>
          <a:xfrm>
            <a:off x="6346913" y="1825625"/>
            <a:ext cx="4873486" cy="4961516"/>
          </a:xfrm>
          <a:prstGeom prst="rect">
            <a:avLst/>
          </a:prstGeom>
        </p:spPr>
      </p:pic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ECA7D938-4778-F6BD-8C76-3B59F01AFA39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6DED5BB1-8F87-2739-C725-17A3CACF089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51406"/>
          <a:stretch/>
        </p:blipFill>
        <p:spPr>
          <a:xfrm>
            <a:off x="1146314" y="1725222"/>
            <a:ext cx="4873486" cy="4961516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29E01525-BCD2-06F4-1737-4140222864FA}"/>
              </a:ext>
            </a:extLst>
          </p:cNvPr>
          <p:cNvSpPr txBox="1"/>
          <p:nvPr/>
        </p:nvSpPr>
        <p:spPr>
          <a:xfrm>
            <a:off x="5224939" y="1338623"/>
            <a:ext cx="29255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Sherbrooke’s 2D SPAD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25701D2-15DF-E634-58C7-9A3DC74EC935}"/>
              </a:ext>
            </a:extLst>
          </p:cNvPr>
          <p:cNvSpPr txBox="1"/>
          <p:nvPr/>
        </p:nvSpPr>
        <p:spPr>
          <a:xfrm>
            <a:off x="2819400" y="70352"/>
            <a:ext cx="610209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b="1" dirty="0"/>
              <a:t>Technical detour: SPAD light emission</a:t>
            </a:r>
          </a:p>
        </p:txBody>
      </p:sp>
    </p:spTree>
    <p:extLst>
      <p:ext uri="{BB962C8B-B14F-4D97-AF65-F5344CB8AC3E}">
        <p14:creationId xmlns:p14="http://schemas.microsoft.com/office/powerpoint/2010/main" val="2924400807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97C731-1898-E14A-8801-021E206798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keV e- for Digital Hybrid Photo-Detector</a:t>
            </a:r>
          </a:p>
        </p:txBody>
      </p:sp>
      <p:sp>
        <p:nvSpPr>
          <p:cNvPr id="31" name="Content Placeholder 30">
            <a:extLst>
              <a:ext uri="{FF2B5EF4-FFF2-40B4-BE49-F238E27FC236}">
                <a16:creationId xmlns:a16="http://schemas.microsoft.com/office/drawing/2014/main" id="{546371CF-1487-EE4D-A6BD-036718C721A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96761" y="1383619"/>
            <a:ext cx="9933340" cy="1797328"/>
          </a:xfrm>
        </p:spPr>
        <p:txBody>
          <a:bodyPr>
            <a:normAutofit/>
          </a:bodyPr>
          <a:lstStyle/>
          <a:p>
            <a:r>
              <a:rPr lang="en-US" dirty="0"/>
              <a:t>Beat down dark noise by firing multiple SPADs Diffusion layer</a:t>
            </a:r>
          </a:p>
          <a:p>
            <a:pPr lvl="1"/>
            <a:r>
              <a:rPr lang="en-US" dirty="0"/>
              <a:t>Photocathode thermal noise at room temperature ~1Hz/mm</a:t>
            </a:r>
            <a:r>
              <a:rPr lang="en-US" baseline="30000" dirty="0"/>
              <a:t>2</a:t>
            </a:r>
          </a:p>
          <a:p>
            <a:pPr lvl="1"/>
            <a:r>
              <a:rPr lang="en-US" dirty="0"/>
              <a:t>SPAD thermal noise at room temperature ~100kHz/mm</a:t>
            </a:r>
            <a:r>
              <a:rPr lang="en-US" baseline="30000" dirty="0"/>
              <a:t>2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89EF877B-74D3-AF44-A882-F05C3868CC19}"/>
              </a:ext>
            </a:extLst>
          </p:cNvPr>
          <p:cNvSpPr/>
          <p:nvPr/>
        </p:nvSpPr>
        <p:spPr>
          <a:xfrm>
            <a:off x="7957863" y="3773829"/>
            <a:ext cx="4072182" cy="12944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EEDBC45-C446-D04C-8138-A12A556B0FDE}"/>
              </a:ext>
            </a:extLst>
          </p:cNvPr>
          <p:cNvSpPr/>
          <p:nvPr/>
        </p:nvSpPr>
        <p:spPr>
          <a:xfrm>
            <a:off x="7957871" y="3889100"/>
            <a:ext cx="4072181" cy="1620000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05A4FCD-61F6-B245-BB98-EB618E9CA04B}"/>
              </a:ext>
            </a:extLst>
          </p:cNvPr>
          <p:cNvSpPr/>
          <p:nvPr/>
        </p:nvSpPr>
        <p:spPr>
          <a:xfrm>
            <a:off x="7957857" y="3897858"/>
            <a:ext cx="4072202" cy="78854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0D9E4C46-54FF-DC49-85E6-AE11B452B986}"/>
              </a:ext>
            </a:extLst>
          </p:cNvPr>
          <p:cNvSpPr/>
          <p:nvPr/>
        </p:nvSpPr>
        <p:spPr>
          <a:xfrm>
            <a:off x="7957871" y="5637777"/>
            <a:ext cx="4072165" cy="1151883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/>
              <a:t>CMOS</a:t>
            </a:r>
          </a:p>
          <a:p>
            <a:pPr algn="ctr"/>
            <a:r>
              <a:rPr lang="en-US" dirty="0"/>
              <a:t>Aka. electronics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CE8A85FA-9759-A44E-A259-42DB241781C1}"/>
              </a:ext>
            </a:extLst>
          </p:cNvPr>
          <p:cNvSpPr/>
          <p:nvPr/>
        </p:nvSpPr>
        <p:spPr>
          <a:xfrm>
            <a:off x="8301492" y="5504180"/>
            <a:ext cx="765313" cy="133597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6344F56-72F9-674F-996C-2A6A524D9514}"/>
              </a:ext>
            </a:extLst>
          </p:cNvPr>
          <p:cNvSpPr txBox="1"/>
          <p:nvPr/>
        </p:nvSpPr>
        <p:spPr>
          <a:xfrm>
            <a:off x="6042335" y="5394557"/>
            <a:ext cx="19591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Molecular bonding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064DC22E-8A3B-6B49-A305-A3BE3BDA9666}"/>
              </a:ext>
            </a:extLst>
          </p:cNvPr>
          <p:cNvCxnSpPr>
            <a:cxnSpLocks/>
          </p:cNvCxnSpPr>
          <p:nvPr/>
        </p:nvCxnSpPr>
        <p:spPr>
          <a:xfrm>
            <a:off x="7957848" y="3897858"/>
            <a:ext cx="4072204" cy="0"/>
          </a:xfrm>
          <a:prstGeom prst="line">
            <a:avLst/>
          </a:prstGeom>
          <a:ln w="28575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>
            <a:extLst>
              <a:ext uri="{FF2B5EF4-FFF2-40B4-BE49-F238E27FC236}">
                <a16:creationId xmlns:a16="http://schemas.microsoft.com/office/drawing/2014/main" id="{66D98E41-C6F2-8F43-8D80-C58F737A0A95}"/>
              </a:ext>
            </a:extLst>
          </p:cNvPr>
          <p:cNvSpPr/>
          <p:nvPr/>
        </p:nvSpPr>
        <p:spPr>
          <a:xfrm>
            <a:off x="8185840" y="5351132"/>
            <a:ext cx="1035126" cy="84656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riangle 11">
            <a:extLst>
              <a:ext uri="{FF2B5EF4-FFF2-40B4-BE49-F238E27FC236}">
                <a16:creationId xmlns:a16="http://schemas.microsoft.com/office/drawing/2014/main" id="{5701041A-7861-EA45-B006-07D5B5D18EF1}"/>
              </a:ext>
            </a:extLst>
          </p:cNvPr>
          <p:cNvSpPr/>
          <p:nvPr/>
        </p:nvSpPr>
        <p:spPr>
          <a:xfrm>
            <a:off x="7957871" y="4672428"/>
            <a:ext cx="160774" cy="836012"/>
          </a:xfrm>
          <a:prstGeom prst="triangle">
            <a:avLst/>
          </a:pr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riangle 12">
            <a:extLst>
              <a:ext uri="{FF2B5EF4-FFF2-40B4-BE49-F238E27FC236}">
                <a16:creationId xmlns:a16="http://schemas.microsoft.com/office/drawing/2014/main" id="{6748EACC-DDF6-8548-BDAB-45349F791EDF}"/>
              </a:ext>
            </a:extLst>
          </p:cNvPr>
          <p:cNvSpPr/>
          <p:nvPr/>
        </p:nvSpPr>
        <p:spPr>
          <a:xfrm>
            <a:off x="9260620" y="4668168"/>
            <a:ext cx="181470" cy="836012"/>
          </a:xfrm>
          <a:prstGeom prst="triangle">
            <a:avLst/>
          </a:pr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CBD8CFD-2D2F-1E4E-A357-B8407CFFAEAB}"/>
              </a:ext>
            </a:extLst>
          </p:cNvPr>
          <p:cNvSpPr txBox="1"/>
          <p:nvPr/>
        </p:nvSpPr>
        <p:spPr>
          <a:xfrm>
            <a:off x="5479257" y="3775472"/>
            <a:ext cx="38577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Ultra-thin contact 1-5nm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0D57676-3323-8948-B105-314649B20361}"/>
              </a:ext>
            </a:extLst>
          </p:cNvPr>
          <p:cNvSpPr txBox="1"/>
          <p:nvPr/>
        </p:nvSpPr>
        <p:spPr>
          <a:xfrm>
            <a:off x="5501286" y="3525842"/>
            <a:ext cx="25195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Thin passivation ~100nm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E1B205E-D2C2-0746-8142-558F8AE83BDA}"/>
              </a:ext>
            </a:extLst>
          </p:cNvPr>
          <p:cNvSpPr txBox="1"/>
          <p:nvPr/>
        </p:nvSpPr>
        <p:spPr>
          <a:xfrm>
            <a:off x="10111635" y="3716758"/>
            <a:ext cx="3465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C00000"/>
                </a:solidFill>
              </a:rPr>
              <a:t>e</a:t>
            </a:r>
            <a:r>
              <a:rPr lang="en-US" baseline="30000" dirty="0">
                <a:solidFill>
                  <a:srgbClr val="C00000"/>
                </a:solidFill>
              </a:rPr>
              <a:t>-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CF82C612-3BAB-9548-B182-652F1EFC2379}"/>
              </a:ext>
            </a:extLst>
          </p:cNvPr>
          <p:cNvSpPr txBox="1"/>
          <p:nvPr/>
        </p:nvSpPr>
        <p:spPr>
          <a:xfrm>
            <a:off x="9862150" y="3958496"/>
            <a:ext cx="3465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C00000"/>
                </a:solidFill>
              </a:rPr>
              <a:t>e</a:t>
            </a:r>
            <a:r>
              <a:rPr lang="en-US" baseline="30000" dirty="0">
                <a:solidFill>
                  <a:srgbClr val="C00000"/>
                </a:solidFill>
              </a:rPr>
              <a:t>-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783644C1-20B3-424A-98F4-354D4B2A6401}"/>
              </a:ext>
            </a:extLst>
          </p:cNvPr>
          <p:cNvSpPr txBox="1"/>
          <p:nvPr/>
        </p:nvSpPr>
        <p:spPr>
          <a:xfrm>
            <a:off x="10252330" y="3838035"/>
            <a:ext cx="3465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C00000"/>
                </a:solidFill>
              </a:rPr>
              <a:t>e</a:t>
            </a:r>
            <a:r>
              <a:rPr lang="en-US" baseline="30000" dirty="0">
                <a:solidFill>
                  <a:srgbClr val="C00000"/>
                </a:solidFill>
              </a:rPr>
              <a:t>-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2FEE816B-307D-E845-9014-18E92A945964}"/>
              </a:ext>
            </a:extLst>
          </p:cNvPr>
          <p:cNvSpPr txBox="1"/>
          <p:nvPr/>
        </p:nvSpPr>
        <p:spPr>
          <a:xfrm>
            <a:off x="10027989" y="3889761"/>
            <a:ext cx="3465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C00000"/>
                </a:solidFill>
              </a:rPr>
              <a:t>e</a:t>
            </a:r>
            <a:r>
              <a:rPr lang="en-US" baseline="30000" dirty="0">
                <a:solidFill>
                  <a:srgbClr val="C00000"/>
                </a:solidFill>
              </a:rPr>
              <a:t>-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00E49D71-2768-D146-9464-A7773116DD67}"/>
              </a:ext>
            </a:extLst>
          </p:cNvPr>
          <p:cNvSpPr/>
          <p:nvPr/>
        </p:nvSpPr>
        <p:spPr>
          <a:xfrm>
            <a:off x="9606733" y="5499982"/>
            <a:ext cx="765313" cy="133597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BA4F1F7B-5566-1B44-8C04-56D94D08AC07}"/>
              </a:ext>
            </a:extLst>
          </p:cNvPr>
          <p:cNvSpPr/>
          <p:nvPr/>
        </p:nvSpPr>
        <p:spPr>
          <a:xfrm>
            <a:off x="9491081" y="5346934"/>
            <a:ext cx="1035126" cy="84656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riangle 21">
            <a:extLst>
              <a:ext uri="{FF2B5EF4-FFF2-40B4-BE49-F238E27FC236}">
                <a16:creationId xmlns:a16="http://schemas.microsoft.com/office/drawing/2014/main" id="{17348097-E6E6-2140-BF3C-14964C21F627}"/>
              </a:ext>
            </a:extLst>
          </p:cNvPr>
          <p:cNvSpPr/>
          <p:nvPr/>
        </p:nvSpPr>
        <p:spPr>
          <a:xfrm>
            <a:off x="10565861" y="4663970"/>
            <a:ext cx="181470" cy="836012"/>
          </a:xfrm>
          <a:prstGeom prst="triangle">
            <a:avLst/>
          </a:pr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0B15FC80-A39F-A24A-8A5A-4800E9718A80}"/>
              </a:ext>
            </a:extLst>
          </p:cNvPr>
          <p:cNvSpPr/>
          <p:nvPr/>
        </p:nvSpPr>
        <p:spPr>
          <a:xfrm>
            <a:off x="10889463" y="5499982"/>
            <a:ext cx="765313" cy="133597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AA128757-D500-864B-99D3-86FDA7976150}"/>
              </a:ext>
            </a:extLst>
          </p:cNvPr>
          <p:cNvSpPr/>
          <p:nvPr/>
        </p:nvSpPr>
        <p:spPr>
          <a:xfrm>
            <a:off x="10773811" y="5346934"/>
            <a:ext cx="1035126" cy="84656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riangle 24">
            <a:extLst>
              <a:ext uri="{FF2B5EF4-FFF2-40B4-BE49-F238E27FC236}">
                <a16:creationId xmlns:a16="http://schemas.microsoft.com/office/drawing/2014/main" id="{6EE12469-DAC5-134C-BDAB-47C1BDC59153}"/>
              </a:ext>
            </a:extLst>
          </p:cNvPr>
          <p:cNvSpPr/>
          <p:nvPr/>
        </p:nvSpPr>
        <p:spPr>
          <a:xfrm>
            <a:off x="11848591" y="4663970"/>
            <a:ext cx="181470" cy="836012"/>
          </a:xfrm>
          <a:prstGeom prst="triangle">
            <a:avLst/>
          </a:pr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9B0C800E-3643-A04E-B570-365171468B46}"/>
              </a:ext>
            </a:extLst>
          </p:cNvPr>
          <p:cNvSpPr txBox="1"/>
          <p:nvPr/>
        </p:nvSpPr>
        <p:spPr>
          <a:xfrm>
            <a:off x="6349314" y="4152901"/>
            <a:ext cx="17197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Zero field region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EA930AC1-4E59-D74B-A6DE-77E5ECD124F9}"/>
              </a:ext>
            </a:extLst>
          </p:cNvPr>
          <p:cNvSpPr txBox="1"/>
          <p:nvPr/>
        </p:nvSpPr>
        <p:spPr>
          <a:xfrm>
            <a:off x="6229805" y="4834757"/>
            <a:ext cx="17253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Drift field region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A232D6CA-48E4-154C-BAB3-BBEFAA77BB8F}"/>
              </a:ext>
            </a:extLst>
          </p:cNvPr>
          <p:cNvSpPr txBox="1"/>
          <p:nvPr/>
        </p:nvSpPr>
        <p:spPr>
          <a:xfrm>
            <a:off x="6193395" y="5181752"/>
            <a:ext cx="17961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Avalanche region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C938B1F8-E587-034A-B5CA-6B3E336C8D63}"/>
              </a:ext>
            </a:extLst>
          </p:cNvPr>
          <p:cNvSpPr txBox="1"/>
          <p:nvPr/>
        </p:nvSpPr>
        <p:spPr>
          <a:xfrm>
            <a:off x="10230314" y="3263907"/>
            <a:ext cx="7671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keV e-</a:t>
            </a:r>
          </a:p>
        </p:txBody>
      </p: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C52B515F-B1AD-8449-86A2-B189F76767AC}"/>
              </a:ext>
            </a:extLst>
          </p:cNvPr>
          <p:cNvCxnSpPr>
            <a:cxnSpLocks/>
          </p:cNvCxnSpPr>
          <p:nvPr/>
        </p:nvCxnSpPr>
        <p:spPr>
          <a:xfrm>
            <a:off x="3776009" y="4699100"/>
            <a:ext cx="0" cy="277380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Rectangle 33">
            <a:extLst>
              <a:ext uri="{FF2B5EF4-FFF2-40B4-BE49-F238E27FC236}">
                <a16:creationId xmlns:a16="http://schemas.microsoft.com/office/drawing/2014/main" id="{D3D68384-B212-0143-B02D-084D4F014A3E}"/>
              </a:ext>
            </a:extLst>
          </p:cNvPr>
          <p:cNvSpPr/>
          <p:nvPr/>
        </p:nvSpPr>
        <p:spPr>
          <a:xfrm>
            <a:off x="1107161" y="5577169"/>
            <a:ext cx="1184400" cy="118587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381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7BE2FFA7-602A-9541-A7E0-2823EF019A19}"/>
              </a:ext>
            </a:extLst>
          </p:cNvPr>
          <p:cNvSpPr/>
          <p:nvPr/>
        </p:nvSpPr>
        <p:spPr>
          <a:xfrm>
            <a:off x="2292609" y="5577169"/>
            <a:ext cx="1184400" cy="118587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381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C9C26079-413F-4D48-8E19-5300846D191E}"/>
              </a:ext>
            </a:extLst>
          </p:cNvPr>
          <p:cNvSpPr/>
          <p:nvPr/>
        </p:nvSpPr>
        <p:spPr>
          <a:xfrm>
            <a:off x="1107161" y="4396023"/>
            <a:ext cx="1184400" cy="118587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381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541A8191-930A-D541-9468-480C939F617A}"/>
              </a:ext>
            </a:extLst>
          </p:cNvPr>
          <p:cNvSpPr/>
          <p:nvPr/>
        </p:nvSpPr>
        <p:spPr>
          <a:xfrm>
            <a:off x="2292609" y="4393659"/>
            <a:ext cx="1184400" cy="118587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381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9D5F710C-921E-0544-8D8A-B89488B98481}"/>
              </a:ext>
            </a:extLst>
          </p:cNvPr>
          <p:cNvSpPr/>
          <p:nvPr/>
        </p:nvSpPr>
        <p:spPr>
          <a:xfrm>
            <a:off x="3477009" y="5581485"/>
            <a:ext cx="1184400" cy="118587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381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F27CD6E9-FBAD-864B-B402-7FE1532B3662}"/>
              </a:ext>
            </a:extLst>
          </p:cNvPr>
          <p:cNvSpPr/>
          <p:nvPr/>
        </p:nvSpPr>
        <p:spPr>
          <a:xfrm>
            <a:off x="3477009" y="4380470"/>
            <a:ext cx="1184400" cy="118587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381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A19E5A15-259C-6640-A133-6C4F95EFEC32}"/>
              </a:ext>
            </a:extLst>
          </p:cNvPr>
          <p:cNvSpPr/>
          <p:nvPr/>
        </p:nvSpPr>
        <p:spPr>
          <a:xfrm>
            <a:off x="1097234" y="3223241"/>
            <a:ext cx="1184400" cy="118587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381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6B5A91B9-98F9-4143-B6F3-AAD77027484D}"/>
              </a:ext>
            </a:extLst>
          </p:cNvPr>
          <p:cNvSpPr/>
          <p:nvPr/>
        </p:nvSpPr>
        <p:spPr>
          <a:xfrm>
            <a:off x="2281634" y="3230104"/>
            <a:ext cx="1184400" cy="118587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381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D1BE338E-4C86-7D4E-8CE9-0CFCF9F3810A}"/>
              </a:ext>
            </a:extLst>
          </p:cNvPr>
          <p:cNvSpPr/>
          <p:nvPr/>
        </p:nvSpPr>
        <p:spPr>
          <a:xfrm>
            <a:off x="3466034" y="3245245"/>
            <a:ext cx="1184400" cy="118587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381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1D46041D-2D3D-4C47-BC94-84DB4A1FE986}"/>
              </a:ext>
            </a:extLst>
          </p:cNvPr>
          <p:cNvSpPr/>
          <p:nvPr/>
        </p:nvSpPr>
        <p:spPr>
          <a:xfrm>
            <a:off x="1879103" y="3651979"/>
            <a:ext cx="2160000" cy="2160000"/>
          </a:xfrm>
          <a:prstGeom prst="ellipse">
            <a:avLst/>
          </a:prstGeom>
          <a:gradFill flip="none" rotWithShape="1">
            <a:gsLst>
              <a:gs pos="0">
                <a:srgbClr val="C00000"/>
              </a:gs>
              <a:gs pos="44000">
                <a:schemeClr val="accent1">
                  <a:lumMod val="40000"/>
                  <a:lumOff val="60000"/>
                  <a:alpha val="4202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Block Arc 43">
            <a:extLst>
              <a:ext uri="{FF2B5EF4-FFF2-40B4-BE49-F238E27FC236}">
                <a16:creationId xmlns:a16="http://schemas.microsoft.com/office/drawing/2014/main" id="{F183C147-E48A-2C49-8C5C-FFA9D8DBF5BD}"/>
              </a:ext>
            </a:extLst>
          </p:cNvPr>
          <p:cNvSpPr/>
          <p:nvPr/>
        </p:nvSpPr>
        <p:spPr>
          <a:xfrm>
            <a:off x="7726053" y="347500"/>
            <a:ext cx="4272193" cy="831921"/>
          </a:xfrm>
          <a:prstGeom prst="blockArc">
            <a:avLst>
              <a:gd name="adj1" fmla="val 10800000"/>
              <a:gd name="adj2" fmla="val 24979"/>
              <a:gd name="adj3" fmla="val 8776"/>
            </a:avLst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cxnSp>
        <p:nvCxnSpPr>
          <p:cNvPr id="45" name="Straight Arrow Connector 44">
            <a:extLst>
              <a:ext uri="{FF2B5EF4-FFF2-40B4-BE49-F238E27FC236}">
                <a16:creationId xmlns:a16="http://schemas.microsoft.com/office/drawing/2014/main" id="{0E4FFBA0-B3B3-F348-9F58-05A240FF6DEE}"/>
              </a:ext>
            </a:extLst>
          </p:cNvPr>
          <p:cNvCxnSpPr>
            <a:cxnSpLocks/>
          </p:cNvCxnSpPr>
          <p:nvPr/>
        </p:nvCxnSpPr>
        <p:spPr>
          <a:xfrm>
            <a:off x="10252330" y="386623"/>
            <a:ext cx="40036" cy="3597929"/>
          </a:xfrm>
          <a:prstGeom prst="straightConnector1">
            <a:avLst/>
          </a:prstGeom>
          <a:ln>
            <a:solidFill>
              <a:srgbClr val="C00000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TextBox 45">
            <a:extLst>
              <a:ext uri="{FF2B5EF4-FFF2-40B4-BE49-F238E27FC236}">
                <a16:creationId xmlns:a16="http://schemas.microsoft.com/office/drawing/2014/main" id="{B8E16924-5933-FD4D-B68C-584CCE80BDA0}"/>
              </a:ext>
            </a:extLst>
          </p:cNvPr>
          <p:cNvSpPr txBox="1"/>
          <p:nvPr/>
        </p:nvSpPr>
        <p:spPr>
          <a:xfrm>
            <a:off x="10587715" y="79315"/>
            <a:ext cx="15762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Photo-cathode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7099974-DC67-DB24-A4B2-C5F01DFCAC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A"/>
              <a:t>Aug 10, 2023</a:t>
            </a:r>
            <a:endParaRPr lang="de-DE"/>
          </a:p>
        </p:txBody>
      </p:sp>
      <p:sp>
        <p:nvSpPr>
          <p:cNvPr id="26" name="Slide Number Placeholder 25">
            <a:extLst>
              <a:ext uri="{FF2B5EF4-FFF2-40B4-BE49-F238E27FC236}">
                <a16:creationId xmlns:a16="http://schemas.microsoft.com/office/drawing/2014/main" id="{5364AD2E-D915-DB9D-1854-9D110BA07F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D45B7-DFE2-4393-8D37-380FC36BF3AA}" type="slidenum">
              <a:rPr lang="de-DE" smtClean="0"/>
              <a:t>49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191928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4">
            <a:extLst>
              <a:ext uri="{FF2B5EF4-FFF2-40B4-BE49-F238E27FC236}">
                <a16:creationId xmlns:a16="http://schemas.microsoft.com/office/drawing/2014/main" id="{49AE967A-A0EA-20CC-EB17-58EA1BEB92C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128" y="2981407"/>
            <a:ext cx="5697072" cy="35575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A955AF6-F1DA-B16B-EC7B-8F2DA35654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Many SPAD in parallel – aka </a:t>
            </a:r>
            <a:r>
              <a:rPr lang="en-US" dirty="0" err="1"/>
              <a:t>SiPMs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7B2E16A-E9DB-A333-44E1-9353784066E7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A04B4F8-35C9-B118-C99D-66213D0F7119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F4118FF-751E-FE76-BE99-A13176CB23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A"/>
              <a:t>Aug 10, 2023</a:t>
            </a:r>
            <a:endParaRPr lang="de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E34CB99-9494-879B-F123-CA70F2CF36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D45B7-DFE2-4393-8D37-380FC36BF3AA}" type="slidenum">
              <a:rPr lang="de-DE" smtClean="0"/>
              <a:t>5</a:t>
            </a:fld>
            <a:endParaRPr lang="de-DE"/>
          </a:p>
        </p:txBody>
      </p:sp>
      <p:pic>
        <p:nvPicPr>
          <p:cNvPr id="7" name="Picture 2">
            <a:extLst>
              <a:ext uri="{FF2B5EF4-FFF2-40B4-BE49-F238E27FC236}">
                <a16:creationId xmlns:a16="http://schemas.microsoft.com/office/drawing/2014/main" id="{AAFF8DE8-C7DF-A3F6-DFC9-515913CCA9B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1469" y="1714664"/>
            <a:ext cx="6432331" cy="48242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0146A954-C397-1902-AFA0-A2E89137DB6A}"/>
              </a:ext>
            </a:extLst>
          </p:cNvPr>
          <p:cNvSpPr txBox="1"/>
          <p:nvPr/>
        </p:nvSpPr>
        <p:spPr>
          <a:xfrm>
            <a:off x="6671041" y="6071968"/>
            <a:ext cx="418391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https://</a:t>
            </a:r>
            <a:r>
              <a:rPr lang="en-US" dirty="0" err="1"/>
              <a:t>sites.gatech.edu</a:t>
            </a:r>
            <a:r>
              <a:rPr lang="en-US" dirty="0"/>
              <a:t>/</a:t>
            </a:r>
            <a:r>
              <a:rPr lang="en-US" dirty="0" err="1"/>
              <a:t>lanns</a:t>
            </a:r>
            <a:r>
              <a:rPr lang="en-US" dirty="0"/>
              <a:t>/research/silicon-photomultipliers/</a:t>
            </a:r>
          </a:p>
        </p:txBody>
      </p:sp>
    </p:spTree>
    <p:extLst>
      <p:ext uri="{BB962C8B-B14F-4D97-AF65-F5344CB8AC3E}">
        <p14:creationId xmlns:p14="http://schemas.microsoft.com/office/powerpoint/2010/main" val="31488067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ectangle 29">
            <a:extLst>
              <a:ext uri="{FF2B5EF4-FFF2-40B4-BE49-F238E27FC236}">
                <a16:creationId xmlns:a16="http://schemas.microsoft.com/office/drawing/2014/main" id="{3DBAF3CE-BD16-C37C-0F22-15BFCCB98C56}"/>
              </a:ext>
            </a:extLst>
          </p:cNvPr>
          <p:cNvSpPr/>
          <p:nvPr/>
        </p:nvSpPr>
        <p:spPr>
          <a:xfrm>
            <a:off x="838200" y="731449"/>
            <a:ext cx="2015310" cy="261122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9B333C9-485A-ECA5-4237-DFB77AB746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76307" y="136525"/>
            <a:ext cx="6751893" cy="1325563"/>
          </a:xfrm>
        </p:spPr>
        <p:txBody>
          <a:bodyPr/>
          <a:lstStyle/>
          <a:p>
            <a:r>
              <a:rPr lang="en-US" dirty="0"/>
              <a:t>Moving away from DS analog scheme?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1027AAA-BB4A-6FE9-C095-1393DE252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A"/>
              <a:t>Aug 10, 2023</a:t>
            </a:r>
            <a:endParaRPr lang="de-DE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708198E-FAF8-71A3-8992-DB06D259EF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D45B7-DFE2-4393-8D37-380FC36BF3AA}" type="slidenum">
              <a:rPr lang="de-DE" smtClean="0"/>
              <a:t>6</a:t>
            </a:fld>
            <a:endParaRPr lang="de-DE"/>
          </a:p>
        </p:txBody>
      </p:sp>
      <p:sp>
        <p:nvSpPr>
          <p:cNvPr id="6" name="Isosceles Triangle 46">
            <a:extLst>
              <a:ext uri="{FF2B5EF4-FFF2-40B4-BE49-F238E27FC236}">
                <a16:creationId xmlns:a16="http://schemas.microsoft.com/office/drawing/2014/main" id="{5997F205-42F2-A7A8-DDFE-BD51EFBD4380}"/>
              </a:ext>
            </a:extLst>
          </p:cNvPr>
          <p:cNvSpPr/>
          <p:nvPr/>
        </p:nvSpPr>
        <p:spPr>
          <a:xfrm>
            <a:off x="1100640" y="1400979"/>
            <a:ext cx="255494" cy="221876"/>
          </a:xfrm>
          <a:prstGeom prst="triangle">
            <a:avLst/>
          </a:prstGeom>
          <a:solidFill>
            <a:schemeClr val="bg1"/>
          </a:solidFill>
          <a:ln w="22225">
            <a:solidFill>
              <a:schemeClr val="tx1"/>
            </a:solidFill>
            <a:miter lim="800000"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l">
              <a:lnSpc>
                <a:spcPct val="90000"/>
              </a:lnSpc>
            </a:pPr>
            <a:endParaRPr lang="en-US">
              <a:solidFill>
                <a:schemeClr val="tx1"/>
              </a:solidFill>
            </a:endParaRP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B53CDB7B-7A6A-A0C2-0079-27978CE6ADE8}"/>
              </a:ext>
            </a:extLst>
          </p:cNvPr>
          <p:cNvCxnSpPr/>
          <p:nvPr/>
        </p:nvCxnSpPr>
        <p:spPr>
          <a:xfrm>
            <a:off x="1100640" y="1400979"/>
            <a:ext cx="255494" cy="0"/>
          </a:xfrm>
          <a:prstGeom prst="line">
            <a:avLst/>
          </a:prstGeom>
          <a:ln w="22225">
            <a:solidFill>
              <a:schemeClr val="tx1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552DA89A-0340-7A09-2603-5BEBB2E65A40}"/>
              </a:ext>
            </a:extLst>
          </p:cNvPr>
          <p:cNvCxnSpPr>
            <a:cxnSpLocks/>
            <a:stCxn id="6" idx="0"/>
          </p:cNvCxnSpPr>
          <p:nvPr/>
        </p:nvCxnSpPr>
        <p:spPr>
          <a:xfrm flipV="1">
            <a:off x="1228387" y="889991"/>
            <a:ext cx="0" cy="510988"/>
          </a:xfrm>
          <a:prstGeom prst="line">
            <a:avLst/>
          </a:prstGeom>
          <a:ln w="22225">
            <a:solidFill>
              <a:schemeClr val="tx1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A6479FDB-EA7F-158F-E8D6-4A09C33E1691}"/>
              </a:ext>
            </a:extLst>
          </p:cNvPr>
          <p:cNvCxnSpPr/>
          <p:nvPr/>
        </p:nvCxnSpPr>
        <p:spPr>
          <a:xfrm flipV="1">
            <a:off x="1228387" y="1622855"/>
            <a:ext cx="0" cy="510988"/>
          </a:xfrm>
          <a:prstGeom prst="line">
            <a:avLst/>
          </a:prstGeom>
          <a:ln w="22225">
            <a:solidFill>
              <a:schemeClr val="tx1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>
            <a:extLst>
              <a:ext uri="{FF2B5EF4-FFF2-40B4-BE49-F238E27FC236}">
                <a16:creationId xmlns:a16="http://schemas.microsoft.com/office/drawing/2014/main" id="{F01C46D7-4108-CA08-D8B2-D5FE4C753272}"/>
              </a:ext>
            </a:extLst>
          </p:cNvPr>
          <p:cNvSpPr/>
          <p:nvPr/>
        </p:nvSpPr>
        <p:spPr>
          <a:xfrm>
            <a:off x="1100640" y="2127121"/>
            <a:ext cx="255494" cy="583986"/>
          </a:xfrm>
          <a:prstGeom prst="rect">
            <a:avLst/>
          </a:prstGeom>
          <a:solidFill>
            <a:schemeClr val="bg1"/>
          </a:solidFill>
          <a:ln w="22225">
            <a:solidFill>
              <a:schemeClr val="tx1"/>
            </a:solidFill>
            <a:miter lim="800000"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l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79D2F304-44A5-3C9F-3CC4-39EE9F95EF7E}"/>
              </a:ext>
            </a:extLst>
          </p:cNvPr>
          <p:cNvCxnSpPr>
            <a:cxnSpLocks/>
            <a:stCxn id="10" idx="2"/>
          </p:cNvCxnSpPr>
          <p:nvPr/>
        </p:nvCxnSpPr>
        <p:spPr>
          <a:xfrm>
            <a:off x="1228387" y="2711107"/>
            <a:ext cx="0" cy="399570"/>
          </a:xfrm>
          <a:prstGeom prst="line">
            <a:avLst/>
          </a:prstGeom>
          <a:ln w="22225">
            <a:solidFill>
              <a:schemeClr val="tx1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Isosceles Triangle 39">
            <a:extLst>
              <a:ext uri="{FF2B5EF4-FFF2-40B4-BE49-F238E27FC236}">
                <a16:creationId xmlns:a16="http://schemas.microsoft.com/office/drawing/2014/main" id="{4B1CF518-FE29-EA76-85F1-A432A32C31C3}"/>
              </a:ext>
            </a:extLst>
          </p:cNvPr>
          <p:cNvSpPr/>
          <p:nvPr/>
        </p:nvSpPr>
        <p:spPr>
          <a:xfrm>
            <a:off x="1566145" y="1419032"/>
            <a:ext cx="255494" cy="221876"/>
          </a:xfrm>
          <a:prstGeom prst="triangle">
            <a:avLst/>
          </a:prstGeom>
          <a:solidFill>
            <a:schemeClr val="bg1"/>
          </a:solidFill>
          <a:ln w="22225">
            <a:solidFill>
              <a:schemeClr val="tx1"/>
            </a:solidFill>
            <a:miter lim="800000"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l">
              <a:lnSpc>
                <a:spcPct val="90000"/>
              </a:lnSpc>
            </a:pPr>
            <a:endParaRPr lang="en-US">
              <a:solidFill>
                <a:schemeClr val="tx1"/>
              </a:solidFill>
            </a:endParaRP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C5B24972-0A6A-5B49-C874-FE08AEC3168B}"/>
              </a:ext>
            </a:extLst>
          </p:cNvPr>
          <p:cNvCxnSpPr>
            <a:cxnSpLocks/>
          </p:cNvCxnSpPr>
          <p:nvPr/>
        </p:nvCxnSpPr>
        <p:spPr>
          <a:xfrm flipH="1">
            <a:off x="2347317" y="889991"/>
            <a:ext cx="9911" cy="862260"/>
          </a:xfrm>
          <a:prstGeom prst="line">
            <a:avLst/>
          </a:prstGeom>
          <a:ln w="28575">
            <a:solidFill>
              <a:schemeClr val="bg1">
                <a:lumMod val="50000"/>
              </a:schemeClr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4A70F108-BF42-9A1F-F5DB-C118A04926B1}"/>
              </a:ext>
            </a:extLst>
          </p:cNvPr>
          <p:cNvCxnSpPr>
            <a:cxnSpLocks/>
          </p:cNvCxnSpPr>
          <p:nvPr/>
        </p:nvCxnSpPr>
        <p:spPr>
          <a:xfrm>
            <a:off x="2136006" y="1744567"/>
            <a:ext cx="422622" cy="0"/>
          </a:xfrm>
          <a:prstGeom prst="line">
            <a:avLst/>
          </a:prstGeom>
          <a:ln w="28575">
            <a:solidFill>
              <a:schemeClr val="bg1">
                <a:lumMod val="50000"/>
              </a:schemeClr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B79120DB-CB48-AADE-A0B0-0E24D8A2E5BE}"/>
              </a:ext>
            </a:extLst>
          </p:cNvPr>
          <p:cNvCxnSpPr>
            <a:cxnSpLocks/>
          </p:cNvCxnSpPr>
          <p:nvPr/>
        </p:nvCxnSpPr>
        <p:spPr>
          <a:xfrm>
            <a:off x="2145917" y="1843606"/>
            <a:ext cx="422622" cy="0"/>
          </a:xfrm>
          <a:prstGeom prst="line">
            <a:avLst/>
          </a:prstGeom>
          <a:ln w="28575">
            <a:solidFill>
              <a:schemeClr val="bg1">
                <a:lumMod val="50000"/>
              </a:schemeClr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846A6D99-9E99-7E5D-F936-EF4BFAF9DD52}"/>
              </a:ext>
            </a:extLst>
          </p:cNvPr>
          <p:cNvCxnSpPr>
            <a:cxnSpLocks/>
          </p:cNvCxnSpPr>
          <p:nvPr/>
        </p:nvCxnSpPr>
        <p:spPr>
          <a:xfrm>
            <a:off x="2357228" y="1843606"/>
            <a:ext cx="0" cy="1267071"/>
          </a:xfrm>
          <a:prstGeom prst="line">
            <a:avLst/>
          </a:prstGeom>
          <a:ln w="28575">
            <a:solidFill>
              <a:schemeClr val="bg1">
                <a:lumMod val="50000"/>
              </a:schemeClr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7D62C1E5-E09D-0992-9D36-0389A2E7C12C}"/>
              </a:ext>
            </a:extLst>
          </p:cNvPr>
          <p:cNvCxnSpPr/>
          <p:nvPr/>
        </p:nvCxnSpPr>
        <p:spPr>
          <a:xfrm>
            <a:off x="1566145" y="1400979"/>
            <a:ext cx="255494" cy="0"/>
          </a:xfrm>
          <a:prstGeom prst="line">
            <a:avLst/>
          </a:prstGeom>
          <a:ln w="22225">
            <a:solidFill>
              <a:schemeClr val="tx1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453E48BB-26AE-0B1D-B6E7-C89000507C78}"/>
              </a:ext>
            </a:extLst>
          </p:cNvPr>
          <p:cNvCxnSpPr>
            <a:cxnSpLocks/>
          </p:cNvCxnSpPr>
          <p:nvPr/>
        </p:nvCxnSpPr>
        <p:spPr>
          <a:xfrm flipV="1">
            <a:off x="1693892" y="889991"/>
            <a:ext cx="0" cy="510988"/>
          </a:xfrm>
          <a:prstGeom prst="line">
            <a:avLst/>
          </a:prstGeom>
          <a:ln w="22225">
            <a:solidFill>
              <a:schemeClr val="tx1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80C9F733-2323-45D4-494B-AFC211CBE34D}"/>
              </a:ext>
            </a:extLst>
          </p:cNvPr>
          <p:cNvCxnSpPr/>
          <p:nvPr/>
        </p:nvCxnSpPr>
        <p:spPr>
          <a:xfrm flipV="1">
            <a:off x="1693892" y="1622855"/>
            <a:ext cx="0" cy="510988"/>
          </a:xfrm>
          <a:prstGeom prst="line">
            <a:avLst/>
          </a:prstGeom>
          <a:ln w="22225">
            <a:solidFill>
              <a:schemeClr val="tx1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ctangle 19">
            <a:extLst>
              <a:ext uri="{FF2B5EF4-FFF2-40B4-BE49-F238E27FC236}">
                <a16:creationId xmlns:a16="http://schemas.microsoft.com/office/drawing/2014/main" id="{C77E9EAC-489B-8FE1-77B8-C22DE867200B}"/>
              </a:ext>
            </a:extLst>
          </p:cNvPr>
          <p:cNvSpPr/>
          <p:nvPr/>
        </p:nvSpPr>
        <p:spPr>
          <a:xfrm>
            <a:off x="1566145" y="2127121"/>
            <a:ext cx="255494" cy="583986"/>
          </a:xfrm>
          <a:prstGeom prst="rect">
            <a:avLst/>
          </a:prstGeom>
          <a:solidFill>
            <a:schemeClr val="bg1"/>
          </a:solidFill>
          <a:ln w="22225">
            <a:solidFill>
              <a:schemeClr val="tx1"/>
            </a:solidFill>
            <a:miter lim="800000"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l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D44C52FF-0CE8-8392-EF3A-D764264D9333}"/>
              </a:ext>
            </a:extLst>
          </p:cNvPr>
          <p:cNvCxnSpPr>
            <a:cxnSpLocks/>
            <a:stCxn id="20" idx="2"/>
          </p:cNvCxnSpPr>
          <p:nvPr/>
        </p:nvCxnSpPr>
        <p:spPr>
          <a:xfrm>
            <a:off x="1693892" y="2711107"/>
            <a:ext cx="0" cy="399570"/>
          </a:xfrm>
          <a:prstGeom prst="line">
            <a:avLst/>
          </a:prstGeom>
          <a:ln w="22225">
            <a:solidFill>
              <a:schemeClr val="tx1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0B127584-5F7F-A674-7623-C8758E1B6438}"/>
              </a:ext>
            </a:extLst>
          </p:cNvPr>
          <p:cNvCxnSpPr>
            <a:cxnSpLocks/>
          </p:cNvCxnSpPr>
          <p:nvPr/>
        </p:nvCxnSpPr>
        <p:spPr>
          <a:xfrm>
            <a:off x="1215701" y="889991"/>
            <a:ext cx="1631898" cy="0"/>
          </a:xfrm>
          <a:prstGeom prst="line">
            <a:avLst/>
          </a:prstGeom>
          <a:ln w="22225">
            <a:solidFill>
              <a:schemeClr val="tx1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B3C8A0DA-9A20-C06B-777E-EFEE4D8F7EED}"/>
              </a:ext>
            </a:extLst>
          </p:cNvPr>
          <p:cNvCxnSpPr>
            <a:cxnSpLocks/>
          </p:cNvCxnSpPr>
          <p:nvPr/>
        </p:nvCxnSpPr>
        <p:spPr>
          <a:xfrm>
            <a:off x="1227708" y="3110677"/>
            <a:ext cx="1696731" cy="0"/>
          </a:xfrm>
          <a:prstGeom prst="line">
            <a:avLst/>
          </a:prstGeom>
          <a:ln w="22225">
            <a:solidFill>
              <a:schemeClr val="tx1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Oval 25">
            <a:extLst>
              <a:ext uri="{FF2B5EF4-FFF2-40B4-BE49-F238E27FC236}">
                <a16:creationId xmlns:a16="http://schemas.microsoft.com/office/drawing/2014/main" id="{CD04D57D-0C1C-E795-522C-83758A7F490D}"/>
              </a:ext>
            </a:extLst>
          </p:cNvPr>
          <p:cNvSpPr/>
          <p:nvPr/>
        </p:nvSpPr>
        <p:spPr>
          <a:xfrm>
            <a:off x="2857510" y="816646"/>
            <a:ext cx="146688" cy="146688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l">
              <a:lnSpc>
                <a:spcPct val="90000"/>
              </a:lnSpc>
            </a:pPr>
            <a:endParaRPr lang="en-US">
              <a:solidFill>
                <a:schemeClr val="tx1"/>
              </a:solidFill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C0786899-11F9-43FE-73A9-AE0239F71F0A}"/>
              </a:ext>
            </a:extLst>
          </p:cNvPr>
          <p:cNvSpPr txBox="1"/>
          <p:nvPr/>
        </p:nvSpPr>
        <p:spPr>
          <a:xfrm rot="16200000">
            <a:off x="1508202" y="2247191"/>
            <a:ext cx="13876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~0.1nF/mm</a:t>
            </a:r>
            <a:r>
              <a:rPr lang="en-US" baseline="30000" dirty="0">
                <a:solidFill>
                  <a:schemeClr val="bg2">
                    <a:lumMod val="50000"/>
                  </a:schemeClr>
                </a:solidFill>
              </a:rPr>
              <a:t>2</a:t>
            </a:r>
          </a:p>
        </p:txBody>
      </p:sp>
      <p:sp>
        <p:nvSpPr>
          <p:cNvPr id="32" name="Triangle 31">
            <a:extLst>
              <a:ext uri="{FF2B5EF4-FFF2-40B4-BE49-F238E27FC236}">
                <a16:creationId xmlns:a16="http://schemas.microsoft.com/office/drawing/2014/main" id="{A81BFA5A-B6D3-0F04-B231-BD322DD02015}"/>
              </a:ext>
            </a:extLst>
          </p:cNvPr>
          <p:cNvSpPr/>
          <p:nvPr/>
        </p:nvSpPr>
        <p:spPr>
          <a:xfrm rot="5400000">
            <a:off x="2905585" y="2809020"/>
            <a:ext cx="641022" cy="603315"/>
          </a:xfrm>
          <a:prstGeom prst="triangl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F0607FDA-EAF9-7164-822F-234E112F21B3}"/>
              </a:ext>
            </a:extLst>
          </p:cNvPr>
          <p:cNvCxnSpPr>
            <a:cxnSpLocks/>
          </p:cNvCxnSpPr>
          <p:nvPr/>
        </p:nvCxnSpPr>
        <p:spPr>
          <a:xfrm>
            <a:off x="3527754" y="3110677"/>
            <a:ext cx="430172" cy="0"/>
          </a:xfrm>
          <a:prstGeom prst="line">
            <a:avLst/>
          </a:prstGeom>
          <a:ln w="22225">
            <a:solidFill>
              <a:schemeClr val="tx1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Rectangle 34">
            <a:extLst>
              <a:ext uri="{FF2B5EF4-FFF2-40B4-BE49-F238E27FC236}">
                <a16:creationId xmlns:a16="http://schemas.microsoft.com/office/drawing/2014/main" id="{4403AAFB-6C7B-4467-B138-7A4732556161}"/>
              </a:ext>
            </a:extLst>
          </p:cNvPr>
          <p:cNvSpPr/>
          <p:nvPr/>
        </p:nvSpPr>
        <p:spPr>
          <a:xfrm>
            <a:off x="3957926" y="1703603"/>
            <a:ext cx="1876720" cy="191095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AC26D018-214D-C2CB-64CF-C72B90ED7823}"/>
              </a:ext>
            </a:extLst>
          </p:cNvPr>
          <p:cNvSpPr txBox="1"/>
          <p:nvPr/>
        </p:nvSpPr>
        <p:spPr>
          <a:xfrm>
            <a:off x="4070795" y="1703603"/>
            <a:ext cx="176385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Analog to Digital </a:t>
            </a:r>
          </a:p>
          <a:p>
            <a:r>
              <a:rPr lang="en-US" b="1" dirty="0"/>
              <a:t>Conversion</a:t>
            </a:r>
          </a:p>
          <a:p>
            <a:r>
              <a:rPr lang="en-US" dirty="0"/>
              <a:t>Comparator (more power)</a:t>
            </a:r>
          </a:p>
          <a:p>
            <a:r>
              <a:rPr lang="en-US" dirty="0"/>
              <a:t>Waveform digitizer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3005D504-0F20-BA56-EDA1-6ECC3DF09D9B}"/>
              </a:ext>
            </a:extLst>
          </p:cNvPr>
          <p:cNvSpPr txBox="1"/>
          <p:nvPr/>
        </p:nvSpPr>
        <p:spPr>
          <a:xfrm>
            <a:off x="2716650" y="1653945"/>
            <a:ext cx="134068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Amplifier</a:t>
            </a:r>
          </a:p>
          <a:p>
            <a:r>
              <a:rPr lang="en-US" dirty="0"/>
              <a:t>Need power</a:t>
            </a:r>
          </a:p>
          <a:p>
            <a:r>
              <a:rPr lang="en-US" dirty="0"/>
              <a:t>to buffer </a:t>
            </a:r>
          </a:p>
          <a:p>
            <a:r>
              <a:rPr lang="en-US" dirty="0"/>
              <a:t>capacitance</a:t>
            </a: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E23F5B87-FA5E-0EF3-95B7-0030C50AF26B}"/>
              </a:ext>
            </a:extLst>
          </p:cNvPr>
          <p:cNvSpPr/>
          <p:nvPr/>
        </p:nvSpPr>
        <p:spPr>
          <a:xfrm>
            <a:off x="6139218" y="1743454"/>
            <a:ext cx="2312684" cy="188997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306960E5-2D86-F671-0F46-67AC78FFE09D}"/>
              </a:ext>
            </a:extLst>
          </p:cNvPr>
          <p:cNvSpPr txBox="1"/>
          <p:nvPr/>
        </p:nvSpPr>
        <p:spPr>
          <a:xfrm>
            <a:off x="6159572" y="1756001"/>
            <a:ext cx="259690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Photon search engine </a:t>
            </a:r>
          </a:p>
          <a:p>
            <a:r>
              <a:rPr lang="en-US" dirty="0"/>
              <a:t>In software or firmware</a:t>
            </a:r>
          </a:p>
        </p:txBody>
      </p: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A5422CC3-6413-0C49-AA87-E2213A6174F2}"/>
              </a:ext>
            </a:extLst>
          </p:cNvPr>
          <p:cNvCxnSpPr>
            <a:cxnSpLocks/>
          </p:cNvCxnSpPr>
          <p:nvPr/>
        </p:nvCxnSpPr>
        <p:spPr>
          <a:xfrm>
            <a:off x="5834646" y="3101062"/>
            <a:ext cx="304572" cy="0"/>
          </a:xfrm>
          <a:prstGeom prst="line">
            <a:avLst/>
          </a:prstGeom>
          <a:ln w="22225">
            <a:solidFill>
              <a:schemeClr val="tx1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Right Arrow 42">
            <a:extLst>
              <a:ext uri="{FF2B5EF4-FFF2-40B4-BE49-F238E27FC236}">
                <a16:creationId xmlns:a16="http://schemas.microsoft.com/office/drawing/2014/main" id="{00BE0186-71A7-4C36-23A4-23FD4D69AB8D}"/>
              </a:ext>
            </a:extLst>
          </p:cNvPr>
          <p:cNvSpPr/>
          <p:nvPr/>
        </p:nvSpPr>
        <p:spPr>
          <a:xfrm>
            <a:off x="8451902" y="2600835"/>
            <a:ext cx="1841620" cy="101968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Photon time stamp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991A795A-921C-4E99-20F1-7734C465A6E1}"/>
              </a:ext>
            </a:extLst>
          </p:cNvPr>
          <p:cNvSpPr txBox="1"/>
          <p:nvPr/>
        </p:nvSpPr>
        <p:spPr>
          <a:xfrm>
            <a:off x="9576451" y="1803923"/>
            <a:ext cx="233519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Timing performance </a:t>
            </a:r>
          </a:p>
          <a:p>
            <a:r>
              <a:rPr lang="en-US" dirty="0"/>
              <a:t>Limited by size</a:t>
            </a:r>
          </a:p>
          <a:p>
            <a:r>
              <a:rPr lang="en-US" dirty="0"/>
              <a:t>Large pulse very messy</a:t>
            </a: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8D8906E2-A141-3C83-C833-DD6FBD845E22}"/>
              </a:ext>
            </a:extLst>
          </p:cNvPr>
          <p:cNvSpPr/>
          <p:nvPr/>
        </p:nvSpPr>
        <p:spPr>
          <a:xfrm>
            <a:off x="832289" y="3597272"/>
            <a:ext cx="2015309" cy="261122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Isosceles Triangle 46">
            <a:extLst>
              <a:ext uri="{FF2B5EF4-FFF2-40B4-BE49-F238E27FC236}">
                <a16:creationId xmlns:a16="http://schemas.microsoft.com/office/drawing/2014/main" id="{444B5DA6-86BB-C1BA-7F55-A2B54697C4C3}"/>
              </a:ext>
            </a:extLst>
          </p:cNvPr>
          <p:cNvSpPr/>
          <p:nvPr/>
        </p:nvSpPr>
        <p:spPr>
          <a:xfrm>
            <a:off x="1135789" y="4255025"/>
            <a:ext cx="255494" cy="221876"/>
          </a:xfrm>
          <a:prstGeom prst="triangle">
            <a:avLst/>
          </a:prstGeom>
          <a:solidFill>
            <a:schemeClr val="bg1"/>
          </a:solidFill>
          <a:ln w="22225">
            <a:solidFill>
              <a:schemeClr val="tx1"/>
            </a:solidFill>
            <a:miter lim="800000"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l">
              <a:lnSpc>
                <a:spcPct val="90000"/>
              </a:lnSpc>
            </a:pPr>
            <a:endParaRPr lang="en-US">
              <a:solidFill>
                <a:schemeClr val="tx1"/>
              </a:solidFill>
            </a:endParaRPr>
          </a:p>
        </p:txBody>
      </p: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8940CAC0-312E-14FB-BCD8-F4788BC266D4}"/>
              </a:ext>
            </a:extLst>
          </p:cNvPr>
          <p:cNvCxnSpPr/>
          <p:nvPr/>
        </p:nvCxnSpPr>
        <p:spPr>
          <a:xfrm>
            <a:off x="1135789" y="4255025"/>
            <a:ext cx="255494" cy="0"/>
          </a:xfrm>
          <a:prstGeom prst="line">
            <a:avLst/>
          </a:prstGeom>
          <a:ln w="22225">
            <a:solidFill>
              <a:schemeClr val="tx1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727CB7D0-4CFC-5EFC-E837-5BB470180AF0}"/>
              </a:ext>
            </a:extLst>
          </p:cNvPr>
          <p:cNvCxnSpPr>
            <a:cxnSpLocks/>
            <a:stCxn id="47" idx="0"/>
          </p:cNvCxnSpPr>
          <p:nvPr/>
        </p:nvCxnSpPr>
        <p:spPr>
          <a:xfrm flipV="1">
            <a:off x="1263536" y="3744037"/>
            <a:ext cx="0" cy="510988"/>
          </a:xfrm>
          <a:prstGeom prst="line">
            <a:avLst/>
          </a:prstGeom>
          <a:ln w="22225">
            <a:solidFill>
              <a:schemeClr val="tx1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82F0142E-ABC3-02F2-DBB7-13CE9F027318}"/>
              </a:ext>
            </a:extLst>
          </p:cNvPr>
          <p:cNvCxnSpPr/>
          <p:nvPr/>
        </p:nvCxnSpPr>
        <p:spPr>
          <a:xfrm flipV="1">
            <a:off x="1263536" y="4476901"/>
            <a:ext cx="0" cy="510988"/>
          </a:xfrm>
          <a:prstGeom prst="line">
            <a:avLst/>
          </a:prstGeom>
          <a:ln w="22225">
            <a:solidFill>
              <a:schemeClr val="tx1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Rectangle 50">
            <a:extLst>
              <a:ext uri="{FF2B5EF4-FFF2-40B4-BE49-F238E27FC236}">
                <a16:creationId xmlns:a16="http://schemas.microsoft.com/office/drawing/2014/main" id="{530D28A1-7838-7DEF-F46F-9B83123DB166}"/>
              </a:ext>
            </a:extLst>
          </p:cNvPr>
          <p:cNvSpPr/>
          <p:nvPr/>
        </p:nvSpPr>
        <p:spPr>
          <a:xfrm>
            <a:off x="976790" y="4992944"/>
            <a:ext cx="573492" cy="583986"/>
          </a:xfrm>
          <a:prstGeom prst="rect">
            <a:avLst/>
          </a:prstGeom>
          <a:solidFill>
            <a:schemeClr val="bg1"/>
          </a:solidFill>
          <a:ln w="22225">
            <a:solidFill>
              <a:schemeClr val="tx1"/>
            </a:solidFill>
            <a:miter lim="800000"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l">
              <a:lnSpc>
                <a:spcPct val="90000"/>
              </a:lnSpc>
            </a:pPr>
            <a:r>
              <a:rPr lang="en-US" dirty="0">
                <a:solidFill>
                  <a:schemeClr val="tx1"/>
                </a:solidFill>
              </a:rPr>
              <a:t>AQ</a:t>
            </a:r>
          </a:p>
        </p:txBody>
      </p: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775488FA-FDB7-2C8F-8F23-294AB3309B82}"/>
              </a:ext>
            </a:extLst>
          </p:cNvPr>
          <p:cNvCxnSpPr>
            <a:cxnSpLocks/>
            <a:stCxn id="51" idx="2"/>
          </p:cNvCxnSpPr>
          <p:nvPr/>
        </p:nvCxnSpPr>
        <p:spPr>
          <a:xfrm>
            <a:off x="1263536" y="5576930"/>
            <a:ext cx="0" cy="399569"/>
          </a:xfrm>
          <a:prstGeom prst="line">
            <a:avLst/>
          </a:prstGeom>
          <a:ln w="22225">
            <a:solidFill>
              <a:schemeClr val="tx1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Isosceles Triangle 39">
            <a:extLst>
              <a:ext uri="{FF2B5EF4-FFF2-40B4-BE49-F238E27FC236}">
                <a16:creationId xmlns:a16="http://schemas.microsoft.com/office/drawing/2014/main" id="{977AFE4C-AF6B-23B7-0CBD-38AA9B318520}"/>
              </a:ext>
            </a:extLst>
          </p:cNvPr>
          <p:cNvSpPr/>
          <p:nvPr/>
        </p:nvSpPr>
        <p:spPr>
          <a:xfrm>
            <a:off x="2118795" y="4276426"/>
            <a:ext cx="255494" cy="221876"/>
          </a:xfrm>
          <a:prstGeom prst="triangle">
            <a:avLst/>
          </a:prstGeom>
          <a:solidFill>
            <a:schemeClr val="bg1"/>
          </a:solidFill>
          <a:ln w="22225">
            <a:solidFill>
              <a:schemeClr val="tx1"/>
            </a:solidFill>
            <a:miter lim="800000"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l">
              <a:lnSpc>
                <a:spcPct val="90000"/>
              </a:lnSpc>
            </a:pPr>
            <a:endParaRPr lang="en-US">
              <a:solidFill>
                <a:schemeClr val="tx1"/>
              </a:solidFill>
            </a:endParaRPr>
          </a:p>
        </p:txBody>
      </p: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DF02BDBD-B9F5-1685-D60A-92007E8846AD}"/>
              </a:ext>
            </a:extLst>
          </p:cNvPr>
          <p:cNvCxnSpPr/>
          <p:nvPr/>
        </p:nvCxnSpPr>
        <p:spPr>
          <a:xfrm>
            <a:off x="2118795" y="4258373"/>
            <a:ext cx="255494" cy="0"/>
          </a:xfrm>
          <a:prstGeom prst="line">
            <a:avLst/>
          </a:prstGeom>
          <a:ln w="22225">
            <a:solidFill>
              <a:schemeClr val="tx1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6C1BB470-6D41-75A9-8FBC-16AD12405349}"/>
              </a:ext>
            </a:extLst>
          </p:cNvPr>
          <p:cNvCxnSpPr>
            <a:cxnSpLocks/>
          </p:cNvCxnSpPr>
          <p:nvPr/>
        </p:nvCxnSpPr>
        <p:spPr>
          <a:xfrm flipV="1">
            <a:off x="2246542" y="3747385"/>
            <a:ext cx="0" cy="510988"/>
          </a:xfrm>
          <a:prstGeom prst="line">
            <a:avLst/>
          </a:prstGeom>
          <a:ln w="22225">
            <a:solidFill>
              <a:schemeClr val="tx1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D5CAFB52-F410-BB71-8F80-8946248F20B0}"/>
              </a:ext>
            </a:extLst>
          </p:cNvPr>
          <p:cNvCxnSpPr/>
          <p:nvPr/>
        </p:nvCxnSpPr>
        <p:spPr>
          <a:xfrm flipV="1">
            <a:off x="2246542" y="4480249"/>
            <a:ext cx="0" cy="510988"/>
          </a:xfrm>
          <a:prstGeom prst="line">
            <a:avLst/>
          </a:prstGeom>
          <a:ln w="22225">
            <a:solidFill>
              <a:schemeClr val="tx1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Rectangle 60">
            <a:extLst>
              <a:ext uri="{FF2B5EF4-FFF2-40B4-BE49-F238E27FC236}">
                <a16:creationId xmlns:a16="http://schemas.microsoft.com/office/drawing/2014/main" id="{F7F84769-FD53-4216-4874-797D5DA5C2BE}"/>
              </a:ext>
            </a:extLst>
          </p:cNvPr>
          <p:cNvSpPr/>
          <p:nvPr/>
        </p:nvSpPr>
        <p:spPr>
          <a:xfrm>
            <a:off x="1693892" y="4986153"/>
            <a:ext cx="1105300" cy="583986"/>
          </a:xfrm>
          <a:prstGeom prst="rect">
            <a:avLst/>
          </a:prstGeom>
          <a:solidFill>
            <a:schemeClr val="bg1"/>
          </a:solidFill>
          <a:ln w="22225">
            <a:solidFill>
              <a:schemeClr val="tx1"/>
            </a:solidFill>
            <a:miter lim="800000"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l">
              <a:lnSpc>
                <a:spcPct val="90000"/>
              </a:lnSpc>
            </a:pPr>
            <a:r>
              <a:rPr lang="en-US" dirty="0">
                <a:solidFill>
                  <a:schemeClr val="tx1"/>
                </a:solidFill>
              </a:rPr>
              <a:t>Active</a:t>
            </a:r>
          </a:p>
          <a:p>
            <a:pPr algn="l">
              <a:lnSpc>
                <a:spcPct val="90000"/>
              </a:lnSpc>
            </a:pPr>
            <a:r>
              <a:rPr lang="en-US" dirty="0">
                <a:solidFill>
                  <a:schemeClr val="tx1"/>
                </a:solidFill>
              </a:rPr>
              <a:t>Quench</a:t>
            </a:r>
          </a:p>
        </p:txBody>
      </p:sp>
      <p:cxnSp>
        <p:nvCxnSpPr>
          <p:cNvPr id="62" name="Straight Connector 61">
            <a:extLst>
              <a:ext uri="{FF2B5EF4-FFF2-40B4-BE49-F238E27FC236}">
                <a16:creationId xmlns:a16="http://schemas.microsoft.com/office/drawing/2014/main" id="{51AFC6BD-810A-4965-658F-BD950482FDC4}"/>
              </a:ext>
            </a:extLst>
          </p:cNvPr>
          <p:cNvCxnSpPr>
            <a:cxnSpLocks/>
            <a:stCxn id="61" idx="2"/>
          </p:cNvCxnSpPr>
          <p:nvPr/>
        </p:nvCxnSpPr>
        <p:spPr>
          <a:xfrm>
            <a:off x="2246542" y="5570139"/>
            <a:ext cx="0" cy="406360"/>
          </a:xfrm>
          <a:prstGeom prst="line">
            <a:avLst/>
          </a:prstGeom>
          <a:ln w="22225">
            <a:solidFill>
              <a:schemeClr val="tx1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62">
            <a:extLst>
              <a:ext uri="{FF2B5EF4-FFF2-40B4-BE49-F238E27FC236}">
                <a16:creationId xmlns:a16="http://schemas.microsoft.com/office/drawing/2014/main" id="{A3B8C56F-C81D-FE64-38DE-536E3F42E796}"/>
              </a:ext>
            </a:extLst>
          </p:cNvPr>
          <p:cNvCxnSpPr>
            <a:cxnSpLocks/>
          </p:cNvCxnSpPr>
          <p:nvPr/>
        </p:nvCxnSpPr>
        <p:spPr>
          <a:xfrm>
            <a:off x="1263536" y="3755814"/>
            <a:ext cx="1571073" cy="0"/>
          </a:xfrm>
          <a:prstGeom prst="line">
            <a:avLst/>
          </a:prstGeom>
          <a:ln w="22225">
            <a:solidFill>
              <a:schemeClr val="tx1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>
            <a:extLst>
              <a:ext uri="{FF2B5EF4-FFF2-40B4-BE49-F238E27FC236}">
                <a16:creationId xmlns:a16="http://schemas.microsoft.com/office/drawing/2014/main" id="{3FB2CA42-E0BB-99C3-B42E-48B040B39ABA}"/>
              </a:ext>
            </a:extLst>
          </p:cNvPr>
          <p:cNvCxnSpPr>
            <a:cxnSpLocks/>
          </p:cNvCxnSpPr>
          <p:nvPr/>
        </p:nvCxnSpPr>
        <p:spPr>
          <a:xfrm>
            <a:off x="1263536" y="5976500"/>
            <a:ext cx="1647913" cy="0"/>
          </a:xfrm>
          <a:prstGeom prst="line">
            <a:avLst/>
          </a:prstGeom>
          <a:ln w="22225">
            <a:solidFill>
              <a:schemeClr val="tx1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Oval 64">
            <a:extLst>
              <a:ext uri="{FF2B5EF4-FFF2-40B4-BE49-F238E27FC236}">
                <a16:creationId xmlns:a16="http://schemas.microsoft.com/office/drawing/2014/main" id="{796C8DFC-715E-CAE3-6EE7-12C3D93DDED6}"/>
              </a:ext>
            </a:extLst>
          </p:cNvPr>
          <p:cNvSpPr/>
          <p:nvPr/>
        </p:nvSpPr>
        <p:spPr>
          <a:xfrm>
            <a:off x="2844520" y="3682469"/>
            <a:ext cx="146688" cy="146688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l">
              <a:lnSpc>
                <a:spcPct val="90000"/>
              </a:lnSpc>
            </a:pPr>
            <a:endParaRPr lang="en-US">
              <a:solidFill>
                <a:schemeClr val="tx1"/>
              </a:solidFill>
            </a:endParaRPr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5B871AEA-012F-E128-0D8B-678F1511EB53}"/>
              </a:ext>
            </a:extLst>
          </p:cNvPr>
          <p:cNvSpPr/>
          <p:nvPr/>
        </p:nvSpPr>
        <p:spPr>
          <a:xfrm>
            <a:off x="2903928" y="5537356"/>
            <a:ext cx="2312684" cy="87429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F9DF4C53-04C2-6EF4-5E07-9AFC34C68EC1}"/>
              </a:ext>
            </a:extLst>
          </p:cNvPr>
          <p:cNvSpPr txBox="1"/>
          <p:nvPr/>
        </p:nvSpPr>
        <p:spPr>
          <a:xfrm>
            <a:off x="2930854" y="5700394"/>
            <a:ext cx="25969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Digital processing</a:t>
            </a:r>
          </a:p>
        </p:txBody>
      </p:sp>
      <p:sp>
        <p:nvSpPr>
          <p:cNvPr id="75" name="Right Arrow 74">
            <a:extLst>
              <a:ext uri="{FF2B5EF4-FFF2-40B4-BE49-F238E27FC236}">
                <a16:creationId xmlns:a16="http://schemas.microsoft.com/office/drawing/2014/main" id="{82292846-DE35-4A91-5A53-D2FE6BE56CC9}"/>
              </a:ext>
            </a:extLst>
          </p:cNvPr>
          <p:cNvSpPr/>
          <p:nvPr/>
        </p:nvSpPr>
        <p:spPr>
          <a:xfrm>
            <a:off x="5216612" y="5464659"/>
            <a:ext cx="1841620" cy="101968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Photon time stamp</a:t>
            </a:r>
          </a:p>
        </p:txBody>
      </p:sp>
      <p:sp>
        <p:nvSpPr>
          <p:cNvPr id="77" name="Right Arrow 76">
            <a:extLst>
              <a:ext uri="{FF2B5EF4-FFF2-40B4-BE49-F238E27FC236}">
                <a16:creationId xmlns:a16="http://schemas.microsoft.com/office/drawing/2014/main" id="{A2BD599F-C4B6-2D96-F466-8DE11367E2E9}"/>
              </a:ext>
            </a:extLst>
          </p:cNvPr>
          <p:cNvSpPr/>
          <p:nvPr/>
        </p:nvSpPr>
        <p:spPr>
          <a:xfrm>
            <a:off x="-17074" y="1041998"/>
            <a:ext cx="1162061" cy="101968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Photon</a:t>
            </a:r>
          </a:p>
        </p:txBody>
      </p:sp>
      <p:sp>
        <p:nvSpPr>
          <p:cNvPr id="84" name="Right Arrow 83">
            <a:extLst>
              <a:ext uri="{FF2B5EF4-FFF2-40B4-BE49-F238E27FC236}">
                <a16:creationId xmlns:a16="http://schemas.microsoft.com/office/drawing/2014/main" id="{2EB9E60D-A7E0-BDD3-9F52-DAC9DF96A34E}"/>
              </a:ext>
            </a:extLst>
          </p:cNvPr>
          <p:cNvSpPr/>
          <p:nvPr/>
        </p:nvSpPr>
        <p:spPr>
          <a:xfrm>
            <a:off x="-46364" y="3938139"/>
            <a:ext cx="1162061" cy="101968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Photon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0502860-22C9-5412-9157-C47CCF8FF8BE}"/>
              </a:ext>
            </a:extLst>
          </p:cNvPr>
          <p:cNvSpPr txBox="1"/>
          <p:nvPr/>
        </p:nvSpPr>
        <p:spPr>
          <a:xfrm>
            <a:off x="7162968" y="5537356"/>
            <a:ext cx="276370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Tag for every photon</a:t>
            </a:r>
          </a:p>
          <a:p>
            <a:r>
              <a:rPr lang="en-US" dirty="0"/>
              <a:t>Or some simpler aggregate 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77517949-631D-2A46-D7D6-9417BD73F658}"/>
              </a:ext>
            </a:extLst>
          </p:cNvPr>
          <p:cNvSpPr txBox="1"/>
          <p:nvPr/>
        </p:nvSpPr>
        <p:spPr>
          <a:xfrm>
            <a:off x="2991208" y="659971"/>
            <a:ext cx="5629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Bias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6F353A29-0978-601F-2BE2-2DD28E8D3BF4}"/>
              </a:ext>
            </a:extLst>
          </p:cNvPr>
          <p:cNvSpPr txBox="1"/>
          <p:nvPr/>
        </p:nvSpPr>
        <p:spPr>
          <a:xfrm>
            <a:off x="2962356" y="3594227"/>
            <a:ext cx="5629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Bias</a:t>
            </a:r>
          </a:p>
        </p:txBody>
      </p:sp>
    </p:spTree>
    <p:extLst>
      <p:ext uri="{BB962C8B-B14F-4D97-AF65-F5344CB8AC3E}">
        <p14:creationId xmlns:p14="http://schemas.microsoft.com/office/powerpoint/2010/main" val="182690435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609B91-EF52-7244-B97D-F5A78E4266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SPAD nuisances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C5033C0-5218-014A-8677-D0ECDE740D6A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Dark noise</a:t>
            </a:r>
          </a:p>
          <a:p>
            <a:pPr lvl="1"/>
            <a:r>
              <a:rPr lang="en-US" dirty="0"/>
              <a:t>Thermal. At room temperature ~100kHz/mm</a:t>
            </a:r>
            <a:r>
              <a:rPr lang="en-US" baseline="30000" dirty="0"/>
              <a:t>2</a:t>
            </a:r>
          </a:p>
          <a:p>
            <a:r>
              <a:rPr lang="en-US" dirty="0"/>
              <a:t>Carrier trap and release =&gt; after-pulsing</a:t>
            </a:r>
          </a:p>
          <a:p>
            <a:r>
              <a:rPr lang="en-US" dirty="0"/>
              <a:t>Light emission during avalanche</a:t>
            </a:r>
          </a:p>
          <a:p>
            <a:pPr lvl="1"/>
            <a:r>
              <a:rPr lang="en-US" dirty="0"/>
              <a:t>Direct cross-talk</a:t>
            </a:r>
          </a:p>
          <a:p>
            <a:pPr lvl="1"/>
            <a:r>
              <a:rPr lang="en-US" dirty="0"/>
              <a:t>Delayed cross-talk</a:t>
            </a:r>
          </a:p>
          <a:p>
            <a:pPr lvl="1"/>
            <a:r>
              <a:rPr lang="en-US" dirty="0"/>
              <a:t>External cross-talk, aka hit another </a:t>
            </a:r>
            <a:r>
              <a:rPr lang="en-US" dirty="0" err="1"/>
              <a:t>SiPM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99461A0-9155-E24A-AFB0-C08042B450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A"/>
              <a:t>Aug 10, 2023</a:t>
            </a:r>
            <a:endParaRPr lang="de-DE"/>
          </a:p>
        </p:txBody>
      </p:sp>
      <p:pic>
        <p:nvPicPr>
          <p:cNvPr id="7" name="Content Placeholder 4">
            <a:extLst>
              <a:ext uri="{FF2B5EF4-FFF2-40B4-BE49-F238E27FC236}">
                <a16:creationId xmlns:a16="http://schemas.microsoft.com/office/drawing/2014/main" id="{09CFE76F-7DF9-A24F-9233-7286C807962A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6172200" y="2137894"/>
            <a:ext cx="5181600" cy="3726800"/>
          </a:xfr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92DE009-4DCD-7741-BFFC-33F3BE2469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D45B7-DFE2-4393-8D37-380FC36BF3AA}" type="slidenum">
              <a:rPr lang="de-DE" smtClean="0"/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9012105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Content Placeholder 10" descr="A picture containing LEGO, toy&#10;&#10;Description automatically generated">
            <a:extLst>
              <a:ext uri="{FF2B5EF4-FFF2-40B4-BE49-F238E27FC236}">
                <a16:creationId xmlns:a16="http://schemas.microsoft.com/office/drawing/2014/main" id="{FC058611-31CB-15CE-0D47-2C566B58FE2A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90363" y="365126"/>
            <a:ext cx="6601638" cy="6440392"/>
          </a:xfr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D3E2E9A0-5C3C-3242-9069-1FF9993BF6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9939" y="365125"/>
            <a:ext cx="11547834" cy="1325563"/>
          </a:xfrm>
        </p:spPr>
        <p:txBody>
          <a:bodyPr/>
          <a:lstStyle/>
          <a:p>
            <a:r>
              <a:rPr lang="en-US" dirty="0"/>
              <a:t>DarkSide-20k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299C3D6-15B4-8C4F-B489-7D717231567A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30 tons of (depleted) liquid Argon</a:t>
            </a:r>
          </a:p>
          <a:p>
            <a:r>
              <a:rPr lang="en-US" dirty="0"/>
              <a:t>Construction on-going</a:t>
            </a:r>
          </a:p>
          <a:p>
            <a:r>
              <a:rPr lang="en-US" dirty="0"/>
              <a:t>Start physics running in 2027?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9376195-E752-3246-9FB6-16F176A8BB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A"/>
              <a:t>Aug 10, 2023</a:t>
            </a:r>
            <a:endParaRPr lang="de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FF65F41-76E8-0B46-96E0-1F86653884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D45B7-DFE2-4393-8D37-380FC36BF3AA}" type="slidenum">
              <a:rPr lang="de-DE" smtClean="0"/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374803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 descr="Diagram&#10;&#10;Description automatically generated">
            <a:extLst>
              <a:ext uri="{FF2B5EF4-FFF2-40B4-BE49-F238E27FC236}">
                <a16:creationId xmlns:a16="http://schemas.microsoft.com/office/drawing/2014/main" id="{4D391D2C-9820-8D83-8892-173FBCE67FA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7697" y="-26841"/>
            <a:ext cx="10861340" cy="6884842"/>
          </a:xfr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A724DF7-15D7-2AF3-6316-1D2A0D3D46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8344" y="3120517"/>
            <a:ext cx="4892040" cy="1325563"/>
          </a:xfrm>
        </p:spPr>
        <p:txBody>
          <a:bodyPr/>
          <a:lstStyle/>
          <a:p>
            <a:r>
              <a:rPr lang="en-US" dirty="0"/>
              <a:t>DarkSide-20k photon detection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323D598-CA44-F42C-87EC-30B74754C3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A"/>
              <a:t>Aug 10, 2023</a:t>
            </a:r>
            <a:endParaRPr lang="de-DE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F3569AA-896F-3E4D-063A-AB7DEAF4AA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D45B7-DFE2-4393-8D37-380FC36BF3AA}" type="slidenum">
              <a:rPr lang="de-DE" smtClean="0"/>
              <a:t>9</a:t>
            </a:fld>
            <a:endParaRPr lang="de-DE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179F13E-2BD0-E560-F34F-A7F2047C4DF1}"/>
              </a:ext>
            </a:extLst>
          </p:cNvPr>
          <p:cNvSpPr txBox="1"/>
          <p:nvPr/>
        </p:nvSpPr>
        <p:spPr>
          <a:xfrm>
            <a:off x="8146341" y="6536809"/>
            <a:ext cx="4045659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Taken from </a:t>
            </a:r>
            <a:r>
              <a:rPr lang="en-CA" dirty="0" err="1"/>
              <a:t>Rafał</a:t>
            </a:r>
            <a:r>
              <a:rPr lang="en-CA" dirty="0"/>
              <a:t> </a:t>
            </a:r>
            <a:r>
              <a:rPr lang="en-CA" dirty="0" err="1"/>
              <a:t>Wojaczyński</a:t>
            </a:r>
            <a:r>
              <a:rPr lang="en-CA" dirty="0"/>
              <a:t> (</a:t>
            </a:r>
            <a:r>
              <a:rPr lang="en-CA" dirty="0" err="1"/>
              <a:t>Astrocent</a:t>
            </a:r>
            <a:r>
              <a:rPr lang="en-CA" dirty="0"/>
              <a:t>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6562110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Personnalisé 5">
    <a:dk1>
      <a:srgbClr val="2C2C2C"/>
    </a:dk1>
    <a:lt1>
      <a:sysClr val="window" lastClr="FFFFFF"/>
    </a:lt1>
    <a:dk2>
      <a:srgbClr val="000000"/>
    </a:dk2>
    <a:lt2>
      <a:srgbClr val="F2F2F2"/>
    </a:lt2>
    <a:accent1>
      <a:srgbClr val="00B050"/>
    </a:accent1>
    <a:accent2>
      <a:srgbClr val="EFC119"/>
    </a:accent2>
    <a:accent3>
      <a:srgbClr val="EFC119"/>
    </a:accent3>
    <a:accent4>
      <a:srgbClr val="969890"/>
    </a:accent4>
    <a:accent5>
      <a:srgbClr val="50B4F2"/>
    </a:accent5>
    <a:accent6>
      <a:srgbClr val="C05A3A"/>
    </a:accent6>
    <a:hlink>
      <a:srgbClr val="EFC119"/>
    </a:hlink>
    <a:folHlink>
      <a:srgbClr val="00000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155698</TotalTime>
  <Words>1953</Words>
  <Application>Microsoft Macintosh PowerPoint</Application>
  <PresentationFormat>Widescreen</PresentationFormat>
  <Paragraphs>535</Paragraphs>
  <Slides>49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49</vt:i4>
      </vt:variant>
    </vt:vector>
  </HeadingPairs>
  <TitlesOfParts>
    <vt:vector size="59" baseType="lpstr">
      <vt:lpstr>Arial</vt:lpstr>
      <vt:lpstr>Arial Narrow</vt:lpstr>
      <vt:lpstr>ArialNarrow</vt:lpstr>
      <vt:lpstr>Calibri</vt:lpstr>
      <vt:lpstr>Calibri Light</vt:lpstr>
      <vt:lpstr>DIN Alternate</vt:lpstr>
      <vt:lpstr>Symbol</vt:lpstr>
      <vt:lpstr>Times</vt:lpstr>
      <vt:lpstr>Wingdings</vt:lpstr>
      <vt:lpstr>Tema di Office</vt:lpstr>
      <vt:lpstr>Avalanche diode update From SiPM to Dark Matter search and beyond</vt:lpstr>
      <vt:lpstr>Single Photon Avalanche Diode</vt:lpstr>
      <vt:lpstr>Breaking down</vt:lpstr>
      <vt:lpstr>Passive quenching with resistor</vt:lpstr>
      <vt:lpstr>Many SPAD in parallel – aka SiPMs</vt:lpstr>
      <vt:lpstr>Moving away from DS analog scheme?</vt:lpstr>
      <vt:lpstr>SPAD nuisances</vt:lpstr>
      <vt:lpstr>DarkSide-20k</vt:lpstr>
      <vt:lpstr>DarkSide-20k photon detection</vt:lpstr>
      <vt:lpstr>Photon Detection Unit</vt:lpstr>
      <vt:lpstr>Efficiency requirements are exceeded</vt:lpstr>
      <vt:lpstr>Nuisances are under-control</vt:lpstr>
      <vt:lpstr>Photon detection in nEXO</vt:lpstr>
      <vt:lpstr>Imaging re-emitted light</vt:lpstr>
      <vt:lpstr>Spectra</vt:lpstr>
      <vt:lpstr>All processes in Lxe probed by the light only liquid Xenon experiment</vt:lpstr>
      <vt:lpstr>New FBK production for nEXO and SBC 1x1cm2 but most SiPMs don’t work…</vt:lpstr>
      <vt:lpstr>ARGO beyond DarkSide-20k</vt:lpstr>
      <vt:lpstr>ARGO photon detection requirements</vt:lpstr>
      <vt:lpstr>The future is digital! 2D SPAD @ Heidelberg</vt:lpstr>
      <vt:lpstr>2D SPAD array for DARWIN</vt:lpstr>
      <vt:lpstr>Photon to Digital Converter – Canadian tech.</vt:lpstr>
      <vt:lpstr>Current development state</vt:lpstr>
      <vt:lpstr>Prototyping progress by Sherbrooke’s group</vt:lpstr>
      <vt:lpstr>PDC ++?</vt:lpstr>
      <vt:lpstr>Photo-detector performance comparison</vt:lpstr>
      <vt:lpstr>Dark matter search with CCD detour…</vt:lpstr>
      <vt:lpstr>Direct DM search with avalanche diode</vt:lpstr>
      <vt:lpstr>Adding timing</vt:lpstr>
      <vt:lpstr>Performances expectations</vt:lpstr>
      <vt:lpstr>Beyond Dark Matter search</vt:lpstr>
      <vt:lpstr>Supporting General Fusion</vt:lpstr>
      <vt:lpstr>Working using SiPM to detect smoke</vt:lpstr>
      <vt:lpstr>“Outlook” – the 3D integrated revolution that SAPES did not fund…</vt:lpstr>
      <vt:lpstr>The end </vt:lpstr>
      <vt:lpstr>Back-side conceptual issue: light emission?</vt:lpstr>
      <vt:lpstr>Triggering an avalanche</vt:lpstr>
      <vt:lpstr>Detecting photons</vt:lpstr>
      <vt:lpstr>VUV focus</vt:lpstr>
      <vt:lpstr>3D vs 2D digital option</vt:lpstr>
      <vt:lpstr>Or are they? What about light emission into the detector?</vt:lpstr>
      <vt:lpstr>Microscope for the Injection and Emission of Light</vt:lpstr>
      <vt:lpstr>Can we, particle physicists, help mitigate the impact of climate change?</vt:lpstr>
      <vt:lpstr>Characterizing smoke by detecting particulate scattering</vt:lpstr>
      <vt:lpstr>Core Single Photon Detection technology</vt:lpstr>
      <vt:lpstr>(single SPAD) Photo-detection efficiency in 2022</vt:lpstr>
      <vt:lpstr>TDC integrated in each Single Photon Avalanche Diode (SPAD)</vt:lpstr>
      <vt:lpstr>Photon to digital converter in the dark</vt:lpstr>
      <vt:lpstr>keV e- for Digital Hybrid Photo-Detector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/>
  <cp:lastModifiedBy>Fabrice Retiere</cp:lastModifiedBy>
  <cp:revision>167</cp:revision>
  <cp:lastPrinted>2018-06-13T13:14:08Z</cp:lastPrinted>
  <dcterms:modified xsi:type="dcterms:W3CDTF">2023-08-10T16:33:39Z</dcterms:modified>
</cp:coreProperties>
</file>