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23.jpg" ContentType="image/jpe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29.jpg" ContentType="image/jpe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04" r:id="rId1"/>
  </p:sldMasterIdLst>
  <p:notesMasterIdLst>
    <p:notesMasterId r:id="rId47"/>
  </p:notesMasterIdLst>
  <p:sldIdLst>
    <p:sldId id="256" r:id="rId2"/>
    <p:sldId id="430" r:id="rId3"/>
    <p:sldId id="257" r:id="rId4"/>
    <p:sldId id="278" r:id="rId5"/>
    <p:sldId id="365" r:id="rId6"/>
    <p:sldId id="366" r:id="rId7"/>
    <p:sldId id="383" r:id="rId8"/>
    <p:sldId id="334" r:id="rId9"/>
    <p:sldId id="335" r:id="rId10"/>
    <p:sldId id="284" r:id="rId11"/>
    <p:sldId id="285" r:id="rId12"/>
    <p:sldId id="384" r:id="rId13"/>
    <p:sldId id="421" r:id="rId14"/>
    <p:sldId id="381" r:id="rId15"/>
    <p:sldId id="337" r:id="rId16"/>
    <p:sldId id="398" r:id="rId17"/>
    <p:sldId id="368" r:id="rId18"/>
    <p:sldId id="338" r:id="rId19"/>
    <p:sldId id="382" r:id="rId20"/>
    <p:sldId id="369" r:id="rId21"/>
    <p:sldId id="435" r:id="rId22"/>
    <p:sldId id="373" r:id="rId23"/>
    <p:sldId id="429" r:id="rId24"/>
    <p:sldId id="422" r:id="rId25"/>
    <p:sldId id="432" r:id="rId26"/>
    <p:sldId id="431" r:id="rId27"/>
    <p:sldId id="414" r:id="rId28"/>
    <p:sldId id="413" r:id="rId29"/>
    <p:sldId id="434" r:id="rId30"/>
    <p:sldId id="424" r:id="rId31"/>
    <p:sldId id="436" r:id="rId32"/>
    <p:sldId id="433" r:id="rId33"/>
    <p:sldId id="417" r:id="rId34"/>
    <p:sldId id="407" r:id="rId35"/>
    <p:sldId id="392" r:id="rId36"/>
    <p:sldId id="397" r:id="rId37"/>
    <p:sldId id="419" r:id="rId38"/>
    <p:sldId id="411" r:id="rId39"/>
    <p:sldId id="405" r:id="rId40"/>
    <p:sldId id="406" r:id="rId41"/>
    <p:sldId id="396" r:id="rId42"/>
    <p:sldId id="393" r:id="rId43"/>
    <p:sldId id="394" r:id="rId44"/>
    <p:sldId id="403" r:id="rId45"/>
    <p:sldId id="410" r:id="rId4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Curtin" initials="D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6B608D-3774-0250-CA02-2DB3631BED89}" v="353" dt="2023-08-10T01:44:12.46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2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iam Diamond" userId="S::m.diamond@mail.utoronto.ca::0ff7a812-cca6-4c6d-b73d-b1f4c2390002" providerId="AD" clId="Web-{A46B608D-3774-0250-CA02-2DB3631BED89}"/>
    <pc:docChg chg="addSld delSld modSld">
      <pc:chgData name="Miriam Diamond" userId="S::m.diamond@mail.utoronto.ca::0ff7a812-cca6-4c6d-b73d-b1f4c2390002" providerId="AD" clId="Web-{A46B608D-3774-0250-CA02-2DB3631BED89}" dt="2023-08-10T01:44:12.469" v="244"/>
      <pc:docMkLst>
        <pc:docMk/>
      </pc:docMkLst>
      <pc:sldChg chg="modSp">
        <pc:chgData name="Miriam Diamond" userId="S::m.diamond@mail.utoronto.ca::0ff7a812-cca6-4c6d-b73d-b1f4c2390002" providerId="AD" clId="Web-{A46B608D-3774-0250-CA02-2DB3631BED89}" dt="2023-08-10T01:15:19.346" v="28" actId="1076"/>
        <pc:sldMkLst>
          <pc:docMk/>
          <pc:sldMk cId="0" sldId="257"/>
        </pc:sldMkLst>
        <pc:spChg chg="mod">
          <ac:chgData name="Miriam Diamond" userId="S::m.diamond@mail.utoronto.ca::0ff7a812-cca6-4c6d-b73d-b1f4c2390002" providerId="AD" clId="Web-{A46B608D-3774-0250-CA02-2DB3631BED89}" dt="2023-08-10T01:15:19.346" v="28" actId="1076"/>
          <ac:spMkLst>
            <pc:docMk/>
            <pc:sldMk cId="0" sldId="257"/>
            <ac:spMk id="178" creationId="{00000000-0000-0000-0000-000000000000}"/>
          </ac:spMkLst>
        </pc:spChg>
      </pc:sldChg>
      <pc:sldChg chg="modSp">
        <pc:chgData name="Miriam Diamond" userId="S::m.diamond@mail.utoronto.ca::0ff7a812-cca6-4c6d-b73d-b1f4c2390002" providerId="AD" clId="Web-{A46B608D-3774-0250-CA02-2DB3631BED89}" dt="2023-08-10T01:18:30.489" v="68" actId="20577"/>
        <pc:sldMkLst>
          <pc:docMk/>
          <pc:sldMk cId="833121384" sldId="373"/>
        </pc:sldMkLst>
        <pc:spChg chg="mod">
          <ac:chgData name="Miriam Diamond" userId="S::m.diamond@mail.utoronto.ca::0ff7a812-cca6-4c6d-b73d-b1f4c2390002" providerId="AD" clId="Web-{A46B608D-3774-0250-CA02-2DB3631BED89}" dt="2023-08-10T01:18:30.489" v="68" actId="20577"/>
          <ac:spMkLst>
            <pc:docMk/>
            <pc:sldMk cId="833121384" sldId="373"/>
            <ac:spMk id="3" creationId="{00000000-0000-0000-0000-000000000000}"/>
          </ac:spMkLst>
        </pc:spChg>
      </pc:sldChg>
      <pc:sldChg chg="addSp modSp">
        <pc:chgData name="Miriam Diamond" userId="S::m.diamond@mail.utoronto.ca::0ff7a812-cca6-4c6d-b73d-b1f4c2390002" providerId="AD" clId="Web-{A46B608D-3774-0250-CA02-2DB3631BED89}" dt="2023-08-10T01:30:57.783" v="173" actId="20577"/>
        <pc:sldMkLst>
          <pc:docMk/>
          <pc:sldMk cId="2841004852" sldId="413"/>
        </pc:sldMkLst>
        <pc:spChg chg="add mod">
          <ac:chgData name="Miriam Diamond" userId="S::m.diamond@mail.utoronto.ca::0ff7a812-cca6-4c6d-b73d-b1f4c2390002" providerId="AD" clId="Web-{A46B608D-3774-0250-CA02-2DB3631BED89}" dt="2023-08-10T01:30:57.783" v="173" actId="20577"/>
          <ac:spMkLst>
            <pc:docMk/>
            <pc:sldMk cId="2841004852" sldId="413"/>
            <ac:spMk id="3" creationId="{660D1EAF-55CC-0F6A-EFAD-0A1B6A93673F}"/>
          </ac:spMkLst>
        </pc:spChg>
      </pc:sldChg>
      <pc:sldChg chg="modSp">
        <pc:chgData name="Miriam Diamond" userId="S::m.diamond@mail.utoronto.ca::0ff7a812-cca6-4c6d-b73d-b1f4c2390002" providerId="AD" clId="Web-{A46B608D-3774-0250-CA02-2DB3631BED89}" dt="2023-08-10T01:18:47.677" v="69" actId="14100"/>
        <pc:sldMkLst>
          <pc:docMk/>
          <pc:sldMk cId="819635271" sldId="422"/>
        </pc:sldMkLst>
        <pc:spChg chg="mod">
          <ac:chgData name="Miriam Diamond" userId="S::m.diamond@mail.utoronto.ca::0ff7a812-cca6-4c6d-b73d-b1f4c2390002" providerId="AD" clId="Web-{A46B608D-3774-0250-CA02-2DB3631BED89}" dt="2023-08-10T01:18:47.677" v="69" actId="14100"/>
          <ac:spMkLst>
            <pc:docMk/>
            <pc:sldMk cId="819635271" sldId="422"/>
            <ac:spMk id="7" creationId="{3B35D9EC-2B87-454E-AF1E-74B43B763ECD}"/>
          </ac:spMkLst>
        </pc:spChg>
      </pc:sldChg>
      <pc:sldChg chg="addSp modSp">
        <pc:chgData name="Miriam Diamond" userId="S::m.diamond@mail.utoronto.ca::0ff7a812-cca6-4c6d-b73d-b1f4c2390002" providerId="AD" clId="Web-{A46B608D-3774-0250-CA02-2DB3631BED89}" dt="2023-08-10T01:44:12.469" v="244"/>
        <pc:sldMkLst>
          <pc:docMk/>
          <pc:sldMk cId="3481107468" sldId="430"/>
        </pc:sldMkLst>
        <pc:spChg chg="add mod">
          <ac:chgData name="Miriam Diamond" userId="S::m.diamond@mail.utoronto.ca::0ff7a812-cca6-4c6d-b73d-b1f4c2390002" providerId="AD" clId="Web-{A46B608D-3774-0250-CA02-2DB3631BED89}" dt="2023-08-10T01:42:05.373" v="239" actId="1076"/>
          <ac:spMkLst>
            <pc:docMk/>
            <pc:sldMk cId="3481107468" sldId="430"/>
            <ac:spMk id="9" creationId="{7DBD8156-8C8C-8576-BA00-98703A2D5AAE}"/>
          </ac:spMkLst>
        </pc:spChg>
        <pc:grpChg chg="add mod">
          <ac:chgData name="Miriam Diamond" userId="S::m.diamond@mail.utoronto.ca::0ff7a812-cca6-4c6d-b73d-b1f4c2390002" providerId="AD" clId="Web-{A46B608D-3774-0250-CA02-2DB3631BED89}" dt="2023-08-10T01:42:32.217" v="240" actId="1076"/>
          <ac:grpSpMkLst>
            <pc:docMk/>
            <pc:sldMk cId="3481107468" sldId="430"/>
            <ac:grpSpMk id="10" creationId="{588EBB4D-61BD-622A-4112-461689CF6166}"/>
          </ac:grpSpMkLst>
        </pc:grpChg>
        <pc:picChg chg="add mod modCrop">
          <ac:chgData name="Miriam Diamond" userId="S::m.diamond@mail.utoronto.ca::0ff7a812-cca6-4c6d-b73d-b1f4c2390002" providerId="AD" clId="Web-{A46B608D-3774-0250-CA02-2DB3631BED89}" dt="2023-08-10T01:41:00.356" v="233" actId="1076"/>
          <ac:picMkLst>
            <pc:docMk/>
            <pc:sldMk cId="3481107468" sldId="430"/>
            <ac:picMk id="3" creationId="{6A5C4CC8-A264-0F93-6E25-7149A6EB75D3}"/>
          </ac:picMkLst>
        </pc:picChg>
        <pc:picChg chg="add mod modCrop">
          <ac:chgData name="Miriam Diamond" userId="S::m.diamond@mail.utoronto.ca::0ff7a812-cca6-4c6d-b73d-b1f4c2390002" providerId="AD" clId="Web-{A46B608D-3774-0250-CA02-2DB3631BED89}" dt="2023-08-10T01:41:00.372" v="234" actId="1076"/>
          <ac:picMkLst>
            <pc:docMk/>
            <pc:sldMk cId="3481107468" sldId="430"/>
            <ac:picMk id="5" creationId="{15B0D2CC-83B3-EFAF-C656-ACE114A9E102}"/>
          </ac:picMkLst>
        </pc:picChg>
        <pc:cxnChg chg="add mod">
          <ac:chgData name="Miriam Diamond" userId="S::m.diamond@mail.utoronto.ca::0ff7a812-cca6-4c6d-b73d-b1f4c2390002" providerId="AD" clId="Web-{A46B608D-3774-0250-CA02-2DB3631BED89}" dt="2023-08-10T01:44:12.469" v="244"/>
          <ac:cxnSpMkLst>
            <pc:docMk/>
            <pc:sldMk cId="3481107468" sldId="430"/>
            <ac:cxnSpMk id="11" creationId="{1A045C9A-603A-AAEA-AF83-266119F96B93}"/>
          </ac:cxnSpMkLst>
        </pc:cxnChg>
      </pc:sldChg>
      <pc:sldChg chg="modSp">
        <pc:chgData name="Miriam Diamond" userId="S::m.diamond@mail.utoronto.ca::0ff7a812-cca6-4c6d-b73d-b1f4c2390002" providerId="AD" clId="Web-{A46B608D-3774-0250-CA02-2DB3631BED89}" dt="2023-08-10T01:33:14.879" v="181" actId="20577"/>
        <pc:sldMkLst>
          <pc:docMk/>
          <pc:sldMk cId="2562020113" sldId="433"/>
        </pc:sldMkLst>
        <pc:spChg chg="mod">
          <ac:chgData name="Miriam Diamond" userId="S::m.diamond@mail.utoronto.ca::0ff7a812-cca6-4c6d-b73d-b1f4c2390002" providerId="AD" clId="Web-{A46B608D-3774-0250-CA02-2DB3631BED89}" dt="2023-08-10T01:33:14.879" v="181" actId="20577"/>
          <ac:spMkLst>
            <pc:docMk/>
            <pc:sldMk cId="2562020113" sldId="433"/>
            <ac:spMk id="45" creationId="{10A929D8-FC16-1E4A-9FD3-8CFFCEC68591}"/>
          </ac:spMkLst>
        </pc:spChg>
      </pc:sldChg>
      <pc:sldChg chg="addSp delSp modSp">
        <pc:chgData name="Miriam Diamond" userId="S::m.diamond@mail.utoronto.ca::0ff7a812-cca6-4c6d-b73d-b1f4c2390002" providerId="AD" clId="Web-{A46B608D-3774-0250-CA02-2DB3631BED89}" dt="2023-08-10T01:30:49.846" v="168" actId="20577"/>
        <pc:sldMkLst>
          <pc:docMk/>
          <pc:sldMk cId="3678617312" sldId="434"/>
        </pc:sldMkLst>
        <pc:spChg chg="add mod">
          <ac:chgData name="Miriam Diamond" userId="S::m.diamond@mail.utoronto.ca::0ff7a812-cca6-4c6d-b73d-b1f4c2390002" providerId="AD" clId="Web-{A46B608D-3774-0250-CA02-2DB3631BED89}" dt="2023-08-10T01:30:49.846" v="168" actId="20577"/>
          <ac:spMkLst>
            <pc:docMk/>
            <pc:sldMk cId="3678617312" sldId="434"/>
            <ac:spMk id="2" creationId="{E0B5E030-2718-458D-E28E-28CB0DF311A6}"/>
          </ac:spMkLst>
        </pc:spChg>
        <pc:graphicFrameChg chg="add del mod modGraphic">
          <ac:chgData name="Miriam Diamond" userId="S::m.diamond@mail.utoronto.ca::0ff7a812-cca6-4c6d-b73d-b1f4c2390002" providerId="AD" clId="Web-{A46B608D-3774-0250-CA02-2DB3631BED89}" dt="2023-08-10T01:29:52.126" v="158"/>
          <ac:graphicFrameMkLst>
            <pc:docMk/>
            <pc:sldMk cId="3678617312" sldId="434"/>
            <ac:graphicFrameMk id="4" creationId="{A9D53CFF-DA1A-EE1C-2EAA-4B80493756E2}"/>
          </ac:graphicFrameMkLst>
        </pc:graphicFrameChg>
      </pc:sldChg>
      <pc:sldChg chg="modSp">
        <pc:chgData name="Miriam Diamond" userId="S::m.diamond@mail.utoronto.ca::0ff7a812-cca6-4c6d-b73d-b1f4c2390002" providerId="AD" clId="Web-{A46B608D-3774-0250-CA02-2DB3631BED89}" dt="2023-08-10T01:17:22.582" v="38"/>
        <pc:sldMkLst>
          <pc:docMk/>
          <pc:sldMk cId="896202812" sldId="435"/>
        </pc:sldMkLst>
        <pc:spChg chg="mod">
          <ac:chgData name="Miriam Diamond" userId="S::m.diamond@mail.utoronto.ca::0ff7a812-cca6-4c6d-b73d-b1f4c2390002" providerId="AD" clId="Web-{A46B608D-3774-0250-CA02-2DB3631BED89}" dt="2023-08-10T01:16:39.316" v="36" actId="20577"/>
          <ac:spMkLst>
            <pc:docMk/>
            <pc:sldMk cId="896202812" sldId="435"/>
            <ac:spMk id="9" creationId="{00000000-0000-0000-0000-000000000000}"/>
          </ac:spMkLst>
        </pc:spChg>
        <pc:spChg chg="mod ord">
          <ac:chgData name="Miriam Diamond" userId="S::m.diamond@mail.utoronto.ca::0ff7a812-cca6-4c6d-b73d-b1f4c2390002" providerId="AD" clId="Web-{A46B608D-3774-0250-CA02-2DB3631BED89}" dt="2023-08-10T01:17:22.582" v="38"/>
          <ac:spMkLst>
            <pc:docMk/>
            <pc:sldMk cId="896202812" sldId="435"/>
            <ac:spMk id="10" creationId="{F6696032-CE7C-F14D-8AEF-247284CF569F}"/>
          </ac:spMkLst>
        </pc:spChg>
      </pc:sldChg>
      <pc:sldChg chg="addSp delSp modSp new add del">
        <pc:chgData name="Miriam Diamond" userId="S::m.diamond@mail.utoronto.ca::0ff7a812-cca6-4c6d-b73d-b1f4c2390002" providerId="AD" clId="Web-{A46B608D-3774-0250-CA02-2DB3631BED89}" dt="2023-08-10T01:34:24.006" v="191" actId="1076"/>
        <pc:sldMkLst>
          <pc:docMk/>
          <pc:sldMk cId="2537603302" sldId="436"/>
        </pc:sldMkLst>
        <pc:spChg chg="del">
          <ac:chgData name="Miriam Diamond" userId="S::m.diamond@mail.utoronto.ca::0ff7a812-cca6-4c6d-b73d-b1f4c2390002" providerId="AD" clId="Web-{A46B608D-3774-0250-CA02-2DB3631BED89}" dt="2023-08-10T01:32:26.332" v="179"/>
          <ac:spMkLst>
            <pc:docMk/>
            <pc:sldMk cId="2537603302" sldId="436"/>
            <ac:spMk id="2" creationId="{A6AA15A3-F8FD-C790-CC8D-1A6333DE1003}"/>
          </ac:spMkLst>
        </pc:spChg>
        <pc:spChg chg="del">
          <ac:chgData name="Miriam Diamond" userId="S::m.diamond@mail.utoronto.ca::0ff7a812-cca6-4c6d-b73d-b1f4c2390002" providerId="AD" clId="Web-{A46B608D-3774-0250-CA02-2DB3631BED89}" dt="2023-08-10T01:33:34.411" v="183"/>
          <ac:spMkLst>
            <pc:docMk/>
            <pc:sldMk cId="2537603302" sldId="436"/>
            <ac:spMk id="3" creationId="{CC2405A1-B3FB-91D0-812C-169119A24F93}"/>
          </ac:spMkLst>
        </pc:spChg>
        <pc:spChg chg="add del">
          <ac:chgData name="Miriam Diamond" userId="S::m.diamond@mail.utoronto.ca::0ff7a812-cca6-4c6d-b73d-b1f4c2390002" providerId="AD" clId="Web-{A46B608D-3774-0250-CA02-2DB3631BED89}" dt="2023-08-10T01:32:22.363" v="178"/>
          <ac:spMkLst>
            <pc:docMk/>
            <pc:sldMk cId="2537603302" sldId="436"/>
            <ac:spMk id="6" creationId="{FE94177E-2977-1915-695E-7ADE996A2347}"/>
          </ac:spMkLst>
        </pc:spChg>
        <pc:spChg chg="add">
          <ac:chgData name="Miriam Diamond" userId="S::m.diamond@mail.utoronto.ca::0ff7a812-cca6-4c6d-b73d-b1f4c2390002" providerId="AD" clId="Web-{A46B608D-3774-0250-CA02-2DB3631BED89}" dt="2023-08-10T01:32:27.441" v="180"/>
          <ac:spMkLst>
            <pc:docMk/>
            <pc:sldMk cId="2537603302" sldId="436"/>
            <ac:spMk id="8" creationId="{BC8CDEFE-EC8A-C094-F6AF-077F2E990819}"/>
          </ac:spMkLst>
        </pc:spChg>
        <pc:spChg chg="add">
          <ac:chgData name="Miriam Diamond" userId="S::m.diamond@mail.utoronto.ca::0ff7a812-cca6-4c6d-b73d-b1f4c2390002" providerId="AD" clId="Web-{A46B608D-3774-0250-CA02-2DB3631BED89}" dt="2023-08-10T01:33:28.286" v="182"/>
          <ac:spMkLst>
            <pc:docMk/>
            <pc:sldMk cId="2537603302" sldId="436"/>
            <ac:spMk id="10" creationId="{C0703692-F00D-D1C2-9344-0A855FC4A217}"/>
          </ac:spMkLst>
        </pc:spChg>
        <pc:picChg chg="add mod">
          <ac:chgData name="Miriam Diamond" userId="S::m.diamond@mail.utoronto.ca::0ff7a812-cca6-4c6d-b73d-b1f4c2390002" providerId="AD" clId="Web-{A46B608D-3774-0250-CA02-2DB3631BED89}" dt="2023-08-10T01:34:24.006" v="191" actId="1076"/>
          <ac:picMkLst>
            <pc:docMk/>
            <pc:sldMk cId="2537603302" sldId="436"/>
            <ac:picMk id="11" creationId="{6AC241B7-EF42-8DC0-CE2B-C7FDB275F0A8}"/>
          </ac:picMkLst>
        </pc:picChg>
        <pc:picChg chg="add mod">
          <ac:chgData name="Miriam Diamond" userId="S::m.diamond@mail.utoronto.ca::0ff7a812-cca6-4c6d-b73d-b1f4c2390002" providerId="AD" clId="Web-{A46B608D-3774-0250-CA02-2DB3631BED89}" dt="2023-08-10T01:34:12.193" v="188" actId="14100"/>
          <ac:picMkLst>
            <pc:docMk/>
            <pc:sldMk cId="2537603302" sldId="436"/>
            <ac:picMk id="12" creationId="{A7EC2EA7-4154-4EC0-3569-37D1C735B23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839863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8191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3FF26A-76EA-4AC0-B3F7-68B716FF8A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170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8558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9939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156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66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48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660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5041be792d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5041be792d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4129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5041be792d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5041be792d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05648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128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1626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3FF26A-76EA-4AC0-B3F7-68B716FF8A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7697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16097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7435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977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3533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6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9041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615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A337C5C-B4FA-5E44-B5F1-5F1763211D4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3FF26A-76EA-4AC0-B3F7-68B716FF8A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115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0432" y="1079398"/>
            <a:ext cx="10728960" cy="5071872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1378" spc="-7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387" y="6336883"/>
            <a:ext cx="10728960" cy="16256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3413" cap="all" spc="284" baseline="0">
                <a:solidFill>
                  <a:schemeClr val="tx2"/>
                </a:solidFill>
                <a:latin typeface="+mj-lt"/>
              </a:defRPr>
            </a:lvl1pPr>
            <a:lvl2pPr marL="650230" indent="0" algn="ctr">
              <a:buNone/>
              <a:defRPr sz="3413"/>
            </a:lvl2pPr>
            <a:lvl3pPr marL="1300460" indent="0" algn="ctr">
              <a:buNone/>
              <a:defRPr sz="3413"/>
            </a:lvl3pPr>
            <a:lvl4pPr marL="1950690" indent="0" algn="ctr">
              <a:buNone/>
              <a:defRPr sz="2844"/>
            </a:lvl4pPr>
            <a:lvl5pPr marL="2600919" indent="0" algn="ctr">
              <a:buNone/>
              <a:defRPr sz="2844"/>
            </a:lvl5pPr>
            <a:lvl6pPr marL="3251149" indent="0" algn="ctr">
              <a:buNone/>
              <a:defRPr sz="2844"/>
            </a:lvl6pPr>
            <a:lvl7pPr marL="3901379" indent="0" algn="ctr">
              <a:buNone/>
              <a:defRPr sz="2844"/>
            </a:lvl7pPr>
            <a:lvl8pPr marL="4551609" indent="0" algn="ctr">
              <a:buNone/>
              <a:defRPr sz="2844"/>
            </a:lvl8pPr>
            <a:lvl9pPr marL="5201839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88169" y="6177280"/>
            <a:ext cx="105338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29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099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86385"/>
            <a:ext cx="2804160" cy="81918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86385"/>
            <a:ext cx="8249920" cy="8191855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7340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23511" y="0"/>
            <a:ext cx="10728960" cy="1194611"/>
          </a:xfrm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</a:lvl1pPr>
            <a:lvl2pPr>
              <a:spcBef>
                <a:spcPts val="2400"/>
              </a:spcBef>
            </a:lvl2pPr>
            <a:lvl3pPr>
              <a:spcBef>
                <a:spcPts val="2400"/>
              </a:spcBef>
            </a:lvl3pPr>
            <a:lvl4pPr>
              <a:spcBef>
                <a:spcPts val="2400"/>
              </a:spcBef>
            </a:lvl4pPr>
            <a:lvl5pPr>
              <a:spcBef>
                <a:spcPts val="24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2010" y="9134244"/>
            <a:ext cx="1399494" cy="5192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Rectangle 1"/>
          <p:cNvSpPr/>
          <p:nvPr userDrawn="1"/>
        </p:nvSpPr>
        <p:spPr>
          <a:xfrm>
            <a:off x="967409" y="2305878"/>
            <a:ext cx="1126434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2930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800"/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Rectangle 6"/>
          <p:cNvSpPr/>
          <p:nvPr userDrawn="1"/>
        </p:nvSpPr>
        <p:spPr>
          <a:xfrm>
            <a:off x="596348" y="2292626"/>
            <a:ext cx="11741426" cy="332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849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432" y="1079398"/>
            <a:ext cx="10728960" cy="5071872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1378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2" y="6333338"/>
            <a:ext cx="10728960" cy="16256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3413" cap="all" spc="284" baseline="0">
                <a:solidFill>
                  <a:schemeClr val="tx2"/>
                </a:solidFill>
                <a:latin typeface="+mj-lt"/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88169" y="6177280"/>
            <a:ext cx="105338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31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0432" y="2625044"/>
            <a:ext cx="5266944" cy="5722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2448" y="2625045"/>
            <a:ext cx="5266944" cy="5722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362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2" y="2625496"/>
            <a:ext cx="5266944" cy="104715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844" b="0" cap="all" baseline="0">
                <a:solidFill>
                  <a:schemeClr val="tx2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0432" y="3672653"/>
            <a:ext cx="5266944" cy="48045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2448" y="2625496"/>
            <a:ext cx="5266944" cy="104715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844" b="0" cap="all" baseline="0">
                <a:solidFill>
                  <a:schemeClr val="tx2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2448" y="3672653"/>
            <a:ext cx="5266944" cy="48045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69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447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88" y="9103360"/>
            <a:ext cx="13001414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9008805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71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320843" cy="9753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309409" y="0"/>
            <a:ext cx="68275" cy="975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845311"/>
            <a:ext cx="3413760" cy="3251200"/>
          </a:xfrm>
        </p:spPr>
        <p:txBody>
          <a:bodyPr anchor="b">
            <a:normAutofit/>
          </a:bodyPr>
          <a:lstStyle>
            <a:lvl1pPr>
              <a:defRPr sz="512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0" y="1040384"/>
            <a:ext cx="6925056" cy="747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" y="4161536"/>
            <a:ext cx="3413760" cy="480586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133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6547" y="9187252"/>
            <a:ext cx="2793078" cy="519289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20640" y="9187252"/>
            <a:ext cx="4958080" cy="519289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19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7044267"/>
            <a:ext cx="13001414" cy="27093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6990330"/>
            <a:ext cx="13001414" cy="910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432" y="7217664"/>
            <a:ext cx="10787888" cy="1170432"/>
          </a:xfrm>
        </p:spPr>
        <p:txBody>
          <a:bodyPr tIns="0" bIns="0" anchor="b">
            <a:noAutofit/>
          </a:bodyPr>
          <a:lstStyle>
            <a:lvl1pPr>
              <a:defRPr sz="512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3004784" cy="6990330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432" y="8401101"/>
            <a:ext cx="10793984" cy="84531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853"/>
              </a:spcAft>
              <a:buNone/>
              <a:defRPr sz="2133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913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9103360"/>
            <a:ext cx="13004801" cy="65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9008804"/>
            <a:ext cx="13004801" cy="938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0432" y="407615"/>
            <a:ext cx="10728960" cy="20632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431" y="2625044"/>
            <a:ext cx="10728961" cy="572211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0434" y="9187252"/>
            <a:ext cx="263708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1932" y="9187252"/>
            <a:ext cx="514432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0490" y="9187252"/>
            <a:ext cx="139949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9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273101" y="2471602"/>
            <a:ext cx="1063142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10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hf hdr="0" ftr="0" dt="0"/>
  <p:txStyles>
    <p:titleStyle>
      <a:lvl1pPr algn="l" defTabSz="1300460" rtl="0" eaLnBrk="1" latinLnBrk="0" hangingPunct="1">
        <a:lnSpc>
          <a:spcPct val="85000"/>
        </a:lnSpc>
        <a:spcBef>
          <a:spcPct val="0"/>
        </a:spcBef>
        <a:buNone/>
        <a:defRPr sz="6827" kern="1200" spc="-7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30046" indent="-130046" algn="l" defTabSz="1300460" rtl="0" eaLnBrk="1" latinLnBrk="0" hangingPunct="1">
        <a:lnSpc>
          <a:spcPct val="90000"/>
        </a:lnSpc>
        <a:spcBef>
          <a:spcPts val="1707"/>
        </a:spcBef>
        <a:spcAft>
          <a:spcPts val="284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6193" indent="-260092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25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6285" indent="-260092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66377" indent="-260092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26469" indent="-260092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564420" indent="-325115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848860" indent="-325115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33300" indent="-325115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17740" indent="-325115" algn="l" defTabSz="1300460" rtl="0" eaLnBrk="1" latinLnBrk="0" hangingPunct="1">
        <a:lnSpc>
          <a:spcPct val="90000"/>
        </a:lnSpc>
        <a:spcBef>
          <a:spcPts val="284"/>
        </a:spcBef>
        <a:spcAft>
          <a:spcPts val="569"/>
        </a:spcAft>
        <a:buClr>
          <a:schemeClr val="accent1"/>
        </a:buClr>
        <a:buFont typeface="Calibri" pitchFamily="34" charset="0"/>
        <a:buChar char="◦"/>
        <a:defRPr sz="199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1.09966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0853/contributions/4361206/attachments/2251261/3819144/CRMathusla_LLP_25May2021_JC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p.kit.edu/corsika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9.0169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mathusla-experiment.web.cern.ch/" TargetMode="External"/><Relationship Id="rId4" Type="http://schemas.openxmlformats.org/officeDocument/2006/relationships/hyperlink" Target="https://arxiv.org/abs/2203.08126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usla-experiment.web.cern.ch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5.02018" TargetMode="Externa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5.02018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980853/contributions/4361206/attachments/2251261/3819144/CRMathusla_LLP_25May2021_JC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rxiv.org/abs/1705.0632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7.055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MATHUSLA LLP Detector Proposal:…"/>
          <p:cNvSpPr txBox="1">
            <a:spLocks noGrp="1"/>
          </p:cNvSpPr>
          <p:nvPr>
            <p:ph type="ctrTitle"/>
          </p:nvPr>
        </p:nvSpPr>
        <p:spPr>
          <a:xfrm>
            <a:off x="640573" y="-1206245"/>
            <a:ext cx="12696286" cy="3698259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defRPr sz="6500"/>
            </a:pPr>
            <a:r>
              <a:rPr lang="en-CA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Searches for Ultra Long-Lived Particles with </a:t>
            </a:r>
            <a:endParaRPr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Particle Physics Seminar…"/>
          <p:cNvSpPr txBox="1">
            <a:spLocks noGrp="1"/>
          </p:cNvSpPr>
          <p:nvPr>
            <p:ph type="subTitle" idx="1"/>
          </p:nvPr>
        </p:nvSpPr>
        <p:spPr>
          <a:xfrm>
            <a:off x="154257" y="3701140"/>
            <a:ext cx="13182602" cy="542834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 err="1">
                <a:solidFill>
                  <a:schemeClr val="accent1"/>
                </a:solidFill>
              </a:rPr>
              <a:t>Mi</a:t>
            </a:r>
            <a:r>
              <a:rPr lang="en-US" sz="3600" b="1" dirty="0">
                <a:solidFill>
                  <a:schemeClr val="accent1"/>
                </a:solidFill>
              </a:rPr>
              <a:t> annual meeting</a:t>
            </a:r>
            <a:endParaRPr sz="4000" b="1" dirty="0">
              <a:solidFill>
                <a:schemeClr val="accent1"/>
              </a:solidFill>
            </a:endParaRPr>
          </a:p>
          <a:p>
            <a:pPr>
              <a:defRPr sz="2800"/>
            </a:pPr>
            <a:r>
              <a:rPr lang="en-US" sz="3600" b="1" dirty="0">
                <a:solidFill>
                  <a:schemeClr val="accent1"/>
                </a:solidFill>
              </a:rPr>
              <a:t>August 2023</a:t>
            </a:r>
            <a:endParaRPr sz="3600" b="1" dirty="0">
              <a:solidFill>
                <a:schemeClr val="accent1"/>
              </a:solidFill>
            </a:endParaRPr>
          </a:p>
          <a:p>
            <a:pPr>
              <a:defRPr sz="2800"/>
            </a:pPr>
            <a:endParaRPr dirty="0"/>
          </a:p>
          <a:p>
            <a:pPr>
              <a:defRPr sz="2800">
                <a:solidFill>
                  <a:srgbClr val="4F7A28"/>
                </a:solidFill>
              </a:defRPr>
            </a:pPr>
            <a:endParaRPr lang="en-CA" b="1" dirty="0"/>
          </a:p>
          <a:p>
            <a:pPr>
              <a:defRPr sz="2800">
                <a:solidFill>
                  <a:srgbClr val="4F7A28"/>
                </a:solidFill>
              </a:defRPr>
            </a:pPr>
            <a:endParaRPr lang="en-CA" b="1" dirty="0"/>
          </a:p>
          <a:p>
            <a:pPr>
              <a:defRPr sz="2800">
                <a:solidFill>
                  <a:srgbClr val="4F7A28"/>
                </a:solidFill>
              </a:defRPr>
            </a:pPr>
            <a:r>
              <a:rPr lang="en-CA" b="1" dirty="0">
                <a:solidFill>
                  <a:schemeClr val="accent1"/>
                </a:solidFill>
              </a:rPr>
              <a:t>Miriam diamond</a:t>
            </a:r>
          </a:p>
          <a:p>
            <a:pPr>
              <a:defRPr sz="2800">
                <a:solidFill>
                  <a:srgbClr val="4F7A28"/>
                </a:solidFill>
              </a:defRPr>
            </a:pPr>
            <a:r>
              <a:rPr lang="en-CA" b="1" dirty="0">
                <a:solidFill>
                  <a:schemeClr val="accent1"/>
                </a:solidFill>
              </a:rPr>
              <a:t>Assistant professor</a:t>
            </a:r>
            <a:endParaRPr lang="en-CA" dirty="0">
              <a:solidFill>
                <a:schemeClr val="accent1"/>
              </a:solidFill>
            </a:endParaRPr>
          </a:p>
        </p:txBody>
      </p:sp>
      <p:pic>
        <p:nvPicPr>
          <p:cNvPr id="1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2624" y="6718866"/>
            <a:ext cx="2106159" cy="156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logo3.pdf" descr="logo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366" y="1580764"/>
            <a:ext cx="5746207" cy="1272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326" y="7052942"/>
            <a:ext cx="4981575" cy="12287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rrent Status"/>
          <p:cNvSpPr txBox="1"/>
          <p:nvPr/>
        </p:nvSpPr>
        <p:spPr>
          <a:xfrm>
            <a:off x="4259264" y="3921785"/>
            <a:ext cx="4573368" cy="122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30000"/>
              </a:lnSpc>
              <a:defRPr sz="6100">
                <a:solidFill>
                  <a:schemeClr val="accent1"/>
                </a:solidFill>
              </a:defRPr>
            </a:lvl1pPr>
          </a:lstStyle>
          <a:p>
            <a:r>
              <a:rPr lang="en-CA" dirty="0"/>
              <a:t>LLP Sensitivity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10</a:t>
            </a:fld>
            <a:endParaRPr lang="en-CA" sz="2800" dirty="0"/>
          </a:p>
        </p:txBody>
      </p:sp>
      <p:sp>
        <p:nvSpPr>
          <p:cNvPr id="4" name="Rectangle 3"/>
          <p:cNvSpPr/>
          <p:nvPr/>
        </p:nvSpPr>
        <p:spPr>
          <a:xfrm>
            <a:off x="106558" y="7887764"/>
            <a:ext cx="132040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dirty="0"/>
              <a:t>More benchmark models can be found in </a:t>
            </a:r>
            <a:r>
              <a:rPr lang="en-CA" sz="3200" b="1" dirty="0"/>
              <a:t>Physics Beyond Colliders at CERN: Beyond the Standard Model Working Group Report </a:t>
            </a:r>
            <a:r>
              <a:rPr lang="en-CA" sz="3200" dirty="0">
                <a:hlinkClick r:id="rId2"/>
              </a:rPr>
              <a:t>arXiv:1901.09966</a:t>
            </a:r>
            <a:endParaRPr lang="en-CA" sz="3200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121106" y="0"/>
            <a:ext cx="10728960" cy="130967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Sensitivity</a:t>
            </a:r>
            <a:r>
              <a:rPr lang="en-CA" sz="5400" dirty="0">
                <a:solidFill>
                  <a:schemeClr val="accent1"/>
                </a:solidFill>
              </a:rPr>
              <a:t>: Weak- to </a:t>
            </a:r>
            <a:r>
              <a:rPr lang="en-CA" sz="5400" dirty="0" err="1">
                <a:solidFill>
                  <a:schemeClr val="accent1"/>
                </a:solidFill>
              </a:rPr>
              <a:t>TeV</a:t>
            </a:r>
            <a:r>
              <a:rPr lang="en-CA" sz="5400" dirty="0">
                <a:solidFill>
                  <a:schemeClr val="accent1"/>
                </a:solidFill>
              </a:rPr>
              <a:t>- Scale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574" name="Up to 1000x better…"/>
          <p:cNvSpPr txBox="1"/>
          <p:nvPr/>
        </p:nvSpPr>
        <p:spPr>
          <a:xfrm>
            <a:off x="320412" y="1198163"/>
            <a:ext cx="12200219" cy="114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400" b="1">
                <a:solidFill>
                  <a:schemeClr val="accent5"/>
                </a:solidFill>
              </a:defRPr>
            </a:pPr>
            <a:r>
              <a:rPr dirty="0">
                <a:solidFill>
                  <a:schemeClr val="tx1"/>
                </a:solidFill>
              </a:rPr>
              <a:t>Up to 1000x better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sensitivity than </a:t>
            </a:r>
            <a:r>
              <a:rPr lang="en-CA" dirty="0">
                <a:solidFill>
                  <a:schemeClr val="tx1"/>
                </a:solidFill>
              </a:rPr>
              <a:t>LHC </a:t>
            </a:r>
            <a:r>
              <a:rPr dirty="0">
                <a:solidFill>
                  <a:schemeClr val="tx1"/>
                </a:solidFill>
              </a:rPr>
              <a:t>main detectors</a:t>
            </a:r>
            <a:endParaRPr lang="en-CA" dirty="0">
              <a:solidFill>
                <a:schemeClr val="tx1"/>
              </a:solidFill>
            </a:endParaRPr>
          </a:p>
          <a:p>
            <a:pPr marL="714375" algn="l">
              <a:defRPr sz="3400" b="1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e.g. </a:t>
            </a:r>
            <a:r>
              <a:rPr lang="en-CA" dirty="0" err="1">
                <a:solidFill>
                  <a:schemeClr val="tx1"/>
                </a:solidFill>
              </a:rPr>
              <a:t>hadronically</a:t>
            </a:r>
            <a:r>
              <a:rPr lang="en-CA" dirty="0">
                <a:solidFill>
                  <a:schemeClr val="tx1"/>
                </a:solidFill>
              </a:rPr>
              <a:t>-decaying LLPs in exotic Higgs decay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605306" y="9125497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310036" y="8441935"/>
            <a:ext cx="126947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 sz="3400">
                <a:solidFill>
                  <a:schemeClr val="accent5"/>
                </a:solidFill>
              </a:defRPr>
            </a:pPr>
            <a:r>
              <a:rPr lang="en-CA" b="1" dirty="0">
                <a:solidFill>
                  <a:schemeClr val="accent1"/>
                </a:solidFill>
              </a:rPr>
              <a:t>Any </a:t>
            </a:r>
            <a:r>
              <a:rPr lang="en-CA" b="1" dirty="0">
                <a:solidFill>
                  <a:schemeClr val="tx1"/>
                </a:solidFill>
              </a:rPr>
              <a:t>LLP production process with σ &gt; fb can give signal in MATHUSLA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016" y="9014936"/>
            <a:ext cx="4131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>
                <a:solidFill>
                  <a:srgbClr val="FFC000"/>
                </a:solidFill>
              </a:rPr>
              <a:t>arXiv:2001.04750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92387" y="2347196"/>
            <a:ext cx="10381857" cy="6026729"/>
            <a:chOff x="992387" y="2347196"/>
            <a:chExt cx="10381857" cy="6026729"/>
          </a:xfrm>
        </p:grpSpPr>
        <p:pic>
          <p:nvPicPr>
            <p:cNvPr id="9" name="Google Shape;132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92387" y="2347196"/>
              <a:ext cx="10381857" cy="60267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133;p20"/>
            <p:cNvSpPr txBox="1"/>
            <p:nvPr/>
          </p:nvSpPr>
          <p:spPr>
            <a:xfrm>
              <a:off x="8058374" y="6741791"/>
              <a:ext cx="3137450" cy="9232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l" defTabSz="914400" hangingPunct="1">
                <a:buClr>
                  <a:srgbClr val="000000"/>
                </a:buClr>
                <a:buFont typeface="Arial"/>
                <a:buNone/>
              </a:pPr>
              <a:r>
                <a:rPr lang="en" sz="1600" dirty="0">
                  <a:latin typeface="Arial"/>
                  <a:cs typeface="Arial"/>
                  <a:sym typeface="Arial"/>
                </a:rPr>
                <a:t>DV3: 3+ observable charged particles from LLP decay intersect 4+ detector layers</a:t>
              </a:r>
              <a:endParaRPr sz="1600" dirty="0"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2158993" y="132719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121106" y="0"/>
            <a:ext cx="10728960" cy="130967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Sensitivity</a:t>
            </a:r>
            <a:r>
              <a:rPr lang="en-CA" sz="5400" dirty="0">
                <a:solidFill>
                  <a:schemeClr val="accent1"/>
                </a:solidFill>
              </a:rPr>
              <a:t>: GeV-Scale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574" name="Up to 1000x better…"/>
          <p:cNvSpPr txBox="1"/>
          <p:nvPr/>
        </p:nvSpPr>
        <p:spPr>
          <a:xfrm>
            <a:off x="365016" y="1025762"/>
            <a:ext cx="12200219" cy="167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400" b="1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For scenarios where the long-lifetime limit (&gt;100m) is accessible, MATHUSLA is complementary to other planned experiments</a:t>
            </a:r>
          </a:p>
          <a:p>
            <a:pPr marL="714375" algn="l">
              <a:defRPr sz="3400" b="1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e.g. singlet dark scalar S, mixing angle </a:t>
            </a:r>
            <a:r>
              <a:rPr lang="el-G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C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solidFill>
                  <a:schemeClr val="tx1"/>
                </a:solidFill>
              </a:rPr>
              <a:t>with SM Higgs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605306" y="9122801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12</a:t>
            </a:fld>
            <a:endParaRPr lang="en-CA" dirty="0"/>
          </a:p>
        </p:txBody>
      </p:sp>
      <p:pic>
        <p:nvPicPr>
          <p:cNvPr id="8" name="Google Shape;142;p21"/>
          <p:cNvPicPr preferRelativeResize="0"/>
          <p:nvPr/>
        </p:nvPicPr>
        <p:blipFill rotWithShape="1">
          <a:blip r:embed="rId3">
            <a:alphaModFix/>
          </a:blip>
          <a:srcRect r="49237"/>
          <a:stretch/>
        </p:blipFill>
        <p:spPr>
          <a:xfrm>
            <a:off x="944880" y="2754324"/>
            <a:ext cx="10485050" cy="61783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13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121106" y="0"/>
            <a:ext cx="10728960" cy="130967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Sensitivity</a:t>
            </a:r>
            <a:r>
              <a:rPr lang="en-CA" sz="5400" dirty="0">
                <a:solidFill>
                  <a:schemeClr val="accent1"/>
                </a:solidFill>
              </a:rPr>
              <a:t>: GeV-Scale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574" name="Up to 1000x better…"/>
          <p:cNvSpPr txBox="1"/>
          <p:nvPr/>
        </p:nvSpPr>
        <p:spPr>
          <a:xfrm>
            <a:off x="0" y="1309673"/>
            <a:ext cx="13105655" cy="114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400" b="1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Reach for heavy neutral leptons</a:t>
            </a:r>
          </a:p>
          <a:p>
            <a:pPr marL="714375" algn="l">
              <a:defRPr sz="3400" b="1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e.g. sterile neutrino N, whose largest mixing angle </a:t>
            </a:r>
            <a:r>
              <a:rPr lang="en-CA" dirty="0" err="1">
                <a:solidFill>
                  <a:schemeClr val="tx1"/>
                </a:solidFill>
              </a:rPr>
              <a:t>U</a:t>
            </a:r>
            <a:r>
              <a:rPr lang="en-CA" baseline="-25000" dirty="0" err="1">
                <a:solidFill>
                  <a:schemeClr val="tx1"/>
                </a:solidFill>
              </a:rPr>
              <a:t>e</a:t>
            </a:r>
            <a:r>
              <a:rPr lang="en-CA" dirty="0">
                <a:solidFill>
                  <a:schemeClr val="tx1"/>
                </a:solidFill>
              </a:rPr>
              <a:t> is with </a:t>
            </a:r>
            <a:r>
              <a:rPr lang="el-G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CA" baseline="-25000" dirty="0">
                <a:solidFill>
                  <a:schemeClr val="tx1"/>
                </a:solidFill>
              </a:rPr>
              <a:t>e</a:t>
            </a:r>
            <a:r>
              <a:rPr lang="en-CA" dirty="0">
                <a:solidFill>
                  <a:schemeClr val="tx1"/>
                </a:solidFill>
              </a:rPr>
              <a:t>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5" name="Google Shape;149;p22"/>
          <p:cNvPicPr preferRelativeResize="0"/>
          <p:nvPr/>
        </p:nvPicPr>
        <p:blipFill rotWithShape="1">
          <a:blip r:embed="rId3">
            <a:alphaModFix/>
          </a:blip>
          <a:srcRect l="1" r="50908"/>
          <a:stretch/>
        </p:blipFill>
        <p:spPr>
          <a:xfrm>
            <a:off x="847493" y="2463232"/>
            <a:ext cx="10024876" cy="64577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605306" y="9122801"/>
            <a:ext cx="1399494" cy="519289"/>
          </a:xfrm>
        </p:spPr>
        <p:txBody>
          <a:bodyPr/>
          <a:lstStyle/>
          <a:p>
            <a:r>
              <a:rPr lang="en-US" dirty="0"/>
              <a:t>13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9139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6797"/>
          <a:stretch/>
        </p:blipFill>
        <p:spPr>
          <a:xfrm>
            <a:off x="145453" y="2468099"/>
            <a:ext cx="12859347" cy="5537502"/>
          </a:xfrm>
          <a:prstGeom prst="rect">
            <a:avLst/>
          </a:prstGeom>
        </p:spPr>
      </p:pic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209624" y="-157693"/>
            <a:ext cx="10728960" cy="145936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</a:t>
            </a:r>
            <a:r>
              <a:rPr lang="en-CA" sz="5400" dirty="0">
                <a:solidFill>
                  <a:schemeClr val="accent1"/>
                </a:solidFill>
              </a:rPr>
              <a:t>S</a:t>
            </a:r>
            <a:r>
              <a:rPr sz="5400" dirty="0" err="1">
                <a:solidFill>
                  <a:schemeClr val="accent1"/>
                </a:solidFill>
              </a:rPr>
              <a:t>ensitivity</a:t>
            </a:r>
            <a:r>
              <a:rPr lang="en-CA" sz="5400" dirty="0">
                <a:solidFill>
                  <a:schemeClr val="accent1"/>
                </a:solidFill>
              </a:rPr>
              <a:t>: DM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9756" y="9172027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2" name="Rectangle 1"/>
          <p:cNvSpPr/>
          <p:nvPr/>
        </p:nvSpPr>
        <p:spPr>
          <a:xfrm>
            <a:off x="69688" y="1034323"/>
            <a:ext cx="129295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b="1" dirty="0"/>
              <a:t>Scenarios where LLP </a:t>
            </a:r>
            <a:r>
              <a:rPr lang="en-CA" sz="3200" b="1" dirty="0">
                <a:cs typeface="Arial" panose="020B0604020202020204" pitchFamily="34" charset="0"/>
              </a:rPr>
              <a:t>→</a:t>
            </a:r>
            <a:r>
              <a:rPr lang="en-CA" sz="3200" b="1" dirty="0"/>
              <a:t> DM + SM decay is the only way to see the DM</a:t>
            </a:r>
          </a:p>
          <a:p>
            <a:pPr marL="714375" algn="l"/>
            <a:r>
              <a:rPr lang="en-CA" sz="3200" b="1" dirty="0"/>
              <a:t>e.g. Freeze-In Dark Matter: BSM mass eigenstates </a:t>
            </a:r>
            <a:r>
              <a:rPr lang="el-GR" sz="3200" b="1" dirty="0">
                <a:cs typeface="Times New Roman" panose="02020603050405020304" pitchFamily="18" charset="0"/>
              </a:rPr>
              <a:t>χ</a:t>
            </a:r>
            <a:r>
              <a:rPr lang="en-CA" sz="3200" b="1" baseline="-25000" dirty="0">
                <a:cs typeface="Times New Roman" panose="02020603050405020304" pitchFamily="18" charset="0"/>
              </a:rPr>
              <a:t>1</a:t>
            </a:r>
            <a:r>
              <a:rPr lang="en-CA" sz="3200" b="1" dirty="0">
                <a:cs typeface="Times New Roman" panose="02020603050405020304" pitchFamily="18" charset="0"/>
              </a:rPr>
              <a:t> (DM) and </a:t>
            </a:r>
            <a:r>
              <a:rPr lang="el-GR" sz="3200" b="1" dirty="0">
                <a:cs typeface="Times New Roman" panose="02020603050405020304" pitchFamily="18" charset="0"/>
              </a:rPr>
              <a:t>χ</a:t>
            </a:r>
            <a:r>
              <a:rPr lang="en-CA" sz="3200" b="1" baseline="-25000" dirty="0">
                <a:cs typeface="Times New Roman" panose="02020603050405020304" pitchFamily="18" charset="0"/>
              </a:rPr>
              <a:t>2</a:t>
            </a:r>
            <a:r>
              <a:rPr lang="en-CA" sz="3200" b="1" dirty="0"/>
              <a:t> (LLP), where </a:t>
            </a:r>
            <a:r>
              <a:rPr lang="el-GR" sz="3200" b="1" dirty="0">
                <a:cs typeface="Times New Roman" panose="02020603050405020304" pitchFamily="18" charset="0"/>
              </a:rPr>
              <a:t>χ</a:t>
            </a:r>
            <a:r>
              <a:rPr lang="en-CA" sz="3200" b="1" baseline="-25000" dirty="0">
                <a:cs typeface="Times New Roman" panose="02020603050405020304" pitchFamily="18" charset="0"/>
              </a:rPr>
              <a:t>2</a:t>
            </a:r>
            <a:r>
              <a:rPr lang="en-CA" sz="3200" b="1" dirty="0"/>
              <a:t> was in thermal equilibrium with primordial plasma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3776" t="44090" b="40712"/>
          <a:stretch/>
        </p:blipFill>
        <p:spPr>
          <a:xfrm>
            <a:off x="4918353" y="8094535"/>
            <a:ext cx="4255144" cy="777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73776" t="23996" b="55947"/>
          <a:stretch/>
        </p:blipFill>
        <p:spPr>
          <a:xfrm>
            <a:off x="522132" y="7878860"/>
            <a:ext cx="4255144" cy="10259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73776" t="59795" b="23922"/>
          <a:stretch/>
        </p:blipFill>
        <p:spPr>
          <a:xfrm>
            <a:off x="8811012" y="8026657"/>
            <a:ext cx="4255144" cy="8329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60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rrent Status"/>
          <p:cNvSpPr txBox="1"/>
          <p:nvPr/>
        </p:nvSpPr>
        <p:spPr>
          <a:xfrm>
            <a:off x="3012132" y="3872509"/>
            <a:ext cx="7067640" cy="1322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30000"/>
              </a:lnSpc>
              <a:defRPr sz="6100">
                <a:solidFill>
                  <a:schemeClr val="accent1"/>
                </a:solidFill>
              </a:defRPr>
            </a:lvl1pPr>
          </a:lstStyle>
          <a:p>
            <a:r>
              <a:rPr lang="en-CA" dirty="0"/>
              <a:t>Cosmic Ray Telescope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15</a:t>
            </a:fld>
            <a:endParaRPr lang="en-CA" sz="2800"/>
          </a:p>
        </p:txBody>
      </p:sp>
    </p:spTree>
    <p:extLst>
      <p:ext uri="{BB962C8B-B14F-4D97-AF65-F5344CB8AC3E}">
        <p14:creationId xmlns:p14="http://schemas.microsoft.com/office/powerpoint/2010/main" val="213952637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uaranteed Physics Return"/>
          <p:cNvSpPr txBox="1">
            <a:spLocks noGrp="1"/>
          </p:cNvSpPr>
          <p:nvPr>
            <p:ph type="title"/>
          </p:nvPr>
        </p:nvSpPr>
        <p:spPr>
          <a:xfrm>
            <a:off x="168815" y="-358180"/>
            <a:ext cx="12578224" cy="206329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lang="en-CA" sz="6500" dirty="0">
                <a:solidFill>
                  <a:schemeClr val="accent1"/>
                </a:solidFill>
              </a:rPr>
              <a:t>MATHUSLA as a Cosmic Ray Telescope</a:t>
            </a:r>
            <a:endParaRPr sz="6500" dirty="0">
              <a:solidFill>
                <a:schemeClr val="accent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26634" y="2374643"/>
            <a:ext cx="9857677" cy="6449555"/>
            <a:chOff x="240777" y="4019840"/>
            <a:chExt cx="7040673" cy="5283818"/>
          </a:xfrm>
        </p:grpSpPr>
        <p:pic>
          <p:nvPicPr>
            <p:cNvPr id="687" name="Image" descr="Image"/>
            <p:cNvPicPr>
              <a:picLocks noChangeAspect="1"/>
            </p:cNvPicPr>
            <p:nvPr/>
          </p:nvPicPr>
          <p:blipFill rotWithShape="1">
            <a:blip r:embed="rId2"/>
            <a:srcRect b="3540"/>
            <a:stretch/>
          </p:blipFill>
          <p:spPr>
            <a:xfrm>
              <a:off x="240777" y="4019840"/>
              <a:ext cx="7040673" cy="528381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688" name="Rectangle"/>
            <p:cNvSpPr/>
            <p:nvPr/>
          </p:nvSpPr>
          <p:spPr>
            <a:xfrm>
              <a:off x="1880027" y="4084325"/>
              <a:ext cx="2373506" cy="470021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  <a:alpha val="4146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462680" y="9111592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t>16</a:t>
            </a:fld>
            <a:endParaRPr lang="en-CA" dirty="0"/>
          </a:p>
        </p:txBody>
      </p:sp>
      <p:sp>
        <p:nvSpPr>
          <p:cNvPr id="8" name="MATHUSLA is an excellent Cosmic Ray Telescope!…"/>
          <p:cNvSpPr txBox="1"/>
          <p:nvPr/>
        </p:nvSpPr>
        <p:spPr>
          <a:xfrm>
            <a:off x="133816" y="1145513"/>
            <a:ext cx="12801600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500">
                <a:solidFill>
                  <a:schemeClr val="accent1"/>
                </a:solidFill>
              </a:defRPr>
            </a:pPr>
            <a:r>
              <a:rPr lang="en-CA" sz="3200" b="1" dirty="0">
                <a:solidFill>
                  <a:schemeClr val="tx1"/>
                </a:solidFill>
              </a:rPr>
              <a:t>Relevant </a:t>
            </a:r>
            <a:r>
              <a:rPr sz="3200" b="1" dirty="0">
                <a:solidFill>
                  <a:schemeClr val="tx1"/>
                </a:solidFill>
              </a:rPr>
              <a:t>abilities in </a:t>
            </a:r>
            <a:r>
              <a:rPr lang="en-CA" sz="3200" b="1" dirty="0">
                <a:solidFill>
                  <a:schemeClr val="tx1"/>
                </a:solidFill>
              </a:rPr>
              <a:t>CR </a:t>
            </a:r>
            <a:r>
              <a:rPr sz="3200" b="1" dirty="0">
                <a:solidFill>
                  <a:schemeClr val="tx1"/>
                </a:solidFill>
              </a:rPr>
              <a:t>experimental ecosystem (precise resolution, directionality,</a:t>
            </a:r>
            <a:r>
              <a:rPr lang="en-CA" sz="3200" b="1" dirty="0">
                <a:solidFill>
                  <a:schemeClr val="tx1"/>
                </a:solidFill>
              </a:rPr>
              <a:t> large-area coverage, interesting region CR energy spectrum</a:t>
            </a:r>
            <a:r>
              <a:rPr sz="32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168815" y="9015936"/>
            <a:ext cx="113122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2000" dirty="0">
                <a:solidFill>
                  <a:srgbClr val="FFFF00"/>
                </a:solidFill>
                <a:hlinkClick r:id="rId3"/>
              </a:rPr>
              <a:t>https://indico.cern.ch/event/980853/contributions/4361206/attachments/2251261/3819144/CRMathusla_LLP_25May2021_JC.pdf</a:t>
            </a:r>
            <a:r>
              <a:rPr lang="en-CA" sz="2000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8714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/>
          <p:cNvPicPr>
            <a:picLocks noChangeAspect="1"/>
          </p:cNvPicPr>
          <p:nvPr/>
        </p:nvPicPr>
        <p:blipFill rotWithShape="1">
          <a:blip r:embed="rId2"/>
          <a:srcRect r="4124" b="15436"/>
          <a:stretch/>
        </p:blipFill>
        <p:spPr>
          <a:xfrm>
            <a:off x="3512559" y="1293273"/>
            <a:ext cx="9453198" cy="6345598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Guaranteed Physics Return"/>
          <p:cNvSpPr txBox="1">
            <a:spLocks noGrp="1"/>
          </p:cNvSpPr>
          <p:nvPr>
            <p:ph type="title"/>
          </p:nvPr>
        </p:nvSpPr>
        <p:spPr>
          <a:xfrm>
            <a:off x="168815" y="-358180"/>
            <a:ext cx="12796941" cy="206329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lang="en-CA" sz="6500" dirty="0">
                <a:solidFill>
                  <a:schemeClr val="accent1"/>
                </a:solidFill>
              </a:rPr>
              <a:t>MATHUSLA as a Cosmic Ray Telescope</a:t>
            </a:r>
            <a:endParaRPr sz="65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40562" y="9145103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t>17</a:t>
            </a:fld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68815" y="1811132"/>
            <a:ext cx="316694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3200" dirty="0"/>
              <a:t>Reconstruction of shower core, direction, total  # charged particles, slope of radial particle density distribution</a:t>
            </a:r>
          </a:p>
          <a:p>
            <a:pPr algn="l"/>
            <a:endParaRPr lang="en-CA" sz="3600" dirty="0"/>
          </a:p>
        </p:txBody>
      </p:sp>
      <p:sp>
        <p:nvSpPr>
          <p:cNvPr id="5" name="Rectangle 4"/>
          <p:cNvSpPr/>
          <p:nvPr/>
        </p:nvSpPr>
        <p:spPr>
          <a:xfrm>
            <a:off x="168815" y="7828286"/>
            <a:ext cx="12004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dirty="0">
                <a:solidFill>
                  <a:schemeClr val="tx1"/>
                </a:solidFill>
              </a:rPr>
              <a:t>MC simulations using CORSIKA (</a:t>
            </a:r>
            <a:r>
              <a:rPr lang="en-CA" sz="3200" dirty="0">
                <a:solidFill>
                  <a:schemeClr val="tx1"/>
                </a:solidFill>
                <a:hlinkClick r:id="rId3"/>
              </a:rPr>
              <a:t>https://www.iap.kit.edu/corsika/</a:t>
            </a:r>
            <a:r>
              <a:rPr lang="en-CA" sz="32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08027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rrent Status"/>
          <p:cNvSpPr txBox="1"/>
          <p:nvPr/>
        </p:nvSpPr>
        <p:spPr>
          <a:xfrm>
            <a:off x="3940271" y="3921785"/>
            <a:ext cx="5211363" cy="122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30000"/>
              </a:lnSpc>
              <a:defRPr sz="6100">
                <a:solidFill>
                  <a:schemeClr val="accent1"/>
                </a:solidFill>
              </a:defRPr>
            </a:lvl1pPr>
          </a:lstStyle>
          <a:p>
            <a:r>
              <a:rPr lang="en-CA" dirty="0"/>
              <a:t>Detector Design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18</a:t>
            </a:fld>
            <a:endParaRPr lang="en-CA" sz="2800"/>
          </a:p>
        </p:txBody>
      </p:sp>
    </p:spTree>
    <p:extLst>
      <p:ext uri="{BB962C8B-B14F-4D97-AF65-F5344CB8AC3E}">
        <p14:creationId xmlns:p14="http://schemas.microsoft.com/office/powerpoint/2010/main" val="7025315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tracking layers on top + floor layer + mid-level layer"/>
          <p:cNvSpPr txBox="1"/>
          <p:nvPr/>
        </p:nvSpPr>
        <p:spPr>
          <a:xfrm>
            <a:off x="6451072" y="8269469"/>
            <a:ext cx="102656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endParaRPr dirty="0"/>
          </a:p>
        </p:txBody>
      </p:sp>
      <p:sp>
        <p:nvSpPr>
          <p:cNvPr id="15" name="Current MATHUSLA Layout Concept near CMS"/>
          <p:cNvSpPr txBox="1">
            <a:spLocks/>
          </p:cNvSpPr>
          <p:nvPr/>
        </p:nvSpPr>
        <p:spPr>
          <a:xfrm>
            <a:off x="31750" y="97033"/>
            <a:ext cx="12941300" cy="1148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0046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000" kern="1200" spc="-71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6600" dirty="0"/>
              <a:t>Detector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62214" y="9167405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z="2800" smtClean="0"/>
              <a:t>19</a:t>
            </a:fld>
            <a:endParaRPr lang="en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49" y="1204334"/>
            <a:ext cx="12743697" cy="764973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28596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54" y="73491"/>
            <a:ext cx="10728960" cy="1733005"/>
          </a:xfrm>
        </p:spPr>
        <p:txBody>
          <a:bodyPr>
            <a:norm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Canadian MATHUSLA Team</a:t>
            </a:r>
            <a:br>
              <a:rPr lang="en-CA" b="1" dirty="0">
                <a:solidFill>
                  <a:srgbClr val="FF0000"/>
                </a:solidFill>
              </a:rPr>
            </a:br>
            <a:r>
              <a:rPr lang="en-CA" sz="4800" b="1" dirty="0">
                <a:solidFill>
                  <a:srgbClr val="FF0000"/>
                </a:solidFill>
              </a:rPr>
              <a:t>(partially funded by NSERC Discovery grant)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97186" y="9187252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6" name="Google Shape;400;p41"/>
          <p:cNvSpPr txBox="1">
            <a:spLocks/>
          </p:cNvSpPr>
          <p:nvPr/>
        </p:nvSpPr>
        <p:spPr>
          <a:xfrm>
            <a:off x="501054" y="2074121"/>
            <a:ext cx="3230475" cy="47078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130046" indent="-130046" algn="l" defTabSz="1300460" rtl="0" eaLnBrk="1" latinLnBrk="0" hangingPunct="1">
              <a:lnSpc>
                <a:spcPct val="90000"/>
              </a:lnSpc>
              <a:spcBef>
                <a:spcPts val="1707"/>
              </a:spcBef>
              <a:spcAft>
                <a:spcPts val="284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44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6193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256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6285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66377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26469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6442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84886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3330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1774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b="1" dirty="0" err="1">
                <a:solidFill>
                  <a:schemeClr val="dk1"/>
                </a:solidFill>
              </a:rPr>
              <a:t>UVic</a:t>
            </a:r>
            <a:endParaRPr lang="en-CA" sz="2800" b="1" dirty="0">
              <a:solidFill>
                <a:schemeClr val="dk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Faculty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Heather Russell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Postdoc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Caleb Miller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Summer Students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Branden Aitken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Sarah </a:t>
            </a:r>
            <a:r>
              <a:rPr lang="en-CA" sz="2800" dirty="0" err="1">
                <a:solidFill>
                  <a:schemeClr val="dk1"/>
                </a:solidFill>
              </a:rPr>
              <a:t>Alshamaily</a:t>
            </a:r>
            <a:endParaRPr lang="en-CA" sz="2800" dirty="0">
              <a:solidFill>
                <a:schemeClr val="dk1"/>
              </a:solidFill>
            </a:endParaRPr>
          </a:p>
        </p:txBody>
      </p:sp>
      <p:sp>
        <p:nvSpPr>
          <p:cNvPr id="7" name="Google Shape;401;p41"/>
          <p:cNvSpPr txBox="1">
            <a:spLocks/>
          </p:cNvSpPr>
          <p:nvPr/>
        </p:nvSpPr>
        <p:spPr>
          <a:xfrm>
            <a:off x="3624554" y="2079463"/>
            <a:ext cx="3088486" cy="3117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130046" indent="-130046" algn="l" defTabSz="1300460" rtl="0" eaLnBrk="1" latinLnBrk="0" hangingPunct="1">
              <a:lnSpc>
                <a:spcPct val="90000"/>
              </a:lnSpc>
              <a:spcBef>
                <a:spcPts val="1707"/>
              </a:spcBef>
              <a:spcAft>
                <a:spcPts val="284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44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6193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256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6285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66377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26469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6442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84886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3330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1774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b="1" dirty="0" err="1">
                <a:solidFill>
                  <a:schemeClr val="dk1"/>
                </a:solidFill>
              </a:rPr>
              <a:t>UofA</a:t>
            </a:r>
            <a:endParaRPr lang="en-CA" sz="2800" b="1" dirty="0">
              <a:solidFill>
                <a:schemeClr val="dk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Faculty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Steven Robertson</a:t>
            </a:r>
          </a:p>
        </p:txBody>
      </p:sp>
      <p:sp>
        <p:nvSpPr>
          <p:cNvPr id="8" name="Google Shape;402;p41"/>
          <p:cNvSpPr txBox="1">
            <a:spLocks/>
          </p:cNvSpPr>
          <p:nvPr/>
        </p:nvSpPr>
        <p:spPr>
          <a:xfrm>
            <a:off x="6891455" y="2074121"/>
            <a:ext cx="5687122" cy="693604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130046" indent="-130046" algn="l" defTabSz="1300460" rtl="0" eaLnBrk="1" latinLnBrk="0" hangingPunct="1">
              <a:lnSpc>
                <a:spcPct val="90000"/>
              </a:lnSpc>
              <a:spcBef>
                <a:spcPts val="1707"/>
              </a:spcBef>
              <a:spcAft>
                <a:spcPts val="284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44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6193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256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6285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66377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26469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6442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84886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3330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1774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b="1" dirty="0">
                <a:solidFill>
                  <a:schemeClr val="dk1"/>
                </a:solidFill>
              </a:rPr>
              <a:t>UofT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Faculty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Miriam Diamond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>
                <a:solidFill>
                  <a:schemeClr val="dk1"/>
                </a:solidFill>
              </a:rPr>
              <a:t>David Curtin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Postdoc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dirty="0" err="1">
                <a:solidFill>
                  <a:schemeClr val="dk1"/>
                </a:solidFill>
              </a:rPr>
              <a:t>Runze</a:t>
            </a:r>
            <a:r>
              <a:rPr lang="en-CA" sz="2800" dirty="0">
                <a:solidFill>
                  <a:schemeClr val="dk1"/>
                </a:solidFill>
              </a:rPr>
              <a:t> Tom Ren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Grad Students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Font typeface="Arial"/>
              <a:buNone/>
            </a:pPr>
            <a:r>
              <a:rPr lang="en-CA" sz="2800" dirty="0" err="1">
                <a:solidFill>
                  <a:schemeClr val="dk1"/>
                </a:solidFill>
              </a:rPr>
              <a:t>Jaipratap</a:t>
            </a:r>
            <a:r>
              <a:rPr lang="en-CA" sz="2800" dirty="0">
                <a:solidFill>
                  <a:schemeClr val="dk1"/>
                </a:solidFill>
              </a:rPr>
              <a:t> Grewal (finishing)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None/>
            </a:pPr>
            <a:r>
              <a:rPr lang="en-US" sz="2800" dirty="0">
                <a:solidFill>
                  <a:schemeClr val="dk1"/>
                </a:solidFill>
              </a:rPr>
              <a:t>Jared Barron (finishing)</a:t>
            </a:r>
            <a:endParaRPr lang="en-CA" sz="2800" dirty="0">
              <a:solidFill>
                <a:schemeClr val="dk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</a:rPr>
              <a:t>Caleb </a:t>
            </a:r>
            <a:r>
              <a:rPr lang="en-US" sz="2800" dirty="0" err="1">
                <a:solidFill>
                  <a:schemeClr val="dk1"/>
                </a:solidFill>
              </a:rPr>
              <a:t>Gemmel</a:t>
            </a:r>
            <a:endParaRPr lang="en-US" sz="2800" dirty="0">
              <a:solidFill>
                <a:schemeClr val="dk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None/>
            </a:pPr>
            <a:r>
              <a:rPr lang="en-CA" sz="2800" dirty="0">
                <a:solidFill>
                  <a:schemeClr val="dk1"/>
                </a:solidFill>
              </a:rPr>
              <a:t>Gabriel </a:t>
            </a:r>
            <a:r>
              <a:rPr lang="en-CA" sz="2800" dirty="0" err="1">
                <a:solidFill>
                  <a:schemeClr val="dk1"/>
                </a:solidFill>
              </a:rPr>
              <a:t>Owh</a:t>
            </a:r>
            <a:endParaRPr lang="en-CA" sz="2800" dirty="0">
              <a:solidFill>
                <a:schemeClr val="dk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2857"/>
              <a:buFont typeface="Arial"/>
              <a:buNone/>
            </a:pPr>
            <a:r>
              <a:rPr lang="en-CA" sz="2800" i="1" u="sng" dirty="0">
                <a:solidFill>
                  <a:schemeClr val="dk1"/>
                </a:solidFill>
              </a:rPr>
              <a:t>Undergrad Students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</a:rPr>
              <a:t>Jason Yuan (fall 2022/winter 2023)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None/>
            </a:pPr>
            <a:r>
              <a:rPr lang="en-US" sz="2800" dirty="0" err="1">
                <a:solidFill>
                  <a:schemeClr val="dk1"/>
                </a:solidFill>
              </a:rPr>
              <a:t>Yongqi</a:t>
            </a:r>
            <a:r>
              <a:rPr lang="en-US" sz="2800" dirty="0">
                <a:solidFill>
                  <a:schemeClr val="dk1"/>
                </a:solidFill>
              </a:rPr>
              <a:t> Wang (fall 2022/winter 2023)</a:t>
            </a:r>
            <a:endParaRPr lang="en-CA" sz="2800" dirty="0">
              <a:solidFill>
                <a:schemeClr val="dk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Font typeface="Arial"/>
              <a:buNone/>
            </a:pPr>
            <a:r>
              <a:rPr lang="en-CA" sz="2800" dirty="0" err="1">
                <a:solidFill>
                  <a:schemeClr val="dk1"/>
                </a:solidFill>
              </a:rPr>
              <a:t>Simran</a:t>
            </a:r>
            <a:r>
              <a:rPr lang="en-CA" sz="2800" dirty="0">
                <a:solidFill>
                  <a:schemeClr val="dk1"/>
                </a:solidFill>
              </a:rPr>
              <a:t> </a:t>
            </a:r>
            <a:r>
              <a:rPr lang="en-CA" sz="2800" dirty="0" err="1">
                <a:solidFill>
                  <a:schemeClr val="dk1"/>
                </a:solidFill>
              </a:rPr>
              <a:t>Hiranandi</a:t>
            </a:r>
            <a:r>
              <a:rPr lang="en-CA" sz="2800" dirty="0">
                <a:solidFill>
                  <a:schemeClr val="dk1"/>
                </a:solidFill>
              </a:rPr>
              <a:t> (summer 2023)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857"/>
              <a:buNone/>
            </a:pPr>
            <a:r>
              <a:rPr lang="en-US" sz="2800" dirty="0">
                <a:solidFill>
                  <a:schemeClr val="dk1"/>
                </a:solidFill>
              </a:rPr>
              <a:t>Alex Lau (fall 2023 – summer 2024)</a:t>
            </a:r>
            <a:endParaRPr lang="en-CA" sz="2800" dirty="0">
              <a:solidFill>
                <a:schemeClr val="dk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62857"/>
              <a:buFont typeface="Arial"/>
              <a:buNone/>
            </a:pPr>
            <a:endParaRPr lang="en-CA" sz="2800" dirty="0">
              <a:solidFill>
                <a:schemeClr val="dk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8EBB4D-61BD-622A-4112-461689CF6166}"/>
              </a:ext>
            </a:extLst>
          </p:cNvPr>
          <p:cNvGrpSpPr/>
          <p:nvPr/>
        </p:nvGrpSpPr>
        <p:grpSpPr>
          <a:xfrm>
            <a:off x="1101709" y="6914388"/>
            <a:ext cx="5056645" cy="1760120"/>
            <a:chOff x="231702" y="6168668"/>
            <a:chExt cx="5056645" cy="1760120"/>
          </a:xfrm>
        </p:grpSpPr>
        <p:pic>
          <p:nvPicPr>
            <p:cNvPr id="3" name="Picture 4" descr="A guinea pig eating grass in a cage&#10;&#10;Description automatically generated">
              <a:extLst>
                <a:ext uri="{FF2B5EF4-FFF2-40B4-BE49-F238E27FC236}">
                  <a16:creationId xmlns:a16="http://schemas.microsoft.com/office/drawing/2014/main" id="{6A5C4CC8-A264-0F93-6E25-7149A6EB75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002" t="19787" r="19892" b="35649"/>
            <a:stretch/>
          </p:blipFill>
          <p:spPr>
            <a:xfrm>
              <a:off x="3962993" y="6275955"/>
              <a:ext cx="1195421" cy="1584570"/>
            </a:xfrm>
            <a:prstGeom prst="rect">
              <a:avLst/>
            </a:prstGeom>
          </p:spPr>
        </p:pic>
        <p:pic>
          <p:nvPicPr>
            <p:cNvPr id="5" name="Picture 8" descr="A guinea pig on a blanket&#10;&#10;Description automatically generated">
              <a:extLst>
                <a:ext uri="{FF2B5EF4-FFF2-40B4-BE49-F238E27FC236}">
                  <a16:creationId xmlns:a16="http://schemas.microsoft.com/office/drawing/2014/main" id="{15B0D2CC-83B3-EFAF-C656-ACE114A9E1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245" t="20000" r="18027"/>
            <a:stretch/>
          </p:blipFill>
          <p:spPr>
            <a:xfrm rot="5400000">
              <a:off x="2257479" y="6384773"/>
              <a:ext cx="1591207" cy="1372418"/>
            </a:xfrm>
            <a:prstGeom prst="rect">
              <a:avLst/>
            </a:prstGeom>
          </p:spPr>
        </p:pic>
        <p:sp>
          <p:nvSpPr>
            <p:cNvPr id="9" name="Google Shape;401;p41">
              <a:extLst>
                <a:ext uri="{FF2B5EF4-FFF2-40B4-BE49-F238E27FC236}">
                  <a16:creationId xmlns:a16="http://schemas.microsoft.com/office/drawing/2014/main" id="{7DBD8156-8C8C-8576-BA00-98703A2D5AAE}"/>
                </a:ext>
              </a:extLst>
            </p:cNvPr>
            <p:cNvSpPr txBox="1">
              <a:spLocks/>
            </p:cNvSpPr>
            <p:nvPr/>
          </p:nvSpPr>
          <p:spPr>
            <a:xfrm>
              <a:off x="231702" y="6168668"/>
              <a:ext cx="5056645" cy="17601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spcFirstLastPara="1" vert="horz" wrap="square" lIns="91425" tIns="91425" rIns="91425" bIns="91425" rtlCol="0" anchor="t" anchorCtr="0">
              <a:normAutofit/>
            </a:bodyPr>
            <a:lstStyle>
              <a:lvl1pPr marL="130046" indent="-130046" algn="l" defTabSz="1300460" rtl="0" eaLnBrk="1" latinLnBrk="0" hangingPunct="1">
                <a:lnSpc>
                  <a:spcPct val="90000"/>
                </a:lnSpc>
                <a:spcBef>
                  <a:spcPts val="1707"/>
                </a:spcBef>
                <a:spcAft>
                  <a:spcPts val="284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844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6193" indent="-260092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256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6285" indent="-260092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66377" indent="-260092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26469" indent="-260092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564420" indent="-325115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848860" indent="-325115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2133300" indent="-325115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2417740" indent="-325115" algn="l" defTabSz="1300460" rtl="0" eaLnBrk="1" latinLnBrk="0" hangingPunct="1">
                <a:lnSpc>
                  <a:spcPct val="90000"/>
                </a:lnSpc>
                <a:spcBef>
                  <a:spcPts val="284"/>
                </a:spcBef>
                <a:spcAft>
                  <a:spcPts val="569"/>
                </a:spcAft>
                <a:buClr>
                  <a:schemeClr val="accent1"/>
                </a:buClr>
                <a:buFont typeface="Calibri" pitchFamily="34" charset="0"/>
                <a:buChar char="◦"/>
                <a:defRPr sz="199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0"/>
                </a:spcAft>
                <a:buFont typeface="Calibri" panose="020F0502020204030204" pitchFamily="34" charset="0"/>
                <a:buNone/>
              </a:pPr>
              <a:r>
                <a:rPr lang="en-CA" sz="2800" i="1" u="sng" dirty="0" err="1">
                  <a:solidFill>
                    <a:schemeClr val="dk1"/>
                  </a:solidFill>
                  <a:cs typeface="Calibri" panose="020F0502020204030204"/>
                </a:rPr>
                <a:t>HQPiggies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Calibri" panose="020F0502020204030204" pitchFamily="34" charset="0"/>
                <a:buNone/>
              </a:pPr>
              <a:r>
                <a:rPr lang="en-CA" sz="2800" dirty="0">
                  <a:solidFill>
                    <a:schemeClr val="dk1"/>
                  </a:solidFill>
                </a:rPr>
                <a:t>Quark</a:t>
              </a:r>
              <a:endParaRPr lang="en-CA" sz="2800" dirty="0">
                <a:solidFill>
                  <a:schemeClr val="dk1"/>
                </a:solidFill>
                <a:cs typeface="Calibri"/>
              </a:endParaRP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2800" dirty="0">
                  <a:solidFill>
                    <a:schemeClr val="dk1"/>
                  </a:solidFill>
                  <a:cs typeface="Calibri"/>
                </a:rPr>
                <a:t>Qubit</a:t>
              </a:r>
            </a:p>
          </p:txBody>
        </p: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1A045C9A-603A-AAEA-AF83-266119F96B93}"/>
              </a:ext>
            </a:extLst>
          </p:cNvPr>
          <p:cNvCxnSpPr/>
          <p:nvPr/>
        </p:nvCxnSpPr>
        <p:spPr>
          <a:xfrm>
            <a:off x="6150459" y="7953330"/>
            <a:ext cx="914400" cy="914400"/>
          </a:xfrm>
          <a:prstGeom prst="curvedConnector3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10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rrent MATHUSLA Layout Concept near CMS"/>
          <p:cNvSpPr txBox="1">
            <a:spLocks/>
          </p:cNvSpPr>
          <p:nvPr/>
        </p:nvSpPr>
        <p:spPr>
          <a:xfrm>
            <a:off x="31750" y="97033"/>
            <a:ext cx="12941300" cy="1148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0046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000" kern="1200" spc="-71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6600" dirty="0"/>
              <a:t>Detector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80907" y="9124142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z="2800" smtClean="0"/>
              <a:t>20</a:t>
            </a:fld>
            <a:endParaRPr lang="en-CA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89" y="1148243"/>
            <a:ext cx="11760653" cy="849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41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881" y="9103360"/>
            <a:ext cx="1139526" cy="648226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prstClr val="white"/>
                </a:solidFill>
              </a:rPr>
              <a:pPr/>
              <a:t>21</a:t>
            </a:fld>
            <a:endParaRPr lang="en-US" sz="2844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72" y="2287238"/>
            <a:ext cx="10657552" cy="30305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Geometry Simulations</a:t>
            </a:r>
          </a:p>
        </p:txBody>
      </p:sp>
      <p:sp>
        <p:nvSpPr>
          <p:cNvPr id="10" name="CasellaDiTesto 2">
            <a:extLst>
              <a:ext uri="{FF2B5EF4-FFF2-40B4-BE49-F238E27FC236}">
                <a16:creationId xmlns:a16="http://schemas.microsoft.com/office/drawing/2014/main" id="{F6696032-CE7C-F14D-8AEF-247284CF569F}"/>
              </a:ext>
            </a:extLst>
          </p:cNvPr>
          <p:cNvSpPr txBox="1"/>
          <p:nvPr/>
        </p:nvSpPr>
        <p:spPr>
          <a:xfrm>
            <a:off x="0" y="1446626"/>
            <a:ext cx="13003344" cy="7342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394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44" kern="1200" dirty="0"/>
              <a:t>Cavern, access shaft, CMS, rock, and detector all modeled in GEANT4</a:t>
            </a: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r>
              <a:rPr lang="en-US" sz="2844" kern="1200" dirty="0"/>
              <a:t>Rock model is from a geological survey </a:t>
            </a: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1056623" lvl="1" indent="-406394" algn="l" defTabSz="1300460" hangingPunct="1">
              <a:spcBef>
                <a:spcPts val="853"/>
              </a:spcBef>
              <a:buFont typeface="Wingdings" panose="05000000000000000000" pitchFamily="2" charset="2"/>
              <a:buChar char="§"/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650230" lvl="1" indent="0" algn="l" defTabSz="1300460" hangingPunct="1">
              <a:spcBef>
                <a:spcPts val="853"/>
              </a:spcBef>
            </a:pPr>
            <a:endParaRPr lang="en-US" sz="2560" b="1" kern="1200" dirty="0">
              <a:solidFill>
                <a:srgbClr val="C00000"/>
              </a:solidFill>
            </a:endParaRPr>
          </a:p>
          <a:p>
            <a:pPr marL="406394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44" kern="1200" dirty="0"/>
              <a:t>Backgrounds under detailed study: </a:t>
            </a:r>
          </a:p>
          <a:p>
            <a:pPr marL="1056623" lvl="1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44" kern="1200" dirty="0"/>
              <a:t>Upward-going muons from collisions (Pythia8) </a:t>
            </a:r>
          </a:p>
          <a:p>
            <a:pPr marL="1056623" lvl="1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44" kern="1200" dirty="0"/>
              <a:t>Backscatter (to upwards going V</a:t>
            </a:r>
            <a:r>
              <a:rPr lang="en-US" sz="2844" kern="1200" baseline="30000" dirty="0"/>
              <a:t>0</a:t>
            </a:r>
            <a:r>
              <a:rPr lang="en-US" sz="2844" kern="1200" dirty="0"/>
              <a:t>) from downward-going cosmic rays (Parma) </a:t>
            </a:r>
          </a:p>
          <a:p>
            <a:pPr marL="1056623" lvl="1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44" kern="1200" dirty="0"/>
              <a:t>Neutrino interactions (Genie3) </a:t>
            </a:r>
          </a:p>
          <a:p>
            <a:pPr marL="406394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2844" kern="1200" dirty="0"/>
              <a:t>Exploring background rejection power of adding a high-coverage floor veto, [partially]- instrumented walls</a:t>
            </a:r>
          </a:p>
        </p:txBody>
      </p:sp>
    </p:spTree>
    <p:extLst>
      <p:ext uri="{BB962C8B-B14F-4D97-AF65-F5344CB8AC3E}">
        <p14:creationId xmlns:p14="http://schemas.microsoft.com/office/powerpoint/2010/main" val="896202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62" y="1870246"/>
            <a:ext cx="12519692" cy="5677319"/>
          </a:xfrm>
          <a:effectLst/>
        </p:spPr>
        <p:txBody>
          <a:bodyPr vert="horz" lIns="0" tIns="45720" rIns="0" bIns="45720" rtlCol="0" anchor="t">
            <a:normAutofit/>
          </a:bodyPr>
          <a:lstStyle/>
          <a:p>
            <a:pPr marL="129540" indent="-129540"/>
            <a:r>
              <a:rPr lang="en-US" sz="3200" dirty="0">
                <a:solidFill>
                  <a:schemeClr val="tx1"/>
                </a:solidFill>
              </a:rPr>
              <a:t>Tracker layers: Composed of extruded scintillator bars with WLSFs (wavelength-shifting fibers) coupled to </a:t>
            </a:r>
            <a:r>
              <a:rPr lang="en-US" sz="3200" dirty="0" err="1">
                <a:solidFill>
                  <a:schemeClr val="tx1"/>
                </a:solidFill>
              </a:rPr>
              <a:t>SiPMs</a:t>
            </a:r>
            <a:r>
              <a:rPr lang="en-US" sz="3200" dirty="0">
                <a:solidFill>
                  <a:schemeClr val="tx1"/>
                </a:solidFill>
              </a:rPr>
              <a:t> (Silicon Photomultipliers)</a:t>
            </a:r>
            <a:endParaRPr lang="en-US" dirty="0">
              <a:solidFill>
                <a:schemeClr val="tx1"/>
              </a:solidFill>
            </a:endParaRPr>
          </a:p>
          <a:p>
            <a:pPr marL="546100" lvl="1" indent="-259715"/>
            <a:r>
              <a:rPr lang="en-US" sz="3200" dirty="0">
                <a:solidFill>
                  <a:schemeClr val="tx1"/>
                </a:solidFill>
              </a:rPr>
              <a:t>Extrusion facilities in FNAL used for several experiments (e.g. Belle muon trigger upgrade, Mu2e)</a:t>
            </a:r>
            <a:endParaRPr lang="en-US" sz="3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77738" y="9092803"/>
            <a:ext cx="1399494" cy="519289"/>
          </a:xfrm>
        </p:spPr>
        <p:txBody>
          <a:bodyPr/>
          <a:lstStyle/>
          <a:p>
            <a:pPr defTabSz="975390" hangingPunct="1">
              <a:defRPr/>
            </a:pPr>
            <a:fld id="{D57F1E4F-1CFF-5643-939E-217C01CDF565}" type="slidenum">
              <a:rPr lang="en-US" kern="1200">
                <a:solidFill>
                  <a:srgbClr val="FEFFFF"/>
                </a:solidFill>
              </a:rPr>
              <a:pPr defTabSz="975390" hangingPunct="1">
                <a:defRPr/>
              </a:pPr>
              <a:t>22</a:t>
            </a:fld>
            <a:endParaRPr lang="en-US" kern="1200" dirty="0">
              <a:solidFill>
                <a:srgbClr val="FE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67317"/>
          <a:stretch/>
        </p:blipFill>
        <p:spPr>
          <a:xfrm>
            <a:off x="829643" y="4012653"/>
            <a:ext cx="2827957" cy="4857633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Trackers</a:t>
            </a:r>
          </a:p>
        </p:txBody>
      </p:sp>
      <p:pic>
        <p:nvPicPr>
          <p:cNvPr id="10" name="Google Shape;19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7561" y="4012653"/>
            <a:ext cx="4343531" cy="3534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0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81053" y="4012653"/>
            <a:ext cx="3258782" cy="3065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3121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F5DBCF-4C12-3B4A-AA71-CDFC6DC1CF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8" y="986552"/>
            <a:ext cx="4977763" cy="36399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77738" y="9092803"/>
            <a:ext cx="1399494" cy="519289"/>
          </a:xfrm>
        </p:spPr>
        <p:txBody>
          <a:bodyPr/>
          <a:lstStyle/>
          <a:p>
            <a:pPr defTabSz="975390" hangingPunct="1">
              <a:defRPr/>
            </a:pPr>
            <a:fld id="{D57F1E4F-1CFF-5643-939E-217C01CDF565}" type="slidenum">
              <a:rPr lang="en-US" kern="1200">
                <a:solidFill>
                  <a:srgbClr val="FEFFFF"/>
                </a:solidFill>
              </a:rPr>
              <a:pPr defTabSz="975390" hangingPunct="1">
                <a:defRPr/>
              </a:pPr>
              <a:t>23</a:t>
            </a:fld>
            <a:endParaRPr lang="en-US" kern="1200" dirty="0">
              <a:solidFill>
                <a:srgbClr val="FEFFFF"/>
              </a:solidFill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Trackers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00560" y="1461327"/>
            <a:ext cx="6376672" cy="7649734"/>
          </a:xfrm>
          <a:prstGeom prst="rect">
            <a:avLst/>
          </a:prstGeom>
          <a:effectLst/>
        </p:spPr>
        <p:txBody>
          <a:bodyPr vert="horz" lIns="0" tIns="45720" rIns="0" bIns="45720" rtlCol="0">
            <a:normAutofit/>
          </a:bodyPr>
          <a:lstStyle>
            <a:lvl1pPr marL="130046" indent="-130046" algn="l" defTabSz="1300460" rtl="0" eaLnBrk="1" latinLnBrk="0" hangingPunct="1">
              <a:lnSpc>
                <a:spcPct val="90000"/>
              </a:lnSpc>
              <a:spcBef>
                <a:spcPts val="1707"/>
              </a:spcBef>
              <a:spcAft>
                <a:spcPts val="284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44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6193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256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6285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66377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26469" indent="-260092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6442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84886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3330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17740" indent="-325115" algn="l" defTabSz="1300460" rtl="0" eaLnBrk="1" latinLnBrk="0" hangingPunct="1">
              <a:lnSpc>
                <a:spcPct val="90000"/>
              </a:lnSpc>
              <a:spcBef>
                <a:spcPts val="284"/>
              </a:spcBef>
              <a:spcAft>
                <a:spcPts val="569"/>
              </a:spcAft>
              <a:buClr>
                <a:schemeClr val="accent1"/>
              </a:buClr>
              <a:buFont typeface="Calibri" pitchFamily="34" charset="0"/>
              <a:buChar char="◦"/>
              <a:defRPr sz="199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Considering r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eadout at both ends of each scintillator bar, or looped fiber for readout at one end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Transverse resolution depends on bar width</a:t>
            </a:r>
          </a:p>
          <a:p>
            <a:pPr lvl="1"/>
            <a:r>
              <a:rPr lang="en-U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US" sz="3200" dirty="0" err="1">
                <a:solidFill>
                  <a:schemeClr val="tx1"/>
                </a:solidFill>
                <a:sym typeface="Symbol" panose="05050102010706020507" pitchFamily="18" charset="2"/>
              </a:rPr>
              <a:t>t</a:t>
            </a:r>
            <a:r>
              <a:rPr lang="en-US" sz="3200" dirty="0">
                <a:solidFill>
                  <a:schemeClr val="tx1"/>
                </a:solidFill>
                <a:sym typeface="Symbol" panose="05050102010706020507" pitchFamily="18" charset="2"/>
              </a:rPr>
              <a:t> between two ends gives longitudinal resolution</a:t>
            </a:r>
          </a:p>
          <a:p>
            <a:pPr lvl="1"/>
            <a:endParaRPr 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177800" lvl="1" indent="0">
              <a:buNone/>
            </a:pPr>
            <a:r>
              <a:rPr lang="en-CA" sz="3200" dirty="0">
                <a:solidFill>
                  <a:schemeClr val="tx1"/>
                </a:solidFill>
                <a:sym typeface="Symbol" panose="05050102010706020507" pitchFamily="18" charset="2"/>
              </a:rPr>
              <a:t>Nominal layer design: 256 bars, each 2.5 m long</a:t>
            </a:r>
          </a:p>
          <a:p>
            <a:pPr lvl="1"/>
            <a:r>
              <a:rPr lang="en-CA" sz="3200" dirty="0">
                <a:solidFill>
                  <a:schemeClr val="tx1"/>
                </a:solidFill>
                <a:sym typeface="Symbol" panose="05050102010706020507" pitchFamily="18" charset="2"/>
              </a:rPr>
              <a:t>Each layer segmented into 4  sheets of bars</a:t>
            </a:r>
          </a:p>
          <a:p>
            <a:pPr lvl="1"/>
            <a:r>
              <a:rPr lang="en-CA" sz="3200" dirty="0">
                <a:solidFill>
                  <a:schemeClr val="tx1"/>
                </a:solidFill>
                <a:sym typeface="Symbol" panose="05050102010706020507" pitchFamily="18" charset="2"/>
              </a:rPr>
              <a:t>Overlapping sheets, and alternating layer orientation, ensures no gaps in coverage</a:t>
            </a:r>
            <a:endParaRPr 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endParaRPr 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endParaRPr lang="en-US" sz="32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2" name="Google Shape;181;p25"/>
          <p:cNvPicPr preferRelativeResize="0"/>
          <p:nvPr/>
        </p:nvPicPr>
        <p:blipFill rotWithShape="1">
          <a:blip r:embed="rId4">
            <a:alphaModFix/>
          </a:blip>
          <a:srcRect b="6167"/>
          <a:stretch/>
        </p:blipFill>
        <p:spPr>
          <a:xfrm>
            <a:off x="437592" y="5010753"/>
            <a:ext cx="5701038" cy="39102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108966" y="663386"/>
            <a:ext cx="6968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MRS engineering support for layout </a:t>
            </a:r>
          </a:p>
        </p:txBody>
      </p:sp>
    </p:spTree>
    <p:extLst>
      <p:ext uri="{BB962C8B-B14F-4D97-AF65-F5344CB8AC3E}">
        <p14:creationId xmlns:p14="http://schemas.microsoft.com/office/powerpoint/2010/main" val="1936050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71591" y="9202058"/>
            <a:ext cx="874153" cy="310709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prstClr val="white"/>
                </a:solidFill>
              </a:rPr>
              <a:pPr/>
              <a:t>24</a:t>
            </a:fld>
            <a:endParaRPr lang="en-US" sz="2844" dirty="0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5293" y="2932531"/>
            <a:ext cx="8674971" cy="1368760"/>
            <a:chOff x="34572" y="3088641"/>
            <a:chExt cx="8674971" cy="1368760"/>
          </a:xfrm>
        </p:grpSpPr>
        <p:sp>
          <p:nvSpPr>
            <p:cNvPr id="10" name="Rectangle 9"/>
            <p:cNvSpPr/>
            <p:nvPr/>
          </p:nvSpPr>
          <p:spPr>
            <a:xfrm>
              <a:off x="661589" y="3483435"/>
              <a:ext cx="7623157" cy="18578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5126" y="3088641"/>
              <a:ext cx="336464" cy="928914"/>
            </a:xfrm>
            <a:prstGeom prst="rect">
              <a:avLst/>
            </a:prstGeom>
            <a:solidFill>
              <a:srgbClr val="008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84746" y="3088641"/>
              <a:ext cx="336464" cy="928914"/>
            </a:xfrm>
            <a:prstGeom prst="rect">
              <a:avLst/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cxnSp>
          <p:nvCxnSpPr>
            <p:cNvPr id="22" name="Straight Connector 21"/>
            <p:cNvCxnSpPr>
              <a:stCxn id="11" idx="3"/>
              <a:endCxn id="21" idx="1"/>
            </p:cNvCxnSpPr>
            <p:nvPr/>
          </p:nvCxnSpPr>
          <p:spPr>
            <a:xfrm>
              <a:off x="661589" y="3553098"/>
              <a:ext cx="7623157" cy="0"/>
            </a:xfrm>
            <a:prstGeom prst="line">
              <a:avLst/>
            </a:prstGeom>
            <a:ln>
              <a:solidFill>
                <a:srgbClr val="00F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Sun 23"/>
            <p:cNvSpPr/>
            <p:nvPr/>
          </p:nvSpPr>
          <p:spPr>
            <a:xfrm>
              <a:off x="1547115" y="3169921"/>
              <a:ext cx="882469" cy="766354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572" y="3971114"/>
              <a:ext cx="1101584" cy="486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1300460" hangingPunct="1"/>
              <a:r>
                <a:rPr lang="en-CA" sz="2560" kern="1200" dirty="0" err="1">
                  <a:solidFill>
                    <a:srgbClr val="008F00"/>
                  </a:solidFill>
                </a:rPr>
                <a:t>SiPM</a:t>
              </a:r>
              <a:r>
                <a:rPr lang="en-CA" sz="2560" kern="1200" dirty="0">
                  <a:solidFill>
                    <a:srgbClr val="008F00"/>
                  </a:solidFill>
                </a:rPr>
                <a:t> 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07959" y="3935507"/>
              <a:ext cx="1101584" cy="486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1300460" hangingPunct="1"/>
              <a:r>
                <a:rPr lang="en-CA" sz="2560" kern="1200" dirty="0" err="1">
                  <a:solidFill>
                    <a:srgbClr val="0432FF"/>
                  </a:solidFill>
                </a:rPr>
                <a:t>SiPM</a:t>
              </a:r>
              <a:r>
                <a:rPr lang="en-CA" sz="2560" kern="1200" dirty="0">
                  <a:solidFill>
                    <a:srgbClr val="0432FF"/>
                  </a:solidFill>
                </a:rPr>
                <a:t> 2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421478" y="2611524"/>
            <a:ext cx="3492489" cy="2643597"/>
            <a:chOff x="9353254" y="2209981"/>
            <a:chExt cx="3492489" cy="2643597"/>
          </a:xfrm>
        </p:grpSpPr>
        <p:sp>
          <p:nvSpPr>
            <p:cNvPr id="20" name="object 7"/>
            <p:cNvSpPr/>
            <p:nvPr/>
          </p:nvSpPr>
          <p:spPr>
            <a:xfrm>
              <a:off x="9353254" y="2368731"/>
              <a:ext cx="3492489" cy="2484847"/>
            </a:xfrm>
            <a:prstGeom prst="rect">
              <a:avLst/>
            </a:prstGeom>
            <a:blipFill>
              <a:blip r:embed="rId3" cstate="print"/>
              <a:srcRect/>
              <a:stretch>
                <a:fillRect l="-39016" t="-34602" r="-205952" b="-7368"/>
              </a:stretch>
            </a:blipFill>
          </p:spPr>
          <p:txBody>
            <a:bodyPr wrap="square" lIns="0" tIns="0" rIns="0" bIns="0" rtlCol="0"/>
            <a:lstStyle/>
            <a:p>
              <a:pPr algn="l" defTabSz="1300460" hangingPunct="1"/>
              <a:endParaRPr sz="2560" kern="12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530283" y="2209981"/>
              <a:ext cx="1354858" cy="486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1300460" hangingPunct="1"/>
              <a:r>
                <a:rPr lang="en-CA" sz="2560" kern="1200" dirty="0">
                  <a:solidFill>
                    <a:srgbClr val="008F00"/>
                  </a:solidFill>
                </a:rPr>
                <a:t>T1       </a:t>
              </a:r>
              <a:r>
                <a:rPr lang="en-CA" sz="2560" kern="1200" dirty="0">
                  <a:solidFill>
                    <a:srgbClr val="0432FF"/>
                  </a:solidFill>
                </a:rPr>
                <a:t>T2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5D9EC-2B87-454E-AF1E-74B43B763ECD}"/>
              </a:ext>
            </a:extLst>
          </p:cNvPr>
          <p:cNvSpPr txBox="1"/>
          <p:nvPr/>
        </p:nvSpPr>
        <p:spPr>
          <a:xfrm>
            <a:off x="223937" y="1545098"/>
            <a:ext cx="12543146" cy="776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300460" hangingPunct="1">
              <a:spcBef>
                <a:spcPts val="853"/>
              </a:spcBef>
              <a:buClr>
                <a:srgbClr val="000000"/>
              </a:buClr>
            </a:pPr>
            <a:r>
              <a:rPr lang="en-US" sz="3200" kern="1200" dirty="0">
                <a:solidFill>
                  <a:schemeClr val="tx1"/>
                </a:solidFill>
              </a:rPr>
              <a:t>To reconstruct hit position along scintillator bar: use difference in arrival time between separate measurements at two ends</a:t>
            </a:r>
          </a:p>
          <a:p>
            <a:pPr marL="1022758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3200" kern="1200" dirty="0">
              <a:solidFill>
                <a:schemeClr val="tx1"/>
              </a:solidFill>
            </a:endParaRPr>
          </a:p>
          <a:p>
            <a:pPr marL="1022758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3200" kern="1200" dirty="0">
              <a:solidFill>
                <a:schemeClr val="tx1"/>
              </a:solidFill>
            </a:endParaRPr>
          </a:p>
          <a:p>
            <a:pPr marL="1022758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3200" kern="1200" dirty="0">
              <a:solidFill>
                <a:schemeClr val="tx1"/>
              </a:solidFill>
            </a:endParaRP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r>
              <a:rPr lang="en-US" sz="3200" kern="1200" dirty="0">
                <a:solidFill>
                  <a:schemeClr val="tx1"/>
                </a:solidFill>
              </a:rPr>
              <a:t>or</a:t>
            </a: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algn="l" defTabSz="1300460" hangingPunct="1">
              <a:spcBef>
                <a:spcPts val="853"/>
              </a:spcBef>
              <a:buClr>
                <a:srgbClr val="000000"/>
              </a:buClr>
            </a:pPr>
            <a:r>
              <a:rPr lang="en-US" sz="3200" kern="1200" dirty="0">
                <a:solidFill>
                  <a:schemeClr val="tx1"/>
                </a:solidFill>
              </a:rPr>
              <a:t>Target timing resolution ~1 ns </a:t>
            </a:r>
          </a:p>
          <a:p>
            <a:pPr marL="616364" algn="l" defTabSz="1300460" hangingPunct="1">
              <a:spcBef>
                <a:spcPts val="853"/>
              </a:spcBef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7874" y="5590658"/>
            <a:ext cx="9940883" cy="1911814"/>
            <a:chOff x="71666" y="4843522"/>
            <a:chExt cx="9940883" cy="1911814"/>
          </a:xfrm>
        </p:grpSpPr>
        <p:sp>
          <p:nvSpPr>
            <p:cNvPr id="23" name="Rectangle 22"/>
            <p:cNvSpPr/>
            <p:nvPr/>
          </p:nvSpPr>
          <p:spPr>
            <a:xfrm>
              <a:off x="9676085" y="5826422"/>
              <a:ext cx="336464" cy="928914"/>
            </a:xfrm>
            <a:prstGeom prst="rect">
              <a:avLst/>
            </a:prstGeom>
            <a:solidFill>
              <a:srgbClr val="008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57229" y="5117121"/>
              <a:ext cx="6892651" cy="40175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549880" y="4843522"/>
              <a:ext cx="336464" cy="928914"/>
            </a:xfrm>
            <a:prstGeom prst="rect">
              <a:avLst/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cxnSp>
          <p:nvCxnSpPr>
            <p:cNvPr id="41" name="Straight Connector 40"/>
            <p:cNvCxnSpPr>
              <a:endCxn id="40" idx="1"/>
            </p:cNvCxnSpPr>
            <p:nvPr/>
          </p:nvCxnSpPr>
          <p:spPr>
            <a:xfrm>
              <a:off x="926723" y="5307979"/>
              <a:ext cx="7623157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2770920" y="6113577"/>
              <a:ext cx="6892651" cy="40175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1190319" y="6304435"/>
              <a:ext cx="849669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Left Bracket 2"/>
            <p:cNvSpPr/>
            <p:nvPr/>
          </p:nvSpPr>
          <p:spPr>
            <a:xfrm>
              <a:off x="71666" y="5290272"/>
              <a:ext cx="1118653" cy="1014163"/>
            </a:xfrm>
            <a:prstGeom prst="leftBracket">
              <a:avLst>
                <a:gd name="adj" fmla="val 50000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Sun 29"/>
            <p:cNvSpPr/>
            <p:nvPr/>
          </p:nvSpPr>
          <p:spPr>
            <a:xfrm>
              <a:off x="7402974" y="5988982"/>
              <a:ext cx="882469" cy="766354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300460" hangingPunct="1"/>
              <a:endParaRPr lang="en-CA" sz="2560" kern="1200">
                <a:solidFill>
                  <a:prstClr val="white"/>
                </a:solidFill>
              </a:endParaRPr>
            </a:p>
          </p:txBody>
        </p:sp>
      </p:grpSp>
      <p:sp>
        <p:nvSpPr>
          <p:cNvPr id="47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Trackers</a:t>
            </a:r>
          </a:p>
        </p:txBody>
      </p:sp>
    </p:spTree>
    <p:extLst>
      <p:ext uri="{BB962C8B-B14F-4D97-AF65-F5344CB8AC3E}">
        <p14:creationId xmlns:p14="http://schemas.microsoft.com/office/powerpoint/2010/main" val="819635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27632" y="9182186"/>
            <a:ext cx="907297" cy="379600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prstClr val="white"/>
                </a:solidFill>
              </a:rPr>
              <a:pPr/>
              <a:t>25</a:t>
            </a:fld>
            <a:endParaRPr lang="en-US" sz="2844" dirty="0">
              <a:solidFill>
                <a:prstClr val="whit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39DE2-AB2A-8B49-9B6B-22E8932C2CCB}"/>
              </a:ext>
            </a:extLst>
          </p:cNvPr>
          <p:cNvSpPr txBox="1"/>
          <p:nvPr/>
        </p:nvSpPr>
        <p:spPr>
          <a:xfrm>
            <a:off x="269034" y="1704156"/>
            <a:ext cx="1256589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300460" hangingPunct="1">
              <a:buClr>
                <a:srgbClr val="000000"/>
              </a:buClr>
            </a:pPr>
            <a:r>
              <a:rPr lang="en-US" sz="3400" b="1" kern="1200" dirty="0">
                <a:solidFill>
                  <a:schemeClr val="tx1"/>
                </a:solidFill>
              </a:rPr>
              <a:t>Precise timing resolution is a critical feature of the detector design </a:t>
            </a:r>
          </a:p>
          <a:p>
            <a:pPr marL="1056623" lvl="1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400" kern="1200" dirty="0">
                <a:solidFill>
                  <a:schemeClr val="tx1"/>
                </a:solidFill>
              </a:rPr>
              <a:t>Separates downward- from upward-going tracks</a:t>
            </a:r>
          </a:p>
          <a:p>
            <a:pPr marL="1056623" lvl="1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400" kern="1200" dirty="0">
                <a:solidFill>
                  <a:schemeClr val="tx1"/>
                </a:solidFill>
              </a:rPr>
              <a:t>Rejects low-</a:t>
            </a:r>
            <a:r>
              <a:rPr lang="el-GR" sz="3400" kern="1200" dirty="0">
                <a:solidFill>
                  <a:schemeClr val="tx1"/>
                </a:solidFill>
                <a:cs typeface="Times New Roman" panose="02020603050405020304" pitchFamily="18" charset="0"/>
              </a:rPr>
              <a:t>β</a:t>
            </a:r>
            <a:r>
              <a:rPr lang="en-US" sz="3400" kern="1200" dirty="0">
                <a:solidFill>
                  <a:schemeClr val="tx1"/>
                </a:solidFill>
              </a:rPr>
              <a:t> particles from neutrino quasi-inelastic scattering</a:t>
            </a:r>
          </a:p>
          <a:p>
            <a:pPr marL="1056623" lvl="1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400" kern="1200" dirty="0">
                <a:solidFill>
                  <a:schemeClr val="tx1"/>
                </a:solidFill>
              </a:rPr>
              <a:t>“4D” tracking and </a:t>
            </a:r>
            <a:r>
              <a:rPr lang="en-US" sz="3400" kern="1200" dirty="0" err="1">
                <a:solidFill>
                  <a:schemeClr val="tx1"/>
                </a:solidFill>
              </a:rPr>
              <a:t>vertexing</a:t>
            </a:r>
            <a:r>
              <a:rPr lang="en-US" sz="3400" kern="1200" dirty="0">
                <a:solidFill>
                  <a:schemeClr val="tx1"/>
                </a:solidFill>
              </a:rPr>
              <a:t> reduces fakes/combinatorics</a:t>
            </a:r>
          </a:p>
          <a:p>
            <a:pPr marL="1056623" lvl="1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3400" kern="1200" dirty="0">
              <a:solidFill>
                <a:schemeClr val="tx1"/>
              </a:solidFill>
            </a:endParaRPr>
          </a:p>
          <a:p>
            <a:pPr algn="l" defTabSz="1300460" hangingPunct="1"/>
            <a:r>
              <a:rPr lang="en-US" sz="3400" kern="1200" dirty="0">
                <a:solidFill>
                  <a:schemeClr val="tx1"/>
                </a:solidFill>
              </a:rPr>
              <a:t>Ongoing characterization studies using </a:t>
            </a:r>
            <a:r>
              <a:rPr lang="en-US" sz="3400" b="1" kern="1200" dirty="0">
                <a:solidFill>
                  <a:schemeClr val="tx1"/>
                </a:solidFill>
              </a:rPr>
              <a:t>small dark-box setups </a:t>
            </a:r>
            <a:r>
              <a:rPr lang="en-US" sz="3400" kern="1200" dirty="0">
                <a:solidFill>
                  <a:schemeClr val="tx1"/>
                </a:solidFill>
              </a:rPr>
              <a:t>indicate 1 ns timing resolution goal is achievable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48665" y="5725719"/>
            <a:ext cx="12565897" cy="2785843"/>
            <a:chOff x="112662" y="1499493"/>
            <a:chExt cx="8835396" cy="1958796"/>
          </a:xfrm>
        </p:grpSpPr>
        <p:grpSp>
          <p:nvGrpSpPr>
            <p:cNvPr id="6" name="Group 5"/>
            <p:cNvGrpSpPr/>
            <p:nvPr/>
          </p:nvGrpSpPr>
          <p:grpSpPr>
            <a:xfrm>
              <a:off x="112662" y="1518556"/>
              <a:ext cx="8835396" cy="1939733"/>
              <a:chOff x="112662" y="1518556"/>
              <a:chExt cx="8835396" cy="193973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C4CE202D-67CA-084C-B3F3-8A9DAA753D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1488" b="7452"/>
              <a:stretch/>
            </p:blipFill>
            <p:spPr>
              <a:xfrm>
                <a:off x="112662" y="1518556"/>
                <a:ext cx="8835395" cy="193973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7249885" y="1970705"/>
                <a:ext cx="643806" cy="341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defTabSz="1300460" hangingPunct="1"/>
                <a:r>
                  <a:rPr lang="en-CA" sz="2560" kern="1200" dirty="0">
                    <a:solidFill>
                      <a:srgbClr val="92D050"/>
                    </a:solidFill>
                  </a:rPr>
                  <a:t>WLSF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685800" y="2775857"/>
                <a:ext cx="261257" cy="3265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1300460" hangingPunct="1"/>
                <a:endParaRPr lang="en-CA" sz="2560" kern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8705588" y="2748642"/>
                <a:ext cx="242470" cy="3265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1300460" hangingPunct="1"/>
                <a:endParaRPr lang="en-CA" sz="2560" kern="1200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>
              <a:off x="4245429" y="1840073"/>
              <a:ext cx="4261757" cy="0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659930" y="1499493"/>
              <a:ext cx="1312409" cy="341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1300460" hangingPunct="1"/>
              <a:r>
                <a:rPr lang="en-CA" sz="2560" kern="1200" dirty="0"/>
                <a:t>D1	D2</a:t>
              </a:r>
            </a:p>
          </p:txBody>
        </p:sp>
      </p:grpSp>
      <p:sp>
        <p:nvSpPr>
          <p:cNvPr id="21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Trackers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263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71591" y="9202058"/>
            <a:ext cx="874153" cy="310709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prstClr val="white"/>
                </a:solidFill>
              </a:rPr>
              <a:pPr/>
              <a:t>26</a:t>
            </a:fld>
            <a:endParaRPr lang="en-US" sz="2844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5D9EC-2B87-454E-AF1E-74B43B763ECD}"/>
              </a:ext>
            </a:extLst>
          </p:cNvPr>
          <p:cNvSpPr txBox="1"/>
          <p:nvPr/>
        </p:nvSpPr>
        <p:spPr>
          <a:xfrm>
            <a:off x="199024" y="1372086"/>
            <a:ext cx="12941760" cy="404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394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3200" kern="1200" dirty="0">
                <a:solidFill>
                  <a:schemeClr val="tx1"/>
                </a:solidFill>
              </a:rPr>
              <a:t>Currently under investigation in dark-box setups at </a:t>
            </a:r>
            <a:r>
              <a:rPr lang="en-CA" sz="3200" kern="1200" dirty="0" err="1">
                <a:solidFill>
                  <a:schemeClr val="tx1"/>
                </a:solidFill>
              </a:rPr>
              <a:t>UToronto</a:t>
            </a:r>
            <a:r>
              <a:rPr lang="en-CA" sz="3200" kern="1200" dirty="0">
                <a:solidFill>
                  <a:schemeClr val="tx1"/>
                </a:solidFill>
              </a:rPr>
              <a:t> &amp; </a:t>
            </a:r>
            <a:r>
              <a:rPr lang="en-CA" sz="3200" kern="1200" dirty="0" err="1">
                <a:solidFill>
                  <a:schemeClr val="tx1"/>
                </a:solidFill>
              </a:rPr>
              <a:t>UVic</a:t>
            </a:r>
            <a:r>
              <a:rPr lang="en-CA" sz="3200" kern="1200" dirty="0">
                <a:solidFill>
                  <a:schemeClr val="tx1"/>
                </a:solidFill>
              </a:rPr>
              <a:t> with different vendors/models of scintillator, WLSF, </a:t>
            </a:r>
            <a:r>
              <a:rPr lang="en-CA" sz="3200" kern="1200" dirty="0" err="1">
                <a:solidFill>
                  <a:schemeClr val="tx1"/>
                </a:solidFill>
              </a:rPr>
              <a:t>SiPM</a:t>
            </a:r>
            <a:r>
              <a:rPr lang="en-CA" sz="3200" kern="1200" dirty="0">
                <a:solidFill>
                  <a:schemeClr val="tx1"/>
                </a:solidFill>
              </a:rPr>
              <a:t>:</a:t>
            </a:r>
          </a:p>
          <a:p>
            <a:pPr marL="1022758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3200" kern="1200" dirty="0">
                <a:solidFill>
                  <a:schemeClr val="tx1"/>
                </a:solidFill>
              </a:rPr>
              <a:t>Optimizing timing (position) resolution </a:t>
            </a:r>
          </a:p>
          <a:p>
            <a:pPr marL="1022758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3200" kern="1200" dirty="0">
                <a:solidFill>
                  <a:schemeClr val="tx1"/>
                </a:solidFill>
              </a:rPr>
              <a:t>Light yield</a:t>
            </a:r>
          </a:p>
          <a:p>
            <a:pPr marL="1022758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3200" kern="1200" dirty="0">
                <a:solidFill>
                  <a:schemeClr val="tx1"/>
                </a:solidFill>
              </a:rPr>
              <a:t>Light leakage and fiber stress</a:t>
            </a:r>
          </a:p>
          <a:p>
            <a:pPr marL="1022758" indent="-406394" algn="l" defTabSz="1300460" hangingPunct="1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CA" sz="3200" kern="1200" dirty="0">
                <a:solidFill>
                  <a:schemeClr val="tx1"/>
                </a:solidFill>
              </a:rPr>
              <a:t>Temperature effects, e.g. on </a:t>
            </a:r>
            <a:r>
              <a:rPr lang="en-CA" sz="3200" kern="1200" dirty="0" err="1">
                <a:solidFill>
                  <a:schemeClr val="tx1"/>
                </a:solidFill>
              </a:rPr>
              <a:t>SiPM</a:t>
            </a:r>
            <a:r>
              <a:rPr lang="en-CA" sz="3200" kern="1200" dirty="0">
                <a:solidFill>
                  <a:schemeClr val="tx1"/>
                </a:solidFill>
              </a:rPr>
              <a:t> dark current</a:t>
            </a:r>
          </a:p>
          <a:p>
            <a:pPr marL="616364" algn="l" defTabSz="1300460" hangingPunct="1">
              <a:buClr>
                <a:srgbClr val="000000"/>
              </a:buClr>
            </a:pPr>
            <a:endParaRPr lang="en-US" sz="3200" kern="1200" dirty="0">
              <a:solidFill>
                <a:schemeClr val="tx1"/>
              </a:solidFill>
            </a:endParaRPr>
          </a:p>
          <a:p>
            <a:pPr marL="1056623" lvl="1" indent="-406394" algn="l" defTabSz="1300460" hangingPunct="1">
              <a:spcBef>
                <a:spcPts val="853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2560" kern="1200" dirty="0">
              <a:solidFill>
                <a:schemeClr val="tx1"/>
              </a:solidFill>
            </a:endParaRPr>
          </a:p>
        </p:txBody>
      </p:sp>
      <p:pic>
        <p:nvPicPr>
          <p:cNvPr id="18" name="Google Shape;26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6200000">
            <a:off x="3901084" y="1634755"/>
            <a:ext cx="3861769" cy="981274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3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Trackers</a:t>
            </a:r>
          </a:p>
        </p:txBody>
      </p:sp>
    </p:spTree>
    <p:extLst>
      <p:ext uri="{BB962C8B-B14F-4D97-AF65-F5344CB8AC3E}">
        <p14:creationId xmlns:p14="http://schemas.microsoft.com/office/powerpoint/2010/main" val="780023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13326" y="9196251"/>
            <a:ext cx="1093080" cy="555335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schemeClr val="bg1"/>
                </a:solidFill>
              </a:rPr>
              <a:t>27</a:t>
            </a:fld>
            <a:endParaRPr lang="en-US" sz="2844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18BB8-D6B8-1043-B47B-15E7A2FB021A}"/>
              </a:ext>
            </a:extLst>
          </p:cNvPr>
          <p:cNvSpPr txBox="1"/>
          <p:nvPr/>
        </p:nvSpPr>
        <p:spPr>
          <a:xfrm>
            <a:off x="359688" y="6214883"/>
            <a:ext cx="11728233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MATHUSLA Trigger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538163" marR="0" lvl="1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Tower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agg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module triggers on upward-going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tracks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within 3x3 tower volume</a:t>
            </a:r>
          </a:p>
          <a:p>
            <a:pPr marL="538163" marR="0" lvl="1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Selects data from buffer for permanent storage 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Trigger to CMS </a:t>
            </a:r>
          </a:p>
          <a:p>
            <a:pPr marL="538163" marR="0" lvl="1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Upward-going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vertex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forms trigger to CMS </a:t>
            </a:r>
          </a:p>
          <a:p>
            <a:pPr marL="538163" marR="0" lvl="1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Trigger latency estimates appear compatible with CMS L1 latency budget </a:t>
            </a:r>
          </a:p>
          <a:p>
            <a:pPr marL="285750" indent="-285750" algn="l" defTabSz="914400" hangingPunct="1">
              <a:buFont typeface="Wingdings" panose="05000000000000000000" pitchFamily="2" charset="2"/>
              <a:buChar char="§"/>
            </a:pPr>
            <a:r>
              <a:rPr lang="en-US" sz="2400" b="1" dirty="0"/>
              <a:t>Data rate well within COTS servers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B21F17-3EAC-114F-A124-FA059999FB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7"/>
          <a:stretch/>
        </p:blipFill>
        <p:spPr>
          <a:xfrm>
            <a:off x="136669" y="167845"/>
            <a:ext cx="12666880" cy="61808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336464" y="267625"/>
            <a:ext cx="12666880" cy="83235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500" dirty="0">
                <a:solidFill>
                  <a:schemeClr val="accent1"/>
                </a:solidFill>
              </a:rPr>
              <a:t>DAQ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F18BB8-D6B8-1043-B47B-15E7A2FB021A}"/>
              </a:ext>
            </a:extLst>
          </p:cNvPr>
          <p:cNvSpPr txBox="1"/>
          <p:nvPr/>
        </p:nvSpPr>
        <p:spPr>
          <a:xfrm>
            <a:off x="3035016" y="68061"/>
            <a:ext cx="4325750" cy="96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0" algn="l">
              <a:spcBef>
                <a:spcPts val="853"/>
              </a:spcBef>
            </a:pPr>
            <a:r>
              <a:rPr lang="en-US" sz="2844" dirty="0">
                <a:solidFill>
                  <a:schemeClr val="accent2"/>
                </a:solidFill>
              </a:rPr>
              <a:t>Modular design of FEBs and link aggregation boards</a:t>
            </a:r>
          </a:p>
        </p:txBody>
      </p:sp>
    </p:spTree>
    <p:extLst>
      <p:ext uri="{BB962C8B-B14F-4D97-AF65-F5344CB8AC3E}">
        <p14:creationId xmlns:p14="http://schemas.microsoft.com/office/powerpoint/2010/main" val="939973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0104" y="9126584"/>
            <a:ext cx="1116302" cy="625003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schemeClr val="bg1"/>
                </a:solidFill>
              </a:rPr>
              <a:t>28</a:t>
            </a:fld>
            <a:endParaRPr lang="en-US" sz="2844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928" y="1567267"/>
            <a:ext cx="12339915" cy="1405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44" dirty="0"/>
              <a:t>Implementation of </a:t>
            </a:r>
            <a:r>
              <a:rPr lang="en-US" sz="2844" b="1" dirty="0">
                <a:solidFill>
                  <a:schemeClr val="accent3"/>
                </a:solidFill>
              </a:rPr>
              <a:t>custom tracking algorithms </a:t>
            </a:r>
            <a:r>
              <a:rPr lang="en-US" sz="2844" dirty="0"/>
              <a:t>(based on </a:t>
            </a:r>
            <a:r>
              <a:rPr lang="en-US" sz="2844" dirty="0" err="1"/>
              <a:t>Kalman</a:t>
            </a:r>
            <a:r>
              <a:rPr lang="en-US" sz="2844" dirty="0"/>
              <a:t> filtering) + </a:t>
            </a:r>
            <a:r>
              <a:rPr lang="en-US" sz="2844" b="1" dirty="0">
                <a:solidFill>
                  <a:schemeClr val="accent3"/>
                </a:solidFill>
              </a:rPr>
              <a:t>“4D” vertex formation</a:t>
            </a:r>
            <a:r>
              <a:rPr lang="en-US" sz="2844" dirty="0"/>
              <a:t>, to achieve high LLP reconstruction efficiency for low-multiplicity LLP final states in MATHUSLA’s unique environment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Vertex Reconstruction</a:t>
            </a:r>
          </a:p>
        </p:txBody>
      </p:sp>
      <p:pic>
        <p:nvPicPr>
          <p:cNvPr id="10" name="Google Shape;109;p20"/>
          <p:cNvPicPr preferRelativeResize="0"/>
          <p:nvPr/>
        </p:nvPicPr>
        <p:blipFill rotWithShape="1">
          <a:blip r:embed="rId3">
            <a:alphaModFix/>
          </a:blip>
          <a:srcRect r="49653" b="50501"/>
          <a:stretch/>
        </p:blipFill>
        <p:spPr>
          <a:xfrm>
            <a:off x="0" y="3173636"/>
            <a:ext cx="6714618" cy="4346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9;p20"/>
          <p:cNvPicPr preferRelativeResize="0"/>
          <p:nvPr/>
        </p:nvPicPr>
        <p:blipFill rotWithShape="1">
          <a:blip r:embed="rId3">
            <a:alphaModFix/>
          </a:blip>
          <a:srcRect t="48662" r="49508"/>
          <a:stretch/>
        </p:blipFill>
        <p:spPr>
          <a:xfrm>
            <a:off x="6714618" y="4554483"/>
            <a:ext cx="6290182" cy="44153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0D1EAF-55CC-0F6A-EFAD-0A1B6A93673F}"/>
              </a:ext>
            </a:extLst>
          </p:cNvPr>
          <p:cNvSpPr txBox="1"/>
          <p:nvPr/>
        </p:nvSpPr>
        <p:spPr>
          <a:xfrm>
            <a:off x="7144244" y="3169188"/>
            <a:ext cx="493558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i="1" dirty="0">
                <a:solidFill>
                  <a:srgbClr val="595959"/>
                </a:solidFill>
                <a:latin typeface="Arial"/>
                <a:cs typeface="Arial"/>
              </a:rPr>
              <a:t>e.g. scalar LLP X </a:t>
            </a:r>
            <a:endParaRPr lang="en-US" sz="6000" dirty="0">
              <a:latin typeface="Calibri" panose="020F0502020204030204"/>
              <a:cs typeface="Calibri" panose="020F0502020204030204"/>
            </a:endParaRPr>
          </a:p>
          <a:p>
            <a:r>
              <a:rPr lang="en-US" sz="2800" i="1" dirty="0">
                <a:solidFill>
                  <a:srgbClr val="595959"/>
                </a:solidFill>
                <a:latin typeface="Arial"/>
                <a:cs typeface="Arial"/>
              </a:rPr>
              <a:t>pp → h →XX,  X → bb</a:t>
            </a:r>
          </a:p>
          <a:p>
            <a:r>
              <a:rPr lang="en-US" sz="2000" b="1" i="1" dirty="0" err="1">
                <a:solidFill>
                  <a:srgbClr val="595959"/>
                </a:solidFill>
                <a:latin typeface="Arial"/>
                <a:cs typeface="Arial"/>
              </a:rPr>
              <a:t>m</a:t>
            </a:r>
            <a:r>
              <a:rPr lang="en-US" sz="1300" b="1" i="1" baseline="-25000" dirty="0" err="1">
                <a:solidFill>
                  <a:srgbClr val="595959"/>
                </a:solidFill>
                <a:latin typeface="Arial"/>
                <a:cs typeface="Arial"/>
              </a:rPr>
              <a:t>X</a:t>
            </a:r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 = 20 GeV, </a:t>
            </a:r>
            <a:r>
              <a:rPr lang="en-US" sz="2000" b="1" dirty="0">
                <a:solidFill>
                  <a:srgbClr val="595959"/>
                </a:solidFill>
                <a:latin typeface="Arial"/>
                <a:cs typeface="Arial"/>
              </a:rPr>
              <a:t>c</a:t>
            </a:r>
            <a:r>
              <a:rPr lang="el-GR" sz="2400" b="1" dirty="0">
                <a:latin typeface="Calibri"/>
                <a:cs typeface="Calibri"/>
              </a:rPr>
              <a:t>τ</a:t>
            </a:r>
            <a:r>
              <a:rPr lang="en-US" sz="1300" b="1" baseline="-25000" dirty="0">
                <a:solidFill>
                  <a:srgbClr val="595959"/>
                </a:solidFill>
                <a:latin typeface="Arial"/>
                <a:cs typeface="Arial"/>
              </a:rPr>
              <a:t>X</a:t>
            </a:r>
            <a:r>
              <a:rPr lang="en-US" sz="1300" b="1" i="1" baseline="-25000" dirty="0">
                <a:solidFill>
                  <a:srgbClr val="595959"/>
                </a:solidFill>
                <a:latin typeface="Arial"/>
                <a:cs typeface="Arial"/>
              </a:rPr>
              <a:t> </a:t>
            </a:r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= 1000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04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0104" y="9126584"/>
            <a:ext cx="1116302" cy="625003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schemeClr val="bg1"/>
                </a:solidFill>
              </a:rPr>
              <a:t>29</a:t>
            </a:fld>
            <a:endParaRPr lang="en-US" sz="2844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928" y="1567267"/>
            <a:ext cx="12339915" cy="530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44" dirty="0"/>
              <a:t>Validated using GEANT4 simulated events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Vertex Reconstruction</a:t>
            </a:r>
          </a:p>
        </p:txBody>
      </p:sp>
      <p:pic>
        <p:nvPicPr>
          <p:cNvPr id="12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061" y="2281285"/>
            <a:ext cx="6492573" cy="4380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3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8240" y="5059535"/>
            <a:ext cx="6408166" cy="38995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B5E030-2718-458D-E28E-28CB0DF311A6}"/>
              </a:ext>
            </a:extLst>
          </p:cNvPr>
          <p:cNvSpPr txBox="1"/>
          <p:nvPr/>
        </p:nvSpPr>
        <p:spPr>
          <a:xfrm>
            <a:off x="6771384" y="2286753"/>
            <a:ext cx="4935580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i="1" dirty="0">
                <a:solidFill>
                  <a:srgbClr val="595959"/>
                </a:solidFill>
                <a:latin typeface="Arial"/>
                <a:cs typeface="Arial"/>
              </a:rPr>
              <a:t>e.g. scalar LLP X </a:t>
            </a:r>
            <a:endParaRPr lang="en-US" sz="6000" dirty="0">
              <a:latin typeface="Calibri" panose="020F0502020204030204"/>
              <a:cs typeface="Calibri" panose="020F0502020204030204"/>
            </a:endParaRPr>
          </a:p>
          <a:p>
            <a:r>
              <a:rPr lang="en-US" sz="2800" i="1" dirty="0">
                <a:solidFill>
                  <a:srgbClr val="595959"/>
                </a:solidFill>
                <a:latin typeface="Arial"/>
                <a:cs typeface="Arial"/>
              </a:rPr>
              <a:t>pp → h →XX,  X → bb</a:t>
            </a:r>
          </a:p>
          <a:p>
            <a:r>
              <a:rPr lang="en-US" sz="2000" b="1" i="1" err="1">
                <a:solidFill>
                  <a:srgbClr val="595959"/>
                </a:solidFill>
                <a:latin typeface="Arial"/>
                <a:cs typeface="Arial"/>
              </a:rPr>
              <a:t>m</a:t>
            </a:r>
            <a:r>
              <a:rPr lang="en-US" sz="2000" b="1" i="1" baseline="-25000" err="1">
                <a:solidFill>
                  <a:srgbClr val="595959"/>
                </a:solidFill>
                <a:latin typeface="Arial"/>
                <a:cs typeface="Arial"/>
              </a:rPr>
              <a:t>X</a:t>
            </a:r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 = 20 GeV, </a:t>
            </a:r>
            <a:r>
              <a:rPr lang="en-US" sz="2000" b="1" dirty="0">
                <a:solidFill>
                  <a:srgbClr val="595959"/>
                </a:solidFill>
                <a:latin typeface="Arial"/>
                <a:cs typeface="Arial"/>
              </a:rPr>
              <a:t>c</a:t>
            </a:r>
            <a:r>
              <a:rPr lang="el-GR" sz="2400" b="1" dirty="0">
                <a:latin typeface="Calibri"/>
                <a:cs typeface="Calibri"/>
              </a:rPr>
              <a:t>τ</a:t>
            </a:r>
            <a:r>
              <a:rPr lang="en-US" sz="2000" b="1" baseline="-25000" dirty="0">
                <a:solidFill>
                  <a:srgbClr val="595959"/>
                </a:solidFill>
                <a:latin typeface="Arial"/>
                <a:cs typeface="Arial"/>
              </a:rPr>
              <a:t>X</a:t>
            </a:r>
            <a:r>
              <a:rPr lang="en-US" sz="2000" b="1" i="1" baseline="-25000" dirty="0">
                <a:solidFill>
                  <a:srgbClr val="595959"/>
                </a:solidFill>
                <a:latin typeface="Arial"/>
                <a:cs typeface="Arial"/>
              </a:rPr>
              <a:t> </a:t>
            </a:r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= 1000 m</a:t>
            </a:r>
            <a:endParaRPr lang="en-US" sz="2000" b="1" dirty="0">
              <a:cs typeface="Calibri" panose="020F0502020204030204"/>
            </a:endParaRPr>
          </a:p>
          <a:p>
            <a:endParaRPr lang="en-US" sz="2000" b="1" i="1" dirty="0">
              <a:solidFill>
                <a:srgbClr val="595959"/>
              </a:solidFill>
              <a:latin typeface="Arial"/>
              <a:cs typeface="Arial"/>
            </a:endParaRPr>
          </a:p>
          <a:p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10000 events simulated</a:t>
            </a:r>
          </a:p>
          <a:p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Geometric acceptance 73%</a:t>
            </a:r>
          </a:p>
          <a:p>
            <a:r>
              <a:rPr lang="en-US" sz="2000" b="1" i="1" dirty="0">
                <a:solidFill>
                  <a:srgbClr val="595959"/>
                </a:solidFill>
                <a:latin typeface="Arial"/>
                <a:cs typeface="Arial"/>
              </a:rPr>
              <a:t>Vertex identification efficiency 98%</a:t>
            </a:r>
          </a:p>
        </p:txBody>
      </p:sp>
    </p:spTree>
    <p:extLst>
      <p:ext uri="{BB962C8B-B14F-4D97-AF65-F5344CB8AC3E}">
        <p14:creationId xmlns:p14="http://schemas.microsoft.com/office/powerpoint/2010/main" val="367861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Outline"/>
          <p:cNvSpPr txBox="1">
            <a:spLocks noGrp="1"/>
          </p:cNvSpPr>
          <p:nvPr>
            <p:ph type="title"/>
          </p:nvPr>
        </p:nvSpPr>
        <p:spPr>
          <a:xfrm>
            <a:off x="133721" y="44722"/>
            <a:ext cx="12737358" cy="1282701"/>
          </a:xfrm>
          <a:prstGeom prst="rect">
            <a:avLst/>
          </a:prstGeom>
        </p:spPr>
        <p:txBody>
          <a:bodyPr/>
          <a:lstStyle>
            <a:lvl1pPr>
              <a:defRPr sz="6500"/>
            </a:lvl1pPr>
          </a:lstStyle>
          <a:p>
            <a:r>
              <a:rPr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178" name="Introduction &amp; Motivation for dedicated external LLP detectors at the HL-LHC…"/>
          <p:cNvSpPr txBox="1"/>
          <p:nvPr/>
        </p:nvSpPr>
        <p:spPr>
          <a:xfrm>
            <a:off x="610744" y="1530504"/>
            <a:ext cx="11310191" cy="748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t">
            <a:spAutoFit/>
          </a:bodyPr>
          <a:lstStyle/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Basic Concept</a:t>
            </a:r>
          </a:p>
          <a:p>
            <a:pPr marL="1426845" lvl="2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3600" dirty="0"/>
              <a:t>Backgrounds</a:t>
            </a:r>
            <a:endParaRPr lang="en-CA" sz="3600" dirty="0">
              <a:cs typeface="Calibri" panose="020F0502020204030204"/>
            </a:endParaRPr>
          </a:p>
          <a:p>
            <a:pPr marL="1426845" lvl="2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3600" dirty="0"/>
              <a:t>Identifying LLPs</a:t>
            </a:r>
            <a:endParaRPr lang="en-CA" sz="3600" dirty="0">
              <a:cs typeface="Calibri" panose="020F0502020204030204"/>
            </a:endParaRPr>
          </a:p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LLP Sensitivity</a:t>
            </a:r>
          </a:p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Cosmic Ray Telescope</a:t>
            </a:r>
          </a:p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Detector Design</a:t>
            </a:r>
          </a:p>
          <a:p>
            <a:pPr marL="142684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>
                <a:cs typeface="Calibri"/>
              </a:rPr>
              <a:t>Geometry simulations</a:t>
            </a:r>
            <a:endParaRPr lang="en-CA" sz="4000" dirty="0"/>
          </a:p>
          <a:p>
            <a:pPr marL="142684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Trackers</a:t>
            </a:r>
            <a:endParaRPr lang="en-CA" sz="4000" dirty="0">
              <a:cs typeface="Calibri" panose="020F0502020204030204"/>
            </a:endParaRPr>
          </a:p>
          <a:p>
            <a:pPr marL="142684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DAQ</a:t>
            </a:r>
            <a:endParaRPr lang="en-CA" sz="4000" dirty="0">
              <a:cs typeface="Calibri" panose="020F0502020204030204"/>
            </a:endParaRPr>
          </a:p>
          <a:p>
            <a:pPr marL="1426845" indent="-739775" algn="l">
              <a:buSzPct val="100000"/>
              <a:buFont typeface="Arial" panose="020B0604020202020204" pitchFamily="34" charset="0"/>
              <a:buChar char="•"/>
            </a:pPr>
            <a:r>
              <a:rPr lang="en-CA" sz="4000" dirty="0"/>
              <a:t>Vertex Reconstruction</a:t>
            </a:r>
            <a:endParaRPr lang="en-CA" sz="4000" dirty="0">
              <a:cs typeface="Calibri" panose="020F0502020204030204"/>
            </a:endParaRPr>
          </a:p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US" sz="4000" dirty="0"/>
              <a:t>Simulations for rate estimates</a:t>
            </a:r>
          </a:p>
          <a:p>
            <a:pPr marL="739775" indent="-739775" algn="l">
              <a:buSzPct val="100000"/>
              <a:buFont typeface="Arial" panose="020B0604020202020204" pitchFamily="34" charset="0"/>
              <a:buChar char="•"/>
            </a:pPr>
            <a:r>
              <a:rPr lang="en-US" sz="4000" dirty="0">
                <a:cs typeface="Calibri"/>
              </a:rPr>
              <a:t>Test stands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3</a:t>
            </a:fld>
            <a:endParaRPr lang="en-CA" sz="2800" dirty="0"/>
          </a:p>
        </p:txBody>
      </p:sp>
      <p:sp>
        <p:nvSpPr>
          <p:cNvPr id="3" name="Rectangle 2"/>
          <p:cNvSpPr/>
          <p:nvPr/>
        </p:nvSpPr>
        <p:spPr>
          <a:xfrm>
            <a:off x="6502400" y="116799"/>
            <a:ext cx="6704456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2800" dirty="0">
                <a:solidFill>
                  <a:schemeClr val="accent2"/>
                </a:solidFill>
              </a:rPr>
              <a:t>An Update to the Letter of Intent for MATHUSLA: Search for Long-Lived Particles at the HL-LHC  (</a:t>
            </a:r>
            <a:r>
              <a:rPr lang="en-CA" sz="2800" dirty="0">
                <a:solidFill>
                  <a:schemeClr val="accent2"/>
                </a:solidFill>
                <a:hlinkClick r:id="rId3"/>
              </a:rPr>
              <a:t>arXiv:2009.01693</a:t>
            </a:r>
            <a:r>
              <a:rPr lang="en-CA" sz="2800" dirty="0">
                <a:solidFill>
                  <a:schemeClr val="accent2"/>
                </a:solidFill>
              </a:rPr>
              <a:t>)</a:t>
            </a:r>
          </a:p>
          <a:p>
            <a:pPr algn="l"/>
            <a:endParaRPr lang="en-CA" sz="1100" dirty="0">
              <a:solidFill>
                <a:schemeClr val="accent2"/>
              </a:solidFill>
            </a:endParaRPr>
          </a:p>
          <a:p>
            <a:pPr algn="l"/>
            <a:r>
              <a:rPr lang="en-GB" sz="2800" dirty="0">
                <a:solidFill>
                  <a:schemeClr val="accent2"/>
                </a:solidFill>
              </a:rPr>
              <a:t>Recent Progress and Next Steps for the MATHUSLA LLP Detector [SNOWMASS] (</a:t>
            </a:r>
            <a:r>
              <a:rPr lang="en-GB" sz="2800" dirty="0">
                <a:hlinkClick r:id="rId4"/>
              </a:rPr>
              <a:t>arXiv:2203.08126</a:t>
            </a:r>
            <a:r>
              <a:rPr lang="en-GB" sz="2800" dirty="0">
                <a:solidFill>
                  <a:schemeClr val="accent2"/>
                </a:solidFill>
              </a:rPr>
              <a:t>)</a:t>
            </a:r>
            <a:endParaRPr lang="en-CA" sz="2800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00723" y="9014936"/>
            <a:ext cx="105267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  <a:hlinkClick r:id="rId5"/>
              </a:rPr>
              <a:t>https://mathusla-experiment.web.cern.ch/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>
            <a:spLocks noGrp="1"/>
          </p:cNvSpPr>
          <p:nvPr>
            <p:ph type="body" idx="1"/>
          </p:nvPr>
        </p:nvSpPr>
        <p:spPr>
          <a:xfrm>
            <a:off x="306550" y="2002924"/>
            <a:ext cx="6656964" cy="5471491"/>
          </a:xfrm>
          <a:prstGeom prst="rect">
            <a:avLst/>
          </a:prstGeom>
        </p:spPr>
        <p:txBody>
          <a:bodyPr spcFirstLastPara="1" vert="horz" wrap="square" lIns="130027" tIns="130027" rIns="130027" bIns="130027" rtlCol="0" anchor="t" anchorCtr="0"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</a:rPr>
              <a:t>Constructing 64-channel “mini-module” of 4 layers, ~1m x 1.5m each</a:t>
            </a:r>
          </a:p>
          <a:p>
            <a:pPr marL="0" indent="0">
              <a:spcBef>
                <a:spcPts val="1707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</a:rPr>
              <a:t>Potential studies include:</a:t>
            </a:r>
          </a:p>
          <a:p>
            <a:pPr marL="357188" indent="-357188">
              <a:spcBef>
                <a:spcPts val="170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3200" dirty="0">
                <a:solidFill>
                  <a:schemeClr val="dk1"/>
                </a:solidFill>
              </a:rPr>
              <a:t>Mechanical structure</a:t>
            </a:r>
          </a:p>
          <a:p>
            <a:pPr marL="357188" indent="-357188">
              <a:spcBef>
                <a:spcPts val="170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3200" dirty="0">
                <a:solidFill>
                  <a:schemeClr val="dk1"/>
                </a:solidFill>
              </a:rPr>
              <a:t>Basic track reconstruction with cosmics (validation, performance)</a:t>
            </a:r>
          </a:p>
          <a:p>
            <a:pPr marL="357188" indent="-357188">
              <a:spcBef>
                <a:spcPts val="170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3200" dirty="0">
                <a:solidFill>
                  <a:schemeClr val="dk1"/>
                </a:solidFill>
              </a:rPr>
              <a:t>Basic triggering</a:t>
            </a:r>
          </a:p>
          <a:p>
            <a:pPr marL="357188" indent="-357188">
              <a:spcBef>
                <a:spcPts val="170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3200" dirty="0">
                <a:solidFill>
                  <a:schemeClr val="dk1"/>
                </a:solidFill>
              </a:rPr>
              <a:t>Hit efficiencies, effects of gaps between bars</a:t>
            </a:r>
          </a:p>
          <a:p>
            <a:pPr marL="357188" indent="-357188">
              <a:spcBef>
                <a:spcPts val="1707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3200" dirty="0">
                <a:solidFill>
                  <a:schemeClr val="dk1"/>
                </a:solidFill>
              </a:rPr>
              <a:t>Comparisons with simulations</a:t>
            </a:r>
            <a:endParaRPr sz="3200" dirty="0">
              <a:solidFill>
                <a:schemeClr val="dk1"/>
              </a:solidFill>
            </a:endParaRPr>
          </a:p>
          <a:p>
            <a:pPr marL="0" indent="0">
              <a:spcBef>
                <a:spcPts val="1707"/>
              </a:spcBef>
              <a:spcAft>
                <a:spcPts val="1707"/>
              </a:spcAft>
              <a:buNone/>
            </a:pPr>
            <a:endParaRPr sz="3200" dirty="0">
              <a:solidFill>
                <a:schemeClr val="dk1"/>
              </a:solidFill>
            </a:endParaRPr>
          </a:p>
        </p:txBody>
      </p:sp>
      <p:sp>
        <p:nvSpPr>
          <p:cNvPr id="220" name="Google Shape;220;p29"/>
          <p:cNvSpPr txBox="1">
            <a:spLocks noGrp="1"/>
          </p:cNvSpPr>
          <p:nvPr>
            <p:ph type="sldNum" idx="4294967295"/>
          </p:nvPr>
        </p:nvSpPr>
        <p:spPr>
          <a:xfrm>
            <a:off x="12049718" y="7851331"/>
            <a:ext cx="780373" cy="559787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27000"/>
              </a:srgbClr>
            </a:outerShdw>
          </a:effectLst>
        </p:spPr>
        <p:txBody>
          <a:bodyPr spcFirstLastPara="1" wrap="square" lIns="130027" tIns="130027" rIns="130027" bIns="130027" anchor="ctr" anchorCtr="0">
            <a:noAutofit/>
          </a:bodyPr>
          <a:lstStyle/>
          <a:p>
            <a:pPr algn="r"/>
            <a:fld id="{00000000-1234-1234-1234-123412341234}" type="slidenum">
              <a:rPr lang="en" sz="2276">
                <a:solidFill>
                  <a:schemeClr val="lt1"/>
                </a:solidFill>
              </a:rPr>
              <a:pPr algn="r"/>
              <a:t>30</a:t>
            </a:fld>
            <a:endParaRPr sz="2276">
              <a:solidFill>
                <a:schemeClr val="lt1"/>
              </a:solidFill>
            </a:endParaRPr>
          </a:p>
        </p:txBody>
      </p:sp>
      <p:pic>
        <p:nvPicPr>
          <p:cNvPr id="221" name="Google Shape;22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6780" y="1093822"/>
            <a:ext cx="5693298" cy="780485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336464" y="267625"/>
            <a:ext cx="12666880" cy="83235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500" dirty="0">
                <a:solidFill>
                  <a:schemeClr val="accent1"/>
                </a:solidFill>
              </a:rPr>
              <a:t>Test Stand @ </a:t>
            </a:r>
            <a:r>
              <a:rPr lang="en-GB" sz="6500" dirty="0" err="1">
                <a:solidFill>
                  <a:schemeClr val="accent1"/>
                </a:solidFill>
              </a:rPr>
              <a:t>UVic</a:t>
            </a:r>
            <a:endParaRPr lang="en-GB" sz="6500" dirty="0">
              <a:solidFill>
                <a:schemeClr val="accent1"/>
              </a:solidFill>
            </a:endParaRPr>
          </a:p>
        </p:txBody>
      </p:sp>
      <p:sp>
        <p:nvSpPr>
          <p:cNvPr id="13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90104" y="9126584"/>
            <a:ext cx="1116302" cy="625003"/>
          </a:xfrm>
          <a:prstGeom prst="rect">
            <a:avLst/>
          </a:prstGeom>
        </p:spPr>
        <p:txBody>
          <a:bodyPr/>
          <a:lstStyle/>
          <a:p>
            <a:r>
              <a:rPr lang="en-US" sz="2844" dirty="0">
                <a:solidFill>
                  <a:schemeClr val="bg1"/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8698295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1881F-8E58-3D1B-CDD1-687FB8DC207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31</a:t>
            </a:fld>
            <a:endParaRPr lang="en-CA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C8CDEFE-EC8A-C094-F6AF-077F2E990819}"/>
              </a:ext>
            </a:extLst>
          </p:cNvPr>
          <p:cNvSpPr txBox="1">
            <a:spLocks/>
          </p:cNvSpPr>
          <p:nvPr/>
        </p:nvSpPr>
        <p:spPr>
          <a:xfrm>
            <a:off x="336464" y="267625"/>
            <a:ext cx="12666880" cy="83235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500" dirty="0">
                <a:solidFill>
                  <a:schemeClr val="accent1"/>
                </a:solidFill>
              </a:rPr>
              <a:t>Test Stand @ </a:t>
            </a:r>
            <a:r>
              <a:rPr lang="en-GB" sz="6500" dirty="0" err="1">
                <a:solidFill>
                  <a:schemeClr val="accent1"/>
                </a:solidFill>
              </a:rPr>
              <a:t>UVic</a:t>
            </a:r>
            <a:endParaRPr lang="en-GB" sz="6500" dirty="0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03692-F00D-D1C2-9344-0A855FC4A217}"/>
              </a:ext>
            </a:extLst>
          </p:cNvPr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1" name="Picture 11" descr="A metal table with wires around it&#10;&#10;Description automatically generated">
            <a:extLst>
              <a:ext uri="{FF2B5EF4-FFF2-40B4-BE49-F238E27FC236}">
                <a16:creationId xmlns:a16="http://schemas.microsoft.com/office/drawing/2014/main" id="{6AC241B7-EF42-8DC0-CE2B-C7FDB275F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507" y="2936045"/>
            <a:ext cx="6268447" cy="4698221"/>
          </a:xfrm>
          <a:prstGeom prst="rect">
            <a:avLst/>
          </a:prstGeom>
        </p:spPr>
      </p:pic>
      <p:pic>
        <p:nvPicPr>
          <p:cNvPr id="12" name="Picture 12" descr="A metal shelf with wires on it&#10;&#10;Description automatically generated">
            <a:extLst>
              <a:ext uri="{FF2B5EF4-FFF2-40B4-BE49-F238E27FC236}">
                <a16:creationId xmlns:a16="http://schemas.microsoft.com/office/drawing/2014/main" id="{A7EC2EA7-4154-4EC0-3569-37D1C735B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36980" y="2681582"/>
            <a:ext cx="6933713" cy="519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03302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>
            <a:spLocks noGrp="1"/>
          </p:cNvSpPr>
          <p:nvPr>
            <p:ph type="body" idx="1"/>
          </p:nvPr>
        </p:nvSpPr>
        <p:spPr>
          <a:xfrm>
            <a:off x="306550" y="1420366"/>
            <a:ext cx="12360140" cy="7701332"/>
          </a:xfrm>
          <a:prstGeom prst="rect">
            <a:avLst/>
          </a:prstGeom>
        </p:spPr>
        <p:txBody>
          <a:bodyPr spcFirstLastPara="1" vert="horz" wrap="square" lIns="130027" tIns="130027" rIns="130027" bIns="130027" rtlCol="0" anchor="t" anchorCtr="0"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</a:rPr>
              <a:t>Constructing 120-channel “mini-module” of 5 layers, ~1m x 1m each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dk1"/>
                </a:solidFill>
              </a:rPr>
              <a:t>More advanced features include:</a:t>
            </a:r>
          </a:p>
          <a:p>
            <a:pPr marL="357188" indent="-35718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dk1"/>
                </a:solidFill>
              </a:rPr>
              <a:t>PCBs (with pre-amps) to carry </a:t>
            </a:r>
            <a:r>
              <a:rPr lang="en-CA" sz="3200" dirty="0" err="1">
                <a:solidFill>
                  <a:schemeClr val="dk1"/>
                </a:solidFill>
              </a:rPr>
              <a:t>SiPM</a:t>
            </a:r>
            <a:r>
              <a:rPr lang="en-CA" sz="3200" dirty="0">
                <a:solidFill>
                  <a:schemeClr val="dk1"/>
                </a:solidFill>
              </a:rPr>
              <a:t> signals to readout boards</a:t>
            </a:r>
          </a:p>
          <a:p>
            <a:pPr marL="357188" indent="-35718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dk1"/>
                </a:solidFill>
              </a:rPr>
              <a:t>Compression-fitting mounting apparatus to keep each </a:t>
            </a:r>
            <a:r>
              <a:rPr lang="en-CA" sz="3200" dirty="0" err="1">
                <a:solidFill>
                  <a:schemeClr val="dk1"/>
                </a:solidFill>
              </a:rPr>
              <a:t>SiPM</a:t>
            </a:r>
            <a:r>
              <a:rPr lang="en-CA" sz="3200" dirty="0">
                <a:solidFill>
                  <a:schemeClr val="dk1"/>
                </a:solidFill>
              </a:rPr>
              <a:t> in place</a:t>
            </a:r>
          </a:p>
          <a:p>
            <a:pPr marL="357188" indent="-35718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dk1"/>
                </a:solidFill>
              </a:rPr>
              <a:t>Layers [re]moveable and height-adjustable individually</a:t>
            </a:r>
            <a:endParaRPr lang="en" sz="3200" dirty="0">
              <a:solidFill>
                <a:schemeClr val="dk1"/>
              </a:solidFill>
            </a:endParaRPr>
          </a:p>
          <a:p>
            <a:pPr marL="0" indent="0">
              <a:spcBef>
                <a:spcPts val="1707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tx1"/>
                </a:solidFill>
              </a:rPr>
              <a:t>Potential studies include:</a:t>
            </a:r>
          </a:p>
          <a:p>
            <a:pPr marL="571500" lvl="0" indent="-45720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</a:pPr>
            <a:r>
              <a:rPr lang="en-CA" sz="3200" dirty="0">
                <a:solidFill>
                  <a:schemeClr val="tx1"/>
                </a:solidFill>
              </a:rPr>
              <a:t>PCB design optimization</a:t>
            </a:r>
          </a:p>
          <a:p>
            <a:pPr marL="571500" lvl="0" indent="-45720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</a:pPr>
            <a:r>
              <a:rPr lang="en-CA" sz="3200" dirty="0">
                <a:solidFill>
                  <a:schemeClr val="tx1"/>
                </a:solidFill>
              </a:rPr>
              <a:t>“Large angle” tracking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CA" sz="3200" dirty="0">
              <a:solidFill>
                <a:schemeClr val="tx1"/>
              </a:solidFill>
            </a:endParaRPr>
          </a:p>
          <a:p>
            <a:pPr marL="571500" lvl="0" indent="-457200">
              <a:spcBef>
                <a:spcPts val="120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§"/>
            </a:pPr>
            <a:r>
              <a:rPr lang="en-CA" sz="3200" dirty="0">
                <a:solidFill>
                  <a:schemeClr val="tx1"/>
                </a:solidFill>
              </a:rPr>
              <a:t>Modelling interfaces between modules</a:t>
            </a:r>
          </a:p>
        </p:txBody>
      </p:sp>
      <p:sp>
        <p:nvSpPr>
          <p:cNvPr id="220" name="Google Shape;220;p29"/>
          <p:cNvSpPr txBox="1">
            <a:spLocks noGrp="1"/>
          </p:cNvSpPr>
          <p:nvPr>
            <p:ph type="sldNum" idx="4294967295"/>
          </p:nvPr>
        </p:nvSpPr>
        <p:spPr>
          <a:xfrm>
            <a:off x="12049718" y="7851331"/>
            <a:ext cx="780373" cy="559787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27000"/>
              </a:srgbClr>
            </a:outerShdw>
          </a:effectLst>
        </p:spPr>
        <p:txBody>
          <a:bodyPr spcFirstLastPara="1" wrap="square" lIns="130027" tIns="130027" rIns="130027" bIns="130027" anchor="ctr" anchorCtr="0">
            <a:noAutofit/>
          </a:bodyPr>
          <a:lstStyle/>
          <a:p>
            <a:pPr algn="r"/>
            <a:fld id="{00000000-1234-1234-1234-123412341234}" type="slidenum">
              <a:rPr lang="en" sz="2276">
                <a:solidFill>
                  <a:schemeClr val="lt1"/>
                </a:solidFill>
              </a:rPr>
              <a:pPr algn="r"/>
              <a:t>32</a:t>
            </a:fld>
            <a:endParaRPr sz="2276">
              <a:solidFill>
                <a:schemeClr val="l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943415" y="41771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336464" y="267625"/>
            <a:ext cx="12666880" cy="83235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500" dirty="0">
                <a:solidFill>
                  <a:schemeClr val="accent1"/>
                </a:solidFill>
              </a:rPr>
              <a:t>Test Stand @ </a:t>
            </a:r>
            <a:r>
              <a:rPr lang="en-GB" sz="6500" dirty="0" err="1">
                <a:solidFill>
                  <a:schemeClr val="accent1"/>
                </a:solidFill>
              </a:rPr>
              <a:t>UToronto</a:t>
            </a:r>
            <a:endParaRPr lang="en-GB" sz="6500" dirty="0">
              <a:solidFill>
                <a:schemeClr val="accent1"/>
              </a:solidFill>
            </a:endParaRPr>
          </a:p>
        </p:txBody>
      </p:sp>
      <p:sp>
        <p:nvSpPr>
          <p:cNvPr id="35" name="Google Shape;126;p29"/>
          <p:cNvSpPr/>
          <p:nvPr/>
        </p:nvSpPr>
        <p:spPr>
          <a:xfrm>
            <a:off x="1226990" y="5543822"/>
            <a:ext cx="1625700" cy="7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127;p29"/>
          <p:cNvSpPr/>
          <p:nvPr/>
        </p:nvSpPr>
        <p:spPr>
          <a:xfrm>
            <a:off x="3589190" y="6077222"/>
            <a:ext cx="1625700" cy="7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28;p29"/>
          <p:cNvSpPr/>
          <p:nvPr/>
        </p:nvSpPr>
        <p:spPr>
          <a:xfrm>
            <a:off x="6408590" y="6686822"/>
            <a:ext cx="1625700" cy="7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129;p29"/>
          <p:cNvCxnSpPr/>
          <p:nvPr/>
        </p:nvCxnSpPr>
        <p:spPr>
          <a:xfrm>
            <a:off x="1507290" y="5487772"/>
            <a:ext cx="6516900" cy="154170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9" name="Google Shape;130;p29"/>
          <p:cNvSpPr/>
          <p:nvPr/>
        </p:nvSpPr>
        <p:spPr>
          <a:xfrm>
            <a:off x="1684190" y="8086295"/>
            <a:ext cx="1625700" cy="7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131;p29"/>
          <p:cNvSpPr/>
          <p:nvPr/>
        </p:nvSpPr>
        <p:spPr>
          <a:xfrm>
            <a:off x="3131990" y="8162495"/>
            <a:ext cx="1625700" cy="70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129;p29"/>
          <p:cNvCxnSpPr/>
          <p:nvPr/>
        </p:nvCxnSpPr>
        <p:spPr>
          <a:xfrm>
            <a:off x="2852690" y="7851331"/>
            <a:ext cx="736500" cy="559787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45" name="Segnaposto numero diapositiva 4">
            <a:extLst>
              <a:ext uri="{FF2B5EF4-FFF2-40B4-BE49-F238E27FC236}">
                <a16:creationId xmlns:a16="http://schemas.microsoft.com/office/drawing/2014/main" id="{10A929D8-FC16-1E4A-9FD3-8CFFCEC6859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90104" y="9126584"/>
            <a:ext cx="1116302" cy="625003"/>
          </a:xfrm>
          <a:prstGeom prst="rect">
            <a:avLst/>
          </a:prstGeo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32</a:t>
            </a:r>
            <a:endParaRPr lang="en-US" sz="2844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2011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36464" y="44605"/>
            <a:ext cx="12666880" cy="832353"/>
          </a:xfrm>
          <a:prstGeom prst="rect">
            <a:avLst/>
          </a:prstGeom>
        </p:spPr>
        <p:txBody>
          <a:bodyPr vert="horz" lIns="130048" tIns="65024" rIns="130048" bIns="6502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500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The MATHUSLA Collaboration</a:t>
            </a:r>
          </a:p>
        </p:txBody>
      </p:sp>
      <p:cxnSp>
        <p:nvCxnSpPr>
          <p:cNvPr id="13" name="Connettore 1 12"/>
          <p:cNvCxnSpPr/>
          <p:nvPr/>
        </p:nvCxnSpPr>
        <p:spPr>
          <a:xfrm>
            <a:off x="160230" y="973864"/>
            <a:ext cx="6686271" cy="0"/>
          </a:xfrm>
          <a:prstGeom prst="line">
            <a:avLst/>
          </a:prstGeom>
          <a:effectLst>
            <a:reflection stA="50000" endPos="75000" dist="254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egnaposto numero diapositiva 4">
            <a:extLst>
              <a:ext uri="{FF2B5EF4-FFF2-40B4-BE49-F238E27FC236}">
                <a16:creationId xmlns:a16="http://schemas.microsoft.com/office/drawing/2014/main" id="{FE7CB3E4-E188-B44A-A30D-98396A36A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36550" y="9152833"/>
            <a:ext cx="1069857" cy="598754"/>
          </a:xfrm>
        </p:spPr>
        <p:txBody>
          <a:bodyPr/>
          <a:lstStyle/>
          <a:p>
            <a:fld id="{B9D2C864-9362-43C7-A136-D9C41D93A96D}" type="slidenum">
              <a:rPr lang="en-US" sz="2844">
                <a:solidFill>
                  <a:schemeClr val="bg1"/>
                </a:solidFill>
              </a:rPr>
              <a:t>33</a:t>
            </a:fld>
            <a:endParaRPr lang="en-US" sz="2844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23877" y="8324820"/>
            <a:ext cx="7948009" cy="617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413" dirty="0">
                <a:solidFill>
                  <a:schemeClr val="bg1"/>
                </a:solidFill>
                <a:hlinkClick r:id="rId3"/>
              </a:rPr>
              <a:t>https://mathusla-experiment.web.cern.ch/</a:t>
            </a:r>
            <a:r>
              <a:rPr lang="en-CA" sz="3413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832354"/>
            <a:ext cx="7359805" cy="35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" name="Group 5"/>
          <p:cNvGrpSpPr/>
          <p:nvPr/>
        </p:nvGrpSpPr>
        <p:grpSpPr>
          <a:xfrm>
            <a:off x="276447" y="1249187"/>
            <a:ext cx="12318436" cy="6972018"/>
            <a:chOff x="276447" y="1249187"/>
            <a:chExt cx="12318436" cy="697201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713357C-2B5F-4548-9754-92304BA93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6447" y="1249187"/>
              <a:ext cx="12318436" cy="697201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33314" y="4600797"/>
              <a:ext cx="1308572" cy="13762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65877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77738" y="9092803"/>
            <a:ext cx="1399494" cy="519289"/>
          </a:xfrm>
        </p:spPr>
        <p:txBody>
          <a:bodyPr/>
          <a:lstStyle/>
          <a:p>
            <a:pPr defTabSz="975390" hangingPunct="1">
              <a:defRPr/>
            </a:pPr>
            <a:fld id="{D57F1E4F-1CFF-5643-939E-217C01CDF565}" type="slidenum">
              <a:rPr lang="en-US" kern="1200">
                <a:solidFill>
                  <a:srgbClr val="FEFFFF"/>
                </a:solidFill>
              </a:rPr>
              <a:pPr defTabSz="975390" hangingPunct="1">
                <a:defRPr/>
              </a:pPr>
              <a:t>34</a:t>
            </a:fld>
            <a:endParaRPr lang="en-US" kern="1200" dirty="0">
              <a:solidFill>
                <a:srgbClr val="FEFFFF"/>
              </a:solidFill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04061" y="0"/>
            <a:ext cx="12073424" cy="1366283"/>
          </a:xfrm>
        </p:spPr>
        <p:txBody>
          <a:bodyPr>
            <a:normAutofit/>
          </a:bodyPr>
          <a:lstStyle/>
          <a:p>
            <a:r>
              <a:rPr lang="en-CA" sz="6500" dirty="0">
                <a:solidFill>
                  <a:schemeClr val="accent1"/>
                </a:solidFill>
              </a:rPr>
              <a:t>Conclusions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061" y="1505934"/>
            <a:ext cx="12773171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CA" sz="3600" dirty="0"/>
              <a:t>MATHUSLA is a planned external LLP detector for the HL-LHC that can probe deep into LLP parameter space in a variety of BSM scenarios</a:t>
            </a:r>
            <a:endParaRPr lang="en-CA" sz="32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/>
              <a:t>Canadian groups highly active in multiple aspects</a:t>
            </a:r>
            <a:endParaRPr lang="en-CA" sz="3200" dirty="0"/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US" sz="3200" dirty="0"/>
              <a:t>Sensitivity projections for various BSM models</a:t>
            </a:r>
            <a:endParaRPr lang="en-CA" sz="3200" dirty="0"/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CA" sz="3200" dirty="0"/>
              <a:t>Detector simulations of rare backgrounds</a:t>
            </a:r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CA" sz="3200" dirty="0"/>
              <a:t>Layout of tracker layers</a:t>
            </a:r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CA" sz="3200" dirty="0"/>
              <a:t>Scintillator/fiber/</a:t>
            </a:r>
            <a:r>
              <a:rPr lang="en-CA" sz="3200" dirty="0" err="1"/>
              <a:t>SiPM</a:t>
            </a:r>
            <a:r>
              <a:rPr lang="en-CA" sz="3200" dirty="0"/>
              <a:t> characterizations</a:t>
            </a:r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CA" sz="3200" dirty="0"/>
              <a:t>Vertex reconstruction software</a:t>
            </a:r>
          </a:p>
          <a:p>
            <a:pPr marL="1249363" lvl="1" indent="-571500" algn="l" defTabSz="1160463">
              <a:buFont typeface="Arial" panose="020B0604020202020204" pitchFamily="34" charset="0"/>
              <a:buChar char="•"/>
            </a:pPr>
            <a:r>
              <a:rPr lang="en-US" sz="3200" dirty="0"/>
              <a:t>Test stands</a:t>
            </a:r>
            <a:endParaRPr lang="en-CA" sz="3200" dirty="0"/>
          </a:p>
          <a:p>
            <a:pPr marL="571500" lvl="1" indent="-571500" algn="l" defTabSz="1160463">
              <a:buFont typeface="Arial" panose="020B0604020202020204" pitchFamily="34" charset="0"/>
              <a:buChar char="•"/>
            </a:pPr>
            <a:r>
              <a:rPr lang="en-US" sz="3600" dirty="0"/>
              <a:t>Excellent training-ground for HQP</a:t>
            </a:r>
            <a:endParaRPr lang="en-CA" sz="3600" dirty="0"/>
          </a:p>
          <a:p>
            <a:pPr marL="571500" lvl="1" indent="-571500" algn="l" defTabSz="1160463">
              <a:buFont typeface="Arial" panose="020B0604020202020204" pitchFamily="34" charset="0"/>
              <a:buChar char="•"/>
            </a:pPr>
            <a:r>
              <a:rPr lang="en-CA" sz="3600" dirty="0"/>
              <a:t>Conceptual Design Report to be published soon, followed by prototype module and full detector for HL-LHC</a:t>
            </a:r>
          </a:p>
          <a:p>
            <a:pPr marL="571500" lvl="1" indent="-571500" algn="l" defTabSz="1160463">
              <a:buFont typeface="Arial" panose="020B0604020202020204" pitchFamily="34" charset="0"/>
              <a:buChar char="•"/>
            </a:pPr>
            <a:r>
              <a:rPr lang="en-CA" sz="3600" dirty="0"/>
              <a:t>New collaborators always welcome!</a:t>
            </a:r>
          </a:p>
        </p:txBody>
      </p:sp>
    </p:spTree>
    <p:extLst>
      <p:ext uri="{BB962C8B-B14F-4D97-AF65-F5344CB8AC3E}">
        <p14:creationId xmlns:p14="http://schemas.microsoft.com/office/powerpoint/2010/main" val="42784864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723" y="229197"/>
            <a:ext cx="10728960" cy="975136"/>
          </a:xfrm>
        </p:spPr>
        <p:txBody>
          <a:bodyPr>
            <a:normAutofit fontScale="90000"/>
          </a:bodyPr>
          <a:lstStyle/>
          <a:p>
            <a:r>
              <a:rPr lang="en-CA" dirty="0"/>
              <a:t>References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0723" y="1449659"/>
            <a:ext cx="12578576" cy="7805846"/>
          </a:xfrm>
        </p:spPr>
        <p:txBody>
          <a:bodyPr>
            <a:normAutofit fontScale="77500" lnSpcReduction="20000"/>
          </a:bodyPr>
          <a:lstStyle/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dirty="0" err="1"/>
              <a:t>Alpigiani</a:t>
            </a:r>
            <a:r>
              <a:rPr lang="en-GB" dirty="0"/>
              <a:t> et al. Recent Progress and Next Steps for the MATHUSLA LLP Detector”. Proceedings of the US Community Study on the Future of Particle Physics (Snowmass), March 2022, arXiv:2203.08126.</a:t>
            </a:r>
            <a:endParaRPr lang="en-CA" dirty="0"/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John Paul Chou, David Curtin, and H.J. </a:t>
            </a:r>
            <a:r>
              <a:rPr lang="en-CA" dirty="0" err="1"/>
              <a:t>Lubatti</a:t>
            </a:r>
            <a:r>
              <a:rPr lang="en-CA" dirty="0"/>
              <a:t>. New detectors to explore the lifetime frontier. Physics Letters B, 767:29–36, Apr 2017, arXiv: 1606.06298.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Cristiano </a:t>
            </a:r>
            <a:r>
              <a:rPr lang="en-CA" dirty="0" err="1"/>
              <a:t>Alpigiani</a:t>
            </a:r>
            <a:r>
              <a:rPr lang="en-CA" dirty="0"/>
              <a:t> et al. A Letter of Intent for MATHUSLA: a dedicated displaced vertex detector above ATLAS or CMS, 2018, arXiv:1811.00927.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David Curtin and Michael E. </a:t>
            </a:r>
            <a:r>
              <a:rPr lang="en-CA" dirty="0" err="1"/>
              <a:t>Peskin</a:t>
            </a:r>
            <a:r>
              <a:rPr lang="en-CA" dirty="0"/>
              <a:t>. Analysis of long-lived particle decays with the MATHUSLA detector. Physical Review D, 97(1), Jan 2018.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David Curtin et al. Long-lived particles at the energy frontier: the MATHUSLA physics case. Reports on Progress in Physics, 82(11):116201, Oct 2019, arXiv:1806.07396.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Imran </a:t>
            </a:r>
            <a:r>
              <a:rPr lang="en-CA" dirty="0" err="1"/>
              <a:t>Alkhatib</a:t>
            </a:r>
            <a:r>
              <a:rPr lang="en-CA" dirty="0"/>
              <a:t>. Geometric Optimization of the MATHUSLA Detector, 2019, arXiv:1909.05896.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Henry </a:t>
            </a:r>
            <a:r>
              <a:rPr lang="en-CA" dirty="0" err="1"/>
              <a:t>Lubatti</a:t>
            </a:r>
            <a:r>
              <a:rPr lang="en-CA" dirty="0"/>
              <a:t> et al. MATHUSLA: A Detector Proposal to Explore the Lifetime Frontier at the HL-LHC, 2019, arXiv:1901.04040.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Cristiano </a:t>
            </a:r>
            <a:r>
              <a:rPr lang="en-CA" dirty="0" err="1"/>
              <a:t>Alpigiani</a:t>
            </a:r>
            <a:r>
              <a:rPr lang="en-CA" dirty="0"/>
              <a:t>. Exploring the lifetime and cosmic frontier with the MATHUSLA detector, 2020, arXiv: 2006.00788.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Jared Barron and David Curtin, On the Origin of Long-Lived Particles, 2020, arXiv:2007.05538.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Cristiano </a:t>
            </a:r>
            <a:r>
              <a:rPr lang="en-CA" dirty="0" err="1"/>
              <a:t>Alpigiani</a:t>
            </a:r>
            <a:r>
              <a:rPr lang="en-CA" dirty="0"/>
              <a:t> et al. An Update to the Letter of Intent for MATHUSLA: Search for Long-Lived Particles at the HL-LHC, 2020, arXiv:2009.01693.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dirty="0"/>
              <a:t>M. </a:t>
            </a:r>
            <a:r>
              <a:rPr lang="en-CA" dirty="0" err="1"/>
              <a:t>Alidra</a:t>
            </a:r>
            <a:r>
              <a:rPr lang="en-CA" dirty="0"/>
              <a:t> et al. The MATHUSLA Test Stand. NIMA, 985:164661, 2021, arXiv:2005.02018.</a:t>
            </a:r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CA" dirty="0"/>
          </a:p>
          <a:p>
            <a:pPr marL="357188" indent="-3571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469013" y="9115348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35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2890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6444071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The problem of long lifetimes:…"/>
          <p:cNvSpPr txBox="1"/>
          <p:nvPr/>
        </p:nvSpPr>
        <p:spPr>
          <a:xfrm>
            <a:off x="300768" y="1656289"/>
            <a:ext cx="12704032" cy="6996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500"/>
            </a:pPr>
            <a:r>
              <a:rPr lang="en-CA" sz="3200" b="1" dirty="0"/>
              <a:t>Seeking to go Beyond the Standard Model (BSM) motivates the possibility of so-far-undiscovered LLPs</a:t>
            </a:r>
            <a:endParaRPr lang="en-CA" sz="3200" dirty="0"/>
          </a:p>
          <a:p>
            <a:pPr marL="571500" indent="-571500" algn="l">
              <a:buFont typeface="Arial" panose="020B0604020202020204" pitchFamily="34" charset="0"/>
              <a:buChar char="•"/>
              <a:defRPr sz="3500"/>
            </a:pPr>
            <a:r>
              <a:rPr lang="en-CA" sz="3200" dirty="0"/>
              <a:t>"</a:t>
            </a:r>
            <a:r>
              <a:rPr lang="en-CA" sz="3200" b="1" dirty="0"/>
              <a:t>Top-down</a:t>
            </a:r>
            <a:r>
              <a:rPr lang="en-CA" sz="3200" dirty="0"/>
              <a:t>": Various BSM theories (e.g. supersymmetry) constructed to explain the “fundamental mysteries” naturally include new LLPs</a:t>
            </a:r>
          </a:p>
          <a:p>
            <a:pPr marL="571500" indent="-571500" algn="l">
              <a:buFont typeface="Arial" panose="020B0604020202020204" pitchFamily="34" charset="0"/>
              <a:buChar char="•"/>
              <a:defRPr sz="3500"/>
            </a:pPr>
            <a:r>
              <a:rPr lang="en-CA" sz="3200" dirty="0"/>
              <a:t>"</a:t>
            </a:r>
            <a:r>
              <a:rPr lang="en-CA" sz="3200" b="1" dirty="0"/>
              <a:t>Bottom-up</a:t>
            </a:r>
            <a:r>
              <a:rPr lang="en-CA" sz="3200" dirty="0"/>
              <a:t>": LLPs occur in the SM (e.g. muons), and can occur via similar mechanisms when adding new particles to the model</a:t>
            </a:r>
          </a:p>
          <a:p>
            <a:pPr algn="l">
              <a:defRPr b="1">
                <a:solidFill>
                  <a:schemeClr val="accent5"/>
                </a:solidFill>
              </a:defRPr>
            </a:pPr>
            <a:endParaRPr lang="en-CA" sz="3200" dirty="0">
              <a:solidFill>
                <a:schemeClr val="tx1"/>
              </a:solidFill>
            </a:endParaRPr>
          </a:p>
          <a:p>
            <a:pPr algn="l">
              <a:defRPr b="1">
                <a:solidFill>
                  <a:schemeClr val="accent5"/>
                </a:solidFill>
              </a:defRPr>
            </a:pPr>
            <a:r>
              <a:rPr sz="3200" dirty="0">
                <a:solidFill>
                  <a:schemeClr val="tx1"/>
                </a:solidFill>
                <a:latin typeface="Calibri" panose="020F0502020204030204" pitchFamily="34" charset="0"/>
              </a:rPr>
              <a:t>The problem of long lifetimes:</a:t>
            </a:r>
            <a:r>
              <a:rPr lang="en-CA" sz="3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sz="3200" dirty="0">
                <a:solidFill>
                  <a:schemeClr val="tx1"/>
                </a:solidFill>
                <a:latin typeface="Calibri" panose="020F0502020204030204" pitchFamily="34" charset="0"/>
              </a:rPr>
              <a:t>LHC could be making LLPs that are</a:t>
            </a:r>
            <a:r>
              <a:rPr lang="en-CA" sz="3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sz="3200" dirty="0">
                <a:solidFill>
                  <a:schemeClr val="tx1"/>
                </a:solidFill>
                <a:latin typeface="Calibri" panose="020F0502020204030204" pitchFamily="34" charset="0"/>
              </a:rPr>
              <a:t>invisible to its</a:t>
            </a:r>
            <a:r>
              <a:rPr lang="en-CA" sz="3200" dirty="0">
                <a:solidFill>
                  <a:schemeClr val="tx1"/>
                </a:solidFill>
                <a:latin typeface="Calibri" panose="020F0502020204030204" pitchFamily="34" charset="0"/>
              </a:rPr>
              <a:t> main</a:t>
            </a:r>
            <a:r>
              <a:rPr sz="3200" dirty="0">
                <a:solidFill>
                  <a:schemeClr val="tx1"/>
                </a:solidFill>
                <a:latin typeface="Calibri" panose="020F0502020204030204" pitchFamily="34" charset="0"/>
              </a:rPr>
              <a:t> detectors!</a:t>
            </a:r>
          </a:p>
          <a:p>
            <a:pPr marL="571500" indent="-571500" algn="l">
              <a:buFont typeface="Arial" panose="020B0604020202020204" pitchFamily="34" charset="0"/>
              <a:buChar char="•"/>
              <a:defRPr b="1"/>
            </a:pPr>
            <a:r>
              <a:rPr sz="3200" dirty="0">
                <a:latin typeface="Calibri" panose="020F0502020204030204" pitchFamily="34" charset="0"/>
              </a:rPr>
              <a:t>If the LLP has </a:t>
            </a:r>
            <a:r>
              <a:rPr lang="en-CA" sz="3200" dirty="0">
                <a:latin typeface="Calibri" panose="020F0502020204030204" pitchFamily="34" charset="0"/>
              </a:rPr>
              <a:t>c </a:t>
            </a:r>
            <a:r>
              <a:rPr lang="en-CA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∙ </a:t>
            </a:r>
            <a:r>
              <a:rPr sz="3200" dirty="0">
                <a:latin typeface="Calibri" panose="020F0502020204030204" pitchFamily="34" charset="0"/>
              </a:rPr>
              <a:t>lifetime &gt;&gt; detector size, most escape </a:t>
            </a:r>
            <a:r>
              <a:rPr lang="en-CA" sz="3200" dirty="0">
                <a:latin typeface="Calibri" panose="020F0502020204030204" pitchFamily="34" charset="0"/>
              </a:rPr>
              <a:t>the </a:t>
            </a:r>
            <a:r>
              <a:rPr sz="3200" dirty="0">
                <a:latin typeface="Calibri" panose="020F0502020204030204" pitchFamily="34" charset="0"/>
              </a:rPr>
              <a:t>detector</a:t>
            </a:r>
            <a:endParaRPr lang="en-CA" sz="3200" dirty="0">
              <a:latin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  <a:defRPr b="1"/>
            </a:pPr>
            <a:r>
              <a:rPr lang="en-CA" sz="3200" dirty="0">
                <a:latin typeface="Calibri" panose="020F0502020204030204" pitchFamily="34" charset="0"/>
              </a:rPr>
              <a:t>Even LLPs that decay in the detector, but a significant distance away from the Interaction Point, are difficult to spot</a:t>
            </a:r>
          </a:p>
          <a:p>
            <a:pPr marL="571500" indent="-571500" algn="l">
              <a:buFont typeface="Arial" panose="020B0604020202020204" pitchFamily="34" charset="0"/>
              <a:buChar char="•"/>
              <a:defRPr b="1"/>
            </a:pPr>
            <a:r>
              <a:rPr lang="en-CA" sz="3200" dirty="0">
                <a:latin typeface="Calibri" panose="020F0502020204030204" pitchFamily="34" charset="0"/>
              </a:rPr>
              <a:t>If the LLPs decay in the detector with only a tiny rate, they get swamped by backgrounds</a:t>
            </a:r>
            <a:endParaRPr sz="3200" dirty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37</a:t>
            </a:fld>
            <a:endParaRPr lang="en-CA"/>
          </a:p>
        </p:txBody>
      </p:sp>
      <p:sp>
        <p:nvSpPr>
          <p:cNvPr id="4" name="LLPs at the LHC"/>
          <p:cNvSpPr txBox="1">
            <a:spLocks noGrp="1"/>
          </p:cNvSpPr>
          <p:nvPr>
            <p:ph type="title"/>
          </p:nvPr>
        </p:nvSpPr>
        <p:spPr>
          <a:xfrm>
            <a:off x="133721" y="32022"/>
            <a:ext cx="12737358" cy="11431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dirty="0"/>
              <a:t>LLPs at the </a:t>
            </a:r>
            <a:r>
              <a:rPr lang="en-CA" dirty="0"/>
              <a:t>[HL-]</a:t>
            </a:r>
            <a:r>
              <a:rPr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1546562396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ignal vs Background"/>
          <p:cNvSpPr txBox="1">
            <a:spLocks noGrp="1"/>
          </p:cNvSpPr>
          <p:nvPr>
            <p:ph type="title"/>
          </p:nvPr>
        </p:nvSpPr>
        <p:spPr>
          <a:xfrm>
            <a:off x="133721" y="-90831"/>
            <a:ext cx="12737358" cy="11431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Background</a:t>
            </a:r>
            <a:r>
              <a:rPr lang="en-CA" sz="5400" dirty="0">
                <a:solidFill>
                  <a:schemeClr val="accent1"/>
                </a:solidFill>
              </a:rPr>
              <a:t>s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38</a:t>
            </a:fld>
            <a:endParaRPr lang="en-CA" sz="2800" dirty="0"/>
          </a:p>
        </p:txBody>
      </p:sp>
      <p:sp>
        <p:nvSpPr>
          <p:cNvPr id="8" name="Any LLP production process…"/>
          <p:cNvSpPr txBox="1"/>
          <p:nvPr/>
        </p:nvSpPr>
        <p:spPr>
          <a:xfrm>
            <a:off x="185011" y="1340047"/>
            <a:ext cx="12685056" cy="6750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Cosmic rays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Calibrations performed using Test Stand measurements (taken above ATLAS IP in 2018) </a:t>
            </a:r>
            <a:r>
              <a:rPr lang="en-CA" sz="2800" dirty="0">
                <a:solidFill>
                  <a:schemeClr val="tx1"/>
                </a:solidFill>
                <a:hlinkClick r:id="rId2"/>
              </a:rPr>
              <a:t>arXiv: 2005.02018</a:t>
            </a:r>
            <a:endParaRPr lang="en-CA" sz="2800" dirty="0">
              <a:solidFill>
                <a:schemeClr val="tx1"/>
              </a:solidFill>
            </a:endParaRP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Downward-going events </a:t>
            </a:r>
            <a:r>
              <a:rPr lang="en-US" sz="2800" dirty="0">
                <a:solidFill>
                  <a:schemeClr val="tx1"/>
                </a:solidFill>
              </a:rPr>
              <a:t>~3 x 10</a:t>
            </a:r>
            <a:r>
              <a:rPr lang="en-US" sz="2800" baseline="30000" dirty="0">
                <a:solidFill>
                  <a:schemeClr val="tx1"/>
                </a:solidFill>
              </a:rPr>
              <a:t>14</a:t>
            </a:r>
            <a:r>
              <a:rPr lang="en-US" sz="2800" dirty="0">
                <a:solidFill>
                  <a:schemeClr val="tx1"/>
                </a:solidFill>
              </a:rPr>
              <a:t> over entire HL-LHC run</a:t>
            </a:r>
            <a:r>
              <a:rPr lang="en-CA" sz="2800" dirty="0">
                <a:solidFill>
                  <a:schemeClr val="tx1"/>
                </a:solidFill>
              </a:rPr>
              <a:t>, distinguished from LLPs using timing cuts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Upward-going events </a:t>
            </a:r>
            <a:r>
              <a:rPr lang="en-US" sz="2800" dirty="0">
                <a:solidFill>
                  <a:schemeClr val="tx1"/>
                </a:solidFill>
              </a:rPr>
              <a:t>~2 x 10</a:t>
            </a:r>
            <a:r>
              <a:rPr lang="en-US" sz="2800" baseline="30000" dirty="0">
                <a:solidFill>
                  <a:schemeClr val="tx1"/>
                </a:solidFill>
              </a:rPr>
              <a:t>10</a:t>
            </a:r>
            <a:r>
              <a:rPr lang="en-CA" sz="2800" dirty="0">
                <a:solidFill>
                  <a:schemeClr val="tx1"/>
                </a:solidFill>
              </a:rPr>
              <a:t> : inelastic backscatter from CRs hitting the floor, or decay of stopped muons in floor. Only tiny fraction (estimates underway) produce fake DV, via decay to 3 charged tracks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Rare production of K</a:t>
            </a:r>
            <a:r>
              <a:rPr lang="en-CA" sz="2800" baseline="30000" dirty="0">
                <a:solidFill>
                  <a:schemeClr val="tx1"/>
                </a:solidFill>
              </a:rPr>
              <a:t>0</a:t>
            </a:r>
            <a:r>
              <a:rPr lang="en-CA" sz="2800" baseline="-25000" dirty="0">
                <a:solidFill>
                  <a:schemeClr val="tx1"/>
                </a:solidFill>
              </a:rPr>
              <a:t>L</a:t>
            </a:r>
            <a:r>
              <a:rPr lang="en-CA" sz="2800" dirty="0">
                <a:solidFill>
                  <a:schemeClr val="tx1"/>
                </a:solidFill>
              </a:rPr>
              <a:t> harder to estimate; work underway on veto strategies</a:t>
            </a:r>
            <a:endParaRPr lang="en-CA" sz="24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Rare decays of muons originating from HL-LHC collisions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US" sz="2800" dirty="0">
                <a:solidFill>
                  <a:schemeClr val="tx1"/>
                </a:solidFill>
              </a:rPr>
              <a:t>Upward-going events ~2 x 10</a:t>
            </a:r>
            <a:r>
              <a:rPr lang="en-US" sz="2800" baseline="30000" dirty="0">
                <a:solidFill>
                  <a:schemeClr val="tx1"/>
                </a:solidFill>
              </a:rPr>
              <a:t>8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CA" sz="2800" dirty="0">
                <a:solidFill>
                  <a:schemeClr val="tx1"/>
                </a:solidFill>
              </a:rPr>
              <a:t>, mostly from W and </a:t>
            </a:r>
            <a:r>
              <a:rPr lang="en-CA" sz="2800" dirty="0" err="1">
                <a:solidFill>
                  <a:schemeClr val="tx1"/>
                </a:solidFill>
              </a:rPr>
              <a:t>bbar</a:t>
            </a:r>
            <a:r>
              <a:rPr lang="en-CA" sz="2800" dirty="0">
                <a:solidFill>
                  <a:schemeClr val="tx1"/>
                </a:solidFill>
              </a:rPr>
              <a:t> production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Work underway for optimal rejection strategies</a:t>
            </a:r>
            <a:endParaRPr lang="en-CA" sz="24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Charged particles from neutrino scattering in decay volume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Neutrinos from HL-LHC collisions &lt;&lt; 1 “fake” DV/year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2800" dirty="0">
                <a:solidFill>
                  <a:schemeClr val="tx1"/>
                </a:solidFill>
              </a:rPr>
              <a:t>Atmospheric neutrinos ~30 “fake” DV/year, reduced to &lt; 1 with cuts</a:t>
            </a:r>
          </a:p>
        </p:txBody>
      </p:sp>
    </p:spTree>
    <p:extLst>
      <p:ext uri="{BB962C8B-B14F-4D97-AF65-F5344CB8AC3E}">
        <p14:creationId xmlns:p14="http://schemas.microsoft.com/office/powerpoint/2010/main" val="468209031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ignal vs Background"/>
          <p:cNvSpPr txBox="1">
            <a:spLocks noGrp="1"/>
          </p:cNvSpPr>
          <p:nvPr>
            <p:ph type="title"/>
          </p:nvPr>
        </p:nvSpPr>
        <p:spPr>
          <a:xfrm>
            <a:off x="133721" y="-90831"/>
            <a:ext cx="12737358" cy="11431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Background</a:t>
            </a:r>
            <a:r>
              <a:rPr lang="en-CA" sz="5400" dirty="0">
                <a:solidFill>
                  <a:schemeClr val="accent1"/>
                </a:solidFill>
              </a:rPr>
              <a:t>s: Recent Refined Estimates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39</a:t>
            </a:fld>
            <a:endParaRPr lang="en-CA" sz="2800" dirty="0"/>
          </a:p>
        </p:txBody>
      </p:sp>
      <p:sp>
        <p:nvSpPr>
          <p:cNvPr id="8" name="Any LLP production process…"/>
          <p:cNvSpPr txBox="1"/>
          <p:nvPr/>
        </p:nvSpPr>
        <p:spPr>
          <a:xfrm>
            <a:off x="185011" y="1340047"/>
            <a:ext cx="12685056" cy="7366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Cosmic rays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Calibrations performed using Test Stand measurements (taken above ATLAS IP in 2018) </a:t>
            </a:r>
            <a:r>
              <a:rPr lang="en-CA" sz="3200" dirty="0">
                <a:solidFill>
                  <a:schemeClr val="tx1"/>
                </a:solidFill>
                <a:hlinkClick r:id="rId2"/>
              </a:rPr>
              <a:t>arXiv: 2005.02018</a:t>
            </a:r>
            <a:endParaRPr lang="en-CA" sz="3200" dirty="0">
              <a:solidFill>
                <a:schemeClr val="tx1"/>
              </a:solidFill>
            </a:endParaRP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Simulated using PARMA 4.0 + GEANT4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Downward-going events </a:t>
            </a:r>
            <a:r>
              <a:rPr lang="en-US" sz="3200" dirty="0">
                <a:solidFill>
                  <a:schemeClr val="tx1"/>
                </a:solidFill>
              </a:rPr>
              <a:t>~3 x 10</a:t>
            </a:r>
            <a:r>
              <a:rPr lang="en-US" sz="3200" baseline="30000" dirty="0">
                <a:solidFill>
                  <a:schemeClr val="tx1"/>
                </a:solidFill>
              </a:rPr>
              <a:t>14</a:t>
            </a:r>
            <a:r>
              <a:rPr lang="en-US" sz="3200" dirty="0">
                <a:solidFill>
                  <a:schemeClr val="tx1"/>
                </a:solidFill>
              </a:rPr>
              <a:t> over entire HL-LHC run</a:t>
            </a:r>
            <a:r>
              <a:rPr lang="en-CA" sz="3200" dirty="0">
                <a:solidFill>
                  <a:schemeClr val="tx1"/>
                </a:solidFill>
              </a:rPr>
              <a:t>, distinguished from LLPs using timing cuts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Upward-going events </a:t>
            </a:r>
            <a:r>
              <a:rPr lang="en-US" sz="3200" dirty="0">
                <a:solidFill>
                  <a:schemeClr val="tx1"/>
                </a:solidFill>
              </a:rPr>
              <a:t>~2 x 10</a:t>
            </a:r>
            <a:r>
              <a:rPr lang="en-US" sz="3200" baseline="30000" dirty="0">
                <a:solidFill>
                  <a:schemeClr val="tx1"/>
                </a:solidFill>
              </a:rPr>
              <a:t>10</a:t>
            </a:r>
            <a:r>
              <a:rPr lang="en-CA" sz="3200" dirty="0">
                <a:solidFill>
                  <a:schemeClr val="tx1"/>
                </a:solidFill>
              </a:rPr>
              <a:t> , produced through inelastic backscatter from CRs that hit the floor, or through decay of stopped muons in floor. Tiny fraction can produce fake DV, via decay to 3 charged tracks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Rare production of K</a:t>
            </a:r>
            <a:r>
              <a:rPr lang="en-CA" sz="3200" baseline="30000" dirty="0">
                <a:solidFill>
                  <a:schemeClr val="tx1"/>
                </a:solidFill>
              </a:rPr>
              <a:t>0</a:t>
            </a:r>
            <a:r>
              <a:rPr lang="en-CA" sz="3200" baseline="-25000" dirty="0">
                <a:solidFill>
                  <a:schemeClr val="tx1"/>
                </a:solidFill>
              </a:rPr>
              <a:t>L</a:t>
            </a:r>
            <a:r>
              <a:rPr lang="en-CA" sz="3200" dirty="0">
                <a:solidFill>
                  <a:schemeClr val="tx1"/>
                </a:solidFill>
              </a:rPr>
              <a:t> harder to estimate; veto strategies are available. Currently working on precise estimates and studying rejection</a:t>
            </a:r>
          </a:p>
          <a:p>
            <a:pPr marL="1160463" lvl="5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endParaRPr lang="en-CA" sz="2800" dirty="0">
              <a:solidFill>
                <a:schemeClr val="tx1"/>
              </a:solidFill>
            </a:endParaRP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endParaRPr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459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urrent Status"/>
          <p:cNvSpPr txBox="1"/>
          <p:nvPr/>
        </p:nvSpPr>
        <p:spPr>
          <a:xfrm>
            <a:off x="4326847" y="2267157"/>
            <a:ext cx="4525278" cy="122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30000"/>
              </a:lnSpc>
              <a:defRPr sz="6100">
                <a:solidFill>
                  <a:schemeClr val="accent1"/>
                </a:solidFill>
              </a:defRPr>
            </a:lvl1pPr>
          </a:lstStyle>
          <a:p>
            <a:r>
              <a:rPr lang="en-CA" dirty="0"/>
              <a:t>Basic Concept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3491531"/>
            <a:ext cx="11843657" cy="46704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4</a:t>
            </a:fld>
            <a:endParaRPr lang="en-CA" sz="2800" dirty="0"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ignal vs Background"/>
          <p:cNvSpPr txBox="1">
            <a:spLocks noGrp="1"/>
          </p:cNvSpPr>
          <p:nvPr>
            <p:ph type="title"/>
          </p:nvPr>
        </p:nvSpPr>
        <p:spPr>
          <a:xfrm>
            <a:off x="133721" y="-90831"/>
            <a:ext cx="12737358" cy="11431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Background</a:t>
            </a:r>
            <a:r>
              <a:rPr lang="en-CA" sz="5400" dirty="0">
                <a:solidFill>
                  <a:schemeClr val="accent1"/>
                </a:solidFill>
              </a:rPr>
              <a:t>s: Recent Refined Estimates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40</a:t>
            </a:fld>
            <a:endParaRPr lang="en-CA" sz="2800" dirty="0"/>
          </a:p>
        </p:txBody>
      </p:sp>
      <p:sp>
        <p:nvSpPr>
          <p:cNvPr id="8" name="Any LLP production process…"/>
          <p:cNvSpPr txBox="1"/>
          <p:nvPr/>
        </p:nvSpPr>
        <p:spPr>
          <a:xfrm>
            <a:off x="185011" y="1340047"/>
            <a:ext cx="12685056" cy="7366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Rare decays of muons originating from HL-LHC collisions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US" sz="3200" dirty="0">
                <a:solidFill>
                  <a:schemeClr val="tx1"/>
                </a:solidFill>
              </a:rPr>
              <a:t>Expect ~2 x 10</a:t>
            </a:r>
            <a:r>
              <a:rPr lang="en-US" sz="3200" baseline="30000" dirty="0">
                <a:solidFill>
                  <a:schemeClr val="tx1"/>
                </a:solidFill>
              </a:rPr>
              <a:t>8</a:t>
            </a:r>
            <a:r>
              <a:rPr lang="en-US" sz="3200" dirty="0">
                <a:solidFill>
                  <a:schemeClr val="tx1"/>
                </a:solidFill>
              </a:rPr>
              <a:t> upward-going muons over entire HL-LHC run</a:t>
            </a:r>
            <a:r>
              <a:rPr lang="en-CA" sz="3200" dirty="0">
                <a:solidFill>
                  <a:schemeClr val="tx1"/>
                </a:solidFill>
              </a:rPr>
              <a:t>, mostly from W and </a:t>
            </a:r>
            <a:r>
              <a:rPr lang="en-CA" sz="3200" dirty="0" err="1">
                <a:solidFill>
                  <a:schemeClr val="tx1"/>
                </a:solidFill>
              </a:rPr>
              <a:t>bbar</a:t>
            </a:r>
            <a:r>
              <a:rPr lang="en-CA" sz="3200" dirty="0">
                <a:solidFill>
                  <a:schemeClr val="tx1"/>
                </a:solidFill>
              </a:rPr>
              <a:t> production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Simulated using </a:t>
            </a:r>
            <a:r>
              <a:rPr lang="en-CA" sz="3200" dirty="0" err="1">
                <a:solidFill>
                  <a:schemeClr val="tx1"/>
                </a:solidFill>
              </a:rPr>
              <a:t>MadGraph</a:t>
            </a:r>
            <a:r>
              <a:rPr lang="en-CA" sz="3200" dirty="0">
                <a:solidFill>
                  <a:schemeClr val="tx1"/>
                </a:solidFill>
              </a:rPr>
              <a:t> &amp; Pythia8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Full study underway to demonstrate optimal rejection while maintaining high LLP signal eﬃciency; test-bed for custom tracking algorithms in unique MATHUSLA environment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Charged particles from neutrino scattering in decay volume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Simulated using GENIE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Neutrinos from HL-LHC collisions: using LHC minimum-bias samples, estimate &lt;&lt; 1 “fake” DV/year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r>
              <a:rPr lang="en-CA" sz="3200" dirty="0">
                <a:solidFill>
                  <a:schemeClr val="tx1"/>
                </a:solidFill>
              </a:rPr>
              <a:t>Atmospheric neutrinos: using flux measurements from </a:t>
            </a:r>
            <a:r>
              <a:rPr lang="en-CA" sz="3200" dirty="0" err="1">
                <a:solidFill>
                  <a:schemeClr val="tx1"/>
                </a:solidFill>
              </a:rPr>
              <a:t>Frejus</a:t>
            </a:r>
            <a:r>
              <a:rPr lang="en-CA" sz="3200" dirty="0">
                <a:solidFill>
                  <a:schemeClr val="tx1"/>
                </a:solidFill>
              </a:rPr>
              <a:t> experiment, estimate ~30 “fake” DV/year, reduced to &lt; 1 with cuts</a:t>
            </a:r>
          </a:p>
          <a:p>
            <a:pPr marL="1160463" indent="-457200" algn="l">
              <a:buFont typeface="Arial" panose="020B0604020202020204" pitchFamily="34" charset="0"/>
              <a:buChar char="•"/>
              <a:defRPr sz="3400">
                <a:solidFill>
                  <a:schemeClr val="accent5"/>
                </a:solidFill>
              </a:defRPr>
            </a:pPr>
            <a:endParaRPr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04701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A high-mass LLP example: Higgsinos"/>
          <p:cNvSpPr txBox="1"/>
          <p:nvPr/>
        </p:nvSpPr>
        <p:spPr>
          <a:xfrm>
            <a:off x="185011" y="161805"/>
            <a:ext cx="703237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rPr sz="5400" dirty="0">
                <a:solidFill>
                  <a:schemeClr val="accent1"/>
                </a:solidFill>
                <a:latin typeface="+mj-lt"/>
              </a:rPr>
              <a:t>LLP </a:t>
            </a:r>
            <a:r>
              <a:rPr lang="en-CA" sz="5400" dirty="0">
                <a:solidFill>
                  <a:schemeClr val="accent1"/>
                </a:solidFill>
                <a:latin typeface="+mj-lt"/>
              </a:rPr>
              <a:t>Sensitivity: </a:t>
            </a:r>
            <a:r>
              <a:rPr lang="en-CA" sz="5400" dirty="0" err="1">
                <a:solidFill>
                  <a:schemeClr val="accent1"/>
                </a:solidFill>
                <a:latin typeface="+mj-lt"/>
              </a:rPr>
              <a:t>TeV</a:t>
            </a:r>
            <a:r>
              <a:rPr lang="en-CA" sz="5400" dirty="0">
                <a:solidFill>
                  <a:schemeClr val="accent1"/>
                </a:solidFill>
                <a:latin typeface="+mj-lt"/>
              </a:rPr>
              <a:t>-Scale</a:t>
            </a:r>
            <a:endParaRPr sz="5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78337"/>
            <a:ext cx="12870066" cy="5875006"/>
          </a:xfrm>
          <a:prstGeom prst="rect">
            <a:avLst/>
          </a:prstGeom>
        </p:spPr>
      </p:pic>
      <p:sp>
        <p:nvSpPr>
          <p:cNvPr id="7" name="Any LLP production process…"/>
          <p:cNvSpPr txBox="1"/>
          <p:nvPr/>
        </p:nvSpPr>
        <p:spPr>
          <a:xfrm>
            <a:off x="185011" y="1362349"/>
            <a:ext cx="12685056" cy="114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400">
                <a:solidFill>
                  <a:schemeClr val="accent5"/>
                </a:solidFill>
              </a:defRPr>
            </a:pPr>
            <a:r>
              <a:rPr b="1" dirty="0">
                <a:solidFill>
                  <a:schemeClr val="tx1"/>
                </a:solidFill>
              </a:rPr>
              <a:t>Any</a:t>
            </a:r>
            <a:r>
              <a:rPr dirty="0">
                <a:solidFill>
                  <a:schemeClr val="tx1"/>
                </a:solidFill>
              </a:rPr>
              <a:t> LLP production process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with σ &gt; fb can give signal.</a:t>
            </a:r>
            <a:endParaRPr lang="en-CA" dirty="0">
              <a:solidFill>
                <a:schemeClr val="tx1"/>
              </a:solidFill>
            </a:endParaRPr>
          </a:p>
          <a:p>
            <a:pPr marL="714375" algn="l">
              <a:defRPr sz="3400">
                <a:solidFill>
                  <a:schemeClr val="accent5"/>
                </a:solidFill>
              </a:defRPr>
            </a:pPr>
            <a:r>
              <a:rPr lang="en-CA" dirty="0">
                <a:solidFill>
                  <a:schemeClr val="tx1"/>
                </a:solidFill>
              </a:rPr>
              <a:t>e.g. meta-stable </a:t>
            </a:r>
            <a:r>
              <a:rPr lang="en-CA" dirty="0" err="1">
                <a:solidFill>
                  <a:schemeClr val="tx1"/>
                </a:solidFill>
              </a:rPr>
              <a:t>Higgsinos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9376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209624" y="-157693"/>
            <a:ext cx="10728960" cy="145936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</a:t>
            </a:r>
            <a:r>
              <a:rPr lang="en-CA" sz="5400" dirty="0">
                <a:solidFill>
                  <a:schemeClr val="accent1"/>
                </a:solidFill>
              </a:rPr>
              <a:t>S</a:t>
            </a:r>
            <a:r>
              <a:rPr sz="5400" dirty="0" err="1">
                <a:solidFill>
                  <a:schemeClr val="accent1"/>
                </a:solidFill>
              </a:rPr>
              <a:t>ensitivity</a:t>
            </a:r>
            <a:r>
              <a:rPr lang="en-CA" sz="5400" dirty="0">
                <a:solidFill>
                  <a:schemeClr val="accent1"/>
                </a:solidFill>
              </a:rPr>
              <a:t>: DM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594" y="1257346"/>
            <a:ext cx="128682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dirty="0"/>
              <a:t>Scenarios where LLP </a:t>
            </a:r>
            <a:r>
              <a:rPr lang="en-CA" sz="3200" dirty="0">
                <a:cs typeface="Arial" panose="020B0604020202020204" pitchFamily="34" charset="0"/>
              </a:rPr>
              <a:t>→</a:t>
            </a:r>
            <a:r>
              <a:rPr lang="en-CA" sz="3200" dirty="0"/>
              <a:t> DM + SM decay is the only way to see the DM</a:t>
            </a:r>
          </a:p>
          <a:p>
            <a:pPr marL="714375" algn="l"/>
            <a:r>
              <a:rPr lang="en-CA" sz="3200" dirty="0"/>
              <a:t>e.g. Inelastic Dark Matter: BSM mass eigenstates </a:t>
            </a:r>
            <a:r>
              <a:rPr lang="el-GR" sz="3200" dirty="0">
                <a:cs typeface="Times New Roman" panose="02020603050405020304" pitchFamily="18" charset="0"/>
              </a:rPr>
              <a:t>χ</a:t>
            </a:r>
            <a:r>
              <a:rPr lang="en-CA" sz="3200" baseline="-25000" dirty="0">
                <a:cs typeface="Times New Roman" panose="02020603050405020304" pitchFamily="18" charset="0"/>
              </a:rPr>
              <a:t>1</a:t>
            </a:r>
            <a:r>
              <a:rPr lang="en-CA" sz="3200" dirty="0">
                <a:cs typeface="Times New Roman" panose="02020603050405020304" pitchFamily="18" charset="0"/>
              </a:rPr>
              <a:t> (DM) and </a:t>
            </a:r>
            <a:r>
              <a:rPr lang="el-GR" sz="3200" dirty="0">
                <a:cs typeface="Times New Roman" panose="02020603050405020304" pitchFamily="18" charset="0"/>
              </a:rPr>
              <a:t>χ</a:t>
            </a:r>
            <a:r>
              <a:rPr lang="en-CA" sz="3200" baseline="-25000" dirty="0">
                <a:cs typeface="Times New Roman" panose="02020603050405020304" pitchFamily="18" charset="0"/>
              </a:rPr>
              <a:t>2</a:t>
            </a:r>
            <a:r>
              <a:rPr lang="en-CA" sz="3200" dirty="0"/>
              <a:t> (LLP) with mass splitting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CA" sz="3200" dirty="0"/>
              <a:t> , dark photon A’ with mixing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ϵ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3200" dirty="0"/>
              <a:t>with SM photon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21334"/>
            <a:ext cx="12745979" cy="524525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66594" y="8466593"/>
            <a:ext cx="12338206" cy="400110"/>
            <a:chOff x="666594" y="8466593"/>
            <a:chExt cx="12338206" cy="400110"/>
          </a:xfrm>
        </p:grpSpPr>
        <p:sp>
          <p:nvSpPr>
            <p:cNvPr id="6" name="Rectangle 5"/>
            <p:cNvSpPr/>
            <p:nvPr/>
          </p:nvSpPr>
          <p:spPr>
            <a:xfrm>
              <a:off x="666594" y="8466593"/>
              <a:ext cx="1233820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CA" sz="2000" dirty="0">
                  <a:latin typeface="Arial" panose="020B0604020202020204" pitchFamily="34" charset="0"/>
                  <a:cs typeface="Arial" panose="020B0604020202020204" pitchFamily="34" charset="0"/>
                </a:rPr>
                <a:t>Black curve: thermal o-annihilations                               yield observed DM relic density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5454" y="8466593"/>
              <a:ext cx="2041894" cy="353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3958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LLP Sensitivity"/>
          <p:cNvSpPr txBox="1">
            <a:spLocks noGrp="1"/>
          </p:cNvSpPr>
          <p:nvPr>
            <p:ph type="title"/>
          </p:nvPr>
        </p:nvSpPr>
        <p:spPr>
          <a:xfrm>
            <a:off x="209624" y="-157693"/>
            <a:ext cx="10728960" cy="145936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LLP </a:t>
            </a:r>
            <a:r>
              <a:rPr lang="en-CA" sz="5400" dirty="0">
                <a:solidFill>
                  <a:schemeClr val="accent1"/>
                </a:solidFill>
              </a:rPr>
              <a:t>S</a:t>
            </a:r>
            <a:r>
              <a:rPr sz="5400" dirty="0" err="1">
                <a:solidFill>
                  <a:schemeClr val="accent1"/>
                </a:solidFill>
              </a:rPr>
              <a:t>ensitivity</a:t>
            </a:r>
            <a:r>
              <a:rPr lang="en-CA" sz="5400" dirty="0">
                <a:solidFill>
                  <a:schemeClr val="accent1"/>
                </a:solidFill>
              </a:rPr>
              <a:t>: DM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594" y="1257346"/>
            <a:ext cx="128682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dirty="0"/>
              <a:t>Scenarios where DM model requires existence of LLP, but LLP signature does not involve the DM particle directly</a:t>
            </a:r>
          </a:p>
          <a:p>
            <a:pPr marL="714375" algn="l"/>
            <a:r>
              <a:rPr lang="en-CA" sz="3200" dirty="0"/>
              <a:t>e.g. Co-Annihilating DM: BSM </a:t>
            </a:r>
            <a:r>
              <a:rPr lang="el-GR" sz="3200" dirty="0">
                <a:cs typeface="Times New Roman" panose="02020603050405020304" pitchFamily="18" charset="0"/>
              </a:rPr>
              <a:t>χ</a:t>
            </a:r>
            <a:r>
              <a:rPr lang="en-CA" sz="3200" dirty="0">
                <a:cs typeface="Times New Roman" panose="02020603050405020304" pitchFamily="18" charset="0"/>
              </a:rPr>
              <a:t> and </a:t>
            </a:r>
            <a:r>
              <a:rPr lang="el-GR" sz="3200" dirty="0">
                <a:cs typeface="Times New Roman" panose="02020603050405020304" pitchFamily="18" charset="0"/>
              </a:rPr>
              <a:t>χ</a:t>
            </a:r>
            <a:r>
              <a:rPr lang="en-CA" sz="3200" baseline="-25000" dirty="0">
                <a:cs typeface="Times New Roman" panose="02020603050405020304" pitchFamily="18" charset="0"/>
              </a:rPr>
              <a:t>2</a:t>
            </a:r>
            <a:r>
              <a:rPr lang="en-CA" sz="3200" dirty="0"/>
              <a:t> with mass splitting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</a:t>
            </a:r>
            <a:r>
              <a:rPr lang="el-GR" sz="3200" dirty="0">
                <a:cs typeface="Times New Roman" panose="02020603050405020304" pitchFamily="18" charset="0"/>
              </a:rPr>
              <a:t>χ χ</a:t>
            </a:r>
            <a:r>
              <a:rPr lang="en-CA" sz="3200" baseline="-25000" dirty="0">
                <a:cs typeface="Times New Roman" panose="02020603050405020304" pitchFamily="18" charset="0"/>
              </a:rPr>
              <a:t>2</a:t>
            </a:r>
            <a:r>
              <a:rPr lang="en-CA" sz="3200" dirty="0"/>
              <a:t>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ϕϕ</a:t>
            </a:r>
            <a:r>
              <a:rPr lang="en-CA" sz="3200" dirty="0"/>
              <a:t> where scalar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3200" dirty="0"/>
              <a:t>has mixing angle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C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3200" dirty="0"/>
              <a:t>with SM Higgs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46" y="3319450"/>
            <a:ext cx="11217992" cy="567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563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9544" y="263418"/>
            <a:ext cx="8370143" cy="839707"/>
          </a:xfrm>
          <a:prstGeom prst="rect">
            <a:avLst/>
          </a:prstGeom>
        </p:spPr>
        <p:txBody>
          <a:bodyPr vert="horz" wrap="square" lIns="0" tIns="8626" rIns="0" bIns="0" rtlCol="0" anchor="b">
            <a:spAutoFit/>
          </a:bodyPr>
          <a:lstStyle/>
          <a:p>
            <a:pPr marL="8216">
              <a:lnSpc>
                <a:spcPct val="100000"/>
              </a:lnSpc>
              <a:spcBef>
                <a:spcPts val="68"/>
              </a:spcBef>
            </a:pPr>
            <a:r>
              <a:rPr sz="5400" spc="-129" dirty="0">
                <a:solidFill>
                  <a:schemeClr val="accent1"/>
                </a:solidFill>
              </a:rPr>
              <a:t>MATHUSLA </a:t>
            </a:r>
            <a:r>
              <a:rPr sz="5400" spc="-175" dirty="0">
                <a:solidFill>
                  <a:schemeClr val="accent1"/>
                </a:solidFill>
              </a:rPr>
              <a:t>Test</a:t>
            </a:r>
            <a:r>
              <a:rPr sz="5400" spc="-285" dirty="0">
                <a:solidFill>
                  <a:schemeClr val="accent1"/>
                </a:solidFill>
              </a:rPr>
              <a:t> </a:t>
            </a:r>
            <a:r>
              <a:rPr sz="5400" spc="-91" dirty="0">
                <a:solidFill>
                  <a:schemeClr val="accent1"/>
                </a:solidFill>
              </a:rPr>
              <a:t>Stand</a:t>
            </a:r>
          </a:p>
        </p:txBody>
      </p:sp>
      <p:sp>
        <p:nvSpPr>
          <p:cNvPr id="3" name="object 3"/>
          <p:cNvSpPr/>
          <p:nvPr/>
        </p:nvSpPr>
        <p:spPr>
          <a:xfrm>
            <a:off x="187036" y="2382671"/>
            <a:ext cx="2726088" cy="4700088"/>
          </a:xfrm>
          <a:prstGeom prst="rect">
            <a:avLst/>
          </a:prstGeom>
          <a:blipFill>
            <a:blip r:embed="rId2" cstate="print"/>
            <a:srcRect/>
            <a:stretch>
              <a:fillRect l="-26745" r="-26523"/>
            </a:stretch>
          </a:blipFill>
        </p:spPr>
        <p:txBody>
          <a:bodyPr wrap="square" lIns="0" tIns="0" rIns="0" bIns="0" rtlCol="0"/>
          <a:lstStyle/>
          <a:p>
            <a:endParaRPr sz="2717"/>
          </a:p>
        </p:txBody>
      </p:sp>
      <p:sp>
        <p:nvSpPr>
          <p:cNvPr id="4" name="object 4"/>
          <p:cNvSpPr/>
          <p:nvPr/>
        </p:nvSpPr>
        <p:spPr>
          <a:xfrm>
            <a:off x="3000675" y="2639989"/>
            <a:ext cx="3755308" cy="45817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717"/>
          </a:p>
        </p:txBody>
      </p:sp>
      <p:sp>
        <p:nvSpPr>
          <p:cNvPr id="6" name="object 6"/>
          <p:cNvSpPr txBox="1"/>
          <p:nvPr/>
        </p:nvSpPr>
        <p:spPr>
          <a:xfrm>
            <a:off x="299544" y="1839383"/>
            <a:ext cx="5677510" cy="409192"/>
          </a:xfrm>
          <a:prstGeom prst="rect">
            <a:avLst/>
          </a:prstGeom>
        </p:spPr>
        <p:txBody>
          <a:bodyPr vert="horz" wrap="square" lIns="0" tIns="24235" rIns="0" bIns="0" rtlCol="0">
            <a:spAutoFit/>
          </a:bodyPr>
          <a:lstStyle/>
          <a:p>
            <a:pPr marL="8216" marR="3286">
              <a:lnSpc>
                <a:spcPts val="3040"/>
              </a:lnSpc>
              <a:spcBef>
                <a:spcPts val="191"/>
              </a:spcBef>
            </a:pPr>
            <a:r>
              <a:rPr sz="3200" spc="13" dirty="0">
                <a:cs typeface="Arial"/>
              </a:rPr>
              <a:t>Operated </a:t>
            </a:r>
            <a:r>
              <a:rPr sz="3200" spc="10" dirty="0">
                <a:cs typeface="Arial"/>
              </a:rPr>
              <a:t>above </a:t>
            </a:r>
            <a:r>
              <a:rPr sz="3200" spc="-94" dirty="0">
                <a:cs typeface="Arial"/>
              </a:rPr>
              <a:t>ATLAS </a:t>
            </a:r>
            <a:r>
              <a:rPr sz="3200" dirty="0">
                <a:cs typeface="Arial"/>
              </a:rPr>
              <a:t>in 2018 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5639" y="7261064"/>
            <a:ext cx="6301320" cy="1497532"/>
          </a:xfrm>
          <a:prstGeom prst="rect">
            <a:avLst/>
          </a:prstGeom>
        </p:spPr>
        <p:txBody>
          <a:bodyPr vert="horz" wrap="square" lIns="0" tIns="5340" rIns="0" bIns="0" rtlCol="0">
            <a:spAutoFit/>
          </a:bodyPr>
          <a:lstStyle/>
          <a:p>
            <a:pPr marL="8216" marR="3286">
              <a:lnSpc>
                <a:spcPct val="100899"/>
              </a:lnSpc>
              <a:spcBef>
                <a:spcPts val="42"/>
              </a:spcBef>
            </a:pPr>
            <a:r>
              <a:rPr sz="3200" spc="26" dirty="0">
                <a:solidFill>
                  <a:schemeClr val="tx1"/>
                </a:solidFill>
                <a:cs typeface="Arial"/>
              </a:rPr>
              <a:t>Downward </a:t>
            </a:r>
            <a:r>
              <a:rPr sz="3200" spc="6" dirty="0">
                <a:solidFill>
                  <a:schemeClr val="tx1"/>
                </a:solidFill>
                <a:cs typeface="Arial"/>
              </a:rPr>
              <a:t>cosmic </a:t>
            </a:r>
            <a:r>
              <a:rPr sz="3200" spc="-19" dirty="0">
                <a:solidFill>
                  <a:schemeClr val="tx1"/>
                </a:solidFill>
                <a:cs typeface="Arial"/>
              </a:rPr>
              <a:t>rays, </a:t>
            </a:r>
            <a:r>
              <a:rPr sz="3200" spc="10" dirty="0">
                <a:solidFill>
                  <a:schemeClr val="tx1"/>
                </a:solidFill>
                <a:cs typeface="Arial"/>
              </a:rPr>
              <a:t>upward</a:t>
            </a:r>
            <a:r>
              <a:rPr sz="3200" spc="-49" dirty="0">
                <a:solidFill>
                  <a:schemeClr val="tx1"/>
                </a:solidFill>
                <a:cs typeface="Arial"/>
              </a:rPr>
              <a:t> </a:t>
            </a:r>
            <a:r>
              <a:rPr sz="3200" spc="19" dirty="0">
                <a:solidFill>
                  <a:schemeClr val="tx1"/>
                </a:solidFill>
                <a:cs typeface="Arial"/>
              </a:rPr>
              <a:t>LHC  </a:t>
            </a:r>
            <a:r>
              <a:rPr sz="3200" spc="-16" dirty="0">
                <a:solidFill>
                  <a:schemeClr val="tx1"/>
                </a:solidFill>
                <a:cs typeface="Arial"/>
              </a:rPr>
              <a:t>muons </a:t>
            </a:r>
            <a:r>
              <a:rPr sz="3200" dirty="0">
                <a:solidFill>
                  <a:schemeClr val="tx1"/>
                </a:solidFill>
                <a:cs typeface="Arial"/>
              </a:rPr>
              <a:t>and </a:t>
            </a:r>
            <a:r>
              <a:rPr sz="3200" spc="10" dirty="0">
                <a:solidFill>
                  <a:schemeClr val="tx1"/>
                </a:solidFill>
                <a:cs typeface="Arial"/>
              </a:rPr>
              <a:t>upward </a:t>
            </a:r>
            <a:r>
              <a:rPr sz="3200" spc="26" dirty="0">
                <a:solidFill>
                  <a:schemeClr val="tx1"/>
                </a:solidFill>
                <a:cs typeface="Arial"/>
              </a:rPr>
              <a:t>CR </a:t>
            </a:r>
            <a:r>
              <a:rPr sz="3200" spc="29" dirty="0">
                <a:solidFill>
                  <a:schemeClr val="tx1"/>
                </a:solidFill>
                <a:cs typeface="Arial"/>
              </a:rPr>
              <a:t>backscatter  </a:t>
            </a:r>
            <a:r>
              <a:rPr sz="3200" spc="10" dirty="0">
                <a:solidFill>
                  <a:schemeClr val="tx1"/>
                </a:solidFill>
                <a:cs typeface="Arial"/>
              </a:rPr>
              <a:t>well </a:t>
            </a:r>
            <a:r>
              <a:rPr sz="3200" spc="6" dirty="0">
                <a:solidFill>
                  <a:schemeClr val="tx1"/>
                </a:solidFill>
                <a:cs typeface="Arial"/>
              </a:rPr>
              <a:t>described </a:t>
            </a:r>
            <a:r>
              <a:rPr sz="3200" spc="-45" dirty="0">
                <a:solidFill>
                  <a:schemeClr val="tx1"/>
                </a:solidFill>
                <a:cs typeface="Arial"/>
              </a:rPr>
              <a:t>by</a:t>
            </a:r>
            <a:r>
              <a:rPr sz="3200" spc="-23" dirty="0">
                <a:solidFill>
                  <a:schemeClr val="tx1"/>
                </a:solidFill>
                <a:cs typeface="Arial"/>
              </a:rPr>
              <a:t> </a:t>
            </a:r>
            <a:r>
              <a:rPr sz="3200" spc="-29" dirty="0">
                <a:solidFill>
                  <a:schemeClr val="tx1"/>
                </a:solidFill>
                <a:cs typeface="Arial"/>
              </a:rPr>
              <a:t>simulations</a:t>
            </a:r>
            <a:endParaRPr sz="3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56959" y="8820080"/>
            <a:ext cx="84617" cy="149312"/>
          </a:xfrm>
          <a:prstGeom prst="rect">
            <a:avLst/>
          </a:prstGeom>
        </p:spPr>
        <p:txBody>
          <a:bodyPr vert="horz" wrap="square" lIns="0" tIns="4929" rIns="0" bIns="0" rtlCol="0">
            <a:spAutoFit/>
          </a:bodyPr>
          <a:lstStyle/>
          <a:p>
            <a:pPr marL="8216">
              <a:spcBef>
                <a:spcPts val="39"/>
              </a:spcBef>
            </a:pPr>
            <a:r>
              <a:rPr sz="938" spc="10" dirty="0">
                <a:latin typeface="Arial"/>
                <a:cs typeface="Arial"/>
              </a:rPr>
              <a:t>6</a:t>
            </a:r>
            <a:endParaRPr sz="938"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058" y="41929"/>
            <a:ext cx="6068741" cy="452080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3609" y="4757829"/>
            <a:ext cx="5893638" cy="42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827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uaranteed Physics Return"/>
          <p:cNvSpPr txBox="1">
            <a:spLocks noGrp="1"/>
          </p:cNvSpPr>
          <p:nvPr>
            <p:ph type="title"/>
          </p:nvPr>
        </p:nvSpPr>
        <p:spPr>
          <a:xfrm>
            <a:off x="168815" y="-358180"/>
            <a:ext cx="12578224" cy="206329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lang="en-CA" sz="6500" dirty="0">
                <a:solidFill>
                  <a:schemeClr val="accent1"/>
                </a:solidFill>
              </a:rPr>
              <a:t>MATHUSLA as a Cosmic Ray Telescope</a:t>
            </a:r>
            <a:endParaRPr sz="65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462680" y="9111592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t>45</a:t>
            </a:fld>
            <a:endParaRPr lang="en-CA" dirty="0"/>
          </a:p>
        </p:txBody>
      </p:sp>
      <p:sp>
        <p:nvSpPr>
          <p:cNvPr id="7" name="object 3"/>
          <p:cNvSpPr txBox="1"/>
          <p:nvPr/>
        </p:nvSpPr>
        <p:spPr>
          <a:xfrm>
            <a:off x="196975" y="1400401"/>
            <a:ext cx="7318948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99800"/>
              </a:lnSpc>
              <a:spcBef>
                <a:spcPts val="100"/>
              </a:spcBef>
            </a:pPr>
            <a:r>
              <a:rPr sz="3200" spc="-75" dirty="0">
                <a:cs typeface="Arial"/>
              </a:rPr>
              <a:t>CR </a:t>
            </a:r>
            <a:r>
              <a:rPr sz="3200" spc="30" dirty="0">
                <a:cs typeface="Arial"/>
              </a:rPr>
              <a:t>physics </a:t>
            </a:r>
            <a:r>
              <a:rPr sz="3200" spc="-20" dirty="0">
                <a:cs typeface="Arial"/>
              </a:rPr>
              <a:t>reach </a:t>
            </a:r>
            <a:r>
              <a:rPr sz="3200" spc="60" dirty="0">
                <a:cs typeface="Arial"/>
              </a:rPr>
              <a:t>would </a:t>
            </a:r>
            <a:r>
              <a:rPr sz="3200" spc="25" dirty="0">
                <a:cs typeface="Arial"/>
              </a:rPr>
              <a:t>be </a:t>
            </a:r>
            <a:r>
              <a:rPr sz="3200" spc="-10" dirty="0">
                <a:cs typeface="Arial"/>
              </a:rPr>
              <a:t>greatly </a:t>
            </a:r>
            <a:r>
              <a:rPr sz="3200" dirty="0">
                <a:cs typeface="Arial"/>
              </a:rPr>
              <a:t>enhanced</a:t>
            </a:r>
            <a:r>
              <a:rPr sz="3200" spc="-55" dirty="0">
                <a:cs typeface="Arial"/>
              </a:rPr>
              <a:t> </a:t>
            </a:r>
            <a:r>
              <a:rPr sz="3200" spc="60" dirty="0">
                <a:cs typeface="Arial"/>
              </a:rPr>
              <a:t>by </a:t>
            </a:r>
            <a:r>
              <a:rPr sz="3200" spc="-20" dirty="0">
                <a:solidFill>
                  <a:schemeClr val="accent2"/>
                </a:solidFill>
                <a:cs typeface="Arial"/>
              </a:rPr>
              <a:t>adding </a:t>
            </a:r>
            <a:r>
              <a:rPr sz="3200" spc="-10" dirty="0">
                <a:solidFill>
                  <a:schemeClr val="accent2"/>
                </a:solidFill>
                <a:cs typeface="Arial"/>
              </a:rPr>
              <a:t>an analog </a:t>
            </a:r>
            <a:r>
              <a:rPr sz="3200" spc="15" dirty="0">
                <a:solidFill>
                  <a:schemeClr val="accent2"/>
                </a:solidFill>
                <a:cs typeface="Arial"/>
              </a:rPr>
              <a:t>RPC </a:t>
            </a:r>
            <a:r>
              <a:rPr sz="3200" spc="-20" dirty="0">
                <a:solidFill>
                  <a:schemeClr val="accent2"/>
                </a:solidFill>
                <a:cs typeface="Arial"/>
              </a:rPr>
              <a:t>layer</a:t>
            </a:r>
            <a:r>
              <a:rPr lang="en-US" sz="3200" spc="-20" dirty="0">
                <a:solidFill>
                  <a:schemeClr val="tx1"/>
                </a:solidFill>
                <a:cs typeface="Arial"/>
              </a:rPr>
              <a:t>,</a:t>
            </a:r>
            <a:r>
              <a:rPr lang="en-US" sz="3200" spc="-20" dirty="0">
                <a:solidFill>
                  <a:schemeClr val="accent2"/>
                </a:solidFill>
                <a:cs typeface="Arial"/>
              </a:rPr>
              <a:t> </a:t>
            </a:r>
            <a:r>
              <a:rPr sz="3200" spc="15" dirty="0">
                <a:cs typeface="Arial"/>
              </a:rPr>
              <a:t>due </a:t>
            </a:r>
            <a:r>
              <a:rPr sz="3200" spc="95" dirty="0">
                <a:cs typeface="Arial"/>
              </a:rPr>
              <a:t>to </a:t>
            </a:r>
            <a:r>
              <a:rPr sz="3200" spc="25" dirty="0">
                <a:cs typeface="Arial"/>
              </a:rPr>
              <a:t>scintillator </a:t>
            </a:r>
            <a:r>
              <a:rPr lang="en-US" sz="3200" spc="25" dirty="0">
                <a:cs typeface="Arial"/>
              </a:rPr>
              <a:t>s</a:t>
            </a:r>
            <a:r>
              <a:rPr sz="3200" spc="10" dirty="0">
                <a:cs typeface="Arial"/>
              </a:rPr>
              <a:t>aturation</a:t>
            </a:r>
            <a:r>
              <a:rPr lang="en-US" sz="3200" spc="10" dirty="0">
                <a:cs typeface="Arial"/>
              </a:rPr>
              <a:t> effects</a:t>
            </a:r>
            <a:endParaRPr sz="3200" dirty="0">
              <a:cs typeface="Arial"/>
            </a:endParaRPr>
          </a:p>
        </p:txBody>
      </p:sp>
      <p:sp>
        <p:nvSpPr>
          <p:cNvPr id="8" name="object 4"/>
          <p:cNvSpPr/>
          <p:nvPr/>
        </p:nvSpPr>
        <p:spPr>
          <a:xfrm>
            <a:off x="9075143" y="1400401"/>
            <a:ext cx="3872614" cy="3460065"/>
          </a:xfrm>
          <a:prstGeom prst="rect">
            <a:avLst/>
          </a:prstGeom>
          <a:blipFill>
            <a:blip r:embed="rId2" cstate="print"/>
            <a:srcRect/>
            <a:stretch>
              <a:fillRect l="1" r="-11740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"/>
          <p:cNvSpPr/>
          <p:nvPr/>
        </p:nvSpPr>
        <p:spPr>
          <a:xfrm>
            <a:off x="9025586" y="5380600"/>
            <a:ext cx="3721453" cy="3460065"/>
          </a:xfrm>
          <a:prstGeom prst="rect">
            <a:avLst/>
          </a:prstGeom>
          <a:blipFill>
            <a:blip r:embed="rId2" cstate="print"/>
            <a:srcRect/>
            <a:stretch>
              <a:fillRect l="-12623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Group 3"/>
          <p:cNvGrpSpPr/>
          <p:nvPr/>
        </p:nvGrpSpPr>
        <p:grpSpPr>
          <a:xfrm>
            <a:off x="164915" y="3455744"/>
            <a:ext cx="8555338" cy="5451827"/>
            <a:chOff x="164915" y="3455744"/>
            <a:chExt cx="8555338" cy="5451827"/>
          </a:xfrm>
        </p:grpSpPr>
        <p:sp>
          <p:nvSpPr>
            <p:cNvPr id="10" name="object 6"/>
            <p:cNvSpPr/>
            <p:nvPr/>
          </p:nvSpPr>
          <p:spPr>
            <a:xfrm>
              <a:off x="164915" y="3455744"/>
              <a:ext cx="8510734" cy="5384921"/>
            </a:xfrm>
            <a:prstGeom prst="rect">
              <a:avLst/>
            </a:prstGeom>
            <a:blipFill>
              <a:blip r:embed="rId3" cstate="print"/>
              <a:srcRect/>
              <a:stretch>
                <a:fillRect t="-25044" b="-1"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Rectangle 2"/>
            <p:cNvSpPr/>
            <p:nvPr/>
          </p:nvSpPr>
          <p:spPr>
            <a:xfrm>
              <a:off x="8430321" y="8608740"/>
              <a:ext cx="289932" cy="298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168815" y="9015936"/>
            <a:ext cx="113122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2000" dirty="0">
                <a:solidFill>
                  <a:srgbClr val="FFFF00"/>
                </a:solidFill>
                <a:hlinkClick r:id="rId4"/>
              </a:rPr>
              <a:t>https://indico.cern.ch/event/980853/contributions/4361206/attachments/2251261/3819144/CRMathusla_LLP_25May2021_JC.pdf</a:t>
            </a:r>
            <a:r>
              <a:rPr lang="en-CA" sz="2000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0850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ignal vs Background"/>
          <p:cNvSpPr txBox="1">
            <a:spLocks noGrp="1"/>
          </p:cNvSpPr>
          <p:nvPr>
            <p:ph type="title"/>
          </p:nvPr>
        </p:nvSpPr>
        <p:spPr>
          <a:xfrm>
            <a:off x="133721" y="131829"/>
            <a:ext cx="12737358" cy="89408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r>
              <a:rPr lang="en-CA" sz="5400" dirty="0">
                <a:solidFill>
                  <a:schemeClr val="accent1"/>
                </a:solidFill>
              </a:rPr>
              <a:t>An External LLP Detector for HL-LHC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5</a:t>
            </a:fld>
            <a:endParaRPr lang="en-CA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799A2-3837-BF41-AB85-BCEB5D73FE3C}"/>
              </a:ext>
            </a:extLst>
          </p:cNvPr>
          <p:cNvSpPr/>
          <p:nvPr/>
        </p:nvSpPr>
        <p:spPr>
          <a:xfrm>
            <a:off x="223787" y="1353628"/>
            <a:ext cx="12172179" cy="219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Dedicated detector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  <a:sym typeface="Wingdings"/>
              </a:rPr>
              <a:t>sensitive to neutral long-lived particles that have lifetime up to the Big Bang Nucleosynthesis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(BBN) limit (10</a:t>
            </a:r>
            <a:r>
              <a:rPr kumimoji="0" lang="en-GB" sz="32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7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</a:t>
            </a:r>
            <a:r>
              <a:rPr kumimoji="0" lang="mr-IN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–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10</a:t>
            </a:r>
            <a:r>
              <a:rPr kumimoji="0" lang="en-GB" sz="32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8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m)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Proposed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large area surface detector located above CMS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with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robust tracking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and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background rejection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B9CC2C-F99E-6C41-9171-B17411061D78}"/>
              </a:ext>
            </a:extLst>
          </p:cNvPr>
          <p:cNvGrpSpPr/>
          <p:nvPr/>
        </p:nvGrpSpPr>
        <p:grpSpPr>
          <a:xfrm>
            <a:off x="413923" y="3543971"/>
            <a:ext cx="8747591" cy="5410573"/>
            <a:chOff x="726181" y="3790859"/>
            <a:chExt cx="3276497" cy="222945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571A418-509F-114B-96D1-6DCAD83B09D8}"/>
                </a:ext>
              </a:extLst>
            </p:cNvPr>
            <p:cNvGrpSpPr/>
            <p:nvPr/>
          </p:nvGrpSpPr>
          <p:grpSpPr>
            <a:xfrm>
              <a:off x="726181" y="3790859"/>
              <a:ext cx="3273816" cy="2229459"/>
              <a:chOff x="6003746" y="172835"/>
              <a:chExt cx="3009215" cy="222197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32F6F70-996B-404F-A862-9E79D8C80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3746" y="172835"/>
                <a:ext cx="3009215" cy="222197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04075B4-4E3F-7B4E-8B52-12A56B54515F}"/>
                  </a:ext>
                </a:extLst>
              </p:cNvPr>
              <p:cNvSpPr txBox="1"/>
              <p:nvPr/>
            </p:nvSpPr>
            <p:spPr>
              <a:xfrm>
                <a:off x="8378393" y="1597999"/>
                <a:ext cx="335802" cy="169979"/>
              </a:xfrm>
              <a:prstGeom prst="rect">
                <a:avLst/>
              </a:prstGeom>
              <a:solidFill>
                <a:srgbClr val="BD582C">
                  <a:lumMod val="25000"/>
                  <a:lumOff val="75000"/>
                </a:srgbClr>
              </a:solidFill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CMS IP</a:t>
                </a:r>
              </a:p>
            </p:txBody>
          </p:sp>
          <p:sp>
            <p:nvSpPr>
              <p:cNvPr id="22" name="Explosion 1 21">
                <a:extLst>
                  <a:ext uri="{FF2B5EF4-FFF2-40B4-BE49-F238E27FC236}">
                    <a16:creationId xmlns:a16="http://schemas.microsoft.com/office/drawing/2014/main" id="{075886E5-BA3F-724E-851E-AA24923E7898}"/>
                  </a:ext>
                </a:extLst>
              </p:cNvPr>
              <p:cNvSpPr/>
              <p:nvPr/>
            </p:nvSpPr>
            <p:spPr>
              <a:xfrm>
                <a:off x="8363054" y="1773037"/>
                <a:ext cx="255429" cy="256101"/>
              </a:xfrm>
              <a:prstGeom prst="irregularSeal1">
                <a:avLst/>
              </a:prstGeom>
              <a:solidFill>
                <a:srgbClr val="BD582C">
                  <a:lumMod val="50000"/>
                  <a:lumOff val="5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tailEnd type="stealth" w="lg" len="lg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60071AA-613E-FA46-8E9E-12208D8F3908}"/>
                </a:ext>
              </a:extLst>
            </p:cNvPr>
            <p:cNvCxnSpPr>
              <a:cxnSpLocks/>
            </p:cNvCxnSpPr>
            <p:nvPr/>
          </p:nvCxnSpPr>
          <p:spPr>
            <a:xfrm>
              <a:off x="768627" y="4976192"/>
              <a:ext cx="3234051" cy="644676"/>
            </a:xfrm>
            <a:prstGeom prst="line">
              <a:avLst/>
            </a:prstGeom>
            <a:noFill/>
            <a:ln w="25400" cap="flat" cmpd="sng" algn="ctr">
              <a:solidFill>
                <a:srgbClr val="000000">
                  <a:lumMod val="85000"/>
                  <a:lumOff val="15000"/>
                </a:srgbClr>
              </a:solidFill>
              <a:prstDash val="dash"/>
              <a:headEnd type="none"/>
              <a:tailEnd type="none" w="lg" len="lg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3996C8-64D6-E140-8298-BBA1E293EB78}"/>
                </a:ext>
              </a:extLst>
            </p:cNvPr>
            <p:cNvSpPr txBox="1"/>
            <p:nvPr/>
          </p:nvSpPr>
          <p:spPr>
            <a:xfrm>
              <a:off x="1292500" y="5185506"/>
              <a:ext cx="920118" cy="187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Beam line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816B202-C1B8-544D-B9DD-DFE803BF15B8}"/>
              </a:ext>
            </a:extLst>
          </p:cNvPr>
          <p:cNvSpPr txBox="1"/>
          <p:nvPr/>
        </p:nvSpPr>
        <p:spPr>
          <a:xfrm>
            <a:off x="8286574" y="3621049"/>
            <a:ext cx="4290189" cy="2298065"/>
          </a:xfrm>
          <a:prstGeom prst="rect">
            <a:avLst/>
          </a:prstGeom>
          <a:solidFill>
            <a:srgbClr val="00B050"/>
          </a:solidFill>
          <a:ln w="31750">
            <a:solidFill>
              <a:srgbClr val="008F00"/>
            </a:solidFill>
          </a:ln>
        </p:spPr>
        <p:txBody>
          <a:bodyPr wrap="square" rtlCol="0">
            <a:spAutoFit/>
          </a:bodyPr>
          <a:lstStyle/>
          <a:p>
            <a:pPr marL="285750" indent="-285750" algn="l" defTabSz="914400" hangingPunct="1">
              <a:spcBef>
                <a:spcPts val="400"/>
              </a:spcBef>
              <a:buClr>
                <a:prstClr val="white"/>
              </a:buClr>
              <a:buFont typeface="Wingdings" pitchFamily="2" charset="2"/>
              <a:buChar char="v"/>
            </a:pPr>
            <a:r>
              <a:rPr lang="en-CA" sz="2800" b="1" kern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+mj-lt"/>
              </a:rPr>
              <a:t>Can run standalone or “combined” to CMS</a:t>
            </a:r>
            <a:endParaRPr lang="en-CA" sz="2800" b="1" kern="1200" dirty="0">
              <a:solidFill>
                <a:schemeClr val="bg1"/>
              </a:solidFill>
              <a:latin typeface="+mj-lt"/>
            </a:endParaRPr>
          </a:p>
          <a:p>
            <a:pPr marL="285750" lvl="0" indent="-285750" algn="l" defTabSz="914400" hangingPunct="1">
              <a:spcBef>
                <a:spcPts val="400"/>
              </a:spcBef>
              <a:buClr>
                <a:prstClr val="white"/>
              </a:buClr>
              <a:buFont typeface="Wingdings" pitchFamily="2" charset="2"/>
              <a:buChar char="v"/>
            </a:pPr>
            <a:r>
              <a:rPr lang="en-CA" sz="2800" b="1" kern="1200" dirty="0">
                <a:solidFill>
                  <a:schemeClr val="bg1"/>
                </a:solidFill>
                <a:latin typeface="+mj-lt"/>
              </a:rPr>
              <a:t> Construction &amp; operation will not interfere with any other LHC experiments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166799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An external LLP detector for the HL-LHC"/>
          <p:cNvSpPr txBox="1">
            <a:spLocks noGrp="1"/>
          </p:cNvSpPr>
          <p:nvPr>
            <p:ph type="title"/>
          </p:nvPr>
        </p:nvSpPr>
        <p:spPr>
          <a:xfrm>
            <a:off x="55402" y="-5969"/>
            <a:ext cx="12478195" cy="137711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7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An </a:t>
            </a:r>
            <a:r>
              <a:rPr lang="en-CA" sz="5400" dirty="0">
                <a:solidFill>
                  <a:schemeClr val="accent1"/>
                </a:solidFill>
              </a:rPr>
              <a:t>E</a:t>
            </a:r>
            <a:r>
              <a:rPr sz="5400" dirty="0" err="1">
                <a:solidFill>
                  <a:schemeClr val="accent1"/>
                </a:solidFill>
              </a:rPr>
              <a:t>xternal</a:t>
            </a:r>
            <a:r>
              <a:rPr sz="5400" dirty="0">
                <a:solidFill>
                  <a:schemeClr val="accent1"/>
                </a:solidFill>
              </a:rPr>
              <a:t> LLP </a:t>
            </a:r>
            <a:r>
              <a:rPr lang="en-CA" sz="5400" dirty="0">
                <a:solidFill>
                  <a:schemeClr val="accent1"/>
                </a:solidFill>
              </a:rPr>
              <a:t>D</a:t>
            </a:r>
            <a:r>
              <a:rPr sz="5400" dirty="0" err="1">
                <a:solidFill>
                  <a:schemeClr val="accent1"/>
                </a:solidFill>
              </a:rPr>
              <a:t>etector</a:t>
            </a:r>
            <a:r>
              <a:rPr sz="5400" dirty="0">
                <a:solidFill>
                  <a:schemeClr val="accent1"/>
                </a:solidFill>
              </a:rPr>
              <a:t> for HL-LHC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11491313" y="9126734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6" name="object 3"/>
          <p:cNvSpPr/>
          <p:nvPr/>
        </p:nvSpPr>
        <p:spPr>
          <a:xfrm>
            <a:off x="103731" y="1106336"/>
            <a:ext cx="12787076" cy="6610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0147864" y="7711858"/>
            <a:ext cx="2817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/>
              <a:t>NOT TO SCALE</a:t>
            </a:r>
            <a:endParaRPr lang="en-CA" sz="3200" dirty="0"/>
          </a:p>
        </p:txBody>
      </p:sp>
      <p:sp>
        <p:nvSpPr>
          <p:cNvPr id="3" name="Rectangle 2"/>
          <p:cNvSpPr/>
          <p:nvPr/>
        </p:nvSpPr>
        <p:spPr>
          <a:xfrm>
            <a:off x="103731" y="7976671"/>
            <a:ext cx="133195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3200" dirty="0"/>
              <a:t>~100m x 100m x 25m decay volume</a:t>
            </a:r>
          </a:p>
          <a:p>
            <a:pPr algn="l"/>
            <a:r>
              <a:rPr lang="en-CA" sz="3200" dirty="0"/>
              <a:t>Displacement from IP: ~70m horizontally, 60m vertically</a:t>
            </a:r>
          </a:p>
        </p:txBody>
      </p:sp>
    </p:spTree>
    <p:extLst>
      <p:ext uri="{BB962C8B-B14F-4D97-AF65-F5344CB8AC3E}">
        <p14:creationId xmlns:p14="http://schemas.microsoft.com/office/powerpoint/2010/main" val="3411765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95" y="373222"/>
            <a:ext cx="12602010" cy="5603763"/>
          </a:xfrm>
          <a:prstGeom prst="rect">
            <a:avLst/>
          </a:prstGeom>
        </p:spPr>
      </p:pic>
      <p:sp>
        <p:nvSpPr>
          <p:cNvPr id="538" name="Signal vs Background"/>
          <p:cNvSpPr txBox="1">
            <a:spLocks noGrp="1"/>
          </p:cNvSpPr>
          <p:nvPr>
            <p:ph type="title"/>
          </p:nvPr>
        </p:nvSpPr>
        <p:spPr>
          <a:xfrm>
            <a:off x="133721" y="-90831"/>
            <a:ext cx="12737358" cy="11431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r>
              <a:rPr sz="5400" dirty="0">
                <a:solidFill>
                  <a:schemeClr val="accent1"/>
                </a:solidFill>
              </a:rPr>
              <a:t>Background</a:t>
            </a:r>
            <a:r>
              <a:rPr lang="en-CA" sz="5400" dirty="0">
                <a:solidFill>
                  <a:schemeClr val="accent1"/>
                </a:solidFill>
              </a:rPr>
              <a:t>s</a:t>
            </a:r>
            <a:endParaRPr sz="5400" dirty="0">
              <a:solidFill>
                <a:schemeClr val="accent1"/>
              </a:solidFill>
            </a:endParaRPr>
          </a:p>
        </p:txBody>
      </p:sp>
      <p:sp>
        <p:nvSpPr>
          <p:cNvPr id="540" name="LLP DV signal has to satisfy many stringent geometrical and timing requirements…"/>
          <p:cNvSpPr txBox="1"/>
          <p:nvPr/>
        </p:nvSpPr>
        <p:spPr>
          <a:xfrm>
            <a:off x="270538" y="6350157"/>
            <a:ext cx="12463721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000">
                <a:solidFill>
                  <a:schemeClr val="accent2"/>
                </a:solidFill>
              </a:defRPr>
            </a:pPr>
            <a:r>
              <a:rPr dirty="0"/>
              <a:t>LLP </a:t>
            </a:r>
            <a:r>
              <a:rPr lang="en-CA" dirty="0"/>
              <a:t>displaced vertex</a:t>
            </a:r>
            <a:r>
              <a:rPr dirty="0"/>
              <a:t> </a:t>
            </a:r>
            <a:r>
              <a:rPr lang="en-CA" dirty="0"/>
              <a:t>(DV) </a:t>
            </a:r>
            <a:r>
              <a:rPr dirty="0"/>
              <a:t>signal has to satisfy many stringent geometrical and timing requirements (“4D </a:t>
            </a:r>
            <a:r>
              <a:rPr lang="en-CA" dirty="0" err="1"/>
              <a:t>vertexing</a:t>
            </a:r>
            <a:r>
              <a:rPr dirty="0"/>
              <a:t>” with cm/ns precision)</a:t>
            </a:r>
            <a:endParaRPr lang="en-CA" dirty="0"/>
          </a:p>
          <a:p>
            <a:pPr algn="l">
              <a:defRPr sz="3000">
                <a:solidFill>
                  <a:schemeClr val="accent2"/>
                </a:solidFill>
              </a:defRPr>
            </a:pPr>
            <a:endParaRPr lang="en-CA" dirty="0"/>
          </a:p>
          <a:p>
            <a:pPr algn="l">
              <a:defRPr sz="3000">
                <a:solidFill>
                  <a:schemeClr val="accent2"/>
                </a:solidFill>
              </a:defRPr>
            </a:pPr>
            <a:r>
              <a:rPr lang="en-CA" dirty="0">
                <a:solidFill>
                  <a:schemeClr val="accent2"/>
                </a:solidFill>
              </a:rPr>
              <a:t>These requirements, plus a few extra geometry &amp; timing cuts, provide “near-zero background” (&lt; 1 event per year) for neutral LLP decays!</a:t>
            </a:r>
          </a:p>
        </p:txBody>
      </p:sp>
      <p:sp>
        <p:nvSpPr>
          <p:cNvPr id="541" name="These signal requirements + a few extra geometry and timing cuts veto all backgrounds!"/>
          <p:cNvSpPr txBox="1"/>
          <p:nvPr/>
        </p:nvSpPr>
        <p:spPr>
          <a:xfrm>
            <a:off x="-366799" y="6350157"/>
            <a:ext cx="13738396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000">
                <a:solidFill>
                  <a:schemeClr val="accent6"/>
                </a:solidFill>
              </a:defRPr>
            </a:lvl1pPr>
          </a:lstStyle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z="2800" smtClean="0"/>
              <a:pPr/>
              <a:t>7</a:t>
            </a:fld>
            <a:endParaRPr lang="en-CA" sz="2800"/>
          </a:p>
        </p:txBody>
      </p:sp>
    </p:spTree>
    <p:extLst>
      <p:ext uri="{BB962C8B-B14F-4D97-AF65-F5344CB8AC3E}">
        <p14:creationId xmlns:p14="http://schemas.microsoft.com/office/powerpoint/2010/main" val="186699275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Diagnosing LLPs with MATHUSLA"/>
          <p:cNvSpPr txBox="1">
            <a:spLocks noGrp="1"/>
          </p:cNvSpPr>
          <p:nvPr>
            <p:ph type="title"/>
          </p:nvPr>
        </p:nvSpPr>
        <p:spPr>
          <a:xfrm>
            <a:off x="229082" y="-423651"/>
            <a:ext cx="11631681" cy="206329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6800">
                <a:solidFill>
                  <a:schemeClr val="accent1"/>
                </a:solidFill>
              </a:defRPr>
            </a:lvl1pPr>
          </a:lstStyle>
          <a:p>
            <a:r>
              <a:rPr lang="en-CA" sz="5400" dirty="0"/>
              <a:t>Identifying </a:t>
            </a:r>
            <a:r>
              <a:rPr sz="5400" dirty="0"/>
              <a:t>LLPs</a:t>
            </a:r>
          </a:p>
        </p:txBody>
      </p:sp>
      <p:sp>
        <p:nvSpPr>
          <p:cNvPr id="620" name="MATHUSLA can’t measure particle momentum or energy, but:…"/>
          <p:cNvSpPr txBox="1"/>
          <p:nvPr/>
        </p:nvSpPr>
        <p:spPr>
          <a:xfrm>
            <a:off x="202687" y="1473178"/>
            <a:ext cx="4831079" cy="3149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300"/>
            </a:pPr>
            <a:r>
              <a:rPr dirty="0"/>
              <a:t>MATHUSLA can’t measure particle momentum or energy, but: </a:t>
            </a:r>
          </a:p>
          <a:p>
            <a:pPr algn="l">
              <a:defRPr sz="3300" b="1">
                <a:solidFill>
                  <a:schemeClr val="accent5"/>
                </a:solidFill>
              </a:defRPr>
            </a:pPr>
            <a:r>
              <a:rPr dirty="0">
                <a:solidFill>
                  <a:schemeClr val="accent2"/>
                </a:solidFill>
              </a:rPr>
              <a:t>track geometry → measure of LLP boost event-by-event</a:t>
            </a:r>
          </a:p>
        </p:txBody>
      </p:sp>
      <p:grpSp>
        <p:nvGrpSpPr>
          <p:cNvPr id="623" name="Group"/>
          <p:cNvGrpSpPr/>
          <p:nvPr/>
        </p:nvGrpSpPr>
        <p:grpSpPr>
          <a:xfrm>
            <a:off x="748930" y="5441326"/>
            <a:ext cx="1055752" cy="312170"/>
            <a:chOff x="0" y="0"/>
            <a:chExt cx="1098462" cy="389518"/>
          </a:xfrm>
        </p:grpSpPr>
        <p:sp>
          <p:nvSpPr>
            <p:cNvPr id="621" name="Line"/>
            <p:cNvSpPr/>
            <p:nvPr/>
          </p:nvSpPr>
          <p:spPr>
            <a:xfrm flipV="1">
              <a:off x="-1" y="207720"/>
              <a:ext cx="534244" cy="181799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2" name="Line"/>
            <p:cNvSpPr/>
            <p:nvPr/>
          </p:nvSpPr>
          <p:spPr>
            <a:xfrm flipV="1">
              <a:off x="582837" y="0"/>
              <a:ext cx="515626" cy="179697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624" name="Line"/>
          <p:cNvSpPr/>
          <p:nvPr/>
        </p:nvSpPr>
        <p:spPr>
          <a:xfrm flipV="1">
            <a:off x="1748465" y="5043848"/>
            <a:ext cx="542044" cy="41359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5" name="Line"/>
          <p:cNvSpPr/>
          <p:nvPr/>
        </p:nvSpPr>
        <p:spPr>
          <a:xfrm>
            <a:off x="1755795" y="5463551"/>
            <a:ext cx="805496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628" name="Group"/>
          <p:cNvGrpSpPr/>
          <p:nvPr/>
        </p:nvGrpSpPr>
        <p:grpSpPr>
          <a:xfrm>
            <a:off x="3009531" y="5543757"/>
            <a:ext cx="1055752" cy="312170"/>
            <a:chOff x="0" y="0"/>
            <a:chExt cx="1098462" cy="389518"/>
          </a:xfrm>
        </p:grpSpPr>
        <p:sp>
          <p:nvSpPr>
            <p:cNvPr id="626" name="Line"/>
            <p:cNvSpPr/>
            <p:nvPr/>
          </p:nvSpPr>
          <p:spPr>
            <a:xfrm flipV="1">
              <a:off x="-1" y="207720"/>
              <a:ext cx="534244" cy="181799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7" name="Line"/>
            <p:cNvSpPr/>
            <p:nvPr/>
          </p:nvSpPr>
          <p:spPr>
            <a:xfrm flipV="1">
              <a:off x="582837" y="0"/>
              <a:ext cx="515626" cy="179697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629" name="Line"/>
          <p:cNvSpPr/>
          <p:nvPr/>
        </p:nvSpPr>
        <p:spPr>
          <a:xfrm flipH="1" flipV="1">
            <a:off x="3642616" y="5254308"/>
            <a:ext cx="366452" cy="30556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0" name="Line"/>
          <p:cNvSpPr/>
          <p:nvPr/>
        </p:nvSpPr>
        <p:spPr>
          <a:xfrm>
            <a:off x="4016396" y="5565982"/>
            <a:ext cx="942663" cy="41587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0" name="leptons"/>
          <p:cNvSpPr txBox="1"/>
          <p:nvPr/>
        </p:nvSpPr>
        <p:spPr>
          <a:xfrm>
            <a:off x="2358912" y="5051295"/>
            <a:ext cx="1035661" cy="3875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2400"/>
            </a:lvl1pPr>
          </a:lstStyle>
          <a:p>
            <a:r>
              <a:t>leptons</a:t>
            </a:r>
          </a:p>
        </p:txBody>
      </p:sp>
      <p:sp>
        <p:nvSpPr>
          <p:cNvPr id="652" name="LLP"/>
          <p:cNvSpPr txBox="1"/>
          <p:nvPr/>
        </p:nvSpPr>
        <p:spPr>
          <a:xfrm>
            <a:off x="355726" y="5345190"/>
            <a:ext cx="618730" cy="414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t>LLP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54602" y="9124623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t>8</a:t>
            </a:fld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215038" y="9014936"/>
            <a:ext cx="40094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hlinkClick r:id="rId2"/>
              </a:rPr>
              <a:t>arXiv:1705.06327</a:t>
            </a:r>
            <a:endParaRPr lang="en-CA" dirty="0"/>
          </a:p>
        </p:txBody>
      </p:sp>
      <p:grpSp>
        <p:nvGrpSpPr>
          <p:cNvPr id="50" name="Group"/>
          <p:cNvGrpSpPr/>
          <p:nvPr/>
        </p:nvGrpSpPr>
        <p:grpSpPr>
          <a:xfrm>
            <a:off x="291105" y="7665221"/>
            <a:ext cx="1055753" cy="312169"/>
            <a:chOff x="0" y="0"/>
            <a:chExt cx="1098462" cy="389518"/>
          </a:xfrm>
        </p:grpSpPr>
        <p:sp>
          <p:nvSpPr>
            <p:cNvPr id="70" name="Line"/>
            <p:cNvSpPr/>
            <p:nvPr/>
          </p:nvSpPr>
          <p:spPr>
            <a:xfrm flipV="1">
              <a:off x="-1" y="207720"/>
              <a:ext cx="534244" cy="181799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Line"/>
            <p:cNvSpPr/>
            <p:nvPr/>
          </p:nvSpPr>
          <p:spPr>
            <a:xfrm flipV="1">
              <a:off x="582837" y="0"/>
              <a:ext cx="515626" cy="179697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1" name="Line"/>
          <p:cNvSpPr/>
          <p:nvPr/>
        </p:nvSpPr>
        <p:spPr>
          <a:xfrm flipV="1">
            <a:off x="1290641" y="7267743"/>
            <a:ext cx="542044" cy="41359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2" name="Line"/>
          <p:cNvSpPr/>
          <p:nvPr/>
        </p:nvSpPr>
        <p:spPr>
          <a:xfrm>
            <a:off x="1297970" y="7687445"/>
            <a:ext cx="805496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3" name="Line"/>
          <p:cNvSpPr/>
          <p:nvPr/>
        </p:nvSpPr>
        <p:spPr>
          <a:xfrm flipV="1">
            <a:off x="1290641" y="7360601"/>
            <a:ext cx="874940" cy="32073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4" name="Line"/>
          <p:cNvSpPr/>
          <p:nvPr/>
        </p:nvSpPr>
        <p:spPr>
          <a:xfrm flipV="1">
            <a:off x="1290641" y="7175929"/>
            <a:ext cx="929242" cy="50540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5" name="Line"/>
          <p:cNvSpPr/>
          <p:nvPr/>
        </p:nvSpPr>
        <p:spPr>
          <a:xfrm flipV="1">
            <a:off x="1290641" y="7476700"/>
            <a:ext cx="1007221" cy="204634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6" name="Line"/>
          <p:cNvSpPr/>
          <p:nvPr/>
        </p:nvSpPr>
        <p:spPr>
          <a:xfrm flipV="1">
            <a:off x="1290641" y="6938508"/>
            <a:ext cx="517743" cy="74282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57" name="Group"/>
          <p:cNvGrpSpPr/>
          <p:nvPr/>
        </p:nvGrpSpPr>
        <p:grpSpPr>
          <a:xfrm>
            <a:off x="3213447" y="7615041"/>
            <a:ext cx="1055752" cy="312170"/>
            <a:chOff x="0" y="0"/>
            <a:chExt cx="1098462" cy="389518"/>
          </a:xfrm>
        </p:grpSpPr>
        <p:sp>
          <p:nvSpPr>
            <p:cNvPr id="68" name="Line"/>
            <p:cNvSpPr/>
            <p:nvPr/>
          </p:nvSpPr>
          <p:spPr>
            <a:xfrm flipV="1">
              <a:off x="-1" y="207720"/>
              <a:ext cx="534244" cy="181799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Line"/>
            <p:cNvSpPr/>
            <p:nvPr/>
          </p:nvSpPr>
          <p:spPr>
            <a:xfrm flipV="1">
              <a:off x="582837" y="0"/>
              <a:ext cx="515626" cy="179697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8" name="Line"/>
          <p:cNvSpPr/>
          <p:nvPr/>
        </p:nvSpPr>
        <p:spPr>
          <a:xfrm flipV="1">
            <a:off x="4212982" y="7217563"/>
            <a:ext cx="542045" cy="41359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9" name="Line"/>
          <p:cNvSpPr/>
          <p:nvPr/>
        </p:nvSpPr>
        <p:spPr>
          <a:xfrm>
            <a:off x="4220312" y="7637266"/>
            <a:ext cx="805496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0" name="Line"/>
          <p:cNvSpPr/>
          <p:nvPr/>
        </p:nvSpPr>
        <p:spPr>
          <a:xfrm flipH="1" flipV="1">
            <a:off x="3505808" y="7277363"/>
            <a:ext cx="707175" cy="35379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Line"/>
          <p:cNvSpPr/>
          <p:nvPr/>
        </p:nvSpPr>
        <p:spPr>
          <a:xfrm>
            <a:off x="4212982" y="7631155"/>
            <a:ext cx="343712" cy="56773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Line"/>
          <p:cNvSpPr/>
          <p:nvPr/>
        </p:nvSpPr>
        <p:spPr>
          <a:xfrm flipV="1">
            <a:off x="4212983" y="7373146"/>
            <a:ext cx="1220736" cy="25800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Line"/>
          <p:cNvSpPr/>
          <p:nvPr/>
        </p:nvSpPr>
        <p:spPr>
          <a:xfrm>
            <a:off x="4212982" y="7631154"/>
            <a:ext cx="1204014" cy="39106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4" name="Line"/>
          <p:cNvSpPr/>
          <p:nvPr/>
        </p:nvSpPr>
        <p:spPr>
          <a:xfrm flipH="1" flipV="1">
            <a:off x="3624122" y="6991686"/>
            <a:ext cx="588861" cy="63946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hadrons"/>
          <p:cNvSpPr txBox="1"/>
          <p:nvPr/>
        </p:nvSpPr>
        <p:spPr>
          <a:xfrm>
            <a:off x="2326365" y="7009949"/>
            <a:ext cx="1151766" cy="3980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2400"/>
            </a:lvl1pPr>
          </a:lstStyle>
          <a:p>
            <a:r>
              <a:t>hadrons</a:t>
            </a:r>
          </a:p>
        </p:txBody>
      </p:sp>
      <p:pic>
        <p:nvPicPr>
          <p:cNvPr id="78" name="Image" descr="Image"/>
          <p:cNvPicPr>
            <a:picLocks noChangeAspect="1"/>
          </p:cNvPicPr>
          <p:nvPr/>
        </p:nvPicPr>
        <p:blipFill rotWithShape="1">
          <a:blip r:embed="rId3"/>
          <a:srcRect t="2314" b="2415"/>
          <a:stretch/>
        </p:blipFill>
        <p:spPr>
          <a:xfrm>
            <a:off x="6725166" y="2571245"/>
            <a:ext cx="5428609" cy="6133171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Let MATHUSLA be CMS L1 Trigger and correlate event information off-line to determine production mode!"/>
          <p:cNvSpPr txBox="1"/>
          <p:nvPr/>
        </p:nvSpPr>
        <p:spPr>
          <a:xfrm>
            <a:off x="6569827" y="288780"/>
            <a:ext cx="5844554" cy="2072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>
              <a:defRPr sz="3800"/>
            </a:pPr>
            <a:r>
              <a:rPr lang="en-CA" sz="3200" dirty="0"/>
              <a:t>Incorporate </a:t>
            </a:r>
            <a:r>
              <a:rPr sz="3200" dirty="0"/>
              <a:t>MATHUSLA </a:t>
            </a:r>
            <a:r>
              <a:rPr lang="en-CA" sz="3200" dirty="0"/>
              <a:t>into </a:t>
            </a:r>
            <a:r>
              <a:rPr sz="3200" dirty="0"/>
              <a:t>CMS L1 Trigger</a:t>
            </a:r>
            <a:endParaRPr lang="en-CA" sz="3200" dirty="0"/>
          </a:p>
          <a:p>
            <a:pPr algn="l">
              <a:defRPr sz="3800"/>
            </a:pPr>
            <a:r>
              <a:rPr lang="en-CA" sz="3200" b="1" dirty="0">
                <a:solidFill>
                  <a:schemeClr val="accent2"/>
                </a:solidFill>
              </a:rPr>
              <a:t>C</a:t>
            </a:r>
            <a:r>
              <a:rPr sz="3200" b="1" dirty="0" err="1">
                <a:solidFill>
                  <a:schemeClr val="accent2"/>
                </a:solidFill>
              </a:rPr>
              <a:t>orrelate</a:t>
            </a:r>
            <a:r>
              <a:rPr sz="3200" b="1" dirty="0">
                <a:solidFill>
                  <a:schemeClr val="accent2"/>
                </a:solidFill>
              </a:rPr>
              <a:t> event info off-line </a:t>
            </a:r>
            <a:r>
              <a:rPr lang="en-CA" sz="3200" b="1" dirty="0">
                <a:solidFill>
                  <a:schemeClr val="accent2"/>
                </a:solidFill>
              </a:rPr>
              <a:t>→ </a:t>
            </a:r>
            <a:r>
              <a:rPr sz="3200" b="1" dirty="0">
                <a:solidFill>
                  <a:schemeClr val="accent2"/>
                </a:solidFill>
              </a:rPr>
              <a:t>determine </a:t>
            </a:r>
            <a:r>
              <a:rPr lang="en-CA" sz="3200" b="1" dirty="0">
                <a:solidFill>
                  <a:schemeClr val="accent2"/>
                </a:solidFill>
              </a:rPr>
              <a:t>LLP </a:t>
            </a:r>
            <a:r>
              <a:rPr sz="3200" b="1" dirty="0">
                <a:solidFill>
                  <a:schemeClr val="accent2"/>
                </a:solidFill>
              </a:rPr>
              <a:t>production mode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9059" y="238666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22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MATHUSLA - Main Detector Correlations"/>
          <p:cNvSpPr txBox="1">
            <a:spLocks noGrp="1"/>
          </p:cNvSpPr>
          <p:nvPr>
            <p:ph type="title"/>
          </p:nvPr>
        </p:nvSpPr>
        <p:spPr>
          <a:xfrm>
            <a:off x="258511" y="0"/>
            <a:ext cx="10728960" cy="1251767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600">
                <a:solidFill>
                  <a:schemeClr val="accent1"/>
                </a:solidFill>
              </a:defRPr>
            </a:lvl1pPr>
          </a:lstStyle>
          <a:p>
            <a:r>
              <a:rPr lang="en-CA" sz="5400" dirty="0"/>
              <a:t>Identifying LLPs</a:t>
            </a:r>
            <a:endParaRPr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58511" y="9014936"/>
            <a:ext cx="69894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FFC000"/>
                </a:solidFill>
                <a:hlinkClick r:id="rId3"/>
              </a:rPr>
              <a:t>arXiv:2007.05538</a:t>
            </a:r>
            <a:r>
              <a:rPr lang="en-CA" dirty="0"/>
              <a:t> , </a:t>
            </a:r>
            <a:r>
              <a:rPr lang="en-CA" u="sng" dirty="0">
                <a:solidFill>
                  <a:srgbClr val="FFC000"/>
                </a:solidFill>
              </a:rPr>
              <a:t>1809.01683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07090" y="9122503"/>
            <a:ext cx="1399494" cy="519289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8" name="If production mode is known:…"/>
          <p:cNvSpPr txBox="1"/>
          <p:nvPr/>
        </p:nvSpPr>
        <p:spPr>
          <a:xfrm>
            <a:off x="349742" y="1381093"/>
            <a:ext cx="11857095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3300">
                <a:solidFill>
                  <a:schemeClr val="accent6">
                    <a:satOff val="24555"/>
                    <a:lumOff val="22232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b="1" dirty="0">
                <a:solidFill>
                  <a:schemeClr val="tx1"/>
                </a:solidFill>
                <a:latin typeface="+mj-lt"/>
              </a:rPr>
              <a:t>If production mode is known: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b="1" dirty="0">
                <a:solidFill>
                  <a:schemeClr val="accent2"/>
                </a:solidFill>
                <a:latin typeface="+mj-lt"/>
              </a:rPr>
              <a:t>Boost distribution → LLP mass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  <a:p>
            <a:pPr algn="l">
              <a:defRPr sz="3300">
                <a:solidFill>
                  <a:schemeClr val="accent6">
                    <a:satOff val="24555"/>
                    <a:lumOff val="22232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en-CA" b="1" dirty="0">
                <a:solidFill>
                  <a:schemeClr val="tx1"/>
                </a:solidFill>
                <a:latin typeface="+mj-lt"/>
              </a:rPr>
              <a:t>If LLP mass is known: </a:t>
            </a:r>
            <a:r>
              <a:rPr lang="en-CA" b="1" dirty="0">
                <a:solidFill>
                  <a:schemeClr val="accent2"/>
                </a:solidFill>
                <a:latin typeface="+mj-lt"/>
              </a:rPr>
              <a:t>Track multiplicity → LLP decay mode</a:t>
            </a:r>
          </a:p>
          <a:p>
            <a:pPr algn="l">
              <a:defRPr sz="3300">
                <a:solidFill>
                  <a:schemeClr val="accent6">
                    <a:satOff val="24555"/>
                    <a:lumOff val="22232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b="1" dirty="0">
              <a:latin typeface="+mj-lt"/>
            </a:endParaRPr>
          </a:p>
        </p:txBody>
      </p:sp>
      <p:sp>
        <p:nvSpPr>
          <p:cNvPr id="9" name="If LLP mass is known:…"/>
          <p:cNvSpPr txBox="1"/>
          <p:nvPr/>
        </p:nvSpPr>
        <p:spPr>
          <a:xfrm>
            <a:off x="349742" y="3136505"/>
            <a:ext cx="4155351" cy="4165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>
              <a:defRPr sz="3300">
                <a:solidFill>
                  <a:schemeClr val="accent2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b="1" dirty="0">
              <a:solidFill>
                <a:schemeClr val="tx1"/>
              </a:solidFill>
              <a:latin typeface="+mj-lt"/>
            </a:endParaRPr>
          </a:p>
          <a:p>
            <a:pPr algn="l">
              <a:defRPr sz="3300">
                <a:solidFill>
                  <a:schemeClr val="accent2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en-CA" b="1" dirty="0">
                <a:solidFill>
                  <a:schemeClr val="tx1"/>
                </a:solidFill>
                <a:latin typeface="+mj-lt"/>
              </a:rPr>
              <a:t>MATHUSLA + CMS analysis will reveal model parameters (parent mass, LLP mass) with just  </a:t>
            </a:r>
            <a:r>
              <a:rPr lang="en-CA" b="1" dirty="0">
                <a:solidFill>
                  <a:schemeClr val="accent2"/>
                </a:solidFill>
                <a:latin typeface="+mj-lt"/>
              </a:rPr>
              <a:t>~ 100 observed  LLP events!</a:t>
            </a:r>
          </a:p>
          <a:p>
            <a:pPr algn="l">
              <a:defRPr sz="3300">
                <a:solidFill>
                  <a:schemeClr val="accent2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2" name="object 6"/>
          <p:cNvSpPr/>
          <p:nvPr/>
        </p:nvSpPr>
        <p:spPr>
          <a:xfrm>
            <a:off x="4936821" y="3136505"/>
            <a:ext cx="7619889" cy="58092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9"/>
          <p:cNvSpPr/>
          <p:nvPr/>
        </p:nvSpPr>
        <p:spPr>
          <a:xfrm>
            <a:off x="10368504" y="8142100"/>
            <a:ext cx="192405" cy="170815"/>
          </a:xfrm>
          <a:custGeom>
            <a:avLst/>
            <a:gdLst/>
            <a:ahLst/>
            <a:cxnLst/>
            <a:rect l="l" t="t" r="r" b="b"/>
            <a:pathLst>
              <a:path w="192405" h="170815">
                <a:moveTo>
                  <a:pt x="0" y="0"/>
                </a:moveTo>
                <a:lnTo>
                  <a:pt x="42930" y="170587"/>
                </a:lnTo>
                <a:lnTo>
                  <a:pt x="192036" y="42346"/>
                </a:lnTo>
                <a:lnTo>
                  <a:pt x="0" y="0"/>
                </a:lnTo>
                <a:close/>
              </a:path>
            </a:pathLst>
          </a:custGeom>
          <a:solidFill>
            <a:srgbClr val="FF42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959059" y="238666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Calibri" panose="020F0502020204030204" pitchFamily="34" charset="0"/>
              </a:rPr>
              <a:t>🍁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2519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7601</TotalTime>
  <Words>2308</Words>
  <Application>Microsoft Office PowerPoint</Application>
  <PresentationFormat>Custom</PresentationFormat>
  <Paragraphs>346</Paragraphs>
  <Slides>45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Retrospect</vt:lpstr>
      <vt:lpstr>Searches for Ultra Long-Lived Particles with </vt:lpstr>
      <vt:lpstr>Canadian MATHUSLA Team (partially funded by NSERC Discovery grant)</vt:lpstr>
      <vt:lpstr>Outline</vt:lpstr>
      <vt:lpstr>PowerPoint Presentation</vt:lpstr>
      <vt:lpstr>An External LLP Detector for HL-LHC</vt:lpstr>
      <vt:lpstr>An External LLP Detector for HL-LHC</vt:lpstr>
      <vt:lpstr>Backgrounds</vt:lpstr>
      <vt:lpstr>Identifying LLPs</vt:lpstr>
      <vt:lpstr>Identifying LLPs</vt:lpstr>
      <vt:lpstr>PowerPoint Presentation</vt:lpstr>
      <vt:lpstr>LLP Sensitivity: Weak- to TeV- Scale</vt:lpstr>
      <vt:lpstr>LLP Sensitivity: GeV-Scale</vt:lpstr>
      <vt:lpstr>LLP Sensitivity: GeV-Scale</vt:lpstr>
      <vt:lpstr>LLP Sensitivity: DM</vt:lpstr>
      <vt:lpstr>PowerPoint Presentation</vt:lpstr>
      <vt:lpstr>MATHUSLA as a Cosmic Ray Telescope</vt:lpstr>
      <vt:lpstr>MATHUSLA as a Cosmic Ray Telescope</vt:lpstr>
      <vt:lpstr>PowerPoint Presentation</vt:lpstr>
      <vt:lpstr>PowerPoint Presentation</vt:lpstr>
      <vt:lpstr>PowerPoint Presentation</vt:lpstr>
      <vt:lpstr>Geometry Simulations</vt:lpstr>
      <vt:lpstr>Trackers</vt:lpstr>
      <vt:lpstr>Trackers</vt:lpstr>
      <vt:lpstr>Trackers</vt:lpstr>
      <vt:lpstr>Trackers</vt:lpstr>
      <vt:lpstr>Trackers</vt:lpstr>
      <vt:lpstr>PowerPoint Presentation</vt:lpstr>
      <vt:lpstr>Vertex Reconstruction</vt:lpstr>
      <vt:lpstr>Vertex Reconstruction</vt:lpstr>
      <vt:lpstr>PowerPoint Presentation</vt:lpstr>
      <vt:lpstr>PowerPoint Presentation</vt:lpstr>
      <vt:lpstr>PowerPoint Presentation</vt:lpstr>
      <vt:lpstr>PowerPoint Presentation</vt:lpstr>
      <vt:lpstr>Conclusions</vt:lpstr>
      <vt:lpstr>References</vt:lpstr>
      <vt:lpstr>BACKUP</vt:lpstr>
      <vt:lpstr>LLPs at the [HL-]LHC</vt:lpstr>
      <vt:lpstr>Backgrounds</vt:lpstr>
      <vt:lpstr>Backgrounds: Recent Refined Estimates</vt:lpstr>
      <vt:lpstr>Backgrounds: Recent Refined Estimates</vt:lpstr>
      <vt:lpstr>PowerPoint Presentation</vt:lpstr>
      <vt:lpstr>LLP Sensitivity: DM</vt:lpstr>
      <vt:lpstr>LLP Sensitivity: DM</vt:lpstr>
      <vt:lpstr>MATHUSLA Test Stand</vt:lpstr>
      <vt:lpstr>MATHUSLA as a Cosmic Ray Telescope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MATHUSLA LLP Detector Proposal:  Current Status and Prospects</dc:title>
  <dc:creator>Miriam Diamond</dc:creator>
  <cp:lastModifiedBy>Miriam Diamond</cp:lastModifiedBy>
  <cp:revision>310</cp:revision>
  <dcterms:modified xsi:type="dcterms:W3CDTF">2023-08-10T01:44:13Z</dcterms:modified>
</cp:coreProperties>
</file>