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4" r:id="rId1"/>
  </p:sldMasterIdLst>
  <p:notesMasterIdLst>
    <p:notesMasterId r:id="rId24"/>
  </p:notesMasterIdLst>
  <p:sldIdLst>
    <p:sldId id="256" r:id="rId2"/>
    <p:sldId id="257" r:id="rId3"/>
    <p:sldId id="378" r:id="rId4"/>
    <p:sldId id="263" r:id="rId5"/>
    <p:sldId id="258" r:id="rId6"/>
    <p:sldId id="361" r:id="rId7"/>
    <p:sldId id="259" r:id="rId8"/>
    <p:sldId id="260" r:id="rId9"/>
    <p:sldId id="261" r:id="rId10"/>
    <p:sldId id="262" r:id="rId11"/>
    <p:sldId id="360" r:id="rId12"/>
    <p:sldId id="264" r:id="rId13"/>
    <p:sldId id="278" r:id="rId14"/>
    <p:sldId id="365" r:id="rId15"/>
    <p:sldId id="366" r:id="rId16"/>
    <p:sldId id="265" r:id="rId17"/>
    <p:sldId id="279" r:id="rId18"/>
    <p:sldId id="368" r:id="rId19"/>
    <p:sldId id="377" r:id="rId20"/>
    <p:sldId id="375" r:id="rId21"/>
    <p:sldId id="376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934"/>
    <p:restoredTop sz="95846"/>
  </p:normalViewPr>
  <p:slideViewPr>
    <p:cSldViewPr snapToGrid="0" snapToObjects="1">
      <p:cViewPr varScale="1">
        <p:scale>
          <a:sx n="111" d="100"/>
          <a:sy n="111" d="100"/>
        </p:scale>
        <p:origin x="10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E2928-F3A4-6348-AFA6-C6B3547653DC}" type="datetimeFigureOut">
              <a:rPr lang="en-US" smtClean="0"/>
              <a:t>5/16/24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DF05-6080-3941-88A0-9343B7952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51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0000-DA41-DB4F-BD54-E30FA0B7B2E0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7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BDB8-9847-FE4B-A4F2-B2857407EF07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67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237BB-A91D-BC43-8074-09E46139A4A3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04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pty+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bject"/>
          <p:cNvSpPr txBox="1">
            <a:spLocks noGrp="1"/>
          </p:cNvSpPr>
          <p:nvPr>
            <p:ph idx="3"/>
          </p:nvPr>
        </p:nvSpPr>
        <p:spPr>
          <a:xfrm>
            <a:off x="437554" y="562570"/>
            <a:ext cx="8277821" cy="602753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</a:defRPr>
            </a:lvl1pPr>
          </a:lstStyle>
          <a:p>
            <a:pPr marL="0" indent="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0" name="Title Text"/>
          <p:cNvSpPr txBox="1">
            <a:spLocks noGrp="1"/>
          </p:cNvSpPr>
          <p:nvPr>
            <p:ph type="title"/>
          </p:nvPr>
        </p:nvSpPr>
        <p:spPr>
          <a:xfrm>
            <a:off x="412110" y="-160734"/>
            <a:ext cx="8748001" cy="708661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algn="r">
              <a:defRPr sz="2637" b="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2" name="Text"/>
          <p:cNvSpPr txBox="1">
            <a:spLocks noGrp="1"/>
          </p:cNvSpPr>
          <p:nvPr>
            <p:ph type="body" sz="quarter" idx="13"/>
          </p:nvPr>
        </p:nvSpPr>
        <p:spPr>
          <a:xfrm>
            <a:off x="4373454" y="6308825"/>
            <a:ext cx="77009" cy="381643"/>
          </a:xfrm>
          <a:prstGeom prst="rect">
            <a:avLst/>
          </a:prstGeom>
        </p:spPr>
        <p:txBody>
          <a:bodyPr wrap="none" lIns="38100" tIns="38100" rIns="38100" bIns="38100">
            <a:spAutoFit/>
          </a:bodyPr>
          <a:lstStyle>
            <a:lvl1pPr marL="0" indent="0" defTabSz="3429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24466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BC5A-A314-A741-ABF4-2B3B5F0A63BA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1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C9F9-15FE-F64D-B507-CE76FD5CAC79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0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42D6-5485-1C4B-8CBB-141C96C91F8E}" type="datetime1">
              <a:rPr lang="en-CA" smtClean="0"/>
              <a:t>2024-05-16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2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A62A-DB8A-8C40-AAE5-F211238EBA07}" type="datetime1">
              <a:rPr lang="en-CA" smtClean="0"/>
              <a:t>2024-05-16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6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3B73-793C-E14A-9A49-7C8BEA64CC49}" type="datetime1">
              <a:rPr lang="en-CA" smtClean="0"/>
              <a:t>2024-05-16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27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3051-50C6-F24A-B194-EB3D2D30141C}" type="datetime1">
              <a:rPr lang="en-CA" smtClean="0"/>
              <a:t>2024-05-16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3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42A3-7225-EA4B-ADF8-5012AF5850F3}" type="datetime1">
              <a:rPr lang="en-CA" smtClean="0"/>
              <a:t>2024-05-16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2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FD3-62CB-6B4D-B4F0-9745E6E3CB31}" type="datetime1">
              <a:rPr lang="en-CA" smtClean="0"/>
              <a:t>2024-05-16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5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C836B-2FDC-D045-A383-717C8A2D8467}" type="datetime1">
              <a:rPr lang="en-CA" smtClean="0"/>
              <a:t>2024-05-16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EE9A1-4D63-9344-8D88-356C2DB4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67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FBC2D1-00A6-3246-B95E-5556D724C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6E5527-B14A-0548-887D-56561B5CDE47}"/>
              </a:ext>
            </a:extLst>
          </p:cNvPr>
          <p:cNvSpPr txBox="1"/>
          <p:nvPr/>
        </p:nvSpPr>
        <p:spPr>
          <a:xfrm>
            <a:off x="996554" y="4168384"/>
            <a:ext cx="6426930" cy="2308324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Mark Chen</a:t>
            </a:r>
          </a:p>
          <a:p>
            <a:endParaRPr lang="en-US" sz="2400" dirty="0"/>
          </a:p>
          <a:p>
            <a:r>
              <a:rPr lang="en-US" sz="2400" i="1" dirty="0"/>
              <a:t>Queen’s University and the Canadian Institute for Advanced Research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Summer Particle Astrophysics Workshop 2024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D30138-FCBA-7E40-B02E-745A3206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BAF843-2D57-6244-A801-D8E784E0C96F}"/>
              </a:ext>
            </a:extLst>
          </p:cNvPr>
          <p:cNvSpPr txBox="1"/>
          <p:nvPr/>
        </p:nvSpPr>
        <p:spPr>
          <a:xfrm>
            <a:off x="414340" y="385766"/>
            <a:ext cx="72645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/>
              <a:t>LiquidO</a:t>
            </a:r>
            <a:endParaRPr lang="en-US" sz="3200" dirty="0"/>
          </a:p>
          <a:p>
            <a:r>
              <a:rPr lang="en-US" sz="3200" dirty="0"/>
              <a:t>Seeing through </a:t>
            </a:r>
            <a:r>
              <a:rPr lang="en-US" sz="3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the fog</a:t>
            </a:r>
            <a:r>
              <a:rPr lang="en-US" sz="3200" dirty="0"/>
              <a:t> to find new physics</a:t>
            </a:r>
          </a:p>
        </p:txBody>
      </p:sp>
    </p:spTree>
    <p:extLst>
      <p:ext uri="{BB962C8B-B14F-4D97-AF65-F5344CB8AC3E}">
        <p14:creationId xmlns:p14="http://schemas.microsoft.com/office/powerpoint/2010/main" val="1907707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7C584-B2B9-BA44-B144-3EF5CDF6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“Energy Flow” – </a:t>
            </a:r>
            <a:r>
              <a:rPr lang="en-US" dirty="0">
                <a:solidFill>
                  <a:srgbClr val="FFFF00"/>
                </a:solidFill>
              </a:rPr>
              <a:t>Time</a:t>
            </a:r>
            <a:r>
              <a:rPr lang="en-US" dirty="0"/>
              <a:t>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8491C-8EB8-6C4B-9E00-840865D1D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4040D6-AA9A-4A4B-8073-1EA2A5CD5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3E2D0-AB82-A144-9AF7-CCF6021EA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8" y="2230295"/>
            <a:ext cx="9144000" cy="3326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C29830-FFAA-8EFA-F204-56CD1099413D}"/>
              </a:ext>
            </a:extLst>
          </p:cNvPr>
          <p:cNvSpPr/>
          <p:nvPr/>
        </p:nvSpPr>
        <p:spPr>
          <a:xfrm>
            <a:off x="6339585" y="4013413"/>
            <a:ext cx="413202" cy="2027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0FA409-2029-A467-62ED-954E9D09D547}"/>
              </a:ext>
            </a:extLst>
          </p:cNvPr>
          <p:cNvSpPr txBox="1"/>
          <p:nvPr/>
        </p:nvSpPr>
        <p:spPr>
          <a:xfrm>
            <a:off x="6895548" y="4863548"/>
            <a:ext cx="295965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  <a:latin typeface="Helvetica Light" panose="020B0403020202020204" pitchFamily="34" charset="0"/>
              </a:rPr>
              <a:t>LS</a:t>
            </a:r>
          </a:p>
        </p:txBody>
      </p:sp>
    </p:spTree>
    <p:extLst>
      <p:ext uri="{BB962C8B-B14F-4D97-AF65-F5344CB8AC3E}">
        <p14:creationId xmlns:p14="http://schemas.microsoft.com/office/powerpoint/2010/main" val="1368460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9" name="LiquidO_v3.gif" descr="LiquidO_v3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4" y="167532"/>
            <a:ext cx="6915150" cy="646186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799871-A15A-1E44-B1EC-3E2AC38CA96B}"/>
              </a:ext>
            </a:extLst>
          </p:cNvPr>
          <p:cNvSpPr txBox="1"/>
          <p:nvPr/>
        </p:nvSpPr>
        <p:spPr>
          <a:xfrm>
            <a:off x="2218631" y="5897897"/>
            <a:ext cx="4706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Light “confinement” establishes strong space-time event pattern</a:t>
            </a:r>
          </a:p>
        </p:txBody>
      </p:sp>
    </p:spTree>
    <p:extLst>
      <p:ext uri="{BB962C8B-B14F-4D97-AF65-F5344CB8AC3E}">
        <p14:creationId xmlns:p14="http://schemas.microsoft.com/office/powerpoint/2010/main" val="98939475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1A392-7B38-7447-A9D6-46BEEBBC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Does stochastic light confinement work?  YES!    </a:t>
            </a:r>
            <a:r>
              <a:rPr lang="en-US" sz="3600" dirty="0" err="1">
                <a:solidFill>
                  <a:srgbClr val="FFFF00"/>
                </a:solidFill>
              </a:rPr>
              <a:t>μ-LiquidO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FC628-5DA4-CB4E-A1A1-A8AA460DB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2125266"/>
            <a:ext cx="3127403" cy="30051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9E58EA-3DFD-8944-AE64-C05DF35B8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269" y="2125266"/>
            <a:ext cx="4835041" cy="3632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8FD42C-8DC7-694D-9FFB-E5C6947ECDA9}"/>
              </a:ext>
            </a:extLst>
          </p:cNvPr>
          <p:cNvSpPr txBox="1"/>
          <p:nvPr/>
        </p:nvSpPr>
        <p:spPr>
          <a:xfrm>
            <a:off x="571930" y="5207794"/>
            <a:ext cx="2850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electron beam from </a:t>
            </a:r>
            <a:r>
              <a:rPr lang="en-US" sz="1350" dirty="0" err="1">
                <a:solidFill>
                  <a:srgbClr val="FF0000"/>
                </a:solidFill>
              </a:rPr>
              <a:t>SuperNEMO</a:t>
            </a:r>
            <a:r>
              <a:rPr lang="en-US" sz="1350" dirty="0">
                <a:solidFill>
                  <a:srgbClr val="FF0000"/>
                </a:solidFill>
              </a:rPr>
              <a:t> R&amp;D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D535E26-1D6C-914C-9EFE-3661364D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1EE9A1-4D63-9344-8D88-356C2DB40E5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22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66CF533-E519-4E84-A288-13D30BD47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741" y="1056523"/>
            <a:ext cx="6649106" cy="4715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FA4DC87-BDBD-42BA-A5A3-2E786DC36FB8}"/>
              </a:ext>
            </a:extLst>
          </p:cNvPr>
          <p:cNvCxnSpPr/>
          <p:nvPr/>
        </p:nvCxnSpPr>
        <p:spPr>
          <a:xfrm>
            <a:off x="2727239" y="1891158"/>
            <a:ext cx="1412" cy="4459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A5999EC-8373-49B2-8249-A043F959DC0B}"/>
              </a:ext>
            </a:extLst>
          </p:cNvPr>
          <p:cNvSpPr txBox="1"/>
          <p:nvPr/>
        </p:nvSpPr>
        <p:spPr>
          <a:xfrm>
            <a:off x="2724855" y="1934633"/>
            <a:ext cx="3468511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50" dirty="0"/>
              <a:t>:4                                                               :2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DB35457-977F-4221-954C-60486F7EFDE5}"/>
              </a:ext>
            </a:extLst>
          </p:cNvPr>
          <p:cNvCxnSpPr/>
          <p:nvPr/>
        </p:nvCxnSpPr>
        <p:spPr>
          <a:xfrm flipH="1" flipV="1">
            <a:off x="2720623" y="3429706"/>
            <a:ext cx="12700" cy="71825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52E1243-6A30-4D9B-AB21-76AE1FFB719C}"/>
              </a:ext>
            </a:extLst>
          </p:cNvPr>
          <p:cNvSpPr txBox="1"/>
          <p:nvPr/>
        </p:nvSpPr>
        <p:spPr>
          <a:xfrm>
            <a:off x="2724855" y="3684411"/>
            <a:ext cx="3468511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50" dirty="0">
                <a:solidFill>
                  <a:srgbClr val="002060"/>
                </a:solidFill>
              </a:rPr>
              <a:t>X</a:t>
            </a:r>
            <a:r>
              <a:rPr lang="en-US" sz="1350" dirty="0">
                <a:solidFill>
                  <a:srgbClr val="002060"/>
                </a:solidFill>
              </a:rPr>
              <a:t>2.5                                                             </a:t>
            </a:r>
            <a:r>
              <a:rPr lang="en-US" sz="750" dirty="0">
                <a:solidFill>
                  <a:srgbClr val="002060"/>
                </a:solidFill>
              </a:rPr>
              <a:t>X</a:t>
            </a:r>
            <a:r>
              <a:rPr lang="en-US" sz="1350" dirty="0">
                <a:solidFill>
                  <a:srgbClr val="002060"/>
                </a:solidFill>
              </a:rPr>
              <a:t>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1CDCAF-43CB-4171-A09F-E116775A8FA9}"/>
              </a:ext>
            </a:extLst>
          </p:cNvPr>
          <p:cNvCxnSpPr/>
          <p:nvPr/>
        </p:nvCxnSpPr>
        <p:spPr>
          <a:xfrm>
            <a:off x="5844822" y="1967794"/>
            <a:ext cx="1411" cy="1919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Arrow: Right 7">
            <a:extLst>
              <a:ext uri="{FF2B5EF4-FFF2-40B4-BE49-F238E27FC236}">
                <a16:creationId xmlns:a16="http://schemas.microsoft.com/office/drawing/2014/main" id="{8BBD72FE-427A-4BE7-BB2F-9A94F8223D88}"/>
              </a:ext>
            </a:extLst>
          </p:cNvPr>
          <p:cNvSpPr/>
          <p:nvPr/>
        </p:nvSpPr>
        <p:spPr>
          <a:xfrm>
            <a:off x="7258110" y="2194500"/>
            <a:ext cx="372859" cy="15292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BD7BEED7-FC88-4D59-A83E-6F9FCA64B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939" y="478926"/>
            <a:ext cx="4507089" cy="587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30527038-C46D-49EC-AD88-02293425C8FE}"/>
              </a:ext>
            </a:extLst>
          </p:cNvPr>
          <p:cNvSpPr/>
          <p:nvPr/>
        </p:nvSpPr>
        <p:spPr>
          <a:xfrm>
            <a:off x="7260152" y="1275235"/>
            <a:ext cx="373973" cy="1518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A92DC8-EC0C-D34A-AE4D-322B88974C6C}"/>
              </a:ext>
            </a:extLst>
          </p:cNvPr>
          <p:cNvSpPr txBox="1"/>
          <p:nvPr/>
        </p:nvSpPr>
        <p:spPr>
          <a:xfrm>
            <a:off x="1955805" y="5295689"/>
            <a:ext cx="9941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translucent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7D2421-6F16-5B4A-BCC1-DC481FEC9477}"/>
              </a:ext>
            </a:extLst>
          </p:cNvPr>
          <p:cNvSpPr txBox="1"/>
          <p:nvPr/>
        </p:nvSpPr>
        <p:spPr>
          <a:xfrm>
            <a:off x="6237877" y="5295689"/>
            <a:ext cx="10221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transparent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ECFF34-B01E-C645-BFF8-F9CD770F6477}"/>
              </a:ext>
            </a:extLst>
          </p:cNvPr>
          <p:cNvCxnSpPr/>
          <p:nvPr/>
        </p:nvCxnSpPr>
        <p:spPr>
          <a:xfrm>
            <a:off x="2959101" y="5434189"/>
            <a:ext cx="3170766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1DFC268-0EE7-D344-8951-A08DB505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9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66CF533-E519-4E84-A288-13D30BD47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741" y="1056523"/>
            <a:ext cx="6649106" cy="4715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FA4DC87-BDBD-42BA-A5A3-2E786DC36FB8}"/>
              </a:ext>
            </a:extLst>
          </p:cNvPr>
          <p:cNvCxnSpPr/>
          <p:nvPr/>
        </p:nvCxnSpPr>
        <p:spPr>
          <a:xfrm>
            <a:off x="2727239" y="1891158"/>
            <a:ext cx="1412" cy="4459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A5999EC-8373-49B2-8249-A043F959DC0B}"/>
              </a:ext>
            </a:extLst>
          </p:cNvPr>
          <p:cNvSpPr txBox="1"/>
          <p:nvPr/>
        </p:nvSpPr>
        <p:spPr>
          <a:xfrm>
            <a:off x="2724855" y="1934633"/>
            <a:ext cx="3468511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50" dirty="0"/>
              <a:t>:4                                                               :2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DB35457-977F-4221-954C-60486F7EFDE5}"/>
              </a:ext>
            </a:extLst>
          </p:cNvPr>
          <p:cNvCxnSpPr/>
          <p:nvPr/>
        </p:nvCxnSpPr>
        <p:spPr>
          <a:xfrm flipH="1" flipV="1">
            <a:off x="2720623" y="3429706"/>
            <a:ext cx="12700" cy="71825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52E1243-6A30-4D9B-AB21-76AE1FFB719C}"/>
              </a:ext>
            </a:extLst>
          </p:cNvPr>
          <p:cNvSpPr txBox="1"/>
          <p:nvPr/>
        </p:nvSpPr>
        <p:spPr>
          <a:xfrm>
            <a:off x="2724855" y="3684411"/>
            <a:ext cx="3468511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50" dirty="0">
                <a:solidFill>
                  <a:srgbClr val="002060"/>
                </a:solidFill>
              </a:rPr>
              <a:t>X</a:t>
            </a:r>
            <a:r>
              <a:rPr lang="en-US" sz="1350" dirty="0">
                <a:solidFill>
                  <a:srgbClr val="002060"/>
                </a:solidFill>
              </a:rPr>
              <a:t>2.5                                                             </a:t>
            </a:r>
            <a:r>
              <a:rPr lang="en-US" sz="750" dirty="0">
                <a:solidFill>
                  <a:srgbClr val="002060"/>
                </a:solidFill>
              </a:rPr>
              <a:t>X</a:t>
            </a:r>
            <a:r>
              <a:rPr lang="en-US" sz="1350" dirty="0">
                <a:solidFill>
                  <a:srgbClr val="002060"/>
                </a:solidFill>
              </a:rPr>
              <a:t>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1CDCAF-43CB-4171-A09F-E116775A8FA9}"/>
              </a:ext>
            </a:extLst>
          </p:cNvPr>
          <p:cNvCxnSpPr/>
          <p:nvPr/>
        </p:nvCxnSpPr>
        <p:spPr>
          <a:xfrm>
            <a:off x="5844822" y="1967794"/>
            <a:ext cx="1411" cy="1919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Arrow: Right 7">
            <a:extLst>
              <a:ext uri="{FF2B5EF4-FFF2-40B4-BE49-F238E27FC236}">
                <a16:creationId xmlns:a16="http://schemas.microsoft.com/office/drawing/2014/main" id="{8BBD72FE-427A-4BE7-BB2F-9A94F8223D88}"/>
              </a:ext>
            </a:extLst>
          </p:cNvPr>
          <p:cNvSpPr/>
          <p:nvPr/>
        </p:nvSpPr>
        <p:spPr>
          <a:xfrm>
            <a:off x="7258110" y="2194500"/>
            <a:ext cx="372859" cy="15292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BD7BEED7-FC88-4D59-A83E-6F9FCA64B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077" y="926143"/>
            <a:ext cx="1373012" cy="1788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30527038-C46D-49EC-AD88-02293425C8FE}"/>
              </a:ext>
            </a:extLst>
          </p:cNvPr>
          <p:cNvSpPr/>
          <p:nvPr/>
        </p:nvSpPr>
        <p:spPr>
          <a:xfrm>
            <a:off x="7260152" y="1275235"/>
            <a:ext cx="373973" cy="1518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A92DC8-EC0C-D34A-AE4D-322B88974C6C}"/>
              </a:ext>
            </a:extLst>
          </p:cNvPr>
          <p:cNvSpPr txBox="1"/>
          <p:nvPr/>
        </p:nvSpPr>
        <p:spPr>
          <a:xfrm>
            <a:off x="1955805" y="5295689"/>
            <a:ext cx="9941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translucent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7D2421-6F16-5B4A-BCC1-DC481FEC9477}"/>
              </a:ext>
            </a:extLst>
          </p:cNvPr>
          <p:cNvSpPr txBox="1"/>
          <p:nvPr/>
        </p:nvSpPr>
        <p:spPr>
          <a:xfrm>
            <a:off x="6237877" y="5295689"/>
            <a:ext cx="10221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transparent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ECFF34-B01E-C645-BFF8-F9CD770F6477}"/>
              </a:ext>
            </a:extLst>
          </p:cNvPr>
          <p:cNvCxnSpPr/>
          <p:nvPr/>
        </p:nvCxnSpPr>
        <p:spPr>
          <a:xfrm>
            <a:off x="2959101" y="5434189"/>
            <a:ext cx="3170766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1DFC268-0EE7-D344-8951-A08DB505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0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999A12-E891-CC47-AC3A-AF1454CE4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D7EC9E-6CF2-4D46-BD95-D4C089622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5" y="1428750"/>
            <a:ext cx="9294561" cy="41290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A819C9-1F5B-4E4C-ADDE-917573F87337}"/>
              </a:ext>
            </a:extLst>
          </p:cNvPr>
          <p:cNvSpPr txBox="1"/>
          <p:nvPr/>
        </p:nvSpPr>
        <p:spPr>
          <a:xfrm>
            <a:off x="257175" y="328613"/>
            <a:ext cx="60757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Summary of </a:t>
            </a:r>
            <a:r>
              <a:rPr lang="en-US" sz="2800" dirty="0" err="1">
                <a:solidFill>
                  <a:srgbClr val="FFFF00"/>
                </a:solidFill>
              </a:rPr>
              <a:t>μ-LiquidO</a:t>
            </a:r>
            <a:r>
              <a:rPr lang="en-US" sz="2800" dirty="0">
                <a:solidFill>
                  <a:srgbClr val="FFFF00"/>
                </a:solidFill>
              </a:rPr>
              <a:t> demonstration of</a:t>
            </a:r>
          </a:p>
          <a:p>
            <a:r>
              <a:rPr lang="en-US" sz="2800" dirty="0">
                <a:solidFill>
                  <a:srgbClr val="FFFF00"/>
                </a:solidFill>
              </a:rPr>
              <a:t>opacity light confinement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E5C56F-D099-2BFD-299E-551A98196559}"/>
              </a:ext>
            </a:extLst>
          </p:cNvPr>
          <p:cNvSpPr txBox="1"/>
          <p:nvPr/>
        </p:nvSpPr>
        <p:spPr>
          <a:xfrm>
            <a:off x="427383" y="1749287"/>
            <a:ext cx="4779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 Nature’s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Communications Physics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(2021) 4:273</a:t>
            </a:r>
          </a:p>
        </p:txBody>
      </p:sp>
    </p:spTree>
    <p:extLst>
      <p:ext uri="{BB962C8B-B14F-4D97-AF65-F5344CB8AC3E}">
        <p14:creationId xmlns:p14="http://schemas.microsoft.com/office/powerpoint/2010/main" val="3793080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ight&#10;&#10;Description automatically generated">
            <a:extLst>
              <a:ext uri="{FF2B5EF4-FFF2-40B4-BE49-F238E27FC236}">
                <a16:creationId xmlns:a16="http://schemas.microsoft.com/office/drawing/2014/main" id="{0D9D63E8-BA0D-5048-9466-838A982537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5000"/>
          </a:blip>
          <a:srcRect t="15414"/>
          <a:stretch/>
        </p:blipFill>
        <p:spPr>
          <a:xfrm>
            <a:off x="-1" y="857257"/>
            <a:ext cx="9144000" cy="5143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7EC263-2255-FF43-84AA-69B41B102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978261"/>
            <a:ext cx="3732733" cy="1450613"/>
          </a:xfrm>
        </p:spPr>
        <p:txBody>
          <a:bodyPr>
            <a:normAutofit/>
          </a:bodyPr>
          <a:lstStyle/>
          <a:p>
            <a:r>
              <a:rPr lang="en-US" sz="2400" dirty="0"/>
              <a:t>Advantages of Large Volume Liquid Scintillator</a:t>
            </a:r>
            <a:br>
              <a:rPr lang="en-US" sz="2400" dirty="0"/>
            </a:br>
            <a:r>
              <a:rPr lang="en-US" sz="2000" dirty="0">
                <a:solidFill>
                  <a:srgbClr val="FFFF00"/>
                </a:solidFill>
              </a:rPr>
              <a:t>viewed by PMTs far away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E6EB6-7A8E-3440-8116-B0F47EA04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86" y="2428874"/>
            <a:ext cx="3870682" cy="1964879"/>
          </a:xfrm>
        </p:spPr>
        <p:txBody>
          <a:bodyPr anchor="ctr">
            <a:normAutofit/>
          </a:bodyPr>
          <a:lstStyle/>
          <a:p>
            <a:r>
              <a:rPr lang="en-US" sz="1600" dirty="0"/>
              <a:t>Homogeneous volume</a:t>
            </a:r>
          </a:p>
          <a:p>
            <a:r>
              <a:rPr lang="en-US" sz="1600" dirty="0"/>
              <a:t>Low background</a:t>
            </a:r>
          </a:p>
          <a:p>
            <a:r>
              <a:rPr lang="en-US" sz="1600" dirty="0"/>
              <a:t>Fiducial volume cut to reduce external backgrounds</a:t>
            </a:r>
          </a:p>
          <a:p>
            <a:r>
              <a:rPr lang="en-US" sz="1600" dirty="0">
                <a:solidFill>
                  <a:srgbClr val="FF8AD8"/>
                </a:solidFill>
              </a:rPr>
              <a:t>Passive buffer volume needed to shield from PMT radioactivity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8D9AE4-01F6-AD4F-8412-5A62D73017D4}"/>
              </a:ext>
            </a:extLst>
          </p:cNvPr>
          <p:cNvSpPr txBox="1"/>
          <p:nvPr/>
        </p:nvSpPr>
        <p:spPr>
          <a:xfrm>
            <a:off x="7725966" y="5541441"/>
            <a:ext cx="109536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Image: SNO+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2387F0-C9F4-DB4C-A5C4-D2963DF20306}"/>
              </a:ext>
            </a:extLst>
          </p:cNvPr>
          <p:cNvSpPr txBox="1"/>
          <p:nvPr/>
        </p:nvSpPr>
        <p:spPr>
          <a:xfrm>
            <a:off x="428625" y="6250250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8AD8"/>
                </a:solidFill>
              </a:rPr>
              <a:t>negatives in pink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79F79B-ACCC-554A-8844-D97A08970028}"/>
              </a:ext>
            </a:extLst>
          </p:cNvPr>
          <p:cNvSpPr txBox="1"/>
          <p:nvPr/>
        </p:nvSpPr>
        <p:spPr>
          <a:xfrm>
            <a:off x="532086" y="175546"/>
            <a:ext cx="1526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Review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8221E03E-4588-0B4B-BC47-0AEED2B3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1EE9A1-4D63-9344-8D88-356C2DB40E5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97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62F452-9D32-780E-0804-E30EED6B8F6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428625" y="-714375"/>
            <a:ext cx="7572375" cy="7572375"/>
          </a:xfrm>
          <a:prstGeom prst="rect">
            <a:avLst/>
          </a:prstGeom>
        </p:spPr>
      </p:pic>
      <p:pic>
        <p:nvPicPr>
          <p:cNvPr id="8" name="Content Placeholder 4" descr="A picture containing object, green, plane, engine&#10;&#10;Description automatically generated">
            <a:extLst>
              <a:ext uri="{FF2B5EF4-FFF2-40B4-BE49-F238E27FC236}">
                <a16:creationId xmlns:a16="http://schemas.microsoft.com/office/drawing/2014/main" id="{12E53332-81BE-D044-B2D1-347DF7EE8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19172" b="23866"/>
          <a:stretch/>
        </p:blipFill>
        <p:spPr>
          <a:xfrm flipV="1">
            <a:off x="6610510" y="1218711"/>
            <a:ext cx="2524259" cy="14198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DFE4F4-06EA-724C-ADC8-059269BC7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953689"/>
            <a:ext cx="3153103" cy="1831737"/>
          </a:xfrm>
        </p:spPr>
        <p:txBody>
          <a:bodyPr>
            <a:normAutofit/>
          </a:bodyPr>
          <a:lstStyle/>
          <a:p>
            <a:r>
              <a:rPr lang="en-US" sz="2400" dirty="0"/>
              <a:t>Advantages of </a:t>
            </a:r>
            <a:r>
              <a:rPr lang="en-US" sz="2400" dirty="0" err="1"/>
              <a:t>LiquidO</a:t>
            </a:r>
            <a:r>
              <a:rPr lang="en-US" sz="2400" dirty="0"/>
              <a:t> Technique</a:t>
            </a:r>
            <a:br>
              <a:rPr lang="en-US" sz="2400" dirty="0"/>
            </a:br>
            <a:r>
              <a:rPr lang="en-US" sz="2000" dirty="0">
                <a:solidFill>
                  <a:srgbClr val="FFFF00"/>
                </a:solidFill>
              </a:rPr>
              <a:t>readout by </a:t>
            </a:r>
            <a:r>
              <a:rPr lang="en-US" sz="2000" dirty="0" err="1">
                <a:solidFill>
                  <a:srgbClr val="FFFF00"/>
                </a:solidFill>
              </a:rPr>
              <a:t>fibres+SiPMs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4568677-A809-4652-8ED6-41EADE84A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86" y="2713986"/>
            <a:ext cx="3444766" cy="2993938"/>
          </a:xfrm>
        </p:spPr>
        <p:txBody>
          <a:bodyPr anchor="ctr">
            <a:normAutofit lnSpcReduction="10000"/>
          </a:bodyPr>
          <a:lstStyle/>
          <a:p>
            <a:r>
              <a:rPr lang="en-US" sz="1600" dirty="0"/>
              <a:t>Active background rejection</a:t>
            </a:r>
          </a:p>
          <a:p>
            <a:r>
              <a:rPr lang="en-US" sz="1600" dirty="0"/>
              <a:t>Powerful single-site/multi-site discrimination</a:t>
            </a:r>
          </a:p>
          <a:p>
            <a:r>
              <a:rPr lang="en-US" sz="1600" dirty="0"/>
              <a:t>External </a:t>
            </a:r>
            <a:r>
              <a:rPr lang="en-US" sz="1600" dirty="0" err="1"/>
              <a:t>SiPMs</a:t>
            </a:r>
            <a:r>
              <a:rPr lang="en-US" sz="1600" dirty="0"/>
              <a:t> don’t require passive buffer</a:t>
            </a:r>
          </a:p>
          <a:p>
            <a:r>
              <a:rPr lang="en-US" sz="1600" dirty="0"/>
              <a:t>Fiducial cut includes active detector rejection of external backgrounds</a:t>
            </a:r>
          </a:p>
          <a:p>
            <a:r>
              <a:rPr lang="en-US" sz="1600" dirty="0"/>
              <a:t>Liquid scintillator can still be low background</a:t>
            </a:r>
          </a:p>
          <a:p>
            <a:r>
              <a:rPr lang="en-US" sz="1600" dirty="0">
                <a:solidFill>
                  <a:srgbClr val="FF8AD8"/>
                </a:solidFill>
              </a:rPr>
              <a:t>Added background component: </a:t>
            </a:r>
            <a:r>
              <a:rPr lang="en-US" sz="1600" dirty="0" err="1">
                <a:solidFill>
                  <a:srgbClr val="FF8AD8"/>
                </a:solidFill>
              </a:rPr>
              <a:t>fibres</a:t>
            </a:r>
            <a:endParaRPr lang="en-US" sz="1600" dirty="0">
              <a:solidFill>
                <a:srgbClr val="FF8AD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9866F-8F99-3549-AD19-D6BF5A745A17}"/>
              </a:ext>
            </a:extLst>
          </p:cNvPr>
          <p:cNvSpPr txBox="1"/>
          <p:nvPr/>
        </p:nvSpPr>
        <p:spPr>
          <a:xfrm>
            <a:off x="7039324" y="2713986"/>
            <a:ext cx="2095445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Image: GERDA </a:t>
            </a:r>
            <a:r>
              <a:rPr lang="en-US" sz="1350" dirty="0" err="1"/>
              <a:t>fibre</a:t>
            </a:r>
            <a:r>
              <a:rPr lang="en-US" sz="1350" dirty="0"/>
              <a:t> curtain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D09A36-8B89-4E45-9346-75BBBB00A592}"/>
              </a:ext>
            </a:extLst>
          </p:cNvPr>
          <p:cNvSpPr txBox="1"/>
          <p:nvPr/>
        </p:nvSpPr>
        <p:spPr>
          <a:xfrm>
            <a:off x="6229678" y="188274"/>
            <a:ext cx="2905091" cy="923330"/>
          </a:xfrm>
          <a:prstGeom prst="rect">
            <a:avLst/>
          </a:prstGeom>
          <a:solidFill>
            <a:schemeClr val="bg2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Scintillating, wavelength-shifting </a:t>
            </a:r>
            <a:r>
              <a:rPr lang="en-US" sz="1350" dirty="0" err="1"/>
              <a:t>fibres</a:t>
            </a:r>
            <a:endParaRPr lang="en-US" sz="1350" dirty="0"/>
          </a:p>
          <a:p>
            <a:r>
              <a:rPr lang="en-US" sz="1350" dirty="0"/>
              <a:t>can be radiopure and are </a:t>
            </a:r>
            <a:r>
              <a:rPr lang="en-US" sz="1350" i="1" dirty="0"/>
              <a:t>active</a:t>
            </a:r>
          </a:p>
          <a:p>
            <a:endParaRPr lang="en-US" sz="1350" dirty="0"/>
          </a:p>
          <a:p>
            <a:r>
              <a:rPr lang="en-US" sz="1350" dirty="0"/>
              <a:t>GERDA </a:t>
            </a:r>
            <a:r>
              <a:rPr lang="en-US" sz="1350" dirty="0" err="1"/>
              <a:t>fibre</a:t>
            </a:r>
            <a:r>
              <a:rPr lang="en-US" sz="1350" dirty="0"/>
              <a:t> curtain as an example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BA7B12-EA74-AA48-A1CF-6257E1092A6E}"/>
              </a:ext>
            </a:extLst>
          </p:cNvPr>
          <p:cNvSpPr txBox="1"/>
          <p:nvPr/>
        </p:nvSpPr>
        <p:spPr>
          <a:xfrm>
            <a:off x="428625" y="6250250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8AD8"/>
                </a:solidFill>
              </a:rPr>
              <a:t>negatives in pink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512D50-54F3-0849-9588-A881F647AAAB}"/>
              </a:ext>
            </a:extLst>
          </p:cNvPr>
          <p:cNvSpPr txBox="1"/>
          <p:nvPr/>
        </p:nvSpPr>
        <p:spPr>
          <a:xfrm>
            <a:off x="532086" y="175546"/>
            <a:ext cx="1526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Review</a:t>
            </a:r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D56E8D2B-9862-C84F-B489-4F5D9F4A2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1EE9A1-4D63-9344-8D88-356C2DB40E57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1B4F39-41FA-9D28-B7D6-B17F23682D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182" y="3610893"/>
            <a:ext cx="2436913" cy="2436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00A05D-BF51-3158-1B25-DC2513CA1F4C}"/>
              </a:ext>
            </a:extLst>
          </p:cNvPr>
          <p:cNvSpPr txBox="1"/>
          <p:nvPr/>
        </p:nvSpPr>
        <p:spPr>
          <a:xfrm>
            <a:off x="6229678" y="6206310"/>
            <a:ext cx="168206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Images: Mini-LiquidO</a:t>
            </a:r>
          </a:p>
        </p:txBody>
      </p:sp>
    </p:spTree>
    <p:extLst>
      <p:ext uri="{BB962C8B-B14F-4D97-AF65-F5344CB8AC3E}">
        <p14:creationId xmlns:p14="http://schemas.microsoft.com/office/powerpoint/2010/main" val="1206980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51398-6402-9F47-AA04-62AC02084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</a:t>
            </a:r>
            <a:r>
              <a:rPr lang="en-US" dirty="0" err="1"/>
              <a:t>LiquidO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3A8B7-16ED-A844-909F-ED2BA8F19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679017"/>
            <a:ext cx="5107553" cy="13255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Mini-LiquidO</a:t>
            </a:r>
          </a:p>
          <a:p>
            <a:pPr marL="0" indent="0">
              <a:buNone/>
            </a:pPr>
            <a:r>
              <a:rPr lang="en-US" dirty="0"/>
              <a:t>(has taken data)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w/fast </a:t>
            </a:r>
            <a:r>
              <a:rPr lang="en-US" dirty="0" err="1"/>
              <a:t>SiPM</a:t>
            </a:r>
            <a:r>
              <a:rPr lang="en-US" dirty="0"/>
              <a:t> electronics readout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0FD53-509A-8745-819F-728C56069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4E63FB-792C-6644-A670-B41925A6F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24" y="3325467"/>
            <a:ext cx="5789915" cy="303088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D7889F-76EF-E94A-B344-14D1AC2E70C8}"/>
              </a:ext>
            </a:extLst>
          </p:cNvPr>
          <p:cNvCxnSpPr>
            <a:cxnSpLocks/>
          </p:cNvCxnSpPr>
          <p:nvPr/>
        </p:nvCxnSpPr>
        <p:spPr>
          <a:xfrm>
            <a:off x="2375890" y="1859797"/>
            <a:ext cx="3524358" cy="37755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16FE95-FE68-8C49-AEE3-DF8DDD791754}"/>
              </a:ext>
            </a:extLst>
          </p:cNvPr>
          <p:cNvCxnSpPr/>
          <p:nvPr/>
        </p:nvCxnSpPr>
        <p:spPr>
          <a:xfrm>
            <a:off x="3182425" y="3004580"/>
            <a:ext cx="0" cy="64935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FA45E84-E3D1-2445-A2C5-68217DD4F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016" y="1430767"/>
            <a:ext cx="2696109" cy="492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39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29482-88A6-3C2F-F0A9-2A9321D27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Mini-gamma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9304B-4453-34E9-81FE-5806115F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6467CE27-ED6D-3710-78EC-64472A277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70311"/>
            <a:ext cx="7772400" cy="63173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D7B813-FF51-E61D-38AC-DE6D7A690EBB}"/>
              </a:ext>
            </a:extLst>
          </p:cNvPr>
          <p:cNvSpPr txBox="1"/>
          <p:nvPr/>
        </p:nvSpPr>
        <p:spPr>
          <a:xfrm>
            <a:off x="4859383" y="1027907"/>
            <a:ext cx="2209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161 L opaque LS</a:t>
            </a:r>
          </a:p>
          <a:p>
            <a:r>
              <a:rPr lang="en-US" dirty="0">
                <a:solidFill>
                  <a:srgbClr val="FF0000"/>
                </a:solidFill>
              </a:rPr>
              <a:t>1021 L transparent LS</a:t>
            </a:r>
          </a:p>
        </p:txBody>
      </p:sp>
    </p:spTree>
    <p:extLst>
      <p:ext uri="{BB962C8B-B14F-4D97-AF65-F5344CB8AC3E}">
        <p14:creationId xmlns:p14="http://schemas.microsoft.com/office/powerpoint/2010/main" val="1062980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37147-954A-3E45-B456-74716D78D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LiquidO</a:t>
            </a:r>
            <a:r>
              <a:rPr lang="en-US" dirty="0"/>
              <a:t>? → O is for “Opaque”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11884-A283-1543-BCE5-5F5ED6243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R&amp;D towards a novel liquid scintillator detection technique that uses an opaque medium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EABE7-6FBA-6947-B88E-5B82A405B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154D3A-470E-7C40-8A8C-C1DBA6D45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2986878"/>
            <a:ext cx="5562600" cy="31776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A70C27-E714-694B-A82E-B6216C8FF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876" y="153193"/>
            <a:ext cx="10795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3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B21FB-9685-A24A-A04E-1861FB4DC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~10-ton LiquidO at </a:t>
            </a:r>
            <a:r>
              <a:rPr lang="en-US" dirty="0" err="1"/>
              <a:t>Chooz</a:t>
            </a:r>
            <a:br>
              <a:rPr lang="en-US" dirty="0"/>
            </a:br>
            <a:r>
              <a:rPr lang="en-US" sz="2800" dirty="0"/>
              <a:t>~10,000 </a:t>
            </a:r>
            <a:r>
              <a:rPr lang="en-US" sz="2800" dirty="0" err="1"/>
              <a:t>fibres+SiPM</a:t>
            </a:r>
            <a:r>
              <a:rPr lang="en-US" sz="2800" dirty="0"/>
              <a:t> readout channels (GHz waveforms)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2CAA4-6080-764F-8009-8E2B3526F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3CD37C-64F2-FFCD-DA6C-0CA310DE0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045" y="1901338"/>
            <a:ext cx="6817910" cy="43026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4E3346-C53F-7158-CA4A-324629BCCBC4}"/>
              </a:ext>
            </a:extLst>
          </p:cNvPr>
          <p:cNvSpPr txBox="1"/>
          <p:nvPr/>
        </p:nvSpPr>
        <p:spPr>
          <a:xfrm>
            <a:off x="6590581" y="365126"/>
            <a:ext cx="23770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fully funded EIC project</a:t>
            </a:r>
          </a:p>
        </p:txBody>
      </p:sp>
    </p:spTree>
    <p:extLst>
      <p:ext uri="{BB962C8B-B14F-4D97-AF65-F5344CB8AC3E}">
        <p14:creationId xmlns:p14="http://schemas.microsoft.com/office/powerpoint/2010/main" val="3914004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C7F7C-734B-CCA1-C955-20759F27E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B43C29-2A30-0E6C-E233-BE08115A7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638710"/>
            <a:ext cx="4815639" cy="52192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2AF8A-80B0-A36C-9A86-A78EEE6A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824C09-9FA4-FBEE-AEC8-1B276CD9C436}"/>
              </a:ext>
            </a:extLst>
          </p:cNvPr>
          <p:cNvSpPr txBox="1"/>
          <p:nvPr/>
        </p:nvSpPr>
        <p:spPr>
          <a:xfrm>
            <a:off x="628650" y="256331"/>
            <a:ext cx="364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Chooz</a:t>
            </a:r>
            <a:r>
              <a:rPr lang="en-US" dirty="0">
                <a:solidFill>
                  <a:srgbClr val="FF0000"/>
                </a:solidFill>
              </a:rPr>
              <a:t> LiquidO Ultra-near Detector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5A6610-7C81-F33F-573D-988D80890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650" y="5388303"/>
            <a:ext cx="1028700" cy="1028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BA8F39-8EEF-30BD-8E53-8F2DC8116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6477655"/>
            <a:ext cx="1028700" cy="1028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8782EB-779E-76B2-A2F6-86B87CA7EB78}"/>
              </a:ext>
            </a:extLst>
          </p:cNvPr>
          <p:cNvSpPr txBox="1"/>
          <p:nvPr/>
        </p:nvSpPr>
        <p:spPr>
          <a:xfrm>
            <a:off x="5694947" y="1641533"/>
            <a:ext cx="2176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Baseline: ~30 m</a:t>
            </a:r>
          </a:p>
          <a:p>
            <a:r>
              <a:rPr lang="en-US" dirty="0"/>
              <a:t>Overburden: ~3 </a:t>
            </a:r>
            <a:r>
              <a:rPr lang="en-US" dirty="0" err="1"/>
              <a:t>mwe</a:t>
            </a:r>
            <a:endParaRPr lang="en-US" dirty="0"/>
          </a:p>
        </p:txBody>
      </p:sp>
      <p:pic>
        <p:nvPicPr>
          <p:cNvPr id="1026" name="Picture 2" descr="What is the Cat Meme? The 'Woman Yells At Cat' Meme, Explained">
            <a:extLst>
              <a:ext uri="{FF2B5EF4-FFF2-40B4-BE49-F238E27FC236}">
                <a16:creationId xmlns:a16="http://schemas.microsoft.com/office/drawing/2014/main" id="{7DD0A2BF-CDF1-BB74-539A-C2B4B64C1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064" y="2423127"/>
            <a:ext cx="3122605" cy="17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F29022-98A3-441F-6780-C7F965D6D8E8}"/>
              </a:ext>
            </a:extLst>
          </p:cNvPr>
          <p:cNvSpPr txBox="1"/>
          <p:nvPr/>
        </p:nvSpPr>
        <p:spPr>
          <a:xfrm>
            <a:off x="6074255" y="4946346"/>
            <a:ext cx="2225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IBD antineutrino rate:</a:t>
            </a:r>
          </a:p>
          <a:p>
            <a:r>
              <a:rPr lang="en-US" dirty="0"/>
              <a:t>~15 events/minute</a:t>
            </a:r>
          </a:p>
        </p:txBody>
      </p:sp>
      <p:pic>
        <p:nvPicPr>
          <p:cNvPr id="15" name="Picture 14" descr="A person wearing a cowboy hat&#10;&#10;Description automatically generated">
            <a:extLst>
              <a:ext uri="{FF2B5EF4-FFF2-40B4-BE49-F238E27FC236}">
                <a16:creationId xmlns:a16="http://schemas.microsoft.com/office/drawing/2014/main" id="{698FA911-4B64-9325-6A19-C67C82E00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752" y="2268913"/>
            <a:ext cx="5819472" cy="46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8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45C00-F155-6443-A8D6-2378443D7A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776FB-172D-9C40-B37F-95E37FCF3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99952-17E1-2A4F-B9F6-E81794E62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i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i="1" dirty="0" err="1">
                <a:solidFill>
                  <a:srgbClr val="FFFF00"/>
                </a:solidFill>
              </a:rPr>
              <a:t>LiquidO</a:t>
            </a:r>
            <a:r>
              <a:rPr lang="en-US" i="1" dirty="0">
                <a:solidFill>
                  <a:srgbClr val="FFFF00"/>
                </a:solidFill>
              </a:rPr>
              <a:t> is a novel approach for liquid scintillator neutrino detection</a:t>
            </a:r>
          </a:p>
          <a:p>
            <a:pPr marL="0" indent="0">
              <a:buNone/>
            </a:pPr>
            <a:endParaRPr lang="en-US" i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i="1" dirty="0">
                <a:solidFill>
                  <a:srgbClr val="FF8AD8"/>
                </a:solidFill>
              </a:rPr>
              <a:t>Exciting neutrino physics potential</a:t>
            </a:r>
          </a:p>
          <a:p>
            <a:pPr marL="0" indent="0">
              <a:buNone/>
            </a:pPr>
            <a:endParaRPr lang="en-US" i="1" dirty="0">
              <a:solidFill>
                <a:srgbClr val="FF8AD8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0B0F0"/>
                </a:solidFill>
              </a:rPr>
              <a:t>EVENT ID ⊕ RELAXED LS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3879-43DF-A942-8C37-128970FE8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FA5E98-957D-A84C-B985-D1177B090B93}"/>
              </a:ext>
            </a:extLst>
          </p:cNvPr>
          <p:cNvSpPr txBox="1"/>
          <p:nvPr/>
        </p:nvSpPr>
        <p:spPr>
          <a:xfrm>
            <a:off x="628650" y="5796366"/>
            <a:ext cx="91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57152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91A30C-B2B4-86BA-BBB3-57C453813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anchor="b">
            <a:normAutofit/>
          </a:bodyPr>
          <a:lstStyle/>
          <a:p>
            <a:r>
              <a:rPr lang="en-US" sz="4300"/>
              <a:t>What is a Liquid Scintillator?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AF4B9-69FD-40BF-175D-D551A7D32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2872899"/>
            <a:ext cx="3182691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dirty="0"/>
              <a:t>It’s a material that gives off light when excited by particles/radiation</a:t>
            </a:r>
          </a:p>
          <a:p>
            <a:pPr>
              <a:buFontTx/>
              <a:buChar char="-"/>
            </a:pPr>
            <a:r>
              <a:rPr lang="en-US" sz="1900" dirty="0"/>
              <a:t>inorganic crystals, organic liquids, noble gases and liquids, plastic scintillators</a:t>
            </a:r>
          </a:p>
          <a:p>
            <a:pPr marL="0" indent="0">
              <a:buNone/>
            </a:pPr>
            <a:r>
              <a:rPr lang="en-US" sz="1900" dirty="0"/>
              <a:t>Right: the SNO+ neutrino detector is filled with liquid scintillator; light is detected by photomultipliers (PMTs)</a:t>
            </a:r>
          </a:p>
        </p:txBody>
      </p:sp>
      <p:pic>
        <p:nvPicPr>
          <p:cNvPr id="1026" name="Picture 2" descr="SNO+ captures first reactor neutrinos detected by water | SNOLAB">
            <a:extLst>
              <a:ext uri="{FF2B5EF4-FFF2-40B4-BE49-F238E27FC236}">
                <a16:creationId xmlns:a16="http://schemas.microsoft.com/office/drawing/2014/main" id="{25C09FFA-084F-5C87-60E2-4C10B0298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9" r="40965"/>
          <a:stretch/>
        </p:blipFill>
        <p:spPr bwMode="auto"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04973-1E1E-376D-70DE-18035A01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9550" y="6356350"/>
            <a:ext cx="685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E1EE9A1-4D63-9344-8D88-356C2DB40E57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947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9CE1F-7E1A-B645-9CB8-C0179171C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07990"/>
            <a:ext cx="7886700" cy="1325563"/>
          </a:xfrm>
        </p:spPr>
        <p:txBody>
          <a:bodyPr>
            <a:noAutofit/>
          </a:bodyPr>
          <a:lstStyle/>
          <a:p>
            <a:r>
              <a:rPr lang="en-US" sz="3600" dirty="0"/>
              <a:t>Light Confinement</a:t>
            </a:r>
            <a:br>
              <a:rPr lang="en-US" sz="3600" dirty="0"/>
            </a:br>
            <a:r>
              <a:rPr lang="en-US" sz="2800" dirty="0"/>
              <a:t>    using high scattering medium (with low absorption)</a:t>
            </a:r>
            <a:br>
              <a:rPr lang="en-US" sz="2800" dirty="0"/>
            </a:br>
            <a:r>
              <a:rPr lang="en-US" sz="2800" dirty="0"/>
              <a:t>    to </a:t>
            </a:r>
            <a:r>
              <a:rPr lang="en-US" sz="2800" dirty="0">
                <a:solidFill>
                  <a:srgbClr val="FFFF00"/>
                </a:solidFill>
              </a:rPr>
              <a:t>preserve</a:t>
            </a:r>
            <a:r>
              <a:rPr lang="en-US" sz="2800" dirty="0"/>
              <a:t> energy deposition information</a:t>
            </a:r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BA6AE-7759-9641-9854-CC2BDFD97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8EEA7E-82A4-0E4A-8076-FF3A84463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" y="2262986"/>
            <a:ext cx="6883400" cy="362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18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C7A19E-94E9-DF4D-B27C-6BC4B041B6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5000"/>
          </a:blip>
          <a:srcRect t="29688"/>
          <a:stretch/>
        </p:blipFill>
        <p:spPr>
          <a:xfrm>
            <a:off x="-1" y="942985"/>
            <a:ext cx="9144000" cy="5143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3A15E-CDBA-1143-A939-1FA4B1C65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37" y="78352"/>
            <a:ext cx="7764026" cy="100706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How to readout an “opaque” scintillator?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D121E-6428-5448-9944-7EDB349F8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6" y="1423002"/>
            <a:ext cx="6615004" cy="312788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/>
              <a:t>grid of </a:t>
            </a:r>
            <a:r>
              <a:rPr lang="en-US" sz="2400" dirty="0"/>
              <a:t>wavelength-shifting </a:t>
            </a:r>
            <a:r>
              <a:rPr lang="en-US" sz="2400" dirty="0" err="1"/>
              <a:t>fibres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X, Y info: ~1-cm </a:t>
            </a:r>
            <a:r>
              <a:rPr lang="en-US" sz="2400" dirty="0" err="1"/>
              <a:t>fibre</a:t>
            </a:r>
            <a:r>
              <a:rPr lang="en-US" sz="2400" dirty="0"/>
              <a:t> grid spacing (~mm imaging)</a:t>
            </a:r>
          </a:p>
          <a:p>
            <a:pPr marL="0" indent="0">
              <a:buNone/>
            </a:pPr>
            <a:r>
              <a:rPr lang="en-US" sz="2400" dirty="0"/>
              <a:t>Z info: timing along </a:t>
            </a:r>
            <a:r>
              <a:rPr lang="en-US" sz="2400" dirty="0" err="1"/>
              <a:t>fibre</a:t>
            </a:r>
            <a:r>
              <a:rPr lang="en-US" sz="2400" dirty="0"/>
              <a:t> (~cm resolution)</a:t>
            </a:r>
          </a:p>
          <a:p>
            <a:pPr marL="0" indent="0">
              <a:buNone/>
            </a:pPr>
            <a:r>
              <a:rPr lang="en-US" sz="2400" dirty="0" err="1">
                <a:solidFill>
                  <a:srgbClr val="FFFF00"/>
                </a:solidFill>
              </a:rPr>
              <a:t>SiPM</a:t>
            </a:r>
            <a:r>
              <a:rPr lang="en-US" sz="2400" dirty="0"/>
              <a:t> </a:t>
            </a:r>
            <a:r>
              <a:rPr lang="en-US" sz="2400" dirty="0" err="1"/>
              <a:t>fibre</a:t>
            </a:r>
            <a:r>
              <a:rPr lang="en-US" sz="2400" dirty="0"/>
              <a:t> readout (photon counting)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(everybody ❤️ </a:t>
            </a:r>
            <a:r>
              <a:rPr lang="en-US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SiPMs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these days)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40047-DE63-AF4E-98EB-AE7B5BA2E115}"/>
              </a:ext>
            </a:extLst>
          </p:cNvPr>
          <p:cNvSpPr txBox="1"/>
          <p:nvPr/>
        </p:nvSpPr>
        <p:spPr>
          <a:xfrm>
            <a:off x="7009140" y="6154342"/>
            <a:ext cx="2036135" cy="30008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Image: CDF central tracker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A6BF8-6244-6049-9E3F-1D149D9F8478}"/>
              </a:ext>
            </a:extLst>
          </p:cNvPr>
          <p:cNvSpPr txBox="1"/>
          <p:nvPr/>
        </p:nvSpPr>
        <p:spPr>
          <a:xfrm>
            <a:off x="394135" y="6199396"/>
            <a:ext cx="460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92D050"/>
                </a:solidFill>
              </a:rPr>
              <a:t>It’s like a </a:t>
            </a:r>
            <a:r>
              <a:rPr lang="en-US" i="1" u="sng" dirty="0">
                <a:solidFill>
                  <a:srgbClr val="92D050"/>
                </a:solidFill>
              </a:rPr>
              <a:t>light TPC</a:t>
            </a:r>
            <a:r>
              <a:rPr lang="en-US" i="1" dirty="0">
                <a:solidFill>
                  <a:srgbClr val="92D050"/>
                </a:solidFill>
              </a:rPr>
              <a:t> or photon drift chamber!</a:t>
            </a:r>
          </a:p>
        </p:txBody>
      </p:sp>
    </p:spTree>
    <p:extLst>
      <p:ext uri="{BB962C8B-B14F-4D97-AF65-F5344CB8AC3E}">
        <p14:creationId xmlns:p14="http://schemas.microsoft.com/office/powerpoint/2010/main" val="239906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36080CD-7A3A-5C41-98C6-B785C35A9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4099721"/>
            <a:ext cx="4902200" cy="2235200"/>
          </a:xfrm>
          <a:prstGeom prst="rect">
            <a:avLst/>
          </a:prstGeom>
        </p:spPr>
      </p:pic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5EEFA02E-1424-5042-84FF-A7E98B631D1C}"/>
              </a:ext>
            </a:extLst>
          </p:cNvPr>
          <p:cNvPicPr>
            <a:picLocks noGrp="1" noChangeAspect="1"/>
          </p:cNvPicPr>
          <p:nvPr>
            <p:ph idx="3"/>
          </p:nvPr>
        </p:nvPicPr>
        <p:blipFill>
          <a:blip r:embed="rId3"/>
          <a:stretch>
            <a:fillRect/>
          </a:stretch>
        </p:blipFill>
        <p:spPr>
          <a:xfrm>
            <a:off x="885826" y="1195162"/>
            <a:ext cx="3241674" cy="513975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3E90F6-5CFF-E847-8A70-1958C20BF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1" y="225900"/>
            <a:ext cx="8551150" cy="70866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Scintillation light from energy deposition is confined stochastically…</a:t>
            </a:r>
            <a:br>
              <a:rPr lang="en-US" dirty="0"/>
            </a:br>
            <a:r>
              <a:rPr lang="en-US" dirty="0">
                <a:solidFill>
                  <a:srgbClr val="FF8AD8"/>
                </a:solidFill>
              </a:rPr>
              <a:t>scattering </a:t>
            </a:r>
            <a:r>
              <a:rPr lang="en-US" i="1" dirty="0">
                <a:solidFill>
                  <a:srgbClr val="FF8AD8"/>
                </a:solidFill>
              </a:rPr>
              <a:t>enables</a:t>
            </a:r>
            <a:r>
              <a:rPr lang="en-US" dirty="0">
                <a:solidFill>
                  <a:srgbClr val="FF8AD8"/>
                </a:solidFill>
              </a:rPr>
              <a:t> imaging!</a:t>
            </a:r>
            <a:endParaRPr lang="en-US" i="1" dirty="0">
              <a:solidFill>
                <a:srgbClr val="FF8AD8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0A366D-7BAC-4744-98BE-FE6E8B379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650" y="1152298"/>
            <a:ext cx="4635500" cy="2451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4A09CB-016C-104E-9F35-A5CB028BA6CA}"/>
              </a:ext>
            </a:extLst>
          </p:cNvPr>
          <p:cNvSpPr txBox="1"/>
          <p:nvPr/>
        </p:nvSpPr>
        <p:spPr>
          <a:xfrm>
            <a:off x="4572000" y="4142585"/>
            <a:ext cx="62388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Fibres</a:t>
            </a:r>
            <a:endParaRPr lang="en-US" sz="1400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D7CB42-3FE6-504D-9A46-6BAEB1D41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827" y="3603398"/>
            <a:ext cx="3241674" cy="269545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34E2CD7-981B-4A47-84D2-2B900444B252}"/>
              </a:ext>
            </a:extLst>
          </p:cNvPr>
          <p:cNvSpPr/>
          <p:nvPr/>
        </p:nvSpPr>
        <p:spPr>
          <a:xfrm>
            <a:off x="1757363" y="3603398"/>
            <a:ext cx="103187" cy="1256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650D40-759C-A749-B25D-0BDA8460E3F6}"/>
              </a:ext>
            </a:extLst>
          </p:cNvPr>
          <p:cNvSpPr/>
          <p:nvPr/>
        </p:nvSpPr>
        <p:spPr>
          <a:xfrm>
            <a:off x="1328738" y="3024000"/>
            <a:ext cx="128587" cy="671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A1DEE0-2773-7542-AAB7-D5418BA9AFF2}"/>
              </a:ext>
            </a:extLst>
          </p:cNvPr>
          <p:cNvSpPr/>
          <p:nvPr/>
        </p:nvSpPr>
        <p:spPr>
          <a:xfrm>
            <a:off x="3286125" y="3357560"/>
            <a:ext cx="228601" cy="3379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FC062C-F5CE-084F-B02B-B8CD0DB86E97}"/>
              </a:ext>
            </a:extLst>
          </p:cNvPr>
          <p:cNvSpPr/>
          <p:nvPr/>
        </p:nvSpPr>
        <p:spPr>
          <a:xfrm>
            <a:off x="3570286" y="3024001"/>
            <a:ext cx="273051" cy="144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3F6B8BD-CCC6-BD46-95AF-E287ABE9FB5C}"/>
              </a:ext>
            </a:extLst>
          </p:cNvPr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E1EE9A1-4D63-9344-8D88-356C2DB40E57}" type="slidenum">
              <a:rPr lang="en-US" sz="1200" smtClean="0"/>
              <a:pPr algn="r"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7651359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E1420-9BEF-1046-8D9F-F583DDA4C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LiquidO</a:t>
            </a:r>
            <a:r>
              <a:rPr lang="en-US" dirty="0"/>
              <a:t> Features &amp;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B31AF-BA64-544C-A5FB-13F6F1DC3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spatial and temporal event ID and pattern information → </a:t>
            </a:r>
            <a:r>
              <a:rPr lang="en-US" b="1" dirty="0">
                <a:solidFill>
                  <a:srgbClr val="FF0000"/>
                </a:solidFill>
              </a:rPr>
              <a:t>powerful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background rejection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relaxing the scintillator transparency requirement </a:t>
            </a:r>
            <a:r>
              <a:rPr lang="en-US" dirty="0"/>
              <a:t>opens many doors for liquid scintillator design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5F74D-21AC-3343-A764-72E2358A4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1A797E-803B-D34E-9820-33CC5EB4A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138" y="4273764"/>
            <a:ext cx="2525713" cy="2296103"/>
          </a:xfrm>
          <a:prstGeom prst="rect">
            <a:avLst/>
          </a:prstGeom>
        </p:spPr>
      </p:pic>
      <p:pic>
        <p:nvPicPr>
          <p:cNvPr id="6" name="Picture 5" descr="A bottle of wine&#10;&#10;Description automatically generated with medium confidence">
            <a:extLst>
              <a:ext uri="{FF2B5EF4-FFF2-40B4-BE49-F238E27FC236}">
                <a16:creationId xmlns:a16="http://schemas.microsoft.com/office/drawing/2014/main" id="{D7B154D7-9725-C37A-8883-5174CF895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33397" y="4428119"/>
            <a:ext cx="2447712" cy="183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93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0FC1-7E33-524C-BA53-0F37DB298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Identification </a:t>
            </a:r>
            <a:br>
              <a:rPr lang="en-US" dirty="0"/>
            </a:br>
            <a:r>
              <a:rPr lang="en-US" sz="3200" dirty="0"/>
              <a:t>@MeV energies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7D134-A98A-B647-94C6-42D31E633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7600" cy="435133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Single Site </a:t>
            </a:r>
            <a:r>
              <a:rPr lang="en-US" dirty="0"/>
              <a:t>(electrons, alphas, proton recoils)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Multi Site</a:t>
            </a:r>
            <a:r>
              <a:rPr lang="en-US" dirty="0"/>
              <a:t> (gammas)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Positrons!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DBB2F-F126-5444-A7EF-FD42B2D61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3DE907-7CAA-1D4A-BCE0-365681161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087" y="1633537"/>
            <a:ext cx="895350" cy="872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81A7BC-61A9-F44D-B8C1-A2629BAF4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962" y="2827851"/>
            <a:ext cx="3114278" cy="1330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3C11D7-2137-5B47-9159-DB03C90F7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026" y="4416669"/>
            <a:ext cx="3155872" cy="15015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27AC0A-32E0-CC41-A803-BC52D25E1250}"/>
              </a:ext>
            </a:extLst>
          </p:cNvPr>
          <p:cNvSpPr/>
          <p:nvPr/>
        </p:nvSpPr>
        <p:spPr>
          <a:xfrm>
            <a:off x="3829048" y="5757863"/>
            <a:ext cx="1890000" cy="1603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247373-DA2B-0942-8DF3-6DC787CB6CB8}"/>
              </a:ext>
            </a:extLst>
          </p:cNvPr>
          <p:cNvSpPr txBox="1"/>
          <p:nvPr/>
        </p:nvSpPr>
        <p:spPr>
          <a:xfrm>
            <a:off x="4571999" y="3816628"/>
            <a:ext cx="284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4       3             2          1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565951-9A6B-1B4F-8379-8F1566FB4025}"/>
              </a:ext>
            </a:extLst>
          </p:cNvPr>
          <p:cNvSpPr txBox="1"/>
          <p:nvPr/>
        </p:nvSpPr>
        <p:spPr>
          <a:xfrm>
            <a:off x="7259240" y="370530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rgbClr val="00B0F0"/>
                </a:solidFill>
                <a:latin typeface="Symbol" pitchFamily="2" charset="2"/>
              </a:rPr>
              <a:t>γ</a:t>
            </a:r>
            <a:endParaRPr lang="en-US" dirty="0">
              <a:solidFill>
                <a:srgbClr val="00B0F0"/>
              </a:solidFill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81404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3A6B-C58B-8940-B501-8B1D12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LiquidO</a:t>
            </a:r>
            <a:r>
              <a:rPr lang="en-US" dirty="0"/>
              <a:t> Simulations – 2 MeV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9D9B5-B63C-E84C-87AC-68BBE274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E9A1-4D63-9344-8D88-356C2DB40E57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5A34BC-28F5-FB4C-8768-3BDCC5FC7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3942"/>
            <a:ext cx="9144000" cy="274411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A34891B-96F4-334E-92DA-4A58A46A5D98}"/>
              </a:ext>
            </a:extLst>
          </p:cNvPr>
          <p:cNvSpPr>
            <a:spLocks noChangeAspect="1"/>
          </p:cNvSpPr>
          <p:nvPr/>
        </p:nvSpPr>
        <p:spPr>
          <a:xfrm>
            <a:off x="457994" y="2353865"/>
            <a:ext cx="2404265" cy="2404265"/>
          </a:xfrm>
          <a:prstGeom prst="ellipse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F2467B7-F5B9-594C-8B50-7BCC207E1284}"/>
              </a:ext>
            </a:extLst>
          </p:cNvPr>
          <p:cNvSpPr>
            <a:spLocks noChangeAspect="1"/>
          </p:cNvSpPr>
          <p:nvPr/>
        </p:nvSpPr>
        <p:spPr>
          <a:xfrm>
            <a:off x="3032916" y="2353865"/>
            <a:ext cx="2404265" cy="2404265"/>
          </a:xfrm>
          <a:prstGeom prst="ellipse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C0CBB7-E192-6B4A-AB8D-5714242FD9DE}"/>
              </a:ext>
            </a:extLst>
          </p:cNvPr>
          <p:cNvSpPr>
            <a:spLocks noChangeAspect="1"/>
          </p:cNvSpPr>
          <p:nvPr/>
        </p:nvSpPr>
        <p:spPr>
          <a:xfrm>
            <a:off x="6284518" y="2357635"/>
            <a:ext cx="2404265" cy="2404265"/>
          </a:xfrm>
          <a:prstGeom prst="ellipse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0CCF47-2856-EB46-A55F-FFA41E861CC8}"/>
              </a:ext>
            </a:extLst>
          </p:cNvPr>
          <p:cNvSpPr txBox="1"/>
          <p:nvPr/>
        </p:nvSpPr>
        <p:spPr>
          <a:xfrm>
            <a:off x="3250402" y="5199022"/>
            <a:ext cx="41951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 contrast: how do PMTs from far away see such events?</a:t>
            </a:r>
          </a:p>
          <a:p>
            <a:r>
              <a:rPr lang="en-US" sz="135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…as mostly indistinguishable large balls of light!</a:t>
            </a:r>
          </a:p>
        </p:txBody>
      </p:sp>
    </p:spTree>
    <p:extLst>
      <p:ext uri="{BB962C8B-B14F-4D97-AF65-F5344CB8AC3E}">
        <p14:creationId xmlns:p14="http://schemas.microsoft.com/office/powerpoint/2010/main" val="118514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848</TotalTime>
  <Words>580</Words>
  <Application>Microsoft Macintosh PowerPoint</Application>
  <PresentationFormat>On-screen Show (4:3)</PresentationFormat>
  <Paragraphs>124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Helvetica Light</vt:lpstr>
      <vt:lpstr>Symbol</vt:lpstr>
      <vt:lpstr>Office Theme</vt:lpstr>
      <vt:lpstr>PowerPoint Presentation</vt:lpstr>
      <vt:lpstr>What is LiquidO? → O is for “Opaque”</vt:lpstr>
      <vt:lpstr>What is a Liquid Scintillator?</vt:lpstr>
      <vt:lpstr>Light Confinement     using high scattering medium (with low absorption)     to preserve energy deposition information</vt:lpstr>
      <vt:lpstr>How to readout an “opaque” scintillator?</vt:lpstr>
      <vt:lpstr>Scintillation light from energy deposition is confined stochastically… scattering enables imaging!</vt:lpstr>
      <vt:lpstr>LiquidO Features &amp; Advantages</vt:lpstr>
      <vt:lpstr>Event Identification  @MeV energies</vt:lpstr>
      <vt:lpstr>LiquidO Simulations – 2 MeV</vt:lpstr>
      <vt:lpstr>“Energy Flow” – Time Information</vt:lpstr>
      <vt:lpstr>PowerPoint Presentation</vt:lpstr>
      <vt:lpstr>Does stochastic light confinement work?  YES!    μ-LiquidO</vt:lpstr>
      <vt:lpstr>PowerPoint Presentation</vt:lpstr>
      <vt:lpstr>PowerPoint Presentation</vt:lpstr>
      <vt:lpstr>PowerPoint Presentation</vt:lpstr>
      <vt:lpstr>Advantages of Large Volume Liquid Scintillator viewed by PMTs far away</vt:lpstr>
      <vt:lpstr>Advantages of LiquidO Technique readout by fibres+SiPMs</vt:lpstr>
      <vt:lpstr>Next Steps for LiquidO</vt:lpstr>
      <vt:lpstr>Mini-gamma</vt:lpstr>
      <vt:lpstr>~10-ton LiquidO at Chooz ~10,000 fibres+SiPM readout channels (GHz waveforms)</vt:lpstr>
      <vt:lpstr>CLOUD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Chen</dc:creator>
  <cp:lastModifiedBy>Mark Chen</cp:lastModifiedBy>
  <cp:revision>135</cp:revision>
  <dcterms:created xsi:type="dcterms:W3CDTF">2019-05-17T12:58:41Z</dcterms:created>
  <dcterms:modified xsi:type="dcterms:W3CDTF">2024-05-17T00:46:22Z</dcterms:modified>
</cp:coreProperties>
</file>