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62"/>
  </p:notesMasterIdLst>
  <p:sldIdLst>
    <p:sldId id="256" r:id="rId5"/>
    <p:sldId id="409" r:id="rId6"/>
    <p:sldId id="261" r:id="rId7"/>
    <p:sldId id="400" r:id="rId8"/>
    <p:sldId id="262" r:id="rId9"/>
    <p:sldId id="407" r:id="rId10"/>
    <p:sldId id="257" r:id="rId11"/>
    <p:sldId id="267" r:id="rId12"/>
    <p:sldId id="379" r:id="rId13"/>
    <p:sldId id="380" r:id="rId14"/>
    <p:sldId id="264" r:id="rId15"/>
    <p:sldId id="375" r:id="rId16"/>
    <p:sldId id="376" r:id="rId17"/>
    <p:sldId id="377" r:id="rId18"/>
    <p:sldId id="356" r:id="rId19"/>
    <p:sldId id="408" r:id="rId20"/>
    <p:sldId id="265" r:id="rId21"/>
    <p:sldId id="307" r:id="rId22"/>
    <p:sldId id="272" r:id="rId23"/>
    <p:sldId id="401" r:id="rId24"/>
    <p:sldId id="275" r:id="rId25"/>
    <p:sldId id="374" r:id="rId26"/>
    <p:sldId id="394" r:id="rId27"/>
    <p:sldId id="399" r:id="rId28"/>
    <p:sldId id="393" r:id="rId29"/>
    <p:sldId id="396" r:id="rId30"/>
    <p:sldId id="397" r:id="rId31"/>
    <p:sldId id="403" r:id="rId32"/>
    <p:sldId id="404" r:id="rId33"/>
    <p:sldId id="372" r:id="rId34"/>
    <p:sldId id="373" r:id="rId35"/>
    <p:sldId id="406" r:id="rId36"/>
    <p:sldId id="382" r:id="rId37"/>
    <p:sldId id="383" r:id="rId38"/>
    <p:sldId id="384" r:id="rId39"/>
    <p:sldId id="386" r:id="rId40"/>
    <p:sldId id="387" r:id="rId41"/>
    <p:sldId id="388" r:id="rId42"/>
    <p:sldId id="389" r:id="rId43"/>
    <p:sldId id="390" r:id="rId44"/>
    <p:sldId id="391" r:id="rId45"/>
    <p:sldId id="392" r:id="rId46"/>
    <p:sldId id="258" r:id="rId47"/>
    <p:sldId id="270" r:id="rId48"/>
    <p:sldId id="395" r:id="rId49"/>
    <p:sldId id="278" r:id="rId50"/>
    <p:sldId id="405" r:id="rId51"/>
    <p:sldId id="411" r:id="rId52"/>
    <p:sldId id="295" r:id="rId53"/>
    <p:sldId id="299" r:id="rId54"/>
    <p:sldId id="300" r:id="rId55"/>
    <p:sldId id="302" r:id="rId56"/>
    <p:sldId id="301" r:id="rId57"/>
    <p:sldId id="298" r:id="rId58"/>
    <p:sldId id="370" r:id="rId59"/>
    <p:sldId id="371" r:id="rId60"/>
    <p:sldId id="378" r:id="rId6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15CDA4B-8F55-49F9-A41D-7B01FCE487EC}">
          <p14:sldIdLst>
            <p14:sldId id="256"/>
            <p14:sldId id="409"/>
            <p14:sldId id="261"/>
            <p14:sldId id="400"/>
            <p14:sldId id="262"/>
            <p14:sldId id="407"/>
            <p14:sldId id="257"/>
            <p14:sldId id="267"/>
            <p14:sldId id="379"/>
            <p14:sldId id="380"/>
            <p14:sldId id="264"/>
            <p14:sldId id="375"/>
            <p14:sldId id="376"/>
            <p14:sldId id="377"/>
            <p14:sldId id="356"/>
            <p14:sldId id="408"/>
            <p14:sldId id="265"/>
            <p14:sldId id="307"/>
            <p14:sldId id="272"/>
            <p14:sldId id="401"/>
            <p14:sldId id="275"/>
            <p14:sldId id="374"/>
            <p14:sldId id="394"/>
            <p14:sldId id="399"/>
            <p14:sldId id="393"/>
            <p14:sldId id="396"/>
            <p14:sldId id="397"/>
            <p14:sldId id="403"/>
            <p14:sldId id="404"/>
            <p14:sldId id="372"/>
            <p14:sldId id="373"/>
            <p14:sldId id="406"/>
          </p14:sldIdLst>
        </p14:section>
        <p14:section name="Compression Cycle (if time permits)" id="{75501497-F692-4F82-A8DF-E098D89D3D54}">
          <p14:sldIdLst>
            <p14:sldId id="382"/>
            <p14:sldId id="383"/>
            <p14:sldId id="384"/>
            <p14:sldId id="386"/>
            <p14:sldId id="387"/>
            <p14:sldId id="388"/>
            <p14:sldId id="389"/>
            <p14:sldId id="390"/>
            <p14:sldId id="391"/>
            <p14:sldId id="392"/>
          </p14:sldIdLst>
        </p14:section>
        <p14:section name="Extra Slides" id="{7BCBE09C-EC9F-4018-A351-F4CB94AF697E}">
          <p14:sldIdLst>
            <p14:sldId id="258"/>
            <p14:sldId id="270"/>
            <p14:sldId id="395"/>
            <p14:sldId id="278"/>
            <p14:sldId id="405"/>
            <p14:sldId id="411"/>
            <p14:sldId id="295"/>
            <p14:sldId id="299"/>
            <p14:sldId id="300"/>
            <p14:sldId id="302"/>
            <p14:sldId id="301"/>
            <p14:sldId id="298"/>
            <p14:sldId id="370"/>
            <p14:sldId id="371"/>
            <p14:sldId id="3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7153" autoAdjust="0"/>
    <p:restoredTop sz="94660"/>
  </p:normalViewPr>
  <p:slideViewPr>
    <p:cSldViewPr snapToGrid="0">
      <p:cViewPr>
        <p:scale>
          <a:sx n="90" d="100"/>
          <a:sy n="90" d="100"/>
        </p:scale>
        <p:origin x="44" y="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6EA511-FD44-44D5-B7F8-73196C03C20A}" type="datetimeFigureOut">
              <a:t>5/13/2024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2BFDFF-99BB-4091-A55B-8BD8F3308533}" type="slidenum">
              <a:t>‹#›</a:t>
            </a:fld>
            <a:endParaRPr lang="en-US"/>
          </a:p>
        </p:txBody>
      </p:sp>
    </p:spTree>
    <p:extLst>
      <p:ext uri="{BB962C8B-B14F-4D97-AF65-F5344CB8AC3E}">
        <p14:creationId xmlns:p14="http://schemas.microsoft.com/office/powerpoint/2010/main" val="3139583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journals-aps-org.proxy.queensu.ca/prd/pdf/10.1103/PhysRevD.93.052014"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erncourier.com/a/in-the-tracks-of-the-bubble-chamber/"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erncourier.com/a/in-the-tracks-of-the-bubble-chamber/"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Alpha – thick and straight</a:t>
            </a:r>
          </a:p>
          <a:p>
            <a:r>
              <a:rPr lang="en-US"/>
              <a:t>Beta – thin, deflections evident</a:t>
            </a:r>
          </a:p>
          <a:p>
            <a:r>
              <a:rPr lang="en-CA"/>
              <a:t>K+ = up, </a:t>
            </a:r>
            <a:r>
              <a:rPr lang="en-CA" err="1"/>
              <a:t>antistrange</a:t>
            </a:r>
            <a:endParaRPr lang="en-CA"/>
          </a:p>
        </p:txBody>
      </p:sp>
      <p:sp>
        <p:nvSpPr>
          <p:cNvPr id="4" name="Slide Number Placeholder 3"/>
          <p:cNvSpPr>
            <a:spLocks noGrp="1"/>
          </p:cNvSpPr>
          <p:nvPr>
            <p:ph type="sldNum" sz="quarter" idx="5"/>
          </p:nvPr>
        </p:nvSpPr>
        <p:spPr/>
        <p:txBody>
          <a:bodyPr/>
          <a:lstStyle/>
          <a:p>
            <a:fld id="{046D61C8-0852-47B3-956F-396DE401DBB1}" type="slidenum">
              <a:rPr lang="en-CA" smtClean="0"/>
              <a:t>3</a:t>
            </a:fld>
            <a:endParaRPr lang="en-CA"/>
          </a:p>
        </p:txBody>
      </p:sp>
    </p:spTree>
    <p:extLst>
      <p:ext uri="{BB962C8B-B14F-4D97-AF65-F5344CB8AC3E}">
        <p14:creationId xmlns:p14="http://schemas.microsoft.com/office/powerpoint/2010/main" val="3868016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Expanded state design pressure</a:t>
            </a:r>
          </a:p>
        </p:txBody>
      </p:sp>
      <p:sp>
        <p:nvSpPr>
          <p:cNvPr id="4" name="Slide Number Placeholder 3"/>
          <p:cNvSpPr>
            <a:spLocks noGrp="1"/>
          </p:cNvSpPr>
          <p:nvPr>
            <p:ph type="sldNum" sz="quarter" idx="5"/>
          </p:nvPr>
        </p:nvSpPr>
        <p:spPr/>
        <p:txBody>
          <a:bodyPr/>
          <a:lstStyle/>
          <a:p>
            <a:fld id="{F3208A10-3334-4D97-9941-32DD7989C5DB}" type="slidenum">
              <a:rPr lang="en-CA" smtClean="0"/>
              <a:t>44</a:t>
            </a:fld>
            <a:endParaRPr lang="en-CA"/>
          </a:p>
        </p:txBody>
      </p:sp>
    </p:spTree>
    <p:extLst>
      <p:ext uri="{BB962C8B-B14F-4D97-AF65-F5344CB8AC3E}">
        <p14:creationId xmlns:p14="http://schemas.microsoft.com/office/powerpoint/2010/main" val="662926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CA"/>
              <a:t>Seitz threshold for bubble nucleation</a:t>
            </a:r>
          </a:p>
          <a:p>
            <a:endParaRPr lang="en-CA"/>
          </a:p>
          <a:p>
            <a:r>
              <a:rPr lang="en-CA">
                <a:hlinkClick r:id="rId3"/>
              </a:rPr>
              <a:t>untitled (queensu.ca)</a:t>
            </a:r>
            <a:endParaRPr lang="en-CA"/>
          </a:p>
          <a:p>
            <a:endParaRPr lang="en-CA"/>
          </a:p>
          <a:p>
            <a:r>
              <a:rPr lang="en-CA"/>
              <a:t>Terms:</a:t>
            </a:r>
          </a:p>
          <a:p>
            <a:r>
              <a:rPr lang="en-CA"/>
              <a:t>Helmholtz free energy of surface and heat absorption from surrounding</a:t>
            </a:r>
          </a:p>
          <a:p>
            <a:r>
              <a:rPr lang="en-CA"/>
              <a:t>Latent heat of </a:t>
            </a:r>
            <a:r>
              <a:rPr lang="en-CA" err="1"/>
              <a:t>vapourization</a:t>
            </a:r>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CA"/>
              <a:t>Work to form bubble surface</a:t>
            </a:r>
          </a:p>
          <a:p>
            <a:endParaRPr lang="en-CA"/>
          </a:p>
          <a:p>
            <a:r>
              <a:rPr lang="en-CA" err="1"/>
              <a:t>r_c</a:t>
            </a:r>
            <a:r>
              <a:rPr lang="en-CA"/>
              <a:t> when the bubble gas pressure can overcome the surface tension and liquid pressure and depends on the fluid in use</a:t>
            </a:r>
          </a:p>
        </p:txBody>
      </p:sp>
      <p:sp>
        <p:nvSpPr>
          <p:cNvPr id="4" name="Slide Number Placeholder 3"/>
          <p:cNvSpPr>
            <a:spLocks noGrp="1"/>
          </p:cNvSpPr>
          <p:nvPr>
            <p:ph type="sldNum" sz="quarter" idx="5"/>
          </p:nvPr>
        </p:nvSpPr>
        <p:spPr/>
        <p:txBody>
          <a:bodyPr/>
          <a:lstStyle/>
          <a:p>
            <a:fld id="{DC0CF57C-0D35-431C-9DFF-394B8834313C}" type="slidenum">
              <a:rPr lang="en-CA" smtClean="0"/>
              <a:t>46</a:t>
            </a:fld>
            <a:endParaRPr lang="en-CA"/>
          </a:p>
        </p:txBody>
      </p:sp>
    </p:spTree>
    <p:extLst>
      <p:ext uri="{BB962C8B-B14F-4D97-AF65-F5344CB8AC3E}">
        <p14:creationId xmlns:p14="http://schemas.microsoft.com/office/powerpoint/2010/main" val="279293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look at the structure of these detectors. We need a variable volume vessel to contain our freon, because we need to control its pressure. To do that, we attach a “small” quartz jar to a bellows, which looks a bit like an accordion tube, it can expand and contract its length, and sealing the freon between the inner jar/bellows, and the outer jar. We put that inside of a pressure vessel filled with oil, so that when we pressurize the oil, it pushes the inner jar further into the outer jar, shringking the freon volume, thereby increasing the pressure.</a:t>
            </a:r>
          </a:p>
          <a:p>
            <a:endParaRPr lang="en-US"/>
          </a:p>
        </p:txBody>
      </p:sp>
      <p:sp>
        <p:nvSpPr>
          <p:cNvPr id="4" name="Slide Number Placeholder 3"/>
          <p:cNvSpPr>
            <a:spLocks noGrp="1"/>
          </p:cNvSpPr>
          <p:nvPr>
            <p:ph type="sldNum" sz="quarter" idx="5"/>
          </p:nvPr>
        </p:nvSpPr>
        <p:spPr/>
        <p:txBody>
          <a:bodyPr/>
          <a:lstStyle/>
          <a:p>
            <a:fld id="{0EC4B633-BE07-46E0-BEE4-26C032667513}" type="slidenum">
              <a:rPr lang="en-CA" smtClean="0"/>
              <a:t>49</a:t>
            </a:fld>
            <a:endParaRPr lang="en-CA"/>
          </a:p>
        </p:txBody>
      </p:sp>
    </p:spTree>
    <p:extLst>
      <p:ext uri="{BB962C8B-B14F-4D97-AF65-F5344CB8AC3E}">
        <p14:creationId xmlns:p14="http://schemas.microsoft.com/office/powerpoint/2010/main" val="2140295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Initially we pressurize the freon so that it is in a stable liquid state, and its gibbs potential looks something like this</a:t>
            </a:r>
            <a:endParaRPr lang="en-CA"/>
          </a:p>
          <a:p>
            <a:endParaRPr lang="en-CA"/>
          </a:p>
        </p:txBody>
      </p:sp>
      <p:sp>
        <p:nvSpPr>
          <p:cNvPr id="4" name="Slide Number Placeholder 3"/>
          <p:cNvSpPr>
            <a:spLocks noGrp="1"/>
          </p:cNvSpPr>
          <p:nvPr>
            <p:ph type="sldNum" sz="quarter" idx="5"/>
          </p:nvPr>
        </p:nvSpPr>
        <p:spPr/>
        <p:txBody>
          <a:bodyPr/>
          <a:lstStyle/>
          <a:p>
            <a:fld id="{0EC4B633-BE07-46E0-BEE4-26C032667513}" type="slidenum">
              <a:rPr lang="en-CA" smtClean="0"/>
              <a:t>50</a:t>
            </a:fld>
            <a:endParaRPr lang="en-CA"/>
          </a:p>
        </p:txBody>
      </p:sp>
    </p:spTree>
    <p:extLst>
      <p:ext uri="{BB962C8B-B14F-4D97-AF65-F5344CB8AC3E}">
        <p14:creationId xmlns:p14="http://schemas.microsoft.com/office/powerpoint/2010/main" val="3135668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Then, we carefully expand the volume by decreasing the oil pressure, allowing the C3F8 to push the bellows back down until the C3F8 pressure roughly matches the oil pressure. Now the Gibb’s potential has evolved into something like this, where the freon would be most table as a gas, but its gotten stuck in a local minimum that corresponds to a superheated state.</a:t>
            </a:r>
            <a:endParaRPr lang="en-CA"/>
          </a:p>
        </p:txBody>
      </p:sp>
      <p:sp>
        <p:nvSpPr>
          <p:cNvPr id="4" name="Slide Number Placeholder 3"/>
          <p:cNvSpPr>
            <a:spLocks noGrp="1"/>
          </p:cNvSpPr>
          <p:nvPr>
            <p:ph type="sldNum" sz="quarter" idx="5"/>
          </p:nvPr>
        </p:nvSpPr>
        <p:spPr/>
        <p:txBody>
          <a:bodyPr/>
          <a:lstStyle/>
          <a:p>
            <a:fld id="{0EC4B633-BE07-46E0-BEE4-26C032667513}" type="slidenum">
              <a:rPr lang="en-CA" smtClean="0"/>
              <a:t>51</a:t>
            </a:fld>
            <a:endParaRPr lang="en-CA"/>
          </a:p>
        </p:txBody>
      </p:sp>
    </p:spTree>
    <p:extLst>
      <p:ext uri="{BB962C8B-B14F-4D97-AF65-F5344CB8AC3E}">
        <p14:creationId xmlns:p14="http://schemas.microsoft.com/office/powerpoint/2010/main" val="1256532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we wait, with cameras and pressure transducers monitoring for signs of a bubble</a:t>
            </a:r>
            <a:endParaRPr lang="en-CA"/>
          </a:p>
        </p:txBody>
      </p:sp>
      <p:sp>
        <p:nvSpPr>
          <p:cNvPr id="4" name="Slide Number Placeholder 3"/>
          <p:cNvSpPr>
            <a:spLocks noGrp="1"/>
          </p:cNvSpPr>
          <p:nvPr>
            <p:ph type="sldNum" sz="quarter" idx="5"/>
          </p:nvPr>
        </p:nvSpPr>
        <p:spPr/>
        <p:txBody>
          <a:bodyPr/>
          <a:lstStyle/>
          <a:p>
            <a:fld id="{0EC4B633-BE07-46E0-BEE4-26C032667513}" type="slidenum">
              <a:rPr lang="en-CA" smtClean="0"/>
              <a:t>52</a:t>
            </a:fld>
            <a:endParaRPr lang="en-CA"/>
          </a:p>
        </p:txBody>
      </p:sp>
    </p:spTree>
    <p:extLst>
      <p:ext uri="{BB962C8B-B14F-4D97-AF65-F5344CB8AC3E}">
        <p14:creationId xmlns:p14="http://schemas.microsoft.com/office/powerpoint/2010/main" val="943907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And eventually, some particle interacts with the freon, causing a nuclear recoil which triggers localized boiling near the interactions site – THE BUBBLE. Images, pressure and </a:t>
            </a:r>
            <a:r>
              <a:rPr lang="en-US" err="1"/>
              <a:t>acoustkc</a:t>
            </a:r>
            <a:r>
              <a:rPr lang="en-US"/>
              <a:t> data of the bubble growth are recorded</a:t>
            </a:r>
            <a:endParaRPr lang="en-CA"/>
          </a:p>
        </p:txBody>
      </p:sp>
      <p:sp>
        <p:nvSpPr>
          <p:cNvPr id="4" name="Slide Number Placeholder 3"/>
          <p:cNvSpPr>
            <a:spLocks noGrp="1"/>
          </p:cNvSpPr>
          <p:nvPr>
            <p:ph type="sldNum" sz="quarter" idx="5"/>
          </p:nvPr>
        </p:nvSpPr>
        <p:spPr/>
        <p:txBody>
          <a:bodyPr/>
          <a:lstStyle/>
          <a:p>
            <a:fld id="{0EC4B633-BE07-46E0-BEE4-26C032667513}" type="slidenum">
              <a:rPr lang="en-CA" smtClean="0"/>
              <a:t>53</a:t>
            </a:fld>
            <a:endParaRPr lang="en-CA"/>
          </a:p>
        </p:txBody>
      </p:sp>
    </p:spTree>
    <p:extLst>
      <p:ext uri="{BB962C8B-B14F-4D97-AF65-F5344CB8AC3E}">
        <p14:creationId xmlns:p14="http://schemas.microsoft.com/office/powerpoint/2010/main" val="3827792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DAQ system recognizes a bubble has formed and starts pumping oil back into the pressure vessel to compress the C3F8 and squeeze the bubble back into liquid form</a:t>
            </a:r>
            <a:endParaRPr lang="en-CA"/>
          </a:p>
        </p:txBody>
      </p:sp>
      <p:sp>
        <p:nvSpPr>
          <p:cNvPr id="4" name="Slide Number Placeholder 3"/>
          <p:cNvSpPr>
            <a:spLocks noGrp="1"/>
          </p:cNvSpPr>
          <p:nvPr>
            <p:ph type="sldNum" sz="quarter" idx="5"/>
          </p:nvPr>
        </p:nvSpPr>
        <p:spPr/>
        <p:txBody>
          <a:bodyPr/>
          <a:lstStyle/>
          <a:p>
            <a:fld id="{0EC4B633-BE07-46E0-BEE4-26C032667513}" type="slidenum">
              <a:rPr lang="en-CA" smtClean="0"/>
              <a:t>54</a:t>
            </a:fld>
            <a:endParaRPr lang="en-CA"/>
          </a:p>
        </p:txBody>
      </p:sp>
    </p:spTree>
    <p:extLst>
      <p:ext uri="{BB962C8B-B14F-4D97-AF65-F5344CB8AC3E}">
        <p14:creationId xmlns:p14="http://schemas.microsoft.com/office/powerpoint/2010/main" val="1356792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https://blog.sciencemuseum.org.uk/the-art-of-boiling-beer-60-years-of-the-bubble-chamber/</a:t>
            </a:r>
          </a:p>
          <a:p>
            <a:r>
              <a:rPr lang="en-CA"/>
              <a:t>Advantages over cloud chambers: can be made bigger and more dense</a:t>
            </a:r>
          </a:p>
          <a:p>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CA"/>
              <a:t>Used heavily throughout the 1960s to study charged particles and other interactions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CA"/>
              <a:t>Exploited in CERN’s (at that time) brand new and largest accelerator, Proton Synchrotron</a:t>
            </a:r>
          </a:p>
          <a:p>
            <a:r>
              <a:rPr lang="en-CA"/>
              <a:t>(</a:t>
            </a:r>
            <a:r>
              <a:rPr lang="en-CA">
                <a:hlinkClick r:id="rId3"/>
              </a:rPr>
              <a:t>https://cerncourier.com/a/in-the-tracks-of-the-bubble-chamber/</a:t>
            </a:r>
            <a:r>
              <a:rPr lang="en-CA"/>
              <a:t>) </a:t>
            </a:r>
          </a:p>
        </p:txBody>
      </p:sp>
      <p:sp>
        <p:nvSpPr>
          <p:cNvPr id="4" name="Slide Number Placeholder 3"/>
          <p:cNvSpPr>
            <a:spLocks noGrp="1"/>
          </p:cNvSpPr>
          <p:nvPr>
            <p:ph type="sldNum" sz="quarter" idx="5"/>
          </p:nvPr>
        </p:nvSpPr>
        <p:spPr/>
        <p:txBody>
          <a:bodyPr/>
          <a:lstStyle/>
          <a:p>
            <a:fld id="{046D61C8-0852-47B3-956F-396DE401DBB1}" type="slidenum">
              <a:rPr lang="en-CA" smtClean="0"/>
              <a:t>4</a:t>
            </a:fld>
            <a:endParaRPr lang="en-CA"/>
          </a:p>
        </p:txBody>
      </p:sp>
    </p:spTree>
    <p:extLst>
      <p:ext uri="{BB962C8B-B14F-4D97-AF65-F5344CB8AC3E}">
        <p14:creationId xmlns:p14="http://schemas.microsoft.com/office/powerpoint/2010/main" val="3685313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https://blog.sciencemuseum.org.uk/the-art-of-boiling-beer-60-years-of-the-bubble-chamber/</a:t>
            </a:r>
          </a:p>
          <a:p>
            <a:r>
              <a:rPr lang="en-CA"/>
              <a:t>Advantages over cloud chambers: can be made bigger and more dense</a:t>
            </a:r>
          </a:p>
          <a:p>
            <a:endParaRPr lang="en-CA"/>
          </a:p>
          <a:p>
            <a:pPr marL="0" marR="0" lvl="0" indent="0" algn="l" defTabSz="914400" rtl="0" eaLnBrk="1" fontAlgn="auto" latinLnBrk="0" hangingPunct="1">
              <a:lnSpc>
                <a:spcPct val="100000"/>
              </a:lnSpc>
              <a:spcBef>
                <a:spcPts val="0"/>
              </a:spcBef>
              <a:spcAft>
                <a:spcPts val="0"/>
              </a:spcAft>
              <a:buClrTx/>
              <a:buSzTx/>
              <a:buFontTx/>
              <a:buNone/>
              <a:tabLst/>
              <a:defRPr/>
            </a:pPr>
            <a:r>
              <a:rPr lang="en-CA"/>
              <a:t>Used heavily throughout the 1960s to study charged particles and other interactions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CA"/>
              <a:t>Exploited in CERN’s (at that time) brand new and largest accelerator, Proton Synchrotron</a:t>
            </a:r>
          </a:p>
          <a:p>
            <a:r>
              <a:rPr lang="en-CA"/>
              <a:t>(</a:t>
            </a:r>
            <a:r>
              <a:rPr lang="en-CA">
                <a:hlinkClick r:id="rId3"/>
              </a:rPr>
              <a:t>https://cerncourier.com/a/in-the-tracks-of-the-bubble-chamber/</a:t>
            </a:r>
            <a:endParaRPr lang="en-CA"/>
          </a:p>
          <a:p>
            <a:endParaRPr lang="en-CA"/>
          </a:p>
          <a:p>
            <a:r>
              <a:rPr lang="en-CA" err="1"/>
              <a:t>Gargamelle</a:t>
            </a:r>
            <a:endParaRPr lang="en-CA"/>
          </a:p>
          <a:p>
            <a:r>
              <a:rPr lang="en-CA" err="1"/>
              <a:t>Operatued</a:t>
            </a:r>
            <a:r>
              <a:rPr lang="en-CA"/>
              <a:t> in proton synchrotron muon neutrino beam</a:t>
            </a:r>
          </a:p>
          <a:p>
            <a:r>
              <a:rPr lang="en-CA"/>
              <a:t> </a:t>
            </a:r>
          </a:p>
        </p:txBody>
      </p:sp>
      <p:sp>
        <p:nvSpPr>
          <p:cNvPr id="4" name="Slide Number Placeholder 3"/>
          <p:cNvSpPr>
            <a:spLocks noGrp="1"/>
          </p:cNvSpPr>
          <p:nvPr>
            <p:ph type="sldNum" sz="quarter" idx="5"/>
          </p:nvPr>
        </p:nvSpPr>
        <p:spPr/>
        <p:txBody>
          <a:bodyPr/>
          <a:lstStyle/>
          <a:p>
            <a:fld id="{046D61C8-0852-47B3-956F-396DE401DBB1}" type="slidenum">
              <a:rPr lang="en-CA" smtClean="0"/>
              <a:t>5</a:t>
            </a:fld>
            <a:endParaRPr lang="en-CA"/>
          </a:p>
        </p:txBody>
      </p:sp>
    </p:spTree>
    <p:extLst>
      <p:ext uri="{BB962C8B-B14F-4D97-AF65-F5344CB8AC3E}">
        <p14:creationId xmlns:p14="http://schemas.microsoft.com/office/powerpoint/2010/main" val="2160110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C1E553C-117F-6E4A-AD84-FF7CA371DDC8}" type="slidenum">
              <a:rPr lang="en-US" smtClean="0"/>
              <a:t>7</a:t>
            </a:fld>
            <a:endParaRPr lang="en-US"/>
          </a:p>
        </p:txBody>
      </p:sp>
    </p:spTree>
    <p:extLst>
      <p:ext uri="{BB962C8B-B14F-4D97-AF65-F5344CB8AC3E}">
        <p14:creationId xmlns:p14="http://schemas.microsoft.com/office/powerpoint/2010/main" val="3871572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F3208A10-3334-4D97-9941-32DD7989C5DB}" type="slidenum">
              <a:rPr lang="en-CA" smtClean="0"/>
              <a:t>18</a:t>
            </a:fld>
            <a:endParaRPr lang="en-CA"/>
          </a:p>
        </p:txBody>
      </p:sp>
    </p:spTree>
    <p:extLst>
      <p:ext uri="{BB962C8B-B14F-4D97-AF65-F5344CB8AC3E}">
        <p14:creationId xmlns:p14="http://schemas.microsoft.com/office/powerpoint/2010/main" val="2334780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CA"/>
          </a:p>
          <a:p>
            <a:pPr marL="171450" lvl="0" indent="-171450">
              <a:buFont typeface="Arial" panose="020B0604020202020204" pitchFamily="34" charset="0"/>
              <a:buChar char="•"/>
            </a:pPr>
            <a:r>
              <a:rPr lang="en-CA"/>
              <a:t>Neutrons come from:</a:t>
            </a:r>
          </a:p>
          <a:p>
            <a:pPr marL="628650" lvl="1" indent="-171450">
              <a:buFont typeface="Arial" panose="020B0604020202020204" pitchFamily="34" charset="0"/>
              <a:buChar char="•"/>
            </a:pPr>
            <a:r>
              <a:rPr lang="en-CA"/>
              <a:t>Radioactive impurities in detector materials</a:t>
            </a:r>
          </a:p>
          <a:p>
            <a:pPr marL="628650" lvl="1" indent="-171450">
              <a:buFont typeface="Arial" panose="020B0604020202020204" pitchFamily="34" charset="0"/>
              <a:buChar char="•"/>
            </a:pPr>
            <a:r>
              <a:rPr lang="en-CA"/>
              <a:t>Induced by high energy gammas emitted after neutron or alpha captures in rock</a:t>
            </a:r>
          </a:p>
          <a:p>
            <a:pPr marL="628650" lvl="1" indent="-171450">
              <a:buFont typeface="Arial" panose="020B0604020202020204" pitchFamily="34" charset="0"/>
              <a:buChar char="•"/>
            </a:pPr>
            <a:r>
              <a:rPr lang="en-CA"/>
              <a:t>Induced by cosmic muons – muon spallation, muons start EM showers and photons get absorbed by nuclei causing them to decay, hadronic cascades induced by muon</a:t>
            </a:r>
          </a:p>
          <a:p>
            <a:pPr marL="171450" lvl="0" indent="-171450">
              <a:buFont typeface="Arial" panose="020B0604020202020204" pitchFamily="34" charset="0"/>
              <a:buChar char="•"/>
            </a:pPr>
            <a:endParaRPr lang="en-CA"/>
          </a:p>
          <a:p>
            <a:pPr marL="0" lvl="0" indent="0">
              <a:buFont typeface="Arial" panose="020B0604020202020204" pitchFamily="34" charset="0"/>
              <a:buNone/>
            </a:pPr>
            <a:r>
              <a:rPr lang="en-CA"/>
              <a:t>In order to achieve deposition of the threshold energy within a short enough track, the interacting particle needs to have a high enough stopping power – it must lose a certain amount of energy per unit length. This plot shows the stopping power for various particles of different energies. What we don’t want to see in our detector is gammas or electrons, and one of the main advantages about bubble chambers is that they are intrinsically nearly insensitive to electron recoils because of the low stopping power of electrons. We use a very </a:t>
            </a:r>
            <a:r>
              <a:rPr lang="en-CA" err="1"/>
              <a:t>very</a:t>
            </a:r>
            <a:r>
              <a:rPr lang="en-CA"/>
              <a:t> hot gamma source to probe those extremely rare electron recoil events to characterize the gamma rejection of the detector, and choose a threshold that is as sensitive as possible to wimps and as insensitive as possible to gammas.</a:t>
            </a:r>
          </a:p>
          <a:p>
            <a:pPr marL="0" lvl="0" indent="0">
              <a:buFont typeface="Arial" panose="020B0604020202020204" pitchFamily="34" charset="0"/>
              <a:buNone/>
            </a:pPr>
            <a:endParaRPr lang="en-CA"/>
          </a:p>
          <a:p>
            <a:pPr marL="0" lvl="0" indent="0">
              <a:buFont typeface="Arial" panose="020B0604020202020204" pitchFamily="34" charset="0"/>
              <a:buNone/>
            </a:pPr>
            <a:r>
              <a:rPr lang="en-CA"/>
              <a:t>Great, but you might notice we have a problem up here, especially with 222-Rn alphas, given that radon likes to settle to the floor, and we happen to be operating in the deepest underground physics lab on the planet.</a:t>
            </a:r>
          </a:p>
          <a:p>
            <a:pPr marL="171450" lvl="0" indent="-171450">
              <a:buFont typeface="Arial" panose="020B0604020202020204" pitchFamily="34" charset="0"/>
              <a:buChar char="•"/>
            </a:pPr>
            <a:endParaRPr lang="en-CA"/>
          </a:p>
          <a:p>
            <a:pPr marL="0" lvl="0" indent="0">
              <a:buFont typeface="Arial" panose="020B0604020202020204" pitchFamily="34" charset="0"/>
              <a:buNone/>
            </a:pPr>
            <a:endParaRPr lang="en-CA"/>
          </a:p>
        </p:txBody>
      </p:sp>
      <p:sp>
        <p:nvSpPr>
          <p:cNvPr id="4" name="Footer Placeholder 3"/>
          <p:cNvSpPr>
            <a:spLocks noGrp="1"/>
          </p:cNvSpPr>
          <p:nvPr>
            <p:ph type="ftr" sz="quarter" idx="4"/>
          </p:nvPr>
        </p:nvSpPr>
        <p:spPr/>
        <p:txBody>
          <a:bodyPr/>
          <a:lstStyle/>
          <a:p>
            <a:r>
              <a:rPr lang="en-CA"/>
              <a:t>Michaela Robert</a:t>
            </a:r>
          </a:p>
        </p:txBody>
      </p:sp>
      <p:sp>
        <p:nvSpPr>
          <p:cNvPr id="5" name="Slide Number Placeholder 4"/>
          <p:cNvSpPr>
            <a:spLocks noGrp="1"/>
          </p:cNvSpPr>
          <p:nvPr>
            <p:ph type="sldNum" sz="quarter" idx="5"/>
          </p:nvPr>
        </p:nvSpPr>
        <p:spPr/>
        <p:txBody>
          <a:bodyPr/>
          <a:lstStyle/>
          <a:p>
            <a:fld id="{DBFC7243-E98A-4D7C-AA89-33E95201105B}" type="slidenum">
              <a:rPr lang="en-CA" smtClean="0"/>
              <a:t>21</a:t>
            </a:fld>
            <a:endParaRPr lang="en-CA"/>
          </a:p>
        </p:txBody>
      </p:sp>
    </p:spTree>
    <p:extLst>
      <p:ext uri="{BB962C8B-B14F-4D97-AF65-F5344CB8AC3E}">
        <p14:creationId xmlns:p14="http://schemas.microsoft.com/office/powerpoint/2010/main" val="4081842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2</m:t>
                              </m:r>
                            </m:e>
                          </m:rad>
                          <m:r>
                            <a:rPr lang="en-US" b="0" i="1" smtClean="0">
                              <a:latin typeface="Cambria Math" panose="02040503050406030204" pitchFamily="18" charset="0"/>
                            </a:rPr>
                            <m:t>𝜋</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𝑑</m:t>
                              </m:r>
                            </m:e>
                            <m:sup>
                              <m:r>
                                <a:rPr lang="en-US" b="0" i="1" smtClean="0">
                                  <a:latin typeface="Cambria Math" panose="02040503050406030204" pitchFamily="18" charset="0"/>
                                </a:rPr>
                                <m:t>2</m:t>
                              </m:r>
                            </m:sup>
                          </m:sSup>
                          <m:r>
                            <a:rPr lang="en-US" b="0" i="1" smtClean="0">
                              <a:latin typeface="Cambria Math" panose="02040503050406030204" pitchFamily="18" charset="0"/>
                            </a:rPr>
                            <m:t>𝑁</m:t>
                          </m:r>
                          <m:r>
                            <a:rPr lang="en-US" b="0" i="1" smtClean="0">
                              <a:latin typeface="Cambria Math" panose="02040503050406030204" pitchFamily="18" charset="0"/>
                            </a:rPr>
                            <m:t>/</m:t>
                          </m:r>
                          <m:r>
                            <a:rPr lang="en-US" b="0" i="1" smtClean="0">
                              <a:latin typeface="Cambria Math" panose="02040503050406030204" pitchFamily="18" charset="0"/>
                            </a:rPr>
                            <m:t>𝑉</m:t>
                          </m:r>
                        </m:den>
                      </m:f>
                    </m:oMath>
                  </m:oMathPara>
                </a14:m>
                <a:endParaRPr lang="en-CA"/>
              </a:p>
              <a:p>
                <a:endParaRPr lang="en-CA"/>
              </a:p>
            </p:txBody>
          </p:sp>
        </mc:Choice>
        <mc:Fallback>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a:latin typeface="Cambria Math" panose="02040503050406030204" pitchFamily="18" charset="0"/>
                  </a:rPr>
                  <a:t>𝜆=1/(√2 𝜋𝑑^2 𝑁/𝑉)</a:t>
                </a:r>
                <a:endParaRPr lang="en-CA"/>
              </a:p>
              <a:p>
                <a:endParaRPr lang="en-CA"/>
              </a:p>
            </p:txBody>
          </p:sp>
        </mc:Fallback>
      </mc:AlternateContent>
      <p:sp>
        <p:nvSpPr>
          <p:cNvPr id="4" name="Slide Number Placeholder 3"/>
          <p:cNvSpPr>
            <a:spLocks noGrp="1"/>
          </p:cNvSpPr>
          <p:nvPr>
            <p:ph type="sldNum" sz="quarter" idx="5"/>
          </p:nvPr>
        </p:nvSpPr>
        <p:spPr/>
        <p:txBody>
          <a:bodyPr/>
          <a:lstStyle/>
          <a:p>
            <a:fld id="{742BFDFF-99BB-4091-A55B-8BD8F3308533}" type="slidenum">
              <a:rPr lang="en-CA" smtClean="0"/>
              <a:t>29</a:t>
            </a:fld>
            <a:endParaRPr lang="en-CA"/>
          </a:p>
        </p:txBody>
      </p:sp>
    </p:spTree>
    <p:extLst>
      <p:ext uri="{BB962C8B-B14F-4D97-AF65-F5344CB8AC3E}">
        <p14:creationId xmlns:p14="http://schemas.microsoft.com/office/powerpoint/2010/main" val="2991691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Pneumatically actuated</a:t>
            </a:r>
          </a:p>
          <a:p>
            <a:r>
              <a:rPr lang="en-CA" dirty="0"/>
              <a:t>Fast compression raises freon above </a:t>
            </a:r>
            <a:r>
              <a:rPr lang="en-CA" dirty="0" err="1"/>
              <a:t>P_liquid</a:t>
            </a:r>
            <a:endParaRPr lang="en-CA" dirty="0"/>
          </a:p>
          <a:p>
            <a:endParaRPr lang="en-CA" dirty="0"/>
          </a:p>
          <a:p>
            <a:r>
              <a:rPr lang="en-CA" dirty="0"/>
              <a:t>0.2 seconds</a:t>
            </a:r>
          </a:p>
          <a:p>
            <a:endParaRPr lang="en-CA" dirty="0"/>
          </a:p>
        </p:txBody>
      </p:sp>
      <p:sp>
        <p:nvSpPr>
          <p:cNvPr id="4" name="Slide Number Placeholder 3"/>
          <p:cNvSpPr>
            <a:spLocks noGrp="1"/>
          </p:cNvSpPr>
          <p:nvPr>
            <p:ph type="sldNum" sz="quarter" idx="5"/>
          </p:nvPr>
        </p:nvSpPr>
        <p:spPr/>
        <p:txBody>
          <a:bodyPr/>
          <a:lstStyle/>
          <a:p>
            <a:fld id="{F3208A10-3334-4D97-9941-32DD7989C5DB}" type="slidenum">
              <a:rPr lang="en-CA" smtClean="0"/>
              <a:t>33</a:t>
            </a:fld>
            <a:endParaRPr lang="en-CA"/>
          </a:p>
        </p:txBody>
      </p:sp>
    </p:spTree>
    <p:extLst>
      <p:ext uri="{BB962C8B-B14F-4D97-AF65-F5344CB8AC3E}">
        <p14:creationId xmlns:p14="http://schemas.microsoft.com/office/powerpoint/2010/main" val="354060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Pumps engage to raise to </a:t>
            </a:r>
            <a:r>
              <a:rPr lang="en-CA" dirty="0" err="1"/>
              <a:t>P_compressed</a:t>
            </a:r>
            <a:endParaRPr lang="en-CA" dirty="0"/>
          </a:p>
        </p:txBody>
      </p:sp>
      <p:sp>
        <p:nvSpPr>
          <p:cNvPr id="4" name="Slide Number Placeholder 3"/>
          <p:cNvSpPr>
            <a:spLocks noGrp="1"/>
          </p:cNvSpPr>
          <p:nvPr>
            <p:ph type="sldNum" sz="quarter" idx="5"/>
          </p:nvPr>
        </p:nvSpPr>
        <p:spPr/>
        <p:txBody>
          <a:bodyPr/>
          <a:lstStyle/>
          <a:p>
            <a:fld id="{F3208A10-3334-4D97-9941-32DD7989C5DB}" type="slidenum">
              <a:rPr lang="en-CA" smtClean="0"/>
              <a:t>34</a:t>
            </a:fld>
            <a:endParaRPr lang="en-CA"/>
          </a:p>
        </p:txBody>
      </p:sp>
    </p:spTree>
    <p:extLst>
      <p:ext uri="{BB962C8B-B14F-4D97-AF65-F5344CB8AC3E}">
        <p14:creationId xmlns:p14="http://schemas.microsoft.com/office/powerpoint/2010/main" val="3759628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2A3B3-488D-90DC-AB82-CA4B3E1058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9A2F9576-D5E4-2494-3408-937C091113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ECBD65BA-3B5C-7D9A-CDE6-C1A7908FB40E}"/>
              </a:ext>
            </a:extLst>
          </p:cNvPr>
          <p:cNvSpPr>
            <a:spLocks noGrp="1"/>
          </p:cNvSpPr>
          <p:nvPr>
            <p:ph type="dt" sz="half" idx="10"/>
          </p:nvPr>
        </p:nvSpPr>
        <p:spPr/>
        <p:txBody>
          <a:bodyPr/>
          <a:lstStyle/>
          <a:p>
            <a:fld id="{2C1522F4-6236-4B03-94F2-522449F591C9}" type="datetime1">
              <a:rPr lang="en-CA" smtClean="0"/>
              <a:t>2024-05-12</a:t>
            </a:fld>
            <a:endParaRPr lang="en-CA"/>
          </a:p>
        </p:txBody>
      </p:sp>
      <p:sp>
        <p:nvSpPr>
          <p:cNvPr id="5" name="Footer Placeholder 4">
            <a:extLst>
              <a:ext uri="{FF2B5EF4-FFF2-40B4-BE49-F238E27FC236}">
                <a16:creationId xmlns:a16="http://schemas.microsoft.com/office/drawing/2014/main" id="{6B4E74D2-21CE-A1BC-5CFF-FE2E88BEA59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1D90C23-9A9F-9BE2-54D7-5991CA315974}"/>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1094947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7A8F2-4F72-AF26-E33B-26DD2D1C2767}"/>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1EFA029A-F72C-823D-737B-84EA4D4B2B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2B8AE20-C579-2FC5-78B0-162007F95ED0}"/>
              </a:ext>
            </a:extLst>
          </p:cNvPr>
          <p:cNvSpPr>
            <a:spLocks noGrp="1"/>
          </p:cNvSpPr>
          <p:nvPr>
            <p:ph type="dt" sz="half" idx="10"/>
          </p:nvPr>
        </p:nvSpPr>
        <p:spPr/>
        <p:txBody>
          <a:bodyPr/>
          <a:lstStyle/>
          <a:p>
            <a:fld id="{2DCEE756-365B-4591-BE77-F56B723202C4}" type="datetime1">
              <a:rPr lang="en-CA" smtClean="0"/>
              <a:t>2024-05-12</a:t>
            </a:fld>
            <a:endParaRPr lang="en-CA"/>
          </a:p>
        </p:txBody>
      </p:sp>
      <p:sp>
        <p:nvSpPr>
          <p:cNvPr id="5" name="Footer Placeholder 4">
            <a:extLst>
              <a:ext uri="{FF2B5EF4-FFF2-40B4-BE49-F238E27FC236}">
                <a16:creationId xmlns:a16="http://schemas.microsoft.com/office/drawing/2014/main" id="{68E5DF31-68F8-3D07-B51C-1AEC35F98C2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6159722-8FBE-CA95-EC60-4777A260F028}"/>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1885280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2272ED-271C-DF2B-9686-CE18EF15914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20E2A50-FECF-C635-8DFD-C62FAF233F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70A4C5A-D13C-ADC3-790C-20CA64ACE8A7}"/>
              </a:ext>
            </a:extLst>
          </p:cNvPr>
          <p:cNvSpPr>
            <a:spLocks noGrp="1"/>
          </p:cNvSpPr>
          <p:nvPr>
            <p:ph type="dt" sz="half" idx="10"/>
          </p:nvPr>
        </p:nvSpPr>
        <p:spPr/>
        <p:txBody>
          <a:bodyPr/>
          <a:lstStyle/>
          <a:p>
            <a:fld id="{629FFCA6-F343-4D1F-BC4E-540EA459D82A}" type="datetime1">
              <a:rPr lang="en-CA" smtClean="0"/>
              <a:t>2024-05-12</a:t>
            </a:fld>
            <a:endParaRPr lang="en-CA"/>
          </a:p>
        </p:txBody>
      </p:sp>
      <p:sp>
        <p:nvSpPr>
          <p:cNvPr id="5" name="Footer Placeholder 4">
            <a:extLst>
              <a:ext uri="{FF2B5EF4-FFF2-40B4-BE49-F238E27FC236}">
                <a16:creationId xmlns:a16="http://schemas.microsoft.com/office/drawing/2014/main" id="{B3479B1C-0DA6-93C6-447F-DC6B948774A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7F36645-5689-AB79-6038-B8E8CAD34211}"/>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3783341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35AEB-4747-1995-3A7C-AC3AFEC87967}"/>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22209B91-54D9-D3DD-796F-32094D05B87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0B27C95-36DA-1212-55ED-98EAB2432A56}"/>
              </a:ext>
            </a:extLst>
          </p:cNvPr>
          <p:cNvSpPr>
            <a:spLocks noGrp="1"/>
          </p:cNvSpPr>
          <p:nvPr>
            <p:ph type="dt" sz="half" idx="10"/>
          </p:nvPr>
        </p:nvSpPr>
        <p:spPr/>
        <p:txBody>
          <a:bodyPr/>
          <a:lstStyle/>
          <a:p>
            <a:fld id="{8F6439FB-4F0E-4A38-AC0B-AEC24AAD8927}" type="datetime1">
              <a:rPr lang="en-CA" smtClean="0"/>
              <a:t>2024-05-12</a:t>
            </a:fld>
            <a:endParaRPr lang="en-CA"/>
          </a:p>
        </p:txBody>
      </p:sp>
      <p:sp>
        <p:nvSpPr>
          <p:cNvPr id="5" name="Footer Placeholder 4">
            <a:extLst>
              <a:ext uri="{FF2B5EF4-FFF2-40B4-BE49-F238E27FC236}">
                <a16:creationId xmlns:a16="http://schemas.microsoft.com/office/drawing/2014/main" id="{9A0CFB34-87B5-7ACF-DA12-3D34BC335B9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2F901A4-E550-FD19-3C73-F7DE5DAED8B3}"/>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3635691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32D4-D4E2-5C4A-6C0E-63E1CECE91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DC33E678-7553-0B41-EB75-BD8B3CCD7A3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092022C-43EE-0A59-CE5F-B8FE826048F7}"/>
              </a:ext>
            </a:extLst>
          </p:cNvPr>
          <p:cNvSpPr>
            <a:spLocks noGrp="1"/>
          </p:cNvSpPr>
          <p:nvPr>
            <p:ph type="dt" sz="half" idx="10"/>
          </p:nvPr>
        </p:nvSpPr>
        <p:spPr/>
        <p:txBody>
          <a:bodyPr/>
          <a:lstStyle/>
          <a:p>
            <a:fld id="{EC53789B-A86E-445C-A7B8-B6B0E9604C8C}" type="datetime1">
              <a:rPr lang="en-CA" smtClean="0"/>
              <a:t>2024-05-12</a:t>
            </a:fld>
            <a:endParaRPr lang="en-CA"/>
          </a:p>
        </p:txBody>
      </p:sp>
      <p:sp>
        <p:nvSpPr>
          <p:cNvPr id="5" name="Footer Placeholder 4">
            <a:extLst>
              <a:ext uri="{FF2B5EF4-FFF2-40B4-BE49-F238E27FC236}">
                <a16:creationId xmlns:a16="http://schemas.microsoft.com/office/drawing/2014/main" id="{5AA929C6-7D61-838E-0FD3-0DA9C8F6E10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6E6931E-DBF8-7E01-4D87-6B4EED496F86}"/>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2051913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DDF5C-A6E9-02C8-04E9-D43F8ABBB7F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98D1E48-69D4-5864-1AE2-AD6D6E9B79C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EB3ECC65-2ED9-CDBC-7F22-A06AE782C24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F28AEA90-362B-1B1A-B9DB-8F07D273738E}"/>
              </a:ext>
            </a:extLst>
          </p:cNvPr>
          <p:cNvSpPr>
            <a:spLocks noGrp="1"/>
          </p:cNvSpPr>
          <p:nvPr>
            <p:ph type="dt" sz="half" idx="10"/>
          </p:nvPr>
        </p:nvSpPr>
        <p:spPr/>
        <p:txBody>
          <a:bodyPr/>
          <a:lstStyle/>
          <a:p>
            <a:fld id="{6677B1DB-BAF3-43D0-AC43-6C18AC4E7C9E}" type="datetime1">
              <a:rPr lang="en-CA" smtClean="0"/>
              <a:t>2024-05-12</a:t>
            </a:fld>
            <a:endParaRPr lang="en-CA"/>
          </a:p>
        </p:txBody>
      </p:sp>
      <p:sp>
        <p:nvSpPr>
          <p:cNvPr id="6" name="Footer Placeholder 5">
            <a:extLst>
              <a:ext uri="{FF2B5EF4-FFF2-40B4-BE49-F238E27FC236}">
                <a16:creationId xmlns:a16="http://schemas.microsoft.com/office/drawing/2014/main" id="{6E620E21-1E0A-F8BF-DD88-047E05810879}"/>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14E1185C-F81F-31CC-A8C0-B2BEBFB648D9}"/>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2112467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0DFF1-88A9-18D4-F324-7F8307EEE0D8}"/>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3C204F2-64B8-D1B6-EA32-5AD6CC9FEF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2771197-494F-95B5-0DF0-0E02C088B8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5A93D1C7-1D99-3D59-FDEF-15C704906C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7FCD5E-EFF5-F3C1-D5CF-B3CA8069CB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E93822D8-C066-FCFB-5CE0-DBA8F9EF7BB6}"/>
              </a:ext>
            </a:extLst>
          </p:cNvPr>
          <p:cNvSpPr>
            <a:spLocks noGrp="1"/>
          </p:cNvSpPr>
          <p:nvPr>
            <p:ph type="dt" sz="half" idx="10"/>
          </p:nvPr>
        </p:nvSpPr>
        <p:spPr/>
        <p:txBody>
          <a:bodyPr/>
          <a:lstStyle/>
          <a:p>
            <a:fld id="{D70040D0-E67D-4530-B1CA-D9740BDBD081}" type="datetime1">
              <a:rPr lang="en-CA" smtClean="0"/>
              <a:t>2024-05-12</a:t>
            </a:fld>
            <a:endParaRPr lang="en-CA"/>
          </a:p>
        </p:txBody>
      </p:sp>
      <p:sp>
        <p:nvSpPr>
          <p:cNvPr id="8" name="Footer Placeholder 7">
            <a:extLst>
              <a:ext uri="{FF2B5EF4-FFF2-40B4-BE49-F238E27FC236}">
                <a16:creationId xmlns:a16="http://schemas.microsoft.com/office/drawing/2014/main" id="{63245FF4-1D49-C9C7-5A1F-B696E6F93A7C}"/>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6C03BE20-11AD-F381-F4E5-87BB7F0FCA7C}"/>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2198973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3D80D-2E1F-AA34-8A89-A190FEC37C1D}"/>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F3ADAA45-C9A2-0863-2578-1BFC701A3E1D}"/>
              </a:ext>
            </a:extLst>
          </p:cNvPr>
          <p:cNvSpPr>
            <a:spLocks noGrp="1"/>
          </p:cNvSpPr>
          <p:nvPr>
            <p:ph type="dt" sz="half" idx="10"/>
          </p:nvPr>
        </p:nvSpPr>
        <p:spPr/>
        <p:txBody>
          <a:bodyPr/>
          <a:lstStyle/>
          <a:p>
            <a:fld id="{CA5C8946-82D5-4F44-BE0B-0F2485068A58}" type="datetime1">
              <a:rPr lang="en-CA" smtClean="0"/>
              <a:t>2024-05-12</a:t>
            </a:fld>
            <a:endParaRPr lang="en-CA"/>
          </a:p>
        </p:txBody>
      </p:sp>
      <p:sp>
        <p:nvSpPr>
          <p:cNvPr id="4" name="Footer Placeholder 3">
            <a:extLst>
              <a:ext uri="{FF2B5EF4-FFF2-40B4-BE49-F238E27FC236}">
                <a16:creationId xmlns:a16="http://schemas.microsoft.com/office/drawing/2014/main" id="{3417C94A-762D-096A-2E9A-9247BBE78D4E}"/>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5C091C59-9768-CC1C-6B63-F9C66B73A9B3}"/>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822525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58BE0B-3C6E-DA8C-3063-08322D97A4DD}"/>
              </a:ext>
            </a:extLst>
          </p:cNvPr>
          <p:cNvSpPr>
            <a:spLocks noGrp="1"/>
          </p:cNvSpPr>
          <p:nvPr>
            <p:ph type="dt" sz="half" idx="10"/>
          </p:nvPr>
        </p:nvSpPr>
        <p:spPr/>
        <p:txBody>
          <a:bodyPr/>
          <a:lstStyle/>
          <a:p>
            <a:fld id="{930FA251-6148-4022-AFDB-1FC3B0EA368A}" type="datetime1">
              <a:rPr lang="en-CA" smtClean="0"/>
              <a:t>2024-05-12</a:t>
            </a:fld>
            <a:endParaRPr lang="en-CA"/>
          </a:p>
        </p:txBody>
      </p:sp>
      <p:sp>
        <p:nvSpPr>
          <p:cNvPr id="3" name="Footer Placeholder 2">
            <a:extLst>
              <a:ext uri="{FF2B5EF4-FFF2-40B4-BE49-F238E27FC236}">
                <a16:creationId xmlns:a16="http://schemas.microsoft.com/office/drawing/2014/main" id="{94A45861-D5EE-54EA-3900-7D5A0128A62C}"/>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F64DA785-BFAE-3B4F-422B-39CEF6CC2175}"/>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290071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03022-55BE-BFA0-6118-5F7EF0C8D4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F6992967-3CD2-D059-7C6E-E6539170A3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E23466E0-34D5-5FA0-3987-D129C67C5A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D26A16-539D-99DF-F555-6546593815AE}"/>
              </a:ext>
            </a:extLst>
          </p:cNvPr>
          <p:cNvSpPr>
            <a:spLocks noGrp="1"/>
          </p:cNvSpPr>
          <p:nvPr>
            <p:ph type="dt" sz="half" idx="10"/>
          </p:nvPr>
        </p:nvSpPr>
        <p:spPr/>
        <p:txBody>
          <a:bodyPr/>
          <a:lstStyle/>
          <a:p>
            <a:fld id="{F078146C-B18D-4973-84EF-95C598473996}" type="datetime1">
              <a:rPr lang="en-CA" smtClean="0"/>
              <a:t>2024-05-12</a:t>
            </a:fld>
            <a:endParaRPr lang="en-CA"/>
          </a:p>
        </p:txBody>
      </p:sp>
      <p:sp>
        <p:nvSpPr>
          <p:cNvPr id="6" name="Footer Placeholder 5">
            <a:extLst>
              <a:ext uri="{FF2B5EF4-FFF2-40B4-BE49-F238E27FC236}">
                <a16:creationId xmlns:a16="http://schemas.microsoft.com/office/drawing/2014/main" id="{B8ED804B-31CA-C753-C6EB-E077601E0094}"/>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4B9C75C-06C7-63C4-74F2-9C9761E60F1D}"/>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3270669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5F69C-8ACB-88DD-9A45-584ADE9798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CF6D8B4E-8DBC-DB73-4ADA-BCFBF6B522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F33EBDCB-29F2-EF06-9209-C6E00A6888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6D6234-F072-14BD-D961-2888B9FE3AA4}"/>
              </a:ext>
            </a:extLst>
          </p:cNvPr>
          <p:cNvSpPr>
            <a:spLocks noGrp="1"/>
          </p:cNvSpPr>
          <p:nvPr>
            <p:ph type="dt" sz="half" idx="10"/>
          </p:nvPr>
        </p:nvSpPr>
        <p:spPr/>
        <p:txBody>
          <a:bodyPr/>
          <a:lstStyle/>
          <a:p>
            <a:fld id="{6C0908B8-79A3-4A5E-92DB-DECAA302CA01}" type="datetime1">
              <a:rPr lang="en-CA" smtClean="0"/>
              <a:t>2024-05-12</a:t>
            </a:fld>
            <a:endParaRPr lang="en-CA"/>
          </a:p>
        </p:txBody>
      </p:sp>
      <p:sp>
        <p:nvSpPr>
          <p:cNvPr id="6" name="Footer Placeholder 5">
            <a:extLst>
              <a:ext uri="{FF2B5EF4-FFF2-40B4-BE49-F238E27FC236}">
                <a16:creationId xmlns:a16="http://schemas.microsoft.com/office/drawing/2014/main" id="{66C4778F-4111-F5F7-ACF3-3634A760B2F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2DEF799C-9D00-8AFD-6756-926F2B050357}"/>
              </a:ext>
            </a:extLst>
          </p:cNvPr>
          <p:cNvSpPr>
            <a:spLocks noGrp="1"/>
          </p:cNvSpPr>
          <p:nvPr>
            <p:ph type="sldNum" sz="quarter" idx="12"/>
          </p:nvPr>
        </p:nvSpPr>
        <p:spPr/>
        <p:txBody>
          <a:bodyPr/>
          <a:lstStyle/>
          <a:p>
            <a:fld id="{691065A5-3578-4A10-B6E9-4D35041AE1EB}" type="slidenum">
              <a:rPr lang="en-CA" smtClean="0"/>
              <a:t>‹#›</a:t>
            </a:fld>
            <a:endParaRPr lang="en-CA"/>
          </a:p>
        </p:txBody>
      </p:sp>
    </p:spTree>
    <p:extLst>
      <p:ext uri="{BB962C8B-B14F-4D97-AF65-F5344CB8AC3E}">
        <p14:creationId xmlns:p14="http://schemas.microsoft.com/office/powerpoint/2010/main" val="4007882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CE72A8-EBFE-AF35-8C26-094D5F552C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933796C-48D4-A563-2A7D-F1BAAE8BD4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87D68E2-044A-D4C6-35A3-610795F0A8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7938280-3AD8-40FA-A977-18914D9E78AD}" type="datetime1">
              <a:rPr lang="en-CA" smtClean="0"/>
              <a:t>2024-05-12</a:t>
            </a:fld>
            <a:endParaRPr lang="en-CA"/>
          </a:p>
        </p:txBody>
      </p:sp>
      <p:sp>
        <p:nvSpPr>
          <p:cNvPr id="5" name="Footer Placeholder 4">
            <a:extLst>
              <a:ext uri="{FF2B5EF4-FFF2-40B4-BE49-F238E27FC236}">
                <a16:creationId xmlns:a16="http://schemas.microsoft.com/office/drawing/2014/main" id="{7CE84F88-66D9-1601-CBE0-2D6376C2F4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A"/>
          </a:p>
        </p:txBody>
      </p:sp>
      <p:sp>
        <p:nvSpPr>
          <p:cNvPr id="6" name="Slide Number Placeholder 5">
            <a:extLst>
              <a:ext uri="{FF2B5EF4-FFF2-40B4-BE49-F238E27FC236}">
                <a16:creationId xmlns:a16="http://schemas.microsoft.com/office/drawing/2014/main" id="{C80A6B68-1D44-4B30-7269-9F461D2BEC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1065A5-3578-4A10-B6E9-4D35041AE1EB}" type="slidenum">
              <a:rPr lang="en-CA" smtClean="0"/>
              <a:t>‹#›</a:t>
            </a:fld>
            <a:endParaRPr lang="en-CA"/>
          </a:p>
        </p:txBody>
      </p:sp>
    </p:spTree>
    <p:extLst>
      <p:ext uri="{BB962C8B-B14F-4D97-AF65-F5344CB8AC3E}">
        <p14:creationId xmlns:p14="http://schemas.microsoft.com/office/powerpoint/2010/main" val="638088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270.png"/><Relationship Id="rId5" Type="http://schemas.openxmlformats.org/officeDocument/2006/relationships/image" Target="../media/image27.png"/><Relationship Id="rId4" Type="http://schemas.openxmlformats.org/officeDocument/2006/relationships/image" Target="../media/image250.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33.png"/><Relationship Id="rId4" Type="http://schemas.openxmlformats.org/officeDocument/2006/relationships/image" Target="../media/image320.png"/></Relationships>
</file>

<file path=ppt/slides/_rels/slide1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20.png"/><Relationship Id="rId9" Type="http://schemas.openxmlformats.org/officeDocument/2006/relationships/image" Target="../media/image36.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7.gif"/><Relationship Id="rId3" Type="http://schemas.openxmlformats.org/officeDocument/2006/relationships/image" Target="../media/image1.png"/><Relationship Id="rId7" Type="http://schemas.openxmlformats.org/officeDocument/2006/relationships/image" Target="../media/image46.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hyperlink" Target="https://www.daviddarling.info/encyclopedia/S/strangeness.html" TargetMode="External"/><Relationship Id="rId5" Type="http://schemas.openxmlformats.org/officeDocument/2006/relationships/image" Target="../media/image5.png"/><Relationship Id="rId4" Type="http://schemas.openxmlformats.org/officeDocument/2006/relationships/hyperlink" Target="https://en.wikipedia.org/wiki/Cloud_chamber" TargetMode="External"/><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8.png"/><Relationship Id="rId4" Type="http://schemas.openxmlformats.org/officeDocument/2006/relationships/image" Target="../media/image67.png"/></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73.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10.png"/><Relationship Id="rId4" Type="http://schemas.openxmlformats.org/officeDocument/2006/relationships/hyperlink" Target="https://journals-aps-org.proxy.queensu.ca/pr/pdf/10.1103/PhysRev.97.474"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hyperlink" Target="https://physics.aps.org/articles/v14/96" TargetMode="External"/><Relationship Id="rId2" Type="http://schemas.openxmlformats.org/officeDocument/2006/relationships/image" Target="../media/image80.pn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13.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830.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16.gif"/><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audio" Target="../media/audio1.wav"/><Relationship Id="rId7" Type="http://schemas.openxmlformats.org/officeDocument/2006/relationships/image" Target="../media/image20.png"/><Relationship Id="rId12"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70.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967C0-E5EE-8BF4-7459-A09E53A432B9}"/>
              </a:ext>
            </a:extLst>
          </p:cNvPr>
          <p:cNvSpPr>
            <a:spLocks noGrp="1"/>
          </p:cNvSpPr>
          <p:nvPr>
            <p:ph type="ctrTitle"/>
          </p:nvPr>
        </p:nvSpPr>
        <p:spPr/>
        <p:txBody>
          <a:bodyPr/>
          <a:lstStyle/>
          <a:p>
            <a:r>
              <a:rPr lang="en-CA" dirty="0"/>
              <a:t>PICO Collaboration</a:t>
            </a:r>
            <a:br>
              <a:rPr lang="en-CA" dirty="0"/>
            </a:br>
            <a:r>
              <a:rPr lang="en-CA" dirty="0"/>
              <a:t>(Bubble Chambers)</a:t>
            </a:r>
          </a:p>
        </p:txBody>
      </p:sp>
      <p:sp>
        <p:nvSpPr>
          <p:cNvPr id="3" name="Subtitle 2">
            <a:extLst>
              <a:ext uri="{FF2B5EF4-FFF2-40B4-BE49-F238E27FC236}">
                <a16:creationId xmlns:a16="http://schemas.microsoft.com/office/drawing/2014/main" id="{EF0C2C31-B7A3-0D2F-5A50-C84F86E95E74}"/>
              </a:ext>
            </a:extLst>
          </p:cNvPr>
          <p:cNvSpPr>
            <a:spLocks noGrp="1"/>
          </p:cNvSpPr>
          <p:nvPr>
            <p:ph type="subTitle" idx="1"/>
          </p:nvPr>
        </p:nvSpPr>
        <p:spPr/>
        <p:txBody>
          <a:bodyPr/>
          <a:lstStyle/>
          <a:p>
            <a:r>
              <a:rPr lang="en-CA" dirty="0"/>
              <a:t>Emily Adams, Michaela Robert</a:t>
            </a:r>
          </a:p>
          <a:p>
            <a:endParaRPr lang="en-CA" dirty="0"/>
          </a:p>
          <a:p>
            <a:r>
              <a:rPr lang="en-CA" dirty="0"/>
              <a:t>EIEIOO 2024</a:t>
            </a:r>
          </a:p>
        </p:txBody>
      </p:sp>
      <p:pic>
        <p:nvPicPr>
          <p:cNvPr id="4" name="Picture 2">
            <a:extLst>
              <a:ext uri="{FF2B5EF4-FFF2-40B4-BE49-F238E27FC236}">
                <a16:creationId xmlns:a16="http://schemas.microsoft.com/office/drawing/2014/main" id="{CDAEFC6C-E7C8-7623-5324-0E47F594C3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30" y="207532"/>
            <a:ext cx="2442591" cy="1034030"/>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a:extLst>
              <a:ext uri="{FF2B5EF4-FFF2-40B4-BE49-F238E27FC236}">
                <a16:creationId xmlns:a16="http://schemas.microsoft.com/office/drawing/2014/main" id="{DA0D84C4-3D40-8231-0F7F-19510F9D19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5545" y="207532"/>
            <a:ext cx="3476736" cy="1037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5480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370AE4D-0FFF-10BD-A40F-1CA615564562}"/>
              </a:ext>
            </a:extLst>
          </p:cNvPr>
          <p:cNvPicPr>
            <a:picLocks noChangeAspect="1"/>
          </p:cNvPicPr>
          <p:nvPr/>
        </p:nvPicPr>
        <p:blipFill>
          <a:blip r:embed="rId2"/>
          <a:stretch>
            <a:fillRect/>
          </a:stretch>
        </p:blipFill>
        <p:spPr>
          <a:xfrm>
            <a:off x="6393304" y="913765"/>
            <a:ext cx="5392262" cy="5139500"/>
          </a:xfrm>
          <a:prstGeom prst="rect">
            <a:avLst/>
          </a:prstGeom>
        </p:spPr>
      </p:pic>
      <p:sp>
        <p:nvSpPr>
          <p:cNvPr id="2" name="Title 1">
            <a:extLst>
              <a:ext uri="{FF2B5EF4-FFF2-40B4-BE49-F238E27FC236}">
                <a16:creationId xmlns:a16="http://schemas.microsoft.com/office/drawing/2014/main" id="{84DBECB4-30A9-3249-87F7-9E14995F7386}"/>
              </a:ext>
            </a:extLst>
          </p:cNvPr>
          <p:cNvSpPr>
            <a:spLocks noGrp="1"/>
          </p:cNvSpPr>
          <p:nvPr>
            <p:ph type="title"/>
          </p:nvPr>
        </p:nvSpPr>
        <p:spPr/>
        <p:txBody>
          <a:bodyPr/>
          <a:lstStyle/>
          <a:p>
            <a:r>
              <a:rPr lang="en-CA" dirty="0"/>
              <a:t>History of  PICO Bubble Chambers</a:t>
            </a:r>
          </a:p>
        </p:txBody>
      </p:sp>
      <p:pic>
        <p:nvPicPr>
          <p:cNvPr id="5" name="Picture 4">
            <a:extLst>
              <a:ext uri="{FF2B5EF4-FFF2-40B4-BE49-F238E27FC236}">
                <a16:creationId xmlns:a16="http://schemas.microsoft.com/office/drawing/2014/main" id="{6924506C-D1E3-5CF0-F3D3-F6E00CA620A3}"/>
              </a:ext>
            </a:extLst>
          </p:cNvPr>
          <p:cNvPicPr>
            <a:picLocks noChangeAspect="1"/>
          </p:cNvPicPr>
          <p:nvPr/>
        </p:nvPicPr>
        <p:blipFill>
          <a:blip r:embed="rId3"/>
          <a:stretch>
            <a:fillRect/>
          </a:stretch>
        </p:blipFill>
        <p:spPr>
          <a:xfrm>
            <a:off x="144470" y="1448409"/>
            <a:ext cx="3022436" cy="4131995"/>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F3E5A4D-7B57-E244-34C7-5DD9ABAEDEA9}"/>
                  </a:ext>
                </a:extLst>
              </p:cNvPr>
              <p:cNvSpPr txBox="1"/>
              <p:nvPr/>
            </p:nvSpPr>
            <p:spPr>
              <a:xfrm>
                <a:off x="597118" y="5715341"/>
                <a:ext cx="2117141" cy="646331"/>
              </a:xfrm>
              <a:prstGeom prst="rect">
                <a:avLst/>
              </a:prstGeom>
              <a:noFill/>
            </p:spPr>
            <p:txBody>
              <a:bodyPr wrap="square" rtlCol="0">
                <a:spAutoFit/>
              </a:bodyPr>
              <a:lstStyle/>
              <a:p>
                <a:r>
                  <a:rPr lang="en-CA" dirty="0"/>
                  <a:t>PICASSO </a:t>
                </a:r>
                <a14:m>
                  <m:oMath xmlns:m="http://schemas.openxmlformats.org/officeDocument/2006/math">
                    <m:sSub>
                      <m:sSubPr>
                        <m:ctrlPr>
                          <a:rPr lang="en-CA" b="0" i="1" dirty="0" smtClean="0">
                            <a:latin typeface="Cambria Math" panose="02040503050406030204" pitchFamily="18" charset="0"/>
                          </a:rPr>
                        </m:ctrlPr>
                      </m:sSubPr>
                      <m:e>
                        <m:r>
                          <a:rPr lang="en-CA" b="0" i="1" dirty="0" smtClean="0">
                            <a:latin typeface="Cambria Math" panose="02040503050406030204" pitchFamily="18" charset="0"/>
                          </a:rPr>
                          <m:t>(</m:t>
                        </m:r>
                        <m:r>
                          <a:rPr lang="en-CA" i="1" dirty="0" smtClean="0">
                            <a:latin typeface="Cambria Math" panose="02040503050406030204" pitchFamily="18" charset="0"/>
                          </a:rPr>
                          <m:t>𝐶</m:t>
                        </m:r>
                      </m:e>
                      <m:sub>
                        <m:r>
                          <a:rPr lang="en-CA" b="0" i="1" dirty="0" smtClean="0">
                            <a:latin typeface="Cambria Math" panose="02040503050406030204" pitchFamily="18" charset="0"/>
                          </a:rPr>
                          <m:t>4</m:t>
                        </m:r>
                      </m:sub>
                    </m:sSub>
                    <m:sSub>
                      <m:sSubPr>
                        <m:ctrlPr>
                          <a:rPr lang="en-CA" b="0" i="1" dirty="0" smtClean="0">
                            <a:latin typeface="Cambria Math" panose="02040503050406030204" pitchFamily="18" charset="0"/>
                          </a:rPr>
                        </m:ctrlPr>
                      </m:sSubPr>
                      <m:e>
                        <m:r>
                          <a:rPr lang="en-CA" i="1" dirty="0" smtClean="0">
                            <a:latin typeface="Cambria Math" panose="02040503050406030204" pitchFamily="18" charset="0"/>
                          </a:rPr>
                          <m:t>𝐹</m:t>
                        </m:r>
                      </m:e>
                      <m:sub>
                        <m:r>
                          <a:rPr lang="en-CA" b="0" i="1" dirty="0" smtClean="0">
                            <a:latin typeface="Cambria Math" panose="02040503050406030204" pitchFamily="18" charset="0"/>
                          </a:rPr>
                          <m:t>10</m:t>
                        </m:r>
                      </m:sub>
                    </m:sSub>
                    <m:r>
                      <a:rPr lang="en-CA" b="0" i="1" dirty="0" smtClean="0">
                        <a:latin typeface="Cambria Math" panose="02040503050406030204" pitchFamily="18" charset="0"/>
                      </a:rPr>
                      <m:t>)</m:t>
                    </m:r>
                  </m:oMath>
                </a14:m>
                <a:endParaRPr lang="en-CA" b="0" i="1" dirty="0">
                  <a:latin typeface="Cambria Math" panose="02040503050406030204" pitchFamily="18" charset="0"/>
                </a:endParaRPr>
              </a:p>
              <a:p>
                <a:r>
                  <a:rPr lang="en-CA" dirty="0"/>
                  <a:t>2005-2014</a:t>
                </a:r>
                <a14:m>
                  <m:oMath xmlns:m="http://schemas.openxmlformats.org/officeDocument/2006/math">
                    <m:r>
                      <a:rPr lang="en-CA" i="1" dirty="0" smtClean="0">
                        <a:latin typeface="Cambria Math" panose="02040503050406030204" pitchFamily="18" charset="0"/>
                      </a:rPr>
                      <m:t> </m:t>
                    </m:r>
                  </m:oMath>
                </a14:m>
                <a:endParaRPr lang="en-CA" dirty="0"/>
              </a:p>
            </p:txBody>
          </p:sp>
        </mc:Choice>
        <mc:Fallback xmlns="">
          <p:sp>
            <p:nvSpPr>
              <p:cNvPr id="6" name="TextBox 5">
                <a:extLst>
                  <a:ext uri="{FF2B5EF4-FFF2-40B4-BE49-F238E27FC236}">
                    <a16:creationId xmlns:a16="http://schemas.microsoft.com/office/drawing/2014/main" id="{AF3E5A4D-7B57-E244-34C7-5DD9ABAEDEA9}"/>
                  </a:ext>
                </a:extLst>
              </p:cNvPr>
              <p:cNvSpPr txBox="1">
                <a:spLocks noRot="1" noChangeAspect="1" noMove="1" noResize="1" noEditPoints="1" noAdjustHandles="1" noChangeArrowheads="1" noChangeShapeType="1" noTextEdit="1"/>
              </p:cNvSpPr>
              <p:nvPr/>
            </p:nvSpPr>
            <p:spPr>
              <a:xfrm>
                <a:off x="597118" y="5715341"/>
                <a:ext cx="2117141" cy="646331"/>
              </a:xfrm>
              <a:prstGeom prst="rect">
                <a:avLst/>
              </a:prstGeom>
              <a:blipFill>
                <a:blip r:embed="rId4"/>
                <a:stretch>
                  <a:fillRect l="-2594" t="-5660" b="-1415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31E35F16-AC38-3294-59FB-CAB02A3AA411}"/>
              </a:ext>
            </a:extLst>
          </p:cNvPr>
          <p:cNvPicPr>
            <a:picLocks noChangeAspect="1"/>
          </p:cNvPicPr>
          <p:nvPr/>
        </p:nvPicPr>
        <p:blipFill rotWithShape="1">
          <a:blip r:embed="rId5"/>
          <a:srcRect l="515" t="5378" r="-515"/>
          <a:stretch/>
        </p:blipFill>
        <p:spPr>
          <a:xfrm>
            <a:off x="3556486" y="1448409"/>
            <a:ext cx="2405052" cy="4266932"/>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D9BA4E0-C7D8-4583-4CCC-0588F65DF644}"/>
                  </a:ext>
                </a:extLst>
              </p:cNvPr>
              <p:cNvSpPr txBox="1"/>
              <p:nvPr/>
            </p:nvSpPr>
            <p:spPr>
              <a:xfrm>
                <a:off x="3556486" y="5846544"/>
                <a:ext cx="2117141" cy="646331"/>
              </a:xfrm>
              <a:prstGeom prst="rect">
                <a:avLst/>
              </a:prstGeom>
              <a:noFill/>
            </p:spPr>
            <p:txBody>
              <a:bodyPr wrap="square" rtlCol="0">
                <a:spAutoFit/>
              </a:bodyPr>
              <a:lstStyle/>
              <a:p>
                <a:r>
                  <a:rPr lang="en-CA" dirty="0"/>
                  <a:t>COUPP-4kg </a:t>
                </a:r>
                <a14:m>
                  <m:oMath xmlns:m="http://schemas.openxmlformats.org/officeDocument/2006/math">
                    <m:r>
                      <a:rPr lang="en-CA" b="0" i="0" dirty="0" smtClean="0">
                        <a:latin typeface="Cambria Math" panose="02040503050406030204" pitchFamily="18" charset="0"/>
                      </a:rPr>
                      <m:t>(</m:t>
                    </m:r>
                    <m:r>
                      <a:rPr lang="en-CA" b="0" i="1" dirty="0" smtClean="0">
                        <a:latin typeface="Cambria Math" panose="02040503050406030204" pitchFamily="18" charset="0"/>
                      </a:rPr>
                      <m:t>𝐶</m:t>
                    </m:r>
                    <m:sSub>
                      <m:sSubPr>
                        <m:ctrlPr>
                          <a:rPr lang="en-CA" b="0" i="1" dirty="0" smtClean="0">
                            <a:latin typeface="Cambria Math" panose="02040503050406030204" pitchFamily="18" charset="0"/>
                          </a:rPr>
                        </m:ctrlPr>
                      </m:sSubPr>
                      <m:e>
                        <m:r>
                          <a:rPr lang="en-CA" i="1" dirty="0" smtClean="0">
                            <a:latin typeface="Cambria Math" panose="02040503050406030204" pitchFamily="18" charset="0"/>
                          </a:rPr>
                          <m:t>𝐹</m:t>
                        </m:r>
                      </m:e>
                      <m:sub>
                        <m:r>
                          <a:rPr lang="en-CA" b="0" i="1" dirty="0" smtClean="0">
                            <a:latin typeface="Cambria Math" panose="02040503050406030204" pitchFamily="18" charset="0"/>
                          </a:rPr>
                          <m:t>3</m:t>
                        </m:r>
                      </m:sub>
                    </m:sSub>
                    <m:r>
                      <a:rPr lang="en-CA" b="0" i="1" dirty="0" smtClean="0">
                        <a:latin typeface="Cambria Math" panose="02040503050406030204" pitchFamily="18" charset="0"/>
                      </a:rPr>
                      <m:t>𝐼</m:t>
                    </m:r>
                    <m:r>
                      <a:rPr lang="en-CA" b="0" i="1" dirty="0" smtClean="0">
                        <a:latin typeface="Cambria Math" panose="02040503050406030204" pitchFamily="18" charset="0"/>
                      </a:rPr>
                      <m:t>)</m:t>
                    </m:r>
                  </m:oMath>
                </a14:m>
                <a:endParaRPr lang="en-CA" b="0" i="1" dirty="0">
                  <a:latin typeface="Cambria Math" panose="02040503050406030204" pitchFamily="18" charset="0"/>
                </a:endParaRPr>
              </a:p>
              <a:p>
                <a:r>
                  <a:rPr lang="en-CA" dirty="0"/>
                  <a:t>2011-2012</a:t>
                </a:r>
              </a:p>
            </p:txBody>
          </p:sp>
        </mc:Choice>
        <mc:Fallback xmlns="">
          <p:sp>
            <p:nvSpPr>
              <p:cNvPr id="7" name="TextBox 6">
                <a:extLst>
                  <a:ext uri="{FF2B5EF4-FFF2-40B4-BE49-F238E27FC236}">
                    <a16:creationId xmlns:a16="http://schemas.microsoft.com/office/drawing/2014/main" id="{BD9BA4E0-C7D8-4583-4CCC-0588F65DF644}"/>
                  </a:ext>
                </a:extLst>
              </p:cNvPr>
              <p:cNvSpPr txBox="1">
                <a:spLocks noRot="1" noChangeAspect="1" noMove="1" noResize="1" noEditPoints="1" noAdjustHandles="1" noChangeArrowheads="1" noChangeShapeType="1" noTextEdit="1"/>
              </p:cNvSpPr>
              <p:nvPr/>
            </p:nvSpPr>
            <p:spPr>
              <a:xfrm>
                <a:off x="3556486" y="5846544"/>
                <a:ext cx="2117141" cy="646331"/>
              </a:xfrm>
              <a:prstGeom prst="rect">
                <a:avLst/>
              </a:prstGeom>
              <a:blipFill>
                <a:blip r:embed="rId6"/>
                <a:stretch>
                  <a:fillRect l="-2299" t="-4717"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A299C54-2747-CDA0-9B61-F47CD7E6B2DA}"/>
                  </a:ext>
                </a:extLst>
              </p:cNvPr>
              <p:cNvSpPr txBox="1"/>
              <p:nvPr/>
            </p:nvSpPr>
            <p:spPr>
              <a:xfrm>
                <a:off x="8293511" y="5856029"/>
                <a:ext cx="2117141" cy="646331"/>
              </a:xfrm>
              <a:prstGeom prst="rect">
                <a:avLst/>
              </a:prstGeom>
              <a:noFill/>
            </p:spPr>
            <p:txBody>
              <a:bodyPr wrap="square" rtlCol="0">
                <a:spAutoFit/>
              </a:bodyPr>
              <a:lstStyle/>
              <a:p>
                <a:r>
                  <a:rPr lang="en-CA" dirty="0"/>
                  <a:t>PICO-2L </a:t>
                </a:r>
                <a14:m>
                  <m:oMath xmlns:m="http://schemas.openxmlformats.org/officeDocument/2006/math">
                    <m:sSub>
                      <m:sSubPr>
                        <m:ctrlPr>
                          <a:rPr lang="en-CA" b="0" i="1" dirty="0" smtClean="0">
                            <a:latin typeface="Cambria Math" panose="02040503050406030204" pitchFamily="18" charset="0"/>
                          </a:rPr>
                        </m:ctrlPr>
                      </m:sSubPr>
                      <m:e>
                        <m:r>
                          <a:rPr lang="en-CA" b="0" i="1" dirty="0" smtClean="0">
                            <a:latin typeface="Cambria Math" panose="02040503050406030204" pitchFamily="18" charset="0"/>
                          </a:rPr>
                          <m:t>(</m:t>
                        </m:r>
                        <m:r>
                          <a:rPr lang="en-CA" i="1" dirty="0" smtClean="0">
                            <a:latin typeface="Cambria Math" panose="02040503050406030204" pitchFamily="18" charset="0"/>
                          </a:rPr>
                          <m:t>𝐶</m:t>
                        </m:r>
                      </m:e>
                      <m:sub>
                        <m:r>
                          <a:rPr lang="en-CA" b="0" i="1" dirty="0" smtClean="0">
                            <a:latin typeface="Cambria Math" panose="02040503050406030204" pitchFamily="18" charset="0"/>
                          </a:rPr>
                          <m:t>3</m:t>
                        </m:r>
                      </m:sub>
                    </m:sSub>
                    <m:sSub>
                      <m:sSubPr>
                        <m:ctrlPr>
                          <a:rPr lang="en-CA" b="0" i="1" dirty="0" smtClean="0">
                            <a:latin typeface="Cambria Math" panose="02040503050406030204" pitchFamily="18" charset="0"/>
                          </a:rPr>
                        </m:ctrlPr>
                      </m:sSubPr>
                      <m:e>
                        <m:r>
                          <a:rPr lang="en-CA" i="1" dirty="0" smtClean="0">
                            <a:latin typeface="Cambria Math" panose="02040503050406030204" pitchFamily="18" charset="0"/>
                          </a:rPr>
                          <m:t>𝐹</m:t>
                        </m:r>
                      </m:e>
                      <m:sub>
                        <m:r>
                          <a:rPr lang="en-CA" b="0" i="1" dirty="0" smtClean="0">
                            <a:latin typeface="Cambria Math" panose="02040503050406030204" pitchFamily="18" charset="0"/>
                          </a:rPr>
                          <m:t>8</m:t>
                        </m:r>
                      </m:sub>
                    </m:sSub>
                    <m:r>
                      <a:rPr lang="en-CA" b="0" i="1" dirty="0" smtClean="0">
                        <a:latin typeface="Cambria Math" panose="02040503050406030204" pitchFamily="18" charset="0"/>
                      </a:rPr>
                      <m:t>)</m:t>
                    </m:r>
                  </m:oMath>
                </a14:m>
                <a:endParaRPr lang="en-CA" b="0" i="1" dirty="0">
                  <a:latin typeface="Cambria Math" panose="02040503050406030204" pitchFamily="18" charset="0"/>
                </a:endParaRPr>
              </a:p>
              <a:p>
                <a:r>
                  <a:rPr lang="en-CA" dirty="0"/>
                  <a:t>2015</a:t>
                </a:r>
                <a14:m>
                  <m:oMath xmlns:m="http://schemas.openxmlformats.org/officeDocument/2006/math">
                    <m:r>
                      <a:rPr lang="en-CA" i="1" dirty="0" smtClean="0">
                        <a:latin typeface="Cambria Math" panose="02040503050406030204" pitchFamily="18" charset="0"/>
                      </a:rPr>
                      <m:t> </m:t>
                    </m:r>
                  </m:oMath>
                </a14:m>
                <a:endParaRPr lang="en-CA" dirty="0"/>
              </a:p>
            </p:txBody>
          </p:sp>
        </mc:Choice>
        <mc:Fallback xmlns="">
          <p:sp>
            <p:nvSpPr>
              <p:cNvPr id="9" name="TextBox 8">
                <a:extLst>
                  <a:ext uri="{FF2B5EF4-FFF2-40B4-BE49-F238E27FC236}">
                    <a16:creationId xmlns:a16="http://schemas.microsoft.com/office/drawing/2014/main" id="{FA299C54-2747-CDA0-9B61-F47CD7E6B2DA}"/>
                  </a:ext>
                </a:extLst>
              </p:cNvPr>
              <p:cNvSpPr txBox="1">
                <a:spLocks noRot="1" noChangeAspect="1" noMove="1" noResize="1" noEditPoints="1" noAdjustHandles="1" noChangeArrowheads="1" noChangeShapeType="1" noTextEdit="1"/>
              </p:cNvSpPr>
              <p:nvPr/>
            </p:nvSpPr>
            <p:spPr>
              <a:xfrm>
                <a:off x="8293511" y="5856029"/>
                <a:ext cx="2117141" cy="646331"/>
              </a:xfrm>
              <a:prstGeom prst="rect">
                <a:avLst/>
              </a:prstGeom>
              <a:blipFill>
                <a:blip r:embed="rId7"/>
                <a:stretch>
                  <a:fillRect l="-2299" t="-5660" b="-14151"/>
                </a:stretch>
              </a:blipFill>
            </p:spPr>
            <p:txBody>
              <a:bodyPr/>
              <a:lstStyle/>
              <a:p>
                <a:r>
                  <a:rPr lang="en-US">
                    <a:noFill/>
                  </a:rPr>
                  <a:t> </a:t>
                </a:r>
              </a:p>
            </p:txBody>
          </p:sp>
        </mc:Fallback>
      </mc:AlternateContent>
      <p:pic>
        <p:nvPicPr>
          <p:cNvPr id="10" name="Picture 2">
            <a:extLst>
              <a:ext uri="{FF2B5EF4-FFF2-40B4-BE49-F238E27FC236}">
                <a16:creationId xmlns:a16="http://schemas.microsoft.com/office/drawing/2014/main" id="{03765775-AE6B-FEA7-2635-7524C5F2CD9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10">
            <a:extLst>
              <a:ext uri="{FF2B5EF4-FFF2-40B4-BE49-F238E27FC236}">
                <a16:creationId xmlns:a16="http://schemas.microsoft.com/office/drawing/2014/main" id="{09B92EEF-1E22-F714-E60E-EB81212C6C2F}"/>
              </a:ext>
            </a:extLst>
          </p:cNvPr>
          <p:cNvSpPr>
            <a:spLocks noGrp="1"/>
          </p:cNvSpPr>
          <p:nvPr>
            <p:ph type="sldNum" sz="quarter" idx="12"/>
          </p:nvPr>
        </p:nvSpPr>
        <p:spPr/>
        <p:txBody>
          <a:bodyPr/>
          <a:lstStyle/>
          <a:p>
            <a:fld id="{691065A5-3578-4A10-B6E9-4D35041AE1EB}" type="slidenum">
              <a:rPr lang="en-CA" smtClean="0"/>
              <a:t>10</a:t>
            </a:fld>
            <a:endParaRPr lang="en-CA"/>
          </a:p>
        </p:txBody>
      </p:sp>
      <p:sp>
        <p:nvSpPr>
          <p:cNvPr id="12" name="Rectangle 11">
            <a:extLst>
              <a:ext uri="{FF2B5EF4-FFF2-40B4-BE49-F238E27FC236}">
                <a16:creationId xmlns:a16="http://schemas.microsoft.com/office/drawing/2014/main" id="{720EA61E-8085-1F23-8169-FA2E862A6A92}"/>
              </a:ext>
            </a:extLst>
          </p:cNvPr>
          <p:cNvSpPr/>
          <p:nvPr/>
        </p:nvSpPr>
        <p:spPr>
          <a:xfrm>
            <a:off x="3063124" y="2967335"/>
            <a:ext cx="554959" cy="923330"/>
          </a:xfrm>
          <a:prstGeom prst="rect">
            <a:avLst/>
          </a:prstGeom>
          <a:noFill/>
        </p:spPr>
        <p:txBody>
          <a:bodyPr wrap="none" lIns="91440" tIns="45720" rIns="91440" bIns="45720">
            <a:spAutoFit/>
          </a:bodyPr>
          <a:lstStyle/>
          <a:p>
            <a:pPr algn="ctr"/>
            <a:r>
              <a:rPr lang="en-US" sz="5400" b="0" cap="none" spc="0" dirty="0">
                <a:ln w="0"/>
                <a:solidFill>
                  <a:schemeClr val="tx1"/>
                </a:solidFill>
                <a:effectLst>
                  <a:outerShdw blurRad="38100" dist="19050" dir="2700000" algn="tl" rotWithShape="0">
                    <a:schemeClr val="dk1">
                      <a:alpha val="40000"/>
                    </a:schemeClr>
                  </a:outerShdw>
                </a:effectLst>
              </a:rPr>
              <a:t>+</a:t>
            </a:r>
          </a:p>
        </p:txBody>
      </p:sp>
      <p:sp>
        <p:nvSpPr>
          <p:cNvPr id="14" name="Rectangle 13">
            <a:extLst>
              <a:ext uri="{FF2B5EF4-FFF2-40B4-BE49-F238E27FC236}">
                <a16:creationId xmlns:a16="http://schemas.microsoft.com/office/drawing/2014/main" id="{BD3E3222-DCDD-F866-F06A-399BEB3062DD}"/>
              </a:ext>
            </a:extLst>
          </p:cNvPr>
          <p:cNvSpPr/>
          <p:nvPr/>
        </p:nvSpPr>
        <p:spPr>
          <a:xfrm>
            <a:off x="6073637" y="2967335"/>
            <a:ext cx="554960" cy="923330"/>
          </a:xfrm>
          <a:prstGeom prst="rect">
            <a:avLst/>
          </a:prstGeom>
          <a:noFill/>
        </p:spPr>
        <p:txBody>
          <a:bodyPr wrap="none" lIns="91440" tIns="45720" rIns="91440" bIns="45720">
            <a:spAutoFit/>
          </a:bodyPr>
          <a:lstStyle/>
          <a:p>
            <a:pPr algn="ctr"/>
            <a:r>
              <a:rPr lang="en-US" sz="5400" dirty="0">
                <a:ln w="0"/>
                <a:effectLst>
                  <a:outerShdw blurRad="38100" dist="19050" dir="2700000" algn="tl" rotWithShape="0">
                    <a:schemeClr val="dk1">
                      <a:alpha val="40000"/>
                    </a:schemeClr>
                  </a:outerShdw>
                </a:effectLst>
              </a:rPr>
              <a:t>=</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35739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86A79-A7BF-B96B-4C05-53DB3502E07C}"/>
              </a:ext>
            </a:extLst>
          </p:cNvPr>
          <p:cNvSpPr>
            <a:spLocks noGrp="1"/>
          </p:cNvSpPr>
          <p:nvPr>
            <p:ph type="title"/>
          </p:nvPr>
        </p:nvSpPr>
        <p:spPr/>
        <p:txBody>
          <a:bodyPr/>
          <a:lstStyle/>
          <a:p>
            <a:r>
              <a:rPr lang="en-CA" dirty="0"/>
              <a:t>Evolution of PICO Bubble Chambers</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82FAA45B-9CD0-6BB1-2AEA-ED76D79117DF}"/>
                  </a:ext>
                </a:extLst>
              </p:cNvPr>
              <p:cNvSpPr txBox="1"/>
              <p:nvPr/>
            </p:nvSpPr>
            <p:spPr>
              <a:xfrm>
                <a:off x="838200" y="6013504"/>
                <a:ext cx="2117141" cy="646331"/>
              </a:xfrm>
              <a:prstGeom prst="rect">
                <a:avLst/>
              </a:prstGeom>
              <a:noFill/>
            </p:spPr>
            <p:txBody>
              <a:bodyPr wrap="square" rtlCol="0">
                <a:spAutoFit/>
              </a:bodyPr>
              <a:lstStyle/>
              <a:p>
                <a:r>
                  <a:rPr lang="en-CA" dirty="0"/>
                  <a:t>PICO-60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m:t>
                        </m:r>
                        <m:r>
                          <a:rPr lang="en-CA" b="0" i="1" smtClean="0">
                            <a:latin typeface="Cambria Math" panose="02040503050406030204" pitchFamily="18" charset="0"/>
                          </a:rPr>
                          <m:t>𝐶</m:t>
                        </m:r>
                      </m:e>
                      <m:sub>
                        <m:r>
                          <a:rPr lang="en-CA" b="0" i="1" smtClean="0">
                            <a:latin typeface="Cambria Math" panose="02040503050406030204" pitchFamily="18" charset="0"/>
                          </a:rPr>
                          <m:t>3</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8</m:t>
                        </m:r>
                      </m:sub>
                    </m:sSub>
                    <m:r>
                      <a:rPr lang="en-CA" b="0" i="1" smtClean="0">
                        <a:latin typeface="Cambria Math" panose="02040503050406030204" pitchFamily="18" charset="0"/>
                      </a:rPr>
                      <m:t>)</m:t>
                    </m:r>
                  </m:oMath>
                </a14:m>
                <a:endParaRPr lang="en-CA" dirty="0"/>
              </a:p>
              <a:p>
                <a:r>
                  <a:rPr lang="en-CA" dirty="0"/>
                  <a:t>2019</a:t>
                </a:r>
              </a:p>
            </p:txBody>
          </p:sp>
        </mc:Choice>
        <mc:Fallback>
          <p:sp>
            <p:nvSpPr>
              <p:cNvPr id="6" name="TextBox 5">
                <a:extLst>
                  <a:ext uri="{FF2B5EF4-FFF2-40B4-BE49-F238E27FC236}">
                    <a16:creationId xmlns:a16="http://schemas.microsoft.com/office/drawing/2014/main" id="{82FAA45B-9CD0-6BB1-2AEA-ED76D79117DF}"/>
                  </a:ext>
                </a:extLst>
              </p:cNvPr>
              <p:cNvSpPr txBox="1">
                <a:spLocks noRot="1" noChangeAspect="1" noMove="1" noResize="1" noEditPoints="1" noAdjustHandles="1" noChangeArrowheads="1" noChangeShapeType="1" noTextEdit="1"/>
              </p:cNvSpPr>
              <p:nvPr/>
            </p:nvSpPr>
            <p:spPr>
              <a:xfrm>
                <a:off x="838200" y="6013504"/>
                <a:ext cx="2117141" cy="646331"/>
              </a:xfrm>
              <a:prstGeom prst="rect">
                <a:avLst/>
              </a:prstGeom>
              <a:blipFill>
                <a:blip r:embed="rId2"/>
                <a:stretch>
                  <a:fillRect l="-2594" t="-3774" b="-15094"/>
                </a:stretch>
              </a:blipFill>
            </p:spPr>
            <p:txBody>
              <a:bodyPr/>
              <a:lstStyle/>
              <a:p>
                <a:r>
                  <a:rPr lang="en-CA">
                    <a:noFill/>
                  </a:rPr>
                  <a:t> </a:t>
                </a:r>
              </a:p>
            </p:txBody>
          </p:sp>
        </mc:Fallback>
      </mc:AlternateContent>
      <p:sp>
        <p:nvSpPr>
          <p:cNvPr id="8" name="Content Placeholder 2">
            <a:extLst>
              <a:ext uri="{FF2B5EF4-FFF2-40B4-BE49-F238E27FC236}">
                <a16:creationId xmlns:a16="http://schemas.microsoft.com/office/drawing/2014/main" id="{08DF36F9-A714-36D1-5500-3E27DCEB9AEB}"/>
              </a:ext>
            </a:extLst>
          </p:cNvPr>
          <p:cNvSpPr>
            <a:spLocks noGrp="1"/>
          </p:cNvSpPr>
          <p:nvPr/>
        </p:nvSpPr>
        <p:spPr>
          <a:xfrm>
            <a:off x="913795" y="1867643"/>
            <a:ext cx="5060497" cy="4058750"/>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36900" indent="0">
              <a:buNone/>
            </a:pPr>
            <a:endParaRPr lang="en-CA" dirty="0"/>
          </a:p>
          <a:p>
            <a:pPr marL="450000" lvl="1" indent="0">
              <a:buNone/>
            </a:pPr>
            <a:endParaRPr lang="en-CA" dirty="0"/>
          </a:p>
          <a:p>
            <a:pPr lvl="1"/>
            <a:endParaRPr lang="en-CA" dirty="0"/>
          </a:p>
          <a:p>
            <a:pPr lvl="1"/>
            <a:endParaRPr lang="en-CA" dirty="0"/>
          </a:p>
          <a:p>
            <a:pPr lvl="1"/>
            <a:endParaRPr lang="en-CA" dirty="0"/>
          </a:p>
        </p:txBody>
      </p:sp>
      <p:pic>
        <p:nvPicPr>
          <p:cNvPr id="5" name="Picture 4">
            <a:extLst>
              <a:ext uri="{FF2B5EF4-FFF2-40B4-BE49-F238E27FC236}">
                <a16:creationId xmlns:a16="http://schemas.microsoft.com/office/drawing/2014/main" id="{D4B01044-7482-C9D2-232F-2B10911D8BC8}"/>
              </a:ext>
            </a:extLst>
          </p:cNvPr>
          <p:cNvPicPr>
            <a:picLocks noChangeAspect="1"/>
          </p:cNvPicPr>
          <p:nvPr/>
        </p:nvPicPr>
        <p:blipFill>
          <a:blip r:embed="rId3"/>
          <a:stretch>
            <a:fillRect/>
          </a:stretch>
        </p:blipFill>
        <p:spPr>
          <a:xfrm>
            <a:off x="149332" y="1447702"/>
            <a:ext cx="3032779" cy="4478692"/>
          </a:xfrm>
          <a:prstGeom prst="rect">
            <a:avLst/>
          </a:prstGeom>
        </p:spPr>
      </p:pic>
      <p:pic>
        <p:nvPicPr>
          <p:cNvPr id="22" name="Picture 2">
            <a:extLst>
              <a:ext uri="{FF2B5EF4-FFF2-40B4-BE49-F238E27FC236}">
                <a16:creationId xmlns:a16="http://schemas.microsoft.com/office/drawing/2014/main" id="{CFD73824-C9EE-22A5-3FE3-9DC1F7809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23" name="Slide Number Placeholder 22">
            <a:extLst>
              <a:ext uri="{FF2B5EF4-FFF2-40B4-BE49-F238E27FC236}">
                <a16:creationId xmlns:a16="http://schemas.microsoft.com/office/drawing/2014/main" id="{942C6810-89E0-7FEC-6DD7-B711325F816B}"/>
              </a:ext>
            </a:extLst>
          </p:cNvPr>
          <p:cNvSpPr>
            <a:spLocks noGrp="1"/>
          </p:cNvSpPr>
          <p:nvPr>
            <p:ph type="sldNum" sz="quarter" idx="12"/>
          </p:nvPr>
        </p:nvSpPr>
        <p:spPr/>
        <p:txBody>
          <a:bodyPr/>
          <a:lstStyle/>
          <a:p>
            <a:fld id="{691065A5-3578-4A10-B6E9-4D35041AE1EB}" type="slidenum">
              <a:rPr lang="en-CA" smtClean="0"/>
              <a:t>11</a:t>
            </a:fld>
            <a:endParaRPr lang="en-CA"/>
          </a:p>
        </p:txBody>
      </p:sp>
    </p:spTree>
    <p:extLst>
      <p:ext uri="{BB962C8B-B14F-4D97-AF65-F5344CB8AC3E}">
        <p14:creationId xmlns:p14="http://schemas.microsoft.com/office/powerpoint/2010/main" val="3016814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86A79-A7BF-B96B-4C05-53DB3502E07C}"/>
              </a:ext>
            </a:extLst>
          </p:cNvPr>
          <p:cNvSpPr>
            <a:spLocks noGrp="1"/>
          </p:cNvSpPr>
          <p:nvPr>
            <p:ph type="title"/>
          </p:nvPr>
        </p:nvSpPr>
        <p:spPr/>
        <p:txBody>
          <a:bodyPr/>
          <a:lstStyle/>
          <a:p>
            <a:r>
              <a:rPr lang="en-CA" dirty="0"/>
              <a:t>Evolution of PICO Bubble Chambers</a:t>
            </a:r>
          </a:p>
        </p:txBody>
      </p:sp>
      <p:sp>
        <p:nvSpPr>
          <p:cNvPr id="3" name="Content Placeholder 2">
            <a:extLst>
              <a:ext uri="{FF2B5EF4-FFF2-40B4-BE49-F238E27FC236}">
                <a16:creationId xmlns:a16="http://schemas.microsoft.com/office/drawing/2014/main" id="{ED097021-E2F3-BC51-CADC-753AC3EAAEA6}"/>
              </a:ext>
            </a:extLst>
          </p:cNvPr>
          <p:cNvSpPr>
            <a:spLocks noGrp="1"/>
          </p:cNvSpPr>
          <p:nvPr>
            <p:ph idx="1"/>
          </p:nvPr>
        </p:nvSpPr>
        <p:spPr/>
        <p:txBody>
          <a:bodyPr/>
          <a:lstStyle/>
          <a:p>
            <a:endParaRPr lang="en-CA" dirty="0"/>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82FAA45B-9CD0-6BB1-2AEA-ED76D79117DF}"/>
                  </a:ext>
                </a:extLst>
              </p:cNvPr>
              <p:cNvSpPr txBox="1"/>
              <p:nvPr/>
            </p:nvSpPr>
            <p:spPr>
              <a:xfrm>
                <a:off x="608126" y="5968411"/>
                <a:ext cx="2592572" cy="646331"/>
              </a:xfrm>
              <a:prstGeom prst="rect">
                <a:avLst/>
              </a:prstGeom>
              <a:noFill/>
            </p:spPr>
            <p:txBody>
              <a:bodyPr wrap="square" rtlCol="0">
                <a:spAutoFit/>
              </a:bodyPr>
              <a:lstStyle/>
              <a:p>
                <a:r>
                  <a:rPr lang="en-CA" dirty="0"/>
                  <a:t>PICO-60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m:t>
                        </m:r>
                        <m:r>
                          <a:rPr lang="en-CA" b="0" i="1" smtClean="0">
                            <a:latin typeface="Cambria Math" panose="02040503050406030204" pitchFamily="18" charset="0"/>
                          </a:rPr>
                          <m:t>𝐶</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3</m:t>
                            </m:r>
                          </m:sub>
                        </m:sSub>
                        <m:r>
                          <a:rPr lang="en-CA" b="0" i="1" smtClean="0">
                            <a:latin typeface="Cambria Math" panose="02040503050406030204" pitchFamily="18" charset="0"/>
                          </a:rPr>
                          <m:t>𝐼</m:t>
                        </m:r>
                        <m:r>
                          <a:rPr lang="en-CA" b="0" i="1" smtClean="0">
                            <a:latin typeface="Cambria Math" panose="02040503050406030204" pitchFamily="18" charset="0"/>
                          </a:rPr>
                          <m:t>, </m:t>
                        </m:r>
                        <m:r>
                          <a:rPr lang="en-CA" b="0" i="1" smtClean="0">
                            <a:latin typeface="Cambria Math" panose="02040503050406030204" pitchFamily="18" charset="0"/>
                          </a:rPr>
                          <m:t>𝐶</m:t>
                        </m:r>
                      </m:e>
                      <m:sub>
                        <m:r>
                          <a:rPr lang="en-CA" b="0" i="1" smtClean="0">
                            <a:latin typeface="Cambria Math" panose="02040503050406030204" pitchFamily="18" charset="0"/>
                          </a:rPr>
                          <m:t>3</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8</m:t>
                        </m:r>
                      </m:sub>
                    </m:sSub>
                    <m:r>
                      <a:rPr lang="en-CA" b="0" i="1" smtClean="0">
                        <a:latin typeface="Cambria Math" panose="02040503050406030204" pitchFamily="18" charset="0"/>
                      </a:rPr>
                      <m:t>)</m:t>
                    </m:r>
                  </m:oMath>
                </a14:m>
                <a:endParaRPr lang="en-CA" dirty="0"/>
              </a:p>
              <a:p>
                <a:r>
                  <a:rPr lang="en-CA" dirty="0"/>
                  <a:t>2019</a:t>
                </a:r>
              </a:p>
            </p:txBody>
          </p:sp>
        </mc:Choice>
        <mc:Fallback>
          <p:sp>
            <p:nvSpPr>
              <p:cNvPr id="6" name="TextBox 5">
                <a:extLst>
                  <a:ext uri="{FF2B5EF4-FFF2-40B4-BE49-F238E27FC236}">
                    <a16:creationId xmlns:a16="http://schemas.microsoft.com/office/drawing/2014/main" id="{82FAA45B-9CD0-6BB1-2AEA-ED76D79117DF}"/>
                  </a:ext>
                </a:extLst>
              </p:cNvPr>
              <p:cNvSpPr txBox="1">
                <a:spLocks noRot="1" noChangeAspect="1" noMove="1" noResize="1" noEditPoints="1" noAdjustHandles="1" noChangeArrowheads="1" noChangeShapeType="1" noTextEdit="1"/>
              </p:cNvSpPr>
              <p:nvPr/>
            </p:nvSpPr>
            <p:spPr>
              <a:xfrm>
                <a:off x="608126" y="5968411"/>
                <a:ext cx="2592572" cy="646331"/>
              </a:xfrm>
              <a:prstGeom prst="rect">
                <a:avLst/>
              </a:prstGeom>
              <a:blipFill>
                <a:blip r:embed="rId2"/>
                <a:stretch>
                  <a:fillRect l="-2118" t="-3774" b="-15094"/>
                </a:stretch>
              </a:blipFill>
            </p:spPr>
            <p:txBody>
              <a:bodyPr/>
              <a:lstStyle/>
              <a:p>
                <a:r>
                  <a:rPr lang="en-CA">
                    <a:noFill/>
                  </a:rPr>
                  <a:t> </a:t>
                </a:r>
              </a:p>
            </p:txBody>
          </p:sp>
        </mc:Fallback>
      </mc:AlternateContent>
      <p:sp>
        <p:nvSpPr>
          <p:cNvPr id="8" name="Content Placeholder 2">
            <a:extLst>
              <a:ext uri="{FF2B5EF4-FFF2-40B4-BE49-F238E27FC236}">
                <a16:creationId xmlns:a16="http://schemas.microsoft.com/office/drawing/2014/main" id="{08DF36F9-A714-36D1-5500-3E27DCEB9AEB}"/>
              </a:ext>
            </a:extLst>
          </p:cNvPr>
          <p:cNvSpPr>
            <a:spLocks noGrp="1"/>
          </p:cNvSpPr>
          <p:nvPr/>
        </p:nvSpPr>
        <p:spPr>
          <a:xfrm>
            <a:off x="913795" y="1867643"/>
            <a:ext cx="5060497" cy="4058750"/>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36900" indent="0">
              <a:buNone/>
            </a:pPr>
            <a:endParaRPr lang="en-CA" dirty="0"/>
          </a:p>
          <a:p>
            <a:pPr marL="450000" lvl="1" indent="0">
              <a:buNone/>
            </a:pPr>
            <a:endParaRPr lang="en-CA" dirty="0"/>
          </a:p>
          <a:p>
            <a:pPr lvl="1"/>
            <a:endParaRPr lang="en-CA" dirty="0"/>
          </a:p>
          <a:p>
            <a:pPr lvl="1"/>
            <a:endParaRPr lang="en-CA" dirty="0"/>
          </a:p>
          <a:p>
            <a:pPr lvl="1"/>
            <a:endParaRPr lang="en-CA" dirty="0"/>
          </a:p>
        </p:txBody>
      </p:sp>
      <p:pic>
        <p:nvPicPr>
          <p:cNvPr id="5" name="Picture 4">
            <a:extLst>
              <a:ext uri="{FF2B5EF4-FFF2-40B4-BE49-F238E27FC236}">
                <a16:creationId xmlns:a16="http://schemas.microsoft.com/office/drawing/2014/main" id="{D4B01044-7482-C9D2-232F-2B10911D8BC8}"/>
              </a:ext>
            </a:extLst>
          </p:cNvPr>
          <p:cNvPicPr>
            <a:picLocks noChangeAspect="1"/>
          </p:cNvPicPr>
          <p:nvPr/>
        </p:nvPicPr>
        <p:blipFill>
          <a:blip r:embed="rId3"/>
          <a:stretch>
            <a:fillRect/>
          </a:stretch>
        </p:blipFill>
        <p:spPr>
          <a:xfrm>
            <a:off x="149332" y="1447702"/>
            <a:ext cx="3032779" cy="4478692"/>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DB4D353-1EC6-0B73-09F4-6AFC35375183}"/>
                  </a:ext>
                </a:extLst>
              </p:cNvPr>
              <p:cNvSpPr txBox="1"/>
              <p:nvPr/>
            </p:nvSpPr>
            <p:spPr>
              <a:xfrm>
                <a:off x="4613046" y="5968411"/>
                <a:ext cx="2117141" cy="646331"/>
              </a:xfrm>
              <a:prstGeom prst="rect">
                <a:avLst/>
              </a:prstGeom>
              <a:noFill/>
            </p:spPr>
            <p:txBody>
              <a:bodyPr wrap="square" rtlCol="0">
                <a:spAutoFit/>
              </a:bodyPr>
              <a:lstStyle/>
              <a:p>
                <a:r>
                  <a:rPr lang="en-CA" dirty="0"/>
                  <a:t>PICO-40L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m:t>
                        </m:r>
                        <m:r>
                          <a:rPr lang="en-CA" b="0" i="1" smtClean="0">
                            <a:latin typeface="Cambria Math" panose="02040503050406030204" pitchFamily="18" charset="0"/>
                          </a:rPr>
                          <m:t>𝐶</m:t>
                        </m:r>
                      </m:e>
                      <m:sub>
                        <m:r>
                          <a:rPr lang="en-CA" b="0" i="1" smtClean="0">
                            <a:latin typeface="Cambria Math" panose="02040503050406030204" pitchFamily="18" charset="0"/>
                          </a:rPr>
                          <m:t>3</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8</m:t>
                        </m:r>
                      </m:sub>
                    </m:sSub>
                    <m:r>
                      <a:rPr lang="en-CA" b="0" i="1" smtClean="0">
                        <a:latin typeface="Cambria Math" panose="02040503050406030204" pitchFamily="18" charset="0"/>
                      </a:rPr>
                      <m:t>)</m:t>
                    </m:r>
                  </m:oMath>
                </a14:m>
                <a:endParaRPr lang="en-CA" dirty="0"/>
              </a:p>
              <a:p>
                <a:r>
                  <a:rPr lang="en-CA" dirty="0"/>
                  <a:t>2019-present</a:t>
                </a:r>
              </a:p>
            </p:txBody>
          </p:sp>
        </mc:Choice>
        <mc:Fallback xmlns="">
          <p:sp>
            <p:nvSpPr>
              <p:cNvPr id="20" name="TextBox 19">
                <a:extLst>
                  <a:ext uri="{FF2B5EF4-FFF2-40B4-BE49-F238E27FC236}">
                    <a16:creationId xmlns:a16="http://schemas.microsoft.com/office/drawing/2014/main" id="{4DB4D353-1EC6-0B73-09F4-6AFC35375183}"/>
                  </a:ext>
                </a:extLst>
              </p:cNvPr>
              <p:cNvSpPr txBox="1">
                <a:spLocks noRot="1" noChangeAspect="1" noMove="1" noResize="1" noEditPoints="1" noAdjustHandles="1" noChangeArrowheads="1" noChangeShapeType="1" noTextEdit="1"/>
              </p:cNvSpPr>
              <p:nvPr/>
            </p:nvSpPr>
            <p:spPr>
              <a:xfrm>
                <a:off x="4613046" y="5968411"/>
                <a:ext cx="2117141" cy="646331"/>
              </a:xfrm>
              <a:prstGeom prst="rect">
                <a:avLst/>
              </a:prstGeom>
              <a:blipFill>
                <a:blip r:embed="rId4"/>
                <a:stretch>
                  <a:fillRect l="-2594" t="-4717" b="-14151"/>
                </a:stretch>
              </a:blipFill>
            </p:spPr>
            <p:txBody>
              <a:bodyPr/>
              <a:lstStyle/>
              <a:p>
                <a:r>
                  <a:rPr lang="en-US">
                    <a:noFill/>
                  </a:rPr>
                  <a:t> </a:t>
                </a:r>
              </a:p>
            </p:txBody>
          </p:sp>
        </mc:Fallback>
      </mc:AlternateContent>
      <p:pic>
        <p:nvPicPr>
          <p:cNvPr id="19" name="Picture 18">
            <a:extLst>
              <a:ext uri="{FF2B5EF4-FFF2-40B4-BE49-F238E27FC236}">
                <a16:creationId xmlns:a16="http://schemas.microsoft.com/office/drawing/2014/main" id="{296A8BD6-3006-430E-0103-9CD68D4D987A}"/>
              </a:ext>
            </a:extLst>
          </p:cNvPr>
          <p:cNvPicPr>
            <a:picLocks noChangeAspect="1"/>
          </p:cNvPicPr>
          <p:nvPr/>
        </p:nvPicPr>
        <p:blipFill>
          <a:blip r:embed="rId5"/>
          <a:stretch>
            <a:fillRect/>
          </a:stretch>
        </p:blipFill>
        <p:spPr>
          <a:xfrm>
            <a:off x="2811406" y="1361664"/>
            <a:ext cx="4872754" cy="4637922"/>
          </a:xfrm>
          <a:prstGeom prst="rect">
            <a:avLst/>
          </a:prstGeom>
        </p:spPr>
      </p:pic>
      <p:pic>
        <p:nvPicPr>
          <p:cNvPr id="4" name="Picture 2">
            <a:extLst>
              <a:ext uri="{FF2B5EF4-FFF2-40B4-BE49-F238E27FC236}">
                <a16:creationId xmlns:a16="http://schemas.microsoft.com/office/drawing/2014/main" id="{3D2173EE-CF2F-FFAE-32F5-0EFD9D3212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a:extLst>
              <a:ext uri="{FF2B5EF4-FFF2-40B4-BE49-F238E27FC236}">
                <a16:creationId xmlns:a16="http://schemas.microsoft.com/office/drawing/2014/main" id="{ED27C292-39BC-E60D-A180-922E4E8BD31E}"/>
              </a:ext>
            </a:extLst>
          </p:cNvPr>
          <p:cNvSpPr>
            <a:spLocks noGrp="1"/>
          </p:cNvSpPr>
          <p:nvPr>
            <p:ph type="sldNum" sz="quarter" idx="12"/>
          </p:nvPr>
        </p:nvSpPr>
        <p:spPr/>
        <p:txBody>
          <a:bodyPr/>
          <a:lstStyle/>
          <a:p>
            <a:fld id="{691065A5-3578-4A10-B6E9-4D35041AE1EB}" type="slidenum">
              <a:rPr lang="en-CA" smtClean="0"/>
              <a:t>12</a:t>
            </a:fld>
            <a:endParaRPr lang="en-CA"/>
          </a:p>
        </p:txBody>
      </p:sp>
    </p:spTree>
    <p:extLst>
      <p:ext uri="{BB962C8B-B14F-4D97-AF65-F5344CB8AC3E}">
        <p14:creationId xmlns:p14="http://schemas.microsoft.com/office/powerpoint/2010/main" val="2872628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86A79-A7BF-B96B-4C05-53DB3502E07C}"/>
              </a:ext>
            </a:extLst>
          </p:cNvPr>
          <p:cNvSpPr>
            <a:spLocks noGrp="1"/>
          </p:cNvSpPr>
          <p:nvPr>
            <p:ph type="title"/>
          </p:nvPr>
        </p:nvSpPr>
        <p:spPr/>
        <p:txBody>
          <a:bodyPr/>
          <a:lstStyle/>
          <a:p>
            <a:r>
              <a:rPr lang="en-CA" dirty="0"/>
              <a:t>Evolution of PICO Bubble Chambers</a:t>
            </a:r>
          </a:p>
        </p:txBody>
      </p:sp>
      <p:sp>
        <p:nvSpPr>
          <p:cNvPr id="8" name="Content Placeholder 2">
            <a:extLst>
              <a:ext uri="{FF2B5EF4-FFF2-40B4-BE49-F238E27FC236}">
                <a16:creationId xmlns:a16="http://schemas.microsoft.com/office/drawing/2014/main" id="{08DF36F9-A714-36D1-5500-3E27DCEB9AEB}"/>
              </a:ext>
            </a:extLst>
          </p:cNvPr>
          <p:cNvSpPr>
            <a:spLocks noGrp="1"/>
          </p:cNvSpPr>
          <p:nvPr/>
        </p:nvSpPr>
        <p:spPr>
          <a:xfrm>
            <a:off x="913795" y="1867643"/>
            <a:ext cx="5060497" cy="4058750"/>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36900" indent="0">
              <a:buNone/>
            </a:pPr>
            <a:endParaRPr lang="en-CA" dirty="0"/>
          </a:p>
          <a:p>
            <a:pPr marL="450000" lvl="1" indent="0">
              <a:buNone/>
            </a:pPr>
            <a:endParaRPr lang="en-CA" dirty="0"/>
          </a:p>
          <a:p>
            <a:pPr lvl="1"/>
            <a:endParaRPr lang="en-CA" dirty="0"/>
          </a:p>
          <a:p>
            <a:pPr lvl="1"/>
            <a:endParaRPr lang="en-CA" dirty="0"/>
          </a:p>
          <a:p>
            <a:pPr lvl="1"/>
            <a:endParaRPr lang="en-CA" dirty="0"/>
          </a:p>
        </p:txBody>
      </p:sp>
      <p:pic>
        <p:nvPicPr>
          <p:cNvPr id="17" name="Picture 16" descr="A green and blue building with a metal structure&#10;&#10;Description automatically generated">
            <a:extLst>
              <a:ext uri="{FF2B5EF4-FFF2-40B4-BE49-F238E27FC236}">
                <a16:creationId xmlns:a16="http://schemas.microsoft.com/office/drawing/2014/main" id="{7091A0DC-FB52-BDFF-7F0C-3E5B652F3D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6187" y="1184287"/>
            <a:ext cx="5542494" cy="4723006"/>
          </a:xfrm>
          <a:prstGeom prst="rect">
            <a:avLst/>
          </a:prstGeom>
        </p:spPr>
      </p:pic>
      <p:pic>
        <p:nvPicPr>
          <p:cNvPr id="5" name="Picture 4">
            <a:extLst>
              <a:ext uri="{FF2B5EF4-FFF2-40B4-BE49-F238E27FC236}">
                <a16:creationId xmlns:a16="http://schemas.microsoft.com/office/drawing/2014/main" id="{D4B01044-7482-C9D2-232F-2B10911D8BC8}"/>
              </a:ext>
            </a:extLst>
          </p:cNvPr>
          <p:cNvPicPr>
            <a:picLocks noChangeAspect="1"/>
          </p:cNvPicPr>
          <p:nvPr/>
        </p:nvPicPr>
        <p:blipFill>
          <a:blip r:embed="rId3"/>
          <a:stretch>
            <a:fillRect/>
          </a:stretch>
        </p:blipFill>
        <p:spPr>
          <a:xfrm>
            <a:off x="149332" y="1447702"/>
            <a:ext cx="3032779" cy="4478692"/>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DB4D353-1EC6-0B73-09F4-6AFC35375183}"/>
                  </a:ext>
                </a:extLst>
              </p:cNvPr>
              <p:cNvSpPr txBox="1"/>
              <p:nvPr/>
            </p:nvSpPr>
            <p:spPr>
              <a:xfrm>
                <a:off x="4613046" y="5968411"/>
                <a:ext cx="2117141" cy="646331"/>
              </a:xfrm>
              <a:prstGeom prst="rect">
                <a:avLst/>
              </a:prstGeom>
              <a:noFill/>
            </p:spPr>
            <p:txBody>
              <a:bodyPr wrap="square" rtlCol="0">
                <a:spAutoFit/>
              </a:bodyPr>
              <a:lstStyle/>
              <a:p>
                <a:r>
                  <a:rPr lang="en-CA" dirty="0"/>
                  <a:t>PICO-40L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m:t>
                        </m:r>
                        <m:r>
                          <a:rPr lang="en-CA" b="0" i="1" smtClean="0">
                            <a:latin typeface="Cambria Math" panose="02040503050406030204" pitchFamily="18" charset="0"/>
                          </a:rPr>
                          <m:t>𝐶</m:t>
                        </m:r>
                      </m:e>
                      <m:sub>
                        <m:r>
                          <a:rPr lang="en-CA" b="0" i="1" smtClean="0">
                            <a:latin typeface="Cambria Math" panose="02040503050406030204" pitchFamily="18" charset="0"/>
                          </a:rPr>
                          <m:t>3</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8</m:t>
                        </m:r>
                      </m:sub>
                    </m:sSub>
                    <m:r>
                      <a:rPr lang="en-CA" b="0" i="1" smtClean="0">
                        <a:latin typeface="Cambria Math" panose="02040503050406030204" pitchFamily="18" charset="0"/>
                      </a:rPr>
                      <m:t>)</m:t>
                    </m:r>
                  </m:oMath>
                </a14:m>
                <a:endParaRPr lang="en-CA" dirty="0"/>
              </a:p>
              <a:p>
                <a:r>
                  <a:rPr lang="en-CA" dirty="0"/>
                  <a:t>2019-present</a:t>
                </a:r>
              </a:p>
            </p:txBody>
          </p:sp>
        </mc:Choice>
        <mc:Fallback xmlns="">
          <p:sp>
            <p:nvSpPr>
              <p:cNvPr id="20" name="TextBox 19">
                <a:extLst>
                  <a:ext uri="{FF2B5EF4-FFF2-40B4-BE49-F238E27FC236}">
                    <a16:creationId xmlns:a16="http://schemas.microsoft.com/office/drawing/2014/main" id="{4DB4D353-1EC6-0B73-09F4-6AFC35375183}"/>
                  </a:ext>
                </a:extLst>
              </p:cNvPr>
              <p:cNvSpPr txBox="1">
                <a:spLocks noRot="1" noChangeAspect="1" noMove="1" noResize="1" noEditPoints="1" noAdjustHandles="1" noChangeArrowheads="1" noChangeShapeType="1" noTextEdit="1"/>
              </p:cNvSpPr>
              <p:nvPr/>
            </p:nvSpPr>
            <p:spPr>
              <a:xfrm>
                <a:off x="4613046" y="5968411"/>
                <a:ext cx="2117141" cy="646331"/>
              </a:xfrm>
              <a:prstGeom prst="rect">
                <a:avLst/>
              </a:prstGeom>
              <a:blipFill>
                <a:blip r:embed="rId5"/>
                <a:stretch>
                  <a:fillRect l="-2594" t="-4717"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23B0A9F-16A1-DAAE-EF2D-69FFBF346230}"/>
                  </a:ext>
                </a:extLst>
              </p:cNvPr>
              <p:cNvSpPr txBox="1"/>
              <p:nvPr/>
            </p:nvSpPr>
            <p:spPr>
              <a:xfrm>
                <a:off x="8837370" y="5798145"/>
                <a:ext cx="2117141" cy="923330"/>
              </a:xfrm>
              <a:prstGeom prst="rect">
                <a:avLst/>
              </a:prstGeom>
              <a:noFill/>
            </p:spPr>
            <p:txBody>
              <a:bodyPr wrap="square" rtlCol="0">
                <a:spAutoFit/>
              </a:bodyPr>
              <a:lstStyle/>
              <a:p>
                <a:r>
                  <a:rPr lang="en-CA" dirty="0"/>
                  <a:t>PICO-500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m:t>
                        </m:r>
                        <m:r>
                          <a:rPr lang="en-CA" b="0" i="1" smtClean="0">
                            <a:latin typeface="Cambria Math" panose="02040503050406030204" pitchFamily="18" charset="0"/>
                          </a:rPr>
                          <m:t>𝐶</m:t>
                        </m:r>
                      </m:e>
                      <m:sub>
                        <m:r>
                          <a:rPr lang="en-CA" b="0" i="1" smtClean="0">
                            <a:latin typeface="Cambria Math" panose="02040503050406030204" pitchFamily="18" charset="0"/>
                          </a:rPr>
                          <m:t>3</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8</m:t>
                        </m:r>
                      </m:sub>
                    </m:sSub>
                    <m:r>
                      <a:rPr lang="en-CA" b="0" i="1" smtClean="0">
                        <a:latin typeface="Cambria Math" panose="02040503050406030204" pitchFamily="18" charset="0"/>
                      </a:rPr>
                      <m:t>)</m:t>
                    </m:r>
                  </m:oMath>
                </a14:m>
                <a:endParaRPr lang="en-CA" dirty="0"/>
              </a:p>
              <a:p>
                <a:r>
                  <a:rPr lang="en-CA" dirty="0"/>
                  <a:t>Construction underway! (2026)</a:t>
                </a:r>
              </a:p>
            </p:txBody>
          </p:sp>
        </mc:Choice>
        <mc:Fallback xmlns="">
          <p:sp>
            <p:nvSpPr>
              <p:cNvPr id="21" name="TextBox 20">
                <a:extLst>
                  <a:ext uri="{FF2B5EF4-FFF2-40B4-BE49-F238E27FC236}">
                    <a16:creationId xmlns:a16="http://schemas.microsoft.com/office/drawing/2014/main" id="{323B0A9F-16A1-DAAE-EF2D-69FFBF346230}"/>
                  </a:ext>
                </a:extLst>
              </p:cNvPr>
              <p:cNvSpPr txBox="1">
                <a:spLocks noRot="1" noChangeAspect="1" noMove="1" noResize="1" noEditPoints="1" noAdjustHandles="1" noChangeArrowheads="1" noChangeShapeType="1" noTextEdit="1"/>
              </p:cNvSpPr>
              <p:nvPr/>
            </p:nvSpPr>
            <p:spPr>
              <a:xfrm>
                <a:off x="8837370" y="5798145"/>
                <a:ext cx="2117141" cy="923330"/>
              </a:xfrm>
              <a:prstGeom prst="rect">
                <a:avLst/>
              </a:prstGeom>
              <a:blipFill>
                <a:blip r:embed="rId6"/>
                <a:stretch>
                  <a:fillRect l="-2594" t="-3289" b="-9211"/>
                </a:stretch>
              </a:blipFill>
            </p:spPr>
            <p:txBody>
              <a:bodyPr/>
              <a:lstStyle/>
              <a:p>
                <a:r>
                  <a:rPr lang="en-US">
                    <a:noFill/>
                  </a:rPr>
                  <a:t> </a:t>
                </a:r>
              </a:p>
            </p:txBody>
          </p:sp>
        </mc:Fallback>
      </mc:AlternateContent>
      <p:pic>
        <p:nvPicPr>
          <p:cNvPr id="19" name="Picture 18">
            <a:extLst>
              <a:ext uri="{FF2B5EF4-FFF2-40B4-BE49-F238E27FC236}">
                <a16:creationId xmlns:a16="http://schemas.microsoft.com/office/drawing/2014/main" id="{296A8BD6-3006-430E-0103-9CD68D4D987A}"/>
              </a:ext>
            </a:extLst>
          </p:cNvPr>
          <p:cNvPicPr>
            <a:picLocks noChangeAspect="1"/>
          </p:cNvPicPr>
          <p:nvPr/>
        </p:nvPicPr>
        <p:blipFill>
          <a:blip r:embed="rId7"/>
          <a:stretch>
            <a:fillRect/>
          </a:stretch>
        </p:blipFill>
        <p:spPr>
          <a:xfrm>
            <a:off x="2811406" y="1361664"/>
            <a:ext cx="4872754" cy="4637922"/>
          </a:xfrm>
          <a:prstGeom prst="rect">
            <a:avLst/>
          </a:prstGeom>
        </p:spPr>
      </p:pic>
      <p:pic>
        <p:nvPicPr>
          <p:cNvPr id="4" name="Picture 2">
            <a:extLst>
              <a:ext uri="{FF2B5EF4-FFF2-40B4-BE49-F238E27FC236}">
                <a16:creationId xmlns:a16="http://schemas.microsoft.com/office/drawing/2014/main" id="{BED19E54-1EB2-0A9D-FA51-EB287A26DB7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a:extLst>
              <a:ext uri="{FF2B5EF4-FFF2-40B4-BE49-F238E27FC236}">
                <a16:creationId xmlns:a16="http://schemas.microsoft.com/office/drawing/2014/main" id="{D913896B-A538-CC00-301F-A60173A394BF}"/>
              </a:ext>
            </a:extLst>
          </p:cNvPr>
          <p:cNvSpPr>
            <a:spLocks noGrp="1"/>
          </p:cNvSpPr>
          <p:nvPr>
            <p:ph type="sldNum" sz="quarter" idx="12"/>
          </p:nvPr>
        </p:nvSpPr>
        <p:spPr/>
        <p:txBody>
          <a:bodyPr/>
          <a:lstStyle/>
          <a:p>
            <a:fld id="{691065A5-3578-4A10-B6E9-4D35041AE1EB}" type="slidenum">
              <a:rPr lang="en-CA" smtClean="0"/>
              <a:t>13</a:t>
            </a:fld>
            <a:endParaRPr lang="en-CA"/>
          </a:p>
        </p:txBody>
      </p:sp>
      <p:pic>
        <p:nvPicPr>
          <p:cNvPr id="10" name="Content Placeholder 9" descr="Young businessman pointing with finger">
            <a:extLst>
              <a:ext uri="{FF2B5EF4-FFF2-40B4-BE49-F238E27FC236}">
                <a16:creationId xmlns:a16="http://schemas.microsoft.com/office/drawing/2014/main" id="{16CCB95C-DFB1-8733-95A9-002F43633A04}"/>
              </a:ext>
            </a:extLst>
          </p:cNvPr>
          <p:cNvPicPr>
            <a:picLocks noGrp="1" noChangeAspect="1"/>
          </p:cNvPicPr>
          <p:nvPr>
            <p:ph idx="1"/>
          </p:nvPr>
        </p:nvPicPr>
        <p:blipFill>
          <a:blip r:embed="rId9">
            <a:extLst>
              <a:ext uri="{28A0092B-C50C-407E-A947-70E740481C1C}">
                <a14:useLocalDpi xmlns:a14="http://schemas.microsoft.com/office/drawing/2010/main" val="0"/>
              </a:ext>
            </a:extLst>
          </a:blip>
          <a:stretch>
            <a:fillRect/>
          </a:stretch>
        </p:blipFill>
        <p:spPr>
          <a:xfrm>
            <a:off x="11671530" y="5226511"/>
            <a:ext cx="222764" cy="447202"/>
          </a:xfrm>
        </p:spPr>
      </p:pic>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1CF59494-4A67-214C-2598-319D53E2FCFE}"/>
                  </a:ext>
                </a:extLst>
              </p:cNvPr>
              <p:cNvSpPr txBox="1"/>
              <p:nvPr/>
            </p:nvSpPr>
            <p:spPr>
              <a:xfrm>
                <a:off x="608126" y="5968411"/>
                <a:ext cx="2592572" cy="646331"/>
              </a:xfrm>
              <a:prstGeom prst="rect">
                <a:avLst/>
              </a:prstGeom>
              <a:noFill/>
            </p:spPr>
            <p:txBody>
              <a:bodyPr wrap="square" rtlCol="0">
                <a:spAutoFit/>
              </a:bodyPr>
              <a:lstStyle/>
              <a:p>
                <a:r>
                  <a:rPr lang="en-CA" dirty="0"/>
                  <a:t>PICO-60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m:t>
                        </m:r>
                        <m:r>
                          <a:rPr lang="en-CA" b="0" i="1" smtClean="0">
                            <a:latin typeface="Cambria Math" panose="02040503050406030204" pitchFamily="18" charset="0"/>
                          </a:rPr>
                          <m:t>𝐶</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3</m:t>
                            </m:r>
                          </m:sub>
                        </m:sSub>
                        <m:r>
                          <a:rPr lang="en-CA" b="0" i="1" smtClean="0">
                            <a:latin typeface="Cambria Math" panose="02040503050406030204" pitchFamily="18" charset="0"/>
                          </a:rPr>
                          <m:t>𝐼</m:t>
                        </m:r>
                        <m:r>
                          <a:rPr lang="en-CA" b="0" i="1" smtClean="0">
                            <a:latin typeface="Cambria Math" panose="02040503050406030204" pitchFamily="18" charset="0"/>
                          </a:rPr>
                          <m:t>, </m:t>
                        </m:r>
                        <m:r>
                          <a:rPr lang="en-CA" b="0" i="1" smtClean="0">
                            <a:latin typeface="Cambria Math" panose="02040503050406030204" pitchFamily="18" charset="0"/>
                          </a:rPr>
                          <m:t>𝐶</m:t>
                        </m:r>
                      </m:e>
                      <m:sub>
                        <m:r>
                          <a:rPr lang="en-CA" b="0" i="1" smtClean="0">
                            <a:latin typeface="Cambria Math" panose="02040503050406030204" pitchFamily="18" charset="0"/>
                          </a:rPr>
                          <m:t>3</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8</m:t>
                        </m:r>
                      </m:sub>
                    </m:sSub>
                    <m:r>
                      <a:rPr lang="en-CA" b="0" i="1" smtClean="0">
                        <a:latin typeface="Cambria Math" panose="02040503050406030204" pitchFamily="18" charset="0"/>
                      </a:rPr>
                      <m:t>)</m:t>
                    </m:r>
                  </m:oMath>
                </a14:m>
                <a:endParaRPr lang="en-CA" dirty="0"/>
              </a:p>
              <a:p>
                <a:r>
                  <a:rPr lang="en-CA" dirty="0"/>
                  <a:t>2019</a:t>
                </a:r>
              </a:p>
            </p:txBody>
          </p:sp>
        </mc:Choice>
        <mc:Fallback>
          <p:sp>
            <p:nvSpPr>
              <p:cNvPr id="11" name="TextBox 10">
                <a:extLst>
                  <a:ext uri="{FF2B5EF4-FFF2-40B4-BE49-F238E27FC236}">
                    <a16:creationId xmlns:a16="http://schemas.microsoft.com/office/drawing/2014/main" id="{1CF59494-4A67-214C-2598-319D53E2FCFE}"/>
                  </a:ext>
                </a:extLst>
              </p:cNvPr>
              <p:cNvSpPr txBox="1">
                <a:spLocks noRot="1" noChangeAspect="1" noMove="1" noResize="1" noEditPoints="1" noAdjustHandles="1" noChangeArrowheads="1" noChangeShapeType="1" noTextEdit="1"/>
              </p:cNvSpPr>
              <p:nvPr/>
            </p:nvSpPr>
            <p:spPr>
              <a:xfrm>
                <a:off x="608126" y="5968411"/>
                <a:ext cx="2592572" cy="646331"/>
              </a:xfrm>
              <a:prstGeom prst="rect">
                <a:avLst/>
              </a:prstGeom>
              <a:blipFill>
                <a:blip r:embed="rId5"/>
                <a:stretch>
                  <a:fillRect l="-2118" t="-3774" b="-15094"/>
                </a:stretch>
              </a:blipFill>
            </p:spPr>
            <p:txBody>
              <a:bodyPr/>
              <a:lstStyle/>
              <a:p>
                <a:r>
                  <a:rPr lang="en-CA">
                    <a:noFill/>
                  </a:rPr>
                  <a:t> </a:t>
                </a:r>
              </a:p>
            </p:txBody>
          </p:sp>
        </mc:Fallback>
      </mc:AlternateContent>
    </p:spTree>
    <p:extLst>
      <p:ext uri="{BB962C8B-B14F-4D97-AF65-F5344CB8AC3E}">
        <p14:creationId xmlns:p14="http://schemas.microsoft.com/office/powerpoint/2010/main" val="1142632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24E90-7886-150D-5468-0B53484C468B}"/>
              </a:ext>
            </a:extLst>
          </p:cNvPr>
          <p:cNvSpPr>
            <a:spLocks noGrp="1"/>
          </p:cNvSpPr>
          <p:nvPr>
            <p:ph type="title"/>
          </p:nvPr>
        </p:nvSpPr>
        <p:spPr/>
        <p:txBody>
          <a:bodyPr/>
          <a:lstStyle/>
          <a:p>
            <a:r>
              <a:rPr lang="en-CA" dirty="0"/>
              <a:t>Major Components of PICO Chambers</a:t>
            </a:r>
          </a:p>
        </p:txBody>
      </p:sp>
      <p:sp>
        <p:nvSpPr>
          <p:cNvPr id="3" name="Content Placeholder 2">
            <a:extLst>
              <a:ext uri="{FF2B5EF4-FFF2-40B4-BE49-F238E27FC236}">
                <a16:creationId xmlns:a16="http://schemas.microsoft.com/office/drawing/2014/main" id="{E93DB9F5-2C45-529D-77BB-9B2161244D14}"/>
              </a:ext>
            </a:extLst>
          </p:cNvPr>
          <p:cNvSpPr>
            <a:spLocks noGrp="1"/>
          </p:cNvSpPr>
          <p:nvPr>
            <p:ph idx="1"/>
          </p:nvPr>
        </p:nvSpPr>
        <p:spPr/>
        <p:txBody>
          <a:bodyPr/>
          <a:lstStyle/>
          <a:p>
            <a:endParaRPr lang="en-CA" dirty="0"/>
          </a:p>
        </p:txBody>
      </p:sp>
      <p:pic>
        <p:nvPicPr>
          <p:cNvPr id="4" name="Picture 2">
            <a:extLst>
              <a:ext uri="{FF2B5EF4-FFF2-40B4-BE49-F238E27FC236}">
                <a16:creationId xmlns:a16="http://schemas.microsoft.com/office/drawing/2014/main" id="{24519E49-23D0-F581-A42C-671E9058DC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B3DE48E0-7B3F-04E0-6B8B-4A8E8988AEE4}"/>
              </a:ext>
            </a:extLst>
          </p:cNvPr>
          <p:cNvSpPr>
            <a:spLocks noGrp="1"/>
          </p:cNvSpPr>
          <p:nvPr>
            <p:ph type="sldNum" sz="quarter" idx="12"/>
          </p:nvPr>
        </p:nvSpPr>
        <p:spPr/>
        <p:txBody>
          <a:bodyPr/>
          <a:lstStyle/>
          <a:p>
            <a:fld id="{691065A5-3578-4A10-B6E9-4D35041AE1EB}" type="slidenum">
              <a:rPr lang="en-CA" smtClean="0"/>
              <a:t>14</a:t>
            </a:fld>
            <a:endParaRPr lang="en-CA"/>
          </a:p>
        </p:txBody>
      </p:sp>
    </p:spTree>
    <p:extLst>
      <p:ext uri="{BB962C8B-B14F-4D97-AF65-F5344CB8AC3E}">
        <p14:creationId xmlns:p14="http://schemas.microsoft.com/office/powerpoint/2010/main" val="1184400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machine&#10;&#10;Description automatically generated">
            <a:extLst>
              <a:ext uri="{FF2B5EF4-FFF2-40B4-BE49-F238E27FC236}">
                <a16:creationId xmlns:a16="http://schemas.microsoft.com/office/drawing/2014/main" id="{D7CAAA17-9EF9-63D8-7593-E3FAD419F6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4945" y="0"/>
            <a:ext cx="3678910" cy="6858000"/>
          </a:xfrm>
          <a:prstGeom prst="rect">
            <a:avLst/>
          </a:prstGeom>
        </p:spPr>
      </p:pic>
      <p:sp>
        <p:nvSpPr>
          <p:cNvPr id="2" name="Title 1">
            <a:extLst>
              <a:ext uri="{FF2B5EF4-FFF2-40B4-BE49-F238E27FC236}">
                <a16:creationId xmlns:a16="http://schemas.microsoft.com/office/drawing/2014/main" id="{6210AC19-3FCA-2239-0E07-FA7A49AB4087}"/>
              </a:ext>
            </a:extLst>
          </p:cNvPr>
          <p:cNvSpPr>
            <a:spLocks noGrp="1"/>
          </p:cNvSpPr>
          <p:nvPr>
            <p:ph type="title"/>
          </p:nvPr>
        </p:nvSpPr>
        <p:spPr>
          <a:xfrm>
            <a:off x="603015" y="383940"/>
            <a:ext cx="10515600" cy="1325563"/>
          </a:xfrm>
        </p:spPr>
        <p:txBody>
          <a:bodyPr/>
          <a:lstStyle/>
          <a:p>
            <a:r>
              <a:rPr lang="en-CA" dirty="0"/>
              <a:t>Pressure Vessel (PICO-500)</a:t>
            </a:r>
            <a:endParaRPr lang="en-US" dirty="0">
              <a:ea typeface="+mj-lt"/>
              <a:cs typeface="+mj-lt"/>
            </a:endParaRPr>
          </a:p>
        </p:txBody>
      </p:sp>
      <p:sp>
        <p:nvSpPr>
          <p:cNvPr id="3" name="Content Placeholder 2">
            <a:extLst>
              <a:ext uri="{FF2B5EF4-FFF2-40B4-BE49-F238E27FC236}">
                <a16:creationId xmlns:a16="http://schemas.microsoft.com/office/drawing/2014/main" id="{BA30C947-2AB3-7597-0975-B9811D05C0C5}"/>
              </a:ext>
            </a:extLst>
          </p:cNvPr>
          <p:cNvSpPr>
            <a:spLocks noGrp="1"/>
          </p:cNvSpPr>
          <p:nvPr>
            <p:ph idx="1"/>
          </p:nvPr>
        </p:nvSpPr>
        <p:spPr>
          <a:xfrm>
            <a:off x="838200" y="1383477"/>
            <a:ext cx="6884341" cy="4633560"/>
          </a:xfrm>
        </p:spPr>
        <p:txBody>
          <a:bodyPr vert="horz" lIns="91440" tIns="45720" rIns="91440" bIns="45720" rtlCol="0" anchor="t">
            <a:normAutofit/>
          </a:bodyPr>
          <a:lstStyle/>
          <a:p>
            <a:r>
              <a:rPr lang="en-CA" dirty="0"/>
              <a:t>CRN </a:t>
            </a:r>
            <a:r>
              <a:rPr lang="en-US" dirty="0">
                <a:ea typeface="+mj-lt"/>
                <a:cs typeface="+mj-lt"/>
              </a:rPr>
              <a:t>R8904.5</a:t>
            </a:r>
            <a:endParaRPr lang="en-CA" dirty="0"/>
          </a:p>
          <a:p>
            <a:r>
              <a:rPr lang="en-CA" dirty="0"/>
              <a:t>Function </a:t>
            </a:r>
          </a:p>
          <a:p>
            <a:pPr lvl="1"/>
            <a:r>
              <a:rPr lang="en-CA" dirty="0"/>
              <a:t>Pressure coupled to Inner vessel via bellows</a:t>
            </a:r>
          </a:p>
          <a:p>
            <a:pPr lvl="1"/>
            <a:endParaRPr lang="en-CA" dirty="0"/>
          </a:p>
          <a:p>
            <a:pPr lvl="1"/>
            <a:endParaRPr lang="en-CA" dirty="0"/>
          </a:p>
          <a:p>
            <a:pPr lvl="1"/>
            <a:endParaRPr lang="en-CA" dirty="0"/>
          </a:p>
          <a:p>
            <a:pPr marL="457200" lvl="1" indent="0">
              <a:buNone/>
            </a:pPr>
            <a:endParaRPr lang="en-CA" dirty="0"/>
          </a:p>
          <a:p>
            <a:endParaRPr lang="en-CA" dirty="0"/>
          </a:p>
        </p:txBody>
      </p:sp>
      <p:sp>
        <p:nvSpPr>
          <p:cNvPr id="4" name="Slide Number Placeholder 3">
            <a:extLst>
              <a:ext uri="{FF2B5EF4-FFF2-40B4-BE49-F238E27FC236}">
                <a16:creationId xmlns:a16="http://schemas.microsoft.com/office/drawing/2014/main" id="{DE29FFB3-E9C4-76D8-4A35-9F53A92E6679}"/>
              </a:ext>
            </a:extLst>
          </p:cNvPr>
          <p:cNvSpPr>
            <a:spLocks noGrp="1"/>
          </p:cNvSpPr>
          <p:nvPr>
            <p:ph type="sldNum" sz="quarter" idx="12"/>
          </p:nvPr>
        </p:nvSpPr>
        <p:spPr/>
        <p:txBody>
          <a:bodyPr/>
          <a:lstStyle/>
          <a:p>
            <a:fld id="{79BED0FB-B302-4520-9898-5EFA08FB4F7A}" type="slidenum">
              <a:rPr lang="en-CA" smtClean="0"/>
              <a:t>15</a:t>
            </a:fld>
            <a:endParaRPr lang="en-CA"/>
          </a:p>
        </p:txBody>
      </p:sp>
      <p:graphicFrame>
        <p:nvGraphicFramePr>
          <p:cNvPr id="7" name="Table 6">
            <a:extLst>
              <a:ext uri="{FF2B5EF4-FFF2-40B4-BE49-F238E27FC236}">
                <a16:creationId xmlns:a16="http://schemas.microsoft.com/office/drawing/2014/main" id="{81FE5B4D-84C7-1275-4FB0-737D6DB33745}"/>
              </a:ext>
            </a:extLst>
          </p:cNvPr>
          <p:cNvGraphicFramePr>
            <a:graphicFrameLocks noGrp="1"/>
          </p:cNvGraphicFramePr>
          <p:nvPr/>
        </p:nvGraphicFramePr>
        <p:xfrm>
          <a:off x="1099162" y="2792006"/>
          <a:ext cx="6367013" cy="3957319"/>
        </p:xfrm>
        <a:graphic>
          <a:graphicData uri="http://schemas.openxmlformats.org/drawingml/2006/table">
            <a:tbl>
              <a:tblPr firstRow="1" bandRow="1">
                <a:tableStyleId>{5940675A-B579-460E-94D1-54222C63F5DA}</a:tableStyleId>
              </a:tblPr>
              <a:tblGrid>
                <a:gridCol w="821831">
                  <a:extLst>
                    <a:ext uri="{9D8B030D-6E8A-4147-A177-3AD203B41FA5}">
                      <a16:colId xmlns:a16="http://schemas.microsoft.com/office/drawing/2014/main" val="1508910325"/>
                    </a:ext>
                  </a:extLst>
                </a:gridCol>
                <a:gridCol w="3382148">
                  <a:extLst>
                    <a:ext uri="{9D8B030D-6E8A-4147-A177-3AD203B41FA5}">
                      <a16:colId xmlns:a16="http://schemas.microsoft.com/office/drawing/2014/main" val="2766818091"/>
                    </a:ext>
                  </a:extLst>
                </a:gridCol>
                <a:gridCol w="2163034">
                  <a:extLst>
                    <a:ext uri="{9D8B030D-6E8A-4147-A177-3AD203B41FA5}">
                      <a16:colId xmlns:a16="http://schemas.microsoft.com/office/drawing/2014/main" val="4285266485"/>
                    </a:ext>
                  </a:extLst>
                </a:gridCol>
              </a:tblGrid>
              <a:tr h="370840">
                <a:tc gridSpan="2">
                  <a:txBody>
                    <a:bodyPr/>
                    <a:lstStyle/>
                    <a:p>
                      <a:pPr lvl="0">
                        <a:buNone/>
                      </a:pPr>
                      <a:r>
                        <a:rPr lang="en-US" dirty="0"/>
                        <a:t>Design Pressure</a:t>
                      </a:r>
                    </a:p>
                  </a:txBody>
                  <a:tcPr/>
                </a:tc>
                <a:tc hMerge="1">
                  <a:txBody>
                    <a:bodyPr/>
                    <a:lstStyle/>
                    <a:p>
                      <a:pPr lvl="0">
                        <a:buNone/>
                      </a:pPr>
                      <a:endParaRPr lang="en-US"/>
                    </a:p>
                  </a:txBody>
                  <a:tcPr/>
                </a:tc>
                <a:tc>
                  <a:txBody>
                    <a:bodyPr/>
                    <a:lstStyle/>
                    <a:p>
                      <a:r>
                        <a:rPr lang="en-US"/>
                        <a:t>220 </a:t>
                      </a:r>
                      <a:r>
                        <a:rPr lang="en-US" err="1"/>
                        <a:t>psig</a:t>
                      </a:r>
                      <a:r>
                        <a:rPr lang="en-US"/>
                        <a:t> (internal) </a:t>
                      </a:r>
                    </a:p>
                    <a:p>
                      <a:pPr lvl="0">
                        <a:buNone/>
                      </a:pPr>
                      <a:r>
                        <a:rPr lang="en-US"/>
                        <a:t>32 </a:t>
                      </a:r>
                      <a:r>
                        <a:rPr lang="en-US" err="1"/>
                        <a:t>psig</a:t>
                      </a:r>
                      <a:r>
                        <a:rPr lang="en-US"/>
                        <a:t> (external)</a:t>
                      </a:r>
                    </a:p>
                  </a:txBody>
                  <a:tcPr/>
                </a:tc>
                <a:extLst>
                  <a:ext uri="{0D108BD9-81ED-4DB2-BD59-A6C34878D82A}">
                    <a16:rowId xmlns:a16="http://schemas.microsoft.com/office/drawing/2014/main" val="2173040955"/>
                  </a:ext>
                </a:extLst>
              </a:tr>
              <a:tr h="370840">
                <a:tc gridSpan="2">
                  <a:txBody>
                    <a:bodyPr/>
                    <a:lstStyle/>
                    <a:p>
                      <a:r>
                        <a:rPr lang="en-US"/>
                        <a:t>Design Temp</a:t>
                      </a:r>
                    </a:p>
                  </a:txBody>
                  <a:tcPr/>
                </a:tc>
                <a:tc hMerge="1">
                  <a:txBody>
                    <a:bodyPr/>
                    <a:lstStyle/>
                    <a:p>
                      <a:endParaRPr lang="en-US"/>
                    </a:p>
                  </a:txBody>
                  <a:tcPr/>
                </a:tc>
                <a:tc>
                  <a:txBody>
                    <a:bodyPr/>
                    <a:lstStyle/>
                    <a:p>
                      <a:r>
                        <a:rPr lang="en-US"/>
                        <a:t>+/- 100 C</a:t>
                      </a:r>
                    </a:p>
                  </a:txBody>
                  <a:tcPr/>
                </a:tc>
                <a:extLst>
                  <a:ext uri="{0D108BD9-81ED-4DB2-BD59-A6C34878D82A}">
                    <a16:rowId xmlns:a16="http://schemas.microsoft.com/office/drawing/2014/main" val="2626704521"/>
                  </a:ext>
                </a:extLst>
              </a:tr>
              <a:tr h="370840">
                <a:tc gridSpan="2">
                  <a:txBody>
                    <a:bodyPr/>
                    <a:lstStyle/>
                    <a:p>
                      <a:r>
                        <a:rPr lang="en-US"/>
                        <a:t>Capacity</a:t>
                      </a:r>
                    </a:p>
                  </a:txBody>
                  <a:tcPr/>
                </a:tc>
                <a:tc hMerge="1">
                  <a:txBody>
                    <a:bodyPr/>
                    <a:lstStyle/>
                    <a:p>
                      <a:endParaRPr lang="en-US"/>
                    </a:p>
                  </a:txBody>
                  <a:tcPr/>
                </a:tc>
                <a:tc>
                  <a:txBody>
                    <a:bodyPr/>
                    <a:lstStyle/>
                    <a:p>
                      <a:r>
                        <a:rPr lang="en-US" dirty="0"/>
                        <a:t>9500 L (2510 gal)</a:t>
                      </a:r>
                    </a:p>
                  </a:txBody>
                  <a:tcPr/>
                </a:tc>
                <a:extLst>
                  <a:ext uri="{0D108BD9-81ED-4DB2-BD59-A6C34878D82A}">
                    <a16:rowId xmlns:a16="http://schemas.microsoft.com/office/drawing/2014/main" val="2449745853"/>
                  </a:ext>
                </a:extLst>
              </a:tr>
              <a:tr h="370840">
                <a:tc gridSpan="2">
                  <a:txBody>
                    <a:bodyPr/>
                    <a:lstStyle/>
                    <a:p>
                      <a:r>
                        <a:rPr lang="en-US"/>
                        <a:t>Height</a:t>
                      </a:r>
                    </a:p>
                  </a:txBody>
                  <a:tcPr/>
                </a:tc>
                <a:tc hMerge="1">
                  <a:txBody>
                    <a:bodyPr/>
                    <a:lstStyle/>
                    <a:p>
                      <a:endParaRPr lang="en-US"/>
                    </a:p>
                  </a:txBody>
                  <a:tcPr/>
                </a:tc>
                <a:tc>
                  <a:txBody>
                    <a:bodyPr/>
                    <a:lstStyle/>
                    <a:p>
                      <a:r>
                        <a:rPr lang="en-US"/>
                        <a:t>220 in</a:t>
                      </a:r>
                    </a:p>
                  </a:txBody>
                  <a:tcPr/>
                </a:tc>
                <a:extLst>
                  <a:ext uri="{0D108BD9-81ED-4DB2-BD59-A6C34878D82A}">
                    <a16:rowId xmlns:a16="http://schemas.microsoft.com/office/drawing/2014/main" val="3149898639"/>
                  </a:ext>
                </a:extLst>
              </a:tr>
              <a:tr h="370840">
                <a:tc gridSpan="2">
                  <a:txBody>
                    <a:bodyPr/>
                    <a:lstStyle/>
                    <a:p>
                      <a:r>
                        <a:rPr lang="en-US"/>
                        <a:t>Diameter</a:t>
                      </a:r>
                    </a:p>
                  </a:txBody>
                  <a:tcPr/>
                </a:tc>
                <a:tc hMerge="1">
                  <a:txBody>
                    <a:bodyPr/>
                    <a:lstStyle/>
                    <a:p>
                      <a:endParaRPr lang="en-US"/>
                    </a:p>
                  </a:txBody>
                  <a:tcPr/>
                </a:tc>
                <a:tc>
                  <a:txBody>
                    <a:bodyPr/>
                    <a:lstStyle/>
                    <a:p>
                      <a:r>
                        <a:rPr lang="en-US"/>
                        <a:t>84 in</a:t>
                      </a:r>
                    </a:p>
                  </a:txBody>
                  <a:tcPr/>
                </a:tc>
                <a:extLst>
                  <a:ext uri="{0D108BD9-81ED-4DB2-BD59-A6C34878D82A}">
                    <a16:rowId xmlns:a16="http://schemas.microsoft.com/office/drawing/2014/main" val="1825897584"/>
                  </a:ext>
                </a:extLst>
              </a:tr>
              <a:tr h="370839">
                <a:tc gridSpan="2">
                  <a:txBody>
                    <a:bodyPr/>
                    <a:lstStyle/>
                    <a:p>
                      <a:pPr lvl="0">
                        <a:buNone/>
                      </a:pPr>
                      <a:r>
                        <a:rPr lang="en-US"/>
                        <a:t>Wall thickness</a:t>
                      </a:r>
                    </a:p>
                  </a:txBody>
                  <a:tcPr/>
                </a:tc>
                <a:tc hMerge="1">
                  <a:txBody>
                    <a:bodyPr/>
                    <a:lstStyle/>
                    <a:p>
                      <a:pPr lvl="0">
                        <a:buNone/>
                      </a:pPr>
                      <a:endParaRPr lang="en-US"/>
                    </a:p>
                  </a:txBody>
                  <a:tcPr/>
                </a:tc>
                <a:tc>
                  <a:txBody>
                    <a:bodyPr/>
                    <a:lstStyle/>
                    <a:p>
                      <a:pPr lvl="0">
                        <a:buNone/>
                      </a:pPr>
                      <a:r>
                        <a:rPr lang="en-US"/>
                        <a:t>¾ in</a:t>
                      </a:r>
                    </a:p>
                  </a:txBody>
                  <a:tcPr/>
                </a:tc>
                <a:extLst>
                  <a:ext uri="{0D108BD9-81ED-4DB2-BD59-A6C34878D82A}">
                    <a16:rowId xmlns:a16="http://schemas.microsoft.com/office/drawing/2014/main" val="3957697206"/>
                  </a:ext>
                </a:extLst>
              </a:tr>
              <a:tr h="121167">
                <a:tc rowSpan="3">
                  <a:txBody>
                    <a:bodyPr/>
                    <a:lstStyle/>
                    <a:p>
                      <a:pPr lvl="0">
                        <a:buNone/>
                      </a:pPr>
                      <a:r>
                        <a:rPr lang="en-US"/>
                        <a:t>Mass</a:t>
                      </a:r>
                    </a:p>
                  </a:txBody>
                  <a:tcPr/>
                </a:tc>
                <a:tc>
                  <a:txBody>
                    <a:bodyPr/>
                    <a:lstStyle/>
                    <a:p>
                      <a:pPr lvl="0">
                        <a:buNone/>
                      </a:pPr>
                      <a:r>
                        <a:rPr lang="en-US"/>
                        <a:t>Empty</a:t>
                      </a:r>
                    </a:p>
                  </a:txBody>
                  <a:tcPr/>
                </a:tc>
                <a:tc>
                  <a:txBody>
                    <a:bodyPr/>
                    <a:lstStyle/>
                    <a:p>
                      <a:pPr lvl="0">
                        <a:buNone/>
                      </a:pPr>
                      <a:r>
                        <a:rPr lang="en-US"/>
                        <a:t>19,850 </a:t>
                      </a:r>
                      <a:r>
                        <a:rPr lang="en-US" err="1"/>
                        <a:t>lbs</a:t>
                      </a:r>
                    </a:p>
                  </a:txBody>
                  <a:tcPr/>
                </a:tc>
                <a:extLst>
                  <a:ext uri="{0D108BD9-81ED-4DB2-BD59-A6C34878D82A}">
                    <a16:rowId xmlns:a16="http://schemas.microsoft.com/office/drawing/2014/main" val="2828120743"/>
                  </a:ext>
                </a:extLst>
              </a:tr>
              <a:tr h="121167">
                <a:tc vMerge="1">
                  <a:txBody>
                    <a:bodyPr/>
                    <a:lstStyle/>
                    <a:p>
                      <a:endParaRPr lang="en-US"/>
                    </a:p>
                  </a:txBody>
                  <a:tcPr/>
                </a:tc>
                <a:tc>
                  <a:txBody>
                    <a:bodyPr/>
                    <a:lstStyle/>
                    <a:p>
                      <a:pPr lvl="0">
                        <a:buNone/>
                      </a:pPr>
                      <a:r>
                        <a:rPr lang="en-US"/>
                        <a:t>Operating (water tank empty)</a:t>
                      </a:r>
                    </a:p>
                  </a:txBody>
                  <a:tcPr/>
                </a:tc>
                <a:tc>
                  <a:txBody>
                    <a:bodyPr/>
                    <a:lstStyle/>
                    <a:p>
                      <a:pPr lvl="0">
                        <a:buNone/>
                      </a:pPr>
                      <a:r>
                        <a:rPr lang="en-US"/>
                        <a:t>50,500 </a:t>
                      </a:r>
                      <a:r>
                        <a:rPr lang="en-US" err="1"/>
                        <a:t>lbs</a:t>
                      </a:r>
                    </a:p>
                  </a:txBody>
                  <a:tcPr/>
                </a:tc>
                <a:extLst>
                  <a:ext uri="{0D108BD9-81ED-4DB2-BD59-A6C34878D82A}">
                    <a16:rowId xmlns:a16="http://schemas.microsoft.com/office/drawing/2014/main" val="639940737"/>
                  </a:ext>
                </a:extLst>
              </a:tr>
              <a:tr h="121167">
                <a:tc vMerge="1">
                  <a:txBody>
                    <a:bodyPr/>
                    <a:lstStyle/>
                    <a:p>
                      <a:endParaRPr lang="en-US"/>
                    </a:p>
                  </a:txBody>
                  <a:tcPr/>
                </a:tc>
                <a:tc>
                  <a:txBody>
                    <a:bodyPr/>
                    <a:lstStyle/>
                    <a:p>
                      <a:pPr lvl="0">
                        <a:buNone/>
                      </a:pPr>
                      <a:r>
                        <a:rPr lang="en-US"/>
                        <a:t>Operating (water tank full)</a:t>
                      </a:r>
                    </a:p>
                  </a:txBody>
                  <a:tcPr/>
                </a:tc>
                <a:tc>
                  <a:txBody>
                    <a:bodyPr/>
                    <a:lstStyle/>
                    <a:p>
                      <a:pPr lvl="0">
                        <a:buNone/>
                      </a:pPr>
                      <a:r>
                        <a:rPr lang="en-US"/>
                        <a:t>23,500 </a:t>
                      </a:r>
                      <a:r>
                        <a:rPr lang="en-US" err="1"/>
                        <a:t>lbs</a:t>
                      </a:r>
                    </a:p>
                  </a:txBody>
                  <a:tcPr/>
                </a:tc>
                <a:extLst>
                  <a:ext uri="{0D108BD9-81ED-4DB2-BD59-A6C34878D82A}">
                    <a16:rowId xmlns:a16="http://schemas.microsoft.com/office/drawing/2014/main" val="4191096161"/>
                  </a:ext>
                </a:extLst>
              </a:tr>
              <a:tr h="121166">
                <a:tc gridSpan="2">
                  <a:txBody>
                    <a:bodyPr/>
                    <a:lstStyle/>
                    <a:p>
                      <a:pPr lvl="0">
                        <a:buNone/>
                      </a:pPr>
                      <a:r>
                        <a:rPr lang="en-US"/>
                        <a:t>Material</a:t>
                      </a:r>
                    </a:p>
                  </a:txBody>
                  <a:tcPr/>
                </a:tc>
                <a:tc hMerge="1">
                  <a:txBody>
                    <a:bodyPr/>
                    <a:lstStyle/>
                    <a:p>
                      <a:pPr lvl="0">
                        <a:buNone/>
                      </a:pPr>
                      <a:endParaRPr lang="en-US"/>
                    </a:p>
                  </a:txBody>
                  <a:tcPr/>
                </a:tc>
                <a:tc>
                  <a:txBody>
                    <a:bodyPr/>
                    <a:lstStyle/>
                    <a:p>
                      <a:pPr lvl="0">
                        <a:buNone/>
                      </a:pPr>
                      <a:r>
                        <a:rPr lang="en-US" dirty="0"/>
                        <a:t>316L stainless steel</a:t>
                      </a:r>
                    </a:p>
                  </a:txBody>
                  <a:tcPr/>
                </a:tc>
                <a:extLst>
                  <a:ext uri="{0D108BD9-81ED-4DB2-BD59-A6C34878D82A}">
                    <a16:rowId xmlns:a16="http://schemas.microsoft.com/office/drawing/2014/main" val="2063823133"/>
                  </a:ext>
                </a:extLst>
              </a:tr>
            </a:tbl>
          </a:graphicData>
        </a:graphic>
      </p:graphicFrame>
      <p:pic>
        <p:nvPicPr>
          <p:cNvPr id="5" name="Picture 2">
            <a:extLst>
              <a:ext uri="{FF2B5EF4-FFF2-40B4-BE49-F238E27FC236}">
                <a16:creationId xmlns:a16="http://schemas.microsoft.com/office/drawing/2014/main" id="{0830D89B-B54E-EB75-98F7-9ADCBBAC4D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673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machine&#10;&#10;Description automatically generated">
            <a:extLst>
              <a:ext uri="{FF2B5EF4-FFF2-40B4-BE49-F238E27FC236}">
                <a16:creationId xmlns:a16="http://schemas.microsoft.com/office/drawing/2014/main" id="{D7CAAA17-9EF9-63D8-7593-E3FAD419F6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4945" y="0"/>
            <a:ext cx="3678910" cy="6858000"/>
          </a:xfrm>
          <a:prstGeom prst="rect">
            <a:avLst/>
          </a:prstGeom>
        </p:spPr>
      </p:pic>
      <p:sp>
        <p:nvSpPr>
          <p:cNvPr id="2" name="Title 1">
            <a:extLst>
              <a:ext uri="{FF2B5EF4-FFF2-40B4-BE49-F238E27FC236}">
                <a16:creationId xmlns:a16="http://schemas.microsoft.com/office/drawing/2014/main" id="{6210AC19-3FCA-2239-0E07-FA7A49AB4087}"/>
              </a:ext>
            </a:extLst>
          </p:cNvPr>
          <p:cNvSpPr>
            <a:spLocks noGrp="1"/>
          </p:cNvSpPr>
          <p:nvPr>
            <p:ph type="title"/>
          </p:nvPr>
        </p:nvSpPr>
        <p:spPr>
          <a:xfrm>
            <a:off x="603015" y="383940"/>
            <a:ext cx="10515600" cy="1325563"/>
          </a:xfrm>
        </p:spPr>
        <p:txBody>
          <a:bodyPr/>
          <a:lstStyle/>
          <a:p>
            <a:r>
              <a:rPr lang="en-CA" dirty="0"/>
              <a:t>Pressure Vessel (PICO-500)</a:t>
            </a:r>
            <a:endParaRPr lang="en-US" dirty="0">
              <a:ea typeface="+mj-lt"/>
              <a:cs typeface="+mj-lt"/>
            </a:endParaRPr>
          </a:p>
        </p:txBody>
      </p:sp>
      <p:sp>
        <p:nvSpPr>
          <p:cNvPr id="3" name="Content Placeholder 2">
            <a:extLst>
              <a:ext uri="{FF2B5EF4-FFF2-40B4-BE49-F238E27FC236}">
                <a16:creationId xmlns:a16="http://schemas.microsoft.com/office/drawing/2014/main" id="{BA30C947-2AB3-7597-0975-B9811D05C0C5}"/>
              </a:ext>
            </a:extLst>
          </p:cNvPr>
          <p:cNvSpPr>
            <a:spLocks noGrp="1"/>
          </p:cNvSpPr>
          <p:nvPr>
            <p:ph idx="1"/>
          </p:nvPr>
        </p:nvSpPr>
        <p:spPr>
          <a:xfrm>
            <a:off x="838200" y="1383477"/>
            <a:ext cx="6884341" cy="4633560"/>
          </a:xfrm>
        </p:spPr>
        <p:txBody>
          <a:bodyPr vert="horz" lIns="91440" tIns="45720" rIns="91440" bIns="45720" rtlCol="0" anchor="t">
            <a:normAutofit/>
          </a:bodyPr>
          <a:lstStyle/>
          <a:p>
            <a:r>
              <a:rPr lang="en-CA" dirty="0"/>
              <a:t>CRN </a:t>
            </a:r>
            <a:r>
              <a:rPr lang="en-US" dirty="0">
                <a:ea typeface="+mj-lt"/>
                <a:cs typeface="+mj-lt"/>
              </a:rPr>
              <a:t>R8904.5</a:t>
            </a:r>
            <a:endParaRPr lang="en-CA" dirty="0"/>
          </a:p>
          <a:p>
            <a:r>
              <a:rPr lang="en-CA" dirty="0"/>
              <a:t>Function </a:t>
            </a:r>
          </a:p>
          <a:p>
            <a:pPr lvl="1"/>
            <a:r>
              <a:rPr lang="en-CA" dirty="0"/>
              <a:t>Pressure coupled to Inner vessel via bellows</a:t>
            </a:r>
          </a:p>
          <a:p>
            <a:pPr lvl="1"/>
            <a:endParaRPr lang="en-CA" dirty="0"/>
          </a:p>
          <a:p>
            <a:pPr lvl="1"/>
            <a:endParaRPr lang="en-CA" dirty="0"/>
          </a:p>
          <a:p>
            <a:pPr lvl="1"/>
            <a:endParaRPr lang="en-CA" dirty="0"/>
          </a:p>
          <a:p>
            <a:pPr marL="457200" lvl="1" indent="0">
              <a:buNone/>
            </a:pPr>
            <a:endParaRPr lang="en-CA" dirty="0"/>
          </a:p>
          <a:p>
            <a:endParaRPr lang="en-CA" dirty="0"/>
          </a:p>
        </p:txBody>
      </p:sp>
      <p:sp>
        <p:nvSpPr>
          <p:cNvPr id="4" name="Slide Number Placeholder 3">
            <a:extLst>
              <a:ext uri="{FF2B5EF4-FFF2-40B4-BE49-F238E27FC236}">
                <a16:creationId xmlns:a16="http://schemas.microsoft.com/office/drawing/2014/main" id="{DE29FFB3-E9C4-76D8-4A35-9F53A92E6679}"/>
              </a:ext>
            </a:extLst>
          </p:cNvPr>
          <p:cNvSpPr>
            <a:spLocks noGrp="1"/>
          </p:cNvSpPr>
          <p:nvPr>
            <p:ph type="sldNum" sz="quarter" idx="12"/>
          </p:nvPr>
        </p:nvSpPr>
        <p:spPr/>
        <p:txBody>
          <a:bodyPr/>
          <a:lstStyle/>
          <a:p>
            <a:fld id="{79BED0FB-B302-4520-9898-5EFA08FB4F7A}" type="slidenum">
              <a:rPr lang="en-CA" smtClean="0"/>
              <a:t>16</a:t>
            </a:fld>
            <a:endParaRPr lang="en-CA"/>
          </a:p>
        </p:txBody>
      </p:sp>
      <p:graphicFrame>
        <p:nvGraphicFramePr>
          <p:cNvPr id="7" name="Table 6">
            <a:extLst>
              <a:ext uri="{FF2B5EF4-FFF2-40B4-BE49-F238E27FC236}">
                <a16:creationId xmlns:a16="http://schemas.microsoft.com/office/drawing/2014/main" id="{81FE5B4D-84C7-1275-4FB0-737D6DB33745}"/>
              </a:ext>
            </a:extLst>
          </p:cNvPr>
          <p:cNvGraphicFramePr>
            <a:graphicFrameLocks noGrp="1"/>
          </p:cNvGraphicFramePr>
          <p:nvPr/>
        </p:nvGraphicFramePr>
        <p:xfrm>
          <a:off x="1099162" y="2792006"/>
          <a:ext cx="6367013" cy="3957319"/>
        </p:xfrm>
        <a:graphic>
          <a:graphicData uri="http://schemas.openxmlformats.org/drawingml/2006/table">
            <a:tbl>
              <a:tblPr firstRow="1" bandRow="1">
                <a:tableStyleId>{5940675A-B579-460E-94D1-54222C63F5DA}</a:tableStyleId>
              </a:tblPr>
              <a:tblGrid>
                <a:gridCol w="821831">
                  <a:extLst>
                    <a:ext uri="{9D8B030D-6E8A-4147-A177-3AD203B41FA5}">
                      <a16:colId xmlns:a16="http://schemas.microsoft.com/office/drawing/2014/main" val="1508910325"/>
                    </a:ext>
                  </a:extLst>
                </a:gridCol>
                <a:gridCol w="3382148">
                  <a:extLst>
                    <a:ext uri="{9D8B030D-6E8A-4147-A177-3AD203B41FA5}">
                      <a16:colId xmlns:a16="http://schemas.microsoft.com/office/drawing/2014/main" val="2766818091"/>
                    </a:ext>
                  </a:extLst>
                </a:gridCol>
                <a:gridCol w="2163034">
                  <a:extLst>
                    <a:ext uri="{9D8B030D-6E8A-4147-A177-3AD203B41FA5}">
                      <a16:colId xmlns:a16="http://schemas.microsoft.com/office/drawing/2014/main" val="4285266485"/>
                    </a:ext>
                  </a:extLst>
                </a:gridCol>
              </a:tblGrid>
              <a:tr h="370840">
                <a:tc gridSpan="2">
                  <a:txBody>
                    <a:bodyPr/>
                    <a:lstStyle/>
                    <a:p>
                      <a:pPr lvl="0">
                        <a:buNone/>
                      </a:pPr>
                      <a:r>
                        <a:rPr lang="en-US" dirty="0"/>
                        <a:t>Design Pressure</a:t>
                      </a:r>
                    </a:p>
                  </a:txBody>
                  <a:tcPr/>
                </a:tc>
                <a:tc hMerge="1">
                  <a:txBody>
                    <a:bodyPr/>
                    <a:lstStyle/>
                    <a:p>
                      <a:pPr lvl="0">
                        <a:buNone/>
                      </a:pPr>
                      <a:endParaRPr lang="en-US"/>
                    </a:p>
                  </a:txBody>
                  <a:tcPr/>
                </a:tc>
                <a:tc>
                  <a:txBody>
                    <a:bodyPr/>
                    <a:lstStyle/>
                    <a:p>
                      <a:r>
                        <a:rPr lang="en-US"/>
                        <a:t>220 </a:t>
                      </a:r>
                      <a:r>
                        <a:rPr lang="en-US" err="1"/>
                        <a:t>psig</a:t>
                      </a:r>
                      <a:r>
                        <a:rPr lang="en-US"/>
                        <a:t> (internal) </a:t>
                      </a:r>
                    </a:p>
                    <a:p>
                      <a:pPr lvl="0">
                        <a:buNone/>
                      </a:pPr>
                      <a:r>
                        <a:rPr lang="en-US"/>
                        <a:t>32 </a:t>
                      </a:r>
                      <a:r>
                        <a:rPr lang="en-US" err="1"/>
                        <a:t>psig</a:t>
                      </a:r>
                      <a:r>
                        <a:rPr lang="en-US"/>
                        <a:t> (external)</a:t>
                      </a:r>
                    </a:p>
                  </a:txBody>
                  <a:tcPr/>
                </a:tc>
                <a:extLst>
                  <a:ext uri="{0D108BD9-81ED-4DB2-BD59-A6C34878D82A}">
                    <a16:rowId xmlns:a16="http://schemas.microsoft.com/office/drawing/2014/main" val="2173040955"/>
                  </a:ext>
                </a:extLst>
              </a:tr>
              <a:tr h="370840">
                <a:tc gridSpan="2">
                  <a:txBody>
                    <a:bodyPr/>
                    <a:lstStyle/>
                    <a:p>
                      <a:r>
                        <a:rPr lang="en-US"/>
                        <a:t>Design Temp</a:t>
                      </a:r>
                    </a:p>
                  </a:txBody>
                  <a:tcPr/>
                </a:tc>
                <a:tc hMerge="1">
                  <a:txBody>
                    <a:bodyPr/>
                    <a:lstStyle/>
                    <a:p>
                      <a:endParaRPr lang="en-US"/>
                    </a:p>
                  </a:txBody>
                  <a:tcPr/>
                </a:tc>
                <a:tc>
                  <a:txBody>
                    <a:bodyPr/>
                    <a:lstStyle/>
                    <a:p>
                      <a:r>
                        <a:rPr lang="en-US"/>
                        <a:t>+/- 100 C</a:t>
                      </a:r>
                    </a:p>
                  </a:txBody>
                  <a:tcPr/>
                </a:tc>
                <a:extLst>
                  <a:ext uri="{0D108BD9-81ED-4DB2-BD59-A6C34878D82A}">
                    <a16:rowId xmlns:a16="http://schemas.microsoft.com/office/drawing/2014/main" val="2626704521"/>
                  </a:ext>
                </a:extLst>
              </a:tr>
              <a:tr h="370840">
                <a:tc gridSpan="2">
                  <a:txBody>
                    <a:bodyPr/>
                    <a:lstStyle/>
                    <a:p>
                      <a:r>
                        <a:rPr lang="en-US"/>
                        <a:t>Capacity</a:t>
                      </a:r>
                    </a:p>
                  </a:txBody>
                  <a:tcPr/>
                </a:tc>
                <a:tc hMerge="1">
                  <a:txBody>
                    <a:bodyPr/>
                    <a:lstStyle/>
                    <a:p>
                      <a:endParaRPr lang="en-US"/>
                    </a:p>
                  </a:txBody>
                  <a:tcPr/>
                </a:tc>
                <a:tc>
                  <a:txBody>
                    <a:bodyPr/>
                    <a:lstStyle/>
                    <a:p>
                      <a:r>
                        <a:rPr lang="en-US" dirty="0"/>
                        <a:t>9500 L (2510 gal)</a:t>
                      </a:r>
                    </a:p>
                  </a:txBody>
                  <a:tcPr/>
                </a:tc>
                <a:extLst>
                  <a:ext uri="{0D108BD9-81ED-4DB2-BD59-A6C34878D82A}">
                    <a16:rowId xmlns:a16="http://schemas.microsoft.com/office/drawing/2014/main" val="2449745853"/>
                  </a:ext>
                </a:extLst>
              </a:tr>
              <a:tr h="370840">
                <a:tc gridSpan="2">
                  <a:txBody>
                    <a:bodyPr/>
                    <a:lstStyle/>
                    <a:p>
                      <a:r>
                        <a:rPr lang="en-US"/>
                        <a:t>Height</a:t>
                      </a:r>
                    </a:p>
                  </a:txBody>
                  <a:tcPr/>
                </a:tc>
                <a:tc hMerge="1">
                  <a:txBody>
                    <a:bodyPr/>
                    <a:lstStyle/>
                    <a:p>
                      <a:endParaRPr lang="en-US"/>
                    </a:p>
                  </a:txBody>
                  <a:tcPr/>
                </a:tc>
                <a:tc>
                  <a:txBody>
                    <a:bodyPr/>
                    <a:lstStyle/>
                    <a:p>
                      <a:r>
                        <a:rPr lang="en-US"/>
                        <a:t>220 in</a:t>
                      </a:r>
                    </a:p>
                  </a:txBody>
                  <a:tcPr/>
                </a:tc>
                <a:extLst>
                  <a:ext uri="{0D108BD9-81ED-4DB2-BD59-A6C34878D82A}">
                    <a16:rowId xmlns:a16="http://schemas.microsoft.com/office/drawing/2014/main" val="3149898639"/>
                  </a:ext>
                </a:extLst>
              </a:tr>
              <a:tr h="370840">
                <a:tc gridSpan="2">
                  <a:txBody>
                    <a:bodyPr/>
                    <a:lstStyle/>
                    <a:p>
                      <a:r>
                        <a:rPr lang="en-US"/>
                        <a:t>Diameter</a:t>
                      </a:r>
                    </a:p>
                  </a:txBody>
                  <a:tcPr/>
                </a:tc>
                <a:tc hMerge="1">
                  <a:txBody>
                    <a:bodyPr/>
                    <a:lstStyle/>
                    <a:p>
                      <a:endParaRPr lang="en-US"/>
                    </a:p>
                  </a:txBody>
                  <a:tcPr/>
                </a:tc>
                <a:tc>
                  <a:txBody>
                    <a:bodyPr/>
                    <a:lstStyle/>
                    <a:p>
                      <a:r>
                        <a:rPr lang="en-US"/>
                        <a:t>84 in</a:t>
                      </a:r>
                    </a:p>
                  </a:txBody>
                  <a:tcPr/>
                </a:tc>
                <a:extLst>
                  <a:ext uri="{0D108BD9-81ED-4DB2-BD59-A6C34878D82A}">
                    <a16:rowId xmlns:a16="http://schemas.microsoft.com/office/drawing/2014/main" val="1825897584"/>
                  </a:ext>
                </a:extLst>
              </a:tr>
              <a:tr h="370839">
                <a:tc gridSpan="2">
                  <a:txBody>
                    <a:bodyPr/>
                    <a:lstStyle/>
                    <a:p>
                      <a:pPr lvl="0">
                        <a:buNone/>
                      </a:pPr>
                      <a:r>
                        <a:rPr lang="en-US"/>
                        <a:t>Wall thickness</a:t>
                      </a:r>
                    </a:p>
                  </a:txBody>
                  <a:tcPr/>
                </a:tc>
                <a:tc hMerge="1">
                  <a:txBody>
                    <a:bodyPr/>
                    <a:lstStyle/>
                    <a:p>
                      <a:pPr lvl="0">
                        <a:buNone/>
                      </a:pPr>
                      <a:endParaRPr lang="en-US"/>
                    </a:p>
                  </a:txBody>
                  <a:tcPr/>
                </a:tc>
                <a:tc>
                  <a:txBody>
                    <a:bodyPr/>
                    <a:lstStyle/>
                    <a:p>
                      <a:pPr lvl="0">
                        <a:buNone/>
                      </a:pPr>
                      <a:r>
                        <a:rPr lang="en-US"/>
                        <a:t>¾ in</a:t>
                      </a:r>
                    </a:p>
                  </a:txBody>
                  <a:tcPr/>
                </a:tc>
                <a:extLst>
                  <a:ext uri="{0D108BD9-81ED-4DB2-BD59-A6C34878D82A}">
                    <a16:rowId xmlns:a16="http://schemas.microsoft.com/office/drawing/2014/main" val="3957697206"/>
                  </a:ext>
                </a:extLst>
              </a:tr>
              <a:tr h="121167">
                <a:tc rowSpan="3">
                  <a:txBody>
                    <a:bodyPr/>
                    <a:lstStyle/>
                    <a:p>
                      <a:pPr lvl="0">
                        <a:buNone/>
                      </a:pPr>
                      <a:r>
                        <a:rPr lang="en-US"/>
                        <a:t>Mass</a:t>
                      </a:r>
                    </a:p>
                  </a:txBody>
                  <a:tcPr/>
                </a:tc>
                <a:tc>
                  <a:txBody>
                    <a:bodyPr/>
                    <a:lstStyle/>
                    <a:p>
                      <a:pPr lvl="0">
                        <a:buNone/>
                      </a:pPr>
                      <a:r>
                        <a:rPr lang="en-US"/>
                        <a:t>Empty</a:t>
                      </a:r>
                    </a:p>
                  </a:txBody>
                  <a:tcPr/>
                </a:tc>
                <a:tc>
                  <a:txBody>
                    <a:bodyPr/>
                    <a:lstStyle/>
                    <a:p>
                      <a:pPr lvl="0">
                        <a:buNone/>
                      </a:pPr>
                      <a:r>
                        <a:rPr lang="en-US"/>
                        <a:t>19,850 </a:t>
                      </a:r>
                      <a:r>
                        <a:rPr lang="en-US" err="1"/>
                        <a:t>lbs</a:t>
                      </a:r>
                    </a:p>
                  </a:txBody>
                  <a:tcPr/>
                </a:tc>
                <a:extLst>
                  <a:ext uri="{0D108BD9-81ED-4DB2-BD59-A6C34878D82A}">
                    <a16:rowId xmlns:a16="http://schemas.microsoft.com/office/drawing/2014/main" val="2828120743"/>
                  </a:ext>
                </a:extLst>
              </a:tr>
              <a:tr h="121167">
                <a:tc vMerge="1">
                  <a:txBody>
                    <a:bodyPr/>
                    <a:lstStyle/>
                    <a:p>
                      <a:endParaRPr lang="en-US"/>
                    </a:p>
                  </a:txBody>
                  <a:tcPr/>
                </a:tc>
                <a:tc>
                  <a:txBody>
                    <a:bodyPr/>
                    <a:lstStyle/>
                    <a:p>
                      <a:pPr lvl="0">
                        <a:buNone/>
                      </a:pPr>
                      <a:r>
                        <a:rPr lang="en-US"/>
                        <a:t>Operating (water tank empty)</a:t>
                      </a:r>
                    </a:p>
                  </a:txBody>
                  <a:tcPr/>
                </a:tc>
                <a:tc>
                  <a:txBody>
                    <a:bodyPr/>
                    <a:lstStyle/>
                    <a:p>
                      <a:pPr lvl="0">
                        <a:buNone/>
                      </a:pPr>
                      <a:r>
                        <a:rPr lang="en-US"/>
                        <a:t>50,500 </a:t>
                      </a:r>
                      <a:r>
                        <a:rPr lang="en-US" err="1"/>
                        <a:t>lbs</a:t>
                      </a:r>
                    </a:p>
                  </a:txBody>
                  <a:tcPr/>
                </a:tc>
                <a:extLst>
                  <a:ext uri="{0D108BD9-81ED-4DB2-BD59-A6C34878D82A}">
                    <a16:rowId xmlns:a16="http://schemas.microsoft.com/office/drawing/2014/main" val="639940737"/>
                  </a:ext>
                </a:extLst>
              </a:tr>
              <a:tr h="121167">
                <a:tc vMerge="1">
                  <a:txBody>
                    <a:bodyPr/>
                    <a:lstStyle/>
                    <a:p>
                      <a:endParaRPr lang="en-US"/>
                    </a:p>
                  </a:txBody>
                  <a:tcPr/>
                </a:tc>
                <a:tc>
                  <a:txBody>
                    <a:bodyPr/>
                    <a:lstStyle/>
                    <a:p>
                      <a:pPr lvl="0">
                        <a:buNone/>
                      </a:pPr>
                      <a:r>
                        <a:rPr lang="en-US"/>
                        <a:t>Operating (water tank full)</a:t>
                      </a:r>
                    </a:p>
                  </a:txBody>
                  <a:tcPr/>
                </a:tc>
                <a:tc>
                  <a:txBody>
                    <a:bodyPr/>
                    <a:lstStyle/>
                    <a:p>
                      <a:pPr lvl="0">
                        <a:buNone/>
                      </a:pPr>
                      <a:r>
                        <a:rPr lang="en-US"/>
                        <a:t>23,500 </a:t>
                      </a:r>
                      <a:r>
                        <a:rPr lang="en-US" err="1"/>
                        <a:t>lbs</a:t>
                      </a:r>
                    </a:p>
                  </a:txBody>
                  <a:tcPr/>
                </a:tc>
                <a:extLst>
                  <a:ext uri="{0D108BD9-81ED-4DB2-BD59-A6C34878D82A}">
                    <a16:rowId xmlns:a16="http://schemas.microsoft.com/office/drawing/2014/main" val="4191096161"/>
                  </a:ext>
                </a:extLst>
              </a:tr>
              <a:tr h="121166">
                <a:tc gridSpan="2">
                  <a:txBody>
                    <a:bodyPr/>
                    <a:lstStyle/>
                    <a:p>
                      <a:pPr lvl="0">
                        <a:buNone/>
                      </a:pPr>
                      <a:r>
                        <a:rPr lang="en-US"/>
                        <a:t>Material</a:t>
                      </a:r>
                    </a:p>
                  </a:txBody>
                  <a:tcPr/>
                </a:tc>
                <a:tc hMerge="1">
                  <a:txBody>
                    <a:bodyPr/>
                    <a:lstStyle/>
                    <a:p>
                      <a:pPr lvl="0">
                        <a:buNone/>
                      </a:pPr>
                      <a:endParaRPr lang="en-US"/>
                    </a:p>
                  </a:txBody>
                  <a:tcPr/>
                </a:tc>
                <a:tc>
                  <a:txBody>
                    <a:bodyPr/>
                    <a:lstStyle/>
                    <a:p>
                      <a:pPr lvl="0">
                        <a:buNone/>
                      </a:pPr>
                      <a:r>
                        <a:rPr lang="en-US" dirty="0"/>
                        <a:t>316L stainless steel</a:t>
                      </a:r>
                    </a:p>
                  </a:txBody>
                  <a:tcPr/>
                </a:tc>
                <a:extLst>
                  <a:ext uri="{0D108BD9-81ED-4DB2-BD59-A6C34878D82A}">
                    <a16:rowId xmlns:a16="http://schemas.microsoft.com/office/drawing/2014/main" val="2063823133"/>
                  </a:ext>
                </a:extLst>
              </a:tr>
            </a:tbl>
          </a:graphicData>
        </a:graphic>
      </p:graphicFrame>
      <p:pic>
        <p:nvPicPr>
          <p:cNvPr id="5" name="Picture 2">
            <a:extLst>
              <a:ext uri="{FF2B5EF4-FFF2-40B4-BE49-F238E27FC236}">
                <a16:creationId xmlns:a16="http://schemas.microsoft.com/office/drawing/2014/main" id="{0830D89B-B54E-EB75-98F7-9ADCBBAC4D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Young businessman pointing with finger">
            <a:extLst>
              <a:ext uri="{FF2B5EF4-FFF2-40B4-BE49-F238E27FC236}">
                <a16:creationId xmlns:a16="http://schemas.microsoft.com/office/drawing/2014/main" id="{7C70B380-1683-CA5A-D27B-70F90873AC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93070" y="2459665"/>
            <a:ext cx="1095975" cy="2200190"/>
          </a:xfrm>
          <a:prstGeom prst="rect">
            <a:avLst/>
          </a:prstGeom>
        </p:spPr>
      </p:pic>
    </p:spTree>
    <p:extLst>
      <p:ext uri="{BB962C8B-B14F-4D97-AF65-F5344CB8AC3E}">
        <p14:creationId xmlns:p14="http://schemas.microsoft.com/office/powerpoint/2010/main" val="2845620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824E92-7C41-7001-8C96-FCA347211A72}"/>
              </a:ext>
            </a:extLst>
          </p:cNvPr>
          <p:cNvSpPr>
            <a:spLocks noGrp="1"/>
          </p:cNvSpPr>
          <p:nvPr>
            <p:ph idx="1"/>
          </p:nvPr>
        </p:nvSpPr>
        <p:spPr/>
        <p:txBody>
          <a:bodyPr/>
          <a:lstStyle/>
          <a:p>
            <a:endParaRPr lang="en-CA"/>
          </a:p>
        </p:txBody>
      </p:sp>
      <p:pic>
        <p:nvPicPr>
          <p:cNvPr id="1026" name="Picture 2">
            <a:extLst>
              <a:ext uri="{FF2B5EF4-FFF2-40B4-BE49-F238E27FC236}">
                <a16:creationId xmlns:a16="http://schemas.microsoft.com/office/drawing/2014/main" id="{DA0BA8D2-57C2-09CE-8D22-21EC08F9CB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20787"/>
            <a:ext cx="12192000" cy="5637213"/>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16D12F1E-0B78-FB31-D284-1766866AFE77}"/>
              </a:ext>
            </a:extLst>
          </p:cNvPr>
          <p:cNvSpPr txBox="1">
            <a:spLocks/>
          </p:cNvSpPr>
          <p:nvPr/>
        </p:nvSpPr>
        <p:spPr>
          <a:xfrm>
            <a:off x="838200" y="25695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Water Tank (PICO-40L)</a:t>
            </a:r>
            <a:endParaRPr lang="en-US" dirty="0">
              <a:ea typeface="+mj-lt"/>
              <a:cs typeface="+mj-lt"/>
            </a:endParaRPr>
          </a:p>
        </p:txBody>
      </p:sp>
      <p:pic>
        <p:nvPicPr>
          <p:cNvPr id="5" name="Picture 2">
            <a:extLst>
              <a:ext uri="{FF2B5EF4-FFF2-40B4-BE49-F238E27FC236}">
                <a16:creationId xmlns:a16="http://schemas.microsoft.com/office/drawing/2014/main" id="{FF0A9E32-6D32-764B-DC57-716663543F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a:extLst>
              <a:ext uri="{FF2B5EF4-FFF2-40B4-BE49-F238E27FC236}">
                <a16:creationId xmlns:a16="http://schemas.microsoft.com/office/drawing/2014/main" id="{AFFD91BD-9EBB-783E-22ED-017AB752F7B1}"/>
              </a:ext>
            </a:extLst>
          </p:cNvPr>
          <p:cNvSpPr>
            <a:spLocks noGrp="1"/>
          </p:cNvSpPr>
          <p:nvPr>
            <p:ph type="sldNum" sz="quarter" idx="12"/>
          </p:nvPr>
        </p:nvSpPr>
        <p:spPr/>
        <p:txBody>
          <a:bodyPr/>
          <a:lstStyle/>
          <a:p>
            <a:fld id="{691065A5-3578-4A10-B6E9-4D35041AE1EB}" type="slidenum">
              <a:rPr lang="en-CA" smtClean="0"/>
              <a:t>17</a:t>
            </a:fld>
            <a:endParaRPr lang="en-CA"/>
          </a:p>
        </p:txBody>
      </p:sp>
    </p:spTree>
    <p:extLst>
      <p:ext uri="{BB962C8B-B14F-4D97-AF65-F5344CB8AC3E}">
        <p14:creationId xmlns:p14="http://schemas.microsoft.com/office/powerpoint/2010/main" val="3979788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machine with many pipes and valves&#10;&#10;Description automatically generated with medium confidence">
            <a:extLst>
              <a:ext uri="{FF2B5EF4-FFF2-40B4-BE49-F238E27FC236}">
                <a16:creationId xmlns:a16="http://schemas.microsoft.com/office/drawing/2014/main" id="{12347B0B-EEB8-9792-A730-ECEEF836428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712762" y="710213"/>
            <a:ext cx="4856570" cy="5946857"/>
          </a:xfrm>
        </p:spPr>
      </p:pic>
      <p:sp>
        <p:nvSpPr>
          <p:cNvPr id="2" name="Title 1">
            <a:extLst>
              <a:ext uri="{FF2B5EF4-FFF2-40B4-BE49-F238E27FC236}">
                <a16:creationId xmlns:a16="http://schemas.microsoft.com/office/drawing/2014/main" id="{C362FEEC-F7F7-F256-2A70-CD677478AEFB}"/>
              </a:ext>
            </a:extLst>
          </p:cNvPr>
          <p:cNvSpPr>
            <a:spLocks noGrp="1"/>
          </p:cNvSpPr>
          <p:nvPr>
            <p:ph type="title"/>
          </p:nvPr>
        </p:nvSpPr>
        <p:spPr/>
        <p:txBody>
          <a:bodyPr/>
          <a:lstStyle/>
          <a:p>
            <a:r>
              <a:rPr lang="en-CA" dirty="0"/>
              <a:t>Hydraulic Cart (PICO-500)</a:t>
            </a:r>
          </a:p>
        </p:txBody>
      </p:sp>
      <p:sp>
        <p:nvSpPr>
          <p:cNvPr id="4" name="Slide Number Placeholder 3">
            <a:extLst>
              <a:ext uri="{FF2B5EF4-FFF2-40B4-BE49-F238E27FC236}">
                <a16:creationId xmlns:a16="http://schemas.microsoft.com/office/drawing/2014/main" id="{09F38D01-560A-8EF8-E0AB-B5CF21064215}"/>
              </a:ext>
            </a:extLst>
          </p:cNvPr>
          <p:cNvSpPr>
            <a:spLocks noGrp="1"/>
          </p:cNvSpPr>
          <p:nvPr>
            <p:ph type="sldNum" sz="quarter" idx="12"/>
          </p:nvPr>
        </p:nvSpPr>
        <p:spPr/>
        <p:txBody>
          <a:bodyPr/>
          <a:lstStyle/>
          <a:p>
            <a:fld id="{79BED0FB-B302-4520-9898-5EFA08FB4F7A}" type="slidenum">
              <a:rPr lang="en-CA" smtClean="0"/>
              <a:t>18</a:t>
            </a:fld>
            <a:endParaRPr lang="en-CA"/>
          </a:p>
        </p:txBody>
      </p:sp>
      <p:sp>
        <p:nvSpPr>
          <p:cNvPr id="7" name="Content Placeholder 2">
            <a:extLst>
              <a:ext uri="{FF2B5EF4-FFF2-40B4-BE49-F238E27FC236}">
                <a16:creationId xmlns:a16="http://schemas.microsoft.com/office/drawing/2014/main" id="{51583310-CCB7-0951-2396-7E536C625667}"/>
              </a:ext>
            </a:extLst>
          </p:cNvPr>
          <p:cNvSpPr txBox="1">
            <a:spLocks/>
          </p:cNvSpPr>
          <p:nvPr/>
        </p:nvSpPr>
        <p:spPr>
          <a:xfrm>
            <a:off x="838200" y="1612353"/>
            <a:ext cx="5659025" cy="47439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CA" dirty="0"/>
              <a:t>‘Contains elements which control the movement of fluid (oil) in the system.’</a:t>
            </a:r>
          </a:p>
          <a:p>
            <a:pPr marL="0" indent="0">
              <a:buNone/>
            </a:pPr>
            <a:endParaRPr lang="en-CA" dirty="0"/>
          </a:p>
          <a:p>
            <a:r>
              <a:rPr lang="en-CA" dirty="0"/>
              <a:t>Operation</a:t>
            </a:r>
          </a:p>
          <a:p>
            <a:r>
              <a:rPr lang="en-CA" dirty="0"/>
              <a:t>Filling</a:t>
            </a:r>
          </a:p>
          <a:p>
            <a:r>
              <a:rPr lang="en-CA" dirty="0"/>
              <a:t>Draining</a:t>
            </a:r>
          </a:p>
          <a:p>
            <a:r>
              <a:rPr lang="en-CA" dirty="0"/>
              <a:t>Power failure, thermal expansion scenario</a:t>
            </a:r>
          </a:p>
          <a:p>
            <a:pPr marL="0" indent="0">
              <a:buNone/>
            </a:pPr>
            <a:endParaRPr lang="en-CA" dirty="0"/>
          </a:p>
          <a:p>
            <a:pPr marL="0" indent="0">
              <a:buNone/>
            </a:pPr>
            <a:endParaRPr lang="en-CA" dirty="0"/>
          </a:p>
          <a:p>
            <a:pPr marL="0" indent="0">
              <a:buNone/>
            </a:pPr>
            <a:endParaRPr lang="en-CA" dirty="0"/>
          </a:p>
          <a:p>
            <a:pPr marL="0" indent="0">
              <a:buNone/>
            </a:pPr>
            <a:endParaRPr lang="en-CA" dirty="0"/>
          </a:p>
        </p:txBody>
      </p:sp>
      <p:pic>
        <p:nvPicPr>
          <p:cNvPr id="3" name="Picture 2">
            <a:extLst>
              <a:ext uri="{FF2B5EF4-FFF2-40B4-BE49-F238E27FC236}">
                <a16:creationId xmlns:a16="http://schemas.microsoft.com/office/drawing/2014/main" id="{681AE278-122F-B26E-1A0A-E2D015B2B5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a:extLst>
              <a:ext uri="{FF2B5EF4-FFF2-40B4-BE49-F238E27FC236}">
                <a16:creationId xmlns:a16="http://schemas.microsoft.com/office/drawing/2014/main" id="{82CE50E4-8329-BA54-587F-51E49BC60D84}"/>
              </a:ext>
            </a:extLst>
          </p:cNvPr>
          <p:cNvCxnSpPr>
            <a:cxnSpLocks/>
          </p:cNvCxnSpPr>
          <p:nvPr/>
        </p:nvCxnSpPr>
        <p:spPr>
          <a:xfrm flipV="1">
            <a:off x="11277600" y="710213"/>
            <a:ext cx="0" cy="521049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9002AF1F-80C2-831E-501A-BD18279BF7B9}"/>
              </a:ext>
            </a:extLst>
          </p:cNvPr>
          <p:cNvCxnSpPr>
            <a:cxnSpLocks/>
          </p:cNvCxnSpPr>
          <p:nvPr/>
        </p:nvCxnSpPr>
        <p:spPr>
          <a:xfrm flipV="1">
            <a:off x="9250532" y="6069106"/>
            <a:ext cx="2027068" cy="652369"/>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0362C9EA-A3C3-D7DE-106A-60E12E8A114E}"/>
              </a:ext>
            </a:extLst>
          </p:cNvPr>
          <p:cNvCxnSpPr/>
          <p:nvPr/>
        </p:nvCxnSpPr>
        <p:spPr>
          <a:xfrm>
            <a:off x="6679719" y="5827059"/>
            <a:ext cx="2461328" cy="894416"/>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5E9DBD6F-5CC6-FE0E-DE66-84FC1E1E1488}"/>
              </a:ext>
            </a:extLst>
          </p:cNvPr>
          <p:cNvSpPr txBox="1"/>
          <p:nvPr/>
        </p:nvSpPr>
        <p:spPr>
          <a:xfrm rot="20462761">
            <a:off x="10109831" y="6285413"/>
            <a:ext cx="841290" cy="307777"/>
          </a:xfrm>
          <a:prstGeom prst="rect">
            <a:avLst/>
          </a:prstGeom>
          <a:noFill/>
        </p:spPr>
        <p:txBody>
          <a:bodyPr wrap="square" rtlCol="0">
            <a:spAutoFit/>
          </a:bodyPr>
          <a:lstStyle/>
          <a:p>
            <a:r>
              <a:rPr lang="en-CA" sz="1400" dirty="0">
                <a:solidFill>
                  <a:schemeClr val="tx2"/>
                </a:solidFill>
              </a:rPr>
              <a:t>58.5 in</a:t>
            </a:r>
          </a:p>
        </p:txBody>
      </p:sp>
      <p:sp>
        <p:nvSpPr>
          <p:cNvPr id="16" name="TextBox 15">
            <a:extLst>
              <a:ext uri="{FF2B5EF4-FFF2-40B4-BE49-F238E27FC236}">
                <a16:creationId xmlns:a16="http://schemas.microsoft.com/office/drawing/2014/main" id="{D0FB3CE1-2577-C9AD-4638-87430583E785}"/>
              </a:ext>
            </a:extLst>
          </p:cNvPr>
          <p:cNvSpPr txBox="1"/>
          <p:nvPr/>
        </p:nvSpPr>
        <p:spPr>
          <a:xfrm rot="1148505">
            <a:off x="7129580" y="6253210"/>
            <a:ext cx="841290" cy="307777"/>
          </a:xfrm>
          <a:prstGeom prst="rect">
            <a:avLst/>
          </a:prstGeom>
          <a:noFill/>
        </p:spPr>
        <p:txBody>
          <a:bodyPr wrap="square" rtlCol="0">
            <a:spAutoFit/>
          </a:bodyPr>
          <a:lstStyle/>
          <a:p>
            <a:r>
              <a:rPr lang="en-CA" sz="1400" dirty="0">
                <a:solidFill>
                  <a:schemeClr val="tx2"/>
                </a:solidFill>
              </a:rPr>
              <a:t>58.8 in</a:t>
            </a:r>
          </a:p>
        </p:txBody>
      </p:sp>
      <p:sp>
        <p:nvSpPr>
          <p:cNvPr id="17" name="TextBox 16">
            <a:extLst>
              <a:ext uri="{FF2B5EF4-FFF2-40B4-BE49-F238E27FC236}">
                <a16:creationId xmlns:a16="http://schemas.microsoft.com/office/drawing/2014/main" id="{21900C5D-BDBA-D38D-5296-08655EBAC3EA}"/>
              </a:ext>
            </a:extLst>
          </p:cNvPr>
          <p:cNvSpPr txBox="1"/>
          <p:nvPr/>
        </p:nvSpPr>
        <p:spPr>
          <a:xfrm>
            <a:off x="11304776" y="3257800"/>
            <a:ext cx="841290" cy="307777"/>
          </a:xfrm>
          <a:prstGeom prst="rect">
            <a:avLst/>
          </a:prstGeom>
          <a:noFill/>
        </p:spPr>
        <p:txBody>
          <a:bodyPr wrap="square" rtlCol="0">
            <a:spAutoFit/>
          </a:bodyPr>
          <a:lstStyle/>
          <a:p>
            <a:r>
              <a:rPr lang="en-CA" sz="1400" dirty="0">
                <a:solidFill>
                  <a:schemeClr val="tx2"/>
                </a:solidFill>
              </a:rPr>
              <a:t>92.7 in</a:t>
            </a:r>
          </a:p>
        </p:txBody>
      </p:sp>
    </p:spTree>
    <p:extLst>
      <p:ext uri="{BB962C8B-B14F-4D97-AF65-F5344CB8AC3E}">
        <p14:creationId xmlns:p14="http://schemas.microsoft.com/office/powerpoint/2010/main" val="2523882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70DC0-F47B-FAFD-2D57-B8471BC58630}"/>
              </a:ext>
            </a:extLst>
          </p:cNvPr>
          <p:cNvSpPr>
            <a:spLocks noGrp="1"/>
          </p:cNvSpPr>
          <p:nvPr>
            <p:ph type="title"/>
          </p:nvPr>
        </p:nvSpPr>
        <p:spPr/>
        <p:txBody>
          <a:bodyPr/>
          <a:lstStyle/>
          <a:p>
            <a:r>
              <a:rPr lang="en-CA" dirty="0"/>
              <a:t>Compression cycle (PICO-40L monitoring)</a:t>
            </a:r>
          </a:p>
        </p:txBody>
      </p:sp>
      <p:sp>
        <p:nvSpPr>
          <p:cNvPr id="3" name="Content Placeholder 2">
            <a:extLst>
              <a:ext uri="{FF2B5EF4-FFF2-40B4-BE49-F238E27FC236}">
                <a16:creationId xmlns:a16="http://schemas.microsoft.com/office/drawing/2014/main" id="{521027CE-B0C2-29E5-E2E5-5AE94EF35637}"/>
              </a:ext>
            </a:extLst>
          </p:cNvPr>
          <p:cNvSpPr>
            <a:spLocks noGrp="1"/>
          </p:cNvSpPr>
          <p:nvPr>
            <p:ph idx="1"/>
          </p:nvPr>
        </p:nvSpPr>
        <p:spPr/>
        <p:txBody>
          <a:bodyPr/>
          <a:lstStyle/>
          <a:p>
            <a:endParaRPr lang="en-CA" dirty="0"/>
          </a:p>
        </p:txBody>
      </p:sp>
      <p:sp>
        <p:nvSpPr>
          <p:cNvPr id="8" name="Slide Number Placeholder 7">
            <a:extLst>
              <a:ext uri="{FF2B5EF4-FFF2-40B4-BE49-F238E27FC236}">
                <a16:creationId xmlns:a16="http://schemas.microsoft.com/office/drawing/2014/main" id="{041C77E3-2E85-FD4A-679C-0E4F3F30823A}"/>
              </a:ext>
            </a:extLst>
          </p:cNvPr>
          <p:cNvSpPr>
            <a:spLocks noGrp="1"/>
          </p:cNvSpPr>
          <p:nvPr>
            <p:ph type="sldNum" sz="quarter" idx="12"/>
          </p:nvPr>
        </p:nvSpPr>
        <p:spPr/>
        <p:txBody>
          <a:bodyPr/>
          <a:lstStyle/>
          <a:p>
            <a:fld id="{79BED0FB-B302-4520-9898-5EFA08FB4F7A}" type="slidenum">
              <a:rPr lang="en-CA" smtClean="0"/>
              <a:t>19</a:t>
            </a:fld>
            <a:endParaRPr lang="en-CA"/>
          </a:p>
        </p:txBody>
      </p:sp>
      <p:pic>
        <p:nvPicPr>
          <p:cNvPr id="4" name="Content Placeholder 6" descr="A graph with numbers and a line&#10;&#10;Description automatically generated">
            <a:extLst>
              <a:ext uri="{FF2B5EF4-FFF2-40B4-BE49-F238E27FC236}">
                <a16:creationId xmlns:a16="http://schemas.microsoft.com/office/drawing/2014/main" id="{F21E840C-1F2C-3A71-0B04-E3FBD977260D}"/>
              </a:ext>
            </a:extLst>
          </p:cNvPr>
          <p:cNvPicPr>
            <a:picLocks noChangeAspect="1"/>
          </p:cNvPicPr>
          <p:nvPr/>
        </p:nvPicPr>
        <p:blipFill rotWithShape="1">
          <a:blip r:embed="rId2">
            <a:extLst>
              <a:ext uri="{28A0092B-C50C-407E-A947-70E740481C1C}">
                <a14:useLocalDpi xmlns:a14="http://schemas.microsoft.com/office/drawing/2010/main" val="0"/>
              </a:ext>
            </a:extLst>
          </a:blip>
          <a:srcRect l="5857" t="307" r="1438" b="1774"/>
          <a:stretch/>
        </p:blipFill>
        <p:spPr>
          <a:xfrm>
            <a:off x="469604" y="1821337"/>
            <a:ext cx="6373905" cy="4452357"/>
          </a:xfrm>
          <a:prstGeom prst="rect">
            <a:avLst/>
          </a:prstGeom>
        </p:spPr>
      </p:pic>
      <p:sp>
        <p:nvSpPr>
          <p:cNvPr id="5" name="Content Placeholder 5">
            <a:extLst>
              <a:ext uri="{FF2B5EF4-FFF2-40B4-BE49-F238E27FC236}">
                <a16:creationId xmlns:a16="http://schemas.microsoft.com/office/drawing/2014/main" id="{BB7BCE1A-9A87-11AE-61E2-AD40DFABCEC9}"/>
              </a:ext>
            </a:extLst>
          </p:cNvPr>
          <p:cNvSpPr txBox="1">
            <a:spLocks/>
          </p:cNvSpPr>
          <p:nvPr/>
        </p:nvSpPr>
        <p:spPr>
          <a:xfrm>
            <a:off x="7296670" y="1821337"/>
            <a:ext cx="4895330" cy="3411063"/>
          </a:xfrm>
          <a:prstGeom prst="rect">
            <a:avLst/>
          </a:prstGeom>
        </p:spPr>
        <p:txBody>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marL="36900" indent="0">
              <a:buNone/>
            </a:pPr>
            <a:r>
              <a:rPr lang="en-CA" dirty="0"/>
              <a:t>L to R</a:t>
            </a:r>
          </a:p>
          <a:p>
            <a:r>
              <a:rPr lang="en-CA" dirty="0"/>
              <a:t>Expanded state</a:t>
            </a:r>
          </a:p>
          <a:p>
            <a:r>
              <a:rPr lang="en-CA" dirty="0"/>
              <a:t>Bubble forms</a:t>
            </a:r>
          </a:p>
          <a:p>
            <a:r>
              <a:rPr lang="en-CA" dirty="0"/>
              <a:t>Fast compression</a:t>
            </a:r>
          </a:p>
          <a:p>
            <a:r>
              <a:rPr lang="en-CA" dirty="0"/>
              <a:t>Slow compression</a:t>
            </a:r>
          </a:p>
          <a:p>
            <a:r>
              <a:rPr lang="en-CA" dirty="0"/>
              <a:t>Expansion</a:t>
            </a:r>
          </a:p>
          <a:p>
            <a:r>
              <a:rPr lang="en-CA" dirty="0"/>
              <a:t>Back to Expanded state</a:t>
            </a:r>
          </a:p>
        </p:txBody>
      </p:sp>
      <p:sp>
        <p:nvSpPr>
          <p:cNvPr id="6" name="Star: 5 Points 5">
            <a:extLst>
              <a:ext uri="{FF2B5EF4-FFF2-40B4-BE49-F238E27FC236}">
                <a16:creationId xmlns:a16="http://schemas.microsoft.com/office/drawing/2014/main" id="{DA7E1C8D-53DE-E453-3FA2-18C25BCF9968}"/>
              </a:ext>
            </a:extLst>
          </p:cNvPr>
          <p:cNvSpPr/>
          <p:nvPr/>
        </p:nvSpPr>
        <p:spPr>
          <a:xfrm>
            <a:off x="2723759" y="5144293"/>
            <a:ext cx="262218" cy="280894"/>
          </a:xfrm>
          <a:prstGeom prst="star5">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Star: 5 Points 6">
            <a:extLst>
              <a:ext uri="{FF2B5EF4-FFF2-40B4-BE49-F238E27FC236}">
                <a16:creationId xmlns:a16="http://schemas.microsoft.com/office/drawing/2014/main" id="{69C03C4C-B9C4-3CF0-BBF8-AE18426C0709}"/>
              </a:ext>
            </a:extLst>
          </p:cNvPr>
          <p:cNvSpPr/>
          <p:nvPr/>
        </p:nvSpPr>
        <p:spPr>
          <a:xfrm>
            <a:off x="9252696" y="2731161"/>
            <a:ext cx="262218" cy="280894"/>
          </a:xfrm>
          <a:prstGeom prst="star5">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9" name="Picture 2">
            <a:extLst>
              <a:ext uri="{FF2B5EF4-FFF2-40B4-BE49-F238E27FC236}">
                <a16:creationId xmlns:a16="http://schemas.microsoft.com/office/drawing/2014/main" id="{A645B65F-6ED6-A2EB-4AAE-FC93BFEA3C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D7569091-991D-1BEF-E552-CDA3BF28361D}"/>
              </a:ext>
            </a:extLst>
          </p:cNvPr>
          <p:cNvPicPr>
            <a:picLocks noChangeAspect="1"/>
          </p:cNvPicPr>
          <p:nvPr/>
        </p:nvPicPr>
        <p:blipFill>
          <a:blip r:embed="rId4"/>
          <a:stretch>
            <a:fillRect/>
          </a:stretch>
        </p:blipFill>
        <p:spPr>
          <a:xfrm>
            <a:off x="10687015" y="1923972"/>
            <a:ext cx="1333569" cy="3010055"/>
          </a:xfrm>
          <a:prstGeom prst="rect">
            <a:avLst/>
          </a:prstGeom>
        </p:spPr>
      </p:pic>
      <p:sp>
        <p:nvSpPr>
          <p:cNvPr id="12" name="Right Brace 11">
            <a:extLst>
              <a:ext uri="{FF2B5EF4-FFF2-40B4-BE49-F238E27FC236}">
                <a16:creationId xmlns:a16="http://schemas.microsoft.com/office/drawing/2014/main" id="{E3237053-18E4-752F-C1BB-C284AB2699CC}"/>
              </a:ext>
            </a:extLst>
          </p:cNvPr>
          <p:cNvSpPr/>
          <p:nvPr/>
        </p:nvSpPr>
        <p:spPr>
          <a:xfrm>
            <a:off x="6982047" y="1821337"/>
            <a:ext cx="375683" cy="4430607"/>
          </a:xfrm>
          <a:prstGeom prst="rightBrace">
            <a:avLst>
              <a:gd name="adj1" fmla="val 8333"/>
              <a:gd name="adj2" fmla="val 9523"/>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Tree>
    <p:extLst>
      <p:ext uri="{BB962C8B-B14F-4D97-AF65-F5344CB8AC3E}">
        <p14:creationId xmlns:p14="http://schemas.microsoft.com/office/powerpoint/2010/main" val="1413329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0C846F-F654-8E59-C2C1-C6C05E2BA304}"/>
              </a:ext>
            </a:extLst>
          </p:cNvPr>
          <p:cNvSpPr>
            <a:spLocks noGrp="1"/>
          </p:cNvSpPr>
          <p:nvPr>
            <p:ph type="title"/>
          </p:nvPr>
        </p:nvSpPr>
        <p:spPr/>
        <p:txBody>
          <a:bodyPr/>
          <a:lstStyle/>
          <a:p>
            <a:r>
              <a:rPr lang="en-CA" dirty="0"/>
              <a:t>Agenda</a:t>
            </a:r>
          </a:p>
        </p:txBody>
      </p:sp>
      <p:sp>
        <p:nvSpPr>
          <p:cNvPr id="4" name="Content Placeholder 3">
            <a:extLst>
              <a:ext uri="{FF2B5EF4-FFF2-40B4-BE49-F238E27FC236}">
                <a16:creationId xmlns:a16="http://schemas.microsoft.com/office/drawing/2014/main" id="{4DE86C91-F42D-AEB9-A7C1-166B31BA9D6B}"/>
              </a:ext>
            </a:extLst>
          </p:cNvPr>
          <p:cNvSpPr>
            <a:spLocks noGrp="1"/>
          </p:cNvSpPr>
          <p:nvPr>
            <p:ph idx="1"/>
          </p:nvPr>
        </p:nvSpPr>
        <p:spPr/>
        <p:txBody>
          <a:bodyPr>
            <a:normAutofit lnSpcReduction="10000"/>
          </a:bodyPr>
          <a:lstStyle/>
          <a:p>
            <a:r>
              <a:rPr lang="en-CA" dirty="0"/>
              <a:t>Intro to bubble chambers</a:t>
            </a:r>
          </a:p>
          <a:p>
            <a:r>
              <a:rPr lang="en-CA" dirty="0"/>
              <a:t>PICO as a dark matter detector</a:t>
            </a:r>
          </a:p>
          <a:p>
            <a:r>
              <a:rPr lang="en-CA" dirty="0"/>
              <a:t>PICO history</a:t>
            </a:r>
          </a:p>
          <a:p>
            <a:r>
              <a:rPr lang="en-CA" dirty="0"/>
              <a:t>Detector components</a:t>
            </a:r>
          </a:p>
          <a:p>
            <a:r>
              <a:rPr lang="en-CA" dirty="0"/>
              <a:t>Compression cycle</a:t>
            </a:r>
          </a:p>
          <a:p>
            <a:r>
              <a:rPr lang="en-CA" dirty="0"/>
              <a:t>Seitz Model</a:t>
            </a:r>
          </a:p>
          <a:p>
            <a:r>
              <a:rPr lang="en-CA" dirty="0"/>
              <a:t>PICO backgrounds</a:t>
            </a:r>
          </a:p>
          <a:p>
            <a:r>
              <a:rPr lang="en-CA" dirty="0"/>
              <a:t>PICO data</a:t>
            </a:r>
          </a:p>
          <a:p>
            <a:r>
              <a:rPr lang="en-CA" dirty="0"/>
              <a:t>Dark matter search</a:t>
            </a:r>
          </a:p>
          <a:p>
            <a:endParaRPr lang="en-CA" dirty="0"/>
          </a:p>
        </p:txBody>
      </p:sp>
      <p:sp>
        <p:nvSpPr>
          <p:cNvPr id="2" name="Slide Number Placeholder 1">
            <a:extLst>
              <a:ext uri="{FF2B5EF4-FFF2-40B4-BE49-F238E27FC236}">
                <a16:creationId xmlns:a16="http://schemas.microsoft.com/office/drawing/2014/main" id="{7445E37A-6399-FA36-C54D-4C224EE7590A}"/>
              </a:ext>
            </a:extLst>
          </p:cNvPr>
          <p:cNvSpPr>
            <a:spLocks noGrp="1"/>
          </p:cNvSpPr>
          <p:nvPr>
            <p:ph type="sldNum" sz="quarter" idx="12"/>
          </p:nvPr>
        </p:nvSpPr>
        <p:spPr/>
        <p:txBody>
          <a:bodyPr/>
          <a:lstStyle/>
          <a:p>
            <a:fld id="{691065A5-3578-4A10-B6E9-4D35041AE1EB}" type="slidenum">
              <a:rPr lang="en-CA" smtClean="0"/>
              <a:t>2</a:t>
            </a:fld>
            <a:endParaRPr lang="en-CA"/>
          </a:p>
        </p:txBody>
      </p:sp>
      <p:pic>
        <p:nvPicPr>
          <p:cNvPr id="5" name="Picture 2">
            <a:extLst>
              <a:ext uri="{FF2B5EF4-FFF2-40B4-BE49-F238E27FC236}">
                <a16:creationId xmlns:a16="http://schemas.microsoft.com/office/drawing/2014/main" id="{D624FF85-3F7E-C0F5-90F0-AEA77DA61C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00D33219-1ABA-6738-25B8-1108DEF492C8}"/>
              </a:ext>
            </a:extLst>
          </p:cNvPr>
          <p:cNvPicPr>
            <a:picLocks noChangeAspect="1"/>
          </p:cNvPicPr>
          <p:nvPr/>
        </p:nvPicPr>
        <p:blipFill>
          <a:blip r:embed="rId3"/>
          <a:stretch>
            <a:fillRect/>
          </a:stretch>
        </p:blipFill>
        <p:spPr>
          <a:xfrm>
            <a:off x="7670530" y="303517"/>
            <a:ext cx="2897633" cy="6052833"/>
          </a:xfrm>
          <a:prstGeom prst="rect">
            <a:avLst/>
          </a:prstGeom>
        </p:spPr>
      </p:pic>
      <p:sp>
        <p:nvSpPr>
          <p:cNvPr id="8" name="TextBox 7">
            <a:extLst>
              <a:ext uri="{FF2B5EF4-FFF2-40B4-BE49-F238E27FC236}">
                <a16:creationId xmlns:a16="http://schemas.microsoft.com/office/drawing/2014/main" id="{90119CC3-D8D6-FB2D-E876-D1A04556B8C2}"/>
              </a:ext>
            </a:extLst>
          </p:cNvPr>
          <p:cNvSpPr txBox="1"/>
          <p:nvPr/>
        </p:nvSpPr>
        <p:spPr>
          <a:xfrm>
            <a:off x="7858502" y="6351071"/>
            <a:ext cx="2521688" cy="523220"/>
          </a:xfrm>
          <a:prstGeom prst="rect">
            <a:avLst/>
          </a:prstGeom>
          <a:noFill/>
        </p:spPr>
        <p:txBody>
          <a:bodyPr wrap="square" rtlCol="0">
            <a:spAutoFit/>
          </a:bodyPr>
          <a:lstStyle/>
          <a:p>
            <a:pPr algn="ctr"/>
            <a:r>
              <a:rPr lang="en-CA" sz="1400" i="1" dirty="0"/>
              <a:t>PICO-40L cross section rendering</a:t>
            </a:r>
          </a:p>
        </p:txBody>
      </p:sp>
    </p:spTree>
    <p:extLst>
      <p:ext uri="{BB962C8B-B14F-4D97-AF65-F5344CB8AC3E}">
        <p14:creationId xmlns:p14="http://schemas.microsoft.com/office/powerpoint/2010/main" val="494361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DC900-B8C9-4B1A-918A-A4624AD93263}"/>
              </a:ext>
            </a:extLst>
          </p:cNvPr>
          <p:cNvSpPr>
            <a:spLocks noGrp="1"/>
          </p:cNvSpPr>
          <p:nvPr>
            <p:ph type="title"/>
          </p:nvPr>
        </p:nvSpPr>
        <p:spPr/>
        <p:txBody>
          <a:bodyPr/>
          <a:lstStyle/>
          <a:p>
            <a:r>
              <a:rPr lang="en-CA"/>
              <a:t>Seitz Bubble Nucleation Model</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91E694AE-90C0-ABB3-A98C-CA9A24B28B88}"/>
                  </a:ext>
                </a:extLst>
              </p:cNvPr>
              <p:cNvSpPr txBox="1"/>
              <p:nvPr/>
            </p:nvSpPr>
            <p:spPr>
              <a:xfrm>
                <a:off x="689547" y="5074518"/>
                <a:ext cx="7412636" cy="1268681"/>
              </a:xfrm>
              <a:prstGeom prst="rect">
                <a:avLst/>
              </a:prstGeom>
              <a:noFill/>
            </p:spPr>
            <p:txBody>
              <a:bodyPr wrap="square">
                <a:spAutoFit/>
              </a:bodyPr>
              <a:lstStyle/>
              <a:p>
                <a:pPr marL="36900" indent="0">
                  <a:buNone/>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𝑄</m:t>
                          </m:r>
                        </m:e>
                        <m:sub>
                          <m:r>
                            <a:rPr lang="en-CA" b="0" i="1" smtClean="0">
                              <a:latin typeface="Cambria Math" panose="02040503050406030204" pitchFamily="18" charset="0"/>
                            </a:rPr>
                            <m:t>𝑆𝑖𝑒𝑡𝑧</m:t>
                          </m:r>
                        </m:sub>
                      </m:sSub>
                      <m:r>
                        <a:rPr lang="en-CA" b="0" i="1" smtClean="0">
                          <a:latin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sSubSup>
                        <m:sSubSupPr>
                          <m:ctrlPr>
                            <a:rPr lang="en-CA" b="0" i="1" smtClean="0">
                              <a:latin typeface="Cambria Math" panose="02040503050406030204" pitchFamily="18" charset="0"/>
                              <a:ea typeface="Cambria Math" panose="02040503050406030204" pitchFamily="18" charset="0"/>
                            </a:rPr>
                          </m:ctrlPr>
                        </m:sSubSupPr>
                        <m:e>
                          <m:r>
                            <a:rPr lang="en-CA" b="0" i="1" smtClean="0">
                              <a:latin typeface="Cambria Math" panose="02040503050406030204" pitchFamily="18" charset="0"/>
                              <a:ea typeface="Cambria Math" panose="02040503050406030204" pitchFamily="18" charset="0"/>
                            </a:rPr>
                            <m:t>𝑟</m:t>
                          </m:r>
                        </m:e>
                        <m:sub>
                          <m:r>
                            <a:rPr lang="en-CA" b="0" i="1" smtClean="0">
                              <a:latin typeface="Cambria Math" panose="02040503050406030204" pitchFamily="18" charset="0"/>
                              <a:ea typeface="Cambria Math" panose="02040503050406030204" pitchFamily="18" charset="0"/>
                            </a:rPr>
                            <m:t>𝑐</m:t>
                          </m:r>
                        </m:sub>
                        <m:sup>
                          <m:r>
                            <a:rPr lang="en-CA" b="0" i="1" smtClean="0">
                              <a:latin typeface="Cambria Math" panose="02040503050406030204" pitchFamily="18" charset="0"/>
                              <a:ea typeface="Cambria Math" panose="02040503050406030204" pitchFamily="18" charset="0"/>
                            </a:rPr>
                            <m:t>2</m:t>
                          </m:r>
                        </m:sup>
                      </m:sSubSup>
                      <m:d>
                        <m:dPr>
                          <m:ctrlPr>
                            <a:rPr lang="en-CA" b="0" i="1" smtClean="0">
                              <a:latin typeface="Cambria Math" panose="02040503050406030204" pitchFamily="18" charset="0"/>
                              <a:ea typeface="Cambria Math" panose="02040503050406030204" pitchFamily="18" charset="0"/>
                            </a:rPr>
                          </m:ctrlPr>
                        </m:dPr>
                        <m:e>
                          <m:r>
                            <a:rPr lang="en-CA" b="0" i="1" smtClean="0">
                              <a:latin typeface="Cambria Math" panose="02040503050406030204" pitchFamily="18" charset="0"/>
                              <a:ea typeface="Cambria Math" panose="02040503050406030204" pitchFamily="18" charset="0"/>
                            </a:rPr>
                            <m:t>𝜎</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𝑇</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𝜕𝜎</m:t>
                              </m:r>
                            </m:num>
                            <m:den>
                              <m:r>
                                <a:rPr lang="en-CA" i="1">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𝑇</m:t>
                              </m:r>
                            </m:den>
                          </m:f>
                        </m:e>
                      </m:d>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num>
                        <m:den>
                          <m:r>
                            <a:rPr lang="en-CA" b="0" i="1" smtClean="0">
                              <a:latin typeface="Cambria Math" panose="02040503050406030204" pitchFamily="18" charset="0"/>
                              <a:ea typeface="Cambria Math" panose="02040503050406030204" pitchFamily="18" charset="0"/>
                            </a:rPr>
                            <m:t>3</m:t>
                          </m:r>
                        </m:den>
                      </m:f>
                      <m:sSubSup>
                        <m:sSubSupPr>
                          <m:ctrlPr>
                            <a:rPr lang="en-CA" b="0" i="1" smtClean="0">
                              <a:latin typeface="Cambria Math" panose="02040503050406030204" pitchFamily="18" charset="0"/>
                              <a:ea typeface="Cambria Math" panose="02040503050406030204" pitchFamily="18" charset="0"/>
                            </a:rPr>
                          </m:ctrlPr>
                        </m:sSubSupPr>
                        <m:e>
                          <m:r>
                            <a:rPr lang="en-CA" b="0" i="1" smtClean="0">
                              <a:latin typeface="Cambria Math" panose="02040503050406030204" pitchFamily="18" charset="0"/>
                              <a:ea typeface="Cambria Math" panose="02040503050406030204" pitchFamily="18" charset="0"/>
                            </a:rPr>
                            <m:t>𝑟</m:t>
                          </m:r>
                        </m:e>
                        <m:sub>
                          <m:r>
                            <a:rPr lang="en-CA" b="0" i="1" smtClean="0">
                              <a:latin typeface="Cambria Math" panose="02040503050406030204" pitchFamily="18" charset="0"/>
                              <a:ea typeface="Cambria Math" panose="02040503050406030204" pitchFamily="18" charset="0"/>
                            </a:rPr>
                            <m:t>𝑐</m:t>
                          </m:r>
                        </m:sub>
                        <m:sup>
                          <m:r>
                            <a:rPr lang="en-CA" b="0" i="1" smtClean="0">
                              <a:latin typeface="Cambria Math" panose="02040503050406030204" pitchFamily="18" charset="0"/>
                              <a:ea typeface="Cambria Math" panose="02040503050406030204" pitchFamily="18" charset="0"/>
                            </a:rPr>
                            <m:t>3</m:t>
                          </m:r>
                        </m:sup>
                      </m:sSubSup>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𝜌</m:t>
                          </m:r>
                        </m:e>
                        <m:sub>
                          <m:r>
                            <a:rPr lang="en-CA" b="0" i="1" smtClean="0">
                              <a:latin typeface="Cambria Math" panose="02040503050406030204" pitchFamily="18" charset="0"/>
                              <a:ea typeface="Cambria Math" panose="02040503050406030204" pitchFamily="18" charset="0"/>
                            </a:rPr>
                            <m:t>𝑏</m:t>
                          </m:r>
                        </m:sub>
                      </m:sSub>
                      <m:d>
                        <m:dPr>
                          <m:ctrlPr>
                            <a:rPr lang="en-CA" b="0" i="1" smtClean="0">
                              <a:latin typeface="Cambria Math" panose="02040503050406030204" pitchFamily="18" charset="0"/>
                              <a:ea typeface="Cambria Math" panose="02040503050406030204" pitchFamily="18" charset="0"/>
                            </a:rPr>
                          </m:ctrlPr>
                        </m:dPr>
                        <m:e>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h</m:t>
                              </m:r>
                            </m:e>
                            <m:sub>
                              <m:r>
                                <a:rPr lang="en-CA" b="0" i="1" smtClean="0">
                                  <a:latin typeface="Cambria Math" panose="02040503050406030204" pitchFamily="18" charset="0"/>
                                  <a:ea typeface="Cambria Math" panose="02040503050406030204" pitchFamily="18" charset="0"/>
                                </a:rPr>
                                <m:t>𝑏</m:t>
                              </m:r>
                            </m:sub>
                          </m:sSub>
                          <m:r>
                            <a:rPr lang="en-CA" b="0" i="1" smtClean="0">
                              <a:latin typeface="Cambria Math" panose="02040503050406030204" pitchFamily="18" charset="0"/>
                              <a:ea typeface="Cambria Math" panose="02040503050406030204" pitchFamily="18" charset="0"/>
                            </a:rPr>
                            <m:t>−</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h</m:t>
                              </m:r>
                            </m:e>
                            <m:sub>
                              <m:r>
                                <a:rPr lang="en-CA" b="0" i="1" smtClean="0">
                                  <a:latin typeface="Cambria Math" panose="02040503050406030204" pitchFamily="18" charset="0"/>
                                  <a:ea typeface="Cambria Math" panose="02040503050406030204" pitchFamily="18" charset="0"/>
                                </a:rPr>
                                <m:t>𝑙</m:t>
                              </m:r>
                            </m:sub>
                          </m:sSub>
                        </m:e>
                      </m:d>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num>
                        <m:den>
                          <m:r>
                            <a:rPr lang="en-CA" b="0" i="1" smtClean="0">
                              <a:latin typeface="Cambria Math" panose="02040503050406030204" pitchFamily="18" charset="0"/>
                              <a:ea typeface="Cambria Math" panose="02040503050406030204" pitchFamily="18" charset="0"/>
                            </a:rPr>
                            <m:t>3</m:t>
                          </m:r>
                        </m:den>
                      </m:f>
                      <m:sSubSup>
                        <m:sSubSupPr>
                          <m:ctrlPr>
                            <a:rPr lang="en-CA" b="0" i="1" smtClean="0">
                              <a:latin typeface="Cambria Math" panose="02040503050406030204" pitchFamily="18" charset="0"/>
                              <a:ea typeface="Cambria Math" panose="02040503050406030204" pitchFamily="18" charset="0"/>
                            </a:rPr>
                          </m:ctrlPr>
                        </m:sSubSupPr>
                        <m:e>
                          <m:r>
                            <a:rPr lang="en-CA" b="0" i="1" smtClean="0">
                              <a:latin typeface="Cambria Math" panose="02040503050406030204" pitchFamily="18" charset="0"/>
                              <a:ea typeface="Cambria Math" panose="02040503050406030204" pitchFamily="18" charset="0"/>
                            </a:rPr>
                            <m:t>𝑟</m:t>
                          </m:r>
                        </m:e>
                        <m:sub>
                          <m:r>
                            <a:rPr lang="en-CA" b="0" i="1" smtClean="0">
                              <a:latin typeface="Cambria Math" panose="02040503050406030204" pitchFamily="18" charset="0"/>
                              <a:ea typeface="Cambria Math" panose="02040503050406030204" pitchFamily="18" charset="0"/>
                            </a:rPr>
                            <m:t>𝑐</m:t>
                          </m:r>
                        </m:sub>
                        <m:sup>
                          <m:r>
                            <a:rPr lang="en-CA" b="0" i="1" smtClean="0">
                              <a:latin typeface="Cambria Math" panose="02040503050406030204" pitchFamily="18" charset="0"/>
                              <a:ea typeface="Cambria Math" panose="02040503050406030204" pitchFamily="18" charset="0"/>
                            </a:rPr>
                            <m:t>3</m:t>
                          </m:r>
                        </m:sup>
                      </m:sSubSup>
                      <m:d>
                        <m:dPr>
                          <m:ctrlPr>
                            <a:rPr lang="en-CA" b="0" i="1" smtClean="0">
                              <a:latin typeface="Cambria Math" panose="02040503050406030204" pitchFamily="18" charset="0"/>
                              <a:ea typeface="Cambria Math" panose="02040503050406030204" pitchFamily="18" charset="0"/>
                            </a:rPr>
                          </m:ctrlPr>
                        </m:dPr>
                        <m:e>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𝑃</m:t>
                              </m:r>
                            </m:e>
                            <m:sub>
                              <m:r>
                                <a:rPr lang="en-CA" b="0" i="1" smtClean="0">
                                  <a:latin typeface="Cambria Math" panose="02040503050406030204" pitchFamily="18" charset="0"/>
                                  <a:ea typeface="Cambria Math" panose="02040503050406030204" pitchFamily="18" charset="0"/>
                                </a:rPr>
                                <m:t>𝑏</m:t>
                              </m:r>
                            </m:sub>
                          </m:sSub>
                          <m:r>
                            <a:rPr lang="en-CA" b="0" i="1" smtClean="0">
                              <a:latin typeface="Cambria Math" panose="02040503050406030204" pitchFamily="18" charset="0"/>
                              <a:ea typeface="Cambria Math" panose="02040503050406030204" pitchFamily="18" charset="0"/>
                            </a:rPr>
                            <m:t>−</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𝑃</m:t>
                              </m:r>
                            </m:e>
                            <m:sub>
                              <m:r>
                                <a:rPr lang="en-CA" b="0" i="1" smtClean="0">
                                  <a:latin typeface="Cambria Math" panose="02040503050406030204" pitchFamily="18" charset="0"/>
                                  <a:ea typeface="Cambria Math" panose="02040503050406030204" pitchFamily="18" charset="0"/>
                                </a:rPr>
                                <m:t>𝑙</m:t>
                              </m:r>
                            </m:sub>
                          </m:sSub>
                        </m:e>
                      </m:d>
                    </m:oMath>
                  </m:oMathPara>
                </a14:m>
                <a:endParaRPr lang="en-CA"/>
              </a:p>
              <a:p>
                <a:pPr marL="36900" indent="0">
                  <a:buNone/>
                </a:pPr>
                <a:endParaRPr lang="en-CA"/>
              </a:p>
              <a:p>
                <a:pPr marL="36900" indent="0">
                  <a:buNone/>
                </a:pPr>
                <a:endParaRPr lang="en-CA"/>
              </a:p>
            </p:txBody>
          </p:sp>
        </mc:Choice>
        <mc:Fallback>
          <p:sp>
            <p:nvSpPr>
              <p:cNvPr id="7" name="TextBox 6">
                <a:extLst>
                  <a:ext uri="{FF2B5EF4-FFF2-40B4-BE49-F238E27FC236}">
                    <a16:creationId xmlns:a16="http://schemas.microsoft.com/office/drawing/2014/main" id="{91E694AE-90C0-ABB3-A98C-CA9A24B28B88}"/>
                  </a:ext>
                </a:extLst>
              </p:cNvPr>
              <p:cNvSpPr txBox="1">
                <a:spLocks noRot="1" noChangeAspect="1" noMove="1" noResize="1" noEditPoints="1" noAdjustHandles="1" noChangeArrowheads="1" noChangeShapeType="1" noTextEdit="1"/>
              </p:cNvSpPr>
              <p:nvPr/>
            </p:nvSpPr>
            <p:spPr>
              <a:xfrm>
                <a:off x="689547" y="5074518"/>
                <a:ext cx="7412636" cy="1268681"/>
              </a:xfrm>
              <a:prstGeom prst="rect">
                <a:avLst/>
              </a:prstGeom>
              <a:blipFill>
                <a:blip r:embed="rId2"/>
                <a:stretch>
                  <a:fillRect/>
                </a:stretch>
              </a:blipFill>
            </p:spPr>
            <p:txBody>
              <a:bodyPr/>
              <a:lstStyle/>
              <a:p>
                <a:r>
                  <a:rPr lang="en-CA">
                    <a:noFill/>
                  </a:rPr>
                  <a:t> </a:t>
                </a:r>
              </a:p>
            </p:txBody>
          </p:sp>
        </mc:Fallback>
      </mc:AlternateContent>
      <p:sp>
        <p:nvSpPr>
          <p:cNvPr id="8" name="Rectangle 7">
            <a:extLst>
              <a:ext uri="{FF2B5EF4-FFF2-40B4-BE49-F238E27FC236}">
                <a16:creationId xmlns:a16="http://schemas.microsoft.com/office/drawing/2014/main" id="{9D069574-B86B-CB82-0B02-2B0B51C1033D}"/>
              </a:ext>
            </a:extLst>
          </p:cNvPr>
          <p:cNvSpPr/>
          <p:nvPr/>
        </p:nvSpPr>
        <p:spPr>
          <a:xfrm>
            <a:off x="2120502" y="5072442"/>
            <a:ext cx="1726388" cy="716890"/>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a:extLst>
              <a:ext uri="{FF2B5EF4-FFF2-40B4-BE49-F238E27FC236}">
                <a16:creationId xmlns:a16="http://schemas.microsoft.com/office/drawing/2014/main" id="{10A74DF6-66BE-3EE8-97C4-9FBF1F962434}"/>
              </a:ext>
            </a:extLst>
          </p:cNvPr>
          <p:cNvSpPr/>
          <p:nvPr/>
        </p:nvSpPr>
        <p:spPr>
          <a:xfrm>
            <a:off x="4078650" y="5072442"/>
            <a:ext cx="1726388" cy="716890"/>
          </a:xfrm>
          <a:prstGeom prst="rect">
            <a:avLst/>
          </a:prstGeom>
          <a:noFill/>
          <a:ln w="28575">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74488692-8F5F-E370-1DC4-387B00CC00E9}"/>
              </a:ext>
            </a:extLst>
          </p:cNvPr>
          <p:cNvSpPr/>
          <p:nvPr/>
        </p:nvSpPr>
        <p:spPr>
          <a:xfrm>
            <a:off x="6036796" y="5070541"/>
            <a:ext cx="1487425" cy="716890"/>
          </a:xfrm>
          <a:prstGeom prst="rect">
            <a:avLst/>
          </a:prstGeom>
          <a:noFill/>
          <a:ln w="28575">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B8926EE6-4B72-686C-31FA-44BF63DC6E99}"/>
              </a:ext>
            </a:extLst>
          </p:cNvPr>
          <p:cNvSpPr txBox="1"/>
          <p:nvPr/>
        </p:nvSpPr>
        <p:spPr>
          <a:xfrm>
            <a:off x="5970926" y="5801787"/>
            <a:ext cx="1553295" cy="646331"/>
          </a:xfrm>
          <a:prstGeom prst="rect">
            <a:avLst/>
          </a:prstGeom>
          <a:noFill/>
        </p:spPr>
        <p:txBody>
          <a:bodyPr wrap="square" rtlCol="0">
            <a:spAutoFit/>
          </a:bodyPr>
          <a:lstStyle/>
          <a:p>
            <a:pPr algn="ctr"/>
            <a:r>
              <a:rPr lang="en-CA"/>
              <a:t>Expansion of Vapour</a:t>
            </a:r>
          </a:p>
        </p:txBody>
      </p:sp>
      <p:sp>
        <p:nvSpPr>
          <p:cNvPr id="13" name="TextBox 12">
            <a:extLst>
              <a:ext uri="{FF2B5EF4-FFF2-40B4-BE49-F238E27FC236}">
                <a16:creationId xmlns:a16="http://schemas.microsoft.com/office/drawing/2014/main" id="{3A546268-3B56-D19A-267A-B58B2C1EFAAC}"/>
              </a:ext>
            </a:extLst>
          </p:cNvPr>
          <p:cNvSpPr txBox="1"/>
          <p:nvPr/>
        </p:nvSpPr>
        <p:spPr>
          <a:xfrm>
            <a:off x="2096231" y="5787431"/>
            <a:ext cx="1982419" cy="369332"/>
          </a:xfrm>
          <a:prstGeom prst="rect">
            <a:avLst/>
          </a:prstGeom>
          <a:noFill/>
        </p:spPr>
        <p:txBody>
          <a:bodyPr wrap="square" rtlCol="0">
            <a:spAutoFit/>
          </a:bodyPr>
          <a:lstStyle/>
          <a:p>
            <a:r>
              <a:rPr lang="en-CA"/>
              <a:t>Surface Tension</a:t>
            </a:r>
          </a:p>
        </p:txBody>
      </p:sp>
      <p:sp>
        <p:nvSpPr>
          <p:cNvPr id="14" name="TextBox 13">
            <a:extLst>
              <a:ext uri="{FF2B5EF4-FFF2-40B4-BE49-F238E27FC236}">
                <a16:creationId xmlns:a16="http://schemas.microsoft.com/office/drawing/2014/main" id="{68CC3794-3B28-BF3B-6377-B6DD609BE9FC}"/>
              </a:ext>
            </a:extLst>
          </p:cNvPr>
          <p:cNvSpPr txBox="1"/>
          <p:nvPr/>
        </p:nvSpPr>
        <p:spPr>
          <a:xfrm>
            <a:off x="4021443" y="5789332"/>
            <a:ext cx="1982419" cy="369332"/>
          </a:xfrm>
          <a:prstGeom prst="rect">
            <a:avLst/>
          </a:prstGeom>
          <a:noFill/>
        </p:spPr>
        <p:txBody>
          <a:bodyPr wrap="square" rtlCol="0">
            <a:spAutoFit/>
          </a:bodyPr>
          <a:lstStyle/>
          <a:p>
            <a:r>
              <a:rPr lang="en-CA"/>
              <a:t>Phase Transition</a:t>
            </a:r>
          </a:p>
        </p:txBody>
      </p:sp>
      <p:pic>
        <p:nvPicPr>
          <p:cNvPr id="15" name="Picture 2">
            <a:extLst>
              <a:ext uri="{FF2B5EF4-FFF2-40B4-BE49-F238E27FC236}">
                <a16:creationId xmlns:a16="http://schemas.microsoft.com/office/drawing/2014/main" id="{43913914-1724-107E-182A-2B9870A352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15">
            <a:extLst>
              <a:ext uri="{FF2B5EF4-FFF2-40B4-BE49-F238E27FC236}">
                <a16:creationId xmlns:a16="http://schemas.microsoft.com/office/drawing/2014/main" id="{82C3F593-88D3-571D-273C-12186FF09BDD}"/>
              </a:ext>
            </a:extLst>
          </p:cNvPr>
          <p:cNvSpPr>
            <a:spLocks noGrp="1"/>
          </p:cNvSpPr>
          <p:nvPr>
            <p:ph type="sldNum" sz="quarter" idx="12"/>
          </p:nvPr>
        </p:nvSpPr>
        <p:spPr/>
        <p:txBody>
          <a:bodyPr/>
          <a:lstStyle/>
          <a:p>
            <a:fld id="{691065A5-3578-4A10-B6E9-4D35041AE1EB}" type="slidenum">
              <a:rPr lang="en-CA" smtClean="0"/>
              <a:t>20</a:t>
            </a:fld>
            <a:endParaRPr lang="en-CA"/>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4AD61C85-2514-5468-0A77-643028F7D416}"/>
                  </a:ext>
                </a:extLst>
              </p:cNvPr>
              <p:cNvSpPr txBox="1"/>
              <p:nvPr/>
            </p:nvSpPr>
            <p:spPr>
              <a:xfrm>
                <a:off x="996846" y="1690688"/>
                <a:ext cx="7764905" cy="646331"/>
              </a:xfrm>
              <a:prstGeom prst="rect">
                <a:avLst/>
              </a:prstGeom>
              <a:noFill/>
            </p:spPr>
            <p:txBody>
              <a:bodyPr wrap="square" rtlCol="0">
                <a:spAutoFit/>
              </a:bodyPr>
              <a:lstStyle/>
              <a:p>
                <a:pPr marL="285750" indent="-285750">
                  <a:buFont typeface="Arial" panose="020B0604020202020204" pitchFamily="34" charset="0"/>
                  <a:buChar char="•"/>
                </a:pPr>
                <a:r>
                  <a:rPr lang="en-US"/>
                  <a:t>A critically sized bubble </a:t>
                </a: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𝑐</m:t>
                        </m:r>
                      </m:sub>
                    </m:sSub>
                    <m:r>
                      <a:rPr lang="en-US" b="0" i="1" smtClean="0">
                        <a:latin typeface="Cambria Math" panose="02040503050406030204" pitchFamily="18" charset="0"/>
                      </a:rPr>
                      <m:t>)</m:t>
                    </m:r>
                  </m:oMath>
                </a14:m>
                <a:r>
                  <a:rPr lang="en-US"/>
                  <a:t> will nucleate and continue to grow if a minimum amount of energy </a:t>
                </a: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𝑆𝑒𝑖𝑡𝑧</m:t>
                        </m:r>
                      </m:sub>
                    </m:sSub>
                    <m:r>
                      <a:rPr lang="en-US" b="0" i="1" smtClean="0">
                        <a:latin typeface="Cambria Math" panose="02040503050406030204" pitchFamily="18" charset="0"/>
                      </a:rPr>
                      <m:t>)</m:t>
                    </m:r>
                  </m:oMath>
                </a14:m>
                <a:r>
                  <a:rPr lang="en-US"/>
                  <a:t> is deposited within a small radius </a:t>
                </a:r>
                <a14:m>
                  <m:oMath xmlns:m="http://schemas.openxmlformats.org/officeDocument/2006/math">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b="0" i="1" smtClean="0">
                            <a:latin typeface="Cambria Math" panose="02040503050406030204" pitchFamily="18" charset="0"/>
                          </a:rPr>
                          <m:t>𝑙</m:t>
                        </m:r>
                      </m:sub>
                    </m:sSub>
                    <m:r>
                      <a:rPr lang="en-US" i="1">
                        <a:latin typeface="Cambria Math" panose="02040503050406030204" pitchFamily="18" charset="0"/>
                      </a:rPr>
                      <m:t>)</m:t>
                    </m:r>
                  </m:oMath>
                </a14:m>
                <a:r>
                  <a:rPr lang="en-US"/>
                  <a:t> </a:t>
                </a:r>
                <a:endParaRPr lang="en-CA"/>
              </a:p>
            </p:txBody>
          </p:sp>
        </mc:Choice>
        <mc:Fallback>
          <p:sp>
            <p:nvSpPr>
              <p:cNvPr id="5" name="TextBox 4">
                <a:extLst>
                  <a:ext uri="{FF2B5EF4-FFF2-40B4-BE49-F238E27FC236}">
                    <a16:creationId xmlns:a16="http://schemas.microsoft.com/office/drawing/2014/main" id="{4AD61C85-2514-5468-0A77-643028F7D416}"/>
                  </a:ext>
                </a:extLst>
              </p:cNvPr>
              <p:cNvSpPr txBox="1">
                <a:spLocks noRot="1" noChangeAspect="1" noMove="1" noResize="1" noEditPoints="1" noAdjustHandles="1" noChangeArrowheads="1" noChangeShapeType="1" noTextEdit="1"/>
              </p:cNvSpPr>
              <p:nvPr/>
            </p:nvSpPr>
            <p:spPr>
              <a:xfrm>
                <a:off x="996846" y="1690688"/>
                <a:ext cx="7764905" cy="646331"/>
              </a:xfrm>
              <a:prstGeom prst="rect">
                <a:avLst/>
              </a:prstGeom>
              <a:blipFill>
                <a:blip r:embed="rId4"/>
                <a:stretch>
                  <a:fillRect l="-550" t="-3774" b="-15094"/>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41AFBE6A-D60F-CC01-0CEC-8D62064C53DA}"/>
                  </a:ext>
                </a:extLst>
              </p:cNvPr>
              <p:cNvSpPr txBox="1"/>
              <p:nvPr/>
            </p:nvSpPr>
            <p:spPr>
              <a:xfrm>
                <a:off x="1285514" y="3885589"/>
                <a:ext cx="1500988" cy="6882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𝑙</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𝑐</m:t>
                          </m:r>
                        </m:sub>
                      </m:sSub>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𝜌</m:t>
                                      </m:r>
                                    </m:e>
                                    <m:sub>
                                      <m:r>
                                        <a:rPr lang="en-US" i="1">
                                          <a:latin typeface="Cambria Math" panose="02040503050406030204" pitchFamily="18" charset="0"/>
                                        </a:rPr>
                                        <m:t>𝑏</m:t>
                                      </m:r>
                                    </m:sub>
                                  </m:sSub>
                                </m:num>
                                <m:den>
                                  <m:sSub>
                                    <m:sSubPr>
                                      <m:ctrlPr>
                                        <a:rPr lang="en-US" i="1">
                                          <a:latin typeface="Cambria Math" panose="02040503050406030204" pitchFamily="18" charset="0"/>
                                        </a:rPr>
                                      </m:ctrlPr>
                                    </m:sSubPr>
                                    <m:e>
                                      <m:r>
                                        <a:rPr lang="en-US" i="1">
                                          <a:latin typeface="Cambria Math" panose="02040503050406030204" pitchFamily="18" charset="0"/>
                                        </a:rPr>
                                        <m:t>𝜌</m:t>
                                      </m:r>
                                    </m:e>
                                    <m:sub>
                                      <m:r>
                                        <a:rPr lang="en-US" i="1">
                                          <a:latin typeface="Cambria Math" panose="02040503050406030204" pitchFamily="18" charset="0"/>
                                        </a:rPr>
                                        <m:t>𝑙</m:t>
                                      </m:r>
                                    </m:sub>
                                  </m:sSub>
                                </m:den>
                              </m:f>
                            </m:e>
                          </m:d>
                        </m:e>
                        <m:sup>
                          <m:r>
                            <a:rPr lang="en-US" b="0" i="1" smtClean="0">
                              <a:latin typeface="Cambria Math" panose="02040503050406030204" pitchFamily="18" charset="0"/>
                            </a:rPr>
                            <m:t>1/3</m:t>
                          </m:r>
                        </m:sup>
                      </m:sSup>
                    </m:oMath>
                  </m:oMathPara>
                </a14:m>
                <a:endParaRPr lang="en-CA"/>
              </a:p>
            </p:txBody>
          </p:sp>
        </mc:Choice>
        <mc:Fallback>
          <p:sp>
            <p:nvSpPr>
              <p:cNvPr id="6" name="TextBox 5">
                <a:extLst>
                  <a:ext uri="{FF2B5EF4-FFF2-40B4-BE49-F238E27FC236}">
                    <a16:creationId xmlns:a16="http://schemas.microsoft.com/office/drawing/2014/main" id="{41AFBE6A-D60F-CC01-0CEC-8D62064C53DA}"/>
                  </a:ext>
                </a:extLst>
              </p:cNvPr>
              <p:cNvSpPr txBox="1">
                <a:spLocks noRot="1" noChangeAspect="1" noMove="1" noResize="1" noEditPoints="1" noAdjustHandles="1" noChangeArrowheads="1" noChangeShapeType="1" noTextEdit="1"/>
              </p:cNvSpPr>
              <p:nvPr/>
            </p:nvSpPr>
            <p:spPr>
              <a:xfrm>
                <a:off x="1285514" y="3885589"/>
                <a:ext cx="1500988" cy="688202"/>
              </a:xfrm>
              <a:prstGeom prst="rect">
                <a:avLst/>
              </a:prstGeom>
              <a:blipFill>
                <a:blip r:embed="rId5"/>
                <a:stretch>
                  <a:fillRect/>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D17DF707-A559-CB9C-5528-F98F1D971B43}"/>
                  </a:ext>
                </a:extLst>
              </p:cNvPr>
              <p:cNvSpPr txBox="1"/>
              <p:nvPr/>
            </p:nvSpPr>
            <p:spPr>
              <a:xfrm>
                <a:off x="925133" y="2871147"/>
                <a:ext cx="2754951" cy="6595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sz="1800" b="0" i="1" smtClean="0">
                              <a:latin typeface="Cambria Math" panose="02040503050406030204" pitchFamily="18" charset="0"/>
                            </a:rPr>
                          </m:ctrlPr>
                        </m:sSubPr>
                        <m:e>
                          <m:r>
                            <a:rPr lang="en-CA" sz="1800" b="0" i="1" smtClean="0">
                              <a:latin typeface="Cambria Math" panose="02040503050406030204" pitchFamily="18" charset="0"/>
                            </a:rPr>
                            <m:t>𝑟</m:t>
                          </m:r>
                        </m:e>
                        <m:sub>
                          <m:r>
                            <a:rPr lang="en-CA" sz="1800" b="0" i="1" smtClean="0">
                              <a:latin typeface="Cambria Math" panose="02040503050406030204" pitchFamily="18" charset="0"/>
                            </a:rPr>
                            <m:t>𝑐</m:t>
                          </m:r>
                        </m:sub>
                      </m:sSub>
                      <m:r>
                        <a:rPr lang="en-CA" sz="1800" b="0" i="1" smtClean="0">
                          <a:latin typeface="Cambria Math" panose="02040503050406030204" pitchFamily="18" charset="0"/>
                        </a:rPr>
                        <m:t>=</m:t>
                      </m:r>
                      <m:f>
                        <m:fPr>
                          <m:ctrlPr>
                            <a:rPr lang="en-CA" sz="1800" b="0" i="1" smtClean="0">
                              <a:latin typeface="Cambria Math" panose="02040503050406030204" pitchFamily="18" charset="0"/>
                              <a:ea typeface="Cambria Math" panose="02040503050406030204" pitchFamily="18" charset="0"/>
                            </a:rPr>
                          </m:ctrlPr>
                        </m:fPr>
                        <m:num>
                          <m:r>
                            <a:rPr lang="en-CA" sz="1800" b="0" i="1" smtClean="0">
                              <a:latin typeface="Cambria Math" panose="02040503050406030204" pitchFamily="18" charset="0"/>
                            </a:rPr>
                            <m:t>2</m:t>
                          </m:r>
                          <m:r>
                            <a:rPr lang="en-CA" sz="1800" b="0" i="1" smtClean="0">
                              <a:latin typeface="Cambria Math" panose="02040503050406030204" pitchFamily="18" charset="0"/>
                              <a:ea typeface="Cambria Math" panose="02040503050406030204" pitchFamily="18" charset="0"/>
                            </a:rPr>
                            <m:t>𝜎</m:t>
                          </m:r>
                        </m:num>
                        <m:den>
                          <m:sSub>
                            <m:sSubPr>
                              <m:ctrlPr>
                                <a:rPr lang="en-CA" sz="1800" b="0" i="1" smtClean="0">
                                  <a:latin typeface="Cambria Math" panose="02040503050406030204" pitchFamily="18" charset="0"/>
                                  <a:ea typeface="Cambria Math" panose="02040503050406030204" pitchFamily="18" charset="0"/>
                                </a:rPr>
                              </m:ctrlPr>
                            </m:sSubPr>
                            <m:e>
                              <m:r>
                                <a:rPr lang="en-CA" sz="1800" b="0" i="1" smtClean="0">
                                  <a:latin typeface="Cambria Math" panose="02040503050406030204" pitchFamily="18" charset="0"/>
                                  <a:ea typeface="Cambria Math" panose="02040503050406030204" pitchFamily="18" charset="0"/>
                                </a:rPr>
                                <m:t>𝑃</m:t>
                              </m:r>
                            </m:e>
                            <m:sub>
                              <m:r>
                                <a:rPr lang="en-CA" sz="1800" b="0" i="1" smtClean="0">
                                  <a:latin typeface="Cambria Math" panose="02040503050406030204" pitchFamily="18" charset="0"/>
                                  <a:ea typeface="Cambria Math" panose="02040503050406030204" pitchFamily="18" charset="0"/>
                                </a:rPr>
                                <m:t>𝑏</m:t>
                              </m:r>
                            </m:sub>
                          </m:sSub>
                          <m:r>
                            <a:rPr lang="en-CA" sz="1800" b="0" i="1" smtClean="0">
                              <a:latin typeface="Cambria Math" panose="02040503050406030204" pitchFamily="18" charset="0"/>
                              <a:ea typeface="Cambria Math" panose="02040503050406030204" pitchFamily="18" charset="0"/>
                            </a:rPr>
                            <m:t>−</m:t>
                          </m:r>
                          <m:sSub>
                            <m:sSubPr>
                              <m:ctrlPr>
                                <a:rPr lang="en-CA" sz="1800" b="0" i="1" smtClean="0">
                                  <a:latin typeface="Cambria Math" panose="02040503050406030204" pitchFamily="18" charset="0"/>
                                  <a:ea typeface="Cambria Math" panose="02040503050406030204" pitchFamily="18" charset="0"/>
                                </a:rPr>
                              </m:ctrlPr>
                            </m:sSubPr>
                            <m:e>
                              <m:r>
                                <a:rPr lang="en-CA" sz="1800" b="0" i="1" smtClean="0">
                                  <a:latin typeface="Cambria Math" panose="02040503050406030204" pitchFamily="18" charset="0"/>
                                  <a:ea typeface="Cambria Math" panose="02040503050406030204" pitchFamily="18" charset="0"/>
                                </a:rPr>
                                <m:t>𝑃</m:t>
                              </m:r>
                            </m:e>
                            <m:sub>
                              <m:r>
                                <a:rPr lang="en-CA" sz="1800" b="0" i="1" smtClean="0">
                                  <a:latin typeface="Cambria Math" panose="02040503050406030204" pitchFamily="18" charset="0"/>
                                  <a:ea typeface="Cambria Math" panose="02040503050406030204" pitchFamily="18" charset="0"/>
                                </a:rPr>
                                <m:t>𝑙</m:t>
                              </m:r>
                            </m:sub>
                          </m:sSub>
                        </m:den>
                      </m:f>
                      <m:r>
                        <a:rPr lang="en-CA" i="1" dirty="0" smtClean="0">
                          <a:latin typeface="Cambria Math" panose="02040503050406030204" pitchFamily="18" charset="0"/>
                          <a:ea typeface="Cambria Math" panose="02040503050406030204" pitchFamily="18" charset="0"/>
                        </a:rPr>
                        <m:t>≈</m:t>
                      </m:r>
                      <m:r>
                        <a:rPr lang="en-US" b="0" i="1" dirty="0" smtClean="0">
                          <a:latin typeface="Cambria Math" panose="02040503050406030204" pitchFamily="18" charset="0"/>
                          <a:ea typeface="Cambria Math" panose="02040503050406030204" pitchFamily="18" charset="0"/>
                        </a:rPr>
                        <m:t>20 </m:t>
                      </m:r>
                      <m:r>
                        <a:rPr lang="en-US" b="0" i="1" dirty="0" smtClean="0">
                          <a:latin typeface="Cambria Math" panose="02040503050406030204" pitchFamily="18" charset="0"/>
                          <a:ea typeface="Cambria Math" panose="02040503050406030204" pitchFamily="18" charset="0"/>
                        </a:rPr>
                        <m:t>𝑛𝑚</m:t>
                      </m:r>
                    </m:oMath>
                  </m:oMathPara>
                </a14:m>
                <a:endParaRPr lang="en-CA"/>
              </a:p>
            </p:txBody>
          </p:sp>
        </mc:Choice>
        <mc:Fallback>
          <p:sp>
            <p:nvSpPr>
              <p:cNvPr id="17" name="TextBox 16">
                <a:extLst>
                  <a:ext uri="{FF2B5EF4-FFF2-40B4-BE49-F238E27FC236}">
                    <a16:creationId xmlns:a16="http://schemas.microsoft.com/office/drawing/2014/main" id="{D17DF707-A559-CB9C-5528-F98F1D971B43}"/>
                  </a:ext>
                </a:extLst>
              </p:cNvPr>
              <p:cNvSpPr txBox="1">
                <a:spLocks noRot="1" noChangeAspect="1" noMove="1" noResize="1" noEditPoints="1" noAdjustHandles="1" noChangeArrowheads="1" noChangeShapeType="1" noTextEdit="1"/>
              </p:cNvSpPr>
              <p:nvPr/>
            </p:nvSpPr>
            <p:spPr>
              <a:xfrm>
                <a:off x="925133" y="2871147"/>
                <a:ext cx="2754951" cy="659540"/>
              </a:xfrm>
              <a:prstGeom prst="rect">
                <a:avLst/>
              </a:prstGeom>
              <a:blipFill>
                <a:blip r:embed="rId6"/>
                <a:stretch>
                  <a:fillRect/>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0C0EC573-C33A-984C-D15E-4CB7D5D3A916}"/>
                  </a:ext>
                </a:extLst>
              </p:cNvPr>
              <p:cNvSpPr txBox="1"/>
              <p:nvPr/>
            </p:nvSpPr>
            <p:spPr>
              <a:xfrm>
                <a:off x="3362784" y="3016251"/>
                <a:ext cx="6108492" cy="369332"/>
              </a:xfrm>
              <a:prstGeom prst="rect">
                <a:avLst/>
              </a:prstGeom>
              <a:noFill/>
            </p:spPr>
            <p:txBody>
              <a:bodyPr wrap="square">
                <a:spAutoFit/>
              </a:bodyPr>
              <a:lstStyle/>
              <a:p>
                <a:pPr marL="36900" indent="0">
                  <a:buNone/>
                </a:pPr>
                <a:r>
                  <a:rPr lang="en-CA"/>
                  <a:t>for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𝐶</m:t>
                        </m:r>
                      </m:e>
                      <m:sub>
                        <m:r>
                          <a:rPr lang="en-CA" b="0" i="1" smtClean="0">
                            <a:latin typeface="Cambria Math" panose="02040503050406030204" pitchFamily="18" charset="0"/>
                          </a:rPr>
                          <m:t>3</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8</m:t>
                        </m:r>
                      </m:sub>
                    </m:sSub>
                  </m:oMath>
                </a14:m>
                <a:endParaRPr lang="en-CA"/>
              </a:p>
            </p:txBody>
          </p:sp>
        </mc:Choice>
        <mc:Fallback>
          <p:sp>
            <p:nvSpPr>
              <p:cNvPr id="19" name="TextBox 18">
                <a:extLst>
                  <a:ext uri="{FF2B5EF4-FFF2-40B4-BE49-F238E27FC236}">
                    <a16:creationId xmlns:a16="http://schemas.microsoft.com/office/drawing/2014/main" id="{0C0EC573-C33A-984C-D15E-4CB7D5D3A916}"/>
                  </a:ext>
                </a:extLst>
              </p:cNvPr>
              <p:cNvSpPr txBox="1">
                <a:spLocks noRot="1" noChangeAspect="1" noMove="1" noResize="1" noEditPoints="1" noAdjustHandles="1" noChangeArrowheads="1" noChangeShapeType="1" noTextEdit="1"/>
              </p:cNvSpPr>
              <p:nvPr/>
            </p:nvSpPr>
            <p:spPr>
              <a:xfrm>
                <a:off x="3362784" y="3016251"/>
                <a:ext cx="6108492" cy="369332"/>
              </a:xfrm>
              <a:prstGeom prst="rect">
                <a:avLst/>
              </a:prstGeom>
              <a:blipFill>
                <a:blip r:embed="rId7"/>
                <a:stretch>
                  <a:fillRect l="-299" t="-8333" b="-28333"/>
                </a:stretch>
              </a:blipFill>
            </p:spPr>
            <p:txBody>
              <a:bodyPr/>
              <a:lstStyle/>
              <a:p>
                <a:r>
                  <a:rPr lang="en-CA">
                    <a:noFill/>
                  </a:rPr>
                  <a:t> </a:t>
                </a:r>
              </a:p>
            </p:txBody>
          </p:sp>
        </mc:Fallback>
      </mc:AlternateContent>
      <p:pic>
        <p:nvPicPr>
          <p:cNvPr id="21" name="Picture 20" descr="A black and white photo of a tunnel&#10;&#10;Description automatically generated">
            <a:extLst>
              <a:ext uri="{FF2B5EF4-FFF2-40B4-BE49-F238E27FC236}">
                <a16:creationId xmlns:a16="http://schemas.microsoft.com/office/drawing/2014/main" id="{AA958007-F420-27CB-A4C0-8B294ADA994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8100308" y="2312295"/>
            <a:ext cx="4495798" cy="2823807"/>
          </a:xfrm>
          <a:prstGeom prst="rect">
            <a:avLst/>
          </a:prstGeom>
        </p:spPr>
      </p:pic>
    </p:spTree>
    <p:extLst>
      <p:ext uri="{BB962C8B-B14F-4D97-AF65-F5344CB8AC3E}">
        <p14:creationId xmlns:p14="http://schemas.microsoft.com/office/powerpoint/2010/main" val="31206654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AC41BCE-8130-D34F-4EE9-C8AAA029F2C7}"/>
              </a:ext>
            </a:extLst>
          </p:cNvPr>
          <p:cNvSpPr>
            <a:spLocks noGrp="1"/>
          </p:cNvSpPr>
          <p:nvPr>
            <p:ph type="ftr" sz="quarter" idx="11"/>
          </p:nvPr>
        </p:nvSpPr>
        <p:spPr/>
        <p:txBody>
          <a:bodyPr/>
          <a:lstStyle/>
          <a:p>
            <a:r>
              <a:rPr lang="en-CA" dirty="0"/>
              <a:t>PICO-500 Overview and Calibration</a:t>
            </a:r>
          </a:p>
        </p:txBody>
      </p:sp>
      <p:sp>
        <p:nvSpPr>
          <p:cNvPr id="3" name="Slide Number Placeholder 2">
            <a:extLst>
              <a:ext uri="{FF2B5EF4-FFF2-40B4-BE49-F238E27FC236}">
                <a16:creationId xmlns:a16="http://schemas.microsoft.com/office/drawing/2014/main" id="{7B7A1AB5-3017-01EE-8FE3-D154D1318041}"/>
              </a:ext>
            </a:extLst>
          </p:cNvPr>
          <p:cNvSpPr>
            <a:spLocks noGrp="1"/>
          </p:cNvSpPr>
          <p:nvPr>
            <p:ph type="sldNum" sz="quarter" idx="12"/>
          </p:nvPr>
        </p:nvSpPr>
        <p:spPr/>
        <p:txBody>
          <a:bodyPr/>
          <a:lstStyle/>
          <a:p>
            <a:fld id="{1B339905-E7CB-4B20-9FE9-E36074FF373E}" type="slidenum">
              <a:rPr lang="en-CA" smtClean="0"/>
              <a:t>21</a:t>
            </a:fld>
            <a:endParaRPr lang="en-CA"/>
          </a:p>
        </p:txBody>
      </p:sp>
      <p:sp>
        <p:nvSpPr>
          <p:cNvPr id="5" name="TextBox 4">
            <a:extLst>
              <a:ext uri="{FF2B5EF4-FFF2-40B4-BE49-F238E27FC236}">
                <a16:creationId xmlns:a16="http://schemas.microsoft.com/office/drawing/2014/main" id="{EB94BA56-830C-9AA6-236E-83D9BCA1B2E2}"/>
              </a:ext>
            </a:extLst>
          </p:cNvPr>
          <p:cNvSpPr txBox="1"/>
          <p:nvPr/>
        </p:nvSpPr>
        <p:spPr>
          <a:xfrm>
            <a:off x="852175" y="1450473"/>
            <a:ext cx="5743498" cy="3477875"/>
          </a:xfrm>
          <a:prstGeom prst="rect">
            <a:avLst/>
          </a:prstGeom>
          <a:noFill/>
        </p:spPr>
        <p:txBody>
          <a:bodyPr wrap="square" rtlCol="0">
            <a:spAutoFit/>
          </a:bodyPr>
          <a:lstStyle/>
          <a:p>
            <a:pPr marL="285750" indent="-285750">
              <a:buFont typeface="Arial" panose="020B0604020202020204" pitchFamily="34" charset="0"/>
              <a:buChar char="•"/>
            </a:pPr>
            <a:r>
              <a:rPr lang="en-CA" sz="2000"/>
              <a:t>Particles with higher stopping power are more likely to nucleate bubbles</a:t>
            </a:r>
          </a:p>
          <a:p>
            <a:endParaRPr lang="en-CA" sz="2000"/>
          </a:p>
          <a:p>
            <a:pPr marL="285750" indent="-285750">
              <a:buFont typeface="Arial" panose="020B0604020202020204" pitchFamily="34" charset="0"/>
              <a:buChar char="•"/>
            </a:pPr>
            <a:r>
              <a:rPr lang="en-CA" sz="2000">
                <a:solidFill>
                  <a:schemeClr val="accent2"/>
                </a:solidFill>
              </a:rPr>
              <a:t>Major advantage of bubble chambers:</a:t>
            </a:r>
            <a:r>
              <a:rPr lang="en-CA" sz="2000"/>
              <a:t> electron recoils are extremely inefficient at nucleating bubbles due to low stopping power</a:t>
            </a:r>
          </a:p>
          <a:p>
            <a:pPr marL="285750" indent="-285750">
              <a:buFont typeface="Arial" panose="020B0604020202020204" pitchFamily="34" charset="0"/>
              <a:buChar char="•"/>
            </a:pPr>
            <a:endParaRPr lang="en-CA" sz="2000">
              <a:solidFill>
                <a:schemeClr val="accent2"/>
              </a:solidFill>
            </a:endParaRPr>
          </a:p>
          <a:p>
            <a:pPr marL="342900" indent="-342900">
              <a:buFont typeface="Arial" panose="020B0604020202020204" pitchFamily="34" charset="0"/>
              <a:buChar char="•"/>
            </a:pPr>
            <a:r>
              <a:rPr lang="en-CA" sz="2000"/>
              <a:t>Detectors are designed to budget less than 1 gamma event in their dark matter search periods</a:t>
            </a:r>
          </a:p>
          <a:p>
            <a:pPr marL="285750" indent="-285750">
              <a:buFont typeface="Arial" panose="020B0604020202020204" pitchFamily="34" charset="0"/>
              <a:buChar char="•"/>
            </a:pPr>
            <a:endParaRPr lang="en-CA" sz="2000">
              <a:solidFill>
                <a:schemeClr val="accent2"/>
              </a:solidFill>
            </a:endParaRPr>
          </a:p>
        </p:txBody>
      </p:sp>
      <p:pic>
        <p:nvPicPr>
          <p:cNvPr id="10" name="Picture 9">
            <a:extLst>
              <a:ext uri="{FF2B5EF4-FFF2-40B4-BE49-F238E27FC236}">
                <a16:creationId xmlns:a16="http://schemas.microsoft.com/office/drawing/2014/main" id="{6B067697-ABE5-F813-6159-3445B58688F9}"/>
              </a:ext>
            </a:extLst>
          </p:cNvPr>
          <p:cNvPicPr>
            <a:picLocks noChangeAspect="1"/>
          </p:cNvPicPr>
          <p:nvPr/>
        </p:nvPicPr>
        <p:blipFill>
          <a:blip r:embed="rId3"/>
          <a:stretch>
            <a:fillRect/>
          </a:stretch>
        </p:blipFill>
        <p:spPr>
          <a:xfrm>
            <a:off x="6822825" y="1232388"/>
            <a:ext cx="4812959" cy="4393223"/>
          </a:xfrm>
          <a:prstGeom prst="rect">
            <a:avLst/>
          </a:prstGeom>
        </p:spPr>
      </p:pic>
      <p:sp>
        <p:nvSpPr>
          <p:cNvPr id="8" name="TextBox 7">
            <a:extLst>
              <a:ext uri="{FF2B5EF4-FFF2-40B4-BE49-F238E27FC236}">
                <a16:creationId xmlns:a16="http://schemas.microsoft.com/office/drawing/2014/main" id="{41B0B7FC-22E2-0C73-A486-8E70ED3B4289}"/>
              </a:ext>
            </a:extLst>
          </p:cNvPr>
          <p:cNvSpPr txBox="1"/>
          <p:nvPr/>
        </p:nvSpPr>
        <p:spPr>
          <a:xfrm>
            <a:off x="7166945" y="5578665"/>
            <a:ext cx="6077200" cy="338554"/>
          </a:xfrm>
          <a:prstGeom prst="rect">
            <a:avLst/>
          </a:prstGeom>
          <a:noFill/>
        </p:spPr>
        <p:txBody>
          <a:bodyPr wrap="square">
            <a:spAutoFit/>
          </a:bodyPr>
          <a:lstStyle/>
          <a:p>
            <a:r>
              <a:rPr lang="en-CA" sz="800">
                <a:solidFill>
                  <a:schemeClr val="bg1">
                    <a:lumMod val="65000"/>
                  </a:schemeClr>
                </a:solidFill>
                <a:latin typeface="roboto" panose="02000000000000000000" pitchFamily="2" charset="0"/>
              </a:rPr>
              <a:t>P. Mitra (2018). PhD thesis</a:t>
            </a:r>
            <a:br>
              <a:rPr lang="en-CA" sz="800">
                <a:solidFill>
                  <a:schemeClr val="bg1">
                    <a:lumMod val="65000"/>
                  </a:schemeClr>
                </a:solidFill>
                <a:latin typeface="roboto" panose="02000000000000000000" pitchFamily="2" charset="0"/>
              </a:rPr>
            </a:br>
            <a:endParaRPr lang="en-CA" sz="800">
              <a:solidFill>
                <a:schemeClr val="bg1">
                  <a:lumMod val="65000"/>
                </a:schemeClr>
              </a:solidFill>
            </a:endParaRPr>
          </a:p>
        </p:txBody>
      </p:sp>
      <p:sp>
        <p:nvSpPr>
          <p:cNvPr id="4" name="Title 1">
            <a:extLst>
              <a:ext uri="{FF2B5EF4-FFF2-40B4-BE49-F238E27FC236}">
                <a16:creationId xmlns:a16="http://schemas.microsoft.com/office/drawing/2014/main" id="{B2435596-E6B7-4C10-5B74-90FADAB95967}"/>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Stopping Power</a:t>
            </a:r>
            <a:endParaRPr lang="en-CA"/>
          </a:p>
        </p:txBody>
      </p:sp>
      <p:pic>
        <p:nvPicPr>
          <p:cNvPr id="6" name="Picture 2">
            <a:extLst>
              <a:ext uri="{FF2B5EF4-FFF2-40B4-BE49-F238E27FC236}">
                <a16:creationId xmlns:a16="http://schemas.microsoft.com/office/drawing/2014/main" id="{B26B287A-5676-6861-6300-9ED533D125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81319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2B35C-5472-C291-6A9C-8CE56DD5CD8C}"/>
              </a:ext>
            </a:extLst>
          </p:cNvPr>
          <p:cNvSpPr>
            <a:spLocks noGrp="1"/>
          </p:cNvSpPr>
          <p:nvPr>
            <p:ph type="title"/>
          </p:nvPr>
        </p:nvSpPr>
        <p:spPr/>
        <p:txBody>
          <a:bodyPr/>
          <a:lstStyle/>
          <a:p>
            <a:r>
              <a:rPr lang="en-CA" dirty="0"/>
              <a:t>PICO Data: Optics</a:t>
            </a:r>
          </a:p>
        </p:txBody>
      </p:sp>
      <p:sp>
        <p:nvSpPr>
          <p:cNvPr id="3" name="Content Placeholder 2">
            <a:extLst>
              <a:ext uri="{FF2B5EF4-FFF2-40B4-BE49-F238E27FC236}">
                <a16:creationId xmlns:a16="http://schemas.microsoft.com/office/drawing/2014/main" id="{B7619329-2BEA-568F-D3EF-E679B26C142C}"/>
              </a:ext>
            </a:extLst>
          </p:cNvPr>
          <p:cNvSpPr>
            <a:spLocks noGrp="1"/>
          </p:cNvSpPr>
          <p:nvPr>
            <p:ph idx="1"/>
          </p:nvPr>
        </p:nvSpPr>
        <p:spPr/>
        <p:txBody>
          <a:bodyPr/>
          <a:lstStyle/>
          <a:p>
            <a:endParaRPr lang="en-CA" dirty="0"/>
          </a:p>
        </p:txBody>
      </p:sp>
      <p:pic>
        <p:nvPicPr>
          <p:cNvPr id="4" name="Picture 2">
            <a:extLst>
              <a:ext uri="{FF2B5EF4-FFF2-40B4-BE49-F238E27FC236}">
                <a16:creationId xmlns:a16="http://schemas.microsoft.com/office/drawing/2014/main" id="{63E68798-1C24-5E4C-E579-ED70EFAB43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245FB39C-543D-8033-0724-C115EE6BB6A0}"/>
              </a:ext>
            </a:extLst>
          </p:cNvPr>
          <p:cNvPicPr>
            <a:picLocks noChangeAspect="1"/>
          </p:cNvPicPr>
          <p:nvPr/>
        </p:nvPicPr>
        <p:blipFill>
          <a:blip r:embed="rId3"/>
          <a:stretch>
            <a:fillRect/>
          </a:stretch>
        </p:blipFill>
        <p:spPr>
          <a:xfrm>
            <a:off x="8079586" y="1825623"/>
            <a:ext cx="3274214" cy="5032375"/>
          </a:xfrm>
          <a:prstGeom prst="rect">
            <a:avLst/>
          </a:prstGeom>
        </p:spPr>
      </p:pic>
      <p:pic>
        <p:nvPicPr>
          <p:cNvPr id="10" name="Picture 9">
            <a:extLst>
              <a:ext uri="{FF2B5EF4-FFF2-40B4-BE49-F238E27FC236}">
                <a16:creationId xmlns:a16="http://schemas.microsoft.com/office/drawing/2014/main" id="{BA7ECE12-0957-9B89-95BE-D6087FBF02D6}"/>
              </a:ext>
            </a:extLst>
          </p:cNvPr>
          <p:cNvPicPr>
            <a:picLocks noChangeAspect="1"/>
          </p:cNvPicPr>
          <p:nvPr/>
        </p:nvPicPr>
        <p:blipFill>
          <a:blip r:embed="rId4"/>
          <a:stretch>
            <a:fillRect/>
          </a:stretch>
        </p:blipFill>
        <p:spPr>
          <a:xfrm>
            <a:off x="4366273" y="1825623"/>
            <a:ext cx="3380040" cy="5032376"/>
          </a:xfrm>
          <a:prstGeom prst="rect">
            <a:avLst/>
          </a:prstGeom>
        </p:spPr>
      </p:pic>
      <p:sp>
        <p:nvSpPr>
          <p:cNvPr id="11" name="Slide Number Placeholder 10">
            <a:extLst>
              <a:ext uri="{FF2B5EF4-FFF2-40B4-BE49-F238E27FC236}">
                <a16:creationId xmlns:a16="http://schemas.microsoft.com/office/drawing/2014/main" id="{C4117970-B50E-2EBA-8A91-86D235ADA78E}"/>
              </a:ext>
            </a:extLst>
          </p:cNvPr>
          <p:cNvSpPr>
            <a:spLocks noGrp="1"/>
          </p:cNvSpPr>
          <p:nvPr>
            <p:ph type="sldNum" sz="quarter" idx="12"/>
          </p:nvPr>
        </p:nvSpPr>
        <p:spPr/>
        <p:txBody>
          <a:bodyPr/>
          <a:lstStyle/>
          <a:p>
            <a:fld id="{691065A5-3578-4A10-B6E9-4D35041AE1EB}" type="slidenum">
              <a:rPr lang="en-CA" smtClean="0"/>
              <a:t>22</a:t>
            </a:fld>
            <a:endParaRPr lang="en-CA"/>
          </a:p>
        </p:txBody>
      </p:sp>
      <p:sp>
        <p:nvSpPr>
          <p:cNvPr id="12" name="TextBox 11">
            <a:extLst>
              <a:ext uri="{FF2B5EF4-FFF2-40B4-BE49-F238E27FC236}">
                <a16:creationId xmlns:a16="http://schemas.microsoft.com/office/drawing/2014/main" id="{68299F17-B69F-331D-1CA7-C54D2A116A60}"/>
              </a:ext>
            </a:extLst>
          </p:cNvPr>
          <p:cNvSpPr txBox="1"/>
          <p:nvPr/>
        </p:nvSpPr>
        <p:spPr>
          <a:xfrm>
            <a:off x="2043265" y="1477207"/>
            <a:ext cx="1989735" cy="369332"/>
          </a:xfrm>
          <a:prstGeom prst="rect">
            <a:avLst/>
          </a:prstGeom>
          <a:noFill/>
        </p:spPr>
        <p:txBody>
          <a:bodyPr wrap="square" rtlCol="0">
            <a:spAutoFit/>
          </a:bodyPr>
          <a:lstStyle/>
          <a:p>
            <a:r>
              <a:rPr lang="en-CA" dirty="0"/>
              <a:t>Alpha</a:t>
            </a:r>
          </a:p>
        </p:txBody>
      </p:sp>
      <p:sp>
        <p:nvSpPr>
          <p:cNvPr id="13" name="TextBox 12">
            <a:extLst>
              <a:ext uri="{FF2B5EF4-FFF2-40B4-BE49-F238E27FC236}">
                <a16:creationId xmlns:a16="http://schemas.microsoft.com/office/drawing/2014/main" id="{580FCAA2-BC77-D57A-9A4E-542F87484284}"/>
              </a:ext>
            </a:extLst>
          </p:cNvPr>
          <p:cNvSpPr txBox="1"/>
          <p:nvPr/>
        </p:nvSpPr>
        <p:spPr>
          <a:xfrm>
            <a:off x="5105002" y="1477207"/>
            <a:ext cx="1989735" cy="369332"/>
          </a:xfrm>
          <a:prstGeom prst="rect">
            <a:avLst/>
          </a:prstGeom>
          <a:noFill/>
        </p:spPr>
        <p:txBody>
          <a:bodyPr wrap="square" rtlCol="0">
            <a:spAutoFit/>
          </a:bodyPr>
          <a:lstStyle/>
          <a:p>
            <a:r>
              <a:rPr lang="en-CA" dirty="0"/>
              <a:t>Neutron (single)</a:t>
            </a:r>
          </a:p>
        </p:txBody>
      </p:sp>
      <p:sp>
        <p:nvSpPr>
          <p:cNvPr id="14" name="TextBox 13">
            <a:extLst>
              <a:ext uri="{FF2B5EF4-FFF2-40B4-BE49-F238E27FC236}">
                <a16:creationId xmlns:a16="http://schemas.microsoft.com/office/drawing/2014/main" id="{102ADFFD-13CC-FDCB-DDB8-1BF3A1A1B9A4}"/>
              </a:ext>
            </a:extLst>
          </p:cNvPr>
          <p:cNvSpPr txBox="1"/>
          <p:nvPr/>
        </p:nvSpPr>
        <p:spPr>
          <a:xfrm>
            <a:off x="8800964" y="1473275"/>
            <a:ext cx="1989735" cy="369332"/>
          </a:xfrm>
          <a:prstGeom prst="rect">
            <a:avLst/>
          </a:prstGeom>
          <a:noFill/>
        </p:spPr>
        <p:txBody>
          <a:bodyPr wrap="square" rtlCol="0">
            <a:spAutoFit/>
          </a:bodyPr>
          <a:lstStyle/>
          <a:p>
            <a:r>
              <a:rPr lang="en-CA" dirty="0"/>
              <a:t>Neutron (multiple)</a:t>
            </a:r>
          </a:p>
        </p:txBody>
      </p:sp>
      <p:pic>
        <p:nvPicPr>
          <p:cNvPr id="16" name="Picture 15">
            <a:extLst>
              <a:ext uri="{FF2B5EF4-FFF2-40B4-BE49-F238E27FC236}">
                <a16:creationId xmlns:a16="http://schemas.microsoft.com/office/drawing/2014/main" id="{5A376500-9F5B-DC18-0785-D3F44F072362}"/>
              </a:ext>
            </a:extLst>
          </p:cNvPr>
          <p:cNvPicPr>
            <a:picLocks noChangeAspect="1"/>
          </p:cNvPicPr>
          <p:nvPr/>
        </p:nvPicPr>
        <p:blipFill>
          <a:blip r:embed="rId5"/>
          <a:stretch>
            <a:fillRect/>
          </a:stretch>
        </p:blipFill>
        <p:spPr>
          <a:xfrm>
            <a:off x="838200" y="1814446"/>
            <a:ext cx="3197508" cy="5043552"/>
          </a:xfrm>
          <a:prstGeom prst="rect">
            <a:avLst/>
          </a:prstGeom>
        </p:spPr>
      </p:pic>
    </p:spTree>
    <p:extLst>
      <p:ext uri="{BB962C8B-B14F-4D97-AF65-F5344CB8AC3E}">
        <p14:creationId xmlns:p14="http://schemas.microsoft.com/office/powerpoint/2010/main" val="1939291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7F7F0-CEAE-6AFE-5427-61192158DC93}"/>
              </a:ext>
            </a:extLst>
          </p:cNvPr>
          <p:cNvSpPr>
            <a:spLocks noGrp="1"/>
          </p:cNvSpPr>
          <p:nvPr>
            <p:ph type="title"/>
          </p:nvPr>
        </p:nvSpPr>
        <p:spPr/>
        <p:txBody>
          <a:bodyPr/>
          <a:lstStyle/>
          <a:p>
            <a:r>
              <a:rPr lang="en-CA" dirty="0"/>
              <a:t>PICO Data: Acoustic Signal</a:t>
            </a:r>
          </a:p>
        </p:txBody>
      </p:sp>
      <p:pic>
        <p:nvPicPr>
          <p:cNvPr id="4" name="Picture 3">
            <a:extLst>
              <a:ext uri="{FF2B5EF4-FFF2-40B4-BE49-F238E27FC236}">
                <a16:creationId xmlns:a16="http://schemas.microsoft.com/office/drawing/2014/main" id="{50C7EF7A-3A3B-0D06-EA89-A752E0AA2BBD}"/>
              </a:ext>
            </a:extLst>
          </p:cNvPr>
          <p:cNvPicPr>
            <a:picLocks noChangeAspect="1"/>
          </p:cNvPicPr>
          <p:nvPr/>
        </p:nvPicPr>
        <p:blipFill>
          <a:blip r:embed="rId2"/>
          <a:stretch>
            <a:fillRect/>
          </a:stretch>
        </p:blipFill>
        <p:spPr>
          <a:xfrm>
            <a:off x="1679514" y="1503362"/>
            <a:ext cx="8054157" cy="5115478"/>
          </a:xfrm>
          <a:prstGeom prst="rect">
            <a:avLst/>
          </a:prstGeom>
        </p:spPr>
      </p:pic>
      <p:cxnSp>
        <p:nvCxnSpPr>
          <p:cNvPr id="5" name="Straight Arrow Connector 4">
            <a:extLst>
              <a:ext uri="{FF2B5EF4-FFF2-40B4-BE49-F238E27FC236}">
                <a16:creationId xmlns:a16="http://schemas.microsoft.com/office/drawing/2014/main" id="{C2A985D2-3241-F6DA-D31E-1EE3F26603CC}"/>
              </a:ext>
            </a:extLst>
          </p:cNvPr>
          <p:cNvCxnSpPr/>
          <p:nvPr/>
        </p:nvCxnSpPr>
        <p:spPr>
          <a:xfrm flipH="1" flipV="1">
            <a:off x="7349836" y="3858491"/>
            <a:ext cx="1496291" cy="872836"/>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5BA24063-68ED-DDEB-A46D-301646CC6C87}"/>
              </a:ext>
            </a:extLst>
          </p:cNvPr>
          <p:cNvCxnSpPr>
            <a:cxnSpLocks/>
          </p:cNvCxnSpPr>
          <p:nvPr/>
        </p:nvCxnSpPr>
        <p:spPr>
          <a:xfrm>
            <a:off x="5638800" y="2743200"/>
            <a:ext cx="0" cy="89361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0D8E47FF-22E2-2122-CA33-5CCF08F79D9C}"/>
              </a:ext>
            </a:extLst>
          </p:cNvPr>
          <p:cNvCxnSpPr>
            <a:cxnSpLocks/>
          </p:cNvCxnSpPr>
          <p:nvPr/>
        </p:nvCxnSpPr>
        <p:spPr>
          <a:xfrm flipH="1" flipV="1">
            <a:off x="6068291" y="3948545"/>
            <a:ext cx="1281541" cy="129540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99E0BE6-3FC2-87ED-FAF6-B10082AE4F7C}"/>
              </a:ext>
            </a:extLst>
          </p:cNvPr>
          <p:cNvSpPr txBox="1"/>
          <p:nvPr/>
        </p:nvSpPr>
        <p:spPr>
          <a:xfrm>
            <a:off x="5190513" y="2223655"/>
            <a:ext cx="1281541" cy="369332"/>
          </a:xfrm>
          <a:prstGeom prst="rect">
            <a:avLst/>
          </a:prstGeom>
          <a:noFill/>
        </p:spPr>
        <p:txBody>
          <a:bodyPr wrap="square" rtlCol="0">
            <a:spAutoFit/>
          </a:bodyPr>
          <a:lstStyle/>
          <a:p>
            <a:r>
              <a:rPr lang="en-CA" dirty="0">
                <a:solidFill>
                  <a:srgbClr val="FF0000"/>
                </a:solidFill>
              </a:rPr>
              <a:t>Bubble</a:t>
            </a:r>
          </a:p>
        </p:txBody>
      </p:sp>
      <p:sp>
        <p:nvSpPr>
          <p:cNvPr id="9" name="TextBox 8">
            <a:extLst>
              <a:ext uri="{FF2B5EF4-FFF2-40B4-BE49-F238E27FC236}">
                <a16:creationId xmlns:a16="http://schemas.microsoft.com/office/drawing/2014/main" id="{1FE96CF4-B6F2-FDA4-755E-DBCAF8413CB2}"/>
              </a:ext>
            </a:extLst>
          </p:cNvPr>
          <p:cNvSpPr txBox="1"/>
          <p:nvPr/>
        </p:nvSpPr>
        <p:spPr>
          <a:xfrm>
            <a:off x="7407240" y="5298824"/>
            <a:ext cx="2326431" cy="369332"/>
          </a:xfrm>
          <a:prstGeom prst="rect">
            <a:avLst/>
          </a:prstGeom>
          <a:noFill/>
        </p:spPr>
        <p:txBody>
          <a:bodyPr wrap="square" rtlCol="0">
            <a:spAutoFit/>
          </a:bodyPr>
          <a:lstStyle/>
          <a:p>
            <a:r>
              <a:rPr lang="en-CA" dirty="0">
                <a:solidFill>
                  <a:srgbClr val="FF0000"/>
                </a:solidFill>
              </a:rPr>
              <a:t>Instrumentation</a:t>
            </a:r>
          </a:p>
        </p:txBody>
      </p:sp>
      <p:sp>
        <p:nvSpPr>
          <p:cNvPr id="10" name="TextBox 9">
            <a:extLst>
              <a:ext uri="{FF2B5EF4-FFF2-40B4-BE49-F238E27FC236}">
                <a16:creationId xmlns:a16="http://schemas.microsoft.com/office/drawing/2014/main" id="{D0ABB2DA-D668-023D-B978-A0754B1600E5}"/>
              </a:ext>
            </a:extLst>
          </p:cNvPr>
          <p:cNvSpPr txBox="1"/>
          <p:nvPr/>
        </p:nvSpPr>
        <p:spPr>
          <a:xfrm>
            <a:off x="7946434" y="4731327"/>
            <a:ext cx="1835727" cy="369332"/>
          </a:xfrm>
          <a:prstGeom prst="rect">
            <a:avLst/>
          </a:prstGeom>
          <a:noFill/>
        </p:spPr>
        <p:txBody>
          <a:bodyPr wrap="square" rtlCol="0">
            <a:spAutoFit/>
          </a:bodyPr>
          <a:lstStyle/>
          <a:p>
            <a:r>
              <a:rPr lang="en-CA" dirty="0">
                <a:solidFill>
                  <a:srgbClr val="FF0000"/>
                </a:solidFill>
              </a:rPr>
              <a:t>Recompression</a:t>
            </a:r>
          </a:p>
        </p:txBody>
      </p:sp>
      <p:sp>
        <p:nvSpPr>
          <p:cNvPr id="13" name="Slide Number Placeholder 12">
            <a:extLst>
              <a:ext uri="{FF2B5EF4-FFF2-40B4-BE49-F238E27FC236}">
                <a16:creationId xmlns:a16="http://schemas.microsoft.com/office/drawing/2014/main" id="{4928DEB5-E043-14B8-60AC-9A4A703B6BF0}"/>
              </a:ext>
            </a:extLst>
          </p:cNvPr>
          <p:cNvSpPr>
            <a:spLocks noGrp="1"/>
          </p:cNvSpPr>
          <p:nvPr>
            <p:ph type="sldNum" sz="quarter" idx="12"/>
          </p:nvPr>
        </p:nvSpPr>
        <p:spPr/>
        <p:txBody>
          <a:bodyPr/>
          <a:lstStyle/>
          <a:p>
            <a:fld id="{691065A5-3578-4A10-B6E9-4D35041AE1EB}" type="slidenum">
              <a:rPr lang="en-CA" smtClean="0"/>
              <a:t>23</a:t>
            </a:fld>
            <a:endParaRPr lang="en-CA"/>
          </a:p>
        </p:txBody>
      </p:sp>
      <p:pic>
        <p:nvPicPr>
          <p:cNvPr id="14" name="Picture 2">
            <a:extLst>
              <a:ext uri="{FF2B5EF4-FFF2-40B4-BE49-F238E27FC236}">
                <a16:creationId xmlns:a16="http://schemas.microsoft.com/office/drawing/2014/main" id="{A906560E-474C-26AB-F45B-40EF08897B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530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7F7F0-CEAE-6AFE-5427-61192158DC93}"/>
              </a:ext>
            </a:extLst>
          </p:cNvPr>
          <p:cNvSpPr>
            <a:spLocks noGrp="1"/>
          </p:cNvSpPr>
          <p:nvPr>
            <p:ph type="title"/>
          </p:nvPr>
        </p:nvSpPr>
        <p:spPr/>
        <p:txBody>
          <a:bodyPr/>
          <a:lstStyle/>
          <a:p>
            <a:r>
              <a:rPr lang="en-CA" dirty="0"/>
              <a:t>PICO Data: Acoustic Signal</a:t>
            </a:r>
          </a:p>
        </p:txBody>
      </p:sp>
      <p:sp>
        <p:nvSpPr>
          <p:cNvPr id="3" name="Content Placeholder 2">
            <a:extLst>
              <a:ext uri="{FF2B5EF4-FFF2-40B4-BE49-F238E27FC236}">
                <a16:creationId xmlns:a16="http://schemas.microsoft.com/office/drawing/2014/main" id="{A7FA3989-87AA-8B86-1645-67609EB6D436}"/>
              </a:ext>
            </a:extLst>
          </p:cNvPr>
          <p:cNvSpPr>
            <a:spLocks noGrp="1"/>
          </p:cNvSpPr>
          <p:nvPr>
            <p:ph idx="1"/>
          </p:nvPr>
        </p:nvSpPr>
        <p:spPr/>
        <p:txBody>
          <a:bodyPr/>
          <a:lstStyle/>
          <a:p>
            <a:endParaRPr lang="en-CA" dirty="0"/>
          </a:p>
        </p:txBody>
      </p:sp>
      <p:pic>
        <p:nvPicPr>
          <p:cNvPr id="4" name="Picture 3">
            <a:extLst>
              <a:ext uri="{FF2B5EF4-FFF2-40B4-BE49-F238E27FC236}">
                <a16:creationId xmlns:a16="http://schemas.microsoft.com/office/drawing/2014/main" id="{50C7EF7A-3A3B-0D06-EA89-A752E0AA2BBD}"/>
              </a:ext>
            </a:extLst>
          </p:cNvPr>
          <p:cNvPicPr>
            <a:picLocks noChangeAspect="1"/>
          </p:cNvPicPr>
          <p:nvPr/>
        </p:nvPicPr>
        <p:blipFill>
          <a:blip r:embed="rId2"/>
          <a:stretch>
            <a:fillRect/>
          </a:stretch>
        </p:blipFill>
        <p:spPr>
          <a:xfrm>
            <a:off x="1679514" y="1503362"/>
            <a:ext cx="8054157" cy="5115478"/>
          </a:xfrm>
          <a:prstGeom prst="rect">
            <a:avLst/>
          </a:prstGeom>
        </p:spPr>
      </p:pic>
      <p:cxnSp>
        <p:nvCxnSpPr>
          <p:cNvPr id="5" name="Straight Arrow Connector 4">
            <a:extLst>
              <a:ext uri="{FF2B5EF4-FFF2-40B4-BE49-F238E27FC236}">
                <a16:creationId xmlns:a16="http://schemas.microsoft.com/office/drawing/2014/main" id="{C2A985D2-3241-F6DA-D31E-1EE3F26603CC}"/>
              </a:ext>
            </a:extLst>
          </p:cNvPr>
          <p:cNvCxnSpPr/>
          <p:nvPr/>
        </p:nvCxnSpPr>
        <p:spPr>
          <a:xfrm flipH="1" flipV="1">
            <a:off x="7349836" y="3858491"/>
            <a:ext cx="1496291" cy="872836"/>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5BA24063-68ED-DDEB-A46D-301646CC6C87}"/>
              </a:ext>
            </a:extLst>
          </p:cNvPr>
          <p:cNvCxnSpPr>
            <a:cxnSpLocks/>
          </p:cNvCxnSpPr>
          <p:nvPr/>
        </p:nvCxnSpPr>
        <p:spPr>
          <a:xfrm>
            <a:off x="5638800" y="2743200"/>
            <a:ext cx="0" cy="89361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0D8E47FF-22E2-2122-CA33-5CCF08F79D9C}"/>
              </a:ext>
            </a:extLst>
          </p:cNvPr>
          <p:cNvCxnSpPr>
            <a:cxnSpLocks/>
          </p:cNvCxnSpPr>
          <p:nvPr/>
        </p:nvCxnSpPr>
        <p:spPr>
          <a:xfrm flipH="1" flipV="1">
            <a:off x="6068291" y="3948545"/>
            <a:ext cx="1281541" cy="129540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99E0BE6-3FC2-87ED-FAF6-B10082AE4F7C}"/>
              </a:ext>
            </a:extLst>
          </p:cNvPr>
          <p:cNvSpPr txBox="1"/>
          <p:nvPr/>
        </p:nvSpPr>
        <p:spPr>
          <a:xfrm>
            <a:off x="5190513" y="2223655"/>
            <a:ext cx="1281541" cy="369332"/>
          </a:xfrm>
          <a:prstGeom prst="rect">
            <a:avLst/>
          </a:prstGeom>
          <a:noFill/>
        </p:spPr>
        <p:txBody>
          <a:bodyPr wrap="square" rtlCol="0">
            <a:spAutoFit/>
          </a:bodyPr>
          <a:lstStyle/>
          <a:p>
            <a:r>
              <a:rPr lang="en-CA" dirty="0">
                <a:solidFill>
                  <a:srgbClr val="FF0000"/>
                </a:solidFill>
              </a:rPr>
              <a:t>Bubble</a:t>
            </a:r>
          </a:p>
        </p:txBody>
      </p:sp>
      <p:sp>
        <p:nvSpPr>
          <p:cNvPr id="9" name="TextBox 8">
            <a:extLst>
              <a:ext uri="{FF2B5EF4-FFF2-40B4-BE49-F238E27FC236}">
                <a16:creationId xmlns:a16="http://schemas.microsoft.com/office/drawing/2014/main" id="{1FE96CF4-B6F2-FDA4-755E-DBCAF8413CB2}"/>
              </a:ext>
            </a:extLst>
          </p:cNvPr>
          <p:cNvSpPr txBox="1"/>
          <p:nvPr/>
        </p:nvSpPr>
        <p:spPr>
          <a:xfrm>
            <a:off x="7407240" y="5298824"/>
            <a:ext cx="2326431" cy="369332"/>
          </a:xfrm>
          <a:prstGeom prst="rect">
            <a:avLst/>
          </a:prstGeom>
          <a:noFill/>
        </p:spPr>
        <p:txBody>
          <a:bodyPr wrap="square" rtlCol="0">
            <a:spAutoFit/>
          </a:bodyPr>
          <a:lstStyle/>
          <a:p>
            <a:r>
              <a:rPr lang="en-CA" dirty="0">
                <a:solidFill>
                  <a:srgbClr val="FF0000"/>
                </a:solidFill>
              </a:rPr>
              <a:t>Instrumentation</a:t>
            </a:r>
          </a:p>
        </p:txBody>
      </p:sp>
      <p:sp>
        <p:nvSpPr>
          <p:cNvPr id="10" name="TextBox 9">
            <a:extLst>
              <a:ext uri="{FF2B5EF4-FFF2-40B4-BE49-F238E27FC236}">
                <a16:creationId xmlns:a16="http://schemas.microsoft.com/office/drawing/2014/main" id="{D0ABB2DA-D668-023D-B978-A0754B1600E5}"/>
              </a:ext>
            </a:extLst>
          </p:cNvPr>
          <p:cNvSpPr txBox="1"/>
          <p:nvPr/>
        </p:nvSpPr>
        <p:spPr>
          <a:xfrm>
            <a:off x="7946434" y="4731327"/>
            <a:ext cx="1835727" cy="369332"/>
          </a:xfrm>
          <a:prstGeom prst="rect">
            <a:avLst/>
          </a:prstGeom>
          <a:noFill/>
        </p:spPr>
        <p:txBody>
          <a:bodyPr wrap="square" rtlCol="0">
            <a:spAutoFit/>
          </a:bodyPr>
          <a:lstStyle/>
          <a:p>
            <a:r>
              <a:rPr lang="en-CA" dirty="0">
                <a:solidFill>
                  <a:srgbClr val="FF0000"/>
                </a:solidFill>
              </a:rPr>
              <a:t>Recompression</a:t>
            </a:r>
          </a:p>
        </p:txBody>
      </p:sp>
      <p:sp>
        <p:nvSpPr>
          <p:cNvPr id="13" name="Slide Number Placeholder 12">
            <a:extLst>
              <a:ext uri="{FF2B5EF4-FFF2-40B4-BE49-F238E27FC236}">
                <a16:creationId xmlns:a16="http://schemas.microsoft.com/office/drawing/2014/main" id="{4928DEB5-E043-14B8-60AC-9A4A703B6BF0}"/>
              </a:ext>
            </a:extLst>
          </p:cNvPr>
          <p:cNvSpPr>
            <a:spLocks noGrp="1"/>
          </p:cNvSpPr>
          <p:nvPr>
            <p:ph type="sldNum" sz="quarter" idx="12"/>
          </p:nvPr>
        </p:nvSpPr>
        <p:spPr/>
        <p:txBody>
          <a:bodyPr/>
          <a:lstStyle/>
          <a:p>
            <a:fld id="{691065A5-3578-4A10-B6E9-4D35041AE1EB}" type="slidenum">
              <a:rPr lang="en-CA" smtClean="0"/>
              <a:t>24</a:t>
            </a:fld>
            <a:endParaRPr lang="en-CA"/>
          </a:p>
        </p:txBody>
      </p:sp>
      <p:pic>
        <p:nvPicPr>
          <p:cNvPr id="12" name="Picture 11">
            <a:extLst>
              <a:ext uri="{FF2B5EF4-FFF2-40B4-BE49-F238E27FC236}">
                <a16:creationId xmlns:a16="http://schemas.microsoft.com/office/drawing/2014/main" id="{C1F11F33-9BBA-958D-CFF3-6ECA3771B39E}"/>
              </a:ext>
            </a:extLst>
          </p:cNvPr>
          <p:cNvPicPr>
            <a:picLocks noChangeAspect="1"/>
          </p:cNvPicPr>
          <p:nvPr/>
        </p:nvPicPr>
        <p:blipFill>
          <a:blip r:embed="rId3"/>
          <a:stretch>
            <a:fillRect/>
          </a:stretch>
        </p:blipFill>
        <p:spPr>
          <a:xfrm>
            <a:off x="0" y="3151403"/>
            <a:ext cx="5221628" cy="3115253"/>
          </a:xfrm>
          <a:prstGeom prst="rect">
            <a:avLst/>
          </a:prstGeom>
        </p:spPr>
      </p:pic>
      <p:sp>
        <p:nvSpPr>
          <p:cNvPr id="14" name="Rectangle 13">
            <a:extLst>
              <a:ext uri="{FF2B5EF4-FFF2-40B4-BE49-F238E27FC236}">
                <a16:creationId xmlns:a16="http://schemas.microsoft.com/office/drawing/2014/main" id="{900E5283-0510-81F0-7CD1-D194DD256250}"/>
              </a:ext>
            </a:extLst>
          </p:cNvPr>
          <p:cNvSpPr/>
          <p:nvPr/>
        </p:nvSpPr>
        <p:spPr>
          <a:xfrm>
            <a:off x="0" y="3111795"/>
            <a:ext cx="5245388" cy="320010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C071D534-6804-6B54-675A-FFD0F3A83EF1}"/>
              </a:ext>
            </a:extLst>
          </p:cNvPr>
          <p:cNvSpPr/>
          <p:nvPr/>
        </p:nvSpPr>
        <p:spPr>
          <a:xfrm>
            <a:off x="5534867" y="3636818"/>
            <a:ext cx="261065" cy="27507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6" name="Picture 2">
            <a:extLst>
              <a:ext uri="{FF2B5EF4-FFF2-40B4-BE49-F238E27FC236}">
                <a16:creationId xmlns:a16="http://schemas.microsoft.com/office/drawing/2014/main" id="{F1CF44D3-5914-37C0-4E5E-776229DFEC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329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D22D0-446C-4896-F7A8-204B615566C0}"/>
              </a:ext>
            </a:extLst>
          </p:cNvPr>
          <p:cNvSpPr>
            <a:spLocks noGrp="1"/>
          </p:cNvSpPr>
          <p:nvPr>
            <p:ph type="title"/>
          </p:nvPr>
        </p:nvSpPr>
        <p:spPr/>
        <p:txBody>
          <a:bodyPr/>
          <a:lstStyle/>
          <a:p>
            <a:r>
              <a:rPr lang="en-CA" dirty="0"/>
              <a:t>Position Corrections : Optics &amp; Acoustics</a:t>
            </a:r>
          </a:p>
        </p:txBody>
      </p:sp>
      <p:pic>
        <p:nvPicPr>
          <p:cNvPr id="4" name="Picture 2">
            <a:extLst>
              <a:ext uri="{FF2B5EF4-FFF2-40B4-BE49-F238E27FC236}">
                <a16:creationId xmlns:a16="http://schemas.microsoft.com/office/drawing/2014/main" id="{0506DEF2-94AE-B009-5D3B-9A868EF918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16000 &#10;14000 &#10;12000 &#10;10000 &#10;8000 &#10;6000 &#10;4000 &#10;2000 &#10;2500 5000 7500 10000 12500 15000 17500 20000 ">
            <a:extLst>
              <a:ext uri="{FF2B5EF4-FFF2-40B4-BE49-F238E27FC236}">
                <a16:creationId xmlns:a16="http://schemas.microsoft.com/office/drawing/2014/main" id="{899BD741-B457-45F3-48C1-CD3954198E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17" r="1095"/>
          <a:stretch/>
        </p:blipFill>
        <p:spPr bwMode="auto">
          <a:xfrm>
            <a:off x="475426" y="1387790"/>
            <a:ext cx="3964838" cy="297638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197B7E48-F472-98BE-35E7-10D076E65732}"/>
              </a:ext>
            </a:extLst>
          </p:cNvPr>
          <p:cNvPicPr>
            <a:picLocks noChangeAspect="1"/>
          </p:cNvPicPr>
          <p:nvPr/>
        </p:nvPicPr>
        <p:blipFill rotWithShape="1">
          <a:blip r:embed="rId4"/>
          <a:srcRect l="4093" t="5573" r="8214"/>
          <a:stretch/>
        </p:blipFill>
        <p:spPr>
          <a:xfrm>
            <a:off x="5507665" y="1324051"/>
            <a:ext cx="3735629" cy="3040125"/>
          </a:xfrm>
          <a:prstGeom prst="rect">
            <a:avLst/>
          </a:prstGeom>
        </p:spPr>
      </p:pic>
      <p:pic>
        <p:nvPicPr>
          <p:cNvPr id="3076" name="Picture 4" descr="1.0 &#10;0.8 &#10;0.6 &#10;0.4 &#10;—500 &#10;_400 &#10;—300 &#10;—200 &#10;—100 ">
            <a:extLst>
              <a:ext uri="{FF2B5EF4-FFF2-40B4-BE49-F238E27FC236}">
                <a16:creationId xmlns:a16="http://schemas.microsoft.com/office/drawing/2014/main" id="{398108F8-2BAC-C268-FCBF-FC030EAF3C1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777" t="6023" r="7146" b="349"/>
          <a:stretch/>
        </p:blipFill>
        <p:spPr bwMode="auto">
          <a:xfrm>
            <a:off x="2797958" y="3884181"/>
            <a:ext cx="3686967" cy="293746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şaz &#10;8, &#10;z•gz &#10;O'8Z &#10;[E &#10;8'LZ &#10;9'LZ ">
            <a:extLst>
              <a:ext uri="{FF2B5EF4-FFF2-40B4-BE49-F238E27FC236}">
                <a16:creationId xmlns:a16="http://schemas.microsoft.com/office/drawing/2014/main" id="{583C4B6C-3E54-963D-DC97-E951F0F1C4A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40661" y="3832848"/>
            <a:ext cx="4051339" cy="3040125"/>
          </a:xfrm>
          <a:prstGeom prst="rect">
            <a:avLst/>
          </a:prstGeom>
          <a:noFill/>
          <a:extLst>
            <a:ext uri="{909E8E84-426E-40DD-AFC4-6F175D3DCCD1}">
              <a14:hiddenFill xmlns:a14="http://schemas.microsoft.com/office/drawing/2010/main">
                <a:solidFill>
                  <a:srgbClr val="FFFFFF"/>
                </a:solidFill>
              </a14:hiddenFill>
            </a:ext>
          </a:extLst>
        </p:spPr>
      </p:pic>
      <p:sp>
        <p:nvSpPr>
          <p:cNvPr id="17" name="Slide Number Placeholder 16">
            <a:extLst>
              <a:ext uri="{FF2B5EF4-FFF2-40B4-BE49-F238E27FC236}">
                <a16:creationId xmlns:a16="http://schemas.microsoft.com/office/drawing/2014/main" id="{E5146B16-5B80-DFB2-662F-FFADA55097B8}"/>
              </a:ext>
            </a:extLst>
          </p:cNvPr>
          <p:cNvSpPr>
            <a:spLocks noGrp="1"/>
          </p:cNvSpPr>
          <p:nvPr>
            <p:ph type="sldNum" sz="quarter" idx="12"/>
          </p:nvPr>
        </p:nvSpPr>
        <p:spPr/>
        <p:txBody>
          <a:bodyPr/>
          <a:lstStyle/>
          <a:p>
            <a:fld id="{691065A5-3578-4A10-B6E9-4D35041AE1EB}" type="slidenum">
              <a:rPr lang="en-CA" smtClean="0"/>
              <a:t>25</a:t>
            </a:fld>
            <a:endParaRPr lang="en-CA"/>
          </a:p>
        </p:txBody>
      </p:sp>
    </p:spTree>
    <p:extLst>
      <p:ext uri="{BB962C8B-B14F-4D97-AF65-F5344CB8AC3E}">
        <p14:creationId xmlns:p14="http://schemas.microsoft.com/office/powerpoint/2010/main" val="28449901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E51E3-30E8-495D-6617-36F47885B7F4}"/>
              </a:ext>
            </a:extLst>
          </p:cNvPr>
          <p:cNvSpPr>
            <a:spLocks noGrp="1"/>
          </p:cNvSpPr>
          <p:nvPr>
            <p:ph type="title"/>
          </p:nvPr>
        </p:nvSpPr>
        <p:spPr>
          <a:xfrm>
            <a:off x="77419" y="-6381"/>
            <a:ext cx="10515600" cy="1325563"/>
          </a:xfrm>
        </p:spPr>
        <p:txBody>
          <a:bodyPr/>
          <a:lstStyle/>
          <a:p>
            <a:r>
              <a:rPr lang="en-CA" dirty="0"/>
              <a:t>Acoustic Power</a:t>
            </a:r>
          </a:p>
        </p:txBody>
      </p:sp>
      <p:pic>
        <p:nvPicPr>
          <p:cNvPr id="14" name="Picture 13">
            <a:extLst>
              <a:ext uri="{FF2B5EF4-FFF2-40B4-BE49-F238E27FC236}">
                <a16:creationId xmlns:a16="http://schemas.microsoft.com/office/drawing/2014/main" id="{2FD948BB-99C2-D01E-2378-BB72EF6C1FA2}"/>
              </a:ext>
            </a:extLst>
          </p:cNvPr>
          <p:cNvPicPr>
            <a:picLocks noChangeAspect="1"/>
          </p:cNvPicPr>
          <p:nvPr/>
        </p:nvPicPr>
        <p:blipFill>
          <a:blip r:embed="rId2"/>
          <a:stretch>
            <a:fillRect/>
          </a:stretch>
        </p:blipFill>
        <p:spPr>
          <a:xfrm>
            <a:off x="2553005" y="1094858"/>
            <a:ext cx="8938465" cy="5602276"/>
          </a:xfrm>
          <a:prstGeom prst="rect">
            <a:avLst/>
          </a:prstGeom>
        </p:spPr>
      </p:pic>
      <p:sp>
        <p:nvSpPr>
          <p:cNvPr id="4" name="Left Brace 3">
            <a:extLst>
              <a:ext uri="{FF2B5EF4-FFF2-40B4-BE49-F238E27FC236}">
                <a16:creationId xmlns:a16="http://schemas.microsoft.com/office/drawing/2014/main" id="{4C551076-829F-B80C-D1AD-12AA8EA9854A}"/>
              </a:ext>
            </a:extLst>
          </p:cNvPr>
          <p:cNvSpPr/>
          <p:nvPr/>
        </p:nvSpPr>
        <p:spPr>
          <a:xfrm>
            <a:off x="2487168" y="1543507"/>
            <a:ext cx="468173" cy="479145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5" name="TextBox 4">
            <a:extLst>
              <a:ext uri="{FF2B5EF4-FFF2-40B4-BE49-F238E27FC236}">
                <a16:creationId xmlns:a16="http://schemas.microsoft.com/office/drawing/2014/main" id="{C43DC2E5-DBE1-E1FD-68C4-B5AFED0737BB}"/>
              </a:ext>
            </a:extLst>
          </p:cNvPr>
          <p:cNvSpPr txBox="1"/>
          <p:nvPr/>
        </p:nvSpPr>
        <p:spPr>
          <a:xfrm>
            <a:off x="985823" y="3758537"/>
            <a:ext cx="1429512" cy="369332"/>
          </a:xfrm>
          <a:prstGeom prst="rect">
            <a:avLst/>
          </a:prstGeom>
          <a:noFill/>
        </p:spPr>
        <p:txBody>
          <a:bodyPr wrap="square" rtlCol="0">
            <a:spAutoFit/>
          </a:bodyPr>
          <a:lstStyle/>
          <a:p>
            <a:r>
              <a:rPr lang="en-CA" dirty="0"/>
              <a:t>Piezometers</a:t>
            </a:r>
          </a:p>
        </p:txBody>
      </p:sp>
      <p:sp>
        <p:nvSpPr>
          <p:cNvPr id="6" name="TextBox 5">
            <a:extLst>
              <a:ext uri="{FF2B5EF4-FFF2-40B4-BE49-F238E27FC236}">
                <a16:creationId xmlns:a16="http://schemas.microsoft.com/office/drawing/2014/main" id="{A8DA3BF1-E67E-148D-61FB-A56D93C9AE5B}"/>
              </a:ext>
            </a:extLst>
          </p:cNvPr>
          <p:cNvSpPr txBox="1"/>
          <p:nvPr/>
        </p:nvSpPr>
        <p:spPr>
          <a:xfrm>
            <a:off x="6176467" y="470772"/>
            <a:ext cx="2331110" cy="369332"/>
          </a:xfrm>
          <a:prstGeom prst="rect">
            <a:avLst/>
          </a:prstGeom>
          <a:noFill/>
        </p:spPr>
        <p:txBody>
          <a:bodyPr wrap="square" rtlCol="0">
            <a:spAutoFit/>
          </a:bodyPr>
          <a:lstStyle/>
          <a:p>
            <a:r>
              <a:rPr lang="en-CA" dirty="0"/>
              <a:t>Frequency Bands</a:t>
            </a:r>
          </a:p>
        </p:txBody>
      </p:sp>
      <p:sp>
        <p:nvSpPr>
          <p:cNvPr id="7" name="Right Brace 6">
            <a:extLst>
              <a:ext uri="{FF2B5EF4-FFF2-40B4-BE49-F238E27FC236}">
                <a16:creationId xmlns:a16="http://schemas.microsoft.com/office/drawing/2014/main" id="{368BFA74-2DF5-B2C4-A458-8A621CAE39CA}"/>
              </a:ext>
            </a:extLst>
          </p:cNvPr>
          <p:cNvSpPr/>
          <p:nvPr/>
        </p:nvSpPr>
        <p:spPr>
          <a:xfrm rot="16200000">
            <a:off x="6888175" y="-2524769"/>
            <a:ext cx="475488" cy="732800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8" name="Slide Number Placeholder 7">
            <a:extLst>
              <a:ext uri="{FF2B5EF4-FFF2-40B4-BE49-F238E27FC236}">
                <a16:creationId xmlns:a16="http://schemas.microsoft.com/office/drawing/2014/main" id="{9730D997-1316-21C0-CF54-7A617F8AC5A4}"/>
              </a:ext>
            </a:extLst>
          </p:cNvPr>
          <p:cNvSpPr>
            <a:spLocks noGrp="1"/>
          </p:cNvSpPr>
          <p:nvPr>
            <p:ph type="sldNum" sz="quarter" idx="12"/>
          </p:nvPr>
        </p:nvSpPr>
        <p:spPr/>
        <p:txBody>
          <a:bodyPr/>
          <a:lstStyle/>
          <a:p>
            <a:fld id="{691065A5-3578-4A10-B6E9-4D35041AE1EB}" type="slidenum">
              <a:rPr lang="en-CA" smtClean="0"/>
              <a:t>26</a:t>
            </a:fld>
            <a:endParaRPr lang="en-CA"/>
          </a:p>
        </p:txBody>
      </p:sp>
      <p:pic>
        <p:nvPicPr>
          <p:cNvPr id="9" name="Picture 2">
            <a:extLst>
              <a:ext uri="{FF2B5EF4-FFF2-40B4-BE49-F238E27FC236}">
                <a16:creationId xmlns:a16="http://schemas.microsoft.com/office/drawing/2014/main" id="{EEFB940A-DDD2-B8DE-5258-A9AA1C6E84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7322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5F83A-2AA8-FED3-B4E1-6EDC8B58551F}"/>
              </a:ext>
            </a:extLst>
          </p:cNvPr>
          <p:cNvSpPr>
            <a:spLocks noGrp="1"/>
          </p:cNvSpPr>
          <p:nvPr>
            <p:ph type="title"/>
          </p:nvPr>
        </p:nvSpPr>
        <p:spPr/>
        <p:txBody>
          <a:bodyPr/>
          <a:lstStyle/>
          <a:p>
            <a:r>
              <a:rPr lang="en-CA" dirty="0"/>
              <a:t>Particle Discrimination (PICO-60)</a:t>
            </a:r>
          </a:p>
        </p:txBody>
      </p:sp>
      <p:pic>
        <p:nvPicPr>
          <p:cNvPr id="5" name="Picture 4">
            <a:extLst>
              <a:ext uri="{FF2B5EF4-FFF2-40B4-BE49-F238E27FC236}">
                <a16:creationId xmlns:a16="http://schemas.microsoft.com/office/drawing/2014/main" id="{3CFDFF9A-151F-0964-46A9-66D17FC42E86}"/>
              </a:ext>
            </a:extLst>
          </p:cNvPr>
          <p:cNvPicPr>
            <a:picLocks noChangeAspect="1"/>
          </p:cNvPicPr>
          <p:nvPr/>
        </p:nvPicPr>
        <p:blipFill>
          <a:blip r:embed="rId2"/>
          <a:stretch>
            <a:fillRect/>
          </a:stretch>
        </p:blipFill>
        <p:spPr>
          <a:xfrm>
            <a:off x="1569373" y="1323709"/>
            <a:ext cx="8541189" cy="5169166"/>
          </a:xfrm>
          <a:prstGeom prst="rect">
            <a:avLst/>
          </a:prstGeom>
        </p:spPr>
      </p:pic>
      <p:sp>
        <p:nvSpPr>
          <p:cNvPr id="6" name="Slide Number Placeholder 5">
            <a:extLst>
              <a:ext uri="{FF2B5EF4-FFF2-40B4-BE49-F238E27FC236}">
                <a16:creationId xmlns:a16="http://schemas.microsoft.com/office/drawing/2014/main" id="{978235F9-9C15-0C46-B03D-62E7CE192B2E}"/>
              </a:ext>
            </a:extLst>
          </p:cNvPr>
          <p:cNvSpPr>
            <a:spLocks noGrp="1"/>
          </p:cNvSpPr>
          <p:nvPr>
            <p:ph type="sldNum" sz="quarter" idx="12"/>
          </p:nvPr>
        </p:nvSpPr>
        <p:spPr/>
        <p:txBody>
          <a:bodyPr/>
          <a:lstStyle/>
          <a:p>
            <a:fld id="{691065A5-3578-4A10-B6E9-4D35041AE1EB}" type="slidenum">
              <a:rPr lang="en-CA" smtClean="0"/>
              <a:t>27</a:t>
            </a:fld>
            <a:endParaRPr lang="en-CA"/>
          </a:p>
        </p:txBody>
      </p:sp>
      <p:sp>
        <p:nvSpPr>
          <p:cNvPr id="7" name="TextBox 6">
            <a:extLst>
              <a:ext uri="{FF2B5EF4-FFF2-40B4-BE49-F238E27FC236}">
                <a16:creationId xmlns:a16="http://schemas.microsoft.com/office/drawing/2014/main" id="{05A1AC4D-3052-5B0A-536F-CF8817950B72}"/>
              </a:ext>
            </a:extLst>
          </p:cNvPr>
          <p:cNvSpPr txBox="1"/>
          <p:nvPr/>
        </p:nvSpPr>
        <p:spPr>
          <a:xfrm>
            <a:off x="5104864" y="6488668"/>
            <a:ext cx="3140149" cy="369332"/>
          </a:xfrm>
          <a:prstGeom prst="rect">
            <a:avLst/>
          </a:prstGeom>
          <a:noFill/>
        </p:spPr>
        <p:txBody>
          <a:bodyPr wrap="square" rtlCol="0">
            <a:spAutoFit/>
          </a:bodyPr>
          <a:lstStyle/>
          <a:p>
            <a:r>
              <a:rPr lang="en-CA" dirty="0"/>
              <a:t>Acoustic Power</a:t>
            </a:r>
          </a:p>
        </p:txBody>
      </p:sp>
      <p:pic>
        <p:nvPicPr>
          <p:cNvPr id="8" name="Picture 2">
            <a:extLst>
              <a:ext uri="{FF2B5EF4-FFF2-40B4-BE49-F238E27FC236}">
                <a16:creationId xmlns:a16="http://schemas.microsoft.com/office/drawing/2014/main" id="{A34A2F23-45CE-9987-0CF3-B7184B7549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997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2B35C-5472-C291-6A9C-8CE56DD5CD8C}"/>
              </a:ext>
            </a:extLst>
          </p:cNvPr>
          <p:cNvSpPr>
            <a:spLocks noGrp="1"/>
          </p:cNvSpPr>
          <p:nvPr>
            <p:ph type="title"/>
          </p:nvPr>
        </p:nvSpPr>
        <p:spPr/>
        <p:txBody>
          <a:bodyPr/>
          <a:lstStyle/>
          <a:p>
            <a:r>
              <a:rPr lang="en-US"/>
              <a:t>PICO’s Backgrounds</a:t>
            </a:r>
            <a:endParaRPr lang="en-CA"/>
          </a:p>
        </p:txBody>
      </p:sp>
      <p:pic>
        <p:nvPicPr>
          <p:cNvPr id="4" name="Picture 2">
            <a:extLst>
              <a:ext uri="{FF2B5EF4-FFF2-40B4-BE49-F238E27FC236}">
                <a16:creationId xmlns:a16="http://schemas.microsoft.com/office/drawing/2014/main" id="{63E68798-1C24-5E4C-E579-ED70EFAB43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BA7ECE12-0957-9B89-95BE-D6087FBF02D6}"/>
              </a:ext>
            </a:extLst>
          </p:cNvPr>
          <p:cNvPicPr>
            <a:picLocks noChangeAspect="1"/>
          </p:cNvPicPr>
          <p:nvPr/>
        </p:nvPicPr>
        <p:blipFill>
          <a:blip r:embed="rId3"/>
          <a:stretch>
            <a:fillRect/>
          </a:stretch>
        </p:blipFill>
        <p:spPr>
          <a:xfrm>
            <a:off x="4366273" y="1825623"/>
            <a:ext cx="3380040" cy="5032376"/>
          </a:xfrm>
          <a:prstGeom prst="rect">
            <a:avLst/>
          </a:prstGeom>
        </p:spPr>
      </p:pic>
      <p:sp>
        <p:nvSpPr>
          <p:cNvPr id="11" name="Slide Number Placeholder 10">
            <a:extLst>
              <a:ext uri="{FF2B5EF4-FFF2-40B4-BE49-F238E27FC236}">
                <a16:creationId xmlns:a16="http://schemas.microsoft.com/office/drawing/2014/main" id="{C4117970-B50E-2EBA-8A91-86D235ADA78E}"/>
              </a:ext>
            </a:extLst>
          </p:cNvPr>
          <p:cNvSpPr>
            <a:spLocks noGrp="1"/>
          </p:cNvSpPr>
          <p:nvPr>
            <p:ph type="sldNum" sz="quarter" idx="12"/>
          </p:nvPr>
        </p:nvSpPr>
        <p:spPr/>
        <p:txBody>
          <a:bodyPr/>
          <a:lstStyle/>
          <a:p>
            <a:fld id="{691065A5-3578-4A10-B6E9-4D35041AE1EB}" type="slidenum">
              <a:rPr lang="en-CA" smtClean="0"/>
              <a:t>28</a:t>
            </a:fld>
            <a:endParaRPr lang="en-CA"/>
          </a:p>
        </p:txBody>
      </p:sp>
      <p:sp>
        <p:nvSpPr>
          <p:cNvPr id="12" name="TextBox 11">
            <a:extLst>
              <a:ext uri="{FF2B5EF4-FFF2-40B4-BE49-F238E27FC236}">
                <a16:creationId xmlns:a16="http://schemas.microsoft.com/office/drawing/2014/main" id="{68299F17-B69F-331D-1CA7-C54D2A116A60}"/>
              </a:ext>
            </a:extLst>
          </p:cNvPr>
          <p:cNvSpPr txBox="1"/>
          <p:nvPr/>
        </p:nvSpPr>
        <p:spPr>
          <a:xfrm>
            <a:off x="2043265" y="1477207"/>
            <a:ext cx="1989735" cy="369332"/>
          </a:xfrm>
          <a:prstGeom prst="rect">
            <a:avLst/>
          </a:prstGeom>
          <a:noFill/>
        </p:spPr>
        <p:txBody>
          <a:bodyPr wrap="square" rtlCol="0">
            <a:spAutoFit/>
          </a:bodyPr>
          <a:lstStyle/>
          <a:p>
            <a:r>
              <a:rPr lang="en-CA"/>
              <a:t>Alpha</a:t>
            </a:r>
          </a:p>
        </p:txBody>
      </p:sp>
      <p:sp>
        <p:nvSpPr>
          <p:cNvPr id="13" name="TextBox 12">
            <a:extLst>
              <a:ext uri="{FF2B5EF4-FFF2-40B4-BE49-F238E27FC236}">
                <a16:creationId xmlns:a16="http://schemas.microsoft.com/office/drawing/2014/main" id="{580FCAA2-BC77-D57A-9A4E-542F87484284}"/>
              </a:ext>
            </a:extLst>
          </p:cNvPr>
          <p:cNvSpPr txBox="1"/>
          <p:nvPr/>
        </p:nvSpPr>
        <p:spPr>
          <a:xfrm>
            <a:off x="5105002" y="1477207"/>
            <a:ext cx="1989735" cy="369332"/>
          </a:xfrm>
          <a:prstGeom prst="rect">
            <a:avLst/>
          </a:prstGeom>
          <a:noFill/>
        </p:spPr>
        <p:txBody>
          <a:bodyPr wrap="square" rtlCol="0">
            <a:spAutoFit/>
          </a:bodyPr>
          <a:lstStyle/>
          <a:p>
            <a:r>
              <a:rPr lang="en-CA"/>
              <a:t>Neutron (single)</a:t>
            </a:r>
          </a:p>
        </p:txBody>
      </p:sp>
      <p:sp>
        <p:nvSpPr>
          <p:cNvPr id="14" name="TextBox 13">
            <a:extLst>
              <a:ext uri="{FF2B5EF4-FFF2-40B4-BE49-F238E27FC236}">
                <a16:creationId xmlns:a16="http://schemas.microsoft.com/office/drawing/2014/main" id="{102ADFFD-13CC-FDCB-DDB8-1BF3A1A1B9A4}"/>
              </a:ext>
            </a:extLst>
          </p:cNvPr>
          <p:cNvSpPr txBox="1"/>
          <p:nvPr/>
        </p:nvSpPr>
        <p:spPr>
          <a:xfrm>
            <a:off x="8441200" y="1445114"/>
            <a:ext cx="2639989" cy="369332"/>
          </a:xfrm>
          <a:prstGeom prst="rect">
            <a:avLst/>
          </a:prstGeom>
          <a:noFill/>
        </p:spPr>
        <p:txBody>
          <a:bodyPr wrap="square" rtlCol="0">
            <a:spAutoFit/>
          </a:bodyPr>
          <a:lstStyle/>
          <a:p>
            <a:r>
              <a:rPr lang="en-US"/>
              <a:t>Dark Matter (expected)</a:t>
            </a:r>
            <a:endParaRPr lang="en-CA"/>
          </a:p>
        </p:txBody>
      </p:sp>
      <p:pic>
        <p:nvPicPr>
          <p:cNvPr id="16" name="Picture 15">
            <a:extLst>
              <a:ext uri="{FF2B5EF4-FFF2-40B4-BE49-F238E27FC236}">
                <a16:creationId xmlns:a16="http://schemas.microsoft.com/office/drawing/2014/main" id="{5A376500-9F5B-DC18-0785-D3F44F072362}"/>
              </a:ext>
            </a:extLst>
          </p:cNvPr>
          <p:cNvPicPr>
            <a:picLocks noChangeAspect="1"/>
          </p:cNvPicPr>
          <p:nvPr/>
        </p:nvPicPr>
        <p:blipFill>
          <a:blip r:embed="rId4"/>
          <a:stretch>
            <a:fillRect/>
          </a:stretch>
        </p:blipFill>
        <p:spPr>
          <a:xfrm>
            <a:off x="838200" y="1814446"/>
            <a:ext cx="3197508" cy="5043552"/>
          </a:xfrm>
          <a:prstGeom prst="rect">
            <a:avLst/>
          </a:prstGeom>
        </p:spPr>
      </p:pic>
      <p:sp>
        <p:nvSpPr>
          <p:cNvPr id="7" name="Arrow: Bent 6">
            <a:extLst>
              <a:ext uri="{FF2B5EF4-FFF2-40B4-BE49-F238E27FC236}">
                <a16:creationId xmlns:a16="http://schemas.microsoft.com/office/drawing/2014/main" id="{092EF6D3-0E16-4EC6-034C-016340567E58}"/>
              </a:ext>
            </a:extLst>
          </p:cNvPr>
          <p:cNvSpPr/>
          <p:nvPr/>
        </p:nvSpPr>
        <p:spPr>
          <a:xfrm rot="10800000">
            <a:off x="7833466" y="1825623"/>
            <a:ext cx="1809427" cy="537844"/>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9" name="TextBox 8">
            <a:extLst>
              <a:ext uri="{FF2B5EF4-FFF2-40B4-BE49-F238E27FC236}">
                <a16:creationId xmlns:a16="http://schemas.microsoft.com/office/drawing/2014/main" id="{4C65AB98-FE75-EC81-1CE4-7DB9B7CD8DAA}"/>
              </a:ext>
            </a:extLst>
          </p:cNvPr>
          <p:cNvSpPr txBox="1"/>
          <p:nvPr/>
        </p:nvSpPr>
        <p:spPr>
          <a:xfrm>
            <a:off x="8202841" y="4065227"/>
            <a:ext cx="3116705" cy="1200329"/>
          </a:xfrm>
          <a:prstGeom prst="rect">
            <a:avLst/>
          </a:prstGeom>
          <a:noFill/>
        </p:spPr>
        <p:txBody>
          <a:bodyPr wrap="square" rtlCol="0">
            <a:spAutoFit/>
          </a:bodyPr>
          <a:lstStyle/>
          <a:p>
            <a:r>
              <a:rPr lang="en-US"/>
              <a:t>Optically, bubbles nucleated by alphas and neutrons look the same as we expect a WIMP-nuclear recoil to look</a:t>
            </a:r>
            <a:endParaRPr lang="en-CA"/>
          </a:p>
        </p:txBody>
      </p:sp>
    </p:spTree>
    <p:extLst>
      <p:ext uri="{BB962C8B-B14F-4D97-AF65-F5344CB8AC3E}">
        <p14:creationId xmlns:p14="http://schemas.microsoft.com/office/powerpoint/2010/main" val="10277775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2B35C-5472-C291-6A9C-8CE56DD5CD8C}"/>
              </a:ext>
            </a:extLst>
          </p:cNvPr>
          <p:cNvSpPr>
            <a:spLocks noGrp="1"/>
          </p:cNvSpPr>
          <p:nvPr>
            <p:ph type="title"/>
          </p:nvPr>
        </p:nvSpPr>
        <p:spPr/>
        <p:txBody>
          <a:bodyPr/>
          <a:lstStyle/>
          <a:p>
            <a:r>
              <a:rPr lang="en-US"/>
              <a:t>Neutron Multiplicity</a:t>
            </a:r>
            <a:endParaRPr lang="en-CA"/>
          </a:p>
        </p:txBody>
      </p:sp>
      <p:pic>
        <p:nvPicPr>
          <p:cNvPr id="4" name="Picture 2">
            <a:extLst>
              <a:ext uri="{FF2B5EF4-FFF2-40B4-BE49-F238E27FC236}">
                <a16:creationId xmlns:a16="http://schemas.microsoft.com/office/drawing/2014/main" id="{63E68798-1C24-5E4C-E579-ED70EFAB43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245FB39C-543D-8033-0724-C115EE6BB6A0}"/>
              </a:ext>
            </a:extLst>
          </p:cNvPr>
          <p:cNvPicPr>
            <a:picLocks noChangeAspect="1"/>
          </p:cNvPicPr>
          <p:nvPr/>
        </p:nvPicPr>
        <p:blipFill>
          <a:blip r:embed="rId4"/>
          <a:stretch>
            <a:fillRect/>
          </a:stretch>
        </p:blipFill>
        <p:spPr>
          <a:xfrm>
            <a:off x="8800964" y="1841017"/>
            <a:ext cx="3036654" cy="4667252"/>
          </a:xfrm>
          <a:prstGeom prst="rect">
            <a:avLst/>
          </a:prstGeom>
        </p:spPr>
      </p:pic>
      <p:pic>
        <p:nvPicPr>
          <p:cNvPr id="10" name="Picture 9">
            <a:extLst>
              <a:ext uri="{FF2B5EF4-FFF2-40B4-BE49-F238E27FC236}">
                <a16:creationId xmlns:a16="http://schemas.microsoft.com/office/drawing/2014/main" id="{BA7ECE12-0957-9B89-95BE-D6087FBF02D6}"/>
              </a:ext>
            </a:extLst>
          </p:cNvPr>
          <p:cNvPicPr>
            <a:picLocks noChangeAspect="1"/>
          </p:cNvPicPr>
          <p:nvPr/>
        </p:nvPicPr>
        <p:blipFill>
          <a:blip r:embed="rId5"/>
          <a:stretch>
            <a:fillRect/>
          </a:stretch>
        </p:blipFill>
        <p:spPr>
          <a:xfrm>
            <a:off x="5303719" y="1825623"/>
            <a:ext cx="3134801" cy="4667252"/>
          </a:xfrm>
          <a:prstGeom prst="rect">
            <a:avLst/>
          </a:prstGeom>
        </p:spPr>
      </p:pic>
      <p:sp>
        <p:nvSpPr>
          <p:cNvPr id="11" name="Slide Number Placeholder 10">
            <a:extLst>
              <a:ext uri="{FF2B5EF4-FFF2-40B4-BE49-F238E27FC236}">
                <a16:creationId xmlns:a16="http://schemas.microsoft.com/office/drawing/2014/main" id="{C4117970-B50E-2EBA-8A91-86D235ADA78E}"/>
              </a:ext>
            </a:extLst>
          </p:cNvPr>
          <p:cNvSpPr>
            <a:spLocks noGrp="1"/>
          </p:cNvSpPr>
          <p:nvPr>
            <p:ph type="sldNum" sz="quarter" idx="12"/>
          </p:nvPr>
        </p:nvSpPr>
        <p:spPr/>
        <p:txBody>
          <a:bodyPr/>
          <a:lstStyle/>
          <a:p>
            <a:fld id="{691065A5-3578-4A10-B6E9-4D35041AE1EB}" type="slidenum">
              <a:rPr lang="en-CA" smtClean="0"/>
              <a:t>29</a:t>
            </a:fld>
            <a:endParaRPr lang="en-CA"/>
          </a:p>
        </p:txBody>
      </p:sp>
      <p:sp>
        <p:nvSpPr>
          <p:cNvPr id="13" name="TextBox 12">
            <a:extLst>
              <a:ext uri="{FF2B5EF4-FFF2-40B4-BE49-F238E27FC236}">
                <a16:creationId xmlns:a16="http://schemas.microsoft.com/office/drawing/2014/main" id="{580FCAA2-BC77-D57A-9A4E-542F87484284}"/>
              </a:ext>
            </a:extLst>
          </p:cNvPr>
          <p:cNvSpPr txBox="1"/>
          <p:nvPr/>
        </p:nvSpPr>
        <p:spPr>
          <a:xfrm>
            <a:off x="6058271" y="1449255"/>
            <a:ext cx="1989735" cy="369332"/>
          </a:xfrm>
          <a:prstGeom prst="rect">
            <a:avLst/>
          </a:prstGeom>
          <a:noFill/>
        </p:spPr>
        <p:txBody>
          <a:bodyPr wrap="square" rtlCol="0">
            <a:spAutoFit/>
          </a:bodyPr>
          <a:lstStyle/>
          <a:p>
            <a:r>
              <a:rPr lang="en-CA"/>
              <a:t>Neutron (single)</a:t>
            </a:r>
          </a:p>
        </p:txBody>
      </p:sp>
      <p:sp>
        <p:nvSpPr>
          <p:cNvPr id="14" name="TextBox 13">
            <a:extLst>
              <a:ext uri="{FF2B5EF4-FFF2-40B4-BE49-F238E27FC236}">
                <a16:creationId xmlns:a16="http://schemas.microsoft.com/office/drawing/2014/main" id="{102ADFFD-13CC-FDCB-DDB8-1BF3A1A1B9A4}"/>
              </a:ext>
            </a:extLst>
          </p:cNvPr>
          <p:cNvSpPr txBox="1"/>
          <p:nvPr/>
        </p:nvSpPr>
        <p:spPr>
          <a:xfrm>
            <a:off x="9284782" y="1477207"/>
            <a:ext cx="1989735" cy="369332"/>
          </a:xfrm>
          <a:prstGeom prst="rect">
            <a:avLst/>
          </a:prstGeom>
          <a:noFill/>
        </p:spPr>
        <p:txBody>
          <a:bodyPr wrap="square" rtlCol="0">
            <a:spAutoFit/>
          </a:bodyPr>
          <a:lstStyle/>
          <a:p>
            <a:r>
              <a:rPr lang="en-CA"/>
              <a:t>Neutron (multiple)</a:t>
            </a:r>
          </a:p>
        </p:txBody>
      </p:sp>
      <p:sp>
        <p:nvSpPr>
          <p:cNvPr id="5" name="TextBox 4">
            <a:extLst>
              <a:ext uri="{FF2B5EF4-FFF2-40B4-BE49-F238E27FC236}">
                <a16:creationId xmlns:a16="http://schemas.microsoft.com/office/drawing/2014/main" id="{22958233-B73B-F578-84E9-0488E21F29CC}"/>
              </a:ext>
            </a:extLst>
          </p:cNvPr>
          <p:cNvSpPr txBox="1"/>
          <p:nvPr/>
        </p:nvSpPr>
        <p:spPr>
          <a:xfrm>
            <a:off x="611383" y="1948070"/>
            <a:ext cx="4329892" cy="1015663"/>
          </a:xfrm>
          <a:prstGeom prst="rect">
            <a:avLst/>
          </a:prstGeom>
          <a:noFill/>
        </p:spPr>
        <p:txBody>
          <a:bodyPr wrap="square" rtlCol="0">
            <a:spAutoFit/>
          </a:bodyPr>
          <a:lstStyle/>
          <a:p>
            <a:r>
              <a:rPr lang="en-US" sz="2000" b="1"/>
              <a:t>Mean free path</a:t>
            </a:r>
            <a:r>
              <a:rPr lang="en-US" sz="2000"/>
              <a:t>: average distance travelled by a particle in a medium between collisions</a:t>
            </a:r>
          </a:p>
        </p:txBody>
      </p:sp>
      <p:pic>
        <p:nvPicPr>
          <p:cNvPr id="7" name="Picture 6">
            <a:extLst>
              <a:ext uri="{FF2B5EF4-FFF2-40B4-BE49-F238E27FC236}">
                <a16:creationId xmlns:a16="http://schemas.microsoft.com/office/drawing/2014/main" id="{2883B883-56C6-C6DA-47DB-A892D353D80A}"/>
              </a:ext>
            </a:extLst>
          </p:cNvPr>
          <p:cNvPicPr>
            <a:picLocks noChangeAspect="1"/>
          </p:cNvPicPr>
          <p:nvPr/>
        </p:nvPicPr>
        <p:blipFill>
          <a:blip r:embed="rId6"/>
          <a:stretch>
            <a:fillRect/>
          </a:stretch>
        </p:blipFill>
        <p:spPr>
          <a:xfrm>
            <a:off x="1062486" y="3089950"/>
            <a:ext cx="3134800" cy="1639053"/>
          </a:xfrm>
          <a:prstGeom prst="rect">
            <a:avLst/>
          </a:prstGeom>
        </p:spPr>
      </p:pic>
      <p:sp>
        <p:nvSpPr>
          <p:cNvPr id="9" name="TextBox 8">
            <a:extLst>
              <a:ext uri="{FF2B5EF4-FFF2-40B4-BE49-F238E27FC236}">
                <a16:creationId xmlns:a16="http://schemas.microsoft.com/office/drawing/2014/main" id="{4F9A2288-9020-457B-DC68-BC2B54E65312}"/>
              </a:ext>
            </a:extLst>
          </p:cNvPr>
          <p:cNvSpPr txBox="1"/>
          <p:nvPr/>
        </p:nvSpPr>
        <p:spPr>
          <a:xfrm>
            <a:off x="838199" y="5049078"/>
            <a:ext cx="4103075" cy="923330"/>
          </a:xfrm>
          <a:prstGeom prst="rect">
            <a:avLst/>
          </a:prstGeom>
          <a:noFill/>
        </p:spPr>
        <p:txBody>
          <a:bodyPr wrap="square" rtlCol="0">
            <a:spAutoFit/>
          </a:bodyPr>
          <a:lstStyle/>
          <a:p>
            <a:pPr marL="285750" indent="-285750">
              <a:buFont typeface="Arial" panose="020B0604020202020204" pitchFamily="34" charset="0"/>
              <a:buChar char="•"/>
            </a:pPr>
            <a:r>
              <a:rPr lang="en-US"/>
              <a:t>~cm for neutrons in C</a:t>
            </a:r>
            <a:r>
              <a:rPr lang="en-US" baseline="-25000"/>
              <a:t>3</a:t>
            </a:r>
            <a:r>
              <a:rPr lang="en-US"/>
              <a:t>F</a:t>
            </a:r>
            <a:r>
              <a:rPr lang="en-US" baseline="-25000"/>
              <a:t>8</a:t>
            </a:r>
          </a:p>
          <a:p>
            <a:pPr marL="285750" indent="-285750">
              <a:buFont typeface="Arial" panose="020B0604020202020204" pitchFamily="34" charset="0"/>
              <a:buChar char="•"/>
            </a:pPr>
            <a:r>
              <a:rPr lang="en-US"/>
              <a:t>Statistics to pull single neutron signal out of dark matter search data</a:t>
            </a:r>
            <a:endParaRPr lang="en-CA"/>
          </a:p>
        </p:txBody>
      </p:sp>
    </p:spTree>
    <p:extLst>
      <p:ext uri="{BB962C8B-B14F-4D97-AF65-F5344CB8AC3E}">
        <p14:creationId xmlns:p14="http://schemas.microsoft.com/office/powerpoint/2010/main" val="4096116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176E8-D850-5633-FD3E-8A7F3E7A7890}"/>
              </a:ext>
            </a:extLst>
          </p:cNvPr>
          <p:cNvSpPr>
            <a:spLocks noGrp="1"/>
          </p:cNvSpPr>
          <p:nvPr>
            <p:ph type="title"/>
          </p:nvPr>
        </p:nvSpPr>
        <p:spPr>
          <a:xfrm>
            <a:off x="721325" y="603149"/>
            <a:ext cx="10515600" cy="1325563"/>
          </a:xfrm>
        </p:spPr>
        <p:txBody>
          <a:bodyPr/>
          <a:lstStyle/>
          <a:p>
            <a:r>
              <a:rPr lang="en-US"/>
              <a:t>Before the Bubble Chamber…</a:t>
            </a:r>
            <a:br>
              <a:rPr lang="en-US"/>
            </a:br>
            <a:r>
              <a:rPr lang="en-US"/>
              <a:t>The Cloud Chamber</a:t>
            </a:r>
            <a:endParaRPr lang="en-CA"/>
          </a:p>
        </p:txBody>
      </p:sp>
      <p:sp>
        <p:nvSpPr>
          <p:cNvPr id="3" name="TextBox 2">
            <a:extLst>
              <a:ext uri="{FF2B5EF4-FFF2-40B4-BE49-F238E27FC236}">
                <a16:creationId xmlns:a16="http://schemas.microsoft.com/office/drawing/2014/main" id="{40689C39-1744-BCA6-3532-9B6C3F264DB9}"/>
              </a:ext>
            </a:extLst>
          </p:cNvPr>
          <p:cNvSpPr txBox="1"/>
          <p:nvPr/>
        </p:nvSpPr>
        <p:spPr>
          <a:xfrm>
            <a:off x="652474" y="2267867"/>
            <a:ext cx="6900191" cy="3693319"/>
          </a:xfrm>
          <a:prstGeom prst="rect">
            <a:avLst/>
          </a:prstGeom>
          <a:noFill/>
        </p:spPr>
        <p:txBody>
          <a:bodyPr wrap="square" rtlCol="0">
            <a:spAutoFit/>
          </a:bodyPr>
          <a:lstStyle/>
          <a:p>
            <a:pPr marL="285750" indent="-285750">
              <a:buFont typeface="Arial" panose="020B0604020202020204" pitchFamily="34" charset="0"/>
              <a:buChar char="•"/>
            </a:pPr>
            <a:r>
              <a:rPr lang="en-US"/>
              <a:t>1911 → Invented by C. Wilson in 1911</a:t>
            </a:r>
          </a:p>
          <a:p>
            <a:pPr marL="285750" indent="-285750">
              <a:buFont typeface="Arial" panose="020B0604020202020204" pitchFamily="34" charset="0"/>
              <a:buChar char="•"/>
            </a:pPr>
            <a:r>
              <a:rPr lang="en-US"/>
              <a:t>1927 → Awarded Nobel Prize </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Incoming particle </a:t>
            </a:r>
            <a:r>
              <a:rPr lang="en-US" b="1"/>
              <a:t>ionizes</a:t>
            </a:r>
            <a:r>
              <a:rPr lang="en-US"/>
              <a:t> supersaturated </a:t>
            </a:r>
            <a:r>
              <a:rPr lang="en-US" err="1"/>
              <a:t>vapour</a:t>
            </a:r>
            <a:r>
              <a:rPr lang="en-US"/>
              <a:t>  (usually water or alcohol) inside the chamber</a:t>
            </a:r>
          </a:p>
          <a:p>
            <a:pPr marL="285750" indent="-285750">
              <a:buFont typeface="Arial" panose="020B0604020202020204" pitchFamily="34" charset="0"/>
              <a:buChar char="•"/>
            </a:pPr>
            <a:r>
              <a:rPr lang="en-US" err="1"/>
              <a:t>Vapour</a:t>
            </a:r>
            <a:r>
              <a:rPr lang="en-US"/>
              <a:t> condenses around the resulting ions, creating</a:t>
            </a:r>
            <a:r>
              <a:rPr lang="en-US" b="1"/>
              <a:t> misty tracks of liquid droplets</a:t>
            </a:r>
          </a:p>
          <a:p>
            <a:endParaRPr lang="en-US" b="1"/>
          </a:p>
          <a:p>
            <a:pPr marL="285750" indent="-285750">
              <a:buFont typeface="Arial" panose="020B0604020202020204" pitchFamily="34" charset="0"/>
              <a:buChar char="•"/>
            </a:pPr>
            <a:r>
              <a:rPr lang="en-US"/>
              <a:t>Particles identified by physical characteristics of the tracks</a:t>
            </a:r>
          </a:p>
          <a:p>
            <a:pPr marL="285750" indent="-285750">
              <a:buFont typeface="Arial" panose="020B0604020202020204" pitchFamily="34" charset="0"/>
              <a:buChar char="•"/>
            </a:pPr>
            <a:r>
              <a:rPr lang="en-CA"/>
              <a:t>Used to study cosmic rays</a:t>
            </a:r>
          </a:p>
          <a:p>
            <a:pPr marL="742950" lvl="1" indent="-285750">
              <a:buFont typeface="Arial" panose="020B0604020202020204" pitchFamily="34" charset="0"/>
              <a:buChar char="•"/>
            </a:pPr>
            <a:r>
              <a:rPr lang="en-CA"/>
              <a:t>Discovery of positron and muon</a:t>
            </a:r>
          </a:p>
          <a:p>
            <a:pPr marL="742950" lvl="1" indent="-285750">
              <a:buFont typeface="Arial" panose="020B0604020202020204" pitchFamily="34" charset="0"/>
              <a:buChar char="•"/>
            </a:pPr>
            <a:r>
              <a:rPr lang="en-CA"/>
              <a:t>Strange particles (‘pothooks’) first observed </a:t>
            </a:r>
            <a:r>
              <a:rPr lang="en-US"/>
              <a:t>→ motivation for the </a:t>
            </a:r>
            <a:r>
              <a:rPr lang="en-US" b="1"/>
              <a:t>bubble chamber</a:t>
            </a:r>
            <a:r>
              <a:rPr lang="en-US"/>
              <a:t>!</a:t>
            </a:r>
            <a:endParaRPr lang="en-CA"/>
          </a:p>
        </p:txBody>
      </p:sp>
      <p:pic>
        <p:nvPicPr>
          <p:cNvPr id="5" name="Picture 4">
            <a:extLst>
              <a:ext uri="{FF2B5EF4-FFF2-40B4-BE49-F238E27FC236}">
                <a16:creationId xmlns:a16="http://schemas.microsoft.com/office/drawing/2014/main" id="{5108B585-8E87-2AB8-8565-E93491CCAED8}"/>
              </a:ext>
            </a:extLst>
          </p:cNvPr>
          <p:cNvPicPr>
            <a:picLocks noChangeAspect="1"/>
          </p:cNvPicPr>
          <p:nvPr/>
        </p:nvPicPr>
        <p:blipFill>
          <a:blip r:embed="rId3"/>
          <a:stretch>
            <a:fillRect/>
          </a:stretch>
        </p:blipFill>
        <p:spPr>
          <a:xfrm>
            <a:off x="7850732" y="247487"/>
            <a:ext cx="4121362" cy="2521080"/>
          </a:xfrm>
          <a:prstGeom prst="rect">
            <a:avLst/>
          </a:prstGeom>
        </p:spPr>
      </p:pic>
      <p:sp>
        <p:nvSpPr>
          <p:cNvPr id="6" name="TextBox 5">
            <a:extLst>
              <a:ext uri="{FF2B5EF4-FFF2-40B4-BE49-F238E27FC236}">
                <a16:creationId xmlns:a16="http://schemas.microsoft.com/office/drawing/2014/main" id="{BAC4E5BD-DD09-0FC2-85B0-C30D2AEBC8D3}"/>
              </a:ext>
            </a:extLst>
          </p:cNvPr>
          <p:cNvSpPr txBox="1"/>
          <p:nvPr/>
        </p:nvSpPr>
        <p:spPr>
          <a:xfrm>
            <a:off x="7796359" y="2839450"/>
            <a:ext cx="3946035" cy="307777"/>
          </a:xfrm>
          <a:prstGeom prst="rect">
            <a:avLst/>
          </a:prstGeom>
          <a:noFill/>
        </p:spPr>
        <p:txBody>
          <a:bodyPr wrap="square" rtlCol="0">
            <a:spAutoFit/>
          </a:bodyPr>
          <a:lstStyle/>
          <a:p>
            <a:r>
              <a:rPr lang="en-US" sz="1400">
                <a:solidFill>
                  <a:schemeClr val="bg1">
                    <a:lumMod val="65000"/>
                  </a:schemeClr>
                </a:solidFill>
                <a:hlinkClick r:id="rId4">
                  <a:extLst>
                    <a:ext uri="{A12FA001-AC4F-418D-AE19-62706E023703}">
                      <ahyp:hlinkClr xmlns:ahyp="http://schemas.microsoft.com/office/drawing/2018/hyperlinkcolor" val="tx"/>
                    </a:ext>
                  </a:extLst>
                </a:hlinkClick>
              </a:rPr>
              <a:t>Original</a:t>
            </a:r>
            <a:r>
              <a:rPr lang="en-US" sz="1400">
                <a:hlinkClick r:id="rId4"/>
              </a:rPr>
              <a:t> </a:t>
            </a:r>
            <a:r>
              <a:rPr lang="en-US" sz="1400">
                <a:solidFill>
                  <a:schemeClr val="bg1">
                    <a:lumMod val="65000"/>
                  </a:schemeClr>
                </a:solidFill>
                <a:hlinkClick r:id="rId4">
                  <a:extLst>
                    <a:ext uri="{A12FA001-AC4F-418D-AE19-62706E023703}">
                      <ahyp:hlinkClr xmlns:ahyp="http://schemas.microsoft.com/office/drawing/2018/hyperlinkcolor" val="tx"/>
                    </a:ext>
                  </a:extLst>
                </a:hlinkClick>
              </a:rPr>
              <a:t>Cloud Chamber - C.T.R. Wilson</a:t>
            </a:r>
            <a:endParaRPr lang="en-CA" sz="1400">
              <a:solidFill>
                <a:schemeClr val="bg1">
                  <a:lumMod val="65000"/>
                </a:schemeClr>
              </a:solidFill>
            </a:endParaRPr>
          </a:p>
        </p:txBody>
      </p:sp>
      <p:pic>
        <p:nvPicPr>
          <p:cNvPr id="8" name="Picture 7">
            <a:extLst>
              <a:ext uri="{FF2B5EF4-FFF2-40B4-BE49-F238E27FC236}">
                <a16:creationId xmlns:a16="http://schemas.microsoft.com/office/drawing/2014/main" id="{966D3267-DC64-012A-5FBC-18F0185215A7}"/>
              </a:ext>
            </a:extLst>
          </p:cNvPr>
          <p:cNvPicPr>
            <a:picLocks noChangeAspect="1"/>
          </p:cNvPicPr>
          <p:nvPr/>
        </p:nvPicPr>
        <p:blipFill>
          <a:blip r:embed="rId5"/>
          <a:stretch>
            <a:fillRect/>
          </a:stretch>
        </p:blipFill>
        <p:spPr>
          <a:xfrm>
            <a:off x="8498934" y="3486735"/>
            <a:ext cx="2737991" cy="2806632"/>
          </a:xfrm>
          <a:prstGeom prst="rect">
            <a:avLst/>
          </a:prstGeom>
        </p:spPr>
      </p:pic>
      <p:sp>
        <p:nvSpPr>
          <p:cNvPr id="10" name="TextBox 9">
            <a:extLst>
              <a:ext uri="{FF2B5EF4-FFF2-40B4-BE49-F238E27FC236}">
                <a16:creationId xmlns:a16="http://schemas.microsoft.com/office/drawing/2014/main" id="{E1C0D7FE-79D9-D4C2-21B7-131DF5193A57}"/>
              </a:ext>
            </a:extLst>
          </p:cNvPr>
          <p:cNvSpPr txBox="1"/>
          <p:nvPr/>
        </p:nvSpPr>
        <p:spPr>
          <a:xfrm>
            <a:off x="8423798" y="6319285"/>
            <a:ext cx="1266137" cy="307777"/>
          </a:xfrm>
          <a:prstGeom prst="rect">
            <a:avLst/>
          </a:prstGeom>
          <a:noFill/>
        </p:spPr>
        <p:txBody>
          <a:bodyPr wrap="square">
            <a:spAutoFit/>
          </a:bodyPr>
          <a:lstStyle/>
          <a:p>
            <a:r>
              <a:rPr lang="en-CA" sz="1400">
                <a:solidFill>
                  <a:schemeClr val="bg1">
                    <a:lumMod val="65000"/>
                  </a:schemeClr>
                </a:solidFill>
                <a:hlinkClick r:id="rId6">
                  <a:extLst>
                    <a:ext uri="{A12FA001-AC4F-418D-AE19-62706E023703}">
                      <ahyp:hlinkClr xmlns:ahyp="http://schemas.microsoft.com/office/drawing/2018/hyperlinkcolor" val="tx"/>
                    </a:ext>
                  </a:extLst>
                </a:hlinkClick>
              </a:rPr>
              <a:t>Kaon Decay</a:t>
            </a:r>
            <a:endParaRPr lang="en-CA" sz="1400">
              <a:solidFill>
                <a:schemeClr val="bg1">
                  <a:lumMod val="65000"/>
                </a:schemeClr>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AF5EE29-0C0C-E161-DFC9-E77AEDEFC5C1}"/>
                  </a:ext>
                </a:extLst>
              </p:cNvPr>
              <p:cNvSpPr txBox="1"/>
              <p:nvPr/>
            </p:nvSpPr>
            <p:spPr>
              <a:xfrm>
                <a:off x="8193697" y="3163764"/>
                <a:ext cx="1828800" cy="35836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A" sz="1600" i="1" smtClean="0">
                              <a:latin typeface="Cambria Math" panose="02040503050406030204" pitchFamily="18" charset="0"/>
                            </a:rPr>
                          </m:ctrlPr>
                        </m:sSupPr>
                        <m:e>
                          <m:r>
                            <a:rPr lang="en-US" sz="1600" b="0" i="1" smtClean="0">
                              <a:latin typeface="Cambria Math" panose="02040503050406030204" pitchFamily="18" charset="0"/>
                            </a:rPr>
                            <m:t>𝐾</m:t>
                          </m:r>
                        </m:e>
                        <m:sup>
                          <m:r>
                            <a:rPr lang="en-US" sz="1600" b="0" i="1" smtClean="0">
                              <a:latin typeface="Cambria Math" panose="02040503050406030204" pitchFamily="18" charset="0"/>
                            </a:rPr>
                            <m:t>+</m:t>
                          </m:r>
                        </m:sup>
                      </m:sSup>
                      <m:r>
                        <a:rPr lang="en-CA" sz="1600" i="1" smtClean="0">
                          <a:latin typeface="Cambria Math" panose="02040503050406030204" pitchFamily="18" charset="0"/>
                          <a:ea typeface="Cambria Math" panose="02040503050406030204" pitchFamily="18" charset="0"/>
                        </a:rPr>
                        <m:t>→</m:t>
                      </m:r>
                      <m:sSup>
                        <m:sSupPr>
                          <m:ctrlPr>
                            <a:rPr lang="en-US" sz="1600" b="0" i="1" smtClean="0">
                              <a:latin typeface="Cambria Math" panose="02040503050406030204" pitchFamily="18" charset="0"/>
                              <a:ea typeface="Cambria Math" panose="02040503050406030204" pitchFamily="18" charset="0"/>
                            </a:rPr>
                          </m:ctrlPr>
                        </m:sSupPr>
                        <m:e>
                          <m:r>
                            <a:rPr lang="en-US" sz="1600" b="0" i="1" smtClean="0">
                              <a:latin typeface="Cambria Math" panose="02040503050406030204" pitchFamily="18" charset="0"/>
                              <a:ea typeface="Cambria Math" panose="02040503050406030204" pitchFamily="18" charset="0"/>
                            </a:rPr>
                            <m:t>𝜇</m:t>
                          </m:r>
                        </m:e>
                        <m:sup>
                          <m:r>
                            <a:rPr lang="en-US" sz="1600" b="0" i="1" smtClean="0">
                              <a:latin typeface="Cambria Math" panose="02040503050406030204" pitchFamily="18" charset="0"/>
                              <a:ea typeface="Cambria Math" panose="02040503050406030204" pitchFamily="18" charset="0"/>
                            </a:rPr>
                            <m:t>+</m:t>
                          </m:r>
                        </m:sup>
                      </m:sSup>
                      <m:r>
                        <a:rPr lang="en-US" sz="1600" b="0" i="1" smtClean="0">
                          <a:latin typeface="Cambria Math" panose="02040503050406030204" pitchFamily="18" charset="0"/>
                          <a:ea typeface="Cambria Math" panose="02040503050406030204" pitchFamily="18" charset="0"/>
                        </a:rPr>
                        <m:t>+</m:t>
                      </m:r>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𝜈</m:t>
                          </m:r>
                        </m:e>
                        <m:sub>
                          <m:r>
                            <a:rPr lang="en-US" sz="1600" b="0" i="1" smtClean="0">
                              <a:latin typeface="Cambria Math" panose="02040503050406030204" pitchFamily="18" charset="0"/>
                              <a:ea typeface="Cambria Math" panose="02040503050406030204" pitchFamily="18" charset="0"/>
                            </a:rPr>
                            <m:t>𝜇</m:t>
                          </m:r>
                        </m:sub>
                      </m:sSub>
                    </m:oMath>
                  </m:oMathPara>
                </a14:m>
                <a:endParaRPr lang="en-CA"/>
              </a:p>
            </p:txBody>
          </p:sp>
        </mc:Choice>
        <mc:Fallback xmlns="">
          <p:sp>
            <p:nvSpPr>
              <p:cNvPr id="11" name="TextBox 10">
                <a:extLst>
                  <a:ext uri="{FF2B5EF4-FFF2-40B4-BE49-F238E27FC236}">
                    <a16:creationId xmlns:a16="http://schemas.microsoft.com/office/drawing/2014/main" id="{FAF5EE29-0C0C-E161-DFC9-E77AEDEFC5C1}"/>
                  </a:ext>
                </a:extLst>
              </p:cNvPr>
              <p:cNvSpPr txBox="1">
                <a:spLocks noRot="1" noChangeAspect="1" noMove="1" noResize="1" noEditPoints="1" noAdjustHandles="1" noChangeArrowheads="1" noChangeShapeType="1" noTextEdit="1"/>
              </p:cNvSpPr>
              <p:nvPr/>
            </p:nvSpPr>
            <p:spPr>
              <a:xfrm>
                <a:off x="8193697" y="3163764"/>
                <a:ext cx="1828800" cy="358368"/>
              </a:xfrm>
              <a:prstGeom prst="rect">
                <a:avLst/>
              </a:prstGeom>
              <a:blipFill>
                <a:blip r:embed="rId7"/>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CDC3CDC-09E2-9AE3-3BE5-E54468772579}"/>
                  </a:ext>
                </a:extLst>
              </p:cNvPr>
              <p:cNvSpPr txBox="1"/>
              <p:nvPr/>
            </p:nvSpPr>
            <p:spPr>
              <a:xfrm>
                <a:off x="10341703" y="3142076"/>
                <a:ext cx="55385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CA" sz="1800" i="1" smtClean="0">
                              <a:latin typeface="Cambria Math" panose="02040503050406030204" pitchFamily="18" charset="0"/>
                            </a:rPr>
                          </m:ctrlPr>
                        </m:sSupPr>
                        <m:e>
                          <m:r>
                            <a:rPr lang="en-US" sz="1800" b="0" i="1" smtClean="0">
                              <a:solidFill>
                                <a:schemeClr val="accent2"/>
                              </a:solidFill>
                              <a:latin typeface="Cambria Math" panose="02040503050406030204" pitchFamily="18" charset="0"/>
                            </a:rPr>
                            <m:t>𝐾</m:t>
                          </m:r>
                        </m:e>
                        <m:sup>
                          <m:r>
                            <a:rPr lang="en-US" sz="1800" b="0" i="1" smtClean="0">
                              <a:solidFill>
                                <a:schemeClr val="accent2"/>
                              </a:solidFill>
                              <a:latin typeface="Cambria Math" panose="02040503050406030204" pitchFamily="18" charset="0"/>
                            </a:rPr>
                            <m:t>+</m:t>
                          </m:r>
                        </m:sup>
                      </m:sSup>
                    </m:oMath>
                  </m:oMathPara>
                </a14:m>
                <a:endParaRPr lang="en-CA"/>
              </a:p>
            </p:txBody>
          </p:sp>
        </mc:Choice>
        <mc:Fallback xmlns="">
          <p:sp>
            <p:nvSpPr>
              <p:cNvPr id="13" name="TextBox 12">
                <a:extLst>
                  <a:ext uri="{FF2B5EF4-FFF2-40B4-BE49-F238E27FC236}">
                    <a16:creationId xmlns:a16="http://schemas.microsoft.com/office/drawing/2014/main" id="{0CDC3CDC-09E2-9AE3-3BE5-E54468772579}"/>
                  </a:ext>
                </a:extLst>
              </p:cNvPr>
              <p:cNvSpPr txBox="1">
                <a:spLocks noRot="1" noChangeAspect="1" noMove="1" noResize="1" noEditPoints="1" noAdjustHandles="1" noChangeArrowheads="1" noChangeShapeType="1" noTextEdit="1"/>
              </p:cNvSpPr>
              <p:nvPr/>
            </p:nvSpPr>
            <p:spPr>
              <a:xfrm>
                <a:off x="10341703" y="3142076"/>
                <a:ext cx="553856" cy="36933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8BD1678-B2BF-DF98-F541-0AEFE385F379}"/>
                  </a:ext>
                </a:extLst>
              </p:cNvPr>
              <p:cNvSpPr txBox="1"/>
              <p:nvPr/>
            </p:nvSpPr>
            <p:spPr>
              <a:xfrm>
                <a:off x="10433996" y="6368518"/>
                <a:ext cx="53544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US" sz="1800" b="0" i="1" smtClean="0">
                              <a:solidFill>
                                <a:schemeClr val="accent2"/>
                              </a:solidFill>
                              <a:latin typeface="Cambria Math" panose="02040503050406030204" pitchFamily="18" charset="0"/>
                              <a:ea typeface="Cambria Math" panose="02040503050406030204" pitchFamily="18" charset="0"/>
                            </a:rPr>
                          </m:ctrlPr>
                        </m:sSupPr>
                        <m:e>
                          <m:r>
                            <a:rPr lang="en-US" sz="1800" b="0" i="1" smtClean="0">
                              <a:solidFill>
                                <a:schemeClr val="accent2"/>
                              </a:solidFill>
                              <a:latin typeface="Cambria Math" panose="02040503050406030204" pitchFamily="18" charset="0"/>
                              <a:ea typeface="Cambria Math" panose="02040503050406030204" pitchFamily="18" charset="0"/>
                            </a:rPr>
                            <m:t>𝜇</m:t>
                          </m:r>
                        </m:e>
                        <m:sup>
                          <m:r>
                            <a:rPr lang="en-US" sz="1800" b="0" i="1" smtClean="0">
                              <a:solidFill>
                                <a:schemeClr val="accent2"/>
                              </a:solidFill>
                              <a:latin typeface="Cambria Math" panose="02040503050406030204" pitchFamily="18" charset="0"/>
                              <a:ea typeface="Cambria Math" panose="02040503050406030204" pitchFamily="18" charset="0"/>
                            </a:rPr>
                            <m:t>+</m:t>
                          </m:r>
                        </m:sup>
                      </m:sSup>
                    </m:oMath>
                  </m:oMathPara>
                </a14:m>
                <a:endParaRPr lang="en-CA"/>
              </a:p>
            </p:txBody>
          </p:sp>
        </mc:Choice>
        <mc:Fallback xmlns="">
          <p:sp>
            <p:nvSpPr>
              <p:cNvPr id="15" name="TextBox 14">
                <a:extLst>
                  <a:ext uri="{FF2B5EF4-FFF2-40B4-BE49-F238E27FC236}">
                    <a16:creationId xmlns:a16="http://schemas.microsoft.com/office/drawing/2014/main" id="{98BD1678-B2BF-DF98-F541-0AEFE385F379}"/>
                  </a:ext>
                </a:extLst>
              </p:cNvPr>
              <p:cNvSpPr txBox="1">
                <a:spLocks noRot="1" noChangeAspect="1" noMove="1" noResize="1" noEditPoints="1" noAdjustHandles="1" noChangeArrowheads="1" noChangeShapeType="1" noTextEdit="1"/>
              </p:cNvSpPr>
              <p:nvPr/>
            </p:nvSpPr>
            <p:spPr>
              <a:xfrm>
                <a:off x="10433996" y="6368518"/>
                <a:ext cx="535446" cy="369332"/>
              </a:xfrm>
              <a:prstGeom prst="rect">
                <a:avLst/>
              </a:prstGeom>
              <a:blipFill>
                <a:blip r:embed="rId9"/>
                <a:stretch>
                  <a:fillRect b="-5000"/>
                </a:stretch>
              </a:blipFill>
            </p:spPr>
            <p:txBody>
              <a:bodyPr/>
              <a:lstStyle/>
              <a:p>
                <a:r>
                  <a:rPr lang="en-US">
                    <a:noFill/>
                  </a:rPr>
                  <a:t> </a:t>
                </a:r>
              </a:p>
            </p:txBody>
          </p:sp>
        </mc:Fallback>
      </mc:AlternateContent>
      <p:cxnSp>
        <p:nvCxnSpPr>
          <p:cNvPr id="17" name="Straight Arrow Connector 16">
            <a:extLst>
              <a:ext uri="{FF2B5EF4-FFF2-40B4-BE49-F238E27FC236}">
                <a16:creationId xmlns:a16="http://schemas.microsoft.com/office/drawing/2014/main" id="{26A0B9ED-ED91-271F-E55C-2109905CA999}"/>
              </a:ext>
            </a:extLst>
          </p:cNvPr>
          <p:cNvCxnSpPr>
            <a:cxnSpLocks/>
          </p:cNvCxnSpPr>
          <p:nvPr/>
        </p:nvCxnSpPr>
        <p:spPr>
          <a:xfrm flipV="1">
            <a:off x="10655981" y="6116293"/>
            <a:ext cx="45738" cy="30304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23" name="Straight Arrow Connector 22">
            <a:extLst>
              <a:ext uri="{FF2B5EF4-FFF2-40B4-BE49-F238E27FC236}">
                <a16:creationId xmlns:a16="http://schemas.microsoft.com/office/drawing/2014/main" id="{9DF413D4-8115-0824-0069-F3DC07ECCF82}"/>
              </a:ext>
            </a:extLst>
          </p:cNvPr>
          <p:cNvCxnSpPr>
            <a:cxnSpLocks/>
          </p:cNvCxnSpPr>
          <p:nvPr/>
        </p:nvCxnSpPr>
        <p:spPr>
          <a:xfrm>
            <a:off x="10618631" y="3411584"/>
            <a:ext cx="139907" cy="296098"/>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7" name="Slide Number Placeholder 6">
            <a:extLst>
              <a:ext uri="{FF2B5EF4-FFF2-40B4-BE49-F238E27FC236}">
                <a16:creationId xmlns:a16="http://schemas.microsoft.com/office/drawing/2014/main" id="{04946EEF-26C2-FD94-DDB1-68C35E0547A1}"/>
              </a:ext>
            </a:extLst>
          </p:cNvPr>
          <p:cNvSpPr>
            <a:spLocks noGrp="1"/>
          </p:cNvSpPr>
          <p:nvPr>
            <p:ph type="sldNum" sz="quarter" idx="12"/>
          </p:nvPr>
        </p:nvSpPr>
        <p:spPr/>
        <p:txBody>
          <a:bodyPr/>
          <a:lstStyle/>
          <a:p>
            <a:fld id="{691065A5-3578-4A10-B6E9-4D35041AE1EB}" type="slidenum">
              <a:rPr lang="en-CA" smtClean="0"/>
              <a:t>3</a:t>
            </a:fld>
            <a:endParaRPr lang="en-CA"/>
          </a:p>
        </p:txBody>
      </p:sp>
    </p:spTree>
    <p:extLst>
      <p:ext uri="{BB962C8B-B14F-4D97-AF65-F5344CB8AC3E}">
        <p14:creationId xmlns:p14="http://schemas.microsoft.com/office/powerpoint/2010/main" val="27256310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82856-53AB-56DF-2771-7F53DB8EB607}"/>
              </a:ext>
            </a:extLst>
          </p:cNvPr>
          <p:cNvSpPr>
            <a:spLocks noGrp="1"/>
          </p:cNvSpPr>
          <p:nvPr>
            <p:ph type="title"/>
          </p:nvPr>
        </p:nvSpPr>
        <p:spPr/>
        <p:txBody>
          <a:bodyPr/>
          <a:lstStyle/>
          <a:p>
            <a:r>
              <a:rPr lang="en-CA" dirty="0"/>
              <a:t>PICO-60 Complete Exposure</a:t>
            </a:r>
          </a:p>
        </p:txBody>
      </p:sp>
      <p:sp>
        <p:nvSpPr>
          <p:cNvPr id="3" name="Content Placeholder 2">
            <a:extLst>
              <a:ext uri="{FF2B5EF4-FFF2-40B4-BE49-F238E27FC236}">
                <a16:creationId xmlns:a16="http://schemas.microsoft.com/office/drawing/2014/main" id="{6C87744B-DC41-7571-510B-5C5C2ECF066E}"/>
              </a:ext>
            </a:extLst>
          </p:cNvPr>
          <p:cNvSpPr>
            <a:spLocks noGrp="1"/>
          </p:cNvSpPr>
          <p:nvPr>
            <p:ph idx="1"/>
          </p:nvPr>
        </p:nvSpPr>
        <p:spPr>
          <a:xfrm>
            <a:off x="838200" y="1690688"/>
            <a:ext cx="10515600" cy="4351338"/>
          </a:xfrm>
        </p:spPr>
        <p:txBody>
          <a:bodyPr/>
          <a:lstStyle/>
          <a:p>
            <a:pPr marL="0" indent="0">
              <a:buNone/>
            </a:pPr>
            <a:r>
              <a:rPr lang="en-CA" dirty="0"/>
              <a:t>              Spin Independent		               Spin Dependent</a:t>
            </a:r>
          </a:p>
        </p:txBody>
      </p:sp>
      <p:pic>
        <p:nvPicPr>
          <p:cNvPr id="5" name="Picture 4">
            <a:extLst>
              <a:ext uri="{FF2B5EF4-FFF2-40B4-BE49-F238E27FC236}">
                <a16:creationId xmlns:a16="http://schemas.microsoft.com/office/drawing/2014/main" id="{7B4DB6C0-E160-EE09-4109-8E5C6D67869B}"/>
              </a:ext>
            </a:extLst>
          </p:cNvPr>
          <p:cNvPicPr>
            <a:picLocks noChangeAspect="1"/>
          </p:cNvPicPr>
          <p:nvPr/>
        </p:nvPicPr>
        <p:blipFill>
          <a:blip r:embed="rId2"/>
          <a:stretch>
            <a:fillRect/>
          </a:stretch>
        </p:blipFill>
        <p:spPr>
          <a:xfrm>
            <a:off x="581230" y="2231136"/>
            <a:ext cx="5424457" cy="4141137"/>
          </a:xfrm>
          <a:prstGeom prst="rect">
            <a:avLst/>
          </a:prstGeom>
        </p:spPr>
      </p:pic>
      <p:pic>
        <p:nvPicPr>
          <p:cNvPr id="7" name="Picture 6">
            <a:extLst>
              <a:ext uri="{FF2B5EF4-FFF2-40B4-BE49-F238E27FC236}">
                <a16:creationId xmlns:a16="http://schemas.microsoft.com/office/drawing/2014/main" id="{794A7AEA-2AB2-3CD1-D7E1-20DAC37FCC9E}"/>
              </a:ext>
            </a:extLst>
          </p:cNvPr>
          <p:cNvPicPr>
            <a:picLocks noChangeAspect="1"/>
          </p:cNvPicPr>
          <p:nvPr/>
        </p:nvPicPr>
        <p:blipFill>
          <a:blip r:embed="rId3"/>
          <a:stretch>
            <a:fillRect/>
          </a:stretch>
        </p:blipFill>
        <p:spPr>
          <a:xfrm>
            <a:off x="6096000" y="2138774"/>
            <a:ext cx="5619679" cy="4325859"/>
          </a:xfrm>
          <a:prstGeom prst="rect">
            <a:avLst/>
          </a:prstGeom>
        </p:spPr>
      </p:pic>
      <p:pic>
        <p:nvPicPr>
          <p:cNvPr id="8" name="Picture 2">
            <a:extLst>
              <a:ext uri="{FF2B5EF4-FFF2-40B4-BE49-F238E27FC236}">
                <a16:creationId xmlns:a16="http://schemas.microsoft.com/office/drawing/2014/main" id="{5DDA3DBE-D5C2-00AB-14A8-526BAF531F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a:extLst>
              <a:ext uri="{FF2B5EF4-FFF2-40B4-BE49-F238E27FC236}">
                <a16:creationId xmlns:a16="http://schemas.microsoft.com/office/drawing/2014/main" id="{3F4E6D63-2E5B-B557-6CDE-372ADA37BDD2}"/>
              </a:ext>
            </a:extLst>
          </p:cNvPr>
          <p:cNvSpPr>
            <a:spLocks noGrp="1"/>
          </p:cNvSpPr>
          <p:nvPr>
            <p:ph type="sldNum" sz="quarter" idx="12"/>
          </p:nvPr>
        </p:nvSpPr>
        <p:spPr/>
        <p:txBody>
          <a:bodyPr/>
          <a:lstStyle/>
          <a:p>
            <a:fld id="{691065A5-3578-4A10-B6E9-4D35041AE1EB}" type="slidenum">
              <a:rPr lang="en-CA" smtClean="0"/>
              <a:t>30</a:t>
            </a:fld>
            <a:endParaRPr lang="en-CA"/>
          </a:p>
        </p:txBody>
      </p:sp>
    </p:spTree>
    <p:extLst>
      <p:ext uri="{BB962C8B-B14F-4D97-AF65-F5344CB8AC3E}">
        <p14:creationId xmlns:p14="http://schemas.microsoft.com/office/powerpoint/2010/main" val="30840220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9B763-696F-BA73-F4C6-FFA8254421C8}"/>
              </a:ext>
            </a:extLst>
          </p:cNvPr>
          <p:cNvSpPr>
            <a:spLocks noGrp="1"/>
          </p:cNvSpPr>
          <p:nvPr>
            <p:ph type="title"/>
          </p:nvPr>
        </p:nvSpPr>
        <p:spPr/>
        <p:txBody>
          <a:bodyPr/>
          <a:lstStyle/>
          <a:p>
            <a:r>
              <a:rPr lang="en-CA" dirty="0"/>
              <a:t>PICO Exposure Forecast</a:t>
            </a:r>
          </a:p>
        </p:txBody>
      </p:sp>
      <p:pic>
        <p:nvPicPr>
          <p:cNvPr id="6" name="Content Placeholder 5" descr="A graph of a graph with colored lines&#10;&#10;Description automatically generated with medium confidence">
            <a:extLst>
              <a:ext uri="{FF2B5EF4-FFF2-40B4-BE49-F238E27FC236}">
                <a16:creationId xmlns:a16="http://schemas.microsoft.com/office/drawing/2014/main" id="{6ABC7E65-E0D0-60E6-9C44-B034C71A006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1593" y="2543269"/>
            <a:ext cx="5924407" cy="3949605"/>
          </a:xfrm>
        </p:spPr>
      </p:pic>
      <p:pic>
        <p:nvPicPr>
          <p:cNvPr id="8" name="Picture 7" descr="A graph of a graph with colored lines&#10;&#10;Description automatically generated with medium confidence">
            <a:extLst>
              <a:ext uri="{FF2B5EF4-FFF2-40B4-BE49-F238E27FC236}">
                <a16:creationId xmlns:a16="http://schemas.microsoft.com/office/drawing/2014/main" id="{749E1D42-DB83-4B58-750C-7D5C1079B9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3274" y="2543269"/>
            <a:ext cx="5924407" cy="3949606"/>
          </a:xfrm>
          <a:prstGeom prst="rect">
            <a:avLst/>
          </a:prstGeom>
        </p:spPr>
      </p:pic>
      <p:sp>
        <p:nvSpPr>
          <p:cNvPr id="9" name="Content Placeholder 2">
            <a:extLst>
              <a:ext uri="{FF2B5EF4-FFF2-40B4-BE49-F238E27FC236}">
                <a16:creationId xmlns:a16="http://schemas.microsoft.com/office/drawing/2014/main" id="{0F161146-6CEC-D026-8856-FC73F25DB00C}"/>
              </a:ext>
            </a:extLst>
          </p:cNvPr>
          <p:cNvSpPr txBox="1">
            <a:spLocks/>
          </p:cNvSpPr>
          <p:nvPr/>
        </p:nvSpPr>
        <p:spPr>
          <a:xfrm>
            <a:off x="838200" y="1880883"/>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CA" dirty="0"/>
              <a:t>              Spin-Independent		               Spin Dependent</a:t>
            </a:r>
          </a:p>
        </p:txBody>
      </p:sp>
      <p:pic>
        <p:nvPicPr>
          <p:cNvPr id="10" name="Picture 2">
            <a:extLst>
              <a:ext uri="{FF2B5EF4-FFF2-40B4-BE49-F238E27FC236}">
                <a16:creationId xmlns:a16="http://schemas.microsoft.com/office/drawing/2014/main" id="{2B8CF9FC-A229-75BF-48B0-51B72E4931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10">
            <a:extLst>
              <a:ext uri="{FF2B5EF4-FFF2-40B4-BE49-F238E27FC236}">
                <a16:creationId xmlns:a16="http://schemas.microsoft.com/office/drawing/2014/main" id="{24ED3E57-A6D5-42C1-A1FD-45C3C191E10E}"/>
              </a:ext>
            </a:extLst>
          </p:cNvPr>
          <p:cNvSpPr>
            <a:spLocks noGrp="1"/>
          </p:cNvSpPr>
          <p:nvPr>
            <p:ph type="sldNum" sz="quarter" idx="12"/>
          </p:nvPr>
        </p:nvSpPr>
        <p:spPr/>
        <p:txBody>
          <a:bodyPr/>
          <a:lstStyle/>
          <a:p>
            <a:fld id="{691065A5-3578-4A10-B6E9-4D35041AE1EB}" type="slidenum">
              <a:rPr lang="en-CA" smtClean="0"/>
              <a:t>31</a:t>
            </a:fld>
            <a:endParaRPr lang="en-CA"/>
          </a:p>
        </p:txBody>
      </p:sp>
    </p:spTree>
    <p:extLst>
      <p:ext uri="{BB962C8B-B14F-4D97-AF65-F5344CB8AC3E}">
        <p14:creationId xmlns:p14="http://schemas.microsoft.com/office/powerpoint/2010/main" val="104434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C69B4-813E-98B8-0DED-5B27D43D3567}"/>
              </a:ext>
            </a:extLst>
          </p:cNvPr>
          <p:cNvSpPr>
            <a:spLocks noGrp="1"/>
          </p:cNvSpPr>
          <p:nvPr>
            <p:ph type="title"/>
          </p:nvPr>
        </p:nvSpPr>
        <p:spPr>
          <a:xfrm>
            <a:off x="774405" y="-201945"/>
            <a:ext cx="10515600" cy="1325563"/>
          </a:xfrm>
        </p:spPr>
        <p:txBody>
          <a:bodyPr/>
          <a:lstStyle/>
          <a:p>
            <a:pPr algn="ctr"/>
            <a:r>
              <a:rPr lang="en-CA" dirty="0"/>
              <a:t>Thank you! Any Questions?</a:t>
            </a:r>
          </a:p>
        </p:txBody>
      </p:sp>
      <p:pic>
        <p:nvPicPr>
          <p:cNvPr id="7" name="Content Placeholder 6" descr="A group of people posing for a photo&#10;&#10;Description automatically generated">
            <a:extLst>
              <a:ext uri="{FF2B5EF4-FFF2-40B4-BE49-F238E27FC236}">
                <a16:creationId xmlns:a16="http://schemas.microsoft.com/office/drawing/2014/main" id="{74B9FB40-9C39-FE5A-845D-700131476DB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9845" y="1027906"/>
            <a:ext cx="8372310" cy="5581540"/>
          </a:xfrm>
        </p:spPr>
      </p:pic>
      <p:sp>
        <p:nvSpPr>
          <p:cNvPr id="4" name="Slide Number Placeholder 3">
            <a:extLst>
              <a:ext uri="{FF2B5EF4-FFF2-40B4-BE49-F238E27FC236}">
                <a16:creationId xmlns:a16="http://schemas.microsoft.com/office/drawing/2014/main" id="{5CEC7D47-9FD4-75D2-4D66-DF56CB10EA71}"/>
              </a:ext>
            </a:extLst>
          </p:cNvPr>
          <p:cNvSpPr>
            <a:spLocks noGrp="1"/>
          </p:cNvSpPr>
          <p:nvPr>
            <p:ph type="sldNum" sz="quarter" idx="12"/>
          </p:nvPr>
        </p:nvSpPr>
        <p:spPr/>
        <p:txBody>
          <a:bodyPr/>
          <a:lstStyle/>
          <a:p>
            <a:fld id="{691065A5-3578-4A10-B6E9-4D35041AE1EB}" type="slidenum">
              <a:rPr lang="en-CA" smtClean="0"/>
              <a:t>32</a:t>
            </a:fld>
            <a:endParaRPr lang="en-CA"/>
          </a:p>
        </p:txBody>
      </p:sp>
      <p:pic>
        <p:nvPicPr>
          <p:cNvPr id="8" name="Picture 2">
            <a:extLst>
              <a:ext uri="{FF2B5EF4-FFF2-40B4-BE49-F238E27FC236}">
                <a16:creationId xmlns:a16="http://schemas.microsoft.com/office/drawing/2014/main" id="{6E629BC6-E0B7-FEAF-B942-7DDE55850F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5327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AA35D-AFB9-8445-DCB5-C5DCB1B8F28E}"/>
              </a:ext>
            </a:extLst>
          </p:cNvPr>
          <p:cNvSpPr>
            <a:spLocks noGrp="1"/>
          </p:cNvSpPr>
          <p:nvPr>
            <p:ph type="title"/>
          </p:nvPr>
        </p:nvSpPr>
        <p:spPr/>
        <p:txBody>
          <a:bodyPr/>
          <a:lstStyle/>
          <a:p>
            <a:r>
              <a:rPr lang="en-CA" dirty="0"/>
              <a:t>Compression 1 (fast)</a:t>
            </a:r>
          </a:p>
        </p:txBody>
      </p:sp>
      <p:sp>
        <p:nvSpPr>
          <p:cNvPr id="3" name="Content Placeholder 2">
            <a:extLst>
              <a:ext uri="{FF2B5EF4-FFF2-40B4-BE49-F238E27FC236}">
                <a16:creationId xmlns:a16="http://schemas.microsoft.com/office/drawing/2014/main" id="{7F01DCE7-9F79-52B4-84E8-7700301F8BE6}"/>
              </a:ext>
            </a:extLst>
          </p:cNvPr>
          <p:cNvSpPr>
            <a:spLocks noGrp="1"/>
          </p:cNvSpPr>
          <p:nvPr>
            <p:ph idx="1"/>
          </p:nvPr>
        </p:nvSpPr>
        <p:spPr/>
        <p:txBody>
          <a:bodyPr/>
          <a:lstStyle/>
          <a:p>
            <a:endParaRPr lang="en-CA" dirty="0"/>
          </a:p>
        </p:txBody>
      </p:sp>
      <p:sp>
        <p:nvSpPr>
          <p:cNvPr id="4" name="Slide Number Placeholder 3">
            <a:extLst>
              <a:ext uri="{FF2B5EF4-FFF2-40B4-BE49-F238E27FC236}">
                <a16:creationId xmlns:a16="http://schemas.microsoft.com/office/drawing/2014/main" id="{4411892E-6CA4-1B8D-AC32-A72CAE92CF87}"/>
              </a:ext>
            </a:extLst>
          </p:cNvPr>
          <p:cNvSpPr>
            <a:spLocks noGrp="1"/>
          </p:cNvSpPr>
          <p:nvPr>
            <p:ph type="sldNum" sz="quarter" idx="12"/>
          </p:nvPr>
        </p:nvSpPr>
        <p:spPr/>
        <p:txBody>
          <a:bodyPr/>
          <a:lstStyle/>
          <a:p>
            <a:fld id="{79BED0FB-B302-4520-9898-5EFA08FB4F7A}" type="slidenum">
              <a:rPr lang="en-CA" smtClean="0"/>
              <a:t>33</a:t>
            </a:fld>
            <a:endParaRPr lang="en-CA"/>
          </a:p>
        </p:txBody>
      </p:sp>
      <p:pic>
        <p:nvPicPr>
          <p:cNvPr id="9" name="Picture 8" descr="A graph of pressure&#10;&#10;Description automatically generated">
            <a:extLst>
              <a:ext uri="{FF2B5EF4-FFF2-40B4-BE49-F238E27FC236}">
                <a16:creationId xmlns:a16="http://schemas.microsoft.com/office/drawing/2014/main" id="{F7A178AE-BE9D-E807-D2E4-F0E3C81C88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8137" y="3504016"/>
            <a:ext cx="4308125" cy="3230092"/>
          </a:xfrm>
          <a:prstGeom prst="rect">
            <a:avLst/>
          </a:prstGeom>
        </p:spPr>
      </p:pic>
      <p:pic>
        <p:nvPicPr>
          <p:cNvPr id="5" name="Picture 4">
            <a:extLst>
              <a:ext uri="{FF2B5EF4-FFF2-40B4-BE49-F238E27FC236}">
                <a16:creationId xmlns:a16="http://schemas.microsoft.com/office/drawing/2014/main" id="{C8BF4045-1832-8189-FE65-B1BCA6DF9A73}"/>
              </a:ext>
            </a:extLst>
          </p:cNvPr>
          <p:cNvPicPr>
            <a:picLocks noChangeAspect="1"/>
          </p:cNvPicPr>
          <p:nvPr/>
        </p:nvPicPr>
        <p:blipFill>
          <a:blip r:embed="rId4"/>
          <a:stretch>
            <a:fillRect/>
          </a:stretch>
        </p:blipFill>
        <p:spPr>
          <a:xfrm>
            <a:off x="507502" y="1490970"/>
            <a:ext cx="6942125" cy="5177295"/>
          </a:xfrm>
          <a:prstGeom prst="rect">
            <a:avLst/>
          </a:prstGeom>
        </p:spPr>
      </p:pic>
      <p:pic>
        <p:nvPicPr>
          <p:cNvPr id="7" name="Picture 6">
            <a:extLst>
              <a:ext uri="{FF2B5EF4-FFF2-40B4-BE49-F238E27FC236}">
                <a16:creationId xmlns:a16="http://schemas.microsoft.com/office/drawing/2014/main" id="{4890BC36-D3C2-5633-DCAB-DE2BDDC67A74}"/>
              </a:ext>
            </a:extLst>
          </p:cNvPr>
          <p:cNvPicPr>
            <a:picLocks noChangeAspect="1"/>
          </p:cNvPicPr>
          <p:nvPr/>
        </p:nvPicPr>
        <p:blipFill>
          <a:blip r:embed="rId5"/>
          <a:stretch>
            <a:fillRect/>
          </a:stretch>
        </p:blipFill>
        <p:spPr>
          <a:xfrm>
            <a:off x="7780325" y="365125"/>
            <a:ext cx="4101190" cy="3367491"/>
          </a:xfrm>
          <a:prstGeom prst="rect">
            <a:avLst/>
          </a:prstGeom>
        </p:spPr>
      </p:pic>
      <p:pic>
        <p:nvPicPr>
          <p:cNvPr id="10" name="Picture 2">
            <a:extLst>
              <a:ext uri="{FF2B5EF4-FFF2-40B4-BE49-F238E27FC236}">
                <a16:creationId xmlns:a16="http://schemas.microsoft.com/office/drawing/2014/main" id="{0827FA66-6A19-C319-B3BA-2E531F42402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5272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D38D3-EF64-31E2-D144-F361AFE87C92}"/>
              </a:ext>
            </a:extLst>
          </p:cNvPr>
          <p:cNvSpPr>
            <a:spLocks noGrp="1"/>
          </p:cNvSpPr>
          <p:nvPr>
            <p:ph type="title"/>
          </p:nvPr>
        </p:nvSpPr>
        <p:spPr/>
        <p:txBody>
          <a:bodyPr/>
          <a:lstStyle/>
          <a:p>
            <a:r>
              <a:rPr lang="en-CA" dirty="0"/>
              <a:t>Compression 2</a:t>
            </a:r>
          </a:p>
        </p:txBody>
      </p:sp>
      <p:sp>
        <p:nvSpPr>
          <p:cNvPr id="3" name="Content Placeholder 2">
            <a:extLst>
              <a:ext uri="{FF2B5EF4-FFF2-40B4-BE49-F238E27FC236}">
                <a16:creationId xmlns:a16="http://schemas.microsoft.com/office/drawing/2014/main" id="{C759FCC5-E345-CB85-263B-95A251D7B24E}"/>
              </a:ext>
            </a:extLst>
          </p:cNvPr>
          <p:cNvSpPr>
            <a:spLocks noGrp="1"/>
          </p:cNvSpPr>
          <p:nvPr>
            <p:ph idx="1"/>
          </p:nvPr>
        </p:nvSpPr>
        <p:spPr/>
        <p:txBody>
          <a:bodyPr/>
          <a:lstStyle/>
          <a:p>
            <a:endParaRPr lang="en-CA" dirty="0"/>
          </a:p>
        </p:txBody>
      </p:sp>
      <p:sp>
        <p:nvSpPr>
          <p:cNvPr id="4" name="Slide Number Placeholder 3">
            <a:extLst>
              <a:ext uri="{FF2B5EF4-FFF2-40B4-BE49-F238E27FC236}">
                <a16:creationId xmlns:a16="http://schemas.microsoft.com/office/drawing/2014/main" id="{22CE9B57-2656-419D-6CD6-594FA9EF023A}"/>
              </a:ext>
            </a:extLst>
          </p:cNvPr>
          <p:cNvSpPr>
            <a:spLocks noGrp="1"/>
          </p:cNvSpPr>
          <p:nvPr>
            <p:ph type="sldNum" sz="quarter" idx="12"/>
          </p:nvPr>
        </p:nvSpPr>
        <p:spPr/>
        <p:txBody>
          <a:bodyPr/>
          <a:lstStyle/>
          <a:p>
            <a:fld id="{79BED0FB-B302-4520-9898-5EFA08FB4F7A}" type="slidenum">
              <a:rPr lang="en-CA" smtClean="0"/>
              <a:t>34</a:t>
            </a:fld>
            <a:endParaRPr lang="en-CA"/>
          </a:p>
        </p:txBody>
      </p:sp>
      <p:pic>
        <p:nvPicPr>
          <p:cNvPr id="5" name="Picture 4">
            <a:extLst>
              <a:ext uri="{FF2B5EF4-FFF2-40B4-BE49-F238E27FC236}">
                <a16:creationId xmlns:a16="http://schemas.microsoft.com/office/drawing/2014/main" id="{D6AD6EB0-BA1E-66FB-C184-90CF5AEB7A43}"/>
              </a:ext>
            </a:extLst>
          </p:cNvPr>
          <p:cNvPicPr>
            <a:picLocks noChangeAspect="1"/>
          </p:cNvPicPr>
          <p:nvPr/>
        </p:nvPicPr>
        <p:blipFill>
          <a:blip r:embed="rId3"/>
          <a:stretch>
            <a:fillRect/>
          </a:stretch>
        </p:blipFill>
        <p:spPr>
          <a:xfrm>
            <a:off x="0" y="1919288"/>
            <a:ext cx="12192000" cy="4832801"/>
          </a:xfrm>
          <a:prstGeom prst="rect">
            <a:avLst/>
          </a:prstGeom>
        </p:spPr>
      </p:pic>
      <p:pic>
        <p:nvPicPr>
          <p:cNvPr id="7" name="Picture 2">
            <a:extLst>
              <a:ext uri="{FF2B5EF4-FFF2-40B4-BE49-F238E27FC236}">
                <a16:creationId xmlns:a16="http://schemas.microsoft.com/office/drawing/2014/main" id="{E8262F84-8072-CD53-493B-7C5D376255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E8ED3DE-A44C-4290-2D9C-79D583687D23}"/>
              </a:ext>
            </a:extLst>
          </p:cNvPr>
          <p:cNvSpPr txBox="1"/>
          <p:nvPr/>
        </p:nvSpPr>
        <p:spPr>
          <a:xfrm>
            <a:off x="3423425" y="5396223"/>
            <a:ext cx="2564780" cy="369332"/>
          </a:xfrm>
          <a:prstGeom prst="rect">
            <a:avLst/>
          </a:prstGeom>
          <a:noFill/>
        </p:spPr>
        <p:txBody>
          <a:bodyPr wrap="square" rtlCol="0">
            <a:spAutoFit/>
          </a:bodyPr>
          <a:lstStyle/>
          <a:p>
            <a:r>
              <a:rPr lang="en-CA" dirty="0">
                <a:solidFill>
                  <a:schemeClr val="bg1"/>
                </a:solidFill>
              </a:rPr>
              <a:t>Pump on </a:t>
            </a:r>
          </a:p>
        </p:txBody>
      </p:sp>
    </p:spTree>
    <p:extLst>
      <p:ext uri="{BB962C8B-B14F-4D97-AF65-F5344CB8AC3E}">
        <p14:creationId xmlns:p14="http://schemas.microsoft.com/office/powerpoint/2010/main" val="3361212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D38D3-EF64-31E2-D144-F361AFE87C92}"/>
              </a:ext>
            </a:extLst>
          </p:cNvPr>
          <p:cNvSpPr>
            <a:spLocks noGrp="1"/>
          </p:cNvSpPr>
          <p:nvPr>
            <p:ph type="title"/>
          </p:nvPr>
        </p:nvSpPr>
        <p:spPr/>
        <p:txBody>
          <a:bodyPr/>
          <a:lstStyle/>
          <a:p>
            <a:r>
              <a:rPr lang="en-CA" dirty="0"/>
              <a:t>Compression 2</a:t>
            </a:r>
          </a:p>
        </p:txBody>
      </p:sp>
      <p:sp>
        <p:nvSpPr>
          <p:cNvPr id="3" name="Content Placeholder 2">
            <a:extLst>
              <a:ext uri="{FF2B5EF4-FFF2-40B4-BE49-F238E27FC236}">
                <a16:creationId xmlns:a16="http://schemas.microsoft.com/office/drawing/2014/main" id="{C759FCC5-E345-CB85-263B-95A251D7B24E}"/>
              </a:ext>
            </a:extLst>
          </p:cNvPr>
          <p:cNvSpPr>
            <a:spLocks noGrp="1"/>
          </p:cNvSpPr>
          <p:nvPr>
            <p:ph idx="1"/>
          </p:nvPr>
        </p:nvSpPr>
        <p:spPr/>
        <p:txBody>
          <a:bodyPr/>
          <a:lstStyle/>
          <a:p>
            <a:endParaRPr lang="en-CA" dirty="0"/>
          </a:p>
        </p:txBody>
      </p:sp>
      <p:sp>
        <p:nvSpPr>
          <p:cNvPr id="4" name="Slide Number Placeholder 3">
            <a:extLst>
              <a:ext uri="{FF2B5EF4-FFF2-40B4-BE49-F238E27FC236}">
                <a16:creationId xmlns:a16="http://schemas.microsoft.com/office/drawing/2014/main" id="{22CE9B57-2656-419D-6CD6-594FA9EF023A}"/>
              </a:ext>
            </a:extLst>
          </p:cNvPr>
          <p:cNvSpPr>
            <a:spLocks noGrp="1"/>
          </p:cNvSpPr>
          <p:nvPr>
            <p:ph type="sldNum" sz="quarter" idx="12"/>
          </p:nvPr>
        </p:nvSpPr>
        <p:spPr/>
        <p:txBody>
          <a:bodyPr/>
          <a:lstStyle/>
          <a:p>
            <a:fld id="{79BED0FB-B302-4520-9898-5EFA08FB4F7A}" type="slidenum">
              <a:rPr lang="en-CA" smtClean="0"/>
              <a:t>35</a:t>
            </a:fld>
            <a:endParaRPr lang="en-CA"/>
          </a:p>
        </p:txBody>
      </p:sp>
      <p:pic>
        <p:nvPicPr>
          <p:cNvPr id="5" name="Picture 4">
            <a:extLst>
              <a:ext uri="{FF2B5EF4-FFF2-40B4-BE49-F238E27FC236}">
                <a16:creationId xmlns:a16="http://schemas.microsoft.com/office/drawing/2014/main" id="{D6AD6EB0-BA1E-66FB-C184-90CF5AEB7A43}"/>
              </a:ext>
            </a:extLst>
          </p:cNvPr>
          <p:cNvPicPr>
            <a:picLocks noChangeAspect="1"/>
          </p:cNvPicPr>
          <p:nvPr/>
        </p:nvPicPr>
        <p:blipFill>
          <a:blip r:embed="rId2"/>
          <a:stretch>
            <a:fillRect/>
          </a:stretch>
        </p:blipFill>
        <p:spPr>
          <a:xfrm>
            <a:off x="0" y="1919288"/>
            <a:ext cx="12192000" cy="4832801"/>
          </a:xfrm>
          <a:prstGeom prst="rect">
            <a:avLst/>
          </a:prstGeom>
        </p:spPr>
      </p:pic>
      <p:pic>
        <p:nvPicPr>
          <p:cNvPr id="9" name="Picture 8">
            <a:extLst>
              <a:ext uri="{FF2B5EF4-FFF2-40B4-BE49-F238E27FC236}">
                <a16:creationId xmlns:a16="http://schemas.microsoft.com/office/drawing/2014/main" id="{0867F224-063F-09E5-B7AE-0E900BF6ECF4}"/>
              </a:ext>
            </a:extLst>
          </p:cNvPr>
          <p:cNvPicPr>
            <a:picLocks noChangeAspect="1"/>
          </p:cNvPicPr>
          <p:nvPr/>
        </p:nvPicPr>
        <p:blipFill>
          <a:blip r:embed="rId3"/>
          <a:stretch>
            <a:fillRect/>
          </a:stretch>
        </p:blipFill>
        <p:spPr>
          <a:xfrm>
            <a:off x="7689351" y="303130"/>
            <a:ext cx="4010876" cy="3232316"/>
          </a:xfrm>
          <a:prstGeom prst="rect">
            <a:avLst/>
          </a:prstGeom>
        </p:spPr>
      </p:pic>
      <p:pic>
        <p:nvPicPr>
          <p:cNvPr id="10" name="Picture 2">
            <a:extLst>
              <a:ext uri="{FF2B5EF4-FFF2-40B4-BE49-F238E27FC236}">
                <a16:creationId xmlns:a16="http://schemas.microsoft.com/office/drawing/2014/main" id="{A36B5517-5F50-359A-6F12-CC1B0F6446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6DC9D43-AA76-E0F4-756C-1182F0D88E87}"/>
              </a:ext>
            </a:extLst>
          </p:cNvPr>
          <p:cNvSpPr txBox="1"/>
          <p:nvPr/>
        </p:nvSpPr>
        <p:spPr>
          <a:xfrm>
            <a:off x="3423425" y="5396223"/>
            <a:ext cx="2564780" cy="369332"/>
          </a:xfrm>
          <a:prstGeom prst="rect">
            <a:avLst/>
          </a:prstGeom>
          <a:noFill/>
        </p:spPr>
        <p:txBody>
          <a:bodyPr wrap="square" rtlCol="0">
            <a:spAutoFit/>
          </a:bodyPr>
          <a:lstStyle/>
          <a:p>
            <a:r>
              <a:rPr lang="en-CA" dirty="0">
                <a:solidFill>
                  <a:schemeClr val="bg1"/>
                </a:solidFill>
              </a:rPr>
              <a:t>Pump on </a:t>
            </a:r>
          </a:p>
        </p:txBody>
      </p:sp>
    </p:spTree>
    <p:extLst>
      <p:ext uri="{BB962C8B-B14F-4D97-AF65-F5344CB8AC3E}">
        <p14:creationId xmlns:p14="http://schemas.microsoft.com/office/powerpoint/2010/main" val="26080650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59B3670-AE12-5819-17AE-5B33FE269DDC}"/>
              </a:ext>
            </a:extLst>
          </p:cNvPr>
          <p:cNvPicPr>
            <a:picLocks noChangeAspect="1"/>
          </p:cNvPicPr>
          <p:nvPr/>
        </p:nvPicPr>
        <p:blipFill rotWithShape="1">
          <a:blip r:embed="rId2"/>
          <a:srcRect l="4460"/>
          <a:stretch/>
        </p:blipFill>
        <p:spPr>
          <a:xfrm>
            <a:off x="0" y="1690688"/>
            <a:ext cx="12192000" cy="5136825"/>
          </a:xfrm>
          <a:prstGeom prst="rect">
            <a:avLst/>
          </a:prstGeom>
        </p:spPr>
      </p:pic>
      <p:sp>
        <p:nvSpPr>
          <p:cNvPr id="2" name="Title 1">
            <a:extLst>
              <a:ext uri="{FF2B5EF4-FFF2-40B4-BE49-F238E27FC236}">
                <a16:creationId xmlns:a16="http://schemas.microsoft.com/office/drawing/2014/main" id="{3463B55C-341C-FC7F-E709-53DCD45775ED}"/>
              </a:ext>
            </a:extLst>
          </p:cNvPr>
          <p:cNvSpPr>
            <a:spLocks noGrp="1"/>
          </p:cNvSpPr>
          <p:nvPr>
            <p:ph type="title"/>
          </p:nvPr>
        </p:nvSpPr>
        <p:spPr/>
        <p:txBody>
          <a:bodyPr/>
          <a:lstStyle/>
          <a:p>
            <a:r>
              <a:rPr lang="en-CA" dirty="0"/>
              <a:t>Expansion 1 (spontaneous)</a:t>
            </a:r>
          </a:p>
        </p:txBody>
      </p:sp>
      <p:sp>
        <p:nvSpPr>
          <p:cNvPr id="3" name="Content Placeholder 2">
            <a:extLst>
              <a:ext uri="{FF2B5EF4-FFF2-40B4-BE49-F238E27FC236}">
                <a16:creationId xmlns:a16="http://schemas.microsoft.com/office/drawing/2014/main" id="{A6974B0D-E835-3F1E-C243-1A310DDEF3CE}"/>
              </a:ext>
            </a:extLst>
          </p:cNvPr>
          <p:cNvSpPr>
            <a:spLocks noGrp="1"/>
          </p:cNvSpPr>
          <p:nvPr>
            <p:ph idx="1"/>
          </p:nvPr>
        </p:nvSpPr>
        <p:spPr/>
        <p:txBody>
          <a:bodyPr/>
          <a:lstStyle/>
          <a:p>
            <a:endParaRPr lang="en-CA" dirty="0"/>
          </a:p>
        </p:txBody>
      </p:sp>
      <p:sp>
        <p:nvSpPr>
          <p:cNvPr id="4" name="Slide Number Placeholder 3">
            <a:extLst>
              <a:ext uri="{FF2B5EF4-FFF2-40B4-BE49-F238E27FC236}">
                <a16:creationId xmlns:a16="http://schemas.microsoft.com/office/drawing/2014/main" id="{7368B38B-F433-C26D-6F28-A46F4E5AE673}"/>
              </a:ext>
            </a:extLst>
          </p:cNvPr>
          <p:cNvSpPr>
            <a:spLocks noGrp="1"/>
          </p:cNvSpPr>
          <p:nvPr>
            <p:ph type="sldNum" sz="quarter" idx="12"/>
          </p:nvPr>
        </p:nvSpPr>
        <p:spPr/>
        <p:txBody>
          <a:bodyPr/>
          <a:lstStyle/>
          <a:p>
            <a:fld id="{79BED0FB-B302-4520-9898-5EFA08FB4F7A}" type="slidenum">
              <a:rPr lang="en-CA" smtClean="0"/>
              <a:t>36</a:t>
            </a:fld>
            <a:endParaRPr lang="en-CA"/>
          </a:p>
        </p:txBody>
      </p:sp>
      <p:pic>
        <p:nvPicPr>
          <p:cNvPr id="8" name="Picture 2">
            <a:extLst>
              <a:ext uri="{FF2B5EF4-FFF2-40B4-BE49-F238E27FC236}">
                <a16:creationId xmlns:a16="http://schemas.microsoft.com/office/drawing/2014/main" id="{4D83A099-907E-F135-4E97-3FB28C494E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7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59B3670-AE12-5819-17AE-5B33FE269DDC}"/>
              </a:ext>
            </a:extLst>
          </p:cNvPr>
          <p:cNvPicPr>
            <a:picLocks noChangeAspect="1"/>
          </p:cNvPicPr>
          <p:nvPr/>
        </p:nvPicPr>
        <p:blipFill rotWithShape="1">
          <a:blip r:embed="rId2"/>
          <a:srcRect l="4460"/>
          <a:stretch/>
        </p:blipFill>
        <p:spPr>
          <a:xfrm>
            <a:off x="0" y="1690688"/>
            <a:ext cx="12192000" cy="5136825"/>
          </a:xfrm>
          <a:prstGeom prst="rect">
            <a:avLst/>
          </a:prstGeom>
        </p:spPr>
      </p:pic>
      <p:sp>
        <p:nvSpPr>
          <p:cNvPr id="2" name="Title 1">
            <a:extLst>
              <a:ext uri="{FF2B5EF4-FFF2-40B4-BE49-F238E27FC236}">
                <a16:creationId xmlns:a16="http://schemas.microsoft.com/office/drawing/2014/main" id="{3463B55C-341C-FC7F-E709-53DCD45775ED}"/>
              </a:ext>
            </a:extLst>
          </p:cNvPr>
          <p:cNvSpPr>
            <a:spLocks noGrp="1"/>
          </p:cNvSpPr>
          <p:nvPr>
            <p:ph type="title"/>
          </p:nvPr>
        </p:nvSpPr>
        <p:spPr/>
        <p:txBody>
          <a:bodyPr/>
          <a:lstStyle/>
          <a:p>
            <a:r>
              <a:rPr lang="en-CA" dirty="0"/>
              <a:t>Expansion 1 (spontaneous)</a:t>
            </a:r>
          </a:p>
        </p:txBody>
      </p:sp>
      <p:sp>
        <p:nvSpPr>
          <p:cNvPr id="3" name="Content Placeholder 2">
            <a:extLst>
              <a:ext uri="{FF2B5EF4-FFF2-40B4-BE49-F238E27FC236}">
                <a16:creationId xmlns:a16="http://schemas.microsoft.com/office/drawing/2014/main" id="{A6974B0D-E835-3F1E-C243-1A310DDEF3CE}"/>
              </a:ext>
            </a:extLst>
          </p:cNvPr>
          <p:cNvSpPr>
            <a:spLocks noGrp="1"/>
          </p:cNvSpPr>
          <p:nvPr>
            <p:ph idx="1"/>
          </p:nvPr>
        </p:nvSpPr>
        <p:spPr/>
        <p:txBody>
          <a:bodyPr/>
          <a:lstStyle/>
          <a:p>
            <a:endParaRPr lang="en-CA" dirty="0"/>
          </a:p>
        </p:txBody>
      </p:sp>
      <p:sp>
        <p:nvSpPr>
          <p:cNvPr id="4" name="Slide Number Placeholder 3">
            <a:extLst>
              <a:ext uri="{FF2B5EF4-FFF2-40B4-BE49-F238E27FC236}">
                <a16:creationId xmlns:a16="http://schemas.microsoft.com/office/drawing/2014/main" id="{7368B38B-F433-C26D-6F28-A46F4E5AE673}"/>
              </a:ext>
            </a:extLst>
          </p:cNvPr>
          <p:cNvSpPr>
            <a:spLocks noGrp="1"/>
          </p:cNvSpPr>
          <p:nvPr>
            <p:ph type="sldNum" sz="quarter" idx="12"/>
          </p:nvPr>
        </p:nvSpPr>
        <p:spPr/>
        <p:txBody>
          <a:bodyPr/>
          <a:lstStyle/>
          <a:p>
            <a:fld id="{79BED0FB-B302-4520-9898-5EFA08FB4F7A}" type="slidenum">
              <a:rPr lang="en-CA" smtClean="0"/>
              <a:t>37</a:t>
            </a:fld>
            <a:endParaRPr lang="en-CA"/>
          </a:p>
        </p:txBody>
      </p:sp>
      <p:pic>
        <p:nvPicPr>
          <p:cNvPr id="7" name="Picture 6" descr="A diagram of different types of pressure&#10;&#10;Description automatically generated">
            <a:extLst>
              <a:ext uri="{FF2B5EF4-FFF2-40B4-BE49-F238E27FC236}">
                <a16:creationId xmlns:a16="http://schemas.microsoft.com/office/drawing/2014/main" id="{1433BC2C-FB76-240C-3856-53D5C2B99D53}"/>
              </a:ext>
            </a:extLst>
          </p:cNvPr>
          <p:cNvPicPr>
            <a:picLocks noChangeAspect="1"/>
          </p:cNvPicPr>
          <p:nvPr/>
        </p:nvPicPr>
        <p:blipFill rotWithShape="1">
          <a:blip r:embed="rId3">
            <a:extLst>
              <a:ext uri="{28A0092B-C50C-407E-A947-70E740481C1C}">
                <a14:useLocalDpi xmlns:a14="http://schemas.microsoft.com/office/drawing/2010/main" val="0"/>
              </a:ext>
            </a:extLst>
          </a:blip>
          <a:srcRect r="65275" b="50000"/>
          <a:stretch/>
        </p:blipFill>
        <p:spPr>
          <a:xfrm>
            <a:off x="8273497" y="3732105"/>
            <a:ext cx="3417406" cy="2870414"/>
          </a:xfrm>
          <a:prstGeom prst="rect">
            <a:avLst/>
          </a:prstGeom>
        </p:spPr>
      </p:pic>
      <p:pic>
        <p:nvPicPr>
          <p:cNvPr id="9" name="Picture 8">
            <a:extLst>
              <a:ext uri="{FF2B5EF4-FFF2-40B4-BE49-F238E27FC236}">
                <a16:creationId xmlns:a16="http://schemas.microsoft.com/office/drawing/2014/main" id="{3886F31C-36A0-7454-F3D8-5330593CCF79}"/>
              </a:ext>
            </a:extLst>
          </p:cNvPr>
          <p:cNvPicPr>
            <a:picLocks noChangeAspect="1"/>
          </p:cNvPicPr>
          <p:nvPr/>
        </p:nvPicPr>
        <p:blipFill>
          <a:blip r:embed="rId4"/>
          <a:stretch>
            <a:fillRect/>
          </a:stretch>
        </p:blipFill>
        <p:spPr>
          <a:xfrm>
            <a:off x="7690585" y="169843"/>
            <a:ext cx="4000318" cy="3263996"/>
          </a:xfrm>
          <a:prstGeom prst="rect">
            <a:avLst/>
          </a:prstGeom>
        </p:spPr>
      </p:pic>
      <p:pic>
        <p:nvPicPr>
          <p:cNvPr id="10" name="Picture 2">
            <a:extLst>
              <a:ext uri="{FF2B5EF4-FFF2-40B4-BE49-F238E27FC236}">
                <a16:creationId xmlns:a16="http://schemas.microsoft.com/office/drawing/2014/main" id="{DCD0225F-C617-A92B-AFBA-9E842C55D9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16718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59B3670-AE12-5819-17AE-5B33FE269DDC}"/>
              </a:ext>
            </a:extLst>
          </p:cNvPr>
          <p:cNvPicPr>
            <a:picLocks noChangeAspect="1"/>
          </p:cNvPicPr>
          <p:nvPr/>
        </p:nvPicPr>
        <p:blipFill rotWithShape="1">
          <a:blip r:embed="rId2"/>
          <a:srcRect l="4460"/>
          <a:stretch/>
        </p:blipFill>
        <p:spPr>
          <a:xfrm>
            <a:off x="0" y="1690688"/>
            <a:ext cx="12192000" cy="5136825"/>
          </a:xfrm>
          <a:prstGeom prst="rect">
            <a:avLst/>
          </a:prstGeom>
        </p:spPr>
      </p:pic>
      <p:sp>
        <p:nvSpPr>
          <p:cNvPr id="2" name="Title 1">
            <a:extLst>
              <a:ext uri="{FF2B5EF4-FFF2-40B4-BE49-F238E27FC236}">
                <a16:creationId xmlns:a16="http://schemas.microsoft.com/office/drawing/2014/main" id="{3463B55C-341C-FC7F-E709-53DCD45775ED}"/>
              </a:ext>
            </a:extLst>
          </p:cNvPr>
          <p:cNvSpPr>
            <a:spLocks noGrp="1"/>
          </p:cNvSpPr>
          <p:nvPr>
            <p:ph type="title"/>
          </p:nvPr>
        </p:nvSpPr>
        <p:spPr/>
        <p:txBody>
          <a:bodyPr/>
          <a:lstStyle/>
          <a:p>
            <a:r>
              <a:rPr lang="en-CA" dirty="0"/>
              <a:t>Expansion 1 (spontaneous)</a:t>
            </a:r>
          </a:p>
        </p:txBody>
      </p:sp>
      <p:sp>
        <p:nvSpPr>
          <p:cNvPr id="3" name="Content Placeholder 2">
            <a:extLst>
              <a:ext uri="{FF2B5EF4-FFF2-40B4-BE49-F238E27FC236}">
                <a16:creationId xmlns:a16="http://schemas.microsoft.com/office/drawing/2014/main" id="{A6974B0D-E835-3F1E-C243-1A310DDEF3CE}"/>
              </a:ext>
            </a:extLst>
          </p:cNvPr>
          <p:cNvSpPr>
            <a:spLocks noGrp="1"/>
          </p:cNvSpPr>
          <p:nvPr>
            <p:ph idx="1"/>
          </p:nvPr>
        </p:nvSpPr>
        <p:spPr/>
        <p:txBody>
          <a:bodyPr/>
          <a:lstStyle/>
          <a:p>
            <a:endParaRPr lang="en-CA" dirty="0"/>
          </a:p>
        </p:txBody>
      </p:sp>
      <p:sp>
        <p:nvSpPr>
          <p:cNvPr id="4" name="Slide Number Placeholder 3">
            <a:extLst>
              <a:ext uri="{FF2B5EF4-FFF2-40B4-BE49-F238E27FC236}">
                <a16:creationId xmlns:a16="http://schemas.microsoft.com/office/drawing/2014/main" id="{7368B38B-F433-C26D-6F28-A46F4E5AE673}"/>
              </a:ext>
            </a:extLst>
          </p:cNvPr>
          <p:cNvSpPr>
            <a:spLocks noGrp="1"/>
          </p:cNvSpPr>
          <p:nvPr>
            <p:ph type="sldNum" sz="quarter" idx="12"/>
          </p:nvPr>
        </p:nvSpPr>
        <p:spPr/>
        <p:txBody>
          <a:bodyPr/>
          <a:lstStyle/>
          <a:p>
            <a:fld id="{79BED0FB-B302-4520-9898-5EFA08FB4F7A}" type="slidenum">
              <a:rPr lang="en-CA" smtClean="0"/>
              <a:t>38</a:t>
            </a:fld>
            <a:endParaRPr lang="en-CA"/>
          </a:p>
        </p:txBody>
      </p:sp>
      <p:pic>
        <p:nvPicPr>
          <p:cNvPr id="8" name="Picture 2">
            <a:extLst>
              <a:ext uri="{FF2B5EF4-FFF2-40B4-BE49-F238E27FC236}">
                <a16:creationId xmlns:a16="http://schemas.microsoft.com/office/drawing/2014/main" id="{4D83A099-907E-F135-4E97-3FB28C494E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a:extLst>
              <a:ext uri="{FF2B5EF4-FFF2-40B4-BE49-F238E27FC236}">
                <a16:creationId xmlns:a16="http://schemas.microsoft.com/office/drawing/2014/main" id="{6BF88CEF-3E50-918A-A68D-53338F17B1CD}"/>
              </a:ext>
            </a:extLst>
          </p:cNvPr>
          <p:cNvSpPr/>
          <p:nvPr/>
        </p:nvSpPr>
        <p:spPr>
          <a:xfrm>
            <a:off x="7541976" y="3278785"/>
            <a:ext cx="564960" cy="557235"/>
          </a:xfrm>
          <a:prstGeom prst="ellipse">
            <a:avLst/>
          </a:prstGeom>
          <a:noFill/>
          <a:ln w="381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TextBox 8">
            <a:extLst>
              <a:ext uri="{FF2B5EF4-FFF2-40B4-BE49-F238E27FC236}">
                <a16:creationId xmlns:a16="http://schemas.microsoft.com/office/drawing/2014/main" id="{DB45BF3B-9A66-5181-6B30-855E4E84110C}"/>
              </a:ext>
            </a:extLst>
          </p:cNvPr>
          <p:cNvSpPr txBox="1"/>
          <p:nvPr/>
        </p:nvSpPr>
        <p:spPr>
          <a:xfrm>
            <a:off x="8047532" y="3889768"/>
            <a:ext cx="2743200" cy="369332"/>
          </a:xfrm>
          <a:prstGeom prst="rect">
            <a:avLst/>
          </a:prstGeom>
          <a:noFill/>
        </p:spPr>
        <p:txBody>
          <a:bodyPr wrap="square" rtlCol="0">
            <a:spAutoFit/>
          </a:bodyPr>
          <a:lstStyle/>
          <a:p>
            <a:r>
              <a:rPr lang="en-CA" dirty="0">
                <a:solidFill>
                  <a:schemeClr val="bg1"/>
                </a:solidFill>
              </a:rPr>
              <a:t>CV-7306</a:t>
            </a:r>
          </a:p>
        </p:txBody>
      </p:sp>
    </p:spTree>
    <p:extLst>
      <p:ext uri="{BB962C8B-B14F-4D97-AF65-F5344CB8AC3E}">
        <p14:creationId xmlns:p14="http://schemas.microsoft.com/office/powerpoint/2010/main" val="36298723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4B8A2-DC73-44FE-9872-2796C6287D1D}"/>
              </a:ext>
            </a:extLst>
          </p:cNvPr>
          <p:cNvSpPr>
            <a:spLocks noGrp="1"/>
          </p:cNvSpPr>
          <p:nvPr>
            <p:ph type="title"/>
          </p:nvPr>
        </p:nvSpPr>
        <p:spPr/>
        <p:txBody>
          <a:bodyPr/>
          <a:lstStyle/>
          <a:p>
            <a:r>
              <a:rPr lang="en-CA" dirty="0"/>
              <a:t>Expansion 2 (LPA)</a:t>
            </a:r>
          </a:p>
        </p:txBody>
      </p:sp>
      <p:sp>
        <p:nvSpPr>
          <p:cNvPr id="3" name="Content Placeholder 2">
            <a:extLst>
              <a:ext uri="{FF2B5EF4-FFF2-40B4-BE49-F238E27FC236}">
                <a16:creationId xmlns:a16="http://schemas.microsoft.com/office/drawing/2014/main" id="{12990A7E-FEF0-E78F-1F09-BB9BA805A364}"/>
              </a:ext>
            </a:extLst>
          </p:cNvPr>
          <p:cNvSpPr>
            <a:spLocks noGrp="1"/>
          </p:cNvSpPr>
          <p:nvPr>
            <p:ph idx="1"/>
          </p:nvPr>
        </p:nvSpPr>
        <p:spPr/>
        <p:txBody>
          <a:bodyPr/>
          <a:lstStyle/>
          <a:p>
            <a:endParaRPr lang="en-CA" dirty="0"/>
          </a:p>
        </p:txBody>
      </p:sp>
      <p:sp>
        <p:nvSpPr>
          <p:cNvPr id="4" name="Slide Number Placeholder 3">
            <a:extLst>
              <a:ext uri="{FF2B5EF4-FFF2-40B4-BE49-F238E27FC236}">
                <a16:creationId xmlns:a16="http://schemas.microsoft.com/office/drawing/2014/main" id="{25C67876-6345-9E12-28F8-F586997E898A}"/>
              </a:ext>
            </a:extLst>
          </p:cNvPr>
          <p:cNvSpPr>
            <a:spLocks noGrp="1"/>
          </p:cNvSpPr>
          <p:nvPr>
            <p:ph type="sldNum" sz="quarter" idx="12"/>
          </p:nvPr>
        </p:nvSpPr>
        <p:spPr/>
        <p:txBody>
          <a:bodyPr/>
          <a:lstStyle/>
          <a:p>
            <a:fld id="{79BED0FB-B302-4520-9898-5EFA08FB4F7A}" type="slidenum">
              <a:rPr lang="en-CA" smtClean="0"/>
              <a:t>39</a:t>
            </a:fld>
            <a:endParaRPr lang="en-CA"/>
          </a:p>
        </p:txBody>
      </p:sp>
      <p:pic>
        <p:nvPicPr>
          <p:cNvPr id="5" name="Picture 4">
            <a:extLst>
              <a:ext uri="{FF2B5EF4-FFF2-40B4-BE49-F238E27FC236}">
                <a16:creationId xmlns:a16="http://schemas.microsoft.com/office/drawing/2014/main" id="{65404EE4-463D-0F71-634A-2AB460BAB3D4}"/>
              </a:ext>
            </a:extLst>
          </p:cNvPr>
          <p:cNvPicPr>
            <a:picLocks noChangeAspect="1"/>
          </p:cNvPicPr>
          <p:nvPr/>
        </p:nvPicPr>
        <p:blipFill>
          <a:blip r:embed="rId2"/>
          <a:stretch>
            <a:fillRect/>
          </a:stretch>
        </p:blipFill>
        <p:spPr>
          <a:xfrm>
            <a:off x="0" y="1978559"/>
            <a:ext cx="12192000" cy="4742916"/>
          </a:xfrm>
          <a:prstGeom prst="rect">
            <a:avLst/>
          </a:prstGeom>
        </p:spPr>
      </p:pic>
      <p:pic>
        <p:nvPicPr>
          <p:cNvPr id="7" name="Picture 2">
            <a:extLst>
              <a:ext uri="{FF2B5EF4-FFF2-40B4-BE49-F238E27FC236}">
                <a16:creationId xmlns:a16="http://schemas.microsoft.com/office/drawing/2014/main" id="{F9383BDD-6B9C-AB3C-DE33-E2919A5015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294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F3CE6-74BD-01D8-D5C8-477F832FA476}"/>
              </a:ext>
            </a:extLst>
          </p:cNvPr>
          <p:cNvSpPr>
            <a:spLocks noGrp="1"/>
          </p:cNvSpPr>
          <p:nvPr>
            <p:ph type="title"/>
          </p:nvPr>
        </p:nvSpPr>
        <p:spPr>
          <a:xfrm>
            <a:off x="478972" y="330215"/>
            <a:ext cx="10515600" cy="1325563"/>
          </a:xfrm>
        </p:spPr>
        <p:txBody>
          <a:bodyPr/>
          <a:lstStyle/>
          <a:p>
            <a:r>
              <a:rPr lang="en-US"/>
              <a:t>Glaser’s Bubble Chamber</a:t>
            </a:r>
            <a:endParaRPr lang="en-CA"/>
          </a:p>
        </p:txBody>
      </p:sp>
      <p:sp>
        <p:nvSpPr>
          <p:cNvPr id="3" name="TextBox 2">
            <a:extLst>
              <a:ext uri="{FF2B5EF4-FFF2-40B4-BE49-F238E27FC236}">
                <a16:creationId xmlns:a16="http://schemas.microsoft.com/office/drawing/2014/main" id="{27F8C35B-FED7-FF05-F47F-6F38A879A2C1}"/>
              </a:ext>
            </a:extLst>
          </p:cNvPr>
          <p:cNvSpPr txBox="1"/>
          <p:nvPr/>
        </p:nvSpPr>
        <p:spPr>
          <a:xfrm>
            <a:off x="478972" y="1690688"/>
            <a:ext cx="11093220" cy="2308324"/>
          </a:xfrm>
          <a:prstGeom prst="rect">
            <a:avLst/>
          </a:prstGeom>
          <a:noFill/>
        </p:spPr>
        <p:txBody>
          <a:bodyPr wrap="square" rtlCol="0">
            <a:spAutoFit/>
          </a:bodyPr>
          <a:lstStyle/>
          <a:p>
            <a:pPr marL="285750" indent="-285750">
              <a:buFont typeface="Arial" panose="020B0604020202020204" pitchFamily="34" charset="0"/>
              <a:buChar char="•"/>
            </a:pPr>
            <a:r>
              <a:rPr lang="en-CA"/>
              <a:t>1952 </a:t>
            </a:r>
            <a:r>
              <a:rPr lang="en-US"/>
              <a:t>→ Invented by D. Glaser in hopes of faster collection of ‘pothook’ events</a:t>
            </a:r>
          </a:p>
          <a:p>
            <a:pPr marL="285750" indent="-285750">
              <a:buFont typeface="Arial" panose="020B0604020202020204" pitchFamily="34" charset="0"/>
              <a:buChar char="•"/>
            </a:pPr>
            <a:r>
              <a:rPr lang="en-US"/>
              <a:t>1960 → Nobel Prize</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CA"/>
              <a:t>Large chambers of pressurized liquid which could be expanded to achieve </a:t>
            </a:r>
            <a:r>
              <a:rPr lang="en-CA" b="1"/>
              <a:t>superheated state</a:t>
            </a:r>
          </a:p>
          <a:p>
            <a:pPr marL="285750" indent="-285750">
              <a:buFont typeface="Arial" panose="020B0604020202020204" pitchFamily="34" charset="0"/>
              <a:buChar char="•"/>
            </a:pPr>
            <a:r>
              <a:rPr lang="en-CA"/>
              <a:t>Incoming charged particles </a:t>
            </a:r>
            <a:r>
              <a:rPr lang="en-CA" b="1"/>
              <a:t>create ionization tracks </a:t>
            </a:r>
            <a:r>
              <a:rPr lang="en-CA"/>
              <a:t>in the fluid</a:t>
            </a:r>
          </a:p>
          <a:p>
            <a:pPr marL="285750" indent="-285750">
              <a:buFont typeface="Arial" panose="020B0604020202020204" pitchFamily="34" charset="0"/>
              <a:buChar char="•"/>
            </a:pPr>
            <a:r>
              <a:rPr lang="en-CA"/>
              <a:t>Energy deposition causes boiling (bubbles) along the track</a:t>
            </a:r>
          </a:p>
          <a:p>
            <a:pPr marL="285750" indent="-285750">
              <a:buFont typeface="Arial" panose="020B0604020202020204" pitchFamily="34" charset="0"/>
              <a:buChar char="•"/>
            </a:pPr>
            <a:r>
              <a:rPr lang="en-CA"/>
              <a:t>Output data were camera images that were printed on thousands of meters of film</a:t>
            </a:r>
          </a:p>
          <a:p>
            <a:pPr marL="285750" indent="-285750">
              <a:buFont typeface="Arial" panose="020B0604020202020204" pitchFamily="34" charset="0"/>
              <a:buChar char="•"/>
            </a:pPr>
            <a:endParaRPr lang="en-US"/>
          </a:p>
        </p:txBody>
      </p:sp>
      <p:sp>
        <p:nvSpPr>
          <p:cNvPr id="7" name="Slide Number Placeholder 6">
            <a:extLst>
              <a:ext uri="{FF2B5EF4-FFF2-40B4-BE49-F238E27FC236}">
                <a16:creationId xmlns:a16="http://schemas.microsoft.com/office/drawing/2014/main" id="{9C4CC08F-C56C-9F15-9B05-31FEA6550597}"/>
              </a:ext>
            </a:extLst>
          </p:cNvPr>
          <p:cNvSpPr>
            <a:spLocks noGrp="1"/>
          </p:cNvSpPr>
          <p:nvPr>
            <p:ph type="sldNum" sz="quarter" idx="12"/>
          </p:nvPr>
        </p:nvSpPr>
        <p:spPr/>
        <p:txBody>
          <a:bodyPr/>
          <a:lstStyle/>
          <a:p>
            <a:fld id="{691065A5-3578-4A10-B6E9-4D35041AE1EB}" type="slidenum">
              <a:rPr lang="en-CA" smtClean="0"/>
              <a:t>4</a:t>
            </a:fld>
            <a:endParaRPr lang="en-CA"/>
          </a:p>
        </p:txBody>
      </p:sp>
      <p:pic>
        <p:nvPicPr>
          <p:cNvPr id="8" name="Picture 7">
            <a:extLst>
              <a:ext uri="{FF2B5EF4-FFF2-40B4-BE49-F238E27FC236}">
                <a16:creationId xmlns:a16="http://schemas.microsoft.com/office/drawing/2014/main" id="{854F49EB-2E91-6FC9-6AB1-0F9BB096FD2A}"/>
              </a:ext>
            </a:extLst>
          </p:cNvPr>
          <p:cNvPicPr>
            <a:picLocks noChangeAspect="1"/>
          </p:cNvPicPr>
          <p:nvPr/>
        </p:nvPicPr>
        <p:blipFill>
          <a:blip r:embed="rId3"/>
          <a:stretch>
            <a:fillRect/>
          </a:stretch>
        </p:blipFill>
        <p:spPr>
          <a:xfrm>
            <a:off x="1511723" y="4009869"/>
            <a:ext cx="2423434" cy="2472168"/>
          </a:xfrm>
          <a:prstGeom prst="rect">
            <a:avLst/>
          </a:prstGeom>
        </p:spPr>
      </p:pic>
      <p:sp>
        <p:nvSpPr>
          <p:cNvPr id="9" name="TextBox 8">
            <a:extLst>
              <a:ext uri="{FF2B5EF4-FFF2-40B4-BE49-F238E27FC236}">
                <a16:creationId xmlns:a16="http://schemas.microsoft.com/office/drawing/2014/main" id="{C3665852-AAA2-C5F0-0559-4AA18E6242C4}"/>
              </a:ext>
            </a:extLst>
          </p:cNvPr>
          <p:cNvSpPr txBox="1"/>
          <p:nvPr/>
        </p:nvSpPr>
        <p:spPr>
          <a:xfrm>
            <a:off x="1511723" y="6516947"/>
            <a:ext cx="9294615" cy="276999"/>
          </a:xfrm>
          <a:prstGeom prst="rect">
            <a:avLst/>
          </a:prstGeom>
          <a:noFill/>
        </p:spPr>
        <p:txBody>
          <a:bodyPr wrap="square" rtlCol="0">
            <a:spAutoFit/>
          </a:bodyPr>
          <a:lstStyle/>
          <a:p>
            <a:r>
              <a:rPr lang="en-US" sz="1200">
                <a:solidFill>
                  <a:schemeClr val="bg2">
                    <a:lumMod val="50000"/>
                  </a:schemeClr>
                </a:solidFill>
                <a:hlinkClick r:id="rId4"/>
              </a:rPr>
              <a:t>Electron tracks in an ether filled bubble chamber (left) and 2 BeV proton tracks in an iso-pentane chamber (right) (Glaser, 1954)</a:t>
            </a:r>
            <a:endParaRPr lang="en-CA" sz="1200">
              <a:solidFill>
                <a:schemeClr val="bg2">
                  <a:lumMod val="50000"/>
                </a:schemeClr>
              </a:solidFill>
            </a:endParaRPr>
          </a:p>
        </p:txBody>
      </p:sp>
      <p:pic>
        <p:nvPicPr>
          <p:cNvPr id="11" name="Picture 10">
            <a:extLst>
              <a:ext uri="{FF2B5EF4-FFF2-40B4-BE49-F238E27FC236}">
                <a16:creationId xmlns:a16="http://schemas.microsoft.com/office/drawing/2014/main" id="{F0166A97-84F2-C6A8-06BC-82F0E7087B19}"/>
              </a:ext>
            </a:extLst>
          </p:cNvPr>
          <p:cNvPicPr>
            <a:picLocks noChangeAspect="1"/>
          </p:cNvPicPr>
          <p:nvPr/>
        </p:nvPicPr>
        <p:blipFill>
          <a:blip r:embed="rId5"/>
          <a:stretch>
            <a:fillRect/>
          </a:stretch>
        </p:blipFill>
        <p:spPr>
          <a:xfrm>
            <a:off x="4070864" y="4010028"/>
            <a:ext cx="5545326" cy="2478131"/>
          </a:xfrm>
          <a:prstGeom prst="rect">
            <a:avLst/>
          </a:prstGeom>
        </p:spPr>
      </p:pic>
      <p:pic>
        <p:nvPicPr>
          <p:cNvPr id="12" name="Picture 2">
            <a:extLst>
              <a:ext uri="{FF2B5EF4-FFF2-40B4-BE49-F238E27FC236}">
                <a16:creationId xmlns:a16="http://schemas.microsoft.com/office/drawing/2014/main" id="{C7ACE396-2D09-3F9D-4219-1FC07F620DE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7482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4B8A2-DC73-44FE-9872-2796C6287D1D}"/>
              </a:ext>
            </a:extLst>
          </p:cNvPr>
          <p:cNvSpPr>
            <a:spLocks noGrp="1"/>
          </p:cNvSpPr>
          <p:nvPr>
            <p:ph type="title"/>
          </p:nvPr>
        </p:nvSpPr>
        <p:spPr/>
        <p:txBody>
          <a:bodyPr/>
          <a:lstStyle/>
          <a:p>
            <a:r>
              <a:rPr lang="en-CA" dirty="0"/>
              <a:t>Expansion 2 (LPA)</a:t>
            </a:r>
          </a:p>
        </p:txBody>
      </p:sp>
      <p:sp>
        <p:nvSpPr>
          <p:cNvPr id="3" name="Content Placeholder 2">
            <a:extLst>
              <a:ext uri="{FF2B5EF4-FFF2-40B4-BE49-F238E27FC236}">
                <a16:creationId xmlns:a16="http://schemas.microsoft.com/office/drawing/2014/main" id="{12990A7E-FEF0-E78F-1F09-BB9BA805A364}"/>
              </a:ext>
            </a:extLst>
          </p:cNvPr>
          <p:cNvSpPr>
            <a:spLocks noGrp="1"/>
          </p:cNvSpPr>
          <p:nvPr>
            <p:ph idx="1"/>
          </p:nvPr>
        </p:nvSpPr>
        <p:spPr/>
        <p:txBody>
          <a:bodyPr/>
          <a:lstStyle/>
          <a:p>
            <a:endParaRPr lang="en-CA" dirty="0"/>
          </a:p>
        </p:txBody>
      </p:sp>
      <p:sp>
        <p:nvSpPr>
          <p:cNvPr id="4" name="Slide Number Placeholder 3">
            <a:extLst>
              <a:ext uri="{FF2B5EF4-FFF2-40B4-BE49-F238E27FC236}">
                <a16:creationId xmlns:a16="http://schemas.microsoft.com/office/drawing/2014/main" id="{25C67876-6345-9E12-28F8-F586997E898A}"/>
              </a:ext>
            </a:extLst>
          </p:cNvPr>
          <p:cNvSpPr>
            <a:spLocks noGrp="1"/>
          </p:cNvSpPr>
          <p:nvPr>
            <p:ph type="sldNum" sz="quarter" idx="12"/>
          </p:nvPr>
        </p:nvSpPr>
        <p:spPr/>
        <p:txBody>
          <a:bodyPr/>
          <a:lstStyle/>
          <a:p>
            <a:fld id="{79BED0FB-B302-4520-9898-5EFA08FB4F7A}" type="slidenum">
              <a:rPr lang="en-CA" smtClean="0"/>
              <a:t>40</a:t>
            </a:fld>
            <a:endParaRPr lang="en-CA"/>
          </a:p>
        </p:txBody>
      </p:sp>
      <p:pic>
        <p:nvPicPr>
          <p:cNvPr id="5" name="Picture 4">
            <a:extLst>
              <a:ext uri="{FF2B5EF4-FFF2-40B4-BE49-F238E27FC236}">
                <a16:creationId xmlns:a16="http://schemas.microsoft.com/office/drawing/2014/main" id="{65404EE4-463D-0F71-634A-2AB460BAB3D4}"/>
              </a:ext>
            </a:extLst>
          </p:cNvPr>
          <p:cNvPicPr>
            <a:picLocks noChangeAspect="1"/>
          </p:cNvPicPr>
          <p:nvPr/>
        </p:nvPicPr>
        <p:blipFill>
          <a:blip r:embed="rId2"/>
          <a:stretch>
            <a:fillRect/>
          </a:stretch>
        </p:blipFill>
        <p:spPr>
          <a:xfrm>
            <a:off x="0" y="1978559"/>
            <a:ext cx="12192000" cy="4742916"/>
          </a:xfrm>
          <a:prstGeom prst="rect">
            <a:avLst/>
          </a:prstGeom>
        </p:spPr>
      </p:pic>
      <p:pic>
        <p:nvPicPr>
          <p:cNvPr id="8" name="Picture 7">
            <a:extLst>
              <a:ext uri="{FF2B5EF4-FFF2-40B4-BE49-F238E27FC236}">
                <a16:creationId xmlns:a16="http://schemas.microsoft.com/office/drawing/2014/main" id="{1A65B006-596F-4866-9557-6D01218CCA7E}"/>
              </a:ext>
            </a:extLst>
          </p:cNvPr>
          <p:cNvPicPr>
            <a:picLocks noChangeAspect="1"/>
          </p:cNvPicPr>
          <p:nvPr/>
        </p:nvPicPr>
        <p:blipFill>
          <a:blip r:embed="rId3"/>
          <a:stretch>
            <a:fillRect/>
          </a:stretch>
        </p:blipFill>
        <p:spPr>
          <a:xfrm>
            <a:off x="7401827" y="166875"/>
            <a:ext cx="4438449" cy="3617723"/>
          </a:xfrm>
          <a:prstGeom prst="rect">
            <a:avLst/>
          </a:prstGeom>
        </p:spPr>
      </p:pic>
      <p:pic>
        <p:nvPicPr>
          <p:cNvPr id="9" name="Picture 2">
            <a:extLst>
              <a:ext uri="{FF2B5EF4-FFF2-40B4-BE49-F238E27FC236}">
                <a16:creationId xmlns:a16="http://schemas.microsoft.com/office/drawing/2014/main" id="{EB2EC2A3-BFB6-F767-A2CE-C06E8927FE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0019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4B8A2-DC73-44FE-9872-2796C6287D1D}"/>
              </a:ext>
            </a:extLst>
          </p:cNvPr>
          <p:cNvSpPr>
            <a:spLocks noGrp="1"/>
          </p:cNvSpPr>
          <p:nvPr>
            <p:ph type="title"/>
          </p:nvPr>
        </p:nvSpPr>
        <p:spPr/>
        <p:txBody>
          <a:bodyPr/>
          <a:lstStyle/>
          <a:p>
            <a:r>
              <a:rPr lang="en-CA" dirty="0"/>
              <a:t>Expansion 2 (LPA)</a:t>
            </a:r>
          </a:p>
        </p:txBody>
      </p:sp>
      <p:sp>
        <p:nvSpPr>
          <p:cNvPr id="3" name="Content Placeholder 2">
            <a:extLst>
              <a:ext uri="{FF2B5EF4-FFF2-40B4-BE49-F238E27FC236}">
                <a16:creationId xmlns:a16="http://schemas.microsoft.com/office/drawing/2014/main" id="{12990A7E-FEF0-E78F-1F09-BB9BA805A364}"/>
              </a:ext>
            </a:extLst>
          </p:cNvPr>
          <p:cNvSpPr>
            <a:spLocks noGrp="1"/>
          </p:cNvSpPr>
          <p:nvPr>
            <p:ph idx="1"/>
          </p:nvPr>
        </p:nvSpPr>
        <p:spPr/>
        <p:txBody>
          <a:bodyPr/>
          <a:lstStyle/>
          <a:p>
            <a:endParaRPr lang="en-CA" dirty="0"/>
          </a:p>
        </p:txBody>
      </p:sp>
      <p:sp>
        <p:nvSpPr>
          <p:cNvPr id="4" name="Slide Number Placeholder 3">
            <a:extLst>
              <a:ext uri="{FF2B5EF4-FFF2-40B4-BE49-F238E27FC236}">
                <a16:creationId xmlns:a16="http://schemas.microsoft.com/office/drawing/2014/main" id="{25C67876-6345-9E12-28F8-F586997E898A}"/>
              </a:ext>
            </a:extLst>
          </p:cNvPr>
          <p:cNvSpPr>
            <a:spLocks noGrp="1"/>
          </p:cNvSpPr>
          <p:nvPr>
            <p:ph type="sldNum" sz="quarter" idx="12"/>
          </p:nvPr>
        </p:nvSpPr>
        <p:spPr/>
        <p:txBody>
          <a:bodyPr/>
          <a:lstStyle/>
          <a:p>
            <a:fld id="{79BED0FB-B302-4520-9898-5EFA08FB4F7A}" type="slidenum">
              <a:rPr lang="en-CA" smtClean="0"/>
              <a:t>41</a:t>
            </a:fld>
            <a:endParaRPr lang="en-CA"/>
          </a:p>
        </p:txBody>
      </p:sp>
      <p:pic>
        <p:nvPicPr>
          <p:cNvPr id="5" name="Picture 4">
            <a:extLst>
              <a:ext uri="{FF2B5EF4-FFF2-40B4-BE49-F238E27FC236}">
                <a16:creationId xmlns:a16="http://schemas.microsoft.com/office/drawing/2014/main" id="{65404EE4-463D-0F71-634A-2AB460BAB3D4}"/>
              </a:ext>
            </a:extLst>
          </p:cNvPr>
          <p:cNvPicPr>
            <a:picLocks noChangeAspect="1"/>
          </p:cNvPicPr>
          <p:nvPr/>
        </p:nvPicPr>
        <p:blipFill>
          <a:blip r:embed="rId2"/>
          <a:stretch>
            <a:fillRect/>
          </a:stretch>
        </p:blipFill>
        <p:spPr>
          <a:xfrm>
            <a:off x="0" y="1978559"/>
            <a:ext cx="12192000" cy="4742916"/>
          </a:xfrm>
          <a:prstGeom prst="rect">
            <a:avLst/>
          </a:prstGeom>
        </p:spPr>
      </p:pic>
      <p:pic>
        <p:nvPicPr>
          <p:cNvPr id="8" name="Picture 7">
            <a:extLst>
              <a:ext uri="{FF2B5EF4-FFF2-40B4-BE49-F238E27FC236}">
                <a16:creationId xmlns:a16="http://schemas.microsoft.com/office/drawing/2014/main" id="{1A65B006-596F-4866-9557-6D01218CCA7E}"/>
              </a:ext>
            </a:extLst>
          </p:cNvPr>
          <p:cNvPicPr>
            <a:picLocks noChangeAspect="1"/>
          </p:cNvPicPr>
          <p:nvPr/>
        </p:nvPicPr>
        <p:blipFill>
          <a:blip r:embed="rId3"/>
          <a:stretch>
            <a:fillRect/>
          </a:stretch>
        </p:blipFill>
        <p:spPr>
          <a:xfrm>
            <a:off x="7401827" y="166875"/>
            <a:ext cx="4438449" cy="3617723"/>
          </a:xfrm>
          <a:prstGeom prst="rect">
            <a:avLst/>
          </a:prstGeom>
        </p:spPr>
      </p:pic>
      <p:pic>
        <p:nvPicPr>
          <p:cNvPr id="9" name="Picture 2">
            <a:extLst>
              <a:ext uri="{FF2B5EF4-FFF2-40B4-BE49-F238E27FC236}">
                <a16:creationId xmlns:a16="http://schemas.microsoft.com/office/drawing/2014/main" id="{EB2EC2A3-BFB6-F767-A2CE-C06E8927FE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DDBE9DDD-41BB-1860-9571-5482D5F9DFEB}"/>
              </a:ext>
            </a:extLst>
          </p:cNvPr>
          <p:cNvSpPr/>
          <p:nvPr/>
        </p:nvSpPr>
        <p:spPr>
          <a:xfrm>
            <a:off x="1977518" y="2197117"/>
            <a:ext cx="564960" cy="557235"/>
          </a:xfrm>
          <a:prstGeom prst="ellipse">
            <a:avLst/>
          </a:prstGeom>
          <a:noFill/>
          <a:ln w="381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TextBox 6">
            <a:extLst>
              <a:ext uri="{FF2B5EF4-FFF2-40B4-BE49-F238E27FC236}">
                <a16:creationId xmlns:a16="http://schemas.microsoft.com/office/drawing/2014/main" id="{00DF3C0A-4669-4CBF-CA47-9CC936528029}"/>
              </a:ext>
            </a:extLst>
          </p:cNvPr>
          <p:cNvSpPr txBox="1"/>
          <p:nvPr/>
        </p:nvSpPr>
        <p:spPr>
          <a:xfrm>
            <a:off x="2650342" y="2385020"/>
            <a:ext cx="2743200" cy="369332"/>
          </a:xfrm>
          <a:prstGeom prst="rect">
            <a:avLst/>
          </a:prstGeom>
          <a:noFill/>
        </p:spPr>
        <p:txBody>
          <a:bodyPr wrap="square" rtlCol="0">
            <a:spAutoFit/>
          </a:bodyPr>
          <a:lstStyle/>
          <a:p>
            <a:r>
              <a:rPr lang="en-CA" dirty="0">
                <a:solidFill>
                  <a:schemeClr val="bg1"/>
                </a:solidFill>
              </a:rPr>
              <a:t>PCV-7522</a:t>
            </a:r>
          </a:p>
        </p:txBody>
      </p:sp>
    </p:spTree>
    <p:extLst>
      <p:ext uri="{BB962C8B-B14F-4D97-AF65-F5344CB8AC3E}">
        <p14:creationId xmlns:p14="http://schemas.microsoft.com/office/powerpoint/2010/main" val="25740140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159CD-8D69-0617-3E50-2A6115E6EB0E}"/>
              </a:ext>
            </a:extLst>
          </p:cNvPr>
          <p:cNvSpPr>
            <a:spLocks noGrp="1"/>
          </p:cNvSpPr>
          <p:nvPr>
            <p:ph type="title"/>
          </p:nvPr>
        </p:nvSpPr>
        <p:spPr>
          <a:xfrm>
            <a:off x="913795" y="254444"/>
            <a:ext cx="10353762" cy="970450"/>
          </a:xfrm>
        </p:spPr>
        <p:txBody>
          <a:bodyPr/>
          <a:lstStyle/>
          <a:p>
            <a:r>
              <a:rPr lang="en-CA" dirty="0"/>
              <a:t>PV Oil Filtration (circulation)</a:t>
            </a:r>
          </a:p>
        </p:txBody>
      </p:sp>
      <p:sp>
        <p:nvSpPr>
          <p:cNvPr id="3" name="Content Placeholder 2">
            <a:extLst>
              <a:ext uri="{FF2B5EF4-FFF2-40B4-BE49-F238E27FC236}">
                <a16:creationId xmlns:a16="http://schemas.microsoft.com/office/drawing/2014/main" id="{7E8DA012-F31B-FE99-2462-4A3B7A338188}"/>
              </a:ext>
            </a:extLst>
          </p:cNvPr>
          <p:cNvSpPr>
            <a:spLocks noGrp="1"/>
          </p:cNvSpPr>
          <p:nvPr>
            <p:ph idx="1"/>
          </p:nvPr>
        </p:nvSpPr>
        <p:spPr/>
        <p:txBody>
          <a:bodyPr/>
          <a:lstStyle/>
          <a:p>
            <a:endParaRPr lang="en-CA" dirty="0"/>
          </a:p>
        </p:txBody>
      </p:sp>
      <p:pic>
        <p:nvPicPr>
          <p:cNvPr id="5" name="Picture 4">
            <a:extLst>
              <a:ext uri="{FF2B5EF4-FFF2-40B4-BE49-F238E27FC236}">
                <a16:creationId xmlns:a16="http://schemas.microsoft.com/office/drawing/2014/main" id="{6EAB40AA-F566-0280-5944-9A406737720B}"/>
              </a:ext>
            </a:extLst>
          </p:cNvPr>
          <p:cNvPicPr>
            <a:picLocks noChangeAspect="1"/>
          </p:cNvPicPr>
          <p:nvPr/>
        </p:nvPicPr>
        <p:blipFill>
          <a:blip r:embed="rId2"/>
          <a:stretch>
            <a:fillRect/>
          </a:stretch>
        </p:blipFill>
        <p:spPr>
          <a:xfrm>
            <a:off x="-1" y="1394079"/>
            <a:ext cx="12193059" cy="5184521"/>
          </a:xfrm>
          <a:prstGeom prst="rect">
            <a:avLst/>
          </a:prstGeom>
        </p:spPr>
      </p:pic>
      <p:sp>
        <p:nvSpPr>
          <p:cNvPr id="4" name="Slide Number Placeholder 3">
            <a:extLst>
              <a:ext uri="{FF2B5EF4-FFF2-40B4-BE49-F238E27FC236}">
                <a16:creationId xmlns:a16="http://schemas.microsoft.com/office/drawing/2014/main" id="{7BE7FAED-31A4-D3D0-AA24-E9A78BB92C9A}"/>
              </a:ext>
            </a:extLst>
          </p:cNvPr>
          <p:cNvSpPr>
            <a:spLocks noGrp="1"/>
          </p:cNvSpPr>
          <p:nvPr>
            <p:ph type="sldNum" sz="quarter" idx="12"/>
          </p:nvPr>
        </p:nvSpPr>
        <p:spPr/>
        <p:txBody>
          <a:bodyPr/>
          <a:lstStyle/>
          <a:p>
            <a:fld id="{36A1FE62-C095-4052-8353-D29C54812382}" type="slidenum">
              <a:rPr lang="en-CA" smtClean="0"/>
              <a:t>42</a:t>
            </a:fld>
            <a:endParaRPr lang="en-CA"/>
          </a:p>
        </p:txBody>
      </p:sp>
      <p:pic>
        <p:nvPicPr>
          <p:cNvPr id="6" name="Picture 2">
            <a:extLst>
              <a:ext uri="{FF2B5EF4-FFF2-40B4-BE49-F238E27FC236}">
                <a16:creationId xmlns:a16="http://schemas.microsoft.com/office/drawing/2014/main" id="{F9F7FE21-C214-2945-777F-B9CD6C1267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44A3BC8-BD74-405A-B526-21CFE485FEA1}"/>
              </a:ext>
            </a:extLst>
          </p:cNvPr>
          <p:cNvSpPr txBox="1"/>
          <p:nvPr/>
        </p:nvSpPr>
        <p:spPr>
          <a:xfrm>
            <a:off x="2553630" y="5163058"/>
            <a:ext cx="4103649" cy="923330"/>
          </a:xfrm>
          <a:prstGeom prst="rect">
            <a:avLst/>
          </a:prstGeom>
          <a:noFill/>
        </p:spPr>
        <p:txBody>
          <a:bodyPr wrap="square" rtlCol="0">
            <a:spAutoFit/>
          </a:bodyPr>
          <a:lstStyle/>
          <a:p>
            <a:r>
              <a:rPr lang="en-CA" dirty="0">
                <a:solidFill>
                  <a:schemeClr val="bg1"/>
                </a:solidFill>
              </a:rPr>
              <a:t>Pump on</a:t>
            </a:r>
          </a:p>
          <a:p>
            <a:r>
              <a:rPr lang="en-CA" dirty="0">
                <a:solidFill>
                  <a:schemeClr val="bg1"/>
                </a:solidFill>
              </a:rPr>
              <a:t>Not part of compression cycle</a:t>
            </a:r>
          </a:p>
          <a:p>
            <a:r>
              <a:rPr lang="en-CA" dirty="0">
                <a:solidFill>
                  <a:schemeClr val="bg1"/>
                </a:solidFill>
              </a:rPr>
              <a:t>New to PICO-500</a:t>
            </a:r>
          </a:p>
        </p:txBody>
      </p:sp>
    </p:spTree>
    <p:extLst>
      <p:ext uri="{BB962C8B-B14F-4D97-AF65-F5344CB8AC3E}">
        <p14:creationId xmlns:p14="http://schemas.microsoft.com/office/powerpoint/2010/main" val="32341265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BE833-35E6-E59E-06E0-F8FC6294EC2D}"/>
              </a:ext>
            </a:extLst>
          </p:cNvPr>
          <p:cNvSpPr>
            <a:spLocks noGrp="1"/>
          </p:cNvSpPr>
          <p:nvPr>
            <p:ph type="title"/>
          </p:nvPr>
        </p:nvSpPr>
        <p:spPr/>
        <p:txBody>
          <a:bodyPr/>
          <a:lstStyle/>
          <a:p>
            <a:r>
              <a:rPr lang="en-CA" dirty="0"/>
              <a:t>PICO Bubble Chambers</a:t>
            </a:r>
          </a:p>
        </p:txBody>
      </p:sp>
      <p:sp>
        <p:nvSpPr>
          <p:cNvPr id="4" name="Text Placeholder 3">
            <a:extLst>
              <a:ext uri="{FF2B5EF4-FFF2-40B4-BE49-F238E27FC236}">
                <a16:creationId xmlns:a16="http://schemas.microsoft.com/office/drawing/2014/main" id="{B0591274-51E9-800F-0772-E7EE8D9823AD}"/>
              </a:ext>
            </a:extLst>
          </p:cNvPr>
          <p:cNvSpPr>
            <a:spLocks noGrp="1"/>
          </p:cNvSpPr>
          <p:nvPr>
            <p:ph type="body" idx="1"/>
          </p:nvPr>
        </p:nvSpPr>
        <p:spPr/>
        <p:txBody>
          <a:bodyPr/>
          <a:lstStyle/>
          <a:p>
            <a:r>
              <a:rPr lang="en-CA" dirty="0"/>
              <a:t>Advantages</a:t>
            </a:r>
          </a:p>
        </p:txBody>
      </p:sp>
      <p:sp>
        <p:nvSpPr>
          <p:cNvPr id="3" name="Content Placeholder 2">
            <a:extLst>
              <a:ext uri="{FF2B5EF4-FFF2-40B4-BE49-F238E27FC236}">
                <a16:creationId xmlns:a16="http://schemas.microsoft.com/office/drawing/2014/main" id="{3FF70F08-D600-EE3A-3C91-828FE3B8E0BA}"/>
              </a:ext>
            </a:extLst>
          </p:cNvPr>
          <p:cNvSpPr>
            <a:spLocks noGrp="1"/>
          </p:cNvSpPr>
          <p:nvPr>
            <p:ph sz="half" idx="2"/>
          </p:nvPr>
        </p:nvSpPr>
        <p:spPr/>
        <p:txBody>
          <a:bodyPr>
            <a:normAutofit lnSpcReduction="10000"/>
          </a:bodyPr>
          <a:lstStyle/>
          <a:p>
            <a:r>
              <a:rPr lang="en-CA" dirty="0"/>
              <a:t>Insensitive to electron recoils (depending on active fluid)</a:t>
            </a:r>
          </a:p>
          <a:p>
            <a:r>
              <a:rPr lang="en-CA" dirty="0"/>
              <a:t>Alpha rejection using acoustics</a:t>
            </a:r>
          </a:p>
          <a:p>
            <a:r>
              <a:rPr lang="en-CA" dirty="0"/>
              <a:t>Ability to change active fluid </a:t>
            </a:r>
          </a:p>
          <a:p>
            <a:pPr lvl="1"/>
            <a:r>
              <a:rPr lang="en-CA" dirty="0"/>
              <a:t>Use different nucleus targets</a:t>
            </a:r>
          </a:p>
          <a:p>
            <a:pPr lvl="1"/>
            <a:r>
              <a:rPr lang="en-CA" dirty="0"/>
              <a:t>Current target: Fluorine (SD WIMP-proton)</a:t>
            </a:r>
          </a:p>
          <a:p>
            <a:r>
              <a:rPr lang="en-CA" dirty="0"/>
              <a:t>Variable thresholds</a:t>
            </a:r>
          </a:p>
          <a:p>
            <a:endParaRPr lang="en-CA" dirty="0"/>
          </a:p>
        </p:txBody>
      </p:sp>
      <p:sp>
        <p:nvSpPr>
          <p:cNvPr id="5" name="Text Placeholder 4">
            <a:extLst>
              <a:ext uri="{FF2B5EF4-FFF2-40B4-BE49-F238E27FC236}">
                <a16:creationId xmlns:a16="http://schemas.microsoft.com/office/drawing/2014/main" id="{BB457DD0-C102-DDF9-E355-5CC2964B4A0D}"/>
              </a:ext>
            </a:extLst>
          </p:cNvPr>
          <p:cNvSpPr>
            <a:spLocks noGrp="1"/>
          </p:cNvSpPr>
          <p:nvPr>
            <p:ph type="body" sz="quarter" idx="3"/>
          </p:nvPr>
        </p:nvSpPr>
        <p:spPr/>
        <p:txBody>
          <a:bodyPr/>
          <a:lstStyle/>
          <a:p>
            <a:r>
              <a:rPr lang="en-CA" dirty="0"/>
              <a:t>Disadvantages</a:t>
            </a:r>
          </a:p>
        </p:txBody>
      </p:sp>
      <p:sp>
        <p:nvSpPr>
          <p:cNvPr id="6" name="Content Placeholder 5">
            <a:extLst>
              <a:ext uri="{FF2B5EF4-FFF2-40B4-BE49-F238E27FC236}">
                <a16:creationId xmlns:a16="http://schemas.microsoft.com/office/drawing/2014/main" id="{2BFBA339-C099-6338-6604-72DAF4C3E22F}"/>
              </a:ext>
            </a:extLst>
          </p:cNvPr>
          <p:cNvSpPr>
            <a:spLocks noGrp="1"/>
          </p:cNvSpPr>
          <p:nvPr>
            <p:ph sz="quarter" idx="4"/>
          </p:nvPr>
        </p:nvSpPr>
        <p:spPr/>
        <p:txBody>
          <a:bodyPr>
            <a:normAutofit lnSpcReduction="10000"/>
          </a:bodyPr>
          <a:lstStyle/>
          <a:p>
            <a:r>
              <a:rPr lang="en-CA" dirty="0"/>
              <a:t>Large deadtime between events</a:t>
            </a:r>
          </a:p>
          <a:p>
            <a:r>
              <a:rPr lang="en-CA" dirty="0"/>
              <a:t>Limited interaction energy information</a:t>
            </a:r>
          </a:p>
          <a:p>
            <a:endParaRPr lang="en-CA" dirty="0"/>
          </a:p>
        </p:txBody>
      </p:sp>
      <p:pic>
        <p:nvPicPr>
          <p:cNvPr id="7" name="Picture 2">
            <a:extLst>
              <a:ext uri="{FF2B5EF4-FFF2-40B4-BE49-F238E27FC236}">
                <a16:creationId xmlns:a16="http://schemas.microsoft.com/office/drawing/2014/main" id="{714B065F-6314-81C8-FA79-8F754A7EB4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310EDF38-0B6E-7727-8362-42DD63E5F67E}"/>
              </a:ext>
            </a:extLst>
          </p:cNvPr>
          <p:cNvSpPr>
            <a:spLocks noGrp="1"/>
          </p:cNvSpPr>
          <p:nvPr>
            <p:ph type="sldNum" sz="quarter" idx="12"/>
          </p:nvPr>
        </p:nvSpPr>
        <p:spPr/>
        <p:txBody>
          <a:bodyPr/>
          <a:lstStyle/>
          <a:p>
            <a:fld id="{691065A5-3578-4A10-B6E9-4D35041AE1EB}" type="slidenum">
              <a:rPr lang="en-CA" smtClean="0"/>
              <a:t>43</a:t>
            </a:fld>
            <a:endParaRPr lang="en-CA"/>
          </a:p>
        </p:txBody>
      </p:sp>
    </p:spTree>
    <p:extLst>
      <p:ext uri="{BB962C8B-B14F-4D97-AF65-F5344CB8AC3E}">
        <p14:creationId xmlns:p14="http://schemas.microsoft.com/office/powerpoint/2010/main" val="8512182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08CE314-8774-1FA5-0262-0F3F72DD90DD}"/>
              </a:ext>
            </a:extLst>
          </p:cNvPr>
          <p:cNvPicPr>
            <a:picLocks noChangeAspect="1"/>
          </p:cNvPicPr>
          <p:nvPr/>
        </p:nvPicPr>
        <p:blipFill rotWithShape="1">
          <a:blip r:embed="rId3"/>
          <a:srcRect t="680"/>
          <a:stretch/>
        </p:blipFill>
        <p:spPr>
          <a:xfrm>
            <a:off x="1403418" y="1264818"/>
            <a:ext cx="9385164" cy="5277623"/>
          </a:xfrm>
          <a:prstGeom prst="rect">
            <a:avLst/>
          </a:prstGeom>
        </p:spPr>
      </p:pic>
      <p:sp>
        <p:nvSpPr>
          <p:cNvPr id="11" name="Title 10">
            <a:extLst>
              <a:ext uri="{FF2B5EF4-FFF2-40B4-BE49-F238E27FC236}">
                <a16:creationId xmlns:a16="http://schemas.microsoft.com/office/drawing/2014/main" id="{86E48012-18FB-3A5A-003A-2A43252705F0}"/>
              </a:ext>
            </a:extLst>
          </p:cNvPr>
          <p:cNvSpPr>
            <a:spLocks noGrp="1"/>
          </p:cNvSpPr>
          <p:nvPr>
            <p:ph type="title"/>
          </p:nvPr>
        </p:nvSpPr>
        <p:spPr/>
        <p:txBody>
          <a:bodyPr/>
          <a:lstStyle/>
          <a:p>
            <a:r>
              <a:rPr lang="en-CA" dirty="0"/>
              <a:t>PICO-500 Parameter Space</a:t>
            </a:r>
          </a:p>
        </p:txBody>
      </p:sp>
      <p:sp>
        <p:nvSpPr>
          <p:cNvPr id="14" name="Slide Number Placeholder 13">
            <a:extLst>
              <a:ext uri="{FF2B5EF4-FFF2-40B4-BE49-F238E27FC236}">
                <a16:creationId xmlns:a16="http://schemas.microsoft.com/office/drawing/2014/main" id="{F42C40BE-BE00-261E-2C6F-5008C8D693C8}"/>
              </a:ext>
            </a:extLst>
          </p:cNvPr>
          <p:cNvSpPr>
            <a:spLocks noGrp="1"/>
          </p:cNvSpPr>
          <p:nvPr>
            <p:ph type="sldNum" sz="quarter" idx="12"/>
          </p:nvPr>
        </p:nvSpPr>
        <p:spPr/>
        <p:txBody>
          <a:bodyPr/>
          <a:lstStyle/>
          <a:p>
            <a:fld id="{79BED0FB-B302-4520-9898-5EFA08FB4F7A}" type="slidenum">
              <a:rPr lang="en-CA" smtClean="0"/>
              <a:t>44</a:t>
            </a:fld>
            <a:endParaRPr lang="en-CA"/>
          </a:p>
        </p:txBody>
      </p:sp>
      <p:cxnSp>
        <p:nvCxnSpPr>
          <p:cNvPr id="3" name="Straight Connector 2">
            <a:extLst>
              <a:ext uri="{FF2B5EF4-FFF2-40B4-BE49-F238E27FC236}">
                <a16:creationId xmlns:a16="http://schemas.microsoft.com/office/drawing/2014/main" id="{87AEF49E-5CA3-5988-B444-5F4429E4D851}"/>
              </a:ext>
            </a:extLst>
          </p:cNvPr>
          <p:cNvCxnSpPr>
            <a:cxnSpLocks/>
          </p:cNvCxnSpPr>
          <p:nvPr/>
        </p:nvCxnSpPr>
        <p:spPr>
          <a:xfrm>
            <a:off x="1969994" y="2380129"/>
            <a:ext cx="8222877" cy="0"/>
          </a:xfrm>
          <a:prstGeom prst="line">
            <a:avLst/>
          </a:prstGeom>
          <a:ln w="57150">
            <a:solidFill>
              <a:srgbClr val="1356A1"/>
            </a:solidFill>
          </a:ln>
        </p:spPr>
        <p:style>
          <a:lnRef idx="1">
            <a:schemeClr val="accent6"/>
          </a:lnRef>
          <a:fillRef idx="0">
            <a:schemeClr val="accent6"/>
          </a:fillRef>
          <a:effectRef idx="0">
            <a:schemeClr val="accent6"/>
          </a:effectRef>
          <a:fontRef idx="minor">
            <a:schemeClr val="tx1"/>
          </a:fontRef>
        </p:style>
      </p:cxnSp>
      <p:cxnSp>
        <p:nvCxnSpPr>
          <p:cNvPr id="5" name="Straight Connector 4">
            <a:extLst>
              <a:ext uri="{FF2B5EF4-FFF2-40B4-BE49-F238E27FC236}">
                <a16:creationId xmlns:a16="http://schemas.microsoft.com/office/drawing/2014/main" id="{1C9E2620-EED6-0026-E2FE-35AA58EBCA8C}"/>
              </a:ext>
            </a:extLst>
          </p:cNvPr>
          <p:cNvCxnSpPr>
            <a:cxnSpLocks/>
          </p:cNvCxnSpPr>
          <p:nvPr/>
        </p:nvCxnSpPr>
        <p:spPr>
          <a:xfrm>
            <a:off x="1969994" y="4442011"/>
            <a:ext cx="8222877" cy="0"/>
          </a:xfrm>
          <a:prstGeom prst="line">
            <a:avLst/>
          </a:prstGeom>
          <a:ln w="57150">
            <a:solidFill>
              <a:srgbClr val="1356A1"/>
            </a:solidFill>
          </a:ln>
        </p:spPr>
        <p:style>
          <a:lnRef idx="1">
            <a:schemeClr val="accent6"/>
          </a:lnRef>
          <a:fillRef idx="0">
            <a:schemeClr val="accent6"/>
          </a:fillRef>
          <a:effectRef idx="0">
            <a:schemeClr val="accent6"/>
          </a:effectRef>
          <a:fontRef idx="minor">
            <a:schemeClr val="tx1"/>
          </a:fontRef>
        </p:style>
      </p:cxnSp>
      <p:cxnSp>
        <p:nvCxnSpPr>
          <p:cNvPr id="8" name="Straight Arrow Connector 7">
            <a:extLst>
              <a:ext uri="{FF2B5EF4-FFF2-40B4-BE49-F238E27FC236}">
                <a16:creationId xmlns:a16="http://schemas.microsoft.com/office/drawing/2014/main" id="{8B3E39DC-C127-0F09-E0A9-77FB84586C2A}"/>
              </a:ext>
            </a:extLst>
          </p:cNvPr>
          <p:cNvCxnSpPr>
            <a:cxnSpLocks/>
          </p:cNvCxnSpPr>
          <p:nvPr/>
        </p:nvCxnSpPr>
        <p:spPr>
          <a:xfrm>
            <a:off x="2295822" y="2385732"/>
            <a:ext cx="0" cy="2056279"/>
          </a:xfrm>
          <a:prstGeom prst="straightConnector1">
            <a:avLst/>
          </a:prstGeom>
          <a:ln w="57150">
            <a:solidFill>
              <a:srgbClr val="1356A1"/>
            </a:solidFill>
            <a:headEnd type="triangle"/>
            <a:tailEnd type="triangle"/>
          </a:ln>
        </p:spPr>
        <p:style>
          <a:lnRef idx="2">
            <a:schemeClr val="accent1"/>
          </a:lnRef>
          <a:fillRef idx="0">
            <a:schemeClr val="accent1"/>
          </a:fillRef>
          <a:effectRef idx="1">
            <a:schemeClr val="accent1"/>
          </a:effectRef>
          <a:fontRef idx="minor">
            <a:schemeClr val="tx1"/>
          </a:fontRef>
        </p:style>
      </p:cxnSp>
      <p:pic>
        <p:nvPicPr>
          <p:cNvPr id="2" name="Picture 2">
            <a:extLst>
              <a:ext uri="{FF2B5EF4-FFF2-40B4-BE49-F238E27FC236}">
                <a16:creationId xmlns:a16="http://schemas.microsoft.com/office/drawing/2014/main" id="{6E034BE7-C479-20BB-0CA0-701F598B01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4504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06B60-FEF9-2148-7CBB-D8D19BFB585A}"/>
              </a:ext>
            </a:extLst>
          </p:cNvPr>
          <p:cNvSpPr>
            <a:spLocks noGrp="1"/>
          </p:cNvSpPr>
          <p:nvPr>
            <p:ph type="title"/>
          </p:nvPr>
        </p:nvSpPr>
        <p:spPr/>
        <p:txBody>
          <a:bodyPr/>
          <a:lstStyle/>
          <a:p>
            <a:r>
              <a:rPr lang="en-CA" dirty="0"/>
              <a:t>Particle Discrimination (PICO-40L)</a:t>
            </a:r>
          </a:p>
        </p:txBody>
      </p:sp>
      <p:pic>
        <p:nvPicPr>
          <p:cNvPr id="8" name="Content Placeholder 7">
            <a:extLst>
              <a:ext uri="{FF2B5EF4-FFF2-40B4-BE49-F238E27FC236}">
                <a16:creationId xmlns:a16="http://schemas.microsoft.com/office/drawing/2014/main" id="{1CA3EBAA-0ADD-D263-2630-423ED051E249}"/>
              </a:ext>
            </a:extLst>
          </p:cNvPr>
          <p:cNvPicPr>
            <a:picLocks noChangeAspect="1"/>
          </p:cNvPicPr>
          <p:nvPr/>
        </p:nvPicPr>
        <p:blipFill>
          <a:blip r:embed="rId2"/>
          <a:stretch>
            <a:fillRect/>
          </a:stretch>
        </p:blipFill>
        <p:spPr>
          <a:xfrm>
            <a:off x="1931635" y="1200513"/>
            <a:ext cx="8328730" cy="5601562"/>
          </a:xfrm>
          <a:prstGeom prst="rect">
            <a:avLst/>
          </a:prstGeom>
        </p:spPr>
      </p:pic>
      <p:sp>
        <p:nvSpPr>
          <p:cNvPr id="4" name="TextBox 3">
            <a:extLst>
              <a:ext uri="{FF2B5EF4-FFF2-40B4-BE49-F238E27FC236}">
                <a16:creationId xmlns:a16="http://schemas.microsoft.com/office/drawing/2014/main" id="{3C283D51-D075-63E9-8484-901F35A52041}"/>
              </a:ext>
            </a:extLst>
          </p:cNvPr>
          <p:cNvSpPr txBox="1"/>
          <p:nvPr/>
        </p:nvSpPr>
        <p:spPr>
          <a:xfrm rot="16200000">
            <a:off x="1045937" y="3760012"/>
            <a:ext cx="1345996" cy="369332"/>
          </a:xfrm>
          <a:prstGeom prst="rect">
            <a:avLst/>
          </a:prstGeom>
          <a:noFill/>
        </p:spPr>
        <p:txBody>
          <a:bodyPr wrap="square" rtlCol="0">
            <a:spAutoFit/>
          </a:bodyPr>
          <a:lstStyle/>
          <a:p>
            <a:r>
              <a:rPr lang="en-CA" dirty="0"/>
              <a:t>Counts</a:t>
            </a:r>
          </a:p>
        </p:txBody>
      </p:sp>
      <p:sp>
        <p:nvSpPr>
          <p:cNvPr id="5" name="Slide Number Placeholder 4">
            <a:extLst>
              <a:ext uri="{FF2B5EF4-FFF2-40B4-BE49-F238E27FC236}">
                <a16:creationId xmlns:a16="http://schemas.microsoft.com/office/drawing/2014/main" id="{1D4CAF62-5BB6-80D1-521A-6B7DC29ED166}"/>
              </a:ext>
            </a:extLst>
          </p:cNvPr>
          <p:cNvSpPr>
            <a:spLocks noGrp="1"/>
          </p:cNvSpPr>
          <p:nvPr>
            <p:ph type="sldNum" sz="quarter" idx="12"/>
          </p:nvPr>
        </p:nvSpPr>
        <p:spPr/>
        <p:txBody>
          <a:bodyPr/>
          <a:lstStyle/>
          <a:p>
            <a:fld id="{691065A5-3578-4A10-B6E9-4D35041AE1EB}" type="slidenum">
              <a:rPr lang="en-CA" smtClean="0"/>
              <a:t>45</a:t>
            </a:fld>
            <a:endParaRPr lang="en-CA"/>
          </a:p>
        </p:txBody>
      </p:sp>
      <p:pic>
        <p:nvPicPr>
          <p:cNvPr id="6" name="Picture 2">
            <a:extLst>
              <a:ext uri="{FF2B5EF4-FFF2-40B4-BE49-F238E27FC236}">
                <a16:creationId xmlns:a16="http://schemas.microsoft.com/office/drawing/2014/main" id="{B4B5E947-4217-9D6A-EAB6-203AE22477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26921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5AC3A-3078-2F37-9BF7-CB3E9F2EDCDE}"/>
              </a:ext>
            </a:extLst>
          </p:cNvPr>
          <p:cNvSpPr>
            <a:spLocks noGrp="1"/>
          </p:cNvSpPr>
          <p:nvPr>
            <p:ph type="title"/>
          </p:nvPr>
        </p:nvSpPr>
        <p:spPr/>
        <p:txBody>
          <a:bodyPr/>
          <a:lstStyle/>
          <a:p>
            <a:r>
              <a:rPr lang="en-CA"/>
              <a:t>Seitz Threshold</a:t>
            </a: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9D1D64A3-2EF5-13AD-EAC1-E59C80FBC17D}"/>
                  </a:ext>
                </a:extLst>
              </p:cNvPr>
              <p:cNvSpPr txBox="1"/>
              <p:nvPr/>
            </p:nvSpPr>
            <p:spPr>
              <a:xfrm>
                <a:off x="1011775" y="1899701"/>
                <a:ext cx="10477040" cy="4397742"/>
              </a:xfrm>
              <a:prstGeom prst="rect">
                <a:avLst/>
              </a:prstGeom>
              <a:noFill/>
            </p:spPr>
            <p:txBody>
              <a:bodyPr wrap="square" rtlCol="0">
                <a:spAutoFit/>
              </a:bodyPr>
              <a:lstStyle/>
              <a:p>
                <a:endParaRPr lang="en-CA" i="1" dirty="0">
                  <a:latin typeface="Cambria Math" panose="02040503050406030204" pitchFamily="18" charset="0"/>
                </a:endParaRPr>
              </a:p>
              <a:p>
                <a:r>
                  <a:rPr lang="en-CA" dirty="0"/>
                  <a:t>	</a:t>
                </a:r>
                <a:r>
                  <a:rPr lang="en-CA"/>
                  <a:t>          </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𝐸</m:t>
                        </m:r>
                      </m:e>
                      <m:sub>
                        <m:r>
                          <a:rPr lang="en-CA" i="1">
                            <a:latin typeface="Cambria Math" panose="02040503050406030204" pitchFamily="18" charset="0"/>
                          </a:rPr>
                          <m:t>𝑇</m:t>
                        </m:r>
                      </m:sub>
                    </m:sSub>
                    <m:r>
                      <a:rPr lang="en-CA" i="1">
                        <a:latin typeface="Cambria Math" panose="02040503050406030204" pitchFamily="18" charset="0"/>
                      </a:rPr>
                      <m:t>=4</m:t>
                    </m:r>
                    <m:r>
                      <a:rPr lang="en-CA" i="1">
                        <a:latin typeface="Cambria Math" panose="02040503050406030204" pitchFamily="18" charset="0"/>
                      </a:rPr>
                      <m:t>𝜋</m:t>
                    </m:r>
                    <m:sSubSup>
                      <m:sSubSupPr>
                        <m:ctrlPr>
                          <a:rPr lang="en-CA" i="1">
                            <a:latin typeface="Cambria Math" panose="02040503050406030204" pitchFamily="18" charset="0"/>
                          </a:rPr>
                        </m:ctrlPr>
                      </m:sSubSupPr>
                      <m:e>
                        <m:r>
                          <a:rPr lang="en-CA" i="1">
                            <a:latin typeface="Cambria Math" panose="02040503050406030204" pitchFamily="18" charset="0"/>
                          </a:rPr>
                          <m:t>𝑟</m:t>
                        </m:r>
                      </m:e>
                      <m:sub>
                        <m:r>
                          <a:rPr lang="en-CA" i="1">
                            <a:latin typeface="Cambria Math" panose="02040503050406030204" pitchFamily="18" charset="0"/>
                          </a:rPr>
                          <m:t>𝑐</m:t>
                        </m:r>
                      </m:sub>
                      <m:sup>
                        <m:r>
                          <a:rPr lang="en-CA" i="1">
                            <a:latin typeface="Cambria Math" panose="02040503050406030204" pitchFamily="18" charset="0"/>
                          </a:rPr>
                          <m:t>2</m:t>
                        </m:r>
                      </m:sup>
                    </m:sSubSup>
                    <m:d>
                      <m:dPr>
                        <m:ctrlPr>
                          <a:rPr lang="en-CA" i="1">
                            <a:latin typeface="Cambria Math" panose="02040503050406030204" pitchFamily="18" charset="0"/>
                          </a:rPr>
                        </m:ctrlPr>
                      </m:dPr>
                      <m:e>
                        <m:r>
                          <a:rPr lang="en-CA" i="1">
                            <a:latin typeface="Cambria Math" panose="02040503050406030204" pitchFamily="18" charset="0"/>
                          </a:rPr>
                          <m:t>𝜎</m:t>
                        </m:r>
                        <m:r>
                          <a:rPr lang="en-CA" i="1">
                            <a:latin typeface="Cambria Math" panose="02040503050406030204" pitchFamily="18" charset="0"/>
                          </a:rPr>
                          <m:t>−</m:t>
                        </m:r>
                        <m:r>
                          <a:rPr lang="en-CA" i="1">
                            <a:latin typeface="Cambria Math" panose="02040503050406030204" pitchFamily="18" charset="0"/>
                          </a:rPr>
                          <m:t>𝑇</m:t>
                        </m:r>
                        <m:f>
                          <m:fPr>
                            <m:ctrlPr>
                              <a:rPr lang="en-CA" i="1">
                                <a:latin typeface="Cambria Math" panose="02040503050406030204" pitchFamily="18" charset="0"/>
                              </a:rPr>
                            </m:ctrlPr>
                          </m:fPr>
                          <m:num>
                            <m:r>
                              <a:rPr lang="en-CA" i="1">
                                <a:latin typeface="Cambria Math" panose="02040503050406030204" pitchFamily="18" charset="0"/>
                              </a:rPr>
                              <m:t>𝜕𝜎</m:t>
                            </m:r>
                          </m:num>
                          <m:den>
                            <m:r>
                              <a:rPr lang="en-CA" i="1">
                                <a:latin typeface="Cambria Math" panose="02040503050406030204" pitchFamily="18" charset="0"/>
                              </a:rPr>
                              <m:t>𝜕</m:t>
                            </m:r>
                            <m:r>
                              <a:rPr lang="en-CA" i="1">
                                <a:latin typeface="Cambria Math" panose="02040503050406030204" pitchFamily="18" charset="0"/>
                              </a:rPr>
                              <m:t>𝑇</m:t>
                            </m:r>
                          </m:den>
                        </m:f>
                      </m:e>
                    </m:d>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4</m:t>
                        </m:r>
                        <m:r>
                          <a:rPr lang="en-CA" i="1">
                            <a:latin typeface="Cambria Math" panose="02040503050406030204" pitchFamily="18" charset="0"/>
                          </a:rPr>
                          <m:t>𝜋</m:t>
                        </m:r>
                      </m:num>
                      <m:den>
                        <m:r>
                          <a:rPr lang="en-CA" i="1">
                            <a:latin typeface="Cambria Math" panose="02040503050406030204" pitchFamily="18" charset="0"/>
                          </a:rPr>
                          <m:t>3</m:t>
                        </m:r>
                      </m:den>
                    </m:f>
                    <m:sSubSup>
                      <m:sSubSupPr>
                        <m:ctrlPr>
                          <a:rPr lang="en-CA" i="1">
                            <a:latin typeface="Cambria Math" panose="02040503050406030204" pitchFamily="18" charset="0"/>
                          </a:rPr>
                        </m:ctrlPr>
                      </m:sSubSupPr>
                      <m:e>
                        <m:r>
                          <a:rPr lang="en-CA" i="1">
                            <a:latin typeface="Cambria Math" panose="02040503050406030204" pitchFamily="18" charset="0"/>
                          </a:rPr>
                          <m:t>𝑟</m:t>
                        </m:r>
                      </m:e>
                      <m:sub>
                        <m:r>
                          <a:rPr lang="en-CA" i="1">
                            <a:latin typeface="Cambria Math" panose="02040503050406030204" pitchFamily="18" charset="0"/>
                          </a:rPr>
                          <m:t>𝑐</m:t>
                        </m:r>
                      </m:sub>
                      <m:sup>
                        <m:r>
                          <a:rPr lang="en-CA" i="1">
                            <a:latin typeface="Cambria Math" panose="02040503050406030204" pitchFamily="18" charset="0"/>
                          </a:rPr>
                          <m:t>3</m:t>
                        </m:r>
                      </m:sup>
                    </m:sSubSup>
                    <m:sSub>
                      <m:sSubPr>
                        <m:ctrlPr>
                          <a:rPr lang="en-CA" i="1">
                            <a:latin typeface="Cambria Math" panose="02040503050406030204" pitchFamily="18" charset="0"/>
                          </a:rPr>
                        </m:ctrlPr>
                      </m:sSubPr>
                      <m:e>
                        <m:r>
                          <a:rPr lang="en-CA" i="1">
                            <a:latin typeface="Cambria Math" panose="02040503050406030204" pitchFamily="18" charset="0"/>
                          </a:rPr>
                          <m:t>𝜌</m:t>
                        </m:r>
                      </m:e>
                      <m:sub>
                        <m:r>
                          <a:rPr lang="en-CA" i="1">
                            <a:latin typeface="Cambria Math" panose="02040503050406030204" pitchFamily="18" charset="0"/>
                          </a:rPr>
                          <m:t>𝑏</m:t>
                        </m:r>
                      </m:sub>
                    </m:sSub>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h</m:t>
                            </m:r>
                          </m:e>
                          <m:sub>
                            <m:r>
                              <a:rPr lang="en-CA" i="1">
                                <a:latin typeface="Cambria Math" panose="02040503050406030204" pitchFamily="18" charset="0"/>
                              </a:rPr>
                              <m:t>𝑏</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h</m:t>
                            </m:r>
                          </m:e>
                          <m:sub>
                            <m:r>
                              <a:rPr lang="en-CA" i="1">
                                <a:latin typeface="Cambria Math" panose="02040503050406030204" pitchFamily="18" charset="0"/>
                              </a:rPr>
                              <m:t>𝑙</m:t>
                            </m:r>
                          </m:sub>
                        </m:sSub>
                      </m:e>
                    </m:d>
                    <m:r>
                      <a:rPr lang="en-CA" i="1">
                        <a:latin typeface="Cambria Math" panose="02040503050406030204" pitchFamily="18" charset="0"/>
                      </a:rPr>
                      <m:t>−</m:t>
                    </m:r>
                    <m:f>
                      <m:fPr>
                        <m:ctrlPr>
                          <a:rPr lang="en-CA" i="1">
                            <a:latin typeface="Cambria Math" panose="02040503050406030204" pitchFamily="18" charset="0"/>
                          </a:rPr>
                        </m:ctrlPr>
                      </m:fPr>
                      <m:num>
                        <m:r>
                          <a:rPr lang="en-CA" i="1">
                            <a:latin typeface="Cambria Math" panose="02040503050406030204" pitchFamily="18" charset="0"/>
                          </a:rPr>
                          <m:t>4</m:t>
                        </m:r>
                        <m:r>
                          <a:rPr lang="en-CA" i="1">
                            <a:latin typeface="Cambria Math" panose="02040503050406030204" pitchFamily="18" charset="0"/>
                          </a:rPr>
                          <m:t>𝜋</m:t>
                        </m:r>
                      </m:num>
                      <m:den>
                        <m:r>
                          <a:rPr lang="en-CA" i="1">
                            <a:latin typeface="Cambria Math" panose="02040503050406030204" pitchFamily="18" charset="0"/>
                          </a:rPr>
                          <m:t>3</m:t>
                        </m:r>
                      </m:den>
                    </m:f>
                    <m:sSubSup>
                      <m:sSubSupPr>
                        <m:ctrlPr>
                          <a:rPr lang="en-CA" i="1">
                            <a:latin typeface="Cambria Math" panose="02040503050406030204" pitchFamily="18" charset="0"/>
                          </a:rPr>
                        </m:ctrlPr>
                      </m:sSubSupPr>
                      <m:e>
                        <m:r>
                          <a:rPr lang="en-CA" i="1">
                            <a:latin typeface="Cambria Math" panose="02040503050406030204" pitchFamily="18" charset="0"/>
                          </a:rPr>
                          <m:t>𝑟</m:t>
                        </m:r>
                      </m:e>
                      <m:sub>
                        <m:r>
                          <a:rPr lang="en-CA" i="1">
                            <a:latin typeface="Cambria Math" panose="02040503050406030204" pitchFamily="18" charset="0"/>
                          </a:rPr>
                          <m:t>𝑐</m:t>
                        </m:r>
                      </m:sub>
                      <m:sup>
                        <m:r>
                          <a:rPr lang="en-CA" i="1">
                            <a:latin typeface="Cambria Math" panose="02040503050406030204" pitchFamily="18" charset="0"/>
                          </a:rPr>
                          <m:t>3</m:t>
                        </m:r>
                      </m:sup>
                    </m:sSubSup>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𝑃</m:t>
                            </m:r>
                          </m:e>
                          <m:sub>
                            <m:r>
                              <a:rPr lang="en-CA" i="1">
                                <a:latin typeface="Cambria Math" panose="02040503050406030204" pitchFamily="18" charset="0"/>
                              </a:rPr>
                              <m:t>𝑏</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𝑃</m:t>
                            </m:r>
                          </m:e>
                          <m:sub>
                            <m:r>
                              <a:rPr lang="en-CA" i="1">
                                <a:latin typeface="Cambria Math" panose="02040503050406030204" pitchFamily="18" charset="0"/>
                              </a:rPr>
                              <m:t>𝑙</m:t>
                            </m:r>
                          </m:sub>
                        </m:sSub>
                      </m:e>
                    </m:d>
                  </m:oMath>
                </a14:m>
                <a:r>
                  <a:rPr lang="en-CA" dirty="0"/>
                  <a:t>,         </a:t>
                </a:r>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𝑃</m:t>
                        </m:r>
                      </m:e>
                      <m:sub>
                        <m:r>
                          <a:rPr lang="en-CA" i="1">
                            <a:latin typeface="Cambria Math" panose="02040503050406030204" pitchFamily="18" charset="0"/>
                          </a:rPr>
                          <m:t>𝑏</m:t>
                        </m:r>
                      </m:sub>
                    </m:sSub>
                    <m:r>
                      <a:rPr lang="en-CA" i="1">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𝑃</m:t>
                        </m:r>
                      </m:e>
                      <m:sub>
                        <m:r>
                          <a:rPr lang="en-CA" i="1">
                            <a:latin typeface="Cambria Math" panose="02040503050406030204" pitchFamily="18" charset="0"/>
                          </a:rPr>
                          <m:t>𝑙</m:t>
                        </m:r>
                      </m:sub>
                    </m:sSub>
                    <m:r>
                      <a:rPr lang="en-CA" i="1">
                        <a:latin typeface="Cambria Math" panose="02040503050406030204" pitchFamily="18" charset="0"/>
                        <a:ea typeface="Cambria Math" panose="02040503050406030204" pitchFamily="18" charset="0"/>
                      </a:rPr>
                      <m:t>≥</m:t>
                    </m:r>
                    <m:f>
                      <m:fPr>
                        <m:ctrlPr>
                          <a:rPr lang="en-CA" i="1">
                            <a:latin typeface="Cambria Math" panose="02040503050406030204" pitchFamily="18" charset="0"/>
                            <a:ea typeface="Cambria Math" panose="02040503050406030204" pitchFamily="18" charset="0"/>
                          </a:rPr>
                        </m:ctrlPr>
                      </m:fPr>
                      <m:num>
                        <m:r>
                          <a:rPr lang="en-CA" i="1">
                            <a:latin typeface="Cambria Math" panose="02040503050406030204" pitchFamily="18" charset="0"/>
                            <a:ea typeface="Cambria Math" panose="02040503050406030204" pitchFamily="18" charset="0"/>
                          </a:rPr>
                          <m:t>2</m:t>
                        </m:r>
                        <m:r>
                          <a:rPr lang="en-CA" i="1">
                            <a:latin typeface="Cambria Math" panose="02040503050406030204" pitchFamily="18" charset="0"/>
                            <a:ea typeface="Cambria Math" panose="02040503050406030204" pitchFamily="18" charset="0"/>
                          </a:rPr>
                          <m:t>𝜎</m:t>
                        </m:r>
                      </m:num>
                      <m:den>
                        <m:sSub>
                          <m:sSubPr>
                            <m:ctrlPr>
                              <a:rPr lang="en-CA" i="1">
                                <a:latin typeface="Cambria Math" panose="02040503050406030204" pitchFamily="18" charset="0"/>
                                <a:ea typeface="Cambria Math" panose="02040503050406030204" pitchFamily="18" charset="0"/>
                              </a:rPr>
                            </m:ctrlPr>
                          </m:sSubPr>
                          <m:e>
                            <m:r>
                              <a:rPr lang="en-CA" i="1">
                                <a:latin typeface="Cambria Math" panose="02040503050406030204" pitchFamily="18" charset="0"/>
                                <a:ea typeface="Cambria Math" panose="02040503050406030204" pitchFamily="18" charset="0"/>
                              </a:rPr>
                              <m:t>𝑟</m:t>
                            </m:r>
                          </m:e>
                          <m:sub>
                            <m:r>
                              <a:rPr lang="en-CA" i="1">
                                <a:latin typeface="Cambria Math" panose="02040503050406030204" pitchFamily="18" charset="0"/>
                                <a:ea typeface="Cambria Math" panose="02040503050406030204" pitchFamily="18" charset="0"/>
                              </a:rPr>
                              <m:t>𝑐</m:t>
                            </m:r>
                          </m:sub>
                        </m:sSub>
                      </m:den>
                    </m:f>
                  </m:oMath>
                </a14:m>
                <a:endParaRPr lang="en-CA" dirty="0"/>
              </a:p>
              <a:p>
                <a:endParaRPr lang="en-CA" dirty="0"/>
              </a:p>
              <a:p>
                <a:endParaRPr lang="en-CA" dirty="0"/>
              </a:p>
              <a:p>
                <a:endParaRPr lang="en-CA" dirty="0"/>
              </a:p>
              <a:p>
                <a:r>
                  <a:rPr lang="en-CA" dirty="0"/>
                  <a:t>where,</a:t>
                </a:r>
              </a:p>
              <a:p>
                <a:endParaRPr lang="en-CA" dirty="0"/>
              </a:p>
              <a:p>
                <a:pPr lvl="1"/>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𝐸</m:t>
                        </m:r>
                      </m:e>
                      <m:sub>
                        <m:r>
                          <a:rPr lang="en-CA" i="1">
                            <a:latin typeface="Cambria Math" panose="02040503050406030204" pitchFamily="18" charset="0"/>
                          </a:rPr>
                          <m:t>𝑇</m:t>
                        </m:r>
                      </m:sub>
                    </m:sSub>
                  </m:oMath>
                </a14:m>
                <a:r>
                  <a:rPr lang="en-CA" dirty="0"/>
                  <a:t> = Seitz threshold</a:t>
                </a:r>
              </a:p>
              <a:p>
                <a:pPr lvl="1"/>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𝑟</m:t>
                        </m:r>
                      </m:e>
                      <m:sub>
                        <m:r>
                          <a:rPr lang="en-CA" i="1">
                            <a:latin typeface="Cambria Math" panose="02040503050406030204" pitchFamily="18" charset="0"/>
                          </a:rPr>
                          <m:t>𝑐</m:t>
                        </m:r>
                      </m:sub>
                    </m:sSub>
                  </m:oMath>
                </a14:m>
                <a:r>
                  <a:rPr lang="en-CA" dirty="0"/>
                  <a:t> = critical bubble radius</a:t>
                </a:r>
              </a:p>
              <a:p>
                <a:pPr lvl="1"/>
                <a:r>
                  <a:rPr lang="en-CA" dirty="0"/>
                  <a:t>T = temperature</a:t>
                </a:r>
              </a:p>
              <a:p>
                <a:pPr lvl="1"/>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𝜌</m:t>
                        </m:r>
                      </m:e>
                      <m:sub>
                        <m:r>
                          <a:rPr lang="en-CA" i="1">
                            <a:latin typeface="Cambria Math" panose="02040503050406030204" pitchFamily="18" charset="0"/>
                          </a:rPr>
                          <m:t>𝑏</m:t>
                        </m:r>
                      </m:sub>
                    </m:sSub>
                  </m:oMath>
                </a14:m>
                <a:r>
                  <a:rPr lang="en-CA" dirty="0"/>
                  <a:t> = bubble vapor density</a:t>
                </a:r>
              </a:p>
              <a:p>
                <a:pPr lvl="1"/>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h</m:t>
                        </m:r>
                      </m:e>
                      <m:sub>
                        <m:r>
                          <a:rPr lang="en-CA" i="1">
                            <a:latin typeface="Cambria Math" panose="02040503050406030204" pitchFamily="18" charset="0"/>
                          </a:rPr>
                          <m:t>𝑖</m:t>
                        </m:r>
                      </m:sub>
                    </m:sSub>
                    <m:r>
                      <a:rPr lang="en-CA" i="1">
                        <a:latin typeface="Cambria Math" panose="02040503050406030204" pitchFamily="18" charset="0"/>
                      </a:rPr>
                      <m:t> </m:t>
                    </m:r>
                  </m:oMath>
                </a14:m>
                <a:r>
                  <a:rPr lang="en-CA" dirty="0"/>
                  <a:t>= specific enthalpy of bubble vapor (</a:t>
                </a:r>
                <a14:m>
                  <m:oMath xmlns:m="http://schemas.openxmlformats.org/officeDocument/2006/math">
                    <m:r>
                      <a:rPr lang="en-CA" i="1">
                        <a:latin typeface="Cambria Math" panose="02040503050406030204" pitchFamily="18" charset="0"/>
                      </a:rPr>
                      <m:t>𝑏</m:t>
                    </m:r>
                  </m:oMath>
                </a14:m>
                <a:r>
                  <a:rPr lang="en-CA" dirty="0"/>
                  <a:t>) or superheated liquid (</a:t>
                </a:r>
                <a14:m>
                  <m:oMath xmlns:m="http://schemas.openxmlformats.org/officeDocument/2006/math">
                    <m:r>
                      <a:rPr lang="en-CA" i="1">
                        <a:latin typeface="Cambria Math" panose="02040503050406030204" pitchFamily="18" charset="0"/>
                      </a:rPr>
                      <m:t>𝑙</m:t>
                    </m:r>
                  </m:oMath>
                </a14:m>
                <a:r>
                  <a:rPr lang="en-CA" dirty="0"/>
                  <a:t>)</a:t>
                </a:r>
              </a:p>
              <a:p>
                <a:pPr lvl="1"/>
                <a14:m>
                  <m:oMath xmlns:m="http://schemas.openxmlformats.org/officeDocument/2006/math">
                    <m:sSub>
                      <m:sSubPr>
                        <m:ctrlPr>
                          <a:rPr lang="en-CA" i="1">
                            <a:latin typeface="Cambria Math" panose="02040503050406030204" pitchFamily="18" charset="0"/>
                          </a:rPr>
                        </m:ctrlPr>
                      </m:sSubPr>
                      <m:e>
                        <m:r>
                          <a:rPr lang="en-CA" i="1">
                            <a:latin typeface="Cambria Math" panose="02040503050406030204" pitchFamily="18" charset="0"/>
                          </a:rPr>
                          <m:t>𝑃</m:t>
                        </m:r>
                      </m:e>
                      <m:sub>
                        <m:r>
                          <a:rPr lang="en-CA" i="1">
                            <a:latin typeface="Cambria Math" panose="02040503050406030204" pitchFamily="18" charset="0"/>
                          </a:rPr>
                          <m:t>𝑖</m:t>
                        </m:r>
                      </m:sub>
                    </m:sSub>
                  </m:oMath>
                </a14:m>
                <a:r>
                  <a:rPr lang="en-CA" dirty="0"/>
                  <a:t> = Pressure in bubble (</a:t>
                </a:r>
                <a14:m>
                  <m:oMath xmlns:m="http://schemas.openxmlformats.org/officeDocument/2006/math">
                    <m:r>
                      <a:rPr lang="en-CA" i="1">
                        <a:latin typeface="Cambria Math" panose="02040503050406030204" pitchFamily="18" charset="0"/>
                      </a:rPr>
                      <m:t>𝑏</m:t>
                    </m:r>
                  </m:oMath>
                </a14:m>
                <a:r>
                  <a:rPr lang="en-CA" dirty="0"/>
                  <a:t>) or superheated liquid (</a:t>
                </a:r>
                <a14:m>
                  <m:oMath xmlns:m="http://schemas.openxmlformats.org/officeDocument/2006/math">
                    <m:r>
                      <a:rPr lang="en-CA" i="1">
                        <a:latin typeface="Cambria Math" panose="02040503050406030204" pitchFamily="18" charset="0"/>
                      </a:rPr>
                      <m:t>𝑙</m:t>
                    </m:r>
                  </m:oMath>
                </a14:m>
                <a:r>
                  <a:rPr lang="en-CA" dirty="0"/>
                  <a:t>)</a:t>
                </a:r>
              </a:p>
              <a:p>
                <a:pPr lvl="1"/>
                <a14:m>
                  <m:oMath xmlns:m="http://schemas.openxmlformats.org/officeDocument/2006/math">
                    <m:r>
                      <a:rPr lang="en-CA" i="1">
                        <a:latin typeface="Cambria Math" panose="02040503050406030204" pitchFamily="18" charset="0"/>
                      </a:rPr>
                      <m:t>𝜎</m:t>
                    </m:r>
                  </m:oMath>
                </a14:m>
                <a:r>
                  <a:rPr lang="en-CA" dirty="0"/>
                  <a:t> = surface tension </a:t>
                </a:r>
              </a:p>
              <a:p>
                <a:pPr lvl="1"/>
                <a:endParaRPr lang="en-CA" dirty="0"/>
              </a:p>
            </p:txBody>
          </p:sp>
        </mc:Choice>
        <mc:Fallback>
          <p:sp>
            <p:nvSpPr>
              <p:cNvPr id="3" name="TextBox 2">
                <a:extLst>
                  <a:ext uri="{FF2B5EF4-FFF2-40B4-BE49-F238E27FC236}">
                    <a16:creationId xmlns:a16="http://schemas.microsoft.com/office/drawing/2014/main" id="{9D1D64A3-2EF5-13AD-EAC1-E59C80FBC17D}"/>
                  </a:ext>
                </a:extLst>
              </p:cNvPr>
              <p:cNvSpPr txBox="1">
                <a:spLocks noRot="1" noChangeAspect="1" noMove="1" noResize="1" noEditPoints="1" noAdjustHandles="1" noChangeArrowheads="1" noChangeShapeType="1" noTextEdit="1"/>
              </p:cNvSpPr>
              <p:nvPr/>
            </p:nvSpPr>
            <p:spPr>
              <a:xfrm>
                <a:off x="1011775" y="1899701"/>
                <a:ext cx="10477040" cy="4397742"/>
              </a:xfrm>
              <a:prstGeom prst="rect">
                <a:avLst/>
              </a:prstGeom>
              <a:blipFill>
                <a:blip r:embed="rId3"/>
                <a:stretch>
                  <a:fillRect l="-524"/>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8375CD22-0985-CD23-9CDC-481D3E7DBD7E}"/>
              </a:ext>
            </a:extLst>
          </p:cNvPr>
          <p:cNvSpPr>
            <a:spLocks noGrp="1"/>
          </p:cNvSpPr>
          <p:nvPr>
            <p:ph type="sldNum" sz="quarter" idx="12"/>
          </p:nvPr>
        </p:nvSpPr>
        <p:spPr/>
        <p:txBody>
          <a:bodyPr/>
          <a:lstStyle/>
          <a:p>
            <a:fld id="{E1BB9392-241F-467D-A024-1DBA451762CF}" type="slidenum">
              <a:rPr lang="en-CA" smtClean="0"/>
              <a:t>46</a:t>
            </a:fld>
            <a:endParaRPr lang="en-CA"/>
          </a:p>
        </p:txBody>
      </p:sp>
      <p:sp>
        <p:nvSpPr>
          <p:cNvPr id="5" name="Right Brace 4">
            <a:extLst>
              <a:ext uri="{FF2B5EF4-FFF2-40B4-BE49-F238E27FC236}">
                <a16:creationId xmlns:a16="http://schemas.microsoft.com/office/drawing/2014/main" id="{FE2871FE-81BB-1D0E-1630-127797559B58}"/>
              </a:ext>
            </a:extLst>
          </p:cNvPr>
          <p:cNvSpPr/>
          <p:nvPr/>
        </p:nvSpPr>
        <p:spPr>
          <a:xfrm rot="5400000">
            <a:off x="5568311" y="2024045"/>
            <a:ext cx="268704" cy="163629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6" name="Right Brace 5">
            <a:extLst>
              <a:ext uri="{FF2B5EF4-FFF2-40B4-BE49-F238E27FC236}">
                <a16:creationId xmlns:a16="http://schemas.microsoft.com/office/drawing/2014/main" id="{92C04F46-C843-B714-5324-C847E933292C}"/>
              </a:ext>
            </a:extLst>
          </p:cNvPr>
          <p:cNvSpPr/>
          <p:nvPr/>
        </p:nvSpPr>
        <p:spPr>
          <a:xfrm rot="5400000">
            <a:off x="3674550" y="1995929"/>
            <a:ext cx="232607" cy="163629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7" name="Right Brace 6">
            <a:extLst>
              <a:ext uri="{FF2B5EF4-FFF2-40B4-BE49-F238E27FC236}">
                <a16:creationId xmlns:a16="http://schemas.microsoft.com/office/drawing/2014/main" id="{1CD9C982-11A3-7FD5-5E26-ACCEF7C9159E}"/>
              </a:ext>
            </a:extLst>
          </p:cNvPr>
          <p:cNvSpPr/>
          <p:nvPr/>
        </p:nvSpPr>
        <p:spPr>
          <a:xfrm rot="5400000">
            <a:off x="7308400" y="2132144"/>
            <a:ext cx="244644" cy="141972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8" name="TextBox 7">
            <a:extLst>
              <a:ext uri="{FF2B5EF4-FFF2-40B4-BE49-F238E27FC236}">
                <a16:creationId xmlns:a16="http://schemas.microsoft.com/office/drawing/2014/main" id="{CD21B328-E332-D953-BA9B-0EB3AE2B3CC6}"/>
              </a:ext>
            </a:extLst>
          </p:cNvPr>
          <p:cNvSpPr txBox="1"/>
          <p:nvPr/>
        </p:nvSpPr>
        <p:spPr>
          <a:xfrm>
            <a:off x="4884516" y="2930379"/>
            <a:ext cx="1636296" cy="646331"/>
          </a:xfrm>
          <a:prstGeom prst="rect">
            <a:avLst/>
          </a:prstGeom>
          <a:noFill/>
        </p:spPr>
        <p:txBody>
          <a:bodyPr wrap="square" rtlCol="0">
            <a:spAutoFit/>
          </a:bodyPr>
          <a:lstStyle/>
          <a:p>
            <a:pPr algn="ctr"/>
            <a:r>
              <a:rPr lang="en-CA" dirty="0"/>
              <a:t>Latent heat of vaporization</a:t>
            </a:r>
          </a:p>
        </p:txBody>
      </p:sp>
      <p:sp>
        <p:nvSpPr>
          <p:cNvPr id="10" name="TextBox 9">
            <a:extLst>
              <a:ext uri="{FF2B5EF4-FFF2-40B4-BE49-F238E27FC236}">
                <a16:creationId xmlns:a16="http://schemas.microsoft.com/office/drawing/2014/main" id="{C9A32194-C65C-D21A-9E36-38FECC09AC87}"/>
              </a:ext>
            </a:extLst>
          </p:cNvPr>
          <p:cNvSpPr txBox="1"/>
          <p:nvPr/>
        </p:nvSpPr>
        <p:spPr>
          <a:xfrm>
            <a:off x="3048171" y="2930378"/>
            <a:ext cx="1636296" cy="369332"/>
          </a:xfrm>
          <a:prstGeom prst="rect">
            <a:avLst/>
          </a:prstGeom>
          <a:noFill/>
        </p:spPr>
        <p:txBody>
          <a:bodyPr wrap="square" rtlCol="0">
            <a:spAutoFit/>
          </a:bodyPr>
          <a:lstStyle/>
          <a:p>
            <a:pPr algn="ctr"/>
            <a:r>
              <a:rPr lang="en-CA"/>
              <a:t>Bubble surface</a:t>
            </a:r>
          </a:p>
        </p:txBody>
      </p:sp>
      <p:sp>
        <p:nvSpPr>
          <p:cNvPr id="11" name="TextBox 10">
            <a:extLst>
              <a:ext uri="{FF2B5EF4-FFF2-40B4-BE49-F238E27FC236}">
                <a16:creationId xmlns:a16="http://schemas.microsoft.com/office/drawing/2014/main" id="{B0E63AC3-F12D-70B9-BAD8-1A27F10E6CC5}"/>
              </a:ext>
            </a:extLst>
          </p:cNvPr>
          <p:cNvSpPr txBox="1"/>
          <p:nvPr/>
        </p:nvSpPr>
        <p:spPr>
          <a:xfrm>
            <a:off x="6612578" y="2935769"/>
            <a:ext cx="1636296" cy="646331"/>
          </a:xfrm>
          <a:prstGeom prst="rect">
            <a:avLst/>
          </a:prstGeom>
          <a:noFill/>
        </p:spPr>
        <p:txBody>
          <a:bodyPr wrap="square" rtlCol="0">
            <a:spAutoFit/>
          </a:bodyPr>
          <a:lstStyle/>
          <a:p>
            <a:pPr algn="ctr"/>
            <a:r>
              <a:rPr lang="en-US"/>
              <a:t>Expansion of Vapour</a:t>
            </a:r>
            <a:endParaRPr lang="en-CA" dirty="0"/>
          </a:p>
        </p:txBody>
      </p:sp>
      <p:sp>
        <p:nvSpPr>
          <p:cNvPr id="12" name="TextBox 11">
            <a:extLst>
              <a:ext uri="{FF2B5EF4-FFF2-40B4-BE49-F238E27FC236}">
                <a16:creationId xmlns:a16="http://schemas.microsoft.com/office/drawing/2014/main" id="{C603836F-D36A-A160-BEBD-F10B1114324D}"/>
              </a:ext>
            </a:extLst>
          </p:cNvPr>
          <p:cNvSpPr txBox="1"/>
          <p:nvPr/>
        </p:nvSpPr>
        <p:spPr>
          <a:xfrm>
            <a:off x="419984" y="6054571"/>
            <a:ext cx="6741734" cy="200055"/>
          </a:xfrm>
          <a:prstGeom prst="rect">
            <a:avLst/>
          </a:prstGeom>
          <a:noFill/>
        </p:spPr>
        <p:txBody>
          <a:bodyPr wrap="square">
            <a:spAutoFit/>
          </a:bodyPr>
          <a:lstStyle/>
          <a:p>
            <a:pPr algn="l"/>
            <a:r>
              <a:rPr lang="en-CA" sz="700">
                <a:solidFill>
                  <a:schemeClr val="bg1">
                    <a:lumMod val="65000"/>
                  </a:schemeClr>
                </a:solidFill>
                <a:latin typeface="roboto" panose="02000000000000000000" pitchFamily="2" charset="0"/>
              </a:rPr>
              <a:t>E. Behnke et al., First dark matter search results from a 4-kg CF3I bubble chamber operated in a deep underground site DOI: 10.1103/PhysRevD.86.052001</a:t>
            </a:r>
          </a:p>
        </p:txBody>
      </p:sp>
      <p:pic>
        <p:nvPicPr>
          <p:cNvPr id="9" name="Picture 2">
            <a:extLst>
              <a:ext uri="{FF2B5EF4-FFF2-40B4-BE49-F238E27FC236}">
                <a16:creationId xmlns:a16="http://schemas.microsoft.com/office/drawing/2014/main" id="{5706E8FB-5533-EF16-D131-9215D1F06B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3533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4B15C-BEAD-E12C-6D3F-7367D7B7D860}"/>
              </a:ext>
            </a:extLst>
          </p:cNvPr>
          <p:cNvSpPr>
            <a:spLocks noGrp="1"/>
          </p:cNvSpPr>
          <p:nvPr>
            <p:ph type="title"/>
          </p:nvPr>
        </p:nvSpPr>
        <p:spPr/>
        <p:txBody>
          <a:bodyPr/>
          <a:lstStyle/>
          <a:p>
            <a:r>
              <a:rPr lang="en-CA" dirty="0"/>
              <a:t>Solar neutrino floor</a:t>
            </a:r>
          </a:p>
        </p:txBody>
      </p:sp>
      <p:sp>
        <p:nvSpPr>
          <p:cNvPr id="3" name="Slide Number Placeholder 2">
            <a:extLst>
              <a:ext uri="{FF2B5EF4-FFF2-40B4-BE49-F238E27FC236}">
                <a16:creationId xmlns:a16="http://schemas.microsoft.com/office/drawing/2014/main" id="{249A7EAA-BF9C-CE07-5206-BBF45E617387}"/>
              </a:ext>
            </a:extLst>
          </p:cNvPr>
          <p:cNvSpPr>
            <a:spLocks noGrp="1"/>
          </p:cNvSpPr>
          <p:nvPr>
            <p:ph type="sldNum" sz="quarter" idx="12"/>
          </p:nvPr>
        </p:nvSpPr>
        <p:spPr/>
        <p:txBody>
          <a:bodyPr/>
          <a:lstStyle/>
          <a:p>
            <a:fld id="{691065A5-3578-4A10-B6E9-4D35041AE1EB}" type="slidenum">
              <a:rPr lang="en-CA" smtClean="0"/>
              <a:t>47</a:t>
            </a:fld>
            <a:endParaRPr lang="en-CA"/>
          </a:p>
        </p:txBody>
      </p:sp>
      <p:pic>
        <p:nvPicPr>
          <p:cNvPr id="6146" name="Picture 2">
            <a:extLst>
              <a:ext uri="{FF2B5EF4-FFF2-40B4-BE49-F238E27FC236}">
                <a16:creationId xmlns:a16="http://schemas.microsoft.com/office/drawing/2014/main" id="{CF381576-30A9-46C9-A1D4-E298F03462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9814" y="1690688"/>
            <a:ext cx="7620000" cy="4686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4F2ACF1-22FD-CDC3-608A-EBD012F70C72}"/>
              </a:ext>
            </a:extLst>
          </p:cNvPr>
          <p:cNvSpPr txBox="1"/>
          <p:nvPr/>
        </p:nvSpPr>
        <p:spPr>
          <a:xfrm>
            <a:off x="7896447" y="6123543"/>
            <a:ext cx="4040372" cy="369332"/>
          </a:xfrm>
          <a:prstGeom prst="rect">
            <a:avLst/>
          </a:prstGeom>
          <a:noFill/>
        </p:spPr>
        <p:txBody>
          <a:bodyPr wrap="square">
            <a:spAutoFit/>
          </a:bodyPr>
          <a:lstStyle/>
          <a:p>
            <a:r>
              <a:rPr lang="en-CA" dirty="0">
                <a:hlinkClick r:id="rId3"/>
              </a:rPr>
              <a:t>https://physics.aps.org/articles/v14/96</a:t>
            </a:r>
            <a:r>
              <a:rPr lang="en-CA" dirty="0"/>
              <a:t> </a:t>
            </a:r>
          </a:p>
        </p:txBody>
      </p:sp>
      <p:pic>
        <p:nvPicPr>
          <p:cNvPr id="6" name="Picture 2">
            <a:extLst>
              <a:ext uri="{FF2B5EF4-FFF2-40B4-BE49-F238E27FC236}">
                <a16:creationId xmlns:a16="http://schemas.microsoft.com/office/drawing/2014/main" id="{236D7FD0-2042-CCA0-7B4E-06DDCE5CD0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4895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36C8B-B38D-1808-02CE-937AC7D2994A}"/>
              </a:ext>
            </a:extLst>
          </p:cNvPr>
          <p:cNvSpPr>
            <a:spLocks noGrp="1"/>
          </p:cNvSpPr>
          <p:nvPr>
            <p:ph type="title"/>
          </p:nvPr>
        </p:nvSpPr>
        <p:spPr/>
        <p:txBody>
          <a:bodyPr/>
          <a:lstStyle/>
          <a:p>
            <a:r>
              <a:rPr lang="en-US"/>
              <a:t>WIMP-Nucleon Cross Section</a:t>
            </a:r>
            <a:endParaRPr lang="en-CA"/>
          </a:p>
        </p:txBody>
      </p:sp>
      <p:sp>
        <p:nvSpPr>
          <p:cNvPr id="3" name="Slide Number Placeholder 2">
            <a:extLst>
              <a:ext uri="{FF2B5EF4-FFF2-40B4-BE49-F238E27FC236}">
                <a16:creationId xmlns:a16="http://schemas.microsoft.com/office/drawing/2014/main" id="{863EC4DF-FE74-4690-D20F-22CDF8D3BBB5}"/>
              </a:ext>
            </a:extLst>
          </p:cNvPr>
          <p:cNvSpPr>
            <a:spLocks noGrp="1"/>
          </p:cNvSpPr>
          <p:nvPr>
            <p:ph type="sldNum" sz="quarter" idx="12"/>
          </p:nvPr>
        </p:nvSpPr>
        <p:spPr/>
        <p:txBody>
          <a:bodyPr/>
          <a:lstStyle/>
          <a:p>
            <a:fld id="{691065A5-3578-4A10-B6E9-4D35041AE1EB}" type="slidenum">
              <a:rPr lang="en-CA" smtClean="0"/>
              <a:t>48</a:t>
            </a:fld>
            <a:endParaRPr lang="en-CA"/>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6D1D055A-D061-E235-6518-A0B4583AFB68}"/>
                  </a:ext>
                </a:extLst>
              </p:cNvPr>
              <p:cNvSpPr txBox="1"/>
              <p:nvPr/>
            </p:nvSpPr>
            <p:spPr>
              <a:xfrm>
                <a:off x="1654865" y="3219837"/>
                <a:ext cx="8882270" cy="80368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𝜎</m:t>
                          </m:r>
                        </m:e>
                        <m:sub>
                          <m:r>
                            <a:rPr lang="en-US" sz="2400" b="0" i="1" smtClean="0">
                              <a:latin typeface="Cambria Math" panose="02040503050406030204" pitchFamily="18" charset="0"/>
                            </a:rPr>
                            <m:t>𝑂𝑊𝑁</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4</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𝜇</m:t>
                              </m:r>
                            </m:e>
                            <m:sub>
                              <m:r>
                                <a:rPr lang="en-US" sz="2400" b="0" i="1" smtClean="0">
                                  <a:latin typeface="Cambria Math" panose="02040503050406030204" pitchFamily="18" charset="0"/>
                                </a:rPr>
                                <m:t>𝐴</m:t>
                              </m:r>
                            </m:sub>
                            <m:sup>
                              <m:r>
                                <a:rPr lang="en-US" sz="2400" b="0" i="1" smtClean="0">
                                  <a:latin typeface="Cambria Math" panose="02040503050406030204" pitchFamily="18" charset="0"/>
                                </a:rPr>
                                <m:t>2</m:t>
                              </m:r>
                            </m:sup>
                          </m:sSubSup>
                        </m:num>
                        <m:den>
                          <m:r>
                            <a:rPr lang="en-US" sz="2400" b="0" i="1" smtClean="0">
                              <a:latin typeface="Cambria Math" panose="02040503050406030204" pitchFamily="18" charset="0"/>
                            </a:rPr>
                            <m:t>𝜋</m:t>
                          </m:r>
                        </m:den>
                      </m:f>
                      <m:sSup>
                        <m:sSupPr>
                          <m:ctrlPr>
                            <a:rPr lang="en-US" sz="2400" b="0" i="1" smtClean="0">
                              <a:latin typeface="Cambria Math" panose="02040503050406030204" pitchFamily="18" charset="0"/>
                            </a:rPr>
                          </m:ctrlPr>
                        </m:sSupPr>
                        <m:e>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𝑍</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𝑓</m:t>
                                  </m:r>
                                </m:e>
                                <m:sub>
                                  <m:r>
                                    <a:rPr lang="en-US" sz="2400" b="0" i="1" smtClean="0">
                                      <a:latin typeface="Cambria Math" panose="02040503050406030204" pitchFamily="18" charset="0"/>
                                    </a:rPr>
                                    <m:t>𝑝</m:t>
                                  </m:r>
                                </m:sub>
                              </m:sSub>
                              <m:r>
                                <a:rPr lang="en-US" sz="2400" b="0" i="1" smtClean="0">
                                  <a:latin typeface="Cambria Math" panose="02040503050406030204" pitchFamily="18" charset="0"/>
                                </a:rPr>
                                <m:t>+</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𝐴</m:t>
                                  </m:r>
                                  <m:r>
                                    <a:rPr lang="en-US" sz="2400" b="0" i="1" smtClean="0">
                                      <a:latin typeface="Cambria Math" panose="02040503050406030204" pitchFamily="18" charset="0"/>
                                    </a:rPr>
                                    <m:t>−</m:t>
                                  </m:r>
                                  <m:r>
                                    <a:rPr lang="en-US" sz="2400" b="0" i="1" smtClean="0">
                                      <a:latin typeface="Cambria Math" panose="02040503050406030204" pitchFamily="18" charset="0"/>
                                    </a:rPr>
                                    <m:t>𝑍</m:t>
                                  </m:r>
                                </m:e>
                              </m:d>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𝑓</m:t>
                                  </m:r>
                                </m:e>
                                <m:sub>
                                  <m:r>
                                    <a:rPr lang="en-US" sz="2400" b="0" i="1" smtClean="0">
                                      <a:latin typeface="Cambria Math" panose="02040503050406030204" pitchFamily="18" charset="0"/>
                                    </a:rPr>
                                    <m:t>𝑛</m:t>
                                  </m:r>
                                </m:sub>
                              </m:sSub>
                            </m:e>
                          </m:d>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32</m:t>
                          </m:r>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𝐺</m:t>
                              </m:r>
                            </m:e>
                            <m:sub>
                              <m:r>
                                <a:rPr lang="en-US" sz="2400" b="0" i="1" smtClean="0">
                                  <a:latin typeface="Cambria Math" panose="02040503050406030204" pitchFamily="18" charset="0"/>
                                </a:rPr>
                                <m:t>𝐹</m:t>
                              </m:r>
                            </m:sub>
                            <m:sup>
                              <m:r>
                                <a:rPr lang="en-US" sz="2400" b="0" i="1" smtClean="0">
                                  <a:latin typeface="Cambria Math" panose="02040503050406030204" pitchFamily="18" charset="0"/>
                                </a:rPr>
                                <m:t>2</m:t>
                              </m:r>
                            </m:sup>
                          </m:sSubSup>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𝜇</m:t>
                              </m:r>
                            </m:e>
                            <m:sub>
                              <m:r>
                                <a:rPr lang="en-US" sz="2400" b="0" i="1" smtClean="0">
                                  <a:latin typeface="Cambria Math" panose="02040503050406030204" pitchFamily="18" charset="0"/>
                                </a:rPr>
                                <m:t>𝐴</m:t>
                              </m:r>
                            </m:sub>
                            <m:sup>
                              <m:r>
                                <a:rPr lang="en-US" sz="2400" b="0" i="1" smtClean="0">
                                  <a:latin typeface="Cambria Math" panose="02040503050406030204" pitchFamily="18" charset="0"/>
                                </a:rPr>
                                <m:t>2</m:t>
                              </m:r>
                            </m:sup>
                          </m:sSubSup>
                        </m:num>
                        <m:den>
                          <m:r>
                            <a:rPr lang="en-US" sz="2400" b="0" i="1" smtClean="0">
                              <a:latin typeface="Cambria Math" panose="02040503050406030204" pitchFamily="18" charset="0"/>
                            </a:rPr>
                            <m:t>𝜋</m:t>
                          </m:r>
                        </m:den>
                      </m:f>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𝐽</m:t>
                          </m:r>
                          <m:r>
                            <a:rPr lang="en-US" sz="2400" b="0" i="1" smtClean="0">
                              <a:latin typeface="Cambria Math" panose="02040503050406030204" pitchFamily="18" charset="0"/>
                            </a:rPr>
                            <m:t>+1</m:t>
                          </m:r>
                        </m:num>
                        <m:den>
                          <m:r>
                            <a:rPr lang="en-US" sz="2400" b="0" i="1" smtClean="0">
                              <a:latin typeface="Cambria Math" panose="02040503050406030204" pitchFamily="18" charset="0"/>
                            </a:rPr>
                            <m:t>𝐽</m:t>
                          </m:r>
                        </m:den>
                      </m:f>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𝑎</m:t>
                                  </m:r>
                                </m:e>
                                <m:sub>
                                  <m:r>
                                    <a:rPr lang="en-US" sz="2400" b="0" i="1" smtClean="0">
                                      <a:latin typeface="Cambria Math" panose="02040503050406030204" pitchFamily="18" charset="0"/>
                                    </a:rPr>
                                    <m:t>𝑝</m:t>
                                  </m:r>
                                </m:sub>
                              </m:sSub>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𝑝</m:t>
                                      </m:r>
                                    </m:sub>
                                  </m:sSub>
                                </m:e>
                              </m:d>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𝑎</m:t>
                                  </m:r>
                                </m:e>
                                <m:sub>
                                  <m:r>
                                    <a:rPr lang="en-US" sz="2400" b="0" i="1" smtClean="0">
                                      <a:latin typeface="Cambria Math" panose="02040503050406030204" pitchFamily="18" charset="0"/>
                                    </a:rPr>
                                    <m:t>𝑛</m:t>
                                  </m:r>
                                </m:sub>
                              </m:sSub>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𝑛</m:t>
                                      </m:r>
                                    </m:sub>
                                  </m:sSub>
                                </m:e>
                              </m:d>
                            </m:e>
                          </m:d>
                        </m:e>
                        <m:sup>
                          <m:r>
                            <a:rPr lang="en-US" sz="2400" b="0" i="1" smtClean="0">
                              <a:latin typeface="Cambria Math" panose="02040503050406030204" pitchFamily="18" charset="0"/>
                            </a:rPr>
                            <m:t>2</m:t>
                          </m:r>
                        </m:sup>
                      </m:sSup>
                    </m:oMath>
                  </m:oMathPara>
                </a14:m>
                <a:endParaRPr lang="en-CA" sz="2400"/>
              </a:p>
            </p:txBody>
          </p:sp>
        </mc:Choice>
        <mc:Fallback>
          <p:sp>
            <p:nvSpPr>
              <p:cNvPr id="4" name="TextBox 3">
                <a:extLst>
                  <a:ext uri="{FF2B5EF4-FFF2-40B4-BE49-F238E27FC236}">
                    <a16:creationId xmlns:a16="http://schemas.microsoft.com/office/drawing/2014/main" id="{6D1D055A-D061-E235-6518-A0B4583AFB68}"/>
                  </a:ext>
                </a:extLst>
              </p:cNvPr>
              <p:cNvSpPr txBox="1">
                <a:spLocks noRot="1" noChangeAspect="1" noMove="1" noResize="1" noEditPoints="1" noAdjustHandles="1" noChangeArrowheads="1" noChangeShapeType="1" noTextEdit="1"/>
              </p:cNvSpPr>
              <p:nvPr/>
            </p:nvSpPr>
            <p:spPr>
              <a:xfrm>
                <a:off x="1654865" y="3219837"/>
                <a:ext cx="8882270" cy="803682"/>
              </a:xfrm>
              <a:prstGeom prst="rect">
                <a:avLst/>
              </a:prstGeom>
              <a:blipFill>
                <a:blip r:embed="rId2"/>
                <a:stretch>
                  <a:fillRect/>
                </a:stretch>
              </a:blipFill>
            </p:spPr>
            <p:txBody>
              <a:bodyPr/>
              <a:lstStyle/>
              <a:p>
                <a:r>
                  <a:rPr lang="en-CA">
                    <a:noFill/>
                  </a:rPr>
                  <a:t> </a:t>
                </a:r>
              </a:p>
            </p:txBody>
          </p:sp>
        </mc:Fallback>
      </mc:AlternateContent>
      <p:sp>
        <p:nvSpPr>
          <p:cNvPr id="5" name="Right Brace 4">
            <a:extLst>
              <a:ext uri="{FF2B5EF4-FFF2-40B4-BE49-F238E27FC236}">
                <a16:creationId xmlns:a16="http://schemas.microsoft.com/office/drawing/2014/main" id="{BBBC39D3-ABAC-63F7-477E-B7782F52FE23}"/>
              </a:ext>
            </a:extLst>
          </p:cNvPr>
          <p:cNvSpPr/>
          <p:nvPr/>
        </p:nvSpPr>
        <p:spPr>
          <a:xfrm rot="5400000">
            <a:off x="4187225" y="2702982"/>
            <a:ext cx="203924" cy="284499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6" name="Right Brace 5">
            <a:extLst>
              <a:ext uri="{FF2B5EF4-FFF2-40B4-BE49-F238E27FC236}">
                <a16:creationId xmlns:a16="http://schemas.microsoft.com/office/drawing/2014/main" id="{C9F00103-2EE2-9A8D-F033-261AC690F283}"/>
              </a:ext>
            </a:extLst>
          </p:cNvPr>
          <p:cNvSpPr/>
          <p:nvPr/>
        </p:nvSpPr>
        <p:spPr>
          <a:xfrm rot="5400000">
            <a:off x="8134263" y="1985257"/>
            <a:ext cx="203925" cy="428045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7" name="TextBox 6">
            <a:extLst>
              <a:ext uri="{FF2B5EF4-FFF2-40B4-BE49-F238E27FC236}">
                <a16:creationId xmlns:a16="http://schemas.microsoft.com/office/drawing/2014/main" id="{2B680021-8B37-F23A-47BC-59E642BC1934}"/>
              </a:ext>
            </a:extLst>
          </p:cNvPr>
          <p:cNvSpPr txBox="1"/>
          <p:nvPr/>
        </p:nvSpPr>
        <p:spPr>
          <a:xfrm>
            <a:off x="3366223" y="4321856"/>
            <a:ext cx="2027412" cy="369332"/>
          </a:xfrm>
          <a:prstGeom prst="rect">
            <a:avLst/>
          </a:prstGeom>
          <a:noFill/>
        </p:spPr>
        <p:txBody>
          <a:bodyPr wrap="square" rtlCol="0">
            <a:spAutoFit/>
          </a:bodyPr>
          <a:lstStyle/>
          <a:p>
            <a:pPr algn="ctr"/>
            <a:r>
              <a:rPr lang="en-US"/>
              <a:t>S</a:t>
            </a:r>
            <a:r>
              <a:rPr lang="en-CA"/>
              <a:t>pin-independent</a:t>
            </a:r>
          </a:p>
        </p:txBody>
      </p:sp>
      <p:sp>
        <p:nvSpPr>
          <p:cNvPr id="8" name="TextBox 7">
            <a:extLst>
              <a:ext uri="{FF2B5EF4-FFF2-40B4-BE49-F238E27FC236}">
                <a16:creationId xmlns:a16="http://schemas.microsoft.com/office/drawing/2014/main" id="{F82E7FFF-6AD0-2C66-B006-3722CC8810BB}"/>
              </a:ext>
            </a:extLst>
          </p:cNvPr>
          <p:cNvSpPr txBox="1"/>
          <p:nvPr/>
        </p:nvSpPr>
        <p:spPr>
          <a:xfrm>
            <a:off x="7222519" y="4321856"/>
            <a:ext cx="2027412" cy="369332"/>
          </a:xfrm>
          <a:prstGeom prst="rect">
            <a:avLst/>
          </a:prstGeom>
          <a:noFill/>
        </p:spPr>
        <p:txBody>
          <a:bodyPr wrap="square" rtlCol="0">
            <a:spAutoFit/>
          </a:bodyPr>
          <a:lstStyle/>
          <a:p>
            <a:pPr algn="ctr"/>
            <a:r>
              <a:rPr lang="en-US"/>
              <a:t>S</a:t>
            </a:r>
            <a:r>
              <a:rPr lang="en-CA"/>
              <a:t>pin-dependent</a:t>
            </a:r>
          </a:p>
        </p:txBody>
      </p:sp>
    </p:spTree>
    <p:extLst>
      <p:ext uri="{BB962C8B-B14F-4D97-AF65-F5344CB8AC3E}">
        <p14:creationId xmlns:p14="http://schemas.microsoft.com/office/powerpoint/2010/main" val="42215510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F0916C8-7264-F905-3DAB-CD7860F9536A}"/>
              </a:ext>
            </a:extLst>
          </p:cNvPr>
          <p:cNvSpPr>
            <a:spLocks noGrp="1"/>
          </p:cNvSpPr>
          <p:nvPr>
            <p:ph type="ftr" sz="quarter" idx="11"/>
          </p:nvPr>
        </p:nvSpPr>
        <p:spPr/>
        <p:txBody>
          <a:bodyPr/>
          <a:lstStyle/>
          <a:p>
            <a:r>
              <a:rPr lang="en-CA"/>
              <a:t>PICO-500 Detector Calibrations</a:t>
            </a:r>
          </a:p>
        </p:txBody>
      </p:sp>
      <p:sp>
        <p:nvSpPr>
          <p:cNvPr id="3" name="Slide Number Placeholder 2">
            <a:extLst>
              <a:ext uri="{FF2B5EF4-FFF2-40B4-BE49-F238E27FC236}">
                <a16:creationId xmlns:a16="http://schemas.microsoft.com/office/drawing/2014/main" id="{3F80C29F-D2AA-244F-D91B-9870D03B0662}"/>
              </a:ext>
            </a:extLst>
          </p:cNvPr>
          <p:cNvSpPr>
            <a:spLocks noGrp="1"/>
          </p:cNvSpPr>
          <p:nvPr>
            <p:ph type="sldNum" sz="quarter" idx="12"/>
          </p:nvPr>
        </p:nvSpPr>
        <p:spPr/>
        <p:txBody>
          <a:bodyPr/>
          <a:lstStyle/>
          <a:p>
            <a:fld id="{1B339905-E7CB-4B20-9FE9-E36074FF373E}" type="slidenum">
              <a:rPr lang="en-CA" smtClean="0"/>
              <a:t>49</a:t>
            </a:fld>
            <a:endParaRPr lang="en-CA"/>
          </a:p>
        </p:txBody>
      </p:sp>
      <p:sp>
        <p:nvSpPr>
          <p:cNvPr id="5" name="Rectangle: Rounded Corners 4">
            <a:extLst>
              <a:ext uri="{FF2B5EF4-FFF2-40B4-BE49-F238E27FC236}">
                <a16:creationId xmlns:a16="http://schemas.microsoft.com/office/drawing/2014/main" id="{6A61E737-6F81-358C-53A6-5B2E04F3DD85}"/>
              </a:ext>
            </a:extLst>
          </p:cNvPr>
          <p:cNvSpPr/>
          <p:nvPr/>
        </p:nvSpPr>
        <p:spPr>
          <a:xfrm>
            <a:off x="7662350" y="2659539"/>
            <a:ext cx="2389238" cy="3575597"/>
          </a:xfrm>
          <a:prstGeom prst="roundRect">
            <a:avLst/>
          </a:prstGeom>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Flowchart: Delay 5">
            <a:extLst>
              <a:ext uri="{FF2B5EF4-FFF2-40B4-BE49-F238E27FC236}">
                <a16:creationId xmlns:a16="http://schemas.microsoft.com/office/drawing/2014/main" id="{AD67D5C8-EEBD-9A75-ABEE-900EEA1D51C1}"/>
              </a:ext>
            </a:extLst>
          </p:cNvPr>
          <p:cNvSpPr/>
          <p:nvPr/>
        </p:nvSpPr>
        <p:spPr>
          <a:xfrm rot="16200000">
            <a:off x="8350609" y="3200808"/>
            <a:ext cx="1012723" cy="865239"/>
          </a:xfrm>
          <a:prstGeom prst="flowChartDelay">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F788BCA-09F0-B066-2461-EF6E43DD5752}"/>
              </a:ext>
            </a:extLst>
          </p:cNvPr>
          <p:cNvSpPr/>
          <p:nvPr/>
        </p:nvSpPr>
        <p:spPr>
          <a:xfrm>
            <a:off x="8424351" y="3800575"/>
            <a:ext cx="865239" cy="231647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lowchart: Delay 7">
            <a:extLst>
              <a:ext uri="{FF2B5EF4-FFF2-40B4-BE49-F238E27FC236}">
                <a16:creationId xmlns:a16="http://schemas.microsoft.com/office/drawing/2014/main" id="{DB610351-76A0-7863-3E4E-3A7627100C69}"/>
              </a:ext>
            </a:extLst>
          </p:cNvPr>
          <p:cNvSpPr/>
          <p:nvPr/>
        </p:nvSpPr>
        <p:spPr>
          <a:xfrm rot="16200000">
            <a:off x="8569375" y="4704939"/>
            <a:ext cx="575186" cy="619432"/>
          </a:xfrm>
          <a:prstGeom prst="flowChartDelay">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lowchart: Preparation 10">
            <a:extLst>
              <a:ext uri="{FF2B5EF4-FFF2-40B4-BE49-F238E27FC236}">
                <a16:creationId xmlns:a16="http://schemas.microsoft.com/office/drawing/2014/main" id="{A8BD2813-9451-77C0-9B6A-2A9A67BBDA40}"/>
              </a:ext>
            </a:extLst>
          </p:cNvPr>
          <p:cNvSpPr/>
          <p:nvPr/>
        </p:nvSpPr>
        <p:spPr>
          <a:xfrm>
            <a:off x="8483653" y="5038910"/>
            <a:ext cx="711611" cy="498983"/>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lowchart: Preparation 9">
            <a:extLst>
              <a:ext uri="{FF2B5EF4-FFF2-40B4-BE49-F238E27FC236}">
                <a16:creationId xmlns:a16="http://schemas.microsoft.com/office/drawing/2014/main" id="{AE8AECCE-826F-239F-1B5E-9B52F29CA86E}"/>
              </a:ext>
            </a:extLst>
          </p:cNvPr>
          <p:cNvSpPr/>
          <p:nvPr/>
        </p:nvSpPr>
        <p:spPr>
          <a:xfrm>
            <a:off x="8501164" y="5370649"/>
            <a:ext cx="711611" cy="498983"/>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lowchart: Preparation 15">
            <a:extLst>
              <a:ext uri="{FF2B5EF4-FFF2-40B4-BE49-F238E27FC236}">
                <a16:creationId xmlns:a16="http://schemas.microsoft.com/office/drawing/2014/main" id="{D6B836B0-1C5C-64A3-FFF0-CBFCCBBF2962}"/>
              </a:ext>
            </a:extLst>
          </p:cNvPr>
          <p:cNvSpPr/>
          <p:nvPr/>
        </p:nvSpPr>
        <p:spPr>
          <a:xfrm>
            <a:off x="8501164" y="5702388"/>
            <a:ext cx="711611" cy="498983"/>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9BA57EF0-6660-A787-F047-9C5EAF021D1E}"/>
              </a:ext>
            </a:extLst>
          </p:cNvPr>
          <p:cNvSpPr/>
          <p:nvPr/>
        </p:nvSpPr>
        <p:spPr>
          <a:xfrm>
            <a:off x="2909441" y="5539901"/>
            <a:ext cx="2602371" cy="324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D03B4623-7ACA-6D86-A5A6-F6E1CB320FC5}"/>
              </a:ext>
            </a:extLst>
          </p:cNvPr>
          <p:cNvSpPr txBox="1"/>
          <p:nvPr/>
        </p:nvSpPr>
        <p:spPr>
          <a:xfrm>
            <a:off x="8562001" y="3614864"/>
            <a:ext cx="707922" cy="369332"/>
          </a:xfrm>
          <a:prstGeom prst="rect">
            <a:avLst/>
          </a:prstGeom>
          <a:noFill/>
        </p:spPr>
        <p:txBody>
          <a:bodyPr wrap="square" rtlCol="0">
            <a:spAutoFit/>
          </a:bodyPr>
          <a:lstStyle/>
          <a:p>
            <a:r>
              <a:rPr lang="en-CA"/>
              <a:t>C</a:t>
            </a:r>
            <a:r>
              <a:rPr lang="en-CA" baseline="-25000"/>
              <a:t>3</a:t>
            </a:r>
            <a:r>
              <a:rPr lang="en-CA"/>
              <a:t>F</a:t>
            </a:r>
            <a:r>
              <a:rPr lang="en-CA" baseline="-25000"/>
              <a:t>8</a:t>
            </a:r>
          </a:p>
        </p:txBody>
      </p:sp>
      <p:sp>
        <p:nvSpPr>
          <p:cNvPr id="13" name="TextBox 12">
            <a:extLst>
              <a:ext uri="{FF2B5EF4-FFF2-40B4-BE49-F238E27FC236}">
                <a16:creationId xmlns:a16="http://schemas.microsoft.com/office/drawing/2014/main" id="{0B953F60-27ED-8CFF-5E0A-903C2F83D6E0}"/>
              </a:ext>
            </a:extLst>
          </p:cNvPr>
          <p:cNvSpPr txBox="1"/>
          <p:nvPr/>
        </p:nvSpPr>
        <p:spPr>
          <a:xfrm>
            <a:off x="7860842" y="2955000"/>
            <a:ext cx="563509" cy="369332"/>
          </a:xfrm>
          <a:prstGeom prst="rect">
            <a:avLst/>
          </a:prstGeom>
          <a:noFill/>
        </p:spPr>
        <p:txBody>
          <a:bodyPr wrap="square" rtlCol="0">
            <a:spAutoFit/>
          </a:bodyPr>
          <a:lstStyle/>
          <a:p>
            <a:r>
              <a:rPr lang="en-CA"/>
              <a:t>Oil</a:t>
            </a:r>
          </a:p>
        </p:txBody>
      </p:sp>
      <p:sp>
        <p:nvSpPr>
          <p:cNvPr id="14" name="TextBox 13">
            <a:extLst>
              <a:ext uri="{FF2B5EF4-FFF2-40B4-BE49-F238E27FC236}">
                <a16:creationId xmlns:a16="http://schemas.microsoft.com/office/drawing/2014/main" id="{35297BFA-9839-48D2-D995-E71F3559D944}"/>
              </a:ext>
            </a:extLst>
          </p:cNvPr>
          <p:cNvSpPr txBox="1"/>
          <p:nvPr/>
        </p:nvSpPr>
        <p:spPr>
          <a:xfrm>
            <a:off x="8419433" y="5738742"/>
            <a:ext cx="993058" cy="369332"/>
          </a:xfrm>
          <a:prstGeom prst="rect">
            <a:avLst/>
          </a:prstGeom>
          <a:noFill/>
        </p:spPr>
        <p:txBody>
          <a:bodyPr wrap="square" rtlCol="0">
            <a:spAutoFit/>
          </a:bodyPr>
          <a:lstStyle/>
          <a:p>
            <a:r>
              <a:rPr lang="en-CA"/>
              <a:t>Bellows</a:t>
            </a:r>
          </a:p>
        </p:txBody>
      </p:sp>
      <p:sp>
        <p:nvSpPr>
          <p:cNvPr id="19" name="TextBox 18">
            <a:extLst>
              <a:ext uri="{FF2B5EF4-FFF2-40B4-BE49-F238E27FC236}">
                <a16:creationId xmlns:a16="http://schemas.microsoft.com/office/drawing/2014/main" id="{2D12EE7C-584C-839F-89FF-F7F7B40A3EF7}"/>
              </a:ext>
            </a:extLst>
          </p:cNvPr>
          <p:cNvSpPr txBox="1"/>
          <p:nvPr/>
        </p:nvSpPr>
        <p:spPr>
          <a:xfrm>
            <a:off x="10351177" y="3915744"/>
            <a:ext cx="1046184" cy="369332"/>
          </a:xfrm>
          <a:prstGeom prst="rect">
            <a:avLst/>
          </a:prstGeom>
          <a:noFill/>
        </p:spPr>
        <p:txBody>
          <a:bodyPr wrap="none" rtlCol="0">
            <a:spAutoFit/>
          </a:bodyPr>
          <a:lstStyle/>
          <a:p>
            <a:r>
              <a:rPr lang="en-CA"/>
              <a:t>Outer Jar</a:t>
            </a:r>
          </a:p>
        </p:txBody>
      </p:sp>
      <p:sp>
        <p:nvSpPr>
          <p:cNvPr id="21" name="TextBox 20">
            <a:extLst>
              <a:ext uri="{FF2B5EF4-FFF2-40B4-BE49-F238E27FC236}">
                <a16:creationId xmlns:a16="http://schemas.microsoft.com/office/drawing/2014/main" id="{4CDA910D-B9AE-1FDA-8D58-FD8DCC1BCA30}"/>
              </a:ext>
            </a:extLst>
          </p:cNvPr>
          <p:cNvSpPr txBox="1"/>
          <p:nvPr/>
        </p:nvSpPr>
        <p:spPr>
          <a:xfrm>
            <a:off x="10207632" y="4828663"/>
            <a:ext cx="998991" cy="369332"/>
          </a:xfrm>
          <a:prstGeom prst="rect">
            <a:avLst/>
          </a:prstGeom>
          <a:noFill/>
        </p:spPr>
        <p:txBody>
          <a:bodyPr wrap="none" rtlCol="0">
            <a:spAutoFit/>
          </a:bodyPr>
          <a:lstStyle/>
          <a:p>
            <a:r>
              <a:rPr lang="en-CA"/>
              <a:t>Inner Jar</a:t>
            </a:r>
          </a:p>
        </p:txBody>
      </p:sp>
      <p:cxnSp>
        <p:nvCxnSpPr>
          <p:cNvPr id="23" name="Straight Arrow Connector 22">
            <a:extLst>
              <a:ext uri="{FF2B5EF4-FFF2-40B4-BE49-F238E27FC236}">
                <a16:creationId xmlns:a16="http://schemas.microsoft.com/office/drawing/2014/main" id="{477274E7-D738-C24A-E582-3FC252984043}"/>
              </a:ext>
            </a:extLst>
          </p:cNvPr>
          <p:cNvCxnSpPr>
            <a:cxnSpLocks/>
            <a:stCxn id="19" idx="1"/>
          </p:cNvCxnSpPr>
          <p:nvPr/>
        </p:nvCxnSpPr>
        <p:spPr>
          <a:xfrm flipH="1">
            <a:off x="9289590" y="4100410"/>
            <a:ext cx="10615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893BDE3-1BB1-7B10-F4B6-4D1DC2917369}"/>
              </a:ext>
            </a:extLst>
          </p:cNvPr>
          <p:cNvCxnSpPr>
            <a:cxnSpLocks/>
            <a:endCxn id="8" idx="2"/>
          </p:cNvCxnSpPr>
          <p:nvPr/>
        </p:nvCxnSpPr>
        <p:spPr>
          <a:xfrm flipH="1">
            <a:off x="9166684" y="5013489"/>
            <a:ext cx="1103760" cy="11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857C3B6-F2F1-2EE6-92A3-AD4AD8364E5A}"/>
              </a:ext>
            </a:extLst>
          </p:cNvPr>
          <p:cNvSpPr txBox="1"/>
          <p:nvPr/>
        </p:nvSpPr>
        <p:spPr>
          <a:xfrm>
            <a:off x="967375" y="1847023"/>
            <a:ext cx="5071358" cy="1200329"/>
          </a:xfrm>
          <a:prstGeom prst="rect">
            <a:avLst/>
          </a:prstGeom>
          <a:noFill/>
        </p:spPr>
        <p:txBody>
          <a:bodyPr wrap="square" rtlCol="0">
            <a:spAutoFit/>
          </a:bodyPr>
          <a:lstStyle/>
          <a:p>
            <a:pPr marL="285750" indent="-285750">
              <a:buFont typeface="Arial" panose="020B0604020202020204" pitchFamily="34" charset="0"/>
              <a:buChar char="•"/>
            </a:pPr>
            <a:endParaRPr lang="en-CA"/>
          </a:p>
          <a:p>
            <a:pPr marL="285750" indent="-285750">
              <a:buFont typeface="Arial" panose="020B0604020202020204" pitchFamily="34" charset="0"/>
              <a:buChar char="•"/>
            </a:pPr>
            <a:endParaRPr lang="en-CA"/>
          </a:p>
          <a:p>
            <a:pPr marL="285750" indent="-285750">
              <a:buFont typeface="Arial" panose="020B0604020202020204" pitchFamily="34" charset="0"/>
              <a:buChar char="•"/>
            </a:pPr>
            <a:endParaRPr lang="en-CA"/>
          </a:p>
          <a:p>
            <a:pPr marL="285750" indent="-285750">
              <a:buFont typeface="Arial" panose="020B0604020202020204" pitchFamily="34" charset="0"/>
              <a:buChar char="•"/>
            </a:pPr>
            <a:endParaRPr lang="en-CA"/>
          </a:p>
        </p:txBody>
      </p:sp>
      <p:sp>
        <p:nvSpPr>
          <p:cNvPr id="33" name="Rectangle 32">
            <a:extLst>
              <a:ext uri="{FF2B5EF4-FFF2-40B4-BE49-F238E27FC236}">
                <a16:creationId xmlns:a16="http://schemas.microsoft.com/office/drawing/2014/main" id="{6E43E2DE-9CC3-63EE-A358-5D8ADA2828D0}"/>
              </a:ext>
            </a:extLst>
          </p:cNvPr>
          <p:cNvSpPr/>
          <p:nvPr/>
        </p:nvSpPr>
        <p:spPr>
          <a:xfrm>
            <a:off x="9136712" y="426229"/>
            <a:ext cx="2255341" cy="1682908"/>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TextBox 30">
            <a:extLst>
              <a:ext uri="{FF2B5EF4-FFF2-40B4-BE49-F238E27FC236}">
                <a16:creationId xmlns:a16="http://schemas.microsoft.com/office/drawing/2014/main" id="{3E37AAF1-DB8C-FB80-C7DE-C1B109576F6B}"/>
              </a:ext>
            </a:extLst>
          </p:cNvPr>
          <p:cNvSpPr txBox="1"/>
          <p:nvPr/>
        </p:nvSpPr>
        <p:spPr>
          <a:xfrm rot="16200000">
            <a:off x="8134768" y="939891"/>
            <a:ext cx="1694499" cy="369332"/>
          </a:xfrm>
          <a:prstGeom prst="rect">
            <a:avLst/>
          </a:prstGeom>
          <a:noFill/>
        </p:spPr>
        <p:txBody>
          <a:bodyPr wrap="square" rtlCol="0">
            <a:spAutoFit/>
          </a:bodyPr>
          <a:lstStyle/>
          <a:p>
            <a:r>
              <a:rPr lang="en-CA"/>
              <a:t>C</a:t>
            </a:r>
            <a:r>
              <a:rPr lang="en-CA" baseline="-25000"/>
              <a:t>3</a:t>
            </a:r>
            <a:r>
              <a:rPr lang="en-CA"/>
              <a:t>F</a:t>
            </a:r>
            <a:r>
              <a:rPr lang="en-CA" baseline="-25000"/>
              <a:t>8 </a:t>
            </a:r>
            <a:r>
              <a:rPr lang="en-CA"/>
              <a:t>Pressure</a:t>
            </a:r>
          </a:p>
        </p:txBody>
      </p:sp>
      <p:sp>
        <p:nvSpPr>
          <p:cNvPr id="34" name="TextBox 33">
            <a:extLst>
              <a:ext uri="{FF2B5EF4-FFF2-40B4-BE49-F238E27FC236}">
                <a16:creationId xmlns:a16="http://schemas.microsoft.com/office/drawing/2014/main" id="{C1B47063-5F38-118A-3657-7005A4D65D34}"/>
              </a:ext>
            </a:extLst>
          </p:cNvPr>
          <p:cNvSpPr txBox="1"/>
          <p:nvPr/>
        </p:nvSpPr>
        <p:spPr>
          <a:xfrm>
            <a:off x="9980511" y="2109702"/>
            <a:ext cx="1773462" cy="369332"/>
          </a:xfrm>
          <a:prstGeom prst="rect">
            <a:avLst/>
          </a:prstGeom>
          <a:noFill/>
        </p:spPr>
        <p:txBody>
          <a:bodyPr wrap="square" rtlCol="0">
            <a:spAutoFit/>
          </a:bodyPr>
          <a:lstStyle/>
          <a:p>
            <a:r>
              <a:rPr lang="en-CA"/>
              <a:t>Time</a:t>
            </a:r>
          </a:p>
        </p:txBody>
      </p:sp>
      <p:sp>
        <p:nvSpPr>
          <p:cNvPr id="43" name="TextBox 42">
            <a:extLst>
              <a:ext uri="{FF2B5EF4-FFF2-40B4-BE49-F238E27FC236}">
                <a16:creationId xmlns:a16="http://schemas.microsoft.com/office/drawing/2014/main" id="{E82A20A9-D0E6-4FE9-06CC-AFD601F569B7}"/>
              </a:ext>
            </a:extLst>
          </p:cNvPr>
          <p:cNvSpPr txBox="1"/>
          <p:nvPr/>
        </p:nvSpPr>
        <p:spPr>
          <a:xfrm rot="16200000">
            <a:off x="5396154" y="991804"/>
            <a:ext cx="1883566" cy="369332"/>
          </a:xfrm>
          <a:prstGeom prst="rect">
            <a:avLst/>
          </a:prstGeom>
          <a:noFill/>
        </p:spPr>
        <p:txBody>
          <a:bodyPr wrap="square" rtlCol="0">
            <a:spAutoFit/>
          </a:bodyPr>
          <a:lstStyle/>
          <a:p>
            <a:r>
              <a:rPr lang="en-CA"/>
              <a:t>Gibb’s Potential</a:t>
            </a:r>
          </a:p>
        </p:txBody>
      </p:sp>
      <p:sp>
        <p:nvSpPr>
          <p:cNvPr id="44" name="TextBox 43">
            <a:extLst>
              <a:ext uri="{FF2B5EF4-FFF2-40B4-BE49-F238E27FC236}">
                <a16:creationId xmlns:a16="http://schemas.microsoft.com/office/drawing/2014/main" id="{5400DEFD-A9E1-11CA-50DB-FBA68AC2E2A1}"/>
              </a:ext>
            </a:extLst>
          </p:cNvPr>
          <p:cNvSpPr txBox="1"/>
          <p:nvPr/>
        </p:nvSpPr>
        <p:spPr>
          <a:xfrm>
            <a:off x="7051887" y="2129803"/>
            <a:ext cx="961561" cy="369332"/>
          </a:xfrm>
          <a:prstGeom prst="rect">
            <a:avLst/>
          </a:prstGeom>
          <a:noFill/>
        </p:spPr>
        <p:txBody>
          <a:bodyPr wrap="square" rtlCol="0">
            <a:spAutoFit/>
          </a:bodyPr>
          <a:lstStyle/>
          <a:p>
            <a:r>
              <a:rPr lang="en-CA"/>
              <a:t>Density</a:t>
            </a:r>
          </a:p>
        </p:txBody>
      </p:sp>
      <p:sp>
        <p:nvSpPr>
          <p:cNvPr id="37" name="Rectangle 36">
            <a:extLst>
              <a:ext uri="{FF2B5EF4-FFF2-40B4-BE49-F238E27FC236}">
                <a16:creationId xmlns:a16="http://schemas.microsoft.com/office/drawing/2014/main" id="{C74BE119-4CDF-69AB-1398-91F8408E115D}"/>
              </a:ext>
            </a:extLst>
          </p:cNvPr>
          <p:cNvSpPr/>
          <p:nvPr/>
        </p:nvSpPr>
        <p:spPr>
          <a:xfrm>
            <a:off x="6519079" y="423753"/>
            <a:ext cx="2255340" cy="16945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lumMod val="65000"/>
                </a:schemeClr>
              </a:solidFill>
            </a:endParaRPr>
          </a:p>
        </p:txBody>
      </p:sp>
      <p:sp>
        <p:nvSpPr>
          <p:cNvPr id="65" name="Rectangle 64">
            <a:extLst>
              <a:ext uri="{FF2B5EF4-FFF2-40B4-BE49-F238E27FC236}">
                <a16:creationId xmlns:a16="http://schemas.microsoft.com/office/drawing/2014/main" id="{D5C61117-6280-9B9B-A39B-4BBCB7F40A8F}"/>
              </a:ext>
            </a:extLst>
          </p:cNvPr>
          <p:cNvSpPr/>
          <p:nvPr/>
        </p:nvSpPr>
        <p:spPr>
          <a:xfrm>
            <a:off x="6584792" y="234687"/>
            <a:ext cx="2071658" cy="16716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A283E9D0-9368-D296-744F-08080FD15E14}"/>
              </a:ext>
            </a:extLst>
          </p:cNvPr>
          <p:cNvSpPr txBox="1"/>
          <p:nvPr/>
        </p:nvSpPr>
        <p:spPr>
          <a:xfrm>
            <a:off x="10331267" y="3018424"/>
            <a:ext cx="1173684" cy="646331"/>
          </a:xfrm>
          <a:prstGeom prst="rect">
            <a:avLst/>
          </a:prstGeom>
          <a:noFill/>
        </p:spPr>
        <p:txBody>
          <a:bodyPr wrap="square" rtlCol="0">
            <a:spAutoFit/>
          </a:bodyPr>
          <a:lstStyle/>
          <a:p>
            <a:r>
              <a:rPr lang="en-CA"/>
              <a:t>Pressure Vessel</a:t>
            </a:r>
          </a:p>
        </p:txBody>
      </p:sp>
      <p:cxnSp>
        <p:nvCxnSpPr>
          <p:cNvPr id="18" name="Straight Arrow Connector 17">
            <a:extLst>
              <a:ext uri="{FF2B5EF4-FFF2-40B4-BE49-F238E27FC236}">
                <a16:creationId xmlns:a16="http://schemas.microsoft.com/office/drawing/2014/main" id="{42A1C966-FAE9-8E0C-3B58-EDFFE9425953}"/>
              </a:ext>
            </a:extLst>
          </p:cNvPr>
          <p:cNvCxnSpPr>
            <a:cxnSpLocks/>
          </p:cNvCxnSpPr>
          <p:nvPr/>
        </p:nvCxnSpPr>
        <p:spPr>
          <a:xfrm flipH="1">
            <a:off x="10052003" y="3279303"/>
            <a:ext cx="31125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1886031F-2B01-00CD-0B4A-46BCF940E3ED}"/>
              </a:ext>
            </a:extLst>
          </p:cNvPr>
          <p:cNvSpPr txBox="1">
            <a:spLocks/>
          </p:cNvSpPr>
          <p:nvPr/>
        </p:nvSpPr>
        <p:spPr>
          <a:xfrm>
            <a:off x="483828" y="399029"/>
            <a:ext cx="5510439"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n-US" sz="1400"/>
          </a:p>
          <a:p>
            <a:r>
              <a:rPr lang="en-US"/>
              <a:t>PICO Detector Operation</a:t>
            </a:r>
            <a:endParaRPr lang="en-CA"/>
          </a:p>
        </p:txBody>
      </p:sp>
    </p:spTree>
    <p:extLst>
      <p:ext uri="{BB962C8B-B14F-4D97-AF65-F5344CB8AC3E}">
        <p14:creationId xmlns:p14="http://schemas.microsoft.com/office/powerpoint/2010/main" val="472309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F3CE6-74BD-01D8-D5C8-477F832FA476}"/>
              </a:ext>
            </a:extLst>
          </p:cNvPr>
          <p:cNvSpPr>
            <a:spLocks noGrp="1"/>
          </p:cNvSpPr>
          <p:nvPr>
            <p:ph type="title"/>
          </p:nvPr>
        </p:nvSpPr>
        <p:spPr>
          <a:xfrm>
            <a:off x="478972" y="330215"/>
            <a:ext cx="10515600" cy="1325563"/>
          </a:xfrm>
        </p:spPr>
        <p:txBody>
          <a:bodyPr/>
          <a:lstStyle/>
          <a:p>
            <a:r>
              <a:rPr lang="en-US"/>
              <a:t>Bubble Chambers</a:t>
            </a:r>
            <a:endParaRPr lang="en-CA"/>
          </a:p>
        </p:txBody>
      </p:sp>
      <p:pic>
        <p:nvPicPr>
          <p:cNvPr id="5" name="Picture 4">
            <a:extLst>
              <a:ext uri="{FF2B5EF4-FFF2-40B4-BE49-F238E27FC236}">
                <a16:creationId xmlns:a16="http://schemas.microsoft.com/office/drawing/2014/main" id="{C7F3C8B1-D79D-B785-2CBA-26368F18C6B1}"/>
              </a:ext>
            </a:extLst>
          </p:cNvPr>
          <p:cNvPicPr>
            <a:picLocks noChangeAspect="1"/>
          </p:cNvPicPr>
          <p:nvPr/>
        </p:nvPicPr>
        <p:blipFill>
          <a:blip r:embed="rId3"/>
          <a:stretch>
            <a:fillRect/>
          </a:stretch>
        </p:blipFill>
        <p:spPr>
          <a:xfrm>
            <a:off x="4888256" y="464289"/>
            <a:ext cx="3026551" cy="4308871"/>
          </a:xfrm>
          <a:prstGeom prst="rect">
            <a:avLst/>
          </a:prstGeom>
        </p:spPr>
      </p:pic>
      <p:sp>
        <p:nvSpPr>
          <p:cNvPr id="7" name="Slide Number Placeholder 6">
            <a:extLst>
              <a:ext uri="{FF2B5EF4-FFF2-40B4-BE49-F238E27FC236}">
                <a16:creationId xmlns:a16="http://schemas.microsoft.com/office/drawing/2014/main" id="{9C4CC08F-C56C-9F15-9B05-31FEA6550597}"/>
              </a:ext>
            </a:extLst>
          </p:cNvPr>
          <p:cNvSpPr>
            <a:spLocks noGrp="1"/>
          </p:cNvSpPr>
          <p:nvPr>
            <p:ph type="sldNum" sz="quarter" idx="12"/>
          </p:nvPr>
        </p:nvSpPr>
        <p:spPr/>
        <p:txBody>
          <a:bodyPr/>
          <a:lstStyle/>
          <a:p>
            <a:fld id="{691065A5-3578-4A10-B6E9-4D35041AE1EB}" type="slidenum">
              <a:rPr lang="en-CA" smtClean="0"/>
              <a:t>5</a:t>
            </a:fld>
            <a:endParaRPr lang="en-CA"/>
          </a:p>
        </p:txBody>
      </p:sp>
      <p:pic>
        <p:nvPicPr>
          <p:cNvPr id="8" name="Picture 7">
            <a:extLst>
              <a:ext uri="{FF2B5EF4-FFF2-40B4-BE49-F238E27FC236}">
                <a16:creationId xmlns:a16="http://schemas.microsoft.com/office/drawing/2014/main" id="{8D56B022-9C7F-A0F3-C41F-EE0846884394}"/>
              </a:ext>
            </a:extLst>
          </p:cNvPr>
          <p:cNvPicPr>
            <a:picLocks noChangeAspect="1"/>
          </p:cNvPicPr>
          <p:nvPr/>
        </p:nvPicPr>
        <p:blipFill>
          <a:blip r:embed="rId4"/>
          <a:stretch>
            <a:fillRect/>
          </a:stretch>
        </p:blipFill>
        <p:spPr>
          <a:xfrm>
            <a:off x="8085231" y="1494360"/>
            <a:ext cx="3897442" cy="3278800"/>
          </a:xfrm>
          <a:prstGeom prst="rect">
            <a:avLst/>
          </a:prstGeom>
        </p:spPr>
      </p:pic>
      <p:sp>
        <p:nvSpPr>
          <p:cNvPr id="9" name="TextBox 8">
            <a:extLst>
              <a:ext uri="{FF2B5EF4-FFF2-40B4-BE49-F238E27FC236}">
                <a16:creationId xmlns:a16="http://schemas.microsoft.com/office/drawing/2014/main" id="{DA0C8731-6AAE-BBF3-11A4-30D8BD880BD9}"/>
              </a:ext>
            </a:extLst>
          </p:cNvPr>
          <p:cNvSpPr txBox="1"/>
          <p:nvPr/>
        </p:nvSpPr>
        <p:spPr>
          <a:xfrm>
            <a:off x="8145191" y="4951396"/>
            <a:ext cx="3897442" cy="1477328"/>
          </a:xfrm>
          <a:prstGeom prst="rect">
            <a:avLst/>
          </a:prstGeom>
          <a:noFill/>
        </p:spPr>
        <p:txBody>
          <a:bodyPr wrap="square" rtlCol="0">
            <a:spAutoFit/>
          </a:bodyPr>
          <a:lstStyle/>
          <a:p>
            <a:r>
              <a:rPr lang="en-US" err="1"/>
              <a:t>Gargamelle</a:t>
            </a:r>
            <a:endParaRPr lang="en-US"/>
          </a:p>
          <a:p>
            <a:pPr marL="285750" indent="-285750">
              <a:buFont typeface="Arial" panose="020B0604020202020204" pitchFamily="34" charset="0"/>
              <a:buChar char="•"/>
            </a:pPr>
            <a:r>
              <a:rPr lang="en-US"/>
              <a:t>Designed to detect neutrinos</a:t>
            </a:r>
          </a:p>
          <a:p>
            <a:pPr marL="285750" indent="-285750">
              <a:buFont typeface="Arial" panose="020B0604020202020204" pitchFamily="34" charset="0"/>
              <a:buChar char="•"/>
            </a:pPr>
            <a:r>
              <a:rPr lang="en-US"/>
              <a:t>First evidence of Z</a:t>
            </a:r>
            <a:r>
              <a:rPr lang="en-US" baseline="30000"/>
              <a:t>0</a:t>
            </a:r>
            <a:r>
              <a:rPr lang="en-US"/>
              <a:t> boson</a:t>
            </a:r>
          </a:p>
          <a:p>
            <a:pPr marL="285750" indent="-285750">
              <a:buFont typeface="Arial" panose="020B0604020202020204" pitchFamily="34" charset="0"/>
              <a:buChar char="•"/>
            </a:pPr>
            <a:r>
              <a:rPr lang="en-US"/>
              <a:t>10 </a:t>
            </a:r>
            <a:r>
              <a:rPr lang="en-US" err="1"/>
              <a:t>tonnes</a:t>
            </a:r>
            <a:r>
              <a:rPr lang="en-US"/>
              <a:t> of liquid </a:t>
            </a:r>
            <a:r>
              <a:rPr lang="en-CA" b="0" i="0">
                <a:solidFill>
                  <a:srgbClr val="333333"/>
                </a:solidFill>
                <a:effectLst/>
                <a:highlight>
                  <a:srgbClr val="FFFFFF"/>
                </a:highlight>
                <a:latin typeface="sourcesans-regular"/>
              </a:rPr>
              <a:t>CF3Br</a:t>
            </a:r>
          </a:p>
          <a:p>
            <a:pPr marL="285750" indent="-285750">
              <a:buFont typeface="Arial" panose="020B0604020202020204" pitchFamily="34" charset="0"/>
              <a:buChar char="•"/>
            </a:pPr>
            <a:r>
              <a:rPr lang="en-CA">
                <a:solidFill>
                  <a:srgbClr val="333333"/>
                </a:solidFill>
                <a:highlight>
                  <a:srgbClr val="FFFFFF"/>
                </a:highlight>
                <a:latin typeface="sourcesans-regular"/>
              </a:rPr>
              <a:t>2T magnet</a:t>
            </a:r>
            <a:endParaRPr lang="en-CA"/>
          </a:p>
        </p:txBody>
      </p:sp>
      <p:sp>
        <p:nvSpPr>
          <p:cNvPr id="10" name="TextBox 9">
            <a:extLst>
              <a:ext uri="{FF2B5EF4-FFF2-40B4-BE49-F238E27FC236}">
                <a16:creationId xmlns:a16="http://schemas.microsoft.com/office/drawing/2014/main" id="{6AA2CBEF-6296-763D-6CEB-BF9F16E741C6}"/>
              </a:ext>
            </a:extLst>
          </p:cNvPr>
          <p:cNvSpPr txBox="1"/>
          <p:nvPr/>
        </p:nvSpPr>
        <p:spPr>
          <a:xfrm>
            <a:off x="4748313" y="4951396"/>
            <a:ext cx="3250903" cy="1477328"/>
          </a:xfrm>
          <a:prstGeom prst="rect">
            <a:avLst/>
          </a:prstGeom>
          <a:noFill/>
        </p:spPr>
        <p:txBody>
          <a:bodyPr wrap="square" rtlCol="0">
            <a:spAutoFit/>
          </a:bodyPr>
          <a:lstStyle/>
          <a:p>
            <a:r>
              <a:rPr lang="en-US"/>
              <a:t>Big European Bubble Chamber</a:t>
            </a:r>
          </a:p>
          <a:p>
            <a:pPr marL="285750" indent="-285750">
              <a:buFont typeface="Arial" panose="020B0604020202020204" pitchFamily="34" charset="0"/>
              <a:buChar char="•"/>
            </a:pPr>
            <a:r>
              <a:rPr lang="en-CA"/>
              <a:t>35 cubic metres of liquid hydrogen, deuterium, or neon hydrogen mixture</a:t>
            </a:r>
          </a:p>
          <a:p>
            <a:pPr marL="285750" indent="-285750">
              <a:buFont typeface="Arial" panose="020B0604020202020204" pitchFamily="34" charset="0"/>
              <a:buChar char="•"/>
            </a:pPr>
            <a:r>
              <a:rPr lang="en-CA"/>
              <a:t>3.5T magnet</a:t>
            </a:r>
          </a:p>
        </p:txBody>
      </p:sp>
      <p:pic>
        <p:nvPicPr>
          <p:cNvPr id="12" name="Picture 11">
            <a:extLst>
              <a:ext uri="{FF2B5EF4-FFF2-40B4-BE49-F238E27FC236}">
                <a16:creationId xmlns:a16="http://schemas.microsoft.com/office/drawing/2014/main" id="{DBF4052C-699E-D3AF-7812-DB338A8FA52B}"/>
              </a:ext>
            </a:extLst>
          </p:cNvPr>
          <p:cNvPicPr>
            <a:picLocks noChangeAspect="1"/>
          </p:cNvPicPr>
          <p:nvPr/>
        </p:nvPicPr>
        <p:blipFill rotWithShape="1">
          <a:blip r:embed="rId5"/>
          <a:srcRect l="26041" r="13297" b="2249"/>
          <a:stretch/>
        </p:blipFill>
        <p:spPr>
          <a:xfrm>
            <a:off x="478972" y="1429459"/>
            <a:ext cx="3815912" cy="5109453"/>
          </a:xfrm>
          <a:prstGeom prst="rect">
            <a:avLst/>
          </a:prstGeom>
        </p:spPr>
      </p:pic>
      <p:pic>
        <p:nvPicPr>
          <p:cNvPr id="13" name="Picture 2">
            <a:extLst>
              <a:ext uri="{FF2B5EF4-FFF2-40B4-BE49-F238E27FC236}">
                <a16:creationId xmlns:a16="http://schemas.microsoft.com/office/drawing/2014/main" id="{245EFC9B-B45A-661C-5427-25C01A5034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7781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F0916C8-7264-F905-3DAB-CD7860F9536A}"/>
              </a:ext>
            </a:extLst>
          </p:cNvPr>
          <p:cNvSpPr>
            <a:spLocks noGrp="1"/>
          </p:cNvSpPr>
          <p:nvPr>
            <p:ph type="ftr" sz="quarter" idx="11"/>
          </p:nvPr>
        </p:nvSpPr>
        <p:spPr/>
        <p:txBody>
          <a:bodyPr/>
          <a:lstStyle/>
          <a:p>
            <a:r>
              <a:rPr lang="en-CA"/>
              <a:t>PICO-500 Detector Calibrations</a:t>
            </a:r>
          </a:p>
        </p:txBody>
      </p:sp>
      <p:sp>
        <p:nvSpPr>
          <p:cNvPr id="3" name="Slide Number Placeholder 2">
            <a:extLst>
              <a:ext uri="{FF2B5EF4-FFF2-40B4-BE49-F238E27FC236}">
                <a16:creationId xmlns:a16="http://schemas.microsoft.com/office/drawing/2014/main" id="{3F80C29F-D2AA-244F-D91B-9870D03B0662}"/>
              </a:ext>
            </a:extLst>
          </p:cNvPr>
          <p:cNvSpPr>
            <a:spLocks noGrp="1"/>
          </p:cNvSpPr>
          <p:nvPr>
            <p:ph type="sldNum" sz="quarter" idx="12"/>
          </p:nvPr>
        </p:nvSpPr>
        <p:spPr/>
        <p:txBody>
          <a:bodyPr/>
          <a:lstStyle/>
          <a:p>
            <a:fld id="{1B339905-E7CB-4B20-9FE9-E36074FF373E}" type="slidenum">
              <a:rPr lang="en-CA" smtClean="0"/>
              <a:t>50</a:t>
            </a:fld>
            <a:endParaRPr lang="en-CA"/>
          </a:p>
        </p:txBody>
      </p:sp>
      <p:sp>
        <p:nvSpPr>
          <p:cNvPr id="5" name="Rectangle: Rounded Corners 4">
            <a:extLst>
              <a:ext uri="{FF2B5EF4-FFF2-40B4-BE49-F238E27FC236}">
                <a16:creationId xmlns:a16="http://schemas.microsoft.com/office/drawing/2014/main" id="{6A61E737-6F81-358C-53A6-5B2E04F3DD85}"/>
              </a:ext>
            </a:extLst>
          </p:cNvPr>
          <p:cNvSpPr/>
          <p:nvPr/>
        </p:nvSpPr>
        <p:spPr>
          <a:xfrm>
            <a:off x="7662350" y="2659539"/>
            <a:ext cx="2389238" cy="3575597"/>
          </a:xfrm>
          <a:prstGeom prst="roundRect">
            <a:avLst/>
          </a:prstGeom>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Flowchart: Delay 5">
            <a:extLst>
              <a:ext uri="{FF2B5EF4-FFF2-40B4-BE49-F238E27FC236}">
                <a16:creationId xmlns:a16="http://schemas.microsoft.com/office/drawing/2014/main" id="{AD67D5C8-EEBD-9A75-ABEE-900EEA1D51C1}"/>
              </a:ext>
            </a:extLst>
          </p:cNvPr>
          <p:cNvSpPr/>
          <p:nvPr/>
        </p:nvSpPr>
        <p:spPr>
          <a:xfrm rot="16200000">
            <a:off x="8350609" y="3200808"/>
            <a:ext cx="1012723" cy="865239"/>
          </a:xfrm>
          <a:prstGeom prst="flowChartDelay">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F788BCA-09F0-B066-2461-EF6E43DD5752}"/>
              </a:ext>
            </a:extLst>
          </p:cNvPr>
          <p:cNvSpPr/>
          <p:nvPr/>
        </p:nvSpPr>
        <p:spPr>
          <a:xfrm>
            <a:off x="8424351" y="3800575"/>
            <a:ext cx="865239" cy="231647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lowchart: Delay 7">
            <a:extLst>
              <a:ext uri="{FF2B5EF4-FFF2-40B4-BE49-F238E27FC236}">
                <a16:creationId xmlns:a16="http://schemas.microsoft.com/office/drawing/2014/main" id="{DB610351-76A0-7863-3E4E-3A7627100C69}"/>
              </a:ext>
            </a:extLst>
          </p:cNvPr>
          <p:cNvSpPr/>
          <p:nvPr/>
        </p:nvSpPr>
        <p:spPr>
          <a:xfrm rot="16200000">
            <a:off x="8569375" y="4704939"/>
            <a:ext cx="575186" cy="619432"/>
          </a:xfrm>
          <a:prstGeom prst="flowChartDelay">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lowchart: Preparation 10">
            <a:extLst>
              <a:ext uri="{FF2B5EF4-FFF2-40B4-BE49-F238E27FC236}">
                <a16:creationId xmlns:a16="http://schemas.microsoft.com/office/drawing/2014/main" id="{A8BD2813-9451-77C0-9B6A-2A9A67BBDA40}"/>
              </a:ext>
            </a:extLst>
          </p:cNvPr>
          <p:cNvSpPr/>
          <p:nvPr/>
        </p:nvSpPr>
        <p:spPr>
          <a:xfrm>
            <a:off x="8483653" y="5038910"/>
            <a:ext cx="711611" cy="498983"/>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lowchart: Preparation 9">
            <a:extLst>
              <a:ext uri="{FF2B5EF4-FFF2-40B4-BE49-F238E27FC236}">
                <a16:creationId xmlns:a16="http://schemas.microsoft.com/office/drawing/2014/main" id="{AE8AECCE-826F-239F-1B5E-9B52F29CA86E}"/>
              </a:ext>
            </a:extLst>
          </p:cNvPr>
          <p:cNvSpPr/>
          <p:nvPr/>
        </p:nvSpPr>
        <p:spPr>
          <a:xfrm>
            <a:off x="8501164" y="5370649"/>
            <a:ext cx="711611" cy="498983"/>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lowchart: Preparation 15">
            <a:extLst>
              <a:ext uri="{FF2B5EF4-FFF2-40B4-BE49-F238E27FC236}">
                <a16:creationId xmlns:a16="http://schemas.microsoft.com/office/drawing/2014/main" id="{D6B836B0-1C5C-64A3-FFF0-CBFCCBBF2962}"/>
              </a:ext>
            </a:extLst>
          </p:cNvPr>
          <p:cNvSpPr/>
          <p:nvPr/>
        </p:nvSpPr>
        <p:spPr>
          <a:xfrm>
            <a:off x="8501164" y="5702388"/>
            <a:ext cx="711611" cy="498983"/>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9BA57EF0-6660-A787-F047-9C5EAF021D1E}"/>
              </a:ext>
            </a:extLst>
          </p:cNvPr>
          <p:cNvSpPr/>
          <p:nvPr/>
        </p:nvSpPr>
        <p:spPr>
          <a:xfrm>
            <a:off x="2909441" y="5539901"/>
            <a:ext cx="2602371" cy="324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D03B4623-7ACA-6D86-A5A6-F6E1CB320FC5}"/>
              </a:ext>
            </a:extLst>
          </p:cNvPr>
          <p:cNvSpPr txBox="1"/>
          <p:nvPr/>
        </p:nvSpPr>
        <p:spPr>
          <a:xfrm>
            <a:off x="8562001" y="3614864"/>
            <a:ext cx="707922" cy="369332"/>
          </a:xfrm>
          <a:prstGeom prst="rect">
            <a:avLst/>
          </a:prstGeom>
          <a:noFill/>
        </p:spPr>
        <p:txBody>
          <a:bodyPr wrap="square" rtlCol="0">
            <a:spAutoFit/>
          </a:bodyPr>
          <a:lstStyle/>
          <a:p>
            <a:r>
              <a:rPr lang="en-CA"/>
              <a:t>C</a:t>
            </a:r>
            <a:r>
              <a:rPr lang="en-CA" baseline="-25000"/>
              <a:t>3</a:t>
            </a:r>
            <a:r>
              <a:rPr lang="en-CA"/>
              <a:t>F</a:t>
            </a:r>
            <a:r>
              <a:rPr lang="en-CA" baseline="-25000"/>
              <a:t>8</a:t>
            </a:r>
          </a:p>
        </p:txBody>
      </p:sp>
      <p:sp>
        <p:nvSpPr>
          <p:cNvPr id="13" name="TextBox 12">
            <a:extLst>
              <a:ext uri="{FF2B5EF4-FFF2-40B4-BE49-F238E27FC236}">
                <a16:creationId xmlns:a16="http://schemas.microsoft.com/office/drawing/2014/main" id="{0B953F60-27ED-8CFF-5E0A-903C2F83D6E0}"/>
              </a:ext>
            </a:extLst>
          </p:cNvPr>
          <p:cNvSpPr txBox="1"/>
          <p:nvPr/>
        </p:nvSpPr>
        <p:spPr>
          <a:xfrm>
            <a:off x="7860842" y="2955000"/>
            <a:ext cx="563509" cy="369332"/>
          </a:xfrm>
          <a:prstGeom prst="rect">
            <a:avLst/>
          </a:prstGeom>
          <a:noFill/>
        </p:spPr>
        <p:txBody>
          <a:bodyPr wrap="square" rtlCol="0">
            <a:spAutoFit/>
          </a:bodyPr>
          <a:lstStyle/>
          <a:p>
            <a:r>
              <a:rPr lang="en-CA"/>
              <a:t>Oil</a:t>
            </a:r>
          </a:p>
        </p:txBody>
      </p:sp>
      <p:sp>
        <p:nvSpPr>
          <p:cNvPr id="14" name="TextBox 13">
            <a:extLst>
              <a:ext uri="{FF2B5EF4-FFF2-40B4-BE49-F238E27FC236}">
                <a16:creationId xmlns:a16="http://schemas.microsoft.com/office/drawing/2014/main" id="{35297BFA-9839-48D2-D995-E71F3559D944}"/>
              </a:ext>
            </a:extLst>
          </p:cNvPr>
          <p:cNvSpPr txBox="1"/>
          <p:nvPr/>
        </p:nvSpPr>
        <p:spPr>
          <a:xfrm>
            <a:off x="8419433" y="5738742"/>
            <a:ext cx="993058" cy="369332"/>
          </a:xfrm>
          <a:prstGeom prst="rect">
            <a:avLst/>
          </a:prstGeom>
          <a:noFill/>
        </p:spPr>
        <p:txBody>
          <a:bodyPr wrap="square" rtlCol="0">
            <a:spAutoFit/>
          </a:bodyPr>
          <a:lstStyle/>
          <a:p>
            <a:r>
              <a:rPr lang="en-CA"/>
              <a:t>Bellows</a:t>
            </a:r>
          </a:p>
        </p:txBody>
      </p:sp>
      <p:sp>
        <p:nvSpPr>
          <p:cNvPr id="19" name="TextBox 18">
            <a:extLst>
              <a:ext uri="{FF2B5EF4-FFF2-40B4-BE49-F238E27FC236}">
                <a16:creationId xmlns:a16="http://schemas.microsoft.com/office/drawing/2014/main" id="{2D12EE7C-584C-839F-89FF-F7F7B40A3EF7}"/>
              </a:ext>
            </a:extLst>
          </p:cNvPr>
          <p:cNvSpPr txBox="1"/>
          <p:nvPr/>
        </p:nvSpPr>
        <p:spPr>
          <a:xfrm>
            <a:off x="10351177" y="3915744"/>
            <a:ext cx="1046184" cy="369332"/>
          </a:xfrm>
          <a:prstGeom prst="rect">
            <a:avLst/>
          </a:prstGeom>
          <a:noFill/>
        </p:spPr>
        <p:txBody>
          <a:bodyPr wrap="none" rtlCol="0">
            <a:spAutoFit/>
          </a:bodyPr>
          <a:lstStyle/>
          <a:p>
            <a:r>
              <a:rPr lang="en-CA"/>
              <a:t>Outer Jar</a:t>
            </a:r>
          </a:p>
        </p:txBody>
      </p:sp>
      <p:sp>
        <p:nvSpPr>
          <p:cNvPr id="21" name="TextBox 20">
            <a:extLst>
              <a:ext uri="{FF2B5EF4-FFF2-40B4-BE49-F238E27FC236}">
                <a16:creationId xmlns:a16="http://schemas.microsoft.com/office/drawing/2014/main" id="{4CDA910D-B9AE-1FDA-8D58-FD8DCC1BCA30}"/>
              </a:ext>
            </a:extLst>
          </p:cNvPr>
          <p:cNvSpPr txBox="1"/>
          <p:nvPr/>
        </p:nvSpPr>
        <p:spPr>
          <a:xfrm>
            <a:off x="10207632" y="4828663"/>
            <a:ext cx="998991" cy="369332"/>
          </a:xfrm>
          <a:prstGeom prst="rect">
            <a:avLst/>
          </a:prstGeom>
          <a:noFill/>
        </p:spPr>
        <p:txBody>
          <a:bodyPr wrap="none" rtlCol="0">
            <a:spAutoFit/>
          </a:bodyPr>
          <a:lstStyle/>
          <a:p>
            <a:r>
              <a:rPr lang="en-CA"/>
              <a:t>Inner Jar</a:t>
            </a:r>
          </a:p>
        </p:txBody>
      </p:sp>
      <p:cxnSp>
        <p:nvCxnSpPr>
          <p:cNvPr id="23" name="Straight Arrow Connector 22">
            <a:extLst>
              <a:ext uri="{FF2B5EF4-FFF2-40B4-BE49-F238E27FC236}">
                <a16:creationId xmlns:a16="http://schemas.microsoft.com/office/drawing/2014/main" id="{477274E7-D738-C24A-E582-3FC252984043}"/>
              </a:ext>
            </a:extLst>
          </p:cNvPr>
          <p:cNvCxnSpPr>
            <a:cxnSpLocks/>
            <a:stCxn id="19" idx="1"/>
          </p:cNvCxnSpPr>
          <p:nvPr/>
        </p:nvCxnSpPr>
        <p:spPr>
          <a:xfrm flipH="1">
            <a:off x="9289590" y="4100410"/>
            <a:ext cx="10615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893BDE3-1BB1-7B10-F4B6-4D1DC2917369}"/>
              </a:ext>
            </a:extLst>
          </p:cNvPr>
          <p:cNvCxnSpPr>
            <a:cxnSpLocks/>
            <a:endCxn id="8" idx="2"/>
          </p:cNvCxnSpPr>
          <p:nvPr/>
        </p:nvCxnSpPr>
        <p:spPr>
          <a:xfrm flipH="1">
            <a:off x="9166684" y="5013489"/>
            <a:ext cx="1103760" cy="11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857C3B6-F2F1-2EE6-92A3-AD4AD8364E5A}"/>
              </a:ext>
            </a:extLst>
          </p:cNvPr>
          <p:cNvSpPr txBox="1"/>
          <p:nvPr/>
        </p:nvSpPr>
        <p:spPr>
          <a:xfrm>
            <a:off x="967375" y="1847023"/>
            <a:ext cx="5071358" cy="1631216"/>
          </a:xfrm>
          <a:prstGeom prst="rect">
            <a:avLst/>
          </a:prstGeom>
          <a:noFill/>
        </p:spPr>
        <p:txBody>
          <a:bodyPr wrap="square" rtlCol="0">
            <a:spAutoFit/>
          </a:bodyPr>
          <a:lstStyle/>
          <a:p>
            <a:pPr marL="285750" indent="-285750">
              <a:buFont typeface="Arial" panose="020B0604020202020204" pitchFamily="34" charset="0"/>
              <a:buChar char="•"/>
            </a:pPr>
            <a:endParaRPr lang="en-CA" sz="2000"/>
          </a:p>
          <a:p>
            <a:r>
              <a:rPr lang="en-CA" sz="2000"/>
              <a:t>1. C</a:t>
            </a:r>
            <a:r>
              <a:rPr lang="en-CA" sz="2000" baseline="-25000"/>
              <a:t>3</a:t>
            </a:r>
            <a:r>
              <a:rPr lang="en-CA" sz="2000"/>
              <a:t>F</a:t>
            </a:r>
            <a:r>
              <a:rPr lang="en-CA" sz="2000" baseline="-25000"/>
              <a:t>8 </a:t>
            </a:r>
            <a:r>
              <a:rPr lang="en-CA" sz="2000"/>
              <a:t>is pressurized to stable liquid state</a:t>
            </a:r>
          </a:p>
          <a:p>
            <a:endParaRPr lang="en-CA" sz="2000"/>
          </a:p>
          <a:p>
            <a:pPr marL="285750" indent="-285750">
              <a:buFont typeface="Arial" panose="020B0604020202020204" pitchFamily="34" charset="0"/>
              <a:buChar char="•"/>
            </a:pPr>
            <a:endParaRPr lang="en-CA" sz="2000"/>
          </a:p>
          <a:p>
            <a:pPr marL="285750" indent="-285750">
              <a:buFont typeface="Arial" panose="020B0604020202020204" pitchFamily="34" charset="0"/>
              <a:buChar char="•"/>
            </a:pPr>
            <a:endParaRPr lang="en-CA" sz="2000"/>
          </a:p>
        </p:txBody>
      </p:sp>
      <p:sp>
        <p:nvSpPr>
          <p:cNvPr id="33" name="Rectangle 32">
            <a:extLst>
              <a:ext uri="{FF2B5EF4-FFF2-40B4-BE49-F238E27FC236}">
                <a16:creationId xmlns:a16="http://schemas.microsoft.com/office/drawing/2014/main" id="{6E43E2DE-9CC3-63EE-A358-5D8ADA2828D0}"/>
              </a:ext>
            </a:extLst>
          </p:cNvPr>
          <p:cNvSpPr/>
          <p:nvPr/>
        </p:nvSpPr>
        <p:spPr>
          <a:xfrm>
            <a:off x="9136712" y="426229"/>
            <a:ext cx="2255341" cy="1682908"/>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TextBox 33">
            <a:extLst>
              <a:ext uri="{FF2B5EF4-FFF2-40B4-BE49-F238E27FC236}">
                <a16:creationId xmlns:a16="http://schemas.microsoft.com/office/drawing/2014/main" id="{C1B47063-5F38-118A-3657-7005A4D65D34}"/>
              </a:ext>
            </a:extLst>
          </p:cNvPr>
          <p:cNvSpPr txBox="1"/>
          <p:nvPr/>
        </p:nvSpPr>
        <p:spPr>
          <a:xfrm>
            <a:off x="9980511" y="2109702"/>
            <a:ext cx="1773462" cy="369332"/>
          </a:xfrm>
          <a:prstGeom prst="rect">
            <a:avLst/>
          </a:prstGeom>
          <a:noFill/>
        </p:spPr>
        <p:txBody>
          <a:bodyPr wrap="square" rtlCol="0">
            <a:spAutoFit/>
          </a:bodyPr>
          <a:lstStyle/>
          <a:p>
            <a:r>
              <a:rPr lang="en-CA"/>
              <a:t>Time</a:t>
            </a:r>
          </a:p>
        </p:txBody>
      </p:sp>
      <p:sp>
        <p:nvSpPr>
          <p:cNvPr id="39" name="Freeform: Shape 38">
            <a:extLst>
              <a:ext uri="{FF2B5EF4-FFF2-40B4-BE49-F238E27FC236}">
                <a16:creationId xmlns:a16="http://schemas.microsoft.com/office/drawing/2014/main" id="{0ACC6B5D-0B88-4E2A-0927-5F8D5B50657E}"/>
              </a:ext>
            </a:extLst>
          </p:cNvPr>
          <p:cNvSpPr/>
          <p:nvPr/>
        </p:nvSpPr>
        <p:spPr>
          <a:xfrm>
            <a:off x="6655136" y="372253"/>
            <a:ext cx="1885091" cy="941615"/>
          </a:xfrm>
          <a:custGeom>
            <a:avLst/>
            <a:gdLst>
              <a:gd name="connsiteX0" fmla="*/ 0 w 2271252"/>
              <a:gd name="connsiteY0" fmla="*/ 0 h 1547054"/>
              <a:gd name="connsiteX1" fmla="*/ 344129 w 2271252"/>
              <a:gd name="connsiteY1" fmla="*/ 658761 h 1547054"/>
              <a:gd name="connsiteX2" fmla="*/ 983226 w 2271252"/>
              <a:gd name="connsiteY2" fmla="*/ 1032387 h 1547054"/>
              <a:gd name="connsiteX3" fmla="*/ 1386349 w 2271252"/>
              <a:gd name="connsiteY3" fmla="*/ 1445342 h 1547054"/>
              <a:gd name="connsiteX4" fmla="*/ 1769807 w 2271252"/>
              <a:gd name="connsiteY4" fmla="*/ 1514168 h 1547054"/>
              <a:gd name="connsiteX5" fmla="*/ 2084439 w 2271252"/>
              <a:gd name="connsiteY5" fmla="*/ 1002890 h 1547054"/>
              <a:gd name="connsiteX6" fmla="*/ 2271252 w 2271252"/>
              <a:gd name="connsiteY6" fmla="*/ 39329 h 154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1252" h="1547054">
                <a:moveTo>
                  <a:pt x="0" y="0"/>
                </a:moveTo>
                <a:cubicBezTo>
                  <a:pt x="90129" y="243348"/>
                  <a:pt x="180258" y="486697"/>
                  <a:pt x="344129" y="658761"/>
                </a:cubicBezTo>
                <a:cubicBezTo>
                  <a:pt x="508000" y="830826"/>
                  <a:pt x="809523" y="901290"/>
                  <a:pt x="983226" y="1032387"/>
                </a:cubicBezTo>
                <a:cubicBezTo>
                  <a:pt x="1156929" y="1163484"/>
                  <a:pt x="1255252" y="1365045"/>
                  <a:pt x="1386349" y="1445342"/>
                </a:cubicBezTo>
                <a:cubicBezTo>
                  <a:pt x="1517446" y="1525639"/>
                  <a:pt x="1653459" y="1587910"/>
                  <a:pt x="1769807" y="1514168"/>
                </a:cubicBezTo>
                <a:cubicBezTo>
                  <a:pt x="1886155" y="1440426"/>
                  <a:pt x="2000865" y="1248696"/>
                  <a:pt x="2084439" y="1002890"/>
                </a:cubicBezTo>
                <a:cubicBezTo>
                  <a:pt x="2168013" y="757084"/>
                  <a:pt x="2197510" y="209755"/>
                  <a:pt x="2271252" y="39329"/>
                </a:cubicBezTo>
              </a:path>
            </a:pathLst>
          </a:cu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1" name="TextBox 40">
            <a:extLst>
              <a:ext uri="{FF2B5EF4-FFF2-40B4-BE49-F238E27FC236}">
                <a16:creationId xmlns:a16="http://schemas.microsoft.com/office/drawing/2014/main" id="{822E2D6E-1DA0-6DE3-ADDE-EF5ECF6DABF7}"/>
              </a:ext>
            </a:extLst>
          </p:cNvPr>
          <p:cNvSpPr txBox="1"/>
          <p:nvPr/>
        </p:nvSpPr>
        <p:spPr>
          <a:xfrm>
            <a:off x="6865903" y="444683"/>
            <a:ext cx="497147" cy="369332"/>
          </a:xfrm>
          <a:prstGeom prst="rect">
            <a:avLst/>
          </a:prstGeom>
          <a:noFill/>
        </p:spPr>
        <p:txBody>
          <a:bodyPr wrap="square" rtlCol="0">
            <a:spAutoFit/>
          </a:bodyPr>
          <a:lstStyle/>
          <a:p>
            <a:r>
              <a:rPr lang="en-CA">
                <a:solidFill>
                  <a:schemeClr val="accent1"/>
                </a:solidFill>
              </a:rPr>
              <a:t>P</a:t>
            </a:r>
            <a:r>
              <a:rPr lang="en-CA" baseline="-25000">
                <a:solidFill>
                  <a:schemeClr val="accent1"/>
                </a:solidFill>
              </a:rPr>
              <a:t>0</a:t>
            </a:r>
            <a:endParaRPr lang="en-CA">
              <a:solidFill>
                <a:schemeClr val="accent1"/>
              </a:solidFill>
            </a:endParaRPr>
          </a:p>
        </p:txBody>
      </p:sp>
      <p:sp>
        <p:nvSpPr>
          <p:cNvPr id="44" name="TextBox 43">
            <a:extLst>
              <a:ext uri="{FF2B5EF4-FFF2-40B4-BE49-F238E27FC236}">
                <a16:creationId xmlns:a16="http://schemas.microsoft.com/office/drawing/2014/main" id="{5400DEFD-A9E1-11CA-50DB-FBA68AC2E2A1}"/>
              </a:ext>
            </a:extLst>
          </p:cNvPr>
          <p:cNvSpPr txBox="1"/>
          <p:nvPr/>
        </p:nvSpPr>
        <p:spPr>
          <a:xfrm>
            <a:off x="7051887" y="2129803"/>
            <a:ext cx="961561" cy="369332"/>
          </a:xfrm>
          <a:prstGeom prst="rect">
            <a:avLst/>
          </a:prstGeom>
          <a:noFill/>
        </p:spPr>
        <p:txBody>
          <a:bodyPr wrap="square" rtlCol="0">
            <a:spAutoFit/>
          </a:bodyPr>
          <a:lstStyle/>
          <a:p>
            <a:r>
              <a:rPr lang="en-CA"/>
              <a:t>Density</a:t>
            </a:r>
          </a:p>
        </p:txBody>
      </p:sp>
      <p:sp>
        <p:nvSpPr>
          <p:cNvPr id="37" name="Rectangle 36">
            <a:extLst>
              <a:ext uri="{FF2B5EF4-FFF2-40B4-BE49-F238E27FC236}">
                <a16:creationId xmlns:a16="http://schemas.microsoft.com/office/drawing/2014/main" id="{C74BE119-4CDF-69AB-1398-91F8408E115D}"/>
              </a:ext>
            </a:extLst>
          </p:cNvPr>
          <p:cNvSpPr/>
          <p:nvPr/>
        </p:nvSpPr>
        <p:spPr>
          <a:xfrm>
            <a:off x="6519079" y="423753"/>
            <a:ext cx="2255340" cy="16945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lumMod val="65000"/>
                </a:schemeClr>
              </a:solidFill>
            </a:endParaRPr>
          </a:p>
        </p:txBody>
      </p:sp>
      <p:sp>
        <p:nvSpPr>
          <p:cNvPr id="65" name="Rectangle 64">
            <a:extLst>
              <a:ext uri="{FF2B5EF4-FFF2-40B4-BE49-F238E27FC236}">
                <a16:creationId xmlns:a16="http://schemas.microsoft.com/office/drawing/2014/main" id="{D5C61117-6280-9B9B-A39B-4BBCB7F40A8F}"/>
              </a:ext>
            </a:extLst>
          </p:cNvPr>
          <p:cNvSpPr/>
          <p:nvPr/>
        </p:nvSpPr>
        <p:spPr>
          <a:xfrm>
            <a:off x="6584792" y="234687"/>
            <a:ext cx="2071658" cy="16716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1" name="Straight Connector 70">
            <a:extLst>
              <a:ext uri="{FF2B5EF4-FFF2-40B4-BE49-F238E27FC236}">
                <a16:creationId xmlns:a16="http://schemas.microsoft.com/office/drawing/2014/main" id="{33F291AA-2017-8BB3-F215-F23D57F74CF3}"/>
              </a:ext>
            </a:extLst>
          </p:cNvPr>
          <p:cNvCxnSpPr>
            <a:cxnSpLocks/>
          </p:cNvCxnSpPr>
          <p:nvPr/>
        </p:nvCxnSpPr>
        <p:spPr>
          <a:xfrm>
            <a:off x="9136712" y="613462"/>
            <a:ext cx="32694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0" name="Star: 5 Points 89">
            <a:extLst>
              <a:ext uri="{FF2B5EF4-FFF2-40B4-BE49-F238E27FC236}">
                <a16:creationId xmlns:a16="http://schemas.microsoft.com/office/drawing/2014/main" id="{EDFF22D6-55F9-D649-E064-62286E970ABD}"/>
              </a:ext>
            </a:extLst>
          </p:cNvPr>
          <p:cNvSpPr/>
          <p:nvPr/>
        </p:nvSpPr>
        <p:spPr>
          <a:xfrm>
            <a:off x="7940218" y="1153388"/>
            <a:ext cx="174468" cy="150095"/>
          </a:xfrm>
          <a:prstGeom prst="star5">
            <a:avLst/>
          </a:prstGeom>
          <a:solidFill>
            <a:srgbClr val="DAA600"/>
          </a:solidFill>
          <a:ln>
            <a:solidFill>
              <a:srgbClr val="DAA6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A283E9D0-9368-D296-744F-08080FD15E14}"/>
              </a:ext>
            </a:extLst>
          </p:cNvPr>
          <p:cNvSpPr txBox="1"/>
          <p:nvPr/>
        </p:nvSpPr>
        <p:spPr>
          <a:xfrm>
            <a:off x="10331267" y="3018424"/>
            <a:ext cx="1166189" cy="646331"/>
          </a:xfrm>
          <a:prstGeom prst="rect">
            <a:avLst/>
          </a:prstGeom>
          <a:noFill/>
        </p:spPr>
        <p:txBody>
          <a:bodyPr wrap="square" rtlCol="0">
            <a:spAutoFit/>
          </a:bodyPr>
          <a:lstStyle/>
          <a:p>
            <a:r>
              <a:rPr lang="en-CA"/>
              <a:t>Pressure Vessel</a:t>
            </a:r>
          </a:p>
        </p:txBody>
      </p:sp>
      <p:cxnSp>
        <p:nvCxnSpPr>
          <p:cNvPr id="18" name="Straight Arrow Connector 17">
            <a:extLst>
              <a:ext uri="{FF2B5EF4-FFF2-40B4-BE49-F238E27FC236}">
                <a16:creationId xmlns:a16="http://schemas.microsoft.com/office/drawing/2014/main" id="{42A1C966-FAE9-8E0C-3B58-EDFFE9425953}"/>
              </a:ext>
            </a:extLst>
          </p:cNvPr>
          <p:cNvCxnSpPr>
            <a:cxnSpLocks/>
          </p:cNvCxnSpPr>
          <p:nvPr/>
        </p:nvCxnSpPr>
        <p:spPr>
          <a:xfrm flipH="1">
            <a:off x="10052003" y="3279303"/>
            <a:ext cx="31125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BD8F9DC5-E428-219F-BFEF-196DE02EA49E}"/>
              </a:ext>
            </a:extLst>
          </p:cNvPr>
          <p:cNvSpPr txBox="1">
            <a:spLocks/>
          </p:cNvSpPr>
          <p:nvPr/>
        </p:nvSpPr>
        <p:spPr>
          <a:xfrm>
            <a:off x="483828" y="399029"/>
            <a:ext cx="5510439"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n-US" sz="1400"/>
          </a:p>
          <a:p>
            <a:r>
              <a:rPr lang="en-US"/>
              <a:t>PICO Detector Operation</a:t>
            </a:r>
            <a:endParaRPr lang="en-CA"/>
          </a:p>
        </p:txBody>
      </p:sp>
    </p:spTree>
    <p:extLst>
      <p:ext uri="{BB962C8B-B14F-4D97-AF65-F5344CB8AC3E}">
        <p14:creationId xmlns:p14="http://schemas.microsoft.com/office/powerpoint/2010/main" val="32998784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F0916C8-7264-F905-3DAB-CD7860F9536A}"/>
              </a:ext>
            </a:extLst>
          </p:cNvPr>
          <p:cNvSpPr>
            <a:spLocks noGrp="1"/>
          </p:cNvSpPr>
          <p:nvPr>
            <p:ph type="ftr" sz="quarter" idx="11"/>
          </p:nvPr>
        </p:nvSpPr>
        <p:spPr/>
        <p:txBody>
          <a:bodyPr/>
          <a:lstStyle/>
          <a:p>
            <a:r>
              <a:rPr lang="en-CA"/>
              <a:t>PICO-500 Detector Calibrations</a:t>
            </a:r>
          </a:p>
        </p:txBody>
      </p:sp>
      <p:sp>
        <p:nvSpPr>
          <p:cNvPr id="3" name="Slide Number Placeholder 2">
            <a:extLst>
              <a:ext uri="{FF2B5EF4-FFF2-40B4-BE49-F238E27FC236}">
                <a16:creationId xmlns:a16="http://schemas.microsoft.com/office/drawing/2014/main" id="{3F80C29F-D2AA-244F-D91B-9870D03B0662}"/>
              </a:ext>
            </a:extLst>
          </p:cNvPr>
          <p:cNvSpPr>
            <a:spLocks noGrp="1"/>
          </p:cNvSpPr>
          <p:nvPr>
            <p:ph type="sldNum" sz="quarter" idx="12"/>
          </p:nvPr>
        </p:nvSpPr>
        <p:spPr/>
        <p:txBody>
          <a:bodyPr/>
          <a:lstStyle/>
          <a:p>
            <a:fld id="{1B339905-E7CB-4B20-9FE9-E36074FF373E}" type="slidenum">
              <a:rPr lang="en-CA" smtClean="0"/>
              <a:t>51</a:t>
            </a:fld>
            <a:endParaRPr lang="en-CA"/>
          </a:p>
        </p:txBody>
      </p:sp>
      <p:sp>
        <p:nvSpPr>
          <p:cNvPr id="5" name="Rectangle: Rounded Corners 4">
            <a:extLst>
              <a:ext uri="{FF2B5EF4-FFF2-40B4-BE49-F238E27FC236}">
                <a16:creationId xmlns:a16="http://schemas.microsoft.com/office/drawing/2014/main" id="{6A61E737-6F81-358C-53A6-5B2E04F3DD85}"/>
              </a:ext>
            </a:extLst>
          </p:cNvPr>
          <p:cNvSpPr/>
          <p:nvPr/>
        </p:nvSpPr>
        <p:spPr>
          <a:xfrm>
            <a:off x="7662350" y="2659539"/>
            <a:ext cx="2389238" cy="3575597"/>
          </a:xfrm>
          <a:prstGeom prst="roundRect">
            <a:avLst/>
          </a:prstGeom>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Flowchart: Delay 5">
            <a:extLst>
              <a:ext uri="{FF2B5EF4-FFF2-40B4-BE49-F238E27FC236}">
                <a16:creationId xmlns:a16="http://schemas.microsoft.com/office/drawing/2014/main" id="{AD67D5C8-EEBD-9A75-ABEE-900EEA1D51C1}"/>
              </a:ext>
            </a:extLst>
          </p:cNvPr>
          <p:cNvSpPr/>
          <p:nvPr/>
        </p:nvSpPr>
        <p:spPr>
          <a:xfrm rot="16200000">
            <a:off x="8350609" y="3200808"/>
            <a:ext cx="1012723" cy="865239"/>
          </a:xfrm>
          <a:prstGeom prst="flowChartDelay">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F788BCA-09F0-B066-2461-EF6E43DD5752}"/>
              </a:ext>
            </a:extLst>
          </p:cNvPr>
          <p:cNvSpPr/>
          <p:nvPr/>
        </p:nvSpPr>
        <p:spPr>
          <a:xfrm>
            <a:off x="8424351" y="3800575"/>
            <a:ext cx="865239" cy="231647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lowchart: Delay 7">
            <a:extLst>
              <a:ext uri="{FF2B5EF4-FFF2-40B4-BE49-F238E27FC236}">
                <a16:creationId xmlns:a16="http://schemas.microsoft.com/office/drawing/2014/main" id="{DB610351-76A0-7863-3E4E-3A7627100C69}"/>
              </a:ext>
            </a:extLst>
          </p:cNvPr>
          <p:cNvSpPr/>
          <p:nvPr/>
        </p:nvSpPr>
        <p:spPr>
          <a:xfrm rot="16200000">
            <a:off x="8658604" y="5150054"/>
            <a:ext cx="418295" cy="619432"/>
          </a:xfrm>
          <a:prstGeom prst="flowChartDelay">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lowchart: Preparation 15">
            <a:extLst>
              <a:ext uri="{FF2B5EF4-FFF2-40B4-BE49-F238E27FC236}">
                <a16:creationId xmlns:a16="http://schemas.microsoft.com/office/drawing/2014/main" id="{D6B836B0-1C5C-64A3-FFF0-CBFCCBBF2962}"/>
              </a:ext>
            </a:extLst>
          </p:cNvPr>
          <p:cNvSpPr/>
          <p:nvPr/>
        </p:nvSpPr>
        <p:spPr>
          <a:xfrm>
            <a:off x="8511946" y="5986628"/>
            <a:ext cx="711611" cy="192132"/>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9BA57EF0-6660-A787-F047-9C5EAF021D1E}"/>
              </a:ext>
            </a:extLst>
          </p:cNvPr>
          <p:cNvSpPr/>
          <p:nvPr/>
        </p:nvSpPr>
        <p:spPr>
          <a:xfrm>
            <a:off x="2909441" y="5539901"/>
            <a:ext cx="2602371" cy="324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D03B4623-7ACA-6D86-A5A6-F6E1CB320FC5}"/>
              </a:ext>
            </a:extLst>
          </p:cNvPr>
          <p:cNvSpPr txBox="1"/>
          <p:nvPr/>
        </p:nvSpPr>
        <p:spPr>
          <a:xfrm>
            <a:off x="8562001" y="3614864"/>
            <a:ext cx="707922" cy="369332"/>
          </a:xfrm>
          <a:prstGeom prst="rect">
            <a:avLst/>
          </a:prstGeom>
          <a:noFill/>
        </p:spPr>
        <p:txBody>
          <a:bodyPr wrap="square" rtlCol="0">
            <a:spAutoFit/>
          </a:bodyPr>
          <a:lstStyle/>
          <a:p>
            <a:r>
              <a:rPr lang="en-CA"/>
              <a:t>C</a:t>
            </a:r>
            <a:r>
              <a:rPr lang="en-CA" baseline="-25000"/>
              <a:t>3</a:t>
            </a:r>
            <a:r>
              <a:rPr lang="en-CA"/>
              <a:t>F</a:t>
            </a:r>
            <a:r>
              <a:rPr lang="en-CA" baseline="-25000"/>
              <a:t>8</a:t>
            </a:r>
          </a:p>
        </p:txBody>
      </p:sp>
      <p:sp>
        <p:nvSpPr>
          <p:cNvPr id="13" name="TextBox 12">
            <a:extLst>
              <a:ext uri="{FF2B5EF4-FFF2-40B4-BE49-F238E27FC236}">
                <a16:creationId xmlns:a16="http://schemas.microsoft.com/office/drawing/2014/main" id="{0B953F60-27ED-8CFF-5E0A-903C2F83D6E0}"/>
              </a:ext>
            </a:extLst>
          </p:cNvPr>
          <p:cNvSpPr txBox="1"/>
          <p:nvPr/>
        </p:nvSpPr>
        <p:spPr>
          <a:xfrm>
            <a:off x="7860842" y="2955000"/>
            <a:ext cx="563509" cy="369332"/>
          </a:xfrm>
          <a:prstGeom prst="rect">
            <a:avLst/>
          </a:prstGeom>
          <a:noFill/>
        </p:spPr>
        <p:txBody>
          <a:bodyPr wrap="square" rtlCol="0">
            <a:spAutoFit/>
          </a:bodyPr>
          <a:lstStyle/>
          <a:p>
            <a:r>
              <a:rPr lang="en-CA"/>
              <a:t>Oil</a:t>
            </a:r>
          </a:p>
        </p:txBody>
      </p:sp>
      <p:sp>
        <p:nvSpPr>
          <p:cNvPr id="19" name="TextBox 18">
            <a:extLst>
              <a:ext uri="{FF2B5EF4-FFF2-40B4-BE49-F238E27FC236}">
                <a16:creationId xmlns:a16="http://schemas.microsoft.com/office/drawing/2014/main" id="{2D12EE7C-584C-839F-89FF-F7F7B40A3EF7}"/>
              </a:ext>
            </a:extLst>
          </p:cNvPr>
          <p:cNvSpPr txBox="1"/>
          <p:nvPr/>
        </p:nvSpPr>
        <p:spPr>
          <a:xfrm>
            <a:off x="10351177" y="3915744"/>
            <a:ext cx="1046184" cy="369332"/>
          </a:xfrm>
          <a:prstGeom prst="rect">
            <a:avLst/>
          </a:prstGeom>
          <a:noFill/>
        </p:spPr>
        <p:txBody>
          <a:bodyPr wrap="none" rtlCol="0">
            <a:spAutoFit/>
          </a:bodyPr>
          <a:lstStyle/>
          <a:p>
            <a:r>
              <a:rPr lang="en-CA"/>
              <a:t>Outer Jar</a:t>
            </a:r>
          </a:p>
        </p:txBody>
      </p:sp>
      <p:sp>
        <p:nvSpPr>
          <p:cNvPr id="21" name="TextBox 20">
            <a:extLst>
              <a:ext uri="{FF2B5EF4-FFF2-40B4-BE49-F238E27FC236}">
                <a16:creationId xmlns:a16="http://schemas.microsoft.com/office/drawing/2014/main" id="{4CDA910D-B9AE-1FDA-8D58-FD8DCC1BCA30}"/>
              </a:ext>
            </a:extLst>
          </p:cNvPr>
          <p:cNvSpPr txBox="1"/>
          <p:nvPr/>
        </p:nvSpPr>
        <p:spPr>
          <a:xfrm>
            <a:off x="10207632" y="4828663"/>
            <a:ext cx="998991" cy="369332"/>
          </a:xfrm>
          <a:prstGeom prst="rect">
            <a:avLst/>
          </a:prstGeom>
          <a:noFill/>
        </p:spPr>
        <p:txBody>
          <a:bodyPr wrap="none" rtlCol="0">
            <a:spAutoFit/>
          </a:bodyPr>
          <a:lstStyle/>
          <a:p>
            <a:r>
              <a:rPr lang="en-CA"/>
              <a:t>Inner Jar</a:t>
            </a:r>
          </a:p>
        </p:txBody>
      </p:sp>
      <p:cxnSp>
        <p:nvCxnSpPr>
          <p:cNvPr id="23" name="Straight Arrow Connector 22">
            <a:extLst>
              <a:ext uri="{FF2B5EF4-FFF2-40B4-BE49-F238E27FC236}">
                <a16:creationId xmlns:a16="http://schemas.microsoft.com/office/drawing/2014/main" id="{477274E7-D738-C24A-E582-3FC252984043}"/>
              </a:ext>
            </a:extLst>
          </p:cNvPr>
          <p:cNvCxnSpPr>
            <a:cxnSpLocks/>
            <a:stCxn id="19" idx="1"/>
          </p:cNvCxnSpPr>
          <p:nvPr/>
        </p:nvCxnSpPr>
        <p:spPr>
          <a:xfrm flipH="1">
            <a:off x="9289590" y="4100410"/>
            <a:ext cx="10615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893BDE3-1BB1-7B10-F4B6-4D1DC2917369}"/>
              </a:ext>
            </a:extLst>
          </p:cNvPr>
          <p:cNvCxnSpPr>
            <a:cxnSpLocks/>
            <a:stCxn id="21" idx="1"/>
            <a:endCxn id="8" idx="2"/>
          </p:cNvCxnSpPr>
          <p:nvPr/>
        </p:nvCxnSpPr>
        <p:spPr>
          <a:xfrm flipH="1">
            <a:off x="9177466" y="5013331"/>
            <a:ext cx="1030164" cy="4464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857C3B6-F2F1-2EE6-92A3-AD4AD8364E5A}"/>
              </a:ext>
            </a:extLst>
          </p:cNvPr>
          <p:cNvSpPr txBox="1"/>
          <p:nvPr/>
        </p:nvSpPr>
        <p:spPr>
          <a:xfrm>
            <a:off x="967375" y="1847023"/>
            <a:ext cx="5071358" cy="2246769"/>
          </a:xfrm>
          <a:prstGeom prst="rect">
            <a:avLst/>
          </a:prstGeom>
          <a:noFill/>
        </p:spPr>
        <p:txBody>
          <a:bodyPr wrap="square" rtlCol="0">
            <a:spAutoFit/>
          </a:bodyPr>
          <a:lstStyle/>
          <a:p>
            <a:pPr marL="285750" indent="-285750">
              <a:buFont typeface="Arial" panose="020B0604020202020204" pitchFamily="34" charset="0"/>
              <a:buChar char="•"/>
            </a:pPr>
            <a:endParaRPr lang="en-CA" sz="2000">
              <a:solidFill>
                <a:schemeClr val="bg1">
                  <a:lumMod val="65000"/>
                </a:schemeClr>
              </a:solidFill>
            </a:endParaRPr>
          </a:p>
          <a:p>
            <a:r>
              <a:rPr lang="en-CA" sz="2000">
                <a:solidFill>
                  <a:schemeClr val="bg1">
                    <a:lumMod val="65000"/>
                  </a:schemeClr>
                </a:solidFill>
              </a:rPr>
              <a:t>1. C</a:t>
            </a:r>
            <a:r>
              <a:rPr lang="en-CA" sz="2000" baseline="-25000">
                <a:solidFill>
                  <a:schemeClr val="bg1">
                    <a:lumMod val="65000"/>
                  </a:schemeClr>
                </a:solidFill>
              </a:rPr>
              <a:t>3</a:t>
            </a:r>
            <a:r>
              <a:rPr lang="en-CA" sz="2000">
                <a:solidFill>
                  <a:schemeClr val="bg1">
                    <a:lumMod val="65000"/>
                  </a:schemeClr>
                </a:solidFill>
              </a:rPr>
              <a:t>F</a:t>
            </a:r>
            <a:r>
              <a:rPr lang="en-CA" sz="2000" baseline="-25000">
                <a:solidFill>
                  <a:schemeClr val="bg1">
                    <a:lumMod val="65000"/>
                  </a:schemeClr>
                </a:solidFill>
              </a:rPr>
              <a:t>8 </a:t>
            </a:r>
            <a:r>
              <a:rPr lang="en-CA" sz="2000">
                <a:solidFill>
                  <a:schemeClr val="bg1">
                    <a:lumMod val="65000"/>
                  </a:schemeClr>
                </a:solidFill>
              </a:rPr>
              <a:t>is pressurized to stable liquid state</a:t>
            </a:r>
          </a:p>
          <a:p>
            <a:pPr marL="285750" indent="-285750">
              <a:buFont typeface="Arial" panose="020B0604020202020204" pitchFamily="34" charset="0"/>
              <a:buChar char="•"/>
            </a:pPr>
            <a:endParaRPr lang="en-CA" sz="2000">
              <a:solidFill>
                <a:schemeClr val="bg1">
                  <a:lumMod val="65000"/>
                </a:schemeClr>
              </a:solidFill>
            </a:endParaRPr>
          </a:p>
          <a:p>
            <a:r>
              <a:rPr lang="en-CA" sz="2000"/>
              <a:t>2. C</a:t>
            </a:r>
            <a:r>
              <a:rPr lang="en-CA" sz="2000" baseline="-25000"/>
              <a:t>3</a:t>
            </a:r>
            <a:r>
              <a:rPr lang="en-CA" sz="2000"/>
              <a:t>F</a:t>
            </a:r>
            <a:r>
              <a:rPr lang="en-CA" sz="2000" baseline="-25000"/>
              <a:t>8 </a:t>
            </a:r>
            <a:r>
              <a:rPr lang="en-CA" sz="2000"/>
              <a:t>volume is slowly expanded</a:t>
            </a:r>
          </a:p>
          <a:p>
            <a:endParaRPr lang="en-CA" sz="2000"/>
          </a:p>
          <a:p>
            <a:pPr marL="285750" indent="-285750">
              <a:buFont typeface="Arial" panose="020B0604020202020204" pitchFamily="34" charset="0"/>
              <a:buChar char="•"/>
            </a:pPr>
            <a:endParaRPr lang="en-CA" sz="2000"/>
          </a:p>
          <a:p>
            <a:pPr marL="285750" indent="-285750">
              <a:buFont typeface="Arial" panose="020B0604020202020204" pitchFamily="34" charset="0"/>
              <a:buChar char="•"/>
            </a:pPr>
            <a:endParaRPr lang="en-CA" sz="2000"/>
          </a:p>
        </p:txBody>
      </p:sp>
      <p:sp>
        <p:nvSpPr>
          <p:cNvPr id="33" name="Rectangle 32">
            <a:extLst>
              <a:ext uri="{FF2B5EF4-FFF2-40B4-BE49-F238E27FC236}">
                <a16:creationId xmlns:a16="http://schemas.microsoft.com/office/drawing/2014/main" id="{6E43E2DE-9CC3-63EE-A358-5D8ADA2828D0}"/>
              </a:ext>
            </a:extLst>
          </p:cNvPr>
          <p:cNvSpPr/>
          <p:nvPr/>
        </p:nvSpPr>
        <p:spPr>
          <a:xfrm>
            <a:off x="9136712" y="426229"/>
            <a:ext cx="2255341" cy="1682908"/>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TextBox 33">
            <a:extLst>
              <a:ext uri="{FF2B5EF4-FFF2-40B4-BE49-F238E27FC236}">
                <a16:creationId xmlns:a16="http://schemas.microsoft.com/office/drawing/2014/main" id="{C1B47063-5F38-118A-3657-7005A4D65D34}"/>
              </a:ext>
            </a:extLst>
          </p:cNvPr>
          <p:cNvSpPr txBox="1"/>
          <p:nvPr/>
        </p:nvSpPr>
        <p:spPr>
          <a:xfrm>
            <a:off x="9980511" y="2109702"/>
            <a:ext cx="1773462" cy="369332"/>
          </a:xfrm>
          <a:prstGeom prst="rect">
            <a:avLst/>
          </a:prstGeom>
          <a:noFill/>
        </p:spPr>
        <p:txBody>
          <a:bodyPr wrap="square" rtlCol="0">
            <a:spAutoFit/>
          </a:bodyPr>
          <a:lstStyle/>
          <a:p>
            <a:r>
              <a:rPr lang="en-CA"/>
              <a:t>Time</a:t>
            </a:r>
          </a:p>
        </p:txBody>
      </p:sp>
      <p:sp>
        <p:nvSpPr>
          <p:cNvPr id="39" name="Freeform: Shape 38">
            <a:extLst>
              <a:ext uri="{FF2B5EF4-FFF2-40B4-BE49-F238E27FC236}">
                <a16:creationId xmlns:a16="http://schemas.microsoft.com/office/drawing/2014/main" id="{0ACC6B5D-0B88-4E2A-0927-5F8D5B50657E}"/>
              </a:ext>
            </a:extLst>
          </p:cNvPr>
          <p:cNvSpPr/>
          <p:nvPr/>
        </p:nvSpPr>
        <p:spPr>
          <a:xfrm>
            <a:off x="6655136" y="372253"/>
            <a:ext cx="1885091" cy="941615"/>
          </a:xfrm>
          <a:custGeom>
            <a:avLst/>
            <a:gdLst>
              <a:gd name="connsiteX0" fmla="*/ 0 w 2271252"/>
              <a:gd name="connsiteY0" fmla="*/ 0 h 1547054"/>
              <a:gd name="connsiteX1" fmla="*/ 344129 w 2271252"/>
              <a:gd name="connsiteY1" fmla="*/ 658761 h 1547054"/>
              <a:gd name="connsiteX2" fmla="*/ 983226 w 2271252"/>
              <a:gd name="connsiteY2" fmla="*/ 1032387 h 1547054"/>
              <a:gd name="connsiteX3" fmla="*/ 1386349 w 2271252"/>
              <a:gd name="connsiteY3" fmla="*/ 1445342 h 1547054"/>
              <a:gd name="connsiteX4" fmla="*/ 1769807 w 2271252"/>
              <a:gd name="connsiteY4" fmla="*/ 1514168 h 1547054"/>
              <a:gd name="connsiteX5" fmla="*/ 2084439 w 2271252"/>
              <a:gd name="connsiteY5" fmla="*/ 1002890 h 1547054"/>
              <a:gd name="connsiteX6" fmla="*/ 2271252 w 2271252"/>
              <a:gd name="connsiteY6" fmla="*/ 39329 h 154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1252" h="1547054">
                <a:moveTo>
                  <a:pt x="0" y="0"/>
                </a:moveTo>
                <a:cubicBezTo>
                  <a:pt x="90129" y="243348"/>
                  <a:pt x="180258" y="486697"/>
                  <a:pt x="344129" y="658761"/>
                </a:cubicBezTo>
                <a:cubicBezTo>
                  <a:pt x="508000" y="830826"/>
                  <a:pt x="809523" y="901290"/>
                  <a:pt x="983226" y="1032387"/>
                </a:cubicBezTo>
                <a:cubicBezTo>
                  <a:pt x="1156929" y="1163484"/>
                  <a:pt x="1255252" y="1365045"/>
                  <a:pt x="1386349" y="1445342"/>
                </a:cubicBezTo>
                <a:cubicBezTo>
                  <a:pt x="1517446" y="1525639"/>
                  <a:pt x="1653459" y="1587910"/>
                  <a:pt x="1769807" y="1514168"/>
                </a:cubicBezTo>
                <a:cubicBezTo>
                  <a:pt x="1886155" y="1440426"/>
                  <a:pt x="2000865" y="1248696"/>
                  <a:pt x="2084439" y="1002890"/>
                </a:cubicBezTo>
                <a:cubicBezTo>
                  <a:pt x="2168013" y="757084"/>
                  <a:pt x="2197510" y="209755"/>
                  <a:pt x="2271252" y="39329"/>
                </a:cubicBezTo>
              </a:path>
            </a:pathLst>
          </a:custGeom>
          <a:ln w="19050">
            <a:solidFill>
              <a:srgbClr val="D9F1F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srgbClr val="D9F1FB"/>
              </a:solidFill>
            </a:endParaRPr>
          </a:p>
        </p:txBody>
      </p:sp>
      <p:sp>
        <p:nvSpPr>
          <p:cNvPr id="40" name="Freeform: Shape 39">
            <a:extLst>
              <a:ext uri="{FF2B5EF4-FFF2-40B4-BE49-F238E27FC236}">
                <a16:creationId xmlns:a16="http://schemas.microsoft.com/office/drawing/2014/main" id="{7B03C01C-7C01-A197-254B-3637109D8D6D}"/>
              </a:ext>
            </a:extLst>
          </p:cNvPr>
          <p:cNvSpPr/>
          <p:nvPr/>
        </p:nvSpPr>
        <p:spPr>
          <a:xfrm>
            <a:off x="6629943" y="366070"/>
            <a:ext cx="1942911" cy="1574632"/>
          </a:xfrm>
          <a:custGeom>
            <a:avLst/>
            <a:gdLst>
              <a:gd name="connsiteX0" fmla="*/ 0 w 2300749"/>
              <a:gd name="connsiteY0" fmla="*/ 0 h 2415577"/>
              <a:gd name="connsiteX1" fmla="*/ 737420 w 2300749"/>
              <a:gd name="connsiteY1" fmla="*/ 2369574 h 2415577"/>
              <a:gd name="connsiteX2" fmla="*/ 1199536 w 2300749"/>
              <a:gd name="connsiteY2" fmla="*/ 1592826 h 2415577"/>
              <a:gd name="connsiteX3" fmla="*/ 1750142 w 2300749"/>
              <a:gd name="connsiteY3" fmla="*/ 1917290 h 2415577"/>
              <a:gd name="connsiteX4" fmla="*/ 2094271 w 2300749"/>
              <a:gd name="connsiteY4" fmla="*/ 1386348 h 2415577"/>
              <a:gd name="connsiteX5" fmla="*/ 2300749 w 2300749"/>
              <a:gd name="connsiteY5" fmla="*/ 78658 h 241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0749" h="2415577">
                <a:moveTo>
                  <a:pt x="0" y="0"/>
                </a:moveTo>
                <a:cubicBezTo>
                  <a:pt x="268748" y="1052051"/>
                  <a:pt x="537497" y="2104103"/>
                  <a:pt x="737420" y="2369574"/>
                </a:cubicBezTo>
                <a:cubicBezTo>
                  <a:pt x="937343" y="2635045"/>
                  <a:pt x="1030749" y="1668207"/>
                  <a:pt x="1199536" y="1592826"/>
                </a:cubicBezTo>
                <a:cubicBezTo>
                  <a:pt x="1368323" y="1517445"/>
                  <a:pt x="1601020" y="1951703"/>
                  <a:pt x="1750142" y="1917290"/>
                </a:cubicBezTo>
                <a:cubicBezTo>
                  <a:pt x="1899265" y="1882877"/>
                  <a:pt x="2002503" y="1692787"/>
                  <a:pt x="2094271" y="1386348"/>
                </a:cubicBezTo>
                <a:cubicBezTo>
                  <a:pt x="2186039" y="1079909"/>
                  <a:pt x="2217175" y="322826"/>
                  <a:pt x="2300749" y="78658"/>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extBox 40">
            <a:extLst>
              <a:ext uri="{FF2B5EF4-FFF2-40B4-BE49-F238E27FC236}">
                <a16:creationId xmlns:a16="http://schemas.microsoft.com/office/drawing/2014/main" id="{822E2D6E-1DA0-6DE3-ADDE-EF5ECF6DABF7}"/>
              </a:ext>
            </a:extLst>
          </p:cNvPr>
          <p:cNvSpPr txBox="1"/>
          <p:nvPr/>
        </p:nvSpPr>
        <p:spPr>
          <a:xfrm>
            <a:off x="6865903" y="444683"/>
            <a:ext cx="497147" cy="369332"/>
          </a:xfrm>
          <a:prstGeom prst="rect">
            <a:avLst/>
          </a:prstGeom>
          <a:noFill/>
          <a:ln>
            <a:noFill/>
          </a:ln>
        </p:spPr>
        <p:txBody>
          <a:bodyPr wrap="square" rtlCol="0">
            <a:spAutoFit/>
          </a:bodyPr>
          <a:lstStyle/>
          <a:p>
            <a:r>
              <a:rPr lang="en-CA">
                <a:solidFill>
                  <a:srgbClr val="D9F1FB"/>
                </a:solidFill>
              </a:rPr>
              <a:t>P</a:t>
            </a:r>
            <a:r>
              <a:rPr lang="en-CA" baseline="-25000">
                <a:solidFill>
                  <a:srgbClr val="D9F1FB"/>
                </a:solidFill>
              </a:rPr>
              <a:t>0</a:t>
            </a:r>
            <a:endParaRPr lang="en-CA">
              <a:solidFill>
                <a:srgbClr val="D9F1FB"/>
              </a:solidFill>
            </a:endParaRPr>
          </a:p>
        </p:txBody>
      </p:sp>
      <p:sp>
        <p:nvSpPr>
          <p:cNvPr id="42" name="TextBox 41">
            <a:extLst>
              <a:ext uri="{FF2B5EF4-FFF2-40B4-BE49-F238E27FC236}">
                <a16:creationId xmlns:a16="http://schemas.microsoft.com/office/drawing/2014/main" id="{C3CF3068-1F29-2F5A-A7C5-D44CE0CD30F8}"/>
              </a:ext>
            </a:extLst>
          </p:cNvPr>
          <p:cNvSpPr txBox="1"/>
          <p:nvPr/>
        </p:nvSpPr>
        <p:spPr>
          <a:xfrm>
            <a:off x="6862294" y="934149"/>
            <a:ext cx="805734" cy="369332"/>
          </a:xfrm>
          <a:prstGeom prst="rect">
            <a:avLst/>
          </a:prstGeom>
          <a:noFill/>
        </p:spPr>
        <p:txBody>
          <a:bodyPr wrap="square" rtlCol="0">
            <a:spAutoFit/>
          </a:bodyPr>
          <a:lstStyle/>
          <a:p>
            <a:r>
              <a:rPr lang="en-CA">
                <a:solidFill>
                  <a:srgbClr val="FF0000"/>
                </a:solidFill>
              </a:rPr>
              <a:t>P &lt; P</a:t>
            </a:r>
            <a:r>
              <a:rPr lang="en-CA" baseline="-25000">
                <a:solidFill>
                  <a:srgbClr val="FF0000"/>
                </a:solidFill>
              </a:rPr>
              <a:t>0</a:t>
            </a:r>
            <a:endParaRPr lang="en-CA">
              <a:solidFill>
                <a:srgbClr val="FF0000"/>
              </a:solidFill>
            </a:endParaRPr>
          </a:p>
        </p:txBody>
      </p:sp>
      <p:sp>
        <p:nvSpPr>
          <p:cNvPr id="44" name="TextBox 43">
            <a:extLst>
              <a:ext uri="{FF2B5EF4-FFF2-40B4-BE49-F238E27FC236}">
                <a16:creationId xmlns:a16="http://schemas.microsoft.com/office/drawing/2014/main" id="{5400DEFD-A9E1-11CA-50DB-FBA68AC2E2A1}"/>
              </a:ext>
            </a:extLst>
          </p:cNvPr>
          <p:cNvSpPr txBox="1"/>
          <p:nvPr/>
        </p:nvSpPr>
        <p:spPr>
          <a:xfrm>
            <a:off x="7051887" y="2129803"/>
            <a:ext cx="961561" cy="369332"/>
          </a:xfrm>
          <a:prstGeom prst="rect">
            <a:avLst/>
          </a:prstGeom>
          <a:noFill/>
        </p:spPr>
        <p:txBody>
          <a:bodyPr wrap="square" rtlCol="0">
            <a:spAutoFit/>
          </a:bodyPr>
          <a:lstStyle/>
          <a:p>
            <a:r>
              <a:rPr lang="en-CA"/>
              <a:t>Density</a:t>
            </a:r>
          </a:p>
        </p:txBody>
      </p:sp>
      <p:sp>
        <p:nvSpPr>
          <p:cNvPr id="45" name="TextBox 44">
            <a:extLst>
              <a:ext uri="{FF2B5EF4-FFF2-40B4-BE49-F238E27FC236}">
                <a16:creationId xmlns:a16="http://schemas.microsoft.com/office/drawing/2014/main" id="{DF201F7F-4A9D-49DC-05A0-603A84A73396}"/>
              </a:ext>
            </a:extLst>
          </p:cNvPr>
          <p:cNvSpPr txBox="1"/>
          <p:nvPr/>
        </p:nvSpPr>
        <p:spPr>
          <a:xfrm>
            <a:off x="6621876" y="1790720"/>
            <a:ext cx="457487" cy="307777"/>
          </a:xfrm>
          <a:prstGeom prst="rect">
            <a:avLst/>
          </a:prstGeom>
          <a:noFill/>
        </p:spPr>
        <p:txBody>
          <a:bodyPr wrap="square" rtlCol="0">
            <a:spAutoFit/>
          </a:bodyPr>
          <a:lstStyle/>
          <a:p>
            <a:r>
              <a:rPr lang="en-CA" sz="1400">
                <a:solidFill>
                  <a:srgbClr val="FF0000"/>
                </a:solidFill>
              </a:rPr>
              <a:t>Gas</a:t>
            </a:r>
          </a:p>
        </p:txBody>
      </p:sp>
      <p:sp>
        <p:nvSpPr>
          <p:cNvPr id="46" name="TextBox 45">
            <a:extLst>
              <a:ext uri="{FF2B5EF4-FFF2-40B4-BE49-F238E27FC236}">
                <a16:creationId xmlns:a16="http://schemas.microsoft.com/office/drawing/2014/main" id="{8E5EA701-6A9A-976C-5EFA-9B44B52F3030}"/>
              </a:ext>
            </a:extLst>
          </p:cNvPr>
          <p:cNvSpPr txBox="1"/>
          <p:nvPr/>
        </p:nvSpPr>
        <p:spPr>
          <a:xfrm>
            <a:off x="7686913" y="1816298"/>
            <a:ext cx="1235232" cy="307777"/>
          </a:xfrm>
          <a:prstGeom prst="rect">
            <a:avLst/>
          </a:prstGeom>
          <a:noFill/>
        </p:spPr>
        <p:txBody>
          <a:bodyPr wrap="square" rtlCol="0">
            <a:spAutoFit/>
          </a:bodyPr>
          <a:lstStyle/>
          <a:p>
            <a:r>
              <a:rPr lang="en-CA" sz="1400">
                <a:solidFill>
                  <a:srgbClr val="FF0000"/>
                </a:solidFill>
              </a:rPr>
              <a:t>Superheated</a:t>
            </a:r>
          </a:p>
        </p:txBody>
      </p:sp>
      <p:cxnSp>
        <p:nvCxnSpPr>
          <p:cNvPr id="47" name="Straight Arrow Connector 46">
            <a:extLst>
              <a:ext uri="{FF2B5EF4-FFF2-40B4-BE49-F238E27FC236}">
                <a16:creationId xmlns:a16="http://schemas.microsoft.com/office/drawing/2014/main" id="{4ECFFFEB-648D-E080-5F56-6419D1394BFD}"/>
              </a:ext>
            </a:extLst>
          </p:cNvPr>
          <p:cNvCxnSpPr>
            <a:cxnSpLocks/>
            <a:endCxn id="40" idx="3"/>
          </p:cNvCxnSpPr>
          <p:nvPr/>
        </p:nvCxnSpPr>
        <p:spPr>
          <a:xfrm flipH="1" flipV="1">
            <a:off x="8107882" y="1615888"/>
            <a:ext cx="6804" cy="2275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CD2FFDF-63AC-69A3-4953-963F369F4A9C}"/>
              </a:ext>
            </a:extLst>
          </p:cNvPr>
          <p:cNvCxnSpPr>
            <a:cxnSpLocks/>
          </p:cNvCxnSpPr>
          <p:nvPr/>
        </p:nvCxnSpPr>
        <p:spPr>
          <a:xfrm flipV="1">
            <a:off x="7019886" y="1937542"/>
            <a:ext cx="254951" cy="70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C74BE119-4CDF-69AB-1398-91F8408E115D}"/>
              </a:ext>
            </a:extLst>
          </p:cNvPr>
          <p:cNvSpPr/>
          <p:nvPr/>
        </p:nvSpPr>
        <p:spPr>
          <a:xfrm>
            <a:off x="6519079" y="423753"/>
            <a:ext cx="2255340" cy="16945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lumMod val="65000"/>
                </a:schemeClr>
              </a:solidFill>
            </a:endParaRPr>
          </a:p>
        </p:txBody>
      </p:sp>
      <p:sp>
        <p:nvSpPr>
          <p:cNvPr id="65" name="Rectangle 64">
            <a:extLst>
              <a:ext uri="{FF2B5EF4-FFF2-40B4-BE49-F238E27FC236}">
                <a16:creationId xmlns:a16="http://schemas.microsoft.com/office/drawing/2014/main" id="{D5C61117-6280-9B9B-A39B-4BBCB7F40A8F}"/>
              </a:ext>
            </a:extLst>
          </p:cNvPr>
          <p:cNvSpPr/>
          <p:nvPr/>
        </p:nvSpPr>
        <p:spPr>
          <a:xfrm>
            <a:off x="6584792" y="234687"/>
            <a:ext cx="2071658" cy="16716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1" name="Straight Connector 70">
            <a:extLst>
              <a:ext uri="{FF2B5EF4-FFF2-40B4-BE49-F238E27FC236}">
                <a16:creationId xmlns:a16="http://schemas.microsoft.com/office/drawing/2014/main" id="{33F291AA-2017-8BB3-F215-F23D57F74CF3}"/>
              </a:ext>
            </a:extLst>
          </p:cNvPr>
          <p:cNvCxnSpPr>
            <a:cxnSpLocks/>
          </p:cNvCxnSpPr>
          <p:nvPr/>
        </p:nvCxnSpPr>
        <p:spPr>
          <a:xfrm>
            <a:off x="9136712" y="613462"/>
            <a:ext cx="326945"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A664A43-BD35-52EE-C288-E76981FF4A01}"/>
              </a:ext>
            </a:extLst>
          </p:cNvPr>
          <p:cNvCxnSpPr>
            <a:cxnSpLocks/>
          </p:cNvCxnSpPr>
          <p:nvPr/>
        </p:nvCxnSpPr>
        <p:spPr>
          <a:xfrm>
            <a:off x="9463657" y="613462"/>
            <a:ext cx="381563" cy="120856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0" name="Star: 5 Points 89">
            <a:extLst>
              <a:ext uri="{FF2B5EF4-FFF2-40B4-BE49-F238E27FC236}">
                <a16:creationId xmlns:a16="http://schemas.microsoft.com/office/drawing/2014/main" id="{EDFF22D6-55F9-D649-E064-62286E970ABD}"/>
              </a:ext>
            </a:extLst>
          </p:cNvPr>
          <p:cNvSpPr/>
          <p:nvPr/>
        </p:nvSpPr>
        <p:spPr>
          <a:xfrm>
            <a:off x="8006842" y="1420677"/>
            <a:ext cx="174468" cy="150095"/>
          </a:xfrm>
          <a:prstGeom prst="star5">
            <a:avLst/>
          </a:prstGeom>
          <a:solidFill>
            <a:srgbClr val="DAA600"/>
          </a:solidFill>
          <a:ln>
            <a:solidFill>
              <a:srgbClr val="DAA6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A283E9D0-9368-D296-744F-08080FD15E14}"/>
              </a:ext>
            </a:extLst>
          </p:cNvPr>
          <p:cNvSpPr txBox="1"/>
          <p:nvPr/>
        </p:nvSpPr>
        <p:spPr>
          <a:xfrm>
            <a:off x="10331267" y="3018424"/>
            <a:ext cx="1181179" cy="646331"/>
          </a:xfrm>
          <a:prstGeom prst="rect">
            <a:avLst/>
          </a:prstGeom>
          <a:noFill/>
        </p:spPr>
        <p:txBody>
          <a:bodyPr wrap="square" rtlCol="0">
            <a:spAutoFit/>
          </a:bodyPr>
          <a:lstStyle/>
          <a:p>
            <a:r>
              <a:rPr lang="en-CA"/>
              <a:t>Pressure Vessel</a:t>
            </a:r>
          </a:p>
        </p:txBody>
      </p:sp>
      <p:cxnSp>
        <p:nvCxnSpPr>
          <p:cNvPr id="18" name="Straight Arrow Connector 17">
            <a:extLst>
              <a:ext uri="{FF2B5EF4-FFF2-40B4-BE49-F238E27FC236}">
                <a16:creationId xmlns:a16="http://schemas.microsoft.com/office/drawing/2014/main" id="{42A1C966-FAE9-8E0C-3B58-EDFFE9425953}"/>
              </a:ext>
            </a:extLst>
          </p:cNvPr>
          <p:cNvCxnSpPr>
            <a:cxnSpLocks/>
          </p:cNvCxnSpPr>
          <p:nvPr/>
        </p:nvCxnSpPr>
        <p:spPr>
          <a:xfrm flipH="1">
            <a:off x="10052003" y="3279303"/>
            <a:ext cx="31125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Flowchart: Preparation 29">
            <a:extLst>
              <a:ext uri="{FF2B5EF4-FFF2-40B4-BE49-F238E27FC236}">
                <a16:creationId xmlns:a16="http://schemas.microsoft.com/office/drawing/2014/main" id="{FAFCF85D-C02B-6AB9-3439-D390B64F8318}"/>
              </a:ext>
            </a:extLst>
          </p:cNvPr>
          <p:cNvSpPr/>
          <p:nvPr/>
        </p:nvSpPr>
        <p:spPr>
          <a:xfrm>
            <a:off x="8511946" y="5805286"/>
            <a:ext cx="711611" cy="192132"/>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lowchart: Preparation 34">
            <a:extLst>
              <a:ext uri="{FF2B5EF4-FFF2-40B4-BE49-F238E27FC236}">
                <a16:creationId xmlns:a16="http://schemas.microsoft.com/office/drawing/2014/main" id="{5CB30578-6EFE-784C-8A8A-9CBDB2FA344F}"/>
              </a:ext>
            </a:extLst>
          </p:cNvPr>
          <p:cNvSpPr/>
          <p:nvPr/>
        </p:nvSpPr>
        <p:spPr>
          <a:xfrm>
            <a:off x="8511946" y="5615362"/>
            <a:ext cx="711611" cy="192132"/>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TextBox 48">
            <a:extLst>
              <a:ext uri="{FF2B5EF4-FFF2-40B4-BE49-F238E27FC236}">
                <a16:creationId xmlns:a16="http://schemas.microsoft.com/office/drawing/2014/main" id="{BF3888FB-6C37-8608-20C4-BA72814173C2}"/>
              </a:ext>
            </a:extLst>
          </p:cNvPr>
          <p:cNvSpPr txBox="1"/>
          <p:nvPr/>
        </p:nvSpPr>
        <p:spPr>
          <a:xfrm>
            <a:off x="8419433" y="5738742"/>
            <a:ext cx="993058" cy="369332"/>
          </a:xfrm>
          <a:prstGeom prst="rect">
            <a:avLst/>
          </a:prstGeom>
          <a:noFill/>
        </p:spPr>
        <p:txBody>
          <a:bodyPr wrap="square" rtlCol="0">
            <a:spAutoFit/>
          </a:bodyPr>
          <a:lstStyle/>
          <a:p>
            <a:r>
              <a:rPr lang="en-CA"/>
              <a:t>Bellows</a:t>
            </a:r>
          </a:p>
        </p:txBody>
      </p:sp>
      <p:sp>
        <p:nvSpPr>
          <p:cNvPr id="50" name="Arrow: Right 49">
            <a:extLst>
              <a:ext uri="{FF2B5EF4-FFF2-40B4-BE49-F238E27FC236}">
                <a16:creationId xmlns:a16="http://schemas.microsoft.com/office/drawing/2014/main" id="{082B403F-3499-DB11-1984-13C9E763FC4A}"/>
              </a:ext>
            </a:extLst>
          </p:cNvPr>
          <p:cNvSpPr/>
          <p:nvPr/>
        </p:nvSpPr>
        <p:spPr>
          <a:xfrm rot="5400000">
            <a:off x="8574375" y="5369146"/>
            <a:ext cx="565187" cy="217181"/>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Arrow: Down 50">
            <a:extLst>
              <a:ext uri="{FF2B5EF4-FFF2-40B4-BE49-F238E27FC236}">
                <a16:creationId xmlns:a16="http://schemas.microsoft.com/office/drawing/2014/main" id="{B122C85A-5269-C191-17E3-D9EB6BB104F7}"/>
              </a:ext>
            </a:extLst>
          </p:cNvPr>
          <p:cNvSpPr/>
          <p:nvPr/>
        </p:nvSpPr>
        <p:spPr>
          <a:xfrm>
            <a:off x="8010413" y="1153032"/>
            <a:ext cx="161727" cy="250866"/>
          </a:xfrm>
          <a:prstGeom prst="downArrow">
            <a:avLst/>
          </a:prstGeom>
          <a:solidFill>
            <a:srgbClr val="FF6565"/>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Title 1">
            <a:extLst>
              <a:ext uri="{FF2B5EF4-FFF2-40B4-BE49-F238E27FC236}">
                <a16:creationId xmlns:a16="http://schemas.microsoft.com/office/drawing/2014/main" id="{A8D775EA-A675-C3CE-96FB-DC1908F7A616}"/>
              </a:ext>
            </a:extLst>
          </p:cNvPr>
          <p:cNvSpPr txBox="1">
            <a:spLocks/>
          </p:cNvSpPr>
          <p:nvPr/>
        </p:nvSpPr>
        <p:spPr>
          <a:xfrm>
            <a:off x="483828" y="399029"/>
            <a:ext cx="5510439"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n-US" sz="1400"/>
          </a:p>
          <a:p>
            <a:r>
              <a:rPr lang="en-US"/>
              <a:t>PICO Detector Operation</a:t>
            </a:r>
            <a:endParaRPr lang="en-CA"/>
          </a:p>
        </p:txBody>
      </p:sp>
    </p:spTree>
    <p:extLst>
      <p:ext uri="{BB962C8B-B14F-4D97-AF65-F5344CB8AC3E}">
        <p14:creationId xmlns:p14="http://schemas.microsoft.com/office/powerpoint/2010/main" val="24830128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F0916C8-7264-F905-3DAB-CD7860F9536A}"/>
              </a:ext>
            </a:extLst>
          </p:cNvPr>
          <p:cNvSpPr>
            <a:spLocks noGrp="1"/>
          </p:cNvSpPr>
          <p:nvPr>
            <p:ph type="ftr" sz="quarter" idx="11"/>
          </p:nvPr>
        </p:nvSpPr>
        <p:spPr/>
        <p:txBody>
          <a:bodyPr/>
          <a:lstStyle/>
          <a:p>
            <a:r>
              <a:rPr lang="en-CA"/>
              <a:t>PICO-500 Detector Calibrations</a:t>
            </a:r>
          </a:p>
        </p:txBody>
      </p:sp>
      <p:sp>
        <p:nvSpPr>
          <p:cNvPr id="3" name="Slide Number Placeholder 2">
            <a:extLst>
              <a:ext uri="{FF2B5EF4-FFF2-40B4-BE49-F238E27FC236}">
                <a16:creationId xmlns:a16="http://schemas.microsoft.com/office/drawing/2014/main" id="{3F80C29F-D2AA-244F-D91B-9870D03B0662}"/>
              </a:ext>
            </a:extLst>
          </p:cNvPr>
          <p:cNvSpPr>
            <a:spLocks noGrp="1"/>
          </p:cNvSpPr>
          <p:nvPr>
            <p:ph type="sldNum" sz="quarter" idx="12"/>
          </p:nvPr>
        </p:nvSpPr>
        <p:spPr/>
        <p:txBody>
          <a:bodyPr/>
          <a:lstStyle/>
          <a:p>
            <a:fld id="{1B339905-E7CB-4B20-9FE9-E36074FF373E}" type="slidenum">
              <a:rPr lang="en-CA" smtClean="0"/>
              <a:t>52</a:t>
            </a:fld>
            <a:endParaRPr lang="en-CA"/>
          </a:p>
        </p:txBody>
      </p:sp>
      <p:sp>
        <p:nvSpPr>
          <p:cNvPr id="5" name="Rectangle: Rounded Corners 4">
            <a:extLst>
              <a:ext uri="{FF2B5EF4-FFF2-40B4-BE49-F238E27FC236}">
                <a16:creationId xmlns:a16="http://schemas.microsoft.com/office/drawing/2014/main" id="{6A61E737-6F81-358C-53A6-5B2E04F3DD85}"/>
              </a:ext>
            </a:extLst>
          </p:cNvPr>
          <p:cNvSpPr/>
          <p:nvPr/>
        </p:nvSpPr>
        <p:spPr>
          <a:xfrm>
            <a:off x="7662350" y="2659539"/>
            <a:ext cx="2389238" cy="3575597"/>
          </a:xfrm>
          <a:prstGeom prst="roundRect">
            <a:avLst/>
          </a:prstGeom>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Flowchart: Delay 5">
            <a:extLst>
              <a:ext uri="{FF2B5EF4-FFF2-40B4-BE49-F238E27FC236}">
                <a16:creationId xmlns:a16="http://schemas.microsoft.com/office/drawing/2014/main" id="{AD67D5C8-EEBD-9A75-ABEE-900EEA1D51C1}"/>
              </a:ext>
            </a:extLst>
          </p:cNvPr>
          <p:cNvSpPr/>
          <p:nvPr/>
        </p:nvSpPr>
        <p:spPr>
          <a:xfrm rot="16200000">
            <a:off x="8350609" y="3200808"/>
            <a:ext cx="1012723" cy="865239"/>
          </a:xfrm>
          <a:prstGeom prst="flowChartDelay">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F788BCA-09F0-B066-2461-EF6E43DD5752}"/>
              </a:ext>
            </a:extLst>
          </p:cNvPr>
          <p:cNvSpPr/>
          <p:nvPr/>
        </p:nvSpPr>
        <p:spPr>
          <a:xfrm>
            <a:off x="8424351" y="3800575"/>
            <a:ext cx="865239" cy="231647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lowchart: Delay 7">
            <a:extLst>
              <a:ext uri="{FF2B5EF4-FFF2-40B4-BE49-F238E27FC236}">
                <a16:creationId xmlns:a16="http://schemas.microsoft.com/office/drawing/2014/main" id="{DB610351-76A0-7863-3E4E-3A7627100C69}"/>
              </a:ext>
            </a:extLst>
          </p:cNvPr>
          <p:cNvSpPr/>
          <p:nvPr/>
        </p:nvSpPr>
        <p:spPr>
          <a:xfrm rot="16200000">
            <a:off x="8658604" y="5150054"/>
            <a:ext cx="418295" cy="619432"/>
          </a:xfrm>
          <a:prstGeom prst="flowChartDelay">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lowchart: Preparation 15">
            <a:extLst>
              <a:ext uri="{FF2B5EF4-FFF2-40B4-BE49-F238E27FC236}">
                <a16:creationId xmlns:a16="http://schemas.microsoft.com/office/drawing/2014/main" id="{D6B836B0-1C5C-64A3-FFF0-CBFCCBBF2962}"/>
              </a:ext>
            </a:extLst>
          </p:cNvPr>
          <p:cNvSpPr/>
          <p:nvPr/>
        </p:nvSpPr>
        <p:spPr>
          <a:xfrm>
            <a:off x="8511946" y="5986628"/>
            <a:ext cx="711611" cy="192132"/>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9BA57EF0-6660-A787-F047-9C5EAF021D1E}"/>
              </a:ext>
            </a:extLst>
          </p:cNvPr>
          <p:cNvSpPr/>
          <p:nvPr/>
        </p:nvSpPr>
        <p:spPr>
          <a:xfrm>
            <a:off x="2909441" y="5539901"/>
            <a:ext cx="2602371" cy="324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D03B4623-7ACA-6D86-A5A6-F6E1CB320FC5}"/>
              </a:ext>
            </a:extLst>
          </p:cNvPr>
          <p:cNvSpPr txBox="1"/>
          <p:nvPr/>
        </p:nvSpPr>
        <p:spPr>
          <a:xfrm>
            <a:off x="8562001" y="3614864"/>
            <a:ext cx="707922" cy="369332"/>
          </a:xfrm>
          <a:prstGeom prst="rect">
            <a:avLst/>
          </a:prstGeom>
          <a:noFill/>
        </p:spPr>
        <p:txBody>
          <a:bodyPr wrap="square" rtlCol="0">
            <a:spAutoFit/>
          </a:bodyPr>
          <a:lstStyle/>
          <a:p>
            <a:r>
              <a:rPr lang="en-CA"/>
              <a:t>C</a:t>
            </a:r>
            <a:r>
              <a:rPr lang="en-CA" baseline="-25000"/>
              <a:t>3</a:t>
            </a:r>
            <a:r>
              <a:rPr lang="en-CA"/>
              <a:t>F</a:t>
            </a:r>
            <a:r>
              <a:rPr lang="en-CA" baseline="-25000"/>
              <a:t>8</a:t>
            </a:r>
          </a:p>
        </p:txBody>
      </p:sp>
      <p:sp>
        <p:nvSpPr>
          <p:cNvPr id="13" name="TextBox 12">
            <a:extLst>
              <a:ext uri="{FF2B5EF4-FFF2-40B4-BE49-F238E27FC236}">
                <a16:creationId xmlns:a16="http://schemas.microsoft.com/office/drawing/2014/main" id="{0B953F60-27ED-8CFF-5E0A-903C2F83D6E0}"/>
              </a:ext>
            </a:extLst>
          </p:cNvPr>
          <p:cNvSpPr txBox="1"/>
          <p:nvPr/>
        </p:nvSpPr>
        <p:spPr>
          <a:xfrm>
            <a:off x="7860842" y="2955000"/>
            <a:ext cx="563509" cy="369332"/>
          </a:xfrm>
          <a:prstGeom prst="rect">
            <a:avLst/>
          </a:prstGeom>
          <a:noFill/>
        </p:spPr>
        <p:txBody>
          <a:bodyPr wrap="square" rtlCol="0">
            <a:spAutoFit/>
          </a:bodyPr>
          <a:lstStyle/>
          <a:p>
            <a:r>
              <a:rPr lang="en-CA"/>
              <a:t>Oil</a:t>
            </a:r>
          </a:p>
        </p:txBody>
      </p:sp>
      <p:sp>
        <p:nvSpPr>
          <p:cNvPr id="19" name="TextBox 18">
            <a:extLst>
              <a:ext uri="{FF2B5EF4-FFF2-40B4-BE49-F238E27FC236}">
                <a16:creationId xmlns:a16="http://schemas.microsoft.com/office/drawing/2014/main" id="{2D12EE7C-584C-839F-89FF-F7F7B40A3EF7}"/>
              </a:ext>
            </a:extLst>
          </p:cNvPr>
          <p:cNvSpPr txBox="1"/>
          <p:nvPr/>
        </p:nvSpPr>
        <p:spPr>
          <a:xfrm>
            <a:off x="10351177" y="3915744"/>
            <a:ext cx="1046184" cy="369332"/>
          </a:xfrm>
          <a:prstGeom prst="rect">
            <a:avLst/>
          </a:prstGeom>
          <a:noFill/>
        </p:spPr>
        <p:txBody>
          <a:bodyPr wrap="none" rtlCol="0">
            <a:spAutoFit/>
          </a:bodyPr>
          <a:lstStyle/>
          <a:p>
            <a:r>
              <a:rPr lang="en-CA"/>
              <a:t>Outer Jar</a:t>
            </a:r>
          </a:p>
        </p:txBody>
      </p:sp>
      <p:sp>
        <p:nvSpPr>
          <p:cNvPr id="21" name="TextBox 20">
            <a:extLst>
              <a:ext uri="{FF2B5EF4-FFF2-40B4-BE49-F238E27FC236}">
                <a16:creationId xmlns:a16="http://schemas.microsoft.com/office/drawing/2014/main" id="{4CDA910D-B9AE-1FDA-8D58-FD8DCC1BCA30}"/>
              </a:ext>
            </a:extLst>
          </p:cNvPr>
          <p:cNvSpPr txBox="1"/>
          <p:nvPr/>
        </p:nvSpPr>
        <p:spPr>
          <a:xfrm>
            <a:off x="10207632" y="4828663"/>
            <a:ext cx="998991" cy="369332"/>
          </a:xfrm>
          <a:prstGeom prst="rect">
            <a:avLst/>
          </a:prstGeom>
          <a:noFill/>
        </p:spPr>
        <p:txBody>
          <a:bodyPr wrap="none" rtlCol="0">
            <a:spAutoFit/>
          </a:bodyPr>
          <a:lstStyle/>
          <a:p>
            <a:r>
              <a:rPr lang="en-CA"/>
              <a:t>Inner Jar</a:t>
            </a:r>
          </a:p>
        </p:txBody>
      </p:sp>
      <p:cxnSp>
        <p:nvCxnSpPr>
          <p:cNvPr id="23" name="Straight Arrow Connector 22">
            <a:extLst>
              <a:ext uri="{FF2B5EF4-FFF2-40B4-BE49-F238E27FC236}">
                <a16:creationId xmlns:a16="http://schemas.microsoft.com/office/drawing/2014/main" id="{477274E7-D738-C24A-E582-3FC252984043}"/>
              </a:ext>
            </a:extLst>
          </p:cNvPr>
          <p:cNvCxnSpPr>
            <a:cxnSpLocks/>
            <a:stCxn id="19" idx="1"/>
          </p:cNvCxnSpPr>
          <p:nvPr/>
        </p:nvCxnSpPr>
        <p:spPr>
          <a:xfrm flipH="1">
            <a:off x="9289590" y="4100410"/>
            <a:ext cx="10615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893BDE3-1BB1-7B10-F4B6-4D1DC2917369}"/>
              </a:ext>
            </a:extLst>
          </p:cNvPr>
          <p:cNvCxnSpPr>
            <a:cxnSpLocks/>
            <a:stCxn id="21" idx="1"/>
            <a:endCxn id="8" idx="2"/>
          </p:cNvCxnSpPr>
          <p:nvPr/>
        </p:nvCxnSpPr>
        <p:spPr>
          <a:xfrm flipH="1">
            <a:off x="9177466" y="5013331"/>
            <a:ext cx="1030164" cy="4464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857C3B6-F2F1-2EE6-92A3-AD4AD8364E5A}"/>
              </a:ext>
            </a:extLst>
          </p:cNvPr>
          <p:cNvSpPr txBox="1"/>
          <p:nvPr/>
        </p:nvSpPr>
        <p:spPr>
          <a:xfrm>
            <a:off x="967375" y="1847023"/>
            <a:ext cx="5071358" cy="3170099"/>
          </a:xfrm>
          <a:prstGeom prst="rect">
            <a:avLst/>
          </a:prstGeom>
          <a:noFill/>
        </p:spPr>
        <p:txBody>
          <a:bodyPr wrap="square" rtlCol="0">
            <a:spAutoFit/>
          </a:bodyPr>
          <a:lstStyle/>
          <a:p>
            <a:pPr marL="285750" indent="-285750">
              <a:buFont typeface="Arial" panose="020B0604020202020204" pitchFamily="34" charset="0"/>
              <a:buChar char="•"/>
            </a:pPr>
            <a:endParaRPr lang="en-CA" sz="2000">
              <a:solidFill>
                <a:schemeClr val="bg1">
                  <a:lumMod val="65000"/>
                </a:schemeClr>
              </a:solidFill>
            </a:endParaRPr>
          </a:p>
          <a:p>
            <a:r>
              <a:rPr lang="en-CA" sz="2000">
                <a:solidFill>
                  <a:schemeClr val="bg1">
                    <a:lumMod val="65000"/>
                  </a:schemeClr>
                </a:solidFill>
              </a:rPr>
              <a:t>1. C</a:t>
            </a:r>
            <a:r>
              <a:rPr lang="en-CA" sz="2000" baseline="-25000">
                <a:solidFill>
                  <a:schemeClr val="bg1">
                    <a:lumMod val="65000"/>
                  </a:schemeClr>
                </a:solidFill>
              </a:rPr>
              <a:t>3</a:t>
            </a:r>
            <a:r>
              <a:rPr lang="en-CA" sz="2000">
                <a:solidFill>
                  <a:schemeClr val="bg1">
                    <a:lumMod val="65000"/>
                  </a:schemeClr>
                </a:solidFill>
              </a:rPr>
              <a:t>F</a:t>
            </a:r>
            <a:r>
              <a:rPr lang="en-CA" sz="2000" baseline="-25000">
                <a:solidFill>
                  <a:schemeClr val="bg1">
                    <a:lumMod val="65000"/>
                  </a:schemeClr>
                </a:solidFill>
              </a:rPr>
              <a:t>8 </a:t>
            </a:r>
            <a:r>
              <a:rPr lang="en-CA" sz="2000">
                <a:solidFill>
                  <a:schemeClr val="bg1">
                    <a:lumMod val="65000"/>
                  </a:schemeClr>
                </a:solidFill>
              </a:rPr>
              <a:t>is pressurized to stable liquid state</a:t>
            </a:r>
          </a:p>
          <a:p>
            <a:pPr marL="285750" indent="-285750">
              <a:buFont typeface="Arial" panose="020B0604020202020204" pitchFamily="34" charset="0"/>
              <a:buChar char="•"/>
            </a:pPr>
            <a:endParaRPr lang="en-CA" sz="2000">
              <a:solidFill>
                <a:schemeClr val="bg1">
                  <a:lumMod val="65000"/>
                </a:schemeClr>
              </a:solidFill>
            </a:endParaRPr>
          </a:p>
          <a:p>
            <a:r>
              <a:rPr lang="en-CA" sz="2000">
                <a:solidFill>
                  <a:schemeClr val="bg1">
                    <a:lumMod val="65000"/>
                  </a:schemeClr>
                </a:solidFill>
              </a:rPr>
              <a:t>2. C</a:t>
            </a:r>
            <a:r>
              <a:rPr lang="en-CA" sz="2000" baseline="-25000">
                <a:solidFill>
                  <a:schemeClr val="bg1">
                    <a:lumMod val="65000"/>
                  </a:schemeClr>
                </a:solidFill>
              </a:rPr>
              <a:t>3</a:t>
            </a:r>
            <a:r>
              <a:rPr lang="en-CA" sz="2000">
                <a:solidFill>
                  <a:schemeClr val="bg1">
                    <a:lumMod val="65000"/>
                  </a:schemeClr>
                </a:solidFill>
              </a:rPr>
              <a:t>F</a:t>
            </a:r>
            <a:r>
              <a:rPr lang="en-CA" sz="2000" baseline="-25000">
                <a:solidFill>
                  <a:schemeClr val="bg1">
                    <a:lumMod val="65000"/>
                  </a:schemeClr>
                </a:solidFill>
              </a:rPr>
              <a:t>8 </a:t>
            </a:r>
            <a:r>
              <a:rPr lang="en-CA" sz="2000">
                <a:solidFill>
                  <a:schemeClr val="bg1">
                    <a:lumMod val="65000"/>
                  </a:schemeClr>
                </a:solidFill>
              </a:rPr>
              <a:t>volume is slowly expanded</a:t>
            </a:r>
          </a:p>
          <a:p>
            <a:pPr marL="285750" indent="-285750">
              <a:buFont typeface="Arial" panose="020B0604020202020204" pitchFamily="34" charset="0"/>
              <a:buChar char="•"/>
            </a:pPr>
            <a:endParaRPr lang="en-CA" sz="2000"/>
          </a:p>
          <a:p>
            <a:r>
              <a:rPr lang="en-CA" sz="2000"/>
              <a:t>3. Detector waits for a bubble in superheated state</a:t>
            </a:r>
          </a:p>
          <a:p>
            <a:endParaRPr lang="en-CA" sz="2000"/>
          </a:p>
          <a:p>
            <a:pPr marL="285750" indent="-285750">
              <a:buFont typeface="Arial" panose="020B0604020202020204" pitchFamily="34" charset="0"/>
              <a:buChar char="•"/>
            </a:pPr>
            <a:endParaRPr lang="en-CA" sz="2000"/>
          </a:p>
          <a:p>
            <a:pPr marL="285750" indent="-285750">
              <a:buFont typeface="Arial" panose="020B0604020202020204" pitchFamily="34" charset="0"/>
              <a:buChar char="•"/>
            </a:pPr>
            <a:endParaRPr lang="en-CA" sz="2000"/>
          </a:p>
        </p:txBody>
      </p:sp>
      <p:sp>
        <p:nvSpPr>
          <p:cNvPr id="33" name="Rectangle 32">
            <a:extLst>
              <a:ext uri="{FF2B5EF4-FFF2-40B4-BE49-F238E27FC236}">
                <a16:creationId xmlns:a16="http://schemas.microsoft.com/office/drawing/2014/main" id="{6E43E2DE-9CC3-63EE-A358-5D8ADA2828D0}"/>
              </a:ext>
            </a:extLst>
          </p:cNvPr>
          <p:cNvSpPr/>
          <p:nvPr/>
        </p:nvSpPr>
        <p:spPr>
          <a:xfrm>
            <a:off x="9136712" y="426229"/>
            <a:ext cx="2255341" cy="1682908"/>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TextBox 33">
            <a:extLst>
              <a:ext uri="{FF2B5EF4-FFF2-40B4-BE49-F238E27FC236}">
                <a16:creationId xmlns:a16="http://schemas.microsoft.com/office/drawing/2014/main" id="{C1B47063-5F38-118A-3657-7005A4D65D34}"/>
              </a:ext>
            </a:extLst>
          </p:cNvPr>
          <p:cNvSpPr txBox="1"/>
          <p:nvPr/>
        </p:nvSpPr>
        <p:spPr>
          <a:xfrm>
            <a:off x="9980511" y="2109702"/>
            <a:ext cx="1773462" cy="369332"/>
          </a:xfrm>
          <a:prstGeom prst="rect">
            <a:avLst/>
          </a:prstGeom>
          <a:noFill/>
        </p:spPr>
        <p:txBody>
          <a:bodyPr wrap="square" rtlCol="0">
            <a:spAutoFit/>
          </a:bodyPr>
          <a:lstStyle/>
          <a:p>
            <a:r>
              <a:rPr lang="en-CA"/>
              <a:t>Time</a:t>
            </a:r>
          </a:p>
        </p:txBody>
      </p:sp>
      <p:sp>
        <p:nvSpPr>
          <p:cNvPr id="39" name="Freeform: Shape 38">
            <a:extLst>
              <a:ext uri="{FF2B5EF4-FFF2-40B4-BE49-F238E27FC236}">
                <a16:creationId xmlns:a16="http://schemas.microsoft.com/office/drawing/2014/main" id="{0ACC6B5D-0B88-4E2A-0927-5F8D5B50657E}"/>
              </a:ext>
            </a:extLst>
          </p:cNvPr>
          <p:cNvSpPr/>
          <p:nvPr/>
        </p:nvSpPr>
        <p:spPr>
          <a:xfrm>
            <a:off x="6655136" y="372253"/>
            <a:ext cx="1885091" cy="941615"/>
          </a:xfrm>
          <a:custGeom>
            <a:avLst/>
            <a:gdLst>
              <a:gd name="connsiteX0" fmla="*/ 0 w 2271252"/>
              <a:gd name="connsiteY0" fmla="*/ 0 h 1547054"/>
              <a:gd name="connsiteX1" fmla="*/ 344129 w 2271252"/>
              <a:gd name="connsiteY1" fmla="*/ 658761 h 1547054"/>
              <a:gd name="connsiteX2" fmla="*/ 983226 w 2271252"/>
              <a:gd name="connsiteY2" fmla="*/ 1032387 h 1547054"/>
              <a:gd name="connsiteX3" fmla="*/ 1386349 w 2271252"/>
              <a:gd name="connsiteY3" fmla="*/ 1445342 h 1547054"/>
              <a:gd name="connsiteX4" fmla="*/ 1769807 w 2271252"/>
              <a:gd name="connsiteY4" fmla="*/ 1514168 h 1547054"/>
              <a:gd name="connsiteX5" fmla="*/ 2084439 w 2271252"/>
              <a:gd name="connsiteY5" fmla="*/ 1002890 h 1547054"/>
              <a:gd name="connsiteX6" fmla="*/ 2271252 w 2271252"/>
              <a:gd name="connsiteY6" fmla="*/ 39329 h 154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1252" h="1547054">
                <a:moveTo>
                  <a:pt x="0" y="0"/>
                </a:moveTo>
                <a:cubicBezTo>
                  <a:pt x="90129" y="243348"/>
                  <a:pt x="180258" y="486697"/>
                  <a:pt x="344129" y="658761"/>
                </a:cubicBezTo>
                <a:cubicBezTo>
                  <a:pt x="508000" y="830826"/>
                  <a:pt x="809523" y="901290"/>
                  <a:pt x="983226" y="1032387"/>
                </a:cubicBezTo>
                <a:cubicBezTo>
                  <a:pt x="1156929" y="1163484"/>
                  <a:pt x="1255252" y="1365045"/>
                  <a:pt x="1386349" y="1445342"/>
                </a:cubicBezTo>
                <a:cubicBezTo>
                  <a:pt x="1517446" y="1525639"/>
                  <a:pt x="1653459" y="1587910"/>
                  <a:pt x="1769807" y="1514168"/>
                </a:cubicBezTo>
                <a:cubicBezTo>
                  <a:pt x="1886155" y="1440426"/>
                  <a:pt x="2000865" y="1248696"/>
                  <a:pt x="2084439" y="1002890"/>
                </a:cubicBezTo>
                <a:cubicBezTo>
                  <a:pt x="2168013" y="757084"/>
                  <a:pt x="2197510" y="209755"/>
                  <a:pt x="2271252" y="39329"/>
                </a:cubicBezTo>
              </a:path>
            </a:pathLst>
          </a:custGeom>
          <a:ln w="19050">
            <a:solidFill>
              <a:srgbClr val="D9F1F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srgbClr val="D9F1FB"/>
              </a:solidFill>
            </a:endParaRPr>
          </a:p>
        </p:txBody>
      </p:sp>
      <p:sp>
        <p:nvSpPr>
          <p:cNvPr id="40" name="Freeform: Shape 39">
            <a:extLst>
              <a:ext uri="{FF2B5EF4-FFF2-40B4-BE49-F238E27FC236}">
                <a16:creationId xmlns:a16="http://schemas.microsoft.com/office/drawing/2014/main" id="{7B03C01C-7C01-A197-254B-3637109D8D6D}"/>
              </a:ext>
            </a:extLst>
          </p:cNvPr>
          <p:cNvSpPr/>
          <p:nvPr/>
        </p:nvSpPr>
        <p:spPr>
          <a:xfrm>
            <a:off x="6629943" y="366070"/>
            <a:ext cx="1942911" cy="1574632"/>
          </a:xfrm>
          <a:custGeom>
            <a:avLst/>
            <a:gdLst>
              <a:gd name="connsiteX0" fmla="*/ 0 w 2300749"/>
              <a:gd name="connsiteY0" fmla="*/ 0 h 2415577"/>
              <a:gd name="connsiteX1" fmla="*/ 737420 w 2300749"/>
              <a:gd name="connsiteY1" fmla="*/ 2369574 h 2415577"/>
              <a:gd name="connsiteX2" fmla="*/ 1199536 w 2300749"/>
              <a:gd name="connsiteY2" fmla="*/ 1592826 h 2415577"/>
              <a:gd name="connsiteX3" fmla="*/ 1750142 w 2300749"/>
              <a:gd name="connsiteY3" fmla="*/ 1917290 h 2415577"/>
              <a:gd name="connsiteX4" fmla="*/ 2094271 w 2300749"/>
              <a:gd name="connsiteY4" fmla="*/ 1386348 h 2415577"/>
              <a:gd name="connsiteX5" fmla="*/ 2300749 w 2300749"/>
              <a:gd name="connsiteY5" fmla="*/ 78658 h 241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0749" h="2415577">
                <a:moveTo>
                  <a:pt x="0" y="0"/>
                </a:moveTo>
                <a:cubicBezTo>
                  <a:pt x="268748" y="1052051"/>
                  <a:pt x="537497" y="2104103"/>
                  <a:pt x="737420" y="2369574"/>
                </a:cubicBezTo>
                <a:cubicBezTo>
                  <a:pt x="937343" y="2635045"/>
                  <a:pt x="1030749" y="1668207"/>
                  <a:pt x="1199536" y="1592826"/>
                </a:cubicBezTo>
                <a:cubicBezTo>
                  <a:pt x="1368323" y="1517445"/>
                  <a:pt x="1601020" y="1951703"/>
                  <a:pt x="1750142" y="1917290"/>
                </a:cubicBezTo>
                <a:cubicBezTo>
                  <a:pt x="1899265" y="1882877"/>
                  <a:pt x="2002503" y="1692787"/>
                  <a:pt x="2094271" y="1386348"/>
                </a:cubicBezTo>
                <a:cubicBezTo>
                  <a:pt x="2186039" y="1079909"/>
                  <a:pt x="2217175" y="322826"/>
                  <a:pt x="2300749" y="78658"/>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extBox 40">
            <a:extLst>
              <a:ext uri="{FF2B5EF4-FFF2-40B4-BE49-F238E27FC236}">
                <a16:creationId xmlns:a16="http://schemas.microsoft.com/office/drawing/2014/main" id="{822E2D6E-1DA0-6DE3-ADDE-EF5ECF6DABF7}"/>
              </a:ext>
            </a:extLst>
          </p:cNvPr>
          <p:cNvSpPr txBox="1"/>
          <p:nvPr/>
        </p:nvSpPr>
        <p:spPr>
          <a:xfrm>
            <a:off x="6865903" y="444683"/>
            <a:ext cx="497147" cy="369332"/>
          </a:xfrm>
          <a:prstGeom prst="rect">
            <a:avLst/>
          </a:prstGeom>
          <a:noFill/>
        </p:spPr>
        <p:txBody>
          <a:bodyPr wrap="square" rtlCol="0">
            <a:spAutoFit/>
          </a:bodyPr>
          <a:lstStyle/>
          <a:p>
            <a:r>
              <a:rPr lang="en-CA">
                <a:solidFill>
                  <a:srgbClr val="D9F1FB"/>
                </a:solidFill>
              </a:rPr>
              <a:t>P</a:t>
            </a:r>
            <a:r>
              <a:rPr lang="en-CA" baseline="-25000">
                <a:solidFill>
                  <a:srgbClr val="D9F1FB"/>
                </a:solidFill>
              </a:rPr>
              <a:t>0</a:t>
            </a:r>
            <a:endParaRPr lang="en-CA">
              <a:solidFill>
                <a:srgbClr val="D9F1FB"/>
              </a:solidFill>
            </a:endParaRPr>
          </a:p>
        </p:txBody>
      </p:sp>
      <p:sp>
        <p:nvSpPr>
          <p:cNvPr id="42" name="TextBox 41">
            <a:extLst>
              <a:ext uri="{FF2B5EF4-FFF2-40B4-BE49-F238E27FC236}">
                <a16:creationId xmlns:a16="http://schemas.microsoft.com/office/drawing/2014/main" id="{C3CF3068-1F29-2F5A-A7C5-D44CE0CD30F8}"/>
              </a:ext>
            </a:extLst>
          </p:cNvPr>
          <p:cNvSpPr txBox="1"/>
          <p:nvPr/>
        </p:nvSpPr>
        <p:spPr>
          <a:xfrm>
            <a:off x="6862294" y="934149"/>
            <a:ext cx="805734" cy="369332"/>
          </a:xfrm>
          <a:prstGeom prst="rect">
            <a:avLst/>
          </a:prstGeom>
          <a:noFill/>
        </p:spPr>
        <p:txBody>
          <a:bodyPr wrap="square" rtlCol="0">
            <a:spAutoFit/>
          </a:bodyPr>
          <a:lstStyle/>
          <a:p>
            <a:r>
              <a:rPr lang="en-CA">
                <a:solidFill>
                  <a:srgbClr val="FF0000"/>
                </a:solidFill>
              </a:rPr>
              <a:t>P &lt; P</a:t>
            </a:r>
            <a:r>
              <a:rPr lang="en-CA" baseline="-25000">
                <a:solidFill>
                  <a:srgbClr val="FF0000"/>
                </a:solidFill>
              </a:rPr>
              <a:t>0</a:t>
            </a:r>
            <a:endParaRPr lang="en-CA">
              <a:solidFill>
                <a:srgbClr val="FF0000"/>
              </a:solidFill>
            </a:endParaRPr>
          </a:p>
        </p:txBody>
      </p:sp>
      <p:sp>
        <p:nvSpPr>
          <p:cNvPr id="44" name="TextBox 43">
            <a:extLst>
              <a:ext uri="{FF2B5EF4-FFF2-40B4-BE49-F238E27FC236}">
                <a16:creationId xmlns:a16="http://schemas.microsoft.com/office/drawing/2014/main" id="{5400DEFD-A9E1-11CA-50DB-FBA68AC2E2A1}"/>
              </a:ext>
            </a:extLst>
          </p:cNvPr>
          <p:cNvSpPr txBox="1"/>
          <p:nvPr/>
        </p:nvSpPr>
        <p:spPr>
          <a:xfrm>
            <a:off x="7051887" y="2129803"/>
            <a:ext cx="961561" cy="369332"/>
          </a:xfrm>
          <a:prstGeom prst="rect">
            <a:avLst/>
          </a:prstGeom>
          <a:noFill/>
        </p:spPr>
        <p:txBody>
          <a:bodyPr wrap="square" rtlCol="0">
            <a:spAutoFit/>
          </a:bodyPr>
          <a:lstStyle/>
          <a:p>
            <a:r>
              <a:rPr lang="en-CA"/>
              <a:t>Density</a:t>
            </a:r>
          </a:p>
        </p:txBody>
      </p:sp>
      <p:sp>
        <p:nvSpPr>
          <p:cNvPr id="45" name="TextBox 44">
            <a:extLst>
              <a:ext uri="{FF2B5EF4-FFF2-40B4-BE49-F238E27FC236}">
                <a16:creationId xmlns:a16="http://schemas.microsoft.com/office/drawing/2014/main" id="{DF201F7F-4A9D-49DC-05A0-603A84A73396}"/>
              </a:ext>
            </a:extLst>
          </p:cNvPr>
          <p:cNvSpPr txBox="1"/>
          <p:nvPr/>
        </p:nvSpPr>
        <p:spPr>
          <a:xfrm>
            <a:off x="6621876" y="1790720"/>
            <a:ext cx="457487" cy="307777"/>
          </a:xfrm>
          <a:prstGeom prst="rect">
            <a:avLst/>
          </a:prstGeom>
          <a:noFill/>
        </p:spPr>
        <p:txBody>
          <a:bodyPr wrap="square" rtlCol="0">
            <a:spAutoFit/>
          </a:bodyPr>
          <a:lstStyle/>
          <a:p>
            <a:r>
              <a:rPr lang="en-CA" sz="1400">
                <a:solidFill>
                  <a:srgbClr val="FF0000"/>
                </a:solidFill>
              </a:rPr>
              <a:t>Gas</a:t>
            </a:r>
          </a:p>
        </p:txBody>
      </p:sp>
      <p:sp>
        <p:nvSpPr>
          <p:cNvPr id="46" name="TextBox 45">
            <a:extLst>
              <a:ext uri="{FF2B5EF4-FFF2-40B4-BE49-F238E27FC236}">
                <a16:creationId xmlns:a16="http://schemas.microsoft.com/office/drawing/2014/main" id="{8E5EA701-6A9A-976C-5EFA-9B44B52F3030}"/>
              </a:ext>
            </a:extLst>
          </p:cNvPr>
          <p:cNvSpPr txBox="1"/>
          <p:nvPr/>
        </p:nvSpPr>
        <p:spPr>
          <a:xfrm>
            <a:off x="7686913" y="1816298"/>
            <a:ext cx="1235232" cy="307777"/>
          </a:xfrm>
          <a:prstGeom prst="rect">
            <a:avLst/>
          </a:prstGeom>
          <a:noFill/>
        </p:spPr>
        <p:txBody>
          <a:bodyPr wrap="square" rtlCol="0">
            <a:spAutoFit/>
          </a:bodyPr>
          <a:lstStyle/>
          <a:p>
            <a:r>
              <a:rPr lang="en-CA" sz="1400">
                <a:solidFill>
                  <a:srgbClr val="FF0000"/>
                </a:solidFill>
              </a:rPr>
              <a:t>Superheated</a:t>
            </a:r>
          </a:p>
        </p:txBody>
      </p:sp>
      <p:cxnSp>
        <p:nvCxnSpPr>
          <p:cNvPr id="47" name="Straight Arrow Connector 46">
            <a:extLst>
              <a:ext uri="{FF2B5EF4-FFF2-40B4-BE49-F238E27FC236}">
                <a16:creationId xmlns:a16="http://schemas.microsoft.com/office/drawing/2014/main" id="{4ECFFFEB-648D-E080-5F56-6419D1394BFD}"/>
              </a:ext>
            </a:extLst>
          </p:cNvPr>
          <p:cNvCxnSpPr>
            <a:cxnSpLocks/>
            <a:endCxn id="40" idx="3"/>
          </p:cNvCxnSpPr>
          <p:nvPr/>
        </p:nvCxnSpPr>
        <p:spPr>
          <a:xfrm flipH="1" flipV="1">
            <a:off x="8107882" y="1615888"/>
            <a:ext cx="6804" cy="2275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CD2FFDF-63AC-69A3-4953-963F369F4A9C}"/>
              </a:ext>
            </a:extLst>
          </p:cNvPr>
          <p:cNvCxnSpPr>
            <a:cxnSpLocks/>
          </p:cNvCxnSpPr>
          <p:nvPr/>
        </p:nvCxnSpPr>
        <p:spPr>
          <a:xfrm flipV="1">
            <a:off x="7019886" y="1937542"/>
            <a:ext cx="254951" cy="70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C74BE119-4CDF-69AB-1398-91F8408E115D}"/>
              </a:ext>
            </a:extLst>
          </p:cNvPr>
          <p:cNvSpPr/>
          <p:nvPr/>
        </p:nvSpPr>
        <p:spPr>
          <a:xfrm>
            <a:off x="6519079" y="423753"/>
            <a:ext cx="2255340" cy="16945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lumMod val="65000"/>
                </a:schemeClr>
              </a:solidFill>
            </a:endParaRPr>
          </a:p>
        </p:txBody>
      </p:sp>
      <p:sp>
        <p:nvSpPr>
          <p:cNvPr id="65" name="Rectangle 64">
            <a:extLst>
              <a:ext uri="{FF2B5EF4-FFF2-40B4-BE49-F238E27FC236}">
                <a16:creationId xmlns:a16="http://schemas.microsoft.com/office/drawing/2014/main" id="{D5C61117-6280-9B9B-A39B-4BBCB7F40A8F}"/>
              </a:ext>
            </a:extLst>
          </p:cNvPr>
          <p:cNvSpPr/>
          <p:nvPr/>
        </p:nvSpPr>
        <p:spPr>
          <a:xfrm>
            <a:off x="6584792" y="234687"/>
            <a:ext cx="2071658" cy="16716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1" name="Straight Connector 70">
            <a:extLst>
              <a:ext uri="{FF2B5EF4-FFF2-40B4-BE49-F238E27FC236}">
                <a16:creationId xmlns:a16="http://schemas.microsoft.com/office/drawing/2014/main" id="{33F291AA-2017-8BB3-F215-F23D57F74CF3}"/>
              </a:ext>
            </a:extLst>
          </p:cNvPr>
          <p:cNvCxnSpPr>
            <a:cxnSpLocks/>
          </p:cNvCxnSpPr>
          <p:nvPr/>
        </p:nvCxnSpPr>
        <p:spPr>
          <a:xfrm>
            <a:off x="9136712" y="613462"/>
            <a:ext cx="326945"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A664A43-BD35-52EE-C288-E76981FF4A01}"/>
              </a:ext>
            </a:extLst>
          </p:cNvPr>
          <p:cNvCxnSpPr>
            <a:cxnSpLocks/>
          </p:cNvCxnSpPr>
          <p:nvPr/>
        </p:nvCxnSpPr>
        <p:spPr>
          <a:xfrm>
            <a:off x="9463657" y="613462"/>
            <a:ext cx="381563" cy="120856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0" name="Star: 5 Points 89">
            <a:extLst>
              <a:ext uri="{FF2B5EF4-FFF2-40B4-BE49-F238E27FC236}">
                <a16:creationId xmlns:a16="http://schemas.microsoft.com/office/drawing/2014/main" id="{EDFF22D6-55F9-D649-E064-62286E970ABD}"/>
              </a:ext>
            </a:extLst>
          </p:cNvPr>
          <p:cNvSpPr/>
          <p:nvPr/>
        </p:nvSpPr>
        <p:spPr>
          <a:xfrm>
            <a:off x="8006842" y="1420677"/>
            <a:ext cx="174468" cy="150095"/>
          </a:xfrm>
          <a:prstGeom prst="star5">
            <a:avLst/>
          </a:prstGeom>
          <a:solidFill>
            <a:srgbClr val="DAA600"/>
          </a:solidFill>
          <a:ln>
            <a:solidFill>
              <a:srgbClr val="DAA6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A283E9D0-9368-D296-744F-08080FD15E14}"/>
              </a:ext>
            </a:extLst>
          </p:cNvPr>
          <p:cNvSpPr txBox="1"/>
          <p:nvPr/>
        </p:nvSpPr>
        <p:spPr>
          <a:xfrm>
            <a:off x="10331267" y="3018424"/>
            <a:ext cx="1343938" cy="646331"/>
          </a:xfrm>
          <a:prstGeom prst="rect">
            <a:avLst/>
          </a:prstGeom>
          <a:noFill/>
        </p:spPr>
        <p:txBody>
          <a:bodyPr wrap="square" rtlCol="0">
            <a:spAutoFit/>
          </a:bodyPr>
          <a:lstStyle/>
          <a:p>
            <a:r>
              <a:rPr lang="en-CA"/>
              <a:t>Pressure Vessel</a:t>
            </a:r>
          </a:p>
        </p:txBody>
      </p:sp>
      <p:cxnSp>
        <p:nvCxnSpPr>
          <p:cNvPr id="18" name="Straight Arrow Connector 17">
            <a:extLst>
              <a:ext uri="{FF2B5EF4-FFF2-40B4-BE49-F238E27FC236}">
                <a16:creationId xmlns:a16="http://schemas.microsoft.com/office/drawing/2014/main" id="{42A1C966-FAE9-8E0C-3B58-EDFFE9425953}"/>
              </a:ext>
            </a:extLst>
          </p:cNvPr>
          <p:cNvCxnSpPr>
            <a:cxnSpLocks/>
          </p:cNvCxnSpPr>
          <p:nvPr/>
        </p:nvCxnSpPr>
        <p:spPr>
          <a:xfrm flipH="1">
            <a:off x="10052003" y="3279303"/>
            <a:ext cx="31125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Flowchart: Preparation 29">
            <a:extLst>
              <a:ext uri="{FF2B5EF4-FFF2-40B4-BE49-F238E27FC236}">
                <a16:creationId xmlns:a16="http://schemas.microsoft.com/office/drawing/2014/main" id="{FAFCF85D-C02B-6AB9-3439-D390B64F8318}"/>
              </a:ext>
            </a:extLst>
          </p:cNvPr>
          <p:cNvSpPr/>
          <p:nvPr/>
        </p:nvSpPr>
        <p:spPr>
          <a:xfrm>
            <a:off x="8511946" y="5805286"/>
            <a:ext cx="711611" cy="192132"/>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lowchart: Preparation 34">
            <a:extLst>
              <a:ext uri="{FF2B5EF4-FFF2-40B4-BE49-F238E27FC236}">
                <a16:creationId xmlns:a16="http://schemas.microsoft.com/office/drawing/2014/main" id="{5CB30578-6EFE-784C-8A8A-9CBDB2FA344F}"/>
              </a:ext>
            </a:extLst>
          </p:cNvPr>
          <p:cNvSpPr/>
          <p:nvPr/>
        </p:nvSpPr>
        <p:spPr>
          <a:xfrm>
            <a:off x="8511946" y="5615362"/>
            <a:ext cx="711611" cy="192132"/>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TextBox 48">
            <a:extLst>
              <a:ext uri="{FF2B5EF4-FFF2-40B4-BE49-F238E27FC236}">
                <a16:creationId xmlns:a16="http://schemas.microsoft.com/office/drawing/2014/main" id="{BF3888FB-6C37-8608-20C4-BA72814173C2}"/>
              </a:ext>
            </a:extLst>
          </p:cNvPr>
          <p:cNvSpPr txBox="1"/>
          <p:nvPr/>
        </p:nvSpPr>
        <p:spPr>
          <a:xfrm>
            <a:off x="8419433" y="5738742"/>
            <a:ext cx="993058" cy="369332"/>
          </a:xfrm>
          <a:prstGeom prst="rect">
            <a:avLst/>
          </a:prstGeom>
          <a:noFill/>
        </p:spPr>
        <p:txBody>
          <a:bodyPr wrap="square" rtlCol="0">
            <a:spAutoFit/>
          </a:bodyPr>
          <a:lstStyle/>
          <a:p>
            <a:r>
              <a:rPr lang="en-CA"/>
              <a:t>Bellows</a:t>
            </a:r>
          </a:p>
        </p:txBody>
      </p:sp>
      <p:cxnSp>
        <p:nvCxnSpPr>
          <p:cNvPr id="4" name="Straight Connector 3">
            <a:extLst>
              <a:ext uri="{FF2B5EF4-FFF2-40B4-BE49-F238E27FC236}">
                <a16:creationId xmlns:a16="http://schemas.microsoft.com/office/drawing/2014/main" id="{C14C7031-9C95-FD6A-7854-411B3CE6B13C}"/>
              </a:ext>
            </a:extLst>
          </p:cNvPr>
          <p:cNvCxnSpPr>
            <a:cxnSpLocks/>
          </p:cNvCxnSpPr>
          <p:nvPr/>
        </p:nvCxnSpPr>
        <p:spPr>
          <a:xfrm>
            <a:off x="9845218" y="1822026"/>
            <a:ext cx="90588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D0F1C3CC-24F7-B76D-286C-EBA33F6550DD}"/>
              </a:ext>
            </a:extLst>
          </p:cNvPr>
          <p:cNvSpPr txBox="1">
            <a:spLocks/>
          </p:cNvSpPr>
          <p:nvPr/>
        </p:nvSpPr>
        <p:spPr>
          <a:xfrm>
            <a:off x="483828" y="399029"/>
            <a:ext cx="5510439"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n-US" sz="1400"/>
          </a:p>
          <a:p>
            <a:r>
              <a:rPr lang="en-US"/>
              <a:t>PICO Detector Operation</a:t>
            </a:r>
            <a:endParaRPr lang="en-CA"/>
          </a:p>
        </p:txBody>
      </p:sp>
    </p:spTree>
    <p:extLst>
      <p:ext uri="{BB962C8B-B14F-4D97-AF65-F5344CB8AC3E}">
        <p14:creationId xmlns:p14="http://schemas.microsoft.com/office/powerpoint/2010/main" val="34335515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F0916C8-7264-F905-3DAB-CD7860F9536A}"/>
              </a:ext>
            </a:extLst>
          </p:cNvPr>
          <p:cNvSpPr>
            <a:spLocks noGrp="1"/>
          </p:cNvSpPr>
          <p:nvPr>
            <p:ph type="ftr" sz="quarter" idx="11"/>
          </p:nvPr>
        </p:nvSpPr>
        <p:spPr/>
        <p:txBody>
          <a:bodyPr/>
          <a:lstStyle/>
          <a:p>
            <a:r>
              <a:rPr lang="en-CA"/>
              <a:t>PICO-500 Detector Calibrations</a:t>
            </a:r>
          </a:p>
        </p:txBody>
      </p:sp>
      <p:sp>
        <p:nvSpPr>
          <p:cNvPr id="3" name="Slide Number Placeholder 2">
            <a:extLst>
              <a:ext uri="{FF2B5EF4-FFF2-40B4-BE49-F238E27FC236}">
                <a16:creationId xmlns:a16="http://schemas.microsoft.com/office/drawing/2014/main" id="{3F80C29F-D2AA-244F-D91B-9870D03B0662}"/>
              </a:ext>
            </a:extLst>
          </p:cNvPr>
          <p:cNvSpPr>
            <a:spLocks noGrp="1"/>
          </p:cNvSpPr>
          <p:nvPr>
            <p:ph type="sldNum" sz="quarter" idx="12"/>
          </p:nvPr>
        </p:nvSpPr>
        <p:spPr/>
        <p:txBody>
          <a:bodyPr/>
          <a:lstStyle/>
          <a:p>
            <a:fld id="{1B339905-E7CB-4B20-9FE9-E36074FF373E}" type="slidenum">
              <a:rPr lang="en-CA" smtClean="0"/>
              <a:t>53</a:t>
            </a:fld>
            <a:endParaRPr lang="en-CA"/>
          </a:p>
        </p:txBody>
      </p:sp>
      <p:sp>
        <p:nvSpPr>
          <p:cNvPr id="5" name="Rectangle: Rounded Corners 4">
            <a:extLst>
              <a:ext uri="{FF2B5EF4-FFF2-40B4-BE49-F238E27FC236}">
                <a16:creationId xmlns:a16="http://schemas.microsoft.com/office/drawing/2014/main" id="{6A61E737-6F81-358C-53A6-5B2E04F3DD85}"/>
              </a:ext>
            </a:extLst>
          </p:cNvPr>
          <p:cNvSpPr/>
          <p:nvPr/>
        </p:nvSpPr>
        <p:spPr>
          <a:xfrm>
            <a:off x="7662350" y="2659539"/>
            <a:ext cx="2389238" cy="3575597"/>
          </a:xfrm>
          <a:prstGeom prst="roundRect">
            <a:avLst/>
          </a:prstGeom>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Flowchart: Delay 5">
            <a:extLst>
              <a:ext uri="{FF2B5EF4-FFF2-40B4-BE49-F238E27FC236}">
                <a16:creationId xmlns:a16="http://schemas.microsoft.com/office/drawing/2014/main" id="{AD67D5C8-EEBD-9A75-ABEE-900EEA1D51C1}"/>
              </a:ext>
            </a:extLst>
          </p:cNvPr>
          <p:cNvSpPr/>
          <p:nvPr/>
        </p:nvSpPr>
        <p:spPr>
          <a:xfrm rot="16200000">
            <a:off x="8350609" y="3200808"/>
            <a:ext cx="1012723" cy="865239"/>
          </a:xfrm>
          <a:prstGeom prst="flowChartDelay">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F788BCA-09F0-B066-2461-EF6E43DD5752}"/>
              </a:ext>
            </a:extLst>
          </p:cNvPr>
          <p:cNvSpPr/>
          <p:nvPr/>
        </p:nvSpPr>
        <p:spPr>
          <a:xfrm>
            <a:off x="8424351" y="3800575"/>
            <a:ext cx="865239" cy="231647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lowchart: Delay 7">
            <a:extLst>
              <a:ext uri="{FF2B5EF4-FFF2-40B4-BE49-F238E27FC236}">
                <a16:creationId xmlns:a16="http://schemas.microsoft.com/office/drawing/2014/main" id="{DB610351-76A0-7863-3E4E-3A7627100C69}"/>
              </a:ext>
            </a:extLst>
          </p:cNvPr>
          <p:cNvSpPr/>
          <p:nvPr/>
        </p:nvSpPr>
        <p:spPr>
          <a:xfrm rot="16200000">
            <a:off x="8658604" y="5150054"/>
            <a:ext cx="418295" cy="619432"/>
          </a:xfrm>
          <a:prstGeom prst="flowChartDelay">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lowchart: Preparation 15">
            <a:extLst>
              <a:ext uri="{FF2B5EF4-FFF2-40B4-BE49-F238E27FC236}">
                <a16:creationId xmlns:a16="http://schemas.microsoft.com/office/drawing/2014/main" id="{D6B836B0-1C5C-64A3-FFF0-CBFCCBBF2962}"/>
              </a:ext>
            </a:extLst>
          </p:cNvPr>
          <p:cNvSpPr/>
          <p:nvPr/>
        </p:nvSpPr>
        <p:spPr>
          <a:xfrm>
            <a:off x="8511946" y="5986628"/>
            <a:ext cx="711611" cy="192132"/>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9BA57EF0-6660-A787-F047-9C5EAF021D1E}"/>
              </a:ext>
            </a:extLst>
          </p:cNvPr>
          <p:cNvSpPr/>
          <p:nvPr/>
        </p:nvSpPr>
        <p:spPr>
          <a:xfrm>
            <a:off x="2909441" y="5539901"/>
            <a:ext cx="2602371" cy="324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D03B4623-7ACA-6D86-A5A6-F6E1CB320FC5}"/>
              </a:ext>
            </a:extLst>
          </p:cNvPr>
          <p:cNvSpPr txBox="1"/>
          <p:nvPr/>
        </p:nvSpPr>
        <p:spPr>
          <a:xfrm>
            <a:off x="8562001" y="3614864"/>
            <a:ext cx="707922" cy="369332"/>
          </a:xfrm>
          <a:prstGeom prst="rect">
            <a:avLst/>
          </a:prstGeom>
          <a:noFill/>
        </p:spPr>
        <p:txBody>
          <a:bodyPr wrap="square" rtlCol="0">
            <a:spAutoFit/>
          </a:bodyPr>
          <a:lstStyle/>
          <a:p>
            <a:r>
              <a:rPr lang="en-CA"/>
              <a:t>C</a:t>
            </a:r>
            <a:r>
              <a:rPr lang="en-CA" baseline="-25000"/>
              <a:t>3</a:t>
            </a:r>
            <a:r>
              <a:rPr lang="en-CA"/>
              <a:t>F</a:t>
            </a:r>
            <a:r>
              <a:rPr lang="en-CA" baseline="-25000"/>
              <a:t>8</a:t>
            </a:r>
          </a:p>
        </p:txBody>
      </p:sp>
      <p:sp>
        <p:nvSpPr>
          <p:cNvPr id="13" name="TextBox 12">
            <a:extLst>
              <a:ext uri="{FF2B5EF4-FFF2-40B4-BE49-F238E27FC236}">
                <a16:creationId xmlns:a16="http://schemas.microsoft.com/office/drawing/2014/main" id="{0B953F60-27ED-8CFF-5E0A-903C2F83D6E0}"/>
              </a:ext>
            </a:extLst>
          </p:cNvPr>
          <p:cNvSpPr txBox="1"/>
          <p:nvPr/>
        </p:nvSpPr>
        <p:spPr>
          <a:xfrm>
            <a:off x="7860842" y="2955000"/>
            <a:ext cx="563509" cy="369332"/>
          </a:xfrm>
          <a:prstGeom prst="rect">
            <a:avLst/>
          </a:prstGeom>
          <a:noFill/>
        </p:spPr>
        <p:txBody>
          <a:bodyPr wrap="square" rtlCol="0">
            <a:spAutoFit/>
          </a:bodyPr>
          <a:lstStyle/>
          <a:p>
            <a:r>
              <a:rPr lang="en-CA"/>
              <a:t>Oil</a:t>
            </a:r>
          </a:p>
        </p:txBody>
      </p:sp>
      <p:sp>
        <p:nvSpPr>
          <p:cNvPr id="19" name="TextBox 18">
            <a:extLst>
              <a:ext uri="{FF2B5EF4-FFF2-40B4-BE49-F238E27FC236}">
                <a16:creationId xmlns:a16="http://schemas.microsoft.com/office/drawing/2014/main" id="{2D12EE7C-584C-839F-89FF-F7F7B40A3EF7}"/>
              </a:ext>
            </a:extLst>
          </p:cNvPr>
          <p:cNvSpPr txBox="1"/>
          <p:nvPr/>
        </p:nvSpPr>
        <p:spPr>
          <a:xfrm>
            <a:off x="10351177" y="3915744"/>
            <a:ext cx="1046184" cy="369332"/>
          </a:xfrm>
          <a:prstGeom prst="rect">
            <a:avLst/>
          </a:prstGeom>
          <a:noFill/>
        </p:spPr>
        <p:txBody>
          <a:bodyPr wrap="none" rtlCol="0">
            <a:spAutoFit/>
          </a:bodyPr>
          <a:lstStyle/>
          <a:p>
            <a:r>
              <a:rPr lang="en-CA"/>
              <a:t>Outer Jar</a:t>
            </a:r>
          </a:p>
        </p:txBody>
      </p:sp>
      <p:sp>
        <p:nvSpPr>
          <p:cNvPr id="21" name="TextBox 20">
            <a:extLst>
              <a:ext uri="{FF2B5EF4-FFF2-40B4-BE49-F238E27FC236}">
                <a16:creationId xmlns:a16="http://schemas.microsoft.com/office/drawing/2014/main" id="{4CDA910D-B9AE-1FDA-8D58-FD8DCC1BCA30}"/>
              </a:ext>
            </a:extLst>
          </p:cNvPr>
          <p:cNvSpPr txBox="1"/>
          <p:nvPr/>
        </p:nvSpPr>
        <p:spPr>
          <a:xfrm>
            <a:off x="10207632" y="4828663"/>
            <a:ext cx="998991" cy="369332"/>
          </a:xfrm>
          <a:prstGeom prst="rect">
            <a:avLst/>
          </a:prstGeom>
          <a:noFill/>
        </p:spPr>
        <p:txBody>
          <a:bodyPr wrap="none" rtlCol="0">
            <a:spAutoFit/>
          </a:bodyPr>
          <a:lstStyle/>
          <a:p>
            <a:r>
              <a:rPr lang="en-CA"/>
              <a:t>Inner Jar</a:t>
            </a:r>
          </a:p>
        </p:txBody>
      </p:sp>
      <p:cxnSp>
        <p:nvCxnSpPr>
          <p:cNvPr id="23" name="Straight Arrow Connector 22">
            <a:extLst>
              <a:ext uri="{FF2B5EF4-FFF2-40B4-BE49-F238E27FC236}">
                <a16:creationId xmlns:a16="http://schemas.microsoft.com/office/drawing/2014/main" id="{477274E7-D738-C24A-E582-3FC252984043}"/>
              </a:ext>
            </a:extLst>
          </p:cNvPr>
          <p:cNvCxnSpPr>
            <a:cxnSpLocks/>
            <a:stCxn id="19" idx="1"/>
          </p:cNvCxnSpPr>
          <p:nvPr/>
        </p:nvCxnSpPr>
        <p:spPr>
          <a:xfrm flipH="1">
            <a:off x="9289590" y="4100410"/>
            <a:ext cx="10615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893BDE3-1BB1-7B10-F4B6-4D1DC2917369}"/>
              </a:ext>
            </a:extLst>
          </p:cNvPr>
          <p:cNvCxnSpPr>
            <a:cxnSpLocks/>
            <a:stCxn id="21" idx="1"/>
            <a:endCxn id="8" idx="2"/>
          </p:cNvCxnSpPr>
          <p:nvPr/>
        </p:nvCxnSpPr>
        <p:spPr>
          <a:xfrm flipH="1">
            <a:off x="9177466" y="5013331"/>
            <a:ext cx="1030164" cy="4464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857C3B6-F2F1-2EE6-92A3-AD4AD8364E5A}"/>
              </a:ext>
            </a:extLst>
          </p:cNvPr>
          <p:cNvSpPr txBox="1"/>
          <p:nvPr/>
        </p:nvSpPr>
        <p:spPr>
          <a:xfrm>
            <a:off x="967375" y="1847023"/>
            <a:ext cx="5071358" cy="4370427"/>
          </a:xfrm>
          <a:prstGeom prst="rect">
            <a:avLst/>
          </a:prstGeom>
          <a:noFill/>
        </p:spPr>
        <p:txBody>
          <a:bodyPr wrap="square" rtlCol="0">
            <a:spAutoFit/>
          </a:bodyPr>
          <a:lstStyle/>
          <a:p>
            <a:pPr marL="285750" indent="-285750">
              <a:buFont typeface="Arial" panose="020B0604020202020204" pitchFamily="34" charset="0"/>
              <a:buChar char="•"/>
            </a:pPr>
            <a:endParaRPr lang="en-CA" sz="2000"/>
          </a:p>
          <a:p>
            <a:r>
              <a:rPr lang="en-CA" sz="2000">
                <a:solidFill>
                  <a:schemeClr val="bg1">
                    <a:lumMod val="65000"/>
                  </a:schemeClr>
                </a:solidFill>
              </a:rPr>
              <a:t>1. C</a:t>
            </a:r>
            <a:r>
              <a:rPr lang="en-CA" sz="2000" baseline="-25000">
                <a:solidFill>
                  <a:schemeClr val="bg1">
                    <a:lumMod val="65000"/>
                  </a:schemeClr>
                </a:solidFill>
              </a:rPr>
              <a:t>3</a:t>
            </a:r>
            <a:r>
              <a:rPr lang="en-CA" sz="2000">
                <a:solidFill>
                  <a:schemeClr val="bg1">
                    <a:lumMod val="65000"/>
                  </a:schemeClr>
                </a:solidFill>
              </a:rPr>
              <a:t>F</a:t>
            </a:r>
            <a:r>
              <a:rPr lang="en-CA" sz="2000" baseline="-25000">
                <a:solidFill>
                  <a:schemeClr val="bg1">
                    <a:lumMod val="65000"/>
                  </a:schemeClr>
                </a:solidFill>
              </a:rPr>
              <a:t>8 </a:t>
            </a:r>
            <a:r>
              <a:rPr lang="en-CA" sz="2000">
                <a:solidFill>
                  <a:schemeClr val="bg1">
                    <a:lumMod val="65000"/>
                  </a:schemeClr>
                </a:solidFill>
              </a:rPr>
              <a:t>is pressurized to stable liquid state</a:t>
            </a:r>
          </a:p>
          <a:p>
            <a:pPr marL="285750" indent="-285750">
              <a:buFont typeface="Arial" panose="020B0604020202020204" pitchFamily="34" charset="0"/>
              <a:buChar char="•"/>
            </a:pPr>
            <a:endParaRPr lang="en-CA" sz="2000">
              <a:solidFill>
                <a:schemeClr val="bg1">
                  <a:lumMod val="65000"/>
                </a:schemeClr>
              </a:solidFill>
            </a:endParaRPr>
          </a:p>
          <a:p>
            <a:r>
              <a:rPr lang="en-CA" sz="2000">
                <a:solidFill>
                  <a:schemeClr val="bg1">
                    <a:lumMod val="65000"/>
                  </a:schemeClr>
                </a:solidFill>
              </a:rPr>
              <a:t>2. C</a:t>
            </a:r>
            <a:r>
              <a:rPr lang="en-CA" sz="2000" baseline="-25000">
                <a:solidFill>
                  <a:schemeClr val="bg1">
                    <a:lumMod val="65000"/>
                  </a:schemeClr>
                </a:solidFill>
              </a:rPr>
              <a:t>3</a:t>
            </a:r>
            <a:r>
              <a:rPr lang="en-CA" sz="2000">
                <a:solidFill>
                  <a:schemeClr val="bg1">
                    <a:lumMod val="65000"/>
                  </a:schemeClr>
                </a:solidFill>
              </a:rPr>
              <a:t>F</a:t>
            </a:r>
            <a:r>
              <a:rPr lang="en-CA" sz="2000" baseline="-25000">
                <a:solidFill>
                  <a:schemeClr val="bg1">
                    <a:lumMod val="65000"/>
                  </a:schemeClr>
                </a:solidFill>
              </a:rPr>
              <a:t>8 </a:t>
            </a:r>
            <a:r>
              <a:rPr lang="en-CA" sz="2000">
                <a:solidFill>
                  <a:schemeClr val="bg1">
                    <a:lumMod val="65000"/>
                  </a:schemeClr>
                </a:solidFill>
              </a:rPr>
              <a:t>volume is slowly expanded</a:t>
            </a:r>
          </a:p>
          <a:p>
            <a:pPr marL="285750" indent="-285750">
              <a:buFont typeface="Arial" panose="020B0604020202020204" pitchFamily="34" charset="0"/>
              <a:buChar char="•"/>
            </a:pPr>
            <a:endParaRPr lang="en-CA" sz="2000">
              <a:solidFill>
                <a:schemeClr val="bg1">
                  <a:lumMod val="65000"/>
                </a:schemeClr>
              </a:solidFill>
            </a:endParaRPr>
          </a:p>
          <a:p>
            <a:r>
              <a:rPr lang="en-CA" sz="2000">
                <a:solidFill>
                  <a:schemeClr val="bg1">
                    <a:lumMod val="65000"/>
                  </a:schemeClr>
                </a:solidFill>
              </a:rPr>
              <a:t>3. Detector waits for a bubble in superheated state</a:t>
            </a:r>
          </a:p>
          <a:p>
            <a:pPr marL="285750" indent="-285750">
              <a:buFont typeface="Arial" panose="020B0604020202020204" pitchFamily="34" charset="0"/>
              <a:buChar char="•"/>
            </a:pPr>
            <a:endParaRPr lang="en-CA" sz="2000">
              <a:solidFill>
                <a:schemeClr val="bg1">
                  <a:lumMod val="65000"/>
                </a:schemeClr>
              </a:solidFill>
            </a:endParaRPr>
          </a:p>
          <a:p>
            <a:r>
              <a:rPr lang="en-CA" sz="2000"/>
              <a:t>4. Incoming particle causes a nuclear recoil resulting in a bubble - images, pressure and acoustic data are recorded</a:t>
            </a:r>
          </a:p>
          <a:p>
            <a:endParaRPr lang="en-CA" sz="2000"/>
          </a:p>
          <a:p>
            <a:pPr marL="285750" indent="-285750">
              <a:buFont typeface="Arial" panose="020B0604020202020204" pitchFamily="34" charset="0"/>
              <a:buChar char="•"/>
            </a:pPr>
            <a:endParaRPr lang="en-CA" sz="2000"/>
          </a:p>
          <a:p>
            <a:pPr marL="285750" indent="-285750">
              <a:buFont typeface="Arial" panose="020B0604020202020204" pitchFamily="34" charset="0"/>
              <a:buChar char="•"/>
            </a:pPr>
            <a:endParaRPr lang="en-CA" sz="2000"/>
          </a:p>
        </p:txBody>
      </p:sp>
      <p:sp>
        <p:nvSpPr>
          <p:cNvPr id="33" name="Rectangle 32">
            <a:extLst>
              <a:ext uri="{FF2B5EF4-FFF2-40B4-BE49-F238E27FC236}">
                <a16:creationId xmlns:a16="http://schemas.microsoft.com/office/drawing/2014/main" id="{6E43E2DE-9CC3-63EE-A358-5D8ADA2828D0}"/>
              </a:ext>
            </a:extLst>
          </p:cNvPr>
          <p:cNvSpPr/>
          <p:nvPr/>
        </p:nvSpPr>
        <p:spPr>
          <a:xfrm>
            <a:off x="9136712" y="426229"/>
            <a:ext cx="2255341" cy="1682908"/>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TextBox 33">
            <a:extLst>
              <a:ext uri="{FF2B5EF4-FFF2-40B4-BE49-F238E27FC236}">
                <a16:creationId xmlns:a16="http://schemas.microsoft.com/office/drawing/2014/main" id="{C1B47063-5F38-118A-3657-7005A4D65D34}"/>
              </a:ext>
            </a:extLst>
          </p:cNvPr>
          <p:cNvSpPr txBox="1"/>
          <p:nvPr/>
        </p:nvSpPr>
        <p:spPr>
          <a:xfrm>
            <a:off x="9980511" y="2109702"/>
            <a:ext cx="1773462" cy="369332"/>
          </a:xfrm>
          <a:prstGeom prst="rect">
            <a:avLst/>
          </a:prstGeom>
          <a:noFill/>
        </p:spPr>
        <p:txBody>
          <a:bodyPr wrap="square" rtlCol="0">
            <a:spAutoFit/>
          </a:bodyPr>
          <a:lstStyle/>
          <a:p>
            <a:r>
              <a:rPr lang="en-CA"/>
              <a:t>Time</a:t>
            </a:r>
          </a:p>
        </p:txBody>
      </p:sp>
      <p:sp>
        <p:nvSpPr>
          <p:cNvPr id="39" name="Freeform: Shape 38">
            <a:extLst>
              <a:ext uri="{FF2B5EF4-FFF2-40B4-BE49-F238E27FC236}">
                <a16:creationId xmlns:a16="http://schemas.microsoft.com/office/drawing/2014/main" id="{0ACC6B5D-0B88-4E2A-0927-5F8D5B50657E}"/>
              </a:ext>
            </a:extLst>
          </p:cNvPr>
          <p:cNvSpPr/>
          <p:nvPr/>
        </p:nvSpPr>
        <p:spPr>
          <a:xfrm>
            <a:off x="6655136" y="372253"/>
            <a:ext cx="1885091" cy="941615"/>
          </a:xfrm>
          <a:custGeom>
            <a:avLst/>
            <a:gdLst>
              <a:gd name="connsiteX0" fmla="*/ 0 w 2271252"/>
              <a:gd name="connsiteY0" fmla="*/ 0 h 1547054"/>
              <a:gd name="connsiteX1" fmla="*/ 344129 w 2271252"/>
              <a:gd name="connsiteY1" fmla="*/ 658761 h 1547054"/>
              <a:gd name="connsiteX2" fmla="*/ 983226 w 2271252"/>
              <a:gd name="connsiteY2" fmla="*/ 1032387 h 1547054"/>
              <a:gd name="connsiteX3" fmla="*/ 1386349 w 2271252"/>
              <a:gd name="connsiteY3" fmla="*/ 1445342 h 1547054"/>
              <a:gd name="connsiteX4" fmla="*/ 1769807 w 2271252"/>
              <a:gd name="connsiteY4" fmla="*/ 1514168 h 1547054"/>
              <a:gd name="connsiteX5" fmla="*/ 2084439 w 2271252"/>
              <a:gd name="connsiteY5" fmla="*/ 1002890 h 1547054"/>
              <a:gd name="connsiteX6" fmla="*/ 2271252 w 2271252"/>
              <a:gd name="connsiteY6" fmla="*/ 39329 h 154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1252" h="1547054">
                <a:moveTo>
                  <a:pt x="0" y="0"/>
                </a:moveTo>
                <a:cubicBezTo>
                  <a:pt x="90129" y="243348"/>
                  <a:pt x="180258" y="486697"/>
                  <a:pt x="344129" y="658761"/>
                </a:cubicBezTo>
                <a:cubicBezTo>
                  <a:pt x="508000" y="830826"/>
                  <a:pt x="809523" y="901290"/>
                  <a:pt x="983226" y="1032387"/>
                </a:cubicBezTo>
                <a:cubicBezTo>
                  <a:pt x="1156929" y="1163484"/>
                  <a:pt x="1255252" y="1365045"/>
                  <a:pt x="1386349" y="1445342"/>
                </a:cubicBezTo>
                <a:cubicBezTo>
                  <a:pt x="1517446" y="1525639"/>
                  <a:pt x="1653459" y="1587910"/>
                  <a:pt x="1769807" y="1514168"/>
                </a:cubicBezTo>
                <a:cubicBezTo>
                  <a:pt x="1886155" y="1440426"/>
                  <a:pt x="2000865" y="1248696"/>
                  <a:pt x="2084439" y="1002890"/>
                </a:cubicBezTo>
                <a:cubicBezTo>
                  <a:pt x="2168013" y="757084"/>
                  <a:pt x="2197510" y="209755"/>
                  <a:pt x="2271252" y="39329"/>
                </a:cubicBezTo>
              </a:path>
            </a:pathLst>
          </a:custGeom>
          <a:ln w="19050">
            <a:solidFill>
              <a:srgbClr val="D9F1F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0" name="Freeform: Shape 39">
            <a:extLst>
              <a:ext uri="{FF2B5EF4-FFF2-40B4-BE49-F238E27FC236}">
                <a16:creationId xmlns:a16="http://schemas.microsoft.com/office/drawing/2014/main" id="{7B03C01C-7C01-A197-254B-3637109D8D6D}"/>
              </a:ext>
            </a:extLst>
          </p:cNvPr>
          <p:cNvSpPr/>
          <p:nvPr/>
        </p:nvSpPr>
        <p:spPr>
          <a:xfrm>
            <a:off x="6629943" y="366070"/>
            <a:ext cx="1942911" cy="1574632"/>
          </a:xfrm>
          <a:custGeom>
            <a:avLst/>
            <a:gdLst>
              <a:gd name="connsiteX0" fmla="*/ 0 w 2300749"/>
              <a:gd name="connsiteY0" fmla="*/ 0 h 2415577"/>
              <a:gd name="connsiteX1" fmla="*/ 737420 w 2300749"/>
              <a:gd name="connsiteY1" fmla="*/ 2369574 h 2415577"/>
              <a:gd name="connsiteX2" fmla="*/ 1199536 w 2300749"/>
              <a:gd name="connsiteY2" fmla="*/ 1592826 h 2415577"/>
              <a:gd name="connsiteX3" fmla="*/ 1750142 w 2300749"/>
              <a:gd name="connsiteY3" fmla="*/ 1917290 h 2415577"/>
              <a:gd name="connsiteX4" fmla="*/ 2094271 w 2300749"/>
              <a:gd name="connsiteY4" fmla="*/ 1386348 h 2415577"/>
              <a:gd name="connsiteX5" fmla="*/ 2300749 w 2300749"/>
              <a:gd name="connsiteY5" fmla="*/ 78658 h 241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0749" h="2415577">
                <a:moveTo>
                  <a:pt x="0" y="0"/>
                </a:moveTo>
                <a:cubicBezTo>
                  <a:pt x="268748" y="1052051"/>
                  <a:pt x="537497" y="2104103"/>
                  <a:pt x="737420" y="2369574"/>
                </a:cubicBezTo>
                <a:cubicBezTo>
                  <a:pt x="937343" y="2635045"/>
                  <a:pt x="1030749" y="1668207"/>
                  <a:pt x="1199536" y="1592826"/>
                </a:cubicBezTo>
                <a:cubicBezTo>
                  <a:pt x="1368323" y="1517445"/>
                  <a:pt x="1601020" y="1951703"/>
                  <a:pt x="1750142" y="1917290"/>
                </a:cubicBezTo>
                <a:cubicBezTo>
                  <a:pt x="1899265" y="1882877"/>
                  <a:pt x="2002503" y="1692787"/>
                  <a:pt x="2094271" y="1386348"/>
                </a:cubicBezTo>
                <a:cubicBezTo>
                  <a:pt x="2186039" y="1079909"/>
                  <a:pt x="2217175" y="322826"/>
                  <a:pt x="2300749" y="78658"/>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extBox 40">
            <a:extLst>
              <a:ext uri="{FF2B5EF4-FFF2-40B4-BE49-F238E27FC236}">
                <a16:creationId xmlns:a16="http://schemas.microsoft.com/office/drawing/2014/main" id="{822E2D6E-1DA0-6DE3-ADDE-EF5ECF6DABF7}"/>
              </a:ext>
            </a:extLst>
          </p:cNvPr>
          <p:cNvSpPr txBox="1"/>
          <p:nvPr/>
        </p:nvSpPr>
        <p:spPr>
          <a:xfrm>
            <a:off x="6865903" y="444683"/>
            <a:ext cx="497147" cy="369332"/>
          </a:xfrm>
          <a:prstGeom prst="rect">
            <a:avLst/>
          </a:prstGeom>
          <a:noFill/>
        </p:spPr>
        <p:txBody>
          <a:bodyPr wrap="square" rtlCol="0">
            <a:spAutoFit/>
          </a:bodyPr>
          <a:lstStyle/>
          <a:p>
            <a:r>
              <a:rPr lang="en-CA">
                <a:solidFill>
                  <a:srgbClr val="D9F1FB"/>
                </a:solidFill>
              </a:rPr>
              <a:t>P</a:t>
            </a:r>
            <a:r>
              <a:rPr lang="en-CA" baseline="-25000">
                <a:solidFill>
                  <a:srgbClr val="D9F1FB"/>
                </a:solidFill>
              </a:rPr>
              <a:t>0</a:t>
            </a:r>
            <a:endParaRPr lang="en-CA">
              <a:solidFill>
                <a:srgbClr val="D9F1FB"/>
              </a:solidFill>
            </a:endParaRPr>
          </a:p>
        </p:txBody>
      </p:sp>
      <p:sp>
        <p:nvSpPr>
          <p:cNvPr id="42" name="TextBox 41">
            <a:extLst>
              <a:ext uri="{FF2B5EF4-FFF2-40B4-BE49-F238E27FC236}">
                <a16:creationId xmlns:a16="http://schemas.microsoft.com/office/drawing/2014/main" id="{C3CF3068-1F29-2F5A-A7C5-D44CE0CD30F8}"/>
              </a:ext>
            </a:extLst>
          </p:cNvPr>
          <p:cNvSpPr txBox="1"/>
          <p:nvPr/>
        </p:nvSpPr>
        <p:spPr>
          <a:xfrm>
            <a:off x="6862294" y="934149"/>
            <a:ext cx="805734" cy="369332"/>
          </a:xfrm>
          <a:prstGeom prst="rect">
            <a:avLst/>
          </a:prstGeom>
          <a:noFill/>
        </p:spPr>
        <p:txBody>
          <a:bodyPr wrap="square" rtlCol="0">
            <a:spAutoFit/>
          </a:bodyPr>
          <a:lstStyle/>
          <a:p>
            <a:r>
              <a:rPr lang="en-CA">
                <a:solidFill>
                  <a:srgbClr val="FF0000"/>
                </a:solidFill>
              </a:rPr>
              <a:t>P &lt; P</a:t>
            </a:r>
            <a:r>
              <a:rPr lang="en-CA" baseline="-25000">
                <a:solidFill>
                  <a:srgbClr val="FF0000"/>
                </a:solidFill>
              </a:rPr>
              <a:t>0</a:t>
            </a:r>
            <a:endParaRPr lang="en-CA">
              <a:solidFill>
                <a:srgbClr val="FF0000"/>
              </a:solidFill>
            </a:endParaRPr>
          </a:p>
        </p:txBody>
      </p:sp>
      <p:sp>
        <p:nvSpPr>
          <p:cNvPr id="44" name="TextBox 43">
            <a:extLst>
              <a:ext uri="{FF2B5EF4-FFF2-40B4-BE49-F238E27FC236}">
                <a16:creationId xmlns:a16="http://schemas.microsoft.com/office/drawing/2014/main" id="{5400DEFD-A9E1-11CA-50DB-FBA68AC2E2A1}"/>
              </a:ext>
            </a:extLst>
          </p:cNvPr>
          <p:cNvSpPr txBox="1"/>
          <p:nvPr/>
        </p:nvSpPr>
        <p:spPr>
          <a:xfrm>
            <a:off x="7051887" y="2129803"/>
            <a:ext cx="961561" cy="369332"/>
          </a:xfrm>
          <a:prstGeom prst="rect">
            <a:avLst/>
          </a:prstGeom>
          <a:noFill/>
        </p:spPr>
        <p:txBody>
          <a:bodyPr wrap="square" rtlCol="0">
            <a:spAutoFit/>
          </a:bodyPr>
          <a:lstStyle/>
          <a:p>
            <a:r>
              <a:rPr lang="en-CA"/>
              <a:t>Density</a:t>
            </a:r>
          </a:p>
        </p:txBody>
      </p:sp>
      <p:sp>
        <p:nvSpPr>
          <p:cNvPr id="45" name="TextBox 44">
            <a:extLst>
              <a:ext uri="{FF2B5EF4-FFF2-40B4-BE49-F238E27FC236}">
                <a16:creationId xmlns:a16="http://schemas.microsoft.com/office/drawing/2014/main" id="{DF201F7F-4A9D-49DC-05A0-603A84A73396}"/>
              </a:ext>
            </a:extLst>
          </p:cNvPr>
          <p:cNvSpPr txBox="1"/>
          <p:nvPr/>
        </p:nvSpPr>
        <p:spPr>
          <a:xfrm>
            <a:off x="6621876" y="1790720"/>
            <a:ext cx="457487" cy="307777"/>
          </a:xfrm>
          <a:prstGeom prst="rect">
            <a:avLst/>
          </a:prstGeom>
          <a:noFill/>
        </p:spPr>
        <p:txBody>
          <a:bodyPr wrap="square" rtlCol="0">
            <a:spAutoFit/>
          </a:bodyPr>
          <a:lstStyle/>
          <a:p>
            <a:r>
              <a:rPr lang="en-CA" sz="1400">
                <a:solidFill>
                  <a:srgbClr val="FF0000"/>
                </a:solidFill>
              </a:rPr>
              <a:t>Gas</a:t>
            </a:r>
          </a:p>
        </p:txBody>
      </p:sp>
      <p:sp>
        <p:nvSpPr>
          <p:cNvPr id="46" name="TextBox 45">
            <a:extLst>
              <a:ext uri="{FF2B5EF4-FFF2-40B4-BE49-F238E27FC236}">
                <a16:creationId xmlns:a16="http://schemas.microsoft.com/office/drawing/2014/main" id="{8E5EA701-6A9A-976C-5EFA-9B44B52F3030}"/>
              </a:ext>
            </a:extLst>
          </p:cNvPr>
          <p:cNvSpPr txBox="1"/>
          <p:nvPr/>
        </p:nvSpPr>
        <p:spPr>
          <a:xfrm>
            <a:off x="7686913" y="1816298"/>
            <a:ext cx="1235232" cy="307777"/>
          </a:xfrm>
          <a:prstGeom prst="rect">
            <a:avLst/>
          </a:prstGeom>
          <a:noFill/>
        </p:spPr>
        <p:txBody>
          <a:bodyPr wrap="square" rtlCol="0">
            <a:spAutoFit/>
          </a:bodyPr>
          <a:lstStyle/>
          <a:p>
            <a:r>
              <a:rPr lang="en-CA" sz="1400">
                <a:solidFill>
                  <a:srgbClr val="FF0000"/>
                </a:solidFill>
              </a:rPr>
              <a:t>Superheated</a:t>
            </a:r>
          </a:p>
        </p:txBody>
      </p:sp>
      <p:cxnSp>
        <p:nvCxnSpPr>
          <p:cNvPr id="47" name="Straight Arrow Connector 46">
            <a:extLst>
              <a:ext uri="{FF2B5EF4-FFF2-40B4-BE49-F238E27FC236}">
                <a16:creationId xmlns:a16="http://schemas.microsoft.com/office/drawing/2014/main" id="{4ECFFFEB-648D-E080-5F56-6419D1394BFD}"/>
              </a:ext>
            </a:extLst>
          </p:cNvPr>
          <p:cNvCxnSpPr>
            <a:cxnSpLocks/>
            <a:endCxn id="40" idx="3"/>
          </p:cNvCxnSpPr>
          <p:nvPr/>
        </p:nvCxnSpPr>
        <p:spPr>
          <a:xfrm flipH="1" flipV="1">
            <a:off x="8107882" y="1615888"/>
            <a:ext cx="6804" cy="2275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CD2FFDF-63AC-69A3-4953-963F369F4A9C}"/>
              </a:ext>
            </a:extLst>
          </p:cNvPr>
          <p:cNvCxnSpPr>
            <a:cxnSpLocks/>
          </p:cNvCxnSpPr>
          <p:nvPr/>
        </p:nvCxnSpPr>
        <p:spPr>
          <a:xfrm flipV="1">
            <a:off x="7019886" y="1937542"/>
            <a:ext cx="254951" cy="70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C74BE119-4CDF-69AB-1398-91F8408E115D}"/>
              </a:ext>
            </a:extLst>
          </p:cNvPr>
          <p:cNvSpPr/>
          <p:nvPr/>
        </p:nvSpPr>
        <p:spPr>
          <a:xfrm>
            <a:off x="6519079" y="423753"/>
            <a:ext cx="2255340" cy="16945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lumMod val="65000"/>
                </a:schemeClr>
              </a:solidFill>
            </a:endParaRPr>
          </a:p>
        </p:txBody>
      </p:sp>
      <p:sp>
        <p:nvSpPr>
          <p:cNvPr id="65" name="Rectangle 64">
            <a:extLst>
              <a:ext uri="{FF2B5EF4-FFF2-40B4-BE49-F238E27FC236}">
                <a16:creationId xmlns:a16="http://schemas.microsoft.com/office/drawing/2014/main" id="{D5C61117-6280-9B9B-A39B-4BBCB7F40A8F}"/>
              </a:ext>
            </a:extLst>
          </p:cNvPr>
          <p:cNvSpPr/>
          <p:nvPr/>
        </p:nvSpPr>
        <p:spPr>
          <a:xfrm>
            <a:off x="6584792" y="234687"/>
            <a:ext cx="2071658" cy="16716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1" name="Straight Connector 70">
            <a:extLst>
              <a:ext uri="{FF2B5EF4-FFF2-40B4-BE49-F238E27FC236}">
                <a16:creationId xmlns:a16="http://schemas.microsoft.com/office/drawing/2014/main" id="{33F291AA-2017-8BB3-F215-F23D57F74CF3}"/>
              </a:ext>
            </a:extLst>
          </p:cNvPr>
          <p:cNvCxnSpPr>
            <a:cxnSpLocks/>
          </p:cNvCxnSpPr>
          <p:nvPr/>
        </p:nvCxnSpPr>
        <p:spPr>
          <a:xfrm>
            <a:off x="9136712" y="613462"/>
            <a:ext cx="326945"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A664A43-BD35-52EE-C288-E76981FF4A01}"/>
              </a:ext>
            </a:extLst>
          </p:cNvPr>
          <p:cNvCxnSpPr>
            <a:cxnSpLocks/>
          </p:cNvCxnSpPr>
          <p:nvPr/>
        </p:nvCxnSpPr>
        <p:spPr>
          <a:xfrm>
            <a:off x="9463657" y="613462"/>
            <a:ext cx="381563" cy="120856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1F728307-99B8-44D0-1208-4F4F67192917}"/>
              </a:ext>
            </a:extLst>
          </p:cNvPr>
          <p:cNvCxnSpPr>
            <a:cxnSpLocks/>
          </p:cNvCxnSpPr>
          <p:nvPr/>
        </p:nvCxnSpPr>
        <p:spPr>
          <a:xfrm>
            <a:off x="9845218" y="1822026"/>
            <a:ext cx="90588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0" name="Star: 5 Points 89">
            <a:extLst>
              <a:ext uri="{FF2B5EF4-FFF2-40B4-BE49-F238E27FC236}">
                <a16:creationId xmlns:a16="http://schemas.microsoft.com/office/drawing/2014/main" id="{EDFF22D6-55F9-D649-E064-62286E970ABD}"/>
              </a:ext>
            </a:extLst>
          </p:cNvPr>
          <p:cNvSpPr/>
          <p:nvPr/>
        </p:nvSpPr>
        <p:spPr>
          <a:xfrm>
            <a:off x="7225234" y="1754921"/>
            <a:ext cx="174468" cy="150095"/>
          </a:xfrm>
          <a:prstGeom prst="star5">
            <a:avLst/>
          </a:prstGeom>
          <a:solidFill>
            <a:srgbClr val="DAA600"/>
          </a:solidFill>
          <a:ln>
            <a:solidFill>
              <a:srgbClr val="DAA6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A283E9D0-9368-D296-744F-08080FD15E14}"/>
              </a:ext>
            </a:extLst>
          </p:cNvPr>
          <p:cNvSpPr txBox="1"/>
          <p:nvPr/>
        </p:nvSpPr>
        <p:spPr>
          <a:xfrm>
            <a:off x="10331267" y="3018424"/>
            <a:ext cx="1241729" cy="646331"/>
          </a:xfrm>
          <a:prstGeom prst="rect">
            <a:avLst/>
          </a:prstGeom>
          <a:noFill/>
        </p:spPr>
        <p:txBody>
          <a:bodyPr wrap="square" rtlCol="0">
            <a:spAutoFit/>
          </a:bodyPr>
          <a:lstStyle/>
          <a:p>
            <a:r>
              <a:rPr lang="en-CA"/>
              <a:t>Pressure Vessel</a:t>
            </a:r>
          </a:p>
        </p:txBody>
      </p:sp>
      <p:cxnSp>
        <p:nvCxnSpPr>
          <p:cNvPr id="18" name="Straight Arrow Connector 17">
            <a:extLst>
              <a:ext uri="{FF2B5EF4-FFF2-40B4-BE49-F238E27FC236}">
                <a16:creationId xmlns:a16="http://schemas.microsoft.com/office/drawing/2014/main" id="{42A1C966-FAE9-8E0C-3B58-EDFFE9425953}"/>
              </a:ext>
            </a:extLst>
          </p:cNvPr>
          <p:cNvCxnSpPr>
            <a:cxnSpLocks/>
          </p:cNvCxnSpPr>
          <p:nvPr/>
        </p:nvCxnSpPr>
        <p:spPr>
          <a:xfrm flipH="1">
            <a:off x="10052003" y="3279303"/>
            <a:ext cx="31125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Flowchart: Preparation 29">
            <a:extLst>
              <a:ext uri="{FF2B5EF4-FFF2-40B4-BE49-F238E27FC236}">
                <a16:creationId xmlns:a16="http://schemas.microsoft.com/office/drawing/2014/main" id="{FAFCF85D-C02B-6AB9-3439-D390B64F8318}"/>
              </a:ext>
            </a:extLst>
          </p:cNvPr>
          <p:cNvSpPr/>
          <p:nvPr/>
        </p:nvSpPr>
        <p:spPr>
          <a:xfrm>
            <a:off x="8511946" y="5805286"/>
            <a:ext cx="711611" cy="192132"/>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Flowchart: Preparation 34">
            <a:extLst>
              <a:ext uri="{FF2B5EF4-FFF2-40B4-BE49-F238E27FC236}">
                <a16:creationId xmlns:a16="http://schemas.microsoft.com/office/drawing/2014/main" id="{5CB30578-6EFE-784C-8A8A-9CBDB2FA344F}"/>
              </a:ext>
            </a:extLst>
          </p:cNvPr>
          <p:cNvSpPr/>
          <p:nvPr/>
        </p:nvSpPr>
        <p:spPr>
          <a:xfrm>
            <a:off x="8511946" y="5615362"/>
            <a:ext cx="711611" cy="192132"/>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TextBox 48">
            <a:extLst>
              <a:ext uri="{FF2B5EF4-FFF2-40B4-BE49-F238E27FC236}">
                <a16:creationId xmlns:a16="http://schemas.microsoft.com/office/drawing/2014/main" id="{BF3888FB-6C37-8608-20C4-BA72814173C2}"/>
              </a:ext>
            </a:extLst>
          </p:cNvPr>
          <p:cNvSpPr txBox="1"/>
          <p:nvPr/>
        </p:nvSpPr>
        <p:spPr>
          <a:xfrm>
            <a:off x="8419433" y="5738742"/>
            <a:ext cx="993058" cy="369332"/>
          </a:xfrm>
          <a:prstGeom prst="rect">
            <a:avLst/>
          </a:prstGeom>
          <a:noFill/>
        </p:spPr>
        <p:txBody>
          <a:bodyPr wrap="square" rtlCol="0">
            <a:spAutoFit/>
          </a:bodyPr>
          <a:lstStyle/>
          <a:p>
            <a:r>
              <a:rPr lang="en-CA"/>
              <a:t>Bellows</a:t>
            </a:r>
          </a:p>
        </p:txBody>
      </p:sp>
      <p:cxnSp>
        <p:nvCxnSpPr>
          <p:cNvPr id="14" name="Straight Arrow Connector 13">
            <a:extLst>
              <a:ext uri="{FF2B5EF4-FFF2-40B4-BE49-F238E27FC236}">
                <a16:creationId xmlns:a16="http://schemas.microsoft.com/office/drawing/2014/main" id="{675CAA69-75C8-E468-1E77-6FCB2BCBB328}"/>
              </a:ext>
            </a:extLst>
          </p:cNvPr>
          <p:cNvCxnSpPr>
            <a:cxnSpLocks/>
          </p:cNvCxnSpPr>
          <p:nvPr/>
        </p:nvCxnSpPr>
        <p:spPr>
          <a:xfrm flipV="1">
            <a:off x="7158526" y="4415993"/>
            <a:ext cx="1472722" cy="35366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617E079-6474-4B1A-9E12-6B4F38FAF0BC}"/>
              </a:ext>
            </a:extLst>
          </p:cNvPr>
          <p:cNvCxnSpPr>
            <a:cxnSpLocks/>
          </p:cNvCxnSpPr>
          <p:nvPr/>
        </p:nvCxnSpPr>
        <p:spPr>
          <a:xfrm>
            <a:off x="8620083" y="4430416"/>
            <a:ext cx="2161707" cy="22039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30F25627-43F3-0306-D3DB-D18E64EAF6CA}"/>
              </a:ext>
            </a:extLst>
          </p:cNvPr>
          <p:cNvSpPr/>
          <p:nvPr/>
        </p:nvSpPr>
        <p:spPr>
          <a:xfrm>
            <a:off x="8561541" y="4313891"/>
            <a:ext cx="117080" cy="8642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Arrow: Curved Right 37">
            <a:extLst>
              <a:ext uri="{FF2B5EF4-FFF2-40B4-BE49-F238E27FC236}">
                <a16:creationId xmlns:a16="http://schemas.microsoft.com/office/drawing/2014/main" id="{2D9D8529-ACB1-998B-4720-83DA61CDDD1F}"/>
              </a:ext>
            </a:extLst>
          </p:cNvPr>
          <p:cNvSpPr/>
          <p:nvPr/>
        </p:nvSpPr>
        <p:spPr>
          <a:xfrm rot="5400000">
            <a:off x="7498794" y="921030"/>
            <a:ext cx="399724" cy="909073"/>
          </a:xfrm>
          <a:prstGeom prst="curvedRightArrow">
            <a:avLst>
              <a:gd name="adj1" fmla="val 30080"/>
              <a:gd name="adj2" fmla="val 44960"/>
              <a:gd name="adj3" fmla="val 25000"/>
            </a:avLst>
          </a:prstGeom>
          <a:solidFill>
            <a:srgbClr val="FF6565"/>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52" name="TextBox 51">
            <a:extLst>
              <a:ext uri="{FF2B5EF4-FFF2-40B4-BE49-F238E27FC236}">
                <a16:creationId xmlns:a16="http://schemas.microsoft.com/office/drawing/2014/main" id="{99CB7D65-6FB7-E3F3-04BE-5CF838420C43}"/>
              </a:ext>
            </a:extLst>
          </p:cNvPr>
          <p:cNvSpPr txBox="1"/>
          <p:nvPr/>
        </p:nvSpPr>
        <p:spPr>
          <a:xfrm>
            <a:off x="9845218" y="1217308"/>
            <a:ext cx="1727778" cy="307777"/>
          </a:xfrm>
          <a:prstGeom prst="rect">
            <a:avLst/>
          </a:prstGeom>
          <a:noFill/>
        </p:spPr>
        <p:txBody>
          <a:bodyPr wrap="square" rtlCol="0">
            <a:spAutoFit/>
          </a:bodyPr>
          <a:lstStyle/>
          <a:p>
            <a:r>
              <a:rPr lang="en-US" sz="1400">
                <a:solidFill>
                  <a:srgbClr val="00B0F0"/>
                </a:solidFill>
              </a:rPr>
              <a:t>Bubble expansion</a:t>
            </a:r>
            <a:endParaRPr lang="en-CA" sz="1400">
              <a:solidFill>
                <a:srgbClr val="00B0F0"/>
              </a:solidFill>
            </a:endParaRPr>
          </a:p>
        </p:txBody>
      </p:sp>
      <p:cxnSp>
        <p:nvCxnSpPr>
          <p:cNvPr id="53" name="Straight Arrow Connector 52">
            <a:extLst>
              <a:ext uri="{FF2B5EF4-FFF2-40B4-BE49-F238E27FC236}">
                <a16:creationId xmlns:a16="http://schemas.microsoft.com/office/drawing/2014/main" id="{72B8CD45-D4AA-77B9-5B5D-6A6F427EB6AC}"/>
              </a:ext>
            </a:extLst>
          </p:cNvPr>
          <p:cNvCxnSpPr>
            <a:cxnSpLocks/>
          </p:cNvCxnSpPr>
          <p:nvPr/>
        </p:nvCxnSpPr>
        <p:spPr>
          <a:xfrm>
            <a:off x="10861406" y="1488742"/>
            <a:ext cx="0" cy="1733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Arc 23">
            <a:extLst>
              <a:ext uri="{FF2B5EF4-FFF2-40B4-BE49-F238E27FC236}">
                <a16:creationId xmlns:a16="http://schemas.microsoft.com/office/drawing/2014/main" id="{9EF2FFCC-8FF2-326C-A32B-426BC4157A69}"/>
              </a:ext>
            </a:extLst>
          </p:cNvPr>
          <p:cNvSpPr/>
          <p:nvPr/>
        </p:nvSpPr>
        <p:spPr>
          <a:xfrm flipV="1">
            <a:off x="10634958" y="1615888"/>
            <a:ext cx="232283" cy="206704"/>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7" name="Title 1">
            <a:extLst>
              <a:ext uri="{FF2B5EF4-FFF2-40B4-BE49-F238E27FC236}">
                <a16:creationId xmlns:a16="http://schemas.microsoft.com/office/drawing/2014/main" id="{2BC81A80-6292-F4D6-ADCE-F61692E49367}"/>
              </a:ext>
            </a:extLst>
          </p:cNvPr>
          <p:cNvSpPr txBox="1">
            <a:spLocks/>
          </p:cNvSpPr>
          <p:nvPr/>
        </p:nvSpPr>
        <p:spPr>
          <a:xfrm>
            <a:off x="483828" y="399029"/>
            <a:ext cx="5510439"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n-US" sz="1400"/>
          </a:p>
          <a:p>
            <a:r>
              <a:rPr lang="en-US"/>
              <a:t>PICO Detector Operation</a:t>
            </a:r>
            <a:endParaRPr lang="en-CA"/>
          </a:p>
        </p:txBody>
      </p:sp>
    </p:spTree>
    <p:extLst>
      <p:ext uri="{BB962C8B-B14F-4D97-AF65-F5344CB8AC3E}">
        <p14:creationId xmlns:p14="http://schemas.microsoft.com/office/powerpoint/2010/main" val="5571533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F0916C8-7264-F905-3DAB-CD7860F9536A}"/>
              </a:ext>
            </a:extLst>
          </p:cNvPr>
          <p:cNvSpPr>
            <a:spLocks noGrp="1"/>
          </p:cNvSpPr>
          <p:nvPr>
            <p:ph type="ftr" sz="quarter" idx="11"/>
          </p:nvPr>
        </p:nvSpPr>
        <p:spPr/>
        <p:txBody>
          <a:bodyPr/>
          <a:lstStyle/>
          <a:p>
            <a:r>
              <a:rPr lang="en-CA"/>
              <a:t>PICO-500 Detector Calibrations</a:t>
            </a:r>
          </a:p>
        </p:txBody>
      </p:sp>
      <p:sp>
        <p:nvSpPr>
          <p:cNvPr id="3" name="Slide Number Placeholder 2">
            <a:extLst>
              <a:ext uri="{FF2B5EF4-FFF2-40B4-BE49-F238E27FC236}">
                <a16:creationId xmlns:a16="http://schemas.microsoft.com/office/drawing/2014/main" id="{3F80C29F-D2AA-244F-D91B-9870D03B0662}"/>
              </a:ext>
            </a:extLst>
          </p:cNvPr>
          <p:cNvSpPr>
            <a:spLocks noGrp="1"/>
          </p:cNvSpPr>
          <p:nvPr>
            <p:ph type="sldNum" sz="quarter" idx="12"/>
          </p:nvPr>
        </p:nvSpPr>
        <p:spPr/>
        <p:txBody>
          <a:bodyPr/>
          <a:lstStyle/>
          <a:p>
            <a:fld id="{1B339905-E7CB-4B20-9FE9-E36074FF373E}" type="slidenum">
              <a:rPr lang="en-CA" smtClean="0"/>
              <a:t>54</a:t>
            </a:fld>
            <a:endParaRPr lang="en-CA"/>
          </a:p>
        </p:txBody>
      </p:sp>
      <p:sp>
        <p:nvSpPr>
          <p:cNvPr id="5" name="Rectangle: Rounded Corners 4">
            <a:extLst>
              <a:ext uri="{FF2B5EF4-FFF2-40B4-BE49-F238E27FC236}">
                <a16:creationId xmlns:a16="http://schemas.microsoft.com/office/drawing/2014/main" id="{6A61E737-6F81-358C-53A6-5B2E04F3DD85}"/>
              </a:ext>
            </a:extLst>
          </p:cNvPr>
          <p:cNvSpPr/>
          <p:nvPr/>
        </p:nvSpPr>
        <p:spPr>
          <a:xfrm>
            <a:off x="7662350" y="2659539"/>
            <a:ext cx="2389238" cy="3575597"/>
          </a:xfrm>
          <a:prstGeom prst="roundRect">
            <a:avLst/>
          </a:prstGeom>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Flowchart: Delay 5">
            <a:extLst>
              <a:ext uri="{FF2B5EF4-FFF2-40B4-BE49-F238E27FC236}">
                <a16:creationId xmlns:a16="http://schemas.microsoft.com/office/drawing/2014/main" id="{AD67D5C8-EEBD-9A75-ABEE-900EEA1D51C1}"/>
              </a:ext>
            </a:extLst>
          </p:cNvPr>
          <p:cNvSpPr/>
          <p:nvPr/>
        </p:nvSpPr>
        <p:spPr>
          <a:xfrm rot="16200000">
            <a:off x="8350609" y="3200808"/>
            <a:ext cx="1012723" cy="865239"/>
          </a:xfrm>
          <a:prstGeom prst="flowChartDelay">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F788BCA-09F0-B066-2461-EF6E43DD5752}"/>
              </a:ext>
            </a:extLst>
          </p:cNvPr>
          <p:cNvSpPr/>
          <p:nvPr/>
        </p:nvSpPr>
        <p:spPr>
          <a:xfrm>
            <a:off x="8424351" y="3800575"/>
            <a:ext cx="865239" cy="2316470"/>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lowchart: Delay 7">
            <a:extLst>
              <a:ext uri="{FF2B5EF4-FFF2-40B4-BE49-F238E27FC236}">
                <a16:creationId xmlns:a16="http://schemas.microsoft.com/office/drawing/2014/main" id="{DB610351-76A0-7863-3E4E-3A7627100C69}"/>
              </a:ext>
            </a:extLst>
          </p:cNvPr>
          <p:cNvSpPr/>
          <p:nvPr/>
        </p:nvSpPr>
        <p:spPr>
          <a:xfrm rot="16200000">
            <a:off x="8569375" y="4704939"/>
            <a:ext cx="575186" cy="619432"/>
          </a:xfrm>
          <a:prstGeom prst="flowChartDelay">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lowchart: Preparation 10">
            <a:extLst>
              <a:ext uri="{FF2B5EF4-FFF2-40B4-BE49-F238E27FC236}">
                <a16:creationId xmlns:a16="http://schemas.microsoft.com/office/drawing/2014/main" id="{A8BD2813-9451-77C0-9B6A-2A9A67BBDA40}"/>
              </a:ext>
            </a:extLst>
          </p:cNvPr>
          <p:cNvSpPr/>
          <p:nvPr/>
        </p:nvSpPr>
        <p:spPr>
          <a:xfrm>
            <a:off x="8483653" y="5038910"/>
            <a:ext cx="711611" cy="498983"/>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lowchart: Preparation 9">
            <a:extLst>
              <a:ext uri="{FF2B5EF4-FFF2-40B4-BE49-F238E27FC236}">
                <a16:creationId xmlns:a16="http://schemas.microsoft.com/office/drawing/2014/main" id="{AE8AECCE-826F-239F-1B5E-9B52F29CA86E}"/>
              </a:ext>
            </a:extLst>
          </p:cNvPr>
          <p:cNvSpPr/>
          <p:nvPr/>
        </p:nvSpPr>
        <p:spPr>
          <a:xfrm>
            <a:off x="8501164" y="5370649"/>
            <a:ext cx="711611" cy="498983"/>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Flowchart: Preparation 15">
            <a:extLst>
              <a:ext uri="{FF2B5EF4-FFF2-40B4-BE49-F238E27FC236}">
                <a16:creationId xmlns:a16="http://schemas.microsoft.com/office/drawing/2014/main" id="{D6B836B0-1C5C-64A3-FFF0-CBFCCBBF2962}"/>
              </a:ext>
            </a:extLst>
          </p:cNvPr>
          <p:cNvSpPr/>
          <p:nvPr/>
        </p:nvSpPr>
        <p:spPr>
          <a:xfrm>
            <a:off x="8501164" y="5702388"/>
            <a:ext cx="711611" cy="498983"/>
          </a:xfrm>
          <a:prstGeom prst="flowChartPreparation">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9BA57EF0-6660-A787-F047-9C5EAF021D1E}"/>
              </a:ext>
            </a:extLst>
          </p:cNvPr>
          <p:cNvSpPr/>
          <p:nvPr/>
        </p:nvSpPr>
        <p:spPr>
          <a:xfrm>
            <a:off x="2909441" y="5539901"/>
            <a:ext cx="2602371" cy="3247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D03B4623-7ACA-6D86-A5A6-F6E1CB320FC5}"/>
              </a:ext>
            </a:extLst>
          </p:cNvPr>
          <p:cNvSpPr txBox="1"/>
          <p:nvPr/>
        </p:nvSpPr>
        <p:spPr>
          <a:xfrm>
            <a:off x="8562001" y="3614864"/>
            <a:ext cx="707922" cy="369332"/>
          </a:xfrm>
          <a:prstGeom prst="rect">
            <a:avLst/>
          </a:prstGeom>
          <a:noFill/>
        </p:spPr>
        <p:txBody>
          <a:bodyPr wrap="square" rtlCol="0">
            <a:spAutoFit/>
          </a:bodyPr>
          <a:lstStyle/>
          <a:p>
            <a:r>
              <a:rPr lang="en-CA"/>
              <a:t>C</a:t>
            </a:r>
            <a:r>
              <a:rPr lang="en-CA" baseline="-25000"/>
              <a:t>3</a:t>
            </a:r>
            <a:r>
              <a:rPr lang="en-CA"/>
              <a:t>F</a:t>
            </a:r>
            <a:r>
              <a:rPr lang="en-CA" baseline="-25000"/>
              <a:t>8</a:t>
            </a:r>
          </a:p>
        </p:txBody>
      </p:sp>
      <p:sp>
        <p:nvSpPr>
          <p:cNvPr id="13" name="TextBox 12">
            <a:extLst>
              <a:ext uri="{FF2B5EF4-FFF2-40B4-BE49-F238E27FC236}">
                <a16:creationId xmlns:a16="http://schemas.microsoft.com/office/drawing/2014/main" id="{0B953F60-27ED-8CFF-5E0A-903C2F83D6E0}"/>
              </a:ext>
            </a:extLst>
          </p:cNvPr>
          <p:cNvSpPr txBox="1"/>
          <p:nvPr/>
        </p:nvSpPr>
        <p:spPr>
          <a:xfrm>
            <a:off x="7860842" y="2955000"/>
            <a:ext cx="563509" cy="369332"/>
          </a:xfrm>
          <a:prstGeom prst="rect">
            <a:avLst/>
          </a:prstGeom>
          <a:noFill/>
        </p:spPr>
        <p:txBody>
          <a:bodyPr wrap="square" rtlCol="0">
            <a:spAutoFit/>
          </a:bodyPr>
          <a:lstStyle/>
          <a:p>
            <a:r>
              <a:rPr lang="en-CA"/>
              <a:t>Oil</a:t>
            </a:r>
          </a:p>
        </p:txBody>
      </p:sp>
      <p:sp>
        <p:nvSpPr>
          <p:cNvPr id="14" name="TextBox 13">
            <a:extLst>
              <a:ext uri="{FF2B5EF4-FFF2-40B4-BE49-F238E27FC236}">
                <a16:creationId xmlns:a16="http://schemas.microsoft.com/office/drawing/2014/main" id="{35297BFA-9839-48D2-D995-E71F3559D944}"/>
              </a:ext>
            </a:extLst>
          </p:cNvPr>
          <p:cNvSpPr txBox="1"/>
          <p:nvPr/>
        </p:nvSpPr>
        <p:spPr>
          <a:xfrm>
            <a:off x="8419433" y="5738742"/>
            <a:ext cx="993058" cy="369332"/>
          </a:xfrm>
          <a:prstGeom prst="rect">
            <a:avLst/>
          </a:prstGeom>
          <a:noFill/>
        </p:spPr>
        <p:txBody>
          <a:bodyPr wrap="square" rtlCol="0">
            <a:spAutoFit/>
          </a:bodyPr>
          <a:lstStyle/>
          <a:p>
            <a:r>
              <a:rPr lang="en-CA"/>
              <a:t>Bellows</a:t>
            </a:r>
          </a:p>
        </p:txBody>
      </p:sp>
      <p:sp>
        <p:nvSpPr>
          <p:cNvPr id="19" name="TextBox 18">
            <a:extLst>
              <a:ext uri="{FF2B5EF4-FFF2-40B4-BE49-F238E27FC236}">
                <a16:creationId xmlns:a16="http://schemas.microsoft.com/office/drawing/2014/main" id="{2D12EE7C-584C-839F-89FF-F7F7B40A3EF7}"/>
              </a:ext>
            </a:extLst>
          </p:cNvPr>
          <p:cNvSpPr txBox="1"/>
          <p:nvPr/>
        </p:nvSpPr>
        <p:spPr>
          <a:xfrm>
            <a:off x="10351177" y="3915744"/>
            <a:ext cx="1046184" cy="369332"/>
          </a:xfrm>
          <a:prstGeom prst="rect">
            <a:avLst/>
          </a:prstGeom>
          <a:noFill/>
        </p:spPr>
        <p:txBody>
          <a:bodyPr wrap="none" rtlCol="0">
            <a:spAutoFit/>
          </a:bodyPr>
          <a:lstStyle/>
          <a:p>
            <a:r>
              <a:rPr lang="en-CA"/>
              <a:t>Outer Jar</a:t>
            </a:r>
          </a:p>
        </p:txBody>
      </p:sp>
      <p:sp>
        <p:nvSpPr>
          <p:cNvPr id="21" name="TextBox 20">
            <a:extLst>
              <a:ext uri="{FF2B5EF4-FFF2-40B4-BE49-F238E27FC236}">
                <a16:creationId xmlns:a16="http://schemas.microsoft.com/office/drawing/2014/main" id="{4CDA910D-B9AE-1FDA-8D58-FD8DCC1BCA30}"/>
              </a:ext>
            </a:extLst>
          </p:cNvPr>
          <p:cNvSpPr txBox="1"/>
          <p:nvPr/>
        </p:nvSpPr>
        <p:spPr>
          <a:xfrm>
            <a:off x="10207632" y="4828663"/>
            <a:ext cx="998991" cy="369332"/>
          </a:xfrm>
          <a:prstGeom prst="rect">
            <a:avLst/>
          </a:prstGeom>
          <a:noFill/>
        </p:spPr>
        <p:txBody>
          <a:bodyPr wrap="none" rtlCol="0">
            <a:spAutoFit/>
          </a:bodyPr>
          <a:lstStyle/>
          <a:p>
            <a:r>
              <a:rPr lang="en-CA"/>
              <a:t>Inner Jar</a:t>
            </a:r>
          </a:p>
        </p:txBody>
      </p:sp>
      <p:cxnSp>
        <p:nvCxnSpPr>
          <p:cNvPr id="23" name="Straight Arrow Connector 22">
            <a:extLst>
              <a:ext uri="{FF2B5EF4-FFF2-40B4-BE49-F238E27FC236}">
                <a16:creationId xmlns:a16="http://schemas.microsoft.com/office/drawing/2014/main" id="{477274E7-D738-C24A-E582-3FC252984043}"/>
              </a:ext>
            </a:extLst>
          </p:cNvPr>
          <p:cNvCxnSpPr>
            <a:cxnSpLocks/>
            <a:stCxn id="19" idx="1"/>
          </p:cNvCxnSpPr>
          <p:nvPr/>
        </p:nvCxnSpPr>
        <p:spPr>
          <a:xfrm flipH="1">
            <a:off x="9289590" y="4100410"/>
            <a:ext cx="10615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893BDE3-1BB1-7B10-F4B6-4D1DC2917369}"/>
              </a:ext>
            </a:extLst>
          </p:cNvPr>
          <p:cNvCxnSpPr>
            <a:cxnSpLocks/>
            <a:endCxn id="8" idx="2"/>
          </p:cNvCxnSpPr>
          <p:nvPr/>
        </p:nvCxnSpPr>
        <p:spPr>
          <a:xfrm flipH="1">
            <a:off x="9166684" y="5013489"/>
            <a:ext cx="1103760" cy="11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857C3B6-F2F1-2EE6-92A3-AD4AD8364E5A}"/>
              </a:ext>
            </a:extLst>
          </p:cNvPr>
          <p:cNvSpPr txBox="1"/>
          <p:nvPr/>
        </p:nvSpPr>
        <p:spPr>
          <a:xfrm>
            <a:off x="967375" y="1847023"/>
            <a:ext cx="5071358" cy="5293757"/>
          </a:xfrm>
          <a:prstGeom prst="rect">
            <a:avLst/>
          </a:prstGeom>
          <a:noFill/>
        </p:spPr>
        <p:txBody>
          <a:bodyPr wrap="square" rtlCol="0">
            <a:spAutoFit/>
          </a:bodyPr>
          <a:lstStyle/>
          <a:p>
            <a:pPr marL="285750" indent="-285750">
              <a:buFont typeface="Arial" panose="020B0604020202020204" pitchFamily="34" charset="0"/>
              <a:buChar char="•"/>
            </a:pPr>
            <a:endParaRPr lang="en-CA" sz="2000">
              <a:solidFill>
                <a:schemeClr val="bg1">
                  <a:lumMod val="65000"/>
                </a:schemeClr>
              </a:solidFill>
            </a:endParaRPr>
          </a:p>
          <a:p>
            <a:r>
              <a:rPr lang="en-CA" sz="2000">
                <a:solidFill>
                  <a:schemeClr val="bg1">
                    <a:lumMod val="65000"/>
                  </a:schemeClr>
                </a:solidFill>
              </a:rPr>
              <a:t>1. C</a:t>
            </a:r>
            <a:r>
              <a:rPr lang="en-CA" sz="2000" baseline="-25000">
                <a:solidFill>
                  <a:schemeClr val="bg1">
                    <a:lumMod val="65000"/>
                  </a:schemeClr>
                </a:solidFill>
              </a:rPr>
              <a:t>3</a:t>
            </a:r>
            <a:r>
              <a:rPr lang="en-CA" sz="2000">
                <a:solidFill>
                  <a:schemeClr val="bg1">
                    <a:lumMod val="65000"/>
                  </a:schemeClr>
                </a:solidFill>
              </a:rPr>
              <a:t>F</a:t>
            </a:r>
            <a:r>
              <a:rPr lang="en-CA" sz="2000" baseline="-25000">
                <a:solidFill>
                  <a:schemeClr val="bg1">
                    <a:lumMod val="65000"/>
                  </a:schemeClr>
                </a:solidFill>
              </a:rPr>
              <a:t>8 </a:t>
            </a:r>
            <a:r>
              <a:rPr lang="en-CA" sz="2000">
                <a:solidFill>
                  <a:schemeClr val="bg1">
                    <a:lumMod val="65000"/>
                  </a:schemeClr>
                </a:solidFill>
              </a:rPr>
              <a:t>is pressurized to stable liquid state</a:t>
            </a:r>
          </a:p>
          <a:p>
            <a:pPr marL="285750" indent="-285750">
              <a:buFont typeface="Arial" panose="020B0604020202020204" pitchFamily="34" charset="0"/>
              <a:buChar char="•"/>
            </a:pPr>
            <a:endParaRPr lang="en-CA" sz="2000">
              <a:solidFill>
                <a:schemeClr val="bg1">
                  <a:lumMod val="65000"/>
                </a:schemeClr>
              </a:solidFill>
            </a:endParaRPr>
          </a:p>
          <a:p>
            <a:r>
              <a:rPr lang="en-CA" sz="2000">
                <a:solidFill>
                  <a:schemeClr val="bg1">
                    <a:lumMod val="65000"/>
                  </a:schemeClr>
                </a:solidFill>
              </a:rPr>
              <a:t>2. C</a:t>
            </a:r>
            <a:r>
              <a:rPr lang="en-CA" sz="2000" baseline="-25000">
                <a:solidFill>
                  <a:schemeClr val="bg1">
                    <a:lumMod val="65000"/>
                  </a:schemeClr>
                </a:solidFill>
              </a:rPr>
              <a:t>3</a:t>
            </a:r>
            <a:r>
              <a:rPr lang="en-CA" sz="2000">
                <a:solidFill>
                  <a:schemeClr val="bg1">
                    <a:lumMod val="65000"/>
                  </a:schemeClr>
                </a:solidFill>
              </a:rPr>
              <a:t>F</a:t>
            </a:r>
            <a:r>
              <a:rPr lang="en-CA" sz="2000" baseline="-25000">
                <a:solidFill>
                  <a:schemeClr val="bg1">
                    <a:lumMod val="65000"/>
                  </a:schemeClr>
                </a:solidFill>
              </a:rPr>
              <a:t>8 </a:t>
            </a:r>
            <a:r>
              <a:rPr lang="en-CA" sz="2000">
                <a:solidFill>
                  <a:schemeClr val="bg1">
                    <a:lumMod val="65000"/>
                  </a:schemeClr>
                </a:solidFill>
              </a:rPr>
              <a:t>volume is slowly expanded</a:t>
            </a:r>
          </a:p>
          <a:p>
            <a:pPr marL="285750" indent="-285750">
              <a:buFont typeface="Arial" panose="020B0604020202020204" pitchFamily="34" charset="0"/>
              <a:buChar char="•"/>
            </a:pPr>
            <a:endParaRPr lang="en-CA" sz="2000">
              <a:solidFill>
                <a:schemeClr val="bg1">
                  <a:lumMod val="65000"/>
                </a:schemeClr>
              </a:solidFill>
            </a:endParaRPr>
          </a:p>
          <a:p>
            <a:r>
              <a:rPr lang="en-CA" sz="2000">
                <a:solidFill>
                  <a:schemeClr val="bg1">
                    <a:lumMod val="65000"/>
                  </a:schemeClr>
                </a:solidFill>
              </a:rPr>
              <a:t>3. Detector waits for a bubble in superheated state</a:t>
            </a:r>
          </a:p>
          <a:p>
            <a:pPr marL="285750" indent="-285750">
              <a:buFont typeface="Arial" panose="020B0604020202020204" pitchFamily="34" charset="0"/>
              <a:buChar char="•"/>
            </a:pPr>
            <a:endParaRPr lang="en-CA" sz="2000">
              <a:solidFill>
                <a:schemeClr val="bg1">
                  <a:lumMod val="65000"/>
                </a:schemeClr>
              </a:solidFill>
            </a:endParaRPr>
          </a:p>
          <a:p>
            <a:r>
              <a:rPr lang="en-CA" sz="2000">
                <a:solidFill>
                  <a:schemeClr val="bg1">
                    <a:lumMod val="65000"/>
                  </a:schemeClr>
                </a:solidFill>
              </a:rPr>
              <a:t>4. Incoming particle causes a nuclear recoil resulting in a bubble - images, pressure and acoustic data are recorded</a:t>
            </a:r>
          </a:p>
          <a:p>
            <a:pPr marL="285750" indent="-285750">
              <a:buFont typeface="Arial" panose="020B0604020202020204" pitchFamily="34" charset="0"/>
              <a:buChar char="•"/>
            </a:pPr>
            <a:endParaRPr lang="en-CA" sz="2000"/>
          </a:p>
          <a:p>
            <a:r>
              <a:rPr lang="en-CA" sz="2000"/>
              <a:t>5. Detector compresses to collapse the bubble and reset for next event</a:t>
            </a:r>
          </a:p>
          <a:p>
            <a:pPr marL="285750" indent="-285750">
              <a:buFont typeface="Arial" panose="020B0604020202020204" pitchFamily="34" charset="0"/>
              <a:buChar char="•"/>
            </a:pPr>
            <a:endParaRPr lang="en-CA" sz="2000"/>
          </a:p>
          <a:p>
            <a:pPr marL="285750" indent="-285750">
              <a:buFont typeface="Arial" panose="020B0604020202020204" pitchFamily="34" charset="0"/>
              <a:buChar char="•"/>
            </a:pPr>
            <a:endParaRPr lang="en-CA" sz="2000"/>
          </a:p>
          <a:p>
            <a:pPr marL="285750" indent="-285750">
              <a:buFont typeface="Arial" panose="020B0604020202020204" pitchFamily="34" charset="0"/>
              <a:buChar char="•"/>
            </a:pPr>
            <a:endParaRPr lang="en-CA" sz="2000"/>
          </a:p>
        </p:txBody>
      </p:sp>
      <p:sp>
        <p:nvSpPr>
          <p:cNvPr id="33" name="Rectangle 32">
            <a:extLst>
              <a:ext uri="{FF2B5EF4-FFF2-40B4-BE49-F238E27FC236}">
                <a16:creationId xmlns:a16="http://schemas.microsoft.com/office/drawing/2014/main" id="{6E43E2DE-9CC3-63EE-A358-5D8ADA2828D0}"/>
              </a:ext>
            </a:extLst>
          </p:cNvPr>
          <p:cNvSpPr/>
          <p:nvPr/>
        </p:nvSpPr>
        <p:spPr>
          <a:xfrm>
            <a:off x="9136712" y="426229"/>
            <a:ext cx="2255341" cy="1682908"/>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TextBox 33">
            <a:extLst>
              <a:ext uri="{FF2B5EF4-FFF2-40B4-BE49-F238E27FC236}">
                <a16:creationId xmlns:a16="http://schemas.microsoft.com/office/drawing/2014/main" id="{C1B47063-5F38-118A-3657-7005A4D65D34}"/>
              </a:ext>
            </a:extLst>
          </p:cNvPr>
          <p:cNvSpPr txBox="1"/>
          <p:nvPr/>
        </p:nvSpPr>
        <p:spPr>
          <a:xfrm>
            <a:off x="9980511" y="2109702"/>
            <a:ext cx="1773462" cy="369332"/>
          </a:xfrm>
          <a:prstGeom prst="rect">
            <a:avLst/>
          </a:prstGeom>
          <a:noFill/>
        </p:spPr>
        <p:txBody>
          <a:bodyPr wrap="square" rtlCol="0">
            <a:spAutoFit/>
          </a:bodyPr>
          <a:lstStyle/>
          <a:p>
            <a:r>
              <a:rPr lang="en-CA"/>
              <a:t>Time</a:t>
            </a:r>
          </a:p>
        </p:txBody>
      </p:sp>
      <p:sp>
        <p:nvSpPr>
          <p:cNvPr id="39" name="Freeform: Shape 38">
            <a:extLst>
              <a:ext uri="{FF2B5EF4-FFF2-40B4-BE49-F238E27FC236}">
                <a16:creationId xmlns:a16="http://schemas.microsoft.com/office/drawing/2014/main" id="{0ACC6B5D-0B88-4E2A-0927-5F8D5B50657E}"/>
              </a:ext>
            </a:extLst>
          </p:cNvPr>
          <p:cNvSpPr/>
          <p:nvPr/>
        </p:nvSpPr>
        <p:spPr>
          <a:xfrm>
            <a:off x="6655136" y="372253"/>
            <a:ext cx="1885091" cy="941615"/>
          </a:xfrm>
          <a:custGeom>
            <a:avLst/>
            <a:gdLst>
              <a:gd name="connsiteX0" fmla="*/ 0 w 2271252"/>
              <a:gd name="connsiteY0" fmla="*/ 0 h 1547054"/>
              <a:gd name="connsiteX1" fmla="*/ 344129 w 2271252"/>
              <a:gd name="connsiteY1" fmla="*/ 658761 h 1547054"/>
              <a:gd name="connsiteX2" fmla="*/ 983226 w 2271252"/>
              <a:gd name="connsiteY2" fmla="*/ 1032387 h 1547054"/>
              <a:gd name="connsiteX3" fmla="*/ 1386349 w 2271252"/>
              <a:gd name="connsiteY3" fmla="*/ 1445342 h 1547054"/>
              <a:gd name="connsiteX4" fmla="*/ 1769807 w 2271252"/>
              <a:gd name="connsiteY4" fmla="*/ 1514168 h 1547054"/>
              <a:gd name="connsiteX5" fmla="*/ 2084439 w 2271252"/>
              <a:gd name="connsiteY5" fmla="*/ 1002890 h 1547054"/>
              <a:gd name="connsiteX6" fmla="*/ 2271252 w 2271252"/>
              <a:gd name="connsiteY6" fmla="*/ 39329 h 1547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1252" h="1547054">
                <a:moveTo>
                  <a:pt x="0" y="0"/>
                </a:moveTo>
                <a:cubicBezTo>
                  <a:pt x="90129" y="243348"/>
                  <a:pt x="180258" y="486697"/>
                  <a:pt x="344129" y="658761"/>
                </a:cubicBezTo>
                <a:cubicBezTo>
                  <a:pt x="508000" y="830826"/>
                  <a:pt x="809523" y="901290"/>
                  <a:pt x="983226" y="1032387"/>
                </a:cubicBezTo>
                <a:cubicBezTo>
                  <a:pt x="1156929" y="1163484"/>
                  <a:pt x="1255252" y="1365045"/>
                  <a:pt x="1386349" y="1445342"/>
                </a:cubicBezTo>
                <a:cubicBezTo>
                  <a:pt x="1517446" y="1525639"/>
                  <a:pt x="1653459" y="1587910"/>
                  <a:pt x="1769807" y="1514168"/>
                </a:cubicBezTo>
                <a:cubicBezTo>
                  <a:pt x="1886155" y="1440426"/>
                  <a:pt x="2000865" y="1248696"/>
                  <a:pt x="2084439" y="1002890"/>
                </a:cubicBezTo>
                <a:cubicBezTo>
                  <a:pt x="2168013" y="757084"/>
                  <a:pt x="2197510" y="209755"/>
                  <a:pt x="2271252" y="39329"/>
                </a:cubicBezTo>
              </a:path>
            </a:pathLst>
          </a:cu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0" name="Freeform: Shape 39">
            <a:extLst>
              <a:ext uri="{FF2B5EF4-FFF2-40B4-BE49-F238E27FC236}">
                <a16:creationId xmlns:a16="http://schemas.microsoft.com/office/drawing/2014/main" id="{7B03C01C-7C01-A197-254B-3637109D8D6D}"/>
              </a:ext>
            </a:extLst>
          </p:cNvPr>
          <p:cNvSpPr/>
          <p:nvPr/>
        </p:nvSpPr>
        <p:spPr>
          <a:xfrm>
            <a:off x="6629943" y="366070"/>
            <a:ext cx="1942911" cy="1574632"/>
          </a:xfrm>
          <a:custGeom>
            <a:avLst/>
            <a:gdLst>
              <a:gd name="connsiteX0" fmla="*/ 0 w 2300749"/>
              <a:gd name="connsiteY0" fmla="*/ 0 h 2415577"/>
              <a:gd name="connsiteX1" fmla="*/ 737420 w 2300749"/>
              <a:gd name="connsiteY1" fmla="*/ 2369574 h 2415577"/>
              <a:gd name="connsiteX2" fmla="*/ 1199536 w 2300749"/>
              <a:gd name="connsiteY2" fmla="*/ 1592826 h 2415577"/>
              <a:gd name="connsiteX3" fmla="*/ 1750142 w 2300749"/>
              <a:gd name="connsiteY3" fmla="*/ 1917290 h 2415577"/>
              <a:gd name="connsiteX4" fmla="*/ 2094271 w 2300749"/>
              <a:gd name="connsiteY4" fmla="*/ 1386348 h 2415577"/>
              <a:gd name="connsiteX5" fmla="*/ 2300749 w 2300749"/>
              <a:gd name="connsiteY5" fmla="*/ 78658 h 2415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00749" h="2415577">
                <a:moveTo>
                  <a:pt x="0" y="0"/>
                </a:moveTo>
                <a:cubicBezTo>
                  <a:pt x="268748" y="1052051"/>
                  <a:pt x="537497" y="2104103"/>
                  <a:pt x="737420" y="2369574"/>
                </a:cubicBezTo>
                <a:cubicBezTo>
                  <a:pt x="937343" y="2635045"/>
                  <a:pt x="1030749" y="1668207"/>
                  <a:pt x="1199536" y="1592826"/>
                </a:cubicBezTo>
                <a:cubicBezTo>
                  <a:pt x="1368323" y="1517445"/>
                  <a:pt x="1601020" y="1951703"/>
                  <a:pt x="1750142" y="1917290"/>
                </a:cubicBezTo>
                <a:cubicBezTo>
                  <a:pt x="1899265" y="1882877"/>
                  <a:pt x="2002503" y="1692787"/>
                  <a:pt x="2094271" y="1386348"/>
                </a:cubicBezTo>
                <a:cubicBezTo>
                  <a:pt x="2186039" y="1079909"/>
                  <a:pt x="2217175" y="322826"/>
                  <a:pt x="2300749" y="78658"/>
                </a:cubicBezTo>
              </a:path>
            </a:pathLst>
          </a:custGeom>
          <a:noFill/>
          <a:ln>
            <a:solidFill>
              <a:srgbClr val="FF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extBox 40">
            <a:extLst>
              <a:ext uri="{FF2B5EF4-FFF2-40B4-BE49-F238E27FC236}">
                <a16:creationId xmlns:a16="http://schemas.microsoft.com/office/drawing/2014/main" id="{822E2D6E-1DA0-6DE3-ADDE-EF5ECF6DABF7}"/>
              </a:ext>
            </a:extLst>
          </p:cNvPr>
          <p:cNvSpPr txBox="1"/>
          <p:nvPr/>
        </p:nvSpPr>
        <p:spPr>
          <a:xfrm>
            <a:off x="6865903" y="444683"/>
            <a:ext cx="497147" cy="369332"/>
          </a:xfrm>
          <a:prstGeom prst="rect">
            <a:avLst/>
          </a:prstGeom>
          <a:noFill/>
        </p:spPr>
        <p:txBody>
          <a:bodyPr wrap="square" rtlCol="0">
            <a:spAutoFit/>
          </a:bodyPr>
          <a:lstStyle/>
          <a:p>
            <a:r>
              <a:rPr lang="en-CA">
                <a:solidFill>
                  <a:schemeClr val="accent1"/>
                </a:solidFill>
              </a:rPr>
              <a:t>P</a:t>
            </a:r>
            <a:r>
              <a:rPr lang="en-CA" baseline="-25000">
                <a:solidFill>
                  <a:schemeClr val="accent1"/>
                </a:solidFill>
              </a:rPr>
              <a:t>0</a:t>
            </a:r>
            <a:endParaRPr lang="en-CA">
              <a:solidFill>
                <a:schemeClr val="accent1"/>
              </a:solidFill>
            </a:endParaRPr>
          </a:p>
        </p:txBody>
      </p:sp>
      <p:sp>
        <p:nvSpPr>
          <p:cNvPr id="42" name="TextBox 41">
            <a:extLst>
              <a:ext uri="{FF2B5EF4-FFF2-40B4-BE49-F238E27FC236}">
                <a16:creationId xmlns:a16="http://schemas.microsoft.com/office/drawing/2014/main" id="{C3CF3068-1F29-2F5A-A7C5-D44CE0CD30F8}"/>
              </a:ext>
            </a:extLst>
          </p:cNvPr>
          <p:cNvSpPr txBox="1"/>
          <p:nvPr/>
        </p:nvSpPr>
        <p:spPr>
          <a:xfrm>
            <a:off x="6862294" y="934149"/>
            <a:ext cx="805734" cy="369332"/>
          </a:xfrm>
          <a:prstGeom prst="rect">
            <a:avLst/>
          </a:prstGeom>
          <a:noFill/>
        </p:spPr>
        <p:txBody>
          <a:bodyPr wrap="square" rtlCol="0">
            <a:spAutoFit/>
          </a:bodyPr>
          <a:lstStyle/>
          <a:p>
            <a:r>
              <a:rPr lang="en-CA">
                <a:solidFill>
                  <a:srgbClr val="FFDDDD"/>
                </a:solidFill>
              </a:rPr>
              <a:t>P &lt; P</a:t>
            </a:r>
            <a:r>
              <a:rPr lang="en-CA" baseline="-25000">
                <a:solidFill>
                  <a:srgbClr val="FFDDDD"/>
                </a:solidFill>
              </a:rPr>
              <a:t>0</a:t>
            </a:r>
            <a:endParaRPr lang="en-CA">
              <a:solidFill>
                <a:srgbClr val="FFDDDD"/>
              </a:solidFill>
            </a:endParaRPr>
          </a:p>
        </p:txBody>
      </p:sp>
      <p:sp>
        <p:nvSpPr>
          <p:cNvPr id="44" name="TextBox 43">
            <a:extLst>
              <a:ext uri="{FF2B5EF4-FFF2-40B4-BE49-F238E27FC236}">
                <a16:creationId xmlns:a16="http://schemas.microsoft.com/office/drawing/2014/main" id="{5400DEFD-A9E1-11CA-50DB-FBA68AC2E2A1}"/>
              </a:ext>
            </a:extLst>
          </p:cNvPr>
          <p:cNvSpPr txBox="1"/>
          <p:nvPr/>
        </p:nvSpPr>
        <p:spPr>
          <a:xfrm>
            <a:off x="7051887" y="2129803"/>
            <a:ext cx="961561" cy="369332"/>
          </a:xfrm>
          <a:prstGeom prst="rect">
            <a:avLst/>
          </a:prstGeom>
          <a:noFill/>
        </p:spPr>
        <p:txBody>
          <a:bodyPr wrap="square" rtlCol="0">
            <a:spAutoFit/>
          </a:bodyPr>
          <a:lstStyle/>
          <a:p>
            <a:r>
              <a:rPr lang="en-CA"/>
              <a:t>Density</a:t>
            </a:r>
          </a:p>
        </p:txBody>
      </p:sp>
      <p:sp>
        <p:nvSpPr>
          <p:cNvPr id="45" name="TextBox 44">
            <a:extLst>
              <a:ext uri="{FF2B5EF4-FFF2-40B4-BE49-F238E27FC236}">
                <a16:creationId xmlns:a16="http://schemas.microsoft.com/office/drawing/2014/main" id="{DF201F7F-4A9D-49DC-05A0-603A84A73396}"/>
              </a:ext>
            </a:extLst>
          </p:cNvPr>
          <p:cNvSpPr txBox="1"/>
          <p:nvPr/>
        </p:nvSpPr>
        <p:spPr>
          <a:xfrm>
            <a:off x="6621876" y="1790720"/>
            <a:ext cx="457487" cy="307777"/>
          </a:xfrm>
          <a:prstGeom prst="rect">
            <a:avLst/>
          </a:prstGeom>
          <a:noFill/>
          <a:ln>
            <a:noFill/>
          </a:ln>
        </p:spPr>
        <p:txBody>
          <a:bodyPr wrap="square" rtlCol="0">
            <a:spAutoFit/>
          </a:bodyPr>
          <a:lstStyle/>
          <a:p>
            <a:r>
              <a:rPr lang="en-CA" sz="1400">
                <a:solidFill>
                  <a:srgbClr val="FFDDDD"/>
                </a:solidFill>
              </a:rPr>
              <a:t>Gas</a:t>
            </a:r>
          </a:p>
        </p:txBody>
      </p:sp>
      <p:sp>
        <p:nvSpPr>
          <p:cNvPr id="46" name="TextBox 45">
            <a:extLst>
              <a:ext uri="{FF2B5EF4-FFF2-40B4-BE49-F238E27FC236}">
                <a16:creationId xmlns:a16="http://schemas.microsoft.com/office/drawing/2014/main" id="{8E5EA701-6A9A-976C-5EFA-9B44B52F3030}"/>
              </a:ext>
            </a:extLst>
          </p:cNvPr>
          <p:cNvSpPr txBox="1"/>
          <p:nvPr/>
        </p:nvSpPr>
        <p:spPr>
          <a:xfrm>
            <a:off x="7686913" y="1816298"/>
            <a:ext cx="1235232" cy="307777"/>
          </a:xfrm>
          <a:prstGeom prst="rect">
            <a:avLst/>
          </a:prstGeom>
          <a:noFill/>
        </p:spPr>
        <p:txBody>
          <a:bodyPr wrap="square" rtlCol="0">
            <a:spAutoFit/>
          </a:bodyPr>
          <a:lstStyle/>
          <a:p>
            <a:r>
              <a:rPr lang="en-CA" sz="1400">
                <a:solidFill>
                  <a:srgbClr val="FFDDDD"/>
                </a:solidFill>
              </a:rPr>
              <a:t>Superheated</a:t>
            </a:r>
          </a:p>
        </p:txBody>
      </p:sp>
      <p:cxnSp>
        <p:nvCxnSpPr>
          <p:cNvPr id="47" name="Straight Arrow Connector 46">
            <a:extLst>
              <a:ext uri="{FF2B5EF4-FFF2-40B4-BE49-F238E27FC236}">
                <a16:creationId xmlns:a16="http://schemas.microsoft.com/office/drawing/2014/main" id="{4ECFFFEB-648D-E080-5F56-6419D1394BFD}"/>
              </a:ext>
            </a:extLst>
          </p:cNvPr>
          <p:cNvCxnSpPr>
            <a:cxnSpLocks/>
            <a:endCxn id="40" idx="3"/>
          </p:cNvCxnSpPr>
          <p:nvPr/>
        </p:nvCxnSpPr>
        <p:spPr>
          <a:xfrm flipH="1" flipV="1">
            <a:off x="8107882" y="1615888"/>
            <a:ext cx="6804" cy="227521"/>
          </a:xfrm>
          <a:prstGeom prst="straightConnector1">
            <a:avLst/>
          </a:prstGeom>
          <a:ln>
            <a:solidFill>
              <a:srgbClr val="FFDDDD"/>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CD2FFDF-63AC-69A3-4953-963F369F4A9C}"/>
              </a:ext>
            </a:extLst>
          </p:cNvPr>
          <p:cNvCxnSpPr>
            <a:cxnSpLocks/>
          </p:cNvCxnSpPr>
          <p:nvPr/>
        </p:nvCxnSpPr>
        <p:spPr>
          <a:xfrm flipV="1">
            <a:off x="7019886" y="1937542"/>
            <a:ext cx="254951" cy="7067"/>
          </a:xfrm>
          <a:prstGeom prst="straightConnector1">
            <a:avLst/>
          </a:prstGeom>
          <a:ln>
            <a:solidFill>
              <a:srgbClr val="FFDDDD"/>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C74BE119-4CDF-69AB-1398-91F8408E115D}"/>
              </a:ext>
            </a:extLst>
          </p:cNvPr>
          <p:cNvSpPr/>
          <p:nvPr/>
        </p:nvSpPr>
        <p:spPr>
          <a:xfrm>
            <a:off x="6519079" y="423753"/>
            <a:ext cx="2255340" cy="169450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bg1">
                  <a:lumMod val="65000"/>
                </a:schemeClr>
              </a:solidFill>
            </a:endParaRPr>
          </a:p>
        </p:txBody>
      </p:sp>
      <p:sp>
        <p:nvSpPr>
          <p:cNvPr id="65" name="Rectangle 64">
            <a:extLst>
              <a:ext uri="{FF2B5EF4-FFF2-40B4-BE49-F238E27FC236}">
                <a16:creationId xmlns:a16="http://schemas.microsoft.com/office/drawing/2014/main" id="{D5C61117-6280-9B9B-A39B-4BBCB7F40A8F}"/>
              </a:ext>
            </a:extLst>
          </p:cNvPr>
          <p:cNvSpPr/>
          <p:nvPr/>
        </p:nvSpPr>
        <p:spPr>
          <a:xfrm>
            <a:off x="6584792" y="234687"/>
            <a:ext cx="2071658" cy="16716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1" name="Straight Connector 70">
            <a:extLst>
              <a:ext uri="{FF2B5EF4-FFF2-40B4-BE49-F238E27FC236}">
                <a16:creationId xmlns:a16="http://schemas.microsoft.com/office/drawing/2014/main" id="{33F291AA-2017-8BB3-F215-F23D57F74CF3}"/>
              </a:ext>
            </a:extLst>
          </p:cNvPr>
          <p:cNvCxnSpPr>
            <a:cxnSpLocks/>
          </p:cNvCxnSpPr>
          <p:nvPr/>
        </p:nvCxnSpPr>
        <p:spPr>
          <a:xfrm>
            <a:off x="9136712" y="613462"/>
            <a:ext cx="326945"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A664A43-BD35-52EE-C288-E76981FF4A01}"/>
              </a:ext>
            </a:extLst>
          </p:cNvPr>
          <p:cNvCxnSpPr>
            <a:cxnSpLocks/>
          </p:cNvCxnSpPr>
          <p:nvPr/>
        </p:nvCxnSpPr>
        <p:spPr>
          <a:xfrm>
            <a:off x="9463657" y="613462"/>
            <a:ext cx="381563" cy="120856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49BD3F88-BCE8-3798-0DCC-886612A1043F}"/>
              </a:ext>
            </a:extLst>
          </p:cNvPr>
          <p:cNvCxnSpPr>
            <a:cxnSpLocks/>
          </p:cNvCxnSpPr>
          <p:nvPr/>
        </p:nvCxnSpPr>
        <p:spPr>
          <a:xfrm flipV="1">
            <a:off x="10867241" y="613462"/>
            <a:ext cx="1" cy="112389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60148EF2-8988-B57C-4FC1-1BC607A5EE0B}"/>
              </a:ext>
            </a:extLst>
          </p:cNvPr>
          <p:cNvCxnSpPr>
            <a:cxnSpLocks/>
          </p:cNvCxnSpPr>
          <p:nvPr/>
        </p:nvCxnSpPr>
        <p:spPr>
          <a:xfrm>
            <a:off x="10867242" y="613462"/>
            <a:ext cx="524809"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0" name="Star: 5 Points 89">
            <a:extLst>
              <a:ext uri="{FF2B5EF4-FFF2-40B4-BE49-F238E27FC236}">
                <a16:creationId xmlns:a16="http://schemas.microsoft.com/office/drawing/2014/main" id="{EDFF22D6-55F9-D649-E064-62286E970ABD}"/>
              </a:ext>
            </a:extLst>
          </p:cNvPr>
          <p:cNvSpPr/>
          <p:nvPr/>
        </p:nvSpPr>
        <p:spPr>
          <a:xfrm>
            <a:off x="7940218" y="1153388"/>
            <a:ext cx="174468" cy="150095"/>
          </a:xfrm>
          <a:prstGeom prst="star5">
            <a:avLst/>
          </a:prstGeom>
          <a:solidFill>
            <a:srgbClr val="DAA600"/>
          </a:solidFill>
          <a:ln>
            <a:solidFill>
              <a:srgbClr val="DAA6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A283E9D0-9368-D296-744F-08080FD15E14}"/>
              </a:ext>
            </a:extLst>
          </p:cNvPr>
          <p:cNvSpPr txBox="1"/>
          <p:nvPr/>
        </p:nvSpPr>
        <p:spPr>
          <a:xfrm>
            <a:off x="10331267" y="3018424"/>
            <a:ext cx="1173684" cy="646331"/>
          </a:xfrm>
          <a:prstGeom prst="rect">
            <a:avLst/>
          </a:prstGeom>
          <a:noFill/>
        </p:spPr>
        <p:txBody>
          <a:bodyPr wrap="square" rtlCol="0">
            <a:spAutoFit/>
          </a:bodyPr>
          <a:lstStyle/>
          <a:p>
            <a:r>
              <a:rPr lang="en-CA"/>
              <a:t>Pressure Vessel</a:t>
            </a:r>
          </a:p>
        </p:txBody>
      </p:sp>
      <p:cxnSp>
        <p:nvCxnSpPr>
          <p:cNvPr id="18" name="Straight Arrow Connector 17">
            <a:extLst>
              <a:ext uri="{FF2B5EF4-FFF2-40B4-BE49-F238E27FC236}">
                <a16:creationId xmlns:a16="http://schemas.microsoft.com/office/drawing/2014/main" id="{42A1C966-FAE9-8E0C-3B58-EDFFE9425953}"/>
              </a:ext>
            </a:extLst>
          </p:cNvPr>
          <p:cNvCxnSpPr>
            <a:cxnSpLocks/>
          </p:cNvCxnSpPr>
          <p:nvPr/>
        </p:nvCxnSpPr>
        <p:spPr>
          <a:xfrm flipH="1">
            <a:off x="10052003" y="3279303"/>
            <a:ext cx="31125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ADE578E0-A3C6-DB3D-B794-F4A41C5E9A4B}"/>
              </a:ext>
            </a:extLst>
          </p:cNvPr>
          <p:cNvSpPr/>
          <p:nvPr/>
        </p:nvSpPr>
        <p:spPr>
          <a:xfrm rot="16200000">
            <a:off x="8574375" y="5369146"/>
            <a:ext cx="565187" cy="217181"/>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4" name="Straight Connector 23">
            <a:extLst>
              <a:ext uri="{FF2B5EF4-FFF2-40B4-BE49-F238E27FC236}">
                <a16:creationId xmlns:a16="http://schemas.microsoft.com/office/drawing/2014/main" id="{758CA3A0-6EC9-CF37-750B-6E4E0DB5E3D5}"/>
              </a:ext>
            </a:extLst>
          </p:cNvPr>
          <p:cNvCxnSpPr>
            <a:cxnSpLocks/>
          </p:cNvCxnSpPr>
          <p:nvPr/>
        </p:nvCxnSpPr>
        <p:spPr>
          <a:xfrm>
            <a:off x="9845218" y="1822026"/>
            <a:ext cx="90588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Arc 24">
            <a:extLst>
              <a:ext uri="{FF2B5EF4-FFF2-40B4-BE49-F238E27FC236}">
                <a16:creationId xmlns:a16="http://schemas.microsoft.com/office/drawing/2014/main" id="{074CA0E3-F220-10C2-6E0F-6965F96A0012}"/>
              </a:ext>
            </a:extLst>
          </p:cNvPr>
          <p:cNvSpPr/>
          <p:nvPr/>
        </p:nvSpPr>
        <p:spPr>
          <a:xfrm flipV="1">
            <a:off x="10634958" y="1615888"/>
            <a:ext cx="232283" cy="206704"/>
          </a:xfrm>
          <a:prstGeom prst="arc">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28" name="Title 1">
            <a:extLst>
              <a:ext uri="{FF2B5EF4-FFF2-40B4-BE49-F238E27FC236}">
                <a16:creationId xmlns:a16="http://schemas.microsoft.com/office/drawing/2014/main" id="{A763A554-E67F-B63C-B60E-3D69ACDD7C56}"/>
              </a:ext>
            </a:extLst>
          </p:cNvPr>
          <p:cNvSpPr txBox="1">
            <a:spLocks/>
          </p:cNvSpPr>
          <p:nvPr/>
        </p:nvSpPr>
        <p:spPr>
          <a:xfrm>
            <a:off x="483828" y="399029"/>
            <a:ext cx="5510439"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n-US" sz="1400"/>
          </a:p>
          <a:p>
            <a:r>
              <a:rPr lang="en-US"/>
              <a:t>PICO Detector Operation</a:t>
            </a:r>
            <a:endParaRPr lang="en-CA"/>
          </a:p>
        </p:txBody>
      </p:sp>
    </p:spTree>
    <p:extLst>
      <p:ext uri="{BB962C8B-B14F-4D97-AF65-F5344CB8AC3E}">
        <p14:creationId xmlns:p14="http://schemas.microsoft.com/office/powerpoint/2010/main" val="28351853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DC900-B8C9-4B1A-918A-A4624AD93263}"/>
              </a:ext>
            </a:extLst>
          </p:cNvPr>
          <p:cNvSpPr>
            <a:spLocks noGrp="1"/>
          </p:cNvSpPr>
          <p:nvPr>
            <p:ph type="title"/>
          </p:nvPr>
        </p:nvSpPr>
        <p:spPr/>
        <p:txBody>
          <a:bodyPr/>
          <a:lstStyle/>
          <a:p>
            <a:r>
              <a:rPr lang="en-CA" dirty="0"/>
              <a:t>Thermodynamics</a:t>
            </a:r>
          </a:p>
        </p:txBody>
      </p:sp>
      <p:sp>
        <p:nvSpPr>
          <p:cNvPr id="3" name="Content Placeholder 2">
            <a:extLst>
              <a:ext uri="{FF2B5EF4-FFF2-40B4-BE49-F238E27FC236}">
                <a16:creationId xmlns:a16="http://schemas.microsoft.com/office/drawing/2014/main" id="{C69CD2B9-D7FF-2488-930A-C0FD1E86BFE1}"/>
              </a:ext>
            </a:extLst>
          </p:cNvPr>
          <p:cNvSpPr>
            <a:spLocks noGrp="1"/>
          </p:cNvSpPr>
          <p:nvPr>
            <p:ph idx="1"/>
          </p:nvPr>
        </p:nvSpPr>
        <p:spPr>
          <a:xfrm>
            <a:off x="838200" y="1825625"/>
            <a:ext cx="6184392" cy="4351338"/>
          </a:xfrm>
        </p:spPr>
        <p:txBody>
          <a:bodyPr/>
          <a:lstStyle/>
          <a:p>
            <a:r>
              <a:rPr lang="en-CA" dirty="0"/>
              <a:t>Target volume is a liquid at standard atmospheric conditions</a:t>
            </a:r>
          </a:p>
          <a:p>
            <a:r>
              <a:rPr lang="en-CA" dirty="0"/>
              <a:t>Gibbs free energy:  liquid state</a:t>
            </a:r>
          </a:p>
        </p:txBody>
      </p:sp>
      <p:pic>
        <p:nvPicPr>
          <p:cNvPr id="5" name="Picture 4">
            <a:extLst>
              <a:ext uri="{FF2B5EF4-FFF2-40B4-BE49-F238E27FC236}">
                <a16:creationId xmlns:a16="http://schemas.microsoft.com/office/drawing/2014/main" id="{78A8244D-3AE2-2D3B-267F-EA797BD476DA}"/>
              </a:ext>
            </a:extLst>
          </p:cNvPr>
          <p:cNvPicPr>
            <a:picLocks noChangeAspect="1"/>
          </p:cNvPicPr>
          <p:nvPr/>
        </p:nvPicPr>
        <p:blipFill>
          <a:blip r:embed="rId2"/>
          <a:stretch>
            <a:fillRect/>
          </a:stretch>
        </p:blipFill>
        <p:spPr>
          <a:xfrm>
            <a:off x="7285939" y="1077284"/>
            <a:ext cx="3752954" cy="4961029"/>
          </a:xfrm>
          <a:prstGeom prst="rect">
            <a:avLst/>
          </a:prstGeom>
        </p:spPr>
      </p:pic>
      <p:pic>
        <p:nvPicPr>
          <p:cNvPr id="6" name="Picture 2">
            <a:extLst>
              <a:ext uri="{FF2B5EF4-FFF2-40B4-BE49-F238E27FC236}">
                <a16:creationId xmlns:a16="http://schemas.microsoft.com/office/drawing/2014/main" id="{EA94F6D6-30B1-CDA4-ED5D-3817F7C63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a:extLst>
              <a:ext uri="{FF2B5EF4-FFF2-40B4-BE49-F238E27FC236}">
                <a16:creationId xmlns:a16="http://schemas.microsoft.com/office/drawing/2014/main" id="{6410AA41-883B-F983-4913-28D88BD49574}"/>
              </a:ext>
            </a:extLst>
          </p:cNvPr>
          <p:cNvSpPr>
            <a:spLocks noGrp="1"/>
          </p:cNvSpPr>
          <p:nvPr>
            <p:ph type="sldNum" sz="quarter" idx="12"/>
          </p:nvPr>
        </p:nvSpPr>
        <p:spPr/>
        <p:txBody>
          <a:bodyPr/>
          <a:lstStyle/>
          <a:p>
            <a:fld id="{691065A5-3578-4A10-B6E9-4D35041AE1EB}" type="slidenum">
              <a:rPr lang="en-CA" smtClean="0"/>
              <a:t>55</a:t>
            </a:fld>
            <a:endParaRPr lang="en-CA"/>
          </a:p>
        </p:txBody>
      </p:sp>
    </p:spTree>
    <p:extLst>
      <p:ext uri="{BB962C8B-B14F-4D97-AF65-F5344CB8AC3E}">
        <p14:creationId xmlns:p14="http://schemas.microsoft.com/office/powerpoint/2010/main" val="22718691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DC900-B8C9-4B1A-918A-A4624AD93263}"/>
              </a:ext>
            </a:extLst>
          </p:cNvPr>
          <p:cNvSpPr>
            <a:spLocks noGrp="1"/>
          </p:cNvSpPr>
          <p:nvPr>
            <p:ph type="title"/>
          </p:nvPr>
        </p:nvSpPr>
        <p:spPr/>
        <p:txBody>
          <a:bodyPr/>
          <a:lstStyle/>
          <a:p>
            <a:r>
              <a:rPr lang="en-CA" dirty="0"/>
              <a:t>Seitz Threshold</a:t>
            </a:r>
          </a:p>
        </p:txBody>
      </p:sp>
      <p:sp>
        <p:nvSpPr>
          <p:cNvPr id="3" name="Content Placeholder 2">
            <a:extLst>
              <a:ext uri="{FF2B5EF4-FFF2-40B4-BE49-F238E27FC236}">
                <a16:creationId xmlns:a16="http://schemas.microsoft.com/office/drawing/2014/main" id="{C69CD2B9-D7FF-2488-930A-C0FD1E86BFE1}"/>
              </a:ext>
            </a:extLst>
          </p:cNvPr>
          <p:cNvSpPr>
            <a:spLocks noGrp="1"/>
          </p:cNvSpPr>
          <p:nvPr>
            <p:ph idx="1"/>
          </p:nvPr>
        </p:nvSpPr>
        <p:spPr>
          <a:xfrm>
            <a:off x="838200" y="1825625"/>
            <a:ext cx="6145466" cy="4351338"/>
          </a:xfrm>
        </p:spPr>
        <p:txBody>
          <a:bodyPr/>
          <a:lstStyle/>
          <a:p>
            <a:r>
              <a:rPr lang="en-CA" dirty="0"/>
              <a:t>Lower the pressure to create a superheated fluid</a:t>
            </a:r>
          </a:p>
          <a:p>
            <a:r>
              <a:rPr lang="en-CA" dirty="0"/>
              <a:t>Gibbs global minimum potential now vapour state</a:t>
            </a:r>
          </a:p>
        </p:txBody>
      </p:sp>
      <p:pic>
        <p:nvPicPr>
          <p:cNvPr id="4" name="Picture 3">
            <a:extLst>
              <a:ext uri="{FF2B5EF4-FFF2-40B4-BE49-F238E27FC236}">
                <a16:creationId xmlns:a16="http://schemas.microsoft.com/office/drawing/2014/main" id="{03F00E66-CA8F-9902-F585-5E2EE35CF4D1}"/>
              </a:ext>
            </a:extLst>
          </p:cNvPr>
          <p:cNvPicPr>
            <a:picLocks noChangeAspect="1"/>
          </p:cNvPicPr>
          <p:nvPr/>
        </p:nvPicPr>
        <p:blipFill rotWithShape="1">
          <a:blip r:embed="rId2"/>
          <a:srcRect b="43425"/>
          <a:stretch/>
        </p:blipFill>
        <p:spPr>
          <a:xfrm>
            <a:off x="7178424" y="1027906"/>
            <a:ext cx="3980618" cy="2805259"/>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91E694AE-90C0-ABB3-A98C-CA9A24B28B88}"/>
                  </a:ext>
                </a:extLst>
              </p:cNvPr>
              <p:cNvSpPr txBox="1"/>
              <p:nvPr/>
            </p:nvSpPr>
            <p:spPr>
              <a:xfrm>
                <a:off x="838200" y="3833165"/>
                <a:ext cx="9852266" cy="1822678"/>
              </a:xfrm>
              <a:prstGeom prst="rect">
                <a:avLst/>
              </a:prstGeom>
              <a:noFill/>
            </p:spPr>
            <p:txBody>
              <a:bodyPr wrap="square">
                <a:spAutoFit/>
              </a:bodyPr>
              <a:lstStyle/>
              <a:p>
                <a:pPr marL="36900" indent="0">
                  <a:buNone/>
                </a:pPr>
                <a:r>
                  <a:rPr lang="en-CA" dirty="0"/>
                  <a:t>The necessary energy to deposit for bubble formation is given by the Seitz threshold</a:t>
                </a:r>
              </a:p>
              <a:p>
                <a:pPr marL="36900" indent="0">
                  <a:buNone/>
                </a:pPr>
                <a:endParaRPr lang="en-CA" dirty="0"/>
              </a:p>
              <a:p>
                <a:pPr marL="36900" indent="0">
                  <a:buNone/>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𝑄</m:t>
                          </m:r>
                        </m:e>
                        <m:sub>
                          <m:r>
                            <a:rPr lang="en-CA" b="0" i="1" smtClean="0">
                              <a:latin typeface="Cambria Math" panose="02040503050406030204" pitchFamily="18" charset="0"/>
                            </a:rPr>
                            <m:t>𝑆𝑖𝑒𝑡𝑧</m:t>
                          </m:r>
                        </m:sub>
                      </m:sSub>
                      <m:r>
                        <a:rPr lang="en-CA" b="0" i="1" smtClean="0">
                          <a:latin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sSubSup>
                        <m:sSubSupPr>
                          <m:ctrlPr>
                            <a:rPr lang="en-CA" b="0" i="1" smtClean="0">
                              <a:latin typeface="Cambria Math" panose="02040503050406030204" pitchFamily="18" charset="0"/>
                              <a:ea typeface="Cambria Math" panose="02040503050406030204" pitchFamily="18" charset="0"/>
                            </a:rPr>
                          </m:ctrlPr>
                        </m:sSubSupPr>
                        <m:e>
                          <m:r>
                            <a:rPr lang="en-CA" b="0" i="1" smtClean="0">
                              <a:latin typeface="Cambria Math" panose="02040503050406030204" pitchFamily="18" charset="0"/>
                              <a:ea typeface="Cambria Math" panose="02040503050406030204" pitchFamily="18" charset="0"/>
                            </a:rPr>
                            <m:t>𝑟</m:t>
                          </m:r>
                        </m:e>
                        <m:sub>
                          <m:r>
                            <a:rPr lang="en-CA" b="0" i="1" smtClean="0">
                              <a:latin typeface="Cambria Math" panose="02040503050406030204" pitchFamily="18" charset="0"/>
                              <a:ea typeface="Cambria Math" panose="02040503050406030204" pitchFamily="18" charset="0"/>
                            </a:rPr>
                            <m:t>𝑐</m:t>
                          </m:r>
                        </m:sub>
                        <m:sup>
                          <m:r>
                            <a:rPr lang="en-CA" b="0" i="1" smtClean="0">
                              <a:latin typeface="Cambria Math" panose="02040503050406030204" pitchFamily="18" charset="0"/>
                              <a:ea typeface="Cambria Math" panose="02040503050406030204" pitchFamily="18" charset="0"/>
                            </a:rPr>
                            <m:t>2</m:t>
                          </m:r>
                        </m:sup>
                      </m:sSubSup>
                      <m:d>
                        <m:dPr>
                          <m:ctrlPr>
                            <a:rPr lang="en-CA" b="0" i="1" smtClean="0">
                              <a:latin typeface="Cambria Math" panose="02040503050406030204" pitchFamily="18" charset="0"/>
                              <a:ea typeface="Cambria Math" panose="02040503050406030204" pitchFamily="18" charset="0"/>
                            </a:rPr>
                          </m:ctrlPr>
                        </m:dPr>
                        <m:e>
                          <m:r>
                            <a:rPr lang="en-CA" b="0" i="1" smtClean="0">
                              <a:latin typeface="Cambria Math" panose="02040503050406030204" pitchFamily="18" charset="0"/>
                              <a:ea typeface="Cambria Math" panose="02040503050406030204" pitchFamily="18" charset="0"/>
                            </a:rPr>
                            <m:t>𝜎</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𝑇</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𝜕𝜎</m:t>
                              </m:r>
                            </m:num>
                            <m:den>
                              <m:r>
                                <a:rPr lang="en-CA" i="1">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𝑇</m:t>
                              </m:r>
                            </m:den>
                          </m:f>
                        </m:e>
                      </m:d>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num>
                        <m:den>
                          <m:r>
                            <a:rPr lang="en-CA" b="0" i="1" smtClean="0">
                              <a:latin typeface="Cambria Math" panose="02040503050406030204" pitchFamily="18" charset="0"/>
                              <a:ea typeface="Cambria Math" panose="02040503050406030204" pitchFamily="18" charset="0"/>
                            </a:rPr>
                            <m:t>3</m:t>
                          </m:r>
                        </m:den>
                      </m:f>
                      <m:sSubSup>
                        <m:sSubSupPr>
                          <m:ctrlPr>
                            <a:rPr lang="en-CA" b="0" i="1" smtClean="0">
                              <a:latin typeface="Cambria Math" panose="02040503050406030204" pitchFamily="18" charset="0"/>
                              <a:ea typeface="Cambria Math" panose="02040503050406030204" pitchFamily="18" charset="0"/>
                            </a:rPr>
                          </m:ctrlPr>
                        </m:sSubSupPr>
                        <m:e>
                          <m:r>
                            <a:rPr lang="en-CA" b="0" i="1" smtClean="0">
                              <a:latin typeface="Cambria Math" panose="02040503050406030204" pitchFamily="18" charset="0"/>
                              <a:ea typeface="Cambria Math" panose="02040503050406030204" pitchFamily="18" charset="0"/>
                            </a:rPr>
                            <m:t>𝑟</m:t>
                          </m:r>
                        </m:e>
                        <m:sub>
                          <m:r>
                            <a:rPr lang="en-CA" b="0" i="1" smtClean="0">
                              <a:latin typeface="Cambria Math" panose="02040503050406030204" pitchFamily="18" charset="0"/>
                              <a:ea typeface="Cambria Math" panose="02040503050406030204" pitchFamily="18" charset="0"/>
                            </a:rPr>
                            <m:t>𝑐</m:t>
                          </m:r>
                        </m:sub>
                        <m:sup>
                          <m:r>
                            <a:rPr lang="en-CA" b="0" i="1" smtClean="0">
                              <a:latin typeface="Cambria Math" panose="02040503050406030204" pitchFamily="18" charset="0"/>
                              <a:ea typeface="Cambria Math" panose="02040503050406030204" pitchFamily="18" charset="0"/>
                            </a:rPr>
                            <m:t>3</m:t>
                          </m:r>
                        </m:sup>
                      </m:sSubSup>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𝜌</m:t>
                          </m:r>
                        </m:e>
                        <m:sub>
                          <m:r>
                            <a:rPr lang="en-CA" b="0" i="1" smtClean="0">
                              <a:latin typeface="Cambria Math" panose="02040503050406030204" pitchFamily="18" charset="0"/>
                              <a:ea typeface="Cambria Math" panose="02040503050406030204" pitchFamily="18" charset="0"/>
                            </a:rPr>
                            <m:t>𝑏</m:t>
                          </m:r>
                        </m:sub>
                      </m:sSub>
                      <m:d>
                        <m:dPr>
                          <m:ctrlPr>
                            <a:rPr lang="en-CA" b="0" i="1" smtClean="0">
                              <a:latin typeface="Cambria Math" panose="02040503050406030204" pitchFamily="18" charset="0"/>
                              <a:ea typeface="Cambria Math" panose="02040503050406030204" pitchFamily="18" charset="0"/>
                            </a:rPr>
                          </m:ctrlPr>
                        </m:dPr>
                        <m:e>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h</m:t>
                              </m:r>
                            </m:e>
                            <m:sub>
                              <m:r>
                                <a:rPr lang="en-CA" b="0" i="1" smtClean="0">
                                  <a:latin typeface="Cambria Math" panose="02040503050406030204" pitchFamily="18" charset="0"/>
                                  <a:ea typeface="Cambria Math" panose="02040503050406030204" pitchFamily="18" charset="0"/>
                                </a:rPr>
                                <m:t>𝑏</m:t>
                              </m:r>
                            </m:sub>
                          </m:sSub>
                          <m:r>
                            <a:rPr lang="en-CA" b="0" i="1" smtClean="0">
                              <a:latin typeface="Cambria Math" panose="02040503050406030204" pitchFamily="18" charset="0"/>
                              <a:ea typeface="Cambria Math" panose="02040503050406030204" pitchFamily="18" charset="0"/>
                            </a:rPr>
                            <m:t>−</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h</m:t>
                              </m:r>
                            </m:e>
                            <m:sub>
                              <m:r>
                                <a:rPr lang="en-CA" b="0" i="1" smtClean="0">
                                  <a:latin typeface="Cambria Math" panose="02040503050406030204" pitchFamily="18" charset="0"/>
                                  <a:ea typeface="Cambria Math" panose="02040503050406030204" pitchFamily="18" charset="0"/>
                                </a:rPr>
                                <m:t>𝑙</m:t>
                              </m:r>
                            </m:sub>
                          </m:sSub>
                        </m:e>
                      </m:d>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num>
                        <m:den>
                          <m:r>
                            <a:rPr lang="en-CA" b="0" i="1" smtClean="0">
                              <a:latin typeface="Cambria Math" panose="02040503050406030204" pitchFamily="18" charset="0"/>
                              <a:ea typeface="Cambria Math" panose="02040503050406030204" pitchFamily="18" charset="0"/>
                            </a:rPr>
                            <m:t>3</m:t>
                          </m:r>
                        </m:den>
                      </m:f>
                      <m:sSubSup>
                        <m:sSubSupPr>
                          <m:ctrlPr>
                            <a:rPr lang="en-CA" b="0" i="1" smtClean="0">
                              <a:latin typeface="Cambria Math" panose="02040503050406030204" pitchFamily="18" charset="0"/>
                              <a:ea typeface="Cambria Math" panose="02040503050406030204" pitchFamily="18" charset="0"/>
                            </a:rPr>
                          </m:ctrlPr>
                        </m:sSubSupPr>
                        <m:e>
                          <m:r>
                            <a:rPr lang="en-CA" b="0" i="1" smtClean="0">
                              <a:latin typeface="Cambria Math" panose="02040503050406030204" pitchFamily="18" charset="0"/>
                              <a:ea typeface="Cambria Math" panose="02040503050406030204" pitchFamily="18" charset="0"/>
                            </a:rPr>
                            <m:t>𝑟</m:t>
                          </m:r>
                        </m:e>
                        <m:sub>
                          <m:r>
                            <a:rPr lang="en-CA" b="0" i="1" smtClean="0">
                              <a:latin typeface="Cambria Math" panose="02040503050406030204" pitchFamily="18" charset="0"/>
                              <a:ea typeface="Cambria Math" panose="02040503050406030204" pitchFamily="18" charset="0"/>
                            </a:rPr>
                            <m:t>𝑐</m:t>
                          </m:r>
                        </m:sub>
                        <m:sup>
                          <m:r>
                            <a:rPr lang="en-CA" b="0" i="1" smtClean="0">
                              <a:latin typeface="Cambria Math" panose="02040503050406030204" pitchFamily="18" charset="0"/>
                              <a:ea typeface="Cambria Math" panose="02040503050406030204" pitchFamily="18" charset="0"/>
                            </a:rPr>
                            <m:t>3</m:t>
                          </m:r>
                        </m:sup>
                      </m:sSubSup>
                      <m:d>
                        <m:dPr>
                          <m:ctrlPr>
                            <a:rPr lang="en-CA" b="0" i="1" smtClean="0">
                              <a:latin typeface="Cambria Math" panose="02040503050406030204" pitchFamily="18" charset="0"/>
                              <a:ea typeface="Cambria Math" panose="02040503050406030204" pitchFamily="18" charset="0"/>
                            </a:rPr>
                          </m:ctrlPr>
                        </m:dPr>
                        <m:e>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𝑃</m:t>
                              </m:r>
                            </m:e>
                            <m:sub>
                              <m:r>
                                <a:rPr lang="en-CA" b="0" i="1" smtClean="0">
                                  <a:latin typeface="Cambria Math" panose="02040503050406030204" pitchFamily="18" charset="0"/>
                                  <a:ea typeface="Cambria Math" panose="02040503050406030204" pitchFamily="18" charset="0"/>
                                </a:rPr>
                                <m:t>𝑏</m:t>
                              </m:r>
                            </m:sub>
                          </m:sSub>
                          <m:r>
                            <a:rPr lang="en-CA" b="0" i="1" smtClean="0">
                              <a:latin typeface="Cambria Math" panose="02040503050406030204" pitchFamily="18" charset="0"/>
                              <a:ea typeface="Cambria Math" panose="02040503050406030204" pitchFamily="18" charset="0"/>
                            </a:rPr>
                            <m:t>−</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𝑃</m:t>
                              </m:r>
                            </m:e>
                            <m:sub>
                              <m:r>
                                <a:rPr lang="en-CA" b="0" i="1" smtClean="0">
                                  <a:latin typeface="Cambria Math" panose="02040503050406030204" pitchFamily="18" charset="0"/>
                                  <a:ea typeface="Cambria Math" panose="02040503050406030204" pitchFamily="18" charset="0"/>
                                </a:rPr>
                                <m:t>𝑙</m:t>
                              </m:r>
                            </m:sub>
                          </m:sSub>
                        </m:e>
                      </m:d>
                    </m:oMath>
                  </m:oMathPara>
                </a14:m>
                <a:endParaRPr lang="en-CA" dirty="0"/>
              </a:p>
              <a:p>
                <a:pPr marL="36900" indent="0">
                  <a:buNone/>
                </a:pPr>
                <a:endParaRPr lang="en-CA" dirty="0"/>
              </a:p>
              <a:p>
                <a:pPr marL="36900" indent="0">
                  <a:buNone/>
                </a:pPr>
                <a:endParaRPr lang="en-CA" dirty="0"/>
              </a:p>
            </p:txBody>
          </p:sp>
        </mc:Choice>
        <mc:Fallback xmlns="">
          <p:sp>
            <p:nvSpPr>
              <p:cNvPr id="7" name="TextBox 6">
                <a:extLst>
                  <a:ext uri="{FF2B5EF4-FFF2-40B4-BE49-F238E27FC236}">
                    <a16:creationId xmlns:a16="http://schemas.microsoft.com/office/drawing/2014/main" id="{91E694AE-90C0-ABB3-A98C-CA9A24B28B88}"/>
                  </a:ext>
                </a:extLst>
              </p:cNvPr>
              <p:cNvSpPr txBox="1">
                <a:spLocks noRot="1" noChangeAspect="1" noMove="1" noResize="1" noEditPoints="1" noAdjustHandles="1" noChangeArrowheads="1" noChangeShapeType="1" noTextEdit="1"/>
              </p:cNvSpPr>
              <p:nvPr/>
            </p:nvSpPr>
            <p:spPr>
              <a:xfrm>
                <a:off x="838200" y="3833165"/>
                <a:ext cx="9852266" cy="1822678"/>
              </a:xfrm>
              <a:prstGeom prst="rect">
                <a:avLst/>
              </a:prstGeom>
              <a:blipFill>
                <a:blip r:embed="rId3"/>
                <a:stretch>
                  <a:fillRect l="-186" t="-2007"/>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9D069574-B86B-CB82-0B02-2B0B51C1033D}"/>
              </a:ext>
            </a:extLst>
          </p:cNvPr>
          <p:cNvSpPr/>
          <p:nvPr/>
        </p:nvSpPr>
        <p:spPr>
          <a:xfrm>
            <a:off x="3489350" y="4396435"/>
            <a:ext cx="1726388" cy="716890"/>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a:extLst>
              <a:ext uri="{FF2B5EF4-FFF2-40B4-BE49-F238E27FC236}">
                <a16:creationId xmlns:a16="http://schemas.microsoft.com/office/drawing/2014/main" id="{10A74DF6-66BE-3EE8-97C4-9FBF1F962434}"/>
              </a:ext>
            </a:extLst>
          </p:cNvPr>
          <p:cNvSpPr/>
          <p:nvPr/>
        </p:nvSpPr>
        <p:spPr>
          <a:xfrm>
            <a:off x="5452036" y="4396435"/>
            <a:ext cx="1726388" cy="716890"/>
          </a:xfrm>
          <a:prstGeom prst="rect">
            <a:avLst/>
          </a:prstGeom>
          <a:noFill/>
          <a:ln w="28575">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74488692-8F5F-E370-1DC4-387B00CC00E9}"/>
              </a:ext>
            </a:extLst>
          </p:cNvPr>
          <p:cNvSpPr/>
          <p:nvPr/>
        </p:nvSpPr>
        <p:spPr>
          <a:xfrm>
            <a:off x="7385913" y="4396435"/>
            <a:ext cx="1487425" cy="716890"/>
          </a:xfrm>
          <a:prstGeom prst="rect">
            <a:avLst/>
          </a:prstGeom>
          <a:noFill/>
          <a:ln w="28575">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B8926EE6-4B72-686C-31FA-44BF63DC6E99}"/>
              </a:ext>
            </a:extLst>
          </p:cNvPr>
          <p:cNvSpPr txBox="1"/>
          <p:nvPr/>
        </p:nvSpPr>
        <p:spPr>
          <a:xfrm>
            <a:off x="7352977" y="5353429"/>
            <a:ext cx="1553295" cy="646331"/>
          </a:xfrm>
          <a:prstGeom prst="rect">
            <a:avLst/>
          </a:prstGeom>
          <a:noFill/>
        </p:spPr>
        <p:txBody>
          <a:bodyPr wrap="square" rtlCol="0">
            <a:spAutoFit/>
          </a:bodyPr>
          <a:lstStyle/>
          <a:p>
            <a:pPr algn="ctr"/>
            <a:r>
              <a:rPr lang="en-CA" dirty="0"/>
              <a:t>Expansion of Vapour</a:t>
            </a:r>
          </a:p>
        </p:txBody>
      </p:sp>
      <p:sp>
        <p:nvSpPr>
          <p:cNvPr id="13" name="TextBox 12">
            <a:extLst>
              <a:ext uri="{FF2B5EF4-FFF2-40B4-BE49-F238E27FC236}">
                <a16:creationId xmlns:a16="http://schemas.microsoft.com/office/drawing/2014/main" id="{3A546268-3B56-D19A-267A-B58B2C1EFAAC}"/>
              </a:ext>
            </a:extLst>
          </p:cNvPr>
          <p:cNvSpPr txBox="1"/>
          <p:nvPr/>
        </p:nvSpPr>
        <p:spPr>
          <a:xfrm>
            <a:off x="3469617" y="5357890"/>
            <a:ext cx="1982419" cy="369332"/>
          </a:xfrm>
          <a:prstGeom prst="rect">
            <a:avLst/>
          </a:prstGeom>
          <a:noFill/>
        </p:spPr>
        <p:txBody>
          <a:bodyPr wrap="square" rtlCol="0">
            <a:spAutoFit/>
          </a:bodyPr>
          <a:lstStyle/>
          <a:p>
            <a:r>
              <a:rPr lang="en-CA" dirty="0"/>
              <a:t>Surface Tension</a:t>
            </a:r>
          </a:p>
        </p:txBody>
      </p:sp>
      <p:sp>
        <p:nvSpPr>
          <p:cNvPr id="14" name="TextBox 13">
            <a:extLst>
              <a:ext uri="{FF2B5EF4-FFF2-40B4-BE49-F238E27FC236}">
                <a16:creationId xmlns:a16="http://schemas.microsoft.com/office/drawing/2014/main" id="{68CC3794-3B28-BF3B-6377-B6DD609BE9FC}"/>
              </a:ext>
            </a:extLst>
          </p:cNvPr>
          <p:cNvSpPr txBox="1"/>
          <p:nvPr/>
        </p:nvSpPr>
        <p:spPr>
          <a:xfrm>
            <a:off x="5324020" y="5359966"/>
            <a:ext cx="1982419" cy="369332"/>
          </a:xfrm>
          <a:prstGeom prst="rect">
            <a:avLst/>
          </a:prstGeom>
          <a:noFill/>
        </p:spPr>
        <p:txBody>
          <a:bodyPr wrap="square" rtlCol="0">
            <a:spAutoFit/>
          </a:bodyPr>
          <a:lstStyle/>
          <a:p>
            <a:r>
              <a:rPr lang="en-CA" dirty="0"/>
              <a:t>Phase Transition</a:t>
            </a:r>
          </a:p>
        </p:txBody>
      </p:sp>
      <p:pic>
        <p:nvPicPr>
          <p:cNvPr id="15" name="Picture 2">
            <a:extLst>
              <a:ext uri="{FF2B5EF4-FFF2-40B4-BE49-F238E27FC236}">
                <a16:creationId xmlns:a16="http://schemas.microsoft.com/office/drawing/2014/main" id="{43913914-1724-107E-182A-2B9870A352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15">
            <a:extLst>
              <a:ext uri="{FF2B5EF4-FFF2-40B4-BE49-F238E27FC236}">
                <a16:creationId xmlns:a16="http://schemas.microsoft.com/office/drawing/2014/main" id="{82C3F593-88D3-571D-273C-12186FF09BDD}"/>
              </a:ext>
            </a:extLst>
          </p:cNvPr>
          <p:cNvSpPr>
            <a:spLocks noGrp="1"/>
          </p:cNvSpPr>
          <p:nvPr>
            <p:ph type="sldNum" sz="quarter" idx="12"/>
          </p:nvPr>
        </p:nvSpPr>
        <p:spPr/>
        <p:txBody>
          <a:bodyPr/>
          <a:lstStyle/>
          <a:p>
            <a:fld id="{691065A5-3578-4A10-B6E9-4D35041AE1EB}" type="slidenum">
              <a:rPr lang="en-CA" smtClean="0"/>
              <a:t>56</a:t>
            </a:fld>
            <a:endParaRPr lang="en-CA"/>
          </a:p>
        </p:txBody>
      </p:sp>
    </p:spTree>
    <p:extLst>
      <p:ext uri="{BB962C8B-B14F-4D97-AF65-F5344CB8AC3E}">
        <p14:creationId xmlns:p14="http://schemas.microsoft.com/office/powerpoint/2010/main" val="13042362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DC900-B8C9-4B1A-918A-A4624AD93263}"/>
              </a:ext>
            </a:extLst>
          </p:cNvPr>
          <p:cNvSpPr>
            <a:spLocks noGrp="1"/>
          </p:cNvSpPr>
          <p:nvPr>
            <p:ph type="title"/>
          </p:nvPr>
        </p:nvSpPr>
        <p:spPr/>
        <p:txBody>
          <a:bodyPr/>
          <a:lstStyle/>
          <a:p>
            <a:r>
              <a:rPr lang="en-CA" dirty="0"/>
              <a:t>Thermodynamics</a:t>
            </a:r>
          </a:p>
        </p:txBody>
      </p:sp>
      <p:sp>
        <p:nvSpPr>
          <p:cNvPr id="3" name="Content Placeholder 2">
            <a:extLst>
              <a:ext uri="{FF2B5EF4-FFF2-40B4-BE49-F238E27FC236}">
                <a16:creationId xmlns:a16="http://schemas.microsoft.com/office/drawing/2014/main" id="{C69CD2B9-D7FF-2488-930A-C0FD1E86BFE1}"/>
              </a:ext>
            </a:extLst>
          </p:cNvPr>
          <p:cNvSpPr>
            <a:spLocks noGrp="1"/>
          </p:cNvSpPr>
          <p:nvPr>
            <p:ph idx="1"/>
          </p:nvPr>
        </p:nvSpPr>
        <p:spPr>
          <a:xfrm>
            <a:off x="838200" y="1825625"/>
            <a:ext cx="6145466" cy="4351338"/>
          </a:xfrm>
        </p:spPr>
        <p:txBody>
          <a:bodyPr/>
          <a:lstStyle/>
          <a:p>
            <a:r>
              <a:rPr lang="en-CA" dirty="0"/>
              <a:t>Lower the pressure to create a superheated fluid</a:t>
            </a:r>
          </a:p>
          <a:p>
            <a:r>
              <a:rPr lang="en-CA" dirty="0"/>
              <a:t>Gibbs’ potential global minimum now vapour state</a:t>
            </a:r>
          </a:p>
        </p:txBody>
      </p:sp>
      <p:pic>
        <p:nvPicPr>
          <p:cNvPr id="4" name="Picture 3">
            <a:extLst>
              <a:ext uri="{FF2B5EF4-FFF2-40B4-BE49-F238E27FC236}">
                <a16:creationId xmlns:a16="http://schemas.microsoft.com/office/drawing/2014/main" id="{03F00E66-CA8F-9902-F585-5E2EE35CF4D1}"/>
              </a:ext>
            </a:extLst>
          </p:cNvPr>
          <p:cNvPicPr>
            <a:picLocks noChangeAspect="1"/>
          </p:cNvPicPr>
          <p:nvPr/>
        </p:nvPicPr>
        <p:blipFill rotWithShape="1">
          <a:blip r:embed="rId2"/>
          <a:srcRect b="-834"/>
          <a:stretch/>
        </p:blipFill>
        <p:spPr>
          <a:xfrm>
            <a:off x="7178424" y="1027906"/>
            <a:ext cx="3980618" cy="4999819"/>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C80A2D4-C3CB-C5F0-B306-F5A35F7C40F6}"/>
                  </a:ext>
                </a:extLst>
              </p:cNvPr>
              <p:cNvSpPr txBox="1"/>
              <p:nvPr/>
            </p:nvSpPr>
            <p:spPr>
              <a:xfrm>
                <a:off x="1081206" y="4149392"/>
                <a:ext cx="6097218" cy="1589409"/>
              </a:xfrm>
              <a:prstGeom prst="rect">
                <a:avLst/>
              </a:prstGeom>
              <a:noFill/>
            </p:spPr>
            <p:txBody>
              <a:bodyPr wrap="square">
                <a:spAutoFit/>
              </a:bodyPr>
              <a:lstStyle/>
              <a:p>
                <a:pPr marL="36900" indent="0">
                  <a:buNone/>
                </a:pPr>
                <a:r>
                  <a:rPr lang="en-CA" dirty="0"/>
                  <a:t>critical bubble radius: </a:t>
                </a:r>
                <a:r>
                  <a:rPr lang="en-CA" sz="2800" dirty="0"/>
                  <a:t> </a:t>
                </a:r>
                <a14:m>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𝑟</m:t>
                        </m:r>
                      </m:e>
                      <m:sub>
                        <m:r>
                          <a:rPr lang="en-CA" sz="2800" b="0" i="1" smtClean="0">
                            <a:latin typeface="Cambria Math" panose="02040503050406030204" pitchFamily="18" charset="0"/>
                          </a:rPr>
                          <m:t>𝑐</m:t>
                        </m:r>
                      </m:sub>
                    </m:sSub>
                    <m:r>
                      <a:rPr lang="en-CA" sz="2800" b="0" i="1" smtClean="0">
                        <a:latin typeface="Cambria Math" panose="02040503050406030204" pitchFamily="18" charset="0"/>
                      </a:rPr>
                      <m:t>=</m:t>
                    </m:r>
                    <m:f>
                      <m:fPr>
                        <m:ctrlPr>
                          <a:rPr lang="en-CA" sz="2800" b="0" i="1" smtClean="0">
                            <a:latin typeface="Cambria Math" panose="02040503050406030204" pitchFamily="18" charset="0"/>
                            <a:ea typeface="Cambria Math" panose="02040503050406030204" pitchFamily="18" charset="0"/>
                          </a:rPr>
                        </m:ctrlPr>
                      </m:fPr>
                      <m:num>
                        <m:r>
                          <a:rPr lang="en-CA" sz="2800" b="0" i="1" smtClean="0">
                            <a:latin typeface="Cambria Math" panose="02040503050406030204" pitchFamily="18" charset="0"/>
                          </a:rPr>
                          <m:t>2</m:t>
                        </m:r>
                        <m:r>
                          <a:rPr lang="en-CA" sz="2800" b="0" i="1" smtClean="0">
                            <a:latin typeface="Cambria Math" panose="02040503050406030204" pitchFamily="18" charset="0"/>
                            <a:ea typeface="Cambria Math" panose="02040503050406030204" pitchFamily="18" charset="0"/>
                          </a:rPr>
                          <m:t>𝜎</m:t>
                        </m:r>
                      </m:num>
                      <m:den>
                        <m:sSub>
                          <m:sSubPr>
                            <m:ctrlPr>
                              <a:rPr lang="en-CA" sz="2800" b="0" i="1" smtClean="0">
                                <a:latin typeface="Cambria Math" panose="02040503050406030204" pitchFamily="18" charset="0"/>
                                <a:ea typeface="Cambria Math" panose="02040503050406030204" pitchFamily="18" charset="0"/>
                              </a:rPr>
                            </m:ctrlPr>
                          </m:sSubPr>
                          <m:e>
                            <m:r>
                              <a:rPr lang="en-CA" sz="2800" b="0" i="1" smtClean="0">
                                <a:latin typeface="Cambria Math" panose="02040503050406030204" pitchFamily="18" charset="0"/>
                                <a:ea typeface="Cambria Math" panose="02040503050406030204" pitchFamily="18" charset="0"/>
                              </a:rPr>
                              <m:t>𝑃</m:t>
                            </m:r>
                          </m:e>
                          <m:sub>
                            <m:r>
                              <a:rPr lang="en-CA" sz="2800" b="0" i="1" smtClean="0">
                                <a:latin typeface="Cambria Math" panose="02040503050406030204" pitchFamily="18" charset="0"/>
                                <a:ea typeface="Cambria Math" panose="02040503050406030204" pitchFamily="18" charset="0"/>
                              </a:rPr>
                              <m:t>𝑏</m:t>
                            </m:r>
                          </m:sub>
                        </m:sSub>
                        <m:r>
                          <a:rPr lang="en-CA" sz="2800" b="0" i="1" smtClean="0">
                            <a:latin typeface="Cambria Math" panose="02040503050406030204" pitchFamily="18" charset="0"/>
                            <a:ea typeface="Cambria Math" panose="02040503050406030204" pitchFamily="18" charset="0"/>
                          </a:rPr>
                          <m:t>−</m:t>
                        </m:r>
                        <m:sSub>
                          <m:sSubPr>
                            <m:ctrlPr>
                              <a:rPr lang="en-CA" sz="2800" b="0" i="1" smtClean="0">
                                <a:latin typeface="Cambria Math" panose="02040503050406030204" pitchFamily="18" charset="0"/>
                                <a:ea typeface="Cambria Math" panose="02040503050406030204" pitchFamily="18" charset="0"/>
                              </a:rPr>
                            </m:ctrlPr>
                          </m:sSubPr>
                          <m:e>
                            <m:r>
                              <a:rPr lang="en-CA" sz="2800" b="0" i="1" smtClean="0">
                                <a:latin typeface="Cambria Math" panose="02040503050406030204" pitchFamily="18" charset="0"/>
                                <a:ea typeface="Cambria Math" panose="02040503050406030204" pitchFamily="18" charset="0"/>
                              </a:rPr>
                              <m:t>𝑃</m:t>
                            </m:r>
                          </m:e>
                          <m:sub>
                            <m:r>
                              <a:rPr lang="en-CA" sz="2800" b="0" i="1" smtClean="0">
                                <a:latin typeface="Cambria Math" panose="02040503050406030204" pitchFamily="18" charset="0"/>
                                <a:ea typeface="Cambria Math" panose="02040503050406030204" pitchFamily="18" charset="0"/>
                              </a:rPr>
                              <m:t>𝑙</m:t>
                            </m:r>
                          </m:sub>
                        </m:sSub>
                      </m:den>
                    </m:f>
                  </m:oMath>
                </a14:m>
                <a:endParaRPr lang="en-CA" dirty="0"/>
              </a:p>
              <a:p>
                <a:pPr marL="36900" indent="0">
                  <a:buNone/>
                </a:pPr>
                <a:r>
                  <a:rPr lang="en-CA" dirty="0"/>
                  <a:t>For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𝐶</m:t>
                        </m:r>
                      </m:e>
                      <m:sub>
                        <m:r>
                          <a:rPr lang="en-CA" b="0" i="1" smtClean="0">
                            <a:latin typeface="Cambria Math" panose="02040503050406030204" pitchFamily="18" charset="0"/>
                          </a:rPr>
                          <m:t>3</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8</m:t>
                        </m:r>
                      </m:sub>
                    </m:sSub>
                  </m:oMath>
                </a14:m>
                <a:r>
                  <a:rPr lang="en-CA" dirty="0"/>
                  <a:t>: </a:t>
                </a:r>
                <a14:m>
                  <m:oMath xmlns:m="http://schemas.openxmlformats.org/officeDocument/2006/math">
                    <m:sSub>
                      <m:sSubPr>
                        <m:ctrlPr>
                          <a:rPr lang="en-CA" b="0" i="1" dirty="0" smtClean="0">
                            <a:latin typeface="Cambria Math" panose="02040503050406030204" pitchFamily="18" charset="0"/>
                          </a:rPr>
                        </m:ctrlPr>
                      </m:sSubPr>
                      <m:e>
                        <m:r>
                          <a:rPr lang="en-CA" b="0" i="1" dirty="0" smtClean="0">
                            <a:latin typeface="Cambria Math" panose="02040503050406030204" pitchFamily="18" charset="0"/>
                          </a:rPr>
                          <m:t>𝑟</m:t>
                        </m:r>
                      </m:e>
                      <m:sub>
                        <m:r>
                          <a:rPr lang="en-CA" b="0" i="1" dirty="0" smtClean="0">
                            <a:latin typeface="Cambria Math" panose="02040503050406030204" pitchFamily="18" charset="0"/>
                          </a:rPr>
                          <m:t>𝑐</m:t>
                        </m:r>
                      </m:sub>
                    </m:sSub>
                    <m:r>
                      <a:rPr lang="en-CA" b="0" i="1" dirty="0" smtClean="0">
                        <a:latin typeface="Cambria Math" panose="02040503050406030204" pitchFamily="18" charset="0"/>
                        <a:ea typeface="Cambria Math" panose="02040503050406030204" pitchFamily="18" charset="0"/>
                      </a:rPr>
                      <m:t>≈20</m:t>
                    </m:r>
                    <m:r>
                      <a:rPr lang="en-CA" b="0" i="1" dirty="0" smtClean="0">
                        <a:latin typeface="Cambria Math" panose="02040503050406030204" pitchFamily="18" charset="0"/>
                        <a:ea typeface="Cambria Math" panose="02040503050406030204" pitchFamily="18" charset="0"/>
                      </a:rPr>
                      <m:t>𝑛𝑚</m:t>
                    </m:r>
                  </m:oMath>
                </a14:m>
                <a:endParaRPr lang="en-CA" dirty="0"/>
              </a:p>
              <a:p>
                <a:pPr marL="36900" indent="0">
                  <a:buNone/>
                </a:pPr>
                <a:endParaRPr lang="en-CA" dirty="0"/>
              </a:p>
              <a:p>
                <a:pPr marL="36900" indent="0">
                  <a:buNone/>
                </a:pPr>
                <a:r>
                  <a:rPr lang="en-CA" dirty="0"/>
                  <a:t>‘Minimum radius of a bubble that will continue to grow’</a:t>
                </a:r>
              </a:p>
            </p:txBody>
          </p:sp>
        </mc:Choice>
        <mc:Fallback xmlns="">
          <p:sp>
            <p:nvSpPr>
              <p:cNvPr id="10" name="TextBox 9">
                <a:extLst>
                  <a:ext uri="{FF2B5EF4-FFF2-40B4-BE49-F238E27FC236}">
                    <a16:creationId xmlns:a16="http://schemas.microsoft.com/office/drawing/2014/main" id="{0C80A2D4-C3CB-C5F0-B306-F5A35F7C40F6}"/>
                  </a:ext>
                </a:extLst>
              </p:cNvPr>
              <p:cNvSpPr txBox="1">
                <a:spLocks noRot="1" noChangeAspect="1" noMove="1" noResize="1" noEditPoints="1" noAdjustHandles="1" noChangeArrowheads="1" noChangeShapeType="1" noTextEdit="1"/>
              </p:cNvSpPr>
              <p:nvPr/>
            </p:nvSpPr>
            <p:spPr>
              <a:xfrm>
                <a:off x="1081206" y="4149392"/>
                <a:ext cx="6097218" cy="1589409"/>
              </a:xfrm>
              <a:prstGeom prst="rect">
                <a:avLst/>
              </a:prstGeom>
              <a:blipFill>
                <a:blip r:embed="rId3"/>
                <a:stretch>
                  <a:fillRect l="-200" b="-5385"/>
                </a:stretch>
              </a:blipFill>
            </p:spPr>
            <p:txBody>
              <a:bodyPr/>
              <a:lstStyle/>
              <a:p>
                <a:r>
                  <a:rPr lang="en-US">
                    <a:noFill/>
                  </a:rPr>
                  <a:t> </a:t>
                </a:r>
              </a:p>
            </p:txBody>
          </p:sp>
        </mc:Fallback>
      </mc:AlternateContent>
      <p:pic>
        <p:nvPicPr>
          <p:cNvPr id="11" name="Picture 2">
            <a:extLst>
              <a:ext uri="{FF2B5EF4-FFF2-40B4-BE49-F238E27FC236}">
                <a16:creationId xmlns:a16="http://schemas.microsoft.com/office/drawing/2014/main" id="{B2F4F743-DCBE-9DD2-6BFA-DC3C5AF681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12" name="Slide Number Placeholder 11">
            <a:extLst>
              <a:ext uri="{FF2B5EF4-FFF2-40B4-BE49-F238E27FC236}">
                <a16:creationId xmlns:a16="http://schemas.microsoft.com/office/drawing/2014/main" id="{C14C08B4-F5F8-A13D-53FD-B3BF386F1CE1}"/>
              </a:ext>
            </a:extLst>
          </p:cNvPr>
          <p:cNvSpPr>
            <a:spLocks noGrp="1"/>
          </p:cNvSpPr>
          <p:nvPr>
            <p:ph type="sldNum" sz="quarter" idx="12"/>
          </p:nvPr>
        </p:nvSpPr>
        <p:spPr/>
        <p:txBody>
          <a:bodyPr/>
          <a:lstStyle/>
          <a:p>
            <a:fld id="{691065A5-3578-4A10-B6E9-4D35041AE1EB}" type="slidenum">
              <a:rPr lang="en-CA" smtClean="0"/>
              <a:t>57</a:t>
            </a:fld>
            <a:endParaRPr lang="en-CA"/>
          </a:p>
        </p:txBody>
      </p:sp>
    </p:spTree>
    <p:extLst>
      <p:ext uri="{BB962C8B-B14F-4D97-AF65-F5344CB8AC3E}">
        <p14:creationId xmlns:p14="http://schemas.microsoft.com/office/powerpoint/2010/main" val="4224569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D6BE05F7-37B2-645D-F7D8-E6620E73B684}"/>
              </a:ext>
            </a:extLst>
          </p:cNvPr>
          <p:cNvSpPr/>
          <p:nvPr/>
        </p:nvSpPr>
        <p:spPr>
          <a:xfrm>
            <a:off x="3119018" y="5026189"/>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5EDCA768-211D-B6EA-7041-627857F6FE9B}"/>
              </a:ext>
            </a:extLst>
          </p:cNvPr>
          <p:cNvSpPr>
            <a:spLocks noGrp="1"/>
          </p:cNvSpPr>
          <p:nvPr>
            <p:ph type="title"/>
          </p:nvPr>
        </p:nvSpPr>
        <p:spPr/>
        <p:txBody>
          <a:bodyPr/>
          <a:lstStyle/>
          <a:p>
            <a:r>
              <a:rPr lang="en-CA" dirty="0"/>
              <a:t>Bubble chambers as </a:t>
            </a:r>
            <a:r>
              <a:rPr lang="en-CA"/>
              <a:t>WIMP Detectors</a:t>
            </a:r>
            <a:endParaRPr lang="en-CA" dirty="0"/>
          </a:p>
        </p:txBody>
      </p:sp>
      <p:sp>
        <p:nvSpPr>
          <p:cNvPr id="3" name="Slide Number Placeholder 2">
            <a:extLst>
              <a:ext uri="{FF2B5EF4-FFF2-40B4-BE49-F238E27FC236}">
                <a16:creationId xmlns:a16="http://schemas.microsoft.com/office/drawing/2014/main" id="{09ABD8FE-086D-8A4F-898E-A8890D0A1FA1}"/>
              </a:ext>
            </a:extLst>
          </p:cNvPr>
          <p:cNvSpPr>
            <a:spLocks noGrp="1"/>
          </p:cNvSpPr>
          <p:nvPr>
            <p:ph type="sldNum" sz="quarter" idx="12"/>
          </p:nvPr>
        </p:nvSpPr>
        <p:spPr/>
        <p:txBody>
          <a:bodyPr/>
          <a:lstStyle/>
          <a:p>
            <a:fld id="{691065A5-3578-4A10-B6E9-4D35041AE1EB}" type="slidenum">
              <a:rPr lang="en-CA" smtClean="0"/>
              <a:t>6</a:t>
            </a:fld>
            <a:endParaRPr lang="en-CA"/>
          </a:p>
        </p:txBody>
      </p:sp>
      <p:sp>
        <p:nvSpPr>
          <p:cNvPr id="4" name="TextBox 3">
            <a:extLst>
              <a:ext uri="{FF2B5EF4-FFF2-40B4-BE49-F238E27FC236}">
                <a16:creationId xmlns:a16="http://schemas.microsoft.com/office/drawing/2014/main" id="{93090D0F-65BF-E96D-3CC7-C3CCD759DD1C}"/>
              </a:ext>
            </a:extLst>
          </p:cNvPr>
          <p:cNvSpPr txBox="1"/>
          <p:nvPr/>
        </p:nvSpPr>
        <p:spPr>
          <a:xfrm>
            <a:off x="838200" y="1690688"/>
            <a:ext cx="6838024" cy="2308324"/>
          </a:xfrm>
          <a:prstGeom prst="rect">
            <a:avLst/>
          </a:prstGeom>
          <a:noFill/>
        </p:spPr>
        <p:txBody>
          <a:bodyPr wrap="square" rtlCol="0">
            <a:spAutoFit/>
          </a:bodyPr>
          <a:lstStyle/>
          <a:p>
            <a:r>
              <a:rPr lang="en-US"/>
              <a:t>WIMPS, neutral particles with tiny cross sections, can be detected in bubble chambers through </a:t>
            </a:r>
            <a:r>
              <a:rPr lang="en-US" b="1"/>
              <a:t>nuclear recoils</a:t>
            </a:r>
            <a:r>
              <a:rPr lang="en-US"/>
              <a:t>:</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Kinetic energy is transferred from dark matter to a target nucleus in the superheated fluid through spin-independent or spin-dependent interactions</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Resulting signal expected to look like neutron signal</a:t>
            </a:r>
          </a:p>
        </p:txBody>
      </p:sp>
      <p:pic>
        <p:nvPicPr>
          <p:cNvPr id="5" name="Picture 2">
            <a:extLst>
              <a:ext uri="{FF2B5EF4-FFF2-40B4-BE49-F238E27FC236}">
                <a16:creationId xmlns:a16="http://schemas.microsoft.com/office/drawing/2014/main" id="{50892FFE-B8DA-80C7-02B8-9CD2B235B1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a:extLst>
              <a:ext uri="{FF2B5EF4-FFF2-40B4-BE49-F238E27FC236}">
                <a16:creationId xmlns:a16="http://schemas.microsoft.com/office/drawing/2014/main" id="{BEA7D18A-477F-998F-DCA1-A70FF3910578}"/>
              </a:ext>
            </a:extLst>
          </p:cNvPr>
          <p:cNvSpPr/>
          <p:nvPr/>
        </p:nvSpPr>
        <p:spPr>
          <a:xfrm>
            <a:off x="1001157" y="4902268"/>
            <a:ext cx="278296" cy="265044"/>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67B428D5-DE7F-AEEB-6BF6-EBF1129995A6}"/>
              </a:ext>
            </a:extLst>
          </p:cNvPr>
          <p:cNvSpPr/>
          <p:nvPr/>
        </p:nvSpPr>
        <p:spPr>
          <a:xfrm>
            <a:off x="2659335" y="4968527"/>
            <a:ext cx="278296" cy="265044"/>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14" name="Oval 13">
            <a:extLst>
              <a:ext uri="{FF2B5EF4-FFF2-40B4-BE49-F238E27FC236}">
                <a16:creationId xmlns:a16="http://schemas.microsoft.com/office/drawing/2014/main" id="{EF00CE21-FF4E-F7AC-11BB-0518A9874D42}"/>
              </a:ext>
            </a:extLst>
          </p:cNvPr>
          <p:cNvSpPr/>
          <p:nvPr/>
        </p:nvSpPr>
        <p:spPr>
          <a:xfrm>
            <a:off x="3120676" y="4769746"/>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a:extLst>
              <a:ext uri="{FF2B5EF4-FFF2-40B4-BE49-F238E27FC236}">
                <a16:creationId xmlns:a16="http://schemas.microsoft.com/office/drawing/2014/main" id="{307C5150-B9D3-5CA6-24C8-F7E56952C0E1}"/>
              </a:ext>
            </a:extLst>
          </p:cNvPr>
          <p:cNvSpPr/>
          <p:nvPr/>
        </p:nvSpPr>
        <p:spPr>
          <a:xfrm>
            <a:off x="2908642" y="4711447"/>
            <a:ext cx="278296" cy="265044"/>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10" name="Oval 9">
            <a:extLst>
              <a:ext uri="{FF2B5EF4-FFF2-40B4-BE49-F238E27FC236}">
                <a16:creationId xmlns:a16="http://schemas.microsoft.com/office/drawing/2014/main" id="{133BCC60-F916-E7F8-B73A-89D5D19081E7}"/>
              </a:ext>
            </a:extLst>
          </p:cNvPr>
          <p:cNvSpPr/>
          <p:nvPr/>
        </p:nvSpPr>
        <p:spPr>
          <a:xfrm>
            <a:off x="3017970" y="4935397"/>
            <a:ext cx="278296" cy="265044"/>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12" name="Oval 11">
            <a:extLst>
              <a:ext uri="{FF2B5EF4-FFF2-40B4-BE49-F238E27FC236}">
                <a16:creationId xmlns:a16="http://schemas.microsoft.com/office/drawing/2014/main" id="{B3B858B0-8FD0-A122-223B-AB6EC2E97F81}"/>
              </a:ext>
            </a:extLst>
          </p:cNvPr>
          <p:cNvSpPr/>
          <p:nvPr/>
        </p:nvSpPr>
        <p:spPr>
          <a:xfrm>
            <a:off x="2805938" y="4922145"/>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a:extLst>
              <a:ext uri="{FF2B5EF4-FFF2-40B4-BE49-F238E27FC236}">
                <a16:creationId xmlns:a16="http://schemas.microsoft.com/office/drawing/2014/main" id="{BC8CFD29-7B2C-B9B9-E2D7-549BD8977DCB}"/>
              </a:ext>
            </a:extLst>
          </p:cNvPr>
          <p:cNvSpPr/>
          <p:nvPr/>
        </p:nvSpPr>
        <p:spPr>
          <a:xfrm>
            <a:off x="2696608" y="4703483"/>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a:extLst>
              <a:ext uri="{FF2B5EF4-FFF2-40B4-BE49-F238E27FC236}">
                <a16:creationId xmlns:a16="http://schemas.microsoft.com/office/drawing/2014/main" id="{14955700-7887-4B23-56D5-597F0810AAD1}"/>
              </a:ext>
            </a:extLst>
          </p:cNvPr>
          <p:cNvSpPr/>
          <p:nvPr/>
        </p:nvSpPr>
        <p:spPr>
          <a:xfrm>
            <a:off x="2857291" y="5116980"/>
            <a:ext cx="278296" cy="265044"/>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16" name="Oval 15">
            <a:extLst>
              <a:ext uri="{FF2B5EF4-FFF2-40B4-BE49-F238E27FC236}">
                <a16:creationId xmlns:a16="http://schemas.microsoft.com/office/drawing/2014/main" id="{7CD117F6-D030-71E8-2399-A2501B081C46}"/>
              </a:ext>
            </a:extLst>
          </p:cNvPr>
          <p:cNvSpPr/>
          <p:nvPr/>
        </p:nvSpPr>
        <p:spPr>
          <a:xfrm>
            <a:off x="5824939" y="5536408"/>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a:extLst>
              <a:ext uri="{FF2B5EF4-FFF2-40B4-BE49-F238E27FC236}">
                <a16:creationId xmlns:a16="http://schemas.microsoft.com/office/drawing/2014/main" id="{4A3891B8-D5A6-0C67-D675-4CF0C4E46F56}"/>
              </a:ext>
            </a:extLst>
          </p:cNvPr>
          <p:cNvSpPr/>
          <p:nvPr/>
        </p:nvSpPr>
        <p:spPr>
          <a:xfrm>
            <a:off x="5365256" y="5478746"/>
            <a:ext cx="278296" cy="265044"/>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18" name="Oval 17">
            <a:extLst>
              <a:ext uri="{FF2B5EF4-FFF2-40B4-BE49-F238E27FC236}">
                <a16:creationId xmlns:a16="http://schemas.microsoft.com/office/drawing/2014/main" id="{8FF0ED75-6911-BD46-03E0-DBAAC4DE3FA4}"/>
              </a:ext>
            </a:extLst>
          </p:cNvPr>
          <p:cNvSpPr/>
          <p:nvPr/>
        </p:nvSpPr>
        <p:spPr>
          <a:xfrm>
            <a:off x="5826597" y="5279965"/>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a:extLst>
              <a:ext uri="{FF2B5EF4-FFF2-40B4-BE49-F238E27FC236}">
                <a16:creationId xmlns:a16="http://schemas.microsoft.com/office/drawing/2014/main" id="{9ABD89F3-C931-A0F4-AB1F-6A3AA8C623AE}"/>
              </a:ext>
            </a:extLst>
          </p:cNvPr>
          <p:cNvSpPr/>
          <p:nvPr/>
        </p:nvSpPr>
        <p:spPr>
          <a:xfrm>
            <a:off x="5614563" y="5221666"/>
            <a:ext cx="278296" cy="265044"/>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20" name="Oval 19">
            <a:extLst>
              <a:ext uri="{FF2B5EF4-FFF2-40B4-BE49-F238E27FC236}">
                <a16:creationId xmlns:a16="http://schemas.microsoft.com/office/drawing/2014/main" id="{DADB86D7-EA9F-C1A5-B50D-67F531A6DE7B}"/>
              </a:ext>
            </a:extLst>
          </p:cNvPr>
          <p:cNvSpPr/>
          <p:nvPr/>
        </p:nvSpPr>
        <p:spPr>
          <a:xfrm>
            <a:off x="5723891" y="5445616"/>
            <a:ext cx="278296" cy="265044"/>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21" name="Oval 20">
            <a:extLst>
              <a:ext uri="{FF2B5EF4-FFF2-40B4-BE49-F238E27FC236}">
                <a16:creationId xmlns:a16="http://schemas.microsoft.com/office/drawing/2014/main" id="{36AA339D-F599-0441-4268-1C9CA6E1BC06}"/>
              </a:ext>
            </a:extLst>
          </p:cNvPr>
          <p:cNvSpPr/>
          <p:nvPr/>
        </p:nvSpPr>
        <p:spPr>
          <a:xfrm>
            <a:off x="5511859" y="5432364"/>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Oval 21">
            <a:extLst>
              <a:ext uri="{FF2B5EF4-FFF2-40B4-BE49-F238E27FC236}">
                <a16:creationId xmlns:a16="http://schemas.microsoft.com/office/drawing/2014/main" id="{0019858C-D880-6464-0571-27D89757AAA0}"/>
              </a:ext>
            </a:extLst>
          </p:cNvPr>
          <p:cNvSpPr/>
          <p:nvPr/>
        </p:nvSpPr>
        <p:spPr>
          <a:xfrm>
            <a:off x="5402529" y="5213702"/>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a:extLst>
              <a:ext uri="{FF2B5EF4-FFF2-40B4-BE49-F238E27FC236}">
                <a16:creationId xmlns:a16="http://schemas.microsoft.com/office/drawing/2014/main" id="{65D5FE31-73D8-1DCB-4388-6BB1DC23EF70}"/>
              </a:ext>
            </a:extLst>
          </p:cNvPr>
          <p:cNvSpPr/>
          <p:nvPr/>
        </p:nvSpPr>
        <p:spPr>
          <a:xfrm>
            <a:off x="5563212" y="5627199"/>
            <a:ext cx="278296" cy="265044"/>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a:p>
        </p:txBody>
      </p:sp>
      <p:sp>
        <p:nvSpPr>
          <p:cNvPr id="26" name="Arrow: Right 25">
            <a:extLst>
              <a:ext uri="{FF2B5EF4-FFF2-40B4-BE49-F238E27FC236}">
                <a16:creationId xmlns:a16="http://schemas.microsoft.com/office/drawing/2014/main" id="{7E79C82B-B7CD-839E-F591-392DB73B1479}"/>
              </a:ext>
            </a:extLst>
          </p:cNvPr>
          <p:cNvSpPr/>
          <p:nvPr/>
        </p:nvSpPr>
        <p:spPr>
          <a:xfrm>
            <a:off x="1623179" y="4976491"/>
            <a:ext cx="854769" cy="190821"/>
          </a:xfrm>
          <a:prstGeom prst="rightArrow">
            <a:avLst/>
          </a:prstGeom>
          <a:no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CA"/>
          </a:p>
        </p:txBody>
      </p:sp>
      <p:sp>
        <p:nvSpPr>
          <p:cNvPr id="27" name="Arrow: Right 26">
            <a:extLst>
              <a:ext uri="{FF2B5EF4-FFF2-40B4-BE49-F238E27FC236}">
                <a16:creationId xmlns:a16="http://schemas.microsoft.com/office/drawing/2014/main" id="{3158A7EF-D9C1-BCF9-8BD5-6BB5C4F67D4D}"/>
              </a:ext>
            </a:extLst>
          </p:cNvPr>
          <p:cNvSpPr/>
          <p:nvPr/>
        </p:nvSpPr>
        <p:spPr>
          <a:xfrm rot="1683239">
            <a:off x="6241194" y="5812846"/>
            <a:ext cx="854769" cy="190821"/>
          </a:xfrm>
          <a:prstGeom prst="rightArrow">
            <a:avLst/>
          </a:prstGeom>
          <a:no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CA"/>
          </a:p>
        </p:txBody>
      </p:sp>
      <p:sp>
        <p:nvSpPr>
          <p:cNvPr id="29" name="Arrow: Right 28">
            <a:extLst>
              <a:ext uri="{FF2B5EF4-FFF2-40B4-BE49-F238E27FC236}">
                <a16:creationId xmlns:a16="http://schemas.microsoft.com/office/drawing/2014/main" id="{0F3EB701-0E2B-0C75-D5D6-7A3456DDBBBE}"/>
              </a:ext>
            </a:extLst>
          </p:cNvPr>
          <p:cNvSpPr/>
          <p:nvPr/>
        </p:nvSpPr>
        <p:spPr>
          <a:xfrm rot="20391187">
            <a:off x="6153940" y="4146067"/>
            <a:ext cx="854769" cy="190821"/>
          </a:xfrm>
          <a:prstGeom prst="rightArrow">
            <a:avLst/>
          </a:prstGeom>
          <a:noFill/>
          <a:ln>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CA"/>
          </a:p>
        </p:txBody>
      </p:sp>
      <p:sp>
        <p:nvSpPr>
          <p:cNvPr id="31" name="Oval 30">
            <a:extLst>
              <a:ext uri="{FF2B5EF4-FFF2-40B4-BE49-F238E27FC236}">
                <a16:creationId xmlns:a16="http://schemas.microsoft.com/office/drawing/2014/main" id="{7E583156-D767-41C4-7C80-45489AF3A873}"/>
              </a:ext>
            </a:extLst>
          </p:cNvPr>
          <p:cNvSpPr/>
          <p:nvPr/>
        </p:nvSpPr>
        <p:spPr>
          <a:xfrm>
            <a:off x="5677495" y="5603308"/>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Oval 31">
            <a:extLst>
              <a:ext uri="{FF2B5EF4-FFF2-40B4-BE49-F238E27FC236}">
                <a16:creationId xmlns:a16="http://schemas.microsoft.com/office/drawing/2014/main" id="{0E4A3D3F-6A34-0379-DAB3-016C56E9CFAA}"/>
              </a:ext>
            </a:extLst>
          </p:cNvPr>
          <p:cNvSpPr/>
          <p:nvPr/>
        </p:nvSpPr>
        <p:spPr>
          <a:xfrm>
            <a:off x="2958339" y="5092448"/>
            <a:ext cx="278296" cy="26504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mc:Choice xmlns:a14="http://schemas.microsoft.com/office/drawing/2010/main" Requires="a14">
          <p:sp>
            <p:nvSpPr>
              <p:cNvPr id="33" name="TextBox 32">
                <a:extLst>
                  <a:ext uri="{FF2B5EF4-FFF2-40B4-BE49-F238E27FC236}">
                    <a16:creationId xmlns:a16="http://schemas.microsoft.com/office/drawing/2014/main" id="{9EF4EBD0-6155-A744-F5DC-BE6F1D3711DE}"/>
                  </a:ext>
                </a:extLst>
              </p:cNvPr>
              <p:cNvSpPr txBox="1"/>
              <p:nvPr/>
            </p:nvSpPr>
            <p:spPr>
              <a:xfrm>
                <a:off x="727010" y="4817857"/>
                <a:ext cx="826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i="1" smtClean="0">
                          <a:solidFill>
                            <a:schemeClr val="bg1"/>
                          </a:solidFill>
                          <a:latin typeface="Cambria Math" panose="02040503050406030204" pitchFamily="18" charset="0"/>
                          <a:ea typeface="Cambria Math" panose="02040503050406030204" pitchFamily="18" charset="0"/>
                        </a:rPr>
                        <m:t>𝜒</m:t>
                      </m:r>
                    </m:oMath>
                  </m:oMathPara>
                </a14:m>
                <a:endParaRPr lang="en-CA">
                  <a:solidFill>
                    <a:schemeClr val="bg1"/>
                  </a:solidFill>
                </a:endParaRPr>
              </a:p>
            </p:txBody>
          </p:sp>
        </mc:Choice>
        <mc:Fallback>
          <p:sp>
            <p:nvSpPr>
              <p:cNvPr id="33" name="TextBox 32">
                <a:extLst>
                  <a:ext uri="{FF2B5EF4-FFF2-40B4-BE49-F238E27FC236}">
                    <a16:creationId xmlns:a16="http://schemas.microsoft.com/office/drawing/2014/main" id="{9EF4EBD0-6155-A744-F5DC-BE6F1D3711DE}"/>
                  </a:ext>
                </a:extLst>
              </p:cNvPr>
              <p:cNvSpPr txBox="1">
                <a:spLocks noRot="1" noChangeAspect="1" noMove="1" noResize="1" noEditPoints="1" noAdjustHandles="1" noChangeArrowheads="1" noChangeShapeType="1" noTextEdit="1"/>
              </p:cNvSpPr>
              <p:nvPr/>
            </p:nvSpPr>
            <p:spPr>
              <a:xfrm>
                <a:off x="727010" y="4817857"/>
                <a:ext cx="826924" cy="369332"/>
              </a:xfrm>
              <a:prstGeom prst="rect">
                <a:avLst/>
              </a:prstGeom>
              <a:blipFill>
                <a:blip r:embed="rId3"/>
                <a:stretch>
                  <a:fillRect b="-3279"/>
                </a:stretch>
              </a:blipFill>
            </p:spPr>
            <p:txBody>
              <a:bodyPr/>
              <a:lstStyle/>
              <a:p>
                <a:r>
                  <a:rPr lang="en-CA">
                    <a:noFill/>
                  </a:rPr>
                  <a:t> </a:t>
                </a:r>
              </a:p>
            </p:txBody>
          </p:sp>
        </mc:Fallback>
      </mc:AlternateContent>
      <p:sp>
        <p:nvSpPr>
          <p:cNvPr id="34" name="Oval 33">
            <a:extLst>
              <a:ext uri="{FF2B5EF4-FFF2-40B4-BE49-F238E27FC236}">
                <a16:creationId xmlns:a16="http://schemas.microsoft.com/office/drawing/2014/main" id="{2442CC8A-8426-06EC-8E1E-9B6B0EC6B0A0}"/>
              </a:ext>
            </a:extLst>
          </p:cNvPr>
          <p:cNvSpPr/>
          <p:nvPr/>
        </p:nvSpPr>
        <p:spPr>
          <a:xfrm>
            <a:off x="5614563" y="4323921"/>
            <a:ext cx="278296" cy="265044"/>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CA"/>
          </a:p>
        </p:txBody>
      </p:sp>
      <mc:AlternateContent xmlns:mc="http://schemas.openxmlformats.org/markup-compatibility/2006">
        <mc:Choice xmlns:a14="http://schemas.microsoft.com/office/drawing/2010/main" Requires="a14">
          <p:sp>
            <p:nvSpPr>
              <p:cNvPr id="35" name="TextBox 34">
                <a:extLst>
                  <a:ext uri="{FF2B5EF4-FFF2-40B4-BE49-F238E27FC236}">
                    <a16:creationId xmlns:a16="http://schemas.microsoft.com/office/drawing/2014/main" id="{7B30D983-B3BE-92CD-81EF-12F54195BAA5}"/>
                  </a:ext>
                </a:extLst>
              </p:cNvPr>
              <p:cNvSpPr txBox="1"/>
              <p:nvPr/>
            </p:nvSpPr>
            <p:spPr>
              <a:xfrm>
                <a:off x="5340416" y="4239510"/>
                <a:ext cx="8269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i="1" smtClean="0">
                          <a:solidFill>
                            <a:schemeClr val="bg1"/>
                          </a:solidFill>
                          <a:latin typeface="Cambria Math" panose="02040503050406030204" pitchFamily="18" charset="0"/>
                          <a:ea typeface="Cambria Math" panose="02040503050406030204" pitchFamily="18" charset="0"/>
                        </a:rPr>
                        <m:t>𝜒</m:t>
                      </m:r>
                    </m:oMath>
                  </m:oMathPara>
                </a14:m>
                <a:endParaRPr lang="en-CA">
                  <a:solidFill>
                    <a:schemeClr val="bg1"/>
                  </a:solidFill>
                </a:endParaRPr>
              </a:p>
            </p:txBody>
          </p:sp>
        </mc:Choice>
        <mc:Fallback>
          <p:sp>
            <p:nvSpPr>
              <p:cNvPr id="35" name="TextBox 34">
                <a:extLst>
                  <a:ext uri="{FF2B5EF4-FFF2-40B4-BE49-F238E27FC236}">
                    <a16:creationId xmlns:a16="http://schemas.microsoft.com/office/drawing/2014/main" id="{7B30D983-B3BE-92CD-81EF-12F54195BAA5}"/>
                  </a:ext>
                </a:extLst>
              </p:cNvPr>
              <p:cNvSpPr txBox="1">
                <a:spLocks noRot="1" noChangeAspect="1" noMove="1" noResize="1" noEditPoints="1" noAdjustHandles="1" noChangeArrowheads="1" noChangeShapeType="1" noTextEdit="1"/>
              </p:cNvSpPr>
              <p:nvPr/>
            </p:nvSpPr>
            <p:spPr>
              <a:xfrm>
                <a:off x="5340416" y="4239510"/>
                <a:ext cx="826924" cy="369332"/>
              </a:xfrm>
              <a:prstGeom prst="rect">
                <a:avLst/>
              </a:prstGeom>
              <a:blipFill>
                <a:blip r:embed="rId4"/>
                <a:stretch>
                  <a:fillRect b="-3279"/>
                </a:stretch>
              </a:blipFill>
            </p:spPr>
            <p:txBody>
              <a:bodyPr/>
              <a:lstStyle/>
              <a:p>
                <a:r>
                  <a:rPr lang="en-CA">
                    <a:noFill/>
                  </a:rPr>
                  <a:t> </a:t>
                </a:r>
              </a:p>
            </p:txBody>
          </p:sp>
        </mc:Fallback>
      </mc:AlternateContent>
      <p:pic>
        <p:nvPicPr>
          <p:cNvPr id="37" name="Picture 36" descr="A black and white photo of a tunnel&#10;&#10;Description automatically generated">
            <a:extLst>
              <a:ext uri="{FF2B5EF4-FFF2-40B4-BE49-F238E27FC236}">
                <a16:creationId xmlns:a16="http://schemas.microsoft.com/office/drawing/2014/main" id="{3D9CBCE6-D8E7-B896-A8F7-E149A425DC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7474886" y="2418611"/>
            <a:ext cx="4610100" cy="2895600"/>
          </a:xfrm>
          <a:prstGeom prst="rect">
            <a:avLst/>
          </a:prstGeom>
        </p:spPr>
      </p:pic>
    </p:spTree>
    <p:extLst>
      <p:ext uri="{BB962C8B-B14F-4D97-AF65-F5344CB8AC3E}">
        <p14:creationId xmlns:p14="http://schemas.microsoft.com/office/powerpoint/2010/main" val="2878441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926D7BBD-D778-1A57-6803-A50ECD1F534D}"/>
              </a:ext>
            </a:extLst>
          </p:cNvPr>
          <p:cNvSpPr/>
          <p:nvPr/>
        </p:nvSpPr>
        <p:spPr>
          <a:xfrm>
            <a:off x="7625880" y="5661645"/>
            <a:ext cx="602590" cy="179380"/>
          </a:xfrm>
          <a:prstGeom prst="rect">
            <a:avLst/>
          </a:prstGeom>
          <a:solidFill>
            <a:schemeClr val="tx2">
              <a:lumMod val="10000"/>
              <a:lumOff val="90000"/>
            </a:schemeClr>
          </a:solidFill>
          <a:ln w="38100">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356C7B-DB3B-8305-B7F2-B29B7E6783B9}"/>
              </a:ext>
            </a:extLst>
          </p:cNvPr>
          <p:cNvSpPr>
            <a:spLocks noGrp="1"/>
          </p:cNvSpPr>
          <p:nvPr>
            <p:ph type="title"/>
          </p:nvPr>
        </p:nvSpPr>
        <p:spPr>
          <a:xfrm>
            <a:off x="838200" y="365125"/>
            <a:ext cx="6665701" cy="1158875"/>
          </a:xfrm>
        </p:spPr>
        <p:txBody>
          <a:bodyPr>
            <a:noAutofit/>
          </a:bodyPr>
          <a:lstStyle/>
          <a:p>
            <a:r>
              <a:rPr lang="en-US" sz="3600" dirty="0"/>
              <a:t>PICO Bubble Chamber Overview</a:t>
            </a:r>
          </a:p>
        </p:txBody>
      </p:sp>
      <p:sp>
        <p:nvSpPr>
          <p:cNvPr id="4" name="Round Same Side Corner Rectangle 3">
            <a:extLst>
              <a:ext uri="{FF2B5EF4-FFF2-40B4-BE49-F238E27FC236}">
                <a16:creationId xmlns:a16="http://schemas.microsoft.com/office/drawing/2014/main" id="{1B9C93E7-8775-1927-0FAA-C587AB40B865}"/>
              </a:ext>
            </a:extLst>
          </p:cNvPr>
          <p:cNvSpPr/>
          <p:nvPr/>
        </p:nvSpPr>
        <p:spPr>
          <a:xfrm>
            <a:off x="7970569" y="461815"/>
            <a:ext cx="3383231" cy="5922523"/>
          </a:xfrm>
          <a:prstGeom prst="round2SameRect">
            <a:avLst/>
          </a:prstGeom>
          <a:solidFill>
            <a:schemeClr val="tx2">
              <a:lumMod val="10000"/>
              <a:lumOff val="90000"/>
            </a:schemeClr>
          </a:solidFill>
          <a:ln w="5715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a:extLst>
              <a:ext uri="{FF2B5EF4-FFF2-40B4-BE49-F238E27FC236}">
                <a16:creationId xmlns:a16="http://schemas.microsoft.com/office/drawing/2014/main" id="{86F90052-377F-3E3D-972A-57F6D808B191}"/>
              </a:ext>
            </a:extLst>
          </p:cNvPr>
          <p:cNvSpPr/>
          <p:nvPr/>
        </p:nvSpPr>
        <p:spPr>
          <a:xfrm>
            <a:off x="9010109" y="1201851"/>
            <a:ext cx="1304151" cy="4156228"/>
          </a:xfrm>
          <a:prstGeom prst="roundRect">
            <a:avLst>
              <a:gd name="adj" fmla="val 39855"/>
            </a:avLst>
          </a:prstGeom>
          <a:solidFill>
            <a:schemeClr val="bg1">
              <a:lumMod val="95000"/>
            </a:schemeClr>
          </a:solidFill>
          <a:ln>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512A7DDB-9B19-DA12-39C8-633B3F3EC140}"/>
              </a:ext>
            </a:extLst>
          </p:cNvPr>
          <p:cNvGrpSpPr/>
          <p:nvPr/>
        </p:nvGrpSpPr>
        <p:grpSpPr>
          <a:xfrm>
            <a:off x="8899105" y="4284921"/>
            <a:ext cx="1521360" cy="1734927"/>
            <a:chOff x="8960152" y="3945266"/>
            <a:chExt cx="1692000" cy="1325612"/>
          </a:xfrm>
        </p:grpSpPr>
        <p:sp>
          <p:nvSpPr>
            <p:cNvPr id="32" name="Trapezoid 31">
              <a:extLst>
                <a:ext uri="{FF2B5EF4-FFF2-40B4-BE49-F238E27FC236}">
                  <a16:creationId xmlns:a16="http://schemas.microsoft.com/office/drawing/2014/main" id="{964A5248-4961-11ED-F229-854AE302D4A7}"/>
                </a:ext>
              </a:extLst>
            </p:cNvPr>
            <p:cNvSpPr/>
            <p:nvPr/>
          </p:nvSpPr>
          <p:spPr>
            <a:xfrm>
              <a:off x="8960152" y="3945266"/>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rapezoid 32">
              <a:extLst>
                <a:ext uri="{FF2B5EF4-FFF2-40B4-BE49-F238E27FC236}">
                  <a16:creationId xmlns:a16="http://schemas.microsoft.com/office/drawing/2014/main" id="{94D6B323-56B2-CCA0-0A95-1FC63D3800B9}"/>
                </a:ext>
              </a:extLst>
            </p:cNvPr>
            <p:cNvSpPr/>
            <p:nvPr/>
          </p:nvSpPr>
          <p:spPr>
            <a:xfrm rot="10800000">
              <a:off x="8960152" y="4081900"/>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rapezoid 33">
              <a:extLst>
                <a:ext uri="{FF2B5EF4-FFF2-40B4-BE49-F238E27FC236}">
                  <a16:creationId xmlns:a16="http://schemas.microsoft.com/office/drawing/2014/main" id="{F4D5E938-44D5-3DCD-31A8-4FBEFB7B1126}"/>
                </a:ext>
              </a:extLst>
            </p:cNvPr>
            <p:cNvSpPr/>
            <p:nvPr/>
          </p:nvSpPr>
          <p:spPr>
            <a:xfrm>
              <a:off x="8960152" y="4200141"/>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rapezoid 34">
              <a:extLst>
                <a:ext uri="{FF2B5EF4-FFF2-40B4-BE49-F238E27FC236}">
                  <a16:creationId xmlns:a16="http://schemas.microsoft.com/office/drawing/2014/main" id="{B56DB73A-6C1A-2211-B172-B92F2B7E71C7}"/>
                </a:ext>
              </a:extLst>
            </p:cNvPr>
            <p:cNvSpPr/>
            <p:nvPr/>
          </p:nvSpPr>
          <p:spPr>
            <a:xfrm rot="10800000">
              <a:off x="8960152" y="4336775"/>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35">
              <a:extLst>
                <a:ext uri="{FF2B5EF4-FFF2-40B4-BE49-F238E27FC236}">
                  <a16:creationId xmlns:a16="http://schemas.microsoft.com/office/drawing/2014/main" id="{41F5063C-21A8-4C22-8664-CD5C232BFE3D}"/>
                </a:ext>
              </a:extLst>
            </p:cNvPr>
            <p:cNvSpPr/>
            <p:nvPr/>
          </p:nvSpPr>
          <p:spPr>
            <a:xfrm>
              <a:off x="8960152" y="4474038"/>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rapezoid 36">
              <a:extLst>
                <a:ext uri="{FF2B5EF4-FFF2-40B4-BE49-F238E27FC236}">
                  <a16:creationId xmlns:a16="http://schemas.microsoft.com/office/drawing/2014/main" id="{4BA61CC2-BC41-C4E6-9680-E70CEEFE01F5}"/>
                </a:ext>
              </a:extLst>
            </p:cNvPr>
            <p:cNvSpPr/>
            <p:nvPr/>
          </p:nvSpPr>
          <p:spPr>
            <a:xfrm rot="10800000">
              <a:off x="8960152" y="4610672"/>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rapezoid 37">
              <a:extLst>
                <a:ext uri="{FF2B5EF4-FFF2-40B4-BE49-F238E27FC236}">
                  <a16:creationId xmlns:a16="http://schemas.microsoft.com/office/drawing/2014/main" id="{254DCC87-B573-64E6-DB45-A46A804CD6EA}"/>
                </a:ext>
              </a:extLst>
            </p:cNvPr>
            <p:cNvSpPr/>
            <p:nvPr/>
          </p:nvSpPr>
          <p:spPr>
            <a:xfrm>
              <a:off x="8960152" y="4747307"/>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rapezoid 38">
              <a:extLst>
                <a:ext uri="{FF2B5EF4-FFF2-40B4-BE49-F238E27FC236}">
                  <a16:creationId xmlns:a16="http://schemas.microsoft.com/office/drawing/2014/main" id="{868E8418-430A-D42B-8968-BEDF8550ECA0}"/>
                </a:ext>
              </a:extLst>
            </p:cNvPr>
            <p:cNvSpPr/>
            <p:nvPr/>
          </p:nvSpPr>
          <p:spPr>
            <a:xfrm rot="10800000">
              <a:off x="8960152" y="4883941"/>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rapezoid 39">
              <a:extLst>
                <a:ext uri="{FF2B5EF4-FFF2-40B4-BE49-F238E27FC236}">
                  <a16:creationId xmlns:a16="http://schemas.microsoft.com/office/drawing/2014/main" id="{36D3631E-8A8F-D781-B1E1-9E2D0F362BCC}"/>
                </a:ext>
              </a:extLst>
            </p:cNvPr>
            <p:cNvSpPr/>
            <p:nvPr/>
          </p:nvSpPr>
          <p:spPr>
            <a:xfrm>
              <a:off x="8960152" y="4997610"/>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rapezoid 40">
              <a:extLst>
                <a:ext uri="{FF2B5EF4-FFF2-40B4-BE49-F238E27FC236}">
                  <a16:creationId xmlns:a16="http://schemas.microsoft.com/office/drawing/2014/main" id="{2488C0F9-F775-88AE-10C2-D172C6AD0E26}"/>
                </a:ext>
              </a:extLst>
            </p:cNvPr>
            <p:cNvSpPr/>
            <p:nvPr/>
          </p:nvSpPr>
          <p:spPr>
            <a:xfrm rot="10800000">
              <a:off x="8960152" y="5134244"/>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8BE4C32B-FBF8-2642-4BD9-D1632F729BA0}"/>
              </a:ext>
            </a:extLst>
          </p:cNvPr>
          <p:cNvGrpSpPr/>
          <p:nvPr/>
        </p:nvGrpSpPr>
        <p:grpSpPr>
          <a:xfrm>
            <a:off x="8899105" y="4279615"/>
            <a:ext cx="1521360" cy="1289533"/>
            <a:chOff x="8960152" y="3945266"/>
            <a:chExt cx="1692000" cy="1325612"/>
          </a:xfrm>
        </p:grpSpPr>
        <p:sp>
          <p:nvSpPr>
            <p:cNvPr id="6" name="Trapezoid 5">
              <a:extLst>
                <a:ext uri="{FF2B5EF4-FFF2-40B4-BE49-F238E27FC236}">
                  <a16:creationId xmlns:a16="http://schemas.microsoft.com/office/drawing/2014/main" id="{AE7572E2-4D59-DB1E-EE41-029D1C9593B0}"/>
                </a:ext>
              </a:extLst>
            </p:cNvPr>
            <p:cNvSpPr/>
            <p:nvPr/>
          </p:nvSpPr>
          <p:spPr>
            <a:xfrm>
              <a:off x="8960152" y="3945266"/>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rapezoid 6">
              <a:extLst>
                <a:ext uri="{FF2B5EF4-FFF2-40B4-BE49-F238E27FC236}">
                  <a16:creationId xmlns:a16="http://schemas.microsoft.com/office/drawing/2014/main" id="{6C5A535C-F91B-367A-6818-5998A25E001E}"/>
                </a:ext>
              </a:extLst>
            </p:cNvPr>
            <p:cNvSpPr/>
            <p:nvPr/>
          </p:nvSpPr>
          <p:spPr>
            <a:xfrm rot="10800000">
              <a:off x="8960152" y="4081900"/>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rapezoid 7">
              <a:extLst>
                <a:ext uri="{FF2B5EF4-FFF2-40B4-BE49-F238E27FC236}">
                  <a16:creationId xmlns:a16="http://schemas.microsoft.com/office/drawing/2014/main" id="{1D0F8895-021E-26DA-1BD3-B611DE78389A}"/>
                </a:ext>
              </a:extLst>
            </p:cNvPr>
            <p:cNvSpPr/>
            <p:nvPr/>
          </p:nvSpPr>
          <p:spPr>
            <a:xfrm>
              <a:off x="8960152" y="4200141"/>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rapezoid 8">
              <a:extLst>
                <a:ext uri="{FF2B5EF4-FFF2-40B4-BE49-F238E27FC236}">
                  <a16:creationId xmlns:a16="http://schemas.microsoft.com/office/drawing/2014/main" id="{89F92B78-027B-0DD2-D218-CAC4C88CDB54}"/>
                </a:ext>
              </a:extLst>
            </p:cNvPr>
            <p:cNvSpPr/>
            <p:nvPr/>
          </p:nvSpPr>
          <p:spPr>
            <a:xfrm rot="10800000">
              <a:off x="8960152" y="4336775"/>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apezoid 9">
              <a:extLst>
                <a:ext uri="{FF2B5EF4-FFF2-40B4-BE49-F238E27FC236}">
                  <a16:creationId xmlns:a16="http://schemas.microsoft.com/office/drawing/2014/main" id="{3964A3B9-6D39-9DD1-AC12-38FBC4989AB5}"/>
                </a:ext>
              </a:extLst>
            </p:cNvPr>
            <p:cNvSpPr/>
            <p:nvPr/>
          </p:nvSpPr>
          <p:spPr>
            <a:xfrm>
              <a:off x="8960152" y="4474038"/>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apezoid 10">
              <a:extLst>
                <a:ext uri="{FF2B5EF4-FFF2-40B4-BE49-F238E27FC236}">
                  <a16:creationId xmlns:a16="http://schemas.microsoft.com/office/drawing/2014/main" id="{620BFFC7-0289-1CAC-AAAF-4E91B20621D9}"/>
                </a:ext>
              </a:extLst>
            </p:cNvPr>
            <p:cNvSpPr/>
            <p:nvPr/>
          </p:nvSpPr>
          <p:spPr>
            <a:xfrm rot="10800000">
              <a:off x="8960152" y="4610672"/>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11">
              <a:extLst>
                <a:ext uri="{FF2B5EF4-FFF2-40B4-BE49-F238E27FC236}">
                  <a16:creationId xmlns:a16="http://schemas.microsoft.com/office/drawing/2014/main" id="{0886CCDB-22B6-C816-C33E-D1D4A182CAFB}"/>
                </a:ext>
              </a:extLst>
            </p:cNvPr>
            <p:cNvSpPr/>
            <p:nvPr/>
          </p:nvSpPr>
          <p:spPr>
            <a:xfrm>
              <a:off x="8960152" y="4747307"/>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oid 12">
              <a:extLst>
                <a:ext uri="{FF2B5EF4-FFF2-40B4-BE49-F238E27FC236}">
                  <a16:creationId xmlns:a16="http://schemas.microsoft.com/office/drawing/2014/main" id="{4BBD2CCB-16F8-2367-969B-18D9E26C54A4}"/>
                </a:ext>
              </a:extLst>
            </p:cNvPr>
            <p:cNvSpPr/>
            <p:nvPr/>
          </p:nvSpPr>
          <p:spPr>
            <a:xfrm rot="10800000">
              <a:off x="8960152" y="4883941"/>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apezoid 13">
              <a:extLst>
                <a:ext uri="{FF2B5EF4-FFF2-40B4-BE49-F238E27FC236}">
                  <a16:creationId xmlns:a16="http://schemas.microsoft.com/office/drawing/2014/main" id="{052A78E3-8F94-156F-6D10-B2FF5F7F6E62}"/>
                </a:ext>
              </a:extLst>
            </p:cNvPr>
            <p:cNvSpPr/>
            <p:nvPr/>
          </p:nvSpPr>
          <p:spPr>
            <a:xfrm>
              <a:off x="8960152" y="4997610"/>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apezoid 14">
              <a:extLst>
                <a:ext uri="{FF2B5EF4-FFF2-40B4-BE49-F238E27FC236}">
                  <a16:creationId xmlns:a16="http://schemas.microsoft.com/office/drawing/2014/main" id="{E7E29511-90E9-70E0-4539-86A1F401B77A}"/>
                </a:ext>
              </a:extLst>
            </p:cNvPr>
            <p:cNvSpPr/>
            <p:nvPr/>
          </p:nvSpPr>
          <p:spPr>
            <a:xfrm rot="10800000">
              <a:off x="8960152" y="5134244"/>
              <a:ext cx="1692000" cy="136634"/>
            </a:xfrm>
            <a:prstGeom prst="trapezoid">
              <a:avLst>
                <a:gd name="adj" fmla="val 73649"/>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Slide Number Placeholder 41">
            <a:extLst>
              <a:ext uri="{FF2B5EF4-FFF2-40B4-BE49-F238E27FC236}">
                <a16:creationId xmlns:a16="http://schemas.microsoft.com/office/drawing/2014/main" id="{324B5BDE-C56C-F17C-E94C-66FBB5710138}"/>
              </a:ext>
            </a:extLst>
          </p:cNvPr>
          <p:cNvSpPr>
            <a:spLocks noGrp="1"/>
          </p:cNvSpPr>
          <p:nvPr>
            <p:ph type="sldNum" sz="quarter" idx="12"/>
          </p:nvPr>
        </p:nvSpPr>
        <p:spPr/>
        <p:txBody>
          <a:bodyPr/>
          <a:lstStyle/>
          <a:p>
            <a:fld id="{E9ED98F3-948F-EC4B-90F7-8DBC2152F1F2}" type="slidenum">
              <a:rPr lang="en-US" smtClean="0"/>
              <a:t>7</a:t>
            </a:fld>
            <a:endParaRPr lang="en-US"/>
          </a:p>
        </p:txBody>
      </p:sp>
      <p:sp>
        <p:nvSpPr>
          <p:cNvPr id="43" name="Oval 42">
            <a:extLst>
              <a:ext uri="{FF2B5EF4-FFF2-40B4-BE49-F238E27FC236}">
                <a16:creationId xmlns:a16="http://schemas.microsoft.com/office/drawing/2014/main" id="{9EC5BD27-1A68-2F14-7BA6-C054989BEA70}"/>
              </a:ext>
            </a:extLst>
          </p:cNvPr>
          <p:cNvSpPr/>
          <p:nvPr/>
        </p:nvSpPr>
        <p:spPr>
          <a:xfrm>
            <a:off x="5804134" y="-337536"/>
            <a:ext cx="224333" cy="224333"/>
          </a:xfrm>
          <a:prstGeom prst="ellipse">
            <a:avLst/>
          </a:prstGeom>
          <a:solidFill>
            <a:srgbClr val="FF26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3FE120DF-87AA-F95E-172D-7B9AD3434721}"/>
              </a:ext>
            </a:extLst>
          </p:cNvPr>
          <p:cNvGrpSpPr/>
          <p:nvPr/>
        </p:nvGrpSpPr>
        <p:grpSpPr>
          <a:xfrm>
            <a:off x="9730244" y="2366048"/>
            <a:ext cx="119876" cy="100205"/>
            <a:chOff x="9741380" y="3095532"/>
            <a:chExt cx="872982" cy="785425"/>
          </a:xfrm>
        </p:grpSpPr>
        <p:sp>
          <p:nvSpPr>
            <p:cNvPr id="50" name="Freeform 49">
              <a:extLst>
                <a:ext uri="{FF2B5EF4-FFF2-40B4-BE49-F238E27FC236}">
                  <a16:creationId xmlns:a16="http://schemas.microsoft.com/office/drawing/2014/main" id="{FFC3BBBC-A9F0-FABA-8782-1A33FD4B9B18}"/>
                </a:ext>
              </a:extLst>
            </p:cNvPr>
            <p:cNvSpPr/>
            <p:nvPr/>
          </p:nvSpPr>
          <p:spPr>
            <a:xfrm>
              <a:off x="9741380" y="3095532"/>
              <a:ext cx="872982" cy="785425"/>
            </a:xfrm>
            <a:custGeom>
              <a:avLst/>
              <a:gdLst>
                <a:gd name="connsiteX0" fmla="*/ 357352 w 1577071"/>
                <a:gd name="connsiteY0" fmla="*/ 1366345 h 1418897"/>
                <a:gd name="connsiteX1" fmla="*/ 409903 w 1577071"/>
                <a:gd name="connsiteY1" fmla="*/ 1397876 h 1418897"/>
                <a:gd name="connsiteX2" fmla="*/ 504496 w 1577071"/>
                <a:gd name="connsiteY2" fmla="*/ 1418897 h 1418897"/>
                <a:gd name="connsiteX3" fmla="*/ 1072055 w 1577071"/>
                <a:gd name="connsiteY3" fmla="*/ 1408386 h 1418897"/>
                <a:gd name="connsiteX4" fmla="*/ 1114096 w 1577071"/>
                <a:gd name="connsiteY4" fmla="*/ 1397876 h 1418897"/>
                <a:gd name="connsiteX5" fmla="*/ 1208690 w 1577071"/>
                <a:gd name="connsiteY5" fmla="*/ 1366345 h 1418897"/>
                <a:gd name="connsiteX6" fmla="*/ 1292772 w 1577071"/>
                <a:gd name="connsiteY6" fmla="*/ 1345324 h 1418897"/>
                <a:gd name="connsiteX7" fmla="*/ 1355834 w 1577071"/>
                <a:gd name="connsiteY7" fmla="*/ 1313793 h 1418897"/>
                <a:gd name="connsiteX8" fmla="*/ 1450427 w 1577071"/>
                <a:gd name="connsiteY8" fmla="*/ 1240221 h 1418897"/>
                <a:gd name="connsiteX9" fmla="*/ 1471448 w 1577071"/>
                <a:gd name="connsiteY9" fmla="*/ 1208690 h 1418897"/>
                <a:gd name="connsiteX10" fmla="*/ 1524000 w 1577071"/>
                <a:gd name="connsiteY10" fmla="*/ 1135117 h 1418897"/>
                <a:gd name="connsiteX11" fmla="*/ 1545021 w 1577071"/>
                <a:gd name="connsiteY11" fmla="*/ 1093076 h 1418897"/>
                <a:gd name="connsiteX12" fmla="*/ 1566041 w 1577071"/>
                <a:gd name="connsiteY12" fmla="*/ 1019504 h 1418897"/>
                <a:gd name="connsiteX13" fmla="*/ 1555531 w 1577071"/>
                <a:gd name="connsiteY13" fmla="*/ 704193 h 1418897"/>
                <a:gd name="connsiteX14" fmla="*/ 1513490 w 1577071"/>
                <a:gd name="connsiteY14" fmla="*/ 493986 h 1418897"/>
                <a:gd name="connsiteX15" fmla="*/ 1439917 w 1577071"/>
                <a:gd name="connsiteY15" fmla="*/ 399393 h 1418897"/>
                <a:gd name="connsiteX16" fmla="*/ 1387365 w 1577071"/>
                <a:gd name="connsiteY16" fmla="*/ 336331 h 1418897"/>
                <a:gd name="connsiteX17" fmla="*/ 1345324 w 1577071"/>
                <a:gd name="connsiteY17" fmla="*/ 315310 h 1418897"/>
                <a:gd name="connsiteX18" fmla="*/ 1303283 w 1577071"/>
                <a:gd name="connsiteY18" fmla="*/ 252248 h 1418897"/>
                <a:gd name="connsiteX19" fmla="*/ 1271752 w 1577071"/>
                <a:gd name="connsiteY19" fmla="*/ 241738 h 1418897"/>
                <a:gd name="connsiteX20" fmla="*/ 1229710 w 1577071"/>
                <a:gd name="connsiteY20" fmla="*/ 199697 h 1418897"/>
                <a:gd name="connsiteX21" fmla="*/ 1166648 w 1577071"/>
                <a:gd name="connsiteY21" fmla="*/ 147145 h 1418897"/>
                <a:gd name="connsiteX22" fmla="*/ 1135117 w 1577071"/>
                <a:gd name="connsiteY22" fmla="*/ 126124 h 1418897"/>
                <a:gd name="connsiteX23" fmla="*/ 1103586 w 1577071"/>
                <a:gd name="connsiteY23" fmla="*/ 94593 h 1418897"/>
                <a:gd name="connsiteX24" fmla="*/ 1072055 w 1577071"/>
                <a:gd name="connsiteY24" fmla="*/ 84083 h 1418897"/>
                <a:gd name="connsiteX25" fmla="*/ 987972 w 1577071"/>
                <a:gd name="connsiteY25" fmla="*/ 52552 h 1418897"/>
                <a:gd name="connsiteX26" fmla="*/ 872358 w 1577071"/>
                <a:gd name="connsiteY26" fmla="*/ 0 h 1418897"/>
                <a:gd name="connsiteX27" fmla="*/ 567558 w 1577071"/>
                <a:gd name="connsiteY27" fmla="*/ 10510 h 1418897"/>
                <a:gd name="connsiteX28" fmla="*/ 525517 w 1577071"/>
                <a:gd name="connsiteY28" fmla="*/ 21021 h 1418897"/>
                <a:gd name="connsiteX29" fmla="*/ 441434 w 1577071"/>
                <a:gd name="connsiteY29" fmla="*/ 42041 h 1418897"/>
                <a:gd name="connsiteX30" fmla="*/ 409903 w 1577071"/>
                <a:gd name="connsiteY30" fmla="*/ 63062 h 1418897"/>
                <a:gd name="connsiteX31" fmla="*/ 367862 w 1577071"/>
                <a:gd name="connsiteY31" fmla="*/ 84083 h 1418897"/>
                <a:gd name="connsiteX32" fmla="*/ 231227 w 1577071"/>
                <a:gd name="connsiteY32" fmla="*/ 168166 h 1418897"/>
                <a:gd name="connsiteX33" fmla="*/ 168165 w 1577071"/>
                <a:gd name="connsiteY33" fmla="*/ 220717 h 1418897"/>
                <a:gd name="connsiteX34" fmla="*/ 115614 w 1577071"/>
                <a:gd name="connsiteY34" fmla="*/ 273269 h 1418897"/>
                <a:gd name="connsiteX35" fmla="*/ 105103 w 1577071"/>
                <a:gd name="connsiteY35" fmla="*/ 325821 h 1418897"/>
                <a:gd name="connsiteX36" fmla="*/ 63062 w 1577071"/>
                <a:gd name="connsiteY36" fmla="*/ 378373 h 1418897"/>
                <a:gd name="connsiteX37" fmla="*/ 42041 w 1577071"/>
                <a:gd name="connsiteY37" fmla="*/ 515007 h 1418897"/>
                <a:gd name="connsiteX38" fmla="*/ 10510 w 1577071"/>
                <a:gd name="connsiteY38" fmla="*/ 599090 h 1418897"/>
                <a:gd name="connsiteX39" fmla="*/ 0 w 1577071"/>
                <a:gd name="connsiteY39" fmla="*/ 788276 h 1418897"/>
                <a:gd name="connsiteX40" fmla="*/ 10510 w 1577071"/>
                <a:gd name="connsiteY40" fmla="*/ 1072055 h 1418897"/>
                <a:gd name="connsiteX41" fmla="*/ 21021 w 1577071"/>
                <a:gd name="connsiteY41" fmla="*/ 1103586 h 1418897"/>
                <a:gd name="connsiteX42" fmla="*/ 42041 w 1577071"/>
                <a:gd name="connsiteY42" fmla="*/ 1135117 h 1418897"/>
                <a:gd name="connsiteX43" fmla="*/ 73572 w 1577071"/>
                <a:gd name="connsiteY43" fmla="*/ 1208690 h 1418897"/>
                <a:gd name="connsiteX44" fmla="*/ 105103 w 1577071"/>
                <a:gd name="connsiteY44" fmla="*/ 1229710 h 1418897"/>
                <a:gd name="connsiteX45" fmla="*/ 189186 w 1577071"/>
                <a:gd name="connsiteY45" fmla="*/ 1303283 h 1418897"/>
                <a:gd name="connsiteX46" fmla="*/ 283779 w 1577071"/>
                <a:gd name="connsiteY46" fmla="*/ 1345324 h 1418897"/>
                <a:gd name="connsiteX47" fmla="*/ 357352 w 1577071"/>
                <a:gd name="connsiteY47" fmla="*/ 1366345 h 14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77071" h="1418897">
                  <a:moveTo>
                    <a:pt x="357352" y="1366345"/>
                  </a:moveTo>
                  <a:cubicBezTo>
                    <a:pt x="374869" y="1376855"/>
                    <a:pt x="391235" y="1389579"/>
                    <a:pt x="409903" y="1397876"/>
                  </a:cubicBezTo>
                  <a:cubicBezTo>
                    <a:pt x="422042" y="1403271"/>
                    <a:pt x="496193" y="1417236"/>
                    <a:pt x="504496" y="1418897"/>
                  </a:cubicBezTo>
                  <a:lnTo>
                    <a:pt x="1072055" y="1408386"/>
                  </a:lnTo>
                  <a:cubicBezTo>
                    <a:pt x="1086491" y="1407888"/>
                    <a:pt x="1100290" y="1402124"/>
                    <a:pt x="1114096" y="1397876"/>
                  </a:cubicBezTo>
                  <a:cubicBezTo>
                    <a:pt x="1145863" y="1388102"/>
                    <a:pt x="1176099" y="1372863"/>
                    <a:pt x="1208690" y="1366345"/>
                  </a:cubicBezTo>
                  <a:cubicBezTo>
                    <a:pt x="1228685" y="1362346"/>
                    <a:pt x="1271222" y="1356099"/>
                    <a:pt x="1292772" y="1345324"/>
                  </a:cubicBezTo>
                  <a:cubicBezTo>
                    <a:pt x="1374271" y="1304575"/>
                    <a:pt x="1276579" y="1340213"/>
                    <a:pt x="1355834" y="1313793"/>
                  </a:cubicBezTo>
                  <a:cubicBezTo>
                    <a:pt x="1426730" y="1242897"/>
                    <a:pt x="1390694" y="1260131"/>
                    <a:pt x="1450427" y="1240221"/>
                  </a:cubicBezTo>
                  <a:cubicBezTo>
                    <a:pt x="1457434" y="1229711"/>
                    <a:pt x="1464106" y="1218969"/>
                    <a:pt x="1471448" y="1208690"/>
                  </a:cubicBezTo>
                  <a:cubicBezTo>
                    <a:pt x="1487557" y="1186137"/>
                    <a:pt x="1509848" y="1159882"/>
                    <a:pt x="1524000" y="1135117"/>
                  </a:cubicBezTo>
                  <a:cubicBezTo>
                    <a:pt x="1531774" y="1121514"/>
                    <a:pt x="1538849" y="1107477"/>
                    <a:pt x="1545021" y="1093076"/>
                  </a:cubicBezTo>
                  <a:cubicBezTo>
                    <a:pt x="1554067" y="1071969"/>
                    <a:pt x="1560708" y="1040835"/>
                    <a:pt x="1566041" y="1019504"/>
                  </a:cubicBezTo>
                  <a:cubicBezTo>
                    <a:pt x="1583137" y="848558"/>
                    <a:pt x="1580901" y="940980"/>
                    <a:pt x="1555531" y="704193"/>
                  </a:cubicBezTo>
                  <a:cubicBezTo>
                    <a:pt x="1550334" y="655683"/>
                    <a:pt x="1535475" y="526963"/>
                    <a:pt x="1513490" y="493986"/>
                  </a:cubicBezTo>
                  <a:cubicBezTo>
                    <a:pt x="1407231" y="334600"/>
                    <a:pt x="1522243" y="498183"/>
                    <a:pt x="1439917" y="399393"/>
                  </a:cubicBezTo>
                  <a:cubicBezTo>
                    <a:pt x="1412803" y="366856"/>
                    <a:pt x="1425296" y="363425"/>
                    <a:pt x="1387365" y="336331"/>
                  </a:cubicBezTo>
                  <a:cubicBezTo>
                    <a:pt x="1374616" y="327224"/>
                    <a:pt x="1359338" y="322317"/>
                    <a:pt x="1345324" y="315310"/>
                  </a:cubicBezTo>
                  <a:cubicBezTo>
                    <a:pt x="1334305" y="282253"/>
                    <a:pt x="1337025" y="274742"/>
                    <a:pt x="1303283" y="252248"/>
                  </a:cubicBezTo>
                  <a:cubicBezTo>
                    <a:pt x="1294065" y="246103"/>
                    <a:pt x="1282262" y="245241"/>
                    <a:pt x="1271752" y="241738"/>
                  </a:cubicBezTo>
                  <a:cubicBezTo>
                    <a:pt x="1248034" y="170589"/>
                    <a:pt x="1281454" y="242818"/>
                    <a:pt x="1229710" y="199697"/>
                  </a:cubicBezTo>
                  <a:cubicBezTo>
                    <a:pt x="1153354" y="136066"/>
                    <a:pt x="1238943" y="171243"/>
                    <a:pt x="1166648" y="147145"/>
                  </a:cubicBezTo>
                  <a:cubicBezTo>
                    <a:pt x="1156138" y="140138"/>
                    <a:pt x="1144821" y="134211"/>
                    <a:pt x="1135117" y="126124"/>
                  </a:cubicBezTo>
                  <a:cubicBezTo>
                    <a:pt x="1123698" y="116608"/>
                    <a:pt x="1115954" y="102838"/>
                    <a:pt x="1103586" y="94593"/>
                  </a:cubicBezTo>
                  <a:cubicBezTo>
                    <a:pt x="1094368" y="88448"/>
                    <a:pt x="1082428" y="87973"/>
                    <a:pt x="1072055" y="84083"/>
                  </a:cubicBezTo>
                  <a:cubicBezTo>
                    <a:pt x="971514" y="46380"/>
                    <a:pt x="1059541" y="76408"/>
                    <a:pt x="987972" y="52552"/>
                  </a:cubicBezTo>
                  <a:cubicBezTo>
                    <a:pt x="910046" y="601"/>
                    <a:pt x="949683" y="15464"/>
                    <a:pt x="872358" y="0"/>
                  </a:cubicBezTo>
                  <a:cubicBezTo>
                    <a:pt x="770758" y="3503"/>
                    <a:pt x="669032" y="4360"/>
                    <a:pt x="567558" y="10510"/>
                  </a:cubicBezTo>
                  <a:cubicBezTo>
                    <a:pt x="553139" y="11384"/>
                    <a:pt x="539618" y="17887"/>
                    <a:pt x="525517" y="21021"/>
                  </a:cubicBezTo>
                  <a:cubicBezTo>
                    <a:pt x="449410" y="37934"/>
                    <a:pt x="497783" y="23259"/>
                    <a:pt x="441434" y="42041"/>
                  </a:cubicBezTo>
                  <a:cubicBezTo>
                    <a:pt x="430924" y="49048"/>
                    <a:pt x="420871" y="56795"/>
                    <a:pt x="409903" y="63062"/>
                  </a:cubicBezTo>
                  <a:cubicBezTo>
                    <a:pt x="396300" y="70836"/>
                    <a:pt x="380744" y="75165"/>
                    <a:pt x="367862" y="84083"/>
                  </a:cubicBezTo>
                  <a:cubicBezTo>
                    <a:pt x="241385" y="171644"/>
                    <a:pt x="319428" y="146115"/>
                    <a:pt x="231227" y="168166"/>
                  </a:cubicBezTo>
                  <a:cubicBezTo>
                    <a:pt x="200223" y="188834"/>
                    <a:pt x="193454" y="190370"/>
                    <a:pt x="168165" y="220717"/>
                  </a:cubicBezTo>
                  <a:cubicBezTo>
                    <a:pt x="124372" y="273270"/>
                    <a:pt x="173422" y="234730"/>
                    <a:pt x="115614" y="273269"/>
                  </a:cubicBezTo>
                  <a:cubicBezTo>
                    <a:pt x="112110" y="290786"/>
                    <a:pt x="113092" y="309843"/>
                    <a:pt x="105103" y="325821"/>
                  </a:cubicBezTo>
                  <a:cubicBezTo>
                    <a:pt x="95071" y="345886"/>
                    <a:pt x="70156" y="357091"/>
                    <a:pt x="63062" y="378373"/>
                  </a:cubicBezTo>
                  <a:cubicBezTo>
                    <a:pt x="48490" y="422089"/>
                    <a:pt x="50049" y="469628"/>
                    <a:pt x="42041" y="515007"/>
                  </a:cubicBezTo>
                  <a:cubicBezTo>
                    <a:pt x="34235" y="559240"/>
                    <a:pt x="30936" y="558238"/>
                    <a:pt x="10510" y="599090"/>
                  </a:cubicBezTo>
                  <a:cubicBezTo>
                    <a:pt x="7007" y="662152"/>
                    <a:pt x="0" y="725117"/>
                    <a:pt x="0" y="788276"/>
                  </a:cubicBezTo>
                  <a:cubicBezTo>
                    <a:pt x="0" y="882934"/>
                    <a:pt x="4213" y="977607"/>
                    <a:pt x="10510" y="1072055"/>
                  </a:cubicBezTo>
                  <a:cubicBezTo>
                    <a:pt x="11247" y="1083109"/>
                    <a:pt x="16066" y="1093677"/>
                    <a:pt x="21021" y="1103586"/>
                  </a:cubicBezTo>
                  <a:cubicBezTo>
                    <a:pt x="26670" y="1114884"/>
                    <a:pt x="36392" y="1123819"/>
                    <a:pt x="42041" y="1135117"/>
                  </a:cubicBezTo>
                  <a:cubicBezTo>
                    <a:pt x="58467" y="1167969"/>
                    <a:pt x="46240" y="1175891"/>
                    <a:pt x="73572" y="1208690"/>
                  </a:cubicBezTo>
                  <a:cubicBezTo>
                    <a:pt x="81659" y="1218394"/>
                    <a:pt x="94593" y="1222703"/>
                    <a:pt x="105103" y="1229710"/>
                  </a:cubicBezTo>
                  <a:cubicBezTo>
                    <a:pt x="155158" y="1304792"/>
                    <a:pt x="122635" y="1286646"/>
                    <a:pt x="189186" y="1303283"/>
                  </a:cubicBezTo>
                  <a:cubicBezTo>
                    <a:pt x="217763" y="1322334"/>
                    <a:pt x="246254" y="1345324"/>
                    <a:pt x="283779" y="1345324"/>
                  </a:cubicBezTo>
                  <a:lnTo>
                    <a:pt x="357352" y="1366345"/>
                  </a:lnTo>
                  <a:close/>
                </a:path>
              </a:pathLst>
            </a:custGeom>
            <a:solidFill>
              <a:schemeClr val="accent1"/>
            </a:solidFill>
            <a:ln>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a:extLst>
                <a:ext uri="{FF2B5EF4-FFF2-40B4-BE49-F238E27FC236}">
                  <a16:creationId xmlns:a16="http://schemas.microsoft.com/office/drawing/2014/main" id="{CD1BB785-ABD6-B83F-935C-DCA009E9647D}"/>
                </a:ext>
              </a:extLst>
            </p:cNvPr>
            <p:cNvSpPr/>
            <p:nvPr/>
          </p:nvSpPr>
          <p:spPr>
            <a:xfrm>
              <a:off x="9956251" y="3501022"/>
              <a:ext cx="443240" cy="232843"/>
            </a:xfrm>
            <a:custGeom>
              <a:avLst/>
              <a:gdLst>
                <a:gd name="connsiteX0" fmla="*/ 357352 w 1577071"/>
                <a:gd name="connsiteY0" fmla="*/ 1366345 h 1418897"/>
                <a:gd name="connsiteX1" fmla="*/ 409903 w 1577071"/>
                <a:gd name="connsiteY1" fmla="*/ 1397876 h 1418897"/>
                <a:gd name="connsiteX2" fmla="*/ 504496 w 1577071"/>
                <a:gd name="connsiteY2" fmla="*/ 1418897 h 1418897"/>
                <a:gd name="connsiteX3" fmla="*/ 1072055 w 1577071"/>
                <a:gd name="connsiteY3" fmla="*/ 1408386 h 1418897"/>
                <a:gd name="connsiteX4" fmla="*/ 1114096 w 1577071"/>
                <a:gd name="connsiteY4" fmla="*/ 1397876 h 1418897"/>
                <a:gd name="connsiteX5" fmla="*/ 1208690 w 1577071"/>
                <a:gd name="connsiteY5" fmla="*/ 1366345 h 1418897"/>
                <a:gd name="connsiteX6" fmla="*/ 1292772 w 1577071"/>
                <a:gd name="connsiteY6" fmla="*/ 1345324 h 1418897"/>
                <a:gd name="connsiteX7" fmla="*/ 1355834 w 1577071"/>
                <a:gd name="connsiteY7" fmla="*/ 1313793 h 1418897"/>
                <a:gd name="connsiteX8" fmla="*/ 1450427 w 1577071"/>
                <a:gd name="connsiteY8" fmla="*/ 1240221 h 1418897"/>
                <a:gd name="connsiteX9" fmla="*/ 1471448 w 1577071"/>
                <a:gd name="connsiteY9" fmla="*/ 1208690 h 1418897"/>
                <a:gd name="connsiteX10" fmla="*/ 1524000 w 1577071"/>
                <a:gd name="connsiteY10" fmla="*/ 1135117 h 1418897"/>
                <a:gd name="connsiteX11" fmla="*/ 1545021 w 1577071"/>
                <a:gd name="connsiteY11" fmla="*/ 1093076 h 1418897"/>
                <a:gd name="connsiteX12" fmla="*/ 1566041 w 1577071"/>
                <a:gd name="connsiteY12" fmla="*/ 1019504 h 1418897"/>
                <a:gd name="connsiteX13" fmla="*/ 1555531 w 1577071"/>
                <a:gd name="connsiteY13" fmla="*/ 704193 h 1418897"/>
                <a:gd name="connsiteX14" fmla="*/ 1513490 w 1577071"/>
                <a:gd name="connsiteY14" fmla="*/ 493986 h 1418897"/>
                <a:gd name="connsiteX15" fmla="*/ 1439917 w 1577071"/>
                <a:gd name="connsiteY15" fmla="*/ 399393 h 1418897"/>
                <a:gd name="connsiteX16" fmla="*/ 1387365 w 1577071"/>
                <a:gd name="connsiteY16" fmla="*/ 336331 h 1418897"/>
                <a:gd name="connsiteX17" fmla="*/ 1345324 w 1577071"/>
                <a:gd name="connsiteY17" fmla="*/ 315310 h 1418897"/>
                <a:gd name="connsiteX18" fmla="*/ 1303283 w 1577071"/>
                <a:gd name="connsiteY18" fmla="*/ 252248 h 1418897"/>
                <a:gd name="connsiteX19" fmla="*/ 1271752 w 1577071"/>
                <a:gd name="connsiteY19" fmla="*/ 241738 h 1418897"/>
                <a:gd name="connsiteX20" fmla="*/ 1229710 w 1577071"/>
                <a:gd name="connsiteY20" fmla="*/ 199697 h 1418897"/>
                <a:gd name="connsiteX21" fmla="*/ 1166648 w 1577071"/>
                <a:gd name="connsiteY21" fmla="*/ 147145 h 1418897"/>
                <a:gd name="connsiteX22" fmla="*/ 1135117 w 1577071"/>
                <a:gd name="connsiteY22" fmla="*/ 126124 h 1418897"/>
                <a:gd name="connsiteX23" fmla="*/ 1103586 w 1577071"/>
                <a:gd name="connsiteY23" fmla="*/ 94593 h 1418897"/>
                <a:gd name="connsiteX24" fmla="*/ 1072055 w 1577071"/>
                <a:gd name="connsiteY24" fmla="*/ 84083 h 1418897"/>
                <a:gd name="connsiteX25" fmla="*/ 987972 w 1577071"/>
                <a:gd name="connsiteY25" fmla="*/ 52552 h 1418897"/>
                <a:gd name="connsiteX26" fmla="*/ 872358 w 1577071"/>
                <a:gd name="connsiteY26" fmla="*/ 0 h 1418897"/>
                <a:gd name="connsiteX27" fmla="*/ 567558 w 1577071"/>
                <a:gd name="connsiteY27" fmla="*/ 10510 h 1418897"/>
                <a:gd name="connsiteX28" fmla="*/ 525517 w 1577071"/>
                <a:gd name="connsiteY28" fmla="*/ 21021 h 1418897"/>
                <a:gd name="connsiteX29" fmla="*/ 441434 w 1577071"/>
                <a:gd name="connsiteY29" fmla="*/ 42041 h 1418897"/>
                <a:gd name="connsiteX30" fmla="*/ 409903 w 1577071"/>
                <a:gd name="connsiteY30" fmla="*/ 63062 h 1418897"/>
                <a:gd name="connsiteX31" fmla="*/ 367862 w 1577071"/>
                <a:gd name="connsiteY31" fmla="*/ 84083 h 1418897"/>
                <a:gd name="connsiteX32" fmla="*/ 231227 w 1577071"/>
                <a:gd name="connsiteY32" fmla="*/ 168166 h 1418897"/>
                <a:gd name="connsiteX33" fmla="*/ 168165 w 1577071"/>
                <a:gd name="connsiteY33" fmla="*/ 220717 h 1418897"/>
                <a:gd name="connsiteX34" fmla="*/ 115614 w 1577071"/>
                <a:gd name="connsiteY34" fmla="*/ 273269 h 1418897"/>
                <a:gd name="connsiteX35" fmla="*/ 105103 w 1577071"/>
                <a:gd name="connsiteY35" fmla="*/ 325821 h 1418897"/>
                <a:gd name="connsiteX36" fmla="*/ 63062 w 1577071"/>
                <a:gd name="connsiteY36" fmla="*/ 378373 h 1418897"/>
                <a:gd name="connsiteX37" fmla="*/ 42041 w 1577071"/>
                <a:gd name="connsiteY37" fmla="*/ 515007 h 1418897"/>
                <a:gd name="connsiteX38" fmla="*/ 10510 w 1577071"/>
                <a:gd name="connsiteY38" fmla="*/ 599090 h 1418897"/>
                <a:gd name="connsiteX39" fmla="*/ 0 w 1577071"/>
                <a:gd name="connsiteY39" fmla="*/ 788276 h 1418897"/>
                <a:gd name="connsiteX40" fmla="*/ 10510 w 1577071"/>
                <a:gd name="connsiteY40" fmla="*/ 1072055 h 1418897"/>
                <a:gd name="connsiteX41" fmla="*/ 21021 w 1577071"/>
                <a:gd name="connsiteY41" fmla="*/ 1103586 h 1418897"/>
                <a:gd name="connsiteX42" fmla="*/ 42041 w 1577071"/>
                <a:gd name="connsiteY42" fmla="*/ 1135117 h 1418897"/>
                <a:gd name="connsiteX43" fmla="*/ 73572 w 1577071"/>
                <a:gd name="connsiteY43" fmla="*/ 1208690 h 1418897"/>
                <a:gd name="connsiteX44" fmla="*/ 105103 w 1577071"/>
                <a:gd name="connsiteY44" fmla="*/ 1229710 h 1418897"/>
                <a:gd name="connsiteX45" fmla="*/ 189186 w 1577071"/>
                <a:gd name="connsiteY45" fmla="*/ 1303283 h 1418897"/>
                <a:gd name="connsiteX46" fmla="*/ 283779 w 1577071"/>
                <a:gd name="connsiteY46" fmla="*/ 1345324 h 1418897"/>
                <a:gd name="connsiteX47" fmla="*/ 357352 w 1577071"/>
                <a:gd name="connsiteY47" fmla="*/ 1366345 h 141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77071" h="1418897">
                  <a:moveTo>
                    <a:pt x="357352" y="1366345"/>
                  </a:moveTo>
                  <a:cubicBezTo>
                    <a:pt x="374869" y="1376855"/>
                    <a:pt x="391235" y="1389579"/>
                    <a:pt x="409903" y="1397876"/>
                  </a:cubicBezTo>
                  <a:cubicBezTo>
                    <a:pt x="422042" y="1403271"/>
                    <a:pt x="496193" y="1417236"/>
                    <a:pt x="504496" y="1418897"/>
                  </a:cubicBezTo>
                  <a:lnTo>
                    <a:pt x="1072055" y="1408386"/>
                  </a:lnTo>
                  <a:cubicBezTo>
                    <a:pt x="1086491" y="1407888"/>
                    <a:pt x="1100290" y="1402124"/>
                    <a:pt x="1114096" y="1397876"/>
                  </a:cubicBezTo>
                  <a:cubicBezTo>
                    <a:pt x="1145863" y="1388102"/>
                    <a:pt x="1176099" y="1372863"/>
                    <a:pt x="1208690" y="1366345"/>
                  </a:cubicBezTo>
                  <a:cubicBezTo>
                    <a:pt x="1228685" y="1362346"/>
                    <a:pt x="1271222" y="1356099"/>
                    <a:pt x="1292772" y="1345324"/>
                  </a:cubicBezTo>
                  <a:cubicBezTo>
                    <a:pt x="1374271" y="1304575"/>
                    <a:pt x="1276579" y="1340213"/>
                    <a:pt x="1355834" y="1313793"/>
                  </a:cubicBezTo>
                  <a:cubicBezTo>
                    <a:pt x="1426730" y="1242897"/>
                    <a:pt x="1390694" y="1260131"/>
                    <a:pt x="1450427" y="1240221"/>
                  </a:cubicBezTo>
                  <a:cubicBezTo>
                    <a:pt x="1457434" y="1229711"/>
                    <a:pt x="1464106" y="1218969"/>
                    <a:pt x="1471448" y="1208690"/>
                  </a:cubicBezTo>
                  <a:cubicBezTo>
                    <a:pt x="1487557" y="1186137"/>
                    <a:pt x="1509848" y="1159882"/>
                    <a:pt x="1524000" y="1135117"/>
                  </a:cubicBezTo>
                  <a:cubicBezTo>
                    <a:pt x="1531774" y="1121514"/>
                    <a:pt x="1538849" y="1107477"/>
                    <a:pt x="1545021" y="1093076"/>
                  </a:cubicBezTo>
                  <a:cubicBezTo>
                    <a:pt x="1554067" y="1071969"/>
                    <a:pt x="1560708" y="1040835"/>
                    <a:pt x="1566041" y="1019504"/>
                  </a:cubicBezTo>
                  <a:cubicBezTo>
                    <a:pt x="1583137" y="848558"/>
                    <a:pt x="1580901" y="940980"/>
                    <a:pt x="1555531" y="704193"/>
                  </a:cubicBezTo>
                  <a:cubicBezTo>
                    <a:pt x="1550334" y="655683"/>
                    <a:pt x="1535475" y="526963"/>
                    <a:pt x="1513490" y="493986"/>
                  </a:cubicBezTo>
                  <a:cubicBezTo>
                    <a:pt x="1407231" y="334600"/>
                    <a:pt x="1522243" y="498183"/>
                    <a:pt x="1439917" y="399393"/>
                  </a:cubicBezTo>
                  <a:cubicBezTo>
                    <a:pt x="1412803" y="366856"/>
                    <a:pt x="1425296" y="363425"/>
                    <a:pt x="1387365" y="336331"/>
                  </a:cubicBezTo>
                  <a:cubicBezTo>
                    <a:pt x="1374616" y="327224"/>
                    <a:pt x="1359338" y="322317"/>
                    <a:pt x="1345324" y="315310"/>
                  </a:cubicBezTo>
                  <a:cubicBezTo>
                    <a:pt x="1334305" y="282253"/>
                    <a:pt x="1337025" y="274742"/>
                    <a:pt x="1303283" y="252248"/>
                  </a:cubicBezTo>
                  <a:cubicBezTo>
                    <a:pt x="1294065" y="246103"/>
                    <a:pt x="1282262" y="245241"/>
                    <a:pt x="1271752" y="241738"/>
                  </a:cubicBezTo>
                  <a:cubicBezTo>
                    <a:pt x="1248034" y="170589"/>
                    <a:pt x="1281454" y="242818"/>
                    <a:pt x="1229710" y="199697"/>
                  </a:cubicBezTo>
                  <a:cubicBezTo>
                    <a:pt x="1153354" y="136066"/>
                    <a:pt x="1238943" y="171243"/>
                    <a:pt x="1166648" y="147145"/>
                  </a:cubicBezTo>
                  <a:cubicBezTo>
                    <a:pt x="1156138" y="140138"/>
                    <a:pt x="1144821" y="134211"/>
                    <a:pt x="1135117" y="126124"/>
                  </a:cubicBezTo>
                  <a:cubicBezTo>
                    <a:pt x="1123698" y="116608"/>
                    <a:pt x="1115954" y="102838"/>
                    <a:pt x="1103586" y="94593"/>
                  </a:cubicBezTo>
                  <a:cubicBezTo>
                    <a:pt x="1094368" y="88448"/>
                    <a:pt x="1082428" y="87973"/>
                    <a:pt x="1072055" y="84083"/>
                  </a:cubicBezTo>
                  <a:cubicBezTo>
                    <a:pt x="971514" y="46380"/>
                    <a:pt x="1059541" y="76408"/>
                    <a:pt x="987972" y="52552"/>
                  </a:cubicBezTo>
                  <a:cubicBezTo>
                    <a:pt x="910046" y="601"/>
                    <a:pt x="949683" y="15464"/>
                    <a:pt x="872358" y="0"/>
                  </a:cubicBezTo>
                  <a:cubicBezTo>
                    <a:pt x="770758" y="3503"/>
                    <a:pt x="669032" y="4360"/>
                    <a:pt x="567558" y="10510"/>
                  </a:cubicBezTo>
                  <a:cubicBezTo>
                    <a:pt x="553139" y="11384"/>
                    <a:pt x="539618" y="17887"/>
                    <a:pt x="525517" y="21021"/>
                  </a:cubicBezTo>
                  <a:cubicBezTo>
                    <a:pt x="449410" y="37934"/>
                    <a:pt x="497783" y="23259"/>
                    <a:pt x="441434" y="42041"/>
                  </a:cubicBezTo>
                  <a:cubicBezTo>
                    <a:pt x="430924" y="49048"/>
                    <a:pt x="420871" y="56795"/>
                    <a:pt x="409903" y="63062"/>
                  </a:cubicBezTo>
                  <a:cubicBezTo>
                    <a:pt x="396300" y="70836"/>
                    <a:pt x="380744" y="75165"/>
                    <a:pt x="367862" y="84083"/>
                  </a:cubicBezTo>
                  <a:cubicBezTo>
                    <a:pt x="241385" y="171644"/>
                    <a:pt x="319428" y="146115"/>
                    <a:pt x="231227" y="168166"/>
                  </a:cubicBezTo>
                  <a:cubicBezTo>
                    <a:pt x="200223" y="188834"/>
                    <a:pt x="193454" y="190370"/>
                    <a:pt x="168165" y="220717"/>
                  </a:cubicBezTo>
                  <a:cubicBezTo>
                    <a:pt x="124372" y="273270"/>
                    <a:pt x="173422" y="234730"/>
                    <a:pt x="115614" y="273269"/>
                  </a:cubicBezTo>
                  <a:cubicBezTo>
                    <a:pt x="112110" y="290786"/>
                    <a:pt x="113092" y="309843"/>
                    <a:pt x="105103" y="325821"/>
                  </a:cubicBezTo>
                  <a:cubicBezTo>
                    <a:pt x="95071" y="345886"/>
                    <a:pt x="70156" y="357091"/>
                    <a:pt x="63062" y="378373"/>
                  </a:cubicBezTo>
                  <a:cubicBezTo>
                    <a:pt x="48490" y="422089"/>
                    <a:pt x="50049" y="469628"/>
                    <a:pt x="42041" y="515007"/>
                  </a:cubicBezTo>
                  <a:cubicBezTo>
                    <a:pt x="34235" y="559240"/>
                    <a:pt x="30936" y="558238"/>
                    <a:pt x="10510" y="599090"/>
                  </a:cubicBezTo>
                  <a:cubicBezTo>
                    <a:pt x="7007" y="662152"/>
                    <a:pt x="0" y="725117"/>
                    <a:pt x="0" y="788276"/>
                  </a:cubicBezTo>
                  <a:cubicBezTo>
                    <a:pt x="0" y="882934"/>
                    <a:pt x="4213" y="977607"/>
                    <a:pt x="10510" y="1072055"/>
                  </a:cubicBezTo>
                  <a:cubicBezTo>
                    <a:pt x="11247" y="1083109"/>
                    <a:pt x="16066" y="1093677"/>
                    <a:pt x="21021" y="1103586"/>
                  </a:cubicBezTo>
                  <a:cubicBezTo>
                    <a:pt x="26670" y="1114884"/>
                    <a:pt x="36392" y="1123819"/>
                    <a:pt x="42041" y="1135117"/>
                  </a:cubicBezTo>
                  <a:cubicBezTo>
                    <a:pt x="58467" y="1167969"/>
                    <a:pt x="46240" y="1175891"/>
                    <a:pt x="73572" y="1208690"/>
                  </a:cubicBezTo>
                  <a:cubicBezTo>
                    <a:pt x="81659" y="1218394"/>
                    <a:pt x="94593" y="1222703"/>
                    <a:pt x="105103" y="1229710"/>
                  </a:cubicBezTo>
                  <a:cubicBezTo>
                    <a:pt x="155158" y="1304792"/>
                    <a:pt x="122635" y="1286646"/>
                    <a:pt x="189186" y="1303283"/>
                  </a:cubicBezTo>
                  <a:cubicBezTo>
                    <a:pt x="217763" y="1322334"/>
                    <a:pt x="246254" y="1345324"/>
                    <a:pt x="283779" y="1345324"/>
                  </a:cubicBezTo>
                  <a:lnTo>
                    <a:pt x="357352" y="1366345"/>
                  </a:lnTo>
                  <a:close/>
                </a:path>
              </a:pathLst>
            </a:custGeom>
            <a:solidFill>
              <a:schemeClr val="tx2">
                <a:lumMod val="25000"/>
                <a:lumOff val="75000"/>
              </a:schemeClr>
            </a:solidFill>
            <a:ln>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146" name="Picture 2">
            <a:extLst>
              <a:ext uri="{FF2B5EF4-FFF2-40B4-BE49-F238E27FC236}">
                <a16:creationId xmlns:a16="http://schemas.microsoft.com/office/drawing/2014/main" id="{D8B8B660-EF81-7A91-A0F9-8CD0373A673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3993" r="3460" b="1293"/>
          <a:stretch/>
        </p:blipFill>
        <p:spPr bwMode="auto">
          <a:xfrm>
            <a:off x="622991" y="3977544"/>
            <a:ext cx="3616612" cy="273376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691C389B-25AE-974D-830E-C5014F8835D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740" r="3324" b="50000"/>
          <a:stretch/>
        </p:blipFill>
        <p:spPr bwMode="auto">
          <a:xfrm>
            <a:off x="838200" y="1437278"/>
            <a:ext cx="3206756" cy="2558398"/>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a:extLst>
              <a:ext uri="{FF2B5EF4-FFF2-40B4-BE49-F238E27FC236}">
                <a16:creationId xmlns:a16="http://schemas.microsoft.com/office/drawing/2014/main" id="{6FFB1F6F-61EA-14D0-455E-FFA15B3B3946}"/>
              </a:ext>
            </a:extLst>
          </p:cNvPr>
          <p:cNvPicPr>
            <a:picLocks noChangeAspect="1" noChangeArrowheads="1"/>
          </p:cNvPicPr>
          <p:nvPr/>
        </p:nvPicPr>
        <p:blipFill rotWithShape="1">
          <a:blip r:embed="rId5">
            <a:alphaModFix/>
            <a:extLst>
              <a:ext uri="{28A0092B-C50C-407E-A947-70E740481C1C}">
                <a14:useLocalDpi xmlns:a14="http://schemas.microsoft.com/office/drawing/2010/main" val="0"/>
              </a:ext>
            </a:extLst>
          </a:blip>
          <a:srcRect t="55128"/>
          <a:stretch/>
        </p:blipFill>
        <p:spPr bwMode="auto">
          <a:xfrm>
            <a:off x="579524" y="4001175"/>
            <a:ext cx="3857426" cy="2793248"/>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a:extLst>
              <a:ext uri="{FF2B5EF4-FFF2-40B4-BE49-F238E27FC236}">
                <a16:creationId xmlns:a16="http://schemas.microsoft.com/office/drawing/2014/main" id="{81A716BA-CCCE-6FE6-1698-DB52029D52F1}"/>
              </a:ext>
            </a:extLst>
          </p:cNvPr>
          <p:cNvPicPr>
            <a:picLocks noChangeAspect="1" noChangeArrowheads="1"/>
          </p:cNvPicPr>
          <p:nvPr/>
        </p:nvPicPr>
        <p:blipFill rotWithShape="1">
          <a:blip r:embed="rId5">
            <a:alphaModFix/>
            <a:extLst>
              <a:ext uri="{28A0092B-C50C-407E-A947-70E740481C1C}">
                <a14:useLocalDpi xmlns:a14="http://schemas.microsoft.com/office/drawing/2010/main" val="0"/>
              </a:ext>
            </a:extLst>
          </a:blip>
          <a:srcRect l="3200" t="4032" r="5620" b="50207"/>
          <a:stretch/>
        </p:blipFill>
        <p:spPr bwMode="auto">
          <a:xfrm>
            <a:off x="898540" y="1394720"/>
            <a:ext cx="3124118" cy="2540266"/>
          </a:xfrm>
          <a:prstGeom prst="rect">
            <a:avLst/>
          </a:prstGeom>
          <a:noFill/>
          <a:extLst>
            <a:ext uri="{909E8E84-426E-40DD-AFC4-6F175D3DCCD1}">
              <a14:hiddenFill xmlns:a14="http://schemas.microsoft.com/office/drawing/2010/main">
                <a:solidFill>
                  <a:srgbClr val="FFFFFF"/>
                </a:solidFill>
              </a14:hiddenFill>
            </a:ext>
          </a:extLst>
        </p:spPr>
      </p:pic>
      <p:sp>
        <p:nvSpPr>
          <p:cNvPr id="57" name="Rounded Rectangle 56">
            <a:extLst>
              <a:ext uri="{FF2B5EF4-FFF2-40B4-BE49-F238E27FC236}">
                <a16:creationId xmlns:a16="http://schemas.microsoft.com/office/drawing/2014/main" id="{8AD48D35-3DF4-29C8-1579-942D671612CB}"/>
              </a:ext>
            </a:extLst>
          </p:cNvPr>
          <p:cNvSpPr/>
          <p:nvPr/>
        </p:nvSpPr>
        <p:spPr>
          <a:xfrm>
            <a:off x="7685345" y="1683853"/>
            <a:ext cx="285223" cy="63282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ounded Rectangle 57">
            <a:extLst>
              <a:ext uri="{FF2B5EF4-FFF2-40B4-BE49-F238E27FC236}">
                <a16:creationId xmlns:a16="http://schemas.microsoft.com/office/drawing/2014/main" id="{5DA62C50-532B-46D7-F884-B137D2B37623}"/>
              </a:ext>
            </a:extLst>
          </p:cNvPr>
          <p:cNvSpPr/>
          <p:nvPr/>
        </p:nvSpPr>
        <p:spPr>
          <a:xfrm>
            <a:off x="7685345" y="2568783"/>
            <a:ext cx="285223" cy="63282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92EEE9E7-01E7-433F-9071-971FD432C5BA}"/>
              </a:ext>
            </a:extLst>
          </p:cNvPr>
          <p:cNvSpPr/>
          <p:nvPr/>
        </p:nvSpPr>
        <p:spPr>
          <a:xfrm>
            <a:off x="8903904" y="3849478"/>
            <a:ext cx="106205" cy="35556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D3F295F6-CBA0-7803-21E5-C25C05685DD5}"/>
              </a:ext>
            </a:extLst>
          </p:cNvPr>
          <p:cNvSpPr/>
          <p:nvPr/>
        </p:nvSpPr>
        <p:spPr>
          <a:xfrm>
            <a:off x="7644050" y="5692260"/>
            <a:ext cx="602590" cy="132914"/>
          </a:xfrm>
          <a:prstGeom prst="rect">
            <a:avLst/>
          </a:prstGeom>
          <a:solidFill>
            <a:schemeClr val="tx2">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Picture 62">
            <a:extLst>
              <a:ext uri="{FF2B5EF4-FFF2-40B4-BE49-F238E27FC236}">
                <a16:creationId xmlns:a16="http://schemas.microsoft.com/office/drawing/2014/main" id="{50C1E7BF-7134-3C68-3B23-1BF44A41D7FD}"/>
              </a:ext>
            </a:extLst>
          </p:cNvPr>
          <p:cNvPicPr>
            <a:picLocks noChangeAspect="1"/>
          </p:cNvPicPr>
          <p:nvPr/>
        </p:nvPicPr>
        <p:blipFill>
          <a:blip r:embed="rId6"/>
          <a:stretch>
            <a:fillRect/>
          </a:stretch>
        </p:blipFill>
        <p:spPr>
          <a:xfrm flipH="1">
            <a:off x="5445459" y="1696978"/>
            <a:ext cx="2005340" cy="1325564"/>
          </a:xfrm>
          <a:prstGeom prst="rect">
            <a:avLst/>
          </a:prstGeom>
        </p:spPr>
      </p:pic>
      <p:pic>
        <p:nvPicPr>
          <p:cNvPr id="6145" name="Picture 6144">
            <a:extLst>
              <a:ext uri="{FF2B5EF4-FFF2-40B4-BE49-F238E27FC236}">
                <a16:creationId xmlns:a16="http://schemas.microsoft.com/office/drawing/2014/main" id="{42349C3F-0CFE-E7EE-7519-D45C0CB79423}"/>
              </a:ext>
            </a:extLst>
          </p:cNvPr>
          <p:cNvPicPr>
            <a:picLocks noChangeAspect="1"/>
          </p:cNvPicPr>
          <p:nvPr/>
        </p:nvPicPr>
        <p:blipFill rotWithShape="1">
          <a:blip r:embed="rId7">
            <a:alphaModFix/>
          </a:blip>
          <a:srcRect l="626" t="384" r="1373" b="6197"/>
          <a:stretch/>
        </p:blipFill>
        <p:spPr>
          <a:xfrm>
            <a:off x="5165616" y="3577198"/>
            <a:ext cx="2338285" cy="872200"/>
          </a:xfrm>
          <a:prstGeom prst="rect">
            <a:avLst/>
          </a:prstGeom>
        </p:spPr>
      </p:pic>
      <p:cxnSp>
        <p:nvCxnSpPr>
          <p:cNvPr id="6149" name="Straight Connector 6148">
            <a:extLst>
              <a:ext uri="{FF2B5EF4-FFF2-40B4-BE49-F238E27FC236}">
                <a16:creationId xmlns:a16="http://schemas.microsoft.com/office/drawing/2014/main" id="{18EE063C-8687-7F44-B2AF-7A3FB7AFD2E1}"/>
              </a:ext>
            </a:extLst>
          </p:cNvPr>
          <p:cNvCxnSpPr>
            <a:cxnSpLocks/>
            <a:stCxn id="6145" idx="3"/>
            <a:endCxn id="59" idx="1"/>
          </p:cNvCxnSpPr>
          <p:nvPr/>
        </p:nvCxnSpPr>
        <p:spPr>
          <a:xfrm>
            <a:off x="7503901" y="4013298"/>
            <a:ext cx="1400003" cy="13961"/>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6154" name="Rectangle 6153">
            <a:extLst>
              <a:ext uri="{FF2B5EF4-FFF2-40B4-BE49-F238E27FC236}">
                <a16:creationId xmlns:a16="http://schemas.microsoft.com/office/drawing/2014/main" id="{17BDB706-2166-4D50-08EF-6C376672B2C9}"/>
              </a:ext>
            </a:extLst>
          </p:cNvPr>
          <p:cNvSpPr/>
          <p:nvPr/>
        </p:nvSpPr>
        <p:spPr>
          <a:xfrm>
            <a:off x="6896868" y="5461610"/>
            <a:ext cx="843176" cy="57437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a:t>Pressure Control</a:t>
            </a:r>
          </a:p>
        </p:txBody>
      </p:sp>
      <p:pic>
        <p:nvPicPr>
          <p:cNvPr id="6155" name="Picture 10">
            <a:extLst>
              <a:ext uri="{FF2B5EF4-FFF2-40B4-BE49-F238E27FC236}">
                <a16:creationId xmlns:a16="http://schemas.microsoft.com/office/drawing/2014/main" id="{F1229F1E-5C82-3B7C-DB56-313AFBD23BDB}"/>
              </a:ext>
            </a:extLst>
          </p:cNvPr>
          <p:cNvPicPr>
            <a:picLocks noChangeAspect="1" noChangeArrowheads="1"/>
          </p:cNvPicPr>
          <p:nvPr/>
        </p:nvPicPr>
        <p:blipFill rotWithShape="1">
          <a:blip r:embed="rId8">
            <a:alphaModFix/>
            <a:extLst>
              <a:ext uri="{28A0092B-C50C-407E-A947-70E740481C1C}">
                <a14:useLocalDpi xmlns:a14="http://schemas.microsoft.com/office/drawing/2010/main" val="0"/>
              </a:ext>
            </a:extLst>
          </a:blip>
          <a:srcRect l="2223" t="53316" r="-1096"/>
          <a:stretch/>
        </p:blipFill>
        <p:spPr bwMode="auto">
          <a:xfrm>
            <a:off x="619930" y="3915858"/>
            <a:ext cx="3773910" cy="2911017"/>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a:extLst>
              <a:ext uri="{FF2B5EF4-FFF2-40B4-BE49-F238E27FC236}">
                <a16:creationId xmlns:a16="http://schemas.microsoft.com/office/drawing/2014/main" id="{50DB094F-F2D6-0E4B-B9E1-F5920872FC26}"/>
              </a:ext>
            </a:extLst>
          </p:cNvPr>
          <p:cNvPicPr>
            <a:picLocks noChangeAspect="1" noChangeArrowheads="1"/>
          </p:cNvPicPr>
          <p:nvPr/>
        </p:nvPicPr>
        <p:blipFill rotWithShape="1">
          <a:blip r:embed="rId8">
            <a:alphaModFix/>
            <a:extLst>
              <a:ext uri="{28A0092B-C50C-407E-A947-70E740481C1C}">
                <a14:useLocalDpi xmlns:a14="http://schemas.microsoft.com/office/drawing/2010/main" val="0"/>
              </a:ext>
            </a:extLst>
          </a:blip>
          <a:srcRect t="2546" r="3247" b="49891"/>
          <a:stretch/>
        </p:blipFill>
        <p:spPr bwMode="auto">
          <a:xfrm>
            <a:off x="752524" y="1362176"/>
            <a:ext cx="3296533" cy="2626915"/>
          </a:xfrm>
          <a:prstGeom prst="rect">
            <a:avLst/>
          </a:prstGeom>
          <a:noFill/>
          <a:extLst>
            <a:ext uri="{909E8E84-426E-40DD-AFC4-6F175D3DCCD1}">
              <a14:hiddenFill xmlns:a14="http://schemas.microsoft.com/office/drawing/2010/main">
                <a:solidFill>
                  <a:srgbClr val="FFFFFF"/>
                </a:solidFill>
              </a14:hiddenFill>
            </a:ext>
          </a:extLst>
        </p:spPr>
      </p:pic>
      <p:pic>
        <p:nvPicPr>
          <p:cNvPr id="6159" name="Picture 6158">
            <a:extLst>
              <a:ext uri="{FF2B5EF4-FFF2-40B4-BE49-F238E27FC236}">
                <a16:creationId xmlns:a16="http://schemas.microsoft.com/office/drawing/2014/main" id="{D10D7306-5387-28AB-00DB-E0B50689B004}"/>
              </a:ext>
            </a:extLst>
          </p:cNvPr>
          <p:cNvPicPr>
            <a:picLocks noChangeAspect="1"/>
          </p:cNvPicPr>
          <p:nvPr/>
        </p:nvPicPr>
        <p:blipFill>
          <a:blip r:embed="rId9">
            <a:alphaModFix/>
          </a:blip>
          <a:stretch>
            <a:fillRect/>
          </a:stretch>
        </p:blipFill>
        <p:spPr>
          <a:xfrm flipH="1">
            <a:off x="5382827" y="1760805"/>
            <a:ext cx="2080161" cy="1261737"/>
          </a:xfrm>
          <a:prstGeom prst="rect">
            <a:avLst/>
          </a:prstGeom>
        </p:spPr>
      </p:pic>
      <p:pic>
        <p:nvPicPr>
          <p:cNvPr id="6163" name="Picture 6162">
            <a:extLst>
              <a:ext uri="{FF2B5EF4-FFF2-40B4-BE49-F238E27FC236}">
                <a16:creationId xmlns:a16="http://schemas.microsoft.com/office/drawing/2014/main" id="{D60FB142-C881-36BF-2B7C-993A01D1DF93}"/>
              </a:ext>
            </a:extLst>
          </p:cNvPr>
          <p:cNvPicPr>
            <a:picLocks noChangeAspect="1"/>
          </p:cNvPicPr>
          <p:nvPr/>
        </p:nvPicPr>
        <p:blipFill rotWithShape="1">
          <a:blip r:embed="rId10">
            <a:alphaModFix/>
          </a:blip>
          <a:srcRect r="1018"/>
          <a:stretch/>
        </p:blipFill>
        <p:spPr>
          <a:xfrm>
            <a:off x="5168140" y="3588669"/>
            <a:ext cx="2335761" cy="875076"/>
          </a:xfrm>
          <a:prstGeom prst="rect">
            <a:avLst/>
          </a:prstGeom>
        </p:spPr>
      </p:pic>
      <mc:AlternateContent xmlns:mc="http://schemas.openxmlformats.org/markup-compatibility/2006">
        <mc:Choice xmlns:a14="http://schemas.microsoft.com/office/drawing/2010/main" Requires="a14">
          <p:sp>
            <p:nvSpPr>
              <p:cNvPr id="6164" name="TextBox 6163">
                <a:extLst>
                  <a:ext uri="{FF2B5EF4-FFF2-40B4-BE49-F238E27FC236}">
                    <a16:creationId xmlns:a16="http://schemas.microsoft.com/office/drawing/2014/main" id="{2E73C9ED-D8A8-1716-69BA-058C5D072B42}"/>
                  </a:ext>
                </a:extLst>
              </p:cNvPr>
              <p:cNvSpPr txBox="1"/>
              <p:nvPr/>
            </p:nvSpPr>
            <p:spPr>
              <a:xfrm>
                <a:off x="9293604" y="2561343"/>
                <a:ext cx="993156"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1200" b="1" i="1" smtClean="0">
                              <a:solidFill>
                                <a:srgbClr val="FF0000"/>
                              </a:solidFill>
                              <a:latin typeface="Cambria Math" panose="02040503050406030204" pitchFamily="18" charset="0"/>
                            </a:rPr>
                          </m:ctrlPr>
                        </m:sSubPr>
                        <m:e>
                          <m:r>
                            <a:rPr lang="en-CA" sz="1200" b="1" i="1" smtClean="0">
                              <a:solidFill>
                                <a:srgbClr val="FF0000"/>
                              </a:solidFill>
                              <a:latin typeface="Cambria Math" panose="02040503050406030204" pitchFamily="18" charset="0"/>
                            </a:rPr>
                            <m:t>𝑬</m:t>
                          </m:r>
                        </m:e>
                        <m:sub>
                          <m:r>
                            <a:rPr lang="en-CA" sz="1200" b="1" i="1" smtClean="0">
                              <a:solidFill>
                                <a:srgbClr val="FF0000"/>
                              </a:solidFill>
                              <a:latin typeface="Cambria Math" panose="02040503050406030204" pitchFamily="18" charset="0"/>
                            </a:rPr>
                            <m:t>𝑹</m:t>
                          </m:r>
                        </m:sub>
                      </m:sSub>
                      <m:r>
                        <a:rPr lang="en-CA" sz="1200" b="1" i="1" smtClean="0">
                          <a:solidFill>
                            <a:srgbClr val="FF0000"/>
                          </a:solidFill>
                          <a:latin typeface="Cambria Math" panose="02040503050406030204" pitchFamily="18" charset="0"/>
                        </a:rPr>
                        <m:t>&gt;</m:t>
                      </m:r>
                      <m:sSub>
                        <m:sSubPr>
                          <m:ctrlPr>
                            <a:rPr lang="en-CA" sz="1200" b="1" i="1" smtClean="0">
                              <a:solidFill>
                                <a:srgbClr val="FF0000"/>
                              </a:solidFill>
                              <a:latin typeface="Cambria Math" panose="02040503050406030204" pitchFamily="18" charset="0"/>
                            </a:rPr>
                          </m:ctrlPr>
                        </m:sSubPr>
                        <m:e>
                          <m:r>
                            <a:rPr lang="en-CA" sz="1200" b="1" i="1" smtClean="0">
                              <a:solidFill>
                                <a:srgbClr val="FF0000"/>
                              </a:solidFill>
                              <a:latin typeface="Cambria Math" panose="02040503050406030204" pitchFamily="18" charset="0"/>
                            </a:rPr>
                            <m:t>𝑸</m:t>
                          </m:r>
                        </m:e>
                        <m:sub>
                          <m:r>
                            <a:rPr lang="en-CA" sz="1200" b="1" i="1" smtClean="0">
                              <a:solidFill>
                                <a:srgbClr val="FF0000"/>
                              </a:solidFill>
                              <a:latin typeface="Cambria Math" panose="02040503050406030204" pitchFamily="18" charset="0"/>
                            </a:rPr>
                            <m:t>𝑺𝒆𝒊𝒕𝒛</m:t>
                          </m:r>
                        </m:sub>
                      </m:sSub>
                    </m:oMath>
                  </m:oMathPara>
                </a14:m>
                <a:endParaRPr lang="en-US" sz="1200" b="1">
                  <a:solidFill>
                    <a:srgbClr val="FF0000"/>
                  </a:solidFill>
                </a:endParaRPr>
              </a:p>
            </p:txBody>
          </p:sp>
        </mc:Choice>
        <mc:Fallback>
          <p:sp>
            <p:nvSpPr>
              <p:cNvPr id="6164" name="TextBox 6163">
                <a:extLst>
                  <a:ext uri="{FF2B5EF4-FFF2-40B4-BE49-F238E27FC236}">
                    <a16:creationId xmlns:a16="http://schemas.microsoft.com/office/drawing/2014/main" id="{2E73C9ED-D8A8-1716-69BA-058C5D072B42}"/>
                  </a:ext>
                </a:extLst>
              </p:cNvPr>
              <p:cNvSpPr txBox="1">
                <a:spLocks noRot="1" noChangeAspect="1" noMove="1" noResize="1" noEditPoints="1" noAdjustHandles="1" noChangeArrowheads="1" noChangeShapeType="1" noTextEdit="1"/>
              </p:cNvSpPr>
              <p:nvPr/>
            </p:nvSpPr>
            <p:spPr>
              <a:xfrm>
                <a:off x="9293604" y="2561343"/>
                <a:ext cx="993156" cy="276999"/>
              </a:xfrm>
              <a:prstGeom prst="rect">
                <a:avLst/>
              </a:prstGeom>
              <a:blipFill>
                <a:blip r:embed="rId11"/>
                <a:stretch>
                  <a:fillRect/>
                </a:stretch>
              </a:blipFill>
            </p:spPr>
            <p:txBody>
              <a:bodyPr/>
              <a:lstStyle/>
              <a:p>
                <a:r>
                  <a:rPr lang="en-CA">
                    <a:noFill/>
                  </a:rPr>
                  <a:t> </a:t>
                </a:r>
              </a:p>
            </p:txBody>
          </p:sp>
        </mc:Fallback>
      </mc:AlternateContent>
      <p:sp>
        <p:nvSpPr>
          <p:cNvPr id="6165" name="Down Arrow 6164">
            <a:extLst>
              <a:ext uri="{FF2B5EF4-FFF2-40B4-BE49-F238E27FC236}">
                <a16:creationId xmlns:a16="http://schemas.microsoft.com/office/drawing/2014/main" id="{A623E562-97F9-5878-E9BD-F9F18CB6B923}"/>
              </a:ext>
            </a:extLst>
          </p:cNvPr>
          <p:cNvSpPr/>
          <p:nvPr/>
        </p:nvSpPr>
        <p:spPr>
          <a:xfrm>
            <a:off x="10695502" y="4840970"/>
            <a:ext cx="277056" cy="786961"/>
          </a:xfrm>
          <a:prstGeom prst="downArrow">
            <a:avLst/>
          </a:prstGeom>
          <a:solidFill>
            <a:srgbClr val="FF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6050A78-BD9A-FD89-2277-FF880552894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A37F43B3-2A6B-501E-08EA-92C62F8BA425}"/>
              </a:ext>
            </a:extLst>
          </p:cNvPr>
          <p:cNvSpPr txBox="1"/>
          <p:nvPr/>
        </p:nvSpPr>
        <p:spPr>
          <a:xfrm>
            <a:off x="8413253" y="6446468"/>
            <a:ext cx="2743200" cy="369332"/>
          </a:xfrm>
          <a:prstGeom prst="rect">
            <a:avLst/>
          </a:prstGeom>
          <a:noFill/>
        </p:spPr>
        <p:txBody>
          <a:bodyPr wrap="square" rtlCol="0">
            <a:spAutoFit/>
          </a:bodyPr>
          <a:lstStyle/>
          <a:p>
            <a:r>
              <a:rPr lang="en-CA" dirty="0"/>
              <a:t>Minya’s cool animation</a:t>
            </a:r>
          </a:p>
        </p:txBody>
      </p:sp>
    </p:spTree>
    <p:extLst>
      <p:ext uri="{BB962C8B-B14F-4D97-AF65-F5344CB8AC3E}">
        <p14:creationId xmlns:p14="http://schemas.microsoft.com/office/powerpoint/2010/main" val="261624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7" presetClass="entr" presetSubtype="1"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 calcmode="lin" valueType="num">
                                      <p:cBhvr>
                                        <p:cTn id="10" dur="500" fill="hold"/>
                                        <p:tgtEl>
                                          <p:spTgt spid="31"/>
                                        </p:tgtEl>
                                        <p:attrNameLst>
                                          <p:attrName>ppt_x</p:attrName>
                                        </p:attrNameLst>
                                      </p:cBhvr>
                                      <p:tavLst>
                                        <p:tav tm="0">
                                          <p:val>
                                            <p:strVal val="#ppt_x"/>
                                          </p:val>
                                        </p:tav>
                                        <p:tav tm="100000">
                                          <p:val>
                                            <p:strVal val="#ppt_x"/>
                                          </p:val>
                                        </p:tav>
                                      </p:tavLst>
                                    </p:anim>
                                    <p:anim calcmode="lin" valueType="num">
                                      <p:cBhvr>
                                        <p:cTn id="11" dur="500" fill="hold"/>
                                        <p:tgtEl>
                                          <p:spTgt spid="31"/>
                                        </p:tgtEl>
                                        <p:attrNameLst>
                                          <p:attrName>ppt_y</p:attrName>
                                        </p:attrNameLst>
                                      </p:cBhvr>
                                      <p:tavLst>
                                        <p:tav tm="0">
                                          <p:val>
                                            <p:strVal val="#ppt_y-#ppt_h/2"/>
                                          </p:val>
                                        </p:tav>
                                        <p:tav tm="100000">
                                          <p:val>
                                            <p:strVal val="#ppt_y"/>
                                          </p:val>
                                        </p:tav>
                                      </p:tavLst>
                                    </p:anim>
                                    <p:anim calcmode="lin" valueType="num">
                                      <p:cBhvr>
                                        <p:cTn id="12" dur="500" fill="hold"/>
                                        <p:tgtEl>
                                          <p:spTgt spid="31"/>
                                        </p:tgtEl>
                                        <p:attrNameLst>
                                          <p:attrName>ppt_w</p:attrName>
                                        </p:attrNameLst>
                                      </p:cBhvr>
                                      <p:tavLst>
                                        <p:tav tm="0">
                                          <p:val>
                                            <p:strVal val="#ppt_w"/>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childTnLst>
                                </p:cTn>
                              </p:par>
                              <p:par>
                                <p:cTn id="14" presetID="22" presetClass="exit" presetSubtype="1" fill="hold" nodeType="withEffect">
                                  <p:stCondLst>
                                    <p:cond delay="300"/>
                                  </p:stCondLst>
                                  <p:childTnLst>
                                    <p:animEffect transition="out" filter="wipe(up)">
                                      <p:cBhvr>
                                        <p:cTn id="15" dur="500"/>
                                        <p:tgtEl>
                                          <p:spTgt spid="16"/>
                                        </p:tgtEl>
                                      </p:cBhvr>
                                    </p:animEffect>
                                    <p:set>
                                      <p:cBhvr>
                                        <p:cTn id="16" dur="1" fill="hold">
                                          <p:stCondLst>
                                            <p:cond delay="499"/>
                                          </p:stCondLst>
                                        </p:cTn>
                                        <p:tgtEl>
                                          <p:spTgt spid="16"/>
                                        </p:tgtEl>
                                        <p:attrNameLst>
                                          <p:attrName>style.visibility</p:attrName>
                                        </p:attrNameLst>
                                      </p:cBhvr>
                                      <p:to>
                                        <p:strVal val="hidden"/>
                                      </p:to>
                                    </p:set>
                                  </p:childTnLst>
                                </p:cTn>
                              </p:par>
                              <p:par>
                                <p:cTn id="17" presetID="17" presetClass="entr" presetSubtype="1" fill="hold" grpId="1" nodeType="withEffect">
                                  <p:stCondLst>
                                    <p:cond delay="0"/>
                                  </p:stCondLst>
                                  <p:childTnLst>
                                    <p:set>
                                      <p:cBhvr>
                                        <p:cTn id="18" dur="1" fill="hold">
                                          <p:stCondLst>
                                            <p:cond delay="0"/>
                                          </p:stCondLst>
                                        </p:cTn>
                                        <p:tgtEl>
                                          <p:spTgt spid="6165"/>
                                        </p:tgtEl>
                                        <p:attrNameLst>
                                          <p:attrName>style.visibility</p:attrName>
                                        </p:attrNameLst>
                                      </p:cBhvr>
                                      <p:to>
                                        <p:strVal val="visible"/>
                                      </p:to>
                                    </p:set>
                                    <p:anim calcmode="lin" valueType="num">
                                      <p:cBhvr>
                                        <p:cTn id="19" dur="800" fill="hold"/>
                                        <p:tgtEl>
                                          <p:spTgt spid="6165"/>
                                        </p:tgtEl>
                                        <p:attrNameLst>
                                          <p:attrName>ppt_x</p:attrName>
                                        </p:attrNameLst>
                                      </p:cBhvr>
                                      <p:tavLst>
                                        <p:tav tm="0">
                                          <p:val>
                                            <p:strVal val="#ppt_x"/>
                                          </p:val>
                                        </p:tav>
                                        <p:tav tm="100000">
                                          <p:val>
                                            <p:strVal val="#ppt_x"/>
                                          </p:val>
                                        </p:tav>
                                      </p:tavLst>
                                    </p:anim>
                                    <p:anim calcmode="lin" valueType="num">
                                      <p:cBhvr>
                                        <p:cTn id="20" dur="800" fill="hold"/>
                                        <p:tgtEl>
                                          <p:spTgt spid="6165"/>
                                        </p:tgtEl>
                                        <p:attrNameLst>
                                          <p:attrName>ppt_y</p:attrName>
                                        </p:attrNameLst>
                                      </p:cBhvr>
                                      <p:tavLst>
                                        <p:tav tm="0">
                                          <p:val>
                                            <p:strVal val="#ppt_y-#ppt_h/2"/>
                                          </p:val>
                                        </p:tav>
                                        <p:tav tm="100000">
                                          <p:val>
                                            <p:strVal val="#ppt_y"/>
                                          </p:val>
                                        </p:tav>
                                      </p:tavLst>
                                    </p:anim>
                                    <p:anim calcmode="lin" valueType="num">
                                      <p:cBhvr>
                                        <p:cTn id="21" dur="800" fill="hold"/>
                                        <p:tgtEl>
                                          <p:spTgt spid="6165"/>
                                        </p:tgtEl>
                                        <p:attrNameLst>
                                          <p:attrName>ppt_w</p:attrName>
                                        </p:attrNameLst>
                                      </p:cBhvr>
                                      <p:tavLst>
                                        <p:tav tm="0">
                                          <p:val>
                                            <p:strVal val="#ppt_w"/>
                                          </p:val>
                                        </p:tav>
                                        <p:tav tm="100000">
                                          <p:val>
                                            <p:strVal val="#ppt_w"/>
                                          </p:val>
                                        </p:tav>
                                      </p:tavLst>
                                    </p:anim>
                                    <p:anim calcmode="lin" valueType="num">
                                      <p:cBhvr>
                                        <p:cTn id="22" dur="800" fill="hold"/>
                                        <p:tgtEl>
                                          <p:spTgt spid="6165"/>
                                        </p:tgtEl>
                                        <p:attrNameLst>
                                          <p:attrName>ppt_h</p:attrName>
                                        </p:attrNameLst>
                                      </p:cBhvr>
                                      <p:tavLst>
                                        <p:tav tm="0">
                                          <p:val>
                                            <p:fltVal val="0"/>
                                          </p:val>
                                        </p:tav>
                                        <p:tav tm="100000">
                                          <p:val>
                                            <p:strVal val="#ppt_h"/>
                                          </p:val>
                                        </p:tav>
                                      </p:tavLst>
                                    </p:anim>
                                  </p:childTnLst>
                                </p:cTn>
                              </p:par>
                            </p:childTnLst>
                          </p:cTn>
                        </p:par>
                        <p:par>
                          <p:cTn id="23" fill="hold">
                            <p:stCondLst>
                              <p:cond delay="800"/>
                            </p:stCondLst>
                            <p:childTnLst>
                              <p:par>
                                <p:cTn id="24" presetID="10" presetClass="entr" presetSubtype="0" fill="hold" nodeType="afterEffect">
                                  <p:stCondLst>
                                    <p:cond delay="0"/>
                                  </p:stCondLst>
                                  <p:childTnLst>
                                    <p:set>
                                      <p:cBhvr>
                                        <p:cTn id="25" dur="1" fill="hold">
                                          <p:stCondLst>
                                            <p:cond delay="0"/>
                                          </p:stCondLst>
                                        </p:cTn>
                                        <p:tgtEl>
                                          <p:spTgt spid="6150"/>
                                        </p:tgtEl>
                                        <p:attrNameLst>
                                          <p:attrName>style.visibility</p:attrName>
                                        </p:attrNameLst>
                                      </p:cBhvr>
                                      <p:to>
                                        <p:strVal val="visible"/>
                                      </p:to>
                                    </p:set>
                                    <p:animEffect transition="in" filter="fade">
                                      <p:cBhvr>
                                        <p:cTn id="26" dur="500"/>
                                        <p:tgtEl>
                                          <p:spTgt spid="6150"/>
                                        </p:tgtEl>
                                      </p:cBhvr>
                                    </p:animEffect>
                                  </p:childTnLst>
                                </p:cTn>
                              </p:par>
                            </p:childTnLst>
                          </p:cTn>
                        </p:par>
                        <p:par>
                          <p:cTn id="27" fill="hold">
                            <p:stCondLst>
                              <p:cond delay="1300"/>
                            </p:stCondLst>
                            <p:childTnLst>
                              <p:par>
                                <p:cTn id="28" presetID="10" presetClass="entr" presetSubtype="0" fill="hold" nodeType="afterEffect">
                                  <p:stCondLst>
                                    <p:cond delay="0"/>
                                  </p:stCondLst>
                                  <p:childTnLst>
                                    <p:set>
                                      <p:cBhvr>
                                        <p:cTn id="29" dur="1" fill="hold">
                                          <p:stCondLst>
                                            <p:cond delay="0"/>
                                          </p:stCondLst>
                                        </p:cTn>
                                        <p:tgtEl>
                                          <p:spTgt spid="6152"/>
                                        </p:tgtEl>
                                        <p:attrNameLst>
                                          <p:attrName>style.visibility</p:attrName>
                                        </p:attrNameLst>
                                      </p:cBhvr>
                                      <p:to>
                                        <p:strVal val="visible"/>
                                      </p:to>
                                    </p:set>
                                    <p:animEffect transition="in" filter="fade">
                                      <p:cBhvr>
                                        <p:cTn id="30" dur="500"/>
                                        <p:tgtEl>
                                          <p:spTgt spid="615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0" nodeType="clickEffect">
                                  <p:stCondLst>
                                    <p:cond delay="0"/>
                                  </p:stCondLst>
                                  <p:childTnLst>
                                    <p:animEffect transition="out" filter="fade">
                                      <p:cBhvr>
                                        <p:cTn id="34" dur="500"/>
                                        <p:tgtEl>
                                          <p:spTgt spid="6165"/>
                                        </p:tgtEl>
                                      </p:cBhvr>
                                    </p:animEffect>
                                    <p:set>
                                      <p:cBhvr>
                                        <p:cTn id="35" dur="1" fill="hold">
                                          <p:stCondLst>
                                            <p:cond delay="499"/>
                                          </p:stCondLst>
                                        </p:cTn>
                                        <p:tgtEl>
                                          <p:spTgt spid="6165"/>
                                        </p:tgtEl>
                                        <p:attrNameLst>
                                          <p:attrName>style.visibility</p:attrName>
                                        </p:attrNameLst>
                                      </p:cBhvr>
                                      <p:to>
                                        <p:strVal val="hidden"/>
                                      </p:to>
                                    </p:set>
                                  </p:childTnLst>
                                </p:cTn>
                              </p:par>
                            </p:childTnLst>
                          </p:cTn>
                        </p:par>
                        <p:par>
                          <p:cTn id="36" fill="hold">
                            <p:stCondLst>
                              <p:cond delay="500"/>
                            </p:stCondLst>
                            <p:childTnLst>
                              <p:par>
                                <p:cTn id="37" presetID="0" presetClass="path" presetSubtype="0" accel="50000" decel="50000" fill="hold" grpId="0" nodeType="afterEffect">
                                  <p:stCondLst>
                                    <p:cond delay="0"/>
                                  </p:stCondLst>
                                  <p:childTnLst>
                                    <p:animMotion origin="layout" path="M 0.00586 0.00625 L 0.00586 0.00648 C 0.00846 0.01042 0.0108 0.01551 0.01393 0.01875 C 0.01562 0.02037 0.01797 0.01898 0.01966 0.02083 C 0.02148 0.02268 0.02239 0.02685 0.02422 0.02893 C 0.02539 0.03032 0.02669 0.03148 0.02773 0.03287 C 0.02981 0.03588 0.03125 0.04005 0.03346 0.04306 C 0.0345 0.04444 0.0358 0.04421 0.03698 0.04514 C 0.04114 0.04884 0.04244 0.05139 0.04622 0.05532 C 0.04804 0.05741 0.05013 0.05903 0.05195 0.05949 C 0.05325 0.06319 0.05403 0.06597 0.05533 0.06759 C 0.05794 0.07083 0.06093 0.07292 0.06354 0.07593 C 0.07942 0.09468 0.06692 0.0831 0.07734 0.09236 C 0.07929 0.0956 0.08047 0.10093 0.08307 0.10255 C 0.08802 0.10532 0.09062 0.10671 0.09583 0.11273 C 0.09687 0.11273 0.09791 0.11319 0.09922 0.11412 C 0.10143 0.11852 0.10612 0.12106 0.10612 0.1213 C 0.10716 0.12245 0.1125 0.12963 0.11419 0.13125 C 0.11614 0.13287 0.1181 0.13403 0.12005 0.13542 C 0.12565 0.14537 0.12096 0.13843 0.12812 0.1456 C 0.12929 0.14676 0.13033 0.14861 0.13151 0.14977 C 0.13645 0.15393 0.13698 0.15208 0.14075 0.15787 C 0.14244 0.16042 0.14349 0.16412 0.14544 0.1662 C 0.14752 0.16829 0.15234 0.17014 0.15234 0.17037 C 0.15351 0.17153 0.15455 0.17292 0.15573 0.17431 C 0.16002 0.17917 0.16132 0.17986 0.16497 0.18449 C 0.16653 0.18657 0.1681 0.18843 0.16966 0.19074 C 0.17044 0.1919 0.17096 0.19398 0.17187 0.19491 C 0.17369 0.1963 0.17578 0.19606 0.17773 0.19676 C 0.1789 0.19815 0.17994 0.19977 0.18112 0.20093 C 0.18307 0.20301 0.18515 0.20463 0.18698 0.20718 C 0.19336 0.2169 0.18463 0.21018 0.1927 0.21736 C 0.19375 0.21829 0.19505 0.21829 0.19609 0.21944 C 0.19856 0.21944 0.20065 0.22268 0.20312 0.22477 C 0.20455 0.22893 0.20625 0.22986 0.20768 0.23171 C 0.20937 0.23403 0.21054 0.23773 0.21224 0.23981 C 0.21406 0.2419 0.21627 0.24236 0.2181 0.24398 C 0.21927 0.24514 0.22031 0.24676 0.22148 0.24815 C 0.22617 0.26042 0.22109 0.24977 0.22734 0.25625 C 0.23515 0.26481 0.2233 0.25671 0.23307 0.2625 C 0.23424 0.26458 0.23554 0.26643 0.23658 0.26875 C 0.23737 0.2706 0.23776 0.27315 0.2388 0.27477 C 0.23984 0.27616 0.24114 0.27593 0.24231 0.27685 C 0.24388 0.27801 0.24544 0.2794 0.24687 0.28102 C 0.24935 0.28356 0.25182 0.28565 0.25377 0.28912 C 0.25833 0.29699 0.25599 0.29375 0.2608 0.29931 C 0.26614 0.31366 0.26302 0.30903 0.26888 0.31574 C 0.26966 0.31921 0.26979 0.32315 0.27109 0.32616 C 0.27187 0.32778 0.27356 0.32685 0.27461 0.32801 C 0.27461 0.32824 0.28112 0.33958 0.28268 0.34236 C 0.28385 0.34444 0.28476 0.34699 0.28619 0.34861 C 0.28841 0.35139 0.29114 0.35324 0.2931 0.35671 C 0.29622 0.3625 0.29427 0.36042 0.29882 0.36296 C 0.30468 0.37338 0.29713 0.36111 0.30455 0.36921 C 0.30547 0.37014 0.30599 0.37199 0.3069 0.37315 C 0.30794 0.37477 0.30924 0.37569 0.31041 0.37731 C 0.31198 0.37986 0.31497 0.38565 0.31497 0.38588 C 0.32226 0.38356 0.32435 0.38518 0.32994 0.37523 C 0.3319 0.37176 0.3332 0.36667 0.3358 0.36505 C 0.34362 0.36042 0.33398 0.3662 0.34492 0.3588 C 0.34609 0.3581 0.34726 0.35764 0.34843 0.35671 C 0.35156 0.3544 0.35442 0.35069 0.35768 0.34861 C 0.35989 0.34722 0.36224 0.34722 0.36458 0.34653 C 0.36653 0.34444 0.36849 0.34259 0.37031 0.34051 C 0.372 0.33843 0.3733 0.33588 0.375 0.33426 C 0.37864 0.33102 0.38255 0.32847 0.38645 0.32616 L 0.39349 0.32199 C 0.39856 0.31273 0.39244 0.32245 0.39922 0.31574 C 0.40442 0.31065 0.4052 0.3081 0.40963 0.30347 C 0.41145 0.30139 0.41328 0.29907 0.41536 0.29745 C 0.41679 0.2963 0.41836 0.29606 0.41992 0.29537 C 0.42109 0.29398 0.42239 0.29282 0.42343 0.2912 C 0.42435 0.28935 0.42461 0.28634 0.42578 0.28495 C 0.42708 0.28356 0.4289 0.28403 0.43033 0.2831 C 0.4319 0.28194 0.43333 0.28009 0.43489 0.27893 C 0.43685 0.27731 0.4388 0.27616 0.44075 0.27477 C 0.44739 0.26296 0.44388 0.26597 0.45 0.2625 C 0.45794 0.25301 0.44791 0.26435 0.45924 0.25417 C 0.46041 0.25324 0.46132 0.25116 0.46263 0.25023 C 0.46484 0.24838 0.46744 0.24792 0.46953 0.24606 C 0.47109 0.24468 0.47265 0.24352 0.47422 0.2419 C 0.47539 0.24074 0.47643 0.23889 0.4776 0.23796 C 0.47916 0.23681 0.48073 0.23681 0.48229 0.23588 C 0.48424 0.23472 0.48606 0.23287 0.48802 0.23171 C 0.49036 0.23032 0.49492 0.22477 0.49492 0.225 C 0.4957 0.22338 0.49622 0.22153 0.49726 0.22083 C 0.50013 0.21944 0.50547 0.21875 0.50885 0.21736 C 0.51028 0.21528 0.51172 0.21296 0.51341 0.21111 C 0.51445 0.21018 0.51575 0.21018 0.51692 0.20926 C 0.51849 0.20741 0.51979 0.20463 0.52148 0.20301 C 0.52278 0.20162 0.52851 0.19931 0.52955 0.19884 C 0.54218 0.18403 0.52278 0.20602 0.53763 0.19282 C 0.53867 0.1919 0.53893 0.18935 0.53997 0.18866 C 0.54179 0.18727 0.54375 0.18727 0.5457 0.18657 C 0.54948 0.17986 0.54752 0.18056 0.55026 0.18056 " pathEditMode="relative" rAng="0" ptsTypes="AAAAAAAAAAAAAAAAAAAAAAAAAAAAAAAAAAAAAAAAAAAAAAAAAAAAAAAAAAAAAAAAAAAAAAAAAAAAAAAAAAAAAAAAAAAAAAA">
                                      <p:cBhvr>
                                        <p:cTn id="38" dur="3000" fill="hold"/>
                                        <p:tgtEl>
                                          <p:spTgt spid="43"/>
                                        </p:tgtEl>
                                        <p:attrNameLst>
                                          <p:attrName>ppt_x</p:attrName>
                                          <p:attrName>ppt_y</p:attrName>
                                        </p:attrNameLst>
                                      </p:cBhvr>
                                      <p:rCtr x="27214" y="18981"/>
                                    </p:animMotion>
                                  </p:childTnLst>
                                  <p:subTnLst>
                                    <p:audio>
                                      <p:cMediaNode>
                                        <p:cTn display="0" masterRel="sameClick">
                                          <p:stCondLst>
                                            <p:cond evt="begin" delay="0">
                                              <p:tn val="37"/>
                                            </p:cond>
                                          </p:stCondLst>
                                          <p:endCondLst>
                                            <p:cond evt="onStopAudio" delay="0">
                                              <p:tgtEl>
                                                <p:sldTgt/>
                                              </p:tgtEl>
                                            </p:cond>
                                          </p:endCondLst>
                                        </p:cTn>
                                        <p:tgtEl>
                                          <p:sndTgt r:embed="rId3" name="neutron-20231029_2_69_bubble_noisefiltered.wav"/>
                                        </p:tgtEl>
                                      </p:cMediaNode>
                                    </p:audio>
                                  </p:subTnLst>
                                </p:cTn>
                              </p:par>
                              <p:par>
                                <p:cTn id="39" presetID="10" presetClass="entr" presetSubtype="0" fill="hold" grpId="0" nodeType="withEffect">
                                  <p:stCondLst>
                                    <p:cond delay="1400"/>
                                  </p:stCondLst>
                                  <p:childTnLst>
                                    <p:set>
                                      <p:cBhvr>
                                        <p:cTn id="40" dur="1" fill="hold">
                                          <p:stCondLst>
                                            <p:cond delay="0"/>
                                          </p:stCondLst>
                                        </p:cTn>
                                        <p:tgtEl>
                                          <p:spTgt spid="6164"/>
                                        </p:tgtEl>
                                        <p:attrNameLst>
                                          <p:attrName>style.visibility</p:attrName>
                                        </p:attrNameLst>
                                      </p:cBhvr>
                                      <p:to>
                                        <p:strVal val="visible"/>
                                      </p:to>
                                    </p:set>
                                    <p:animEffect transition="in" filter="fade">
                                      <p:cBhvr>
                                        <p:cTn id="41" dur="500"/>
                                        <p:tgtEl>
                                          <p:spTgt spid="6164"/>
                                        </p:tgtEl>
                                      </p:cBhvr>
                                    </p:animEffect>
                                  </p:childTnLst>
                                </p:cTn>
                              </p:par>
                              <p:par>
                                <p:cTn id="42" presetID="53" presetClass="entr" presetSubtype="16" fill="hold" nodeType="withEffect">
                                  <p:stCondLst>
                                    <p:cond delay="1500"/>
                                  </p:stCondLst>
                                  <p:childTnLst>
                                    <p:set>
                                      <p:cBhvr>
                                        <p:cTn id="43" dur="1" fill="hold">
                                          <p:stCondLst>
                                            <p:cond delay="0"/>
                                          </p:stCondLst>
                                        </p:cTn>
                                        <p:tgtEl>
                                          <p:spTgt spid="52"/>
                                        </p:tgtEl>
                                        <p:attrNameLst>
                                          <p:attrName>style.visibility</p:attrName>
                                        </p:attrNameLst>
                                      </p:cBhvr>
                                      <p:to>
                                        <p:strVal val="visible"/>
                                      </p:to>
                                    </p:set>
                                    <p:anim calcmode="lin" valueType="num">
                                      <p:cBhvr>
                                        <p:cTn id="44" dur="500" fill="hold"/>
                                        <p:tgtEl>
                                          <p:spTgt spid="52"/>
                                        </p:tgtEl>
                                        <p:attrNameLst>
                                          <p:attrName>ppt_w</p:attrName>
                                        </p:attrNameLst>
                                      </p:cBhvr>
                                      <p:tavLst>
                                        <p:tav tm="0">
                                          <p:val>
                                            <p:fltVal val="0"/>
                                          </p:val>
                                        </p:tav>
                                        <p:tav tm="100000">
                                          <p:val>
                                            <p:strVal val="#ppt_w"/>
                                          </p:val>
                                        </p:tav>
                                      </p:tavLst>
                                    </p:anim>
                                    <p:anim calcmode="lin" valueType="num">
                                      <p:cBhvr>
                                        <p:cTn id="45" dur="500" fill="hold"/>
                                        <p:tgtEl>
                                          <p:spTgt spid="52"/>
                                        </p:tgtEl>
                                        <p:attrNameLst>
                                          <p:attrName>ppt_h</p:attrName>
                                        </p:attrNameLst>
                                      </p:cBhvr>
                                      <p:tavLst>
                                        <p:tav tm="0">
                                          <p:val>
                                            <p:fltVal val="0"/>
                                          </p:val>
                                        </p:tav>
                                        <p:tav tm="100000">
                                          <p:val>
                                            <p:strVal val="#ppt_h"/>
                                          </p:val>
                                        </p:tav>
                                      </p:tavLst>
                                    </p:anim>
                                    <p:animEffect transition="in" filter="fade">
                                      <p:cBhvr>
                                        <p:cTn id="46" dur="500"/>
                                        <p:tgtEl>
                                          <p:spTgt spid="52"/>
                                        </p:tgtEl>
                                      </p:cBhvr>
                                    </p:animEffect>
                                  </p:childTnLst>
                                </p:cTn>
                              </p:par>
                              <p:par>
                                <p:cTn id="47" presetID="42" presetClass="path" presetSubtype="0" accel="50000" decel="50000" fill="hold" nodeType="withEffect">
                                  <p:stCondLst>
                                    <p:cond delay="1500"/>
                                  </p:stCondLst>
                                  <p:childTnLst>
                                    <p:animMotion origin="layout" path="M -4.79167E-6 -4.81481E-6 L 0.00014 -0.06759 " pathEditMode="relative" rAng="0" ptsTypes="AA">
                                      <p:cBhvr>
                                        <p:cTn id="48" dur="2000" fill="hold"/>
                                        <p:tgtEl>
                                          <p:spTgt spid="52"/>
                                        </p:tgtEl>
                                        <p:attrNameLst>
                                          <p:attrName>ppt_x</p:attrName>
                                          <p:attrName>ppt_y</p:attrName>
                                        </p:attrNameLst>
                                      </p:cBhvr>
                                      <p:rCtr x="0" y="-3380"/>
                                    </p:animMotion>
                                  </p:childTnLst>
                                </p:cTn>
                              </p:par>
                              <p:par>
                                <p:cTn id="49" presetID="10" presetClass="entr" presetSubtype="0" fill="hold" nodeType="withEffect">
                                  <p:stCondLst>
                                    <p:cond delay="1500"/>
                                  </p:stCondLst>
                                  <p:childTnLst>
                                    <p:set>
                                      <p:cBhvr>
                                        <p:cTn id="50" dur="1" fill="hold">
                                          <p:stCondLst>
                                            <p:cond delay="0"/>
                                          </p:stCondLst>
                                        </p:cTn>
                                        <p:tgtEl>
                                          <p:spTgt spid="6163"/>
                                        </p:tgtEl>
                                        <p:attrNameLst>
                                          <p:attrName>style.visibility</p:attrName>
                                        </p:attrNameLst>
                                      </p:cBhvr>
                                      <p:to>
                                        <p:strVal val="visible"/>
                                      </p:to>
                                    </p:set>
                                    <p:animEffect transition="in" filter="fade">
                                      <p:cBhvr>
                                        <p:cTn id="51" dur="500"/>
                                        <p:tgtEl>
                                          <p:spTgt spid="6163"/>
                                        </p:tgtEl>
                                      </p:cBhvr>
                                    </p:animEffect>
                                  </p:childTnLst>
                                </p:cTn>
                              </p:par>
                              <p:par>
                                <p:cTn id="52" presetID="10" presetClass="entr" presetSubtype="0" fill="hold" nodeType="withEffect">
                                  <p:stCondLst>
                                    <p:cond delay="1500"/>
                                  </p:stCondLst>
                                  <p:childTnLst>
                                    <p:set>
                                      <p:cBhvr>
                                        <p:cTn id="53" dur="1" fill="hold">
                                          <p:stCondLst>
                                            <p:cond delay="0"/>
                                          </p:stCondLst>
                                        </p:cTn>
                                        <p:tgtEl>
                                          <p:spTgt spid="6159"/>
                                        </p:tgtEl>
                                        <p:attrNameLst>
                                          <p:attrName>style.visibility</p:attrName>
                                        </p:attrNameLst>
                                      </p:cBhvr>
                                      <p:to>
                                        <p:strVal val="visible"/>
                                      </p:to>
                                    </p:set>
                                    <p:animEffect transition="in" filter="fade">
                                      <p:cBhvr>
                                        <p:cTn id="54" dur="500"/>
                                        <p:tgtEl>
                                          <p:spTgt spid="6159"/>
                                        </p:tgtEl>
                                      </p:cBhvr>
                                    </p:animEffect>
                                  </p:childTnLst>
                                </p:cTn>
                              </p:par>
                            </p:childTnLst>
                          </p:cTn>
                        </p:par>
                        <p:par>
                          <p:cTn id="55" fill="hold">
                            <p:stCondLst>
                              <p:cond delay="4000"/>
                            </p:stCondLst>
                            <p:childTnLst>
                              <p:par>
                                <p:cTn id="56" presetID="10" presetClass="entr" presetSubtype="0" fill="hold" nodeType="afterEffect">
                                  <p:stCondLst>
                                    <p:cond delay="0"/>
                                  </p:stCondLst>
                                  <p:childTnLst>
                                    <p:set>
                                      <p:cBhvr>
                                        <p:cTn id="57" dur="1" fill="hold">
                                          <p:stCondLst>
                                            <p:cond delay="0"/>
                                          </p:stCondLst>
                                        </p:cTn>
                                        <p:tgtEl>
                                          <p:spTgt spid="6155"/>
                                        </p:tgtEl>
                                        <p:attrNameLst>
                                          <p:attrName>style.visibility</p:attrName>
                                        </p:attrNameLst>
                                      </p:cBhvr>
                                      <p:to>
                                        <p:strVal val="visible"/>
                                      </p:to>
                                    </p:set>
                                    <p:animEffect transition="in" filter="fade">
                                      <p:cBhvr>
                                        <p:cTn id="58" dur="500"/>
                                        <p:tgtEl>
                                          <p:spTgt spid="6155"/>
                                        </p:tgtEl>
                                      </p:cBhvr>
                                    </p:animEffect>
                                  </p:childTnLst>
                                </p:cTn>
                              </p:par>
                              <p:par>
                                <p:cTn id="59" presetID="10" presetClass="entr" presetSubtype="0" fill="hold" nodeType="withEffect">
                                  <p:stCondLst>
                                    <p:cond delay="0"/>
                                  </p:stCondLst>
                                  <p:childTnLst>
                                    <p:set>
                                      <p:cBhvr>
                                        <p:cTn id="60" dur="1" fill="hold">
                                          <p:stCondLst>
                                            <p:cond delay="0"/>
                                          </p:stCondLst>
                                        </p:cTn>
                                        <p:tgtEl>
                                          <p:spTgt spid="6156"/>
                                        </p:tgtEl>
                                        <p:attrNameLst>
                                          <p:attrName>style.visibility</p:attrName>
                                        </p:attrNameLst>
                                      </p:cBhvr>
                                      <p:to>
                                        <p:strVal val="visible"/>
                                      </p:to>
                                    </p:set>
                                    <p:animEffect transition="in" filter="fade">
                                      <p:cBhvr>
                                        <p:cTn id="61" dur="500"/>
                                        <p:tgtEl>
                                          <p:spTgt spid="6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6164" grpId="0"/>
      <p:bldP spid="6165" grpId="0" animBg="1"/>
      <p:bldP spid="6165"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BECB4-30A9-3249-87F7-9E14995F7386}"/>
              </a:ext>
            </a:extLst>
          </p:cNvPr>
          <p:cNvSpPr>
            <a:spLocks noGrp="1"/>
          </p:cNvSpPr>
          <p:nvPr>
            <p:ph type="title"/>
          </p:nvPr>
        </p:nvSpPr>
        <p:spPr/>
        <p:txBody>
          <a:bodyPr/>
          <a:lstStyle/>
          <a:p>
            <a:r>
              <a:rPr lang="en-CA" dirty="0"/>
              <a:t>History of  PICO Bubble Chambers</a:t>
            </a:r>
          </a:p>
        </p:txBody>
      </p:sp>
      <p:sp>
        <p:nvSpPr>
          <p:cNvPr id="3" name="Content Placeholder 2">
            <a:extLst>
              <a:ext uri="{FF2B5EF4-FFF2-40B4-BE49-F238E27FC236}">
                <a16:creationId xmlns:a16="http://schemas.microsoft.com/office/drawing/2014/main" id="{A5A262FD-51D7-C092-A956-2372C287E323}"/>
              </a:ext>
            </a:extLst>
          </p:cNvPr>
          <p:cNvSpPr>
            <a:spLocks noGrp="1"/>
          </p:cNvSpPr>
          <p:nvPr>
            <p:ph idx="1"/>
          </p:nvPr>
        </p:nvSpPr>
        <p:spPr/>
        <p:txBody>
          <a:bodyPr/>
          <a:lstStyle/>
          <a:p>
            <a:endParaRPr lang="en-CA" dirty="0"/>
          </a:p>
        </p:txBody>
      </p:sp>
      <p:pic>
        <p:nvPicPr>
          <p:cNvPr id="5" name="Picture 4">
            <a:extLst>
              <a:ext uri="{FF2B5EF4-FFF2-40B4-BE49-F238E27FC236}">
                <a16:creationId xmlns:a16="http://schemas.microsoft.com/office/drawing/2014/main" id="{6924506C-D1E3-5CF0-F3D3-F6E00CA620A3}"/>
              </a:ext>
            </a:extLst>
          </p:cNvPr>
          <p:cNvPicPr>
            <a:picLocks noChangeAspect="1"/>
          </p:cNvPicPr>
          <p:nvPr/>
        </p:nvPicPr>
        <p:blipFill>
          <a:blip r:embed="rId2"/>
          <a:stretch>
            <a:fillRect/>
          </a:stretch>
        </p:blipFill>
        <p:spPr>
          <a:xfrm>
            <a:off x="144471" y="1448409"/>
            <a:ext cx="3022436" cy="4131995"/>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AF3E5A4D-7B57-E244-34C7-5DD9ABAEDEA9}"/>
                  </a:ext>
                </a:extLst>
              </p:cNvPr>
              <p:cNvSpPr txBox="1"/>
              <p:nvPr/>
            </p:nvSpPr>
            <p:spPr>
              <a:xfrm>
                <a:off x="597118" y="5715341"/>
                <a:ext cx="2117141" cy="646331"/>
              </a:xfrm>
              <a:prstGeom prst="rect">
                <a:avLst/>
              </a:prstGeom>
              <a:noFill/>
            </p:spPr>
            <p:txBody>
              <a:bodyPr wrap="square" rtlCol="0">
                <a:spAutoFit/>
              </a:bodyPr>
              <a:lstStyle/>
              <a:p>
                <a:r>
                  <a:rPr lang="en-CA" dirty="0"/>
                  <a:t>PICASSO </a:t>
                </a:r>
                <a14:m>
                  <m:oMath xmlns:m="http://schemas.openxmlformats.org/officeDocument/2006/math">
                    <m:sSub>
                      <m:sSubPr>
                        <m:ctrlPr>
                          <a:rPr lang="en-CA" b="0" i="1" dirty="0" smtClean="0">
                            <a:latin typeface="Cambria Math" panose="02040503050406030204" pitchFamily="18" charset="0"/>
                          </a:rPr>
                        </m:ctrlPr>
                      </m:sSubPr>
                      <m:e>
                        <m:r>
                          <a:rPr lang="en-CA" b="0" i="1" dirty="0" smtClean="0">
                            <a:latin typeface="Cambria Math" panose="02040503050406030204" pitchFamily="18" charset="0"/>
                          </a:rPr>
                          <m:t>(</m:t>
                        </m:r>
                        <m:r>
                          <a:rPr lang="en-CA" i="1" dirty="0" smtClean="0">
                            <a:latin typeface="Cambria Math" panose="02040503050406030204" pitchFamily="18" charset="0"/>
                          </a:rPr>
                          <m:t>𝐶</m:t>
                        </m:r>
                      </m:e>
                      <m:sub>
                        <m:r>
                          <a:rPr lang="en-CA" b="0" i="1" dirty="0" smtClean="0">
                            <a:latin typeface="Cambria Math" panose="02040503050406030204" pitchFamily="18" charset="0"/>
                          </a:rPr>
                          <m:t>4</m:t>
                        </m:r>
                      </m:sub>
                    </m:sSub>
                    <m:sSub>
                      <m:sSubPr>
                        <m:ctrlPr>
                          <a:rPr lang="en-CA" b="0" i="1" dirty="0" smtClean="0">
                            <a:latin typeface="Cambria Math" panose="02040503050406030204" pitchFamily="18" charset="0"/>
                          </a:rPr>
                        </m:ctrlPr>
                      </m:sSubPr>
                      <m:e>
                        <m:r>
                          <a:rPr lang="en-CA" i="1" dirty="0" smtClean="0">
                            <a:latin typeface="Cambria Math" panose="02040503050406030204" pitchFamily="18" charset="0"/>
                          </a:rPr>
                          <m:t>𝐹</m:t>
                        </m:r>
                      </m:e>
                      <m:sub>
                        <m:r>
                          <a:rPr lang="en-CA" b="0" i="1" dirty="0" smtClean="0">
                            <a:latin typeface="Cambria Math" panose="02040503050406030204" pitchFamily="18" charset="0"/>
                          </a:rPr>
                          <m:t>10</m:t>
                        </m:r>
                      </m:sub>
                    </m:sSub>
                    <m:r>
                      <a:rPr lang="en-CA" b="0" i="1" dirty="0" smtClean="0">
                        <a:latin typeface="Cambria Math" panose="02040503050406030204" pitchFamily="18" charset="0"/>
                      </a:rPr>
                      <m:t>)</m:t>
                    </m:r>
                  </m:oMath>
                </a14:m>
                <a:endParaRPr lang="en-CA" b="0" i="1" dirty="0">
                  <a:latin typeface="Cambria Math" panose="02040503050406030204" pitchFamily="18" charset="0"/>
                </a:endParaRPr>
              </a:p>
              <a:p>
                <a:r>
                  <a:rPr lang="en-CA" dirty="0"/>
                  <a:t>2005-2014</a:t>
                </a:r>
                <a14:m>
                  <m:oMath xmlns:m="http://schemas.openxmlformats.org/officeDocument/2006/math">
                    <m:r>
                      <a:rPr lang="en-CA" i="1" dirty="0" smtClean="0">
                        <a:latin typeface="Cambria Math" panose="02040503050406030204" pitchFamily="18" charset="0"/>
                      </a:rPr>
                      <m:t> </m:t>
                    </m:r>
                  </m:oMath>
                </a14:m>
                <a:endParaRPr lang="en-CA" dirty="0"/>
              </a:p>
            </p:txBody>
          </p:sp>
        </mc:Choice>
        <mc:Fallback>
          <p:sp>
            <p:nvSpPr>
              <p:cNvPr id="6" name="TextBox 5">
                <a:extLst>
                  <a:ext uri="{FF2B5EF4-FFF2-40B4-BE49-F238E27FC236}">
                    <a16:creationId xmlns:a16="http://schemas.microsoft.com/office/drawing/2014/main" id="{AF3E5A4D-7B57-E244-34C7-5DD9ABAEDEA9}"/>
                  </a:ext>
                </a:extLst>
              </p:cNvPr>
              <p:cNvSpPr txBox="1">
                <a:spLocks noRot="1" noChangeAspect="1" noMove="1" noResize="1" noEditPoints="1" noAdjustHandles="1" noChangeArrowheads="1" noChangeShapeType="1" noTextEdit="1"/>
              </p:cNvSpPr>
              <p:nvPr/>
            </p:nvSpPr>
            <p:spPr>
              <a:xfrm>
                <a:off x="597118" y="5715341"/>
                <a:ext cx="2117141" cy="646331"/>
              </a:xfrm>
              <a:prstGeom prst="rect">
                <a:avLst/>
              </a:prstGeom>
              <a:blipFill>
                <a:blip r:embed="rId3"/>
                <a:stretch>
                  <a:fillRect l="-2594" t="-4717" b="-15094"/>
                </a:stretch>
              </a:blipFill>
            </p:spPr>
            <p:txBody>
              <a:bodyPr/>
              <a:lstStyle/>
              <a:p>
                <a:r>
                  <a:rPr lang="en-CA">
                    <a:noFill/>
                  </a:rPr>
                  <a:t> </a:t>
                </a:r>
              </a:p>
            </p:txBody>
          </p:sp>
        </mc:Fallback>
      </mc:AlternateContent>
      <p:pic>
        <p:nvPicPr>
          <p:cNvPr id="9" name="Picture 2">
            <a:extLst>
              <a:ext uri="{FF2B5EF4-FFF2-40B4-BE49-F238E27FC236}">
                <a16:creationId xmlns:a16="http://schemas.microsoft.com/office/drawing/2014/main" id="{6EA0FE4B-92D0-AFBA-F6C6-E07943BEE5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9">
            <a:extLst>
              <a:ext uri="{FF2B5EF4-FFF2-40B4-BE49-F238E27FC236}">
                <a16:creationId xmlns:a16="http://schemas.microsoft.com/office/drawing/2014/main" id="{8198AE80-9BDC-823E-7841-AA3D3F9D40A4}"/>
              </a:ext>
            </a:extLst>
          </p:cNvPr>
          <p:cNvSpPr>
            <a:spLocks noGrp="1"/>
          </p:cNvSpPr>
          <p:nvPr>
            <p:ph type="sldNum" sz="quarter" idx="12"/>
          </p:nvPr>
        </p:nvSpPr>
        <p:spPr/>
        <p:txBody>
          <a:bodyPr/>
          <a:lstStyle/>
          <a:p>
            <a:fld id="{691065A5-3578-4A10-B6E9-4D35041AE1EB}" type="slidenum">
              <a:rPr lang="en-CA" smtClean="0"/>
              <a:t>8</a:t>
            </a:fld>
            <a:endParaRPr lang="en-CA"/>
          </a:p>
        </p:txBody>
      </p:sp>
    </p:spTree>
    <p:extLst>
      <p:ext uri="{BB962C8B-B14F-4D97-AF65-F5344CB8AC3E}">
        <p14:creationId xmlns:p14="http://schemas.microsoft.com/office/powerpoint/2010/main" val="1297129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BECB4-30A9-3249-87F7-9E14995F7386}"/>
              </a:ext>
            </a:extLst>
          </p:cNvPr>
          <p:cNvSpPr>
            <a:spLocks noGrp="1"/>
          </p:cNvSpPr>
          <p:nvPr>
            <p:ph type="title"/>
          </p:nvPr>
        </p:nvSpPr>
        <p:spPr/>
        <p:txBody>
          <a:bodyPr/>
          <a:lstStyle/>
          <a:p>
            <a:r>
              <a:rPr lang="en-CA" dirty="0"/>
              <a:t>History of  PICO Bubble Chambers</a:t>
            </a:r>
          </a:p>
        </p:txBody>
      </p:sp>
      <p:pic>
        <p:nvPicPr>
          <p:cNvPr id="5" name="Picture 4">
            <a:extLst>
              <a:ext uri="{FF2B5EF4-FFF2-40B4-BE49-F238E27FC236}">
                <a16:creationId xmlns:a16="http://schemas.microsoft.com/office/drawing/2014/main" id="{6924506C-D1E3-5CF0-F3D3-F6E00CA620A3}"/>
              </a:ext>
            </a:extLst>
          </p:cNvPr>
          <p:cNvPicPr>
            <a:picLocks noChangeAspect="1"/>
          </p:cNvPicPr>
          <p:nvPr/>
        </p:nvPicPr>
        <p:blipFill>
          <a:blip r:embed="rId2"/>
          <a:stretch>
            <a:fillRect/>
          </a:stretch>
        </p:blipFill>
        <p:spPr>
          <a:xfrm>
            <a:off x="144471" y="1448409"/>
            <a:ext cx="3022436" cy="4131995"/>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F3E5A4D-7B57-E244-34C7-5DD9ABAEDEA9}"/>
                  </a:ext>
                </a:extLst>
              </p:cNvPr>
              <p:cNvSpPr txBox="1"/>
              <p:nvPr/>
            </p:nvSpPr>
            <p:spPr>
              <a:xfrm>
                <a:off x="597118" y="5715341"/>
                <a:ext cx="2117141" cy="646331"/>
              </a:xfrm>
              <a:prstGeom prst="rect">
                <a:avLst/>
              </a:prstGeom>
              <a:noFill/>
            </p:spPr>
            <p:txBody>
              <a:bodyPr wrap="square" rtlCol="0">
                <a:spAutoFit/>
              </a:bodyPr>
              <a:lstStyle/>
              <a:p>
                <a:r>
                  <a:rPr lang="en-CA" dirty="0"/>
                  <a:t>PICASSO </a:t>
                </a:r>
                <a14:m>
                  <m:oMath xmlns:m="http://schemas.openxmlformats.org/officeDocument/2006/math">
                    <m:sSub>
                      <m:sSubPr>
                        <m:ctrlPr>
                          <a:rPr lang="en-CA" b="0" i="1" dirty="0" smtClean="0">
                            <a:latin typeface="Cambria Math" panose="02040503050406030204" pitchFamily="18" charset="0"/>
                          </a:rPr>
                        </m:ctrlPr>
                      </m:sSubPr>
                      <m:e>
                        <m:r>
                          <a:rPr lang="en-CA" b="0" i="1" dirty="0" smtClean="0">
                            <a:latin typeface="Cambria Math" panose="02040503050406030204" pitchFamily="18" charset="0"/>
                          </a:rPr>
                          <m:t>(</m:t>
                        </m:r>
                        <m:r>
                          <a:rPr lang="en-CA" i="1" dirty="0" smtClean="0">
                            <a:latin typeface="Cambria Math" panose="02040503050406030204" pitchFamily="18" charset="0"/>
                          </a:rPr>
                          <m:t>𝐶</m:t>
                        </m:r>
                      </m:e>
                      <m:sub>
                        <m:r>
                          <a:rPr lang="en-CA" b="0" i="1" dirty="0" smtClean="0">
                            <a:latin typeface="Cambria Math" panose="02040503050406030204" pitchFamily="18" charset="0"/>
                          </a:rPr>
                          <m:t>4</m:t>
                        </m:r>
                      </m:sub>
                    </m:sSub>
                    <m:sSub>
                      <m:sSubPr>
                        <m:ctrlPr>
                          <a:rPr lang="en-CA" b="0" i="1" dirty="0" smtClean="0">
                            <a:latin typeface="Cambria Math" panose="02040503050406030204" pitchFamily="18" charset="0"/>
                          </a:rPr>
                        </m:ctrlPr>
                      </m:sSubPr>
                      <m:e>
                        <m:r>
                          <a:rPr lang="en-CA" i="1" dirty="0" smtClean="0">
                            <a:latin typeface="Cambria Math" panose="02040503050406030204" pitchFamily="18" charset="0"/>
                          </a:rPr>
                          <m:t>𝐹</m:t>
                        </m:r>
                      </m:e>
                      <m:sub>
                        <m:r>
                          <a:rPr lang="en-CA" b="0" i="1" dirty="0" smtClean="0">
                            <a:latin typeface="Cambria Math" panose="02040503050406030204" pitchFamily="18" charset="0"/>
                          </a:rPr>
                          <m:t>10</m:t>
                        </m:r>
                      </m:sub>
                    </m:sSub>
                    <m:r>
                      <a:rPr lang="en-CA" b="0" i="1" dirty="0" smtClean="0">
                        <a:latin typeface="Cambria Math" panose="02040503050406030204" pitchFamily="18" charset="0"/>
                      </a:rPr>
                      <m:t>)</m:t>
                    </m:r>
                  </m:oMath>
                </a14:m>
                <a:endParaRPr lang="en-CA" b="0" i="1" dirty="0">
                  <a:latin typeface="Cambria Math" panose="02040503050406030204" pitchFamily="18" charset="0"/>
                </a:endParaRPr>
              </a:p>
              <a:p>
                <a:r>
                  <a:rPr lang="en-CA" dirty="0"/>
                  <a:t>2005-2014</a:t>
                </a:r>
                <a14:m>
                  <m:oMath xmlns:m="http://schemas.openxmlformats.org/officeDocument/2006/math">
                    <m:r>
                      <a:rPr lang="en-CA" i="1" dirty="0" smtClean="0">
                        <a:latin typeface="Cambria Math" panose="02040503050406030204" pitchFamily="18" charset="0"/>
                      </a:rPr>
                      <m:t> </m:t>
                    </m:r>
                  </m:oMath>
                </a14:m>
                <a:endParaRPr lang="en-CA" dirty="0"/>
              </a:p>
            </p:txBody>
          </p:sp>
        </mc:Choice>
        <mc:Fallback xmlns="">
          <p:sp>
            <p:nvSpPr>
              <p:cNvPr id="6" name="TextBox 5">
                <a:extLst>
                  <a:ext uri="{FF2B5EF4-FFF2-40B4-BE49-F238E27FC236}">
                    <a16:creationId xmlns:a16="http://schemas.microsoft.com/office/drawing/2014/main" id="{AF3E5A4D-7B57-E244-34C7-5DD9ABAEDEA9}"/>
                  </a:ext>
                </a:extLst>
              </p:cNvPr>
              <p:cNvSpPr txBox="1">
                <a:spLocks noRot="1" noChangeAspect="1" noMove="1" noResize="1" noEditPoints="1" noAdjustHandles="1" noChangeArrowheads="1" noChangeShapeType="1" noTextEdit="1"/>
              </p:cNvSpPr>
              <p:nvPr/>
            </p:nvSpPr>
            <p:spPr>
              <a:xfrm>
                <a:off x="597118" y="5715341"/>
                <a:ext cx="2117141" cy="646331"/>
              </a:xfrm>
              <a:prstGeom prst="rect">
                <a:avLst/>
              </a:prstGeom>
              <a:blipFill>
                <a:blip r:embed="rId3"/>
                <a:stretch>
                  <a:fillRect l="-2594" t="-5660" b="-14151"/>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31E35F16-AC38-3294-59FB-CAB02A3AA411}"/>
              </a:ext>
            </a:extLst>
          </p:cNvPr>
          <p:cNvPicPr>
            <a:picLocks noChangeAspect="1"/>
          </p:cNvPicPr>
          <p:nvPr/>
        </p:nvPicPr>
        <p:blipFill rotWithShape="1">
          <a:blip r:embed="rId4"/>
          <a:srcRect l="515" t="5378" r="-515"/>
          <a:stretch/>
        </p:blipFill>
        <p:spPr>
          <a:xfrm>
            <a:off x="3556486" y="1448409"/>
            <a:ext cx="2405052" cy="4266932"/>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D9BA4E0-C7D8-4583-4CCC-0588F65DF644}"/>
                  </a:ext>
                </a:extLst>
              </p:cNvPr>
              <p:cNvSpPr txBox="1"/>
              <p:nvPr/>
            </p:nvSpPr>
            <p:spPr>
              <a:xfrm>
                <a:off x="3556486" y="5846544"/>
                <a:ext cx="2117141" cy="646331"/>
              </a:xfrm>
              <a:prstGeom prst="rect">
                <a:avLst/>
              </a:prstGeom>
              <a:noFill/>
            </p:spPr>
            <p:txBody>
              <a:bodyPr wrap="square" rtlCol="0">
                <a:spAutoFit/>
              </a:bodyPr>
              <a:lstStyle/>
              <a:p>
                <a:r>
                  <a:rPr lang="en-CA" dirty="0"/>
                  <a:t>COUPP-4kg </a:t>
                </a:r>
                <a14:m>
                  <m:oMath xmlns:m="http://schemas.openxmlformats.org/officeDocument/2006/math">
                    <m:r>
                      <a:rPr lang="en-CA" b="0" i="0" dirty="0" smtClean="0">
                        <a:latin typeface="Cambria Math" panose="02040503050406030204" pitchFamily="18" charset="0"/>
                      </a:rPr>
                      <m:t>(</m:t>
                    </m:r>
                    <m:r>
                      <a:rPr lang="en-CA" b="0" i="1" dirty="0" smtClean="0">
                        <a:latin typeface="Cambria Math" panose="02040503050406030204" pitchFamily="18" charset="0"/>
                      </a:rPr>
                      <m:t>𝐶</m:t>
                    </m:r>
                    <m:sSub>
                      <m:sSubPr>
                        <m:ctrlPr>
                          <a:rPr lang="en-CA" b="0" i="1" dirty="0" smtClean="0">
                            <a:latin typeface="Cambria Math" panose="02040503050406030204" pitchFamily="18" charset="0"/>
                          </a:rPr>
                        </m:ctrlPr>
                      </m:sSubPr>
                      <m:e>
                        <m:r>
                          <a:rPr lang="en-CA" i="1" dirty="0" smtClean="0">
                            <a:latin typeface="Cambria Math" panose="02040503050406030204" pitchFamily="18" charset="0"/>
                          </a:rPr>
                          <m:t>𝐹</m:t>
                        </m:r>
                      </m:e>
                      <m:sub>
                        <m:r>
                          <a:rPr lang="en-CA" b="0" i="1" dirty="0" smtClean="0">
                            <a:latin typeface="Cambria Math" panose="02040503050406030204" pitchFamily="18" charset="0"/>
                          </a:rPr>
                          <m:t>3</m:t>
                        </m:r>
                      </m:sub>
                    </m:sSub>
                    <m:r>
                      <a:rPr lang="en-CA" b="0" i="1" dirty="0" smtClean="0">
                        <a:latin typeface="Cambria Math" panose="02040503050406030204" pitchFamily="18" charset="0"/>
                      </a:rPr>
                      <m:t>𝐼</m:t>
                    </m:r>
                    <m:r>
                      <a:rPr lang="en-CA" b="0" i="1" dirty="0" smtClean="0">
                        <a:latin typeface="Cambria Math" panose="02040503050406030204" pitchFamily="18" charset="0"/>
                      </a:rPr>
                      <m:t>)</m:t>
                    </m:r>
                  </m:oMath>
                </a14:m>
                <a:endParaRPr lang="en-CA" b="0" i="1" dirty="0">
                  <a:latin typeface="Cambria Math" panose="02040503050406030204" pitchFamily="18" charset="0"/>
                </a:endParaRPr>
              </a:p>
              <a:p>
                <a:r>
                  <a:rPr lang="en-CA" dirty="0"/>
                  <a:t>2011-2012</a:t>
                </a:r>
              </a:p>
            </p:txBody>
          </p:sp>
        </mc:Choice>
        <mc:Fallback xmlns="">
          <p:sp>
            <p:nvSpPr>
              <p:cNvPr id="7" name="TextBox 6">
                <a:extLst>
                  <a:ext uri="{FF2B5EF4-FFF2-40B4-BE49-F238E27FC236}">
                    <a16:creationId xmlns:a16="http://schemas.microsoft.com/office/drawing/2014/main" id="{BD9BA4E0-C7D8-4583-4CCC-0588F65DF644}"/>
                  </a:ext>
                </a:extLst>
              </p:cNvPr>
              <p:cNvSpPr txBox="1">
                <a:spLocks noRot="1" noChangeAspect="1" noMove="1" noResize="1" noEditPoints="1" noAdjustHandles="1" noChangeArrowheads="1" noChangeShapeType="1" noTextEdit="1"/>
              </p:cNvSpPr>
              <p:nvPr/>
            </p:nvSpPr>
            <p:spPr>
              <a:xfrm>
                <a:off x="3556486" y="5846544"/>
                <a:ext cx="2117141" cy="646331"/>
              </a:xfrm>
              <a:prstGeom prst="rect">
                <a:avLst/>
              </a:prstGeom>
              <a:blipFill>
                <a:blip r:embed="rId5"/>
                <a:stretch>
                  <a:fillRect l="-2299" t="-4717" b="-14151"/>
                </a:stretch>
              </a:blipFill>
            </p:spPr>
            <p:txBody>
              <a:bodyPr/>
              <a:lstStyle/>
              <a:p>
                <a:r>
                  <a:rPr lang="en-US">
                    <a:noFill/>
                  </a:rPr>
                  <a:t> </a:t>
                </a:r>
              </a:p>
            </p:txBody>
          </p:sp>
        </mc:Fallback>
      </mc:AlternateContent>
      <p:pic>
        <p:nvPicPr>
          <p:cNvPr id="8" name="Picture 2">
            <a:extLst>
              <a:ext uri="{FF2B5EF4-FFF2-40B4-BE49-F238E27FC236}">
                <a16:creationId xmlns:a16="http://schemas.microsoft.com/office/drawing/2014/main" id="{585440EA-520C-29F3-F941-95DFB5008CB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a:extLst>
              <a:ext uri="{FF2B5EF4-FFF2-40B4-BE49-F238E27FC236}">
                <a16:creationId xmlns:a16="http://schemas.microsoft.com/office/drawing/2014/main" id="{3B78A1E6-EC63-0DB5-7215-C3EC81E4B3AB}"/>
              </a:ext>
            </a:extLst>
          </p:cNvPr>
          <p:cNvSpPr>
            <a:spLocks noGrp="1"/>
          </p:cNvSpPr>
          <p:nvPr>
            <p:ph type="sldNum" sz="quarter" idx="12"/>
          </p:nvPr>
        </p:nvSpPr>
        <p:spPr/>
        <p:txBody>
          <a:bodyPr/>
          <a:lstStyle/>
          <a:p>
            <a:fld id="{691065A5-3578-4A10-B6E9-4D35041AE1EB}" type="slidenum">
              <a:rPr lang="en-CA" smtClean="0"/>
              <a:t>9</a:t>
            </a:fld>
            <a:endParaRPr lang="en-CA"/>
          </a:p>
        </p:txBody>
      </p:sp>
    </p:spTree>
    <p:extLst>
      <p:ext uri="{BB962C8B-B14F-4D97-AF65-F5344CB8AC3E}">
        <p14:creationId xmlns:p14="http://schemas.microsoft.com/office/powerpoint/2010/main" val="3389121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ACDD7B80F6F246887BB60B63EB31AC" ma:contentTypeVersion="17" ma:contentTypeDescription="Create a new document." ma:contentTypeScope="" ma:versionID="ea9b27ed1313611b6f8bbc2d6f06f9ed">
  <xsd:schema xmlns:xsd="http://www.w3.org/2001/XMLSchema" xmlns:xs="http://www.w3.org/2001/XMLSchema" xmlns:p="http://schemas.microsoft.com/office/2006/metadata/properties" xmlns:ns3="4945e4dc-6243-4627-903d-705f46435d2f" xmlns:ns4="366b3213-8dc2-42ed-94f4-ea2f9da433f7" targetNamespace="http://schemas.microsoft.com/office/2006/metadata/properties" ma:root="true" ma:fieldsID="547dbd68b649af8660ab55739cb01ac5" ns3:_="" ns4:_="">
    <xsd:import namespace="4945e4dc-6243-4627-903d-705f46435d2f"/>
    <xsd:import namespace="366b3213-8dc2-42ed-94f4-ea2f9da433f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LengthInSeconds" minOccurs="0"/>
                <xsd:element ref="ns3:MediaServiceOCR" minOccurs="0"/>
                <xsd:element ref="ns3:MediaServiceObjectDetectorVersions" minOccurs="0"/>
                <xsd:element ref="ns3:_activity"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45e4dc-6243-4627-903d-705f46435d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_activity" ma:index="23" nillable="true" ma:displayName="_activity" ma:hidden="true" ma:internalName="_activity">
      <xsd:simpleType>
        <xsd:restriction base="dms:Note"/>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66b3213-8dc2-42ed-94f4-ea2f9da433f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4945e4dc-6243-4627-903d-705f46435d2f" xsi:nil="true"/>
  </documentManagement>
</p:properties>
</file>

<file path=customXml/itemProps1.xml><?xml version="1.0" encoding="utf-8"?>
<ds:datastoreItem xmlns:ds="http://schemas.openxmlformats.org/officeDocument/2006/customXml" ds:itemID="{E8EACF5C-71BF-4E8F-8FB1-F364C91944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45e4dc-6243-4627-903d-705f46435d2f"/>
    <ds:schemaRef ds:uri="366b3213-8dc2-42ed-94f4-ea2f9da433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1B9D92A-6F22-431E-B9A9-5B5C79266E3D}">
  <ds:schemaRefs>
    <ds:schemaRef ds:uri="http://schemas.microsoft.com/sharepoint/v3/contenttype/forms"/>
  </ds:schemaRefs>
</ds:datastoreItem>
</file>

<file path=customXml/itemProps3.xml><?xml version="1.0" encoding="utf-8"?>
<ds:datastoreItem xmlns:ds="http://schemas.openxmlformats.org/officeDocument/2006/customXml" ds:itemID="{4321DCF2-FD20-4D47-BB42-B0619011CBE6}">
  <ds:schemaRefs>
    <ds:schemaRef ds:uri="366b3213-8dc2-42ed-94f4-ea2f9da433f7"/>
    <ds:schemaRef ds:uri="http://purl.org/dc/dcmitype/"/>
    <ds:schemaRef ds:uri="http://purl.org/dc/elements/1.1/"/>
    <ds:schemaRef ds:uri="http://schemas.microsoft.com/office/infopath/2007/PartnerControls"/>
    <ds:schemaRef ds:uri="http://schemas.microsoft.com/office/2006/metadata/properties"/>
    <ds:schemaRef ds:uri="4945e4dc-6243-4627-903d-705f46435d2f"/>
    <ds:schemaRef ds:uri="http://schemas.microsoft.com/office/2006/documentManagement/types"/>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1617</TotalTime>
  <Words>2442</Words>
  <Application>Microsoft Office PowerPoint</Application>
  <PresentationFormat>Widescreen</PresentationFormat>
  <Paragraphs>556</Paragraphs>
  <Slides>57</Slides>
  <Notes>17</Notes>
  <HiddenSlides>9</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57</vt:i4>
      </vt:variant>
    </vt:vector>
  </HeadingPairs>
  <TitlesOfParts>
    <vt:vector size="65" baseType="lpstr">
      <vt:lpstr>Aptos</vt:lpstr>
      <vt:lpstr>Aptos Display</vt:lpstr>
      <vt:lpstr>Arial</vt:lpstr>
      <vt:lpstr>Calibri</vt:lpstr>
      <vt:lpstr>Cambria Math</vt:lpstr>
      <vt:lpstr>roboto</vt:lpstr>
      <vt:lpstr>sourcesans-regular</vt:lpstr>
      <vt:lpstr>Office Theme</vt:lpstr>
      <vt:lpstr>PICO Collaboration (Bubble Chambers)</vt:lpstr>
      <vt:lpstr>Agenda</vt:lpstr>
      <vt:lpstr>Before the Bubble Chamber… The Cloud Chamber</vt:lpstr>
      <vt:lpstr>Glaser’s Bubble Chamber</vt:lpstr>
      <vt:lpstr>Bubble Chambers</vt:lpstr>
      <vt:lpstr>Bubble chambers as WIMP Detectors</vt:lpstr>
      <vt:lpstr>PICO Bubble Chamber Overview</vt:lpstr>
      <vt:lpstr>History of  PICO Bubble Chambers</vt:lpstr>
      <vt:lpstr>History of  PICO Bubble Chambers</vt:lpstr>
      <vt:lpstr>History of  PICO Bubble Chambers</vt:lpstr>
      <vt:lpstr>Evolution of PICO Bubble Chambers</vt:lpstr>
      <vt:lpstr>Evolution of PICO Bubble Chambers</vt:lpstr>
      <vt:lpstr>Evolution of PICO Bubble Chambers</vt:lpstr>
      <vt:lpstr>Major Components of PICO Chambers</vt:lpstr>
      <vt:lpstr>Pressure Vessel (PICO-500)</vt:lpstr>
      <vt:lpstr>Pressure Vessel (PICO-500)</vt:lpstr>
      <vt:lpstr>PowerPoint Presentation</vt:lpstr>
      <vt:lpstr>Hydraulic Cart (PICO-500)</vt:lpstr>
      <vt:lpstr>Compression cycle (PICO-40L monitoring)</vt:lpstr>
      <vt:lpstr>Seitz Bubble Nucleation Model</vt:lpstr>
      <vt:lpstr>PowerPoint Presentation</vt:lpstr>
      <vt:lpstr>PICO Data: Optics</vt:lpstr>
      <vt:lpstr>PICO Data: Acoustic Signal</vt:lpstr>
      <vt:lpstr>PICO Data: Acoustic Signal</vt:lpstr>
      <vt:lpstr>Position Corrections : Optics &amp; Acoustics</vt:lpstr>
      <vt:lpstr>Acoustic Power</vt:lpstr>
      <vt:lpstr>Particle Discrimination (PICO-60)</vt:lpstr>
      <vt:lpstr>PICO’s Backgrounds</vt:lpstr>
      <vt:lpstr>Neutron Multiplicity</vt:lpstr>
      <vt:lpstr>PICO-60 Complete Exposure</vt:lpstr>
      <vt:lpstr>PICO Exposure Forecast</vt:lpstr>
      <vt:lpstr>Thank you! Any Questions?</vt:lpstr>
      <vt:lpstr>Compression 1 (fast)</vt:lpstr>
      <vt:lpstr>Compression 2</vt:lpstr>
      <vt:lpstr>Compression 2</vt:lpstr>
      <vt:lpstr>Expansion 1 (spontaneous)</vt:lpstr>
      <vt:lpstr>Expansion 1 (spontaneous)</vt:lpstr>
      <vt:lpstr>Expansion 1 (spontaneous)</vt:lpstr>
      <vt:lpstr>Expansion 2 (LPA)</vt:lpstr>
      <vt:lpstr>Expansion 2 (LPA)</vt:lpstr>
      <vt:lpstr>Expansion 2 (LPA)</vt:lpstr>
      <vt:lpstr>PV Oil Filtration (circulation)</vt:lpstr>
      <vt:lpstr>PICO Bubble Chambers</vt:lpstr>
      <vt:lpstr>PICO-500 Parameter Space</vt:lpstr>
      <vt:lpstr>Particle Discrimination (PICO-40L)</vt:lpstr>
      <vt:lpstr>Seitz Threshold</vt:lpstr>
      <vt:lpstr>Solar neutrino floor</vt:lpstr>
      <vt:lpstr>WIMP-Nucleon Cross Section</vt:lpstr>
      <vt:lpstr>PowerPoint Presentation</vt:lpstr>
      <vt:lpstr>PowerPoint Presentation</vt:lpstr>
      <vt:lpstr>PowerPoint Presentation</vt:lpstr>
      <vt:lpstr>PowerPoint Presentation</vt:lpstr>
      <vt:lpstr>PowerPoint Presentation</vt:lpstr>
      <vt:lpstr>PowerPoint Presentation</vt:lpstr>
      <vt:lpstr>Thermodynamics</vt:lpstr>
      <vt:lpstr>Seitz Threshold</vt:lpstr>
      <vt:lpstr>Thermodynamics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Adams</dc:creator>
  <cp:lastModifiedBy>Emily Adams</cp:lastModifiedBy>
  <cp:revision>3</cp:revision>
  <dcterms:created xsi:type="dcterms:W3CDTF">2024-05-12T15:54:19Z</dcterms:created>
  <dcterms:modified xsi:type="dcterms:W3CDTF">2024-05-13T18:51:39Z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0x010100A1ACDD7B80F6F246887BB60B63EB31AC</vt:lpwstr>
  </property>
</Properties>
</file>