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308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6" r:id="rId12"/>
    <p:sldId id="267" r:id="rId13"/>
    <p:sldId id="268" r:id="rId14"/>
    <p:sldId id="269" r:id="rId15"/>
    <p:sldId id="272" r:id="rId16"/>
    <p:sldId id="270" r:id="rId17"/>
    <p:sldId id="273" r:id="rId18"/>
    <p:sldId id="274" r:id="rId19"/>
    <p:sldId id="275" r:id="rId20"/>
    <p:sldId id="277" r:id="rId21"/>
    <p:sldId id="279" r:id="rId22"/>
    <p:sldId id="280" r:id="rId23"/>
    <p:sldId id="281" r:id="rId24"/>
    <p:sldId id="282" r:id="rId25"/>
    <p:sldId id="283" r:id="rId26"/>
    <p:sldId id="304" r:id="rId27"/>
    <p:sldId id="284" r:id="rId28"/>
    <p:sldId id="299" r:id="rId29"/>
    <p:sldId id="292" r:id="rId30"/>
    <p:sldId id="286" r:id="rId31"/>
    <p:sldId id="298" r:id="rId32"/>
    <p:sldId id="288" r:id="rId33"/>
    <p:sldId id="305" r:id="rId34"/>
    <p:sldId id="271" r:id="rId35"/>
    <p:sldId id="290" r:id="rId36"/>
    <p:sldId id="301" r:id="rId37"/>
    <p:sldId id="297" r:id="rId38"/>
    <p:sldId id="296" r:id="rId39"/>
    <p:sldId id="294" r:id="rId40"/>
    <p:sldId id="306" r:id="rId41"/>
    <p:sldId id="307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47"/>
    <p:restoredTop sz="95761"/>
  </p:normalViewPr>
  <p:slideViewPr>
    <p:cSldViewPr snapToGrid="0">
      <p:cViewPr varScale="1">
        <p:scale>
          <a:sx n="156" d="100"/>
          <a:sy n="156" d="100"/>
        </p:scale>
        <p:origin x="1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DF7521-E721-CB46-B6EE-5BF039248AE7}" type="doc">
      <dgm:prSet loTypeId="urn:microsoft.com/office/officeart/2005/8/layout/pyramid3" loCatId="" qsTypeId="urn:microsoft.com/office/officeart/2005/8/quickstyle/simple1" qsCatId="simple" csTypeId="urn:microsoft.com/office/officeart/2005/8/colors/accent2_5" csCatId="accent2" phldr="1"/>
      <dgm:spPr/>
    </dgm:pt>
    <dgm:pt modelId="{B0B0C7CA-C965-3540-A7CE-D4C0FD0E0A79}">
      <dgm:prSet phldrT="[Text]"/>
      <dgm:spPr/>
      <dgm:t>
        <a:bodyPr/>
        <a:lstStyle/>
        <a:p>
          <a:r>
            <a:rPr lang="en-US" dirty="0"/>
            <a:t>Machine learning overview and practices</a:t>
          </a:r>
        </a:p>
      </dgm:t>
    </dgm:pt>
    <dgm:pt modelId="{9EACCBF4-07EC-3E42-9D1E-AB7E5AE5659F}" type="parTrans" cxnId="{1DE64806-0277-4243-8398-9850520EA1CA}">
      <dgm:prSet/>
      <dgm:spPr/>
      <dgm:t>
        <a:bodyPr/>
        <a:lstStyle/>
        <a:p>
          <a:endParaRPr lang="en-US"/>
        </a:p>
      </dgm:t>
    </dgm:pt>
    <dgm:pt modelId="{F0F186F6-0B9D-BE44-BFBC-302EE36F9E67}" type="sibTrans" cxnId="{1DE64806-0277-4243-8398-9850520EA1CA}">
      <dgm:prSet/>
      <dgm:spPr/>
      <dgm:t>
        <a:bodyPr/>
        <a:lstStyle/>
        <a:p>
          <a:endParaRPr lang="en-US"/>
        </a:p>
      </dgm:t>
    </dgm:pt>
    <dgm:pt modelId="{410D8743-9639-704E-8027-C4B57692A6BD}">
      <dgm:prSet phldrT="[Text]"/>
      <dgm:spPr/>
      <dgm:t>
        <a:bodyPr/>
        <a:lstStyle/>
        <a:p>
          <a:r>
            <a:rPr lang="en-US" dirty="0"/>
            <a:t>Specific machine learning examples + use cases</a:t>
          </a:r>
        </a:p>
      </dgm:t>
    </dgm:pt>
    <dgm:pt modelId="{C20D687E-710E-974B-8982-669EB6581588}" type="parTrans" cxnId="{E7943971-018F-7345-AFB6-C6C79130C40E}">
      <dgm:prSet/>
      <dgm:spPr/>
      <dgm:t>
        <a:bodyPr/>
        <a:lstStyle/>
        <a:p>
          <a:endParaRPr lang="en-US"/>
        </a:p>
      </dgm:t>
    </dgm:pt>
    <dgm:pt modelId="{B31FCF06-54DC-2B45-BF35-60B7BB64961B}" type="sibTrans" cxnId="{E7943971-018F-7345-AFB6-C6C79130C40E}">
      <dgm:prSet/>
      <dgm:spPr/>
      <dgm:t>
        <a:bodyPr/>
        <a:lstStyle/>
        <a:p>
          <a:endParaRPr lang="en-US"/>
        </a:p>
      </dgm:t>
    </dgm:pt>
    <dgm:pt modelId="{65597E37-13F3-6340-B975-C3B0329EA369}">
      <dgm:prSet phldrT="[Text]"/>
      <dgm:spPr/>
      <dgm:t>
        <a:bodyPr/>
        <a:lstStyle/>
        <a:p>
          <a:r>
            <a:rPr lang="en-US" dirty="0"/>
            <a:t>Neural networks for particle physics</a:t>
          </a:r>
        </a:p>
      </dgm:t>
    </dgm:pt>
    <dgm:pt modelId="{ABAB376A-42B3-C540-A254-41C105153796}" type="parTrans" cxnId="{C859EF73-5337-C34C-B1AD-F2233E89686B}">
      <dgm:prSet/>
      <dgm:spPr/>
      <dgm:t>
        <a:bodyPr/>
        <a:lstStyle/>
        <a:p>
          <a:endParaRPr lang="en-US"/>
        </a:p>
      </dgm:t>
    </dgm:pt>
    <dgm:pt modelId="{824109A3-FBB9-954E-88C7-A18640D68FE7}" type="sibTrans" cxnId="{C859EF73-5337-C34C-B1AD-F2233E89686B}">
      <dgm:prSet/>
      <dgm:spPr/>
      <dgm:t>
        <a:bodyPr/>
        <a:lstStyle/>
        <a:p>
          <a:endParaRPr lang="en-US"/>
        </a:p>
      </dgm:t>
    </dgm:pt>
    <dgm:pt modelId="{F57F6D2D-F726-B04C-BA31-EB15548A47C8}">
      <dgm:prSet/>
      <dgm:spPr/>
      <dgm:t>
        <a:bodyPr/>
        <a:lstStyle/>
        <a:p>
          <a:r>
            <a:rPr lang="en-US" dirty="0"/>
            <a:t>Neural networks</a:t>
          </a:r>
        </a:p>
      </dgm:t>
    </dgm:pt>
    <dgm:pt modelId="{62F590EA-2541-6344-947E-62A23314C8EB}" type="parTrans" cxnId="{26AE7E53-1771-A046-B451-3EEFF65D619F}">
      <dgm:prSet/>
      <dgm:spPr/>
      <dgm:t>
        <a:bodyPr/>
        <a:lstStyle/>
        <a:p>
          <a:endParaRPr lang="en-US"/>
        </a:p>
      </dgm:t>
    </dgm:pt>
    <dgm:pt modelId="{E79C5ECB-6A62-1143-99D5-FF405319FA73}" type="sibTrans" cxnId="{26AE7E53-1771-A046-B451-3EEFF65D619F}">
      <dgm:prSet/>
      <dgm:spPr/>
      <dgm:t>
        <a:bodyPr/>
        <a:lstStyle/>
        <a:p>
          <a:endParaRPr lang="en-US"/>
        </a:p>
      </dgm:t>
    </dgm:pt>
    <dgm:pt modelId="{FBA27B0D-C3B9-D44E-A415-88A3C1A2C6AD}" type="pres">
      <dgm:prSet presAssocID="{1DDF7521-E721-CB46-B6EE-5BF039248AE7}" presName="Name0" presStyleCnt="0">
        <dgm:presLayoutVars>
          <dgm:dir/>
          <dgm:animLvl val="lvl"/>
          <dgm:resizeHandles val="exact"/>
        </dgm:presLayoutVars>
      </dgm:prSet>
      <dgm:spPr/>
    </dgm:pt>
    <dgm:pt modelId="{F860AA28-0289-EE4A-9B8E-F7EE5AFDC6A4}" type="pres">
      <dgm:prSet presAssocID="{B0B0C7CA-C965-3540-A7CE-D4C0FD0E0A79}" presName="Name8" presStyleCnt="0"/>
      <dgm:spPr/>
    </dgm:pt>
    <dgm:pt modelId="{1CB305F7-C0FE-7248-85C0-08E215FFFA39}" type="pres">
      <dgm:prSet presAssocID="{B0B0C7CA-C965-3540-A7CE-D4C0FD0E0A79}" presName="level" presStyleLbl="node1" presStyleIdx="0" presStyleCnt="4">
        <dgm:presLayoutVars>
          <dgm:chMax val="1"/>
          <dgm:bulletEnabled val="1"/>
        </dgm:presLayoutVars>
      </dgm:prSet>
      <dgm:spPr/>
    </dgm:pt>
    <dgm:pt modelId="{93933707-F090-4340-A3E2-9B47A9872973}" type="pres">
      <dgm:prSet presAssocID="{B0B0C7CA-C965-3540-A7CE-D4C0FD0E0A7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AEC272C-468C-D245-9D6A-6EA534B2F417}" type="pres">
      <dgm:prSet presAssocID="{410D8743-9639-704E-8027-C4B57692A6BD}" presName="Name8" presStyleCnt="0"/>
      <dgm:spPr/>
    </dgm:pt>
    <dgm:pt modelId="{EBCD4D66-FFA4-C849-87B4-E115BA74B99B}" type="pres">
      <dgm:prSet presAssocID="{410D8743-9639-704E-8027-C4B57692A6BD}" presName="level" presStyleLbl="node1" presStyleIdx="1" presStyleCnt="4">
        <dgm:presLayoutVars>
          <dgm:chMax val="1"/>
          <dgm:bulletEnabled val="1"/>
        </dgm:presLayoutVars>
      </dgm:prSet>
      <dgm:spPr/>
    </dgm:pt>
    <dgm:pt modelId="{CCCD8011-DC9B-1A46-B213-9F3E0F96D421}" type="pres">
      <dgm:prSet presAssocID="{410D8743-9639-704E-8027-C4B57692A6B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24EC676-8499-EA4B-9ECF-5DAD19DD76E7}" type="pres">
      <dgm:prSet presAssocID="{F57F6D2D-F726-B04C-BA31-EB15548A47C8}" presName="Name8" presStyleCnt="0"/>
      <dgm:spPr/>
    </dgm:pt>
    <dgm:pt modelId="{763D6FA1-0CDB-6D40-A5E1-BA85C2B359B5}" type="pres">
      <dgm:prSet presAssocID="{F57F6D2D-F726-B04C-BA31-EB15548A47C8}" presName="level" presStyleLbl="node1" presStyleIdx="2" presStyleCnt="4">
        <dgm:presLayoutVars>
          <dgm:chMax val="1"/>
          <dgm:bulletEnabled val="1"/>
        </dgm:presLayoutVars>
      </dgm:prSet>
      <dgm:spPr/>
    </dgm:pt>
    <dgm:pt modelId="{4544AB8E-AE48-074A-88BE-0EAB00BAC4B6}" type="pres">
      <dgm:prSet presAssocID="{F57F6D2D-F726-B04C-BA31-EB15548A47C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0B98956-B819-9347-8DFA-AEDC8548CFEA}" type="pres">
      <dgm:prSet presAssocID="{65597E37-13F3-6340-B975-C3B0329EA369}" presName="Name8" presStyleCnt="0"/>
      <dgm:spPr/>
    </dgm:pt>
    <dgm:pt modelId="{2F734CF7-B03E-E44D-ABBC-0A7741E705F6}" type="pres">
      <dgm:prSet presAssocID="{65597E37-13F3-6340-B975-C3B0329EA369}" presName="level" presStyleLbl="node1" presStyleIdx="3" presStyleCnt="4">
        <dgm:presLayoutVars>
          <dgm:chMax val="1"/>
          <dgm:bulletEnabled val="1"/>
        </dgm:presLayoutVars>
      </dgm:prSet>
      <dgm:spPr/>
    </dgm:pt>
    <dgm:pt modelId="{AD7D516A-A0A8-FC4E-87B6-0E9FB014B3A9}" type="pres">
      <dgm:prSet presAssocID="{65597E37-13F3-6340-B975-C3B0329EA36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025CE03-4F0F-C24E-84CC-896E16C2F36A}" type="presOf" srcId="{410D8743-9639-704E-8027-C4B57692A6BD}" destId="{CCCD8011-DC9B-1A46-B213-9F3E0F96D421}" srcOrd="1" destOrd="0" presId="urn:microsoft.com/office/officeart/2005/8/layout/pyramid3"/>
    <dgm:cxn modelId="{1DE64806-0277-4243-8398-9850520EA1CA}" srcId="{1DDF7521-E721-CB46-B6EE-5BF039248AE7}" destId="{B0B0C7CA-C965-3540-A7CE-D4C0FD0E0A79}" srcOrd="0" destOrd="0" parTransId="{9EACCBF4-07EC-3E42-9D1E-AB7E5AE5659F}" sibTransId="{F0F186F6-0B9D-BE44-BFBC-302EE36F9E67}"/>
    <dgm:cxn modelId="{F81D7E18-7FA9-3F43-A4BF-3FACBCFB435A}" type="presOf" srcId="{B0B0C7CA-C965-3540-A7CE-D4C0FD0E0A79}" destId="{1CB305F7-C0FE-7248-85C0-08E215FFFA39}" srcOrd="0" destOrd="0" presId="urn:microsoft.com/office/officeart/2005/8/layout/pyramid3"/>
    <dgm:cxn modelId="{16F58445-66EF-2040-9EC9-7F58D40D7481}" type="presOf" srcId="{1DDF7521-E721-CB46-B6EE-5BF039248AE7}" destId="{FBA27B0D-C3B9-D44E-A415-88A3C1A2C6AD}" srcOrd="0" destOrd="0" presId="urn:microsoft.com/office/officeart/2005/8/layout/pyramid3"/>
    <dgm:cxn modelId="{26AE7E53-1771-A046-B451-3EEFF65D619F}" srcId="{1DDF7521-E721-CB46-B6EE-5BF039248AE7}" destId="{F57F6D2D-F726-B04C-BA31-EB15548A47C8}" srcOrd="2" destOrd="0" parTransId="{62F590EA-2541-6344-947E-62A23314C8EB}" sibTransId="{E79C5ECB-6A62-1143-99D5-FF405319FA73}"/>
    <dgm:cxn modelId="{E7943971-018F-7345-AFB6-C6C79130C40E}" srcId="{1DDF7521-E721-CB46-B6EE-5BF039248AE7}" destId="{410D8743-9639-704E-8027-C4B57692A6BD}" srcOrd="1" destOrd="0" parTransId="{C20D687E-710E-974B-8982-669EB6581588}" sibTransId="{B31FCF06-54DC-2B45-BF35-60B7BB64961B}"/>
    <dgm:cxn modelId="{C859EF73-5337-C34C-B1AD-F2233E89686B}" srcId="{1DDF7521-E721-CB46-B6EE-5BF039248AE7}" destId="{65597E37-13F3-6340-B975-C3B0329EA369}" srcOrd="3" destOrd="0" parTransId="{ABAB376A-42B3-C540-A254-41C105153796}" sibTransId="{824109A3-FBB9-954E-88C7-A18640D68FE7}"/>
    <dgm:cxn modelId="{55689D91-3221-5341-A88D-93F934507433}" type="presOf" srcId="{B0B0C7CA-C965-3540-A7CE-D4C0FD0E0A79}" destId="{93933707-F090-4340-A3E2-9B47A9872973}" srcOrd="1" destOrd="0" presId="urn:microsoft.com/office/officeart/2005/8/layout/pyramid3"/>
    <dgm:cxn modelId="{045A6AB1-9511-E14A-A924-1AB6C3525980}" type="presOf" srcId="{65597E37-13F3-6340-B975-C3B0329EA369}" destId="{2F734CF7-B03E-E44D-ABBC-0A7741E705F6}" srcOrd="0" destOrd="0" presId="urn:microsoft.com/office/officeart/2005/8/layout/pyramid3"/>
    <dgm:cxn modelId="{78433AD0-5DEB-4145-8784-79CC4ECE7EC4}" type="presOf" srcId="{410D8743-9639-704E-8027-C4B57692A6BD}" destId="{EBCD4D66-FFA4-C849-87B4-E115BA74B99B}" srcOrd="0" destOrd="0" presId="urn:microsoft.com/office/officeart/2005/8/layout/pyramid3"/>
    <dgm:cxn modelId="{F5D530D9-B0CD-BC48-A6E3-EE8C095F15B8}" type="presOf" srcId="{F57F6D2D-F726-B04C-BA31-EB15548A47C8}" destId="{763D6FA1-0CDB-6D40-A5E1-BA85C2B359B5}" srcOrd="0" destOrd="0" presId="urn:microsoft.com/office/officeart/2005/8/layout/pyramid3"/>
    <dgm:cxn modelId="{728D32E5-21B9-AD47-9D26-C872447F60E1}" type="presOf" srcId="{F57F6D2D-F726-B04C-BA31-EB15548A47C8}" destId="{4544AB8E-AE48-074A-88BE-0EAB00BAC4B6}" srcOrd="1" destOrd="0" presId="urn:microsoft.com/office/officeart/2005/8/layout/pyramid3"/>
    <dgm:cxn modelId="{D05E4CFA-68DB-E349-AD71-775E8ED1090D}" type="presOf" srcId="{65597E37-13F3-6340-B975-C3B0329EA369}" destId="{AD7D516A-A0A8-FC4E-87B6-0E9FB014B3A9}" srcOrd="1" destOrd="0" presId="urn:microsoft.com/office/officeart/2005/8/layout/pyramid3"/>
    <dgm:cxn modelId="{4EF3E1CC-F118-7E44-9B0D-97271C72F61C}" type="presParOf" srcId="{FBA27B0D-C3B9-D44E-A415-88A3C1A2C6AD}" destId="{F860AA28-0289-EE4A-9B8E-F7EE5AFDC6A4}" srcOrd="0" destOrd="0" presId="urn:microsoft.com/office/officeart/2005/8/layout/pyramid3"/>
    <dgm:cxn modelId="{C1BD9952-EC26-EF47-A2BF-16C51E07A9D5}" type="presParOf" srcId="{F860AA28-0289-EE4A-9B8E-F7EE5AFDC6A4}" destId="{1CB305F7-C0FE-7248-85C0-08E215FFFA39}" srcOrd="0" destOrd="0" presId="urn:microsoft.com/office/officeart/2005/8/layout/pyramid3"/>
    <dgm:cxn modelId="{A72C04B1-E82B-AB4D-9ED9-F538BBCFCA5C}" type="presParOf" srcId="{F860AA28-0289-EE4A-9B8E-F7EE5AFDC6A4}" destId="{93933707-F090-4340-A3E2-9B47A9872973}" srcOrd="1" destOrd="0" presId="urn:microsoft.com/office/officeart/2005/8/layout/pyramid3"/>
    <dgm:cxn modelId="{2741B238-6D53-6545-B5C0-664CAB628B2A}" type="presParOf" srcId="{FBA27B0D-C3B9-D44E-A415-88A3C1A2C6AD}" destId="{1AEC272C-468C-D245-9D6A-6EA534B2F417}" srcOrd="1" destOrd="0" presId="urn:microsoft.com/office/officeart/2005/8/layout/pyramid3"/>
    <dgm:cxn modelId="{51F3435B-BBC9-6048-875D-2B385948F1CD}" type="presParOf" srcId="{1AEC272C-468C-D245-9D6A-6EA534B2F417}" destId="{EBCD4D66-FFA4-C849-87B4-E115BA74B99B}" srcOrd="0" destOrd="0" presId="urn:microsoft.com/office/officeart/2005/8/layout/pyramid3"/>
    <dgm:cxn modelId="{0B525FB6-362A-A74B-A3CF-E920E5266813}" type="presParOf" srcId="{1AEC272C-468C-D245-9D6A-6EA534B2F417}" destId="{CCCD8011-DC9B-1A46-B213-9F3E0F96D421}" srcOrd="1" destOrd="0" presId="urn:microsoft.com/office/officeart/2005/8/layout/pyramid3"/>
    <dgm:cxn modelId="{92C0066E-16D4-2D4D-8364-6BCB3A28DBB0}" type="presParOf" srcId="{FBA27B0D-C3B9-D44E-A415-88A3C1A2C6AD}" destId="{224EC676-8499-EA4B-9ECF-5DAD19DD76E7}" srcOrd="2" destOrd="0" presId="urn:microsoft.com/office/officeart/2005/8/layout/pyramid3"/>
    <dgm:cxn modelId="{FF55B744-2272-7748-BCB5-DA76746DA8AF}" type="presParOf" srcId="{224EC676-8499-EA4B-9ECF-5DAD19DD76E7}" destId="{763D6FA1-0CDB-6D40-A5E1-BA85C2B359B5}" srcOrd="0" destOrd="0" presId="urn:microsoft.com/office/officeart/2005/8/layout/pyramid3"/>
    <dgm:cxn modelId="{3A0B1728-2842-114C-A4FA-A5D3C99DCB99}" type="presParOf" srcId="{224EC676-8499-EA4B-9ECF-5DAD19DD76E7}" destId="{4544AB8E-AE48-074A-88BE-0EAB00BAC4B6}" srcOrd="1" destOrd="0" presId="urn:microsoft.com/office/officeart/2005/8/layout/pyramid3"/>
    <dgm:cxn modelId="{5DFF5AFB-5E45-1240-8F65-F64F22D8911A}" type="presParOf" srcId="{FBA27B0D-C3B9-D44E-A415-88A3C1A2C6AD}" destId="{40B98956-B819-9347-8DFA-AEDC8548CFEA}" srcOrd="3" destOrd="0" presId="urn:microsoft.com/office/officeart/2005/8/layout/pyramid3"/>
    <dgm:cxn modelId="{9D14D66F-6A04-A84A-B778-6B24351FB116}" type="presParOf" srcId="{40B98956-B819-9347-8DFA-AEDC8548CFEA}" destId="{2F734CF7-B03E-E44D-ABBC-0A7741E705F6}" srcOrd="0" destOrd="0" presId="urn:microsoft.com/office/officeart/2005/8/layout/pyramid3"/>
    <dgm:cxn modelId="{071971A5-9445-7E43-A752-6248500D9AC0}" type="presParOf" srcId="{40B98956-B819-9347-8DFA-AEDC8548CFEA}" destId="{AD7D516A-A0A8-FC4E-87B6-0E9FB014B3A9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49B70A-078B-2449-884D-228D1FEB2544}" type="doc">
      <dgm:prSet loTypeId="urn:microsoft.com/office/officeart/2005/8/layout/venn2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ABCA84D-F490-FD4F-809F-394FD157FCD7}">
      <dgm:prSet phldrT="[Text]" custT="1"/>
      <dgm:spPr/>
      <dgm:t>
        <a:bodyPr/>
        <a:lstStyle/>
        <a:p>
          <a:r>
            <a:rPr lang="en-US" sz="2000" dirty="0"/>
            <a:t>Artificial Intelligence</a:t>
          </a:r>
        </a:p>
      </dgm:t>
    </dgm:pt>
    <dgm:pt modelId="{4C9F037C-9B65-2346-B3A0-EAF8FCF3EA67}" type="parTrans" cxnId="{581777C4-B69D-8341-B8AC-816DA5C80672}">
      <dgm:prSet/>
      <dgm:spPr/>
      <dgm:t>
        <a:bodyPr/>
        <a:lstStyle/>
        <a:p>
          <a:endParaRPr lang="en-US" sz="2800"/>
        </a:p>
      </dgm:t>
    </dgm:pt>
    <dgm:pt modelId="{65677E32-E093-374E-B1F7-D4B5B316E71A}" type="sibTrans" cxnId="{581777C4-B69D-8341-B8AC-816DA5C80672}">
      <dgm:prSet/>
      <dgm:spPr/>
      <dgm:t>
        <a:bodyPr/>
        <a:lstStyle/>
        <a:p>
          <a:endParaRPr lang="en-US" sz="2800"/>
        </a:p>
      </dgm:t>
    </dgm:pt>
    <dgm:pt modelId="{5A5F302A-1611-C448-85C0-A2E56B4C38A9}">
      <dgm:prSet phldrT="[Text]" custT="1"/>
      <dgm:spPr/>
      <dgm:t>
        <a:bodyPr/>
        <a:lstStyle/>
        <a:p>
          <a:r>
            <a:rPr lang="en-US" sz="2000" dirty="0"/>
            <a:t>Machine Learning</a:t>
          </a:r>
        </a:p>
      </dgm:t>
    </dgm:pt>
    <dgm:pt modelId="{4399CECF-46C8-2B4A-944D-C85333C00133}" type="parTrans" cxnId="{5456DF99-77DA-8942-BC42-C92F177E97A0}">
      <dgm:prSet/>
      <dgm:spPr/>
      <dgm:t>
        <a:bodyPr/>
        <a:lstStyle/>
        <a:p>
          <a:endParaRPr lang="en-US" sz="2800"/>
        </a:p>
      </dgm:t>
    </dgm:pt>
    <dgm:pt modelId="{8A168400-8008-9F42-9A93-0921C2F58906}" type="sibTrans" cxnId="{5456DF99-77DA-8942-BC42-C92F177E97A0}">
      <dgm:prSet/>
      <dgm:spPr/>
      <dgm:t>
        <a:bodyPr/>
        <a:lstStyle/>
        <a:p>
          <a:endParaRPr lang="en-US" sz="2800"/>
        </a:p>
      </dgm:t>
    </dgm:pt>
    <dgm:pt modelId="{53381E21-CE77-CD45-9339-1D5B9E3DAA1E}">
      <dgm:prSet phldrT="[Text]" custT="1"/>
      <dgm:spPr/>
      <dgm:t>
        <a:bodyPr/>
        <a:lstStyle/>
        <a:p>
          <a:r>
            <a:rPr lang="en-US" sz="2000" dirty="0"/>
            <a:t>Deep Learning</a:t>
          </a:r>
        </a:p>
      </dgm:t>
    </dgm:pt>
    <dgm:pt modelId="{216497ED-83EE-684F-81B8-5B866C309304}" type="parTrans" cxnId="{14B8E93F-67CE-1044-9DAC-F2B6E3F864FA}">
      <dgm:prSet/>
      <dgm:spPr/>
      <dgm:t>
        <a:bodyPr/>
        <a:lstStyle/>
        <a:p>
          <a:endParaRPr lang="en-US" sz="2800"/>
        </a:p>
      </dgm:t>
    </dgm:pt>
    <dgm:pt modelId="{D6B275C0-337B-054C-A734-B71269F0654B}" type="sibTrans" cxnId="{14B8E93F-67CE-1044-9DAC-F2B6E3F864FA}">
      <dgm:prSet/>
      <dgm:spPr/>
      <dgm:t>
        <a:bodyPr/>
        <a:lstStyle/>
        <a:p>
          <a:endParaRPr lang="en-US" sz="2800"/>
        </a:p>
      </dgm:t>
    </dgm:pt>
    <dgm:pt modelId="{E42ABFE9-87E7-0249-AC7B-F343C68E7470}" type="pres">
      <dgm:prSet presAssocID="{8549B70A-078B-2449-884D-228D1FEB2544}" presName="Name0" presStyleCnt="0">
        <dgm:presLayoutVars>
          <dgm:chMax val="7"/>
          <dgm:resizeHandles val="exact"/>
        </dgm:presLayoutVars>
      </dgm:prSet>
      <dgm:spPr/>
    </dgm:pt>
    <dgm:pt modelId="{C4236A57-FD6E-F54C-AF0C-677BDDD49B02}" type="pres">
      <dgm:prSet presAssocID="{8549B70A-078B-2449-884D-228D1FEB2544}" presName="comp1" presStyleCnt="0"/>
      <dgm:spPr/>
    </dgm:pt>
    <dgm:pt modelId="{3840D2B0-A241-DF41-A1EB-2D919F3229A1}" type="pres">
      <dgm:prSet presAssocID="{8549B70A-078B-2449-884D-228D1FEB2544}" presName="circle1" presStyleLbl="node1" presStyleIdx="0" presStyleCnt="3"/>
      <dgm:spPr/>
    </dgm:pt>
    <dgm:pt modelId="{6B5AFB5C-B2E2-314E-B38B-52EC8E1E385E}" type="pres">
      <dgm:prSet presAssocID="{8549B70A-078B-2449-884D-228D1FEB2544}" presName="c1text" presStyleLbl="node1" presStyleIdx="0" presStyleCnt="3">
        <dgm:presLayoutVars>
          <dgm:bulletEnabled val="1"/>
        </dgm:presLayoutVars>
      </dgm:prSet>
      <dgm:spPr/>
    </dgm:pt>
    <dgm:pt modelId="{B30ACFA5-5F6B-FA4B-BF00-DC3B9F6E12F1}" type="pres">
      <dgm:prSet presAssocID="{8549B70A-078B-2449-884D-228D1FEB2544}" presName="comp2" presStyleCnt="0"/>
      <dgm:spPr/>
    </dgm:pt>
    <dgm:pt modelId="{A06E0151-26F7-5249-83A9-D47712032441}" type="pres">
      <dgm:prSet presAssocID="{8549B70A-078B-2449-884D-228D1FEB2544}" presName="circle2" presStyleLbl="node1" presStyleIdx="1" presStyleCnt="3"/>
      <dgm:spPr/>
    </dgm:pt>
    <dgm:pt modelId="{6E32445E-6E1E-AA4A-AA96-16CA5247E845}" type="pres">
      <dgm:prSet presAssocID="{8549B70A-078B-2449-884D-228D1FEB2544}" presName="c2text" presStyleLbl="node1" presStyleIdx="1" presStyleCnt="3">
        <dgm:presLayoutVars>
          <dgm:bulletEnabled val="1"/>
        </dgm:presLayoutVars>
      </dgm:prSet>
      <dgm:spPr/>
    </dgm:pt>
    <dgm:pt modelId="{638E35E2-5501-4D48-B018-3AF506783306}" type="pres">
      <dgm:prSet presAssocID="{8549B70A-078B-2449-884D-228D1FEB2544}" presName="comp3" presStyleCnt="0"/>
      <dgm:spPr/>
    </dgm:pt>
    <dgm:pt modelId="{ECA0C10D-EC7E-1744-87E0-6C6FC68A692A}" type="pres">
      <dgm:prSet presAssocID="{8549B70A-078B-2449-884D-228D1FEB2544}" presName="circle3" presStyleLbl="node1" presStyleIdx="2" presStyleCnt="3"/>
      <dgm:spPr/>
    </dgm:pt>
    <dgm:pt modelId="{A445B686-B53B-6440-9D68-C04AC3ADA56E}" type="pres">
      <dgm:prSet presAssocID="{8549B70A-078B-2449-884D-228D1FEB2544}" presName="c3text" presStyleLbl="node1" presStyleIdx="2" presStyleCnt="3">
        <dgm:presLayoutVars>
          <dgm:bulletEnabled val="1"/>
        </dgm:presLayoutVars>
      </dgm:prSet>
      <dgm:spPr/>
    </dgm:pt>
  </dgm:ptLst>
  <dgm:cxnLst>
    <dgm:cxn modelId="{184DFB03-4FCC-424B-B420-2A6732C58898}" type="presOf" srcId="{FABCA84D-F490-FD4F-809F-394FD157FCD7}" destId="{3840D2B0-A241-DF41-A1EB-2D919F3229A1}" srcOrd="0" destOrd="0" presId="urn:microsoft.com/office/officeart/2005/8/layout/venn2"/>
    <dgm:cxn modelId="{61BD3A09-E561-CE47-8818-D1CE578DCBCF}" type="presOf" srcId="{53381E21-CE77-CD45-9339-1D5B9E3DAA1E}" destId="{A445B686-B53B-6440-9D68-C04AC3ADA56E}" srcOrd="1" destOrd="0" presId="urn:microsoft.com/office/officeart/2005/8/layout/venn2"/>
    <dgm:cxn modelId="{AF63B82B-9B59-3245-90C1-00EEFB374762}" type="presOf" srcId="{FABCA84D-F490-FD4F-809F-394FD157FCD7}" destId="{6B5AFB5C-B2E2-314E-B38B-52EC8E1E385E}" srcOrd="1" destOrd="0" presId="urn:microsoft.com/office/officeart/2005/8/layout/venn2"/>
    <dgm:cxn modelId="{14B8E93F-67CE-1044-9DAC-F2B6E3F864FA}" srcId="{8549B70A-078B-2449-884D-228D1FEB2544}" destId="{53381E21-CE77-CD45-9339-1D5B9E3DAA1E}" srcOrd="2" destOrd="0" parTransId="{216497ED-83EE-684F-81B8-5B866C309304}" sibTransId="{D6B275C0-337B-054C-A734-B71269F0654B}"/>
    <dgm:cxn modelId="{642B8478-4589-8A40-B3B3-69AD28F7F377}" type="presOf" srcId="{53381E21-CE77-CD45-9339-1D5B9E3DAA1E}" destId="{ECA0C10D-EC7E-1744-87E0-6C6FC68A692A}" srcOrd="0" destOrd="0" presId="urn:microsoft.com/office/officeart/2005/8/layout/venn2"/>
    <dgm:cxn modelId="{5456DF99-77DA-8942-BC42-C92F177E97A0}" srcId="{8549B70A-078B-2449-884D-228D1FEB2544}" destId="{5A5F302A-1611-C448-85C0-A2E56B4C38A9}" srcOrd="1" destOrd="0" parTransId="{4399CECF-46C8-2B4A-944D-C85333C00133}" sibTransId="{8A168400-8008-9F42-9A93-0921C2F58906}"/>
    <dgm:cxn modelId="{26563BA1-F65F-CF44-AD1E-7DC57BFC7957}" type="presOf" srcId="{8549B70A-078B-2449-884D-228D1FEB2544}" destId="{E42ABFE9-87E7-0249-AC7B-F343C68E7470}" srcOrd="0" destOrd="0" presId="urn:microsoft.com/office/officeart/2005/8/layout/venn2"/>
    <dgm:cxn modelId="{581777C4-B69D-8341-B8AC-816DA5C80672}" srcId="{8549B70A-078B-2449-884D-228D1FEB2544}" destId="{FABCA84D-F490-FD4F-809F-394FD157FCD7}" srcOrd="0" destOrd="0" parTransId="{4C9F037C-9B65-2346-B3A0-EAF8FCF3EA67}" sibTransId="{65677E32-E093-374E-B1F7-D4B5B316E71A}"/>
    <dgm:cxn modelId="{55E3C1D0-2A21-0649-ADA7-FDAF2198B337}" type="presOf" srcId="{5A5F302A-1611-C448-85C0-A2E56B4C38A9}" destId="{A06E0151-26F7-5249-83A9-D47712032441}" srcOrd="0" destOrd="0" presId="urn:microsoft.com/office/officeart/2005/8/layout/venn2"/>
    <dgm:cxn modelId="{4E177FE1-DA87-EC45-8B16-92CA1E14F773}" type="presOf" srcId="{5A5F302A-1611-C448-85C0-A2E56B4C38A9}" destId="{6E32445E-6E1E-AA4A-AA96-16CA5247E845}" srcOrd="1" destOrd="0" presId="urn:microsoft.com/office/officeart/2005/8/layout/venn2"/>
    <dgm:cxn modelId="{654DF480-3A45-DD47-B704-BB80519449BF}" type="presParOf" srcId="{E42ABFE9-87E7-0249-AC7B-F343C68E7470}" destId="{C4236A57-FD6E-F54C-AF0C-677BDDD49B02}" srcOrd="0" destOrd="0" presId="urn:microsoft.com/office/officeart/2005/8/layout/venn2"/>
    <dgm:cxn modelId="{5C9BD2DE-C476-DC4B-84FF-28178641AA68}" type="presParOf" srcId="{C4236A57-FD6E-F54C-AF0C-677BDDD49B02}" destId="{3840D2B0-A241-DF41-A1EB-2D919F3229A1}" srcOrd="0" destOrd="0" presId="urn:microsoft.com/office/officeart/2005/8/layout/venn2"/>
    <dgm:cxn modelId="{BE16EB12-E1BD-7C48-A3C0-AF3CEB4CDE60}" type="presParOf" srcId="{C4236A57-FD6E-F54C-AF0C-677BDDD49B02}" destId="{6B5AFB5C-B2E2-314E-B38B-52EC8E1E385E}" srcOrd="1" destOrd="0" presId="urn:microsoft.com/office/officeart/2005/8/layout/venn2"/>
    <dgm:cxn modelId="{59479BB2-E997-2347-BF72-8F94F85E3098}" type="presParOf" srcId="{E42ABFE9-87E7-0249-AC7B-F343C68E7470}" destId="{B30ACFA5-5F6B-FA4B-BF00-DC3B9F6E12F1}" srcOrd="1" destOrd="0" presId="urn:microsoft.com/office/officeart/2005/8/layout/venn2"/>
    <dgm:cxn modelId="{7B7966D9-26D1-7C4F-AA0C-70E16A6659BB}" type="presParOf" srcId="{B30ACFA5-5F6B-FA4B-BF00-DC3B9F6E12F1}" destId="{A06E0151-26F7-5249-83A9-D47712032441}" srcOrd="0" destOrd="0" presId="urn:microsoft.com/office/officeart/2005/8/layout/venn2"/>
    <dgm:cxn modelId="{DFD00C18-10B3-2944-A8B3-498126B7D745}" type="presParOf" srcId="{B30ACFA5-5F6B-FA4B-BF00-DC3B9F6E12F1}" destId="{6E32445E-6E1E-AA4A-AA96-16CA5247E845}" srcOrd="1" destOrd="0" presId="urn:microsoft.com/office/officeart/2005/8/layout/venn2"/>
    <dgm:cxn modelId="{C2D08089-8C26-7348-96B5-E37A305F7C07}" type="presParOf" srcId="{E42ABFE9-87E7-0249-AC7B-F343C68E7470}" destId="{638E35E2-5501-4D48-B018-3AF506783306}" srcOrd="2" destOrd="0" presId="urn:microsoft.com/office/officeart/2005/8/layout/venn2"/>
    <dgm:cxn modelId="{42AF77A0-40D2-2B40-A97E-28F303AE0411}" type="presParOf" srcId="{638E35E2-5501-4D48-B018-3AF506783306}" destId="{ECA0C10D-EC7E-1744-87E0-6C6FC68A692A}" srcOrd="0" destOrd="0" presId="urn:microsoft.com/office/officeart/2005/8/layout/venn2"/>
    <dgm:cxn modelId="{B6C1EFD5-18D3-B241-85D5-062F806E26AB}" type="presParOf" srcId="{638E35E2-5501-4D48-B018-3AF506783306}" destId="{A445B686-B53B-6440-9D68-C04AC3ADA56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24401A-84F1-A643-B5DD-13DC95798FC2}" type="doc">
      <dgm:prSet loTypeId="urn:microsoft.com/office/officeart/2008/layout/PictureAccent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B613B3-D472-3249-A7C1-B34A43E05732}">
      <dgm:prSet phldrT="[Text]"/>
      <dgm:spPr/>
      <dgm:t>
        <a:bodyPr/>
        <a:lstStyle/>
        <a:p>
          <a:r>
            <a:rPr lang="en-CA" dirty="0"/>
            <a:t>Simulated pulses + real noise</a:t>
          </a:r>
          <a:endParaRPr lang="en-US" dirty="0"/>
        </a:p>
      </dgm:t>
    </dgm:pt>
    <dgm:pt modelId="{C4242759-B507-8942-8451-90287131602C}" type="parTrans" cxnId="{C523B627-DDAA-4C4A-B3EA-A0292BDC7232}">
      <dgm:prSet/>
      <dgm:spPr/>
      <dgm:t>
        <a:bodyPr/>
        <a:lstStyle/>
        <a:p>
          <a:endParaRPr lang="en-US"/>
        </a:p>
      </dgm:t>
    </dgm:pt>
    <dgm:pt modelId="{C82CC63D-F154-1A4E-AF70-22391190D6FC}" type="sibTrans" cxnId="{C523B627-DDAA-4C4A-B3EA-A0292BDC7232}">
      <dgm:prSet/>
      <dgm:spPr/>
      <dgm:t>
        <a:bodyPr/>
        <a:lstStyle/>
        <a:p>
          <a:endParaRPr lang="en-US"/>
        </a:p>
      </dgm:t>
    </dgm:pt>
    <dgm:pt modelId="{508A1BCD-41D1-BB4A-B424-0A903871C433}">
      <dgm:prSet phldrT="[Text]"/>
      <dgm:spPr/>
      <dgm:t>
        <a:bodyPr/>
        <a:lstStyle/>
        <a:p>
          <a:r>
            <a:rPr lang="en-CA" dirty="0"/>
            <a:t>Trained on a simulation-based dataset modeled after our real detector</a:t>
          </a:r>
          <a:endParaRPr lang="en-US" dirty="0"/>
        </a:p>
      </dgm:t>
    </dgm:pt>
    <dgm:pt modelId="{2AD4057F-B96A-1740-9EEF-9B5A55F2F3FA}" type="parTrans" cxnId="{65115F93-E81C-2C4B-B598-792EBD68EF6C}">
      <dgm:prSet/>
      <dgm:spPr/>
      <dgm:t>
        <a:bodyPr/>
        <a:lstStyle/>
        <a:p>
          <a:endParaRPr lang="en-US"/>
        </a:p>
      </dgm:t>
    </dgm:pt>
    <dgm:pt modelId="{F068C58D-A357-3149-8C09-9D2233395FD2}" type="sibTrans" cxnId="{65115F93-E81C-2C4B-B598-792EBD68EF6C}">
      <dgm:prSet/>
      <dgm:spPr/>
      <dgm:t>
        <a:bodyPr/>
        <a:lstStyle/>
        <a:p>
          <a:endParaRPr lang="en-US"/>
        </a:p>
      </dgm:t>
    </dgm:pt>
    <dgm:pt modelId="{A544313A-3325-014F-A866-DE46C5108867}">
      <dgm:prSet phldrT="[Text]"/>
      <dgm:spPr/>
      <dgm:t>
        <a:bodyPr/>
        <a:lstStyle/>
        <a:p>
          <a:r>
            <a:rPr lang="en-CA" dirty="0"/>
            <a:t>Simulated pulses</a:t>
          </a:r>
          <a:endParaRPr lang="en-US" dirty="0"/>
        </a:p>
      </dgm:t>
    </dgm:pt>
    <dgm:pt modelId="{1C1C473F-45EB-084C-87BC-1D905D409453}" type="parTrans" cxnId="{984A9FCD-7E5D-2B4B-B168-C5DC6C2BDFB5}">
      <dgm:prSet/>
      <dgm:spPr/>
      <dgm:t>
        <a:bodyPr/>
        <a:lstStyle/>
        <a:p>
          <a:endParaRPr lang="en-US"/>
        </a:p>
      </dgm:t>
    </dgm:pt>
    <dgm:pt modelId="{E2DA3F27-6243-AB40-B28F-D7946937A7BA}" type="sibTrans" cxnId="{984A9FCD-7E5D-2B4B-B168-C5DC6C2BDFB5}">
      <dgm:prSet/>
      <dgm:spPr/>
      <dgm:t>
        <a:bodyPr/>
        <a:lstStyle/>
        <a:p>
          <a:endParaRPr lang="en-US"/>
        </a:p>
      </dgm:t>
    </dgm:pt>
    <dgm:pt modelId="{735C7A0E-2A52-6747-B7C5-E445AF5DD8C0}" type="pres">
      <dgm:prSet presAssocID="{3024401A-84F1-A643-B5DD-13DC95798FC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B5638D56-CC07-C44B-A0C6-3942DF52E744}" type="pres">
      <dgm:prSet presAssocID="{508A1BCD-41D1-BB4A-B424-0A903871C433}" presName="root" presStyleCnt="0">
        <dgm:presLayoutVars>
          <dgm:chMax/>
          <dgm:chPref val="4"/>
        </dgm:presLayoutVars>
      </dgm:prSet>
      <dgm:spPr/>
    </dgm:pt>
    <dgm:pt modelId="{892109D9-DE2B-2546-9462-1D2DA1C65A49}" type="pres">
      <dgm:prSet presAssocID="{508A1BCD-41D1-BB4A-B424-0A903871C433}" presName="rootComposite" presStyleCnt="0">
        <dgm:presLayoutVars/>
      </dgm:prSet>
      <dgm:spPr/>
    </dgm:pt>
    <dgm:pt modelId="{35C97DBC-8F73-7F4F-A896-E17B0AE8705E}" type="pres">
      <dgm:prSet presAssocID="{508A1BCD-41D1-BB4A-B424-0A903871C433}" presName="rootText" presStyleLbl="node0" presStyleIdx="0" presStyleCnt="1">
        <dgm:presLayoutVars>
          <dgm:chMax/>
          <dgm:chPref val="4"/>
        </dgm:presLayoutVars>
      </dgm:prSet>
      <dgm:spPr/>
    </dgm:pt>
    <dgm:pt modelId="{0F4D7C9D-07F0-164C-9E5D-28E327A7BB2E}" type="pres">
      <dgm:prSet presAssocID="{508A1BCD-41D1-BB4A-B424-0A903871C433}" presName="childShape" presStyleCnt="0">
        <dgm:presLayoutVars>
          <dgm:chMax val="0"/>
          <dgm:chPref val="0"/>
        </dgm:presLayoutVars>
      </dgm:prSet>
      <dgm:spPr/>
    </dgm:pt>
    <dgm:pt modelId="{4F53240D-24F9-994C-A433-EF789E558D32}" type="pres">
      <dgm:prSet presAssocID="{9EB613B3-D472-3249-A7C1-B34A43E05732}" presName="childComposite" presStyleCnt="0">
        <dgm:presLayoutVars>
          <dgm:chMax val="0"/>
          <dgm:chPref val="0"/>
        </dgm:presLayoutVars>
      </dgm:prSet>
      <dgm:spPr/>
    </dgm:pt>
    <dgm:pt modelId="{BB05341F-C256-964A-84D7-A5E6330A3888}" type="pres">
      <dgm:prSet presAssocID="{9EB613B3-D472-3249-A7C1-B34A43E05732}" presName="Image" presStyleLbl="node1" presStyleIdx="0" presStyleCnt="2"/>
      <dgm:spPr/>
    </dgm:pt>
    <dgm:pt modelId="{1FE8F16D-5251-0547-96BD-1D2D37CA7BC4}" type="pres">
      <dgm:prSet presAssocID="{9EB613B3-D472-3249-A7C1-B34A43E05732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999093D0-5B60-BD41-A27E-AA8BFFC49EF0}" type="pres">
      <dgm:prSet presAssocID="{A544313A-3325-014F-A866-DE46C5108867}" presName="childComposite" presStyleCnt="0">
        <dgm:presLayoutVars>
          <dgm:chMax val="0"/>
          <dgm:chPref val="0"/>
        </dgm:presLayoutVars>
      </dgm:prSet>
      <dgm:spPr/>
    </dgm:pt>
    <dgm:pt modelId="{4437582E-5776-1E40-9EEB-18BC9B50EF3D}" type="pres">
      <dgm:prSet presAssocID="{A544313A-3325-014F-A866-DE46C5108867}" presName="Image" presStyleLbl="node1" presStyleIdx="1" presStyleCnt="2"/>
      <dgm:spPr/>
    </dgm:pt>
    <dgm:pt modelId="{EA0DE00C-A110-704D-9AC8-4ACEE8DA4391}" type="pres">
      <dgm:prSet presAssocID="{A544313A-3325-014F-A866-DE46C510886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D1B9D61E-961F-D046-A3B6-D9DA879DC503}" type="presOf" srcId="{508A1BCD-41D1-BB4A-B424-0A903871C433}" destId="{35C97DBC-8F73-7F4F-A896-E17B0AE8705E}" srcOrd="0" destOrd="0" presId="urn:microsoft.com/office/officeart/2008/layout/PictureAccentList"/>
    <dgm:cxn modelId="{C523B627-DDAA-4C4A-B3EA-A0292BDC7232}" srcId="{508A1BCD-41D1-BB4A-B424-0A903871C433}" destId="{9EB613B3-D472-3249-A7C1-B34A43E05732}" srcOrd="0" destOrd="0" parTransId="{C4242759-B507-8942-8451-90287131602C}" sibTransId="{C82CC63D-F154-1A4E-AF70-22391190D6FC}"/>
    <dgm:cxn modelId="{57EDD88A-AF57-8949-8435-C97BBE73F1D2}" type="presOf" srcId="{9EB613B3-D472-3249-A7C1-B34A43E05732}" destId="{1FE8F16D-5251-0547-96BD-1D2D37CA7BC4}" srcOrd="0" destOrd="0" presId="urn:microsoft.com/office/officeart/2008/layout/PictureAccentList"/>
    <dgm:cxn modelId="{65115F93-E81C-2C4B-B598-792EBD68EF6C}" srcId="{3024401A-84F1-A643-B5DD-13DC95798FC2}" destId="{508A1BCD-41D1-BB4A-B424-0A903871C433}" srcOrd="0" destOrd="0" parTransId="{2AD4057F-B96A-1740-9EEF-9B5A55F2F3FA}" sibTransId="{F068C58D-A357-3149-8C09-9D2233395FD2}"/>
    <dgm:cxn modelId="{E2187A9F-252D-CA41-8106-DE2C37F11F8D}" type="presOf" srcId="{A544313A-3325-014F-A866-DE46C5108867}" destId="{EA0DE00C-A110-704D-9AC8-4ACEE8DA4391}" srcOrd="0" destOrd="0" presId="urn:microsoft.com/office/officeart/2008/layout/PictureAccentList"/>
    <dgm:cxn modelId="{984A9FCD-7E5D-2B4B-B168-C5DC6C2BDFB5}" srcId="{508A1BCD-41D1-BB4A-B424-0A903871C433}" destId="{A544313A-3325-014F-A866-DE46C5108867}" srcOrd="1" destOrd="0" parTransId="{1C1C473F-45EB-084C-87BC-1D905D409453}" sibTransId="{E2DA3F27-6243-AB40-B28F-D7946937A7BA}"/>
    <dgm:cxn modelId="{79265AFB-D7DB-6B4A-9B3B-A5CE88AE2983}" type="presOf" srcId="{3024401A-84F1-A643-B5DD-13DC95798FC2}" destId="{735C7A0E-2A52-6747-B7C5-E445AF5DD8C0}" srcOrd="0" destOrd="0" presId="urn:microsoft.com/office/officeart/2008/layout/PictureAccentList"/>
    <dgm:cxn modelId="{63AC36FD-F638-4C4D-AE58-6AF7FF82D85A}" type="presParOf" srcId="{735C7A0E-2A52-6747-B7C5-E445AF5DD8C0}" destId="{B5638D56-CC07-C44B-A0C6-3942DF52E744}" srcOrd="0" destOrd="0" presId="urn:microsoft.com/office/officeart/2008/layout/PictureAccentList"/>
    <dgm:cxn modelId="{8AC9E8F5-C35F-214F-8A1F-1026F6594D68}" type="presParOf" srcId="{B5638D56-CC07-C44B-A0C6-3942DF52E744}" destId="{892109D9-DE2B-2546-9462-1D2DA1C65A49}" srcOrd="0" destOrd="0" presId="urn:microsoft.com/office/officeart/2008/layout/PictureAccentList"/>
    <dgm:cxn modelId="{F0B3D4BF-4FE9-1C41-8EDE-702EDC57AC9D}" type="presParOf" srcId="{892109D9-DE2B-2546-9462-1D2DA1C65A49}" destId="{35C97DBC-8F73-7F4F-A896-E17B0AE8705E}" srcOrd="0" destOrd="0" presId="urn:microsoft.com/office/officeart/2008/layout/PictureAccentList"/>
    <dgm:cxn modelId="{6C634966-7909-1F40-9DB6-9FA2611D7155}" type="presParOf" srcId="{B5638D56-CC07-C44B-A0C6-3942DF52E744}" destId="{0F4D7C9D-07F0-164C-9E5D-28E327A7BB2E}" srcOrd="1" destOrd="0" presId="urn:microsoft.com/office/officeart/2008/layout/PictureAccentList"/>
    <dgm:cxn modelId="{D65FC2F4-FA13-6640-8C0E-AAF1D0C4B4D3}" type="presParOf" srcId="{0F4D7C9D-07F0-164C-9E5D-28E327A7BB2E}" destId="{4F53240D-24F9-994C-A433-EF789E558D32}" srcOrd="0" destOrd="0" presId="urn:microsoft.com/office/officeart/2008/layout/PictureAccentList"/>
    <dgm:cxn modelId="{219A6EA8-CA3D-1F44-89D6-54C38F3CD987}" type="presParOf" srcId="{4F53240D-24F9-994C-A433-EF789E558D32}" destId="{BB05341F-C256-964A-84D7-A5E6330A3888}" srcOrd="0" destOrd="0" presId="urn:microsoft.com/office/officeart/2008/layout/PictureAccentList"/>
    <dgm:cxn modelId="{393165A6-14DC-204C-A29A-7908B0F8E72F}" type="presParOf" srcId="{4F53240D-24F9-994C-A433-EF789E558D32}" destId="{1FE8F16D-5251-0547-96BD-1D2D37CA7BC4}" srcOrd="1" destOrd="0" presId="urn:microsoft.com/office/officeart/2008/layout/PictureAccentList"/>
    <dgm:cxn modelId="{B95F76CB-499F-AB4F-B51B-82A0773C6D1B}" type="presParOf" srcId="{0F4D7C9D-07F0-164C-9E5D-28E327A7BB2E}" destId="{999093D0-5B60-BD41-A27E-AA8BFFC49EF0}" srcOrd="1" destOrd="0" presId="urn:microsoft.com/office/officeart/2008/layout/PictureAccentList"/>
    <dgm:cxn modelId="{A6C85D6A-C9EA-5F44-ACE5-E7446F3FADC7}" type="presParOf" srcId="{999093D0-5B60-BD41-A27E-AA8BFFC49EF0}" destId="{4437582E-5776-1E40-9EEB-18BC9B50EF3D}" srcOrd="0" destOrd="0" presId="urn:microsoft.com/office/officeart/2008/layout/PictureAccentList"/>
    <dgm:cxn modelId="{6D134265-7B6B-4149-98F4-B6A9F080B026}" type="presParOf" srcId="{999093D0-5B60-BD41-A27E-AA8BFFC49EF0}" destId="{EA0DE00C-A110-704D-9AC8-4ACEE8DA439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305F7-C0FE-7248-85C0-08E215FFFA39}">
      <dsp:nvSpPr>
        <dsp:cNvPr id="0" name=""/>
        <dsp:cNvSpPr/>
      </dsp:nvSpPr>
      <dsp:spPr>
        <a:xfrm rot="10800000">
          <a:off x="0" y="0"/>
          <a:ext cx="10674347" cy="1077118"/>
        </a:xfrm>
        <a:prstGeom prst="trapezoid">
          <a:avLst>
            <a:gd name="adj" fmla="val 123876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Machine learning overview and practices</a:t>
          </a:r>
        </a:p>
      </dsp:txBody>
      <dsp:txXfrm rot="-10800000">
        <a:off x="1868010" y="0"/>
        <a:ext cx="6938325" cy="1077118"/>
      </dsp:txXfrm>
    </dsp:sp>
    <dsp:sp modelId="{EBCD4D66-FFA4-C849-87B4-E115BA74B99B}">
      <dsp:nvSpPr>
        <dsp:cNvPr id="0" name=""/>
        <dsp:cNvSpPr/>
      </dsp:nvSpPr>
      <dsp:spPr>
        <a:xfrm rot="10800000">
          <a:off x="1334293" y="1077118"/>
          <a:ext cx="8005760" cy="1077118"/>
        </a:xfrm>
        <a:prstGeom prst="trapezoid">
          <a:avLst>
            <a:gd name="adj" fmla="val 123876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Specific machine learning examples + use cases</a:t>
          </a:r>
        </a:p>
      </dsp:txBody>
      <dsp:txXfrm rot="-10800000">
        <a:off x="2735301" y="1077118"/>
        <a:ext cx="5203744" cy="1077118"/>
      </dsp:txXfrm>
    </dsp:sp>
    <dsp:sp modelId="{763D6FA1-0CDB-6D40-A5E1-BA85C2B359B5}">
      <dsp:nvSpPr>
        <dsp:cNvPr id="0" name=""/>
        <dsp:cNvSpPr/>
      </dsp:nvSpPr>
      <dsp:spPr>
        <a:xfrm rot="10800000">
          <a:off x="2668586" y="2154237"/>
          <a:ext cx="5337173" cy="1077118"/>
        </a:xfrm>
        <a:prstGeom prst="trapezoid">
          <a:avLst>
            <a:gd name="adj" fmla="val 123876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Neural networks</a:t>
          </a:r>
        </a:p>
      </dsp:txBody>
      <dsp:txXfrm rot="-10800000">
        <a:off x="3602592" y="2154237"/>
        <a:ext cx="3469162" cy="1077118"/>
      </dsp:txXfrm>
    </dsp:sp>
    <dsp:sp modelId="{2F734CF7-B03E-E44D-ABBC-0A7741E705F6}">
      <dsp:nvSpPr>
        <dsp:cNvPr id="0" name=""/>
        <dsp:cNvSpPr/>
      </dsp:nvSpPr>
      <dsp:spPr>
        <a:xfrm rot="10800000">
          <a:off x="4002880" y="3231356"/>
          <a:ext cx="2668586" cy="1077118"/>
        </a:xfrm>
        <a:prstGeom prst="trapezoid">
          <a:avLst>
            <a:gd name="adj" fmla="val 123876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Neural networks for particle physics</a:t>
          </a:r>
        </a:p>
      </dsp:txBody>
      <dsp:txXfrm rot="-10800000">
        <a:off x="4002880" y="3231356"/>
        <a:ext cx="2668586" cy="10771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0D2B0-A241-DF41-A1EB-2D919F3229A1}">
      <dsp:nvSpPr>
        <dsp:cNvPr id="0" name=""/>
        <dsp:cNvSpPr/>
      </dsp:nvSpPr>
      <dsp:spPr>
        <a:xfrm>
          <a:off x="381786" y="0"/>
          <a:ext cx="4414839" cy="44148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Artificial Intelligence</a:t>
          </a:r>
        </a:p>
      </dsp:txBody>
      <dsp:txXfrm>
        <a:off x="1817712" y="220741"/>
        <a:ext cx="1542986" cy="662225"/>
      </dsp:txXfrm>
    </dsp:sp>
    <dsp:sp modelId="{A06E0151-26F7-5249-83A9-D47712032441}">
      <dsp:nvSpPr>
        <dsp:cNvPr id="0" name=""/>
        <dsp:cNvSpPr/>
      </dsp:nvSpPr>
      <dsp:spPr>
        <a:xfrm>
          <a:off x="933641" y="1103709"/>
          <a:ext cx="3311129" cy="331112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Machine Learning</a:t>
          </a:r>
        </a:p>
      </dsp:txBody>
      <dsp:txXfrm>
        <a:off x="1817712" y="1310655"/>
        <a:ext cx="1542986" cy="620836"/>
      </dsp:txXfrm>
    </dsp:sp>
    <dsp:sp modelId="{ECA0C10D-EC7E-1744-87E0-6C6FC68A692A}">
      <dsp:nvSpPr>
        <dsp:cNvPr id="0" name=""/>
        <dsp:cNvSpPr/>
      </dsp:nvSpPr>
      <dsp:spPr>
        <a:xfrm>
          <a:off x="1485496" y="2207419"/>
          <a:ext cx="2207419" cy="22074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Deep Learning</a:t>
          </a:r>
        </a:p>
      </dsp:txBody>
      <dsp:txXfrm>
        <a:off x="1808765" y="2759274"/>
        <a:ext cx="1560881" cy="11037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97DBC-8F73-7F4F-A896-E17B0AE8705E}">
      <dsp:nvSpPr>
        <dsp:cNvPr id="0" name=""/>
        <dsp:cNvSpPr/>
      </dsp:nvSpPr>
      <dsp:spPr>
        <a:xfrm>
          <a:off x="0" y="348919"/>
          <a:ext cx="5767020" cy="99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Trained on a simulation-based dataset modeled after our real detector</a:t>
          </a:r>
          <a:endParaRPr lang="en-US" sz="2800" kern="1200" dirty="0"/>
        </a:p>
      </dsp:txBody>
      <dsp:txXfrm>
        <a:off x="29199" y="378118"/>
        <a:ext cx="5708622" cy="938516"/>
      </dsp:txXfrm>
    </dsp:sp>
    <dsp:sp modelId="{BB05341F-C256-964A-84D7-A5E6330A3888}">
      <dsp:nvSpPr>
        <dsp:cNvPr id="0" name=""/>
        <dsp:cNvSpPr/>
      </dsp:nvSpPr>
      <dsp:spPr>
        <a:xfrm>
          <a:off x="0" y="1525278"/>
          <a:ext cx="996914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8F16D-5251-0547-96BD-1D2D37CA7BC4}">
      <dsp:nvSpPr>
        <dsp:cNvPr id="0" name=""/>
        <dsp:cNvSpPr/>
      </dsp:nvSpPr>
      <dsp:spPr>
        <a:xfrm>
          <a:off x="1056729" y="1525278"/>
          <a:ext cx="4710291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Simulated pulses + real noise</a:t>
          </a:r>
          <a:endParaRPr lang="en-US" sz="2800" kern="1200" dirty="0"/>
        </a:p>
      </dsp:txBody>
      <dsp:txXfrm>
        <a:off x="1105403" y="1573952"/>
        <a:ext cx="4612943" cy="899566"/>
      </dsp:txXfrm>
    </dsp:sp>
    <dsp:sp modelId="{4437582E-5776-1E40-9EEB-18BC9B50EF3D}">
      <dsp:nvSpPr>
        <dsp:cNvPr id="0" name=""/>
        <dsp:cNvSpPr/>
      </dsp:nvSpPr>
      <dsp:spPr>
        <a:xfrm>
          <a:off x="0" y="2641822"/>
          <a:ext cx="996914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DE00C-A110-704D-9AC8-4ACEE8DA4391}">
      <dsp:nvSpPr>
        <dsp:cNvPr id="0" name=""/>
        <dsp:cNvSpPr/>
      </dsp:nvSpPr>
      <dsp:spPr>
        <a:xfrm>
          <a:off x="1056729" y="2641822"/>
          <a:ext cx="4710291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Simulated pulses</a:t>
          </a:r>
          <a:endParaRPr lang="en-US" sz="2800" kern="1200" dirty="0"/>
        </a:p>
      </dsp:txBody>
      <dsp:txXfrm>
        <a:off x="1105403" y="2690496"/>
        <a:ext cx="4612943" cy="899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80C8A-1B5E-8040-BDBF-5059367E8D93}" type="datetimeFigureOut">
              <a:rPr lang="en-CA" smtClean="0"/>
              <a:t>2023-05-11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1F055-9185-B843-8F5E-A71D7C87DC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815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8051" y="2130426"/>
            <a:ext cx="10369549" cy="1470025"/>
          </a:xfrm>
        </p:spPr>
        <p:txBody>
          <a:bodyPr lIns="0" tIns="0" rIns="0" bIns="0" anchor="t">
            <a:normAutofit/>
          </a:bodyPr>
          <a:lstStyle>
            <a:lvl1pPr algn="l">
              <a:defRPr sz="4800" b="0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10363200" cy="1752600"/>
          </a:xfrm>
        </p:spPr>
        <p:txBody>
          <a:bodyPr lIns="0" bIns="0">
            <a:normAutofit/>
          </a:bodyPr>
          <a:lstStyle>
            <a:lvl1pPr marL="0" indent="0" algn="l">
              <a:buNone/>
              <a:defRPr sz="2400" b="1" i="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495562"/>
            <a:ext cx="121302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6D89-0CE6-564C-9D67-7B923B1F9552}" type="datetime1">
              <a:rPr lang="en-CA" smtClean="0"/>
              <a:t>2023-05-11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8385" y="6495562"/>
            <a:ext cx="423601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495562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0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817687"/>
            <a:ext cx="2743200" cy="44836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17687"/>
            <a:ext cx="8026400" cy="448365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73E8-1EE6-2041-BBD6-B8DF66AA2374}" type="datetime1">
              <a:rPr lang="en-CA" smtClean="0"/>
              <a:t>2023-05-11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 marL="304792" indent="-304792">
              <a:defRPr sz="3200">
                <a:latin typeface="Palatino Linotype"/>
                <a:cs typeface="Palatino Linotype"/>
              </a:defRPr>
            </a:lvl1pPr>
            <a:lvl2pPr marL="607469" indent="-302676">
              <a:defRPr sz="3200">
                <a:latin typeface="Palatino Linotype"/>
                <a:cs typeface="Palatino Linotype"/>
              </a:defRPr>
            </a:lvl2pPr>
            <a:lvl3pPr marL="912261" indent="-304792">
              <a:defRPr sz="3200">
                <a:latin typeface="Palatino Linotype"/>
                <a:cs typeface="Palatino Linotype"/>
              </a:defRPr>
            </a:lvl3pPr>
            <a:lvl4pPr marL="1214936" indent="-302676">
              <a:defRPr>
                <a:latin typeface="Palatino Linotype"/>
                <a:cs typeface="Palatino Linotype"/>
              </a:defRPr>
            </a:lvl4pPr>
            <a:lvl5pPr marL="1519729" indent="-304792">
              <a:defRPr>
                <a:latin typeface="Palatino Linotype"/>
                <a:cs typeface="Palatino Linotyp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B28A-9CBA-DF48-A691-AF3181985FED}" type="datetime1">
              <a:rPr lang="en-CA" smtClean="0"/>
              <a:t>2023-05-11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5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2" y="4406901"/>
            <a:ext cx="10411884" cy="1362075"/>
          </a:xfrm>
        </p:spPr>
        <p:txBody>
          <a:bodyPr anchor="t">
            <a:normAutofit/>
          </a:bodyPr>
          <a:lstStyle>
            <a:lvl1pPr algn="l">
              <a:defRPr sz="4800" b="0" i="0" cap="none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3" y="2906714"/>
            <a:ext cx="10418233" cy="1400017"/>
          </a:xfrm>
        </p:spPr>
        <p:txBody>
          <a:bodyPr lIns="0" tIns="0" rIns="0" bIns="0" anchor="b"/>
          <a:lstStyle>
            <a:lvl1pPr marL="0" indent="0">
              <a:buNone/>
              <a:defRPr sz="2667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2F7-A4D7-6542-89C1-6A624AAA079A}" type="datetime1">
              <a:rPr lang="en-CA" smtClean="0"/>
              <a:t>2023-05-11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8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 lIns="0" tIns="0" rIns="0" bIns="0"/>
          <a:lstStyle>
            <a:lvl1pPr>
              <a:defRPr sz="3200" b="0" i="0">
                <a:latin typeface="Palatino Linotype"/>
                <a:cs typeface="Palatino Linotype"/>
              </a:defRPr>
            </a:lvl1pPr>
            <a:lvl2pPr>
              <a:defRPr sz="3200" b="0" i="0">
                <a:latin typeface="Palatino Linotype"/>
                <a:cs typeface="Palatino Linotype"/>
              </a:defRPr>
            </a:lvl2pPr>
            <a:lvl3pPr>
              <a:defRPr sz="2400" b="0" i="0">
                <a:latin typeface="Palatino Linotype"/>
                <a:cs typeface="Palatino Linotype"/>
              </a:defRPr>
            </a:lvl3pPr>
            <a:lvl4pPr>
              <a:defRPr sz="2400" b="0" i="0">
                <a:latin typeface="Palatino Linotype"/>
                <a:cs typeface="Palatino Linotype"/>
              </a:defRPr>
            </a:lvl4pPr>
            <a:lvl5pPr>
              <a:defRPr sz="2400" b="0" i="0">
                <a:latin typeface="Palatino Linotype"/>
                <a:cs typeface="Palatino Linotype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3989" y="1817158"/>
            <a:ext cx="5178412" cy="4414839"/>
          </a:xfrm>
        </p:spPr>
        <p:txBody>
          <a:bodyPr lIns="0" tIns="0" rIns="0"/>
          <a:lstStyle>
            <a:lvl1pPr>
              <a:defRPr sz="3200" b="0" i="0">
                <a:latin typeface="Palatino Linotype"/>
                <a:cs typeface="Palatino Linotype"/>
              </a:defRPr>
            </a:lvl1pPr>
            <a:lvl2pPr>
              <a:defRPr sz="3200" b="0" i="0">
                <a:latin typeface="Palatino Linotype"/>
                <a:cs typeface="Palatino Linotype"/>
              </a:defRPr>
            </a:lvl2pPr>
            <a:lvl3pPr>
              <a:defRPr sz="2400" b="0" i="0">
                <a:latin typeface="Palatino Linotype"/>
                <a:cs typeface="Palatino Linotype"/>
              </a:defRPr>
            </a:lvl3pPr>
            <a:lvl4pPr>
              <a:defRPr sz="2400" b="0" i="0">
                <a:latin typeface="Palatino Linotype"/>
                <a:cs typeface="Palatino Linotype"/>
              </a:defRPr>
            </a:lvl4pPr>
            <a:lvl5pPr>
              <a:defRPr sz="2400" b="0" i="0">
                <a:latin typeface="Palatino Linotype"/>
                <a:cs typeface="Palatino Linotype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E205-7FEE-7C43-9AB0-92CC92F469CB}" type="datetime1">
              <a:rPr lang="en-CA" smtClean="0"/>
              <a:t>2023-05-11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0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6B6B-BFD2-A646-B835-58517F83805D}" type="datetime1">
              <a:rPr lang="en-CA" smtClean="0"/>
              <a:t>2023-05-11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5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4EAC-A960-8246-B3C6-EA6BD030BC2B}" type="datetime1">
              <a:rPr lang="en-CA" smtClean="0"/>
              <a:t>2023-05-11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5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3" y="1278177"/>
            <a:ext cx="3712633" cy="887399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816832"/>
            <a:ext cx="6815667" cy="4529139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053" y="2295832"/>
            <a:ext cx="3712633" cy="405013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5151-6B31-CB46-86CE-B1F5E5AAA715}" type="datetime1">
              <a:rPr lang="en-CA" smtClean="0"/>
              <a:t>2023-05-11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9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505021"/>
            <a:ext cx="7315200" cy="566739"/>
          </a:xfrm>
        </p:spPr>
        <p:txBody>
          <a:bodyPr anchor="b"/>
          <a:lstStyle>
            <a:lvl1pPr algn="l">
              <a:defRPr sz="2667" b="0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2" y="1817688"/>
            <a:ext cx="10363132" cy="3821112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071761"/>
            <a:ext cx="7315200" cy="804863"/>
          </a:xfrm>
        </p:spPr>
        <p:txBody>
          <a:bodyPr/>
          <a:lstStyle>
            <a:lvl1pPr marL="0" indent="0">
              <a:buNone/>
              <a:defRPr sz="1867" b="1" i="0">
                <a:latin typeface="Calibri"/>
                <a:cs typeface="Calibri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5540-6A54-1148-8F06-1759DDF93734}" type="datetime1">
              <a:rPr lang="en-CA" smtClean="0"/>
              <a:t>2023-05-11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7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1817688"/>
            <a:ext cx="10674349" cy="45080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7185-4940-B649-AB5A-46302F1F13B7}" type="datetime1">
              <a:rPr lang="en-CA" smtClean="0"/>
              <a:t>2023-05-11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E4EA02-745D-4F43-B8D1-0CAB0831E1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2687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  <a:prstGeom prst="rect">
            <a:avLst/>
          </a:prstGeom>
        </p:spPr>
        <p:txBody>
          <a:bodyPr vert="horz" lIns="0" tIns="45720" rIns="9144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1" y="1817689"/>
            <a:ext cx="10674349" cy="4308475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495562"/>
            <a:ext cx="121302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43EDE-FFCD-5247-978A-8DDC40F7F75F}" type="datetime1">
              <a:rPr lang="en-CA" smtClean="0"/>
              <a:t>2023-05-11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8385" y="6495562"/>
            <a:ext cx="423601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495562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8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lvl1pPr algn="l" defTabSz="609585" rtl="0" eaLnBrk="1" latinLnBrk="0" hangingPunct="1">
        <a:lnSpc>
          <a:spcPts val="32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609585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1pPr>
      <a:lvl2pPr marL="607469" indent="-302676" algn="l" defTabSz="609585" rtl="0" eaLnBrk="1" latinLnBrk="0" hangingPunct="1">
        <a:spcBef>
          <a:spcPct val="20000"/>
        </a:spcBef>
        <a:buFont typeface="Arial"/>
        <a:buChar char="–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2pPr>
      <a:lvl3pPr marL="912261" indent="-304792" algn="l" defTabSz="609585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3pPr>
      <a:lvl4pPr marL="1214936" indent="-302676" algn="l" defTabSz="609585" rtl="0" eaLnBrk="1" latinLnBrk="0" hangingPunct="1">
        <a:spcBef>
          <a:spcPct val="20000"/>
        </a:spcBef>
        <a:buFont typeface="Arial"/>
        <a:buChar char="–"/>
        <a:defRPr sz="2667" b="0" i="0" kern="1200">
          <a:solidFill>
            <a:schemeClr val="tx1"/>
          </a:solidFill>
          <a:latin typeface="Palatino Linotype"/>
          <a:ea typeface="+mn-ea"/>
          <a:cs typeface="Palatino Linotype"/>
        </a:defRPr>
      </a:lvl4pPr>
      <a:lvl5pPr marL="1519729" indent="-304792" algn="l" defTabSz="609585" rtl="0" eaLnBrk="1" latinLnBrk="0" hangingPunct="1">
        <a:spcBef>
          <a:spcPct val="20000"/>
        </a:spcBef>
        <a:buFont typeface="Arial"/>
        <a:buChar char="»"/>
        <a:defRPr sz="2667" b="0" i="0" kern="1200">
          <a:solidFill>
            <a:schemeClr val="tx1"/>
          </a:solidFill>
          <a:latin typeface="Palatino Linotype"/>
          <a:ea typeface="+mn-ea"/>
          <a:cs typeface="Palatino Linotype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ePPCLab/NN-PSA-tutoria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git@github.com:GePPCLab/NN-PSA-tutorial.git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62DFB-8C38-35D1-107C-EB0724996E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CA" dirty="0"/>
              <a:t>EIEIOO 2023 Machine Learning Session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ACC2AB-3BEC-F5ED-DDEB-BCE482AD93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Noah Rowe</a:t>
            </a:r>
          </a:p>
          <a:p>
            <a:r>
              <a:rPr lang="en-CA" dirty="0"/>
              <a:t>Mark Anderson</a:t>
            </a:r>
          </a:p>
          <a:p>
            <a:r>
              <a:rPr lang="en-CA" dirty="0"/>
              <a:t>Thursday May 11 2023</a:t>
            </a:r>
          </a:p>
        </p:txBody>
      </p:sp>
    </p:spTree>
    <p:extLst>
      <p:ext uri="{BB962C8B-B14F-4D97-AF65-F5344CB8AC3E}">
        <p14:creationId xmlns:p14="http://schemas.microsoft.com/office/powerpoint/2010/main" val="228382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CE5B7-2A53-D897-7830-3D4944E8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Machine Learning Algorithms: 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40DEF-15ED-6E1B-86F9-1F048480F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sz="2700" dirty="0"/>
              <a:t>A tree-based algorithm that recursively splits the data into smaller subset based on binary conditions</a:t>
            </a:r>
          </a:p>
          <a:p>
            <a:pPr>
              <a:lnSpc>
                <a:spcPct val="90000"/>
              </a:lnSpc>
            </a:pPr>
            <a:r>
              <a:rPr lang="en-CA" sz="2700" dirty="0"/>
              <a:t>Learned parameters:</a:t>
            </a:r>
          </a:p>
          <a:p>
            <a:pPr lvl="1">
              <a:lnSpc>
                <a:spcPct val="90000"/>
              </a:lnSpc>
            </a:pPr>
            <a:r>
              <a:rPr lang="en-CA" sz="2700" dirty="0"/>
              <a:t>Number of nodes/branches</a:t>
            </a:r>
          </a:p>
          <a:p>
            <a:pPr lvl="1">
              <a:lnSpc>
                <a:spcPct val="90000"/>
              </a:lnSpc>
            </a:pPr>
            <a:r>
              <a:rPr lang="en-CA" sz="2700" dirty="0"/>
              <a:t>Node splitting condition</a:t>
            </a:r>
          </a:p>
          <a:p>
            <a:pPr lvl="1">
              <a:lnSpc>
                <a:spcPct val="90000"/>
              </a:lnSpc>
            </a:pPr>
            <a:r>
              <a:rPr lang="en-CA" sz="2700" dirty="0"/>
              <a:t>Final leaf values</a:t>
            </a:r>
          </a:p>
          <a:p>
            <a:pPr>
              <a:lnSpc>
                <a:spcPct val="90000"/>
              </a:lnSpc>
            </a:pPr>
            <a:r>
              <a:rPr lang="en-CA" sz="2700" dirty="0"/>
              <a:t>Can be used for classification or regression problems</a:t>
            </a:r>
          </a:p>
        </p:txBody>
      </p:sp>
      <p:pic>
        <p:nvPicPr>
          <p:cNvPr id="4" name="Picture 2" descr="Python Decision Tree Classification Tutorial: Scikit-Learn  DecisionTreeClassifier | DataCamp">
            <a:extLst>
              <a:ext uri="{FF2B5EF4-FFF2-40B4-BE49-F238E27FC236}">
                <a16:creationId xmlns:a16="http://schemas.microsoft.com/office/drawing/2014/main" id="{E48CC427-28C3-28C5-4F42-1ECA74661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3989" y="2393378"/>
            <a:ext cx="5178412" cy="3262399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3A9632-E665-9C40-ADEF-E23C219D39A6}"/>
              </a:ext>
            </a:extLst>
          </p:cNvPr>
          <p:cNvSpPr txBox="1"/>
          <p:nvPr/>
        </p:nvSpPr>
        <p:spPr>
          <a:xfrm>
            <a:off x="0" y="62116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https://</a:t>
            </a:r>
            <a:r>
              <a:rPr lang="en-CA" dirty="0" err="1"/>
              <a:t>www.datacamp.com</a:t>
            </a:r>
            <a:r>
              <a:rPr lang="en-CA" dirty="0"/>
              <a:t>/tutorial/decision-tree-classification-python</a:t>
            </a:r>
          </a:p>
        </p:txBody>
      </p:sp>
    </p:spTree>
    <p:extLst>
      <p:ext uri="{BB962C8B-B14F-4D97-AF65-F5344CB8AC3E}">
        <p14:creationId xmlns:p14="http://schemas.microsoft.com/office/powerpoint/2010/main" val="1777998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B70EA-0E80-92B1-653D-E3C7F86EC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Learning Algorithms: 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451F0-63C5-012C-881B-A17CA4086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Benefits:</a:t>
            </a:r>
          </a:p>
          <a:p>
            <a:pPr lvl="1"/>
            <a:r>
              <a:rPr lang="en-CA" dirty="0"/>
              <a:t>Easy to understand and interpret</a:t>
            </a:r>
          </a:p>
          <a:p>
            <a:pPr lvl="1"/>
            <a:r>
              <a:rPr lang="en-CA" dirty="0"/>
              <a:t>Easy to implement</a:t>
            </a:r>
          </a:p>
          <a:p>
            <a:pPr lvl="1"/>
            <a:r>
              <a:rPr lang="en-CA" dirty="0"/>
              <a:t>Low computational demand</a:t>
            </a:r>
          </a:p>
          <a:p>
            <a:r>
              <a:rPr lang="en-CA" dirty="0"/>
              <a:t>Drawbacks:</a:t>
            </a:r>
          </a:p>
          <a:p>
            <a:pPr lvl="1"/>
            <a:r>
              <a:rPr lang="en-CA" dirty="0"/>
              <a:t>Often too simple for complex prediction problems</a:t>
            </a:r>
          </a:p>
          <a:p>
            <a:pPr lvl="1"/>
            <a:r>
              <a:rPr lang="en-CA" dirty="0"/>
              <a:t>Restrictive in how input are processed</a:t>
            </a:r>
          </a:p>
          <a:p>
            <a:pPr lvl="1"/>
            <a:r>
              <a:rPr lang="en-CA" dirty="0"/>
              <a:t>Very prone to overfitting</a:t>
            </a:r>
          </a:p>
        </p:txBody>
      </p:sp>
    </p:spTree>
    <p:extLst>
      <p:ext uri="{BB962C8B-B14F-4D97-AF65-F5344CB8AC3E}">
        <p14:creationId xmlns:p14="http://schemas.microsoft.com/office/powerpoint/2010/main" val="3467397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2B3D4-B4ED-0C90-B166-D82FA57CC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Note: Overfitting in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1E681-8BE9-F1A2-FABC-82C900338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Overfitting is a common problem in machine learning</a:t>
            </a:r>
          </a:p>
          <a:p>
            <a:pPr lvl="1"/>
            <a:r>
              <a:rPr lang="en-CA" dirty="0"/>
              <a:t>Every machine learning algorithm can overfit</a:t>
            </a:r>
          </a:p>
          <a:p>
            <a:r>
              <a:rPr lang="en-CA" dirty="0"/>
              <a:t>Occurs when a predictive model is trained too much on the training data</a:t>
            </a:r>
          </a:p>
          <a:p>
            <a:pPr lvl="1"/>
            <a:r>
              <a:rPr lang="en-CA" dirty="0"/>
              <a:t>Example: training a model to predict goals scored in a season by a hockey player</a:t>
            </a:r>
          </a:p>
          <a:p>
            <a:pPr lvl="1"/>
            <a:r>
              <a:rPr lang="en-CA" dirty="0"/>
              <a:t>Will see very good predictive performance on training data and poor performance on testing data</a:t>
            </a:r>
          </a:p>
          <a:p>
            <a:r>
              <a:rPr lang="en-CA" dirty="0"/>
              <a:t>Can only be identified by testing the model on non-training data</a:t>
            </a:r>
          </a:p>
        </p:txBody>
      </p:sp>
    </p:spTree>
    <p:extLst>
      <p:ext uri="{BB962C8B-B14F-4D97-AF65-F5344CB8AC3E}">
        <p14:creationId xmlns:p14="http://schemas.microsoft.com/office/powerpoint/2010/main" val="2581873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8C1AC-2640-A928-6294-4CE80639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Common Machine Learning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4E79-BA47-FB8C-333B-644C43107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b="1" dirty="0"/>
              <a:t>Random forests</a:t>
            </a:r>
          </a:p>
          <a:p>
            <a:pPr lvl="1"/>
            <a:r>
              <a:rPr lang="en-CA" dirty="0"/>
              <a:t>Many decision trees trained in parallel</a:t>
            </a:r>
          </a:p>
          <a:p>
            <a:pPr lvl="1"/>
            <a:r>
              <a:rPr lang="en-CA" dirty="0"/>
              <a:t>Regression or classification</a:t>
            </a:r>
          </a:p>
          <a:p>
            <a:r>
              <a:rPr lang="en-CA" b="1" dirty="0"/>
              <a:t>Logistic regression</a:t>
            </a:r>
          </a:p>
          <a:p>
            <a:pPr lvl="1"/>
            <a:r>
              <a:rPr lang="en-CA" dirty="0"/>
              <a:t>Adaptation of linear regression for classification</a:t>
            </a:r>
          </a:p>
          <a:p>
            <a:r>
              <a:rPr lang="en-CA" b="1" dirty="0"/>
              <a:t>K-nearest-neighbours</a:t>
            </a:r>
          </a:p>
          <a:p>
            <a:pPr lvl="1"/>
            <a:r>
              <a:rPr lang="en-CA" dirty="0"/>
              <a:t>Calculates a distance metric between prediction input and existing data</a:t>
            </a:r>
          </a:p>
          <a:p>
            <a:pPr lvl="1"/>
            <a:r>
              <a:rPr lang="en-CA" dirty="0"/>
              <a:t>Predicts the value of the k-closest datapoints</a:t>
            </a:r>
          </a:p>
          <a:p>
            <a:pPr lvl="1"/>
            <a:r>
              <a:rPr lang="en-CA" dirty="0"/>
              <a:t>Regression or classification</a:t>
            </a:r>
          </a:p>
          <a:p>
            <a:r>
              <a:rPr lang="en-CA" b="1" dirty="0"/>
              <a:t>Neural networks</a:t>
            </a:r>
          </a:p>
          <a:p>
            <a:pPr marL="0" indent="0">
              <a:buNone/>
            </a:pPr>
            <a:r>
              <a:rPr lang="en-CA" dirty="0"/>
              <a:t>Not a complete list!!!</a:t>
            </a:r>
          </a:p>
        </p:txBody>
      </p:sp>
    </p:spTree>
    <p:extLst>
      <p:ext uri="{BB962C8B-B14F-4D97-AF65-F5344CB8AC3E}">
        <p14:creationId xmlns:p14="http://schemas.microsoft.com/office/powerpoint/2010/main" val="4238798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0D9CC-6466-4F12-F3C6-1BF14CF92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Neural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8A302-64C2-E0AB-C5BF-7E313BE4BE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2500" dirty="0"/>
              <a:t>Type of supervised machine learning algorithm</a:t>
            </a:r>
          </a:p>
          <a:p>
            <a:pPr>
              <a:lnSpc>
                <a:spcPct val="90000"/>
              </a:lnSpc>
            </a:pPr>
            <a:r>
              <a:rPr lang="en-CA" sz="2500" dirty="0"/>
              <a:t>Modelled after the structure and function of a human brain</a:t>
            </a:r>
          </a:p>
          <a:p>
            <a:pPr>
              <a:lnSpc>
                <a:spcPct val="90000"/>
              </a:lnSpc>
            </a:pPr>
            <a:r>
              <a:rPr lang="en-CA" sz="2500" dirty="0"/>
              <a:t>NN are defined by layers of nodes and weights that are pass information in the forward direction to arrive at a prediction</a:t>
            </a:r>
          </a:p>
          <a:p>
            <a:pPr>
              <a:lnSpc>
                <a:spcPct val="90000"/>
              </a:lnSpc>
            </a:pPr>
            <a:r>
              <a:rPr lang="en-CA" sz="2500" dirty="0"/>
              <a:t>Network weights are updated by optimizing a loss function</a:t>
            </a:r>
          </a:p>
          <a:p>
            <a:pPr lvl="1">
              <a:lnSpc>
                <a:spcPct val="90000"/>
              </a:lnSpc>
            </a:pPr>
            <a:r>
              <a:rPr lang="en-CA" sz="2500" dirty="0"/>
              <a:t>Loss function compares predicted values and true values to measure success</a:t>
            </a:r>
          </a:p>
          <a:p>
            <a:pPr>
              <a:lnSpc>
                <a:spcPct val="90000"/>
              </a:lnSpc>
            </a:pPr>
            <a:endParaRPr lang="en-CA" sz="2500" dirty="0"/>
          </a:p>
        </p:txBody>
      </p:sp>
      <p:pic>
        <p:nvPicPr>
          <p:cNvPr id="4098" name="Picture 2" descr="Machine Learning for Beginners: An Introduction to Neural Networks -  victorzhou.com">
            <a:extLst>
              <a:ext uri="{FF2B5EF4-FFF2-40B4-BE49-F238E27FC236}">
                <a16:creationId xmlns:a16="http://schemas.microsoft.com/office/drawing/2014/main" id="{F1C103A7-CA4F-5553-5DFE-722DEEF11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2425" y="1362704"/>
            <a:ext cx="5178412" cy="235382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E6B82C-E74D-61B0-5112-DBD14604D8B7}"/>
              </a:ext>
            </a:extLst>
          </p:cNvPr>
          <p:cNvSpPr txBox="1"/>
          <p:nvPr/>
        </p:nvSpPr>
        <p:spPr>
          <a:xfrm>
            <a:off x="0" y="6488667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100" dirty="0"/>
              <a:t>https://</a:t>
            </a:r>
            <a:r>
              <a:rPr lang="en-CA" sz="1100" dirty="0" err="1"/>
              <a:t>victorzhou.com</a:t>
            </a:r>
            <a:r>
              <a:rPr lang="en-CA" sz="1100" dirty="0"/>
              <a:t>/blog/intro-to-neural-networks/</a:t>
            </a:r>
          </a:p>
        </p:txBody>
      </p:sp>
      <p:pic>
        <p:nvPicPr>
          <p:cNvPr id="4100" name="Picture 4" descr="It's a No Brainer: An Introduction to Neural Netwo... - Alteryx Community">
            <a:extLst>
              <a:ext uri="{FF2B5EF4-FFF2-40B4-BE49-F238E27FC236}">
                <a16:creationId xmlns:a16="http://schemas.microsoft.com/office/drawing/2014/main" id="{C8AA50A1-0A02-870B-6313-951CC45CF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425" y="4134843"/>
            <a:ext cx="5829575" cy="216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AB96D5-EDCE-AFDF-C98B-2EB4CEFE175E}"/>
              </a:ext>
            </a:extLst>
          </p:cNvPr>
          <p:cNvSpPr txBox="1"/>
          <p:nvPr/>
        </p:nvSpPr>
        <p:spPr>
          <a:xfrm>
            <a:off x="0" y="6144889"/>
            <a:ext cx="61254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100" dirty="0"/>
              <a:t>https://</a:t>
            </a:r>
            <a:r>
              <a:rPr lang="en-CA" sz="1100" dirty="0" err="1"/>
              <a:t>community.alteryx.com</a:t>
            </a:r>
            <a:r>
              <a:rPr lang="en-CA" sz="1100" dirty="0"/>
              <a:t>/t5/Data-Science/It-s-a-No-Brainer-An-Introduction-to-Neural-Networks/</a:t>
            </a:r>
            <a:r>
              <a:rPr lang="en-CA" sz="1100" dirty="0" err="1"/>
              <a:t>ba</a:t>
            </a:r>
            <a:r>
              <a:rPr lang="en-CA" sz="1100" dirty="0"/>
              <a:t>-p/300479</a:t>
            </a:r>
          </a:p>
        </p:txBody>
      </p:sp>
    </p:spTree>
    <p:extLst>
      <p:ext uri="{BB962C8B-B14F-4D97-AF65-F5344CB8AC3E}">
        <p14:creationId xmlns:p14="http://schemas.microsoft.com/office/powerpoint/2010/main" val="845586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19C47-3C3E-02A7-6A1F-67044BD53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Neural Networks</a:t>
            </a:r>
          </a:p>
        </p:txBody>
      </p:sp>
      <p:pic>
        <p:nvPicPr>
          <p:cNvPr id="8194" name="Picture 2" descr="Introduction to Different Activation Functions for Deep Learning | by  Shruti Jadon | Medium">
            <a:extLst>
              <a:ext uri="{FF2B5EF4-FFF2-40B4-BE49-F238E27FC236}">
                <a16:creationId xmlns:a16="http://schemas.microsoft.com/office/drawing/2014/main" id="{2E6A5F62-F34B-4BEC-C74C-FB43A72C6FE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75" y="2724027"/>
            <a:ext cx="5178425" cy="260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ctivation Functions in Neural Networks [12 Types &amp; Use Cases]">
            <a:extLst>
              <a:ext uri="{FF2B5EF4-FFF2-40B4-BE49-F238E27FC236}">
                <a16:creationId xmlns:a16="http://schemas.microsoft.com/office/drawing/2014/main" id="{ED4D6CD6-CE6D-336B-926F-5315F3DB5BA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2117725"/>
            <a:ext cx="5086350" cy="381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44C96D-CBBD-BF23-40FD-A3B19A4AADD5}"/>
              </a:ext>
            </a:extLst>
          </p:cNvPr>
          <p:cNvSpPr txBox="1"/>
          <p:nvPr/>
        </p:nvSpPr>
        <p:spPr>
          <a:xfrm>
            <a:off x="-5771" y="62116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https://</a:t>
            </a:r>
            <a:r>
              <a:rPr lang="en-CA" dirty="0" err="1"/>
              <a:t>medium.com</a:t>
            </a:r>
            <a:r>
              <a:rPr lang="en-CA" dirty="0"/>
              <a:t>/@</a:t>
            </a:r>
            <a:r>
              <a:rPr lang="en-CA" dirty="0" err="1"/>
              <a:t>shrutijadon</a:t>
            </a:r>
            <a:r>
              <a:rPr lang="en-CA" dirty="0"/>
              <a:t>/survey-on-activation-functions-for-deep-learning-9689331ba092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6B2BC1-C774-E4B4-4F8B-4AAB7531C5C6}"/>
              </a:ext>
            </a:extLst>
          </p:cNvPr>
          <p:cNvSpPr txBox="1"/>
          <p:nvPr/>
        </p:nvSpPr>
        <p:spPr>
          <a:xfrm>
            <a:off x="6066560" y="6211669"/>
            <a:ext cx="6125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https://www.v7labs.com/blog/neural-networks-activation-functions</a:t>
            </a:r>
          </a:p>
        </p:txBody>
      </p:sp>
    </p:spTree>
    <p:extLst>
      <p:ext uri="{BB962C8B-B14F-4D97-AF65-F5344CB8AC3E}">
        <p14:creationId xmlns:p14="http://schemas.microsoft.com/office/powerpoint/2010/main" val="2681679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1091-2F0B-894C-BD79-DE89C3AF6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Neural Network 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C1E3B-6970-107A-E0CD-07617AB6CC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10397258" cy="4414839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What type of input data do you have?</a:t>
            </a:r>
          </a:p>
          <a:p>
            <a:pPr lvl="1"/>
            <a:r>
              <a:rPr lang="en-CA" dirty="0"/>
              <a:t>Data normalization</a:t>
            </a:r>
          </a:p>
          <a:p>
            <a:pPr lvl="1"/>
            <a:r>
              <a:rPr lang="en-CA" dirty="0"/>
              <a:t>Data dimensionality</a:t>
            </a:r>
          </a:p>
          <a:p>
            <a:pPr lvl="1"/>
            <a:r>
              <a:rPr lang="en-CA" dirty="0"/>
              <a:t>Data size</a:t>
            </a:r>
          </a:p>
          <a:p>
            <a:pPr lvl="1"/>
            <a:r>
              <a:rPr lang="en-CA" dirty="0"/>
              <a:t>Data structure</a:t>
            </a:r>
          </a:p>
          <a:p>
            <a:pPr lvl="2"/>
            <a:r>
              <a:rPr lang="en-CA" dirty="0"/>
              <a:t>Text? Images? Time-series?</a:t>
            </a:r>
          </a:p>
          <a:p>
            <a:r>
              <a:rPr lang="en-CA" dirty="0"/>
              <a:t>What are you trying to predict?</a:t>
            </a:r>
          </a:p>
          <a:p>
            <a:pPr lvl="1"/>
            <a:r>
              <a:rPr lang="en-CA" dirty="0"/>
              <a:t>Number of outputs</a:t>
            </a:r>
          </a:p>
          <a:p>
            <a:pPr lvl="1"/>
            <a:r>
              <a:rPr lang="en-CA" dirty="0"/>
              <a:t>Regression or classification</a:t>
            </a:r>
          </a:p>
          <a:p>
            <a:pPr lvl="1"/>
            <a:r>
              <a:rPr lang="en-CA" dirty="0"/>
              <a:t>Definition of success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52784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CB6FE-1589-96EA-8106-0AC4673A3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Types of Neural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A6425-DFD7-8ADD-5E93-4BB4F45E3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Feedforward neural networks</a:t>
            </a:r>
          </a:p>
          <a:p>
            <a:r>
              <a:rPr lang="en-CA" dirty="0"/>
              <a:t>Simplest type of network</a:t>
            </a:r>
          </a:p>
          <a:p>
            <a:r>
              <a:rPr lang="en-CA" dirty="0"/>
              <a:t>Information flows from input layer through hidden layers to the output layer</a:t>
            </a:r>
          </a:p>
        </p:txBody>
      </p:sp>
      <p:pic>
        <p:nvPicPr>
          <p:cNvPr id="4" name="Picture 4" descr="It's a No Brainer: An Introduction to Neural Netwo... - Alteryx Community">
            <a:extLst>
              <a:ext uri="{FF2B5EF4-FFF2-40B4-BE49-F238E27FC236}">
                <a16:creationId xmlns:a16="http://schemas.microsoft.com/office/drawing/2014/main" id="{CAC204EE-005A-6A1A-A9B8-37C0CB3D2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212" y="4443107"/>
            <a:ext cx="5829575" cy="216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710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950C7-76EA-ADEA-A421-86B00D2C5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Types of Neural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CB365-CD7B-693B-533A-926BCFA26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CA" sz="3000" b="1" dirty="0"/>
              <a:t>Recurrent neural networks</a:t>
            </a:r>
          </a:p>
          <a:p>
            <a:pPr>
              <a:lnSpc>
                <a:spcPct val="90000"/>
              </a:lnSpc>
            </a:pPr>
            <a:r>
              <a:rPr lang="en-CA" sz="3000" dirty="0"/>
              <a:t>Used for time-series or sequential data</a:t>
            </a:r>
          </a:p>
          <a:p>
            <a:pPr lvl="1">
              <a:lnSpc>
                <a:spcPct val="90000"/>
              </a:lnSpc>
            </a:pPr>
            <a:r>
              <a:rPr lang="en-CA" sz="3000" dirty="0"/>
              <a:t>Speech recognition</a:t>
            </a:r>
          </a:p>
          <a:p>
            <a:pPr lvl="1">
              <a:lnSpc>
                <a:spcPct val="90000"/>
              </a:lnSpc>
            </a:pPr>
            <a:r>
              <a:rPr lang="en-CA" sz="3000" dirty="0"/>
              <a:t>Stock price forecasting</a:t>
            </a:r>
          </a:p>
          <a:p>
            <a:pPr lvl="1">
              <a:lnSpc>
                <a:spcPct val="90000"/>
              </a:lnSpc>
            </a:pPr>
            <a:r>
              <a:rPr lang="en-CA" sz="3000" dirty="0"/>
              <a:t>Language processing</a:t>
            </a:r>
          </a:p>
          <a:p>
            <a:pPr>
              <a:lnSpc>
                <a:spcPct val="90000"/>
              </a:lnSpc>
            </a:pPr>
            <a:r>
              <a:rPr lang="en-CA" sz="3000" dirty="0"/>
              <a:t>Hidden layer output from previous datapoint used as input to next datapoint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5E4BA5-4199-0BF4-5D83-97A552637245}"/>
              </a:ext>
            </a:extLst>
          </p:cNvPr>
          <p:cNvSpPr txBox="1"/>
          <p:nvPr/>
        </p:nvSpPr>
        <p:spPr>
          <a:xfrm>
            <a:off x="0" y="621166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https://www.v7labs.com/blog/recurrent-neural-networks-guide</a:t>
            </a:r>
          </a:p>
        </p:txBody>
      </p:sp>
      <p:pic>
        <p:nvPicPr>
          <p:cNvPr id="10244" name="Picture 4" descr="What's the Difference Between CNN and RNN? | TELUS International">
            <a:extLst>
              <a:ext uri="{FF2B5EF4-FFF2-40B4-BE49-F238E27FC236}">
                <a16:creationId xmlns:a16="http://schemas.microsoft.com/office/drawing/2014/main" id="{67D830DF-2699-7281-EACA-314137C14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51" y="2451099"/>
            <a:ext cx="4944555" cy="312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71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B497F-41EB-DC0D-BC48-07F88D06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Types of Neural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71AD9-4A41-035D-EA29-5ED0FD3DA5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b="1" dirty="0"/>
              <a:t>Convolutional neural networks</a:t>
            </a:r>
            <a:endParaRPr lang="en-CA" dirty="0"/>
          </a:p>
          <a:p>
            <a:r>
              <a:rPr lang="en-CA" dirty="0"/>
              <a:t>Primarily used in image-related applications</a:t>
            </a:r>
          </a:p>
          <a:p>
            <a:pPr lvl="1"/>
            <a:r>
              <a:rPr lang="en-CA" dirty="0"/>
              <a:t>Image/video classification</a:t>
            </a:r>
          </a:p>
          <a:p>
            <a:pPr lvl="1"/>
            <a:r>
              <a:rPr lang="en-CA" dirty="0"/>
              <a:t>Object detection</a:t>
            </a:r>
          </a:p>
          <a:p>
            <a:r>
              <a:rPr lang="en-CA" dirty="0"/>
              <a:t>Use a unique type of network layer: convolutional layer</a:t>
            </a:r>
          </a:p>
        </p:txBody>
      </p:sp>
      <p:pic>
        <p:nvPicPr>
          <p:cNvPr id="11266" name="Picture 2" descr="Convolutional-neural-network GIFs - Get the best GIF on GIPHY">
            <a:extLst>
              <a:ext uri="{FF2B5EF4-FFF2-40B4-BE49-F238E27FC236}">
                <a16:creationId xmlns:a16="http://schemas.microsoft.com/office/drawing/2014/main" id="{B1655E0A-CFDF-41F7-C684-4D51DB3A489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1"/>
          <a:stretch/>
        </p:blipFill>
        <p:spPr bwMode="auto">
          <a:xfrm>
            <a:off x="9072036" y="4037277"/>
            <a:ext cx="311996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2901BC-A83B-008F-B47B-1A8D0D74D1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1316"/>
          <a:stretch/>
        </p:blipFill>
        <p:spPr>
          <a:xfrm>
            <a:off x="9249836" y="2059607"/>
            <a:ext cx="2857500" cy="2209800"/>
          </a:xfrm>
          <a:prstGeom prst="rect">
            <a:avLst/>
          </a:prstGeom>
        </p:spPr>
      </p:pic>
      <p:pic>
        <p:nvPicPr>
          <p:cNvPr id="11268" name="Picture 4" descr="convolutional gifì ëí ì´ë¯¸ì§ ê²ìê²°ê³¼">
            <a:extLst>
              <a:ext uri="{FF2B5EF4-FFF2-40B4-BE49-F238E27FC236}">
                <a16:creationId xmlns:a16="http://schemas.microsoft.com/office/drawing/2014/main" id="{1CF84D82-323B-CB3D-E681-E524B316D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44" y="4265877"/>
            <a:ext cx="39285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25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38A84-079F-A52E-8708-A7157C51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Session Timeline &amp; Tutorial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96068-AF3B-B1E5-AD28-D0BB5C967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Machine learning presentation (Noah)</a:t>
            </a:r>
          </a:p>
          <a:p>
            <a:pPr lvl="1"/>
            <a:r>
              <a:rPr lang="en-CA" dirty="0"/>
              <a:t>~45 minutes</a:t>
            </a:r>
          </a:p>
          <a:p>
            <a:r>
              <a:rPr lang="en-CA" dirty="0"/>
              <a:t>Machine learning tutorial (Mark)</a:t>
            </a:r>
          </a:p>
          <a:p>
            <a:pPr lvl="1"/>
            <a:r>
              <a:rPr lang="en-CA" dirty="0"/>
              <a:t>~1 hour</a:t>
            </a:r>
          </a:p>
          <a:p>
            <a:r>
              <a:rPr lang="en-CA" dirty="0"/>
              <a:t>Before I start:</a:t>
            </a:r>
          </a:p>
          <a:p>
            <a:pPr lvl="1"/>
            <a:r>
              <a:rPr lang="en-CA" dirty="0"/>
              <a:t>Set up local environment for ML tutorial</a:t>
            </a:r>
          </a:p>
          <a:p>
            <a:pPr lvl="1"/>
            <a:r>
              <a:rPr lang="en-CA" dirty="0">
                <a:hlinkClick r:id="rId2"/>
              </a:rPr>
              <a:t>https://github.com/GePPCLab/NN-PSA-tutorial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8448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25380-EFFD-CCF7-29B3-AE3EDDD43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Question Break!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726BD-9D12-73CC-5DA2-4479D78B8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Covered so far:</a:t>
            </a:r>
          </a:p>
          <a:p>
            <a:r>
              <a:rPr lang="en-CA" dirty="0"/>
              <a:t>Machine learning in general</a:t>
            </a:r>
          </a:p>
          <a:p>
            <a:r>
              <a:rPr lang="en-CA" dirty="0"/>
              <a:t>Different (non-NN) machine learning algorithms</a:t>
            </a:r>
          </a:p>
          <a:p>
            <a:r>
              <a:rPr lang="en-CA" dirty="0"/>
              <a:t>Neural networks</a:t>
            </a:r>
          </a:p>
          <a:p>
            <a:pPr lvl="1"/>
            <a:r>
              <a:rPr lang="en-CA" dirty="0"/>
              <a:t>Methodology</a:t>
            </a:r>
          </a:p>
          <a:p>
            <a:pPr lvl="1"/>
            <a:r>
              <a:rPr lang="en-CA" dirty="0"/>
              <a:t>Design considerations</a:t>
            </a:r>
          </a:p>
          <a:p>
            <a:pPr lvl="1"/>
            <a:r>
              <a:rPr lang="en-CA" dirty="0"/>
              <a:t>FNNs, RNNs, CNNs</a:t>
            </a:r>
          </a:p>
          <a:p>
            <a:pPr marL="0" indent="0">
              <a:buNone/>
            </a:pPr>
            <a:r>
              <a:rPr lang="en-CA" dirty="0"/>
              <a:t>Coming up:</a:t>
            </a:r>
          </a:p>
          <a:p>
            <a:r>
              <a:rPr lang="en-CA" dirty="0"/>
              <a:t>Neural networks for particle physics (personal research)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8250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1E59-8269-1327-0421-41BD67392B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CA" dirty="0"/>
              <a:t>Machine learning applications in NEWS-G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47485-ABEA-22A6-909A-7066410C0E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Noah Rowe</a:t>
            </a:r>
          </a:p>
          <a:p>
            <a:r>
              <a:rPr lang="en-CA" dirty="0"/>
              <a:t>EIEIOO 2023</a:t>
            </a:r>
          </a:p>
        </p:txBody>
      </p:sp>
    </p:spTree>
    <p:extLst>
      <p:ext uri="{BB962C8B-B14F-4D97-AF65-F5344CB8AC3E}">
        <p14:creationId xmlns:p14="http://schemas.microsoft.com/office/powerpoint/2010/main" val="2724367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CE71A-2843-D16F-CCF6-1B0695908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NEWS-G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BE1D53-1C6C-DDDB-F751-5D6A12F0C5A8}"/>
              </a:ext>
            </a:extLst>
          </p:cNvPr>
          <p:cNvSpPr txBox="1">
            <a:spLocks/>
          </p:cNvSpPr>
          <p:nvPr/>
        </p:nvSpPr>
        <p:spPr>
          <a:xfrm>
            <a:off x="908053" y="1"/>
            <a:ext cx="8163983" cy="944387"/>
          </a:xfrm>
          <a:prstGeom prst="rect">
            <a:avLst/>
          </a:prstGeom>
        </p:spPr>
        <p:txBody>
          <a:bodyPr vert="horz" lIns="0" tIns="45720" rIns="91440" bIns="0" rtlCol="0" anchor="ctr">
            <a:normAutofit/>
          </a:bodyPr>
          <a:lstStyle>
            <a:lvl1pPr algn="l" defTabSz="609585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NEWS-G – Spherical Proportional Counter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86D0EF-BE7F-583E-4F01-5771DA94A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63" y="1549066"/>
            <a:ext cx="5052849" cy="4408611"/>
          </a:xfrm>
          <a:prstGeom prst="rect">
            <a:avLst/>
          </a:prstGeom>
          <a:noFill/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D278315-EF9F-2938-407A-72208231A446}"/>
              </a:ext>
            </a:extLst>
          </p:cNvPr>
          <p:cNvSpPr txBox="1">
            <a:spLocks/>
          </p:cNvSpPr>
          <p:nvPr/>
        </p:nvSpPr>
        <p:spPr>
          <a:xfrm>
            <a:off x="6403990" y="1828800"/>
            <a:ext cx="5178412" cy="4196080"/>
          </a:xfrm>
          <a:prstGeom prst="rect">
            <a:avLst/>
          </a:prstGeom>
        </p:spPr>
        <p:txBody>
          <a:bodyPr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Signal Generation: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Primary ionization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Electron drift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Townsend avalanche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Positive ion drift</a:t>
            </a:r>
          </a:p>
        </p:txBody>
      </p:sp>
    </p:spTree>
    <p:extLst>
      <p:ext uri="{BB962C8B-B14F-4D97-AF65-F5344CB8AC3E}">
        <p14:creationId xmlns:p14="http://schemas.microsoft.com/office/powerpoint/2010/main" val="1383418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58DC6C2-89F5-3C34-D363-E87B5D7CCE61}"/>
              </a:ext>
            </a:extLst>
          </p:cNvPr>
          <p:cNvSpPr txBox="1">
            <a:spLocks/>
          </p:cNvSpPr>
          <p:nvPr/>
        </p:nvSpPr>
        <p:spPr>
          <a:xfrm>
            <a:off x="909980" y="1819617"/>
            <a:ext cx="4602412" cy="430847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Goals:</a:t>
            </a:r>
          </a:p>
          <a:p>
            <a:r>
              <a:rPr lang="en-US" dirty="0"/>
              <a:t>Utilize machine learning methods to remove noise from recorded detector signals</a:t>
            </a:r>
          </a:p>
          <a:p>
            <a:r>
              <a:rPr lang="en-US" dirty="0"/>
              <a:t>Model implementation should aid in measuring important signal characteristics, such as amplitude and rise-features</a:t>
            </a:r>
          </a:p>
          <a:p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CB76A5-5393-42F1-3953-BDBD04960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Definition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A6B5841-C1DA-BB14-E6F2-BC7D5F2AB163}"/>
              </a:ext>
            </a:extLst>
          </p:cNvPr>
          <p:cNvSpPr txBox="1">
            <a:spLocks/>
          </p:cNvSpPr>
          <p:nvPr/>
        </p:nvSpPr>
        <p:spPr>
          <a:xfrm>
            <a:off x="8739530" y="6497490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22387F-F6BE-F54F-A978-88B7214AA5E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4CB1E4-9E5D-2792-944A-FE6E952D2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307" y="1997404"/>
            <a:ext cx="6548589" cy="385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748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049B-D675-EB44-951B-26DBABEC3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Methods – Model Architecture </a:t>
            </a:r>
          </a:p>
        </p:txBody>
      </p:sp>
      <p:pic>
        <p:nvPicPr>
          <p:cNvPr id="4" name="Picture 2" descr="Variational Autoencoders are Beautiful | Blogs">
            <a:extLst>
              <a:ext uri="{FF2B5EF4-FFF2-40B4-BE49-F238E27FC236}">
                <a16:creationId xmlns:a16="http://schemas.microsoft.com/office/drawing/2014/main" id="{BB3271CD-D574-5B4C-B48E-B0CFDA8C9E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7941" y="1825625"/>
            <a:ext cx="5796118" cy="435133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E4F295-782D-E44A-8728-BF0D54328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6923"/>
            <a:ext cx="3950053" cy="241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7D3F56E-E3CB-A24C-9BFD-8F9B06A67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792" y="2706924"/>
            <a:ext cx="3950053" cy="241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561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7F46-FAB6-8046-BA02-60BEFCC00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CA" dirty="0"/>
              <a:t>Methods – Model Training</a:t>
            </a:r>
          </a:p>
        </p:txBody>
      </p:sp>
      <p:pic>
        <p:nvPicPr>
          <p:cNvPr id="4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C90B2303-150C-A349-839B-407AF64F0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3989" y="2438689"/>
            <a:ext cx="5178412" cy="3171777"/>
          </a:xfrm>
          <a:prstGeom prst="rect">
            <a:avLst/>
          </a:prstGeom>
          <a:noFill/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B6134B0-7D4E-22B3-FE3C-A4DB89161876}"/>
              </a:ext>
            </a:extLst>
          </p:cNvPr>
          <p:cNvGraphicFramePr/>
          <p:nvPr/>
        </p:nvGraphicFramePr>
        <p:xfrm>
          <a:off x="328979" y="2030748"/>
          <a:ext cx="5767021" cy="3987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582BAD4-B21F-E71B-4BB5-11B89C0DD10B}"/>
              </a:ext>
            </a:extLst>
          </p:cNvPr>
          <p:cNvSpPr/>
          <p:nvPr/>
        </p:nvSpPr>
        <p:spPr>
          <a:xfrm>
            <a:off x="349074" y="3582447"/>
            <a:ext cx="977307" cy="9795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/>
              <a:t>X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44532B-13AC-CD43-7005-A2B0CC5797F2}"/>
              </a:ext>
            </a:extLst>
          </p:cNvPr>
          <p:cNvSpPr/>
          <p:nvPr/>
        </p:nvSpPr>
        <p:spPr>
          <a:xfrm>
            <a:off x="349074" y="4688903"/>
            <a:ext cx="977307" cy="9795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122337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5F5F-9D39-4B42-8560-FB874DCDE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 Pulses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3EAE82-74C0-ED4E-8432-46BDD77D6F57}"/>
              </a:ext>
            </a:extLst>
          </p:cNvPr>
          <p:cNvSpPr txBox="1"/>
          <p:nvPr/>
        </p:nvSpPr>
        <p:spPr>
          <a:xfrm>
            <a:off x="2356046" y="5824428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~250eV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7C473-DDFB-7643-8F57-9CFDBF18E899}"/>
              </a:ext>
            </a:extLst>
          </p:cNvPr>
          <p:cNvSpPr txBox="1"/>
          <p:nvPr/>
        </p:nvSpPr>
        <p:spPr>
          <a:xfrm>
            <a:off x="8598579" y="5827738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~330eV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694773-14C1-E2EA-FC28-2437B58FF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1769"/>
            <a:ext cx="6032116" cy="411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CDBCE066-D649-1BEA-9AFD-E8F193033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629" y="1775893"/>
            <a:ext cx="5873371" cy="400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845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92634-78B3-3D42-885C-C629DD91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 Pulses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5F9344D5-3809-C046-8DB4-3EB727CAC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0719"/>
            <a:ext cx="6096814" cy="366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3389E0-C1E2-2D45-AB9E-B00726F9D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86" y="1879728"/>
            <a:ext cx="6096814" cy="373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4EC263-0357-5047-86DA-CA8C3BB5BA6D}"/>
              </a:ext>
            </a:extLst>
          </p:cNvPr>
          <p:cNvSpPr txBox="1"/>
          <p:nvPr/>
        </p:nvSpPr>
        <p:spPr>
          <a:xfrm>
            <a:off x="2464905" y="5617595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~170eV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47C10-6AA3-8B4D-9420-EE50AAEF31F9}"/>
              </a:ext>
            </a:extLst>
          </p:cNvPr>
          <p:cNvSpPr txBox="1"/>
          <p:nvPr/>
        </p:nvSpPr>
        <p:spPr>
          <a:xfrm>
            <a:off x="8561719" y="5612672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~1370eV</a:t>
            </a:r>
          </a:p>
        </p:txBody>
      </p:sp>
    </p:spTree>
    <p:extLst>
      <p:ext uri="{BB962C8B-B14F-4D97-AF65-F5344CB8AC3E}">
        <p14:creationId xmlns:p14="http://schemas.microsoft.com/office/powerpoint/2010/main" val="2685451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953EB-BC01-F8CE-0167-AD2AE4AAB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Counting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DD484FA-18F0-7D7B-F14F-B918E53C05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770" y="1915659"/>
            <a:ext cx="6770460" cy="4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31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78B70-EB53-A044-3EFD-D283995F4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Single Output Model</a:t>
            </a:r>
          </a:p>
        </p:txBody>
      </p:sp>
      <p:pic>
        <p:nvPicPr>
          <p:cNvPr id="7" name="Picture 2" descr="Variational Autoencoders are Beautiful | Blogs">
            <a:extLst>
              <a:ext uri="{FF2B5EF4-FFF2-40B4-BE49-F238E27FC236}">
                <a16:creationId xmlns:a16="http://schemas.microsoft.com/office/drawing/2014/main" id="{B87256A1-5337-E353-9523-9187554EF3F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8050" y="2115861"/>
            <a:ext cx="5086350" cy="3818491"/>
          </a:xfrm>
          <a:prstGeom prst="rect">
            <a:avLst/>
          </a:prstGeom>
          <a:solidFill>
            <a:srgbClr val="FFFFFF"/>
          </a:solidFill>
          <a:ln w="101600">
            <a:solidFill>
              <a:schemeClr val="accent1"/>
            </a:solidFill>
          </a:ln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E3197FC-2C46-447D-7965-1A4FB9341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03975" y="2183053"/>
            <a:ext cx="5178425" cy="3684106"/>
          </a:xfrm>
          <a:prstGeom prst="rect">
            <a:avLst/>
          </a:prstGeom>
          <a:noFill/>
          <a:ln w="101600">
            <a:solidFill>
              <a:schemeClr val="accent1"/>
            </a:solidFill>
          </a:ln>
        </p:spPr>
      </p:pic>
      <p:pic>
        <p:nvPicPr>
          <p:cNvPr id="12" name="Graphic 11" descr="Arrow: Counter-clockwise curve outline">
            <a:extLst>
              <a:ext uri="{FF2B5EF4-FFF2-40B4-BE49-F238E27FC236}">
                <a16:creationId xmlns:a16="http://schemas.microsoft.com/office/drawing/2014/main" id="{1DE0156D-8F05-9718-BF16-8FFBB4222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6938545">
            <a:off x="5638800" y="59003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26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2FAAF-4DB8-65AA-EB0E-35DF7598C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Binder Image Error</a:t>
            </a:r>
          </a:p>
        </p:txBody>
      </p:sp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A525854-BEEA-E6A6-F03A-E880936CC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5215" y="1817688"/>
            <a:ext cx="8580020" cy="4308475"/>
          </a:xfrm>
        </p:spPr>
      </p:pic>
    </p:spTree>
    <p:extLst>
      <p:ext uri="{BB962C8B-B14F-4D97-AF65-F5344CB8AC3E}">
        <p14:creationId xmlns:p14="http://schemas.microsoft.com/office/powerpoint/2010/main" val="24880957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373B6-A8CC-D690-6904-0F6E73ED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 Examples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970428C8-C45E-64EB-9C2E-BDFCD54B8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1977557"/>
            <a:ext cx="6096000" cy="415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CF7BB0F9-66CB-168E-B5E0-CB017826B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3" y="1977556"/>
            <a:ext cx="6096001" cy="415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4181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E477C-B193-232E-F519-AF950AECD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Learning Extensions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E4982-B18E-CDC6-6A83-04FE9D11A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Other single-output predictions</a:t>
            </a:r>
          </a:p>
          <a:p>
            <a:pPr lvl="1"/>
            <a:r>
              <a:rPr lang="en-CA" dirty="0"/>
              <a:t>Direct energy prediction, pulse shape classification</a:t>
            </a:r>
          </a:p>
          <a:p>
            <a:r>
              <a:rPr lang="en-CA" dirty="0"/>
              <a:t>Double-deconvolution layer implementation</a:t>
            </a:r>
          </a:p>
          <a:p>
            <a:pPr lvl="1"/>
            <a:r>
              <a:rPr lang="en-CA" dirty="0"/>
              <a:t>Explicitly add preprocessing steps to network layers</a:t>
            </a:r>
          </a:p>
          <a:p>
            <a:pPr lvl="1"/>
            <a:r>
              <a:rPr lang="en-CA" dirty="0"/>
              <a:t>Learn to return primary electron arrival times</a:t>
            </a:r>
          </a:p>
          <a:p>
            <a:r>
              <a:rPr lang="en-CA" dirty="0"/>
              <a:t>Different model architectures for improved performance</a:t>
            </a:r>
          </a:p>
          <a:p>
            <a:pPr lvl="1"/>
            <a:r>
              <a:rPr lang="en-CA" dirty="0"/>
              <a:t>Adversarial networks </a:t>
            </a:r>
          </a:p>
          <a:p>
            <a:pPr lvl="1"/>
            <a:r>
              <a:rPr lang="en-CA" dirty="0"/>
              <a:t>Graph-based 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2241900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E959C-DC72-0DBF-38D4-E9E0503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058" y="2747962"/>
            <a:ext cx="10411884" cy="136207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980170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E959C-DC72-0DBF-38D4-E9E0503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058" y="2747962"/>
            <a:ext cx="10411884" cy="136207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27025120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D988B-11A1-9842-8723-A39BCB03A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Simulated Energy Resolution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6CDCED-53AB-14DF-E151-4410A07B5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544" y="1717650"/>
            <a:ext cx="8450911" cy="510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775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3C60-68C9-D26A-0570-70F02D17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3EF6F8-0E57-1495-FA49-358C8779D7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63" y="1817688"/>
            <a:ext cx="6991324" cy="4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2181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0C82B-330A-FA0C-FCCF-2CA42A2C3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Event Triggering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15868-F6CD-47EF-89B6-CAFA4B102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051" y="1817689"/>
            <a:ext cx="4640468" cy="4308475"/>
          </a:xfrm>
        </p:spPr>
        <p:txBody>
          <a:bodyPr>
            <a:normAutofit/>
          </a:bodyPr>
          <a:lstStyle/>
          <a:p>
            <a:r>
              <a:rPr lang="en-CA" dirty="0"/>
              <a:t>Triggering efficiency test on simulated data</a:t>
            </a:r>
          </a:p>
          <a:p>
            <a:r>
              <a:rPr lang="en-CA" dirty="0"/>
              <a:t>10000 events with a simulated pulse, 10000 noise traces</a:t>
            </a:r>
          </a:p>
          <a:p>
            <a:r>
              <a:rPr lang="en-CA" dirty="0"/>
              <a:t>Modelled electronic triggering</a:t>
            </a:r>
          </a:p>
          <a:p>
            <a:r>
              <a:rPr lang="en-CA" dirty="0"/>
              <a:t>Preliminary results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64AE1BF-41ED-17A7-431B-006061692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7" y="2015541"/>
            <a:ext cx="6096000" cy="392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928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C5F74FB-057B-E0FB-3E75-F70BC4D35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407" y="1817688"/>
            <a:ext cx="7161845" cy="4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9273FA2-8A05-6779-0250-AB0CDB84A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7442899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150FE-5A4A-DD2E-954B-C1D86557D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Real Data Energy Spectrum Analysis</a:t>
            </a:r>
          </a:p>
        </p:txBody>
      </p:sp>
      <p:pic>
        <p:nvPicPr>
          <p:cNvPr id="4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E7461102-563C-06E1-F0C6-FCC5086BD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40879" y="1817688"/>
            <a:ext cx="8310242" cy="491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438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6FC66-75DA-F9A9-F99F-0A29461A0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Energy Prediction Error Magnitude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C9F871-381F-E7E8-6306-1D23CF73A4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008" y="1834145"/>
            <a:ext cx="8163983" cy="493427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23289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03F12-F55D-168D-62B3-989397C8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Tutorial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5F1A-828B-D71F-6960-898AECD5B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/>
              <a:t>In terminal: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git clone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git@github.com:GePPCLab/NN-PSA-tutorial.git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cd NN-PSA-tutorial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venv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env </a:t>
            </a:r>
          </a:p>
          <a:p>
            <a:pPr lvl="1"/>
            <a:r>
              <a:rPr lang="en-CA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source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env/bin/activate 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pip install --upgrade pip 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pip install --upgrade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setuptools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wheel 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pip install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jupyterlab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pip install -r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requirements.txt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notebook</a:t>
            </a:r>
          </a:p>
        </p:txBody>
      </p:sp>
    </p:spTree>
    <p:extLst>
      <p:ext uri="{BB962C8B-B14F-4D97-AF65-F5344CB8AC3E}">
        <p14:creationId xmlns:p14="http://schemas.microsoft.com/office/powerpoint/2010/main" val="39110196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24BDA-DC10-058A-9EAE-CA802A201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 Architecture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D9775C-24E9-8E83-EC66-3CA93DBF6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7667" y="1817688"/>
            <a:ext cx="4975115" cy="430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603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4167793-1B0B-81EC-E7CF-9AD9FA65C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247" y="2465284"/>
            <a:ext cx="4024117" cy="19976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FAD1FB-3A78-D8AF-01DF-A79E7F71C8F8}"/>
              </a:ext>
            </a:extLst>
          </p:cNvPr>
          <p:cNvSpPr txBox="1"/>
          <p:nvPr/>
        </p:nvSpPr>
        <p:spPr>
          <a:xfrm>
            <a:off x="2565879" y="4497704"/>
            <a:ext cx="324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Double Deconvolution Algorithm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643650-D854-E96E-9F6D-A6393AFD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NEWS-G Signal Generation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8F982F-8378-0636-0B46-21D7B3C3E2A8}"/>
              </a:ext>
            </a:extLst>
          </p:cNvPr>
          <p:cNvSpPr txBox="1"/>
          <p:nvPr/>
        </p:nvSpPr>
        <p:spPr>
          <a:xfrm>
            <a:off x="1507311" y="2035302"/>
            <a:ext cx="135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Raw 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3F208B-D121-2D27-1717-61E4F4FEC6FA}"/>
              </a:ext>
            </a:extLst>
          </p:cNvPr>
          <p:cNvSpPr txBox="1"/>
          <p:nvPr/>
        </p:nvSpPr>
        <p:spPr>
          <a:xfrm>
            <a:off x="4804610" y="2035302"/>
            <a:ext cx="278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Double Deconvolved 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699DE4-7A96-8276-CAED-240409A92989}"/>
              </a:ext>
            </a:extLst>
          </p:cNvPr>
          <p:cNvSpPr txBox="1"/>
          <p:nvPr/>
        </p:nvSpPr>
        <p:spPr>
          <a:xfrm>
            <a:off x="8974525" y="1896802"/>
            <a:ext cx="2789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Integrated Double Deconvolved Pulse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72B49E-260A-F34D-8ED3-BE40110D4D18}"/>
              </a:ext>
            </a:extLst>
          </p:cNvPr>
          <p:cNvCxnSpPr>
            <a:cxnSpLocks/>
          </p:cNvCxnSpPr>
          <p:nvPr/>
        </p:nvCxnSpPr>
        <p:spPr>
          <a:xfrm>
            <a:off x="3321934" y="4882972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F0F303-CCC2-BD21-24D0-8C955DEEFA33}"/>
              </a:ext>
            </a:extLst>
          </p:cNvPr>
          <p:cNvCxnSpPr>
            <a:cxnSpLocks/>
          </p:cNvCxnSpPr>
          <p:nvPr/>
        </p:nvCxnSpPr>
        <p:spPr>
          <a:xfrm flipH="1">
            <a:off x="3321934" y="5277312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D1DCB45-671E-AD7E-4CB1-AA8B4980E089}"/>
              </a:ext>
            </a:extLst>
          </p:cNvPr>
          <p:cNvSpPr txBox="1"/>
          <p:nvPr/>
        </p:nvSpPr>
        <p:spPr>
          <a:xfrm>
            <a:off x="2553579" y="4915383"/>
            <a:ext cx="324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Detector Response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77FE8A-7570-CAFE-492B-54CC8A0EC082}"/>
              </a:ext>
            </a:extLst>
          </p:cNvPr>
          <p:cNvCxnSpPr>
            <a:cxnSpLocks/>
          </p:cNvCxnSpPr>
          <p:nvPr/>
        </p:nvCxnSpPr>
        <p:spPr>
          <a:xfrm>
            <a:off x="7298002" y="4859966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EA610B3-597C-55E5-5D2A-D2E3EA2D2FBA}"/>
              </a:ext>
            </a:extLst>
          </p:cNvPr>
          <p:cNvSpPr txBox="1"/>
          <p:nvPr/>
        </p:nvSpPr>
        <p:spPr>
          <a:xfrm>
            <a:off x="7210065" y="4476803"/>
            <a:ext cx="184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Integration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78DC0A-AC88-4C03-FDB5-E229F4D80880}"/>
              </a:ext>
            </a:extLst>
          </p:cNvPr>
          <p:cNvSpPr txBox="1">
            <a:spLocks/>
          </p:cNvSpPr>
          <p:nvPr/>
        </p:nvSpPr>
        <p:spPr>
          <a:xfrm>
            <a:off x="789681" y="5304974"/>
            <a:ext cx="2789499" cy="12364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BF4BEE2-1E1D-67A3-1038-DD153D52F40A}"/>
              </a:ext>
            </a:extLst>
          </p:cNvPr>
          <p:cNvSpPr txBox="1">
            <a:spLocks/>
          </p:cNvSpPr>
          <p:nvPr/>
        </p:nvSpPr>
        <p:spPr>
          <a:xfrm>
            <a:off x="6385794" y="3830100"/>
            <a:ext cx="2789499" cy="13826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3AFB561-65AD-AB3E-01A7-E5BEF378A341}"/>
              </a:ext>
            </a:extLst>
          </p:cNvPr>
          <p:cNvCxnSpPr>
            <a:cxnSpLocks/>
          </p:cNvCxnSpPr>
          <p:nvPr/>
        </p:nvCxnSpPr>
        <p:spPr>
          <a:xfrm>
            <a:off x="5060511" y="3569629"/>
            <a:ext cx="2048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C916554-D955-D983-E3A5-ED407C9C7EE9}"/>
              </a:ext>
            </a:extLst>
          </p:cNvPr>
          <p:cNvCxnSpPr>
            <a:cxnSpLocks/>
          </p:cNvCxnSpPr>
          <p:nvPr/>
        </p:nvCxnSpPr>
        <p:spPr>
          <a:xfrm>
            <a:off x="6531426" y="3695758"/>
            <a:ext cx="2021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A767277-7077-83D2-AD1D-4BAC17E18B5D}"/>
              </a:ext>
            </a:extLst>
          </p:cNvPr>
          <p:cNvCxnSpPr>
            <a:cxnSpLocks/>
          </p:cNvCxnSpPr>
          <p:nvPr/>
        </p:nvCxnSpPr>
        <p:spPr>
          <a:xfrm>
            <a:off x="5556738" y="2725180"/>
            <a:ext cx="2370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B1A579D9-EC1D-6CEA-4154-40B7273F3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61054"/>
            <a:ext cx="3950990" cy="1975495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5AFA031-103F-2557-D057-3A21A9E598D3}"/>
              </a:ext>
            </a:extLst>
          </p:cNvPr>
          <p:cNvGrpSpPr/>
          <p:nvPr/>
        </p:nvGrpSpPr>
        <p:grpSpPr>
          <a:xfrm>
            <a:off x="7648767" y="2561368"/>
            <a:ext cx="4543274" cy="1705587"/>
            <a:chOff x="2360445" y="1196388"/>
            <a:chExt cx="7378700" cy="348395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AFA376B-967A-9B31-AAD2-DBAC5C629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0445" y="1200545"/>
              <a:ext cx="7378700" cy="3479800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5933B3C-56FF-589A-DA40-F22FCDCC9F5B}"/>
                </a:ext>
              </a:extLst>
            </p:cNvPr>
            <p:cNvSpPr/>
            <p:nvPr/>
          </p:nvSpPr>
          <p:spPr>
            <a:xfrm>
              <a:off x="2360445" y="1196388"/>
              <a:ext cx="313608" cy="4054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91330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D403C-C28E-96A8-B2E5-D5674D054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Learning Presentation Outline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7F5C86-AACD-1DE8-5AB3-B3E5D97B46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5412684"/>
              </p:ext>
            </p:extLst>
          </p:nvPr>
        </p:nvGraphicFramePr>
        <p:xfrm>
          <a:off x="908053" y="1817688"/>
          <a:ext cx="10674347" cy="4308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A0C3ABE-27C7-A916-3E38-84FD8E7AE443}"/>
              </a:ext>
            </a:extLst>
          </p:cNvPr>
          <p:cNvSpPr txBox="1">
            <a:spLocks/>
          </p:cNvSpPr>
          <p:nvPr/>
        </p:nvSpPr>
        <p:spPr>
          <a:xfrm>
            <a:off x="72737" y="6037119"/>
            <a:ext cx="4595955" cy="831272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latin typeface="+mn-lt"/>
                <a:cs typeface="Courier New" panose="02070309020205020404" pitchFamily="49" charset="0"/>
              </a:rPr>
              <a:t>Outline notes:</a:t>
            </a:r>
          </a:p>
          <a:p>
            <a:r>
              <a:rPr lang="en-CA" dirty="0">
                <a:latin typeface="+mn-lt"/>
                <a:cs typeface="Courier New" panose="02070309020205020404" pitchFamily="49" charset="0"/>
              </a:rPr>
              <a:t>Content is directed towards summer students</a:t>
            </a:r>
          </a:p>
          <a:p>
            <a:r>
              <a:rPr lang="en-CA" dirty="0">
                <a:latin typeface="+mn-lt"/>
                <a:cs typeface="Courier New" panose="02070309020205020404" pitchFamily="49" charset="0"/>
              </a:rPr>
              <a:t>Content is very focused, not all-encompassing</a:t>
            </a:r>
          </a:p>
        </p:txBody>
      </p:sp>
    </p:spTree>
    <p:extLst>
      <p:ext uri="{BB962C8B-B14F-4D97-AF65-F5344CB8AC3E}">
        <p14:creationId xmlns:p14="http://schemas.microsoft.com/office/powerpoint/2010/main" val="138763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374F3-B0C0-8B51-23F8-A5235D8E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What is Machine Learning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9F78900-A1A5-9AE7-8FBC-2612BC1B51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Artificial Intelligence</a:t>
            </a:r>
          </a:p>
          <a:p>
            <a:pPr lvl="1"/>
            <a:r>
              <a:rPr lang="en-US" dirty="0"/>
              <a:t>Designing computer systems to mimic human intelligence</a:t>
            </a:r>
          </a:p>
          <a:p>
            <a:r>
              <a:rPr lang="en-US" b="1" dirty="0"/>
              <a:t>Machine Learning</a:t>
            </a:r>
          </a:p>
          <a:p>
            <a:pPr lvl="1"/>
            <a:r>
              <a:rPr lang="en-US" dirty="0"/>
              <a:t>Subset of AI that learns from experience and without explicit learning inputs</a:t>
            </a:r>
          </a:p>
          <a:p>
            <a:r>
              <a:rPr lang="en-US" b="1" dirty="0"/>
              <a:t>Deep Learning</a:t>
            </a:r>
          </a:p>
          <a:p>
            <a:pPr lvl="1"/>
            <a:r>
              <a:rPr lang="en-US" dirty="0"/>
              <a:t>Subset of ML that uses multi-layered neural networks to learn data preprocessing steps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5E5F8A5-E49A-63AE-843A-FA72DF31A57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58614778"/>
              </p:ext>
            </p:extLst>
          </p:nvPr>
        </p:nvGraphicFramePr>
        <p:xfrm>
          <a:off x="6403989" y="1817158"/>
          <a:ext cx="5178412" cy="4414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0189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54F51-7340-E516-9589-ABEE38FC4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Application of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9DEA3-9D6A-31ED-12DE-69F22DDCC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Machine learning as a predictive technology</a:t>
            </a:r>
          </a:p>
          <a:p>
            <a:pPr lvl="1"/>
            <a:r>
              <a:rPr lang="en-CA" dirty="0"/>
              <a:t> “Is this image of a dog or a cat?”</a:t>
            </a:r>
          </a:p>
          <a:p>
            <a:pPr lvl="1"/>
            <a:r>
              <a:rPr lang="en-CA" dirty="0"/>
              <a:t> “What is the probability of a team winning a hockey game?”</a:t>
            </a:r>
          </a:p>
          <a:p>
            <a:pPr lvl="1"/>
            <a:r>
              <a:rPr lang="en-CA" dirty="0"/>
              <a:t> “What is the location of this signal in the detector?”</a:t>
            </a:r>
          </a:p>
          <a:p>
            <a:r>
              <a:rPr lang="en-CA" dirty="0"/>
              <a:t>Why machine learning?</a:t>
            </a:r>
          </a:p>
          <a:p>
            <a:pPr lvl="1"/>
            <a:r>
              <a:rPr lang="en-CA" dirty="0"/>
              <a:t>Can learn complex and non-intuitive patterns and relationships within the data</a:t>
            </a:r>
          </a:p>
          <a:p>
            <a:pPr lvl="2"/>
            <a:r>
              <a:rPr lang="en-CA" dirty="0"/>
              <a:t>Often these are challenging to code and communicate accurately</a:t>
            </a:r>
          </a:p>
          <a:p>
            <a:pPr lvl="1"/>
            <a:r>
              <a:rPr lang="en-CA" dirty="0"/>
              <a:t>Can analyze large and complex datasets that are difficult to handle with traditional methods</a:t>
            </a:r>
          </a:p>
          <a:p>
            <a:pPr lvl="2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9273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2D802-C9AC-2463-B740-8578F832B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Types of Machine Learning Prediction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BF16F-880B-412C-65BB-3207447EE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b="1" dirty="0"/>
              <a:t>Supervised machine learning </a:t>
            </a:r>
            <a:r>
              <a:rPr lang="en-CA" dirty="0"/>
              <a:t>(defined input-prediction pairs)</a:t>
            </a:r>
          </a:p>
          <a:p>
            <a:pPr lvl="1"/>
            <a:r>
              <a:rPr lang="en-CA" b="1" i="1" dirty="0"/>
              <a:t>Regression</a:t>
            </a:r>
          </a:p>
          <a:p>
            <a:pPr lvl="2"/>
            <a:r>
              <a:rPr lang="en-CA" dirty="0"/>
              <a:t>Predicting a continuous numerical variable</a:t>
            </a:r>
          </a:p>
          <a:p>
            <a:pPr lvl="2"/>
            <a:r>
              <a:rPr lang="en-CA" dirty="0"/>
              <a:t>“What will the price of a stock be tomorrow”</a:t>
            </a:r>
          </a:p>
          <a:p>
            <a:pPr lvl="1"/>
            <a:r>
              <a:rPr lang="en-CA" b="1" i="1" dirty="0"/>
              <a:t>Classification</a:t>
            </a:r>
          </a:p>
          <a:p>
            <a:pPr lvl="2"/>
            <a:r>
              <a:rPr lang="en-CA" dirty="0"/>
              <a:t>Predicting a categorical variable</a:t>
            </a:r>
          </a:p>
          <a:p>
            <a:pPr lvl="2"/>
            <a:r>
              <a:rPr lang="en-CA" dirty="0"/>
              <a:t>“Is this email spam or not”</a:t>
            </a:r>
          </a:p>
          <a:p>
            <a:r>
              <a:rPr lang="en-CA" b="1" dirty="0"/>
              <a:t>Unsupervised machine learning</a:t>
            </a:r>
            <a:r>
              <a:rPr lang="en-CA" dirty="0"/>
              <a:t> (no pre-defined classes/values)</a:t>
            </a:r>
          </a:p>
          <a:p>
            <a:pPr lvl="1"/>
            <a:r>
              <a:rPr lang="en-CA" b="1" i="1" dirty="0"/>
              <a:t>Clustering</a:t>
            </a:r>
          </a:p>
          <a:p>
            <a:pPr lvl="2"/>
            <a:r>
              <a:rPr lang="en-CA" dirty="0"/>
              <a:t>Group similar datapoints together based on inputs</a:t>
            </a:r>
          </a:p>
          <a:p>
            <a:pPr lvl="3"/>
            <a:r>
              <a:rPr lang="en-CA" dirty="0"/>
              <a:t>“Cluster these customers based on purchasing behaviour”</a:t>
            </a:r>
          </a:p>
          <a:p>
            <a:pPr lvl="3"/>
            <a:r>
              <a:rPr lang="en-CA" dirty="0"/>
              <a:t>“Cluster these pulses based on the recorded signal”</a:t>
            </a:r>
          </a:p>
        </p:txBody>
      </p:sp>
    </p:spTree>
    <p:extLst>
      <p:ext uri="{BB962C8B-B14F-4D97-AF65-F5344CB8AC3E}">
        <p14:creationId xmlns:p14="http://schemas.microsoft.com/office/powerpoint/2010/main" val="2959815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CE5B7-2A53-D897-7830-3D4944E89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Learning Examples: Linear Regression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440DEF-15ED-6E1B-86F9-1F048480FA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Models the relationship between a dependent variable and one or more independent variables using a linear equation</a:t>
                </a:r>
              </a:p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440DEF-15ED-6E1B-86F9-1F048480FA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38" t="-29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EF9F1B55-B942-ED11-03AF-159147FBA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3971926"/>
            <a:ext cx="3860800" cy="280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13419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Queen's triclour">
      <a:dk1>
        <a:sysClr val="windowText" lastClr="000000"/>
      </a:dk1>
      <a:lt1>
        <a:sysClr val="window" lastClr="FFFFFF"/>
      </a:lt1>
      <a:dk2>
        <a:srgbClr val="061D38"/>
      </a:dk2>
      <a:lt2>
        <a:srgbClr val="FFFFFF"/>
      </a:lt2>
      <a:accent1>
        <a:srgbClr val="910A29"/>
      </a:accent1>
      <a:accent2>
        <a:srgbClr val="F1AB1F"/>
      </a:accent2>
      <a:accent3>
        <a:srgbClr val="061D38"/>
      </a:accent3>
      <a:accent4>
        <a:srgbClr val="CDCDCD"/>
      </a:accent4>
      <a:accent5>
        <a:srgbClr val="7E7E7E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E3CD9760-CBF7-1A4A-9413-CC85520F44DF}" vid="{8D5FE777-D55E-444A-A504-AADC72C007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1125</TotalTime>
  <Words>1148</Words>
  <Application>Microsoft Macintosh PowerPoint</Application>
  <PresentationFormat>Widescreen</PresentationFormat>
  <Paragraphs>213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Cambria Math</vt:lpstr>
      <vt:lpstr>Courier New</vt:lpstr>
      <vt:lpstr>Palatino Linotype</vt:lpstr>
      <vt:lpstr>Theme1</vt:lpstr>
      <vt:lpstr>EIEIOO 2023 Machine Learning Session</vt:lpstr>
      <vt:lpstr>Session Timeline &amp; Tutorial Setup</vt:lpstr>
      <vt:lpstr>Binder Image Error</vt:lpstr>
      <vt:lpstr>Tutorial Setup</vt:lpstr>
      <vt:lpstr>Machine Learning Presentation Outline</vt:lpstr>
      <vt:lpstr>What is Machine Learning</vt:lpstr>
      <vt:lpstr>Application of Machine Learning</vt:lpstr>
      <vt:lpstr>Types of Machine Learning Prediction Problems</vt:lpstr>
      <vt:lpstr>Machine Learning Examples: Linear Regression</vt:lpstr>
      <vt:lpstr>Machine Learning Algorithms: Decision Trees</vt:lpstr>
      <vt:lpstr>Machine Learning Algorithms: Decision Trees</vt:lpstr>
      <vt:lpstr>Note: Overfitting in Machine Learning</vt:lpstr>
      <vt:lpstr>Other Common Machine Learning Algorithms</vt:lpstr>
      <vt:lpstr>Neural Networks</vt:lpstr>
      <vt:lpstr>Neural Networks</vt:lpstr>
      <vt:lpstr>Neural Network Design Considerations</vt:lpstr>
      <vt:lpstr>Types of Neural Networks</vt:lpstr>
      <vt:lpstr>Types of Neural Network</vt:lpstr>
      <vt:lpstr>Types of Neural Networks</vt:lpstr>
      <vt:lpstr>Question Break!</vt:lpstr>
      <vt:lpstr>Machine learning applications in NEWS-G</vt:lpstr>
      <vt:lpstr>NEWS-G</vt:lpstr>
      <vt:lpstr>Problem Definition</vt:lpstr>
      <vt:lpstr>Methods – Model Architecture </vt:lpstr>
      <vt:lpstr>Methods – Model Training</vt:lpstr>
      <vt:lpstr>Example Pulses</vt:lpstr>
      <vt:lpstr>Example Pulses</vt:lpstr>
      <vt:lpstr>Primary Electron Counting</vt:lpstr>
      <vt:lpstr>Single Output Model</vt:lpstr>
      <vt:lpstr>Primary Electron Prediction Examples</vt:lpstr>
      <vt:lpstr>Machine Learning Extensions</vt:lpstr>
      <vt:lpstr>Thank you!</vt:lpstr>
      <vt:lpstr>Additional Slides</vt:lpstr>
      <vt:lpstr>Simulated Energy Resolution Results</vt:lpstr>
      <vt:lpstr>Primary Electron Prediction</vt:lpstr>
      <vt:lpstr>Event Triggering Results</vt:lpstr>
      <vt:lpstr>Primary Electron Prediction</vt:lpstr>
      <vt:lpstr>Real Data Energy Spectrum Analysis</vt:lpstr>
      <vt:lpstr>Energy Prediction Error Magnitude </vt:lpstr>
      <vt:lpstr>Model Architecture </vt:lpstr>
      <vt:lpstr>NEWS-G Signal Generation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EIEIOO Machine Learning Session</dc:title>
  <dc:creator>Noah Rowe</dc:creator>
  <cp:lastModifiedBy>Noah Rowe</cp:lastModifiedBy>
  <cp:revision>17</cp:revision>
  <dcterms:created xsi:type="dcterms:W3CDTF">2023-05-11T00:03:34Z</dcterms:created>
  <dcterms:modified xsi:type="dcterms:W3CDTF">2023-05-11T18:48:54Z</dcterms:modified>
</cp:coreProperties>
</file>