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6"/>
  </p:notesMasterIdLst>
  <p:sldIdLst>
    <p:sldId id="256" r:id="rId2"/>
    <p:sldId id="270" r:id="rId3"/>
    <p:sldId id="271" r:id="rId4"/>
    <p:sldId id="257" r:id="rId5"/>
    <p:sldId id="258" r:id="rId6"/>
    <p:sldId id="260" r:id="rId7"/>
    <p:sldId id="261" r:id="rId8"/>
    <p:sldId id="262" r:id="rId9"/>
    <p:sldId id="264" r:id="rId10"/>
    <p:sldId id="259" r:id="rId11"/>
    <p:sldId id="279" r:id="rId12"/>
    <p:sldId id="265" r:id="rId13"/>
    <p:sldId id="267" r:id="rId14"/>
    <p:sldId id="285" r:id="rId15"/>
    <p:sldId id="268" r:id="rId16"/>
    <p:sldId id="286" r:id="rId17"/>
    <p:sldId id="288" r:id="rId18"/>
    <p:sldId id="289" r:id="rId19"/>
    <p:sldId id="291" r:id="rId20"/>
    <p:sldId id="292" r:id="rId21"/>
    <p:sldId id="293" r:id="rId22"/>
    <p:sldId id="282" r:id="rId23"/>
    <p:sldId id="269" r:id="rId24"/>
    <p:sldId id="274" r:id="rId25"/>
    <p:sldId id="263" r:id="rId26"/>
    <p:sldId id="283" r:id="rId27"/>
    <p:sldId id="284" r:id="rId28"/>
    <p:sldId id="273" r:id="rId29"/>
    <p:sldId id="294" r:id="rId30"/>
    <p:sldId id="295" r:id="rId31"/>
    <p:sldId id="296" r:id="rId32"/>
    <p:sldId id="297" r:id="rId33"/>
    <p:sldId id="298" r:id="rId34"/>
    <p:sldId id="299" r:id="rId3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24ED6027-4E0A-499F-921D-6C93DCAB1316}">
          <p14:sldIdLst>
            <p14:sldId id="256"/>
            <p14:sldId id="270"/>
            <p14:sldId id="271"/>
            <p14:sldId id="257"/>
            <p14:sldId id="258"/>
            <p14:sldId id="260"/>
            <p14:sldId id="261"/>
            <p14:sldId id="262"/>
            <p14:sldId id="264"/>
            <p14:sldId id="259"/>
            <p14:sldId id="279"/>
            <p14:sldId id="265"/>
            <p14:sldId id="267"/>
            <p14:sldId id="285"/>
            <p14:sldId id="268"/>
            <p14:sldId id="286"/>
            <p14:sldId id="288"/>
            <p14:sldId id="289"/>
            <p14:sldId id="291"/>
            <p14:sldId id="292"/>
            <p14:sldId id="293"/>
            <p14:sldId id="282"/>
            <p14:sldId id="269"/>
            <p14:sldId id="274"/>
            <p14:sldId id="263"/>
            <p14:sldId id="283"/>
            <p14:sldId id="284"/>
            <p14:sldId id="273"/>
            <p14:sldId id="294"/>
            <p14:sldId id="295"/>
            <p14:sldId id="296"/>
            <p14:sldId id="297"/>
            <p14:sldId id="298"/>
            <p14:sldId id="299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93" autoAdjust="0"/>
    <p:restoredTop sz="79438" autoAdjust="0"/>
  </p:normalViewPr>
  <p:slideViewPr>
    <p:cSldViewPr snapToGrid="0">
      <p:cViewPr varScale="1">
        <p:scale>
          <a:sx n="90" d="100"/>
          <a:sy n="90" d="100"/>
        </p:scale>
        <p:origin x="726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95254D-CA47-4301-8D34-5F292173E283}" type="datetimeFigureOut">
              <a:rPr lang="en-CA" smtClean="0"/>
              <a:t>2023-05-10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365188-7EF5-481D-9DA2-AEFD0B4E505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72432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365188-7EF5-481D-9DA2-AEFD0B4E505C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597961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365188-7EF5-481D-9DA2-AEFD0B4E505C}" type="slidenum">
              <a:rPr lang="en-CA" smtClean="0"/>
              <a:t>10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647746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365188-7EF5-481D-9DA2-AEFD0B4E505C}" type="slidenum">
              <a:rPr lang="en-CA" smtClean="0"/>
              <a:t>11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371381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365188-7EF5-481D-9DA2-AEFD0B4E505C}" type="slidenum">
              <a:rPr lang="en-CA" smtClean="0"/>
              <a:t>12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8027487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365188-7EF5-481D-9DA2-AEFD0B4E505C}" type="slidenum">
              <a:rPr lang="en-CA" smtClean="0"/>
              <a:t>13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4908560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365188-7EF5-481D-9DA2-AEFD0B4E505C}" type="slidenum">
              <a:rPr lang="en-CA" smtClean="0"/>
              <a:t>14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0717567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365188-7EF5-481D-9DA2-AEFD0B4E505C}" type="slidenum">
              <a:rPr lang="en-CA" smtClean="0"/>
              <a:t>22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5940839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365188-7EF5-481D-9DA2-AEFD0B4E505C}" type="slidenum">
              <a:rPr lang="en-CA" smtClean="0"/>
              <a:t>28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858705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365188-7EF5-481D-9DA2-AEFD0B4E505C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495692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365188-7EF5-481D-9DA2-AEFD0B4E505C}" type="slidenum">
              <a:rPr lang="en-CA" smtClean="0"/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811599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365188-7EF5-481D-9DA2-AEFD0B4E505C}" type="slidenum">
              <a:rPr lang="en-CA" smtClean="0"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828475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365188-7EF5-481D-9DA2-AEFD0B4E505C}" type="slidenum">
              <a:rPr lang="en-CA" smtClean="0"/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115611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365188-7EF5-481D-9DA2-AEFD0B4E505C}" type="slidenum">
              <a:rPr lang="en-CA" smtClean="0"/>
              <a:t>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615803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365188-7EF5-481D-9DA2-AEFD0B4E505C}" type="slidenum">
              <a:rPr lang="en-CA" smtClean="0"/>
              <a:t>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399209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365188-7EF5-481D-9DA2-AEFD0B4E505C}" type="slidenum">
              <a:rPr lang="en-CA" smtClean="0"/>
              <a:t>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743476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365188-7EF5-481D-9DA2-AEFD0B4E505C}" type="slidenum">
              <a:rPr lang="en-CA" smtClean="0"/>
              <a:t>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560820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8E8EB7-F5C4-4438-94D9-34A5A74CD0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985FF6-61F0-4B88-8D64-69EF22323F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758449"/>
            <a:ext cx="91440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E9E788-B444-48DA-BE79-F6FE6BB30B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343D4-38D1-4121-B136-EEE2F6BADA1C}" type="datetime1">
              <a:rPr lang="en-CA" smtClean="0"/>
              <a:t>2023-05-10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459CD2-39ED-4F55-9C3E-8A7F699FF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Colin Moore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8A5BC6-7D9B-485E-99CB-D32E6BEC60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2F03B-770F-4D09-8FA7-FE69752BFF2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054762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BE6B9B-D864-4DE1-A1B2-3E561071F7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30AF132-230E-478A-9F44-20EBAB5EFC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8ED865-F804-49C6-B64C-B23D09FA02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0DFC2-1916-4A3C-87A5-447FD6243C81}" type="datetime1">
              <a:rPr lang="en-CA" smtClean="0"/>
              <a:t>2023-05-10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D0D63D-CA39-48A0-9A34-83AE02107D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Colin Moore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497DE8-BD5C-4F67-8193-4A46767CA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2F03B-770F-4D09-8FA7-FE69752BFF2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200050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A8DB504-252B-4271-82CC-E02E19A333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3DBB6BC-6788-46E4-980F-2EA338FE7E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C29E4C-6FAF-4B30-A352-A31F967A6E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3AFB8-30E5-4490-BE8F-1FFAF2344B22}" type="datetime1">
              <a:rPr lang="en-CA" smtClean="0"/>
              <a:t>2023-05-10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CDAC99-BF35-4E29-BE2F-3A02632394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Colin Moore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8AF1E0-E87D-480B-A1C9-F40EDFBA43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2F03B-770F-4D09-8FA7-FE69752BFF2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71372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4B3426A0-B881-41D9-9D4B-DCB8681D1D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159"/>
            <a:ext cx="12192000" cy="103240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F0F5474-8E89-4FCF-9315-4C0A432222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9632"/>
            <a:ext cx="10515600" cy="56818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2456D2-6414-4AC4-8F84-1669BC0552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50278"/>
            <a:ext cx="10515600" cy="54266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2C2DAB-5BB3-4FAF-B28D-DB107505FC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723A0-6D64-442E-97DD-830FF8C0FB2B}" type="datetime1">
              <a:rPr lang="en-CA" smtClean="0"/>
              <a:t>2023-05-10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FCA8FA-3682-4A19-B48A-C1124155EA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Colin Moore</a:t>
            </a:r>
            <a:endParaRPr lang="en-CA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507969-B1CF-4B20-9FE7-41EE92BE9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81290" y="6356350"/>
            <a:ext cx="2743200" cy="365125"/>
          </a:xfrm>
        </p:spPr>
        <p:txBody>
          <a:bodyPr/>
          <a:lstStyle/>
          <a:p>
            <a:fld id="{8C52F03B-770F-4D09-8FA7-FE69752BFF22}" type="slidenum">
              <a:rPr lang="en-CA" smtClean="0"/>
              <a:t>‹#›</a:t>
            </a:fld>
            <a:endParaRPr lang="en-CA"/>
          </a:p>
        </p:txBody>
      </p:sp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B576DD74-67DF-4875-AFE0-C74CD6114FB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1737" y="6368962"/>
            <a:ext cx="803031" cy="33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63212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270272-A10B-4DAC-B056-918F8009F6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D24A58-162A-4BDD-BA04-1EE148B60D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C0C041-55D8-44C8-877E-DD328B1C49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7EA44-C815-4078-8892-CE50DF34048F}" type="datetime1">
              <a:rPr lang="en-CA" smtClean="0"/>
              <a:t>2023-05-10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DE7EF8-C06D-4BE8-8243-CF2C6D0CAC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Colin Moore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A13010-4BF6-4827-AE06-0FD6744911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2F03B-770F-4D09-8FA7-FE69752BFF2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974296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622783-D944-4141-B47F-05B5E5CD75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81FA84-50FB-4331-9B30-858C0F159D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C88F932-F345-48A8-8F37-A26041A5F2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C7D788E-CB21-4CDA-A6FE-C1A7B8B6BF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542C3-CBAC-40D1-A124-59096F4ED868}" type="datetime1">
              <a:rPr lang="en-CA" smtClean="0"/>
              <a:t>2023-05-10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9ED6E9-73BA-4BD9-A98B-385671B0E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Colin Moore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00B9D4-18E2-4486-A429-2BFD4D5771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2F03B-770F-4D09-8FA7-FE69752BFF2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476885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B722B2-889A-4110-8964-7680E2CEBE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D4B9BC-1B37-4346-BFE2-6E3DD9FD62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6E91DC8-0764-4424-BBF4-042462672F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117A9EB-388A-41A6-8E12-AD6B8805338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A03871D-D9D5-48C4-8737-2FFF8FC1A3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A35E0DA-673C-44F2-9D30-B5EBB90730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2DCA3-F0F2-47A8-8075-32A6024A3470}" type="datetime1">
              <a:rPr lang="en-CA" smtClean="0"/>
              <a:t>2023-05-10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4658B0-D519-40DF-BBA5-881D83F2DC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Colin Moore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5FB6BBA-7318-4CA3-92F9-6491181FE9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2F03B-770F-4D09-8FA7-FE69752BFF2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459276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B23B02-2531-4F40-9A26-7D173CEC9D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772F6EA-8B74-4B7A-B230-6B9AF70046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33841-9EB2-411F-9B22-0F2FA9004C17}" type="datetime1">
              <a:rPr lang="en-CA" smtClean="0"/>
              <a:t>2023-05-10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3F3E15-F496-4A12-9C5E-058A9A9048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Colin Moore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15FC586-A5E8-44B9-9C09-A7F79E672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2F03B-770F-4D09-8FA7-FE69752BFF2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328873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503C8BB-0B68-458C-B714-56EF59BF44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07074-8CCB-42EB-956F-8B2458676FDA}" type="datetime1">
              <a:rPr lang="en-CA" smtClean="0"/>
              <a:t>2023-05-10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4B9165E-2798-47F8-B11A-836087DCAA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Colin Moore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81F171-1073-4950-A100-8A59729699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2F03B-770F-4D09-8FA7-FE69752BFF2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20221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D471DF-02FD-4976-A0A7-D1D6E7F89B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412960-507A-4299-9A06-8B94036686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E6B4D2-B608-4316-B585-22092ABDB0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63F9F9-FB0E-4C24-8E64-7603832CD6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FA07B-0187-4310-8A18-01B48EFA41C2}" type="datetime1">
              <a:rPr lang="en-CA" smtClean="0"/>
              <a:t>2023-05-10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79AAFC-A11B-4391-A54C-276A66BD15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Colin Moore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81FDA7-2E57-44C6-A740-5C5669D12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2F03B-770F-4D09-8FA7-FE69752BFF2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79697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0F54B3-3843-4663-B351-02C7798A25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4E0234E-0C9C-4386-8FAE-2C2451E8E23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CB93DC-FD9E-4265-B27E-036924C303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E9D7B6-A7BB-4412-A7D8-920B840933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371EC-2E72-4283-A0D1-BD9D29E70C12}" type="datetime1">
              <a:rPr lang="en-CA" smtClean="0"/>
              <a:t>2023-05-10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0A0EE7-3C40-4BE2-80D9-E5E87462ED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Colin Moore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655C5E-F16E-4B84-AC15-6635AB161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2F03B-770F-4D09-8FA7-FE69752BFF2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20389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67197D4-D794-4B7A-ACC0-41EDF5A3B1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D406F7-94D1-4161-A004-733652004E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42748C-CAEE-47E1-BA80-CCB284C762D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41968F-0952-436D-9355-B43F357A17C7}" type="datetime1">
              <a:rPr lang="en-CA" smtClean="0"/>
              <a:t>2023-05-10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E43E2E-6E73-4564-9313-5052A6998C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CA"/>
              <a:t>Colin Moore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B72B3D-C52C-4D17-96F8-1575BB9EA0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52F03B-770F-4D09-8FA7-FE69752BFF2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74564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4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18.gif"/><Relationship Id="rId4" Type="http://schemas.openxmlformats.org/officeDocument/2006/relationships/image" Target="../media/image22.gi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researchgate.net/figure/Phase-diagram-of-a-simple-substance-in-the-pressure-temperature-plane_fig1_1825860" TargetMode="External"/><Relationship Id="rId3" Type="http://schemas.openxmlformats.org/officeDocument/2006/relationships/hyperlink" Target="https://wwwmpa.mpa-garching.mpg.de/galform/press/" TargetMode="External"/><Relationship Id="rId7" Type="http://schemas.openxmlformats.org/officeDocument/2006/relationships/hyperlink" Target="https://www.researchgate.net/deref/http%3A%2F%2Fdx.doi.org%2F10.1119%2F1.1399044" TargetMode="External"/><Relationship Id="rId2" Type="http://schemas.openxmlformats.org/officeDocument/2006/relationships/hyperlink" Target="https://commons.wikimedia.org/wiki/File:Rotation_curve_of_spiral_galaxy_Messier_33_(Triangulum).pn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arxiv-vanity.com/papers/1509.08767/" TargetMode="External"/><Relationship Id="rId5" Type="http://schemas.openxmlformats.org/officeDocument/2006/relationships/hyperlink" Target="https://en.wikipedia.org/wiki/Big_European_Bubble_Chamber" TargetMode="External"/><Relationship Id="rId4" Type="http://schemas.openxmlformats.org/officeDocument/2006/relationships/hyperlink" Target="https://en.wikipedia.org/wiki/Gargamelle" TargetMode="Externa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gif"/><Relationship Id="rId5" Type="http://schemas.openxmlformats.org/officeDocument/2006/relationships/image" Target="../media/image13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7905BA41-EE6E-4F80-8636-447F22DD72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C3D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4AF4FB-3FED-41CC-9D3E-A6D4805853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48465" y="3298722"/>
            <a:ext cx="8495070" cy="1784402"/>
          </a:xfrm>
        </p:spPr>
        <p:txBody>
          <a:bodyPr anchor="b">
            <a:normAutofit/>
          </a:bodyPr>
          <a:lstStyle/>
          <a:p>
            <a:r>
              <a:rPr lang="en-US" sz="4200" dirty="0">
                <a:solidFill>
                  <a:srgbClr val="FFFFFF"/>
                </a:solidFill>
              </a:rPr>
              <a:t>Bubble Chambers:</a:t>
            </a:r>
            <a:br>
              <a:rPr lang="en-US" sz="4200" dirty="0">
                <a:solidFill>
                  <a:srgbClr val="FFFFFF"/>
                </a:solidFill>
              </a:rPr>
            </a:br>
            <a:r>
              <a:rPr lang="en-US" sz="4200" dirty="0">
                <a:solidFill>
                  <a:srgbClr val="FFFFFF"/>
                </a:solidFill>
              </a:rPr>
              <a:t>The Seitz and Sounds of Dark Matter</a:t>
            </a:r>
            <a:endParaRPr lang="en-CA" sz="4200" dirty="0">
              <a:solidFill>
                <a:srgbClr val="FFFFFF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0AC76C1-00FA-4A42-AA84-605EDF018A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48465" y="5126686"/>
            <a:ext cx="8495070" cy="904005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300" dirty="0">
                <a:solidFill>
                  <a:srgbClr val="FFFFFF"/>
                </a:solidFill>
              </a:rPr>
              <a:t>Colin Moore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300" dirty="0">
                <a:solidFill>
                  <a:srgbClr val="FFFFFF"/>
                </a:solidFill>
              </a:rPr>
              <a:t>EIEIOO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300" dirty="0">
                <a:solidFill>
                  <a:srgbClr val="FFFFFF"/>
                </a:solidFill>
              </a:rPr>
              <a:t>May 11, 2023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CD7549B2-EE05-4558-8C64-AC46755F2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025914" y="889251"/>
            <a:ext cx="2140172" cy="2140172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287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56DD4C40-3889-452D-BCA7-302617590D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7115" y="1638709"/>
            <a:ext cx="1517772" cy="641258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4AD710-067C-48F0-9336-098C467555C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1E7E0320-901D-442D-9D7D-6A5E814847C1}" type="datetime1">
              <a:rPr lang="en-CA" smtClean="0">
                <a:solidFill>
                  <a:prstClr val="white"/>
                </a:solidFill>
              </a:rPr>
              <a:t>2023-05-10</a:t>
            </a:fld>
            <a:endParaRPr lang="en-CA">
              <a:solidFill>
                <a:prstClr val="white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88591A-2237-48B7-8500-02BC0543E4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88658" y="6356350"/>
            <a:ext cx="4414684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CA">
                <a:solidFill>
                  <a:prstClr val="white"/>
                </a:solidFill>
              </a:rPr>
              <a:t>Colin Moore</a:t>
            </a:r>
            <a:endParaRPr lang="en-CA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5670AD-1B55-4171-B4FF-5463D06A78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ellipse">
            <a:avLst/>
          </a:prstGeo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8C52F03B-770F-4D09-8FA7-FE69752BFF22}" type="slidenum">
              <a:rPr lang="en-CA" smtClean="0">
                <a:solidFill>
                  <a:prstClr val="white"/>
                </a:solidFill>
              </a:rPr>
              <a:pPr>
                <a:lnSpc>
                  <a:spcPct val="90000"/>
                </a:lnSpc>
                <a:spcAft>
                  <a:spcPts val="600"/>
                </a:spcAft>
              </a:pPr>
              <a:t>1</a:t>
            </a:fld>
            <a:endParaRPr lang="en-CA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81167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410B21-6C7C-4D5C-BB25-940F111162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How are Bubbles Formed?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88B0C4-102F-46D0-B5AC-4782D5D239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Any bubble larger than the (fluid-specific) critical radius will continue to grow to macroscopic size</a:t>
            </a:r>
            <a:br>
              <a:rPr lang="en-CA" dirty="0"/>
            </a:br>
            <a:endParaRPr lang="en-CA" dirty="0"/>
          </a:p>
          <a:p>
            <a:pPr lvl="1"/>
            <a:r>
              <a:rPr lang="en-CA" dirty="0"/>
              <a:t>PICO’s active fluid: </a:t>
            </a:r>
            <a:r>
              <a:rPr lang="en-CA" i="1" dirty="0" err="1"/>
              <a:t>r</a:t>
            </a:r>
            <a:r>
              <a:rPr lang="en-CA" i="1" baseline="-25000" dirty="0" err="1"/>
              <a:t>c</a:t>
            </a:r>
            <a:r>
              <a:rPr lang="en-CA" i="1" dirty="0"/>
              <a:t> </a:t>
            </a:r>
            <a:r>
              <a:rPr lang="en-CA" dirty="0"/>
              <a:t>= 20 nm</a:t>
            </a:r>
          </a:p>
          <a:p>
            <a:pPr lvl="1"/>
            <a:r>
              <a:rPr lang="en-CA" dirty="0"/>
              <a:t>How does a bubble grow to the critical radius?</a:t>
            </a:r>
            <a:br>
              <a:rPr lang="en-CA" dirty="0"/>
            </a:br>
            <a:endParaRPr lang="en-CA" dirty="0"/>
          </a:p>
          <a:p>
            <a:r>
              <a:rPr lang="en-CA" dirty="0"/>
              <a:t>Energy threshold:</a:t>
            </a:r>
            <a:br>
              <a:rPr lang="en-CA" dirty="0"/>
            </a:br>
            <a:endParaRPr lang="en-CA" dirty="0"/>
          </a:p>
          <a:p>
            <a:endParaRPr lang="en-CA" dirty="0"/>
          </a:p>
          <a:p>
            <a:endParaRPr lang="en-CA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914CF4-01CA-4E85-A5B6-53DED64CFE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5AF50-1E90-44D9-BB22-CDF6D613EA28}" type="datetime1">
              <a:rPr lang="en-CA" smtClean="0"/>
              <a:t>2023-05-10</a:t>
            </a:fld>
            <a:endParaRPr lang="en-CA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BA1959-02DE-4151-87E4-322FA2E3F0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Colin Moore</a:t>
            </a:r>
            <a:endParaRPr lang="en-CA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545EAC-2495-4DBF-94F1-4994EB7883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2F03B-770F-4D09-8FA7-FE69752BFF22}" type="slidenum">
              <a:rPr lang="en-CA" smtClean="0"/>
              <a:t>10</a:t>
            </a:fld>
            <a:endParaRPr lang="en-CA"/>
          </a:p>
        </p:txBody>
      </p:sp>
      <p:pic>
        <p:nvPicPr>
          <p:cNvPr id="8" name="Picture 7" descr="A picture containing drawing, clock&#10;&#10;Description automatically generated">
            <a:extLst>
              <a:ext uri="{FF2B5EF4-FFF2-40B4-BE49-F238E27FC236}">
                <a16:creationId xmlns:a16="http://schemas.microsoft.com/office/drawing/2014/main" id="{3C2BB384-7B57-4DD8-85B8-34412841924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6437" y="3685926"/>
            <a:ext cx="7905270" cy="37897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217E0D5-FED0-49FB-A54D-0E6036AB0DB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30475" y="1502230"/>
            <a:ext cx="1531049" cy="462345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8BE808DD-4537-4185-A196-400487AD21F5}"/>
              </a:ext>
            </a:extLst>
          </p:cNvPr>
          <p:cNvSpPr/>
          <p:nvPr/>
        </p:nvSpPr>
        <p:spPr>
          <a:xfrm>
            <a:off x="3281557" y="3612928"/>
            <a:ext cx="2114025" cy="535344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B0E6E33-BA08-4C18-81BD-3D5F2F2A3BF1}"/>
              </a:ext>
            </a:extLst>
          </p:cNvPr>
          <p:cNvSpPr/>
          <p:nvPr/>
        </p:nvSpPr>
        <p:spPr>
          <a:xfrm>
            <a:off x="5755639" y="3607741"/>
            <a:ext cx="2114025" cy="535344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E615817-CE81-4777-8B8E-94E40DD4492E}"/>
              </a:ext>
            </a:extLst>
          </p:cNvPr>
          <p:cNvSpPr/>
          <p:nvPr/>
        </p:nvSpPr>
        <p:spPr>
          <a:xfrm>
            <a:off x="8205923" y="3607741"/>
            <a:ext cx="1904273" cy="535344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0872882-55B1-42E5-97E9-32421F4DFBA0}"/>
              </a:ext>
            </a:extLst>
          </p:cNvPr>
          <p:cNvSpPr txBox="1"/>
          <p:nvPr/>
        </p:nvSpPr>
        <p:spPr>
          <a:xfrm>
            <a:off x="3521967" y="4237528"/>
            <a:ext cx="16332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Surface tension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6675589-9A45-4968-B5A7-8AE29BD8EE63}"/>
              </a:ext>
            </a:extLst>
          </p:cNvPr>
          <p:cNvSpPr txBox="1"/>
          <p:nvPr/>
        </p:nvSpPr>
        <p:spPr>
          <a:xfrm>
            <a:off x="5617355" y="4244286"/>
            <a:ext cx="2390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Converting liquid to gas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FB5E5FB-D919-41B6-882A-E1A559D59DC9}"/>
              </a:ext>
            </a:extLst>
          </p:cNvPr>
          <p:cNvSpPr txBox="1"/>
          <p:nvPr/>
        </p:nvSpPr>
        <p:spPr>
          <a:xfrm>
            <a:off x="8112035" y="4244286"/>
            <a:ext cx="20920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Expansion of vapour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0F403DED-58D7-498C-B26D-B41D8E3C2743}"/>
              </a:ext>
            </a:extLst>
          </p:cNvPr>
          <p:cNvSpPr txBox="1">
            <a:spLocks/>
          </p:cNvSpPr>
          <p:nvPr/>
        </p:nvSpPr>
        <p:spPr>
          <a:xfrm>
            <a:off x="838200" y="4634264"/>
            <a:ext cx="10515600" cy="54266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Pressure and temperature define the Seitz threshold for a fluid</a:t>
            </a:r>
          </a:p>
          <a:p>
            <a:endParaRPr lang="en-CA" dirty="0"/>
          </a:p>
          <a:p>
            <a:r>
              <a:rPr lang="en-CA" dirty="0"/>
              <a:t>Energy deposited causes region to </a:t>
            </a:r>
            <a:r>
              <a:rPr lang="en-US" dirty="0"/>
              <a:t>“literally explode into bubbles of larger than critical size”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714654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0" grpId="0" animBg="1"/>
      <p:bldP spid="11" grpId="0" animBg="1"/>
      <p:bldP spid="12" grpId="0" animBg="1"/>
      <p:bldP spid="13" grpId="0"/>
      <p:bldP spid="15" grpId="0"/>
      <p:bldP spid="16" grpId="0"/>
      <p:bldP spid="1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410B21-6C7C-4D5C-BB25-940F111162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Backgrounds in a Bubble Chamber</a:t>
            </a:r>
            <a:endParaRPr lang="en-CA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914CF4-01CA-4E85-A5B6-53DED64CFE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5AF50-1E90-44D9-BB22-CDF6D613EA28}" type="datetime1">
              <a:rPr lang="en-CA" smtClean="0"/>
              <a:t>2023-05-10</a:t>
            </a:fld>
            <a:endParaRPr lang="en-CA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BA1959-02DE-4151-87E4-322FA2E3F0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Colin Moore</a:t>
            </a:r>
            <a:endParaRPr lang="en-CA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545EAC-2495-4DBF-94F1-4994EB7883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2F03B-770F-4D09-8FA7-FE69752BFF22}" type="slidenum">
              <a:rPr lang="en-CA" smtClean="0"/>
              <a:t>11</a:t>
            </a:fld>
            <a:endParaRPr lang="en-CA"/>
          </a:p>
        </p:txBody>
      </p:sp>
      <p:pic>
        <p:nvPicPr>
          <p:cNvPr id="10" name="Picture 9" descr="A picture containing text, diagram, line, screenshot&#10;&#10;Description automatically generated">
            <a:extLst>
              <a:ext uri="{FF2B5EF4-FFF2-40B4-BE49-F238E27FC236}">
                <a16:creationId xmlns:a16="http://schemas.microsoft.com/office/drawing/2014/main" id="{1F0EED3A-8598-4457-BEF3-511D06E0A3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499" y="5173127"/>
            <a:ext cx="3524601" cy="1183223"/>
          </a:xfrm>
          <a:prstGeom prst="rect">
            <a:avLst/>
          </a:prstGeom>
        </p:spPr>
      </p:pic>
      <p:pic>
        <p:nvPicPr>
          <p:cNvPr id="12" name="Picture 11" descr="A picture containing black, monochrome, black and white, darkness&#10;&#10;Description automatically generated">
            <a:extLst>
              <a:ext uri="{FF2B5EF4-FFF2-40B4-BE49-F238E27FC236}">
                <a16:creationId xmlns:a16="http://schemas.microsoft.com/office/drawing/2014/main" id="{3211545C-1B06-E934-99F7-D4029CCBA4C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709" y="1255863"/>
            <a:ext cx="2400179" cy="382133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6A82AD5-D53A-167C-871A-79067E5FF21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896277" y="1255863"/>
            <a:ext cx="2399444" cy="382133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40CBBAE-F385-11A5-8347-C8CC327A4A13}"/>
              </a:ext>
            </a:extLst>
          </p:cNvPr>
          <p:cNvSpPr txBox="1"/>
          <p:nvPr/>
        </p:nvSpPr>
        <p:spPr>
          <a:xfrm>
            <a:off x="1802474" y="886531"/>
            <a:ext cx="814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Alphas</a:t>
            </a:r>
            <a:endParaRPr lang="en-CA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93D8837-BA18-02F4-D804-F5F52A4100AE}"/>
              </a:ext>
            </a:extLst>
          </p:cNvPr>
          <p:cNvSpPr txBox="1"/>
          <p:nvPr/>
        </p:nvSpPr>
        <p:spPr>
          <a:xfrm>
            <a:off x="5288502" y="890558"/>
            <a:ext cx="1614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Nuclear Recoils</a:t>
            </a:r>
            <a:endParaRPr lang="en-CA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9D872CE-4681-4852-5F1A-335F7397876C}"/>
              </a:ext>
            </a:extLst>
          </p:cNvPr>
          <p:cNvSpPr/>
          <p:nvPr/>
        </p:nvSpPr>
        <p:spPr>
          <a:xfrm>
            <a:off x="447499" y="886530"/>
            <a:ext cx="3677934" cy="555679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D5EFF21-CA92-5537-E5CE-E90A8DBCD2BD}"/>
              </a:ext>
            </a:extLst>
          </p:cNvPr>
          <p:cNvSpPr/>
          <p:nvPr/>
        </p:nvSpPr>
        <p:spPr>
          <a:xfrm>
            <a:off x="4257032" y="886529"/>
            <a:ext cx="3677934" cy="555679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35119F3-1577-76B5-A47C-AF594CD85B8D}"/>
              </a:ext>
            </a:extLst>
          </p:cNvPr>
          <p:cNvSpPr/>
          <p:nvPr/>
        </p:nvSpPr>
        <p:spPr>
          <a:xfrm>
            <a:off x="8066565" y="886529"/>
            <a:ext cx="3677934" cy="555679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21" name="Picture 20" descr="A red x and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27B7FE64-1BA8-9822-8446-209C7CAFB80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4380" y="1249363"/>
            <a:ext cx="2887578" cy="1760047"/>
          </a:xfrm>
          <a:prstGeom prst="rect">
            <a:avLst/>
          </a:prstGeom>
        </p:spPr>
      </p:pic>
      <p:pic>
        <p:nvPicPr>
          <p:cNvPr id="23" name="Picture 22" descr="A picture containing text, line, font, diagram&#10;&#10;Description automatically generated">
            <a:extLst>
              <a:ext uri="{FF2B5EF4-FFF2-40B4-BE49-F238E27FC236}">
                <a16:creationId xmlns:a16="http://schemas.microsoft.com/office/drawing/2014/main" id="{3EE61857-AC52-C4F4-CA93-362118176E6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400" y="3654052"/>
            <a:ext cx="3565454" cy="2721297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40D6BCB7-BD09-752D-7F2B-14FEE9EB1698}"/>
              </a:ext>
            </a:extLst>
          </p:cNvPr>
          <p:cNvSpPr txBox="1"/>
          <p:nvPr/>
        </p:nvSpPr>
        <p:spPr>
          <a:xfrm>
            <a:off x="9121604" y="893247"/>
            <a:ext cx="1662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Electron Recoils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150467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3CE403-15B0-4AA0-B8DD-D790AB121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Advantages of Bubble Chambers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805C6E-6E6A-411F-BBC1-B94584AEB4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50278"/>
            <a:ext cx="5165912" cy="5426686"/>
          </a:xfrm>
        </p:spPr>
        <p:txBody>
          <a:bodyPr/>
          <a:lstStyle/>
          <a:p>
            <a:pPr marL="0" indent="0">
              <a:buNone/>
            </a:pPr>
            <a:r>
              <a:rPr lang="en-US" u="sng" dirty="0"/>
              <a:t>Advantages</a:t>
            </a:r>
          </a:p>
          <a:p>
            <a:r>
              <a:rPr lang="en-US" dirty="0"/>
              <a:t>Fairly simple design/operation</a:t>
            </a:r>
          </a:p>
          <a:p>
            <a:r>
              <a:rPr lang="en-US" dirty="0"/>
              <a:t>Inherently insensitive to electron-recoil interactions (depending on active fluid)</a:t>
            </a:r>
          </a:p>
          <a:p>
            <a:r>
              <a:rPr lang="en-US" dirty="0"/>
              <a:t>Alpha rejection via acoustics</a:t>
            </a:r>
          </a:p>
          <a:p>
            <a:r>
              <a:rPr lang="en-US" dirty="0"/>
              <a:t>Variable threshold</a:t>
            </a:r>
          </a:p>
          <a:p>
            <a:r>
              <a:rPr lang="en-US" dirty="0"/>
              <a:t>Ability to change active fluid to exploit different sensitivities</a:t>
            </a:r>
          </a:p>
          <a:p>
            <a:pPr lvl="1"/>
            <a:r>
              <a:rPr lang="en-US" dirty="0"/>
              <a:t>Fluorine: WIMP-proton SD</a:t>
            </a:r>
          </a:p>
          <a:p>
            <a:pPr lvl="1"/>
            <a:r>
              <a:rPr lang="en-US" dirty="0"/>
              <a:t>Hydrogen: low-mass WIMPs</a:t>
            </a:r>
          </a:p>
          <a:p>
            <a:pPr lvl="1"/>
            <a:r>
              <a:rPr lang="en-US" dirty="0"/>
              <a:t>Iodine: spin-independent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27CBF7-A9DE-4F69-A16E-7C92219AD1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C9B0C-6BBC-4F38-8965-2B9A5D9BB685}" type="datetime1">
              <a:rPr lang="en-CA" smtClean="0"/>
              <a:t>2023-05-10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18FBF3-D3AA-4654-8943-131F5C441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Colin Moore</a:t>
            </a:r>
            <a:endParaRPr lang="en-CA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E33743-3242-463D-A7BC-9380E9BE39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2F03B-770F-4D09-8FA7-FE69752BFF22}" type="slidenum">
              <a:rPr lang="en-CA" smtClean="0"/>
              <a:t>12</a:t>
            </a:fld>
            <a:endParaRPr lang="en-CA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9F020FC8-9370-441A-94A6-761FAA42BAE1}"/>
              </a:ext>
            </a:extLst>
          </p:cNvPr>
          <p:cNvSpPr txBox="1">
            <a:spLocks/>
          </p:cNvSpPr>
          <p:nvPr/>
        </p:nvSpPr>
        <p:spPr>
          <a:xfrm>
            <a:off x="6187888" y="750278"/>
            <a:ext cx="5165912" cy="54266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u="sng" dirty="0"/>
              <a:t>Disadvantages</a:t>
            </a:r>
          </a:p>
          <a:p>
            <a:r>
              <a:rPr lang="en-US" dirty="0"/>
              <a:t>Little energy information</a:t>
            </a:r>
          </a:p>
          <a:p>
            <a:r>
              <a:rPr lang="en-US" dirty="0"/>
              <a:t>Large deadtime between events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12950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E445FA-45D9-4518-9956-09C54CD379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/>
              <a:t>PICO-60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221802-A25E-4466-ACD7-7BC0D606B8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50278"/>
            <a:ext cx="6945086" cy="5426686"/>
          </a:xfrm>
        </p:spPr>
        <p:txBody>
          <a:bodyPr/>
          <a:lstStyle/>
          <a:p>
            <a:r>
              <a:rPr lang="en-CA" dirty="0"/>
              <a:t>Previous large-scale detector</a:t>
            </a:r>
          </a:p>
          <a:p>
            <a:r>
              <a:rPr lang="en-CA" dirty="0"/>
              <a:t>Active target: C</a:t>
            </a:r>
            <a:r>
              <a:rPr lang="en-CA" baseline="-25000" dirty="0"/>
              <a:t>3</a:t>
            </a:r>
            <a:r>
              <a:rPr lang="en-CA" dirty="0"/>
              <a:t>F</a:t>
            </a:r>
            <a:r>
              <a:rPr lang="en-CA" baseline="-25000" dirty="0"/>
              <a:t>8</a:t>
            </a:r>
          </a:p>
          <a:p>
            <a:pPr lvl="1"/>
            <a:r>
              <a:rPr lang="en-CA" dirty="0"/>
              <a:t>Spin-dependent sensitivity due to fluorine</a:t>
            </a:r>
          </a:p>
          <a:p>
            <a:r>
              <a:rPr lang="en-CA" dirty="0"/>
              <a:t>Operated at SNOLAB (2016-2017)</a:t>
            </a:r>
          </a:p>
          <a:p>
            <a:r>
              <a:rPr lang="en-CA" dirty="0"/>
              <a:t>Used same design as all previous PICO/COUPP bubble chambers</a:t>
            </a:r>
          </a:p>
          <a:p>
            <a:r>
              <a:rPr lang="en-CA" dirty="0"/>
              <a:t>Produced world-leading WIMP-proton limit</a:t>
            </a:r>
            <a:br>
              <a:rPr lang="en-CA" dirty="0"/>
            </a:br>
            <a:endParaRPr lang="en-CA" dirty="0"/>
          </a:p>
          <a:p>
            <a:r>
              <a:rPr lang="en-CA" dirty="0"/>
              <a:t>Water buffer and bellows caused issues with spurious nucleation</a:t>
            </a:r>
          </a:p>
          <a:p>
            <a:pPr lvl="1"/>
            <a:r>
              <a:rPr lang="en-CA" dirty="0"/>
              <a:t>Particulate entering active region</a:t>
            </a:r>
          </a:p>
          <a:p>
            <a:pPr lvl="1"/>
            <a:r>
              <a:rPr lang="en-CA" dirty="0"/>
              <a:t>Water and freon mix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143392-EFE9-4E96-B67D-70C5877733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D92DB-908C-4735-A4CC-1C834C483A87}" type="datetime1">
              <a:rPr lang="en-CA" smtClean="0"/>
              <a:t>2023-05-10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52E47B-12C7-4B56-BEE9-6574BE107F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Colin Moore</a:t>
            </a:r>
            <a:endParaRPr lang="en-CA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7CE4FE-E033-4D50-87B7-5A5233A78F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2F03B-770F-4D09-8FA7-FE69752BFF22}" type="slidenum">
              <a:rPr lang="en-CA" smtClean="0"/>
              <a:t>13</a:t>
            </a:fld>
            <a:endParaRPr lang="en-CA"/>
          </a:p>
        </p:txBody>
      </p:sp>
      <p:pic>
        <p:nvPicPr>
          <p:cNvPr id="8" name="Picture 7" descr="A close up of a device&#10;&#10;Description automatically generated">
            <a:extLst>
              <a:ext uri="{FF2B5EF4-FFF2-40B4-BE49-F238E27FC236}">
                <a16:creationId xmlns:a16="http://schemas.microsoft.com/office/drawing/2014/main" id="{4BD7512C-0827-470E-9D53-A7A4EFB0AF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5648" y="747553"/>
            <a:ext cx="3534484" cy="5519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384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10" descr="A picture containing text, screenshot, diagram&#10;&#10;Description automatically generated">
            <a:extLst>
              <a:ext uri="{FF2B5EF4-FFF2-40B4-BE49-F238E27FC236}">
                <a16:creationId xmlns:a16="http://schemas.microsoft.com/office/drawing/2014/main" id="{C57B59CC-4547-8EF1-3F31-ECC439FDA5D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484" y="805594"/>
            <a:ext cx="6919287" cy="6052406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6E445FA-45D9-4518-9956-09C54CD379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/>
              <a:t>PICO-60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143392-EFE9-4E96-B67D-70C5877733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D92DB-908C-4735-A4CC-1C834C483A87}" type="datetime1">
              <a:rPr lang="en-CA" smtClean="0"/>
              <a:t>2023-05-10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52E47B-12C7-4B56-BEE9-6574BE107F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Colin Moore</a:t>
            </a:r>
            <a:endParaRPr lang="en-CA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7CE4FE-E033-4D50-87B7-5A5233A78F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2F03B-770F-4D09-8FA7-FE69752BFF22}" type="slidenum">
              <a:rPr lang="en-CA" smtClean="0"/>
              <a:t>14</a:t>
            </a:fld>
            <a:endParaRPr lang="en-CA"/>
          </a:p>
        </p:txBody>
      </p:sp>
      <p:pic>
        <p:nvPicPr>
          <p:cNvPr id="8" name="Picture 7" descr="A close up of a device&#10;&#10;Description automatically generated">
            <a:extLst>
              <a:ext uri="{FF2B5EF4-FFF2-40B4-BE49-F238E27FC236}">
                <a16:creationId xmlns:a16="http://schemas.microsoft.com/office/drawing/2014/main" id="{4BD7512C-0827-470E-9D53-A7A4EFB0AFA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5648" y="747553"/>
            <a:ext cx="3534484" cy="5519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3759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F9A24C-D811-4927-8050-506E894AF6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/>
              <a:t>PICO-40L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1ED24A-06D6-44DF-BB7C-D05A2BF25F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50278"/>
            <a:ext cx="6594695" cy="5426686"/>
          </a:xfrm>
        </p:spPr>
        <p:txBody>
          <a:bodyPr/>
          <a:lstStyle/>
          <a:p>
            <a:r>
              <a:rPr lang="en-CA" dirty="0"/>
              <a:t>Uses new “Right-Side-Up” chamber design</a:t>
            </a:r>
          </a:p>
          <a:p>
            <a:r>
              <a:rPr lang="en-CA" dirty="0"/>
              <a:t>Water buffer replaced by second inner jar</a:t>
            </a:r>
          </a:p>
          <a:p>
            <a:r>
              <a:rPr lang="en-CA" dirty="0"/>
              <a:t>Two thermal regions.  At 30 psia:</a:t>
            </a:r>
          </a:p>
          <a:p>
            <a:pPr lvl="1"/>
            <a:r>
              <a:rPr lang="en-CA" dirty="0"/>
              <a:t>Warm region (15°C): C</a:t>
            </a:r>
            <a:r>
              <a:rPr lang="en-CA" baseline="-25000" dirty="0"/>
              <a:t>3</a:t>
            </a:r>
            <a:r>
              <a:rPr lang="en-CA" dirty="0"/>
              <a:t>F</a:t>
            </a:r>
            <a:r>
              <a:rPr lang="en-CA" baseline="-25000" dirty="0"/>
              <a:t>8</a:t>
            </a:r>
            <a:r>
              <a:rPr lang="en-CA" dirty="0"/>
              <a:t> is superheated</a:t>
            </a:r>
          </a:p>
          <a:p>
            <a:pPr lvl="1"/>
            <a:r>
              <a:rPr lang="en-CA" dirty="0"/>
              <a:t>Cold Region (-25°C): C</a:t>
            </a:r>
            <a:r>
              <a:rPr lang="en-CA" baseline="-25000" dirty="0"/>
              <a:t>3</a:t>
            </a:r>
            <a:r>
              <a:rPr lang="en-CA" dirty="0"/>
              <a:t>F</a:t>
            </a:r>
            <a:r>
              <a:rPr lang="en-CA" baseline="-25000" dirty="0"/>
              <a:t>8</a:t>
            </a:r>
            <a:r>
              <a:rPr lang="en-CA" dirty="0"/>
              <a:t> is liquid</a:t>
            </a:r>
          </a:p>
          <a:p>
            <a:pPr lvl="1"/>
            <a:endParaRPr lang="en-CA" dirty="0"/>
          </a:p>
          <a:p>
            <a:pPr lvl="1"/>
            <a:endParaRPr lang="en-CA" dirty="0"/>
          </a:p>
          <a:p>
            <a:r>
              <a:rPr lang="en-CA" dirty="0"/>
              <a:t>First large-scale use of RSU design</a:t>
            </a:r>
          </a:p>
          <a:p>
            <a:r>
              <a:rPr lang="en-CA" dirty="0"/>
              <a:t>Proof of concept for PICO-500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68B660-B696-4120-BF6E-1101F687EF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62D25-8DA1-4D85-A52D-815F1C5BC75B}" type="datetime1">
              <a:rPr lang="en-CA" smtClean="0"/>
              <a:t>2023-05-10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32569C-9F84-4EDD-BC54-A4E586A87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Colin Moore</a:t>
            </a:r>
            <a:endParaRPr lang="en-CA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E2B648-6B61-480D-9746-407490BB34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2F03B-770F-4D09-8FA7-FE69752BFF22}" type="slidenum">
              <a:rPr lang="en-CA" smtClean="0"/>
              <a:t>15</a:t>
            </a:fld>
            <a:endParaRPr lang="en-CA"/>
          </a:p>
        </p:txBody>
      </p:sp>
      <p:pic>
        <p:nvPicPr>
          <p:cNvPr id="8" name="Picture 7" descr="A picture containing indoor, small, sitting, table&#10;&#10;Description automatically generated">
            <a:extLst>
              <a:ext uri="{FF2B5EF4-FFF2-40B4-BE49-F238E27FC236}">
                <a16:creationId xmlns:a16="http://schemas.microsoft.com/office/drawing/2014/main" id="{4B47D5A2-8CB4-4990-B69F-CB1ECDC9BD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2229" y="657813"/>
            <a:ext cx="2885168" cy="5206317"/>
          </a:xfrm>
          <a:prstGeom prst="rect">
            <a:avLst/>
          </a:prstGeom>
        </p:spPr>
      </p:pic>
      <p:sp>
        <p:nvSpPr>
          <p:cNvPr id="9" name="Left Brace 8">
            <a:extLst>
              <a:ext uri="{FF2B5EF4-FFF2-40B4-BE49-F238E27FC236}">
                <a16:creationId xmlns:a16="http://schemas.microsoft.com/office/drawing/2014/main" id="{AAD250F4-0936-4E0E-B23C-C8C381B8DAD0}"/>
              </a:ext>
            </a:extLst>
          </p:cNvPr>
          <p:cNvSpPr/>
          <p:nvPr/>
        </p:nvSpPr>
        <p:spPr>
          <a:xfrm>
            <a:off x="9026306" y="1349829"/>
            <a:ext cx="531352" cy="1839685"/>
          </a:xfrm>
          <a:prstGeom prst="leftBrace">
            <a:avLst>
              <a:gd name="adj1" fmla="val 8333"/>
              <a:gd name="adj2" fmla="val 48524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Left Brace 9">
            <a:extLst>
              <a:ext uri="{FF2B5EF4-FFF2-40B4-BE49-F238E27FC236}">
                <a16:creationId xmlns:a16="http://schemas.microsoft.com/office/drawing/2014/main" id="{D6EC9368-5515-4BE8-A4E4-C7CF19567B00}"/>
              </a:ext>
            </a:extLst>
          </p:cNvPr>
          <p:cNvSpPr/>
          <p:nvPr/>
        </p:nvSpPr>
        <p:spPr>
          <a:xfrm>
            <a:off x="9026306" y="3260971"/>
            <a:ext cx="531352" cy="1139013"/>
          </a:xfrm>
          <a:prstGeom prst="leftBrace">
            <a:avLst>
              <a:gd name="adj1" fmla="val 8333"/>
              <a:gd name="adj2" fmla="val 48524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2D174FE-D273-464B-8FB3-9A2527CE4BEA}"/>
              </a:ext>
            </a:extLst>
          </p:cNvPr>
          <p:cNvSpPr txBox="1"/>
          <p:nvPr/>
        </p:nvSpPr>
        <p:spPr>
          <a:xfrm>
            <a:off x="8196376" y="1865014"/>
            <a:ext cx="8266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dirty="0"/>
              <a:t>Warm</a:t>
            </a:r>
          </a:p>
          <a:p>
            <a:pPr algn="ctr"/>
            <a:r>
              <a:rPr lang="en-CA" dirty="0"/>
              <a:t>Region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7B4CACE-6C5C-4F00-827D-2D6F99C92FE6}"/>
              </a:ext>
            </a:extLst>
          </p:cNvPr>
          <p:cNvSpPr txBox="1"/>
          <p:nvPr/>
        </p:nvSpPr>
        <p:spPr>
          <a:xfrm>
            <a:off x="8196376" y="3501483"/>
            <a:ext cx="8266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dirty="0"/>
              <a:t>Cold</a:t>
            </a:r>
          </a:p>
          <a:p>
            <a:pPr algn="ctr"/>
            <a:r>
              <a:rPr lang="en-CA" dirty="0"/>
              <a:t>Region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BC01792-3FAE-4D4E-8F06-7D6446E9E4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5758" y="2760645"/>
            <a:ext cx="1335895" cy="3347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26503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0FEECF-BA26-6A83-B51F-D376419D8F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PICO-40L Commissioning</a:t>
            </a:r>
            <a:endParaRPr lang="en-CA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4DD938E7-7C0B-752E-DF9F-B051BEB1B8B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40571" y="750888"/>
            <a:ext cx="5510857" cy="5426075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E26C9C-50C5-D7ED-01E8-4FEE31F840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723A0-6D64-442E-97DD-830FF8C0FB2B}" type="datetime1">
              <a:rPr lang="en-CA" smtClean="0"/>
              <a:t>2023-05-10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760C66-02E7-C98F-016E-7436713385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Colin Moore</a:t>
            </a:r>
            <a:endParaRPr lang="en-CA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648E08-BE67-D1E7-0AE3-10F1295CF7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2F03B-770F-4D09-8FA7-FE69752BFF22}" type="slidenum">
              <a:rPr lang="en-CA" smtClean="0"/>
              <a:t>16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254378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0FEECF-BA26-6A83-B51F-D376419D8F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PICO-40L Commissioning</a:t>
            </a:r>
            <a:endParaRPr lang="en-CA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E26C9C-50C5-D7ED-01E8-4FEE31F840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723A0-6D64-442E-97DD-830FF8C0FB2B}" type="datetime1">
              <a:rPr lang="en-CA" smtClean="0"/>
              <a:t>2023-05-10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760C66-02E7-C98F-016E-7436713385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Colin Moore</a:t>
            </a:r>
            <a:endParaRPr lang="en-CA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648E08-BE67-D1E7-0AE3-10F1295CF7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2F03B-770F-4D09-8FA7-FE69752BFF22}" type="slidenum">
              <a:rPr lang="en-CA" smtClean="0"/>
              <a:t>17</a:t>
            </a:fld>
            <a:endParaRPr lang="en-CA"/>
          </a:p>
        </p:txBody>
      </p:sp>
      <p:pic>
        <p:nvPicPr>
          <p:cNvPr id="10" name="Content Placeholder 9" descr="A picture containing text, diagram, circle&#10;&#10;Description automatically generated">
            <a:extLst>
              <a:ext uri="{FF2B5EF4-FFF2-40B4-BE49-F238E27FC236}">
                <a16:creationId xmlns:a16="http://schemas.microsoft.com/office/drawing/2014/main" id="{6E5791D4-35F1-A620-78A4-EE007FD6ADB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875470"/>
            <a:ext cx="10515600" cy="5176910"/>
          </a:xfrm>
        </p:spPr>
      </p:pic>
    </p:spTree>
    <p:extLst>
      <p:ext uri="{BB962C8B-B14F-4D97-AF65-F5344CB8AC3E}">
        <p14:creationId xmlns:p14="http://schemas.microsoft.com/office/powerpoint/2010/main" val="13296593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0FEECF-BA26-6A83-B51F-D376419D8F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PICO-40L Commissioning</a:t>
            </a:r>
            <a:endParaRPr lang="en-CA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E26C9C-50C5-D7ED-01E8-4FEE31F840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723A0-6D64-442E-97DD-830FF8C0FB2B}" type="datetime1">
              <a:rPr lang="en-CA" smtClean="0"/>
              <a:t>2023-05-10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760C66-02E7-C98F-016E-7436713385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Colin Moore</a:t>
            </a:r>
            <a:endParaRPr lang="en-CA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648E08-BE67-D1E7-0AE3-10F1295CF7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2F03B-770F-4D09-8FA7-FE69752BFF22}" type="slidenum">
              <a:rPr lang="en-CA" smtClean="0"/>
              <a:t>18</a:t>
            </a:fld>
            <a:endParaRPr lang="en-CA"/>
          </a:p>
        </p:txBody>
      </p:sp>
      <p:pic>
        <p:nvPicPr>
          <p:cNvPr id="9" name="Content Placeholder 8" descr="A picture containing text, screenshot, line, plot&#10;&#10;Description automatically generated">
            <a:extLst>
              <a:ext uri="{FF2B5EF4-FFF2-40B4-BE49-F238E27FC236}">
                <a16:creationId xmlns:a16="http://schemas.microsoft.com/office/drawing/2014/main" id="{1C638E76-5703-411C-C4E5-B13E12A6F75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272" y="930275"/>
            <a:ext cx="5510857" cy="5426075"/>
          </a:xfrm>
        </p:spPr>
      </p:pic>
      <p:pic>
        <p:nvPicPr>
          <p:cNvPr id="11" name="Content Placeholder 8">
            <a:extLst>
              <a:ext uri="{FF2B5EF4-FFF2-40B4-BE49-F238E27FC236}">
                <a16:creationId xmlns:a16="http://schemas.microsoft.com/office/drawing/2014/main" id="{93F79C20-F04D-9138-5763-BDFFF4BF3F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96000" y="930275"/>
            <a:ext cx="5510857" cy="5426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16749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0FEECF-BA26-6A83-B51F-D376419D8F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PICO-40L Commissioning</a:t>
            </a:r>
            <a:endParaRPr lang="en-CA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E26C9C-50C5-D7ED-01E8-4FEE31F840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723A0-6D64-442E-97DD-830FF8C0FB2B}" type="datetime1">
              <a:rPr lang="en-CA" smtClean="0"/>
              <a:t>2023-05-10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760C66-02E7-C98F-016E-7436713385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Colin Moore</a:t>
            </a:r>
            <a:endParaRPr lang="en-CA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648E08-BE67-D1E7-0AE3-10F1295CF7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2F03B-770F-4D09-8FA7-FE69752BFF22}" type="slidenum">
              <a:rPr lang="en-CA" smtClean="0"/>
              <a:t>19</a:t>
            </a:fld>
            <a:endParaRPr lang="en-CA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1C638E76-5703-411C-C4E5-B13E12A6F75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1272" y="930275"/>
            <a:ext cx="5510857" cy="5426075"/>
          </a:xfrm>
        </p:spPr>
      </p:pic>
      <p:pic>
        <p:nvPicPr>
          <p:cNvPr id="11" name="Content Placeholder 8">
            <a:extLst>
              <a:ext uri="{FF2B5EF4-FFF2-40B4-BE49-F238E27FC236}">
                <a16:creationId xmlns:a16="http://schemas.microsoft.com/office/drawing/2014/main" id="{93F79C20-F04D-9138-5763-BDFFF4BF3F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96000" y="930275"/>
            <a:ext cx="5510856" cy="5426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71327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star filled sky&#10;&#10;Description automatically generated">
            <a:extLst>
              <a:ext uri="{FF2B5EF4-FFF2-40B4-BE49-F238E27FC236}">
                <a16:creationId xmlns:a16="http://schemas.microsoft.com/office/drawing/2014/main" id="{830AFD0A-2A97-41FE-A418-0B593F3F79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181" y="1028200"/>
            <a:ext cx="4932218" cy="369916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54CA6C5-DEC2-4C23-82BE-FAB230451A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Dark Matter</a:t>
            </a:r>
            <a:endParaRPr lang="en-CA" dirty="0"/>
          </a:p>
        </p:txBody>
      </p:sp>
      <p:pic>
        <p:nvPicPr>
          <p:cNvPr id="8" name="Content Placeholder 7" descr="A picture containing monitor, photo, black, surface&#10;&#10;Description automatically generated">
            <a:extLst>
              <a:ext uri="{FF2B5EF4-FFF2-40B4-BE49-F238E27FC236}">
                <a16:creationId xmlns:a16="http://schemas.microsoft.com/office/drawing/2014/main" id="{E6204B98-83EB-4385-9705-BCBE7264975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875" y="1447980"/>
            <a:ext cx="5830016" cy="3279384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826E94-D288-46C1-AB77-8A099E1595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9D8F7-8003-4266-BCA7-C7A00D21C5AD}" type="datetime1">
              <a:rPr lang="en-CA" smtClean="0"/>
              <a:t>2023-05-10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5F6984-119B-4678-AB7E-40154D8637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Colin Moore</a:t>
            </a:r>
            <a:endParaRPr lang="en-CA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0A28AF-7074-47C7-A959-AA32FC025C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2F03B-770F-4D09-8FA7-FE69752BFF22}" type="slidenum">
              <a:rPr lang="en-CA" smtClean="0"/>
              <a:t>2</a:t>
            </a:fld>
            <a:endParaRPr lang="en-CA"/>
          </a:p>
        </p:txBody>
      </p:sp>
      <p:pic>
        <p:nvPicPr>
          <p:cNvPr id="10" name="Picture 9" descr="A picture containing plate&#10;&#10;Description automatically generated">
            <a:extLst>
              <a:ext uri="{FF2B5EF4-FFF2-40B4-BE49-F238E27FC236}">
                <a16:creationId xmlns:a16="http://schemas.microsoft.com/office/drawing/2014/main" id="{6B100DC7-1009-4B22-8064-FD5AC4D3A59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5346" y="3653907"/>
            <a:ext cx="4732935" cy="280635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C7BD3BF-EB0E-4527-9B07-72055034FE54}"/>
              </a:ext>
            </a:extLst>
          </p:cNvPr>
          <p:cNvSpPr txBox="1"/>
          <p:nvPr/>
        </p:nvSpPr>
        <p:spPr>
          <a:xfrm>
            <a:off x="1010721" y="822064"/>
            <a:ext cx="23711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Tons of evidence!</a:t>
            </a:r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829226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0FEECF-BA26-6A83-B51F-D376419D8F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PICO-40L Commissioning</a:t>
            </a:r>
            <a:endParaRPr lang="en-CA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E26C9C-50C5-D7ED-01E8-4FEE31F840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723A0-6D64-442E-97DD-830FF8C0FB2B}" type="datetime1">
              <a:rPr lang="en-CA" smtClean="0"/>
              <a:t>2023-05-10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760C66-02E7-C98F-016E-7436713385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Colin Moore</a:t>
            </a:r>
            <a:endParaRPr lang="en-CA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648E08-BE67-D1E7-0AE3-10F1295CF7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2F03B-770F-4D09-8FA7-FE69752BFF22}" type="slidenum">
              <a:rPr lang="en-CA" smtClean="0"/>
              <a:t>20</a:t>
            </a:fld>
            <a:endParaRPr lang="en-CA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1C638E76-5703-411C-C4E5-B13E12A6F75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1272" y="930275"/>
            <a:ext cx="5510857" cy="5426075"/>
          </a:xfrm>
        </p:spPr>
      </p:pic>
      <p:pic>
        <p:nvPicPr>
          <p:cNvPr id="11" name="Content Placeholder 8">
            <a:extLst>
              <a:ext uri="{FF2B5EF4-FFF2-40B4-BE49-F238E27FC236}">
                <a16:creationId xmlns:a16="http://schemas.microsoft.com/office/drawing/2014/main" id="{93F79C20-F04D-9138-5763-BDFFF4BF3F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96000" y="930275"/>
            <a:ext cx="5510856" cy="5426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67663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0FEECF-BA26-6A83-B51F-D376419D8F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PICO-40L Commissioning</a:t>
            </a:r>
            <a:endParaRPr lang="en-CA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E26C9C-50C5-D7ED-01E8-4FEE31F840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723A0-6D64-442E-97DD-830FF8C0FB2B}" type="datetime1">
              <a:rPr lang="en-CA" smtClean="0"/>
              <a:t>2023-05-10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760C66-02E7-C98F-016E-7436713385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Colin Moore</a:t>
            </a:r>
            <a:endParaRPr lang="en-CA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648E08-BE67-D1E7-0AE3-10F1295CF7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2F03B-770F-4D09-8FA7-FE69752BFF22}" type="slidenum">
              <a:rPr lang="en-CA" smtClean="0"/>
              <a:t>21</a:t>
            </a:fld>
            <a:endParaRPr lang="en-CA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1C638E76-5703-411C-C4E5-B13E12A6F75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1272" y="930275"/>
            <a:ext cx="5510857" cy="5426075"/>
          </a:xfrm>
        </p:spPr>
      </p:pic>
      <p:pic>
        <p:nvPicPr>
          <p:cNvPr id="11" name="Content Placeholder 8">
            <a:extLst>
              <a:ext uri="{FF2B5EF4-FFF2-40B4-BE49-F238E27FC236}">
                <a16:creationId xmlns:a16="http://schemas.microsoft.com/office/drawing/2014/main" id="{93F79C20-F04D-9138-5763-BDFFF4BF3F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96000" y="930275"/>
            <a:ext cx="5510855" cy="5426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13473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1B6228-F427-063A-9C04-F913411030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Science goal of PICO-40L</a:t>
            </a:r>
            <a:endParaRPr lang="en-CA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7F2266-E631-59CF-ABE2-D7A902C9DA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723A0-6D64-442E-97DD-830FF8C0FB2B}" type="datetime1">
              <a:rPr lang="en-CA" smtClean="0"/>
              <a:t>2023-05-10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9FC78D-8EB8-EF26-547F-2D6CFA6C25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Colin Moore</a:t>
            </a:r>
            <a:endParaRPr lang="en-CA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C68A8D-9936-548F-A821-0F34E38755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2F03B-770F-4D09-8FA7-FE69752BFF22}" type="slidenum">
              <a:rPr lang="en-CA" smtClean="0"/>
              <a:t>22</a:t>
            </a:fld>
            <a:endParaRPr lang="en-CA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9219817-51CD-171C-2054-73FD1D50A6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63976"/>
            <a:ext cx="12192000" cy="498725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378A65D-9B95-0B92-FB1E-CAC71290E0AB}"/>
              </a:ext>
            </a:extLst>
          </p:cNvPr>
          <p:cNvSpPr txBox="1"/>
          <p:nvPr/>
        </p:nvSpPr>
        <p:spPr>
          <a:xfrm>
            <a:off x="6769647" y="6151232"/>
            <a:ext cx="36819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https://arxiv.org/pdf/1905.12522.pdf</a:t>
            </a:r>
          </a:p>
        </p:txBody>
      </p:sp>
    </p:spTree>
    <p:extLst>
      <p:ext uri="{BB962C8B-B14F-4D97-AF65-F5344CB8AC3E}">
        <p14:creationId xmlns:p14="http://schemas.microsoft.com/office/powerpoint/2010/main" val="41635616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C0AA30-B655-4298-BEE7-8238FD5D0F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/>
              <a:t>PICO-500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0A5806-8EC2-45DD-8EED-A2B343B6E5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50278"/>
            <a:ext cx="7062178" cy="5426686"/>
          </a:xfrm>
        </p:spPr>
        <p:txBody>
          <a:bodyPr/>
          <a:lstStyle/>
          <a:p>
            <a:r>
              <a:rPr lang="en-CA" dirty="0"/>
              <a:t>Next-generation, tonne-scale bubble chamber</a:t>
            </a:r>
          </a:p>
          <a:p>
            <a:r>
              <a:rPr lang="en-CA" dirty="0"/>
              <a:t>Housed in SNOLAB cube hall (next to DEAP-3600/News-G)</a:t>
            </a:r>
          </a:p>
          <a:p>
            <a:r>
              <a:rPr lang="en-CA" dirty="0"/>
              <a:t>Design mostly complete</a:t>
            </a:r>
          </a:p>
          <a:p>
            <a:r>
              <a:rPr lang="en-CA" dirty="0"/>
              <a:t>Preparing for assembly</a:t>
            </a:r>
            <a:br>
              <a:rPr lang="en-CA" dirty="0"/>
            </a:br>
            <a:r>
              <a:rPr lang="en-CA" dirty="0"/>
              <a:t>at SNOLAB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BEE1AA-F1EF-4BB7-82FE-0E31510CBB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DA4C2-88F8-4A94-B42E-C6B7D96DFA28}" type="datetime1">
              <a:rPr lang="en-CA" smtClean="0"/>
              <a:t>2023-05-10</a:t>
            </a:fld>
            <a:endParaRPr lang="en-CA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058BD7-12CB-4538-AC74-1BDC212EA5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Colin Moore</a:t>
            </a:r>
            <a:endParaRPr lang="en-CA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70A611-ED66-45CB-B1F9-EF5A859F23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2F03B-770F-4D09-8FA7-FE69752BFF22}" type="slidenum">
              <a:rPr lang="en-CA" smtClean="0"/>
              <a:t>23</a:t>
            </a:fld>
            <a:endParaRPr lang="en-CA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040DD20-127A-49F6-88B1-7C3349DEDC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519021" y="623165"/>
            <a:ext cx="2877514" cy="5598367"/>
          </a:xfrm>
          <a:prstGeom prst="rect">
            <a:avLst/>
          </a:prstGeom>
        </p:spPr>
      </p:pic>
      <p:pic>
        <p:nvPicPr>
          <p:cNvPr id="9" name="Picture 8" descr="A picture containing toy&#10;&#10;Description automatically generated">
            <a:extLst>
              <a:ext uri="{FF2B5EF4-FFF2-40B4-BE49-F238E27FC236}">
                <a16:creationId xmlns:a16="http://schemas.microsoft.com/office/drawing/2014/main" id="{D8286400-F01A-8746-3190-BBF9A9D092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0214" y="1792581"/>
            <a:ext cx="3173186" cy="4620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934352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6A8AD1-F0FF-4A56-86F3-9DCCD3A118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Thanks for listening!</a:t>
            </a:r>
            <a:endParaRPr lang="en-CA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1F4CCE-F5B7-4468-AE36-6CB220F731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219A0-EE83-4514-AE1B-A787E32FD670}" type="datetime1">
              <a:rPr lang="en-CA" smtClean="0"/>
              <a:t>2023-05-10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8296F3-566A-4B93-AF75-3FB9F806FD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Colin Moore</a:t>
            </a:r>
            <a:endParaRPr lang="en-CA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F5A453-F41A-42A1-8200-18D157094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2F03B-770F-4D09-8FA7-FE69752BFF22}" type="slidenum">
              <a:rPr lang="en-CA" smtClean="0"/>
              <a:t>24</a:t>
            </a:fld>
            <a:endParaRPr lang="en-CA"/>
          </a:p>
        </p:txBody>
      </p:sp>
      <p:pic>
        <p:nvPicPr>
          <p:cNvPr id="9" name="Picture 8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0E4881F0-0ECE-880F-5579-126CBD7A3C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9114" y="657813"/>
            <a:ext cx="7473772" cy="5604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0824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35B7F2-DEC1-4FF2-8DD7-F89BC7084D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/>
              <a:t>Image 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CDCA1F-B852-4510-A978-DDABA4487B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1000" dirty="0"/>
              <a:t>Slide 2: </a:t>
            </a:r>
          </a:p>
          <a:p>
            <a:pPr lvl="1"/>
            <a:r>
              <a:rPr lang="en-CA" sz="1000" dirty="0"/>
              <a:t>Rotation curve: </a:t>
            </a:r>
            <a:r>
              <a:rPr lang="en-CA" sz="1000" dirty="0">
                <a:hlinkClick r:id="rId2"/>
              </a:rPr>
              <a:t>https://commons.wikimedia.org/wiki/File:Rotation_curve_of_spiral_galaxy_Messier_33_(Triangulum).png</a:t>
            </a:r>
            <a:r>
              <a:rPr lang="en-CA" sz="1000" dirty="0"/>
              <a:t> </a:t>
            </a:r>
          </a:p>
          <a:p>
            <a:pPr lvl="1"/>
            <a:r>
              <a:rPr lang="en-CA" sz="1000" dirty="0"/>
              <a:t>CMB Anisotropies: DOI: 10.13140/RG.2.2.36598.19528</a:t>
            </a:r>
          </a:p>
          <a:p>
            <a:pPr lvl="1"/>
            <a:r>
              <a:rPr lang="en-CA" sz="1000" dirty="0"/>
              <a:t>DM Simulation: </a:t>
            </a:r>
            <a:r>
              <a:rPr lang="en-CA" sz="1000" dirty="0" err="1"/>
              <a:t>Springel</a:t>
            </a:r>
            <a:r>
              <a:rPr lang="en-CA" sz="1000" dirty="0"/>
              <a:t>, V. et al. Max Planck Institute for Astrophysics, </a:t>
            </a:r>
            <a:r>
              <a:rPr lang="en-CA" sz="1000" dirty="0">
                <a:hlinkClick r:id="rId3"/>
              </a:rPr>
              <a:t>https://wwwmpa.mpa-garching.mpg.de/galform/press/</a:t>
            </a:r>
            <a:r>
              <a:rPr lang="en-CA" sz="1000" dirty="0"/>
              <a:t> </a:t>
            </a:r>
          </a:p>
          <a:p>
            <a:r>
              <a:rPr lang="en-CA" sz="1000" dirty="0"/>
              <a:t>Slide 3: </a:t>
            </a:r>
          </a:p>
          <a:p>
            <a:pPr lvl="1"/>
            <a:r>
              <a:rPr lang="en-CA" sz="1000" dirty="0"/>
              <a:t>C. Amole </a:t>
            </a:r>
            <a:r>
              <a:rPr lang="en-CA" sz="1000" i="1" dirty="0"/>
              <a:t>et al.</a:t>
            </a:r>
            <a:r>
              <a:rPr lang="en-CA" sz="1000" dirty="0"/>
              <a:t> (PICO Collaboration), Phys. Rev. Lett. 118, 251301 – Published 23 June 2017</a:t>
            </a:r>
          </a:p>
          <a:p>
            <a:r>
              <a:rPr lang="en-CA" sz="1000" dirty="0"/>
              <a:t>Slide 4:</a:t>
            </a:r>
          </a:p>
          <a:p>
            <a:pPr lvl="1"/>
            <a:r>
              <a:rPr lang="en-CA" sz="1000" dirty="0" err="1"/>
              <a:t>Gargamelle</a:t>
            </a:r>
            <a:r>
              <a:rPr lang="en-CA" sz="1000" dirty="0"/>
              <a:t>: </a:t>
            </a:r>
            <a:r>
              <a:rPr lang="en-CA" sz="1000" dirty="0">
                <a:hlinkClick r:id="rId4"/>
              </a:rPr>
              <a:t>https://en.wikipedia.org/wiki/Gargamelle</a:t>
            </a:r>
            <a:endParaRPr lang="en-CA" sz="1000" dirty="0"/>
          </a:p>
          <a:p>
            <a:pPr lvl="1"/>
            <a:r>
              <a:rPr lang="en-CA" sz="1000" dirty="0"/>
              <a:t>BEBC: </a:t>
            </a:r>
            <a:r>
              <a:rPr lang="en-CA" sz="1000" dirty="0">
                <a:hlinkClick r:id="rId5"/>
              </a:rPr>
              <a:t>https://en.wikipedia.org/wiki/Big_European_Bubble_Chamber</a:t>
            </a:r>
            <a:r>
              <a:rPr lang="en-CA" sz="1000" dirty="0"/>
              <a:t> </a:t>
            </a:r>
          </a:p>
          <a:p>
            <a:r>
              <a:rPr lang="en-CA" sz="1000" dirty="0"/>
              <a:t>Slide 5: </a:t>
            </a:r>
          </a:p>
          <a:p>
            <a:pPr lvl="1"/>
            <a:r>
              <a:rPr lang="en-CA" sz="1000" dirty="0"/>
              <a:t>DM Triangle: </a:t>
            </a:r>
            <a:r>
              <a:rPr lang="en-CA" sz="1000" dirty="0">
                <a:hlinkClick r:id="rId6"/>
              </a:rPr>
              <a:t>https://www.arxiv-vanity.com/papers/1509.08767/</a:t>
            </a:r>
            <a:r>
              <a:rPr lang="en-CA" sz="1000" dirty="0"/>
              <a:t> </a:t>
            </a:r>
          </a:p>
          <a:p>
            <a:r>
              <a:rPr lang="en-CA" sz="1000" dirty="0"/>
              <a:t>Slide 6:</a:t>
            </a:r>
          </a:p>
          <a:p>
            <a:pPr lvl="1"/>
            <a:r>
              <a:rPr lang="en-CA" sz="1000" dirty="0"/>
              <a:t>Phase diagram: DOI: </a:t>
            </a:r>
            <a:r>
              <a:rPr lang="en-CA" sz="1000" dirty="0">
                <a:hlinkClick r:id="rId7"/>
              </a:rPr>
              <a:t>10.1119/1.1399044</a:t>
            </a:r>
            <a:r>
              <a:rPr lang="en-CA" sz="1000" dirty="0"/>
              <a:t> (</a:t>
            </a:r>
            <a:r>
              <a:rPr lang="en-CA" sz="1000" dirty="0">
                <a:hlinkClick r:id="rId8"/>
              </a:rPr>
              <a:t>https://www.researchgate.net/figure/Phase-diagram-of-a-simple-substance-in-the-pressure-temperature-plane_fig1_1825860</a:t>
            </a:r>
            <a:r>
              <a:rPr lang="en-CA" sz="1000" dirty="0"/>
              <a:t>)</a:t>
            </a:r>
          </a:p>
          <a:p>
            <a:r>
              <a:rPr lang="en-CA" sz="1000" dirty="0"/>
              <a:t>Slide 11:</a:t>
            </a:r>
          </a:p>
          <a:p>
            <a:pPr lvl="1"/>
            <a:r>
              <a:rPr lang="en-CA" sz="1000" dirty="0"/>
              <a:t>C. Amole </a:t>
            </a:r>
            <a:r>
              <a:rPr lang="en-CA" sz="1000" i="1" dirty="0"/>
              <a:t>et al.</a:t>
            </a:r>
            <a:r>
              <a:rPr lang="en-CA" sz="1000" dirty="0"/>
              <a:t> (PICO Collaboration), Phys. Rev. Lett. 118, 251301 – Published 23 June 2017</a:t>
            </a:r>
          </a:p>
          <a:p>
            <a:r>
              <a:rPr lang="en-CA" sz="1000" dirty="0"/>
              <a:t>Slide 13:</a:t>
            </a:r>
          </a:p>
          <a:p>
            <a:pPr lvl="1"/>
            <a:r>
              <a:rPr lang="en-CA" sz="1000" dirty="0"/>
              <a:t>PICO-60 picture: </a:t>
            </a:r>
            <a:r>
              <a:rPr lang="en-CA" sz="1000" dirty="0" err="1"/>
              <a:t>arxiv</a:t>
            </a:r>
            <a:r>
              <a:rPr lang="en-CA" sz="1000" dirty="0"/>
              <a:t> 1902.04031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977816-872D-48D0-B41D-F75A0C21C2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A7138-12C6-4B76-989B-44979C84974F}" type="datetime1">
              <a:rPr lang="en-CA" smtClean="0"/>
              <a:t>2023-05-10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6CE654-E5A8-421D-8775-AEDB65131C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Colin Moore</a:t>
            </a:r>
            <a:endParaRPr lang="en-CA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FF9709-6C2F-40F3-8ECD-4CD301AEF5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2F03B-770F-4D09-8FA7-FE69752BFF22}" type="slidenum">
              <a:rPr lang="en-CA" smtClean="0"/>
              <a:t>25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7450185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B393A9-BF30-C00C-858E-03E0DFEEB5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Extra slides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016F01-72EE-8585-ECB9-AC37AFDAB7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2C0D40-6346-ED3A-73FD-33D82678AE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723A0-6D64-442E-97DD-830FF8C0FB2B}" type="datetime1">
              <a:rPr lang="en-CA" smtClean="0"/>
              <a:t>2023-05-10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9285DF-7AB0-2082-ADB2-37666C645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Colin Moore</a:t>
            </a:r>
            <a:endParaRPr lang="en-CA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2D422C-14D7-A06F-6AF3-4F8814BC0C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2F03B-770F-4D09-8FA7-FE69752BFF22}" type="slidenum">
              <a:rPr lang="en-CA" smtClean="0"/>
              <a:t>26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5391701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4DDE64-4164-E0ED-BDF1-292C0B966E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Efficiency curves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EB2399-F344-9596-5320-C7473C764B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97480D-6273-EEB2-305D-0218F1E2F9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723A0-6D64-442E-97DD-830FF8C0FB2B}" type="datetime1">
              <a:rPr lang="en-CA" smtClean="0"/>
              <a:t>2023-05-10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DDAAEC-6532-DE93-BF19-69A462C661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Colin Moore</a:t>
            </a:r>
            <a:endParaRPr lang="en-CA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38226C-7737-3048-936F-6D64B8A34D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2F03B-770F-4D09-8FA7-FE69752BFF22}" type="slidenum">
              <a:rPr lang="en-CA" smtClean="0"/>
              <a:t>27</a:t>
            </a:fld>
            <a:endParaRPr lang="en-CA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75968EA-24D8-312B-27A0-79703D1777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315" y="750278"/>
            <a:ext cx="9529369" cy="5682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58925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913E2C-9896-4EF4-9C67-74B4D1BB41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New Physics to Explore</a:t>
            </a:r>
            <a:endParaRPr lang="en-CA" dirty="0"/>
          </a:p>
        </p:txBody>
      </p:sp>
      <p:pic>
        <p:nvPicPr>
          <p:cNvPr id="9" name="Content Placeholder 8" descr="A picture containing indoor, white, seat&#10;&#10;Description automatically generated">
            <a:extLst>
              <a:ext uri="{FF2B5EF4-FFF2-40B4-BE49-F238E27FC236}">
                <a16:creationId xmlns:a16="http://schemas.microsoft.com/office/drawing/2014/main" id="{1D652351-0F7E-7F6C-294D-EEFB3AC40FF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060640" y="1698109"/>
            <a:ext cx="5540964" cy="3461783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A29915-75FD-4A5A-99CB-D82F039F7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14672-E5CF-45A1-A95E-55915C98FF32}" type="datetime1">
              <a:rPr lang="en-CA" smtClean="0"/>
              <a:t>2023-05-10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D9D759-7EBB-4F51-B73B-9A5635B984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Colin Moore</a:t>
            </a:r>
            <a:endParaRPr lang="en-CA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A2C304-D8D2-482B-9511-F8C96346D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2F03B-770F-4D09-8FA7-FE69752BFF22}" type="slidenum">
              <a:rPr lang="en-CA" smtClean="0"/>
              <a:t>28</a:t>
            </a:fld>
            <a:endParaRPr lang="en-CA"/>
          </a:p>
        </p:txBody>
      </p:sp>
      <p:pic>
        <p:nvPicPr>
          <p:cNvPr id="12" name="Picture 11" descr="A close up of a map&#10;&#10;Description automatically generated">
            <a:extLst>
              <a:ext uri="{FF2B5EF4-FFF2-40B4-BE49-F238E27FC236}">
                <a16:creationId xmlns:a16="http://schemas.microsoft.com/office/drawing/2014/main" id="{C3BBBAA7-3840-4211-8E29-391B3C6DF4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783" y="2268117"/>
            <a:ext cx="5741457" cy="3818978"/>
          </a:xfrm>
          <a:prstGeom prst="rect">
            <a:avLst/>
          </a:prstGeom>
        </p:spPr>
      </p:pic>
      <p:pic>
        <p:nvPicPr>
          <p:cNvPr id="10" name="Picture 9" descr="A close up of a map&#10;&#10;Description automatically generated">
            <a:extLst>
              <a:ext uri="{FF2B5EF4-FFF2-40B4-BE49-F238E27FC236}">
                <a16:creationId xmlns:a16="http://schemas.microsoft.com/office/drawing/2014/main" id="{BC36E0A5-DE98-46E8-9009-324F317809B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347" y="1550503"/>
            <a:ext cx="6962506" cy="4444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4826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EA15B2-3157-61CE-3DEC-24B56BAA03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BF853A-87CF-3048-D123-B58E3891B0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E417FA-B4D3-C477-80A2-4C813C588D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723A0-6D64-442E-97DD-830FF8C0FB2B}" type="datetime1">
              <a:rPr lang="en-CA" smtClean="0"/>
              <a:t>2023-05-10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6E2D9A-4727-2EEC-2BDE-FE90DECDCC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Colin Moore</a:t>
            </a:r>
            <a:endParaRPr lang="en-CA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22F07D-82FC-8612-44D5-B94B102C7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2F03B-770F-4D09-8FA7-FE69752BFF22}" type="slidenum">
              <a:rPr lang="en-CA" smtClean="0"/>
              <a:t>29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96070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25115E-A863-408F-A958-402856F66E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Dark Matter Interactions</a:t>
            </a:r>
            <a:endParaRPr lang="en-CA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ED18B3-2DE9-4AFA-BAB2-32B53EA6BC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F2D26-4FE4-448A-8052-813A5C23956C}" type="datetime1">
              <a:rPr lang="en-CA" smtClean="0"/>
              <a:t>2023-05-10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43CCCE-C119-420F-8023-846E0FE72F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Colin Moore</a:t>
            </a:r>
            <a:endParaRPr lang="en-CA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314FF4-788F-473F-AADC-FF69EB8E5D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2F03B-770F-4D09-8FA7-FE69752BFF22}" type="slidenum">
              <a:rPr lang="en-CA" smtClean="0"/>
              <a:t>3</a:t>
            </a:fld>
            <a:endParaRPr lang="en-CA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C78F727-B9A4-40E5-B4F7-6E1AB5DAD2C3}"/>
              </a:ext>
            </a:extLst>
          </p:cNvPr>
          <p:cNvSpPr txBox="1"/>
          <p:nvPr/>
        </p:nvSpPr>
        <p:spPr>
          <a:xfrm>
            <a:off x="2209800" y="741012"/>
            <a:ext cx="18673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/>
              <a:t>Spin-Independent</a:t>
            </a:r>
            <a:endParaRPr lang="en-CA" u="sng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0F6C10B-048C-4EFB-9760-D8B23897C290}"/>
              </a:ext>
            </a:extLst>
          </p:cNvPr>
          <p:cNvSpPr txBox="1"/>
          <p:nvPr/>
        </p:nvSpPr>
        <p:spPr>
          <a:xfrm>
            <a:off x="8273591" y="741012"/>
            <a:ext cx="17086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/>
              <a:t>Spin-Dependent</a:t>
            </a:r>
            <a:endParaRPr lang="en-CA" u="sng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D190536-7810-4580-BD30-9D0B2DD84A89}"/>
              </a:ext>
            </a:extLst>
          </p:cNvPr>
          <p:cNvSpPr txBox="1"/>
          <p:nvPr/>
        </p:nvSpPr>
        <p:spPr>
          <a:xfrm>
            <a:off x="581846" y="1193543"/>
            <a:ext cx="53208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WIMP-proton and WIMP-neutron coupling equal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Interaction rate grows as square of nucleon number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Heavier target nuclei = higher expected rate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Common targets: argon, xenon, germanium, etc.</a:t>
            </a:r>
            <a:endParaRPr lang="en-CA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20BE581-95C1-4DF7-846D-FFE63BD023B2}"/>
              </a:ext>
            </a:extLst>
          </p:cNvPr>
          <p:cNvSpPr txBox="1"/>
          <p:nvPr/>
        </p:nvSpPr>
        <p:spPr>
          <a:xfrm>
            <a:off x="6434781" y="1187605"/>
            <a:ext cx="5514763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WIMP-proton and WIMP-neutron coupling not equal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/>
              <a:t>Experiments specify WIMP-proton or -neutron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Interaction rate depends on nuclear response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/>
              <a:t>Must be calculated on a per-target basis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Common proton targets: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sz="1700" b="1" dirty="0"/>
              <a:t>fluorine (100)</a:t>
            </a:r>
            <a:r>
              <a:rPr lang="en-CA" sz="1700" dirty="0"/>
              <a:t>, sodium (100), iodine (100)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Common neutron targets: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sz="1700" dirty="0"/>
              <a:t>xenon 129 (25), xenon 131 (21), germanium 73 (7.7)</a:t>
            </a:r>
          </a:p>
        </p:txBody>
      </p:sp>
      <p:pic>
        <p:nvPicPr>
          <p:cNvPr id="12" name="Picture 11" descr="A close up of a map&#10;&#10;Description automatically generated">
            <a:extLst>
              <a:ext uri="{FF2B5EF4-FFF2-40B4-BE49-F238E27FC236}">
                <a16:creationId xmlns:a16="http://schemas.microsoft.com/office/drawing/2014/main" id="{15036166-0485-4EE7-BC68-F66B3E95F82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7612" y="3480540"/>
            <a:ext cx="3300566" cy="2616073"/>
          </a:xfrm>
          <a:prstGeom prst="rect">
            <a:avLst/>
          </a:prstGeom>
        </p:spPr>
      </p:pic>
      <p:pic>
        <p:nvPicPr>
          <p:cNvPr id="14" name="Picture 13" descr="A close up of a map&#10;&#10;Description automatically generated">
            <a:extLst>
              <a:ext uri="{FF2B5EF4-FFF2-40B4-BE49-F238E27FC236}">
                <a16:creationId xmlns:a16="http://schemas.microsoft.com/office/drawing/2014/main" id="{FABF498C-0F9E-449F-ADAD-109702273B3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3169" y="3480540"/>
            <a:ext cx="3300566" cy="2562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7896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EA765FE-8BF1-5DE0-A80C-F17578E08D0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7182" y="657813"/>
            <a:ext cx="11697636" cy="5758837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5752252-9F42-1CD9-E04D-DDD441EF45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Acoustic Signal</a:t>
            </a:r>
            <a:endParaRPr lang="en-CA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66381E-FF4E-99B4-DF1B-BEB03E4B49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9E3E3-FB8D-49BE-8C40-4639FDF5A627}" type="slidenum">
              <a:rPr lang="en-CA" smtClean="0"/>
              <a:t>30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7032690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5FBE3F-DDDE-9FB6-6D6C-774C128D1A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FFT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599165-BF5C-F26F-DF5A-98487A310C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6EDE41-76A2-DE68-2AE2-DF7CF28635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723A0-6D64-442E-97DD-830FF8C0FB2B}" type="datetime1">
              <a:rPr lang="en-CA" smtClean="0"/>
              <a:t>2023-05-10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2BA338-6F79-9813-B212-6D008CF1DD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Colin Moore</a:t>
            </a:r>
            <a:endParaRPr lang="en-CA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9BEBD3-57F8-FABB-C60B-C291EF17B0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2F03B-770F-4D09-8FA7-FE69752BFF22}" type="slidenum">
              <a:rPr lang="en-CA" smtClean="0"/>
              <a:t>31</a:t>
            </a:fld>
            <a:endParaRPr lang="en-CA"/>
          </a:p>
        </p:txBody>
      </p:sp>
      <p:pic>
        <p:nvPicPr>
          <p:cNvPr id="7" name="Content Placeholder 4" descr="Chart, histogram&#10;&#10;Description automatically generated">
            <a:extLst>
              <a:ext uri="{FF2B5EF4-FFF2-40B4-BE49-F238E27FC236}">
                <a16:creationId xmlns:a16="http://schemas.microsoft.com/office/drawing/2014/main" id="{193A0934-6931-339D-A644-0323F8063D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1332" y="964667"/>
            <a:ext cx="5005674" cy="4928665"/>
          </a:xfrm>
          <a:prstGeom prst="rect">
            <a:avLst/>
          </a:prstGeom>
        </p:spPr>
      </p:pic>
      <p:pic>
        <p:nvPicPr>
          <p:cNvPr id="8" name="Content Placeholder 4">
            <a:extLst>
              <a:ext uri="{FF2B5EF4-FFF2-40B4-BE49-F238E27FC236}">
                <a16:creationId xmlns:a16="http://schemas.microsoft.com/office/drawing/2014/main" id="{71330297-45DD-481D-A611-80EE37AF80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8440" y="964667"/>
            <a:ext cx="5005674" cy="4928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394038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29102C-60AE-6926-7114-93FCE1C38B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FA96B0-AD79-FD6D-834F-F674B4C050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E339D2-120D-4C10-4F1E-DD8E4C6F55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723A0-6D64-442E-97DD-830FF8C0FB2B}" type="datetime1">
              <a:rPr lang="en-CA" smtClean="0"/>
              <a:t>2023-05-10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557059-AD46-3C31-108F-B3C391991F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Colin Moore</a:t>
            </a:r>
            <a:endParaRPr lang="en-CA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7FEAC2-FDC5-E665-8D81-B58B9B7BB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2F03B-770F-4D09-8FA7-FE69752BFF22}" type="slidenum">
              <a:rPr lang="en-CA" smtClean="0"/>
              <a:t>32</a:t>
            </a:fld>
            <a:endParaRPr lang="en-CA"/>
          </a:p>
        </p:txBody>
      </p:sp>
      <p:pic>
        <p:nvPicPr>
          <p:cNvPr id="7" name="Content Placeholder 4">
            <a:extLst>
              <a:ext uri="{FF2B5EF4-FFF2-40B4-BE49-F238E27FC236}">
                <a16:creationId xmlns:a16="http://schemas.microsoft.com/office/drawing/2014/main" id="{12C46B6A-A9B5-4DAD-6A50-C3CBCEB345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71332" y="964667"/>
            <a:ext cx="5005674" cy="4928665"/>
          </a:xfrm>
          <a:prstGeom prst="rect">
            <a:avLst/>
          </a:prstGeom>
        </p:spPr>
      </p:pic>
      <p:pic>
        <p:nvPicPr>
          <p:cNvPr id="8" name="Content Placeholder 4">
            <a:extLst>
              <a:ext uri="{FF2B5EF4-FFF2-40B4-BE49-F238E27FC236}">
                <a16:creationId xmlns:a16="http://schemas.microsoft.com/office/drawing/2014/main" id="{9225D7D7-D37B-B27A-0A45-5B9A7D71E1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8440" y="964667"/>
            <a:ext cx="5005673" cy="4928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166585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E7A275-D128-38EA-443E-B56FF354D2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509B3E-467A-A4D0-A66B-279C9E05A4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4325BB-3B28-A4BB-A1F1-11C84E2AA4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723A0-6D64-442E-97DD-830FF8C0FB2B}" type="datetime1">
              <a:rPr lang="en-CA" smtClean="0"/>
              <a:t>2023-05-10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7DAED5-372D-CEB8-C2A0-B769F2679C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Colin Moore</a:t>
            </a:r>
            <a:endParaRPr lang="en-CA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F8F982-4FEE-320E-9CDD-F0A3F2552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2F03B-770F-4D09-8FA7-FE69752BFF22}" type="slidenum">
              <a:rPr lang="en-CA" smtClean="0"/>
              <a:t>33</a:t>
            </a:fld>
            <a:endParaRPr lang="en-CA"/>
          </a:p>
        </p:txBody>
      </p:sp>
      <p:pic>
        <p:nvPicPr>
          <p:cNvPr id="7" name="Content Placeholder 4">
            <a:extLst>
              <a:ext uri="{FF2B5EF4-FFF2-40B4-BE49-F238E27FC236}">
                <a16:creationId xmlns:a16="http://schemas.microsoft.com/office/drawing/2014/main" id="{6F98A304-AA21-479B-E26A-CA07EBFC57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71332" y="964667"/>
            <a:ext cx="5005674" cy="4928665"/>
          </a:xfrm>
          <a:prstGeom prst="rect">
            <a:avLst/>
          </a:prstGeom>
        </p:spPr>
      </p:pic>
      <p:pic>
        <p:nvPicPr>
          <p:cNvPr id="8" name="Content Placeholder 4">
            <a:extLst>
              <a:ext uri="{FF2B5EF4-FFF2-40B4-BE49-F238E27FC236}">
                <a16:creationId xmlns:a16="http://schemas.microsoft.com/office/drawing/2014/main" id="{325A273E-41D1-5BCA-1E51-C553EBC7A98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8440" y="964667"/>
            <a:ext cx="5005673" cy="4928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70867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79BDBA-A2A4-A3AD-8699-E1BCEC3667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73653D-34C9-D54E-BB58-2C4F19A73B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E23AAD-CD71-1E5F-6458-006B64D2B0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723A0-6D64-442E-97DD-830FF8C0FB2B}" type="datetime1">
              <a:rPr lang="en-CA" smtClean="0"/>
              <a:t>2023-05-10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DD8D91-BDAF-9A69-854A-DE4E5A42D2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Colin Moore</a:t>
            </a:r>
            <a:endParaRPr lang="en-CA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ADE013-5060-17BC-8FAD-A4C3AAF4C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2F03B-770F-4D09-8FA7-FE69752BFF22}" type="slidenum">
              <a:rPr lang="en-CA" smtClean="0"/>
              <a:t>34</a:t>
            </a:fld>
            <a:endParaRPr lang="en-CA"/>
          </a:p>
        </p:txBody>
      </p:sp>
      <p:pic>
        <p:nvPicPr>
          <p:cNvPr id="7" name="Content Placeholder 4">
            <a:extLst>
              <a:ext uri="{FF2B5EF4-FFF2-40B4-BE49-F238E27FC236}">
                <a16:creationId xmlns:a16="http://schemas.microsoft.com/office/drawing/2014/main" id="{49350CEC-4CD8-7478-32F7-DF6AE6AAAF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71332" y="964667"/>
            <a:ext cx="5005674" cy="4928665"/>
          </a:xfrm>
          <a:prstGeom prst="rect">
            <a:avLst/>
          </a:prstGeom>
        </p:spPr>
      </p:pic>
      <p:pic>
        <p:nvPicPr>
          <p:cNvPr id="8" name="Content Placeholder 4">
            <a:extLst>
              <a:ext uri="{FF2B5EF4-FFF2-40B4-BE49-F238E27FC236}">
                <a16:creationId xmlns:a16="http://schemas.microsoft.com/office/drawing/2014/main" id="{8DECC899-3C06-FA8D-477A-AE87DE898E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8440" y="964667"/>
            <a:ext cx="5005672" cy="4928662"/>
          </a:xfrm>
          <a:prstGeom prst="rect">
            <a:avLst/>
          </a:prstGeom>
        </p:spPr>
      </p:pic>
      <p:sp>
        <p:nvSpPr>
          <p:cNvPr id="9" name="Minus Sign 8">
            <a:extLst>
              <a:ext uri="{FF2B5EF4-FFF2-40B4-BE49-F238E27FC236}">
                <a16:creationId xmlns:a16="http://schemas.microsoft.com/office/drawing/2014/main" id="{60F30B3C-BB70-AE99-2CA7-DC58EFF1FF87}"/>
              </a:ext>
            </a:extLst>
          </p:cNvPr>
          <p:cNvSpPr/>
          <p:nvPr/>
        </p:nvSpPr>
        <p:spPr>
          <a:xfrm>
            <a:off x="6259958" y="3076663"/>
            <a:ext cx="665528" cy="665528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56900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2C7BBF-232A-4D43-BDD3-E8B7E59BE0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are Bubble Chambers?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B53EA0-7B46-4506-9E94-B62ADF30CE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50278"/>
            <a:ext cx="5328994" cy="5426686"/>
          </a:xfrm>
        </p:spPr>
        <p:txBody>
          <a:bodyPr>
            <a:normAutofit lnSpcReduction="10000"/>
          </a:bodyPr>
          <a:lstStyle/>
          <a:p>
            <a:r>
              <a:rPr lang="en-US" sz="2400" dirty="0"/>
              <a:t>Old technology used to study particles from cosmic rays/accelerators</a:t>
            </a:r>
          </a:p>
          <a:p>
            <a:r>
              <a:rPr lang="en-US" sz="2400" dirty="0"/>
              <a:t>Pioneered in 1950s, saw use into 1980s</a:t>
            </a:r>
          </a:p>
          <a:p>
            <a:pPr lvl="1"/>
            <a:r>
              <a:rPr lang="en-US" sz="2000" dirty="0"/>
              <a:t>D. Glaser awarded Nobel Prize in Physics in 1960 for development of bubble chambers</a:t>
            </a:r>
          </a:p>
          <a:p>
            <a:r>
              <a:rPr lang="en-US" sz="2400" dirty="0"/>
              <a:t>Used in discovery of Z</a:t>
            </a:r>
            <a:r>
              <a:rPr lang="en-US" sz="2400" baseline="30000" dirty="0"/>
              <a:t>0</a:t>
            </a:r>
            <a:r>
              <a:rPr lang="en-US" sz="2400" dirty="0"/>
              <a:t> boson</a:t>
            </a:r>
          </a:p>
          <a:p>
            <a:r>
              <a:rPr lang="en-US" sz="2400" dirty="0"/>
              <a:t>Superseded by newer technologies</a:t>
            </a:r>
            <a:br>
              <a:rPr lang="en-US" sz="2400" dirty="0"/>
            </a:br>
            <a:br>
              <a:rPr lang="en-US" sz="2400" dirty="0"/>
            </a:br>
            <a:br>
              <a:rPr lang="en-US" sz="2400" dirty="0"/>
            </a:br>
            <a:br>
              <a:rPr lang="en-US" sz="2400" dirty="0"/>
            </a:br>
            <a:endParaRPr lang="en-US" sz="2400" dirty="0"/>
          </a:p>
          <a:p>
            <a:r>
              <a:rPr lang="en-US" sz="2400" dirty="0"/>
              <a:t>Bubbles caused by energy deposition in superheated liquid</a:t>
            </a:r>
          </a:p>
          <a:p>
            <a:r>
              <a:rPr lang="en-US" sz="2400" dirty="0"/>
              <a:t>Images of bubbles recorded through windows in pressure vessel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B48C3B-3F35-4160-9386-B245961D8F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0EB75-A9AC-48E0-A238-43A6033B118A}" type="datetime1">
              <a:rPr lang="en-CA" smtClean="0"/>
              <a:t>2023-05-10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4E595C-113C-4AB7-8DC3-38448A1EB2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Colin Moore</a:t>
            </a:r>
            <a:endParaRPr lang="en-CA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EEBEA3-DF66-40D3-82BE-3280C9C4C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2F03B-770F-4D09-8FA7-FE69752BFF22}" type="slidenum">
              <a:rPr lang="en-CA" smtClean="0"/>
              <a:t>4</a:t>
            </a:fld>
            <a:endParaRPr lang="en-CA"/>
          </a:p>
        </p:txBody>
      </p:sp>
      <p:pic>
        <p:nvPicPr>
          <p:cNvPr id="12" name="Picture 11" descr="A picture containing outdoor, building, clock, small&#10;&#10;Description automatically generated">
            <a:extLst>
              <a:ext uri="{FF2B5EF4-FFF2-40B4-BE49-F238E27FC236}">
                <a16:creationId xmlns:a16="http://schemas.microsoft.com/office/drawing/2014/main" id="{6F59E179-F3F3-4520-A8E4-A317BBB3841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28" t="9592" r="16287" b="20326"/>
          <a:stretch/>
        </p:blipFill>
        <p:spPr>
          <a:xfrm>
            <a:off x="6302582" y="657814"/>
            <a:ext cx="2699216" cy="3246742"/>
          </a:xfrm>
          <a:prstGeom prst="rect">
            <a:avLst/>
          </a:prstGeom>
        </p:spPr>
      </p:pic>
      <p:pic>
        <p:nvPicPr>
          <p:cNvPr id="17" name="Picture 16" descr="A vintage photo of a factory&#10;&#10;Description automatically generated">
            <a:extLst>
              <a:ext uri="{FF2B5EF4-FFF2-40B4-BE49-F238E27FC236}">
                <a16:creationId xmlns:a16="http://schemas.microsoft.com/office/drawing/2014/main" id="{6E4D57CB-DC14-414E-A2F8-3475C426B42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35" t="14272" r="12913" b="15737"/>
          <a:stretch/>
        </p:blipFill>
        <p:spPr>
          <a:xfrm>
            <a:off x="9070852" y="657812"/>
            <a:ext cx="3062785" cy="2318993"/>
          </a:xfrm>
          <a:prstGeom prst="rect">
            <a:avLst/>
          </a:prstGeom>
        </p:spPr>
      </p:pic>
      <p:pic>
        <p:nvPicPr>
          <p:cNvPr id="19" name="Picture 18" descr="A picture containing star&#10;&#10;Description automatically generated">
            <a:extLst>
              <a:ext uri="{FF2B5EF4-FFF2-40B4-BE49-F238E27FC236}">
                <a16:creationId xmlns:a16="http://schemas.microsoft.com/office/drawing/2014/main" id="{1D9FFB06-608B-4BA3-9B78-4886FBD617A5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390" b="1034"/>
          <a:stretch/>
        </p:blipFill>
        <p:spPr>
          <a:xfrm>
            <a:off x="9070853" y="3056899"/>
            <a:ext cx="3062784" cy="3143289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F023FC25-A963-48AC-AD59-DD74E344AE04}"/>
              </a:ext>
            </a:extLst>
          </p:cNvPr>
          <p:cNvSpPr txBox="1"/>
          <p:nvPr/>
        </p:nvSpPr>
        <p:spPr>
          <a:xfrm>
            <a:off x="6301700" y="3904556"/>
            <a:ext cx="270009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dirty="0"/>
              <a:t>Images, CW from top left:</a:t>
            </a:r>
          </a:p>
          <a:p>
            <a:pPr marL="285750" indent="-285750">
              <a:buFontTx/>
              <a:buChar char="-"/>
            </a:pPr>
            <a:r>
              <a:rPr lang="en-CA" sz="1400" dirty="0"/>
              <a:t>Big European Bubble Chamber</a:t>
            </a:r>
          </a:p>
          <a:p>
            <a:pPr marL="285750" indent="-285750">
              <a:buFontTx/>
              <a:buChar char="-"/>
            </a:pPr>
            <a:r>
              <a:rPr lang="en-CA" sz="1400" dirty="0" err="1"/>
              <a:t>Gargamelle</a:t>
            </a:r>
            <a:endParaRPr lang="en-CA" sz="1400" dirty="0"/>
          </a:p>
          <a:p>
            <a:pPr marL="285750" indent="-285750">
              <a:buFontTx/>
              <a:buChar char="-"/>
            </a:pPr>
            <a:r>
              <a:rPr lang="en-CA" sz="1400" dirty="0"/>
              <a:t>Event from </a:t>
            </a:r>
            <a:r>
              <a:rPr lang="en-CA" sz="1400" dirty="0" err="1"/>
              <a:t>Gargamelle</a:t>
            </a:r>
            <a:endParaRPr lang="en-CA" sz="1400" dirty="0"/>
          </a:p>
        </p:txBody>
      </p:sp>
    </p:spTree>
    <p:extLst>
      <p:ext uri="{BB962C8B-B14F-4D97-AF65-F5344CB8AC3E}">
        <p14:creationId xmlns:p14="http://schemas.microsoft.com/office/powerpoint/2010/main" val="32765394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70ACAF-AC3A-4B71-81BA-C08BCFC6D9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are Bubble Chambers? </a:t>
            </a:r>
            <a:endParaRPr lang="en-CA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651A54-C867-4E1F-B4B6-39310CDE06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331DF-FAC2-4ACC-B00C-976E5663DD51}" type="datetime1">
              <a:rPr lang="en-CA" smtClean="0"/>
              <a:t>2023-05-10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14D0D1-E9C1-46AE-A13E-E62F114D67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Colin Moore</a:t>
            </a:r>
            <a:endParaRPr lang="en-CA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5ABC20-ED1C-4221-BDBC-5C5FD064DB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2F03B-770F-4D09-8FA7-FE69752BFF22}" type="slidenum">
              <a:rPr lang="en-CA" smtClean="0"/>
              <a:t>5</a:t>
            </a:fld>
            <a:endParaRPr lang="en-CA"/>
          </a:p>
        </p:txBody>
      </p:sp>
      <p:pic>
        <p:nvPicPr>
          <p:cNvPr id="12" name="Content Placeholder 11" descr="A close up of a map&#10;&#10;Description automatically generated">
            <a:extLst>
              <a:ext uri="{FF2B5EF4-FFF2-40B4-BE49-F238E27FC236}">
                <a16:creationId xmlns:a16="http://schemas.microsoft.com/office/drawing/2014/main" id="{87222D3A-1435-4277-8033-14CF0AE4C63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1331" y="750888"/>
            <a:ext cx="7669338" cy="5426075"/>
          </a:xfr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F094F209-1E34-455C-8541-7A2047A19118}"/>
              </a:ext>
            </a:extLst>
          </p:cNvPr>
          <p:cNvSpPr/>
          <p:nvPr/>
        </p:nvSpPr>
        <p:spPr>
          <a:xfrm>
            <a:off x="6527615" y="921074"/>
            <a:ext cx="1475054" cy="634073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84901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E00B2E-EAFF-420F-9A6C-EC094E1691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/>
              <a:t>Bubble Chamber Principles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0DB59D-EA3A-4504-A6FF-0DFE426D1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FE24C-DB24-43E9-BA25-D59FC7FEF64C}" type="datetime1">
              <a:rPr lang="en-CA" smtClean="0"/>
              <a:t>2023-05-10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3C16B6-E8F1-4D1B-A262-EBF3FAD195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Colin Moore</a:t>
            </a:r>
            <a:endParaRPr lang="en-CA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FFC511-764C-466A-931F-E6D54458F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2F03B-770F-4D09-8FA7-FE69752BFF22}" type="slidenum">
              <a:rPr lang="en-CA" smtClean="0"/>
              <a:t>6</a:t>
            </a:fld>
            <a:endParaRPr lang="en-CA"/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CAA42983-FD05-48D8-A65E-9BC6FD8F78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1861" y="936239"/>
            <a:ext cx="4387894" cy="3290921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DB1CA5BA-3CD7-4AFF-8377-BE19C429BC87}"/>
              </a:ext>
            </a:extLst>
          </p:cNvPr>
          <p:cNvSpPr txBox="1"/>
          <p:nvPr/>
        </p:nvSpPr>
        <p:spPr>
          <a:xfrm>
            <a:off x="1383746" y="738225"/>
            <a:ext cx="1039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Fixed P, T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B8735D8-5557-4D1F-9082-E468D669B518}"/>
              </a:ext>
            </a:extLst>
          </p:cNvPr>
          <p:cNvSpPr txBox="1"/>
          <p:nvPr/>
        </p:nvSpPr>
        <p:spPr>
          <a:xfrm>
            <a:off x="3581400" y="2908347"/>
            <a:ext cx="753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dirty="0"/>
              <a:t>Liquid</a:t>
            </a:r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E67534A3-687D-4674-B45E-22FB6F0E797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43657" y="4145340"/>
            <a:ext cx="4156097" cy="2121536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780AD558-10C8-4081-BCB0-E1B2C89F1A43}"/>
              </a:ext>
            </a:extLst>
          </p:cNvPr>
          <p:cNvSpPr txBox="1"/>
          <p:nvPr/>
        </p:nvSpPr>
        <p:spPr>
          <a:xfrm>
            <a:off x="1952818" y="5306544"/>
            <a:ext cx="6399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Solid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CA018DB-EF6D-40DC-99E1-FA76215B1D47}"/>
              </a:ext>
            </a:extLst>
          </p:cNvPr>
          <p:cNvSpPr txBox="1"/>
          <p:nvPr/>
        </p:nvSpPr>
        <p:spPr>
          <a:xfrm>
            <a:off x="3493243" y="4558819"/>
            <a:ext cx="12175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Liquid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B59E2BF-384B-4E4F-880E-69E23E1B62FB}"/>
              </a:ext>
            </a:extLst>
          </p:cNvPr>
          <p:cNvSpPr txBox="1"/>
          <p:nvPr/>
        </p:nvSpPr>
        <p:spPr>
          <a:xfrm>
            <a:off x="4179866" y="5675876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Gas</a:t>
            </a:r>
          </a:p>
        </p:txBody>
      </p:sp>
      <p:sp>
        <p:nvSpPr>
          <p:cNvPr id="52" name="Star: 5 Points 51">
            <a:extLst>
              <a:ext uri="{FF2B5EF4-FFF2-40B4-BE49-F238E27FC236}">
                <a16:creationId xmlns:a16="http://schemas.microsoft.com/office/drawing/2014/main" id="{889DADE3-6D01-4BCC-9323-2D40BC2B5480}"/>
              </a:ext>
            </a:extLst>
          </p:cNvPr>
          <p:cNvSpPr/>
          <p:nvPr/>
        </p:nvSpPr>
        <p:spPr>
          <a:xfrm>
            <a:off x="3724122" y="5152041"/>
            <a:ext cx="108134" cy="108134"/>
          </a:xfrm>
          <a:prstGeom prst="star5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AD30107-05E4-4A90-8B95-977D05FC36B3}"/>
              </a:ext>
            </a:extLst>
          </p:cNvPr>
          <p:cNvSpPr txBox="1"/>
          <p:nvPr/>
        </p:nvSpPr>
        <p:spPr>
          <a:xfrm rot="16200000">
            <a:off x="778326" y="4447378"/>
            <a:ext cx="989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Pressure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B5D4AB1-AE6A-4A18-81F6-77C9AD00F45B}"/>
              </a:ext>
            </a:extLst>
          </p:cNvPr>
          <p:cNvSpPr txBox="1"/>
          <p:nvPr/>
        </p:nvSpPr>
        <p:spPr>
          <a:xfrm>
            <a:off x="4125225" y="6126947"/>
            <a:ext cx="13885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Temperature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5337746-DB6A-4647-BABE-D93394106F6B}"/>
              </a:ext>
            </a:extLst>
          </p:cNvPr>
          <p:cNvSpPr txBox="1"/>
          <p:nvPr/>
        </p:nvSpPr>
        <p:spPr>
          <a:xfrm>
            <a:off x="2968831" y="1733797"/>
            <a:ext cx="651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P=P</a:t>
            </a:r>
            <a:r>
              <a:rPr lang="en-US" baseline="-25000" dirty="0"/>
              <a:t>0 </a:t>
            </a:r>
            <a:endParaRPr lang="en-CA" dirty="0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934EDE43-D690-42DD-B901-1A325720EC73}"/>
              </a:ext>
            </a:extLst>
          </p:cNvPr>
          <p:cNvSpPr/>
          <p:nvPr/>
        </p:nvSpPr>
        <p:spPr>
          <a:xfrm>
            <a:off x="3922381" y="2770064"/>
            <a:ext cx="142412" cy="1424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B5F0B3E-623E-0762-BD61-189A8A76CE4C}"/>
              </a:ext>
            </a:extLst>
          </p:cNvPr>
          <p:cNvSpPr txBox="1"/>
          <p:nvPr/>
        </p:nvSpPr>
        <p:spPr>
          <a:xfrm>
            <a:off x="6302829" y="2103129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CA" dirty="0"/>
          </a:p>
        </p:txBody>
      </p:sp>
      <p:pic>
        <p:nvPicPr>
          <p:cNvPr id="8" name="Picture 7" descr="A diagram of a hydraulic fluid&#10;&#10;Description automatically generated with medium confidence">
            <a:extLst>
              <a:ext uri="{FF2B5EF4-FFF2-40B4-BE49-F238E27FC236}">
                <a16:creationId xmlns:a16="http://schemas.microsoft.com/office/drawing/2014/main" id="{0BB2B2BF-A8EA-484E-50DF-7A335DF1874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2837" y="620792"/>
            <a:ext cx="6639163" cy="5802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68110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38">
            <a:extLst>
              <a:ext uri="{FF2B5EF4-FFF2-40B4-BE49-F238E27FC236}">
                <a16:creationId xmlns:a16="http://schemas.microsoft.com/office/drawing/2014/main" id="{CAA42983-FD05-48D8-A65E-9BC6FD8F78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1861" y="936239"/>
            <a:ext cx="4387894" cy="329092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215C7DE9-BBD8-43EC-AF3D-2A4C9C5AF7B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43657" y="4145340"/>
            <a:ext cx="4156097" cy="212153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4E00B2E-EAFF-420F-9A6C-EC094E1691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/>
              <a:t>Bubble Chamber Principles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0DB59D-EA3A-4504-A6FF-0DFE426D1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1C5B3-94DE-44AF-82CC-EBAF17BB157A}" type="datetime1">
              <a:rPr lang="en-CA" smtClean="0"/>
              <a:t>2023-05-10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3C16B6-E8F1-4D1B-A262-EBF3FAD195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Colin Moore</a:t>
            </a:r>
            <a:endParaRPr lang="en-CA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FFC511-764C-466A-931F-E6D54458F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2F03B-770F-4D09-8FA7-FE69752BFF22}" type="slidenum">
              <a:rPr lang="en-CA" smtClean="0"/>
              <a:t>7</a:t>
            </a:fld>
            <a:endParaRPr lang="en-CA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B1CA5BA-3CD7-4AFF-8377-BE19C429BC87}"/>
              </a:ext>
            </a:extLst>
          </p:cNvPr>
          <p:cNvSpPr txBox="1"/>
          <p:nvPr/>
        </p:nvSpPr>
        <p:spPr>
          <a:xfrm>
            <a:off x="1383746" y="738225"/>
            <a:ext cx="1039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Fixed P, T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80AD558-10C8-4081-BCB0-E1B2C89F1A43}"/>
              </a:ext>
            </a:extLst>
          </p:cNvPr>
          <p:cNvSpPr txBox="1"/>
          <p:nvPr/>
        </p:nvSpPr>
        <p:spPr>
          <a:xfrm>
            <a:off x="1952818" y="5306544"/>
            <a:ext cx="6399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Solid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CA018DB-EF6D-40DC-99E1-FA76215B1D47}"/>
              </a:ext>
            </a:extLst>
          </p:cNvPr>
          <p:cNvSpPr txBox="1"/>
          <p:nvPr/>
        </p:nvSpPr>
        <p:spPr>
          <a:xfrm>
            <a:off x="3493243" y="4558819"/>
            <a:ext cx="12175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Liquid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B59E2BF-384B-4E4F-880E-69E23E1B62FB}"/>
              </a:ext>
            </a:extLst>
          </p:cNvPr>
          <p:cNvSpPr txBox="1"/>
          <p:nvPr/>
        </p:nvSpPr>
        <p:spPr>
          <a:xfrm>
            <a:off x="4179866" y="5675876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Gas</a:t>
            </a:r>
          </a:p>
        </p:txBody>
      </p:sp>
      <p:sp>
        <p:nvSpPr>
          <p:cNvPr id="52" name="Star: 5 Points 51">
            <a:extLst>
              <a:ext uri="{FF2B5EF4-FFF2-40B4-BE49-F238E27FC236}">
                <a16:creationId xmlns:a16="http://schemas.microsoft.com/office/drawing/2014/main" id="{889DADE3-6D01-4BCC-9323-2D40BC2B5480}"/>
              </a:ext>
            </a:extLst>
          </p:cNvPr>
          <p:cNvSpPr/>
          <p:nvPr/>
        </p:nvSpPr>
        <p:spPr>
          <a:xfrm>
            <a:off x="3724122" y="5571145"/>
            <a:ext cx="108134" cy="108134"/>
          </a:xfrm>
          <a:prstGeom prst="star5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AD30107-05E4-4A90-8B95-977D05FC36B3}"/>
              </a:ext>
            </a:extLst>
          </p:cNvPr>
          <p:cNvSpPr txBox="1"/>
          <p:nvPr/>
        </p:nvSpPr>
        <p:spPr>
          <a:xfrm rot="16200000">
            <a:off x="778326" y="4447378"/>
            <a:ext cx="989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Pressure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B5D4AB1-AE6A-4A18-81F6-77C9AD00F45B}"/>
              </a:ext>
            </a:extLst>
          </p:cNvPr>
          <p:cNvSpPr txBox="1"/>
          <p:nvPr/>
        </p:nvSpPr>
        <p:spPr>
          <a:xfrm>
            <a:off x="4125225" y="6126947"/>
            <a:ext cx="13885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Temperature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2F09B693-E7DE-478A-8D47-E7446FE69A2E}"/>
              </a:ext>
            </a:extLst>
          </p:cNvPr>
          <p:cNvSpPr/>
          <p:nvPr/>
        </p:nvSpPr>
        <p:spPr>
          <a:xfrm>
            <a:off x="3745956" y="5185034"/>
            <a:ext cx="66745" cy="6674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BBB7F10-B829-4785-8BD6-ACBD6AD2579A}"/>
              </a:ext>
            </a:extLst>
          </p:cNvPr>
          <p:cNvCxnSpPr>
            <a:cxnSpLocks/>
          </p:cNvCxnSpPr>
          <p:nvPr/>
        </p:nvCxnSpPr>
        <p:spPr>
          <a:xfrm>
            <a:off x="3778189" y="5269707"/>
            <a:ext cx="0" cy="27364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5B2B8C45-536C-4012-A2A6-0F00D62A9976}"/>
              </a:ext>
            </a:extLst>
          </p:cNvPr>
          <p:cNvSpPr txBox="1"/>
          <p:nvPr/>
        </p:nvSpPr>
        <p:spPr>
          <a:xfrm>
            <a:off x="2272777" y="3469044"/>
            <a:ext cx="859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Vapour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2715DAA-F0AB-4693-A800-F331295DC138}"/>
              </a:ext>
            </a:extLst>
          </p:cNvPr>
          <p:cNvSpPr txBox="1"/>
          <p:nvPr/>
        </p:nvSpPr>
        <p:spPr>
          <a:xfrm>
            <a:off x="2423390" y="2869201"/>
            <a:ext cx="615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P&lt;P</a:t>
            </a:r>
            <a:r>
              <a:rPr lang="en-US" baseline="-25000" dirty="0"/>
              <a:t>0</a:t>
            </a:r>
            <a:endParaRPr lang="en-CA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B5830E1D-EC54-474F-8D62-EDF8D4D468CB}"/>
              </a:ext>
            </a:extLst>
          </p:cNvPr>
          <p:cNvSpPr txBox="1"/>
          <p:nvPr/>
        </p:nvSpPr>
        <p:spPr>
          <a:xfrm>
            <a:off x="2968831" y="1733797"/>
            <a:ext cx="615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/>
                </a:solidFill>
              </a:rPr>
              <a:t>P=P</a:t>
            </a:r>
            <a:r>
              <a:rPr lang="en-US" baseline="-25000" dirty="0">
                <a:solidFill>
                  <a:schemeClr val="bg2"/>
                </a:solidFill>
              </a:rPr>
              <a:t>0</a:t>
            </a:r>
            <a:endParaRPr lang="en-CA" dirty="0">
              <a:solidFill>
                <a:schemeClr val="bg2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B6E4937-CCE2-4D6D-A990-401C2656B2F2}"/>
              </a:ext>
            </a:extLst>
          </p:cNvPr>
          <p:cNvSpPr txBox="1"/>
          <p:nvPr/>
        </p:nvSpPr>
        <p:spPr>
          <a:xfrm>
            <a:off x="3194179" y="2908347"/>
            <a:ext cx="15281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dirty="0"/>
              <a:t>Liquid</a:t>
            </a:r>
          </a:p>
          <a:p>
            <a:pPr algn="ctr"/>
            <a:r>
              <a:rPr lang="en-CA" dirty="0"/>
              <a:t>(Superheated)</a:t>
            </a: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92A5F977-0456-464A-A21F-69161426F1AF}"/>
              </a:ext>
            </a:extLst>
          </p:cNvPr>
          <p:cNvSpPr/>
          <p:nvPr/>
        </p:nvSpPr>
        <p:spPr>
          <a:xfrm>
            <a:off x="3922381" y="2770064"/>
            <a:ext cx="142412" cy="1424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91BF1DE-E6F2-F44C-5EFF-A05AE436688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52837" y="620792"/>
            <a:ext cx="6639163" cy="5802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29194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38">
            <a:extLst>
              <a:ext uri="{FF2B5EF4-FFF2-40B4-BE49-F238E27FC236}">
                <a16:creationId xmlns:a16="http://schemas.microsoft.com/office/drawing/2014/main" id="{CAA42983-FD05-48D8-A65E-9BC6FD8F78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1861" y="936239"/>
            <a:ext cx="4387894" cy="329092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215C7DE9-BBD8-43EC-AF3D-2A4C9C5AF7B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43657" y="4145340"/>
            <a:ext cx="4156097" cy="212153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4E00B2E-EAFF-420F-9A6C-EC094E1691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/>
              <a:t>Bubble Chamber Principles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0DB59D-EA3A-4504-A6FF-0DFE426D1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E4E5-9805-4182-936D-ABC255F513E2}" type="datetime1">
              <a:rPr lang="en-CA" smtClean="0"/>
              <a:t>2023-05-10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3C16B6-E8F1-4D1B-A262-EBF3FAD195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Colin Moore</a:t>
            </a:r>
            <a:endParaRPr lang="en-CA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FFC511-764C-466A-931F-E6D54458F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2F03B-770F-4D09-8FA7-FE69752BFF22}" type="slidenum">
              <a:rPr lang="en-CA" smtClean="0"/>
              <a:t>8</a:t>
            </a:fld>
            <a:endParaRPr lang="en-CA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B1CA5BA-3CD7-4AFF-8377-BE19C429BC87}"/>
              </a:ext>
            </a:extLst>
          </p:cNvPr>
          <p:cNvSpPr txBox="1"/>
          <p:nvPr/>
        </p:nvSpPr>
        <p:spPr>
          <a:xfrm>
            <a:off x="1383746" y="738225"/>
            <a:ext cx="1039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Fixed P, T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80AD558-10C8-4081-BCB0-E1B2C89F1A43}"/>
              </a:ext>
            </a:extLst>
          </p:cNvPr>
          <p:cNvSpPr txBox="1"/>
          <p:nvPr/>
        </p:nvSpPr>
        <p:spPr>
          <a:xfrm>
            <a:off x="1952818" y="5306544"/>
            <a:ext cx="6399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Solid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CA018DB-EF6D-40DC-99E1-FA76215B1D47}"/>
              </a:ext>
            </a:extLst>
          </p:cNvPr>
          <p:cNvSpPr txBox="1"/>
          <p:nvPr/>
        </p:nvSpPr>
        <p:spPr>
          <a:xfrm>
            <a:off x="3493243" y="4558819"/>
            <a:ext cx="12175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Liquid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B59E2BF-384B-4E4F-880E-69E23E1B62FB}"/>
              </a:ext>
            </a:extLst>
          </p:cNvPr>
          <p:cNvSpPr txBox="1"/>
          <p:nvPr/>
        </p:nvSpPr>
        <p:spPr>
          <a:xfrm>
            <a:off x="4179866" y="5675876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Gas</a:t>
            </a:r>
          </a:p>
        </p:txBody>
      </p:sp>
      <p:sp>
        <p:nvSpPr>
          <p:cNvPr id="52" name="Star: 5 Points 51">
            <a:extLst>
              <a:ext uri="{FF2B5EF4-FFF2-40B4-BE49-F238E27FC236}">
                <a16:creationId xmlns:a16="http://schemas.microsoft.com/office/drawing/2014/main" id="{889DADE3-6D01-4BCC-9323-2D40BC2B5480}"/>
              </a:ext>
            </a:extLst>
          </p:cNvPr>
          <p:cNvSpPr/>
          <p:nvPr/>
        </p:nvSpPr>
        <p:spPr>
          <a:xfrm>
            <a:off x="3724122" y="5571145"/>
            <a:ext cx="108134" cy="108134"/>
          </a:xfrm>
          <a:prstGeom prst="star5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AD30107-05E4-4A90-8B95-977D05FC36B3}"/>
              </a:ext>
            </a:extLst>
          </p:cNvPr>
          <p:cNvSpPr txBox="1"/>
          <p:nvPr/>
        </p:nvSpPr>
        <p:spPr>
          <a:xfrm rot="16200000">
            <a:off x="778326" y="4447378"/>
            <a:ext cx="989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Pressure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B5D4AB1-AE6A-4A18-81F6-77C9AD00F45B}"/>
              </a:ext>
            </a:extLst>
          </p:cNvPr>
          <p:cNvSpPr txBox="1"/>
          <p:nvPr/>
        </p:nvSpPr>
        <p:spPr>
          <a:xfrm>
            <a:off x="4125225" y="6126947"/>
            <a:ext cx="13885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Temperature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2F09B693-E7DE-478A-8D47-E7446FE69A2E}"/>
              </a:ext>
            </a:extLst>
          </p:cNvPr>
          <p:cNvSpPr/>
          <p:nvPr/>
        </p:nvSpPr>
        <p:spPr>
          <a:xfrm>
            <a:off x="3745956" y="5185034"/>
            <a:ext cx="66745" cy="6674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BBB7F10-B829-4785-8BD6-ACBD6AD2579A}"/>
              </a:ext>
            </a:extLst>
          </p:cNvPr>
          <p:cNvCxnSpPr>
            <a:cxnSpLocks/>
          </p:cNvCxnSpPr>
          <p:nvPr/>
        </p:nvCxnSpPr>
        <p:spPr>
          <a:xfrm>
            <a:off x="3778189" y="5269707"/>
            <a:ext cx="0" cy="27364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5B2B8C45-536C-4012-A2A6-0F00D62A9976}"/>
              </a:ext>
            </a:extLst>
          </p:cNvPr>
          <p:cNvSpPr txBox="1"/>
          <p:nvPr/>
        </p:nvSpPr>
        <p:spPr>
          <a:xfrm>
            <a:off x="2272777" y="3469044"/>
            <a:ext cx="859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Vapour</a:t>
            </a:r>
          </a:p>
        </p:txBody>
      </p:sp>
      <p:sp>
        <p:nvSpPr>
          <p:cNvPr id="62" name="Arrow: Curved Up 61">
            <a:extLst>
              <a:ext uri="{FF2B5EF4-FFF2-40B4-BE49-F238E27FC236}">
                <a16:creationId xmlns:a16="http://schemas.microsoft.com/office/drawing/2014/main" id="{DF9D52BE-7A49-48FE-9CD1-024CAA3A0568}"/>
              </a:ext>
            </a:extLst>
          </p:cNvPr>
          <p:cNvSpPr/>
          <p:nvPr/>
        </p:nvSpPr>
        <p:spPr>
          <a:xfrm rot="10800000">
            <a:off x="2796596" y="2059710"/>
            <a:ext cx="1239471" cy="731391"/>
          </a:xfrm>
          <a:prstGeom prst="curvedUpArrow">
            <a:avLst>
              <a:gd name="adj1" fmla="val 25000"/>
              <a:gd name="adj2" fmla="val 50000"/>
              <a:gd name="adj3" fmla="val 4316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97882703-952C-4444-AE6A-AFE937C1166D}"/>
              </a:ext>
            </a:extLst>
          </p:cNvPr>
          <p:cNvSpPr txBox="1"/>
          <p:nvPr/>
        </p:nvSpPr>
        <p:spPr>
          <a:xfrm>
            <a:off x="2423390" y="2869201"/>
            <a:ext cx="615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P&lt;P</a:t>
            </a:r>
            <a:r>
              <a:rPr lang="en-US" baseline="-25000" dirty="0"/>
              <a:t>0</a:t>
            </a:r>
            <a:endParaRPr lang="en-CA" dirty="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90D12A86-F167-4818-8371-372FD5CAA213}"/>
              </a:ext>
            </a:extLst>
          </p:cNvPr>
          <p:cNvSpPr txBox="1"/>
          <p:nvPr/>
        </p:nvSpPr>
        <p:spPr>
          <a:xfrm>
            <a:off x="2968831" y="1733797"/>
            <a:ext cx="615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/>
                </a:solidFill>
              </a:rPr>
              <a:t>P=P</a:t>
            </a:r>
            <a:r>
              <a:rPr lang="en-US" baseline="-25000" dirty="0">
                <a:solidFill>
                  <a:schemeClr val="bg2"/>
                </a:solidFill>
              </a:rPr>
              <a:t>0</a:t>
            </a:r>
            <a:endParaRPr lang="en-CA" dirty="0">
              <a:solidFill>
                <a:schemeClr val="bg2"/>
              </a:solidFill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271D0AD1-B20B-49B0-8432-D95EA26BA10C}"/>
              </a:ext>
            </a:extLst>
          </p:cNvPr>
          <p:cNvSpPr txBox="1"/>
          <p:nvPr/>
        </p:nvSpPr>
        <p:spPr>
          <a:xfrm>
            <a:off x="3194179" y="2908347"/>
            <a:ext cx="15281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dirty="0"/>
              <a:t>Liquid</a:t>
            </a:r>
          </a:p>
          <a:p>
            <a:pPr algn="ctr"/>
            <a:r>
              <a:rPr lang="en-CA" dirty="0"/>
              <a:t>(Superheated)</a:t>
            </a:r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34BA6255-DB94-47AC-9FBB-4C99B19443F7}"/>
              </a:ext>
            </a:extLst>
          </p:cNvPr>
          <p:cNvSpPr/>
          <p:nvPr/>
        </p:nvSpPr>
        <p:spPr>
          <a:xfrm>
            <a:off x="2631336" y="3357794"/>
            <a:ext cx="142412" cy="1424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09D0159-D247-BA52-D12A-E58C3361AA6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52837" y="620792"/>
            <a:ext cx="6639163" cy="5802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1873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BDD1EC14-06A1-6FC7-6E86-318579BB99B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52837" y="620792"/>
            <a:ext cx="6639163" cy="580234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CAA42983-FD05-48D8-A65E-9BC6FD8F78F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1861" y="936239"/>
            <a:ext cx="4387894" cy="329092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215C7DE9-BBD8-43EC-AF3D-2A4C9C5AF7B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43657" y="4145340"/>
            <a:ext cx="4156097" cy="212153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4E00B2E-EAFF-420F-9A6C-EC094E1691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/>
              <a:t>Bubble Chamber Principles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0DB59D-EA3A-4504-A6FF-0DFE426D1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CFD24-E0C6-42CB-877E-FCAD166F91E7}" type="datetime1">
              <a:rPr lang="en-CA" smtClean="0"/>
              <a:t>2023-05-10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3C16B6-E8F1-4D1B-A262-EBF3FAD195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Colin Moore</a:t>
            </a:r>
            <a:endParaRPr lang="en-CA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FFC511-764C-466A-931F-E6D54458F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2F03B-770F-4D09-8FA7-FE69752BFF22}" type="slidenum">
              <a:rPr lang="en-CA" smtClean="0"/>
              <a:t>9</a:t>
            </a:fld>
            <a:endParaRPr lang="en-CA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B1CA5BA-3CD7-4AFF-8377-BE19C429BC87}"/>
              </a:ext>
            </a:extLst>
          </p:cNvPr>
          <p:cNvSpPr txBox="1"/>
          <p:nvPr/>
        </p:nvSpPr>
        <p:spPr>
          <a:xfrm>
            <a:off x="1383746" y="738225"/>
            <a:ext cx="1039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Fixed P, T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80AD558-10C8-4081-BCB0-E1B2C89F1A43}"/>
              </a:ext>
            </a:extLst>
          </p:cNvPr>
          <p:cNvSpPr txBox="1"/>
          <p:nvPr/>
        </p:nvSpPr>
        <p:spPr>
          <a:xfrm>
            <a:off x="1952818" y="5306544"/>
            <a:ext cx="6399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Solid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CA018DB-EF6D-40DC-99E1-FA76215B1D47}"/>
              </a:ext>
            </a:extLst>
          </p:cNvPr>
          <p:cNvSpPr txBox="1"/>
          <p:nvPr/>
        </p:nvSpPr>
        <p:spPr>
          <a:xfrm>
            <a:off x="3493243" y="4558819"/>
            <a:ext cx="12175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Liquid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B59E2BF-384B-4E4F-880E-69E23E1B62FB}"/>
              </a:ext>
            </a:extLst>
          </p:cNvPr>
          <p:cNvSpPr txBox="1"/>
          <p:nvPr/>
        </p:nvSpPr>
        <p:spPr>
          <a:xfrm>
            <a:off x="4179866" y="5675876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Gas</a:t>
            </a:r>
          </a:p>
        </p:txBody>
      </p:sp>
      <p:sp>
        <p:nvSpPr>
          <p:cNvPr id="52" name="Star: 5 Points 51">
            <a:extLst>
              <a:ext uri="{FF2B5EF4-FFF2-40B4-BE49-F238E27FC236}">
                <a16:creationId xmlns:a16="http://schemas.microsoft.com/office/drawing/2014/main" id="{889DADE3-6D01-4BCC-9323-2D40BC2B5480}"/>
              </a:ext>
            </a:extLst>
          </p:cNvPr>
          <p:cNvSpPr/>
          <p:nvPr/>
        </p:nvSpPr>
        <p:spPr>
          <a:xfrm>
            <a:off x="3724122" y="5571145"/>
            <a:ext cx="108134" cy="108134"/>
          </a:xfrm>
          <a:prstGeom prst="star5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AD30107-05E4-4A90-8B95-977D05FC36B3}"/>
              </a:ext>
            </a:extLst>
          </p:cNvPr>
          <p:cNvSpPr txBox="1"/>
          <p:nvPr/>
        </p:nvSpPr>
        <p:spPr>
          <a:xfrm rot="16200000">
            <a:off x="778326" y="4447378"/>
            <a:ext cx="989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Pressure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B5D4AB1-AE6A-4A18-81F6-77C9AD00F45B}"/>
              </a:ext>
            </a:extLst>
          </p:cNvPr>
          <p:cNvSpPr txBox="1"/>
          <p:nvPr/>
        </p:nvSpPr>
        <p:spPr>
          <a:xfrm>
            <a:off x="4125225" y="6126947"/>
            <a:ext cx="13885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Temperature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2F09B693-E7DE-478A-8D47-E7446FE69A2E}"/>
              </a:ext>
            </a:extLst>
          </p:cNvPr>
          <p:cNvSpPr/>
          <p:nvPr/>
        </p:nvSpPr>
        <p:spPr>
          <a:xfrm>
            <a:off x="3745956" y="5185034"/>
            <a:ext cx="66745" cy="6674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BBB7F10-B829-4785-8BD6-ACBD6AD2579A}"/>
              </a:ext>
            </a:extLst>
          </p:cNvPr>
          <p:cNvCxnSpPr>
            <a:cxnSpLocks/>
          </p:cNvCxnSpPr>
          <p:nvPr/>
        </p:nvCxnSpPr>
        <p:spPr>
          <a:xfrm>
            <a:off x="3778189" y="5269707"/>
            <a:ext cx="0" cy="27364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5B2B8C45-536C-4012-A2A6-0F00D62A9976}"/>
              </a:ext>
            </a:extLst>
          </p:cNvPr>
          <p:cNvSpPr txBox="1"/>
          <p:nvPr/>
        </p:nvSpPr>
        <p:spPr>
          <a:xfrm>
            <a:off x="2272777" y="3469044"/>
            <a:ext cx="859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Vapour</a:t>
            </a:r>
          </a:p>
        </p:txBody>
      </p:sp>
      <p:sp>
        <p:nvSpPr>
          <p:cNvPr id="62" name="Arrow: Curved Up 61">
            <a:extLst>
              <a:ext uri="{FF2B5EF4-FFF2-40B4-BE49-F238E27FC236}">
                <a16:creationId xmlns:a16="http://schemas.microsoft.com/office/drawing/2014/main" id="{DF9D52BE-7A49-48FE-9CD1-024CAA3A0568}"/>
              </a:ext>
            </a:extLst>
          </p:cNvPr>
          <p:cNvSpPr/>
          <p:nvPr/>
        </p:nvSpPr>
        <p:spPr>
          <a:xfrm rot="10800000">
            <a:off x="2796596" y="2059710"/>
            <a:ext cx="1239471" cy="731391"/>
          </a:xfrm>
          <a:prstGeom prst="curvedUpArrow">
            <a:avLst>
              <a:gd name="adj1" fmla="val 25000"/>
              <a:gd name="adj2" fmla="val 50000"/>
              <a:gd name="adj3" fmla="val 4316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B4D6F189-EE1E-4BB5-916B-F19628CF25CF}"/>
              </a:ext>
            </a:extLst>
          </p:cNvPr>
          <p:cNvSpPr txBox="1"/>
          <p:nvPr/>
        </p:nvSpPr>
        <p:spPr>
          <a:xfrm>
            <a:off x="2423390" y="2869201"/>
            <a:ext cx="615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P&lt;P</a:t>
            </a:r>
            <a:r>
              <a:rPr lang="en-US" baseline="-25000" dirty="0"/>
              <a:t>0</a:t>
            </a:r>
            <a:endParaRPr lang="en-CA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E1BB6FD0-4DE1-438E-9736-59F2785A30DD}"/>
              </a:ext>
            </a:extLst>
          </p:cNvPr>
          <p:cNvSpPr txBox="1"/>
          <p:nvPr/>
        </p:nvSpPr>
        <p:spPr>
          <a:xfrm>
            <a:off x="2968831" y="1733797"/>
            <a:ext cx="615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/>
                </a:solidFill>
              </a:rPr>
              <a:t>P=P</a:t>
            </a:r>
            <a:r>
              <a:rPr lang="en-US" baseline="-25000" dirty="0">
                <a:solidFill>
                  <a:schemeClr val="bg2"/>
                </a:solidFill>
              </a:rPr>
              <a:t>0</a:t>
            </a:r>
            <a:endParaRPr lang="en-CA" dirty="0">
              <a:solidFill>
                <a:schemeClr val="bg2"/>
              </a:solidFill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1FF4CD0-A96B-4B68-9604-91B0467BFF1C}"/>
              </a:ext>
            </a:extLst>
          </p:cNvPr>
          <p:cNvSpPr txBox="1"/>
          <p:nvPr/>
        </p:nvSpPr>
        <p:spPr>
          <a:xfrm>
            <a:off x="3194179" y="2908347"/>
            <a:ext cx="15281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dirty="0"/>
              <a:t>Liquid</a:t>
            </a:r>
          </a:p>
          <a:p>
            <a:pPr algn="ctr"/>
            <a:r>
              <a:rPr lang="en-CA" dirty="0"/>
              <a:t>(Superheated)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7B01D9E1-D42B-43B1-8372-2BD66B5DD776}"/>
              </a:ext>
            </a:extLst>
          </p:cNvPr>
          <p:cNvSpPr/>
          <p:nvPr/>
        </p:nvSpPr>
        <p:spPr>
          <a:xfrm>
            <a:off x="2631336" y="3357794"/>
            <a:ext cx="142412" cy="1424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6E13ACD-82F3-CC03-8083-23626676E2E3}"/>
              </a:ext>
            </a:extLst>
          </p:cNvPr>
          <p:cNvSpPr/>
          <p:nvPr/>
        </p:nvSpPr>
        <p:spPr>
          <a:xfrm>
            <a:off x="8495414" y="1477926"/>
            <a:ext cx="1254642" cy="7230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9" name="Picture 8" descr="A picture containing monochrome, black and white, black, monochrome photography&#10;&#10;Description automatically generated">
            <a:extLst>
              <a:ext uri="{FF2B5EF4-FFF2-40B4-BE49-F238E27FC236}">
                <a16:creationId xmlns:a16="http://schemas.microsoft.com/office/drawing/2014/main" id="{8BCC3D59-5B3B-DEA8-92D4-124F0F3A155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4736" y="850751"/>
            <a:ext cx="3425806" cy="5455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35210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ICO Template.potx" id="{0ECF4697-153B-4891-9BEC-1737ED388CBB}" vid="{CE104222-18AD-4D56-8721-4BD7ACA6880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10557</TotalTime>
  <Words>989</Words>
  <Application>Microsoft Office PowerPoint</Application>
  <PresentationFormat>Widescreen</PresentationFormat>
  <Paragraphs>285</Paragraphs>
  <Slides>34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8" baseType="lpstr">
      <vt:lpstr>Arial</vt:lpstr>
      <vt:lpstr>Calibri</vt:lpstr>
      <vt:lpstr>Calibri Light</vt:lpstr>
      <vt:lpstr>Office Theme</vt:lpstr>
      <vt:lpstr>Bubble Chambers: The Seitz and Sounds of Dark Matter</vt:lpstr>
      <vt:lpstr>Dark Matter</vt:lpstr>
      <vt:lpstr>Dark Matter Interactions</vt:lpstr>
      <vt:lpstr>What are Bubble Chambers?</vt:lpstr>
      <vt:lpstr>What are Bubble Chambers? </vt:lpstr>
      <vt:lpstr>Bubble Chamber Principles</vt:lpstr>
      <vt:lpstr>Bubble Chamber Principles</vt:lpstr>
      <vt:lpstr>Bubble Chamber Principles</vt:lpstr>
      <vt:lpstr>Bubble Chamber Principles</vt:lpstr>
      <vt:lpstr>How are Bubbles Formed?</vt:lpstr>
      <vt:lpstr>Backgrounds in a Bubble Chamber</vt:lpstr>
      <vt:lpstr>Advantages of Bubble Chambers</vt:lpstr>
      <vt:lpstr>PICO-60</vt:lpstr>
      <vt:lpstr>PICO-60</vt:lpstr>
      <vt:lpstr>PICO-40L</vt:lpstr>
      <vt:lpstr>PICO-40L Commissioning</vt:lpstr>
      <vt:lpstr>PICO-40L Commissioning</vt:lpstr>
      <vt:lpstr>PICO-40L Commissioning</vt:lpstr>
      <vt:lpstr>PICO-40L Commissioning</vt:lpstr>
      <vt:lpstr>PICO-40L Commissioning</vt:lpstr>
      <vt:lpstr>PICO-40L Commissioning</vt:lpstr>
      <vt:lpstr>Science goal of PICO-40L</vt:lpstr>
      <vt:lpstr>PICO-500</vt:lpstr>
      <vt:lpstr>Thanks for listening!</vt:lpstr>
      <vt:lpstr>Image Sources</vt:lpstr>
      <vt:lpstr>Extra slides</vt:lpstr>
      <vt:lpstr>Efficiency curves</vt:lpstr>
      <vt:lpstr>New Physics to Explore</vt:lpstr>
      <vt:lpstr>PowerPoint Presentation</vt:lpstr>
      <vt:lpstr>Acoustic Signal</vt:lpstr>
      <vt:lpstr>FFT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Bubble Chambers: Finding DM Through Seitz and Sounds</dc:title>
  <dc:creator>Colin Moore</dc:creator>
  <cp:lastModifiedBy>Colin Moore</cp:lastModifiedBy>
  <cp:revision>87</cp:revision>
  <dcterms:created xsi:type="dcterms:W3CDTF">2020-05-04T19:06:30Z</dcterms:created>
  <dcterms:modified xsi:type="dcterms:W3CDTF">2023-05-10T19:31:53Z</dcterms:modified>
</cp:coreProperties>
</file>