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3" r:id="rId9"/>
    <p:sldId id="262" r:id="rId10"/>
    <p:sldId id="266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6" autoAdjust="0"/>
    <p:restoredTop sz="94660"/>
  </p:normalViewPr>
  <p:slideViewPr>
    <p:cSldViewPr snapToGrid="0">
      <p:cViewPr>
        <p:scale>
          <a:sx n="82" d="100"/>
          <a:sy n="82" d="100"/>
        </p:scale>
        <p:origin x="741" y="7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pencer Guerin" userId="ad3d17dd80202f86" providerId="LiveId" clId="{C4F2246A-6B37-4C92-AE08-8A620A92491F}"/>
    <pc:docChg chg="modSld">
      <pc:chgData name="Spencer Guerin" userId="ad3d17dd80202f86" providerId="LiveId" clId="{C4F2246A-6B37-4C92-AE08-8A620A92491F}" dt="2022-08-15T13:55:49.899" v="4" actId="1076"/>
      <pc:docMkLst>
        <pc:docMk/>
      </pc:docMkLst>
      <pc:sldChg chg="modSp mod">
        <pc:chgData name="Spencer Guerin" userId="ad3d17dd80202f86" providerId="LiveId" clId="{C4F2246A-6B37-4C92-AE08-8A620A92491F}" dt="2022-08-15T13:55:49.899" v="4" actId="1076"/>
        <pc:sldMkLst>
          <pc:docMk/>
          <pc:sldMk cId="3217508016" sldId="257"/>
        </pc:sldMkLst>
        <pc:spChg chg="mod">
          <ac:chgData name="Spencer Guerin" userId="ad3d17dd80202f86" providerId="LiveId" clId="{C4F2246A-6B37-4C92-AE08-8A620A92491F}" dt="2022-08-15T13:55:44.674" v="3" actId="1076"/>
          <ac:spMkLst>
            <pc:docMk/>
            <pc:sldMk cId="3217508016" sldId="257"/>
            <ac:spMk id="8" creationId="{7E4F5C4E-212A-0488-E378-1BE1E5ED1AF4}"/>
          </ac:spMkLst>
        </pc:spChg>
        <pc:spChg chg="mod">
          <ac:chgData name="Spencer Guerin" userId="ad3d17dd80202f86" providerId="LiveId" clId="{C4F2246A-6B37-4C92-AE08-8A620A92491F}" dt="2022-08-15T13:55:33.822" v="1" actId="1076"/>
          <ac:spMkLst>
            <pc:docMk/>
            <pc:sldMk cId="3217508016" sldId="257"/>
            <ac:spMk id="9" creationId="{448BEC4F-1DCE-4A9B-C6D6-FC73EA58C34B}"/>
          </ac:spMkLst>
        </pc:spChg>
        <pc:spChg chg="mod">
          <ac:chgData name="Spencer Guerin" userId="ad3d17dd80202f86" providerId="LiveId" clId="{C4F2246A-6B37-4C92-AE08-8A620A92491F}" dt="2022-08-15T13:55:49.899" v="4" actId="1076"/>
          <ac:spMkLst>
            <pc:docMk/>
            <pc:sldMk cId="3217508016" sldId="257"/>
            <ac:spMk id="10" creationId="{0EC91898-907D-D841-23F0-7AD2963B8081}"/>
          </ac:spMkLst>
        </pc:spChg>
        <pc:picChg chg="mod">
          <ac:chgData name="Spencer Guerin" userId="ad3d17dd80202f86" providerId="LiveId" clId="{C4F2246A-6B37-4C92-AE08-8A620A92491F}" dt="2022-08-15T13:55:33.822" v="1" actId="1076"/>
          <ac:picMkLst>
            <pc:docMk/>
            <pc:sldMk cId="3217508016" sldId="257"/>
            <ac:picMk id="5" creationId="{35312031-09E2-E091-27F1-0579828465D0}"/>
          </ac:picMkLst>
        </pc:picChg>
        <pc:picChg chg="mod">
          <ac:chgData name="Spencer Guerin" userId="ad3d17dd80202f86" providerId="LiveId" clId="{C4F2246A-6B37-4C92-AE08-8A620A92491F}" dt="2022-08-15T13:55:44.674" v="3" actId="1076"/>
          <ac:picMkLst>
            <pc:docMk/>
            <pc:sldMk cId="3217508016" sldId="257"/>
            <ac:picMk id="7" creationId="{4B17B7AC-E4B5-0DA5-7A5C-BBE15074B8C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466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634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6368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2217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7789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6740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794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8815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048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350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8266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239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739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2786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4498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8993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0825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75288D0-2B59-410F-B435-0113825DB87C}" type="datetimeFigureOut">
              <a:rPr lang="en-CA" smtClean="0"/>
              <a:t>2022-08-11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4C9400F-FBEE-49F5-84D8-1CE50F77B4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624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underground.physics.berkeley.edu/" TargetMode="External"/><Relationship Id="rId2" Type="http://schemas.openxmlformats.org/officeDocument/2006/relationships/hyperlink" Target="http://clipart-library.com/clip-art/44-443375_water-glass-png-pint-glass.ht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fnal.gov/event/46071/contributions/200812/attachments/136525/169855/LiquidO_SnowmassNF01_OchoaRicoux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8166"/>
            <a:ext cx="9144000" cy="2387600"/>
          </a:xfrm>
        </p:spPr>
        <p:txBody>
          <a:bodyPr/>
          <a:lstStyle/>
          <a:p>
            <a:r>
              <a:rPr lang="en-CA" b="1" dirty="0">
                <a:solidFill>
                  <a:srgbClr val="0070C0"/>
                </a:solidFill>
                <a:latin typeface="Bahnschrift SemiBold" panose="020B0502040204020203" pitchFamily="34" charset="0"/>
              </a:rPr>
              <a:t>Exploring the properties of opaque scintillators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D03572-7085-3C64-6D1B-C096DB913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88037"/>
            <a:ext cx="9144000" cy="1655762"/>
          </a:xfrm>
        </p:spPr>
        <p:txBody>
          <a:bodyPr/>
          <a:lstStyle/>
          <a:p>
            <a:r>
              <a:rPr lang="en-CA" dirty="0"/>
              <a:t>By: Spencer Guerin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49B2C2A-68BF-B37E-73DC-E1FA0A92AFB7}"/>
              </a:ext>
            </a:extLst>
          </p:cNvPr>
          <p:cNvSpPr txBox="1">
            <a:spLocks/>
          </p:cNvSpPr>
          <p:nvPr/>
        </p:nvSpPr>
        <p:spPr>
          <a:xfrm>
            <a:off x="1459935" y="-44943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4800" b="1" i="1" dirty="0" err="1"/>
              <a:t>LiquidO</a:t>
            </a:r>
            <a:endParaRPr lang="en-CA" sz="4800" b="1" i="1" dirty="0"/>
          </a:p>
        </p:txBody>
      </p:sp>
    </p:spTree>
    <p:extLst>
      <p:ext uri="{BB962C8B-B14F-4D97-AF65-F5344CB8AC3E}">
        <p14:creationId xmlns:p14="http://schemas.microsoft.com/office/powerpoint/2010/main" val="123534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93" y="138487"/>
            <a:ext cx="12098813" cy="88657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CA" sz="4400" b="1" dirty="0"/>
              <a:t>Summary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58FBAE1-5406-97CF-190C-2040099BA115}"/>
              </a:ext>
            </a:extLst>
          </p:cNvPr>
          <p:cNvSpPr/>
          <p:nvPr/>
        </p:nvSpPr>
        <p:spPr>
          <a:xfrm>
            <a:off x="308683" y="5334971"/>
            <a:ext cx="11759067" cy="1426930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8CB33F-FF91-4B63-1598-05B60461B5DD}"/>
              </a:ext>
            </a:extLst>
          </p:cNvPr>
          <p:cNvSpPr txBox="1"/>
          <p:nvPr/>
        </p:nvSpPr>
        <p:spPr>
          <a:xfrm>
            <a:off x="361101" y="1333743"/>
            <a:ext cx="114445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rgbClr val="0070C0"/>
                </a:solidFill>
              </a:rPr>
              <a:t>Opaque scintillators increase the amount of light detected due to the back scattering of scintillating photons, the so called “fog effect”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200" dirty="0">
              <a:solidFill>
                <a:srgbClr val="0070C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rgbClr val="0070C0"/>
                </a:solidFill>
              </a:rPr>
              <a:t>For larger volume samples the light is obscured and less are detected, in thinner volumes due to the closeness of the detector more light is detected</a:t>
            </a:r>
            <a:endParaRPr lang="en-CA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690851-A22A-AB91-D005-B51362A66007}"/>
              </a:ext>
            </a:extLst>
          </p:cNvPr>
          <p:cNvSpPr txBox="1"/>
          <p:nvPr/>
        </p:nvSpPr>
        <p:spPr>
          <a:xfrm>
            <a:off x="832861" y="5524257"/>
            <a:ext cx="10815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solidFill>
                  <a:srgbClr val="FF0000"/>
                </a:solidFill>
              </a:rPr>
              <a:t>Combining the confinement of the photons from the opaque nature of the scintillator with the closeness of the fiber array, </a:t>
            </a:r>
            <a:r>
              <a:rPr lang="en-CA" sz="2400" dirty="0" err="1">
                <a:solidFill>
                  <a:srgbClr val="FF0000"/>
                </a:solidFill>
              </a:rPr>
              <a:t>LiquidO</a:t>
            </a:r>
            <a:r>
              <a:rPr lang="en-CA" sz="2400" dirty="0">
                <a:solidFill>
                  <a:srgbClr val="FF0000"/>
                </a:solidFill>
              </a:rPr>
              <a:t> offers incredibly energy resolution not possible in the transparent approach</a:t>
            </a:r>
          </a:p>
        </p:txBody>
      </p:sp>
    </p:spTree>
    <p:extLst>
      <p:ext uri="{BB962C8B-B14F-4D97-AF65-F5344CB8AC3E}">
        <p14:creationId xmlns:p14="http://schemas.microsoft.com/office/powerpoint/2010/main" val="1437979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199" y="3219491"/>
            <a:ext cx="12098813" cy="886573"/>
          </a:xfrm>
        </p:spPr>
        <p:txBody>
          <a:bodyPr>
            <a:noAutofit/>
          </a:bodyPr>
          <a:lstStyle/>
          <a:p>
            <a:r>
              <a:rPr lang="en-CA" sz="1600" b="1" dirty="0"/>
              <a:t>[1] - </a:t>
            </a:r>
            <a:r>
              <a:rPr lang="en-US" sz="1600" dirty="0">
                <a:hlinkClick r:id="rId2"/>
              </a:rPr>
              <a:t>Water Glass </a:t>
            </a:r>
            <a:r>
              <a:rPr lang="en-US" sz="1600" dirty="0" err="1">
                <a:hlinkClick r:id="rId2"/>
              </a:rPr>
              <a:t>Png</a:t>
            </a:r>
            <a:r>
              <a:rPr lang="en-US" sz="1600" dirty="0">
                <a:hlinkClick r:id="rId2"/>
              </a:rPr>
              <a:t> Pint Glass - Clip Art Library (clipart-library.com)</a:t>
            </a:r>
            <a:br>
              <a:rPr lang="en-US" sz="1600" dirty="0"/>
            </a:br>
            <a:r>
              <a:rPr lang="en-US" sz="1600" dirty="0"/>
              <a:t>[2] - </a:t>
            </a:r>
            <a:r>
              <a:rPr lang="en-CA" sz="1600" dirty="0">
                <a:hlinkClick r:id="rId3"/>
              </a:rPr>
              <a:t>OG Group Web (berkeley.edu)</a:t>
            </a:r>
            <a:br>
              <a:rPr lang="en-US" sz="1600" dirty="0"/>
            </a:br>
            <a:r>
              <a:rPr lang="en-US" sz="1600" dirty="0"/>
              <a:t>[3]- </a:t>
            </a:r>
            <a:r>
              <a:rPr lang="en-CA" sz="1600" dirty="0">
                <a:hlinkClick r:id="rId4"/>
              </a:rPr>
              <a:t>LiquidO_SnowmassNF01_OchoaRicoux (fnal.gov)</a:t>
            </a:r>
            <a:endParaRPr lang="en-CA" sz="44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1CE53A7-07E8-BA59-0398-26A355E1EC62}"/>
              </a:ext>
            </a:extLst>
          </p:cNvPr>
          <p:cNvSpPr txBox="1">
            <a:spLocks/>
          </p:cNvSpPr>
          <p:nvPr/>
        </p:nvSpPr>
        <p:spPr>
          <a:xfrm>
            <a:off x="46593" y="138487"/>
            <a:ext cx="12098813" cy="88657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CA" sz="4400" b="1" dirty="0"/>
              <a:t>Sources</a:t>
            </a:r>
          </a:p>
        </p:txBody>
      </p:sp>
    </p:spTree>
    <p:extLst>
      <p:ext uri="{BB962C8B-B14F-4D97-AF65-F5344CB8AC3E}">
        <p14:creationId xmlns:p14="http://schemas.microsoft.com/office/powerpoint/2010/main" val="396778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93" y="138487"/>
            <a:ext cx="12098813" cy="886573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n-CA" sz="4400" b="1" dirty="0"/>
              <a:t>The transparent approach</a:t>
            </a:r>
          </a:p>
        </p:txBody>
      </p:sp>
      <p:pic>
        <p:nvPicPr>
          <p:cNvPr id="5" name="Picture 4" descr="A glass of milk&#10;&#10;Description automatically generated with medium confidence">
            <a:extLst>
              <a:ext uri="{FF2B5EF4-FFF2-40B4-BE49-F238E27FC236}">
                <a16:creationId xmlns:a16="http://schemas.microsoft.com/office/drawing/2014/main" id="{35312031-09E2-E091-27F1-057982846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453" y="1991877"/>
            <a:ext cx="2619281" cy="267622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A picture containing close&#10;&#10;Description automatically generated">
            <a:extLst>
              <a:ext uri="{FF2B5EF4-FFF2-40B4-BE49-F238E27FC236}">
                <a16:creationId xmlns:a16="http://schemas.microsoft.com/office/drawing/2014/main" id="{4B17B7AC-E4B5-0DA5-7A5C-BBE15074B8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61" y="1840449"/>
            <a:ext cx="5379797" cy="3573149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4F5C4E-212A-0488-E378-1BE1E5ED1AF4}"/>
              </a:ext>
            </a:extLst>
          </p:cNvPr>
          <p:cNvSpPr txBox="1"/>
          <p:nvPr/>
        </p:nvSpPr>
        <p:spPr>
          <a:xfrm>
            <a:off x="6290140" y="5626182"/>
            <a:ext cx="523596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0070C0"/>
                </a:solidFill>
              </a:rPr>
              <a:t>Many PMT’s surrounding the scintillator to collect light in the SNO+ detector [2]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8BEC4F-1DCE-4A9B-C6D6-FC73EA58C34B}"/>
              </a:ext>
            </a:extLst>
          </p:cNvPr>
          <p:cNvSpPr txBox="1"/>
          <p:nvPr/>
        </p:nvSpPr>
        <p:spPr>
          <a:xfrm>
            <a:off x="815391" y="5116563"/>
            <a:ext cx="29293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0070C0"/>
                </a:solidFill>
              </a:rPr>
              <a:t>Transparent liquid scintillator to interact with incoming particles causing scintillation light [1]</a:t>
            </a:r>
          </a:p>
        </p:txBody>
      </p:sp>
      <p:sp>
        <p:nvSpPr>
          <p:cNvPr id="10" name="Plus Sign 9">
            <a:extLst>
              <a:ext uri="{FF2B5EF4-FFF2-40B4-BE49-F238E27FC236}">
                <a16:creationId xmlns:a16="http://schemas.microsoft.com/office/drawing/2014/main" id="{0EC91898-907D-D841-23F0-7AD2963B8081}"/>
              </a:ext>
            </a:extLst>
          </p:cNvPr>
          <p:cNvSpPr/>
          <p:nvPr/>
        </p:nvSpPr>
        <p:spPr>
          <a:xfrm>
            <a:off x="4450585" y="2985713"/>
            <a:ext cx="885825" cy="88657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7508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93" y="138487"/>
            <a:ext cx="12098813" cy="88657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CA" sz="4400" b="1" dirty="0"/>
              <a:t>The opaque approach: </a:t>
            </a:r>
            <a:r>
              <a:rPr lang="en-CA" sz="4400" b="1" dirty="0" err="1"/>
              <a:t>LiquidO</a:t>
            </a:r>
            <a:endParaRPr lang="en-CA" sz="4400" b="1" dirty="0"/>
          </a:p>
        </p:txBody>
      </p:sp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D195B25B-5394-0069-3D90-517AAFC33F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4060" y="2668578"/>
            <a:ext cx="3503259" cy="262744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950EC3-2233-F654-9312-4FD86D7E6515}"/>
              </a:ext>
            </a:extLst>
          </p:cNvPr>
          <p:cNvSpPr txBox="1"/>
          <p:nvPr/>
        </p:nvSpPr>
        <p:spPr>
          <a:xfrm>
            <a:off x="2888805" y="1397032"/>
            <a:ext cx="7536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>
                <a:solidFill>
                  <a:srgbClr val="0070C0"/>
                </a:solidFill>
              </a:rPr>
              <a:t>Differs from the transparent approach in 2 ways:</a:t>
            </a:r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CCB5A45D-5E46-8687-ECDB-A5E5511E88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84680" y="2668578"/>
            <a:ext cx="3503260" cy="262744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87F6397-657D-87EA-68F9-3C2C09FCEBDE}"/>
              </a:ext>
            </a:extLst>
          </p:cNvPr>
          <p:cNvSpPr/>
          <p:nvPr/>
        </p:nvSpPr>
        <p:spPr>
          <a:xfrm>
            <a:off x="4101209" y="3066443"/>
            <a:ext cx="3989580" cy="1831713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F84869-CDE5-5174-6891-A4EE9E4950B0}"/>
              </a:ext>
            </a:extLst>
          </p:cNvPr>
          <p:cNvSpPr txBox="1"/>
          <p:nvPr/>
        </p:nvSpPr>
        <p:spPr>
          <a:xfrm>
            <a:off x="4350680" y="3302324"/>
            <a:ext cx="3605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CA" dirty="0">
                <a:solidFill>
                  <a:srgbClr val="FF0000"/>
                </a:solidFill>
              </a:rPr>
              <a:t>Make the scintillator opaque</a:t>
            </a:r>
          </a:p>
          <a:p>
            <a:endParaRPr lang="en-CA" dirty="0"/>
          </a:p>
          <a:p>
            <a:r>
              <a:rPr lang="en-CA" dirty="0"/>
              <a:t>Reason: </a:t>
            </a:r>
            <a:r>
              <a:rPr lang="en-CA" dirty="0">
                <a:solidFill>
                  <a:srgbClr val="0070C0"/>
                </a:solidFill>
              </a:rPr>
              <a:t>confine the scintillation light as close as possible to its creation point  </a:t>
            </a:r>
          </a:p>
          <a:p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820BF5-88B7-AFF0-AC95-03E0EF91E656}"/>
              </a:ext>
            </a:extLst>
          </p:cNvPr>
          <p:cNvSpPr txBox="1"/>
          <p:nvPr/>
        </p:nvSpPr>
        <p:spPr>
          <a:xfrm>
            <a:off x="824677" y="5796183"/>
            <a:ext cx="2728087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0070C0"/>
                </a:solidFill>
              </a:rPr>
              <a:t>Completely opaque sample prepared this summer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AE2D6D-082B-ACD9-AF93-3E3F5ED6FADA}"/>
              </a:ext>
            </a:extLst>
          </p:cNvPr>
          <p:cNvSpPr txBox="1"/>
          <p:nvPr/>
        </p:nvSpPr>
        <p:spPr>
          <a:xfrm>
            <a:off x="8705297" y="5796183"/>
            <a:ext cx="2662026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0070C0"/>
                </a:solidFill>
              </a:rPr>
              <a:t>Partially opaque sample prepared this summer</a:t>
            </a:r>
          </a:p>
        </p:txBody>
      </p:sp>
    </p:spTree>
    <p:extLst>
      <p:ext uri="{BB962C8B-B14F-4D97-AF65-F5344CB8AC3E}">
        <p14:creationId xmlns:p14="http://schemas.microsoft.com/office/powerpoint/2010/main" val="3368242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93" y="138487"/>
            <a:ext cx="12098813" cy="88657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CA" sz="4400" b="1" dirty="0"/>
              <a:t>The opaque approach: </a:t>
            </a:r>
            <a:r>
              <a:rPr lang="en-CA" sz="4400" b="1" dirty="0" err="1"/>
              <a:t>LiquidO</a:t>
            </a:r>
            <a:endParaRPr lang="en-CA" sz="4400" b="1" dirty="0"/>
          </a:p>
        </p:txBody>
      </p:sp>
      <p:pic>
        <p:nvPicPr>
          <p:cNvPr id="6" name="Picture 5" descr="A picture containing indoor, fan, device&#10;&#10;Description automatically generated">
            <a:extLst>
              <a:ext uri="{FF2B5EF4-FFF2-40B4-BE49-F238E27FC236}">
                <a16:creationId xmlns:a16="http://schemas.microsoft.com/office/drawing/2014/main" id="{F4628E23-E8CE-A9AC-F9A7-D2262D4E1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217" y="2017663"/>
            <a:ext cx="3261884" cy="282267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A3EAD7F-1EF8-86FA-D392-DA14A598E8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4" y="1965247"/>
            <a:ext cx="2936691" cy="3449136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43B0C7A1-E01E-8E95-979A-18FE299D96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695" y="3223698"/>
            <a:ext cx="3121542" cy="264607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E08ED07-B260-EC07-FFE5-3618CA596A7A}"/>
              </a:ext>
            </a:extLst>
          </p:cNvPr>
          <p:cNvSpPr/>
          <p:nvPr/>
        </p:nvSpPr>
        <p:spPr>
          <a:xfrm>
            <a:off x="3982492" y="1127105"/>
            <a:ext cx="3989580" cy="1923848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4C14BC-549E-474F-D7F2-E73FBA286E94}"/>
              </a:ext>
            </a:extLst>
          </p:cNvPr>
          <p:cNvSpPr txBox="1"/>
          <p:nvPr/>
        </p:nvSpPr>
        <p:spPr>
          <a:xfrm>
            <a:off x="4231963" y="1362985"/>
            <a:ext cx="3605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2)  Collect the light with an array of wavelength shifting fibers</a:t>
            </a:r>
          </a:p>
          <a:p>
            <a:endParaRPr lang="en-CA" dirty="0"/>
          </a:p>
          <a:p>
            <a:r>
              <a:rPr lang="en-CA" dirty="0"/>
              <a:t>Reason: </a:t>
            </a:r>
            <a:r>
              <a:rPr lang="en-CA" dirty="0">
                <a:solidFill>
                  <a:srgbClr val="0070C0"/>
                </a:solidFill>
              </a:rPr>
              <a:t>collect the scintillation light as close as possible to its creation point</a:t>
            </a:r>
          </a:p>
          <a:p>
            <a:endParaRPr lang="en-C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8E6093-4D76-4B88-684E-E85E6F83474D}"/>
              </a:ext>
            </a:extLst>
          </p:cNvPr>
          <p:cNvSpPr txBox="1"/>
          <p:nvPr/>
        </p:nvSpPr>
        <p:spPr>
          <a:xfrm>
            <a:off x="554025" y="5500441"/>
            <a:ext cx="293669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0070C0"/>
                </a:solidFill>
              </a:rPr>
              <a:t>Theoretical </a:t>
            </a:r>
            <a:r>
              <a:rPr lang="en-CA" dirty="0" err="1">
                <a:solidFill>
                  <a:srgbClr val="0070C0"/>
                </a:solidFill>
              </a:rPr>
              <a:t>LiquidO</a:t>
            </a:r>
            <a:r>
              <a:rPr lang="en-CA" dirty="0">
                <a:solidFill>
                  <a:srgbClr val="0070C0"/>
                </a:solidFill>
              </a:rPr>
              <a:t> detector [3]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EBFE6C-6059-4A2F-5FB8-7ED878A0A521}"/>
              </a:ext>
            </a:extLst>
          </p:cNvPr>
          <p:cNvSpPr txBox="1"/>
          <p:nvPr/>
        </p:nvSpPr>
        <p:spPr>
          <a:xfrm>
            <a:off x="4421695" y="5976160"/>
            <a:ext cx="312154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0070C0"/>
                </a:solidFill>
              </a:rPr>
              <a:t>Suggested spacing between layers of fibers [3]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68F1D8-0496-9626-6A59-39C2E3063CE0}"/>
              </a:ext>
            </a:extLst>
          </p:cNvPr>
          <p:cNvSpPr txBox="1"/>
          <p:nvPr/>
        </p:nvSpPr>
        <p:spPr>
          <a:xfrm>
            <a:off x="8474217" y="4935505"/>
            <a:ext cx="3261884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0070C0"/>
                </a:solidFill>
              </a:rPr>
              <a:t>Placement of wavelength shifting fibers [3]</a:t>
            </a:r>
          </a:p>
        </p:txBody>
      </p:sp>
    </p:spTree>
    <p:extLst>
      <p:ext uri="{BB962C8B-B14F-4D97-AF65-F5344CB8AC3E}">
        <p14:creationId xmlns:p14="http://schemas.microsoft.com/office/powerpoint/2010/main" val="807539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93" y="138487"/>
            <a:ext cx="12098813" cy="88657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CA" sz="4400" b="1" dirty="0" err="1"/>
              <a:t>LiquidO</a:t>
            </a:r>
            <a:r>
              <a:rPr lang="en-CA" sz="4400" b="1" dirty="0"/>
              <a:t> enhanced imaging</a:t>
            </a: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AFF2A4C3-6F61-A6BC-DF0B-91C9D6DC17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22" y="1429845"/>
            <a:ext cx="6071617" cy="314663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Chart, diagram&#10;&#10;Description automatically generated">
            <a:extLst>
              <a:ext uri="{FF2B5EF4-FFF2-40B4-BE49-F238E27FC236}">
                <a16:creationId xmlns:a16="http://schemas.microsoft.com/office/drawing/2014/main" id="{A6120643-9FDD-369D-C30C-1F0EF3D5EB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175" y="1429845"/>
            <a:ext cx="5292629" cy="31246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369F11-4ABD-39D2-AE77-D66BA0979B16}"/>
              </a:ext>
            </a:extLst>
          </p:cNvPr>
          <p:cNvSpPr txBox="1"/>
          <p:nvPr/>
        </p:nvSpPr>
        <p:spPr>
          <a:xfrm>
            <a:off x="241822" y="1488087"/>
            <a:ext cx="334774" cy="4513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4EA657-C204-AA92-03C9-58AA4CA1F4C6}"/>
              </a:ext>
            </a:extLst>
          </p:cNvPr>
          <p:cNvSpPr txBox="1"/>
          <p:nvPr/>
        </p:nvSpPr>
        <p:spPr>
          <a:xfrm>
            <a:off x="576596" y="4731646"/>
            <a:ext cx="532259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0070C0"/>
                </a:solidFill>
              </a:rPr>
              <a:t>J. Pedro Ochoa-</a:t>
            </a:r>
            <a:r>
              <a:rPr lang="en-CA" dirty="0" err="1">
                <a:solidFill>
                  <a:srgbClr val="0070C0"/>
                </a:solidFill>
              </a:rPr>
              <a:t>Ricoux</a:t>
            </a:r>
            <a:r>
              <a:rPr lang="en-CA" dirty="0">
                <a:solidFill>
                  <a:srgbClr val="0070C0"/>
                </a:solidFill>
              </a:rPr>
              <a:t>, </a:t>
            </a:r>
            <a:r>
              <a:rPr lang="en-CA" dirty="0" err="1">
                <a:solidFill>
                  <a:srgbClr val="0070C0"/>
                </a:solidFill>
              </a:rPr>
              <a:t>LiquidO</a:t>
            </a:r>
            <a:r>
              <a:rPr lang="en-CA" dirty="0">
                <a:solidFill>
                  <a:srgbClr val="0070C0"/>
                </a:solidFill>
              </a:rPr>
              <a:t>: an introduction [3]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7B22DF-5368-092E-2326-E119B0BC7447}"/>
              </a:ext>
            </a:extLst>
          </p:cNvPr>
          <p:cNvSpPr txBox="1"/>
          <p:nvPr/>
        </p:nvSpPr>
        <p:spPr>
          <a:xfrm>
            <a:off x="6557207" y="4731646"/>
            <a:ext cx="532259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0070C0"/>
                </a:solidFill>
              </a:rPr>
              <a:t>J. Pedro Ochoa-</a:t>
            </a:r>
            <a:r>
              <a:rPr lang="en-CA" dirty="0" err="1">
                <a:solidFill>
                  <a:srgbClr val="0070C0"/>
                </a:solidFill>
              </a:rPr>
              <a:t>Ricoux</a:t>
            </a:r>
            <a:r>
              <a:rPr lang="en-CA" dirty="0">
                <a:solidFill>
                  <a:srgbClr val="0070C0"/>
                </a:solidFill>
              </a:rPr>
              <a:t>, </a:t>
            </a:r>
            <a:r>
              <a:rPr lang="en-CA" dirty="0" err="1">
                <a:solidFill>
                  <a:srgbClr val="0070C0"/>
                </a:solidFill>
              </a:rPr>
              <a:t>LiquidO</a:t>
            </a:r>
            <a:r>
              <a:rPr lang="en-CA" dirty="0">
                <a:solidFill>
                  <a:srgbClr val="0070C0"/>
                </a:solidFill>
              </a:rPr>
              <a:t>: an introduction [3]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BA3061A-136E-A07E-EA89-3F1D166CF013}"/>
              </a:ext>
            </a:extLst>
          </p:cNvPr>
          <p:cNvSpPr/>
          <p:nvPr/>
        </p:nvSpPr>
        <p:spPr>
          <a:xfrm>
            <a:off x="1077478" y="5340796"/>
            <a:ext cx="9540046" cy="1220216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353CE6-75FD-BBCC-EA80-41C953EFA73E}"/>
              </a:ext>
            </a:extLst>
          </p:cNvPr>
          <p:cNvSpPr txBox="1"/>
          <p:nvPr/>
        </p:nvSpPr>
        <p:spPr>
          <a:xfrm>
            <a:off x="1397809" y="5515521"/>
            <a:ext cx="8934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70C0"/>
                </a:solidFill>
              </a:rPr>
              <a:t>Enhanced energy resolution: Positron annihilation in opaque and transparent medium (left)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70C0"/>
                </a:solidFill>
              </a:rPr>
              <a:t>Differentiation between gammas and electrons individually (right)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70C0"/>
                </a:solidFill>
              </a:rPr>
              <a:t>Creates 2D energy disposition patterns with incredible accuracy </a:t>
            </a:r>
          </a:p>
        </p:txBody>
      </p:sp>
    </p:spTree>
    <p:extLst>
      <p:ext uri="{BB962C8B-B14F-4D97-AF65-F5344CB8AC3E}">
        <p14:creationId xmlns:p14="http://schemas.microsoft.com/office/powerpoint/2010/main" val="3079793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93" y="138487"/>
            <a:ext cx="12098813" cy="88657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CA" sz="4400" b="1" dirty="0"/>
              <a:t>Apparatus</a:t>
            </a:r>
          </a:p>
        </p:txBody>
      </p:sp>
      <p:pic>
        <p:nvPicPr>
          <p:cNvPr id="3" name="Picture 2" descr="A picture containing clothes&#10;&#10;Description automatically generated">
            <a:extLst>
              <a:ext uri="{FF2B5EF4-FFF2-40B4-BE49-F238E27FC236}">
                <a16:creationId xmlns:a16="http://schemas.microsoft.com/office/drawing/2014/main" id="{08FD0944-74F4-D514-46DA-657A866F9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309" y="3919688"/>
            <a:ext cx="2247992" cy="272281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A close up of a can&#10;&#10;Description automatically generated with low confidence">
            <a:extLst>
              <a:ext uri="{FF2B5EF4-FFF2-40B4-BE49-F238E27FC236}">
                <a16:creationId xmlns:a16="http://schemas.microsoft.com/office/drawing/2014/main" id="{5F3CAEAE-5E58-5717-6F41-06F12CD1E5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0639" y="2389476"/>
            <a:ext cx="3835400" cy="28765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B0496059-286F-6779-EFD5-426976866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861" y="1412005"/>
            <a:ext cx="3288889" cy="23238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025D276-B6C9-0EBC-1C15-35E90BC430A2}"/>
              </a:ext>
            </a:extLst>
          </p:cNvPr>
          <p:cNvSpPr/>
          <p:nvPr/>
        </p:nvSpPr>
        <p:spPr>
          <a:xfrm>
            <a:off x="2153088" y="4829515"/>
            <a:ext cx="1811327" cy="22714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DC79F2-B99A-4CBE-B17A-6033632A0DA3}"/>
              </a:ext>
            </a:extLst>
          </p:cNvPr>
          <p:cNvSpPr txBox="1"/>
          <p:nvPr/>
        </p:nvSpPr>
        <p:spPr>
          <a:xfrm>
            <a:off x="4056090" y="4710379"/>
            <a:ext cx="2785837" cy="430887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CA" sz="2200" dirty="0">
                <a:solidFill>
                  <a:srgbClr val="0070C0"/>
                </a:solidFill>
              </a:rPr>
              <a:t>Photo multiplier tube 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68786BF6-7666-6E42-A867-C9AE328BCD0B}"/>
              </a:ext>
            </a:extLst>
          </p:cNvPr>
          <p:cNvSpPr/>
          <p:nvPr/>
        </p:nvSpPr>
        <p:spPr>
          <a:xfrm>
            <a:off x="2150682" y="2908117"/>
            <a:ext cx="1811327" cy="22714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80E0C8-AAF4-F0F3-98D1-505D6DB2C76F}"/>
              </a:ext>
            </a:extLst>
          </p:cNvPr>
          <p:cNvSpPr txBox="1"/>
          <p:nvPr/>
        </p:nvSpPr>
        <p:spPr>
          <a:xfrm>
            <a:off x="4056090" y="2673590"/>
            <a:ext cx="2876550" cy="76944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CA" sz="2200" dirty="0">
                <a:solidFill>
                  <a:srgbClr val="0070C0"/>
                </a:solidFill>
              </a:rPr>
              <a:t>Cylindrical container of opaque scintillator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590A218-798B-34FC-6259-C2BA85FCB13D}"/>
              </a:ext>
            </a:extLst>
          </p:cNvPr>
          <p:cNvSpPr/>
          <p:nvPr/>
        </p:nvSpPr>
        <p:spPr>
          <a:xfrm>
            <a:off x="9205289" y="2376600"/>
            <a:ext cx="480106" cy="24763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A9533C-551C-C481-CBA6-9BED746FF3C5}"/>
              </a:ext>
            </a:extLst>
          </p:cNvPr>
          <p:cNvSpPr txBox="1"/>
          <p:nvPr/>
        </p:nvSpPr>
        <p:spPr>
          <a:xfrm>
            <a:off x="9734107" y="2284971"/>
            <a:ext cx="2320597" cy="430887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CA" sz="2200" dirty="0">
                <a:solidFill>
                  <a:srgbClr val="0070C0"/>
                </a:solidFill>
              </a:rPr>
              <a:t>Cesium-137 source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D20721D1-C6B8-8253-F0D4-35FCA43F4338}"/>
              </a:ext>
            </a:extLst>
          </p:cNvPr>
          <p:cNvSpPr/>
          <p:nvPr/>
        </p:nvSpPr>
        <p:spPr>
          <a:xfrm>
            <a:off x="9156577" y="5148288"/>
            <a:ext cx="480106" cy="24763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F20DF0-B824-B7CE-BDC8-4E2187A343A7}"/>
              </a:ext>
            </a:extLst>
          </p:cNvPr>
          <p:cNvSpPr txBox="1"/>
          <p:nvPr/>
        </p:nvSpPr>
        <p:spPr>
          <a:xfrm>
            <a:off x="9734107" y="4887382"/>
            <a:ext cx="2320597" cy="76944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A" sz="2200" dirty="0">
                <a:solidFill>
                  <a:srgbClr val="0070C0"/>
                </a:solidFill>
              </a:rPr>
              <a:t>All contained in a dark box</a:t>
            </a:r>
          </a:p>
        </p:txBody>
      </p:sp>
    </p:spTree>
    <p:extLst>
      <p:ext uri="{BB962C8B-B14F-4D97-AF65-F5344CB8AC3E}">
        <p14:creationId xmlns:p14="http://schemas.microsoft.com/office/powerpoint/2010/main" val="3354851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93" y="138487"/>
            <a:ext cx="12098813" cy="88657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CA" sz="4400" b="1" dirty="0"/>
              <a:t>Making an opaque scintillator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FB2BA88-7EA6-3792-A8B5-0B5335AF63B7}"/>
              </a:ext>
            </a:extLst>
          </p:cNvPr>
          <p:cNvSpPr/>
          <p:nvPr/>
        </p:nvSpPr>
        <p:spPr>
          <a:xfrm>
            <a:off x="423905" y="2278587"/>
            <a:ext cx="3594797" cy="1851707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8665D2-CB6C-2F18-B2EE-12A2E088235F}"/>
              </a:ext>
            </a:extLst>
          </p:cNvPr>
          <p:cNvSpPr txBox="1"/>
          <p:nvPr/>
        </p:nvSpPr>
        <p:spPr>
          <a:xfrm>
            <a:off x="679200" y="2278587"/>
            <a:ext cx="32484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1)  Start with what we know works:</a:t>
            </a:r>
          </a:p>
          <a:p>
            <a:pPr algn="ctr"/>
            <a:endParaRPr lang="en-CA" dirty="0"/>
          </a:p>
          <a:p>
            <a:pPr algn="ctr"/>
            <a:r>
              <a:rPr lang="en-CA" dirty="0"/>
              <a:t>LAB and PPO according to 2g PPO/L of LAB, as used in SNO+</a:t>
            </a:r>
          </a:p>
          <a:p>
            <a:pPr algn="ctr"/>
            <a:r>
              <a:rPr lang="en-CA" dirty="0">
                <a:solidFill>
                  <a:srgbClr val="0070C0"/>
                </a:solidFill>
              </a:rPr>
              <a:t>Transparent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EE4A331-B4E1-F5ED-7F84-A7F725CA915E}"/>
              </a:ext>
            </a:extLst>
          </p:cNvPr>
          <p:cNvSpPr/>
          <p:nvPr/>
        </p:nvSpPr>
        <p:spPr>
          <a:xfrm>
            <a:off x="4249909" y="2278588"/>
            <a:ext cx="3594797" cy="1851706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7302F3-8B86-7C65-A528-04971C7D170D}"/>
              </a:ext>
            </a:extLst>
          </p:cNvPr>
          <p:cNvSpPr txBox="1"/>
          <p:nvPr/>
        </p:nvSpPr>
        <p:spPr>
          <a:xfrm>
            <a:off x="4234332" y="2327277"/>
            <a:ext cx="3605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FF0000"/>
                </a:solidFill>
              </a:rPr>
              <a:t>2) Add a surfactant:</a:t>
            </a:r>
          </a:p>
          <a:p>
            <a:endParaRPr lang="en-CA" dirty="0"/>
          </a:p>
          <a:p>
            <a:pPr algn="ctr"/>
            <a:r>
              <a:rPr lang="en-CA" dirty="0"/>
              <a:t>Add some PRS to the 2g/L mixture of LAB to PPO, allows the water droplets to mix throughout</a:t>
            </a:r>
          </a:p>
          <a:p>
            <a:pPr algn="ctr"/>
            <a:r>
              <a:rPr lang="en-CA" dirty="0">
                <a:solidFill>
                  <a:srgbClr val="0070C0"/>
                </a:solidFill>
              </a:rPr>
              <a:t>Transparent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6E35784-0BF9-245B-8B27-F1F412293660}"/>
              </a:ext>
            </a:extLst>
          </p:cNvPr>
          <p:cNvSpPr/>
          <p:nvPr/>
        </p:nvSpPr>
        <p:spPr>
          <a:xfrm>
            <a:off x="8075913" y="2237470"/>
            <a:ext cx="3594797" cy="1892824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3A8FB6-82D0-87B2-25CC-8661D0D4E085}"/>
              </a:ext>
            </a:extLst>
          </p:cNvPr>
          <p:cNvSpPr txBox="1"/>
          <p:nvPr/>
        </p:nvSpPr>
        <p:spPr>
          <a:xfrm>
            <a:off x="8065528" y="2327277"/>
            <a:ext cx="36051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FF0000"/>
                </a:solidFill>
              </a:rPr>
              <a:t>3) Add water droplets:</a:t>
            </a:r>
          </a:p>
          <a:p>
            <a:endParaRPr lang="en-CA" dirty="0"/>
          </a:p>
          <a:p>
            <a:pPr algn="ctr"/>
            <a:r>
              <a:rPr lang="en-CA" dirty="0"/>
              <a:t>The PRS and water droplets undergo an emulsification reaction making it opaque</a:t>
            </a:r>
          </a:p>
          <a:p>
            <a:pPr algn="ctr"/>
            <a:r>
              <a:rPr lang="en-CA" dirty="0">
                <a:solidFill>
                  <a:srgbClr val="0070C0"/>
                </a:solidFill>
              </a:rPr>
              <a:t>Opaque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792427-F3E5-8AAC-3281-5BC7CE94F16A}"/>
              </a:ext>
            </a:extLst>
          </p:cNvPr>
          <p:cNvSpPr txBox="1"/>
          <p:nvPr/>
        </p:nvSpPr>
        <p:spPr>
          <a:xfrm>
            <a:off x="2935399" y="1263852"/>
            <a:ext cx="5841676" cy="5847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A" sz="3200" b="1" i="1" dirty="0">
                <a:solidFill>
                  <a:srgbClr val="0070C0"/>
                </a:solidFill>
              </a:rPr>
              <a:t>The procedure: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A8B622D-E386-CD62-D4A1-6FEA01283CEC}"/>
              </a:ext>
            </a:extLst>
          </p:cNvPr>
          <p:cNvSpPr/>
          <p:nvPr/>
        </p:nvSpPr>
        <p:spPr>
          <a:xfrm>
            <a:off x="3051883" y="4327383"/>
            <a:ext cx="5917391" cy="234715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4" name="Picture 13" descr="A picture containing indoor&#10;&#10;Description automatically generated">
            <a:extLst>
              <a:ext uri="{FF2B5EF4-FFF2-40B4-BE49-F238E27FC236}">
                <a16:creationId xmlns:a16="http://schemas.microsoft.com/office/drawing/2014/main" id="{31C582AF-7CD3-DA2C-A830-21E66394D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57603" y="4680190"/>
            <a:ext cx="2204461" cy="1653346"/>
          </a:xfrm>
          <a:prstGeom prst="rect">
            <a:avLst/>
          </a:prstGeom>
        </p:spPr>
      </p:pic>
      <p:pic>
        <p:nvPicPr>
          <p:cNvPr id="16" name="Picture 15" descr="A close-up of a hair dryer&#10;&#10;Description automatically generated with low confidence">
            <a:extLst>
              <a:ext uri="{FF2B5EF4-FFF2-40B4-BE49-F238E27FC236}">
                <a16:creationId xmlns:a16="http://schemas.microsoft.com/office/drawing/2014/main" id="{C4423A1D-BAAC-0B31-918A-657DDAF560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02887" y="4680190"/>
            <a:ext cx="2204461" cy="1653346"/>
          </a:xfrm>
          <a:prstGeom prst="rect">
            <a:avLst/>
          </a:prstGeom>
        </p:spPr>
      </p:pic>
      <p:pic>
        <p:nvPicPr>
          <p:cNvPr id="18" name="Picture 17" descr="A picture containing bottle, indoor, close, camera lens&#10;&#10;Description automatically generated">
            <a:extLst>
              <a:ext uri="{FF2B5EF4-FFF2-40B4-BE49-F238E27FC236}">
                <a16:creationId xmlns:a16="http://schemas.microsoft.com/office/drawing/2014/main" id="{8EAA8B7C-677A-6FA6-CC3A-AB35441756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48170" y="4680189"/>
            <a:ext cx="2204463" cy="165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138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93" y="138487"/>
            <a:ext cx="12098813" cy="88657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CA" sz="4400" b="1" dirty="0"/>
              <a:t>Thick trials</a:t>
            </a: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83641031-EE41-4ED5-77AC-91EC11A043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71" y="1157539"/>
            <a:ext cx="8122810" cy="55341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73D65F-72C3-AAF5-D3D2-1F31714E8F1D}"/>
              </a:ext>
            </a:extLst>
          </p:cNvPr>
          <p:cNvSpPr txBox="1"/>
          <p:nvPr/>
        </p:nvSpPr>
        <p:spPr>
          <a:xfrm>
            <a:off x="6237721" y="6322382"/>
            <a:ext cx="20326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Channel Number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BDF50F5-E886-3245-6F5A-ED72504BD500}"/>
              </a:ext>
            </a:extLst>
          </p:cNvPr>
          <p:cNvSpPr/>
          <p:nvPr/>
        </p:nvSpPr>
        <p:spPr>
          <a:xfrm>
            <a:off x="8056815" y="3429000"/>
            <a:ext cx="4010935" cy="3228065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B72F27-E15B-EB43-FFC3-1A7F47FB8BAF}"/>
              </a:ext>
            </a:extLst>
          </p:cNvPr>
          <p:cNvSpPr txBox="1"/>
          <p:nvPr/>
        </p:nvSpPr>
        <p:spPr>
          <a:xfrm>
            <a:off x="8056815" y="3671190"/>
            <a:ext cx="408859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35 mL of 1% PRS w/ 0.07g of PPO (2g/L concentration)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8 water droplets added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Cs-137 used as source</a:t>
            </a:r>
          </a:p>
          <a:p>
            <a:r>
              <a:rPr lang="en-CA" b="1" i="1" dirty="0"/>
              <a:t>Spectra: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Baseline LAB+PPO at 2g/L concentration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1B0AFE"/>
                </a:solidFill>
              </a:rPr>
              <a:t>1% PRS w/ 8 drops original mix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FF0000"/>
                </a:solidFill>
              </a:rPr>
              <a:t>1% PRS w/ 8 drops once settled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FFC000"/>
                </a:solidFill>
              </a:rPr>
              <a:t>1% PRS w/ 8 drops after remix</a:t>
            </a:r>
          </a:p>
          <a:p>
            <a:endParaRPr lang="en-CA" dirty="0"/>
          </a:p>
        </p:txBody>
      </p:sp>
      <p:pic>
        <p:nvPicPr>
          <p:cNvPr id="8" name="Picture 7" descr="A close up of a camera lens&#10;&#10;Description automatically generated with medium confidence">
            <a:extLst>
              <a:ext uri="{FF2B5EF4-FFF2-40B4-BE49-F238E27FC236}">
                <a16:creationId xmlns:a16="http://schemas.microsoft.com/office/drawing/2014/main" id="{0BFE9F27-D983-58E9-19C9-24225F6CEF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58859" y="1348424"/>
            <a:ext cx="2239406" cy="167955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D1E054-890A-27E4-8A65-EC22625DD12A}"/>
              </a:ext>
            </a:extLst>
          </p:cNvPr>
          <p:cNvSpPr txBox="1"/>
          <p:nvPr/>
        </p:nvSpPr>
        <p:spPr>
          <a:xfrm>
            <a:off x="8522511" y="2650190"/>
            <a:ext cx="2912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FF0000"/>
                </a:solidFill>
              </a:rPr>
              <a:t>Slightly opaque </a:t>
            </a:r>
          </a:p>
          <a:p>
            <a:pPr algn="ctr"/>
            <a:r>
              <a:rPr lang="en-CA" b="1" dirty="0">
                <a:solidFill>
                  <a:srgbClr val="FF0000"/>
                </a:solidFill>
              </a:rPr>
              <a:t>sample</a:t>
            </a:r>
          </a:p>
        </p:txBody>
      </p:sp>
    </p:spTree>
    <p:extLst>
      <p:ext uri="{BB962C8B-B14F-4D97-AF65-F5344CB8AC3E}">
        <p14:creationId xmlns:p14="http://schemas.microsoft.com/office/powerpoint/2010/main" val="2075110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7C01-5695-C180-32E5-25BA937A8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593" y="138487"/>
            <a:ext cx="12098813" cy="88657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CA" sz="4400" b="1" dirty="0"/>
              <a:t>Thin trials</a:t>
            </a: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CA73ED96-1193-415F-29E3-9644335F58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9" y="1328738"/>
            <a:ext cx="8527304" cy="523514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58FBAE1-5406-97CF-190C-2040099BA115}"/>
              </a:ext>
            </a:extLst>
          </p:cNvPr>
          <p:cNvSpPr/>
          <p:nvPr/>
        </p:nvSpPr>
        <p:spPr>
          <a:xfrm>
            <a:off x="8056815" y="3429000"/>
            <a:ext cx="4010935" cy="3228065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643EED-1E98-9960-F48B-8F2375E625A8}"/>
              </a:ext>
            </a:extLst>
          </p:cNvPr>
          <p:cNvSpPr txBox="1"/>
          <p:nvPr/>
        </p:nvSpPr>
        <p:spPr>
          <a:xfrm>
            <a:off x="8056815" y="3671190"/>
            <a:ext cx="408859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7.2 mL of 5% PRS w/ 0.0144g of PPO (2g/L concentration)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Water drops added in succession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Cs-137 used as source</a:t>
            </a:r>
          </a:p>
          <a:p>
            <a:r>
              <a:rPr lang="en-CA" b="1" i="1" dirty="0"/>
              <a:t>Spectra: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Baseline 5% PRS w/ PPO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1B0AFE"/>
                </a:solidFill>
              </a:rPr>
              <a:t>5 droplets of water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FF0000"/>
                </a:solidFill>
              </a:rPr>
              <a:t>10 droplets of water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FFC000"/>
                </a:solidFill>
              </a:rPr>
              <a:t>15 droplets of water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accent2"/>
                </a:solidFill>
              </a:rPr>
              <a:t>20 droplets of water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088C1B15-8C99-25A0-C7F4-28A11D9A6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48443" y="1358687"/>
            <a:ext cx="2227678" cy="1670758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BB5CCC-A453-A39B-2973-C9437FC0E3C2}"/>
              </a:ext>
            </a:extLst>
          </p:cNvPr>
          <p:cNvSpPr txBox="1"/>
          <p:nvPr/>
        </p:nvSpPr>
        <p:spPr>
          <a:xfrm>
            <a:off x="9244219" y="2906222"/>
            <a:ext cx="2912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Opaque sample</a:t>
            </a:r>
          </a:p>
        </p:txBody>
      </p:sp>
    </p:spTree>
    <p:extLst>
      <p:ext uri="{BB962C8B-B14F-4D97-AF65-F5344CB8AC3E}">
        <p14:creationId xmlns:p14="http://schemas.microsoft.com/office/powerpoint/2010/main" val="1270702128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5764</TotalTime>
  <Words>557</Words>
  <Application>Microsoft Office PowerPoint</Application>
  <PresentationFormat>Widescreen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Bahnschrift SemiBold</vt:lpstr>
      <vt:lpstr>Tw Cen MT</vt:lpstr>
      <vt:lpstr>Droplet</vt:lpstr>
      <vt:lpstr>Exploring the properties of opaque scintillators</vt:lpstr>
      <vt:lpstr>The transparent approach</vt:lpstr>
      <vt:lpstr>The opaque approach: LiquidO</vt:lpstr>
      <vt:lpstr>The opaque approach: LiquidO</vt:lpstr>
      <vt:lpstr>LiquidO enhanced imaging</vt:lpstr>
      <vt:lpstr>Apparatus</vt:lpstr>
      <vt:lpstr>Making an opaque scintillator</vt:lpstr>
      <vt:lpstr>Thick trials</vt:lpstr>
      <vt:lpstr>Thin trials</vt:lpstr>
      <vt:lpstr>Summary</vt:lpstr>
      <vt:lpstr>[1] - Water Glass Png Pint Glass - Clip Art Library (clipart-library.com) [2] - OG Group Web (berkeley.edu) [3]- LiquidO_SnowmassNF01_OchoaRicoux (fnal.gov)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the properties of opaque scintillators</dc:title>
  <dc:creator>Spencer Guerin</dc:creator>
  <cp:lastModifiedBy>Spencer Guerin</cp:lastModifiedBy>
  <cp:revision>1</cp:revision>
  <dcterms:created xsi:type="dcterms:W3CDTF">2022-08-11T13:51:22Z</dcterms:created>
  <dcterms:modified xsi:type="dcterms:W3CDTF">2022-08-15T13:55:52Z</dcterms:modified>
</cp:coreProperties>
</file>