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6" name="Shape 40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“Canadian Effort”</a:t>
            </a:r>
          </a:p>
          <a:p>
            <a:pPr/>
            <a:r>
              <a:t>“Review of progress”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00" name="Shape 70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“Canadian Effort”</a:t>
            </a:r>
          </a:p>
          <a:p>
            <a:pPr/>
            <a:r>
              <a:t>“Review of progress”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0">
              <a:buSzTx/>
              <a:buFontTx/>
              <a:buNone/>
              <a:defRPr b="1" sz="2400"/>
            </a:lvl2pPr>
            <a:lvl3pPr marL="0" indent="0">
              <a:buSzTx/>
              <a:buFontTx/>
              <a:buNone/>
              <a:defRPr b="1" sz="2400"/>
            </a:lvl3pPr>
            <a:lvl4pPr marL="0" indent="0">
              <a:buSzTx/>
              <a:buFontTx/>
              <a:buNone/>
              <a:defRPr b="1" sz="2400"/>
            </a:lvl4pPr>
            <a:lvl5pPr marL="0" indent="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8" y="6414761"/>
            <a:ext cx="258623" cy="24830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8" Type="http://schemas.openxmlformats.org/officeDocument/2006/relationships/image" Target="../media/image2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2.jpeg"/><Relationship Id="rId4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haracterizing an in-gas Laser Ablation Ion Source through SIMION Simulation for Barium-tagging"/>
          <p:cNvSpPr txBox="1"/>
          <p:nvPr>
            <p:ph type="ctr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/>
          <a:lstStyle>
            <a:lvl1pPr defTabSz="731519">
              <a:defRPr sz="4800">
                <a:solidFill>
                  <a:srgbClr val="B02418"/>
                </a:solidFill>
              </a:defRPr>
            </a:lvl1pPr>
          </a:lstStyle>
          <a:p>
            <a:pPr/>
            <a:r>
              <a:t>Characterizing an in-gas Laser Ablation Ion Source through SIMION Simulation for Barium-tagging </a:t>
            </a:r>
          </a:p>
        </p:txBody>
      </p:sp>
      <p:sp>
        <p:nvSpPr>
          <p:cNvPr id="95" name="Katherine Lei…"/>
          <p:cNvSpPr txBox="1"/>
          <p:nvPr>
            <p:ph type="subTitle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/>
          <a:p>
            <a:pPr defTabSz="832103">
              <a:spcBef>
                <a:spcPts val="900"/>
              </a:spcBef>
              <a:defRPr sz="2100"/>
            </a:pPr>
            <a:r>
              <a:t>Katherine Lei</a:t>
            </a:r>
          </a:p>
          <a:p>
            <a:pPr defTabSz="832103">
              <a:spcBef>
                <a:spcPts val="900"/>
              </a:spcBef>
              <a:defRPr sz="2100"/>
            </a:pPr>
            <a:r>
              <a:t>Supervisor: Thomas Brunner</a:t>
            </a:r>
          </a:p>
          <a:p>
            <a:pPr defTabSz="832103">
              <a:spcBef>
                <a:spcPts val="900"/>
              </a:spcBef>
              <a:defRPr sz="2100"/>
            </a:pPr>
            <a:r>
              <a:t>Mcgill University</a:t>
            </a:r>
          </a:p>
        </p:txBody>
      </p:sp>
      <p:pic>
        <p:nvPicPr>
          <p:cNvPr id="96" name="Ba-Tagged.png" descr="Ba-Tagg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89963" y="3201697"/>
            <a:ext cx="2464570" cy="1655765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Lab_Logo_nobg.png" descr="Lab_Logo_nob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056" y="5255917"/>
            <a:ext cx="3000124" cy="1153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Mcgill-logo.png" descr="Mcgill-log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46462" y="5366763"/>
            <a:ext cx="3716221" cy="102616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54;p13"/>
          <p:cNvSpPr txBox="1"/>
          <p:nvPr/>
        </p:nvSpPr>
        <p:spPr>
          <a:xfrm>
            <a:off x="415599" y="118509"/>
            <a:ext cx="11360802" cy="774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normAutofit fontScale="100000" lnSpcReduction="0"/>
          </a:bodyPr>
          <a:lstStyle>
            <a:lvl1pPr algn="ctr" defTabSz="1219200">
              <a:lnSpc>
                <a:spcPct val="90000"/>
              </a:lnSpc>
              <a:defRPr b="1" sz="3600">
                <a:solidFill>
                  <a:srgbClr val="B0241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Acknowledgements</a:t>
            </a:r>
          </a:p>
        </p:txBody>
      </p:sp>
      <p:sp>
        <p:nvSpPr>
          <p:cNvPr id="767" name="Google Shape;55;p13"/>
          <p:cNvSpPr txBox="1"/>
          <p:nvPr/>
        </p:nvSpPr>
        <p:spPr>
          <a:xfrm>
            <a:off x="415599" y="5297015"/>
            <a:ext cx="11558693" cy="907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normAutofit fontScale="100000" lnSpcReduction="0"/>
          </a:bodyPr>
          <a:lstStyle>
            <a:lvl1pPr algn="ctr" defTabSz="1219200">
              <a:lnSpc>
                <a:spcPct val="115000"/>
              </a:lnSpc>
              <a:spcBef>
                <a:spcPts val="1600"/>
              </a:spcBef>
              <a:defRPr sz="3700">
                <a:solidFill>
                  <a:srgbClr val="B02418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Thank You for Listening!</a:t>
            </a:r>
          </a:p>
        </p:txBody>
      </p:sp>
      <p:pic>
        <p:nvPicPr>
          <p:cNvPr id="768" name="Google Shape;57;p13" descr="Google Shape;57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5697" y="2082761"/>
            <a:ext cx="2385209" cy="730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69" name="Google Shape;58;p13" descr="Google Shape;58;p13"/>
          <p:cNvPicPr>
            <a:picLocks noChangeAspect="1"/>
          </p:cNvPicPr>
          <p:nvPr/>
        </p:nvPicPr>
        <p:blipFill>
          <a:blip r:embed="rId3">
            <a:extLst/>
          </a:blip>
          <a:srcRect l="0" t="34323" r="0" b="36272"/>
          <a:stretch>
            <a:fillRect/>
          </a:stretch>
        </p:blipFill>
        <p:spPr>
          <a:xfrm>
            <a:off x="6078952" y="2021627"/>
            <a:ext cx="2691540" cy="791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770" name="Google Shape;59;p13" descr="Google Shape;59;p13"/>
          <p:cNvPicPr>
            <a:picLocks noChangeAspect="1"/>
          </p:cNvPicPr>
          <p:nvPr/>
        </p:nvPicPr>
        <p:blipFill>
          <a:blip r:embed="rId4">
            <a:extLst/>
          </a:blip>
          <a:srcRect l="2391" t="11922" r="0" b="11700"/>
          <a:stretch>
            <a:fillRect/>
          </a:stretch>
        </p:blipFill>
        <p:spPr>
          <a:xfrm>
            <a:off x="3725986" y="1187394"/>
            <a:ext cx="5044769" cy="808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71" name="Google Shape;60;p13" descr="Google Shape;60;p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94165" y="4192728"/>
            <a:ext cx="2541456" cy="791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72" name="Google Shape;61;p13" descr="Google Shape;61;p1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335508" y="2978157"/>
            <a:ext cx="2219049" cy="901685"/>
          </a:xfrm>
          <a:prstGeom prst="rect">
            <a:avLst/>
          </a:prstGeom>
          <a:ln w="12700">
            <a:miter lim="400000"/>
          </a:ln>
        </p:spPr>
      </p:pic>
      <p:pic>
        <p:nvPicPr>
          <p:cNvPr id="773" name="Google Shape;62;p13" descr="Google Shape;62;p13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647570" y="4085421"/>
            <a:ext cx="2290975" cy="901684"/>
          </a:xfrm>
          <a:prstGeom prst="rect">
            <a:avLst/>
          </a:prstGeom>
          <a:ln w="12700">
            <a:miter lim="400000"/>
          </a:ln>
        </p:spPr>
      </p:pic>
      <p:pic>
        <p:nvPicPr>
          <p:cNvPr id="774" name="Google Shape;63;p13" descr="Google Shape;63;p1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493391" y="2855860"/>
            <a:ext cx="3862733" cy="1294006"/>
          </a:xfrm>
          <a:prstGeom prst="rect">
            <a:avLst/>
          </a:prstGeom>
          <a:ln w="12700">
            <a:miter lim="400000"/>
          </a:ln>
        </p:spPr>
      </p:pic>
      <p:sp>
        <p:nvSpPr>
          <p:cNvPr id="775" name="Rectangle"/>
          <p:cNvSpPr/>
          <p:nvPr/>
        </p:nvSpPr>
        <p:spPr>
          <a:xfrm>
            <a:off x="2721519" y="1091748"/>
            <a:ext cx="6748961" cy="4178811"/>
          </a:xfrm>
          <a:prstGeom prst="rect">
            <a:avLst/>
          </a:prstGeom>
          <a:ln w="50800">
            <a:solidFill>
              <a:srgbClr val="224C9C"/>
            </a:solidFill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776" name="Slide Number"/>
          <p:cNvSpPr txBox="1"/>
          <p:nvPr>
            <p:ph type="sldNum" sz="quarter" idx="4294967295"/>
          </p:nvPr>
        </p:nvSpPr>
        <p:spPr>
          <a:xfrm>
            <a:off x="11602194" y="6271714"/>
            <a:ext cx="426015" cy="41661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normAutofit fontScale="100000" lnSpcReduction="0"/>
          </a:bodyPr>
          <a:lstStyle>
            <a:lvl1pPr defTabSz="1219200">
              <a:defRPr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he nEXO Experiment"/>
          <p:cNvSpPr txBox="1"/>
          <p:nvPr>
            <p:ph type="title"/>
          </p:nvPr>
        </p:nvSpPr>
        <p:spPr>
          <a:xfrm>
            <a:off x="220231" y="100211"/>
            <a:ext cx="10515601" cy="13255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B02418"/>
                </a:solidFill>
              </a:defRPr>
            </a:lvl1pPr>
          </a:lstStyle>
          <a:p>
            <a:pPr/>
            <a:r>
              <a:t>The nEXO Experiment</a:t>
            </a:r>
          </a:p>
        </p:txBody>
      </p:sp>
      <p:pic>
        <p:nvPicPr>
          <p:cNvPr id="102" name="NEXO-final-logo-color-screen.png" descr="NEXO-final-logo-color-scre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48561" y="308671"/>
            <a:ext cx="2966097" cy="908644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Proposed experiment searching for neutrinoless double beta decay (0νββ) in 136Xe using a 5 tonne liquid Xe (LXe) Time Projection Chamber (TPC)"/>
          <p:cNvSpPr txBox="1"/>
          <p:nvPr/>
        </p:nvSpPr>
        <p:spPr>
          <a:xfrm>
            <a:off x="240199" y="1279809"/>
            <a:ext cx="5771753" cy="917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solidFill>
                  <a:srgbClr val="B02418"/>
                </a:solidFill>
              </a:defRPr>
            </a:pPr>
            <a:r>
              <a:t>Proposed experiment searching for neutrinoless double beta decay (0νββ) in </a:t>
            </a:r>
            <a:r>
              <a:rPr baseline="29776"/>
              <a:t>136</a:t>
            </a:r>
            <a:r>
              <a:t>Xe using a 5 tonne liquid Xe (LXe) Time Projection Chamber (TPC) </a:t>
            </a:r>
          </a:p>
        </p:txBody>
      </p:sp>
      <p:grpSp>
        <p:nvGrpSpPr>
          <p:cNvPr id="108" name="Group 10"/>
          <p:cNvGrpSpPr/>
          <p:nvPr/>
        </p:nvGrpSpPr>
        <p:grpSpPr>
          <a:xfrm>
            <a:off x="6408850" y="1576291"/>
            <a:ext cx="5771755" cy="5071897"/>
            <a:chOff x="0" y="0"/>
            <a:chExt cx="5771754" cy="5071896"/>
          </a:xfrm>
        </p:grpSpPr>
        <p:grpSp>
          <p:nvGrpSpPr>
            <p:cNvPr id="106" name="Group 6"/>
            <p:cNvGrpSpPr/>
            <p:nvPr/>
          </p:nvGrpSpPr>
          <p:grpSpPr>
            <a:xfrm>
              <a:off x="-1" y="0"/>
              <a:ext cx="5771756" cy="4823321"/>
              <a:chOff x="-1" y="0"/>
              <a:chExt cx="5771754" cy="4823320"/>
            </a:xfrm>
          </p:grpSpPr>
          <p:pic>
            <p:nvPicPr>
              <p:cNvPr id="104" name="Picture 7" descr="Picture 7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868" t="0" r="49263" b="0"/>
              <a:stretch>
                <a:fillRect/>
              </a:stretch>
            </p:blipFill>
            <p:spPr>
              <a:xfrm>
                <a:off x="-1" y="-1"/>
                <a:ext cx="5771755" cy="48233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5" name="Rectangle 8"/>
              <p:cNvSpPr/>
              <p:nvPr/>
            </p:nvSpPr>
            <p:spPr>
              <a:xfrm>
                <a:off x="-2" y="4408851"/>
                <a:ext cx="608089" cy="191099"/>
              </a:xfrm>
              <a:prstGeom prst="rect">
                <a:avLst/>
              </a:prstGeom>
              <a:solidFill>
                <a:srgbClr val="D0CEC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</p:grpSp>
        <p:sp>
          <p:nvSpPr>
            <p:cNvPr id="107" name="TextBox 9"/>
            <p:cNvSpPr txBox="1"/>
            <p:nvPr/>
          </p:nvSpPr>
          <p:spPr>
            <a:xfrm>
              <a:off x="32694" y="4813957"/>
              <a:ext cx="2388204" cy="2579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nEXO pCDR, arXiv:1805.11142</a:t>
              </a:r>
            </a:p>
          </p:txBody>
        </p:sp>
      </p:grpSp>
      <p:grpSp>
        <p:nvGrpSpPr>
          <p:cNvPr id="112" name="Group"/>
          <p:cNvGrpSpPr/>
          <p:nvPr/>
        </p:nvGrpSpPr>
        <p:grpSpPr>
          <a:xfrm>
            <a:off x="758944" y="4903839"/>
            <a:ext cx="3952898" cy="444757"/>
            <a:chOff x="0" y="0"/>
            <a:chExt cx="3952897" cy="444755"/>
          </a:xfrm>
        </p:grpSpPr>
        <p:sp>
          <p:nvSpPr>
            <p:cNvPr id="109" name="136Xe"/>
            <p:cNvSpPr txBox="1"/>
            <p:nvPr/>
          </p:nvSpPr>
          <p:spPr>
            <a:xfrm>
              <a:off x="-1" y="0"/>
              <a:ext cx="819333" cy="444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baseline="30570" sz="2800">
                  <a:solidFill>
                    <a:srgbClr val="B02418"/>
                  </a:solidFill>
                </a:defRPr>
              </a:pPr>
              <a:r>
                <a:t>136</a:t>
              </a:r>
              <a:r>
                <a:rPr baseline="0"/>
                <a:t>Xe</a:t>
              </a:r>
            </a:p>
          </p:txBody>
        </p:sp>
        <p:sp>
          <p:nvSpPr>
            <p:cNvPr id="110" name="136Ba++   +  2e-"/>
            <p:cNvSpPr txBox="1"/>
            <p:nvPr/>
          </p:nvSpPr>
          <p:spPr>
            <a:xfrm>
              <a:off x="1958245" y="0"/>
              <a:ext cx="1994653" cy="444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baseline="31999" sz="2800">
                  <a:solidFill>
                    <a:srgbClr val="B02418"/>
                  </a:solidFill>
                </a:defRPr>
              </a:pPr>
              <a:r>
                <a:t>136</a:t>
              </a:r>
              <a:r>
                <a:rPr baseline="0"/>
                <a:t>Ba</a:t>
              </a:r>
              <a:r>
                <a:t>++   </a:t>
              </a:r>
              <a:r>
                <a:rPr baseline="0"/>
                <a:t>+  2e</a:t>
              </a:r>
              <a:r>
                <a:t>-</a:t>
              </a:r>
            </a:p>
          </p:txBody>
        </p:sp>
        <p:sp>
          <p:nvSpPr>
            <p:cNvPr id="111" name="Line"/>
            <p:cNvSpPr/>
            <p:nvPr/>
          </p:nvSpPr>
          <p:spPr>
            <a:xfrm>
              <a:off x="864455" y="166543"/>
              <a:ext cx="1028702" cy="2"/>
            </a:xfrm>
            <a:prstGeom prst="line">
              <a:avLst/>
            </a:prstGeom>
            <a:noFill/>
            <a:ln w="50800" cap="flat">
              <a:solidFill>
                <a:srgbClr val="B02418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13" name="Positive observation requires the neutrino to be its own anti-particle   neutrino is a Majorana particle.…"/>
          <p:cNvSpPr txBox="1"/>
          <p:nvPr/>
        </p:nvSpPr>
        <p:spPr>
          <a:xfrm>
            <a:off x="123518" y="2224651"/>
            <a:ext cx="6005116" cy="1209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</a:pPr>
            <a:r>
              <a:t>Positive observation requires the neutrino to be its own anti-particle      neutrino is a </a:t>
            </a:r>
            <a:r>
              <a:rPr b="1"/>
              <a:t>Majorana particle</a:t>
            </a:r>
            <a:r>
              <a:t>.</a:t>
            </a:r>
          </a:p>
          <a:p>
            <a:pPr marL="180472" indent="-180472">
              <a:buSzPct val="100000"/>
              <a:buChar char="•"/>
            </a:pPr>
            <a:r>
              <a:t>Violates Lepton number conservation      physics beyond the Standard Model.</a:t>
            </a:r>
          </a:p>
        </p:txBody>
      </p:sp>
      <p:sp>
        <p:nvSpPr>
          <p:cNvPr id="114" name="Line"/>
          <p:cNvSpPr/>
          <p:nvPr/>
        </p:nvSpPr>
        <p:spPr>
          <a:xfrm>
            <a:off x="1076220" y="2691578"/>
            <a:ext cx="237319" cy="2"/>
          </a:xfrm>
          <a:prstGeom prst="line">
            <a:avLst/>
          </a:prstGeom>
          <a:ln w="25400">
            <a:solidFill>
              <a:schemeClr val="accent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5" name="Line"/>
          <p:cNvSpPr/>
          <p:nvPr/>
        </p:nvSpPr>
        <p:spPr>
          <a:xfrm>
            <a:off x="3877455" y="2975393"/>
            <a:ext cx="237319" cy="2"/>
          </a:xfrm>
          <a:prstGeom prst="line">
            <a:avLst/>
          </a:prstGeom>
          <a:ln w="25400">
            <a:solidFill>
              <a:schemeClr val="accent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6" name="nEXO is expected to reach a half-life sensitivity goal of 1.35 × 1028 yr"/>
          <p:cNvSpPr txBox="1"/>
          <p:nvPr/>
        </p:nvSpPr>
        <p:spPr>
          <a:xfrm>
            <a:off x="101960" y="3699896"/>
            <a:ext cx="6275819" cy="33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B02418"/>
                </a:solidFill>
              </a:defRPr>
            </a:pPr>
            <a:r>
              <a:t>nEXO is expected to reach a half-life sensitivity goal of </a:t>
            </a:r>
            <a:r>
              <a:rPr b="1"/>
              <a:t>1.35 × 10</a:t>
            </a:r>
            <a:r>
              <a:rPr b="1" baseline="57142" sz="900"/>
              <a:t>28 </a:t>
            </a:r>
            <a:r>
              <a:rPr b="1"/>
              <a:t>yr</a:t>
            </a:r>
          </a:p>
        </p:txBody>
      </p:sp>
      <p:sp>
        <p:nvSpPr>
          <p:cNvPr id="117" name="Oval"/>
          <p:cNvSpPr/>
          <p:nvPr/>
        </p:nvSpPr>
        <p:spPr>
          <a:xfrm>
            <a:off x="2715168" y="4599544"/>
            <a:ext cx="1092177" cy="1053351"/>
          </a:xfrm>
          <a:prstGeom prst="ellipse">
            <a:avLst/>
          </a:prstGeom>
          <a:ln w="38100">
            <a:solidFill>
              <a:srgbClr val="224C9C"/>
            </a:solidFill>
            <a:custDash>
              <a:ds d="600000" sp="600000"/>
            </a:custDash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18" name="TextBox 23"/>
          <p:cNvSpPr txBox="1"/>
          <p:nvPr/>
        </p:nvSpPr>
        <p:spPr>
          <a:xfrm>
            <a:off x="2434455" y="4012918"/>
            <a:ext cx="3843842" cy="28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/>
            </a:lvl1pPr>
          </a:lstStyle>
          <a:p>
            <a:pPr/>
            <a:r>
              <a:t>nEXO, J. Phys. G: Nucl. Part. Phys. 49, 015104 (2022)</a:t>
            </a:r>
          </a:p>
        </p:txBody>
      </p:sp>
      <p:sp>
        <p:nvSpPr>
          <p:cNvPr id="119" name="Ba-tagging for background elimination!"/>
          <p:cNvSpPr txBox="1"/>
          <p:nvPr/>
        </p:nvSpPr>
        <p:spPr>
          <a:xfrm>
            <a:off x="975343" y="5855730"/>
            <a:ext cx="5169412" cy="415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b="1" sz="2500">
                <a:solidFill>
                  <a:srgbClr val="B02418"/>
                </a:solidFill>
              </a:defRPr>
            </a:pPr>
            <a:r>
              <a:t>Ba-tagging</a:t>
            </a:r>
            <a:r>
              <a:rPr b="0"/>
              <a:t> for background elimination!</a:t>
            </a:r>
          </a:p>
        </p:txBody>
      </p:sp>
      <p:sp>
        <p:nvSpPr>
          <p:cNvPr id="120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roup 334"/>
          <p:cNvGrpSpPr/>
          <p:nvPr/>
        </p:nvGrpSpPr>
        <p:grpSpPr>
          <a:xfrm>
            <a:off x="2005972" y="1119039"/>
            <a:ext cx="7752636" cy="4971182"/>
            <a:chOff x="0" y="0"/>
            <a:chExt cx="7752634" cy="4971181"/>
          </a:xfrm>
        </p:grpSpPr>
        <p:grpSp>
          <p:nvGrpSpPr>
            <p:cNvPr id="151" name="Group 282"/>
            <p:cNvGrpSpPr/>
            <p:nvPr/>
          </p:nvGrpSpPr>
          <p:grpSpPr>
            <a:xfrm>
              <a:off x="2516216" y="545871"/>
              <a:ext cx="727539" cy="972853"/>
              <a:chOff x="0" y="0"/>
              <a:chExt cx="727537" cy="972851"/>
            </a:xfrm>
          </p:grpSpPr>
          <p:sp>
            <p:nvSpPr>
              <p:cNvPr id="122" name="Freeform: Shape 73"/>
              <p:cNvSpPr/>
              <p:nvPr/>
            </p:nvSpPr>
            <p:spPr>
              <a:xfrm>
                <a:off x="402147" y="0"/>
                <a:ext cx="321089" cy="969375"/>
              </a:xfrm>
              <a:prstGeom prst="ellipse">
                <a:avLst/>
              </a:prstGeom>
              <a:noFill/>
              <a:ln w="951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3" name="Freeform: Shape 74"/>
              <p:cNvSpPr/>
              <p:nvPr/>
            </p:nvSpPr>
            <p:spPr>
              <a:xfrm>
                <a:off x="543118" y="426841"/>
                <a:ext cx="40139" cy="121173"/>
              </a:xfrm>
              <a:prstGeom prst="ellipse">
                <a:avLst/>
              </a:prstGeom>
              <a:noFill/>
              <a:ln w="951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" name="Freeform: Shape 75"/>
              <p:cNvSpPr/>
              <p:nvPr/>
            </p:nvSpPr>
            <p:spPr>
              <a:xfrm>
                <a:off x="536350" y="408438"/>
                <a:ext cx="53415" cy="1579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5"/>
                      <a:pt x="16762" y="21600"/>
                      <a:pt x="10795" y="21600"/>
                    </a:cubicBezTo>
                    <a:cubicBezTo>
                      <a:pt x="4829" y="21600"/>
                      <a:pt x="0" y="16765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4835"/>
                      <a:pt x="4829" y="0"/>
                      <a:pt x="10795" y="0"/>
                    </a:cubicBezTo>
                    <a:cubicBezTo>
                      <a:pt x="10795" y="0"/>
                      <a:pt x="10795" y="0"/>
                      <a:pt x="10795" y="0"/>
                    </a:cubicBezTo>
                    <a:cubicBezTo>
                      <a:pt x="16762" y="0"/>
                      <a:pt x="21600" y="4835"/>
                      <a:pt x="21600" y="10800"/>
                    </a:cubicBezTo>
                    <a:close/>
                  </a:path>
                </a:pathLst>
              </a:custGeom>
              <a:noFill/>
              <a:ln w="40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5" name="Freeform: Shape 76"/>
              <p:cNvSpPr/>
              <p:nvPr/>
            </p:nvSpPr>
            <p:spPr>
              <a:xfrm>
                <a:off x="398577" y="2006"/>
                <a:ext cx="328961" cy="970846"/>
              </a:xfrm>
              <a:prstGeom prst="ellipse">
                <a:avLst/>
              </a:prstGeom>
              <a:noFill/>
              <a:ln w="40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136" name="Graphic 9"/>
              <p:cNvGrpSpPr/>
              <p:nvPr/>
            </p:nvGrpSpPr>
            <p:grpSpPr>
              <a:xfrm>
                <a:off x="411057" y="38946"/>
                <a:ext cx="303909" cy="896951"/>
                <a:chOff x="0" y="-1"/>
                <a:chExt cx="303907" cy="896949"/>
              </a:xfrm>
            </p:grpSpPr>
            <p:sp>
              <p:nvSpPr>
                <p:cNvPr id="126" name="Freeform: Shape 78"/>
                <p:cNvSpPr/>
                <p:nvPr/>
              </p:nvSpPr>
              <p:spPr>
                <a:xfrm>
                  <a:off x="112710" y="332536"/>
                  <a:ext cx="78483" cy="23187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" name="Freeform: Shape 79"/>
                <p:cNvSpPr/>
                <p:nvPr/>
              </p:nvSpPr>
              <p:spPr>
                <a:xfrm>
                  <a:off x="100191" y="295589"/>
                  <a:ext cx="103521" cy="30576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" name="Freeform: Shape 80"/>
                <p:cNvSpPr/>
                <p:nvPr/>
              </p:nvSpPr>
              <p:spPr>
                <a:xfrm>
                  <a:off x="87660" y="258638"/>
                  <a:ext cx="128573" cy="37967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" name="Freeform: Shape 81"/>
                <p:cNvSpPr/>
                <p:nvPr/>
              </p:nvSpPr>
              <p:spPr>
                <a:xfrm>
                  <a:off x="75140" y="221690"/>
                  <a:ext cx="153627" cy="453568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" name="Freeform: Shape 82"/>
                <p:cNvSpPr/>
                <p:nvPr/>
              </p:nvSpPr>
              <p:spPr>
                <a:xfrm>
                  <a:off x="62621" y="184743"/>
                  <a:ext cx="178663" cy="52745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1" name="Freeform: Shape 83"/>
                <p:cNvSpPr/>
                <p:nvPr/>
              </p:nvSpPr>
              <p:spPr>
                <a:xfrm>
                  <a:off x="50089" y="147792"/>
                  <a:ext cx="203715" cy="601363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2" name="Freeform: Shape 84"/>
                <p:cNvSpPr/>
                <p:nvPr/>
              </p:nvSpPr>
              <p:spPr>
                <a:xfrm>
                  <a:off x="37570" y="110845"/>
                  <a:ext cx="228767" cy="675257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3" name="Freeform: Shape 85"/>
                <p:cNvSpPr/>
                <p:nvPr/>
              </p:nvSpPr>
              <p:spPr>
                <a:xfrm>
                  <a:off x="25036" y="73898"/>
                  <a:ext cx="253819" cy="7491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4" name="Freeform: Shape 86"/>
                <p:cNvSpPr/>
                <p:nvPr/>
              </p:nvSpPr>
              <p:spPr>
                <a:xfrm>
                  <a:off x="12517" y="36947"/>
                  <a:ext cx="278873" cy="82305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5" name="Freeform: Shape 87"/>
                <p:cNvSpPr/>
                <p:nvPr/>
              </p:nvSpPr>
              <p:spPr>
                <a:xfrm>
                  <a:off x="-1" y="-2"/>
                  <a:ext cx="303908" cy="8969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47" name="Graphic 9"/>
              <p:cNvGrpSpPr/>
              <p:nvPr/>
            </p:nvGrpSpPr>
            <p:grpSpPr>
              <a:xfrm>
                <a:off x="411057" y="38946"/>
                <a:ext cx="303909" cy="896951"/>
                <a:chOff x="0" y="-1"/>
                <a:chExt cx="303907" cy="896949"/>
              </a:xfrm>
            </p:grpSpPr>
            <p:sp>
              <p:nvSpPr>
                <p:cNvPr id="137" name="Freeform: Shape 89"/>
                <p:cNvSpPr/>
                <p:nvPr/>
              </p:nvSpPr>
              <p:spPr>
                <a:xfrm>
                  <a:off x="112710" y="332536"/>
                  <a:ext cx="78483" cy="23187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8" name="Freeform: Shape 90"/>
                <p:cNvSpPr/>
                <p:nvPr/>
              </p:nvSpPr>
              <p:spPr>
                <a:xfrm>
                  <a:off x="100191" y="295589"/>
                  <a:ext cx="103521" cy="30576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9" name="Freeform: Shape 91"/>
                <p:cNvSpPr/>
                <p:nvPr/>
              </p:nvSpPr>
              <p:spPr>
                <a:xfrm>
                  <a:off x="87660" y="258638"/>
                  <a:ext cx="128573" cy="37967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0" name="Freeform: Shape 92"/>
                <p:cNvSpPr/>
                <p:nvPr/>
              </p:nvSpPr>
              <p:spPr>
                <a:xfrm>
                  <a:off x="75140" y="221690"/>
                  <a:ext cx="153627" cy="453568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1" name="Freeform: Shape 93"/>
                <p:cNvSpPr/>
                <p:nvPr/>
              </p:nvSpPr>
              <p:spPr>
                <a:xfrm>
                  <a:off x="62621" y="184743"/>
                  <a:ext cx="178663" cy="52745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2" name="Freeform: Shape 94"/>
                <p:cNvSpPr/>
                <p:nvPr/>
              </p:nvSpPr>
              <p:spPr>
                <a:xfrm>
                  <a:off x="50089" y="147792"/>
                  <a:ext cx="203715" cy="601363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3" name="Freeform: Shape 95"/>
                <p:cNvSpPr/>
                <p:nvPr/>
              </p:nvSpPr>
              <p:spPr>
                <a:xfrm>
                  <a:off x="37570" y="110845"/>
                  <a:ext cx="228767" cy="675257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4" name="Freeform: Shape 96"/>
                <p:cNvSpPr/>
                <p:nvPr/>
              </p:nvSpPr>
              <p:spPr>
                <a:xfrm>
                  <a:off x="25036" y="73898"/>
                  <a:ext cx="253819" cy="7491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5" name="Freeform: Shape 97"/>
                <p:cNvSpPr/>
                <p:nvPr/>
              </p:nvSpPr>
              <p:spPr>
                <a:xfrm>
                  <a:off x="12517" y="36947"/>
                  <a:ext cx="278873" cy="82305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6" name="Freeform: Shape 98"/>
                <p:cNvSpPr/>
                <p:nvPr/>
              </p:nvSpPr>
              <p:spPr>
                <a:xfrm>
                  <a:off x="-1" y="-2"/>
                  <a:ext cx="303908" cy="8969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48" name="Freeform: Shape 99"/>
              <p:cNvSpPr/>
              <p:nvPr/>
            </p:nvSpPr>
            <p:spPr>
              <a:xfrm>
                <a:off x="0" y="2740"/>
                <a:ext cx="566995" cy="969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1600" y="0"/>
                      <a:pt x="0" y="900"/>
                      <a:pt x="0" y="10800"/>
                    </a:cubicBezTo>
                    <a:cubicBezTo>
                      <a:pt x="0" y="20700"/>
                      <a:pt x="21600" y="21600"/>
                      <a:pt x="21600" y="21600"/>
                    </a:cubicBezTo>
                  </a:path>
                </a:pathLst>
              </a:custGeom>
              <a:noFill/>
              <a:ln w="100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9" name="Freeform: Shape 100"/>
              <p:cNvSpPr/>
              <p:nvPr/>
            </p:nvSpPr>
            <p:spPr>
              <a:xfrm>
                <a:off x="886" y="430878"/>
                <a:ext cx="21152" cy="120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291" y="0"/>
                    </a:moveTo>
                    <a:cubicBezTo>
                      <a:pt x="1519" y="3656"/>
                      <a:pt x="0" y="7479"/>
                      <a:pt x="0" y="11493"/>
                    </a:cubicBezTo>
                    <a:cubicBezTo>
                      <a:pt x="0" y="15002"/>
                      <a:pt x="1181" y="18365"/>
                      <a:pt x="3315" y="21600"/>
                    </a:cubicBezTo>
                    <a:cubicBezTo>
                      <a:pt x="13716" y="21000"/>
                      <a:pt x="21600" y="16330"/>
                      <a:pt x="21600" y="10766"/>
                    </a:cubicBezTo>
                    <a:cubicBezTo>
                      <a:pt x="21600" y="5401"/>
                      <a:pt x="14256" y="834"/>
                      <a:pt x="4291" y="0"/>
                    </a:cubicBezTo>
                    <a:close/>
                  </a:path>
                </a:pathLst>
              </a:custGeom>
              <a:solidFill>
                <a:srgbClr val="241C1C"/>
              </a:solidFill>
              <a:ln w="100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0" name="Freeform: Shape 101"/>
              <p:cNvSpPr/>
              <p:nvPr/>
            </p:nvSpPr>
            <p:spPr>
              <a:xfrm>
                <a:off x="22981" y="23758"/>
                <a:ext cx="478201" cy="927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2" h="21421" fill="norm" stroke="1" extrusionOk="0">
                    <a:moveTo>
                      <a:pt x="17158" y="20943"/>
                    </a:moveTo>
                    <a:cubicBezTo>
                      <a:pt x="10938" y="19987"/>
                      <a:pt x="5939" y="18417"/>
                      <a:pt x="3256" y="16578"/>
                    </a:cubicBezTo>
                    <a:cubicBezTo>
                      <a:pt x="1220" y="15182"/>
                      <a:pt x="-71" y="13584"/>
                      <a:pt x="20" y="12573"/>
                    </a:cubicBezTo>
                    <a:cubicBezTo>
                      <a:pt x="115" y="11504"/>
                      <a:pt x="112" y="10120"/>
                      <a:pt x="10" y="8866"/>
                    </a:cubicBezTo>
                    <a:cubicBezTo>
                      <a:pt x="-54" y="8075"/>
                      <a:pt x="181" y="7632"/>
                      <a:pt x="1269" y="6487"/>
                    </a:cubicBezTo>
                    <a:cubicBezTo>
                      <a:pt x="3124" y="4536"/>
                      <a:pt x="6481" y="2905"/>
                      <a:pt x="11022" y="1748"/>
                    </a:cubicBezTo>
                    <a:cubicBezTo>
                      <a:pt x="14167" y="948"/>
                      <a:pt x="20646" y="-171"/>
                      <a:pt x="21018" y="22"/>
                    </a:cubicBezTo>
                    <a:cubicBezTo>
                      <a:pt x="21109" y="70"/>
                      <a:pt x="20866" y="346"/>
                      <a:pt x="20479" y="637"/>
                    </a:cubicBezTo>
                    <a:cubicBezTo>
                      <a:pt x="17664" y="2752"/>
                      <a:pt x="15969" y="8416"/>
                      <a:pt x="16740" y="13137"/>
                    </a:cubicBezTo>
                    <a:cubicBezTo>
                      <a:pt x="17326" y="16721"/>
                      <a:pt x="19054" y="19936"/>
                      <a:pt x="21022" y="21100"/>
                    </a:cubicBezTo>
                    <a:cubicBezTo>
                      <a:pt x="21529" y="21400"/>
                      <a:pt x="21517" y="21429"/>
                      <a:pt x="20888" y="21420"/>
                    </a:cubicBezTo>
                    <a:cubicBezTo>
                      <a:pt x="20509" y="21414"/>
                      <a:pt x="18830" y="21200"/>
                      <a:pt x="17158" y="20943"/>
                    </a:cubicBezTo>
                    <a:close/>
                  </a:path>
                </a:pathLst>
              </a:custGeom>
              <a:solidFill>
                <a:srgbClr val="E9C6A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60" name="Graphic 9"/>
            <p:cNvGrpSpPr/>
            <p:nvPr/>
          </p:nvGrpSpPr>
          <p:grpSpPr>
            <a:xfrm>
              <a:off x="5246961" y="4055309"/>
              <a:ext cx="284638" cy="370293"/>
              <a:chOff x="0" y="-1"/>
              <a:chExt cx="284636" cy="370292"/>
            </a:xfrm>
          </p:grpSpPr>
          <p:sp>
            <p:nvSpPr>
              <p:cNvPr id="152" name="Freeform: Shape 8"/>
              <p:cNvSpPr/>
              <p:nvPr/>
            </p:nvSpPr>
            <p:spPr>
              <a:xfrm>
                <a:off x="105629" y="-2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3" name="Freeform: Shape 9"/>
              <p:cNvSpPr/>
              <p:nvPr/>
            </p:nvSpPr>
            <p:spPr>
              <a:xfrm>
                <a:off x="246934" y="-2"/>
                <a:ext cx="37703" cy="73699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4" name="Freeform: Shape 11"/>
              <p:cNvSpPr/>
              <p:nvPr/>
            </p:nvSpPr>
            <p:spPr>
              <a:xfrm>
                <a:off x="-1" y="73695"/>
                <a:ext cx="156393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92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5" name="Freeform: Shape 15"/>
              <p:cNvSpPr/>
              <p:nvPr/>
            </p:nvSpPr>
            <p:spPr>
              <a:xfrm>
                <a:off x="105629" y="221086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6" name="Freeform: Shape 16"/>
              <p:cNvSpPr/>
              <p:nvPr/>
            </p:nvSpPr>
            <p:spPr>
              <a:xfrm>
                <a:off x="-1" y="294755"/>
                <a:ext cx="156393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7" name="Freeform: Shape 17"/>
              <p:cNvSpPr/>
              <p:nvPr/>
            </p:nvSpPr>
            <p:spPr>
              <a:xfrm>
                <a:off x="141277" y="294755"/>
                <a:ext cx="37730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8" name="Freeform: Shape 23"/>
              <p:cNvSpPr/>
              <p:nvPr/>
            </p:nvSpPr>
            <p:spPr>
              <a:xfrm>
                <a:off x="246934" y="221059"/>
                <a:ext cx="37703" cy="73697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9" name="Freeform: Shape 24"/>
              <p:cNvSpPr/>
              <p:nvPr/>
            </p:nvSpPr>
            <p:spPr>
              <a:xfrm>
                <a:off x="141277" y="73695"/>
                <a:ext cx="37730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69" name="Graphic 9"/>
            <p:cNvGrpSpPr/>
            <p:nvPr/>
          </p:nvGrpSpPr>
          <p:grpSpPr>
            <a:xfrm>
              <a:off x="5360142" y="4055309"/>
              <a:ext cx="284638" cy="370293"/>
              <a:chOff x="0" y="-1"/>
              <a:chExt cx="284636" cy="370292"/>
            </a:xfrm>
          </p:grpSpPr>
          <p:sp>
            <p:nvSpPr>
              <p:cNvPr id="161" name="Freeform: Shape 30"/>
              <p:cNvSpPr/>
              <p:nvPr/>
            </p:nvSpPr>
            <p:spPr>
              <a:xfrm>
                <a:off x="105629" y="-2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2" name="Freeform: Shape 31"/>
              <p:cNvSpPr/>
              <p:nvPr/>
            </p:nvSpPr>
            <p:spPr>
              <a:xfrm>
                <a:off x="246934" y="-2"/>
                <a:ext cx="37703" cy="73699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3" name="Freeform: Shape 32"/>
              <p:cNvSpPr/>
              <p:nvPr/>
            </p:nvSpPr>
            <p:spPr>
              <a:xfrm>
                <a:off x="-1" y="73695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92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4" name="Freeform: Shape 33"/>
              <p:cNvSpPr/>
              <p:nvPr/>
            </p:nvSpPr>
            <p:spPr>
              <a:xfrm>
                <a:off x="105629" y="221086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5" name="Freeform: Shape 34"/>
              <p:cNvSpPr/>
              <p:nvPr/>
            </p:nvSpPr>
            <p:spPr>
              <a:xfrm>
                <a:off x="-1" y="294755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6" name="Freeform: Shape 35"/>
              <p:cNvSpPr/>
              <p:nvPr/>
            </p:nvSpPr>
            <p:spPr>
              <a:xfrm>
                <a:off x="141277" y="294755"/>
                <a:ext cx="37729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" name="Freeform: Shape 36"/>
              <p:cNvSpPr/>
              <p:nvPr/>
            </p:nvSpPr>
            <p:spPr>
              <a:xfrm>
                <a:off x="246934" y="221059"/>
                <a:ext cx="37703" cy="73697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" name="Freeform: Shape 37"/>
              <p:cNvSpPr/>
              <p:nvPr/>
            </p:nvSpPr>
            <p:spPr>
              <a:xfrm>
                <a:off x="141277" y="73695"/>
                <a:ext cx="37729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8" name="Graphic 9"/>
            <p:cNvGrpSpPr/>
            <p:nvPr/>
          </p:nvGrpSpPr>
          <p:grpSpPr>
            <a:xfrm>
              <a:off x="5473328" y="4055309"/>
              <a:ext cx="284637" cy="370293"/>
              <a:chOff x="0" y="-1"/>
              <a:chExt cx="284635" cy="370292"/>
            </a:xfrm>
          </p:grpSpPr>
          <p:sp>
            <p:nvSpPr>
              <p:cNvPr id="170" name="Freeform: Shape 39"/>
              <p:cNvSpPr/>
              <p:nvPr/>
            </p:nvSpPr>
            <p:spPr>
              <a:xfrm>
                <a:off x="105630" y="-2"/>
                <a:ext cx="156391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1" name="Freeform: Shape 40"/>
              <p:cNvSpPr/>
              <p:nvPr/>
            </p:nvSpPr>
            <p:spPr>
              <a:xfrm>
                <a:off x="246933" y="-2"/>
                <a:ext cx="37703" cy="73699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2" name="Freeform: Shape 41"/>
              <p:cNvSpPr/>
              <p:nvPr/>
            </p:nvSpPr>
            <p:spPr>
              <a:xfrm>
                <a:off x="-1" y="73695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92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3" name="Freeform: Shape 42"/>
              <p:cNvSpPr/>
              <p:nvPr/>
            </p:nvSpPr>
            <p:spPr>
              <a:xfrm>
                <a:off x="105630" y="221086"/>
                <a:ext cx="156391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4" name="Freeform: Shape 43"/>
              <p:cNvSpPr/>
              <p:nvPr/>
            </p:nvSpPr>
            <p:spPr>
              <a:xfrm>
                <a:off x="-1" y="294755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88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5" name="Freeform: Shape 44"/>
              <p:cNvSpPr/>
              <p:nvPr/>
            </p:nvSpPr>
            <p:spPr>
              <a:xfrm>
                <a:off x="141275" y="294755"/>
                <a:ext cx="37731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6" name="Freeform: Shape 45"/>
              <p:cNvSpPr/>
              <p:nvPr/>
            </p:nvSpPr>
            <p:spPr>
              <a:xfrm>
                <a:off x="246933" y="221059"/>
                <a:ext cx="37703" cy="73697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7" name="Freeform: Shape 46"/>
              <p:cNvSpPr/>
              <p:nvPr/>
            </p:nvSpPr>
            <p:spPr>
              <a:xfrm>
                <a:off x="141275" y="73695"/>
                <a:ext cx="37731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79" name="Freeform: Shape 47"/>
            <p:cNvSpPr/>
            <p:nvPr/>
          </p:nvSpPr>
          <p:spPr>
            <a:xfrm>
              <a:off x="5722272" y="4054764"/>
              <a:ext cx="571360" cy="74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77"/>
                  </a:moveTo>
                  <a:lnTo>
                    <a:pt x="977" y="0"/>
                  </a:lnTo>
                  <a:cubicBezTo>
                    <a:pt x="977" y="0"/>
                    <a:pt x="0" y="0"/>
                    <a:pt x="0" y="10803"/>
                  </a:cubicBezTo>
                  <a:cubicBezTo>
                    <a:pt x="0" y="21600"/>
                    <a:pt x="977" y="21600"/>
                    <a:pt x="977" y="21600"/>
                  </a:cubicBezTo>
                  <a:lnTo>
                    <a:pt x="21600" y="21423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0" name="Freeform: Shape 48"/>
            <p:cNvSpPr/>
            <p:nvPr/>
          </p:nvSpPr>
          <p:spPr>
            <a:xfrm>
              <a:off x="6263441" y="4055455"/>
              <a:ext cx="37729" cy="73693"/>
            </a:xfrm>
            <a:prstGeom prst="ellipse">
              <a:avLst/>
            </a:prstGeom>
            <a:solidFill>
              <a:srgbClr val="FFB38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1" name="Freeform: Shape 49"/>
            <p:cNvSpPr/>
            <p:nvPr/>
          </p:nvSpPr>
          <p:spPr>
            <a:xfrm>
              <a:off x="5616015" y="4127851"/>
              <a:ext cx="564432" cy="74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48"/>
                  </a:moveTo>
                  <a:lnTo>
                    <a:pt x="989" y="0"/>
                  </a:lnTo>
                  <a:cubicBezTo>
                    <a:pt x="989" y="0"/>
                    <a:pt x="0" y="0"/>
                    <a:pt x="0" y="10797"/>
                  </a:cubicBezTo>
                  <a:cubicBezTo>
                    <a:pt x="0" y="21600"/>
                    <a:pt x="989" y="21600"/>
                    <a:pt x="989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2" name="Freeform: Shape 50"/>
            <p:cNvSpPr/>
            <p:nvPr/>
          </p:nvSpPr>
          <p:spPr>
            <a:xfrm>
              <a:off x="6157185" y="4128541"/>
              <a:ext cx="37729" cy="73693"/>
            </a:xfrm>
            <a:prstGeom prst="ellipse">
              <a:avLst/>
            </a:prstGeom>
            <a:solidFill>
              <a:srgbClr val="FFB38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3" name="Freeform: Shape 51"/>
            <p:cNvSpPr/>
            <p:nvPr/>
          </p:nvSpPr>
          <p:spPr>
            <a:xfrm>
              <a:off x="5721633" y="4276457"/>
              <a:ext cx="571998" cy="74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976" y="0"/>
                  </a:lnTo>
                  <a:cubicBezTo>
                    <a:pt x="976" y="0"/>
                    <a:pt x="0" y="0"/>
                    <a:pt x="0" y="10797"/>
                  </a:cubicBezTo>
                  <a:cubicBezTo>
                    <a:pt x="0" y="21600"/>
                    <a:pt x="976" y="21600"/>
                    <a:pt x="976" y="21600"/>
                  </a:cubicBezTo>
                  <a:lnTo>
                    <a:pt x="21600" y="21245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4" name="Freeform: Shape 52"/>
            <p:cNvSpPr/>
            <p:nvPr/>
          </p:nvSpPr>
          <p:spPr>
            <a:xfrm>
              <a:off x="6262826" y="4277124"/>
              <a:ext cx="37729" cy="73693"/>
            </a:xfrm>
            <a:prstGeom prst="ellipse">
              <a:avLst/>
            </a:prstGeom>
            <a:solidFill>
              <a:srgbClr val="AC9393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5" name="Freeform: Shape 53"/>
            <p:cNvSpPr/>
            <p:nvPr/>
          </p:nvSpPr>
          <p:spPr>
            <a:xfrm>
              <a:off x="5616015" y="4348927"/>
              <a:ext cx="564432" cy="74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48"/>
                  </a:moveTo>
                  <a:lnTo>
                    <a:pt x="989" y="0"/>
                  </a:lnTo>
                  <a:cubicBezTo>
                    <a:pt x="989" y="0"/>
                    <a:pt x="0" y="0"/>
                    <a:pt x="0" y="10797"/>
                  </a:cubicBezTo>
                  <a:cubicBezTo>
                    <a:pt x="0" y="21600"/>
                    <a:pt x="989" y="21600"/>
                    <a:pt x="989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186" name="Freeform: Shape 54"/>
            <p:cNvSpPr/>
            <p:nvPr/>
          </p:nvSpPr>
          <p:spPr>
            <a:xfrm>
              <a:off x="6157185" y="4350825"/>
              <a:ext cx="37729" cy="73693"/>
            </a:xfrm>
            <a:prstGeom prst="ellipse">
              <a:avLst/>
            </a:prstGeom>
            <a:solidFill>
              <a:srgbClr val="916F6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203" name="Group 285"/>
            <p:cNvGrpSpPr/>
            <p:nvPr/>
          </p:nvGrpSpPr>
          <p:grpSpPr>
            <a:xfrm>
              <a:off x="124524" y="265026"/>
              <a:ext cx="1251727" cy="1508641"/>
              <a:chOff x="0" y="0"/>
              <a:chExt cx="1251725" cy="1508640"/>
            </a:xfrm>
          </p:grpSpPr>
          <p:sp>
            <p:nvSpPr>
              <p:cNvPr id="187" name="Freeform: Shape 55"/>
              <p:cNvSpPr/>
              <p:nvPr/>
            </p:nvSpPr>
            <p:spPr>
              <a:xfrm>
                <a:off x="558" y="101373"/>
                <a:ext cx="1251166" cy="375481"/>
              </a:xfrm>
              <a:prstGeom prst="ellipse">
                <a:avLst/>
              </a:prstGeom>
              <a:noFill/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8" name="Freeform: Shape 56"/>
              <p:cNvSpPr/>
              <p:nvPr/>
            </p:nvSpPr>
            <p:spPr>
              <a:xfrm>
                <a:off x="0" y="1133160"/>
                <a:ext cx="1251166" cy="375481"/>
              </a:xfrm>
              <a:prstGeom prst="ellipse">
                <a:avLst/>
              </a:prstGeom>
              <a:solidFill>
                <a:srgbClr val="006680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9" name="Freeform: Shape 57"/>
              <p:cNvSpPr/>
              <p:nvPr/>
            </p:nvSpPr>
            <p:spPr>
              <a:xfrm flipH="1">
                <a:off x="1251724" y="289113"/>
                <a:ext cx="2" cy="1032571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0" name="Freeform: Shape 58"/>
              <p:cNvSpPr/>
              <p:nvPr/>
            </p:nvSpPr>
            <p:spPr>
              <a:xfrm flipH="1">
                <a:off x="558" y="289113"/>
                <a:ext cx="2" cy="1032571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1" name="Freeform: Shape 59"/>
              <p:cNvSpPr/>
              <p:nvPr/>
            </p:nvSpPr>
            <p:spPr>
              <a:xfrm>
                <a:off x="6401" y="1143869"/>
                <a:ext cx="1235468" cy="355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12" h="21089" fill="norm" stroke="1" extrusionOk="0">
                    <a:moveTo>
                      <a:pt x="6924" y="20678"/>
                    </a:moveTo>
                    <a:cubicBezTo>
                      <a:pt x="3693" y="19363"/>
                      <a:pt x="1217" y="16535"/>
                      <a:pt x="401" y="13228"/>
                    </a:cubicBezTo>
                    <a:cubicBezTo>
                      <a:pt x="-39" y="11445"/>
                      <a:pt x="-93" y="10631"/>
                      <a:pt x="121" y="9024"/>
                    </a:cubicBezTo>
                    <a:cubicBezTo>
                      <a:pt x="578" y="5599"/>
                      <a:pt x="2762" y="2496"/>
                      <a:pt x="5962" y="724"/>
                    </a:cubicBezTo>
                    <a:cubicBezTo>
                      <a:pt x="7702" y="-240"/>
                      <a:pt x="12856" y="-242"/>
                      <a:pt x="14641" y="720"/>
                    </a:cubicBezTo>
                    <a:cubicBezTo>
                      <a:pt x="19222" y="3189"/>
                      <a:pt x="21507" y="8231"/>
                      <a:pt x="20286" y="13177"/>
                    </a:cubicBezTo>
                    <a:cubicBezTo>
                      <a:pt x="19579" y="16046"/>
                      <a:pt x="17206" y="19014"/>
                      <a:pt x="14570" y="20328"/>
                    </a:cubicBezTo>
                    <a:cubicBezTo>
                      <a:pt x="12899" y="21161"/>
                      <a:pt x="8594" y="21358"/>
                      <a:pt x="6924" y="20678"/>
                    </a:cubicBezTo>
                    <a:close/>
                  </a:path>
                </a:pathLst>
              </a:custGeom>
              <a:solidFill>
                <a:srgbClr val="00AA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2" name="Freeform: Shape 60"/>
              <p:cNvSpPr/>
              <p:nvPr/>
            </p:nvSpPr>
            <p:spPr>
              <a:xfrm>
                <a:off x="9934" y="330854"/>
                <a:ext cx="1238594" cy="949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07" y="21155"/>
                    </a:moveTo>
                    <a:cubicBezTo>
                      <a:pt x="20830" y="20636"/>
                      <a:pt x="19754" y="19901"/>
                      <a:pt x="18735" y="19465"/>
                    </a:cubicBezTo>
                    <a:cubicBezTo>
                      <a:pt x="15399" y="18039"/>
                      <a:pt x="9463" y="17722"/>
                      <a:pt x="5069" y="18735"/>
                    </a:cubicBezTo>
                    <a:cubicBezTo>
                      <a:pt x="3341" y="19133"/>
                      <a:pt x="1553" y="19928"/>
                      <a:pt x="694" y="20680"/>
                    </a:cubicBezTo>
                    <a:lnTo>
                      <a:pt x="0" y="21287"/>
                    </a:lnTo>
                    <a:lnTo>
                      <a:pt x="0" y="147"/>
                    </a:lnTo>
                    <a:lnTo>
                      <a:pt x="380" y="583"/>
                    </a:lnTo>
                    <a:cubicBezTo>
                      <a:pt x="2086" y="2537"/>
                      <a:pt x="7639" y="3792"/>
                      <a:pt x="12711" y="3371"/>
                    </a:cubicBezTo>
                    <a:cubicBezTo>
                      <a:pt x="16851" y="3027"/>
                      <a:pt x="19911" y="1991"/>
                      <a:pt x="21172" y="505"/>
                    </a:cubicBezTo>
                    <a:lnTo>
                      <a:pt x="21600" y="0"/>
                    </a:lnTo>
                    <a:lnTo>
                      <a:pt x="21600" y="10800"/>
                    </a:lnTo>
                    <a:cubicBezTo>
                      <a:pt x="21600" y="16740"/>
                      <a:pt x="21584" y="21600"/>
                      <a:pt x="21566" y="21600"/>
                    </a:cubicBezTo>
                    <a:cubicBezTo>
                      <a:pt x="21547" y="21600"/>
                      <a:pt x="21385" y="21400"/>
                      <a:pt x="21207" y="21155"/>
                    </a:cubicBezTo>
                    <a:close/>
                  </a:path>
                </a:pathLst>
              </a:custGeom>
              <a:solidFill>
                <a:srgbClr val="80E5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3" name="Freeform: Shape 61"/>
              <p:cNvSpPr/>
              <p:nvPr/>
            </p:nvSpPr>
            <p:spPr>
              <a:xfrm>
                <a:off x="441609" y="796075"/>
                <a:ext cx="62561" cy="62583"/>
              </a:xfrm>
              <a:prstGeom prst="ellipse">
                <a:avLst/>
              </a:prstGeom>
              <a:solidFill>
                <a:srgbClr val="FF0000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4" name="Freeform: Shape 62"/>
              <p:cNvSpPr/>
              <p:nvPr/>
            </p:nvSpPr>
            <p:spPr>
              <a:xfrm flipH="1">
                <a:off x="288326" y="877363"/>
                <a:ext cx="125119" cy="125162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5" name="Freeform: Shape 64"/>
              <p:cNvSpPr/>
              <p:nvPr/>
            </p:nvSpPr>
            <p:spPr>
              <a:xfrm>
                <a:off x="535845" y="892017"/>
                <a:ext cx="127831" cy="122386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6" name="Freeform: Shape 65"/>
              <p:cNvSpPr/>
              <p:nvPr/>
            </p:nvSpPr>
            <p:spPr>
              <a:xfrm>
                <a:off x="219512" y="1040072"/>
                <a:ext cx="31281" cy="31293"/>
              </a:xfrm>
              <a:prstGeom prst="ellipse">
                <a:avLst/>
              </a:prstGeom>
              <a:solidFill>
                <a:srgbClr val="FF0000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" name="Freeform: Shape 66"/>
              <p:cNvSpPr/>
              <p:nvPr/>
            </p:nvSpPr>
            <p:spPr>
              <a:xfrm>
                <a:off x="223256" y="1043846"/>
                <a:ext cx="23704" cy="23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05" h="20698" fill="norm" stroke="1" extrusionOk="0">
                    <a:moveTo>
                      <a:pt x="4492" y="19344"/>
                    </a:moveTo>
                    <a:cubicBezTo>
                      <a:pt x="-1497" y="15271"/>
                      <a:pt x="-1497" y="5427"/>
                      <a:pt x="4492" y="1352"/>
                    </a:cubicBezTo>
                    <a:cubicBezTo>
                      <a:pt x="7144" y="-451"/>
                      <a:pt x="11462" y="-451"/>
                      <a:pt x="14113" y="1352"/>
                    </a:cubicBezTo>
                    <a:cubicBezTo>
                      <a:pt x="20103" y="5427"/>
                      <a:pt x="20103" y="15271"/>
                      <a:pt x="14113" y="19344"/>
                    </a:cubicBezTo>
                    <a:cubicBezTo>
                      <a:pt x="11462" y="21149"/>
                      <a:pt x="7144" y="21149"/>
                      <a:pt x="4492" y="19344"/>
                    </a:cubicBezTo>
                    <a:close/>
                  </a:path>
                </a:pathLst>
              </a:custGeom>
              <a:solidFill>
                <a:srgbClr val="280B0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8" name="Freeform: Shape 67"/>
              <p:cNvSpPr/>
              <p:nvPr/>
            </p:nvSpPr>
            <p:spPr>
              <a:xfrm>
                <a:off x="680543" y="1037613"/>
                <a:ext cx="31281" cy="31293"/>
              </a:xfrm>
              <a:prstGeom prst="ellipse">
                <a:avLst/>
              </a:prstGeom>
              <a:solidFill>
                <a:srgbClr val="280B0B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9" name="Freeform: Shape 68"/>
              <p:cNvSpPr/>
              <p:nvPr/>
            </p:nvSpPr>
            <p:spPr>
              <a:xfrm rot="1007020">
                <a:off x="532291" y="337854"/>
                <a:ext cx="31281" cy="438060"/>
              </a:xfrm>
              <a:prstGeom prst="rect">
                <a:avLst/>
              </a:prstGeom>
              <a:solidFill>
                <a:srgbClr val="E6E6E6"/>
              </a:solidFill>
              <a:ln w="511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0" name="Freeform: Shape 69"/>
              <p:cNvSpPr/>
              <p:nvPr/>
            </p:nvSpPr>
            <p:spPr>
              <a:xfrm>
                <a:off x="9965" y="109861"/>
                <a:ext cx="1232212" cy="3601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0267" fill="norm" stroke="1" extrusionOk="0">
                    <a:moveTo>
                      <a:pt x="8030" y="19944"/>
                    </a:moveTo>
                    <a:cubicBezTo>
                      <a:pt x="4575" y="19095"/>
                      <a:pt x="1546" y="16286"/>
                      <a:pt x="440" y="12907"/>
                    </a:cubicBezTo>
                    <a:cubicBezTo>
                      <a:pt x="73" y="11785"/>
                      <a:pt x="0" y="11330"/>
                      <a:pt x="0" y="10172"/>
                    </a:cubicBezTo>
                    <a:cubicBezTo>
                      <a:pt x="1" y="8400"/>
                      <a:pt x="296" y="7236"/>
                      <a:pt x="1162" y="5582"/>
                    </a:cubicBezTo>
                    <a:cubicBezTo>
                      <a:pt x="2996" y="2081"/>
                      <a:pt x="6588" y="0"/>
                      <a:pt x="10799" y="0"/>
                    </a:cubicBezTo>
                    <a:cubicBezTo>
                      <a:pt x="15010" y="0"/>
                      <a:pt x="18602" y="2081"/>
                      <a:pt x="20436" y="5582"/>
                    </a:cubicBezTo>
                    <a:cubicBezTo>
                      <a:pt x="21302" y="7236"/>
                      <a:pt x="21597" y="8400"/>
                      <a:pt x="21597" y="10172"/>
                    </a:cubicBezTo>
                    <a:cubicBezTo>
                      <a:pt x="21600" y="16675"/>
                      <a:pt x="14763" y="21600"/>
                      <a:pt x="8030" y="19944"/>
                    </a:cubicBezTo>
                    <a:close/>
                  </a:path>
                </a:pathLst>
              </a:custGeom>
              <a:solidFill>
                <a:srgbClr val="00AA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1" name="Freeform: Shape 70"/>
              <p:cNvSpPr/>
              <p:nvPr/>
            </p:nvSpPr>
            <p:spPr>
              <a:xfrm>
                <a:off x="587042" y="266763"/>
                <a:ext cx="93841" cy="31293"/>
              </a:xfrm>
              <a:prstGeom prst="ellipse">
                <a:avLst/>
              </a:prstGeom>
              <a:solidFill>
                <a:srgbClr val="FFFFF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2" name="Freeform: Shape 71"/>
              <p:cNvSpPr/>
              <p:nvPr/>
            </p:nvSpPr>
            <p:spPr>
              <a:xfrm>
                <a:off x="605565" y="0"/>
                <a:ext cx="119426" cy="297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183" y="0"/>
                    </a:moveTo>
                    <a:lnTo>
                      <a:pt x="0" y="21564"/>
                    </a:lnTo>
                    <a:cubicBezTo>
                      <a:pt x="656" y="21585"/>
                      <a:pt x="1333" y="21600"/>
                      <a:pt x="2040" y="21600"/>
                    </a:cubicBezTo>
                    <a:cubicBezTo>
                      <a:pt x="3472" y="21600"/>
                      <a:pt x="4801" y="21547"/>
                      <a:pt x="5985" y="21463"/>
                    </a:cubicBezTo>
                    <a:lnTo>
                      <a:pt x="21600" y="656"/>
                    </a:lnTo>
                    <a:close/>
                  </a:path>
                </a:pathLst>
              </a:custGeom>
              <a:solidFill>
                <a:srgbClr val="E6E6E6"/>
              </a:solidFill>
              <a:ln w="511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11" name="Graphic 9"/>
            <p:cNvGrpSpPr/>
            <p:nvPr/>
          </p:nvGrpSpPr>
          <p:grpSpPr>
            <a:xfrm>
              <a:off x="3295820" y="482912"/>
              <a:ext cx="3921034" cy="1135820"/>
              <a:chOff x="0" y="0"/>
              <a:chExt cx="3921032" cy="1135819"/>
            </a:xfrm>
          </p:grpSpPr>
          <p:pic>
            <p:nvPicPr>
              <p:cNvPr id="204" name="Picture 103" descr="Picture 10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0"/>
                <a:ext cx="3921034" cy="113582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05" name="Freeform: Shape 104"/>
              <p:cNvSpPr/>
              <p:nvPr/>
            </p:nvSpPr>
            <p:spPr>
              <a:xfrm flipH="1" rot="10800000">
                <a:off x="1772711" y="4569"/>
                <a:ext cx="207394" cy="53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04" y="90"/>
                    </a:moveTo>
                    <a:lnTo>
                      <a:pt x="21600" y="4043"/>
                    </a:lnTo>
                    <a:lnTo>
                      <a:pt x="21585" y="21596"/>
                    </a:lnTo>
                    <a:lnTo>
                      <a:pt x="0" y="2160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6" name="Freeform: Shape 105"/>
              <p:cNvSpPr/>
              <p:nvPr/>
            </p:nvSpPr>
            <p:spPr>
              <a:xfrm flipH="1" rot="10800000">
                <a:off x="1772711" y="574030"/>
                <a:ext cx="207394" cy="558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03" y="21510"/>
                    </a:moveTo>
                    <a:lnTo>
                      <a:pt x="21600" y="17557"/>
                    </a:lnTo>
                    <a:lnTo>
                      <a:pt x="21585" y="4"/>
                    </a:lnTo>
                    <a:lnTo>
                      <a:pt x="0" y="0"/>
                    </a:lnTo>
                    <a:lnTo>
                      <a:pt x="105" y="2160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7" name="Freeform: Shape 106"/>
              <p:cNvSpPr/>
              <p:nvPr/>
            </p:nvSpPr>
            <p:spPr>
              <a:xfrm flipH="1" rot="10800000">
                <a:off x="882" y="567170"/>
                <a:ext cx="23960" cy="562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598"/>
                    </a:moveTo>
                    <a:lnTo>
                      <a:pt x="21468" y="0"/>
                    </a:lnTo>
                    <a:lnTo>
                      <a:pt x="0" y="5"/>
                    </a:lnTo>
                    <a:lnTo>
                      <a:pt x="284" y="21600"/>
                    </a:lnTo>
                    <a:lnTo>
                      <a:pt x="21600" y="21597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8" name="Freeform: Shape 107"/>
              <p:cNvSpPr/>
              <p:nvPr/>
            </p:nvSpPr>
            <p:spPr>
              <a:xfrm flipH="1" rot="10800000">
                <a:off x="1036" y="4061"/>
                <a:ext cx="23960" cy="541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598"/>
                    </a:moveTo>
                    <a:lnTo>
                      <a:pt x="21468" y="0"/>
                    </a:lnTo>
                    <a:lnTo>
                      <a:pt x="0" y="4"/>
                    </a:lnTo>
                    <a:lnTo>
                      <a:pt x="284" y="21600"/>
                    </a:lnTo>
                    <a:lnTo>
                      <a:pt x="21600" y="21597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9" name="Freeform: Shape 108"/>
              <p:cNvSpPr/>
              <p:nvPr/>
            </p:nvSpPr>
            <p:spPr>
              <a:xfrm flipH="1" rot="10800000">
                <a:off x="3385166" y="577276"/>
                <a:ext cx="36936" cy="554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091"/>
                    </a:moveTo>
                    <a:lnTo>
                      <a:pt x="20985" y="0"/>
                    </a:lnTo>
                    <a:lnTo>
                      <a:pt x="512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0" name="Freeform: Shape 109"/>
              <p:cNvSpPr/>
              <p:nvPr/>
            </p:nvSpPr>
            <p:spPr>
              <a:xfrm flipH="1" rot="10800000">
                <a:off x="3385166" y="4537"/>
                <a:ext cx="36936" cy="528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509"/>
                    </a:moveTo>
                    <a:lnTo>
                      <a:pt x="20985" y="21600"/>
                    </a:lnTo>
                    <a:lnTo>
                      <a:pt x="512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12" name="TextBox 110"/>
            <p:cNvSpPr txBox="1"/>
            <p:nvPr/>
          </p:nvSpPr>
          <p:spPr>
            <a:xfrm>
              <a:off x="2952045" y="1919825"/>
              <a:ext cx="924207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RF Carpet</a:t>
              </a:r>
            </a:p>
          </p:txBody>
        </p:sp>
        <p:sp>
          <p:nvSpPr>
            <p:cNvPr id="213" name="TextBox 111"/>
            <p:cNvSpPr txBox="1"/>
            <p:nvPr/>
          </p:nvSpPr>
          <p:spPr>
            <a:xfrm>
              <a:off x="4741060" y="1930792"/>
              <a:ext cx="93419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RF Funnel</a:t>
              </a:r>
            </a:p>
          </p:txBody>
        </p:sp>
        <p:sp>
          <p:nvSpPr>
            <p:cNvPr id="214" name="TextBox 112"/>
            <p:cNvSpPr txBox="1"/>
            <p:nvPr/>
          </p:nvSpPr>
          <p:spPr>
            <a:xfrm>
              <a:off x="181493" y="1991008"/>
              <a:ext cx="98029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nEXO TPC</a:t>
              </a:r>
            </a:p>
          </p:txBody>
        </p:sp>
        <p:grpSp>
          <p:nvGrpSpPr>
            <p:cNvPr id="219" name="Graphic 9"/>
            <p:cNvGrpSpPr/>
            <p:nvPr/>
          </p:nvGrpSpPr>
          <p:grpSpPr>
            <a:xfrm>
              <a:off x="5408777" y="3842088"/>
              <a:ext cx="105012" cy="161789"/>
              <a:chOff x="0" y="-1"/>
              <a:chExt cx="105011" cy="161788"/>
            </a:xfrm>
          </p:grpSpPr>
          <p:sp>
            <p:nvSpPr>
              <p:cNvPr id="215" name="Freeform: Shape 114"/>
              <p:cNvSpPr/>
              <p:nvPr/>
            </p:nvSpPr>
            <p:spPr>
              <a:xfrm rot="10800000">
                <a:off x="0" y="-2"/>
                <a:ext cx="80106" cy="18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1600" y="11931"/>
                      <a:pt x="16775" y="21600"/>
                      <a:pt x="10804" y="21600"/>
                    </a:cubicBezTo>
                    <a:cubicBezTo>
                      <a:pt x="4837" y="21600"/>
                      <a:pt x="0" y="11931"/>
                      <a:pt x="0" y="0"/>
                    </a:cubicBezTo>
                  </a:path>
                </a:pathLst>
              </a:cu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6" name="Freeform: Shape 115"/>
              <p:cNvSpPr/>
              <p:nvPr/>
            </p:nvSpPr>
            <p:spPr>
              <a:xfrm rot="10800000">
                <a:off x="0" y="125729"/>
                <a:ext cx="80106" cy="360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2"/>
                    </a:moveTo>
                    <a:cubicBezTo>
                      <a:pt x="21600" y="16765"/>
                      <a:pt x="16775" y="21600"/>
                      <a:pt x="10804" y="21600"/>
                    </a:cubicBezTo>
                    <a:cubicBezTo>
                      <a:pt x="4837" y="21600"/>
                      <a:pt x="0" y="16765"/>
                      <a:pt x="0" y="10802"/>
                    </a:cubicBezTo>
                    <a:cubicBezTo>
                      <a:pt x="0" y="4835"/>
                      <a:pt x="4837" y="0"/>
                      <a:pt x="10804" y="0"/>
                    </a:cubicBezTo>
                    <a:cubicBezTo>
                      <a:pt x="16775" y="0"/>
                      <a:pt x="21600" y="4835"/>
                      <a:pt x="21600" y="108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7" name="Freeform: Shape 116"/>
              <p:cNvSpPr/>
              <p:nvPr/>
            </p:nvSpPr>
            <p:spPr>
              <a:xfrm flipV="1">
                <a:off x="105010" y="18019"/>
                <a:ext cx="2" cy="125747"/>
              </a:xfrm>
              <a:prstGeom prst="line">
                <a:avLst/>
              </a:pr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8" name="Freeform: Shape 117"/>
              <p:cNvSpPr/>
              <p:nvPr/>
            </p:nvSpPr>
            <p:spPr>
              <a:xfrm flipV="1">
                <a:off x="24920" y="18019"/>
                <a:ext cx="2" cy="125747"/>
              </a:xfrm>
              <a:prstGeom prst="line">
                <a:avLst/>
              </a:pr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23" name="Graphic 9"/>
            <p:cNvGrpSpPr/>
            <p:nvPr/>
          </p:nvGrpSpPr>
          <p:grpSpPr>
            <a:xfrm>
              <a:off x="5230736" y="3477950"/>
              <a:ext cx="397501" cy="398109"/>
              <a:chOff x="-1" y="0"/>
              <a:chExt cx="397500" cy="398108"/>
            </a:xfrm>
          </p:grpSpPr>
          <p:sp>
            <p:nvSpPr>
              <p:cNvPr id="220" name="Freeform: Shape 119"/>
              <p:cNvSpPr/>
              <p:nvPr/>
            </p:nvSpPr>
            <p:spPr>
              <a:xfrm rot="10800000">
                <a:off x="86796" y="111816"/>
                <a:ext cx="310696" cy="286283"/>
              </a:xfrm>
              <a:prstGeom prst="rect">
                <a:avLst/>
              </a:prstGeom>
              <a:solidFill>
                <a:srgbClr val="FFFFFF"/>
              </a:solidFill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1" name="Freeform: Shape 120"/>
              <p:cNvSpPr/>
              <p:nvPr/>
            </p:nvSpPr>
            <p:spPr>
              <a:xfrm rot="10800000">
                <a:off x="-1" y="-1"/>
                <a:ext cx="397501" cy="398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5533"/>
                    </a:moveTo>
                    <a:lnTo>
                      <a:pt x="6020" y="21600"/>
                    </a:lnTo>
                    <a:lnTo>
                      <a:pt x="21600" y="21600"/>
                    </a:lnTo>
                    <a:lnTo>
                      <a:pt x="21600" y="6125"/>
                    </a:lnTo>
                    <a:lnTo>
                      <a:pt x="16883" y="0"/>
                    </a:lnTo>
                  </a:path>
                </a:pathLst>
              </a:cu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2" name="Freeform: Shape 121"/>
              <p:cNvSpPr/>
              <p:nvPr/>
            </p:nvSpPr>
            <p:spPr>
              <a:xfrm flipH="1" flipV="1">
                <a:off x="27" y="26"/>
                <a:ext cx="86805" cy="111827"/>
              </a:xfrm>
              <a:prstGeom prst="line">
                <a:avLst/>
              </a:pr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27" name="Graphic 9"/>
            <p:cNvGrpSpPr/>
            <p:nvPr/>
          </p:nvGrpSpPr>
          <p:grpSpPr>
            <a:xfrm>
              <a:off x="5350315" y="3677232"/>
              <a:ext cx="253852" cy="98168"/>
              <a:chOff x="0" y="0"/>
              <a:chExt cx="253851" cy="98167"/>
            </a:xfrm>
          </p:grpSpPr>
          <p:sp>
            <p:nvSpPr>
              <p:cNvPr id="224" name="Freeform: Shape 123"/>
              <p:cNvSpPr/>
              <p:nvPr/>
            </p:nvSpPr>
            <p:spPr>
              <a:xfrm>
                <a:off x="-1" y="0"/>
                <a:ext cx="80299" cy="98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711"/>
                    </a:moveTo>
                    <a:cubicBezTo>
                      <a:pt x="20944" y="19934"/>
                      <a:pt x="20367" y="20144"/>
                      <a:pt x="19850" y="20340"/>
                    </a:cubicBezTo>
                    <a:cubicBezTo>
                      <a:pt x="19333" y="20536"/>
                      <a:pt x="18656" y="20741"/>
                      <a:pt x="17821" y="20956"/>
                    </a:cubicBezTo>
                    <a:cubicBezTo>
                      <a:pt x="17105" y="21133"/>
                      <a:pt x="16329" y="21283"/>
                      <a:pt x="15494" y="21404"/>
                    </a:cubicBezTo>
                    <a:cubicBezTo>
                      <a:pt x="14659" y="21535"/>
                      <a:pt x="13744" y="21600"/>
                      <a:pt x="12749" y="21600"/>
                    </a:cubicBezTo>
                    <a:cubicBezTo>
                      <a:pt x="10860" y="21600"/>
                      <a:pt x="9129" y="21390"/>
                      <a:pt x="7598" y="20971"/>
                    </a:cubicBezTo>
                    <a:cubicBezTo>
                      <a:pt x="6046" y="20541"/>
                      <a:pt x="4714" y="19873"/>
                      <a:pt x="3560" y="18969"/>
                    </a:cubicBezTo>
                    <a:cubicBezTo>
                      <a:pt x="2446" y="18081"/>
                      <a:pt x="1571" y="16957"/>
                      <a:pt x="955" y="15595"/>
                    </a:cubicBezTo>
                    <a:cubicBezTo>
                      <a:pt x="318" y="14222"/>
                      <a:pt x="0" y="12631"/>
                      <a:pt x="0" y="10821"/>
                    </a:cubicBezTo>
                    <a:cubicBezTo>
                      <a:pt x="0" y="9103"/>
                      <a:pt x="298" y="7569"/>
                      <a:pt x="915" y="6215"/>
                    </a:cubicBezTo>
                    <a:cubicBezTo>
                      <a:pt x="1512" y="4861"/>
                      <a:pt x="2387" y="3719"/>
                      <a:pt x="3540" y="2786"/>
                    </a:cubicBezTo>
                    <a:cubicBezTo>
                      <a:pt x="4634" y="1879"/>
                      <a:pt x="5967" y="1190"/>
                      <a:pt x="7538" y="714"/>
                    </a:cubicBezTo>
                    <a:cubicBezTo>
                      <a:pt x="9109" y="237"/>
                      <a:pt x="10860" y="0"/>
                      <a:pt x="12769" y="0"/>
                    </a:cubicBezTo>
                    <a:cubicBezTo>
                      <a:pt x="14161" y="0"/>
                      <a:pt x="15554" y="135"/>
                      <a:pt x="16946" y="404"/>
                    </a:cubicBezTo>
                    <a:cubicBezTo>
                      <a:pt x="18338" y="675"/>
                      <a:pt x="19890" y="1151"/>
                      <a:pt x="21600" y="1833"/>
                    </a:cubicBezTo>
                    <a:lnTo>
                      <a:pt x="21600" y="5122"/>
                    </a:lnTo>
                    <a:lnTo>
                      <a:pt x="21322" y="5122"/>
                    </a:lnTo>
                    <a:cubicBezTo>
                      <a:pt x="19890" y="4162"/>
                      <a:pt x="18477" y="3461"/>
                      <a:pt x="17065" y="3023"/>
                    </a:cubicBezTo>
                    <a:cubicBezTo>
                      <a:pt x="15653" y="2585"/>
                      <a:pt x="14142" y="2365"/>
                      <a:pt x="12531" y="2365"/>
                    </a:cubicBezTo>
                    <a:cubicBezTo>
                      <a:pt x="11218" y="2365"/>
                      <a:pt x="10024" y="2537"/>
                      <a:pt x="8970" y="2883"/>
                    </a:cubicBezTo>
                    <a:cubicBezTo>
                      <a:pt x="7916" y="3219"/>
                      <a:pt x="6981" y="3746"/>
                      <a:pt x="6146" y="4465"/>
                    </a:cubicBezTo>
                    <a:cubicBezTo>
                      <a:pt x="5350" y="5165"/>
                      <a:pt x="4714" y="6051"/>
                      <a:pt x="4276" y="7125"/>
                    </a:cubicBezTo>
                    <a:cubicBezTo>
                      <a:pt x="3819" y="8188"/>
                      <a:pt x="3600" y="9421"/>
                      <a:pt x="3600" y="10821"/>
                    </a:cubicBezTo>
                    <a:cubicBezTo>
                      <a:pt x="3600" y="12285"/>
                      <a:pt x="3839" y="13545"/>
                      <a:pt x="4336" y="14601"/>
                    </a:cubicBezTo>
                    <a:cubicBezTo>
                      <a:pt x="4833" y="15656"/>
                      <a:pt x="5470" y="16514"/>
                      <a:pt x="6265" y="17177"/>
                    </a:cubicBezTo>
                    <a:cubicBezTo>
                      <a:pt x="7081" y="17866"/>
                      <a:pt x="8035" y="18381"/>
                      <a:pt x="9109" y="18717"/>
                    </a:cubicBezTo>
                    <a:cubicBezTo>
                      <a:pt x="10203" y="19044"/>
                      <a:pt x="11357" y="19206"/>
                      <a:pt x="12570" y="19206"/>
                    </a:cubicBezTo>
                    <a:cubicBezTo>
                      <a:pt x="14241" y="19206"/>
                      <a:pt x="15792" y="18978"/>
                      <a:pt x="17264" y="18521"/>
                    </a:cubicBezTo>
                    <a:cubicBezTo>
                      <a:pt x="18716" y="18062"/>
                      <a:pt x="20069" y="17377"/>
                      <a:pt x="21341" y="16463"/>
                    </a:cubicBezTo>
                    <a:lnTo>
                      <a:pt x="21600" y="1646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5" name="Freeform: Shape 124"/>
              <p:cNvSpPr/>
              <p:nvPr/>
            </p:nvSpPr>
            <p:spPr>
              <a:xfrm>
                <a:off x="83320" y="0"/>
                <a:ext cx="80232" cy="98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711"/>
                    </a:moveTo>
                    <a:cubicBezTo>
                      <a:pt x="20957" y="19934"/>
                      <a:pt x="20374" y="20144"/>
                      <a:pt x="19850" y="20340"/>
                    </a:cubicBezTo>
                    <a:cubicBezTo>
                      <a:pt x="19337" y="20536"/>
                      <a:pt x="18660" y="20741"/>
                      <a:pt x="17820" y="20956"/>
                    </a:cubicBezTo>
                    <a:cubicBezTo>
                      <a:pt x="17109" y="21133"/>
                      <a:pt x="16333" y="21283"/>
                      <a:pt x="15493" y="21404"/>
                    </a:cubicBezTo>
                    <a:cubicBezTo>
                      <a:pt x="14665" y="21535"/>
                      <a:pt x="13749" y="21600"/>
                      <a:pt x="12746" y="21600"/>
                    </a:cubicBezTo>
                    <a:cubicBezTo>
                      <a:pt x="10857" y="21600"/>
                      <a:pt x="9137" y="21390"/>
                      <a:pt x="7584" y="20971"/>
                    </a:cubicBezTo>
                    <a:cubicBezTo>
                      <a:pt x="6045" y="20541"/>
                      <a:pt x="4704" y="19873"/>
                      <a:pt x="3561" y="18969"/>
                    </a:cubicBezTo>
                    <a:cubicBezTo>
                      <a:pt x="2441" y="18081"/>
                      <a:pt x="1573" y="16957"/>
                      <a:pt x="936" y="15595"/>
                    </a:cubicBezTo>
                    <a:cubicBezTo>
                      <a:pt x="299" y="14222"/>
                      <a:pt x="0" y="12631"/>
                      <a:pt x="0" y="10821"/>
                    </a:cubicBezTo>
                    <a:cubicBezTo>
                      <a:pt x="0" y="9103"/>
                      <a:pt x="299" y="7569"/>
                      <a:pt x="896" y="6215"/>
                    </a:cubicBezTo>
                    <a:cubicBezTo>
                      <a:pt x="1513" y="4861"/>
                      <a:pt x="2383" y="3719"/>
                      <a:pt x="3526" y="2786"/>
                    </a:cubicBezTo>
                    <a:cubicBezTo>
                      <a:pt x="4634" y="1879"/>
                      <a:pt x="5970" y="1190"/>
                      <a:pt x="7532" y="714"/>
                    </a:cubicBezTo>
                    <a:cubicBezTo>
                      <a:pt x="9107" y="237"/>
                      <a:pt x="10851" y="0"/>
                      <a:pt x="12764" y="0"/>
                    </a:cubicBezTo>
                    <a:cubicBezTo>
                      <a:pt x="14163" y="0"/>
                      <a:pt x="15557" y="135"/>
                      <a:pt x="16946" y="404"/>
                    </a:cubicBezTo>
                    <a:cubicBezTo>
                      <a:pt x="18345" y="675"/>
                      <a:pt x="19896" y="1151"/>
                      <a:pt x="21600" y="1833"/>
                    </a:cubicBezTo>
                    <a:lnTo>
                      <a:pt x="21600" y="5122"/>
                    </a:lnTo>
                    <a:lnTo>
                      <a:pt x="21337" y="5122"/>
                    </a:lnTo>
                    <a:cubicBezTo>
                      <a:pt x="19902" y="4162"/>
                      <a:pt x="18479" y="3461"/>
                      <a:pt x="17068" y="3023"/>
                    </a:cubicBezTo>
                    <a:cubicBezTo>
                      <a:pt x="15656" y="2585"/>
                      <a:pt x="14145" y="2365"/>
                      <a:pt x="12537" y="2365"/>
                    </a:cubicBezTo>
                    <a:cubicBezTo>
                      <a:pt x="11219" y="2365"/>
                      <a:pt x="10029" y="2537"/>
                      <a:pt x="8968" y="2883"/>
                    </a:cubicBezTo>
                    <a:cubicBezTo>
                      <a:pt x="7917" y="3219"/>
                      <a:pt x="6979" y="3746"/>
                      <a:pt x="6151" y="4465"/>
                    </a:cubicBezTo>
                    <a:cubicBezTo>
                      <a:pt x="5345" y="5165"/>
                      <a:pt x="4716" y="6051"/>
                      <a:pt x="4262" y="7125"/>
                    </a:cubicBezTo>
                    <a:cubicBezTo>
                      <a:pt x="3818" y="8188"/>
                      <a:pt x="3597" y="9421"/>
                      <a:pt x="3597" y="10821"/>
                    </a:cubicBezTo>
                    <a:cubicBezTo>
                      <a:pt x="3597" y="12285"/>
                      <a:pt x="3842" y="13545"/>
                      <a:pt x="4332" y="14601"/>
                    </a:cubicBezTo>
                    <a:cubicBezTo>
                      <a:pt x="4833" y="15656"/>
                      <a:pt x="5474" y="16514"/>
                      <a:pt x="6257" y="17177"/>
                    </a:cubicBezTo>
                    <a:cubicBezTo>
                      <a:pt x="7073" y="17866"/>
                      <a:pt x="8022" y="18381"/>
                      <a:pt x="9107" y="18717"/>
                    </a:cubicBezTo>
                    <a:cubicBezTo>
                      <a:pt x="10204" y="19044"/>
                      <a:pt x="11358" y="19206"/>
                      <a:pt x="12571" y="19206"/>
                    </a:cubicBezTo>
                    <a:cubicBezTo>
                      <a:pt x="14239" y="19206"/>
                      <a:pt x="15801" y="18978"/>
                      <a:pt x="17261" y="18521"/>
                    </a:cubicBezTo>
                    <a:cubicBezTo>
                      <a:pt x="18718" y="18062"/>
                      <a:pt x="20083" y="17377"/>
                      <a:pt x="21353" y="16463"/>
                    </a:cubicBezTo>
                    <a:lnTo>
                      <a:pt x="21600" y="1646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6" name="Freeform: Shape 125"/>
              <p:cNvSpPr/>
              <p:nvPr/>
            </p:nvSpPr>
            <p:spPr>
              <a:xfrm>
                <a:off x="172095" y="1715"/>
                <a:ext cx="81757" cy="94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22"/>
                    </a:moveTo>
                    <a:cubicBezTo>
                      <a:pt x="21600" y="12785"/>
                      <a:pt x="21090" y="14564"/>
                      <a:pt x="20072" y="16160"/>
                    </a:cubicBezTo>
                    <a:cubicBezTo>
                      <a:pt x="19064" y="17756"/>
                      <a:pt x="17718" y="18994"/>
                      <a:pt x="16037" y="19874"/>
                    </a:cubicBezTo>
                    <a:cubicBezTo>
                      <a:pt x="14868" y="20483"/>
                      <a:pt x="13563" y="20923"/>
                      <a:pt x="12121" y="21194"/>
                    </a:cubicBezTo>
                    <a:cubicBezTo>
                      <a:pt x="10692" y="21465"/>
                      <a:pt x="8803" y="21600"/>
                      <a:pt x="6456" y="21600"/>
                    </a:cubicBezTo>
                    <a:lnTo>
                      <a:pt x="0" y="21600"/>
                    </a:lnTo>
                    <a:lnTo>
                      <a:pt x="0" y="0"/>
                    </a:lnTo>
                    <a:lnTo>
                      <a:pt x="6388" y="0"/>
                    </a:lnTo>
                    <a:cubicBezTo>
                      <a:pt x="8882" y="0"/>
                      <a:pt x="10864" y="155"/>
                      <a:pt x="12329" y="464"/>
                    </a:cubicBezTo>
                    <a:cubicBezTo>
                      <a:pt x="13806" y="764"/>
                      <a:pt x="15052" y="1180"/>
                      <a:pt x="16071" y="1711"/>
                    </a:cubicBezTo>
                    <a:cubicBezTo>
                      <a:pt x="17810" y="2631"/>
                      <a:pt x="19168" y="3854"/>
                      <a:pt x="20141" y="5382"/>
                    </a:cubicBezTo>
                    <a:cubicBezTo>
                      <a:pt x="21114" y="6909"/>
                      <a:pt x="21600" y="8723"/>
                      <a:pt x="21600" y="10822"/>
                    </a:cubicBezTo>
                    <a:close/>
                    <a:moveTo>
                      <a:pt x="18045" y="10778"/>
                    </a:moveTo>
                    <a:cubicBezTo>
                      <a:pt x="18045" y="9086"/>
                      <a:pt x="17697" y="7658"/>
                      <a:pt x="16997" y="6498"/>
                    </a:cubicBezTo>
                    <a:cubicBezTo>
                      <a:pt x="16300" y="5338"/>
                      <a:pt x="15259" y="4425"/>
                      <a:pt x="13874" y="3756"/>
                    </a:cubicBezTo>
                    <a:cubicBezTo>
                      <a:pt x="12866" y="3273"/>
                      <a:pt x="11795" y="2939"/>
                      <a:pt x="10662" y="2756"/>
                    </a:cubicBezTo>
                    <a:cubicBezTo>
                      <a:pt x="9529" y="2563"/>
                      <a:pt x="8174" y="2466"/>
                      <a:pt x="6593" y="2466"/>
                    </a:cubicBezTo>
                    <a:lnTo>
                      <a:pt x="3399" y="2466"/>
                    </a:lnTo>
                    <a:lnTo>
                      <a:pt x="3399" y="19134"/>
                    </a:lnTo>
                    <a:lnTo>
                      <a:pt x="6593" y="19134"/>
                    </a:lnTo>
                    <a:cubicBezTo>
                      <a:pt x="8230" y="19134"/>
                      <a:pt x="9654" y="19032"/>
                      <a:pt x="10869" y="18829"/>
                    </a:cubicBezTo>
                    <a:cubicBezTo>
                      <a:pt x="12094" y="18626"/>
                      <a:pt x="13216" y="18248"/>
                      <a:pt x="14233" y="17698"/>
                    </a:cubicBezTo>
                    <a:cubicBezTo>
                      <a:pt x="15505" y="17010"/>
                      <a:pt x="16455" y="16107"/>
                      <a:pt x="17083" y="14985"/>
                    </a:cubicBezTo>
                    <a:cubicBezTo>
                      <a:pt x="17724" y="13862"/>
                      <a:pt x="18045" y="12461"/>
                      <a:pt x="18045" y="10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28" name="TextBox 126"/>
            <p:cNvSpPr txBox="1"/>
            <p:nvPr/>
          </p:nvSpPr>
          <p:spPr>
            <a:xfrm>
              <a:off x="1143205" y="3316795"/>
              <a:ext cx="1645564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MRTOF</a:t>
              </a:r>
              <a:endParaRPr b="1"/>
            </a:p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Mass Spectrometer</a:t>
              </a:r>
            </a:p>
          </p:txBody>
        </p:sp>
        <p:sp>
          <p:nvSpPr>
            <p:cNvPr id="229" name="TextBox 128"/>
            <p:cNvSpPr txBox="1"/>
            <p:nvPr/>
          </p:nvSpPr>
          <p:spPr>
            <a:xfrm>
              <a:off x="5459220" y="3201678"/>
              <a:ext cx="140881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Linear Paul Trap</a:t>
              </a:r>
            </a:p>
          </p:txBody>
        </p:sp>
        <p:sp>
          <p:nvSpPr>
            <p:cNvPr id="230" name="TextBox 129"/>
            <p:cNvSpPr txBox="1"/>
            <p:nvPr/>
          </p:nvSpPr>
          <p:spPr>
            <a:xfrm>
              <a:off x="4733272" y="4547725"/>
              <a:ext cx="1451033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Laser Spectroscopy</a:t>
              </a:r>
            </a:p>
          </p:txBody>
        </p:sp>
        <p:sp>
          <p:nvSpPr>
            <p:cNvPr id="231" name="TextBox 130"/>
            <p:cNvSpPr txBox="1"/>
            <p:nvPr/>
          </p:nvSpPr>
          <p:spPr>
            <a:xfrm>
              <a:off x="-1" y="3867037"/>
              <a:ext cx="632107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Detector</a:t>
              </a:r>
            </a:p>
          </p:txBody>
        </p:sp>
        <p:sp>
          <p:nvSpPr>
            <p:cNvPr id="232" name="Freeform: Shape 131"/>
            <p:cNvSpPr/>
            <p:nvPr/>
          </p:nvSpPr>
          <p:spPr>
            <a:xfrm>
              <a:off x="7011779" y="4201438"/>
              <a:ext cx="75455" cy="73693"/>
            </a:xfrm>
            <a:prstGeom prst="ellipse">
              <a:avLst/>
            </a:prstGeom>
            <a:solidFill>
              <a:srgbClr val="FF000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241" name="Graphic 9"/>
            <p:cNvGrpSpPr/>
            <p:nvPr/>
          </p:nvGrpSpPr>
          <p:grpSpPr>
            <a:xfrm>
              <a:off x="6137333" y="4055309"/>
              <a:ext cx="284638" cy="370293"/>
              <a:chOff x="0" y="-1"/>
              <a:chExt cx="284636" cy="370292"/>
            </a:xfrm>
          </p:grpSpPr>
          <p:sp>
            <p:nvSpPr>
              <p:cNvPr id="233" name="Freeform: Shape 133"/>
              <p:cNvSpPr/>
              <p:nvPr/>
            </p:nvSpPr>
            <p:spPr>
              <a:xfrm>
                <a:off x="105630" y="-2"/>
                <a:ext cx="156391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4" name="Freeform: Shape 134"/>
              <p:cNvSpPr/>
              <p:nvPr/>
            </p:nvSpPr>
            <p:spPr>
              <a:xfrm>
                <a:off x="246934" y="-2"/>
                <a:ext cx="37703" cy="73699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5" name="Freeform: Shape 135"/>
              <p:cNvSpPr/>
              <p:nvPr/>
            </p:nvSpPr>
            <p:spPr>
              <a:xfrm>
                <a:off x="-1" y="73695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92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6" name="Freeform: Shape 136"/>
              <p:cNvSpPr/>
              <p:nvPr/>
            </p:nvSpPr>
            <p:spPr>
              <a:xfrm>
                <a:off x="105630" y="221086"/>
                <a:ext cx="156391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7" name="Freeform: Shape 137"/>
              <p:cNvSpPr/>
              <p:nvPr/>
            </p:nvSpPr>
            <p:spPr>
              <a:xfrm>
                <a:off x="-1" y="294755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88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8" name="Freeform: Shape 138"/>
              <p:cNvSpPr/>
              <p:nvPr/>
            </p:nvSpPr>
            <p:spPr>
              <a:xfrm>
                <a:off x="141277" y="294755"/>
                <a:ext cx="37730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9" name="Freeform: Shape 139"/>
              <p:cNvSpPr/>
              <p:nvPr/>
            </p:nvSpPr>
            <p:spPr>
              <a:xfrm>
                <a:off x="246934" y="221059"/>
                <a:ext cx="37703" cy="73697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0" name="Freeform: Shape 140"/>
              <p:cNvSpPr/>
              <p:nvPr/>
            </p:nvSpPr>
            <p:spPr>
              <a:xfrm>
                <a:off x="141277" y="73695"/>
                <a:ext cx="37730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50" name="Graphic 9"/>
            <p:cNvGrpSpPr/>
            <p:nvPr/>
          </p:nvGrpSpPr>
          <p:grpSpPr>
            <a:xfrm>
              <a:off x="6257404" y="4053491"/>
              <a:ext cx="534292" cy="370265"/>
              <a:chOff x="0" y="0"/>
              <a:chExt cx="534291" cy="370264"/>
            </a:xfrm>
          </p:grpSpPr>
          <p:sp>
            <p:nvSpPr>
              <p:cNvPr id="242" name="Freeform: Shape 142"/>
              <p:cNvSpPr/>
              <p:nvPr/>
            </p:nvSpPr>
            <p:spPr>
              <a:xfrm>
                <a:off x="106256" y="-1"/>
                <a:ext cx="413561" cy="74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796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3" name="Freeform: Shape 143"/>
              <p:cNvSpPr/>
              <p:nvPr/>
            </p:nvSpPr>
            <p:spPr>
              <a:xfrm>
                <a:off x="496563" y="670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4" name="Freeform: Shape 144"/>
              <p:cNvSpPr/>
              <p:nvPr/>
            </p:nvSpPr>
            <p:spPr>
              <a:xfrm>
                <a:off x="-1" y="73082"/>
                <a:ext cx="413561" cy="74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796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5" name="Freeform: Shape 145"/>
              <p:cNvSpPr/>
              <p:nvPr/>
            </p:nvSpPr>
            <p:spPr>
              <a:xfrm>
                <a:off x="390277" y="73753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6" name="Freeform: Shape 146"/>
              <p:cNvSpPr/>
              <p:nvPr/>
            </p:nvSpPr>
            <p:spPr>
              <a:xfrm>
                <a:off x="105628" y="221671"/>
                <a:ext cx="413561" cy="74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800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7" name="Freeform: Shape 147"/>
              <p:cNvSpPr/>
              <p:nvPr/>
            </p:nvSpPr>
            <p:spPr>
              <a:xfrm>
                <a:off x="495936" y="222371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8" name="Freeform: Shape 148"/>
              <p:cNvSpPr/>
              <p:nvPr/>
            </p:nvSpPr>
            <p:spPr>
              <a:xfrm>
                <a:off x="-1" y="295368"/>
                <a:ext cx="413561" cy="74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804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9" name="Freeform: Shape 149"/>
              <p:cNvSpPr/>
              <p:nvPr/>
            </p:nvSpPr>
            <p:spPr>
              <a:xfrm>
                <a:off x="390277" y="296038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51" name="Freeform: Shape 150"/>
            <p:cNvSpPr/>
            <p:nvPr/>
          </p:nvSpPr>
          <p:spPr>
            <a:xfrm>
              <a:off x="6657865" y="4055379"/>
              <a:ext cx="156383" cy="75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76"/>
                  </a:lnTo>
                  <a:cubicBezTo>
                    <a:pt x="3570" y="176"/>
                    <a:pt x="0" y="176"/>
                    <a:pt x="0" y="10885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2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2" name="Freeform: Shape 151"/>
            <p:cNvSpPr/>
            <p:nvPr/>
          </p:nvSpPr>
          <p:spPr>
            <a:xfrm>
              <a:off x="6799161" y="4055379"/>
              <a:ext cx="37738" cy="7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3"/>
                  </a:moveTo>
                  <a:cubicBezTo>
                    <a:pt x="21600" y="16767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4832" y="21600"/>
                    <a:pt x="0" y="16767"/>
                    <a:pt x="0" y="10803"/>
                  </a:cubicBezTo>
                  <a:cubicBezTo>
                    <a:pt x="0" y="4833"/>
                    <a:pt x="4832" y="0"/>
                    <a:pt x="10800" y="0"/>
                  </a:cubicBezTo>
                  <a:cubicBezTo>
                    <a:pt x="16755" y="0"/>
                    <a:pt x="21600" y="4833"/>
                    <a:pt x="21600" y="10803"/>
                  </a:cubicBezTo>
                  <a:cubicBezTo>
                    <a:pt x="21600" y="10803"/>
                    <a:pt x="21600" y="10803"/>
                    <a:pt x="21600" y="10803"/>
                  </a:cubicBezTo>
                  <a:close/>
                </a:path>
              </a:pathLst>
            </a:custGeom>
            <a:solidFill>
              <a:srgbClr val="D38D5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3" name="Freeform: Shape 152"/>
            <p:cNvSpPr/>
            <p:nvPr/>
          </p:nvSpPr>
          <p:spPr>
            <a:xfrm>
              <a:off x="6552248" y="4129056"/>
              <a:ext cx="156384" cy="7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76"/>
                  </a:lnTo>
                  <a:cubicBezTo>
                    <a:pt x="3570" y="176"/>
                    <a:pt x="0" y="176"/>
                    <a:pt x="0" y="10891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9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4" name="Freeform: Shape 153"/>
            <p:cNvSpPr/>
            <p:nvPr/>
          </p:nvSpPr>
          <p:spPr>
            <a:xfrm>
              <a:off x="6657865" y="4276457"/>
              <a:ext cx="156383" cy="75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69"/>
                  </a:lnTo>
                  <a:cubicBezTo>
                    <a:pt x="3570" y="169"/>
                    <a:pt x="0" y="169"/>
                    <a:pt x="0" y="10888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9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5" name="Freeform: Shape 154"/>
            <p:cNvSpPr/>
            <p:nvPr/>
          </p:nvSpPr>
          <p:spPr>
            <a:xfrm>
              <a:off x="6552248" y="4350134"/>
              <a:ext cx="156384" cy="7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76"/>
                  </a:lnTo>
                  <a:cubicBezTo>
                    <a:pt x="3570" y="176"/>
                    <a:pt x="0" y="176"/>
                    <a:pt x="0" y="10891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9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6" name="Freeform: Shape 155"/>
            <p:cNvSpPr/>
            <p:nvPr/>
          </p:nvSpPr>
          <p:spPr>
            <a:xfrm>
              <a:off x="6693521" y="4350134"/>
              <a:ext cx="37739" cy="73703"/>
            </a:xfrm>
            <a:prstGeom prst="ellipse">
              <a:avLst/>
            </a:prstGeom>
            <a:solidFill>
              <a:srgbClr val="D38D5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7" name="Freeform: Shape 156"/>
            <p:cNvSpPr/>
            <p:nvPr/>
          </p:nvSpPr>
          <p:spPr>
            <a:xfrm>
              <a:off x="6799161" y="4276457"/>
              <a:ext cx="37738" cy="7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797"/>
                  </a:moveTo>
                  <a:cubicBezTo>
                    <a:pt x="21600" y="16767"/>
                    <a:pt x="16755" y="21600"/>
                    <a:pt x="10800" y="21600"/>
                  </a:cubicBezTo>
                  <a:cubicBezTo>
                    <a:pt x="4832" y="21600"/>
                    <a:pt x="0" y="16767"/>
                    <a:pt x="0" y="10797"/>
                  </a:cubicBezTo>
                  <a:cubicBezTo>
                    <a:pt x="0" y="4833"/>
                    <a:pt x="4832" y="0"/>
                    <a:pt x="10800" y="0"/>
                  </a:cubicBezTo>
                  <a:cubicBezTo>
                    <a:pt x="16755" y="0"/>
                    <a:pt x="21600" y="4833"/>
                    <a:pt x="21600" y="10797"/>
                  </a:cubicBezTo>
                  <a:cubicBezTo>
                    <a:pt x="21600" y="10797"/>
                    <a:pt x="21600" y="10797"/>
                    <a:pt x="21600" y="10797"/>
                  </a:cubicBezTo>
                  <a:close/>
                </a:path>
              </a:pathLst>
            </a:custGeom>
            <a:solidFill>
              <a:srgbClr val="C87137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8" name="Freeform: Shape 157"/>
            <p:cNvSpPr/>
            <p:nvPr/>
          </p:nvSpPr>
          <p:spPr>
            <a:xfrm>
              <a:off x="6693521" y="4129056"/>
              <a:ext cx="37739" cy="73703"/>
            </a:xfrm>
            <a:prstGeom prst="ellipse">
              <a:avLst/>
            </a:prstGeom>
            <a:solidFill>
              <a:srgbClr val="D38D5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59" name="Freeform: Shape 158"/>
            <p:cNvSpPr/>
            <p:nvPr/>
          </p:nvSpPr>
          <p:spPr>
            <a:xfrm>
              <a:off x="5409352" y="4211749"/>
              <a:ext cx="75455" cy="73693"/>
            </a:xfrm>
            <a:prstGeom prst="ellipse">
              <a:avLst/>
            </a:prstGeom>
            <a:solidFill>
              <a:srgbClr val="FF000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0" name="Freeform: Shape 159"/>
            <p:cNvSpPr/>
            <p:nvPr/>
          </p:nvSpPr>
          <p:spPr>
            <a:xfrm>
              <a:off x="6935972" y="4167261"/>
              <a:ext cx="63879" cy="62813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1" name="Freeform: Shape 160"/>
            <p:cNvSpPr/>
            <p:nvPr/>
          </p:nvSpPr>
          <p:spPr>
            <a:xfrm>
              <a:off x="7086097" y="4292420"/>
              <a:ext cx="65657" cy="64719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2" name="Freeform: Shape 161"/>
            <p:cNvSpPr/>
            <p:nvPr/>
          </p:nvSpPr>
          <p:spPr>
            <a:xfrm>
              <a:off x="6992266" y="4311175"/>
              <a:ext cx="67855" cy="63209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3" name="Freeform: Shape 162"/>
            <p:cNvSpPr/>
            <p:nvPr/>
          </p:nvSpPr>
          <p:spPr>
            <a:xfrm>
              <a:off x="7042313" y="4117183"/>
              <a:ext cx="70143" cy="66227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4" name="Freeform: Shape 163"/>
            <p:cNvSpPr/>
            <p:nvPr/>
          </p:nvSpPr>
          <p:spPr>
            <a:xfrm>
              <a:off x="6283818" y="4261814"/>
              <a:ext cx="195467" cy="237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2" h="20985" fill="norm" stroke="1" extrusionOk="0">
                  <a:moveTo>
                    <a:pt x="21092" y="492"/>
                  </a:moveTo>
                  <a:cubicBezTo>
                    <a:pt x="21092" y="492"/>
                    <a:pt x="18393" y="-615"/>
                    <a:pt x="12991" y="492"/>
                  </a:cubicBezTo>
                  <a:cubicBezTo>
                    <a:pt x="7593" y="1600"/>
                    <a:pt x="1630" y="6213"/>
                    <a:pt x="553" y="10590"/>
                  </a:cubicBezTo>
                  <a:cubicBezTo>
                    <a:pt x="-508" y="14892"/>
                    <a:pt x="166" y="18216"/>
                    <a:pt x="842" y="20985"/>
                  </a:cubicBezTo>
                </a:path>
              </a:pathLst>
            </a:custGeom>
            <a:noFill/>
            <a:ln w="465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5" name="Freeform: Shape 164"/>
            <p:cNvSpPr/>
            <p:nvPr/>
          </p:nvSpPr>
          <p:spPr>
            <a:xfrm>
              <a:off x="6537517" y="4261816"/>
              <a:ext cx="179508" cy="255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029" fill="norm" stroke="1" extrusionOk="0">
                  <a:moveTo>
                    <a:pt x="21209" y="457"/>
                  </a:moveTo>
                  <a:cubicBezTo>
                    <a:pt x="21209" y="457"/>
                    <a:pt x="18251" y="-571"/>
                    <a:pt x="12339" y="457"/>
                  </a:cubicBezTo>
                  <a:cubicBezTo>
                    <a:pt x="6425" y="1485"/>
                    <a:pt x="511" y="5600"/>
                    <a:pt x="23" y="9964"/>
                  </a:cubicBezTo>
                  <a:cubicBezTo>
                    <a:pt x="-391" y="13676"/>
                    <a:pt x="4948" y="18458"/>
                    <a:pt x="7903" y="21029"/>
                  </a:cubicBezTo>
                </a:path>
              </a:pathLst>
            </a:custGeom>
            <a:noFill/>
            <a:ln w="465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6" name="Freeform: Shape 165"/>
            <p:cNvSpPr/>
            <p:nvPr/>
          </p:nvSpPr>
          <p:spPr>
            <a:xfrm>
              <a:off x="6641953" y="4492662"/>
              <a:ext cx="66961" cy="60081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7" name="Freeform: Shape 166"/>
            <p:cNvSpPr/>
            <p:nvPr/>
          </p:nvSpPr>
          <p:spPr>
            <a:xfrm>
              <a:off x="6585636" y="4561509"/>
              <a:ext cx="67855" cy="63209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8" name="Freeform: Shape 167"/>
            <p:cNvSpPr/>
            <p:nvPr/>
          </p:nvSpPr>
          <p:spPr>
            <a:xfrm>
              <a:off x="5655287" y="3985936"/>
              <a:ext cx="47291" cy="47307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69" name="Freeform: Shape 168"/>
            <p:cNvSpPr/>
            <p:nvPr/>
          </p:nvSpPr>
          <p:spPr>
            <a:xfrm>
              <a:off x="6341656" y="4542738"/>
              <a:ext cx="63877" cy="62813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70" name="TextBox 169"/>
            <p:cNvSpPr txBox="1"/>
            <p:nvPr/>
          </p:nvSpPr>
          <p:spPr>
            <a:xfrm>
              <a:off x="6156473" y="3623052"/>
              <a:ext cx="900593" cy="4420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Quadrupole</a:t>
              </a:r>
            </a:p>
            <a:p>
              <a:pPr algn="ctr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mass filter </a:t>
              </a:r>
            </a:p>
          </p:txBody>
        </p:sp>
        <p:pic>
          <p:nvPicPr>
            <p:cNvPr id="271" name="Picture 171" descr="Picture 171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9891027">
              <a:off x="4880277" y="4386160"/>
              <a:ext cx="540590" cy="62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2" name="Freeform: Shape 173"/>
            <p:cNvSpPr/>
            <p:nvPr/>
          </p:nvSpPr>
          <p:spPr>
            <a:xfrm>
              <a:off x="373327" y="2338590"/>
              <a:ext cx="6380937" cy="688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20429" cap="flat">
              <a:solidFill>
                <a:srgbClr val="000510">
                  <a:alpha val="5100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273" name="TextBox 174"/>
            <p:cNvSpPr txBox="1"/>
            <p:nvPr/>
          </p:nvSpPr>
          <p:spPr>
            <a:xfrm>
              <a:off x="358823" y="2349843"/>
              <a:ext cx="686678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Liquid Xe</a:t>
              </a:r>
            </a:p>
          </p:txBody>
        </p:sp>
        <p:sp>
          <p:nvSpPr>
            <p:cNvPr id="274" name="TextBox 175"/>
            <p:cNvSpPr txBox="1"/>
            <p:nvPr/>
          </p:nvSpPr>
          <p:spPr>
            <a:xfrm>
              <a:off x="1415546" y="2349843"/>
              <a:ext cx="1063076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Xe Gas (~2bar)</a:t>
              </a:r>
            </a:p>
          </p:txBody>
        </p:sp>
        <p:sp>
          <p:nvSpPr>
            <p:cNvPr id="275" name="TextBox 177"/>
            <p:cNvSpPr txBox="1"/>
            <p:nvPr/>
          </p:nvSpPr>
          <p:spPr>
            <a:xfrm>
              <a:off x="4931883" y="2343926"/>
              <a:ext cx="168149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b">
              <a:spAutoFit/>
            </a:bodyPr>
            <a:lstStyle/>
            <a:p>
              <a:pPr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High vaccum (~10</a:t>
              </a:r>
              <a:r>
                <a:rPr baseline="16777"/>
                <a:t>-6</a:t>
              </a:r>
              <a:r>
                <a:t>mbar)</a:t>
              </a:r>
            </a:p>
          </p:txBody>
        </p:sp>
        <p:sp>
          <p:nvSpPr>
            <p:cNvPr id="276" name="TextBox 178"/>
            <p:cNvSpPr txBox="1"/>
            <p:nvPr/>
          </p:nvSpPr>
          <p:spPr>
            <a:xfrm>
              <a:off x="5544973" y="2637689"/>
              <a:ext cx="950388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High vaccum </a:t>
              </a:r>
            </a:p>
          </p:txBody>
        </p:sp>
        <p:sp>
          <p:nvSpPr>
            <p:cNvPr id="277" name="TextBox 179"/>
            <p:cNvSpPr txBox="1"/>
            <p:nvPr/>
          </p:nvSpPr>
          <p:spPr>
            <a:xfrm>
              <a:off x="5544973" y="2804579"/>
              <a:ext cx="876650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(~10-7mbar)</a:t>
              </a:r>
            </a:p>
          </p:txBody>
        </p:sp>
        <p:sp>
          <p:nvSpPr>
            <p:cNvPr id="278" name="TextBox 180"/>
            <p:cNvSpPr txBox="1"/>
            <p:nvPr/>
          </p:nvSpPr>
          <p:spPr>
            <a:xfrm>
              <a:off x="4201613" y="2637689"/>
              <a:ext cx="101007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He buffer Gas </a:t>
              </a:r>
            </a:p>
          </p:txBody>
        </p:sp>
        <p:sp>
          <p:nvSpPr>
            <p:cNvPr id="279" name="TextBox 181"/>
            <p:cNvSpPr txBox="1"/>
            <p:nvPr/>
          </p:nvSpPr>
          <p:spPr>
            <a:xfrm>
              <a:off x="4308012" y="2798663"/>
              <a:ext cx="83524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b">
              <a:spAutoFit/>
            </a:bodyPr>
            <a:lstStyle/>
            <a:p>
              <a:pPr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(~10</a:t>
              </a:r>
              <a:r>
                <a:rPr baseline="16777"/>
                <a:t>-2</a:t>
              </a:r>
              <a:r>
                <a:t>mbar)</a:t>
              </a:r>
            </a:p>
          </p:txBody>
        </p:sp>
        <p:sp>
          <p:nvSpPr>
            <p:cNvPr id="280" name="TextBox 182"/>
            <p:cNvSpPr txBox="1"/>
            <p:nvPr/>
          </p:nvSpPr>
          <p:spPr>
            <a:xfrm>
              <a:off x="1528731" y="2807012"/>
              <a:ext cx="2007619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b">
              <a:spAutoFit/>
            </a:bodyPr>
            <a:lstStyle/>
            <a:p>
              <a:pPr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Ultra-high vacuum (~10</a:t>
              </a:r>
              <a:r>
                <a:rPr baseline="16777"/>
                <a:t>-8</a:t>
              </a:r>
              <a:r>
                <a:t>mbar)</a:t>
              </a:r>
            </a:p>
          </p:txBody>
        </p:sp>
        <p:sp>
          <p:nvSpPr>
            <p:cNvPr id="281" name="Freeform: Shape 183"/>
            <p:cNvSpPr/>
            <p:nvPr/>
          </p:nvSpPr>
          <p:spPr>
            <a:xfrm>
              <a:off x="2656703" y="2995667"/>
              <a:ext cx="2" cy="93877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2" name="Freeform: Shape 184"/>
            <p:cNvSpPr/>
            <p:nvPr/>
          </p:nvSpPr>
          <p:spPr>
            <a:xfrm>
              <a:off x="664628" y="2282266"/>
              <a:ext cx="2" cy="93873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3" name="Freeform: Shape 185"/>
            <p:cNvSpPr/>
            <p:nvPr/>
          </p:nvSpPr>
          <p:spPr>
            <a:xfrm>
              <a:off x="1967988" y="2282266"/>
              <a:ext cx="2" cy="93873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4" name="Freeform: Shape 187"/>
            <p:cNvSpPr/>
            <p:nvPr/>
          </p:nvSpPr>
          <p:spPr>
            <a:xfrm>
              <a:off x="6054608" y="2282266"/>
              <a:ext cx="2" cy="93873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5" name="Freeform: Shape 188"/>
            <p:cNvSpPr/>
            <p:nvPr/>
          </p:nvSpPr>
          <p:spPr>
            <a:xfrm>
              <a:off x="6097407" y="2989423"/>
              <a:ext cx="2" cy="93877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6" name="Freeform: Shape 189"/>
            <p:cNvSpPr/>
            <p:nvPr/>
          </p:nvSpPr>
          <p:spPr>
            <a:xfrm>
              <a:off x="4721112" y="2983155"/>
              <a:ext cx="2" cy="93877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289" name="Graphic 9"/>
            <p:cNvGrpSpPr/>
            <p:nvPr/>
          </p:nvGrpSpPr>
          <p:grpSpPr>
            <a:xfrm>
              <a:off x="4016036" y="4776208"/>
              <a:ext cx="349509" cy="1"/>
              <a:chOff x="0" y="0"/>
              <a:chExt cx="349508" cy="0"/>
            </a:xfrm>
          </p:grpSpPr>
          <p:sp>
            <p:nvSpPr>
              <p:cNvPr id="287" name="Freeform: Shape 191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8" name="Freeform: Shape 192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90" name="Freeform: Shape 193"/>
            <p:cNvSpPr/>
            <p:nvPr/>
          </p:nvSpPr>
          <p:spPr>
            <a:xfrm>
              <a:off x="4025009" y="4932215"/>
              <a:ext cx="332376" cy="38966"/>
            </a:xfrm>
            <a:prstGeom prst="rect">
              <a:avLst/>
            </a:prstGeom>
            <a:solidFill>
              <a:srgbClr val="000000"/>
            </a:solidFill>
            <a:ln w="17477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293" name="Graphic 9"/>
            <p:cNvGrpSpPr/>
            <p:nvPr/>
          </p:nvGrpSpPr>
          <p:grpSpPr>
            <a:xfrm>
              <a:off x="4016036" y="4813670"/>
              <a:ext cx="349509" cy="1"/>
              <a:chOff x="0" y="0"/>
              <a:chExt cx="349508" cy="0"/>
            </a:xfrm>
          </p:grpSpPr>
          <p:sp>
            <p:nvSpPr>
              <p:cNvPr id="291" name="Freeform: Shape 195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2" name="Freeform: Shape 196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96" name="Graphic 9"/>
            <p:cNvGrpSpPr/>
            <p:nvPr/>
          </p:nvGrpSpPr>
          <p:grpSpPr>
            <a:xfrm>
              <a:off x="4016036" y="4851158"/>
              <a:ext cx="349509" cy="1"/>
              <a:chOff x="0" y="0"/>
              <a:chExt cx="349508" cy="0"/>
            </a:xfrm>
          </p:grpSpPr>
          <p:sp>
            <p:nvSpPr>
              <p:cNvPr id="294" name="Freeform: Shape 198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5" name="Freeform: Shape 199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99" name="Graphic 9"/>
            <p:cNvGrpSpPr/>
            <p:nvPr/>
          </p:nvGrpSpPr>
          <p:grpSpPr>
            <a:xfrm>
              <a:off x="4016036" y="4886895"/>
              <a:ext cx="349509" cy="1"/>
              <a:chOff x="0" y="0"/>
              <a:chExt cx="349508" cy="0"/>
            </a:xfrm>
          </p:grpSpPr>
          <p:sp>
            <p:nvSpPr>
              <p:cNvPr id="297" name="Freeform: Shape 201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8" name="Freeform: Shape 202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02" name="Graphic 9"/>
            <p:cNvGrpSpPr/>
            <p:nvPr/>
          </p:nvGrpSpPr>
          <p:grpSpPr>
            <a:xfrm>
              <a:off x="4016036" y="4922633"/>
              <a:ext cx="349509" cy="1"/>
              <a:chOff x="0" y="0"/>
              <a:chExt cx="349508" cy="0"/>
            </a:xfrm>
          </p:grpSpPr>
          <p:sp>
            <p:nvSpPr>
              <p:cNvPr id="300" name="Freeform: Shape 204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01" name="Freeform: Shape 205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19" name="Graphic 9"/>
            <p:cNvGrpSpPr/>
            <p:nvPr/>
          </p:nvGrpSpPr>
          <p:grpSpPr>
            <a:xfrm>
              <a:off x="3786770" y="3839814"/>
              <a:ext cx="805376" cy="855320"/>
              <a:chOff x="0" y="0"/>
              <a:chExt cx="805374" cy="855319"/>
            </a:xfrm>
          </p:grpSpPr>
          <p:grpSp>
            <p:nvGrpSpPr>
              <p:cNvPr id="305" name="Graphic 9"/>
              <p:cNvGrpSpPr/>
              <p:nvPr/>
            </p:nvGrpSpPr>
            <p:grpSpPr>
              <a:xfrm>
                <a:off x="129229" y="142609"/>
                <a:ext cx="16800" cy="569440"/>
                <a:chOff x="0" y="0"/>
                <a:chExt cx="16799" cy="569438"/>
              </a:xfrm>
            </p:grpSpPr>
            <p:sp>
              <p:nvSpPr>
                <p:cNvPr id="303" name="Freeform: Shape 208"/>
                <p:cNvSpPr/>
                <p:nvPr/>
              </p:nvSpPr>
              <p:spPr>
                <a:xfrm rot="16200000">
                  <a:off x="-97956" y="454684"/>
                  <a:ext cx="212726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4" name="Freeform: Shape 209"/>
                <p:cNvSpPr/>
                <p:nvPr/>
              </p:nvSpPr>
              <p:spPr>
                <a:xfrm rot="16200000">
                  <a:off x="-97970" y="97969"/>
                  <a:ext cx="212725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306" name="Freeform: Shape 210"/>
              <p:cNvSpPr/>
              <p:nvPr/>
            </p:nvSpPr>
            <p:spPr>
              <a:xfrm>
                <a:off x="0" y="7314"/>
                <a:ext cx="333111" cy="345147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309" name="Graphic 9"/>
              <p:cNvGrpSpPr/>
              <p:nvPr/>
            </p:nvGrpSpPr>
            <p:grpSpPr>
              <a:xfrm>
                <a:off x="131626" y="140183"/>
                <a:ext cx="538680" cy="17740"/>
                <a:chOff x="0" y="0"/>
                <a:chExt cx="538679" cy="17739"/>
              </a:xfrm>
            </p:grpSpPr>
            <p:sp>
              <p:nvSpPr>
                <p:cNvPr id="307" name="Freeform: Shape 212"/>
                <p:cNvSpPr/>
                <p:nvPr/>
              </p:nvSpPr>
              <p:spPr>
                <a:xfrm>
                  <a:off x="-1" y="0"/>
                  <a:ext cx="201272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8" name="Freeform: Shape 213"/>
                <p:cNvSpPr/>
                <p:nvPr/>
              </p:nvSpPr>
              <p:spPr>
                <a:xfrm>
                  <a:off x="337407" y="0"/>
                  <a:ext cx="201273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12" name="Graphic 9"/>
              <p:cNvGrpSpPr/>
              <p:nvPr/>
            </p:nvGrpSpPr>
            <p:grpSpPr>
              <a:xfrm>
                <a:off x="131586" y="696617"/>
                <a:ext cx="538680" cy="17740"/>
                <a:chOff x="0" y="0"/>
                <a:chExt cx="538679" cy="17739"/>
              </a:xfrm>
            </p:grpSpPr>
            <p:sp>
              <p:nvSpPr>
                <p:cNvPr id="310" name="Freeform: Shape 215"/>
                <p:cNvSpPr/>
                <p:nvPr/>
              </p:nvSpPr>
              <p:spPr>
                <a:xfrm>
                  <a:off x="-1" y="0"/>
                  <a:ext cx="201272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1" name="Freeform: Shape 216"/>
                <p:cNvSpPr/>
                <p:nvPr/>
              </p:nvSpPr>
              <p:spPr>
                <a:xfrm>
                  <a:off x="337407" y="0"/>
                  <a:ext cx="201273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15" name="Graphic 9"/>
              <p:cNvGrpSpPr/>
              <p:nvPr/>
            </p:nvGrpSpPr>
            <p:grpSpPr>
              <a:xfrm>
                <a:off x="655470" y="142568"/>
                <a:ext cx="16800" cy="569440"/>
                <a:chOff x="0" y="0"/>
                <a:chExt cx="16799" cy="569439"/>
              </a:xfrm>
            </p:grpSpPr>
            <p:sp>
              <p:nvSpPr>
                <p:cNvPr id="313" name="Freeform: Shape 218"/>
                <p:cNvSpPr/>
                <p:nvPr/>
              </p:nvSpPr>
              <p:spPr>
                <a:xfrm rot="16200000">
                  <a:off x="-97956" y="454685"/>
                  <a:ext cx="212725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4" name="Freeform: Shape 219"/>
                <p:cNvSpPr/>
                <p:nvPr/>
              </p:nvSpPr>
              <p:spPr>
                <a:xfrm rot="16200000">
                  <a:off x="-97970" y="97969"/>
                  <a:ext cx="212725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316" name="Freeform: Shape 220"/>
              <p:cNvSpPr/>
              <p:nvPr/>
            </p:nvSpPr>
            <p:spPr>
              <a:xfrm rot="5400000">
                <a:off x="462969" y="12750"/>
                <a:ext cx="352065" cy="326565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7" name="Freeform: Shape 221"/>
              <p:cNvSpPr/>
              <p:nvPr/>
            </p:nvSpPr>
            <p:spPr>
              <a:xfrm rot="10800000">
                <a:off x="472264" y="505714"/>
                <a:ext cx="333111" cy="345145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8" name="Freeform: Shape 222"/>
              <p:cNvSpPr/>
              <p:nvPr/>
            </p:nvSpPr>
            <p:spPr>
              <a:xfrm rot="16200000">
                <a:off x="-9064" y="516005"/>
                <a:ext cx="352065" cy="326565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45" name="Graphic 9"/>
            <p:cNvGrpSpPr/>
            <p:nvPr/>
          </p:nvGrpSpPr>
          <p:grpSpPr>
            <a:xfrm>
              <a:off x="602844" y="4088003"/>
              <a:ext cx="937018" cy="314203"/>
              <a:chOff x="0" y="0"/>
              <a:chExt cx="937016" cy="314202"/>
            </a:xfrm>
          </p:grpSpPr>
          <p:sp>
            <p:nvSpPr>
              <p:cNvPr id="320" name="Freeform: Shape 224"/>
              <p:cNvSpPr/>
              <p:nvPr/>
            </p:nvSpPr>
            <p:spPr>
              <a:xfrm>
                <a:off x="898445" y="54497"/>
                <a:ext cx="38572" cy="198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0" h="21578" fill="norm" stroke="1" extrusionOk="0">
                    <a:moveTo>
                      <a:pt x="10990" y="21578"/>
                    </a:moveTo>
                    <a:cubicBezTo>
                      <a:pt x="5149" y="21589"/>
                      <a:pt x="232" y="16767"/>
                      <a:pt x="8" y="10809"/>
                    </a:cubicBezTo>
                    <a:cubicBezTo>
                      <a:pt x="-215" y="4850"/>
                      <a:pt x="4339" y="11"/>
                      <a:pt x="10180" y="0"/>
                    </a:cubicBezTo>
                    <a:cubicBezTo>
                      <a:pt x="16021" y="-11"/>
                      <a:pt x="20938" y="4811"/>
                      <a:pt x="21162" y="10769"/>
                    </a:cubicBezTo>
                    <a:cubicBezTo>
                      <a:pt x="21385" y="16728"/>
                      <a:pt x="16831" y="21567"/>
                      <a:pt x="10990" y="215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841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324" name="Graphic 9"/>
              <p:cNvGrpSpPr/>
              <p:nvPr/>
            </p:nvGrpSpPr>
            <p:grpSpPr>
              <a:xfrm>
                <a:off x="670307" y="-1"/>
                <a:ext cx="262605" cy="309621"/>
                <a:chOff x="-1" y="0"/>
                <a:chExt cx="262604" cy="309620"/>
              </a:xfrm>
            </p:grpSpPr>
            <p:sp>
              <p:nvSpPr>
                <p:cNvPr id="321" name="Freeform: Shape 226"/>
                <p:cNvSpPr/>
                <p:nvPr/>
              </p:nvSpPr>
              <p:spPr>
                <a:xfrm rot="5374481">
                  <a:off x="-22330" y="61791"/>
                  <a:ext cx="308249" cy="186038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2" name="Freeform: Shape 227"/>
                <p:cNvSpPr/>
                <p:nvPr/>
              </p:nvSpPr>
              <p:spPr>
                <a:xfrm rot="5374481">
                  <a:off x="-94944" y="115370"/>
                  <a:ext cx="272141" cy="80239"/>
                </a:xfrm>
                <a:prstGeom prst="ellipse">
                  <a:avLst/>
                </a:prstGeom>
                <a:solidFill>
                  <a:srgbClr val="FFFFFF"/>
                </a:solidFill>
                <a:ln w="36413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3" name="Freeform: Shape 228"/>
                <p:cNvSpPr/>
                <p:nvPr/>
              </p:nvSpPr>
              <p:spPr>
                <a:xfrm rot="5374481">
                  <a:off x="78307" y="114008"/>
                  <a:ext cx="287029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28" name="Graphic 9"/>
              <p:cNvGrpSpPr/>
              <p:nvPr/>
            </p:nvGrpSpPr>
            <p:grpSpPr>
              <a:xfrm>
                <a:off x="500345" y="1689"/>
                <a:ext cx="211987" cy="309180"/>
                <a:chOff x="0" y="0"/>
                <a:chExt cx="211985" cy="309179"/>
              </a:xfrm>
            </p:grpSpPr>
            <p:sp>
              <p:nvSpPr>
                <p:cNvPr id="325" name="Freeform: Shape 230"/>
                <p:cNvSpPr/>
                <p:nvPr/>
              </p:nvSpPr>
              <p:spPr>
                <a:xfrm rot="5374481">
                  <a:off x="-48948" y="91320"/>
                  <a:ext cx="308250" cy="126539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6" name="Freeform: Shape 231"/>
                <p:cNvSpPr/>
                <p:nvPr/>
              </p:nvSpPr>
              <p:spPr>
                <a:xfrm rot="5374481">
                  <a:off x="27688" y="11430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7" name="Freeform: Shape 232"/>
                <p:cNvSpPr/>
                <p:nvPr/>
              </p:nvSpPr>
              <p:spPr>
                <a:xfrm rot="5374481">
                  <a:off x="-102735" y="115699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32" name="Graphic 9"/>
              <p:cNvGrpSpPr/>
              <p:nvPr/>
            </p:nvGrpSpPr>
            <p:grpSpPr>
              <a:xfrm>
                <a:off x="338023" y="3206"/>
                <a:ext cx="211986" cy="309180"/>
                <a:chOff x="0" y="0"/>
                <a:chExt cx="211985" cy="309179"/>
              </a:xfrm>
            </p:grpSpPr>
            <p:sp>
              <p:nvSpPr>
                <p:cNvPr id="329" name="Freeform: Shape 234"/>
                <p:cNvSpPr/>
                <p:nvPr/>
              </p:nvSpPr>
              <p:spPr>
                <a:xfrm rot="5374481">
                  <a:off x="-48949" y="91320"/>
                  <a:ext cx="308250" cy="126539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0" name="Freeform: Shape 235"/>
                <p:cNvSpPr/>
                <p:nvPr/>
              </p:nvSpPr>
              <p:spPr>
                <a:xfrm rot="5374481">
                  <a:off x="27688" y="11430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1" name="Freeform: Shape 236"/>
                <p:cNvSpPr/>
                <p:nvPr/>
              </p:nvSpPr>
              <p:spPr>
                <a:xfrm rot="5374481">
                  <a:off x="-102735" y="115699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36" name="Graphic 9"/>
              <p:cNvGrpSpPr/>
              <p:nvPr/>
            </p:nvGrpSpPr>
            <p:grpSpPr>
              <a:xfrm>
                <a:off x="225294" y="6459"/>
                <a:ext cx="162324" cy="305638"/>
                <a:chOff x="0" y="0"/>
                <a:chExt cx="162323" cy="305636"/>
              </a:xfrm>
            </p:grpSpPr>
            <p:sp>
              <p:nvSpPr>
                <p:cNvPr id="333" name="Freeform: Shape 238"/>
                <p:cNvSpPr/>
                <p:nvPr/>
              </p:nvSpPr>
              <p:spPr>
                <a:xfrm rot="5374481">
                  <a:off x="-69819" y="116910"/>
                  <a:ext cx="305113" cy="71817"/>
                </a:xfrm>
                <a:prstGeom prst="rect">
                  <a:avLst/>
                </a:prstGeom>
                <a:solidFill>
                  <a:srgbClr val="FFCC00"/>
                </a:solidFill>
                <a:ln w="324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4" name="Freeform: Shape 239"/>
                <p:cNvSpPr/>
                <p:nvPr/>
              </p:nvSpPr>
              <p:spPr>
                <a:xfrm rot="5374481">
                  <a:off x="-102734" y="113493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5" name="Freeform: Shape 240"/>
                <p:cNvSpPr/>
                <p:nvPr/>
              </p:nvSpPr>
              <p:spPr>
                <a:xfrm rot="5374481">
                  <a:off x="-21973" y="112779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40" name="Graphic 9"/>
              <p:cNvGrpSpPr/>
              <p:nvPr/>
            </p:nvGrpSpPr>
            <p:grpSpPr>
              <a:xfrm>
                <a:off x="112638" y="7512"/>
                <a:ext cx="162324" cy="305638"/>
                <a:chOff x="0" y="0"/>
                <a:chExt cx="162323" cy="305636"/>
              </a:xfrm>
            </p:grpSpPr>
            <p:sp>
              <p:nvSpPr>
                <p:cNvPr id="337" name="Freeform: Shape 242"/>
                <p:cNvSpPr/>
                <p:nvPr/>
              </p:nvSpPr>
              <p:spPr>
                <a:xfrm rot="5374481">
                  <a:off x="-69818" y="116910"/>
                  <a:ext cx="305113" cy="71817"/>
                </a:xfrm>
                <a:prstGeom prst="rect">
                  <a:avLst/>
                </a:prstGeom>
                <a:solidFill>
                  <a:srgbClr val="FFCC00"/>
                </a:solidFill>
                <a:ln w="324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8" name="Freeform: Shape 243"/>
                <p:cNvSpPr/>
                <p:nvPr/>
              </p:nvSpPr>
              <p:spPr>
                <a:xfrm rot="5374481">
                  <a:off x="-102734" y="113493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9" name="Freeform: Shape 244"/>
                <p:cNvSpPr/>
                <p:nvPr/>
              </p:nvSpPr>
              <p:spPr>
                <a:xfrm rot="5374481">
                  <a:off x="-21974" y="11278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44" name="Graphic 9"/>
              <p:cNvGrpSpPr/>
              <p:nvPr/>
            </p:nvGrpSpPr>
            <p:grpSpPr>
              <a:xfrm>
                <a:off x="-1" y="8564"/>
                <a:ext cx="162324" cy="305638"/>
                <a:chOff x="0" y="0"/>
                <a:chExt cx="162323" cy="305636"/>
              </a:xfrm>
            </p:grpSpPr>
            <p:sp>
              <p:nvSpPr>
                <p:cNvPr id="341" name="Freeform: Shape 246"/>
                <p:cNvSpPr/>
                <p:nvPr/>
              </p:nvSpPr>
              <p:spPr>
                <a:xfrm rot="5374481">
                  <a:off x="-69818" y="116910"/>
                  <a:ext cx="305113" cy="71817"/>
                </a:xfrm>
                <a:prstGeom prst="rect">
                  <a:avLst/>
                </a:prstGeom>
                <a:solidFill>
                  <a:srgbClr val="FFCC00"/>
                </a:solidFill>
                <a:ln w="324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2" name="Freeform: Shape 247"/>
                <p:cNvSpPr/>
                <p:nvPr/>
              </p:nvSpPr>
              <p:spPr>
                <a:xfrm rot="5374481">
                  <a:off x="-102734" y="113493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3" name="Freeform: Shape 248"/>
                <p:cNvSpPr/>
                <p:nvPr/>
              </p:nvSpPr>
              <p:spPr>
                <a:xfrm rot="5374481">
                  <a:off x="-21974" y="11278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370" name="Graphic 9"/>
            <p:cNvGrpSpPr/>
            <p:nvPr/>
          </p:nvGrpSpPr>
          <p:grpSpPr>
            <a:xfrm>
              <a:off x="2500181" y="4063260"/>
              <a:ext cx="904005" cy="346073"/>
              <a:chOff x="-1" y="0"/>
              <a:chExt cx="904004" cy="346071"/>
            </a:xfrm>
          </p:grpSpPr>
          <p:grpSp>
            <p:nvGrpSpPr>
              <p:cNvPr id="349" name="Graphic 9"/>
              <p:cNvGrpSpPr/>
              <p:nvPr/>
            </p:nvGrpSpPr>
            <p:grpSpPr>
              <a:xfrm>
                <a:off x="746119" y="618"/>
                <a:ext cx="157884" cy="340604"/>
                <a:chOff x="0" y="0"/>
                <a:chExt cx="157883" cy="340602"/>
              </a:xfrm>
            </p:grpSpPr>
            <p:sp>
              <p:nvSpPr>
                <p:cNvPr id="346" name="Freeform: Shape 251"/>
                <p:cNvSpPr/>
                <p:nvPr/>
              </p:nvSpPr>
              <p:spPr>
                <a:xfrm rot="5391509">
                  <a:off x="-89727" y="135089"/>
                  <a:ext cx="340431" cy="70424"/>
                </a:xfrm>
                <a:prstGeom prst="rect">
                  <a:avLst/>
                </a:prstGeom>
                <a:solidFill>
                  <a:srgbClr val="FFCC00"/>
                </a:solidFill>
                <a:ln w="33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7" name="Freeform: Shape 252"/>
                <p:cNvSpPr/>
                <p:nvPr/>
              </p:nvSpPr>
              <p:spPr>
                <a:xfrm rot="5391509">
                  <a:off x="-120785" y="131518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8" name="Freeform: Shape 253"/>
                <p:cNvSpPr/>
                <p:nvPr/>
              </p:nvSpPr>
              <p:spPr>
                <a:xfrm rot="5391509">
                  <a:off x="-41586" y="131248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53" name="Graphic 9"/>
              <p:cNvGrpSpPr/>
              <p:nvPr/>
            </p:nvGrpSpPr>
            <p:grpSpPr>
              <a:xfrm>
                <a:off x="636032" y="1058"/>
                <a:ext cx="157884" cy="340604"/>
                <a:chOff x="0" y="0"/>
                <a:chExt cx="157883" cy="340602"/>
              </a:xfrm>
            </p:grpSpPr>
            <p:sp>
              <p:nvSpPr>
                <p:cNvPr id="350" name="Freeform: Shape 255"/>
                <p:cNvSpPr/>
                <p:nvPr/>
              </p:nvSpPr>
              <p:spPr>
                <a:xfrm rot="5391509">
                  <a:off x="-89728" y="135089"/>
                  <a:ext cx="340431" cy="70424"/>
                </a:xfrm>
                <a:prstGeom prst="rect">
                  <a:avLst/>
                </a:prstGeom>
                <a:solidFill>
                  <a:srgbClr val="FFCC00"/>
                </a:solidFill>
                <a:ln w="33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1" name="Freeform: Shape 256"/>
                <p:cNvSpPr/>
                <p:nvPr/>
              </p:nvSpPr>
              <p:spPr>
                <a:xfrm rot="5391509">
                  <a:off x="-120785" y="131519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2" name="Freeform: Shape 257"/>
                <p:cNvSpPr/>
                <p:nvPr/>
              </p:nvSpPr>
              <p:spPr>
                <a:xfrm rot="5391509">
                  <a:off x="-41586" y="131248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57" name="Graphic 9"/>
              <p:cNvGrpSpPr/>
              <p:nvPr/>
            </p:nvGrpSpPr>
            <p:grpSpPr>
              <a:xfrm>
                <a:off x="525944" y="1499"/>
                <a:ext cx="157885" cy="340603"/>
                <a:chOff x="0" y="0"/>
                <a:chExt cx="157883" cy="340601"/>
              </a:xfrm>
            </p:grpSpPr>
            <p:sp>
              <p:nvSpPr>
                <p:cNvPr id="354" name="Freeform: Shape 259"/>
                <p:cNvSpPr/>
                <p:nvPr/>
              </p:nvSpPr>
              <p:spPr>
                <a:xfrm rot="5391509">
                  <a:off x="-89728" y="135088"/>
                  <a:ext cx="340430" cy="70425"/>
                </a:xfrm>
                <a:prstGeom prst="rect">
                  <a:avLst/>
                </a:prstGeom>
                <a:solidFill>
                  <a:srgbClr val="FFCC00"/>
                </a:solidFill>
                <a:ln w="33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5" name="Freeform: Shape 260"/>
                <p:cNvSpPr/>
                <p:nvPr/>
              </p:nvSpPr>
              <p:spPr>
                <a:xfrm rot="5391509">
                  <a:off x="-120785" y="131518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6" name="Freeform: Shape 261"/>
                <p:cNvSpPr/>
                <p:nvPr/>
              </p:nvSpPr>
              <p:spPr>
                <a:xfrm rot="5391509">
                  <a:off x="-41586" y="131247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61" name="Graphic 9"/>
              <p:cNvGrpSpPr/>
              <p:nvPr/>
            </p:nvGrpSpPr>
            <p:grpSpPr>
              <a:xfrm>
                <a:off x="367232" y="-1"/>
                <a:ext cx="206585" cy="344235"/>
                <a:chOff x="0" y="0"/>
                <a:chExt cx="206583" cy="344234"/>
              </a:xfrm>
            </p:grpSpPr>
            <p:sp>
              <p:nvSpPr>
                <p:cNvPr id="358" name="Freeform: Shape 263"/>
                <p:cNvSpPr/>
                <p:nvPr/>
              </p:nvSpPr>
              <p:spPr>
                <a:xfrm rot="5391509">
                  <a:off x="-69473" y="110073"/>
                  <a:ext cx="343930" cy="124087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9" name="Freeform: Shape 264"/>
                <p:cNvSpPr/>
                <p:nvPr/>
              </p:nvSpPr>
              <p:spPr>
                <a:xfrm rot="5391509">
                  <a:off x="7114" y="132960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0" name="Freeform: Shape 265"/>
                <p:cNvSpPr/>
                <p:nvPr/>
              </p:nvSpPr>
              <p:spPr>
                <a:xfrm rot="5391509">
                  <a:off x="-120785" y="133674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65" name="Graphic 9"/>
              <p:cNvGrpSpPr/>
              <p:nvPr/>
            </p:nvGrpSpPr>
            <p:grpSpPr>
              <a:xfrm>
                <a:off x="208432" y="634"/>
                <a:ext cx="206584" cy="344235"/>
                <a:chOff x="0" y="0"/>
                <a:chExt cx="206583" cy="344234"/>
              </a:xfrm>
            </p:grpSpPr>
            <p:sp>
              <p:nvSpPr>
                <p:cNvPr id="362" name="Freeform: Shape 267"/>
                <p:cNvSpPr/>
                <p:nvPr/>
              </p:nvSpPr>
              <p:spPr>
                <a:xfrm rot="5391509">
                  <a:off x="-69473" y="110073"/>
                  <a:ext cx="343930" cy="124087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3" name="Freeform: Shape 268"/>
                <p:cNvSpPr/>
                <p:nvPr/>
              </p:nvSpPr>
              <p:spPr>
                <a:xfrm rot="5391509">
                  <a:off x="7114" y="132962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4" name="Freeform: Shape 269"/>
                <p:cNvSpPr/>
                <p:nvPr/>
              </p:nvSpPr>
              <p:spPr>
                <a:xfrm rot="5391509">
                  <a:off x="-120785" y="133674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69" name="Graphic 9"/>
              <p:cNvGrpSpPr/>
              <p:nvPr/>
            </p:nvGrpSpPr>
            <p:grpSpPr>
              <a:xfrm>
                <a:off x="-2" y="1691"/>
                <a:ext cx="256259" cy="344381"/>
                <a:chOff x="-1" y="0"/>
                <a:chExt cx="256257" cy="344379"/>
              </a:xfrm>
            </p:grpSpPr>
            <p:sp>
              <p:nvSpPr>
                <p:cNvPr id="366" name="Freeform: Shape 271"/>
                <p:cNvSpPr/>
                <p:nvPr/>
              </p:nvSpPr>
              <p:spPr>
                <a:xfrm rot="5391509">
                  <a:off x="-43340" y="80974"/>
                  <a:ext cx="343931" cy="182431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7" name="Freeform: Shape 272"/>
                <p:cNvSpPr/>
                <p:nvPr/>
              </p:nvSpPr>
              <p:spPr>
                <a:xfrm rot="5391509">
                  <a:off x="-112107" y="133017"/>
                  <a:ext cx="303643" cy="78683"/>
                </a:xfrm>
                <a:prstGeom prst="ellipse">
                  <a:avLst/>
                </a:prstGeom>
                <a:solidFill>
                  <a:srgbClr val="FFFFFF"/>
                </a:solidFill>
                <a:ln w="3815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8" name="Freeform: Shape 273"/>
                <p:cNvSpPr/>
                <p:nvPr/>
              </p:nvSpPr>
              <p:spPr>
                <a:xfrm rot="5391509">
                  <a:off x="56785" y="132617"/>
                  <a:ext cx="320255" cy="77897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371" name="Freeform: Shape 274"/>
            <p:cNvSpPr/>
            <p:nvPr/>
          </p:nvSpPr>
          <p:spPr>
            <a:xfrm>
              <a:off x="1584968" y="4157841"/>
              <a:ext cx="854971" cy="197853"/>
            </a:xfrm>
            <a:prstGeom prst="ellipse">
              <a:avLst/>
            </a:prstGeom>
            <a:noFill/>
            <a:ln w="12700" cap="flat">
              <a:solidFill>
                <a:srgbClr val="373535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372" name="TextBox 275"/>
            <p:cNvSpPr txBox="1"/>
            <p:nvPr/>
          </p:nvSpPr>
          <p:spPr>
            <a:xfrm>
              <a:off x="3549794" y="3110593"/>
              <a:ext cx="1231016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Laser Ablation</a:t>
              </a:r>
            </a:p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Ion Source</a:t>
              </a:r>
            </a:p>
          </p:txBody>
        </p:sp>
        <p:sp>
          <p:nvSpPr>
            <p:cNvPr id="373" name="Freeform: Shape 277"/>
            <p:cNvSpPr/>
            <p:nvPr/>
          </p:nvSpPr>
          <p:spPr>
            <a:xfrm>
              <a:off x="258076" y="4167823"/>
              <a:ext cx="133461" cy="169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4563"/>
                  </a:lnTo>
                  <a:lnTo>
                    <a:pt x="0" y="17034"/>
                  </a:lnTo>
                  <a:lnTo>
                    <a:pt x="21600" y="21600"/>
                  </a:ln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374" name="Freeform: Shape 279"/>
            <p:cNvSpPr/>
            <p:nvPr/>
          </p:nvSpPr>
          <p:spPr>
            <a:xfrm flipH="1">
              <a:off x="3534608" y="4262739"/>
              <a:ext cx="166820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5" name="Rectangle 21"/>
            <p:cNvSpPr/>
            <p:nvPr/>
          </p:nvSpPr>
          <p:spPr>
            <a:xfrm>
              <a:off x="7420052" y="661273"/>
              <a:ext cx="332583" cy="39127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pic>
          <p:nvPicPr>
            <p:cNvPr id="376" name="Picture 2" descr="Picture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631551" y="1220881"/>
              <a:ext cx="638584" cy="5227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7" name="TextBox 284"/>
            <p:cNvSpPr txBox="1"/>
            <p:nvPr/>
          </p:nvSpPr>
          <p:spPr>
            <a:xfrm>
              <a:off x="1292154" y="1755997"/>
              <a:ext cx="1527320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Laser Ablation </a:t>
              </a:r>
            </a:p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Ion Source in Gas</a:t>
              </a:r>
            </a:p>
          </p:txBody>
        </p:sp>
        <p:grpSp>
          <p:nvGrpSpPr>
            <p:cNvPr id="380" name="Group 309"/>
            <p:cNvGrpSpPr/>
            <p:nvPr/>
          </p:nvGrpSpPr>
          <p:grpSpPr>
            <a:xfrm>
              <a:off x="940610" y="-1"/>
              <a:ext cx="1492194" cy="996560"/>
              <a:chOff x="0" y="0"/>
              <a:chExt cx="1492193" cy="996559"/>
            </a:xfrm>
          </p:grpSpPr>
          <p:sp>
            <p:nvSpPr>
              <p:cNvPr id="378" name="TextBox 72"/>
              <p:cNvSpPr txBox="1"/>
              <p:nvPr/>
            </p:nvSpPr>
            <p:spPr>
              <a:xfrm>
                <a:off x="30640" y="0"/>
                <a:ext cx="577877" cy="2392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>
                <a:lvl1pPr>
                  <a:defRPr b="1" sz="1100">
                    <a:solidFill>
                      <a:srgbClr val="2F5597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Xe Gas</a:t>
                </a:r>
              </a:p>
            </p:txBody>
          </p:sp>
          <p:sp>
            <p:nvSpPr>
              <p:cNvPr id="379" name="Connector: Elbow 296"/>
              <p:cNvSpPr/>
              <p:nvPr/>
            </p:nvSpPr>
            <p:spPr>
              <a:xfrm>
                <a:off x="-1" y="230903"/>
                <a:ext cx="1492195" cy="765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8129" y="0"/>
                    </a:lnTo>
                    <a:lnTo>
                      <a:pt x="8129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28575" cap="flat">
                <a:solidFill>
                  <a:srgbClr val="2E75B6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83" name="Group 314"/>
            <p:cNvGrpSpPr/>
            <p:nvPr/>
          </p:nvGrpSpPr>
          <p:grpSpPr>
            <a:xfrm>
              <a:off x="1922015" y="1065430"/>
              <a:ext cx="503972" cy="403063"/>
              <a:chOff x="-1" y="0"/>
              <a:chExt cx="503971" cy="403062"/>
            </a:xfrm>
          </p:grpSpPr>
          <p:sp>
            <p:nvSpPr>
              <p:cNvPr id="381" name="Straight Connector 307"/>
              <p:cNvSpPr/>
              <p:nvPr/>
            </p:nvSpPr>
            <p:spPr>
              <a:xfrm flipV="1">
                <a:off x="-2" y="0"/>
                <a:ext cx="5271" cy="403063"/>
              </a:xfrm>
              <a:prstGeom prst="line">
                <a:avLst/>
              </a:prstGeom>
              <a:noFill/>
              <a:ln w="25400" cap="flat">
                <a:solidFill>
                  <a:srgbClr val="C00000"/>
                </a:solidFill>
                <a:prstDash val="sysDash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2" name="Straight Arrow Connector 312"/>
              <p:cNvSpPr/>
              <p:nvPr/>
            </p:nvSpPr>
            <p:spPr>
              <a:xfrm>
                <a:off x="-1" y="10250"/>
                <a:ext cx="503972" cy="2"/>
              </a:xfrm>
              <a:prstGeom prst="line">
                <a:avLst/>
              </a:prstGeom>
              <a:noFill/>
              <a:ln w="25400" cap="flat">
                <a:solidFill>
                  <a:srgbClr val="C00000"/>
                </a:solidFill>
                <a:prstDash val="sysDash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87" name="Group 331"/>
            <p:cNvGrpSpPr/>
            <p:nvPr/>
          </p:nvGrpSpPr>
          <p:grpSpPr>
            <a:xfrm>
              <a:off x="7163657" y="1030555"/>
              <a:ext cx="338984" cy="3227346"/>
              <a:chOff x="0" y="-1"/>
              <a:chExt cx="338983" cy="3227344"/>
            </a:xfrm>
          </p:grpSpPr>
          <p:sp>
            <p:nvSpPr>
              <p:cNvPr id="384" name="Straight Connector 320"/>
              <p:cNvSpPr/>
              <p:nvPr/>
            </p:nvSpPr>
            <p:spPr>
              <a:xfrm>
                <a:off x="52980" y="-2"/>
                <a:ext cx="286004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5" name="Straight Connector 323"/>
              <p:cNvSpPr/>
              <p:nvPr/>
            </p:nvSpPr>
            <p:spPr>
              <a:xfrm flipH="1">
                <a:off x="333738" y="62"/>
                <a:ext cx="2" cy="322728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6" name="Straight Arrow Connector 330"/>
              <p:cNvSpPr/>
              <p:nvPr/>
            </p:nvSpPr>
            <p:spPr>
              <a:xfrm flipH="1">
                <a:off x="0" y="3222297"/>
                <a:ext cx="336120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88" name="Isosceles Triangle 332"/>
            <p:cNvSpPr/>
            <p:nvPr/>
          </p:nvSpPr>
          <p:spPr>
            <a:xfrm rot="10800000">
              <a:off x="4152560" y="3672768"/>
              <a:ext cx="91605" cy="1269408"/>
            </a:xfrm>
            <a:prstGeom prst="triangle">
              <a:avLst/>
            </a:prstGeom>
            <a:solidFill>
              <a:srgbClr val="9933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89" name="Freeform: Shape 280"/>
            <p:cNvSpPr/>
            <p:nvPr/>
          </p:nvSpPr>
          <p:spPr>
            <a:xfrm>
              <a:off x="3694534" y="4261470"/>
              <a:ext cx="499804" cy="631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9" h="21600" fill="norm" stroke="1" extrusionOk="0">
                  <a:moveTo>
                    <a:pt x="21556" y="21600"/>
                  </a:moveTo>
                  <a:cubicBezTo>
                    <a:pt x="21556" y="21600"/>
                    <a:pt x="21600" y="13649"/>
                    <a:pt x="21526" y="9605"/>
                  </a:cubicBezTo>
                  <a:cubicBezTo>
                    <a:pt x="21448" y="5413"/>
                    <a:pt x="20451" y="3951"/>
                    <a:pt x="18561" y="2329"/>
                  </a:cubicBezTo>
                  <a:cubicBezTo>
                    <a:pt x="16340" y="423"/>
                    <a:pt x="11646" y="2"/>
                    <a:pt x="7597" y="24"/>
                  </a:cubicBezTo>
                  <a:cubicBezTo>
                    <a:pt x="3472" y="47"/>
                    <a:pt x="0" y="0"/>
                    <a:pt x="0" y="0"/>
                  </a:cubicBezTo>
                </a:path>
              </a:pathLst>
            </a:custGeom>
            <a:noFill/>
            <a:ln w="25400" cap="flat">
              <a:solidFill>
                <a:srgbClr val="C00000"/>
              </a:solidFill>
              <a:prstDash val="sysDash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390" name="Isosceles Triangle 333"/>
            <p:cNvSpPr/>
            <p:nvPr/>
          </p:nvSpPr>
          <p:spPr>
            <a:xfrm flipH="1" rot="5400000">
              <a:off x="1792428" y="1221347"/>
              <a:ext cx="74786" cy="494059"/>
            </a:xfrm>
            <a:prstGeom prst="triangle">
              <a:avLst/>
            </a:prstGeom>
            <a:solidFill>
              <a:srgbClr val="9933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392" name="Title 1"/>
          <p:cNvSpPr txBox="1"/>
          <p:nvPr/>
        </p:nvSpPr>
        <p:spPr>
          <a:xfrm>
            <a:off x="190434" y="326806"/>
            <a:ext cx="11437215" cy="65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lnSpc>
                <a:spcPct val="90000"/>
              </a:lnSpc>
              <a:defRPr sz="4400">
                <a:solidFill>
                  <a:srgbClr val="C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Canadian Ba-tagging Scheme</a:t>
            </a:r>
          </a:p>
        </p:txBody>
      </p:sp>
      <p:sp>
        <p:nvSpPr>
          <p:cNvPr id="393" name="TextBox 10"/>
          <p:cNvSpPr txBox="1"/>
          <p:nvPr/>
        </p:nvSpPr>
        <p:spPr>
          <a:xfrm>
            <a:off x="144715" y="1291603"/>
            <a:ext cx="1876426" cy="1843643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Stage1</a:t>
            </a:r>
            <a:r>
              <a:rPr b="0"/>
              <a:t>:</a:t>
            </a:r>
          </a:p>
          <a:p>
            <a:pPr>
              <a:defRPr sz="1600"/>
            </a:pPr>
            <a:r>
              <a:t>Extraction of detector volume around the location of the decay to gas phase using a capillary tube.</a:t>
            </a:r>
          </a:p>
        </p:txBody>
      </p:sp>
      <p:sp>
        <p:nvSpPr>
          <p:cNvPr id="394" name="Straight Arrow Connector 12"/>
          <p:cNvSpPr/>
          <p:nvPr/>
        </p:nvSpPr>
        <p:spPr>
          <a:xfrm>
            <a:off x="2003955" y="1414799"/>
            <a:ext cx="806175" cy="221411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5" name="TextBox 13"/>
          <p:cNvSpPr txBox="1"/>
          <p:nvPr/>
        </p:nvSpPr>
        <p:spPr>
          <a:xfrm>
            <a:off x="9751996" y="992218"/>
            <a:ext cx="2134035" cy="1081642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Stage2</a:t>
            </a:r>
            <a:r>
              <a:rPr b="0"/>
              <a:t>:</a:t>
            </a:r>
          </a:p>
          <a:p>
            <a:pPr>
              <a:defRPr sz="1600"/>
            </a:pPr>
            <a:r>
              <a:t>RF carpet for efficient transfer of ion from capillary to RF funnel</a:t>
            </a:r>
          </a:p>
        </p:txBody>
      </p:sp>
      <p:sp>
        <p:nvSpPr>
          <p:cNvPr id="396" name="Straight Arrow Connector 14"/>
          <p:cNvSpPr/>
          <p:nvPr/>
        </p:nvSpPr>
        <p:spPr>
          <a:xfrm flipH="1">
            <a:off x="5085201" y="1156155"/>
            <a:ext cx="4673405" cy="547705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7" name="TextBox 20"/>
          <p:cNvSpPr txBox="1"/>
          <p:nvPr/>
        </p:nvSpPr>
        <p:spPr>
          <a:xfrm>
            <a:off x="9770061" y="4669825"/>
            <a:ext cx="2134033" cy="1589642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Stage4</a:t>
            </a:r>
            <a:r>
              <a:rPr b="0"/>
              <a:t>:</a:t>
            </a:r>
          </a:p>
          <a:p>
            <a:pPr>
              <a:defRPr sz="1600"/>
            </a:pPr>
            <a:r>
              <a:t>The Linear Paul trap for detection of barium ion via laser fluorescence</a:t>
            </a:r>
          </a:p>
          <a:p>
            <a:pPr>
              <a:defRPr sz="1600"/>
            </a:pPr>
            <a:r>
              <a:t>spectroscopy​.</a:t>
            </a:r>
          </a:p>
        </p:txBody>
      </p:sp>
      <p:sp>
        <p:nvSpPr>
          <p:cNvPr id="398" name="Straight Arrow Connector 22"/>
          <p:cNvSpPr/>
          <p:nvPr/>
        </p:nvSpPr>
        <p:spPr>
          <a:xfrm flipH="1" flipV="1">
            <a:off x="8901024" y="5644100"/>
            <a:ext cx="877965" cy="408654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9" name="TextBox 25"/>
          <p:cNvSpPr txBox="1"/>
          <p:nvPr/>
        </p:nvSpPr>
        <p:spPr>
          <a:xfrm>
            <a:off x="144715" y="3341387"/>
            <a:ext cx="1981632" cy="1589642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Stage5</a:t>
            </a:r>
            <a:r>
              <a:rPr b="0"/>
              <a:t>:</a:t>
            </a:r>
          </a:p>
          <a:p>
            <a:pPr>
              <a:defRPr sz="1600"/>
            </a:pPr>
            <a:r>
              <a:t>Multiple Reflection TOF Spectrometer for systematic studies and determination of ion mass.</a:t>
            </a:r>
          </a:p>
        </p:txBody>
      </p:sp>
      <p:sp>
        <p:nvSpPr>
          <p:cNvPr id="400" name="Straight Arrow Connector 26"/>
          <p:cNvSpPr/>
          <p:nvPr/>
        </p:nvSpPr>
        <p:spPr>
          <a:xfrm>
            <a:off x="2126346" y="4530907"/>
            <a:ext cx="854597" cy="452575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1" name="TextBox 28"/>
          <p:cNvSpPr txBox="1"/>
          <p:nvPr/>
        </p:nvSpPr>
        <p:spPr>
          <a:xfrm>
            <a:off x="9751996" y="2672671"/>
            <a:ext cx="2134035" cy="1335643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Stage3</a:t>
            </a:r>
            <a:r>
              <a:rPr b="0"/>
              <a:t>:</a:t>
            </a:r>
          </a:p>
          <a:p>
            <a:pPr>
              <a:defRPr sz="1600"/>
            </a:pPr>
            <a:r>
              <a:t>RF funnel facilitates separation of xenon accompanying the Barium ion.</a:t>
            </a:r>
          </a:p>
        </p:txBody>
      </p:sp>
      <p:sp>
        <p:nvSpPr>
          <p:cNvPr id="402" name="Straight Arrow Connector 29"/>
          <p:cNvSpPr/>
          <p:nvPr/>
        </p:nvSpPr>
        <p:spPr>
          <a:xfrm flipH="1" flipV="1">
            <a:off x="8828175" y="3005770"/>
            <a:ext cx="923823" cy="328623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403" name="Ba-Tagged.png" descr="Ba-Tagge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973195" y="-145569"/>
            <a:ext cx="1786940" cy="1200516"/>
          </a:xfrm>
          <a:prstGeom prst="rect">
            <a:avLst/>
          </a:prstGeom>
          <a:ln w="12700">
            <a:miter lim="400000"/>
          </a:ln>
        </p:spPr>
      </p:pic>
      <p:sp>
        <p:nvSpPr>
          <p:cNvPr id="404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7" name="Group 334"/>
          <p:cNvGrpSpPr/>
          <p:nvPr/>
        </p:nvGrpSpPr>
        <p:grpSpPr>
          <a:xfrm>
            <a:off x="2005972" y="1119039"/>
            <a:ext cx="7752636" cy="4971182"/>
            <a:chOff x="0" y="0"/>
            <a:chExt cx="7752634" cy="4971181"/>
          </a:xfrm>
        </p:grpSpPr>
        <p:grpSp>
          <p:nvGrpSpPr>
            <p:cNvPr id="437" name="Group 282"/>
            <p:cNvGrpSpPr/>
            <p:nvPr/>
          </p:nvGrpSpPr>
          <p:grpSpPr>
            <a:xfrm>
              <a:off x="2516216" y="545871"/>
              <a:ext cx="727539" cy="972853"/>
              <a:chOff x="0" y="0"/>
              <a:chExt cx="727537" cy="972851"/>
            </a:xfrm>
          </p:grpSpPr>
          <p:sp>
            <p:nvSpPr>
              <p:cNvPr id="408" name="Freeform: Shape 73"/>
              <p:cNvSpPr/>
              <p:nvPr/>
            </p:nvSpPr>
            <p:spPr>
              <a:xfrm>
                <a:off x="402147" y="0"/>
                <a:ext cx="321089" cy="969375"/>
              </a:xfrm>
              <a:prstGeom prst="ellipse">
                <a:avLst/>
              </a:prstGeom>
              <a:noFill/>
              <a:ln w="951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09" name="Freeform: Shape 74"/>
              <p:cNvSpPr/>
              <p:nvPr/>
            </p:nvSpPr>
            <p:spPr>
              <a:xfrm>
                <a:off x="543118" y="426841"/>
                <a:ext cx="40139" cy="121173"/>
              </a:xfrm>
              <a:prstGeom prst="ellipse">
                <a:avLst/>
              </a:prstGeom>
              <a:noFill/>
              <a:ln w="951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10" name="Freeform: Shape 75"/>
              <p:cNvSpPr/>
              <p:nvPr/>
            </p:nvSpPr>
            <p:spPr>
              <a:xfrm>
                <a:off x="536350" y="408438"/>
                <a:ext cx="53415" cy="1579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5"/>
                      <a:pt x="16762" y="21600"/>
                      <a:pt x="10795" y="21600"/>
                    </a:cubicBezTo>
                    <a:cubicBezTo>
                      <a:pt x="4829" y="21600"/>
                      <a:pt x="0" y="16765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4835"/>
                      <a:pt x="4829" y="0"/>
                      <a:pt x="10795" y="0"/>
                    </a:cubicBezTo>
                    <a:cubicBezTo>
                      <a:pt x="10795" y="0"/>
                      <a:pt x="10795" y="0"/>
                      <a:pt x="10795" y="0"/>
                    </a:cubicBezTo>
                    <a:cubicBezTo>
                      <a:pt x="16762" y="0"/>
                      <a:pt x="21600" y="4835"/>
                      <a:pt x="21600" y="10800"/>
                    </a:cubicBezTo>
                    <a:close/>
                  </a:path>
                </a:pathLst>
              </a:custGeom>
              <a:noFill/>
              <a:ln w="40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11" name="Freeform: Shape 76"/>
              <p:cNvSpPr/>
              <p:nvPr/>
            </p:nvSpPr>
            <p:spPr>
              <a:xfrm>
                <a:off x="398577" y="2006"/>
                <a:ext cx="328961" cy="970846"/>
              </a:xfrm>
              <a:prstGeom prst="ellipse">
                <a:avLst/>
              </a:prstGeom>
              <a:noFill/>
              <a:ln w="40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422" name="Graphic 9"/>
              <p:cNvGrpSpPr/>
              <p:nvPr/>
            </p:nvGrpSpPr>
            <p:grpSpPr>
              <a:xfrm>
                <a:off x="411057" y="38946"/>
                <a:ext cx="303909" cy="896951"/>
                <a:chOff x="0" y="-1"/>
                <a:chExt cx="303907" cy="896949"/>
              </a:xfrm>
            </p:grpSpPr>
            <p:sp>
              <p:nvSpPr>
                <p:cNvPr id="412" name="Freeform: Shape 78"/>
                <p:cNvSpPr/>
                <p:nvPr/>
              </p:nvSpPr>
              <p:spPr>
                <a:xfrm>
                  <a:off x="112710" y="332536"/>
                  <a:ext cx="78483" cy="23187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3" name="Freeform: Shape 79"/>
                <p:cNvSpPr/>
                <p:nvPr/>
              </p:nvSpPr>
              <p:spPr>
                <a:xfrm>
                  <a:off x="100191" y="295589"/>
                  <a:ext cx="103521" cy="30576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4" name="Freeform: Shape 80"/>
                <p:cNvSpPr/>
                <p:nvPr/>
              </p:nvSpPr>
              <p:spPr>
                <a:xfrm>
                  <a:off x="87660" y="258638"/>
                  <a:ext cx="128573" cy="37967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5" name="Freeform: Shape 81"/>
                <p:cNvSpPr/>
                <p:nvPr/>
              </p:nvSpPr>
              <p:spPr>
                <a:xfrm>
                  <a:off x="75140" y="221690"/>
                  <a:ext cx="153627" cy="453568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6" name="Freeform: Shape 82"/>
                <p:cNvSpPr/>
                <p:nvPr/>
              </p:nvSpPr>
              <p:spPr>
                <a:xfrm>
                  <a:off x="62621" y="184743"/>
                  <a:ext cx="178663" cy="52745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7" name="Freeform: Shape 83"/>
                <p:cNvSpPr/>
                <p:nvPr/>
              </p:nvSpPr>
              <p:spPr>
                <a:xfrm>
                  <a:off x="50089" y="147792"/>
                  <a:ext cx="203715" cy="601363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8" name="Freeform: Shape 84"/>
                <p:cNvSpPr/>
                <p:nvPr/>
              </p:nvSpPr>
              <p:spPr>
                <a:xfrm>
                  <a:off x="37570" y="110845"/>
                  <a:ext cx="228767" cy="675257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9" name="Freeform: Shape 85"/>
                <p:cNvSpPr/>
                <p:nvPr/>
              </p:nvSpPr>
              <p:spPr>
                <a:xfrm>
                  <a:off x="25036" y="73898"/>
                  <a:ext cx="253819" cy="7491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0" name="Freeform: Shape 86"/>
                <p:cNvSpPr/>
                <p:nvPr/>
              </p:nvSpPr>
              <p:spPr>
                <a:xfrm>
                  <a:off x="12517" y="36947"/>
                  <a:ext cx="278873" cy="82305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1" name="Freeform: Shape 87"/>
                <p:cNvSpPr/>
                <p:nvPr/>
              </p:nvSpPr>
              <p:spPr>
                <a:xfrm>
                  <a:off x="-1" y="-2"/>
                  <a:ext cx="303908" cy="8969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433" name="Graphic 9"/>
              <p:cNvGrpSpPr/>
              <p:nvPr/>
            </p:nvGrpSpPr>
            <p:grpSpPr>
              <a:xfrm>
                <a:off x="411057" y="38946"/>
                <a:ext cx="303909" cy="896951"/>
                <a:chOff x="0" y="-1"/>
                <a:chExt cx="303907" cy="896949"/>
              </a:xfrm>
            </p:grpSpPr>
            <p:sp>
              <p:nvSpPr>
                <p:cNvPr id="423" name="Freeform: Shape 89"/>
                <p:cNvSpPr/>
                <p:nvPr/>
              </p:nvSpPr>
              <p:spPr>
                <a:xfrm>
                  <a:off x="112710" y="332536"/>
                  <a:ext cx="78483" cy="23187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4" name="Freeform: Shape 90"/>
                <p:cNvSpPr/>
                <p:nvPr/>
              </p:nvSpPr>
              <p:spPr>
                <a:xfrm>
                  <a:off x="100191" y="295589"/>
                  <a:ext cx="103521" cy="30576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5" name="Freeform: Shape 91"/>
                <p:cNvSpPr/>
                <p:nvPr/>
              </p:nvSpPr>
              <p:spPr>
                <a:xfrm>
                  <a:off x="87660" y="258638"/>
                  <a:ext cx="128573" cy="37967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6" name="Freeform: Shape 92"/>
                <p:cNvSpPr/>
                <p:nvPr/>
              </p:nvSpPr>
              <p:spPr>
                <a:xfrm>
                  <a:off x="75140" y="221690"/>
                  <a:ext cx="153627" cy="453568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7" name="Freeform: Shape 93"/>
                <p:cNvSpPr/>
                <p:nvPr/>
              </p:nvSpPr>
              <p:spPr>
                <a:xfrm>
                  <a:off x="62621" y="184743"/>
                  <a:ext cx="178663" cy="527459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8" name="Freeform: Shape 94"/>
                <p:cNvSpPr/>
                <p:nvPr/>
              </p:nvSpPr>
              <p:spPr>
                <a:xfrm>
                  <a:off x="50089" y="147792"/>
                  <a:ext cx="203715" cy="601363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9" name="Freeform: Shape 95"/>
                <p:cNvSpPr/>
                <p:nvPr/>
              </p:nvSpPr>
              <p:spPr>
                <a:xfrm>
                  <a:off x="37570" y="110845"/>
                  <a:ext cx="228767" cy="675257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0" name="Freeform: Shape 96"/>
                <p:cNvSpPr/>
                <p:nvPr/>
              </p:nvSpPr>
              <p:spPr>
                <a:xfrm>
                  <a:off x="25036" y="73898"/>
                  <a:ext cx="253819" cy="7491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1" name="Freeform: Shape 97"/>
                <p:cNvSpPr/>
                <p:nvPr/>
              </p:nvSpPr>
              <p:spPr>
                <a:xfrm>
                  <a:off x="12517" y="36947"/>
                  <a:ext cx="278873" cy="823055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2" name="Freeform: Shape 98"/>
                <p:cNvSpPr/>
                <p:nvPr/>
              </p:nvSpPr>
              <p:spPr>
                <a:xfrm>
                  <a:off x="-1" y="-2"/>
                  <a:ext cx="303908" cy="896951"/>
                </a:xfrm>
                <a:prstGeom prst="ellipse">
                  <a:avLst/>
                </a:prstGeom>
                <a:noFill/>
                <a:ln w="4659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434" name="Freeform: Shape 99"/>
              <p:cNvSpPr/>
              <p:nvPr/>
            </p:nvSpPr>
            <p:spPr>
              <a:xfrm>
                <a:off x="0" y="2740"/>
                <a:ext cx="566995" cy="969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1600" y="0"/>
                      <a:pt x="0" y="900"/>
                      <a:pt x="0" y="10800"/>
                    </a:cubicBezTo>
                    <a:cubicBezTo>
                      <a:pt x="0" y="20700"/>
                      <a:pt x="21600" y="21600"/>
                      <a:pt x="21600" y="21600"/>
                    </a:cubicBezTo>
                  </a:path>
                </a:pathLst>
              </a:custGeom>
              <a:noFill/>
              <a:ln w="100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5" name="Freeform: Shape 100"/>
              <p:cNvSpPr/>
              <p:nvPr/>
            </p:nvSpPr>
            <p:spPr>
              <a:xfrm>
                <a:off x="886" y="430878"/>
                <a:ext cx="21152" cy="120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291" y="0"/>
                    </a:moveTo>
                    <a:cubicBezTo>
                      <a:pt x="1519" y="3656"/>
                      <a:pt x="0" y="7479"/>
                      <a:pt x="0" y="11493"/>
                    </a:cubicBezTo>
                    <a:cubicBezTo>
                      <a:pt x="0" y="15002"/>
                      <a:pt x="1181" y="18365"/>
                      <a:pt x="3315" y="21600"/>
                    </a:cubicBezTo>
                    <a:cubicBezTo>
                      <a:pt x="13716" y="21000"/>
                      <a:pt x="21600" y="16330"/>
                      <a:pt x="21600" y="10766"/>
                    </a:cubicBezTo>
                    <a:cubicBezTo>
                      <a:pt x="21600" y="5401"/>
                      <a:pt x="14256" y="834"/>
                      <a:pt x="4291" y="0"/>
                    </a:cubicBezTo>
                    <a:close/>
                  </a:path>
                </a:pathLst>
              </a:custGeom>
              <a:solidFill>
                <a:srgbClr val="241C1C"/>
              </a:solidFill>
              <a:ln w="100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6" name="Freeform: Shape 101"/>
              <p:cNvSpPr/>
              <p:nvPr/>
            </p:nvSpPr>
            <p:spPr>
              <a:xfrm>
                <a:off x="22981" y="23758"/>
                <a:ext cx="478201" cy="927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2" h="21421" fill="norm" stroke="1" extrusionOk="0">
                    <a:moveTo>
                      <a:pt x="17158" y="20943"/>
                    </a:moveTo>
                    <a:cubicBezTo>
                      <a:pt x="10938" y="19987"/>
                      <a:pt x="5939" y="18417"/>
                      <a:pt x="3256" y="16578"/>
                    </a:cubicBezTo>
                    <a:cubicBezTo>
                      <a:pt x="1220" y="15182"/>
                      <a:pt x="-71" y="13584"/>
                      <a:pt x="20" y="12573"/>
                    </a:cubicBezTo>
                    <a:cubicBezTo>
                      <a:pt x="115" y="11504"/>
                      <a:pt x="112" y="10120"/>
                      <a:pt x="10" y="8866"/>
                    </a:cubicBezTo>
                    <a:cubicBezTo>
                      <a:pt x="-54" y="8075"/>
                      <a:pt x="181" y="7632"/>
                      <a:pt x="1269" y="6487"/>
                    </a:cubicBezTo>
                    <a:cubicBezTo>
                      <a:pt x="3124" y="4536"/>
                      <a:pt x="6481" y="2905"/>
                      <a:pt x="11022" y="1748"/>
                    </a:cubicBezTo>
                    <a:cubicBezTo>
                      <a:pt x="14167" y="948"/>
                      <a:pt x="20646" y="-171"/>
                      <a:pt x="21018" y="22"/>
                    </a:cubicBezTo>
                    <a:cubicBezTo>
                      <a:pt x="21109" y="70"/>
                      <a:pt x="20866" y="346"/>
                      <a:pt x="20479" y="637"/>
                    </a:cubicBezTo>
                    <a:cubicBezTo>
                      <a:pt x="17664" y="2752"/>
                      <a:pt x="15969" y="8416"/>
                      <a:pt x="16740" y="13137"/>
                    </a:cubicBezTo>
                    <a:cubicBezTo>
                      <a:pt x="17326" y="16721"/>
                      <a:pt x="19054" y="19936"/>
                      <a:pt x="21022" y="21100"/>
                    </a:cubicBezTo>
                    <a:cubicBezTo>
                      <a:pt x="21529" y="21400"/>
                      <a:pt x="21517" y="21429"/>
                      <a:pt x="20888" y="21420"/>
                    </a:cubicBezTo>
                    <a:cubicBezTo>
                      <a:pt x="20509" y="21414"/>
                      <a:pt x="18830" y="21200"/>
                      <a:pt x="17158" y="20943"/>
                    </a:cubicBezTo>
                    <a:close/>
                  </a:path>
                </a:pathLst>
              </a:custGeom>
              <a:solidFill>
                <a:srgbClr val="E9C6A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46" name="Graphic 9"/>
            <p:cNvGrpSpPr/>
            <p:nvPr/>
          </p:nvGrpSpPr>
          <p:grpSpPr>
            <a:xfrm>
              <a:off x="5246961" y="4055309"/>
              <a:ext cx="284638" cy="370293"/>
              <a:chOff x="0" y="-1"/>
              <a:chExt cx="284636" cy="370292"/>
            </a:xfrm>
          </p:grpSpPr>
          <p:sp>
            <p:nvSpPr>
              <p:cNvPr id="438" name="Freeform: Shape 8"/>
              <p:cNvSpPr/>
              <p:nvPr/>
            </p:nvSpPr>
            <p:spPr>
              <a:xfrm>
                <a:off x="105629" y="-2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9" name="Freeform: Shape 9"/>
              <p:cNvSpPr/>
              <p:nvPr/>
            </p:nvSpPr>
            <p:spPr>
              <a:xfrm>
                <a:off x="246934" y="-2"/>
                <a:ext cx="37703" cy="73699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0" name="Freeform: Shape 11"/>
              <p:cNvSpPr/>
              <p:nvPr/>
            </p:nvSpPr>
            <p:spPr>
              <a:xfrm>
                <a:off x="-1" y="73695"/>
                <a:ext cx="156393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92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1" name="Freeform: Shape 15"/>
              <p:cNvSpPr/>
              <p:nvPr/>
            </p:nvSpPr>
            <p:spPr>
              <a:xfrm>
                <a:off x="105629" y="221086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2" name="Freeform: Shape 16"/>
              <p:cNvSpPr/>
              <p:nvPr/>
            </p:nvSpPr>
            <p:spPr>
              <a:xfrm>
                <a:off x="-1" y="294755"/>
                <a:ext cx="156393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3" name="Freeform: Shape 17"/>
              <p:cNvSpPr/>
              <p:nvPr/>
            </p:nvSpPr>
            <p:spPr>
              <a:xfrm>
                <a:off x="141277" y="294755"/>
                <a:ext cx="37730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4" name="Freeform: Shape 23"/>
              <p:cNvSpPr/>
              <p:nvPr/>
            </p:nvSpPr>
            <p:spPr>
              <a:xfrm>
                <a:off x="246934" y="221059"/>
                <a:ext cx="37703" cy="73697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5" name="Freeform: Shape 24"/>
              <p:cNvSpPr/>
              <p:nvPr/>
            </p:nvSpPr>
            <p:spPr>
              <a:xfrm>
                <a:off x="141277" y="73695"/>
                <a:ext cx="37730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55" name="Graphic 9"/>
            <p:cNvGrpSpPr/>
            <p:nvPr/>
          </p:nvGrpSpPr>
          <p:grpSpPr>
            <a:xfrm>
              <a:off x="5360142" y="4055309"/>
              <a:ext cx="284638" cy="370293"/>
              <a:chOff x="0" y="-1"/>
              <a:chExt cx="284636" cy="370292"/>
            </a:xfrm>
          </p:grpSpPr>
          <p:sp>
            <p:nvSpPr>
              <p:cNvPr id="447" name="Freeform: Shape 30"/>
              <p:cNvSpPr/>
              <p:nvPr/>
            </p:nvSpPr>
            <p:spPr>
              <a:xfrm>
                <a:off x="105629" y="-2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8" name="Freeform: Shape 31"/>
              <p:cNvSpPr/>
              <p:nvPr/>
            </p:nvSpPr>
            <p:spPr>
              <a:xfrm>
                <a:off x="246934" y="-2"/>
                <a:ext cx="37703" cy="73699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9" name="Freeform: Shape 32"/>
              <p:cNvSpPr/>
              <p:nvPr/>
            </p:nvSpPr>
            <p:spPr>
              <a:xfrm>
                <a:off x="-1" y="73695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92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0" name="Freeform: Shape 33"/>
              <p:cNvSpPr/>
              <p:nvPr/>
            </p:nvSpPr>
            <p:spPr>
              <a:xfrm>
                <a:off x="105629" y="221086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1" name="Freeform: Shape 34"/>
              <p:cNvSpPr/>
              <p:nvPr/>
            </p:nvSpPr>
            <p:spPr>
              <a:xfrm>
                <a:off x="-1" y="294755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2" name="Freeform: Shape 35"/>
              <p:cNvSpPr/>
              <p:nvPr/>
            </p:nvSpPr>
            <p:spPr>
              <a:xfrm>
                <a:off x="141277" y="294755"/>
                <a:ext cx="37729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3" name="Freeform: Shape 36"/>
              <p:cNvSpPr/>
              <p:nvPr/>
            </p:nvSpPr>
            <p:spPr>
              <a:xfrm>
                <a:off x="246934" y="221059"/>
                <a:ext cx="37703" cy="73697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4" name="Freeform: Shape 37"/>
              <p:cNvSpPr/>
              <p:nvPr/>
            </p:nvSpPr>
            <p:spPr>
              <a:xfrm>
                <a:off x="141277" y="73695"/>
                <a:ext cx="37729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64" name="Graphic 9"/>
            <p:cNvGrpSpPr/>
            <p:nvPr/>
          </p:nvGrpSpPr>
          <p:grpSpPr>
            <a:xfrm>
              <a:off x="5473328" y="4055309"/>
              <a:ext cx="284637" cy="370293"/>
              <a:chOff x="0" y="-1"/>
              <a:chExt cx="284635" cy="370292"/>
            </a:xfrm>
          </p:grpSpPr>
          <p:sp>
            <p:nvSpPr>
              <p:cNvPr id="456" name="Freeform: Shape 39"/>
              <p:cNvSpPr/>
              <p:nvPr/>
            </p:nvSpPr>
            <p:spPr>
              <a:xfrm>
                <a:off x="105630" y="-2"/>
                <a:ext cx="156391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7" name="Freeform: Shape 40"/>
              <p:cNvSpPr/>
              <p:nvPr/>
            </p:nvSpPr>
            <p:spPr>
              <a:xfrm>
                <a:off x="246933" y="-2"/>
                <a:ext cx="37703" cy="73699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8" name="Freeform: Shape 41"/>
              <p:cNvSpPr/>
              <p:nvPr/>
            </p:nvSpPr>
            <p:spPr>
              <a:xfrm>
                <a:off x="-1" y="73695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92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59" name="Freeform: Shape 42"/>
              <p:cNvSpPr/>
              <p:nvPr/>
            </p:nvSpPr>
            <p:spPr>
              <a:xfrm>
                <a:off x="105630" y="221086"/>
                <a:ext cx="156391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60" name="Freeform: Shape 43"/>
              <p:cNvSpPr/>
              <p:nvPr/>
            </p:nvSpPr>
            <p:spPr>
              <a:xfrm>
                <a:off x="-1" y="294755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88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E9C6A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61" name="Freeform: Shape 44"/>
              <p:cNvSpPr/>
              <p:nvPr/>
            </p:nvSpPr>
            <p:spPr>
              <a:xfrm>
                <a:off x="141275" y="294755"/>
                <a:ext cx="37731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62" name="Freeform: Shape 45"/>
              <p:cNvSpPr/>
              <p:nvPr/>
            </p:nvSpPr>
            <p:spPr>
              <a:xfrm>
                <a:off x="246933" y="221059"/>
                <a:ext cx="37703" cy="73697"/>
              </a:xfrm>
              <a:prstGeom prst="ellipse">
                <a:avLst/>
              </a:pr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63" name="Freeform: Shape 46"/>
              <p:cNvSpPr/>
              <p:nvPr/>
            </p:nvSpPr>
            <p:spPr>
              <a:xfrm>
                <a:off x="141275" y="73695"/>
                <a:ext cx="37731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E9C6AF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465" name="Freeform: Shape 47"/>
            <p:cNvSpPr/>
            <p:nvPr/>
          </p:nvSpPr>
          <p:spPr>
            <a:xfrm>
              <a:off x="5722272" y="4054764"/>
              <a:ext cx="571360" cy="74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77"/>
                  </a:moveTo>
                  <a:lnTo>
                    <a:pt x="977" y="0"/>
                  </a:lnTo>
                  <a:cubicBezTo>
                    <a:pt x="977" y="0"/>
                    <a:pt x="0" y="0"/>
                    <a:pt x="0" y="10803"/>
                  </a:cubicBezTo>
                  <a:cubicBezTo>
                    <a:pt x="0" y="21600"/>
                    <a:pt x="977" y="21600"/>
                    <a:pt x="977" y="21600"/>
                  </a:cubicBezTo>
                  <a:lnTo>
                    <a:pt x="21600" y="21423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66" name="Freeform: Shape 48"/>
            <p:cNvSpPr/>
            <p:nvPr/>
          </p:nvSpPr>
          <p:spPr>
            <a:xfrm>
              <a:off x="6263441" y="4055455"/>
              <a:ext cx="37729" cy="73693"/>
            </a:xfrm>
            <a:prstGeom prst="ellipse">
              <a:avLst/>
            </a:prstGeom>
            <a:solidFill>
              <a:srgbClr val="FFB38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67" name="Freeform: Shape 49"/>
            <p:cNvSpPr/>
            <p:nvPr/>
          </p:nvSpPr>
          <p:spPr>
            <a:xfrm>
              <a:off x="5616015" y="4127851"/>
              <a:ext cx="564432" cy="74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48"/>
                  </a:moveTo>
                  <a:lnTo>
                    <a:pt x="989" y="0"/>
                  </a:lnTo>
                  <a:cubicBezTo>
                    <a:pt x="989" y="0"/>
                    <a:pt x="0" y="0"/>
                    <a:pt x="0" y="10797"/>
                  </a:cubicBezTo>
                  <a:cubicBezTo>
                    <a:pt x="0" y="21600"/>
                    <a:pt x="989" y="21600"/>
                    <a:pt x="989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68" name="Freeform: Shape 50"/>
            <p:cNvSpPr/>
            <p:nvPr/>
          </p:nvSpPr>
          <p:spPr>
            <a:xfrm>
              <a:off x="6157185" y="4128541"/>
              <a:ext cx="37729" cy="73693"/>
            </a:xfrm>
            <a:prstGeom prst="ellipse">
              <a:avLst/>
            </a:prstGeom>
            <a:solidFill>
              <a:srgbClr val="FFB38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69" name="Freeform: Shape 51"/>
            <p:cNvSpPr/>
            <p:nvPr/>
          </p:nvSpPr>
          <p:spPr>
            <a:xfrm>
              <a:off x="5721633" y="4276457"/>
              <a:ext cx="571998" cy="74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976" y="0"/>
                  </a:lnTo>
                  <a:cubicBezTo>
                    <a:pt x="976" y="0"/>
                    <a:pt x="0" y="0"/>
                    <a:pt x="0" y="10797"/>
                  </a:cubicBezTo>
                  <a:cubicBezTo>
                    <a:pt x="0" y="21600"/>
                    <a:pt x="976" y="21600"/>
                    <a:pt x="976" y="21600"/>
                  </a:cubicBezTo>
                  <a:lnTo>
                    <a:pt x="21600" y="21245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70" name="Freeform: Shape 52"/>
            <p:cNvSpPr/>
            <p:nvPr/>
          </p:nvSpPr>
          <p:spPr>
            <a:xfrm>
              <a:off x="6262826" y="4277124"/>
              <a:ext cx="37729" cy="73693"/>
            </a:xfrm>
            <a:prstGeom prst="ellipse">
              <a:avLst/>
            </a:prstGeom>
            <a:solidFill>
              <a:srgbClr val="AC9393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71" name="Freeform: Shape 53"/>
            <p:cNvSpPr/>
            <p:nvPr/>
          </p:nvSpPr>
          <p:spPr>
            <a:xfrm>
              <a:off x="5616015" y="4348927"/>
              <a:ext cx="564432" cy="74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48"/>
                  </a:moveTo>
                  <a:lnTo>
                    <a:pt x="989" y="0"/>
                  </a:lnTo>
                  <a:cubicBezTo>
                    <a:pt x="989" y="0"/>
                    <a:pt x="0" y="0"/>
                    <a:pt x="0" y="10797"/>
                  </a:cubicBezTo>
                  <a:cubicBezTo>
                    <a:pt x="0" y="21600"/>
                    <a:pt x="989" y="21600"/>
                    <a:pt x="989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472" name="Freeform: Shape 54"/>
            <p:cNvSpPr/>
            <p:nvPr/>
          </p:nvSpPr>
          <p:spPr>
            <a:xfrm>
              <a:off x="6157185" y="4350825"/>
              <a:ext cx="37729" cy="73693"/>
            </a:xfrm>
            <a:prstGeom prst="ellipse">
              <a:avLst/>
            </a:prstGeom>
            <a:solidFill>
              <a:srgbClr val="916F6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489" name="Group 285"/>
            <p:cNvGrpSpPr/>
            <p:nvPr/>
          </p:nvGrpSpPr>
          <p:grpSpPr>
            <a:xfrm>
              <a:off x="124524" y="265026"/>
              <a:ext cx="1251727" cy="1508641"/>
              <a:chOff x="0" y="0"/>
              <a:chExt cx="1251725" cy="1508640"/>
            </a:xfrm>
          </p:grpSpPr>
          <p:sp>
            <p:nvSpPr>
              <p:cNvPr id="473" name="Freeform: Shape 55"/>
              <p:cNvSpPr/>
              <p:nvPr/>
            </p:nvSpPr>
            <p:spPr>
              <a:xfrm>
                <a:off x="558" y="101373"/>
                <a:ext cx="1251166" cy="375481"/>
              </a:xfrm>
              <a:prstGeom prst="ellipse">
                <a:avLst/>
              </a:prstGeom>
              <a:noFill/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4" name="Freeform: Shape 56"/>
              <p:cNvSpPr/>
              <p:nvPr/>
            </p:nvSpPr>
            <p:spPr>
              <a:xfrm>
                <a:off x="0" y="1133160"/>
                <a:ext cx="1251166" cy="375481"/>
              </a:xfrm>
              <a:prstGeom prst="ellipse">
                <a:avLst/>
              </a:prstGeom>
              <a:solidFill>
                <a:srgbClr val="006680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5" name="Freeform: Shape 57"/>
              <p:cNvSpPr/>
              <p:nvPr/>
            </p:nvSpPr>
            <p:spPr>
              <a:xfrm flipH="1">
                <a:off x="1251724" y="289113"/>
                <a:ext cx="2" cy="1032571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6" name="Freeform: Shape 58"/>
              <p:cNvSpPr/>
              <p:nvPr/>
            </p:nvSpPr>
            <p:spPr>
              <a:xfrm flipH="1">
                <a:off x="558" y="289113"/>
                <a:ext cx="2" cy="1032571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7" name="Freeform: Shape 59"/>
              <p:cNvSpPr/>
              <p:nvPr/>
            </p:nvSpPr>
            <p:spPr>
              <a:xfrm>
                <a:off x="6401" y="1143869"/>
                <a:ext cx="1235468" cy="355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12" h="21089" fill="norm" stroke="1" extrusionOk="0">
                    <a:moveTo>
                      <a:pt x="6924" y="20678"/>
                    </a:moveTo>
                    <a:cubicBezTo>
                      <a:pt x="3693" y="19363"/>
                      <a:pt x="1217" y="16535"/>
                      <a:pt x="401" y="13228"/>
                    </a:cubicBezTo>
                    <a:cubicBezTo>
                      <a:pt x="-39" y="11445"/>
                      <a:pt x="-93" y="10631"/>
                      <a:pt x="121" y="9024"/>
                    </a:cubicBezTo>
                    <a:cubicBezTo>
                      <a:pt x="578" y="5599"/>
                      <a:pt x="2762" y="2496"/>
                      <a:pt x="5962" y="724"/>
                    </a:cubicBezTo>
                    <a:cubicBezTo>
                      <a:pt x="7702" y="-240"/>
                      <a:pt x="12856" y="-242"/>
                      <a:pt x="14641" y="720"/>
                    </a:cubicBezTo>
                    <a:cubicBezTo>
                      <a:pt x="19222" y="3189"/>
                      <a:pt x="21507" y="8231"/>
                      <a:pt x="20286" y="13177"/>
                    </a:cubicBezTo>
                    <a:cubicBezTo>
                      <a:pt x="19579" y="16046"/>
                      <a:pt x="17206" y="19014"/>
                      <a:pt x="14570" y="20328"/>
                    </a:cubicBezTo>
                    <a:cubicBezTo>
                      <a:pt x="12899" y="21161"/>
                      <a:pt x="8594" y="21358"/>
                      <a:pt x="6924" y="20678"/>
                    </a:cubicBezTo>
                    <a:close/>
                  </a:path>
                </a:pathLst>
              </a:custGeom>
              <a:solidFill>
                <a:srgbClr val="00AA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8" name="Freeform: Shape 60"/>
              <p:cNvSpPr/>
              <p:nvPr/>
            </p:nvSpPr>
            <p:spPr>
              <a:xfrm>
                <a:off x="9934" y="330854"/>
                <a:ext cx="1238594" cy="949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07" y="21155"/>
                    </a:moveTo>
                    <a:cubicBezTo>
                      <a:pt x="20830" y="20636"/>
                      <a:pt x="19754" y="19901"/>
                      <a:pt x="18735" y="19465"/>
                    </a:cubicBezTo>
                    <a:cubicBezTo>
                      <a:pt x="15399" y="18039"/>
                      <a:pt x="9463" y="17722"/>
                      <a:pt x="5069" y="18735"/>
                    </a:cubicBezTo>
                    <a:cubicBezTo>
                      <a:pt x="3341" y="19133"/>
                      <a:pt x="1553" y="19928"/>
                      <a:pt x="694" y="20680"/>
                    </a:cubicBezTo>
                    <a:lnTo>
                      <a:pt x="0" y="21287"/>
                    </a:lnTo>
                    <a:lnTo>
                      <a:pt x="0" y="147"/>
                    </a:lnTo>
                    <a:lnTo>
                      <a:pt x="380" y="583"/>
                    </a:lnTo>
                    <a:cubicBezTo>
                      <a:pt x="2086" y="2537"/>
                      <a:pt x="7639" y="3792"/>
                      <a:pt x="12711" y="3371"/>
                    </a:cubicBezTo>
                    <a:cubicBezTo>
                      <a:pt x="16851" y="3027"/>
                      <a:pt x="19911" y="1991"/>
                      <a:pt x="21172" y="505"/>
                    </a:cubicBezTo>
                    <a:lnTo>
                      <a:pt x="21600" y="0"/>
                    </a:lnTo>
                    <a:lnTo>
                      <a:pt x="21600" y="10800"/>
                    </a:lnTo>
                    <a:cubicBezTo>
                      <a:pt x="21600" y="16740"/>
                      <a:pt x="21584" y="21600"/>
                      <a:pt x="21566" y="21600"/>
                    </a:cubicBezTo>
                    <a:cubicBezTo>
                      <a:pt x="21547" y="21600"/>
                      <a:pt x="21385" y="21400"/>
                      <a:pt x="21207" y="21155"/>
                    </a:cubicBezTo>
                    <a:close/>
                  </a:path>
                </a:pathLst>
              </a:custGeom>
              <a:solidFill>
                <a:srgbClr val="80E5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9" name="Freeform: Shape 61"/>
              <p:cNvSpPr/>
              <p:nvPr/>
            </p:nvSpPr>
            <p:spPr>
              <a:xfrm>
                <a:off x="441609" y="796075"/>
                <a:ext cx="62561" cy="62583"/>
              </a:xfrm>
              <a:prstGeom prst="ellipse">
                <a:avLst/>
              </a:prstGeom>
              <a:solidFill>
                <a:srgbClr val="FF0000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0" name="Freeform: Shape 62"/>
              <p:cNvSpPr/>
              <p:nvPr/>
            </p:nvSpPr>
            <p:spPr>
              <a:xfrm flipH="1">
                <a:off x="288326" y="877363"/>
                <a:ext cx="125119" cy="125162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1" name="Freeform: Shape 64"/>
              <p:cNvSpPr/>
              <p:nvPr/>
            </p:nvSpPr>
            <p:spPr>
              <a:xfrm>
                <a:off x="535845" y="892017"/>
                <a:ext cx="127831" cy="122386"/>
              </a:xfrm>
              <a:prstGeom prst="line">
                <a:avLst/>
              </a:prstGeom>
              <a:noFill/>
              <a:ln w="624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2" name="Freeform: Shape 65"/>
              <p:cNvSpPr/>
              <p:nvPr/>
            </p:nvSpPr>
            <p:spPr>
              <a:xfrm>
                <a:off x="219512" y="1040072"/>
                <a:ext cx="31281" cy="31293"/>
              </a:xfrm>
              <a:prstGeom prst="ellipse">
                <a:avLst/>
              </a:prstGeom>
              <a:solidFill>
                <a:srgbClr val="FF0000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3" name="Freeform: Shape 66"/>
              <p:cNvSpPr/>
              <p:nvPr/>
            </p:nvSpPr>
            <p:spPr>
              <a:xfrm>
                <a:off x="223256" y="1043846"/>
                <a:ext cx="23704" cy="23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05" h="20698" fill="norm" stroke="1" extrusionOk="0">
                    <a:moveTo>
                      <a:pt x="4492" y="19344"/>
                    </a:moveTo>
                    <a:cubicBezTo>
                      <a:pt x="-1497" y="15271"/>
                      <a:pt x="-1497" y="5427"/>
                      <a:pt x="4492" y="1352"/>
                    </a:cubicBezTo>
                    <a:cubicBezTo>
                      <a:pt x="7144" y="-451"/>
                      <a:pt x="11462" y="-451"/>
                      <a:pt x="14113" y="1352"/>
                    </a:cubicBezTo>
                    <a:cubicBezTo>
                      <a:pt x="20103" y="5427"/>
                      <a:pt x="20103" y="15271"/>
                      <a:pt x="14113" y="19344"/>
                    </a:cubicBezTo>
                    <a:cubicBezTo>
                      <a:pt x="11462" y="21149"/>
                      <a:pt x="7144" y="21149"/>
                      <a:pt x="4492" y="19344"/>
                    </a:cubicBezTo>
                    <a:close/>
                  </a:path>
                </a:pathLst>
              </a:custGeom>
              <a:solidFill>
                <a:srgbClr val="280B0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4" name="Freeform: Shape 67"/>
              <p:cNvSpPr/>
              <p:nvPr/>
            </p:nvSpPr>
            <p:spPr>
              <a:xfrm>
                <a:off x="680543" y="1037613"/>
                <a:ext cx="31281" cy="31293"/>
              </a:xfrm>
              <a:prstGeom prst="ellipse">
                <a:avLst/>
              </a:prstGeom>
              <a:solidFill>
                <a:srgbClr val="280B0B"/>
              </a:solidFill>
              <a:ln w="625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5" name="Freeform: Shape 68"/>
              <p:cNvSpPr/>
              <p:nvPr/>
            </p:nvSpPr>
            <p:spPr>
              <a:xfrm rot="1007020">
                <a:off x="532291" y="337854"/>
                <a:ext cx="31281" cy="438060"/>
              </a:xfrm>
              <a:prstGeom prst="rect">
                <a:avLst/>
              </a:prstGeom>
              <a:solidFill>
                <a:srgbClr val="E6E6E6"/>
              </a:solidFill>
              <a:ln w="511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6" name="Freeform: Shape 69"/>
              <p:cNvSpPr/>
              <p:nvPr/>
            </p:nvSpPr>
            <p:spPr>
              <a:xfrm>
                <a:off x="9965" y="109861"/>
                <a:ext cx="1232212" cy="3601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0267" fill="norm" stroke="1" extrusionOk="0">
                    <a:moveTo>
                      <a:pt x="8030" y="19944"/>
                    </a:moveTo>
                    <a:cubicBezTo>
                      <a:pt x="4575" y="19095"/>
                      <a:pt x="1546" y="16286"/>
                      <a:pt x="440" y="12907"/>
                    </a:cubicBezTo>
                    <a:cubicBezTo>
                      <a:pt x="73" y="11785"/>
                      <a:pt x="0" y="11330"/>
                      <a:pt x="0" y="10172"/>
                    </a:cubicBezTo>
                    <a:cubicBezTo>
                      <a:pt x="1" y="8400"/>
                      <a:pt x="296" y="7236"/>
                      <a:pt x="1162" y="5582"/>
                    </a:cubicBezTo>
                    <a:cubicBezTo>
                      <a:pt x="2996" y="2081"/>
                      <a:pt x="6588" y="0"/>
                      <a:pt x="10799" y="0"/>
                    </a:cubicBezTo>
                    <a:cubicBezTo>
                      <a:pt x="15010" y="0"/>
                      <a:pt x="18602" y="2081"/>
                      <a:pt x="20436" y="5582"/>
                    </a:cubicBezTo>
                    <a:cubicBezTo>
                      <a:pt x="21302" y="7236"/>
                      <a:pt x="21597" y="8400"/>
                      <a:pt x="21597" y="10172"/>
                    </a:cubicBezTo>
                    <a:cubicBezTo>
                      <a:pt x="21600" y="16675"/>
                      <a:pt x="14763" y="21600"/>
                      <a:pt x="8030" y="19944"/>
                    </a:cubicBezTo>
                    <a:close/>
                  </a:path>
                </a:pathLst>
              </a:custGeom>
              <a:solidFill>
                <a:srgbClr val="00AA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7" name="Freeform: Shape 70"/>
              <p:cNvSpPr/>
              <p:nvPr/>
            </p:nvSpPr>
            <p:spPr>
              <a:xfrm>
                <a:off x="587042" y="266763"/>
                <a:ext cx="93841" cy="31293"/>
              </a:xfrm>
              <a:prstGeom prst="ellipse">
                <a:avLst/>
              </a:prstGeom>
              <a:solidFill>
                <a:srgbClr val="FFFFFF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8" name="Freeform: Shape 71"/>
              <p:cNvSpPr/>
              <p:nvPr/>
            </p:nvSpPr>
            <p:spPr>
              <a:xfrm>
                <a:off x="605565" y="0"/>
                <a:ext cx="119426" cy="297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183" y="0"/>
                    </a:moveTo>
                    <a:lnTo>
                      <a:pt x="0" y="21564"/>
                    </a:lnTo>
                    <a:cubicBezTo>
                      <a:pt x="656" y="21585"/>
                      <a:pt x="1333" y="21600"/>
                      <a:pt x="2040" y="21600"/>
                    </a:cubicBezTo>
                    <a:cubicBezTo>
                      <a:pt x="3472" y="21600"/>
                      <a:pt x="4801" y="21547"/>
                      <a:pt x="5985" y="21463"/>
                    </a:cubicBezTo>
                    <a:lnTo>
                      <a:pt x="21600" y="656"/>
                    </a:lnTo>
                    <a:close/>
                  </a:path>
                </a:pathLst>
              </a:custGeom>
              <a:solidFill>
                <a:srgbClr val="E6E6E6"/>
              </a:solidFill>
              <a:ln w="511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97" name="Graphic 9"/>
            <p:cNvGrpSpPr/>
            <p:nvPr/>
          </p:nvGrpSpPr>
          <p:grpSpPr>
            <a:xfrm>
              <a:off x="3295820" y="482912"/>
              <a:ext cx="3921034" cy="1135820"/>
              <a:chOff x="0" y="0"/>
              <a:chExt cx="3921032" cy="1135819"/>
            </a:xfrm>
          </p:grpSpPr>
          <p:pic>
            <p:nvPicPr>
              <p:cNvPr id="490" name="Picture 103" descr="Picture 10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" y="0"/>
                <a:ext cx="3921034" cy="113582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91" name="Freeform: Shape 104"/>
              <p:cNvSpPr/>
              <p:nvPr/>
            </p:nvSpPr>
            <p:spPr>
              <a:xfrm flipH="1" rot="10800000">
                <a:off x="1772711" y="4569"/>
                <a:ext cx="207394" cy="53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04" y="90"/>
                    </a:moveTo>
                    <a:lnTo>
                      <a:pt x="21600" y="4043"/>
                    </a:lnTo>
                    <a:lnTo>
                      <a:pt x="21585" y="21596"/>
                    </a:lnTo>
                    <a:lnTo>
                      <a:pt x="0" y="2160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2" name="Freeform: Shape 105"/>
              <p:cNvSpPr/>
              <p:nvPr/>
            </p:nvSpPr>
            <p:spPr>
              <a:xfrm flipH="1" rot="10800000">
                <a:off x="1772711" y="574030"/>
                <a:ext cx="207394" cy="558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03" y="21510"/>
                    </a:moveTo>
                    <a:lnTo>
                      <a:pt x="21600" y="17557"/>
                    </a:lnTo>
                    <a:lnTo>
                      <a:pt x="21585" y="4"/>
                    </a:lnTo>
                    <a:lnTo>
                      <a:pt x="0" y="0"/>
                    </a:lnTo>
                    <a:lnTo>
                      <a:pt x="105" y="2160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3" name="Freeform: Shape 106"/>
              <p:cNvSpPr/>
              <p:nvPr/>
            </p:nvSpPr>
            <p:spPr>
              <a:xfrm flipH="1" rot="10800000">
                <a:off x="882" y="567170"/>
                <a:ext cx="23960" cy="562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598"/>
                    </a:moveTo>
                    <a:lnTo>
                      <a:pt x="21468" y="0"/>
                    </a:lnTo>
                    <a:lnTo>
                      <a:pt x="0" y="5"/>
                    </a:lnTo>
                    <a:lnTo>
                      <a:pt x="284" y="21600"/>
                    </a:lnTo>
                    <a:lnTo>
                      <a:pt x="21600" y="21597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4" name="Freeform: Shape 107"/>
              <p:cNvSpPr/>
              <p:nvPr/>
            </p:nvSpPr>
            <p:spPr>
              <a:xfrm flipH="1" rot="10800000">
                <a:off x="1036" y="4061"/>
                <a:ext cx="23960" cy="541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598"/>
                    </a:moveTo>
                    <a:lnTo>
                      <a:pt x="21468" y="0"/>
                    </a:lnTo>
                    <a:lnTo>
                      <a:pt x="0" y="4"/>
                    </a:lnTo>
                    <a:lnTo>
                      <a:pt x="284" y="21600"/>
                    </a:lnTo>
                    <a:lnTo>
                      <a:pt x="21600" y="21597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5" name="Freeform: Shape 108"/>
              <p:cNvSpPr/>
              <p:nvPr/>
            </p:nvSpPr>
            <p:spPr>
              <a:xfrm flipH="1" rot="10800000">
                <a:off x="3385166" y="577276"/>
                <a:ext cx="36936" cy="554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091"/>
                    </a:moveTo>
                    <a:lnTo>
                      <a:pt x="20985" y="0"/>
                    </a:lnTo>
                    <a:lnTo>
                      <a:pt x="512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6" name="Freeform: Shape 109"/>
              <p:cNvSpPr/>
              <p:nvPr/>
            </p:nvSpPr>
            <p:spPr>
              <a:xfrm flipH="1" rot="10800000">
                <a:off x="3385166" y="4537"/>
                <a:ext cx="36936" cy="528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509"/>
                    </a:moveTo>
                    <a:lnTo>
                      <a:pt x="20985" y="21600"/>
                    </a:lnTo>
                    <a:lnTo>
                      <a:pt x="512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D4D5"/>
              </a:solidFill>
              <a:ln w="7741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498" name="TextBox 110"/>
            <p:cNvSpPr txBox="1"/>
            <p:nvPr/>
          </p:nvSpPr>
          <p:spPr>
            <a:xfrm>
              <a:off x="2952045" y="1919825"/>
              <a:ext cx="924207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RF Carpet</a:t>
              </a:r>
            </a:p>
          </p:txBody>
        </p:sp>
        <p:sp>
          <p:nvSpPr>
            <p:cNvPr id="499" name="TextBox 111"/>
            <p:cNvSpPr txBox="1"/>
            <p:nvPr/>
          </p:nvSpPr>
          <p:spPr>
            <a:xfrm>
              <a:off x="4741060" y="1930792"/>
              <a:ext cx="93419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RF Funnel</a:t>
              </a:r>
            </a:p>
          </p:txBody>
        </p:sp>
        <p:sp>
          <p:nvSpPr>
            <p:cNvPr id="500" name="TextBox 112"/>
            <p:cNvSpPr txBox="1"/>
            <p:nvPr/>
          </p:nvSpPr>
          <p:spPr>
            <a:xfrm>
              <a:off x="181493" y="1991008"/>
              <a:ext cx="98029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nEXO TPC</a:t>
              </a:r>
            </a:p>
          </p:txBody>
        </p:sp>
        <p:grpSp>
          <p:nvGrpSpPr>
            <p:cNvPr id="505" name="Graphic 9"/>
            <p:cNvGrpSpPr/>
            <p:nvPr/>
          </p:nvGrpSpPr>
          <p:grpSpPr>
            <a:xfrm>
              <a:off x="5408777" y="3842088"/>
              <a:ext cx="105012" cy="161789"/>
              <a:chOff x="0" y="-1"/>
              <a:chExt cx="105011" cy="161788"/>
            </a:xfrm>
          </p:grpSpPr>
          <p:sp>
            <p:nvSpPr>
              <p:cNvPr id="501" name="Freeform: Shape 114"/>
              <p:cNvSpPr/>
              <p:nvPr/>
            </p:nvSpPr>
            <p:spPr>
              <a:xfrm rot="10800000">
                <a:off x="0" y="-2"/>
                <a:ext cx="80106" cy="18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1600" y="11931"/>
                      <a:pt x="16775" y="21600"/>
                      <a:pt x="10804" y="21600"/>
                    </a:cubicBezTo>
                    <a:cubicBezTo>
                      <a:pt x="4837" y="21600"/>
                      <a:pt x="0" y="11931"/>
                      <a:pt x="0" y="0"/>
                    </a:cubicBezTo>
                  </a:path>
                </a:pathLst>
              </a:cu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2" name="Freeform: Shape 115"/>
              <p:cNvSpPr/>
              <p:nvPr/>
            </p:nvSpPr>
            <p:spPr>
              <a:xfrm rot="10800000">
                <a:off x="0" y="125729"/>
                <a:ext cx="80106" cy="360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2"/>
                    </a:moveTo>
                    <a:cubicBezTo>
                      <a:pt x="21600" y="16765"/>
                      <a:pt x="16775" y="21600"/>
                      <a:pt x="10804" y="21600"/>
                    </a:cubicBezTo>
                    <a:cubicBezTo>
                      <a:pt x="4837" y="21600"/>
                      <a:pt x="0" y="16765"/>
                      <a:pt x="0" y="10802"/>
                    </a:cubicBezTo>
                    <a:cubicBezTo>
                      <a:pt x="0" y="4835"/>
                      <a:pt x="4837" y="0"/>
                      <a:pt x="10804" y="0"/>
                    </a:cubicBezTo>
                    <a:cubicBezTo>
                      <a:pt x="16775" y="0"/>
                      <a:pt x="21600" y="4835"/>
                      <a:pt x="21600" y="108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3" name="Freeform: Shape 116"/>
              <p:cNvSpPr/>
              <p:nvPr/>
            </p:nvSpPr>
            <p:spPr>
              <a:xfrm flipV="1">
                <a:off x="105010" y="18019"/>
                <a:ext cx="2" cy="125747"/>
              </a:xfrm>
              <a:prstGeom prst="line">
                <a:avLst/>
              </a:pr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4" name="Freeform: Shape 117"/>
              <p:cNvSpPr/>
              <p:nvPr/>
            </p:nvSpPr>
            <p:spPr>
              <a:xfrm flipV="1">
                <a:off x="24920" y="18019"/>
                <a:ext cx="2" cy="125747"/>
              </a:xfrm>
              <a:prstGeom prst="line">
                <a:avLst/>
              </a:pr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09" name="Graphic 9"/>
            <p:cNvGrpSpPr/>
            <p:nvPr/>
          </p:nvGrpSpPr>
          <p:grpSpPr>
            <a:xfrm>
              <a:off x="5230736" y="3477950"/>
              <a:ext cx="397501" cy="398109"/>
              <a:chOff x="-1" y="0"/>
              <a:chExt cx="397500" cy="398108"/>
            </a:xfrm>
          </p:grpSpPr>
          <p:sp>
            <p:nvSpPr>
              <p:cNvPr id="506" name="Freeform: Shape 119"/>
              <p:cNvSpPr/>
              <p:nvPr/>
            </p:nvSpPr>
            <p:spPr>
              <a:xfrm rot="10800000">
                <a:off x="86796" y="111816"/>
                <a:ext cx="310696" cy="286283"/>
              </a:xfrm>
              <a:prstGeom prst="rect">
                <a:avLst/>
              </a:prstGeom>
              <a:solidFill>
                <a:srgbClr val="FFFFFF"/>
              </a:solidFill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7" name="Freeform: Shape 120"/>
              <p:cNvSpPr/>
              <p:nvPr/>
            </p:nvSpPr>
            <p:spPr>
              <a:xfrm rot="10800000">
                <a:off x="-1" y="-1"/>
                <a:ext cx="397501" cy="398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5533"/>
                    </a:moveTo>
                    <a:lnTo>
                      <a:pt x="6020" y="21600"/>
                    </a:lnTo>
                    <a:lnTo>
                      <a:pt x="21600" y="21600"/>
                    </a:lnTo>
                    <a:lnTo>
                      <a:pt x="21600" y="6125"/>
                    </a:lnTo>
                    <a:lnTo>
                      <a:pt x="16883" y="0"/>
                    </a:lnTo>
                  </a:path>
                </a:pathLst>
              </a:cu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8" name="Freeform: Shape 121"/>
              <p:cNvSpPr/>
              <p:nvPr/>
            </p:nvSpPr>
            <p:spPr>
              <a:xfrm flipH="1" flipV="1">
                <a:off x="27" y="26"/>
                <a:ext cx="86805" cy="111827"/>
              </a:xfrm>
              <a:prstGeom prst="line">
                <a:avLst/>
              </a:prstGeom>
              <a:noFill/>
              <a:ln w="7305" cap="flat">
                <a:solidFill>
                  <a:srgbClr val="37353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13" name="Graphic 9"/>
            <p:cNvGrpSpPr/>
            <p:nvPr/>
          </p:nvGrpSpPr>
          <p:grpSpPr>
            <a:xfrm>
              <a:off x="5350315" y="3677232"/>
              <a:ext cx="253852" cy="98168"/>
              <a:chOff x="0" y="0"/>
              <a:chExt cx="253851" cy="98167"/>
            </a:xfrm>
          </p:grpSpPr>
          <p:sp>
            <p:nvSpPr>
              <p:cNvPr id="510" name="Freeform: Shape 123"/>
              <p:cNvSpPr/>
              <p:nvPr/>
            </p:nvSpPr>
            <p:spPr>
              <a:xfrm>
                <a:off x="-1" y="0"/>
                <a:ext cx="80299" cy="98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711"/>
                    </a:moveTo>
                    <a:cubicBezTo>
                      <a:pt x="20944" y="19934"/>
                      <a:pt x="20367" y="20144"/>
                      <a:pt x="19850" y="20340"/>
                    </a:cubicBezTo>
                    <a:cubicBezTo>
                      <a:pt x="19333" y="20536"/>
                      <a:pt x="18656" y="20741"/>
                      <a:pt x="17821" y="20956"/>
                    </a:cubicBezTo>
                    <a:cubicBezTo>
                      <a:pt x="17105" y="21133"/>
                      <a:pt x="16329" y="21283"/>
                      <a:pt x="15494" y="21404"/>
                    </a:cubicBezTo>
                    <a:cubicBezTo>
                      <a:pt x="14659" y="21535"/>
                      <a:pt x="13744" y="21600"/>
                      <a:pt x="12749" y="21600"/>
                    </a:cubicBezTo>
                    <a:cubicBezTo>
                      <a:pt x="10860" y="21600"/>
                      <a:pt x="9129" y="21390"/>
                      <a:pt x="7598" y="20971"/>
                    </a:cubicBezTo>
                    <a:cubicBezTo>
                      <a:pt x="6046" y="20541"/>
                      <a:pt x="4714" y="19873"/>
                      <a:pt x="3560" y="18969"/>
                    </a:cubicBezTo>
                    <a:cubicBezTo>
                      <a:pt x="2446" y="18081"/>
                      <a:pt x="1571" y="16957"/>
                      <a:pt x="955" y="15595"/>
                    </a:cubicBezTo>
                    <a:cubicBezTo>
                      <a:pt x="318" y="14222"/>
                      <a:pt x="0" y="12631"/>
                      <a:pt x="0" y="10821"/>
                    </a:cubicBezTo>
                    <a:cubicBezTo>
                      <a:pt x="0" y="9103"/>
                      <a:pt x="298" y="7569"/>
                      <a:pt x="915" y="6215"/>
                    </a:cubicBezTo>
                    <a:cubicBezTo>
                      <a:pt x="1512" y="4861"/>
                      <a:pt x="2387" y="3719"/>
                      <a:pt x="3540" y="2786"/>
                    </a:cubicBezTo>
                    <a:cubicBezTo>
                      <a:pt x="4634" y="1879"/>
                      <a:pt x="5967" y="1190"/>
                      <a:pt x="7538" y="714"/>
                    </a:cubicBezTo>
                    <a:cubicBezTo>
                      <a:pt x="9109" y="237"/>
                      <a:pt x="10860" y="0"/>
                      <a:pt x="12769" y="0"/>
                    </a:cubicBezTo>
                    <a:cubicBezTo>
                      <a:pt x="14161" y="0"/>
                      <a:pt x="15554" y="135"/>
                      <a:pt x="16946" y="404"/>
                    </a:cubicBezTo>
                    <a:cubicBezTo>
                      <a:pt x="18338" y="675"/>
                      <a:pt x="19890" y="1151"/>
                      <a:pt x="21600" y="1833"/>
                    </a:cubicBezTo>
                    <a:lnTo>
                      <a:pt x="21600" y="5122"/>
                    </a:lnTo>
                    <a:lnTo>
                      <a:pt x="21322" y="5122"/>
                    </a:lnTo>
                    <a:cubicBezTo>
                      <a:pt x="19890" y="4162"/>
                      <a:pt x="18477" y="3461"/>
                      <a:pt x="17065" y="3023"/>
                    </a:cubicBezTo>
                    <a:cubicBezTo>
                      <a:pt x="15653" y="2585"/>
                      <a:pt x="14142" y="2365"/>
                      <a:pt x="12531" y="2365"/>
                    </a:cubicBezTo>
                    <a:cubicBezTo>
                      <a:pt x="11218" y="2365"/>
                      <a:pt x="10024" y="2537"/>
                      <a:pt x="8970" y="2883"/>
                    </a:cubicBezTo>
                    <a:cubicBezTo>
                      <a:pt x="7916" y="3219"/>
                      <a:pt x="6981" y="3746"/>
                      <a:pt x="6146" y="4465"/>
                    </a:cubicBezTo>
                    <a:cubicBezTo>
                      <a:pt x="5350" y="5165"/>
                      <a:pt x="4714" y="6051"/>
                      <a:pt x="4276" y="7125"/>
                    </a:cubicBezTo>
                    <a:cubicBezTo>
                      <a:pt x="3819" y="8188"/>
                      <a:pt x="3600" y="9421"/>
                      <a:pt x="3600" y="10821"/>
                    </a:cubicBezTo>
                    <a:cubicBezTo>
                      <a:pt x="3600" y="12285"/>
                      <a:pt x="3839" y="13545"/>
                      <a:pt x="4336" y="14601"/>
                    </a:cubicBezTo>
                    <a:cubicBezTo>
                      <a:pt x="4833" y="15656"/>
                      <a:pt x="5470" y="16514"/>
                      <a:pt x="6265" y="17177"/>
                    </a:cubicBezTo>
                    <a:cubicBezTo>
                      <a:pt x="7081" y="17866"/>
                      <a:pt x="8035" y="18381"/>
                      <a:pt x="9109" y="18717"/>
                    </a:cubicBezTo>
                    <a:cubicBezTo>
                      <a:pt x="10203" y="19044"/>
                      <a:pt x="11357" y="19206"/>
                      <a:pt x="12570" y="19206"/>
                    </a:cubicBezTo>
                    <a:cubicBezTo>
                      <a:pt x="14241" y="19206"/>
                      <a:pt x="15792" y="18978"/>
                      <a:pt x="17264" y="18521"/>
                    </a:cubicBezTo>
                    <a:cubicBezTo>
                      <a:pt x="18716" y="18062"/>
                      <a:pt x="20069" y="17377"/>
                      <a:pt x="21341" y="16463"/>
                    </a:cubicBezTo>
                    <a:lnTo>
                      <a:pt x="21600" y="1646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11" name="Freeform: Shape 124"/>
              <p:cNvSpPr/>
              <p:nvPr/>
            </p:nvSpPr>
            <p:spPr>
              <a:xfrm>
                <a:off x="83320" y="0"/>
                <a:ext cx="80232" cy="98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711"/>
                    </a:moveTo>
                    <a:cubicBezTo>
                      <a:pt x="20957" y="19934"/>
                      <a:pt x="20374" y="20144"/>
                      <a:pt x="19850" y="20340"/>
                    </a:cubicBezTo>
                    <a:cubicBezTo>
                      <a:pt x="19337" y="20536"/>
                      <a:pt x="18660" y="20741"/>
                      <a:pt x="17820" y="20956"/>
                    </a:cubicBezTo>
                    <a:cubicBezTo>
                      <a:pt x="17109" y="21133"/>
                      <a:pt x="16333" y="21283"/>
                      <a:pt x="15493" y="21404"/>
                    </a:cubicBezTo>
                    <a:cubicBezTo>
                      <a:pt x="14665" y="21535"/>
                      <a:pt x="13749" y="21600"/>
                      <a:pt x="12746" y="21600"/>
                    </a:cubicBezTo>
                    <a:cubicBezTo>
                      <a:pt x="10857" y="21600"/>
                      <a:pt x="9137" y="21390"/>
                      <a:pt x="7584" y="20971"/>
                    </a:cubicBezTo>
                    <a:cubicBezTo>
                      <a:pt x="6045" y="20541"/>
                      <a:pt x="4704" y="19873"/>
                      <a:pt x="3561" y="18969"/>
                    </a:cubicBezTo>
                    <a:cubicBezTo>
                      <a:pt x="2441" y="18081"/>
                      <a:pt x="1573" y="16957"/>
                      <a:pt x="936" y="15595"/>
                    </a:cubicBezTo>
                    <a:cubicBezTo>
                      <a:pt x="299" y="14222"/>
                      <a:pt x="0" y="12631"/>
                      <a:pt x="0" y="10821"/>
                    </a:cubicBezTo>
                    <a:cubicBezTo>
                      <a:pt x="0" y="9103"/>
                      <a:pt x="299" y="7569"/>
                      <a:pt x="896" y="6215"/>
                    </a:cubicBezTo>
                    <a:cubicBezTo>
                      <a:pt x="1513" y="4861"/>
                      <a:pt x="2383" y="3719"/>
                      <a:pt x="3526" y="2786"/>
                    </a:cubicBezTo>
                    <a:cubicBezTo>
                      <a:pt x="4634" y="1879"/>
                      <a:pt x="5970" y="1190"/>
                      <a:pt x="7532" y="714"/>
                    </a:cubicBezTo>
                    <a:cubicBezTo>
                      <a:pt x="9107" y="237"/>
                      <a:pt x="10851" y="0"/>
                      <a:pt x="12764" y="0"/>
                    </a:cubicBezTo>
                    <a:cubicBezTo>
                      <a:pt x="14163" y="0"/>
                      <a:pt x="15557" y="135"/>
                      <a:pt x="16946" y="404"/>
                    </a:cubicBezTo>
                    <a:cubicBezTo>
                      <a:pt x="18345" y="675"/>
                      <a:pt x="19896" y="1151"/>
                      <a:pt x="21600" y="1833"/>
                    </a:cubicBezTo>
                    <a:lnTo>
                      <a:pt x="21600" y="5122"/>
                    </a:lnTo>
                    <a:lnTo>
                      <a:pt x="21337" y="5122"/>
                    </a:lnTo>
                    <a:cubicBezTo>
                      <a:pt x="19902" y="4162"/>
                      <a:pt x="18479" y="3461"/>
                      <a:pt x="17068" y="3023"/>
                    </a:cubicBezTo>
                    <a:cubicBezTo>
                      <a:pt x="15656" y="2585"/>
                      <a:pt x="14145" y="2365"/>
                      <a:pt x="12537" y="2365"/>
                    </a:cubicBezTo>
                    <a:cubicBezTo>
                      <a:pt x="11219" y="2365"/>
                      <a:pt x="10029" y="2537"/>
                      <a:pt x="8968" y="2883"/>
                    </a:cubicBezTo>
                    <a:cubicBezTo>
                      <a:pt x="7917" y="3219"/>
                      <a:pt x="6979" y="3746"/>
                      <a:pt x="6151" y="4465"/>
                    </a:cubicBezTo>
                    <a:cubicBezTo>
                      <a:pt x="5345" y="5165"/>
                      <a:pt x="4716" y="6051"/>
                      <a:pt x="4262" y="7125"/>
                    </a:cubicBezTo>
                    <a:cubicBezTo>
                      <a:pt x="3818" y="8188"/>
                      <a:pt x="3597" y="9421"/>
                      <a:pt x="3597" y="10821"/>
                    </a:cubicBezTo>
                    <a:cubicBezTo>
                      <a:pt x="3597" y="12285"/>
                      <a:pt x="3842" y="13545"/>
                      <a:pt x="4332" y="14601"/>
                    </a:cubicBezTo>
                    <a:cubicBezTo>
                      <a:pt x="4833" y="15656"/>
                      <a:pt x="5474" y="16514"/>
                      <a:pt x="6257" y="17177"/>
                    </a:cubicBezTo>
                    <a:cubicBezTo>
                      <a:pt x="7073" y="17866"/>
                      <a:pt x="8022" y="18381"/>
                      <a:pt x="9107" y="18717"/>
                    </a:cubicBezTo>
                    <a:cubicBezTo>
                      <a:pt x="10204" y="19044"/>
                      <a:pt x="11358" y="19206"/>
                      <a:pt x="12571" y="19206"/>
                    </a:cubicBezTo>
                    <a:cubicBezTo>
                      <a:pt x="14239" y="19206"/>
                      <a:pt x="15801" y="18978"/>
                      <a:pt x="17261" y="18521"/>
                    </a:cubicBezTo>
                    <a:cubicBezTo>
                      <a:pt x="18718" y="18062"/>
                      <a:pt x="20083" y="17377"/>
                      <a:pt x="21353" y="16463"/>
                    </a:cubicBezTo>
                    <a:lnTo>
                      <a:pt x="21600" y="1646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12" name="Freeform: Shape 125"/>
              <p:cNvSpPr/>
              <p:nvPr/>
            </p:nvSpPr>
            <p:spPr>
              <a:xfrm>
                <a:off x="172095" y="1715"/>
                <a:ext cx="81757" cy="94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22"/>
                    </a:moveTo>
                    <a:cubicBezTo>
                      <a:pt x="21600" y="12785"/>
                      <a:pt x="21090" y="14564"/>
                      <a:pt x="20072" y="16160"/>
                    </a:cubicBezTo>
                    <a:cubicBezTo>
                      <a:pt x="19064" y="17756"/>
                      <a:pt x="17718" y="18994"/>
                      <a:pt x="16037" y="19874"/>
                    </a:cubicBezTo>
                    <a:cubicBezTo>
                      <a:pt x="14868" y="20483"/>
                      <a:pt x="13563" y="20923"/>
                      <a:pt x="12121" y="21194"/>
                    </a:cubicBezTo>
                    <a:cubicBezTo>
                      <a:pt x="10692" y="21465"/>
                      <a:pt x="8803" y="21600"/>
                      <a:pt x="6456" y="21600"/>
                    </a:cubicBezTo>
                    <a:lnTo>
                      <a:pt x="0" y="21600"/>
                    </a:lnTo>
                    <a:lnTo>
                      <a:pt x="0" y="0"/>
                    </a:lnTo>
                    <a:lnTo>
                      <a:pt x="6388" y="0"/>
                    </a:lnTo>
                    <a:cubicBezTo>
                      <a:pt x="8882" y="0"/>
                      <a:pt x="10864" y="155"/>
                      <a:pt x="12329" y="464"/>
                    </a:cubicBezTo>
                    <a:cubicBezTo>
                      <a:pt x="13806" y="764"/>
                      <a:pt x="15052" y="1180"/>
                      <a:pt x="16071" y="1711"/>
                    </a:cubicBezTo>
                    <a:cubicBezTo>
                      <a:pt x="17810" y="2631"/>
                      <a:pt x="19168" y="3854"/>
                      <a:pt x="20141" y="5382"/>
                    </a:cubicBezTo>
                    <a:cubicBezTo>
                      <a:pt x="21114" y="6909"/>
                      <a:pt x="21600" y="8723"/>
                      <a:pt x="21600" y="10822"/>
                    </a:cubicBezTo>
                    <a:close/>
                    <a:moveTo>
                      <a:pt x="18045" y="10778"/>
                    </a:moveTo>
                    <a:cubicBezTo>
                      <a:pt x="18045" y="9086"/>
                      <a:pt x="17697" y="7658"/>
                      <a:pt x="16997" y="6498"/>
                    </a:cubicBezTo>
                    <a:cubicBezTo>
                      <a:pt x="16300" y="5338"/>
                      <a:pt x="15259" y="4425"/>
                      <a:pt x="13874" y="3756"/>
                    </a:cubicBezTo>
                    <a:cubicBezTo>
                      <a:pt x="12866" y="3273"/>
                      <a:pt x="11795" y="2939"/>
                      <a:pt x="10662" y="2756"/>
                    </a:cubicBezTo>
                    <a:cubicBezTo>
                      <a:pt x="9529" y="2563"/>
                      <a:pt x="8174" y="2466"/>
                      <a:pt x="6593" y="2466"/>
                    </a:cubicBezTo>
                    <a:lnTo>
                      <a:pt x="3399" y="2466"/>
                    </a:lnTo>
                    <a:lnTo>
                      <a:pt x="3399" y="19134"/>
                    </a:lnTo>
                    <a:lnTo>
                      <a:pt x="6593" y="19134"/>
                    </a:lnTo>
                    <a:cubicBezTo>
                      <a:pt x="8230" y="19134"/>
                      <a:pt x="9654" y="19032"/>
                      <a:pt x="10869" y="18829"/>
                    </a:cubicBezTo>
                    <a:cubicBezTo>
                      <a:pt x="12094" y="18626"/>
                      <a:pt x="13216" y="18248"/>
                      <a:pt x="14233" y="17698"/>
                    </a:cubicBezTo>
                    <a:cubicBezTo>
                      <a:pt x="15505" y="17010"/>
                      <a:pt x="16455" y="16107"/>
                      <a:pt x="17083" y="14985"/>
                    </a:cubicBezTo>
                    <a:cubicBezTo>
                      <a:pt x="17724" y="13862"/>
                      <a:pt x="18045" y="12461"/>
                      <a:pt x="18045" y="10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514" name="TextBox 126"/>
            <p:cNvSpPr txBox="1"/>
            <p:nvPr/>
          </p:nvSpPr>
          <p:spPr>
            <a:xfrm>
              <a:off x="1143205" y="3316795"/>
              <a:ext cx="1645564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MRTOF</a:t>
              </a:r>
              <a:endParaRPr b="1"/>
            </a:p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Mass Spectrometer</a:t>
              </a:r>
            </a:p>
          </p:txBody>
        </p:sp>
        <p:sp>
          <p:nvSpPr>
            <p:cNvPr id="515" name="TextBox 128"/>
            <p:cNvSpPr txBox="1"/>
            <p:nvPr/>
          </p:nvSpPr>
          <p:spPr>
            <a:xfrm>
              <a:off x="5459220" y="3201678"/>
              <a:ext cx="140881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Linear Paul Trap</a:t>
              </a:r>
            </a:p>
          </p:txBody>
        </p:sp>
        <p:sp>
          <p:nvSpPr>
            <p:cNvPr id="516" name="TextBox 129"/>
            <p:cNvSpPr txBox="1"/>
            <p:nvPr/>
          </p:nvSpPr>
          <p:spPr>
            <a:xfrm>
              <a:off x="4733272" y="4547725"/>
              <a:ext cx="1451033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Laser Spectroscopy</a:t>
              </a:r>
            </a:p>
          </p:txBody>
        </p:sp>
        <p:sp>
          <p:nvSpPr>
            <p:cNvPr id="517" name="TextBox 130"/>
            <p:cNvSpPr txBox="1"/>
            <p:nvPr/>
          </p:nvSpPr>
          <p:spPr>
            <a:xfrm>
              <a:off x="-1" y="3867037"/>
              <a:ext cx="632107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Detector</a:t>
              </a:r>
            </a:p>
          </p:txBody>
        </p:sp>
        <p:sp>
          <p:nvSpPr>
            <p:cNvPr id="518" name="Freeform: Shape 131"/>
            <p:cNvSpPr/>
            <p:nvPr/>
          </p:nvSpPr>
          <p:spPr>
            <a:xfrm>
              <a:off x="7011779" y="4201438"/>
              <a:ext cx="75455" cy="73693"/>
            </a:xfrm>
            <a:prstGeom prst="ellipse">
              <a:avLst/>
            </a:prstGeom>
            <a:solidFill>
              <a:srgbClr val="FF000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527" name="Graphic 9"/>
            <p:cNvGrpSpPr/>
            <p:nvPr/>
          </p:nvGrpSpPr>
          <p:grpSpPr>
            <a:xfrm>
              <a:off x="6137333" y="4055309"/>
              <a:ext cx="284638" cy="370293"/>
              <a:chOff x="0" y="-1"/>
              <a:chExt cx="284636" cy="370292"/>
            </a:xfrm>
          </p:grpSpPr>
          <p:sp>
            <p:nvSpPr>
              <p:cNvPr id="519" name="Freeform: Shape 133"/>
              <p:cNvSpPr/>
              <p:nvPr/>
            </p:nvSpPr>
            <p:spPr>
              <a:xfrm>
                <a:off x="105630" y="-2"/>
                <a:ext cx="156391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75"/>
                    </a:lnTo>
                    <a:cubicBezTo>
                      <a:pt x="3569" y="175"/>
                      <a:pt x="0" y="175"/>
                      <a:pt x="0" y="10888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0" name="Freeform: Shape 134"/>
              <p:cNvSpPr/>
              <p:nvPr/>
            </p:nvSpPr>
            <p:spPr>
              <a:xfrm>
                <a:off x="246934" y="-2"/>
                <a:ext cx="37703" cy="73699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1" name="Freeform: Shape 135"/>
              <p:cNvSpPr/>
              <p:nvPr/>
            </p:nvSpPr>
            <p:spPr>
              <a:xfrm>
                <a:off x="-1" y="73695"/>
                <a:ext cx="156392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92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82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2" name="Freeform: Shape 136"/>
              <p:cNvSpPr/>
              <p:nvPr/>
            </p:nvSpPr>
            <p:spPr>
              <a:xfrm>
                <a:off x="105630" y="221086"/>
                <a:ext cx="156391" cy="75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9" y="167"/>
                    </a:lnTo>
                    <a:cubicBezTo>
                      <a:pt x="3569" y="167"/>
                      <a:pt x="0" y="167"/>
                      <a:pt x="0" y="10884"/>
                    </a:cubicBezTo>
                    <a:cubicBezTo>
                      <a:pt x="0" y="21600"/>
                      <a:pt x="3569" y="21600"/>
                      <a:pt x="3569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3" name="Freeform: Shape 137"/>
              <p:cNvSpPr/>
              <p:nvPr/>
            </p:nvSpPr>
            <p:spPr>
              <a:xfrm>
                <a:off x="-1" y="294755"/>
                <a:ext cx="156392" cy="75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3568" y="175"/>
                    </a:lnTo>
                    <a:cubicBezTo>
                      <a:pt x="3568" y="175"/>
                      <a:pt x="0" y="175"/>
                      <a:pt x="0" y="10888"/>
                    </a:cubicBezTo>
                    <a:cubicBezTo>
                      <a:pt x="0" y="21600"/>
                      <a:pt x="3568" y="21600"/>
                      <a:pt x="3568" y="21600"/>
                    </a:cubicBezTo>
                    <a:lnTo>
                      <a:pt x="21600" y="21074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4" name="Freeform: Shape 138"/>
              <p:cNvSpPr/>
              <p:nvPr/>
            </p:nvSpPr>
            <p:spPr>
              <a:xfrm>
                <a:off x="141277" y="294755"/>
                <a:ext cx="37730" cy="73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67"/>
                      <a:pt x="16767" y="21600"/>
                      <a:pt x="10808" y="21600"/>
                    </a:cubicBezTo>
                    <a:cubicBezTo>
                      <a:pt x="4849" y="21600"/>
                      <a:pt x="0" y="16767"/>
                      <a:pt x="0" y="10800"/>
                    </a:cubicBezTo>
                    <a:cubicBezTo>
                      <a:pt x="0" y="4841"/>
                      <a:pt x="4849" y="0"/>
                      <a:pt x="10808" y="0"/>
                    </a:cubicBezTo>
                    <a:cubicBezTo>
                      <a:pt x="16767" y="0"/>
                      <a:pt x="21600" y="4841"/>
                      <a:pt x="21600" y="10800"/>
                    </a:cubicBezTo>
                    <a:close/>
                  </a:path>
                </a:pathLst>
              </a:cu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5" name="Freeform: Shape 139"/>
              <p:cNvSpPr/>
              <p:nvPr/>
            </p:nvSpPr>
            <p:spPr>
              <a:xfrm>
                <a:off x="246934" y="221059"/>
                <a:ext cx="37703" cy="73697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6" name="Freeform: Shape 140"/>
              <p:cNvSpPr/>
              <p:nvPr/>
            </p:nvSpPr>
            <p:spPr>
              <a:xfrm>
                <a:off x="141277" y="73695"/>
                <a:ext cx="37730" cy="73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cubicBezTo>
                      <a:pt x="21600" y="16759"/>
                      <a:pt x="16767" y="21600"/>
                      <a:pt x="10808" y="21600"/>
                    </a:cubicBezTo>
                    <a:cubicBezTo>
                      <a:pt x="4849" y="21600"/>
                      <a:pt x="0" y="16759"/>
                      <a:pt x="0" y="10800"/>
                    </a:cubicBezTo>
                    <a:cubicBezTo>
                      <a:pt x="0" y="4833"/>
                      <a:pt x="4849" y="0"/>
                      <a:pt x="10808" y="0"/>
                    </a:cubicBezTo>
                    <a:cubicBezTo>
                      <a:pt x="16767" y="0"/>
                      <a:pt x="21600" y="4833"/>
                      <a:pt x="21600" y="10800"/>
                    </a:cubicBezTo>
                    <a:close/>
                  </a:path>
                </a:pathLst>
              </a:cu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36" name="Graphic 9"/>
            <p:cNvGrpSpPr/>
            <p:nvPr/>
          </p:nvGrpSpPr>
          <p:grpSpPr>
            <a:xfrm>
              <a:off x="6257404" y="4053491"/>
              <a:ext cx="534292" cy="370265"/>
              <a:chOff x="0" y="0"/>
              <a:chExt cx="534291" cy="370264"/>
            </a:xfrm>
          </p:grpSpPr>
          <p:sp>
            <p:nvSpPr>
              <p:cNvPr id="528" name="Freeform: Shape 142"/>
              <p:cNvSpPr/>
              <p:nvPr/>
            </p:nvSpPr>
            <p:spPr>
              <a:xfrm>
                <a:off x="106256" y="-1"/>
                <a:ext cx="413561" cy="74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796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29" name="Freeform: Shape 143"/>
              <p:cNvSpPr/>
              <p:nvPr/>
            </p:nvSpPr>
            <p:spPr>
              <a:xfrm>
                <a:off x="496563" y="670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30" name="Freeform: Shape 144"/>
              <p:cNvSpPr/>
              <p:nvPr/>
            </p:nvSpPr>
            <p:spPr>
              <a:xfrm>
                <a:off x="-1" y="73082"/>
                <a:ext cx="413561" cy="74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796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31" name="Freeform: Shape 145"/>
              <p:cNvSpPr/>
              <p:nvPr/>
            </p:nvSpPr>
            <p:spPr>
              <a:xfrm>
                <a:off x="390277" y="73753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32" name="Freeform: Shape 146"/>
              <p:cNvSpPr/>
              <p:nvPr/>
            </p:nvSpPr>
            <p:spPr>
              <a:xfrm>
                <a:off x="105628" y="221671"/>
                <a:ext cx="413561" cy="74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800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33" name="Freeform: Shape 147"/>
              <p:cNvSpPr/>
              <p:nvPr/>
            </p:nvSpPr>
            <p:spPr>
              <a:xfrm>
                <a:off x="495936" y="222371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34" name="Freeform: Shape 148"/>
              <p:cNvSpPr/>
              <p:nvPr/>
            </p:nvSpPr>
            <p:spPr>
              <a:xfrm>
                <a:off x="-1" y="295368"/>
                <a:ext cx="413561" cy="74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51" y="0"/>
                    </a:lnTo>
                    <a:cubicBezTo>
                      <a:pt x="1351" y="0"/>
                      <a:pt x="0" y="0"/>
                      <a:pt x="0" y="10804"/>
                    </a:cubicBezTo>
                    <a:cubicBezTo>
                      <a:pt x="0" y="21600"/>
                      <a:pt x="1351" y="21600"/>
                      <a:pt x="1351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8080"/>
              </a:solidFill>
              <a:ln w="621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35" name="Freeform: Shape 149"/>
              <p:cNvSpPr/>
              <p:nvPr/>
            </p:nvSpPr>
            <p:spPr>
              <a:xfrm>
                <a:off x="390277" y="296038"/>
                <a:ext cx="37729" cy="73693"/>
              </a:xfrm>
              <a:prstGeom prst="ellipse">
                <a:avLst/>
              </a:prstGeom>
              <a:solidFill>
                <a:srgbClr val="FF8080"/>
              </a:solidFill>
              <a:ln w="5629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537" name="Freeform: Shape 150"/>
            <p:cNvSpPr/>
            <p:nvPr/>
          </p:nvSpPr>
          <p:spPr>
            <a:xfrm>
              <a:off x="6657865" y="4055379"/>
              <a:ext cx="156383" cy="75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76"/>
                  </a:lnTo>
                  <a:cubicBezTo>
                    <a:pt x="3570" y="176"/>
                    <a:pt x="0" y="176"/>
                    <a:pt x="0" y="10885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2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38" name="Freeform: Shape 151"/>
            <p:cNvSpPr/>
            <p:nvPr/>
          </p:nvSpPr>
          <p:spPr>
            <a:xfrm>
              <a:off x="6799161" y="4055379"/>
              <a:ext cx="37738" cy="7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3"/>
                  </a:moveTo>
                  <a:cubicBezTo>
                    <a:pt x="21600" y="16767"/>
                    <a:pt x="1675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4832" y="21600"/>
                    <a:pt x="0" y="16767"/>
                    <a:pt x="0" y="10803"/>
                  </a:cubicBezTo>
                  <a:cubicBezTo>
                    <a:pt x="0" y="4833"/>
                    <a:pt x="4832" y="0"/>
                    <a:pt x="10800" y="0"/>
                  </a:cubicBezTo>
                  <a:cubicBezTo>
                    <a:pt x="16755" y="0"/>
                    <a:pt x="21600" y="4833"/>
                    <a:pt x="21600" y="10803"/>
                  </a:cubicBezTo>
                  <a:cubicBezTo>
                    <a:pt x="21600" y="10803"/>
                    <a:pt x="21600" y="10803"/>
                    <a:pt x="21600" y="10803"/>
                  </a:cubicBezTo>
                  <a:close/>
                </a:path>
              </a:pathLst>
            </a:custGeom>
            <a:solidFill>
              <a:srgbClr val="D38D5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39" name="Freeform: Shape 152"/>
            <p:cNvSpPr/>
            <p:nvPr/>
          </p:nvSpPr>
          <p:spPr>
            <a:xfrm>
              <a:off x="6552248" y="4129056"/>
              <a:ext cx="156384" cy="7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76"/>
                  </a:lnTo>
                  <a:cubicBezTo>
                    <a:pt x="3570" y="176"/>
                    <a:pt x="0" y="176"/>
                    <a:pt x="0" y="10891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9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0" name="Freeform: Shape 153"/>
            <p:cNvSpPr/>
            <p:nvPr/>
          </p:nvSpPr>
          <p:spPr>
            <a:xfrm>
              <a:off x="6657865" y="4276457"/>
              <a:ext cx="156383" cy="75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69"/>
                  </a:lnTo>
                  <a:cubicBezTo>
                    <a:pt x="3570" y="169"/>
                    <a:pt x="0" y="169"/>
                    <a:pt x="0" y="10888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9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1" name="Freeform: Shape 154"/>
            <p:cNvSpPr/>
            <p:nvPr/>
          </p:nvSpPr>
          <p:spPr>
            <a:xfrm>
              <a:off x="6552248" y="4350134"/>
              <a:ext cx="156384" cy="7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3570" y="176"/>
                  </a:lnTo>
                  <a:cubicBezTo>
                    <a:pt x="3570" y="176"/>
                    <a:pt x="0" y="176"/>
                    <a:pt x="0" y="10891"/>
                  </a:cubicBezTo>
                  <a:cubicBezTo>
                    <a:pt x="0" y="21600"/>
                    <a:pt x="3570" y="21600"/>
                    <a:pt x="3570" y="21600"/>
                  </a:cubicBezTo>
                  <a:lnTo>
                    <a:pt x="21600" y="21079"/>
                  </a:lnTo>
                  <a:close/>
                </a:path>
              </a:pathLst>
            </a:custGeom>
            <a:solidFill>
              <a:srgbClr val="FF8080"/>
            </a:solidFill>
            <a:ln w="621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2" name="Freeform: Shape 155"/>
            <p:cNvSpPr/>
            <p:nvPr/>
          </p:nvSpPr>
          <p:spPr>
            <a:xfrm>
              <a:off x="6693521" y="4350134"/>
              <a:ext cx="37739" cy="73703"/>
            </a:xfrm>
            <a:prstGeom prst="ellipse">
              <a:avLst/>
            </a:prstGeom>
            <a:solidFill>
              <a:srgbClr val="D38D5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3" name="Freeform: Shape 156"/>
            <p:cNvSpPr/>
            <p:nvPr/>
          </p:nvSpPr>
          <p:spPr>
            <a:xfrm>
              <a:off x="6799161" y="4276457"/>
              <a:ext cx="37738" cy="7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797"/>
                  </a:moveTo>
                  <a:cubicBezTo>
                    <a:pt x="21600" y="16767"/>
                    <a:pt x="16755" y="21600"/>
                    <a:pt x="10800" y="21600"/>
                  </a:cubicBezTo>
                  <a:cubicBezTo>
                    <a:pt x="4832" y="21600"/>
                    <a:pt x="0" y="16767"/>
                    <a:pt x="0" y="10797"/>
                  </a:cubicBezTo>
                  <a:cubicBezTo>
                    <a:pt x="0" y="4833"/>
                    <a:pt x="4832" y="0"/>
                    <a:pt x="10800" y="0"/>
                  </a:cubicBezTo>
                  <a:cubicBezTo>
                    <a:pt x="16755" y="0"/>
                    <a:pt x="21600" y="4833"/>
                    <a:pt x="21600" y="10797"/>
                  </a:cubicBezTo>
                  <a:cubicBezTo>
                    <a:pt x="21600" y="10797"/>
                    <a:pt x="21600" y="10797"/>
                    <a:pt x="21600" y="10797"/>
                  </a:cubicBezTo>
                  <a:close/>
                </a:path>
              </a:pathLst>
            </a:custGeom>
            <a:solidFill>
              <a:srgbClr val="C87137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4" name="Freeform: Shape 157"/>
            <p:cNvSpPr/>
            <p:nvPr/>
          </p:nvSpPr>
          <p:spPr>
            <a:xfrm>
              <a:off x="6693521" y="4129056"/>
              <a:ext cx="37739" cy="73703"/>
            </a:xfrm>
            <a:prstGeom prst="ellipse">
              <a:avLst/>
            </a:prstGeom>
            <a:solidFill>
              <a:srgbClr val="D38D5F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5" name="Freeform: Shape 158"/>
            <p:cNvSpPr/>
            <p:nvPr/>
          </p:nvSpPr>
          <p:spPr>
            <a:xfrm>
              <a:off x="5409352" y="4211749"/>
              <a:ext cx="75455" cy="73693"/>
            </a:xfrm>
            <a:prstGeom prst="ellipse">
              <a:avLst/>
            </a:prstGeom>
            <a:solidFill>
              <a:srgbClr val="FF0000"/>
            </a:solidFill>
            <a:ln w="562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6" name="Freeform: Shape 159"/>
            <p:cNvSpPr/>
            <p:nvPr/>
          </p:nvSpPr>
          <p:spPr>
            <a:xfrm>
              <a:off x="6935972" y="4167261"/>
              <a:ext cx="63879" cy="62813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7" name="Freeform: Shape 160"/>
            <p:cNvSpPr/>
            <p:nvPr/>
          </p:nvSpPr>
          <p:spPr>
            <a:xfrm>
              <a:off x="7086097" y="4292420"/>
              <a:ext cx="65657" cy="64719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8" name="Freeform: Shape 161"/>
            <p:cNvSpPr/>
            <p:nvPr/>
          </p:nvSpPr>
          <p:spPr>
            <a:xfrm>
              <a:off x="6992266" y="4311175"/>
              <a:ext cx="67855" cy="63209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49" name="Freeform: Shape 162"/>
            <p:cNvSpPr/>
            <p:nvPr/>
          </p:nvSpPr>
          <p:spPr>
            <a:xfrm>
              <a:off x="7042313" y="4117183"/>
              <a:ext cx="70143" cy="66227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0" name="Freeform: Shape 163"/>
            <p:cNvSpPr/>
            <p:nvPr/>
          </p:nvSpPr>
          <p:spPr>
            <a:xfrm>
              <a:off x="6283818" y="4261814"/>
              <a:ext cx="195467" cy="237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2" h="20985" fill="norm" stroke="1" extrusionOk="0">
                  <a:moveTo>
                    <a:pt x="21092" y="492"/>
                  </a:moveTo>
                  <a:cubicBezTo>
                    <a:pt x="21092" y="492"/>
                    <a:pt x="18393" y="-615"/>
                    <a:pt x="12991" y="492"/>
                  </a:cubicBezTo>
                  <a:cubicBezTo>
                    <a:pt x="7593" y="1600"/>
                    <a:pt x="1630" y="6213"/>
                    <a:pt x="553" y="10590"/>
                  </a:cubicBezTo>
                  <a:cubicBezTo>
                    <a:pt x="-508" y="14892"/>
                    <a:pt x="166" y="18216"/>
                    <a:pt x="842" y="20985"/>
                  </a:cubicBezTo>
                </a:path>
              </a:pathLst>
            </a:custGeom>
            <a:noFill/>
            <a:ln w="465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1" name="Freeform: Shape 164"/>
            <p:cNvSpPr/>
            <p:nvPr/>
          </p:nvSpPr>
          <p:spPr>
            <a:xfrm>
              <a:off x="6537517" y="4261816"/>
              <a:ext cx="179508" cy="255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029" fill="norm" stroke="1" extrusionOk="0">
                  <a:moveTo>
                    <a:pt x="21209" y="457"/>
                  </a:moveTo>
                  <a:cubicBezTo>
                    <a:pt x="21209" y="457"/>
                    <a:pt x="18251" y="-571"/>
                    <a:pt x="12339" y="457"/>
                  </a:cubicBezTo>
                  <a:cubicBezTo>
                    <a:pt x="6425" y="1485"/>
                    <a:pt x="511" y="5600"/>
                    <a:pt x="23" y="9964"/>
                  </a:cubicBezTo>
                  <a:cubicBezTo>
                    <a:pt x="-391" y="13676"/>
                    <a:pt x="4948" y="18458"/>
                    <a:pt x="7903" y="21029"/>
                  </a:cubicBezTo>
                </a:path>
              </a:pathLst>
            </a:custGeom>
            <a:noFill/>
            <a:ln w="4659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2" name="Freeform: Shape 165"/>
            <p:cNvSpPr/>
            <p:nvPr/>
          </p:nvSpPr>
          <p:spPr>
            <a:xfrm>
              <a:off x="6641953" y="4492662"/>
              <a:ext cx="66961" cy="60081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3" name="Freeform: Shape 166"/>
            <p:cNvSpPr/>
            <p:nvPr/>
          </p:nvSpPr>
          <p:spPr>
            <a:xfrm>
              <a:off x="6585636" y="4561509"/>
              <a:ext cx="67855" cy="63209"/>
            </a:xfrm>
            <a:prstGeom prst="ellipse">
              <a:avLst/>
            </a:prstGeom>
            <a:solidFill>
              <a:srgbClr val="87DECD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4" name="Freeform: Shape 167"/>
            <p:cNvSpPr/>
            <p:nvPr/>
          </p:nvSpPr>
          <p:spPr>
            <a:xfrm>
              <a:off x="5655287" y="3985936"/>
              <a:ext cx="47291" cy="47307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5" name="Freeform: Shape 168"/>
            <p:cNvSpPr/>
            <p:nvPr/>
          </p:nvSpPr>
          <p:spPr>
            <a:xfrm>
              <a:off x="6341656" y="4542738"/>
              <a:ext cx="63877" cy="62813"/>
            </a:xfrm>
            <a:prstGeom prst="ellipse">
              <a:avLst/>
            </a:prstGeom>
            <a:solidFill>
              <a:srgbClr val="80B3FF"/>
            </a:solidFill>
            <a:ln w="4723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6" name="TextBox 169"/>
            <p:cNvSpPr txBox="1"/>
            <p:nvPr/>
          </p:nvSpPr>
          <p:spPr>
            <a:xfrm>
              <a:off x="6156473" y="3623052"/>
              <a:ext cx="900593" cy="4420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Quadrupole</a:t>
              </a:r>
            </a:p>
            <a:p>
              <a:pPr algn="ctr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mass filter </a:t>
              </a:r>
            </a:p>
          </p:txBody>
        </p:sp>
        <p:pic>
          <p:nvPicPr>
            <p:cNvPr id="557" name="Picture 171" descr="Picture 171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9891027">
              <a:off x="4880277" y="4386160"/>
              <a:ext cx="540590" cy="62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8" name="Freeform: Shape 173"/>
            <p:cNvSpPr/>
            <p:nvPr/>
          </p:nvSpPr>
          <p:spPr>
            <a:xfrm>
              <a:off x="373327" y="2338590"/>
              <a:ext cx="6380937" cy="688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20429" cap="flat">
              <a:solidFill>
                <a:srgbClr val="000510">
                  <a:alpha val="5100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559" name="TextBox 174"/>
            <p:cNvSpPr txBox="1"/>
            <p:nvPr/>
          </p:nvSpPr>
          <p:spPr>
            <a:xfrm>
              <a:off x="358823" y="2349843"/>
              <a:ext cx="686678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Liquid Xe</a:t>
              </a:r>
            </a:p>
          </p:txBody>
        </p:sp>
        <p:sp>
          <p:nvSpPr>
            <p:cNvPr id="560" name="TextBox 175"/>
            <p:cNvSpPr txBox="1"/>
            <p:nvPr/>
          </p:nvSpPr>
          <p:spPr>
            <a:xfrm>
              <a:off x="1415546" y="2349843"/>
              <a:ext cx="1063076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Xe Gas (~2bar)</a:t>
              </a:r>
            </a:p>
          </p:txBody>
        </p:sp>
        <p:sp>
          <p:nvSpPr>
            <p:cNvPr id="561" name="TextBox 177"/>
            <p:cNvSpPr txBox="1"/>
            <p:nvPr/>
          </p:nvSpPr>
          <p:spPr>
            <a:xfrm>
              <a:off x="4931883" y="2343926"/>
              <a:ext cx="168149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b">
              <a:spAutoFit/>
            </a:bodyPr>
            <a:lstStyle/>
            <a:p>
              <a:pPr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High vaccum (~10</a:t>
              </a:r>
              <a:r>
                <a:rPr baseline="16777"/>
                <a:t>-6</a:t>
              </a:r>
              <a:r>
                <a:t>mbar)</a:t>
              </a:r>
            </a:p>
          </p:txBody>
        </p:sp>
        <p:sp>
          <p:nvSpPr>
            <p:cNvPr id="562" name="TextBox 178"/>
            <p:cNvSpPr txBox="1"/>
            <p:nvPr/>
          </p:nvSpPr>
          <p:spPr>
            <a:xfrm>
              <a:off x="5544973" y="2637689"/>
              <a:ext cx="950388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High vaccum </a:t>
              </a:r>
            </a:p>
          </p:txBody>
        </p:sp>
        <p:sp>
          <p:nvSpPr>
            <p:cNvPr id="563" name="TextBox 179"/>
            <p:cNvSpPr txBox="1"/>
            <p:nvPr/>
          </p:nvSpPr>
          <p:spPr>
            <a:xfrm>
              <a:off x="5544973" y="2804579"/>
              <a:ext cx="876650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(~10-7mbar)</a:t>
              </a:r>
            </a:p>
          </p:txBody>
        </p:sp>
        <p:sp>
          <p:nvSpPr>
            <p:cNvPr id="564" name="TextBox 180"/>
            <p:cNvSpPr txBox="1"/>
            <p:nvPr/>
          </p:nvSpPr>
          <p:spPr>
            <a:xfrm>
              <a:off x="4201613" y="2637689"/>
              <a:ext cx="101007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He buffer Gas </a:t>
              </a:r>
            </a:p>
          </p:txBody>
        </p:sp>
        <p:sp>
          <p:nvSpPr>
            <p:cNvPr id="565" name="TextBox 181"/>
            <p:cNvSpPr txBox="1"/>
            <p:nvPr/>
          </p:nvSpPr>
          <p:spPr>
            <a:xfrm>
              <a:off x="4308012" y="2798663"/>
              <a:ext cx="83524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b">
              <a:spAutoFit/>
            </a:bodyPr>
            <a:lstStyle/>
            <a:p>
              <a:pPr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(~10</a:t>
              </a:r>
              <a:r>
                <a:rPr baseline="16777"/>
                <a:t>-2</a:t>
              </a:r>
              <a:r>
                <a:t>mbar)</a:t>
              </a:r>
            </a:p>
          </p:txBody>
        </p:sp>
        <p:sp>
          <p:nvSpPr>
            <p:cNvPr id="566" name="TextBox 182"/>
            <p:cNvSpPr txBox="1"/>
            <p:nvPr/>
          </p:nvSpPr>
          <p:spPr>
            <a:xfrm>
              <a:off x="1528731" y="2807012"/>
              <a:ext cx="2007619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b">
              <a:spAutoFit/>
            </a:bodyPr>
            <a:lstStyle/>
            <a:p>
              <a:pPr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Ultra-high vacuum (~10</a:t>
              </a:r>
              <a:r>
                <a:rPr baseline="16777"/>
                <a:t>-8</a:t>
              </a:r>
              <a:r>
                <a:t>mbar)</a:t>
              </a:r>
            </a:p>
          </p:txBody>
        </p:sp>
        <p:sp>
          <p:nvSpPr>
            <p:cNvPr id="567" name="Freeform: Shape 183"/>
            <p:cNvSpPr/>
            <p:nvPr/>
          </p:nvSpPr>
          <p:spPr>
            <a:xfrm>
              <a:off x="2656703" y="2995667"/>
              <a:ext cx="2" cy="93877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8" name="Freeform: Shape 184"/>
            <p:cNvSpPr/>
            <p:nvPr/>
          </p:nvSpPr>
          <p:spPr>
            <a:xfrm>
              <a:off x="664628" y="2282266"/>
              <a:ext cx="2" cy="93873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9" name="Freeform: Shape 185"/>
            <p:cNvSpPr/>
            <p:nvPr/>
          </p:nvSpPr>
          <p:spPr>
            <a:xfrm>
              <a:off x="1967988" y="2282266"/>
              <a:ext cx="2" cy="93873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70" name="Freeform: Shape 187"/>
            <p:cNvSpPr/>
            <p:nvPr/>
          </p:nvSpPr>
          <p:spPr>
            <a:xfrm>
              <a:off x="6054608" y="2282266"/>
              <a:ext cx="2" cy="93873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71" name="Freeform: Shape 188"/>
            <p:cNvSpPr/>
            <p:nvPr/>
          </p:nvSpPr>
          <p:spPr>
            <a:xfrm>
              <a:off x="6097407" y="2989423"/>
              <a:ext cx="2" cy="93877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72" name="Freeform: Shape 189"/>
            <p:cNvSpPr/>
            <p:nvPr/>
          </p:nvSpPr>
          <p:spPr>
            <a:xfrm>
              <a:off x="4721112" y="2983155"/>
              <a:ext cx="2" cy="93877"/>
            </a:xfrm>
            <a:prstGeom prst="line">
              <a:avLst/>
            </a:prstGeom>
            <a:noFill/>
            <a:ln w="2515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575" name="Graphic 9"/>
            <p:cNvGrpSpPr/>
            <p:nvPr/>
          </p:nvGrpSpPr>
          <p:grpSpPr>
            <a:xfrm>
              <a:off x="4016036" y="4776208"/>
              <a:ext cx="349509" cy="1"/>
              <a:chOff x="0" y="0"/>
              <a:chExt cx="349508" cy="0"/>
            </a:xfrm>
          </p:grpSpPr>
          <p:sp>
            <p:nvSpPr>
              <p:cNvPr id="573" name="Freeform: Shape 191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4" name="Freeform: Shape 192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76" name="Freeform: Shape 193"/>
            <p:cNvSpPr/>
            <p:nvPr/>
          </p:nvSpPr>
          <p:spPr>
            <a:xfrm>
              <a:off x="4025009" y="4932215"/>
              <a:ext cx="332376" cy="38966"/>
            </a:xfrm>
            <a:prstGeom prst="rect">
              <a:avLst/>
            </a:prstGeom>
            <a:solidFill>
              <a:srgbClr val="000000"/>
            </a:solidFill>
            <a:ln w="17477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grpSp>
          <p:nvGrpSpPr>
            <p:cNvPr id="579" name="Graphic 9"/>
            <p:cNvGrpSpPr/>
            <p:nvPr/>
          </p:nvGrpSpPr>
          <p:grpSpPr>
            <a:xfrm>
              <a:off x="4016036" y="4813670"/>
              <a:ext cx="349509" cy="1"/>
              <a:chOff x="0" y="0"/>
              <a:chExt cx="349508" cy="0"/>
            </a:xfrm>
          </p:grpSpPr>
          <p:sp>
            <p:nvSpPr>
              <p:cNvPr id="577" name="Freeform: Shape 195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8" name="Freeform: Shape 196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82" name="Graphic 9"/>
            <p:cNvGrpSpPr/>
            <p:nvPr/>
          </p:nvGrpSpPr>
          <p:grpSpPr>
            <a:xfrm>
              <a:off x="4016036" y="4851158"/>
              <a:ext cx="349509" cy="1"/>
              <a:chOff x="0" y="0"/>
              <a:chExt cx="349508" cy="0"/>
            </a:xfrm>
          </p:grpSpPr>
          <p:sp>
            <p:nvSpPr>
              <p:cNvPr id="580" name="Freeform: Shape 198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1" name="Freeform: Shape 199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85" name="Graphic 9"/>
            <p:cNvGrpSpPr/>
            <p:nvPr/>
          </p:nvGrpSpPr>
          <p:grpSpPr>
            <a:xfrm>
              <a:off x="4016036" y="4886895"/>
              <a:ext cx="349509" cy="1"/>
              <a:chOff x="0" y="0"/>
              <a:chExt cx="349508" cy="0"/>
            </a:xfrm>
          </p:grpSpPr>
          <p:sp>
            <p:nvSpPr>
              <p:cNvPr id="583" name="Freeform: Shape 201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4" name="Freeform: Shape 202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88" name="Graphic 9"/>
            <p:cNvGrpSpPr/>
            <p:nvPr/>
          </p:nvGrpSpPr>
          <p:grpSpPr>
            <a:xfrm>
              <a:off x="4016036" y="4922633"/>
              <a:ext cx="349509" cy="1"/>
              <a:chOff x="0" y="0"/>
              <a:chExt cx="349508" cy="0"/>
            </a:xfrm>
          </p:grpSpPr>
          <p:sp>
            <p:nvSpPr>
              <p:cNvPr id="586" name="Freeform: Shape 204"/>
              <p:cNvSpPr/>
              <p:nvPr/>
            </p:nvSpPr>
            <p:spPr>
              <a:xfrm>
                <a:off x="0" y="0"/>
                <a:ext cx="113416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7" name="Freeform: Shape 205"/>
              <p:cNvSpPr/>
              <p:nvPr/>
            </p:nvSpPr>
            <p:spPr>
              <a:xfrm>
                <a:off x="236094" y="0"/>
                <a:ext cx="113415" cy="0"/>
              </a:xfrm>
              <a:prstGeom prst="line">
                <a:avLst/>
              </a:prstGeom>
              <a:noFill/>
              <a:ln w="25328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05" name="Graphic 9"/>
            <p:cNvGrpSpPr/>
            <p:nvPr/>
          </p:nvGrpSpPr>
          <p:grpSpPr>
            <a:xfrm>
              <a:off x="3786770" y="3839814"/>
              <a:ext cx="805376" cy="855320"/>
              <a:chOff x="0" y="0"/>
              <a:chExt cx="805374" cy="855319"/>
            </a:xfrm>
          </p:grpSpPr>
          <p:grpSp>
            <p:nvGrpSpPr>
              <p:cNvPr id="591" name="Graphic 9"/>
              <p:cNvGrpSpPr/>
              <p:nvPr/>
            </p:nvGrpSpPr>
            <p:grpSpPr>
              <a:xfrm>
                <a:off x="129229" y="142609"/>
                <a:ext cx="16800" cy="569440"/>
                <a:chOff x="0" y="0"/>
                <a:chExt cx="16799" cy="569438"/>
              </a:xfrm>
            </p:grpSpPr>
            <p:sp>
              <p:nvSpPr>
                <p:cNvPr id="589" name="Freeform: Shape 208"/>
                <p:cNvSpPr/>
                <p:nvPr/>
              </p:nvSpPr>
              <p:spPr>
                <a:xfrm rot="16200000">
                  <a:off x="-97956" y="454684"/>
                  <a:ext cx="212726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0" name="Freeform: Shape 209"/>
                <p:cNvSpPr/>
                <p:nvPr/>
              </p:nvSpPr>
              <p:spPr>
                <a:xfrm rot="16200000">
                  <a:off x="-97970" y="97969"/>
                  <a:ext cx="212725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592" name="Freeform: Shape 210"/>
              <p:cNvSpPr/>
              <p:nvPr/>
            </p:nvSpPr>
            <p:spPr>
              <a:xfrm>
                <a:off x="0" y="7314"/>
                <a:ext cx="333111" cy="345147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595" name="Graphic 9"/>
              <p:cNvGrpSpPr/>
              <p:nvPr/>
            </p:nvGrpSpPr>
            <p:grpSpPr>
              <a:xfrm>
                <a:off x="131626" y="140183"/>
                <a:ext cx="538680" cy="17740"/>
                <a:chOff x="0" y="0"/>
                <a:chExt cx="538679" cy="17739"/>
              </a:xfrm>
            </p:grpSpPr>
            <p:sp>
              <p:nvSpPr>
                <p:cNvPr id="593" name="Freeform: Shape 212"/>
                <p:cNvSpPr/>
                <p:nvPr/>
              </p:nvSpPr>
              <p:spPr>
                <a:xfrm>
                  <a:off x="-1" y="0"/>
                  <a:ext cx="201272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4" name="Freeform: Shape 213"/>
                <p:cNvSpPr/>
                <p:nvPr/>
              </p:nvSpPr>
              <p:spPr>
                <a:xfrm>
                  <a:off x="337407" y="0"/>
                  <a:ext cx="201273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598" name="Graphic 9"/>
              <p:cNvGrpSpPr/>
              <p:nvPr/>
            </p:nvGrpSpPr>
            <p:grpSpPr>
              <a:xfrm>
                <a:off x="131586" y="696617"/>
                <a:ext cx="538680" cy="17740"/>
                <a:chOff x="0" y="0"/>
                <a:chExt cx="538679" cy="17739"/>
              </a:xfrm>
            </p:grpSpPr>
            <p:sp>
              <p:nvSpPr>
                <p:cNvPr id="596" name="Freeform: Shape 215"/>
                <p:cNvSpPr/>
                <p:nvPr/>
              </p:nvSpPr>
              <p:spPr>
                <a:xfrm>
                  <a:off x="-1" y="0"/>
                  <a:ext cx="201272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7" name="Freeform: Shape 216"/>
                <p:cNvSpPr/>
                <p:nvPr/>
              </p:nvSpPr>
              <p:spPr>
                <a:xfrm>
                  <a:off x="337407" y="0"/>
                  <a:ext cx="201273" cy="17740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01" name="Graphic 9"/>
              <p:cNvGrpSpPr/>
              <p:nvPr/>
            </p:nvGrpSpPr>
            <p:grpSpPr>
              <a:xfrm>
                <a:off x="655470" y="142568"/>
                <a:ext cx="16800" cy="569440"/>
                <a:chOff x="0" y="0"/>
                <a:chExt cx="16799" cy="569439"/>
              </a:xfrm>
            </p:grpSpPr>
            <p:sp>
              <p:nvSpPr>
                <p:cNvPr id="599" name="Freeform: Shape 218"/>
                <p:cNvSpPr/>
                <p:nvPr/>
              </p:nvSpPr>
              <p:spPr>
                <a:xfrm rot="16200000">
                  <a:off x="-97956" y="454685"/>
                  <a:ext cx="212725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0" name="Freeform: Shape 219"/>
                <p:cNvSpPr/>
                <p:nvPr/>
              </p:nvSpPr>
              <p:spPr>
                <a:xfrm rot="16200000">
                  <a:off x="-97970" y="97969"/>
                  <a:ext cx="212725" cy="16786"/>
                </a:xfrm>
                <a:prstGeom prst="rect">
                  <a:avLst/>
                </a:prstGeom>
                <a:solidFill>
                  <a:srgbClr val="000000"/>
                </a:solidFill>
                <a:ln w="9184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602" name="Freeform: Shape 220"/>
              <p:cNvSpPr/>
              <p:nvPr/>
            </p:nvSpPr>
            <p:spPr>
              <a:xfrm rot="5400000">
                <a:off x="462969" y="12750"/>
                <a:ext cx="352065" cy="326565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03" name="Freeform: Shape 221"/>
              <p:cNvSpPr/>
              <p:nvPr/>
            </p:nvSpPr>
            <p:spPr>
              <a:xfrm rot="10800000">
                <a:off x="472264" y="505714"/>
                <a:ext cx="333111" cy="345145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04" name="Freeform: Shape 222"/>
              <p:cNvSpPr/>
              <p:nvPr/>
            </p:nvSpPr>
            <p:spPr>
              <a:xfrm rot="16200000">
                <a:off x="-9064" y="516005"/>
                <a:ext cx="352065" cy="326565"/>
              </a:xfrm>
              <a:prstGeom prst="ellipse">
                <a:avLst/>
              </a:prstGeom>
              <a:solidFill>
                <a:srgbClr val="000000"/>
              </a:solidFill>
              <a:ln w="9584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31" name="Graphic 9"/>
            <p:cNvGrpSpPr/>
            <p:nvPr/>
          </p:nvGrpSpPr>
          <p:grpSpPr>
            <a:xfrm>
              <a:off x="602844" y="4088003"/>
              <a:ext cx="937018" cy="314203"/>
              <a:chOff x="0" y="0"/>
              <a:chExt cx="937016" cy="314202"/>
            </a:xfrm>
          </p:grpSpPr>
          <p:sp>
            <p:nvSpPr>
              <p:cNvPr id="606" name="Freeform: Shape 224"/>
              <p:cNvSpPr/>
              <p:nvPr/>
            </p:nvSpPr>
            <p:spPr>
              <a:xfrm>
                <a:off x="898445" y="54497"/>
                <a:ext cx="38572" cy="198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0" h="21578" fill="norm" stroke="1" extrusionOk="0">
                    <a:moveTo>
                      <a:pt x="10990" y="21578"/>
                    </a:moveTo>
                    <a:cubicBezTo>
                      <a:pt x="5149" y="21589"/>
                      <a:pt x="232" y="16767"/>
                      <a:pt x="8" y="10809"/>
                    </a:cubicBezTo>
                    <a:cubicBezTo>
                      <a:pt x="-215" y="4850"/>
                      <a:pt x="4339" y="11"/>
                      <a:pt x="10180" y="0"/>
                    </a:cubicBezTo>
                    <a:cubicBezTo>
                      <a:pt x="16021" y="-11"/>
                      <a:pt x="20938" y="4811"/>
                      <a:pt x="21162" y="10769"/>
                    </a:cubicBezTo>
                    <a:cubicBezTo>
                      <a:pt x="21385" y="16728"/>
                      <a:pt x="16831" y="21567"/>
                      <a:pt x="10990" y="215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841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610" name="Graphic 9"/>
              <p:cNvGrpSpPr/>
              <p:nvPr/>
            </p:nvGrpSpPr>
            <p:grpSpPr>
              <a:xfrm>
                <a:off x="670307" y="-1"/>
                <a:ext cx="262605" cy="309621"/>
                <a:chOff x="-1" y="0"/>
                <a:chExt cx="262604" cy="309620"/>
              </a:xfrm>
            </p:grpSpPr>
            <p:sp>
              <p:nvSpPr>
                <p:cNvPr id="607" name="Freeform: Shape 226"/>
                <p:cNvSpPr/>
                <p:nvPr/>
              </p:nvSpPr>
              <p:spPr>
                <a:xfrm rot="5374481">
                  <a:off x="-22330" y="61791"/>
                  <a:ext cx="308249" cy="186038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8" name="Freeform: Shape 227"/>
                <p:cNvSpPr/>
                <p:nvPr/>
              </p:nvSpPr>
              <p:spPr>
                <a:xfrm rot="5374481">
                  <a:off x="-94944" y="115370"/>
                  <a:ext cx="272141" cy="80239"/>
                </a:xfrm>
                <a:prstGeom prst="ellipse">
                  <a:avLst/>
                </a:prstGeom>
                <a:solidFill>
                  <a:srgbClr val="FFFFFF"/>
                </a:solidFill>
                <a:ln w="36413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9" name="Freeform: Shape 228"/>
                <p:cNvSpPr/>
                <p:nvPr/>
              </p:nvSpPr>
              <p:spPr>
                <a:xfrm rot="5374481">
                  <a:off x="78307" y="114008"/>
                  <a:ext cx="287029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14" name="Graphic 9"/>
              <p:cNvGrpSpPr/>
              <p:nvPr/>
            </p:nvGrpSpPr>
            <p:grpSpPr>
              <a:xfrm>
                <a:off x="500345" y="1689"/>
                <a:ext cx="211987" cy="309180"/>
                <a:chOff x="0" y="0"/>
                <a:chExt cx="211985" cy="309179"/>
              </a:xfrm>
            </p:grpSpPr>
            <p:sp>
              <p:nvSpPr>
                <p:cNvPr id="611" name="Freeform: Shape 230"/>
                <p:cNvSpPr/>
                <p:nvPr/>
              </p:nvSpPr>
              <p:spPr>
                <a:xfrm rot="5374481">
                  <a:off x="-48948" y="91320"/>
                  <a:ext cx="308250" cy="126539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2" name="Freeform: Shape 231"/>
                <p:cNvSpPr/>
                <p:nvPr/>
              </p:nvSpPr>
              <p:spPr>
                <a:xfrm rot="5374481">
                  <a:off x="27688" y="11430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3" name="Freeform: Shape 232"/>
                <p:cNvSpPr/>
                <p:nvPr/>
              </p:nvSpPr>
              <p:spPr>
                <a:xfrm rot="5374481">
                  <a:off x="-102735" y="115699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18" name="Graphic 9"/>
              <p:cNvGrpSpPr/>
              <p:nvPr/>
            </p:nvGrpSpPr>
            <p:grpSpPr>
              <a:xfrm>
                <a:off x="338023" y="3206"/>
                <a:ext cx="211986" cy="309180"/>
                <a:chOff x="0" y="0"/>
                <a:chExt cx="211985" cy="309179"/>
              </a:xfrm>
            </p:grpSpPr>
            <p:sp>
              <p:nvSpPr>
                <p:cNvPr id="615" name="Freeform: Shape 234"/>
                <p:cNvSpPr/>
                <p:nvPr/>
              </p:nvSpPr>
              <p:spPr>
                <a:xfrm rot="5374481">
                  <a:off x="-48949" y="91320"/>
                  <a:ext cx="308250" cy="126539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6" name="Freeform: Shape 235"/>
                <p:cNvSpPr/>
                <p:nvPr/>
              </p:nvSpPr>
              <p:spPr>
                <a:xfrm rot="5374481">
                  <a:off x="27688" y="11430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7" name="Freeform: Shape 236"/>
                <p:cNvSpPr/>
                <p:nvPr/>
              </p:nvSpPr>
              <p:spPr>
                <a:xfrm rot="5374481">
                  <a:off x="-102735" y="115699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22" name="Graphic 9"/>
              <p:cNvGrpSpPr/>
              <p:nvPr/>
            </p:nvGrpSpPr>
            <p:grpSpPr>
              <a:xfrm>
                <a:off x="225294" y="6459"/>
                <a:ext cx="162324" cy="305638"/>
                <a:chOff x="0" y="0"/>
                <a:chExt cx="162323" cy="305636"/>
              </a:xfrm>
            </p:grpSpPr>
            <p:sp>
              <p:nvSpPr>
                <p:cNvPr id="619" name="Freeform: Shape 238"/>
                <p:cNvSpPr/>
                <p:nvPr/>
              </p:nvSpPr>
              <p:spPr>
                <a:xfrm rot="5374481">
                  <a:off x="-69819" y="116910"/>
                  <a:ext cx="305113" cy="71817"/>
                </a:xfrm>
                <a:prstGeom prst="rect">
                  <a:avLst/>
                </a:prstGeom>
                <a:solidFill>
                  <a:srgbClr val="FFCC00"/>
                </a:solidFill>
                <a:ln w="324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0" name="Freeform: Shape 239"/>
                <p:cNvSpPr/>
                <p:nvPr/>
              </p:nvSpPr>
              <p:spPr>
                <a:xfrm rot="5374481">
                  <a:off x="-102734" y="113493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1" name="Freeform: Shape 240"/>
                <p:cNvSpPr/>
                <p:nvPr/>
              </p:nvSpPr>
              <p:spPr>
                <a:xfrm rot="5374481">
                  <a:off x="-21973" y="112779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26" name="Graphic 9"/>
              <p:cNvGrpSpPr/>
              <p:nvPr/>
            </p:nvGrpSpPr>
            <p:grpSpPr>
              <a:xfrm>
                <a:off x="112638" y="7512"/>
                <a:ext cx="162324" cy="305638"/>
                <a:chOff x="0" y="0"/>
                <a:chExt cx="162323" cy="305636"/>
              </a:xfrm>
            </p:grpSpPr>
            <p:sp>
              <p:nvSpPr>
                <p:cNvPr id="623" name="Freeform: Shape 242"/>
                <p:cNvSpPr/>
                <p:nvPr/>
              </p:nvSpPr>
              <p:spPr>
                <a:xfrm rot="5374481">
                  <a:off x="-69818" y="116910"/>
                  <a:ext cx="305113" cy="71817"/>
                </a:xfrm>
                <a:prstGeom prst="rect">
                  <a:avLst/>
                </a:prstGeom>
                <a:solidFill>
                  <a:srgbClr val="FFCC00"/>
                </a:solidFill>
                <a:ln w="324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4" name="Freeform: Shape 243"/>
                <p:cNvSpPr/>
                <p:nvPr/>
              </p:nvSpPr>
              <p:spPr>
                <a:xfrm rot="5374481">
                  <a:off x="-102734" y="113493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5" name="Freeform: Shape 244"/>
                <p:cNvSpPr/>
                <p:nvPr/>
              </p:nvSpPr>
              <p:spPr>
                <a:xfrm rot="5374481">
                  <a:off x="-21974" y="11278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30" name="Graphic 9"/>
              <p:cNvGrpSpPr/>
              <p:nvPr/>
            </p:nvGrpSpPr>
            <p:grpSpPr>
              <a:xfrm>
                <a:off x="-1" y="8564"/>
                <a:ext cx="162324" cy="305638"/>
                <a:chOff x="0" y="0"/>
                <a:chExt cx="162323" cy="305636"/>
              </a:xfrm>
            </p:grpSpPr>
            <p:sp>
              <p:nvSpPr>
                <p:cNvPr id="627" name="Freeform: Shape 246"/>
                <p:cNvSpPr/>
                <p:nvPr/>
              </p:nvSpPr>
              <p:spPr>
                <a:xfrm rot="5374481">
                  <a:off x="-69818" y="116910"/>
                  <a:ext cx="305113" cy="71817"/>
                </a:xfrm>
                <a:prstGeom prst="rect">
                  <a:avLst/>
                </a:prstGeom>
                <a:solidFill>
                  <a:srgbClr val="FFCC00"/>
                </a:solidFill>
                <a:ln w="324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8" name="Freeform: Shape 247"/>
                <p:cNvSpPr/>
                <p:nvPr/>
              </p:nvSpPr>
              <p:spPr>
                <a:xfrm rot="5374481">
                  <a:off x="-102734" y="113493"/>
                  <a:ext cx="287031" cy="79435"/>
                </a:xfrm>
                <a:prstGeom prst="ellipse">
                  <a:avLst/>
                </a:prstGeom>
                <a:solidFill>
                  <a:srgbClr val="FFFFFF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9" name="Freeform: Shape 248"/>
                <p:cNvSpPr/>
                <p:nvPr/>
              </p:nvSpPr>
              <p:spPr>
                <a:xfrm rot="5374481">
                  <a:off x="-21974" y="112780"/>
                  <a:ext cx="287031" cy="79435"/>
                </a:xfrm>
                <a:prstGeom prst="ellipse">
                  <a:avLst/>
                </a:prstGeom>
                <a:solidFill>
                  <a:srgbClr val="FFCC00"/>
                </a:solidFill>
                <a:ln w="21471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656" name="Graphic 9"/>
            <p:cNvGrpSpPr/>
            <p:nvPr/>
          </p:nvGrpSpPr>
          <p:grpSpPr>
            <a:xfrm>
              <a:off x="2500181" y="4063260"/>
              <a:ext cx="904005" cy="346073"/>
              <a:chOff x="-1" y="0"/>
              <a:chExt cx="904004" cy="346071"/>
            </a:xfrm>
          </p:grpSpPr>
          <p:grpSp>
            <p:nvGrpSpPr>
              <p:cNvPr id="635" name="Graphic 9"/>
              <p:cNvGrpSpPr/>
              <p:nvPr/>
            </p:nvGrpSpPr>
            <p:grpSpPr>
              <a:xfrm>
                <a:off x="746119" y="618"/>
                <a:ext cx="157884" cy="340604"/>
                <a:chOff x="0" y="0"/>
                <a:chExt cx="157883" cy="340602"/>
              </a:xfrm>
            </p:grpSpPr>
            <p:sp>
              <p:nvSpPr>
                <p:cNvPr id="632" name="Freeform: Shape 251"/>
                <p:cNvSpPr/>
                <p:nvPr/>
              </p:nvSpPr>
              <p:spPr>
                <a:xfrm rot="5391509">
                  <a:off x="-89727" y="135089"/>
                  <a:ext cx="340431" cy="70424"/>
                </a:xfrm>
                <a:prstGeom prst="rect">
                  <a:avLst/>
                </a:prstGeom>
                <a:solidFill>
                  <a:srgbClr val="FFCC00"/>
                </a:solidFill>
                <a:ln w="33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3" name="Freeform: Shape 252"/>
                <p:cNvSpPr/>
                <p:nvPr/>
              </p:nvSpPr>
              <p:spPr>
                <a:xfrm rot="5391509">
                  <a:off x="-120785" y="131518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4" name="Freeform: Shape 253"/>
                <p:cNvSpPr/>
                <p:nvPr/>
              </p:nvSpPr>
              <p:spPr>
                <a:xfrm rot="5391509">
                  <a:off x="-41586" y="131248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39" name="Graphic 9"/>
              <p:cNvGrpSpPr/>
              <p:nvPr/>
            </p:nvGrpSpPr>
            <p:grpSpPr>
              <a:xfrm>
                <a:off x="636032" y="1058"/>
                <a:ext cx="157884" cy="340604"/>
                <a:chOff x="0" y="0"/>
                <a:chExt cx="157883" cy="340602"/>
              </a:xfrm>
            </p:grpSpPr>
            <p:sp>
              <p:nvSpPr>
                <p:cNvPr id="636" name="Freeform: Shape 255"/>
                <p:cNvSpPr/>
                <p:nvPr/>
              </p:nvSpPr>
              <p:spPr>
                <a:xfrm rot="5391509">
                  <a:off x="-89728" y="135089"/>
                  <a:ext cx="340431" cy="70424"/>
                </a:xfrm>
                <a:prstGeom prst="rect">
                  <a:avLst/>
                </a:prstGeom>
                <a:solidFill>
                  <a:srgbClr val="FFCC00"/>
                </a:solidFill>
                <a:ln w="33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7" name="Freeform: Shape 256"/>
                <p:cNvSpPr/>
                <p:nvPr/>
              </p:nvSpPr>
              <p:spPr>
                <a:xfrm rot="5391509">
                  <a:off x="-120785" y="131519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8" name="Freeform: Shape 257"/>
                <p:cNvSpPr/>
                <p:nvPr/>
              </p:nvSpPr>
              <p:spPr>
                <a:xfrm rot="5391509">
                  <a:off x="-41586" y="131248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43" name="Graphic 9"/>
              <p:cNvGrpSpPr/>
              <p:nvPr/>
            </p:nvGrpSpPr>
            <p:grpSpPr>
              <a:xfrm>
                <a:off x="525944" y="1499"/>
                <a:ext cx="157885" cy="340603"/>
                <a:chOff x="0" y="0"/>
                <a:chExt cx="157883" cy="340601"/>
              </a:xfrm>
            </p:grpSpPr>
            <p:sp>
              <p:nvSpPr>
                <p:cNvPr id="640" name="Freeform: Shape 259"/>
                <p:cNvSpPr/>
                <p:nvPr/>
              </p:nvSpPr>
              <p:spPr>
                <a:xfrm rot="5391509">
                  <a:off x="-89728" y="135088"/>
                  <a:ext cx="340430" cy="70425"/>
                </a:xfrm>
                <a:prstGeom prst="rect">
                  <a:avLst/>
                </a:prstGeom>
                <a:solidFill>
                  <a:srgbClr val="FFCC00"/>
                </a:solidFill>
                <a:ln w="33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41" name="Freeform: Shape 260"/>
                <p:cNvSpPr/>
                <p:nvPr/>
              </p:nvSpPr>
              <p:spPr>
                <a:xfrm rot="5391509">
                  <a:off x="-120785" y="131518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42" name="Freeform: Shape 261"/>
                <p:cNvSpPr/>
                <p:nvPr/>
              </p:nvSpPr>
              <p:spPr>
                <a:xfrm rot="5391509">
                  <a:off x="-41586" y="131247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47" name="Graphic 9"/>
              <p:cNvGrpSpPr/>
              <p:nvPr/>
            </p:nvGrpSpPr>
            <p:grpSpPr>
              <a:xfrm>
                <a:off x="367232" y="-1"/>
                <a:ext cx="206585" cy="344235"/>
                <a:chOff x="0" y="0"/>
                <a:chExt cx="206583" cy="344234"/>
              </a:xfrm>
            </p:grpSpPr>
            <p:sp>
              <p:nvSpPr>
                <p:cNvPr id="644" name="Freeform: Shape 263"/>
                <p:cNvSpPr/>
                <p:nvPr/>
              </p:nvSpPr>
              <p:spPr>
                <a:xfrm rot="5391509">
                  <a:off x="-69473" y="110073"/>
                  <a:ext cx="343930" cy="124087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45" name="Freeform: Shape 264"/>
                <p:cNvSpPr/>
                <p:nvPr/>
              </p:nvSpPr>
              <p:spPr>
                <a:xfrm rot="5391509">
                  <a:off x="7114" y="132960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46" name="Freeform: Shape 265"/>
                <p:cNvSpPr/>
                <p:nvPr/>
              </p:nvSpPr>
              <p:spPr>
                <a:xfrm rot="5391509">
                  <a:off x="-120785" y="133674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51" name="Graphic 9"/>
              <p:cNvGrpSpPr/>
              <p:nvPr/>
            </p:nvGrpSpPr>
            <p:grpSpPr>
              <a:xfrm>
                <a:off x="208432" y="634"/>
                <a:ext cx="206584" cy="344235"/>
                <a:chOff x="0" y="0"/>
                <a:chExt cx="206583" cy="344234"/>
              </a:xfrm>
            </p:grpSpPr>
            <p:sp>
              <p:nvSpPr>
                <p:cNvPr id="648" name="Freeform: Shape 267"/>
                <p:cNvSpPr/>
                <p:nvPr/>
              </p:nvSpPr>
              <p:spPr>
                <a:xfrm rot="5391509">
                  <a:off x="-69473" y="110073"/>
                  <a:ext cx="343930" cy="124087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49" name="Freeform: Shape 268"/>
                <p:cNvSpPr/>
                <p:nvPr/>
              </p:nvSpPr>
              <p:spPr>
                <a:xfrm rot="5391509">
                  <a:off x="7114" y="132962"/>
                  <a:ext cx="320255" cy="77895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50" name="Freeform: Shape 269"/>
                <p:cNvSpPr/>
                <p:nvPr/>
              </p:nvSpPr>
              <p:spPr>
                <a:xfrm rot="5391509">
                  <a:off x="-120785" y="133674"/>
                  <a:ext cx="320255" cy="77895"/>
                </a:xfrm>
                <a:prstGeom prst="ellipse">
                  <a:avLst/>
                </a:prstGeom>
                <a:solidFill>
                  <a:srgbClr val="FFFFFF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655" name="Graphic 9"/>
              <p:cNvGrpSpPr/>
              <p:nvPr/>
            </p:nvGrpSpPr>
            <p:grpSpPr>
              <a:xfrm>
                <a:off x="-2" y="1691"/>
                <a:ext cx="256259" cy="344381"/>
                <a:chOff x="-1" y="0"/>
                <a:chExt cx="256257" cy="344379"/>
              </a:xfrm>
            </p:grpSpPr>
            <p:sp>
              <p:nvSpPr>
                <p:cNvPr id="652" name="Freeform: Shape 271"/>
                <p:cNvSpPr/>
                <p:nvPr/>
              </p:nvSpPr>
              <p:spPr>
                <a:xfrm rot="5391509">
                  <a:off x="-43340" y="80974"/>
                  <a:ext cx="343931" cy="182431"/>
                </a:xfrm>
                <a:prstGeom prst="rect">
                  <a:avLst/>
                </a:pr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53" name="Freeform: Shape 272"/>
                <p:cNvSpPr/>
                <p:nvPr/>
              </p:nvSpPr>
              <p:spPr>
                <a:xfrm rot="5391509">
                  <a:off x="-112107" y="133017"/>
                  <a:ext cx="303643" cy="78683"/>
                </a:xfrm>
                <a:prstGeom prst="ellipse">
                  <a:avLst/>
                </a:prstGeom>
                <a:solidFill>
                  <a:srgbClr val="FFFFFF"/>
                </a:solidFill>
                <a:ln w="38150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54" name="Freeform: Shape 273"/>
                <p:cNvSpPr/>
                <p:nvPr/>
              </p:nvSpPr>
              <p:spPr>
                <a:xfrm rot="5391509">
                  <a:off x="56785" y="132617"/>
                  <a:ext cx="320255" cy="77897"/>
                </a:xfrm>
                <a:prstGeom prst="ellipse">
                  <a:avLst/>
                </a:prstGeom>
                <a:solidFill>
                  <a:srgbClr val="FFCC00"/>
                </a:solidFill>
                <a:ln w="22495" cap="flat">
                  <a:solidFill>
                    <a:srgbClr val="FFCC00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657" name="Freeform: Shape 274"/>
            <p:cNvSpPr/>
            <p:nvPr/>
          </p:nvSpPr>
          <p:spPr>
            <a:xfrm>
              <a:off x="1584968" y="4157841"/>
              <a:ext cx="854971" cy="197853"/>
            </a:xfrm>
            <a:prstGeom prst="ellipse">
              <a:avLst/>
            </a:prstGeom>
            <a:noFill/>
            <a:ln w="12700" cap="flat">
              <a:solidFill>
                <a:srgbClr val="373535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658" name="TextBox 275"/>
            <p:cNvSpPr txBox="1"/>
            <p:nvPr/>
          </p:nvSpPr>
          <p:spPr>
            <a:xfrm>
              <a:off x="3549794" y="3110593"/>
              <a:ext cx="1231016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Laser Ablation</a:t>
              </a:r>
            </a:p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Ion Source</a:t>
              </a:r>
            </a:p>
          </p:txBody>
        </p:sp>
        <p:sp>
          <p:nvSpPr>
            <p:cNvPr id="659" name="Freeform: Shape 277"/>
            <p:cNvSpPr/>
            <p:nvPr/>
          </p:nvSpPr>
          <p:spPr>
            <a:xfrm>
              <a:off x="258076" y="4167823"/>
              <a:ext cx="133461" cy="169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4563"/>
                  </a:lnTo>
                  <a:lnTo>
                    <a:pt x="0" y="17034"/>
                  </a:lnTo>
                  <a:lnTo>
                    <a:pt x="21600" y="21600"/>
                  </a:ln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660" name="Freeform: Shape 279"/>
            <p:cNvSpPr/>
            <p:nvPr/>
          </p:nvSpPr>
          <p:spPr>
            <a:xfrm flipH="1">
              <a:off x="3534608" y="4262739"/>
              <a:ext cx="166820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1" name="Rectangle 21"/>
            <p:cNvSpPr/>
            <p:nvPr/>
          </p:nvSpPr>
          <p:spPr>
            <a:xfrm>
              <a:off x="7420052" y="661273"/>
              <a:ext cx="332583" cy="39127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pic>
          <p:nvPicPr>
            <p:cNvPr id="662" name="Picture 2" descr="Picture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631551" y="1220881"/>
              <a:ext cx="638584" cy="5227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63" name="TextBox 284"/>
            <p:cNvSpPr txBox="1"/>
            <p:nvPr/>
          </p:nvSpPr>
          <p:spPr>
            <a:xfrm>
              <a:off x="1292154" y="1755997"/>
              <a:ext cx="1527320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Laser Ablation </a:t>
              </a:r>
            </a:p>
            <a:p>
              <a:pPr algn="ctr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Ion Source in Gas</a:t>
              </a:r>
            </a:p>
          </p:txBody>
        </p:sp>
        <p:grpSp>
          <p:nvGrpSpPr>
            <p:cNvPr id="666" name="Group 309"/>
            <p:cNvGrpSpPr/>
            <p:nvPr/>
          </p:nvGrpSpPr>
          <p:grpSpPr>
            <a:xfrm>
              <a:off x="940610" y="-1"/>
              <a:ext cx="1492194" cy="996560"/>
              <a:chOff x="0" y="0"/>
              <a:chExt cx="1492193" cy="996559"/>
            </a:xfrm>
          </p:grpSpPr>
          <p:sp>
            <p:nvSpPr>
              <p:cNvPr id="664" name="TextBox 72"/>
              <p:cNvSpPr txBox="1"/>
              <p:nvPr/>
            </p:nvSpPr>
            <p:spPr>
              <a:xfrm>
                <a:off x="30640" y="0"/>
                <a:ext cx="577877" cy="2392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>
                <a:lvl1pPr>
                  <a:defRPr b="1" sz="1100">
                    <a:solidFill>
                      <a:srgbClr val="2F5597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Xe Gas</a:t>
                </a:r>
              </a:p>
            </p:txBody>
          </p:sp>
          <p:sp>
            <p:nvSpPr>
              <p:cNvPr id="665" name="Connector: Elbow 296"/>
              <p:cNvSpPr/>
              <p:nvPr/>
            </p:nvSpPr>
            <p:spPr>
              <a:xfrm>
                <a:off x="-1" y="230903"/>
                <a:ext cx="1492195" cy="765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8129" y="0"/>
                    </a:lnTo>
                    <a:lnTo>
                      <a:pt x="8129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28575" cap="flat">
                <a:solidFill>
                  <a:srgbClr val="2E75B6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69" name="Group 314"/>
            <p:cNvGrpSpPr/>
            <p:nvPr/>
          </p:nvGrpSpPr>
          <p:grpSpPr>
            <a:xfrm>
              <a:off x="1922015" y="1065430"/>
              <a:ext cx="503972" cy="403063"/>
              <a:chOff x="-1" y="0"/>
              <a:chExt cx="503971" cy="403062"/>
            </a:xfrm>
          </p:grpSpPr>
          <p:sp>
            <p:nvSpPr>
              <p:cNvPr id="667" name="Straight Connector 307"/>
              <p:cNvSpPr/>
              <p:nvPr/>
            </p:nvSpPr>
            <p:spPr>
              <a:xfrm flipV="1">
                <a:off x="-2" y="0"/>
                <a:ext cx="5271" cy="403063"/>
              </a:xfrm>
              <a:prstGeom prst="line">
                <a:avLst/>
              </a:prstGeom>
              <a:noFill/>
              <a:ln w="25400" cap="flat">
                <a:solidFill>
                  <a:srgbClr val="C00000"/>
                </a:solidFill>
                <a:prstDash val="sysDash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8" name="Straight Arrow Connector 312"/>
              <p:cNvSpPr/>
              <p:nvPr/>
            </p:nvSpPr>
            <p:spPr>
              <a:xfrm>
                <a:off x="-1" y="10250"/>
                <a:ext cx="503972" cy="2"/>
              </a:xfrm>
              <a:prstGeom prst="line">
                <a:avLst/>
              </a:prstGeom>
              <a:noFill/>
              <a:ln w="25400" cap="flat">
                <a:solidFill>
                  <a:srgbClr val="C00000"/>
                </a:solidFill>
                <a:prstDash val="sysDash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73" name="Group 331"/>
            <p:cNvGrpSpPr/>
            <p:nvPr/>
          </p:nvGrpSpPr>
          <p:grpSpPr>
            <a:xfrm>
              <a:off x="7163657" y="1030555"/>
              <a:ext cx="338984" cy="3227346"/>
              <a:chOff x="0" y="-1"/>
              <a:chExt cx="338983" cy="3227344"/>
            </a:xfrm>
          </p:grpSpPr>
          <p:sp>
            <p:nvSpPr>
              <p:cNvPr id="670" name="Straight Connector 320"/>
              <p:cNvSpPr/>
              <p:nvPr/>
            </p:nvSpPr>
            <p:spPr>
              <a:xfrm>
                <a:off x="52980" y="-2"/>
                <a:ext cx="286004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1" name="Straight Connector 323"/>
              <p:cNvSpPr/>
              <p:nvPr/>
            </p:nvSpPr>
            <p:spPr>
              <a:xfrm flipH="1">
                <a:off x="333738" y="62"/>
                <a:ext cx="2" cy="322728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2" name="Straight Arrow Connector 330"/>
              <p:cNvSpPr/>
              <p:nvPr/>
            </p:nvSpPr>
            <p:spPr>
              <a:xfrm flipH="1">
                <a:off x="0" y="3222297"/>
                <a:ext cx="336120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74" name="Isosceles Triangle 332"/>
            <p:cNvSpPr/>
            <p:nvPr/>
          </p:nvSpPr>
          <p:spPr>
            <a:xfrm rot="10800000">
              <a:off x="4152560" y="3672768"/>
              <a:ext cx="91605" cy="1269408"/>
            </a:xfrm>
            <a:prstGeom prst="triangle">
              <a:avLst/>
            </a:prstGeom>
            <a:solidFill>
              <a:srgbClr val="9933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75" name="Freeform: Shape 280"/>
            <p:cNvSpPr/>
            <p:nvPr/>
          </p:nvSpPr>
          <p:spPr>
            <a:xfrm>
              <a:off x="3694534" y="4261470"/>
              <a:ext cx="499804" cy="631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9" h="21600" fill="norm" stroke="1" extrusionOk="0">
                  <a:moveTo>
                    <a:pt x="21556" y="21600"/>
                  </a:moveTo>
                  <a:cubicBezTo>
                    <a:pt x="21556" y="21600"/>
                    <a:pt x="21600" y="13649"/>
                    <a:pt x="21526" y="9605"/>
                  </a:cubicBezTo>
                  <a:cubicBezTo>
                    <a:pt x="21448" y="5413"/>
                    <a:pt x="20451" y="3951"/>
                    <a:pt x="18561" y="2329"/>
                  </a:cubicBezTo>
                  <a:cubicBezTo>
                    <a:pt x="16340" y="423"/>
                    <a:pt x="11646" y="2"/>
                    <a:pt x="7597" y="24"/>
                  </a:cubicBezTo>
                  <a:cubicBezTo>
                    <a:pt x="3472" y="47"/>
                    <a:pt x="0" y="0"/>
                    <a:pt x="0" y="0"/>
                  </a:cubicBezTo>
                </a:path>
              </a:pathLst>
            </a:custGeom>
            <a:noFill/>
            <a:ln w="25400" cap="flat">
              <a:solidFill>
                <a:srgbClr val="C00000"/>
              </a:solidFill>
              <a:prstDash val="sysDash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  <p:sp>
          <p:nvSpPr>
            <p:cNvPr id="676" name="Isosceles Triangle 333"/>
            <p:cNvSpPr/>
            <p:nvPr/>
          </p:nvSpPr>
          <p:spPr>
            <a:xfrm flipH="1" rot="5400000">
              <a:off x="1792428" y="1221347"/>
              <a:ext cx="74786" cy="494059"/>
            </a:xfrm>
            <a:prstGeom prst="triangle">
              <a:avLst/>
            </a:prstGeom>
            <a:solidFill>
              <a:srgbClr val="9933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678" name="Title 1"/>
          <p:cNvSpPr txBox="1"/>
          <p:nvPr/>
        </p:nvSpPr>
        <p:spPr>
          <a:xfrm>
            <a:off x="190434" y="326806"/>
            <a:ext cx="11437215" cy="65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lnSpc>
                <a:spcPct val="90000"/>
              </a:lnSpc>
              <a:defRPr sz="4400">
                <a:solidFill>
                  <a:srgbClr val="C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Canadian Ba-tagging Scheme</a:t>
            </a:r>
          </a:p>
        </p:txBody>
      </p:sp>
      <p:sp>
        <p:nvSpPr>
          <p:cNvPr id="679" name="TextBox 10"/>
          <p:cNvSpPr txBox="1"/>
          <p:nvPr/>
        </p:nvSpPr>
        <p:spPr>
          <a:xfrm>
            <a:off x="144715" y="1291603"/>
            <a:ext cx="1876426" cy="1843643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Stage1</a:t>
            </a:r>
            <a:r>
              <a:rPr b="0"/>
              <a:t>:</a:t>
            </a:r>
          </a:p>
          <a:p>
            <a:pPr>
              <a:defRPr sz="1600"/>
            </a:pPr>
            <a:r>
              <a:t>Extraction of detector volume around the location of the decay to gas phase using a capillary tube.</a:t>
            </a:r>
          </a:p>
        </p:txBody>
      </p:sp>
      <p:sp>
        <p:nvSpPr>
          <p:cNvPr id="680" name="Straight Arrow Connector 12"/>
          <p:cNvSpPr/>
          <p:nvPr/>
        </p:nvSpPr>
        <p:spPr>
          <a:xfrm>
            <a:off x="2003955" y="1414799"/>
            <a:ext cx="806175" cy="221411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1" name="TextBox 13"/>
          <p:cNvSpPr txBox="1"/>
          <p:nvPr/>
        </p:nvSpPr>
        <p:spPr>
          <a:xfrm>
            <a:off x="9751996" y="992218"/>
            <a:ext cx="2134035" cy="1081642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Stage2</a:t>
            </a:r>
            <a:r>
              <a:rPr b="0"/>
              <a:t>:</a:t>
            </a:r>
          </a:p>
          <a:p>
            <a:pPr>
              <a:defRPr sz="1600"/>
            </a:pPr>
            <a:r>
              <a:t>RF carpet for efficient transfer of ion from capillary to RF funnel</a:t>
            </a:r>
          </a:p>
        </p:txBody>
      </p:sp>
      <p:sp>
        <p:nvSpPr>
          <p:cNvPr id="682" name="Straight Arrow Connector 14"/>
          <p:cNvSpPr/>
          <p:nvPr/>
        </p:nvSpPr>
        <p:spPr>
          <a:xfrm flipH="1">
            <a:off x="5085201" y="1156155"/>
            <a:ext cx="4673405" cy="547705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3" name="TextBox 20"/>
          <p:cNvSpPr txBox="1"/>
          <p:nvPr/>
        </p:nvSpPr>
        <p:spPr>
          <a:xfrm>
            <a:off x="9770061" y="4669825"/>
            <a:ext cx="2134033" cy="1589642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Stage4</a:t>
            </a:r>
            <a:r>
              <a:rPr b="0"/>
              <a:t>:</a:t>
            </a:r>
          </a:p>
          <a:p>
            <a:pPr>
              <a:defRPr sz="1600"/>
            </a:pPr>
            <a:r>
              <a:t>The Linear Paul trap for detection of barium ion via laser fluorescence</a:t>
            </a:r>
          </a:p>
          <a:p>
            <a:pPr>
              <a:defRPr sz="1600"/>
            </a:pPr>
            <a:r>
              <a:t>spectroscopy​.</a:t>
            </a:r>
          </a:p>
        </p:txBody>
      </p:sp>
      <p:sp>
        <p:nvSpPr>
          <p:cNvPr id="684" name="Straight Arrow Connector 22"/>
          <p:cNvSpPr/>
          <p:nvPr/>
        </p:nvSpPr>
        <p:spPr>
          <a:xfrm flipH="1" flipV="1">
            <a:off x="8901024" y="5644100"/>
            <a:ext cx="877965" cy="408654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5" name="TextBox 25"/>
          <p:cNvSpPr txBox="1"/>
          <p:nvPr/>
        </p:nvSpPr>
        <p:spPr>
          <a:xfrm>
            <a:off x="144715" y="3341387"/>
            <a:ext cx="1981632" cy="1589642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Stage5</a:t>
            </a:r>
            <a:r>
              <a:rPr b="0"/>
              <a:t>:</a:t>
            </a:r>
          </a:p>
          <a:p>
            <a:pPr>
              <a:defRPr sz="1600"/>
            </a:pPr>
            <a:r>
              <a:t>Multiple Reflection TOF Spectrometer for systematic studies and determination of ion mass.</a:t>
            </a:r>
          </a:p>
        </p:txBody>
      </p:sp>
      <p:sp>
        <p:nvSpPr>
          <p:cNvPr id="686" name="Straight Arrow Connector 26"/>
          <p:cNvSpPr/>
          <p:nvPr/>
        </p:nvSpPr>
        <p:spPr>
          <a:xfrm>
            <a:off x="2126346" y="4530907"/>
            <a:ext cx="854597" cy="452575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7" name="TextBox 28"/>
          <p:cNvSpPr txBox="1"/>
          <p:nvPr/>
        </p:nvSpPr>
        <p:spPr>
          <a:xfrm>
            <a:off x="9751996" y="2672671"/>
            <a:ext cx="2134035" cy="1335643"/>
          </a:xfrm>
          <a:prstGeom prst="rect">
            <a:avLst/>
          </a:prstGeom>
          <a:ln w="1905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1600"/>
            </a:pPr>
            <a:r>
              <a:t>Stage3</a:t>
            </a:r>
            <a:r>
              <a:rPr b="0"/>
              <a:t>:</a:t>
            </a:r>
          </a:p>
          <a:p>
            <a:pPr>
              <a:defRPr sz="1600"/>
            </a:pPr>
            <a:r>
              <a:t>RF funnel facilitates separation of xenon accompanying the Barium ion.</a:t>
            </a:r>
          </a:p>
        </p:txBody>
      </p:sp>
      <p:sp>
        <p:nvSpPr>
          <p:cNvPr id="688" name="Straight Arrow Connector 29"/>
          <p:cNvSpPr/>
          <p:nvPr/>
        </p:nvSpPr>
        <p:spPr>
          <a:xfrm flipH="1" flipV="1">
            <a:off x="8828175" y="3005770"/>
            <a:ext cx="923823" cy="328623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9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90" name="Rectangle"/>
          <p:cNvSpPr/>
          <p:nvPr/>
        </p:nvSpPr>
        <p:spPr>
          <a:xfrm>
            <a:off x="76200" y="1137747"/>
            <a:ext cx="3259336" cy="4933765"/>
          </a:xfrm>
          <a:prstGeom prst="rect">
            <a:avLst/>
          </a:prstGeom>
          <a:solidFill>
            <a:srgbClr val="FFFFFF">
              <a:alpha val="75646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91" name="Rectangle"/>
          <p:cNvSpPr/>
          <p:nvPr/>
        </p:nvSpPr>
        <p:spPr>
          <a:xfrm>
            <a:off x="4415296" y="941344"/>
            <a:ext cx="7546300" cy="1944550"/>
          </a:xfrm>
          <a:prstGeom prst="rect">
            <a:avLst/>
          </a:prstGeom>
          <a:solidFill>
            <a:srgbClr val="FFFFFF">
              <a:alpha val="75646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92" name="Rectangle"/>
          <p:cNvSpPr/>
          <p:nvPr/>
        </p:nvSpPr>
        <p:spPr>
          <a:xfrm>
            <a:off x="5638798" y="2669497"/>
            <a:ext cx="6326190" cy="3934950"/>
          </a:xfrm>
          <a:prstGeom prst="rect">
            <a:avLst/>
          </a:prstGeom>
          <a:solidFill>
            <a:srgbClr val="FFFFFF">
              <a:alpha val="76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93" name="Rectangle"/>
          <p:cNvSpPr/>
          <p:nvPr/>
        </p:nvSpPr>
        <p:spPr>
          <a:xfrm>
            <a:off x="3336329" y="3670300"/>
            <a:ext cx="2301678" cy="2416920"/>
          </a:xfrm>
          <a:prstGeom prst="rect">
            <a:avLst/>
          </a:prstGeom>
          <a:solidFill>
            <a:srgbClr val="FFFFFF">
              <a:alpha val="76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94" name="Rectangle"/>
          <p:cNvSpPr/>
          <p:nvPr/>
        </p:nvSpPr>
        <p:spPr>
          <a:xfrm>
            <a:off x="4952999" y="2683032"/>
            <a:ext cx="690495" cy="904541"/>
          </a:xfrm>
          <a:prstGeom prst="rect">
            <a:avLst/>
          </a:prstGeom>
          <a:solidFill>
            <a:srgbClr val="FFFFFF">
              <a:alpha val="76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95" name="Rectangle"/>
          <p:cNvSpPr/>
          <p:nvPr/>
        </p:nvSpPr>
        <p:spPr>
          <a:xfrm>
            <a:off x="3354318" y="893999"/>
            <a:ext cx="1042196" cy="1270003"/>
          </a:xfrm>
          <a:prstGeom prst="rect">
            <a:avLst/>
          </a:prstGeom>
          <a:solidFill>
            <a:srgbClr val="FFFFFF">
              <a:alpha val="76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696" name="Rectangle"/>
          <p:cNvSpPr/>
          <p:nvPr/>
        </p:nvSpPr>
        <p:spPr>
          <a:xfrm>
            <a:off x="3327886" y="1873238"/>
            <a:ext cx="181383" cy="904541"/>
          </a:xfrm>
          <a:prstGeom prst="rect">
            <a:avLst/>
          </a:prstGeom>
          <a:solidFill>
            <a:srgbClr val="FFFFFF">
              <a:alpha val="76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697" name="Ba-Tagged.png" descr="Ba-Tagge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17095" y="-66359"/>
            <a:ext cx="1728685" cy="1161378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Rectangle"/>
          <p:cNvSpPr/>
          <p:nvPr/>
        </p:nvSpPr>
        <p:spPr>
          <a:xfrm>
            <a:off x="3129638" y="1995972"/>
            <a:ext cx="1844677" cy="1811895"/>
          </a:xfrm>
          <a:prstGeom prst="rect">
            <a:avLst/>
          </a:prstGeom>
          <a:ln w="50800">
            <a:solidFill>
              <a:srgbClr val="B02418"/>
            </a:solidFill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In-gas Laser Ablation Ion Source (IGLAS)"/>
          <p:cNvSpPr txBox="1"/>
          <p:nvPr>
            <p:ph type="title"/>
          </p:nvPr>
        </p:nvSpPr>
        <p:spPr>
          <a:xfrm>
            <a:off x="142985" y="-46854"/>
            <a:ext cx="10515601" cy="13255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B22923"/>
                </a:solidFill>
              </a:defRPr>
            </a:lvl1pPr>
          </a:lstStyle>
          <a:p>
            <a:pPr/>
            <a:r>
              <a:t>In-gas Laser Ablation Ion Source (IGLAS)</a:t>
            </a:r>
          </a:p>
        </p:txBody>
      </p:sp>
      <p:sp>
        <p:nvSpPr>
          <p:cNvPr id="703" name="Ion source in a controlled gaseous environment for calibration of the ion identification setup and determine transport efficiency throughout the system"/>
          <p:cNvSpPr txBox="1"/>
          <p:nvPr/>
        </p:nvSpPr>
        <p:spPr>
          <a:xfrm>
            <a:off x="203286" y="1024332"/>
            <a:ext cx="8039798" cy="625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B02418"/>
                </a:solidFill>
              </a:defRPr>
            </a:lvl1pPr>
          </a:lstStyle>
          <a:p>
            <a:pPr/>
            <a:r>
              <a:t>Ion source in a controlled gaseous environment for calibration of the ion identification setup and determine transport efficiency throughout the system</a:t>
            </a:r>
          </a:p>
        </p:txBody>
      </p:sp>
      <p:pic>
        <p:nvPicPr>
          <p:cNvPr id="704" name="Screen Shot 2022-08-09 at 4.12.25 PM.png" descr="Screen Shot 2022-08-09 at 4.12.25 PM.png"/>
          <p:cNvPicPr>
            <a:picLocks noChangeAspect="1"/>
          </p:cNvPicPr>
          <p:nvPr/>
        </p:nvPicPr>
        <p:blipFill>
          <a:blip r:embed="rId2">
            <a:extLst/>
          </a:blip>
          <a:srcRect l="19074" t="8038" r="16004" b="10366"/>
          <a:stretch>
            <a:fillRect/>
          </a:stretch>
        </p:blipFill>
        <p:spPr>
          <a:xfrm>
            <a:off x="1181392" y="2332843"/>
            <a:ext cx="4374098" cy="3808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1" h="21600" fill="norm" stroke="1" extrusionOk="0">
                <a:moveTo>
                  <a:pt x="9644" y="0"/>
                </a:moveTo>
                <a:lnTo>
                  <a:pt x="9599" y="430"/>
                </a:lnTo>
                <a:cubicBezTo>
                  <a:pt x="9574" y="667"/>
                  <a:pt x="9534" y="1242"/>
                  <a:pt x="9509" y="1706"/>
                </a:cubicBezTo>
                <a:lnTo>
                  <a:pt x="9462" y="2550"/>
                </a:lnTo>
                <a:lnTo>
                  <a:pt x="9945" y="2663"/>
                </a:lnTo>
                <a:cubicBezTo>
                  <a:pt x="10211" y="2724"/>
                  <a:pt x="10535" y="2775"/>
                  <a:pt x="10665" y="2775"/>
                </a:cubicBezTo>
                <a:cubicBezTo>
                  <a:pt x="10795" y="2775"/>
                  <a:pt x="10920" y="2811"/>
                  <a:pt x="10944" y="2854"/>
                </a:cubicBezTo>
                <a:cubicBezTo>
                  <a:pt x="11002" y="2963"/>
                  <a:pt x="10796" y="5246"/>
                  <a:pt x="10714" y="5398"/>
                </a:cubicBezTo>
                <a:cubicBezTo>
                  <a:pt x="10676" y="5467"/>
                  <a:pt x="10471" y="5521"/>
                  <a:pt x="10244" y="5522"/>
                </a:cubicBezTo>
                <a:cubicBezTo>
                  <a:pt x="9437" y="5524"/>
                  <a:pt x="8384" y="6004"/>
                  <a:pt x="7754" y="6658"/>
                </a:cubicBezTo>
                <a:cubicBezTo>
                  <a:pt x="7399" y="7027"/>
                  <a:pt x="7385" y="7027"/>
                  <a:pt x="6928" y="6613"/>
                </a:cubicBezTo>
                <a:lnTo>
                  <a:pt x="6660" y="6370"/>
                </a:lnTo>
                <a:lnTo>
                  <a:pt x="6828" y="5920"/>
                </a:lnTo>
                <a:cubicBezTo>
                  <a:pt x="7052" y="5323"/>
                  <a:pt x="7116" y="4636"/>
                  <a:pt x="6969" y="4432"/>
                </a:cubicBezTo>
                <a:cubicBezTo>
                  <a:pt x="6693" y="4051"/>
                  <a:pt x="5445" y="3068"/>
                  <a:pt x="5236" y="3068"/>
                </a:cubicBezTo>
                <a:cubicBezTo>
                  <a:pt x="4332" y="3068"/>
                  <a:pt x="2717" y="5317"/>
                  <a:pt x="2714" y="6579"/>
                </a:cubicBezTo>
                <a:cubicBezTo>
                  <a:pt x="2713" y="6965"/>
                  <a:pt x="2863" y="7156"/>
                  <a:pt x="3669" y="7818"/>
                </a:cubicBezTo>
                <a:cubicBezTo>
                  <a:pt x="4305" y="8340"/>
                  <a:pt x="4487" y="8446"/>
                  <a:pt x="4669" y="8396"/>
                </a:cubicBezTo>
                <a:cubicBezTo>
                  <a:pt x="5001" y="8305"/>
                  <a:pt x="5326" y="8100"/>
                  <a:pt x="5645" y="7779"/>
                </a:cubicBezTo>
                <a:lnTo>
                  <a:pt x="5927" y="7493"/>
                </a:lnTo>
                <a:lnTo>
                  <a:pt x="6291" y="7854"/>
                </a:lnTo>
                <a:lnTo>
                  <a:pt x="6652" y="8216"/>
                </a:lnTo>
                <a:lnTo>
                  <a:pt x="6443" y="8765"/>
                </a:lnTo>
                <a:cubicBezTo>
                  <a:pt x="6046" y="9791"/>
                  <a:pt x="5941" y="11128"/>
                  <a:pt x="6171" y="12236"/>
                </a:cubicBezTo>
                <a:cubicBezTo>
                  <a:pt x="6290" y="12808"/>
                  <a:pt x="6286" y="12828"/>
                  <a:pt x="6103" y="12990"/>
                </a:cubicBezTo>
                <a:cubicBezTo>
                  <a:pt x="6000" y="13082"/>
                  <a:pt x="5773" y="13233"/>
                  <a:pt x="5596" y="13326"/>
                </a:cubicBezTo>
                <a:lnTo>
                  <a:pt x="5269" y="13494"/>
                </a:lnTo>
                <a:lnTo>
                  <a:pt x="4814" y="12943"/>
                </a:lnTo>
                <a:cubicBezTo>
                  <a:pt x="4246" y="12259"/>
                  <a:pt x="4048" y="12192"/>
                  <a:pt x="3509" y="12502"/>
                </a:cubicBezTo>
                <a:cubicBezTo>
                  <a:pt x="2079" y="13324"/>
                  <a:pt x="2121" y="13293"/>
                  <a:pt x="2067" y="13623"/>
                </a:cubicBezTo>
                <a:cubicBezTo>
                  <a:pt x="2039" y="13796"/>
                  <a:pt x="2057" y="14164"/>
                  <a:pt x="2108" y="14440"/>
                </a:cubicBezTo>
                <a:cubicBezTo>
                  <a:pt x="2160" y="14716"/>
                  <a:pt x="2202" y="14985"/>
                  <a:pt x="2202" y="15036"/>
                </a:cubicBezTo>
                <a:cubicBezTo>
                  <a:pt x="2202" y="15088"/>
                  <a:pt x="1955" y="15271"/>
                  <a:pt x="1650" y="15444"/>
                </a:cubicBezTo>
                <a:cubicBezTo>
                  <a:pt x="1344" y="15617"/>
                  <a:pt x="1093" y="15815"/>
                  <a:pt x="1093" y="15883"/>
                </a:cubicBezTo>
                <a:cubicBezTo>
                  <a:pt x="1093" y="16023"/>
                  <a:pt x="726" y="16326"/>
                  <a:pt x="608" y="16283"/>
                </a:cubicBezTo>
                <a:cubicBezTo>
                  <a:pt x="565" y="16268"/>
                  <a:pt x="401" y="16380"/>
                  <a:pt x="244" y="16531"/>
                </a:cubicBezTo>
                <a:cubicBezTo>
                  <a:pt x="-31" y="16796"/>
                  <a:pt x="-39" y="16820"/>
                  <a:pt x="54" y="17177"/>
                </a:cubicBezTo>
                <a:cubicBezTo>
                  <a:pt x="194" y="17714"/>
                  <a:pt x="408" y="17902"/>
                  <a:pt x="786" y="17821"/>
                </a:cubicBezTo>
                <a:cubicBezTo>
                  <a:pt x="955" y="17784"/>
                  <a:pt x="1093" y="17714"/>
                  <a:pt x="1093" y="17668"/>
                </a:cubicBezTo>
                <a:cubicBezTo>
                  <a:pt x="1093" y="17535"/>
                  <a:pt x="1607" y="17265"/>
                  <a:pt x="1744" y="17325"/>
                </a:cubicBezTo>
                <a:cubicBezTo>
                  <a:pt x="1811" y="17355"/>
                  <a:pt x="2113" y="17240"/>
                  <a:pt x="2415" y="17069"/>
                </a:cubicBezTo>
                <a:lnTo>
                  <a:pt x="2963" y="16758"/>
                </a:lnTo>
                <a:lnTo>
                  <a:pt x="3444" y="17278"/>
                </a:lnTo>
                <a:cubicBezTo>
                  <a:pt x="3871" y="17743"/>
                  <a:pt x="3953" y="17794"/>
                  <a:pt x="4207" y="17746"/>
                </a:cubicBezTo>
                <a:cubicBezTo>
                  <a:pt x="4363" y="17717"/>
                  <a:pt x="4831" y="17456"/>
                  <a:pt x="5246" y="17166"/>
                </a:cubicBezTo>
                <a:cubicBezTo>
                  <a:pt x="5991" y="16646"/>
                  <a:pt x="6002" y="16631"/>
                  <a:pt x="6028" y="16220"/>
                </a:cubicBezTo>
                <a:cubicBezTo>
                  <a:pt x="6043" y="15991"/>
                  <a:pt x="5999" y="15588"/>
                  <a:pt x="5931" y="15322"/>
                </a:cubicBezTo>
                <a:cubicBezTo>
                  <a:pt x="5793" y="14783"/>
                  <a:pt x="5773" y="14823"/>
                  <a:pt x="6412" y="14404"/>
                </a:cubicBezTo>
                <a:lnTo>
                  <a:pt x="6821" y="14134"/>
                </a:lnTo>
                <a:lnTo>
                  <a:pt x="7355" y="14705"/>
                </a:lnTo>
                <a:cubicBezTo>
                  <a:pt x="7950" y="15342"/>
                  <a:pt x="8406" y="15633"/>
                  <a:pt x="9156" y="15858"/>
                </a:cubicBezTo>
                <a:cubicBezTo>
                  <a:pt x="9435" y="15941"/>
                  <a:pt x="9696" y="16047"/>
                  <a:pt x="9734" y="16092"/>
                </a:cubicBezTo>
                <a:cubicBezTo>
                  <a:pt x="9826" y="16197"/>
                  <a:pt x="9630" y="18569"/>
                  <a:pt x="9516" y="18737"/>
                </a:cubicBezTo>
                <a:cubicBezTo>
                  <a:pt x="9451" y="18833"/>
                  <a:pt x="9269" y="18849"/>
                  <a:pt x="8775" y="18800"/>
                </a:cubicBezTo>
                <a:cubicBezTo>
                  <a:pt x="8264" y="18749"/>
                  <a:pt x="8100" y="18763"/>
                  <a:pt x="8041" y="18867"/>
                </a:cubicBezTo>
                <a:cubicBezTo>
                  <a:pt x="8000" y="18941"/>
                  <a:pt x="7928" y="19458"/>
                  <a:pt x="7881" y="20015"/>
                </a:cubicBezTo>
                <a:cubicBezTo>
                  <a:pt x="7805" y="20906"/>
                  <a:pt x="7811" y="21039"/>
                  <a:pt x="7930" y="21112"/>
                </a:cubicBezTo>
                <a:cubicBezTo>
                  <a:pt x="8046" y="21183"/>
                  <a:pt x="9370" y="21418"/>
                  <a:pt x="10315" y="21532"/>
                </a:cubicBezTo>
                <a:cubicBezTo>
                  <a:pt x="10479" y="21552"/>
                  <a:pt x="10943" y="21576"/>
                  <a:pt x="11349" y="21584"/>
                </a:cubicBezTo>
                <a:lnTo>
                  <a:pt x="12091" y="21600"/>
                </a:lnTo>
                <a:lnTo>
                  <a:pt x="12146" y="20985"/>
                </a:lnTo>
                <a:cubicBezTo>
                  <a:pt x="12307" y="19208"/>
                  <a:pt x="12313" y="19354"/>
                  <a:pt x="12095" y="19259"/>
                </a:cubicBezTo>
                <a:cubicBezTo>
                  <a:pt x="11985" y="19211"/>
                  <a:pt x="11665" y="19141"/>
                  <a:pt x="11383" y="19104"/>
                </a:cubicBezTo>
                <a:cubicBezTo>
                  <a:pt x="11101" y="19067"/>
                  <a:pt x="10842" y="19006"/>
                  <a:pt x="10809" y="18969"/>
                </a:cubicBezTo>
                <a:cubicBezTo>
                  <a:pt x="10746" y="18898"/>
                  <a:pt x="10943" y="16586"/>
                  <a:pt x="11025" y="16434"/>
                </a:cubicBezTo>
                <a:cubicBezTo>
                  <a:pt x="11050" y="16387"/>
                  <a:pt x="11293" y="16337"/>
                  <a:pt x="11565" y="16324"/>
                </a:cubicBezTo>
                <a:cubicBezTo>
                  <a:pt x="12434" y="16282"/>
                  <a:pt x="13186" y="15942"/>
                  <a:pt x="13953" y="15246"/>
                </a:cubicBezTo>
                <a:lnTo>
                  <a:pt x="14382" y="14858"/>
                </a:lnTo>
                <a:lnTo>
                  <a:pt x="14706" y="15138"/>
                </a:lnTo>
                <a:cubicBezTo>
                  <a:pt x="14885" y="15291"/>
                  <a:pt x="15047" y="15431"/>
                  <a:pt x="15064" y="15450"/>
                </a:cubicBezTo>
                <a:cubicBezTo>
                  <a:pt x="15081" y="15470"/>
                  <a:pt x="15009" y="15682"/>
                  <a:pt x="14908" y="15921"/>
                </a:cubicBezTo>
                <a:cubicBezTo>
                  <a:pt x="14642" y="16550"/>
                  <a:pt x="14603" y="17212"/>
                  <a:pt x="14816" y="17445"/>
                </a:cubicBezTo>
                <a:cubicBezTo>
                  <a:pt x="15578" y="18275"/>
                  <a:pt x="16369" y="18953"/>
                  <a:pt x="16580" y="18953"/>
                </a:cubicBezTo>
                <a:cubicBezTo>
                  <a:pt x="17590" y="18953"/>
                  <a:pt x="19392" y="16222"/>
                  <a:pt x="19141" y="15075"/>
                </a:cubicBezTo>
                <a:cubicBezTo>
                  <a:pt x="19096" y="14869"/>
                  <a:pt x="18280" y="14056"/>
                  <a:pt x="18108" y="14046"/>
                </a:cubicBezTo>
                <a:cubicBezTo>
                  <a:pt x="18071" y="14044"/>
                  <a:pt x="17907" y="13910"/>
                  <a:pt x="17744" y="13751"/>
                </a:cubicBezTo>
                <a:cubicBezTo>
                  <a:pt x="17347" y="13362"/>
                  <a:pt x="16959" y="13364"/>
                  <a:pt x="16441" y="13758"/>
                </a:cubicBezTo>
                <a:cubicBezTo>
                  <a:pt x="16227" y="13921"/>
                  <a:pt x="16006" y="14121"/>
                  <a:pt x="15949" y="14199"/>
                </a:cubicBezTo>
                <a:cubicBezTo>
                  <a:pt x="15861" y="14321"/>
                  <a:pt x="15792" y="14295"/>
                  <a:pt x="15471" y="14030"/>
                </a:cubicBezTo>
                <a:cubicBezTo>
                  <a:pt x="15264" y="13860"/>
                  <a:pt x="15096" y="13706"/>
                  <a:pt x="15096" y="13686"/>
                </a:cubicBezTo>
                <a:cubicBezTo>
                  <a:pt x="15096" y="13666"/>
                  <a:pt x="15168" y="13484"/>
                  <a:pt x="15258" y="13281"/>
                </a:cubicBezTo>
                <a:cubicBezTo>
                  <a:pt x="15679" y="12333"/>
                  <a:pt x="15830" y="10480"/>
                  <a:pt x="15567" y="9481"/>
                </a:cubicBezTo>
                <a:cubicBezTo>
                  <a:pt x="15497" y="9216"/>
                  <a:pt x="15437" y="8989"/>
                  <a:pt x="15436" y="8977"/>
                </a:cubicBezTo>
                <a:cubicBezTo>
                  <a:pt x="15436" y="8964"/>
                  <a:pt x="15670" y="8819"/>
                  <a:pt x="15954" y="8655"/>
                </a:cubicBezTo>
                <a:lnTo>
                  <a:pt x="16467" y="8355"/>
                </a:lnTo>
                <a:lnTo>
                  <a:pt x="16915" y="8891"/>
                </a:lnTo>
                <a:cubicBezTo>
                  <a:pt x="17450" y="9538"/>
                  <a:pt x="17720" y="9644"/>
                  <a:pt x="18155" y="9368"/>
                </a:cubicBezTo>
                <a:cubicBezTo>
                  <a:pt x="18327" y="9260"/>
                  <a:pt x="18562" y="9137"/>
                  <a:pt x="18679" y="9096"/>
                </a:cubicBezTo>
                <a:cubicBezTo>
                  <a:pt x="18797" y="9055"/>
                  <a:pt x="19044" y="8912"/>
                  <a:pt x="19225" y="8781"/>
                </a:cubicBezTo>
                <a:lnTo>
                  <a:pt x="19554" y="8542"/>
                </a:lnTo>
                <a:lnTo>
                  <a:pt x="19509" y="7890"/>
                </a:lnTo>
                <a:cubicBezTo>
                  <a:pt x="19484" y="7530"/>
                  <a:pt x="19451" y="7148"/>
                  <a:pt x="19435" y="7041"/>
                </a:cubicBezTo>
                <a:cubicBezTo>
                  <a:pt x="19414" y="6892"/>
                  <a:pt x="19517" y="6776"/>
                  <a:pt x="19877" y="6550"/>
                </a:cubicBezTo>
                <a:cubicBezTo>
                  <a:pt x="20136" y="6388"/>
                  <a:pt x="20456" y="6129"/>
                  <a:pt x="20589" y="5974"/>
                </a:cubicBezTo>
                <a:cubicBezTo>
                  <a:pt x="20670" y="5878"/>
                  <a:pt x="20736" y="5810"/>
                  <a:pt x="20796" y="5789"/>
                </a:cubicBezTo>
                <a:cubicBezTo>
                  <a:pt x="20781" y="5730"/>
                  <a:pt x="20786" y="5688"/>
                  <a:pt x="20818" y="5666"/>
                </a:cubicBezTo>
                <a:cubicBezTo>
                  <a:pt x="20910" y="5600"/>
                  <a:pt x="21000" y="5619"/>
                  <a:pt x="21105" y="5747"/>
                </a:cubicBezTo>
                <a:cubicBezTo>
                  <a:pt x="21085" y="5688"/>
                  <a:pt x="21081" y="5653"/>
                  <a:pt x="21093" y="5641"/>
                </a:cubicBezTo>
                <a:cubicBezTo>
                  <a:pt x="21095" y="5637"/>
                  <a:pt x="21093" y="5630"/>
                  <a:pt x="21095" y="5627"/>
                </a:cubicBezTo>
                <a:cubicBezTo>
                  <a:pt x="21100" y="5622"/>
                  <a:pt x="21107" y="5622"/>
                  <a:pt x="21111" y="5618"/>
                </a:cubicBezTo>
                <a:lnTo>
                  <a:pt x="21072" y="5524"/>
                </a:lnTo>
                <a:lnTo>
                  <a:pt x="21074" y="5522"/>
                </a:lnTo>
                <a:lnTo>
                  <a:pt x="21070" y="5513"/>
                </a:lnTo>
                <a:lnTo>
                  <a:pt x="21287" y="5371"/>
                </a:lnTo>
                <a:lnTo>
                  <a:pt x="21307" y="5355"/>
                </a:lnTo>
                <a:cubicBezTo>
                  <a:pt x="21407" y="5283"/>
                  <a:pt x="21467" y="5243"/>
                  <a:pt x="21508" y="5213"/>
                </a:cubicBezTo>
                <a:cubicBezTo>
                  <a:pt x="21536" y="5186"/>
                  <a:pt x="21554" y="5157"/>
                  <a:pt x="21561" y="5123"/>
                </a:cubicBezTo>
                <a:cubicBezTo>
                  <a:pt x="21548" y="5049"/>
                  <a:pt x="21506" y="4897"/>
                  <a:pt x="21453" y="4725"/>
                </a:cubicBezTo>
                <a:cubicBezTo>
                  <a:pt x="21277" y="4146"/>
                  <a:pt x="21115" y="4011"/>
                  <a:pt x="20843" y="4216"/>
                </a:cubicBezTo>
                <a:cubicBezTo>
                  <a:pt x="20808" y="4243"/>
                  <a:pt x="20772" y="4261"/>
                  <a:pt x="20739" y="4277"/>
                </a:cubicBezTo>
                <a:cubicBezTo>
                  <a:pt x="20688" y="4303"/>
                  <a:pt x="20647" y="4317"/>
                  <a:pt x="20614" y="4308"/>
                </a:cubicBezTo>
                <a:cubicBezTo>
                  <a:pt x="20594" y="4306"/>
                  <a:pt x="20574" y="4297"/>
                  <a:pt x="20563" y="4284"/>
                </a:cubicBezTo>
                <a:cubicBezTo>
                  <a:pt x="20561" y="4281"/>
                  <a:pt x="20557" y="4267"/>
                  <a:pt x="20554" y="4263"/>
                </a:cubicBezTo>
                <a:cubicBezTo>
                  <a:pt x="20549" y="4256"/>
                  <a:pt x="20548" y="4245"/>
                  <a:pt x="20544" y="4236"/>
                </a:cubicBezTo>
                <a:cubicBezTo>
                  <a:pt x="20531" y="4246"/>
                  <a:pt x="20524" y="4246"/>
                  <a:pt x="20510" y="4259"/>
                </a:cubicBezTo>
                <a:cubicBezTo>
                  <a:pt x="20472" y="4294"/>
                  <a:pt x="20434" y="4323"/>
                  <a:pt x="20426" y="4324"/>
                </a:cubicBezTo>
                <a:cubicBezTo>
                  <a:pt x="20423" y="4325"/>
                  <a:pt x="20418" y="4313"/>
                  <a:pt x="20411" y="4297"/>
                </a:cubicBezTo>
                <a:cubicBezTo>
                  <a:pt x="20404" y="4306"/>
                  <a:pt x="20392" y="4317"/>
                  <a:pt x="20379" y="4326"/>
                </a:cubicBezTo>
                <a:cubicBezTo>
                  <a:pt x="20351" y="4348"/>
                  <a:pt x="20338" y="4356"/>
                  <a:pt x="20325" y="4353"/>
                </a:cubicBezTo>
                <a:cubicBezTo>
                  <a:pt x="20322" y="4357"/>
                  <a:pt x="20322" y="4361"/>
                  <a:pt x="20317" y="4367"/>
                </a:cubicBezTo>
                <a:cubicBezTo>
                  <a:pt x="20293" y="4394"/>
                  <a:pt x="20260" y="4402"/>
                  <a:pt x="20242" y="4396"/>
                </a:cubicBezTo>
                <a:cubicBezTo>
                  <a:pt x="20229" y="4444"/>
                  <a:pt x="20205" y="4476"/>
                  <a:pt x="20166" y="4509"/>
                </a:cubicBezTo>
                <a:cubicBezTo>
                  <a:pt x="20085" y="4576"/>
                  <a:pt x="19937" y="4612"/>
                  <a:pt x="19840" y="4585"/>
                </a:cubicBezTo>
                <a:cubicBezTo>
                  <a:pt x="19732" y="4556"/>
                  <a:pt x="19462" y="4669"/>
                  <a:pt x="19153" y="4873"/>
                </a:cubicBezTo>
                <a:lnTo>
                  <a:pt x="18642" y="5209"/>
                </a:lnTo>
                <a:lnTo>
                  <a:pt x="18243" y="4731"/>
                </a:lnTo>
                <a:cubicBezTo>
                  <a:pt x="17633" y="4002"/>
                  <a:pt x="17411" y="3996"/>
                  <a:pt x="16447" y="4686"/>
                </a:cubicBezTo>
                <a:cubicBezTo>
                  <a:pt x="15744" y="5189"/>
                  <a:pt x="15691" y="5265"/>
                  <a:pt x="15696" y="5789"/>
                </a:cubicBezTo>
                <a:cubicBezTo>
                  <a:pt x="15698" y="6046"/>
                  <a:pt x="15755" y="6431"/>
                  <a:pt x="15823" y="6647"/>
                </a:cubicBezTo>
                <a:cubicBezTo>
                  <a:pt x="15891" y="6863"/>
                  <a:pt x="15948" y="7051"/>
                  <a:pt x="15949" y="7063"/>
                </a:cubicBezTo>
                <a:cubicBezTo>
                  <a:pt x="15950" y="7076"/>
                  <a:pt x="15714" y="7222"/>
                  <a:pt x="15428" y="7388"/>
                </a:cubicBezTo>
                <a:lnTo>
                  <a:pt x="14908" y="7689"/>
                </a:lnTo>
                <a:lnTo>
                  <a:pt x="14419" y="7156"/>
                </a:lnTo>
                <a:cubicBezTo>
                  <a:pt x="13869" y="6553"/>
                  <a:pt x="13311" y="6193"/>
                  <a:pt x="12580" y="5974"/>
                </a:cubicBezTo>
                <a:cubicBezTo>
                  <a:pt x="12306" y="5892"/>
                  <a:pt x="12052" y="5788"/>
                  <a:pt x="12015" y="5744"/>
                </a:cubicBezTo>
                <a:cubicBezTo>
                  <a:pt x="11937" y="5655"/>
                  <a:pt x="12138" y="3196"/>
                  <a:pt x="12232" y="3088"/>
                </a:cubicBezTo>
                <a:cubicBezTo>
                  <a:pt x="12265" y="3050"/>
                  <a:pt x="12623" y="3021"/>
                  <a:pt x="13030" y="3021"/>
                </a:cubicBezTo>
                <a:lnTo>
                  <a:pt x="13773" y="3021"/>
                </a:lnTo>
                <a:lnTo>
                  <a:pt x="13826" y="2431"/>
                </a:lnTo>
                <a:cubicBezTo>
                  <a:pt x="13857" y="2107"/>
                  <a:pt x="13918" y="1562"/>
                  <a:pt x="13961" y="1220"/>
                </a:cubicBezTo>
                <a:cubicBezTo>
                  <a:pt x="14035" y="638"/>
                  <a:pt x="14029" y="594"/>
                  <a:pt x="13863" y="522"/>
                </a:cubicBezTo>
                <a:cubicBezTo>
                  <a:pt x="13568" y="394"/>
                  <a:pt x="11700" y="126"/>
                  <a:pt x="10641" y="61"/>
                </a:cubicBezTo>
                <a:lnTo>
                  <a:pt x="9644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05" name="Line"/>
          <p:cNvSpPr/>
          <p:nvPr/>
        </p:nvSpPr>
        <p:spPr>
          <a:xfrm>
            <a:off x="1531756" y="2780647"/>
            <a:ext cx="498641" cy="498641"/>
          </a:xfrm>
          <a:prstGeom prst="line">
            <a:avLst/>
          </a:prstGeom>
          <a:ln w="76200">
            <a:solidFill>
              <a:srgbClr val="00D839"/>
            </a:solidFill>
            <a:miter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6" name="Laser"/>
          <p:cNvSpPr txBox="1"/>
          <p:nvPr/>
        </p:nvSpPr>
        <p:spPr>
          <a:xfrm>
            <a:off x="1016421" y="2449657"/>
            <a:ext cx="755411" cy="392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Laser</a:t>
            </a:r>
          </a:p>
        </p:txBody>
      </p:sp>
      <p:sp>
        <p:nvSpPr>
          <p:cNvPr id="707" name="Line"/>
          <p:cNvSpPr/>
          <p:nvPr/>
        </p:nvSpPr>
        <p:spPr>
          <a:xfrm flipV="1">
            <a:off x="2163613" y="4310184"/>
            <a:ext cx="1049489" cy="1676203"/>
          </a:xfrm>
          <a:prstGeom prst="line">
            <a:avLst/>
          </a:prstGeom>
          <a:ln w="50800">
            <a:solidFill>
              <a:srgbClr val="B02418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8" name="Ion Collector"/>
          <p:cNvSpPr txBox="1"/>
          <p:nvPr/>
        </p:nvSpPr>
        <p:spPr>
          <a:xfrm>
            <a:off x="1105321" y="6132656"/>
            <a:ext cx="1680527" cy="392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Ion Collector</a:t>
            </a:r>
          </a:p>
        </p:txBody>
      </p:sp>
      <p:sp>
        <p:nvSpPr>
          <p:cNvPr id="709" name="Line"/>
          <p:cNvSpPr/>
          <p:nvPr/>
        </p:nvSpPr>
        <p:spPr>
          <a:xfrm flipH="1">
            <a:off x="3429725" y="2873167"/>
            <a:ext cx="1307604" cy="1307605"/>
          </a:xfrm>
          <a:prstGeom prst="line">
            <a:avLst/>
          </a:prstGeom>
          <a:ln w="50800">
            <a:solidFill>
              <a:srgbClr val="B02418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0" name="Target"/>
          <p:cNvSpPr txBox="1"/>
          <p:nvPr/>
        </p:nvSpPr>
        <p:spPr>
          <a:xfrm>
            <a:off x="4585122" y="2452091"/>
            <a:ext cx="870008" cy="392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Target</a:t>
            </a:r>
          </a:p>
        </p:txBody>
      </p:sp>
      <p:sp>
        <p:nvSpPr>
          <p:cNvPr id="711" name="Xe/Ar Gas"/>
          <p:cNvSpPr txBox="1"/>
          <p:nvPr/>
        </p:nvSpPr>
        <p:spPr>
          <a:xfrm>
            <a:off x="3086522" y="1656503"/>
            <a:ext cx="1324380" cy="392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Xe/Ar Gas</a:t>
            </a:r>
          </a:p>
        </p:txBody>
      </p:sp>
      <p:sp>
        <p:nvSpPr>
          <p:cNvPr id="712" name="Line"/>
          <p:cNvSpPr/>
          <p:nvPr/>
        </p:nvSpPr>
        <p:spPr>
          <a:xfrm flipH="1">
            <a:off x="3579953" y="2060275"/>
            <a:ext cx="61424" cy="387807"/>
          </a:xfrm>
          <a:prstGeom prst="line">
            <a:avLst/>
          </a:prstGeom>
          <a:ln w="50800">
            <a:solidFill>
              <a:srgbClr val="224C9C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3" name="Parallel plate geometry, separation ~ 0.9 cm…"/>
          <p:cNvSpPr txBox="1"/>
          <p:nvPr/>
        </p:nvSpPr>
        <p:spPr>
          <a:xfrm>
            <a:off x="5766222" y="2043632"/>
            <a:ext cx="5665559" cy="3107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lnSpc>
                <a:spcPct val="200000"/>
              </a:lnSpc>
              <a:buSzPct val="100000"/>
              <a:buChar char="•"/>
              <a:defRPr sz="2000"/>
            </a:pPr>
            <a:r>
              <a:t>Parallel plate geometry, separation ~ 0.9 cm</a:t>
            </a:r>
          </a:p>
          <a:p>
            <a:pPr marL="180472" indent="-180472">
              <a:lnSpc>
                <a:spcPct val="200000"/>
              </a:lnSpc>
              <a:buSzPct val="100000"/>
              <a:buChar char="•"/>
              <a:defRPr sz="2000"/>
            </a:pPr>
            <a:r>
              <a:t>Focused laser ablating ions off of target surface</a:t>
            </a:r>
          </a:p>
          <a:p>
            <a:pPr marL="180472" indent="-180472">
              <a:lnSpc>
                <a:spcPct val="200000"/>
              </a:lnSpc>
              <a:buSzPct val="100000"/>
              <a:buChar char="•"/>
              <a:defRPr sz="2000"/>
            </a:pPr>
            <a:r>
              <a:t>Apply +/- voltage bias on target/collector to drift ions toward the collector</a:t>
            </a:r>
          </a:p>
          <a:p>
            <a:pPr marL="180472" indent="-180472">
              <a:lnSpc>
                <a:spcPct val="200000"/>
              </a:lnSpc>
              <a:buSzPct val="100000"/>
              <a:buChar char="•"/>
              <a:defRPr sz="2000"/>
            </a:pPr>
            <a:r>
              <a:t>Chamber can be at vacuum or filled with Xe/Ar gas at different pressures</a:t>
            </a:r>
          </a:p>
        </p:txBody>
      </p:sp>
      <p:sp>
        <p:nvSpPr>
          <p:cNvPr id="714" name="Rectangle"/>
          <p:cNvSpPr/>
          <p:nvPr/>
        </p:nvSpPr>
        <p:spPr>
          <a:xfrm>
            <a:off x="5763003" y="1995937"/>
            <a:ext cx="5671996" cy="3650461"/>
          </a:xfrm>
          <a:prstGeom prst="rect">
            <a:avLst/>
          </a:prstGeom>
          <a:ln w="25400">
            <a:solidFill>
              <a:srgbClr val="B02418"/>
            </a:solidFill>
            <a:miter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715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IMION Simulation"/>
          <p:cNvSpPr txBox="1"/>
          <p:nvPr>
            <p:ph type="title"/>
          </p:nvPr>
        </p:nvSpPr>
        <p:spPr>
          <a:xfrm>
            <a:off x="342900" y="-19367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B22724"/>
                </a:solidFill>
              </a:defRPr>
            </a:lvl1pPr>
          </a:lstStyle>
          <a:p>
            <a:pPr/>
            <a:r>
              <a:t>SIMION Simulation</a:t>
            </a:r>
          </a:p>
        </p:txBody>
      </p:sp>
      <p:grpSp>
        <p:nvGrpSpPr>
          <p:cNvPr id="720" name="Group"/>
          <p:cNvGrpSpPr/>
          <p:nvPr/>
        </p:nvGrpSpPr>
        <p:grpSpPr>
          <a:xfrm>
            <a:off x="500009" y="2052870"/>
            <a:ext cx="3405188" cy="4663282"/>
            <a:chOff x="0" y="0"/>
            <a:chExt cx="3405187" cy="4663281"/>
          </a:xfrm>
        </p:grpSpPr>
        <p:pic>
          <p:nvPicPr>
            <p:cNvPr id="718" name="Google Shape;77;p14" descr="Google Shape;77;p1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54" t="33" r="514" b="145"/>
            <a:stretch>
              <a:fillRect/>
            </a:stretch>
          </p:blipFill>
          <p:spPr>
            <a:xfrm>
              <a:off x="0" y="0"/>
              <a:ext cx="3405188" cy="4663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349" y="0"/>
                  </a:moveTo>
                  <a:cubicBezTo>
                    <a:pt x="15876" y="0"/>
                    <a:pt x="15407" y="1"/>
                    <a:pt x="15055" y="6"/>
                  </a:cubicBezTo>
                  <a:cubicBezTo>
                    <a:pt x="14350" y="14"/>
                    <a:pt x="14946" y="22"/>
                    <a:pt x="16381" y="22"/>
                  </a:cubicBezTo>
                  <a:cubicBezTo>
                    <a:pt x="17816" y="22"/>
                    <a:pt x="18393" y="14"/>
                    <a:pt x="17663" y="6"/>
                  </a:cubicBezTo>
                  <a:cubicBezTo>
                    <a:pt x="17297" y="1"/>
                    <a:pt x="16821" y="0"/>
                    <a:pt x="16349" y="0"/>
                  </a:cubicBezTo>
                  <a:close/>
                  <a:moveTo>
                    <a:pt x="11611" y="4"/>
                  </a:moveTo>
                  <a:cubicBezTo>
                    <a:pt x="10427" y="14"/>
                    <a:pt x="10083" y="33"/>
                    <a:pt x="10083" y="75"/>
                  </a:cubicBezTo>
                  <a:cubicBezTo>
                    <a:pt x="10083" y="121"/>
                    <a:pt x="10040" y="205"/>
                    <a:pt x="9989" y="265"/>
                  </a:cubicBezTo>
                  <a:cubicBezTo>
                    <a:pt x="9916" y="351"/>
                    <a:pt x="9916" y="396"/>
                    <a:pt x="9989" y="482"/>
                  </a:cubicBezTo>
                  <a:cubicBezTo>
                    <a:pt x="10122" y="636"/>
                    <a:pt x="10112" y="1117"/>
                    <a:pt x="9974" y="1173"/>
                  </a:cubicBezTo>
                  <a:cubicBezTo>
                    <a:pt x="9886" y="1209"/>
                    <a:pt x="9860" y="1388"/>
                    <a:pt x="9843" y="2061"/>
                  </a:cubicBezTo>
                  <a:lnTo>
                    <a:pt x="9821" y="2901"/>
                  </a:lnTo>
                  <a:lnTo>
                    <a:pt x="8982" y="2917"/>
                  </a:lnTo>
                  <a:lnTo>
                    <a:pt x="8144" y="2932"/>
                  </a:lnTo>
                  <a:lnTo>
                    <a:pt x="8144" y="3140"/>
                  </a:lnTo>
                  <a:cubicBezTo>
                    <a:pt x="8144" y="3254"/>
                    <a:pt x="8168" y="3643"/>
                    <a:pt x="8194" y="4006"/>
                  </a:cubicBezTo>
                  <a:lnTo>
                    <a:pt x="8242" y="4666"/>
                  </a:lnTo>
                  <a:lnTo>
                    <a:pt x="9143" y="4680"/>
                  </a:lnTo>
                  <a:lnTo>
                    <a:pt x="10045" y="4695"/>
                  </a:lnTo>
                  <a:lnTo>
                    <a:pt x="10045" y="5780"/>
                  </a:lnTo>
                  <a:lnTo>
                    <a:pt x="10045" y="6864"/>
                  </a:lnTo>
                  <a:lnTo>
                    <a:pt x="9634" y="6936"/>
                  </a:lnTo>
                  <a:cubicBezTo>
                    <a:pt x="8880" y="7070"/>
                    <a:pt x="8488" y="7179"/>
                    <a:pt x="8272" y="7311"/>
                  </a:cubicBezTo>
                  <a:cubicBezTo>
                    <a:pt x="8155" y="7383"/>
                    <a:pt x="8007" y="7441"/>
                    <a:pt x="7943" y="7441"/>
                  </a:cubicBezTo>
                  <a:cubicBezTo>
                    <a:pt x="7799" y="7441"/>
                    <a:pt x="7254" y="7760"/>
                    <a:pt x="6802" y="8111"/>
                  </a:cubicBezTo>
                  <a:lnTo>
                    <a:pt x="6465" y="8372"/>
                  </a:lnTo>
                  <a:lnTo>
                    <a:pt x="6354" y="8327"/>
                  </a:lnTo>
                  <a:lnTo>
                    <a:pt x="6352" y="8327"/>
                  </a:lnTo>
                  <a:lnTo>
                    <a:pt x="6344" y="8322"/>
                  </a:lnTo>
                  <a:lnTo>
                    <a:pt x="6092" y="8219"/>
                  </a:lnTo>
                  <a:cubicBezTo>
                    <a:pt x="5888" y="8135"/>
                    <a:pt x="5621" y="8026"/>
                    <a:pt x="5498" y="7975"/>
                  </a:cubicBezTo>
                  <a:cubicBezTo>
                    <a:pt x="5375" y="7923"/>
                    <a:pt x="5173" y="7845"/>
                    <a:pt x="5050" y="7802"/>
                  </a:cubicBezTo>
                  <a:cubicBezTo>
                    <a:pt x="4927" y="7758"/>
                    <a:pt x="4728" y="7666"/>
                    <a:pt x="4607" y="7596"/>
                  </a:cubicBezTo>
                  <a:cubicBezTo>
                    <a:pt x="4486" y="7526"/>
                    <a:pt x="4283" y="7443"/>
                    <a:pt x="4159" y="7412"/>
                  </a:cubicBezTo>
                  <a:cubicBezTo>
                    <a:pt x="3901" y="7349"/>
                    <a:pt x="3894" y="7239"/>
                    <a:pt x="4129" y="6998"/>
                  </a:cubicBezTo>
                  <a:cubicBezTo>
                    <a:pt x="4334" y="6788"/>
                    <a:pt x="4715" y="6246"/>
                    <a:pt x="4715" y="6166"/>
                  </a:cubicBezTo>
                  <a:cubicBezTo>
                    <a:pt x="4715" y="6102"/>
                    <a:pt x="3967" y="5703"/>
                    <a:pt x="3842" y="5701"/>
                  </a:cubicBezTo>
                  <a:cubicBezTo>
                    <a:pt x="3810" y="5700"/>
                    <a:pt x="3700" y="5651"/>
                    <a:pt x="3597" y="5592"/>
                  </a:cubicBezTo>
                  <a:cubicBezTo>
                    <a:pt x="3495" y="5534"/>
                    <a:pt x="3358" y="5486"/>
                    <a:pt x="3293" y="5485"/>
                  </a:cubicBezTo>
                  <a:cubicBezTo>
                    <a:pt x="3227" y="5485"/>
                    <a:pt x="3113" y="5435"/>
                    <a:pt x="3039" y="5375"/>
                  </a:cubicBezTo>
                  <a:cubicBezTo>
                    <a:pt x="2885" y="5252"/>
                    <a:pt x="2684" y="5234"/>
                    <a:pt x="2570" y="5335"/>
                  </a:cubicBezTo>
                  <a:cubicBezTo>
                    <a:pt x="2538" y="5364"/>
                    <a:pt x="2432" y="5499"/>
                    <a:pt x="2319" y="5653"/>
                  </a:cubicBezTo>
                  <a:cubicBezTo>
                    <a:pt x="2325" y="5658"/>
                    <a:pt x="2313" y="5668"/>
                    <a:pt x="2296" y="5682"/>
                  </a:cubicBezTo>
                  <a:cubicBezTo>
                    <a:pt x="2270" y="5717"/>
                    <a:pt x="2249" y="5747"/>
                    <a:pt x="2223" y="5783"/>
                  </a:cubicBezTo>
                  <a:cubicBezTo>
                    <a:pt x="2074" y="5993"/>
                    <a:pt x="1848" y="6299"/>
                    <a:pt x="1722" y="6463"/>
                  </a:cubicBezTo>
                  <a:cubicBezTo>
                    <a:pt x="1596" y="6628"/>
                    <a:pt x="1443" y="6835"/>
                    <a:pt x="1380" y="6925"/>
                  </a:cubicBezTo>
                  <a:cubicBezTo>
                    <a:pt x="1317" y="7015"/>
                    <a:pt x="1205" y="7137"/>
                    <a:pt x="1133" y="7197"/>
                  </a:cubicBezTo>
                  <a:cubicBezTo>
                    <a:pt x="1004" y="7304"/>
                    <a:pt x="633" y="7776"/>
                    <a:pt x="305" y="8252"/>
                  </a:cubicBezTo>
                  <a:lnTo>
                    <a:pt x="138" y="8493"/>
                  </a:lnTo>
                  <a:lnTo>
                    <a:pt x="315" y="8577"/>
                  </a:lnTo>
                  <a:cubicBezTo>
                    <a:pt x="411" y="8624"/>
                    <a:pt x="677" y="8740"/>
                    <a:pt x="906" y="8833"/>
                  </a:cubicBezTo>
                  <a:cubicBezTo>
                    <a:pt x="1746" y="9172"/>
                    <a:pt x="1922" y="9246"/>
                    <a:pt x="1991" y="9294"/>
                  </a:cubicBezTo>
                  <a:cubicBezTo>
                    <a:pt x="2168" y="9418"/>
                    <a:pt x="2317" y="9329"/>
                    <a:pt x="2598" y="8934"/>
                  </a:cubicBezTo>
                  <a:cubicBezTo>
                    <a:pt x="2758" y="8709"/>
                    <a:pt x="2957" y="8466"/>
                    <a:pt x="3039" y="8394"/>
                  </a:cubicBezTo>
                  <a:cubicBezTo>
                    <a:pt x="3184" y="8265"/>
                    <a:pt x="3193" y="8265"/>
                    <a:pt x="3424" y="8355"/>
                  </a:cubicBezTo>
                  <a:cubicBezTo>
                    <a:pt x="3554" y="8406"/>
                    <a:pt x="3871" y="8529"/>
                    <a:pt x="4131" y="8629"/>
                  </a:cubicBezTo>
                  <a:cubicBezTo>
                    <a:pt x="4391" y="8729"/>
                    <a:pt x="4654" y="8842"/>
                    <a:pt x="4715" y="8881"/>
                  </a:cubicBezTo>
                  <a:cubicBezTo>
                    <a:pt x="4777" y="8919"/>
                    <a:pt x="5021" y="9029"/>
                    <a:pt x="5257" y="9125"/>
                  </a:cubicBezTo>
                  <a:cubicBezTo>
                    <a:pt x="5724" y="9316"/>
                    <a:pt x="5775" y="9407"/>
                    <a:pt x="5571" y="9692"/>
                  </a:cubicBezTo>
                  <a:cubicBezTo>
                    <a:pt x="5509" y="9778"/>
                    <a:pt x="5475" y="9862"/>
                    <a:pt x="5496" y="9877"/>
                  </a:cubicBezTo>
                  <a:cubicBezTo>
                    <a:pt x="5517" y="9892"/>
                    <a:pt x="5497" y="9937"/>
                    <a:pt x="5453" y="9976"/>
                  </a:cubicBezTo>
                  <a:cubicBezTo>
                    <a:pt x="5408" y="10015"/>
                    <a:pt x="5354" y="10289"/>
                    <a:pt x="5332" y="10583"/>
                  </a:cubicBezTo>
                  <a:cubicBezTo>
                    <a:pt x="5289" y="11152"/>
                    <a:pt x="5389" y="11731"/>
                    <a:pt x="5574" y="11989"/>
                  </a:cubicBezTo>
                  <a:cubicBezTo>
                    <a:pt x="5755" y="12242"/>
                    <a:pt x="5717" y="12384"/>
                    <a:pt x="5443" y="12475"/>
                  </a:cubicBezTo>
                  <a:cubicBezTo>
                    <a:pt x="5134" y="12577"/>
                    <a:pt x="4456" y="12852"/>
                    <a:pt x="4119" y="13011"/>
                  </a:cubicBezTo>
                  <a:cubicBezTo>
                    <a:pt x="3975" y="13079"/>
                    <a:pt x="3700" y="13200"/>
                    <a:pt x="3507" y="13280"/>
                  </a:cubicBezTo>
                  <a:lnTo>
                    <a:pt x="3154" y="13423"/>
                  </a:lnTo>
                  <a:lnTo>
                    <a:pt x="3023" y="13247"/>
                  </a:lnTo>
                  <a:cubicBezTo>
                    <a:pt x="2951" y="13149"/>
                    <a:pt x="2849" y="12994"/>
                    <a:pt x="2794" y="12905"/>
                  </a:cubicBezTo>
                  <a:cubicBezTo>
                    <a:pt x="2740" y="12815"/>
                    <a:pt x="2633" y="12693"/>
                    <a:pt x="2558" y="12633"/>
                  </a:cubicBezTo>
                  <a:cubicBezTo>
                    <a:pt x="2483" y="12573"/>
                    <a:pt x="2399" y="12470"/>
                    <a:pt x="2371" y="12403"/>
                  </a:cubicBezTo>
                  <a:cubicBezTo>
                    <a:pt x="2320" y="12279"/>
                    <a:pt x="2120" y="12240"/>
                    <a:pt x="1991" y="12329"/>
                  </a:cubicBezTo>
                  <a:cubicBezTo>
                    <a:pt x="1857" y="12423"/>
                    <a:pt x="1219" y="12660"/>
                    <a:pt x="1103" y="12660"/>
                  </a:cubicBezTo>
                  <a:cubicBezTo>
                    <a:pt x="1038" y="12660"/>
                    <a:pt x="786" y="12761"/>
                    <a:pt x="541" y="12883"/>
                  </a:cubicBezTo>
                  <a:cubicBezTo>
                    <a:pt x="297" y="13005"/>
                    <a:pt x="62" y="13087"/>
                    <a:pt x="20" y="13068"/>
                  </a:cubicBezTo>
                  <a:cubicBezTo>
                    <a:pt x="12" y="13065"/>
                    <a:pt x="6" y="13101"/>
                    <a:pt x="0" y="13170"/>
                  </a:cubicBezTo>
                  <a:cubicBezTo>
                    <a:pt x="6" y="13270"/>
                    <a:pt x="13" y="13337"/>
                    <a:pt x="20" y="13341"/>
                  </a:cubicBezTo>
                  <a:cubicBezTo>
                    <a:pt x="38" y="13349"/>
                    <a:pt x="51" y="13602"/>
                    <a:pt x="63" y="13945"/>
                  </a:cubicBezTo>
                  <a:cubicBezTo>
                    <a:pt x="71" y="13740"/>
                    <a:pt x="81" y="13619"/>
                    <a:pt x="91" y="13614"/>
                  </a:cubicBezTo>
                  <a:cubicBezTo>
                    <a:pt x="130" y="13597"/>
                    <a:pt x="239" y="13700"/>
                    <a:pt x="335" y="13842"/>
                  </a:cubicBezTo>
                  <a:cubicBezTo>
                    <a:pt x="692" y="14375"/>
                    <a:pt x="1083" y="14865"/>
                    <a:pt x="1183" y="14907"/>
                  </a:cubicBezTo>
                  <a:cubicBezTo>
                    <a:pt x="1240" y="14931"/>
                    <a:pt x="1286" y="14989"/>
                    <a:pt x="1286" y="15037"/>
                  </a:cubicBezTo>
                  <a:cubicBezTo>
                    <a:pt x="1286" y="15085"/>
                    <a:pt x="1368" y="15201"/>
                    <a:pt x="1468" y="15296"/>
                  </a:cubicBezTo>
                  <a:cubicBezTo>
                    <a:pt x="1567" y="15391"/>
                    <a:pt x="1763" y="15627"/>
                    <a:pt x="1906" y="15819"/>
                  </a:cubicBezTo>
                  <a:cubicBezTo>
                    <a:pt x="2527" y="16656"/>
                    <a:pt x="2563" y="16676"/>
                    <a:pt x="2991" y="16425"/>
                  </a:cubicBezTo>
                  <a:cubicBezTo>
                    <a:pt x="3141" y="16337"/>
                    <a:pt x="3338" y="16248"/>
                    <a:pt x="3429" y="16227"/>
                  </a:cubicBezTo>
                  <a:cubicBezTo>
                    <a:pt x="3520" y="16206"/>
                    <a:pt x="3728" y="16106"/>
                    <a:pt x="3892" y="16006"/>
                  </a:cubicBezTo>
                  <a:cubicBezTo>
                    <a:pt x="4056" y="15906"/>
                    <a:pt x="4341" y="15772"/>
                    <a:pt x="4526" y="15706"/>
                  </a:cubicBezTo>
                  <a:cubicBezTo>
                    <a:pt x="4782" y="15616"/>
                    <a:pt x="4864" y="15557"/>
                    <a:pt x="4864" y="15462"/>
                  </a:cubicBezTo>
                  <a:cubicBezTo>
                    <a:pt x="4864" y="15393"/>
                    <a:pt x="4818" y="15324"/>
                    <a:pt x="4761" y="15308"/>
                  </a:cubicBezTo>
                  <a:cubicBezTo>
                    <a:pt x="4703" y="15291"/>
                    <a:pt x="4632" y="15203"/>
                    <a:pt x="4604" y="15111"/>
                  </a:cubicBezTo>
                  <a:cubicBezTo>
                    <a:pt x="4577" y="15019"/>
                    <a:pt x="4523" y="14944"/>
                    <a:pt x="4486" y="14944"/>
                  </a:cubicBezTo>
                  <a:cubicBezTo>
                    <a:pt x="4384" y="14944"/>
                    <a:pt x="4025" y="14393"/>
                    <a:pt x="4096" y="14344"/>
                  </a:cubicBezTo>
                  <a:cubicBezTo>
                    <a:pt x="4173" y="14291"/>
                    <a:pt x="4545" y="14133"/>
                    <a:pt x="5126" y="13909"/>
                  </a:cubicBezTo>
                  <a:cubicBezTo>
                    <a:pt x="5372" y="13813"/>
                    <a:pt x="5731" y="13653"/>
                    <a:pt x="5926" y="13552"/>
                  </a:cubicBezTo>
                  <a:cubicBezTo>
                    <a:pt x="6121" y="13451"/>
                    <a:pt x="6329" y="13368"/>
                    <a:pt x="6387" y="13368"/>
                  </a:cubicBezTo>
                  <a:cubicBezTo>
                    <a:pt x="6445" y="13368"/>
                    <a:pt x="6578" y="13442"/>
                    <a:pt x="6684" y="13534"/>
                  </a:cubicBezTo>
                  <a:cubicBezTo>
                    <a:pt x="6881" y="13705"/>
                    <a:pt x="7515" y="14092"/>
                    <a:pt x="7847" y="14245"/>
                  </a:cubicBezTo>
                  <a:cubicBezTo>
                    <a:pt x="8188" y="14402"/>
                    <a:pt x="9297" y="14737"/>
                    <a:pt x="9599" y="14774"/>
                  </a:cubicBezTo>
                  <a:lnTo>
                    <a:pt x="9896" y="14811"/>
                  </a:lnTo>
                  <a:lnTo>
                    <a:pt x="9896" y="15842"/>
                  </a:lnTo>
                  <a:lnTo>
                    <a:pt x="9896" y="16874"/>
                  </a:lnTo>
                  <a:lnTo>
                    <a:pt x="9065" y="16890"/>
                  </a:lnTo>
                  <a:cubicBezTo>
                    <a:pt x="8526" y="16900"/>
                    <a:pt x="8208" y="16928"/>
                    <a:pt x="8159" y="16971"/>
                  </a:cubicBezTo>
                  <a:cubicBezTo>
                    <a:pt x="8118" y="17008"/>
                    <a:pt x="8060" y="17370"/>
                    <a:pt x="8033" y="17776"/>
                  </a:cubicBezTo>
                  <a:cubicBezTo>
                    <a:pt x="7994" y="18368"/>
                    <a:pt x="8007" y="18526"/>
                    <a:pt x="8089" y="18576"/>
                  </a:cubicBezTo>
                  <a:cubicBezTo>
                    <a:pt x="8147" y="18611"/>
                    <a:pt x="8530" y="18644"/>
                    <a:pt x="8970" y="18653"/>
                  </a:cubicBezTo>
                  <a:lnTo>
                    <a:pt x="9748" y="18668"/>
                  </a:lnTo>
                  <a:lnTo>
                    <a:pt x="9765" y="19457"/>
                  </a:lnTo>
                  <a:cubicBezTo>
                    <a:pt x="9776" y="19890"/>
                    <a:pt x="9821" y="20294"/>
                    <a:pt x="9863" y="20354"/>
                  </a:cubicBezTo>
                  <a:cubicBezTo>
                    <a:pt x="9906" y="20414"/>
                    <a:pt x="9931" y="20694"/>
                    <a:pt x="9919" y="20979"/>
                  </a:cubicBezTo>
                  <a:lnTo>
                    <a:pt x="9896" y="21495"/>
                  </a:lnTo>
                  <a:lnTo>
                    <a:pt x="9672" y="21495"/>
                  </a:lnTo>
                  <a:cubicBezTo>
                    <a:pt x="9948" y="21507"/>
                    <a:pt x="10042" y="21524"/>
                    <a:pt x="10055" y="21549"/>
                  </a:cubicBezTo>
                  <a:cubicBezTo>
                    <a:pt x="10067" y="21571"/>
                    <a:pt x="10167" y="21588"/>
                    <a:pt x="10430" y="21600"/>
                  </a:cubicBezTo>
                  <a:cubicBezTo>
                    <a:pt x="10672" y="21590"/>
                    <a:pt x="10814" y="21579"/>
                    <a:pt x="10810" y="21563"/>
                  </a:cubicBezTo>
                  <a:cubicBezTo>
                    <a:pt x="10804" y="21540"/>
                    <a:pt x="11088" y="21526"/>
                    <a:pt x="11724" y="21515"/>
                  </a:cubicBezTo>
                  <a:cubicBezTo>
                    <a:pt x="11777" y="21509"/>
                    <a:pt x="11858" y="21502"/>
                    <a:pt x="11968" y="21497"/>
                  </a:cubicBezTo>
                  <a:cubicBezTo>
                    <a:pt x="11808" y="21494"/>
                    <a:pt x="11704" y="21492"/>
                    <a:pt x="11699" y="21488"/>
                  </a:cubicBezTo>
                  <a:cubicBezTo>
                    <a:pt x="11595" y="21412"/>
                    <a:pt x="11646" y="20465"/>
                    <a:pt x="11759" y="20346"/>
                  </a:cubicBezTo>
                  <a:cubicBezTo>
                    <a:pt x="11841" y="20261"/>
                    <a:pt x="11872" y="20029"/>
                    <a:pt x="11888" y="19449"/>
                  </a:cubicBezTo>
                  <a:lnTo>
                    <a:pt x="11910" y="18668"/>
                  </a:lnTo>
                  <a:lnTo>
                    <a:pt x="12670" y="18653"/>
                  </a:lnTo>
                  <a:cubicBezTo>
                    <a:pt x="13366" y="18639"/>
                    <a:pt x="13433" y="18628"/>
                    <a:pt x="13479" y="18525"/>
                  </a:cubicBezTo>
                  <a:cubicBezTo>
                    <a:pt x="13506" y="18462"/>
                    <a:pt x="13503" y="18071"/>
                    <a:pt x="13474" y="17657"/>
                  </a:cubicBezTo>
                  <a:lnTo>
                    <a:pt x="13421" y="16905"/>
                  </a:lnTo>
                  <a:lnTo>
                    <a:pt x="12552" y="16890"/>
                  </a:lnTo>
                  <a:lnTo>
                    <a:pt x="11686" y="16874"/>
                  </a:lnTo>
                  <a:lnTo>
                    <a:pt x="11686" y="15846"/>
                  </a:lnTo>
                  <a:lnTo>
                    <a:pt x="11686" y="14817"/>
                  </a:lnTo>
                  <a:lnTo>
                    <a:pt x="12129" y="14743"/>
                  </a:lnTo>
                  <a:cubicBezTo>
                    <a:pt x="12373" y="14703"/>
                    <a:pt x="12624" y="14639"/>
                    <a:pt x="12688" y="14600"/>
                  </a:cubicBezTo>
                  <a:cubicBezTo>
                    <a:pt x="12752" y="14561"/>
                    <a:pt x="12955" y="14497"/>
                    <a:pt x="13139" y="14458"/>
                  </a:cubicBezTo>
                  <a:cubicBezTo>
                    <a:pt x="13323" y="14420"/>
                    <a:pt x="13564" y="14336"/>
                    <a:pt x="13675" y="14273"/>
                  </a:cubicBezTo>
                  <a:cubicBezTo>
                    <a:pt x="13786" y="14209"/>
                    <a:pt x="14030" y="14072"/>
                    <a:pt x="14221" y="13969"/>
                  </a:cubicBezTo>
                  <a:cubicBezTo>
                    <a:pt x="14412" y="13866"/>
                    <a:pt x="14655" y="13700"/>
                    <a:pt x="14760" y="13600"/>
                  </a:cubicBezTo>
                  <a:cubicBezTo>
                    <a:pt x="15054" y="13319"/>
                    <a:pt x="15179" y="13290"/>
                    <a:pt x="15435" y="13447"/>
                  </a:cubicBezTo>
                  <a:cubicBezTo>
                    <a:pt x="15555" y="13521"/>
                    <a:pt x="15833" y="13647"/>
                    <a:pt x="16054" y="13727"/>
                  </a:cubicBezTo>
                  <a:cubicBezTo>
                    <a:pt x="16710" y="13964"/>
                    <a:pt x="17464" y="14301"/>
                    <a:pt x="17464" y="14357"/>
                  </a:cubicBezTo>
                  <a:cubicBezTo>
                    <a:pt x="17464" y="14386"/>
                    <a:pt x="17335" y="14571"/>
                    <a:pt x="17179" y="14771"/>
                  </a:cubicBezTo>
                  <a:cubicBezTo>
                    <a:pt x="16597" y="15517"/>
                    <a:pt x="16594" y="15561"/>
                    <a:pt x="17091" y="15751"/>
                  </a:cubicBezTo>
                  <a:cubicBezTo>
                    <a:pt x="17275" y="15821"/>
                    <a:pt x="17527" y="15932"/>
                    <a:pt x="17650" y="16001"/>
                  </a:cubicBezTo>
                  <a:cubicBezTo>
                    <a:pt x="17773" y="16069"/>
                    <a:pt x="18047" y="16190"/>
                    <a:pt x="18259" y="16271"/>
                  </a:cubicBezTo>
                  <a:cubicBezTo>
                    <a:pt x="18471" y="16352"/>
                    <a:pt x="18662" y="16454"/>
                    <a:pt x="18685" y="16497"/>
                  </a:cubicBezTo>
                  <a:cubicBezTo>
                    <a:pt x="18770" y="16658"/>
                    <a:pt x="18999" y="16573"/>
                    <a:pt x="19271" y="16278"/>
                  </a:cubicBezTo>
                  <a:cubicBezTo>
                    <a:pt x="19422" y="16114"/>
                    <a:pt x="19566" y="15921"/>
                    <a:pt x="19591" y="15848"/>
                  </a:cubicBezTo>
                  <a:cubicBezTo>
                    <a:pt x="19616" y="15775"/>
                    <a:pt x="19719" y="15660"/>
                    <a:pt x="19818" y="15592"/>
                  </a:cubicBezTo>
                  <a:cubicBezTo>
                    <a:pt x="19917" y="15525"/>
                    <a:pt x="19998" y="15443"/>
                    <a:pt x="19999" y="15410"/>
                  </a:cubicBezTo>
                  <a:cubicBezTo>
                    <a:pt x="19999" y="15378"/>
                    <a:pt x="20132" y="15198"/>
                    <a:pt x="20296" y="15010"/>
                  </a:cubicBezTo>
                  <a:cubicBezTo>
                    <a:pt x="20460" y="14822"/>
                    <a:pt x="20593" y="14646"/>
                    <a:pt x="20593" y="14620"/>
                  </a:cubicBezTo>
                  <a:cubicBezTo>
                    <a:pt x="20593" y="14594"/>
                    <a:pt x="20673" y="14502"/>
                    <a:pt x="20769" y="14418"/>
                  </a:cubicBezTo>
                  <a:cubicBezTo>
                    <a:pt x="20977" y="14236"/>
                    <a:pt x="21198" y="13935"/>
                    <a:pt x="21149" y="13899"/>
                  </a:cubicBezTo>
                  <a:cubicBezTo>
                    <a:pt x="21131" y="13886"/>
                    <a:pt x="21199" y="13818"/>
                    <a:pt x="21300" y="13749"/>
                  </a:cubicBezTo>
                  <a:cubicBezTo>
                    <a:pt x="21443" y="13651"/>
                    <a:pt x="21494" y="13640"/>
                    <a:pt x="21524" y="13699"/>
                  </a:cubicBezTo>
                  <a:cubicBezTo>
                    <a:pt x="21532" y="13714"/>
                    <a:pt x="21538" y="13999"/>
                    <a:pt x="21542" y="14381"/>
                  </a:cubicBezTo>
                  <a:cubicBezTo>
                    <a:pt x="21548" y="14051"/>
                    <a:pt x="21557" y="13815"/>
                    <a:pt x="21567" y="13660"/>
                  </a:cubicBezTo>
                  <a:cubicBezTo>
                    <a:pt x="21566" y="12949"/>
                    <a:pt x="21565" y="12500"/>
                    <a:pt x="21565" y="11658"/>
                  </a:cubicBezTo>
                  <a:cubicBezTo>
                    <a:pt x="21559" y="12371"/>
                    <a:pt x="21538" y="12936"/>
                    <a:pt x="21502" y="12953"/>
                  </a:cubicBezTo>
                  <a:cubicBezTo>
                    <a:pt x="21469" y="12968"/>
                    <a:pt x="21360" y="12947"/>
                    <a:pt x="21260" y="12907"/>
                  </a:cubicBezTo>
                  <a:cubicBezTo>
                    <a:pt x="21160" y="12866"/>
                    <a:pt x="20776" y="12723"/>
                    <a:pt x="20407" y="12591"/>
                  </a:cubicBezTo>
                  <a:cubicBezTo>
                    <a:pt x="20037" y="12458"/>
                    <a:pt x="19689" y="12309"/>
                    <a:pt x="19634" y="12260"/>
                  </a:cubicBezTo>
                  <a:cubicBezTo>
                    <a:pt x="19407" y="12060"/>
                    <a:pt x="19151" y="12214"/>
                    <a:pt x="18725" y="12804"/>
                  </a:cubicBezTo>
                  <a:cubicBezTo>
                    <a:pt x="18600" y="12977"/>
                    <a:pt x="18461" y="13152"/>
                    <a:pt x="18418" y="13190"/>
                  </a:cubicBezTo>
                  <a:cubicBezTo>
                    <a:pt x="18309" y="13285"/>
                    <a:pt x="18212" y="13276"/>
                    <a:pt x="17914" y="13144"/>
                  </a:cubicBezTo>
                  <a:cubicBezTo>
                    <a:pt x="17513" y="12965"/>
                    <a:pt x="16611" y="12614"/>
                    <a:pt x="16547" y="12611"/>
                  </a:cubicBezTo>
                  <a:cubicBezTo>
                    <a:pt x="16516" y="12609"/>
                    <a:pt x="16449" y="12584"/>
                    <a:pt x="16399" y="12554"/>
                  </a:cubicBezTo>
                  <a:cubicBezTo>
                    <a:pt x="16348" y="12523"/>
                    <a:pt x="16227" y="12454"/>
                    <a:pt x="16130" y="12399"/>
                  </a:cubicBezTo>
                  <a:lnTo>
                    <a:pt x="15953" y="12300"/>
                  </a:lnTo>
                  <a:lnTo>
                    <a:pt x="16092" y="11923"/>
                  </a:lnTo>
                  <a:cubicBezTo>
                    <a:pt x="16284" y="11404"/>
                    <a:pt x="16286" y="10163"/>
                    <a:pt x="16097" y="9710"/>
                  </a:cubicBezTo>
                  <a:cubicBezTo>
                    <a:pt x="16025" y="9537"/>
                    <a:pt x="15984" y="9372"/>
                    <a:pt x="16006" y="9346"/>
                  </a:cubicBezTo>
                  <a:cubicBezTo>
                    <a:pt x="16029" y="9319"/>
                    <a:pt x="16274" y="9206"/>
                    <a:pt x="16550" y="9094"/>
                  </a:cubicBezTo>
                  <a:cubicBezTo>
                    <a:pt x="16826" y="8982"/>
                    <a:pt x="17081" y="8859"/>
                    <a:pt x="17114" y="8818"/>
                  </a:cubicBezTo>
                  <a:cubicBezTo>
                    <a:pt x="17147" y="8778"/>
                    <a:pt x="17201" y="8757"/>
                    <a:pt x="17235" y="8772"/>
                  </a:cubicBezTo>
                  <a:cubicBezTo>
                    <a:pt x="17269" y="8788"/>
                    <a:pt x="17338" y="8764"/>
                    <a:pt x="17388" y="8719"/>
                  </a:cubicBezTo>
                  <a:cubicBezTo>
                    <a:pt x="17439" y="8675"/>
                    <a:pt x="17540" y="8636"/>
                    <a:pt x="17612" y="8636"/>
                  </a:cubicBezTo>
                  <a:cubicBezTo>
                    <a:pt x="17684" y="8636"/>
                    <a:pt x="17786" y="8599"/>
                    <a:pt x="17839" y="8552"/>
                  </a:cubicBezTo>
                  <a:cubicBezTo>
                    <a:pt x="17892" y="8505"/>
                    <a:pt x="18029" y="8432"/>
                    <a:pt x="18141" y="8390"/>
                  </a:cubicBezTo>
                  <a:cubicBezTo>
                    <a:pt x="18216" y="8362"/>
                    <a:pt x="18264" y="8344"/>
                    <a:pt x="18305" y="8346"/>
                  </a:cubicBezTo>
                  <a:cubicBezTo>
                    <a:pt x="18372" y="8349"/>
                    <a:pt x="18421" y="8405"/>
                    <a:pt x="18539" y="8552"/>
                  </a:cubicBezTo>
                  <a:cubicBezTo>
                    <a:pt x="18645" y="8684"/>
                    <a:pt x="18730" y="8811"/>
                    <a:pt x="18730" y="8833"/>
                  </a:cubicBezTo>
                  <a:cubicBezTo>
                    <a:pt x="18730" y="8855"/>
                    <a:pt x="18834" y="8990"/>
                    <a:pt x="18962" y="9135"/>
                  </a:cubicBezTo>
                  <a:cubicBezTo>
                    <a:pt x="19206" y="9413"/>
                    <a:pt x="19441" y="9477"/>
                    <a:pt x="19624" y="9316"/>
                  </a:cubicBezTo>
                  <a:cubicBezTo>
                    <a:pt x="19675" y="9272"/>
                    <a:pt x="19751" y="9236"/>
                    <a:pt x="19792" y="9236"/>
                  </a:cubicBezTo>
                  <a:cubicBezTo>
                    <a:pt x="19951" y="9236"/>
                    <a:pt x="20825" y="8888"/>
                    <a:pt x="21102" y="8715"/>
                  </a:cubicBezTo>
                  <a:cubicBezTo>
                    <a:pt x="21320" y="8579"/>
                    <a:pt x="21412" y="8549"/>
                    <a:pt x="21477" y="8596"/>
                  </a:cubicBezTo>
                  <a:cubicBezTo>
                    <a:pt x="21524" y="8631"/>
                    <a:pt x="21554" y="9602"/>
                    <a:pt x="21562" y="10616"/>
                  </a:cubicBezTo>
                  <a:lnTo>
                    <a:pt x="21562" y="6541"/>
                  </a:lnTo>
                  <a:lnTo>
                    <a:pt x="21562" y="2145"/>
                  </a:lnTo>
                  <a:cubicBezTo>
                    <a:pt x="21555" y="2720"/>
                    <a:pt x="21548" y="3338"/>
                    <a:pt x="21545" y="4162"/>
                  </a:cubicBezTo>
                  <a:cubicBezTo>
                    <a:pt x="21524" y="8622"/>
                    <a:pt x="21519" y="8676"/>
                    <a:pt x="21177" y="8112"/>
                  </a:cubicBezTo>
                  <a:cubicBezTo>
                    <a:pt x="21089" y="7968"/>
                    <a:pt x="20966" y="7820"/>
                    <a:pt x="20900" y="7785"/>
                  </a:cubicBezTo>
                  <a:cubicBezTo>
                    <a:pt x="20835" y="7750"/>
                    <a:pt x="20778" y="7702"/>
                    <a:pt x="20774" y="7677"/>
                  </a:cubicBezTo>
                  <a:cubicBezTo>
                    <a:pt x="20763" y="7596"/>
                    <a:pt x="20647" y="7419"/>
                    <a:pt x="20470" y="7212"/>
                  </a:cubicBezTo>
                  <a:cubicBezTo>
                    <a:pt x="20374" y="7100"/>
                    <a:pt x="20296" y="6976"/>
                    <a:pt x="20296" y="6938"/>
                  </a:cubicBezTo>
                  <a:cubicBezTo>
                    <a:pt x="20296" y="6899"/>
                    <a:pt x="20191" y="6776"/>
                    <a:pt x="20064" y="6664"/>
                  </a:cubicBezTo>
                  <a:cubicBezTo>
                    <a:pt x="19938" y="6552"/>
                    <a:pt x="19828" y="6426"/>
                    <a:pt x="19820" y="6384"/>
                  </a:cubicBezTo>
                  <a:cubicBezTo>
                    <a:pt x="19812" y="6343"/>
                    <a:pt x="19763" y="6275"/>
                    <a:pt x="19714" y="6232"/>
                  </a:cubicBezTo>
                  <a:cubicBezTo>
                    <a:pt x="19665" y="6189"/>
                    <a:pt x="19521" y="6010"/>
                    <a:pt x="19392" y="5833"/>
                  </a:cubicBezTo>
                  <a:cubicBezTo>
                    <a:pt x="19264" y="5656"/>
                    <a:pt x="19112" y="5491"/>
                    <a:pt x="19055" y="5467"/>
                  </a:cubicBezTo>
                  <a:cubicBezTo>
                    <a:pt x="18998" y="5443"/>
                    <a:pt x="18969" y="5404"/>
                    <a:pt x="18989" y="5379"/>
                  </a:cubicBezTo>
                  <a:cubicBezTo>
                    <a:pt x="19074" y="5279"/>
                    <a:pt x="18834" y="5213"/>
                    <a:pt x="18632" y="5281"/>
                  </a:cubicBezTo>
                  <a:cubicBezTo>
                    <a:pt x="18523" y="5318"/>
                    <a:pt x="18433" y="5366"/>
                    <a:pt x="18433" y="5388"/>
                  </a:cubicBezTo>
                  <a:cubicBezTo>
                    <a:pt x="18433" y="5410"/>
                    <a:pt x="18273" y="5477"/>
                    <a:pt x="18078" y="5539"/>
                  </a:cubicBezTo>
                  <a:cubicBezTo>
                    <a:pt x="17883" y="5600"/>
                    <a:pt x="17674" y="5674"/>
                    <a:pt x="17612" y="5702"/>
                  </a:cubicBezTo>
                  <a:cubicBezTo>
                    <a:pt x="17551" y="5731"/>
                    <a:pt x="17339" y="5805"/>
                    <a:pt x="17144" y="5870"/>
                  </a:cubicBezTo>
                  <a:cubicBezTo>
                    <a:pt x="16919" y="5944"/>
                    <a:pt x="16775" y="6030"/>
                    <a:pt x="16749" y="6105"/>
                  </a:cubicBezTo>
                  <a:cubicBezTo>
                    <a:pt x="16707" y="6227"/>
                    <a:pt x="17080" y="6793"/>
                    <a:pt x="17356" y="7024"/>
                  </a:cubicBezTo>
                  <a:cubicBezTo>
                    <a:pt x="17433" y="7089"/>
                    <a:pt x="17498" y="7159"/>
                    <a:pt x="17499" y="7179"/>
                  </a:cubicBezTo>
                  <a:cubicBezTo>
                    <a:pt x="17500" y="7198"/>
                    <a:pt x="17525" y="7232"/>
                    <a:pt x="17554" y="7254"/>
                  </a:cubicBezTo>
                  <a:cubicBezTo>
                    <a:pt x="17650" y="7323"/>
                    <a:pt x="17534" y="7386"/>
                    <a:pt x="17313" y="7386"/>
                  </a:cubicBezTo>
                  <a:cubicBezTo>
                    <a:pt x="17185" y="7386"/>
                    <a:pt x="17058" y="7429"/>
                    <a:pt x="16998" y="7491"/>
                  </a:cubicBezTo>
                  <a:cubicBezTo>
                    <a:pt x="16943" y="7549"/>
                    <a:pt x="16531" y="7735"/>
                    <a:pt x="16082" y="7905"/>
                  </a:cubicBezTo>
                  <a:cubicBezTo>
                    <a:pt x="15632" y="8075"/>
                    <a:pt x="15226" y="8236"/>
                    <a:pt x="15180" y="8263"/>
                  </a:cubicBezTo>
                  <a:cubicBezTo>
                    <a:pt x="15125" y="8296"/>
                    <a:pt x="15027" y="8248"/>
                    <a:pt x="14893" y="8120"/>
                  </a:cubicBezTo>
                  <a:cubicBezTo>
                    <a:pt x="14782" y="8014"/>
                    <a:pt x="14571" y="7870"/>
                    <a:pt x="14420" y="7800"/>
                  </a:cubicBezTo>
                  <a:cubicBezTo>
                    <a:pt x="14270" y="7730"/>
                    <a:pt x="14052" y="7608"/>
                    <a:pt x="13937" y="7530"/>
                  </a:cubicBezTo>
                  <a:cubicBezTo>
                    <a:pt x="13822" y="7451"/>
                    <a:pt x="13677" y="7386"/>
                    <a:pt x="13615" y="7386"/>
                  </a:cubicBezTo>
                  <a:cubicBezTo>
                    <a:pt x="13552" y="7386"/>
                    <a:pt x="13360" y="7313"/>
                    <a:pt x="13189" y="7225"/>
                  </a:cubicBezTo>
                  <a:cubicBezTo>
                    <a:pt x="13012" y="7132"/>
                    <a:pt x="12654" y="7025"/>
                    <a:pt x="12356" y="6973"/>
                  </a:cubicBezTo>
                  <a:cubicBezTo>
                    <a:pt x="12069" y="6923"/>
                    <a:pt x="11791" y="6874"/>
                    <a:pt x="11739" y="6864"/>
                  </a:cubicBezTo>
                  <a:cubicBezTo>
                    <a:pt x="11666" y="6850"/>
                    <a:pt x="11650" y="6610"/>
                    <a:pt x="11666" y="5798"/>
                  </a:cubicBezTo>
                  <a:lnTo>
                    <a:pt x="11686" y="4750"/>
                  </a:lnTo>
                  <a:lnTo>
                    <a:pt x="12394" y="4737"/>
                  </a:lnTo>
                  <a:cubicBezTo>
                    <a:pt x="13518" y="4716"/>
                    <a:pt x="13410" y="4807"/>
                    <a:pt x="13474" y="3820"/>
                  </a:cubicBezTo>
                  <a:cubicBezTo>
                    <a:pt x="13516" y="3165"/>
                    <a:pt x="13507" y="2961"/>
                    <a:pt x="13436" y="2928"/>
                  </a:cubicBezTo>
                  <a:cubicBezTo>
                    <a:pt x="13385" y="2905"/>
                    <a:pt x="13046" y="2886"/>
                    <a:pt x="12683" y="2884"/>
                  </a:cubicBezTo>
                  <a:cubicBezTo>
                    <a:pt x="12320" y="2883"/>
                    <a:pt x="11989" y="2866"/>
                    <a:pt x="11948" y="2848"/>
                  </a:cubicBezTo>
                  <a:cubicBezTo>
                    <a:pt x="11903" y="2827"/>
                    <a:pt x="11872" y="2495"/>
                    <a:pt x="11872" y="2018"/>
                  </a:cubicBezTo>
                  <a:cubicBezTo>
                    <a:pt x="11872" y="1356"/>
                    <a:pt x="11852" y="1208"/>
                    <a:pt x="11749" y="1125"/>
                  </a:cubicBezTo>
                  <a:cubicBezTo>
                    <a:pt x="11654" y="1048"/>
                    <a:pt x="11624" y="908"/>
                    <a:pt x="11618" y="509"/>
                  </a:cubicBezTo>
                  <a:lnTo>
                    <a:pt x="11611" y="4"/>
                  </a:lnTo>
                  <a:close/>
                  <a:moveTo>
                    <a:pt x="21535" y="19778"/>
                  </a:moveTo>
                  <a:lnTo>
                    <a:pt x="21524" y="21495"/>
                  </a:lnTo>
                  <a:lnTo>
                    <a:pt x="21600" y="21495"/>
                  </a:lnTo>
                  <a:lnTo>
                    <a:pt x="21600" y="21460"/>
                  </a:lnTo>
                  <a:cubicBezTo>
                    <a:pt x="21562" y="21369"/>
                    <a:pt x="21544" y="20866"/>
                    <a:pt x="21535" y="19778"/>
                  </a:cubicBezTo>
                  <a:close/>
                  <a:moveTo>
                    <a:pt x="45" y="21139"/>
                  </a:moveTo>
                  <a:cubicBezTo>
                    <a:pt x="38" y="21293"/>
                    <a:pt x="29" y="21390"/>
                    <a:pt x="20" y="21458"/>
                  </a:cubicBezTo>
                  <a:cubicBezTo>
                    <a:pt x="23" y="21476"/>
                    <a:pt x="27" y="21488"/>
                    <a:pt x="30" y="21495"/>
                  </a:cubicBezTo>
                  <a:lnTo>
                    <a:pt x="307" y="21495"/>
                  </a:lnTo>
                  <a:cubicBezTo>
                    <a:pt x="214" y="21493"/>
                    <a:pt x="75" y="21491"/>
                    <a:pt x="70" y="21488"/>
                  </a:cubicBezTo>
                  <a:cubicBezTo>
                    <a:pt x="61" y="21481"/>
                    <a:pt x="52" y="21352"/>
                    <a:pt x="45" y="21139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719" name="Rectangle"/>
            <p:cNvSpPr/>
            <p:nvPr/>
          </p:nvSpPr>
          <p:spPr>
            <a:xfrm>
              <a:off x="1146274" y="1786682"/>
              <a:ext cx="1088332" cy="1079998"/>
            </a:xfrm>
            <a:prstGeom prst="rect">
              <a:avLst/>
            </a:prstGeom>
            <a:noFill/>
            <a:ln w="38100" cap="flat">
              <a:solidFill>
                <a:srgbClr val="B02418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23" name="Group"/>
          <p:cNvGrpSpPr/>
          <p:nvPr/>
        </p:nvGrpSpPr>
        <p:grpSpPr>
          <a:xfrm>
            <a:off x="5464021" y="371490"/>
            <a:ext cx="3073783" cy="2701913"/>
            <a:chOff x="0" y="0"/>
            <a:chExt cx="3073781" cy="2701912"/>
          </a:xfrm>
        </p:grpSpPr>
        <p:pic>
          <p:nvPicPr>
            <p:cNvPr id="721" name="Screen Shot 2022-08-10 at 3.26.02 PM.png" descr="Screen Shot 2022-08-10 at 3.26.02 PM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2755" t="0" r="8072" b="0"/>
            <a:stretch>
              <a:fillRect/>
            </a:stretch>
          </p:blipFill>
          <p:spPr>
            <a:xfrm>
              <a:off x="0" y="0"/>
              <a:ext cx="3073782" cy="2701913"/>
            </a:xfrm>
            <a:prstGeom prst="rect">
              <a:avLst/>
            </a:prstGeom>
            <a:ln w="38100" cap="flat">
              <a:solidFill>
                <a:srgbClr val="B02418"/>
              </a:solidFill>
              <a:prstDash val="solid"/>
              <a:miter lim="800000"/>
            </a:ln>
            <a:effectLst/>
          </p:spPr>
        </p:pic>
        <p:sp>
          <p:nvSpPr>
            <p:cNvPr id="722" name="Vacuum"/>
            <p:cNvSpPr txBox="1"/>
            <p:nvPr/>
          </p:nvSpPr>
          <p:spPr>
            <a:xfrm>
              <a:off x="168751" y="2121605"/>
              <a:ext cx="1094231" cy="3924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Vacuum</a:t>
              </a:r>
            </a:p>
          </p:txBody>
        </p:sp>
      </p:grpSp>
      <p:grpSp>
        <p:nvGrpSpPr>
          <p:cNvPr id="726" name="Group"/>
          <p:cNvGrpSpPr/>
          <p:nvPr/>
        </p:nvGrpSpPr>
        <p:grpSpPr>
          <a:xfrm>
            <a:off x="8611240" y="371490"/>
            <a:ext cx="3288020" cy="2701912"/>
            <a:chOff x="0" y="0"/>
            <a:chExt cx="3288018" cy="2701911"/>
          </a:xfrm>
        </p:grpSpPr>
        <p:pic>
          <p:nvPicPr>
            <p:cNvPr id="724" name="Screen Shot 2022-08-10 at 3.42.49 PM.png" descr="Screen Shot 2022-08-10 at 3.42.49 PM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3288020" cy="2701912"/>
            </a:xfrm>
            <a:prstGeom prst="rect">
              <a:avLst/>
            </a:prstGeom>
            <a:ln w="38100" cap="flat">
              <a:solidFill>
                <a:srgbClr val="B02418"/>
              </a:solidFill>
              <a:prstDash val="solid"/>
              <a:miter lim="800000"/>
            </a:ln>
            <a:effectLst/>
          </p:spPr>
        </p:pic>
        <p:sp>
          <p:nvSpPr>
            <p:cNvPr id="725" name="10 Torr Ar"/>
            <p:cNvSpPr txBox="1"/>
            <p:nvPr/>
          </p:nvSpPr>
          <p:spPr>
            <a:xfrm>
              <a:off x="135378" y="2120676"/>
              <a:ext cx="1411553" cy="3924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>
                <a:defRPr sz="2400"/>
              </a:pPr>
              <a:r>
                <a:t>10</a:t>
              </a:r>
              <a:r>
                <a:rPr sz="1800"/>
                <a:t> </a:t>
              </a:r>
              <a:r>
                <a:t>Torr Ar</a:t>
              </a:r>
            </a:p>
          </p:txBody>
        </p:sp>
      </p:grpSp>
      <p:pic>
        <p:nvPicPr>
          <p:cNvPr id="727" name="Screen Shot 2022-08-10 at 3.44.27 PM.png" descr="Screen Shot 2022-08-10 at 3.44.27 PM.png"/>
          <p:cNvPicPr>
            <a:picLocks noChangeAspect="1"/>
          </p:cNvPicPr>
          <p:nvPr/>
        </p:nvPicPr>
        <p:blipFill>
          <a:blip r:embed="rId5">
            <a:extLst/>
          </a:blip>
          <a:srcRect l="0" t="20869" r="69" b="26560"/>
          <a:stretch>
            <a:fillRect/>
          </a:stretch>
        </p:blipFill>
        <p:spPr>
          <a:xfrm>
            <a:off x="5749111" y="3450201"/>
            <a:ext cx="5897329" cy="1287575"/>
          </a:xfrm>
          <a:prstGeom prst="rect">
            <a:avLst/>
          </a:prstGeom>
          <a:ln w="38100">
            <a:solidFill>
              <a:srgbClr val="224C9C"/>
            </a:solidFill>
            <a:miter/>
          </a:ln>
        </p:spPr>
      </p:pic>
      <p:sp>
        <p:nvSpPr>
          <p:cNvPr id="728" name="Rectangle"/>
          <p:cNvSpPr/>
          <p:nvPr/>
        </p:nvSpPr>
        <p:spPr>
          <a:xfrm>
            <a:off x="10253118" y="1660086"/>
            <a:ext cx="168326" cy="71638"/>
          </a:xfrm>
          <a:prstGeom prst="rect">
            <a:avLst/>
          </a:prstGeom>
          <a:ln w="38100">
            <a:solidFill>
              <a:srgbClr val="224C9C"/>
            </a:solidFill>
            <a:miter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729" name="Line"/>
          <p:cNvSpPr/>
          <p:nvPr/>
        </p:nvSpPr>
        <p:spPr>
          <a:xfrm flipV="1">
            <a:off x="5798492" y="1703982"/>
            <a:ext cx="4451203" cy="1713857"/>
          </a:xfrm>
          <a:prstGeom prst="line">
            <a:avLst/>
          </a:prstGeom>
          <a:ln w="38100">
            <a:solidFill>
              <a:srgbClr val="224C9C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0" name="Line"/>
          <p:cNvSpPr/>
          <p:nvPr/>
        </p:nvSpPr>
        <p:spPr>
          <a:xfrm flipH="1" flipV="1">
            <a:off x="10433050" y="1739900"/>
            <a:ext cx="1172757" cy="1667422"/>
          </a:xfrm>
          <a:prstGeom prst="line">
            <a:avLst/>
          </a:prstGeom>
          <a:ln w="38100">
            <a:solidFill>
              <a:srgbClr val="224C9C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1" name="Apply voltage to each of the 3 electrodes, define particle initial conditions, implement hard-sphere collision model with desired parameter values to simulate collisions between Cu+ and Xe or Ar gas"/>
          <p:cNvSpPr txBox="1"/>
          <p:nvPr/>
        </p:nvSpPr>
        <p:spPr>
          <a:xfrm>
            <a:off x="346780" y="798656"/>
            <a:ext cx="4812311" cy="120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solidFill>
                  <a:srgbClr val="B02418"/>
                </a:solidFill>
              </a:defRPr>
            </a:pPr>
            <a:r>
              <a:t>Apply voltage to each of the 3 electrodes, define particle initial conditions, implement </a:t>
            </a:r>
            <a:r>
              <a:rPr b="1"/>
              <a:t>hard-sphere collision model</a:t>
            </a:r>
            <a:r>
              <a:t> with desired parameter values to simulate collisions between Cu+ and Xe or Ar gas</a:t>
            </a:r>
          </a:p>
        </p:txBody>
      </p:sp>
      <p:sp>
        <p:nvSpPr>
          <p:cNvPr id="732" name="Line"/>
          <p:cNvSpPr/>
          <p:nvPr/>
        </p:nvSpPr>
        <p:spPr>
          <a:xfrm flipH="1" flipV="1">
            <a:off x="2470397" y="4301535"/>
            <a:ext cx="1140076" cy="1643480"/>
          </a:xfrm>
          <a:prstGeom prst="line">
            <a:avLst/>
          </a:prstGeom>
          <a:ln w="38100">
            <a:solidFill>
              <a:srgbClr val="B02418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3" name="Electric field lines"/>
          <p:cNvSpPr txBox="1"/>
          <p:nvPr/>
        </p:nvSpPr>
        <p:spPr>
          <a:xfrm>
            <a:off x="3448472" y="5954856"/>
            <a:ext cx="2084086" cy="385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200"/>
            </a:lvl1pPr>
          </a:lstStyle>
          <a:p>
            <a:pPr/>
            <a:r>
              <a:t>Electric field lines</a:t>
            </a:r>
          </a:p>
        </p:txBody>
      </p:sp>
      <p:sp>
        <p:nvSpPr>
          <p:cNvPr id="734" name="Assigned a total charge ~ 10-10 C (estimated from current measurements and laser repetition rate) to simulate Coulomb repulsion between the ions"/>
          <p:cNvSpPr txBox="1"/>
          <p:nvPr/>
        </p:nvSpPr>
        <p:spPr>
          <a:xfrm>
            <a:off x="5806914" y="5114466"/>
            <a:ext cx="5781563" cy="929986"/>
          </a:xfrm>
          <a:prstGeom prst="rect">
            <a:avLst/>
          </a:prstGeom>
          <a:ln w="12700">
            <a:solidFill>
              <a:srgbClr val="B0241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/>
            <a:r>
              <a:t>Assigned a total charge ~ 10</a:t>
            </a:r>
            <a:r>
              <a:rPr baseline="31999"/>
              <a:t>-10 </a:t>
            </a:r>
            <a:r>
              <a:t>C (estimated from current measurements and laser repetition rate) to simulate </a:t>
            </a:r>
            <a:r>
              <a:rPr b="1"/>
              <a:t>Coulomb repulsion</a:t>
            </a:r>
            <a:r>
              <a:t> between the ions</a:t>
            </a:r>
          </a:p>
        </p:txBody>
      </p:sp>
      <p:sp>
        <p:nvSpPr>
          <p:cNvPr id="735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36" name="Initial KE: Gaussian  distribution centered at 50 eV, FWHM~25 eV"/>
          <p:cNvSpPr txBox="1"/>
          <p:nvPr/>
        </p:nvSpPr>
        <p:spPr>
          <a:xfrm>
            <a:off x="2789619" y="2102266"/>
            <a:ext cx="2355137" cy="942686"/>
          </a:xfrm>
          <a:prstGeom prst="rect">
            <a:avLst/>
          </a:prstGeom>
          <a:ln w="25400">
            <a:solidFill>
              <a:srgbClr val="B02418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/>
            </a:pPr>
            <a:r>
              <a:t>Initial KE</a:t>
            </a:r>
            <a:r>
              <a:rPr b="0"/>
              <a:t>: Gaussian  distribution centered at </a:t>
            </a:r>
            <a:r>
              <a:t>50 eV</a:t>
            </a:r>
            <a:r>
              <a:rPr b="0"/>
              <a:t>, FWHM~25 eV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8" name="Eff_press_100mostly.png" descr="Eff_press_100mostl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7299" y="3211539"/>
            <a:ext cx="4207260" cy="3183505"/>
          </a:xfrm>
          <a:prstGeom prst="rect">
            <a:avLst/>
          </a:prstGeom>
          <a:ln w="12700">
            <a:miter lim="400000"/>
          </a:ln>
        </p:spPr>
      </p:pic>
      <p:sp>
        <p:nvSpPr>
          <p:cNvPr id="739" name="Simulated Ion Transport Efficiency"/>
          <p:cNvSpPr txBox="1"/>
          <p:nvPr>
            <p:ph type="title"/>
          </p:nvPr>
        </p:nvSpPr>
        <p:spPr>
          <a:xfrm>
            <a:off x="317500" y="-1587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B02418"/>
                </a:solidFill>
              </a:defRPr>
            </a:lvl1pPr>
          </a:lstStyle>
          <a:p>
            <a:pPr/>
            <a:r>
              <a:t>Simulated Ion Transport Efficiency</a:t>
            </a:r>
          </a:p>
        </p:txBody>
      </p:sp>
      <p:sp>
        <p:nvSpPr>
          <p:cNvPr id="740" name="Efficiency = Ions arriving on collector/Ions created…"/>
          <p:cNvSpPr txBox="1"/>
          <p:nvPr/>
        </p:nvSpPr>
        <p:spPr>
          <a:xfrm>
            <a:off x="330622" y="976456"/>
            <a:ext cx="7168972" cy="625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B02418"/>
                </a:solidFill>
              </a:defRPr>
            </a:pPr>
            <a:r>
              <a:t>Efficiency = Ions arriving on collector/Ions created</a:t>
            </a:r>
          </a:p>
          <a:p>
            <a:pPr>
              <a:defRPr>
                <a:solidFill>
                  <a:srgbClr val="B02418"/>
                </a:solidFill>
              </a:defRPr>
            </a:pPr>
            <a:r>
              <a:t>Simulated in Xe as a function of pressure with varying electric field strengths</a:t>
            </a:r>
          </a:p>
        </p:txBody>
      </p:sp>
      <p:sp>
        <p:nvSpPr>
          <p:cNvPr id="741" name="Ions that quickly return to the target don’t affect the efficiency in current measurements, excluding them gives the ‘’modified efficiency’’ at 100% except at vacuum."/>
          <p:cNvSpPr txBox="1"/>
          <p:nvPr/>
        </p:nvSpPr>
        <p:spPr>
          <a:xfrm>
            <a:off x="6242472" y="1643146"/>
            <a:ext cx="4181859" cy="1526887"/>
          </a:xfrm>
          <a:prstGeom prst="rect">
            <a:avLst/>
          </a:prstGeom>
          <a:ln w="25400">
            <a:solidFill>
              <a:srgbClr val="B02418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/>
            <a:r>
              <a:t>Ions that quickly return to the target don’t affect the efficiency in current measurements, excluding them gives the ‘’modified efficiency’’ at 100% except at vacuum.</a:t>
            </a:r>
          </a:p>
        </p:txBody>
      </p:sp>
      <p:sp>
        <p:nvSpPr>
          <p:cNvPr id="742" name="Line"/>
          <p:cNvSpPr/>
          <p:nvPr/>
        </p:nvSpPr>
        <p:spPr>
          <a:xfrm>
            <a:off x="6293327" y="3429000"/>
            <a:ext cx="744676" cy="0"/>
          </a:xfrm>
          <a:prstGeom prst="line">
            <a:avLst/>
          </a:prstGeom>
          <a:ln w="38100">
            <a:solidFill>
              <a:srgbClr val="B02418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743" name="Eff_press.png" descr="Eff_pres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5790" y="1929116"/>
            <a:ext cx="5586205" cy="4192203"/>
          </a:xfrm>
          <a:prstGeom prst="rect">
            <a:avLst/>
          </a:prstGeom>
          <a:ln w="12700">
            <a:miter lim="400000"/>
          </a:ln>
        </p:spPr>
      </p:pic>
      <p:sp>
        <p:nvSpPr>
          <p:cNvPr id="744" name="100% efficiency expected at all pressures away from vacuum"/>
          <p:cNvSpPr txBox="1"/>
          <p:nvPr/>
        </p:nvSpPr>
        <p:spPr>
          <a:xfrm>
            <a:off x="7277982" y="4121149"/>
            <a:ext cx="2999841" cy="637887"/>
          </a:xfrm>
          <a:prstGeom prst="rect">
            <a:avLst/>
          </a:prstGeom>
          <a:ln w="12700">
            <a:solidFill>
              <a:srgbClr val="B02418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/>
            <a:r>
              <a:t>100% efficiency expected at all pressures away from vacuum</a:t>
            </a:r>
          </a:p>
        </p:txBody>
      </p:sp>
      <p:sp>
        <p:nvSpPr>
          <p:cNvPr id="745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Simulated Ion Time of Flight/Mobility"/>
          <p:cNvSpPr txBox="1"/>
          <p:nvPr>
            <p:ph type="title"/>
          </p:nvPr>
        </p:nvSpPr>
        <p:spPr>
          <a:xfrm>
            <a:off x="228600" y="-28257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B02418"/>
                </a:solidFill>
              </a:defRPr>
            </a:lvl1pPr>
          </a:lstStyle>
          <a:p>
            <a:pPr/>
            <a:r>
              <a:t>Simulated Ion Time of Flight/Mobility</a:t>
            </a:r>
          </a:p>
        </p:txBody>
      </p:sp>
      <p:sp>
        <p:nvSpPr>
          <p:cNvPr id="748" name="Ion time of flight as a function of pressure in Xe/Ar…"/>
          <p:cNvSpPr txBox="1"/>
          <p:nvPr/>
        </p:nvSpPr>
        <p:spPr>
          <a:xfrm>
            <a:off x="286172" y="658956"/>
            <a:ext cx="6546947" cy="625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  <a:defRPr>
                <a:solidFill>
                  <a:srgbClr val="B02418"/>
                </a:solidFill>
              </a:defRPr>
            </a:pPr>
            <a:r>
              <a:t>Ion time of flight as a function of pressure in Xe/Ar</a:t>
            </a:r>
          </a:p>
          <a:p>
            <a:pPr marL="180472" indent="-180472">
              <a:buSzPct val="100000"/>
              <a:buChar char="•"/>
              <a:defRPr>
                <a:solidFill>
                  <a:srgbClr val="B02418"/>
                </a:solidFill>
              </a:defRPr>
            </a:pPr>
            <a:r>
              <a:t>Ion mobility and reduced mobility in Xe/Ar as a function of pressure </a:t>
            </a:r>
          </a:p>
        </p:txBody>
      </p:sp>
      <p:pic>
        <p:nvPicPr>
          <p:cNvPr id="749" name="TOF__Ar_Xe_30V_Tar.png" descr="TOF__Ar_Xe_30V_T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127" y="1480045"/>
            <a:ext cx="3853760" cy="2901714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3V/mm"/>
          <p:cNvSpPr txBox="1"/>
          <p:nvPr/>
        </p:nvSpPr>
        <p:spPr>
          <a:xfrm>
            <a:off x="991021" y="2221056"/>
            <a:ext cx="804091" cy="345786"/>
          </a:xfrm>
          <a:prstGeom prst="rect">
            <a:avLst/>
          </a:prstGeom>
          <a:ln w="12700">
            <a:solidFill>
              <a:srgbClr val="B02418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/>
            <a:r>
              <a:t>3V/mm</a:t>
            </a:r>
          </a:p>
        </p:txBody>
      </p:sp>
      <p:pic>
        <p:nvPicPr>
          <p:cNvPr id="751" name="Mob__Ar_Xe_30V_Tar.png" descr="Mob__Ar_Xe_30V_Ta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92547" y="1480045"/>
            <a:ext cx="4006906" cy="2901555"/>
          </a:xfrm>
          <a:prstGeom prst="rect">
            <a:avLst/>
          </a:prstGeom>
          <a:ln w="12700">
            <a:miter lim="400000"/>
          </a:ln>
        </p:spPr>
      </p:pic>
      <p:pic>
        <p:nvPicPr>
          <p:cNvPr id="752" name="ReducedMob__Ar_Xe_30V_Tar.png" descr="ReducedMob__Ar_Xe_30V_Ta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28672" y="1407754"/>
            <a:ext cx="3853658" cy="2973846"/>
          </a:xfrm>
          <a:prstGeom prst="rect">
            <a:avLst/>
          </a:prstGeom>
          <a:ln w="12700">
            <a:miter lim="400000"/>
          </a:ln>
        </p:spPr>
      </p:pic>
      <p:sp>
        <p:nvSpPr>
          <p:cNvPr id="753" name="Next: working on measuring these in the lab by using charge-sensitive preamplifiers on both the target and ion collector"/>
          <p:cNvSpPr txBox="1"/>
          <p:nvPr/>
        </p:nvSpPr>
        <p:spPr>
          <a:xfrm>
            <a:off x="1010071" y="5167905"/>
            <a:ext cx="6179903" cy="987880"/>
          </a:xfrm>
          <a:prstGeom prst="rect">
            <a:avLst/>
          </a:prstGeom>
          <a:ln w="38100">
            <a:solidFill>
              <a:srgbClr val="B02418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/>
            </a:pPr>
            <a:r>
              <a:t>Next</a:t>
            </a:r>
            <a:r>
              <a:rPr b="0"/>
              <a:t>: working on measuring these in the lab by using charge-sensitive preamplifiers on both the target and ion collector</a:t>
            </a:r>
          </a:p>
        </p:txBody>
      </p:sp>
      <p:sp>
        <p:nvSpPr>
          <p:cNvPr id="754" name="Literature values:…"/>
          <p:cNvSpPr txBox="1"/>
          <p:nvPr/>
        </p:nvSpPr>
        <p:spPr>
          <a:xfrm>
            <a:off x="9007902" y="4418155"/>
            <a:ext cx="2295193" cy="942687"/>
          </a:xfrm>
          <a:prstGeom prst="rect">
            <a:avLst/>
          </a:prstGeom>
          <a:ln w="25400">
            <a:solidFill>
              <a:srgbClr val="224C9C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/>
            <a:r>
              <a:t>Literature values:</a:t>
            </a:r>
          </a:p>
          <a:p>
            <a:pPr marL="180472" indent="-180472">
              <a:buSzPct val="100000"/>
              <a:buChar char="•"/>
            </a:pPr>
            <a:r>
              <a:t>2.23 cm</a:t>
            </a:r>
            <a:r>
              <a:rPr baseline="31999"/>
              <a:t>2</a:t>
            </a:r>
            <a:r>
              <a:t>/Vs (in Ar)</a:t>
            </a:r>
          </a:p>
          <a:p>
            <a:pPr marL="180472" indent="-180472">
              <a:buSzPct val="100000"/>
              <a:buChar char="•"/>
            </a:pPr>
            <a:r>
              <a:t>1.0987 cm</a:t>
            </a:r>
            <a:r>
              <a:rPr baseline="31999"/>
              <a:t>2</a:t>
            </a:r>
            <a:r>
              <a:t>/Vs (in Xe)</a:t>
            </a:r>
          </a:p>
        </p:txBody>
      </p:sp>
      <p:sp>
        <p:nvSpPr>
          <p:cNvPr id="755" name="Viehland, L.A., Skaist, T., Adhikari, C. et al. Int. J. Ion Mobil. Spec. 20, 1–9 (2017)."/>
          <p:cNvSpPr txBox="1"/>
          <p:nvPr/>
        </p:nvSpPr>
        <p:spPr>
          <a:xfrm>
            <a:off x="8321809" y="5689502"/>
            <a:ext cx="3667385" cy="815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457200">
              <a:defRPr sz="1600">
                <a:solidFill>
                  <a:srgbClr val="33333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Viehland, L.A., Skaist, T., Adhikari, C. </a:t>
            </a:r>
            <a:r>
              <a:rPr i="1"/>
              <a:t>et al.</a:t>
            </a:r>
            <a:r>
              <a:t> </a:t>
            </a:r>
            <a:r>
              <a:rPr i="1"/>
              <a:t>Int. J. Ion Mobil. Spec.</a:t>
            </a:r>
            <a:r>
              <a:t> 20, 1–9 (2017).</a:t>
            </a:r>
          </a:p>
        </p:txBody>
      </p:sp>
      <p:sp>
        <p:nvSpPr>
          <p:cNvPr id="756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Conclusions"/>
          <p:cNvSpPr txBox="1"/>
          <p:nvPr>
            <p:ph type="title"/>
          </p:nvPr>
        </p:nvSpPr>
        <p:spPr>
          <a:xfrm>
            <a:off x="469900" y="-5397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B02418"/>
                </a:solidFill>
              </a:defRPr>
            </a:lvl1pPr>
          </a:lstStyle>
          <a:p>
            <a:pPr/>
            <a:r>
              <a:t>Conclusions</a:t>
            </a:r>
          </a:p>
        </p:txBody>
      </p:sp>
      <p:pic>
        <p:nvPicPr>
          <p:cNvPr id="759" name="Mcgill-logo.png" descr="Mcgill-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275" y="5614784"/>
            <a:ext cx="2733343" cy="754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760" name="BvLGroupPhotoMay2022.jpg" descr="BvLGroupPhotoMay202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11989" y="501776"/>
            <a:ext cx="5640175" cy="4230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761" name="Lab_Logo_nobg.png" descr="Lab_Logo_nobg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29350" y="5526116"/>
            <a:ext cx="2423434" cy="932092"/>
          </a:xfrm>
          <a:prstGeom prst="rect">
            <a:avLst/>
          </a:prstGeom>
          <a:ln w="12700">
            <a:miter lim="400000"/>
          </a:ln>
        </p:spPr>
      </p:pic>
      <p:sp>
        <p:nvSpPr>
          <p:cNvPr id="762" name="An in-gas laser ablation ion source (IGLAS) is developed to create ions in high pressure gas for calibration and systematic studies of the Ba-tagging setup for the proposed nEXO experiment…"/>
          <p:cNvSpPr txBox="1"/>
          <p:nvPr/>
        </p:nvSpPr>
        <p:spPr>
          <a:xfrm>
            <a:off x="413172" y="1116156"/>
            <a:ext cx="5392192" cy="388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lnSpc>
                <a:spcPct val="120000"/>
              </a:lnSpc>
              <a:buSzPct val="100000"/>
              <a:buChar char="•"/>
              <a:defRPr sz="2000">
                <a:solidFill>
                  <a:srgbClr val="B02418"/>
                </a:solidFill>
              </a:defRPr>
            </a:pPr>
            <a:r>
              <a:t>An </a:t>
            </a:r>
            <a:r>
              <a:rPr b="1"/>
              <a:t>in-gas laser ablation ion source (IGLAS)</a:t>
            </a:r>
            <a:r>
              <a:t> is developed to create ions in high pressure gas for calibration and systematic studies of the </a:t>
            </a:r>
            <a:r>
              <a:rPr b="1"/>
              <a:t>Ba-tagging</a:t>
            </a:r>
            <a:r>
              <a:t> setup for the proposed </a:t>
            </a:r>
            <a:r>
              <a:rPr b="1"/>
              <a:t>nEXO</a:t>
            </a:r>
            <a:r>
              <a:t> experiment</a:t>
            </a:r>
          </a:p>
          <a:p>
            <a:pPr marL="180472" indent="-180472">
              <a:lnSpc>
                <a:spcPct val="120000"/>
              </a:lnSpc>
              <a:buSzPct val="100000"/>
              <a:buChar char="•"/>
              <a:defRPr sz="2000">
                <a:solidFill>
                  <a:srgbClr val="B02418"/>
                </a:solidFill>
              </a:defRPr>
            </a:pPr>
            <a:r>
              <a:t>Simulations are done in </a:t>
            </a:r>
            <a:r>
              <a:rPr b="1"/>
              <a:t>SIMION</a:t>
            </a:r>
            <a:r>
              <a:t> using the </a:t>
            </a:r>
            <a:r>
              <a:rPr b="1"/>
              <a:t>hard-sphere collision model</a:t>
            </a:r>
            <a:r>
              <a:t> to study transport </a:t>
            </a:r>
            <a:r>
              <a:rPr u="sng"/>
              <a:t>efficiency</a:t>
            </a:r>
            <a:r>
              <a:t>, </a:t>
            </a:r>
            <a:r>
              <a:rPr u="sng"/>
              <a:t>ion time of flight </a:t>
            </a:r>
            <a:r>
              <a:t>and i</a:t>
            </a:r>
            <a:r>
              <a:rPr u="sng"/>
              <a:t>on mobility </a:t>
            </a:r>
            <a:r>
              <a:t>of Cu+ in Xe and Ar gas as a function of pressure</a:t>
            </a:r>
          </a:p>
          <a:p>
            <a:pPr marL="180472" indent="-180472">
              <a:lnSpc>
                <a:spcPct val="120000"/>
              </a:lnSpc>
              <a:buSzPct val="100000"/>
              <a:buChar char="•"/>
              <a:defRPr sz="2000">
                <a:solidFill>
                  <a:srgbClr val="B02418"/>
                </a:solidFill>
              </a:defRPr>
            </a:pPr>
            <a:r>
              <a:t>Working towards measuring time of flight using charge-sensitive preamplifiers to compare experimental data to simulation results</a:t>
            </a:r>
          </a:p>
        </p:txBody>
      </p:sp>
      <p:sp>
        <p:nvSpPr>
          <p:cNvPr id="763" name="Thanks to the lab group at Mcgill!"/>
          <p:cNvSpPr txBox="1"/>
          <p:nvPr/>
        </p:nvSpPr>
        <p:spPr>
          <a:xfrm>
            <a:off x="6217072" y="4844506"/>
            <a:ext cx="3559308" cy="34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000"/>
            </a:lvl1pPr>
          </a:lstStyle>
          <a:p>
            <a:pPr/>
            <a:r>
              <a:t>Thanks to the lab group at Mcgill!</a:t>
            </a:r>
          </a:p>
        </p:txBody>
      </p:sp>
      <p:sp>
        <p:nvSpPr>
          <p:cNvPr id="764" name="Slide Number"/>
          <p:cNvSpPr txBox="1"/>
          <p:nvPr>
            <p:ph type="sldNum" sz="quarter" idx="4294967295"/>
          </p:nvPr>
        </p:nvSpPr>
        <p:spPr>
          <a:xfrm>
            <a:off x="11172418" y="6414760"/>
            <a:ext cx="181380" cy="2483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