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4"/>
  </p:sldMasterIdLst>
  <p:notesMasterIdLst>
    <p:notesMasterId r:id="rId18"/>
  </p:notesMasterIdLst>
  <p:sldIdLst>
    <p:sldId id="256" r:id="rId5"/>
    <p:sldId id="258" r:id="rId6"/>
    <p:sldId id="278" r:id="rId7"/>
    <p:sldId id="293" r:id="rId8"/>
    <p:sldId id="286" r:id="rId9"/>
    <p:sldId id="294" r:id="rId10"/>
    <p:sldId id="277" r:id="rId11"/>
    <p:sldId id="287" r:id="rId12"/>
    <p:sldId id="282" r:id="rId13"/>
    <p:sldId id="289" r:id="rId14"/>
    <p:sldId id="283" r:id="rId15"/>
    <p:sldId id="292" r:id="rId16"/>
    <p:sldId id="273" r:id="rId17"/>
  </p:sldIdLst>
  <p:sldSz cx="17340263"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584200" rtl="0" fontAlgn="auto" latinLnBrk="0" hangingPunct="0">
      <a:lnSpc>
        <a:spcPct val="120000"/>
      </a:lnSpc>
      <a:spcBef>
        <a:spcPts val="0"/>
      </a:spcBef>
      <a:spcAft>
        <a:spcPts val="0"/>
      </a:spcAft>
      <a:buClrTx/>
      <a:buSzTx/>
      <a:buFontTx/>
      <a:buNone/>
      <a:tabLst/>
      <a:defRPr kumimoji="0" sz="2000" b="0" i="0" u="none" strike="noStrike" cap="none" spc="0" normalizeH="0" baseline="0">
        <a:ln>
          <a:noFill/>
        </a:ln>
        <a:solidFill>
          <a:srgbClr val="000000"/>
        </a:solidFill>
        <a:effectLst/>
        <a:uFillTx/>
        <a:latin typeface="Muli Regular"/>
        <a:ea typeface="Muli Regular"/>
        <a:cs typeface="Muli Regular"/>
        <a:sym typeface="Muli Regular"/>
      </a:defRPr>
    </a:lvl1pPr>
    <a:lvl2pPr marL="0" marR="0" indent="228600" algn="l" defTabSz="584200" rtl="0" fontAlgn="auto" latinLnBrk="0" hangingPunct="0">
      <a:lnSpc>
        <a:spcPct val="120000"/>
      </a:lnSpc>
      <a:spcBef>
        <a:spcPts val="0"/>
      </a:spcBef>
      <a:spcAft>
        <a:spcPts val="0"/>
      </a:spcAft>
      <a:buClrTx/>
      <a:buSzTx/>
      <a:buFontTx/>
      <a:buNone/>
      <a:tabLst/>
      <a:defRPr kumimoji="0" sz="2000" b="0" i="0" u="none" strike="noStrike" cap="none" spc="0" normalizeH="0" baseline="0">
        <a:ln>
          <a:noFill/>
        </a:ln>
        <a:solidFill>
          <a:srgbClr val="000000"/>
        </a:solidFill>
        <a:effectLst/>
        <a:uFillTx/>
        <a:latin typeface="Muli Regular"/>
        <a:ea typeface="Muli Regular"/>
        <a:cs typeface="Muli Regular"/>
        <a:sym typeface="Muli Regular"/>
      </a:defRPr>
    </a:lvl2pPr>
    <a:lvl3pPr marL="0" marR="0" indent="457200" algn="l" defTabSz="584200" rtl="0" fontAlgn="auto" latinLnBrk="0" hangingPunct="0">
      <a:lnSpc>
        <a:spcPct val="120000"/>
      </a:lnSpc>
      <a:spcBef>
        <a:spcPts val="0"/>
      </a:spcBef>
      <a:spcAft>
        <a:spcPts val="0"/>
      </a:spcAft>
      <a:buClrTx/>
      <a:buSzTx/>
      <a:buFontTx/>
      <a:buNone/>
      <a:tabLst/>
      <a:defRPr kumimoji="0" sz="2000" b="0" i="0" u="none" strike="noStrike" cap="none" spc="0" normalizeH="0" baseline="0">
        <a:ln>
          <a:noFill/>
        </a:ln>
        <a:solidFill>
          <a:srgbClr val="000000"/>
        </a:solidFill>
        <a:effectLst/>
        <a:uFillTx/>
        <a:latin typeface="Muli Regular"/>
        <a:ea typeface="Muli Regular"/>
        <a:cs typeface="Muli Regular"/>
        <a:sym typeface="Muli Regular"/>
      </a:defRPr>
    </a:lvl3pPr>
    <a:lvl4pPr marL="0" marR="0" indent="685800" algn="l" defTabSz="584200" rtl="0" fontAlgn="auto" latinLnBrk="0" hangingPunct="0">
      <a:lnSpc>
        <a:spcPct val="120000"/>
      </a:lnSpc>
      <a:spcBef>
        <a:spcPts val="0"/>
      </a:spcBef>
      <a:spcAft>
        <a:spcPts val="0"/>
      </a:spcAft>
      <a:buClrTx/>
      <a:buSzTx/>
      <a:buFontTx/>
      <a:buNone/>
      <a:tabLst/>
      <a:defRPr kumimoji="0" sz="2000" b="0" i="0" u="none" strike="noStrike" cap="none" spc="0" normalizeH="0" baseline="0">
        <a:ln>
          <a:noFill/>
        </a:ln>
        <a:solidFill>
          <a:srgbClr val="000000"/>
        </a:solidFill>
        <a:effectLst/>
        <a:uFillTx/>
        <a:latin typeface="Muli Regular"/>
        <a:ea typeface="Muli Regular"/>
        <a:cs typeface="Muli Regular"/>
        <a:sym typeface="Muli Regular"/>
      </a:defRPr>
    </a:lvl4pPr>
    <a:lvl5pPr marL="0" marR="0" indent="914400" algn="l" defTabSz="584200" rtl="0" fontAlgn="auto" latinLnBrk="0" hangingPunct="0">
      <a:lnSpc>
        <a:spcPct val="120000"/>
      </a:lnSpc>
      <a:spcBef>
        <a:spcPts val="0"/>
      </a:spcBef>
      <a:spcAft>
        <a:spcPts val="0"/>
      </a:spcAft>
      <a:buClrTx/>
      <a:buSzTx/>
      <a:buFontTx/>
      <a:buNone/>
      <a:tabLst/>
      <a:defRPr kumimoji="0" sz="2000" b="0" i="0" u="none" strike="noStrike" cap="none" spc="0" normalizeH="0" baseline="0">
        <a:ln>
          <a:noFill/>
        </a:ln>
        <a:solidFill>
          <a:srgbClr val="000000"/>
        </a:solidFill>
        <a:effectLst/>
        <a:uFillTx/>
        <a:latin typeface="Muli Regular"/>
        <a:ea typeface="Muli Regular"/>
        <a:cs typeface="Muli Regular"/>
        <a:sym typeface="Muli Regular"/>
      </a:defRPr>
    </a:lvl5pPr>
    <a:lvl6pPr marL="0" marR="0" indent="1143000" algn="l" defTabSz="584200" rtl="0" fontAlgn="auto" latinLnBrk="0" hangingPunct="0">
      <a:lnSpc>
        <a:spcPct val="120000"/>
      </a:lnSpc>
      <a:spcBef>
        <a:spcPts val="0"/>
      </a:spcBef>
      <a:spcAft>
        <a:spcPts val="0"/>
      </a:spcAft>
      <a:buClrTx/>
      <a:buSzTx/>
      <a:buFontTx/>
      <a:buNone/>
      <a:tabLst/>
      <a:defRPr kumimoji="0" sz="2000" b="0" i="0" u="none" strike="noStrike" cap="none" spc="0" normalizeH="0" baseline="0">
        <a:ln>
          <a:noFill/>
        </a:ln>
        <a:solidFill>
          <a:srgbClr val="000000"/>
        </a:solidFill>
        <a:effectLst/>
        <a:uFillTx/>
        <a:latin typeface="Muli Regular"/>
        <a:ea typeface="Muli Regular"/>
        <a:cs typeface="Muli Regular"/>
        <a:sym typeface="Muli Regular"/>
      </a:defRPr>
    </a:lvl6pPr>
    <a:lvl7pPr marL="0" marR="0" indent="1371600" algn="l" defTabSz="584200" rtl="0" fontAlgn="auto" latinLnBrk="0" hangingPunct="0">
      <a:lnSpc>
        <a:spcPct val="120000"/>
      </a:lnSpc>
      <a:spcBef>
        <a:spcPts val="0"/>
      </a:spcBef>
      <a:spcAft>
        <a:spcPts val="0"/>
      </a:spcAft>
      <a:buClrTx/>
      <a:buSzTx/>
      <a:buFontTx/>
      <a:buNone/>
      <a:tabLst/>
      <a:defRPr kumimoji="0" sz="2000" b="0" i="0" u="none" strike="noStrike" cap="none" spc="0" normalizeH="0" baseline="0">
        <a:ln>
          <a:noFill/>
        </a:ln>
        <a:solidFill>
          <a:srgbClr val="000000"/>
        </a:solidFill>
        <a:effectLst/>
        <a:uFillTx/>
        <a:latin typeface="Muli Regular"/>
        <a:ea typeface="Muli Regular"/>
        <a:cs typeface="Muli Regular"/>
        <a:sym typeface="Muli Regular"/>
      </a:defRPr>
    </a:lvl7pPr>
    <a:lvl8pPr marL="0" marR="0" indent="1600200" algn="l" defTabSz="584200" rtl="0" fontAlgn="auto" latinLnBrk="0" hangingPunct="0">
      <a:lnSpc>
        <a:spcPct val="120000"/>
      </a:lnSpc>
      <a:spcBef>
        <a:spcPts val="0"/>
      </a:spcBef>
      <a:spcAft>
        <a:spcPts val="0"/>
      </a:spcAft>
      <a:buClrTx/>
      <a:buSzTx/>
      <a:buFontTx/>
      <a:buNone/>
      <a:tabLst/>
      <a:defRPr kumimoji="0" sz="2000" b="0" i="0" u="none" strike="noStrike" cap="none" spc="0" normalizeH="0" baseline="0">
        <a:ln>
          <a:noFill/>
        </a:ln>
        <a:solidFill>
          <a:srgbClr val="000000"/>
        </a:solidFill>
        <a:effectLst/>
        <a:uFillTx/>
        <a:latin typeface="Muli Regular"/>
        <a:ea typeface="Muli Regular"/>
        <a:cs typeface="Muli Regular"/>
        <a:sym typeface="Muli Regular"/>
      </a:defRPr>
    </a:lvl8pPr>
    <a:lvl9pPr marL="0" marR="0" indent="1828800" algn="l" defTabSz="584200" rtl="0" fontAlgn="auto" latinLnBrk="0" hangingPunct="0">
      <a:lnSpc>
        <a:spcPct val="120000"/>
      </a:lnSpc>
      <a:spcBef>
        <a:spcPts val="0"/>
      </a:spcBef>
      <a:spcAft>
        <a:spcPts val="0"/>
      </a:spcAft>
      <a:buClrTx/>
      <a:buSzTx/>
      <a:buFontTx/>
      <a:buNone/>
      <a:tabLst/>
      <a:defRPr kumimoji="0" sz="2000" b="0" i="0" u="none" strike="noStrike" cap="none" spc="0" normalizeH="0" baseline="0">
        <a:ln>
          <a:noFill/>
        </a:ln>
        <a:solidFill>
          <a:srgbClr val="000000"/>
        </a:solidFill>
        <a:effectLst/>
        <a:uFillTx/>
        <a:latin typeface="Muli Regular"/>
        <a:ea typeface="Muli Regular"/>
        <a:cs typeface="Muli Regular"/>
        <a:sym typeface="Muli Regular"/>
      </a:defRPr>
    </a:lvl9pPr>
  </p:defaultTextStyle>
  <p:extLst>
    <p:ext uri="{521415D9-36F7-43E2-AB2F-B90AF26B5E84}">
      <p14:sectionLst xmlns:p14="http://schemas.microsoft.com/office/powerpoint/2010/main">
        <p14:section name="Introduction" id="{5F8E0749-DC14-4282-B7DC-F0058A4BA188}">
          <p14:sldIdLst>
            <p14:sldId id="256"/>
          </p14:sldIdLst>
        </p14:section>
        <p14:section name="Instrumentation" id="{52EF810E-D582-4D2E-85C4-ADCF97E262F6}">
          <p14:sldIdLst>
            <p14:sldId id="258"/>
          </p14:sldIdLst>
        </p14:section>
        <p14:section name="Analysis Information" id="{0288032C-676B-421D-83AA-15D975F0BFAF}">
          <p14:sldIdLst>
            <p14:sldId id="278"/>
            <p14:sldId id="293"/>
          </p14:sldIdLst>
        </p14:section>
        <p14:section name="PTFE Sample Information" id="{4D666C4C-22EC-4C8E-91A1-A52E6923F3F3}">
          <p14:sldIdLst>
            <p14:sldId id="286"/>
            <p14:sldId id="294"/>
            <p14:sldId id="277"/>
          </p14:sldIdLst>
        </p14:section>
        <p14:section name="Analysis Results" id="{90BC66FF-701B-4514-A25E-3254D8456E90}">
          <p14:sldIdLst>
            <p14:sldId id="287"/>
          </p14:sldIdLst>
        </p14:section>
        <p14:section name="Fitting" id="{7BE0F7C8-9D6B-4F7A-8C5A-2D77A6949532}">
          <p14:sldIdLst>
            <p14:sldId id="282"/>
            <p14:sldId id="289"/>
            <p14:sldId id="283"/>
          </p14:sldIdLst>
        </p14:section>
        <p14:section name="Conclusions" id="{44B93517-4F1F-4DDE-AB21-926FA36E2F88}">
          <p14:sldIdLst>
            <p14:sldId id="292"/>
            <p14:sldId id="27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
          <a:latin typeface="Helvetica Neue Medium"/>
          <a:ea typeface="Helvetica Neue Medium"/>
          <a:cs typeface="Helvetica Neue Medium"/>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
          <a:latin typeface="Helvetica Neue Medium"/>
          <a:ea typeface="Helvetica Neue Medium"/>
          <a:cs typeface="Helvetica Neue Medium"/>
        </a:font>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
          <a:latin typeface="Helvetica Neue Medium"/>
          <a:ea typeface="Helvetica Neue Medium"/>
          <a:cs typeface="Helvetica Neue Medium"/>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
          <a:latin typeface="Helvetica Neue Medium"/>
          <a:ea typeface="Helvetica Neue Medium"/>
          <a:cs typeface="Helvetica Neue Medium"/>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
          <a:latin typeface="Helvetica Neue Medium"/>
          <a:ea typeface="Helvetica Neue Medium"/>
          <a:cs typeface="Helvetica Neue Medium"/>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5851" autoAdjust="0"/>
  </p:normalViewPr>
  <p:slideViewPr>
    <p:cSldViewPr snapToGrid="0">
      <p:cViewPr varScale="1">
        <p:scale>
          <a:sx n="68" d="100"/>
          <a:sy n="68" d="100"/>
        </p:scale>
        <p:origin x="1134" y="72"/>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6" name="Shape 126"/>
          <p:cNvSpPr>
            <a:spLocks noGrp="1" noRot="1" noChangeAspect="1"/>
          </p:cNvSpPr>
          <p:nvPr>
            <p:ph type="sldImg"/>
          </p:nvPr>
        </p:nvSpPr>
        <p:spPr>
          <a:xfrm>
            <a:off x="381000" y="685800"/>
            <a:ext cx="6096000" cy="3429000"/>
          </a:xfrm>
          <a:prstGeom prst="rect">
            <a:avLst/>
          </a:prstGeom>
        </p:spPr>
        <p:txBody>
          <a:bodyPr/>
          <a:lstStyle/>
          <a:p>
            <a:endParaRPr/>
          </a:p>
        </p:txBody>
      </p:sp>
      <p:sp>
        <p:nvSpPr>
          <p:cNvPr id="127" name="Shape 12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342900" indent="-342900">
              <a:buFontTx/>
              <a:buChar char="-"/>
            </a:pPr>
            <a:endParaRPr lang="en-CA" dirty="0"/>
          </a:p>
        </p:txBody>
      </p:sp>
    </p:spTree>
    <p:extLst>
      <p:ext uri="{BB962C8B-B14F-4D97-AF65-F5344CB8AC3E}">
        <p14:creationId xmlns:p14="http://schemas.microsoft.com/office/powerpoint/2010/main" val="35622033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342900" indent="-342900">
              <a:buFontTx/>
              <a:buChar char="-"/>
            </a:pPr>
            <a:r>
              <a:rPr lang="en-CA" dirty="0"/>
              <a:t>Mention that this is the subtracted data</a:t>
            </a:r>
          </a:p>
          <a:p>
            <a:pPr marL="342900" indent="-342900">
              <a:buFontTx/>
              <a:buChar char="-"/>
            </a:pPr>
            <a:r>
              <a:rPr lang="en-CA" dirty="0"/>
              <a:t>Consolidate these fits onto one slide for all the samples</a:t>
            </a:r>
          </a:p>
          <a:p>
            <a:pPr marL="342900" indent="-342900">
              <a:buFontTx/>
              <a:buChar char="-"/>
            </a:pPr>
            <a:r>
              <a:rPr lang="en-CA" dirty="0"/>
              <a:t>Gaussian fit force at 5.3 MeV, </a:t>
            </a:r>
          </a:p>
          <a:p>
            <a:pPr marL="342900" indent="-342900">
              <a:buFontTx/>
              <a:buChar char="-"/>
            </a:pPr>
            <a:r>
              <a:rPr lang="en-CA" dirty="0"/>
              <a:t>Fit bin 01 with narrower gaussian</a:t>
            </a:r>
          </a:p>
          <a:p>
            <a:pPr marL="342900" indent="-342900">
              <a:buFontTx/>
              <a:buChar char="-"/>
            </a:pPr>
            <a:r>
              <a:rPr lang="en-CA" dirty="0"/>
              <a:t>Put this in the widescreen format ppt</a:t>
            </a:r>
          </a:p>
          <a:p>
            <a:pPr marL="342900" indent="-342900">
              <a:buFontTx/>
              <a:buChar char="-"/>
            </a:pPr>
            <a:r>
              <a:rPr lang="en-CA" dirty="0"/>
              <a:t>Bin 02 fit from 1-4 MeV, not gaussian, polynomial</a:t>
            </a:r>
          </a:p>
          <a:p>
            <a:pPr marL="342900" indent="-342900">
              <a:buFontTx/>
              <a:buChar char="-"/>
            </a:pPr>
            <a:endParaRPr lang="en-CA" dirty="0"/>
          </a:p>
          <a:p>
            <a:pPr marL="342900" indent="-342900">
              <a:buFontTx/>
              <a:buChar char="-"/>
            </a:pPr>
            <a:r>
              <a:rPr lang="en-CA" dirty="0"/>
              <a:t>Only background subtracted</a:t>
            </a:r>
          </a:p>
          <a:p>
            <a:pPr marL="342900" indent="-342900">
              <a:buFontTx/>
              <a:buChar char="-"/>
            </a:pPr>
            <a:endParaRPr lang="en-CA" dirty="0"/>
          </a:p>
          <a:p>
            <a:pPr marL="342900" indent="-342900">
              <a:buFontTx/>
              <a:buChar char="-"/>
            </a:pPr>
            <a:r>
              <a:rPr lang="en-CA" b="1" dirty="0"/>
              <a:t>If we try to fit data to have better idea of what we expect with a gaussian at 5.3 </a:t>
            </a:r>
            <a:r>
              <a:rPr lang="en-CA" b="1" dirty="0" err="1"/>
              <a:t>Mev</a:t>
            </a:r>
            <a:r>
              <a:rPr lang="en-CA" b="1" dirty="0"/>
              <a:t> coming from radon daughter and a bulk with exponential/polynomial, fitting is not very good, although there is a line shifted not at 5.3 like for radon</a:t>
            </a:r>
          </a:p>
          <a:p>
            <a:pPr marL="342900" indent="-342900">
              <a:buFontTx/>
              <a:buChar char="-"/>
            </a:pPr>
            <a:r>
              <a:rPr lang="en-CA" b="1" dirty="0"/>
              <a:t>For bin02, there is a big bulk event, but still compatible with the contamination we had before leaching</a:t>
            </a:r>
          </a:p>
          <a:p>
            <a:pPr marL="342900" indent="-342900">
              <a:buFontTx/>
              <a:buChar char="-"/>
            </a:pPr>
            <a:r>
              <a:rPr lang="en-CA" b="1" dirty="0"/>
              <a:t>If we leave gaussian fitting to its own mean value, we found the mean of the gaussian is a possible surface contamination of 4.8 </a:t>
            </a:r>
            <a:r>
              <a:rPr lang="en-CA" b="1" dirty="0" err="1"/>
              <a:t>mev</a:t>
            </a:r>
            <a:endParaRPr lang="en-CA" b="1" dirty="0"/>
          </a:p>
          <a:p>
            <a:pPr marL="342900" indent="-342900">
              <a:buFontTx/>
              <a:buChar char="-"/>
            </a:pPr>
            <a:endParaRPr lang="en-CA" b="1" dirty="0"/>
          </a:p>
          <a:p>
            <a:pPr marL="342900" indent="-342900">
              <a:buFontTx/>
              <a:buChar char="-"/>
            </a:pPr>
            <a:r>
              <a:rPr lang="en-CA" b="1" dirty="0"/>
              <a:t>Add total fit (red + blue), mention </a:t>
            </a:r>
          </a:p>
          <a:p>
            <a:pPr marL="342900" indent="-342900">
              <a:buFontTx/>
              <a:buChar char="-"/>
            </a:pPr>
            <a:r>
              <a:rPr lang="en-CA" b="1" dirty="0"/>
              <a:t>Fit polynomial over entire range for Bin0002</a:t>
            </a:r>
          </a:p>
          <a:p>
            <a:pPr marL="342900" indent="-342900">
              <a:buFontTx/>
              <a:buChar char="-"/>
            </a:pPr>
            <a:r>
              <a:rPr lang="en-CA" b="1" dirty="0"/>
              <a:t>Percentages </a:t>
            </a:r>
          </a:p>
          <a:p>
            <a:pPr marL="342900" indent="-342900">
              <a:buFontTx/>
              <a:buChar char="-"/>
            </a:pPr>
            <a:endParaRPr lang="en-CA" dirty="0"/>
          </a:p>
        </p:txBody>
      </p:sp>
    </p:spTree>
    <p:extLst>
      <p:ext uri="{BB962C8B-B14F-4D97-AF65-F5344CB8AC3E}">
        <p14:creationId xmlns:p14="http://schemas.microsoft.com/office/powerpoint/2010/main" val="27884745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342900" indent="-342900">
              <a:buFontTx/>
              <a:buChar char="-"/>
            </a:pPr>
            <a:r>
              <a:rPr lang="en-CA" dirty="0"/>
              <a:t>Mention that this is the subtracted data</a:t>
            </a:r>
          </a:p>
          <a:p>
            <a:pPr marL="342900" indent="-342900">
              <a:buFontTx/>
              <a:buChar char="-"/>
            </a:pPr>
            <a:r>
              <a:rPr lang="en-CA" dirty="0"/>
              <a:t>Gaussian fit force at 5.3 MeV, </a:t>
            </a:r>
          </a:p>
          <a:p>
            <a:pPr marL="342900" marR="0" lvl="0" indent="-342900" defTabSz="457200" eaLnBrk="1" fontAlgn="auto" latinLnBrk="0" hangingPunct="1">
              <a:lnSpc>
                <a:spcPct val="117999"/>
              </a:lnSpc>
              <a:spcBef>
                <a:spcPts val="0"/>
              </a:spcBef>
              <a:spcAft>
                <a:spcPts val="0"/>
              </a:spcAft>
              <a:buClrTx/>
              <a:buSzTx/>
              <a:buFontTx/>
              <a:buChar char="-"/>
              <a:tabLst/>
              <a:defRPr/>
            </a:pPr>
            <a:r>
              <a:rPr lang="en-CA" baseline="0" dirty="0"/>
              <a:t>Fitting was not what we were expecting </a:t>
            </a:r>
          </a:p>
          <a:p>
            <a:pPr marL="0" marR="0" lvl="0" indent="0" defTabSz="457200" eaLnBrk="1" fontAlgn="auto" latinLnBrk="0" hangingPunct="1">
              <a:lnSpc>
                <a:spcPct val="117999"/>
              </a:lnSpc>
              <a:spcBef>
                <a:spcPts val="0"/>
              </a:spcBef>
              <a:spcAft>
                <a:spcPts val="0"/>
              </a:spcAft>
              <a:buClrTx/>
              <a:buSzTx/>
              <a:buFontTx/>
              <a:buNone/>
              <a:tabLst/>
              <a:defRPr/>
            </a:pPr>
            <a:endParaRPr lang="en-CA" baseline="30000" dirty="0"/>
          </a:p>
          <a:p>
            <a:pPr marL="342900" marR="0" lvl="0" indent="-342900" defTabSz="457200" eaLnBrk="1" fontAlgn="auto" latinLnBrk="0" hangingPunct="1">
              <a:lnSpc>
                <a:spcPct val="117999"/>
              </a:lnSpc>
              <a:spcBef>
                <a:spcPts val="0"/>
              </a:spcBef>
              <a:spcAft>
                <a:spcPts val="0"/>
              </a:spcAft>
              <a:buClrTx/>
              <a:buSzTx/>
              <a:buFontTx/>
              <a:buChar char="-"/>
              <a:tabLst/>
              <a:defRPr/>
            </a:pPr>
            <a:r>
              <a:rPr lang="en-CA" b="1" baseline="0" dirty="0"/>
              <a:t>Here we leave the fit function as natural mean of about 4.8 MeV, suggesting alpha from Th-232 </a:t>
            </a:r>
          </a:p>
          <a:p>
            <a:pPr marL="342900" marR="0" lvl="0" indent="-342900" defTabSz="457200" eaLnBrk="1" fontAlgn="auto" latinLnBrk="0" hangingPunct="1">
              <a:lnSpc>
                <a:spcPct val="117999"/>
              </a:lnSpc>
              <a:spcBef>
                <a:spcPts val="0"/>
              </a:spcBef>
              <a:spcAft>
                <a:spcPts val="0"/>
              </a:spcAft>
              <a:buClrTx/>
              <a:buSzTx/>
              <a:buFontTx/>
              <a:buChar char="-"/>
              <a:tabLst/>
              <a:defRPr/>
            </a:pPr>
            <a:r>
              <a:rPr lang="en-CA" b="1" baseline="0" dirty="0"/>
              <a:t>So if we think that is the surface contamination (previously), this may be surface for Th-232</a:t>
            </a:r>
          </a:p>
          <a:p>
            <a:pPr marL="342900" marR="0" lvl="0" indent="-342900" defTabSz="457200" eaLnBrk="1" fontAlgn="auto" latinLnBrk="0" hangingPunct="1">
              <a:lnSpc>
                <a:spcPct val="117999"/>
              </a:lnSpc>
              <a:spcBef>
                <a:spcPts val="0"/>
              </a:spcBef>
              <a:spcAft>
                <a:spcPts val="0"/>
              </a:spcAft>
              <a:buClrTx/>
              <a:buSzTx/>
              <a:buFontTx/>
              <a:buChar char="-"/>
              <a:tabLst/>
              <a:defRPr/>
            </a:pPr>
            <a:r>
              <a:rPr lang="en-CA" b="1" baseline="0" dirty="0"/>
              <a:t>This may still be statistically compatible with bulk alpha from poly</a:t>
            </a:r>
          </a:p>
          <a:p>
            <a:pPr marL="342900" marR="0" lvl="0" indent="-342900" defTabSz="457200" eaLnBrk="1" fontAlgn="auto" latinLnBrk="0" hangingPunct="1">
              <a:lnSpc>
                <a:spcPct val="117999"/>
              </a:lnSpc>
              <a:spcBef>
                <a:spcPts val="0"/>
              </a:spcBef>
              <a:spcAft>
                <a:spcPts val="0"/>
              </a:spcAft>
              <a:buClrTx/>
              <a:buSzTx/>
              <a:buFontTx/>
              <a:buChar char="-"/>
              <a:tabLst/>
              <a:defRPr/>
            </a:pPr>
            <a:endParaRPr lang="en-CA" b="1" baseline="0" dirty="0"/>
          </a:p>
          <a:p>
            <a:pPr marL="342900" marR="0" lvl="0" indent="-342900" defTabSz="457200" eaLnBrk="1" fontAlgn="auto" latinLnBrk="0" hangingPunct="1">
              <a:lnSpc>
                <a:spcPct val="117999"/>
              </a:lnSpc>
              <a:spcBef>
                <a:spcPts val="0"/>
              </a:spcBef>
              <a:spcAft>
                <a:spcPts val="0"/>
              </a:spcAft>
              <a:buClrTx/>
              <a:buSzTx/>
              <a:buFontTx/>
              <a:buChar char="-"/>
              <a:tabLst/>
              <a:defRPr/>
            </a:pPr>
            <a:r>
              <a:rPr lang="en-CA" b="1" baseline="0" dirty="0"/>
              <a:t>Quantify reduction for bin 01</a:t>
            </a:r>
          </a:p>
          <a:p>
            <a:pPr marL="342900" marR="0" lvl="0" indent="-342900" defTabSz="457200" eaLnBrk="1" fontAlgn="auto" latinLnBrk="0" hangingPunct="1">
              <a:lnSpc>
                <a:spcPct val="117999"/>
              </a:lnSpc>
              <a:spcBef>
                <a:spcPts val="0"/>
              </a:spcBef>
              <a:spcAft>
                <a:spcPts val="0"/>
              </a:spcAft>
              <a:buClrTx/>
              <a:buSzTx/>
              <a:buFontTx/>
              <a:buChar char="-"/>
              <a:tabLst/>
              <a:defRPr/>
            </a:pPr>
            <a:r>
              <a:rPr lang="en-CA" b="1" baseline="0" dirty="0"/>
              <a:t>Maybe this is a peak for Th-232</a:t>
            </a:r>
          </a:p>
        </p:txBody>
      </p:sp>
    </p:spTree>
    <p:extLst>
      <p:ext uri="{BB962C8B-B14F-4D97-AF65-F5344CB8AC3E}">
        <p14:creationId xmlns:p14="http://schemas.microsoft.com/office/powerpoint/2010/main" val="2489037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342900" indent="-342900">
              <a:buFontTx/>
              <a:buChar char="-"/>
            </a:pPr>
            <a:endParaRPr lang="en-CA" dirty="0"/>
          </a:p>
        </p:txBody>
      </p:sp>
    </p:spTree>
    <p:extLst>
      <p:ext uri="{BB962C8B-B14F-4D97-AF65-F5344CB8AC3E}">
        <p14:creationId xmlns:p14="http://schemas.microsoft.com/office/powerpoint/2010/main" val="28994460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342900" indent="-342900">
              <a:buFontTx/>
              <a:buChar char="-"/>
            </a:pPr>
            <a:r>
              <a:rPr lang="en-CA" dirty="0"/>
              <a:t>Cleaning process</a:t>
            </a:r>
          </a:p>
          <a:p>
            <a:pPr marL="342900" indent="-342900">
              <a:buFontTx/>
              <a:buChar char="-"/>
            </a:pPr>
            <a:r>
              <a:rPr lang="en-CA" dirty="0"/>
              <a:t>Feb 09</a:t>
            </a:r>
            <a:r>
              <a:rPr lang="en-CA" baseline="30000" dirty="0"/>
              <a:t>th</a:t>
            </a:r>
            <a:r>
              <a:rPr lang="en-CA" dirty="0"/>
              <a:t> leached with UPW</a:t>
            </a:r>
          </a:p>
          <a:p>
            <a:pPr marL="342900" indent="-342900">
              <a:buFontTx/>
              <a:buChar char="-"/>
            </a:pPr>
            <a:r>
              <a:rPr lang="en-CA" dirty="0"/>
              <a:t>Feb 23</a:t>
            </a:r>
            <a:r>
              <a:rPr lang="en-CA" baseline="30000" dirty="0"/>
              <a:t>rd</a:t>
            </a:r>
            <a:r>
              <a:rPr lang="en-CA" dirty="0"/>
              <a:t> the plates were flipped, move it out, rinse everything, changed water</a:t>
            </a:r>
          </a:p>
          <a:p>
            <a:pPr marL="342900" lvl="1" indent="-342900">
              <a:buFontTx/>
              <a:buChar char="-"/>
            </a:pPr>
            <a:r>
              <a:rPr lang="en-CA" dirty="0"/>
              <a:t>March 9</a:t>
            </a:r>
            <a:r>
              <a:rPr lang="en-CA" baseline="30000" dirty="0"/>
              <a:t>th all platers were removed</a:t>
            </a:r>
          </a:p>
          <a:p>
            <a:pPr marL="342900" lvl="1" indent="-342900">
              <a:buFontTx/>
              <a:buChar char="-"/>
            </a:pPr>
            <a:r>
              <a:rPr lang="en-CA" baseline="30000" dirty="0"/>
              <a:t>The plates that were treated the same was as the big plates</a:t>
            </a:r>
          </a:p>
          <a:p>
            <a:pPr marL="342900" lvl="1" indent="-342900">
              <a:buFontTx/>
              <a:buChar char="-"/>
            </a:pPr>
            <a:r>
              <a:rPr lang="en-CA" baseline="30000" dirty="0"/>
              <a:t>Follow the history of the plates, should be a good reflection of what happened at the </a:t>
            </a:r>
          </a:p>
          <a:p>
            <a:pPr marL="342900" indent="-342900">
              <a:buFontTx/>
              <a:buChar char="-"/>
            </a:pPr>
            <a:endParaRPr lang="en-CA" dirty="0"/>
          </a:p>
        </p:txBody>
      </p:sp>
    </p:spTree>
    <p:extLst>
      <p:ext uri="{BB962C8B-B14F-4D97-AF65-F5344CB8AC3E}">
        <p14:creationId xmlns:p14="http://schemas.microsoft.com/office/powerpoint/2010/main" val="22911564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342900" lvl="2" indent="-342900">
              <a:buFontTx/>
              <a:buChar char="-"/>
            </a:pPr>
            <a:endParaRPr lang="en-CA" dirty="0"/>
          </a:p>
        </p:txBody>
      </p:sp>
    </p:spTree>
    <p:extLst>
      <p:ext uri="{BB962C8B-B14F-4D97-AF65-F5344CB8AC3E}">
        <p14:creationId xmlns:p14="http://schemas.microsoft.com/office/powerpoint/2010/main" val="12862864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CA" dirty="0"/>
          </a:p>
        </p:txBody>
      </p:sp>
    </p:spTree>
    <p:extLst>
      <p:ext uri="{BB962C8B-B14F-4D97-AF65-F5344CB8AC3E}">
        <p14:creationId xmlns:p14="http://schemas.microsoft.com/office/powerpoint/2010/main" val="11253747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CA" dirty="0"/>
              <a:t>- Mention energy efficiency validated via Th232 energy calibration (4.8 </a:t>
            </a:r>
            <a:r>
              <a:rPr lang="en-CA" dirty="0" err="1"/>
              <a:t>meV</a:t>
            </a:r>
            <a:r>
              <a:rPr lang="en-CA" dirty="0"/>
              <a:t>)</a:t>
            </a:r>
          </a:p>
        </p:txBody>
      </p:sp>
    </p:spTree>
    <p:extLst>
      <p:ext uri="{BB962C8B-B14F-4D97-AF65-F5344CB8AC3E}">
        <p14:creationId xmlns:p14="http://schemas.microsoft.com/office/powerpoint/2010/main" val="1142706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342900" indent="-342900">
              <a:buFontTx/>
              <a:buChar char="-"/>
            </a:pPr>
            <a:endParaRPr lang="en-CA" dirty="0"/>
          </a:p>
        </p:txBody>
      </p:sp>
    </p:spTree>
    <p:extLst>
      <p:ext uri="{BB962C8B-B14F-4D97-AF65-F5344CB8AC3E}">
        <p14:creationId xmlns:p14="http://schemas.microsoft.com/office/powerpoint/2010/main" val="18614500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342900" indent="-342900">
              <a:buFontTx/>
              <a:buChar char="-"/>
            </a:pPr>
            <a:r>
              <a:rPr lang="en-CA" dirty="0"/>
              <a:t>Cleaning process</a:t>
            </a:r>
          </a:p>
          <a:p>
            <a:pPr marL="342900" indent="-342900">
              <a:buFontTx/>
              <a:buChar char="-"/>
            </a:pPr>
            <a:r>
              <a:rPr lang="en-CA" dirty="0"/>
              <a:t>Feb 09</a:t>
            </a:r>
            <a:r>
              <a:rPr lang="en-CA" baseline="30000" dirty="0"/>
              <a:t>th</a:t>
            </a:r>
            <a:r>
              <a:rPr lang="en-CA" dirty="0"/>
              <a:t> leached with UPW</a:t>
            </a:r>
          </a:p>
          <a:p>
            <a:pPr marL="342900" indent="-342900">
              <a:buFontTx/>
              <a:buChar char="-"/>
            </a:pPr>
            <a:r>
              <a:rPr lang="en-CA" dirty="0"/>
              <a:t>Feb 23</a:t>
            </a:r>
            <a:r>
              <a:rPr lang="en-CA" baseline="30000" dirty="0"/>
              <a:t>rd</a:t>
            </a:r>
            <a:r>
              <a:rPr lang="en-CA" dirty="0"/>
              <a:t> the plates were flipped, move it out, rinse everything, changed water</a:t>
            </a:r>
          </a:p>
          <a:p>
            <a:pPr marL="342900" lvl="1" indent="-342900">
              <a:buFontTx/>
              <a:buChar char="-"/>
            </a:pPr>
            <a:r>
              <a:rPr lang="en-CA" dirty="0"/>
              <a:t>March </a:t>
            </a:r>
            <a:r>
              <a:rPr lang="en-CA" baseline="0" dirty="0"/>
              <a:t>9</a:t>
            </a:r>
            <a:r>
              <a:rPr lang="en-CA" baseline="30000" dirty="0"/>
              <a:t>th</a:t>
            </a:r>
            <a:r>
              <a:rPr lang="en-CA" baseline="0" dirty="0"/>
              <a:t> all platers were removed</a:t>
            </a:r>
          </a:p>
          <a:p>
            <a:pPr marL="342900" lvl="1" indent="-342900">
              <a:buFontTx/>
              <a:buChar char="-"/>
            </a:pPr>
            <a:r>
              <a:rPr lang="en-CA" baseline="0" dirty="0"/>
              <a:t>The plates that were treated the same was as the big plates</a:t>
            </a:r>
          </a:p>
        </p:txBody>
      </p:sp>
    </p:spTree>
    <p:extLst>
      <p:ext uri="{BB962C8B-B14F-4D97-AF65-F5344CB8AC3E}">
        <p14:creationId xmlns:p14="http://schemas.microsoft.com/office/powerpoint/2010/main" val="4311759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342900" indent="-342900">
              <a:buFontTx/>
              <a:buChar char="-"/>
            </a:pPr>
            <a:endParaRPr lang="en-CA" dirty="0"/>
          </a:p>
        </p:txBody>
      </p:sp>
    </p:spTree>
    <p:extLst>
      <p:ext uri="{BB962C8B-B14F-4D97-AF65-F5344CB8AC3E}">
        <p14:creationId xmlns:p14="http://schemas.microsoft.com/office/powerpoint/2010/main" val="7698556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CA" dirty="0"/>
          </a:p>
        </p:txBody>
      </p:sp>
    </p:spTree>
    <p:extLst>
      <p:ext uri="{BB962C8B-B14F-4D97-AF65-F5344CB8AC3E}">
        <p14:creationId xmlns:p14="http://schemas.microsoft.com/office/powerpoint/2010/main" val="7224261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indent="0">
              <a:buFontTx/>
              <a:buNone/>
            </a:pPr>
            <a:endParaRPr lang="en-CA" dirty="0"/>
          </a:p>
          <a:p>
            <a:pPr marL="342900" indent="-342900">
              <a:buFontTx/>
              <a:buChar char="-"/>
            </a:pPr>
            <a:r>
              <a:rPr lang="en-CA" b="1" dirty="0"/>
              <a:t>Bin 01 shows very small cleaning efficiency due to leaching, reduced by percentage</a:t>
            </a:r>
          </a:p>
          <a:p>
            <a:pPr marL="342900" indent="-342900">
              <a:buFontTx/>
              <a:buChar char="-"/>
            </a:pPr>
            <a:r>
              <a:rPr lang="en-CA" b="1" dirty="0"/>
              <a:t>Bin 02 does not show any reduction in contamination</a:t>
            </a:r>
          </a:p>
          <a:p>
            <a:pPr marL="342900" marR="0" lvl="0" indent="-342900" defTabSz="457200" eaLnBrk="1" fontAlgn="auto" latinLnBrk="0" hangingPunct="1">
              <a:lnSpc>
                <a:spcPct val="117999"/>
              </a:lnSpc>
              <a:spcBef>
                <a:spcPts val="0"/>
              </a:spcBef>
              <a:spcAft>
                <a:spcPts val="0"/>
              </a:spcAft>
              <a:buClrTx/>
              <a:buSzTx/>
              <a:buFontTx/>
              <a:buChar char="-"/>
              <a:tabLst/>
              <a:defRPr/>
            </a:pPr>
            <a:r>
              <a:rPr lang="en-CA" b="1" dirty="0"/>
              <a:t>Bin 02 are statistically compatible within statistical error</a:t>
            </a:r>
          </a:p>
          <a:p>
            <a:pPr marL="342900" indent="-342900">
              <a:buFontTx/>
              <a:buChar char="-"/>
            </a:pPr>
            <a:r>
              <a:rPr lang="en-CA" b="1" dirty="0"/>
              <a:t>Mention: maybe not aggressive enough with leaching as only </a:t>
            </a:r>
            <a:r>
              <a:rPr lang="en-CA" b="1" dirty="0" err="1"/>
              <a:t>upw</a:t>
            </a:r>
            <a:r>
              <a:rPr lang="en-CA" b="1" dirty="0"/>
              <a:t> was used, coupled with acid could have better effect</a:t>
            </a:r>
          </a:p>
          <a:p>
            <a:pPr marL="342900" indent="-342900">
              <a:buFontTx/>
              <a:buChar char="-"/>
            </a:pPr>
            <a:r>
              <a:rPr lang="en-CA" b="1" dirty="0"/>
              <a:t>Maybe the time period for the leaching is not enough</a:t>
            </a:r>
          </a:p>
          <a:p>
            <a:pPr marL="342900" indent="-342900">
              <a:buFontTx/>
              <a:buChar char="-"/>
            </a:pPr>
            <a:r>
              <a:rPr lang="en-CA" b="1" dirty="0"/>
              <a:t>Maybe what we are thinking to remove is not </a:t>
            </a:r>
          </a:p>
          <a:p>
            <a:pPr marL="342900" indent="-342900">
              <a:buFontTx/>
              <a:buChar char="-"/>
            </a:pPr>
            <a:endParaRPr lang="en-CA" b="1" dirty="0"/>
          </a:p>
          <a:p>
            <a:pPr marL="342900" indent="-342900">
              <a:buFontTx/>
              <a:buChar char="-"/>
            </a:pPr>
            <a:endParaRPr lang="en-CA" dirty="0"/>
          </a:p>
        </p:txBody>
      </p:sp>
    </p:spTree>
    <p:extLst>
      <p:ext uri="{BB962C8B-B14F-4D97-AF65-F5344CB8AC3E}">
        <p14:creationId xmlns:p14="http://schemas.microsoft.com/office/powerpoint/2010/main" val="9970088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peaker">
    <p:spTree>
      <p:nvGrpSpPr>
        <p:cNvPr id="1" name=""/>
        <p:cNvGrpSpPr/>
        <p:nvPr/>
      </p:nvGrpSpPr>
      <p:grpSpPr>
        <a:xfrm>
          <a:off x="0" y="0"/>
          <a:ext cx="0" cy="0"/>
          <a:chOff x="0" y="0"/>
          <a:chExt cx="0" cy="0"/>
        </a:xfrm>
      </p:grpSpPr>
      <p:pic>
        <p:nvPicPr>
          <p:cNvPr id="11" name="SNO_Presentation_4x3_Title.jpg" descr="SNO_Presentation_4x3_Title.jpg"/>
          <p:cNvPicPr>
            <a:picLocks noChangeAspect="1"/>
          </p:cNvPicPr>
          <p:nvPr/>
        </p:nvPicPr>
        <p:blipFill>
          <a:blip r:embed="rId2"/>
          <a:stretch>
            <a:fillRect/>
          </a:stretch>
        </p:blipFill>
        <p:spPr>
          <a:xfrm>
            <a:off x="1354" y="0"/>
            <a:ext cx="17337556" cy="9753600"/>
          </a:xfrm>
          <a:prstGeom prst="rect">
            <a:avLst/>
          </a:prstGeom>
          <a:ln w="12700">
            <a:miter lim="400000"/>
          </a:ln>
        </p:spPr>
      </p:pic>
      <p:sp>
        <p:nvSpPr>
          <p:cNvPr id="12" name="2018/01/01"/>
          <p:cNvSpPr txBox="1">
            <a:spLocks noGrp="1"/>
          </p:cNvSpPr>
          <p:nvPr>
            <p:ph type="body" sz="quarter" idx="13"/>
          </p:nvPr>
        </p:nvSpPr>
        <p:spPr>
          <a:xfrm>
            <a:off x="1747802" y="1022350"/>
            <a:ext cx="6635404" cy="495300"/>
          </a:xfrm>
          <a:prstGeom prst="rect">
            <a:avLst/>
          </a:prstGeom>
        </p:spPr>
        <p:txBody>
          <a:bodyPr>
            <a:noAutofit/>
          </a:bodyPr>
          <a:lstStyle>
            <a:lvl1pPr marL="0" indent="0">
              <a:lnSpc>
                <a:spcPct val="100000"/>
              </a:lnSpc>
              <a:buSzTx/>
              <a:buNone/>
              <a:defRPr sz="2400">
                <a:solidFill>
                  <a:srgbClr val="0076BD"/>
                </a:solidFill>
                <a:latin typeface="+mn-lt"/>
                <a:ea typeface="+mn-ea"/>
                <a:cs typeface="+mn-cs"/>
                <a:sym typeface="Lota Grotesque Bold"/>
              </a:defRPr>
            </a:lvl1pPr>
          </a:lstStyle>
          <a:p>
            <a:r>
              <a:t>2018/01/01</a:t>
            </a:r>
          </a:p>
        </p:txBody>
      </p:sp>
      <p:sp>
        <p:nvSpPr>
          <p:cNvPr id="13" name="Line"/>
          <p:cNvSpPr/>
          <p:nvPr/>
        </p:nvSpPr>
        <p:spPr>
          <a:xfrm flipV="1">
            <a:off x="1820521" y="5936506"/>
            <a:ext cx="2324695" cy="1"/>
          </a:xfrm>
          <a:prstGeom prst="line">
            <a:avLst/>
          </a:prstGeom>
          <a:ln w="76200">
            <a:solidFill>
              <a:srgbClr val="0076BD"/>
            </a:solidFill>
            <a:miter lim="400000"/>
          </a:ln>
        </p:spPr>
        <p:txBody>
          <a:bodyPr lIns="50800" tIns="50800" rIns="50800" bIns="50800" anchor="ctr"/>
          <a:lstStyle/>
          <a:p>
            <a:pPr algn="ctr">
              <a:lnSpc>
                <a:spcPct val="100000"/>
              </a:lnSpc>
              <a:defRPr sz="2200">
                <a:solidFill>
                  <a:srgbClr val="FFFFFF"/>
                </a:solidFill>
                <a:latin typeface="Helvetica Neue Medium"/>
                <a:ea typeface="Helvetica Neue Medium"/>
                <a:cs typeface="Helvetica Neue Medium"/>
                <a:sym typeface="Helvetica Neue Medium"/>
              </a:defRPr>
            </a:pPr>
            <a:endParaRPr sz="2200"/>
          </a:p>
        </p:txBody>
      </p:sp>
      <p:sp>
        <p:nvSpPr>
          <p:cNvPr id="14" name="Jane Doe…"/>
          <p:cNvSpPr txBox="1">
            <a:spLocks noGrp="1"/>
          </p:cNvSpPr>
          <p:nvPr>
            <p:ph type="body" sz="quarter" idx="14"/>
          </p:nvPr>
        </p:nvSpPr>
        <p:spPr>
          <a:xfrm>
            <a:off x="1743867" y="6248400"/>
            <a:ext cx="13717059" cy="1066800"/>
          </a:xfrm>
          <a:prstGeom prst="rect">
            <a:avLst/>
          </a:prstGeom>
        </p:spPr>
        <p:txBody>
          <a:bodyPr>
            <a:noAutofit/>
          </a:bodyPr>
          <a:lstStyle>
            <a:lvl1pPr marL="0" indent="0">
              <a:lnSpc>
                <a:spcPct val="100000"/>
              </a:lnSpc>
              <a:buSzTx/>
              <a:buNone/>
              <a:defRPr sz="3000">
                <a:solidFill>
                  <a:srgbClr val="5A676F"/>
                </a:solidFill>
                <a:latin typeface="Muli Bold"/>
                <a:sym typeface="Muli Bold"/>
              </a:defRPr>
            </a:lvl1pPr>
          </a:lstStyle>
          <a:p>
            <a:pPr marL="0" indent="0">
              <a:lnSpc>
                <a:spcPct val="100000"/>
              </a:lnSpc>
              <a:buSzTx/>
              <a:buNone/>
              <a:defRPr sz="3000">
                <a:solidFill>
                  <a:schemeClr val="accent1">
                    <a:hueOff val="48339"/>
                    <a:lumOff val="-12879"/>
                  </a:schemeClr>
                </a:solidFill>
                <a:latin typeface="Muli Bold"/>
                <a:ea typeface="Muli Bold"/>
                <a:cs typeface="Muli Bold"/>
                <a:sym typeface="Muli Bold"/>
              </a:defRPr>
            </a:pPr>
            <a:r>
              <a:rPr dirty="0"/>
              <a:t>Jane Doe</a:t>
            </a:r>
          </a:p>
          <a:p>
            <a:pPr marL="0" indent="0">
              <a:buSzTx/>
              <a:buNone/>
              <a:defRPr sz="3000">
                <a:solidFill>
                  <a:srgbClr val="5A676F"/>
                </a:solidFill>
              </a:defRPr>
            </a:pPr>
            <a:r>
              <a:rPr dirty="0"/>
              <a:t>Senior Position</a:t>
            </a:r>
          </a:p>
        </p:txBody>
      </p:sp>
      <p:sp>
        <p:nvSpPr>
          <p:cNvPr id="15" name="Title Text"/>
          <p:cNvSpPr txBox="1">
            <a:spLocks noGrp="1"/>
          </p:cNvSpPr>
          <p:nvPr>
            <p:ph type="title"/>
          </p:nvPr>
        </p:nvSpPr>
        <p:spPr>
          <a:xfrm>
            <a:off x="1693385" y="3049489"/>
            <a:ext cx="13818022" cy="2807445"/>
          </a:xfrm>
          <a:prstGeom prst="rect">
            <a:avLst/>
          </a:prstGeom>
        </p:spPr>
        <p:txBody>
          <a:bodyPr anchor="b"/>
          <a:lstStyle/>
          <a:p>
            <a:r>
              <a:t>Title Text</a:t>
            </a:r>
          </a:p>
        </p:txBody>
      </p:sp>
      <p:sp>
        <p:nvSpPr>
          <p:cNvPr id="16" name="Slide Number"/>
          <p:cNvSpPr txBox="1">
            <a:spLocks noGrp="1"/>
          </p:cNvSpPr>
          <p:nvPr>
            <p:ph type="sldNum" sz="quarter" idx="2"/>
          </p:nvPr>
        </p:nvSpPr>
        <p:spPr>
          <a:xfrm>
            <a:off x="8093344" y="9296401"/>
            <a:ext cx="572273" cy="564257"/>
          </a:xfrm>
          <a:prstGeom prst="rect">
            <a:avLst/>
          </a:prstGeom>
          <a:noFill/>
          <a:ln>
            <a:noFill/>
          </a:ln>
        </p:spPr>
        <p:txBody>
          <a:bodyPr wrap="none" lIns="50800" tIns="50800" rIns="50800" bIns="50800"/>
          <a:lstStyle>
            <a:lvl1pPr>
              <a:defRPr b="1">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ext Slide">
    <p:spTree>
      <p:nvGrpSpPr>
        <p:cNvPr id="1" name=""/>
        <p:cNvGrpSpPr/>
        <p:nvPr/>
      </p:nvGrpSpPr>
      <p:grpSpPr>
        <a:xfrm>
          <a:off x="0" y="0"/>
          <a:ext cx="0" cy="0"/>
          <a:chOff x="0" y="0"/>
          <a:chExt cx="0" cy="0"/>
        </a:xfrm>
      </p:grpSpPr>
      <p:sp>
        <p:nvSpPr>
          <p:cNvPr id="33" name="Text"/>
          <p:cNvSpPr txBox="1">
            <a:spLocks noGrp="1"/>
          </p:cNvSpPr>
          <p:nvPr>
            <p:ph type="body" sz="quarter" idx="13"/>
          </p:nvPr>
        </p:nvSpPr>
        <p:spPr>
          <a:xfrm>
            <a:off x="1777105" y="3270250"/>
            <a:ext cx="13786053" cy="419100"/>
          </a:xfrm>
          <a:prstGeom prst="rect">
            <a:avLst/>
          </a:prstGeom>
        </p:spPr>
        <p:txBody>
          <a:bodyPr anchor="t">
            <a:spAutoFit/>
          </a:bodyPr>
          <a:lstStyle>
            <a:lvl1pPr marL="0" indent="0">
              <a:lnSpc>
                <a:spcPct val="100000"/>
              </a:lnSpc>
              <a:buSzTx/>
              <a:buNone/>
            </a:lvl1pPr>
          </a:lstStyle>
          <a:p>
            <a:r>
              <a:t>Text</a:t>
            </a:r>
          </a:p>
        </p:txBody>
      </p:sp>
      <p:pic>
        <p:nvPicPr>
          <p:cNvPr id="34" name="SNO_ID_Colour.png" descr="SNO_ID_Colour.png"/>
          <p:cNvPicPr>
            <a:picLocks noChangeAspect="1"/>
          </p:cNvPicPr>
          <p:nvPr/>
        </p:nvPicPr>
        <p:blipFill>
          <a:blip r:embed="rId2"/>
          <a:stretch>
            <a:fillRect/>
          </a:stretch>
        </p:blipFill>
        <p:spPr>
          <a:xfrm>
            <a:off x="14411383" y="676656"/>
            <a:ext cx="2011743" cy="762407"/>
          </a:xfrm>
          <a:prstGeom prst="rect">
            <a:avLst/>
          </a:prstGeom>
          <a:ln w="12700">
            <a:miter lim="400000"/>
          </a:ln>
        </p:spPr>
      </p:pic>
      <p:pic>
        <p:nvPicPr>
          <p:cNvPr id="35" name="SNO_Presentation_DesignDots_Colour.png" descr="SNO_Presentation_DesignDots_Colour.png"/>
          <p:cNvPicPr>
            <a:picLocks noChangeAspect="1"/>
          </p:cNvPicPr>
          <p:nvPr/>
        </p:nvPicPr>
        <p:blipFill>
          <a:blip r:embed="rId3"/>
          <a:stretch>
            <a:fillRect/>
          </a:stretch>
        </p:blipFill>
        <p:spPr>
          <a:xfrm>
            <a:off x="-85347" y="8899143"/>
            <a:ext cx="14411384" cy="932068"/>
          </a:xfrm>
          <a:prstGeom prst="rect">
            <a:avLst/>
          </a:prstGeom>
          <a:ln w="12700">
            <a:miter lim="400000"/>
          </a:ln>
        </p:spPr>
      </p:pic>
      <p:sp>
        <p:nvSpPr>
          <p:cNvPr id="36" name="Title Text"/>
          <p:cNvSpPr txBox="1">
            <a:spLocks noGrp="1"/>
          </p:cNvSpPr>
          <p:nvPr>
            <p:ph type="title"/>
          </p:nvPr>
        </p:nvSpPr>
        <p:spPr>
          <a:xfrm>
            <a:off x="1761121" y="1021458"/>
            <a:ext cx="13818022" cy="1543943"/>
          </a:xfrm>
          <a:prstGeom prst="rect">
            <a:avLst/>
          </a:prstGeom>
        </p:spPr>
        <p:txBody>
          <a:bodyPr anchor="b"/>
          <a:lstStyle>
            <a:lvl1pPr>
              <a:defRPr sz="5400">
                <a:solidFill>
                  <a:schemeClr val="accent1">
                    <a:hueOff val="48339"/>
                    <a:lumOff val="-12879"/>
                  </a:schemeClr>
                </a:solidFill>
              </a:defRPr>
            </a:lvl1pPr>
          </a:lstStyle>
          <a:p>
            <a:r>
              <a:t>Title Text</a:t>
            </a:r>
          </a:p>
        </p:txBody>
      </p:sp>
      <p:sp>
        <p:nvSpPr>
          <p:cNvPr id="37" name="Slide Number"/>
          <p:cNvSpPr txBox="1">
            <a:spLocks noGrp="1"/>
          </p:cNvSpPr>
          <p:nvPr>
            <p:ph type="sldNum" sz="quarter" idx="2"/>
          </p:nvPr>
        </p:nvSpPr>
        <p:spPr>
          <a:xfrm>
            <a:off x="15496505" y="8641081"/>
            <a:ext cx="926622" cy="564257"/>
          </a:xfrm>
          <a:prstGeom prst="rect">
            <a:avLst/>
          </a:prstGeom>
          <a:noFill/>
          <a:ln>
            <a:noFill/>
          </a:ln>
        </p:spPr>
        <p:txBody>
          <a:bodyPr lIns="50800" tIns="50800" rIns="50800" bIns="50800"/>
          <a:lstStyle>
            <a:lvl1pPr>
              <a:defRPr>
                <a:solidFill>
                  <a:schemeClr val="accent1">
                    <a:hueOff val="48339"/>
                    <a:lumOff val="-12879"/>
                  </a:schemeClr>
                </a:solidFill>
              </a:defRPr>
            </a:lvl1pPr>
          </a:lstStyle>
          <a:p>
            <a:fld id="{86CB4B4D-7CA3-9044-876B-883B54F8677D}" type="slidenum">
              <a:t>‹#›</a:t>
            </a:fld>
            <a:endParaRPr/>
          </a:p>
        </p:txBody>
      </p:sp>
      <p:sp>
        <p:nvSpPr>
          <p:cNvPr id="38" name="Line"/>
          <p:cNvSpPr/>
          <p:nvPr/>
        </p:nvSpPr>
        <p:spPr>
          <a:xfrm flipV="1">
            <a:off x="1820521" y="2831356"/>
            <a:ext cx="2324695" cy="1"/>
          </a:xfrm>
          <a:prstGeom prst="line">
            <a:avLst/>
          </a:prstGeom>
          <a:ln w="76200">
            <a:solidFill>
              <a:schemeClr val="accent1">
                <a:hueOff val="48339"/>
                <a:lumOff val="-12879"/>
              </a:schemeClr>
            </a:solidFill>
            <a:miter lim="400000"/>
          </a:ln>
        </p:spPr>
        <p:txBody>
          <a:bodyPr lIns="50800" tIns="50800" rIns="50800" bIns="50800" anchor="ctr"/>
          <a:lstStyle/>
          <a:p>
            <a:pPr algn="ctr">
              <a:lnSpc>
                <a:spcPct val="100000"/>
              </a:lnSpc>
              <a:defRPr sz="2200">
                <a:solidFill>
                  <a:srgbClr val="FFFFFF"/>
                </a:solidFill>
                <a:latin typeface="Helvetica Neue Medium"/>
                <a:ea typeface="Helvetica Neue Medium"/>
                <a:cs typeface="Helvetica Neue Medium"/>
                <a:sym typeface="Helvetica Neue Medium"/>
              </a:defRPr>
            </a:pPr>
            <a:endParaRPr sz="220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Blank w Dots">
    <p:spTree>
      <p:nvGrpSpPr>
        <p:cNvPr id="1" name=""/>
        <p:cNvGrpSpPr/>
        <p:nvPr/>
      </p:nvGrpSpPr>
      <p:grpSpPr>
        <a:xfrm>
          <a:off x="0" y="0"/>
          <a:ext cx="0" cy="0"/>
          <a:chOff x="0" y="0"/>
          <a:chExt cx="0" cy="0"/>
        </a:xfrm>
      </p:grpSpPr>
      <p:pic>
        <p:nvPicPr>
          <p:cNvPr id="102" name="SNO_ID_Colour.png" descr="SNO_ID_Colour.png"/>
          <p:cNvPicPr>
            <a:picLocks noChangeAspect="1"/>
          </p:cNvPicPr>
          <p:nvPr/>
        </p:nvPicPr>
        <p:blipFill>
          <a:blip r:embed="rId2"/>
          <a:stretch>
            <a:fillRect/>
          </a:stretch>
        </p:blipFill>
        <p:spPr>
          <a:xfrm>
            <a:off x="14411383" y="676656"/>
            <a:ext cx="2011743" cy="762407"/>
          </a:xfrm>
          <a:prstGeom prst="rect">
            <a:avLst/>
          </a:prstGeom>
          <a:ln w="12700">
            <a:miter lim="400000"/>
          </a:ln>
        </p:spPr>
      </p:pic>
      <p:pic>
        <p:nvPicPr>
          <p:cNvPr id="103" name="SNO_Presentation_DesignDots_Colour.png" descr="SNO_Presentation_DesignDots_Colour.png"/>
          <p:cNvPicPr>
            <a:picLocks noChangeAspect="1"/>
          </p:cNvPicPr>
          <p:nvPr/>
        </p:nvPicPr>
        <p:blipFill>
          <a:blip r:embed="rId3"/>
          <a:stretch>
            <a:fillRect/>
          </a:stretch>
        </p:blipFill>
        <p:spPr>
          <a:xfrm>
            <a:off x="-85347" y="8899143"/>
            <a:ext cx="14411384" cy="932068"/>
          </a:xfrm>
          <a:prstGeom prst="rect">
            <a:avLst/>
          </a:prstGeom>
          <a:ln w="12700">
            <a:miter lim="400000"/>
          </a:ln>
        </p:spPr>
      </p:pic>
      <p:sp>
        <p:nvSpPr>
          <p:cNvPr id="104" name="Slide Number"/>
          <p:cNvSpPr txBox="1">
            <a:spLocks noGrp="1"/>
          </p:cNvSpPr>
          <p:nvPr>
            <p:ph type="sldNum" sz="quarter" idx="2"/>
          </p:nvPr>
        </p:nvSpPr>
        <p:spPr>
          <a:xfrm>
            <a:off x="15496505" y="8641081"/>
            <a:ext cx="926622" cy="564257"/>
          </a:xfrm>
          <a:prstGeom prst="rect">
            <a:avLst/>
          </a:prstGeom>
          <a:noFill/>
          <a:ln>
            <a:noFill/>
          </a:ln>
        </p:spPr>
        <p:txBody>
          <a:bodyPr lIns="50800" tIns="50800" rIns="50800" bIns="50800"/>
          <a:lstStyle>
            <a:lvl1pPr>
              <a:defRPr>
                <a:solidFill>
                  <a:schemeClr val="accent1">
                    <a:hueOff val="48339"/>
                    <a:lumOff val="-12879"/>
                  </a:schemeClr>
                </a:solidFill>
              </a:defRPr>
            </a:lvl1p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lide Number"/>
          <p:cNvSpPr txBox="1">
            <a:spLocks noGrp="1"/>
          </p:cNvSpPr>
          <p:nvPr>
            <p:ph type="sldNum" sz="quarter" idx="2"/>
          </p:nvPr>
        </p:nvSpPr>
        <p:spPr>
          <a:xfrm>
            <a:off x="15496505" y="8641081"/>
            <a:ext cx="926622" cy="461665"/>
          </a:xfrm>
          <a:prstGeom prst="rect">
            <a:avLst/>
          </a:prstGeom>
          <a:solidFill>
            <a:srgbClr val="000000">
              <a:alpha val="0"/>
            </a:srgbClr>
          </a:solidFill>
          <a:ln w="12700">
            <a:solidFill>
              <a:srgbClr val="000000"/>
            </a:solidFill>
            <a:miter lim="400000"/>
          </a:ln>
        </p:spPr>
        <p:txBody>
          <a:bodyPr lIns="0" tIns="0" rIns="0" bIns="0">
            <a:spAutoFit/>
          </a:bodyPr>
          <a:lstStyle>
            <a:lvl1pPr algn="r">
              <a:lnSpc>
                <a:spcPct val="100000"/>
              </a:lnSpc>
              <a:defRPr sz="3000">
                <a:solidFill>
                  <a:srgbClr val="FFFFFF"/>
                </a:solidFill>
                <a:latin typeface="+mn-lt"/>
                <a:ea typeface="+mn-ea"/>
                <a:cs typeface="+mn-cs"/>
                <a:sym typeface="Lota Grotesque Bold"/>
              </a:defRPr>
            </a:lvl1pPr>
          </a:lstStyle>
          <a:p>
            <a:fld id="{86CB4B4D-7CA3-9044-876B-883B54F8677D}" type="slidenum">
              <a:t>‹#›</a:t>
            </a:fld>
            <a:endParaRPr/>
          </a:p>
        </p:txBody>
      </p:sp>
      <p:sp>
        <p:nvSpPr>
          <p:cNvPr id="3" name="Title Text"/>
          <p:cNvSpPr txBox="1">
            <a:spLocks noGrp="1"/>
          </p:cNvSpPr>
          <p:nvPr>
            <p:ph type="title"/>
          </p:nvPr>
        </p:nvSpPr>
        <p:spPr>
          <a:xfrm>
            <a:off x="1270039" y="254000"/>
            <a:ext cx="14800185" cy="21590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p>
            <a:r>
              <a:t>Title Text</a:t>
            </a:r>
          </a:p>
        </p:txBody>
      </p:sp>
      <p:sp>
        <p:nvSpPr>
          <p:cNvPr id="4" name="Body Level One…"/>
          <p:cNvSpPr txBox="1">
            <a:spLocks noGrp="1"/>
          </p:cNvSpPr>
          <p:nvPr>
            <p:ph type="body" idx="1"/>
          </p:nvPr>
        </p:nvSpPr>
        <p:spPr>
          <a:xfrm>
            <a:off x="1270039" y="2590800"/>
            <a:ext cx="14800185" cy="62865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7" r:id="rId3"/>
  </p:sldLayoutIdLst>
  <p:transition spd="med"/>
  <p:hf hdr="0" ftr="0" dt="0"/>
  <p:txStyles>
    <p:titleStyle>
      <a:lvl1pPr marL="0" marR="0" indent="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1pPr>
      <a:lvl2pPr marL="0" marR="0" indent="2286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2pPr>
      <a:lvl3pPr marL="0" marR="0" indent="4572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3pPr>
      <a:lvl4pPr marL="0" marR="0" indent="6858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4pPr>
      <a:lvl5pPr marL="0" marR="0" indent="9144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5pPr>
      <a:lvl6pPr marL="0" marR="0" indent="11430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6pPr>
      <a:lvl7pPr marL="0" marR="0" indent="13716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7pPr>
      <a:lvl8pPr marL="0" marR="0" indent="16002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8pPr>
      <a:lvl9pPr marL="0" marR="0" indent="18288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9pPr>
    </p:titleStyle>
    <p:bodyStyle>
      <a:lvl1pPr marL="277812" marR="0" indent="-277812" algn="l" defTabSz="584200" rtl="0" latinLnBrk="0">
        <a:lnSpc>
          <a:spcPct val="120000"/>
        </a:lnSpc>
        <a:spcBef>
          <a:spcPts val="0"/>
        </a:spcBef>
        <a:spcAft>
          <a:spcPts val="0"/>
        </a:spcAft>
        <a:buClrTx/>
        <a:buSzPct val="8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1pPr>
      <a:lvl2pPr marL="722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2pPr>
      <a:lvl3pPr marL="1166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3pPr>
      <a:lvl4pPr marL="1611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4pPr>
      <a:lvl5pPr marL="2055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5pPr>
      <a:lvl6pPr marL="2500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6pPr>
      <a:lvl7pPr marL="2944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7pPr>
      <a:lvl8pPr marL="33893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8pPr>
      <a:lvl9pPr marL="3833812" marR="0" indent="-277812" algn="l" defTabSz="584200" rtl="0" latinLnBrk="0">
        <a:lnSpc>
          <a:spcPct val="120000"/>
        </a:lnSpc>
        <a:spcBef>
          <a:spcPts val="0"/>
        </a:spcBef>
        <a:spcAft>
          <a:spcPts val="0"/>
        </a:spcAft>
        <a:buClrTx/>
        <a:buSzPct val="145000"/>
        <a:buFontTx/>
        <a:buChar char="•"/>
        <a:tabLst/>
        <a:defRPr sz="2000" b="0" i="0" u="none" strike="noStrike" cap="none" spc="0" baseline="0">
          <a:ln>
            <a:noFill/>
          </a:ln>
          <a:solidFill>
            <a:srgbClr val="000000"/>
          </a:solidFill>
          <a:uFillTx/>
          <a:latin typeface="Muli Regular"/>
          <a:ea typeface="Muli Regular"/>
          <a:cs typeface="Muli Regular"/>
          <a:sym typeface="Muli Regular"/>
        </a:defRPr>
      </a:lvl9pPr>
    </p:bodyStyle>
    <p:otherStyle>
      <a:lvl1pPr marL="0" marR="0" indent="0" algn="r" defTabSz="584200" rtl="0" latinLnBrk="0">
        <a:lnSpc>
          <a:spcPct val="100000"/>
        </a:lnSpc>
        <a:spcBef>
          <a:spcPts val="0"/>
        </a:spcBef>
        <a:spcAft>
          <a:spcPts val="0"/>
        </a:spcAft>
        <a:buClrTx/>
        <a:buSzTx/>
        <a:buFontTx/>
        <a:buNone/>
        <a:tabLst/>
        <a:defRPr sz="3000" b="0" i="0" u="none" strike="noStrike" cap="none" spc="0" baseline="0">
          <a:ln>
            <a:noFill/>
          </a:ln>
          <a:solidFill>
            <a:schemeClr val="tx1"/>
          </a:solidFill>
          <a:uFillTx/>
          <a:latin typeface="+mn-lt"/>
          <a:ea typeface="+mn-ea"/>
          <a:cs typeface="+mn-cs"/>
          <a:sym typeface="Lota Grotesque Bold"/>
        </a:defRPr>
      </a:lvl1pPr>
      <a:lvl2pPr marL="0" marR="0" indent="228600" algn="r" defTabSz="584200" rtl="0" latinLnBrk="0">
        <a:lnSpc>
          <a:spcPct val="100000"/>
        </a:lnSpc>
        <a:spcBef>
          <a:spcPts val="0"/>
        </a:spcBef>
        <a:spcAft>
          <a:spcPts val="0"/>
        </a:spcAft>
        <a:buClrTx/>
        <a:buSzTx/>
        <a:buFontTx/>
        <a:buNone/>
        <a:tabLst/>
        <a:defRPr sz="3000" b="0" i="0" u="none" strike="noStrike" cap="none" spc="0" baseline="0">
          <a:ln>
            <a:noFill/>
          </a:ln>
          <a:solidFill>
            <a:schemeClr val="tx1"/>
          </a:solidFill>
          <a:uFillTx/>
          <a:latin typeface="+mn-lt"/>
          <a:ea typeface="+mn-ea"/>
          <a:cs typeface="+mn-cs"/>
          <a:sym typeface="Lota Grotesque Bold"/>
        </a:defRPr>
      </a:lvl2pPr>
      <a:lvl3pPr marL="0" marR="0" indent="457200" algn="r" defTabSz="584200" rtl="0" latinLnBrk="0">
        <a:lnSpc>
          <a:spcPct val="100000"/>
        </a:lnSpc>
        <a:spcBef>
          <a:spcPts val="0"/>
        </a:spcBef>
        <a:spcAft>
          <a:spcPts val="0"/>
        </a:spcAft>
        <a:buClrTx/>
        <a:buSzTx/>
        <a:buFontTx/>
        <a:buNone/>
        <a:tabLst/>
        <a:defRPr sz="3000" b="0" i="0" u="none" strike="noStrike" cap="none" spc="0" baseline="0">
          <a:ln>
            <a:noFill/>
          </a:ln>
          <a:solidFill>
            <a:schemeClr val="tx1"/>
          </a:solidFill>
          <a:uFillTx/>
          <a:latin typeface="+mn-lt"/>
          <a:ea typeface="+mn-ea"/>
          <a:cs typeface="+mn-cs"/>
          <a:sym typeface="Lota Grotesque Bold"/>
        </a:defRPr>
      </a:lvl3pPr>
      <a:lvl4pPr marL="0" marR="0" indent="685800" algn="r" defTabSz="584200" rtl="0" latinLnBrk="0">
        <a:lnSpc>
          <a:spcPct val="100000"/>
        </a:lnSpc>
        <a:spcBef>
          <a:spcPts val="0"/>
        </a:spcBef>
        <a:spcAft>
          <a:spcPts val="0"/>
        </a:spcAft>
        <a:buClrTx/>
        <a:buSzTx/>
        <a:buFontTx/>
        <a:buNone/>
        <a:tabLst/>
        <a:defRPr sz="3000" b="0" i="0" u="none" strike="noStrike" cap="none" spc="0" baseline="0">
          <a:ln>
            <a:noFill/>
          </a:ln>
          <a:solidFill>
            <a:schemeClr val="tx1"/>
          </a:solidFill>
          <a:uFillTx/>
          <a:latin typeface="+mn-lt"/>
          <a:ea typeface="+mn-ea"/>
          <a:cs typeface="+mn-cs"/>
          <a:sym typeface="Lota Grotesque Bold"/>
        </a:defRPr>
      </a:lvl4pPr>
      <a:lvl5pPr marL="0" marR="0" indent="914400" algn="r" defTabSz="584200" rtl="0" latinLnBrk="0">
        <a:lnSpc>
          <a:spcPct val="100000"/>
        </a:lnSpc>
        <a:spcBef>
          <a:spcPts val="0"/>
        </a:spcBef>
        <a:spcAft>
          <a:spcPts val="0"/>
        </a:spcAft>
        <a:buClrTx/>
        <a:buSzTx/>
        <a:buFontTx/>
        <a:buNone/>
        <a:tabLst/>
        <a:defRPr sz="3000" b="0" i="0" u="none" strike="noStrike" cap="none" spc="0" baseline="0">
          <a:ln>
            <a:noFill/>
          </a:ln>
          <a:solidFill>
            <a:schemeClr val="tx1"/>
          </a:solidFill>
          <a:uFillTx/>
          <a:latin typeface="+mn-lt"/>
          <a:ea typeface="+mn-ea"/>
          <a:cs typeface="+mn-cs"/>
          <a:sym typeface="Lota Grotesque Bold"/>
        </a:defRPr>
      </a:lvl5pPr>
      <a:lvl6pPr marL="0" marR="0" indent="1143000" algn="r" defTabSz="584200" rtl="0" latinLnBrk="0">
        <a:lnSpc>
          <a:spcPct val="100000"/>
        </a:lnSpc>
        <a:spcBef>
          <a:spcPts val="0"/>
        </a:spcBef>
        <a:spcAft>
          <a:spcPts val="0"/>
        </a:spcAft>
        <a:buClrTx/>
        <a:buSzTx/>
        <a:buFontTx/>
        <a:buNone/>
        <a:tabLst/>
        <a:defRPr sz="3000" b="0" i="0" u="none" strike="noStrike" cap="none" spc="0" baseline="0">
          <a:ln>
            <a:noFill/>
          </a:ln>
          <a:solidFill>
            <a:schemeClr val="tx1"/>
          </a:solidFill>
          <a:uFillTx/>
          <a:latin typeface="+mn-lt"/>
          <a:ea typeface="+mn-ea"/>
          <a:cs typeface="+mn-cs"/>
          <a:sym typeface="Lota Grotesque Bold"/>
        </a:defRPr>
      </a:lvl6pPr>
      <a:lvl7pPr marL="0" marR="0" indent="1371600" algn="r" defTabSz="584200" rtl="0" latinLnBrk="0">
        <a:lnSpc>
          <a:spcPct val="100000"/>
        </a:lnSpc>
        <a:spcBef>
          <a:spcPts val="0"/>
        </a:spcBef>
        <a:spcAft>
          <a:spcPts val="0"/>
        </a:spcAft>
        <a:buClrTx/>
        <a:buSzTx/>
        <a:buFontTx/>
        <a:buNone/>
        <a:tabLst/>
        <a:defRPr sz="3000" b="0" i="0" u="none" strike="noStrike" cap="none" spc="0" baseline="0">
          <a:ln>
            <a:noFill/>
          </a:ln>
          <a:solidFill>
            <a:schemeClr val="tx1"/>
          </a:solidFill>
          <a:uFillTx/>
          <a:latin typeface="+mn-lt"/>
          <a:ea typeface="+mn-ea"/>
          <a:cs typeface="+mn-cs"/>
          <a:sym typeface="Lota Grotesque Bold"/>
        </a:defRPr>
      </a:lvl7pPr>
      <a:lvl8pPr marL="0" marR="0" indent="1600200" algn="r" defTabSz="584200" rtl="0" latinLnBrk="0">
        <a:lnSpc>
          <a:spcPct val="100000"/>
        </a:lnSpc>
        <a:spcBef>
          <a:spcPts val="0"/>
        </a:spcBef>
        <a:spcAft>
          <a:spcPts val="0"/>
        </a:spcAft>
        <a:buClrTx/>
        <a:buSzTx/>
        <a:buFontTx/>
        <a:buNone/>
        <a:tabLst/>
        <a:defRPr sz="3000" b="0" i="0" u="none" strike="noStrike" cap="none" spc="0" baseline="0">
          <a:ln>
            <a:noFill/>
          </a:ln>
          <a:solidFill>
            <a:schemeClr val="tx1"/>
          </a:solidFill>
          <a:uFillTx/>
          <a:latin typeface="+mn-lt"/>
          <a:ea typeface="+mn-ea"/>
          <a:cs typeface="+mn-cs"/>
          <a:sym typeface="Lota Grotesque Bold"/>
        </a:defRPr>
      </a:lvl8pPr>
      <a:lvl9pPr marL="0" marR="0" indent="1828800" algn="r" defTabSz="584200" rtl="0" latinLnBrk="0">
        <a:lnSpc>
          <a:spcPct val="100000"/>
        </a:lnSpc>
        <a:spcBef>
          <a:spcPts val="0"/>
        </a:spcBef>
        <a:spcAft>
          <a:spcPts val="0"/>
        </a:spcAft>
        <a:buClrTx/>
        <a:buSzTx/>
        <a:buFontTx/>
        <a:buNone/>
        <a:tabLst/>
        <a:defRPr sz="3000" b="0" i="0" u="none" strike="noStrike" cap="none" spc="0" baseline="0">
          <a:ln>
            <a:noFill/>
          </a:ln>
          <a:solidFill>
            <a:schemeClr val="tx1"/>
          </a:solidFill>
          <a:uFillTx/>
          <a:latin typeface="+mn-lt"/>
          <a:ea typeface="+mn-ea"/>
          <a:cs typeface="+mn-cs"/>
          <a:sym typeface="Lota Grotesque Bold"/>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2018/01/01"/>
          <p:cNvSpPr txBox="1">
            <a:spLocks noGrp="1"/>
          </p:cNvSpPr>
          <p:nvPr>
            <p:ph type="body" idx="13"/>
          </p:nvPr>
        </p:nvSpPr>
        <p:spPr>
          <a:prstGeom prst="rect">
            <a:avLst/>
          </a:prstGeom>
        </p:spPr>
        <p:txBody>
          <a:bodyPr/>
          <a:lstStyle/>
          <a:p>
            <a:r>
              <a:rPr lang="en-CA" b="1" dirty="0"/>
              <a:t>2022/08/16</a:t>
            </a:r>
            <a:endParaRPr b="1" dirty="0"/>
          </a:p>
        </p:txBody>
      </p:sp>
      <p:sp>
        <p:nvSpPr>
          <p:cNvPr id="130" name="Jane Doe…"/>
          <p:cNvSpPr txBox="1">
            <a:spLocks noGrp="1"/>
          </p:cNvSpPr>
          <p:nvPr>
            <p:ph type="body" idx="14"/>
          </p:nvPr>
        </p:nvSpPr>
        <p:spPr>
          <a:prstGeom prst="rect">
            <a:avLst/>
          </a:prstGeom>
        </p:spPr>
        <p:txBody>
          <a:bodyPr/>
          <a:lstStyle/>
          <a:p>
            <a:pPr>
              <a:defRPr sz="3000">
                <a:solidFill>
                  <a:schemeClr val="accent1">
                    <a:hueOff val="48339"/>
                    <a:lumOff val="-12879"/>
                  </a:schemeClr>
                </a:solidFill>
                <a:latin typeface="Muli Bold"/>
                <a:ea typeface="Muli Bold"/>
                <a:cs typeface="Muli Bold"/>
                <a:sym typeface="Muli Bold"/>
              </a:defRPr>
            </a:pPr>
            <a:r>
              <a:rPr lang="en-CA" dirty="0"/>
              <a:t>Pranav Sairam – Physics and Astronomy Student at the University of Waterloo</a:t>
            </a:r>
          </a:p>
          <a:p>
            <a:pPr>
              <a:defRPr sz="3000">
                <a:solidFill>
                  <a:schemeClr val="accent1">
                    <a:hueOff val="48339"/>
                    <a:lumOff val="-12879"/>
                  </a:schemeClr>
                </a:solidFill>
                <a:latin typeface="Muli Bold"/>
                <a:ea typeface="Muli Bold"/>
                <a:cs typeface="Muli Bold"/>
                <a:sym typeface="Muli Bold"/>
              </a:defRPr>
            </a:pPr>
            <a:r>
              <a:rPr lang="en-CA" dirty="0"/>
              <a:t>SNOLAB Summer Coop Research Assistant</a:t>
            </a:r>
            <a:endParaRPr lang="en-US" dirty="0"/>
          </a:p>
          <a:p>
            <a:pPr>
              <a:defRPr sz="3000">
                <a:solidFill>
                  <a:srgbClr val="5A676F"/>
                </a:solidFill>
              </a:defRPr>
            </a:pPr>
            <a:r>
              <a:rPr lang="en-US" dirty="0"/>
              <a:t>Supervisor: Dr. Silvia Scorza</a:t>
            </a:r>
          </a:p>
        </p:txBody>
      </p:sp>
      <p:sp>
        <p:nvSpPr>
          <p:cNvPr id="131" name="Presentation…"/>
          <p:cNvSpPr txBox="1">
            <a:spLocks noGrp="1"/>
          </p:cNvSpPr>
          <p:nvPr>
            <p:ph type="ctrTitle"/>
          </p:nvPr>
        </p:nvSpPr>
        <p:spPr>
          <a:prstGeom prst="rect">
            <a:avLst/>
          </a:prstGeom>
        </p:spPr>
        <p:txBody>
          <a:bodyPr>
            <a:noAutofit/>
          </a:bodyPr>
          <a:lstStyle/>
          <a:p>
            <a:pPr defTabSz="496570">
              <a:defRPr sz="9010"/>
            </a:pPr>
            <a:r>
              <a:rPr lang="en-US" sz="6600" dirty="0"/>
              <a:t>Analysis of leaching on </a:t>
            </a:r>
            <a:r>
              <a:rPr lang="en-CA" sz="6600" dirty="0"/>
              <a:t>Polytetrafluoroethlene (PTFE)</a:t>
            </a:r>
            <a:r>
              <a:rPr lang="en-US" sz="6600" dirty="0"/>
              <a:t> shielding through the detection of alpha particle emissions.</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1CB25C7-C600-C90D-A1ED-9565A38C466F}"/>
              </a:ext>
            </a:extLst>
          </p:cNvPr>
          <p:cNvSpPr>
            <a:spLocks noGrp="1"/>
          </p:cNvSpPr>
          <p:nvPr>
            <p:ph type="title"/>
          </p:nvPr>
        </p:nvSpPr>
        <p:spPr>
          <a:xfrm>
            <a:off x="793377" y="0"/>
            <a:ext cx="13818022" cy="1543943"/>
          </a:xfrm>
        </p:spPr>
        <p:txBody>
          <a:bodyPr>
            <a:normAutofit/>
          </a:bodyPr>
          <a:lstStyle/>
          <a:p>
            <a:r>
              <a:rPr lang="en-CA" dirty="0"/>
              <a:t>Analysis Results: Fitting Energy Spectra</a:t>
            </a:r>
          </a:p>
        </p:txBody>
      </p:sp>
      <p:sp>
        <p:nvSpPr>
          <p:cNvPr id="4" name="Slide Number Placeholder 3">
            <a:extLst>
              <a:ext uri="{FF2B5EF4-FFF2-40B4-BE49-F238E27FC236}">
                <a16:creationId xmlns:a16="http://schemas.microsoft.com/office/drawing/2014/main" id="{1408E803-B1EB-42D4-85A4-441508363E5F}"/>
              </a:ext>
            </a:extLst>
          </p:cNvPr>
          <p:cNvSpPr>
            <a:spLocks noGrp="1"/>
          </p:cNvSpPr>
          <p:nvPr>
            <p:ph type="sldNum" sz="quarter" idx="2"/>
          </p:nvPr>
        </p:nvSpPr>
        <p:spPr/>
        <p:txBody>
          <a:bodyPr/>
          <a:lstStyle/>
          <a:p>
            <a:fld id="{86CB4B4D-7CA3-9044-876B-883B54F8677D}" type="slidenum">
              <a:rPr lang="en-CA" smtClean="0"/>
              <a:t>10</a:t>
            </a:fld>
            <a:endParaRPr lang="en-CA"/>
          </a:p>
        </p:txBody>
      </p:sp>
      <p:pic>
        <p:nvPicPr>
          <p:cNvPr id="8" name="Picture 7" descr="Chart, histogram&#10;&#10;Description automatically generated">
            <a:extLst>
              <a:ext uri="{FF2B5EF4-FFF2-40B4-BE49-F238E27FC236}">
                <a16:creationId xmlns:a16="http://schemas.microsoft.com/office/drawing/2014/main" id="{A3F5F299-A73D-BD23-E83C-D2BBE4F0CD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420" y="1881549"/>
            <a:ext cx="7632574" cy="3319969"/>
          </a:xfrm>
          <a:prstGeom prst="rect">
            <a:avLst/>
          </a:prstGeom>
        </p:spPr>
      </p:pic>
      <p:pic>
        <p:nvPicPr>
          <p:cNvPr id="10" name="Picture 9" descr="Chart, histogram&#10;&#10;Description automatically generated">
            <a:extLst>
              <a:ext uri="{FF2B5EF4-FFF2-40B4-BE49-F238E27FC236}">
                <a16:creationId xmlns:a16="http://schemas.microsoft.com/office/drawing/2014/main" id="{DDDA9C0C-6808-4381-4966-37557A8D607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90553" y="1933792"/>
            <a:ext cx="7632574" cy="3215482"/>
          </a:xfrm>
          <a:prstGeom prst="rect">
            <a:avLst/>
          </a:prstGeom>
        </p:spPr>
      </p:pic>
      <p:pic>
        <p:nvPicPr>
          <p:cNvPr id="12" name="Picture 11">
            <a:extLst>
              <a:ext uri="{FF2B5EF4-FFF2-40B4-BE49-F238E27FC236}">
                <a16:creationId xmlns:a16="http://schemas.microsoft.com/office/drawing/2014/main" id="{25EFB7A0-37E3-7AC9-A65A-34BE3F6747A6}"/>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304420" y="5596429"/>
            <a:ext cx="7632574" cy="3224205"/>
          </a:xfrm>
          <a:prstGeom prst="rect">
            <a:avLst/>
          </a:prstGeom>
        </p:spPr>
      </p:pic>
      <p:sp>
        <p:nvSpPr>
          <p:cNvPr id="6" name="Text Placeholder 1">
            <a:extLst>
              <a:ext uri="{FF2B5EF4-FFF2-40B4-BE49-F238E27FC236}">
                <a16:creationId xmlns:a16="http://schemas.microsoft.com/office/drawing/2014/main" id="{C55497D0-8A4E-30A7-2FEC-24A01B233F33}"/>
              </a:ext>
            </a:extLst>
          </p:cNvPr>
          <p:cNvSpPr>
            <a:spLocks noGrp="1"/>
          </p:cNvSpPr>
          <p:nvPr>
            <p:ph type="body" sz="quarter" idx="13"/>
          </p:nvPr>
        </p:nvSpPr>
        <p:spPr>
          <a:xfrm>
            <a:off x="8670131" y="5305441"/>
            <a:ext cx="7209736" cy="1771960"/>
          </a:xfrm>
        </p:spPr>
        <p:txBody>
          <a:bodyPr/>
          <a:lstStyle/>
          <a:p>
            <a:pPr marL="342900" indent="-342900">
              <a:buFont typeface="Arial" panose="020B0604020202020204" pitchFamily="34" charset="0"/>
              <a:buChar char="•"/>
            </a:pPr>
            <a:r>
              <a:rPr lang="en-CA" sz="2400" dirty="0"/>
              <a:t>Overall fitting not as expected</a:t>
            </a:r>
          </a:p>
          <a:p>
            <a:pPr marL="1065212" lvl="1" indent="-342900">
              <a:buFont typeface="Arial" panose="020B0604020202020204" pitchFamily="34" charset="0"/>
              <a:buChar char="•"/>
            </a:pPr>
            <a:r>
              <a:rPr lang="en-CA" sz="2400" dirty="0"/>
              <a:t>Fitting first done at 5.3 MeV for Rn-222 Alpha, peak is observed at around 4.8 MeV (Th-232 Exposure)</a:t>
            </a:r>
          </a:p>
        </p:txBody>
      </p:sp>
    </p:spTree>
    <p:extLst>
      <p:ext uri="{BB962C8B-B14F-4D97-AF65-F5344CB8AC3E}">
        <p14:creationId xmlns:p14="http://schemas.microsoft.com/office/powerpoint/2010/main" val="3214193065"/>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1CB25C7-C600-C90D-A1ED-9565A38C466F}"/>
              </a:ext>
            </a:extLst>
          </p:cNvPr>
          <p:cNvSpPr>
            <a:spLocks noGrp="1"/>
          </p:cNvSpPr>
          <p:nvPr>
            <p:ph type="title"/>
          </p:nvPr>
        </p:nvSpPr>
        <p:spPr/>
        <p:txBody>
          <a:bodyPr>
            <a:normAutofit/>
          </a:bodyPr>
          <a:lstStyle/>
          <a:p>
            <a:r>
              <a:rPr lang="en-CA" dirty="0"/>
              <a:t>Analysis Results: Bin 00001 Energy Spectra</a:t>
            </a:r>
          </a:p>
        </p:txBody>
      </p:sp>
      <p:sp>
        <p:nvSpPr>
          <p:cNvPr id="4" name="Slide Number Placeholder 3">
            <a:extLst>
              <a:ext uri="{FF2B5EF4-FFF2-40B4-BE49-F238E27FC236}">
                <a16:creationId xmlns:a16="http://schemas.microsoft.com/office/drawing/2014/main" id="{1408E803-B1EB-42D4-85A4-441508363E5F}"/>
              </a:ext>
            </a:extLst>
          </p:cNvPr>
          <p:cNvSpPr>
            <a:spLocks noGrp="1"/>
          </p:cNvSpPr>
          <p:nvPr>
            <p:ph type="sldNum" sz="quarter" idx="2"/>
          </p:nvPr>
        </p:nvSpPr>
        <p:spPr/>
        <p:txBody>
          <a:bodyPr/>
          <a:lstStyle/>
          <a:p>
            <a:fld id="{86CB4B4D-7CA3-9044-876B-883B54F8677D}" type="slidenum">
              <a:rPr lang="en-CA" smtClean="0"/>
              <a:t>11</a:t>
            </a:fld>
            <a:endParaRPr lang="en-CA"/>
          </a:p>
        </p:txBody>
      </p:sp>
      <p:pic>
        <p:nvPicPr>
          <p:cNvPr id="8" name="Picture 7">
            <a:extLst>
              <a:ext uri="{FF2B5EF4-FFF2-40B4-BE49-F238E27FC236}">
                <a16:creationId xmlns:a16="http://schemas.microsoft.com/office/drawing/2014/main" id="{A3F5F299-A73D-BD23-E83C-D2BBE4F0CD2A}"/>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8857397" y="3491605"/>
            <a:ext cx="8348085" cy="3526457"/>
          </a:xfrm>
          <a:prstGeom prst="rect">
            <a:avLst/>
          </a:prstGeom>
        </p:spPr>
      </p:pic>
      <p:sp>
        <p:nvSpPr>
          <p:cNvPr id="15" name="Text Placeholder 1">
            <a:extLst>
              <a:ext uri="{FF2B5EF4-FFF2-40B4-BE49-F238E27FC236}">
                <a16:creationId xmlns:a16="http://schemas.microsoft.com/office/drawing/2014/main" id="{7784BF81-3AA1-1BE0-7048-17938EC0A80C}"/>
              </a:ext>
            </a:extLst>
          </p:cNvPr>
          <p:cNvSpPr>
            <a:spLocks noGrp="1"/>
          </p:cNvSpPr>
          <p:nvPr>
            <p:ph type="body" sz="quarter" idx="13"/>
          </p:nvPr>
        </p:nvSpPr>
        <p:spPr>
          <a:xfrm>
            <a:off x="181223" y="7201467"/>
            <a:ext cx="16977815" cy="1530675"/>
          </a:xfrm>
        </p:spPr>
        <p:txBody>
          <a:bodyPr/>
          <a:lstStyle/>
          <a:p>
            <a:pPr marR="0" algn="ctr" defTabSz="584200" rtl="0" fontAlgn="auto" latinLnBrk="0" hangingPunct="0">
              <a:lnSpc>
                <a:spcPct val="120000"/>
              </a:lnSpc>
              <a:spcBef>
                <a:spcPts val="0"/>
              </a:spcBef>
              <a:spcAft>
                <a:spcPts val="0"/>
              </a:spcAft>
              <a:buClrTx/>
              <a:buSzTx/>
              <a:tabLst/>
            </a:pPr>
            <a:r>
              <a:rPr kumimoji="0" lang="en-CA" sz="4000" b="0" i="0" u="none" strike="noStrike" cap="none" spc="0" normalizeH="0" baseline="0" dirty="0">
                <a:ln>
                  <a:noFill/>
                </a:ln>
                <a:solidFill>
                  <a:srgbClr val="000000"/>
                </a:solidFill>
                <a:effectLst/>
                <a:uFillTx/>
                <a:latin typeface="Muli Regular"/>
                <a:ea typeface="Muli Regular"/>
                <a:cs typeface="Muli Regular"/>
                <a:sym typeface="Muli Regular"/>
              </a:rPr>
              <a:t>Fitting comparison conducted at </a:t>
            </a:r>
            <a:r>
              <a:rPr kumimoji="0" lang="en-CA" sz="4000" b="1" i="0" u="none" strike="noStrike" cap="none" spc="0" normalizeH="0" baseline="0" dirty="0">
                <a:ln>
                  <a:noFill/>
                </a:ln>
                <a:solidFill>
                  <a:srgbClr val="000000"/>
                </a:solidFill>
                <a:effectLst/>
                <a:uFillTx/>
                <a:latin typeface="Muli Regular"/>
                <a:ea typeface="Muli Regular"/>
                <a:cs typeface="Muli Regular"/>
                <a:sym typeface="Muli Regular"/>
              </a:rPr>
              <a:t>5.3 MeV </a:t>
            </a:r>
            <a:r>
              <a:rPr kumimoji="0" lang="en-CA" sz="4000" b="0" i="0" u="none" strike="noStrike" cap="none" spc="0" normalizeH="0" baseline="0" dirty="0">
                <a:ln>
                  <a:noFill/>
                </a:ln>
                <a:solidFill>
                  <a:srgbClr val="000000"/>
                </a:solidFill>
                <a:effectLst/>
                <a:uFillTx/>
                <a:latin typeface="Muli Regular"/>
                <a:ea typeface="Muli Regular"/>
                <a:cs typeface="Muli Regular"/>
                <a:sym typeface="Muli Regular"/>
              </a:rPr>
              <a:t>for </a:t>
            </a:r>
            <a:r>
              <a:rPr kumimoji="0" lang="en-CA" sz="4000" b="1" i="0" u="none" strike="noStrike" cap="none" spc="0" normalizeH="0" baseline="0" dirty="0">
                <a:ln>
                  <a:noFill/>
                </a:ln>
                <a:solidFill>
                  <a:srgbClr val="000000"/>
                </a:solidFill>
                <a:effectLst/>
                <a:uFillTx/>
                <a:latin typeface="Muli Regular"/>
                <a:ea typeface="Muli Regular"/>
                <a:cs typeface="Muli Regular"/>
                <a:sym typeface="Muli Regular"/>
              </a:rPr>
              <a:t>Rn-222</a:t>
            </a:r>
            <a:r>
              <a:rPr kumimoji="0" lang="en-CA" sz="4000" b="0" i="0" u="none" strike="noStrike" cap="none" spc="0" normalizeH="0" baseline="0" dirty="0">
                <a:ln>
                  <a:noFill/>
                </a:ln>
                <a:solidFill>
                  <a:srgbClr val="000000"/>
                </a:solidFill>
                <a:effectLst/>
                <a:uFillTx/>
                <a:latin typeface="Muli Regular"/>
                <a:ea typeface="Muli Regular"/>
                <a:cs typeface="Muli Regular"/>
                <a:sym typeface="Muli Regular"/>
              </a:rPr>
              <a:t> as compared to </a:t>
            </a:r>
          </a:p>
          <a:p>
            <a:pPr marR="0" algn="ctr" defTabSz="584200" rtl="0" fontAlgn="auto" latinLnBrk="0" hangingPunct="0">
              <a:lnSpc>
                <a:spcPct val="120000"/>
              </a:lnSpc>
              <a:spcBef>
                <a:spcPts val="0"/>
              </a:spcBef>
              <a:spcAft>
                <a:spcPts val="0"/>
              </a:spcAft>
              <a:buClrTx/>
              <a:buSzTx/>
              <a:tabLst/>
            </a:pPr>
            <a:r>
              <a:rPr kumimoji="0" lang="en-CA" sz="4000" b="1" i="0" u="none" strike="noStrike" cap="none" spc="0" normalizeH="0" baseline="0" dirty="0">
                <a:ln>
                  <a:noFill/>
                </a:ln>
                <a:solidFill>
                  <a:srgbClr val="000000"/>
                </a:solidFill>
                <a:effectLst/>
                <a:uFillTx/>
                <a:latin typeface="Muli Regular"/>
                <a:ea typeface="Muli Regular"/>
                <a:cs typeface="Muli Regular"/>
                <a:sym typeface="Muli Regular"/>
              </a:rPr>
              <a:t>4.8 MeV </a:t>
            </a:r>
            <a:r>
              <a:rPr kumimoji="0" lang="en-CA" sz="4000" b="0" i="0" u="none" strike="noStrike" cap="none" spc="0" normalizeH="0" baseline="0" dirty="0">
                <a:ln>
                  <a:noFill/>
                </a:ln>
                <a:solidFill>
                  <a:srgbClr val="000000"/>
                </a:solidFill>
                <a:effectLst/>
                <a:uFillTx/>
                <a:latin typeface="Muli Regular"/>
                <a:ea typeface="Muli Regular"/>
                <a:cs typeface="Muli Regular"/>
                <a:sym typeface="Muli Regular"/>
              </a:rPr>
              <a:t>for </a:t>
            </a:r>
            <a:r>
              <a:rPr kumimoji="0" lang="en-CA" sz="4000" b="1" i="0" u="none" strike="noStrike" cap="none" spc="0" normalizeH="0" baseline="0" dirty="0">
                <a:ln>
                  <a:noFill/>
                </a:ln>
                <a:solidFill>
                  <a:srgbClr val="000000"/>
                </a:solidFill>
                <a:effectLst/>
                <a:uFillTx/>
                <a:latin typeface="Muli Regular"/>
                <a:ea typeface="Muli Regular"/>
                <a:cs typeface="Muli Regular"/>
                <a:sym typeface="Muli Regular"/>
              </a:rPr>
              <a:t>Th-232 </a:t>
            </a:r>
          </a:p>
        </p:txBody>
      </p:sp>
      <p:pic>
        <p:nvPicPr>
          <p:cNvPr id="17" name="Picture 16" descr="Chart, histogram&#10;&#10;Description automatically generated">
            <a:extLst>
              <a:ext uri="{FF2B5EF4-FFF2-40B4-BE49-F238E27FC236}">
                <a16:creationId xmlns:a16="http://schemas.microsoft.com/office/drawing/2014/main" id="{6D254A1F-7130-DE8B-235D-E7361EB1EA1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2046" y="3491605"/>
            <a:ext cx="8348085" cy="3516915"/>
          </a:xfrm>
          <a:prstGeom prst="rect">
            <a:avLst/>
          </a:prstGeom>
        </p:spPr>
      </p:pic>
    </p:spTree>
    <p:extLst>
      <p:ext uri="{BB962C8B-B14F-4D97-AF65-F5344CB8AC3E}">
        <p14:creationId xmlns:p14="http://schemas.microsoft.com/office/powerpoint/2010/main" val="4245378799"/>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F126FC2-D379-5D9D-732B-0ED6CC9ADA7B}"/>
              </a:ext>
            </a:extLst>
          </p:cNvPr>
          <p:cNvSpPr>
            <a:spLocks noGrp="1"/>
          </p:cNvSpPr>
          <p:nvPr>
            <p:ph type="title"/>
          </p:nvPr>
        </p:nvSpPr>
        <p:spPr/>
        <p:txBody>
          <a:bodyPr/>
          <a:lstStyle/>
          <a:p>
            <a:r>
              <a:rPr lang="en-CA" dirty="0"/>
              <a:t>Percent Residual of Surface Activity</a:t>
            </a:r>
          </a:p>
        </p:txBody>
      </p:sp>
      <p:sp>
        <p:nvSpPr>
          <p:cNvPr id="4" name="Slide Number Placeholder 3">
            <a:extLst>
              <a:ext uri="{FF2B5EF4-FFF2-40B4-BE49-F238E27FC236}">
                <a16:creationId xmlns:a16="http://schemas.microsoft.com/office/drawing/2014/main" id="{0F467667-02B1-DF73-FD48-871CE692A52A}"/>
              </a:ext>
            </a:extLst>
          </p:cNvPr>
          <p:cNvSpPr>
            <a:spLocks noGrp="1"/>
          </p:cNvSpPr>
          <p:nvPr>
            <p:ph type="sldNum" sz="quarter" idx="2"/>
          </p:nvPr>
        </p:nvSpPr>
        <p:spPr/>
        <p:txBody>
          <a:bodyPr/>
          <a:lstStyle/>
          <a:p>
            <a:fld id="{86CB4B4D-7CA3-9044-876B-883B54F8677D}" type="slidenum">
              <a:rPr lang="en-CA" smtClean="0"/>
              <a:t>12</a:t>
            </a:fld>
            <a:endParaRPr lang="en-CA"/>
          </a:p>
        </p:txBody>
      </p:sp>
      <p:sp>
        <p:nvSpPr>
          <p:cNvPr id="7" name="TextBox 6">
            <a:extLst>
              <a:ext uri="{FF2B5EF4-FFF2-40B4-BE49-F238E27FC236}">
                <a16:creationId xmlns:a16="http://schemas.microsoft.com/office/drawing/2014/main" id="{E2B3FDB3-B95B-0BDC-E189-AC1DEC8B01F6}"/>
              </a:ext>
            </a:extLst>
          </p:cNvPr>
          <p:cNvSpPr txBox="1"/>
          <p:nvPr/>
        </p:nvSpPr>
        <p:spPr>
          <a:xfrm>
            <a:off x="762887" y="7397790"/>
            <a:ext cx="7531100" cy="16537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457200" indent="-457200">
              <a:buFont typeface="Arial" panose="020B0604020202020204" pitchFamily="34" charset="0"/>
              <a:buChar char="•"/>
            </a:pPr>
            <a:r>
              <a:rPr lang="en-CA" sz="2800" dirty="0"/>
              <a:t>3-5 MeV region shows promising level of percentage residual (&gt; 0%) for Bin 00001 sample</a:t>
            </a:r>
          </a:p>
        </p:txBody>
      </p:sp>
      <p:pic>
        <p:nvPicPr>
          <p:cNvPr id="6" name="Picture 5" descr="Chart, scatter chart&#10;&#10;Description automatically generated">
            <a:extLst>
              <a:ext uri="{FF2B5EF4-FFF2-40B4-BE49-F238E27FC236}">
                <a16:creationId xmlns:a16="http://schemas.microsoft.com/office/drawing/2014/main" id="{A944FA01-BA4A-481A-F555-991E77C28EC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887" y="2928162"/>
            <a:ext cx="7531100" cy="4696265"/>
          </a:xfrm>
          <a:prstGeom prst="rect">
            <a:avLst/>
          </a:prstGeom>
        </p:spPr>
      </p:pic>
      <p:pic>
        <p:nvPicPr>
          <p:cNvPr id="9" name="Picture 8" descr="Chart&#10;&#10;Description automatically generated">
            <a:extLst>
              <a:ext uri="{FF2B5EF4-FFF2-40B4-BE49-F238E27FC236}">
                <a16:creationId xmlns:a16="http://schemas.microsoft.com/office/drawing/2014/main" id="{8AC48D42-858C-C571-8A9F-8EFA9B9624E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46277" y="2928162"/>
            <a:ext cx="7531100" cy="4696265"/>
          </a:xfrm>
          <a:prstGeom prst="rect">
            <a:avLst/>
          </a:prstGeom>
        </p:spPr>
      </p:pic>
      <p:sp>
        <p:nvSpPr>
          <p:cNvPr id="11" name="TextBox 10">
            <a:extLst>
              <a:ext uri="{FF2B5EF4-FFF2-40B4-BE49-F238E27FC236}">
                <a16:creationId xmlns:a16="http://schemas.microsoft.com/office/drawing/2014/main" id="{B0412FE1-901F-B0A6-505F-C550968BEE9D}"/>
              </a:ext>
            </a:extLst>
          </p:cNvPr>
          <p:cNvSpPr txBox="1"/>
          <p:nvPr/>
        </p:nvSpPr>
        <p:spPr>
          <a:xfrm>
            <a:off x="9046276" y="7397790"/>
            <a:ext cx="7531100" cy="16537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342900" indent="-342900">
              <a:buFont typeface="Arial" panose="020B0604020202020204" pitchFamily="34" charset="0"/>
              <a:buChar char="•"/>
            </a:pPr>
            <a:r>
              <a:rPr lang="en-CA" sz="2800" dirty="0"/>
              <a:t>Overall percentage residual for Bin 00002 sample shows agreement for the baseline comparison as more negative</a:t>
            </a:r>
          </a:p>
        </p:txBody>
      </p:sp>
    </p:spTree>
    <p:extLst>
      <p:ext uri="{BB962C8B-B14F-4D97-AF65-F5344CB8AC3E}">
        <p14:creationId xmlns:p14="http://schemas.microsoft.com/office/powerpoint/2010/main" val="1780802353"/>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 name="Slide Number"/>
          <p:cNvSpPr txBox="1">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rPr/>
              <a:t>13</a:t>
            </a:fld>
            <a:endParaRPr/>
          </a:p>
        </p:txBody>
      </p:sp>
      <p:sp>
        <p:nvSpPr>
          <p:cNvPr id="3" name="Additional Notes">
            <a:extLst>
              <a:ext uri="{FF2B5EF4-FFF2-40B4-BE49-F238E27FC236}">
                <a16:creationId xmlns:a16="http://schemas.microsoft.com/office/drawing/2014/main" id="{C1F764C3-CCFC-4362-B3CD-6EEE1B81577B}"/>
              </a:ext>
            </a:extLst>
          </p:cNvPr>
          <p:cNvSpPr txBox="1">
            <a:spLocks/>
          </p:cNvSpPr>
          <p:nvPr/>
        </p:nvSpPr>
        <p:spPr>
          <a:xfrm>
            <a:off x="3149629" y="4360168"/>
            <a:ext cx="8821044" cy="1033265"/>
          </a:xfrm>
          <a:prstGeom prst="rect">
            <a:avLst/>
          </a:prstGeom>
        </p:spPr>
        <p:txBody>
          <a:bodyPr>
            <a:normAutofit fontScale="52500" lnSpcReduction="20000"/>
          </a:bodyPr>
          <a:lstStyle>
            <a:lvl1pPr marL="0" marR="0" indent="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1pPr>
            <a:lvl2pPr marL="0" marR="0" indent="2286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2pPr>
            <a:lvl3pPr marL="0" marR="0" indent="4572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3pPr>
            <a:lvl4pPr marL="0" marR="0" indent="6858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4pPr>
            <a:lvl5pPr marL="0" marR="0" indent="9144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5pPr>
            <a:lvl6pPr marL="0" marR="0" indent="11430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6pPr>
            <a:lvl7pPr marL="0" marR="0" indent="13716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7pPr>
            <a:lvl8pPr marL="0" marR="0" indent="16002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8pPr>
            <a:lvl9pPr marL="0" marR="0" indent="1828800" algn="l" defTabSz="584200" rtl="0" latinLnBrk="0">
              <a:lnSpc>
                <a:spcPct val="80000"/>
              </a:lnSpc>
              <a:spcBef>
                <a:spcPts val="0"/>
              </a:spcBef>
              <a:spcAft>
                <a:spcPts val="0"/>
              </a:spcAft>
              <a:buClrTx/>
              <a:buSzTx/>
              <a:buFontTx/>
              <a:buNone/>
              <a:tabLst/>
              <a:defRPr sz="10600" b="0" i="0" u="none" strike="noStrike" cap="none" spc="0" baseline="0">
                <a:ln>
                  <a:noFill/>
                </a:ln>
                <a:solidFill>
                  <a:srgbClr val="0076BD"/>
                </a:solidFill>
                <a:uFillTx/>
                <a:latin typeface="+mn-lt"/>
                <a:ea typeface="+mn-ea"/>
                <a:cs typeface="+mn-cs"/>
                <a:sym typeface="Lota Grotesque Bold"/>
              </a:defRPr>
            </a:lvl9pPr>
          </a:lstStyle>
          <a:p>
            <a:pPr hangingPunct="1"/>
            <a:r>
              <a:rPr lang="en-US" dirty="0"/>
              <a:t>Thank you, any questions?</a:t>
            </a:r>
          </a:p>
        </p:txBody>
      </p:sp>
      <p:pic>
        <p:nvPicPr>
          <p:cNvPr id="4" name="Picture 3">
            <a:extLst>
              <a:ext uri="{FF2B5EF4-FFF2-40B4-BE49-F238E27FC236}">
                <a16:creationId xmlns:a16="http://schemas.microsoft.com/office/drawing/2014/main" id="{1A3F1ACF-B241-4EB1-857A-DEE8D4C7A5B2}"/>
              </a:ext>
            </a:extLst>
          </p:cNvPr>
          <p:cNvPicPr>
            <a:picLocks noChangeAspect="1"/>
          </p:cNvPicPr>
          <p:nvPr/>
        </p:nvPicPr>
        <p:blipFill>
          <a:blip r:embed="rId3"/>
          <a:stretch>
            <a:fillRect/>
          </a:stretch>
        </p:blipFill>
        <p:spPr>
          <a:xfrm>
            <a:off x="3371778" y="5416857"/>
            <a:ext cx="7558953" cy="84784"/>
          </a:xfrm>
          <a:prstGeom prst="rect">
            <a:avLst/>
          </a:prstGeom>
        </p:spPr>
      </p:pic>
    </p:spTree>
    <p:extLst>
      <p:ext uri="{BB962C8B-B14F-4D97-AF65-F5344CB8AC3E}">
        <p14:creationId xmlns:p14="http://schemas.microsoft.com/office/powerpoint/2010/main" val="1756133205"/>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On prehent aped everio. Et audam voloreh enietusam fuga. Nequi con nobis doloressus et reribus qui dunti ium hiciatinias eictior emporiam, quis quis autecus, consed ut assedi con peliquasse perat sitatiur assinctur?…"/>
          <p:cNvSpPr txBox="1">
            <a:spLocks noGrp="1"/>
          </p:cNvSpPr>
          <p:nvPr>
            <p:ph type="body" idx="13"/>
          </p:nvPr>
        </p:nvSpPr>
        <p:spPr>
          <a:xfrm>
            <a:off x="917136" y="2316597"/>
            <a:ext cx="9284717" cy="6563463"/>
          </a:xfrm>
          <a:prstGeom prst="rect">
            <a:avLst/>
          </a:prstGeom>
        </p:spPr>
        <p:txBody>
          <a:bodyPr/>
          <a:lstStyle/>
          <a:p>
            <a:pPr>
              <a:lnSpc>
                <a:spcPct val="120000"/>
              </a:lnSpc>
            </a:pPr>
            <a:endParaRPr lang="en-CA" sz="3200" dirty="0"/>
          </a:p>
          <a:p>
            <a:pPr marL="342900" indent="-342900">
              <a:lnSpc>
                <a:spcPct val="120000"/>
              </a:lnSpc>
              <a:buFont typeface="Arial" panose="020B0604020202020204" pitchFamily="34" charset="0"/>
              <a:buChar char="•"/>
            </a:pPr>
            <a:r>
              <a:rPr lang="en-CA" sz="3200" dirty="0"/>
              <a:t>Ionization counter filled with liquid argon boil-off</a:t>
            </a:r>
          </a:p>
          <a:p>
            <a:pPr marL="342900" indent="-342900">
              <a:lnSpc>
                <a:spcPct val="120000"/>
              </a:lnSpc>
              <a:buFont typeface="Arial" panose="020B0604020202020204" pitchFamily="34" charset="0"/>
              <a:buChar char="•"/>
            </a:pPr>
            <a:r>
              <a:rPr lang="en-CA" sz="3200" dirty="0"/>
              <a:t>Grounded electrode holds sample (a conductive tray)</a:t>
            </a:r>
          </a:p>
          <a:p>
            <a:pPr marL="342900" indent="-342900">
              <a:lnSpc>
                <a:spcPct val="120000"/>
              </a:lnSpc>
              <a:buFont typeface="Arial" panose="020B0604020202020204" pitchFamily="34" charset="0"/>
              <a:buChar char="•"/>
            </a:pPr>
            <a:r>
              <a:rPr lang="en-CA" sz="3200" dirty="0"/>
              <a:t>Higher pair of counting anodes surrounded by “guard” anode to identify emitted alphas from sidewalls</a:t>
            </a:r>
          </a:p>
          <a:p>
            <a:pPr marL="342900" indent="-342900">
              <a:lnSpc>
                <a:spcPct val="120000"/>
              </a:lnSpc>
              <a:buFont typeface="Arial" panose="020B0604020202020204" pitchFamily="34" charset="0"/>
              <a:buChar char="•"/>
            </a:pPr>
            <a:r>
              <a:rPr lang="en-CA" sz="3200" dirty="0"/>
              <a:t>Potential of 1100 V applied between tray and positive anode, emitted alpha particles ionize Argon gas releasing electrons</a:t>
            </a:r>
          </a:p>
          <a:p>
            <a:pPr marL="342900" indent="-342900">
              <a:lnSpc>
                <a:spcPct val="120000"/>
              </a:lnSpc>
              <a:buFont typeface="Arial" panose="020B0604020202020204" pitchFamily="34" charset="0"/>
              <a:buChar char="•"/>
            </a:pPr>
            <a:r>
              <a:rPr lang="en-CA" sz="3200" dirty="0"/>
              <a:t>Electrons drift upwards to induce currents in anode to lead to a count measurement</a:t>
            </a:r>
          </a:p>
        </p:txBody>
      </p:sp>
      <p:sp>
        <p:nvSpPr>
          <p:cNvPr id="137" name="Example title here"/>
          <p:cNvSpPr txBox="1">
            <a:spLocks noGrp="1"/>
          </p:cNvSpPr>
          <p:nvPr>
            <p:ph type="title"/>
          </p:nvPr>
        </p:nvSpPr>
        <p:spPr>
          <a:prstGeom prst="rect">
            <a:avLst/>
          </a:prstGeom>
        </p:spPr>
        <p:txBody>
          <a:bodyPr/>
          <a:lstStyle/>
          <a:p>
            <a:r>
              <a:rPr lang="en-CA" dirty="0"/>
              <a:t>Instrument: XIA Ultra-Lo 1800</a:t>
            </a:r>
            <a:endParaRPr dirty="0"/>
          </a:p>
        </p:txBody>
      </p:sp>
      <p:sp>
        <p:nvSpPr>
          <p:cNvPr id="138" name="Slide Number"/>
          <p:cNvSpPr txBox="1">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rPr/>
              <a:t>2</a:t>
            </a:fld>
            <a:endParaRPr/>
          </a:p>
        </p:txBody>
      </p:sp>
      <p:pic>
        <p:nvPicPr>
          <p:cNvPr id="5" name="Picture 4" descr="A picture containing indoor, device&#10;&#10;Description automatically generated">
            <a:extLst>
              <a:ext uri="{FF2B5EF4-FFF2-40B4-BE49-F238E27FC236}">
                <a16:creationId xmlns:a16="http://schemas.microsoft.com/office/drawing/2014/main" id="{870789B5-DF31-42CD-A426-833CA576CC3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2746" r="20929"/>
          <a:stretch/>
        </p:blipFill>
        <p:spPr>
          <a:xfrm rot="5400000">
            <a:off x="11044015" y="2455938"/>
            <a:ext cx="5048893" cy="5709331"/>
          </a:xfrm>
          <a:prstGeom prst="rect">
            <a:avLst/>
          </a:prstGeom>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15B6173-9886-0D26-4709-87C9C4F7BFAC}"/>
              </a:ext>
            </a:extLst>
          </p:cNvPr>
          <p:cNvSpPr>
            <a:spLocks noGrp="1"/>
          </p:cNvSpPr>
          <p:nvPr>
            <p:ph type="title"/>
          </p:nvPr>
        </p:nvSpPr>
        <p:spPr/>
        <p:txBody>
          <a:bodyPr/>
          <a:lstStyle/>
          <a:p>
            <a:r>
              <a:rPr lang="en-CA" dirty="0"/>
              <a:t>Analysis Information</a:t>
            </a:r>
          </a:p>
        </p:txBody>
      </p:sp>
      <p:sp>
        <p:nvSpPr>
          <p:cNvPr id="4" name="Slide Number Placeholder 3">
            <a:extLst>
              <a:ext uri="{FF2B5EF4-FFF2-40B4-BE49-F238E27FC236}">
                <a16:creationId xmlns:a16="http://schemas.microsoft.com/office/drawing/2014/main" id="{638123E8-04C5-4EB0-8994-539D586D167A}"/>
              </a:ext>
            </a:extLst>
          </p:cNvPr>
          <p:cNvSpPr>
            <a:spLocks noGrp="1"/>
          </p:cNvSpPr>
          <p:nvPr>
            <p:ph type="sldNum" sz="quarter" idx="2"/>
          </p:nvPr>
        </p:nvSpPr>
        <p:spPr/>
        <p:txBody>
          <a:bodyPr/>
          <a:lstStyle/>
          <a:p>
            <a:fld id="{86CB4B4D-7CA3-9044-876B-883B54F8677D}" type="slidenum">
              <a:rPr lang="en-CA" smtClean="0"/>
              <a:t>3</a:t>
            </a:fld>
            <a:endParaRPr lang="en-CA"/>
          </a:p>
        </p:txBody>
      </p:sp>
      <p:pic>
        <p:nvPicPr>
          <p:cNvPr id="6" name="Picture 5">
            <a:extLst>
              <a:ext uri="{FF2B5EF4-FFF2-40B4-BE49-F238E27FC236}">
                <a16:creationId xmlns:a16="http://schemas.microsoft.com/office/drawing/2014/main" id="{AD6E4716-F0DE-E106-1BDD-9AB1414D5350}"/>
              </a:ext>
            </a:extLst>
          </p:cNvPr>
          <p:cNvPicPr>
            <a:picLocks noChangeAspect="1"/>
          </p:cNvPicPr>
          <p:nvPr/>
        </p:nvPicPr>
        <p:blipFill>
          <a:blip r:embed="rId3"/>
          <a:stretch>
            <a:fillRect/>
          </a:stretch>
        </p:blipFill>
        <p:spPr>
          <a:xfrm>
            <a:off x="1070745" y="3457597"/>
            <a:ext cx="7431346" cy="4208359"/>
          </a:xfrm>
          <a:prstGeom prst="rect">
            <a:avLst/>
          </a:prstGeom>
        </p:spPr>
      </p:pic>
      <p:sp>
        <p:nvSpPr>
          <p:cNvPr id="7" name="TextBox 6">
            <a:extLst>
              <a:ext uri="{FF2B5EF4-FFF2-40B4-BE49-F238E27FC236}">
                <a16:creationId xmlns:a16="http://schemas.microsoft.com/office/drawing/2014/main" id="{E74B24D0-874F-728F-E017-48D23897FE9B}"/>
              </a:ext>
            </a:extLst>
          </p:cNvPr>
          <p:cNvSpPr txBox="1"/>
          <p:nvPr/>
        </p:nvSpPr>
        <p:spPr>
          <a:xfrm>
            <a:off x="9019753" y="2269936"/>
            <a:ext cx="7681494" cy="638123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342900" indent="-342900">
              <a:buFont typeface="Arial" panose="020B0604020202020204" pitchFamily="34" charset="0"/>
              <a:buChar char="•"/>
            </a:pPr>
            <a:r>
              <a:rPr lang="en-CA" sz="3200" dirty="0"/>
              <a:t>Pulse-shape discrimination used for energy of particle &amp; rise time of pulse (height above sample tray)</a:t>
            </a:r>
          </a:p>
          <a:p>
            <a:pPr marL="342900" indent="-342900">
              <a:buFont typeface="Arial" panose="020B0604020202020204" pitchFamily="34" charset="0"/>
              <a:buChar char="•"/>
            </a:pPr>
            <a:r>
              <a:rPr lang="en-CA" sz="3200" dirty="0"/>
              <a:t>Sample Change: purge of minimum 45 minutes using Argon boil off</a:t>
            </a:r>
          </a:p>
          <a:p>
            <a:pPr marL="342900" indent="-342900">
              <a:buFont typeface="Arial" panose="020B0604020202020204" pitchFamily="34" charset="0"/>
              <a:buChar char="•"/>
            </a:pPr>
            <a:r>
              <a:rPr lang="en-CA" sz="3200" dirty="0"/>
              <a:t>Tray background activity taken periodically to account for variability</a:t>
            </a:r>
          </a:p>
          <a:p>
            <a:pPr marL="342900" indent="-342900">
              <a:buFont typeface="Arial" panose="020B0604020202020204" pitchFamily="34" charset="0"/>
              <a:buChar char="•"/>
            </a:pPr>
            <a:r>
              <a:rPr lang="en-CA" sz="3200" dirty="0"/>
              <a:t>Efficiency correction due to random nature of alphas counting from their ionization paths</a:t>
            </a:r>
          </a:p>
          <a:p>
            <a:pPr marL="342900" indent="-342900">
              <a:buFont typeface="Arial" panose="020B0604020202020204" pitchFamily="34" charset="0"/>
              <a:buChar char="•"/>
            </a:pPr>
            <a:endParaRPr lang="en-CA" dirty="0"/>
          </a:p>
        </p:txBody>
      </p:sp>
    </p:spTree>
    <p:extLst>
      <p:ext uri="{BB962C8B-B14F-4D97-AF65-F5344CB8AC3E}">
        <p14:creationId xmlns:p14="http://schemas.microsoft.com/office/powerpoint/2010/main" val="242619722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943E361-90C9-8606-3534-D4AC72F8F479}"/>
              </a:ext>
            </a:extLst>
          </p:cNvPr>
          <p:cNvSpPr/>
          <p:nvPr/>
        </p:nvSpPr>
        <p:spPr>
          <a:xfrm>
            <a:off x="1129553" y="2272553"/>
            <a:ext cx="3657600" cy="776612"/>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CA" sz="2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3" name="Title 2">
            <a:extLst>
              <a:ext uri="{FF2B5EF4-FFF2-40B4-BE49-F238E27FC236}">
                <a16:creationId xmlns:a16="http://schemas.microsoft.com/office/drawing/2014/main" id="{015B6173-9886-0D26-4709-87C9C4F7BFAC}"/>
              </a:ext>
            </a:extLst>
          </p:cNvPr>
          <p:cNvSpPr>
            <a:spLocks noGrp="1"/>
          </p:cNvSpPr>
          <p:nvPr>
            <p:ph type="title"/>
          </p:nvPr>
        </p:nvSpPr>
        <p:spPr>
          <a:xfrm>
            <a:off x="336177" y="0"/>
            <a:ext cx="13818022" cy="1543943"/>
          </a:xfrm>
        </p:spPr>
        <p:txBody>
          <a:bodyPr/>
          <a:lstStyle/>
          <a:p>
            <a:r>
              <a:rPr lang="en-CA" dirty="0"/>
              <a:t>Analysis Pipeline</a:t>
            </a:r>
          </a:p>
        </p:txBody>
      </p:sp>
      <p:sp>
        <p:nvSpPr>
          <p:cNvPr id="4" name="Slide Number Placeholder 3">
            <a:extLst>
              <a:ext uri="{FF2B5EF4-FFF2-40B4-BE49-F238E27FC236}">
                <a16:creationId xmlns:a16="http://schemas.microsoft.com/office/drawing/2014/main" id="{638123E8-04C5-4EB0-8994-539D586D167A}"/>
              </a:ext>
            </a:extLst>
          </p:cNvPr>
          <p:cNvSpPr>
            <a:spLocks noGrp="1"/>
          </p:cNvSpPr>
          <p:nvPr>
            <p:ph type="sldNum" sz="quarter" idx="2"/>
          </p:nvPr>
        </p:nvSpPr>
        <p:spPr/>
        <p:txBody>
          <a:bodyPr/>
          <a:lstStyle/>
          <a:p>
            <a:fld id="{86CB4B4D-7CA3-9044-876B-883B54F8677D}" type="slidenum">
              <a:rPr lang="en-CA" smtClean="0"/>
              <a:t>4</a:t>
            </a:fld>
            <a:endParaRPr lang="en-CA"/>
          </a:p>
        </p:txBody>
      </p:sp>
      <p:sp>
        <p:nvSpPr>
          <p:cNvPr id="2" name="Text Placeholder 1">
            <a:extLst>
              <a:ext uri="{FF2B5EF4-FFF2-40B4-BE49-F238E27FC236}">
                <a16:creationId xmlns:a16="http://schemas.microsoft.com/office/drawing/2014/main" id="{0786F75C-8D0D-FEC2-F279-C12F28333CA3}"/>
              </a:ext>
            </a:extLst>
          </p:cNvPr>
          <p:cNvSpPr>
            <a:spLocks noGrp="1"/>
          </p:cNvSpPr>
          <p:nvPr>
            <p:ph type="body" sz="quarter" idx="13"/>
          </p:nvPr>
        </p:nvSpPr>
        <p:spPr>
          <a:xfrm>
            <a:off x="215153" y="1540625"/>
            <a:ext cx="8754035" cy="9148787"/>
          </a:xfrm>
        </p:spPr>
        <p:txBody>
          <a:bodyPr/>
          <a:lstStyle/>
          <a:p>
            <a:pPr marL="457200" indent="-457200">
              <a:buFont typeface="+mj-lt"/>
              <a:buAutoNum type="arabicPeriod"/>
            </a:pPr>
            <a:r>
              <a:rPr lang="en-CA" sz="3200" dirty="0">
                <a:solidFill>
                  <a:schemeClr val="tx1"/>
                </a:solidFill>
              </a:rPr>
              <a:t>Identification of alphas via the pulse discrimination</a:t>
            </a:r>
          </a:p>
          <a:p>
            <a:pPr marL="457200" indent="-457200">
              <a:buFont typeface="+mj-lt"/>
              <a:buAutoNum type="arabicPeriod"/>
            </a:pPr>
            <a:r>
              <a:rPr lang="en-CA" sz="3200" dirty="0">
                <a:solidFill>
                  <a:schemeClr val="tx1"/>
                </a:solidFill>
              </a:rPr>
              <a:t>Subtraction of the background contribution due to count gas / interior surface of chamber</a:t>
            </a:r>
          </a:p>
          <a:p>
            <a:pPr marL="1179512" lvl="1" indent="-457200">
              <a:buFont typeface="+mj-lt"/>
              <a:buAutoNum type="arabicPeriod"/>
            </a:pPr>
            <a:r>
              <a:rPr lang="en-CA" sz="2400" dirty="0">
                <a:solidFill>
                  <a:schemeClr val="tx1"/>
                </a:solidFill>
              </a:rPr>
              <a:t>Empty tray readings (Tray Background) have a conductive Teflon liner having lower background rate, scaled by fraction of tray’s exposed surface to counting anode</a:t>
            </a:r>
          </a:p>
          <a:p>
            <a:pPr marL="457200" indent="-457200">
              <a:buFont typeface="+mj-lt"/>
              <a:buAutoNum type="arabicPeriod"/>
            </a:pPr>
            <a:r>
              <a:rPr lang="en-CA" sz="3200" dirty="0">
                <a:solidFill>
                  <a:schemeClr val="tx1"/>
                </a:solidFill>
              </a:rPr>
              <a:t>Subtraction of the Instrumental Background independent of Tray Background, normalized with relation to the runtime (in hours) </a:t>
            </a:r>
          </a:p>
          <a:p>
            <a:pPr marL="1179512" lvl="1" indent="-457200">
              <a:buFont typeface="+mj-lt"/>
              <a:buAutoNum type="arabicPeriod"/>
            </a:pPr>
            <a:r>
              <a:rPr lang="en-CA" sz="2400" dirty="0">
                <a:solidFill>
                  <a:schemeClr val="tx1"/>
                </a:solidFill>
              </a:rPr>
              <a:t>Instrumental Background is independent of sample size, remains constant between runs</a:t>
            </a:r>
          </a:p>
          <a:p>
            <a:pPr marL="457200" indent="-457200">
              <a:buFont typeface="+mj-lt"/>
              <a:buAutoNum type="arabicPeriod"/>
            </a:pPr>
            <a:r>
              <a:rPr lang="en-CA" sz="3200" dirty="0">
                <a:solidFill>
                  <a:schemeClr val="tx1"/>
                </a:solidFill>
              </a:rPr>
              <a:t> XIA UltraLo detector experiences efficiency loss of alpha counting due to random nature of ionization paths, detector efficiency table provided by manufacturer</a:t>
            </a:r>
          </a:p>
          <a:p>
            <a:pPr marL="457200" indent="-457200">
              <a:buFont typeface="+mj-lt"/>
              <a:buAutoNum type="arabicPeriod"/>
            </a:pPr>
            <a:endParaRPr lang="en-CA" sz="2400" dirty="0">
              <a:solidFill>
                <a:srgbClr val="FF0000"/>
              </a:solidFill>
            </a:endParaRPr>
          </a:p>
          <a:p>
            <a:pPr marL="342900" indent="-342900">
              <a:buFont typeface="Arial" panose="020B0604020202020204" pitchFamily="34" charset="0"/>
              <a:buChar char="•"/>
            </a:pPr>
            <a:endParaRPr lang="en-CA" sz="3200" dirty="0"/>
          </a:p>
          <a:p>
            <a:pPr marL="342900" marR="0" indent="-342900" algn="l" defTabSz="584200" rtl="0" fontAlgn="auto" latinLnBrk="0" hangingPunct="0">
              <a:lnSpc>
                <a:spcPct val="120000"/>
              </a:lnSpc>
              <a:spcBef>
                <a:spcPts val="0"/>
              </a:spcBef>
              <a:spcAft>
                <a:spcPts val="0"/>
              </a:spcAft>
              <a:buClrTx/>
              <a:buSzTx/>
              <a:buFont typeface="Arial" panose="020B0604020202020204" pitchFamily="34" charset="0"/>
              <a:buChar char="•"/>
              <a:tabLst/>
            </a:pPr>
            <a:endParaRPr lang="en-CA" sz="3200" dirty="0"/>
          </a:p>
        </p:txBody>
      </p:sp>
      <p:pic>
        <p:nvPicPr>
          <p:cNvPr id="8" name="Picture 7" descr="A picture containing text, indoor, oven, computer&#10;&#10;Description automatically generated">
            <a:extLst>
              <a:ext uri="{FF2B5EF4-FFF2-40B4-BE49-F238E27FC236}">
                <a16:creationId xmlns:a16="http://schemas.microsoft.com/office/drawing/2014/main" id="{70406AFE-D51D-3287-B349-E5BFBF48C6A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69188" y="1974651"/>
            <a:ext cx="7739063" cy="5804297"/>
          </a:xfrm>
          <a:prstGeom prst="rect">
            <a:avLst/>
          </a:prstGeom>
        </p:spPr>
      </p:pic>
    </p:spTree>
    <p:extLst>
      <p:ext uri="{BB962C8B-B14F-4D97-AF65-F5344CB8AC3E}">
        <p14:creationId xmlns:p14="http://schemas.microsoft.com/office/powerpoint/2010/main" val="3148649982"/>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2D762CE-2CD9-76B7-315F-70CCE015FBF3}"/>
              </a:ext>
            </a:extLst>
          </p:cNvPr>
          <p:cNvSpPr>
            <a:spLocks noGrp="1"/>
          </p:cNvSpPr>
          <p:nvPr>
            <p:ph type="body" sz="quarter" idx="13"/>
          </p:nvPr>
        </p:nvSpPr>
        <p:spPr>
          <a:xfrm>
            <a:off x="645014" y="2907180"/>
            <a:ext cx="9520961" cy="4731552"/>
          </a:xfrm>
        </p:spPr>
        <p:txBody>
          <a:bodyPr/>
          <a:lstStyle/>
          <a:p>
            <a:pPr marL="457200" indent="-457200">
              <a:buFont typeface="Arial" panose="020B0604020202020204" pitchFamily="34" charset="0"/>
              <a:buChar char="•"/>
            </a:pPr>
            <a:r>
              <a:rPr lang="en-CA" sz="3200" dirty="0"/>
              <a:t>Essential to select radiopure shielding materials</a:t>
            </a:r>
          </a:p>
          <a:p>
            <a:pPr marL="1179512" lvl="1" indent="-457200">
              <a:buFont typeface="Arial" panose="020B0604020202020204" pitchFamily="34" charset="0"/>
              <a:buChar char="•"/>
            </a:pPr>
            <a:r>
              <a:rPr lang="en-CA" sz="3200" dirty="0"/>
              <a:t>Protect and Minimize background radiation</a:t>
            </a:r>
          </a:p>
          <a:p>
            <a:pPr marL="457200" indent="-457200">
              <a:buFont typeface="Arial" panose="020B0604020202020204" pitchFamily="34" charset="0"/>
              <a:buChar char="•"/>
            </a:pPr>
            <a:r>
              <a:rPr lang="en-CA" sz="3200" dirty="0"/>
              <a:t>Polytetrafluoroethlene (PTFE) is the main component of the shielding for the Cryogenic Underground Test Facility (CUTE) neutron source calibration system</a:t>
            </a:r>
          </a:p>
          <a:p>
            <a:pPr marL="1179512" lvl="1" indent="-457200">
              <a:buFont typeface="Arial" panose="020B0604020202020204" pitchFamily="34" charset="0"/>
              <a:buChar char="•"/>
            </a:pPr>
            <a:r>
              <a:rPr lang="en-CA" sz="3200" dirty="0"/>
              <a:t>To be installed soon, likely in October 2022</a:t>
            </a:r>
          </a:p>
          <a:p>
            <a:pPr marL="457200" indent="-457200">
              <a:buFont typeface="Arial" panose="020B0604020202020204" pitchFamily="34" charset="0"/>
              <a:buChar char="•"/>
            </a:pPr>
            <a:r>
              <a:rPr lang="en-CA" sz="3200" dirty="0"/>
              <a:t>Use the XIA detector to analyze alpha emissions of leached PTFE samples to determine effectiveness of shielding</a:t>
            </a:r>
          </a:p>
        </p:txBody>
      </p:sp>
      <p:sp>
        <p:nvSpPr>
          <p:cNvPr id="3" name="Title 2">
            <a:extLst>
              <a:ext uri="{FF2B5EF4-FFF2-40B4-BE49-F238E27FC236}">
                <a16:creationId xmlns:a16="http://schemas.microsoft.com/office/drawing/2014/main" id="{C2E62093-52C4-A9B3-59C5-19C8DA7DD39B}"/>
              </a:ext>
            </a:extLst>
          </p:cNvPr>
          <p:cNvSpPr>
            <a:spLocks noGrp="1"/>
          </p:cNvSpPr>
          <p:nvPr>
            <p:ph type="title"/>
          </p:nvPr>
        </p:nvSpPr>
        <p:spPr/>
        <p:txBody>
          <a:bodyPr/>
          <a:lstStyle/>
          <a:p>
            <a:r>
              <a:rPr lang="en-CA" dirty="0"/>
              <a:t>Significance of PTFE Material</a:t>
            </a:r>
          </a:p>
        </p:txBody>
      </p:sp>
      <p:sp>
        <p:nvSpPr>
          <p:cNvPr id="4" name="Slide Number Placeholder 3">
            <a:extLst>
              <a:ext uri="{FF2B5EF4-FFF2-40B4-BE49-F238E27FC236}">
                <a16:creationId xmlns:a16="http://schemas.microsoft.com/office/drawing/2014/main" id="{D1F926BB-7EE1-CBA8-C3C0-E9FCD12FF0A7}"/>
              </a:ext>
            </a:extLst>
          </p:cNvPr>
          <p:cNvSpPr>
            <a:spLocks noGrp="1"/>
          </p:cNvSpPr>
          <p:nvPr>
            <p:ph type="sldNum" sz="quarter" idx="2"/>
          </p:nvPr>
        </p:nvSpPr>
        <p:spPr/>
        <p:txBody>
          <a:bodyPr/>
          <a:lstStyle/>
          <a:p>
            <a:fld id="{86CB4B4D-7CA3-9044-876B-883B54F8677D}" type="slidenum">
              <a:rPr lang="en-CA" smtClean="0"/>
              <a:t>5</a:t>
            </a:fld>
            <a:endParaRPr lang="en-CA"/>
          </a:p>
        </p:txBody>
      </p:sp>
      <p:pic>
        <p:nvPicPr>
          <p:cNvPr id="8" name="Picture 7" descr="A picture containing indoor, white, white goods&#10;&#10;Description automatically generated">
            <a:extLst>
              <a:ext uri="{FF2B5EF4-FFF2-40B4-BE49-F238E27FC236}">
                <a16:creationId xmlns:a16="http://schemas.microsoft.com/office/drawing/2014/main" id="{10E7132E-FD33-7A63-A307-36AB47C69A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86510" y="2807448"/>
            <a:ext cx="6308739" cy="4731553"/>
          </a:xfrm>
          <a:prstGeom prst="rect">
            <a:avLst/>
          </a:prstGeom>
        </p:spPr>
      </p:pic>
    </p:spTree>
    <p:extLst>
      <p:ext uri="{BB962C8B-B14F-4D97-AF65-F5344CB8AC3E}">
        <p14:creationId xmlns:p14="http://schemas.microsoft.com/office/powerpoint/2010/main" val="1338388262"/>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2D762CE-2CD9-76B7-315F-70CCE015FBF3}"/>
              </a:ext>
            </a:extLst>
          </p:cNvPr>
          <p:cNvSpPr>
            <a:spLocks noGrp="1"/>
          </p:cNvSpPr>
          <p:nvPr>
            <p:ph type="body" sz="quarter" idx="13"/>
          </p:nvPr>
        </p:nvSpPr>
        <p:spPr>
          <a:xfrm>
            <a:off x="269251" y="3103758"/>
            <a:ext cx="7209736" cy="6014339"/>
          </a:xfrm>
        </p:spPr>
        <p:txBody>
          <a:bodyPr/>
          <a:lstStyle/>
          <a:p>
            <a:pPr marL="342900" indent="-342900">
              <a:buFont typeface="Arial" panose="020B0604020202020204" pitchFamily="34" charset="0"/>
              <a:buChar char="•"/>
            </a:pPr>
            <a:r>
              <a:rPr lang="en-CA" sz="2800" b="1" dirty="0"/>
              <a:t>February 9</a:t>
            </a:r>
            <a:r>
              <a:rPr lang="en-CA" sz="2800" b="1" baseline="30000" dirty="0"/>
              <a:t>th</a:t>
            </a:r>
            <a:r>
              <a:rPr lang="en-CA" sz="2800" b="1" dirty="0"/>
              <a:t>, 2022:</a:t>
            </a:r>
          </a:p>
          <a:p>
            <a:pPr marL="1065212" lvl="1" indent="-342900">
              <a:buFont typeface="Arial" panose="020B0604020202020204" pitchFamily="34" charset="0"/>
              <a:buChar char="•"/>
            </a:pPr>
            <a:r>
              <a:rPr lang="en-CA" sz="2800" dirty="0"/>
              <a:t>PTFE plates leached with UPW (Ultra-Pure Water)</a:t>
            </a:r>
          </a:p>
          <a:p>
            <a:pPr marL="342900" indent="-342900">
              <a:buFont typeface="Arial" panose="020B0604020202020204" pitchFamily="34" charset="0"/>
              <a:buChar char="•"/>
            </a:pPr>
            <a:r>
              <a:rPr lang="en-CA" sz="2800" b="1" dirty="0"/>
              <a:t>February 23</a:t>
            </a:r>
            <a:r>
              <a:rPr lang="en-CA" sz="2800" b="1" baseline="30000" dirty="0"/>
              <a:t>rd</a:t>
            </a:r>
            <a:r>
              <a:rPr lang="en-CA" sz="2800" b="1" dirty="0"/>
              <a:t>, 2022:</a:t>
            </a:r>
          </a:p>
          <a:p>
            <a:pPr marL="1065212" lvl="1" indent="-342900">
              <a:buFont typeface="Arial" panose="020B0604020202020204" pitchFamily="34" charset="0"/>
              <a:buChar char="•"/>
            </a:pPr>
            <a:r>
              <a:rPr lang="en-CA" sz="2800" dirty="0"/>
              <a:t>The side orientation of the plates were flipped (180-degree vertical flip) for uniform leaching, moved out, rinsed, and water was changed</a:t>
            </a:r>
          </a:p>
          <a:p>
            <a:pPr marL="342900" indent="-342900">
              <a:buFont typeface="Arial" panose="020B0604020202020204" pitchFamily="34" charset="0"/>
              <a:buChar char="•"/>
            </a:pPr>
            <a:r>
              <a:rPr lang="en-CA" sz="2800" b="1" dirty="0"/>
              <a:t>March 9</a:t>
            </a:r>
            <a:r>
              <a:rPr lang="en-CA" sz="2800" b="1" baseline="30000" dirty="0"/>
              <a:t>th</a:t>
            </a:r>
            <a:r>
              <a:rPr lang="en-CA" sz="2800" b="1" dirty="0"/>
              <a:t>, 2022:</a:t>
            </a:r>
          </a:p>
          <a:p>
            <a:pPr marL="1065212" lvl="1" indent="-342900">
              <a:buFont typeface="Arial" panose="020B0604020202020204" pitchFamily="34" charset="0"/>
              <a:buChar char="•"/>
            </a:pPr>
            <a:r>
              <a:rPr lang="en-CA" sz="2800" dirty="0"/>
              <a:t>All plates removed</a:t>
            </a:r>
          </a:p>
          <a:p>
            <a:pPr marL="1065212" lvl="1" indent="-342900">
              <a:buFont typeface="Arial" panose="020B0604020202020204" pitchFamily="34" charset="0"/>
              <a:buChar char="•"/>
            </a:pPr>
            <a:r>
              <a:rPr lang="en-CA" sz="2800" dirty="0"/>
              <a:t>Smaller plates treated the same as the overall big plates</a:t>
            </a:r>
          </a:p>
        </p:txBody>
      </p:sp>
      <p:sp>
        <p:nvSpPr>
          <p:cNvPr id="3" name="Title 2">
            <a:extLst>
              <a:ext uri="{FF2B5EF4-FFF2-40B4-BE49-F238E27FC236}">
                <a16:creationId xmlns:a16="http://schemas.microsoft.com/office/drawing/2014/main" id="{C2E62093-52C4-A9B3-59C5-19C8DA7DD39B}"/>
              </a:ext>
            </a:extLst>
          </p:cNvPr>
          <p:cNvSpPr>
            <a:spLocks noGrp="1"/>
          </p:cNvSpPr>
          <p:nvPr>
            <p:ph type="title"/>
          </p:nvPr>
        </p:nvSpPr>
        <p:spPr>
          <a:xfrm>
            <a:off x="1761120" y="1287852"/>
            <a:ext cx="13818022" cy="1543943"/>
          </a:xfrm>
        </p:spPr>
        <p:txBody>
          <a:bodyPr/>
          <a:lstStyle/>
          <a:p>
            <a:r>
              <a:rPr lang="en-CA" dirty="0"/>
              <a:t>Treatment of PTFE: Leaching Process</a:t>
            </a:r>
          </a:p>
        </p:txBody>
      </p:sp>
      <p:sp>
        <p:nvSpPr>
          <p:cNvPr id="4" name="Slide Number Placeholder 3">
            <a:extLst>
              <a:ext uri="{FF2B5EF4-FFF2-40B4-BE49-F238E27FC236}">
                <a16:creationId xmlns:a16="http://schemas.microsoft.com/office/drawing/2014/main" id="{D1F926BB-7EE1-CBA8-C3C0-E9FCD12FF0A7}"/>
              </a:ext>
            </a:extLst>
          </p:cNvPr>
          <p:cNvSpPr>
            <a:spLocks noGrp="1"/>
          </p:cNvSpPr>
          <p:nvPr>
            <p:ph type="sldNum" sz="quarter" idx="2"/>
          </p:nvPr>
        </p:nvSpPr>
        <p:spPr/>
        <p:txBody>
          <a:bodyPr/>
          <a:lstStyle/>
          <a:p>
            <a:fld id="{86CB4B4D-7CA3-9044-876B-883B54F8677D}" type="slidenum">
              <a:rPr lang="en-CA" smtClean="0"/>
              <a:t>6</a:t>
            </a:fld>
            <a:endParaRPr lang="en-CA"/>
          </a:p>
        </p:txBody>
      </p:sp>
      <p:pic>
        <p:nvPicPr>
          <p:cNvPr id="9" name="Picture 8" descr="A picture containing floor, indoor&#10;&#10;Description automatically generated">
            <a:extLst>
              <a:ext uri="{FF2B5EF4-FFF2-40B4-BE49-F238E27FC236}">
                <a16:creationId xmlns:a16="http://schemas.microsoft.com/office/drawing/2014/main" id="{10CC5A59-CCD3-615B-CFF5-1DD608FB123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88291" y="3221760"/>
            <a:ext cx="5468803" cy="4101601"/>
          </a:xfrm>
          <a:prstGeom prst="rect">
            <a:avLst/>
          </a:prstGeom>
        </p:spPr>
      </p:pic>
      <p:pic>
        <p:nvPicPr>
          <p:cNvPr id="11" name="Picture 10" descr="A picture containing indoor, bathtub&#10;&#10;Description automatically generated">
            <a:extLst>
              <a:ext uri="{FF2B5EF4-FFF2-40B4-BE49-F238E27FC236}">
                <a16:creationId xmlns:a16="http://schemas.microsoft.com/office/drawing/2014/main" id="{FA41E58A-960A-EC86-EC75-C8F1D3D6D3C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166398" y="2669485"/>
            <a:ext cx="3904614" cy="5206152"/>
          </a:xfrm>
          <a:prstGeom prst="rect">
            <a:avLst/>
          </a:prstGeom>
        </p:spPr>
      </p:pic>
    </p:spTree>
    <p:extLst>
      <p:ext uri="{BB962C8B-B14F-4D97-AF65-F5344CB8AC3E}">
        <p14:creationId xmlns:p14="http://schemas.microsoft.com/office/powerpoint/2010/main" val="1263313017"/>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1FB6F80-CBB3-7A97-95D1-FDEA4B25BC79}"/>
              </a:ext>
            </a:extLst>
          </p:cNvPr>
          <p:cNvSpPr/>
          <p:nvPr/>
        </p:nvSpPr>
        <p:spPr>
          <a:xfrm>
            <a:off x="1573306" y="2380129"/>
            <a:ext cx="3146612" cy="793377"/>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CA" sz="2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2" name="Text Placeholder 1">
            <a:extLst>
              <a:ext uri="{FF2B5EF4-FFF2-40B4-BE49-F238E27FC236}">
                <a16:creationId xmlns:a16="http://schemas.microsoft.com/office/drawing/2014/main" id="{39F21486-86DA-037C-F1D4-DB2CAE68602D}"/>
              </a:ext>
            </a:extLst>
          </p:cNvPr>
          <p:cNvSpPr>
            <a:spLocks noGrp="1"/>
          </p:cNvSpPr>
          <p:nvPr>
            <p:ph type="body" sz="quarter" idx="13"/>
          </p:nvPr>
        </p:nvSpPr>
        <p:spPr>
          <a:xfrm>
            <a:off x="716431" y="1554921"/>
            <a:ext cx="7953699" cy="7673896"/>
          </a:xfrm>
        </p:spPr>
        <p:txBody>
          <a:bodyPr/>
          <a:lstStyle/>
          <a:p>
            <a:r>
              <a:rPr lang="en-CA" sz="2400" u="sng" dirty="0"/>
              <a:t>Sample 1</a:t>
            </a:r>
          </a:p>
          <a:p>
            <a:r>
              <a:rPr lang="en-CA" sz="2400" b="1" dirty="0"/>
              <a:t>Name: </a:t>
            </a:r>
            <a:r>
              <a:rPr lang="en-CA" sz="2400" dirty="0"/>
              <a:t>Polyspacer Leaching Baseline</a:t>
            </a:r>
          </a:p>
          <a:p>
            <a:r>
              <a:rPr lang="en-CA" sz="2400" b="1" dirty="0"/>
              <a:t>Acquisition Date Range: </a:t>
            </a:r>
            <a:r>
              <a:rPr lang="en-CA" sz="2400" dirty="0"/>
              <a:t>May 5, 2022 to May 10, 2022</a:t>
            </a:r>
          </a:p>
          <a:p>
            <a:r>
              <a:rPr lang="en-CA" sz="2400" b="1" dirty="0"/>
              <a:t>Purge Time: </a:t>
            </a:r>
            <a:r>
              <a:rPr lang="en-CA" sz="2400" dirty="0"/>
              <a:t>45 minutes</a:t>
            </a:r>
          </a:p>
          <a:p>
            <a:r>
              <a:rPr lang="en-CA" sz="2400" b="1" dirty="0"/>
              <a:t>Total Acquisition Time: </a:t>
            </a:r>
            <a:r>
              <a:rPr lang="en-CA" sz="2400" dirty="0"/>
              <a:t>113 hours</a:t>
            </a:r>
          </a:p>
          <a:p>
            <a:r>
              <a:rPr lang="en-CA" sz="2400" b="1" dirty="0"/>
              <a:t>Sample Area: </a:t>
            </a:r>
            <a:r>
              <a:rPr lang="en-CA" sz="2400" dirty="0"/>
              <a:t>76 cm</a:t>
            </a:r>
            <a:r>
              <a:rPr lang="en-CA" sz="2400" baseline="30000" dirty="0"/>
              <a:t>2</a:t>
            </a:r>
            <a:endParaRPr lang="en-CA" sz="2400" dirty="0"/>
          </a:p>
          <a:p>
            <a:endParaRPr lang="en-CA" dirty="0"/>
          </a:p>
          <a:p>
            <a:r>
              <a:rPr lang="en-CA" sz="2400" u="sng" dirty="0"/>
              <a:t>Sample 2</a:t>
            </a:r>
          </a:p>
          <a:p>
            <a:r>
              <a:rPr lang="en-CA" sz="2400" b="1" dirty="0"/>
              <a:t>Name: </a:t>
            </a:r>
            <a:r>
              <a:rPr lang="en-CA" sz="2400" dirty="0"/>
              <a:t>Poly Plate Leaching – Bin 00001</a:t>
            </a:r>
          </a:p>
          <a:p>
            <a:r>
              <a:rPr lang="en-CA" sz="2400" b="1" dirty="0"/>
              <a:t>Acquisition Date Range: </a:t>
            </a:r>
            <a:r>
              <a:rPr lang="en-CA" sz="2400" dirty="0"/>
              <a:t>May 10, 2022 to May 17, 2022</a:t>
            </a:r>
          </a:p>
          <a:p>
            <a:r>
              <a:rPr lang="en-CA" sz="2400" b="1" dirty="0"/>
              <a:t>Purge Time: </a:t>
            </a:r>
            <a:r>
              <a:rPr lang="en-CA" sz="2400" dirty="0"/>
              <a:t>45 minutes</a:t>
            </a:r>
          </a:p>
          <a:p>
            <a:r>
              <a:rPr lang="en-CA" sz="2400" b="1" dirty="0"/>
              <a:t>Total Acquisition Time: </a:t>
            </a:r>
            <a:r>
              <a:rPr lang="en-CA" sz="2400" dirty="0"/>
              <a:t>162 hours</a:t>
            </a:r>
          </a:p>
          <a:p>
            <a:r>
              <a:rPr lang="en-CA" sz="2400" b="1" dirty="0"/>
              <a:t>Sample Area: </a:t>
            </a:r>
            <a:r>
              <a:rPr lang="en-CA" sz="2400" dirty="0"/>
              <a:t>105 cm</a:t>
            </a:r>
            <a:r>
              <a:rPr lang="en-CA" sz="2400" baseline="30000" dirty="0"/>
              <a:t>2</a:t>
            </a:r>
          </a:p>
          <a:p>
            <a:endParaRPr lang="en-CA" sz="2400" baseline="30000" dirty="0"/>
          </a:p>
          <a:p>
            <a:r>
              <a:rPr lang="en-CA" sz="2400" u="sng" dirty="0"/>
              <a:t>Sample 3</a:t>
            </a:r>
          </a:p>
          <a:p>
            <a:r>
              <a:rPr lang="en-CA" sz="2400" b="1" dirty="0"/>
              <a:t>Name: </a:t>
            </a:r>
            <a:r>
              <a:rPr lang="en-CA" sz="2400" dirty="0"/>
              <a:t>Poly Plate Leaching – Bin 00002</a:t>
            </a:r>
          </a:p>
          <a:p>
            <a:r>
              <a:rPr lang="en-CA" sz="2400" b="1" dirty="0"/>
              <a:t>Acquisition Date Range: </a:t>
            </a:r>
            <a:r>
              <a:rPr lang="en-CA" sz="2400" dirty="0"/>
              <a:t>May 17, 2022 to May 24, 2022</a:t>
            </a:r>
          </a:p>
          <a:p>
            <a:r>
              <a:rPr lang="en-CA" sz="2400" b="1" dirty="0"/>
              <a:t>Purge Time: </a:t>
            </a:r>
            <a:r>
              <a:rPr lang="en-CA" sz="2400" dirty="0"/>
              <a:t>45 minutes</a:t>
            </a:r>
          </a:p>
          <a:p>
            <a:r>
              <a:rPr lang="en-CA" sz="2400" b="1" dirty="0"/>
              <a:t>Total Acquisition Time: </a:t>
            </a:r>
            <a:r>
              <a:rPr lang="en-CA" sz="2400" dirty="0"/>
              <a:t>168 hours</a:t>
            </a:r>
          </a:p>
          <a:p>
            <a:r>
              <a:rPr lang="en-CA" sz="2400" b="1" dirty="0"/>
              <a:t>Sample Area: </a:t>
            </a:r>
            <a:r>
              <a:rPr lang="en-CA" sz="2400" dirty="0"/>
              <a:t>64 cm</a:t>
            </a:r>
            <a:r>
              <a:rPr lang="en-CA" sz="2400" baseline="30000" dirty="0"/>
              <a:t>2</a:t>
            </a:r>
            <a:endParaRPr lang="en-CA" sz="2400" dirty="0"/>
          </a:p>
          <a:p>
            <a:endParaRPr lang="en-CA" sz="2400" dirty="0"/>
          </a:p>
        </p:txBody>
      </p:sp>
      <p:sp>
        <p:nvSpPr>
          <p:cNvPr id="3" name="Title 2">
            <a:extLst>
              <a:ext uri="{FF2B5EF4-FFF2-40B4-BE49-F238E27FC236}">
                <a16:creationId xmlns:a16="http://schemas.microsoft.com/office/drawing/2014/main" id="{72248326-FB46-AB46-0954-702300EA08D2}"/>
              </a:ext>
            </a:extLst>
          </p:cNvPr>
          <p:cNvSpPr>
            <a:spLocks noGrp="1"/>
          </p:cNvSpPr>
          <p:nvPr>
            <p:ph type="title"/>
          </p:nvPr>
        </p:nvSpPr>
        <p:spPr>
          <a:xfrm>
            <a:off x="716432" y="10978"/>
            <a:ext cx="13818022" cy="1543943"/>
          </a:xfrm>
        </p:spPr>
        <p:txBody>
          <a:bodyPr/>
          <a:lstStyle/>
          <a:p>
            <a:r>
              <a:rPr lang="en-CA" dirty="0"/>
              <a:t>Sample Information</a:t>
            </a:r>
          </a:p>
        </p:txBody>
      </p:sp>
      <p:sp>
        <p:nvSpPr>
          <p:cNvPr id="4" name="Slide Number Placeholder 3">
            <a:extLst>
              <a:ext uri="{FF2B5EF4-FFF2-40B4-BE49-F238E27FC236}">
                <a16:creationId xmlns:a16="http://schemas.microsoft.com/office/drawing/2014/main" id="{534B6473-BE76-A1B6-466B-839A10099AA7}"/>
              </a:ext>
            </a:extLst>
          </p:cNvPr>
          <p:cNvSpPr>
            <a:spLocks noGrp="1"/>
          </p:cNvSpPr>
          <p:nvPr>
            <p:ph type="sldNum" sz="quarter" idx="2"/>
          </p:nvPr>
        </p:nvSpPr>
        <p:spPr/>
        <p:txBody>
          <a:bodyPr/>
          <a:lstStyle/>
          <a:p>
            <a:fld id="{86CB4B4D-7CA3-9044-876B-883B54F8677D}" type="slidenum">
              <a:rPr lang="en-CA" smtClean="0"/>
              <a:t>7</a:t>
            </a:fld>
            <a:endParaRPr lang="en-CA"/>
          </a:p>
        </p:txBody>
      </p:sp>
      <p:pic>
        <p:nvPicPr>
          <p:cNvPr id="6" name="Picture 5" descr="Text, whiteboard&#10;&#10;Description automatically generated">
            <a:extLst>
              <a:ext uri="{FF2B5EF4-FFF2-40B4-BE49-F238E27FC236}">
                <a16:creationId xmlns:a16="http://schemas.microsoft.com/office/drawing/2014/main" id="{B890D437-C202-EEA5-7096-35EC8931EA8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28769" y="2858431"/>
            <a:ext cx="2808417" cy="4429380"/>
          </a:xfrm>
          <a:prstGeom prst="rect">
            <a:avLst/>
          </a:prstGeom>
        </p:spPr>
      </p:pic>
      <p:pic>
        <p:nvPicPr>
          <p:cNvPr id="8" name="Picture 7" descr="A picture containing text&#10;&#10;Description automatically generated">
            <a:extLst>
              <a:ext uri="{FF2B5EF4-FFF2-40B4-BE49-F238E27FC236}">
                <a16:creationId xmlns:a16="http://schemas.microsoft.com/office/drawing/2014/main" id="{1CB0BFA9-1F53-CBFC-7A89-B92F35E242E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389058" y="2858431"/>
            <a:ext cx="2740055" cy="4461132"/>
          </a:xfrm>
          <a:prstGeom prst="rect">
            <a:avLst/>
          </a:prstGeom>
        </p:spPr>
      </p:pic>
      <p:pic>
        <p:nvPicPr>
          <p:cNvPr id="10" name="Picture 9" descr="A picture containing text&#10;&#10;Description automatically generated">
            <a:extLst>
              <a:ext uri="{FF2B5EF4-FFF2-40B4-BE49-F238E27FC236}">
                <a16:creationId xmlns:a16="http://schemas.microsoft.com/office/drawing/2014/main" id="{2D7B3E2D-8442-3814-BE33-9F1B97D5822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210178" y="2858432"/>
            <a:ext cx="2910539" cy="4461132"/>
          </a:xfrm>
          <a:prstGeom prst="rect">
            <a:avLst/>
          </a:prstGeom>
        </p:spPr>
      </p:pic>
    </p:spTree>
    <p:extLst>
      <p:ext uri="{BB962C8B-B14F-4D97-AF65-F5344CB8AC3E}">
        <p14:creationId xmlns:p14="http://schemas.microsoft.com/office/powerpoint/2010/main" val="1291399468"/>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4332D75-5F5F-7B68-AFB9-518A504BB45B}"/>
              </a:ext>
            </a:extLst>
          </p:cNvPr>
          <p:cNvSpPr>
            <a:spLocks noGrp="1"/>
          </p:cNvSpPr>
          <p:nvPr>
            <p:ph type="title"/>
          </p:nvPr>
        </p:nvSpPr>
        <p:spPr/>
        <p:txBody>
          <a:bodyPr/>
          <a:lstStyle/>
          <a:p>
            <a:r>
              <a:rPr lang="en-CA" dirty="0"/>
              <a:t>Analysis Results: Energy Spectra </a:t>
            </a:r>
          </a:p>
        </p:txBody>
      </p:sp>
      <p:sp>
        <p:nvSpPr>
          <p:cNvPr id="4" name="Slide Number Placeholder 3">
            <a:extLst>
              <a:ext uri="{FF2B5EF4-FFF2-40B4-BE49-F238E27FC236}">
                <a16:creationId xmlns:a16="http://schemas.microsoft.com/office/drawing/2014/main" id="{0F9783BC-F86B-EE2B-6430-64AE1C25F56D}"/>
              </a:ext>
            </a:extLst>
          </p:cNvPr>
          <p:cNvSpPr>
            <a:spLocks noGrp="1"/>
          </p:cNvSpPr>
          <p:nvPr>
            <p:ph type="sldNum" sz="quarter" idx="2"/>
          </p:nvPr>
        </p:nvSpPr>
        <p:spPr/>
        <p:txBody>
          <a:bodyPr/>
          <a:lstStyle/>
          <a:p>
            <a:fld id="{86CB4B4D-7CA3-9044-876B-883B54F8677D}" type="slidenum">
              <a:rPr lang="en-CA" smtClean="0"/>
              <a:t>8</a:t>
            </a:fld>
            <a:endParaRPr lang="en-CA"/>
          </a:p>
        </p:txBody>
      </p:sp>
      <p:grpSp>
        <p:nvGrpSpPr>
          <p:cNvPr id="14" name="Group 13">
            <a:extLst>
              <a:ext uri="{FF2B5EF4-FFF2-40B4-BE49-F238E27FC236}">
                <a16:creationId xmlns:a16="http://schemas.microsoft.com/office/drawing/2014/main" id="{F44F6CE3-D353-1714-A131-643FF2447063}"/>
              </a:ext>
            </a:extLst>
          </p:cNvPr>
          <p:cNvGrpSpPr/>
          <p:nvPr/>
        </p:nvGrpSpPr>
        <p:grpSpPr>
          <a:xfrm>
            <a:off x="462943" y="3151249"/>
            <a:ext cx="5352639" cy="4082112"/>
            <a:chOff x="1320801" y="3022600"/>
            <a:chExt cx="4927598" cy="3757962"/>
          </a:xfrm>
        </p:grpSpPr>
        <p:pic>
          <p:nvPicPr>
            <p:cNvPr id="12" name="Picture 11">
              <a:extLst>
                <a:ext uri="{FF2B5EF4-FFF2-40B4-BE49-F238E27FC236}">
                  <a16:creationId xmlns:a16="http://schemas.microsoft.com/office/drawing/2014/main" id="{4FC25B5A-D04E-3CBF-C9E7-9C6DDC840297}"/>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320801" y="3022600"/>
              <a:ext cx="4927598" cy="3341706"/>
            </a:xfrm>
            <a:prstGeom prst="rect">
              <a:avLst/>
            </a:prstGeom>
          </p:spPr>
        </p:pic>
        <p:sp>
          <p:nvSpPr>
            <p:cNvPr id="13" name="TextBox 12">
              <a:extLst>
                <a:ext uri="{FF2B5EF4-FFF2-40B4-BE49-F238E27FC236}">
                  <a16:creationId xmlns:a16="http://schemas.microsoft.com/office/drawing/2014/main" id="{C3E69839-A0A9-8BB6-8BA1-275240E2703F}"/>
                </a:ext>
              </a:extLst>
            </p:cNvPr>
            <p:cNvSpPr txBox="1"/>
            <p:nvPr/>
          </p:nvSpPr>
          <p:spPr>
            <a:xfrm>
              <a:off x="1631950" y="6346112"/>
              <a:ext cx="4305300" cy="4344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ctr"/>
              <a:r>
                <a:rPr lang="en-CA" b="1" dirty="0"/>
                <a:t>Polyspacer Leaching Baseline Spectrum</a:t>
              </a:r>
            </a:p>
          </p:txBody>
        </p:sp>
      </p:grpSp>
      <p:grpSp>
        <p:nvGrpSpPr>
          <p:cNvPr id="19" name="Group 18">
            <a:extLst>
              <a:ext uri="{FF2B5EF4-FFF2-40B4-BE49-F238E27FC236}">
                <a16:creationId xmlns:a16="http://schemas.microsoft.com/office/drawing/2014/main" id="{8A4AA3F7-F2DB-B8E3-14EB-BE26B2F5A1D2}"/>
              </a:ext>
            </a:extLst>
          </p:cNvPr>
          <p:cNvGrpSpPr/>
          <p:nvPr/>
        </p:nvGrpSpPr>
        <p:grpSpPr>
          <a:xfrm>
            <a:off x="5756040" y="3153401"/>
            <a:ext cx="5443139" cy="4147139"/>
            <a:chOff x="6756402" y="3006918"/>
            <a:chExt cx="4927600" cy="3754349"/>
          </a:xfrm>
        </p:grpSpPr>
        <p:pic>
          <p:nvPicPr>
            <p:cNvPr id="16" name="Picture 15">
              <a:extLst>
                <a:ext uri="{FF2B5EF4-FFF2-40B4-BE49-F238E27FC236}">
                  <a16:creationId xmlns:a16="http://schemas.microsoft.com/office/drawing/2014/main" id="{21918156-A145-9C05-B432-0E2847C72626}"/>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6756402" y="3006918"/>
              <a:ext cx="4927600" cy="3341705"/>
            </a:xfrm>
            <a:prstGeom prst="rect">
              <a:avLst/>
            </a:prstGeom>
          </p:spPr>
        </p:pic>
        <p:sp>
          <p:nvSpPr>
            <p:cNvPr id="18" name="TextBox 17">
              <a:extLst>
                <a:ext uri="{FF2B5EF4-FFF2-40B4-BE49-F238E27FC236}">
                  <a16:creationId xmlns:a16="http://schemas.microsoft.com/office/drawing/2014/main" id="{31B131B1-F0AD-F266-9327-228F080014ED}"/>
                </a:ext>
              </a:extLst>
            </p:cNvPr>
            <p:cNvSpPr txBox="1"/>
            <p:nvPr/>
          </p:nvSpPr>
          <p:spPr>
            <a:xfrm>
              <a:off x="7067552" y="6334041"/>
              <a:ext cx="4305300" cy="42722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ctr"/>
              <a:r>
                <a:rPr lang="en-CA" b="1" dirty="0"/>
                <a:t>Poly Plate Leaching Bin00001 Spectrum</a:t>
              </a:r>
            </a:p>
          </p:txBody>
        </p:sp>
      </p:grpSp>
      <p:grpSp>
        <p:nvGrpSpPr>
          <p:cNvPr id="24" name="Group 23">
            <a:extLst>
              <a:ext uri="{FF2B5EF4-FFF2-40B4-BE49-F238E27FC236}">
                <a16:creationId xmlns:a16="http://schemas.microsoft.com/office/drawing/2014/main" id="{42796A87-8BFB-7B15-A548-E8CD92D7E466}"/>
              </a:ext>
            </a:extLst>
          </p:cNvPr>
          <p:cNvGrpSpPr/>
          <p:nvPr/>
        </p:nvGrpSpPr>
        <p:grpSpPr>
          <a:xfrm>
            <a:off x="11483339" y="3097199"/>
            <a:ext cx="5856923" cy="4207899"/>
            <a:chOff x="4194176" y="4876800"/>
            <a:chExt cx="4927600" cy="3540228"/>
          </a:xfrm>
        </p:grpSpPr>
        <p:pic>
          <p:nvPicPr>
            <p:cNvPr id="21" name="Picture 20">
              <a:extLst>
                <a:ext uri="{FF2B5EF4-FFF2-40B4-BE49-F238E27FC236}">
                  <a16:creationId xmlns:a16="http://schemas.microsoft.com/office/drawing/2014/main" id="{420187E2-9563-6DE6-1E66-552A24402747}"/>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4194176" y="4876800"/>
              <a:ext cx="4927600" cy="3341705"/>
            </a:xfrm>
            <a:prstGeom prst="rect">
              <a:avLst/>
            </a:prstGeom>
          </p:spPr>
        </p:pic>
        <p:sp>
          <p:nvSpPr>
            <p:cNvPr id="23" name="TextBox 22">
              <a:extLst>
                <a:ext uri="{FF2B5EF4-FFF2-40B4-BE49-F238E27FC236}">
                  <a16:creationId xmlns:a16="http://schemas.microsoft.com/office/drawing/2014/main" id="{A0D82FCA-2060-74A0-D33D-EA3B49816953}"/>
                </a:ext>
              </a:extLst>
            </p:cNvPr>
            <p:cNvSpPr txBox="1"/>
            <p:nvPr/>
          </p:nvSpPr>
          <p:spPr>
            <a:xfrm>
              <a:off x="4349750" y="8019985"/>
              <a:ext cx="4305300" cy="39704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ctr"/>
              <a:r>
                <a:rPr lang="en-CA" b="1" dirty="0"/>
                <a:t>Poly Plate Leaching Bin00002 Spectrum</a:t>
              </a:r>
            </a:p>
          </p:txBody>
        </p:sp>
      </p:grpSp>
    </p:spTree>
    <p:extLst>
      <p:ext uri="{BB962C8B-B14F-4D97-AF65-F5344CB8AC3E}">
        <p14:creationId xmlns:p14="http://schemas.microsoft.com/office/powerpoint/2010/main" val="3416481687"/>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F126FC2-D379-5D9D-732B-0ED6CC9ADA7B}"/>
              </a:ext>
            </a:extLst>
          </p:cNvPr>
          <p:cNvSpPr>
            <a:spLocks noGrp="1"/>
          </p:cNvSpPr>
          <p:nvPr>
            <p:ph type="title"/>
          </p:nvPr>
        </p:nvSpPr>
        <p:spPr>
          <a:xfrm>
            <a:off x="1761120" y="1021458"/>
            <a:ext cx="15074597" cy="1543943"/>
          </a:xfrm>
        </p:spPr>
        <p:txBody>
          <a:bodyPr/>
          <a:lstStyle/>
          <a:p>
            <a:r>
              <a:rPr lang="en-CA" dirty="0"/>
              <a:t>Comparison between Baseline and Leached Samples</a:t>
            </a:r>
          </a:p>
        </p:txBody>
      </p:sp>
      <p:sp>
        <p:nvSpPr>
          <p:cNvPr id="4" name="Slide Number Placeholder 3">
            <a:extLst>
              <a:ext uri="{FF2B5EF4-FFF2-40B4-BE49-F238E27FC236}">
                <a16:creationId xmlns:a16="http://schemas.microsoft.com/office/drawing/2014/main" id="{0F467667-02B1-DF73-FD48-871CE692A52A}"/>
              </a:ext>
            </a:extLst>
          </p:cNvPr>
          <p:cNvSpPr>
            <a:spLocks noGrp="1"/>
          </p:cNvSpPr>
          <p:nvPr>
            <p:ph type="sldNum" sz="quarter" idx="2"/>
          </p:nvPr>
        </p:nvSpPr>
        <p:spPr/>
        <p:txBody>
          <a:bodyPr/>
          <a:lstStyle/>
          <a:p>
            <a:fld id="{86CB4B4D-7CA3-9044-876B-883B54F8677D}" type="slidenum">
              <a:rPr lang="en-CA" smtClean="0"/>
              <a:t>9</a:t>
            </a:fld>
            <a:endParaRPr lang="en-CA"/>
          </a:p>
        </p:txBody>
      </p:sp>
      <p:pic>
        <p:nvPicPr>
          <p:cNvPr id="5" name="Picture 4" descr="Chart, scatter chart&#10;&#10;Description automatically generated">
            <a:extLst>
              <a:ext uri="{FF2B5EF4-FFF2-40B4-BE49-F238E27FC236}">
                <a16:creationId xmlns:a16="http://schemas.microsoft.com/office/drawing/2014/main" id="{50517AF1-7AFA-8E13-366A-11D7E1259DED}"/>
              </a:ext>
            </a:extLst>
          </p:cNvPr>
          <p:cNvPicPr>
            <a:picLocks noChangeAspect="1"/>
          </p:cNvPicPr>
          <p:nvPr/>
        </p:nvPicPr>
        <p:blipFill rotWithShape="1">
          <a:blip r:embed="rId3">
            <a:extLst>
              <a:ext uri="{28A0092B-C50C-407E-A947-70E740481C1C}">
                <a14:useLocalDpi xmlns:a14="http://schemas.microsoft.com/office/drawing/2010/main" val="0"/>
              </a:ext>
            </a:extLst>
          </a:blip>
          <a:srcRect r="33587"/>
          <a:stretch/>
        </p:blipFill>
        <p:spPr>
          <a:xfrm>
            <a:off x="288131" y="2993183"/>
            <a:ext cx="5566759" cy="3933532"/>
          </a:xfrm>
          <a:prstGeom prst="rect">
            <a:avLst/>
          </a:prstGeom>
        </p:spPr>
      </p:pic>
      <p:sp>
        <p:nvSpPr>
          <p:cNvPr id="7" name="TextBox 6">
            <a:extLst>
              <a:ext uri="{FF2B5EF4-FFF2-40B4-BE49-F238E27FC236}">
                <a16:creationId xmlns:a16="http://schemas.microsoft.com/office/drawing/2014/main" id="{E2B3FDB3-B95B-0BDC-E189-AC1DEC8B01F6}"/>
              </a:ext>
            </a:extLst>
          </p:cNvPr>
          <p:cNvSpPr txBox="1"/>
          <p:nvPr/>
        </p:nvSpPr>
        <p:spPr>
          <a:xfrm>
            <a:off x="288130" y="6668183"/>
            <a:ext cx="5566759" cy="21708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342900" indent="-342900">
              <a:buFont typeface="Arial" panose="020B0604020202020204" pitchFamily="34" charset="0"/>
              <a:buChar char="•"/>
            </a:pPr>
            <a:r>
              <a:rPr lang="en-CA" sz="2800" dirty="0"/>
              <a:t>Bin00001 sample sees reduction in area of surface alpha activity (4-6 MeV)</a:t>
            </a:r>
          </a:p>
          <a:p>
            <a:pPr marL="342900" indent="-342900">
              <a:buFont typeface="Arial" panose="020B0604020202020204" pitchFamily="34" charset="0"/>
              <a:buChar char="•"/>
            </a:pPr>
            <a:r>
              <a:rPr lang="en-CA" sz="2800" dirty="0"/>
              <a:t>Less bulk and surface level activity</a:t>
            </a:r>
          </a:p>
        </p:txBody>
      </p:sp>
      <p:pic>
        <p:nvPicPr>
          <p:cNvPr id="9" name="Picture 8" descr="Chart&#10;&#10;Description automatically generated">
            <a:extLst>
              <a:ext uri="{FF2B5EF4-FFF2-40B4-BE49-F238E27FC236}">
                <a16:creationId xmlns:a16="http://schemas.microsoft.com/office/drawing/2014/main" id="{9C1D1CE6-02E1-AA0D-5AB6-648BD9E2902F}"/>
              </a:ext>
            </a:extLst>
          </p:cNvPr>
          <p:cNvPicPr>
            <a:picLocks noChangeAspect="1"/>
          </p:cNvPicPr>
          <p:nvPr/>
        </p:nvPicPr>
        <p:blipFill rotWithShape="1">
          <a:blip r:embed="rId4">
            <a:extLst>
              <a:ext uri="{28A0092B-C50C-407E-A947-70E740481C1C}">
                <a14:useLocalDpi xmlns:a14="http://schemas.microsoft.com/office/drawing/2010/main" val="0"/>
              </a:ext>
            </a:extLst>
          </a:blip>
          <a:srcRect r="33587"/>
          <a:stretch/>
        </p:blipFill>
        <p:spPr>
          <a:xfrm>
            <a:off x="6020935" y="2997395"/>
            <a:ext cx="5566759" cy="3933533"/>
          </a:xfrm>
          <a:prstGeom prst="rect">
            <a:avLst/>
          </a:prstGeom>
        </p:spPr>
      </p:pic>
      <p:sp>
        <p:nvSpPr>
          <p:cNvPr id="11" name="TextBox 10">
            <a:extLst>
              <a:ext uri="{FF2B5EF4-FFF2-40B4-BE49-F238E27FC236}">
                <a16:creationId xmlns:a16="http://schemas.microsoft.com/office/drawing/2014/main" id="{2B1DC612-8F6E-5118-9A60-70ADE88271CC}"/>
              </a:ext>
            </a:extLst>
          </p:cNvPr>
          <p:cNvSpPr txBox="1"/>
          <p:nvPr/>
        </p:nvSpPr>
        <p:spPr>
          <a:xfrm>
            <a:off x="6049655" y="6668183"/>
            <a:ext cx="6096851" cy="268791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342900" indent="-342900">
              <a:buFont typeface="Arial" panose="020B0604020202020204" pitchFamily="34" charset="0"/>
              <a:buChar char="•"/>
            </a:pPr>
            <a:r>
              <a:rPr lang="en-CA" sz="2800" dirty="0"/>
              <a:t>Bin00002 sample maintains agreeability with baseline</a:t>
            </a:r>
          </a:p>
          <a:p>
            <a:pPr marL="342900" indent="-342900">
              <a:buFont typeface="Arial" panose="020B0604020202020204" pitchFamily="34" charset="0"/>
              <a:buChar char="•"/>
            </a:pPr>
            <a:r>
              <a:rPr lang="en-CA" sz="2800" dirty="0"/>
              <a:t>Alpha contamination in the bulk and surface regions are statistically compatible</a:t>
            </a:r>
          </a:p>
        </p:txBody>
      </p:sp>
      <p:sp>
        <p:nvSpPr>
          <p:cNvPr id="13" name="TextBox 12">
            <a:extLst>
              <a:ext uri="{FF2B5EF4-FFF2-40B4-BE49-F238E27FC236}">
                <a16:creationId xmlns:a16="http://schemas.microsoft.com/office/drawing/2014/main" id="{05C360EE-2677-A687-DC8B-259FC278228B}"/>
              </a:ext>
            </a:extLst>
          </p:cNvPr>
          <p:cNvSpPr txBox="1"/>
          <p:nvPr/>
        </p:nvSpPr>
        <p:spPr>
          <a:xfrm>
            <a:off x="11587694" y="2993183"/>
            <a:ext cx="5566759" cy="22787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342900" indent="-342900">
              <a:buFont typeface="Arial" panose="020B0604020202020204" pitchFamily="34" charset="0"/>
              <a:buChar char="•"/>
            </a:pPr>
            <a:r>
              <a:rPr lang="en-CA" sz="2400" dirty="0"/>
              <a:t>Between 3-5 MeV Range, the activity levels were:</a:t>
            </a:r>
          </a:p>
          <a:p>
            <a:pPr marL="1065212" lvl="1" indent="-342900">
              <a:buFont typeface="Arial" panose="020B0604020202020204" pitchFamily="34" charset="0"/>
              <a:buChar char="•"/>
            </a:pPr>
            <a:r>
              <a:rPr lang="en-CA" sz="2400" b="1" dirty="0"/>
              <a:t>Baseline</a:t>
            </a:r>
            <a:r>
              <a:rPr lang="en-CA" sz="2400" dirty="0"/>
              <a:t>: 38 611 ± 1700 </a:t>
            </a:r>
            <a:r>
              <a:rPr lang="en-CA" sz="2400" dirty="0" err="1"/>
              <a:t>nBq</a:t>
            </a:r>
            <a:r>
              <a:rPr lang="en-CA" sz="2400" dirty="0"/>
              <a:t>/cm</a:t>
            </a:r>
            <a:r>
              <a:rPr lang="en-CA" sz="2400" baseline="30000" dirty="0"/>
              <a:t>2</a:t>
            </a:r>
            <a:endParaRPr lang="en-CA" sz="2400" dirty="0"/>
          </a:p>
          <a:p>
            <a:pPr marL="1065212" lvl="1" indent="-342900">
              <a:buFont typeface="Arial" panose="020B0604020202020204" pitchFamily="34" charset="0"/>
              <a:buChar char="•"/>
            </a:pPr>
            <a:r>
              <a:rPr lang="en-CA" sz="2400" b="1" dirty="0"/>
              <a:t>Bin</a:t>
            </a:r>
            <a:r>
              <a:rPr lang="en-CA" sz="2400" dirty="0"/>
              <a:t> </a:t>
            </a:r>
            <a:r>
              <a:rPr lang="en-CA" sz="2400" b="1" dirty="0"/>
              <a:t>00001</a:t>
            </a:r>
            <a:r>
              <a:rPr lang="en-CA" sz="2400" dirty="0"/>
              <a:t>: 21 106 ± 910 </a:t>
            </a:r>
            <a:r>
              <a:rPr lang="en-CA" sz="2400" dirty="0" err="1"/>
              <a:t>nBq</a:t>
            </a:r>
            <a:r>
              <a:rPr lang="en-CA" sz="2400" dirty="0"/>
              <a:t>/cm</a:t>
            </a:r>
            <a:r>
              <a:rPr lang="en-CA" sz="2400" baseline="30000" dirty="0"/>
              <a:t>2</a:t>
            </a:r>
            <a:endParaRPr lang="en-CA" sz="2400" dirty="0"/>
          </a:p>
          <a:p>
            <a:pPr marL="1065212" lvl="1" indent="-342900">
              <a:buFont typeface="Arial" panose="020B0604020202020204" pitchFamily="34" charset="0"/>
              <a:buChar char="•"/>
            </a:pPr>
            <a:r>
              <a:rPr lang="en-CA" sz="2400" b="1" dirty="0"/>
              <a:t>Bin</a:t>
            </a:r>
            <a:r>
              <a:rPr lang="en-CA" sz="2400" dirty="0"/>
              <a:t> </a:t>
            </a:r>
            <a:r>
              <a:rPr lang="en-CA" sz="2400" b="1" dirty="0"/>
              <a:t>00002</a:t>
            </a:r>
            <a:r>
              <a:rPr lang="en-CA" sz="2400" dirty="0"/>
              <a:t>: 32 715 ± 1400 </a:t>
            </a:r>
            <a:r>
              <a:rPr lang="en-CA" sz="2400" dirty="0" err="1"/>
              <a:t>nBq</a:t>
            </a:r>
            <a:r>
              <a:rPr lang="en-CA" sz="2400" dirty="0"/>
              <a:t>/cm</a:t>
            </a:r>
            <a:r>
              <a:rPr lang="en-CA" sz="2400" baseline="30000" dirty="0"/>
              <a:t>2</a:t>
            </a:r>
          </a:p>
        </p:txBody>
      </p:sp>
      <p:pic>
        <p:nvPicPr>
          <p:cNvPr id="15" name="Picture 14">
            <a:extLst>
              <a:ext uri="{FF2B5EF4-FFF2-40B4-BE49-F238E27FC236}">
                <a16:creationId xmlns:a16="http://schemas.microsoft.com/office/drawing/2014/main" id="{68FC1F75-81D0-5E35-F9BE-18C11739B2E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03008" y="3443091"/>
            <a:ext cx="2142698" cy="426407"/>
          </a:xfrm>
          <a:prstGeom prst="rect">
            <a:avLst/>
          </a:prstGeom>
        </p:spPr>
      </p:pic>
      <p:sp>
        <p:nvSpPr>
          <p:cNvPr id="17" name="TextBox 16">
            <a:extLst>
              <a:ext uri="{FF2B5EF4-FFF2-40B4-BE49-F238E27FC236}">
                <a16:creationId xmlns:a16="http://schemas.microsoft.com/office/drawing/2014/main" id="{3AADD49B-64A6-B4B3-67DD-82A750DA2A25}"/>
              </a:ext>
            </a:extLst>
          </p:cNvPr>
          <p:cNvSpPr txBox="1"/>
          <p:nvPr/>
        </p:nvSpPr>
        <p:spPr>
          <a:xfrm>
            <a:off x="11587693" y="5366098"/>
            <a:ext cx="5566759" cy="183556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342900" indent="-342900">
              <a:buFont typeface="Arial" panose="020B0604020202020204" pitchFamily="34" charset="0"/>
              <a:buChar char="•"/>
            </a:pPr>
            <a:r>
              <a:rPr lang="en-CA" sz="2400" dirty="0"/>
              <a:t>Percentage reduction between </a:t>
            </a:r>
            <a:r>
              <a:rPr lang="en-CA" sz="2400" b="1" dirty="0"/>
              <a:t>baseline</a:t>
            </a:r>
            <a:r>
              <a:rPr lang="en-CA" sz="2400" dirty="0"/>
              <a:t> and </a:t>
            </a:r>
            <a:r>
              <a:rPr lang="en-CA" sz="2400" b="1" dirty="0"/>
              <a:t>samples</a:t>
            </a:r>
            <a:r>
              <a:rPr lang="en-CA" sz="2400" dirty="0"/>
              <a:t>:</a:t>
            </a:r>
          </a:p>
          <a:p>
            <a:pPr marL="1065212" lvl="1" indent="-342900">
              <a:buFont typeface="Arial" panose="020B0604020202020204" pitchFamily="34" charset="0"/>
              <a:buChar char="•"/>
            </a:pPr>
            <a:r>
              <a:rPr lang="en-CA" sz="2400" b="1" dirty="0"/>
              <a:t>Bin</a:t>
            </a:r>
            <a:r>
              <a:rPr lang="en-CA" sz="2400" dirty="0"/>
              <a:t> </a:t>
            </a:r>
            <a:r>
              <a:rPr lang="en-CA" sz="2400" b="1" dirty="0"/>
              <a:t>00001</a:t>
            </a:r>
            <a:r>
              <a:rPr lang="en-CA" sz="2400" dirty="0"/>
              <a:t>: 45%</a:t>
            </a:r>
          </a:p>
          <a:p>
            <a:pPr marL="1065212" lvl="1" indent="-342900">
              <a:buFont typeface="Arial" panose="020B0604020202020204" pitchFamily="34" charset="0"/>
              <a:buChar char="•"/>
            </a:pPr>
            <a:r>
              <a:rPr lang="en-CA" sz="2400" b="1" dirty="0"/>
              <a:t>Bin</a:t>
            </a:r>
            <a:r>
              <a:rPr lang="en-CA" sz="2400" dirty="0"/>
              <a:t> </a:t>
            </a:r>
            <a:r>
              <a:rPr lang="en-CA" sz="2400" b="1" dirty="0"/>
              <a:t>00002</a:t>
            </a:r>
            <a:r>
              <a:rPr lang="en-CA" sz="2400" dirty="0"/>
              <a:t>: 15%</a:t>
            </a:r>
            <a:endParaRPr lang="en-CA" sz="2400" baseline="30000" dirty="0"/>
          </a:p>
        </p:txBody>
      </p:sp>
    </p:spTree>
    <p:extLst>
      <p:ext uri="{BB962C8B-B14F-4D97-AF65-F5344CB8AC3E}">
        <p14:creationId xmlns:p14="http://schemas.microsoft.com/office/powerpoint/2010/main" val="1128660151"/>
      </p:ext>
    </p:extLst>
  </p:cSld>
  <p:clrMapOvr>
    <a:masterClrMapping/>
  </p:clrMapOvr>
  <p:transition spd="med"/>
</p:sld>
</file>

<file path=ppt/theme/theme1.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Lota Grotesque Bold"/>
        <a:ea typeface="Lota Grotesque Bold"/>
        <a:cs typeface="Lota Grotesque Bold"/>
      </a:majorFont>
      <a:minorFont>
        <a:latin typeface="Lota Grotesque Bold"/>
        <a:ea typeface="Lota Grotesque Bold"/>
        <a:cs typeface="Lota Grotesque Bold"/>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584200" rtl="0" fontAlgn="auto" latinLnBrk="0" hangingPunct="0">
          <a:lnSpc>
            <a:spcPct val="120000"/>
          </a:lnSpc>
          <a:spcBef>
            <a:spcPts val="0"/>
          </a:spcBef>
          <a:spcAft>
            <a:spcPts val="0"/>
          </a:spcAft>
          <a:buClrTx/>
          <a:buSzTx/>
          <a:buFontTx/>
          <a:buNone/>
          <a:tabLst/>
          <a:defRPr kumimoji="0" sz="2000" b="0" i="0" u="none" strike="noStrike" cap="none" spc="0" normalizeH="0" baseline="0">
            <a:ln>
              <a:noFill/>
            </a:ln>
            <a:solidFill>
              <a:srgbClr val="000000"/>
            </a:solidFill>
            <a:effectLst/>
            <a:uFillTx/>
            <a:latin typeface="Muli Regular"/>
            <a:ea typeface="Muli Regular"/>
            <a:cs typeface="Muli Regular"/>
            <a:sym typeface="Muli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Lota Grotesque Bold"/>
        <a:ea typeface="Lota Grotesque Bold"/>
        <a:cs typeface="Lota Grotesque Bold"/>
      </a:majorFont>
      <a:minorFont>
        <a:latin typeface="Lota Grotesque Bold"/>
        <a:ea typeface="Lota Grotesque Bold"/>
        <a:cs typeface="Lota Grotesque Bold"/>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584200" rtl="0" fontAlgn="auto" latinLnBrk="0" hangingPunct="0">
          <a:lnSpc>
            <a:spcPct val="120000"/>
          </a:lnSpc>
          <a:spcBef>
            <a:spcPts val="0"/>
          </a:spcBef>
          <a:spcAft>
            <a:spcPts val="0"/>
          </a:spcAft>
          <a:buClrTx/>
          <a:buSzTx/>
          <a:buFontTx/>
          <a:buNone/>
          <a:tabLst/>
          <a:defRPr kumimoji="0" sz="2000" b="0" i="0" u="none" strike="noStrike" cap="none" spc="0" normalizeH="0" baseline="0">
            <a:ln>
              <a:noFill/>
            </a:ln>
            <a:solidFill>
              <a:srgbClr val="000000"/>
            </a:solidFill>
            <a:effectLst/>
            <a:uFillTx/>
            <a:latin typeface="Muli Regular"/>
            <a:ea typeface="Muli Regular"/>
            <a:cs typeface="Muli Regular"/>
            <a:sym typeface="Muli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2ab41077-dd85-4071-8cb8-45c1f118b138">
      <Terms xmlns="http://schemas.microsoft.com/office/infopath/2007/PartnerControls"/>
    </lcf76f155ced4ddcb4097134ff3c332f>
    <TaxCatchAll xmlns="1fed8099-e8e8-4ebf-a974-d0ba4d5663ea"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CDADFB400BA264A9932F84C0E5D25F4" ma:contentTypeVersion="12" ma:contentTypeDescription="Create a new document." ma:contentTypeScope="" ma:versionID="f4dcb94da04662d92aaba8bc04e95cf0">
  <xsd:schema xmlns:xsd="http://www.w3.org/2001/XMLSchema" xmlns:xs="http://www.w3.org/2001/XMLSchema" xmlns:p="http://schemas.microsoft.com/office/2006/metadata/properties" xmlns:ns2="2ab41077-dd85-4071-8cb8-45c1f118b138" xmlns:ns3="1fed8099-e8e8-4ebf-a974-d0ba4d5663ea" targetNamespace="http://schemas.microsoft.com/office/2006/metadata/properties" ma:root="true" ma:fieldsID="6881917db30c45e01a76ca3201b9a6cc" ns2:_="" ns3:_="">
    <xsd:import namespace="2ab41077-dd85-4071-8cb8-45c1f118b138"/>
    <xsd:import namespace="1fed8099-e8e8-4ebf-a974-d0ba4d5663ea"/>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ab41077-dd85-4071-8cb8-45c1f118b13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3ec6080f-a001-4a05-8d2e-760ded6f73a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fed8099-e8e8-4ebf-a974-d0ba4d5663ea" elementFormDefault="qualified">
    <xsd:import namespace="http://schemas.microsoft.com/office/2006/documentManagement/types"/>
    <xsd:import namespace="http://schemas.microsoft.com/office/infopath/2007/PartnerControls"/>
    <xsd:element name="TaxCatchAll" ma:index="19" nillable="true" ma:displayName="Taxonomy Catch All Column" ma:hidden="true" ma:list="{45ce8762-41ec-4e11-a670-7833c42b0ccc}" ma:internalName="TaxCatchAll" ma:showField="CatchAllData" ma:web="1fed8099-e8e8-4ebf-a974-d0ba4d5663e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6F03FF0-EB49-40CC-A058-FBC07B850778}">
  <ds:schemaRefs>
    <ds:schemaRef ds:uri="http://schemas.microsoft.com/office/2006/metadata/properties"/>
    <ds:schemaRef ds:uri="http://schemas.microsoft.com/office/infopath/2007/PartnerControls"/>
    <ds:schemaRef ds:uri="2ab41077-dd85-4071-8cb8-45c1f118b138"/>
    <ds:schemaRef ds:uri="1fed8099-e8e8-4ebf-a974-d0ba4d5663ea"/>
  </ds:schemaRefs>
</ds:datastoreItem>
</file>

<file path=customXml/itemProps2.xml><?xml version="1.0" encoding="utf-8"?>
<ds:datastoreItem xmlns:ds="http://schemas.openxmlformats.org/officeDocument/2006/customXml" ds:itemID="{CA80F355-8994-4A35-ACED-3A0A0A3868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ab41077-dd85-4071-8cb8-45c1f118b138"/>
    <ds:schemaRef ds:uri="1fed8099-e8e8-4ebf-a974-d0ba4d5663e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9ACE275-4BDC-47EC-B3BC-4DA6975848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13758</TotalTime>
  <Words>1176</Words>
  <Application>Microsoft Office PowerPoint</Application>
  <PresentationFormat>Custom</PresentationFormat>
  <Paragraphs>143</Paragraphs>
  <Slides>13</Slides>
  <Notes>13</Notes>
  <HiddenSlides>2</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Helvetica Neue</vt:lpstr>
      <vt:lpstr>Helvetica Neue Medium</vt:lpstr>
      <vt:lpstr>Lota Grotesque Bold</vt:lpstr>
      <vt:lpstr>Muli Bold</vt:lpstr>
      <vt:lpstr>Muli Regular</vt:lpstr>
      <vt:lpstr>White</vt:lpstr>
      <vt:lpstr>Analysis of leaching on Polytetrafluoroethlene (PTFE) shielding through the detection of alpha particle emissions.</vt:lpstr>
      <vt:lpstr>Instrument: XIA Ultra-Lo 1800</vt:lpstr>
      <vt:lpstr>Analysis Information</vt:lpstr>
      <vt:lpstr>Analysis Pipeline</vt:lpstr>
      <vt:lpstr>Significance of PTFE Material</vt:lpstr>
      <vt:lpstr>Treatment of PTFE: Leaching Process</vt:lpstr>
      <vt:lpstr>Sample Information</vt:lpstr>
      <vt:lpstr>Analysis Results: Energy Spectra </vt:lpstr>
      <vt:lpstr>Comparison between Baseline and Leached Samples</vt:lpstr>
      <vt:lpstr>Analysis Results: Fitting Energy Spectra</vt:lpstr>
      <vt:lpstr>Analysis Results: Bin 00001 Energy Spectra</vt:lpstr>
      <vt:lpstr>Percent Residual of Surface Activity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here</dc:title>
  <dc:creator>psairam</dc:creator>
  <cp:lastModifiedBy>Pranav Sairam</cp:lastModifiedBy>
  <cp:revision>67</cp:revision>
  <dcterms:modified xsi:type="dcterms:W3CDTF">2022-08-15T17:28:28Z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0x0101002CDADFB400BA264A9932F84C0E5D25F4</vt:lpwstr>
  </property>
</Properties>
</file>