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58" r:id="rId7"/>
    <p:sldId id="260" r:id="rId8"/>
    <p:sldId id="272" r:id="rId9"/>
    <p:sldId id="273" r:id="rId10"/>
    <p:sldId id="271" r:id="rId11"/>
    <p:sldId id="268" r:id="rId12"/>
    <p:sldId id="264" r:id="rId13"/>
    <p:sldId id="266" r:id="rId14"/>
    <p:sldId id="267" r:id="rId15"/>
    <p:sldId id="265" r:id="rId16"/>
    <p:sldId id="263" r:id="rId17"/>
    <p:sldId id="274" r:id="rId18"/>
    <p:sldId id="2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2716" autoAdjust="0"/>
  </p:normalViewPr>
  <p:slideViewPr>
    <p:cSldViewPr snapToGrid="0">
      <p:cViewPr>
        <p:scale>
          <a:sx n="61" d="100"/>
          <a:sy n="61" d="100"/>
        </p:scale>
        <p:origin x="152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00FF5-83E1-47BA-8934-319269640B91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96B4E-5E99-4D0D-A1A0-9C3AB5215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2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Liquid argon:</a:t>
            </a:r>
          </a:p>
          <a:p>
            <a:r>
              <a:rPr lang="en-US" dirty="0"/>
              <a:t>Able to run much lower thresholds than freon bubble chambers while possibly remaining blind to electron recoils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496B4E-5E99-4D0D-A1A0-9C3AB52152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20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Contains liquid argon in a metastable state to allow the nucleation of bubbles at low </a:t>
            </a:r>
            <a:r>
              <a:rPr lang="en-US" dirty="0" err="1"/>
              <a:t>energys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Rapid compression allows for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496B4E-5E99-4D0D-A1A0-9C3AB52152F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50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Recovery time after single photon detection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496B4E-5E99-4D0D-A1A0-9C3AB52152F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152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496B4E-5E99-4D0D-A1A0-9C3AB52152F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228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496B4E-5E99-4D0D-A1A0-9C3AB52152F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42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0C22-EBDA-4130-87AE-CB28BC19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8/14/2022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19A8-07CA-4A4C-AEC2-C40D4D50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7B86-E610-42EA-B4DC-C2F44778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B30C86D-5A07-48BC-9C9D-6F9A2DB1E9E1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335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E5D1-6D19-4E7F-9B4E-42326B7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2A06C-F91A-4ADC-9CD2-61F0A4D7E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AA9A-2280-4F63-8B3D-20742AE6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D986B-E58E-43B6-8A80-FFA9D8F7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40D36-2E71-4F27-967F-7A3E4C6E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609904-5327-4D2C-A445-B270A00F3B5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FC7BEC-08C5-4D95-9C84-B48BC8AD1C9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1341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FEA3D-0C7F-45CD-B6A0-942F707B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B8A12-BCE6-4D03-A637-1DEC8924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9755-9FF4-428A-AEB7-1A647746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1836-11E2-49FD-877D-53B74514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4C42-4B05-4EEF-BE14-29041EC9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BADDEB1-F604-408B-B02A-A2814606E6A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F7987-332F-4D6C-81C3-990F39C76C96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953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8/14/2022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3025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5F313-1240-47AE-A026-7F349292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8158-6132-4335-B8E1-F6A89638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4C5B6-1598-48B4-9B3A-3078FDBE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DBDD32-D3EE-4848-A112-BA814D4631CD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1350361-843C-49D0-BD6A-ECDBA3842BA0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598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79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8630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7418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0092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511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544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8/14/2022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9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jpg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A46E5-9576-5422-A000-AB37417E6B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1"/>
                </a:solidFill>
              </a:rPr>
              <a:t>Scintillating Bubble Chamber</a:t>
            </a:r>
            <a:br>
              <a:rPr lang="en-US" dirty="0"/>
            </a:br>
            <a:r>
              <a:rPr lang="en-US" sz="4800" b="1" dirty="0"/>
              <a:t>Silicon Photomultiplier Analysis</a:t>
            </a:r>
            <a:endParaRPr lang="en-US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543FA9-7A81-BAB8-E94F-535855697A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Queen’s University • Ciaran Byles-Ho • Aug. 12, 2022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48DAEF-C302-B0C7-CC8B-F2ECDFACF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401" y="4186235"/>
            <a:ext cx="2143125" cy="21431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056B15-E532-A983-5BAD-BC839D7E8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0526" y="3864147"/>
            <a:ext cx="3430948" cy="22838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4C7F24-A7BA-8DBD-FCBC-241A3C2924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1474" y="4495170"/>
            <a:ext cx="1532062" cy="1525253"/>
          </a:xfrm>
          <a:prstGeom prst="rect">
            <a:avLst/>
          </a:prstGeom>
        </p:spPr>
      </p:pic>
      <p:pic>
        <p:nvPicPr>
          <p:cNvPr id="9" name="Picture 2" descr="McDonald Astroparticle Physics Institute | Queen's Research">
            <a:extLst>
              <a:ext uri="{FF2B5EF4-FFF2-40B4-BE49-F238E27FC236}">
                <a16:creationId xmlns:a16="http://schemas.microsoft.com/office/drawing/2014/main" id="{D1B90C5E-63C2-F2F5-4A1B-F46F05694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81" y="5540403"/>
            <a:ext cx="3616037" cy="9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214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8E2E-6A6D-F950-2884-B196B159D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9903"/>
            <a:ext cx="10515600" cy="1325563"/>
          </a:xfrm>
        </p:spPr>
        <p:txBody>
          <a:bodyPr>
            <a:normAutofit/>
          </a:bodyPr>
          <a:lstStyle/>
          <a:p>
            <a:r>
              <a:rPr lang="en-US" sz="2000" dirty="0"/>
              <a:t>Unsupervised Machine Learning</a:t>
            </a:r>
            <a:br>
              <a:rPr lang="en-US" sz="2000" dirty="0"/>
            </a:br>
            <a:r>
              <a:rPr lang="en-US" sz="5400" b="1" dirty="0">
                <a:solidFill>
                  <a:schemeClr val="accent1"/>
                </a:solidFill>
              </a:rPr>
              <a:t>K-means Clustering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D18F34-2BD5-4B3E-2DEB-69FAB12DA722}"/>
              </a:ext>
            </a:extLst>
          </p:cNvPr>
          <p:cNvSpPr txBox="1"/>
          <p:nvPr/>
        </p:nvSpPr>
        <p:spPr>
          <a:xfrm>
            <a:off x="838200" y="1740800"/>
            <a:ext cx="3658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Clusters • 10 000 Initial Pulses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19D9D95-81EE-672E-6213-B21FB4BA7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943" y="2611491"/>
            <a:ext cx="3370875" cy="224442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50647FA-711E-36FC-46EC-1089E5332891}"/>
              </a:ext>
            </a:extLst>
          </p:cNvPr>
          <p:cNvSpPr txBox="1"/>
          <p:nvPr/>
        </p:nvSpPr>
        <p:spPr>
          <a:xfrm>
            <a:off x="1548154" y="4843277"/>
            <a:ext cx="17443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Cluster 0</a:t>
            </a:r>
          </a:p>
          <a:p>
            <a:pPr algn="ctr"/>
            <a:r>
              <a:rPr lang="en-US" dirty="0"/>
              <a:t>Normal </a:t>
            </a:r>
            <a:br>
              <a:rPr lang="en-US" dirty="0"/>
            </a:br>
            <a:r>
              <a:rPr lang="en-US" dirty="0"/>
              <a:t>925 Pulses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DC21B1F-8EAB-AEE7-B2A5-BDA7545F7B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4024" y="2611491"/>
            <a:ext cx="3370875" cy="224442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49E25D9-00B9-F5C6-3E91-6F359A79EC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3105" y="2598850"/>
            <a:ext cx="3370875" cy="224442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5EAB4B6-6F80-678A-462E-B8AEA4C63DDF}"/>
              </a:ext>
            </a:extLst>
          </p:cNvPr>
          <p:cNvSpPr txBox="1"/>
          <p:nvPr/>
        </p:nvSpPr>
        <p:spPr>
          <a:xfrm>
            <a:off x="9273246" y="4843276"/>
            <a:ext cx="20848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Cluster 1</a:t>
            </a:r>
          </a:p>
          <a:p>
            <a:pPr algn="ctr"/>
            <a:r>
              <a:rPr lang="en-US" dirty="0"/>
              <a:t>Delayed Crosstalk</a:t>
            </a:r>
            <a:br>
              <a:rPr lang="en-US" dirty="0"/>
            </a:br>
            <a:r>
              <a:rPr lang="en-US" dirty="0"/>
              <a:t>160 Pulses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ABC476-C508-BD20-324F-BAAB6FB3BD4D}"/>
              </a:ext>
            </a:extLst>
          </p:cNvPr>
          <p:cNvSpPr txBox="1"/>
          <p:nvPr/>
        </p:nvSpPr>
        <p:spPr>
          <a:xfrm>
            <a:off x="5201050" y="4843276"/>
            <a:ext cx="19768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Cluster 12</a:t>
            </a:r>
          </a:p>
          <a:p>
            <a:pPr algn="ctr"/>
            <a:r>
              <a:rPr lang="en-US" dirty="0"/>
              <a:t>After Pulsing</a:t>
            </a:r>
            <a:br>
              <a:rPr lang="en-US" dirty="0"/>
            </a:br>
            <a:r>
              <a:rPr lang="en-US" dirty="0"/>
              <a:t>31 Pulses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95D5375-968D-4470-3C39-38B7D4F3CFC3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10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58004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09E94-CEC5-0339-14C7-258C188FA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Resulting Algorithm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7EC259-C916-9A31-E37D-C54E9B7B3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9744" y="2335155"/>
            <a:ext cx="2595391" cy="985194"/>
          </a:xfrm>
        </p:spPr>
        <p:txBody>
          <a:bodyPr anchor="ctr">
            <a:normAutofit lnSpcReduction="10000"/>
          </a:bodyPr>
          <a:lstStyle/>
          <a:p>
            <a:pPr algn="ctr"/>
            <a:r>
              <a:rPr lang="en-US" dirty="0"/>
              <a:t>K-means Threshold Determinant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D442A33-C51B-5CB4-5875-69538A6AC445}"/>
              </a:ext>
            </a:extLst>
          </p:cNvPr>
          <p:cNvSpPr txBox="1">
            <a:spLocks/>
          </p:cNvSpPr>
          <p:nvPr/>
        </p:nvSpPr>
        <p:spPr>
          <a:xfrm>
            <a:off x="572057" y="2335155"/>
            <a:ext cx="2595391" cy="985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Data Input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60843E2-C670-0892-5FA4-505B3F381317}"/>
              </a:ext>
            </a:extLst>
          </p:cNvPr>
          <p:cNvSpPr txBox="1">
            <a:spLocks/>
          </p:cNvSpPr>
          <p:nvPr/>
        </p:nvSpPr>
        <p:spPr>
          <a:xfrm>
            <a:off x="8447431" y="2293580"/>
            <a:ext cx="2595391" cy="985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Algorithm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8273CDC-F379-B649-970D-DA16C3108480}"/>
              </a:ext>
            </a:extLst>
          </p:cNvPr>
          <p:cNvSpPr/>
          <p:nvPr/>
        </p:nvSpPr>
        <p:spPr>
          <a:xfrm>
            <a:off x="7310609" y="2129595"/>
            <a:ext cx="1136822" cy="139631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41BDBDF-8A57-C146-E4E6-1D3F11B71990}"/>
              </a:ext>
            </a:extLst>
          </p:cNvPr>
          <p:cNvSpPr/>
          <p:nvPr/>
        </p:nvSpPr>
        <p:spPr>
          <a:xfrm>
            <a:off x="3228524" y="2129595"/>
            <a:ext cx="1136822" cy="139631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Shape&#10;&#10;Description automatically generated">
            <a:extLst>
              <a:ext uri="{FF2B5EF4-FFF2-40B4-BE49-F238E27FC236}">
                <a16:creationId xmlns:a16="http://schemas.microsoft.com/office/drawing/2014/main" id="{10EFA7C7-F1F1-91A4-1D28-79C5C15716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809" y="4291142"/>
            <a:ext cx="6115986" cy="2398785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CBCFD1F-A795-2B6A-AB65-373B53FD199F}"/>
              </a:ext>
            </a:extLst>
          </p:cNvPr>
          <p:cNvCxnSpPr/>
          <p:nvPr/>
        </p:nvCxnSpPr>
        <p:spPr>
          <a:xfrm flipH="1">
            <a:off x="8859795" y="5428750"/>
            <a:ext cx="80318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985C10F-17F9-6E36-CC42-6C1EF3656032}"/>
              </a:ext>
            </a:extLst>
          </p:cNvPr>
          <p:cNvSpPr txBox="1"/>
          <p:nvPr/>
        </p:nvSpPr>
        <p:spPr>
          <a:xfrm>
            <a:off x="9745126" y="4890369"/>
            <a:ext cx="20388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Improved pulse parameter error from 20% to 1% on simulated data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51009D7-F26E-247A-EFF5-30292D087FFC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11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49425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BF867-EA0B-A959-EB03-15700C1A4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Supervised 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7555C-DFD9-39FD-4926-E607C13D1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94189" cy="385974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~4000 hand-picked labels</a:t>
            </a:r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E6151436-284D-D479-18F2-202CF5FE48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641" y="2420531"/>
            <a:ext cx="10273943" cy="443746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E5E0113-F558-30F2-7A73-2C850A8427C2}"/>
              </a:ext>
            </a:extLst>
          </p:cNvPr>
          <p:cNvSpPr/>
          <p:nvPr/>
        </p:nvSpPr>
        <p:spPr>
          <a:xfrm>
            <a:off x="9007185" y="1905141"/>
            <a:ext cx="197708" cy="197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6BF28D-89CB-1757-CDEA-A2A73A329665}"/>
              </a:ext>
            </a:extLst>
          </p:cNvPr>
          <p:cNvSpPr/>
          <p:nvPr/>
        </p:nvSpPr>
        <p:spPr>
          <a:xfrm>
            <a:off x="9007185" y="2162026"/>
            <a:ext cx="197708" cy="1977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17B0D1-0443-0A5C-CD79-CBC161047B43}"/>
              </a:ext>
            </a:extLst>
          </p:cNvPr>
          <p:cNvSpPr txBox="1"/>
          <p:nvPr/>
        </p:nvSpPr>
        <p:spPr>
          <a:xfrm>
            <a:off x="9181070" y="1825625"/>
            <a:ext cx="2067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Algorithm </a:t>
            </a:r>
          </a:p>
          <a:p>
            <a:r>
              <a:rPr lang="en-US" dirty="0"/>
              <a:t>Machine Learning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B87C00F-4129-0EBA-F49C-1D840AF9A6E3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12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7530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D3A7-4959-BC13-0023-CD7A76261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3C2AF-3701-059B-1A59-90970100F8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Traditional Algorithms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6F0EB9-B506-BDC4-68E1-D0C5E61579C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Accurately calculates t0</a:t>
            </a:r>
          </a:p>
          <a:p>
            <a:r>
              <a:rPr lang="en-US" dirty="0"/>
              <a:t>Calculates charge</a:t>
            </a:r>
          </a:p>
          <a:p>
            <a:r>
              <a:rPr lang="en-US" dirty="0"/>
              <a:t>Near 100% accuracy on simulated data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C8FC52-E237-07AF-26CA-E4EA371706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EF8156-C282-FA38-2AE6-4F6425B7E36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/>
              <a:t>Real Dataset </a:t>
            </a:r>
          </a:p>
          <a:p>
            <a:pPr lvl="1"/>
            <a:r>
              <a:rPr lang="en-US" dirty="0"/>
              <a:t>Near-even distribution of labels</a:t>
            </a:r>
          </a:p>
          <a:p>
            <a:pPr lvl="1"/>
            <a:r>
              <a:rPr lang="en-US" dirty="0"/>
              <a:t>~80% accuracy</a:t>
            </a:r>
          </a:p>
          <a:p>
            <a:r>
              <a:rPr lang="en-US" dirty="0"/>
              <a:t>Trial run </a:t>
            </a:r>
          </a:p>
          <a:p>
            <a:pPr lvl="1"/>
            <a:r>
              <a:rPr lang="en-US" dirty="0"/>
              <a:t>1000 unseen datapoints</a:t>
            </a:r>
          </a:p>
          <a:p>
            <a:pPr lvl="1"/>
            <a:r>
              <a:rPr lang="en-US" dirty="0"/>
              <a:t>Uneven distribution of labels</a:t>
            </a:r>
          </a:p>
          <a:p>
            <a:pPr lvl="1"/>
            <a:r>
              <a:rPr lang="en-US" dirty="0"/>
              <a:t>~90% Accuracy</a:t>
            </a:r>
          </a:p>
          <a:p>
            <a:pPr lvl="1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F6DBBB8-611E-F426-63C1-985C729527D6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13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47620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E8D39-5260-412C-6B1A-A978C4895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041480-AE0F-77E1-2078-BB17D0D492E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Unsupervised ML effectively classifies background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Supervised ML can be used for pulse analysis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ML can effectively improve current algorithmic approaches</a:t>
            </a:r>
          </a:p>
        </p:txBody>
      </p:sp>
      <p:pic>
        <p:nvPicPr>
          <p:cNvPr id="6" name="Graphic 5" descr="Presentation with checklist with solid fill">
            <a:extLst>
              <a:ext uri="{FF2B5EF4-FFF2-40B4-BE49-F238E27FC236}">
                <a16:creationId xmlns:a16="http://schemas.microsoft.com/office/drawing/2014/main" id="{4F2E2787-85E7-AAE4-2498-C9F57C4F25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18669" y="457200"/>
            <a:ext cx="5618207" cy="561820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13CC641-FC01-83AF-3F4F-2564283E2EC9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14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86419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2F6BB-FBA5-22B3-EBAD-F5E44B130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DB1FA-04E7-6592-2CF1-50522C732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79898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Ciaran Byles-Ho</a:t>
            </a:r>
          </a:p>
          <a:p>
            <a:r>
              <a:rPr lang="en-US" dirty="0">
                <a:solidFill>
                  <a:schemeClr val="accent2"/>
                </a:solidFill>
              </a:rPr>
              <a:t>ciaran.bylesho@queensu.ca</a:t>
            </a:r>
          </a:p>
          <a:p>
            <a:r>
              <a:rPr lang="en-US" dirty="0"/>
              <a:t>August 15, 2022</a:t>
            </a:r>
          </a:p>
          <a:p>
            <a:r>
              <a:rPr lang="en-US" dirty="0"/>
              <a:t>CAAST 2022</a:t>
            </a:r>
          </a:p>
        </p:txBody>
      </p:sp>
      <p:pic>
        <p:nvPicPr>
          <p:cNvPr id="5" name="Graphic 4" descr="Checkbox Checked with solid fill">
            <a:extLst>
              <a:ext uri="{FF2B5EF4-FFF2-40B4-BE49-F238E27FC236}">
                <a16:creationId xmlns:a16="http://schemas.microsoft.com/office/drawing/2014/main" id="{A4FBCCC5-5E55-05BB-E7B6-D498166247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98541" y="-121508"/>
            <a:ext cx="7101016" cy="71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912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 descr="Atom with solid fill">
            <a:extLst>
              <a:ext uri="{FF2B5EF4-FFF2-40B4-BE49-F238E27FC236}">
                <a16:creationId xmlns:a16="http://schemas.microsoft.com/office/drawing/2014/main" id="{DDC6E865-0985-6C75-54CF-0E0BE2D739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72025" y="457200"/>
            <a:ext cx="8239640" cy="82396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300D89-6429-0955-19EE-A544ADD56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968" y="1043939"/>
            <a:ext cx="3932237" cy="1457626"/>
          </a:xfrm>
        </p:spPr>
        <p:txBody>
          <a:bodyPr>
            <a:normAutofit/>
          </a:bodyPr>
          <a:lstStyle/>
          <a:p>
            <a:r>
              <a:rPr lang="en-US" sz="2400" dirty="0"/>
              <a:t>Scintillating Bubble Chamber:</a:t>
            </a:r>
            <a:br>
              <a:rPr lang="en-US" sz="2400" dirty="0"/>
            </a:br>
            <a:r>
              <a:rPr lang="en-US" sz="4400" b="1" dirty="0"/>
              <a:t>SBC-LAr10</a:t>
            </a:r>
            <a:r>
              <a:rPr lang="en-US" sz="6600" b="1" dirty="0"/>
              <a:t> </a:t>
            </a:r>
            <a:endParaRPr lang="en-US" sz="2400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BFDAC8-4AC8-6DD2-84E1-94B4B92900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34925"/>
            <a:ext cx="3932237" cy="229170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Quasi-background-free Bubble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 kg of liquid argon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Aims to hit lower thresholds (100 eV)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364493-CD27-4BC5-F560-7EAC13E14C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654907"/>
            <a:ext cx="3112058" cy="49352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CE3EDC-B828-5679-0ECB-6FBF9DFFB154}"/>
              </a:ext>
            </a:extLst>
          </p:cNvPr>
          <p:cNvSpPr txBox="1"/>
          <p:nvPr/>
        </p:nvSpPr>
        <p:spPr>
          <a:xfrm>
            <a:off x="0" y="6611779"/>
            <a:ext cx="96760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Snowmass 2021 Scintillating Bubble Chambers: Liquid-noble Bubble Chambers for Dark Matter and </a:t>
            </a:r>
            <a:r>
              <a:rPr lang="en-US" sz="1000" dirty="0" err="1"/>
              <a:t>CEvNS</a:t>
            </a:r>
            <a:r>
              <a:rPr lang="en-US" sz="1000" dirty="0"/>
              <a:t> Detection [</a:t>
            </a:r>
            <a:r>
              <a:rPr lang="en-US" sz="1000" b="0" dirty="0">
                <a:effectLst/>
              </a:rPr>
              <a:t>https://doi.org/10.48550/arXiv.2207.12400]</a:t>
            </a:r>
            <a:endParaRPr lang="en-US" sz="1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AE04C69-DBCF-FC60-1246-FE728BDEB88E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37800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 descr="Remote learning science with solid fill">
            <a:extLst>
              <a:ext uri="{FF2B5EF4-FFF2-40B4-BE49-F238E27FC236}">
                <a16:creationId xmlns:a16="http://schemas.microsoft.com/office/drawing/2014/main" id="{1DA51F71-0C5C-0227-7A5D-74FE08A45A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27933" y="3345356"/>
            <a:ext cx="3077221" cy="30772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B54A8A-8821-C8F1-E1B6-AC0B8D885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426" y="-160638"/>
            <a:ext cx="3932237" cy="1600200"/>
          </a:xfrm>
        </p:spPr>
        <p:txBody>
          <a:bodyPr/>
          <a:lstStyle/>
          <a:p>
            <a:r>
              <a:rPr lang="en-US" dirty="0"/>
              <a:t>How does SBC work?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6A7DB9-B1B5-08E6-302B-919E384601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00426" y="1439562"/>
            <a:ext cx="3932237" cy="381158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Relies on electron recoils to lose energy through scintillation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Bubbles nucleate after small energy depositions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cs typeface="Calibri" panose="020F0502020204030204" pitchFamily="34" charset="0"/>
              </a:rPr>
              <a:t>SiPMs</a:t>
            </a:r>
            <a:r>
              <a:rPr lang="en-US" sz="2000" dirty="0">
                <a:cs typeface="Calibri" panose="020F0502020204030204" pitchFamily="34" charset="0"/>
              </a:rPr>
              <a:t> detect scintillation light to veto high energy single-bubble events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4BE890-696D-E966-8A82-C8911A186B00}"/>
              </a:ext>
            </a:extLst>
          </p:cNvPr>
          <p:cNvSpPr txBox="1"/>
          <p:nvPr/>
        </p:nvSpPr>
        <p:spPr>
          <a:xfrm>
            <a:off x="0" y="6611779"/>
            <a:ext cx="96760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Snowmass 2021 Scintillating Bubble Chambers: Liquid-noble Bubble Chambers for Dark Matter and </a:t>
            </a:r>
            <a:r>
              <a:rPr lang="en-US" sz="1000" dirty="0" err="1"/>
              <a:t>CEvNS</a:t>
            </a:r>
            <a:r>
              <a:rPr lang="en-US" sz="1000" dirty="0"/>
              <a:t> Detection [</a:t>
            </a:r>
            <a:r>
              <a:rPr lang="en-US" sz="1000" b="0" dirty="0">
                <a:effectLst/>
              </a:rPr>
              <a:t>https://doi.org/10.48550/arXiv.2207.12400]</a:t>
            </a:r>
            <a:endParaRPr lang="en-US" sz="1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020076B-0DA2-C547-3575-BACABA579727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3</a:t>
            </a:fld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4B78ED-CC17-8AAD-359E-72C435F6892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01" r="7514"/>
          <a:stretch/>
        </p:blipFill>
        <p:spPr>
          <a:xfrm>
            <a:off x="5010134" y="1716516"/>
            <a:ext cx="6693704" cy="3257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402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Fluorescent Light Blub with solid fill">
            <a:extLst>
              <a:ext uri="{FF2B5EF4-FFF2-40B4-BE49-F238E27FC236}">
                <a16:creationId xmlns:a16="http://schemas.microsoft.com/office/drawing/2014/main" id="{F956ED74-27A3-84B5-3767-C827BD683F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59571" y="636931"/>
            <a:ext cx="5146708" cy="51467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D2CC73-EDBA-9C8A-5FB8-316F32D4A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1670" y="1074361"/>
            <a:ext cx="5456780" cy="1600200"/>
          </a:xfrm>
        </p:spPr>
        <p:txBody>
          <a:bodyPr>
            <a:normAutofit/>
          </a:bodyPr>
          <a:lstStyle/>
          <a:p>
            <a:r>
              <a:rPr lang="en-US" dirty="0"/>
              <a:t>Silicon Photomultipliers (</a:t>
            </a:r>
            <a:r>
              <a:rPr lang="en-US" dirty="0" err="1"/>
              <a:t>SiPMs</a:t>
            </a:r>
            <a:r>
              <a:rPr lang="en-US" dirty="0"/>
              <a:t>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A6DB4-FBF9-595C-51D0-390486269E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1670" y="2674561"/>
            <a:ext cx="5456780" cy="381158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Detect single photons near UV to near 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SBC </a:t>
            </a:r>
            <a:r>
              <a:rPr lang="en-US" dirty="0" err="1"/>
              <a:t>SiPMs</a:t>
            </a:r>
            <a:r>
              <a:rPr lang="en-US" dirty="0"/>
              <a:t> detect </a:t>
            </a:r>
            <a:r>
              <a:rPr lang="en-US" dirty="0" err="1"/>
              <a:t>LAr</a:t>
            </a:r>
            <a:r>
              <a:rPr lang="en-US" dirty="0"/>
              <a:t> and </a:t>
            </a:r>
            <a:r>
              <a:rPr lang="en-US" dirty="0" err="1"/>
              <a:t>LXe</a:t>
            </a:r>
            <a:r>
              <a:rPr lang="en-US" dirty="0"/>
              <a:t> UV light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Consists of many single-photon avalanche photodiodes (microcells)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EF0AED-EB0D-E15F-05EC-46CBEFC05B1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4" r="22466"/>
          <a:stretch/>
        </p:blipFill>
        <p:spPr>
          <a:xfrm>
            <a:off x="654909" y="1194839"/>
            <a:ext cx="4840130" cy="381158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14E157CC-86B5-1ADF-9862-5F990DB38789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40835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3DA7759-3209-4FE2-96D1-4EEDD81E9E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1460DAD-8769-4C9F-9C8C-BB0443909D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23536" y="5717905"/>
            <a:ext cx="1771609" cy="1140095"/>
          </a:xfrm>
          <a:custGeom>
            <a:avLst/>
            <a:gdLst/>
            <a:ahLst/>
            <a:cxnLst/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A9A8E6-5882-8B07-D08E-8B6B0C0E1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780" y="1475769"/>
            <a:ext cx="525162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Understanding </a:t>
            </a:r>
            <a:r>
              <a:rPr lang="en-US" sz="4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SiPMs</a:t>
            </a: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519DE1-5BA8-27E7-C4AB-84565EF66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1911" y="2830480"/>
            <a:ext cx="5393361" cy="3248412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dirty="0"/>
              <a:t>A microcell drifts towards an avalanche region when a photon hits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dirty="0"/>
              <a:t>The microcell then activates a self-sustaining avalanche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b="1" dirty="0"/>
              <a:t>Dark Event: </a:t>
            </a:r>
            <a:r>
              <a:rPr lang="en-US" dirty="0"/>
              <a:t>generation of pulse without light</a:t>
            </a:r>
          </a:p>
          <a:p>
            <a:pPr marL="742950" lvl="1" indent="-228600">
              <a:buFont typeface="Arial" panose="020B0604020202020204" pitchFamily="34" charset="0"/>
              <a:buChar char="•"/>
            </a:pPr>
            <a:r>
              <a:rPr lang="en-US" dirty="0"/>
              <a:t>Crosstalk</a:t>
            </a:r>
          </a:p>
          <a:p>
            <a:pPr marL="742950" lvl="1" indent="-228600">
              <a:buFont typeface="Arial" panose="020B0604020202020204" pitchFamily="34" charset="0"/>
              <a:buChar char="•"/>
            </a:pPr>
            <a:r>
              <a:rPr lang="en-US" dirty="0"/>
              <a:t>After Pulsing</a:t>
            </a:r>
          </a:p>
        </p:txBody>
      </p:sp>
      <p:sp>
        <p:nvSpPr>
          <p:cNvPr id="17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FF42BB-ACCF-5D60-3889-C4E2AD93D2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2" r="3055" b="1257"/>
          <a:stretch/>
        </p:blipFill>
        <p:spPr>
          <a:xfrm>
            <a:off x="5849095" y="1690688"/>
            <a:ext cx="5010971" cy="3928796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F524DFA2-A0D4-28CC-4E2F-325B80E27A7A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2171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ECF9A-72D8-515A-559A-2F921E5D8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2142" y="420130"/>
            <a:ext cx="4277754" cy="1600200"/>
          </a:xfrm>
        </p:spPr>
        <p:txBody>
          <a:bodyPr>
            <a:normAutofit/>
          </a:bodyPr>
          <a:lstStyle/>
          <a:p>
            <a:r>
              <a:rPr lang="en-US" sz="2400" dirty="0" err="1"/>
              <a:t>SiPMs</a:t>
            </a:r>
            <a:r>
              <a:rPr lang="en-US" sz="2400" dirty="0"/>
              <a:t> Background</a:t>
            </a:r>
            <a:br>
              <a:rPr lang="en-US" dirty="0"/>
            </a:br>
            <a:r>
              <a:rPr lang="en-US" sz="4400" b="1" dirty="0"/>
              <a:t>Crosstalk</a:t>
            </a:r>
            <a:endParaRPr lang="en-US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602B39-D207-71F8-C24C-28A0E093A3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2142" y="2020330"/>
            <a:ext cx="4277754" cy="381158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Occurs when primary avalanche in one microcell triggers another in an adjacent cell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Occurs in on top or near initial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Causes increased initial pulse magnitude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May have inflection point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933A43-099D-D45B-5092-75AB028E4D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9" b="979"/>
          <a:stretch/>
        </p:blipFill>
        <p:spPr>
          <a:xfrm>
            <a:off x="217853" y="1013253"/>
            <a:ext cx="6393012" cy="488615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54C92B74-E56D-F184-777C-1E40AAF11349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52888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3DA7759-3209-4FE2-96D1-4EEDD81E9E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94433" y="2"/>
            <a:ext cx="849328" cy="357668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41460DAD-8769-4C9F-9C8C-BB0443909D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23536" y="5717905"/>
            <a:ext cx="1771609" cy="1140095"/>
          </a:xfrm>
          <a:custGeom>
            <a:avLst/>
            <a:gdLst/>
            <a:ahLst/>
            <a:cxnLst/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59" name="Rectangle 5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Arc 6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4ECF9A-72D8-515A-559A-2F921E5D8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4962" y="1918371"/>
            <a:ext cx="5458838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SiPMs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Background</a:t>
            </a:r>
            <a:b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After-Pulsing</a:t>
            </a: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139D03-0B86-ACC2-A6E4-1CB870334F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57" b="42"/>
          <a:stretch/>
        </p:blipFill>
        <p:spPr>
          <a:xfrm>
            <a:off x="703182" y="1376332"/>
            <a:ext cx="4777381" cy="3935591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602B39-D207-71F8-C24C-28A0E093A3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94962" y="3331981"/>
            <a:ext cx="5458838" cy="2668897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400" dirty="0"/>
              <a:t>There is a probability that an adjacent cell may release a delayed pulse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400" dirty="0"/>
              <a:t>Occurs in recover phase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400" dirty="0"/>
              <a:t>Lesser magnitude than original if near original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F52660F-87CD-AD82-A6C2-AF3DE2B63298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3861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FF711-9AD0-2F19-EAD6-801DBFD43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DD31D4-FBBE-1B9E-343B-26295FE9B2F6}"/>
              </a:ext>
            </a:extLst>
          </p:cNvPr>
          <p:cNvSpPr txBox="1"/>
          <p:nvPr/>
        </p:nvSpPr>
        <p:spPr>
          <a:xfrm>
            <a:off x="697282" y="2397948"/>
            <a:ext cx="107974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b="1" dirty="0"/>
              <a:t>To explore new methods of determining the </a:t>
            </a:r>
            <a:r>
              <a:rPr lang="en-CA" sz="3200" b="1" dirty="0">
                <a:solidFill>
                  <a:schemeClr val="accent4"/>
                </a:solidFill>
              </a:rPr>
              <a:t>dark noise rate </a:t>
            </a:r>
            <a:r>
              <a:rPr lang="en-CA" sz="3200" b="1" dirty="0"/>
              <a:t>and </a:t>
            </a:r>
            <a:r>
              <a:rPr lang="en-CA" sz="3200" b="1" dirty="0">
                <a:solidFill>
                  <a:schemeClr val="accent4"/>
                </a:solidFill>
              </a:rPr>
              <a:t>cross talk probability</a:t>
            </a:r>
            <a:r>
              <a:rPr lang="en-CA" sz="3200" b="1" dirty="0"/>
              <a:t> using </a:t>
            </a:r>
            <a:r>
              <a:rPr lang="en-CA" sz="3200" b="1" dirty="0">
                <a:solidFill>
                  <a:schemeClr val="accent6"/>
                </a:solidFill>
              </a:rPr>
              <a:t>machine learning </a:t>
            </a:r>
            <a:r>
              <a:rPr lang="en-CA" sz="3200" b="1" dirty="0"/>
              <a:t>methodologies and compare to algorithmic approaches.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31CB0D8-66FC-B7D0-ECAA-7BB3DDA636C7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43498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A5489-6E40-E6A6-B1B3-B8DE8C563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Pulse Counting with Computational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6DE8A-FC58-C4A6-0548-C7071B22E0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17660"/>
            <a:ext cx="10515600" cy="1325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VUV-sensitive Silicon Photomultipliers for Xenon Scintillation Light Detection in </a:t>
            </a:r>
            <a:r>
              <a:rPr lang="en-US" dirty="0" err="1"/>
              <a:t>nEXO</a:t>
            </a:r>
            <a:endParaRPr lang="en-US" dirty="0"/>
          </a:p>
          <a:p>
            <a:pPr marL="0" indent="0" algn="ctr">
              <a:buNone/>
            </a:pPr>
            <a:r>
              <a:rPr lang="en-US" sz="2000" dirty="0"/>
              <a:t>Jamil et al. 2019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00CDC3B-D28B-B0DF-A08E-567B8E4064C4}"/>
              </a:ext>
            </a:extLst>
          </p:cNvPr>
          <p:cNvSpPr/>
          <p:nvPr/>
        </p:nvSpPr>
        <p:spPr>
          <a:xfrm>
            <a:off x="11353801" y="6000879"/>
            <a:ext cx="603808" cy="603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1200C40-433E-4246-BA64-E3CFF756056E}" type="slidenum">
              <a:rPr lang="en-US" sz="1600" smtClean="0"/>
              <a:t>9</a:t>
            </a:fld>
            <a:endParaRPr lang="en-US" sz="2000" dirty="0"/>
          </a:p>
        </p:txBody>
      </p:sp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9145D6AD-4587-3CF9-4150-3B654B22AF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56" y="1963173"/>
            <a:ext cx="2046618" cy="1942992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148E9E5D-062E-738E-1E12-FBEED07106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690" y="1963173"/>
            <a:ext cx="2046619" cy="1942992"/>
          </a:xfrm>
          <a:prstGeom prst="rect">
            <a:avLst/>
          </a:prstGeom>
        </p:spPr>
      </p:pic>
      <p:pic>
        <p:nvPicPr>
          <p:cNvPr id="15" name="Picture 14" descr="Shape, square&#10;&#10;Description automatically generated">
            <a:extLst>
              <a:ext uri="{FF2B5EF4-FFF2-40B4-BE49-F238E27FC236}">
                <a16:creationId xmlns:a16="http://schemas.microsoft.com/office/drawing/2014/main" id="{1F019323-40CD-D56D-641E-4F6AFF76E0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226" y="1963173"/>
            <a:ext cx="2046618" cy="1942992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3D39D851-7D3D-F2E5-7F14-60D7153AE599}"/>
              </a:ext>
            </a:extLst>
          </p:cNvPr>
          <p:cNvSpPr/>
          <p:nvPr/>
        </p:nvSpPr>
        <p:spPr>
          <a:xfrm>
            <a:off x="7438768" y="2502183"/>
            <a:ext cx="716691" cy="864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133AD4E4-932F-0AED-0628-6820CF0545B1}"/>
              </a:ext>
            </a:extLst>
          </p:cNvPr>
          <p:cNvSpPr/>
          <p:nvPr/>
        </p:nvSpPr>
        <p:spPr>
          <a:xfrm>
            <a:off x="4063886" y="2502183"/>
            <a:ext cx="716691" cy="864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03951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Shapes">
      <a:dk1>
        <a:sysClr val="windowText" lastClr="000000"/>
      </a:dk1>
      <a:lt1>
        <a:sysClr val="window" lastClr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Festival">
      <a:majorFont>
        <a:latin typeface="Tw Cen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192FE7A782694AACDC041AC6C9759D" ma:contentTypeVersion="8" ma:contentTypeDescription="Create a new document." ma:contentTypeScope="" ma:versionID="0053c444e630c85217c7a1661b09e20c">
  <xsd:schema xmlns:xsd="http://www.w3.org/2001/XMLSchema" xmlns:xs="http://www.w3.org/2001/XMLSchema" xmlns:p="http://schemas.microsoft.com/office/2006/metadata/properties" xmlns:ns3="ecab7276-06ea-48af-a0cf-5d5ab07f29df" xmlns:ns4="87657b02-6eb0-4deb-b1e8-56e1b73228bc" targetNamespace="http://schemas.microsoft.com/office/2006/metadata/properties" ma:root="true" ma:fieldsID="0d2fe7aabff5a8179845b802e0f60ce4" ns3:_="" ns4:_="">
    <xsd:import namespace="ecab7276-06ea-48af-a0cf-5d5ab07f29df"/>
    <xsd:import namespace="87657b02-6eb0-4deb-b1e8-56e1b73228b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ab7276-06ea-48af-a0cf-5d5ab07f2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657b02-6eb0-4deb-b1e8-56e1b73228b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5E5DBD-B60F-4EFB-A49F-EEFFC5285D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cab7276-06ea-48af-a0cf-5d5ab07f29df"/>
    <ds:schemaRef ds:uri="87657b02-6eb0-4deb-b1e8-56e1b73228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E9AE791-D05E-4D47-963E-98796A6B58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5A9F67-62CA-49CD-B1A9-563087CA38D8}">
  <ds:schemaRefs>
    <ds:schemaRef ds:uri="http://purl.org/dc/terms/"/>
    <ds:schemaRef ds:uri="http://schemas.microsoft.com/office/2006/documentManagement/types"/>
    <ds:schemaRef ds:uri="87657b02-6eb0-4deb-b1e8-56e1b73228bc"/>
    <ds:schemaRef ds:uri="http://purl.org/dc/dcmitype/"/>
    <ds:schemaRef ds:uri="http://schemas.microsoft.com/office/infopath/2007/PartnerControls"/>
    <ds:schemaRef ds:uri="ecab7276-06ea-48af-a0cf-5d5ab07f29df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Shapes</Template>
  <TotalTime>5989</TotalTime>
  <Words>503</Words>
  <Application>Microsoft Office PowerPoint</Application>
  <PresentationFormat>Widescreen</PresentationFormat>
  <Paragraphs>99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Avenir Next LT Pro</vt:lpstr>
      <vt:lpstr>Calibri</vt:lpstr>
      <vt:lpstr>Tw Cen MT</vt:lpstr>
      <vt:lpstr>ShapesVTI</vt:lpstr>
      <vt:lpstr>Scintillating Bubble Chamber Silicon Photomultiplier Analysis</vt:lpstr>
      <vt:lpstr>Scintillating Bubble Chamber: SBC-LAr10 </vt:lpstr>
      <vt:lpstr>How does SBC work?</vt:lpstr>
      <vt:lpstr>Silicon Photomultipliers (SiPMs)</vt:lpstr>
      <vt:lpstr>Understanding SiPMs</vt:lpstr>
      <vt:lpstr>SiPMs Background Crosstalk</vt:lpstr>
      <vt:lpstr>SiPMs Background After-Pulsing</vt:lpstr>
      <vt:lpstr>Motivation</vt:lpstr>
      <vt:lpstr>Pulse Counting with Computational Algorithms</vt:lpstr>
      <vt:lpstr>Unsupervised Machine Learning K-means Clustering</vt:lpstr>
      <vt:lpstr>Resulting Algorithm</vt:lpstr>
      <vt:lpstr>Supervised Machine Learning</vt:lpstr>
      <vt:lpstr>Current Results</vt:lpstr>
      <vt:lpstr>Conclusion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Scintillating Bubble Chamber Silicon Photomultiplier Analysis</dc:title>
  <dc:creator>Ciaran Byles-Ho</dc:creator>
  <cp:lastModifiedBy>Ciaran Byles-Ho</cp:lastModifiedBy>
  <cp:revision>12</cp:revision>
  <dcterms:created xsi:type="dcterms:W3CDTF">2022-08-06T21:32:34Z</dcterms:created>
  <dcterms:modified xsi:type="dcterms:W3CDTF">2022-08-15T20:17:01Z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0x010100F7192FE7A782694AACDC041AC6C9759D</vt:lpwstr>
  </property>
</Properties>
</file>