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jpe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85" r:id="rId5"/>
    <p:sldId id="305" r:id="rId6"/>
    <p:sldId id="304" r:id="rId7"/>
    <p:sldId id="277" r:id="rId8"/>
    <p:sldId id="297" r:id="rId9"/>
    <p:sldId id="300" r:id="rId10"/>
    <p:sldId id="293" r:id="rId11"/>
    <p:sldId id="294" r:id="rId12"/>
    <p:sldId id="298" r:id="rId13"/>
    <p:sldId id="295" r:id="rId14"/>
    <p:sldId id="299" r:id="rId15"/>
    <p:sldId id="301" r:id="rId16"/>
    <p:sldId id="306" r:id="rId1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8" userDrawn="1">
          <p15:clr>
            <a:srgbClr val="A4A3A4"/>
          </p15:clr>
        </p15:guide>
        <p15:guide id="2" pos="2664" userDrawn="1">
          <p15:clr>
            <a:srgbClr val="A4A3A4"/>
          </p15:clr>
        </p15:guide>
        <p15:guide id="3" orient="horz" pos="2664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7F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32"/>
      </p:cViewPr>
      <p:guideLst>
        <p:guide orient="horz" pos="3648"/>
        <p:guide pos="2664"/>
        <p:guide orient="horz" pos="2664"/>
        <p:guide orient="horz" pos="32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ownloads\GT2-02T-Kf_%20Laxton_JF220622_re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GT2-02T-Kf – </a:t>
            </a:r>
            <a:r>
              <a:rPr lang="en-CA" sz="1400" b="0" i="0" u="none" strike="noStrike" baseline="0">
                <a:effectLst/>
              </a:rPr>
              <a:t>Kurtis</a:t>
            </a:r>
            <a:r>
              <a:rPr lang="en-CA"/>
              <a:t> Final</a:t>
            </a:r>
          </a:p>
        </c:rich>
      </c:tx>
      <c:layout>
        <c:manualLayout>
          <c:xMode val="edge"/>
          <c:yMode val="edge"/>
          <c:x val="0.19949066801885831"/>
          <c:y val="1.8899957021200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92485968035153"/>
          <c:y val="7.2265548265430399E-2"/>
          <c:w val="0.65376057482631633"/>
          <c:h val="0.84699366173166923"/>
        </c:manualLayout>
      </c:layout>
      <c:scatterChart>
        <c:scatterStyle val="lineMarker"/>
        <c:varyColors val="0"/>
        <c:ser>
          <c:idx val="0"/>
          <c:order val="0"/>
          <c:tx>
            <c:v>Guide Tube GT2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accent2"/>
                </a:solidFill>
              </a:ln>
              <a:effectLst/>
            </c:spPr>
          </c:marker>
          <c:dPt>
            <c:idx val="24"/>
            <c:marker>
              <c:symbol val="circle"/>
              <c:size val="3"/>
              <c:spPr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accent6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1DDF-4B85-B9AA-A3F5B12EF122}"/>
              </c:ext>
            </c:extLst>
          </c:dPt>
          <c:xVal>
            <c:numRef>
              <c:f>'GT2-02T-Kf Final Prop. Design'!$J$17:$J$50</c:f>
              <c:numCache>
                <c:formatCode>0.0</c:formatCode>
                <c:ptCount val="34"/>
                <c:pt idx="0">
                  <c:v>0</c:v>
                </c:pt>
                <c:pt idx="1">
                  <c:v>400</c:v>
                </c:pt>
                <c:pt idx="2">
                  <c:v>626</c:v>
                </c:pt>
                <c:pt idx="3">
                  <c:v>626.00000000000023</c:v>
                </c:pt>
                <c:pt idx="4">
                  <c:v>559.80613254816001</c:v>
                </c:pt>
                <c:pt idx="5">
                  <c:v>376.96246106894262</c:v>
                </c:pt>
                <c:pt idx="6">
                  <c:v>310.7685936171024</c:v>
                </c:pt>
                <c:pt idx="7">
                  <c:v>310.7685936171024</c:v>
                </c:pt>
                <c:pt idx="8">
                  <c:v>244.57472616526215</c:v>
                </c:pt>
                <c:pt idx="9">
                  <c:v>61.731054686044729</c:v>
                </c:pt>
                <c:pt idx="10">
                  <c:v>-4.462812765795519</c:v>
                </c:pt>
                <c:pt idx="11">
                  <c:v>-4.4628127657954142</c:v>
                </c:pt>
                <c:pt idx="12">
                  <c:v>-115.46281276579542</c:v>
                </c:pt>
                <c:pt idx="13">
                  <c:v>-1235.4628127657954</c:v>
                </c:pt>
                <c:pt idx="14">
                  <c:v>-1346.4628127657954</c:v>
                </c:pt>
                <c:pt idx="15">
                  <c:v>-1346.4628127657957</c:v>
                </c:pt>
                <c:pt idx="16">
                  <c:v>-1235.4628127657957</c:v>
                </c:pt>
                <c:pt idx="17">
                  <c:v>-1170.1428127657957</c:v>
                </c:pt>
                <c:pt idx="18">
                  <c:v>-1138.2457950624778</c:v>
                </c:pt>
                <c:pt idx="19">
                  <c:v>-681.03880537301507</c:v>
                </c:pt>
                <c:pt idx="20">
                  <c:v>-602.7585424777775</c:v>
                </c:pt>
                <c:pt idx="21">
                  <c:v>-169.09124901717195</c:v>
                </c:pt>
                <c:pt idx="22">
                  <c:v>-122.70800382525245</c:v>
                </c:pt>
                <c:pt idx="23">
                  <c:v>-98.108003825252439</c:v>
                </c:pt>
                <c:pt idx="24">
                  <c:v>61.698128722907285</c:v>
                </c:pt>
                <c:pt idx="25">
                  <c:v>244.53472913431284</c:v>
                </c:pt>
                <c:pt idx="26">
                  <c:v>310.72859658615306</c:v>
                </c:pt>
                <c:pt idx="27">
                  <c:v>310.728596586153</c:v>
                </c:pt>
                <c:pt idx="28">
                  <c:v>376.92246403799322</c:v>
                </c:pt>
                <c:pt idx="29">
                  <c:v>549.66865068186678</c:v>
                </c:pt>
                <c:pt idx="30">
                  <c:v>615.862518133707</c:v>
                </c:pt>
                <c:pt idx="31">
                  <c:v>615.8625181337062</c:v>
                </c:pt>
                <c:pt idx="32">
                  <c:v>389.86251813370615</c:v>
                </c:pt>
                <c:pt idx="33">
                  <c:v>-10.137481866293854</c:v>
                </c:pt>
              </c:numCache>
            </c:numRef>
          </c:xVal>
          <c:yVal>
            <c:numRef>
              <c:f>'GT2-02T-Kf Final Prop. Design'!$K$17:$K$50</c:f>
              <c:numCache>
                <c:formatCode>0.0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-226</c:v>
                </c:pt>
                <c:pt idx="3">
                  <c:v>-4823.3999999999996</c:v>
                </c:pt>
                <c:pt idx="4">
                  <c:v>-4983.2061325481591</c:v>
                </c:pt>
                <c:pt idx="5">
                  <c:v>-5166.0498040273769</c:v>
                </c:pt>
                <c:pt idx="6">
                  <c:v>-5325.8559365755364</c:v>
                </c:pt>
                <c:pt idx="7">
                  <c:v>-5725.8559365755364</c:v>
                </c:pt>
                <c:pt idx="8">
                  <c:v>-5885.6620691236958</c:v>
                </c:pt>
                <c:pt idx="9">
                  <c:v>-6068.5057406029136</c:v>
                </c:pt>
                <c:pt idx="10">
                  <c:v>-6228.3118731510731</c:v>
                </c:pt>
                <c:pt idx="11">
                  <c:v>-7938.3118731510731</c:v>
                </c:pt>
                <c:pt idx="12">
                  <c:v>-8049.3118731510731</c:v>
                </c:pt>
                <c:pt idx="13">
                  <c:v>-8049.3118731510731</c:v>
                </c:pt>
                <c:pt idx="14">
                  <c:v>-7938.3118731510731</c:v>
                </c:pt>
                <c:pt idx="15">
                  <c:v>-6318.3118731510731</c:v>
                </c:pt>
                <c:pt idx="16">
                  <c:v>-6207.3118731510731</c:v>
                </c:pt>
                <c:pt idx="17">
                  <c:v>-6207.3118731510731</c:v>
                </c:pt>
                <c:pt idx="18">
                  <c:v>-6211.9935762232435</c:v>
                </c:pt>
                <c:pt idx="19">
                  <c:v>-6349.1622467683046</c:v>
                </c:pt>
                <c:pt idx="20">
                  <c:v>-6343.6883575459415</c:v>
                </c:pt>
                <c:pt idx="21">
                  <c:v>-6144.2236885377361</c:v>
                </c:pt>
                <c:pt idx="22">
                  <c:v>-6134.0680962432025</c:v>
                </c:pt>
                <c:pt idx="23">
                  <c:v>-6134.0680962432025</c:v>
                </c:pt>
                <c:pt idx="24">
                  <c:v>-6067.8742287913619</c:v>
                </c:pt>
                <c:pt idx="25">
                  <c:v>-5885.037628379956</c:v>
                </c:pt>
                <c:pt idx="26">
                  <c:v>-5725.2314958317966</c:v>
                </c:pt>
                <c:pt idx="27">
                  <c:v>-5315.1314958317962</c:v>
                </c:pt>
                <c:pt idx="28">
                  <c:v>-5155.3253632836368</c:v>
                </c:pt>
                <c:pt idx="29">
                  <c:v>-4982.5791766397633</c:v>
                </c:pt>
                <c:pt idx="30">
                  <c:v>-4822.7730440916039</c:v>
                </c:pt>
                <c:pt idx="31">
                  <c:v>-222.77304409160388</c:v>
                </c:pt>
                <c:pt idx="32">
                  <c:v>3.2269559083960928</c:v>
                </c:pt>
                <c:pt idx="33">
                  <c:v>3.226955908396044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DDF-4B85-B9AA-A3F5B12EF122}"/>
            </c:ext>
          </c:extLst>
        </c:ser>
        <c:ser>
          <c:idx val="1"/>
          <c:order val="1"/>
          <c:tx>
            <c:v>Deck place holder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'GT2-02T-Kf Final Prop. Design'!$H$58:$H$59</c:f>
              <c:numCache>
                <c:formatCode>General</c:formatCode>
                <c:ptCount val="2"/>
                <c:pt idx="0">
                  <c:v>1000</c:v>
                </c:pt>
                <c:pt idx="1">
                  <c:v>-2000</c:v>
                </c:pt>
              </c:numCache>
            </c:numRef>
          </c:xVal>
          <c:yVal>
            <c:numRef>
              <c:f>'GT2-02T-Kf Final Prop. Design'!$I$58:$I$59</c:f>
              <c:numCache>
                <c:formatCode>0.0</c:formatCode>
                <c:ptCount val="2"/>
                <c:pt idx="0">
                  <c:v>-1700</c:v>
                </c:pt>
                <c:pt idx="1">
                  <c:v>-1700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DDF-4B85-B9AA-A3F5B12EF1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4450160"/>
        <c:axId val="1934453488"/>
      </c:scatterChart>
      <c:valAx>
        <c:axId val="1934450160"/>
        <c:scaling>
          <c:orientation val="minMax"/>
          <c:max val="1000"/>
          <c:min val="-2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P_x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4453488"/>
        <c:crossesAt val="-9000"/>
        <c:crossBetween val="midCat"/>
        <c:majorUnit val="1000"/>
      </c:valAx>
      <c:valAx>
        <c:axId val="19344534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P_y</a:t>
                </a:r>
                <a:r>
                  <a:rPr lang="en-CA" baseline="0"/>
                  <a:t> (mm)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4450160"/>
        <c:crossesAt val="-2000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D32CE2-6C64-40A5-9DAB-DD3946A432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569BD-8C5B-4110-9E60-C359DDF561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F37E1B8-528F-4D87-8EBD-B843BAE2C861}" type="datetimeFigureOut">
              <a:rPr lang="en-US" smtClean="0"/>
              <a:t>8/13/2022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05E23-8F29-4628-B4F0-7CBCB7658F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3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40E576D-777F-42E1-9739-7FD89F404092}" type="datetimeFigureOut">
              <a:rPr lang="en-US" smtClean="0"/>
              <a:t>8/13/2022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F4F1A11-BB96-443E-B274-982C61AA7E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9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6C2E115-5267-49A0-A702-59745AC649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04479580-C1B1-4B70-875C-70152944FD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84355" y="4687178"/>
            <a:ext cx="159851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323CA5D-7F88-4E2C-B2E1-D03E010724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40172" y="172667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DFF095-F8DE-447E-A83F-BD55BD03BE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3189" y="71740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A2755C1-A0B6-448A-BE5D-4B492BB7BBE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693" y="285863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F3357-BDC3-43CE-89C0-05F5AB97337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73216" y="3667946"/>
            <a:ext cx="9285382" cy="1277857"/>
          </a:xfrm>
        </p:spPr>
        <p:txBody>
          <a:bodyPr anchor="ctr"/>
          <a:lstStyle>
            <a:lvl1pPr algn="l">
              <a:defRPr sz="6000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FD7F6-12F1-44A8-B26F-82773993F1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70418" y="5325276"/>
            <a:ext cx="3677297" cy="682094"/>
          </a:xfrm>
        </p:spPr>
        <p:txBody>
          <a:bodyPr anchor="ctr"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E5B50AA-4BAC-4997-B444-E281DECD0DB4}"/>
              </a:ext>
            </a:extLst>
          </p:cNvPr>
          <p:cNvCxnSpPr>
            <a:cxnSpLocks/>
          </p:cNvCxnSpPr>
          <p:nvPr userDrawn="1"/>
        </p:nvCxnSpPr>
        <p:spPr>
          <a:xfrm>
            <a:off x="4579559" y="5744231"/>
            <a:ext cx="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DEC412-0EF3-4D93-AF25-A2D2F5A5093A}"/>
              </a:ext>
            </a:extLst>
          </p:cNvPr>
          <p:cNvCxnSpPr>
            <a:cxnSpLocks/>
          </p:cNvCxnSpPr>
          <p:nvPr userDrawn="1"/>
        </p:nvCxnSpPr>
        <p:spPr>
          <a:xfrm>
            <a:off x="2536371" y="2017985"/>
            <a:ext cx="0" cy="15343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2836A9-D1F4-4562-B95F-B7BF8F4713B5}"/>
              </a:ext>
            </a:extLst>
          </p:cNvPr>
          <p:cNvCxnSpPr>
            <a:cxnSpLocks/>
          </p:cNvCxnSpPr>
          <p:nvPr userDrawn="1"/>
        </p:nvCxnSpPr>
        <p:spPr>
          <a:xfrm flipH="1">
            <a:off x="4245428" y="5655432"/>
            <a:ext cx="331888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836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FBFD526-F385-422D-A7A7-BCE72D8141B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0" y="3"/>
            <a:ext cx="5288281" cy="6857999"/>
          </a:xfrm>
          <a:custGeom>
            <a:avLst/>
            <a:gdLst>
              <a:gd name="connsiteX0" fmla="*/ 0 w 5288281"/>
              <a:gd name="connsiteY0" fmla="*/ 0 h 6857999"/>
              <a:gd name="connsiteX1" fmla="*/ 1707378 w 5288281"/>
              <a:gd name="connsiteY1" fmla="*/ 0 h 6857999"/>
              <a:gd name="connsiteX2" fmla="*/ 1707378 w 5288281"/>
              <a:gd name="connsiteY2" fmla="*/ 1511096 h 6857999"/>
              <a:gd name="connsiteX3" fmla="*/ 5288281 w 5288281"/>
              <a:gd name="connsiteY3" fmla="*/ 1511096 h 6857999"/>
              <a:gd name="connsiteX4" fmla="*/ 5288281 w 5288281"/>
              <a:gd name="connsiteY4" fmla="*/ 3253159 h 6857999"/>
              <a:gd name="connsiteX5" fmla="*/ 1707378 w 5288281"/>
              <a:gd name="connsiteY5" fmla="*/ 3253159 h 6857999"/>
              <a:gd name="connsiteX6" fmla="*/ 1707378 w 5288281"/>
              <a:gd name="connsiteY6" fmla="*/ 5115860 h 6857999"/>
              <a:gd name="connsiteX7" fmla="*/ 5272034 w 5288281"/>
              <a:gd name="connsiteY7" fmla="*/ 5115860 h 6857999"/>
              <a:gd name="connsiteX8" fmla="*/ 5272034 w 5288281"/>
              <a:gd name="connsiteY8" fmla="*/ 6857999 h 6857999"/>
              <a:gd name="connsiteX9" fmla="*/ 0 w 5288281"/>
              <a:gd name="connsiteY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8281" h="6857999">
                <a:moveTo>
                  <a:pt x="0" y="0"/>
                </a:moveTo>
                <a:lnTo>
                  <a:pt x="1707378" y="0"/>
                </a:lnTo>
                <a:lnTo>
                  <a:pt x="1707378" y="1511096"/>
                </a:lnTo>
                <a:lnTo>
                  <a:pt x="5288281" y="1511096"/>
                </a:lnTo>
                <a:lnTo>
                  <a:pt x="5288281" y="3253159"/>
                </a:lnTo>
                <a:lnTo>
                  <a:pt x="1707378" y="3253159"/>
                </a:lnTo>
                <a:lnTo>
                  <a:pt x="1707378" y="5115860"/>
                </a:lnTo>
                <a:lnTo>
                  <a:pt x="5272034" y="5115860"/>
                </a:lnTo>
                <a:lnTo>
                  <a:pt x="5272034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B2DB8B03-EE62-48FF-8583-59DFBBED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3720" y="1419438"/>
            <a:ext cx="4450080" cy="924808"/>
          </a:xfrm>
        </p:spPr>
        <p:txBody>
          <a:bodyPr lIns="0" anchor="t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AF98237-032C-4FA5-B76D-C29FB5F6FF7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366082" y="3009550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44353DAE-0553-4AB4-8929-C4F0C1424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66082" y="4017086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9651CB4B-B007-4E99-9371-20279E8FF7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366082" y="4957948"/>
            <a:ext cx="1254314" cy="360000"/>
          </a:xfrm>
        </p:spPr>
        <p:txBody>
          <a:bodyPr anchor="ctr"/>
          <a:lstStyle>
            <a:lvl1pPr marL="0" indent="0" algn="l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Bullet 1</a:t>
            </a:r>
            <a:endParaRPr lang="en-ZA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C0437717-0C1B-4589-AEF7-D8E934F411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903720" y="2816574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BE01B6B4-5A67-4429-A312-A531EC3BF42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903720" y="3805802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1673722D-82CF-4D94-9D83-D95A8DE5ACE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903721" y="4795030"/>
            <a:ext cx="561421" cy="627254"/>
          </a:xfrm>
        </p:spPr>
        <p:txBody>
          <a:bodyPr anchor="ctr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US" sz="4400" b="1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#</a:t>
            </a:r>
            <a:endParaRPr lang="en-ZA"/>
          </a:p>
        </p:txBody>
      </p:sp>
      <p:sp>
        <p:nvSpPr>
          <p:cNvPr id="41" name="Text Placeholder 18">
            <a:extLst>
              <a:ext uri="{FF2B5EF4-FFF2-40B4-BE49-F238E27FC236}">
                <a16:creationId xmlns:a16="http://schemas.microsoft.com/office/drawing/2014/main" id="{05767D4F-E20C-4F37-B411-A7F221B6A85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29106" y="3074238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2" name="Text Placeholder 18">
            <a:extLst>
              <a:ext uri="{FF2B5EF4-FFF2-40B4-BE49-F238E27FC236}">
                <a16:creationId xmlns:a16="http://schemas.microsoft.com/office/drawing/2014/main" id="{BB90A96A-A614-41C0-9759-F6C15AE6806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629106" y="4074889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983AE7FC-57B1-4AB3-8EAA-A85904DBBE9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629106" y="5016921"/>
            <a:ext cx="2427514" cy="715169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8AECD175-60EB-459F-BA4C-8E4DE7BC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2180FF4C-4A98-4E30-B414-026CEECA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9498BBC0-E864-44E0-8C60-D13DC062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90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39003" y="3429000"/>
            <a:ext cx="4114797" cy="27479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457200" indent="0">
              <a:lnSpc>
                <a:spcPct val="150000"/>
              </a:lnSpc>
              <a:buNone/>
              <a:defRPr sz="1200"/>
            </a:lvl2pPr>
            <a:lvl3pPr marL="914400" indent="0">
              <a:lnSpc>
                <a:spcPct val="150000"/>
              </a:lnSpc>
              <a:buNone/>
              <a:defRPr sz="1200"/>
            </a:lvl3pPr>
            <a:lvl4pPr marL="1371600" indent="0">
              <a:lnSpc>
                <a:spcPct val="150000"/>
              </a:lnSpc>
              <a:buNone/>
              <a:defRPr sz="1200"/>
            </a:lvl4pPr>
            <a:lvl5pPr marL="1828800" indent="0">
              <a:lnSpc>
                <a:spcPct val="150000"/>
              </a:lnSpc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77500" y="6356350"/>
            <a:ext cx="876300" cy="365125"/>
          </a:xfrm>
        </p:spPr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0011F19-A2C9-4F67-A7F1-592B85FF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C8CFDC-095C-4312-A01D-7430D1FEAA6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2603500"/>
            <a:ext cx="0" cy="42545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DE385DE-9334-4CED-AD7E-F63A320B0512}"/>
              </a:ext>
            </a:extLst>
          </p:cNvPr>
          <p:cNvSpPr/>
          <p:nvPr userDrawn="1"/>
        </p:nvSpPr>
        <p:spPr>
          <a:xfrm>
            <a:off x="0" y="2324100"/>
            <a:ext cx="12192000" cy="6334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11839B3-0E6A-4750-8862-3A55B0FEF98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38201" y="2413000"/>
            <a:ext cx="4114795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72DA832-BD58-447B-A20E-EA3A7F4EAF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239003" y="2413000"/>
            <a:ext cx="4114797" cy="49371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64EBCEB5-BD23-4BD0-BB31-DF6A631D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2" y="6356350"/>
            <a:ext cx="3038469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445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a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7335" y="182200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57335" y="216748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80795" y="333998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80795" y="368546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31710" y="4857968"/>
            <a:ext cx="3295186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1710" y="5203444"/>
            <a:ext cx="3294437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74844B5-3E4A-4209-AD6C-31EB9B57D62E}"/>
              </a:ext>
            </a:extLst>
          </p:cNvPr>
          <p:cNvCxnSpPr>
            <a:cxnSpLocks/>
          </p:cNvCxnSpPr>
          <p:nvPr userDrawn="1"/>
        </p:nvCxnSpPr>
        <p:spPr>
          <a:xfrm flipV="1">
            <a:off x="4369950" y="805543"/>
            <a:ext cx="3648352" cy="6052189"/>
          </a:xfrm>
          <a:prstGeom prst="straightConnector1">
            <a:avLst/>
          </a:prstGeom>
          <a:ln w="190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1519057B-4248-4880-A89E-5DCBBB157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1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7A5A-4225-417D-92C6-1C9A16E3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4F48E-4E21-421F-A044-1D5C607BF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0E23-CF91-4792-9B98-182E6804B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A2875-2896-4182-BA30-FB502AC9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BA8EE-BF3B-4E61-9241-4BC605B3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2769E-89D2-4868-B2CF-A0759A62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1C53D-85FC-41D8-9A69-F4734072C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4142" y="2046288"/>
            <a:ext cx="554445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446CE-03E2-409B-B8EF-7C188C1E6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4142" y="3162300"/>
            <a:ext cx="5544458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4FC59-2ADF-4A3F-BBF9-07FF02220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40588" y="2046288"/>
            <a:ext cx="4114800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7F889E-7C42-4396-AEE8-7B337AFAF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40588" y="3162300"/>
            <a:ext cx="4114800" cy="3027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D57D1-26E8-4CE2-AAA6-482AA55F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4918E-7FEA-4406-B5C4-9CA22363D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15B8D0-7EB3-42DC-AD4D-51B34268A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FF7DCBA-487E-4B33-BB90-0DADF952C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319657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79E440-088D-4C5E-AE96-53292A60A147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51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2" y="1850572"/>
            <a:ext cx="10134601" cy="40930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6206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4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7B19AA7-3B63-43B8-BE54-6F7F01B262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04817" y="2233881"/>
            <a:ext cx="3387182" cy="2390238"/>
          </a:xfrm>
          <a:custGeom>
            <a:avLst/>
            <a:gdLst>
              <a:gd name="connsiteX0" fmla="*/ 1033243 w 3387182"/>
              <a:gd name="connsiteY0" fmla="*/ 0 h 2390238"/>
              <a:gd name="connsiteX1" fmla="*/ 3387182 w 3387182"/>
              <a:gd name="connsiteY1" fmla="*/ 0 h 2390238"/>
              <a:gd name="connsiteX2" fmla="*/ 3378264 w 3387182"/>
              <a:gd name="connsiteY2" fmla="*/ 2390238 h 2390238"/>
              <a:gd name="connsiteX3" fmla="*/ 0 w 3387182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82" h="2390238">
                <a:moveTo>
                  <a:pt x="1033243" y="0"/>
                </a:moveTo>
                <a:lnTo>
                  <a:pt x="3387182" y="0"/>
                </a:lnTo>
                <a:lnTo>
                  <a:pt x="3378264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B55057A-5AE4-4EAE-8E1E-189462BF31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0016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4433358-37F4-4631-87BD-71A4E90A4C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75215" y="2233881"/>
            <a:ext cx="3917851" cy="2390238"/>
          </a:xfrm>
          <a:custGeom>
            <a:avLst/>
            <a:gdLst>
              <a:gd name="connsiteX0" fmla="*/ 1033243 w 3917851"/>
              <a:gd name="connsiteY0" fmla="*/ 0 h 2390238"/>
              <a:gd name="connsiteX1" fmla="*/ 3917851 w 3917851"/>
              <a:gd name="connsiteY1" fmla="*/ 0 h 2390238"/>
              <a:gd name="connsiteX2" fmla="*/ 2884608 w 3917851"/>
              <a:gd name="connsiteY2" fmla="*/ 2390238 h 2390238"/>
              <a:gd name="connsiteX3" fmla="*/ 0 w 3917851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851" h="2390238">
                <a:moveTo>
                  <a:pt x="1033243" y="0"/>
                </a:moveTo>
                <a:lnTo>
                  <a:pt x="3917851" y="0"/>
                </a:lnTo>
                <a:lnTo>
                  <a:pt x="2884608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663A4BE-7DD2-4FAC-B36C-6A1DAB0740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33881"/>
            <a:ext cx="3378263" cy="2390238"/>
          </a:xfrm>
          <a:custGeom>
            <a:avLst/>
            <a:gdLst>
              <a:gd name="connsiteX0" fmla="*/ 0 w 3378263"/>
              <a:gd name="connsiteY0" fmla="*/ 0 h 2390238"/>
              <a:gd name="connsiteX1" fmla="*/ 3378263 w 3378263"/>
              <a:gd name="connsiteY1" fmla="*/ 0 h 2390238"/>
              <a:gd name="connsiteX2" fmla="*/ 2345020 w 3378263"/>
              <a:gd name="connsiteY2" fmla="*/ 2390238 h 2390238"/>
              <a:gd name="connsiteX3" fmla="*/ 0 w 3378263"/>
              <a:gd name="connsiteY3" fmla="*/ 2390238 h 239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63" h="2390238">
                <a:moveTo>
                  <a:pt x="0" y="0"/>
                </a:moveTo>
                <a:lnTo>
                  <a:pt x="3378263" y="0"/>
                </a:lnTo>
                <a:lnTo>
                  <a:pt x="2345020" y="2390238"/>
                </a:lnTo>
                <a:lnTo>
                  <a:pt x="0" y="23902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CEC8B31E-90EA-47DA-88C8-7210550FEC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54933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0B29C3B6-1467-4DB9-A2AE-6C82548895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54932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31476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31475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FE6695F4-4900-48B5-9D68-486774B8D7F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77835" y="5061424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FF214FA8-F7B7-40D8-A97C-52E0B0BDE16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77834" y="5406900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56B0AF9E-C16A-4170-A149-1E47AC0D81C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00181" y="5057897"/>
            <a:ext cx="2443654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err="1"/>
              <a:t>nAME</a:t>
            </a:r>
            <a:endParaRPr lang="en-US"/>
          </a:p>
        </p:txBody>
      </p:sp>
      <p:sp>
        <p:nvSpPr>
          <p:cNvPr id="33" name="Text Placeholder 18">
            <a:extLst>
              <a:ext uri="{FF2B5EF4-FFF2-40B4-BE49-F238E27FC236}">
                <a16:creationId xmlns:a16="http://schemas.microsoft.com/office/drawing/2014/main" id="{B1CB5369-F6CE-41B6-ACE8-9FA5781CB4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00180" y="5403373"/>
            <a:ext cx="2443099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41151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8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88E0AC7A-AA85-427E-8B83-AEEF229EDA41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0383802" y="3121794"/>
            <a:ext cx="1808198" cy="1097726"/>
          </a:xfrm>
          <a:custGeom>
            <a:avLst/>
            <a:gdLst>
              <a:gd name="connsiteX0" fmla="*/ 474569 w 1808198"/>
              <a:gd name="connsiteY0" fmla="*/ 0 h 1097726"/>
              <a:gd name="connsiteX1" fmla="*/ 1799279 w 1808198"/>
              <a:gd name="connsiteY1" fmla="*/ 0 h 1097726"/>
              <a:gd name="connsiteX2" fmla="*/ 1808198 w 1808198"/>
              <a:gd name="connsiteY2" fmla="*/ 1097726 h 1097726"/>
              <a:gd name="connsiteX3" fmla="*/ 0 w 1808198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8198" h="1097726">
                <a:moveTo>
                  <a:pt x="474569" y="0"/>
                </a:moveTo>
                <a:lnTo>
                  <a:pt x="1799279" y="0"/>
                </a:lnTo>
                <a:lnTo>
                  <a:pt x="18081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E6437AD1-FE22-40AE-8BB8-8B8B9C5770F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900427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97978D8E-FCD0-4E7C-BD0B-F2F47BA1B2D5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7416963" y="3121794"/>
            <a:ext cx="1799279" cy="1097726"/>
          </a:xfrm>
          <a:custGeom>
            <a:avLst/>
            <a:gdLst>
              <a:gd name="connsiteX0" fmla="*/ 474570 w 1799279"/>
              <a:gd name="connsiteY0" fmla="*/ 0 h 1097726"/>
              <a:gd name="connsiteX1" fmla="*/ 1799279 w 1799279"/>
              <a:gd name="connsiteY1" fmla="*/ 0 h 1097726"/>
              <a:gd name="connsiteX2" fmla="*/ 132479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70" y="0"/>
                </a:moveTo>
                <a:lnTo>
                  <a:pt x="1799279" y="0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83197EDA-7F24-4C0A-B859-34173E066FC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933589" y="3121794"/>
            <a:ext cx="1799125" cy="1097726"/>
          </a:xfrm>
          <a:custGeom>
            <a:avLst/>
            <a:gdLst>
              <a:gd name="connsiteX0" fmla="*/ 474570 w 1799125"/>
              <a:gd name="connsiteY0" fmla="*/ 0 h 1097726"/>
              <a:gd name="connsiteX1" fmla="*/ 1799125 w 1799125"/>
              <a:gd name="connsiteY1" fmla="*/ 0 h 1097726"/>
              <a:gd name="connsiteX2" fmla="*/ 1799125 w 1799125"/>
              <a:gd name="connsiteY2" fmla="*/ 356 h 1097726"/>
              <a:gd name="connsiteX3" fmla="*/ 1324799 w 1799125"/>
              <a:gd name="connsiteY3" fmla="*/ 1097726 h 1097726"/>
              <a:gd name="connsiteX4" fmla="*/ 0 w 1799125"/>
              <a:gd name="connsiteY4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125" h="1097726">
                <a:moveTo>
                  <a:pt x="474570" y="0"/>
                </a:moveTo>
                <a:lnTo>
                  <a:pt x="1799125" y="0"/>
                </a:lnTo>
                <a:lnTo>
                  <a:pt x="1799125" y="356"/>
                </a:lnTo>
                <a:lnTo>
                  <a:pt x="132479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5CFC424-FDBC-4BD5-B5FB-E2C7B5DE600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450214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2475369-85E0-474D-9454-6911B2BB54D5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966838" y="3121794"/>
            <a:ext cx="1799279" cy="1097726"/>
          </a:xfrm>
          <a:custGeom>
            <a:avLst/>
            <a:gdLst>
              <a:gd name="connsiteX0" fmla="*/ 47448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48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9231E13B-CD8C-48FC-A6DB-E87F08B4628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483375" y="3121794"/>
            <a:ext cx="1799279" cy="1097726"/>
          </a:xfrm>
          <a:custGeom>
            <a:avLst/>
            <a:gdLst>
              <a:gd name="connsiteX0" fmla="*/ 474569 w 1799279"/>
              <a:gd name="connsiteY0" fmla="*/ 0 h 1097726"/>
              <a:gd name="connsiteX1" fmla="*/ 1799279 w 1799279"/>
              <a:gd name="connsiteY1" fmla="*/ 0 h 1097726"/>
              <a:gd name="connsiteX2" fmla="*/ 1324798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474569" y="0"/>
                </a:moveTo>
                <a:lnTo>
                  <a:pt x="1799279" y="0"/>
                </a:lnTo>
                <a:lnTo>
                  <a:pt x="1324798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9A7D62AC-CCFA-44C3-98ED-F750B562B96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" y="3121794"/>
            <a:ext cx="1799279" cy="1097726"/>
          </a:xfrm>
          <a:custGeom>
            <a:avLst/>
            <a:gdLst>
              <a:gd name="connsiteX0" fmla="*/ 0 w 1799279"/>
              <a:gd name="connsiteY0" fmla="*/ 0 h 1097726"/>
              <a:gd name="connsiteX1" fmla="*/ 1799279 w 1799279"/>
              <a:gd name="connsiteY1" fmla="*/ 0 h 1097726"/>
              <a:gd name="connsiteX2" fmla="*/ 1324709 w 1799279"/>
              <a:gd name="connsiteY2" fmla="*/ 1097726 h 1097726"/>
              <a:gd name="connsiteX3" fmla="*/ 0 w 1799279"/>
              <a:gd name="connsiteY3" fmla="*/ 1097726 h 10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9279" h="1097726">
                <a:moveTo>
                  <a:pt x="0" y="0"/>
                </a:moveTo>
                <a:lnTo>
                  <a:pt x="1799279" y="0"/>
                </a:lnTo>
                <a:lnTo>
                  <a:pt x="1324709" y="1097726"/>
                </a:lnTo>
                <a:lnTo>
                  <a:pt x="0" y="1097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F1FEE-F11E-4D86-B18A-334DC837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3D405-92C8-41A3-8CA8-EAB7EE6E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E559-638A-4105-95C4-0812BAFB7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157B5A6-CA34-4D5D-9A70-14D478D5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670094"/>
            <a:ext cx="10134601" cy="924808"/>
          </a:xfrm>
        </p:spPr>
        <p:txBody>
          <a:bodyPr lIns="0">
            <a:normAutofit/>
          </a:bodyPr>
          <a:lstStyle>
            <a:lvl1pPr algn="ctr"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C0CAE507-1952-49D5-A01E-F3CEA53FEF3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0" y="2325820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BC2F8ABF-1CD3-4283-BBC9-9536E8C04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9" y="2586626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7" name="Text Placeholder 15">
            <a:extLst>
              <a:ext uri="{FF2B5EF4-FFF2-40B4-BE49-F238E27FC236}">
                <a16:creationId xmlns:a16="http://schemas.microsoft.com/office/drawing/2014/main" id="{F3625817-ADC5-402C-BF70-E72E180EA94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29000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1CD742BF-928E-4F96-A707-0762F7415A8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29005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69" name="Text Placeholder 15">
            <a:extLst>
              <a:ext uri="{FF2B5EF4-FFF2-40B4-BE49-F238E27FC236}">
                <a16:creationId xmlns:a16="http://schemas.microsoft.com/office/drawing/2014/main" id="{F63CF451-68B6-4006-B393-3926AD5577F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95597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0" name="Text Placeholder 18">
            <a:extLst>
              <a:ext uri="{FF2B5EF4-FFF2-40B4-BE49-F238E27FC236}">
                <a16:creationId xmlns:a16="http://schemas.microsoft.com/office/drawing/2014/main" id="{0812886F-184C-40A8-A729-8B4B4926879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395602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1" name="Text Placeholder 15">
            <a:extLst>
              <a:ext uri="{FF2B5EF4-FFF2-40B4-BE49-F238E27FC236}">
                <a16:creationId xmlns:a16="http://schemas.microsoft.com/office/drawing/2014/main" id="{227745AB-F0A1-4D69-B3E7-1E05EC5A83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371508" y="232582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2" name="Text Placeholder 18">
            <a:extLst>
              <a:ext uri="{FF2B5EF4-FFF2-40B4-BE49-F238E27FC236}">
                <a16:creationId xmlns:a16="http://schemas.microsoft.com/office/drawing/2014/main" id="{FA1D1660-FDA5-41B8-9EE3-ADA0E15F0C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371513" y="258662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3" name="Text Placeholder 15">
            <a:extLst>
              <a:ext uri="{FF2B5EF4-FFF2-40B4-BE49-F238E27FC236}">
                <a16:creationId xmlns:a16="http://schemas.microsoft.com/office/drawing/2014/main" id="{40B672B5-5EF2-428E-8952-03BB5F47FB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83375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4" name="Text Placeholder 18">
            <a:extLst>
              <a:ext uri="{FF2B5EF4-FFF2-40B4-BE49-F238E27FC236}">
                <a16:creationId xmlns:a16="http://schemas.microsoft.com/office/drawing/2014/main" id="{AAB3392A-4B63-483C-B97B-A962BA72959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83380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5" name="Text Placeholder 15">
            <a:extLst>
              <a:ext uri="{FF2B5EF4-FFF2-40B4-BE49-F238E27FC236}">
                <a16:creationId xmlns:a16="http://schemas.microsoft.com/office/drawing/2014/main" id="{52F154E0-81D0-4ED7-81F5-F2A41F6EE2E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457493" y="4507480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D57D2666-5AA0-4552-8434-DE134549DA0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457498" y="4768286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7" name="Text Placeholder 15">
            <a:extLst>
              <a:ext uri="{FF2B5EF4-FFF2-40B4-BE49-F238E27FC236}">
                <a16:creationId xmlns:a16="http://schemas.microsoft.com/office/drawing/2014/main" id="{7E6E0780-44C2-48C7-99F2-E711D9BFA85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416963" y="4502202"/>
            <a:ext cx="1337117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8" name="Text Placeholder 18">
            <a:extLst>
              <a:ext uri="{FF2B5EF4-FFF2-40B4-BE49-F238E27FC236}">
                <a16:creationId xmlns:a16="http://schemas.microsoft.com/office/drawing/2014/main" id="{41A5DBDC-E19D-4B74-863C-D63A78E4938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416968" y="4763008"/>
            <a:ext cx="1336813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9" name="Text Placeholder 15">
            <a:extLst>
              <a:ext uri="{FF2B5EF4-FFF2-40B4-BE49-F238E27FC236}">
                <a16:creationId xmlns:a16="http://schemas.microsoft.com/office/drawing/2014/main" id="{EEFB1377-2783-49F1-A131-38F4B63B90C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376433" y="4527297"/>
            <a:ext cx="1799279" cy="320381"/>
          </a:xfrm>
        </p:spPr>
        <p:txBody>
          <a:bodyPr lIns="0" anchor="ctr">
            <a:noAutofit/>
          </a:bodyPr>
          <a:lstStyle>
            <a:lvl1pPr marL="0" indent="0" algn="ctr">
              <a:buNone/>
              <a:defRPr lang="en-US" sz="12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0" name="Text Placeholder 18">
            <a:extLst>
              <a:ext uri="{FF2B5EF4-FFF2-40B4-BE49-F238E27FC236}">
                <a16:creationId xmlns:a16="http://schemas.microsoft.com/office/drawing/2014/main" id="{C188F315-95C8-490A-AB31-6B6D7A7A535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376438" y="4788103"/>
            <a:ext cx="1798870" cy="361598"/>
          </a:xfrm>
        </p:spPr>
        <p:txBody>
          <a:bodyPr lIns="0">
            <a:norm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51908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7A579D-F737-4350-8205-BCA37BAFE1AB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3135F811-46C6-4574-99D7-6B90FE873BD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AB03F056-6BD3-4D1E-B794-6796E05CC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120722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DD442E15-02E7-470A-B455-1641DC03E51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7AB804A3-DDE8-4F7C-AA96-94BD89866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62665" y="5120722"/>
            <a:ext cx="2342205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1D76E21-775F-4F86-8F17-E8258055D6D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290EB005-534F-4E5E-81D4-3795AF32C8F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98609" y="5120722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4DDA664B-9E00-41E2-903A-87130EEDB2D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F38183B6-48F8-4715-8596-BFC77AFE9243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023074" y="5120366"/>
            <a:ext cx="2330726" cy="853167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0C6D44CB-DAE7-40C8-B7B5-3AC0F92E224A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cap="all" spc="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D388CB94-B0AB-4513-9265-432FA36890D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cap="all" spc="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82DB4D40-3550-49E6-AF64-41E7E499F45D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cap="all" spc="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F6056747-20EC-4D2B-8AD5-79902BC51847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3568700" y="4464453"/>
            <a:ext cx="2330726" cy="438505"/>
          </a:xfrm>
        </p:spPr>
        <p:txBody>
          <a:bodyPr lIns="0" rIns="0" anchor="b">
            <a:noAutofit/>
          </a:bodyPr>
          <a:lstStyle>
            <a:lvl1pPr marL="0" indent="0" algn="ctr">
              <a:buNone/>
              <a:defRPr lang="en-US" sz="1400" kern="1200" cap="all" spc="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418097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E65E2A4-B306-4415-9D4B-9E9F98B04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508046" cy="6858000"/>
          </a:xfrm>
          <a:custGeom>
            <a:avLst/>
            <a:gdLst>
              <a:gd name="connsiteX0" fmla="*/ 0 w 6508046"/>
              <a:gd name="connsiteY0" fmla="*/ 0 h 6858000"/>
              <a:gd name="connsiteX1" fmla="*/ 364331 w 6508046"/>
              <a:gd name="connsiteY1" fmla="*/ 0 h 6858000"/>
              <a:gd name="connsiteX2" fmla="*/ 1163270 w 6508046"/>
              <a:gd name="connsiteY2" fmla="*/ 2195274 h 6858000"/>
              <a:gd name="connsiteX3" fmla="*/ 1708696 w 6508046"/>
              <a:gd name="connsiteY3" fmla="*/ 4033986 h 6858000"/>
              <a:gd name="connsiteX4" fmla="*/ 1771025 w 6508046"/>
              <a:gd name="connsiteY4" fmla="*/ 4033986 h 6858000"/>
              <a:gd name="connsiteX5" fmla="*/ 2316450 w 6508046"/>
              <a:gd name="connsiteY5" fmla="*/ 2195274 h 6858000"/>
              <a:gd name="connsiteX6" fmla="*/ 3084403 w 6508046"/>
              <a:gd name="connsiteY6" fmla="*/ 0 h 6858000"/>
              <a:gd name="connsiteX7" fmla="*/ 6508046 w 6508046"/>
              <a:gd name="connsiteY7" fmla="*/ 0 h 6858000"/>
              <a:gd name="connsiteX8" fmla="*/ 6508046 w 6508046"/>
              <a:gd name="connsiteY8" fmla="*/ 6858000 h 6858000"/>
              <a:gd name="connsiteX9" fmla="*/ 4310896 w 6508046"/>
              <a:gd name="connsiteY9" fmla="*/ 6858000 h 6858000"/>
              <a:gd name="connsiteX10" fmla="*/ 4310896 w 6508046"/>
              <a:gd name="connsiteY10" fmla="*/ 4407962 h 6858000"/>
              <a:gd name="connsiteX11" fmla="*/ 4638169 w 6508046"/>
              <a:gd name="connsiteY11" fmla="*/ 683746 h 6858000"/>
              <a:gd name="connsiteX12" fmla="*/ 4575840 w 6508046"/>
              <a:gd name="connsiteY12" fmla="*/ 683746 h 6858000"/>
              <a:gd name="connsiteX13" fmla="*/ 3734395 w 6508046"/>
              <a:gd name="connsiteY13" fmla="*/ 3332738 h 6858000"/>
              <a:gd name="connsiteX14" fmla="*/ 2441823 w 6508046"/>
              <a:gd name="connsiteY14" fmla="*/ 6858000 h 6858000"/>
              <a:gd name="connsiteX15" fmla="*/ 914221 w 6508046"/>
              <a:gd name="connsiteY15" fmla="*/ 6858000 h 6858000"/>
              <a:gd name="connsiteX16" fmla="*/ 0 w 6508046"/>
              <a:gd name="connsiteY16" fmla="*/ 43361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08046" h="6858000">
                <a:moveTo>
                  <a:pt x="0" y="0"/>
                </a:moveTo>
                <a:lnTo>
                  <a:pt x="364331" y="0"/>
                </a:lnTo>
                <a:lnTo>
                  <a:pt x="1163270" y="2195274"/>
                </a:lnTo>
                <a:cubicBezTo>
                  <a:pt x="1350258" y="2787402"/>
                  <a:pt x="1521708" y="3395157"/>
                  <a:pt x="1708696" y="4033986"/>
                </a:cubicBezTo>
                <a:lnTo>
                  <a:pt x="1771025" y="4033986"/>
                </a:lnTo>
                <a:cubicBezTo>
                  <a:pt x="1958013" y="3395067"/>
                  <a:pt x="2113925" y="2787313"/>
                  <a:pt x="2316450" y="2195274"/>
                </a:cubicBezTo>
                <a:lnTo>
                  <a:pt x="3084403" y="0"/>
                </a:lnTo>
                <a:lnTo>
                  <a:pt x="6508046" y="0"/>
                </a:lnTo>
                <a:lnTo>
                  <a:pt x="6508046" y="6858000"/>
                </a:lnTo>
                <a:lnTo>
                  <a:pt x="4310896" y="6858000"/>
                </a:lnTo>
                <a:lnTo>
                  <a:pt x="4310896" y="4407962"/>
                </a:lnTo>
                <a:cubicBezTo>
                  <a:pt x="4310896" y="3410694"/>
                  <a:pt x="4513511" y="1681014"/>
                  <a:pt x="4638169" y="683746"/>
                </a:cubicBezTo>
                <a:lnTo>
                  <a:pt x="4575840" y="683746"/>
                </a:lnTo>
                <a:lnTo>
                  <a:pt x="3734395" y="3332738"/>
                </a:lnTo>
                <a:lnTo>
                  <a:pt x="2441823" y="6858000"/>
                </a:lnTo>
                <a:lnTo>
                  <a:pt x="914221" y="6858000"/>
                </a:lnTo>
                <a:lnTo>
                  <a:pt x="0" y="43361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0771" y="4136571"/>
            <a:ext cx="3907972" cy="1883230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43743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32514" y="6356350"/>
            <a:ext cx="217553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A22921-D059-426E-8623-0C4322D58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7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8A5C12-53C3-4CC4-AA3B-D3292948C778}"/>
              </a:ext>
            </a:extLst>
          </p:cNvPr>
          <p:cNvCxnSpPr>
            <a:cxnSpLocks/>
          </p:cNvCxnSpPr>
          <p:nvPr userDrawn="1"/>
        </p:nvCxnSpPr>
        <p:spPr>
          <a:xfrm>
            <a:off x="7271657" y="0"/>
            <a:ext cx="0" cy="3124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6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A9869E4-27A3-4A22-92EA-ECD5099EC492}"/>
              </a:ext>
            </a:extLst>
          </p:cNvPr>
          <p:cNvSpPr/>
          <p:nvPr userDrawn="1"/>
        </p:nvSpPr>
        <p:spPr>
          <a:xfrm>
            <a:off x="6016886" y="0"/>
            <a:ext cx="6175114" cy="6858000"/>
          </a:xfrm>
          <a:custGeom>
            <a:avLst/>
            <a:gdLst>
              <a:gd name="connsiteX0" fmla="*/ 1341004 w 6175114"/>
              <a:gd name="connsiteY0" fmla="*/ 0 h 6858000"/>
              <a:gd name="connsiteX1" fmla="*/ 6175114 w 6175114"/>
              <a:gd name="connsiteY1" fmla="*/ 0 h 6858000"/>
              <a:gd name="connsiteX2" fmla="*/ 6175114 w 6175114"/>
              <a:gd name="connsiteY2" fmla="*/ 1753853 h 6858000"/>
              <a:gd name="connsiteX3" fmla="*/ 5820369 w 6175114"/>
              <a:gd name="connsiteY3" fmla="*/ 2196189 h 6858000"/>
              <a:gd name="connsiteX4" fmla="*/ 3753019 w 6175114"/>
              <a:gd name="connsiteY4" fmla="*/ 1432910 h 6858000"/>
              <a:gd name="connsiteX5" fmla="*/ 2496678 w 6175114"/>
              <a:gd name="connsiteY5" fmla="*/ 2275742 h 6858000"/>
              <a:gd name="connsiteX6" fmla="*/ 4071059 w 6175114"/>
              <a:gd name="connsiteY6" fmla="*/ 3452528 h 6858000"/>
              <a:gd name="connsiteX7" fmla="*/ 5359131 w 6175114"/>
              <a:gd name="connsiteY7" fmla="*/ 3977321 h 6858000"/>
              <a:gd name="connsiteX8" fmla="*/ 6026758 w 6175114"/>
              <a:gd name="connsiteY8" fmla="*/ 4302039 h 6858000"/>
              <a:gd name="connsiteX9" fmla="*/ 6175114 w 6175114"/>
              <a:gd name="connsiteY9" fmla="*/ 4397461 h 6858000"/>
              <a:gd name="connsiteX10" fmla="*/ 6175114 w 6175114"/>
              <a:gd name="connsiteY10" fmla="*/ 6858000 h 6858000"/>
              <a:gd name="connsiteX11" fmla="*/ 4869473 w 6175114"/>
              <a:gd name="connsiteY11" fmla="*/ 6858000 h 6858000"/>
              <a:gd name="connsiteX12" fmla="*/ 4856472 w 6175114"/>
              <a:gd name="connsiteY12" fmla="*/ 6790487 h 6858000"/>
              <a:gd name="connsiteX13" fmla="*/ 3419067 w 6175114"/>
              <a:gd name="connsiteY13" fmla="*/ 5837920 h 6858000"/>
              <a:gd name="connsiteX14" fmla="*/ 2099173 w 6175114"/>
              <a:gd name="connsiteY14" fmla="*/ 5265482 h 6858000"/>
              <a:gd name="connsiteX15" fmla="*/ 0 w 6175114"/>
              <a:gd name="connsiteY15" fmla="*/ 2434764 h 6858000"/>
              <a:gd name="connsiteX16" fmla="*/ 1315163 w 6175114"/>
              <a:gd name="connsiteY16" fmla="*/ 16279 h 6858000"/>
              <a:gd name="connsiteX17" fmla="*/ 1341004 w 6175114"/>
              <a:gd name="connsiteY1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75114" h="6858000">
                <a:moveTo>
                  <a:pt x="1341004" y="0"/>
                </a:moveTo>
                <a:lnTo>
                  <a:pt x="6175114" y="0"/>
                </a:lnTo>
                <a:lnTo>
                  <a:pt x="6175114" y="1753853"/>
                </a:lnTo>
                <a:lnTo>
                  <a:pt x="5820369" y="2196189"/>
                </a:lnTo>
                <a:cubicBezTo>
                  <a:pt x="5120645" y="1703218"/>
                  <a:pt x="4405009" y="1432910"/>
                  <a:pt x="3753019" y="1432910"/>
                </a:cubicBezTo>
                <a:cubicBezTo>
                  <a:pt x="2989739" y="1432910"/>
                  <a:pt x="2496678" y="1735039"/>
                  <a:pt x="2496678" y="2275742"/>
                </a:cubicBezTo>
                <a:cubicBezTo>
                  <a:pt x="2496678" y="2880092"/>
                  <a:pt x="3148671" y="3086756"/>
                  <a:pt x="4071059" y="3452528"/>
                </a:cubicBezTo>
                <a:lnTo>
                  <a:pt x="5359131" y="3977321"/>
                </a:lnTo>
                <a:cubicBezTo>
                  <a:pt x="5600645" y="4072737"/>
                  <a:pt x="5823711" y="4180452"/>
                  <a:pt x="6026758" y="4302039"/>
                </a:cubicBezTo>
                <a:lnTo>
                  <a:pt x="6175114" y="4397461"/>
                </a:lnTo>
                <a:lnTo>
                  <a:pt x="6175114" y="6858000"/>
                </a:lnTo>
                <a:lnTo>
                  <a:pt x="4869473" y="6858000"/>
                </a:lnTo>
                <a:lnTo>
                  <a:pt x="4856472" y="6790487"/>
                </a:lnTo>
                <a:cubicBezTo>
                  <a:pt x="4737539" y="6344090"/>
                  <a:pt x="4212235" y="6157971"/>
                  <a:pt x="3419067" y="5837920"/>
                </a:cubicBezTo>
                <a:lnTo>
                  <a:pt x="2099173" y="5265482"/>
                </a:lnTo>
                <a:cubicBezTo>
                  <a:pt x="1001854" y="4836066"/>
                  <a:pt x="0" y="3929589"/>
                  <a:pt x="0" y="2434764"/>
                </a:cubicBezTo>
                <a:cubicBezTo>
                  <a:pt x="0" y="1459726"/>
                  <a:pt x="493110" y="590353"/>
                  <a:pt x="1315163" y="16279"/>
                </a:cubicBezTo>
                <a:lnTo>
                  <a:pt x="1341004" y="0"/>
                </a:lnTo>
                <a:close/>
              </a:path>
            </a:pathLst>
          </a:cu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781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230F83A-5E75-4047-ADC0-05151570D70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426578" y="0"/>
            <a:ext cx="5765422" cy="6858000"/>
          </a:xfrm>
          <a:custGeom>
            <a:avLst/>
            <a:gdLst>
              <a:gd name="connsiteX0" fmla="*/ 4105955 w 5765422"/>
              <a:gd name="connsiteY0" fmla="*/ 0 h 6858000"/>
              <a:gd name="connsiteX1" fmla="*/ 5765422 w 5765422"/>
              <a:gd name="connsiteY1" fmla="*/ 0 h 6858000"/>
              <a:gd name="connsiteX2" fmla="*/ 5765422 w 5765422"/>
              <a:gd name="connsiteY2" fmla="*/ 6858000 h 6858000"/>
              <a:gd name="connsiteX3" fmla="*/ 0 w 576542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5422" h="6858000">
                <a:moveTo>
                  <a:pt x="4105955" y="0"/>
                </a:moveTo>
                <a:lnTo>
                  <a:pt x="5765422" y="0"/>
                </a:lnTo>
                <a:lnTo>
                  <a:pt x="576542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6FD6FB9-CD68-47AB-A03D-06B72104AF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-11657" y="-16298"/>
            <a:ext cx="5555640" cy="6874299"/>
          </a:xfrm>
          <a:custGeom>
            <a:avLst/>
            <a:gdLst>
              <a:gd name="connsiteX0" fmla="*/ 0 w 5555640"/>
              <a:gd name="connsiteY0" fmla="*/ 0 h 6874299"/>
              <a:gd name="connsiteX1" fmla="*/ 5555640 w 5555640"/>
              <a:gd name="connsiteY1" fmla="*/ 8960 h 6874299"/>
              <a:gd name="connsiteX2" fmla="*/ 1445237 w 5555640"/>
              <a:gd name="connsiteY2" fmla="*/ 6874299 h 6874299"/>
              <a:gd name="connsiteX3" fmla="*/ 0 w 5555640"/>
              <a:gd name="connsiteY3" fmla="*/ 6874299 h 687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5640" h="6874299">
                <a:moveTo>
                  <a:pt x="0" y="0"/>
                </a:moveTo>
                <a:lnTo>
                  <a:pt x="5555640" y="8960"/>
                </a:lnTo>
                <a:lnTo>
                  <a:pt x="1445237" y="6874299"/>
                </a:lnTo>
                <a:lnTo>
                  <a:pt x="0" y="68742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1307" y="4277953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56823" y="475256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869713" y="5217644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7" name="Text Placeholder 18">
            <a:extLst>
              <a:ext uri="{FF2B5EF4-FFF2-40B4-BE49-F238E27FC236}">
                <a16:creationId xmlns:a16="http://schemas.microsoft.com/office/drawing/2014/main" id="{AD14F11B-0FDD-41EF-8278-550F37093B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80046" y="5673201"/>
            <a:ext cx="2310968" cy="470424"/>
          </a:xfrm>
        </p:spPr>
        <p:txBody>
          <a:bodyPr lIns="0">
            <a:normAutofit/>
          </a:bodyPr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EB2270B-D707-4103-98F1-E697CEBA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71" y="3363686"/>
            <a:ext cx="3907972" cy="555171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420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583479E-F517-4F8A-9382-5B73D75104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16886" y="0"/>
            <a:ext cx="6175114" cy="6858000"/>
          </a:xfrm>
          <a:custGeom>
            <a:avLst/>
            <a:gdLst>
              <a:gd name="connsiteX0" fmla="*/ 1341004 w 6175114"/>
              <a:gd name="connsiteY0" fmla="*/ 0 h 6858000"/>
              <a:gd name="connsiteX1" fmla="*/ 6175114 w 6175114"/>
              <a:gd name="connsiteY1" fmla="*/ 0 h 6858000"/>
              <a:gd name="connsiteX2" fmla="*/ 6175114 w 6175114"/>
              <a:gd name="connsiteY2" fmla="*/ 1753853 h 6858000"/>
              <a:gd name="connsiteX3" fmla="*/ 5820369 w 6175114"/>
              <a:gd name="connsiteY3" fmla="*/ 2196189 h 6858000"/>
              <a:gd name="connsiteX4" fmla="*/ 3753019 w 6175114"/>
              <a:gd name="connsiteY4" fmla="*/ 1432910 h 6858000"/>
              <a:gd name="connsiteX5" fmla="*/ 2496678 w 6175114"/>
              <a:gd name="connsiteY5" fmla="*/ 2275742 h 6858000"/>
              <a:gd name="connsiteX6" fmla="*/ 4071059 w 6175114"/>
              <a:gd name="connsiteY6" fmla="*/ 3452528 h 6858000"/>
              <a:gd name="connsiteX7" fmla="*/ 5359131 w 6175114"/>
              <a:gd name="connsiteY7" fmla="*/ 3977321 h 6858000"/>
              <a:gd name="connsiteX8" fmla="*/ 6026758 w 6175114"/>
              <a:gd name="connsiteY8" fmla="*/ 4302039 h 6858000"/>
              <a:gd name="connsiteX9" fmla="*/ 6175114 w 6175114"/>
              <a:gd name="connsiteY9" fmla="*/ 4397461 h 6858000"/>
              <a:gd name="connsiteX10" fmla="*/ 6175114 w 6175114"/>
              <a:gd name="connsiteY10" fmla="*/ 6858000 h 6858000"/>
              <a:gd name="connsiteX11" fmla="*/ 4869473 w 6175114"/>
              <a:gd name="connsiteY11" fmla="*/ 6858000 h 6858000"/>
              <a:gd name="connsiteX12" fmla="*/ 4856472 w 6175114"/>
              <a:gd name="connsiteY12" fmla="*/ 6790487 h 6858000"/>
              <a:gd name="connsiteX13" fmla="*/ 3419067 w 6175114"/>
              <a:gd name="connsiteY13" fmla="*/ 5837920 h 6858000"/>
              <a:gd name="connsiteX14" fmla="*/ 2099173 w 6175114"/>
              <a:gd name="connsiteY14" fmla="*/ 5265482 h 6858000"/>
              <a:gd name="connsiteX15" fmla="*/ 0 w 6175114"/>
              <a:gd name="connsiteY15" fmla="*/ 2434764 h 6858000"/>
              <a:gd name="connsiteX16" fmla="*/ 1315163 w 6175114"/>
              <a:gd name="connsiteY16" fmla="*/ 16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175114" h="6858000">
                <a:moveTo>
                  <a:pt x="1341004" y="0"/>
                </a:moveTo>
                <a:lnTo>
                  <a:pt x="6175114" y="0"/>
                </a:lnTo>
                <a:lnTo>
                  <a:pt x="6175114" y="1753853"/>
                </a:lnTo>
                <a:lnTo>
                  <a:pt x="5820369" y="2196189"/>
                </a:lnTo>
                <a:cubicBezTo>
                  <a:pt x="5120645" y="1703218"/>
                  <a:pt x="4405009" y="1432910"/>
                  <a:pt x="3753019" y="1432910"/>
                </a:cubicBezTo>
                <a:cubicBezTo>
                  <a:pt x="2989739" y="1432910"/>
                  <a:pt x="2496678" y="1735039"/>
                  <a:pt x="2496678" y="2275742"/>
                </a:cubicBezTo>
                <a:cubicBezTo>
                  <a:pt x="2496678" y="2880092"/>
                  <a:pt x="3148671" y="3086756"/>
                  <a:pt x="4071059" y="3452528"/>
                </a:cubicBezTo>
                <a:lnTo>
                  <a:pt x="5359131" y="3977321"/>
                </a:lnTo>
                <a:cubicBezTo>
                  <a:pt x="5600645" y="4072737"/>
                  <a:pt x="5823711" y="4180452"/>
                  <a:pt x="6026758" y="4302039"/>
                </a:cubicBezTo>
                <a:lnTo>
                  <a:pt x="6175114" y="4397461"/>
                </a:lnTo>
                <a:lnTo>
                  <a:pt x="6175114" y="6858000"/>
                </a:lnTo>
                <a:lnTo>
                  <a:pt x="4869473" y="6858000"/>
                </a:lnTo>
                <a:lnTo>
                  <a:pt x="4856472" y="6790487"/>
                </a:lnTo>
                <a:cubicBezTo>
                  <a:pt x="4737539" y="6344090"/>
                  <a:pt x="4212235" y="6157971"/>
                  <a:pt x="3419067" y="5837920"/>
                </a:cubicBezTo>
                <a:lnTo>
                  <a:pt x="2099173" y="5265482"/>
                </a:lnTo>
                <a:cubicBezTo>
                  <a:pt x="1001854" y="4836066"/>
                  <a:pt x="0" y="3929589"/>
                  <a:pt x="0" y="2434764"/>
                </a:cubicBezTo>
                <a:cubicBezTo>
                  <a:pt x="0" y="1459726"/>
                  <a:pt x="493110" y="590353"/>
                  <a:pt x="1315163" y="1627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56" y="3257550"/>
            <a:ext cx="4203247" cy="743744"/>
          </a:xfrm>
        </p:spPr>
        <p:txBody>
          <a:bodyPr lIns="0" anchor="t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456" y="4238625"/>
            <a:ext cx="4203247" cy="180022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BF3408D-E369-4A9E-ABF8-0D643DDD2F9A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3048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7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34186" y="2903538"/>
            <a:ext cx="3104198" cy="345475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4141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1894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42223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9601" y="2903538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0305" y="3249013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CB12E29-CEAA-4595-B65C-5BE0B527CD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33811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9A5A9E4A-8FA1-4B1A-86F3-162A0ED25F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33766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1656AF90-4012-4B9E-81A7-2796EE40AEA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41519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add subtitle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E34BCA93-D058-4D61-BAE5-2671E157237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41848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BE8C5BE-9959-40C7-83C2-546EBFBC14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49226" y="4551950"/>
            <a:ext cx="310419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FC20880-2D17-4854-A424-DED10A8A8D3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49930" y="4897425"/>
            <a:ext cx="3103493" cy="866401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7A579D-F737-4350-8205-BCA37BAFE1AB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0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50921" y="2145859"/>
            <a:ext cx="5042568" cy="345473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50922" y="2491335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419184"/>
            <a:ext cx="2362200" cy="1110286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50921" y="3198051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50922" y="3543527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50921" y="5302434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50922" y="5647910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AE158F00-CB9F-4C14-B6F0-47E4F701912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50921" y="4250243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07878182-5985-41C8-B69F-9DB9EC1313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50922" y="4595719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873A5-9160-4B79-B9CB-CBE583030B0E}"/>
              </a:ext>
            </a:extLst>
          </p:cNvPr>
          <p:cNvCxnSpPr>
            <a:cxnSpLocks/>
          </p:cNvCxnSpPr>
          <p:nvPr userDrawn="1"/>
        </p:nvCxnSpPr>
        <p:spPr>
          <a:xfrm>
            <a:off x="3766456" y="-16561"/>
            <a:ext cx="0" cy="687456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4D9D5EA-266D-4541-BA3F-22BC31AAB6AA}"/>
              </a:ext>
            </a:extLst>
          </p:cNvPr>
          <p:cNvCxnSpPr/>
          <p:nvPr userDrawn="1"/>
        </p:nvCxnSpPr>
        <p:spPr>
          <a:xfrm>
            <a:off x="-1" y="1676400"/>
            <a:ext cx="1219199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88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,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2B5F8DD-B338-48F8-9DF4-E1A31DFCB5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" y="0"/>
            <a:ext cx="6694955" cy="6858000"/>
          </a:xfrm>
          <a:custGeom>
            <a:avLst/>
            <a:gdLst>
              <a:gd name="connsiteX0" fmla="*/ 0 w 6694955"/>
              <a:gd name="connsiteY0" fmla="*/ 0 h 6858000"/>
              <a:gd name="connsiteX1" fmla="*/ 6694955 w 6694955"/>
              <a:gd name="connsiteY1" fmla="*/ 0 h 6858000"/>
              <a:gd name="connsiteX2" fmla="*/ 2589160 w 6694955"/>
              <a:gd name="connsiteY2" fmla="*/ 6857732 h 6858000"/>
              <a:gd name="connsiteX3" fmla="*/ 0 w 66949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4955" h="6858000">
                <a:moveTo>
                  <a:pt x="0" y="0"/>
                </a:moveTo>
                <a:lnTo>
                  <a:pt x="6694955" y="0"/>
                </a:lnTo>
                <a:lnTo>
                  <a:pt x="2589160" y="6857732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4768" y="2069658"/>
            <a:ext cx="5042568" cy="345476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4768" y="241513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1633" y="690928"/>
            <a:ext cx="4501910" cy="732282"/>
          </a:xfrm>
        </p:spPr>
        <p:txBody>
          <a:bodyPr lIns="0" anchor="b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E6C37A20-957D-4B0B-AC33-7DD21D99A6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300006" y="358763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D9C3D27C-5291-4A1A-83AC-B52D25F43D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300007" y="393311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BD09685A-53BF-4E9B-BD7F-C77B60165D2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98264" y="5105618"/>
            <a:ext cx="5042568" cy="320381"/>
          </a:xfrm>
        </p:spPr>
        <p:txBody>
          <a:bodyPr lIns="0" anchor="ctr">
            <a:noAutofit/>
          </a:bodyPr>
          <a:lstStyle>
            <a:lvl1pPr marL="0" indent="0"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2B757B2D-A738-401D-A78C-05475608F2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98264" y="5451094"/>
            <a:ext cx="5041422" cy="540104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642735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 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F5EB3F05-D570-4C10-88F4-F6BC15CF1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-12700"/>
            <a:ext cx="7080595" cy="6870700"/>
          </a:xfrm>
          <a:custGeom>
            <a:avLst/>
            <a:gdLst>
              <a:gd name="connsiteX0" fmla="*/ 0 w 7080595"/>
              <a:gd name="connsiteY0" fmla="*/ 0 h 6870700"/>
              <a:gd name="connsiteX1" fmla="*/ 7080595 w 7080595"/>
              <a:gd name="connsiteY1" fmla="*/ 0 h 6870700"/>
              <a:gd name="connsiteX2" fmla="*/ 7080595 w 7080595"/>
              <a:gd name="connsiteY2" fmla="*/ 1883211 h 6870700"/>
              <a:gd name="connsiteX3" fmla="*/ 4515477 w 7080595"/>
              <a:gd name="connsiteY3" fmla="*/ 1883211 h 6870700"/>
              <a:gd name="connsiteX4" fmla="*/ 4515477 w 7080595"/>
              <a:gd name="connsiteY4" fmla="*/ 6870700 h 6870700"/>
              <a:gd name="connsiteX5" fmla="*/ 2269215 w 7080595"/>
              <a:gd name="connsiteY5" fmla="*/ 6870700 h 6870700"/>
              <a:gd name="connsiteX6" fmla="*/ 2269215 w 7080595"/>
              <a:gd name="connsiteY6" fmla="*/ 1883211 h 6870700"/>
              <a:gd name="connsiteX7" fmla="*/ 0 w 7080595"/>
              <a:gd name="connsiteY7" fmla="*/ 1883211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80595" h="6870700">
                <a:moveTo>
                  <a:pt x="0" y="0"/>
                </a:moveTo>
                <a:lnTo>
                  <a:pt x="7080595" y="0"/>
                </a:lnTo>
                <a:lnTo>
                  <a:pt x="7080595" y="1883211"/>
                </a:lnTo>
                <a:lnTo>
                  <a:pt x="4515477" y="1883211"/>
                </a:lnTo>
                <a:lnTo>
                  <a:pt x="4515477" y="6870700"/>
                </a:lnTo>
                <a:lnTo>
                  <a:pt x="2269215" y="6870700"/>
                </a:lnTo>
                <a:lnTo>
                  <a:pt x="2269215" y="1883211"/>
                </a:lnTo>
                <a:lnTo>
                  <a:pt x="0" y="18832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FEA6F9E-1C21-4644-8E2A-AD5673EE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799" y="2318657"/>
            <a:ext cx="4203247" cy="1440996"/>
          </a:xfrm>
        </p:spPr>
        <p:txBody>
          <a:bodyPr lIns="0" anchor="b">
            <a:noAutofit/>
          </a:bodyPr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1D1C8A-E829-4284-AB95-2DD0C7BAA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799" y="4147457"/>
            <a:ext cx="4203247" cy="1532165"/>
          </a:xfrm>
        </p:spPr>
        <p:txBody>
          <a:bodyPr lIns="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C539CF-E024-420D-BFED-5F2212DA8CE3}"/>
              </a:ext>
            </a:extLst>
          </p:cNvPr>
          <p:cNvCxnSpPr>
            <a:cxnSpLocks/>
          </p:cNvCxnSpPr>
          <p:nvPr userDrawn="1"/>
        </p:nvCxnSpPr>
        <p:spPr>
          <a:xfrm>
            <a:off x="-1" y="4376058"/>
            <a:ext cx="705394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097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A5404BE-7C49-4381-8FC0-95A496CFB4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9B922914-E333-400C-A083-27A44BE79C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0085" y="4546575"/>
            <a:ext cx="1500624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M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486A9052-3614-4622-A421-1D20E5B311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77374" y="275039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F3ADE3E-3D48-4C5D-9FE4-2D7A263158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380" y="903514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</a:t>
            </a:r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9B49215A-DBBC-4C0F-A6A8-DFB2D546435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77374" y="897072"/>
            <a:ext cx="1253665" cy="1681163"/>
          </a:xfrm>
        </p:spPr>
        <p:txBody>
          <a:bodyPr>
            <a:noAutofit/>
          </a:bodyPr>
          <a:lstStyle>
            <a:lvl1pPr marL="0" indent="0">
              <a:buNone/>
              <a:defRPr sz="155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8BB770-F6A6-44A3-BCE1-BCCCC1E8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6143" y="5201920"/>
            <a:ext cx="5747657" cy="992505"/>
          </a:xfrm>
        </p:spPr>
        <p:txBody>
          <a:bodyPr anchor="ctr">
            <a:normAutofit/>
          </a:bodyPr>
          <a:lstStyle>
            <a:lvl1pPr>
              <a:defRPr sz="48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Graphic 8">
            <a:extLst>
              <a:ext uri="{FF2B5EF4-FFF2-40B4-BE49-F238E27FC236}">
                <a16:creationId xmlns:a16="http://schemas.microsoft.com/office/drawing/2014/main" id="{A6A04B8C-D941-483E-B669-7436C535C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65384" y="1857932"/>
            <a:ext cx="922101" cy="2445893"/>
          </a:xfrm>
          <a:custGeom>
            <a:avLst/>
            <a:gdLst>
              <a:gd name="connsiteX0" fmla="*/ 922101 w 922101"/>
              <a:gd name="connsiteY0" fmla="*/ 2615575 h 2615575"/>
              <a:gd name="connsiteX1" fmla="*/ 922101 w 922101"/>
              <a:gd name="connsiteY1" fmla="*/ 1134894 h 2615575"/>
              <a:gd name="connsiteX2" fmla="*/ 922101 w 922101"/>
              <a:gd name="connsiteY2" fmla="*/ 0 h 2615575"/>
              <a:gd name="connsiteX3" fmla="*/ 0 w 922101"/>
              <a:gd name="connsiteY3" fmla="*/ 0 h 2615575"/>
              <a:gd name="connsiteX0" fmla="*/ 922101 w 922101"/>
              <a:gd name="connsiteY0" fmla="*/ 2332208 h 2332208"/>
              <a:gd name="connsiteX1" fmla="*/ 922101 w 922101"/>
              <a:gd name="connsiteY1" fmla="*/ 1134894 h 2332208"/>
              <a:gd name="connsiteX2" fmla="*/ 922101 w 922101"/>
              <a:gd name="connsiteY2" fmla="*/ 0 h 2332208"/>
              <a:gd name="connsiteX3" fmla="*/ 0 w 922101"/>
              <a:gd name="connsiteY3" fmla="*/ 0 h 233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101" h="2332208">
                <a:moveTo>
                  <a:pt x="922101" y="2332208"/>
                </a:moveTo>
                <a:lnTo>
                  <a:pt x="922101" y="1134894"/>
                </a:lnTo>
                <a:lnTo>
                  <a:pt x="922101" y="0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C3EF0C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7A6DC6C6-E9EB-405C-A68E-EE8EEBBCA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45311" y="1857400"/>
            <a:ext cx="691575" cy="8866"/>
          </a:xfrm>
          <a:custGeom>
            <a:avLst/>
            <a:gdLst>
              <a:gd name="connsiteX0" fmla="*/ 691576 w 691575"/>
              <a:gd name="connsiteY0" fmla="*/ 0 h 8866"/>
              <a:gd name="connsiteX1" fmla="*/ 0 w 691575"/>
              <a:gd name="connsiteY1" fmla="*/ 0 h 8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1575" h="8866">
                <a:moveTo>
                  <a:pt x="691576" y="0"/>
                </a:moveTo>
                <a:lnTo>
                  <a:pt x="0" y="0"/>
                </a:lnTo>
              </a:path>
            </a:pathLst>
          </a:custGeom>
          <a:ln w="19050" cap="flat">
            <a:solidFill>
              <a:srgbClr val="C3EF0C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Graphic 8">
            <a:extLst>
              <a:ext uri="{FF2B5EF4-FFF2-40B4-BE49-F238E27FC236}">
                <a16:creationId xmlns:a16="http://schemas.microsoft.com/office/drawing/2014/main" id="{028B5C16-2909-487D-BE4D-A794F3BA7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65384" y="1857931"/>
            <a:ext cx="922101" cy="2573623"/>
          </a:xfrm>
          <a:custGeom>
            <a:avLst/>
            <a:gdLst>
              <a:gd name="connsiteX0" fmla="*/ 922101 w 922101"/>
              <a:gd name="connsiteY0" fmla="*/ 2615575 h 2615575"/>
              <a:gd name="connsiteX1" fmla="*/ 922101 w 922101"/>
              <a:gd name="connsiteY1" fmla="*/ 1134894 h 2615575"/>
              <a:gd name="connsiteX2" fmla="*/ 922101 w 922101"/>
              <a:gd name="connsiteY2" fmla="*/ 0 h 2615575"/>
              <a:gd name="connsiteX3" fmla="*/ 0 w 922101"/>
              <a:gd name="connsiteY3" fmla="*/ 0 h 2615575"/>
              <a:gd name="connsiteX0" fmla="*/ 922101 w 922101"/>
              <a:gd name="connsiteY0" fmla="*/ 2332208 h 2332208"/>
              <a:gd name="connsiteX1" fmla="*/ 922101 w 922101"/>
              <a:gd name="connsiteY1" fmla="*/ 1134894 h 2332208"/>
              <a:gd name="connsiteX2" fmla="*/ 922101 w 922101"/>
              <a:gd name="connsiteY2" fmla="*/ 0 h 2332208"/>
              <a:gd name="connsiteX3" fmla="*/ 0 w 922101"/>
              <a:gd name="connsiteY3" fmla="*/ 0 h 233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101" h="2332208">
                <a:moveTo>
                  <a:pt x="922101" y="2332208"/>
                </a:moveTo>
                <a:lnTo>
                  <a:pt x="922101" y="1134894"/>
                </a:lnTo>
                <a:lnTo>
                  <a:pt x="922101" y="0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C3EF0C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1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20" userDrawn="1">
          <p15:clr>
            <a:srgbClr val="FBAE40"/>
          </p15:clr>
        </p15:guide>
        <p15:guide id="2" orient="horz" pos="1584" userDrawn="1">
          <p15:clr>
            <a:srgbClr val="FBAE40"/>
          </p15:clr>
        </p15:guide>
        <p15:guide id="3" orient="horz" pos="27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9EDF1B-BFF2-495C-B3B8-4EE6F48140F0}"/>
              </a:ext>
            </a:extLst>
          </p:cNvPr>
          <p:cNvSpPr/>
          <p:nvPr userDrawn="1"/>
        </p:nvSpPr>
        <p:spPr>
          <a:xfrm>
            <a:off x="8412200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9F2809-C0D4-4624-9BF4-7A5A02FC6504}"/>
              </a:ext>
            </a:extLst>
          </p:cNvPr>
          <p:cNvSpPr/>
          <p:nvPr userDrawn="1"/>
        </p:nvSpPr>
        <p:spPr>
          <a:xfrm>
            <a:off x="1034142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38AFF1-A7FF-4F75-9E57-C1827806B34E}"/>
              </a:ext>
            </a:extLst>
          </p:cNvPr>
          <p:cNvSpPr/>
          <p:nvPr userDrawn="1"/>
        </p:nvSpPr>
        <p:spPr>
          <a:xfrm>
            <a:off x="4706975" y="3195400"/>
            <a:ext cx="2941600" cy="508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8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F18567-9326-411F-BA8D-561D58C7DD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4142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 1</a:t>
            </a:r>
            <a:endParaRPr lang="en-ZA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4142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AA3FE14-6E13-47C9-A512-83A96F3DD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2" y="1110286"/>
            <a:ext cx="10515600" cy="924808"/>
          </a:xfrm>
        </p:spPr>
        <p:txBody>
          <a:bodyPr lIns="0">
            <a:normAutofit/>
          </a:bodyPr>
          <a:lstStyle>
            <a:lvl1pPr>
              <a:defRPr lang="en-US" sz="2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83A9ED-5F19-4646-ADCE-C829C97154DC}"/>
              </a:ext>
            </a:extLst>
          </p:cNvPr>
          <p:cNvCxnSpPr>
            <a:cxnSpLocks/>
          </p:cNvCxnSpPr>
          <p:nvPr userDrawn="1"/>
        </p:nvCxnSpPr>
        <p:spPr>
          <a:xfrm>
            <a:off x="1121228" y="0"/>
            <a:ext cx="0" cy="11102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6187F4BE-3AD3-4857-B0A9-A9285E52D81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706975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2</a:t>
            </a:r>
            <a:endParaRPr lang="en-ZA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5F81158B-DA52-484D-8105-92B77E4DC46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06975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9AFDDE4E-007E-431B-937C-1B26959515F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412200" y="3266159"/>
            <a:ext cx="2941600" cy="360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 3</a:t>
            </a:r>
            <a:endParaRPr lang="en-ZA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3B096111-A95B-402E-B431-43D852C9E2A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412200" y="4117103"/>
            <a:ext cx="2941600" cy="1141882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Bullet Description</a:t>
            </a:r>
            <a:endParaRPr lang="en-ZA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7EDA1598-95B9-4907-B9B9-46A0B9ACC8D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63AF9C34-CC92-4EDC-9D5F-1FABCEB8740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EAEA54FD-376F-4285-9684-F9DFDE0B472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6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7FA4A-CE52-4DA0-8842-74FE37E2E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BCD1D-6E4A-43CA-A3D4-B104CE27D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BDA0-5B55-4A85-ACBF-31F8F3EB21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AA55C-7321-4214-9297-F53B7B9E50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30C71-8F7D-4855-A35C-46C83B4BF4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fld id="{9FF96520-E4CE-4EAD-8ABF-1D2297D6B3A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666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78" r:id="rId3"/>
    <p:sldLayoutId id="2147483667" r:id="rId4"/>
    <p:sldLayoutId id="2147483668" r:id="rId5"/>
    <p:sldLayoutId id="2147483669" r:id="rId6"/>
    <p:sldLayoutId id="2147483670" r:id="rId7"/>
    <p:sldLayoutId id="2147483651" r:id="rId8"/>
    <p:sldLayoutId id="2147483671" r:id="rId9"/>
    <p:sldLayoutId id="2147483679" r:id="rId10"/>
    <p:sldLayoutId id="2147483677" r:id="rId11"/>
    <p:sldLayoutId id="2147483672" r:id="rId12"/>
    <p:sldLayoutId id="2147483652" r:id="rId13"/>
    <p:sldLayoutId id="2147483653" r:id="rId14"/>
    <p:sldLayoutId id="2147483650" r:id="rId15"/>
    <p:sldLayoutId id="2147483654" r:id="rId16"/>
    <p:sldLayoutId id="2147483674" r:id="rId17"/>
    <p:sldLayoutId id="2147483676" r:id="rId18"/>
    <p:sldLayoutId id="2147483673" r:id="rId19"/>
    <p:sldLayoutId id="2147483675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A936A170-ED7D-47C4-A32F-31C6A526A98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cid:1F844303-3E90-4979-9E1C-7A68EB3BC2A6" TargetMode="External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image" Target="cid:27FB26D9-DD40-48E1-9384-84121389878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4C35E4BC-FBD4-4607-B968-FA7F6C73E426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BF36D3F9-569D-4975-9DC8-051A902741BE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cid:2EEFE1C0-D13B-4ADE-A906-8A59A379ED6F" TargetMode="External"/><Relationship Id="rId7" Type="http://schemas.openxmlformats.org/officeDocument/2006/relationships/image" Target="cid:A73BD777-B1A1-4A20-BE32-A380951B5BC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cid:FA6CAFDA-BF57-4300-BAC5-362EC0F12B26" TargetMode="External"/><Relationship Id="rId4" Type="http://schemas.openxmlformats.org/officeDocument/2006/relationships/image" Target="../media/image3.jpeg"/><Relationship Id="rId9" Type="http://schemas.openxmlformats.org/officeDocument/2006/relationships/image" Target="cid:6B3CD740-9EC1-48EC-9459-171BFC3ADF2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cid:BC16CA99-4AA9-4DF5-B283-291AF80EEE1F" TargetMode="External"/><Relationship Id="rId7" Type="http://schemas.openxmlformats.org/officeDocument/2006/relationships/image" Target="cid:5EEFBB9E-C87F-4C9F-9A57-FBCED101DB5D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11" Type="http://schemas.openxmlformats.org/officeDocument/2006/relationships/image" Target="cid:F0429733-4AB0-42C2-AA76-2284CCFE9E42" TargetMode="External"/><Relationship Id="rId5" Type="http://schemas.openxmlformats.org/officeDocument/2006/relationships/image" Target="cid:0CCFF22D-4A56-4BB6-A387-D561045E3E2D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image" Target="cid:C1B62348-5B42-4B5F-AE6D-78EB4C61356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m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78AFCF89-811D-41B1-9A1A-D31115855112" TargetMode="External"/><Relationship Id="rId7" Type="http://schemas.openxmlformats.org/officeDocument/2006/relationships/image" Target="cid:E5BF8F38-4F94-4A05-96CE-CF0033997D9D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cid:1ABF3CE2-D1C5-4FFD-AEBA-FB932B695AEC" TargetMode="Externa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png"/><Relationship Id="rId7" Type="http://schemas.openxmlformats.org/officeDocument/2006/relationships/image" Target="cid:0DEA1D0F-E359-468F-A625-E6228743510B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cid:0E5FF908-A26C-4556-9375-819165B40C0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cid:32E8CDD4-F96F-4A67-91DD-1CC4EE36ABBA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cid:A1859732-8A95-4ED4-9039-B2C12A57F1D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cid:7B323FAA-3A53-43A0-903A-997B18DE0D5E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C3B52-B3D2-B1A2-A1C7-7A5FB5106FC1}"/>
              </a:ext>
            </a:extLst>
          </p:cNvPr>
          <p:cNvSpPr/>
          <p:nvPr/>
        </p:nvSpPr>
        <p:spPr>
          <a:xfrm>
            <a:off x="2911162" y="5430697"/>
            <a:ext cx="5757350" cy="7140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A936A170-ED7D-47C4-A32F-31C6A526A988">
            <a:extLst>
              <a:ext uri="{FF2B5EF4-FFF2-40B4-BE49-F238E27FC236}">
                <a16:creationId xmlns:a16="http://schemas.microsoft.com/office/drawing/2014/main" id="{4F03425F-D41C-2235-25D1-18F484ED4AAE}"/>
              </a:ext>
            </a:extLst>
          </p:cNvPr>
          <p:cNvPicPr/>
          <p:nvPr/>
        </p:nvPicPr>
        <p:blipFill rotWithShape="1">
          <a:blip r:embed="rId2" r:link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8457" r="15570"/>
          <a:stretch>
            <a:fillRect/>
          </a:stretch>
        </p:blipFill>
        <p:spPr bwMode="auto">
          <a:xfrm rot="5400000">
            <a:off x="5465816" y="131820"/>
            <a:ext cx="6858002" cy="659436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ubtitle 31">
            <a:extLst>
              <a:ext uri="{FF2B5EF4-FFF2-40B4-BE49-F238E27FC236}">
                <a16:creationId xmlns:a16="http://schemas.microsoft.com/office/drawing/2014/main" id="{F69B5076-6A18-4AD8-A2C2-DB967CF6E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083706"/>
            <a:ext cx="12191999" cy="194779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	</a:t>
            </a:r>
          </a:p>
          <a:p>
            <a:pPr algn="ctr"/>
            <a:r>
              <a:rPr lang="en-US" dirty="0"/>
              <a:t>Jacques </a:t>
            </a:r>
            <a:r>
              <a:rPr lang="en-US" dirty="0" err="1"/>
              <a:t>farine</a:t>
            </a:r>
            <a:r>
              <a:rPr lang="en-US" dirty="0"/>
              <a:t> – Supervisor	      Emily Laxton – 3</a:t>
            </a:r>
            <a:r>
              <a:rPr lang="en-US" baseline="30000" dirty="0"/>
              <a:t>rd</a:t>
            </a:r>
            <a:r>
              <a:rPr lang="en-US" dirty="0"/>
              <a:t> year kinesiology LU</a:t>
            </a:r>
          </a:p>
          <a:p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2D5ABC8-73C6-4DB8-B474-F46298EA249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1285" y="3402543"/>
            <a:ext cx="1598515" cy="1681163"/>
          </a:xfrm>
        </p:spPr>
        <p:txBody>
          <a:bodyPr/>
          <a:lstStyle/>
          <a:p>
            <a:r>
              <a:rPr lang="en-US" dirty="0"/>
              <a:t>O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0C49F68-0122-45AF-8FB2-4A73D67BEF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1162" y="1427303"/>
            <a:ext cx="1253665" cy="1681163"/>
          </a:xfrm>
        </p:spPr>
        <p:txBody>
          <a:bodyPr/>
          <a:lstStyle/>
          <a:p>
            <a:r>
              <a:rPr lang="en-US" dirty="0"/>
              <a:t>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0FFBF6C-2281-4A59-8BF0-A256739C02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83937" y="-88445"/>
            <a:ext cx="1253665" cy="1681163"/>
          </a:xfrm>
        </p:spPr>
        <p:txBody>
          <a:bodyPr/>
          <a:lstStyle/>
          <a:p>
            <a:r>
              <a:rPr lang="en-US" dirty="0"/>
              <a:t>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C600DDB-51C1-4E0E-8FC1-10C888E4E7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83480" y="2135452"/>
            <a:ext cx="1253665" cy="1681163"/>
          </a:xfrm>
        </p:spPr>
        <p:txBody>
          <a:bodyPr/>
          <a:lstStyle/>
          <a:p>
            <a:r>
              <a:rPr lang="en-US" dirty="0"/>
              <a:t>X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DDB411-0E13-3741-911B-CFCB74C5B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5660493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C4BB374-4C53-4405-B3D6-928C68A87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36369" y="1810512"/>
            <a:ext cx="0" cy="181416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66BE4C2-4F98-4E05-4BE2-4AD6C13ED8EE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1</a:t>
            </a:r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EE427349-2C23-4643-A4C8-552661FAA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6978" y="5183628"/>
            <a:ext cx="4218042" cy="10659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CASST Presentation</a:t>
            </a:r>
            <a:br>
              <a:rPr lang="en-US" sz="3600" dirty="0"/>
            </a:br>
            <a:r>
              <a:rPr lang="en-US" sz="3600" dirty="0"/>
              <a:t>August 2022</a:t>
            </a:r>
          </a:p>
        </p:txBody>
      </p:sp>
    </p:spTree>
    <p:extLst>
      <p:ext uri="{BB962C8B-B14F-4D97-AF65-F5344CB8AC3E}">
        <p14:creationId xmlns:p14="http://schemas.microsoft.com/office/powerpoint/2010/main" val="506310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0"/>
            <a:ext cx="665988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5532120" y="0"/>
            <a:ext cx="665988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1096" y="391897"/>
            <a:ext cx="2409807" cy="743744"/>
          </a:xfrm>
        </p:spPr>
        <p:txBody>
          <a:bodyPr/>
          <a:lstStyle/>
          <a:p>
            <a:r>
              <a:rPr lang="en-ZA" dirty="0"/>
              <a:t>Tube Bending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A92EC6-0AFD-22EE-E4B5-CB90C7BD0CC9}"/>
              </a:ext>
            </a:extLst>
          </p:cNvPr>
          <p:cNvSpPr txBox="1"/>
          <p:nvPr/>
        </p:nvSpPr>
        <p:spPr>
          <a:xfrm>
            <a:off x="361338" y="1208742"/>
            <a:ext cx="82429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Used the Fraser Lobby floor tiles as a straight reference for the tarps placement and drawing out the GT2-02TKf design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Bent the copper tubing relative to the coordinate system and used the fan shell and curtain roll for the tubing to bend around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Three separate sections of the wooden frame were connected together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The guide tube was secured onto the wooden frame using brass routing clamps and Swagelok clamp kits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144B178-5B82-50EA-62E9-FB159AD16952}"/>
              </a:ext>
            </a:extLst>
          </p:cNvPr>
          <p:cNvSpPr txBox="1"/>
          <p:nvPr/>
        </p:nvSpPr>
        <p:spPr>
          <a:xfrm>
            <a:off x="68867" y="627976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Fig.5</a:t>
            </a:r>
          </a:p>
        </p:txBody>
      </p:sp>
      <p:pic>
        <p:nvPicPr>
          <p:cNvPr id="23" name="132E001B-5134-48DD-B323-677A8D66CB14">
            <a:extLst>
              <a:ext uri="{FF2B5EF4-FFF2-40B4-BE49-F238E27FC236}">
                <a16:creationId xmlns:a16="http://schemas.microsoft.com/office/drawing/2014/main" id="{9F0D8657-0C22-9C6E-E7D7-F2A4456827C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4" t="19690" r="11650"/>
          <a:stretch/>
        </p:blipFill>
        <p:spPr bwMode="auto">
          <a:xfrm rot="5400000">
            <a:off x="8624868" y="3321922"/>
            <a:ext cx="3669466" cy="3247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27FB26D9-DD40-48E1-9384-841213898781">
            <a:extLst>
              <a:ext uri="{FF2B5EF4-FFF2-40B4-BE49-F238E27FC236}">
                <a16:creationId xmlns:a16="http://schemas.microsoft.com/office/drawing/2014/main" id="{D68B56DB-B398-08D9-ACA5-5998BD215720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4" t="29041" r="12646" b="27860"/>
          <a:stretch>
            <a:fillRect/>
          </a:stretch>
        </p:blipFill>
        <p:spPr bwMode="auto">
          <a:xfrm>
            <a:off x="191483" y="4008053"/>
            <a:ext cx="4371079" cy="276694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E8257BB-B65F-6826-6A46-D59ECD465373}"/>
              </a:ext>
            </a:extLst>
          </p:cNvPr>
          <p:cNvCxnSpPr>
            <a:cxnSpLocks/>
          </p:cNvCxnSpPr>
          <p:nvPr/>
        </p:nvCxnSpPr>
        <p:spPr>
          <a:xfrm>
            <a:off x="381034" y="338984"/>
            <a:ext cx="32442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BAC99FB3-FB0E-9AA4-71A4-9B6CB32B07EC}"/>
              </a:ext>
            </a:extLst>
          </p:cNvPr>
          <p:cNvCxnSpPr>
            <a:cxnSpLocks/>
          </p:cNvCxnSpPr>
          <p:nvPr/>
        </p:nvCxnSpPr>
        <p:spPr>
          <a:xfrm>
            <a:off x="3625316" y="338984"/>
            <a:ext cx="937246" cy="47963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08188666-DB21-88E4-1FE4-FC702C3512D3}"/>
              </a:ext>
            </a:extLst>
          </p:cNvPr>
          <p:cNvCxnSpPr>
            <a:cxnSpLocks/>
          </p:cNvCxnSpPr>
          <p:nvPr/>
        </p:nvCxnSpPr>
        <p:spPr>
          <a:xfrm flipH="1">
            <a:off x="7579166" y="337208"/>
            <a:ext cx="937246" cy="479637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5F6EDD-EC9A-7C6C-F8E9-7593C8291443}"/>
              </a:ext>
            </a:extLst>
          </p:cNvPr>
          <p:cNvCxnSpPr>
            <a:cxnSpLocks/>
          </p:cNvCxnSpPr>
          <p:nvPr/>
        </p:nvCxnSpPr>
        <p:spPr>
          <a:xfrm>
            <a:off x="4541082" y="816845"/>
            <a:ext cx="30380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8262C5AA-02C3-414C-89C1-DF4B7E431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737" y="4002566"/>
            <a:ext cx="3696572" cy="2772429"/>
          </a:xfrm>
          <a:prstGeom prst="rect">
            <a:avLst/>
          </a:prstGeom>
        </p:spPr>
      </p:pic>
      <p:pic>
        <p:nvPicPr>
          <p:cNvPr id="33" name="1F844303-3E90-4979-9E1C-7A68EB3BC2A6">
            <a:extLst>
              <a:ext uri="{FF2B5EF4-FFF2-40B4-BE49-F238E27FC236}">
                <a16:creationId xmlns:a16="http://schemas.microsoft.com/office/drawing/2014/main" id="{FA0EA9B7-50ED-9693-BED3-F6DEE5B89718}"/>
              </a:ext>
            </a:extLst>
          </p:cNvPr>
          <p:cNvPicPr/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775" y="577026"/>
            <a:ext cx="3247654" cy="223284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8C96D53-7A33-CE74-87AC-367339AD8EE3}"/>
              </a:ext>
            </a:extLst>
          </p:cNvPr>
          <p:cNvSpPr txBox="1"/>
          <p:nvPr/>
        </p:nvSpPr>
        <p:spPr>
          <a:xfrm>
            <a:off x="11648478" y="6397222"/>
            <a:ext cx="4892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454C5FA-2C78-760A-6433-CCF9D4492094}"/>
              </a:ext>
            </a:extLst>
          </p:cNvPr>
          <p:cNvCxnSpPr>
            <a:cxnSpLocks/>
          </p:cNvCxnSpPr>
          <p:nvPr/>
        </p:nvCxnSpPr>
        <p:spPr>
          <a:xfrm>
            <a:off x="8523538" y="337208"/>
            <a:ext cx="32442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262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0"/>
            <a:ext cx="665988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5532120" y="0"/>
            <a:ext cx="665988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74" y="398295"/>
            <a:ext cx="4203247" cy="743744"/>
          </a:xfrm>
        </p:spPr>
        <p:txBody>
          <a:bodyPr/>
          <a:lstStyle/>
          <a:p>
            <a:r>
              <a:rPr lang="en-ZA" dirty="0"/>
              <a:t>Transferring to D-140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672587-9516-3886-9EA8-7E0D6B1C5568}"/>
              </a:ext>
            </a:extLst>
          </p:cNvPr>
          <p:cNvCxnSpPr>
            <a:cxnSpLocks/>
          </p:cNvCxnSpPr>
          <p:nvPr/>
        </p:nvCxnSpPr>
        <p:spPr>
          <a:xfrm>
            <a:off x="4494321" y="763769"/>
            <a:ext cx="7205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A92EC6-0AFD-22EE-E4B5-CB90C7BD0CC9}"/>
              </a:ext>
            </a:extLst>
          </p:cNvPr>
          <p:cNvSpPr txBox="1"/>
          <p:nvPr/>
        </p:nvSpPr>
        <p:spPr>
          <a:xfrm>
            <a:off x="353823" y="1022174"/>
            <a:ext cx="11691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dirty="0"/>
              <a:t>As seen below the large wooden structure with the guide tube which its total length is over 26ft has been safely moved into D-140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dirty="0"/>
              <a:t>Most of the 16ft board is in the clean room which as been cleaned and covered in tape in order to reduce particle emittance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dirty="0"/>
              <a:t>The box was a temporary hold until a stand was built to support the wooden frame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CA" dirty="0"/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144B178-5B82-50EA-62E9-FB159AD16952}"/>
              </a:ext>
            </a:extLst>
          </p:cNvPr>
          <p:cNvSpPr txBox="1"/>
          <p:nvPr/>
        </p:nvSpPr>
        <p:spPr>
          <a:xfrm>
            <a:off x="68867" y="627976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Fig.5</a:t>
            </a:r>
          </a:p>
        </p:txBody>
      </p:sp>
      <p:pic>
        <p:nvPicPr>
          <p:cNvPr id="11" name="4C35E4BC-FBD4-4607-B968-FA7F6C73E426">
            <a:extLst>
              <a:ext uri="{FF2B5EF4-FFF2-40B4-BE49-F238E27FC236}">
                <a16:creationId xmlns:a16="http://schemas.microsoft.com/office/drawing/2014/main" id="{47AFCFCC-115E-6B71-C59F-9ADE45749472}"/>
              </a:ext>
            </a:extLst>
          </p:cNvPr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r="7635"/>
          <a:stretch>
            <a:fillRect/>
          </a:stretch>
        </p:blipFill>
        <p:spPr bwMode="auto">
          <a:xfrm>
            <a:off x="949843" y="2757908"/>
            <a:ext cx="4548054" cy="3891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73BCAF52-DF28-49FD-8519-97CA28453ABA">
            <a:extLst>
              <a:ext uri="{FF2B5EF4-FFF2-40B4-BE49-F238E27FC236}">
                <a16:creationId xmlns:a16="http://schemas.microsoft.com/office/drawing/2014/main" id="{BA29E485-01A7-853A-9981-70D14D14BB4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7" r="14102"/>
          <a:stretch/>
        </p:blipFill>
        <p:spPr bwMode="auto">
          <a:xfrm rot="5400000">
            <a:off x="7022536" y="2429474"/>
            <a:ext cx="3891187" cy="4548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2855D9-FC64-8040-8EAD-8122FB6803A2}"/>
              </a:ext>
            </a:extLst>
          </p:cNvPr>
          <p:cNvSpPr txBox="1"/>
          <p:nvPr/>
        </p:nvSpPr>
        <p:spPr>
          <a:xfrm>
            <a:off x="11648478" y="6397222"/>
            <a:ext cx="4892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62632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0"/>
            <a:ext cx="665988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68867" y="9525"/>
            <a:ext cx="12165617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339" y="341368"/>
            <a:ext cx="2557322" cy="743744"/>
          </a:xfrm>
        </p:spPr>
        <p:txBody>
          <a:bodyPr/>
          <a:lstStyle/>
          <a:p>
            <a:r>
              <a:rPr lang="en-ZA" dirty="0"/>
              <a:t>Future Plans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672587-9516-3886-9EA8-7E0D6B1C5568}"/>
              </a:ext>
            </a:extLst>
          </p:cNvPr>
          <p:cNvCxnSpPr>
            <a:cxnSpLocks/>
          </p:cNvCxnSpPr>
          <p:nvPr/>
        </p:nvCxnSpPr>
        <p:spPr>
          <a:xfrm>
            <a:off x="301411" y="596351"/>
            <a:ext cx="41620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A92EC6-0AFD-22EE-E4B5-CB90C7BD0CC9}"/>
              </a:ext>
            </a:extLst>
          </p:cNvPr>
          <p:cNvSpPr txBox="1"/>
          <p:nvPr/>
        </p:nvSpPr>
        <p:spPr>
          <a:xfrm>
            <a:off x="477310" y="991233"/>
            <a:ext cx="112373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The guide tube is now ready to test the source cables ability to travel through its geometry, setting up the telescope, cassette, torque sensor and </a:t>
            </a:r>
            <a:r>
              <a:rPr lang="en-CA" sz="2000" dirty="0" err="1"/>
              <a:t>LabJack</a:t>
            </a:r>
            <a:r>
              <a:rPr lang="en-CA" sz="2000" dirty="0"/>
              <a:t> are works in progress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The descending path of GT2-02TKf is assembled to the load-lock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Future Work: to record Torque vs Position data on the source cables journey through the guide tube to determine how smoothly it moves through the bends and straight sections </a:t>
            </a:r>
            <a:endParaRPr lang="en-CA" dirty="0"/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144B178-5B82-50EA-62E9-FB159AD16952}"/>
              </a:ext>
            </a:extLst>
          </p:cNvPr>
          <p:cNvSpPr txBox="1"/>
          <p:nvPr/>
        </p:nvSpPr>
        <p:spPr>
          <a:xfrm>
            <a:off x="68867" y="627976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Fig.5</a:t>
            </a:r>
          </a:p>
        </p:txBody>
      </p:sp>
      <p:pic>
        <p:nvPicPr>
          <p:cNvPr id="15" name="BF36D3F9-569D-4975-9DC8-051A902741BE">
            <a:extLst>
              <a:ext uri="{FF2B5EF4-FFF2-40B4-BE49-F238E27FC236}">
                <a16:creationId xmlns:a16="http://schemas.microsoft.com/office/drawing/2014/main" id="{0C970CA2-F59C-BE68-640D-3A7CDD5A760E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41" y="2943996"/>
            <a:ext cx="6398152" cy="3592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1AA76ED-DE53-3D56-97EC-5B3D6CCC0C3C}"/>
              </a:ext>
            </a:extLst>
          </p:cNvPr>
          <p:cNvCxnSpPr>
            <a:cxnSpLocks/>
          </p:cNvCxnSpPr>
          <p:nvPr/>
        </p:nvCxnSpPr>
        <p:spPr>
          <a:xfrm>
            <a:off x="7485790" y="560175"/>
            <a:ext cx="41620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6D0AF51-02B3-DB78-3A07-486D98C38CD7}"/>
              </a:ext>
            </a:extLst>
          </p:cNvPr>
          <p:cNvSpPr txBox="1"/>
          <p:nvPr/>
        </p:nvSpPr>
        <p:spPr>
          <a:xfrm>
            <a:off x="11648478" y="6397222"/>
            <a:ext cx="48923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20719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54B96F-C00A-B87E-9A95-6C6C7CB60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 you for Listening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9FFAFFB-A644-2649-B47D-183205CA6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2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89C2A7-2D23-A58E-EF7C-D1744ED14F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sz="2400" dirty="0"/>
              <a:t>ESC Details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DA6D78-7C1C-B243-3693-4480FEEE9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07" y="385635"/>
            <a:ext cx="3575718" cy="886481"/>
          </a:xfrm>
        </p:spPr>
        <p:txBody>
          <a:bodyPr>
            <a:normAutofit/>
          </a:bodyPr>
          <a:lstStyle/>
          <a:p>
            <a:pPr algn="ctr"/>
            <a:r>
              <a:rPr lang="en-CA" dirty="0"/>
              <a:t>surface lab Learning Experience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E658102-1460-9487-94D1-E2B41C5006B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450921" y="3151689"/>
            <a:ext cx="5042568" cy="320381"/>
          </a:xfrm>
        </p:spPr>
        <p:txBody>
          <a:bodyPr/>
          <a:lstStyle/>
          <a:p>
            <a:r>
              <a:rPr lang="en-CA" sz="2400" dirty="0"/>
              <a:t>New terminology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020108F-0A3C-DE47-A568-A6746687D20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450921" y="5330527"/>
            <a:ext cx="5042568" cy="320381"/>
          </a:xfrm>
        </p:spPr>
        <p:txBody>
          <a:bodyPr/>
          <a:lstStyle/>
          <a:p>
            <a:r>
              <a:rPr lang="en-CA" sz="2400" dirty="0"/>
              <a:t>Theory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A61C441-4187-3352-3E61-5288010A750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CA" sz="2400" dirty="0"/>
              <a:t>Computing technology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F475922-5809-FF26-74AD-2870E22B52A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450921" y="4642756"/>
            <a:ext cx="1006903" cy="462056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DOS</a:t>
            </a:r>
            <a:endParaRPr lang="en-CA" sz="1800" dirty="0"/>
          </a:p>
        </p:txBody>
      </p:sp>
      <p:pic>
        <p:nvPicPr>
          <p:cNvPr id="15" name="2EEFE1C0-D13B-4ADE-A906-8A59A379ED6F">
            <a:extLst>
              <a:ext uri="{FF2B5EF4-FFF2-40B4-BE49-F238E27FC236}">
                <a16:creationId xmlns:a16="http://schemas.microsoft.com/office/drawing/2014/main" id="{6CD5E572-273B-CC63-97A5-D07733519DEF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6" y="1954632"/>
            <a:ext cx="3404268" cy="4672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FA6CAFDA-BF57-4300-BAC5-362EC0F12B26">
            <a:extLst>
              <a:ext uri="{FF2B5EF4-FFF2-40B4-BE49-F238E27FC236}">
                <a16:creationId xmlns:a16="http://schemas.microsoft.com/office/drawing/2014/main" id="{EA13212C-989B-C5D3-5700-6C1DDC741B12}"/>
              </a:ext>
            </a:extLst>
          </p:cNvPr>
          <p:cNvPicPr/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15" r="27355"/>
          <a:stretch>
            <a:fillRect/>
          </a:stretch>
        </p:blipFill>
        <p:spPr bwMode="auto">
          <a:xfrm rot="10800000">
            <a:off x="7125766" y="123401"/>
            <a:ext cx="1907324" cy="1435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A73BD777-B1A1-4A20-BE32-A380951B5BCC">
            <a:extLst>
              <a:ext uri="{FF2B5EF4-FFF2-40B4-BE49-F238E27FC236}">
                <a16:creationId xmlns:a16="http://schemas.microsoft.com/office/drawing/2014/main" id="{FC6613CB-6662-5BB0-49E3-24EDA8ABDDFD}"/>
              </a:ext>
            </a:extLst>
          </p:cNvPr>
          <p:cNvPicPr/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9" t="9006" r="13012" b="13617"/>
          <a:stretch>
            <a:fillRect/>
          </a:stretch>
        </p:blipFill>
        <p:spPr bwMode="auto">
          <a:xfrm rot="5400000">
            <a:off x="10220994" y="-7598"/>
            <a:ext cx="1465579" cy="162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B5F2C9EA-94AD-794A-AA30-4F14C9C83460}"/>
              </a:ext>
            </a:extLst>
          </p:cNvPr>
          <p:cNvSpPr txBox="1">
            <a:spLocks/>
          </p:cNvSpPr>
          <p:nvPr/>
        </p:nvSpPr>
        <p:spPr>
          <a:xfrm>
            <a:off x="5589467" y="4607161"/>
            <a:ext cx="1276352" cy="605297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Coding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CE8CA983-5AB2-B5D6-7D3A-5B570306D7EB}"/>
              </a:ext>
            </a:extLst>
          </p:cNvPr>
          <p:cNvSpPr txBox="1">
            <a:spLocks/>
          </p:cNvSpPr>
          <p:nvPr/>
        </p:nvSpPr>
        <p:spPr>
          <a:xfrm>
            <a:off x="5056810" y="3582551"/>
            <a:ext cx="1498815" cy="46205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CA" sz="1800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230EC252-4592-9DF2-575A-ACF773533835}"/>
              </a:ext>
            </a:extLst>
          </p:cNvPr>
          <p:cNvSpPr txBox="1">
            <a:spLocks/>
          </p:cNvSpPr>
          <p:nvPr/>
        </p:nvSpPr>
        <p:spPr>
          <a:xfrm>
            <a:off x="4450920" y="5727134"/>
            <a:ext cx="1645079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Vacuum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652B610D-2BC8-AD6E-FED8-92C5582C8663}"/>
              </a:ext>
            </a:extLst>
          </p:cNvPr>
          <p:cNvSpPr txBox="1">
            <a:spLocks/>
          </p:cNvSpPr>
          <p:nvPr/>
        </p:nvSpPr>
        <p:spPr>
          <a:xfrm>
            <a:off x="5810639" y="5720336"/>
            <a:ext cx="3433032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Radioactive Decay Chains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7231CA86-6F85-D6C3-A53E-0D5763B104F4}"/>
              </a:ext>
            </a:extLst>
          </p:cNvPr>
          <p:cNvSpPr txBox="1">
            <a:spLocks/>
          </p:cNvSpPr>
          <p:nvPr/>
        </p:nvSpPr>
        <p:spPr>
          <a:xfrm>
            <a:off x="9033090" y="5727134"/>
            <a:ext cx="1378378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PV=</a:t>
            </a:r>
            <a:r>
              <a:rPr lang="en-CA" sz="2000" dirty="0" err="1"/>
              <a:t>nRT</a:t>
            </a:r>
            <a:endParaRPr lang="en-CA" sz="2000" dirty="0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C68B7D21-7167-CEE2-13BE-998264D8C72C}"/>
              </a:ext>
            </a:extLst>
          </p:cNvPr>
          <p:cNvSpPr txBox="1">
            <a:spLocks/>
          </p:cNvSpPr>
          <p:nvPr/>
        </p:nvSpPr>
        <p:spPr>
          <a:xfrm>
            <a:off x="7085741" y="4642756"/>
            <a:ext cx="1006903" cy="462056"/>
          </a:xfrm>
          <a:prstGeom prst="rect">
            <a:avLst/>
          </a:prstGeom>
        </p:spPr>
        <p:txBody>
          <a:bodyPr vert="horz" lIns="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MCA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395C928-0941-D647-460E-E91972BEB7B9}"/>
              </a:ext>
            </a:extLst>
          </p:cNvPr>
          <p:cNvSpPr txBox="1">
            <a:spLocks/>
          </p:cNvSpPr>
          <p:nvPr/>
        </p:nvSpPr>
        <p:spPr>
          <a:xfrm>
            <a:off x="8134533" y="4612649"/>
            <a:ext cx="1099492" cy="57881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MT</a:t>
            </a:r>
            <a:endParaRPr lang="en-CA" sz="180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994B1E8D-1E20-FCC2-DF94-1755C4CD8BF9}"/>
              </a:ext>
            </a:extLst>
          </p:cNvPr>
          <p:cNvSpPr txBox="1">
            <a:spLocks/>
          </p:cNvSpPr>
          <p:nvPr/>
        </p:nvSpPr>
        <p:spPr>
          <a:xfrm>
            <a:off x="4495771" y="2472153"/>
            <a:ext cx="1209319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Pump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539DF9FC-D3B2-FC9C-4F8E-F8B99B34D171}"/>
              </a:ext>
            </a:extLst>
          </p:cNvPr>
          <p:cNvSpPr txBox="1">
            <a:spLocks/>
          </p:cNvSpPr>
          <p:nvPr/>
        </p:nvSpPr>
        <p:spPr>
          <a:xfrm>
            <a:off x="5695628" y="2468195"/>
            <a:ext cx="1006903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Loop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C53DB7E5-487F-C0E8-F0F6-B2935866B3D0}"/>
              </a:ext>
            </a:extLst>
          </p:cNvPr>
          <p:cNvSpPr txBox="1">
            <a:spLocks/>
          </p:cNvSpPr>
          <p:nvPr/>
        </p:nvSpPr>
        <p:spPr>
          <a:xfrm>
            <a:off x="6734176" y="2475081"/>
            <a:ext cx="1419221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Chamber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3B69D342-9590-7C7C-CF00-336748038D67}"/>
              </a:ext>
            </a:extLst>
          </p:cNvPr>
          <p:cNvSpPr txBox="1">
            <a:spLocks/>
          </p:cNvSpPr>
          <p:nvPr/>
        </p:nvSpPr>
        <p:spPr>
          <a:xfrm>
            <a:off x="8276124" y="2468195"/>
            <a:ext cx="1419221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Columns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F3120C2-7F7A-DD1D-3A9E-DDC7CA02F49C}"/>
              </a:ext>
            </a:extLst>
          </p:cNvPr>
          <p:cNvSpPr txBox="1">
            <a:spLocks/>
          </p:cNvSpPr>
          <p:nvPr/>
        </p:nvSpPr>
        <p:spPr>
          <a:xfrm>
            <a:off x="10411468" y="5720336"/>
            <a:ext cx="1006903" cy="46205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/>
              <a:t>Flow</a:t>
            </a: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id="{7BE3EA0B-30F2-9FAE-9A96-F38CC099E365}"/>
              </a:ext>
            </a:extLst>
          </p:cNvPr>
          <p:cNvSpPr txBox="1">
            <a:spLocks/>
          </p:cNvSpPr>
          <p:nvPr/>
        </p:nvSpPr>
        <p:spPr>
          <a:xfrm>
            <a:off x="7811207" y="3582551"/>
            <a:ext cx="1355297" cy="462056"/>
          </a:xfrm>
          <a:prstGeom prst="rect">
            <a:avLst/>
          </a:prstGeom>
        </p:spPr>
        <p:txBody>
          <a:bodyPr vert="horz" lIns="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Ferrules</a:t>
            </a: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37DB361-2320-285D-ED38-64BBF27E1BA8}"/>
              </a:ext>
            </a:extLst>
          </p:cNvPr>
          <p:cNvSpPr txBox="1">
            <a:spLocks/>
          </p:cNvSpPr>
          <p:nvPr/>
        </p:nvSpPr>
        <p:spPr>
          <a:xfrm>
            <a:off x="4450920" y="3562472"/>
            <a:ext cx="1355297" cy="462056"/>
          </a:xfrm>
          <a:prstGeom prst="rect">
            <a:avLst/>
          </a:prstGeom>
        </p:spPr>
        <p:txBody>
          <a:bodyPr vert="horz" lIns="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O-Rings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FD5616C0-68FC-AA84-A803-42DDC66F8570}"/>
              </a:ext>
            </a:extLst>
          </p:cNvPr>
          <p:cNvSpPr txBox="1">
            <a:spLocks/>
          </p:cNvSpPr>
          <p:nvPr/>
        </p:nvSpPr>
        <p:spPr>
          <a:xfrm>
            <a:off x="9057657" y="4629989"/>
            <a:ext cx="1240996" cy="462056"/>
          </a:xfrm>
          <a:prstGeom prst="rect">
            <a:avLst/>
          </a:prstGeom>
        </p:spPr>
        <p:txBody>
          <a:bodyPr vert="horz" lIns="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CPU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FFE6D325-96B9-F6B9-8FF1-1954974EE0BE}"/>
              </a:ext>
            </a:extLst>
          </p:cNvPr>
          <p:cNvSpPr txBox="1">
            <a:spLocks/>
          </p:cNvSpPr>
          <p:nvPr/>
        </p:nvSpPr>
        <p:spPr>
          <a:xfrm>
            <a:off x="9850636" y="2473502"/>
            <a:ext cx="1216446" cy="46205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Diode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4A42C354-F1F5-5A44-66F4-808B2D75D286}"/>
              </a:ext>
            </a:extLst>
          </p:cNvPr>
          <p:cNvSpPr txBox="1">
            <a:spLocks/>
          </p:cNvSpPr>
          <p:nvPr/>
        </p:nvSpPr>
        <p:spPr>
          <a:xfrm>
            <a:off x="6019460" y="3582551"/>
            <a:ext cx="1890712" cy="462056"/>
          </a:xfrm>
          <a:prstGeom prst="rect">
            <a:avLst/>
          </a:prstGeom>
        </p:spPr>
        <p:txBody>
          <a:bodyPr vert="horz" lIns="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Becquerel</a:t>
            </a:r>
          </a:p>
        </p:txBody>
      </p:sp>
      <p:pic>
        <p:nvPicPr>
          <p:cNvPr id="43" name="6B3CD740-9EC1-48EC-9459-171BFC3ADF21">
            <a:extLst>
              <a:ext uri="{FF2B5EF4-FFF2-40B4-BE49-F238E27FC236}">
                <a16:creationId xmlns:a16="http://schemas.microsoft.com/office/drawing/2014/main" id="{21C19D6A-D837-3F4E-6753-2637073AD872}"/>
              </a:ext>
            </a:extLst>
          </p:cNvPr>
          <p:cNvPicPr/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37678" y="107331"/>
            <a:ext cx="1781782" cy="1432247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08E9F775-CE30-0201-5CC6-BF434785E564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20592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285B6-B073-3689-B309-1FC4ABF3E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7310" y="1403050"/>
            <a:ext cx="4776785" cy="4877257"/>
          </a:xfrm>
        </p:spPr>
        <p:txBody>
          <a:bodyPr>
            <a:normAutofit/>
          </a:bodyPr>
          <a:lstStyle/>
          <a:p>
            <a:r>
              <a:rPr lang="en-CA" sz="2400" dirty="0"/>
              <a:t>Emanation Runs:</a:t>
            </a:r>
          </a:p>
          <a:p>
            <a:pPr lvl="1"/>
            <a:r>
              <a:rPr lang="en-CA" sz="1800" dirty="0"/>
              <a:t>Background P &amp; C</a:t>
            </a:r>
          </a:p>
          <a:p>
            <a:pPr lvl="1"/>
            <a:r>
              <a:rPr lang="en-CA" sz="1800" dirty="0"/>
              <a:t>Sample </a:t>
            </a:r>
          </a:p>
          <a:p>
            <a:pPr lvl="1"/>
            <a:r>
              <a:rPr lang="en-CA" sz="1800" dirty="0"/>
              <a:t>Blank</a:t>
            </a:r>
          </a:p>
          <a:p>
            <a:r>
              <a:rPr lang="en-CA" sz="2400" dirty="0"/>
              <a:t>Completed ESC Daily Checks (2-3 times a week)</a:t>
            </a:r>
          </a:p>
          <a:p>
            <a:r>
              <a:rPr lang="en-CA" sz="2400" dirty="0"/>
              <a:t>Handling of Samples:</a:t>
            </a:r>
          </a:p>
          <a:p>
            <a:pPr lvl="1"/>
            <a:r>
              <a:rPr lang="en-CA" sz="1800" dirty="0"/>
              <a:t>Disassembly and Assembly of Columns</a:t>
            </a:r>
          </a:p>
          <a:p>
            <a:pPr lvl="1"/>
            <a:r>
              <a:rPr lang="en-CA" sz="1800" dirty="0"/>
              <a:t>Recovery After Counting</a:t>
            </a:r>
          </a:p>
          <a:p>
            <a:pPr lvl="1"/>
            <a:r>
              <a:rPr lang="en-CA" sz="1800" dirty="0"/>
              <a:t>Sample Documentation</a:t>
            </a:r>
          </a:p>
          <a:p>
            <a:r>
              <a:rPr lang="en-CA" sz="2400" dirty="0"/>
              <a:t>Samples Handled</a:t>
            </a:r>
          </a:p>
          <a:p>
            <a:pPr lvl="1"/>
            <a:r>
              <a:rPr lang="en-CA" sz="1800" dirty="0"/>
              <a:t>Yellow Paint</a:t>
            </a:r>
          </a:p>
          <a:p>
            <a:pPr lvl="1"/>
            <a:r>
              <a:rPr lang="en-CA" sz="1800" dirty="0"/>
              <a:t>Purifier Pellets for Noble Gases</a:t>
            </a:r>
            <a:endParaRPr lang="en-CA" sz="1400" dirty="0"/>
          </a:p>
          <a:p>
            <a:pPr lvl="1"/>
            <a:endParaRPr lang="en-CA" sz="1600" dirty="0"/>
          </a:p>
          <a:p>
            <a:pPr lvl="1"/>
            <a:endParaRPr lang="en-CA" sz="1600" dirty="0"/>
          </a:p>
          <a:p>
            <a:pPr lvl="1"/>
            <a:endParaRPr lang="en-CA" sz="1600" dirty="0"/>
          </a:p>
          <a:p>
            <a:pPr lvl="1"/>
            <a:endParaRPr lang="en-CA" sz="1600" dirty="0"/>
          </a:p>
          <a:p>
            <a:pPr lvl="1"/>
            <a:endParaRPr lang="en-CA" sz="1600" dirty="0"/>
          </a:p>
          <a:p>
            <a:pPr lvl="1"/>
            <a:endParaRPr lang="en-CA" sz="1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3F3CE-EDA2-EB64-1B60-DFFADFDF9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BC16CA99-4AA9-4DF5-B283-291AF80EEE1F">
            <a:extLst>
              <a:ext uri="{FF2B5EF4-FFF2-40B4-BE49-F238E27FC236}">
                <a16:creationId xmlns:a16="http://schemas.microsoft.com/office/drawing/2014/main" id="{92276611-E4F1-7AC8-70A8-327AA4871AB9}"/>
              </a:ext>
            </a:extLst>
          </p:cNvPr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4" t="19494" r="21623" b="6657"/>
          <a:stretch>
            <a:fillRect/>
          </a:stretch>
        </p:blipFill>
        <p:spPr bwMode="auto">
          <a:xfrm rot="5400000">
            <a:off x="9495076" y="133388"/>
            <a:ext cx="2011074" cy="2217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0CCFF22D-4A56-4BB6-A387-D561045E3E2D">
            <a:extLst>
              <a:ext uri="{FF2B5EF4-FFF2-40B4-BE49-F238E27FC236}">
                <a16:creationId xmlns:a16="http://schemas.microsoft.com/office/drawing/2014/main" id="{C2B67990-66DC-2CB8-9F09-E7AF19279B03}"/>
              </a:ext>
            </a:extLst>
          </p:cNvPr>
          <p:cNvPicPr/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17840"/>
          <a:stretch>
            <a:fillRect/>
          </a:stretch>
        </p:blipFill>
        <p:spPr bwMode="auto">
          <a:xfrm rot="10800000">
            <a:off x="9391706" y="2403866"/>
            <a:ext cx="2217814" cy="2030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5EEFBB9E-C87F-4C9F-9A57-FBCED101DB5D">
            <a:extLst>
              <a:ext uri="{FF2B5EF4-FFF2-40B4-BE49-F238E27FC236}">
                <a16:creationId xmlns:a16="http://schemas.microsoft.com/office/drawing/2014/main" id="{D1F293C5-27E0-3D7C-3773-1DC54C1E0D73}"/>
              </a:ext>
            </a:extLst>
          </p:cNvPr>
          <p:cNvPicPr/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9" r="7531"/>
          <a:stretch>
            <a:fillRect/>
          </a:stretch>
        </p:blipFill>
        <p:spPr bwMode="auto">
          <a:xfrm rot="16200000">
            <a:off x="9485279" y="4496999"/>
            <a:ext cx="2030671" cy="221781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658B294-908B-53AD-747F-7BAF1F192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576" y="309165"/>
            <a:ext cx="6314848" cy="743744"/>
          </a:xfrm>
        </p:spPr>
        <p:txBody>
          <a:bodyPr>
            <a:normAutofit/>
          </a:bodyPr>
          <a:lstStyle/>
          <a:p>
            <a:r>
              <a:rPr lang="en-ZA" sz="3200" dirty="0">
                <a:solidFill>
                  <a:schemeClr val="accent1"/>
                </a:solidFill>
              </a:rPr>
              <a:t>My ESC Competency’s</a:t>
            </a:r>
          </a:p>
        </p:txBody>
      </p:sp>
      <p:pic>
        <p:nvPicPr>
          <p:cNvPr id="13" name="C1B62348-5B42-4B5F-AE6D-78EB4C613564">
            <a:extLst>
              <a:ext uri="{FF2B5EF4-FFF2-40B4-BE49-F238E27FC236}">
                <a16:creationId xmlns:a16="http://schemas.microsoft.com/office/drawing/2014/main" id="{C38E591C-386E-E227-D97A-CD4E80849138}"/>
              </a:ext>
            </a:extLst>
          </p:cNvPr>
          <p:cNvPicPr/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83117" y="973470"/>
            <a:ext cx="4425778" cy="2952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F0429733-4AB0-42C2-AA76-2284CCFE9E42">
            <a:extLst>
              <a:ext uri="{FF2B5EF4-FFF2-40B4-BE49-F238E27FC236}">
                <a16:creationId xmlns:a16="http://schemas.microsoft.com/office/drawing/2014/main" id="{627DC148-8E67-2DFA-8AF9-183FE7BAFD59}"/>
              </a:ext>
            </a:extLst>
          </p:cNvPr>
          <p:cNvPicPr/>
          <p:nvPr/>
        </p:nvPicPr>
        <p:blipFill rotWithShape="1"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6" r="8038"/>
          <a:stretch>
            <a:fillRect/>
          </a:stretch>
        </p:blipFill>
        <p:spPr bwMode="auto">
          <a:xfrm rot="5400000">
            <a:off x="6738474" y="4862505"/>
            <a:ext cx="1915062" cy="180288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EDC866C-C8DD-F1F1-29F8-9C8DF48B6862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3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EDC17C-6307-4652-C947-4AC616140D85}"/>
              </a:ext>
            </a:extLst>
          </p:cNvPr>
          <p:cNvCxnSpPr>
            <a:cxnSpLocks/>
          </p:cNvCxnSpPr>
          <p:nvPr/>
        </p:nvCxnSpPr>
        <p:spPr>
          <a:xfrm>
            <a:off x="4288913" y="659306"/>
            <a:ext cx="1607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14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-2"/>
            <a:ext cx="6659880" cy="6858000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920" y="313260"/>
            <a:ext cx="4203247" cy="743744"/>
          </a:xfrm>
        </p:spPr>
        <p:txBody>
          <a:bodyPr/>
          <a:lstStyle/>
          <a:p>
            <a:r>
              <a:rPr lang="en-ZA" dirty="0"/>
              <a:t>Transition Summary</a:t>
            </a:r>
            <a:br>
              <a:rPr lang="en-ZA" dirty="0"/>
            </a:br>
            <a:r>
              <a:rPr lang="en-ZA" dirty="0"/>
              <a:t>2020 </a:t>
            </a:r>
            <a:r>
              <a:rPr lang="en-ZA" dirty="0">
                <a:sym typeface="Wingdings" panose="05000000000000000000" pitchFamily="2" charset="2"/>
              </a:rPr>
              <a:t> 2022</a:t>
            </a: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4</a:t>
            </a:fld>
            <a:endParaRPr lang="en-ZA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672587-9516-3886-9EA8-7E0D6B1C5568}"/>
              </a:ext>
            </a:extLst>
          </p:cNvPr>
          <p:cNvCxnSpPr>
            <a:cxnSpLocks/>
          </p:cNvCxnSpPr>
          <p:nvPr/>
        </p:nvCxnSpPr>
        <p:spPr>
          <a:xfrm>
            <a:off x="3866713" y="543692"/>
            <a:ext cx="51027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BFD90D5-9E2F-E5FC-4BCB-27E3D5A861FD}"/>
              </a:ext>
            </a:extLst>
          </p:cNvPr>
          <p:cNvSpPr txBox="1"/>
          <p:nvPr/>
        </p:nvSpPr>
        <p:spPr>
          <a:xfrm>
            <a:off x="3245925" y="863634"/>
            <a:ext cx="61800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2-D Cartesian centerline coordinates for guide tube design named GT2-02T, adjustments have been made to this design which created GT2-02TKf a slightly modified design to fit in the lab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2000" dirty="0"/>
              <a:t>different bend radii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2000" dirty="0"/>
              <a:t>changed bend angles at locations  to allow for overlapping sections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DAQ: </a:t>
            </a:r>
            <a:r>
              <a:rPr lang="en-CA" sz="2000" dirty="0" err="1"/>
              <a:t>LabJack</a:t>
            </a:r>
            <a:r>
              <a:rPr lang="en-CA" sz="2000" dirty="0"/>
              <a:t> and </a:t>
            </a:r>
            <a:r>
              <a:rPr lang="en-CA" sz="2000" dirty="0" err="1"/>
              <a:t>pyGUI</a:t>
            </a:r>
            <a:r>
              <a:rPr lang="en-CA" sz="2000" dirty="0"/>
              <a:t> for torque</a:t>
            </a:r>
          </a:p>
          <a:p>
            <a:r>
              <a:rPr lang="en-CA" sz="2000" dirty="0"/>
              <a:t>analysis is still able to record torque, </a:t>
            </a:r>
          </a:p>
          <a:p>
            <a:r>
              <a:rPr lang="en-CA" sz="2000" dirty="0"/>
              <a:t>distance and time data</a:t>
            </a:r>
          </a:p>
          <a:p>
            <a:pPr lvl="1"/>
            <a:endParaRPr lang="en-CA" dirty="0"/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CFF4646-9B99-280D-706B-90B76FAF95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791387"/>
              </p:ext>
            </p:extLst>
          </p:nvPr>
        </p:nvGraphicFramePr>
        <p:xfrm>
          <a:off x="9173923" y="204786"/>
          <a:ext cx="2680034" cy="6653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CF5F84DA-DAC9-7DDB-5ACF-27B339E4B53E}"/>
              </a:ext>
            </a:extLst>
          </p:cNvPr>
          <p:cNvSpPr txBox="1"/>
          <p:nvPr/>
        </p:nvSpPr>
        <p:spPr>
          <a:xfrm>
            <a:off x="9865365" y="1825369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>
                <a:solidFill>
                  <a:schemeClr val="accent2"/>
                </a:solidFill>
              </a:rPr>
              <a:t>Deck Surface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1F6FF3B-2291-1F98-E3A0-42B2C4ECF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43"/>
          <a:stretch/>
        </p:blipFill>
        <p:spPr>
          <a:xfrm>
            <a:off x="409494" y="1299512"/>
            <a:ext cx="2675436" cy="5334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D1A66DE4-1980-5127-5568-B23ADFF04155}"/>
              </a:ext>
            </a:extLst>
          </p:cNvPr>
          <p:cNvSpPr/>
          <p:nvPr/>
        </p:nvSpPr>
        <p:spPr>
          <a:xfrm rot="5400000">
            <a:off x="8671734" y="333656"/>
            <a:ext cx="225279" cy="42007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2467371-5B6E-A38D-6D37-328F3FE1395E}"/>
              </a:ext>
            </a:extLst>
          </p:cNvPr>
          <p:cNvSpPr/>
          <p:nvPr/>
        </p:nvSpPr>
        <p:spPr>
          <a:xfrm>
            <a:off x="10981854" y="3865831"/>
            <a:ext cx="443620" cy="8282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2276C9F-6EC5-8774-1D34-48AD4960E1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455" t="280" r="2055" b="17766"/>
          <a:stretch/>
        </p:blipFill>
        <p:spPr>
          <a:xfrm>
            <a:off x="7686691" y="2817168"/>
            <a:ext cx="1512188" cy="2772624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9FAFBC1-649D-2E56-04DF-A2DE87F5C9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51" t="66474" r="23299" b="2993"/>
          <a:stretch/>
        </p:blipFill>
        <p:spPr>
          <a:xfrm>
            <a:off x="7287790" y="5685059"/>
            <a:ext cx="2082297" cy="1131683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D0A322E-6799-0F1A-032F-A94E74F96CE6}"/>
              </a:ext>
            </a:extLst>
          </p:cNvPr>
          <p:cNvSpPr/>
          <p:nvPr/>
        </p:nvSpPr>
        <p:spPr>
          <a:xfrm rot="16200000">
            <a:off x="10660146" y="4396547"/>
            <a:ext cx="353085" cy="6516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B3E285-B207-3D38-3F4D-5A8D3931DE7E}"/>
              </a:ext>
            </a:extLst>
          </p:cNvPr>
          <p:cNvCxnSpPr>
            <a:cxnSpLocks/>
          </p:cNvCxnSpPr>
          <p:nvPr/>
        </p:nvCxnSpPr>
        <p:spPr>
          <a:xfrm>
            <a:off x="9173923" y="3826195"/>
            <a:ext cx="1807931" cy="281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25839FD-91B2-DCF6-06B9-876DC176F045}"/>
              </a:ext>
            </a:extLst>
          </p:cNvPr>
          <p:cNvCxnSpPr>
            <a:cxnSpLocks/>
            <a:stCxn id="29" idx="7"/>
          </p:cNvCxnSpPr>
          <p:nvPr/>
        </p:nvCxnSpPr>
        <p:spPr>
          <a:xfrm flipV="1">
            <a:off x="9065142" y="4898916"/>
            <a:ext cx="1786142" cy="951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24B121F-640D-3554-3A65-D650F19B7AD5}"/>
              </a:ext>
            </a:extLst>
          </p:cNvPr>
          <p:cNvSpPr txBox="1"/>
          <p:nvPr/>
        </p:nvSpPr>
        <p:spPr>
          <a:xfrm>
            <a:off x="9956241" y="887727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>
                <a:solidFill>
                  <a:schemeClr val="accent2"/>
                </a:solidFill>
              </a:rPr>
              <a:t>Load Lock</a:t>
            </a:r>
          </a:p>
        </p:txBody>
      </p:sp>
      <p:pic>
        <p:nvPicPr>
          <p:cNvPr id="39" name="0A4540E3-4F3E-47E9-92FE-3504DDBF488B">
            <a:extLst>
              <a:ext uri="{FF2B5EF4-FFF2-40B4-BE49-F238E27FC236}">
                <a16:creationId xmlns:a16="http://schemas.microsoft.com/office/drawing/2014/main" id="{C27D28D1-D841-FCB3-EC30-FD711BBC6E3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73383" y="3871016"/>
            <a:ext cx="1624855" cy="283689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54AF20C-1A01-0016-79C7-EFA9FD0F5B33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01268347-95D1-2704-C735-62B180883E64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15C716A-6978-BF02-E070-42E5CA309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903" y="108837"/>
            <a:ext cx="4134429" cy="828682"/>
          </a:xfrm>
        </p:spPr>
        <p:txBody>
          <a:bodyPr>
            <a:normAutofit/>
          </a:bodyPr>
          <a:lstStyle/>
          <a:p>
            <a:r>
              <a:rPr lang="en-CA" dirty="0"/>
              <a:t>Setting up A Force test</a:t>
            </a:r>
          </a:p>
        </p:txBody>
      </p:sp>
      <p:pic>
        <p:nvPicPr>
          <p:cNvPr id="20" name="78AFCF89-811D-41B1-9A1A-D31115855112">
            <a:extLst>
              <a:ext uri="{FF2B5EF4-FFF2-40B4-BE49-F238E27FC236}">
                <a16:creationId xmlns:a16="http://schemas.microsoft.com/office/drawing/2014/main" id="{48E7C2CF-0489-0EDA-4CCB-AA4364AE4A30}"/>
              </a:ext>
            </a:extLst>
          </p:cNvPr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5"/>
          <a:stretch>
            <a:fillRect/>
          </a:stretch>
        </p:blipFill>
        <p:spPr bwMode="auto">
          <a:xfrm rot="10800000">
            <a:off x="472957" y="2728813"/>
            <a:ext cx="3530671" cy="3047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1ABF3CE2-D1C5-4FFD-AEBA-FB932B695AEC">
            <a:extLst>
              <a:ext uri="{FF2B5EF4-FFF2-40B4-BE49-F238E27FC236}">
                <a16:creationId xmlns:a16="http://schemas.microsoft.com/office/drawing/2014/main" id="{AACDEA13-25D2-B14E-F97E-33AF174C3A65}"/>
              </a:ext>
            </a:extLst>
          </p:cNvPr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50860" y="2728813"/>
            <a:ext cx="3868183" cy="3047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3F52BE2A-1721-BD7C-952B-BF4AB41D39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3424" y="5891216"/>
            <a:ext cx="4177717" cy="828682"/>
          </a:xfrm>
        </p:spPr>
        <p:txBody>
          <a:bodyPr/>
          <a:lstStyle/>
          <a:p>
            <a:pPr algn="ctr"/>
            <a:r>
              <a:rPr lang="en-CA" sz="1600" dirty="0"/>
              <a:t>fan Radius = 20.9 cm</a:t>
            </a:r>
          </a:p>
          <a:p>
            <a:pPr algn="ctr"/>
            <a:r>
              <a:rPr lang="en-CA" sz="1600" dirty="0"/>
              <a:t>Fan Radius w/ </a:t>
            </a:r>
            <a:r>
              <a:rPr lang="en-CA" sz="1600" dirty="0" err="1"/>
              <a:t>Tygon</a:t>
            </a:r>
            <a:r>
              <a:rPr lang="en-CA" sz="1600" dirty="0"/>
              <a:t> Tubing = 22.6 cm</a:t>
            </a:r>
          </a:p>
        </p:txBody>
      </p:sp>
      <p:sp>
        <p:nvSpPr>
          <p:cNvPr id="25" name="Text Placeholder 1">
            <a:extLst>
              <a:ext uri="{FF2B5EF4-FFF2-40B4-BE49-F238E27FC236}">
                <a16:creationId xmlns:a16="http://schemas.microsoft.com/office/drawing/2014/main" id="{277876AD-CBAC-16D2-D4FD-38C454756CD9}"/>
              </a:ext>
            </a:extLst>
          </p:cNvPr>
          <p:cNvSpPr txBox="1">
            <a:spLocks/>
          </p:cNvSpPr>
          <p:nvPr/>
        </p:nvSpPr>
        <p:spPr>
          <a:xfrm>
            <a:off x="5266363" y="5970668"/>
            <a:ext cx="1489926" cy="33488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/>
              <a:t>Dynamometer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3E0E1C6D-3A5B-4AA1-2060-7EE5268686E4}"/>
              </a:ext>
            </a:extLst>
          </p:cNvPr>
          <p:cNvSpPr txBox="1">
            <a:spLocks/>
          </p:cNvSpPr>
          <p:nvPr/>
        </p:nvSpPr>
        <p:spPr>
          <a:xfrm>
            <a:off x="8355356" y="5970668"/>
            <a:ext cx="3090805" cy="345475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800" kern="1200" cap="all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/>
              <a:t>Curtain Roll radius = 11.1 cm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B59827-5CB9-C2E0-B2CA-5F2ECC1E5801}"/>
              </a:ext>
            </a:extLst>
          </p:cNvPr>
          <p:cNvSpPr txBox="1"/>
          <p:nvPr/>
        </p:nvSpPr>
        <p:spPr>
          <a:xfrm>
            <a:off x="761435" y="774268"/>
            <a:ext cx="106691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CA" sz="2000" dirty="0"/>
              <a:t>   Force Test Goal: to calculate the resultant frictional forces between the crimped source cable with Teflon beads and the copper tubing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CA" sz="2000" dirty="0"/>
              <a:t>   To measure force a dynamometer was used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CA" sz="2000" dirty="0"/>
              <a:t>   First change to GT2-02T explained: the bend radii for the initial design were either listed as 10 cm or 20 cm, cylindrical objects below were found at Laurentian for tube bending of slightly different radii</a:t>
            </a:r>
          </a:p>
        </p:txBody>
      </p:sp>
      <p:pic>
        <p:nvPicPr>
          <p:cNvPr id="30" name="E5BF8F38-4F94-4A05-96CE-CF0033997D9D">
            <a:extLst>
              <a:ext uri="{FF2B5EF4-FFF2-40B4-BE49-F238E27FC236}">
                <a16:creationId xmlns:a16="http://schemas.microsoft.com/office/drawing/2014/main" id="{4B3FF9AA-937F-8081-C99C-53A9D0652D18}"/>
              </a:ext>
            </a:extLst>
          </p:cNvPr>
          <p:cNvPicPr/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7" r="12359" b="15105"/>
          <a:stretch>
            <a:fillRect/>
          </a:stretch>
        </p:blipFill>
        <p:spPr bwMode="auto">
          <a:xfrm>
            <a:off x="4847812" y="2728813"/>
            <a:ext cx="2158863" cy="3047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668EFF-032D-C4B1-2BFD-6C24CB4FD9A4}"/>
              </a:ext>
            </a:extLst>
          </p:cNvPr>
          <p:cNvCxnSpPr>
            <a:cxnSpLocks/>
          </p:cNvCxnSpPr>
          <p:nvPr/>
        </p:nvCxnSpPr>
        <p:spPr>
          <a:xfrm>
            <a:off x="147536" y="523178"/>
            <a:ext cx="33544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9F0D7F-482D-24F2-6CCA-F72DB249D19F}"/>
              </a:ext>
            </a:extLst>
          </p:cNvPr>
          <p:cNvCxnSpPr>
            <a:cxnSpLocks/>
          </p:cNvCxnSpPr>
          <p:nvPr/>
        </p:nvCxnSpPr>
        <p:spPr>
          <a:xfrm>
            <a:off x="8496848" y="523178"/>
            <a:ext cx="33544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980003-78D4-4CB7-2419-42086A8F469D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975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FFBD84-506B-ACC0-44CC-0C837752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92718" y="81567"/>
            <a:ext cx="10134601" cy="924808"/>
          </a:xfrm>
        </p:spPr>
        <p:txBody>
          <a:bodyPr/>
          <a:lstStyle/>
          <a:p>
            <a:r>
              <a:rPr lang="en-CA" dirty="0"/>
              <a:t>Trial and Error : Force Test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3B01B9-D1C9-7EF7-AD1F-97519C6482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93798" y="2417328"/>
            <a:ext cx="2431765" cy="493710"/>
          </a:xfrm>
        </p:spPr>
        <p:txBody>
          <a:bodyPr/>
          <a:lstStyle/>
          <a:p>
            <a:r>
              <a:rPr lang="en-CA" dirty="0"/>
              <a:t>Hooke’s law?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C858E5-A775-5836-55F4-D52DDC30DEE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895455" y="2433234"/>
            <a:ext cx="4114797" cy="493710"/>
          </a:xfrm>
        </p:spPr>
        <p:txBody>
          <a:bodyPr/>
          <a:lstStyle/>
          <a:p>
            <a:r>
              <a:rPr lang="en-CA" dirty="0"/>
              <a:t>Young’s Modulus?</a:t>
            </a:r>
          </a:p>
        </p:txBody>
      </p:sp>
      <p:pic>
        <p:nvPicPr>
          <p:cNvPr id="2052" name="Picture 4" descr="See the source image">
            <a:extLst>
              <a:ext uri="{FF2B5EF4-FFF2-40B4-BE49-F238E27FC236}">
                <a16:creationId xmlns:a16="http://schemas.microsoft.com/office/drawing/2014/main" id="{0E0F2BD7-E9BB-F6D8-CA63-9D33F5DE40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84"/>
          <a:stretch/>
        </p:blipFill>
        <p:spPr bwMode="auto">
          <a:xfrm>
            <a:off x="864175" y="3024219"/>
            <a:ext cx="2691009" cy="369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ee the source image">
            <a:extLst>
              <a:ext uri="{FF2B5EF4-FFF2-40B4-BE49-F238E27FC236}">
                <a16:creationId xmlns:a16="http://schemas.microsoft.com/office/drawing/2014/main" id="{1D9B1F8D-D355-1712-3EB3-9622AF29A3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99" b="1"/>
          <a:stretch/>
        </p:blipFill>
        <p:spPr bwMode="auto">
          <a:xfrm>
            <a:off x="8300262" y="4098108"/>
            <a:ext cx="3305181" cy="147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ction Button: Go Forward or Next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42DA586-6C14-4B37-2A0F-B2B1C2EC5303}"/>
              </a:ext>
            </a:extLst>
          </p:cNvPr>
          <p:cNvSpPr/>
          <p:nvPr/>
        </p:nvSpPr>
        <p:spPr>
          <a:xfrm>
            <a:off x="5729229" y="6046578"/>
            <a:ext cx="733542" cy="6738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hought Bubble: Cloud 11">
            <a:extLst>
              <a:ext uri="{FF2B5EF4-FFF2-40B4-BE49-F238E27FC236}">
                <a16:creationId xmlns:a16="http://schemas.microsoft.com/office/drawing/2014/main" id="{192313BC-3915-1E80-4E64-FF53E46B86C3}"/>
              </a:ext>
            </a:extLst>
          </p:cNvPr>
          <p:cNvSpPr/>
          <p:nvPr/>
        </p:nvSpPr>
        <p:spPr>
          <a:xfrm flipH="1">
            <a:off x="292060" y="1802008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???</a:t>
            </a:r>
          </a:p>
        </p:txBody>
      </p:sp>
      <p:sp>
        <p:nvSpPr>
          <p:cNvPr id="19" name="Thought Bubble: Cloud 18">
            <a:extLst>
              <a:ext uri="{FF2B5EF4-FFF2-40B4-BE49-F238E27FC236}">
                <a16:creationId xmlns:a16="http://schemas.microsoft.com/office/drawing/2014/main" id="{018895E0-7170-5165-C282-230B17941012}"/>
              </a:ext>
            </a:extLst>
          </p:cNvPr>
          <p:cNvSpPr/>
          <p:nvPr/>
        </p:nvSpPr>
        <p:spPr>
          <a:xfrm>
            <a:off x="11095852" y="1802008"/>
            <a:ext cx="914400" cy="612648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???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CD102B-F05A-A640-A516-7B8447B71682}"/>
              </a:ext>
            </a:extLst>
          </p:cNvPr>
          <p:cNvCxnSpPr>
            <a:cxnSpLocks/>
          </p:cNvCxnSpPr>
          <p:nvPr/>
        </p:nvCxnSpPr>
        <p:spPr>
          <a:xfrm>
            <a:off x="5295900" y="523178"/>
            <a:ext cx="65553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23A75CB-B2EF-8EA4-7DA3-9D6B254E5CA3}"/>
                  </a:ext>
                </a:extLst>
              </p:cNvPr>
              <p:cNvSpPr txBox="1"/>
              <p:nvPr/>
            </p:nvSpPr>
            <p:spPr>
              <a:xfrm>
                <a:off x="1790527" y="1309233"/>
                <a:ext cx="83830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𝑘𝑥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23A75CB-B2EF-8EA4-7DA3-9D6B254E5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527" y="1309233"/>
                <a:ext cx="838306" cy="307777"/>
              </a:xfrm>
              <a:prstGeom prst="rect">
                <a:avLst/>
              </a:prstGeom>
              <a:blipFill>
                <a:blip r:embed="rId4"/>
                <a:stretch>
                  <a:fillRect l="-7299" r="-6569" b="-8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39F1D0-C324-DB7C-94EB-99446930F8D3}"/>
                  </a:ext>
                </a:extLst>
              </p:cNvPr>
              <p:cNvSpPr txBox="1"/>
              <p:nvPr/>
            </p:nvSpPr>
            <p:spPr>
              <a:xfrm>
                <a:off x="9171828" y="1113876"/>
                <a:ext cx="1357551" cy="7286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39F1D0-C324-DB7C-94EB-99446930F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1828" y="1113876"/>
                <a:ext cx="1357551" cy="7286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62" name="Picture 14" descr="Bend GIF">
            <a:extLst>
              <a:ext uri="{FF2B5EF4-FFF2-40B4-BE49-F238E27FC236}">
                <a16:creationId xmlns:a16="http://schemas.microsoft.com/office/drawing/2014/main" id="{4ED5D4EB-6BC3-A07A-C8A3-CBE43DB4C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899" y="907000"/>
            <a:ext cx="3010328" cy="493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D61CAFF-AB01-FC50-8CFF-28A572DFE038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7485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49DBBA25-31E2-CE1B-73AF-3E561B6F9F0D}"/>
              </a:ext>
            </a:extLst>
          </p:cNvPr>
          <p:cNvSpPr/>
          <p:nvPr/>
        </p:nvSpPr>
        <p:spPr>
          <a:xfrm>
            <a:off x="0" y="0"/>
            <a:ext cx="12192000" cy="6858002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708C79-A4AC-4B5D-92DF-600737E4D1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9558" y="298708"/>
                <a:ext cx="3985260" cy="924808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Force Tests:</a:t>
                </a:r>
                <a:br>
                  <a:rPr lang="en-US" dirty="0"/>
                </a:br>
                <a:r>
                  <a:rPr lang="en-US" dirty="0"/>
                  <a:t> Shear modulus (G)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num>
                          <m:den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</m:num>
                      <m:den>
                        <m:f>
                          <m:fPr>
                            <m:type m:val="skw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7708C79-A4AC-4B5D-92DF-600737E4D1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9558" y="298708"/>
                <a:ext cx="3985260" cy="924808"/>
              </a:xfrm>
              <a:blipFill>
                <a:blip r:embed="rId2"/>
                <a:stretch>
                  <a:fillRect l="-4893" t="-16447" b="-657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F5502953-1763-86DD-F8DD-E16E598604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111" t="21885" r="1472" b="3500"/>
          <a:stretch/>
        </p:blipFill>
        <p:spPr>
          <a:xfrm>
            <a:off x="6417360" y="4017700"/>
            <a:ext cx="1114867" cy="26125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6F788C-3801-4636-6539-D8632E3F9CA3}"/>
              </a:ext>
            </a:extLst>
          </p:cNvPr>
          <p:cNvSpPr txBox="1"/>
          <p:nvPr/>
        </p:nvSpPr>
        <p:spPr>
          <a:xfrm>
            <a:off x="282399" y="1512050"/>
            <a:ext cx="49097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Experimentation: </a:t>
            </a:r>
            <a:r>
              <a:rPr lang="en-CA" sz="2000" dirty="0">
                <a:sym typeface="Symbol" panose="05050102010706020507" pitchFamily="18" charset="2"/>
              </a:rPr>
              <a:t>h (cable path distance) - was calculated by the understanding that the cable naturally takes a spiral path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Results: determined that bending of the source cable (</a:t>
            </a:r>
            <a:r>
              <a:rPr lang="en-CA" sz="2000" dirty="0" err="1"/>
              <a:t>sc</a:t>
            </a:r>
            <a:r>
              <a:rPr lang="en-CA" sz="2000" dirty="0"/>
              <a:t>) does not adhere to the shear force properties of a steel rod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CA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>
                <a:sym typeface="Symbol" panose="05050102010706020507" pitchFamily="18" charset="2"/>
              </a:rPr>
              <a:t>Future: the properties of the rope–like designed source cable may explain its flexibility and low G, but future experimentation awaits to explore this concept </a:t>
            </a:r>
            <a:endParaRPr lang="en-CA" sz="2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18C2F69-04C7-F075-0A14-3B6A26BADB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666" t="5812" r="2005" b="1180"/>
          <a:stretch/>
        </p:blipFill>
        <p:spPr>
          <a:xfrm>
            <a:off x="8526375" y="227759"/>
            <a:ext cx="3629292" cy="3141150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745C90-370B-9347-6CAE-F31D9D2EA3F5}"/>
              </a:ext>
            </a:extLst>
          </p:cNvPr>
          <p:cNvCxnSpPr>
            <a:cxnSpLocks/>
          </p:cNvCxnSpPr>
          <p:nvPr/>
        </p:nvCxnSpPr>
        <p:spPr>
          <a:xfrm>
            <a:off x="2616791" y="436489"/>
            <a:ext cx="2326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5ECC28D-5BFC-326C-E76A-D79E33DEC723}"/>
              </a:ext>
            </a:extLst>
          </p:cNvPr>
          <p:cNvSpPr/>
          <p:nvPr/>
        </p:nvSpPr>
        <p:spPr>
          <a:xfrm>
            <a:off x="8680296" y="4396728"/>
            <a:ext cx="2534970" cy="5613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0FE15D-52DD-9868-5DF5-7887E7CB06FB}"/>
                  </a:ext>
                </a:extLst>
              </p:cNvPr>
              <p:cNvSpPr txBox="1"/>
              <p:nvPr/>
            </p:nvSpPr>
            <p:spPr>
              <a:xfrm>
                <a:off x="8757455" y="4489629"/>
                <a:ext cx="2380652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𝒓𝒐𝒅</m:t>
                          </m:r>
                        </m:sub>
                      </m:sSub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CA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50FE15D-52DD-9868-5DF5-7887E7CB06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7455" y="4489629"/>
                <a:ext cx="2380652" cy="375552"/>
              </a:xfrm>
              <a:prstGeom prst="rect">
                <a:avLst/>
              </a:prstGeom>
              <a:blipFill>
                <a:blip r:embed="rId5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0DEA1D0F-E359-468F-A625-E6228743510B">
            <a:extLst>
              <a:ext uri="{FF2B5EF4-FFF2-40B4-BE49-F238E27FC236}">
                <a16:creationId xmlns:a16="http://schemas.microsoft.com/office/drawing/2014/main" id="{05F1143B-DA94-539C-4A70-96E90445444A}"/>
              </a:ext>
            </a:extLst>
          </p:cNvPr>
          <p:cNvPicPr/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49134" r="16326" b="8074"/>
          <a:stretch>
            <a:fillRect/>
          </a:stretch>
        </p:blipFill>
        <p:spPr bwMode="auto">
          <a:xfrm>
            <a:off x="5269291" y="227759"/>
            <a:ext cx="3006217" cy="1284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0E5FF908-A26C-4556-9375-819165B40C0E">
            <a:extLst>
              <a:ext uri="{FF2B5EF4-FFF2-40B4-BE49-F238E27FC236}">
                <a16:creationId xmlns:a16="http://schemas.microsoft.com/office/drawing/2014/main" id="{303E4184-2EF8-DB01-C344-50A9C169BD19}"/>
              </a:ext>
            </a:extLst>
          </p:cNvPr>
          <p:cNvPicPr/>
          <p:nvPr/>
        </p:nvPicPr>
        <p:blipFill rotWithShape="1"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6" t="6848" r="52429"/>
          <a:stretch>
            <a:fillRect/>
          </a:stretch>
        </p:blipFill>
        <p:spPr bwMode="auto">
          <a:xfrm rot="16200000">
            <a:off x="5896477" y="977765"/>
            <a:ext cx="1763958" cy="301833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D4D4AB-B5E2-9254-23D7-D578939A5232}"/>
              </a:ext>
            </a:extLst>
          </p:cNvPr>
          <p:cNvSpPr txBox="1"/>
          <p:nvPr/>
        </p:nvSpPr>
        <p:spPr>
          <a:xfrm>
            <a:off x="5115207" y="3619976"/>
            <a:ext cx="490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accent1"/>
                </a:solidFill>
              </a:rPr>
              <a:t>Shear Modulus Results From Force Test: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C36529-70A8-68C3-59D6-F3CEC67A81A5}"/>
              </a:ext>
            </a:extLst>
          </p:cNvPr>
          <p:cNvCxnSpPr>
            <a:cxnSpLocks/>
          </p:cNvCxnSpPr>
          <p:nvPr/>
        </p:nvCxnSpPr>
        <p:spPr>
          <a:xfrm>
            <a:off x="9177679" y="3810904"/>
            <a:ext cx="26447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0DD9ACC-36F0-71BA-B16B-952F758922F6}"/>
                  </a:ext>
                </a:extLst>
              </p:cNvPr>
              <p:cNvSpPr/>
              <p:nvPr/>
            </p:nvSpPr>
            <p:spPr>
              <a:xfrm>
                <a:off x="8680296" y="5543905"/>
                <a:ext cx="2534970" cy="56135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𝒂𝒗𝒆</m:t>
                          </m:r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𝒔𝒄</m:t>
                          </m:r>
                        </m:sub>
                      </m:sSub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CA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n-CA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𝑷𝒂</m:t>
                      </m:r>
                    </m:oMath>
                  </m:oMathPara>
                </a14:m>
                <a:endParaRPr lang="en-CA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0DD9ACC-36F0-71BA-B16B-952F758922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296" y="5543905"/>
                <a:ext cx="2534970" cy="5613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5912D6-8B78-065C-1752-D904A558A412}"/>
              </a:ext>
            </a:extLst>
          </p:cNvPr>
          <p:cNvCxnSpPr>
            <a:cxnSpLocks/>
          </p:cNvCxnSpPr>
          <p:nvPr/>
        </p:nvCxnSpPr>
        <p:spPr>
          <a:xfrm>
            <a:off x="359558" y="6358511"/>
            <a:ext cx="57984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775C03-4B64-EB00-28AA-7870CD16548E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39342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0" y="64453"/>
            <a:ext cx="12211872" cy="67904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74" y="398294"/>
            <a:ext cx="5556053" cy="819279"/>
          </a:xfrm>
        </p:spPr>
        <p:txBody>
          <a:bodyPr/>
          <a:lstStyle/>
          <a:p>
            <a:r>
              <a:rPr lang="en-ZA" dirty="0"/>
              <a:t>THE Plan: GT2-02TK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672587-9516-3886-9EA8-7E0D6B1C5568}"/>
              </a:ext>
            </a:extLst>
          </p:cNvPr>
          <p:cNvCxnSpPr>
            <a:cxnSpLocks/>
          </p:cNvCxnSpPr>
          <p:nvPr/>
        </p:nvCxnSpPr>
        <p:spPr>
          <a:xfrm>
            <a:off x="3581399" y="612396"/>
            <a:ext cx="81296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A92EC6-0AFD-22EE-E4B5-CB90C7BD0CC9}"/>
              </a:ext>
            </a:extLst>
          </p:cNvPr>
          <p:cNvSpPr txBox="1"/>
          <p:nvPr/>
        </p:nvSpPr>
        <p:spPr>
          <a:xfrm>
            <a:off x="410467" y="1030798"/>
            <a:ext cx="890095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Slight change was made to two bend angles in Kurtis’ design GT2-02T to GT2-02TKf to allow for the ascending and descending guide tubing stemming away from the TPC to overlap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Designed a wooden frame to support the integrity of the guide tube path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Next Steps: to build the wooden support frame, bend the copper tubing in accordance with GT2-02TKf, transfer the structure into the clean room with D-140 at Laurentian and start data collection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CA" dirty="0"/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144B178-5B82-50EA-62E9-FB159AD16952}"/>
              </a:ext>
            </a:extLst>
          </p:cNvPr>
          <p:cNvSpPr txBox="1"/>
          <p:nvPr/>
        </p:nvSpPr>
        <p:spPr>
          <a:xfrm>
            <a:off x="68867" y="627976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Fig.5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5541D079-FCC3-018B-7D4E-8E78F3468086}"/>
              </a:ext>
            </a:extLst>
          </p:cNvPr>
          <p:cNvSpPr txBox="1"/>
          <p:nvPr/>
        </p:nvSpPr>
        <p:spPr>
          <a:xfrm>
            <a:off x="7020513" y="628254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Fig.6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598CFF64-7354-1FEA-F75E-9F8B232BF041}"/>
              </a:ext>
            </a:extLst>
          </p:cNvPr>
          <p:cNvSpPr txBox="1"/>
          <p:nvPr/>
        </p:nvSpPr>
        <p:spPr>
          <a:xfrm>
            <a:off x="11263935" y="6147216"/>
            <a:ext cx="6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Fig.7</a:t>
            </a:r>
          </a:p>
          <a:p>
            <a:endParaRPr lang="en-CA" sz="18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D3C538-8CC6-7173-CA62-97A90EDB97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2444"/>
          <a:stretch/>
        </p:blipFill>
        <p:spPr>
          <a:xfrm rot="10800000">
            <a:off x="117125" y="3496733"/>
            <a:ext cx="8885828" cy="3296812"/>
          </a:xfrm>
          <a:prstGeom prst="rect">
            <a:avLst/>
          </a:prstGeom>
        </p:spPr>
      </p:pic>
      <p:pic>
        <p:nvPicPr>
          <p:cNvPr id="29" name="A1859732-8A95-4ED4-9039-B2C12A57F1DC">
            <a:extLst>
              <a:ext uri="{FF2B5EF4-FFF2-40B4-BE49-F238E27FC236}">
                <a16:creationId xmlns:a16="http://schemas.microsoft.com/office/drawing/2014/main" id="{C1386EFE-F194-7241-AC78-F2CE3AA88088}"/>
              </a:ext>
            </a:extLst>
          </p:cNvPr>
          <p:cNvPicPr/>
          <p:nvPr/>
        </p:nvPicPr>
        <p:blipFill rotWithShape="1"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 t="22964" r="11089"/>
          <a:stretch>
            <a:fillRect/>
          </a:stretch>
        </p:blipFill>
        <p:spPr bwMode="auto">
          <a:xfrm>
            <a:off x="9371709" y="805979"/>
            <a:ext cx="2409824" cy="19861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6B9C29B-0207-AE55-2ADD-BB0757292D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1708" y="2951835"/>
            <a:ext cx="2409825" cy="374332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CAA78DB-804E-B355-726C-458476339F28}"/>
              </a:ext>
            </a:extLst>
          </p:cNvPr>
          <p:cNvSpPr/>
          <p:nvPr/>
        </p:nvSpPr>
        <p:spPr>
          <a:xfrm>
            <a:off x="117125" y="4227443"/>
            <a:ext cx="4062053" cy="2627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EF2433-5525-98C8-2D6C-06D7A8995E5C}"/>
              </a:ext>
            </a:extLst>
          </p:cNvPr>
          <p:cNvSpPr/>
          <p:nvPr/>
        </p:nvSpPr>
        <p:spPr>
          <a:xfrm>
            <a:off x="3787073" y="4941012"/>
            <a:ext cx="1934200" cy="19138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1E8FEAA-B8C9-76E0-9A5C-BA3C731D5BD9}"/>
              </a:ext>
            </a:extLst>
          </p:cNvPr>
          <p:cNvSpPr/>
          <p:nvPr/>
        </p:nvSpPr>
        <p:spPr>
          <a:xfrm>
            <a:off x="112651" y="3258026"/>
            <a:ext cx="4062053" cy="259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>
              <a:rot lat="0" lon="0" rev="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8" name="32E8CDD4-F96F-4A67-91DD-1CC4EE36ABBA">
            <a:extLst>
              <a:ext uri="{FF2B5EF4-FFF2-40B4-BE49-F238E27FC236}">
                <a16:creationId xmlns:a16="http://schemas.microsoft.com/office/drawing/2014/main" id="{3BBB1434-1F2F-CF7E-7AD6-1F4546ABFCAD}"/>
              </a:ext>
            </a:extLst>
          </p:cNvPr>
          <p:cNvPicPr/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64" y="4567710"/>
            <a:ext cx="2756482" cy="2208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5E3184BE-116F-D169-6964-250157347454}"/>
              </a:ext>
            </a:extLst>
          </p:cNvPr>
          <p:cNvSpPr/>
          <p:nvPr/>
        </p:nvSpPr>
        <p:spPr>
          <a:xfrm>
            <a:off x="4187565" y="3701746"/>
            <a:ext cx="650566" cy="3618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chemeClr val="accent1"/>
                </a:solidFill>
              </a:ln>
              <a:noFill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982144D-7E47-C8E6-0E5C-F90EA77320F3}"/>
              </a:ext>
            </a:extLst>
          </p:cNvPr>
          <p:cNvCxnSpPr>
            <a:cxnSpLocks/>
          </p:cNvCxnSpPr>
          <p:nvPr/>
        </p:nvCxnSpPr>
        <p:spPr>
          <a:xfrm flipV="1">
            <a:off x="3354946" y="4063621"/>
            <a:ext cx="819757" cy="50408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CFB6B8D6-29B2-8CC8-7542-5ECBF328DF47}"/>
              </a:ext>
            </a:extLst>
          </p:cNvPr>
          <p:cNvSpPr/>
          <p:nvPr/>
        </p:nvSpPr>
        <p:spPr>
          <a:xfrm>
            <a:off x="4174703" y="3671030"/>
            <a:ext cx="697547" cy="42330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4B02D57-DA65-407A-A82E-CD934D65AD3C}"/>
              </a:ext>
            </a:extLst>
          </p:cNvPr>
          <p:cNvSpPr/>
          <p:nvPr/>
        </p:nvSpPr>
        <p:spPr>
          <a:xfrm>
            <a:off x="4210827" y="3717361"/>
            <a:ext cx="627304" cy="3343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0BEF83DE-2438-A707-1ECE-38E4B05C4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6520-E4CE-4EAD-8ABF-1D2297D6B3A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457138-E2C4-A2F0-163E-26402EC0A4DD}"/>
              </a:ext>
            </a:extLst>
          </p:cNvPr>
          <p:cNvSpPr txBox="1"/>
          <p:nvPr/>
        </p:nvSpPr>
        <p:spPr>
          <a:xfrm>
            <a:off x="11770654" y="6396336"/>
            <a:ext cx="33695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4912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CF49A9-784D-4297-2CBA-69188D7031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893A35-893F-A15E-4E3E-59F05103E71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74" y="398294"/>
            <a:ext cx="5804926" cy="819279"/>
          </a:xfrm>
        </p:spPr>
        <p:txBody>
          <a:bodyPr/>
          <a:lstStyle/>
          <a:p>
            <a:r>
              <a:rPr lang="en-ZA" dirty="0"/>
              <a:t>Building the Support Structure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4672587-9516-3886-9EA8-7E0D6B1C5568}"/>
              </a:ext>
            </a:extLst>
          </p:cNvPr>
          <p:cNvCxnSpPr>
            <a:cxnSpLocks/>
          </p:cNvCxnSpPr>
          <p:nvPr/>
        </p:nvCxnSpPr>
        <p:spPr>
          <a:xfrm>
            <a:off x="6031684" y="604378"/>
            <a:ext cx="57101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A92EC6-0AFD-22EE-E4B5-CB90C7BD0CC9}"/>
              </a:ext>
            </a:extLst>
          </p:cNvPr>
          <p:cNvSpPr txBox="1"/>
          <p:nvPr/>
        </p:nvSpPr>
        <p:spPr>
          <a:xfrm>
            <a:off x="116772" y="3336424"/>
            <a:ext cx="597295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Wood from Pine Hill Lumber and, Hardware (plate-brackets, L-brackets and screws) from McMaster </a:t>
            </a:r>
            <a:r>
              <a:rPr lang="en-CA" sz="2000" dirty="0" err="1"/>
              <a:t>Carr</a:t>
            </a:r>
            <a:r>
              <a:rPr lang="en-CA" sz="2000" dirty="0"/>
              <a:t>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Assembled the Y-Knot and the Raft separately on 5</a:t>
            </a:r>
            <a:r>
              <a:rPr lang="en-CA" sz="2000" baseline="30000" dirty="0"/>
              <a:t>th</a:t>
            </a:r>
            <a:r>
              <a:rPr lang="en-CA" sz="2000" dirty="0"/>
              <a:t> floor of Fraser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Straightness was relative to the floor tiles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There are three separate assembled pieces of wooden structures that were all connected in the end, as if connected it would not fit in the elevator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A" sz="2000" dirty="0"/>
              <a:t>The lumber piece labelled “C” was not straight, solution to fix the misalignment</a:t>
            </a:r>
          </a:p>
          <a:p>
            <a:endParaRPr lang="en-CA" dirty="0"/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5541D079-FCC3-018B-7D4E-8E78F3468086}"/>
              </a:ext>
            </a:extLst>
          </p:cNvPr>
          <p:cNvSpPr txBox="1"/>
          <p:nvPr/>
        </p:nvSpPr>
        <p:spPr>
          <a:xfrm>
            <a:off x="6295701" y="6403576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Fig.6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598CFF64-7354-1FEA-F75E-9F8B232BF041}"/>
              </a:ext>
            </a:extLst>
          </p:cNvPr>
          <p:cNvSpPr txBox="1"/>
          <p:nvPr/>
        </p:nvSpPr>
        <p:spPr>
          <a:xfrm>
            <a:off x="11263935" y="6147216"/>
            <a:ext cx="6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b="1" dirty="0">
                <a:solidFill>
                  <a:schemeClr val="bg1"/>
                </a:solidFill>
              </a:rPr>
              <a:t>Fig.7</a:t>
            </a:r>
          </a:p>
          <a:p>
            <a:endParaRPr lang="en-CA" sz="1800" b="1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9EBE581-89F5-6BFA-4A98-E0CD439B32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8" b="5285"/>
          <a:stretch/>
        </p:blipFill>
        <p:spPr>
          <a:xfrm>
            <a:off x="6096000" y="3605720"/>
            <a:ext cx="6096000" cy="32522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843205A-CD15-23EB-C5C7-445C0F4377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2" b="7121"/>
          <a:stretch/>
        </p:blipFill>
        <p:spPr>
          <a:xfrm>
            <a:off x="2780144" y="1384156"/>
            <a:ext cx="5141094" cy="1885950"/>
          </a:xfrm>
          <a:prstGeom prst="rect">
            <a:avLst/>
          </a:prstGeom>
        </p:spPr>
      </p:pic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36ABF217-642C-B52C-CD2D-8B8A158FC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4036"/>
            <a:ext cx="3435838" cy="28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1F5155-403B-C802-21AA-A0E2C0621845}"/>
              </a:ext>
            </a:extLst>
          </p:cNvPr>
          <p:cNvSpPr txBox="1"/>
          <p:nvPr/>
        </p:nvSpPr>
        <p:spPr>
          <a:xfrm>
            <a:off x="924177" y="92154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bg1"/>
                </a:solidFill>
              </a:rPr>
              <a:t>K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54B7E758-2001-655A-174D-3D18257580B9}"/>
              </a:ext>
            </a:extLst>
          </p:cNvPr>
          <p:cNvCxnSpPr>
            <a:cxnSpLocks/>
          </p:cNvCxnSpPr>
          <p:nvPr/>
        </p:nvCxnSpPr>
        <p:spPr>
          <a:xfrm>
            <a:off x="2157089" y="1309044"/>
            <a:ext cx="579972" cy="226032"/>
          </a:xfrm>
          <a:prstGeom prst="bentConnector3">
            <a:avLst>
              <a:gd name="adj1" fmla="val 46457"/>
            </a:avLst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21437164-5EBC-4894-C1F6-0F0502764783}"/>
              </a:ext>
            </a:extLst>
          </p:cNvPr>
          <p:cNvCxnSpPr>
            <a:cxnSpLocks/>
          </p:cNvCxnSpPr>
          <p:nvPr/>
        </p:nvCxnSpPr>
        <p:spPr>
          <a:xfrm>
            <a:off x="5741698" y="3336424"/>
            <a:ext cx="579972" cy="226032"/>
          </a:xfrm>
          <a:prstGeom prst="bentConnector3">
            <a:avLst>
              <a:gd name="adj1" fmla="val 46457"/>
            </a:avLst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3" name="7B323FAA-3A53-43A0-903A-997B18DE0D5E">
            <a:extLst>
              <a:ext uri="{FF2B5EF4-FFF2-40B4-BE49-F238E27FC236}">
                <a16:creationId xmlns:a16="http://schemas.microsoft.com/office/drawing/2014/main" id="{BE3FA318-0253-97DA-63E0-F2FD41BF9CD9}"/>
              </a:ext>
            </a:extLst>
          </p:cNvPr>
          <p:cNvPicPr/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32" b="32936"/>
          <a:stretch>
            <a:fillRect/>
          </a:stretch>
        </p:blipFill>
        <p:spPr bwMode="auto">
          <a:xfrm>
            <a:off x="8487066" y="964036"/>
            <a:ext cx="3187885" cy="2181839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1157DE2-6F84-B990-C142-4CE15BDB84D1}"/>
              </a:ext>
            </a:extLst>
          </p:cNvPr>
          <p:cNvSpPr txBox="1"/>
          <p:nvPr/>
        </p:nvSpPr>
        <p:spPr>
          <a:xfrm>
            <a:off x="10104214" y="259823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5934D81-13EF-3F8D-985B-C6AAF87109A2}"/>
              </a:ext>
            </a:extLst>
          </p:cNvPr>
          <p:cNvSpPr txBox="1"/>
          <p:nvPr/>
        </p:nvSpPr>
        <p:spPr>
          <a:xfrm>
            <a:off x="10936601" y="138840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CD964CD4-C2A9-1FD9-1600-069822127575}"/>
              </a:ext>
            </a:extLst>
          </p:cNvPr>
          <p:cNvSpPr/>
          <p:nvPr/>
        </p:nvSpPr>
        <p:spPr>
          <a:xfrm flipH="1">
            <a:off x="10560037" y="22211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DA00B55-53D8-5889-0F06-42E4C34B717B}"/>
              </a:ext>
            </a:extLst>
          </p:cNvPr>
          <p:cNvSpPr/>
          <p:nvPr/>
        </p:nvSpPr>
        <p:spPr>
          <a:xfrm>
            <a:off x="8017158" y="708413"/>
            <a:ext cx="2049806" cy="14037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79330DF-5A5D-6957-7A16-0BA3151E54AF}"/>
              </a:ext>
            </a:extLst>
          </p:cNvPr>
          <p:cNvSpPr txBox="1"/>
          <p:nvPr/>
        </p:nvSpPr>
        <p:spPr>
          <a:xfrm>
            <a:off x="11770654" y="6396336"/>
            <a:ext cx="4213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24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5531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4">
      <a:dk1>
        <a:srgbClr val="1E1E1E"/>
      </a:dk1>
      <a:lt1>
        <a:sysClr val="window" lastClr="FFFFFF"/>
      </a:lt1>
      <a:dk2>
        <a:srgbClr val="44546A"/>
      </a:dk2>
      <a:lt2>
        <a:srgbClr val="E7E6E6"/>
      </a:lt2>
      <a:accent1>
        <a:srgbClr val="81CC48"/>
      </a:accent1>
      <a:accent2>
        <a:srgbClr val="45BEAD"/>
      </a:accent2>
      <a:accent3>
        <a:srgbClr val="BFFF4B"/>
      </a:accent3>
      <a:accent4>
        <a:srgbClr val="B001F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0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Deck_tm12041065_Win32_LW_v2.potx" id="{50D3F641-2B59-4E25-9440-7A006AB5DE4F}" vid="{A6D17500-6421-4BD4-89D5-25B2E6BFFA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FFC980-8EEC-4CFC-96C7-CEB6F5CA86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66E941-6182-4A32-B603-DDB09E5F0715}">
  <ds:schemaRefs>
    <ds:schemaRef ds:uri="http://schemas.microsoft.com/office/2006/documentManagement/types"/>
    <ds:schemaRef ds:uri="230e9df3-be65-4c73-a93b-d1236ebd677e"/>
    <ds:schemaRef ds:uri="http://www.w3.org/XML/1998/namespace"/>
    <ds:schemaRef ds:uri="http://purl.org/dc/elements/1.1/"/>
    <ds:schemaRef ds:uri="http://schemas.microsoft.com/office/infopath/2007/PartnerControls"/>
    <ds:schemaRef ds:uri="16c05727-aa75-4e4a-9b5f-8a80a1165891"/>
    <ds:schemaRef ds:uri="http://schemas.openxmlformats.org/package/2006/metadata/core-properties"/>
    <ds:schemaRef ds:uri="71af3243-3dd4-4a8d-8c0d-dd76da1f02a5"/>
    <ds:schemaRef ds:uri="http://schemas.microsoft.com/sharepoint/v3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1612839-5FA9-4715-8A7D-7F95D097B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STEM pitch deck</Template>
  <TotalTime>72759</TotalTime>
  <Words>841</Words>
  <Application>Microsoft Office PowerPoint</Application>
  <PresentationFormat>Widescreen</PresentationFormat>
  <Paragraphs>135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Courier New</vt:lpstr>
      <vt:lpstr>Source Sans Pro</vt:lpstr>
      <vt:lpstr>Office Theme</vt:lpstr>
      <vt:lpstr>CASST Presentation August 2022</vt:lpstr>
      <vt:lpstr>surface lab Learning Experience</vt:lpstr>
      <vt:lpstr>My ESC Competency’s</vt:lpstr>
      <vt:lpstr>Transition Summary 2020  2022</vt:lpstr>
      <vt:lpstr>Setting up A Force test</vt:lpstr>
      <vt:lpstr>Trial and Error : Force Test</vt:lpstr>
      <vt:lpstr>Force Tests:  Shear modulus (G) = (F⁄A)/(Δh⁄L)</vt:lpstr>
      <vt:lpstr>THE Plan: GT2-02TK</vt:lpstr>
      <vt:lpstr>Building the Support Structure</vt:lpstr>
      <vt:lpstr>Tube Bending</vt:lpstr>
      <vt:lpstr>Transferring to D-140</vt:lpstr>
      <vt:lpstr>Future Plans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</dc:title>
  <dc:creator>Emily Laxton</dc:creator>
  <cp:lastModifiedBy>Emily Laxton</cp:lastModifiedBy>
  <cp:revision>83</cp:revision>
  <cp:lastPrinted>2022-08-14T16:57:54Z</cp:lastPrinted>
  <dcterms:created xsi:type="dcterms:W3CDTF">2022-06-01T19:01:16Z</dcterms:created>
  <dcterms:modified xsi:type="dcterms:W3CDTF">2022-08-14T17:03:57Z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