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modernComment_10C_46DB4005.xml" ContentType="application/vnd.ms-powerpoint.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9" r:id="rId3"/>
    <p:sldId id="268" r:id="rId4"/>
    <p:sldId id="258" r:id="rId5"/>
    <p:sldId id="260" r:id="rId6"/>
    <p:sldId id="262" r:id="rId7"/>
    <p:sldId id="264" r:id="rId8"/>
    <p:sldId id="269" r:id="rId9"/>
    <p:sldId id="270" r:id="rId10"/>
    <p:sldId id="265" r:id="rId11"/>
    <p:sldId id="266" r:id="rId12"/>
    <p:sldId id="267" r:id="rId13"/>
    <p:sldId id="25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391E57D-6AA4-90AB-5035-CB250E6BBACF}" name="Nahee Park" initials="NP" userId="S::np68@queensu.ca::e7cac17d-e5f8-4649-885c-983ed9acbc12"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44A458A-70E8-48F8-8F30-094A3973CED7}" v="223" dt="2022-08-15T02:50:01.589"/>
    <p1510:client id="{C412A223-2DD6-4C89-B99E-8C81C79FAFE8}" v="16" dt="2022-08-11T01:06:25.30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821"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omments/modernComment_10C_46DB4005.xml><?xml version="1.0" encoding="utf-8"?>
<p188:cmLst xmlns:a="http://schemas.openxmlformats.org/drawingml/2006/main" xmlns:r="http://schemas.openxmlformats.org/officeDocument/2006/relationships" xmlns:p188="http://schemas.microsoft.com/office/powerpoint/2018/8/main">
  <p188:cm id="{C93723A9-86CF-4EF9-811A-8FA0B5665704}" authorId="{0391E57D-6AA4-90AB-5035-CB250E6BBACF}" status="resolved" created="2022-08-11T20:41:44.761" complete="100000">
    <pc:sldMkLst xmlns:pc="http://schemas.microsoft.com/office/powerpoint/2013/main/command">
      <pc:docMk/>
      <pc:sldMk cId="1188773893" sldId="268"/>
    </pc:sldMkLst>
    <p188:txBody>
      <a:bodyPr/>
      <a:lstStyle/>
      <a:p>
        <a:r>
          <a:rPr lang="en-US"/>
          <a:t>Add physical motivation. High energy transient event: gamma-ray to neutrino connection etc</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32F135-C38E-4A16-ABBC-732C9010D082}" type="datetimeFigureOut">
              <a:t>8/12/2022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393299-869F-4440-BF64-3EB418886C40}" type="slidenum">
              <a:t>‹#›</a:t>
            </a:fld>
            <a:endParaRPr lang="en-US"/>
          </a:p>
        </p:txBody>
      </p:sp>
    </p:spTree>
    <p:extLst>
      <p:ext uri="{BB962C8B-B14F-4D97-AF65-F5344CB8AC3E}">
        <p14:creationId xmlns:p14="http://schemas.microsoft.com/office/powerpoint/2010/main" val="41286183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MENTION 2018 BLAZAR GRB NEUTRINO CONFIRMATION – YOU KNOW THE ONE</a:t>
            </a:r>
          </a:p>
        </p:txBody>
      </p:sp>
      <p:sp>
        <p:nvSpPr>
          <p:cNvPr id="4" name="Slide Number Placeholder 3"/>
          <p:cNvSpPr>
            <a:spLocks noGrp="1"/>
          </p:cNvSpPr>
          <p:nvPr>
            <p:ph type="sldNum" sz="quarter" idx="5"/>
          </p:nvPr>
        </p:nvSpPr>
        <p:spPr/>
        <p:txBody>
          <a:bodyPr/>
          <a:lstStyle/>
          <a:p>
            <a:fld id="{16393299-869F-4440-BF64-3EB418886C40}" type="slidenum">
              <a:rPr lang="en-CA" smtClean="0"/>
              <a:t>3</a:t>
            </a:fld>
            <a:endParaRPr lang="en-CA"/>
          </a:p>
        </p:txBody>
      </p:sp>
    </p:spTree>
    <p:extLst>
      <p:ext uri="{BB962C8B-B14F-4D97-AF65-F5344CB8AC3E}">
        <p14:creationId xmlns:p14="http://schemas.microsoft.com/office/powerpoint/2010/main" val="10097596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 gamma-ray coordinates network was established in 1997. It's goal is to provide a "one stop shopping network" for:</a:t>
            </a:r>
            <a:endParaRPr lang="en-US"/>
          </a:p>
          <a:p>
            <a:r>
              <a:rPr lang="en-US">
                <a:cs typeface="Calibri"/>
              </a:rPr>
              <a:t> - Information about GRBs and other transients events sent ASAP after detection</a:t>
            </a:r>
          </a:p>
          <a:p>
            <a:r>
              <a:rPr lang="en-US">
                <a:cs typeface="Calibri"/>
              </a:rPr>
              <a:t> - Follow-up observations from other observers in the same region as the initial observation</a:t>
            </a:r>
          </a:p>
          <a:p>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16393299-869F-4440-BF64-3EB418886C40}" type="slidenum">
              <a:t>4</a:t>
            </a:fld>
            <a:endParaRPr lang="en-US"/>
          </a:p>
        </p:txBody>
      </p:sp>
    </p:spTree>
    <p:extLst>
      <p:ext uri="{BB962C8B-B14F-4D97-AF65-F5344CB8AC3E}">
        <p14:creationId xmlns:p14="http://schemas.microsoft.com/office/powerpoint/2010/main" val="42387331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ADD BULK STATS</a:t>
            </a:r>
          </a:p>
        </p:txBody>
      </p:sp>
      <p:sp>
        <p:nvSpPr>
          <p:cNvPr id="4" name="Slide Number Placeholder 3"/>
          <p:cNvSpPr>
            <a:spLocks noGrp="1"/>
          </p:cNvSpPr>
          <p:nvPr>
            <p:ph type="sldNum" sz="quarter" idx="5"/>
          </p:nvPr>
        </p:nvSpPr>
        <p:spPr/>
        <p:txBody>
          <a:bodyPr/>
          <a:lstStyle/>
          <a:p>
            <a:fld id="{16393299-869F-4440-BF64-3EB418886C40}" type="slidenum">
              <a:rPr lang="en-CA" smtClean="0"/>
              <a:t>7</a:t>
            </a:fld>
            <a:endParaRPr lang="en-CA"/>
          </a:p>
        </p:txBody>
      </p:sp>
    </p:spTree>
    <p:extLst>
      <p:ext uri="{BB962C8B-B14F-4D97-AF65-F5344CB8AC3E}">
        <p14:creationId xmlns:p14="http://schemas.microsoft.com/office/powerpoint/2010/main" val="2461562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8/12/2022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8/12/2022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8/12/2022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8/12/2022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8/12/2022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8/12/2022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8/12/2022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8/12/2022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8/12/2022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8/12/2022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8/12/2022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8/12/2022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files.slack.com/files-pri/T03DW434L5U-F03SA7MTVNH/figure_1.png" TargetMode="Externa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github.com/queens-lemma/hetDB"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18/10/relationships/comments" Target="../comments/modernComment_10C_46DB4005.xm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noProof="0">
                <a:cs typeface="Calibri Light"/>
              </a:rPr>
              <a:t>hetDB</a:t>
            </a:r>
          </a:p>
        </p:txBody>
      </p:sp>
      <p:sp>
        <p:nvSpPr>
          <p:cNvPr id="3" name="Subtitle 2"/>
          <p:cNvSpPr>
            <a:spLocks noGrp="1"/>
          </p:cNvSpPr>
          <p:nvPr>
            <p:ph type="subTitle" idx="1"/>
          </p:nvPr>
        </p:nvSpPr>
        <p:spPr/>
        <p:txBody>
          <a:bodyPr vert="horz" lIns="91440" tIns="45720" rIns="91440" bIns="45720" rtlCol="0" anchor="t">
            <a:normAutofit/>
          </a:bodyPr>
          <a:lstStyle/>
          <a:p>
            <a:r>
              <a:rPr lang="en-CA" noProof="0">
                <a:cs typeface="Calibri"/>
              </a:rPr>
              <a:t>The High-Energy Transients Database</a:t>
            </a:r>
            <a:endParaRPr lang="en-CA" noProof="0"/>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03EEB-1D16-4DAE-AE32-59664BAF5E13}"/>
              </a:ext>
            </a:extLst>
          </p:cNvPr>
          <p:cNvSpPr>
            <a:spLocks noGrp="1"/>
          </p:cNvSpPr>
          <p:nvPr>
            <p:ph type="title"/>
          </p:nvPr>
        </p:nvSpPr>
        <p:spPr/>
        <p:txBody>
          <a:bodyPr/>
          <a:lstStyle/>
          <a:p>
            <a:r>
              <a:rPr lang="en-CA" noProof="0">
                <a:cs typeface="Calibri Light"/>
              </a:rPr>
              <a:t>hetDB</a:t>
            </a:r>
            <a:endParaRPr lang="en-CA" noProof="0"/>
          </a:p>
        </p:txBody>
      </p:sp>
      <p:sp>
        <p:nvSpPr>
          <p:cNvPr id="3" name="Content Placeholder 2">
            <a:extLst>
              <a:ext uri="{FF2B5EF4-FFF2-40B4-BE49-F238E27FC236}">
                <a16:creationId xmlns:a16="http://schemas.microsoft.com/office/drawing/2014/main" id="{50E9607F-EC57-1CF5-99AB-443ED205C9F1}"/>
              </a:ext>
            </a:extLst>
          </p:cNvPr>
          <p:cNvSpPr>
            <a:spLocks noGrp="1"/>
          </p:cNvSpPr>
          <p:nvPr>
            <p:ph idx="1"/>
          </p:nvPr>
        </p:nvSpPr>
        <p:spPr>
          <a:xfrm>
            <a:off x="838200" y="1825625"/>
            <a:ext cx="6553200" cy="4351338"/>
          </a:xfrm>
        </p:spPr>
        <p:txBody>
          <a:bodyPr vert="horz" lIns="91440" tIns="45720" rIns="91440" bIns="45720" rtlCol="0" anchor="t">
            <a:normAutofit/>
          </a:bodyPr>
          <a:lstStyle/>
          <a:p>
            <a:r>
              <a:rPr lang="en-CA" noProof="0">
                <a:ea typeface="Calibri"/>
                <a:cs typeface="Calibri"/>
              </a:rPr>
              <a:t>Python interface</a:t>
            </a:r>
          </a:p>
          <a:p>
            <a:pPr marL="0" indent="0">
              <a:buNone/>
            </a:pPr>
            <a:endParaRPr lang="en-CA">
              <a:ea typeface="Calibri"/>
              <a:cs typeface="Calibri"/>
            </a:endParaRPr>
          </a:p>
          <a:p>
            <a:r>
              <a:rPr lang="en-CA" noProof="0">
                <a:ea typeface="Calibri"/>
                <a:cs typeface="Calibri"/>
              </a:rPr>
              <a:t>Integrates data from Fermi catalog</a:t>
            </a:r>
          </a:p>
          <a:p>
            <a:endParaRPr lang="en-CA">
              <a:ea typeface="Calibri"/>
              <a:cs typeface="Calibri"/>
            </a:endParaRPr>
          </a:p>
          <a:p>
            <a:r>
              <a:rPr lang="en-CA" noProof="0">
                <a:ea typeface="Calibri"/>
                <a:cs typeface="Calibri"/>
              </a:rPr>
              <a:t>NASA precomputed </a:t>
            </a:r>
            <a:r>
              <a:rPr lang="el-GR" noProof="0">
                <a:ea typeface="Calibri"/>
                <a:cs typeface="Calibri"/>
              </a:rPr>
              <a:t>γ</a:t>
            </a:r>
            <a:r>
              <a:rPr lang="en-CA" noProof="0">
                <a:ea typeface="Calibri"/>
                <a:cs typeface="Calibri"/>
              </a:rPr>
              <a:t>-ray light curves for variable sources</a:t>
            </a:r>
          </a:p>
          <a:p>
            <a:endParaRPr lang="en-CA" noProof="0">
              <a:ea typeface="Calibri"/>
              <a:cs typeface="Calibri"/>
            </a:endParaRPr>
          </a:p>
          <a:p>
            <a:pPr lvl="1"/>
            <a:endParaRPr lang="en-CA">
              <a:hlinkClick r:id="rId2"/>
            </a:endParaRPr>
          </a:p>
          <a:p>
            <a:pPr lvl="1"/>
            <a:endParaRPr lang="en-CA" noProof="0">
              <a:ea typeface="Calibri"/>
              <a:cs typeface="Calibri"/>
            </a:endParaRPr>
          </a:p>
        </p:txBody>
      </p:sp>
      <p:pic>
        <p:nvPicPr>
          <p:cNvPr id="5" name="Picture 4" descr="Chart, diagram&#10;&#10;Description automatically generated">
            <a:extLst>
              <a:ext uri="{FF2B5EF4-FFF2-40B4-BE49-F238E27FC236}">
                <a16:creationId xmlns:a16="http://schemas.microsoft.com/office/drawing/2014/main" id="{403CE2B7-D708-FA31-7E6F-40F346CC18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6562" y="0"/>
            <a:ext cx="4819736" cy="3614802"/>
          </a:xfrm>
          <a:prstGeom prst="rect">
            <a:avLst/>
          </a:prstGeom>
        </p:spPr>
      </p:pic>
      <p:pic>
        <p:nvPicPr>
          <p:cNvPr id="7" name="Picture 6" descr="Chart, histogram&#10;&#10;Description automatically generated">
            <a:extLst>
              <a:ext uri="{FF2B5EF4-FFF2-40B4-BE49-F238E27FC236}">
                <a16:creationId xmlns:a16="http://schemas.microsoft.com/office/drawing/2014/main" id="{2B721B74-51A6-A606-30EC-656EAF9F1C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70842" y="3429000"/>
            <a:ext cx="4411176" cy="3308382"/>
          </a:xfrm>
          <a:prstGeom prst="rect">
            <a:avLst/>
          </a:prstGeom>
        </p:spPr>
      </p:pic>
    </p:spTree>
    <p:extLst>
      <p:ext uri="{BB962C8B-B14F-4D97-AF65-F5344CB8AC3E}">
        <p14:creationId xmlns:p14="http://schemas.microsoft.com/office/powerpoint/2010/main" val="35803152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8850E-C578-F210-1685-43C9504D8A38}"/>
              </a:ext>
            </a:extLst>
          </p:cNvPr>
          <p:cNvSpPr>
            <a:spLocks noGrp="1"/>
          </p:cNvSpPr>
          <p:nvPr>
            <p:ph type="title"/>
          </p:nvPr>
        </p:nvSpPr>
        <p:spPr/>
        <p:txBody>
          <a:bodyPr>
            <a:normAutofit/>
          </a:bodyPr>
          <a:lstStyle/>
          <a:p>
            <a:r>
              <a:rPr lang="en-CA" noProof="0">
                <a:ea typeface="+mj-lt"/>
                <a:cs typeface="+mj-lt"/>
              </a:rPr>
              <a:t>                General</a:t>
            </a:r>
            <a:br>
              <a:rPr lang="en-CA" strike="sngStrike" noProof="0">
                <a:ea typeface="+mj-lt"/>
                <a:cs typeface="+mj-lt"/>
              </a:rPr>
            </a:br>
            <a:r>
              <a:rPr lang="en-CA" strike="sngStrike" noProof="0">
                <a:ea typeface="+mj-lt"/>
                <a:cs typeface="+mj-lt"/>
              </a:rPr>
              <a:t>Gamma-ray</a:t>
            </a:r>
            <a:r>
              <a:rPr lang="en-CA" noProof="0">
                <a:ea typeface="+mj-lt"/>
                <a:cs typeface="+mj-lt"/>
              </a:rPr>
              <a:t>    Coordinates Network</a:t>
            </a:r>
            <a:endParaRPr lang="en-CA" noProof="0"/>
          </a:p>
        </p:txBody>
      </p:sp>
      <p:sp>
        <p:nvSpPr>
          <p:cNvPr id="3" name="Content Placeholder 2">
            <a:extLst>
              <a:ext uri="{FF2B5EF4-FFF2-40B4-BE49-F238E27FC236}">
                <a16:creationId xmlns:a16="http://schemas.microsoft.com/office/drawing/2014/main" id="{E2F0468E-5649-5414-D499-74F0E28FDF68}"/>
              </a:ext>
            </a:extLst>
          </p:cNvPr>
          <p:cNvSpPr>
            <a:spLocks noGrp="1"/>
          </p:cNvSpPr>
          <p:nvPr>
            <p:ph idx="1"/>
          </p:nvPr>
        </p:nvSpPr>
        <p:spPr>
          <a:xfrm>
            <a:off x="8801433" y="2215677"/>
            <a:ext cx="2919919" cy="3571233"/>
          </a:xfrm>
        </p:spPr>
        <p:txBody>
          <a:bodyPr vert="horz" lIns="91440" tIns="45720" rIns="91440" bIns="45720" rtlCol="0" anchor="t">
            <a:normAutofit/>
          </a:bodyPr>
          <a:lstStyle/>
          <a:p>
            <a:r>
              <a:rPr lang="en-CA" noProof="0" dirty="0">
                <a:cs typeface="Calibri"/>
              </a:rPr>
              <a:t>New protocol!</a:t>
            </a:r>
          </a:p>
          <a:p>
            <a:r>
              <a:rPr lang="en-CA" dirty="0">
                <a:cs typeface="Calibri"/>
              </a:rPr>
              <a:t>New </a:t>
            </a:r>
            <a:r>
              <a:rPr lang="en-CA" noProof="0" dirty="0">
                <a:cs typeface="Calibri"/>
              </a:rPr>
              <a:t>format!</a:t>
            </a:r>
            <a:endParaRPr lang="en-CA" dirty="0">
              <a:cs typeface="Calibri"/>
            </a:endParaRPr>
          </a:p>
          <a:p>
            <a:r>
              <a:rPr lang="en-CA" noProof="0" dirty="0">
                <a:cs typeface="Calibri"/>
              </a:rPr>
              <a:t>New accounts!</a:t>
            </a:r>
            <a:endParaRPr lang="en-CA" dirty="0">
              <a:cs typeface="Calibri"/>
            </a:endParaRPr>
          </a:p>
          <a:p>
            <a:r>
              <a:rPr lang="en-CA" noProof="0" dirty="0">
                <a:cs typeface="Calibri"/>
              </a:rPr>
              <a:t>New names! </a:t>
            </a:r>
          </a:p>
          <a:p>
            <a:endParaRPr lang="en-CA" dirty="0">
              <a:cs typeface="Calibri"/>
            </a:endParaRPr>
          </a:p>
          <a:p>
            <a:r>
              <a:rPr lang="en-CA" noProof="0" dirty="0">
                <a:cs typeface="Calibri"/>
              </a:rPr>
              <a:t>Old service still operational!</a:t>
            </a:r>
          </a:p>
          <a:p>
            <a:endParaRPr lang="en-CA" noProof="0" dirty="0">
              <a:cs typeface="Calibri"/>
            </a:endParaRPr>
          </a:p>
        </p:txBody>
      </p:sp>
      <p:cxnSp>
        <p:nvCxnSpPr>
          <p:cNvPr id="4" name="Straight Arrow Connector 3">
            <a:extLst>
              <a:ext uri="{FF2B5EF4-FFF2-40B4-BE49-F238E27FC236}">
                <a16:creationId xmlns:a16="http://schemas.microsoft.com/office/drawing/2014/main" id="{6CCB94DA-305A-6178-C014-552925ECFE90}"/>
              </a:ext>
            </a:extLst>
          </p:cNvPr>
          <p:cNvCxnSpPr/>
          <p:nvPr/>
        </p:nvCxnSpPr>
        <p:spPr>
          <a:xfrm>
            <a:off x="3807326" y="939800"/>
            <a:ext cx="5347" cy="44650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pic>
        <p:nvPicPr>
          <p:cNvPr id="6" name="Picture 5">
            <a:extLst>
              <a:ext uri="{FF2B5EF4-FFF2-40B4-BE49-F238E27FC236}">
                <a16:creationId xmlns:a16="http://schemas.microsoft.com/office/drawing/2014/main" id="{A2B4AD01-4FB9-E391-3BE5-591DFADD696B}"/>
              </a:ext>
            </a:extLst>
          </p:cNvPr>
          <p:cNvPicPr>
            <a:picLocks noChangeAspect="1"/>
          </p:cNvPicPr>
          <p:nvPr/>
        </p:nvPicPr>
        <p:blipFill>
          <a:blip r:embed="rId2"/>
          <a:stretch>
            <a:fillRect/>
          </a:stretch>
        </p:blipFill>
        <p:spPr>
          <a:xfrm>
            <a:off x="838200" y="2215677"/>
            <a:ext cx="7378015" cy="3571233"/>
          </a:xfrm>
          <a:prstGeom prst="rect">
            <a:avLst/>
          </a:prstGeom>
        </p:spPr>
      </p:pic>
      <p:sp>
        <p:nvSpPr>
          <p:cNvPr id="5" name="TextBox 4">
            <a:extLst>
              <a:ext uri="{FF2B5EF4-FFF2-40B4-BE49-F238E27FC236}">
                <a16:creationId xmlns:a16="http://schemas.microsoft.com/office/drawing/2014/main" id="{38331EC6-EF35-CFDD-561A-C8E73F636EE2}"/>
              </a:ext>
            </a:extLst>
          </p:cNvPr>
          <p:cNvSpPr txBox="1"/>
          <p:nvPr/>
        </p:nvSpPr>
        <p:spPr>
          <a:xfrm>
            <a:off x="6178478" y="5786910"/>
            <a:ext cx="2037737" cy="276999"/>
          </a:xfrm>
          <a:prstGeom prst="rect">
            <a:avLst/>
          </a:prstGeom>
          <a:noFill/>
        </p:spPr>
        <p:txBody>
          <a:bodyPr wrap="none" rtlCol="0">
            <a:spAutoFit/>
          </a:bodyPr>
          <a:lstStyle/>
          <a:p>
            <a:r>
              <a:rPr lang="en-CA" sz="1200" dirty="0">
                <a:solidFill>
                  <a:schemeClr val="accent5"/>
                </a:solidFill>
              </a:rPr>
              <a:t>Image provided by NASA GCN</a:t>
            </a:r>
          </a:p>
        </p:txBody>
      </p:sp>
    </p:spTree>
    <p:extLst>
      <p:ext uri="{BB962C8B-B14F-4D97-AF65-F5344CB8AC3E}">
        <p14:creationId xmlns:p14="http://schemas.microsoft.com/office/powerpoint/2010/main" val="21120795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03EEB-1D16-4DAE-AE32-59664BAF5E13}"/>
              </a:ext>
            </a:extLst>
          </p:cNvPr>
          <p:cNvSpPr>
            <a:spLocks noGrp="1"/>
          </p:cNvSpPr>
          <p:nvPr>
            <p:ph type="title"/>
          </p:nvPr>
        </p:nvSpPr>
        <p:spPr/>
        <p:txBody>
          <a:bodyPr/>
          <a:lstStyle/>
          <a:p>
            <a:r>
              <a:rPr lang="en-CA" noProof="0">
                <a:cs typeface="Calibri Light"/>
              </a:rPr>
              <a:t>Want to try </a:t>
            </a:r>
            <a:r>
              <a:rPr lang="en-CA">
                <a:cs typeface="Calibri Light"/>
              </a:rPr>
              <a:t>it out?</a:t>
            </a:r>
            <a:endParaRPr lang="en-CA" noProof="0"/>
          </a:p>
        </p:txBody>
      </p:sp>
      <p:sp>
        <p:nvSpPr>
          <p:cNvPr id="3" name="Content Placeholder 2">
            <a:extLst>
              <a:ext uri="{FF2B5EF4-FFF2-40B4-BE49-F238E27FC236}">
                <a16:creationId xmlns:a16="http://schemas.microsoft.com/office/drawing/2014/main" id="{50E9607F-EC57-1CF5-99AB-443ED205C9F1}"/>
              </a:ext>
            </a:extLst>
          </p:cNvPr>
          <p:cNvSpPr>
            <a:spLocks noGrp="1"/>
          </p:cNvSpPr>
          <p:nvPr>
            <p:ph idx="1"/>
          </p:nvPr>
        </p:nvSpPr>
        <p:spPr/>
        <p:txBody>
          <a:bodyPr vert="horz" lIns="91440" tIns="45720" rIns="91440" bIns="45720" rtlCol="0" anchor="t">
            <a:normAutofit/>
          </a:bodyPr>
          <a:lstStyle/>
          <a:p>
            <a:r>
              <a:rPr lang="en-CA" noProof="0">
                <a:ea typeface="Calibri"/>
                <a:cs typeface="Calibri"/>
              </a:rPr>
              <a:t>Source code available at  </a:t>
            </a:r>
            <a:r>
              <a:rPr lang="en-CA">
                <a:ea typeface="Calibri"/>
                <a:cs typeface="Calibri"/>
                <a:hlinkClick r:id="rId2"/>
              </a:rPr>
              <a:t>github.com/queens-lemma/hetDB</a:t>
            </a:r>
            <a:endParaRPr lang="en-GB">
              <a:ea typeface="Calibri"/>
              <a:cs typeface="Calibri"/>
            </a:endParaRPr>
          </a:p>
          <a:p>
            <a:pPr lvl="1"/>
            <a:r>
              <a:rPr lang="en-GB">
                <a:ea typeface="Calibri"/>
                <a:cs typeface="Calibri"/>
              </a:rPr>
              <a:t>Bootstraps from NASA’s GCN archives</a:t>
            </a:r>
          </a:p>
          <a:p>
            <a:pPr lvl="1"/>
            <a:endParaRPr lang="en-CA">
              <a:ea typeface="Calibri"/>
              <a:cs typeface="Calibri"/>
            </a:endParaRPr>
          </a:p>
          <a:p>
            <a:r>
              <a:rPr lang="en-CA">
                <a:ea typeface="Calibri"/>
                <a:cs typeface="Calibri"/>
              </a:rPr>
              <a:t>Database instance available on Cedar CC cluster</a:t>
            </a:r>
          </a:p>
          <a:p>
            <a:endParaRPr lang="en-CA">
              <a:ea typeface="Calibri"/>
              <a:cs typeface="Calibri"/>
            </a:endParaRPr>
          </a:p>
          <a:p>
            <a:endParaRPr lang="en-CA">
              <a:ea typeface="Calibri"/>
              <a:cs typeface="Calibri"/>
            </a:endParaRPr>
          </a:p>
        </p:txBody>
      </p:sp>
    </p:spTree>
    <p:extLst>
      <p:ext uri="{BB962C8B-B14F-4D97-AF65-F5344CB8AC3E}">
        <p14:creationId xmlns:p14="http://schemas.microsoft.com/office/powerpoint/2010/main" val="15794978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BBE58A-B3D9-918C-FDD2-90802E5818CB}"/>
              </a:ext>
            </a:extLst>
          </p:cNvPr>
          <p:cNvSpPr>
            <a:spLocks noGrp="1"/>
          </p:cNvSpPr>
          <p:nvPr>
            <p:ph type="title"/>
          </p:nvPr>
        </p:nvSpPr>
        <p:spPr/>
        <p:txBody>
          <a:bodyPr/>
          <a:lstStyle/>
          <a:p>
            <a:r>
              <a:rPr lang="en-CA" noProof="0">
                <a:cs typeface="Calibri Light"/>
              </a:rPr>
              <a:t>Special Thanks</a:t>
            </a:r>
            <a:endParaRPr lang="en-CA" noProof="0"/>
          </a:p>
        </p:txBody>
      </p:sp>
      <p:sp>
        <p:nvSpPr>
          <p:cNvPr id="3" name="Content Placeholder 2">
            <a:extLst>
              <a:ext uri="{FF2B5EF4-FFF2-40B4-BE49-F238E27FC236}">
                <a16:creationId xmlns:a16="http://schemas.microsoft.com/office/drawing/2014/main" id="{632704A4-7F93-2AA6-EDC1-23DE23D211FC}"/>
              </a:ext>
            </a:extLst>
          </p:cNvPr>
          <p:cNvSpPr>
            <a:spLocks noGrp="1"/>
          </p:cNvSpPr>
          <p:nvPr>
            <p:ph idx="1"/>
          </p:nvPr>
        </p:nvSpPr>
        <p:spPr/>
        <p:txBody>
          <a:bodyPr vert="horz" lIns="91440" tIns="45720" rIns="91440" bIns="45720" rtlCol="0" anchor="t">
            <a:normAutofit/>
          </a:bodyPr>
          <a:lstStyle/>
          <a:p>
            <a:r>
              <a:rPr lang="en-CA" noProof="0">
                <a:cs typeface="Calibri"/>
              </a:rPr>
              <a:t>Tai Withers</a:t>
            </a:r>
          </a:p>
          <a:p>
            <a:pPr lvl="1"/>
            <a:r>
              <a:rPr lang="en-CA" noProof="0">
                <a:cs typeface="Calibri"/>
              </a:rPr>
              <a:t>Coded </a:t>
            </a:r>
            <a:r>
              <a:rPr lang="en-CA" noProof="0" err="1">
                <a:cs typeface="Calibri"/>
              </a:rPr>
              <a:t>hetDB’s</a:t>
            </a:r>
            <a:r>
              <a:rPr lang="en-CA" noProof="0">
                <a:cs typeface="Calibri"/>
              </a:rPr>
              <a:t> proof-of-concept. </a:t>
            </a:r>
          </a:p>
          <a:p>
            <a:pPr lvl="1"/>
            <a:r>
              <a:rPr lang="en-CA" noProof="0">
                <a:cs typeface="Calibri"/>
              </a:rPr>
              <a:t>A</a:t>
            </a:r>
            <a:r>
              <a:rPr lang="en-CA" noProof="0">
                <a:ea typeface="+mn-lt"/>
                <a:cs typeface="+mn-lt"/>
              </a:rPr>
              <a:t>ll-around swell person</a:t>
            </a:r>
          </a:p>
          <a:p>
            <a:r>
              <a:rPr lang="en-CA" noProof="0">
                <a:cs typeface="Calibri"/>
              </a:rPr>
              <a:t>Dr. Nahee Park</a:t>
            </a:r>
          </a:p>
          <a:p>
            <a:pPr lvl="1"/>
            <a:r>
              <a:rPr lang="en-CA">
                <a:cs typeface="Calibri"/>
              </a:rPr>
              <a:t>Supervisor, mentor, and an excellent resource</a:t>
            </a:r>
          </a:p>
          <a:p>
            <a:r>
              <a:rPr lang="en-CA" noProof="0">
                <a:cs typeface="Calibri"/>
              </a:rPr>
              <a:t>All my </a:t>
            </a:r>
            <a:r>
              <a:rPr lang="en-CA">
                <a:cs typeface="Calibri"/>
              </a:rPr>
              <a:t>McDonald Institute and LEMMA coworkers</a:t>
            </a:r>
          </a:p>
          <a:p>
            <a:pPr lvl="1"/>
            <a:r>
              <a:rPr lang="en-CA">
                <a:cs typeface="Calibri"/>
              </a:rPr>
              <a:t>Thanks for helping this summer fly by!</a:t>
            </a:r>
            <a:endParaRPr lang="en-CA" noProof="0">
              <a:cs typeface="Calibri"/>
            </a:endParaRPr>
          </a:p>
          <a:p>
            <a:pPr lvl="1"/>
            <a:endParaRPr lang="en-CA" noProof="0">
              <a:cs typeface="Calibri"/>
            </a:endParaRPr>
          </a:p>
        </p:txBody>
      </p:sp>
    </p:spTree>
    <p:extLst>
      <p:ext uri="{BB962C8B-B14F-4D97-AF65-F5344CB8AC3E}">
        <p14:creationId xmlns:p14="http://schemas.microsoft.com/office/powerpoint/2010/main" val="4017920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B3252-1489-A6D5-3CDB-323678E40F50}"/>
              </a:ext>
            </a:extLst>
          </p:cNvPr>
          <p:cNvSpPr>
            <a:spLocks noGrp="1"/>
          </p:cNvSpPr>
          <p:nvPr>
            <p:ph type="title"/>
          </p:nvPr>
        </p:nvSpPr>
        <p:spPr>
          <a:xfrm>
            <a:off x="648929" y="629266"/>
            <a:ext cx="3505495" cy="1622321"/>
          </a:xfrm>
        </p:spPr>
        <p:txBody>
          <a:bodyPr>
            <a:normAutofit/>
          </a:bodyPr>
          <a:lstStyle/>
          <a:p>
            <a:r>
              <a:rPr lang="en-CA" noProof="0" dirty="0">
                <a:cs typeface="Calibri Light"/>
              </a:rPr>
              <a:t>What am I building to?</a:t>
            </a:r>
            <a:endParaRPr lang="en-CA" noProof="0" dirty="0"/>
          </a:p>
        </p:txBody>
      </p:sp>
      <p:sp>
        <p:nvSpPr>
          <p:cNvPr id="3" name="Content Placeholder 2">
            <a:extLst>
              <a:ext uri="{FF2B5EF4-FFF2-40B4-BE49-F238E27FC236}">
                <a16:creationId xmlns:a16="http://schemas.microsoft.com/office/drawing/2014/main" id="{19BB9F32-E538-5D0A-53E8-EE7F2348F17E}"/>
              </a:ext>
            </a:extLst>
          </p:cNvPr>
          <p:cNvSpPr>
            <a:spLocks noGrp="1"/>
          </p:cNvSpPr>
          <p:nvPr>
            <p:ph idx="1"/>
          </p:nvPr>
        </p:nvSpPr>
        <p:spPr>
          <a:xfrm>
            <a:off x="648931" y="2438400"/>
            <a:ext cx="3505494" cy="3785419"/>
          </a:xfrm>
        </p:spPr>
        <p:txBody>
          <a:bodyPr vert="horz" lIns="91440" tIns="45720" rIns="91440" bIns="45720" rtlCol="0" anchor="t">
            <a:normAutofit/>
          </a:bodyPr>
          <a:lstStyle/>
          <a:p>
            <a:r>
              <a:rPr lang="en-CA" sz="2000" err="1">
                <a:cs typeface="Calibri"/>
              </a:rPr>
              <a:t>hetDB</a:t>
            </a:r>
            <a:r>
              <a:rPr lang="en-CA" sz="2000" noProof="0">
                <a:cs typeface="Calibri"/>
              </a:rPr>
              <a:t> is a database of transient observations, that makes data</a:t>
            </a:r>
            <a:r>
              <a:rPr lang="en-CA" sz="2000">
                <a:cs typeface="Calibri"/>
              </a:rPr>
              <a:t> from</a:t>
            </a:r>
            <a:r>
              <a:rPr lang="en-CA" sz="2000" noProof="0">
                <a:cs typeface="Calibri"/>
              </a:rPr>
              <a:t> NASA's GCN easy to analyse</a:t>
            </a:r>
          </a:p>
          <a:p>
            <a:r>
              <a:rPr lang="en-CA" sz="2000" noProof="0">
                <a:cs typeface="Calibri"/>
              </a:rPr>
              <a:t>It provides a Python interface to the data it stores</a:t>
            </a:r>
            <a:endParaRPr lang="en-CA" sz="2000" noProof="0">
              <a:ea typeface="Calibri"/>
              <a:cs typeface="Calibri"/>
            </a:endParaRPr>
          </a:p>
        </p:txBody>
      </p:sp>
      <p:sp>
        <p:nvSpPr>
          <p:cNvPr id="9" name="Rectangle 8">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Diagram&#10;&#10;Description automatically generated">
            <a:extLst>
              <a:ext uri="{FF2B5EF4-FFF2-40B4-BE49-F238E27FC236}">
                <a16:creationId xmlns:a16="http://schemas.microsoft.com/office/drawing/2014/main" id="{625362C3-B274-9AEE-2906-7687697515EB}"/>
              </a:ext>
            </a:extLst>
          </p:cNvPr>
          <p:cNvPicPr>
            <a:picLocks noChangeAspect="1"/>
          </p:cNvPicPr>
          <p:nvPr/>
        </p:nvPicPr>
        <p:blipFill>
          <a:blip r:embed="rId2"/>
          <a:stretch>
            <a:fillRect/>
          </a:stretch>
        </p:blipFill>
        <p:spPr>
          <a:xfrm>
            <a:off x="5405862" y="1170128"/>
            <a:ext cx="6019331" cy="4514498"/>
          </a:xfrm>
          <a:prstGeom prst="rect">
            <a:avLst/>
          </a:prstGeom>
          <a:effectLst/>
        </p:spPr>
      </p:pic>
      <p:sp>
        <p:nvSpPr>
          <p:cNvPr id="5" name="TextBox 4">
            <a:extLst>
              <a:ext uri="{FF2B5EF4-FFF2-40B4-BE49-F238E27FC236}">
                <a16:creationId xmlns:a16="http://schemas.microsoft.com/office/drawing/2014/main" id="{F441D5B9-3044-B276-D8C7-147F95110A67}"/>
              </a:ext>
            </a:extLst>
          </p:cNvPr>
          <p:cNvSpPr txBox="1"/>
          <p:nvPr/>
        </p:nvSpPr>
        <p:spPr>
          <a:xfrm>
            <a:off x="8430655" y="5688141"/>
            <a:ext cx="2994538" cy="276999"/>
          </a:xfrm>
          <a:prstGeom prst="rect">
            <a:avLst/>
          </a:prstGeom>
          <a:noFill/>
        </p:spPr>
        <p:txBody>
          <a:bodyPr wrap="none" rtlCol="0">
            <a:spAutoFit/>
          </a:bodyPr>
          <a:lstStyle/>
          <a:p>
            <a:r>
              <a:rPr lang="en-CA" sz="1200" dirty="0">
                <a:solidFill>
                  <a:schemeClr val="accent5"/>
                </a:solidFill>
              </a:rPr>
              <a:t>Image provided by the </a:t>
            </a:r>
            <a:r>
              <a:rPr lang="en-CA" sz="1200" dirty="0" err="1">
                <a:solidFill>
                  <a:schemeClr val="accent5"/>
                </a:solidFill>
              </a:rPr>
              <a:t>IceCube</a:t>
            </a:r>
            <a:r>
              <a:rPr lang="en-CA" sz="1200" dirty="0">
                <a:solidFill>
                  <a:schemeClr val="accent5"/>
                </a:solidFill>
              </a:rPr>
              <a:t> Collaboration</a:t>
            </a:r>
          </a:p>
        </p:txBody>
      </p:sp>
    </p:spTree>
    <p:extLst>
      <p:ext uri="{BB962C8B-B14F-4D97-AF65-F5344CB8AC3E}">
        <p14:creationId xmlns:p14="http://schemas.microsoft.com/office/powerpoint/2010/main" val="162209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3E547B5-89CF-4EC0-96DE-25771AED0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F0B8CEB-8279-4E5E-A0CE-1FC9F71736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782" y="0"/>
            <a:ext cx="7421217"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7101ED2-C751-CFC6-9094-04D5DF4FD84A}"/>
              </a:ext>
            </a:extLst>
          </p:cNvPr>
          <p:cNvSpPr>
            <a:spLocks noGrp="1"/>
          </p:cNvSpPr>
          <p:nvPr>
            <p:ph type="title"/>
          </p:nvPr>
        </p:nvSpPr>
        <p:spPr>
          <a:xfrm>
            <a:off x="7320466" y="609600"/>
            <a:ext cx="4140014" cy="1330839"/>
          </a:xfrm>
        </p:spPr>
        <p:txBody>
          <a:bodyPr>
            <a:normAutofit/>
          </a:bodyPr>
          <a:lstStyle/>
          <a:p>
            <a:r>
              <a:rPr lang="en-US">
                <a:cs typeface="Calibri Light"/>
              </a:rPr>
              <a:t>Why do we care?</a:t>
            </a:r>
            <a:endParaRPr lang="en-US"/>
          </a:p>
        </p:txBody>
      </p:sp>
      <p:pic>
        <p:nvPicPr>
          <p:cNvPr id="4" name="Picture 4" descr="A picture containing text, boat&#10;&#10;Description automatically generated">
            <a:extLst>
              <a:ext uri="{FF2B5EF4-FFF2-40B4-BE49-F238E27FC236}">
                <a16:creationId xmlns:a16="http://schemas.microsoft.com/office/drawing/2014/main" id="{274F3CC1-9B69-7BBF-A16C-470ED4DC9B76}"/>
              </a:ext>
            </a:extLst>
          </p:cNvPr>
          <p:cNvPicPr>
            <a:picLocks noChangeAspect="1"/>
          </p:cNvPicPr>
          <p:nvPr/>
        </p:nvPicPr>
        <p:blipFill rotWithShape="1">
          <a:blip r:embed="rId4"/>
          <a:srcRect t="633" r="-2" b="-2"/>
          <a:stretch/>
        </p:blipFill>
        <p:spPr>
          <a:xfrm>
            <a:off x="20" y="10"/>
            <a:ext cx="6901711" cy="6857990"/>
          </a:xfrm>
          <a:custGeom>
            <a:avLst/>
            <a:gdLst/>
            <a:ahLst/>
            <a:cxnLst/>
            <a:rect l="l" t="t" r="r" b="b"/>
            <a:pathLst>
              <a:path w="6901731" h="6858000">
                <a:moveTo>
                  <a:pt x="0" y="0"/>
                </a:moveTo>
                <a:lnTo>
                  <a:pt x="6897896" y="5958"/>
                </a:lnTo>
                <a:lnTo>
                  <a:pt x="6866823" y="62592"/>
                </a:lnTo>
                <a:lnTo>
                  <a:pt x="6901731" y="89476"/>
                </a:lnTo>
                <a:lnTo>
                  <a:pt x="6901731" y="103833"/>
                </a:lnTo>
                <a:lnTo>
                  <a:pt x="6900034" y="110092"/>
                </a:lnTo>
                <a:lnTo>
                  <a:pt x="6901731" y="113679"/>
                </a:lnTo>
                <a:lnTo>
                  <a:pt x="6901731" y="405560"/>
                </a:lnTo>
                <a:lnTo>
                  <a:pt x="6900456" y="429509"/>
                </a:lnTo>
                <a:cubicBezTo>
                  <a:pt x="6892773" y="535647"/>
                  <a:pt x="6878314" y="537918"/>
                  <a:pt x="6886342" y="636808"/>
                </a:cubicBezTo>
                <a:cubicBezTo>
                  <a:pt x="6892506" y="756883"/>
                  <a:pt x="6864504" y="771443"/>
                  <a:pt x="6851784" y="839073"/>
                </a:cubicBezTo>
                <a:cubicBezTo>
                  <a:pt x="6838675" y="892655"/>
                  <a:pt x="6864124" y="961738"/>
                  <a:pt x="6845760" y="994930"/>
                </a:cubicBezTo>
                <a:cubicBezTo>
                  <a:pt x="6833572" y="1024166"/>
                  <a:pt x="6859282" y="1058905"/>
                  <a:pt x="6845601" y="1112932"/>
                </a:cubicBezTo>
                <a:cubicBezTo>
                  <a:pt x="6838700" y="1149910"/>
                  <a:pt x="6829138" y="1151035"/>
                  <a:pt x="6820235" y="1187433"/>
                </a:cubicBezTo>
                <a:cubicBezTo>
                  <a:pt x="6815504" y="1196464"/>
                  <a:pt x="6777707" y="1338549"/>
                  <a:pt x="6759643" y="1337010"/>
                </a:cubicBezTo>
                <a:cubicBezTo>
                  <a:pt x="6737660" y="1337296"/>
                  <a:pt x="6760650" y="1396341"/>
                  <a:pt x="6736375" y="1382272"/>
                </a:cubicBezTo>
                <a:cubicBezTo>
                  <a:pt x="6755741" y="1415836"/>
                  <a:pt x="6714675" y="1414567"/>
                  <a:pt x="6701292" y="1432111"/>
                </a:cubicBezTo>
                <a:cubicBezTo>
                  <a:pt x="6721110" y="1460185"/>
                  <a:pt x="6692106" y="1490815"/>
                  <a:pt x="6686578" y="1518624"/>
                </a:cubicBezTo>
                <a:cubicBezTo>
                  <a:pt x="6682512" y="1567002"/>
                  <a:pt x="6679579" y="1571443"/>
                  <a:pt x="6670824" y="1607743"/>
                </a:cubicBezTo>
                <a:cubicBezTo>
                  <a:pt x="6671133" y="1629590"/>
                  <a:pt x="6663161" y="1656870"/>
                  <a:pt x="6664392" y="1696405"/>
                </a:cubicBezTo>
                <a:cubicBezTo>
                  <a:pt x="6655686" y="1770486"/>
                  <a:pt x="6641938" y="1757082"/>
                  <a:pt x="6642880" y="1812372"/>
                </a:cubicBezTo>
                <a:cubicBezTo>
                  <a:pt x="6638579" y="1872475"/>
                  <a:pt x="6619231" y="1825476"/>
                  <a:pt x="6612547" y="1876437"/>
                </a:cubicBezTo>
                <a:cubicBezTo>
                  <a:pt x="6600695" y="1913834"/>
                  <a:pt x="6591061" y="1923231"/>
                  <a:pt x="6571760" y="1953331"/>
                </a:cubicBezTo>
                <a:cubicBezTo>
                  <a:pt x="6561039" y="1989021"/>
                  <a:pt x="6544090" y="2087896"/>
                  <a:pt x="6520213" y="2096455"/>
                </a:cubicBezTo>
                <a:lnTo>
                  <a:pt x="6492461" y="2188148"/>
                </a:lnTo>
                <a:cubicBezTo>
                  <a:pt x="6504372" y="2211333"/>
                  <a:pt x="6489131" y="2253220"/>
                  <a:pt x="6471854" y="2259117"/>
                </a:cubicBezTo>
                <a:cubicBezTo>
                  <a:pt x="6466151" y="2287829"/>
                  <a:pt x="6440452" y="2301346"/>
                  <a:pt x="6439832" y="2328334"/>
                </a:cubicBezTo>
                <a:cubicBezTo>
                  <a:pt x="6431013" y="2351201"/>
                  <a:pt x="6444250" y="2396409"/>
                  <a:pt x="6425162" y="2408211"/>
                </a:cubicBezTo>
                <a:lnTo>
                  <a:pt x="6417221" y="2427382"/>
                </a:lnTo>
                <a:lnTo>
                  <a:pt x="6425030" y="2464387"/>
                </a:lnTo>
                <a:lnTo>
                  <a:pt x="6406293" y="2472223"/>
                </a:lnTo>
                <a:cubicBezTo>
                  <a:pt x="6406862" y="2477277"/>
                  <a:pt x="6406486" y="2491723"/>
                  <a:pt x="6405400" y="2493547"/>
                </a:cubicBezTo>
                <a:lnTo>
                  <a:pt x="6374829" y="2532070"/>
                </a:lnTo>
                <a:cubicBezTo>
                  <a:pt x="6374597" y="2545374"/>
                  <a:pt x="6360976" y="2563797"/>
                  <a:pt x="6350864" y="2577422"/>
                </a:cubicBezTo>
                <a:cubicBezTo>
                  <a:pt x="6327056" y="2632768"/>
                  <a:pt x="6341262" y="2616275"/>
                  <a:pt x="6329174" y="2663854"/>
                </a:cubicBezTo>
                <a:cubicBezTo>
                  <a:pt x="6326303" y="2703642"/>
                  <a:pt x="6332854" y="2709643"/>
                  <a:pt x="6315095" y="2741507"/>
                </a:cubicBezTo>
                <a:cubicBezTo>
                  <a:pt x="6319921" y="2740191"/>
                  <a:pt x="6321925" y="2742004"/>
                  <a:pt x="6322463" y="2745641"/>
                </a:cubicBezTo>
                <a:cubicBezTo>
                  <a:pt x="6322245" y="2747982"/>
                  <a:pt x="6322027" y="2750323"/>
                  <a:pt x="6321808" y="2752663"/>
                </a:cubicBezTo>
                <a:lnTo>
                  <a:pt x="6314569" y="2756718"/>
                </a:lnTo>
                <a:cubicBezTo>
                  <a:pt x="6289324" y="2773686"/>
                  <a:pt x="6317551" y="2780051"/>
                  <a:pt x="6315211" y="2811618"/>
                </a:cubicBezTo>
                <a:cubicBezTo>
                  <a:pt x="6315620" y="2826627"/>
                  <a:pt x="6296047" y="2885298"/>
                  <a:pt x="6302211" y="2882314"/>
                </a:cubicBezTo>
                <a:lnTo>
                  <a:pt x="6286167" y="2949597"/>
                </a:lnTo>
                <a:cubicBezTo>
                  <a:pt x="6286401" y="2994618"/>
                  <a:pt x="6286615" y="2971464"/>
                  <a:pt x="6287037" y="3008578"/>
                </a:cubicBezTo>
                <a:cubicBezTo>
                  <a:pt x="6293795" y="3029535"/>
                  <a:pt x="6274405" y="3114154"/>
                  <a:pt x="6259150" y="3123139"/>
                </a:cubicBezTo>
                <a:cubicBezTo>
                  <a:pt x="6250085" y="3189063"/>
                  <a:pt x="6269067" y="3151280"/>
                  <a:pt x="6272249" y="3227854"/>
                </a:cubicBezTo>
                <a:cubicBezTo>
                  <a:pt x="6278775" y="3295842"/>
                  <a:pt x="6289216" y="3303765"/>
                  <a:pt x="6292288" y="3378383"/>
                </a:cubicBezTo>
                <a:cubicBezTo>
                  <a:pt x="6303894" y="3395995"/>
                  <a:pt x="6287498" y="3432581"/>
                  <a:pt x="6288328" y="3459618"/>
                </a:cubicBezTo>
                <a:cubicBezTo>
                  <a:pt x="6289158" y="3486653"/>
                  <a:pt x="6299937" y="3538735"/>
                  <a:pt x="6297272" y="3540603"/>
                </a:cubicBezTo>
                <a:cubicBezTo>
                  <a:pt x="6296849" y="3577379"/>
                  <a:pt x="6294184" y="3587943"/>
                  <a:pt x="6291001" y="3638374"/>
                </a:cubicBezTo>
                <a:cubicBezTo>
                  <a:pt x="6283026" y="3666794"/>
                  <a:pt x="6265833" y="3731744"/>
                  <a:pt x="6283592" y="3763609"/>
                </a:cubicBezTo>
                <a:cubicBezTo>
                  <a:pt x="6264286" y="3758340"/>
                  <a:pt x="6290177" y="3803150"/>
                  <a:pt x="6274068" y="3814506"/>
                </a:cubicBezTo>
                <a:cubicBezTo>
                  <a:pt x="6260645" y="3821643"/>
                  <a:pt x="6265372" y="3836902"/>
                  <a:pt x="6262850" y="3850454"/>
                </a:cubicBezTo>
                <a:cubicBezTo>
                  <a:pt x="6250418" y="3863479"/>
                  <a:pt x="6250660" y="3955243"/>
                  <a:pt x="6257357" y="3975474"/>
                </a:cubicBezTo>
                <a:cubicBezTo>
                  <a:pt x="6245091" y="4036737"/>
                  <a:pt x="6237535" y="4029237"/>
                  <a:pt x="6257889" y="4073155"/>
                </a:cubicBezTo>
                <a:cubicBezTo>
                  <a:pt x="6259272" y="4085906"/>
                  <a:pt x="6239882" y="4116397"/>
                  <a:pt x="6237441" y="4126638"/>
                </a:cubicBezTo>
                <a:lnTo>
                  <a:pt x="6245587" y="4172738"/>
                </a:lnTo>
                <a:lnTo>
                  <a:pt x="6235772" y="4176721"/>
                </a:lnTo>
                <a:lnTo>
                  <a:pt x="6233287" y="4195136"/>
                </a:lnTo>
                <a:lnTo>
                  <a:pt x="6234619" y="4280850"/>
                </a:lnTo>
                <a:cubicBezTo>
                  <a:pt x="6239453" y="4320763"/>
                  <a:pt x="6223309" y="4337596"/>
                  <a:pt x="6219318" y="4402526"/>
                </a:cubicBezTo>
                <a:cubicBezTo>
                  <a:pt x="6205466" y="4516209"/>
                  <a:pt x="6216183" y="4588729"/>
                  <a:pt x="6216810" y="4651172"/>
                </a:cubicBezTo>
                <a:cubicBezTo>
                  <a:pt x="6217673" y="4756959"/>
                  <a:pt x="6228654" y="4824005"/>
                  <a:pt x="6225945" y="4916779"/>
                </a:cubicBezTo>
                <a:cubicBezTo>
                  <a:pt x="6217032" y="4993010"/>
                  <a:pt x="6264271" y="4984591"/>
                  <a:pt x="6230174" y="5051379"/>
                </a:cubicBezTo>
                <a:cubicBezTo>
                  <a:pt x="6235713" y="5056951"/>
                  <a:pt x="6239420" y="5163714"/>
                  <a:pt x="6242600" y="5170879"/>
                </a:cubicBezTo>
                <a:lnTo>
                  <a:pt x="6235996" y="5216428"/>
                </a:lnTo>
                <a:lnTo>
                  <a:pt x="6214638" y="5285298"/>
                </a:lnTo>
                <a:cubicBezTo>
                  <a:pt x="6211392" y="5297492"/>
                  <a:pt x="6225576" y="5312063"/>
                  <a:pt x="6228432" y="5317696"/>
                </a:cubicBezTo>
                <a:lnTo>
                  <a:pt x="6246496" y="5398787"/>
                </a:lnTo>
                <a:lnTo>
                  <a:pt x="6244793" y="5399530"/>
                </a:lnTo>
                <a:lnTo>
                  <a:pt x="6241695" y="5406948"/>
                </a:lnTo>
                <a:lnTo>
                  <a:pt x="6267461" y="5499413"/>
                </a:lnTo>
                <a:cubicBezTo>
                  <a:pt x="6285387" y="5533848"/>
                  <a:pt x="6284888" y="5550029"/>
                  <a:pt x="6295987" y="5582659"/>
                </a:cubicBezTo>
                <a:cubicBezTo>
                  <a:pt x="6311253" y="5681724"/>
                  <a:pt x="6295439" y="5695558"/>
                  <a:pt x="6364803" y="5784263"/>
                </a:cubicBezTo>
                <a:cubicBezTo>
                  <a:pt x="6379348" y="5818651"/>
                  <a:pt x="6412475" y="5906802"/>
                  <a:pt x="6423050" y="5922637"/>
                </a:cubicBezTo>
                <a:cubicBezTo>
                  <a:pt x="6445210" y="5973612"/>
                  <a:pt x="6468179" y="6023873"/>
                  <a:pt x="6497767" y="6090108"/>
                </a:cubicBezTo>
                <a:cubicBezTo>
                  <a:pt x="6571895" y="6150548"/>
                  <a:pt x="6572491" y="6236583"/>
                  <a:pt x="6606710" y="6281543"/>
                </a:cubicBezTo>
                <a:cubicBezTo>
                  <a:pt x="6633675" y="6335892"/>
                  <a:pt x="6654357" y="6388782"/>
                  <a:pt x="6667540" y="6443715"/>
                </a:cubicBezTo>
                <a:cubicBezTo>
                  <a:pt x="6685192" y="6466826"/>
                  <a:pt x="6650500" y="6508701"/>
                  <a:pt x="6659722" y="6550105"/>
                </a:cubicBezTo>
                <a:cubicBezTo>
                  <a:pt x="6665926" y="6645044"/>
                  <a:pt x="6669126" y="6627536"/>
                  <a:pt x="6671805" y="6687397"/>
                </a:cubicBezTo>
                <a:cubicBezTo>
                  <a:pt x="6682671" y="6733683"/>
                  <a:pt x="6665210" y="6772117"/>
                  <a:pt x="6669658" y="6806602"/>
                </a:cubicBezTo>
                <a:cubicBezTo>
                  <a:pt x="6661174" y="6812658"/>
                  <a:pt x="6667097" y="6831470"/>
                  <a:pt x="6675783" y="6850325"/>
                </a:cubicBezTo>
                <a:lnTo>
                  <a:pt x="6679704" y="6858000"/>
                </a:lnTo>
                <a:lnTo>
                  <a:pt x="4532241" y="6858000"/>
                </a:lnTo>
                <a:lnTo>
                  <a:pt x="1208596" y="6858000"/>
                </a:lnTo>
                <a:lnTo>
                  <a:pt x="0" y="6858000"/>
                </a:lnTo>
                <a:close/>
              </a:path>
            </a:pathLst>
          </a:custGeom>
        </p:spPr>
      </p:pic>
      <p:sp>
        <p:nvSpPr>
          <p:cNvPr id="3" name="Content Placeholder 2">
            <a:extLst>
              <a:ext uri="{FF2B5EF4-FFF2-40B4-BE49-F238E27FC236}">
                <a16:creationId xmlns:a16="http://schemas.microsoft.com/office/drawing/2014/main" id="{80E8B68A-A699-D1A9-EF63-CA75482FE691}"/>
              </a:ext>
            </a:extLst>
          </p:cNvPr>
          <p:cNvSpPr>
            <a:spLocks noGrp="1"/>
          </p:cNvSpPr>
          <p:nvPr>
            <p:ph idx="1"/>
          </p:nvPr>
        </p:nvSpPr>
        <p:spPr>
          <a:xfrm>
            <a:off x="7320465" y="2194102"/>
            <a:ext cx="4140013" cy="3908586"/>
          </a:xfrm>
        </p:spPr>
        <p:txBody>
          <a:bodyPr vert="horz" lIns="91440" tIns="45720" rIns="91440" bIns="45720" rtlCol="0" anchor="t">
            <a:normAutofit/>
          </a:bodyPr>
          <a:lstStyle/>
          <a:p>
            <a:r>
              <a:rPr lang="en-US" sz="2000">
                <a:ea typeface="Calibri"/>
                <a:cs typeface="Calibri"/>
              </a:rPr>
              <a:t>Cosmic rays are very high energy charged particles: ~10</a:t>
            </a:r>
            <a:r>
              <a:rPr lang="en-US" sz="2000" baseline="30000">
                <a:ea typeface="Calibri"/>
                <a:cs typeface="Calibri"/>
              </a:rPr>
              <a:t>21</a:t>
            </a:r>
            <a:r>
              <a:rPr lang="en-US" sz="2000">
                <a:ea typeface="Calibri"/>
                <a:cs typeface="Calibri"/>
              </a:rPr>
              <a:t> eV </a:t>
            </a:r>
          </a:p>
          <a:p>
            <a:r>
              <a:rPr lang="en-US" sz="2000">
                <a:ea typeface="Calibri"/>
                <a:cs typeface="Calibri"/>
              </a:rPr>
              <a:t>Neutrinos are not charged, so remain undeflected as they travel</a:t>
            </a:r>
          </a:p>
          <a:p>
            <a:r>
              <a:rPr lang="en-US" sz="2000">
                <a:ea typeface="Calibri"/>
                <a:cs typeface="Calibri"/>
              </a:rPr>
              <a:t>By identifying the emitter of HE neutrinos, we can identify the source of HE cosmic rays</a:t>
            </a:r>
          </a:p>
          <a:p>
            <a:r>
              <a:rPr lang="en-US" sz="2000">
                <a:ea typeface="Calibri"/>
                <a:cs typeface="Calibri"/>
              </a:rPr>
              <a:t>Hypothesis: the source of GRBs is also the source of cosmic rays</a:t>
            </a:r>
          </a:p>
          <a:p>
            <a:pPr lvl="1"/>
            <a:r>
              <a:rPr lang="en-US" sz="1600">
                <a:ea typeface="Calibri"/>
                <a:cs typeface="Calibri"/>
              </a:rPr>
              <a:t>Spatial coincidence!</a:t>
            </a:r>
          </a:p>
          <a:p>
            <a:endParaRPr lang="en-US" sz="2000">
              <a:ea typeface="Calibri"/>
              <a:cs typeface="Calibri"/>
            </a:endParaRPr>
          </a:p>
          <a:p>
            <a:endParaRPr lang="en-US" sz="2000">
              <a:ea typeface="Calibri"/>
              <a:cs typeface="Calibri"/>
            </a:endParaRPr>
          </a:p>
        </p:txBody>
      </p:sp>
      <p:sp>
        <p:nvSpPr>
          <p:cNvPr id="5" name="TextBox 4">
            <a:extLst>
              <a:ext uri="{FF2B5EF4-FFF2-40B4-BE49-F238E27FC236}">
                <a16:creationId xmlns:a16="http://schemas.microsoft.com/office/drawing/2014/main" id="{8CDD1187-527F-39DB-EFCB-0F370FD29A11}"/>
              </a:ext>
            </a:extLst>
          </p:cNvPr>
          <p:cNvSpPr txBox="1"/>
          <p:nvPr/>
        </p:nvSpPr>
        <p:spPr>
          <a:xfrm>
            <a:off x="0" y="6580991"/>
            <a:ext cx="1715085" cy="276999"/>
          </a:xfrm>
          <a:prstGeom prst="rect">
            <a:avLst/>
          </a:prstGeom>
          <a:solidFill>
            <a:schemeClr val="bg1"/>
          </a:solidFill>
        </p:spPr>
        <p:txBody>
          <a:bodyPr wrap="none" rtlCol="0">
            <a:spAutoFit/>
          </a:bodyPr>
          <a:lstStyle/>
          <a:p>
            <a:r>
              <a:rPr lang="en-CA" sz="1200" dirty="0">
                <a:solidFill>
                  <a:schemeClr val="accent5"/>
                </a:solidFill>
              </a:rPr>
              <a:t>Image provided by CERN</a:t>
            </a:r>
          </a:p>
        </p:txBody>
      </p:sp>
    </p:spTree>
    <p:extLst>
      <p:ext uri="{BB962C8B-B14F-4D97-AF65-F5344CB8AC3E}">
        <p14:creationId xmlns:p14="http://schemas.microsoft.com/office/powerpoint/2010/main" val="1188773893"/>
      </p:ext>
    </p:extLst>
  </p:cSld>
  <p:clrMapOvr>
    <a:masterClrMapping/>
  </p:clrMapOvr>
  <p:extLst>
    <p:ext uri="{6950BFC3-D8DA-4A85-94F7-54DA5524770B}">
      <p188:commentRel xmlns:p188="http://schemas.microsoft.com/office/powerpoint/2018/8/main" r:id="rId3"/>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22C0E-EB52-BF84-227A-61F2269E453B}"/>
              </a:ext>
            </a:extLst>
          </p:cNvPr>
          <p:cNvSpPr>
            <a:spLocks noGrp="1"/>
          </p:cNvSpPr>
          <p:nvPr>
            <p:ph type="title"/>
          </p:nvPr>
        </p:nvSpPr>
        <p:spPr/>
        <p:txBody>
          <a:bodyPr/>
          <a:lstStyle/>
          <a:p>
            <a:r>
              <a:rPr lang="en-CA" noProof="0">
                <a:cs typeface="Calibri Light"/>
              </a:rPr>
              <a:t>Gamma-ray Coordinates Network</a:t>
            </a:r>
            <a:endParaRPr lang="en-CA" noProof="0"/>
          </a:p>
        </p:txBody>
      </p:sp>
      <p:pic>
        <p:nvPicPr>
          <p:cNvPr id="4" name="Picture 4" descr="Diagram, schematic&#10;&#10;Description automatically generated">
            <a:extLst>
              <a:ext uri="{FF2B5EF4-FFF2-40B4-BE49-F238E27FC236}">
                <a16:creationId xmlns:a16="http://schemas.microsoft.com/office/drawing/2014/main" id="{E6290FA5-7F67-2068-3C8D-FDD30BF5D9BE}"/>
              </a:ext>
            </a:extLst>
          </p:cNvPr>
          <p:cNvPicPr>
            <a:picLocks noGrp="1" noChangeAspect="1"/>
          </p:cNvPicPr>
          <p:nvPr>
            <p:ph idx="1"/>
          </p:nvPr>
        </p:nvPicPr>
        <p:blipFill>
          <a:blip r:embed="rId3"/>
          <a:stretch>
            <a:fillRect/>
          </a:stretch>
        </p:blipFill>
        <p:spPr>
          <a:xfrm>
            <a:off x="3352800" y="1905794"/>
            <a:ext cx="5486400" cy="4191000"/>
          </a:xfrm>
        </p:spPr>
      </p:pic>
      <p:sp>
        <p:nvSpPr>
          <p:cNvPr id="3" name="TextBox 2">
            <a:extLst>
              <a:ext uri="{FF2B5EF4-FFF2-40B4-BE49-F238E27FC236}">
                <a16:creationId xmlns:a16="http://schemas.microsoft.com/office/drawing/2014/main" id="{79C9A6CF-56EB-325B-AD90-2D21EC83D52C}"/>
              </a:ext>
            </a:extLst>
          </p:cNvPr>
          <p:cNvSpPr txBox="1"/>
          <p:nvPr/>
        </p:nvSpPr>
        <p:spPr>
          <a:xfrm>
            <a:off x="7115651" y="6096794"/>
            <a:ext cx="1723549" cy="276999"/>
          </a:xfrm>
          <a:prstGeom prst="rect">
            <a:avLst/>
          </a:prstGeom>
          <a:noFill/>
        </p:spPr>
        <p:txBody>
          <a:bodyPr wrap="none" rtlCol="0">
            <a:spAutoFit/>
          </a:bodyPr>
          <a:lstStyle/>
          <a:p>
            <a:r>
              <a:rPr lang="en-CA" sz="1200" dirty="0">
                <a:solidFill>
                  <a:schemeClr val="accent5"/>
                </a:solidFill>
              </a:rPr>
              <a:t>Image provided by NASA</a:t>
            </a:r>
          </a:p>
        </p:txBody>
      </p:sp>
    </p:spTree>
    <p:extLst>
      <p:ext uri="{BB962C8B-B14F-4D97-AF65-F5344CB8AC3E}">
        <p14:creationId xmlns:p14="http://schemas.microsoft.com/office/powerpoint/2010/main" val="3881308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0A0F2-22F9-4843-2FB4-527150DF0650}"/>
              </a:ext>
            </a:extLst>
          </p:cNvPr>
          <p:cNvSpPr>
            <a:spLocks noGrp="1"/>
          </p:cNvSpPr>
          <p:nvPr>
            <p:ph type="title"/>
          </p:nvPr>
        </p:nvSpPr>
        <p:spPr>
          <a:xfrm>
            <a:off x="8498305" y="365125"/>
            <a:ext cx="3390232" cy="1352299"/>
          </a:xfrm>
        </p:spPr>
        <p:txBody>
          <a:bodyPr/>
          <a:lstStyle/>
          <a:p>
            <a:r>
              <a:rPr lang="en-CA" noProof="0">
                <a:cs typeface="Calibri Light"/>
              </a:rPr>
              <a:t>GCN Notices</a:t>
            </a:r>
          </a:p>
        </p:txBody>
      </p:sp>
      <p:sp>
        <p:nvSpPr>
          <p:cNvPr id="3" name="Content Placeholder 2">
            <a:extLst>
              <a:ext uri="{FF2B5EF4-FFF2-40B4-BE49-F238E27FC236}">
                <a16:creationId xmlns:a16="http://schemas.microsoft.com/office/drawing/2014/main" id="{6F6706CE-A9D2-3E4A-6C1D-4C04612B0917}"/>
              </a:ext>
            </a:extLst>
          </p:cNvPr>
          <p:cNvSpPr>
            <a:spLocks noGrp="1"/>
          </p:cNvSpPr>
          <p:nvPr>
            <p:ph idx="1"/>
          </p:nvPr>
        </p:nvSpPr>
        <p:spPr>
          <a:xfrm>
            <a:off x="-4012" y="-5848"/>
            <a:ext cx="8069179" cy="6864600"/>
          </a:xfrm>
          <a:solidFill>
            <a:schemeClr val="tx1">
              <a:lumMod val="75000"/>
              <a:lumOff val="25000"/>
            </a:schemeClr>
          </a:solidFill>
          <a:ln>
            <a:noFill/>
          </a:ln>
        </p:spPr>
        <p:txBody>
          <a:bodyPr vert="horz" lIns="91440" tIns="45720" rIns="91440" bIns="45720" rtlCol="0" anchor="t">
            <a:noAutofit/>
          </a:bodyPr>
          <a:lstStyle/>
          <a:p>
            <a:pPr marL="0" indent="0">
              <a:buNone/>
            </a:pPr>
            <a:r>
              <a:rPr lang="en-CA" sz="1600" noProof="0">
                <a:solidFill>
                  <a:schemeClr val="bg2"/>
                </a:solidFill>
                <a:latin typeface="Consolas"/>
              </a:rPr>
              <a:t>//////////////////////////////////////////////////////////////////////
TITLE:            GCN/AMON NOTICE
NOTICE_DATE:      Mon 08 Aug 22 08:00:42 UT
NOTICE_TYPE:      ICECUBE </a:t>
            </a:r>
            <a:r>
              <a:rPr lang="en-CA" sz="1600" noProof="0" err="1">
                <a:solidFill>
                  <a:schemeClr val="bg2"/>
                </a:solidFill>
                <a:latin typeface="Consolas"/>
              </a:rPr>
              <a:t>Astrotrack</a:t>
            </a:r>
            <a:r>
              <a:rPr lang="en-CA" sz="1600" noProof="0">
                <a:solidFill>
                  <a:schemeClr val="bg2"/>
                </a:solidFill>
                <a:latin typeface="Consolas"/>
              </a:rPr>
              <a:t> Bronze 
STREAM:           25
RUN_NUM:          136918
EVENT_NUM:        45252263
SRC_RA:           132.3328d {+08h 49m 20s} (J2000),
                  132.5365d {+08h 50m 09s} (current),
                  131.8824d {+08h 47m 32s} (1950)
SRC_DEC:          -42.7168d {-42d 43' 00"} (J2000),
                  -42.8017d {-42d 48' 05"} (current),
                  -42.5301d {-42d 31' 47"} (1950)
SRC_ERROR:        39.13 [arcmin radius, stat-only, 90% containment]
SRC_ERROR50:      14.09 [arcmin radius, stat-only, 50% containment]
DISCOVERY_DATE:   19799 TJD;   220 DOY;   22/08/08 (</a:t>
            </a:r>
            <a:r>
              <a:rPr lang="en-CA" sz="1600" noProof="0" err="1">
                <a:solidFill>
                  <a:schemeClr val="bg2"/>
                </a:solidFill>
                <a:latin typeface="Consolas"/>
              </a:rPr>
              <a:t>yy</a:t>
            </a:r>
            <a:r>
              <a:rPr lang="en-CA" sz="1600" noProof="0">
                <a:solidFill>
                  <a:schemeClr val="bg2"/>
                </a:solidFill>
                <a:latin typeface="Consolas"/>
              </a:rPr>
              <a:t>/mm/dd)
DISCOVERY_TIME:   28797 SOD {07:59:57.26} UT
REVISION:         0
ENERGY:           5.4853e+01 [</a:t>
            </a:r>
            <a:r>
              <a:rPr lang="en-CA" sz="1600" noProof="0" err="1">
                <a:solidFill>
                  <a:schemeClr val="bg2"/>
                </a:solidFill>
                <a:latin typeface="Consolas"/>
              </a:rPr>
              <a:t>TeV</a:t>
            </a:r>
            <a:r>
              <a:rPr lang="en-CA" sz="1600" noProof="0">
                <a:solidFill>
                  <a:schemeClr val="bg2"/>
                </a:solidFill>
                <a:latin typeface="Consolas"/>
              </a:rPr>
              <a:t>]
SIGNALNESS:       3.8646e-01 [</a:t>
            </a:r>
            <a:r>
              <a:rPr lang="en-CA" sz="1600" noProof="0" err="1">
                <a:solidFill>
                  <a:schemeClr val="bg2"/>
                </a:solidFill>
                <a:latin typeface="Consolas"/>
              </a:rPr>
              <a:t>dn</a:t>
            </a:r>
            <a:r>
              <a:rPr lang="en-CA" sz="1600" noProof="0">
                <a:solidFill>
                  <a:schemeClr val="bg2"/>
                </a:solidFill>
                <a:latin typeface="Consolas"/>
              </a:rPr>
              <a:t>]
FAR:              1.8772 [</a:t>
            </a:r>
            <a:r>
              <a:rPr lang="en-CA" sz="1600" noProof="0" err="1">
                <a:solidFill>
                  <a:schemeClr val="bg2"/>
                </a:solidFill>
                <a:latin typeface="Consolas"/>
              </a:rPr>
              <a:t>yr</a:t>
            </a:r>
            <a:r>
              <a:rPr lang="en-CA" sz="1600" noProof="0">
                <a:solidFill>
                  <a:schemeClr val="bg2"/>
                </a:solidFill>
                <a:latin typeface="Consolas"/>
              </a:rPr>
              <a:t>^-1]
SUN_POSTN:        138.24d {+09h 12m 57s}  +16.10d {+16d 06' 17"}
SUN_DIST:          59.14 [deg]   </a:t>
            </a:r>
            <a:r>
              <a:rPr lang="en-CA" sz="1600" noProof="0" err="1">
                <a:solidFill>
                  <a:schemeClr val="bg2"/>
                </a:solidFill>
                <a:latin typeface="Consolas"/>
              </a:rPr>
              <a:t>Sun_angle</a:t>
            </a:r>
            <a:r>
              <a:rPr lang="en-CA" sz="1600" noProof="0">
                <a:solidFill>
                  <a:schemeClr val="bg2"/>
                </a:solidFill>
                <a:latin typeface="Consolas"/>
              </a:rPr>
              <a:t>= 0.4 [hr] (West of Sun)
MOON_POSTN:       262.81d {+17h 31m 15s}  -26.31d {-26d 18' 19"}
MOON_DIST:         97.13 [deg]
GAL_COORDS:       263.16,  0.71 [deg] galactic </a:t>
            </a:r>
            <a:r>
              <a:rPr lang="en-CA" sz="1600" noProof="0" err="1">
                <a:solidFill>
                  <a:schemeClr val="bg2"/>
                </a:solidFill>
                <a:latin typeface="Consolas"/>
              </a:rPr>
              <a:t>lon,lat</a:t>
            </a:r>
            <a:r>
              <a:rPr lang="en-CA" sz="1600" noProof="0">
                <a:solidFill>
                  <a:schemeClr val="bg2"/>
                </a:solidFill>
                <a:latin typeface="Consolas"/>
              </a:rPr>
              <a:t> of the event
ECL_COORDS:       155.21,-56.98 [deg] ecliptic </a:t>
            </a:r>
            <a:r>
              <a:rPr lang="en-CA" sz="1600" noProof="0" err="1">
                <a:solidFill>
                  <a:schemeClr val="bg2"/>
                </a:solidFill>
                <a:latin typeface="Consolas"/>
              </a:rPr>
              <a:t>lon,lat</a:t>
            </a:r>
            <a:r>
              <a:rPr lang="en-CA" sz="1600" noProof="0">
                <a:solidFill>
                  <a:schemeClr val="bg2"/>
                </a:solidFill>
                <a:latin typeface="Consolas"/>
              </a:rPr>
              <a:t> of the event
COMMENTS:         </a:t>
            </a:r>
            <a:r>
              <a:rPr lang="en-CA" sz="1600" noProof="0" err="1">
                <a:solidFill>
                  <a:schemeClr val="bg2"/>
                </a:solidFill>
                <a:latin typeface="Consolas"/>
              </a:rPr>
              <a:t>IceCube</a:t>
            </a:r>
            <a:r>
              <a:rPr lang="en-CA" sz="1600" noProof="0">
                <a:solidFill>
                  <a:schemeClr val="bg2"/>
                </a:solidFill>
                <a:latin typeface="Consolas"/>
              </a:rPr>
              <a:t> Bronze event.  
COMMENTS:         The position error is statistical only, there is </a:t>
            </a:r>
            <a:br>
              <a:rPr lang="en-CA" sz="1600" noProof="0">
                <a:solidFill>
                  <a:schemeClr val="bg2"/>
                </a:solidFill>
                <a:latin typeface="Consolas"/>
              </a:rPr>
            </a:br>
            <a:r>
              <a:rPr lang="en-CA" sz="1600" noProof="0">
                <a:solidFill>
                  <a:schemeClr val="bg2"/>
                </a:solidFill>
                <a:latin typeface="Consolas"/>
              </a:rPr>
              <a:t>                  no systematic added.  </a:t>
            </a:r>
            <a:endParaRPr lang="en-CA" sz="1600" noProof="0">
              <a:solidFill>
                <a:schemeClr val="bg2"/>
              </a:solidFill>
              <a:cs typeface="Calibri" panose="020F0502020204030204"/>
            </a:endParaRPr>
          </a:p>
        </p:txBody>
      </p:sp>
      <p:sp>
        <p:nvSpPr>
          <p:cNvPr id="5" name="Content Placeholder 2">
            <a:extLst>
              <a:ext uri="{FF2B5EF4-FFF2-40B4-BE49-F238E27FC236}">
                <a16:creationId xmlns:a16="http://schemas.microsoft.com/office/drawing/2014/main" id="{E62BCA7D-E0EB-4278-13AE-26F22C5EF40C}"/>
              </a:ext>
            </a:extLst>
          </p:cNvPr>
          <p:cNvSpPr txBox="1">
            <a:spLocks/>
          </p:cNvSpPr>
          <p:nvPr/>
        </p:nvSpPr>
        <p:spPr>
          <a:xfrm>
            <a:off x="8458200" y="1825625"/>
            <a:ext cx="2895600" cy="435133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CA">
                <a:cs typeface="Calibri"/>
              </a:rPr>
              <a:t>Custom format</a:t>
            </a:r>
          </a:p>
          <a:p>
            <a:endParaRPr lang="en-CA">
              <a:cs typeface="Calibri"/>
            </a:endParaRPr>
          </a:p>
          <a:p>
            <a:r>
              <a:rPr lang="en-CA">
                <a:cs typeface="Calibri"/>
              </a:rPr>
              <a:t>Made for emails</a:t>
            </a:r>
          </a:p>
          <a:p>
            <a:pPr marL="0" indent="0">
              <a:buNone/>
            </a:pPr>
            <a:endParaRPr lang="en-CA">
              <a:cs typeface="Calibri"/>
            </a:endParaRPr>
          </a:p>
          <a:p>
            <a:r>
              <a:rPr lang="en-CA">
                <a:cs typeface="Calibri"/>
              </a:rPr>
              <a:t>Machine- &amp; Human-readable</a:t>
            </a:r>
          </a:p>
          <a:p>
            <a:endParaRPr lang="en-CA">
              <a:cs typeface="Calibri"/>
            </a:endParaRPr>
          </a:p>
        </p:txBody>
      </p:sp>
    </p:spTree>
    <p:extLst>
      <p:ext uri="{BB962C8B-B14F-4D97-AF65-F5344CB8AC3E}">
        <p14:creationId xmlns:p14="http://schemas.microsoft.com/office/powerpoint/2010/main" val="2665728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0A0F2-22F9-4843-2FB4-527150DF0650}"/>
              </a:ext>
            </a:extLst>
          </p:cNvPr>
          <p:cNvSpPr>
            <a:spLocks noGrp="1"/>
          </p:cNvSpPr>
          <p:nvPr>
            <p:ph type="title"/>
          </p:nvPr>
        </p:nvSpPr>
        <p:spPr>
          <a:xfrm>
            <a:off x="370305" y="365126"/>
            <a:ext cx="3390232" cy="1352299"/>
          </a:xfrm>
        </p:spPr>
        <p:txBody>
          <a:bodyPr/>
          <a:lstStyle/>
          <a:p>
            <a:r>
              <a:rPr lang="en-CA" noProof="0">
                <a:cs typeface="Calibri Light"/>
              </a:rPr>
              <a:t>GCN Circulars</a:t>
            </a:r>
          </a:p>
        </p:txBody>
      </p:sp>
      <p:sp>
        <p:nvSpPr>
          <p:cNvPr id="3" name="Content Placeholder 2">
            <a:extLst>
              <a:ext uri="{FF2B5EF4-FFF2-40B4-BE49-F238E27FC236}">
                <a16:creationId xmlns:a16="http://schemas.microsoft.com/office/drawing/2014/main" id="{6F6706CE-A9D2-3E4A-6C1D-4C04612B0917}"/>
              </a:ext>
            </a:extLst>
          </p:cNvPr>
          <p:cNvSpPr>
            <a:spLocks noGrp="1"/>
          </p:cNvSpPr>
          <p:nvPr>
            <p:ph idx="1"/>
          </p:nvPr>
        </p:nvSpPr>
        <p:spPr>
          <a:xfrm>
            <a:off x="4126830" y="-5848"/>
            <a:ext cx="8069179" cy="6864600"/>
          </a:xfrm>
          <a:solidFill>
            <a:schemeClr val="tx1">
              <a:lumMod val="75000"/>
              <a:lumOff val="25000"/>
            </a:schemeClr>
          </a:solidFill>
          <a:ln>
            <a:noFill/>
          </a:ln>
        </p:spPr>
        <p:txBody>
          <a:bodyPr vert="horz" lIns="91440" tIns="45720" rIns="91440" bIns="45720" rtlCol="0" anchor="t">
            <a:noAutofit/>
          </a:bodyPr>
          <a:lstStyle/>
          <a:p>
            <a:pPr marL="0" indent="0">
              <a:buNone/>
            </a:pPr>
            <a:r>
              <a:rPr lang="en-CA" sz="1600" noProof="0">
                <a:solidFill>
                  <a:schemeClr val="bg2"/>
                </a:solidFill>
                <a:latin typeface="Consolas"/>
              </a:rPr>
              <a:t>TITLE:   GCN CIRCULAR
NUMBER:  32357
SUBJECT: IceCube-220624A: Classification of AT2022nit as a type </a:t>
            </a:r>
            <a:r>
              <a:rPr lang="en-CA" sz="1600" noProof="0" err="1">
                <a:solidFill>
                  <a:schemeClr val="bg2"/>
                </a:solidFill>
                <a:latin typeface="Consolas"/>
              </a:rPr>
              <a:t>Ia</a:t>
            </a:r>
            <a:r>
              <a:rPr lang="en-CA" sz="1600" noProof="0">
                <a:solidFill>
                  <a:schemeClr val="bg2"/>
                </a:solidFill>
                <a:latin typeface="Consolas"/>
              </a:rPr>
              <a:t> supernova and AT2021bei as an AGN
DATE:    22/07/09 11:15:01 GMT
FROM:    Simeon </a:t>
            </a:r>
            <a:r>
              <a:rPr lang="en-CA" sz="1600" noProof="0" err="1">
                <a:solidFill>
                  <a:schemeClr val="bg2"/>
                </a:solidFill>
                <a:latin typeface="Consolas"/>
              </a:rPr>
              <a:t>Reusch</a:t>
            </a:r>
            <a:r>
              <a:rPr lang="en-CA" sz="1600" noProof="0">
                <a:solidFill>
                  <a:schemeClr val="bg2"/>
                </a:solidFill>
                <a:latin typeface="Consolas"/>
              </a:rPr>
              <a:t> at DESY  &lt;simeon.reusch@desy.de&gt;
Robert Stein (Caltech), </a:t>
            </a:r>
            <a:r>
              <a:rPr lang="en-CA" sz="1600" noProof="0" err="1">
                <a:solidFill>
                  <a:schemeClr val="bg2"/>
                </a:solidFill>
                <a:latin typeface="Consolas"/>
              </a:rPr>
              <a:t>Jannis</a:t>
            </a:r>
            <a:r>
              <a:rPr lang="en-CA" sz="1600" noProof="0">
                <a:solidFill>
                  <a:schemeClr val="bg2"/>
                </a:solidFill>
                <a:latin typeface="Consolas"/>
              </a:rPr>
              <a:t> Necker, Simeon </a:t>
            </a:r>
            <a:r>
              <a:rPr lang="en-CA" sz="1600" noProof="0" err="1">
                <a:solidFill>
                  <a:schemeClr val="bg2"/>
                </a:solidFill>
                <a:latin typeface="Consolas"/>
              </a:rPr>
              <a:t>Reusch</a:t>
            </a:r>
            <a:r>
              <a:rPr lang="en-CA" sz="1600" noProof="0">
                <a:solidFill>
                  <a:schemeClr val="bg2"/>
                </a:solidFill>
                <a:latin typeface="Consolas"/>
              </a:rPr>
              <a:t> (DESY), Shreya Anand, </a:t>
            </a:r>
            <a:r>
              <a:rPr lang="en-CA" sz="1600" noProof="0" err="1">
                <a:solidFill>
                  <a:schemeClr val="bg2"/>
                </a:solidFill>
                <a:latin typeface="Consolas"/>
              </a:rPr>
              <a:t>Kaustav</a:t>
            </a:r>
            <a:r>
              <a:rPr lang="en-CA" sz="1600" noProof="0">
                <a:solidFill>
                  <a:schemeClr val="bg2"/>
                </a:solidFill>
                <a:latin typeface="Consolas"/>
              </a:rPr>
              <a:t> Das (Caltech), Jesper </a:t>
            </a:r>
            <a:r>
              <a:rPr lang="en-CA" sz="1600" noProof="0" err="1">
                <a:solidFill>
                  <a:schemeClr val="bg2"/>
                </a:solidFill>
                <a:latin typeface="Consolas"/>
              </a:rPr>
              <a:t>Sollerman</a:t>
            </a:r>
            <a:r>
              <a:rPr lang="en-CA" sz="1600" noProof="0">
                <a:solidFill>
                  <a:schemeClr val="bg2"/>
                </a:solidFill>
                <a:latin typeface="Consolas"/>
              </a:rPr>
              <a:t> (Stockholm Uni), Viraj </a:t>
            </a:r>
            <a:r>
              <a:rPr lang="en-CA" sz="1600" noProof="0" err="1">
                <a:solidFill>
                  <a:schemeClr val="bg2"/>
                </a:solidFill>
                <a:latin typeface="Consolas"/>
              </a:rPr>
              <a:t>Karambelkar</a:t>
            </a:r>
            <a:r>
              <a:rPr lang="en-CA" sz="1600" noProof="0">
                <a:solidFill>
                  <a:schemeClr val="bg2"/>
                </a:solidFill>
                <a:latin typeface="Consolas"/>
              </a:rPr>
              <a:t>, Mansi </a:t>
            </a:r>
            <a:r>
              <a:rPr lang="en-CA" sz="1600" noProof="0" err="1">
                <a:solidFill>
                  <a:schemeClr val="bg2"/>
                </a:solidFill>
                <a:latin typeface="Consolas"/>
              </a:rPr>
              <a:t>Kasliwal</a:t>
            </a:r>
            <a:r>
              <a:rPr lang="en-CA" sz="1600" noProof="0">
                <a:solidFill>
                  <a:schemeClr val="bg2"/>
                </a:solidFill>
                <a:latin typeface="Consolas"/>
              </a:rPr>
              <a:t> (Caltech) and Anna </a:t>
            </a:r>
            <a:r>
              <a:rPr lang="en-CA" sz="1600" noProof="0" err="1">
                <a:solidFill>
                  <a:schemeClr val="bg2"/>
                </a:solidFill>
                <a:latin typeface="Consolas"/>
              </a:rPr>
              <a:t>Franckowiak</a:t>
            </a:r>
            <a:r>
              <a:rPr lang="en-CA" sz="1600" noProof="0">
                <a:solidFill>
                  <a:schemeClr val="bg2"/>
                </a:solidFill>
                <a:latin typeface="Consolas"/>
              </a:rPr>
              <a:t> (DESY/Ruhr University Bochum) report:
We observed neutrino IC220624A (Santander et. al, GCN 32260) with the Zwicky Transient Facility (</a:t>
            </a:r>
            <a:r>
              <a:rPr lang="en-CA" sz="1600" noProof="0" err="1">
                <a:solidFill>
                  <a:schemeClr val="bg2"/>
                </a:solidFill>
                <a:latin typeface="Consolas"/>
              </a:rPr>
              <a:t>Reusch</a:t>
            </a:r>
            <a:r>
              <a:rPr lang="en-CA" sz="1600" noProof="0">
                <a:solidFill>
                  <a:schemeClr val="bg2"/>
                </a:solidFill>
                <a:latin typeface="Consolas"/>
              </a:rPr>
              <a:t> et al., GCN 32270) as part of our ZTF neutrino follow-up program (Stein et al. 2022). Though no candidates were identified with our initial </a:t>
            </a:r>
            <a:r>
              <a:rPr lang="en-CA" sz="1600" noProof="0" err="1">
                <a:solidFill>
                  <a:schemeClr val="bg2"/>
                </a:solidFill>
                <a:latin typeface="Consolas"/>
              </a:rPr>
              <a:t>ToO</a:t>
            </a:r>
            <a:r>
              <a:rPr lang="en-CA" sz="1600" noProof="0">
                <a:solidFill>
                  <a:schemeClr val="bg2"/>
                </a:solidFill>
                <a:latin typeface="Consolas"/>
              </a:rPr>
              <a:t> observation, we continued our regular monitoring of the localisation with additional </a:t>
            </a:r>
            <a:r>
              <a:rPr lang="en-CA" sz="1600" noProof="0" err="1">
                <a:solidFill>
                  <a:schemeClr val="bg2"/>
                </a:solidFill>
                <a:latin typeface="Consolas"/>
              </a:rPr>
              <a:t>ToO</a:t>
            </a:r>
            <a:r>
              <a:rPr lang="en-CA" sz="1600" noProof="0">
                <a:solidFill>
                  <a:schemeClr val="bg2"/>
                </a:solidFill>
                <a:latin typeface="Consolas"/>
              </a:rPr>
              <a:t> and serendipitous observations. 
As part of these additional observations, we identified the transient ZTF22aaparxg/AT2022nit as a possible optical counterpart. We undertook spectroscopic observations of AT2022nit with the Low Resolution Imaging Spectrometer (LRIS, </a:t>
            </a:r>
            <a:r>
              <a:rPr lang="en-CA" sz="1600" noProof="0" err="1">
                <a:solidFill>
                  <a:schemeClr val="bg2"/>
                </a:solidFill>
                <a:latin typeface="Consolas"/>
              </a:rPr>
              <a:t>Oke</a:t>
            </a:r>
            <a:r>
              <a:rPr lang="en-CA" sz="1600" noProof="0">
                <a:solidFill>
                  <a:schemeClr val="bg2"/>
                </a:solidFill>
                <a:latin typeface="Consolas"/>
              </a:rPr>
              <a:t> et al. 95) at the Keck I Observatory.
Using SNID (</a:t>
            </a:r>
            <a:r>
              <a:rPr lang="en-CA" sz="1600" noProof="0" err="1">
                <a:solidFill>
                  <a:schemeClr val="bg2"/>
                </a:solidFill>
                <a:latin typeface="Consolas"/>
              </a:rPr>
              <a:t>Blondin</a:t>
            </a:r>
            <a:r>
              <a:rPr lang="en-CA" sz="1600" noProof="0">
                <a:solidFill>
                  <a:schemeClr val="bg2"/>
                </a:solidFill>
                <a:latin typeface="Consolas"/>
              </a:rPr>
              <a:t> et al. 2007), we classify AT2022nit as a type </a:t>
            </a:r>
            <a:r>
              <a:rPr lang="en-CA" sz="1600" noProof="0" err="1">
                <a:solidFill>
                  <a:schemeClr val="bg2"/>
                </a:solidFill>
                <a:latin typeface="Consolas"/>
              </a:rPr>
              <a:t>Ia</a:t>
            </a:r>
            <a:r>
              <a:rPr lang="en-CA" sz="1600" noProof="0">
                <a:solidFill>
                  <a:schemeClr val="bg2"/>
                </a:solidFill>
                <a:latin typeface="Consolas"/>
              </a:rPr>
              <a:t> supernova at redshift z=0.16 (see https://www.wis-tns.org/object/2022nit for the full spectrum). Given that type </a:t>
            </a:r>
            <a:r>
              <a:rPr lang="en-CA" sz="1600" noProof="0" err="1">
                <a:solidFill>
                  <a:schemeClr val="bg2"/>
                </a:solidFill>
                <a:latin typeface="Consolas"/>
              </a:rPr>
              <a:t>Ia</a:t>
            </a:r>
            <a:r>
              <a:rPr lang="en-CA" sz="1600" noProof="0">
                <a:solidFill>
                  <a:schemeClr val="bg2"/>
                </a:solidFill>
                <a:latin typeface="Consolas"/>
              </a:rPr>
              <a:t> supernovae are not predicted to emit high-energy neutrinos, we therefore exclude AT2022nit as a candidate counterpart to IC220624A.
We also identified ZTF19adgzidh/AT2021bei as another optical counterpart candidate and observed it with ALFOSC on the 2.5m NOT telescope at Roque de </a:t>
            </a:r>
            <a:r>
              <a:rPr lang="en-CA" sz="1600" noProof="0" err="1">
                <a:solidFill>
                  <a:schemeClr val="bg2"/>
                </a:solidFill>
                <a:latin typeface="Consolas"/>
              </a:rPr>
              <a:t>los</a:t>
            </a:r>
            <a:r>
              <a:rPr lang="en-CA" sz="1600" noProof="0">
                <a:solidFill>
                  <a:schemeClr val="bg2"/>
                </a:solidFill>
                <a:latin typeface="Consolas"/>
              </a:rPr>
              <a:t> Muchachos Observatory.
Using SNID (</a:t>
            </a:r>
            <a:r>
              <a:rPr lang="en-CA" sz="1600" noProof="0" err="1">
                <a:solidFill>
                  <a:schemeClr val="bg2"/>
                </a:solidFill>
                <a:latin typeface="Consolas"/>
              </a:rPr>
              <a:t>Blondin</a:t>
            </a:r>
            <a:r>
              <a:rPr lang="en-CA" sz="1600" noProof="0">
                <a:solidFill>
                  <a:schemeClr val="bg2"/>
                </a:solidFill>
                <a:latin typeface="Consolas"/>
              </a:rPr>
              <a:t> et al. 2007), we classify AT2021bei as flare in an AGN at redshift z=0.48 (see https://www.wis-tns.org/object/2021bei for the full spectrum). Because such flares occur frequently across the sky, we expect to find coincidences between AGN flares and neutrinos by random chance. Given the lack of any exceptional flaring activity in this source, we conclude that AT2021bei is not a promising counterpart to IC220624A.
We have not identified any other candidate optical counterparts with ZTF.
Based on observations made with the Nordic Optical Telescope, owned in collaboration by the University of Turku and Aarhus University, and operated jointly by Aarhus University, the University of Turku and the University of Oslo, representing Denmark, Finland and Norway, the University of Iceland and Stockholm University at the </a:t>
            </a:r>
            <a:r>
              <a:rPr lang="en-CA" sz="1600" noProof="0" err="1">
                <a:solidFill>
                  <a:schemeClr val="bg2"/>
                </a:solidFill>
                <a:latin typeface="Consolas"/>
              </a:rPr>
              <a:t>Observatorio</a:t>
            </a:r>
            <a:r>
              <a:rPr lang="en-CA" sz="1600" noProof="0">
                <a:solidFill>
                  <a:schemeClr val="bg2"/>
                </a:solidFill>
                <a:latin typeface="Consolas"/>
              </a:rPr>
              <a:t> del Roque de </a:t>
            </a:r>
            <a:r>
              <a:rPr lang="en-CA" sz="1600" noProof="0" err="1">
                <a:solidFill>
                  <a:schemeClr val="bg2"/>
                </a:solidFill>
                <a:latin typeface="Consolas"/>
              </a:rPr>
              <a:t>los</a:t>
            </a:r>
            <a:r>
              <a:rPr lang="en-CA" sz="1600" noProof="0">
                <a:solidFill>
                  <a:schemeClr val="bg2"/>
                </a:solidFill>
                <a:latin typeface="Consolas"/>
              </a:rPr>
              <a:t> Muchachos, La Palma, Spain, of the Instituto de </a:t>
            </a:r>
            <a:r>
              <a:rPr lang="en-CA" sz="1600" noProof="0" err="1">
                <a:solidFill>
                  <a:schemeClr val="bg2"/>
                </a:solidFill>
                <a:latin typeface="Consolas"/>
              </a:rPr>
              <a:t>Astrofisica</a:t>
            </a:r>
            <a:r>
              <a:rPr lang="en-CA" sz="1600" noProof="0">
                <a:solidFill>
                  <a:schemeClr val="bg2"/>
                </a:solidFill>
                <a:latin typeface="Consolas"/>
              </a:rPr>
              <a:t> de Canarias.
The data presented herein were obtained at the W. M. Keck Observatory, which is operated as a scientific partnership among the California Institute of Technology, the University of California and the National Aeronautics and Space Administration. The Observatory was made possible by the generous financial support of the W. M. Keck Foundation.
The authors wish to recognize and acknowledge the very significant cultural role and reverence that the summit of </a:t>
            </a:r>
            <a:r>
              <a:rPr lang="en-CA" sz="1600" noProof="0" err="1">
                <a:solidFill>
                  <a:schemeClr val="bg2"/>
                </a:solidFill>
                <a:latin typeface="Consolas"/>
              </a:rPr>
              <a:t>Maunakea</a:t>
            </a:r>
            <a:r>
              <a:rPr lang="en-CA" sz="1600" noProof="0">
                <a:solidFill>
                  <a:schemeClr val="bg2"/>
                </a:solidFill>
                <a:latin typeface="Consolas"/>
              </a:rPr>
              <a:t> has always had within the indigenous Hawaiian community. We are most fortunate to have the opportunity to conduct observations from this mountain.</a:t>
            </a:r>
            <a:endParaRPr lang="en-CA" noProof="0">
              <a:solidFill>
                <a:schemeClr val="bg2"/>
              </a:solidFill>
              <a:cs typeface="Calibri"/>
            </a:endParaRPr>
          </a:p>
        </p:txBody>
      </p:sp>
      <p:sp>
        <p:nvSpPr>
          <p:cNvPr id="5" name="Content Placeholder 2">
            <a:extLst>
              <a:ext uri="{FF2B5EF4-FFF2-40B4-BE49-F238E27FC236}">
                <a16:creationId xmlns:a16="http://schemas.microsoft.com/office/drawing/2014/main" id="{E62BCA7D-E0EB-4278-13AE-26F22C5EF40C}"/>
              </a:ext>
            </a:extLst>
          </p:cNvPr>
          <p:cNvSpPr txBox="1">
            <a:spLocks/>
          </p:cNvSpPr>
          <p:nvPr/>
        </p:nvSpPr>
        <p:spPr>
          <a:xfrm>
            <a:off x="370306" y="1718677"/>
            <a:ext cx="3430336" cy="435133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CA">
                <a:cs typeface="Calibri"/>
              </a:rPr>
              <a:t>Paragraphs of text</a:t>
            </a:r>
          </a:p>
          <a:p>
            <a:endParaRPr lang="en-CA">
              <a:cs typeface="Calibri"/>
            </a:endParaRPr>
          </a:p>
          <a:p>
            <a:r>
              <a:rPr lang="en-CA">
                <a:cs typeface="Calibri"/>
              </a:rPr>
              <a:t>Made for emails</a:t>
            </a:r>
          </a:p>
          <a:p>
            <a:pPr marL="0" indent="0">
              <a:buNone/>
            </a:pPr>
            <a:endParaRPr lang="en-CA">
              <a:cs typeface="Calibri"/>
            </a:endParaRPr>
          </a:p>
          <a:p>
            <a:r>
              <a:rPr lang="en-CA">
                <a:cs typeface="Calibri"/>
              </a:rPr>
              <a:t>Human-readable, machine-unreadable</a:t>
            </a:r>
          </a:p>
          <a:p>
            <a:endParaRPr lang="en-CA">
              <a:cs typeface="Calibri"/>
            </a:endParaRPr>
          </a:p>
        </p:txBody>
      </p:sp>
    </p:spTree>
    <p:extLst>
      <p:ext uri="{BB962C8B-B14F-4D97-AF65-F5344CB8AC3E}">
        <p14:creationId xmlns:p14="http://schemas.microsoft.com/office/powerpoint/2010/main" val="4895293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03EEB-1D16-4DAE-AE32-59664BAF5E13}"/>
              </a:ext>
            </a:extLst>
          </p:cNvPr>
          <p:cNvSpPr>
            <a:spLocks noGrp="1"/>
          </p:cNvSpPr>
          <p:nvPr>
            <p:ph type="title"/>
          </p:nvPr>
        </p:nvSpPr>
        <p:spPr/>
        <p:txBody>
          <a:bodyPr/>
          <a:lstStyle/>
          <a:p>
            <a:r>
              <a:rPr lang="en-CA" noProof="0">
                <a:cs typeface="Calibri Light"/>
              </a:rPr>
              <a:t>hetDB</a:t>
            </a:r>
            <a:endParaRPr lang="en-CA" noProof="0"/>
          </a:p>
        </p:txBody>
      </p:sp>
      <p:sp>
        <p:nvSpPr>
          <p:cNvPr id="3" name="Content Placeholder 2">
            <a:extLst>
              <a:ext uri="{FF2B5EF4-FFF2-40B4-BE49-F238E27FC236}">
                <a16:creationId xmlns:a16="http://schemas.microsoft.com/office/drawing/2014/main" id="{50E9607F-EC57-1CF5-99AB-443ED205C9F1}"/>
              </a:ext>
            </a:extLst>
          </p:cNvPr>
          <p:cNvSpPr>
            <a:spLocks noGrp="1"/>
          </p:cNvSpPr>
          <p:nvPr>
            <p:ph idx="1"/>
          </p:nvPr>
        </p:nvSpPr>
        <p:spPr/>
        <p:txBody>
          <a:bodyPr vert="horz" lIns="91440" tIns="45720" rIns="91440" bIns="45720" rtlCol="0" anchor="t">
            <a:normAutofit/>
          </a:bodyPr>
          <a:lstStyle/>
          <a:p>
            <a:r>
              <a:rPr lang="en-CA" dirty="0">
                <a:ea typeface="Calibri"/>
                <a:cs typeface="Calibri"/>
              </a:rPr>
              <a:t>SQL database</a:t>
            </a:r>
            <a:r>
              <a:rPr lang="en-CA" noProof="0" dirty="0">
                <a:ea typeface="Calibri"/>
                <a:cs typeface="Calibri"/>
              </a:rPr>
              <a:t> of data from GCN alerts</a:t>
            </a:r>
          </a:p>
          <a:p>
            <a:r>
              <a:rPr lang="en-CA" noProof="0" dirty="0">
                <a:ea typeface="Calibri"/>
                <a:cs typeface="Calibri"/>
              </a:rPr>
              <a:t>Stores all information contained in GCN notices + circulars</a:t>
            </a:r>
          </a:p>
          <a:p>
            <a:r>
              <a:rPr lang="en-CA" dirty="0">
                <a:ea typeface="Calibri"/>
                <a:cs typeface="Calibri"/>
              </a:rPr>
              <a:t>Determines particle messenger, observatory, event</a:t>
            </a:r>
          </a:p>
          <a:p>
            <a:r>
              <a:rPr lang="en-CA" noProof="0" dirty="0">
                <a:ea typeface="Calibri"/>
                <a:cs typeface="Calibri"/>
              </a:rPr>
              <a:t>Focused on parsing recent </a:t>
            </a:r>
            <a:r>
              <a:rPr lang="en-CA" noProof="0" dirty="0" err="1">
                <a:ea typeface="Calibri"/>
                <a:cs typeface="Calibri"/>
              </a:rPr>
              <a:t>IceCube</a:t>
            </a:r>
            <a:r>
              <a:rPr lang="en-CA" noProof="0" dirty="0">
                <a:ea typeface="Calibri"/>
                <a:cs typeface="Calibri"/>
              </a:rPr>
              <a:t> notices</a:t>
            </a:r>
          </a:p>
          <a:p>
            <a:pPr lvl="1"/>
            <a:r>
              <a:rPr lang="en-CA" noProof="0" dirty="0">
                <a:ea typeface="Calibri"/>
                <a:cs typeface="Calibri"/>
              </a:rPr>
              <a:t>...but can easily be adjusted to work with others</a:t>
            </a:r>
          </a:p>
          <a:p>
            <a:pPr lvl="1"/>
            <a:endParaRPr lang="en-CA" dirty="0">
              <a:ea typeface="Calibri"/>
              <a:cs typeface="Calibri"/>
            </a:endParaRPr>
          </a:p>
        </p:txBody>
      </p:sp>
    </p:spTree>
    <p:extLst>
      <p:ext uri="{BB962C8B-B14F-4D97-AF65-F5344CB8AC3E}">
        <p14:creationId xmlns:p14="http://schemas.microsoft.com/office/powerpoint/2010/main" val="7479133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D253D-4970-FDCF-5D0A-5CF21E69848E}"/>
              </a:ext>
            </a:extLst>
          </p:cNvPr>
          <p:cNvSpPr>
            <a:spLocks noGrp="1"/>
          </p:cNvSpPr>
          <p:nvPr>
            <p:ph type="title"/>
          </p:nvPr>
        </p:nvSpPr>
        <p:spPr/>
        <p:txBody>
          <a:bodyPr/>
          <a:lstStyle/>
          <a:p>
            <a:r>
              <a:rPr lang="en-CA" dirty="0"/>
              <a:t>hetDB</a:t>
            </a:r>
          </a:p>
        </p:txBody>
      </p:sp>
      <p:sp>
        <p:nvSpPr>
          <p:cNvPr id="3" name="Content Placeholder 2">
            <a:extLst>
              <a:ext uri="{FF2B5EF4-FFF2-40B4-BE49-F238E27FC236}">
                <a16:creationId xmlns:a16="http://schemas.microsoft.com/office/drawing/2014/main" id="{5326ABDA-BE6D-90BB-80FC-DC64EE6A6832}"/>
              </a:ext>
            </a:extLst>
          </p:cNvPr>
          <p:cNvSpPr>
            <a:spLocks noGrp="1"/>
          </p:cNvSpPr>
          <p:nvPr>
            <p:ph idx="1"/>
          </p:nvPr>
        </p:nvSpPr>
        <p:spPr/>
        <p:txBody>
          <a:bodyPr/>
          <a:lstStyle/>
          <a:p>
            <a:endParaRPr lang="en-CA"/>
          </a:p>
        </p:txBody>
      </p:sp>
      <p:pic>
        <p:nvPicPr>
          <p:cNvPr id="4" name="Picture 3" descr="Chart, histogram&#10;&#10;Description automatically generated">
            <a:extLst>
              <a:ext uri="{FF2B5EF4-FFF2-40B4-BE49-F238E27FC236}">
                <a16:creationId xmlns:a16="http://schemas.microsoft.com/office/drawing/2014/main" id="{0FECDB43-1C49-B52F-A60F-4C2D7CA09F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69914" y="1690688"/>
            <a:ext cx="5852172" cy="4389129"/>
          </a:xfrm>
          <a:prstGeom prst="rect">
            <a:avLst/>
          </a:prstGeom>
        </p:spPr>
      </p:pic>
    </p:spTree>
    <p:extLst>
      <p:ext uri="{BB962C8B-B14F-4D97-AF65-F5344CB8AC3E}">
        <p14:creationId xmlns:p14="http://schemas.microsoft.com/office/powerpoint/2010/main" val="21125370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423F1B-3822-8FD0-AC2D-94E1C63A680E}"/>
              </a:ext>
            </a:extLst>
          </p:cNvPr>
          <p:cNvSpPr>
            <a:spLocks noGrp="1"/>
          </p:cNvSpPr>
          <p:nvPr>
            <p:ph type="title"/>
          </p:nvPr>
        </p:nvSpPr>
        <p:spPr/>
        <p:txBody>
          <a:bodyPr/>
          <a:lstStyle/>
          <a:p>
            <a:r>
              <a:rPr lang="en-CA" dirty="0"/>
              <a:t>hetDB</a:t>
            </a:r>
          </a:p>
        </p:txBody>
      </p:sp>
      <p:pic>
        <p:nvPicPr>
          <p:cNvPr id="5" name="Content Placeholder 4" descr="Chart, histogram&#10;&#10;Description automatically generated">
            <a:extLst>
              <a:ext uri="{FF2B5EF4-FFF2-40B4-BE49-F238E27FC236}">
                <a16:creationId xmlns:a16="http://schemas.microsoft.com/office/drawing/2014/main" id="{2A3D3B30-A02F-8B4A-EB56-627397347AF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4216" y="1728479"/>
            <a:ext cx="5801784" cy="4351338"/>
          </a:xfrm>
        </p:spPr>
      </p:pic>
      <p:pic>
        <p:nvPicPr>
          <p:cNvPr id="9" name="Picture 8" descr="Chart, histogram&#10;&#10;Description automatically generated">
            <a:extLst>
              <a:ext uri="{FF2B5EF4-FFF2-40B4-BE49-F238E27FC236}">
                <a16:creationId xmlns:a16="http://schemas.microsoft.com/office/drawing/2014/main" id="{3788A103-06DF-B336-EE5A-9CB7E26E9A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5612" y="1690688"/>
            <a:ext cx="5852172" cy="4389129"/>
          </a:xfrm>
          <a:prstGeom prst="rect">
            <a:avLst/>
          </a:prstGeom>
        </p:spPr>
      </p:pic>
    </p:spTree>
    <p:extLst>
      <p:ext uri="{BB962C8B-B14F-4D97-AF65-F5344CB8AC3E}">
        <p14:creationId xmlns:p14="http://schemas.microsoft.com/office/powerpoint/2010/main" val="315825939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1299</Words>
  <Application>Microsoft Office PowerPoint</Application>
  <PresentationFormat>Widescreen</PresentationFormat>
  <Paragraphs>73</Paragraphs>
  <Slides>13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Consolas</vt:lpstr>
      <vt:lpstr>office theme</vt:lpstr>
      <vt:lpstr>hetDB</vt:lpstr>
      <vt:lpstr>What am I building to?</vt:lpstr>
      <vt:lpstr>Why do we care?</vt:lpstr>
      <vt:lpstr>Gamma-ray Coordinates Network</vt:lpstr>
      <vt:lpstr>GCN Notices</vt:lpstr>
      <vt:lpstr>GCN Circulars</vt:lpstr>
      <vt:lpstr>hetDB</vt:lpstr>
      <vt:lpstr>hetDB</vt:lpstr>
      <vt:lpstr>hetDB</vt:lpstr>
      <vt:lpstr>hetDB</vt:lpstr>
      <vt:lpstr>                General Gamma-ray    Coordinates Network</vt:lpstr>
      <vt:lpstr>Want to try it out?</vt:lpstr>
      <vt:lpstr>Special 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Alexandria Galvin</cp:lastModifiedBy>
  <cp:revision>2</cp:revision>
  <dcterms:created xsi:type="dcterms:W3CDTF">2022-08-10T18:24:02Z</dcterms:created>
  <dcterms:modified xsi:type="dcterms:W3CDTF">2022-08-15T02:50:01Z</dcterms:modified>
</cp:coreProperties>
</file>