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60" r:id="rId3"/>
    <p:sldId id="288" r:id="rId4"/>
    <p:sldId id="287" r:id="rId5"/>
    <p:sldId id="265" r:id="rId6"/>
    <p:sldId id="268" r:id="rId7"/>
    <p:sldId id="273" r:id="rId8"/>
    <p:sldId id="294" r:id="rId9"/>
    <p:sldId id="282" r:id="rId10"/>
    <p:sldId id="295" r:id="rId11"/>
    <p:sldId id="274" r:id="rId12"/>
    <p:sldId id="283" r:id="rId13"/>
    <p:sldId id="284" r:id="rId14"/>
    <p:sldId id="296" r:id="rId15"/>
    <p:sldId id="289" r:id="rId16"/>
    <p:sldId id="290" r:id="rId17"/>
    <p:sldId id="292" r:id="rId18"/>
    <p:sldId id="286" r:id="rId19"/>
    <p:sldId id="297" r:id="rId20"/>
    <p:sldId id="264" r:id="rId2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1pPr>
    <a:lvl2pPr marL="0" marR="0" indent="2286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2pPr>
    <a:lvl3pPr marL="0" marR="0" indent="4572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3pPr>
    <a:lvl4pPr marL="0" marR="0" indent="6858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4pPr>
    <a:lvl5pPr marL="0" marR="0" indent="9144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5pPr>
    <a:lvl6pPr marL="0" marR="0" indent="11430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6pPr>
    <a:lvl7pPr marL="0" marR="0" indent="13716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7pPr>
    <a:lvl8pPr marL="0" marR="0" indent="16002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8pPr>
    <a:lvl9pPr marL="0" marR="0" indent="18288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
          <a:latin typeface="Helvetica Neue Medium"/>
          <a:ea typeface="Helvetica Neue Medium"/>
          <a:cs typeface="Helvetica Neue Medium"/>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
          <a:latin typeface="Helvetica Neue Medium"/>
          <a:ea typeface="Helvetica Neue Medium"/>
          <a:cs typeface="Helvetica Neue Medium"/>
        </a:font>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71" autoAdjust="0"/>
    <p:restoredTop sz="94061" autoAdjust="0"/>
  </p:normalViewPr>
  <p:slideViewPr>
    <p:cSldViewPr snapToGrid="0">
      <p:cViewPr varScale="1">
        <p:scale>
          <a:sx n="35" d="100"/>
          <a:sy n="35" d="100"/>
        </p:scale>
        <p:origin x="105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4" name="Shape 124"/>
          <p:cNvSpPr>
            <a:spLocks noGrp="1" noRot="1" noChangeAspect="1"/>
          </p:cNvSpPr>
          <p:nvPr>
            <p:ph type="sldImg"/>
          </p:nvPr>
        </p:nvSpPr>
        <p:spPr>
          <a:xfrm>
            <a:off x="1143000" y="685800"/>
            <a:ext cx="4572000" cy="3429000"/>
          </a:xfrm>
          <a:prstGeom prst="rect">
            <a:avLst/>
          </a:prstGeom>
        </p:spPr>
        <p:txBody>
          <a:bodyPr/>
          <a:lstStyle/>
          <a:p>
            <a:endParaRPr/>
          </a:p>
        </p:txBody>
      </p:sp>
      <p:sp>
        <p:nvSpPr>
          <p:cNvPr id="125" name="Shape 12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just">
              <a:lnSpc>
                <a:spcPct val="150000"/>
              </a:lnSpc>
              <a:spcAft>
                <a:spcPts val="800"/>
              </a:spcAft>
              <a:buSzPts val="1100"/>
              <a:buFont typeface="+mj-lt"/>
              <a:buNone/>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Thank you for your time today. I will be sharing with you how DEAP purifies its argon to obtain leading results in the search for dark matter.</a:t>
            </a:r>
          </a:p>
        </p:txBody>
      </p:sp>
    </p:spTree>
    <p:extLst>
      <p:ext uri="{BB962C8B-B14F-4D97-AF65-F5344CB8AC3E}">
        <p14:creationId xmlns:p14="http://schemas.microsoft.com/office/powerpoint/2010/main" val="3297499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just" defTabSz="457200" eaLnBrk="1" fontAlgn="auto" latinLnBrk="0" hangingPunct="1">
              <a:lnSpc>
                <a:spcPct val="117999"/>
              </a:lnSpc>
              <a:spcBef>
                <a:spcPts val="0"/>
              </a:spcBef>
              <a:spcAft>
                <a:spcPts val="0"/>
              </a:spcAft>
              <a:buClrTx/>
              <a:buSzTx/>
              <a:buFontTx/>
              <a:buNone/>
              <a:tabLst/>
              <a:defRPr/>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Some early RGA scans did not show optimal results, however they are very helpful for identifying possible leaks or contaminants in the dewar. With the recent step of operating the cooling tower, we expect to see improved scans in this week’s commissioning tests.</a:t>
            </a:r>
          </a:p>
        </p:txBody>
      </p:sp>
    </p:spTree>
    <p:extLst>
      <p:ext uri="{BB962C8B-B14F-4D97-AF65-F5344CB8AC3E}">
        <p14:creationId xmlns:p14="http://schemas.microsoft.com/office/powerpoint/2010/main" val="26724557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just" defTabSz="457200" eaLnBrk="1" fontAlgn="auto" latinLnBrk="0" hangingPunct="1">
              <a:lnSpc>
                <a:spcPct val="117999"/>
              </a:lnSpc>
              <a:spcBef>
                <a:spcPts val="0"/>
              </a:spcBef>
              <a:spcAft>
                <a:spcPts val="0"/>
              </a:spcAft>
              <a:buClrTx/>
              <a:buSzTx/>
              <a:buFontTx/>
              <a:buNone/>
              <a:tabLst/>
              <a:defRPr/>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Next, there’s the KNF process pump, which was rebuilt at the beginning of the summer. Inside of the pump, there are two diaphragms to protect the process systems from the lab air at all times. This component was also thoroughly leak checked, as well as monitored to ensure it can maintain the necessary forward pressure of 30 psi gauge to pull argon up from the dewar, and push it through the next component, the getter.</a:t>
            </a:r>
          </a:p>
        </p:txBody>
      </p:sp>
    </p:spTree>
    <p:extLst>
      <p:ext uri="{BB962C8B-B14F-4D97-AF65-F5344CB8AC3E}">
        <p14:creationId xmlns:p14="http://schemas.microsoft.com/office/powerpoint/2010/main" val="15331749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just">
              <a:lnSpc>
                <a:spcPct val="150000"/>
              </a:lnSpc>
              <a:spcAft>
                <a:spcPts val="800"/>
              </a:spcAft>
              <a:buSzPts val="1100"/>
              <a:buFont typeface="+mj-lt"/>
              <a:buNone/>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The SAES hot zirconium getter is crucial to obtaining part per billion purity of our argon. DEAP’s custom built getter uses zirconium to remove impurities from the argon. The getter material is heated up and reacts with these impurities and condenses on the cooler walls of the device. We then have argon pure at the part per billion level. The getter has not yet been recommissioned for the third fill.</a:t>
            </a:r>
          </a:p>
        </p:txBody>
      </p:sp>
    </p:spTree>
    <p:extLst>
      <p:ext uri="{BB962C8B-B14F-4D97-AF65-F5344CB8AC3E}">
        <p14:creationId xmlns:p14="http://schemas.microsoft.com/office/powerpoint/2010/main" val="10447483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just">
              <a:lnSpc>
                <a:spcPct val="150000"/>
              </a:lnSpc>
              <a:spcAft>
                <a:spcPts val="800"/>
              </a:spcAft>
              <a:buSzPts val="1100"/>
              <a:buFont typeface="+mj-lt"/>
              <a:buNone/>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Next, the argon passes through a charcoal trap to remove other nobles, notably radon. At this point, the argon gas arriving from the getter is at 300 K, and the trap pre-cools it to 100 K using liquid nitrogen. The gas passes through a charcoal column, where radon is absorbed and trapped in the material. The recommissioning of the trap was started by purging the lines of the process system with argon and pumping it out to flush potential impurities. Another step we completed in its recommissioning was by baking out the heater to remove residual radon from the trap. The next step will be to recommission the LN2 system, as this is needed for the full function of the trap. </a:t>
            </a:r>
          </a:p>
        </p:txBody>
      </p:sp>
    </p:spTree>
    <p:extLst>
      <p:ext uri="{BB962C8B-B14F-4D97-AF65-F5344CB8AC3E}">
        <p14:creationId xmlns:p14="http://schemas.microsoft.com/office/powerpoint/2010/main" val="8552622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just">
              <a:lnSpc>
                <a:spcPct val="150000"/>
              </a:lnSpc>
              <a:spcAft>
                <a:spcPts val="800"/>
              </a:spcAft>
              <a:buSzPts val="1100"/>
              <a:buFont typeface="+mj-lt"/>
              <a:buNone/>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One of the upgrades to the purification loop was the installation of a new particulate filter, installed after the radon trap and before the condenser, and it is shown here.</a:t>
            </a:r>
          </a:p>
        </p:txBody>
      </p:sp>
    </p:spTree>
    <p:extLst>
      <p:ext uri="{BB962C8B-B14F-4D97-AF65-F5344CB8AC3E}">
        <p14:creationId xmlns:p14="http://schemas.microsoft.com/office/powerpoint/2010/main" val="28205460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just">
              <a:lnSpc>
                <a:spcPct val="150000"/>
              </a:lnSpc>
              <a:spcAft>
                <a:spcPts val="800"/>
              </a:spcAft>
              <a:buSzPts val="1100"/>
              <a:buFont typeface="+mj-lt"/>
              <a:buNone/>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The gas then passes to the condenser, where the purified argon gas is liquified. The argon travels through a stainless-steel coil immersed in LN2 before entering the acrylic vessel. Gaseous argon can also be introduced to the vessel, it is then liquified by the cooling cool in the neck of the detector. On the outlet of the AV, there is a boiler which can vaporize the liquid argon before reintroducing it to the process pump at the top of the purification loop. It is comprised of a heater wrapped around a stainless-steel flow line. These parts have not yet been recommissioned.</a:t>
            </a:r>
          </a:p>
        </p:txBody>
      </p:sp>
    </p:spTree>
    <p:extLst>
      <p:ext uri="{BB962C8B-B14F-4D97-AF65-F5344CB8AC3E}">
        <p14:creationId xmlns:p14="http://schemas.microsoft.com/office/powerpoint/2010/main" val="32382508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just">
              <a:lnSpc>
                <a:spcPct val="150000"/>
              </a:lnSpc>
              <a:spcAft>
                <a:spcPts val="800"/>
              </a:spcAft>
              <a:buSzPts val="1100"/>
              <a:buFont typeface="+mj-lt"/>
              <a:buNone/>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The first mode of operation of the purification loop involves bypassing the acrylic vessel and circulation the argon from the storage dewar through the purification devices. This allows for the stabilization of the purification before actually filling the vessel. </a:t>
            </a:r>
          </a:p>
        </p:txBody>
      </p:sp>
    </p:spTree>
    <p:extLst>
      <p:ext uri="{BB962C8B-B14F-4D97-AF65-F5344CB8AC3E}">
        <p14:creationId xmlns:p14="http://schemas.microsoft.com/office/powerpoint/2010/main" val="26487669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just">
              <a:lnSpc>
                <a:spcPct val="150000"/>
              </a:lnSpc>
              <a:spcAft>
                <a:spcPts val="800"/>
              </a:spcAft>
              <a:buSzPts val="1100"/>
              <a:buFont typeface="+mj-lt"/>
              <a:buNone/>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The second mode of operation flows the argon through the acrylic vessel. Once the vessel has been filled from the dewar, the dewar is sealed off from the process systems. The argon in the vessel can be re-circulated and re-purified by being pulled up through the boiler by the process pump and passed through the purification steps again.</a:t>
            </a:r>
          </a:p>
        </p:txBody>
      </p:sp>
    </p:spTree>
    <p:extLst>
      <p:ext uri="{BB962C8B-B14F-4D97-AF65-F5344CB8AC3E}">
        <p14:creationId xmlns:p14="http://schemas.microsoft.com/office/powerpoint/2010/main" val="32772212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sz="1800" dirty="0">
                <a:effectLst/>
                <a:latin typeface="Calibri" panose="020F0502020204030204" pitchFamily="34" charset="0"/>
                <a:ea typeface="Calibri" panose="020F0502020204030204" pitchFamily="34" charset="0"/>
                <a:cs typeface="Times New Roman" panose="02020603050405020304" pitchFamily="18" charset="0"/>
              </a:rPr>
              <a:t>In the coming months, DEAP will be continuing the installation and commissioning of new hardware, as well as recommissioning its existing parts such as the getter, the condenser, and boiler I mentioned. This winter, the vessel will be filled for its third time. They may start by filling and draining a small amount to remove any particles that may have settled during its last empty. There is also a new dust removal system being installed. Next, the vessel will be filled up to its previous level in order to compare to previous results and verify the improvements made by the hardware upgrades.</a:t>
            </a:r>
            <a:endParaRPr lang="en-CA" dirty="0"/>
          </a:p>
        </p:txBody>
      </p:sp>
    </p:spTree>
    <p:extLst>
      <p:ext uri="{BB962C8B-B14F-4D97-AF65-F5344CB8AC3E}">
        <p14:creationId xmlns:p14="http://schemas.microsoft.com/office/powerpoint/2010/main" val="19218026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just">
              <a:lnSpc>
                <a:spcPct val="150000"/>
              </a:lnSpc>
              <a:spcAft>
                <a:spcPts val="800"/>
              </a:spcAft>
              <a:buSzPts val="1100"/>
              <a:buFont typeface="+mj-lt"/>
              <a:buNone/>
            </a:pP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86999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just" defTabSz="457200" eaLnBrk="1" fontAlgn="auto" latinLnBrk="0" hangingPunct="1">
              <a:lnSpc>
                <a:spcPct val="117999"/>
              </a:lnSpc>
              <a:spcBef>
                <a:spcPts val="0"/>
              </a:spcBef>
              <a:spcAft>
                <a:spcPts val="0"/>
              </a:spcAft>
              <a:buClrTx/>
              <a:buSzTx/>
              <a:buFontTx/>
              <a:buNone/>
              <a:tabLst/>
              <a:defRPr/>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DEAP stands for Dark matter Experiment using Argon Pulse-shape discrimination and the 3600 signifies the design amount of liquid argon to be used as a target for the direct detection of Weakly Interacting Massive Particles. Here is a picture of me in front of the steel tank that houses the detector.</a:t>
            </a:r>
          </a:p>
        </p:txBody>
      </p:sp>
    </p:spTree>
    <p:extLst>
      <p:ext uri="{BB962C8B-B14F-4D97-AF65-F5344CB8AC3E}">
        <p14:creationId xmlns:p14="http://schemas.microsoft.com/office/powerpoint/2010/main" val="20413080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just" defTabSz="457200" eaLnBrk="1" fontAlgn="auto" latinLnBrk="0" hangingPunct="1">
              <a:lnSpc>
                <a:spcPct val="117999"/>
              </a:lnSpc>
              <a:spcBef>
                <a:spcPts val="0"/>
              </a:spcBef>
              <a:spcAft>
                <a:spcPts val="0"/>
              </a:spcAft>
              <a:buClrTx/>
              <a:buSzTx/>
              <a:buFontTx/>
              <a:buNone/>
              <a:tabLst/>
              <a:defRPr/>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Thank you so much for your time and attention today. Thank you to the entire DEAP collaboration, and specifically to Chris </a:t>
            </a:r>
            <a:r>
              <a:rPr lang="en-CA" sz="1800" kern="100" dirty="0" err="1">
                <a:effectLst/>
                <a:latin typeface="Calibri" panose="020F0502020204030204" pitchFamily="34" charset="0"/>
                <a:ea typeface="Calibri" panose="020F0502020204030204" pitchFamily="34" charset="0"/>
                <a:cs typeface="Times New Roman" panose="02020603050405020304" pitchFamily="18" charset="0"/>
              </a:rPr>
              <a:t>Jillings</a:t>
            </a: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 Sean Daugherty, and Ryan Crampton for welcoming me as a part of this experiment.</a:t>
            </a:r>
          </a:p>
        </p:txBody>
      </p:sp>
    </p:spTree>
    <p:extLst>
      <p:ext uri="{BB962C8B-B14F-4D97-AF65-F5344CB8AC3E}">
        <p14:creationId xmlns:p14="http://schemas.microsoft.com/office/powerpoint/2010/main" val="381321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indent="-457200" hangingPunct="1">
              <a:buFont typeface="Arial" panose="020B0604020202020204" pitchFamily="34" charset="0"/>
              <a:buChar char="•"/>
            </a:pPr>
            <a:r>
              <a:rPr lang="en-CA" sz="2400" dirty="0"/>
              <a:t>Acrylic vessel (AV) filled with </a:t>
            </a:r>
            <a:r>
              <a:rPr lang="en-CA" sz="2400" dirty="0" err="1"/>
              <a:t>LAr</a:t>
            </a:r>
            <a:endParaRPr lang="en-CA" sz="2400" dirty="0"/>
          </a:p>
          <a:p>
            <a:pPr marL="457200" indent="-457200" hangingPunct="1">
              <a:buFont typeface="Arial" panose="020B0604020202020204" pitchFamily="34" charset="0"/>
              <a:buChar char="•"/>
            </a:pPr>
            <a:r>
              <a:rPr lang="en-CA" sz="2400" dirty="0"/>
              <a:t>Acrylic light guides (LGs) couple the AV to photomultiplier tubes (PMTs) </a:t>
            </a:r>
          </a:p>
          <a:p>
            <a:pPr marL="457200" indent="-457200" hangingPunct="1">
              <a:buFont typeface="Arial" panose="020B0604020202020204" pitchFamily="34" charset="0"/>
              <a:buChar char="•"/>
            </a:pPr>
            <a:r>
              <a:rPr lang="en-CA" sz="2400" dirty="0"/>
              <a:t>Inner detector is housed in a steel shell and immersed in a steel tank filled with ultra-pure water</a:t>
            </a:r>
          </a:p>
          <a:p>
            <a:pPr marL="457200" indent="-457200" hangingPunct="1">
              <a:buFont typeface="Arial" panose="020B0604020202020204" pitchFamily="34" charset="0"/>
              <a:buChar char="•"/>
            </a:pPr>
            <a:endParaRPr lang="en-CA" sz="24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hangingPunct="1">
              <a:buFont typeface="Arial" panose="020B0604020202020204" pitchFamily="34" charset="0"/>
              <a:buNone/>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In every aspect of its design and construction, DEAP was tailored to minimize background signals. These are from electromagnetic events, radioactivity, neutrons, cosmic rays, and pertinently to this talk, radon and its progeny. This is a diagram of the inner detector, which is composed of an acrylic vessel filled with liquid argon and acrylic light guides that couple the AV to photomultiplier tubes. A steel shell surrounds the inner detector, and it is all immersed in a steel tank filled with ultra-pure water. Results from 2019 state that the radon activity was minimized to 153 </a:t>
            </a:r>
            <a:r>
              <a:rPr lang="en-CA" sz="1800" kern="100" dirty="0" err="1">
                <a:effectLst/>
                <a:latin typeface="Calibri" panose="020F0502020204030204" pitchFamily="34" charset="0"/>
                <a:ea typeface="Calibri" panose="020F0502020204030204" pitchFamily="34" charset="0"/>
                <a:cs typeface="Times New Roman" panose="02020603050405020304" pitchFamily="18" charset="0"/>
              </a:rPr>
              <a:t>nBq</a:t>
            </a: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/kg of liquid argon. </a:t>
            </a:r>
          </a:p>
        </p:txBody>
      </p:sp>
    </p:spTree>
    <p:extLst>
      <p:ext uri="{BB962C8B-B14F-4D97-AF65-F5344CB8AC3E}">
        <p14:creationId xmlns:p14="http://schemas.microsoft.com/office/powerpoint/2010/main" val="954078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just">
              <a:lnSpc>
                <a:spcPct val="150000"/>
              </a:lnSpc>
              <a:spcAft>
                <a:spcPts val="800"/>
              </a:spcAft>
              <a:buSzPts val="1100"/>
              <a:buFont typeface="+mj-lt"/>
              <a:buNone/>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The detector works by capturing the scintillation light generated by charged particles interacting with the argon in the vessel. This light is shifted into the visible range by a coating on the vessel, then directed to the PMTs by the light guides so that their signals can be measured. Contaminants in the bulk argon would lead to collisional deexcitation, meaning DEAP’s characteristic pulse-shape discrimination models would not work. Radon and its progeny are important to minimize as their energy signals interfere with the PSD resolution and could be mistaken for instances of dark matter particles.</a:t>
            </a:r>
          </a:p>
        </p:txBody>
      </p:sp>
    </p:spTree>
    <p:extLst>
      <p:ext uri="{BB962C8B-B14F-4D97-AF65-F5344CB8AC3E}">
        <p14:creationId xmlns:p14="http://schemas.microsoft.com/office/powerpoint/2010/main" val="1927691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just">
              <a:lnSpc>
                <a:spcPct val="150000"/>
              </a:lnSpc>
              <a:spcAft>
                <a:spcPts val="800"/>
              </a:spcAft>
              <a:buSzPts val="1100"/>
              <a:buFont typeface="+mj-lt"/>
              <a:buNone/>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Dark matter experiments’ results are typically presented in a plot as shown, which depicts the WIMP-nucleon scattering cross section versus its mass. DEAP’s latest results are from 2019. In 2020, the detector was emptied for the second time to prepare for upgrades. Now, as we prepare it for its third fill, we are seeking to 1. Reach design sensitivity, 2. Prove the background model is correct and demonstrate zero background experiment, and 3. Inform future liquid argon detector designs. By achieving these goals, DEAP hopes to reach its target sensitivity shown in this plot.</a:t>
            </a:r>
          </a:p>
          <a:p>
            <a:pPr marL="0" lvl="0" indent="0" algn="just">
              <a:lnSpc>
                <a:spcPct val="150000"/>
              </a:lnSpc>
              <a:spcAft>
                <a:spcPts val="800"/>
              </a:spcAft>
              <a:buSzPts val="1100"/>
              <a:buFont typeface="+mj-lt"/>
              <a:buNone/>
            </a:pP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50000"/>
              </a:lnSpc>
              <a:spcAft>
                <a:spcPts val="800"/>
              </a:spcAft>
              <a:buSzPts val="1100"/>
              <a:buFont typeface="+mj-lt"/>
              <a:buNone/>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 Plot from DEAP funding request</a:t>
            </a:r>
          </a:p>
        </p:txBody>
      </p:sp>
    </p:spTree>
    <p:extLst>
      <p:ext uri="{BB962C8B-B14F-4D97-AF65-F5344CB8AC3E}">
        <p14:creationId xmlns:p14="http://schemas.microsoft.com/office/powerpoint/2010/main" val="942655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just" defTabSz="457200" eaLnBrk="1" fontAlgn="auto" latinLnBrk="0" hangingPunct="1">
              <a:lnSpc>
                <a:spcPct val="117999"/>
              </a:lnSpc>
              <a:spcBef>
                <a:spcPts val="0"/>
              </a:spcBef>
              <a:spcAft>
                <a:spcPts val="0"/>
              </a:spcAft>
              <a:buClrTx/>
              <a:buSzTx/>
              <a:buFontTx/>
              <a:buNone/>
              <a:tabLst/>
              <a:defRPr/>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In the rest of this talk, I will describe DEAP’s purification system, and how we achieve sub-part per billion levels of impurities and reduce radon levels. This is a simplified diagram of the purification system. Beginning in a storage dewar, argon is then pulled up to the system by the process pump, then passes through a hot zirconium getter, a charcoal trap, and a condenser before entering the acrylic vessel. Coming out of the vessel, it passes through a boiler to vaporize the liquid argon for recirculation.</a:t>
            </a:r>
          </a:p>
        </p:txBody>
      </p:sp>
    </p:spTree>
    <p:extLst>
      <p:ext uri="{BB962C8B-B14F-4D97-AF65-F5344CB8AC3E}">
        <p14:creationId xmlns:p14="http://schemas.microsoft.com/office/powerpoint/2010/main" val="2832962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just" defTabSz="457200" eaLnBrk="1" fontAlgn="auto" latinLnBrk="0" hangingPunct="1">
              <a:lnSpc>
                <a:spcPct val="117999"/>
              </a:lnSpc>
              <a:spcBef>
                <a:spcPts val="0"/>
              </a:spcBef>
              <a:spcAft>
                <a:spcPts val="0"/>
              </a:spcAft>
              <a:buClrTx/>
              <a:buSzTx/>
              <a:buFontTx/>
              <a:buNone/>
              <a:tabLst/>
              <a:defRPr/>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In reality, here are what some of the components look like. </a:t>
            </a:r>
          </a:p>
        </p:txBody>
      </p:sp>
    </p:spTree>
    <p:extLst>
      <p:ext uri="{BB962C8B-B14F-4D97-AF65-F5344CB8AC3E}">
        <p14:creationId xmlns:p14="http://schemas.microsoft.com/office/powerpoint/2010/main" val="24766218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indent="-342900">
              <a:buFontTx/>
              <a:buChar char="-"/>
            </a:pPr>
            <a:r>
              <a:rPr lang="en-US" dirty="0"/>
              <a:t>Be prepared to explain why the Ar purity from the bottle isn’t 5 9’s: small leaks in manifold, too short of a scan potentially…</a:t>
            </a:r>
          </a:p>
          <a:p>
            <a:pPr marL="0" marR="0" lvl="0" indent="0" algn="just" defTabSz="457200" eaLnBrk="1" fontAlgn="auto" latinLnBrk="0" hangingPunct="1">
              <a:lnSpc>
                <a:spcPct val="117999"/>
              </a:lnSpc>
              <a:spcBef>
                <a:spcPts val="0"/>
              </a:spcBef>
              <a:spcAft>
                <a:spcPts val="0"/>
              </a:spcAft>
              <a:buClrTx/>
              <a:buSzTx/>
              <a:buFontTx/>
              <a:buNone/>
              <a:tabLst/>
              <a:defRPr/>
            </a:pP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just" defTabSz="457200" eaLnBrk="1" fontAlgn="auto" latinLnBrk="0" hangingPunct="1">
              <a:lnSpc>
                <a:spcPct val="117999"/>
              </a:lnSpc>
              <a:spcBef>
                <a:spcPts val="0"/>
              </a:spcBef>
              <a:spcAft>
                <a:spcPts val="0"/>
              </a:spcAft>
              <a:buClrTx/>
              <a:buSzTx/>
              <a:buFontTx/>
              <a:buNone/>
              <a:tabLst/>
              <a:defRPr/>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One of my main tasks this summer was using a residual gas analyzer to verify the purity of our argon. The Cirrus 2 Atmospheric RGA uses quadrupole mass spectrometry to characterize the sample gas using the ions’ mass-to-charge ratios. Shown here is a scan result directly from a cylinder of argon gas, with partial pressures in Torr versus mass number. By comparing the ratios of the peaks, it is possible to determine the total purity of the gas, as well as the particular contaminants. </a:t>
            </a:r>
          </a:p>
        </p:txBody>
      </p:sp>
    </p:spTree>
    <p:extLst>
      <p:ext uri="{BB962C8B-B14F-4D97-AF65-F5344CB8AC3E}">
        <p14:creationId xmlns:p14="http://schemas.microsoft.com/office/powerpoint/2010/main" val="2338710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just">
              <a:lnSpc>
                <a:spcPct val="150000"/>
              </a:lnSpc>
              <a:spcAft>
                <a:spcPts val="800"/>
              </a:spcAft>
              <a:buSzPts val="1100"/>
              <a:buFont typeface="+mj-lt"/>
              <a:buNone/>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We start at the argon dewar. It gets filled by cylinders of argon gas, or portable </a:t>
            </a:r>
            <a:r>
              <a:rPr lang="en-CA" sz="1800" kern="100" dirty="0" err="1">
                <a:effectLst/>
                <a:latin typeface="Calibri" panose="020F0502020204030204" pitchFamily="34" charset="0"/>
                <a:ea typeface="Calibri" panose="020F0502020204030204" pitchFamily="34" charset="0"/>
                <a:cs typeface="Times New Roman" panose="02020603050405020304" pitchFamily="18" charset="0"/>
              </a:rPr>
              <a:t>dewars</a:t>
            </a: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 of liquid argon. The cooling tower, shown in the picture, keeps the argon in the dewar in its liquid form by cooling it with liquid nitrogen. It is composed of a cryocooler and a heater. This summer, as part of its recommissioning, we leak checked all connections to the dewar, commissioned the cryocooler, and studied the quality of the argon it held. Recommissioning the cooling tower involved adding the ability to remotely control the cryocooler. Over just the past 2 weeks we have been operating the cryocooler and heater to begin cooling the argon to maintain it in liquid form inside the dewar, and we have proved excellent temperature control.</a:t>
            </a:r>
          </a:p>
        </p:txBody>
      </p:sp>
    </p:spTree>
    <p:extLst>
      <p:ext uri="{BB962C8B-B14F-4D97-AF65-F5344CB8AC3E}">
        <p14:creationId xmlns:p14="http://schemas.microsoft.com/office/powerpoint/2010/main" val="29105986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peaker">
    <p:spTree>
      <p:nvGrpSpPr>
        <p:cNvPr id="1" name=""/>
        <p:cNvGrpSpPr/>
        <p:nvPr/>
      </p:nvGrpSpPr>
      <p:grpSpPr>
        <a:xfrm>
          <a:off x="0" y="0"/>
          <a:ext cx="0" cy="0"/>
          <a:chOff x="0" y="0"/>
          <a:chExt cx="0" cy="0"/>
        </a:xfrm>
      </p:grpSpPr>
      <p:pic>
        <p:nvPicPr>
          <p:cNvPr id="12" name="SNO_Presentation_16x9_Title.jpg" descr="SNO_Presentation_16x9_Title.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3" name="2018/01/01"/>
          <p:cNvSpPr txBox="1">
            <a:spLocks noGrp="1"/>
          </p:cNvSpPr>
          <p:nvPr>
            <p:ph type="body" sz="quarter" idx="13"/>
          </p:nvPr>
        </p:nvSpPr>
        <p:spPr>
          <a:xfrm>
            <a:off x="2656129" y="2098079"/>
            <a:ext cx="6998062" cy="696517"/>
          </a:xfrm>
          <a:prstGeom prst="rect">
            <a:avLst/>
          </a:prstGeom>
        </p:spPr>
        <p:txBody>
          <a:bodyPr>
            <a:noAutofit/>
          </a:bodyPr>
          <a:lstStyle>
            <a:lvl1pPr marL="0" indent="0">
              <a:lnSpc>
                <a:spcPct val="100000"/>
              </a:lnSpc>
              <a:buSzTx/>
              <a:buNone/>
              <a:defRPr sz="3200">
                <a:solidFill>
                  <a:srgbClr val="0076BD"/>
                </a:solidFill>
                <a:latin typeface="+mn-lt"/>
                <a:ea typeface="+mn-ea"/>
                <a:cs typeface="+mn-cs"/>
                <a:sym typeface="Lota Grotesque Bold"/>
              </a:defRPr>
            </a:lvl1pPr>
          </a:lstStyle>
          <a:p>
            <a:r>
              <a:t>2018/01/01</a:t>
            </a:r>
          </a:p>
        </p:txBody>
      </p:sp>
      <p:sp>
        <p:nvSpPr>
          <p:cNvPr id="14" name="Line"/>
          <p:cNvSpPr/>
          <p:nvPr/>
        </p:nvSpPr>
        <p:spPr>
          <a:xfrm flipV="1">
            <a:off x="2745522" y="8348211"/>
            <a:ext cx="2451751" cy="1"/>
          </a:xfrm>
          <a:prstGeom prst="line">
            <a:avLst/>
          </a:prstGeom>
          <a:ln w="101600">
            <a:solidFill>
              <a:srgbClr val="0076BD"/>
            </a:solidFill>
            <a:miter lim="400000"/>
          </a:ln>
        </p:spPr>
        <p:txBody>
          <a:bodyPr lIns="71437" tIns="71437" rIns="71437" bIns="71437" anchor="ctr"/>
          <a:lstStyle/>
          <a:p>
            <a:pPr algn="ctr">
              <a:lnSpc>
                <a:spcPct val="100000"/>
              </a:lnSpc>
              <a:defRPr sz="3000">
                <a:solidFill>
                  <a:srgbClr val="FFFFFF"/>
                </a:solidFill>
                <a:latin typeface="Helvetica Neue Medium"/>
                <a:ea typeface="Helvetica Neue Medium"/>
                <a:cs typeface="Helvetica Neue Medium"/>
                <a:sym typeface="Helvetica Neue Medium"/>
              </a:defRPr>
            </a:pPr>
            <a:endParaRPr/>
          </a:p>
        </p:txBody>
      </p:sp>
      <p:sp>
        <p:nvSpPr>
          <p:cNvPr id="15" name="Jane Doe…"/>
          <p:cNvSpPr txBox="1">
            <a:spLocks noGrp="1"/>
          </p:cNvSpPr>
          <p:nvPr>
            <p:ph type="body" sz="quarter" idx="14"/>
          </p:nvPr>
        </p:nvSpPr>
        <p:spPr>
          <a:xfrm>
            <a:off x="2651978" y="8786812"/>
            <a:ext cx="14466769" cy="1500188"/>
          </a:xfrm>
          <a:prstGeom prst="rect">
            <a:avLst/>
          </a:prstGeom>
        </p:spPr>
        <p:txBody>
          <a:bodyPr>
            <a:noAutofit/>
          </a:bodyPr>
          <a:lstStyle/>
          <a:p>
            <a:pPr marL="0" indent="0">
              <a:lnSpc>
                <a:spcPct val="100000"/>
              </a:lnSpc>
              <a:buSzTx/>
              <a:buNone/>
              <a:defRPr sz="4500">
                <a:solidFill>
                  <a:schemeClr val="accent1">
                    <a:hueOff val="48339"/>
                    <a:lumOff val="-12879"/>
                  </a:schemeClr>
                </a:solidFill>
                <a:latin typeface="Muli Bold"/>
                <a:ea typeface="Muli Bold"/>
                <a:cs typeface="Muli Bold"/>
                <a:sym typeface="Muli Bold"/>
              </a:defRPr>
            </a:pPr>
            <a:r>
              <a:t>Jane Doe</a:t>
            </a:r>
          </a:p>
          <a:p>
            <a:pPr marL="0" indent="0">
              <a:buSzTx/>
              <a:buNone/>
              <a:defRPr sz="4500">
                <a:solidFill>
                  <a:srgbClr val="5A676F"/>
                </a:solidFill>
              </a:defRPr>
            </a:pPr>
            <a:r>
              <a:t>Senior Position</a:t>
            </a:r>
          </a:p>
        </p:txBody>
      </p:sp>
      <p:sp>
        <p:nvSpPr>
          <p:cNvPr id="16" name="Title Text"/>
          <p:cNvSpPr txBox="1">
            <a:spLocks noGrp="1"/>
          </p:cNvSpPr>
          <p:nvPr>
            <p:ph type="title"/>
          </p:nvPr>
        </p:nvSpPr>
        <p:spPr>
          <a:xfrm>
            <a:off x="2532888" y="3409711"/>
            <a:ext cx="18962936" cy="4407501"/>
          </a:xfrm>
          <a:prstGeom prst="rect">
            <a:avLst/>
          </a:prstGeom>
        </p:spPr>
        <p:txBody>
          <a:bodyPr/>
          <a:lstStyle>
            <a:lvl1pPr>
              <a:defRPr sz="16000">
                <a:solidFill>
                  <a:srgbClr val="0076BD"/>
                </a:solidFill>
              </a:defRPr>
            </a:lvl1pPr>
          </a:lstStyle>
          <a:p>
            <a:r>
              <a:t>Title Text</a:t>
            </a:r>
          </a:p>
        </p:txBody>
      </p:sp>
      <p:sp>
        <p:nvSpPr>
          <p:cNvPr id="17" name="Slide Number"/>
          <p:cNvSpPr txBox="1">
            <a:spLocks noGrp="1"/>
          </p:cNvSpPr>
          <p:nvPr>
            <p:ph type="sldNum" sz="quarter" idx="2"/>
          </p:nvPr>
        </p:nvSpPr>
        <p:spPr>
          <a:xfrm>
            <a:off x="11438521" y="13073062"/>
            <a:ext cx="748717" cy="775104"/>
          </a:xfrm>
          <a:prstGeom prst="rect">
            <a:avLst/>
          </a:prstGeom>
        </p:spPr>
        <p:txBody>
          <a:bodyPr wrap="none"/>
          <a:lstStyle>
            <a:lvl1pPr>
              <a:defRPr b="1">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Image + Text">
    <p:spTree>
      <p:nvGrpSpPr>
        <p:cNvPr id="1" name=""/>
        <p:cNvGrpSpPr/>
        <p:nvPr/>
      </p:nvGrpSpPr>
      <p:grpSpPr>
        <a:xfrm>
          <a:off x="0" y="0"/>
          <a:ext cx="0" cy="0"/>
          <a:chOff x="0" y="0"/>
          <a:chExt cx="0" cy="0"/>
        </a:xfrm>
      </p:grpSpPr>
      <p:sp>
        <p:nvSpPr>
          <p:cNvPr id="57" name="Title Text"/>
          <p:cNvSpPr txBox="1">
            <a:spLocks noGrp="1"/>
          </p:cNvSpPr>
          <p:nvPr>
            <p:ph type="title"/>
          </p:nvPr>
        </p:nvSpPr>
        <p:spPr>
          <a:prstGeom prst="rect">
            <a:avLst/>
          </a:prstGeom>
        </p:spPr>
        <p:txBody>
          <a:bodyPr/>
          <a:lstStyle/>
          <a:p>
            <a:r>
              <a:t>Title Text</a:t>
            </a:r>
          </a:p>
        </p:txBody>
      </p:sp>
      <p:sp>
        <p:nvSpPr>
          <p:cNvPr id="58" name="Text"/>
          <p:cNvSpPr txBox="1">
            <a:spLocks noGrp="1"/>
          </p:cNvSpPr>
          <p:nvPr>
            <p:ph type="body" sz="quarter" idx="13"/>
          </p:nvPr>
        </p:nvSpPr>
        <p:spPr>
          <a:xfrm>
            <a:off x="14064250" y="5219194"/>
            <a:ext cx="7671817" cy="587376"/>
          </a:xfrm>
          <a:prstGeom prst="rect">
            <a:avLst/>
          </a:prstGeom>
        </p:spPr>
        <p:txBody>
          <a:bodyPr anchor="t">
            <a:spAutoFit/>
          </a:bodyPr>
          <a:lstStyle/>
          <a:p>
            <a:pPr marL="0" indent="0">
              <a:buSzTx/>
              <a:buNone/>
            </a:pPr>
            <a:endParaRPr/>
          </a:p>
        </p:txBody>
      </p:sp>
      <p:sp>
        <p:nvSpPr>
          <p:cNvPr id="59" name="Line"/>
          <p:cNvSpPr>
            <a:spLocks noGrp="1"/>
          </p:cNvSpPr>
          <p:nvPr>
            <p:ph type="body" sz="quarter" idx="14"/>
          </p:nvPr>
        </p:nvSpPr>
        <p:spPr>
          <a:xfrm flipV="1">
            <a:off x="14127897" y="4338781"/>
            <a:ext cx="2451751" cy="1"/>
          </a:xfrm>
          <a:prstGeom prst="line">
            <a:avLst/>
          </a:prstGeom>
          <a:ln w="101600">
            <a:solidFill>
              <a:schemeClr val="accent1">
                <a:hueOff val="48339"/>
                <a:lumOff val="-12879"/>
              </a:schemeClr>
            </a:solidFill>
          </a:ln>
        </p:spPr>
        <p:txBody>
          <a:bodyPr>
            <a:noAutofit/>
          </a:bodyPr>
          <a:lstStyle/>
          <a:p>
            <a:pPr marL="0" indent="0" algn="ctr">
              <a:lnSpc>
                <a:spcPct val="100000"/>
              </a:lnSpc>
              <a:buSzTx/>
              <a:buNone/>
              <a:defRPr sz="3000">
                <a:solidFill>
                  <a:srgbClr val="FFFFFF"/>
                </a:solidFill>
                <a:latin typeface="Helvetica Neue Medium"/>
                <a:ea typeface="Helvetica Neue Medium"/>
                <a:cs typeface="Helvetica Neue Medium"/>
                <a:sym typeface="Helvetica Neue Medium"/>
              </a:defRPr>
            </a:pPr>
            <a:endParaRPr/>
          </a:p>
        </p:txBody>
      </p:sp>
      <p:sp>
        <p:nvSpPr>
          <p:cNvPr id="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1" name="DSC_1234_Edited_CLR.jpg"/>
          <p:cNvSpPr>
            <a:spLocks noGrp="1"/>
          </p:cNvSpPr>
          <p:nvPr>
            <p:ph type="pic" idx="15"/>
          </p:nvPr>
        </p:nvSpPr>
        <p:spPr>
          <a:xfrm>
            <a:off x="0" y="0"/>
            <a:ext cx="11960353" cy="13716000"/>
          </a:xfrm>
          <a:prstGeom prst="rect">
            <a:avLst/>
          </a:prstGeom>
        </p:spPr>
        <p:txBody>
          <a:bodyPr lIns="91439" tIns="45719" rIns="91439" bIns="45719" anchor="t">
            <a:noAutofit/>
          </a:bodyPr>
          <a:lstStyle/>
          <a:p>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Notes">
    <p:spTree>
      <p:nvGrpSpPr>
        <p:cNvPr id="1" name=""/>
        <p:cNvGrpSpPr/>
        <p:nvPr/>
      </p:nvGrpSpPr>
      <p:grpSpPr>
        <a:xfrm>
          <a:off x="0" y="0"/>
          <a:ext cx="0" cy="0"/>
          <a:chOff x="0" y="0"/>
          <a:chExt cx="0" cy="0"/>
        </a:xfrm>
      </p:grpSpPr>
      <p:sp>
        <p:nvSpPr>
          <p:cNvPr id="90" name="Line"/>
          <p:cNvSpPr>
            <a:spLocks noGrp="1"/>
          </p:cNvSpPr>
          <p:nvPr>
            <p:ph type="body" sz="quarter" idx="13"/>
          </p:nvPr>
        </p:nvSpPr>
        <p:spPr>
          <a:xfrm flipV="1">
            <a:off x="2732822" y="4718194"/>
            <a:ext cx="2451751" cy="1"/>
          </a:xfrm>
          <a:prstGeom prst="line">
            <a:avLst/>
          </a:prstGeom>
          <a:ln w="101600">
            <a:solidFill>
              <a:schemeClr val="accent1">
                <a:hueOff val="48339"/>
                <a:lumOff val="-12879"/>
              </a:schemeClr>
            </a:solidFill>
          </a:ln>
        </p:spPr>
        <p:txBody>
          <a:bodyPr>
            <a:noAutofit/>
          </a:bodyPr>
          <a:lstStyle/>
          <a:p>
            <a:pPr marL="0" indent="0" algn="ctr">
              <a:lnSpc>
                <a:spcPct val="100000"/>
              </a:lnSpc>
              <a:buSzTx/>
              <a:buNone/>
              <a:defRPr sz="3000">
                <a:solidFill>
                  <a:srgbClr val="FFFFFF"/>
                </a:solidFill>
                <a:latin typeface="Helvetica Neue Medium"/>
                <a:ea typeface="Helvetica Neue Medium"/>
                <a:cs typeface="Helvetica Neue Medium"/>
                <a:sym typeface="Helvetica Neue Medium"/>
              </a:defRPr>
            </a:pPr>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92" name="Title Text"/>
          <p:cNvSpPr txBox="1">
            <a:spLocks noGrp="1"/>
          </p:cNvSpPr>
          <p:nvPr>
            <p:ph type="title"/>
          </p:nvPr>
        </p:nvSpPr>
        <p:spPr>
          <a:xfrm>
            <a:off x="2670175" y="1715823"/>
            <a:ext cx="12404592" cy="1453029"/>
          </a:xfrm>
          <a:prstGeom prst="rect">
            <a:avLst/>
          </a:prstGeom>
        </p:spPr>
        <p:txBody>
          <a:bodyPr/>
          <a:lstStyle/>
          <a:p>
            <a:r>
              <a:t>Title Text</a:t>
            </a:r>
          </a:p>
        </p:txBody>
      </p:sp>
      <p:sp>
        <p:nvSpPr>
          <p:cNvPr id="93" name="Text"/>
          <p:cNvSpPr txBox="1">
            <a:spLocks noGrp="1"/>
          </p:cNvSpPr>
          <p:nvPr>
            <p:ph type="body" sz="quarter" idx="14"/>
          </p:nvPr>
        </p:nvSpPr>
        <p:spPr>
          <a:xfrm>
            <a:off x="2670175" y="5219194"/>
            <a:ext cx="9363457" cy="498476"/>
          </a:xfrm>
          <a:prstGeom prst="rect">
            <a:avLst/>
          </a:prstGeom>
        </p:spPr>
        <p:txBody>
          <a:bodyPr anchor="t">
            <a:spAutoFit/>
          </a:bodyPr>
          <a:lstStyle/>
          <a:p>
            <a:pPr marL="0" indent="0">
              <a:lnSpc>
                <a:spcPct val="150000"/>
              </a:lnSpc>
              <a:buSzTx/>
              <a:buNone/>
              <a:defRPr sz="2200"/>
            </a:pPr>
            <a:endParaRPr/>
          </a:p>
        </p:txBody>
      </p:sp>
      <p:sp>
        <p:nvSpPr>
          <p:cNvPr id="94" name="Text"/>
          <p:cNvSpPr txBox="1">
            <a:spLocks noGrp="1"/>
          </p:cNvSpPr>
          <p:nvPr>
            <p:ph type="body" sz="quarter" idx="15"/>
          </p:nvPr>
        </p:nvSpPr>
        <p:spPr>
          <a:xfrm>
            <a:off x="13160375" y="5219194"/>
            <a:ext cx="9363457" cy="498476"/>
          </a:xfrm>
          <a:prstGeom prst="rect">
            <a:avLst/>
          </a:prstGeom>
        </p:spPr>
        <p:txBody>
          <a:bodyPr anchor="t">
            <a:spAutoFit/>
          </a:bodyPr>
          <a:lstStyle/>
          <a:p>
            <a:pPr marL="0" indent="0">
              <a:lnSpc>
                <a:spcPct val="150000"/>
              </a:lnSpc>
              <a:buSzTx/>
              <a:buNone/>
              <a:defRPr sz="2200"/>
            </a:pP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lank w Dots">
    <p:spTree>
      <p:nvGrpSpPr>
        <p:cNvPr id="1" name=""/>
        <p:cNvGrpSpPr/>
        <p:nvPr/>
      </p:nvGrpSpPr>
      <p:grpSpPr>
        <a:xfrm>
          <a:off x="0" y="0"/>
          <a:ext cx="0" cy="0"/>
          <a:chOff x="0" y="0"/>
          <a:chExt cx="0" cy="0"/>
        </a:xfrm>
      </p:grpSpPr>
      <p:pic>
        <p:nvPicPr>
          <p:cNvPr id="101" name="SNO_Presentation_DesignDots_Colour.png" descr="SNO_Presentation_DesignDots_Colour.png"/>
          <p:cNvPicPr>
            <a:picLocks noChangeAspect="1"/>
          </p:cNvPicPr>
          <p:nvPr/>
        </p:nvPicPr>
        <p:blipFill>
          <a:blip r:embed="rId2"/>
          <a:stretch>
            <a:fillRect/>
          </a:stretch>
        </p:blipFill>
        <p:spPr>
          <a:xfrm>
            <a:off x="-77312" y="12489020"/>
            <a:ext cx="15279625" cy="1317669"/>
          </a:xfrm>
          <a:prstGeom prst="rect">
            <a:avLst/>
          </a:prstGeom>
          <a:ln w="12700">
            <a:miter lim="400000"/>
          </a:ln>
        </p:spPr>
      </p:pic>
      <p:sp>
        <p:nvSpPr>
          <p:cNvPr id="10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oloured w Dots ">
    <p:bg>
      <p:bgPr>
        <a:solidFill>
          <a:schemeClr val="accent1">
            <a:hueOff val="48339"/>
            <a:lumOff val="-12879"/>
          </a:schemeClr>
        </a:solidFill>
        <a:effectLst/>
      </p:bgPr>
    </p:bg>
    <p:spTree>
      <p:nvGrpSpPr>
        <p:cNvPr id="1" name=""/>
        <p:cNvGrpSpPr/>
        <p:nvPr/>
      </p:nvGrpSpPr>
      <p:grpSpPr>
        <a:xfrm>
          <a:off x="0" y="0"/>
          <a:ext cx="0" cy="0"/>
          <a:chOff x="0" y="0"/>
          <a:chExt cx="0" cy="0"/>
        </a:xfrm>
      </p:grpSpPr>
      <p:sp>
        <p:nvSpPr>
          <p:cNvPr id="109"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pic>
        <p:nvPicPr>
          <p:cNvPr id="110" name="SNO_ID_White.png" descr="SNO_ID_White.png"/>
          <p:cNvPicPr>
            <a:picLocks noChangeAspect="1"/>
          </p:cNvPicPr>
          <p:nvPr/>
        </p:nvPicPr>
        <p:blipFill>
          <a:blip r:embed="rId2"/>
          <a:stretch>
            <a:fillRect/>
          </a:stretch>
        </p:blipFill>
        <p:spPr>
          <a:xfrm>
            <a:off x="21360384" y="914400"/>
            <a:ext cx="2121695" cy="1060847"/>
          </a:xfrm>
          <a:prstGeom prst="rect">
            <a:avLst/>
          </a:prstGeom>
          <a:ln w="12700">
            <a:miter lim="400000"/>
          </a:ln>
        </p:spPr>
      </p:pic>
      <p:pic>
        <p:nvPicPr>
          <p:cNvPr id="111" name="SNO_Presentation_DesignDots_White.png" descr="SNO_Presentation_DesignDots_White.png"/>
          <p:cNvPicPr>
            <a:picLocks noChangeAspect="1"/>
          </p:cNvPicPr>
          <p:nvPr/>
        </p:nvPicPr>
        <p:blipFill>
          <a:blip r:embed="rId3"/>
          <a:stretch>
            <a:fillRect/>
          </a:stretch>
        </p:blipFill>
        <p:spPr>
          <a:xfrm>
            <a:off x="-98553" y="12491217"/>
            <a:ext cx="16013638" cy="1316737"/>
          </a:xfrm>
          <a:prstGeom prst="rect">
            <a:avLst/>
          </a:prstGeom>
          <a:ln w="12700">
            <a:miter lim="400000"/>
          </a:ln>
        </p:spPr>
      </p:pic>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4071319" y="1715823"/>
            <a:ext cx="7671817" cy="387255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ormAutofit/>
          </a:bodyPr>
          <a:lstStyle/>
          <a:p>
            <a:r>
              <a:t>Title Text</a:t>
            </a:r>
          </a:p>
        </p:txBody>
      </p:sp>
      <p:pic>
        <p:nvPicPr>
          <p:cNvPr id="3" name="SNO_ID_Colour.png" descr="SNO_ID_Colour.png"/>
          <p:cNvPicPr>
            <a:picLocks noChangeAspect="1"/>
          </p:cNvPicPr>
          <p:nvPr/>
        </p:nvPicPr>
        <p:blipFill>
          <a:blip r:embed="rId7"/>
          <a:stretch>
            <a:fillRect/>
          </a:stretch>
        </p:blipFill>
        <p:spPr>
          <a:xfrm>
            <a:off x="21268943" y="914400"/>
            <a:ext cx="2121695" cy="1072133"/>
          </a:xfrm>
          <a:prstGeom prst="rect">
            <a:avLst/>
          </a:prstGeom>
          <a:ln w="12700">
            <a:miter lim="400000"/>
          </a:ln>
        </p:spPr>
      </p:pic>
      <p:sp>
        <p:nvSpPr>
          <p:cNvPr id="4" name="Slide Number"/>
          <p:cNvSpPr txBox="1">
            <a:spLocks noGrp="1"/>
          </p:cNvSpPr>
          <p:nvPr>
            <p:ph type="sldNum" sz="quarter" idx="2"/>
          </p:nvPr>
        </p:nvSpPr>
        <p:spPr>
          <a:xfrm>
            <a:off x="22485095" y="12216383"/>
            <a:ext cx="977266" cy="841376"/>
          </a:xfrm>
          <a:prstGeom prst="rect">
            <a:avLst/>
          </a:prstGeom>
          <a:ln w="12700">
            <a:miter lim="400000"/>
          </a:ln>
        </p:spPr>
        <p:txBody>
          <a:bodyPr lIns="71437" tIns="71437" rIns="71437" bIns="71437">
            <a:spAutoFit/>
          </a:bodyPr>
          <a:lstStyle>
            <a:lvl1pPr algn="r">
              <a:lnSpc>
                <a:spcPct val="100000"/>
              </a:lnSpc>
              <a:defRPr sz="4200">
                <a:solidFill>
                  <a:schemeClr val="accent1">
                    <a:hueOff val="48339"/>
                    <a:lumOff val="-12879"/>
                  </a:schemeClr>
                </a:solidFill>
                <a:latin typeface="+mn-lt"/>
                <a:ea typeface="+mn-ea"/>
                <a:cs typeface="+mn-cs"/>
                <a:sym typeface="Lota Grotesque Bold"/>
              </a:defRPr>
            </a:lvl1pPr>
          </a:lstStyle>
          <a:p>
            <a:fld id="{86CB4B4D-7CA3-9044-876B-883B54F8677D}" type="slidenum">
              <a:t>‹#›</a:t>
            </a:fld>
            <a:endParaRPr/>
          </a:p>
        </p:txBody>
      </p:sp>
      <p:sp>
        <p:nvSpPr>
          <p:cNvPr id="5" name="Body Level One…"/>
          <p:cNvSpPr txBox="1">
            <a:spLocks noGrp="1"/>
          </p:cNvSpPr>
          <p:nvPr>
            <p:ph type="body" idx="1"/>
          </p:nvPr>
        </p:nvSpPr>
        <p:spPr>
          <a:xfrm>
            <a:off x="4387453" y="3643312"/>
            <a:ext cx="15609094" cy="8840392"/>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3" r:id="rId2"/>
    <p:sldLayoutId id="2147483656" r:id="rId3"/>
    <p:sldLayoutId id="2147483657" r:id="rId4"/>
    <p:sldLayoutId id="2147483658" r:id="rId5"/>
  </p:sldLayoutIdLst>
  <p:transition spd="med"/>
  <p:txStyles>
    <p:title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p:titleStyle>
    <p:bodyStyle>
      <a:lvl1pPr marL="388937" marR="0" indent="-388937" algn="l" defTabSz="821531" rtl="0" latinLnBrk="0">
        <a:lnSpc>
          <a:spcPct val="120000"/>
        </a:lnSpc>
        <a:spcBef>
          <a:spcPts val="0"/>
        </a:spcBef>
        <a:spcAft>
          <a:spcPts val="0"/>
        </a:spcAft>
        <a:buClrTx/>
        <a:buSzPct val="8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1pPr>
      <a:lvl2pPr marL="833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2pPr>
      <a:lvl3pPr marL="1277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3pPr>
      <a:lvl4pPr marL="1722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4pPr>
      <a:lvl5pPr marL="2166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5pPr>
      <a:lvl6pPr marL="2611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6pPr>
      <a:lvl7pPr marL="3055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7pPr>
      <a:lvl8pPr marL="3500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8pPr>
      <a:lvl9pPr marL="3944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9pPr>
    </p:bodyStyle>
    <p:otherStyle>
      <a:lvl1pPr marL="0" marR="0" indent="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1pPr>
      <a:lvl2pPr marL="0" marR="0" indent="2286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2pPr>
      <a:lvl3pPr marL="0" marR="0" indent="4572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3pPr>
      <a:lvl4pPr marL="0" marR="0" indent="6858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4pPr>
      <a:lvl5pPr marL="0" marR="0" indent="9144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5pPr>
      <a:lvl6pPr marL="0" marR="0" indent="11430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6pPr>
      <a:lvl7pPr marL="0" marR="0" indent="13716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7pPr>
      <a:lvl8pPr marL="0" marR="0" indent="16002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8pPr>
      <a:lvl9pPr marL="0" marR="0" indent="18288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18" Type="http://schemas.openxmlformats.org/officeDocument/2006/relationships/image" Target="../media/image41.png"/><Relationship Id="rId3" Type="http://schemas.openxmlformats.org/officeDocument/2006/relationships/image" Target="../media/image6.png"/><Relationship Id="rId7" Type="http://schemas.openxmlformats.org/officeDocument/2006/relationships/image" Target="../media/image30.jpg"/><Relationship Id="rId12" Type="http://schemas.openxmlformats.org/officeDocument/2006/relationships/image" Target="../media/image35.png"/><Relationship Id="rId17" Type="http://schemas.openxmlformats.org/officeDocument/2006/relationships/image" Target="../media/image40.png"/><Relationship Id="rId2" Type="http://schemas.openxmlformats.org/officeDocument/2006/relationships/notesSlide" Target="../notesSlides/notesSlide20.xml"/><Relationship Id="rId16" Type="http://schemas.openxmlformats.org/officeDocument/2006/relationships/image" Target="../media/image39.png"/><Relationship Id="rId20" Type="http://schemas.openxmlformats.org/officeDocument/2006/relationships/image" Target="../media/image43.png"/><Relationship Id="rId1" Type="http://schemas.openxmlformats.org/officeDocument/2006/relationships/slideLayout" Target="../slideLayouts/slideLayout4.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5" Type="http://schemas.openxmlformats.org/officeDocument/2006/relationships/image" Target="../media/image38.png"/><Relationship Id="rId10" Type="http://schemas.openxmlformats.org/officeDocument/2006/relationships/image" Target="../media/image33.png"/><Relationship Id="rId19" Type="http://schemas.openxmlformats.org/officeDocument/2006/relationships/image" Target="../media/image42.jpeg"/><Relationship Id="rId4" Type="http://schemas.openxmlformats.org/officeDocument/2006/relationships/image" Target="../media/image27.png"/><Relationship Id="rId9" Type="http://schemas.openxmlformats.org/officeDocument/2006/relationships/image" Target="../media/image32.jpeg"/><Relationship Id="rId14" Type="http://schemas.openxmlformats.org/officeDocument/2006/relationships/image" Target="../media/image37.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2018/01/01"/>
          <p:cNvSpPr txBox="1">
            <a:spLocks noGrp="1"/>
          </p:cNvSpPr>
          <p:nvPr>
            <p:ph type="body" idx="13"/>
          </p:nvPr>
        </p:nvSpPr>
        <p:spPr>
          <a:prstGeom prst="rect">
            <a:avLst/>
          </a:prstGeom>
        </p:spPr>
        <p:txBody>
          <a:bodyPr/>
          <a:lstStyle/>
          <a:p>
            <a:r>
              <a:rPr dirty="0"/>
              <a:t>20</a:t>
            </a:r>
            <a:r>
              <a:rPr lang="en-CA" dirty="0"/>
              <a:t>22/08/16 – CASST</a:t>
            </a:r>
            <a:endParaRPr dirty="0"/>
          </a:p>
        </p:txBody>
      </p:sp>
      <p:sp>
        <p:nvSpPr>
          <p:cNvPr id="128" name="Jane Doe…"/>
          <p:cNvSpPr txBox="1">
            <a:spLocks noGrp="1"/>
          </p:cNvSpPr>
          <p:nvPr>
            <p:ph type="body" idx="14"/>
          </p:nvPr>
        </p:nvSpPr>
        <p:spPr>
          <a:prstGeom prst="rect">
            <a:avLst/>
          </a:prstGeom>
        </p:spPr>
        <p:txBody>
          <a:bodyPr/>
          <a:lstStyle/>
          <a:p>
            <a:pPr marL="0" indent="0">
              <a:lnSpc>
                <a:spcPct val="100000"/>
              </a:lnSpc>
              <a:buSzTx/>
              <a:buNone/>
              <a:defRPr sz="4500">
                <a:solidFill>
                  <a:schemeClr val="accent1">
                    <a:hueOff val="48339"/>
                    <a:lumOff val="-12879"/>
                  </a:schemeClr>
                </a:solidFill>
                <a:latin typeface="Muli Bold"/>
                <a:ea typeface="Muli Bold"/>
                <a:cs typeface="Muli Bold"/>
                <a:sym typeface="Muli Bold"/>
              </a:defRPr>
            </a:pPr>
            <a:r>
              <a:rPr lang="en-CA" dirty="0"/>
              <a:t>Sarah Rourke</a:t>
            </a:r>
            <a:endParaRPr dirty="0"/>
          </a:p>
          <a:p>
            <a:pPr marL="0" indent="0">
              <a:lnSpc>
                <a:spcPct val="100000"/>
              </a:lnSpc>
              <a:buSzTx/>
              <a:buNone/>
              <a:defRPr sz="4200">
                <a:solidFill>
                  <a:srgbClr val="5A676F"/>
                </a:solidFill>
              </a:defRPr>
            </a:pPr>
            <a:r>
              <a:rPr lang="en-CA" dirty="0"/>
              <a:t>DEAP Summer Student 2022</a:t>
            </a:r>
            <a:endParaRPr dirty="0"/>
          </a:p>
        </p:txBody>
      </p:sp>
      <p:sp>
        <p:nvSpPr>
          <p:cNvPr id="129" name="Presentation…"/>
          <p:cNvSpPr txBox="1">
            <a:spLocks noGrp="1"/>
          </p:cNvSpPr>
          <p:nvPr>
            <p:ph type="ctrTitle"/>
          </p:nvPr>
        </p:nvSpPr>
        <p:spPr>
          <a:xfrm>
            <a:off x="2535237" y="3409711"/>
            <a:ext cx="18962937" cy="4407501"/>
          </a:xfrm>
          <a:prstGeom prst="rect">
            <a:avLst/>
          </a:prstGeom>
        </p:spPr>
        <p:txBody>
          <a:bodyPr>
            <a:normAutofit fontScale="90000"/>
          </a:bodyPr>
          <a:lstStyle/>
          <a:p>
            <a:pPr defTabSz="731162">
              <a:defRPr sz="14239"/>
            </a:pPr>
            <a:r>
              <a:rPr lang="en-CA" dirty="0"/>
              <a:t>Producing the World’s Cleanest Noble Gas for DEAP-3600</a:t>
            </a:r>
            <a:endParaRPr dirty="0"/>
          </a:p>
        </p:txBody>
      </p:sp>
      <p:pic>
        <p:nvPicPr>
          <p:cNvPr id="3" name="Google Shape;67;p14">
            <a:extLst>
              <a:ext uri="{FF2B5EF4-FFF2-40B4-BE49-F238E27FC236}">
                <a16:creationId xmlns:a16="http://schemas.microsoft.com/office/drawing/2014/main" id="{EE690410-ED5C-FE2C-D58C-43742B0FC0D9}"/>
              </a:ext>
            </a:extLst>
          </p:cNvPr>
          <p:cNvPicPr preferRelativeResize="0"/>
          <p:nvPr/>
        </p:nvPicPr>
        <p:blipFill rotWithShape="1">
          <a:blip r:embed="rId3">
            <a:alphaModFix/>
          </a:blip>
          <a:srcRect/>
          <a:stretch/>
        </p:blipFill>
        <p:spPr>
          <a:xfrm>
            <a:off x="18895308" y="7793173"/>
            <a:ext cx="3507492" cy="3333344"/>
          </a:xfrm>
          <a:prstGeom prst="rect">
            <a:avLst/>
          </a:prstGeom>
          <a:noFill/>
          <a:ln>
            <a:noFill/>
          </a:ln>
        </p:spPr>
      </p:pic>
      <p:pic>
        <p:nvPicPr>
          <p:cNvPr id="5" name="Google Shape;70;p14">
            <a:extLst>
              <a:ext uri="{FF2B5EF4-FFF2-40B4-BE49-F238E27FC236}">
                <a16:creationId xmlns:a16="http://schemas.microsoft.com/office/drawing/2014/main" id="{79ECAA11-8466-0D18-6204-E7F00D480DC0}"/>
              </a:ext>
            </a:extLst>
          </p:cNvPr>
          <p:cNvPicPr preferRelativeResize="0"/>
          <p:nvPr/>
        </p:nvPicPr>
        <p:blipFill rotWithShape="1">
          <a:blip r:embed="rId4">
            <a:alphaModFix/>
          </a:blip>
          <a:srcRect/>
          <a:stretch/>
        </p:blipFill>
        <p:spPr>
          <a:xfrm>
            <a:off x="15831978" y="11966033"/>
            <a:ext cx="4817076" cy="963032"/>
          </a:xfrm>
          <a:prstGeom prst="rect">
            <a:avLst/>
          </a:prstGeom>
          <a:noFill/>
          <a:ln>
            <a:noFill/>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0D9DF8-B775-DB93-2A97-D1E1867ECB3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087845" y="3668350"/>
            <a:ext cx="19426824" cy="9818378"/>
          </a:xfrm>
          <a:prstGeom prst="rect">
            <a:avLst/>
          </a:prstGeom>
        </p:spPr>
      </p:pic>
      <p:sp>
        <p:nvSpPr>
          <p:cNvPr id="16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10</a:t>
            </a:fld>
            <a:endParaRPr dirty="0"/>
          </a:p>
        </p:txBody>
      </p:sp>
      <p:sp>
        <p:nvSpPr>
          <p:cNvPr id="162" name="Additional Notes"/>
          <p:cNvSpPr txBox="1">
            <a:spLocks noGrp="1"/>
          </p:cNvSpPr>
          <p:nvPr>
            <p:ph type="title"/>
          </p:nvPr>
        </p:nvSpPr>
        <p:spPr>
          <a:xfrm>
            <a:off x="1159397" y="494299"/>
            <a:ext cx="19507143" cy="2140253"/>
          </a:xfrm>
          <a:prstGeom prst="rect">
            <a:avLst/>
          </a:prstGeom>
        </p:spPr>
        <p:txBody>
          <a:bodyPr>
            <a:noAutofit/>
          </a:bodyPr>
          <a:lstStyle>
            <a:lvl1pPr defTabSz="813315">
              <a:defRPr sz="7919"/>
            </a:lvl1pPr>
          </a:lstStyle>
          <a:p>
            <a:r>
              <a:rPr lang="en-CA" sz="8000" dirty="0"/>
              <a:t>Early Residual Gas Analyzer scans show good but not yet optimal Ar purity in storage dewar</a:t>
            </a:r>
            <a:endParaRPr sz="7200" dirty="0"/>
          </a:p>
        </p:txBody>
      </p:sp>
      <p:sp>
        <p:nvSpPr>
          <p:cNvPr id="6" name="TextBox 5">
            <a:extLst>
              <a:ext uri="{FF2B5EF4-FFF2-40B4-BE49-F238E27FC236}">
                <a16:creationId xmlns:a16="http://schemas.microsoft.com/office/drawing/2014/main" id="{66429929-B0E7-7BF1-FCB6-6363CDAE556C}"/>
              </a:ext>
            </a:extLst>
          </p:cNvPr>
          <p:cNvSpPr txBox="1"/>
          <p:nvPr/>
        </p:nvSpPr>
        <p:spPr>
          <a:xfrm>
            <a:off x="6125110" y="2665084"/>
            <a:ext cx="12133780" cy="103066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20000"/>
              </a:lnSpc>
              <a:spcBef>
                <a:spcPts val="0"/>
              </a:spcBef>
              <a:spcAft>
                <a:spcPts val="0"/>
              </a:spcAft>
              <a:buClrTx/>
              <a:buSzTx/>
              <a:buFontTx/>
              <a:buNone/>
              <a:tabLst/>
            </a:pPr>
            <a:r>
              <a:rPr kumimoji="0" lang="en-CA" sz="4800" b="1" i="0" u="sng" strike="noStrike" cap="none" spc="0" normalizeH="0" baseline="0" dirty="0">
                <a:ln>
                  <a:noFill/>
                </a:ln>
                <a:solidFill>
                  <a:srgbClr val="000000"/>
                </a:solidFill>
                <a:effectLst/>
                <a:uFillTx/>
                <a:latin typeface="Muli Regular"/>
                <a:ea typeface="Muli Regular"/>
                <a:cs typeface="Muli Regular"/>
                <a:sym typeface="Muli Regular"/>
              </a:rPr>
              <a:t>Scan of </a:t>
            </a:r>
            <a:r>
              <a:rPr lang="en-CA" sz="4800" b="1" u="sng" dirty="0"/>
              <a:t>the Ar Dewar Before Purification</a:t>
            </a:r>
            <a:endParaRPr kumimoji="0" lang="en-CA" sz="4800" b="1" i="0" u="sng" strike="noStrike" cap="none" spc="0" normalizeH="0" baseline="0" dirty="0">
              <a:ln>
                <a:noFill/>
              </a:ln>
              <a:solidFill>
                <a:srgbClr val="000000"/>
              </a:solidFill>
              <a:effectLst/>
              <a:uFillTx/>
              <a:latin typeface="Muli Regular"/>
              <a:ea typeface="Muli Regular"/>
              <a:cs typeface="Muli Regular"/>
              <a:sym typeface="Muli Regular"/>
            </a:endParaRPr>
          </a:p>
        </p:txBody>
      </p:sp>
      <p:sp>
        <p:nvSpPr>
          <p:cNvPr id="7" name="TextBox 6">
            <a:extLst>
              <a:ext uri="{FF2B5EF4-FFF2-40B4-BE49-F238E27FC236}">
                <a16:creationId xmlns:a16="http://schemas.microsoft.com/office/drawing/2014/main" id="{4B51024C-051D-2F4E-E969-6CB56168D5AF}"/>
              </a:ext>
            </a:extLst>
          </p:cNvPr>
          <p:cNvSpPr txBox="1"/>
          <p:nvPr/>
        </p:nvSpPr>
        <p:spPr>
          <a:xfrm>
            <a:off x="6262581" y="4485112"/>
            <a:ext cx="5642919" cy="13630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CA" sz="6600" b="0" i="0" u="none" strike="noStrike" cap="none" spc="0" normalizeH="0" baseline="0" dirty="0">
                <a:ln>
                  <a:noFill/>
                </a:ln>
                <a:solidFill>
                  <a:srgbClr val="C00000">
                    <a:alpha val="49000"/>
                  </a:srgbClr>
                </a:solidFill>
                <a:effectLst/>
                <a:uFillTx/>
                <a:latin typeface="Muli Regular"/>
                <a:ea typeface="Muli Regular"/>
                <a:cs typeface="Muli Regular"/>
                <a:sym typeface="Muli Regular"/>
              </a:rPr>
              <a:t>PRELIMINARY</a:t>
            </a:r>
          </a:p>
        </p:txBody>
      </p:sp>
      <p:cxnSp>
        <p:nvCxnSpPr>
          <p:cNvPr id="9" name="Straight Arrow Connector 8">
            <a:extLst>
              <a:ext uri="{FF2B5EF4-FFF2-40B4-BE49-F238E27FC236}">
                <a16:creationId xmlns:a16="http://schemas.microsoft.com/office/drawing/2014/main" id="{739E8EFE-B43A-6C7C-A900-69EC5184091C}"/>
              </a:ext>
            </a:extLst>
          </p:cNvPr>
          <p:cNvCxnSpPr>
            <a:cxnSpLocks/>
          </p:cNvCxnSpPr>
          <p:nvPr/>
        </p:nvCxnSpPr>
        <p:spPr>
          <a:xfrm>
            <a:off x="1849314" y="7644278"/>
            <a:ext cx="7660446" cy="3929413"/>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3" name="Straight Arrow Connector 12">
            <a:extLst>
              <a:ext uri="{FF2B5EF4-FFF2-40B4-BE49-F238E27FC236}">
                <a16:creationId xmlns:a16="http://schemas.microsoft.com/office/drawing/2014/main" id="{F0D64CD0-04F4-A9C1-C205-15736C723B80}"/>
              </a:ext>
            </a:extLst>
          </p:cNvPr>
          <p:cNvCxnSpPr>
            <a:cxnSpLocks/>
          </p:cNvCxnSpPr>
          <p:nvPr/>
        </p:nvCxnSpPr>
        <p:spPr>
          <a:xfrm flipH="1">
            <a:off x="16042255" y="6107330"/>
            <a:ext cx="5647101" cy="2705816"/>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5" name="Straight Arrow Connector 14">
            <a:extLst>
              <a:ext uri="{FF2B5EF4-FFF2-40B4-BE49-F238E27FC236}">
                <a16:creationId xmlns:a16="http://schemas.microsoft.com/office/drawing/2014/main" id="{56F9B394-292F-CD67-70E3-38730C8C509A}"/>
              </a:ext>
            </a:extLst>
          </p:cNvPr>
          <p:cNvCxnSpPr>
            <a:cxnSpLocks/>
          </p:cNvCxnSpPr>
          <p:nvPr/>
        </p:nvCxnSpPr>
        <p:spPr>
          <a:xfrm flipH="1">
            <a:off x="16663848" y="7644278"/>
            <a:ext cx="5025508" cy="2109116"/>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7" name="Straight Arrow Connector 16">
            <a:extLst>
              <a:ext uri="{FF2B5EF4-FFF2-40B4-BE49-F238E27FC236}">
                <a16:creationId xmlns:a16="http://schemas.microsoft.com/office/drawing/2014/main" id="{63F3C255-88C4-48B5-69DE-A69164D9CF74}"/>
              </a:ext>
            </a:extLst>
          </p:cNvPr>
          <p:cNvCxnSpPr>
            <a:cxnSpLocks/>
          </p:cNvCxnSpPr>
          <p:nvPr/>
        </p:nvCxnSpPr>
        <p:spPr>
          <a:xfrm flipH="1">
            <a:off x="17698065" y="4316256"/>
            <a:ext cx="4120243" cy="1791074"/>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9" name="Straight Arrow Connector 18">
            <a:extLst>
              <a:ext uri="{FF2B5EF4-FFF2-40B4-BE49-F238E27FC236}">
                <a16:creationId xmlns:a16="http://schemas.microsoft.com/office/drawing/2014/main" id="{EA7CC17B-E54B-F8DA-064F-3167CCFAAF23}"/>
              </a:ext>
            </a:extLst>
          </p:cNvPr>
          <p:cNvCxnSpPr>
            <a:cxnSpLocks/>
          </p:cNvCxnSpPr>
          <p:nvPr/>
        </p:nvCxnSpPr>
        <p:spPr>
          <a:xfrm>
            <a:off x="1849314" y="5871409"/>
            <a:ext cx="10981783" cy="4953907"/>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0" name="TextBox 19">
            <a:extLst>
              <a:ext uri="{FF2B5EF4-FFF2-40B4-BE49-F238E27FC236}">
                <a16:creationId xmlns:a16="http://schemas.microsoft.com/office/drawing/2014/main" id="{CDF0CCA3-A42B-49B1-9F43-880D1B4E2081}"/>
              </a:ext>
            </a:extLst>
          </p:cNvPr>
          <p:cNvSpPr txBox="1"/>
          <p:nvPr/>
        </p:nvSpPr>
        <p:spPr>
          <a:xfrm>
            <a:off x="279873" y="6950446"/>
            <a:ext cx="1816400" cy="13630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CA" sz="6600" dirty="0"/>
              <a:t>H</a:t>
            </a:r>
            <a:r>
              <a:rPr lang="en-CA" sz="6600" baseline="-25000" dirty="0"/>
              <a:t>2</a:t>
            </a:r>
            <a:r>
              <a:rPr lang="en-CA" sz="6600" dirty="0"/>
              <a:t>O</a:t>
            </a:r>
            <a:endParaRPr kumimoji="0" lang="en-CA" sz="66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sp>
        <p:nvSpPr>
          <p:cNvPr id="21" name="TextBox 20">
            <a:extLst>
              <a:ext uri="{FF2B5EF4-FFF2-40B4-BE49-F238E27FC236}">
                <a16:creationId xmlns:a16="http://schemas.microsoft.com/office/drawing/2014/main" id="{9B6956B1-CA41-7B3B-1483-8F3BE2810B42}"/>
              </a:ext>
            </a:extLst>
          </p:cNvPr>
          <p:cNvSpPr txBox="1"/>
          <p:nvPr/>
        </p:nvSpPr>
        <p:spPr>
          <a:xfrm>
            <a:off x="405635" y="5189877"/>
            <a:ext cx="1804086" cy="13630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CA" sz="6600" dirty="0"/>
              <a:t>N</a:t>
            </a:r>
            <a:r>
              <a:rPr lang="en-CA" sz="6600" baseline="-25000" dirty="0"/>
              <a:t>2</a:t>
            </a:r>
            <a:endParaRPr kumimoji="0" lang="en-CA" sz="66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sp>
        <p:nvSpPr>
          <p:cNvPr id="22" name="TextBox 21">
            <a:extLst>
              <a:ext uri="{FF2B5EF4-FFF2-40B4-BE49-F238E27FC236}">
                <a16:creationId xmlns:a16="http://schemas.microsoft.com/office/drawing/2014/main" id="{6A5E67B8-0AFC-5E99-6E61-A937B1732FF9}"/>
              </a:ext>
            </a:extLst>
          </p:cNvPr>
          <p:cNvSpPr txBox="1"/>
          <p:nvPr/>
        </p:nvSpPr>
        <p:spPr>
          <a:xfrm>
            <a:off x="21818308" y="3423085"/>
            <a:ext cx="1507524" cy="13630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CA" sz="6600" baseline="30000" dirty="0"/>
              <a:t>40</a:t>
            </a:r>
            <a:r>
              <a:rPr lang="en-CA" sz="6600" dirty="0"/>
              <a:t>Ar</a:t>
            </a:r>
            <a:endParaRPr kumimoji="0" lang="en-CA" sz="6600" b="0" i="0" u="none" strike="noStrike" cap="none" spc="0" normalizeH="0" baseline="30000" dirty="0">
              <a:ln>
                <a:noFill/>
              </a:ln>
              <a:solidFill>
                <a:srgbClr val="000000"/>
              </a:solidFill>
              <a:effectLst/>
              <a:uFillTx/>
              <a:latin typeface="Muli Regular"/>
              <a:ea typeface="Muli Regular"/>
              <a:cs typeface="Muli Regular"/>
              <a:sym typeface="Muli Regular"/>
            </a:endParaRPr>
          </a:p>
        </p:txBody>
      </p:sp>
      <p:sp>
        <p:nvSpPr>
          <p:cNvPr id="30" name="TextBox 29">
            <a:extLst>
              <a:ext uri="{FF2B5EF4-FFF2-40B4-BE49-F238E27FC236}">
                <a16:creationId xmlns:a16="http://schemas.microsoft.com/office/drawing/2014/main" id="{9657CC92-82A3-B41C-5885-CC6A5FA10C0D}"/>
              </a:ext>
            </a:extLst>
          </p:cNvPr>
          <p:cNvSpPr txBox="1"/>
          <p:nvPr/>
        </p:nvSpPr>
        <p:spPr>
          <a:xfrm>
            <a:off x="18800740" y="9435685"/>
            <a:ext cx="5025507" cy="23602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r" defTabSz="821531" rtl="0" fontAlgn="auto" latinLnBrk="0" hangingPunct="0">
              <a:lnSpc>
                <a:spcPct val="120000"/>
              </a:lnSpc>
              <a:spcBef>
                <a:spcPts val="0"/>
              </a:spcBef>
              <a:spcAft>
                <a:spcPts val="0"/>
              </a:spcAft>
              <a:buClrTx/>
              <a:buSzTx/>
              <a:buFontTx/>
              <a:buNone/>
              <a:tabLst/>
            </a:pPr>
            <a:r>
              <a:rPr kumimoji="0" lang="en-CA" sz="6000" b="1" i="0" u="none" strike="noStrike" cap="none" spc="0" normalizeH="0" baseline="0" dirty="0">
                <a:ln>
                  <a:noFill/>
                </a:ln>
                <a:solidFill>
                  <a:srgbClr val="000000"/>
                </a:solidFill>
                <a:effectLst/>
                <a:uFillTx/>
                <a:latin typeface="Muli Regular"/>
                <a:ea typeface="Muli Regular"/>
                <a:cs typeface="Muli Regular"/>
                <a:sym typeface="Muli Regular"/>
              </a:rPr>
              <a:t>Total Ar Purity 99.9801%</a:t>
            </a:r>
          </a:p>
        </p:txBody>
      </p:sp>
      <p:sp>
        <p:nvSpPr>
          <p:cNvPr id="8" name="TextBox 7">
            <a:extLst>
              <a:ext uri="{FF2B5EF4-FFF2-40B4-BE49-F238E27FC236}">
                <a16:creationId xmlns:a16="http://schemas.microsoft.com/office/drawing/2014/main" id="{6F2328F4-039F-04B2-7FE2-976C6BADA9FA}"/>
              </a:ext>
            </a:extLst>
          </p:cNvPr>
          <p:cNvSpPr txBox="1"/>
          <p:nvPr/>
        </p:nvSpPr>
        <p:spPr>
          <a:xfrm>
            <a:off x="405635" y="3423085"/>
            <a:ext cx="1507524" cy="13630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CA" sz="6600" dirty="0"/>
              <a:t>O</a:t>
            </a:r>
            <a:r>
              <a:rPr lang="en-CA" sz="6600" baseline="-25000" dirty="0"/>
              <a:t>2</a:t>
            </a:r>
            <a:endParaRPr kumimoji="0" lang="en-CA" sz="66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cxnSp>
        <p:nvCxnSpPr>
          <p:cNvPr id="11" name="Straight Arrow Connector 10">
            <a:extLst>
              <a:ext uri="{FF2B5EF4-FFF2-40B4-BE49-F238E27FC236}">
                <a16:creationId xmlns:a16="http://schemas.microsoft.com/office/drawing/2014/main" id="{66C2B548-C74C-016E-9A0C-64BE789BB9E3}"/>
              </a:ext>
            </a:extLst>
          </p:cNvPr>
          <p:cNvCxnSpPr>
            <a:cxnSpLocks/>
          </p:cNvCxnSpPr>
          <p:nvPr/>
        </p:nvCxnSpPr>
        <p:spPr>
          <a:xfrm>
            <a:off x="1741300" y="4221322"/>
            <a:ext cx="12771113" cy="6829594"/>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2" name="TextBox 11">
            <a:extLst>
              <a:ext uri="{FF2B5EF4-FFF2-40B4-BE49-F238E27FC236}">
                <a16:creationId xmlns:a16="http://schemas.microsoft.com/office/drawing/2014/main" id="{81332CE5-1CF3-47A0-57AD-0DA774A65A2E}"/>
              </a:ext>
            </a:extLst>
          </p:cNvPr>
          <p:cNvSpPr txBox="1"/>
          <p:nvPr/>
        </p:nvSpPr>
        <p:spPr>
          <a:xfrm>
            <a:off x="397861" y="8813146"/>
            <a:ext cx="1343439" cy="13630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CA" sz="6600" b="0" i="0" u="none" strike="noStrike" cap="none" spc="0" normalizeH="0" baseline="0" dirty="0">
                <a:ln>
                  <a:noFill/>
                </a:ln>
                <a:solidFill>
                  <a:srgbClr val="000000"/>
                </a:solidFill>
                <a:effectLst/>
                <a:uFillTx/>
                <a:latin typeface="Muli Regular"/>
                <a:ea typeface="Muli Regular"/>
                <a:cs typeface="Muli Regular"/>
                <a:sym typeface="Muli Regular"/>
              </a:rPr>
              <a:t>OH</a:t>
            </a:r>
          </a:p>
        </p:txBody>
      </p:sp>
      <p:cxnSp>
        <p:nvCxnSpPr>
          <p:cNvPr id="16" name="Straight Arrow Connector 15">
            <a:extLst>
              <a:ext uri="{FF2B5EF4-FFF2-40B4-BE49-F238E27FC236}">
                <a16:creationId xmlns:a16="http://schemas.microsoft.com/office/drawing/2014/main" id="{8D924F2B-F177-8FB1-AB3E-6127024B5939}"/>
              </a:ext>
            </a:extLst>
          </p:cNvPr>
          <p:cNvCxnSpPr>
            <a:cxnSpLocks/>
            <a:stCxn id="12" idx="3"/>
          </p:cNvCxnSpPr>
          <p:nvPr/>
        </p:nvCxnSpPr>
        <p:spPr>
          <a:xfrm>
            <a:off x="1741300" y="9494678"/>
            <a:ext cx="7402700" cy="2523151"/>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5" name="TextBox 24">
            <a:extLst>
              <a:ext uri="{FF2B5EF4-FFF2-40B4-BE49-F238E27FC236}">
                <a16:creationId xmlns:a16="http://schemas.microsoft.com/office/drawing/2014/main" id="{7514EA91-CAF0-5422-B2C8-695760F1808D}"/>
              </a:ext>
            </a:extLst>
          </p:cNvPr>
          <p:cNvSpPr txBox="1"/>
          <p:nvPr/>
        </p:nvSpPr>
        <p:spPr>
          <a:xfrm>
            <a:off x="21818308" y="5189877"/>
            <a:ext cx="1507524" cy="13630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CA" sz="6600" baseline="30000" dirty="0"/>
              <a:t>36</a:t>
            </a:r>
            <a:r>
              <a:rPr lang="en-CA" sz="6600" dirty="0"/>
              <a:t>Ar</a:t>
            </a:r>
            <a:endParaRPr kumimoji="0" lang="en-CA" sz="6600" b="0" i="0" u="none" strike="noStrike" cap="none" spc="0" normalizeH="0" baseline="30000" dirty="0">
              <a:ln>
                <a:noFill/>
              </a:ln>
              <a:solidFill>
                <a:srgbClr val="000000"/>
              </a:solidFill>
              <a:effectLst/>
              <a:uFillTx/>
              <a:latin typeface="Muli Regular"/>
              <a:ea typeface="Muli Regular"/>
              <a:cs typeface="Muli Regular"/>
              <a:sym typeface="Muli Regular"/>
            </a:endParaRPr>
          </a:p>
        </p:txBody>
      </p:sp>
      <p:sp>
        <p:nvSpPr>
          <p:cNvPr id="28" name="TextBox 27">
            <a:extLst>
              <a:ext uri="{FF2B5EF4-FFF2-40B4-BE49-F238E27FC236}">
                <a16:creationId xmlns:a16="http://schemas.microsoft.com/office/drawing/2014/main" id="{8BACBDA4-33F1-2BB6-3075-8EDAF8C02A48}"/>
              </a:ext>
            </a:extLst>
          </p:cNvPr>
          <p:cNvSpPr txBox="1"/>
          <p:nvPr/>
        </p:nvSpPr>
        <p:spPr>
          <a:xfrm>
            <a:off x="21887728" y="6962746"/>
            <a:ext cx="1507524" cy="13630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CA" sz="6600" baseline="30000" dirty="0"/>
              <a:t>38</a:t>
            </a:r>
            <a:r>
              <a:rPr lang="en-CA" sz="6600" dirty="0"/>
              <a:t>Ar</a:t>
            </a:r>
            <a:endParaRPr kumimoji="0" lang="en-CA" sz="6600" b="0" i="0" u="none" strike="noStrike" cap="none" spc="0" normalizeH="0" baseline="30000" dirty="0">
              <a:ln>
                <a:noFill/>
              </a:ln>
              <a:solidFill>
                <a:srgbClr val="000000"/>
              </a:solidFill>
              <a:effectLst/>
              <a:uFillTx/>
              <a:latin typeface="Muli Regular"/>
              <a:ea typeface="Muli Regular"/>
              <a:cs typeface="Muli Regular"/>
              <a:sym typeface="Muli Regular"/>
            </a:endParaRPr>
          </a:p>
        </p:txBody>
      </p:sp>
    </p:spTree>
    <p:extLst>
      <p:ext uri="{BB962C8B-B14F-4D97-AF65-F5344CB8AC3E}">
        <p14:creationId xmlns:p14="http://schemas.microsoft.com/office/powerpoint/2010/main" val="165022994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11</a:t>
            </a:fld>
            <a:endParaRPr/>
          </a:p>
        </p:txBody>
      </p:sp>
      <p:sp>
        <p:nvSpPr>
          <p:cNvPr id="2" name="Additional Notes">
            <a:extLst>
              <a:ext uri="{FF2B5EF4-FFF2-40B4-BE49-F238E27FC236}">
                <a16:creationId xmlns:a16="http://schemas.microsoft.com/office/drawing/2014/main" id="{534F9CE3-E3BF-0780-AE55-E63B6710AFFC}"/>
              </a:ext>
            </a:extLst>
          </p:cNvPr>
          <p:cNvSpPr txBox="1">
            <a:spLocks/>
          </p:cNvSpPr>
          <p:nvPr/>
        </p:nvSpPr>
        <p:spPr>
          <a:xfrm>
            <a:off x="1106883" y="506135"/>
            <a:ext cx="19396989" cy="1453029"/>
          </a:xfrm>
          <a:prstGeom prst="rect">
            <a:avLst/>
          </a:prstGeom>
        </p:spPr>
        <p:txBody>
          <a:bodyPr/>
          <a:lstStyle>
            <a:lvl1pPr marL="0" marR="0" indent="0" algn="l" defTabSz="813315" rtl="0" latinLnBrk="0">
              <a:lnSpc>
                <a:spcPct val="80000"/>
              </a:lnSpc>
              <a:spcBef>
                <a:spcPts val="0"/>
              </a:spcBef>
              <a:spcAft>
                <a:spcPts val="0"/>
              </a:spcAft>
              <a:buClrTx/>
              <a:buSzTx/>
              <a:buFontTx/>
              <a:buNone/>
              <a:tabLst/>
              <a:defRPr sz="7919"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CA" dirty="0"/>
              <a:t>The KNF process pump pushes the argon through the system and protects it from lab air</a:t>
            </a:r>
          </a:p>
        </p:txBody>
      </p:sp>
      <p:sp>
        <p:nvSpPr>
          <p:cNvPr id="7" name="TextBox 6">
            <a:extLst>
              <a:ext uri="{FF2B5EF4-FFF2-40B4-BE49-F238E27FC236}">
                <a16:creationId xmlns:a16="http://schemas.microsoft.com/office/drawing/2014/main" id="{12809571-60FA-CCE9-0F8A-BEEF94550B50}"/>
              </a:ext>
            </a:extLst>
          </p:cNvPr>
          <p:cNvSpPr txBox="1"/>
          <p:nvPr/>
        </p:nvSpPr>
        <p:spPr>
          <a:xfrm>
            <a:off x="5395610" y="12336690"/>
            <a:ext cx="13592779" cy="11414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R="0" algn="ctr" defTabSz="821531" rtl="0" fontAlgn="auto" latinLnBrk="0" hangingPunct="0">
              <a:lnSpc>
                <a:spcPct val="120000"/>
              </a:lnSpc>
              <a:spcBef>
                <a:spcPts val="0"/>
              </a:spcBef>
              <a:spcAft>
                <a:spcPts val="0"/>
              </a:spcAft>
              <a:buClrTx/>
              <a:buSzTx/>
              <a:tabLst/>
            </a:pPr>
            <a:r>
              <a:rPr kumimoji="0" lang="en-CA" sz="5400" b="0" i="0" u="none" strike="noStrike" cap="none" spc="0" normalizeH="0" baseline="0" dirty="0">
                <a:ln>
                  <a:noFill/>
                </a:ln>
                <a:solidFill>
                  <a:srgbClr val="000000"/>
                </a:solidFill>
                <a:effectLst/>
                <a:uFillTx/>
                <a:latin typeface="Muli Regular"/>
                <a:ea typeface="Muli Regular"/>
                <a:cs typeface="Muli Regular"/>
                <a:sym typeface="Muli Regular"/>
              </a:rPr>
              <a:t>F</a:t>
            </a:r>
            <a:r>
              <a:rPr lang="en-CA" sz="5400" dirty="0"/>
              <a:t>orward pressure of 30 </a:t>
            </a:r>
            <a:r>
              <a:rPr lang="en-CA" sz="5400" dirty="0" err="1"/>
              <a:t>psig</a:t>
            </a:r>
            <a:endParaRPr lang="en-CA" sz="5400" dirty="0"/>
          </a:p>
        </p:txBody>
      </p:sp>
      <p:pic>
        <p:nvPicPr>
          <p:cNvPr id="5" name="Picture 4">
            <a:extLst>
              <a:ext uri="{FF2B5EF4-FFF2-40B4-BE49-F238E27FC236}">
                <a16:creationId xmlns:a16="http://schemas.microsoft.com/office/drawing/2014/main" id="{8689FF38-3B2B-AFF7-3961-6A4519774EAE}"/>
              </a:ext>
            </a:extLst>
          </p:cNvPr>
          <p:cNvPicPr>
            <a:picLocks noChangeAspect="1"/>
          </p:cNvPicPr>
          <p:nvPr/>
        </p:nvPicPr>
        <p:blipFill>
          <a:blip r:embed="rId3"/>
          <a:stretch>
            <a:fillRect/>
          </a:stretch>
        </p:blipFill>
        <p:spPr>
          <a:xfrm>
            <a:off x="1541170" y="2507259"/>
            <a:ext cx="12896310" cy="8969780"/>
          </a:xfrm>
          <a:prstGeom prst="rect">
            <a:avLst/>
          </a:prstGeom>
        </p:spPr>
      </p:pic>
      <p:sp>
        <p:nvSpPr>
          <p:cNvPr id="6" name="TextBox 5">
            <a:extLst>
              <a:ext uri="{FF2B5EF4-FFF2-40B4-BE49-F238E27FC236}">
                <a16:creationId xmlns:a16="http://schemas.microsoft.com/office/drawing/2014/main" id="{48F9DC20-9311-D4D3-B961-BE1E863E95EA}"/>
              </a:ext>
            </a:extLst>
          </p:cNvPr>
          <p:cNvSpPr txBox="1"/>
          <p:nvPr/>
        </p:nvSpPr>
        <p:spPr>
          <a:xfrm>
            <a:off x="510834" y="5929104"/>
            <a:ext cx="4305278" cy="956799"/>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CA" sz="4400" b="1" i="0" u="none" strike="noStrike" cap="none" spc="0" normalizeH="0" baseline="0" dirty="0">
                <a:ln>
                  <a:noFill/>
                </a:ln>
                <a:solidFill>
                  <a:schemeClr val="accent1">
                    <a:lumMod val="75000"/>
                  </a:schemeClr>
                </a:solidFill>
                <a:effectLst/>
                <a:uFillTx/>
                <a:latin typeface="Muli Regular"/>
                <a:ea typeface="Muli Regular"/>
                <a:cs typeface="Muli Regular"/>
                <a:sym typeface="Muli Regular"/>
              </a:rPr>
              <a:t>Safety diaphragm</a:t>
            </a:r>
          </a:p>
        </p:txBody>
      </p:sp>
      <p:sp>
        <p:nvSpPr>
          <p:cNvPr id="9" name="TextBox 8">
            <a:extLst>
              <a:ext uri="{FF2B5EF4-FFF2-40B4-BE49-F238E27FC236}">
                <a16:creationId xmlns:a16="http://schemas.microsoft.com/office/drawing/2014/main" id="{7223E4AF-47CE-B42B-B501-7805F81BCE18}"/>
              </a:ext>
            </a:extLst>
          </p:cNvPr>
          <p:cNvSpPr txBox="1"/>
          <p:nvPr/>
        </p:nvSpPr>
        <p:spPr>
          <a:xfrm>
            <a:off x="30550" y="4972305"/>
            <a:ext cx="4842933" cy="956799"/>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CA" sz="4400" b="1" dirty="0">
                <a:solidFill>
                  <a:schemeClr val="accent1">
                    <a:lumMod val="75000"/>
                  </a:schemeClr>
                </a:solidFill>
              </a:rPr>
              <a:t>Working</a:t>
            </a:r>
            <a:r>
              <a:rPr kumimoji="0" lang="en-CA" sz="4400" b="1" i="0" u="none" strike="noStrike" cap="none" spc="0" normalizeH="0" baseline="0" dirty="0">
                <a:ln>
                  <a:noFill/>
                </a:ln>
                <a:solidFill>
                  <a:schemeClr val="accent1">
                    <a:lumMod val="75000"/>
                  </a:schemeClr>
                </a:solidFill>
                <a:effectLst/>
                <a:uFillTx/>
                <a:latin typeface="Muli Regular"/>
                <a:ea typeface="Muli Regular"/>
                <a:cs typeface="Muli Regular"/>
                <a:sym typeface="Muli Regular"/>
              </a:rPr>
              <a:t> diaphragm</a:t>
            </a:r>
          </a:p>
        </p:txBody>
      </p:sp>
      <p:pic>
        <p:nvPicPr>
          <p:cNvPr id="3" name="Picture 2">
            <a:extLst>
              <a:ext uri="{FF2B5EF4-FFF2-40B4-BE49-F238E27FC236}">
                <a16:creationId xmlns:a16="http://schemas.microsoft.com/office/drawing/2014/main" id="{A45103A1-F95C-7114-C876-10345E127576}"/>
              </a:ext>
            </a:extLst>
          </p:cNvPr>
          <p:cNvPicPr>
            <a:picLocks noChangeAspect="1"/>
          </p:cNvPicPr>
          <p:nvPr/>
        </p:nvPicPr>
        <p:blipFill>
          <a:blip r:embed="rId4"/>
          <a:stretch>
            <a:fillRect/>
          </a:stretch>
        </p:blipFill>
        <p:spPr>
          <a:xfrm>
            <a:off x="11962629" y="2818815"/>
            <a:ext cx="12275093" cy="9206319"/>
          </a:xfrm>
          <a:prstGeom prst="rect">
            <a:avLst/>
          </a:prstGeom>
        </p:spPr>
      </p:pic>
      <p:sp>
        <p:nvSpPr>
          <p:cNvPr id="4" name="Arrow: Right 3">
            <a:extLst>
              <a:ext uri="{FF2B5EF4-FFF2-40B4-BE49-F238E27FC236}">
                <a16:creationId xmlns:a16="http://schemas.microsoft.com/office/drawing/2014/main" id="{8587209F-F7AF-CCAA-20D2-2FC82CCF71BC}"/>
              </a:ext>
            </a:extLst>
          </p:cNvPr>
          <p:cNvSpPr/>
          <p:nvPr/>
        </p:nvSpPr>
        <p:spPr>
          <a:xfrm>
            <a:off x="4892799" y="5240239"/>
            <a:ext cx="1005622" cy="478400"/>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 name="Arrow: Right 9">
            <a:extLst>
              <a:ext uri="{FF2B5EF4-FFF2-40B4-BE49-F238E27FC236}">
                <a16:creationId xmlns:a16="http://schemas.microsoft.com/office/drawing/2014/main" id="{CD0F47D7-760D-40C9-C19C-E2297C4C2F6B}"/>
              </a:ext>
            </a:extLst>
          </p:cNvPr>
          <p:cNvSpPr/>
          <p:nvPr/>
        </p:nvSpPr>
        <p:spPr>
          <a:xfrm>
            <a:off x="4892799" y="6168303"/>
            <a:ext cx="1005622" cy="478400"/>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105244043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12</a:t>
            </a:fld>
            <a:endParaRPr/>
          </a:p>
        </p:txBody>
      </p:sp>
      <p:sp>
        <p:nvSpPr>
          <p:cNvPr id="2" name="Additional Notes">
            <a:extLst>
              <a:ext uri="{FF2B5EF4-FFF2-40B4-BE49-F238E27FC236}">
                <a16:creationId xmlns:a16="http://schemas.microsoft.com/office/drawing/2014/main" id="{534F9CE3-E3BF-0780-AE55-E63B6710AFFC}"/>
              </a:ext>
            </a:extLst>
          </p:cNvPr>
          <p:cNvSpPr txBox="1">
            <a:spLocks/>
          </p:cNvSpPr>
          <p:nvPr/>
        </p:nvSpPr>
        <p:spPr>
          <a:xfrm>
            <a:off x="799434" y="1032349"/>
            <a:ext cx="15163162" cy="2550596"/>
          </a:xfrm>
          <a:prstGeom prst="rect">
            <a:avLst/>
          </a:prstGeom>
        </p:spPr>
        <p:txBody>
          <a:bodyPr/>
          <a:lstStyle>
            <a:lvl1pPr marL="0" marR="0" indent="0" algn="l" defTabSz="813315" rtl="0" latinLnBrk="0">
              <a:lnSpc>
                <a:spcPct val="80000"/>
              </a:lnSpc>
              <a:spcBef>
                <a:spcPts val="0"/>
              </a:spcBef>
              <a:spcAft>
                <a:spcPts val="0"/>
              </a:spcAft>
              <a:buClrTx/>
              <a:buSzTx/>
              <a:buFontTx/>
              <a:buNone/>
              <a:tabLst/>
              <a:defRPr sz="7919"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CA" dirty="0"/>
              <a:t>The SAES hot zirconium getter takes in ppm purity and produces ppb</a:t>
            </a:r>
          </a:p>
        </p:txBody>
      </p:sp>
      <p:sp>
        <p:nvSpPr>
          <p:cNvPr id="5" name="TextBox 4">
            <a:extLst>
              <a:ext uri="{FF2B5EF4-FFF2-40B4-BE49-F238E27FC236}">
                <a16:creationId xmlns:a16="http://schemas.microsoft.com/office/drawing/2014/main" id="{CC3B033E-6028-FB44-AFE5-68724CE707B1}"/>
              </a:ext>
            </a:extLst>
          </p:cNvPr>
          <p:cNvSpPr txBox="1"/>
          <p:nvPr/>
        </p:nvSpPr>
        <p:spPr>
          <a:xfrm>
            <a:off x="1628383" y="4569874"/>
            <a:ext cx="13505263" cy="4576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lang="en-CA" sz="4800" dirty="0"/>
              <a:t>Very effectively removes electronegative impurities</a:t>
            </a:r>
          </a:p>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lang="en-CA" sz="4800" dirty="0"/>
              <a:t>Impurities f</a:t>
            </a:r>
            <a:r>
              <a:rPr kumimoji="0" lang="en-CA" sz="4800" b="0" i="0" u="none" strike="noStrike" cap="none" spc="0" normalizeH="0" baseline="0" dirty="0">
                <a:ln>
                  <a:noFill/>
                </a:ln>
                <a:solidFill>
                  <a:srgbClr val="000000"/>
                </a:solidFill>
                <a:effectLst/>
                <a:uFillTx/>
                <a:latin typeface="Muli Regular"/>
                <a:ea typeface="Muli Regular"/>
                <a:cs typeface="Muli Regular"/>
                <a:sym typeface="Muli Regular"/>
              </a:rPr>
              <a:t>orm </a:t>
            </a:r>
            <a:r>
              <a:rPr lang="en-CA" sz="4800" dirty="0"/>
              <a:t>irreversible chemical bonds to the getter alloy, zirconium, and thus ppb-pure Ar exits the getter</a:t>
            </a:r>
          </a:p>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lang="en-CA" sz="4800" b="1" dirty="0"/>
              <a:t>Soon to be recommissioned</a:t>
            </a:r>
            <a:endParaRPr kumimoji="0" lang="en-CA" sz="4800" b="1" i="0" u="none" strike="noStrike" cap="none" spc="0" normalizeH="0" baseline="0" dirty="0">
              <a:ln>
                <a:noFill/>
              </a:ln>
              <a:solidFill>
                <a:srgbClr val="000000"/>
              </a:solidFill>
              <a:effectLst/>
              <a:uFillTx/>
              <a:latin typeface="Muli Regular"/>
              <a:ea typeface="Muli Regular"/>
              <a:cs typeface="Muli Regular"/>
              <a:sym typeface="Muli Regular"/>
            </a:endParaRPr>
          </a:p>
        </p:txBody>
      </p:sp>
      <p:pic>
        <p:nvPicPr>
          <p:cNvPr id="7" name="Picture 6">
            <a:extLst>
              <a:ext uri="{FF2B5EF4-FFF2-40B4-BE49-F238E27FC236}">
                <a16:creationId xmlns:a16="http://schemas.microsoft.com/office/drawing/2014/main" id="{91EF1E5A-E7F7-146F-6C8F-FFFC8B53264D}"/>
              </a:ext>
            </a:extLst>
          </p:cNvPr>
          <p:cNvPicPr>
            <a:picLocks noChangeAspect="1"/>
          </p:cNvPicPr>
          <p:nvPr/>
        </p:nvPicPr>
        <p:blipFill>
          <a:blip r:embed="rId3"/>
          <a:stretch>
            <a:fillRect/>
          </a:stretch>
        </p:blipFill>
        <p:spPr>
          <a:xfrm>
            <a:off x="15521354" y="2507101"/>
            <a:ext cx="8063212" cy="9687457"/>
          </a:xfrm>
          <a:prstGeom prst="rect">
            <a:avLst/>
          </a:prstGeom>
        </p:spPr>
      </p:pic>
      <p:sp>
        <p:nvSpPr>
          <p:cNvPr id="8" name="Arrow: Down 7">
            <a:extLst>
              <a:ext uri="{FF2B5EF4-FFF2-40B4-BE49-F238E27FC236}">
                <a16:creationId xmlns:a16="http://schemas.microsoft.com/office/drawing/2014/main" id="{23A4EFC8-69CE-E38D-49A3-4C1772389213}"/>
              </a:ext>
            </a:extLst>
          </p:cNvPr>
          <p:cNvSpPr/>
          <p:nvPr/>
        </p:nvSpPr>
        <p:spPr>
          <a:xfrm>
            <a:off x="17654954" y="3354421"/>
            <a:ext cx="562708" cy="1195754"/>
          </a:xfrm>
          <a:prstGeom prst="downArrow">
            <a:avLst/>
          </a:prstGeom>
          <a:solidFill>
            <a:schemeClr val="bg1"/>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 name="Arrow: Down 9">
            <a:extLst>
              <a:ext uri="{FF2B5EF4-FFF2-40B4-BE49-F238E27FC236}">
                <a16:creationId xmlns:a16="http://schemas.microsoft.com/office/drawing/2014/main" id="{C181E06D-E3CB-571E-5CF6-760FA3800BA6}"/>
              </a:ext>
            </a:extLst>
          </p:cNvPr>
          <p:cNvSpPr/>
          <p:nvPr/>
        </p:nvSpPr>
        <p:spPr>
          <a:xfrm rot="10800000">
            <a:off x="21105773" y="3354421"/>
            <a:ext cx="562708" cy="1195754"/>
          </a:xfrm>
          <a:prstGeom prst="downArrow">
            <a:avLst/>
          </a:prstGeom>
          <a:solidFill>
            <a:schemeClr val="bg1"/>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86140709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13</a:t>
            </a:fld>
            <a:endParaRPr/>
          </a:p>
        </p:txBody>
      </p:sp>
      <p:sp>
        <p:nvSpPr>
          <p:cNvPr id="2" name="Additional Notes">
            <a:extLst>
              <a:ext uri="{FF2B5EF4-FFF2-40B4-BE49-F238E27FC236}">
                <a16:creationId xmlns:a16="http://schemas.microsoft.com/office/drawing/2014/main" id="{534F9CE3-E3BF-0780-AE55-E63B6710AFFC}"/>
              </a:ext>
            </a:extLst>
          </p:cNvPr>
          <p:cNvSpPr txBox="1">
            <a:spLocks/>
          </p:cNvSpPr>
          <p:nvPr/>
        </p:nvSpPr>
        <p:spPr>
          <a:xfrm>
            <a:off x="1297326" y="1251383"/>
            <a:ext cx="13260885" cy="3681564"/>
          </a:xfrm>
          <a:prstGeom prst="rect">
            <a:avLst/>
          </a:prstGeom>
        </p:spPr>
        <p:txBody>
          <a:bodyPr/>
          <a:lstStyle>
            <a:lvl1pPr marL="0" marR="0" indent="0" algn="l" defTabSz="813315" rtl="0" latinLnBrk="0">
              <a:lnSpc>
                <a:spcPct val="80000"/>
              </a:lnSpc>
              <a:spcBef>
                <a:spcPts val="0"/>
              </a:spcBef>
              <a:spcAft>
                <a:spcPts val="0"/>
              </a:spcAft>
              <a:buClrTx/>
              <a:buSzTx/>
              <a:buFontTx/>
              <a:buNone/>
              <a:tabLst/>
              <a:defRPr sz="7919"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CA" sz="8800" dirty="0"/>
              <a:t>The radon trap further reduces contamination by removing radon</a:t>
            </a:r>
          </a:p>
        </p:txBody>
      </p:sp>
      <p:sp>
        <p:nvSpPr>
          <p:cNvPr id="4" name="TextBox 3">
            <a:extLst>
              <a:ext uri="{FF2B5EF4-FFF2-40B4-BE49-F238E27FC236}">
                <a16:creationId xmlns:a16="http://schemas.microsoft.com/office/drawing/2014/main" id="{D286DF02-C322-2424-BCF7-71C6BD3121BD}"/>
              </a:ext>
            </a:extLst>
          </p:cNvPr>
          <p:cNvSpPr txBox="1"/>
          <p:nvPr/>
        </p:nvSpPr>
        <p:spPr>
          <a:xfrm>
            <a:off x="1651666" y="4932947"/>
            <a:ext cx="13260884" cy="72354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lang="en-CA" sz="4800" dirty="0"/>
              <a:t>GAr is pre-cooled by liquid nitrogen (LN</a:t>
            </a:r>
            <a:r>
              <a:rPr lang="en-CA" sz="4800" baseline="-25000" dirty="0"/>
              <a:t>2</a:t>
            </a:r>
            <a:r>
              <a:rPr lang="en-CA" sz="4800" dirty="0"/>
              <a:t>)</a:t>
            </a:r>
          </a:p>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lang="en-CA" sz="4800" dirty="0"/>
              <a:t>C</a:t>
            </a:r>
            <a:r>
              <a:rPr kumimoji="0" lang="en-CA" sz="4800" b="0" i="0" u="none" strike="noStrike" cap="none" spc="0" normalizeH="0" baseline="0" dirty="0">
                <a:ln>
                  <a:noFill/>
                </a:ln>
                <a:solidFill>
                  <a:srgbClr val="000000"/>
                </a:solidFill>
                <a:effectLst/>
                <a:uFillTx/>
                <a:latin typeface="Muli Regular"/>
                <a:ea typeface="Muli Regular"/>
                <a:cs typeface="Muli Regular"/>
                <a:sym typeface="Muli Regular"/>
              </a:rPr>
              <a:t>harcoal column absorbs radon and radioactive impurities</a:t>
            </a:r>
          </a:p>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lang="en-CA" sz="4800" dirty="0"/>
              <a:t>Recommissioning started with pumps and purges of the lines with argon, then a bakeout of the heater to remove residual radon</a:t>
            </a:r>
          </a:p>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kumimoji="0" lang="en-CA" sz="4800" b="1" i="0" u="none" strike="noStrike" cap="none" spc="0" normalizeH="0" baseline="0" dirty="0">
                <a:ln>
                  <a:noFill/>
                </a:ln>
                <a:solidFill>
                  <a:srgbClr val="000000"/>
                </a:solidFill>
                <a:effectLst/>
                <a:uFillTx/>
                <a:latin typeface="Muli Regular"/>
                <a:ea typeface="Muli Regular"/>
                <a:cs typeface="Muli Regular"/>
                <a:sym typeface="Muli Regular"/>
              </a:rPr>
              <a:t>Next step</a:t>
            </a:r>
            <a:r>
              <a:rPr lang="en-CA" sz="4800" b="1" dirty="0"/>
              <a:t>: </a:t>
            </a:r>
            <a:r>
              <a:rPr kumimoji="0" lang="en-CA" sz="4800" b="0" i="0" u="none" strike="noStrike" cap="none" spc="0" normalizeH="0" baseline="0" dirty="0">
                <a:ln>
                  <a:noFill/>
                </a:ln>
                <a:solidFill>
                  <a:srgbClr val="000000"/>
                </a:solidFill>
                <a:effectLst/>
                <a:uFillTx/>
                <a:latin typeface="Muli Regular"/>
                <a:ea typeface="Muli Regular"/>
                <a:cs typeface="Muli Regular"/>
                <a:sym typeface="Muli Regular"/>
              </a:rPr>
              <a:t>recommission</a:t>
            </a:r>
            <a:r>
              <a:rPr lang="en-CA" sz="4800" dirty="0"/>
              <a:t>ing the LN</a:t>
            </a:r>
            <a:r>
              <a:rPr lang="en-CA" sz="4800" baseline="-25000" dirty="0"/>
              <a:t>2</a:t>
            </a:r>
            <a:r>
              <a:rPr lang="en-CA" sz="4800" dirty="0"/>
              <a:t> cooling system</a:t>
            </a:r>
            <a:endParaRPr kumimoji="0" lang="en-CA" sz="48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pic>
        <p:nvPicPr>
          <p:cNvPr id="9" name="Picture 8">
            <a:extLst>
              <a:ext uri="{FF2B5EF4-FFF2-40B4-BE49-F238E27FC236}">
                <a16:creationId xmlns:a16="http://schemas.microsoft.com/office/drawing/2014/main" id="{8C1B3142-1F3C-9919-99FF-EF74FD62FA99}"/>
              </a:ext>
            </a:extLst>
          </p:cNvPr>
          <p:cNvPicPr>
            <a:picLocks noChangeAspect="1"/>
          </p:cNvPicPr>
          <p:nvPr/>
        </p:nvPicPr>
        <p:blipFill>
          <a:blip r:embed="rId3"/>
          <a:stretch>
            <a:fillRect/>
          </a:stretch>
        </p:blipFill>
        <p:spPr>
          <a:xfrm>
            <a:off x="15266889" y="1683011"/>
            <a:ext cx="5962019" cy="11072321"/>
          </a:xfrm>
          <a:prstGeom prst="rect">
            <a:avLst/>
          </a:prstGeom>
        </p:spPr>
      </p:pic>
    </p:spTree>
    <p:extLst>
      <p:ext uri="{BB962C8B-B14F-4D97-AF65-F5344CB8AC3E}">
        <p14:creationId xmlns:p14="http://schemas.microsoft.com/office/powerpoint/2010/main" val="397951037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14</a:t>
            </a:fld>
            <a:endParaRPr/>
          </a:p>
        </p:txBody>
      </p:sp>
      <p:sp>
        <p:nvSpPr>
          <p:cNvPr id="2" name="Additional Notes">
            <a:extLst>
              <a:ext uri="{FF2B5EF4-FFF2-40B4-BE49-F238E27FC236}">
                <a16:creationId xmlns:a16="http://schemas.microsoft.com/office/drawing/2014/main" id="{534F9CE3-E3BF-0780-AE55-E63B6710AFFC}"/>
              </a:ext>
            </a:extLst>
          </p:cNvPr>
          <p:cNvSpPr txBox="1">
            <a:spLocks/>
          </p:cNvSpPr>
          <p:nvPr/>
        </p:nvSpPr>
        <p:spPr>
          <a:xfrm>
            <a:off x="1297326" y="1251383"/>
            <a:ext cx="13260885" cy="3681564"/>
          </a:xfrm>
          <a:prstGeom prst="rect">
            <a:avLst/>
          </a:prstGeom>
        </p:spPr>
        <p:txBody>
          <a:bodyPr/>
          <a:lstStyle>
            <a:lvl1pPr marL="0" marR="0" indent="0" algn="l" defTabSz="813315" rtl="0" latinLnBrk="0">
              <a:lnSpc>
                <a:spcPct val="80000"/>
              </a:lnSpc>
              <a:spcBef>
                <a:spcPts val="0"/>
              </a:spcBef>
              <a:spcAft>
                <a:spcPts val="0"/>
              </a:spcAft>
              <a:buClrTx/>
              <a:buSzTx/>
              <a:buFontTx/>
              <a:buNone/>
              <a:tabLst/>
              <a:defRPr sz="7919"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CA" sz="8800" dirty="0"/>
              <a:t>The radon trap further reduces contamination by removing radon</a:t>
            </a:r>
          </a:p>
        </p:txBody>
      </p:sp>
      <p:pic>
        <p:nvPicPr>
          <p:cNvPr id="7" name="Picture 6" descr="A picture containing indoor, miller&#10;&#10;Description automatically generated">
            <a:extLst>
              <a:ext uri="{FF2B5EF4-FFF2-40B4-BE49-F238E27FC236}">
                <a16:creationId xmlns:a16="http://schemas.microsoft.com/office/drawing/2014/main" id="{7DA221BC-F851-8AB9-4765-984EE026489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37586" y="2370932"/>
            <a:ext cx="7127644" cy="9503525"/>
          </a:xfrm>
          <a:prstGeom prst="rect">
            <a:avLst/>
          </a:prstGeom>
        </p:spPr>
      </p:pic>
      <p:sp>
        <p:nvSpPr>
          <p:cNvPr id="8" name="Oval 7">
            <a:extLst>
              <a:ext uri="{FF2B5EF4-FFF2-40B4-BE49-F238E27FC236}">
                <a16:creationId xmlns:a16="http://schemas.microsoft.com/office/drawing/2014/main" id="{4DA8C999-2314-B468-E44D-7BEC66194A73}"/>
              </a:ext>
            </a:extLst>
          </p:cNvPr>
          <p:cNvSpPr/>
          <p:nvPr/>
        </p:nvSpPr>
        <p:spPr>
          <a:xfrm>
            <a:off x="21140460" y="7122694"/>
            <a:ext cx="815546" cy="2261287"/>
          </a:xfrm>
          <a:prstGeom prst="ellipse">
            <a:avLst/>
          </a:prstGeom>
          <a:noFill/>
          <a:ln w="7620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cxnSp>
        <p:nvCxnSpPr>
          <p:cNvPr id="12" name="Straight Arrow Connector 11">
            <a:extLst>
              <a:ext uri="{FF2B5EF4-FFF2-40B4-BE49-F238E27FC236}">
                <a16:creationId xmlns:a16="http://schemas.microsoft.com/office/drawing/2014/main" id="{EAE3287E-D137-921D-879F-EA54796ECD76}"/>
              </a:ext>
            </a:extLst>
          </p:cNvPr>
          <p:cNvCxnSpPr>
            <a:cxnSpLocks/>
            <a:stCxn id="15" idx="0"/>
          </p:cNvCxnSpPr>
          <p:nvPr/>
        </p:nvCxnSpPr>
        <p:spPr>
          <a:xfrm flipV="1">
            <a:off x="19283548" y="9256597"/>
            <a:ext cx="1848477" cy="2758536"/>
          </a:xfrm>
          <a:prstGeom prst="straightConnector1">
            <a:avLst/>
          </a:prstGeom>
          <a:noFill/>
          <a:ln w="762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5" name="TextBox 14">
            <a:extLst>
              <a:ext uri="{FF2B5EF4-FFF2-40B4-BE49-F238E27FC236}">
                <a16:creationId xmlns:a16="http://schemas.microsoft.com/office/drawing/2014/main" id="{3697FABA-B7E2-B8EB-DB8A-F72D12166AC3}"/>
              </a:ext>
            </a:extLst>
          </p:cNvPr>
          <p:cNvSpPr txBox="1"/>
          <p:nvPr/>
        </p:nvSpPr>
        <p:spPr>
          <a:xfrm>
            <a:off x="16390916" y="12015133"/>
            <a:ext cx="5785263" cy="13261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20000"/>
              </a:lnSpc>
              <a:spcBef>
                <a:spcPts val="0"/>
              </a:spcBef>
              <a:spcAft>
                <a:spcPts val="0"/>
              </a:spcAft>
              <a:buClrTx/>
              <a:buSzTx/>
              <a:buFontTx/>
              <a:buNone/>
              <a:tabLst/>
            </a:pPr>
            <a:r>
              <a:rPr kumimoji="0" lang="en-CA" sz="3200" b="0" i="0" u="none" strike="noStrike" cap="none" spc="0" normalizeH="0" baseline="0" dirty="0">
                <a:ln>
                  <a:noFill/>
                </a:ln>
                <a:solidFill>
                  <a:srgbClr val="000000"/>
                </a:solidFill>
                <a:effectLst/>
                <a:uFillTx/>
                <a:latin typeface="Muli Regular"/>
                <a:ea typeface="Muli Regular"/>
                <a:cs typeface="Muli Regular"/>
                <a:sym typeface="Muli Regular"/>
              </a:rPr>
              <a:t>New particulate </a:t>
            </a:r>
            <a:r>
              <a:rPr lang="en-CA" sz="3200" dirty="0"/>
              <a:t>filter installed after the radon trap</a:t>
            </a:r>
            <a:r>
              <a:rPr kumimoji="0" lang="en-CA" sz="3200" b="0" i="0" u="none" strike="noStrike" cap="none" spc="0" normalizeH="0" baseline="0" dirty="0">
                <a:ln>
                  <a:noFill/>
                </a:ln>
                <a:solidFill>
                  <a:srgbClr val="000000"/>
                </a:solidFill>
                <a:effectLst/>
                <a:uFillTx/>
                <a:latin typeface="Muli Regular"/>
                <a:ea typeface="Muli Regular"/>
                <a:cs typeface="Muli Regular"/>
                <a:sym typeface="Muli Regular"/>
              </a:rPr>
              <a:t> for third fill</a:t>
            </a:r>
          </a:p>
        </p:txBody>
      </p:sp>
      <p:sp>
        <p:nvSpPr>
          <p:cNvPr id="4" name="TextBox 3">
            <a:extLst>
              <a:ext uri="{FF2B5EF4-FFF2-40B4-BE49-F238E27FC236}">
                <a16:creationId xmlns:a16="http://schemas.microsoft.com/office/drawing/2014/main" id="{A0110280-3C00-F113-77A5-BC87A6478848}"/>
              </a:ext>
            </a:extLst>
          </p:cNvPr>
          <p:cNvSpPr txBox="1"/>
          <p:nvPr/>
        </p:nvSpPr>
        <p:spPr>
          <a:xfrm>
            <a:off x="1651666" y="4932947"/>
            <a:ext cx="13260884" cy="72354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lang="en-CA" sz="4800" dirty="0"/>
              <a:t>GAr is pre-cooled by liquid nitrogen (LN</a:t>
            </a:r>
            <a:r>
              <a:rPr lang="en-CA" sz="4800" baseline="-25000" dirty="0"/>
              <a:t>2</a:t>
            </a:r>
            <a:r>
              <a:rPr lang="en-CA" sz="4800" dirty="0"/>
              <a:t>)</a:t>
            </a:r>
          </a:p>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lang="en-CA" sz="4800" dirty="0"/>
              <a:t>C</a:t>
            </a:r>
            <a:r>
              <a:rPr kumimoji="0" lang="en-CA" sz="4800" b="0" i="0" u="none" strike="noStrike" cap="none" spc="0" normalizeH="0" baseline="0" dirty="0">
                <a:ln>
                  <a:noFill/>
                </a:ln>
                <a:solidFill>
                  <a:srgbClr val="000000"/>
                </a:solidFill>
                <a:effectLst/>
                <a:uFillTx/>
                <a:latin typeface="Muli Regular"/>
                <a:ea typeface="Muli Regular"/>
                <a:cs typeface="Muli Regular"/>
                <a:sym typeface="Muli Regular"/>
              </a:rPr>
              <a:t>harcoal column absorbs radon and radioactive impurities</a:t>
            </a:r>
          </a:p>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lang="en-CA" sz="4800" dirty="0"/>
              <a:t>Recommissioning started with pumps and purges of the lines with argon, then a bakeout of the heater to remove residual radon</a:t>
            </a:r>
          </a:p>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kumimoji="0" lang="en-CA" sz="4800" b="1" i="0" u="none" strike="noStrike" cap="none" spc="0" normalizeH="0" baseline="0" dirty="0">
                <a:ln>
                  <a:noFill/>
                </a:ln>
                <a:solidFill>
                  <a:srgbClr val="000000"/>
                </a:solidFill>
                <a:effectLst/>
                <a:uFillTx/>
                <a:latin typeface="Muli Regular"/>
                <a:ea typeface="Muli Regular"/>
                <a:cs typeface="Muli Regular"/>
                <a:sym typeface="Muli Regular"/>
              </a:rPr>
              <a:t>Next step</a:t>
            </a:r>
            <a:r>
              <a:rPr lang="en-CA" sz="4800" b="1" dirty="0"/>
              <a:t>: </a:t>
            </a:r>
            <a:r>
              <a:rPr kumimoji="0" lang="en-CA" sz="4800" b="0" i="0" u="none" strike="noStrike" cap="none" spc="0" normalizeH="0" baseline="0" dirty="0">
                <a:ln>
                  <a:noFill/>
                </a:ln>
                <a:solidFill>
                  <a:srgbClr val="000000"/>
                </a:solidFill>
                <a:effectLst/>
                <a:uFillTx/>
                <a:latin typeface="Muli Regular"/>
                <a:ea typeface="Muli Regular"/>
                <a:cs typeface="Muli Regular"/>
                <a:sym typeface="Muli Regular"/>
              </a:rPr>
              <a:t>recommission</a:t>
            </a:r>
            <a:r>
              <a:rPr lang="en-CA" sz="4800" dirty="0"/>
              <a:t>ing the LN</a:t>
            </a:r>
            <a:r>
              <a:rPr lang="en-CA" sz="4800" baseline="-25000" dirty="0"/>
              <a:t>2</a:t>
            </a:r>
            <a:r>
              <a:rPr lang="en-CA" sz="4800" dirty="0"/>
              <a:t> cooling system</a:t>
            </a:r>
            <a:endParaRPr kumimoji="0" lang="en-CA" sz="48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spTree>
    <p:extLst>
      <p:ext uri="{BB962C8B-B14F-4D97-AF65-F5344CB8AC3E}">
        <p14:creationId xmlns:p14="http://schemas.microsoft.com/office/powerpoint/2010/main" val="46486894"/>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E9E1F3D-1B32-42AE-181F-9C3B56E2F24F}"/>
              </a:ext>
            </a:extLst>
          </p:cNvPr>
          <p:cNvPicPr>
            <a:picLocks noChangeAspect="1"/>
          </p:cNvPicPr>
          <p:nvPr/>
        </p:nvPicPr>
        <p:blipFill>
          <a:blip r:embed="rId3"/>
          <a:stretch>
            <a:fillRect/>
          </a:stretch>
        </p:blipFill>
        <p:spPr>
          <a:xfrm>
            <a:off x="6640921" y="1991666"/>
            <a:ext cx="16821440" cy="10301271"/>
          </a:xfrm>
          <a:prstGeom prst="rect">
            <a:avLst/>
          </a:prstGeom>
        </p:spPr>
      </p:pic>
      <p:sp>
        <p:nvSpPr>
          <p:cNvPr id="161"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15</a:t>
            </a:fld>
            <a:endParaRPr/>
          </a:p>
        </p:txBody>
      </p:sp>
      <p:sp>
        <p:nvSpPr>
          <p:cNvPr id="162" name="Additional Notes"/>
          <p:cNvSpPr txBox="1">
            <a:spLocks noGrp="1"/>
          </p:cNvSpPr>
          <p:nvPr>
            <p:ph type="title"/>
          </p:nvPr>
        </p:nvSpPr>
        <p:spPr>
          <a:xfrm>
            <a:off x="1106068" y="873612"/>
            <a:ext cx="17230057" cy="1851101"/>
          </a:xfrm>
          <a:prstGeom prst="rect">
            <a:avLst/>
          </a:prstGeom>
        </p:spPr>
        <p:txBody>
          <a:bodyPr>
            <a:normAutofit fontScale="90000"/>
          </a:bodyPr>
          <a:lstStyle>
            <a:lvl1pPr defTabSz="813315">
              <a:defRPr sz="7919"/>
            </a:lvl1pPr>
          </a:lstStyle>
          <a:p>
            <a:r>
              <a:rPr lang="en-CA" dirty="0"/>
              <a:t>The condenser and the boiler deliver the argon to and from the acrylic vessel</a:t>
            </a:r>
            <a:endParaRPr dirty="0"/>
          </a:p>
        </p:txBody>
      </p:sp>
      <p:cxnSp>
        <p:nvCxnSpPr>
          <p:cNvPr id="24" name="Straight Arrow Connector 23">
            <a:extLst>
              <a:ext uri="{FF2B5EF4-FFF2-40B4-BE49-F238E27FC236}">
                <a16:creationId xmlns:a16="http://schemas.microsoft.com/office/drawing/2014/main" id="{B0FFD629-5E10-A341-9051-E6D45CEB74E5}"/>
              </a:ext>
            </a:extLst>
          </p:cNvPr>
          <p:cNvCxnSpPr>
            <a:cxnSpLocks/>
          </p:cNvCxnSpPr>
          <p:nvPr/>
        </p:nvCxnSpPr>
        <p:spPr>
          <a:xfrm>
            <a:off x="5813086" y="9168063"/>
            <a:ext cx="7782598" cy="1828800"/>
          </a:xfrm>
          <a:prstGeom prst="straightConnector1">
            <a:avLst/>
          </a:prstGeom>
          <a:noFill/>
          <a:ln w="381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30" name="Straight Arrow Connector 29">
            <a:extLst>
              <a:ext uri="{FF2B5EF4-FFF2-40B4-BE49-F238E27FC236}">
                <a16:creationId xmlns:a16="http://schemas.microsoft.com/office/drawing/2014/main" id="{B8FB4A06-6875-E0F0-367B-9B17D4A1734B}"/>
              </a:ext>
            </a:extLst>
          </p:cNvPr>
          <p:cNvCxnSpPr>
            <a:cxnSpLocks/>
          </p:cNvCxnSpPr>
          <p:nvPr/>
        </p:nvCxnSpPr>
        <p:spPr>
          <a:xfrm>
            <a:off x="9288379" y="5005137"/>
            <a:ext cx="1852863" cy="409074"/>
          </a:xfrm>
          <a:prstGeom prst="straightConnector1">
            <a:avLst/>
          </a:prstGeom>
          <a:noFill/>
          <a:ln w="381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3" name="TextBox 2">
            <a:extLst>
              <a:ext uri="{FF2B5EF4-FFF2-40B4-BE49-F238E27FC236}">
                <a16:creationId xmlns:a16="http://schemas.microsoft.com/office/drawing/2014/main" id="{C7C4B1D6-9EF4-9925-80B6-64DD445E84C6}"/>
              </a:ext>
            </a:extLst>
          </p:cNvPr>
          <p:cNvSpPr txBox="1"/>
          <p:nvPr/>
        </p:nvSpPr>
        <p:spPr>
          <a:xfrm>
            <a:off x="2693918" y="3766402"/>
            <a:ext cx="6375426" cy="23602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CA" sz="4000" dirty="0">
                <a:solidFill>
                  <a:schemeClr val="accent1">
                    <a:lumMod val="75000"/>
                  </a:schemeClr>
                </a:solidFill>
              </a:rPr>
              <a:t>Liquid exiting the AV is vaporized before recirculating in the purification loop</a:t>
            </a:r>
            <a:endParaRPr kumimoji="0" lang="en-CA" sz="4000" b="0" i="0" u="none" strike="noStrike" cap="none" spc="0" normalizeH="0" baseline="0" dirty="0">
              <a:ln>
                <a:noFill/>
              </a:ln>
              <a:solidFill>
                <a:schemeClr val="accent1">
                  <a:lumMod val="75000"/>
                </a:schemeClr>
              </a:solidFill>
              <a:effectLst/>
              <a:uFillTx/>
              <a:latin typeface="Muli Regular"/>
              <a:ea typeface="Muli Regular"/>
              <a:cs typeface="Muli Regular"/>
              <a:sym typeface="Muli Regular"/>
            </a:endParaRPr>
          </a:p>
        </p:txBody>
      </p:sp>
      <p:sp>
        <p:nvSpPr>
          <p:cNvPr id="10" name="TextBox 9">
            <a:extLst>
              <a:ext uri="{FF2B5EF4-FFF2-40B4-BE49-F238E27FC236}">
                <a16:creationId xmlns:a16="http://schemas.microsoft.com/office/drawing/2014/main" id="{C7E31090-DF7D-257E-2FC7-C56F98AF95B1}"/>
              </a:ext>
            </a:extLst>
          </p:cNvPr>
          <p:cNvSpPr txBox="1"/>
          <p:nvPr/>
        </p:nvSpPr>
        <p:spPr>
          <a:xfrm>
            <a:off x="1933903" y="7168352"/>
            <a:ext cx="3879183" cy="23602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R="0" algn="l" defTabSz="821531" rtl="0" fontAlgn="auto" latinLnBrk="0" hangingPunct="0">
              <a:lnSpc>
                <a:spcPct val="120000"/>
              </a:lnSpc>
              <a:spcBef>
                <a:spcPts val="0"/>
              </a:spcBef>
              <a:spcAft>
                <a:spcPts val="0"/>
              </a:spcAft>
              <a:buClrTx/>
              <a:buSzTx/>
              <a:tabLst/>
            </a:pPr>
            <a:r>
              <a:rPr kumimoji="0" lang="en-CA" sz="4000" b="0" i="0" u="none" strike="noStrike" cap="none" spc="0" normalizeH="0" baseline="0" dirty="0">
                <a:ln>
                  <a:noFill/>
                </a:ln>
                <a:solidFill>
                  <a:schemeClr val="accent1">
                    <a:lumMod val="75000"/>
                  </a:schemeClr>
                </a:solidFill>
                <a:effectLst/>
                <a:uFillTx/>
                <a:latin typeface="Muli Regular"/>
                <a:ea typeface="Muli Regular"/>
                <a:cs typeface="Muli Regular"/>
                <a:sym typeface="Muli Regular"/>
              </a:rPr>
              <a:t>Liquifies the gas to be introduced into the detector</a:t>
            </a:r>
          </a:p>
        </p:txBody>
      </p:sp>
      <p:sp>
        <p:nvSpPr>
          <p:cNvPr id="11" name="TextBox 10">
            <a:extLst>
              <a:ext uri="{FF2B5EF4-FFF2-40B4-BE49-F238E27FC236}">
                <a16:creationId xmlns:a16="http://schemas.microsoft.com/office/drawing/2014/main" id="{0D43D9B3-332B-B807-DA71-093C63E19D1E}"/>
              </a:ext>
            </a:extLst>
          </p:cNvPr>
          <p:cNvSpPr txBox="1"/>
          <p:nvPr/>
        </p:nvSpPr>
        <p:spPr>
          <a:xfrm>
            <a:off x="1933903" y="11353833"/>
            <a:ext cx="7002379" cy="88293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CA" sz="4000" b="1" i="0" u="none" strike="noStrike" cap="none" spc="0" normalizeH="0" baseline="0" dirty="0">
                <a:ln>
                  <a:noFill/>
                </a:ln>
                <a:solidFill>
                  <a:srgbClr val="000000"/>
                </a:solidFill>
                <a:effectLst/>
                <a:uFillTx/>
                <a:latin typeface="Muli Regular"/>
                <a:ea typeface="Muli Regular"/>
                <a:cs typeface="Muli Regular"/>
                <a:sym typeface="Muli Regular"/>
              </a:rPr>
              <a:t>Soon to be recommissioned</a:t>
            </a:r>
          </a:p>
        </p:txBody>
      </p:sp>
    </p:spTree>
    <p:extLst>
      <p:ext uri="{BB962C8B-B14F-4D97-AF65-F5344CB8AC3E}">
        <p14:creationId xmlns:p14="http://schemas.microsoft.com/office/powerpoint/2010/main" val="2397154674"/>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E9E1F3D-1B32-42AE-181F-9C3B56E2F24F}"/>
              </a:ext>
            </a:extLst>
          </p:cNvPr>
          <p:cNvPicPr>
            <a:picLocks noChangeAspect="1"/>
          </p:cNvPicPr>
          <p:nvPr/>
        </p:nvPicPr>
        <p:blipFill>
          <a:blip r:embed="rId3"/>
          <a:stretch>
            <a:fillRect/>
          </a:stretch>
        </p:blipFill>
        <p:spPr>
          <a:xfrm>
            <a:off x="2024669" y="1256266"/>
            <a:ext cx="19271225" cy="11801493"/>
          </a:xfrm>
          <a:prstGeom prst="rect">
            <a:avLst/>
          </a:prstGeom>
        </p:spPr>
      </p:pic>
      <p:sp>
        <p:nvSpPr>
          <p:cNvPr id="161"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16</a:t>
            </a:fld>
            <a:endParaRPr/>
          </a:p>
        </p:txBody>
      </p:sp>
      <p:sp>
        <p:nvSpPr>
          <p:cNvPr id="162" name="Additional Notes"/>
          <p:cNvSpPr txBox="1">
            <a:spLocks noGrp="1"/>
          </p:cNvSpPr>
          <p:nvPr>
            <p:ph type="title"/>
          </p:nvPr>
        </p:nvSpPr>
        <p:spPr>
          <a:xfrm>
            <a:off x="1106069" y="873612"/>
            <a:ext cx="10107364" cy="1340199"/>
          </a:xfrm>
          <a:prstGeom prst="rect">
            <a:avLst/>
          </a:prstGeom>
        </p:spPr>
        <p:txBody>
          <a:bodyPr>
            <a:normAutofit/>
          </a:bodyPr>
          <a:lstStyle>
            <a:lvl1pPr defTabSz="813315">
              <a:defRPr sz="7919"/>
            </a:lvl1pPr>
          </a:lstStyle>
          <a:p>
            <a:r>
              <a:rPr lang="en-CA" dirty="0"/>
              <a:t>First mode of operation</a:t>
            </a:r>
            <a:endParaRPr dirty="0"/>
          </a:p>
        </p:txBody>
      </p:sp>
      <p:sp>
        <p:nvSpPr>
          <p:cNvPr id="2" name="Oval 1">
            <a:extLst>
              <a:ext uri="{FF2B5EF4-FFF2-40B4-BE49-F238E27FC236}">
                <a16:creationId xmlns:a16="http://schemas.microsoft.com/office/drawing/2014/main" id="{643B9D30-249F-0A82-C871-EAABE1922C19}"/>
              </a:ext>
            </a:extLst>
          </p:cNvPr>
          <p:cNvSpPr/>
          <p:nvPr/>
        </p:nvSpPr>
        <p:spPr>
          <a:xfrm>
            <a:off x="12633158" y="547582"/>
            <a:ext cx="2646948" cy="1034715"/>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8" name="TextBox 7">
            <a:extLst>
              <a:ext uri="{FF2B5EF4-FFF2-40B4-BE49-F238E27FC236}">
                <a16:creationId xmlns:a16="http://schemas.microsoft.com/office/drawing/2014/main" id="{DE3FBB99-EED5-655E-39DF-2A6D13811DC8}"/>
              </a:ext>
            </a:extLst>
          </p:cNvPr>
          <p:cNvSpPr txBox="1"/>
          <p:nvPr/>
        </p:nvSpPr>
        <p:spPr>
          <a:xfrm>
            <a:off x="13083570" y="663340"/>
            <a:ext cx="1768644" cy="8090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20000"/>
              </a:lnSpc>
              <a:spcBef>
                <a:spcPts val="0"/>
              </a:spcBef>
              <a:spcAft>
                <a:spcPts val="0"/>
              </a:spcAft>
              <a:buClrTx/>
              <a:buSzTx/>
              <a:buFontTx/>
              <a:buNone/>
              <a:tabLst/>
            </a:pPr>
            <a:r>
              <a:rPr kumimoji="0" lang="en-CA" sz="3600" b="1" i="0" u="none" strike="noStrike" cap="none" spc="0" normalizeH="0" baseline="0" dirty="0">
                <a:ln>
                  <a:noFill/>
                </a:ln>
                <a:solidFill>
                  <a:schemeClr val="bg1"/>
                </a:solidFill>
                <a:effectLst/>
                <a:uFillTx/>
                <a:latin typeface="Muli Regular"/>
                <a:ea typeface="Muli Regular"/>
                <a:cs typeface="Muli Regular"/>
                <a:sym typeface="Muli Regular"/>
              </a:rPr>
              <a:t>Dewar</a:t>
            </a:r>
          </a:p>
        </p:txBody>
      </p:sp>
      <p:sp>
        <p:nvSpPr>
          <p:cNvPr id="10" name="Arrow: Down 9">
            <a:extLst>
              <a:ext uri="{FF2B5EF4-FFF2-40B4-BE49-F238E27FC236}">
                <a16:creationId xmlns:a16="http://schemas.microsoft.com/office/drawing/2014/main" id="{9827B45F-47AA-555D-0F45-9D0E31CC7B0A}"/>
              </a:ext>
            </a:extLst>
          </p:cNvPr>
          <p:cNvSpPr/>
          <p:nvPr/>
        </p:nvSpPr>
        <p:spPr>
          <a:xfrm>
            <a:off x="14407816" y="3392905"/>
            <a:ext cx="607596" cy="1058779"/>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5" name="Arrow: Right 14">
            <a:extLst>
              <a:ext uri="{FF2B5EF4-FFF2-40B4-BE49-F238E27FC236}">
                <a16:creationId xmlns:a16="http://schemas.microsoft.com/office/drawing/2014/main" id="{5592FB0F-2E5A-FFBA-3DE7-43F1C56D03D6}"/>
              </a:ext>
            </a:extLst>
          </p:cNvPr>
          <p:cNvSpPr/>
          <p:nvPr/>
        </p:nvSpPr>
        <p:spPr>
          <a:xfrm>
            <a:off x="15256042" y="4114801"/>
            <a:ext cx="4668253" cy="575159"/>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6" name="Arrow: Down 15">
            <a:extLst>
              <a:ext uri="{FF2B5EF4-FFF2-40B4-BE49-F238E27FC236}">
                <a16:creationId xmlns:a16="http://schemas.microsoft.com/office/drawing/2014/main" id="{134662BD-2D38-5C8A-B7BC-43843EBCDFEC}"/>
              </a:ext>
            </a:extLst>
          </p:cNvPr>
          <p:cNvSpPr/>
          <p:nvPr/>
        </p:nvSpPr>
        <p:spPr>
          <a:xfrm>
            <a:off x="19647568" y="4689960"/>
            <a:ext cx="577516" cy="1390088"/>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8" name="Arrow: Right 17">
            <a:extLst>
              <a:ext uri="{FF2B5EF4-FFF2-40B4-BE49-F238E27FC236}">
                <a16:creationId xmlns:a16="http://schemas.microsoft.com/office/drawing/2014/main" id="{043FC33E-926F-7291-7981-F8BCA735CF57}"/>
              </a:ext>
            </a:extLst>
          </p:cNvPr>
          <p:cNvSpPr/>
          <p:nvPr/>
        </p:nvSpPr>
        <p:spPr>
          <a:xfrm rot="10800000">
            <a:off x="16772022" y="5336878"/>
            <a:ext cx="1852863" cy="575159"/>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0" name="Arrow: Down 19">
            <a:extLst>
              <a:ext uri="{FF2B5EF4-FFF2-40B4-BE49-F238E27FC236}">
                <a16:creationId xmlns:a16="http://schemas.microsoft.com/office/drawing/2014/main" id="{8A99D2F1-2299-0735-5704-A7C37A996141}"/>
              </a:ext>
            </a:extLst>
          </p:cNvPr>
          <p:cNvSpPr/>
          <p:nvPr/>
        </p:nvSpPr>
        <p:spPr>
          <a:xfrm>
            <a:off x="16314821" y="5935670"/>
            <a:ext cx="577516" cy="2101426"/>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1" name="Arrow: Right 20">
            <a:extLst>
              <a:ext uri="{FF2B5EF4-FFF2-40B4-BE49-F238E27FC236}">
                <a16:creationId xmlns:a16="http://schemas.microsoft.com/office/drawing/2014/main" id="{0A8E700B-CCC3-A749-C3AF-D74B23191E18}"/>
              </a:ext>
            </a:extLst>
          </p:cNvPr>
          <p:cNvSpPr/>
          <p:nvPr/>
        </p:nvSpPr>
        <p:spPr>
          <a:xfrm rot="10800000">
            <a:off x="13306927" y="7555832"/>
            <a:ext cx="1564107" cy="601579"/>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6" name="Arrow: Down 25">
            <a:extLst>
              <a:ext uri="{FF2B5EF4-FFF2-40B4-BE49-F238E27FC236}">
                <a16:creationId xmlns:a16="http://schemas.microsoft.com/office/drawing/2014/main" id="{DBF297B8-F9DD-C753-CBDE-302418ADCE6B}"/>
              </a:ext>
            </a:extLst>
          </p:cNvPr>
          <p:cNvSpPr/>
          <p:nvPr/>
        </p:nvSpPr>
        <p:spPr>
          <a:xfrm rot="10800000">
            <a:off x="12897853" y="3947536"/>
            <a:ext cx="607596" cy="3416969"/>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9" name="TextBox 28">
            <a:extLst>
              <a:ext uri="{FF2B5EF4-FFF2-40B4-BE49-F238E27FC236}">
                <a16:creationId xmlns:a16="http://schemas.microsoft.com/office/drawing/2014/main" id="{B1F9C852-DB43-C1BB-CE17-A108CE3BC0BE}"/>
              </a:ext>
            </a:extLst>
          </p:cNvPr>
          <p:cNvSpPr txBox="1"/>
          <p:nvPr/>
        </p:nvSpPr>
        <p:spPr>
          <a:xfrm>
            <a:off x="1226384" y="2145992"/>
            <a:ext cx="9553910" cy="17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CA" sz="4400" b="0" i="0" u="none" strike="noStrike" cap="none" spc="0" normalizeH="0" baseline="0" dirty="0">
                <a:ln>
                  <a:noFill/>
                </a:ln>
                <a:solidFill>
                  <a:srgbClr val="000000"/>
                </a:solidFill>
                <a:effectLst/>
                <a:uFillTx/>
                <a:latin typeface="Muli Regular"/>
                <a:ea typeface="Muli Regular"/>
                <a:cs typeface="Muli Regular"/>
                <a:sym typeface="Muli Regular"/>
              </a:rPr>
              <a:t>For the stabilization of the purification loop during start-up</a:t>
            </a:r>
          </a:p>
        </p:txBody>
      </p:sp>
      <p:pic>
        <p:nvPicPr>
          <p:cNvPr id="34" name="Google Shape;91;p17">
            <a:extLst>
              <a:ext uri="{FF2B5EF4-FFF2-40B4-BE49-F238E27FC236}">
                <a16:creationId xmlns:a16="http://schemas.microsoft.com/office/drawing/2014/main" id="{98A14ACC-07CF-06E1-DD3E-1BA99C623215}"/>
              </a:ext>
            </a:extLst>
          </p:cNvPr>
          <p:cNvPicPr preferRelativeResize="0"/>
          <p:nvPr/>
        </p:nvPicPr>
        <p:blipFill rotWithShape="1">
          <a:blip r:embed="rId4">
            <a:alphaModFix/>
          </a:blip>
          <a:srcRect l="6785" t="43507" r="9095" b="10537"/>
          <a:stretch/>
        </p:blipFill>
        <p:spPr>
          <a:xfrm>
            <a:off x="389127" y="8549101"/>
            <a:ext cx="2247980" cy="1884116"/>
          </a:xfrm>
          <a:prstGeom prst="rect">
            <a:avLst/>
          </a:prstGeom>
          <a:solidFill>
            <a:schemeClr val="bg1"/>
          </a:solidFill>
          <a:ln>
            <a:noFill/>
          </a:ln>
        </p:spPr>
      </p:pic>
    </p:spTree>
    <p:extLst>
      <p:ext uri="{BB962C8B-B14F-4D97-AF65-F5344CB8AC3E}">
        <p14:creationId xmlns:p14="http://schemas.microsoft.com/office/powerpoint/2010/main" val="371960554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E9E1F3D-1B32-42AE-181F-9C3B56E2F24F}"/>
              </a:ext>
            </a:extLst>
          </p:cNvPr>
          <p:cNvPicPr>
            <a:picLocks noChangeAspect="1"/>
          </p:cNvPicPr>
          <p:nvPr/>
        </p:nvPicPr>
        <p:blipFill>
          <a:blip r:embed="rId3"/>
          <a:stretch>
            <a:fillRect/>
          </a:stretch>
        </p:blipFill>
        <p:spPr>
          <a:xfrm>
            <a:off x="2024669" y="1256266"/>
            <a:ext cx="19271225" cy="11801493"/>
          </a:xfrm>
          <a:prstGeom prst="rect">
            <a:avLst/>
          </a:prstGeom>
        </p:spPr>
      </p:pic>
      <p:sp>
        <p:nvSpPr>
          <p:cNvPr id="16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17</a:t>
            </a:fld>
            <a:endParaRPr/>
          </a:p>
        </p:txBody>
      </p:sp>
      <p:sp>
        <p:nvSpPr>
          <p:cNvPr id="162" name="Additional Notes"/>
          <p:cNvSpPr txBox="1">
            <a:spLocks noGrp="1"/>
          </p:cNvSpPr>
          <p:nvPr>
            <p:ph type="title"/>
          </p:nvPr>
        </p:nvSpPr>
        <p:spPr>
          <a:xfrm>
            <a:off x="1106069" y="873612"/>
            <a:ext cx="10644774" cy="1340199"/>
          </a:xfrm>
          <a:prstGeom prst="rect">
            <a:avLst/>
          </a:prstGeom>
        </p:spPr>
        <p:txBody>
          <a:bodyPr>
            <a:normAutofit fontScale="90000"/>
          </a:bodyPr>
          <a:lstStyle>
            <a:lvl1pPr defTabSz="813315">
              <a:defRPr sz="7919"/>
            </a:lvl1pPr>
          </a:lstStyle>
          <a:p>
            <a:r>
              <a:rPr lang="en-CA" dirty="0"/>
              <a:t>Second mode of operation</a:t>
            </a:r>
            <a:endParaRPr dirty="0"/>
          </a:p>
        </p:txBody>
      </p:sp>
      <p:sp>
        <p:nvSpPr>
          <p:cNvPr id="2" name="Oval 1">
            <a:extLst>
              <a:ext uri="{FF2B5EF4-FFF2-40B4-BE49-F238E27FC236}">
                <a16:creationId xmlns:a16="http://schemas.microsoft.com/office/drawing/2014/main" id="{643B9D30-249F-0A82-C871-EAABE1922C19}"/>
              </a:ext>
            </a:extLst>
          </p:cNvPr>
          <p:cNvSpPr/>
          <p:nvPr/>
        </p:nvSpPr>
        <p:spPr>
          <a:xfrm>
            <a:off x="12633158" y="547582"/>
            <a:ext cx="2646948" cy="1034715"/>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8" name="TextBox 7">
            <a:extLst>
              <a:ext uri="{FF2B5EF4-FFF2-40B4-BE49-F238E27FC236}">
                <a16:creationId xmlns:a16="http://schemas.microsoft.com/office/drawing/2014/main" id="{DE3FBB99-EED5-655E-39DF-2A6D13811DC8}"/>
              </a:ext>
            </a:extLst>
          </p:cNvPr>
          <p:cNvSpPr txBox="1"/>
          <p:nvPr/>
        </p:nvSpPr>
        <p:spPr>
          <a:xfrm>
            <a:off x="13144499" y="658241"/>
            <a:ext cx="1624266" cy="8090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20000"/>
              </a:lnSpc>
              <a:spcBef>
                <a:spcPts val="0"/>
              </a:spcBef>
              <a:spcAft>
                <a:spcPts val="0"/>
              </a:spcAft>
              <a:buClrTx/>
              <a:buSzTx/>
              <a:buFontTx/>
              <a:buNone/>
              <a:tabLst/>
            </a:pPr>
            <a:r>
              <a:rPr kumimoji="0" lang="en-CA" sz="3600" b="1" i="0" u="none" strike="noStrike" cap="none" spc="0" normalizeH="0" baseline="0" dirty="0">
                <a:ln>
                  <a:noFill/>
                </a:ln>
                <a:solidFill>
                  <a:schemeClr val="bg1"/>
                </a:solidFill>
                <a:effectLst/>
                <a:uFillTx/>
                <a:latin typeface="Muli Regular"/>
                <a:ea typeface="Muli Regular"/>
                <a:cs typeface="Muli Regular"/>
                <a:sym typeface="Muli Regular"/>
              </a:rPr>
              <a:t>Dewar</a:t>
            </a:r>
          </a:p>
        </p:txBody>
      </p:sp>
      <p:sp>
        <p:nvSpPr>
          <p:cNvPr id="15" name="Arrow: Right 14">
            <a:extLst>
              <a:ext uri="{FF2B5EF4-FFF2-40B4-BE49-F238E27FC236}">
                <a16:creationId xmlns:a16="http://schemas.microsoft.com/office/drawing/2014/main" id="{5592FB0F-2E5A-FFBA-3DE7-43F1C56D03D6}"/>
              </a:ext>
            </a:extLst>
          </p:cNvPr>
          <p:cNvSpPr/>
          <p:nvPr/>
        </p:nvSpPr>
        <p:spPr>
          <a:xfrm>
            <a:off x="15256042" y="4114801"/>
            <a:ext cx="4668253" cy="575159"/>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6" name="Arrow: Down 15">
            <a:extLst>
              <a:ext uri="{FF2B5EF4-FFF2-40B4-BE49-F238E27FC236}">
                <a16:creationId xmlns:a16="http://schemas.microsoft.com/office/drawing/2014/main" id="{134662BD-2D38-5C8A-B7BC-43843EBCDFEC}"/>
              </a:ext>
            </a:extLst>
          </p:cNvPr>
          <p:cNvSpPr/>
          <p:nvPr/>
        </p:nvSpPr>
        <p:spPr>
          <a:xfrm>
            <a:off x="19647568" y="4689960"/>
            <a:ext cx="577516" cy="1390088"/>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8" name="Arrow: Right 17">
            <a:extLst>
              <a:ext uri="{FF2B5EF4-FFF2-40B4-BE49-F238E27FC236}">
                <a16:creationId xmlns:a16="http://schemas.microsoft.com/office/drawing/2014/main" id="{043FC33E-926F-7291-7981-F8BCA735CF57}"/>
              </a:ext>
            </a:extLst>
          </p:cNvPr>
          <p:cNvSpPr/>
          <p:nvPr/>
        </p:nvSpPr>
        <p:spPr>
          <a:xfrm rot="10800000">
            <a:off x="16772022" y="5336878"/>
            <a:ext cx="1852863" cy="575159"/>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0" name="Arrow: Down 19">
            <a:extLst>
              <a:ext uri="{FF2B5EF4-FFF2-40B4-BE49-F238E27FC236}">
                <a16:creationId xmlns:a16="http://schemas.microsoft.com/office/drawing/2014/main" id="{8A99D2F1-2299-0735-5704-A7C37A996141}"/>
              </a:ext>
            </a:extLst>
          </p:cNvPr>
          <p:cNvSpPr/>
          <p:nvPr/>
        </p:nvSpPr>
        <p:spPr>
          <a:xfrm>
            <a:off x="16314821" y="5935670"/>
            <a:ext cx="577516" cy="2101426"/>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1" name="Arrow: Right 20">
            <a:extLst>
              <a:ext uri="{FF2B5EF4-FFF2-40B4-BE49-F238E27FC236}">
                <a16:creationId xmlns:a16="http://schemas.microsoft.com/office/drawing/2014/main" id="{0A8E700B-CCC3-A749-C3AF-D74B23191E18}"/>
              </a:ext>
            </a:extLst>
          </p:cNvPr>
          <p:cNvSpPr/>
          <p:nvPr/>
        </p:nvSpPr>
        <p:spPr>
          <a:xfrm rot="10800000">
            <a:off x="13306927" y="7555832"/>
            <a:ext cx="1564107" cy="601579"/>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9" name="TextBox 28">
            <a:extLst>
              <a:ext uri="{FF2B5EF4-FFF2-40B4-BE49-F238E27FC236}">
                <a16:creationId xmlns:a16="http://schemas.microsoft.com/office/drawing/2014/main" id="{B1F9C852-DB43-C1BB-CE17-A108CE3BC0BE}"/>
              </a:ext>
            </a:extLst>
          </p:cNvPr>
          <p:cNvSpPr txBox="1"/>
          <p:nvPr/>
        </p:nvSpPr>
        <p:spPr>
          <a:xfrm>
            <a:off x="1106069" y="1925006"/>
            <a:ext cx="9553910" cy="17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CA" sz="4400" b="0" i="0" u="none" strike="noStrike" cap="none" spc="0" normalizeH="0" baseline="0" dirty="0">
                <a:ln>
                  <a:noFill/>
                </a:ln>
                <a:solidFill>
                  <a:srgbClr val="000000"/>
                </a:solidFill>
                <a:effectLst/>
                <a:uFillTx/>
                <a:latin typeface="Muli Regular"/>
                <a:ea typeface="Muli Regular"/>
                <a:cs typeface="Muli Regular"/>
                <a:sym typeface="Muli Regular"/>
              </a:rPr>
              <a:t>Re-purification and re-circulation of argon</a:t>
            </a:r>
          </a:p>
        </p:txBody>
      </p:sp>
      <p:sp>
        <p:nvSpPr>
          <p:cNvPr id="3" name="Arrow: Down 2">
            <a:extLst>
              <a:ext uri="{FF2B5EF4-FFF2-40B4-BE49-F238E27FC236}">
                <a16:creationId xmlns:a16="http://schemas.microsoft.com/office/drawing/2014/main" id="{FBA47E1F-C698-E5A9-5E75-CF661F4BC56F}"/>
              </a:ext>
            </a:extLst>
          </p:cNvPr>
          <p:cNvSpPr/>
          <p:nvPr/>
        </p:nvSpPr>
        <p:spPr>
          <a:xfrm rot="10800000">
            <a:off x="12897854" y="6080048"/>
            <a:ext cx="577516" cy="1475784"/>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6" name="Arrow: Right 5">
            <a:extLst>
              <a:ext uri="{FF2B5EF4-FFF2-40B4-BE49-F238E27FC236}">
                <a16:creationId xmlns:a16="http://schemas.microsoft.com/office/drawing/2014/main" id="{F2B132F0-C784-95A0-85B3-3A57BFA093C2}"/>
              </a:ext>
            </a:extLst>
          </p:cNvPr>
          <p:cNvSpPr/>
          <p:nvPr/>
        </p:nvSpPr>
        <p:spPr>
          <a:xfrm rot="10800000">
            <a:off x="10419347" y="5672584"/>
            <a:ext cx="2646949" cy="601579"/>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1" name="Arrow: Down 10">
            <a:extLst>
              <a:ext uri="{FF2B5EF4-FFF2-40B4-BE49-F238E27FC236}">
                <a16:creationId xmlns:a16="http://schemas.microsoft.com/office/drawing/2014/main" id="{79FE45D7-1494-E000-60B9-D6EB372B189E}"/>
              </a:ext>
            </a:extLst>
          </p:cNvPr>
          <p:cNvSpPr/>
          <p:nvPr/>
        </p:nvSpPr>
        <p:spPr>
          <a:xfrm>
            <a:off x="10154654" y="6274163"/>
            <a:ext cx="577516" cy="1167675"/>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2" name="Arrow: Right 11">
            <a:extLst>
              <a:ext uri="{FF2B5EF4-FFF2-40B4-BE49-F238E27FC236}">
                <a16:creationId xmlns:a16="http://schemas.microsoft.com/office/drawing/2014/main" id="{3FD54BA0-7735-8868-C6C1-DF11BB592F49}"/>
              </a:ext>
            </a:extLst>
          </p:cNvPr>
          <p:cNvSpPr/>
          <p:nvPr/>
        </p:nvSpPr>
        <p:spPr>
          <a:xfrm rot="10800000">
            <a:off x="5149516" y="10611853"/>
            <a:ext cx="4547937" cy="663754"/>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3" name="Arrow: Right 12">
            <a:extLst>
              <a:ext uri="{FF2B5EF4-FFF2-40B4-BE49-F238E27FC236}">
                <a16:creationId xmlns:a16="http://schemas.microsoft.com/office/drawing/2014/main" id="{CC173852-A537-29D7-32FC-C181EB16B3CC}"/>
              </a:ext>
            </a:extLst>
          </p:cNvPr>
          <p:cNvSpPr/>
          <p:nvPr/>
        </p:nvSpPr>
        <p:spPr>
          <a:xfrm>
            <a:off x="4957011" y="8373980"/>
            <a:ext cx="1299411" cy="663755"/>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4" name="Arrow: Down 13">
            <a:extLst>
              <a:ext uri="{FF2B5EF4-FFF2-40B4-BE49-F238E27FC236}">
                <a16:creationId xmlns:a16="http://schemas.microsoft.com/office/drawing/2014/main" id="{BA2407AD-3AAD-4A19-F848-F353FA0B9447}"/>
              </a:ext>
            </a:extLst>
          </p:cNvPr>
          <p:cNvSpPr/>
          <p:nvPr/>
        </p:nvSpPr>
        <p:spPr>
          <a:xfrm rot="10800000">
            <a:off x="5975682" y="6274163"/>
            <a:ext cx="577516" cy="2099817"/>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7" name="Arrow: Right 16">
            <a:extLst>
              <a:ext uri="{FF2B5EF4-FFF2-40B4-BE49-F238E27FC236}">
                <a16:creationId xmlns:a16="http://schemas.microsoft.com/office/drawing/2014/main" id="{30E19FC8-CE07-0F56-55DF-22CB6359F42D}"/>
              </a:ext>
            </a:extLst>
          </p:cNvPr>
          <p:cNvSpPr/>
          <p:nvPr/>
        </p:nvSpPr>
        <p:spPr>
          <a:xfrm>
            <a:off x="6456946" y="5887544"/>
            <a:ext cx="1026698" cy="601580"/>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4" name="Arrow: Right 23">
            <a:extLst>
              <a:ext uri="{FF2B5EF4-FFF2-40B4-BE49-F238E27FC236}">
                <a16:creationId xmlns:a16="http://schemas.microsoft.com/office/drawing/2014/main" id="{AB3800FD-F672-4F51-BD81-C5D5F2184781}"/>
              </a:ext>
            </a:extLst>
          </p:cNvPr>
          <p:cNvSpPr/>
          <p:nvPr/>
        </p:nvSpPr>
        <p:spPr>
          <a:xfrm>
            <a:off x="9047747" y="4114801"/>
            <a:ext cx="6208295" cy="575159"/>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pic>
        <p:nvPicPr>
          <p:cNvPr id="27" name="Google Shape;91;p17">
            <a:extLst>
              <a:ext uri="{FF2B5EF4-FFF2-40B4-BE49-F238E27FC236}">
                <a16:creationId xmlns:a16="http://schemas.microsoft.com/office/drawing/2014/main" id="{DB38011A-F6C0-22B9-DF0D-9E90581A59D4}"/>
              </a:ext>
            </a:extLst>
          </p:cNvPr>
          <p:cNvPicPr preferRelativeResize="0"/>
          <p:nvPr/>
        </p:nvPicPr>
        <p:blipFill rotWithShape="1">
          <a:blip r:embed="rId4">
            <a:alphaModFix/>
          </a:blip>
          <a:srcRect l="6785" t="43507" r="9095" b="10537"/>
          <a:stretch/>
        </p:blipFill>
        <p:spPr>
          <a:xfrm>
            <a:off x="389127" y="8549101"/>
            <a:ext cx="2247980" cy="1884116"/>
          </a:xfrm>
          <a:prstGeom prst="rect">
            <a:avLst/>
          </a:prstGeom>
          <a:solidFill>
            <a:schemeClr val="bg1"/>
          </a:solidFill>
          <a:ln>
            <a:noFill/>
          </a:ln>
        </p:spPr>
      </p:pic>
    </p:spTree>
    <p:extLst>
      <p:ext uri="{BB962C8B-B14F-4D97-AF65-F5344CB8AC3E}">
        <p14:creationId xmlns:p14="http://schemas.microsoft.com/office/powerpoint/2010/main" val="132614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Line"/>
          <p:cNvSpPr>
            <a:spLocks noGrp="1"/>
          </p:cNvSpPr>
          <p:nvPr>
            <p:ph type="body" idx="13"/>
          </p:nvPr>
        </p:nvSpPr>
        <p:spPr>
          <a:xfrm flipV="1">
            <a:off x="1444298" y="2734574"/>
            <a:ext cx="2451751" cy="1"/>
          </a:xfrm>
          <a:prstGeom prst="line">
            <a:avLst/>
          </a:prstGeom>
        </p:spPr>
        <p:txBody>
          <a:bodyPr/>
          <a:lstStyle/>
          <a:p>
            <a:pPr marL="0" indent="0" algn="ctr">
              <a:lnSpc>
                <a:spcPct val="100000"/>
              </a:lnSpc>
              <a:buSzTx/>
              <a:buNone/>
              <a:defRPr sz="3000">
                <a:solidFill>
                  <a:srgbClr val="FFFFFF"/>
                </a:solidFill>
                <a:latin typeface="Helvetica Neue Medium"/>
                <a:ea typeface="Helvetica Neue Medium"/>
                <a:cs typeface="Helvetica Neue Medium"/>
                <a:sym typeface="Helvetica Neue Medium"/>
              </a:defRPr>
            </a:pPr>
            <a:endParaRPr dirty="0"/>
          </a:p>
        </p:txBody>
      </p:sp>
      <p:sp>
        <p:nvSpPr>
          <p:cNvPr id="161" name="Slide Number"/>
          <p:cNvSpPr txBox="1">
            <a:spLocks noGrp="1"/>
          </p:cNvSpPr>
          <p:nvPr>
            <p:ph type="sldNum" sz="quarter" idx="2"/>
          </p:nvPr>
        </p:nvSpPr>
        <p:spPr>
          <a:xfrm>
            <a:off x="22485095" y="12640924"/>
            <a:ext cx="977266" cy="841376"/>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18</a:t>
            </a:fld>
            <a:endParaRPr dirty="0"/>
          </a:p>
        </p:txBody>
      </p:sp>
      <p:sp>
        <p:nvSpPr>
          <p:cNvPr id="162" name="Additional Notes"/>
          <p:cNvSpPr txBox="1">
            <a:spLocks noGrp="1"/>
          </p:cNvSpPr>
          <p:nvPr>
            <p:ph type="title"/>
          </p:nvPr>
        </p:nvSpPr>
        <p:spPr>
          <a:xfrm>
            <a:off x="1233260" y="989308"/>
            <a:ext cx="12404592" cy="1453029"/>
          </a:xfrm>
          <a:prstGeom prst="rect">
            <a:avLst/>
          </a:prstGeom>
        </p:spPr>
        <p:txBody>
          <a:bodyPr/>
          <a:lstStyle>
            <a:lvl1pPr defTabSz="813315">
              <a:defRPr sz="7919"/>
            </a:lvl1pPr>
          </a:lstStyle>
          <a:p>
            <a:r>
              <a:rPr lang="en-CA" dirty="0"/>
              <a:t>Next Steps</a:t>
            </a:r>
            <a:endParaRPr dirty="0"/>
          </a:p>
        </p:txBody>
      </p:sp>
      <p:sp>
        <p:nvSpPr>
          <p:cNvPr id="163" name="On prehent aped everio. Et audam voloreh enietusam fuga. Nequi con nobis doloressus et reribus qui dunti ium hiciatinias eictior emporiam, quis quis autecus, consed assinctur?…"/>
          <p:cNvSpPr txBox="1">
            <a:spLocks noGrp="1"/>
          </p:cNvSpPr>
          <p:nvPr>
            <p:ph type="body" idx="14"/>
          </p:nvPr>
        </p:nvSpPr>
        <p:spPr>
          <a:xfrm>
            <a:off x="1147774" y="3026812"/>
            <a:ext cx="11044226" cy="9616991"/>
          </a:xfrm>
          <a:prstGeom prst="rect">
            <a:avLst/>
          </a:prstGeom>
          <a:extLst>
            <a:ext uri="{C572A759-6A51-4108-AA02-DFA0A04FC94B}">
              <ma14:wrappingTextBoxFlag xmlns:ma14="http://schemas.microsoft.com/office/mac/drawingml/2011/main" xmlns="" val="1"/>
            </a:ext>
          </a:extLst>
        </p:spPr>
        <p:txBody>
          <a:bodyPr/>
          <a:lstStyle/>
          <a:p>
            <a:pPr>
              <a:lnSpc>
                <a:spcPct val="150000"/>
              </a:lnSpc>
              <a:spcBef>
                <a:spcPts val="800"/>
              </a:spcBef>
              <a:buClr>
                <a:schemeClr val="accent1">
                  <a:hueOff val="48339"/>
                  <a:lumOff val="-12879"/>
                </a:schemeClr>
              </a:buClr>
              <a:defRPr sz="2200"/>
            </a:pPr>
            <a:r>
              <a:rPr lang="en-CA" sz="5400" dirty="0"/>
              <a:t>Finish installation and commissioning of new hardware</a:t>
            </a:r>
          </a:p>
          <a:p>
            <a:pPr>
              <a:lnSpc>
                <a:spcPct val="150000"/>
              </a:lnSpc>
              <a:spcBef>
                <a:spcPts val="800"/>
              </a:spcBef>
              <a:buClr>
                <a:schemeClr val="accent1">
                  <a:hueOff val="48339"/>
                  <a:lumOff val="-12879"/>
                </a:schemeClr>
              </a:buClr>
              <a:defRPr sz="2200"/>
            </a:pPr>
            <a:r>
              <a:rPr lang="en-CA" sz="5400" dirty="0"/>
              <a:t>Begin Third Fill this Winter</a:t>
            </a:r>
          </a:p>
          <a:p>
            <a:pPr lvl="1">
              <a:lnSpc>
                <a:spcPct val="150000"/>
              </a:lnSpc>
              <a:spcBef>
                <a:spcPts val="800"/>
              </a:spcBef>
              <a:buClr>
                <a:schemeClr val="accent1">
                  <a:hueOff val="48339"/>
                  <a:lumOff val="-12879"/>
                </a:schemeClr>
              </a:buClr>
              <a:buSzPct val="50000"/>
              <a:defRPr sz="2200"/>
            </a:pPr>
            <a:r>
              <a:rPr lang="en-CA" sz="4800" dirty="0"/>
              <a:t>Small fill and drain to remove particulates</a:t>
            </a:r>
          </a:p>
          <a:p>
            <a:pPr lvl="1">
              <a:lnSpc>
                <a:spcPct val="150000"/>
              </a:lnSpc>
              <a:spcBef>
                <a:spcPts val="800"/>
              </a:spcBef>
              <a:buClr>
                <a:schemeClr val="accent1">
                  <a:hueOff val="48339"/>
                  <a:lumOff val="-12879"/>
                </a:schemeClr>
              </a:buClr>
              <a:buSzPct val="50000"/>
              <a:defRPr sz="2200"/>
            </a:pPr>
            <a:r>
              <a:rPr lang="en-CA" sz="4800" dirty="0"/>
              <a:t>Fill with </a:t>
            </a:r>
            <a:r>
              <a:rPr lang="en-CA" sz="4800" dirty="0" err="1"/>
              <a:t>LAr</a:t>
            </a:r>
            <a:r>
              <a:rPr lang="en-CA" sz="4800" dirty="0"/>
              <a:t> to previous level to compare results and determine the effect of the hardware upgrades</a:t>
            </a:r>
            <a:endParaRPr sz="4800" dirty="0"/>
          </a:p>
        </p:txBody>
      </p:sp>
      <p:pic>
        <p:nvPicPr>
          <p:cNvPr id="3" name="Picture 2">
            <a:extLst>
              <a:ext uri="{FF2B5EF4-FFF2-40B4-BE49-F238E27FC236}">
                <a16:creationId xmlns:a16="http://schemas.microsoft.com/office/drawing/2014/main" id="{AFF17F2A-0951-AC50-9D4A-E6C5B6E630E5}"/>
              </a:ext>
            </a:extLst>
          </p:cNvPr>
          <p:cNvPicPr>
            <a:picLocks noChangeAspect="1"/>
          </p:cNvPicPr>
          <p:nvPr/>
        </p:nvPicPr>
        <p:blipFill>
          <a:blip r:embed="rId3"/>
          <a:stretch>
            <a:fillRect/>
          </a:stretch>
        </p:blipFill>
        <p:spPr>
          <a:xfrm>
            <a:off x="12355285" y="658241"/>
            <a:ext cx="11407631" cy="11867496"/>
          </a:xfrm>
          <a:prstGeom prst="rect">
            <a:avLst/>
          </a:prstGeom>
        </p:spPr>
      </p:pic>
    </p:spTree>
    <p:extLst>
      <p:ext uri="{BB962C8B-B14F-4D97-AF65-F5344CB8AC3E}">
        <p14:creationId xmlns:p14="http://schemas.microsoft.com/office/powerpoint/2010/main" val="2121909344"/>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Slide Number"/>
          <p:cNvSpPr txBox="1">
            <a:spLocks noGrp="1"/>
          </p:cNvSpPr>
          <p:nvPr>
            <p:ph type="sldNum" sz="quarter" idx="2"/>
          </p:nvPr>
        </p:nvSpPr>
        <p:spPr>
          <a:xfrm>
            <a:off x="22485095" y="12783941"/>
            <a:ext cx="977266" cy="841376"/>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19</a:t>
            </a:fld>
            <a:endParaRPr dirty="0"/>
          </a:p>
        </p:txBody>
      </p:sp>
      <p:pic>
        <p:nvPicPr>
          <p:cNvPr id="4" name="Picture 3" descr="A picture containing text, grass, outdoor, sky&#10;&#10;Description automatically generated">
            <a:extLst>
              <a:ext uri="{FF2B5EF4-FFF2-40B4-BE49-F238E27FC236}">
                <a16:creationId xmlns:a16="http://schemas.microsoft.com/office/drawing/2014/main" id="{CFE706E5-1969-2E9F-6AA9-D2C549CE8A3A}"/>
              </a:ext>
            </a:extLst>
          </p:cNvPr>
          <p:cNvPicPr>
            <a:picLocks noChangeAspect="1"/>
          </p:cNvPicPr>
          <p:nvPr/>
        </p:nvPicPr>
        <p:blipFill rotWithShape="1">
          <a:blip r:embed="rId3">
            <a:extLst>
              <a:ext uri="{28A0092B-C50C-407E-A947-70E740481C1C}">
                <a14:useLocalDpi xmlns:a14="http://schemas.microsoft.com/office/drawing/2010/main" val="0"/>
              </a:ext>
            </a:extLst>
          </a:blip>
          <a:srcRect l="39641" t="24390" r="20263"/>
          <a:stretch/>
        </p:blipFill>
        <p:spPr>
          <a:xfrm>
            <a:off x="10036067" y="1"/>
            <a:ext cx="10519467" cy="9642764"/>
          </a:xfrm>
          <a:prstGeom prst="rect">
            <a:avLst/>
          </a:prstGeom>
        </p:spPr>
      </p:pic>
      <p:sp>
        <p:nvSpPr>
          <p:cNvPr id="8" name="TextBox 7">
            <a:extLst>
              <a:ext uri="{FF2B5EF4-FFF2-40B4-BE49-F238E27FC236}">
                <a16:creationId xmlns:a16="http://schemas.microsoft.com/office/drawing/2014/main" id="{0D5022D5-3A28-86F4-BDD9-5A063EDC338E}"/>
              </a:ext>
            </a:extLst>
          </p:cNvPr>
          <p:cNvSpPr txBox="1"/>
          <p:nvPr/>
        </p:nvSpPr>
        <p:spPr>
          <a:xfrm>
            <a:off x="639172" y="1048768"/>
            <a:ext cx="8886092" cy="47978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R="0" algn="l" defTabSz="821531" rtl="0" fontAlgn="auto" latinLnBrk="0" hangingPunct="0">
              <a:lnSpc>
                <a:spcPct val="120000"/>
              </a:lnSpc>
              <a:spcBef>
                <a:spcPts val="0"/>
              </a:spcBef>
              <a:spcAft>
                <a:spcPts val="0"/>
              </a:spcAft>
              <a:buClrTx/>
              <a:buSzTx/>
              <a:tabLst/>
            </a:pPr>
            <a:r>
              <a:rPr kumimoji="0" lang="en-CA" sz="6000" b="0" i="0" u="none" strike="noStrike" cap="none" spc="0" normalizeH="0" baseline="0" dirty="0">
                <a:ln>
                  <a:noFill/>
                </a:ln>
                <a:solidFill>
                  <a:schemeClr val="bg1"/>
                </a:solidFill>
                <a:effectLst/>
                <a:uFillTx/>
                <a:latin typeface="Muli Regular"/>
                <a:ea typeface="Muli Regular"/>
                <a:cs typeface="Muli Regular"/>
                <a:sym typeface="Muli Regular"/>
              </a:rPr>
              <a:t>My summer at SNOLAB</a:t>
            </a:r>
          </a:p>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lang="en-CA" sz="4800" dirty="0">
                <a:solidFill>
                  <a:schemeClr val="bg1"/>
                </a:solidFill>
              </a:rPr>
              <a:t>250+ hours underground</a:t>
            </a:r>
          </a:p>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lang="en-CA" sz="3600" b="0" i="0" dirty="0">
                <a:solidFill>
                  <a:schemeClr val="bg1"/>
                </a:solidFill>
                <a:effectLst/>
                <a:latin typeface="arial" panose="020B0604020202020204" pitchFamily="34" charset="0"/>
              </a:rPr>
              <a:t>∼</a:t>
            </a:r>
            <a:r>
              <a:rPr kumimoji="0" lang="en-CA" sz="4800" b="0" i="0" u="none" strike="noStrike" cap="none" spc="0" normalizeH="0" baseline="0" dirty="0">
                <a:ln>
                  <a:noFill/>
                </a:ln>
                <a:solidFill>
                  <a:schemeClr val="bg1"/>
                </a:solidFill>
                <a:effectLst/>
                <a:uFillTx/>
                <a:latin typeface="Muli Regular"/>
                <a:ea typeface="Muli Regular"/>
                <a:cs typeface="Muli Regular"/>
                <a:sym typeface="Muli Regular"/>
              </a:rPr>
              <a:t>30 flights of stairs per shift</a:t>
            </a:r>
          </a:p>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kumimoji="0" lang="en-CA" sz="4800" b="0" i="0" u="none" strike="noStrike" cap="none" spc="0" normalizeH="0" baseline="0" dirty="0">
                <a:ln>
                  <a:noFill/>
                </a:ln>
                <a:solidFill>
                  <a:schemeClr val="bg1"/>
                </a:solidFill>
                <a:effectLst/>
                <a:uFillTx/>
                <a:latin typeface="Muli Regular"/>
                <a:ea typeface="Muli Regular"/>
                <a:cs typeface="Muli Regular"/>
                <a:sym typeface="Muli Regular"/>
              </a:rPr>
              <a:t>100+ RGA scans</a:t>
            </a:r>
          </a:p>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kumimoji="0" lang="en-CA" sz="4800" b="0" i="0" u="none" strike="noStrike" cap="none" spc="0" normalizeH="0" baseline="0" dirty="0">
                <a:ln>
                  <a:noFill/>
                </a:ln>
                <a:solidFill>
                  <a:schemeClr val="bg1"/>
                </a:solidFill>
                <a:effectLst/>
                <a:uFillTx/>
                <a:latin typeface="Muli Regular"/>
                <a:ea typeface="Muli Regular"/>
                <a:cs typeface="Muli Regular"/>
                <a:sym typeface="Muli Regular"/>
              </a:rPr>
              <a:t>Learned how to:</a:t>
            </a:r>
          </a:p>
        </p:txBody>
      </p:sp>
      <p:sp>
        <p:nvSpPr>
          <p:cNvPr id="9" name="TextBox 8">
            <a:extLst>
              <a:ext uri="{FF2B5EF4-FFF2-40B4-BE49-F238E27FC236}">
                <a16:creationId xmlns:a16="http://schemas.microsoft.com/office/drawing/2014/main" id="{A6A71C06-2608-AB0F-1F76-D6B9E326B4BB}"/>
              </a:ext>
            </a:extLst>
          </p:cNvPr>
          <p:cNvSpPr txBox="1"/>
          <p:nvPr/>
        </p:nvSpPr>
        <p:spPr>
          <a:xfrm>
            <a:off x="1454774" y="5846619"/>
            <a:ext cx="8581293" cy="63490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kumimoji="0" lang="en-CA" sz="4800" b="0" i="0" u="none" strike="noStrike" cap="none" spc="0" normalizeH="0" baseline="0" dirty="0">
                <a:ln>
                  <a:noFill/>
                </a:ln>
                <a:solidFill>
                  <a:schemeClr val="bg1"/>
                </a:solidFill>
                <a:effectLst/>
                <a:uFillTx/>
                <a:latin typeface="Muli Regular"/>
                <a:ea typeface="Muli Regular"/>
                <a:cs typeface="Muli Regular"/>
                <a:sym typeface="Muli Regular"/>
              </a:rPr>
              <a:t>Assemble and leak check vacuum systems</a:t>
            </a:r>
          </a:p>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lang="en-CA" sz="4800" dirty="0">
                <a:solidFill>
                  <a:schemeClr val="bg1"/>
                </a:solidFill>
              </a:rPr>
              <a:t>Operate an RGA and analyze the purity of a gas</a:t>
            </a:r>
            <a:endParaRPr kumimoji="0" lang="en-CA" sz="4800" b="0" i="0" u="none" strike="noStrike" cap="none" spc="0" normalizeH="0" baseline="0" dirty="0">
              <a:ln>
                <a:noFill/>
              </a:ln>
              <a:solidFill>
                <a:schemeClr val="bg1"/>
              </a:solidFill>
              <a:effectLst/>
              <a:uFillTx/>
              <a:latin typeface="Muli Regular"/>
              <a:ea typeface="Muli Regular"/>
              <a:cs typeface="Muli Regular"/>
              <a:sym typeface="Muli Regular"/>
            </a:endParaRPr>
          </a:p>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kumimoji="0" lang="en-CA" sz="4800" b="0" i="0" u="none" strike="noStrike" cap="none" spc="0" normalizeH="0" baseline="0" dirty="0">
                <a:ln>
                  <a:noFill/>
                </a:ln>
                <a:solidFill>
                  <a:schemeClr val="bg1"/>
                </a:solidFill>
                <a:effectLst/>
                <a:uFillTx/>
                <a:latin typeface="Muli Regular"/>
                <a:ea typeface="Muli Regular"/>
                <a:cs typeface="Muli Regular"/>
                <a:sym typeface="Muli Regular"/>
              </a:rPr>
              <a:t>Wire connectors to remotely operate hardware underground</a:t>
            </a:r>
          </a:p>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kumimoji="0" lang="en-CA" sz="4800" b="0" i="0" u="none" strike="noStrike" cap="none" spc="0" normalizeH="0" baseline="0" dirty="0">
                <a:ln>
                  <a:noFill/>
                </a:ln>
                <a:solidFill>
                  <a:schemeClr val="bg1"/>
                </a:solidFill>
                <a:effectLst/>
                <a:uFillTx/>
                <a:latin typeface="Muli Regular"/>
                <a:ea typeface="Muli Regular"/>
                <a:cs typeface="Muli Regular"/>
                <a:sym typeface="Muli Regular"/>
              </a:rPr>
              <a:t>And so much more!</a:t>
            </a:r>
          </a:p>
        </p:txBody>
      </p:sp>
      <p:pic>
        <p:nvPicPr>
          <p:cNvPr id="3" name="Picture 2" descr="A picture containing person&#10;&#10;Description automatically generated">
            <a:extLst>
              <a:ext uri="{FF2B5EF4-FFF2-40B4-BE49-F238E27FC236}">
                <a16:creationId xmlns:a16="http://schemas.microsoft.com/office/drawing/2014/main" id="{78DDC89F-0AAF-BE59-EFA3-B299EAB59A1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333" t="14950" r="6819" b="4849"/>
          <a:stretch/>
        </p:blipFill>
        <p:spPr>
          <a:xfrm>
            <a:off x="13462438" y="4760244"/>
            <a:ext cx="10282390" cy="7745937"/>
          </a:xfrm>
          <a:prstGeom prst="rect">
            <a:avLst/>
          </a:prstGeom>
        </p:spPr>
      </p:pic>
    </p:spTree>
    <p:extLst>
      <p:ext uri="{BB962C8B-B14F-4D97-AF65-F5344CB8AC3E}">
        <p14:creationId xmlns:p14="http://schemas.microsoft.com/office/powerpoint/2010/main" val="193077533"/>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2</a:t>
            </a:fld>
            <a:endParaRPr/>
          </a:p>
        </p:txBody>
      </p:sp>
      <p:pic>
        <p:nvPicPr>
          <p:cNvPr id="146" name="DEAP_Edited_CLR.jpg"/>
          <p:cNvPicPr>
            <a:picLocks noGrp="1" noChangeAspect="1"/>
          </p:cNvPicPr>
          <p:nvPr>
            <p:ph type="pic" idx="15"/>
          </p:nvPr>
        </p:nvPicPr>
        <p:blipFill>
          <a:blip r:embed="rId3" cstate="print">
            <a:extLst>
              <a:ext uri="{28A0092B-C50C-407E-A947-70E740481C1C}">
                <a14:useLocalDpi xmlns:a14="http://schemas.microsoft.com/office/drawing/2010/main" val="0"/>
              </a:ext>
            </a:extLst>
          </a:blip>
          <a:srcRect t="6897" b="6897"/>
          <a:stretch/>
        </p:blipFill>
        <p:spPr>
          <a:xfrm>
            <a:off x="0" y="0"/>
            <a:ext cx="11960353" cy="13716000"/>
          </a:xfrm>
          <a:prstGeom prst="rect">
            <a:avLst/>
          </a:prstGeom>
        </p:spPr>
      </p:pic>
      <p:sp>
        <p:nvSpPr>
          <p:cNvPr id="3" name="Text Placeholder 2">
            <a:extLst>
              <a:ext uri="{FF2B5EF4-FFF2-40B4-BE49-F238E27FC236}">
                <a16:creationId xmlns:a16="http://schemas.microsoft.com/office/drawing/2014/main" id="{3831FF5B-1868-D139-65E7-6F93F4D2CE7D}"/>
              </a:ext>
            </a:extLst>
          </p:cNvPr>
          <p:cNvSpPr>
            <a:spLocks noGrp="1"/>
          </p:cNvSpPr>
          <p:nvPr>
            <p:ph type="body" sz="quarter" idx="13"/>
          </p:nvPr>
        </p:nvSpPr>
        <p:spPr>
          <a:xfrm>
            <a:off x="13258801" y="2497928"/>
            <a:ext cx="9226294" cy="8720143"/>
          </a:xfrm>
        </p:spPr>
        <p:txBody>
          <a:bodyPr/>
          <a:lstStyle/>
          <a:p>
            <a:pPr marL="0" indent="0">
              <a:buNone/>
            </a:pPr>
            <a:r>
              <a:rPr lang="en-CA" sz="6600" b="1" dirty="0"/>
              <a:t>D</a:t>
            </a:r>
            <a:r>
              <a:rPr lang="en-CA" sz="6600" dirty="0"/>
              <a:t>ark matter </a:t>
            </a:r>
            <a:r>
              <a:rPr lang="en-CA" sz="6600" b="1" dirty="0"/>
              <a:t>E</a:t>
            </a:r>
            <a:r>
              <a:rPr lang="en-CA" sz="6600" dirty="0"/>
              <a:t>xperiment using </a:t>
            </a:r>
            <a:r>
              <a:rPr lang="en-CA" sz="6600" b="1" dirty="0"/>
              <a:t>A</a:t>
            </a:r>
            <a:r>
              <a:rPr lang="en-CA" sz="6600" dirty="0"/>
              <a:t>rgon </a:t>
            </a:r>
            <a:r>
              <a:rPr lang="en-CA" sz="6600" b="1" dirty="0"/>
              <a:t>P</a:t>
            </a:r>
            <a:r>
              <a:rPr lang="en-CA" sz="6600" dirty="0"/>
              <a:t>ulse-shape discrimination (PSD)</a:t>
            </a:r>
          </a:p>
          <a:p>
            <a:r>
              <a:rPr lang="en-CA" sz="5400" dirty="0"/>
              <a:t>uses </a:t>
            </a:r>
            <a:r>
              <a:rPr lang="en-CA" sz="5400" b="1" dirty="0"/>
              <a:t>3600</a:t>
            </a:r>
            <a:r>
              <a:rPr lang="en-CA" sz="5400" dirty="0"/>
              <a:t> kg of liquid argon (LAr) as a target for the direct detection of Weakly Interacting Massive Particles (WIMPs)</a:t>
            </a:r>
            <a:endParaRPr lang="en-CA" sz="5400" b="1" dirty="0"/>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20</a:t>
            </a:fld>
            <a:endParaRPr/>
          </a:p>
        </p:txBody>
      </p:sp>
      <p:sp>
        <p:nvSpPr>
          <p:cNvPr id="28" name="Additional Notes">
            <a:extLst>
              <a:ext uri="{FF2B5EF4-FFF2-40B4-BE49-F238E27FC236}">
                <a16:creationId xmlns:a16="http://schemas.microsoft.com/office/drawing/2014/main" id="{DCF64339-7706-67DE-5C2E-CEBFEE013882}"/>
              </a:ext>
            </a:extLst>
          </p:cNvPr>
          <p:cNvSpPr txBox="1">
            <a:spLocks/>
          </p:cNvSpPr>
          <p:nvPr/>
        </p:nvSpPr>
        <p:spPr>
          <a:xfrm>
            <a:off x="4211652" y="2343931"/>
            <a:ext cx="7289372" cy="2559615"/>
          </a:xfrm>
          <a:prstGeom prst="rect">
            <a:avLst/>
          </a:prstGeom>
        </p:spPr>
        <p:txBody>
          <a:bodyPr>
            <a:normAutofit/>
          </a:bodyPr>
          <a:lstStyle>
            <a:lvl1pPr marL="0" marR="0" indent="0" algn="l" defTabSz="813315" rtl="0" latinLnBrk="0">
              <a:lnSpc>
                <a:spcPct val="80000"/>
              </a:lnSpc>
              <a:spcBef>
                <a:spcPts val="0"/>
              </a:spcBef>
              <a:spcAft>
                <a:spcPts val="0"/>
              </a:spcAft>
              <a:buClrTx/>
              <a:buSzTx/>
              <a:buFontTx/>
              <a:buNone/>
              <a:tabLst/>
              <a:defRPr sz="7919"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CA" sz="9600" dirty="0"/>
              <a:t>Thank you!</a:t>
            </a:r>
          </a:p>
        </p:txBody>
      </p:sp>
      <p:pic>
        <p:nvPicPr>
          <p:cNvPr id="30" name="Google Shape;67;p14">
            <a:extLst>
              <a:ext uri="{FF2B5EF4-FFF2-40B4-BE49-F238E27FC236}">
                <a16:creationId xmlns:a16="http://schemas.microsoft.com/office/drawing/2014/main" id="{550609A0-8003-D257-8543-701749079DE6}"/>
              </a:ext>
            </a:extLst>
          </p:cNvPr>
          <p:cNvPicPr preferRelativeResize="0"/>
          <p:nvPr/>
        </p:nvPicPr>
        <p:blipFill rotWithShape="1">
          <a:blip r:embed="rId3">
            <a:alphaModFix/>
          </a:blip>
          <a:srcRect/>
          <a:stretch/>
        </p:blipFill>
        <p:spPr>
          <a:xfrm>
            <a:off x="14288465" y="975734"/>
            <a:ext cx="4077860" cy="3875392"/>
          </a:xfrm>
          <a:prstGeom prst="rect">
            <a:avLst/>
          </a:prstGeom>
          <a:noFill/>
          <a:ln>
            <a:noFill/>
          </a:ln>
        </p:spPr>
      </p:pic>
      <p:grpSp>
        <p:nvGrpSpPr>
          <p:cNvPr id="20" name="Group 19">
            <a:extLst>
              <a:ext uri="{FF2B5EF4-FFF2-40B4-BE49-F238E27FC236}">
                <a16:creationId xmlns:a16="http://schemas.microsoft.com/office/drawing/2014/main" id="{870426ED-B495-8BE7-B1F0-A53DEED1C7CC}"/>
              </a:ext>
            </a:extLst>
          </p:cNvPr>
          <p:cNvGrpSpPr/>
          <p:nvPr/>
        </p:nvGrpSpPr>
        <p:grpSpPr>
          <a:xfrm>
            <a:off x="433782" y="5172140"/>
            <a:ext cx="23516436" cy="6368773"/>
            <a:chOff x="1740859" y="5980152"/>
            <a:chExt cx="20933491" cy="5669254"/>
          </a:xfrm>
        </p:grpSpPr>
        <p:grpSp>
          <p:nvGrpSpPr>
            <p:cNvPr id="6" name="Group 5">
              <a:extLst>
                <a:ext uri="{FF2B5EF4-FFF2-40B4-BE49-F238E27FC236}">
                  <a16:creationId xmlns:a16="http://schemas.microsoft.com/office/drawing/2014/main" id="{CE26AD49-788F-893A-17FE-9C4B4734EC52}"/>
                </a:ext>
              </a:extLst>
            </p:cNvPr>
            <p:cNvGrpSpPr/>
            <p:nvPr/>
          </p:nvGrpSpPr>
          <p:grpSpPr>
            <a:xfrm>
              <a:off x="1740859" y="8266685"/>
              <a:ext cx="20902281" cy="3382721"/>
              <a:chOff x="404332" y="9033001"/>
              <a:chExt cx="23502641" cy="3727743"/>
            </a:xfrm>
          </p:grpSpPr>
          <p:pic>
            <p:nvPicPr>
              <p:cNvPr id="7" name="Picture 6">
                <a:extLst>
                  <a:ext uri="{FF2B5EF4-FFF2-40B4-BE49-F238E27FC236}">
                    <a16:creationId xmlns:a16="http://schemas.microsoft.com/office/drawing/2014/main" id="{19B8F349-9ED4-DA72-257E-D1796F423C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4332" y="9181713"/>
                <a:ext cx="6948196" cy="1286042"/>
              </a:xfrm>
              <a:prstGeom prst="rect">
                <a:avLst/>
              </a:prstGeom>
            </p:spPr>
          </p:pic>
          <p:pic>
            <p:nvPicPr>
              <p:cNvPr id="8" name="Picture 7" descr="A close up of a logo&#10;&#10;Description automatically generated">
                <a:extLst>
                  <a:ext uri="{FF2B5EF4-FFF2-40B4-BE49-F238E27FC236}">
                    <a16:creationId xmlns:a16="http://schemas.microsoft.com/office/drawing/2014/main" id="{E64DB2A9-C752-35F3-F3AD-EE7B2C5097D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8346" y="10698871"/>
                <a:ext cx="2462804" cy="1813874"/>
              </a:xfrm>
              <a:prstGeom prst="rect">
                <a:avLst/>
              </a:prstGeom>
            </p:spPr>
          </p:pic>
          <p:pic>
            <p:nvPicPr>
              <p:cNvPr id="9" name="Picture 8">
                <a:extLst>
                  <a:ext uri="{FF2B5EF4-FFF2-40B4-BE49-F238E27FC236}">
                    <a16:creationId xmlns:a16="http://schemas.microsoft.com/office/drawing/2014/main" id="{E2B72238-CCC6-9905-5710-593A943D881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14666" y="10531143"/>
                <a:ext cx="3761320" cy="2149326"/>
              </a:xfrm>
              <a:prstGeom prst="rect">
                <a:avLst/>
              </a:prstGeom>
            </p:spPr>
          </p:pic>
          <p:pic>
            <p:nvPicPr>
              <p:cNvPr id="10" name="Picture 9" descr="A close up of a logo&#10;&#10;Description automatically generated">
                <a:extLst>
                  <a:ext uri="{FF2B5EF4-FFF2-40B4-BE49-F238E27FC236}">
                    <a16:creationId xmlns:a16="http://schemas.microsoft.com/office/drawing/2014/main" id="{F36D6690-2B05-2743-1651-4BC867F6EBD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59484" y="9345859"/>
                <a:ext cx="3617168" cy="723434"/>
              </a:xfrm>
              <a:prstGeom prst="rect">
                <a:avLst/>
              </a:prstGeom>
            </p:spPr>
          </p:pic>
          <p:pic>
            <p:nvPicPr>
              <p:cNvPr id="11" name="Picture 10">
                <a:extLst>
                  <a:ext uri="{FF2B5EF4-FFF2-40B4-BE49-F238E27FC236}">
                    <a16:creationId xmlns:a16="http://schemas.microsoft.com/office/drawing/2014/main" id="{D279ACB1-CF32-F38B-DF94-3C2187FB77A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08772" y="10531140"/>
                <a:ext cx="2972804" cy="2229604"/>
              </a:xfrm>
              <a:prstGeom prst="rect">
                <a:avLst/>
              </a:prstGeom>
            </p:spPr>
          </p:pic>
          <p:pic>
            <p:nvPicPr>
              <p:cNvPr id="12" name="Picture 11">
                <a:extLst>
                  <a:ext uri="{FF2B5EF4-FFF2-40B4-BE49-F238E27FC236}">
                    <a16:creationId xmlns:a16="http://schemas.microsoft.com/office/drawing/2014/main" id="{29A925B0-F399-16FD-B70B-B41D3FAA1E7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024039" y="9164995"/>
                <a:ext cx="3249126" cy="1085158"/>
              </a:xfrm>
              <a:prstGeom prst="rect">
                <a:avLst/>
              </a:prstGeom>
            </p:spPr>
          </p:pic>
          <p:pic>
            <p:nvPicPr>
              <p:cNvPr id="13" name="Picture 12" descr="A close up of a logo&#10;&#10;Description automatically generated">
                <a:extLst>
                  <a:ext uri="{FF2B5EF4-FFF2-40B4-BE49-F238E27FC236}">
                    <a16:creationId xmlns:a16="http://schemas.microsoft.com/office/drawing/2014/main" id="{6ACDB193-1722-F150-59ED-0926BD36F056}"/>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396986" y="10486927"/>
                <a:ext cx="2391844" cy="1819470"/>
              </a:xfrm>
              <a:prstGeom prst="rect">
                <a:avLst/>
              </a:prstGeom>
            </p:spPr>
          </p:pic>
          <p:pic>
            <p:nvPicPr>
              <p:cNvPr id="14" name="Picture 13">
                <a:extLst>
                  <a:ext uri="{FF2B5EF4-FFF2-40B4-BE49-F238E27FC236}">
                    <a16:creationId xmlns:a16="http://schemas.microsoft.com/office/drawing/2014/main" id="{5BAA27F5-BD52-DD18-A878-68F70988B145}"/>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6056162" y="9033001"/>
                <a:ext cx="2896172" cy="1448086"/>
              </a:xfrm>
              <a:prstGeom prst="rect">
                <a:avLst/>
              </a:prstGeom>
            </p:spPr>
          </p:pic>
          <p:pic>
            <p:nvPicPr>
              <p:cNvPr id="15" name="Picture 14" descr="A close up of a sign&#10;&#10;Description automatically generated">
                <a:extLst>
                  <a:ext uri="{FF2B5EF4-FFF2-40B4-BE49-F238E27FC236}">
                    <a16:creationId xmlns:a16="http://schemas.microsoft.com/office/drawing/2014/main" id="{7A7DE6CC-8EB4-E0F4-D36A-1891A26EB1FC}"/>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6215875" y="10725135"/>
                <a:ext cx="3128866" cy="1425774"/>
              </a:xfrm>
              <a:prstGeom prst="rect">
                <a:avLst/>
              </a:prstGeom>
            </p:spPr>
          </p:pic>
          <p:pic>
            <p:nvPicPr>
              <p:cNvPr id="16" name="Picture 15" descr="A picture containing clipart&#10;&#10;Description automatically generated">
                <a:extLst>
                  <a:ext uri="{FF2B5EF4-FFF2-40B4-BE49-F238E27FC236}">
                    <a16:creationId xmlns:a16="http://schemas.microsoft.com/office/drawing/2014/main" id="{B02DCB14-4B93-0D49-F299-CA8A2D817CDF}"/>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9944675" y="9075014"/>
                <a:ext cx="3962298" cy="1337276"/>
              </a:xfrm>
              <a:prstGeom prst="rect">
                <a:avLst/>
              </a:prstGeom>
            </p:spPr>
          </p:pic>
          <p:pic>
            <p:nvPicPr>
              <p:cNvPr id="17" name="Picture 16">
                <a:extLst>
                  <a:ext uri="{FF2B5EF4-FFF2-40B4-BE49-F238E27FC236}">
                    <a16:creationId xmlns:a16="http://schemas.microsoft.com/office/drawing/2014/main" id="{3C21DE51-BACD-81C8-EF70-E9035A450E20}"/>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9863047" y="10828660"/>
                <a:ext cx="3979506" cy="1218724"/>
              </a:xfrm>
              <a:prstGeom prst="rect">
                <a:avLst/>
              </a:prstGeom>
            </p:spPr>
          </p:pic>
        </p:grpSp>
        <p:pic>
          <p:nvPicPr>
            <p:cNvPr id="19" name="Picture 18" descr="A picture containing object, clock&#10;&#10;Description automatically generated">
              <a:extLst>
                <a:ext uri="{FF2B5EF4-FFF2-40B4-BE49-F238E27FC236}">
                  <a16:creationId xmlns:a16="http://schemas.microsoft.com/office/drawing/2014/main" id="{57C418DC-05EB-CDAC-F125-636A7E08D4E7}"/>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865887" y="7056209"/>
              <a:ext cx="3547879" cy="831535"/>
            </a:xfrm>
            <a:prstGeom prst="rect">
              <a:avLst/>
            </a:prstGeom>
          </p:spPr>
        </p:pic>
        <p:pic>
          <p:nvPicPr>
            <p:cNvPr id="21" name="Picture 20" descr="A picture containing object&#10;&#10;Description automatically generated">
              <a:extLst>
                <a:ext uri="{FF2B5EF4-FFF2-40B4-BE49-F238E27FC236}">
                  <a16:creationId xmlns:a16="http://schemas.microsoft.com/office/drawing/2014/main" id="{430182BC-8BA1-4275-7B3A-B1693BD6732B}"/>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5618155" y="5980152"/>
              <a:ext cx="2575737" cy="2363960"/>
            </a:xfrm>
            <a:prstGeom prst="rect">
              <a:avLst/>
            </a:prstGeom>
          </p:spPr>
        </p:pic>
        <p:pic>
          <p:nvPicPr>
            <p:cNvPr id="23" name="Picture 22" descr="A black sign with white text&#10;&#10;Description automatically generated">
              <a:extLst>
                <a:ext uri="{FF2B5EF4-FFF2-40B4-BE49-F238E27FC236}">
                  <a16:creationId xmlns:a16="http://schemas.microsoft.com/office/drawing/2014/main" id="{7026AB86-4CD7-F674-00AD-BB193EA6CCEF}"/>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8371164" y="6992640"/>
              <a:ext cx="3486130" cy="1001023"/>
            </a:xfrm>
            <a:prstGeom prst="rect">
              <a:avLst/>
            </a:prstGeom>
          </p:spPr>
        </p:pic>
        <p:pic>
          <p:nvPicPr>
            <p:cNvPr id="25" name="Picture 24">
              <a:extLst>
                <a:ext uri="{FF2B5EF4-FFF2-40B4-BE49-F238E27FC236}">
                  <a16:creationId xmlns:a16="http://schemas.microsoft.com/office/drawing/2014/main" id="{2F295FC9-6A22-9893-C17B-6BE439F56855}"/>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2209501" y="6965503"/>
              <a:ext cx="2575738" cy="1044000"/>
            </a:xfrm>
            <a:prstGeom prst="rect">
              <a:avLst/>
            </a:prstGeom>
          </p:spPr>
        </p:pic>
        <p:pic>
          <p:nvPicPr>
            <p:cNvPr id="27" name="Picture 26" descr="A picture containing object&#10;&#10;Description automatically generated">
              <a:extLst>
                <a:ext uri="{FF2B5EF4-FFF2-40B4-BE49-F238E27FC236}">
                  <a16:creationId xmlns:a16="http://schemas.microsoft.com/office/drawing/2014/main" id="{5CE17430-381B-DE8F-7357-AC108CC49CE5}"/>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5023412" y="6697300"/>
              <a:ext cx="3660589" cy="1314058"/>
            </a:xfrm>
            <a:prstGeom prst="rect">
              <a:avLst/>
            </a:prstGeom>
          </p:spPr>
        </p:pic>
        <p:pic>
          <p:nvPicPr>
            <p:cNvPr id="18" name="Picture 17" descr="Logo&#10;&#10;Description automatically generated">
              <a:extLst>
                <a:ext uri="{FF2B5EF4-FFF2-40B4-BE49-F238E27FC236}">
                  <a16:creationId xmlns:a16="http://schemas.microsoft.com/office/drawing/2014/main" id="{4FFF783A-BF0F-9FFC-BF1D-098D3D1A96A2}"/>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8958136" y="6947744"/>
              <a:ext cx="3716214" cy="1135021"/>
            </a:xfrm>
            <a:prstGeom prst="rect">
              <a:avLst/>
            </a:prstGeom>
          </p:spPr>
        </p:pic>
      </p:gr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972D70A5-7D35-80D4-DAB1-BE9ECABFDCFF}"/>
              </a:ext>
            </a:extLst>
          </p:cNvPr>
          <p:cNvPicPr>
            <a:picLocks noChangeAspect="1"/>
          </p:cNvPicPr>
          <p:nvPr/>
        </p:nvPicPr>
        <p:blipFill>
          <a:blip r:embed="rId3"/>
          <a:stretch>
            <a:fillRect/>
          </a:stretch>
        </p:blipFill>
        <p:spPr>
          <a:xfrm>
            <a:off x="9619237" y="88273"/>
            <a:ext cx="14516110" cy="13627727"/>
          </a:xfrm>
          <a:prstGeom prst="rect">
            <a:avLst/>
          </a:prstGeom>
          <a:ln w="12700">
            <a:miter lim="400000"/>
          </a:ln>
        </p:spPr>
      </p:pic>
      <p:sp>
        <p:nvSpPr>
          <p:cNvPr id="166"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3</a:t>
            </a:fld>
            <a:endParaRPr/>
          </a:p>
        </p:txBody>
      </p:sp>
      <p:sp>
        <p:nvSpPr>
          <p:cNvPr id="18" name="Text Placeholder 2">
            <a:extLst>
              <a:ext uri="{FF2B5EF4-FFF2-40B4-BE49-F238E27FC236}">
                <a16:creationId xmlns:a16="http://schemas.microsoft.com/office/drawing/2014/main" id="{A9E9D3D3-B5D0-233A-C74F-41D4C81E65D0}"/>
              </a:ext>
            </a:extLst>
          </p:cNvPr>
          <p:cNvSpPr txBox="1">
            <a:spLocks/>
          </p:cNvSpPr>
          <p:nvPr/>
        </p:nvSpPr>
        <p:spPr>
          <a:xfrm>
            <a:off x="1288359" y="3589866"/>
            <a:ext cx="7948881" cy="7830848"/>
          </a:xfrm>
          <a:prstGeom prst="rect">
            <a:avLst/>
          </a:prstGeom>
        </p:spPr>
        <p:txBody>
          <a:bodyPr/>
          <a:lstStyle>
            <a:lvl1pPr marL="388937" marR="0" indent="-388937" algn="l" defTabSz="821531" rtl="0" latinLnBrk="0">
              <a:lnSpc>
                <a:spcPct val="120000"/>
              </a:lnSpc>
              <a:spcBef>
                <a:spcPts val="0"/>
              </a:spcBef>
              <a:spcAft>
                <a:spcPts val="0"/>
              </a:spcAft>
              <a:buClrTx/>
              <a:buSzPct val="8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1pPr>
            <a:lvl2pPr marL="833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2pPr>
            <a:lvl3pPr marL="1277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3pPr>
            <a:lvl4pPr marL="1722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4pPr>
            <a:lvl5pPr marL="2166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5pPr>
            <a:lvl6pPr marL="2611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6pPr>
            <a:lvl7pPr marL="3055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7pPr>
            <a:lvl8pPr marL="3500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8pPr>
            <a:lvl9pPr marL="3944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9pPr>
          </a:lstStyle>
          <a:p>
            <a:pPr marL="457200" indent="-457200" hangingPunct="1">
              <a:buFont typeface="Arial" panose="020B0604020202020204" pitchFamily="34" charset="0"/>
              <a:buChar char="•"/>
            </a:pPr>
            <a:endParaRPr lang="en-CA" sz="4000" dirty="0"/>
          </a:p>
        </p:txBody>
      </p:sp>
      <p:sp>
        <p:nvSpPr>
          <p:cNvPr id="20" name="Example  title here">
            <a:extLst>
              <a:ext uri="{FF2B5EF4-FFF2-40B4-BE49-F238E27FC236}">
                <a16:creationId xmlns:a16="http://schemas.microsoft.com/office/drawing/2014/main" id="{148ADE8C-4DFB-19E0-3CB0-E209BFC05B81}"/>
              </a:ext>
            </a:extLst>
          </p:cNvPr>
          <p:cNvSpPr txBox="1">
            <a:spLocks/>
          </p:cNvSpPr>
          <p:nvPr/>
        </p:nvSpPr>
        <p:spPr>
          <a:xfrm>
            <a:off x="906361" y="1276884"/>
            <a:ext cx="8712876" cy="6756773"/>
          </a:xfrm>
          <a:prstGeom prst="rect">
            <a:avLst/>
          </a:prstGeom>
        </p:spPr>
        <p:txBody>
          <a:bodyPr/>
          <a:lst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CA" sz="9600" dirty="0"/>
              <a:t>The detector was designed to minimize background events</a:t>
            </a:r>
          </a:p>
        </p:txBody>
      </p:sp>
      <p:sp>
        <p:nvSpPr>
          <p:cNvPr id="4" name="TextBox 3">
            <a:extLst>
              <a:ext uri="{FF2B5EF4-FFF2-40B4-BE49-F238E27FC236}">
                <a16:creationId xmlns:a16="http://schemas.microsoft.com/office/drawing/2014/main" id="{2B2BD089-E501-6800-BED2-3077553BCC42}"/>
              </a:ext>
            </a:extLst>
          </p:cNvPr>
          <p:cNvSpPr txBox="1"/>
          <p:nvPr/>
        </p:nvSpPr>
        <p:spPr>
          <a:xfrm>
            <a:off x="1460608" y="7421319"/>
            <a:ext cx="8158629" cy="4576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kumimoji="0" lang="en-CA" sz="4800" b="0" i="0" u="none" strike="noStrike" cap="none" spc="0" normalizeH="0" baseline="0" dirty="0">
                <a:ln>
                  <a:noFill/>
                </a:ln>
                <a:solidFill>
                  <a:srgbClr val="000000"/>
                </a:solidFill>
                <a:effectLst/>
                <a:uFillTx/>
                <a:latin typeface="Muli Regular"/>
                <a:ea typeface="Muli Regular"/>
                <a:cs typeface="Muli Regular"/>
                <a:sym typeface="Muli Regular"/>
              </a:rPr>
              <a:t>In its second fill, DEAP minimized the radon activity in the </a:t>
            </a:r>
            <a:r>
              <a:rPr kumimoji="0" lang="en-CA" sz="4800" b="0" i="0" u="none" strike="noStrike" cap="none" spc="0" normalizeH="0" baseline="0" dirty="0" err="1">
                <a:ln>
                  <a:noFill/>
                </a:ln>
                <a:solidFill>
                  <a:srgbClr val="000000"/>
                </a:solidFill>
                <a:effectLst/>
                <a:uFillTx/>
                <a:latin typeface="Muli Regular"/>
                <a:ea typeface="Muli Regular"/>
                <a:cs typeface="Muli Regular"/>
                <a:sym typeface="Muli Regular"/>
              </a:rPr>
              <a:t>LAr</a:t>
            </a:r>
            <a:r>
              <a:rPr kumimoji="0" lang="en-CA" sz="4800" b="0" i="0" u="none" strike="noStrike" cap="none" spc="0" normalizeH="0" baseline="0" dirty="0">
                <a:ln>
                  <a:noFill/>
                </a:ln>
                <a:solidFill>
                  <a:srgbClr val="000000"/>
                </a:solidFill>
                <a:effectLst/>
                <a:uFillTx/>
                <a:latin typeface="Muli Regular"/>
                <a:ea typeface="Muli Regular"/>
                <a:cs typeface="Muli Regular"/>
                <a:sym typeface="Muli Regular"/>
              </a:rPr>
              <a:t> to </a:t>
            </a:r>
            <a:r>
              <a:rPr kumimoji="0" lang="en-CA" sz="4800" b="1" i="0" u="none" strike="noStrike" cap="none" spc="0" normalizeH="0" baseline="0" dirty="0">
                <a:ln>
                  <a:noFill/>
                </a:ln>
                <a:solidFill>
                  <a:srgbClr val="000000"/>
                </a:solidFill>
                <a:effectLst/>
                <a:uFillTx/>
                <a:latin typeface="Muli Regular"/>
                <a:ea typeface="Muli Regular"/>
                <a:cs typeface="Muli Regular"/>
                <a:sym typeface="Muli Regular"/>
              </a:rPr>
              <a:t>153 </a:t>
            </a:r>
            <a:r>
              <a:rPr kumimoji="0" lang="en-CA" sz="4800" b="1" i="0" u="none" strike="noStrike" cap="none" spc="0" normalizeH="0" baseline="0" dirty="0" err="1">
                <a:ln>
                  <a:noFill/>
                </a:ln>
                <a:solidFill>
                  <a:srgbClr val="000000"/>
                </a:solidFill>
                <a:effectLst/>
                <a:uFillTx/>
                <a:latin typeface="Muli Regular"/>
                <a:ea typeface="Muli Regular"/>
                <a:cs typeface="Muli Regular"/>
                <a:sym typeface="Muli Regular"/>
              </a:rPr>
              <a:t>nBq</a:t>
            </a:r>
            <a:r>
              <a:rPr kumimoji="0" lang="en-CA" sz="4800" b="1" i="0" u="none" strike="noStrike" cap="none" spc="0" normalizeH="0" baseline="0" dirty="0">
                <a:ln>
                  <a:noFill/>
                </a:ln>
                <a:solidFill>
                  <a:srgbClr val="000000"/>
                </a:solidFill>
                <a:effectLst/>
                <a:uFillTx/>
                <a:latin typeface="Muli Regular"/>
                <a:ea typeface="Muli Regular"/>
                <a:cs typeface="Muli Regular"/>
                <a:sym typeface="Muli Regular"/>
              </a:rPr>
              <a:t>/kg</a:t>
            </a:r>
          </a:p>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lang="en-CA" sz="4800" dirty="0"/>
              <a:t>The argon must be pure at the part per billion (ppb) level</a:t>
            </a:r>
            <a:endParaRPr kumimoji="0" lang="en-CA" sz="48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sp>
        <p:nvSpPr>
          <p:cNvPr id="2" name="TextBox 1">
            <a:extLst>
              <a:ext uri="{FF2B5EF4-FFF2-40B4-BE49-F238E27FC236}">
                <a16:creationId xmlns:a16="http://schemas.microsoft.com/office/drawing/2014/main" id="{E1CC1627-D6E5-007B-09CD-A494DF85B3EC}"/>
              </a:ext>
            </a:extLst>
          </p:cNvPr>
          <p:cNvSpPr txBox="1"/>
          <p:nvPr/>
        </p:nvSpPr>
        <p:spPr>
          <a:xfrm>
            <a:off x="13411199" y="746933"/>
            <a:ext cx="1218098" cy="8090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3600" b="0" i="0" u="none" strike="noStrike" cap="none" spc="0" normalizeH="0" baseline="0" dirty="0">
                <a:ln>
                  <a:noFill/>
                </a:ln>
                <a:solidFill>
                  <a:srgbClr val="000000"/>
                </a:solidFill>
                <a:effectLst/>
                <a:uFillTx/>
                <a:latin typeface="Muli Regular"/>
                <a:ea typeface="Muli Regular"/>
                <a:cs typeface="Muli Regular"/>
                <a:sym typeface="Muli Regular"/>
              </a:rPr>
              <a:t>(AV)</a:t>
            </a:r>
            <a:endParaRPr kumimoji="0" lang="en-CA" sz="36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sp>
        <p:nvSpPr>
          <p:cNvPr id="6" name="TextBox 5">
            <a:extLst>
              <a:ext uri="{FF2B5EF4-FFF2-40B4-BE49-F238E27FC236}">
                <a16:creationId xmlns:a16="http://schemas.microsoft.com/office/drawing/2014/main" id="{EBDFC856-7438-8E76-4A25-00B1793A93D5}"/>
              </a:ext>
            </a:extLst>
          </p:cNvPr>
          <p:cNvSpPr txBox="1"/>
          <p:nvPr/>
        </p:nvSpPr>
        <p:spPr>
          <a:xfrm>
            <a:off x="21348126" y="3185332"/>
            <a:ext cx="1855428" cy="8090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3600" b="0" i="0" u="none" strike="noStrike" cap="none" spc="0" normalizeH="0" baseline="0" dirty="0">
                <a:ln>
                  <a:noFill/>
                </a:ln>
                <a:solidFill>
                  <a:srgbClr val="000000"/>
                </a:solidFill>
                <a:effectLst/>
                <a:uFillTx/>
                <a:latin typeface="Muli Regular"/>
                <a:ea typeface="Muli Regular"/>
                <a:cs typeface="Muli Regular"/>
                <a:sym typeface="Muli Regular"/>
              </a:rPr>
              <a:t>(PMTs)</a:t>
            </a:r>
            <a:endParaRPr kumimoji="0" lang="en-CA" sz="36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spTree>
    <p:extLst>
      <p:ext uri="{BB962C8B-B14F-4D97-AF65-F5344CB8AC3E}">
        <p14:creationId xmlns:p14="http://schemas.microsoft.com/office/powerpoint/2010/main" val="16994522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972D70A5-7D35-80D4-DAB1-BE9ECABFDCFF}"/>
              </a:ext>
            </a:extLst>
          </p:cNvPr>
          <p:cNvPicPr>
            <a:picLocks noChangeAspect="1"/>
          </p:cNvPicPr>
          <p:nvPr/>
        </p:nvPicPr>
        <p:blipFill>
          <a:blip r:embed="rId3"/>
          <a:stretch>
            <a:fillRect/>
          </a:stretch>
        </p:blipFill>
        <p:spPr>
          <a:xfrm>
            <a:off x="9619237" y="88273"/>
            <a:ext cx="14516110" cy="13627727"/>
          </a:xfrm>
          <a:prstGeom prst="rect">
            <a:avLst/>
          </a:prstGeom>
          <a:ln w="12700">
            <a:miter lim="400000"/>
          </a:ln>
        </p:spPr>
      </p:pic>
      <p:sp>
        <p:nvSpPr>
          <p:cNvPr id="16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4</a:t>
            </a:fld>
            <a:endParaRPr/>
          </a:p>
        </p:txBody>
      </p:sp>
      <p:sp>
        <p:nvSpPr>
          <p:cNvPr id="18" name="Text Placeholder 2">
            <a:extLst>
              <a:ext uri="{FF2B5EF4-FFF2-40B4-BE49-F238E27FC236}">
                <a16:creationId xmlns:a16="http://schemas.microsoft.com/office/drawing/2014/main" id="{A9E9D3D3-B5D0-233A-C74F-41D4C81E65D0}"/>
              </a:ext>
            </a:extLst>
          </p:cNvPr>
          <p:cNvSpPr txBox="1">
            <a:spLocks/>
          </p:cNvSpPr>
          <p:nvPr/>
        </p:nvSpPr>
        <p:spPr>
          <a:xfrm>
            <a:off x="1441041" y="5144990"/>
            <a:ext cx="7678897" cy="7391917"/>
          </a:xfrm>
          <a:prstGeom prst="rect">
            <a:avLst/>
          </a:prstGeom>
        </p:spPr>
        <p:txBody>
          <a:bodyPr/>
          <a:lstStyle>
            <a:lvl1pPr marL="388937" marR="0" indent="-388937" algn="l" defTabSz="821531" rtl="0" latinLnBrk="0">
              <a:lnSpc>
                <a:spcPct val="120000"/>
              </a:lnSpc>
              <a:spcBef>
                <a:spcPts val="0"/>
              </a:spcBef>
              <a:spcAft>
                <a:spcPts val="0"/>
              </a:spcAft>
              <a:buClrTx/>
              <a:buSzPct val="8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1pPr>
            <a:lvl2pPr marL="833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2pPr>
            <a:lvl3pPr marL="1277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3pPr>
            <a:lvl4pPr marL="1722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4pPr>
            <a:lvl5pPr marL="2166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5pPr>
            <a:lvl6pPr marL="2611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6pPr>
            <a:lvl7pPr marL="3055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7pPr>
            <a:lvl8pPr marL="3500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8pPr>
            <a:lvl9pPr marL="3944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9pPr>
          </a:lstStyle>
          <a:p>
            <a:pPr marL="457200" indent="-457200" hangingPunct="1">
              <a:buFont typeface="Arial" panose="020B0604020202020204" pitchFamily="34" charset="0"/>
              <a:buChar char="•"/>
            </a:pPr>
            <a:r>
              <a:rPr lang="en-CA" sz="4800" dirty="0"/>
              <a:t>Nuclear recoils in </a:t>
            </a:r>
            <a:r>
              <a:rPr lang="en-CA" sz="4800" dirty="0" err="1"/>
              <a:t>LAr</a:t>
            </a:r>
            <a:r>
              <a:rPr lang="en-CA" sz="4800" dirty="0"/>
              <a:t> create unstable Ar dimers and emit scintillation light</a:t>
            </a:r>
          </a:p>
          <a:p>
            <a:pPr marL="457200" indent="-457200" hangingPunct="1">
              <a:buFont typeface="Arial" panose="020B0604020202020204" pitchFamily="34" charset="0"/>
              <a:buChar char="•"/>
            </a:pPr>
            <a:r>
              <a:rPr lang="en-CA" sz="4800" dirty="0"/>
              <a:t>Contaminants in Ar lead to collisional deexcitation</a:t>
            </a:r>
          </a:p>
          <a:p>
            <a:pPr marL="457200" indent="-457200" hangingPunct="1">
              <a:buFont typeface="Arial" panose="020B0604020202020204" pitchFamily="34" charset="0"/>
              <a:buChar char="•"/>
            </a:pPr>
            <a:r>
              <a:rPr lang="en-CA" sz="4800" dirty="0"/>
              <a:t>Radon and its progeny are important backgrounds to minimize</a:t>
            </a:r>
          </a:p>
          <a:p>
            <a:pPr marL="457200" indent="-457200" hangingPunct="1">
              <a:buFont typeface="Arial" panose="020B0604020202020204" pitchFamily="34" charset="0"/>
              <a:buChar char="•"/>
            </a:pPr>
            <a:endParaRPr lang="en-CA" sz="4000" dirty="0"/>
          </a:p>
        </p:txBody>
      </p:sp>
      <p:sp>
        <p:nvSpPr>
          <p:cNvPr id="20" name="Example  title here">
            <a:extLst>
              <a:ext uri="{FF2B5EF4-FFF2-40B4-BE49-F238E27FC236}">
                <a16:creationId xmlns:a16="http://schemas.microsoft.com/office/drawing/2014/main" id="{148ADE8C-4DFB-19E0-3CB0-E209BFC05B81}"/>
              </a:ext>
            </a:extLst>
          </p:cNvPr>
          <p:cNvSpPr txBox="1">
            <a:spLocks/>
          </p:cNvSpPr>
          <p:nvPr/>
        </p:nvSpPr>
        <p:spPr>
          <a:xfrm>
            <a:off x="906362" y="1276884"/>
            <a:ext cx="8712876" cy="3752316"/>
          </a:xfrm>
          <a:prstGeom prst="rect">
            <a:avLst/>
          </a:prstGeom>
        </p:spPr>
        <p:txBody>
          <a:bodyPr/>
          <a:lst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CA" sz="8800" dirty="0"/>
              <a:t>Clean argon is required for PSD resolution</a:t>
            </a:r>
          </a:p>
        </p:txBody>
      </p:sp>
      <p:pic>
        <p:nvPicPr>
          <p:cNvPr id="24" name="Google Shape;91;p17">
            <a:extLst>
              <a:ext uri="{FF2B5EF4-FFF2-40B4-BE49-F238E27FC236}">
                <a16:creationId xmlns:a16="http://schemas.microsoft.com/office/drawing/2014/main" id="{28A41B9F-D44B-76D8-5C94-F33563FA6F45}"/>
              </a:ext>
            </a:extLst>
          </p:cNvPr>
          <p:cNvPicPr preferRelativeResize="0"/>
          <p:nvPr/>
        </p:nvPicPr>
        <p:blipFill rotWithShape="1">
          <a:blip r:embed="rId4">
            <a:alphaModFix/>
          </a:blip>
          <a:srcRect l="6785" t="43507" r="9095" b="10537"/>
          <a:stretch/>
        </p:blipFill>
        <p:spPr>
          <a:xfrm>
            <a:off x="9119938" y="1010652"/>
            <a:ext cx="13341094" cy="11181667"/>
          </a:xfrm>
          <a:prstGeom prst="rect">
            <a:avLst/>
          </a:prstGeom>
          <a:solidFill>
            <a:schemeClr val="bg1"/>
          </a:solidFill>
          <a:ln>
            <a:noFill/>
          </a:ln>
        </p:spPr>
      </p:pic>
      <p:sp>
        <p:nvSpPr>
          <p:cNvPr id="29" name="Rectangle 28">
            <a:extLst>
              <a:ext uri="{FF2B5EF4-FFF2-40B4-BE49-F238E27FC236}">
                <a16:creationId xmlns:a16="http://schemas.microsoft.com/office/drawing/2014/main" id="{6D814871-B147-FBEC-567C-E730284B469C}"/>
              </a:ext>
            </a:extLst>
          </p:cNvPr>
          <p:cNvSpPr/>
          <p:nvPr/>
        </p:nvSpPr>
        <p:spPr>
          <a:xfrm>
            <a:off x="9119938" y="423276"/>
            <a:ext cx="4701540" cy="587376"/>
          </a:xfrm>
          <a:prstGeom prst="rect">
            <a:avLst/>
          </a:prstGeom>
          <a:solidFill>
            <a:schemeClr val="bg1"/>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32" name="Rectangle 31">
            <a:extLst>
              <a:ext uri="{FF2B5EF4-FFF2-40B4-BE49-F238E27FC236}">
                <a16:creationId xmlns:a16="http://schemas.microsoft.com/office/drawing/2014/main" id="{8EB44A38-B3A7-5F88-F875-4D992E6361FD}"/>
              </a:ext>
            </a:extLst>
          </p:cNvPr>
          <p:cNvSpPr/>
          <p:nvPr/>
        </p:nvSpPr>
        <p:spPr>
          <a:xfrm>
            <a:off x="21696965" y="1276885"/>
            <a:ext cx="2438382" cy="7089876"/>
          </a:xfrm>
          <a:prstGeom prst="rect">
            <a:avLst/>
          </a:prstGeom>
          <a:solidFill>
            <a:schemeClr val="bg1"/>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34" name="Google Shape;93;p17">
            <a:extLst>
              <a:ext uri="{FF2B5EF4-FFF2-40B4-BE49-F238E27FC236}">
                <a16:creationId xmlns:a16="http://schemas.microsoft.com/office/drawing/2014/main" id="{89CAF428-E725-DA10-0226-9A9325CD547E}"/>
              </a:ext>
            </a:extLst>
          </p:cNvPr>
          <p:cNvSpPr/>
          <p:nvPr/>
        </p:nvSpPr>
        <p:spPr>
          <a:xfrm>
            <a:off x="15376030" y="6333967"/>
            <a:ext cx="976112" cy="900084"/>
          </a:xfrm>
          <a:prstGeom prst="ellipse">
            <a:avLst/>
          </a:prstGeom>
          <a:solidFill>
            <a:srgbClr val="BE3F3F"/>
          </a:solidFill>
          <a:ln w="9525" cap="flat" cmpd="sng">
            <a:solidFill>
              <a:srgbClr val="3465A4"/>
            </a:solidFill>
            <a:prstDash val="solid"/>
            <a:round/>
            <a:headEnd type="none" w="sm" len="sm"/>
            <a:tailEnd type="none" w="sm" len="sm"/>
          </a:ln>
        </p:spPr>
        <p:txBody>
          <a:bodyPr spcFirstLastPara="1" wrap="square" lIns="90000" tIns="45000" rIns="90000" bIns="45000" anchor="ctr" anchorCtr="0">
            <a:noAutofit/>
          </a:bodyPr>
          <a:lstStyle/>
          <a:p>
            <a:pPr marL="0" marR="0" lvl="0" indent="0" algn="ctr" rtl="0">
              <a:spcBef>
                <a:spcPts val="0"/>
              </a:spcBef>
              <a:spcAft>
                <a:spcPts val="0"/>
              </a:spcAft>
              <a:buNone/>
            </a:pPr>
            <a:r>
              <a:rPr lang="en-US" sz="3200" b="1" strike="noStrike" dirty="0">
                <a:solidFill>
                  <a:schemeClr val="tx1"/>
                </a:solidFill>
                <a:effectLst>
                  <a:outerShdw blurRad="38100" dist="38100" dir="2700000" algn="tl">
                    <a:srgbClr val="000000">
                      <a:alpha val="43137"/>
                    </a:srgbClr>
                  </a:outerShdw>
                </a:effectLst>
                <a:latin typeface="Arial"/>
                <a:ea typeface="Arial"/>
                <a:cs typeface="Arial"/>
                <a:sym typeface="Arial"/>
              </a:rPr>
              <a:t>Ar</a:t>
            </a:r>
            <a:endParaRPr sz="2400" b="0" strike="noStrike" dirty="0">
              <a:solidFill>
                <a:schemeClr val="tx1"/>
              </a:solidFill>
              <a:effectLst>
                <a:outerShdw blurRad="38100" dist="38100" dir="2700000" algn="tl">
                  <a:srgbClr val="000000">
                    <a:alpha val="43137"/>
                  </a:srgbClr>
                </a:outerShdw>
              </a:effectLst>
              <a:latin typeface="Arial"/>
              <a:ea typeface="Arial"/>
              <a:cs typeface="Arial"/>
              <a:sym typeface="Arial"/>
            </a:endParaRPr>
          </a:p>
        </p:txBody>
      </p:sp>
      <p:cxnSp>
        <p:nvCxnSpPr>
          <p:cNvPr id="36" name="Google Shape;94;p17">
            <a:extLst>
              <a:ext uri="{FF2B5EF4-FFF2-40B4-BE49-F238E27FC236}">
                <a16:creationId xmlns:a16="http://schemas.microsoft.com/office/drawing/2014/main" id="{9612AD24-7F98-EE3F-8747-E2B6B055A756}"/>
              </a:ext>
            </a:extLst>
          </p:cNvPr>
          <p:cNvCxnSpPr>
            <a:cxnSpLocks/>
            <a:endCxn id="34" idx="1"/>
          </p:cNvCxnSpPr>
          <p:nvPr/>
        </p:nvCxnSpPr>
        <p:spPr>
          <a:xfrm>
            <a:off x="11180085" y="3455285"/>
            <a:ext cx="4338893" cy="3010496"/>
          </a:xfrm>
          <a:prstGeom prst="straightConnector1">
            <a:avLst/>
          </a:prstGeom>
          <a:noFill/>
          <a:ln w="44450" cap="flat" cmpd="sng">
            <a:solidFill>
              <a:schemeClr val="tx1"/>
            </a:solidFill>
            <a:prstDash val="solid"/>
            <a:round/>
            <a:headEnd type="none" w="sm" len="sm"/>
            <a:tailEnd type="triangle" w="med" len="med"/>
          </a:ln>
        </p:spPr>
      </p:cxnSp>
      <p:sp>
        <p:nvSpPr>
          <p:cNvPr id="38" name="Google Shape;95;p17">
            <a:extLst>
              <a:ext uri="{FF2B5EF4-FFF2-40B4-BE49-F238E27FC236}">
                <a16:creationId xmlns:a16="http://schemas.microsoft.com/office/drawing/2014/main" id="{30D0FDE9-6EC2-4D0C-78E7-91FBCA0A4C76}"/>
              </a:ext>
            </a:extLst>
          </p:cNvPr>
          <p:cNvSpPr txBox="1"/>
          <p:nvPr/>
        </p:nvSpPr>
        <p:spPr>
          <a:xfrm>
            <a:off x="10478307" y="2653733"/>
            <a:ext cx="394200" cy="546120"/>
          </a:xfrm>
          <a:prstGeom prst="rect">
            <a:avLst/>
          </a:prstGeom>
          <a:noFill/>
          <a:ln>
            <a:noFill/>
          </a:ln>
        </p:spPr>
        <p:txBody>
          <a:bodyPr spcFirstLastPara="1" wrap="square" lIns="90000" tIns="45000" rIns="90000" bIns="45000" anchor="t" anchorCtr="0">
            <a:noAutofit/>
          </a:bodyPr>
          <a:lstStyle/>
          <a:p>
            <a:pPr marL="0" marR="0" lvl="0" indent="0" algn="l" rtl="0">
              <a:spcBef>
                <a:spcPts val="0"/>
              </a:spcBef>
              <a:spcAft>
                <a:spcPts val="0"/>
              </a:spcAft>
              <a:buNone/>
            </a:pPr>
            <a:r>
              <a:rPr lang="en-US" sz="4800" b="0" strike="noStrike" dirty="0">
                <a:ea typeface="Arial"/>
                <a:cs typeface="Arial"/>
                <a:sym typeface="Arial"/>
              </a:rPr>
              <a:t>χ</a:t>
            </a:r>
            <a:endParaRPr sz="4800" b="0" strike="noStrike" dirty="0">
              <a:ea typeface="Arial"/>
              <a:cs typeface="Arial"/>
              <a:sym typeface="Arial"/>
            </a:endParaRPr>
          </a:p>
        </p:txBody>
      </p:sp>
      <p:cxnSp>
        <p:nvCxnSpPr>
          <p:cNvPr id="40" name="Google Shape;96;p17">
            <a:extLst>
              <a:ext uri="{FF2B5EF4-FFF2-40B4-BE49-F238E27FC236}">
                <a16:creationId xmlns:a16="http://schemas.microsoft.com/office/drawing/2014/main" id="{505A77ED-64B3-9C52-80DC-29B7D51AEFC2}"/>
              </a:ext>
            </a:extLst>
          </p:cNvPr>
          <p:cNvCxnSpPr>
            <a:cxnSpLocks/>
            <a:stCxn id="34" idx="7"/>
          </p:cNvCxnSpPr>
          <p:nvPr/>
        </p:nvCxnSpPr>
        <p:spPr>
          <a:xfrm flipV="1">
            <a:off x="16209194" y="4428984"/>
            <a:ext cx="4654607" cy="2036797"/>
          </a:xfrm>
          <a:prstGeom prst="straightConnector1">
            <a:avLst/>
          </a:prstGeom>
          <a:noFill/>
          <a:ln w="44450" cap="flat" cmpd="sng">
            <a:solidFill>
              <a:srgbClr val="000000"/>
            </a:solidFill>
            <a:prstDash val="solid"/>
            <a:round/>
            <a:headEnd type="none" w="sm" len="sm"/>
            <a:tailEnd type="triangle" w="med" len="med"/>
          </a:ln>
        </p:spPr>
      </p:cxnSp>
      <p:sp>
        <p:nvSpPr>
          <p:cNvPr id="42" name="Google Shape;97;p17">
            <a:extLst>
              <a:ext uri="{FF2B5EF4-FFF2-40B4-BE49-F238E27FC236}">
                <a16:creationId xmlns:a16="http://schemas.microsoft.com/office/drawing/2014/main" id="{C56EC96C-4CE4-C55E-2C2C-2B1D639A03A7}"/>
              </a:ext>
            </a:extLst>
          </p:cNvPr>
          <p:cNvSpPr txBox="1"/>
          <p:nvPr/>
        </p:nvSpPr>
        <p:spPr>
          <a:xfrm>
            <a:off x="21238336" y="3739279"/>
            <a:ext cx="812984" cy="995400"/>
          </a:xfrm>
          <a:prstGeom prst="rect">
            <a:avLst/>
          </a:prstGeom>
          <a:noFill/>
          <a:ln>
            <a:noFill/>
          </a:ln>
        </p:spPr>
        <p:txBody>
          <a:bodyPr spcFirstLastPara="1" wrap="square" lIns="90000" tIns="45000" rIns="90000" bIns="45000" anchor="t" anchorCtr="0">
            <a:noAutofit/>
          </a:bodyPr>
          <a:lstStyle/>
          <a:p>
            <a:pPr marL="0" marR="0" lvl="0" indent="0" algn="l" rtl="0">
              <a:spcBef>
                <a:spcPts val="0"/>
              </a:spcBef>
              <a:spcAft>
                <a:spcPts val="0"/>
              </a:spcAft>
              <a:buNone/>
            </a:pPr>
            <a:r>
              <a:rPr lang="en-US" sz="4800" b="0" strike="noStrike" dirty="0">
                <a:ea typeface="Arial"/>
                <a:cs typeface="Arial"/>
                <a:sym typeface="Arial"/>
              </a:rPr>
              <a:t>χ’</a:t>
            </a:r>
            <a:endParaRPr sz="4800" b="0" strike="noStrike" dirty="0">
              <a:ea typeface="Arial"/>
              <a:cs typeface="Arial"/>
              <a:sym typeface="Arial"/>
            </a:endParaRPr>
          </a:p>
        </p:txBody>
      </p:sp>
      <p:pic>
        <p:nvPicPr>
          <p:cNvPr id="44" name="Picture 43">
            <a:extLst>
              <a:ext uri="{FF2B5EF4-FFF2-40B4-BE49-F238E27FC236}">
                <a16:creationId xmlns:a16="http://schemas.microsoft.com/office/drawing/2014/main" id="{31EE5DCD-5056-7B34-CC3C-FF85C120AB5D}"/>
              </a:ext>
            </a:extLst>
          </p:cNvPr>
          <p:cNvPicPr>
            <a:picLocks noChangeAspect="1"/>
          </p:cNvPicPr>
          <p:nvPr/>
        </p:nvPicPr>
        <p:blipFill>
          <a:blip r:embed="rId5"/>
          <a:stretch>
            <a:fillRect/>
          </a:stretch>
        </p:blipFill>
        <p:spPr>
          <a:xfrm rot="5766077">
            <a:off x="15616115" y="7276967"/>
            <a:ext cx="1647126" cy="1331718"/>
          </a:xfrm>
          <a:prstGeom prst="rect">
            <a:avLst/>
          </a:prstGeom>
        </p:spPr>
      </p:pic>
      <p:sp>
        <p:nvSpPr>
          <p:cNvPr id="46" name="Google Shape;110;p18">
            <a:extLst>
              <a:ext uri="{FF2B5EF4-FFF2-40B4-BE49-F238E27FC236}">
                <a16:creationId xmlns:a16="http://schemas.microsoft.com/office/drawing/2014/main" id="{96496AFF-97BC-3D41-B3EB-ACA2CFA7B169}"/>
              </a:ext>
            </a:extLst>
          </p:cNvPr>
          <p:cNvSpPr txBox="1"/>
          <p:nvPr/>
        </p:nvSpPr>
        <p:spPr>
          <a:xfrm>
            <a:off x="17152424" y="7501970"/>
            <a:ext cx="976111" cy="881711"/>
          </a:xfrm>
          <a:prstGeom prst="rect">
            <a:avLst/>
          </a:prstGeom>
          <a:noFill/>
          <a:ln>
            <a:noFill/>
          </a:ln>
        </p:spPr>
        <p:txBody>
          <a:bodyPr spcFirstLastPara="1" wrap="square" lIns="90000" tIns="45000" rIns="90000" bIns="45000" anchor="t" anchorCtr="0">
            <a:noAutofit/>
          </a:bodyPr>
          <a:lstStyle/>
          <a:p>
            <a:pPr marL="0" marR="0" lvl="0" indent="0" algn="l" rtl="0">
              <a:spcBef>
                <a:spcPts val="0"/>
              </a:spcBef>
              <a:spcAft>
                <a:spcPts val="0"/>
              </a:spcAft>
              <a:buNone/>
            </a:pPr>
            <a:r>
              <a:rPr lang="en-US" sz="4800" b="0" strike="noStrike" dirty="0">
                <a:ea typeface="Arial"/>
                <a:cs typeface="Arial"/>
                <a:sym typeface="Arial"/>
              </a:rPr>
              <a:t>γ</a:t>
            </a:r>
            <a:endParaRPr sz="4800" b="0" strike="noStrike" dirty="0">
              <a:ea typeface="Arial"/>
              <a:cs typeface="Arial"/>
              <a:sym typeface="Arial"/>
            </a:endParaRPr>
          </a:p>
        </p:txBody>
      </p:sp>
    </p:spTree>
    <p:extLst>
      <p:ext uri="{BB962C8B-B14F-4D97-AF65-F5344CB8AC3E}">
        <p14:creationId xmlns:p14="http://schemas.microsoft.com/office/powerpoint/2010/main" val="74910918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Slide Number"/>
          <p:cNvSpPr txBox="1">
            <a:spLocks noGrp="1"/>
          </p:cNvSpPr>
          <p:nvPr>
            <p:ph type="sldNum" sz="quarter" idx="2"/>
          </p:nvPr>
        </p:nvSpPr>
        <p:spPr>
          <a:xfrm>
            <a:off x="22485095" y="12783941"/>
            <a:ext cx="977266" cy="84137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5</a:t>
            </a:fld>
            <a:endParaRPr dirty="0"/>
          </a:p>
        </p:txBody>
      </p:sp>
      <p:pic>
        <p:nvPicPr>
          <p:cNvPr id="3" name="Picture 2">
            <a:extLst>
              <a:ext uri="{FF2B5EF4-FFF2-40B4-BE49-F238E27FC236}">
                <a16:creationId xmlns:a16="http://schemas.microsoft.com/office/drawing/2014/main" id="{9042BFAE-AAAF-4D52-B45C-F1FC6305C9DA}"/>
              </a:ext>
            </a:extLst>
          </p:cNvPr>
          <p:cNvPicPr>
            <a:picLocks noChangeAspect="1"/>
          </p:cNvPicPr>
          <p:nvPr/>
        </p:nvPicPr>
        <p:blipFill>
          <a:blip r:embed="rId3"/>
          <a:stretch>
            <a:fillRect/>
          </a:stretch>
        </p:blipFill>
        <p:spPr>
          <a:xfrm>
            <a:off x="7624316" y="835984"/>
            <a:ext cx="16759684" cy="11536571"/>
          </a:xfrm>
          <a:prstGeom prst="rect">
            <a:avLst/>
          </a:prstGeom>
        </p:spPr>
      </p:pic>
      <p:sp>
        <p:nvSpPr>
          <p:cNvPr id="6" name="TextBox 5">
            <a:extLst>
              <a:ext uri="{FF2B5EF4-FFF2-40B4-BE49-F238E27FC236}">
                <a16:creationId xmlns:a16="http://schemas.microsoft.com/office/drawing/2014/main" id="{ED1A83BC-FE74-7879-6D68-7840EEE60BEA}"/>
              </a:ext>
            </a:extLst>
          </p:cNvPr>
          <p:cNvSpPr txBox="1"/>
          <p:nvPr/>
        </p:nvSpPr>
        <p:spPr>
          <a:xfrm>
            <a:off x="594463" y="340188"/>
            <a:ext cx="6964539" cy="123322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defTabSz="821531" rtl="0" fontAlgn="auto" latinLnBrk="0" hangingPunct="0">
              <a:lnSpc>
                <a:spcPct val="120000"/>
              </a:lnSpc>
              <a:spcBef>
                <a:spcPts val="0"/>
              </a:spcBef>
              <a:spcAft>
                <a:spcPts val="0"/>
              </a:spcAft>
              <a:buClrTx/>
              <a:buSzTx/>
              <a:buFontTx/>
              <a:buNone/>
              <a:tabLst/>
            </a:pPr>
            <a:r>
              <a:rPr kumimoji="0" lang="en-CA" sz="6600" i="0" u="none" strike="noStrike" cap="none" spc="0" normalizeH="0" baseline="0" dirty="0">
                <a:ln>
                  <a:noFill/>
                </a:ln>
                <a:solidFill>
                  <a:schemeClr val="bg1"/>
                </a:solidFill>
                <a:effectLst/>
                <a:uFillTx/>
                <a:latin typeface="+mj-lt"/>
                <a:ea typeface="Muli Regular"/>
                <a:cs typeface="Muli Regular"/>
                <a:sym typeface="Muli Regular"/>
              </a:rPr>
              <a:t>The purpose of the third fill is to</a:t>
            </a:r>
          </a:p>
          <a:p>
            <a:pPr marL="1371600" marR="0" indent="-1371600" defTabSz="821531" rtl="0" fontAlgn="auto" latinLnBrk="0" hangingPunct="0">
              <a:lnSpc>
                <a:spcPct val="120000"/>
              </a:lnSpc>
              <a:spcBef>
                <a:spcPts val="0"/>
              </a:spcBef>
              <a:spcAft>
                <a:spcPts val="0"/>
              </a:spcAft>
              <a:buClrTx/>
              <a:buSzTx/>
              <a:buFontTx/>
              <a:buAutoNum type="arabicPeriod"/>
              <a:tabLst/>
            </a:pPr>
            <a:r>
              <a:rPr kumimoji="0" lang="en-CA" sz="6600" i="0" u="none" strike="noStrike" cap="none" spc="0" normalizeH="0" baseline="0" dirty="0">
                <a:ln>
                  <a:noFill/>
                </a:ln>
                <a:solidFill>
                  <a:schemeClr val="bg1"/>
                </a:solidFill>
                <a:effectLst/>
                <a:uFillTx/>
                <a:latin typeface="+mj-lt"/>
                <a:ea typeface="Muli Regular"/>
                <a:cs typeface="Muli Regular"/>
                <a:sym typeface="Muli Regular"/>
              </a:rPr>
              <a:t>Reach design sensitivity</a:t>
            </a:r>
          </a:p>
          <a:p>
            <a:pPr marL="1371600" marR="0" indent="-1371600" defTabSz="821531" rtl="0" fontAlgn="auto" latinLnBrk="0" hangingPunct="0">
              <a:lnSpc>
                <a:spcPct val="120000"/>
              </a:lnSpc>
              <a:spcBef>
                <a:spcPts val="0"/>
              </a:spcBef>
              <a:spcAft>
                <a:spcPts val="0"/>
              </a:spcAft>
              <a:buClrTx/>
              <a:buSzTx/>
              <a:buFontTx/>
              <a:buAutoNum type="arabicPeriod"/>
              <a:tabLst/>
            </a:pPr>
            <a:r>
              <a:rPr lang="en-CA" sz="6600" dirty="0">
                <a:solidFill>
                  <a:schemeClr val="bg1"/>
                </a:solidFill>
                <a:latin typeface="+mj-lt"/>
              </a:rPr>
              <a:t>Prove the background model is correct</a:t>
            </a:r>
          </a:p>
          <a:p>
            <a:pPr marL="1371600" marR="0" indent="-1371600" defTabSz="821531" rtl="0" fontAlgn="auto" latinLnBrk="0" hangingPunct="0">
              <a:lnSpc>
                <a:spcPct val="120000"/>
              </a:lnSpc>
              <a:spcBef>
                <a:spcPts val="0"/>
              </a:spcBef>
              <a:spcAft>
                <a:spcPts val="0"/>
              </a:spcAft>
              <a:buClrTx/>
              <a:buSzTx/>
              <a:buFontTx/>
              <a:buAutoNum type="arabicPeriod"/>
              <a:tabLst/>
            </a:pPr>
            <a:r>
              <a:rPr kumimoji="0" lang="en-CA" sz="6600" i="0" u="none" strike="noStrike" cap="none" spc="0" normalizeH="0" baseline="0" dirty="0">
                <a:ln>
                  <a:noFill/>
                </a:ln>
                <a:solidFill>
                  <a:schemeClr val="bg1"/>
                </a:solidFill>
                <a:effectLst/>
                <a:uFillTx/>
                <a:latin typeface="+mj-lt"/>
                <a:ea typeface="Muli Regular"/>
                <a:cs typeface="Muli Regular"/>
                <a:sym typeface="Muli Regular"/>
              </a:rPr>
              <a:t>Inform future design</a:t>
            </a:r>
            <a:r>
              <a:rPr lang="en-CA" sz="6600" dirty="0">
                <a:solidFill>
                  <a:schemeClr val="bg1"/>
                </a:solidFill>
                <a:latin typeface="+mj-lt"/>
              </a:rPr>
              <a:t>s</a:t>
            </a:r>
            <a:endParaRPr kumimoji="0" lang="en-CA" sz="6600" i="0" u="none" strike="noStrike" cap="none" spc="0" normalizeH="0" baseline="0" dirty="0">
              <a:ln>
                <a:noFill/>
              </a:ln>
              <a:solidFill>
                <a:schemeClr val="bg1"/>
              </a:solidFill>
              <a:effectLst/>
              <a:uFillTx/>
              <a:latin typeface="+mj-lt"/>
              <a:ea typeface="Muli Regular"/>
              <a:cs typeface="Muli Regular"/>
              <a:sym typeface="Muli Regular"/>
            </a:endParaRPr>
          </a:p>
        </p:txBody>
      </p:sp>
      <p:sp>
        <p:nvSpPr>
          <p:cNvPr id="10" name="Arrow: Down 9">
            <a:extLst>
              <a:ext uri="{FF2B5EF4-FFF2-40B4-BE49-F238E27FC236}">
                <a16:creationId xmlns:a16="http://schemas.microsoft.com/office/drawing/2014/main" id="{BC18A998-4166-1B7B-C4DD-1634003DB358}"/>
              </a:ext>
            </a:extLst>
          </p:cNvPr>
          <p:cNvSpPr/>
          <p:nvPr/>
        </p:nvSpPr>
        <p:spPr>
          <a:xfrm rot="20986478">
            <a:off x="10920410" y="-274068"/>
            <a:ext cx="1193522" cy="2532447"/>
          </a:xfrm>
          <a:prstGeom prst="downArrow">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E9E1F3D-1B32-42AE-181F-9C3B56E2F24F}"/>
              </a:ext>
            </a:extLst>
          </p:cNvPr>
          <p:cNvPicPr>
            <a:picLocks noChangeAspect="1"/>
          </p:cNvPicPr>
          <p:nvPr/>
        </p:nvPicPr>
        <p:blipFill>
          <a:blip r:embed="rId3"/>
          <a:stretch>
            <a:fillRect/>
          </a:stretch>
        </p:blipFill>
        <p:spPr>
          <a:xfrm>
            <a:off x="2096859" y="2756488"/>
            <a:ext cx="16821440" cy="10301271"/>
          </a:xfrm>
          <a:prstGeom prst="rect">
            <a:avLst/>
          </a:prstGeom>
        </p:spPr>
      </p:pic>
      <p:sp>
        <p:nvSpPr>
          <p:cNvPr id="16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6</a:t>
            </a:fld>
            <a:endParaRPr/>
          </a:p>
        </p:txBody>
      </p:sp>
      <p:sp>
        <p:nvSpPr>
          <p:cNvPr id="162" name="Additional Notes"/>
          <p:cNvSpPr txBox="1">
            <a:spLocks noGrp="1"/>
          </p:cNvSpPr>
          <p:nvPr>
            <p:ph type="title"/>
          </p:nvPr>
        </p:nvSpPr>
        <p:spPr>
          <a:xfrm>
            <a:off x="1079942" y="782192"/>
            <a:ext cx="19376492" cy="1851101"/>
          </a:xfrm>
          <a:prstGeom prst="rect">
            <a:avLst/>
          </a:prstGeom>
        </p:spPr>
        <p:txBody>
          <a:bodyPr>
            <a:normAutofit fontScale="90000"/>
          </a:bodyPr>
          <a:lstStyle>
            <a:lvl1pPr defTabSz="813315">
              <a:defRPr sz="7919"/>
            </a:lvl1pPr>
          </a:lstStyle>
          <a:p>
            <a:r>
              <a:rPr lang="en-CA" dirty="0"/>
              <a:t>The purification system achieves sub-part per billion levels of impurities and reduces radon levels</a:t>
            </a:r>
            <a:endParaRPr dirty="0"/>
          </a:p>
        </p:txBody>
      </p:sp>
      <p:sp>
        <p:nvSpPr>
          <p:cNvPr id="4" name="TextBox 3">
            <a:extLst>
              <a:ext uri="{FF2B5EF4-FFF2-40B4-BE49-F238E27FC236}">
                <a16:creationId xmlns:a16="http://schemas.microsoft.com/office/drawing/2014/main" id="{40CD5622-7052-3FD1-9905-3283B06DA649}"/>
              </a:ext>
            </a:extLst>
          </p:cNvPr>
          <p:cNvSpPr txBox="1"/>
          <p:nvPr/>
        </p:nvSpPr>
        <p:spPr>
          <a:xfrm>
            <a:off x="18918299" y="6975086"/>
            <a:ext cx="4909381" cy="25818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CA" sz="4400" i="0" u="none" strike="noStrike" cap="none" spc="0" normalizeH="0" baseline="0" dirty="0">
                <a:ln>
                  <a:noFill/>
                </a:ln>
                <a:solidFill>
                  <a:schemeClr val="accent1">
                    <a:lumMod val="75000"/>
                  </a:schemeClr>
                </a:solidFill>
                <a:effectLst/>
                <a:uFillTx/>
                <a:latin typeface="+mj-lt"/>
                <a:ea typeface="Muli Regular"/>
                <a:cs typeface="Muli Regular"/>
                <a:sym typeface="Muli Regular"/>
              </a:rPr>
              <a:t>Hot zirconium getter purifies Ar from ppm to ppb purity</a:t>
            </a:r>
          </a:p>
        </p:txBody>
      </p:sp>
      <p:cxnSp>
        <p:nvCxnSpPr>
          <p:cNvPr id="7" name="Straight Arrow Connector 6">
            <a:extLst>
              <a:ext uri="{FF2B5EF4-FFF2-40B4-BE49-F238E27FC236}">
                <a16:creationId xmlns:a16="http://schemas.microsoft.com/office/drawing/2014/main" id="{53DBD183-E47F-5ACC-CD57-FBE790280720}"/>
              </a:ext>
            </a:extLst>
          </p:cNvPr>
          <p:cNvCxnSpPr>
            <a:cxnSpLocks/>
          </p:cNvCxnSpPr>
          <p:nvPr/>
        </p:nvCxnSpPr>
        <p:spPr>
          <a:xfrm flipH="1">
            <a:off x="17566105" y="8266015"/>
            <a:ext cx="1155032" cy="324532"/>
          </a:xfrm>
          <a:prstGeom prst="straightConnector1">
            <a:avLst/>
          </a:prstGeom>
          <a:noFill/>
          <a:ln w="381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2" name="TextBox 11">
            <a:extLst>
              <a:ext uri="{FF2B5EF4-FFF2-40B4-BE49-F238E27FC236}">
                <a16:creationId xmlns:a16="http://schemas.microsoft.com/office/drawing/2014/main" id="{86C1BF40-98FE-D760-F423-1645419971F7}"/>
              </a:ext>
            </a:extLst>
          </p:cNvPr>
          <p:cNvSpPr txBox="1"/>
          <p:nvPr/>
        </p:nvSpPr>
        <p:spPr>
          <a:xfrm>
            <a:off x="18918299" y="9891201"/>
            <a:ext cx="4142227" cy="17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CA" sz="4400" dirty="0">
                <a:solidFill>
                  <a:schemeClr val="accent1">
                    <a:lumMod val="75000"/>
                  </a:schemeClr>
                </a:solidFill>
                <a:latin typeface="+mj-lt"/>
              </a:rPr>
              <a:t>Charcoal trap removes nobles</a:t>
            </a:r>
            <a:endParaRPr kumimoji="0" lang="en-CA" sz="4400" i="0" u="none" strike="noStrike" cap="none" spc="0" normalizeH="0" baseline="0" dirty="0">
              <a:ln>
                <a:noFill/>
              </a:ln>
              <a:solidFill>
                <a:schemeClr val="accent1">
                  <a:lumMod val="75000"/>
                </a:schemeClr>
              </a:solidFill>
              <a:effectLst/>
              <a:uFillTx/>
              <a:latin typeface="+mj-lt"/>
              <a:ea typeface="Muli Regular"/>
              <a:cs typeface="Muli Regular"/>
              <a:sym typeface="Muli Regular"/>
            </a:endParaRPr>
          </a:p>
        </p:txBody>
      </p:sp>
      <p:cxnSp>
        <p:nvCxnSpPr>
          <p:cNvPr id="14" name="Straight Arrow Connector 13">
            <a:extLst>
              <a:ext uri="{FF2B5EF4-FFF2-40B4-BE49-F238E27FC236}">
                <a16:creationId xmlns:a16="http://schemas.microsoft.com/office/drawing/2014/main" id="{25997D04-9A80-A7E7-9208-9D4A3A15D6B2}"/>
              </a:ext>
            </a:extLst>
          </p:cNvPr>
          <p:cNvCxnSpPr>
            <a:cxnSpLocks/>
          </p:cNvCxnSpPr>
          <p:nvPr/>
        </p:nvCxnSpPr>
        <p:spPr>
          <a:xfrm flipH="1">
            <a:off x="14630400" y="10775865"/>
            <a:ext cx="4090737" cy="485693"/>
          </a:xfrm>
          <a:prstGeom prst="straightConnector1">
            <a:avLst/>
          </a:prstGeom>
          <a:noFill/>
          <a:ln w="381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7" name="TextBox 16">
            <a:extLst>
              <a:ext uri="{FF2B5EF4-FFF2-40B4-BE49-F238E27FC236}">
                <a16:creationId xmlns:a16="http://schemas.microsoft.com/office/drawing/2014/main" id="{7319D0AE-4389-F93B-DBD6-F37AE46D6156}"/>
              </a:ext>
            </a:extLst>
          </p:cNvPr>
          <p:cNvSpPr txBox="1"/>
          <p:nvPr/>
        </p:nvSpPr>
        <p:spPr>
          <a:xfrm>
            <a:off x="18918299" y="3697729"/>
            <a:ext cx="4909381" cy="17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CA" sz="4400" dirty="0">
                <a:solidFill>
                  <a:schemeClr val="accent1">
                    <a:lumMod val="75000"/>
                  </a:schemeClr>
                </a:solidFill>
                <a:latin typeface="+mj-lt"/>
              </a:rPr>
              <a:t>Pushes Ar through the system</a:t>
            </a:r>
            <a:endParaRPr kumimoji="0" lang="en-CA" sz="4400" i="0" u="none" strike="noStrike" cap="none" spc="0" normalizeH="0" baseline="0" dirty="0">
              <a:ln>
                <a:noFill/>
              </a:ln>
              <a:solidFill>
                <a:schemeClr val="accent1">
                  <a:lumMod val="75000"/>
                </a:schemeClr>
              </a:solidFill>
              <a:effectLst/>
              <a:uFillTx/>
              <a:latin typeface="+mj-lt"/>
              <a:ea typeface="Muli Regular"/>
              <a:cs typeface="Muli Regular"/>
              <a:sym typeface="Muli Regular"/>
            </a:endParaRPr>
          </a:p>
        </p:txBody>
      </p:sp>
      <p:cxnSp>
        <p:nvCxnSpPr>
          <p:cNvPr id="19" name="Straight Arrow Connector 18">
            <a:extLst>
              <a:ext uri="{FF2B5EF4-FFF2-40B4-BE49-F238E27FC236}">
                <a16:creationId xmlns:a16="http://schemas.microsoft.com/office/drawing/2014/main" id="{11A62AB9-1FC4-69A6-A532-BF5602898FA2}"/>
              </a:ext>
            </a:extLst>
          </p:cNvPr>
          <p:cNvCxnSpPr>
            <a:cxnSpLocks/>
          </p:cNvCxnSpPr>
          <p:nvPr/>
        </p:nvCxnSpPr>
        <p:spPr>
          <a:xfrm flipH="1">
            <a:off x="16940463" y="4420127"/>
            <a:ext cx="1780674" cy="681262"/>
          </a:xfrm>
          <a:prstGeom prst="straightConnector1">
            <a:avLst/>
          </a:prstGeom>
          <a:noFill/>
          <a:ln w="381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2" name="TextBox 21">
            <a:extLst>
              <a:ext uri="{FF2B5EF4-FFF2-40B4-BE49-F238E27FC236}">
                <a16:creationId xmlns:a16="http://schemas.microsoft.com/office/drawing/2014/main" id="{4344AC83-6FC1-4E16-4580-B2E3C95ED444}"/>
              </a:ext>
            </a:extLst>
          </p:cNvPr>
          <p:cNvSpPr txBox="1"/>
          <p:nvPr/>
        </p:nvSpPr>
        <p:spPr>
          <a:xfrm>
            <a:off x="1796143" y="12206601"/>
            <a:ext cx="5374031" cy="9567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CA" sz="4400" dirty="0">
                <a:solidFill>
                  <a:schemeClr val="accent1">
                    <a:lumMod val="75000"/>
                  </a:schemeClr>
                </a:solidFill>
                <a:latin typeface="+mj-lt"/>
              </a:rPr>
              <a:t>Liquifies gas before AV</a:t>
            </a:r>
            <a:endParaRPr kumimoji="0" lang="en-CA" sz="4400" i="0" u="none" strike="noStrike" cap="none" spc="0" normalizeH="0" baseline="0" dirty="0">
              <a:ln>
                <a:noFill/>
              </a:ln>
              <a:solidFill>
                <a:schemeClr val="accent1">
                  <a:lumMod val="75000"/>
                </a:schemeClr>
              </a:solidFill>
              <a:effectLst/>
              <a:uFillTx/>
              <a:latin typeface="+mj-lt"/>
              <a:ea typeface="Muli Regular"/>
              <a:cs typeface="Muli Regular"/>
              <a:sym typeface="Muli Regular"/>
            </a:endParaRPr>
          </a:p>
        </p:txBody>
      </p:sp>
      <p:cxnSp>
        <p:nvCxnSpPr>
          <p:cNvPr id="24" name="Straight Arrow Connector 23">
            <a:extLst>
              <a:ext uri="{FF2B5EF4-FFF2-40B4-BE49-F238E27FC236}">
                <a16:creationId xmlns:a16="http://schemas.microsoft.com/office/drawing/2014/main" id="{B0FFD629-5E10-A341-9051-E6D45CEB74E5}"/>
              </a:ext>
            </a:extLst>
          </p:cNvPr>
          <p:cNvCxnSpPr>
            <a:cxnSpLocks/>
          </p:cNvCxnSpPr>
          <p:nvPr/>
        </p:nvCxnSpPr>
        <p:spPr>
          <a:xfrm flipV="1">
            <a:off x="7435516" y="11742821"/>
            <a:ext cx="1949116" cy="894250"/>
          </a:xfrm>
          <a:prstGeom prst="straightConnector1">
            <a:avLst/>
          </a:prstGeom>
          <a:noFill/>
          <a:ln w="381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8" name="TextBox 27">
            <a:extLst>
              <a:ext uri="{FF2B5EF4-FFF2-40B4-BE49-F238E27FC236}">
                <a16:creationId xmlns:a16="http://schemas.microsoft.com/office/drawing/2014/main" id="{D5498F86-8DBD-CF2F-B10A-5183558EBF4E}"/>
              </a:ext>
            </a:extLst>
          </p:cNvPr>
          <p:cNvSpPr txBox="1"/>
          <p:nvPr/>
        </p:nvSpPr>
        <p:spPr>
          <a:xfrm>
            <a:off x="556320" y="4613026"/>
            <a:ext cx="4616116" cy="17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CA" sz="4400" i="0" u="none" strike="noStrike" cap="none" spc="0" normalizeH="0" baseline="0" dirty="0">
                <a:ln>
                  <a:noFill/>
                </a:ln>
                <a:solidFill>
                  <a:schemeClr val="accent1">
                    <a:lumMod val="75000"/>
                  </a:schemeClr>
                </a:solidFill>
                <a:effectLst/>
                <a:uFillTx/>
                <a:latin typeface="+mj-lt"/>
                <a:ea typeface="Muli Regular"/>
                <a:cs typeface="Muli Regular"/>
                <a:sym typeface="Muli Regular"/>
              </a:rPr>
              <a:t>Vaporizes </a:t>
            </a:r>
            <a:r>
              <a:rPr kumimoji="0" lang="en-CA" sz="4400" i="0" u="none" strike="noStrike" cap="none" spc="0" normalizeH="0" baseline="0" dirty="0" err="1">
                <a:ln>
                  <a:noFill/>
                </a:ln>
                <a:solidFill>
                  <a:schemeClr val="accent1">
                    <a:lumMod val="75000"/>
                  </a:schemeClr>
                </a:solidFill>
                <a:effectLst/>
                <a:uFillTx/>
                <a:latin typeface="+mj-lt"/>
                <a:ea typeface="Muli Regular"/>
                <a:cs typeface="Muli Regular"/>
                <a:sym typeface="Muli Regular"/>
              </a:rPr>
              <a:t>LAr</a:t>
            </a:r>
            <a:r>
              <a:rPr kumimoji="0" lang="en-CA" sz="4400" i="0" u="none" strike="noStrike" cap="none" spc="0" normalizeH="0" baseline="0" dirty="0">
                <a:ln>
                  <a:noFill/>
                </a:ln>
                <a:solidFill>
                  <a:schemeClr val="accent1">
                    <a:lumMod val="75000"/>
                  </a:schemeClr>
                </a:solidFill>
                <a:effectLst/>
                <a:uFillTx/>
                <a:latin typeface="+mj-lt"/>
                <a:ea typeface="Muli Regular"/>
                <a:cs typeface="Muli Regular"/>
                <a:sym typeface="Muli Regular"/>
              </a:rPr>
              <a:t> from AV for recirculation</a:t>
            </a:r>
          </a:p>
        </p:txBody>
      </p:sp>
      <p:cxnSp>
        <p:nvCxnSpPr>
          <p:cNvPr id="30" name="Straight Arrow Connector 29">
            <a:extLst>
              <a:ext uri="{FF2B5EF4-FFF2-40B4-BE49-F238E27FC236}">
                <a16:creationId xmlns:a16="http://schemas.microsoft.com/office/drawing/2014/main" id="{B8FB4A06-6875-E0F0-367B-9B17D4A1734B}"/>
              </a:ext>
            </a:extLst>
          </p:cNvPr>
          <p:cNvCxnSpPr>
            <a:cxnSpLocks/>
          </p:cNvCxnSpPr>
          <p:nvPr/>
        </p:nvCxnSpPr>
        <p:spPr>
          <a:xfrm>
            <a:off x="5221058" y="5995639"/>
            <a:ext cx="1247274" cy="238983"/>
          </a:xfrm>
          <a:prstGeom prst="straightConnector1">
            <a:avLst/>
          </a:prstGeom>
          <a:noFill/>
          <a:ln w="38100" cap="flat">
            <a:solidFill>
              <a:schemeClr val="accent1">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 name="Arrow: Down 1">
            <a:extLst>
              <a:ext uri="{FF2B5EF4-FFF2-40B4-BE49-F238E27FC236}">
                <a16:creationId xmlns:a16="http://schemas.microsoft.com/office/drawing/2014/main" id="{20C8B268-B067-F7A4-A496-53C02064F55C}"/>
              </a:ext>
            </a:extLst>
          </p:cNvPr>
          <p:cNvSpPr/>
          <p:nvPr/>
        </p:nvSpPr>
        <p:spPr>
          <a:xfrm>
            <a:off x="12835392" y="4556574"/>
            <a:ext cx="609600" cy="854033"/>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3" name="Arrow: Right 2">
            <a:extLst>
              <a:ext uri="{FF2B5EF4-FFF2-40B4-BE49-F238E27FC236}">
                <a16:creationId xmlns:a16="http://schemas.microsoft.com/office/drawing/2014/main" id="{FA479DD2-1B62-7E6D-52B0-C5C96D632459}"/>
              </a:ext>
            </a:extLst>
          </p:cNvPr>
          <p:cNvSpPr/>
          <p:nvPr/>
        </p:nvSpPr>
        <p:spPr>
          <a:xfrm rot="10800000">
            <a:off x="4790290" y="10959512"/>
            <a:ext cx="764292" cy="485693"/>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8" name="Arrow: Right 7">
            <a:extLst>
              <a:ext uri="{FF2B5EF4-FFF2-40B4-BE49-F238E27FC236}">
                <a16:creationId xmlns:a16="http://schemas.microsoft.com/office/drawing/2014/main" id="{3740C359-BFBE-987F-7DA7-44D0D2271867}"/>
              </a:ext>
            </a:extLst>
          </p:cNvPr>
          <p:cNvSpPr/>
          <p:nvPr/>
        </p:nvSpPr>
        <p:spPr>
          <a:xfrm>
            <a:off x="4792621" y="9039503"/>
            <a:ext cx="764292" cy="485693"/>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1" name="Arrow: Down 10">
            <a:extLst>
              <a:ext uri="{FF2B5EF4-FFF2-40B4-BE49-F238E27FC236}">
                <a16:creationId xmlns:a16="http://schemas.microsoft.com/office/drawing/2014/main" id="{ADD55DCF-6DEF-478C-EB14-1B7ABCD7D923}"/>
              </a:ext>
            </a:extLst>
          </p:cNvPr>
          <p:cNvSpPr/>
          <p:nvPr/>
        </p:nvSpPr>
        <p:spPr>
          <a:xfrm rot="10800000">
            <a:off x="11525163" y="4556574"/>
            <a:ext cx="609600" cy="756000"/>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CA"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142818255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Line"/>
          <p:cNvSpPr>
            <a:spLocks noGrp="1"/>
          </p:cNvSpPr>
          <p:nvPr>
            <p:ph type="body" idx="13"/>
          </p:nvPr>
        </p:nvSpPr>
        <p:spPr>
          <a:xfrm flipV="1">
            <a:off x="2213839" y="2649742"/>
            <a:ext cx="2451751" cy="1"/>
          </a:xfrm>
          <a:prstGeom prst="line">
            <a:avLst/>
          </a:prstGeom>
        </p:spPr>
        <p:txBody>
          <a:bodyPr/>
          <a:lstStyle/>
          <a:p>
            <a:pPr marL="0" indent="0" algn="ctr">
              <a:lnSpc>
                <a:spcPct val="100000"/>
              </a:lnSpc>
              <a:buSzTx/>
              <a:buNone/>
              <a:defRPr sz="3000">
                <a:solidFill>
                  <a:srgbClr val="FFFFFF"/>
                </a:solidFill>
                <a:latin typeface="Helvetica Neue Medium"/>
                <a:ea typeface="Helvetica Neue Medium"/>
                <a:cs typeface="Helvetica Neue Medium"/>
                <a:sym typeface="Helvetica Neue Medium"/>
              </a:defRPr>
            </a:pPr>
            <a:endParaRPr dirty="0"/>
          </a:p>
        </p:txBody>
      </p:sp>
      <p:sp>
        <p:nvSpPr>
          <p:cNvPr id="161" name="Slide Number"/>
          <p:cNvSpPr txBox="1">
            <a:spLocks noGrp="1"/>
          </p:cNvSpPr>
          <p:nvPr>
            <p:ph type="sldNum" sz="quarter" idx="2"/>
          </p:nvPr>
        </p:nvSpPr>
        <p:spPr>
          <a:xfrm>
            <a:off x="22485095" y="12476861"/>
            <a:ext cx="977266" cy="841376"/>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7</a:t>
            </a:fld>
            <a:endParaRPr dirty="0"/>
          </a:p>
        </p:txBody>
      </p:sp>
      <p:sp>
        <p:nvSpPr>
          <p:cNvPr id="162" name="Additional Notes"/>
          <p:cNvSpPr txBox="1">
            <a:spLocks noGrp="1"/>
          </p:cNvSpPr>
          <p:nvPr>
            <p:ph type="title"/>
          </p:nvPr>
        </p:nvSpPr>
        <p:spPr>
          <a:xfrm>
            <a:off x="1632207" y="1196713"/>
            <a:ext cx="12404592" cy="1453029"/>
          </a:xfrm>
          <a:prstGeom prst="rect">
            <a:avLst/>
          </a:prstGeom>
        </p:spPr>
        <p:txBody>
          <a:bodyPr/>
          <a:lstStyle>
            <a:lvl1pPr defTabSz="813315">
              <a:defRPr sz="7919"/>
            </a:lvl1pPr>
          </a:lstStyle>
          <a:p>
            <a:r>
              <a:rPr lang="en-CA" dirty="0"/>
              <a:t>The Purification System</a:t>
            </a:r>
            <a:endParaRPr dirty="0"/>
          </a:p>
        </p:txBody>
      </p:sp>
      <p:pic>
        <p:nvPicPr>
          <p:cNvPr id="6" name="Picture 5" descr="A person standing in a factory&#10;&#10;Description automatically generated with low confidence">
            <a:extLst>
              <a:ext uri="{FF2B5EF4-FFF2-40B4-BE49-F238E27FC236}">
                <a16:creationId xmlns:a16="http://schemas.microsoft.com/office/drawing/2014/main" id="{11A9088E-CCBA-0C63-5DA2-D9168AFC8CE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r="519" b="13833"/>
          <a:stretch/>
        </p:blipFill>
        <p:spPr>
          <a:xfrm>
            <a:off x="13228701" y="658241"/>
            <a:ext cx="10233660" cy="11818620"/>
          </a:xfrm>
          <a:prstGeom prst="rect">
            <a:avLst/>
          </a:prstGeom>
        </p:spPr>
      </p:pic>
      <p:pic>
        <p:nvPicPr>
          <p:cNvPr id="8" name="Picture 7" descr="A picture containing indoor, miller&#10;&#10;Description automatically generated">
            <a:extLst>
              <a:ext uri="{FF2B5EF4-FFF2-40B4-BE49-F238E27FC236}">
                <a16:creationId xmlns:a16="http://schemas.microsoft.com/office/drawing/2014/main" id="{069F6C77-9475-54D8-348E-8756B7DB51D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 t="18167" r="519" b="15333"/>
          <a:stretch/>
        </p:blipFill>
        <p:spPr>
          <a:xfrm>
            <a:off x="1958340" y="3355721"/>
            <a:ext cx="10233660" cy="9121140"/>
          </a:xfrm>
          <a:prstGeom prst="rect">
            <a:avLst/>
          </a:prstGeom>
        </p:spPr>
      </p:pic>
    </p:spTree>
    <p:extLst>
      <p:ext uri="{BB962C8B-B14F-4D97-AF65-F5344CB8AC3E}">
        <p14:creationId xmlns:p14="http://schemas.microsoft.com/office/powerpoint/2010/main" val="91464982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0D9DF8-B775-DB93-2A97-D1E1867ECB3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047686" y="3668350"/>
            <a:ext cx="19507143" cy="9818378"/>
          </a:xfrm>
          <a:prstGeom prst="rect">
            <a:avLst/>
          </a:prstGeom>
        </p:spPr>
      </p:pic>
      <p:sp>
        <p:nvSpPr>
          <p:cNvPr id="161"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8</a:t>
            </a:fld>
            <a:endParaRPr dirty="0"/>
          </a:p>
        </p:txBody>
      </p:sp>
      <p:sp>
        <p:nvSpPr>
          <p:cNvPr id="162" name="Additional Notes"/>
          <p:cNvSpPr txBox="1">
            <a:spLocks noGrp="1"/>
          </p:cNvSpPr>
          <p:nvPr>
            <p:ph type="title"/>
          </p:nvPr>
        </p:nvSpPr>
        <p:spPr>
          <a:xfrm>
            <a:off x="1159397" y="428986"/>
            <a:ext cx="19507143" cy="2140253"/>
          </a:xfrm>
          <a:prstGeom prst="rect">
            <a:avLst/>
          </a:prstGeom>
        </p:spPr>
        <p:txBody>
          <a:bodyPr>
            <a:noAutofit/>
          </a:bodyPr>
          <a:lstStyle>
            <a:lvl1pPr defTabSz="813315">
              <a:defRPr sz="7919"/>
            </a:lvl1pPr>
          </a:lstStyle>
          <a:p>
            <a:r>
              <a:rPr lang="en-CA" sz="8000" dirty="0"/>
              <a:t>The Cirrus 2 Residual Gas Analyzer (RGA) uses quadrupole mass spectrometry to characterize the gas</a:t>
            </a:r>
            <a:endParaRPr sz="7200" dirty="0"/>
          </a:p>
        </p:txBody>
      </p:sp>
      <p:sp>
        <p:nvSpPr>
          <p:cNvPr id="6" name="TextBox 5">
            <a:extLst>
              <a:ext uri="{FF2B5EF4-FFF2-40B4-BE49-F238E27FC236}">
                <a16:creationId xmlns:a16="http://schemas.microsoft.com/office/drawing/2014/main" id="{66429929-B0E7-7BF1-FCB6-6363CDAE556C}"/>
              </a:ext>
            </a:extLst>
          </p:cNvPr>
          <p:cNvSpPr txBox="1"/>
          <p:nvPr/>
        </p:nvSpPr>
        <p:spPr>
          <a:xfrm>
            <a:off x="6873712" y="2644988"/>
            <a:ext cx="10629445" cy="103066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20000"/>
              </a:lnSpc>
              <a:spcBef>
                <a:spcPts val="0"/>
              </a:spcBef>
              <a:spcAft>
                <a:spcPts val="0"/>
              </a:spcAft>
              <a:buClrTx/>
              <a:buSzTx/>
              <a:buFontTx/>
              <a:buNone/>
              <a:tabLst/>
            </a:pPr>
            <a:r>
              <a:rPr kumimoji="0" lang="en-CA" sz="4800" b="1" i="0" u="sng" strike="noStrike" cap="none" spc="0" normalizeH="0" baseline="0" dirty="0">
                <a:ln>
                  <a:noFill/>
                </a:ln>
                <a:solidFill>
                  <a:srgbClr val="000000"/>
                </a:solidFill>
                <a:effectLst/>
                <a:uFillTx/>
                <a:latin typeface="Muli Regular"/>
                <a:ea typeface="Muli Regular"/>
                <a:cs typeface="Muli Regular"/>
                <a:sym typeface="Muli Regular"/>
              </a:rPr>
              <a:t>Scan of an Ar Cylinder Before Purification</a:t>
            </a:r>
          </a:p>
        </p:txBody>
      </p:sp>
      <p:sp>
        <p:nvSpPr>
          <p:cNvPr id="7" name="TextBox 6">
            <a:extLst>
              <a:ext uri="{FF2B5EF4-FFF2-40B4-BE49-F238E27FC236}">
                <a16:creationId xmlns:a16="http://schemas.microsoft.com/office/drawing/2014/main" id="{4B51024C-051D-2F4E-E969-6CB56168D5AF}"/>
              </a:ext>
            </a:extLst>
          </p:cNvPr>
          <p:cNvSpPr txBox="1"/>
          <p:nvPr/>
        </p:nvSpPr>
        <p:spPr>
          <a:xfrm>
            <a:off x="6262581" y="4485112"/>
            <a:ext cx="5642919" cy="13630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CA" sz="6600" b="0" i="0" u="none" strike="noStrike" cap="none" spc="0" normalizeH="0" baseline="0" dirty="0">
                <a:ln>
                  <a:noFill/>
                </a:ln>
                <a:solidFill>
                  <a:srgbClr val="C00000">
                    <a:alpha val="49000"/>
                  </a:srgbClr>
                </a:solidFill>
                <a:effectLst/>
                <a:uFillTx/>
                <a:latin typeface="Muli Regular"/>
                <a:ea typeface="Muli Regular"/>
                <a:cs typeface="Muli Regular"/>
                <a:sym typeface="Muli Regular"/>
              </a:rPr>
              <a:t>PRELIMINARY</a:t>
            </a:r>
          </a:p>
        </p:txBody>
      </p:sp>
      <p:cxnSp>
        <p:nvCxnSpPr>
          <p:cNvPr id="9" name="Straight Arrow Connector 8">
            <a:extLst>
              <a:ext uri="{FF2B5EF4-FFF2-40B4-BE49-F238E27FC236}">
                <a16:creationId xmlns:a16="http://schemas.microsoft.com/office/drawing/2014/main" id="{739E8EFE-B43A-6C7C-A900-69EC5184091C}"/>
              </a:ext>
            </a:extLst>
          </p:cNvPr>
          <p:cNvCxnSpPr>
            <a:cxnSpLocks/>
          </p:cNvCxnSpPr>
          <p:nvPr/>
        </p:nvCxnSpPr>
        <p:spPr>
          <a:xfrm>
            <a:off x="1849314" y="7644278"/>
            <a:ext cx="7443281" cy="3770974"/>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3" name="Straight Arrow Connector 12">
            <a:extLst>
              <a:ext uri="{FF2B5EF4-FFF2-40B4-BE49-F238E27FC236}">
                <a16:creationId xmlns:a16="http://schemas.microsoft.com/office/drawing/2014/main" id="{F0D64CD0-04F4-A9C1-C205-15736C723B80}"/>
              </a:ext>
            </a:extLst>
          </p:cNvPr>
          <p:cNvCxnSpPr>
            <a:cxnSpLocks/>
          </p:cNvCxnSpPr>
          <p:nvPr/>
        </p:nvCxnSpPr>
        <p:spPr>
          <a:xfrm flipH="1">
            <a:off x="16042255" y="6107330"/>
            <a:ext cx="5647101" cy="2705816"/>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5" name="Straight Arrow Connector 14">
            <a:extLst>
              <a:ext uri="{FF2B5EF4-FFF2-40B4-BE49-F238E27FC236}">
                <a16:creationId xmlns:a16="http://schemas.microsoft.com/office/drawing/2014/main" id="{56F9B394-292F-CD67-70E3-38730C8C509A}"/>
              </a:ext>
            </a:extLst>
          </p:cNvPr>
          <p:cNvCxnSpPr>
            <a:cxnSpLocks/>
          </p:cNvCxnSpPr>
          <p:nvPr/>
        </p:nvCxnSpPr>
        <p:spPr>
          <a:xfrm flipH="1">
            <a:off x="16663848" y="7644278"/>
            <a:ext cx="5025508" cy="2109116"/>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7" name="Straight Arrow Connector 16">
            <a:extLst>
              <a:ext uri="{FF2B5EF4-FFF2-40B4-BE49-F238E27FC236}">
                <a16:creationId xmlns:a16="http://schemas.microsoft.com/office/drawing/2014/main" id="{63F3C255-88C4-48B5-69DE-A69164D9CF74}"/>
              </a:ext>
            </a:extLst>
          </p:cNvPr>
          <p:cNvCxnSpPr>
            <a:cxnSpLocks/>
          </p:cNvCxnSpPr>
          <p:nvPr/>
        </p:nvCxnSpPr>
        <p:spPr>
          <a:xfrm flipH="1">
            <a:off x="17698065" y="4316256"/>
            <a:ext cx="4120243" cy="1791074"/>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19" name="Straight Arrow Connector 18">
            <a:extLst>
              <a:ext uri="{FF2B5EF4-FFF2-40B4-BE49-F238E27FC236}">
                <a16:creationId xmlns:a16="http://schemas.microsoft.com/office/drawing/2014/main" id="{EA7CC17B-E54B-F8DA-064F-3167CCFAAF23}"/>
              </a:ext>
            </a:extLst>
          </p:cNvPr>
          <p:cNvCxnSpPr>
            <a:cxnSpLocks/>
          </p:cNvCxnSpPr>
          <p:nvPr/>
        </p:nvCxnSpPr>
        <p:spPr>
          <a:xfrm>
            <a:off x="1849314" y="5871409"/>
            <a:ext cx="10936108" cy="5809314"/>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0" name="TextBox 19">
            <a:extLst>
              <a:ext uri="{FF2B5EF4-FFF2-40B4-BE49-F238E27FC236}">
                <a16:creationId xmlns:a16="http://schemas.microsoft.com/office/drawing/2014/main" id="{CDF0CCA3-A42B-49B1-9F43-880D1B4E2081}"/>
              </a:ext>
            </a:extLst>
          </p:cNvPr>
          <p:cNvSpPr txBox="1"/>
          <p:nvPr/>
        </p:nvSpPr>
        <p:spPr>
          <a:xfrm>
            <a:off x="279873" y="6950446"/>
            <a:ext cx="1816400" cy="13630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CA" sz="6600" dirty="0"/>
              <a:t>H</a:t>
            </a:r>
            <a:r>
              <a:rPr lang="en-CA" sz="6600" baseline="-25000" dirty="0"/>
              <a:t>2</a:t>
            </a:r>
            <a:r>
              <a:rPr lang="en-CA" sz="6600" dirty="0"/>
              <a:t>O</a:t>
            </a:r>
            <a:endParaRPr kumimoji="0" lang="en-CA" sz="66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sp>
        <p:nvSpPr>
          <p:cNvPr id="21" name="TextBox 20">
            <a:extLst>
              <a:ext uri="{FF2B5EF4-FFF2-40B4-BE49-F238E27FC236}">
                <a16:creationId xmlns:a16="http://schemas.microsoft.com/office/drawing/2014/main" id="{9B6956B1-CA41-7B3B-1483-8F3BE2810B42}"/>
              </a:ext>
            </a:extLst>
          </p:cNvPr>
          <p:cNvSpPr txBox="1"/>
          <p:nvPr/>
        </p:nvSpPr>
        <p:spPr>
          <a:xfrm>
            <a:off x="405635" y="5189877"/>
            <a:ext cx="1804086" cy="13630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CA" sz="6600" dirty="0"/>
              <a:t>N</a:t>
            </a:r>
            <a:r>
              <a:rPr lang="en-CA" sz="6600" baseline="-25000" dirty="0"/>
              <a:t>2</a:t>
            </a:r>
            <a:endParaRPr kumimoji="0" lang="en-CA" sz="66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sp>
        <p:nvSpPr>
          <p:cNvPr id="22" name="TextBox 21">
            <a:extLst>
              <a:ext uri="{FF2B5EF4-FFF2-40B4-BE49-F238E27FC236}">
                <a16:creationId xmlns:a16="http://schemas.microsoft.com/office/drawing/2014/main" id="{6A5E67B8-0AFC-5E99-6E61-A937B1732FF9}"/>
              </a:ext>
            </a:extLst>
          </p:cNvPr>
          <p:cNvSpPr txBox="1"/>
          <p:nvPr/>
        </p:nvSpPr>
        <p:spPr>
          <a:xfrm>
            <a:off x="21818308" y="3423085"/>
            <a:ext cx="1507524" cy="13630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CA" sz="6600" baseline="30000" dirty="0"/>
              <a:t>40</a:t>
            </a:r>
            <a:r>
              <a:rPr lang="en-CA" sz="6600" dirty="0"/>
              <a:t>Ar</a:t>
            </a:r>
            <a:endParaRPr kumimoji="0" lang="en-CA" sz="6600" b="0" i="0" u="none" strike="noStrike" cap="none" spc="0" normalizeH="0" baseline="30000" dirty="0">
              <a:ln>
                <a:noFill/>
              </a:ln>
              <a:solidFill>
                <a:srgbClr val="000000"/>
              </a:solidFill>
              <a:effectLst/>
              <a:uFillTx/>
              <a:latin typeface="Muli Regular"/>
              <a:ea typeface="Muli Regular"/>
              <a:cs typeface="Muli Regular"/>
              <a:sym typeface="Muli Regular"/>
            </a:endParaRPr>
          </a:p>
        </p:txBody>
      </p:sp>
      <p:sp>
        <p:nvSpPr>
          <p:cNvPr id="30" name="TextBox 29">
            <a:extLst>
              <a:ext uri="{FF2B5EF4-FFF2-40B4-BE49-F238E27FC236}">
                <a16:creationId xmlns:a16="http://schemas.microsoft.com/office/drawing/2014/main" id="{9657CC92-82A3-B41C-5885-CC6A5FA10C0D}"/>
              </a:ext>
            </a:extLst>
          </p:cNvPr>
          <p:cNvSpPr txBox="1"/>
          <p:nvPr/>
        </p:nvSpPr>
        <p:spPr>
          <a:xfrm>
            <a:off x="18800740" y="9435685"/>
            <a:ext cx="5025507" cy="23602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r" defTabSz="821531" rtl="0" fontAlgn="auto" latinLnBrk="0" hangingPunct="0">
              <a:lnSpc>
                <a:spcPct val="120000"/>
              </a:lnSpc>
              <a:spcBef>
                <a:spcPts val="0"/>
              </a:spcBef>
              <a:spcAft>
                <a:spcPts val="0"/>
              </a:spcAft>
              <a:buClrTx/>
              <a:buSzTx/>
              <a:buFontTx/>
              <a:buNone/>
              <a:tabLst/>
            </a:pPr>
            <a:r>
              <a:rPr kumimoji="0" lang="en-CA" sz="6000" b="1" i="0" u="none" strike="noStrike" cap="none" spc="0" normalizeH="0" baseline="0" dirty="0">
                <a:ln>
                  <a:noFill/>
                </a:ln>
                <a:solidFill>
                  <a:srgbClr val="000000"/>
                </a:solidFill>
                <a:effectLst/>
                <a:uFillTx/>
                <a:latin typeface="Muli Regular"/>
                <a:ea typeface="Muli Regular"/>
                <a:cs typeface="Muli Regular"/>
                <a:sym typeface="Muli Regular"/>
              </a:rPr>
              <a:t>Total Ar Purity 99.9897%</a:t>
            </a:r>
          </a:p>
        </p:txBody>
      </p:sp>
      <p:sp>
        <p:nvSpPr>
          <p:cNvPr id="8" name="TextBox 7">
            <a:extLst>
              <a:ext uri="{FF2B5EF4-FFF2-40B4-BE49-F238E27FC236}">
                <a16:creationId xmlns:a16="http://schemas.microsoft.com/office/drawing/2014/main" id="{6F2328F4-039F-04B2-7FE2-976C6BADA9FA}"/>
              </a:ext>
            </a:extLst>
          </p:cNvPr>
          <p:cNvSpPr txBox="1"/>
          <p:nvPr/>
        </p:nvSpPr>
        <p:spPr>
          <a:xfrm>
            <a:off x="405635" y="3423085"/>
            <a:ext cx="1507524" cy="13630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CA" sz="6600" dirty="0"/>
              <a:t>O</a:t>
            </a:r>
            <a:r>
              <a:rPr lang="en-CA" sz="6600" baseline="-25000" dirty="0"/>
              <a:t>2</a:t>
            </a:r>
            <a:endParaRPr kumimoji="0" lang="en-CA" sz="66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cxnSp>
        <p:nvCxnSpPr>
          <p:cNvPr id="11" name="Straight Arrow Connector 10">
            <a:extLst>
              <a:ext uri="{FF2B5EF4-FFF2-40B4-BE49-F238E27FC236}">
                <a16:creationId xmlns:a16="http://schemas.microsoft.com/office/drawing/2014/main" id="{66C2B548-C74C-016E-9A0C-64BE789BB9E3}"/>
              </a:ext>
            </a:extLst>
          </p:cNvPr>
          <p:cNvCxnSpPr>
            <a:cxnSpLocks/>
          </p:cNvCxnSpPr>
          <p:nvPr/>
        </p:nvCxnSpPr>
        <p:spPr>
          <a:xfrm>
            <a:off x="1741300" y="4221322"/>
            <a:ext cx="12785657" cy="7752060"/>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2" name="TextBox 11">
            <a:extLst>
              <a:ext uri="{FF2B5EF4-FFF2-40B4-BE49-F238E27FC236}">
                <a16:creationId xmlns:a16="http://schemas.microsoft.com/office/drawing/2014/main" id="{81332CE5-1CF3-47A0-57AD-0DA774A65A2E}"/>
              </a:ext>
            </a:extLst>
          </p:cNvPr>
          <p:cNvSpPr txBox="1"/>
          <p:nvPr/>
        </p:nvSpPr>
        <p:spPr>
          <a:xfrm>
            <a:off x="397861" y="8813146"/>
            <a:ext cx="1343439" cy="13630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CA" sz="6600" b="0" i="0" u="none" strike="noStrike" cap="none" spc="0" normalizeH="0" baseline="0" dirty="0">
                <a:ln>
                  <a:noFill/>
                </a:ln>
                <a:solidFill>
                  <a:srgbClr val="000000"/>
                </a:solidFill>
                <a:effectLst/>
                <a:uFillTx/>
                <a:latin typeface="Muli Regular"/>
                <a:ea typeface="Muli Regular"/>
                <a:cs typeface="Muli Regular"/>
                <a:sym typeface="Muli Regular"/>
              </a:rPr>
              <a:t>OH</a:t>
            </a:r>
          </a:p>
        </p:txBody>
      </p:sp>
      <p:cxnSp>
        <p:nvCxnSpPr>
          <p:cNvPr id="16" name="Straight Arrow Connector 15">
            <a:extLst>
              <a:ext uri="{FF2B5EF4-FFF2-40B4-BE49-F238E27FC236}">
                <a16:creationId xmlns:a16="http://schemas.microsoft.com/office/drawing/2014/main" id="{8D924F2B-F177-8FB1-AB3E-6127024B5939}"/>
              </a:ext>
            </a:extLst>
          </p:cNvPr>
          <p:cNvCxnSpPr>
            <a:cxnSpLocks/>
            <a:stCxn id="12" idx="3"/>
          </p:cNvCxnSpPr>
          <p:nvPr/>
        </p:nvCxnSpPr>
        <p:spPr>
          <a:xfrm>
            <a:off x="1741300" y="9494678"/>
            <a:ext cx="7107732" cy="2392522"/>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5" name="TextBox 24">
            <a:extLst>
              <a:ext uri="{FF2B5EF4-FFF2-40B4-BE49-F238E27FC236}">
                <a16:creationId xmlns:a16="http://schemas.microsoft.com/office/drawing/2014/main" id="{7514EA91-CAF0-5422-B2C8-695760F1808D}"/>
              </a:ext>
            </a:extLst>
          </p:cNvPr>
          <p:cNvSpPr txBox="1"/>
          <p:nvPr/>
        </p:nvSpPr>
        <p:spPr>
          <a:xfrm>
            <a:off x="21818308" y="5189877"/>
            <a:ext cx="1507524" cy="13630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CA" sz="6600" baseline="30000" dirty="0"/>
              <a:t>36</a:t>
            </a:r>
            <a:r>
              <a:rPr lang="en-CA" sz="6600" dirty="0"/>
              <a:t>Ar</a:t>
            </a:r>
            <a:endParaRPr kumimoji="0" lang="en-CA" sz="6600" b="0" i="0" u="none" strike="noStrike" cap="none" spc="0" normalizeH="0" baseline="30000" dirty="0">
              <a:ln>
                <a:noFill/>
              </a:ln>
              <a:solidFill>
                <a:srgbClr val="000000"/>
              </a:solidFill>
              <a:effectLst/>
              <a:uFillTx/>
              <a:latin typeface="Muli Regular"/>
              <a:ea typeface="Muli Regular"/>
              <a:cs typeface="Muli Regular"/>
              <a:sym typeface="Muli Regular"/>
            </a:endParaRPr>
          </a:p>
        </p:txBody>
      </p:sp>
      <p:sp>
        <p:nvSpPr>
          <p:cNvPr id="28" name="TextBox 27">
            <a:extLst>
              <a:ext uri="{FF2B5EF4-FFF2-40B4-BE49-F238E27FC236}">
                <a16:creationId xmlns:a16="http://schemas.microsoft.com/office/drawing/2014/main" id="{8BACBDA4-33F1-2BB6-3075-8EDAF8C02A48}"/>
              </a:ext>
            </a:extLst>
          </p:cNvPr>
          <p:cNvSpPr txBox="1"/>
          <p:nvPr/>
        </p:nvSpPr>
        <p:spPr>
          <a:xfrm>
            <a:off x="21887728" y="6962746"/>
            <a:ext cx="1507524" cy="13630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CA" sz="6600" baseline="30000" dirty="0"/>
              <a:t>38</a:t>
            </a:r>
            <a:r>
              <a:rPr lang="en-CA" sz="6600" dirty="0"/>
              <a:t>Ar</a:t>
            </a:r>
            <a:endParaRPr kumimoji="0" lang="en-CA" sz="6600" b="0" i="0" u="none" strike="noStrike" cap="none" spc="0" normalizeH="0" baseline="30000" dirty="0">
              <a:ln>
                <a:noFill/>
              </a:ln>
              <a:solidFill>
                <a:srgbClr val="000000"/>
              </a:solidFill>
              <a:effectLst/>
              <a:uFillTx/>
              <a:latin typeface="Muli Regular"/>
              <a:ea typeface="Muli Regular"/>
              <a:cs typeface="Muli Regular"/>
              <a:sym typeface="Muli Regular"/>
            </a:endParaRPr>
          </a:p>
        </p:txBody>
      </p:sp>
    </p:spTree>
    <p:extLst>
      <p:ext uri="{BB962C8B-B14F-4D97-AF65-F5344CB8AC3E}">
        <p14:creationId xmlns:p14="http://schemas.microsoft.com/office/powerpoint/2010/main" val="301507504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9</a:t>
            </a:fld>
            <a:endParaRPr dirty="0"/>
          </a:p>
        </p:txBody>
      </p:sp>
      <p:sp>
        <p:nvSpPr>
          <p:cNvPr id="2" name="Additional Notes">
            <a:extLst>
              <a:ext uri="{FF2B5EF4-FFF2-40B4-BE49-F238E27FC236}">
                <a16:creationId xmlns:a16="http://schemas.microsoft.com/office/drawing/2014/main" id="{534F9CE3-E3BF-0780-AE55-E63B6710AFFC}"/>
              </a:ext>
            </a:extLst>
          </p:cNvPr>
          <p:cNvSpPr txBox="1">
            <a:spLocks/>
          </p:cNvSpPr>
          <p:nvPr/>
        </p:nvSpPr>
        <p:spPr>
          <a:xfrm>
            <a:off x="818089" y="1322057"/>
            <a:ext cx="10325179" cy="2365753"/>
          </a:xfrm>
          <a:prstGeom prst="rect">
            <a:avLst/>
          </a:prstGeom>
        </p:spPr>
        <p:txBody>
          <a:bodyPr/>
          <a:lstStyle>
            <a:lvl1pPr marL="0" marR="0" indent="0" algn="l" defTabSz="813315" rtl="0" latinLnBrk="0">
              <a:lnSpc>
                <a:spcPct val="80000"/>
              </a:lnSpc>
              <a:spcBef>
                <a:spcPts val="0"/>
              </a:spcBef>
              <a:spcAft>
                <a:spcPts val="0"/>
              </a:spcAft>
              <a:buClrTx/>
              <a:buSzTx/>
              <a:buFontTx/>
              <a:buNone/>
              <a:tabLst/>
              <a:defRPr sz="7919"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CA" sz="8000" dirty="0"/>
              <a:t>The argon dewar stores ppm-pure Ar</a:t>
            </a:r>
          </a:p>
        </p:txBody>
      </p:sp>
      <p:pic>
        <p:nvPicPr>
          <p:cNvPr id="10" name="Picture 9" descr="A picture containing person&#10;&#10;Description automatically generated">
            <a:extLst>
              <a:ext uri="{FF2B5EF4-FFF2-40B4-BE49-F238E27FC236}">
                <a16:creationId xmlns:a16="http://schemas.microsoft.com/office/drawing/2014/main" id="{EF4194D5-6287-AB79-D2AF-F3E0958F21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04676" y="752090"/>
            <a:ext cx="9158864" cy="12211820"/>
          </a:xfrm>
          <a:prstGeom prst="rect">
            <a:avLst/>
          </a:prstGeom>
        </p:spPr>
      </p:pic>
      <p:sp>
        <p:nvSpPr>
          <p:cNvPr id="3" name="TextBox 2">
            <a:extLst>
              <a:ext uri="{FF2B5EF4-FFF2-40B4-BE49-F238E27FC236}">
                <a16:creationId xmlns:a16="http://schemas.microsoft.com/office/drawing/2014/main" id="{54555E7D-D75F-46D9-4464-EDF71078435B}"/>
              </a:ext>
            </a:extLst>
          </p:cNvPr>
          <p:cNvSpPr txBox="1"/>
          <p:nvPr/>
        </p:nvSpPr>
        <p:spPr>
          <a:xfrm>
            <a:off x="1730829" y="5130341"/>
            <a:ext cx="8503125" cy="103066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defTabSz="821531" rtl="0" fontAlgn="auto" latinLnBrk="0" hangingPunct="0">
              <a:lnSpc>
                <a:spcPct val="120000"/>
              </a:lnSpc>
              <a:spcBef>
                <a:spcPts val="0"/>
              </a:spcBef>
              <a:spcAft>
                <a:spcPts val="0"/>
              </a:spcAft>
              <a:buClrTx/>
              <a:buSzTx/>
              <a:buFontTx/>
              <a:buNone/>
              <a:tabLst/>
            </a:pPr>
            <a:r>
              <a:rPr lang="en-CA" sz="4800" dirty="0"/>
              <a:t>The dewar holds 3000 L of </a:t>
            </a:r>
            <a:r>
              <a:rPr lang="en-CA" sz="4800" dirty="0" err="1"/>
              <a:t>LAr</a:t>
            </a:r>
            <a:endParaRPr kumimoji="0" lang="en-CA" sz="48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cxnSp>
        <p:nvCxnSpPr>
          <p:cNvPr id="6" name="Straight Arrow Connector 5">
            <a:extLst>
              <a:ext uri="{FF2B5EF4-FFF2-40B4-BE49-F238E27FC236}">
                <a16:creationId xmlns:a16="http://schemas.microsoft.com/office/drawing/2014/main" id="{79223FD3-25E5-5C6E-E0B1-57B958D005BE}"/>
              </a:ext>
            </a:extLst>
          </p:cNvPr>
          <p:cNvCxnSpPr>
            <a:cxnSpLocks/>
          </p:cNvCxnSpPr>
          <p:nvPr/>
        </p:nvCxnSpPr>
        <p:spPr>
          <a:xfrm>
            <a:off x="10581860" y="4481221"/>
            <a:ext cx="4100791" cy="1679786"/>
          </a:xfrm>
          <a:prstGeom prst="straightConnector1">
            <a:avLst/>
          </a:prstGeom>
          <a:noFill/>
          <a:ln w="635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1" name="TextBox 10">
            <a:extLst>
              <a:ext uri="{FF2B5EF4-FFF2-40B4-BE49-F238E27FC236}">
                <a16:creationId xmlns:a16="http://schemas.microsoft.com/office/drawing/2014/main" id="{048B0B00-43CF-136F-572D-92AF4890812F}"/>
              </a:ext>
            </a:extLst>
          </p:cNvPr>
          <p:cNvSpPr txBox="1"/>
          <p:nvPr/>
        </p:nvSpPr>
        <p:spPr>
          <a:xfrm>
            <a:off x="840126" y="4002822"/>
            <a:ext cx="9741734" cy="9567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defTabSz="821531" rtl="0" fontAlgn="auto" latinLnBrk="0" hangingPunct="0">
              <a:lnSpc>
                <a:spcPct val="120000"/>
              </a:lnSpc>
              <a:spcBef>
                <a:spcPts val="0"/>
              </a:spcBef>
              <a:spcAft>
                <a:spcPts val="0"/>
              </a:spcAft>
              <a:buClrTx/>
              <a:buSzTx/>
              <a:buFontTx/>
              <a:buNone/>
              <a:tabLst/>
            </a:pPr>
            <a:r>
              <a:rPr lang="en-CA" sz="4400" dirty="0"/>
              <a:t>The cooling tower keeps the argon liquid</a:t>
            </a:r>
            <a:endParaRPr kumimoji="0" lang="en-CA" sz="44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cxnSp>
        <p:nvCxnSpPr>
          <p:cNvPr id="14" name="Straight Arrow Connector 13">
            <a:extLst>
              <a:ext uri="{FF2B5EF4-FFF2-40B4-BE49-F238E27FC236}">
                <a16:creationId xmlns:a16="http://schemas.microsoft.com/office/drawing/2014/main" id="{626D22BA-EF2B-F01B-050E-7B6654AB2F82}"/>
              </a:ext>
            </a:extLst>
          </p:cNvPr>
          <p:cNvCxnSpPr>
            <a:cxnSpLocks/>
          </p:cNvCxnSpPr>
          <p:nvPr/>
        </p:nvCxnSpPr>
        <p:spPr>
          <a:xfrm>
            <a:off x="9144000" y="6439085"/>
            <a:ext cx="3301973" cy="4312327"/>
          </a:xfrm>
          <a:prstGeom prst="straightConnector1">
            <a:avLst/>
          </a:prstGeom>
          <a:noFill/>
          <a:ln w="635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7" name="TextBox 26">
            <a:extLst>
              <a:ext uri="{FF2B5EF4-FFF2-40B4-BE49-F238E27FC236}">
                <a16:creationId xmlns:a16="http://schemas.microsoft.com/office/drawing/2014/main" id="{402FC09F-37D0-94B5-09BC-C47D487936FD}"/>
              </a:ext>
            </a:extLst>
          </p:cNvPr>
          <p:cNvSpPr txBox="1"/>
          <p:nvPr/>
        </p:nvSpPr>
        <p:spPr>
          <a:xfrm>
            <a:off x="1185862" y="6833717"/>
            <a:ext cx="9741735" cy="4576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defTabSz="821531" rtl="0" fontAlgn="auto" latinLnBrk="0" hangingPunct="0">
              <a:lnSpc>
                <a:spcPct val="120000"/>
              </a:lnSpc>
              <a:spcBef>
                <a:spcPts val="0"/>
              </a:spcBef>
              <a:spcAft>
                <a:spcPts val="0"/>
              </a:spcAft>
              <a:buClrTx/>
              <a:buSzTx/>
              <a:buFontTx/>
              <a:buNone/>
              <a:tabLst/>
            </a:pPr>
            <a:r>
              <a:rPr lang="en-CA" sz="4800" dirty="0"/>
              <a:t>This Summer:</a:t>
            </a:r>
          </a:p>
          <a:p>
            <a:pPr marL="571500" marR="0" indent="-571500" defTabSz="821531" rtl="0" fontAlgn="auto" latinLnBrk="0" hangingPunct="0">
              <a:lnSpc>
                <a:spcPct val="120000"/>
              </a:lnSpc>
              <a:spcBef>
                <a:spcPts val="0"/>
              </a:spcBef>
              <a:spcAft>
                <a:spcPts val="0"/>
              </a:spcAft>
              <a:buClrTx/>
              <a:buSzTx/>
              <a:buFont typeface="Arial" panose="020B0604020202020204" pitchFamily="34" charset="0"/>
              <a:buChar char="•"/>
              <a:tabLst/>
            </a:pPr>
            <a:r>
              <a:rPr lang="en-CA" sz="4800" dirty="0"/>
              <a:t>Leak checked connections</a:t>
            </a:r>
          </a:p>
          <a:p>
            <a:pPr marL="571500" marR="0" indent="-571500" defTabSz="821531" rtl="0" fontAlgn="auto" latinLnBrk="0" hangingPunct="0">
              <a:lnSpc>
                <a:spcPct val="120000"/>
              </a:lnSpc>
              <a:spcBef>
                <a:spcPts val="0"/>
              </a:spcBef>
              <a:spcAft>
                <a:spcPts val="0"/>
              </a:spcAft>
              <a:buClrTx/>
              <a:buSzTx/>
              <a:buFont typeface="Arial" panose="020B0604020202020204" pitchFamily="34" charset="0"/>
              <a:buChar char="•"/>
              <a:tabLst/>
            </a:pPr>
            <a:r>
              <a:rPr kumimoji="0" lang="en-CA" sz="4800" b="0" i="0" u="none" strike="noStrike" cap="none" spc="0" normalizeH="0" baseline="0" dirty="0">
                <a:ln>
                  <a:noFill/>
                </a:ln>
                <a:solidFill>
                  <a:srgbClr val="000000"/>
                </a:solidFill>
                <a:effectLst/>
                <a:uFillTx/>
                <a:latin typeface="Muli Regular"/>
                <a:ea typeface="Muli Regular"/>
                <a:cs typeface="Muli Regular"/>
                <a:sym typeface="Muli Regular"/>
              </a:rPr>
              <a:t>Commissioned cryocooler and heater</a:t>
            </a:r>
          </a:p>
          <a:p>
            <a:pPr marL="571500" marR="0" indent="-571500" defTabSz="821531" rtl="0" fontAlgn="auto" latinLnBrk="0" hangingPunct="0">
              <a:lnSpc>
                <a:spcPct val="120000"/>
              </a:lnSpc>
              <a:spcBef>
                <a:spcPts val="0"/>
              </a:spcBef>
              <a:spcAft>
                <a:spcPts val="0"/>
              </a:spcAft>
              <a:buClrTx/>
              <a:buSzTx/>
              <a:buFont typeface="Arial" panose="020B0604020202020204" pitchFamily="34" charset="0"/>
              <a:buChar char="•"/>
              <a:tabLst/>
            </a:pPr>
            <a:r>
              <a:rPr lang="en-CA" sz="4800" dirty="0"/>
              <a:t>Studied the quality of the argon</a:t>
            </a:r>
            <a:endParaRPr kumimoji="0" lang="en-CA" sz="48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spTree>
    <p:extLst>
      <p:ext uri="{BB962C8B-B14F-4D97-AF65-F5344CB8AC3E}">
        <p14:creationId xmlns:p14="http://schemas.microsoft.com/office/powerpoint/2010/main" val="2205005522"/>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Lota Grotesque Bold"/>
        <a:ea typeface="Lota Grotesque Bold"/>
        <a:cs typeface="Lota Grotesque Bold"/>
      </a:majorFont>
      <a:minorFont>
        <a:latin typeface="Lota Grotesque Bold"/>
        <a:ea typeface="Lota Grotesque Bold"/>
        <a:cs typeface="Lota Grotesque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Lota Grotesque Bold"/>
        <a:ea typeface="Lota Grotesque Bold"/>
        <a:cs typeface="Lota Grotesque Bold"/>
      </a:majorFont>
      <a:minorFont>
        <a:latin typeface="Lota Grotesque Bold"/>
        <a:ea typeface="Lota Grotesque Bold"/>
        <a:cs typeface="Lota Grotesque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3228</TotalTime>
  <Words>2238</Words>
  <Application>Microsoft Office PowerPoint</Application>
  <PresentationFormat>Custom</PresentationFormat>
  <Paragraphs>149</Paragraphs>
  <Slides>20</Slides>
  <Notes>20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Arial</vt:lpstr>
      <vt:lpstr>Calibri</vt:lpstr>
      <vt:lpstr>Helvetica Neue</vt:lpstr>
      <vt:lpstr>Helvetica Neue Medium</vt:lpstr>
      <vt:lpstr>Lota Grotesque Bold</vt:lpstr>
      <vt:lpstr>Muli Bold</vt:lpstr>
      <vt:lpstr>Muli Regular</vt:lpstr>
      <vt:lpstr>White</vt:lpstr>
      <vt:lpstr>Producing the World’s Cleanest Noble Gas for DEAP-3600</vt:lpstr>
      <vt:lpstr>PowerPoint Presentation</vt:lpstr>
      <vt:lpstr>PowerPoint Presentation</vt:lpstr>
      <vt:lpstr>PowerPoint Presentation</vt:lpstr>
      <vt:lpstr>PowerPoint Presentation</vt:lpstr>
      <vt:lpstr>The purification system achieves sub-part per billion levels of impurities and reduces radon levels</vt:lpstr>
      <vt:lpstr>The Purification System</vt:lpstr>
      <vt:lpstr>The Cirrus 2 Residual Gas Analyzer (RGA) uses quadrupole mass spectrometry to characterize the gas</vt:lpstr>
      <vt:lpstr>PowerPoint Presentation</vt:lpstr>
      <vt:lpstr>Early Residual Gas Analyzer scans show good but not yet optimal Ar purity in storage dewar</vt:lpstr>
      <vt:lpstr>PowerPoint Presentation</vt:lpstr>
      <vt:lpstr>PowerPoint Presentation</vt:lpstr>
      <vt:lpstr>PowerPoint Presentation</vt:lpstr>
      <vt:lpstr>PowerPoint Presentation</vt:lpstr>
      <vt:lpstr>The condenser and the boiler deliver the argon to and from the acrylic vessel</vt:lpstr>
      <vt:lpstr>First mode of operation</vt:lpstr>
      <vt:lpstr>Second mode of operation</vt:lpstr>
      <vt:lpstr>Next Steps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Producing the World’s Cleanest Noble Gas for DEAP-3600</dc:title>
  <dc:creator>srourke</dc:creator>
  <cp:lastModifiedBy>Sarah Rourke</cp:lastModifiedBy>
  <cp:revision>14</cp:revision>
  <dcterms:modified xsi:type="dcterms:W3CDTF">2022-08-15T17:39:21Z</dcterms:modified>
</cp:coreProperties>
</file>