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84" r:id="rId2"/>
    <p:sldId id="285" r:id="rId3"/>
    <p:sldId id="257" r:id="rId4"/>
    <p:sldId id="283" r:id="rId5"/>
    <p:sldId id="280" r:id="rId6"/>
    <p:sldId id="268" r:id="rId7"/>
    <p:sldId id="281" r:id="rId8"/>
    <p:sldId id="287" r:id="rId9"/>
    <p:sldId id="288" r:id="rId10"/>
    <p:sldId id="290" r:id="rId11"/>
    <p:sldId id="276" r:id="rId12"/>
    <p:sldId id="289" r:id="rId13"/>
    <p:sldId id="274" r:id="rId14"/>
    <p:sldId id="271" r:id="rId15"/>
    <p:sldId id="278" r:id="rId16"/>
    <p:sldId id="275" r:id="rId17"/>
    <p:sldId id="27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FDB103"/>
    <a:srgbClr val="0432FF"/>
    <a:srgbClr val="4472C4"/>
    <a:srgbClr val="B57C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6"/>
    <p:restoredTop sz="95288"/>
  </p:normalViewPr>
  <p:slideViewPr>
    <p:cSldViewPr snapToGrid="0">
      <p:cViewPr>
        <p:scale>
          <a:sx n="88" d="100"/>
          <a:sy n="88" d="100"/>
        </p:scale>
        <p:origin x="68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BD8BC-58D4-CE4F-8AC0-2E74E4C62422}" type="datetimeFigureOut">
              <a:rPr lang="en-US" smtClean="0"/>
              <a:t>8/5/22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80EA0-B768-E043-AE5B-3D0FFD86D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13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080EA0-B768-E043-AE5B-3D0FFD86D6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83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arrow for light coming in as well</a:t>
            </a:r>
          </a:p>
          <a:p>
            <a:r>
              <a:rPr lang="en-US" dirty="0"/>
              <a:t>Add slide numbers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080EA0-B768-E043-AE5B-3D0FFD86D6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23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080EA0-B768-E043-AE5B-3D0FFD86D60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58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preliminary label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080EA0-B768-E043-AE5B-3D0FFD86D60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26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608B8-FD5A-0DD3-F498-BA78B0BAA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CB9632-6E34-ABC0-D324-7031E1E766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DCBEC-BBE9-435F-8B92-12FB68FBE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A9291-D430-0076-A5D3-C7BF4A3FD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EDB53-86AC-B63B-DC51-9B67B3AF4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9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A53D3-73E8-67D6-9E42-3AAA5702B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034BAA-B48B-6594-7F94-5DE0E4671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B783-4A69-8F55-9B51-C4720494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E7ED8-A789-7069-76E5-0A6301A74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104BE-D1D1-3A5B-8248-7888C6E64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1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EEBB6C-D07C-5B80-9BC8-0C0A824D07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4C5A39-E31E-4C19-CAA8-B5DB1C191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3C744-1551-037F-0CE8-D7C2B5060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B6937-E781-0CF3-F7B8-F05616604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BBEFA-6A68-C965-80C4-11438E411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28E01-2718-B08A-67B3-0D23C878E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6A4B2-3A7D-D1E3-3272-97475F3A3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A2A0D-1277-961C-CE21-AE912C1FF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12D0-E935-F185-05C7-1D7C675F8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136DE-872B-1E73-9FC2-6C06B59D1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07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25CEE-4C4D-69DA-AE03-7598A1B43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058AC-E70C-1967-E4D2-DC1B445CE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F362E-8D48-C258-1C3F-D03CB57B9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A8416-F8E0-B4D0-915D-0B1C403A0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833E0-6D3E-35B8-616F-E2C69CED4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1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4BC5A-23F8-C203-44DE-691A655A8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0BA4B-1B17-5EE4-5EB6-49DBAD35EB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C8348B-AB37-9C17-7C70-D6E841EA2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33D17E-A737-E2BC-E459-F4B87380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089F7-DDA9-6606-48E1-95720C944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3CEA8F-B0D3-2A04-867B-361C7B8B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9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A7C39-5E06-0524-BD35-E2C7A26B9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DD71A-9FAF-F4A8-627A-F7C2DB350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EC25D-23B2-E055-2E0C-98EA85979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AD8187-EB4F-954C-4498-9BA0A73C04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3FF15E-5DAE-E997-0D9F-34EEF8519F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EC5DD3-2979-B7B6-9C42-45BFD7F71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49D235-C0F4-4453-8828-247CB7722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73E182-10A1-6FB1-B971-F8A7C0A4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7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BF197-2AA3-5F6A-7CC7-E860F0A30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E059DE-F859-56E4-4FD7-8B8821583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B2A1F9-F8BD-29DF-6B23-B7C2768FD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A1A073-7E62-5BB4-599A-CEBC927F7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17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0F9237-911F-9D7E-F384-454A8522E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3F4050-19DF-84E9-29A3-510B71C88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BA839C-0784-070C-2E70-08BCA3085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22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B421E-77AC-6350-C01E-BC020F2F3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5A29B-F668-F4A3-0D99-878C23D81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A24E20-A3A9-3F36-C572-A8CF3D1A2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352246-B8EA-F1D5-5617-EE2FCBE77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400CCA-3E55-44F0-DB9B-2E237D577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ACDAA-A338-0705-EA3A-89E351AB5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97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7C648-41FC-466B-E9FA-02A02FB1E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743E4B-9DB0-781B-73C9-61AFF10014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ADFF8A-CE43-C041-4069-639D14443E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11249-4460-FC18-E8AC-0143B7972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5B508C-4CC9-5EB7-0FA1-FA02A26E4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46091-A30A-3BE3-C2CE-726A2657F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37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AF34D8-5AFA-4A23-E259-3B7B89193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845DB2-E172-47AE-AAFA-18D49687B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3790D-BD0C-7AEB-C932-AE75F8B26F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A833-DA59-B146-9436-C43208E3C793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497C5-6A78-0C00-4221-C801000730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62EAC-9072-2AA5-D412-DA97C0654C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33882-6E60-D44C-9CE1-4C4D6A866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79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CD0914A5-886D-C0FF-D1E2-616A272BE97A}"/>
              </a:ext>
            </a:extLst>
          </p:cNvPr>
          <p:cNvSpPr/>
          <p:nvPr/>
        </p:nvSpPr>
        <p:spPr>
          <a:xfrm>
            <a:off x="5791202" y="817418"/>
            <a:ext cx="5583382" cy="558338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e 4">
            <a:extLst>
              <a:ext uri="{FF2B5EF4-FFF2-40B4-BE49-F238E27FC236}">
                <a16:creationId xmlns:a16="http://schemas.microsoft.com/office/drawing/2014/main" id="{C372307E-C8C0-8685-3251-290B978EC716}"/>
              </a:ext>
            </a:extLst>
          </p:cNvPr>
          <p:cNvSpPr/>
          <p:nvPr/>
        </p:nvSpPr>
        <p:spPr>
          <a:xfrm>
            <a:off x="5791201" y="817419"/>
            <a:ext cx="5583382" cy="5583382"/>
          </a:xfrm>
          <a:prstGeom prst="pie">
            <a:avLst>
              <a:gd name="adj1" fmla="val 12778745"/>
              <a:gd name="adj2" fmla="val 1148613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D31E14-C060-5B6E-C0DE-9D9183DB69F2}"/>
              </a:ext>
            </a:extLst>
          </p:cNvPr>
          <p:cNvSpPr txBox="1"/>
          <p:nvPr/>
        </p:nvSpPr>
        <p:spPr>
          <a:xfrm rot="1268194">
            <a:off x="5827493" y="2878430"/>
            <a:ext cx="2757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ilom" pitchFamily="2" charset="-34"/>
                <a:ea typeface="Silom" pitchFamily="2" charset="-34"/>
                <a:cs typeface="Silom" pitchFamily="2" charset="-34"/>
              </a:rPr>
              <a:t>The Standard Model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B72A92E-6513-F760-E6B0-CD7105D8AB00}"/>
              </a:ext>
            </a:extLst>
          </p:cNvPr>
          <p:cNvSpPr/>
          <p:nvPr/>
        </p:nvSpPr>
        <p:spPr>
          <a:xfrm>
            <a:off x="-1118763" y="135371"/>
            <a:ext cx="8526728" cy="161387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7574AA-0951-EC10-CD33-D4E52D8A36EE}"/>
              </a:ext>
            </a:extLst>
          </p:cNvPr>
          <p:cNvSpPr txBox="1"/>
          <p:nvPr/>
        </p:nvSpPr>
        <p:spPr>
          <a:xfrm>
            <a:off x="225138" y="135371"/>
            <a:ext cx="74876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  <a:ea typeface="Silom" pitchFamily="2" charset="-34"/>
                <a:cs typeface="Phosphate Inline" panose="02000506050000020004" pitchFamily="2" charset="77"/>
              </a:rPr>
              <a:t>The Current Understanding of Particle Physics: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1321E9-924F-E6C0-C042-25908ABE5A0D}"/>
              </a:ext>
            </a:extLst>
          </p:cNvPr>
          <p:cNvSpPr txBox="1"/>
          <p:nvPr/>
        </p:nvSpPr>
        <p:spPr>
          <a:xfrm>
            <a:off x="6858001" y="4015402"/>
            <a:ext cx="3449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EVERYTHING ELSE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41BFA-CA8C-E363-D539-8F642D5D7D6D}"/>
              </a:ext>
            </a:extLst>
          </p:cNvPr>
          <p:cNvSpPr txBox="1"/>
          <p:nvPr/>
        </p:nvSpPr>
        <p:spPr>
          <a:xfrm>
            <a:off x="7027720" y="4445735"/>
            <a:ext cx="311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(dark matter and dark energy)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08C72EF-E72B-1BAC-045F-B4173AFC2F73}"/>
              </a:ext>
            </a:extLst>
          </p:cNvPr>
          <p:cNvSpPr/>
          <p:nvPr/>
        </p:nvSpPr>
        <p:spPr>
          <a:xfrm>
            <a:off x="-1991792" y="2019780"/>
            <a:ext cx="7274116" cy="4381021"/>
          </a:xfrm>
          <a:prstGeom prst="roundRect">
            <a:avLst/>
          </a:prstGeom>
          <a:solidFill>
            <a:srgbClr val="FDB1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C1B781-7DD8-72B1-FD41-CD67BA09CDC8}"/>
              </a:ext>
            </a:extLst>
          </p:cNvPr>
          <p:cNvSpPr txBox="1"/>
          <p:nvPr/>
        </p:nvSpPr>
        <p:spPr>
          <a:xfrm>
            <a:off x="495439" y="3429000"/>
            <a:ext cx="46331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3600" dirty="0">
                <a:solidFill>
                  <a:schemeClr val="bg1"/>
                </a:solidFill>
                <a:latin typeface="Andale Mono" panose="020B0509000000000004" pitchFamily="49" charset="0"/>
              </a:rPr>
              <a:t>Probe</a:t>
            </a:r>
            <a:r>
              <a:rPr lang="en-US" sz="3600" dirty="0">
                <a:solidFill>
                  <a:srgbClr val="FDB103"/>
                </a:solidFill>
                <a:latin typeface="Andale Mono" panose="020B0509000000000004" pitchFamily="49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ndale Mono" panose="020B0509000000000004" pitchFamily="49" charset="0"/>
              </a:rPr>
              <a:t>the</a:t>
            </a:r>
            <a:r>
              <a:rPr lang="en-US" sz="2400" dirty="0" err="1">
                <a:solidFill>
                  <a:srgbClr val="FDB103"/>
                </a:solidFill>
                <a:latin typeface="Andale Mono" panose="020B0509000000000004" pitchFamily="49" charset="0"/>
              </a:rPr>
              <a:t>.</a:t>
            </a:r>
            <a:r>
              <a:rPr lang="en-US" sz="3600" dirty="0" err="1">
                <a:solidFill>
                  <a:schemeClr val="bg1"/>
                </a:solidFill>
                <a:latin typeface="Andale Mono" panose="020B0509000000000004" pitchFamily="49" charset="0"/>
              </a:rPr>
              <a:t>Standard</a:t>
            </a:r>
            <a:r>
              <a:rPr lang="en-US" sz="3600" dirty="0">
                <a:solidFill>
                  <a:schemeClr val="bg1"/>
                </a:solidFill>
                <a:latin typeface="Andale Mono" panose="020B0509000000000004" pitchFamily="49" charset="0"/>
              </a:rPr>
              <a:t> Model</a:t>
            </a:r>
          </a:p>
          <a:p>
            <a:pPr marL="342900" indent="-342900">
              <a:buAutoNum type="alphaLcParenR"/>
            </a:pPr>
            <a:r>
              <a:rPr lang="en-US" sz="3600" dirty="0">
                <a:solidFill>
                  <a:schemeClr val="bg1"/>
                </a:solidFill>
                <a:latin typeface="Andale Mono" panose="020B0509000000000004" pitchFamily="49" charset="0"/>
              </a:rPr>
              <a:t>Detect Dark </a:t>
            </a:r>
            <a:r>
              <a:rPr lang="en-US" sz="2800" dirty="0">
                <a:solidFill>
                  <a:srgbClr val="FDB103"/>
                </a:solidFill>
                <a:latin typeface="Andale Mono" panose="020B0509000000000004" pitchFamily="49" charset="0"/>
              </a:rPr>
              <a:t>.</a:t>
            </a:r>
            <a:r>
              <a:rPr lang="en-US" sz="3600" dirty="0">
                <a:solidFill>
                  <a:schemeClr val="bg1"/>
                </a:solidFill>
                <a:latin typeface="Andale Mono" panose="020B0509000000000004" pitchFamily="49" charset="0"/>
              </a:rPr>
              <a:t>Matter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D5578F-4169-4B06-14BE-C6BE4BDB8C24}"/>
              </a:ext>
            </a:extLst>
          </p:cNvPr>
          <p:cNvSpPr txBox="1"/>
          <p:nvPr/>
        </p:nvSpPr>
        <p:spPr>
          <a:xfrm>
            <a:off x="197427" y="2313934"/>
            <a:ext cx="508489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(Some) Experiments are looking to:</a:t>
            </a:r>
          </a:p>
        </p:txBody>
      </p:sp>
    </p:spTree>
    <p:extLst>
      <p:ext uri="{BB962C8B-B14F-4D97-AF65-F5344CB8AC3E}">
        <p14:creationId xmlns:p14="http://schemas.microsoft.com/office/powerpoint/2010/main" val="262279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 animBg="1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4C262E2-F83E-E9E3-730A-917C0AA8DB20}"/>
              </a:ext>
            </a:extLst>
          </p:cNvPr>
          <p:cNvSpPr/>
          <p:nvPr/>
        </p:nvSpPr>
        <p:spPr>
          <a:xfrm>
            <a:off x="207814" y="1702298"/>
            <a:ext cx="3796145" cy="2964873"/>
          </a:xfrm>
          <a:prstGeom prst="roundRect">
            <a:avLst/>
          </a:prstGeom>
          <a:solidFill>
            <a:srgbClr val="FF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B76D3B5-DF99-0643-5136-FD09DC1F331E}"/>
              </a:ext>
            </a:extLst>
          </p:cNvPr>
          <p:cNvSpPr/>
          <p:nvPr/>
        </p:nvSpPr>
        <p:spPr>
          <a:xfrm>
            <a:off x="-4087410" y="-1198348"/>
            <a:ext cx="7029216" cy="239669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FFE2505-CB88-3D9B-EC43-5DD630840928}"/>
              </a:ext>
            </a:extLst>
          </p:cNvPr>
          <p:cNvSpPr/>
          <p:nvPr/>
        </p:nvSpPr>
        <p:spPr>
          <a:xfrm>
            <a:off x="83123" y="1648691"/>
            <a:ext cx="3796145" cy="2964873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73BC98-B2AA-F649-4324-F9795C2F82B1}"/>
              </a:ext>
            </a:extLst>
          </p:cNvPr>
          <p:cNvSpPr txBox="1"/>
          <p:nvPr/>
        </p:nvSpPr>
        <p:spPr>
          <a:xfrm>
            <a:off x="433070" y="39702"/>
            <a:ext cx="2171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</a:rPr>
              <a:t>Recap: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A05BA9-2F4A-D397-D1D7-457762429341}"/>
              </a:ext>
            </a:extLst>
          </p:cNvPr>
          <p:cNvSpPr txBox="1"/>
          <p:nvPr/>
        </p:nvSpPr>
        <p:spPr>
          <a:xfrm>
            <a:off x="83123" y="2061351"/>
            <a:ext cx="37961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ndale Mono" panose="020B0509000000000004" pitchFamily="49" charset="0"/>
              </a:rPr>
              <a:t>Quantifying and Measuring Internal and External Cross Talk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C894366-36EB-5899-6791-B845071F4E5B}"/>
              </a:ext>
            </a:extLst>
          </p:cNvPr>
          <p:cNvSpPr/>
          <p:nvPr/>
        </p:nvSpPr>
        <p:spPr>
          <a:xfrm>
            <a:off x="8312731" y="1688443"/>
            <a:ext cx="3796145" cy="2964873"/>
          </a:xfrm>
          <a:prstGeom prst="roundRect">
            <a:avLst/>
          </a:prstGeom>
          <a:solidFill>
            <a:srgbClr val="FF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75431CA-AAB5-D4ED-DBBF-5BB5BC4CCEA9}"/>
              </a:ext>
            </a:extLst>
          </p:cNvPr>
          <p:cNvSpPr/>
          <p:nvPr/>
        </p:nvSpPr>
        <p:spPr>
          <a:xfrm>
            <a:off x="8201891" y="1629957"/>
            <a:ext cx="3796145" cy="2964873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AAA7681-1029-9A16-E221-348F461A9349}"/>
              </a:ext>
            </a:extLst>
          </p:cNvPr>
          <p:cNvSpPr/>
          <p:nvPr/>
        </p:nvSpPr>
        <p:spPr>
          <a:xfrm>
            <a:off x="4253343" y="1702298"/>
            <a:ext cx="3796145" cy="2964873"/>
          </a:xfrm>
          <a:prstGeom prst="roundRect">
            <a:avLst/>
          </a:prstGeom>
          <a:solidFill>
            <a:srgbClr val="FF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4C69A9A-1D2F-BC4C-7DFE-406890BEB9D8}"/>
              </a:ext>
            </a:extLst>
          </p:cNvPr>
          <p:cNvSpPr/>
          <p:nvPr/>
        </p:nvSpPr>
        <p:spPr>
          <a:xfrm>
            <a:off x="4156362" y="1648691"/>
            <a:ext cx="3796145" cy="2964873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EE4117-FD6F-C7C8-AE87-90A8F66F2E8A}"/>
              </a:ext>
            </a:extLst>
          </p:cNvPr>
          <p:cNvSpPr txBox="1"/>
          <p:nvPr/>
        </p:nvSpPr>
        <p:spPr>
          <a:xfrm>
            <a:off x="4156362" y="2223186"/>
            <a:ext cx="37961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ndale Mono" panose="020B0509000000000004" pitchFamily="49" charset="0"/>
              </a:rPr>
              <a:t>Better energy resolution and more precise detectors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F1F96-4999-491E-4A8F-FC51C5BB4561}"/>
              </a:ext>
            </a:extLst>
          </p:cNvPr>
          <p:cNvSpPr txBox="1"/>
          <p:nvPr/>
        </p:nvSpPr>
        <p:spPr>
          <a:xfrm>
            <a:off x="8201890" y="1845907"/>
            <a:ext cx="37961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ndale Mono" panose="020B0509000000000004" pitchFamily="49" charset="0"/>
              </a:rPr>
              <a:t>Advances particle physics through rare event searches and dark matter searches</a:t>
            </a:r>
          </a:p>
        </p:txBody>
      </p:sp>
      <p:sp>
        <p:nvSpPr>
          <p:cNvPr id="15" name="Chevron 14">
            <a:extLst>
              <a:ext uri="{FF2B5EF4-FFF2-40B4-BE49-F238E27FC236}">
                <a16:creationId xmlns:a16="http://schemas.microsoft.com/office/drawing/2014/main" id="{D2CF41EE-6D2B-8EB7-FACB-2C24E8CC13AF}"/>
              </a:ext>
            </a:extLst>
          </p:cNvPr>
          <p:cNvSpPr/>
          <p:nvPr/>
        </p:nvSpPr>
        <p:spPr>
          <a:xfrm>
            <a:off x="3616033" y="2606702"/>
            <a:ext cx="775853" cy="1011382"/>
          </a:xfrm>
          <a:prstGeom prst="chevron">
            <a:avLst>
              <a:gd name="adj" fmla="val 37671"/>
            </a:avLst>
          </a:prstGeom>
          <a:solidFill>
            <a:srgbClr val="FF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E60C47AA-C00C-1CC2-D35A-A4A1757ED65C}"/>
              </a:ext>
            </a:extLst>
          </p:cNvPr>
          <p:cNvSpPr/>
          <p:nvPr/>
        </p:nvSpPr>
        <p:spPr>
          <a:xfrm>
            <a:off x="7661561" y="2625436"/>
            <a:ext cx="775853" cy="1011382"/>
          </a:xfrm>
          <a:prstGeom prst="chevron">
            <a:avLst>
              <a:gd name="adj" fmla="val 37671"/>
            </a:avLst>
          </a:prstGeom>
          <a:solidFill>
            <a:srgbClr val="FF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50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3" grpId="0" animBg="1"/>
      <p:bldP spid="10" grpId="0" animBg="1"/>
      <p:bldP spid="7" grpId="0"/>
      <p:bldP spid="8" grpId="0"/>
      <p:bldP spid="1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D4C3756-C03D-EE83-02F5-A234F953B5A5}"/>
              </a:ext>
            </a:extLst>
          </p:cNvPr>
          <p:cNvSpPr txBox="1"/>
          <p:nvPr/>
        </p:nvSpPr>
        <p:spPr>
          <a:xfrm>
            <a:off x="397565" y="212035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Impact" panose="020B0806030902050204" pitchFamily="34" charset="0"/>
              </a:rPr>
              <a:t>Acknowledgments: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35487F-BDB5-5DD1-A807-BCB35C1A8799}"/>
              </a:ext>
            </a:extLst>
          </p:cNvPr>
          <p:cNvSpPr txBox="1"/>
          <p:nvPr/>
        </p:nvSpPr>
        <p:spPr>
          <a:xfrm>
            <a:off x="357809" y="1135365"/>
            <a:ext cx="720918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>
                <a:solidFill>
                  <a:schemeClr val="bg1"/>
                </a:solidFill>
              </a:rPr>
              <a:t>TRIUMF PHAAR Group:</a:t>
            </a:r>
          </a:p>
          <a:p>
            <a:endParaRPr lang="en-CA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EBE71E-769E-4AC0-1928-3C2B35E209F7}"/>
              </a:ext>
            </a:extLst>
          </p:cNvPr>
          <p:cNvSpPr txBox="1"/>
          <p:nvPr/>
        </p:nvSpPr>
        <p:spPr>
          <a:xfrm>
            <a:off x="397565" y="2058695"/>
            <a:ext cx="553218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>
                <a:solidFill>
                  <a:schemeClr val="bg1"/>
                </a:solidFill>
              </a:rPr>
              <a:t>Fabrice </a:t>
            </a:r>
            <a:r>
              <a:rPr lang="en-CA" sz="2800" b="1" dirty="0" err="1">
                <a:solidFill>
                  <a:schemeClr val="bg1"/>
                </a:solidFill>
              </a:rPr>
              <a:t>Retière</a:t>
            </a:r>
            <a:r>
              <a:rPr lang="en-CA" sz="2800" b="1" dirty="0">
                <a:solidFill>
                  <a:schemeClr val="bg1"/>
                </a:solidFill>
              </a:rPr>
              <a:t> </a:t>
            </a:r>
            <a:r>
              <a:rPr lang="en-CA" sz="2800" dirty="0">
                <a:solidFill>
                  <a:schemeClr val="bg1"/>
                </a:solidFill>
              </a:rPr>
              <a:t>(Head)</a:t>
            </a:r>
          </a:p>
          <a:p>
            <a:r>
              <a:rPr lang="en-CA" sz="2800" dirty="0">
                <a:solidFill>
                  <a:schemeClr val="bg1"/>
                </a:solidFill>
              </a:rPr>
              <a:t>Kurtis Raymond</a:t>
            </a:r>
          </a:p>
          <a:p>
            <a:r>
              <a:rPr lang="en-CA" sz="2800" dirty="0">
                <a:solidFill>
                  <a:schemeClr val="bg1"/>
                </a:solidFill>
              </a:rPr>
              <a:t>Andrea Capra</a:t>
            </a:r>
          </a:p>
          <a:p>
            <a:r>
              <a:rPr lang="en-CA" sz="2800" dirty="0">
                <a:solidFill>
                  <a:schemeClr val="bg1"/>
                </a:solidFill>
              </a:rPr>
              <a:t>Peter </a:t>
            </a:r>
            <a:r>
              <a:rPr lang="en-CA" sz="2800" dirty="0" err="1">
                <a:solidFill>
                  <a:schemeClr val="bg1"/>
                </a:solidFill>
              </a:rPr>
              <a:t>Margetak</a:t>
            </a:r>
            <a:endParaRPr lang="en-CA" sz="2800" dirty="0">
              <a:solidFill>
                <a:schemeClr val="bg1"/>
              </a:solidFill>
            </a:endParaRPr>
          </a:p>
          <a:p>
            <a:r>
              <a:rPr lang="en-CA" sz="2800" dirty="0">
                <a:solidFill>
                  <a:schemeClr val="bg1"/>
                </a:solidFill>
              </a:rPr>
              <a:t>Austin de St Croix</a:t>
            </a:r>
          </a:p>
          <a:p>
            <a:r>
              <a:rPr lang="en-CA" sz="2800" dirty="0">
                <a:solidFill>
                  <a:schemeClr val="bg1"/>
                </a:solidFill>
              </a:rPr>
              <a:t>Duncan McCarthy</a:t>
            </a:r>
          </a:p>
          <a:p>
            <a:r>
              <a:rPr lang="en-CA" sz="2800" dirty="0">
                <a:solidFill>
                  <a:schemeClr val="bg1"/>
                </a:solidFill>
              </a:rPr>
              <a:t>Juliette Martin</a:t>
            </a:r>
          </a:p>
          <a:p>
            <a:r>
              <a:rPr lang="en-CA" sz="2800" dirty="0" err="1">
                <a:solidFill>
                  <a:schemeClr val="bg1"/>
                </a:solidFill>
              </a:rPr>
              <a:t>Mahsa</a:t>
            </a:r>
            <a:r>
              <a:rPr lang="en-CA" sz="2800" dirty="0">
                <a:solidFill>
                  <a:schemeClr val="bg1"/>
                </a:solidFill>
              </a:rPr>
              <a:t> </a:t>
            </a:r>
            <a:r>
              <a:rPr lang="en-CA" sz="2800" dirty="0" err="1">
                <a:solidFill>
                  <a:schemeClr val="bg1"/>
                </a:solidFill>
              </a:rPr>
              <a:t>Mahtab</a:t>
            </a:r>
            <a:endParaRPr lang="en-CA" sz="28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3AF26F-757D-DFA4-772C-95F9117AA3CD}"/>
              </a:ext>
            </a:extLst>
          </p:cNvPr>
          <p:cNvSpPr txBox="1"/>
          <p:nvPr/>
        </p:nvSpPr>
        <p:spPr>
          <a:xfrm>
            <a:off x="4560855" y="2058694"/>
            <a:ext cx="386541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chemeClr val="bg1"/>
                </a:solidFill>
              </a:rPr>
              <a:t>Noah Albano</a:t>
            </a:r>
            <a:endParaRPr lang="en-CA" sz="2800" i="1" dirty="0">
              <a:solidFill>
                <a:schemeClr val="bg1"/>
              </a:solidFill>
            </a:endParaRPr>
          </a:p>
          <a:p>
            <a:r>
              <a:rPr lang="en-CA" sz="2800" dirty="0">
                <a:solidFill>
                  <a:schemeClr val="bg1"/>
                </a:solidFill>
              </a:rPr>
              <a:t>Ryan Underwood</a:t>
            </a:r>
          </a:p>
          <a:p>
            <a:r>
              <a:rPr lang="en-CA" sz="2800" dirty="0" err="1">
                <a:solidFill>
                  <a:schemeClr val="bg1"/>
                </a:solidFill>
              </a:rPr>
              <a:t>Byeongguk</a:t>
            </a:r>
            <a:r>
              <a:rPr lang="en-CA" sz="2800" dirty="0">
                <a:solidFill>
                  <a:schemeClr val="bg1"/>
                </a:solidFill>
              </a:rPr>
              <a:t> Min</a:t>
            </a:r>
          </a:p>
          <a:p>
            <a:r>
              <a:rPr lang="en-CA" sz="2800" dirty="0">
                <a:solidFill>
                  <a:schemeClr val="bg1"/>
                </a:solidFill>
              </a:rPr>
              <a:t>Seraphim </a:t>
            </a:r>
            <a:r>
              <a:rPr lang="en-CA" sz="2800" dirty="0" err="1">
                <a:solidFill>
                  <a:schemeClr val="bg1"/>
                </a:solidFill>
              </a:rPr>
              <a:t>Koulosousas</a:t>
            </a:r>
            <a:endParaRPr lang="en-CA" sz="2800" dirty="0">
              <a:solidFill>
                <a:schemeClr val="bg1"/>
              </a:solidFill>
            </a:endParaRPr>
          </a:p>
          <a:p>
            <a:r>
              <a:rPr lang="en-CA" sz="2800" dirty="0">
                <a:solidFill>
                  <a:schemeClr val="bg1"/>
                </a:solidFill>
              </a:rPr>
              <a:t>Maia </a:t>
            </a:r>
            <a:r>
              <a:rPr lang="en-CA" sz="2800" dirty="0" err="1">
                <a:solidFill>
                  <a:schemeClr val="bg1"/>
                </a:solidFill>
              </a:rPr>
              <a:t>Henriksson</a:t>
            </a:r>
            <a:r>
              <a:rPr lang="en-CA" sz="2800" dirty="0">
                <a:solidFill>
                  <a:schemeClr val="bg1"/>
                </a:solidFill>
              </a:rPr>
              <a:t>-Ward</a:t>
            </a:r>
          </a:p>
          <a:p>
            <a:r>
              <a:rPr lang="en-CA" sz="2800" dirty="0">
                <a:solidFill>
                  <a:schemeClr val="bg1"/>
                </a:solidFill>
              </a:rPr>
              <a:t>Mayur Patel</a:t>
            </a:r>
          </a:p>
          <a:p>
            <a:r>
              <a:rPr lang="en-CA" sz="2800" dirty="0">
                <a:solidFill>
                  <a:schemeClr val="bg1"/>
                </a:solidFill>
              </a:rPr>
              <a:t>Nicolas </a:t>
            </a:r>
            <a:r>
              <a:rPr lang="en-CA" sz="2800" dirty="0" err="1">
                <a:solidFill>
                  <a:schemeClr val="bg1"/>
                </a:solidFill>
              </a:rPr>
              <a:t>Massacret</a:t>
            </a:r>
            <a:endParaRPr lang="en-CA" sz="2800" dirty="0">
              <a:solidFill>
                <a:schemeClr val="bg1"/>
              </a:solidFill>
            </a:endParaRPr>
          </a:p>
          <a:p>
            <a:endParaRPr lang="en-CA" sz="28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5125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D4A01E2F-5E95-75D2-C7A7-8D8E26AED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57" y="967409"/>
            <a:ext cx="8015828" cy="2768893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2CBCB3C4-EC44-BCFC-A960-F17418570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357" y="3736302"/>
            <a:ext cx="8015828" cy="2680452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D964035-C1D1-8D6E-DF6D-F8210268BB2B}"/>
              </a:ext>
            </a:extLst>
          </p:cNvPr>
          <p:cNvSpPr/>
          <p:nvPr/>
        </p:nvSpPr>
        <p:spPr>
          <a:xfrm>
            <a:off x="-972921" y="-1246798"/>
            <a:ext cx="3745150" cy="221420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8EE725-FC2A-08CF-FDB3-4E99E92395D0}"/>
              </a:ext>
            </a:extLst>
          </p:cNvPr>
          <p:cNvSpPr txBox="1"/>
          <p:nvPr/>
        </p:nvSpPr>
        <p:spPr>
          <a:xfrm>
            <a:off x="189357" y="71015"/>
            <a:ext cx="7454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</a:rPr>
              <a:t>BACKUP: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B5236BD-3D8F-B48C-095A-89FC4054FA05}"/>
              </a:ext>
            </a:extLst>
          </p:cNvPr>
          <p:cNvSpPr/>
          <p:nvPr/>
        </p:nvSpPr>
        <p:spPr>
          <a:xfrm>
            <a:off x="8313579" y="967409"/>
            <a:ext cx="7033570" cy="516140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D9823C-C4F3-25AF-C9B6-AEED72B0B503}"/>
              </a:ext>
            </a:extLst>
          </p:cNvPr>
          <p:cNvSpPr txBox="1"/>
          <p:nvPr/>
        </p:nvSpPr>
        <p:spPr>
          <a:xfrm>
            <a:off x="8635327" y="4537919"/>
            <a:ext cx="33673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ndale Mono" panose="020B0509000000000004" pitchFamily="49" charset="0"/>
              </a:rPr>
              <a:t>Tungsten Trenches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E162EA-400D-B4E6-B91A-FE39E9638103}"/>
              </a:ext>
            </a:extLst>
          </p:cNvPr>
          <p:cNvSpPr txBox="1"/>
          <p:nvPr/>
        </p:nvSpPr>
        <p:spPr>
          <a:xfrm>
            <a:off x="8635328" y="1706825"/>
            <a:ext cx="33673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ndale Mono" panose="020B0509000000000004" pitchFamily="49" charset="0"/>
              </a:rPr>
              <a:t>Polysilicon Trenches</a:t>
            </a:r>
          </a:p>
        </p:txBody>
      </p:sp>
    </p:spTree>
    <p:extLst>
      <p:ext uri="{BB962C8B-B14F-4D97-AF65-F5344CB8AC3E}">
        <p14:creationId xmlns:p14="http://schemas.microsoft.com/office/powerpoint/2010/main" val="226753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5296890B-3A77-2C3B-06F0-3FA1D412D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736" y="928774"/>
            <a:ext cx="7025665" cy="5159473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0CEE6793-7831-B656-E1A9-1A230EF426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44316" y="849262"/>
            <a:ext cx="6879297" cy="515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A40CC8BC-2221-4015-1967-62363B917E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0850"/>
          <a:stretch/>
        </p:blipFill>
        <p:spPr>
          <a:xfrm>
            <a:off x="2384736" y="769750"/>
            <a:ext cx="7025665" cy="4720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1A6A75-08BA-F57A-DB4C-9D4FAA60BB6D}"/>
              </a:ext>
            </a:extLst>
          </p:cNvPr>
          <p:cNvSpPr txBox="1"/>
          <p:nvPr/>
        </p:nvSpPr>
        <p:spPr>
          <a:xfrm rot="19918297">
            <a:off x="3761781" y="2362331"/>
            <a:ext cx="67163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1">
                    <a:alpha val="18248"/>
                  </a:schemeClr>
                </a:solidFill>
              </a:rPr>
              <a:t>PRELIMINARY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E6E4CDB-8394-0B20-22D1-CDAA9146C6DF}"/>
              </a:ext>
            </a:extLst>
          </p:cNvPr>
          <p:cNvSpPr/>
          <p:nvPr/>
        </p:nvSpPr>
        <p:spPr>
          <a:xfrm>
            <a:off x="-972921" y="-1246798"/>
            <a:ext cx="3754520" cy="221420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4FB5AE-402F-B72E-D990-9ECBFC1A9FAE}"/>
              </a:ext>
            </a:extLst>
          </p:cNvPr>
          <p:cNvSpPr txBox="1"/>
          <p:nvPr/>
        </p:nvSpPr>
        <p:spPr>
          <a:xfrm>
            <a:off x="189357" y="71015"/>
            <a:ext cx="7454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</a:rPr>
              <a:t>BACKUP:</a:t>
            </a:r>
          </a:p>
        </p:txBody>
      </p:sp>
    </p:spTree>
    <p:extLst>
      <p:ext uri="{BB962C8B-B14F-4D97-AF65-F5344CB8AC3E}">
        <p14:creationId xmlns:p14="http://schemas.microsoft.com/office/powerpoint/2010/main" val="3019186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C10CFC-292B-1F8A-B765-D7786A7800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33" t="9744" r="49673" b="3077"/>
          <a:stretch/>
        </p:blipFill>
        <p:spPr>
          <a:xfrm>
            <a:off x="3074504" y="425173"/>
            <a:ext cx="6042992" cy="6007653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B30B3DD-1D05-0328-F821-8BF5EB5E5483}"/>
              </a:ext>
            </a:extLst>
          </p:cNvPr>
          <p:cNvSpPr/>
          <p:nvPr/>
        </p:nvSpPr>
        <p:spPr>
          <a:xfrm>
            <a:off x="-972921" y="-1246798"/>
            <a:ext cx="3788692" cy="221420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972AE5-7309-930D-9B65-E0D18F198BB6}"/>
              </a:ext>
            </a:extLst>
          </p:cNvPr>
          <p:cNvSpPr txBox="1"/>
          <p:nvPr/>
        </p:nvSpPr>
        <p:spPr>
          <a:xfrm>
            <a:off x="189357" y="71015"/>
            <a:ext cx="7454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</a:rPr>
              <a:t>BACKUP:</a:t>
            </a:r>
          </a:p>
        </p:txBody>
      </p:sp>
    </p:spTree>
    <p:extLst>
      <p:ext uri="{BB962C8B-B14F-4D97-AF65-F5344CB8AC3E}">
        <p14:creationId xmlns:p14="http://schemas.microsoft.com/office/powerpoint/2010/main" val="1079821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C10CFC-292B-1F8A-B765-D7786A7800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29" t="8462" r="4760" b="4359"/>
          <a:stretch/>
        </p:blipFill>
        <p:spPr>
          <a:xfrm>
            <a:off x="2904564" y="381000"/>
            <a:ext cx="6382871" cy="6095999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91F2125-6E7D-0C32-31A3-7EB86617005D}"/>
              </a:ext>
            </a:extLst>
          </p:cNvPr>
          <p:cNvSpPr/>
          <p:nvPr/>
        </p:nvSpPr>
        <p:spPr>
          <a:xfrm>
            <a:off x="-972921" y="-726103"/>
            <a:ext cx="3716121" cy="175661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E271E0-4579-A8ED-957D-C8572D35232F}"/>
              </a:ext>
            </a:extLst>
          </p:cNvPr>
          <p:cNvSpPr txBox="1"/>
          <p:nvPr/>
        </p:nvSpPr>
        <p:spPr>
          <a:xfrm>
            <a:off x="189357" y="71015"/>
            <a:ext cx="7454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</a:rPr>
              <a:t>BACKUP:</a:t>
            </a:r>
          </a:p>
        </p:txBody>
      </p:sp>
    </p:spTree>
    <p:extLst>
      <p:ext uri="{BB962C8B-B14F-4D97-AF65-F5344CB8AC3E}">
        <p14:creationId xmlns:p14="http://schemas.microsoft.com/office/powerpoint/2010/main" val="1729079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342ADC-E623-3EB1-ED70-AE527B83B9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9" r="4007"/>
          <a:stretch/>
        </p:blipFill>
        <p:spPr bwMode="auto">
          <a:xfrm>
            <a:off x="2124855" y="718595"/>
            <a:ext cx="7942289" cy="542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2918E4-A22F-CE1A-4820-956F08618FF1}"/>
              </a:ext>
            </a:extLst>
          </p:cNvPr>
          <p:cNvSpPr txBox="1"/>
          <p:nvPr/>
        </p:nvSpPr>
        <p:spPr>
          <a:xfrm>
            <a:off x="3964587" y="612577"/>
            <a:ext cx="4262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Cosmic Rays removed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BE27D9-C30A-2CF0-5336-18D15ADF906B}"/>
              </a:ext>
            </a:extLst>
          </p:cNvPr>
          <p:cNvSpPr/>
          <p:nvPr/>
        </p:nvSpPr>
        <p:spPr>
          <a:xfrm>
            <a:off x="2981739" y="3180522"/>
            <a:ext cx="5963478" cy="397565"/>
          </a:xfrm>
          <a:prstGeom prst="rect">
            <a:avLst/>
          </a:prstGeom>
          <a:solidFill>
            <a:srgbClr val="FFFF00">
              <a:alpha val="3686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A5E691F-5FDC-9230-FA0D-C48B391BA144}"/>
              </a:ext>
            </a:extLst>
          </p:cNvPr>
          <p:cNvSpPr/>
          <p:nvPr/>
        </p:nvSpPr>
        <p:spPr>
          <a:xfrm>
            <a:off x="-963193" y="-1145156"/>
            <a:ext cx="3944932" cy="221420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CB1D8-6C36-2498-97FF-96F0F6047785}"/>
              </a:ext>
            </a:extLst>
          </p:cNvPr>
          <p:cNvSpPr txBox="1"/>
          <p:nvPr/>
        </p:nvSpPr>
        <p:spPr>
          <a:xfrm>
            <a:off x="189357" y="71015"/>
            <a:ext cx="7454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</a:rPr>
              <a:t>BACKUP:</a:t>
            </a:r>
          </a:p>
        </p:txBody>
      </p:sp>
    </p:spTree>
    <p:extLst>
      <p:ext uri="{BB962C8B-B14F-4D97-AF65-F5344CB8AC3E}">
        <p14:creationId xmlns:p14="http://schemas.microsoft.com/office/powerpoint/2010/main" val="419483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8FBDA52-D040-EA0B-F683-FAAA1DBCF06A}"/>
              </a:ext>
            </a:extLst>
          </p:cNvPr>
          <p:cNvSpPr/>
          <p:nvPr/>
        </p:nvSpPr>
        <p:spPr>
          <a:xfrm>
            <a:off x="2504661" y="848139"/>
            <a:ext cx="7328452" cy="5181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C80DAC-22FA-1771-678F-172DFD50F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147" y="990168"/>
            <a:ext cx="7147705" cy="5082209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0DB2D8D-5363-ACF9-EB2D-491C28005EF2}"/>
              </a:ext>
            </a:extLst>
          </p:cNvPr>
          <p:cNvSpPr/>
          <p:nvPr/>
        </p:nvSpPr>
        <p:spPr>
          <a:xfrm>
            <a:off x="-1001949" y="-1145197"/>
            <a:ext cx="3730635" cy="221420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31A67B-46E2-8FFF-107D-6B9B43AAB2CC}"/>
              </a:ext>
            </a:extLst>
          </p:cNvPr>
          <p:cNvSpPr txBox="1"/>
          <p:nvPr/>
        </p:nvSpPr>
        <p:spPr>
          <a:xfrm>
            <a:off x="189357" y="71015"/>
            <a:ext cx="7454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</a:rPr>
              <a:t>BACKUP:</a:t>
            </a:r>
          </a:p>
        </p:txBody>
      </p:sp>
    </p:spTree>
    <p:extLst>
      <p:ext uri="{BB962C8B-B14F-4D97-AF65-F5344CB8AC3E}">
        <p14:creationId xmlns:p14="http://schemas.microsoft.com/office/powerpoint/2010/main" val="690523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>
            <a:extLst>
              <a:ext uri="{FF2B5EF4-FFF2-40B4-BE49-F238E27FC236}">
                <a16:creationId xmlns:a16="http://schemas.microsoft.com/office/drawing/2014/main" id="{91AF2E85-9295-FFEA-DB67-6FDDDFAEB62E}"/>
              </a:ext>
            </a:extLst>
          </p:cNvPr>
          <p:cNvSpPr/>
          <p:nvPr/>
        </p:nvSpPr>
        <p:spPr>
          <a:xfrm>
            <a:off x="6239845" y="1065075"/>
            <a:ext cx="3685310" cy="5250873"/>
          </a:xfrm>
          <a:prstGeom prst="can">
            <a:avLst/>
          </a:prstGeom>
          <a:solidFill>
            <a:srgbClr val="FDB10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783A55A-6DD2-4CDF-F148-7039182BE723}"/>
              </a:ext>
            </a:extLst>
          </p:cNvPr>
          <p:cNvSpPr/>
          <p:nvPr/>
        </p:nvSpPr>
        <p:spPr>
          <a:xfrm>
            <a:off x="-1201407" y="107661"/>
            <a:ext cx="8985488" cy="113607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5ECB3F-28F8-CD99-1B6C-148CC73EACE8}"/>
              </a:ext>
            </a:extLst>
          </p:cNvPr>
          <p:cNvSpPr txBox="1"/>
          <p:nvPr/>
        </p:nvSpPr>
        <p:spPr>
          <a:xfrm>
            <a:off x="211284" y="234078"/>
            <a:ext cx="96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  <a:ea typeface="Silom" pitchFamily="2" charset="-34"/>
                <a:cs typeface="Phosphate Inline" panose="02000506050000020004" pitchFamily="2" charset="77"/>
              </a:rPr>
              <a:t>A Generic Search Experiment: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7FE509-E6C8-C01E-FFD5-407315A6BDCD}"/>
              </a:ext>
            </a:extLst>
          </p:cNvPr>
          <p:cNvSpPr txBox="1"/>
          <p:nvPr/>
        </p:nvSpPr>
        <p:spPr>
          <a:xfrm>
            <a:off x="9925154" y="3025585"/>
            <a:ext cx="21637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Something that scintillates (Liquid Argon, Liquid Xenon, </a:t>
            </a:r>
            <a:r>
              <a:rPr lang="en-US" dirty="0" err="1">
                <a:solidFill>
                  <a:schemeClr val="bg1"/>
                </a:solidFill>
                <a:latin typeface="Andale Mono" panose="020B0509000000000004" pitchFamily="49" charset="0"/>
              </a:rPr>
              <a:t>etc</a:t>
            </a:r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)</a:t>
            </a:r>
          </a:p>
        </p:txBody>
      </p:sp>
      <p:sp>
        <p:nvSpPr>
          <p:cNvPr id="21" name="Explosion 1 20">
            <a:extLst>
              <a:ext uri="{FF2B5EF4-FFF2-40B4-BE49-F238E27FC236}">
                <a16:creationId xmlns:a16="http://schemas.microsoft.com/office/drawing/2014/main" id="{4C133664-85DE-DD30-5AE2-04267A92C9C9}"/>
              </a:ext>
            </a:extLst>
          </p:cNvPr>
          <p:cNvSpPr/>
          <p:nvPr/>
        </p:nvSpPr>
        <p:spPr>
          <a:xfrm>
            <a:off x="7761404" y="3267636"/>
            <a:ext cx="803555" cy="853184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3956BFF-1FE3-0227-E48A-C03ABB71E9C5}"/>
              </a:ext>
            </a:extLst>
          </p:cNvPr>
          <p:cNvSpPr/>
          <p:nvPr/>
        </p:nvSpPr>
        <p:spPr>
          <a:xfrm rot="3519978">
            <a:off x="7643583" y="2450917"/>
            <a:ext cx="1026894" cy="598602"/>
          </a:xfrm>
          <a:custGeom>
            <a:avLst/>
            <a:gdLst>
              <a:gd name="connsiteX0" fmla="*/ 1264024 w 1264024"/>
              <a:gd name="connsiteY0" fmla="*/ 1169894 h 1188411"/>
              <a:gd name="connsiteX1" fmla="*/ 941294 w 1264024"/>
              <a:gd name="connsiteY1" fmla="*/ 1156447 h 1188411"/>
              <a:gd name="connsiteX2" fmla="*/ 941294 w 1264024"/>
              <a:gd name="connsiteY2" fmla="*/ 874059 h 1188411"/>
              <a:gd name="connsiteX3" fmla="*/ 632012 w 1264024"/>
              <a:gd name="connsiteY3" fmla="*/ 860612 h 1188411"/>
              <a:gd name="connsiteX4" fmla="*/ 645459 w 1264024"/>
              <a:gd name="connsiteY4" fmla="*/ 551330 h 1188411"/>
              <a:gd name="connsiteX5" fmla="*/ 376518 w 1264024"/>
              <a:gd name="connsiteY5" fmla="*/ 537882 h 1188411"/>
              <a:gd name="connsiteX6" fmla="*/ 416859 w 1264024"/>
              <a:gd name="connsiteY6" fmla="*/ 282388 h 1188411"/>
              <a:gd name="connsiteX7" fmla="*/ 174812 w 1264024"/>
              <a:gd name="connsiteY7" fmla="*/ 282388 h 1188411"/>
              <a:gd name="connsiteX8" fmla="*/ 215153 w 1264024"/>
              <a:gd name="connsiteY8" fmla="*/ 40341 h 1188411"/>
              <a:gd name="connsiteX9" fmla="*/ 0 w 1264024"/>
              <a:gd name="connsiteY9" fmla="*/ 13447 h 1188411"/>
              <a:gd name="connsiteX10" fmla="*/ 0 w 1264024"/>
              <a:gd name="connsiteY10" fmla="*/ 13447 h 1188411"/>
              <a:gd name="connsiteX11" fmla="*/ 0 w 1264024"/>
              <a:gd name="connsiteY11" fmla="*/ 0 h 1188411"/>
              <a:gd name="connsiteX12" fmla="*/ 0 w 1264024"/>
              <a:gd name="connsiteY12" fmla="*/ 0 h 1188411"/>
              <a:gd name="connsiteX13" fmla="*/ 13447 w 1264024"/>
              <a:gd name="connsiteY13" fmla="*/ 40341 h 118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4024" h="1188411">
                <a:moveTo>
                  <a:pt x="1264024" y="1169894"/>
                </a:moveTo>
                <a:cubicBezTo>
                  <a:pt x="1129553" y="1187823"/>
                  <a:pt x="995082" y="1205753"/>
                  <a:pt x="941294" y="1156447"/>
                </a:cubicBezTo>
                <a:cubicBezTo>
                  <a:pt x="887506" y="1107141"/>
                  <a:pt x="992841" y="923365"/>
                  <a:pt x="941294" y="874059"/>
                </a:cubicBezTo>
                <a:cubicBezTo>
                  <a:pt x="889747" y="824753"/>
                  <a:pt x="681318" y="914400"/>
                  <a:pt x="632012" y="860612"/>
                </a:cubicBezTo>
                <a:cubicBezTo>
                  <a:pt x="582706" y="806824"/>
                  <a:pt x="688041" y="605118"/>
                  <a:pt x="645459" y="551330"/>
                </a:cubicBezTo>
                <a:cubicBezTo>
                  <a:pt x="602877" y="497542"/>
                  <a:pt x="414618" y="582706"/>
                  <a:pt x="376518" y="537882"/>
                </a:cubicBezTo>
                <a:cubicBezTo>
                  <a:pt x="338418" y="493058"/>
                  <a:pt x="450477" y="324970"/>
                  <a:pt x="416859" y="282388"/>
                </a:cubicBezTo>
                <a:cubicBezTo>
                  <a:pt x="383241" y="239806"/>
                  <a:pt x="208430" y="322729"/>
                  <a:pt x="174812" y="282388"/>
                </a:cubicBezTo>
                <a:cubicBezTo>
                  <a:pt x="141194" y="242047"/>
                  <a:pt x="244288" y="85164"/>
                  <a:pt x="215153" y="40341"/>
                </a:cubicBezTo>
                <a:cubicBezTo>
                  <a:pt x="186018" y="-4482"/>
                  <a:pt x="0" y="13447"/>
                  <a:pt x="0" y="13447"/>
                </a:cubicBezTo>
                <a:lnTo>
                  <a:pt x="0" y="13447"/>
                </a:lnTo>
                <a:lnTo>
                  <a:pt x="0" y="0"/>
                </a:lnTo>
                <a:lnTo>
                  <a:pt x="0" y="0"/>
                </a:lnTo>
                <a:lnTo>
                  <a:pt x="13447" y="40341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A11C1CA6-AF13-68EF-5742-B25A94AC1CF0}"/>
              </a:ext>
            </a:extLst>
          </p:cNvPr>
          <p:cNvSpPr/>
          <p:nvPr/>
        </p:nvSpPr>
        <p:spPr>
          <a:xfrm>
            <a:off x="6499412" y="2156013"/>
            <a:ext cx="1264024" cy="1188411"/>
          </a:xfrm>
          <a:custGeom>
            <a:avLst/>
            <a:gdLst>
              <a:gd name="connsiteX0" fmla="*/ 1264024 w 1264024"/>
              <a:gd name="connsiteY0" fmla="*/ 1169894 h 1188411"/>
              <a:gd name="connsiteX1" fmla="*/ 941294 w 1264024"/>
              <a:gd name="connsiteY1" fmla="*/ 1156447 h 1188411"/>
              <a:gd name="connsiteX2" fmla="*/ 941294 w 1264024"/>
              <a:gd name="connsiteY2" fmla="*/ 874059 h 1188411"/>
              <a:gd name="connsiteX3" fmla="*/ 632012 w 1264024"/>
              <a:gd name="connsiteY3" fmla="*/ 860612 h 1188411"/>
              <a:gd name="connsiteX4" fmla="*/ 645459 w 1264024"/>
              <a:gd name="connsiteY4" fmla="*/ 551330 h 1188411"/>
              <a:gd name="connsiteX5" fmla="*/ 376518 w 1264024"/>
              <a:gd name="connsiteY5" fmla="*/ 537882 h 1188411"/>
              <a:gd name="connsiteX6" fmla="*/ 416859 w 1264024"/>
              <a:gd name="connsiteY6" fmla="*/ 282388 h 1188411"/>
              <a:gd name="connsiteX7" fmla="*/ 174812 w 1264024"/>
              <a:gd name="connsiteY7" fmla="*/ 282388 h 1188411"/>
              <a:gd name="connsiteX8" fmla="*/ 215153 w 1264024"/>
              <a:gd name="connsiteY8" fmla="*/ 40341 h 1188411"/>
              <a:gd name="connsiteX9" fmla="*/ 0 w 1264024"/>
              <a:gd name="connsiteY9" fmla="*/ 13447 h 1188411"/>
              <a:gd name="connsiteX10" fmla="*/ 0 w 1264024"/>
              <a:gd name="connsiteY10" fmla="*/ 13447 h 1188411"/>
              <a:gd name="connsiteX11" fmla="*/ 0 w 1264024"/>
              <a:gd name="connsiteY11" fmla="*/ 0 h 1188411"/>
              <a:gd name="connsiteX12" fmla="*/ 0 w 1264024"/>
              <a:gd name="connsiteY12" fmla="*/ 0 h 1188411"/>
              <a:gd name="connsiteX13" fmla="*/ 13447 w 1264024"/>
              <a:gd name="connsiteY13" fmla="*/ 40341 h 118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4024" h="1188411">
                <a:moveTo>
                  <a:pt x="1264024" y="1169894"/>
                </a:moveTo>
                <a:cubicBezTo>
                  <a:pt x="1129553" y="1187823"/>
                  <a:pt x="995082" y="1205753"/>
                  <a:pt x="941294" y="1156447"/>
                </a:cubicBezTo>
                <a:cubicBezTo>
                  <a:pt x="887506" y="1107141"/>
                  <a:pt x="992841" y="923365"/>
                  <a:pt x="941294" y="874059"/>
                </a:cubicBezTo>
                <a:cubicBezTo>
                  <a:pt x="889747" y="824753"/>
                  <a:pt x="681318" y="914400"/>
                  <a:pt x="632012" y="860612"/>
                </a:cubicBezTo>
                <a:cubicBezTo>
                  <a:pt x="582706" y="806824"/>
                  <a:pt x="688041" y="605118"/>
                  <a:pt x="645459" y="551330"/>
                </a:cubicBezTo>
                <a:cubicBezTo>
                  <a:pt x="602877" y="497542"/>
                  <a:pt x="414618" y="582706"/>
                  <a:pt x="376518" y="537882"/>
                </a:cubicBezTo>
                <a:cubicBezTo>
                  <a:pt x="338418" y="493058"/>
                  <a:pt x="450477" y="324970"/>
                  <a:pt x="416859" y="282388"/>
                </a:cubicBezTo>
                <a:cubicBezTo>
                  <a:pt x="383241" y="239806"/>
                  <a:pt x="208430" y="322729"/>
                  <a:pt x="174812" y="282388"/>
                </a:cubicBezTo>
                <a:cubicBezTo>
                  <a:pt x="141194" y="242047"/>
                  <a:pt x="244288" y="85164"/>
                  <a:pt x="215153" y="40341"/>
                </a:cubicBezTo>
                <a:cubicBezTo>
                  <a:pt x="186018" y="-4482"/>
                  <a:pt x="0" y="13447"/>
                  <a:pt x="0" y="13447"/>
                </a:cubicBezTo>
                <a:lnTo>
                  <a:pt x="0" y="13447"/>
                </a:lnTo>
                <a:lnTo>
                  <a:pt x="0" y="0"/>
                </a:lnTo>
                <a:lnTo>
                  <a:pt x="0" y="0"/>
                </a:lnTo>
                <a:lnTo>
                  <a:pt x="13447" y="40341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B5235C37-96AD-F808-1F58-E9F748E614AE}"/>
              </a:ext>
            </a:extLst>
          </p:cNvPr>
          <p:cNvSpPr/>
          <p:nvPr/>
        </p:nvSpPr>
        <p:spPr>
          <a:xfrm rot="6921307">
            <a:off x="6719723" y="3721855"/>
            <a:ext cx="1026894" cy="598602"/>
          </a:xfrm>
          <a:custGeom>
            <a:avLst/>
            <a:gdLst>
              <a:gd name="connsiteX0" fmla="*/ 1264024 w 1264024"/>
              <a:gd name="connsiteY0" fmla="*/ 1169894 h 1188411"/>
              <a:gd name="connsiteX1" fmla="*/ 941294 w 1264024"/>
              <a:gd name="connsiteY1" fmla="*/ 1156447 h 1188411"/>
              <a:gd name="connsiteX2" fmla="*/ 941294 w 1264024"/>
              <a:gd name="connsiteY2" fmla="*/ 874059 h 1188411"/>
              <a:gd name="connsiteX3" fmla="*/ 632012 w 1264024"/>
              <a:gd name="connsiteY3" fmla="*/ 860612 h 1188411"/>
              <a:gd name="connsiteX4" fmla="*/ 645459 w 1264024"/>
              <a:gd name="connsiteY4" fmla="*/ 551330 h 1188411"/>
              <a:gd name="connsiteX5" fmla="*/ 376518 w 1264024"/>
              <a:gd name="connsiteY5" fmla="*/ 537882 h 1188411"/>
              <a:gd name="connsiteX6" fmla="*/ 416859 w 1264024"/>
              <a:gd name="connsiteY6" fmla="*/ 282388 h 1188411"/>
              <a:gd name="connsiteX7" fmla="*/ 174812 w 1264024"/>
              <a:gd name="connsiteY7" fmla="*/ 282388 h 1188411"/>
              <a:gd name="connsiteX8" fmla="*/ 215153 w 1264024"/>
              <a:gd name="connsiteY8" fmla="*/ 40341 h 1188411"/>
              <a:gd name="connsiteX9" fmla="*/ 0 w 1264024"/>
              <a:gd name="connsiteY9" fmla="*/ 13447 h 1188411"/>
              <a:gd name="connsiteX10" fmla="*/ 0 w 1264024"/>
              <a:gd name="connsiteY10" fmla="*/ 13447 h 1188411"/>
              <a:gd name="connsiteX11" fmla="*/ 0 w 1264024"/>
              <a:gd name="connsiteY11" fmla="*/ 0 h 1188411"/>
              <a:gd name="connsiteX12" fmla="*/ 0 w 1264024"/>
              <a:gd name="connsiteY12" fmla="*/ 0 h 1188411"/>
              <a:gd name="connsiteX13" fmla="*/ 13447 w 1264024"/>
              <a:gd name="connsiteY13" fmla="*/ 40341 h 118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4024" h="1188411">
                <a:moveTo>
                  <a:pt x="1264024" y="1169894"/>
                </a:moveTo>
                <a:cubicBezTo>
                  <a:pt x="1129553" y="1187823"/>
                  <a:pt x="995082" y="1205753"/>
                  <a:pt x="941294" y="1156447"/>
                </a:cubicBezTo>
                <a:cubicBezTo>
                  <a:pt x="887506" y="1107141"/>
                  <a:pt x="992841" y="923365"/>
                  <a:pt x="941294" y="874059"/>
                </a:cubicBezTo>
                <a:cubicBezTo>
                  <a:pt x="889747" y="824753"/>
                  <a:pt x="681318" y="914400"/>
                  <a:pt x="632012" y="860612"/>
                </a:cubicBezTo>
                <a:cubicBezTo>
                  <a:pt x="582706" y="806824"/>
                  <a:pt x="688041" y="605118"/>
                  <a:pt x="645459" y="551330"/>
                </a:cubicBezTo>
                <a:cubicBezTo>
                  <a:pt x="602877" y="497542"/>
                  <a:pt x="414618" y="582706"/>
                  <a:pt x="376518" y="537882"/>
                </a:cubicBezTo>
                <a:cubicBezTo>
                  <a:pt x="338418" y="493058"/>
                  <a:pt x="450477" y="324970"/>
                  <a:pt x="416859" y="282388"/>
                </a:cubicBezTo>
                <a:cubicBezTo>
                  <a:pt x="383241" y="239806"/>
                  <a:pt x="208430" y="322729"/>
                  <a:pt x="174812" y="282388"/>
                </a:cubicBezTo>
                <a:cubicBezTo>
                  <a:pt x="141194" y="242047"/>
                  <a:pt x="244288" y="85164"/>
                  <a:pt x="215153" y="40341"/>
                </a:cubicBezTo>
                <a:cubicBezTo>
                  <a:pt x="186018" y="-4482"/>
                  <a:pt x="0" y="13447"/>
                  <a:pt x="0" y="13447"/>
                </a:cubicBezTo>
                <a:lnTo>
                  <a:pt x="0" y="13447"/>
                </a:lnTo>
                <a:lnTo>
                  <a:pt x="0" y="0"/>
                </a:lnTo>
                <a:lnTo>
                  <a:pt x="0" y="0"/>
                </a:lnTo>
                <a:lnTo>
                  <a:pt x="13447" y="40341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E172283A-B8E9-1543-9D0F-64E15DF482FA}"/>
              </a:ext>
            </a:extLst>
          </p:cNvPr>
          <p:cNvSpPr/>
          <p:nvPr/>
        </p:nvSpPr>
        <p:spPr>
          <a:xfrm>
            <a:off x="8564959" y="3861841"/>
            <a:ext cx="1264024" cy="1188411"/>
          </a:xfrm>
          <a:custGeom>
            <a:avLst/>
            <a:gdLst>
              <a:gd name="connsiteX0" fmla="*/ 1264024 w 1264024"/>
              <a:gd name="connsiteY0" fmla="*/ 1169894 h 1188411"/>
              <a:gd name="connsiteX1" fmla="*/ 941294 w 1264024"/>
              <a:gd name="connsiteY1" fmla="*/ 1156447 h 1188411"/>
              <a:gd name="connsiteX2" fmla="*/ 941294 w 1264024"/>
              <a:gd name="connsiteY2" fmla="*/ 874059 h 1188411"/>
              <a:gd name="connsiteX3" fmla="*/ 632012 w 1264024"/>
              <a:gd name="connsiteY3" fmla="*/ 860612 h 1188411"/>
              <a:gd name="connsiteX4" fmla="*/ 645459 w 1264024"/>
              <a:gd name="connsiteY4" fmla="*/ 551330 h 1188411"/>
              <a:gd name="connsiteX5" fmla="*/ 376518 w 1264024"/>
              <a:gd name="connsiteY5" fmla="*/ 537882 h 1188411"/>
              <a:gd name="connsiteX6" fmla="*/ 416859 w 1264024"/>
              <a:gd name="connsiteY6" fmla="*/ 282388 h 1188411"/>
              <a:gd name="connsiteX7" fmla="*/ 174812 w 1264024"/>
              <a:gd name="connsiteY7" fmla="*/ 282388 h 1188411"/>
              <a:gd name="connsiteX8" fmla="*/ 215153 w 1264024"/>
              <a:gd name="connsiteY8" fmla="*/ 40341 h 1188411"/>
              <a:gd name="connsiteX9" fmla="*/ 0 w 1264024"/>
              <a:gd name="connsiteY9" fmla="*/ 13447 h 1188411"/>
              <a:gd name="connsiteX10" fmla="*/ 0 w 1264024"/>
              <a:gd name="connsiteY10" fmla="*/ 13447 h 1188411"/>
              <a:gd name="connsiteX11" fmla="*/ 0 w 1264024"/>
              <a:gd name="connsiteY11" fmla="*/ 0 h 1188411"/>
              <a:gd name="connsiteX12" fmla="*/ 0 w 1264024"/>
              <a:gd name="connsiteY12" fmla="*/ 0 h 1188411"/>
              <a:gd name="connsiteX13" fmla="*/ 13447 w 1264024"/>
              <a:gd name="connsiteY13" fmla="*/ 40341 h 118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4024" h="1188411">
                <a:moveTo>
                  <a:pt x="1264024" y="1169894"/>
                </a:moveTo>
                <a:cubicBezTo>
                  <a:pt x="1129553" y="1187823"/>
                  <a:pt x="995082" y="1205753"/>
                  <a:pt x="941294" y="1156447"/>
                </a:cubicBezTo>
                <a:cubicBezTo>
                  <a:pt x="887506" y="1107141"/>
                  <a:pt x="992841" y="923365"/>
                  <a:pt x="941294" y="874059"/>
                </a:cubicBezTo>
                <a:cubicBezTo>
                  <a:pt x="889747" y="824753"/>
                  <a:pt x="681318" y="914400"/>
                  <a:pt x="632012" y="860612"/>
                </a:cubicBezTo>
                <a:cubicBezTo>
                  <a:pt x="582706" y="806824"/>
                  <a:pt x="688041" y="605118"/>
                  <a:pt x="645459" y="551330"/>
                </a:cubicBezTo>
                <a:cubicBezTo>
                  <a:pt x="602877" y="497542"/>
                  <a:pt x="414618" y="582706"/>
                  <a:pt x="376518" y="537882"/>
                </a:cubicBezTo>
                <a:cubicBezTo>
                  <a:pt x="338418" y="493058"/>
                  <a:pt x="450477" y="324970"/>
                  <a:pt x="416859" y="282388"/>
                </a:cubicBezTo>
                <a:cubicBezTo>
                  <a:pt x="383241" y="239806"/>
                  <a:pt x="208430" y="322729"/>
                  <a:pt x="174812" y="282388"/>
                </a:cubicBezTo>
                <a:cubicBezTo>
                  <a:pt x="141194" y="242047"/>
                  <a:pt x="244288" y="85164"/>
                  <a:pt x="215153" y="40341"/>
                </a:cubicBezTo>
                <a:cubicBezTo>
                  <a:pt x="186018" y="-4482"/>
                  <a:pt x="0" y="13447"/>
                  <a:pt x="0" y="13447"/>
                </a:cubicBezTo>
                <a:lnTo>
                  <a:pt x="0" y="13447"/>
                </a:lnTo>
                <a:lnTo>
                  <a:pt x="0" y="0"/>
                </a:lnTo>
                <a:lnTo>
                  <a:pt x="0" y="0"/>
                </a:lnTo>
                <a:lnTo>
                  <a:pt x="13447" y="40341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8027AFEA-8B55-2E33-99B3-594CD68C94B3}"/>
              </a:ext>
            </a:extLst>
          </p:cNvPr>
          <p:cNvSpPr/>
          <p:nvPr/>
        </p:nvSpPr>
        <p:spPr>
          <a:xfrm rot="8134296">
            <a:off x="8568408" y="2968335"/>
            <a:ext cx="1026894" cy="598602"/>
          </a:xfrm>
          <a:custGeom>
            <a:avLst/>
            <a:gdLst>
              <a:gd name="connsiteX0" fmla="*/ 1264024 w 1264024"/>
              <a:gd name="connsiteY0" fmla="*/ 1169894 h 1188411"/>
              <a:gd name="connsiteX1" fmla="*/ 941294 w 1264024"/>
              <a:gd name="connsiteY1" fmla="*/ 1156447 h 1188411"/>
              <a:gd name="connsiteX2" fmla="*/ 941294 w 1264024"/>
              <a:gd name="connsiteY2" fmla="*/ 874059 h 1188411"/>
              <a:gd name="connsiteX3" fmla="*/ 632012 w 1264024"/>
              <a:gd name="connsiteY3" fmla="*/ 860612 h 1188411"/>
              <a:gd name="connsiteX4" fmla="*/ 645459 w 1264024"/>
              <a:gd name="connsiteY4" fmla="*/ 551330 h 1188411"/>
              <a:gd name="connsiteX5" fmla="*/ 376518 w 1264024"/>
              <a:gd name="connsiteY5" fmla="*/ 537882 h 1188411"/>
              <a:gd name="connsiteX6" fmla="*/ 416859 w 1264024"/>
              <a:gd name="connsiteY6" fmla="*/ 282388 h 1188411"/>
              <a:gd name="connsiteX7" fmla="*/ 174812 w 1264024"/>
              <a:gd name="connsiteY7" fmla="*/ 282388 h 1188411"/>
              <a:gd name="connsiteX8" fmla="*/ 215153 w 1264024"/>
              <a:gd name="connsiteY8" fmla="*/ 40341 h 1188411"/>
              <a:gd name="connsiteX9" fmla="*/ 0 w 1264024"/>
              <a:gd name="connsiteY9" fmla="*/ 13447 h 1188411"/>
              <a:gd name="connsiteX10" fmla="*/ 0 w 1264024"/>
              <a:gd name="connsiteY10" fmla="*/ 13447 h 1188411"/>
              <a:gd name="connsiteX11" fmla="*/ 0 w 1264024"/>
              <a:gd name="connsiteY11" fmla="*/ 0 h 1188411"/>
              <a:gd name="connsiteX12" fmla="*/ 0 w 1264024"/>
              <a:gd name="connsiteY12" fmla="*/ 0 h 1188411"/>
              <a:gd name="connsiteX13" fmla="*/ 13447 w 1264024"/>
              <a:gd name="connsiteY13" fmla="*/ 40341 h 118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4024" h="1188411">
                <a:moveTo>
                  <a:pt x="1264024" y="1169894"/>
                </a:moveTo>
                <a:cubicBezTo>
                  <a:pt x="1129553" y="1187823"/>
                  <a:pt x="995082" y="1205753"/>
                  <a:pt x="941294" y="1156447"/>
                </a:cubicBezTo>
                <a:cubicBezTo>
                  <a:pt x="887506" y="1107141"/>
                  <a:pt x="992841" y="923365"/>
                  <a:pt x="941294" y="874059"/>
                </a:cubicBezTo>
                <a:cubicBezTo>
                  <a:pt x="889747" y="824753"/>
                  <a:pt x="681318" y="914400"/>
                  <a:pt x="632012" y="860612"/>
                </a:cubicBezTo>
                <a:cubicBezTo>
                  <a:pt x="582706" y="806824"/>
                  <a:pt x="688041" y="605118"/>
                  <a:pt x="645459" y="551330"/>
                </a:cubicBezTo>
                <a:cubicBezTo>
                  <a:pt x="602877" y="497542"/>
                  <a:pt x="414618" y="582706"/>
                  <a:pt x="376518" y="537882"/>
                </a:cubicBezTo>
                <a:cubicBezTo>
                  <a:pt x="338418" y="493058"/>
                  <a:pt x="450477" y="324970"/>
                  <a:pt x="416859" y="282388"/>
                </a:cubicBezTo>
                <a:cubicBezTo>
                  <a:pt x="383241" y="239806"/>
                  <a:pt x="208430" y="322729"/>
                  <a:pt x="174812" y="282388"/>
                </a:cubicBezTo>
                <a:cubicBezTo>
                  <a:pt x="141194" y="242047"/>
                  <a:pt x="244288" y="85164"/>
                  <a:pt x="215153" y="40341"/>
                </a:cubicBezTo>
                <a:cubicBezTo>
                  <a:pt x="186018" y="-4482"/>
                  <a:pt x="0" y="13447"/>
                  <a:pt x="0" y="13447"/>
                </a:cubicBezTo>
                <a:lnTo>
                  <a:pt x="0" y="13447"/>
                </a:lnTo>
                <a:lnTo>
                  <a:pt x="0" y="0"/>
                </a:lnTo>
                <a:lnTo>
                  <a:pt x="0" y="0"/>
                </a:lnTo>
                <a:lnTo>
                  <a:pt x="13447" y="40341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11E4E4C1-C94C-4481-E579-C2B5B1188805}"/>
              </a:ext>
            </a:extLst>
          </p:cNvPr>
          <p:cNvSpPr/>
          <p:nvPr/>
        </p:nvSpPr>
        <p:spPr>
          <a:xfrm rot="4254230">
            <a:off x="7246748" y="4477318"/>
            <a:ext cx="1328896" cy="777103"/>
          </a:xfrm>
          <a:custGeom>
            <a:avLst/>
            <a:gdLst>
              <a:gd name="connsiteX0" fmla="*/ 1264024 w 1264024"/>
              <a:gd name="connsiteY0" fmla="*/ 1169894 h 1188411"/>
              <a:gd name="connsiteX1" fmla="*/ 941294 w 1264024"/>
              <a:gd name="connsiteY1" fmla="*/ 1156447 h 1188411"/>
              <a:gd name="connsiteX2" fmla="*/ 941294 w 1264024"/>
              <a:gd name="connsiteY2" fmla="*/ 874059 h 1188411"/>
              <a:gd name="connsiteX3" fmla="*/ 632012 w 1264024"/>
              <a:gd name="connsiteY3" fmla="*/ 860612 h 1188411"/>
              <a:gd name="connsiteX4" fmla="*/ 645459 w 1264024"/>
              <a:gd name="connsiteY4" fmla="*/ 551330 h 1188411"/>
              <a:gd name="connsiteX5" fmla="*/ 376518 w 1264024"/>
              <a:gd name="connsiteY5" fmla="*/ 537882 h 1188411"/>
              <a:gd name="connsiteX6" fmla="*/ 416859 w 1264024"/>
              <a:gd name="connsiteY6" fmla="*/ 282388 h 1188411"/>
              <a:gd name="connsiteX7" fmla="*/ 174812 w 1264024"/>
              <a:gd name="connsiteY7" fmla="*/ 282388 h 1188411"/>
              <a:gd name="connsiteX8" fmla="*/ 215153 w 1264024"/>
              <a:gd name="connsiteY8" fmla="*/ 40341 h 1188411"/>
              <a:gd name="connsiteX9" fmla="*/ 0 w 1264024"/>
              <a:gd name="connsiteY9" fmla="*/ 13447 h 1188411"/>
              <a:gd name="connsiteX10" fmla="*/ 0 w 1264024"/>
              <a:gd name="connsiteY10" fmla="*/ 13447 h 1188411"/>
              <a:gd name="connsiteX11" fmla="*/ 0 w 1264024"/>
              <a:gd name="connsiteY11" fmla="*/ 0 h 1188411"/>
              <a:gd name="connsiteX12" fmla="*/ 0 w 1264024"/>
              <a:gd name="connsiteY12" fmla="*/ 0 h 1188411"/>
              <a:gd name="connsiteX13" fmla="*/ 13447 w 1264024"/>
              <a:gd name="connsiteY13" fmla="*/ 40341 h 118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4024" h="1188411">
                <a:moveTo>
                  <a:pt x="1264024" y="1169894"/>
                </a:moveTo>
                <a:cubicBezTo>
                  <a:pt x="1129553" y="1187823"/>
                  <a:pt x="995082" y="1205753"/>
                  <a:pt x="941294" y="1156447"/>
                </a:cubicBezTo>
                <a:cubicBezTo>
                  <a:pt x="887506" y="1107141"/>
                  <a:pt x="992841" y="923365"/>
                  <a:pt x="941294" y="874059"/>
                </a:cubicBezTo>
                <a:cubicBezTo>
                  <a:pt x="889747" y="824753"/>
                  <a:pt x="681318" y="914400"/>
                  <a:pt x="632012" y="860612"/>
                </a:cubicBezTo>
                <a:cubicBezTo>
                  <a:pt x="582706" y="806824"/>
                  <a:pt x="688041" y="605118"/>
                  <a:pt x="645459" y="551330"/>
                </a:cubicBezTo>
                <a:cubicBezTo>
                  <a:pt x="602877" y="497542"/>
                  <a:pt x="414618" y="582706"/>
                  <a:pt x="376518" y="537882"/>
                </a:cubicBezTo>
                <a:cubicBezTo>
                  <a:pt x="338418" y="493058"/>
                  <a:pt x="450477" y="324970"/>
                  <a:pt x="416859" y="282388"/>
                </a:cubicBezTo>
                <a:cubicBezTo>
                  <a:pt x="383241" y="239806"/>
                  <a:pt x="208430" y="322729"/>
                  <a:pt x="174812" y="282388"/>
                </a:cubicBezTo>
                <a:cubicBezTo>
                  <a:pt x="141194" y="242047"/>
                  <a:pt x="244288" y="85164"/>
                  <a:pt x="215153" y="40341"/>
                </a:cubicBezTo>
                <a:cubicBezTo>
                  <a:pt x="186018" y="-4482"/>
                  <a:pt x="0" y="13447"/>
                  <a:pt x="0" y="13447"/>
                </a:cubicBezTo>
                <a:lnTo>
                  <a:pt x="0" y="13447"/>
                </a:lnTo>
                <a:lnTo>
                  <a:pt x="0" y="0"/>
                </a:lnTo>
                <a:lnTo>
                  <a:pt x="0" y="0"/>
                </a:lnTo>
                <a:lnTo>
                  <a:pt x="13447" y="40341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B4E5AB-D1EF-80F8-677D-5774E985CDDE}"/>
              </a:ext>
            </a:extLst>
          </p:cNvPr>
          <p:cNvSpPr txBox="1"/>
          <p:nvPr/>
        </p:nvSpPr>
        <p:spPr>
          <a:xfrm>
            <a:off x="4214002" y="3914097"/>
            <a:ext cx="2163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An event to cause scintillation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43D7A7-7759-0BB5-9007-9935B82C901A}"/>
              </a:ext>
            </a:extLst>
          </p:cNvPr>
          <p:cNvSpPr/>
          <p:nvPr/>
        </p:nvSpPr>
        <p:spPr>
          <a:xfrm>
            <a:off x="6216985" y="1546449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C0BD478-2D0F-EA34-6719-BF04D5E6BE34}"/>
              </a:ext>
            </a:extLst>
          </p:cNvPr>
          <p:cNvSpPr/>
          <p:nvPr/>
        </p:nvSpPr>
        <p:spPr>
          <a:xfrm>
            <a:off x="6216985" y="1913545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5434D6-3497-8F27-EE7F-525DAD505F63}"/>
              </a:ext>
            </a:extLst>
          </p:cNvPr>
          <p:cNvSpPr/>
          <p:nvPr/>
        </p:nvSpPr>
        <p:spPr>
          <a:xfrm>
            <a:off x="6221088" y="2245695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6D80941-4F06-CFD1-D5D5-6C72279F3766}"/>
              </a:ext>
            </a:extLst>
          </p:cNvPr>
          <p:cNvSpPr/>
          <p:nvPr/>
        </p:nvSpPr>
        <p:spPr>
          <a:xfrm>
            <a:off x="6227029" y="2607775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AA3395A-BAFD-1671-F01A-23A978391911}"/>
              </a:ext>
            </a:extLst>
          </p:cNvPr>
          <p:cNvSpPr/>
          <p:nvPr/>
        </p:nvSpPr>
        <p:spPr>
          <a:xfrm>
            <a:off x="6227029" y="2974871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5C1CDE5-9B4D-A18E-A7BF-4F9BC7778188}"/>
              </a:ext>
            </a:extLst>
          </p:cNvPr>
          <p:cNvSpPr/>
          <p:nvPr/>
        </p:nvSpPr>
        <p:spPr>
          <a:xfrm>
            <a:off x="6231132" y="3307021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C10463A-851E-903B-F1E0-DEAF708F8EC7}"/>
              </a:ext>
            </a:extLst>
          </p:cNvPr>
          <p:cNvSpPr/>
          <p:nvPr/>
        </p:nvSpPr>
        <p:spPr>
          <a:xfrm>
            <a:off x="6232500" y="3659043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4AEF4C7-F091-9CA9-9C44-9A14ED9C3AD3}"/>
              </a:ext>
            </a:extLst>
          </p:cNvPr>
          <p:cNvSpPr/>
          <p:nvPr/>
        </p:nvSpPr>
        <p:spPr>
          <a:xfrm>
            <a:off x="6232500" y="4026139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A601155-3F2E-6B6D-C0F1-AA2E64D9C91C}"/>
              </a:ext>
            </a:extLst>
          </p:cNvPr>
          <p:cNvSpPr/>
          <p:nvPr/>
        </p:nvSpPr>
        <p:spPr>
          <a:xfrm>
            <a:off x="6236603" y="4358289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A275350-0FA6-627E-269E-E9F6F6F48834}"/>
              </a:ext>
            </a:extLst>
          </p:cNvPr>
          <p:cNvSpPr/>
          <p:nvPr/>
        </p:nvSpPr>
        <p:spPr>
          <a:xfrm>
            <a:off x="6242544" y="4720369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D672B3E-88E8-A300-E7FE-7D3156369518}"/>
              </a:ext>
            </a:extLst>
          </p:cNvPr>
          <p:cNvSpPr/>
          <p:nvPr/>
        </p:nvSpPr>
        <p:spPr>
          <a:xfrm>
            <a:off x="6242544" y="5087465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9C4ECFF-7F89-9E8A-3734-9FDD69F4C155}"/>
              </a:ext>
            </a:extLst>
          </p:cNvPr>
          <p:cNvSpPr/>
          <p:nvPr/>
        </p:nvSpPr>
        <p:spPr>
          <a:xfrm>
            <a:off x="6246647" y="5419615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B9F4B66-27A9-0F08-CC1D-6B9166E52478}"/>
              </a:ext>
            </a:extLst>
          </p:cNvPr>
          <p:cNvSpPr/>
          <p:nvPr/>
        </p:nvSpPr>
        <p:spPr>
          <a:xfrm>
            <a:off x="9910600" y="1574160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175C7FA-23D4-73F5-C2DA-CFB622ABEA2B}"/>
              </a:ext>
            </a:extLst>
          </p:cNvPr>
          <p:cNvSpPr/>
          <p:nvPr/>
        </p:nvSpPr>
        <p:spPr>
          <a:xfrm>
            <a:off x="9910600" y="1941256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DE0D5B2-E4C7-1289-69BF-CB28871C5A57}"/>
              </a:ext>
            </a:extLst>
          </p:cNvPr>
          <p:cNvSpPr/>
          <p:nvPr/>
        </p:nvSpPr>
        <p:spPr>
          <a:xfrm>
            <a:off x="9914703" y="2273406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E83FC6E-C984-D688-2D19-FC7E6B80322D}"/>
              </a:ext>
            </a:extLst>
          </p:cNvPr>
          <p:cNvSpPr/>
          <p:nvPr/>
        </p:nvSpPr>
        <p:spPr>
          <a:xfrm>
            <a:off x="9920644" y="2635486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4E73C15-BB81-9C62-F1E3-00CA7CCDDFBB}"/>
              </a:ext>
            </a:extLst>
          </p:cNvPr>
          <p:cNvSpPr/>
          <p:nvPr/>
        </p:nvSpPr>
        <p:spPr>
          <a:xfrm>
            <a:off x="9920644" y="3002582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4996782-D9E0-B850-D5CA-41E33115BBCD}"/>
              </a:ext>
            </a:extLst>
          </p:cNvPr>
          <p:cNvSpPr/>
          <p:nvPr/>
        </p:nvSpPr>
        <p:spPr>
          <a:xfrm>
            <a:off x="9924747" y="3334732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D168F7B-1936-64C6-9E9A-B429D90799D0}"/>
              </a:ext>
            </a:extLst>
          </p:cNvPr>
          <p:cNvSpPr/>
          <p:nvPr/>
        </p:nvSpPr>
        <p:spPr>
          <a:xfrm>
            <a:off x="9926115" y="3686754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99E809F-9A00-E1D8-8310-9A72633883CC}"/>
              </a:ext>
            </a:extLst>
          </p:cNvPr>
          <p:cNvSpPr/>
          <p:nvPr/>
        </p:nvSpPr>
        <p:spPr>
          <a:xfrm>
            <a:off x="9926115" y="4053850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969B495-8E72-AC2E-39C9-21FBCF544AE0}"/>
              </a:ext>
            </a:extLst>
          </p:cNvPr>
          <p:cNvSpPr/>
          <p:nvPr/>
        </p:nvSpPr>
        <p:spPr>
          <a:xfrm>
            <a:off x="9930218" y="4386000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3B1C191-4396-BFCC-ED94-D98A3A988617}"/>
              </a:ext>
            </a:extLst>
          </p:cNvPr>
          <p:cNvSpPr/>
          <p:nvPr/>
        </p:nvSpPr>
        <p:spPr>
          <a:xfrm>
            <a:off x="9927521" y="4748080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ABC4BD8-3621-72EF-9A22-322BD96FD1FC}"/>
              </a:ext>
            </a:extLst>
          </p:cNvPr>
          <p:cNvSpPr/>
          <p:nvPr/>
        </p:nvSpPr>
        <p:spPr>
          <a:xfrm>
            <a:off x="9923342" y="5115176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6437F4C-786E-9DC5-95D7-C4ABFA99B205}"/>
              </a:ext>
            </a:extLst>
          </p:cNvPr>
          <p:cNvSpPr/>
          <p:nvPr/>
        </p:nvSpPr>
        <p:spPr>
          <a:xfrm>
            <a:off x="9920643" y="5464799"/>
            <a:ext cx="45719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733353B-86AF-F6AD-F8D4-131ECA4BFA0B}"/>
              </a:ext>
            </a:extLst>
          </p:cNvPr>
          <p:cNvSpPr/>
          <p:nvPr/>
        </p:nvSpPr>
        <p:spPr>
          <a:xfrm rot="5400000">
            <a:off x="6362010" y="1311562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09CC6CB-1367-4F58-48ED-CDAC23C30E99}"/>
              </a:ext>
            </a:extLst>
          </p:cNvPr>
          <p:cNvSpPr/>
          <p:nvPr/>
        </p:nvSpPr>
        <p:spPr>
          <a:xfrm rot="5400000">
            <a:off x="6433950" y="145364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53741CC-74D9-26C7-8D55-AD637F067294}"/>
              </a:ext>
            </a:extLst>
          </p:cNvPr>
          <p:cNvSpPr/>
          <p:nvPr/>
        </p:nvSpPr>
        <p:spPr>
          <a:xfrm rot="5400000">
            <a:off x="6536821" y="117806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878F169-3445-9BBF-5702-41F85379269C}"/>
              </a:ext>
            </a:extLst>
          </p:cNvPr>
          <p:cNvSpPr/>
          <p:nvPr/>
        </p:nvSpPr>
        <p:spPr>
          <a:xfrm rot="5400000">
            <a:off x="6660553" y="159539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245111A-9540-1BE6-4B02-5B64EAB0041E}"/>
              </a:ext>
            </a:extLst>
          </p:cNvPr>
          <p:cNvSpPr/>
          <p:nvPr/>
        </p:nvSpPr>
        <p:spPr>
          <a:xfrm rot="5400000">
            <a:off x="6835364" y="105043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271722A-9ECA-CD55-7EA8-839E7E7764AF}"/>
              </a:ext>
            </a:extLst>
          </p:cNvPr>
          <p:cNvSpPr/>
          <p:nvPr/>
        </p:nvSpPr>
        <p:spPr>
          <a:xfrm rot="5400000">
            <a:off x="6711632" y="131585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7491174-FC1F-7274-CB8A-B7E4FE925653}"/>
              </a:ext>
            </a:extLst>
          </p:cNvPr>
          <p:cNvSpPr/>
          <p:nvPr/>
        </p:nvSpPr>
        <p:spPr>
          <a:xfrm rot="5400000">
            <a:off x="6783573" y="145694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6133338-3E05-8C33-07F4-59C36E0A8CC1}"/>
              </a:ext>
            </a:extLst>
          </p:cNvPr>
          <p:cNvSpPr/>
          <p:nvPr/>
        </p:nvSpPr>
        <p:spPr>
          <a:xfrm rot="5400000">
            <a:off x="6886443" y="118980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A061C45-8C53-0FF3-7154-4270953EA1D1}"/>
              </a:ext>
            </a:extLst>
          </p:cNvPr>
          <p:cNvSpPr/>
          <p:nvPr/>
        </p:nvSpPr>
        <p:spPr>
          <a:xfrm rot="5400000">
            <a:off x="7010175" y="1733858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41CCE2A-F365-D3AF-63FD-8DD4A92DAEB8}"/>
              </a:ext>
            </a:extLst>
          </p:cNvPr>
          <p:cNvSpPr/>
          <p:nvPr/>
        </p:nvSpPr>
        <p:spPr>
          <a:xfrm rot="5400000">
            <a:off x="7014686" y="1594492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0432CE1-4AC2-EC8E-E81C-626B067EDD7A}"/>
              </a:ext>
            </a:extLst>
          </p:cNvPr>
          <p:cNvSpPr/>
          <p:nvPr/>
        </p:nvSpPr>
        <p:spPr>
          <a:xfrm rot="5400000">
            <a:off x="7061254" y="1327352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073BCB3-621F-7FA4-5926-644AD9AF250B}"/>
              </a:ext>
            </a:extLst>
          </p:cNvPr>
          <p:cNvSpPr/>
          <p:nvPr/>
        </p:nvSpPr>
        <p:spPr>
          <a:xfrm rot="5400000">
            <a:off x="7133194" y="146705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81C4F3E-186E-36FB-0E24-5D7DE70DC0E9}"/>
              </a:ext>
            </a:extLst>
          </p:cNvPr>
          <p:cNvSpPr/>
          <p:nvPr/>
        </p:nvSpPr>
        <p:spPr>
          <a:xfrm rot="5400000">
            <a:off x="7187800" y="104973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10DD723-1539-5067-4F59-141DD8DF9B5E}"/>
              </a:ext>
            </a:extLst>
          </p:cNvPr>
          <p:cNvSpPr/>
          <p:nvPr/>
        </p:nvSpPr>
        <p:spPr>
          <a:xfrm rot="5400000">
            <a:off x="7236064" y="118783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1D6E2B53-D885-1BF6-EECD-A07771843CCF}"/>
              </a:ext>
            </a:extLst>
          </p:cNvPr>
          <p:cNvSpPr/>
          <p:nvPr/>
        </p:nvSpPr>
        <p:spPr>
          <a:xfrm rot="5400000">
            <a:off x="7418222" y="132895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82901DC-8265-126E-6C71-EBCF15E3B648}"/>
              </a:ext>
            </a:extLst>
          </p:cNvPr>
          <p:cNvSpPr/>
          <p:nvPr/>
        </p:nvSpPr>
        <p:spPr>
          <a:xfrm rot="5400000">
            <a:off x="7477997" y="146705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F7FDBDE-837C-7997-2963-C0B890B61856}"/>
              </a:ext>
            </a:extLst>
          </p:cNvPr>
          <p:cNvSpPr/>
          <p:nvPr/>
        </p:nvSpPr>
        <p:spPr>
          <a:xfrm rot="5400000">
            <a:off x="7544768" y="91166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0109AF3-2D2B-2395-FD9B-4150BC39BD23}"/>
              </a:ext>
            </a:extLst>
          </p:cNvPr>
          <p:cNvSpPr/>
          <p:nvPr/>
        </p:nvSpPr>
        <p:spPr>
          <a:xfrm rot="5400000">
            <a:off x="7544768" y="1046908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81FB52E-62A2-98D7-0FCA-592A522DD581}"/>
              </a:ext>
            </a:extLst>
          </p:cNvPr>
          <p:cNvSpPr/>
          <p:nvPr/>
        </p:nvSpPr>
        <p:spPr>
          <a:xfrm rot="5400000">
            <a:off x="7585684" y="119006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30CF2369-5503-6CFB-9923-591D71AE1E01}"/>
              </a:ext>
            </a:extLst>
          </p:cNvPr>
          <p:cNvSpPr/>
          <p:nvPr/>
        </p:nvSpPr>
        <p:spPr>
          <a:xfrm rot="5400000">
            <a:off x="7372640" y="160817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3319E26-99E7-3D4F-36EB-F212A7AA2A48}"/>
              </a:ext>
            </a:extLst>
          </p:cNvPr>
          <p:cNvSpPr/>
          <p:nvPr/>
        </p:nvSpPr>
        <p:spPr>
          <a:xfrm rot="5400000">
            <a:off x="7373335" y="174607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9295120D-2999-7B9E-9C8C-4A8D6E3CC51D}"/>
              </a:ext>
            </a:extLst>
          </p:cNvPr>
          <p:cNvSpPr/>
          <p:nvPr/>
        </p:nvSpPr>
        <p:spPr>
          <a:xfrm rot="5400000">
            <a:off x="7719756" y="160575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1D9C2DE7-B7CF-32B2-A360-347C30FA0D91}"/>
              </a:ext>
            </a:extLst>
          </p:cNvPr>
          <p:cNvSpPr/>
          <p:nvPr/>
        </p:nvSpPr>
        <p:spPr>
          <a:xfrm rot="5400000">
            <a:off x="7767845" y="132821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CBAE1641-23B9-FBB2-29D6-AFC6D969F2DD}"/>
              </a:ext>
            </a:extLst>
          </p:cNvPr>
          <p:cNvSpPr/>
          <p:nvPr/>
        </p:nvSpPr>
        <p:spPr>
          <a:xfrm rot="5400000">
            <a:off x="7732152" y="174420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02B3292-60DE-F746-8D20-80AD932626FC}"/>
              </a:ext>
            </a:extLst>
          </p:cNvPr>
          <p:cNvSpPr/>
          <p:nvPr/>
        </p:nvSpPr>
        <p:spPr>
          <a:xfrm rot="5400000">
            <a:off x="7835951" y="146845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15C04C9-1906-A51E-FD4F-1394555F0BE9}"/>
              </a:ext>
            </a:extLst>
          </p:cNvPr>
          <p:cNvSpPr/>
          <p:nvPr/>
        </p:nvSpPr>
        <p:spPr>
          <a:xfrm rot="5400000">
            <a:off x="7894391" y="1047772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BD6F2C4F-7BEB-C974-D9E9-AF52C961D9EE}"/>
              </a:ext>
            </a:extLst>
          </p:cNvPr>
          <p:cNvSpPr/>
          <p:nvPr/>
        </p:nvSpPr>
        <p:spPr>
          <a:xfrm rot="5400000">
            <a:off x="7894390" y="91045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A6706D70-6ED8-3995-4E67-4F96384B39A4}"/>
              </a:ext>
            </a:extLst>
          </p:cNvPr>
          <p:cNvSpPr/>
          <p:nvPr/>
        </p:nvSpPr>
        <p:spPr>
          <a:xfrm rot="5400000">
            <a:off x="7942652" y="1188342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AED35DD9-64BC-C0C7-8673-4C0B556FE382}"/>
              </a:ext>
            </a:extLst>
          </p:cNvPr>
          <p:cNvSpPr/>
          <p:nvPr/>
        </p:nvSpPr>
        <p:spPr>
          <a:xfrm rot="5400000">
            <a:off x="8124813" y="132758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DA098D5-5B45-9D5D-02B7-78F14E2CB3A2}"/>
              </a:ext>
            </a:extLst>
          </p:cNvPr>
          <p:cNvSpPr/>
          <p:nvPr/>
        </p:nvSpPr>
        <p:spPr>
          <a:xfrm rot="5400000">
            <a:off x="8194988" y="146705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0F7ECBB1-9D00-F231-16B8-470C3E936783}"/>
              </a:ext>
            </a:extLst>
          </p:cNvPr>
          <p:cNvSpPr/>
          <p:nvPr/>
        </p:nvSpPr>
        <p:spPr>
          <a:xfrm rot="5400000">
            <a:off x="8076478" y="1594492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8B226202-1A6E-10BD-5D04-1DF679F359F7}"/>
              </a:ext>
            </a:extLst>
          </p:cNvPr>
          <p:cNvSpPr/>
          <p:nvPr/>
        </p:nvSpPr>
        <p:spPr>
          <a:xfrm rot="5400000">
            <a:off x="8069201" y="1733858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BD1CA3F-FBA2-AFB0-49FA-BCF897B0090E}"/>
              </a:ext>
            </a:extLst>
          </p:cNvPr>
          <p:cNvSpPr/>
          <p:nvPr/>
        </p:nvSpPr>
        <p:spPr>
          <a:xfrm rot="5400000">
            <a:off x="8428713" y="173385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FC2A180-19DC-225C-0BBA-79DB363D4B8D}"/>
              </a:ext>
            </a:extLst>
          </p:cNvPr>
          <p:cNvSpPr/>
          <p:nvPr/>
        </p:nvSpPr>
        <p:spPr>
          <a:xfrm rot="5400000">
            <a:off x="8439410" y="1594492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D2E709F-23C1-59A4-5F96-3B6584EAB00E}"/>
              </a:ext>
            </a:extLst>
          </p:cNvPr>
          <p:cNvSpPr/>
          <p:nvPr/>
        </p:nvSpPr>
        <p:spPr>
          <a:xfrm rot="5400000">
            <a:off x="8789366" y="173385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82BF872B-E975-7B35-B368-8B92C8C97EFC}"/>
              </a:ext>
            </a:extLst>
          </p:cNvPr>
          <p:cNvSpPr/>
          <p:nvPr/>
        </p:nvSpPr>
        <p:spPr>
          <a:xfrm rot="5400000">
            <a:off x="8785935" y="159449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8227E33-B43A-56CB-D8D1-E32A3D94FC76}"/>
              </a:ext>
            </a:extLst>
          </p:cNvPr>
          <p:cNvSpPr/>
          <p:nvPr/>
        </p:nvSpPr>
        <p:spPr>
          <a:xfrm rot="5400000">
            <a:off x="8553251" y="146705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3C66888-5B98-1D62-706A-A0E1106E881C}"/>
              </a:ext>
            </a:extLst>
          </p:cNvPr>
          <p:cNvSpPr/>
          <p:nvPr/>
        </p:nvSpPr>
        <p:spPr>
          <a:xfrm rot="5400000">
            <a:off x="8474428" y="132892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FF0DD96-B533-971E-DFCD-D11BF74296E2}"/>
              </a:ext>
            </a:extLst>
          </p:cNvPr>
          <p:cNvSpPr/>
          <p:nvPr/>
        </p:nvSpPr>
        <p:spPr>
          <a:xfrm rot="5400000">
            <a:off x="8299616" y="120001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ACDB8468-3182-0528-8CC1-48B919192C6E}"/>
              </a:ext>
            </a:extLst>
          </p:cNvPr>
          <p:cNvSpPr/>
          <p:nvPr/>
        </p:nvSpPr>
        <p:spPr>
          <a:xfrm rot="5400000">
            <a:off x="8251982" y="106131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5D40A620-1028-67DA-0234-1799A60E6B7E}"/>
              </a:ext>
            </a:extLst>
          </p:cNvPr>
          <p:cNvSpPr/>
          <p:nvPr/>
        </p:nvSpPr>
        <p:spPr>
          <a:xfrm rot="5400000">
            <a:off x="8251982" y="92324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2F8E535-B4AF-2755-319A-93C4E61C5247}"/>
              </a:ext>
            </a:extLst>
          </p:cNvPr>
          <p:cNvSpPr/>
          <p:nvPr/>
        </p:nvSpPr>
        <p:spPr>
          <a:xfrm rot="5400000">
            <a:off x="8600972" y="106188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70BB5FA-C3E3-1F60-6EEF-8926726AE37B}"/>
              </a:ext>
            </a:extLst>
          </p:cNvPr>
          <p:cNvSpPr/>
          <p:nvPr/>
        </p:nvSpPr>
        <p:spPr>
          <a:xfrm rot="5400000">
            <a:off x="8656580" y="120075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B42F475-1FD9-697B-F5F3-823C3141A73E}"/>
              </a:ext>
            </a:extLst>
          </p:cNvPr>
          <p:cNvSpPr/>
          <p:nvPr/>
        </p:nvSpPr>
        <p:spPr>
          <a:xfrm rot="5400000">
            <a:off x="8831391" y="133944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D832B490-03C3-5EF7-FAD4-6A3913F50EA9}"/>
              </a:ext>
            </a:extLst>
          </p:cNvPr>
          <p:cNvSpPr/>
          <p:nvPr/>
        </p:nvSpPr>
        <p:spPr>
          <a:xfrm rot="5400000">
            <a:off x="8889412" y="146705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3D11739-5B87-9D86-ABDE-C59F1C36D9BA}"/>
              </a:ext>
            </a:extLst>
          </p:cNvPr>
          <p:cNvSpPr/>
          <p:nvPr/>
        </p:nvSpPr>
        <p:spPr>
          <a:xfrm rot="5400000">
            <a:off x="9145550" y="159449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36ED636-761D-64BE-BCC5-62BDA556EAAB}"/>
              </a:ext>
            </a:extLst>
          </p:cNvPr>
          <p:cNvSpPr/>
          <p:nvPr/>
        </p:nvSpPr>
        <p:spPr>
          <a:xfrm rot="5400000">
            <a:off x="9236191" y="1467052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1BB77D8-20BE-E461-8081-73DAD1F9BD97}"/>
              </a:ext>
            </a:extLst>
          </p:cNvPr>
          <p:cNvSpPr/>
          <p:nvPr/>
        </p:nvSpPr>
        <p:spPr>
          <a:xfrm rot="5400000">
            <a:off x="9502663" y="160575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C941B7B-7C6E-FB01-6137-2420A0D64157}"/>
              </a:ext>
            </a:extLst>
          </p:cNvPr>
          <p:cNvSpPr/>
          <p:nvPr/>
        </p:nvSpPr>
        <p:spPr>
          <a:xfrm rot="5400000">
            <a:off x="9582750" y="146481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82D0C7F-4E8C-F053-95DD-666585E18E64}"/>
              </a:ext>
            </a:extLst>
          </p:cNvPr>
          <p:cNvSpPr/>
          <p:nvPr/>
        </p:nvSpPr>
        <p:spPr>
          <a:xfrm rot="5400000">
            <a:off x="9720295" y="133944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730F6AD-F94D-05BA-80BA-7E56BD3870E5}"/>
              </a:ext>
            </a:extLst>
          </p:cNvPr>
          <p:cNvSpPr/>
          <p:nvPr/>
        </p:nvSpPr>
        <p:spPr>
          <a:xfrm rot="5400000">
            <a:off x="9459154" y="133944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7CA39953-2B11-8779-89CA-B764F03B2C25}"/>
              </a:ext>
            </a:extLst>
          </p:cNvPr>
          <p:cNvSpPr/>
          <p:nvPr/>
        </p:nvSpPr>
        <p:spPr>
          <a:xfrm rot="5400000">
            <a:off x="9130079" y="133944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EF1E57AF-3B1E-8505-5F0A-B69F311182D3}"/>
              </a:ext>
            </a:extLst>
          </p:cNvPr>
          <p:cNvSpPr/>
          <p:nvPr/>
        </p:nvSpPr>
        <p:spPr>
          <a:xfrm rot="5400000">
            <a:off x="9013637" y="121059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240F661-5BFC-C350-FD54-763405233BDF}"/>
              </a:ext>
            </a:extLst>
          </p:cNvPr>
          <p:cNvSpPr/>
          <p:nvPr/>
        </p:nvSpPr>
        <p:spPr>
          <a:xfrm rot="5400000">
            <a:off x="9378034" y="120158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ADFE198D-C090-23AA-0CCB-5A7A73717657}"/>
              </a:ext>
            </a:extLst>
          </p:cNvPr>
          <p:cNvSpPr/>
          <p:nvPr/>
        </p:nvSpPr>
        <p:spPr>
          <a:xfrm rot="5400000">
            <a:off x="9621803" y="121192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2BB8E493-3EE2-DA9F-754B-E1FBE1A6E77B}"/>
              </a:ext>
            </a:extLst>
          </p:cNvPr>
          <p:cNvSpPr/>
          <p:nvPr/>
        </p:nvSpPr>
        <p:spPr>
          <a:xfrm rot="5400000">
            <a:off x="9321734" y="107335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CE7C21FC-D5FA-F83C-73EF-6755DE84B9BE}"/>
              </a:ext>
            </a:extLst>
          </p:cNvPr>
          <p:cNvSpPr/>
          <p:nvPr/>
        </p:nvSpPr>
        <p:spPr>
          <a:xfrm rot="5400000">
            <a:off x="8957941" y="107335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A5ADC16A-E525-245C-9A86-6AADD10F77C7}"/>
              </a:ext>
            </a:extLst>
          </p:cNvPr>
          <p:cNvSpPr/>
          <p:nvPr/>
        </p:nvSpPr>
        <p:spPr>
          <a:xfrm rot="5400000">
            <a:off x="8599840" y="93517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70D3C5E7-C6D7-CCFE-E325-E4001ED48907}"/>
              </a:ext>
            </a:extLst>
          </p:cNvPr>
          <p:cNvSpPr/>
          <p:nvPr/>
        </p:nvSpPr>
        <p:spPr>
          <a:xfrm rot="5400000">
            <a:off x="6375512" y="567714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4B253997-D217-01E2-7850-059EDD9F5822}"/>
              </a:ext>
            </a:extLst>
          </p:cNvPr>
          <p:cNvSpPr/>
          <p:nvPr/>
        </p:nvSpPr>
        <p:spPr>
          <a:xfrm rot="5400000">
            <a:off x="6447452" y="581923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80908F8C-19CC-22E9-C5D8-5C6F10026403}"/>
              </a:ext>
            </a:extLst>
          </p:cNvPr>
          <p:cNvSpPr/>
          <p:nvPr/>
        </p:nvSpPr>
        <p:spPr>
          <a:xfrm rot="5400000">
            <a:off x="6674055" y="596098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497EAC14-2652-FEC1-D7CE-C227B21E3FC8}"/>
              </a:ext>
            </a:extLst>
          </p:cNvPr>
          <p:cNvSpPr/>
          <p:nvPr/>
        </p:nvSpPr>
        <p:spPr>
          <a:xfrm rot="5400000">
            <a:off x="6725134" y="568144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ECC716AC-7E0B-F2DB-7D9B-235E785960B2}"/>
              </a:ext>
            </a:extLst>
          </p:cNvPr>
          <p:cNvSpPr/>
          <p:nvPr/>
        </p:nvSpPr>
        <p:spPr>
          <a:xfrm rot="5400000">
            <a:off x="6797075" y="582252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AB9CAC94-B133-48E8-9401-920F47AA1C86}"/>
              </a:ext>
            </a:extLst>
          </p:cNvPr>
          <p:cNvSpPr/>
          <p:nvPr/>
        </p:nvSpPr>
        <p:spPr>
          <a:xfrm rot="5400000">
            <a:off x="6899945" y="555538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38B7E9B1-3A2F-89CC-24FB-1E89BA383AA5}"/>
              </a:ext>
            </a:extLst>
          </p:cNvPr>
          <p:cNvSpPr/>
          <p:nvPr/>
        </p:nvSpPr>
        <p:spPr>
          <a:xfrm rot="5400000">
            <a:off x="7023677" y="609944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212DCD5E-3AC4-9335-6782-0613AEF9C430}"/>
              </a:ext>
            </a:extLst>
          </p:cNvPr>
          <p:cNvSpPr/>
          <p:nvPr/>
        </p:nvSpPr>
        <p:spPr>
          <a:xfrm rot="5400000">
            <a:off x="7028188" y="596007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8F354714-BCC6-AE19-55B6-371CA6486537}"/>
              </a:ext>
            </a:extLst>
          </p:cNvPr>
          <p:cNvSpPr/>
          <p:nvPr/>
        </p:nvSpPr>
        <p:spPr>
          <a:xfrm rot="5400000">
            <a:off x="7074756" y="569293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E01A7B94-0423-DB2E-40DF-4DF29E45B489}"/>
              </a:ext>
            </a:extLst>
          </p:cNvPr>
          <p:cNvSpPr/>
          <p:nvPr/>
        </p:nvSpPr>
        <p:spPr>
          <a:xfrm rot="5400000">
            <a:off x="7146696" y="583264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E6A2A731-D0EE-E9D7-EAC4-752426FB39BE}"/>
              </a:ext>
            </a:extLst>
          </p:cNvPr>
          <p:cNvSpPr/>
          <p:nvPr/>
        </p:nvSpPr>
        <p:spPr>
          <a:xfrm rot="5400000">
            <a:off x="7249566" y="555342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8D68F593-D02F-7D56-0B68-9CB60F0A2347}"/>
              </a:ext>
            </a:extLst>
          </p:cNvPr>
          <p:cNvSpPr/>
          <p:nvPr/>
        </p:nvSpPr>
        <p:spPr>
          <a:xfrm rot="5400000">
            <a:off x="7431724" y="569454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AEC55A69-DDD1-1C64-4E01-F7E0A0B5D33F}"/>
              </a:ext>
            </a:extLst>
          </p:cNvPr>
          <p:cNvSpPr/>
          <p:nvPr/>
        </p:nvSpPr>
        <p:spPr>
          <a:xfrm rot="5400000">
            <a:off x="7491499" y="583264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805C480B-A5DB-6E2B-9B46-3E6BB845F19C}"/>
              </a:ext>
            </a:extLst>
          </p:cNvPr>
          <p:cNvSpPr/>
          <p:nvPr/>
        </p:nvSpPr>
        <p:spPr>
          <a:xfrm rot="5400000">
            <a:off x="7599186" y="555564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47634BE6-351D-06F1-9CBC-8BD438B0FB19}"/>
              </a:ext>
            </a:extLst>
          </p:cNvPr>
          <p:cNvSpPr/>
          <p:nvPr/>
        </p:nvSpPr>
        <p:spPr>
          <a:xfrm rot="5400000">
            <a:off x="7386142" y="5973758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3FF3D9FC-64C1-8F04-8526-6BCE9AF8FA0C}"/>
              </a:ext>
            </a:extLst>
          </p:cNvPr>
          <p:cNvSpPr/>
          <p:nvPr/>
        </p:nvSpPr>
        <p:spPr>
          <a:xfrm rot="5400000">
            <a:off x="7386837" y="611166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44CF44A6-41C8-0D1D-40FD-F696D05A5A45}"/>
              </a:ext>
            </a:extLst>
          </p:cNvPr>
          <p:cNvSpPr/>
          <p:nvPr/>
        </p:nvSpPr>
        <p:spPr>
          <a:xfrm rot="5400000">
            <a:off x="7733258" y="597133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4F7D0DFD-A0AF-EF63-1E00-B15E4DE29C59}"/>
              </a:ext>
            </a:extLst>
          </p:cNvPr>
          <p:cNvSpPr/>
          <p:nvPr/>
        </p:nvSpPr>
        <p:spPr>
          <a:xfrm rot="5400000">
            <a:off x="7781347" y="569380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2BE6A47-2503-DC4A-CA38-618D00B97E43}"/>
              </a:ext>
            </a:extLst>
          </p:cNvPr>
          <p:cNvSpPr/>
          <p:nvPr/>
        </p:nvSpPr>
        <p:spPr>
          <a:xfrm rot="5400000">
            <a:off x="7745654" y="610979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3F214A79-67D7-5855-AE2B-7C0A06A88926}"/>
              </a:ext>
            </a:extLst>
          </p:cNvPr>
          <p:cNvSpPr/>
          <p:nvPr/>
        </p:nvSpPr>
        <p:spPr>
          <a:xfrm rot="5400000">
            <a:off x="7849453" y="5834038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1492C07-EE50-1B41-2D3B-1B4EE742B828}"/>
              </a:ext>
            </a:extLst>
          </p:cNvPr>
          <p:cNvSpPr/>
          <p:nvPr/>
        </p:nvSpPr>
        <p:spPr>
          <a:xfrm rot="5400000">
            <a:off x="7907893" y="541335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B229C42A-039A-7587-F1F3-AE4B2FEE74C1}"/>
              </a:ext>
            </a:extLst>
          </p:cNvPr>
          <p:cNvSpPr/>
          <p:nvPr/>
        </p:nvSpPr>
        <p:spPr>
          <a:xfrm rot="5400000">
            <a:off x="7956154" y="555392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000B5BF-96E2-76A2-DC5F-D79F9A41F2D7}"/>
              </a:ext>
            </a:extLst>
          </p:cNvPr>
          <p:cNvSpPr/>
          <p:nvPr/>
        </p:nvSpPr>
        <p:spPr>
          <a:xfrm rot="5400000">
            <a:off x="8138315" y="5693174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824E65EE-FF55-595B-A3E2-F1D035B0D9F2}"/>
              </a:ext>
            </a:extLst>
          </p:cNvPr>
          <p:cNvSpPr/>
          <p:nvPr/>
        </p:nvSpPr>
        <p:spPr>
          <a:xfrm rot="5400000">
            <a:off x="8208490" y="583263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2232DD05-95CF-552F-EA8D-05A85371F425}"/>
              </a:ext>
            </a:extLst>
          </p:cNvPr>
          <p:cNvSpPr/>
          <p:nvPr/>
        </p:nvSpPr>
        <p:spPr>
          <a:xfrm rot="5400000">
            <a:off x="8089980" y="596007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D830A8F-B84A-5ADF-BF98-EE445550D4C2}"/>
              </a:ext>
            </a:extLst>
          </p:cNvPr>
          <p:cNvSpPr/>
          <p:nvPr/>
        </p:nvSpPr>
        <p:spPr>
          <a:xfrm rot="5400000">
            <a:off x="8082703" y="6099443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DEF3B6FF-22B1-A7AA-971A-68CE16C2D1AB}"/>
              </a:ext>
            </a:extLst>
          </p:cNvPr>
          <p:cNvSpPr/>
          <p:nvPr/>
        </p:nvSpPr>
        <p:spPr>
          <a:xfrm rot="5400000">
            <a:off x="8442215" y="6099442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49E1D1C-1401-44AF-5C41-915CE5D5FC31}"/>
              </a:ext>
            </a:extLst>
          </p:cNvPr>
          <p:cNvSpPr/>
          <p:nvPr/>
        </p:nvSpPr>
        <p:spPr>
          <a:xfrm rot="5400000">
            <a:off x="8452912" y="596007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F20078BD-2163-A25F-E25E-439BE5183A0C}"/>
              </a:ext>
            </a:extLst>
          </p:cNvPr>
          <p:cNvSpPr/>
          <p:nvPr/>
        </p:nvSpPr>
        <p:spPr>
          <a:xfrm rot="5400000">
            <a:off x="8802868" y="609944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6BFC4E91-5A28-8303-CAA8-A7F4D5C74BDD}"/>
              </a:ext>
            </a:extLst>
          </p:cNvPr>
          <p:cNvSpPr/>
          <p:nvPr/>
        </p:nvSpPr>
        <p:spPr>
          <a:xfrm rot="5400000">
            <a:off x="8799437" y="596007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3101544-8162-A312-CFAC-937F4F2C9A23}"/>
              </a:ext>
            </a:extLst>
          </p:cNvPr>
          <p:cNvSpPr/>
          <p:nvPr/>
        </p:nvSpPr>
        <p:spPr>
          <a:xfrm rot="5400000">
            <a:off x="8566753" y="583263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0AED2ADC-5D89-2ECE-E849-44D2503A85FB}"/>
              </a:ext>
            </a:extLst>
          </p:cNvPr>
          <p:cNvSpPr/>
          <p:nvPr/>
        </p:nvSpPr>
        <p:spPr>
          <a:xfrm rot="5400000">
            <a:off x="8487930" y="569450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372EBED9-67E4-CDE4-2E31-1DFFE9F28CA2}"/>
              </a:ext>
            </a:extLst>
          </p:cNvPr>
          <p:cNvSpPr/>
          <p:nvPr/>
        </p:nvSpPr>
        <p:spPr>
          <a:xfrm rot="5400000">
            <a:off x="8313118" y="5565596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A6A76EB3-A604-94AC-C466-93108A5D983C}"/>
              </a:ext>
            </a:extLst>
          </p:cNvPr>
          <p:cNvSpPr/>
          <p:nvPr/>
        </p:nvSpPr>
        <p:spPr>
          <a:xfrm rot="5400000">
            <a:off x="8265484" y="542689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ED83EF22-75F6-CCC1-49CA-B1D6C712213C}"/>
              </a:ext>
            </a:extLst>
          </p:cNvPr>
          <p:cNvSpPr/>
          <p:nvPr/>
        </p:nvSpPr>
        <p:spPr>
          <a:xfrm rot="5400000">
            <a:off x="8670082" y="556633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C4214EF7-5F2D-61ED-338B-8059D9BF7348}"/>
              </a:ext>
            </a:extLst>
          </p:cNvPr>
          <p:cNvSpPr/>
          <p:nvPr/>
        </p:nvSpPr>
        <p:spPr>
          <a:xfrm rot="5400000">
            <a:off x="8844893" y="570503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47CF2A81-7F35-A98C-88C6-8C93371DE6B7}"/>
              </a:ext>
            </a:extLst>
          </p:cNvPr>
          <p:cNvSpPr/>
          <p:nvPr/>
        </p:nvSpPr>
        <p:spPr>
          <a:xfrm rot="5400000">
            <a:off x="8902914" y="5832638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200A0E01-B969-E731-90AF-EA1C2E4722C7}"/>
              </a:ext>
            </a:extLst>
          </p:cNvPr>
          <p:cNvSpPr/>
          <p:nvPr/>
        </p:nvSpPr>
        <p:spPr>
          <a:xfrm rot="5400000">
            <a:off x="9159052" y="596007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199FF865-FB80-B29E-F9C6-93DDB868864C}"/>
              </a:ext>
            </a:extLst>
          </p:cNvPr>
          <p:cNvSpPr/>
          <p:nvPr/>
        </p:nvSpPr>
        <p:spPr>
          <a:xfrm rot="5400000">
            <a:off x="9249693" y="5832637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E0B2889C-5296-B2E9-F0F0-2405851E7817}"/>
              </a:ext>
            </a:extLst>
          </p:cNvPr>
          <p:cNvSpPr/>
          <p:nvPr/>
        </p:nvSpPr>
        <p:spPr>
          <a:xfrm rot="5400000">
            <a:off x="9516165" y="597133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A0030DDE-40E5-472E-9A3E-400E5EB8D677}"/>
              </a:ext>
            </a:extLst>
          </p:cNvPr>
          <p:cNvSpPr/>
          <p:nvPr/>
        </p:nvSpPr>
        <p:spPr>
          <a:xfrm rot="5400000">
            <a:off x="9596252" y="5830395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28607ABB-C6F6-821F-103C-11E8856790A6}"/>
              </a:ext>
            </a:extLst>
          </p:cNvPr>
          <p:cNvSpPr/>
          <p:nvPr/>
        </p:nvSpPr>
        <p:spPr>
          <a:xfrm rot="5400000">
            <a:off x="9733797" y="570503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D192FD80-DC25-A175-8ECC-88B229EF47EB}"/>
              </a:ext>
            </a:extLst>
          </p:cNvPr>
          <p:cNvSpPr/>
          <p:nvPr/>
        </p:nvSpPr>
        <p:spPr>
          <a:xfrm rot="5400000">
            <a:off x="9472656" y="5705031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106BB2E-1228-AB4A-5244-23BBC5E18B68}"/>
              </a:ext>
            </a:extLst>
          </p:cNvPr>
          <p:cNvSpPr/>
          <p:nvPr/>
        </p:nvSpPr>
        <p:spPr>
          <a:xfrm rot="5400000">
            <a:off x="9143581" y="5705030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2204F6DB-19F4-845B-976D-25DF910D381A}"/>
              </a:ext>
            </a:extLst>
          </p:cNvPr>
          <p:cNvSpPr/>
          <p:nvPr/>
        </p:nvSpPr>
        <p:spPr>
          <a:xfrm rot="5400000">
            <a:off x="9027139" y="5576179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04B9EC92-AF04-989D-F55C-D06E1F9C5325}"/>
              </a:ext>
            </a:extLst>
          </p:cNvPr>
          <p:cNvSpPr/>
          <p:nvPr/>
        </p:nvSpPr>
        <p:spPr>
          <a:xfrm rot="5400000">
            <a:off x="9391536" y="5567168"/>
            <a:ext cx="130923" cy="349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Bent-Up Arrow 185">
            <a:extLst>
              <a:ext uri="{FF2B5EF4-FFF2-40B4-BE49-F238E27FC236}">
                <a16:creationId xmlns:a16="http://schemas.microsoft.com/office/drawing/2014/main" id="{316D3D93-997A-CDB3-3B6D-10DA6E9A1FB1}"/>
              </a:ext>
            </a:extLst>
          </p:cNvPr>
          <p:cNvSpPr/>
          <p:nvPr/>
        </p:nvSpPr>
        <p:spPr>
          <a:xfrm rot="10800000" flipV="1">
            <a:off x="5111656" y="2345358"/>
            <a:ext cx="1099204" cy="429151"/>
          </a:xfrm>
          <a:prstGeom prst="bentUpArrow">
            <a:avLst>
              <a:gd name="adj1" fmla="val 25000"/>
              <a:gd name="adj2" fmla="val 26429"/>
              <a:gd name="adj3" fmla="val 307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C9199BF-1147-61C9-7F26-DE7DA3CA2849}"/>
              </a:ext>
            </a:extLst>
          </p:cNvPr>
          <p:cNvSpPr txBox="1"/>
          <p:nvPr/>
        </p:nvSpPr>
        <p:spPr>
          <a:xfrm>
            <a:off x="3790403" y="1719096"/>
            <a:ext cx="2758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latin typeface="Andale Mono" panose="020B0509000000000004" pitchFamily="49" charset="0"/>
              </a:rPr>
              <a:t>SiPMs</a:t>
            </a:r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(light sensors)</a:t>
            </a:r>
          </a:p>
        </p:txBody>
      </p:sp>
      <p:sp>
        <p:nvSpPr>
          <p:cNvPr id="188" name="Freeform 187">
            <a:extLst>
              <a:ext uri="{FF2B5EF4-FFF2-40B4-BE49-F238E27FC236}">
                <a16:creationId xmlns:a16="http://schemas.microsoft.com/office/drawing/2014/main" id="{F65F5B26-EF9B-FA65-1F8F-7F73FF1A1C82}"/>
              </a:ext>
            </a:extLst>
          </p:cNvPr>
          <p:cNvSpPr/>
          <p:nvPr/>
        </p:nvSpPr>
        <p:spPr>
          <a:xfrm rot="21128234">
            <a:off x="6254285" y="2132870"/>
            <a:ext cx="2171677" cy="543466"/>
          </a:xfrm>
          <a:custGeom>
            <a:avLst/>
            <a:gdLst>
              <a:gd name="connsiteX0" fmla="*/ 0 w 2532910"/>
              <a:gd name="connsiteY0" fmla="*/ 705801 h 705801"/>
              <a:gd name="connsiteX1" fmla="*/ 344556 w 2532910"/>
              <a:gd name="connsiteY1" fmla="*/ 493766 h 705801"/>
              <a:gd name="connsiteX2" fmla="*/ 583096 w 2532910"/>
              <a:gd name="connsiteY2" fmla="*/ 692549 h 705801"/>
              <a:gd name="connsiteX3" fmla="*/ 861391 w 2532910"/>
              <a:gd name="connsiteY3" fmla="*/ 361244 h 705801"/>
              <a:gd name="connsiteX4" fmla="*/ 1179443 w 2532910"/>
              <a:gd name="connsiteY4" fmla="*/ 533523 h 705801"/>
              <a:gd name="connsiteX5" fmla="*/ 1470991 w 2532910"/>
              <a:gd name="connsiteY5" fmla="*/ 188966 h 705801"/>
              <a:gd name="connsiteX6" fmla="*/ 1881809 w 2532910"/>
              <a:gd name="connsiteY6" fmla="*/ 361244 h 705801"/>
              <a:gd name="connsiteX7" fmla="*/ 2107096 w 2532910"/>
              <a:gd name="connsiteY7" fmla="*/ 82949 h 705801"/>
              <a:gd name="connsiteX8" fmla="*/ 2398643 w 2532910"/>
              <a:gd name="connsiteY8" fmla="*/ 241975 h 705801"/>
              <a:gd name="connsiteX9" fmla="*/ 2517913 w 2532910"/>
              <a:gd name="connsiteY9" fmla="*/ 16688 h 705801"/>
              <a:gd name="connsiteX10" fmla="*/ 2531165 w 2532910"/>
              <a:gd name="connsiteY10" fmla="*/ 16688 h 705801"/>
              <a:gd name="connsiteX11" fmla="*/ 2531165 w 2532910"/>
              <a:gd name="connsiteY11" fmla="*/ 43192 h 705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2910" h="705801">
                <a:moveTo>
                  <a:pt x="0" y="705801"/>
                </a:moveTo>
                <a:cubicBezTo>
                  <a:pt x="123686" y="600888"/>
                  <a:pt x="247373" y="495975"/>
                  <a:pt x="344556" y="493766"/>
                </a:cubicBezTo>
                <a:cubicBezTo>
                  <a:pt x="441739" y="491557"/>
                  <a:pt x="496957" y="714636"/>
                  <a:pt x="583096" y="692549"/>
                </a:cubicBezTo>
                <a:cubicBezTo>
                  <a:pt x="669235" y="670462"/>
                  <a:pt x="762000" y="387748"/>
                  <a:pt x="861391" y="361244"/>
                </a:cubicBezTo>
                <a:cubicBezTo>
                  <a:pt x="960782" y="334740"/>
                  <a:pt x="1077843" y="562236"/>
                  <a:pt x="1179443" y="533523"/>
                </a:cubicBezTo>
                <a:cubicBezTo>
                  <a:pt x="1281043" y="504810"/>
                  <a:pt x="1353930" y="217679"/>
                  <a:pt x="1470991" y="188966"/>
                </a:cubicBezTo>
                <a:cubicBezTo>
                  <a:pt x="1588052" y="160253"/>
                  <a:pt x="1775792" y="378913"/>
                  <a:pt x="1881809" y="361244"/>
                </a:cubicBezTo>
                <a:cubicBezTo>
                  <a:pt x="1987826" y="343575"/>
                  <a:pt x="2020957" y="102827"/>
                  <a:pt x="2107096" y="82949"/>
                </a:cubicBezTo>
                <a:cubicBezTo>
                  <a:pt x="2193235" y="63071"/>
                  <a:pt x="2330174" y="253018"/>
                  <a:pt x="2398643" y="241975"/>
                </a:cubicBezTo>
                <a:cubicBezTo>
                  <a:pt x="2467113" y="230931"/>
                  <a:pt x="2517913" y="16688"/>
                  <a:pt x="2517913" y="16688"/>
                </a:cubicBezTo>
                <a:cubicBezTo>
                  <a:pt x="2540000" y="-20860"/>
                  <a:pt x="2531165" y="16688"/>
                  <a:pt x="2531165" y="16688"/>
                </a:cubicBezTo>
                <a:cubicBezTo>
                  <a:pt x="2533374" y="21105"/>
                  <a:pt x="2532269" y="32148"/>
                  <a:pt x="2531165" y="43192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Freeform 188">
            <a:extLst>
              <a:ext uri="{FF2B5EF4-FFF2-40B4-BE49-F238E27FC236}">
                <a16:creationId xmlns:a16="http://schemas.microsoft.com/office/drawing/2014/main" id="{EDE1614C-B96F-3B93-FEA0-C0916587571D}"/>
              </a:ext>
            </a:extLst>
          </p:cNvPr>
          <p:cNvSpPr/>
          <p:nvPr/>
        </p:nvSpPr>
        <p:spPr>
          <a:xfrm rot="4035926" flipV="1">
            <a:off x="5278818" y="3828617"/>
            <a:ext cx="2660217" cy="611086"/>
          </a:xfrm>
          <a:custGeom>
            <a:avLst/>
            <a:gdLst>
              <a:gd name="connsiteX0" fmla="*/ 0 w 2532910"/>
              <a:gd name="connsiteY0" fmla="*/ 705801 h 705801"/>
              <a:gd name="connsiteX1" fmla="*/ 344556 w 2532910"/>
              <a:gd name="connsiteY1" fmla="*/ 493766 h 705801"/>
              <a:gd name="connsiteX2" fmla="*/ 583096 w 2532910"/>
              <a:gd name="connsiteY2" fmla="*/ 692549 h 705801"/>
              <a:gd name="connsiteX3" fmla="*/ 861391 w 2532910"/>
              <a:gd name="connsiteY3" fmla="*/ 361244 h 705801"/>
              <a:gd name="connsiteX4" fmla="*/ 1179443 w 2532910"/>
              <a:gd name="connsiteY4" fmla="*/ 533523 h 705801"/>
              <a:gd name="connsiteX5" fmla="*/ 1470991 w 2532910"/>
              <a:gd name="connsiteY5" fmla="*/ 188966 h 705801"/>
              <a:gd name="connsiteX6" fmla="*/ 1881809 w 2532910"/>
              <a:gd name="connsiteY6" fmla="*/ 361244 h 705801"/>
              <a:gd name="connsiteX7" fmla="*/ 2107096 w 2532910"/>
              <a:gd name="connsiteY7" fmla="*/ 82949 h 705801"/>
              <a:gd name="connsiteX8" fmla="*/ 2398643 w 2532910"/>
              <a:gd name="connsiteY8" fmla="*/ 241975 h 705801"/>
              <a:gd name="connsiteX9" fmla="*/ 2517913 w 2532910"/>
              <a:gd name="connsiteY9" fmla="*/ 16688 h 705801"/>
              <a:gd name="connsiteX10" fmla="*/ 2531165 w 2532910"/>
              <a:gd name="connsiteY10" fmla="*/ 16688 h 705801"/>
              <a:gd name="connsiteX11" fmla="*/ 2531165 w 2532910"/>
              <a:gd name="connsiteY11" fmla="*/ 43192 h 705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2910" h="705801">
                <a:moveTo>
                  <a:pt x="0" y="705801"/>
                </a:moveTo>
                <a:cubicBezTo>
                  <a:pt x="123686" y="600888"/>
                  <a:pt x="247373" y="495975"/>
                  <a:pt x="344556" y="493766"/>
                </a:cubicBezTo>
                <a:cubicBezTo>
                  <a:pt x="441739" y="491557"/>
                  <a:pt x="496957" y="714636"/>
                  <a:pt x="583096" y="692549"/>
                </a:cubicBezTo>
                <a:cubicBezTo>
                  <a:pt x="669235" y="670462"/>
                  <a:pt x="762000" y="387748"/>
                  <a:pt x="861391" y="361244"/>
                </a:cubicBezTo>
                <a:cubicBezTo>
                  <a:pt x="960782" y="334740"/>
                  <a:pt x="1077843" y="562236"/>
                  <a:pt x="1179443" y="533523"/>
                </a:cubicBezTo>
                <a:cubicBezTo>
                  <a:pt x="1281043" y="504810"/>
                  <a:pt x="1353930" y="217679"/>
                  <a:pt x="1470991" y="188966"/>
                </a:cubicBezTo>
                <a:cubicBezTo>
                  <a:pt x="1588052" y="160253"/>
                  <a:pt x="1775792" y="378913"/>
                  <a:pt x="1881809" y="361244"/>
                </a:cubicBezTo>
                <a:cubicBezTo>
                  <a:pt x="1987826" y="343575"/>
                  <a:pt x="2020957" y="102827"/>
                  <a:pt x="2107096" y="82949"/>
                </a:cubicBezTo>
                <a:cubicBezTo>
                  <a:pt x="2193235" y="63071"/>
                  <a:pt x="2330174" y="253018"/>
                  <a:pt x="2398643" y="241975"/>
                </a:cubicBezTo>
                <a:cubicBezTo>
                  <a:pt x="2467113" y="230931"/>
                  <a:pt x="2517913" y="16688"/>
                  <a:pt x="2517913" y="16688"/>
                </a:cubicBezTo>
                <a:cubicBezTo>
                  <a:pt x="2540000" y="-20860"/>
                  <a:pt x="2531165" y="16688"/>
                  <a:pt x="2531165" y="16688"/>
                </a:cubicBezTo>
                <a:cubicBezTo>
                  <a:pt x="2533374" y="21105"/>
                  <a:pt x="2532269" y="32148"/>
                  <a:pt x="2531165" y="43192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Freeform 189">
            <a:extLst>
              <a:ext uri="{FF2B5EF4-FFF2-40B4-BE49-F238E27FC236}">
                <a16:creationId xmlns:a16="http://schemas.microsoft.com/office/drawing/2014/main" id="{DDF4BBD3-3A3D-E0FD-882E-40ED3A1E255F}"/>
              </a:ext>
            </a:extLst>
          </p:cNvPr>
          <p:cNvSpPr/>
          <p:nvPr/>
        </p:nvSpPr>
        <p:spPr>
          <a:xfrm rot="12240024" flipV="1">
            <a:off x="6146225" y="3278815"/>
            <a:ext cx="2660217" cy="611086"/>
          </a:xfrm>
          <a:custGeom>
            <a:avLst/>
            <a:gdLst>
              <a:gd name="connsiteX0" fmla="*/ 0 w 2532910"/>
              <a:gd name="connsiteY0" fmla="*/ 705801 h 705801"/>
              <a:gd name="connsiteX1" fmla="*/ 344556 w 2532910"/>
              <a:gd name="connsiteY1" fmla="*/ 493766 h 705801"/>
              <a:gd name="connsiteX2" fmla="*/ 583096 w 2532910"/>
              <a:gd name="connsiteY2" fmla="*/ 692549 h 705801"/>
              <a:gd name="connsiteX3" fmla="*/ 861391 w 2532910"/>
              <a:gd name="connsiteY3" fmla="*/ 361244 h 705801"/>
              <a:gd name="connsiteX4" fmla="*/ 1179443 w 2532910"/>
              <a:gd name="connsiteY4" fmla="*/ 533523 h 705801"/>
              <a:gd name="connsiteX5" fmla="*/ 1470991 w 2532910"/>
              <a:gd name="connsiteY5" fmla="*/ 188966 h 705801"/>
              <a:gd name="connsiteX6" fmla="*/ 1881809 w 2532910"/>
              <a:gd name="connsiteY6" fmla="*/ 361244 h 705801"/>
              <a:gd name="connsiteX7" fmla="*/ 2107096 w 2532910"/>
              <a:gd name="connsiteY7" fmla="*/ 82949 h 705801"/>
              <a:gd name="connsiteX8" fmla="*/ 2398643 w 2532910"/>
              <a:gd name="connsiteY8" fmla="*/ 241975 h 705801"/>
              <a:gd name="connsiteX9" fmla="*/ 2517913 w 2532910"/>
              <a:gd name="connsiteY9" fmla="*/ 16688 h 705801"/>
              <a:gd name="connsiteX10" fmla="*/ 2531165 w 2532910"/>
              <a:gd name="connsiteY10" fmla="*/ 16688 h 705801"/>
              <a:gd name="connsiteX11" fmla="*/ 2531165 w 2532910"/>
              <a:gd name="connsiteY11" fmla="*/ 43192 h 705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2910" h="705801">
                <a:moveTo>
                  <a:pt x="0" y="705801"/>
                </a:moveTo>
                <a:cubicBezTo>
                  <a:pt x="123686" y="600888"/>
                  <a:pt x="247373" y="495975"/>
                  <a:pt x="344556" y="493766"/>
                </a:cubicBezTo>
                <a:cubicBezTo>
                  <a:pt x="441739" y="491557"/>
                  <a:pt x="496957" y="714636"/>
                  <a:pt x="583096" y="692549"/>
                </a:cubicBezTo>
                <a:cubicBezTo>
                  <a:pt x="669235" y="670462"/>
                  <a:pt x="762000" y="387748"/>
                  <a:pt x="861391" y="361244"/>
                </a:cubicBezTo>
                <a:cubicBezTo>
                  <a:pt x="960782" y="334740"/>
                  <a:pt x="1077843" y="562236"/>
                  <a:pt x="1179443" y="533523"/>
                </a:cubicBezTo>
                <a:cubicBezTo>
                  <a:pt x="1281043" y="504810"/>
                  <a:pt x="1353930" y="217679"/>
                  <a:pt x="1470991" y="188966"/>
                </a:cubicBezTo>
                <a:cubicBezTo>
                  <a:pt x="1588052" y="160253"/>
                  <a:pt x="1775792" y="378913"/>
                  <a:pt x="1881809" y="361244"/>
                </a:cubicBezTo>
                <a:cubicBezTo>
                  <a:pt x="1987826" y="343575"/>
                  <a:pt x="2020957" y="102827"/>
                  <a:pt x="2107096" y="82949"/>
                </a:cubicBezTo>
                <a:cubicBezTo>
                  <a:pt x="2193235" y="63071"/>
                  <a:pt x="2330174" y="253018"/>
                  <a:pt x="2398643" y="241975"/>
                </a:cubicBezTo>
                <a:cubicBezTo>
                  <a:pt x="2467113" y="230931"/>
                  <a:pt x="2517913" y="16688"/>
                  <a:pt x="2517913" y="16688"/>
                </a:cubicBezTo>
                <a:cubicBezTo>
                  <a:pt x="2540000" y="-20860"/>
                  <a:pt x="2531165" y="16688"/>
                  <a:pt x="2531165" y="16688"/>
                </a:cubicBezTo>
                <a:cubicBezTo>
                  <a:pt x="2533374" y="21105"/>
                  <a:pt x="2532269" y="32148"/>
                  <a:pt x="2531165" y="43192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ent-Up Arrow 29">
            <a:extLst>
              <a:ext uri="{FF2B5EF4-FFF2-40B4-BE49-F238E27FC236}">
                <a16:creationId xmlns:a16="http://schemas.microsoft.com/office/drawing/2014/main" id="{71A6874E-40FC-297E-D009-FD756987F2D2}"/>
              </a:ext>
            </a:extLst>
          </p:cNvPr>
          <p:cNvSpPr/>
          <p:nvPr/>
        </p:nvSpPr>
        <p:spPr>
          <a:xfrm rot="10800000">
            <a:off x="5111655" y="3482883"/>
            <a:ext cx="2577529" cy="470647"/>
          </a:xfrm>
          <a:prstGeom prst="bentUpArrow">
            <a:avLst>
              <a:gd name="adj1" fmla="val 25000"/>
              <a:gd name="adj2" fmla="val 26429"/>
              <a:gd name="adj3" fmla="val 307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Bent-Up Arrow 16">
            <a:extLst>
              <a:ext uri="{FF2B5EF4-FFF2-40B4-BE49-F238E27FC236}">
                <a16:creationId xmlns:a16="http://schemas.microsoft.com/office/drawing/2014/main" id="{3C2DC4D4-09E4-F79E-4D7C-5B9A5CB9CF6E}"/>
              </a:ext>
            </a:extLst>
          </p:cNvPr>
          <p:cNvSpPr/>
          <p:nvPr/>
        </p:nvSpPr>
        <p:spPr>
          <a:xfrm rot="10800000" flipH="1">
            <a:off x="9421921" y="2554935"/>
            <a:ext cx="1779480" cy="470647"/>
          </a:xfrm>
          <a:prstGeom prst="bentUpArrow">
            <a:avLst>
              <a:gd name="adj1" fmla="val 25000"/>
              <a:gd name="adj2" fmla="val 26429"/>
              <a:gd name="adj3" fmla="val 307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ounded Rectangle 242">
            <a:extLst>
              <a:ext uri="{FF2B5EF4-FFF2-40B4-BE49-F238E27FC236}">
                <a16:creationId xmlns:a16="http://schemas.microsoft.com/office/drawing/2014/main" id="{E8A66AFD-AD2E-9385-50A4-0AEF724D47CD}"/>
              </a:ext>
            </a:extLst>
          </p:cNvPr>
          <p:cNvSpPr/>
          <p:nvPr/>
        </p:nvSpPr>
        <p:spPr>
          <a:xfrm>
            <a:off x="-3027702" y="1427962"/>
            <a:ext cx="7033570" cy="516140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FD147EFB-2879-8542-62B9-32ADD1B646C7}"/>
              </a:ext>
            </a:extLst>
          </p:cNvPr>
          <p:cNvSpPr txBox="1"/>
          <p:nvPr/>
        </p:nvSpPr>
        <p:spPr>
          <a:xfrm>
            <a:off x="479871" y="1769301"/>
            <a:ext cx="293650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How can we measure the light emitted from </a:t>
            </a:r>
            <a:r>
              <a:rPr lang="en-US" sz="4000" dirty="0" err="1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SiPMs</a:t>
            </a:r>
            <a:r>
              <a:rPr lang="en-US" sz="4000" dirty="0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0436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8" grpId="0" animBg="1"/>
      <p:bldP spid="129" grpId="0" animBg="1"/>
      <p:bldP spid="131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1" grpId="0" animBg="1"/>
      <p:bldP spid="142" grpId="0" animBg="1"/>
      <p:bldP spid="143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6" grpId="0" animBg="1"/>
      <p:bldP spid="187" grpId="0"/>
      <p:bldP spid="188" grpId="0" animBg="1"/>
      <p:bldP spid="189" grpId="0" animBg="1"/>
      <p:bldP spid="190" grpId="0" animBg="1"/>
      <p:bldP spid="30" grpId="0" animBg="1"/>
      <p:bldP spid="17" grpId="0" animBg="1"/>
      <p:bldP spid="243" grpId="0" animBg="1"/>
      <p:bldP spid="2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F35F397-7BC2-DD7A-3D2B-BED4CE8E9D1F}"/>
              </a:ext>
            </a:extLst>
          </p:cNvPr>
          <p:cNvSpPr/>
          <p:nvPr/>
        </p:nvSpPr>
        <p:spPr>
          <a:xfrm>
            <a:off x="-827818" y="283629"/>
            <a:ext cx="10189532" cy="428068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4EE2D35-AD2B-59B1-1120-975C92AF24E5}"/>
              </a:ext>
            </a:extLst>
          </p:cNvPr>
          <p:cNvSpPr txBox="1">
            <a:spLocks/>
          </p:cNvSpPr>
          <p:nvPr/>
        </p:nvSpPr>
        <p:spPr>
          <a:xfrm>
            <a:off x="2361965" y="417965"/>
            <a:ext cx="7469028" cy="38841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43AEFA2-EE47-9777-B87E-77EFF4E41B1C}"/>
              </a:ext>
            </a:extLst>
          </p:cNvPr>
          <p:cNvSpPr/>
          <p:nvPr/>
        </p:nvSpPr>
        <p:spPr>
          <a:xfrm>
            <a:off x="495300" y="4990141"/>
            <a:ext cx="6355877" cy="154716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12AE49-56EF-7884-3614-1376644A5745}"/>
              </a:ext>
            </a:extLst>
          </p:cNvPr>
          <p:cNvSpPr txBox="1">
            <a:spLocks/>
          </p:cNvSpPr>
          <p:nvPr/>
        </p:nvSpPr>
        <p:spPr>
          <a:xfrm>
            <a:off x="798695" y="5227202"/>
            <a:ext cx="5749085" cy="10730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>
                <a:solidFill>
                  <a:schemeClr val="bg1"/>
                </a:solidFill>
                <a:latin typeface="Andale Mono" panose="020B0509000000000004" pitchFamily="49" charset="0"/>
              </a:rPr>
              <a:t>CASST Student Talk Competition</a:t>
            </a:r>
          </a:p>
          <a:p>
            <a:pPr algn="l"/>
            <a:r>
              <a:rPr lang="en-US" sz="2400" dirty="0">
                <a:solidFill>
                  <a:schemeClr val="bg1"/>
                </a:solidFill>
                <a:latin typeface="Andale Mono" panose="020B0509000000000004" pitchFamily="49" charset="0"/>
              </a:rPr>
              <a:t>Zach Charlesworth </a:t>
            </a:r>
          </a:p>
          <a:p>
            <a:pPr algn="l"/>
            <a:r>
              <a:rPr lang="en-US" sz="2400" dirty="0">
                <a:solidFill>
                  <a:schemeClr val="bg1"/>
                </a:solidFill>
                <a:latin typeface="Andale Mono" panose="020B0509000000000004" pitchFamily="49" charset="0"/>
              </a:rPr>
              <a:t>August 2022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263D1B-942B-5725-EC87-330CB458BE48}"/>
              </a:ext>
            </a:extLst>
          </p:cNvPr>
          <p:cNvSpPr txBox="1"/>
          <p:nvPr/>
        </p:nvSpPr>
        <p:spPr>
          <a:xfrm>
            <a:off x="533400" y="423744"/>
            <a:ext cx="88283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Impact" panose="020B0806030902050204" pitchFamily="34" charset="0"/>
                <a:ea typeface="Silom" pitchFamily="2" charset="-34"/>
                <a:cs typeface="Phosphate Inline" panose="02000506050000020004" pitchFamily="2" charset="77"/>
              </a:rPr>
              <a:t>Laser-Driven Photon </a:t>
            </a:r>
          </a:p>
          <a:p>
            <a:r>
              <a:rPr lang="en-US" sz="8000" dirty="0">
                <a:solidFill>
                  <a:schemeClr val="bg1"/>
                </a:solidFill>
                <a:latin typeface="Impact" panose="020B0806030902050204" pitchFamily="34" charset="0"/>
                <a:ea typeface="Silom" pitchFamily="2" charset="-34"/>
                <a:cs typeface="Phosphate Inline" panose="02000506050000020004" pitchFamily="2" charset="77"/>
              </a:rPr>
              <a:t>Emission in </a:t>
            </a:r>
            <a:r>
              <a:rPr lang="en-US" sz="8000" dirty="0" err="1">
                <a:solidFill>
                  <a:schemeClr val="bg1"/>
                </a:solidFill>
                <a:latin typeface="Impact" panose="020B0806030902050204" pitchFamily="34" charset="0"/>
                <a:ea typeface="Silom" pitchFamily="2" charset="-34"/>
                <a:cs typeface="Phosphate Inline" panose="02000506050000020004" pitchFamily="2" charset="77"/>
              </a:rPr>
              <a:t>SiPMs</a:t>
            </a:r>
            <a:r>
              <a:rPr lang="en-US" sz="8000" dirty="0">
                <a:solidFill>
                  <a:schemeClr val="bg1"/>
                </a:solidFill>
                <a:latin typeface="Impact" panose="020B0806030902050204" pitchFamily="34" charset="0"/>
                <a:ea typeface="Silom" pitchFamily="2" charset="-34"/>
                <a:cs typeface="Phosphate Inline" panose="02000506050000020004" pitchFamily="2" charset="77"/>
              </a:rPr>
              <a:t> with MIEL </a:t>
            </a:r>
          </a:p>
        </p:txBody>
      </p:sp>
      <p:pic>
        <p:nvPicPr>
          <p:cNvPr id="1026" name="Picture 2" descr="YES Fellowship | TRIUMF : Canada's particle accelerator centre">
            <a:extLst>
              <a:ext uri="{FF2B5EF4-FFF2-40B4-BE49-F238E27FC236}">
                <a16:creationId xmlns:a16="http://schemas.microsoft.com/office/drawing/2014/main" id="{8E5BEF9B-853E-F22D-462D-D6D7FDBAA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978" y="5606143"/>
            <a:ext cx="4577764" cy="83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486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Resistor Symbol clip art Free Vector / 4Vector">
            <a:extLst>
              <a:ext uri="{FF2B5EF4-FFF2-40B4-BE49-F238E27FC236}">
                <a16:creationId xmlns:a16="http://schemas.microsoft.com/office/drawing/2014/main" id="{9F37A7D9-13C9-4D47-DF12-EF57C2DED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7510" y="5906294"/>
            <a:ext cx="2067156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584EE54-5E00-8A7F-EB61-3633B26B73BE}"/>
              </a:ext>
            </a:extLst>
          </p:cNvPr>
          <p:cNvSpPr/>
          <p:nvPr/>
        </p:nvSpPr>
        <p:spPr>
          <a:xfrm>
            <a:off x="1704113" y="2615298"/>
            <a:ext cx="9656618" cy="2132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33D83E0-0C86-91D0-7BA3-84393AB35062}"/>
              </a:ext>
            </a:extLst>
          </p:cNvPr>
          <p:cNvSpPr/>
          <p:nvPr/>
        </p:nvSpPr>
        <p:spPr>
          <a:xfrm>
            <a:off x="1704113" y="2828512"/>
            <a:ext cx="9656618" cy="8934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F3B7FA-2252-5C45-8733-3ACF44E1C314}"/>
              </a:ext>
            </a:extLst>
          </p:cNvPr>
          <p:cNvSpPr/>
          <p:nvPr/>
        </p:nvSpPr>
        <p:spPr>
          <a:xfrm>
            <a:off x="1704113" y="3186545"/>
            <a:ext cx="9656618" cy="14287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DC236A-31CB-E3DB-1A97-ED3E38EAD9B8}"/>
              </a:ext>
            </a:extLst>
          </p:cNvPr>
          <p:cNvSpPr/>
          <p:nvPr/>
        </p:nvSpPr>
        <p:spPr>
          <a:xfrm>
            <a:off x="1704113" y="4065196"/>
            <a:ext cx="9656618" cy="16567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FC0653A-B137-D4D8-4694-B3F592C157BC}"/>
              </a:ext>
            </a:extLst>
          </p:cNvPr>
          <p:cNvSpPr/>
          <p:nvPr/>
        </p:nvSpPr>
        <p:spPr>
          <a:xfrm>
            <a:off x="1704113" y="5721927"/>
            <a:ext cx="9656618" cy="73429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F02D6007-3681-9C40-31C7-5F531574325B}"/>
              </a:ext>
            </a:extLst>
          </p:cNvPr>
          <p:cNvSpPr/>
          <p:nvPr/>
        </p:nvSpPr>
        <p:spPr>
          <a:xfrm>
            <a:off x="7646420" y="-1165282"/>
            <a:ext cx="5131993" cy="340797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CE7C9D1-DAA1-15D0-AD4C-E2D3F3AF8AEB}"/>
              </a:ext>
            </a:extLst>
          </p:cNvPr>
          <p:cNvSpPr txBox="1"/>
          <p:nvPr/>
        </p:nvSpPr>
        <p:spPr>
          <a:xfrm>
            <a:off x="7261297" y="90482"/>
            <a:ext cx="45857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dirty="0">
                <a:solidFill>
                  <a:srgbClr val="FF0000"/>
                </a:solidFill>
                <a:latin typeface="Impact" panose="020B0806030902050204" pitchFamily="34" charset="0"/>
              </a:rPr>
              <a:t>How does a </a:t>
            </a:r>
            <a:r>
              <a:rPr lang="en-US" sz="6000" dirty="0" err="1">
                <a:solidFill>
                  <a:srgbClr val="FF0000"/>
                </a:solidFill>
                <a:latin typeface="Impact" panose="020B0806030902050204" pitchFamily="34" charset="0"/>
              </a:rPr>
              <a:t>SiPM</a:t>
            </a:r>
            <a:r>
              <a:rPr lang="en-US" sz="6000" dirty="0">
                <a:solidFill>
                  <a:srgbClr val="FF0000"/>
                </a:solidFill>
                <a:latin typeface="Impact" panose="020B0806030902050204" pitchFamily="34" charset="0"/>
              </a:rPr>
              <a:t> work?</a:t>
            </a:r>
          </a:p>
        </p:txBody>
      </p:sp>
      <p:sp>
        <p:nvSpPr>
          <p:cNvPr id="28" name="Trapezoid 27">
            <a:extLst>
              <a:ext uri="{FF2B5EF4-FFF2-40B4-BE49-F238E27FC236}">
                <a16:creationId xmlns:a16="http://schemas.microsoft.com/office/drawing/2014/main" id="{66D70103-B491-6FF3-457A-499ABB8BF4E3}"/>
              </a:ext>
            </a:extLst>
          </p:cNvPr>
          <p:cNvSpPr/>
          <p:nvPr/>
        </p:nvSpPr>
        <p:spPr>
          <a:xfrm rot="10800000">
            <a:off x="1704112" y="2828511"/>
            <a:ext cx="506437" cy="2893416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rapezoid 28">
            <a:extLst>
              <a:ext uri="{FF2B5EF4-FFF2-40B4-BE49-F238E27FC236}">
                <a16:creationId xmlns:a16="http://schemas.microsoft.com/office/drawing/2014/main" id="{1E1AB2CB-0D79-39DF-9FFA-91C9925A7668}"/>
              </a:ext>
            </a:extLst>
          </p:cNvPr>
          <p:cNvSpPr/>
          <p:nvPr/>
        </p:nvSpPr>
        <p:spPr>
          <a:xfrm rot="10800000">
            <a:off x="6279203" y="2828510"/>
            <a:ext cx="506437" cy="2893416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rapezoid 30">
            <a:extLst>
              <a:ext uri="{FF2B5EF4-FFF2-40B4-BE49-F238E27FC236}">
                <a16:creationId xmlns:a16="http://schemas.microsoft.com/office/drawing/2014/main" id="{F26F618A-7FC4-0BCA-DE4A-188B41DFB4DD}"/>
              </a:ext>
            </a:extLst>
          </p:cNvPr>
          <p:cNvSpPr/>
          <p:nvPr/>
        </p:nvSpPr>
        <p:spPr>
          <a:xfrm rot="10800000">
            <a:off x="10854292" y="2828510"/>
            <a:ext cx="506437" cy="2893416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068B914-1DCB-D232-81AC-A26BC59CA08E}"/>
              </a:ext>
            </a:extLst>
          </p:cNvPr>
          <p:cNvSpPr txBox="1"/>
          <p:nvPr/>
        </p:nvSpPr>
        <p:spPr>
          <a:xfrm>
            <a:off x="10220809" y="2758478"/>
            <a:ext cx="904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p++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0CF7C6E-8E37-CA0A-880C-CEF4236AB2AB}"/>
              </a:ext>
            </a:extLst>
          </p:cNvPr>
          <p:cNvSpPr txBox="1"/>
          <p:nvPr/>
        </p:nvSpPr>
        <p:spPr>
          <a:xfrm>
            <a:off x="10220809" y="3611275"/>
            <a:ext cx="651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46A8AA2-6CD4-86C8-7792-3900C7E351FA}"/>
              </a:ext>
            </a:extLst>
          </p:cNvPr>
          <p:cNvSpPr txBox="1"/>
          <p:nvPr/>
        </p:nvSpPr>
        <p:spPr>
          <a:xfrm>
            <a:off x="10203127" y="5330295"/>
            <a:ext cx="651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92D52DE-1F38-1F62-366B-D329C8B7CACF}"/>
              </a:ext>
            </a:extLst>
          </p:cNvPr>
          <p:cNvSpPr txBox="1"/>
          <p:nvPr/>
        </p:nvSpPr>
        <p:spPr>
          <a:xfrm>
            <a:off x="10214037" y="6045277"/>
            <a:ext cx="651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n+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534C0A9-2A5A-BDD7-11BB-2C63C2932886}"/>
              </a:ext>
            </a:extLst>
          </p:cNvPr>
          <p:cNvCxnSpPr>
            <a:cxnSpLocks/>
          </p:cNvCxnSpPr>
          <p:nvPr/>
        </p:nvCxnSpPr>
        <p:spPr>
          <a:xfrm flipH="1">
            <a:off x="4243218" y="1246712"/>
            <a:ext cx="1" cy="1889109"/>
          </a:xfrm>
          <a:prstGeom prst="straightConnector1">
            <a:avLst/>
          </a:prstGeom>
          <a:ln w="60325">
            <a:solidFill>
              <a:schemeClr val="bg1"/>
            </a:solidFill>
            <a:tailEnd type="triangle"/>
          </a:ln>
          <a:effectLst>
            <a:glow rad="38100">
              <a:schemeClr val="tx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97C75F56-B750-A2C4-AAD4-37AECE8B2E1D}"/>
              </a:ext>
            </a:extLst>
          </p:cNvPr>
          <p:cNvSpPr txBox="1"/>
          <p:nvPr/>
        </p:nvSpPr>
        <p:spPr>
          <a:xfrm>
            <a:off x="2787213" y="815824"/>
            <a:ext cx="2912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  <a:latin typeface="Andale Mono" panose="020B0509000000000004" pitchFamily="49" charset="0"/>
              </a:rPr>
              <a:t>Photon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E90D6299-7B0D-59BA-2197-67E6CC32767F}"/>
              </a:ext>
            </a:extLst>
          </p:cNvPr>
          <p:cNvSpPr/>
          <p:nvPr/>
        </p:nvSpPr>
        <p:spPr>
          <a:xfrm>
            <a:off x="4155722" y="1203621"/>
            <a:ext cx="174993" cy="1749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F25C086-A8BF-870A-58A7-21F4FE41C30A}"/>
              </a:ext>
            </a:extLst>
          </p:cNvPr>
          <p:cNvSpPr/>
          <p:nvPr/>
        </p:nvSpPr>
        <p:spPr>
          <a:xfrm>
            <a:off x="4154239" y="3230366"/>
            <a:ext cx="174993" cy="1749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91607BD-55CA-58A1-F25B-E447179E1820}"/>
              </a:ext>
            </a:extLst>
          </p:cNvPr>
          <p:cNvSpPr txBox="1"/>
          <p:nvPr/>
        </p:nvSpPr>
        <p:spPr>
          <a:xfrm>
            <a:off x="4304081" y="3057036"/>
            <a:ext cx="485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atin typeface="Andale Mono" panose="020B0509000000000004" pitchFamily="49" charset="0"/>
              </a:rPr>
              <a:t>e</a:t>
            </a:r>
            <a:r>
              <a:rPr lang="en-US" sz="2200" b="1" baseline="30000" dirty="0">
                <a:latin typeface="Andale Mono" panose="020B0509000000000004" pitchFamily="49" charset="0"/>
              </a:rPr>
              <a:t>-</a:t>
            </a:r>
            <a:endParaRPr lang="en-US" sz="2200" b="1" dirty="0">
              <a:latin typeface="Andale Mono" panose="020B0509000000000004" pitchFamily="49" charset="0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73C5936-8DE4-B1BE-D91C-CB535570388F}"/>
              </a:ext>
            </a:extLst>
          </p:cNvPr>
          <p:cNvCxnSpPr>
            <a:cxnSpLocks/>
          </p:cNvCxnSpPr>
          <p:nvPr/>
        </p:nvCxnSpPr>
        <p:spPr>
          <a:xfrm>
            <a:off x="4241735" y="3447659"/>
            <a:ext cx="0" cy="39444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5A4308EB-B270-6299-9959-B39E223C01E9}"/>
              </a:ext>
            </a:extLst>
          </p:cNvPr>
          <p:cNvSpPr/>
          <p:nvPr/>
        </p:nvSpPr>
        <p:spPr>
          <a:xfrm>
            <a:off x="3077797" y="3851422"/>
            <a:ext cx="2311785" cy="88047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92BED736-27DA-A612-C439-F0E44253E7A9}"/>
              </a:ext>
            </a:extLst>
          </p:cNvPr>
          <p:cNvSpPr/>
          <p:nvPr/>
        </p:nvSpPr>
        <p:spPr>
          <a:xfrm>
            <a:off x="4317720" y="4006542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666BF505-B45B-139A-AFA9-3B88F681C83E}"/>
              </a:ext>
            </a:extLst>
          </p:cNvPr>
          <p:cNvSpPr/>
          <p:nvPr/>
        </p:nvSpPr>
        <p:spPr>
          <a:xfrm>
            <a:off x="4004190" y="4214188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69766F3D-73BF-08C5-0486-E2AF0D6430B3}"/>
              </a:ext>
            </a:extLst>
          </p:cNvPr>
          <p:cNvSpPr/>
          <p:nvPr/>
        </p:nvSpPr>
        <p:spPr>
          <a:xfrm>
            <a:off x="4508040" y="4221726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32325AB3-BA14-DCCF-9565-56E05F6AE649}"/>
              </a:ext>
            </a:extLst>
          </p:cNvPr>
          <p:cNvSpPr/>
          <p:nvPr/>
        </p:nvSpPr>
        <p:spPr>
          <a:xfrm>
            <a:off x="3905790" y="4025070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5D07F89B-5248-66A0-3A43-FEE92B302189}"/>
              </a:ext>
            </a:extLst>
          </p:cNvPr>
          <p:cNvSpPr/>
          <p:nvPr/>
        </p:nvSpPr>
        <p:spPr>
          <a:xfrm>
            <a:off x="4685228" y="4362056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ECBC278-A685-1C7C-F3C2-790F6A57817F}"/>
              </a:ext>
            </a:extLst>
          </p:cNvPr>
          <p:cNvSpPr/>
          <p:nvPr/>
        </p:nvSpPr>
        <p:spPr>
          <a:xfrm>
            <a:off x="4363764" y="4547199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81AF922C-6129-A390-36A4-04193735DDF0}"/>
              </a:ext>
            </a:extLst>
          </p:cNvPr>
          <p:cNvSpPr/>
          <p:nvPr/>
        </p:nvSpPr>
        <p:spPr>
          <a:xfrm>
            <a:off x="3652757" y="4258495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1C019A4F-D0AB-8E23-FF4B-E77B6F79F764}"/>
              </a:ext>
            </a:extLst>
          </p:cNvPr>
          <p:cNvSpPr/>
          <p:nvPr/>
        </p:nvSpPr>
        <p:spPr>
          <a:xfrm>
            <a:off x="4093416" y="4410191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C89CAF5C-6900-E50F-93B2-89498ADCF242}"/>
              </a:ext>
            </a:extLst>
          </p:cNvPr>
          <p:cNvSpPr/>
          <p:nvPr/>
        </p:nvSpPr>
        <p:spPr>
          <a:xfrm>
            <a:off x="3442296" y="4539119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DA15902-5DFA-7506-614A-E9A827B9D01C}"/>
              </a:ext>
            </a:extLst>
          </p:cNvPr>
          <p:cNvSpPr/>
          <p:nvPr/>
        </p:nvSpPr>
        <p:spPr>
          <a:xfrm>
            <a:off x="3810709" y="4526664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FBF77935-79C7-75BB-8645-C41669DC297D}"/>
              </a:ext>
            </a:extLst>
          </p:cNvPr>
          <p:cNvSpPr/>
          <p:nvPr/>
        </p:nvSpPr>
        <p:spPr>
          <a:xfrm>
            <a:off x="4288409" y="4251221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CA2FB123-4E1F-923E-B7A8-B109923B5D9A}"/>
              </a:ext>
            </a:extLst>
          </p:cNvPr>
          <p:cNvSpPr/>
          <p:nvPr/>
        </p:nvSpPr>
        <p:spPr>
          <a:xfrm>
            <a:off x="4839679" y="4526664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Left Brace 104">
            <a:extLst>
              <a:ext uri="{FF2B5EF4-FFF2-40B4-BE49-F238E27FC236}">
                <a16:creationId xmlns:a16="http://schemas.microsoft.com/office/drawing/2014/main" id="{3F77D69F-FE25-CB89-63DD-CD45878A5312}"/>
              </a:ext>
            </a:extLst>
          </p:cNvPr>
          <p:cNvSpPr/>
          <p:nvPr/>
        </p:nvSpPr>
        <p:spPr>
          <a:xfrm>
            <a:off x="2763064" y="3922397"/>
            <a:ext cx="193921" cy="766217"/>
          </a:xfrm>
          <a:prstGeom prst="leftBrac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197C890-8E37-C3F1-5B61-ABF876663C19}"/>
              </a:ext>
            </a:extLst>
          </p:cNvPr>
          <p:cNvSpPr txBox="1"/>
          <p:nvPr/>
        </p:nvSpPr>
        <p:spPr>
          <a:xfrm rot="16200000">
            <a:off x="1455177" y="4103856"/>
            <a:ext cx="2334260" cy="33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ndale Mono" panose="020B0509000000000004" pitchFamily="49" charset="0"/>
              </a:rPr>
              <a:t>Avalanche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83E7C3B6-5B95-AA9D-EABC-FDD082F541AC}"/>
              </a:ext>
            </a:extLst>
          </p:cNvPr>
          <p:cNvSpPr/>
          <p:nvPr/>
        </p:nvSpPr>
        <p:spPr>
          <a:xfrm>
            <a:off x="4168179" y="3895893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FD49D32D-FADC-F98C-F19C-AB6F58D5BEB5}"/>
              </a:ext>
            </a:extLst>
          </p:cNvPr>
          <p:cNvSpPr/>
          <p:nvPr/>
        </p:nvSpPr>
        <p:spPr>
          <a:xfrm>
            <a:off x="8640584" y="3231309"/>
            <a:ext cx="174993" cy="1749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FEA0644-1CF0-5F4F-CE0F-2D867E1FEA2E}"/>
              </a:ext>
            </a:extLst>
          </p:cNvPr>
          <p:cNvSpPr txBox="1"/>
          <p:nvPr/>
        </p:nvSpPr>
        <p:spPr>
          <a:xfrm>
            <a:off x="8790426" y="3057979"/>
            <a:ext cx="485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atin typeface="Andale Mono" panose="020B0509000000000004" pitchFamily="49" charset="0"/>
              </a:rPr>
              <a:t>e</a:t>
            </a:r>
            <a:r>
              <a:rPr lang="en-US" sz="2200" b="1" baseline="30000" dirty="0">
                <a:latin typeface="Andale Mono" panose="020B0509000000000004" pitchFamily="49" charset="0"/>
              </a:rPr>
              <a:t>-</a:t>
            </a:r>
            <a:endParaRPr lang="en-US" sz="2200" b="1" dirty="0">
              <a:latin typeface="Andale Mono" panose="020B0509000000000004" pitchFamily="49" charset="0"/>
            </a:endParaRP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78486D55-FE78-2C97-5837-01BE67F402C3}"/>
              </a:ext>
            </a:extLst>
          </p:cNvPr>
          <p:cNvCxnSpPr>
            <a:cxnSpLocks/>
          </p:cNvCxnSpPr>
          <p:nvPr/>
        </p:nvCxnSpPr>
        <p:spPr>
          <a:xfrm>
            <a:off x="8728080" y="3448602"/>
            <a:ext cx="0" cy="39444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31D0C87A-CE5C-A356-CA0A-5CEFD22F997F}"/>
              </a:ext>
            </a:extLst>
          </p:cNvPr>
          <p:cNvSpPr/>
          <p:nvPr/>
        </p:nvSpPr>
        <p:spPr>
          <a:xfrm>
            <a:off x="7564142" y="3852365"/>
            <a:ext cx="2311785" cy="88047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D93F181-7068-168F-0EAF-3AE19782AD59}"/>
              </a:ext>
            </a:extLst>
          </p:cNvPr>
          <p:cNvSpPr/>
          <p:nvPr/>
        </p:nvSpPr>
        <p:spPr>
          <a:xfrm>
            <a:off x="8804065" y="4007485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B27B7832-A5A3-EA55-ECD3-9B93C889F6D8}"/>
              </a:ext>
            </a:extLst>
          </p:cNvPr>
          <p:cNvSpPr/>
          <p:nvPr/>
        </p:nvSpPr>
        <p:spPr>
          <a:xfrm>
            <a:off x="8490535" y="4215131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A9312FF8-E1C1-E683-01FE-91A5E34369A4}"/>
              </a:ext>
            </a:extLst>
          </p:cNvPr>
          <p:cNvSpPr/>
          <p:nvPr/>
        </p:nvSpPr>
        <p:spPr>
          <a:xfrm>
            <a:off x="8994385" y="4222669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6A5DEF76-336E-8DC0-F7E2-35843ACC4C23}"/>
              </a:ext>
            </a:extLst>
          </p:cNvPr>
          <p:cNvSpPr/>
          <p:nvPr/>
        </p:nvSpPr>
        <p:spPr>
          <a:xfrm>
            <a:off x="8392135" y="4026013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89420BA9-F046-A52F-B372-DE6199166866}"/>
              </a:ext>
            </a:extLst>
          </p:cNvPr>
          <p:cNvSpPr/>
          <p:nvPr/>
        </p:nvSpPr>
        <p:spPr>
          <a:xfrm>
            <a:off x="9171573" y="4362999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6ACB69B2-489F-085A-3E2F-5855783ABF6F}"/>
              </a:ext>
            </a:extLst>
          </p:cNvPr>
          <p:cNvSpPr/>
          <p:nvPr/>
        </p:nvSpPr>
        <p:spPr>
          <a:xfrm>
            <a:off x="8850109" y="4548142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C97A266-D399-EA2E-627F-0D81E9059C26}"/>
              </a:ext>
            </a:extLst>
          </p:cNvPr>
          <p:cNvSpPr/>
          <p:nvPr/>
        </p:nvSpPr>
        <p:spPr>
          <a:xfrm>
            <a:off x="8139102" y="4259438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7AFDB2E2-3981-D33A-FBCA-E1FA712341F3}"/>
              </a:ext>
            </a:extLst>
          </p:cNvPr>
          <p:cNvSpPr/>
          <p:nvPr/>
        </p:nvSpPr>
        <p:spPr>
          <a:xfrm>
            <a:off x="8579761" y="4411134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C2F2E93-4543-EA06-C62D-3D004C76BB3B}"/>
              </a:ext>
            </a:extLst>
          </p:cNvPr>
          <p:cNvSpPr/>
          <p:nvPr/>
        </p:nvSpPr>
        <p:spPr>
          <a:xfrm>
            <a:off x="7928641" y="4540062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25760B7C-D9E2-0925-727A-9C759B5D1996}"/>
              </a:ext>
            </a:extLst>
          </p:cNvPr>
          <p:cNvSpPr/>
          <p:nvPr/>
        </p:nvSpPr>
        <p:spPr>
          <a:xfrm>
            <a:off x="8297054" y="4527607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B51E33BD-D7A7-A111-2AAD-BC519657D201}"/>
              </a:ext>
            </a:extLst>
          </p:cNvPr>
          <p:cNvSpPr/>
          <p:nvPr/>
        </p:nvSpPr>
        <p:spPr>
          <a:xfrm>
            <a:off x="8774754" y="4252164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9A22843A-0E3C-2460-74E5-AEE672FEC8B1}"/>
              </a:ext>
            </a:extLst>
          </p:cNvPr>
          <p:cNvSpPr/>
          <p:nvPr/>
        </p:nvSpPr>
        <p:spPr>
          <a:xfrm>
            <a:off x="9326024" y="4527607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C4284635-DED2-DAC8-855C-C7E98CC1A648}"/>
              </a:ext>
            </a:extLst>
          </p:cNvPr>
          <p:cNvSpPr/>
          <p:nvPr/>
        </p:nvSpPr>
        <p:spPr>
          <a:xfrm>
            <a:off x="8654524" y="3896836"/>
            <a:ext cx="140274" cy="13383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73" name="Straight Connector 3072">
            <a:extLst>
              <a:ext uri="{FF2B5EF4-FFF2-40B4-BE49-F238E27FC236}">
                <a16:creationId xmlns:a16="http://schemas.microsoft.com/office/drawing/2014/main" id="{B35B9344-43B0-8C73-5489-AAD7FB664789}"/>
              </a:ext>
            </a:extLst>
          </p:cNvPr>
          <p:cNvCxnSpPr>
            <a:cxnSpLocks/>
          </p:cNvCxnSpPr>
          <p:nvPr/>
        </p:nvCxnSpPr>
        <p:spPr>
          <a:xfrm flipH="1">
            <a:off x="251294" y="3135821"/>
            <a:ext cx="1382245" cy="937119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5" name="Straight Connector 3074">
            <a:extLst>
              <a:ext uri="{FF2B5EF4-FFF2-40B4-BE49-F238E27FC236}">
                <a16:creationId xmlns:a16="http://schemas.microsoft.com/office/drawing/2014/main" id="{51CE2FDA-C349-52B8-9A05-4164C54D428E}"/>
              </a:ext>
            </a:extLst>
          </p:cNvPr>
          <p:cNvCxnSpPr>
            <a:cxnSpLocks/>
          </p:cNvCxnSpPr>
          <p:nvPr/>
        </p:nvCxnSpPr>
        <p:spPr>
          <a:xfrm flipH="1" flipV="1">
            <a:off x="251294" y="4089219"/>
            <a:ext cx="1378024" cy="1632708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3075">
            <a:extLst>
              <a:ext uri="{FF2B5EF4-FFF2-40B4-BE49-F238E27FC236}">
                <a16:creationId xmlns:a16="http://schemas.microsoft.com/office/drawing/2014/main" id="{79D804E5-C750-526F-AAF4-E07327CA7959}"/>
              </a:ext>
            </a:extLst>
          </p:cNvPr>
          <p:cNvSpPr txBox="1"/>
          <p:nvPr/>
        </p:nvSpPr>
        <p:spPr>
          <a:xfrm>
            <a:off x="424260" y="2289947"/>
            <a:ext cx="1550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E-field</a:t>
            </a:r>
          </a:p>
        </p:txBody>
      </p:sp>
      <p:cxnSp>
        <p:nvCxnSpPr>
          <p:cNvPr id="3077" name="Straight Arrow Connector 3076">
            <a:extLst>
              <a:ext uri="{FF2B5EF4-FFF2-40B4-BE49-F238E27FC236}">
                <a16:creationId xmlns:a16="http://schemas.microsoft.com/office/drawing/2014/main" id="{804B0C83-CD05-DA3D-965B-49A53755C179}"/>
              </a:ext>
            </a:extLst>
          </p:cNvPr>
          <p:cNvCxnSpPr>
            <a:cxnSpLocks/>
          </p:cNvCxnSpPr>
          <p:nvPr/>
        </p:nvCxnSpPr>
        <p:spPr>
          <a:xfrm flipH="1" flipV="1">
            <a:off x="133062" y="2615298"/>
            <a:ext cx="1523826" cy="9199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9" name="Straight Arrow Connector 3078">
            <a:extLst>
              <a:ext uri="{FF2B5EF4-FFF2-40B4-BE49-F238E27FC236}">
                <a16:creationId xmlns:a16="http://schemas.microsoft.com/office/drawing/2014/main" id="{71038965-46B3-5B22-BAE3-49E22AD6B565}"/>
              </a:ext>
            </a:extLst>
          </p:cNvPr>
          <p:cNvCxnSpPr>
            <a:cxnSpLocks/>
          </p:cNvCxnSpPr>
          <p:nvPr/>
        </p:nvCxnSpPr>
        <p:spPr>
          <a:xfrm flipH="1">
            <a:off x="1629318" y="2624497"/>
            <a:ext cx="8443" cy="3455677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2" name="Straight Arrow Connector 3101">
            <a:extLst>
              <a:ext uri="{FF2B5EF4-FFF2-40B4-BE49-F238E27FC236}">
                <a16:creationId xmlns:a16="http://schemas.microsoft.com/office/drawing/2014/main" id="{56CB5B26-F4BA-B357-D12C-30053C11DE34}"/>
              </a:ext>
            </a:extLst>
          </p:cNvPr>
          <p:cNvCxnSpPr>
            <a:cxnSpLocks/>
          </p:cNvCxnSpPr>
          <p:nvPr/>
        </p:nvCxnSpPr>
        <p:spPr>
          <a:xfrm flipV="1">
            <a:off x="5040962" y="1721898"/>
            <a:ext cx="494887" cy="2418481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  <a:effectLst>
            <a:glow rad="38100">
              <a:schemeClr val="tx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5" name="Straight Arrow Connector 3104">
            <a:extLst>
              <a:ext uri="{FF2B5EF4-FFF2-40B4-BE49-F238E27FC236}">
                <a16:creationId xmlns:a16="http://schemas.microsoft.com/office/drawing/2014/main" id="{FD86B49B-A104-224D-A99F-D564863842CA}"/>
              </a:ext>
            </a:extLst>
          </p:cNvPr>
          <p:cNvCxnSpPr>
            <a:cxnSpLocks/>
          </p:cNvCxnSpPr>
          <p:nvPr/>
        </p:nvCxnSpPr>
        <p:spPr>
          <a:xfrm flipV="1">
            <a:off x="5061073" y="3330906"/>
            <a:ext cx="3513428" cy="1048038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  <a:effectLst>
            <a:glow rad="38100">
              <a:schemeClr val="tx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92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9" grpId="0" animBg="1"/>
      <p:bldP spid="81" grpId="0" animBg="1"/>
      <p:bldP spid="82" grpId="0"/>
      <p:bldP spid="90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2" grpId="0" animBg="1"/>
      <p:bldP spid="103" grpId="0" animBg="1"/>
      <p:bldP spid="104" grpId="0" animBg="1"/>
      <p:bldP spid="105" grpId="0" animBg="1"/>
      <p:bldP spid="106" grpId="0"/>
      <p:bldP spid="107" grpId="0" animBg="1"/>
      <p:bldP spid="109" grpId="0" animBg="1"/>
      <p:bldP spid="110" grpId="0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B5AC1718-30C5-4EA0-20B5-E9F37D047223}"/>
              </a:ext>
            </a:extLst>
          </p:cNvPr>
          <p:cNvSpPr/>
          <p:nvPr/>
        </p:nvSpPr>
        <p:spPr>
          <a:xfrm>
            <a:off x="57737" y="96822"/>
            <a:ext cx="8711738" cy="657415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30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99C8A8C0-2281-CCD0-115F-BE3CCA5C283E}"/>
              </a:ext>
            </a:extLst>
          </p:cNvPr>
          <p:cNvSpPr/>
          <p:nvPr/>
        </p:nvSpPr>
        <p:spPr>
          <a:xfrm>
            <a:off x="2321117" y="3371153"/>
            <a:ext cx="2363373" cy="320299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7E07486-62F3-4F32-07D7-A31EA138F869}"/>
              </a:ext>
            </a:extLst>
          </p:cNvPr>
          <p:cNvSpPr/>
          <p:nvPr/>
        </p:nvSpPr>
        <p:spPr>
          <a:xfrm>
            <a:off x="7727019" y="687666"/>
            <a:ext cx="98025" cy="5201857"/>
          </a:xfrm>
          <a:prstGeom prst="rect">
            <a:avLst/>
          </a:prstGeom>
          <a:gradFill flip="none" rotWithShape="1">
            <a:gsLst>
              <a:gs pos="87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EB31E1B-DBDF-7186-6FE8-97F746A718B5}"/>
              </a:ext>
            </a:extLst>
          </p:cNvPr>
          <p:cNvSpPr/>
          <p:nvPr/>
        </p:nvSpPr>
        <p:spPr>
          <a:xfrm rot="5400000">
            <a:off x="6992757" y="1583226"/>
            <a:ext cx="1893717" cy="656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D0433A-C6A1-EEBC-FC46-76545C3A728B}"/>
              </a:ext>
            </a:extLst>
          </p:cNvPr>
          <p:cNvSpPr/>
          <p:nvPr/>
        </p:nvSpPr>
        <p:spPr>
          <a:xfrm rot="5400000">
            <a:off x="6680605" y="1599090"/>
            <a:ext cx="1920871" cy="980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F94B0B4-0B7F-FFF7-A58A-F1EEAEBB0427}"/>
              </a:ext>
            </a:extLst>
          </p:cNvPr>
          <p:cNvSpPr/>
          <p:nvPr/>
        </p:nvSpPr>
        <p:spPr>
          <a:xfrm>
            <a:off x="1375882" y="2424075"/>
            <a:ext cx="555170" cy="29935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4FFE295-CD72-3480-F0A0-55E111F99922}"/>
              </a:ext>
            </a:extLst>
          </p:cNvPr>
          <p:cNvSpPr/>
          <p:nvPr/>
        </p:nvSpPr>
        <p:spPr>
          <a:xfrm>
            <a:off x="-949018" y="-972346"/>
            <a:ext cx="6043533" cy="2396696"/>
          </a:xfrm>
          <a:prstGeom prst="round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6EAA0F-5E4C-A40B-0E41-5EA253FA43CA}"/>
              </a:ext>
            </a:extLst>
          </p:cNvPr>
          <p:cNvSpPr txBox="1"/>
          <p:nvPr/>
        </p:nvSpPr>
        <p:spPr>
          <a:xfrm>
            <a:off x="-370113" y="226002"/>
            <a:ext cx="5712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Impact" panose="020B0806030902050204" pitchFamily="34" charset="0"/>
              </a:rPr>
              <a:t>MIEL at TRIUMF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8C2E3A-0A2D-31E3-C2F0-05E277D37E5A}"/>
              </a:ext>
            </a:extLst>
          </p:cNvPr>
          <p:cNvSpPr/>
          <p:nvPr/>
        </p:nvSpPr>
        <p:spPr>
          <a:xfrm>
            <a:off x="7318832" y="480838"/>
            <a:ext cx="914400" cy="206829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 Same Side Corner Rectangle 2">
            <a:extLst>
              <a:ext uri="{FF2B5EF4-FFF2-40B4-BE49-F238E27FC236}">
                <a16:creationId xmlns:a16="http://schemas.microsoft.com/office/drawing/2014/main" id="{3DBBA7AF-0EB3-794E-9AD2-8D83B2F05925}"/>
              </a:ext>
            </a:extLst>
          </p:cNvPr>
          <p:cNvSpPr/>
          <p:nvPr/>
        </p:nvSpPr>
        <p:spPr>
          <a:xfrm rot="16200000">
            <a:off x="752673" y="1871625"/>
            <a:ext cx="397327" cy="1404260"/>
          </a:xfrm>
          <a:prstGeom prst="round2Same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BDC79DB-57BA-B01B-F318-964154C1F2E1}"/>
              </a:ext>
            </a:extLst>
          </p:cNvPr>
          <p:cNvSpPr/>
          <p:nvPr/>
        </p:nvSpPr>
        <p:spPr>
          <a:xfrm>
            <a:off x="1430311" y="2259431"/>
            <a:ext cx="266697" cy="628648"/>
          </a:xfrm>
          <a:prstGeom prst="round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826819-1233-2535-5A30-832CAC13C0E1}"/>
              </a:ext>
            </a:extLst>
          </p:cNvPr>
          <p:cNvSpPr/>
          <p:nvPr/>
        </p:nvSpPr>
        <p:spPr>
          <a:xfrm>
            <a:off x="1929498" y="2563514"/>
            <a:ext cx="5712842" cy="797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D495F18-3E82-BBE0-3230-C09E760A5257}"/>
              </a:ext>
            </a:extLst>
          </p:cNvPr>
          <p:cNvSpPr/>
          <p:nvPr/>
        </p:nvSpPr>
        <p:spPr>
          <a:xfrm>
            <a:off x="7546437" y="1375319"/>
            <a:ext cx="469405" cy="482609"/>
          </a:xfrm>
          <a:prstGeom prst="rect">
            <a:avLst/>
          </a:prstGeom>
          <a:solidFill>
            <a:schemeClr val="accent3">
              <a:lumMod val="50000"/>
            </a:schemeClr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A192320-C751-737B-C521-957D214657A8}"/>
              </a:ext>
            </a:extLst>
          </p:cNvPr>
          <p:cNvSpPr/>
          <p:nvPr/>
        </p:nvSpPr>
        <p:spPr>
          <a:xfrm>
            <a:off x="7546437" y="1367221"/>
            <a:ext cx="469405" cy="186564"/>
          </a:xfrm>
          <a:prstGeom prst="rect">
            <a:avLst/>
          </a:prstGeom>
          <a:solidFill>
            <a:schemeClr val="tx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DD034B-2BB6-BFBC-2FD9-28535CE97B12}"/>
              </a:ext>
            </a:extLst>
          </p:cNvPr>
          <p:cNvSpPr/>
          <p:nvPr/>
        </p:nvSpPr>
        <p:spPr>
          <a:xfrm>
            <a:off x="7184142" y="1749071"/>
            <a:ext cx="1205690" cy="31568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A741EF3-B84D-1887-4053-6A7D7917AC80}"/>
              </a:ext>
            </a:extLst>
          </p:cNvPr>
          <p:cNvSpPr/>
          <p:nvPr/>
        </p:nvSpPr>
        <p:spPr>
          <a:xfrm rot="16200000">
            <a:off x="6326571" y="4363831"/>
            <a:ext cx="79699" cy="2917247"/>
          </a:xfrm>
          <a:prstGeom prst="rect">
            <a:avLst/>
          </a:prstGeom>
          <a:gradFill flip="none" rotWithShape="1">
            <a:gsLst>
              <a:gs pos="87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E1E16D7-8428-9732-B7EA-D77131B624A1}"/>
              </a:ext>
            </a:extLst>
          </p:cNvPr>
          <p:cNvSpPr/>
          <p:nvPr/>
        </p:nvSpPr>
        <p:spPr>
          <a:xfrm rot="19867411">
            <a:off x="6994218" y="5776906"/>
            <a:ext cx="1587751" cy="14331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11002E-93FE-BCFD-3FE0-8E2B3921B26A}"/>
              </a:ext>
            </a:extLst>
          </p:cNvPr>
          <p:cNvSpPr/>
          <p:nvPr/>
        </p:nvSpPr>
        <p:spPr>
          <a:xfrm>
            <a:off x="4159448" y="5782603"/>
            <a:ext cx="2694779" cy="79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397E402-DC8E-790B-4266-A513EDFB7B00}"/>
              </a:ext>
            </a:extLst>
          </p:cNvPr>
          <p:cNvSpPr/>
          <p:nvPr/>
        </p:nvSpPr>
        <p:spPr>
          <a:xfrm>
            <a:off x="4684490" y="5559692"/>
            <a:ext cx="246492" cy="57774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69230DA-684A-E932-6E97-018B906DBF50}"/>
              </a:ext>
            </a:extLst>
          </p:cNvPr>
          <p:cNvSpPr/>
          <p:nvPr/>
        </p:nvSpPr>
        <p:spPr>
          <a:xfrm rot="16200000">
            <a:off x="3146070" y="4794093"/>
            <a:ext cx="2054567" cy="81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19C655F-5207-7CBA-4067-E8D1F5F9D75C}"/>
              </a:ext>
            </a:extLst>
          </p:cNvPr>
          <p:cNvSpPr/>
          <p:nvPr/>
        </p:nvSpPr>
        <p:spPr>
          <a:xfrm rot="17529358">
            <a:off x="3033523" y="4530168"/>
            <a:ext cx="1648436" cy="100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4E2D4E3-8A59-E328-A996-05BC2CD9CAFA}"/>
              </a:ext>
            </a:extLst>
          </p:cNvPr>
          <p:cNvSpPr/>
          <p:nvPr/>
        </p:nvSpPr>
        <p:spPr>
          <a:xfrm rot="14786657">
            <a:off x="2353181" y="4533395"/>
            <a:ext cx="1659644" cy="8967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0F63554-047B-DFD0-7490-D7652DB1E7E5}"/>
              </a:ext>
            </a:extLst>
          </p:cNvPr>
          <p:cNvSpPr/>
          <p:nvPr/>
        </p:nvSpPr>
        <p:spPr>
          <a:xfrm rot="16200000">
            <a:off x="1819831" y="4794094"/>
            <a:ext cx="2054565" cy="8185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48B53C2-A960-A899-17C2-D8ECACDBB098}"/>
              </a:ext>
            </a:extLst>
          </p:cNvPr>
          <p:cNvSpPr/>
          <p:nvPr/>
        </p:nvSpPr>
        <p:spPr>
          <a:xfrm>
            <a:off x="2399174" y="5782603"/>
            <a:ext cx="488866" cy="797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DF02721B-8EA1-4CB0-2CEC-DCD1400A1F3F}"/>
              </a:ext>
            </a:extLst>
          </p:cNvPr>
          <p:cNvSpPr/>
          <p:nvPr/>
        </p:nvSpPr>
        <p:spPr>
          <a:xfrm>
            <a:off x="1666411" y="5204935"/>
            <a:ext cx="744542" cy="123503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C2140ED-4E49-9057-025B-9A4E52DD3DA7}"/>
              </a:ext>
            </a:extLst>
          </p:cNvPr>
          <p:cNvSpPr/>
          <p:nvPr/>
        </p:nvSpPr>
        <p:spPr>
          <a:xfrm>
            <a:off x="2416442" y="5533582"/>
            <a:ext cx="191905" cy="57774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A92EEFD-018F-77F1-C658-DAC1393AA766}"/>
              </a:ext>
            </a:extLst>
          </p:cNvPr>
          <p:cNvSpPr/>
          <p:nvPr/>
        </p:nvSpPr>
        <p:spPr>
          <a:xfrm rot="1580104">
            <a:off x="3902084" y="5763830"/>
            <a:ext cx="514528" cy="1068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0EBD186-04DC-25EA-A378-627AA424C2B9}"/>
              </a:ext>
            </a:extLst>
          </p:cNvPr>
          <p:cNvSpPr/>
          <p:nvPr/>
        </p:nvSpPr>
        <p:spPr>
          <a:xfrm>
            <a:off x="3885934" y="3763108"/>
            <a:ext cx="508517" cy="10259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A325317-D806-9351-446B-7E25AAD6C0EF}"/>
              </a:ext>
            </a:extLst>
          </p:cNvPr>
          <p:cNvSpPr/>
          <p:nvPr/>
        </p:nvSpPr>
        <p:spPr>
          <a:xfrm rot="19771748">
            <a:off x="2683702" y="5730485"/>
            <a:ext cx="494703" cy="1042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40FA5C8-0581-AA7D-7588-CE0EA5B60B45}"/>
              </a:ext>
            </a:extLst>
          </p:cNvPr>
          <p:cNvSpPr/>
          <p:nvPr/>
        </p:nvSpPr>
        <p:spPr>
          <a:xfrm>
            <a:off x="2626829" y="3763108"/>
            <a:ext cx="508517" cy="10259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6AD0136C-C6C5-97BD-2EF7-481808B0002F}"/>
              </a:ext>
            </a:extLst>
          </p:cNvPr>
          <p:cNvSpPr/>
          <p:nvPr/>
        </p:nvSpPr>
        <p:spPr>
          <a:xfrm rot="10800000">
            <a:off x="3322130" y="5146037"/>
            <a:ext cx="463736" cy="338502"/>
          </a:xfrm>
          <a:prstGeom prst="triangl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/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540CCE13-2A61-DB45-6909-A19A6768CD2C}"/>
              </a:ext>
            </a:extLst>
          </p:cNvPr>
          <p:cNvCxnSpPr>
            <a:cxnSpLocks/>
          </p:cNvCxnSpPr>
          <p:nvPr/>
        </p:nvCxnSpPr>
        <p:spPr>
          <a:xfrm>
            <a:off x="8248461" y="584252"/>
            <a:ext cx="1778168" cy="751334"/>
          </a:xfrm>
          <a:prstGeom prst="bentConnector3">
            <a:avLst>
              <a:gd name="adj1" fmla="val 50000"/>
            </a:avLst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9C68FC4-9B80-5F78-C279-A8B03A4C5227}"/>
              </a:ext>
            </a:extLst>
          </p:cNvPr>
          <p:cNvSpPr txBox="1"/>
          <p:nvPr/>
        </p:nvSpPr>
        <p:spPr>
          <a:xfrm>
            <a:off x="9890868" y="-13183"/>
            <a:ext cx="2661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ndale Mono" panose="020B0509000000000004" pitchFamily="49" charset="0"/>
              </a:rPr>
              <a:t>Light Proof Enclosure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E4691ED-16C3-6D18-1F61-58AF462FFB13}"/>
              </a:ext>
            </a:extLst>
          </p:cNvPr>
          <p:cNvSpPr txBox="1"/>
          <p:nvPr/>
        </p:nvSpPr>
        <p:spPr>
          <a:xfrm>
            <a:off x="9657557" y="1104754"/>
            <a:ext cx="1561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Andale Mono" panose="020B0509000000000004" pitchFamily="49" charset="0"/>
              </a:rPr>
              <a:t>SiPM</a:t>
            </a:r>
            <a:endParaRPr lang="en-US" sz="2400" dirty="0">
              <a:solidFill>
                <a:schemeClr val="bg1"/>
              </a:solidFill>
              <a:latin typeface="Andale Mono" panose="020B0509000000000004" pitchFamily="49" charset="0"/>
            </a:endParaRP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A061E986-FF8B-086A-615C-7E47920B6D85}"/>
              </a:ext>
            </a:extLst>
          </p:cNvPr>
          <p:cNvCxnSpPr>
            <a:cxnSpLocks/>
          </p:cNvCxnSpPr>
          <p:nvPr/>
        </p:nvCxnSpPr>
        <p:spPr>
          <a:xfrm flipV="1">
            <a:off x="8424207" y="383762"/>
            <a:ext cx="1546236" cy="4091"/>
          </a:xfrm>
          <a:prstGeom prst="bentConnector3">
            <a:avLst>
              <a:gd name="adj1" fmla="val 50000"/>
            </a:avLst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2B29D7CD-2ED5-2CD3-79DF-43399E6D40C7}"/>
              </a:ext>
            </a:extLst>
          </p:cNvPr>
          <p:cNvSpPr txBox="1"/>
          <p:nvPr/>
        </p:nvSpPr>
        <p:spPr>
          <a:xfrm>
            <a:off x="10013861" y="3013501"/>
            <a:ext cx="2661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ndale Mono" panose="020B0509000000000004" pitchFamily="49" charset="0"/>
              </a:rPr>
              <a:t>Dichroic mirror</a:t>
            </a:r>
          </a:p>
        </p:txBody>
      </p:sp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218A0656-7731-21C6-315A-2ADE9950606B}"/>
              </a:ext>
            </a:extLst>
          </p:cNvPr>
          <p:cNvCxnSpPr>
            <a:cxnSpLocks/>
          </p:cNvCxnSpPr>
          <p:nvPr/>
        </p:nvCxnSpPr>
        <p:spPr>
          <a:xfrm flipV="1">
            <a:off x="8536043" y="4301726"/>
            <a:ext cx="1434400" cy="866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17E1293B-1629-23A0-EB3C-F92C42A2A58A}"/>
              </a:ext>
            </a:extLst>
          </p:cNvPr>
          <p:cNvCxnSpPr>
            <a:cxnSpLocks/>
          </p:cNvCxnSpPr>
          <p:nvPr/>
        </p:nvCxnSpPr>
        <p:spPr>
          <a:xfrm>
            <a:off x="8351537" y="2424075"/>
            <a:ext cx="1675092" cy="1004925"/>
          </a:xfrm>
          <a:prstGeom prst="bentConnector3">
            <a:avLst>
              <a:gd name="adj1" fmla="val 50000"/>
            </a:avLst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24B58605-BC27-5C96-BB5F-F0BC1EAEA901}"/>
              </a:ext>
            </a:extLst>
          </p:cNvPr>
          <p:cNvSpPr txBox="1"/>
          <p:nvPr/>
        </p:nvSpPr>
        <p:spPr>
          <a:xfrm>
            <a:off x="9970443" y="3865706"/>
            <a:ext cx="2661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  <a:latin typeface="Andale Mono" panose="020B0509000000000004" pitchFamily="49" charset="0"/>
              </a:rPr>
              <a:t>Longpass</a:t>
            </a:r>
            <a:r>
              <a:rPr lang="en-US" sz="2400" dirty="0">
                <a:solidFill>
                  <a:schemeClr val="bg1"/>
                </a:solidFill>
                <a:latin typeface="Andale Mono" panose="020B0509000000000004" pitchFamily="49" charset="0"/>
              </a:rPr>
              <a:t> Filter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D480C8B-F86B-73A4-40B2-7AB06C20ECA7}"/>
              </a:ext>
            </a:extLst>
          </p:cNvPr>
          <p:cNvSpPr txBox="1"/>
          <p:nvPr/>
        </p:nvSpPr>
        <p:spPr>
          <a:xfrm>
            <a:off x="10047442" y="1546751"/>
            <a:ext cx="2383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ndale Mono" panose="020B0509000000000004" pitchFamily="49" charset="0"/>
              </a:rPr>
              <a:t>Olympus </a:t>
            </a:r>
          </a:p>
          <a:p>
            <a:r>
              <a:rPr lang="en-US" sz="2400" dirty="0">
                <a:solidFill>
                  <a:schemeClr val="bg1"/>
                </a:solidFill>
                <a:latin typeface="Andale Mono" panose="020B0509000000000004" pitchFamily="49" charset="0"/>
              </a:rPr>
              <a:t>IX83 Microscope</a:t>
            </a:r>
          </a:p>
        </p:txBody>
      </p:sp>
      <p:cxnSp>
        <p:nvCxnSpPr>
          <p:cNvPr id="91" name="Elbow Connector 90">
            <a:extLst>
              <a:ext uri="{FF2B5EF4-FFF2-40B4-BE49-F238E27FC236}">
                <a16:creationId xmlns:a16="http://schemas.microsoft.com/office/drawing/2014/main" id="{7E9C47E7-5E1A-C68D-4E01-795136E07D94}"/>
              </a:ext>
            </a:extLst>
          </p:cNvPr>
          <p:cNvCxnSpPr>
            <a:cxnSpLocks/>
            <a:endCxn id="90" idx="1"/>
          </p:cNvCxnSpPr>
          <p:nvPr/>
        </p:nvCxnSpPr>
        <p:spPr>
          <a:xfrm>
            <a:off x="8439981" y="1914914"/>
            <a:ext cx="1607461" cy="232002"/>
          </a:xfrm>
          <a:prstGeom prst="bentConnector3">
            <a:avLst>
              <a:gd name="adj1" fmla="val 50000"/>
            </a:avLst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6" name="Curved Connector 1045">
            <a:extLst>
              <a:ext uri="{FF2B5EF4-FFF2-40B4-BE49-F238E27FC236}">
                <a16:creationId xmlns:a16="http://schemas.microsoft.com/office/drawing/2014/main" id="{8165EFCD-C459-5D70-A2D6-D7EAC9B4D210}"/>
              </a:ext>
            </a:extLst>
          </p:cNvPr>
          <p:cNvCxnSpPr>
            <a:cxnSpLocks/>
          </p:cNvCxnSpPr>
          <p:nvPr/>
        </p:nvCxnSpPr>
        <p:spPr>
          <a:xfrm rot="5400000">
            <a:off x="4794678" y="4547816"/>
            <a:ext cx="974519" cy="916888"/>
          </a:xfrm>
          <a:prstGeom prst="curvedConnector3">
            <a:avLst>
              <a:gd name="adj1" fmla="val 50000"/>
            </a:avLst>
          </a:prstGeom>
          <a:ln w="635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11245282-2818-B334-4A2D-CA89EAF2E187}"/>
              </a:ext>
            </a:extLst>
          </p:cNvPr>
          <p:cNvSpPr txBox="1"/>
          <p:nvPr/>
        </p:nvSpPr>
        <p:spPr>
          <a:xfrm>
            <a:off x="4689225" y="4181490"/>
            <a:ext cx="2259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Adjustable Slit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C630FBC-8678-9394-FA9B-FCFE97B487C3}"/>
              </a:ext>
            </a:extLst>
          </p:cNvPr>
          <p:cNvSpPr txBox="1"/>
          <p:nvPr/>
        </p:nvSpPr>
        <p:spPr>
          <a:xfrm>
            <a:off x="1088975" y="2741613"/>
            <a:ext cx="4930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Princeton Instruments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HRS 3OO-MS Spectrometer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EBA83DB-B28C-B1C6-BFDC-DF403012D777}"/>
              </a:ext>
            </a:extLst>
          </p:cNvPr>
          <p:cNvSpPr txBox="1"/>
          <p:nvPr/>
        </p:nvSpPr>
        <p:spPr>
          <a:xfrm>
            <a:off x="119589" y="4234855"/>
            <a:ext cx="2019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Princeton Instruments </a:t>
            </a:r>
          </a:p>
          <a:p>
            <a:r>
              <a:rPr lang="en-US" dirty="0" err="1">
                <a:solidFill>
                  <a:schemeClr val="bg1"/>
                </a:solidFill>
                <a:latin typeface="Andale Mono" panose="020B0509000000000004" pitchFamily="49" charset="0"/>
              </a:rPr>
              <a:t>PyLoN</a:t>
            </a:r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 4OO BRX CCD Camera</a:t>
            </a:r>
          </a:p>
        </p:txBody>
      </p:sp>
      <p:sp>
        <p:nvSpPr>
          <p:cNvPr id="1061" name="Bent Arrow 1060">
            <a:extLst>
              <a:ext uri="{FF2B5EF4-FFF2-40B4-BE49-F238E27FC236}">
                <a16:creationId xmlns:a16="http://schemas.microsoft.com/office/drawing/2014/main" id="{AC13CA00-33F5-EA14-6ACE-CE75B3D4BC8A}"/>
              </a:ext>
            </a:extLst>
          </p:cNvPr>
          <p:cNvSpPr/>
          <p:nvPr/>
        </p:nvSpPr>
        <p:spPr>
          <a:xfrm rot="16200000">
            <a:off x="695628" y="5382055"/>
            <a:ext cx="874548" cy="915306"/>
          </a:xfrm>
          <a:prstGeom prst="bentArrow">
            <a:avLst>
              <a:gd name="adj1" fmla="val 11350"/>
              <a:gd name="adj2" fmla="val 16498"/>
              <a:gd name="adj3" fmla="val 25000"/>
              <a:gd name="adj4" fmla="val 28635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FE5504-43A7-6E96-6536-CAC740D07D5E}"/>
              </a:ext>
            </a:extLst>
          </p:cNvPr>
          <p:cNvSpPr/>
          <p:nvPr/>
        </p:nvSpPr>
        <p:spPr>
          <a:xfrm rot="5400000" flipV="1">
            <a:off x="7034629" y="3453390"/>
            <a:ext cx="1826706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22BB58-518F-3832-32FB-58DAEF160BD1}"/>
              </a:ext>
            </a:extLst>
          </p:cNvPr>
          <p:cNvSpPr/>
          <p:nvPr/>
        </p:nvSpPr>
        <p:spPr>
          <a:xfrm rot="19867411">
            <a:off x="7010761" y="2503058"/>
            <a:ext cx="1587751" cy="143315"/>
          </a:xfrm>
          <a:prstGeom prst="rect">
            <a:avLst/>
          </a:prstGeom>
          <a:pattFill prst="dkVert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75C09BE-0228-5D6F-51D7-B767525F9125}"/>
              </a:ext>
            </a:extLst>
          </p:cNvPr>
          <p:cNvSpPr/>
          <p:nvPr/>
        </p:nvSpPr>
        <p:spPr>
          <a:xfrm>
            <a:off x="7091224" y="4231171"/>
            <a:ext cx="1344893" cy="158430"/>
          </a:xfrm>
          <a:prstGeom prst="rect">
            <a:avLst/>
          </a:prstGeom>
          <a:pattFill prst="pct60">
            <a:fgClr>
              <a:schemeClr val="accent1">
                <a:lumMod val="75000"/>
              </a:schemeClr>
            </a:fgClr>
            <a:bgClr>
              <a:schemeClr val="bg1"/>
            </a:bgClr>
          </a:patt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3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7" grpId="0" animBg="1"/>
      <p:bldP spid="21" grpId="0" animBg="1"/>
      <p:bldP spid="20" grpId="0" animBg="1"/>
      <p:bldP spid="16" grpId="0" animBg="1"/>
      <p:bldP spid="2" grpId="0" animBg="1"/>
      <p:bldP spid="3" grpId="0" animBg="1"/>
      <p:bldP spid="15" grpId="0" animBg="1"/>
      <p:bldP spid="17" grpId="0" animBg="1"/>
      <p:bldP spid="29" grpId="0" animBg="1"/>
      <p:bldP spid="31" grpId="0" animBg="1"/>
      <p:bldP spid="28" grpId="0" animBg="1"/>
      <p:bldP spid="33" grpId="0" animBg="1"/>
      <p:bldP spid="32" grpId="0" animBg="1"/>
      <p:bldP spid="35" grpId="0" animBg="1"/>
      <p:bldP spid="30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37" grpId="0" animBg="1"/>
      <p:bldP spid="43" grpId="0" animBg="1"/>
      <p:bldP spid="45" grpId="0" animBg="1"/>
      <p:bldP spid="46" grpId="0" animBg="1"/>
      <p:bldP spid="48" grpId="0" animBg="1"/>
      <p:bldP spid="49" grpId="0" animBg="1"/>
      <p:bldP spid="44" grpId="0" animBg="1"/>
      <p:bldP spid="59" grpId="0"/>
      <p:bldP spid="74" grpId="0"/>
      <p:bldP spid="88" grpId="0"/>
      <p:bldP spid="90" grpId="0"/>
      <p:bldP spid="98" grpId="0"/>
      <p:bldP spid="109" grpId="0"/>
      <p:bldP spid="110" grpId="0"/>
      <p:bldP spid="1061" grpId="0" animBg="1"/>
      <p:bldP spid="51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D964035-C1D1-8D6E-DF6D-F8210268BB2B}"/>
              </a:ext>
            </a:extLst>
          </p:cNvPr>
          <p:cNvSpPr/>
          <p:nvPr/>
        </p:nvSpPr>
        <p:spPr>
          <a:xfrm>
            <a:off x="-972921" y="-1246798"/>
            <a:ext cx="8015828" cy="221420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8EE725-FC2A-08CF-FDB3-4E99E92395D0}"/>
              </a:ext>
            </a:extLst>
          </p:cNvPr>
          <p:cNvSpPr txBox="1"/>
          <p:nvPr/>
        </p:nvSpPr>
        <p:spPr>
          <a:xfrm>
            <a:off x="189357" y="71015"/>
            <a:ext cx="7454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</a:rPr>
              <a:t>Light Emission Visualized: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B5236BD-3D8F-B48C-095A-89FC4054FA05}"/>
              </a:ext>
            </a:extLst>
          </p:cNvPr>
          <p:cNvSpPr/>
          <p:nvPr/>
        </p:nvSpPr>
        <p:spPr>
          <a:xfrm>
            <a:off x="8313579" y="967409"/>
            <a:ext cx="7033570" cy="516140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F2E4CC-91ED-1D45-372A-7A14F52F58DC}"/>
              </a:ext>
            </a:extLst>
          </p:cNvPr>
          <p:cNvSpPr txBox="1"/>
          <p:nvPr/>
        </p:nvSpPr>
        <p:spPr>
          <a:xfrm>
            <a:off x="8710513" y="1215732"/>
            <a:ext cx="2936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SiPM</a:t>
            </a:r>
            <a:r>
              <a:rPr lang="en-US" sz="3200" dirty="0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 layout: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3F8F33-1903-6FDD-7999-EE27247EED7D}"/>
              </a:ext>
            </a:extLst>
          </p:cNvPr>
          <p:cNvSpPr/>
          <p:nvPr/>
        </p:nvSpPr>
        <p:spPr>
          <a:xfrm>
            <a:off x="8785391" y="2163908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5F83DB-5FC8-0C64-133D-7EC979C6A302}"/>
              </a:ext>
            </a:extLst>
          </p:cNvPr>
          <p:cNvSpPr/>
          <p:nvPr/>
        </p:nvSpPr>
        <p:spPr>
          <a:xfrm>
            <a:off x="9360056" y="2167278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D79211-C56A-69A2-D983-B419CE249234}"/>
              </a:ext>
            </a:extLst>
          </p:cNvPr>
          <p:cNvSpPr/>
          <p:nvPr/>
        </p:nvSpPr>
        <p:spPr>
          <a:xfrm>
            <a:off x="9949534" y="2169289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849C65-342E-05D6-8145-8375B3CB8B2C}"/>
              </a:ext>
            </a:extLst>
          </p:cNvPr>
          <p:cNvSpPr/>
          <p:nvPr/>
        </p:nvSpPr>
        <p:spPr>
          <a:xfrm>
            <a:off x="10528478" y="2163908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869BB9-AFE5-E3EE-1D53-4DE8A27D9940}"/>
              </a:ext>
            </a:extLst>
          </p:cNvPr>
          <p:cNvSpPr/>
          <p:nvPr/>
        </p:nvSpPr>
        <p:spPr>
          <a:xfrm>
            <a:off x="11109685" y="2167994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2BA2BF-C551-A02F-162E-171B2347D0A5}"/>
              </a:ext>
            </a:extLst>
          </p:cNvPr>
          <p:cNvSpPr/>
          <p:nvPr/>
        </p:nvSpPr>
        <p:spPr>
          <a:xfrm>
            <a:off x="8792798" y="2741151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EC54F5-BED9-06D3-56DA-3F021160B7BC}"/>
              </a:ext>
            </a:extLst>
          </p:cNvPr>
          <p:cNvSpPr/>
          <p:nvPr/>
        </p:nvSpPr>
        <p:spPr>
          <a:xfrm>
            <a:off x="9367463" y="2744521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A4B9EAA-2CCD-DCFC-FC5C-980A071A5201}"/>
              </a:ext>
            </a:extLst>
          </p:cNvPr>
          <p:cNvSpPr/>
          <p:nvPr/>
        </p:nvSpPr>
        <p:spPr>
          <a:xfrm>
            <a:off x="9956941" y="2746532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307F8A3-5ED0-A7B4-A662-584071E654C9}"/>
              </a:ext>
            </a:extLst>
          </p:cNvPr>
          <p:cNvSpPr/>
          <p:nvPr/>
        </p:nvSpPr>
        <p:spPr>
          <a:xfrm>
            <a:off x="10535885" y="2741151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8D77DD-3B24-959E-8131-FDD7993FE426}"/>
              </a:ext>
            </a:extLst>
          </p:cNvPr>
          <p:cNvSpPr/>
          <p:nvPr/>
        </p:nvSpPr>
        <p:spPr>
          <a:xfrm>
            <a:off x="11117092" y="2745237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A1E1F39-406B-1888-5BE0-322A21BD9B94}"/>
              </a:ext>
            </a:extLst>
          </p:cNvPr>
          <p:cNvSpPr/>
          <p:nvPr/>
        </p:nvSpPr>
        <p:spPr>
          <a:xfrm>
            <a:off x="8792019" y="3323475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3FC4BB-2D4D-1BBC-65A9-5E453A1AB42B}"/>
              </a:ext>
            </a:extLst>
          </p:cNvPr>
          <p:cNvSpPr/>
          <p:nvPr/>
        </p:nvSpPr>
        <p:spPr>
          <a:xfrm>
            <a:off x="9366684" y="3326845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4F35CFE-BC7A-721A-CB36-2159EE5EBFC0}"/>
              </a:ext>
            </a:extLst>
          </p:cNvPr>
          <p:cNvSpPr/>
          <p:nvPr/>
        </p:nvSpPr>
        <p:spPr>
          <a:xfrm>
            <a:off x="9956162" y="3328856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FF2ACE-CB06-7FFF-E1F1-D927EC6CB185}"/>
              </a:ext>
            </a:extLst>
          </p:cNvPr>
          <p:cNvSpPr/>
          <p:nvPr/>
        </p:nvSpPr>
        <p:spPr>
          <a:xfrm>
            <a:off x="10535106" y="3323475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019C83-3FDC-A841-4D57-25D22955DE3D}"/>
              </a:ext>
            </a:extLst>
          </p:cNvPr>
          <p:cNvSpPr/>
          <p:nvPr/>
        </p:nvSpPr>
        <p:spPr>
          <a:xfrm>
            <a:off x="11116313" y="3327561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B664FE-5A70-997E-57B8-D5D73AB14691}"/>
              </a:ext>
            </a:extLst>
          </p:cNvPr>
          <p:cNvSpPr/>
          <p:nvPr/>
        </p:nvSpPr>
        <p:spPr>
          <a:xfrm>
            <a:off x="8786174" y="3900718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4ADE162-2539-B4F3-026D-0840BD8C9FD4}"/>
              </a:ext>
            </a:extLst>
          </p:cNvPr>
          <p:cNvSpPr/>
          <p:nvPr/>
        </p:nvSpPr>
        <p:spPr>
          <a:xfrm>
            <a:off x="9360839" y="3904088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7D4A8B-85C3-A02F-C545-D115E401761F}"/>
              </a:ext>
            </a:extLst>
          </p:cNvPr>
          <p:cNvSpPr/>
          <p:nvPr/>
        </p:nvSpPr>
        <p:spPr>
          <a:xfrm>
            <a:off x="9950317" y="3906099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35A4EC6-E82F-8630-56A6-D1411E6C02F5}"/>
              </a:ext>
            </a:extLst>
          </p:cNvPr>
          <p:cNvSpPr/>
          <p:nvPr/>
        </p:nvSpPr>
        <p:spPr>
          <a:xfrm>
            <a:off x="10529261" y="3900718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DBAC2F2-9D20-5D7C-6AEF-9EE4621D7C57}"/>
              </a:ext>
            </a:extLst>
          </p:cNvPr>
          <p:cNvSpPr/>
          <p:nvPr/>
        </p:nvSpPr>
        <p:spPr>
          <a:xfrm>
            <a:off x="11110468" y="3904804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F30021A-906F-F23A-FA3D-9A6D879B5A14}"/>
              </a:ext>
            </a:extLst>
          </p:cNvPr>
          <p:cNvSpPr/>
          <p:nvPr/>
        </p:nvSpPr>
        <p:spPr>
          <a:xfrm>
            <a:off x="8786174" y="4484751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DAD1620-BCA5-A5AB-3280-7B616A7E3309}"/>
              </a:ext>
            </a:extLst>
          </p:cNvPr>
          <p:cNvSpPr/>
          <p:nvPr/>
        </p:nvSpPr>
        <p:spPr>
          <a:xfrm>
            <a:off x="9360839" y="4488121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597B6DC-AEB0-B5D1-613A-010C4CF7B72F}"/>
              </a:ext>
            </a:extLst>
          </p:cNvPr>
          <p:cNvSpPr/>
          <p:nvPr/>
        </p:nvSpPr>
        <p:spPr>
          <a:xfrm>
            <a:off x="9950317" y="4490132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CA67982-E588-385D-9EC3-8DEAC0B10067}"/>
              </a:ext>
            </a:extLst>
          </p:cNvPr>
          <p:cNvSpPr/>
          <p:nvPr/>
        </p:nvSpPr>
        <p:spPr>
          <a:xfrm>
            <a:off x="10529261" y="4484751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05045E3-339A-69A2-DE5C-14C2A95CE325}"/>
              </a:ext>
            </a:extLst>
          </p:cNvPr>
          <p:cNvSpPr/>
          <p:nvPr/>
        </p:nvSpPr>
        <p:spPr>
          <a:xfrm>
            <a:off x="11110468" y="4488837"/>
            <a:ext cx="574665" cy="57316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29867EE-B019-BA06-9462-D1D99FA72C7B}"/>
              </a:ext>
            </a:extLst>
          </p:cNvPr>
          <p:cNvCxnSpPr>
            <a:cxnSpLocks/>
          </p:cNvCxnSpPr>
          <p:nvPr/>
        </p:nvCxnSpPr>
        <p:spPr>
          <a:xfrm>
            <a:off x="10236866" y="4187298"/>
            <a:ext cx="297084" cy="978432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53B9090-D008-D7CA-1B7F-0D4CFA8509F6}"/>
              </a:ext>
            </a:extLst>
          </p:cNvPr>
          <p:cNvSpPr txBox="1"/>
          <p:nvPr/>
        </p:nvSpPr>
        <p:spPr>
          <a:xfrm>
            <a:off x="9275145" y="5165730"/>
            <a:ext cx="2758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SPAD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(Single Photon Avalanche Diode)</a:t>
            </a:r>
          </a:p>
        </p:txBody>
      </p:sp>
      <p:pic>
        <p:nvPicPr>
          <p:cNvPr id="52" name="Picture 51" descr="Chart&#10;&#10;Description automatically generated">
            <a:extLst>
              <a:ext uri="{FF2B5EF4-FFF2-40B4-BE49-F238E27FC236}">
                <a16:creationId xmlns:a16="http://schemas.microsoft.com/office/drawing/2014/main" id="{53645B36-8687-22EB-06DE-7B38660EC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20" y="2000250"/>
            <a:ext cx="8128000" cy="28575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D693DA03-4E26-6B97-468C-0CBCC5A94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70" y="967409"/>
            <a:ext cx="8013700" cy="600710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4815CB46-23A5-40B0-C8AF-876C23262E06}"/>
              </a:ext>
            </a:extLst>
          </p:cNvPr>
          <p:cNvSpPr txBox="1"/>
          <p:nvPr/>
        </p:nvSpPr>
        <p:spPr>
          <a:xfrm rot="20216650">
            <a:off x="1095435" y="3168665"/>
            <a:ext cx="194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  <a:latin typeface="Andale Mono" panose="020B0509000000000004" pitchFamily="49" charset="0"/>
              </a:rPr>
              <a:t>Preliminary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98CF41F-6294-62E2-1FA7-3DC31A6DA195}"/>
              </a:ext>
            </a:extLst>
          </p:cNvPr>
          <p:cNvSpPr/>
          <p:nvPr/>
        </p:nvSpPr>
        <p:spPr>
          <a:xfrm>
            <a:off x="-241747" y="967409"/>
            <a:ext cx="8516000" cy="62026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62" descr="Chart&#10;&#10;Description automatically generated">
            <a:extLst>
              <a:ext uri="{FF2B5EF4-FFF2-40B4-BE49-F238E27FC236}">
                <a16:creationId xmlns:a16="http://schemas.microsoft.com/office/drawing/2014/main" id="{FB02CAF4-BBC5-F877-7DB1-F43C14453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95" y="1934853"/>
            <a:ext cx="8128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8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/>
      <p:bldP spid="64" grpId="0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795F72E-A931-FDB5-58BA-FC59F7C18A2C}"/>
              </a:ext>
            </a:extLst>
          </p:cNvPr>
          <p:cNvSpPr/>
          <p:nvPr/>
        </p:nvSpPr>
        <p:spPr>
          <a:xfrm>
            <a:off x="410292" y="829016"/>
            <a:ext cx="12793090" cy="5680102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B601EC48-3F9F-311A-9389-D7F49F9174E3}"/>
              </a:ext>
            </a:extLst>
          </p:cNvPr>
          <p:cNvSpPr/>
          <p:nvPr/>
        </p:nvSpPr>
        <p:spPr>
          <a:xfrm>
            <a:off x="-651164" y="4236272"/>
            <a:ext cx="8359107" cy="303736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58FFD89-9A47-1291-4A57-707F830277AB}"/>
              </a:ext>
            </a:extLst>
          </p:cNvPr>
          <p:cNvSpPr/>
          <p:nvPr/>
        </p:nvSpPr>
        <p:spPr>
          <a:xfrm>
            <a:off x="-1018291" y="-1334637"/>
            <a:ext cx="6878763" cy="239669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D65DA8-9FCD-8ED4-23B6-347BED6B7C61}"/>
              </a:ext>
            </a:extLst>
          </p:cNvPr>
          <p:cNvSpPr txBox="1"/>
          <p:nvPr/>
        </p:nvSpPr>
        <p:spPr>
          <a:xfrm>
            <a:off x="138545" y="121130"/>
            <a:ext cx="5735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Impact" panose="020B0806030902050204" pitchFamily="34" charset="0"/>
              </a:rPr>
              <a:t>Charge Readout of a </a:t>
            </a:r>
            <a:r>
              <a:rPr lang="en-US" sz="4000" dirty="0" err="1">
                <a:solidFill>
                  <a:schemeClr val="bg1"/>
                </a:solidFill>
                <a:latin typeface="Impact" panose="020B0806030902050204" pitchFamily="34" charset="0"/>
              </a:rPr>
              <a:t>SiPM</a:t>
            </a:r>
            <a:r>
              <a:rPr lang="en-US" sz="4000" dirty="0">
                <a:solidFill>
                  <a:schemeClr val="bg1"/>
                </a:solidFill>
                <a:latin typeface="Impact" panose="020B080603090205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F5B7C1-33DF-4010-D49C-74D933626897}"/>
              </a:ext>
            </a:extLst>
          </p:cNvPr>
          <p:cNvSpPr txBox="1"/>
          <p:nvPr/>
        </p:nvSpPr>
        <p:spPr>
          <a:xfrm>
            <a:off x="998523" y="1273850"/>
            <a:ext cx="5569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1 SPAD fires: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E010F1-A537-AF69-09E1-14D4CEBA9A7D}"/>
              </a:ext>
            </a:extLst>
          </p:cNvPr>
          <p:cNvSpPr txBox="1"/>
          <p:nvPr/>
        </p:nvSpPr>
        <p:spPr>
          <a:xfrm>
            <a:off x="4253383" y="1300764"/>
            <a:ext cx="2420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2 SPADs fire: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D1185A-1498-DD79-D34E-34586C3BEE77}"/>
              </a:ext>
            </a:extLst>
          </p:cNvPr>
          <p:cNvSpPr txBox="1"/>
          <p:nvPr/>
        </p:nvSpPr>
        <p:spPr>
          <a:xfrm>
            <a:off x="1021918" y="3886945"/>
            <a:ext cx="2899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ilom" pitchFamily="2" charset="-34"/>
                <a:ea typeface="Silom" pitchFamily="2" charset="-34"/>
                <a:cs typeface="Silom" pitchFamily="2" charset="-34"/>
              </a:rPr>
              <a:t>10 SPADs fire: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DF02BB5-EE69-14C0-EA3C-FC4C8A2C851D}"/>
              </a:ext>
            </a:extLst>
          </p:cNvPr>
          <p:cNvCxnSpPr>
            <a:cxnSpLocks/>
          </p:cNvCxnSpPr>
          <p:nvPr/>
        </p:nvCxnSpPr>
        <p:spPr>
          <a:xfrm flipV="1">
            <a:off x="1218455" y="1903926"/>
            <a:ext cx="0" cy="1512012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E09A3A7-3040-0D87-0EF7-8BE94EB19F11}"/>
              </a:ext>
            </a:extLst>
          </p:cNvPr>
          <p:cNvSpPr txBox="1"/>
          <p:nvPr/>
        </p:nvSpPr>
        <p:spPr>
          <a:xfrm rot="16200000">
            <a:off x="-204209" y="2505603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Voltage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C707387F-96DD-207C-CEBF-C1C5AC1F137E}"/>
              </a:ext>
            </a:extLst>
          </p:cNvPr>
          <p:cNvSpPr/>
          <p:nvPr/>
        </p:nvSpPr>
        <p:spPr>
          <a:xfrm>
            <a:off x="1259019" y="2081550"/>
            <a:ext cx="3188290" cy="583399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F09C5A6-274C-C3E3-F9E4-A90938493F1C}"/>
              </a:ext>
            </a:extLst>
          </p:cNvPr>
          <p:cNvCxnSpPr>
            <a:cxnSpLocks/>
          </p:cNvCxnSpPr>
          <p:nvPr/>
        </p:nvCxnSpPr>
        <p:spPr>
          <a:xfrm>
            <a:off x="1259018" y="3429000"/>
            <a:ext cx="5825364" cy="51351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604006F-EB68-FB44-2432-22D2F559E0CF}"/>
              </a:ext>
            </a:extLst>
          </p:cNvPr>
          <p:cNvSpPr txBox="1"/>
          <p:nvPr/>
        </p:nvSpPr>
        <p:spPr>
          <a:xfrm>
            <a:off x="624351" y="3502048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Time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FE6E1DD2-272A-C242-758D-86128FAFCDCA}"/>
              </a:ext>
            </a:extLst>
          </p:cNvPr>
          <p:cNvSpPr/>
          <p:nvPr/>
        </p:nvSpPr>
        <p:spPr>
          <a:xfrm rot="21427720">
            <a:off x="3865182" y="2053445"/>
            <a:ext cx="2992814" cy="1138372"/>
          </a:xfrm>
          <a:custGeom>
            <a:avLst/>
            <a:gdLst>
              <a:gd name="connsiteX0" fmla="*/ 0 w 4283053"/>
              <a:gd name="connsiteY0" fmla="*/ 15970 h 667134"/>
              <a:gd name="connsiteX1" fmla="*/ 110836 w 4283053"/>
              <a:gd name="connsiteY1" fmla="*/ 2116 h 667134"/>
              <a:gd name="connsiteX2" fmla="*/ 124691 w 4283053"/>
              <a:gd name="connsiteY2" fmla="*/ 43679 h 667134"/>
              <a:gd name="connsiteX3" fmla="*/ 166254 w 4283053"/>
              <a:gd name="connsiteY3" fmla="*/ 57534 h 667134"/>
              <a:gd name="connsiteX4" fmla="*/ 207818 w 4283053"/>
              <a:gd name="connsiteY4" fmla="*/ 43679 h 667134"/>
              <a:gd name="connsiteX5" fmla="*/ 290945 w 4283053"/>
              <a:gd name="connsiteY5" fmla="*/ 43679 h 667134"/>
              <a:gd name="connsiteX6" fmla="*/ 512618 w 4283053"/>
              <a:gd name="connsiteY6" fmla="*/ 43679 h 667134"/>
              <a:gd name="connsiteX7" fmla="*/ 595745 w 4283053"/>
              <a:gd name="connsiteY7" fmla="*/ 15970 h 667134"/>
              <a:gd name="connsiteX8" fmla="*/ 637309 w 4283053"/>
              <a:gd name="connsiteY8" fmla="*/ 2116 h 667134"/>
              <a:gd name="connsiteX9" fmla="*/ 803563 w 4283053"/>
              <a:gd name="connsiteY9" fmla="*/ 29825 h 667134"/>
              <a:gd name="connsiteX10" fmla="*/ 886691 w 4283053"/>
              <a:gd name="connsiteY10" fmla="*/ 57534 h 667134"/>
              <a:gd name="connsiteX11" fmla="*/ 900545 w 4283053"/>
              <a:gd name="connsiteY11" fmla="*/ 445461 h 667134"/>
              <a:gd name="connsiteX12" fmla="*/ 928254 w 4283053"/>
              <a:gd name="connsiteY12" fmla="*/ 667134 h 667134"/>
              <a:gd name="connsiteX13" fmla="*/ 983672 w 4283053"/>
              <a:gd name="connsiteY13" fmla="*/ 556297 h 667134"/>
              <a:gd name="connsiteX14" fmla="*/ 1039091 w 4283053"/>
              <a:gd name="connsiteY14" fmla="*/ 487025 h 667134"/>
              <a:gd name="connsiteX15" fmla="*/ 1122218 w 4283053"/>
              <a:gd name="connsiteY15" fmla="*/ 459316 h 667134"/>
              <a:gd name="connsiteX16" fmla="*/ 1163781 w 4283053"/>
              <a:gd name="connsiteY16" fmla="*/ 431607 h 667134"/>
              <a:gd name="connsiteX17" fmla="*/ 1191491 w 4283053"/>
              <a:gd name="connsiteY17" fmla="*/ 403897 h 667134"/>
              <a:gd name="connsiteX18" fmla="*/ 1274618 w 4283053"/>
              <a:gd name="connsiteY18" fmla="*/ 376188 h 667134"/>
              <a:gd name="connsiteX19" fmla="*/ 1316181 w 4283053"/>
              <a:gd name="connsiteY19" fmla="*/ 348479 h 667134"/>
              <a:gd name="connsiteX20" fmla="*/ 1343891 w 4283053"/>
              <a:gd name="connsiteY20" fmla="*/ 320770 h 667134"/>
              <a:gd name="connsiteX21" fmla="*/ 1427018 w 4283053"/>
              <a:gd name="connsiteY21" fmla="*/ 293061 h 667134"/>
              <a:gd name="connsiteX22" fmla="*/ 1468581 w 4283053"/>
              <a:gd name="connsiteY22" fmla="*/ 279207 h 667134"/>
              <a:gd name="connsiteX23" fmla="*/ 1510145 w 4283053"/>
              <a:gd name="connsiteY23" fmla="*/ 251497 h 667134"/>
              <a:gd name="connsiteX24" fmla="*/ 1634836 w 4283053"/>
              <a:gd name="connsiteY24" fmla="*/ 209934 h 667134"/>
              <a:gd name="connsiteX25" fmla="*/ 1759527 w 4283053"/>
              <a:gd name="connsiteY25" fmla="*/ 168370 h 667134"/>
              <a:gd name="connsiteX26" fmla="*/ 1801091 w 4283053"/>
              <a:gd name="connsiteY26" fmla="*/ 154516 h 667134"/>
              <a:gd name="connsiteX27" fmla="*/ 1981200 w 4283053"/>
              <a:gd name="connsiteY27" fmla="*/ 126807 h 667134"/>
              <a:gd name="connsiteX28" fmla="*/ 2133600 w 4283053"/>
              <a:gd name="connsiteY28" fmla="*/ 99097 h 667134"/>
              <a:gd name="connsiteX29" fmla="*/ 2105891 w 4283053"/>
              <a:gd name="connsiteY29" fmla="*/ 57534 h 667134"/>
              <a:gd name="connsiteX30" fmla="*/ 2078181 w 4283053"/>
              <a:gd name="connsiteY30" fmla="*/ 29825 h 667134"/>
              <a:gd name="connsiteX31" fmla="*/ 2105891 w 4283053"/>
              <a:gd name="connsiteY31" fmla="*/ 2116 h 667134"/>
              <a:gd name="connsiteX32" fmla="*/ 2133600 w 4283053"/>
              <a:gd name="connsiteY32" fmla="*/ 43679 h 667134"/>
              <a:gd name="connsiteX33" fmla="*/ 2175163 w 4283053"/>
              <a:gd name="connsiteY33" fmla="*/ 126807 h 667134"/>
              <a:gd name="connsiteX34" fmla="*/ 2216727 w 4283053"/>
              <a:gd name="connsiteY34" fmla="*/ 140661 h 667134"/>
              <a:gd name="connsiteX35" fmla="*/ 2286000 w 4283053"/>
              <a:gd name="connsiteY35" fmla="*/ 126807 h 667134"/>
              <a:gd name="connsiteX36" fmla="*/ 2341418 w 4283053"/>
              <a:gd name="connsiteY36" fmla="*/ 112952 h 667134"/>
              <a:gd name="connsiteX37" fmla="*/ 2382981 w 4283053"/>
              <a:gd name="connsiteY37" fmla="*/ 126807 h 667134"/>
              <a:gd name="connsiteX38" fmla="*/ 2396836 w 4283053"/>
              <a:gd name="connsiteY38" fmla="*/ 182225 h 667134"/>
              <a:gd name="connsiteX39" fmla="*/ 2410691 w 4283053"/>
              <a:gd name="connsiteY39" fmla="*/ 140661 h 667134"/>
              <a:gd name="connsiteX40" fmla="*/ 2493818 w 4283053"/>
              <a:gd name="connsiteY40" fmla="*/ 112952 h 667134"/>
              <a:gd name="connsiteX41" fmla="*/ 2507672 w 4283053"/>
              <a:gd name="connsiteY41" fmla="*/ 154516 h 667134"/>
              <a:gd name="connsiteX42" fmla="*/ 2549236 w 4283053"/>
              <a:gd name="connsiteY42" fmla="*/ 126807 h 667134"/>
              <a:gd name="connsiteX43" fmla="*/ 2590800 w 4283053"/>
              <a:gd name="connsiteY43" fmla="*/ 112952 h 667134"/>
              <a:gd name="connsiteX44" fmla="*/ 2757054 w 4283053"/>
              <a:gd name="connsiteY44" fmla="*/ 154516 h 667134"/>
              <a:gd name="connsiteX45" fmla="*/ 2770909 w 4283053"/>
              <a:gd name="connsiteY45" fmla="*/ 196079 h 667134"/>
              <a:gd name="connsiteX46" fmla="*/ 2798618 w 4283053"/>
              <a:gd name="connsiteY46" fmla="*/ 154516 h 667134"/>
              <a:gd name="connsiteX47" fmla="*/ 2881745 w 4283053"/>
              <a:gd name="connsiteY47" fmla="*/ 126807 h 667134"/>
              <a:gd name="connsiteX48" fmla="*/ 2992581 w 4283053"/>
              <a:gd name="connsiteY48" fmla="*/ 154516 h 667134"/>
              <a:gd name="connsiteX49" fmla="*/ 3020291 w 4283053"/>
              <a:gd name="connsiteY49" fmla="*/ 126807 h 667134"/>
              <a:gd name="connsiteX50" fmla="*/ 3117272 w 4283053"/>
              <a:gd name="connsiteY50" fmla="*/ 85243 h 667134"/>
              <a:gd name="connsiteX51" fmla="*/ 3131127 w 4283053"/>
              <a:gd name="connsiteY51" fmla="*/ 126807 h 667134"/>
              <a:gd name="connsiteX52" fmla="*/ 3144981 w 4283053"/>
              <a:gd name="connsiteY52" fmla="*/ 182225 h 667134"/>
              <a:gd name="connsiteX53" fmla="*/ 3158836 w 4283053"/>
              <a:gd name="connsiteY53" fmla="*/ 126807 h 667134"/>
              <a:gd name="connsiteX54" fmla="*/ 3172691 w 4283053"/>
              <a:gd name="connsiteY54" fmla="*/ 168370 h 667134"/>
              <a:gd name="connsiteX55" fmla="*/ 3214254 w 4283053"/>
              <a:gd name="connsiteY55" fmla="*/ 126807 h 667134"/>
              <a:gd name="connsiteX56" fmla="*/ 3297381 w 4283053"/>
              <a:gd name="connsiteY56" fmla="*/ 99097 h 667134"/>
              <a:gd name="connsiteX57" fmla="*/ 3325091 w 4283053"/>
              <a:gd name="connsiteY57" fmla="*/ 126807 h 667134"/>
              <a:gd name="connsiteX58" fmla="*/ 3338945 w 4283053"/>
              <a:gd name="connsiteY58" fmla="*/ 168370 h 667134"/>
              <a:gd name="connsiteX59" fmla="*/ 3380509 w 4283053"/>
              <a:gd name="connsiteY59" fmla="*/ 140661 h 667134"/>
              <a:gd name="connsiteX60" fmla="*/ 3463636 w 4283053"/>
              <a:gd name="connsiteY60" fmla="*/ 112952 h 667134"/>
              <a:gd name="connsiteX61" fmla="*/ 3505200 w 4283053"/>
              <a:gd name="connsiteY61" fmla="*/ 126807 h 667134"/>
              <a:gd name="connsiteX62" fmla="*/ 3546763 w 4283053"/>
              <a:gd name="connsiteY62" fmla="*/ 140661 h 667134"/>
              <a:gd name="connsiteX63" fmla="*/ 3602181 w 4283053"/>
              <a:gd name="connsiteY63" fmla="*/ 154516 h 667134"/>
              <a:gd name="connsiteX64" fmla="*/ 3629891 w 4283053"/>
              <a:gd name="connsiteY64" fmla="*/ 126807 h 667134"/>
              <a:gd name="connsiteX65" fmla="*/ 3685309 w 4283053"/>
              <a:gd name="connsiteY65" fmla="*/ 112952 h 667134"/>
              <a:gd name="connsiteX66" fmla="*/ 3726872 w 4283053"/>
              <a:gd name="connsiteY66" fmla="*/ 99097 h 667134"/>
              <a:gd name="connsiteX67" fmla="*/ 3768436 w 4283053"/>
              <a:gd name="connsiteY67" fmla="*/ 112952 h 667134"/>
              <a:gd name="connsiteX68" fmla="*/ 3810000 w 4283053"/>
              <a:gd name="connsiteY68" fmla="*/ 112952 h 667134"/>
              <a:gd name="connsiteX69" fmla="*/ 3851563 w 4283053"/>
              <a:gd name="connsiteY69" fmla="*/ 126807 h 667134"/>
              <a:gd name="connsiteX70" fmla="*/ 4045527 w 4283053"/>
              <a:gd name="connsiteY70" fmla="*/ 99097 h 667134"/>
              <a:gd name="connsiteX71" fmla="*/ 4114800 w 4283053"/>
              <a:gd name="connsiteY71" fmla="*/ 112952 h 667134"/>
              <a:gd name="connsiteX72" fmla="*/ 4142509 w 4283053"/>
              <a:gd name="connsiteY72" fmla="*/ 154516 h 667134"/>
              <a:gd name="connsiteX73" fmla="*/ 4239491 w 4283053"/>
              <a:gd name="connsiteY73" fmla="*/ 126807 h 667134"/>
              <a:gd name="connsiteX74" fmla="*/ 4267200 w 4283053"/>
              <a:gd name="connsiteY74" fmla="*/ 140661 h 66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283053" h="667134">
                <a:moveTo>
                  <a:pt x="0" y="15970"/>
                </a:moveTo>
                <a:cubicBezTo>
                  <a:pt x="36945" y="11352"/>
                  <a:pt x="74490" y="-5961"/>
                  <a:pt x="110836" y="2116"/>
                </a:cubicBezTo>
                <a:cubicBezTo>
                  <a:pt x="125092" y="5284"/>
                  <a:pt x="114365" y="33353"/>
                  <a:pt x="124691" y="43679"/>
                </a:cubicBezTo>
                <a:cubicBezTo>
                  <a:pt x="135017" y="54005"/>
                  <a:pt x="152400" y="52916"/>
                  <a:pt x="166254" y="57534"/>
                </a:cubicBezTo>
                <a:cubicBezTo>
                  <a:pt x="180109" y="52916"/>
                  <a:pt x="193214" y="43679"/>
                  <a:pt x="207818" y="43679"/>
                </a:cubicBezTo>
                <a:cubicBezTo>
                  <a:pt x="318655" y="43679"/>
                  <a:pt x="180106" y="80626"/>
                  <a:pt x="290945" y="43679"/>
                </a:cubicBezTo>
                <a:cubicBezTo>
                  <a:pt x="387629" y="67851"/>
                  <a:pt x="364432" y="68377"/>
                  <a:pt x="512618" y="43679"/>
                </a:cubicBezTo>
                <a:cubicBezTo>
                  <a:pt x="541428" y="38877"/>
                  <a:pt x="568036" y="25206"/>
                  <a:pt x="595745" y="15970"/>
                </a:cubicBezTo>
                <a:lnTo>
                  <a:pt x="637309" y="2116"/>
                </a:lnTo>
                <a:cubicBezTo>
                  <a:pt x="669726" y="99370"/>
                  <a:pt x="628121" y="19505"/>
                  <a:pt x="803563" y="29825"/>
                </a:cubicBezTo>
                <a:cubicBezTo>
                  <a:pt x="832721" y="31540"/>
                  <a:pt x="886691" y="57534"/>
                  <a:pt x="886691" y="57534"/>
                </a:cubicBezTo>
                <a:cubicBezTo>
                  <a:pt x="891309" y="186843"/>
                  <a:pt x="893744" y="316248"/>
                  <a:pt x="900545" y="445461"/>
                </a:cubicBezTo>
                <a:cubicBezTo>
                  <a:pt x="905668" y="542790"/>
                  <a:pt x="913747" y="580091"/>
                  <a:pt x="928254" y="667134"/>
                </a:cubicBezTo>
                <a:cubicBezTo>
                  <a:pt x="975540" y="525275"/>
                  <a:pt x="928402" y="625385"/>
                  <a:pt x="983672" y="556297"/>
                </a:cubicBezTo>
                <a:cubicBezTo>
                  <a:pt x="996725" y="539980"/>
                  <a:pt x="1016788" y="498176"/>
                  <a:pt x="1039091" y="487025"/>
                </a:cubicBezTo>
                <a:cubicBezTo>
                  <a:pt x="1065215" y="473963"/>
                  <a:pt x="1122218" y="459316"/>
                  <a:pt x="1122218" y="459316"/>
                </a:cubicBezTo>
                <a:cubicBezTo>
                  <a:pt x="1136072" y="450080"/>
                  <a:pt x="1150779" y="442009"/>
                  <a:pt x="1163781" y="431607"/>
                </a:cubicBezTo>
                <a:cubicBezTo>
                  <a:pt x="1173981" y="423447"/>
                  <a:pt x="1179807" y="409739"/>
                  <a:pt x="1191491" y="403897"/>
                </a:cubicBezTo>
                <a:cubicBezTo>
                  <a:pt x="1217615" y="390835"/>
                  <a:pt x="1250316" y="392390"/>
                  <a:pt x="1274618" y="376188"/>
                </a:cubicBezTo>
                <a:cubicBezTo>
                  <a:pt x="1288472" y="366952"/>
                  <a:pt x="1303179" y="358881"/>
                  <a:pt x="1316181" y="348479"/>
                </a:cubicBezTo>
                <a:cubicBezTo>
                  <a:pt x="1326381" y="340319"/>
                  <a:pt x="1332208" y="326612"/>
                  <a:pt x="1343891" y="320770"/>
                </a:cubicBezTo>
                <a:cubicBezTo>
                  <a:pt x="1370015" y="307708"/>
                  <a:pt x="1399309" y="302297"/>
                  <a:pt x="1427018" y="293061"/>
                </a:cubicBezTo>
                <a:lnTo>
                  <a:pt x="1468581" y="279207"/>
                </a:lnTo>
                <a:cubicBezTo>
                  <a:pt x="1482436" y="269970"/>
                  <a:pt x="1494929" y="258260"/>
                  <a:pt x="1510145" y="251497"/>
                </a:cubicBezTo>
                <a:cubicBezTo>
                  <a:pt x="1510163" y="251489"/>
                  <a:pt x="1614045" y="216864"/>
                  <a:pt x="1634836" y="209934"/>
                </a:cubicBezTo>
                <a:lnTo>
                  <a:pt x="1759527" y="168370"/>
                </a:lnTo>
                <a:cubicBezTo>
                  <a:pt x="1773382" y="163752"/>
                  <a:pt x="1786634" y="156581"/>
                  <a:pt x="1801091" y="154516"/>
                </a:cubicBezTo>
                <a:cubicBezTo>
                  <a:pt x="1873706" y="144142"/>
                  <a:pt x="1910745" y="139617"/>
                  <a:pt x="1981200" y="126807"/>
                </a:cubicBezTo>
                <a:cubicBezTo>
                  <a:pt x="2194294" y="88063"/>
                  <a:pt x="1888533" y="139943"/>
                  <a:pt x="2133600" y="99097"/>
                </a:cubicBezTo>
                <a:cubicBezTo>
                  <a:pt x="2124364" y="85243"/>
                  <a:pt x="2116293" y="70536"/>
                  <a:pt x="2105891" y="57534"/>
                </a:cubicBezTo>
                <a:cubicBezTo>
                  <a:pt x="2097731" y="47334"/>
                  <a:pt x="2078181" y="42887"/>
                  <a:pt x="2078181" y="29825"/>
                </a:cubicBezTo>
                <a:lnTo>
                  <a:pt x="2105891" y="2116"/>
                </a:lnTo>
                <a:cubicBezTo>
                  <a:pt x="2115127" y="15970"/>
                  <a:pt x="2126154" y="28786"/>
                  <a:pt x="2133600" y="43679"/>
                </a:cubicBezTo>
                <a:cubicBezTo>
                  <a:pt x="2150333" y="77145"/>
                  <a:pt x="2142075" y="100336"/>
                  <a:pt x="2175163" y="126807"/>
                </a:cubicBezTo>
                <a:cubicBezTo>
                  <a:pt x="2186567" y="135930"/>
                  <a:pt x="2202872" y="136043"/>
                  <a:pt x="2216727" y="140661"/>
                </a:cubicBezTo>
                <a:cubicBezTo>
                  <a:pt x="2239818" y="136043"/>
                  <a:pt x="2263012" y="131915"/>
                  <a:pt x="2286000" y="126807"/>
                </a:cubicBezTo>
                <a:cubicBezTo>
                  <a:pt x="2304588" y="122676"/>
                  <a:pt x="2322377" y="112952"/>
                  <a:pt x="2341418" y="112952"/>
                </a:cubicBezTo>
                <a:cubicBezTo>
                  <a:pt x="2356022" y="112952"/>
                  <a:pt x="2369127" y="122189"/>
                  <a:pt x="2382981" y="126807"/>
                </a:cubicBezTo>
                <a:cubicBezTo>
                  <a:pt x="2387599" y="145280"/>
                  <a:pt x="2379805" y="173710"/>
                  <a:pt x="2396836" y="182225"/>
                </a:cubicBezTo>
                <a:cubicBezTo>
                  <a:pt x="2409899" y="188756"/>
                  <a:pt x="2398807" y="149149"/>
                  <a:pt x="2410691" y="140661"/>
                </a:cubicBezTo>
                <a:cubicBezTo>
                  <a:pt x="2434458" y="123684"/>
                  <a:pt x="2493818" y="112952"/>
                  <a:pt x="2493818" y="112952"/>
                </a:cubicBezTo>
                <a:cubicBezTo>
                  <a:pt x="2498436" y="126807"/>
                  <a:pt x="2493504" y="150974"/>
                  <a:pt x="2507672" y="154516"/>
                </a:cubicBezTo>
                <a:cubicBezTo>
                  <a:pt x="2523826" y="158555"/>
                  <a:pt x="2534343" y="134254"/>
                  <a:pt x="2549236" y="126807"/>
                </a:cubicBezTo>
                <a:cubicBezTo>
                  <a:pt x="2562298" y="120276"/>
                  <a:pt x="2576945" y="117570"/>
                  <a:pt x="2590800" y="112952"/>
                </a:cubicBezTo>
                <a:cubicBezTo>
                  <a:pt x="2700577" y="149544"/>
                  <a:pt x="2645117" y="135859"/>
                  <a:pt x="2757054" y="154516"/>
                </a:cubicBezTo>
                <a:cubicBezTo>
                  <a:pt x="2761672" y="168370"/>
                  <a:pt x="2756305" y="196079"/>
                  <a:pt x="2770909" y="196079"/>
                </a:cubicBezTo>
                <a:cubicBezTo>
                  <a:pt x="2787560" y="196079"/>
                  <a:pt x="2784498" y="163341"/>
                  <a:pt x="2798618" y="154516"/>
                </a:cubicBezTo>
                <a:cubicBezTo>
                  <a:pt x="2823386" y="139036"/>
                  <a:pt x="2881745" y="126807"/>
                  <a:pt x="2881745" y="126807"/>
                </a:cubicBezTo>
                <a:cubicBezTo>
                  <a:pt x="2908320" y="135665"/>
                  <a:pt x="2969178" y="157859"/>
                  <a:pt x="2992581" y="154516"/>
                </a:cubicBezTo>
                <a:cubicBezTo>
                  <a:pt x="3005512" y="152669"/>
                  <a:pt x="3009422" y="134053"/>
                  <a:pt x="3020291" y="126807"/>
                </a:cubicBezTo>
                <a:cubicBezTo>
                  <a:pt x="3054535" y="103977"/>
                  <a:pt x="3080323" y="97559"/>
                  <a:pt x="3117272" y="85243"/>
                </a:cubicBezTo>
                <a:cubicBezTo>
                  <a:pt x="3121890" y="99098"/>
                  <a:pt x="3127115" y="112765"/>
                  <a:pt x="3131127" y="126807"/>
                </a:cubicBezTo>
                <a:cubicBezTo>
                  <a:pt x="3136358" y="145116"/>
                  <a:pt x="3125940" y="182225"/>
                  <a:pt x="3144981" y="182225"/>
                </a:cubicBezTo>
                <a:cubicBezTo>
                  <a:pt x="3164022" y="182225"/>
                  <a:pt x="3154218" y="145280"/>
                  <a:pt x="3158836" y="126807"/>
                </a:cubicBezTo>
                <a:cubicBezTo>
                  <a:pt x="3163454" y="140661"/>
                  <a:pt x="3158087" y="168370"/>
                  <a:pt x="3172691" y="168370"/>
                </a:cubicBezTo>
                <a:cubicBezTo>
                  <a:pt x="3192284" y="168370"/>
                  <a:pt x="3197127" y="136322"/>
                  <a:pt x="3214254" y="126807"/>
                </a:cubicBezTo>
                <a:cubicBezTo>
                  <a:pt x="3239786" y="112622"/>
                  <a:pt x="3297381" y="99097"/>
                  <a:pt x="3297381" y="99097"/>
                </a:cubicBezTo>
                <a:cubicBezTo>
                  <a:pt x="3306618" y="108334"/>
                  <a:pt x="3318370" y="115606"/>
                  <a:pt x="3325091" y="126807"/>
                </a:cubicBezTo>
                <a:cubicBezTo>
                  <a:pt x="3332605" y="139330"/>
                  <a:pt x="3324777" y="164828"/>
                  <a:pt x="3338945" y="168370"/>
                </a:cubicBezTo>
                <a:cubicBezTo>
                  <a:pt x="3355099" y="172408"/>
                  <a:pt x="3365293" y="147424"/>
                  <a:pt x="3380509" y="140661"/>
                </a:cubicBezTo>
                <a:cubicBezTo>
                  <a:pt x="3407199" y="128799"/>
                  <a:pt x="3463636" y="112952"/>
                  <a:pt x="3463636" y="112952"/>
                </a:cubicBezTo>
                <a:cubicBezTo>
                  <a:pt x="3477491" y="117570"/>
                  <a:pt x="3490879" y="129671"/>
                  <a:pt x="3505200" y="126807"/>
                </a:cubicBezTo>
                <a:cubicBezTo>
                  <a:pt x="3552744" y="117298"/>
                  <a:pt x="3518147" y="54810"/>
                  <a:pt x="3546763" y="140661"/>
                </a:cubicBezTo>
                <a:cubicBezTo>
                  <a:pt x="3658613" y="66095"/>
                  <a:pt x="3532074" y="131146"/>
                  <a:pt x="3602181" y="154516"/>
                </a:cubicBezTo>
                <a:cubicBezTo>
                  <a:pt x="3614573" y="158647"/>
                  <a:pt x="3618208" y="132649"/>
                  <a:pt x="3629891" y="126807"/>
                </a:cubicBezTo>
                <a:cubicBezTo>
                  <a:pt x="3646922" y="118292"/>
                  <a:pt x="3667000" y="118183"/>
                  <a:pt x="3685309" y="112952"/>
                </a:cubicBezTo>
                <a:cubicBezTo>
                  <a:pt x="3699351" y="108940"/>
                  <a:pt x="3713018" y="103715"/>
                  <a:pt x="3726872" y="99097"/>
                </a:cubicBezTo>
                <a:cubicBezTo>
                  <a:pt x="3740727" y="103715"/>
                  <a:pt x="3758109" y="102625"/>
                  <a:pt x="3768436" y="112952"/>
                </a:cubicBezTo>
                <a:cubicBezTo>
                  <a:pt x="3802853" y="147369"/>
                  <a:pt x="3756750" y="192828"/>
                  <a:pt x="3810000" y="112952"/>
                </a:cubicBezTo>
                <a:cubicBezTo>
                  <a:pt x="3823854" y="117570"/>
                  <a:pt x="3836959" y="126807"/>
                  <a:pt x="3851563" y="126807"/>
                </a:cubicBezTo>
                <a:cubicBezTo>
                  <a:pt x="3946059" y="126807"/>
                  <a:pt x="3970928" y="117748"/>
                  <a:pt x="4045527" y="99097"/>
                </a:cubicBezTo>
                <a:cubicBezTo>
                  <a:pt x="4068618" y="103715"/>
                  <a:pt x="4094354" y="101269"/>
                  <a:pt x="4114800" y="112952"/>
                </a:cubicBezTo>
                <a:cubicBezTo>
                  <a:pt x="4129257" y="121213"/>
                  <a:pt x="4126712" y="149250"/>
                  <a:pt x="4142509" y="154516"/>
                </a:cubicBezTo>
                <a:cubicBezTo>
                  <a:pt x="4151205" y="157415"/>
                  <a:pt x="4226564" y="131116"/>
                  <a:pt x="4239491" y="126807"/>
                </a:cubicBezTo>
                <a:cubicBezTo>
                  <a:pt x="4285435" y="142121"/>
                  <a:pt x="4295658" y="140661"/>
                  <a:pt x="4267200" y="140661"/>
                </a:cubicBezTo>
              </a:path>
            </a:pathLst>
          </a:cu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B4EAEA2-78CF-723E-3BC6-C522AADB4DE7}"/>
              </a:ext>
            </a:extLst>
          </p:cNvPr>
          <p:cNvCxnSpPr>
            <a:cxnSpLocks/>
          </p:cNvCxnSpPr>
          <p:nvPr/>
        </p:nvCxnSpPr>
        <p:spPr>
          <a:xfrm flipV="1">
            <a:off x="1256509" y="4353042"/>
            <a:ext cx="2509" cy="1976268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CEC8F9B-914A-594D-DCDC-2BE76894A88C}"/>
              </a:ext>
            </a:extLst>
          </p:cNvPr>
          <p:cNvSpPr txBox="1"/>
          <p:nvPr/>
        </p:nvSpPr>
        <p:spPr>
          <a:xfrm>
            <a:off x="3007798" y="6383138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Time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70B647-7293-B658-127B-D3DB30FCB915}"/>
              </a:ext>
            </a:extLst>
          </p:cNvPr>
          <p:cNvSpPr txBox="1"/>
          <p:nvPr/>
        </p:nvSpPr>
        <p:spPr>
          <a:xfrm rot="16200000">
            <a:off x="-204209" y="4898268"/>
            <a:ext cx="245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ndale Mono" panose="020B0509000000000004" pitchFamily="49" charset="0"/>
              </a:rPr>
              <a:t>Voltage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C29529E-4646-10B0-6D7E-D4C359F18990}"/>
              </a:ext>
            </a:extLst>
          </p:cNvPr>
          <p:cNvCxnSpPr>
            <a:cxnSpLocks/>
          </p:cNvCxnSpPr>
          <p:nvPr/>
        </p:nvCxnSpPr>
        <p:spPr>
          <a:xfrm>
            <a:off x="1239199" y="6321496"/>
            <a:ext cx="6030053" cy="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41">
            <a:extLst>
              <a:ext uri="{FF2B5EF4-FFF2-40B4-BE49-F238E27FC236}">
                <a16:creationId xmlns:a16="http://schemas.microsoft.com/office/drawing/2014/main" id="{F425AA60-477F-FA7B-8CDD-9EA7B81470DF}"/>
              </a:ext>
            </a:extLst>
          </p:cNvPr>
          <p:cNvSpPr/>
          <p:nvPr/>
        </p:nvSpPr>
        <p:spPr>
          <a:xfrm rot="21424092">
            <a:off x="1337053" y="4503571"/>
            <a:ext cx="5953973" cy="2653200"/>
          </a:xfrm>
          <a:custGeom>
            <a:avLst/>
            <a:gdLst>
              <a:gd name="connsiteX0" fmla="*/ 0 w 5645426"/>
              <a:gd name="connsiteY0" fmla="*/ 0 h 2653200"/>
              <a:gd name="connsiteX1" fmla="*/ 92765 w 5645426"/>
              <a:gd name="connsiteY1" fmla="*/ 13252 h 2653200"/>
              <a:gd name="connsiteX2" fmla="*/ 106018 w 5645426"/>
              <a:gd name="connsiteY2" fmla="*/ 79513 h 2653200"/>
              <a:gd name="connsiteX3" fmla="*/ 132522 w 5645426"/>
              <a:gd name="connsiteY3" fmla="*/ 39756 h 2653200"/>
              <a:gd name="connsiteX4" fmla="*/ 172278 w 5645426"/>
              <a:gd name="connsiteY4" fmla="*/ 13252 h 2653200"/>
              <a:gd name="connsiteX5" fmla="*/ 212035 w 5645426"/>
              <a:gd name="connsiteY5" fmla="*/ 92765 h 2653200"/>
              <a:gd name="connsiteX6" fmla="*/ 251792 w 5645426"/>
              <a:gd name="connsiteY6" fmla="*/ 66260 h 2653200"/>
              <a:gd name="connsiteX7" fmla="*/ 291548 w 5645426"/>
              <a:gd name="connsiteY7" fmla="*/ 53008 h 2653200"/>
              <a:gd name="connsiteX8" fmla="*/ 424070 w 5645426"/>
              <a:gd name="connsiteY8" fmla="*/ 66260 h 2653200"/>
              <a:gd name="connsiteX9" fmla="*/ 463826 w 5645426"/>
              <a:gd name="connsiteY9" fmla="*/ 53008 h 2653200"/>
              <a:gd name="connsiteX10" fmla="*/ 503583 w 5645426"/>
              <a:gd name="connsiteY10" fmla="*/ 66260 h 2653200"/>
              <a:gd name="connsiteX11" fmla="*/ 543339 w 5645426"/>
              <a:gd name="connsiteY11" fmla="*/ 53008 h 2653200"/>
              <a:gd name="connsiteX12" fmla="*/ 636105 w 5645426"/>
              <a:gd name="connsiteY12" fmla="*/ 66260 h 2653200"/>
              <a:gd name="connsiteX13" fmla="*/ 675861 w 5645426"/>
              <a:gd name="connsiteY13" fmla="*/ 79513 h 2653200"/>
              <a:gd name="connsiteX14" fmla="*/ 781878 w 5645426"/>
              <a:gd name="connsiteY14" fmla="*/ 66260 h 2653200"/>
              <a:gd name="connsiteX15" fmla="*/ 861392 w 5645426"/>
              <a:gd name="connsiteY15" fmla="*/ 26504 h 2653200"/>
              <a:gd name="connsiteX16" fmla="*/ 887896 w 5645426"/>
              <a:gd name="connsiteY16" fmla="*/ 66260 h 2653200"/>
              <a:gd name="connsiteX17" fmla="*/ 914400 w 5645426"/>
              <a:gd name="connsiteY17" fmla="*/ 26504 h 2653200"/>
              <a:gd name="connsiteX18" fmla="*/ 954157 w 5645426"/>
              <a:gd name="connsiteY18" fmla="*/ 92765 h 2653200"/>
              <a:gd name="connsiteX19" fmla="*/ 940905 w 5645426"/>
              <a:gd name="connsiteY19" fmla="*/ 569843 h 2653200"/>
              <a:gd name="connsiteX20" fmla="*/ 954157 w 5645426"/>
              <a:gd name="connsiteY20" fmla="*/ 755373 h 2653200"/>
              <a:gd name="connsiteX21" fmla="*/ 980661 w 5645426"/>
              <a:gd name="connsiteY21" fmla="*/ 1179443 h 2653200"/>
              <a:gd name="connsiteX22" fmla="*/ 993913 w 5645426"/>
              <a:gd name="connsiteY22" fmla="*/ 1828800 h 2653200"/>
              <a:gd name="connsiteX23" fmla="*/ 1007165 w 5645426"/>
              <a:gd name="connsiteY23" fmla="*/ 1934817 h 2653200"/>
              <a:gd name="connsiteX24" fmla="*/ 1020418 w 5645426"/>
              <a:gd name="connsiteY24" fmla="*/ 2093843 h 2653200"/>
              <a:gd name="connsiteX25" fmla="*/ 1033670 w 5645426"/>
              <a:gd name="connsiteY25" fmla="*/ 2650434 h 2653200"/>
              <a:gd name="connsiteX26" fmla="*/ 1046922 w 5645426"/>
              <a:gd name="connsiteY26" fmla="*/ 2610678 h 2653200"/>
              <a:gd name="connsiteX27" fmla="*/ 1086678 w 5645426"/>
              <a:gd name="connsiteY27" fmla="*/ 2584173 h 2653200"/>
              <a:gd name="connsiteX28" fmla="*/ 1139687 w 5645426"/>
              <a:gd name="connsiteY28" fmla="*/ 2504660 h 2653200"/>
              <a:gd name="connsiteX29" fmla="*/ 1166192 w 5645426"/>
              <a:gd name="connsiteY29" fmla="*/ 2478156 h 2653200"/>
              <a:gd name="connsiteX30" fmla="*/ 1192696 w 5645426"/>
              <a:gd name="connsiteY30" fmla="*/ 2438400 h 2653200"/>
              <a:gd name="connsiteX31" fmla="*/ 1245705 w 5645426"/>
              <a:gd name="connsiteY31" fmla="*/ 2385391 h 2653200"/>
              <a:gd name="connsiteX32" fmla="*/ 1258957 w 5645426"/>
              <a:gd name="connsiteY32" fmla="*/ 2345634 h 2653200"/>
              <a:gd name="connsiteX33" fmla="*/ 1338470 w 5645426"/>
              <a:gd name="connsiteY33" fmla="*/ 2252869 h 2653200"/>
              <a:gd name="connsiteX34" fmla="*/ 1378226 w 5645426"/>
              <a:gd name="connsiteY34" fmla="*/ 2226365 h 2653200"/>
              <a:gd name="connsiteX35" fmla="*/ 1404731 w 5645426"/>
              <a:gd name="connsiteY35" fmla="*/ 2199860 h 2653200"/>
              <a:gd name="connsiteX36" fmla="*/ 1484244 w 5645426"/>
              <a:gd name="connsiteY36" fmla="*/ 2160104 h 2653200"/>
              <a:gd name="connsiteX37" fmla="*/ 1510748 w 5645426"/>
              <a:gd name="connsiteY37" fmla="*/ 2120347 h 2653200"/>
              <a:gd name="connsiteX38" fmla="*/ 1590261 w 5645426"/>
              <a:gd name="connsiteY38" fmla="*/ 2067339 h 2653200"/>
              <a:gd name="connsiteX39" fmla="*/ 1630018 w 5645426"/>
              <a:gd name="connsiteY39" fmla="*/ 2040834 h 2653200"/>
              <a:gd name="connsiteX40" fmla="*/ 1669774 w 5645426"/>
              <a:gd name="connsiteY40" fmla="*/ 2014330 h 2653200"/>
              <a:gd name="connsiteX41" fmla="*/ 1709531 w 5645426"/>
              <a:gd name="connsiteY41" fmla="*/ 1987826 h 2653200"/>
              <a:gd name="connsiteX42" fmla="*/ 1722783 w 5645426"/>
              <a:gd name="connsiteY42" fmla="*/ 1948069 h 2653200"/>
              <a:gd name="connsiteX43" fmla="*/ 1815548 w 5645426"/>
              <a:gd name="connsiteY43" fmla="*/ 1868556 h 2653200"/>
              <a:gd name="connsiteX44" fmla="*/ 1868557 w 5645426"/>
              <a:gd name="connsiteY44" fmla="*/ 1802295 h 2653200"/>
              <a:gd name="connsiteX45" fmla="*/ 1961322 w 5645426"/>
              <a:gd name="connsiteY45" fmla="*/ 1696278 h 2653200"/>
              <a:gd name="connsiteX46" fmla="*/ 2067339 w 5645426"/>
              <a:gd name="connsiteY46" fmla="*/ 1616765 h 2653200"/>
              <a:gd name="connsiteX47" fmla="*/ 2186609 w 5645426"/>
              <a:gd name="connsiteY47" fmla="*/ 1510747 h 2653200"/>
              <a:gd name="connsiteX48" fmla="*/ 2252870 w 5645426"/>
              <a:gd name="connsiteY48" fmla="*/ 1417982 h 2653200"/>
              <a:gd name="connsiteX49" fmla="*/ 2279374 w 5645426"/>
              <a:gd name="connsiteY49" fmla="*/ 1378226 h 2653200"/>
              <a:gd name="connsiteX50" fmla="*/ 2332383 w 5645426"/>
              <a:gd name="connsiteY50" fmla="*/ 1325217 h 2653200"/>
              <a:gd name="connsiteX51" fmla="*/ 2385392 w 5645426"/>
              <a:gd name="connsiteY51" fmla="*/ 1258956 h 2653200"/>
              <a:gd name="connsiteX52" fmla="*/ 2425148 w 5645426"/>
              <a:gd name="connsiteY52" fmla="*/ 1232452 h 2653200"/>
              <a:gd name="connsiteX53" fmla="*/ 2478157 w 5645426"/>
              <a:gd name="connsiteY53" fmla="*/ 1166191 h 2653200"/>
              <a:gd name="connsiteX54" fmla="*/ 2517913 w 5645426"/>
              <a:gd name="connsiteY54" fmla="*/ 1139687 h 2653200"/>
              <a:gd name="connsiteX55" fmla="*/ 2584174 w 5645426"/>
              <a:gd name="connsiteY55" fmla="*/ 1073426 h 2653200"/>
              <a:gd name="connsiteX56" fmla="*/ 2610678 w 5645426"/>
              <a:gd name="connsiteY56" fmla="*/ 1046921 h 2653200"/>
              <a:gd name="connsiteX57" fmla="*/ 2650435 w 5645426"/>
              <a:gd name="connsiteY57" fmla="*/ 1033669 h 2653200"/>
              <a:gd name="connsiteX58" fmla="*/ 2729948 w 5645426"/>
              <a:gd name="connsiteY58" fmla="*/ 980660 h 2653200"/>
              <a:gd name="connsiteX59" fmla="*/ 2769705 w 5645426"/>
              <a:gd name="connsiteY59" fmla="*/ 967408 h 2653200"/>
              <a:gd name="connsiteX60" fmla="*/ 2849218 w 5645426"/>
              <a:gd name="connsiteY60" fmla="*/ 914400 h 2653200"/>
              <a:gd name="connsiteX61" fmla="*/ 2915478 w 5645426"/>
              <a:gd name="connsiteY61" fmla="*/ 861391 h 2653200"/>
              <a:gd name="connsiteX62" fmla="*/ 2941983 w 5645426"/>
              <a:gd name="connsiteY62" fmla="*/ 834887 h 2653200"/>
              <a:gd name="connsiteX63" fmla="*/ 2981739 w 5645426"/>
              <a:gd name="connsiteY63" fmla="*/ 821634 h 2653200"/>
              <a:gd name="connsiteX64" fmla="*/ 3048000 w 5645426"/>
              <a:gd name="connsiteY64" fmla="*/ 781878 h 2653200"/>
              <a:gd name="connsiteX65" fmla="*/ 3074505 w 5645426"/>
              <a:gd name="connsiteY65" fmla="*/ 755373 h 2653200"/>
              <a:gd name="connsiteX66" fmla="*/ 3114261 w 5645426"/>
              <a:gd name="connsiteY66" fmla="*/ 742121 h 2653200"/>
              <a:gd name="connsiteX67" fmla="*/ 3193774 w 5645426"/>
              <a:gd name="connsiteY67" fmla="*/ 689113 h 2653200"/>
              <a:gd name="connsiteX68" fmla="*/ 3233531 w 5645426"/>
              <a:gd name="connsiteY68" fmla="*/ 675860 h 2653200"/>
              <a:gd name="connsiteX69" fmla="*/ 3273287 w 5645426"/>
              <a:gd name="connsiteY69" fmla="*/ 649356 h 2653200"/>
              <a:gd name="connsiteX70" fmla="*/ 3392557 w 5645426"/>
              <a:gd name="connsiteY70" fmla="*/ 609600 h 2653200"/>
              <a:gd name="connsiteX71" fmla="*/ 3432313 w 5645426"/>
              <a:gd name="connsiteY71" fmla="*/ 596347 h 2653200"/>
              <a:gd name="connsiteX72" fmla="*/ 3472070 w 5645426"/>
              <a:gd name="connsiteY72" fmla="*/ 583095 h 2653200"/>
              <a:gd name="connsiteX73" fmla="*/ 3551583 w 5645426"/>
              <a:gd name="connsiteY73" fmla="*/ 530087 h 2653200"/>
              <a:gd name="connsiteX74" fmla="*/ 3644348 w 5645426"/>
              <a:gd name="connsiteY74" fmla="*/ 490330 h 2653200"/>
              <a:gd name="connsiteX75" fmla="*/ 3684105 w 5645426"/>
              <a:gd name="connsiteY75" fmla="*/ 477078 h 2653200"/>
              <a:gd name="connsiteX76" fmla="*/ 3750365 w 5645426"/>
              <a:gd name="connsiteY76" fmla="*/ 424069 h 2653200"/>
              <a:gd name="connsiteX77" fmla="*/ 3790122 w 5645426"/>
              <a:gd name="connsiteY77" fmla="*/ 410817 h 2653200"/>
              <a:gd name="connsiteX78" fmla="*/ 3829878 w 5645426"/>
              <a:gd name="connsiteY78" fmla="*/ 384313 h 2653200"/>
              <a:gd name="connsiteX79" fmla="*/ 3856383 w 5645426"/>
              <a:gd name="connsiteY79" fmla="*/ 357808 h 2653200"/>
              <a:gd name="connsiteX80" fmla="*/ 3909392 w 5645426"/>
              <a:gd name="connsiteY80" fmla="*/ 344556 h 2653200"/>
              <a:gd name="connsiteX81" fmla="*/ 4002157 w 5645426"/>
              <a:gd name="connsiteY81" fmla="*/ 318052 h 2653200"/>
              <a:gd name="connsiteX82" fmla="*/ 4200939 w 5645426"/>
              <a:gd name="connsiteY82" fmla="*/ 318052 h 2653200"/>
              <a:gd name="connsiteX83" fmla="*/ 4280452 w 5645426"/>
              <a:gd name="connsiteY83" fmla="*/ 265043 h 2653200"/>
              <a:gd name="connsiteX84" fmla="*/ 4293705 w 5645426"/>
              <a:gd name="connsiteY84" fmla="*/ 304800 h 2653200"/>
              <a:gd name="connsiteX85" fmla="*/ 4333461 w 5645426"/>
              <a:gd name="connsiteY85" fmla="*/ 291547 h 2653200"/>
              <a:gd name="connsiteX86" fmla="*/ 4346713 w 5645426"/>
              <a:gd name="connsiteY86" fmla="*/ 331304 h 2653200"/>
              <a:gd name="connsiteX87" fmla="*/ 4373218 w 5645426"/>
              <a:gd name="connsiteY87" fmla="*/ 278295 h 2653200"/>
              <a:gd name="connsiteX88" fmla="*/ 4452731 w 5645426"/>
              <a:gd name="connsiteY88" fmla="*/ 251791 h 2653200"/>
              <a:gd name="connsiteX89" fmla="*/ 4505739 w 5645426"/>
              <a:gd name="connsiteY89" fmla="*/ 265043 h 2653200"/>
              <a:gd name="connsiteX90" fmla="*/ 4691270 w 5645426"/>
              <a:gd name="connsiteY90" fmla="*/ 291547 h 2653200"/>
              <a:gd name="connsiteX91" fmla="*/ 4797287 w 5645426"/>
              <a:gd name="connsiteY91" fmla="*/ 318052 h 2653200"/>
              <a:gd name="connsiteX92" fmla="*/ 4850296 w 5645426"/>
              <a:gd name="connsiteY92" fmla="*/ 331304 h 2653200"/>
              <a:gd name="connsiteX93" fmla="*/ 4903305 w 5645426"/>
              <a:gd name="connsiteY93" fmla="*/ 357808 h 2653200"/>
              <a:gd name="connsiteX94" fmla="*/ 4956313 w 5645426"/>
              <a:gd name="connsiteY94" fmla="*/ 371060 h 2653200"/>
              <a:gd name="connsiteX95" fmla="*/ 4996070 w 5645426"/>
              <a:gd name="connsiteY95" fmla="*/ 384313 h 2653200"/>
              <a:gd name="connsiteX96" fmla="*/ 5009322 w 5645426"/>
              <a:gd name="connsiteY96" fmla="*/ 344556 h 2653200"/>
              <a:gd name="connsiteX97" fmla="*/ 5022574 w 5645426"/>
              <a:gd name="connsiteY97" fmla="*/ 278295 h 2653200"/>
              <a:gd name="connsiteX98" fmla="*/ 5115339 w 5645426"/>
              <a:gd name="connsiteY98" fmla="*/ 238539 h 2653200"/>
              <a:gd name="connsiteX99" fmla="*/ 5181600 w 5645426"/>
              <a:gd name="connsiteY99" fmla="*/ 251791 h 2653200"/>
              <a:gd name="connsiteX100" fmla="*/ 5221357 w 5645426"/>
              <a:gd name="connsiteY100" fmla="*/ 278295 h 2653200"/>
              <a:gd name="connsiteX101" fmla="*/ 5274365 w 5645426"/>
              <a:gd name="connsiteY101" fmla="*/ 265043 h 2653200"/>
              <a:gd name="connsiteX102" fmla="*/ 5287618 w 5645426"/>
              <a:gd name="connsiteY102" fmla="*/ 225287 h 2653200"/>
              <a:gd name="connsiteX103" fmla="*/ 5367131 w 5645426"/>
              <a:gd name="connsiteY103" fmla="*/ 278295 h 2653200"/>
              <a:gd name="connsiteX104" fmla="*/ 5512905 w 5645426"/>
              <a:gd name="connsiteY104" fmla="*/ 291547 h 2653200"/>
              <a:gd name="connsiteX105" fmla="*/ 5592418 w 5645426"/>
              <a:gd name="connsiteY105" fmla="*/ 331304 h 2653200"/>
              <a:gd name="connsiteX106" fmla="*/ 5632174 w 5645426"/>
              <a:gd name="connsiteY106" fmla="*/ 318052 h 2653200"/>
              <a:gd name="connsiteX107" fmla="*/ 5645426 w 5645426"/>
              <a:gd name="connsiteY107" fmla="*/ 278295 h 265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5645426" h="2653200">
                <a:moveTo>
                  <a:pt x="0" y="0"/>
                </a:moveTo>
                <a:cubicBezTo>
                  <a:pt x="30922" y="4417"/>
                  <a:pt x="67776" y="-5489"/>
                  <a:pt x="92765" y="13252"/>
                </a:cubicBezTo>
                <a:cubicBezTo>
                  <a:pt x="110785" y="26767"/>
                  <a:pt x="87276" y="67019"/>
                  <a:pt x="106018" y="79513"/>
                </a:cubicBezTo>
                <a:cubicBezTo>
                  <a:pt x="119270" y="88348"/>
                  <a:pt x="121260" y="51018"/>
                  <a:pt x="132522" y="39756"/>
                </a:cubicBezTo>
                <a:cubicBezTo>
                  <a:pt x="143784" y="28494"/>
                  <a:pt x="159026" y="22087"/>
                  <a:pt x="172278" y="13252"/>
                </a:cubicBezTo>
                <a:cubicBezTo>
                  <a:pt x="174208" y="20971"/>
                  <a:pt x="182499" y="92765"/>
                  <a:pt x="212035" y="92765"/>
                </a:cubicBezTo>
                <a:cubicBezTo>
                  <a:pt x="227962" y="92765"/>
                  <a:pt x="237546" y="73383"/>
                  <a:pt x="251792" y="66260"/>
                </a:cubicBezTo>
                <a:cubicBezTo>
                  <a:pt x="264286" y="60013"/>
                  <a:pt x="278296" y="57425"/>
                  <a:pt x="291548" y="53008"/>
                </a:cubicBezTo>
                <a:cubicBezTo>
                  <a:pt x="381252" y="82910"/>
                  <a:pt x="348578" y="87830"/>
                  <a:pt x="424070" y="66260"/>
                </a:cubicBezTo>
                <a:cubicBezTo>
                  <a:pt x="437501" y="62422"/>
                  <a:pt x="450574" y="57425"/>
                  <a:pt x="463826" y="53008"/>
                </a:cubicBezTo>
                <a:cubicBezTo>
                  <a:pt x="525855" y="-9018"/>
                  <a:pt x="457707" y="43322"/>
                  <a:pt x="503583" y="66260"/>
                </a:cubicBezTo>
                <a:cubicBezTo>
                  <a:pt x="516077" y="72507"/>
                  <a:pt x="530087" y="57425"/>
                  <a:pt x="543339" y="53008"/>
                </a:cubicBezTo>
                <a:cubicBezTo>
                  <a:pt x="574261" y="57425"/>
                  <a:pt x="605476" y="60134"/>
                  <a:pt x="636105" y="66260"/>
                </a:cubicBezTo>
                <a:cubicBezTo>
                  <a:pt x="649803" y="69000"/>
                  <a:pt x="661892" y="79513"/>
                  <a:pt x="675861" y="79513"/>
                </a:cubicBezTo>
                <a:cubicBezTo>
                  <a:pt x="711475" y="79513"/>
                  <a:pt x="746539" y="70678"/>
                  <a:pt x="781878" y="66260"/>
                </a:cubicBezTo>
                <a:cubicBezTo>
                  <a:pt x="790250" y="60679"/>
                  <a:pt x="844246" y="19646"/>
                  <a:pt x="861392" y="26504"/>
                </a:cubicBezTo>
                <a:cubicBezTo>
                  <a:pt x="876180" y="32419"/>
                  <a:pt x="879061" y="53008"/>
                  <a:pt x="887896" y="66260"/>
                </a:cubicBezTo>
                <a:cubicBezTo>
                  <a:pt x="896731" y="53008"/>
                  <a:pt x="898949" y="30367"/>
                  <a:pt x="914400" y="26504"/>
                </a:cubicBezTo>
                <a:cubicBezTo>
                  <a:pt x="936790" y="20907"/>
                  <a:pt x="952598" y="88089"/>
                  <a:pt x="954157" y="92765"/>
                </a:cubicBezTo>
                <a:cubicBezTo>
                  <a:pt x="886677" y="295200"/>
                  <a:pt x="922183" y="157970"/>
                  <a:pt x="940905" y="569843"/>
                </a:cubicBezTo>
                <a:cubicBezTo>
                  <a:pt x="943720" y="631780"/>
                  <a:pt x="950290" y="693493"/>
                  <a:pt x="954157" y="755373"/>
                </a:cubicBezTo>
                <a:cubicBezTo>
                  <a:pt x="987539" y="1289497"/>
                  <a:pt x="948740" y="732548"/>
                  <a:pt x="980661" y="1179443"/>
                </a:cubicBezTo>
                <a:cubicBezTo>
                  <a:pt x="985078" y="1395895"/>
                  <a:pt x="986321" y="1612436"/>
                  <a:pt x="993913" y="1828800"/>
                </a:cubicBezTo>
                <a:cubicBezTo>
                  <a:pt x="995162" y="1864392"/>
                  <a:pt x="1003621" y="1899380"/>
                  <a:pt x="1007165" y="1934817"/>
                </a:cubicBezTo>
                <a:cubicBezTo>
                  <a:pt x="1012458" y="1987745"/>
                  <a:pt x="1016000" y="2040834"/>
                  <a:pt x="1020418" y="2093843"/>
                </a:cubicBezTo>
                <a:cubicBezTo>
                  <a:pt x="1024835" y="2279373"/>
                  <a:pt x="1024166" y="2465095"/>
                  <a:pt x="1033670" y="2650434"/>
                </a:cubicBezTo>
                <a:cubicBezTo>
                  <a:pt x="1034385" y="2664385"/>
                  <a:pt x="1038196" y="2621586"/>
                  <a:pt x="1046922" y="2610678"/>
                </a:cubicBezTo>
                <a:cubicBezTo>
                  <a:pt x="1056871" y="2598241"/>
                  <a:pt x="1073426" y="2593008"/>
                  <a:pt x="1086678" y="2584173"/>
                </a:cubicBezTo>
                <a:cubicBezTo>
                  <a:pt x="1104348" y="2557669"/>
                  <a:pt x="1117162" y="2527184"/>
                  <a:pt x="1139687" y="2504660"/>
                </a:cubicBezTo>
                <a:cubicBezTo>
                  <a:pt x="1148522" y="2495825"/>
                  <a:pt x="1158387" y="2487912"/>
                  <a:pt x="1166192" y="2478156"/>
                </a:cubicBezTo>
                <a:cubicBezTo>
                  <a:pt x="1176142" y="2465719"/>
                  <a:pt x="1182331" y="2450493"/>
                  <a:pt x="1192696" y="2438400"/>
                </a:cubicBezTo>
                <a:cubicBezTo>
                  <a:pt x="1208958" y="2419427"/>
                  <a:pt x="1245705" y="2385391"/>
                  <a:pt x="1245705" y="2385391"/>
                </a:cubicBezTo>
                <a:cubicBezTo>
                  <a:pt x="1250122" y="2372139"/>
                  <a:pt x="1252710" y="2358128"/>
                  <a:pt x="1258957" y="2345634"/>
                </a:cubicBezTo>
                <a:cubicBezTo>
                  <a:pt x="1273944" y="2315660"/>
                  <a:pt x="1314016" y="2269171"/>
                  <a:pt x="1338470" y="2252869"/>
                </a:cubicBezTo>
                <a:cubicBezTo>
                  <a:pt x="1351722" y="2244034"/>
                  <a:pt x="1365789" y="2236314"/>
                  <a:pt x="1378226" y="2226365"/>
                </a:cubicBezTo>
                <a:cubicBezTo>
                  <a:pt x="1387983" y="2218560"/>
                  <a:pt x="1394974" y="2207665"/>
                  <a:pt x="1404731" y="2199860"/>
                </a:cubicBezTo>
                <a:cubicBezTo>
                  <a:pt x="1441430" y="2170500"/>
                  <a:pt x="1442253" y="2174101"/>
                  <a:pt x="1484244" y="2160104"/>
                </a:cubicBezTo>
                <a:cubicBezTo>
                  <a:pt x="1493079" y="2146852"/>
                  <a:pt x="1498762" y="2130835"/>
                  <a:pt x="1510748" y="2120347"/>
                </a:cubicBezTo>
                <a:cubicBezTo>
                  <a:pt x="1534721" y="2099371"/>
                  <a:pt x="1563757" y="2085008"/>
                  <a:pt x="1590261" y="2067339"/>
                </a:cubicBezTo>
                <a:lnTo>
                  <a:pt x="1630018" y="2040834"/>
                </a:lnTo>
                <a:lnTo>
                  <a:pt x="1669774" y="2014330"/>
                </a:lnTo>
                <a:lnTo>
                  <a:pt x="1709531" y="1987826"/>
                </a:lnTo>
                <a:cubicBezTo>
                  <a:pt x="1713948" y="1974574"/>
                  <a:pt x="1714664" y="1959436"/>
                  <a:pt x="1722783" y="1948069"/>
                </a:cubicBezTo>
                <a:cubicBezTo>
                  <a:pt x="1751997" y="1907169"/>
                  <a:pt x="1777344" y="1894025"/>
                  <a:pt x="1815548" y="1868556"/>
                </a:cubicBezTo>
                <a:cubicBezTo>
                  <a:pt x="1897123" y="1746194"/>
                  <a:pt x="1793024" y="1896710"/>
                  <a:pt x="1868557" y="1802295"/>
                </a:cubicBezTo>
                <a:cubicBezTo>
                  <a:pt x="1908586" y="1752259"/>
                  <a:pt x="1891254" y="1742992"/>
                  <a:pt x="1961322" y="1696278"/>
                </a:cubicBezTo>
                <a:cubicBezTo>
                  <a:pt x="2051207" y="1636353"/>
                  <a:pt x="1941412" y="1711210"/>
                  <a:pt x="2067339" y="1616765"/>
                </a:cubicBezTo>
                <a:cubicBezTo>
                  <a:pt x="2112154" y="1583154"/>
                  <a:pt x="2157325" y="1569315"/>
                  <a:pt x="2186609" y="1510747"/>
                </a:cubicBezTo>
                <a:cubicBezTo>
                  <a:pt x="2235652" y="1412661"/>
                  <a:pt x="2185713" y="1498570"/>
                  <a:pt x="2252870" y="1417982"/>
                </a:cubicBezTo>
                <a:cubicBezTo>
                  <a:pt x="2263066" y="1405747"/>
                  <a:pt x="2269009" y="1390319"/>
                  <a:pt x="2279374" y="1378226"/>
                </a:cubicBezTo>
                <a:cubicBezTo>
                  <a:pt x="2295636" y="1359253"/>
                  <a:pt x="2318522" y="1346009"/>
                  <a:pt x="2332383" y="1325217"/>
                </a:cubicBezTo>
                <a:cubicBezTo>
                  <a:pt x="2352065" y="1295694"/>
                  <a:pt x="2358413" y="1280539"/>
                  <a:pt x="2385392" y="1258956"/>
                </a:cubicBezTo>
                <a:cubicBezTo>
                  <a:pt x="2397829" y="1249007"/>
                  <a:pt x="2412711" y="1242402"/>
                  <a:pt x="2425148" y="1232452"/>
                </a:cubicBezTo>
                <a:cubicBezTo>
                  <a:pt x="2490716" y="1179997"/>
                  <a:pt x="2409281" y="1235066"/>
                  <a:pt x="2478157" y="1166191"/>
                </a:cubicBezTo>
                <a:cubicBezTo>
                  <a:pt x="2489419" y="1154929"/>
                  <a:pt x="2505927" y="1150175"/>
                  <a:pt x="2517913" y="1139687"/>
                </a:cubicBezTo>
                <a:cubicBezTo>
                  <a:pt x="2541420" y="1119118"/>
                  <a:pt x="2562087" y="1095513"/>
                  <a:pt x="2584174" y="1073426"/>
                </a:cubicBezTo>
                <a:cubicBezTo>
                  <a:pt x="2593009" y="1064591"/>
                  <a:pt x="2598825" y="1050872"/>
                  <a:pt x="2610678" y="1046921"/>
                </a:cubicBezTo>
                <a:cubicBezTo>
                  <a:pt x="2623930" y="1042504"/>
                  <a:pt x="2638224" y="1040453"/>
                  <a:pt x="2650435" y="1033669"/>
                </a:cubicBezTo>
                <a:cubicBezTo>
                  <a:pt x="2678281" y="1018199"/>
                  <a:pt x="2699728" y="990733"/>
                  <a:pt x="2729948" y="980660"/>
                </a:cubicBezTo>
                <a:lnTo>
                  <a:pt x="2769705" y="967408"/>
                </a:lnTo>
                <a:cubicBezTo>
                  <a:pt x="2796209" y="949739"/>
                  <a:pt x="2826694" y="936925"/>
                  <a:pt x="2849218" y="914400"/>
                </a:cubicBezTo>
                <a:cubicBezTo>
                  <a:pt x="2913204" y="850412"/>
                  <a:pt x="2831903" y="928250"/>
                  <a:pt x="2915478" y="861391"/>
                </a:cubicBezTo>
                <a:cubicBezTo>
                  <a:pt x="2925234" y="853586"/>
                  <a:pt x="2931269" y="841315"/>
                  <a:pt x="2941983" y="834887"/>
                </a:cubicBezTo>
                <a:cubicBezTo>
                  <a:pt x="2953961" y="827700"/>
                  <a:pt x="2968487" y="826052"/>
                  <a:pt x="2981739" y="821634"/>
                </a:cubicBezTo>
                <a:cubicBezTo>
                  <a:pt x="3048900" y="754475"/>
                  <a:pt x="2961980" y="833490"/>
                  <a:pt x="3048000" y="781878"/>
                </a:cubicBezTo>
                <a:cubicBezTo>
                  <a:pt x="3058714" y="775450"/>
                  <a:pt x="3063791" y="761801"/>
                  <a:pt x="3074505" y="755373"/>
                </a:cubicBezTo>
                <a:cubicBezTo>
                  <a:pt x="3086483" y="748186"/>
                  <a:pt x="3102050" y="748905"/>
                  <a:pt x="3114261" y="742121"/>
                </a:cubicBezTo>
                <a:cubicBezTo>
                  <a:pt x="3142107" y="726651"/>
                  <a:pt x="3163555" y="699187"/>
                  <a:pt x="3193774" y="689113"/>
                </a:cubicBezTo>
                <a:cubicBezTo>
                  <a:pt x="3207026" y="684695"/>
                  <a:pt x="3221037" y="682107"/>
                  <a:pt x="3233531" y="675860"/>
                </a:cubicBezTo>
                <a:cubicBezTo>
                  <a:pt x="3247776" y="668737"/>
                  <a:pt x="3258733" y="655824"/>
                  <a:pt x="3273287" y="649356"/>
                </a:cubicBezTo>
                <a:cubicBezTo>
                  <a:pt x="3273297" y="649352"/>
                  <a:pt x="3372674" y="616228"/>
                  <a:pt x="3392557" y="609600"/>
                </a:cubicBezTo>
                <a:lnTo>
                  <a:pt x="3432313" y="596347"/>
                </a:lnTo>
                <a:lnTo>
                  <a:pt x="3472070" y="583095"/>
                </a:lnTo>
                <a:cubicBezTo>
                  <a:pt x="3498574" y="565426"/>
                  <a:pt x="3521364" y="540161"/>
                  <a:pt x="3551583" y="530087"/>
                </a:cubicBezTo>
                <a:cubicBezTo>
                  <a:pt x="3644831" y="499002"/>
                  <a:pt x="3529700" y="539464"/>
                  <a:pt x="3644348" y="490330"/>
                </a:cubicBezTo>
                <a:cubicBezTo>
                  <a:pt x="3657188" y="484827"/>
                  <a:pt x="3670853" y="481495"/>
                  <a:pt x="3684105" y="477078"/>
                </a:cubicBezTo>
                <a:cubicBezTo>
                  <a:pt x="3708757" y="452425"/>
                  <a:pt x="3716930" y="440787"/>
                  <a:pt x="3750365" y="424069"/>
                </a:cubicBezTo>
                <a:cubicBezTo>
                  <a:pt x="3762859" y="417822"/>
                  <a:pt x="3776870" y="415234"/>
                  <a:pt x="3790122" y="410817"/>
                </a:cubicBezTo>
                <a:cubicBezTo>
                  <a:pt x="3803374" y="401982"/>
                  <a:pt x="3817441" y="394262"/>
                  <a:pt x="3829878" y="384313"/>
                </a:cubicBezTo>
                <a:cubicBezTo>
                  <a:pt x="3839635" y="376508"/>
                  <a:pt x="3845208" y="363396"/>
                  <a:pt x="3856383" y="357808"/>
                </a:cubicBezTo>
                <a:cubicBezTo>
                  <a:pt x="3872674" y="349663"/>
                  <a:pt x="3891879" y="349560"/>
                  <a:pt x="3909392" y="344556"/>
                </a:cubicBezTo>
                <a:cubicBezTo>
                  <a:pt x="4042475" y="306533"/>
                  <a:pt x="3836440" y="359480"/>
                  <a:pt x="4002157" y="318052"/>
                </a:cubicBezTo>
                <a:cubicBezTo>
                  <a:pt x="4055607" y="322506"/>
                  <a:pt x="4142101" y="350740"/>
                  <a:pt x="4200939" y="318052"/>
                </a:cubicBezTo>
                <a:cubicBezTo>
                  <a:pt x="4228785" y="302582"/>
                  <a:pt x="4280452" y="265043"/>
                  <a:pt x="4280452" y="265043"/>
                </a:cubicBezTo>
                <a:cubicBezTo>
                  <a:pt x="4284870" y="278295"/>
                  <a:pt x="4281210" y="298553"/>
                  <a:pt x="4293705" y="304800"/>
                </a:cubicBezTo>
                <a:cubicBezTo>
                  <a:pt x="4306199" y="311047"/>
                  <a:pt x="4320967" y="285300"/>
                  <a:pt x="4333461" y="291547"/>
                </a:cubicBezTo>
                <a:cubicBezTo>
                  <a:pt x="4345955" y="297794"/>
                  <a:pt x="4342296" y="318052"/>
                  <a:pt x="4346713" y="331304"/>
                </a:cubicBezTo>
                <a:cubicBezTo>
                  <a:pt x="4355548" y="313634"/>
                  <a:pt x="4357414" y="290148"/>
                  <a:pt x="4373218" y="278295"/>
                </a:cubicBezTo>
                <a:cubicBezTo>
                  <a:pt x="4395568" y="261532"/>
                  <a:pt x="4452731" y="251791"/>
                  <a:pt x="4452731" y="251791"/>
                </a:cubicBezTo>
                <a:cubicBezTo>
                  <a:pt x="4470400" y="256208"/>
                  <a:pt x="4487880" y="261471"/>
                  <a:pt x="4505739" y="265043"/>
                </a:cubicBezTo>
                <a:cubicBezTo>
                  <a:pt x="4569429" y="277781"/>
                  <a:pt x="4626124" y="283404"/>
                  <a:pt x="4691270" y="291547"/>
                </a:cubicBezTo>
                <a:lnTo>
                  <a:pt x="4797287" y="318052"/>
                </a:lnTo>
                <a:cubicBezTo>
                  <a:pt x="4814957" y="322469"/>
                  <a:pt x="4834005" y="323159"/>
                  <a:pt x="4850296" y="331304"/>
                </a:cubicBezTo>
                <a:cubicBezTo>
                  <a:pt x="4867966" y="340139"/>
                  <a:pt x="4884808" y="350872"/>
                  <a:pt x="4903305" y="357808"/>
                </a:cubicBezTo>
                <a:cubicBezTo>
                  <a:pt x="4920359" y="364203"/>
                  <a:pt x="4938801" y="366056"/>
                  <a:pt x="4956313" y="371060"/>
                </a:cubicBezTo>
                <a:cubicBezTo>
                  <a:pt x="4969745" y="374898"/>
                  <a:pt x="4982818" y="379895"/>
                  <a:pt x="4996070" y="384313"/>
                </a:cubicBezTo>
                <a:cubicBezTo>
                  <a:pt x="5000487" y="371061"/>
                  <a:pt x="5005934" y="358108"/>
                  <a:pt x="5009322" y="344556"/>
                </a:cubicBezTo>
                <a:cubicBezTo>
                  <a:pt x="5014785" y="322704"/>
                  <a:pt x="5011399" y="297852"/>
                  <a:pt x="5022574" y="278295"/>
                </a:cubicBezTo>
                <a:cubicBezTo>
                  <a:pt x="5037827" y="251603"/>
                  <a:pt x="5092230" y="244316"/>
                  <a:pt x="5115339" y="238539"/>
                </a:cubicBezTo>
                <a:cubicBezTo>
                  <a:pt x="5137426" y="242956"/>
                  <a:pt x="5160510" y="243882"/>
                  <a:pt x="5181600" y="251791"/>
                </a:cubicBezTo>
                <a:cubicBezTo>
                  <a:pt x="5196513" y="257383"/>
                  <a:pt x="5205590" y="276043"/>
                  <a:pt x="5221357" y="278295"/>
                </a:cubicBezTo>
                <a:cubicBezTo>
                  <a:pt x="5239387" y="280871"/>
                  <a:pt x="5256696" y="269460"/>
                  <a:pt x="5274365" y="265043"/>
                </a:cubicBezTo>
                <a:cubicBezTo>
                  <a:pt x="5278783" y="251791"/>
                  <a:pt x="5275124" y="231534"/>
                  <a:pt x="5287618" y="225287"/>
                </a:cubicBezTo>
                <a:cubicBezTo>
                  <a:pt x="5317762" y="210215"/>
                  <a:pt x="5354247" y="274614"/>
                  <a:pt x="5367131" y="278295"/>
                </a:cubicBezTo>
                <a:cubicBezTo>
                  <a:pt x="5414045" y="291699"/>
                  <a:pt x="5464314" y="287130"/>
                  <a:pt x="5512905" y="291547"/>
                </a:cubicBezTo>
                <a:cubicBezTo>
                  <a:pt x="5533007" y="304949"/>
                  <a:pt x="5564983" y="331304"/>
                  <a:pt x="5592418" y="331304"/>
                </a:cubicBezTo>
                <a:cubicBezTo>
                  <a:pt x="5606387" y="331304"/>
                  <a:pt x="5618922" y="322469"/>
                  <a:pt x="5632174" y="318052"/>
                </a:cubicBezTo>
                <a:lnTo>
                  <a:pt x="5645426" y="278295"/>
                </a:lnTo>
              </a:path>
            </a:pathLst>
          </a:custGeom>
          <a:noFill/>
          <a:ln w="82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D082657-0AC6-D822-8B30-A2A459F1FDC7}"/>
              </a:ext>
            </a:extLst>
          </p:cNvPr>
          <p:cNvSpPr/>
          <p:nvPr/>
        </p:nvSpPr>
        <p:spPr>
          <a:xfrm>
            <a:off x="1979778" y="6358313"/>
            <a:ext cx="1758784" cy="8586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459283D0-2805-DB2E-5D53-E0CC76CD88E4}"/>
              </a:ext>
            </a:extLst>
          </p:cNvPr>
          <p:cNvCxnSpPr>
            <a:cxnSpLocks/>
          </p:cNvCxnSpPr>
          <p:nvPr/>
        </p:nvCxnSpPr>
        <p:spPr>
          <a:xfrm>
            <a:off x="8005215" y="1831697"/>
            <a:ext cx="2555977" cy="29603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FD72108F-CEB1-DDD2-A879-E78795F9F031}"/>
              </a:ext>
            </a:extLst>
          </p:cNvPr>
          <p:cNvCxnSpPr>
            <a:cxnSpLocks/>
          </p:cNvCxnSpPr>
          <p:nvPr/>
        </p:nvCxnSpPr>
        <p:spPr>
          <a:xfrm flipV="1">
            <a:off x="8014678" y="2592760"/>
            <a:ext cx="2567495" cy="9821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7CB828F2-E21F-FC9C-A0C2-DF98A147E299}"/>
              </a:ext>
            </a:extLst>
          </p:cNvPr>
          <p:cNvCxnSpPr>
            <a:cxnSpLocks/>
          </p:cNvCxnSpPr>
          <p:nvPr/>
        </p:nvCxnSpPr>
        <p:spPr>
          <a:xfrm>
            <a:off x="7979891" y="3321555"/>
            <a:ext cx="2561657" cy="5048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5063B8F-6736-C777-196C-9A43920EBC72}"/>
              </a:ext>
            </a:extLst>
          </p:cNvPr>
          <p:cNvCxnSpPr>
            <a:cxnSpLocks/>
          </p:cNvCxnSpPr>
          <p:nvPr/>
        </p:nvCxnSpPr>
        <p:spPr>
          <a:xfrm>
            <a:off x="7964747" y="4429359"/>
            <a:ext cx="2596445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8DAA08E-2E8D-1055-584F-263C05C3D295}"/>
              </a:ext>
            </a:extLst>
          </p:cNvPr>
          <p:cNvCxnSpPr>
            <a:cxnSpLocks/>
          </p:cNvCxnSpPr>
          <p:nvPr/>
        </p:nvCxnSpPr>
        <p:spPr>
          <a:xfrm flipH="1">
            <a:off x="7979891" y="1831697"/>
            <a:ext cx="19643" cy="3287674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6376B6FB-DD1B-8B6D-1EC3-EDAB3C8F7F14}"/>
              </a:ext>
            </a:extLst>
          </p:cNvPr>
          <p:cNvCxnSpPr>
            <a:cxnSpLocks/>
          </p:cNvCxnSpPr>
          <p:nvPr/>
        </p:nvCxnSpPr>
        <p:spPr>
          <a:xfrm flipH="1">
            <a:off x="10554882" y="1828535"/>
            <a:ext cx="10403" cy="3287674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riangle 105">
            <a:extLst>
              <a:ext uri="{FF2B5EF4-FFF2-40B4-BE49-F238E27FC236}">
                <a16:creationId xmlns:a16="http://schemas.microsoft.com/office/drawing/2014/main" id="{75472E57-F6C8-C7EE-1703-DD8F567F49B6}"/>
              </a:ext>
            </a:extLst>
          </p:cNvPr>
          <p:cNvSpPr/>
          <p:nvPr/>
        </p:nvSpPr>
        <p:spPr>
          <a:xfrm rot="5400000">
            <a:off x="8675395" y="1555058"/>
            <a:ext cx="549020" cy="553278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riangle 106">
            <a:extLst>
              <a:ext uri="{FF2B5EF4-FFF2-40B4-BE49-F238E27FC236}">
                <a16:creationId xmlns:a16="http://schemas.microsoft.com/office/drawing/2014/main" id="{C2E4B372-9876-830E-85BE-00D1B5D6D0A3}"/>
              </a:ext>
            </a:extLst>
          </p:cNvPr>
          <p:cNvSpPr/>
          <p:nvPr/>
        </p:nvSpPr>
        <p:spPr>
          <a:xfrm rot="5400000">
            <a:off x="8672555" y="2298740"/>
            <a:ext cx="549020" cy="553278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riangle 107">
            <a:extLst>
              <a:ext uri="{FF2B5EF4-FFF2-40B4-BE49-F238E27FC236}">
                <a16:creationId xmlns:a16="http://schemas.microsoft.com/office/drawing/2014/main" id="{C66A5591-E2F4-24A2-16F9-5E8A3120F7C7}"/>
              </a:ext>
            </a:extLst>
          </p:cNvPr>
          <p:cNvSpPr/>
          <p:nvPr/>
        </p:nvSpPr>
        <p:spPr>
          <a:xfrm rot="5400000">
            <a:off x="8672555" y="3002998"/>
            <a:ext cx="549020" cy="553278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riangle 108">
            <a:extLst>
              <a:ext uri="{FF2B5EF4-FFF2-40B4-BE49-F238E27FC236}">
                <a16:creationId xmlns:a16="http://schemas.microsoft.com/office/drawing/2014/main" id="{EACC31ED-BCF3-39B1-71CD-FEC5CCE190F6}"/>
              </a:ext>
            </a:extLst>
          </p:cNvPr>
          <p:cNvSpPr/>
          <p:nvPr/>
        </p:nvSpPr>
        <p:spPr>
          <a:xfrm rot="5400000">
            <a:off x="8675395" y="4152720"/>
            <a:ext cx="549020" cy="553278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00CE4621-8FB7-AD22-E480-FD37D6429274}"/>
              </a:ext>
            </a:extLst>
          </p:cNvPr>
          <p:cNvCxnSpPr>
            <a:cxnSpLocks/>
          </p:cNvCxnSpPr>
          <p:nvPr/>
        </p:nvCxnSpPr>
        <p:spPr>
          <a:xfrm>
            <a:off x="9223703" y="1624632"/>
            <a:ext cx="0" cy="4191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D46D9C39-8142-3892-D288-9C01C4F72B82}"/>
              </a:ext>
            </a:extLst>
          </p:cNvPr>
          <p:cNvCxnSpPr>
            <a:cxnSpLocks/>
          </p:cNvCxnSpPr>
          <p:nvPr/>
        </p:nvCxnSpPr>
        <p:spPr>
          <a:xfrm>
            <a:off x="9215653" y="2365829"/>
            <a:ext cx="0" cy="4191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3606C9C2-B45E-E0E0-D396-B289637A8E49}"/>
              </a:ext>
            </a:extLst>
          </p:cNvPr>
          <p:cNvCxnSpPr>
            <a:cxnSpLocks/>
          </p:cNvCxnSpPr>
          <p:nvPr/>
        </p:nvCxnSpPr>
        <p:spPr>
          <a:xfrm>
            <a:off x="9223703" y="3062026"/>
            <a:ext cx="0" cy="4191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179A5880-44F8-8FCB-78D0-9BC8F08AA5CA}"/>
              </a:ext>
            </a:extLst>
          </p:cNvPr>
          <p:cNvCxnSpPr>
            <a:cxnSpLocks/>
          </p:cNvCxnSpPr>
          <p:nvPr/>
        </p:nvCxnSpPr>
        <p:spPr>
          <a:xfrm>
            <a:off x="9216365" y="4219809"/>
            <a:ext cx="0" cy="4191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BDE345B0-4904-575C-3236-929B70275F60}"/>
              </a:ext>
            </a:extLst>
          </p:cNvPr>
          <p:cNvSpPr txBox="1"/>
          <p:nvPr/>
        </p:nvSpPr>
        <p:spPr>
          <a:xfrm rot="5400000">
            <a:off x="8562048" y="3578786"/>
            <a:ext cx="588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… 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FE74AD72-4422-BE34-0124-6F9F0CCC587A}"/>
              </a:ext>
            </a:extLst>
          </p:cNvPr>
          <p:cNvSpPr/>
          <p:nvPr/>
        </p:nvSpPr>
        <p:spPr>
          <a:xfrm>
            <a:off x="9538473" y="1782370"/>
            <a:ext cx="569844" cy="19878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EFD868D-4FF7-1C6C-5B88-626771AE1156}"/>
              </a:ext>
            </a:extLst>
          </p:cNvPr>
          <p:cNvSpPr/>
          <p:nvPr/>
        </p:nvSpPr>
        <p:spPr>
          <a:xfrm>
            <a:off x="9538473" y="2494254"/>
            <a:ext cx="569844" cy="19878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D2B53DF-61E6-B3D4-A303-1CF32899D5D2}"/>
              </a:ext>
            </a:extLst>
          </p:cNvPr>
          <p:cNvSpPr/>
          <p:nvPr/>
        </p:nvSpPr>
        <p:spPr>
          <a:xfrm>
            <a:off x="9532635" y="3213381"/>
            <a:ext cx="569844" cy="19878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4BDA05D0-33DC-6205-134C-300B8FC907B3}"/>
              </a:ext>
            </a:extLst>
          </p:cNvPr>
          <p:cNvSpPr/>
          <p:nvPr/>
        </p:nvSpPr>
        <p:spPr>
          <a:xfrm>
            <a:off x="9532635" y="4358055"/>
            <a:ext cx="569844" cy="19878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6D9E8943-957A-23C1-011C-1EC634F8E65E}"/>
              </a:ext>
            </a:extLst>
          </p:cNvPr>
          <p:cNvCxnSpPr>
            <a:cxnSpLocks/>
          </p:cNvCxnSpPr>
          <p:nvPr/>
        </p:nvCxnSpPr>
        <p:spPr>
          <a:xfrm>
            <a:off x="10530499" y="3898789"/>
            <a:ext cx="636815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riangle 119">
            <a:extLst>
              <a:ext uri="{FF2B5EF4-FFF2-40B4-BE49-F238E27FC236}">
                <a16:creationId xmlns:a16="http://schemas.microsoft.com/office/drawing/2014/main" id="{1F4BB5AC-9A44-9E3E-2B7D-A4E95BE183D2}"/>
              </a:ext>
            </a:extLst>
          </p:cNvPr>
          <p:cNvSpPr/>
          <p:nvPr/>
        </p:nvSpPr>
        <p:spPr>
          <a:xfrm rot="5400000">
            <a:off x="11170431" y="3518265"/>
            <a:ext cx="803907" cy="81014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2B5591F-9917-F112-8E7E-B19C0A73D1B7}"/>
              </a:ext>
            </a:extLst>
          </p:cNvPr>
          <p:cNvSpPr txBox="1"/>
          <p:nvPr/>
        </p:nvSpPr>
        <p:spPr>
          <a:xfrm>
            <a:off x="8505823" y="1233346"/>
            <a:ext cx="882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(SPAD)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4B609A4-ED3A-AF6C-9ECE-8329716F778E}"/>
              </a:ext>
            </a:extLst>
          </p:cNvPr>
          <p:cNvSpPr txBox="1"/>
          <p:nvPr/>
        </p:nvSpPr>
        <p:spPr>
          <a:xfrm>
            <a:off x="9336537" y="1417065"/>
            <a:ext cx="96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Resistor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83984EC3-7C98-2C96-4B7D-47D3E98DC0C2}"/>
              </a:ext>
            </a:extLst>
          </p:cNvPr>
          <p:cNvSpPr txBox="1"/>
          <p:nvPr/>
        </p:nvSpPr>
        <p:spPr>
          <a:xfrm>
            <a:off x="10961927" y="3132314"/>
            <a:ext cx="96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Readout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EAA071D-1CB3-8C04-6EA7-297D40CB2031}"/>
              </a:ext>
            </a:extLst>
          </p:cNvPr>
          <p:cNvSpPr txBox="1"/>
          <p:nvPr/>
        </p:nvSpPr>
        <p:spPr>
          <a:xfrm>
            <a:off x="7827255" y="5041364"/>
            <a:ext cx="34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C44C776-97A3-F891-0EEB-2419FDE5107F}"/>
              </a:ext>
            </a:extLst>
          </p:cNvPr>
          <p:cNvSpPr txBox="1"/>
          <p:nvPr/>
        </p:nvSpPr>
        <p:spPr>
          <a:xfrm>
            <a:off x="10418139" y="4933975"/>
            <a:ext cx="344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F5FC3536-1A02-92B4-6E72-16DFCB55CBC9}"/>
              </a:ext>
            </a:extLst>
          </p:cNvPr>
          <p:cNvSpPr txBox="1"/>
          <p:nvPr/>
        </p:nvSpPr>
        <p:spPr>
          <a:xfrm>
            <a:off x="7340777" y="974549"/>
            <a:ext cx="373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Single Photon Avalanche Diode</a:t>
            </a:r>
          </a:p>
        </p:txBody>
      </p:sp>
    </p:spTree>
    <p:extLst>
      <p:ext uri="{BB962C8B-B14F-4D97-AF65-F5344CB8AC3E}">
        <p14:creationId xmlns:p14="http://schemas.microsoft.com/office/powerpoint/2010/main" val="300882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" grpId="0"/>
      <p:bldP spid="6" grpId="0"/>
      <p:bldP spid="7" grpId="0"/>
      <p:bldP spid="18" grpId="0"/>
      <p:bldP spid="19" grpId="0" animBg="1"/>
      <p:bldP spid="22" grpId="0"/>
      <p:bldP spid="22" grpId="1"/>
      <p:bldP spid="24" grpId="0" animBg="1"/>
      <p:bldP spid="27" grpId="0"/>
      <p:bldP spid="28" grpId="0"/>
      <p:bldP spid="42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7850813-7C0F-B72D-DCA7-146B923F0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177" y="357809"/>
            <a:ext cx="9049638" cy="615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40334BC-7882-FA33-9B08-F61207B69574}"/>
              </a:ext>
            </a:extLst>
          </p:cNvPr>
          <p:cNvSpPr/>
          <p:nvPr/>
        </p:nvSpPr>
        <p:spPr>
          <a:xfrm>
            <a:off x="-1018290" y="-1334637"/>
            <a:ext cx="4569874" cy="239669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2D3588-2ECA-963C-E6D1-D44C6ADD30E2}"/>
              </a:ext>
            </a:extLst>
          </p:cNvPr>
          <p:cNvSpPr txBox="1"/>
          <p:nvPr/>
        </p:nvSpPr>
        <p:spPr>
          <a:xfrm>
            <a:off x="138545" y="213894"/>
            <a:ext cx="32275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Impact" panose="020B0806030902050204" pitchFamily="34" charset="0"/>
              </a:rPr>
              <a:t>“Finger Plots”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2F2C20-42EF-9AF4-036F-29D86A53E78A}"/>
              </a:ext>
            </a:extLst>
          </p:cNvPr>
          <p:cNvSpPr/>
          <p:nvPr/>
        </p:nvSpPr>
        <p:spPr>
          <a:xfrm>
            <a:off x="3657600" y="956503"/>
            <a:ext cx="7288693" cy="5003661"/>
          </a:xfrm>
          <a:prstGeom prst="rect">
            <a:avLst/>
          </a:prstGeom>
          <a:solidFill>
            <a:srgbClr val="0432FF">
              <a:alpha val="1725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D49FBF-FFB5-D123-A171-02491A95BC0B}"/>
              </a:ext>
            </a:extLst>
          </p:cNvPr>
          <p:cNvSpPr/>
          <p:nvPr/>
        </p:nvSpPr>
        <p:spPr>
          <a:xfrm>
            <a:off x="4485175" y="956504"/>
            <a:ext cx="6474368" cy="5003661"/>
          </a:xfrm>
          <a:prstGeom prst="rect">
            <a:avLst/>
          </a:prstGeom>
          <a:solidFill>
            <a:srgbClr val="FF2600">
              <a:alpha val="1764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0651AB5-55CF-8435-3F11-5D90A9B3A9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70" b="77267"/>
          <a:stretch/>
        </p:blipFill>
        <p:spPr bwMode="auto">
          <a:xfrm>
            <a:off x="9869362" y="357808"/>
            <a:ext cx="1966450" cy="139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B7DF21-B11D-B8F8-2358-1E8B33C4D993}"/>
              </a:ext>
            </a:extLst>
          </p:cNvPr>
          <p:cNvSpPr txBox="1"/>
          <p:nvPr/>
        </p:nvSpPr>
        <p:spPr>
          <a:xfrm>
            <a:off x="15113" y="2094756"/>
            <a:ext cx="2716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Number of times there’s cross-talk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338BD7-BB98-C2A2-2A85-F6685CEF2039}"/>
              </a:ext>
            </a:extLst>
          </p:cNvPr>
          <p:cNvSpPr txBox="1"/>
          <p:nvPr/>
        </p:nvSpPr>
        <p:spPr>
          <a:xfrm>
            <a:off x="-91701" y="3041926"/>
            <a:ext cx="2716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Number of times the </a:t>
            </a:r>
            <a:r>
              <a:rPr lang="en-US" dirty="0" err="1">
                <a:solidFill>
                  <a:schemeClr val="bg1"/>
                </a:solidFill>
                <a:latin typeface="Andale Mono" panose="020B0509000000000004" pitchFamily="49" charset="0"/>
              </a:rPr>
              <a:t>SiPM</a:t>
            </a:r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 fires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65ED64-DA92-16FB-E426-78A42ADF1061}"/>
              </a:ext>
            </a:extLst>
          </p:cNvPr>
          <p:cNvSpPr txBox="1"/>
          <p:nvPr/>
        </p:nvSpPr>
        <p:spPr>
          <a:xfrm>
            <a:off x="0" y="4025341"/>
            <a:ext cx="2716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The probability of cross-talk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8DE5E7-C8B1-BA08-241D-4C27014D205F}"/>
              </a:ext>
            </a:extLst>
          </p:cNvPr>
          <p:cNvSpPr txBox="1"/>
          <p:nvPr/>
        </p:nvSpPr>
        <p:spPr>
          <a:xfrm>
            <a:off x="-21238" y="3715413"/>
            <a:ext cx="2716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ndale Mono" panose="020B0509000000000004" pitchFamily="49" charset="0"/>
              </a:rPr>
              <a:t>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14F659-976E-B947-2773-F937F327FA5F}"/>
              </a:ext>
            </a:extLst>
          </p:cNvPr>
          <p:cNvSpPr txBox="1"/>
          <p:nvPr/>
        </p:nvSpPr>
        <p:spPr>
          <a:xfrm>
            <a:off x="-21238" y="2663112"/>
            <a:ext cx="271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solidFill>
                  <a:schemeClr val="bg1"/>
                </a:solidFill>
                <a:latin typeface="Andale Mono" panose="020B0509000000000004" pitchFamily="49" charset="0"/>
              </a:rPr>
              <a:t>÷</a:t>
            </a:r>
            <a:endParaRPr lang="en-US" sz="2400" dirty="0">
              <a:solidFill>
                <a:schemeClr val="bg1"/>
              </a:solidFill>
              <a:latin typeface="Andale Mono" panose="020B0509000000000004" pitchFamily="4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645735-BFFB-465D-8A7C-3B815FC5A1D5}"/>
              </a:ext>
            </a:extLst>
          </p:cNvPr>
          <p:cNvSpPr txBox="1"/>
          <p:nvPr/>
        </p:nvSpPr>
        <p:spPr>
          <a:xfrm>
            <a:off x="4123797" y="998098"/>
            <a:ext cx="257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1 SPAD fired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88DF6F-6312-74F8-9512-C76C2BF68799}"/>
              </a:ext>
            </a:extLst>
          </p:cNvPr>
          <p:cNvSpPr txBox="1"/>
          <p:nvPr/>
        </p:nvSpPr>
        <p:spPr>
          <a:xfrm>
            <a:off x="4740438" y="4111570"/>
            <a:ext cx="2124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2 SPADs fired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0D63F5-0905-09EF-929D-9E1B488FDA2D}"/>
              </a:ext>
            </a:extLst>
          </p:cNvPr>
          <p:cNvSpPr txBox="1"/>
          <p:nvPr/>
        </p:nvSpPr>
        <p:spPr>
          <a:xfrm>
            <a:off x="5311368" y="4808665"/>
            <a:ext cx="257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3 SPADs fired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75EE88-9E3E-902C-8DCE-CE3483790C13}"/>
              </a:ext>
            </a:extLst>
          </p:cNvPr>
          <p:cNvSpPr txBox="1"/>
          <p:nvPr/>
        </p:nvSpPr>
        <p:spPr>
          <a:xfrm>
            <a:off x="5895089" y="5177997"/>
            <a:ext cx="257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4 SPADs fired</a:t>
            </a:r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81E6310A-E5E1-AB10-D443-ABDA1CCDC84D}"/>
              </a:ext>
            </a:extLst>
          </p:cNvPr>
          <p:cNvSpPr/>
          <p:nvPr/>
        </p:nvSpPr>
        <p:spPr>
          <a:xfrm rot="10800000" flipH="1">
            <a:off x="5244860" y="4940361"/>
            <a:ext cx="135516" cy="139234"/>
          </a:xfrm>
          <a:prstGeom prst="triangle">
            <a:avLst/>
          </a:prstGeom>
          <a:solidFill>
            <a:srgbClr val="FF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B2C0E2E8-DEFF-78D6-FC4A-80F450488676}"/>
              </a:ext>
            </a:extLst>
          </p:cNvPr>
          <p:cNvSpPr/>
          <p:nvPr/>
        </p:nvSpPr>
        <p:spPr>
          <a:xfrm rot="10800000" flipH="1">
            <a:off x="5828581" y="5299797"/>
            <a:ext cx="135516" cy="139234"/>
          </a:xfrm>
          <a:prstGeom prst="triangle">
            <a:avLst/>
          </a:prstGeom>
          <a:solidFill>
            <a:srgbClr val="FF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9D0197-B2F0-AC90-4F73-6CED6F8EAEC4}"/>
              </a:ext>
            </a:extLst>
          </p:cNvPr>
          <p:cNvSpPr txBox="1"/>
          <p:nvPr/>
        </p:nvSpPr>
        <p:spPr>
          <a:xfrm>
            <a:off x="6530935" y="5319902"/>
            <a:ext cx="257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…</a:t>
            </a:r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DB1EF390-FBBC-AE20-E364-58E0EB801585}"/>
              </a:ext>
            </a:extLst>
          </p:cNvPr>
          <p:cNvSpPr/>
          <p:nvPr/>
        </p:nvSpPr>
        <p:spPr>
          <a:xfrm rot="10800000" flipH="1">
            <a:off x="6412301" y="5503956"/>
            <a:ext cx="135516" cy="139234"/>
          </a:xfrm>
          <a:prstGeom prst="triangle">
            <a:avLst/>
          </a:prstGeom>
          <a:solidFill>
            <a:srgbClr val="FF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FA234C-FEE3-41C7-434B-3EC4FC911EC5}"/>
              </a:ext>
            </a:extLst>
          </p:cNvPr>
          <p:cNvSpPr txBox="1"/>
          <p:nvPr/>
        </p:nvSpPr>
        <p:spPr>
          <a:xfrm>
            <a:off x="8798943" y="6189526"/>
            <a:ext cx="3036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Charge (ADC*ns)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A1FFDE-692B-C647-DEB4-EC2AAFE2EB1F}"/>
              </a:ext>
            </a:extLst>
          </p:cNvPr>
          <p:cNvSpPr txBox="1"/>
          <p:nvPr/>
        </p:nvSpPr>
        <p:spPr>
          <a:xfrm rot="16200000">
            <a:off x="2270633" y="5177997"/>
            <a:ext cx="1270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Counts</a:t>
            </a:r>
          </a:p>
        </p:txBody>
      </p:sp>
    </p:spTree>
    <p:extLst>
      <p:ext uri="{BB962C8B-B14F-4D97-AF65-F5344CB8AC3E}">
        <p14:creationId xmlns:p14="http://schemas.microsoft.com/office/powerpoint/2010/main" val="274937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6" grpId="0" animBg="1"/>
      <p:bldP spid="6" grpId="1" animBg="1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931A377-26B2-8963-158D-ED0F28767AE2}"/>
              </a:ext>
            </a:extLst>
          </p:cNvPr>
          <p:cNvSpPr/>
          <p:nvPr/>
        </p:nvSpPr>
        <p:spPr>
          <a:xfrm>
            <a:off x="6149008" y="2014331"/>
            <a:ext cx="5751443" cy="4041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997A694-ABB7-A645-6202-F1C8BFAF5FA3}"/>
              </a:ext>
            </a:extLst>
          </p:cNvPr>
          <p:cNvSpPr/>
          <p:nvPr/>
        </p:nvSpPr>
        <p:spPr>
          <a:xfrm>
            <a:off x="307634" y="2014331"/>
            <a:ext cx="5751443" cy="4041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D922EAE1-5975-99AD-D55A-3D530C2B8A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15" t="54456" r="52945"/>
          <a:stretch/>
        </p:blipFill>
        <p:spPr>
          <a:xfrm>
            <a:off x="628523" y="2601084"/>
            <a:ext cx="5214020" cy="3221865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37506D48-7DF1-1BF2-DEF0-A6047E2D8B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78" t="14585" r="4180"/>
          <a:stretch/>
        </p:blipFill>
        <p:spPr>
          <a:xfrm>
            <a:off x="6718850" y="2601084"/>
            <a:ext cx="4611757" cy="33507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F1B85A-60E9-DB58-D428-4C733905A1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488" b="-760"/>
          <a:stretch/>
        </p:blipFill>
        <p:spPr>
          <a:xfrm>
            <a:off x="2363756" y="2194818"/>
            <a:ext cx="1704661" cy="4062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FDC319-6319-5076-BE1B-44C95A5606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8323" y="2215388"/>
            <a:ext cx="2632810" cy="3426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EE5C70E-BEE0-E64C-C8AC-1FED16C22BF0}"/>
              </a:ext>
            </a:extLst>
          </p:cNvPr>
          <p:cNvSpPr txBox="1"/>
          <p:nvPr/>
        </p:nvSpPr>
        <p:spPr>
          <a:xfrm rot="16200000">
            <a:off x="-1032401" y="3534105"/>
            <a:ext cx="3046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Internal Cross-Talk Probability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32A1D5-D0A9-B2D3-480D-80D3C96B9E66}"/>
              </a:ext>
            </a:extLst>
          </p:cNvPr>
          <p:cNvSpPr txBox="1"/>
          <p:nvPr/>
        </p:nvSpPr>
        <p:spPr>
          <a:xfrm rot="16200000">
            <a:off x="5040261" y="3510053"/>
            <a:ext cx="3046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Internal Cross-Talk Probability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E954E44-D248-C0B1-07F2-F9E8B6EFCD98}"/>
              </a:ext>
            </a:extLst>
          </p:cNvPr>
          <p:cNvSpPr/>
          <p:nvPr/>
        </p:nvSpPr>
        <p:spPr>
          <a:xfrm>
            <a:off x="-970138" y="-723275"/>
            <a:ext cx="7029216" cy="239669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747DE-E864-2F0B-A5D2-56234F2942ED}"/>
              </a:ext>
            </a:extLst>
          </p:cNvPr>
          <p:cNvSpPr txBox="1"/>
          <p:nvPr/>
        </p:nvSpPr>
        <p:spPr>
          <a:xfrm>
            <a:off x="433069" y="39702"/>
            <a:ext cx="69037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Impact" panose="020B0806030902050204" pitchFamily="34" charset="0"/>
              </a:rPr>
              <a:t>Quantifying Internal Cross-Talk: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102E06-AD7E-928D-3B01-21EFB1F99D4E}"/>
              </a:ext>
            </a:extLst>
          </p:cNvPr>
          <p:cNvSpPr txBox="1"/>
          <p:nvPr/>
        </p:nvSpPr>
        <p:spPr>
          <a:xfrm>
            <a:off x="1150480" y="2857226"/>
            <a:ext cx="242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V</a:t>
            </a:r>
            <a:r>
              <a:rPr lang="en-CA" baseline="-25000" dirty="0"/>
              <a:t>BR</a:t>
            </a:r>
            <a:r>
              <a:rPr lang="en-CA" dirty="0"/>
              <a:t> = </a:t>
            </a:r>
            <a:r>
              <a:rPr lang="en-CA" sz="1800" dirty="0">
                <a:solidFill>
                  <a:srgbClr val="000000"/>
                </a:solidFill>
                <a:effectLst/>
              </a:rPr>
              <a:t>28.0</a:t>
            </a:r>
            <a:r>
              <a:rPr lang="en-CA" dirty="0"/>
              <a:t> +/- 1.6V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8F8D7E-A249-DF37-AE4F-E25672C34DCA}"/>
              </a:ext>
            </a:extLst>
          </p:cNvPr>
          <p:cNvSpPr txBox="1"/>
          <p:nvPr/>
        </p:nvSpPr>
        <p:spPr>
          <a:xfrm>
            <a:off x="7220067" y="2810499"/>
            <a:ext cx="242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V</a:t>
            </a:r>
            <a:r>
              <a:rPr lang="en-CA" baseline="-25000" dirty="0"/>
              <a:t>BR</a:t>
            </a:r>
            <a:r>
              <a:rPr lang="en-CA" dirty="0"/>
              <a:t> = 47.5 +/- 1.5V</a:t>
            </a:r>
          </a:p>
        </p:txBody>
      </p:sp>
    </p:spTree>
    <p:extLst>
      <p:ext uri="{BB962C8B-B14F-4D97-AF65-F5344CB8AC3E}">
        <p14:creationId xmlns:p14="http://schemas.microsoft.com/office/powerpoint/2010/main" val="1899932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17117</TotalTime>
  <Words>349</Words>
  <Application>Microsoft Macintosh PowerPoint</Application>
  <PresentationFormat>Widescreen</PresentationFormat>
  <Paragraphs>116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Andale Mono</vt:lpstr>
      <vt:lpstr>Arial</vt:lpstr>
      <vt:lpstr>Calibri</vt:lpstr>
      <vt:lpstr>Calibri Light</vt:lpstr>
      <vt:lpstr>Impact</vt:lpstr>
      <vt:lpstr>Silom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 Charlesworth</dc:creator>
  <cp:lastModifiedBy>Zach Charlesworth</cp:lastModifiedBy>
  <cp:revision>43</cp:revision>
  <dcterms:created xsi:type="dcterms:W3CDTF">2022-08-02T22:30:08Z</dcterms:created>
  <dcterms:modified xsi:type="dcterms:W3CDTF">2022-08-14T20:35:46Z</dcterms:modified>
</cp:coreProperties>
</file>