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21" r:id="rId4"/>
  </p:sldMasterIdLst>
  <p:notesMasterIdLst>
    <p:notesMasterId r:id="rId21"/>
  </p:notesMasterIdLst>
  <p:sldIdLst>
    <p:sldId id="3825" r:id="rId5"/>
    <p:sldId id="3845" r:id="rId6"/>
    <p:sldId id="3846" r:id="rId7"/>
    <p:sldId id="3837" r:id="rId8"/>
    <p:sldId id="3842" r:id="rId9"/>
    <p:sldId id="3843" r:id="rId10"/>
    <p:sldId id="3839" r:id="rId11"/>
    <p:sldId id="3840" r:id="rId12"/>
    <p:sldId id="3841" r:id="rId13"/>
    <p:sldId id="3853" r:id="rId14"/>
    <p:sldId id="3854" r:id="rId15"/>
    <p:sldId id="3844" r:id="rId16"/>
    <p:sldId id="3848" r:id="rId17"/>
    <p:sldId id="3847" r:id="rId18"/>
    <p:sldId id="3852" r:id="rId19"/>
    <p:sldId id="3851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00" userDrawn="1">
          <p15:clr>
            <a:srgbClr val="A4A3A4"/>
          </p15:clr>
        </p15:guide>
        <p15:guide id="2" orient="horz" pos="3408" userDrawn="1">
          <p15:clr>
            <a:srgbClr val="A4A3A4"/>
          </p15:clr>
        </p15:guide>
        <p15:guide id="3" pos="6936" userDrawn="1">
          <p15:clr>
            <a:srgbClr val="A4A3A4"/>
          </p15:clr>
        </p15:guide>
        <p15:guide id="4" pos="744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B15D"/>
    <a:srgbClr val="EBC483"/>
    <a:srgbClr val="AC3E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CC5BC93-131B-496F-9DFF-678796EC473D}" v="201" dt="2022-08-12T03:19:28.80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738" y="60"/>
      </p:cViewPr>
      <p:guideLst>
        <p:guide orient="horz" pos="1200"/>
        <p:guide orient="horz" pos="3408"/>
        <p:guide pos="6936"/>
        <p:guide pos="74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Relationship Id="rId27" Type="http://schemas.microsoft.com/office/2018/10/relationships/authors" Target="authors.xml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svg"/><Relationship Id="rId1" Type="http://schemas.openxmlformats.org/officeDocument/2006/relationships/image" Target="../media/image6.png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9.sv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svg"/><Relationship Id="rId1" Type="http://schemas.openxmlformats.org/officeDocument/2006/relationships/image" Target="../media/image6.png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9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2C25492-0DF7-4BBF-8BA0-95149B68D9C0}" type="doc">
      <dgm:prSet loTypeId="urn:microsoft.com/office/officeart/2008/layout/LinedList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075ECF42-1ED7-477C-800D-8829C4D2118E}">
      <dgm:prSet custT="1"/>
      <dgm:spPr/>
      <dgm:t>
        <a:bodyPr/>
        <a:lstStyle/>
        <a:p>
          <a:r>
            <a:rPr lang="en-CA" sz="2800"/>
            <a:t>Separate simulations for each layer of the detector, SiPMs, and external</a:t>
          </a:r>
          <a:endParaRPr lang="en-US" sz="2800" dirty="0"/>
        </a:p>
      </dgm:t>
    </dgm:pt>
    <dgm:pt modelId="{AB51EB3D-5096-434A-A510-A48919566414}" type="parTrans" cxnId="{767CABC2-4F30-426B-AC88-635D99D433A2}">
      <dgm:prSet/>
      <dgm:spPr/>
      <dgm:t>
        <a:bodyPr/>
        <a:lstStyle/>
        <a:p>
          <a:endParaRPr lang="en-US"/>
        </a:p>
      </dgm:t>
    </dgm:pt>
    <dgm:pt modelId="{6A4FFBA1-89DE-41A1-B192-DF881CC52E21}" type="sibTrans" cxnId="{767CABC2-4F30-426B-AC88-635D99D433A2}">
      <dgm:prSet/>
      <dgm:spPr/>
      <dgm:t>
        <a:bodyPr/>
        <a:lstStyle/>
        <a:p>
          <a:endParaRPr lang="en-US"/>
        </a:p>
      </dgm:t>
    </dgm:pt>
    <dgm:pt modelId="{11D886E5-5E53-40C7-9112-2AC524E77771}">
      <dgm:prSet custT="1"/>
      <dgm:spPr/>
      <dgm:t>
        <a:bodyPr/>
        <a:lstStyle/>
        <a:p>
          <a:r>
            <a:rPr lang="en-CA" sz="2800" dirty="0"/>
            <a:t>Detector partially defined in geometry file</a:t>
          </a:r>
          <a:endParaRPr lang="en-US" sz="2800" dirty="0"/>
        </a:p>
      </dgm:t>
    </dgm:pt>
    <dgm:pt modelId="{60D4209C-8466-4F3B-9BB0-DD5C9AF610B5}" type="parTrans" cxnId="{BDA8F2EA-3834-4B24-9D1D-7E1D868A7257}">
      <dgm:prSet/>
      <dgm:spPr/>
      <dgm:t>
        <a:bodyPr/>
        <a:lstStyle/>
        <a:p>
          <a:endParaRPr lang="en-US"/>
        </a:p>
      </dgm:t>
    </dgm:pt>
    <dgm:pt modelId="{37564365-46FA-46F7-8F84-3FB913908432}" type="sibTrans" cxnId="{BDA8F2EA-3834-4B24-9D1D-7E1D868A7257}">
      <dgm:prSet/>
      <dgm:spPr/>
      <dgm:t>
        <a:bodyPr/>
        <a:lstStyle/>
        <a:p>
          <a:endParaRPr lang="en-US"/>
        </a:p>
      </dgm:t>
    </dgm:pt>
    <dgm:pt modelId="{BB5C63BE-F31F-43A9-86E7-9178417E24BE}">
      <dgm:prSet custT="1"/>
      <dgm:spPr/>
      <dgm:t>
        <a:bodyPr/>
        <a:lstStyle/>
        <a:p>
          <a:r>
            <a:rPr lang="en-CA" sz="2800" dirty="0"/>
            <a:t>Visualizations complete</a:t>
          </a:r>
          <a:endParaRPr lang="en-US" sz="2800" dirty="0"/>
        </a:p>
      </dgm:t>
    </dgm:pt>
    <dgm:pt modelId="{24A5BC40-BC35-4556-BF76-A9B46FAEE293}" type="parTrans" cxnId="{454A5F86-BFD8-4FB4-96C7-8FA16A941938}">
      <dgm:prSet/>
      <dgm:spPr/>
      <dgm:t>
        <a:bodyPr/>
        <a:lstStyle/>
        <a:p>
          <a:endParaRPr lang="en-US"/>
        </a:p>
      </dgm:t>
    </dgm:pt>
    <dgm:pt modelId="{CCCA4432-4E50-457A-90E1-D390258D890E}" type="sibTrans" cxnId="{454A5F86-BFD8-4FB4-96C7-8FA16A941938}">
      <dgm:prSet/>
      <dgm:spPr/>
      <dgm:t>
        <a:bodyPr/>
        <a:lstStyle/>
        <a:p>
          <a:endParaRPr lang="en-US"/>
        </a:p>
      </dgm:t>
    </dgm:pt>
    <dgm:pt modelId="{CB755AA2-FB55-446D-913F-7AF3A418FA84}" type="pres">
      <dgm:prSet presAssocID="{B2C25492-0DF7-4BBF-8BA0-95149B68D9C0}" presName="vert0" presStyleCnt="0">
        <dgm:presLayoutVars>
          <dgm:dir/>
          <dgm:animOne val="branch"/>
          <dgm:animLvl val="lvl"/>
        </dgm:presLayoutVars>
      </dgm:prSet>
      <dgm:spPr/>
    </dgm:pt>
    <dgm:pt modelId="{808C9082-62D6-4B03-B253-2F04B538B219}" type="pres">
      <dgm:prSet presAssocID="{075ECF42-1ED7-477C-800D-8829C4D2118E}" presName="thickLine" presStyleLbl="alignNode1" presStyleIdx="0" presStyleCnt="3"/>
      <dgm:spPr/>
    </dgm:pt>
    <dgm:pt modelId="{7F7D4BFD-B681-4794-B53E-EA215CFE0263}" type="pres">
      <dgm:prSet presAssocID="{075ECF42-1ED7-477C-800D-8829C4D2118E}" presName="horz1" presStyleCnt="0"/>
      <dgm:spPr/>
    </dgm:pt>
    <dgm:pt modelId="{671117E0-AF63-4DA5-AED3-07A9F3F2896A}" type="pres">
      <dgm:prSet presAssocID="{075ECF42-1ED7-477C-800D-8829C4D2118E}" presName="tx1" presStyleLbl="revTx" presStyleIdx="0" presStyleCnt="3"/>
      <dgm:spPr/>
    </dgm:pt>
    <dgm:pt modelId="{B0F4BDBC-7E15-4C42-B82B-D5E505C7A1EF}" type="pres">
      <dgm:prSet presAssocID="{075ECF42-1ED7-477C-800D-8829C4D2118E}" presName="vert1" presStyleCnt="0"/>
      <dgm:spPr/>
    </dgm:pt>
    <dgm:pt modelId="{3F126D0A-72BF-4830-8B75-7E9B09E908A4}" type="pres">
      <dgm:prSet presAssocID="{11D886E5-5E53-40C7-9112-2AC524E77771}" presName="thickLine" presStyleLbl="alignNode1" presStyleIdx="1" presStyleCnt="3"/>
      <dgm:spPr/>
    </dgm:pt>
    <dgm:pt modelId="{346C3A31-5D3E-40FE-A3B4-2861F250A6C9}" type="pres">
      <dgm:prSet presAssocID="{11D886E5-5E53-40C7-9112-2AC524E77771}" presName="horz1" presStyleCnt="0"/>
      <dgm:spPr/>
    </dgm:pt>
    <dgm:pt modelId="{00342728-8F8B-4078-B495-D727E832BECE}" type="pres">
      <dgm:prSet presAssocID="{11D886E5-5E53-40C7-9112-2AC524E77771}" presName="tx1" presStyleLbl="revTx" presStyleIdx="1" presStyleCnt="3"/>
      <dgm:spPr/>
    </dgm:pt>
    <dgm:pt modelId="{FBC346F9-2027-4BCE-A3AC-32A6072C23F1}" type="pres">
      <dgm:prSet presAssocID="{11D886E5-5E53-40C7-9112-2AC524E77771}" presName="vert1" presStyleCnt="0"/>
      <dgm:spPr/>
    </dgm:pt>
    <dgm:pt modelId="{EA256B4E-A3B3-4093-95F2-0BD4F0E931D3}" type="pres">
      <dgm:prSet presAssocID="{BB5C63BE-F31F-43A9-86E7-9178417E24BE}" presName="thickLine" presStyleLbl="alignNode1" presStyleIdx="2" presStyleCnt="3"/>
      <dgm:spPr/>
    </dgm:pt>
    <dgm:pt modelId="{48450DCC-872E-4C17-ACB7-E05CADC54635}" type="pres">
      <dgm:prSet presAssocID="{BB5C63BE-F31F-43A9-86E7-9178417E24BE}" presName="horz1" presStyleCnt="0"/>
      <dgm:spPr/>
    </dgm:pt>
    <dgm:pt modelId="{34DBB9AC-B1E1-4F7E-ABB8-F934D54104AD}" type="pres">
      <dgm:prSet presAssocID="{BB5C63BE-F31F-43A9-86E7-9178417E24BE}" presName="tx1" presStyleLbl="revTx" presStyleIdx="2" presStyleCnt="3"/>
      <dgm:spPr/>
    </dgm:pt>
    <dgm:pt modelId="{CAEC564A-A07A-484D-BCD5-1E690C5D72B5}" type="pres">
      <dgm:prSet presAssocID="{BB5C63BE-F31F-43A9-86E7-9178417E24BE}" presName="vert1" presStyleCnt="0"/>
      <dgm:spPr/>
    </dgm:pt>
  </dgm:ptLst>
  <dgm:cxnLst>
    <dgm:cxn modelId="{FC21711F-5F3A-463A-B113-3C5BF76585CE}" type="presOf" srcId="{BB5C63BE-F31F-43A9-86E7-9178417E24BE}" destId="{34DBB9AC-B1E1-4F7E-ABB8-F934D54104AD}" srcOrd="0" destOrd="0" presId="urn:microsoft.com/office/officeart/2008/layout/LinedList"/>
    <dgm:cxn modelId="{96DEDB78-DFE1-4C45-893D-F884F6C37261}" type="presOf" srcId="{075ECF42-1ED7-477C-800D-8829C4D2118E}" destId="{671117E0-AF63-4DA5-AED3-07A9F3F2896A}" srcOrd="0" destOrd="0" presId="urn:microsoft.com/office/officeart/2008/layout/LinedList"/>
    <dgm:cxn modelId="{5F553483-A287-4ED5-A9F3-D735F8230B3D}" type="presOf" srcId="{11D886E5-5E53-40C7-9112-2AC524E77771}" destId="{00342728-8F8B-4078-B495-D727E832BECE}" srcOrd="0" destOrd="0" presId="urn:microsoft.com/office/officeart/2008/layout/LinedList"/>
    <dgm:cxn modelId="{2E649183-F127-48A8-9ACA-017FCFA68380}" type="presOf" srcId="{B2C25492-0DF7-4BBF-8BA0-95149B68D9C0}" destId="{CB755AA2-FB55-446D-913F-7AF3A418FA84}" srcOrd="0" destOrd="0" presId="urn:microsoft.com/office/officeart/2008/layout/LinedList"/>
    <dgm:cxn modelId="{454A5F86-BFD8-4FB4-96C7-8FA16A941938}" srcId="{B2C25492-0DF7-4BBF-8BA0-95149B68D9C0}" destId="{BB5C63BE-F31F-43A9-86E7-9178417E24BE}" srcOrd="2" destOrd="0" parTransId="{24A5BC40-BC35-4556-BF76-A9B46FAEE293}" sibTransId="{CCCA4432-4E50-457A-90E1-D390258D890E}"/>
    <dgm:cxn modelId="{767CABC2-4F30-426B-AC88-635D99D433A2}" srcId="{B2C25492-0DF7-4BBF-8BA0-95149B68D9C0}" destId="{075ECF42-1ED7-477C-800D-8829C4D2118E}" srcOrd="0" destOrd="0" parTransId="{AB51EB3D-5096-434A-A510-A48919566414}" sibTransId="{6A4FFBA1-89DE-41A1-B192-DF881CC52E21}"/>
    <dgm:cxn modelId="{BDA8F2EA-3834-4B24-9D1D-7E1D868A7257}" srcId="{B2C25492-0DF7-4BBF-8BA0-95149B68D9C0}" destId="{11D886E5-5E53-40C7-9112-2AC524E77771}" srcOrd="1" destOrd="0" parTransId="{60D4209C-8466-4F3B-9BB0-DD5C9AF610B5}" sibTransId="{37564365-46FA-46F7-8F84-3FB913908432}"/>
    <dgm:cxn modelId="{3FB6D8DD-D99D-468C-9900-FF7A861A9711}" type="presParOf" srcId="{CB755AA2-FB55-446D-913F-7AF3A418FA84}" destId="{808C9082-62D6-4B03-B253-2F04B538B219}" srcOrd="0" destOrd="0" presId="urn:microsoft.com/office/officeart/2008/layout/LinedList"/>
    <dgm:cxn modelId="{6ED5C275-CAB5-4147-AA88-472345921E40}" type="presParOf" srcId="{CB755AA2-FB55-446D-913F-7AF3A418FA84}" destId="{7F7D4BFD-B681-4794-B53E-EA215CFE0263}" srcOrd="1" destOrd="0" presId="urn:microsoft.com/office/officeart/2008/layout/LinedList"/>
    <dgm:cxn modelId="{C13C8CC5-D9B3-4016-9BF1-D67D13553CEC}" type="presParOf" srcId="{7F7D4BFD-B681-4794-B53E-EA215CFE0263}" destId="{671117E0-AF63-4DA5-AED3-07A9F3F2896A}" srcOrd="0" destOrd="0" presId="urn:microsoft.com/office/officeart/2008/layout/LinedList"/>
    <dgm:cxn modelId="{BC58B98B-0C06-452A-9397-869B68CCE076}" type="presParOf" srcId="{7F7D4BFD-B681-4794-B53E-EA215CFE0263}" destId="{B0F4BDBC-7E15-4C42-B82B-D5E505C7A1EF}" srcOrd="1" destOrd="0" presId="urn:microsoft.com/office/officeart/2008/layout/LinedList"/>
    <dgm:cxn modelId="{F973E2A2-677F-4D44-8EBF-46C26C9A7A7A}" type="presParOf" srcId="{CB755AA2-FB55-446D-913F-7AF3A418FA84}" destId="{3F126D0A-72BF-4830-8B75-7E9B09E908A4}" srcOrd="2" destOrd="0" presId="urn:microsoft.com/office/officeart/2008/layout/LinedList"/>
    <dgm:cxn modelId="{F246D5A5-BA64-46FF-910E-7273A19E9E1E}" type="presParOf" srcId="{CB755AA2-FB55-446D-913F-7AF3A418FA84}" destId="{346C3A31-5D3E-40FE-A3B4-2861F250A6C9}" srcOrd="3" destOrd="0" presId="urn:microsoft.com/office/officeart/2008/layout/LinedList"/>
    <dgm:cxn modelId="{99CDB61A-2FE4-4D6C-90E8-D86D6C988EC8}" type="presParOf" srcId="{346C3A31-5D3E-40FE-A3B4-2861F250A6C9}" destId="{00342728-8F8B-4078-B495-D727E832BECE}" srcOrd="0" destOrd="0" presId="urn:microsoft.com/office/officeart/2008/layout/LinedList"/>
    <dgm:cxn modelId="{4AAE415A-19FD-49E3-838A-37C54C92F70E}" type="presParOf" srcId="{346C3A31-5D3E-40FE-A3B4-2861F250A6C9}" destId="{FBC346F9-2027-4BCE-A3AC-32A6072C23F1}" srcOrd="1" destOrd="0" presId="urn:microsoft.com/office/officeart/2008/layout/LinedList"/>
    <dgm:cxn modelId="{C7346160-DC1C-4450-BEC3-CAD758AD10FB}" type="presParOf" srcId="{CB755AA2-FB55-446D-913F-7AF3A418FA84}" destId="{EA256B4E-A3B3-4093-95F2-0BD4F0E931D3}" srcOrd="4" destOrd="0" presId="urn:microsoft.com/office/officeart/2008/layout/LinedList"/>
    <dgm:cxn modelId="{61AB2A41-8DCD-4670-A75D-B8C9787A1CB0}" type="presParOf" srcId="{CB755AA2-FB55-446D-913F-7AF3A418FA84}" destId="{48450DCC-872E-4C17-ACB7-E05CADC54635}" srcOrd="5" destOrd="0" presId="urn:microsoft.com/office/officeart/2008/layout/LinedList"/>
    <dgm:cxn modelId="{8DEF1FDB-AA2A-440E-BD84-82E42AC34C63}" type="presParOf" srcId="{48450DCC-872E-4C17-ACB7-E05CADC54635}" destId="{34DBB9AC-B1E1-4F7E-ABB8-F934D54104AD}" srcOrd="0" destOrd="0" presId="urn:microsoft.com/office/officeart/2008/layout/LinedList"/>
    <dgm:cxn modelId="{1E54F59F-A0B3-4B41-A44C-28E89FBEE425}" type="presParOf" srcId="{48450DCC-872E-4C17-ACB7-E05CADC54635}" destId="{CAEC564A-A07A-484D-BCD5-1E690C5D72B5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CB3DE05-A2DB-4FDA-A21C-128D3FC14A6B}" type="doc">
      <dgm:prSet loTypeId="urn:microsoft.com/office/officeart/2018/2/layout/IconLabel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ACB6416-9EA5-440A-9F38-02E50ECF0D64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CA" sz="2000" dirty="0"/>
            <a:t>Calculate event counts (</a:t>
          </a:r>
          <a:r>
            <a:rPr lang="en-CA" sz="2000" dirty="0">
              <a:solidFill>
                <a:schemeClr val="tx1"/>
              </a:solidFill>
            </a:rPr>
            <a:t>N</a:t>
          </a:r>
          <a:r>
            <a:rPr lang="en-CA" sz="2000" dirty="0"/>
            <a:t>) for each element in decay chain </a:t>
          </a:r>
          <a:endParaRPr lang="en-US" sz="2000" dirty="0"/>
        </a:p>
      </dgm:t>
    </dgm:pt>
    <dgm:pt modelId="{6487B1A7-765A-4034-84F3-070B1794B8D4}" type="parTrans" cxnId="{704E5A3B-EDD5-422D-A9EA-55C8FBD93189}">
      <dgm:prSet/>
      <dgm:spPr/>
      <dgm:t>
        <a:bodyPr/>
        <a:lstStyle/>
        <a:p>
          <a:endParaRPr lang="en-US"/>
        </a:p>
      </dgm:t>
    </dgm:pt>
    <dgm:pt modelId="{C2BA3EFC-5EB6-4034-84F4-A49F533F1D16}" type="sibTrans" cxnId="{704E5A3B-EDD5-422D-A9EA-55C8FBD93189}">
      <dgm:prSet/>
      <dgm:spPr/>
      <dgm:t>
        <a:bodyPr/>
        <a:lstStyle/>
        <a:p>
          <a:endParaRPr lang="en-US"/>
        </a:p>
      </dgm:t>
    </dgm:pt>
    <dgm:pt modelId="{2ABFBF8D-2B97-43CB-9E8C-C4983CA51F9C}">
      <dgm:prSet/>
      <dgm:spPr/>
      <dgm:t>
        <a:bodyPr/>
        <a:lstStyle/>
        <a:p>
          <a:pPr>
            <a:lnSpc>
              <a:spcPct val="100000"/>
            </a:lnSpc>
          </a:pPr>
          <a:r>
            <a:rPr lang="en-CA"/>
            <a:t>Specify energy of decay</a:t>
          </a:r>
          <a:endParaRPr lang="en-US"/>
        </a:p>
      </dgm:t>
    </dgm:pt>
    <dgm:pt modelId="{B8FEB3E1-8E85-48CF-BABE-F132844EE46C}" type="parTrans" cxnId="{43A8D50B-7247-45EB-B5C5-A6C64A9FC936}">
      <dgm:prSet/>
      <dgm:spPr/>
      <dgm:t>
        <a:bodyPr/>
        <a:lstStyle/>
        <a:p>
          <a:endParaRPr lang="en-US"/>
        </a:p>
      </dgm:t>
    </dgm:pt>
    <dgm:pt modelId="{9E079611-B937-41A8-86B2-DA6B897A7AF8}" type="sibTrans" cxnId="{43A8D50B-7247-45EB-B5C5-A6C64A9FC936}">
      <dgm:prSet/>
      <dgm:spPr/>
      <dgm:t>
        <a:bodyPr/>
        <a:lstStyle/>
        <a:p>
          <a:endParaRPr lang="en-US"/>
        </a:p>
      </dgm:t>
    </dgm:pt>
    <dgm:pt modelId="{6B2BD07A-7CD5-4494-8851-FA0E79012F29}">
      <dgm:prSet/>
      <dgm:spPr/>
      <dgm:t>
        <a:bodyPr/>
        <a:lstStyle/>
        <a:p>
          <a:pPr>
            <a:lnSpc>
              <a:spcPct val="100000"/>
            </a:lnSpc>
          </a:pPr>
          <a:r>
            <a:rPr lang="en-CA"/>
            <a:t>Specify location of origin (fillshell)</a:t>
          </a:r>
          <a:endParaRPr lang="en-US"/>
        </a:p>
      </dgm:t>
    </dgm:pt>
    <dgm:pt modelId="{B481D363-0A08-4EA2-A985-9D3BB4A310E0}" type="parTrans" cxnId="{4EA09BD4-4966-447E-8D00-7163CEAB505B}">
      <dgm:prSet/>
      <dgm:spPr/>
      <dgm:t>
        <a:bodyPr/>
        <a:lstStyle/>
        <a:p>
          <a:endParaRPr lang="en-US"/>
        </a:p>
      </dgm:t>
    </dgm:pt>
    <dgm:pt modelId="{1D1C7036-52C1-4730-938E-5C6789E397EB}" type="sibTrans" cxnId="{4EA09BD4-4966-447E-8D00-7163CEAB505B}">
      <dgm:prSet/>
      <dgm:spPr/>
      <dgm:t>
        <a:bodyPr/>
        <a:lstStyle/>
        <a:p>
          <a:endParaRPr lang="en-US"/>
        </a:p>
      </dgm:t>
    </dgm:pt>
    <dgm:pt modelId="{A5CC51D6-03FE-4828-BA30-02824A590F8C}">
      <dgm:prSet/>
      <dgm:spPr/>
      <dgm:t>
        <a:bodyPr/>
        <a:lstStyle/>
        <a:p>
          <a:pPr>
            <a:lnSpc>
              <a:spcPct val="100000"/>
            </a:lnSpc>
          </a:pPr>
          <a:r>
            <a:rPr lang="en-CA" dirty="0"/>
            <a:t>Specify how many times to run simulation (N)</a:t>
          </a:r>
          <a:endParaRPr lang="en-US" dirty="0"/>
        </a:p>
      </dgm:t>
    </dgm:pt>
    <dgm:pt modelId="{23F6FFC1-D73C-4708-BD67-504FEEF36CFA}" type="parTrans" cxnId="{5B268D43-FBB6-4772-9668-8E2495C31156}">
      <dgm:prSet/>
      <dgm:spPr/>
      <dgm:t>
        <a:bodyPr/>
        <a:lstStyle/>
        <a:p>
          <a:endParaRPr lang="en-US"/>
        </a:p>
      </dgm:t>
    </dgm:pt>
    <dgm:pt modelId="{DFDCB1C8-B547-4669-8B09-E95A0B53894B}" type="sibTrans" cxnId="{5B268D43-FBB6-4772-9668-8E2495C31156}">
      <dgm:prSet/>
      <dgm:spPr/>
      <dgm:t>
        <a:bodyPr/>
        <a:lstStyle/>
        <a:p>
          <a:endParaRPr lang="en-US"/>
        </a:p>
      </dgm:t>
    </dgm:pt>
    <dgm:pt modelId="{8BBA7C0B-5E75-47BF-9816-72678F0CF262}" type="pres">
      <dgm:prSet presAssocID="{4CB3DE05-A2DB-4FDA-A21C-128D3FC14A6B}" presName="root" presStyleCnt="0">
        <dgm:presLayoutVars>
          <dgm:dir/>
          <dgm:resizeHandles val="exact"/>
        </dgm:presLayoutVars>
      </dgm:prSet>
      <dgm:spPr/>
    </dgm:pt>
    <dgm:pt modelId="{E247A1ED-7E74-4024-A9A9-DD340C8DF10F}" type="pres">
      <dgm:prSet presAssocID="{6ACB6416-9EA5-440A-9F38-02E50ECF0D64}" presName="compNode" presStyleCnt="0"/>
      <dgm:spPr/>
    </dgm:pt>
    <dgm:pt modelId="{54D2A38B-493F-4CF9-AD4A-E58C3032DD28}" type="pres">
      <dgm:prSet presAssocID="{6ACB6416-9EA5-440A-9F38-02E50ECF0D64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Document"/>
        </a:ext>
      </dgm:extLst>
    </dgm:pt>
    <dgm:pt modelId="{57713C32-7130-4155-B4FA-281CA6EAA739}" type="pres">
      <dgm:prSet presAssocID="{6ACB6416-9EA5-440A-9F38-02E50ECF0D64}" presName="spaceRect" presStyleCnt="0"/>
      <dgm:spPr/>
    </dgm:pt>
    <dgm:pt modelId="{26EDA7FB-7144-4F86-A68F-549DF82DCD00}" type="pres">
      <dgm:prSet presAssocID="{6ACB6416-9EA5-440A-9F38-02E50ECF0D64}" presName="textRect" presStyleLbl="revTx" presStyleIdx="0" presStyleCnt="4">
        <dgm:presLayoutVars>
          <dgm:chMax val="1"/>
          <dgm:chPref val="1"/>
        </dgm:presLayoutVars>
      </dgm:prSet>
      <dgm:spPr/>
    </dgm:pt>
    <dgm:pt modelId="{54062337-C129-418A-A3F4-A0766D650271}" type="pres">
      <dgm:prSet presAssocID="{C2BA3EFC-5EB6-4034-84F4-A49F533F1D16}" presName="sibTrans" presStyleCnt="0"/>
      <dgm:spPr/>
    </dgm:pt>
    <dgm:pt modelId="{02A887EE-4F17-430F-81C2-D49381E75124}" type="pres">
      <dgm:prSet presAssocID="{2ABFBF8D-2B97-43CB-9E8C-C4983CA51F9C}" presName="compNode" presStyleCnt="0"/>
      <dgm:spPr/>
    </dgm:pt>
    <dgm:pt modelId="{E37218EF-4534-4D65-A3E8-701E45529DA4}" type="pres">
      <dgm:prSet presAssocID="{2ABFBF8D-2B97-43CB-9E8C-C4983CA51F9C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Atom"/>
        </a:ext>
      </dgm:extLst>
    </dgm:pt>
    <dgm:pt modelId="{EE6432FB-DFD5-407F-965F-88197F4A60DB}" type="pres">
      <dgm:prSet presAssocID="{2ABFBF8D-2B97-43CB-9E8C-C4983CA51F9C}" presName="spaceRect" presStyleCnt="0"/>
      <dgm:spPr/>
    </dgm:pt>
    <dgm:pt modelId="{E8C22B60-F012-484E-BC93-4C0F53D199C7}" type="pres">
      <dgm:prSet presAssocID="{2ABFBF8D-2B97-43CB-9E8C-C4983CA51F9C}" presName="textRect" presStyleLbl="revTx" presStyleIdx="1" presStyleCnt="4">
        <dgm:presLayoutVars>
          <dgm:chMax val="1"/>
          <dgm:chPref val="1"/>
        </dgm:presLayoutVars>
      </dgm:prSet>
      <dgm:spPr/>
    </dgm:pt>
    <dgm:pt modelId="{7D6465CB-9F21-495E-8C0B-F39931619176}" type="pres">
      <dgm:prSet presAssocID="{9E079611-B937-41A8-86B2-DA6B897A7AF8}" presName="sibTrans" presStyleCnt="0"/>
      <dgm:spPr/>
    </dgm:pt>
    <dgm:pt modelId="{D7726668-E4DC-41B4-9653-BBF0C1D0D813}" type="pres">
      <dgm:prSet presAssocID="{6B2BD07A-7CD5-4494-8851-FA0E79012F29}" presName="compNode" presStyleCnt="0"/>
      <dgm:spPr/>
    </dgm:pt>
    <dgm:pt modelId="{B35C35B4-FB27-403A-8AB0-E4864AEA96F4}" type="pres">
      <dgm:prSet presAssocID="{6B2BD07A-7CD5-4494-8851-FA0E79012F29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ower"/>
        </a:ext>
      </dgm:extLst>
    </dgm:pt>
    <dgm:pt modelId="{19E1BF51-6FC9-4EF1-8070-AB827E7D7505}" type="pres">
      <dgm:prSet presAssocID="{6B2BD07A-7CD5-4494-8851-FA0E79012F29}" presName="spaceRect" presStyleCnt="0"/>
      <dgm:spPr/>
    </dgm:pt>
    <dgm:pt modelId="{3867D023-5063-445D-B4D9-53FD8B682FE7}" type="pres">
      <dgm:prSet presAssocID="{6B2BD07A-7CD5-4494-8851-FA0E79012F29}" presName="textRect" presStyleLbl="revTx" presStyleIdx="2" presStyleCnt="4">
        <dgm:presLayoutVars>
          <dgm:chMax val="1"/>
          <dgm:chPref val="1"/>
        </dgm:presLayoutVars>
      </dgm:prSet>
      <dgm:spPr/>
    </dgm:pt>
    <dgm:pt modelId="{105CD87A-6405-4B41-A692-77206825DC21}" type="pres">
      <dgm:prSet presAssocID="{1D1C7036-52C1-4730-938E-5C6789E397EB}" presName="sibTrans" presStyleCnt="0"/>
      <dgm:spPr/>
    </dgm:pt>
    <dgm:pt modelId="{BB3CA350-1DC1-47CA-8B92-020C9B8C4D5B}" type="pres">
      <dgm:prSet presAssocID="{A5CC51D6-03FE-4828-BA30-02824A590F8C}" presName="compNode" presStyleCnt="0"/>
      <dgm:spPr/>
    </dgm:pt>
    <dgm:pt modelId="{A13FE8FE-0E9E-4CCD-A14B-4EBE91D10AA2}" type="pres">
      <dgm:prSet presAssocID="{A5CC51D6-03FE-4828-BA30-02824A590F8C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Stopwatch"/>
        </a:ext>
      </dgm:extLst>
    </dgm:pt>
    <dgm:pt modelId="{7F2CE08B-F8AE-4986-926E-447329EE430F}" type="pres">
      <dgm:prSet presAssocID="{A5CC51D6-03FE-4828-BA30-02824A590F8C}" presName="spaceRect" presStyleCnt="0"/>
      <dgm:spPr/>
    </dgm:pt>
    <dgm:pt modelId="{0CC27364-3536-44FC-B9D0-D5D0A2EFFCAF}" type="pres">
      <dgm:prSet presAssocID="{A5CC51D6-03FE-4828-BA30-02824A590F8C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43A8D50B-7247-45EB-B5C5-A6C64A9FC936}" srcId="{4CB3DE05-A2DB-4FDA-A21C-128D3FC14A6B}" destId="{2ABFBF8D-2B97-43CB-9E8C-C4983CA51F9C}" srcOrd="1" destOrd="0" parTransId="{B8FEB3E1-8E85-48CF-BABE-F132844EE46C}" sibTransId="{9E079611-B937-41A8-86B2-DA6B897A7AF8}"/>
    <dgm:cxn modelId="{704E5A3B-EDD5-422D-A9EA-55C8FBD93189}" srcId="{4CB3DE05-A2DB-4FDA-A21C-128D3FC14A6B}" destId="{6ACB6416-9EA5-440A-9F38-02E50ECF0D64}" srcOrd="0" destOrd="0" parTransId="{6487B1A7-765A-4034-84F3-070B1794B8D4}" sibTransId="{C2BA3EFC-5EB6-4034-84F4-A49F533F1D16}"/>
    <dgm:cxn modelId="{F9EBAE3D-6AC9-4192-BD6C-15E91017CD69}" type="presOf" srcId="{4CB3DE05-A2DB-4FDA-A21C-128D3FC14A6B}" destId="{8BBA7C0B-5E75-47BF-9816-72678F0CF262}" srcOrd="0" destOrd="0" presId="urn:microsoft.com/office/officeart/2018/2/layout/IconLabelList"/>
    <dgm:cxn modelId="{5B268D43-FBB6-4772-9668-8E2495C31156}" srcId="{4CB3DE05-A2DB-4FDA-A21C-128D3FC14A6B}" destId="{A5CC51D6-03FE-4828-BA30-02824A590F8C}" srcOrd="3" destOrd="0" parTransId="{23F6FFC1-D73C-4708-BD67-504FEEF36CFA}" sibTransId="{DFDCB1C8-B547-4669-8B09-E95A0B53894B}"/>
    <dgm:cxn modelId="{B748F076-CCF2-468E-924F-4B8CA696A748}" type="presOf" srcId="{2ABFBF8D-2B97-43CB-9E8C-C4983CA51F9C}" destId="{E8C22B60-F012-484E-BC93-4C0F53D199C7}" srcOrd="0" destOrd="0" presId="urn:microsoft.com/office/officeart/2018/2/layout/IconLabelList"/>
    <dgm:cxn modelId="{EF6E9984-DCF9-4487-9612-7E8457DED520}" type="presOf" srcId="{6ACB6416-9EA5-440A-9F38-02E50ECF0D64}" destId="{26EDA7FB-7144-4F86-A68F-549DF82DCD00}" srcOrd="0" destOrd="0" presId="urn:microsoft.com/office/officeart/2018/2/layout/IconLabelList"/>
    <dgm:cxn modelId="{8326B29F-7562-431F-B69B-AC2AFD928BF7}" type="presOf" srcId="{6B2BD07A-7CD5-4494-8851-FA0E79012F29}" destId="{3867D023-5063-445D-B4D9-53FD8B682FE7}" srcOrd="0" destOrd="0" presId="urn:microsoft.com/office/officeart/2018/2/layout/IconLabelList"/>
    <dgm:cxn modelId="{A48EA7A5-D0C7-4403-A5F5-DF717DA18D78}" type="presOf" srcId="{A5CC51D6-03FE-4828-BA30-02824A590F8C}" destId="{0CC27364-3536-44FC-B9D0-D5D0A2EFFCAF}" srcOrd="0" destOrd="0" presId="urn:microsoft.com/office/officeart/2018/2/layout/IconLabelList"/>
    <dgm:cxn modelId="{4EA09BD4-4966-447E-8D00-7163CEAB505B}" srcId="{4CB3DE05-A2DB-4FDA-A21C-128D3FC14A6B}" destId="{6B2BD07A-7CD5-4494-8851-FA0E79012F29}" srcOrd="2" destOrd="0" parTransId="{B481D363-0A08-4EA2-A985-9D3BB4A310E0}" sibTransId="{1D1C7036-52C1-4730-938E-5C6789E397EB}"/>
    <dgm:cxn modelId="{4FFC4A41-17C9-473B-8AE6-80E05DC8D6CE}" type="presParOf" srcId="{8BBA7C0B-5E75-47BF-9816-72678F0CF262}" destId="{E247A1ED-7E74-4024-A9A9-DD340C8DF10F}" srcOrd="0" destOrd="0" presId="urn:microsoft.com/office/officeart/2018/2/layout/IconLabelList"/>
    <dgm:cxn modelId="{5C5986BD-19C2-46CC-BA59-0C815EC4650A}" type="presParOf" srcId="{E247A1ED-7E74-4024-A9A9-DD340C8DF10F}" destId="{54D2A38B-493F-4CF9-AD4A-E58C3032DD28}" srcOrd="0" destOrd="0" presId="urn:microsoft.com/office/officeart/2018/2/layout/IconLabelList"/>
    <dgm:cxn modelId="{7B639BF9-06C9-489C-AA59-CFAA6ED56801}" type="presParOf" srcId="{E247A1ED-7E74-4024-A9A9-DD340C8DF10F}" destId="{57713C32-7130-4155-B4FA-281CA6EAA739}" srcOrd="1" destOrd="0" presId="urn:microsoft.com/office/officeart/2018/2/layout/IconLabelList"/>
    <dgm:cxn modelId="{B45F435C-A929-4B4E-9479-D3BFABD1A966}" type="presParOf" srcId="{E247A1ED-7E74-4024-A9A9-DD340C8DF10F}" destId="{26EDA7FB-7144-4F86-A68F-549DF82DCD00}" srcOrd="2" destOrd="0" presId="urn:microsoft.com/office/officeart/2018/2/layout/IconLabelList"/>
    <dgm:cxn modelId="{1F44FA3A-75A0-4011-BC4F-95CDBDEB0FD6}" type="presParOf" srcId="{8BBA7C0B-5E75-47BF-9816-72678F0CF262}" destId="{54062337-C129-418A-A3F4-A0766D650271}" srcOrd="1" destOrd="0" presId="urn:microsoft.com/office/officeart/2018/2/layout/IconLabelList"/>
    <dgm:cxn modelId="{70DF9AE5-CBAC-4642-ADB0-EEEB78F4D6E8}" type="presParOf" srcId="{8BBA7C0B-5E75-47BF-9816-72678F0CF262}" destId="{02A887EE-4F17-430F-81C2-D49381E75124}" srcOrd="2" destOrd="0" presId="urn:microsoft.com/office/officeart/2018/2/layout/IconLabelList"/>
    <dgm:cxn modelId="{CBC5F456-1571-4D11-A40A-BB5C0A89C47A}" type="presParOf" srcId="{02A887EE-4F17-430F-81C2-D49381E75124}" destId="{E37218EF-4534-4D65-A3E8-701E45529DA4}" srcOrd="0" destOrd="0" presId="urn:microsoft.com/office/officeart/2018/2/layout/IconLabelList"/>
    <dgm:cxn modelId="{FE08FD96-32F4-4D68-A95A-38B7959F7A6E}" type="presParOf" srcId="{02A887EE-4F17-430F-81C2-D49381E75124}" destId="{EE6432FB-DFD5-407F-965F-88197F4A60DB}" srcOrd="1" destOrd="0" presId="urn:microsoft.com/office/officeart/2018/2/layout/IconLabelList"/>
    <dgm:cxn modelId="{679E6310-8675-4544-A0D4-A63F18B4955A}" type="presParOf" srcId="{02A887EE-4F17-430F-81C2-D49381E75124}" destId="{E8C22B60-F012-484E-BC93-4C0F53D199C7}" srcOrd="2" destOrd="0" presId="urn:microsoft.com/office/officeart/2018/2/layout/IconLabelList"/>
    <dgm:cxn modelId="{FFC78B98-DC21-49BB-86AB-DD33FF2B8E94}" type="presParOf" srcId="{8BBA7C0B-5E75-47BF-9816-72678F0CF262}" destId="{7D6465CB-9F21-495E-8C0B-F39931619176}" srcOrd="3" destOrd="0" presId="urn:microsoft.com/office/officeart/2018/2/layout/IconLabelList"/>
    <dgm:cxn modelId="{0B552DD8-2742-453F-B390-EE1048700E20}" type="presParOf" srcId="{8BBA7C0B-5E75-47BF-9816-72678F0CF262}" destId="{D7726668-E4DC-41B4-9653-BBF0C1D0D813}" srcOrd="4" destOrd="0" presId="urn:microsoft.com/office/officeart/2018/2/layout/IconLabelList"/>
    <dgm:cxn modelId="{A8E79038-377A-4286-A168-89BC46591C8C}" type="presParOf" srcId="{D7726668-E4DC-41B4-9653-BBF0C1D0D813}" destId="{B35C35B4-FB27-403A-8AB0-E4864AEA96F4}" srcOrd="0" destOrd="0" presId="urn:microsoft.com/office/officeart/2018/2/layout/IconLabelList"/>
    <dgm:cxn modelId="{82635BC6-1428-4B2F-8D24-D140A721AD4E}" type="presParOf" srcId="{D7726668-E4DC-41B4-9653-BBF0C1D0D813}" destId="{19E1BF51-6FC9-4EF1-8070-AB827E7D7505}" srcOrd="1" destOrd="0" presId="urn:microsoft.com/office/officeart/2018/2/layout/IconLabelList"/>
    <dgm:cxn modelId="{EF141A5A-174C-4FA0-8DFE-73143529B9FE}" type="presParOf" srcId="{D7726668-E4DC-41B4-9653-BBF0C1D0D813}" destId="{3867D023-5063-445D-B4D9-53FD8B682FE7}" srcOrd="2" destOrd="0" presId="urn:microsoft.com/office/officeart/2018/2/layout/IconLabelList"/>
    <dgm:cxn modelId="{EABFB768-1454-4EC8-9B20-C63C5B444DE0}" type="presParOf" srcId="{8BBA7C0B-5E75-47BF-9816-72678F0CF262}" destId="{105CD87A-6405-4B41-A692-77206825DC21}" srcOrd="5" destOrd="0" presId="urn:microsoft.com/office/officeart/2018/2/layout/IconLabelList"/>
    <dgm:cxn modelId="{5826BF0D-2D93-4726-BE6D-472B58B7F395}" type="presParOf" srcId="{8BBA7C0B-5E75-47BF-9816-72678F0CF262}" destId="{BB3CA350-1DC1-47CA-8B92-020C9B8C4D5B}" srcOrd="6" destOrd="0" presId="urn:microsoft.com/office/officeart/2018/2/layout/IconLabelList"/>
    <dgm:cxn modelId="{0B76CBBB-2E00-49A3-A5B8-FCCF0DC95C1A}" type="presParOf" srcId="{BB3CA350-1DC1-47CA-8B92-020C9B8C4D5B}" destId="{A13FE8FE-0E9E-4CCD-A14B-4EBE91D10AA2}" srcOrd="0" destOrd="0" presId="urn:microsoft.com/office/officeart/2018/2/layout/IconLabelList"/>
    <dgm:cxn modelId="{C670CC24-6EDB-4B94-BD4F-3FAA4EAC4AC8}" type="presParOf" srcId="{BB3CA350-1DC1-47CA-8B92-020C9B8C4D5B}" destId="{7F2CE08B-F8AE-4986-926E-447329EE430F}" srcOrd="1" destOrd="0" presId="urn:microsoft.com/office/officeart/2018/2/layout/IconLabelList"/>
    <dgm:cxn modelId="{96110DF0-55A3-4ACD-9777-4B730276413A}" type="presParOf" srcId="{BB3CA350-1DC1-47CA-8B92-020C9B8C4D5B}" destId="{0CC27364-3536-44FC-B9D0-D5D0A2EFFCAF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8C9082-62D6-4B03-B253-2F04B538B219}">
      <dsp:nvSpPr>
        <dsp:cNvPr id="0" name=""/>
        <dsp:cNvSpPr/>
      </dsp:nvSpPr>
      <dsp:spPr>
        <a:xfrm>
          <a:off x="0" y="1652"/>
          <a:ext cx="10131425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1117E0-AF63-4DA5-AED3-07A9F3F2896A}">
      <dsp:nvSpPr>
        <dsp:cNvPr id="0" name=""/>
        <dsp:cNvSpPr/>
      </dsp:nvSpPr>
      <dsp:spPr>
        <a:xfrm>
          <a:off x="0" y="1652"/>
          <a:ext cx="10131425" cy="11271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800" kern="1200"/>
            <a:t>Separate simulations for each layer of the detector, SiPMs, and external</a:t>
          </a:r>
          <a:endParaRPr lang="en-US" sz="2800" kern="1200" dirty="0"/>
        </a:p>
      </dsp:txBody>
      <dsp:txXfrm>
        <a:off x="0" y="1652"/>
        <a:ext cx="10131425" cy="1127164"/>
      </dsp:txXfrm>
    </dsp:sp>
    <dsp:sp modelId="{3F126D0A-72BF-4830-8B75-7E9B09E908A4}">
      <dsp:nvSpPr>
        <dsp:cNvPr id="0" name=""/>
        <dsp:cNvSpPr/>
      </dsp:nvSpPr>
      <dsp:spPr>
        <a:xfrm>
          <a:off x="0" y="1128817"/>
          <a:ext cx="10131425" cy="0"/>
        </a:xfrm>
        <a:prstGeom prst="line">
          <a:avLst/>
        </a:prstGeom>
        <a:solidFill>
          <a:schemeClr val="accent2">
            <a:hueOff val="-1555074"/>
            <a:satOff val="-8227"/>
            <a:lumOff val="-3137"/>
            <a:alphaOff val="0"/>
          </a:schemeClr>
        </a:solidFill>
        <a:ln w="19050" cap="rnd" cmpd="sng" algn="ctr">
          <a:solidFill>
            <a:schemeClr val="accent2">
              <a:hueOff val="-1555074"/>
              <a:satOff val="-8227"/>
              <a:lumOff val="-313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342728-8F8B-4078-B495-D727E832BECE}">
      <dsp:nvSpPr>
        <dsp:cNvPr id="0" name=""/>
        <dsp:cNvSpPr/>
      </dsp:nvSpPr>
      <dsp:spPr>
        <a:xfrm>
          <a:off x="0" y="1128817"/>
          <a:ext cx="10131425" cy="11271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800" kern="1200" dirty="0"/>
            <a:t>Detector partially defined in geometry file</a:t>
          </a:r>
          <a:endParaRPr lang="en-US" sz="2800" kern="1200" dirty="0"/>
        </a:p>
      </dsp:txBody>
      <dsp:txXfrm>
        <a:off x="0" y="1128817"/>
        <a:ext cx="10131425" cy="1127164"/>
      </dsp:txXfrm>
    </dsp:sp>
    <dsp:sp modelId="{EA256B4E-A3B3-4093-95F2-0BD4F0E931D3}">
      <dsp:nvSpPr>
        <dsp:cNvPr id="0" name=""/>
        <dsp:cNvSpPr/>
      </dsp:nvSpPr>
      <dsp:spPr>
        <a:xfrm>
          <a:off x="0" y="2255981"/>
          <a:ext cx="10131425" cy="0"/>
        </a:xfrm>
        <a:prstGeom prst="line">
          <a:avLst/>
        </a:prstGeom>
        <a:solidFill>
          <a:schemeClr val="accent2">
            <a:hueOff val="-3110148"/>
            <a:satOff val="-16453"/>
            <a:lumOff val="-6274"/>
            <a:alphaOff val="0"/>
          </a:schemeClr>
        </a:solidFill>
        <a:ln w="19050" cap="rnd" cmpd="sng" algn="ctr">
          <a:solidFill>
            <a:schemeClr val="accent2">
              <a:hueOff val="-3110148"/>
              <a:satOff val="-16453"/>
              <a:lumOff val="-627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4DBB9AC-B1E1-4F7E-ABB8-F934D54104AD}">
      <dsp:nvSpPr>
        <dsp:cNvPr id="0" name=""/>
        <dsp:cNvSpPr/>
      </dsp:nvSpPr>
      <dsp:spPr>
        <a:xfrm>
          <a:off x="0" y="2255981"/>
          <a:ext cx="10131425" cy="11271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800" kern="1200" dirty="0"/>
            <a:t>Visualizations complete</a:t>
          </a:r>
          <a:endParaRPr lang="en-US" sz="2800" kern="1200" dirty="0"/>
        </a:p>
      </dsp:txBody>
      <dsp:txXfrm>
        <a:off x="0" y="2255981"/>
        <a:ext cx="10131425" cy="11271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D2A38B-493F-4CF9-AD4A-E58C3032DD28}">
      <dsp:nvSpPr>
        <dsp:cNvPr id="0" name=""/>
        <dsp:cNvSpPr/>
      </dsp:nvSpPr>
      <dsp:spPr>
        <a:xfrm>
          <a:off x="773546" y="925697"/>
          <a:ext cx="810000" cy="8100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EDA7FB-7144-4F86-A68F-549DF82DCD00}">
      <dsp:nvSpPr>
        <dsp:cNvPr id="0" name=""/>
        <dsp:cNvSpPr/>
      </dsp:nvSpPr>
      <dsp:spPr>
        <a:xfrm>
          <a:off x="278546" y="2101169"/>
          <a:ext cx="1800000" cy="126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000" kern="1200" dirty="0"/>
            <a:t>Calculate event counts (</a:t>
          </a:r>
          <a:r>
            <a:rPr lang="en-CA" sz="2000" kern="1200" dirty="0">
              <a:solidFill>
                <a:schemeClr val="tx1"/>
              </a:solidFill>
            </a:rPr>
            <a:t>N</a:t>
          </a:r>
          <a:r>
            <a:rPr lang="en-CA" sz="2000" kern="1200" dirty="0"/>
            <a:t>) for each element in decay chain </a:t>
          </a:r>
          <a:endParaRPr lang="en-US" sz="2000" kern="1200" dirty="0"/>
        </a:p>
      </dsp:txBody>
      <dsp:txXfrm>
        <a:off x="278546" y="2101169"/>
        <a:ext cx="1800000" cy="1260000"/>
      </dsp:txXfrm>
    </dsp:sp>
    <dsp:sp modelId="{E37218EF-4534-4D65-A3E8-701E45529DA4}">
      <dsp:nvSpPr>
        <dsp:cNvPr id="0" name=""/>
        <dsp:cNvSpPr/>
      </dsp:nvSpPr>
      <dsp:spPr>
        <a:xfrm>
          <a:off x="2888546" y="925697"/>
          <a:ext cx="810000" cy="8100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8C22B60-F012-484E-BC93-4C0F53D199C7}">
      <dsp:nvSpPr>
        <dsp:cNvPr id="0" name=""/>
        <dsp:cNvSpPr/>
      </dsp:nvSpPr>
      <dsp:spPr>
        <a:xfrm>
          <a:off x="2393546" y="2101169"/>
          <a:ext cx="1800000" cy="126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000" kern="1200"/>
            <a:t>Specify energy of decay</a:t>
          </a:r>
          <a:endParaRPr lang="en-US" sz="2000" kern="1200"/>
        </a:p>
      </dsp:txBody>
      <dsp:txXfrm>
        <a:off x="2393546" y="2101169"/>
        <a:ext cx="1800000" cy="1260000"/>
      </dsp:txXfrm>
    </dsp:sp>
    <dsp:sp modelId="{B35C35B4-FB27-403A-8AB0-E4864AEA96F4}">
      <dsp:nvSpPr>
        <dsp:cNvPr id="0" name=""/>
        <dsp:cNvSpPr/>
      </dsp:nvSpPr>
      <dsp:spPr>
        <a:xfrm>
          <a:off x="5003547" y="925697"/>
          <a:ext cx="810000" cy="81000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67D023-5063-445D-B4D9-53FD8B682FE7}">
      <dsp:nvSpPr>
        <dsp:cNvPr id="0" name=""/>
        <dsp:cNvSpPr/>
      </dsp:nvSpPr>
      <dsp:spPr>
        <a:xfrm>
          <a:off x="4508547" y="2101169"/>
          <a:ext cx="1800000" cy="126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000" kern="1200"/>
            <a:t>Specify location of origin (fillshell)</a:t>
          </a:r>
          <a:endParaRPr lang="en-US" sz="2000" kern="1200"/>
        </a:p>
      </dsp:txBody>
      <dsp:txXfrm>
        <a:off x="4508547" y="2101169"/>
        <a:ext cx="1800000" cy="1260000"/>
      </dsp:txXfrm>
    </dsp:sp>
    <dsp:sp modelId="{A13FE8FE-0E9E-4CCD-A14B-4EBE91D10AA2}">
      <dsp:nvSpPr>
        <dsp:cNvPr id="0" name=""/>
        <dsp:cNvSpPr/>
      </dsp:nvSpPr>
      <dsp:spPr>
        <a:xfrm>
          <a:off x="7118547" y="925697"/>
          <a:ext cx="810000" cy="810000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CC27364-3536-44FC-B9D0-D5D0A2EFFCAF}">
      <dsp:nvSpPr>
        <dsp:cNvPr id="0" name=""/>
        <dsp:cNvSpPr/>
      </dsp:nvSpPr>
      <dsp:spPr>
        <a:xfrm>
          <a:off x="6623547" y="2101169"/>
          <a:ext cx="1800000" cy="126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000" kern="1200" dirty="0"/>
            <a:t>Specify how many times to run simulation (N)</a:t>
          </a:r>
          <a:endParaRPr lang="en-US" sz="2000" kern="1200" dirty="0"/>
        </a:p>
      </dsp:txBody>
      <dsp:txXfrm>
        <a:off x="6623547" y="2101169"/>
        <a:ext cx="1800000" cy="126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7BA811-8917-4F1D-B22F-E96045BFA4E0}" type="datetimeFigureOut">
              <a:rPr lang="en-US" smtClean="0"/>
              <a:t>8/14/2022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0C6A29-4676-420C-BBE3-ACC2B80F64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45970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9AB3A824-1A51-4B26-AD58-A6D8E14F6C04}" type="datetimeFigureOut">
              <a:rPr lang="en-US" smtClean="0"/>
              <a:t>8/14/2022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Freeform 13">
            <a:extLst>
              <a:ext uri="{FF2B5EF4-FFF2-40B4-BE49-F238E27FC236}">
                <a16:creationId xmlns:a16="http://schemas.microsoft.com/office/drawing/2014/main" id="{7C3B7644-0280-FFC7-8D4E-6F420DC3C689}"/>
              </a:ext>
            </a:extLst>
          </p:cNvPr>
          <p:cNvSpPr/>
          <p:nvPr userDrawn="1"/>
        </p:nvSpPr>
        <p:spPr>
          <a:xfrm>
            <a:off x="4000500" y="1087403"/>
            <a:ext cx="8191500" cy="5770597"/>
          </a:xfrm>
          <a:custGeom>
            <a:avLst/>
            <a:gdLst>
              <a:gd name="connsiteX0" fmla="*/ 4929467 w 8191500"/>
              <a:gd name="connsiteY0" fmla="*/ 0 h 5770597"/>
              <a:gd name="connsiteX1" fmla="*/ 8065066 w 8191500"/>
              <a:gd name="connsiteY1" fmla="*/ 1118513 h 5770597"/>
              <a:gd name="connsiteX2" fmla="*/ 8191500 w 8191500"/>
              <a:gd name="connsiteY2" fmla="*/ 1227339 h 5770597"/>
              <a:gd name="connsiteX3" fmla="*/ 8191500 w 8191500"/>
              <a:gd name="connsiteY3" fmla="*/ 5770597 h 5770597"/>
              <a:gd name="connsiteX4" fmla="*/ 79523 w 8191500"/>
              <a:gd name="connsiteY4" fmla="*/ 5770597 h 5770597"/>
              <a:gd name="connsiteX5" fmla="*/ 56799 w 8191500"/>
              <a:gd name="connsiteY5" fmla="*/ 5644158 h 5770597"/>
              <a:gd name="connsiteX6" fmla="*/ 0 w 8191500"/>
              <a:gd name="connsiteY6" fmla="*/ 4898209 h 5770597"/>
              <a:gd name="connsiteX7" fmla="*/ 4929467 w 8191500"/>
              <a:gd name="connsiteY7" fmla="*/ 0 h 5770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91500" h="5770597">
                <a:moveTo>
                  <a:pt x="4929467" y="0"/>
                </a:moveTo>
                <a:cubicBezTo>
                  <a:pt x="6120547" y="0"/>
                  <a:pt x="7212963" y="419755"/>
                  <a:pt x="8065066" y="1118513"/>
                </a:cubicBezTo>
                <a:lnTo>
                  <a:pt x="8191500" y="1227339"/>
                </a:lnTo>
                <a:lnTo>
                  <a:pt x="8191500" y="5770597"/>
                </a:lnTo>
                <a:lnTo>
                  <a:pt x="79523" y="5770597"/>
                </a:lnTo>
                <a:lnTo>
                  <a:pt x="56799" y="5644158"/>
                </a:lnTo>
                <a:cubicBezTo>
                  <a:pt x="19398" y="5400934"/>
                  <a:pt x="0" y="5151822"/>
                  <a:pt x="0" y="4898209"/>
                </a:cubicBezTo>
                <a:cubicBezTo>
                  <a:pt x="0" y="2193003"/>
                  <a:pt x="2206998" y="0"/>
                  <a:pt x="492946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D50DA81-7E26-6F56-D6BB-6627ADCCA5BD}"/>
              </a:ext>
            </a:extLst>
          </p:cNvPr>
          <p:cNvCxnSpPr>
            <a:cxnSpLocks/>
          </p:cNvCxnSpPr>
          <p:nvPr userDrawn="1"/>
        </p:nvCxnSpPr>
        <p:spPr>
          <a:xfrm>
            <a:off x="406241" y="183933"/>
            <a:ext cx="0" cy="1597708"/>
          </a:xfrm>
          <a:prstGeom prst="line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57DCAD51-5EF2-9DA9-5DF6-BCEE83B87352}"/>
              </a:ext>
            </a:extLst>
          </p:cNvPr>
          <p:cNvSpPr/>
          <p:nvPr userDrawn="1"/>
        </p:nvSpPr>
        <p:spPr>
          <a:xfrm>
            <a:off x="5292348" y="1"/>
            <a:ext cx="2279742" cy="1267785"/>
          </a:xfrm>
          <a:custGeom>
            <a:avLst/>
            <a:gdLst>
              <a:gd name="connsiteX0" fmla="*/ 0 w 2279742"/>
              <a:gd name="connsiteY0" fmla="*/ 0 h 1267785"/>
              <a:gd name="connsiteX1" fmla="*/ 138700 w 2279742"/>
              <a:gd name="connsiteY1" fmla="*/ 0 h 1267785"/>
              <a:gd name="connsiteX2" fmla="*/ 138700 w 2279742"/>
              <a:gd name="connsiteY2" fmla="*/ 1078193 h 1267785"/>
              <a:gd name="connsiteX3" fmla="*/ 2002733 w 2279742"/>
              <a:gd name="connsiteY3" fmla="*/ 0 h 1267785"/>
              <a:gd name="connsiteX4" fmla="*/ 2279742 w 2279742"/>
              <a:gd name="connsiteY4" fmla="*/ 0 h 1267785"/>
              <a:gd name="connsiteX5" fmla="*/ 104026 w 2279742"/>
              <a:gd name="connsiteY5" fmla="*/ 1258503 h 1267785"/>
              <a:gd name="connsiteX6" fmla="*/ 69351 w 2279742"/>
              <a:gd name="connsiteY6" fmla="*/ 1267785 h 1267785"/>
              <a:gd name="connsiteX7" fmla="*/ 0 w 2279742"/>
              <a:gd name="connsiteY7" fmla="*/ 1198436 h 12677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79742" h="1267785">
                <a:moveTo>
                  <a:pt x="0" y="0"/>
                </a:moveTo>
                <a:lnTo>
                  <a:pt x="138700" y="0"/>
                </a:lnTo>
                <a:lnTo>
                  <a:pt x="138700" y="1078193"/>
                </a:lnTo>
                <a:lnTo>
                  <a:pt x="2002733" y="0"/>
                </a:lnTo>
                <a:lnTo>
                  <a:pt x="2279742" y="0"/>
                </a:lnTo>
                <a:lnTo>
                  <a:pt x="104026" y="1258503"/>
                </a:lnTo>
                <a:cubicBezTo>
                  <a:pt x="93484" y="1264595"/>
                  <a:pt x="81523" y="1267796"/>
                  <a:pt x="69351" y="1267785"/>
                </a:cubicBezTo>
                <a:cubicBezTo>
                  <a:pt x="31049" y="1267785"/>
                  <a:pt x="0" y="1236737"/>
                  <a:pt x="0" y="1198436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1F2D73BF-55D9-BD2A-6B4E-DBD37E0AB1B5}"/>
              </a:ext>
            </a:extLst>
          </p:cNvPr>
          <p:cNvSpPr/>
          <p:nvPr userDrawn="1"/>
        </p:nvSpPr>
        <p:spPr>
          <a:xfrm>
            <a:off x="10208695" y="1"/>
            <a:ext cx="1135066" cy="477997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3B8FE306-1032-5BFF-22F7-73176FDC04A9}"/>
              </a:ext>
            </a:extLst>
          </p:cNvPr>
          <p:cNvSpPr/>
          <p:nvPr userDrawn="1"/>
        </p:nvSpPr>
        <p:spPr>
          <a:xfrm>
            <a:off x="1569044" y="514898"/>
            <a:ext cx="2393351" cy="232842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E1618CC6-4E1E-BD4A-38E7-7C77C357B70E}"/>
              </a:ext>
            </a:extLst>
          </p:cNvPr>
          <p:cNvSpPr/>
          <p:nvPr userDrawn="1"/>
        </p:nvSpPr>
        <p:spPr>
          <a:xfrm flipH="1">
            <a:off x="0" y="2949740"/>
            <a:ext cx="1186451" cy="1771650"/>
          </a:xfrm>
          <a:custGeom>
            <a:avLst/>
            <a:gdLst>
              <a:gd name="connsiteX0" fmla="*/ 61913 w 1186451"/>
              <a:gd name="connsiteY0" fmla="*/ 0 h 1771650"/>
              <a:gd name="connsiteX1" fmla="*/ 1186451 w 1186451"/>
              <a:gd name="connsiteY1" fmla="*/ 0 h 1771650"/>
              <a:gd name="connsiteX2" fmla="*/ 1186451 w 1186451"/>
              <a:gd name="connsiteY2" fmla="*/ 123825 h 1771650"/>
              <a:gd name="connsiteX3" fmla="*/ 123825 w 1186451"/>
              <a:gd name="connsiteY3" fmla="*/ 123825 h 1771650"/>
              <a:gd name="connsiteX4" fmla="*/ 123825 w 1186451"/>
              <a:gd name="connsiteY4" fmla="*/ 1647825 h 1771650"/>
              <a:gd name="connsiteX5" fmla="*/ 1186451 w 1186451"/>
              <a:gd name="connsiteY5" fmla="*/ 1647825 h 1771650"/>
              <a:gd name="connsiteX6" fmla="*/ 1186451 w 1186451"/>
              <a:gd name="connsiteY6" fmla="*/ 1771650 h 1771650"/>
              <a:gd name="connsiteX7" fmla="*/ 61913 w 1186451"/>
              <a:gd name="connsiteY7" fmla="*/ 1771650 h 1771650"/>
              <a:gd name="connsiteX8" fmla="*/ 0 w 1186451"/>
              <a:gd name="connsiteY8" fmla="*/ 1709738 h 1771650"/>
              <a:gd name="connsiteX9" fmla="*/ 0 w 1186451"/>
              <a:gd name="connsiteY9" fmla="*/ 61913 h 1771650"/>
              <a:gd name="connsiteX10" fmla="*/ 61913 w 1186451"/>
              <a:gd name="connsiteY10" fmla="*/ 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86451" h="1771650">
                <a:moveTo>
                  <a:pt x="61913" y="0"/>
                </a:moveTo>
                <a:lnTo>
                  <a:pt x="1186451" y="0"/>
                </a:lnTo>
                <a:lnTo>
                  <a:pt x="1186451" y="123825"/>
                </a:lnTo>
                <a:lnTo>
                  <a:pt x="123825" y="123825"/>
                </a:lnTo>
                <a:lnTo>
                  <a:pt x="123825" y="1647825"/>
                </a:lnTo>
                <a:lnTo>
                  <a:pt x="1186451" y="1647825"/>
                </a:lnTo>
                <a:lnTo>
                  <a:pt x="1186451" y="1771650"/>
                </a:lnTo>
                <a:lnTo>
                  <a:pt x="61913" y="1771650"/>
                </a:lnTo>
                <a:cubicBezTo>
                  <a:pt x="27719" y="1771650"/>
                  <a:pt x="0" y="1743932"/>
                  <a:pt x="0" y="1709738"/>
                </a:cubicBez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Arc 13">
            <a:extLst>
              <a:ext uri="{FF2B5EF4-FFF2-40B4-BE49-F238E27FC236}">
                <a16:creationId xmlns:a16="http://schemas.microsoft.com/office/drawing/2014/main" id="{A3369072-F4DE-3040-9BBA-B50804083F15}"/>
              </a:ext>
            </a:extLst>
          </p:cNvPr>
          <p:cNvSpPr/>
          <p:nvPr userDrawn="1"/>
        </p:nvSpPr>
        <p:spPr>
          <a:xfrm rot="16200000">
            <a:off x="1539683" y="4203427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30676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9/3/20XX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Presentation Title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6B855D-E9CC-4FF8-AD85-6CDC7B89A0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5377875"/>
      </p:ext>
    </p:extLst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9/3/20XX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Presentation Title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6B855D-E9CC-4FF8-AD85-6CDC7B89A0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2003615"/>
      </p:ext>
    </p:extLst>
  </p:cSld>
  <p:clrMapOvr>
    <a:masterClrMapping/>
  </p:clrMapOvr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9/3/20XX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Presentation Title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6B855D-E9CC-4FF8-AD85-6CDC7B89A0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978997"/>
      </p:ext>
    </p:extLst>
  </p:cSld>
  <p:clrMapOvr>
    <a:masterClrMapping/>
  </p:clrMapOvr>
  <p:hf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9/3/20XX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Presentation Title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6B855D-E9CC-4FF8-AD85-6CDC7B89A0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8191382"/>
      </p:ext>
    </p:extLst>
  </p:cSld>
  <p:clrMapOvr>
    <a:masterClrMapping/>
  </p:clrMapOvr>
  <p:hf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9/3/20XX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Presentation Title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6B855D-E9CC-4FF8-AD85-6CDC7B89A0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2571345"/>
      </p:ext>
    </p:extLst>
  </p:cSld>
  <p:clrMapOvr>
    <a:masterClrMapping/>
  </p:clrMapOvr>
  <p:hf hd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9/3/20XX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Presentation Title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6B855D-E9CC-4FF8-AD85-6CDC7B89A0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5277869"/>
      </p:ext>
    </p:extLst>
  </p:cSld>
  <p:clrMapOvr>
    <a:masterClrMapping/>
  </p:clrMapOvr>
  <p:hf hd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9/3/20XX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Presentation Title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6B855D-E9CC-4FF8-AD85-6CDC7B89A0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7127929"/>
      </p:ext>
    </p:extLst>
  </p:cSld>
  <p:clrMapOvr>
    <a:masterClrMapping/>
  </p:clrMapOvr>
  <p:hf hdr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9/3/20XX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Presentation Title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6B855D-E9CC-4FF8-AD85-6CDC7B89A0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0115635"/>
      </p:ext>
    </p:extLst>
  </p:cSld>
  <p:clrMapOvr>
    <a:masterClrMapping/>
  </p:clrMapOvr>
  <p:hf hdr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7024287-C9B9-48AC-8E4D-A282DE2F44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9/3/20XX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D34C9A2-75A7-4164-B3B8-E6A9D60BA0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Presentation Title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BE73CE-2859-4D49-A9EC-26AF3FBDF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D76B855D-E9CC-4FF8-AD85-6CDC7B89A0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AA5ED585-FEBB-4DAD-84C0-97BEE6C360C3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EF6AC352-A720-4DB3-87CA-A33B0607CA2F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C9A1C714-6A0E-456D-A2E2-6288C0EA07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354056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9/3/20XX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Presentation Title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6B855D-E9CC-4FF8-AD85-6CDC7B89A0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41374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059C3-6A89-4494-99FF-5A4D6FFD50EB}" type="datetimeFigureOut">
              <a:rPr lang="en-US" smtClean="0"/>
              <a:t>8/14/2022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1DA16F90-E092-FFAC-A1FD-2A8C1E26B78F}"/>
              </a:ext>
            </a:extLst>
          </p:cNvPr>
          <p:cNvSpPr/>
          <p:nvPr userDrawn="1"/>
        </p:nvSpPr>
        <p:spPr>
          <a:xfrm>
            <a:off x="2815929" y="148929"/>
            <a:ext cx="6560142" cy="656014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Arc 8">
            <a:extLst>
              <a:ext uri="{FF2B5EF4-FFF2-40B4-BE49-F238E27FC236}">
                <a16:creationId xmlns:a16="http://schemas.microsoft.com/office/drawing/2014/main" id="{6BC6E275-69E6-3A7B-E96F-3FBF84DC9675}"/>
              </a:ext>
            </a:extLst>
          </p:cNvPr>
          <p:cNvSpPr/>
          <p:nvPr userDrawn="1"/>
        </p:nvSpPr>
        <p:spPr>
          <a:xfrm rot="9222429" flipV="1">
            <a:off x="2494119" y="-28502"/>
            <a:ext cx="6816262" cy="6816262"/>
          </a:xfrm>
          <a:prstGeom prst="arc">
            <a:avLst>
              <a:gd name="adj1" fmla="val 16200000"/>
              <a:gd name="adj2" fmla="val 20093138"/>
            </a:avLst>
          </a:prstGeom>
          <a:ln w="127000" cap="rnd">
            <a:solidFill>
              <a:schemeClr val="accent4">
                <a:alpha val="9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FD5D49A0-62C0-8DA4-4457-96E85A24C11E}"/>
              </a:ext>
            </a:extLst>
          </p:cNvPr>
          <p:cNvSpPr/>
          <p:nvPr userDrawn="1"/>
        </p:nvSpPr>
        <p:spPr>
          <a:xfrm>
            <a:off x="8165417" y="5241988"/>
            <a:ext cx="759403" cy="73880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182884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9/3/20XX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Presentation Title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6B855D-E9CC-4FF8-AD85-6CDC7B89A0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95122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9/3/20XX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Presentation Title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6B855D-E9CC-4FF8-AD85-6CDC7B89A0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2891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9/3/20XX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Presentation Title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6B855D-E9CC-4FF8-AD85-6CDC7B89A0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7850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9/3/20XX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Presentation Title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6B855D-E9CC-4FF8-AD85-6CDC7B89A0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6217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9/3/20XX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Presentation Title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6B855D-E9CC-4FF8-AD85-6CDC7B89A0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94468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9/3/20XX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Presentation Title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6B855D-E9CC-4FF8-AD85-6CDC7B89A0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5820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9/3/20XX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Presentation Title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D76B855D-E9CC-4FF8-AD85-6CDC7B89A0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35991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22" r:id="rId1"/>
    <p:sldLayoutId id="2147483923" r:id="rId2"/>
    <p:sldLayoutId id="2147483924" r:id="rId3"/>
    <p:sldLayoutId id="2147483925" r:id="rId4"/>
    <p:sldLayoutId id="2147483926" r:id="rId5"/>
    <p:sldLayoutId id="2147483927" r:id="rId6"/>
    <p:sldLayoutId id="2147483928" r:id="rId7"/>
    <p:sldLayoutId id="2147483929" r:id="rId8"/>
    <p:sldLayoutId id="2147483930" r:id="rId9"/>
    <p:sldLayoutId id="2147483931" r:id="rId10"/>
    <p:sldLayoutId id="2147483932" r:id="rId11"/>
    <p:sldLayoutId id="2147483933" r:id="rId12"/>
    <p:sldLayoutId id="2147483934" r:id="rId13"/>
    <p:sldLayoutId id="2147483935" r:id="rId14"/>
    <p:sldLayoutId id="2147483936" r:id="rId15"/>
    <p:sldLayoutId id="2147483937" r:id="rId16"/>
    <p:sldLayoutId id="2147483938" r:id="rId17"/>
    <p:sldLayoutId id="2147483788" r:id="rId18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22.svg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nolab.ca/~tjsonley/HPGE_Test/COAX/180427/" TargetMode="External"/><Relationship Id="rId2" Type="http://schemas.openxmlformats.org/officeDocument/2006/relationships/hyperlink" Target="https://www.snolab.ca/users/services/gamma-assay/HPGe_samples_pub.html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9">
            <a:extLst>
              <a:ext uri="{FF2B5EF4-FFF2-40B4-BE49-F238E27FC236}">
                <a16:creationId xmlns:a16="http://schemas.microsoft.com/office/drawing/2014/main" id="{09C946AC-2072-4946-A2B8-39F09D0944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1">
            <a:extLst>
              <a:ext uri="{FF2B5EF4-FFF2-40B4-BE49-F238E27FC236}">
                <a16:creationId xmlns:a16="http://schemas.microsoft.com/office/drawing/2014/main" id="{A748C8C8-F348-4D00-852A-26DD9EBCC2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555"/>
          <a:stretch/>
        </p:blipFill>
        <p:spPr>
          <a:xfrm>
            <a:off x="0" y="0"/>
            <a:ext cx="6026763" cy="6856214"/>
          </a:xfrm>
          <a:prstGeom prst="rect">
            <a:avLst/>
          </a:prstGeom>
        </p:spPr>
      </p:pic>
      <p:sp useBgFill="1">
        <p:nvSpPr>
          <p:cNvPr id="15" name="Freeform 5">
            <a:extLst>
              <a:ext uri="{FF2B5EF4-FFF2-40B4-BE49-F238E27FC236}">
                <a16:creationId xmlns:a16="http://schemas.microsoft.com/office/drawing/2014/main" id="{559FD8B5-8CC4-4CFE-BD2A-1216B1F2C3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5827529" y="660400"/>
            <a:ext cx="6381405" cy="6214533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sp>
        <p:nvSpPr>
          <p:cNvPr id="4" name="Flowchart: Connector 3">
            <a:extLst>
              <a:ext uri="{FF2B5EF4-FFF2-40B4-BE49-F238E27FC236}">
                <a16:creationId xmlns:a16="http://schemas.microsoft.com/office/drawing/2014/main" id="{2CAAE283-1F55-4AE8-543C-ECD911C491B0}"/>
              </a:ext>
            </a:extLst>
          </p:cNvPr>
          <p:cNvSpPr/>
          <p:nvPr/>
        </p:nvSpPr>
        <p:spPr>
          <a:xfrm>
            <a:off x="5803469" y="626025"/>
            <a:ext cx="6855672" cy="6820148"/>
          </a:xfrm>
          <a:prstGeom prst="flowChartConnector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2CC4EC4-809C-4FD2-AA20-009F08590D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71842" y="5045310"/>
            <a:ext cx="4513792" cy="914401"/>
          </a:xfrm>
        </p:spPr>
        <p:txBody>
          <a:bodyPr>
            <a:norm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Megan Foster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8B08836-40C5-46C2-81BA-21AA271769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01381" y="1322306"/>
            <a:ext cx="6381405" cy="2819398"/>
          </a:xfrm>
        </p:spPr>
        <p:txBody>
          <a:bodyPr>
            <a:normAutofit/>
          </a:bodyPr>
          <a:lstStyle/>
          <a:p>
            <a:pPr algn="ctr"/>
            <a:r>
              <a:rPr lang="en-US" sz="5400" dirty="0">
                <a:solidFill>
                  <a:schemeClr val="bg1"/>
                </a:solidFill>
              </a:rPr>
              <a:t>Ar2D2 Detector Simulation</a:t>
            </a:r>
          </a:p>
        </p:txBody>
      </p:sp>
      <p:sp>
        <p:nvSpPr>
          <p:cNvPr id="16" name="Freeform 14">
            <a:extLst>
              <a:ext uri="{FF2B5EF4-FFF2-40B4-BE49-F238E27FC236}">
                <a16:creationId xmlns:a16="http://schemas.microsoft.com/office/drawing/2014/main" id="{9ECF13F4-3D2A-4F2E-9BBD-3038670D21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81603" y="104899"/>
            <a:ext cx="6896713" cy="6005491"/>
          </a:xfrm>
          <a:custGeom>
            <a:avLst/>
            <a:gdLst>
              <a:gd name="connsiteX0" fmla="*/ 3912717 w 6896713"/>
              <a:gd name="connsiteY0" fmla="*/ 0 h 6005491"/>
              <a:gd name="connsiteX1" fmla="*/ 6679426 w 6896713"/>
              <a:gd name="connsiteY1" fmla="*/ 1146008 h 6005491"/>
              <a:gd name="connsiteX2" fmla="*/ 6896713 w 6896713"/>
              <a:gd name="connsiteY2" fmla="*/ 1385085 h 6005491"/>
              <a:gd name="connsiteX3" fmla="*/ 6896713 w 6896713"/>
              <a:gd name="connsiteY3" fmla="*/ 1431256 h 6005491"/>
              <a:gd name="connsiteX4" fmla="*/ 6657442 w 6896713"/>
              <a:gd name="connsiteY4" fmla="*/ 1167992 h 6005491"/>
              <a:gd name="connsiteX5" fmla="*/ 3912717 w 6896713"/>
              <a:gd name="connsiteY5" fmla="*/ 31089 h 6005491"/>
              <a:gd name="connsiteX6" fmla="*/ 31089 w 6896713"/>
              <a:gd name="connsiteY6" fmla="*/ 3912717 h 6005491"/>
              <a:gd name="connsiteX7" fmla="*/ 593046 w 6896713"/>
              <a:gd name="connsiteY7" fmla="*/ 5925483 h 6005491"/>
              <a:gd name="connsiteX8" fmla="*/ 633874 w 6896713"/>
              <a:gd name="connsiteY8" fmla="*/ 5989169 h 6005491"/>
              <a:gd name="connsiteX9" fmla="*/ 607415 w 6896713"/>
              <a:gd name="connsiteY9" fmla="*/ 6005491 h 6005491"/>
              <a:gd name="connsiteX10" fmla="*/ 566458 w 6896713"/>
              <a:gd name="connsiteY10" fmla="*/ 5941603 h 6005491"/>
              <a:gd name="connsiteX11" fmla="*/ 0 w 6896713"/>
              <a:gd name="connsiteY11" fmla="*/ 3912717 h 6005491"/>
              <a:gd name="connsiteX12" fmla="*/ 3912717 w 6896713"/>
              <a:gd name="connsiteY12" fmla="*/ 0 h 6005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896713" h="6005491">
                <a:moveTo>
                  <a:pt x="3912717" y="0"/>
                </a:moveTo>
                <a:cubicBezTo>
                  <a:pt x="4993184" y="0"/>
                  <a:pt x="5971363" y="437946"/>
                  <a:pt x="6679426" y="1146008"/>
                </a:cubicBezTo>
                <a:lnTo>
                  <a:pt x="6896713" y="1385085"/>
                </a:lnTo>
                <a:lnTo>
                  <a:pt x="6896713" y="1431256"/>
                </a:lnTo>
                <a:lnTo>
                  <a:pt x="6657442" y="1167992"/>
                </a:lnTo>
                <a:cubicBezTo>
                  <a:pt x="5955006" y="465555"/>
                  <a:pt x="4984599" y="31089"/>
                  <a:pt x="3912717" y="31089"/>
                </a:cubicBezTo>
                <a:cubicBezTo>
                  <a:pt x="1768953" y="31089"/>
                  <a:pt x="31089" y="1768953"/>
                  <a:pt x="31089" y="3912717"/>
                </a:cubicBezTo>
                <a:cubicBezTo>
                  <a:pt x="31089" y="4649636"/>
                  <a:pt x="236442" y="5338592"/>
                  <a:pt x="593046" y="5925483"/>
                </a:cubicBezTo>
                <a:lnTo>
                  <a:pt x="633874" y="5989169"/>
                </a:lnTo>
                <a:lnTo>
                  <a:pt x="607415" y="6005491"/>
                </a:lnTo>
                <a:lnTo>
                  <a:pt x="566458" y="5941603"/>
                </a:lnTo>
                <a:cubicBezTo>
                  <a:pt x="206998" y="5350013"/>
                  <a:pt x="0" y="4655538"/>
                  <a:pt x="0" y="3912717"/>
                </a:cubicBezTo>
                <a:cubicBezTo>
                  <a:pt x="0" y="1751783"/>
                  <a:pt x="1751783" y="0"/>
                  <a:pt x="3912717" y="0"/>
                </a:cubicBezTo>
                <a:close/>
              </a:path>
            </a:pathLst>
          </a:custGeom>
          <a:solidFill>
            <a:srgbClr val="FFFFFF">
              <a:alpha val="4196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9660E16-DCC0-4B6C-8E84-4C29258005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516018" y="331504"/>
            <a:ext cx="6675982" cy="5235326"/>
            <a:chOff x="5516018" y="331504"/>
            <a:chExt cx="6675982" cy="5235326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9130F79-611E-4458-B53E-36A2572171A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9266830" y="33150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9">
              <a:extLst>
                <a:ext uri="{FF2B5EF4-FFF2-40B4-BE49-F238E27FC236}">
                  <a16:creationId xmlns:a16="http://schemas.microsoft.com/office/drawing/2014/main" id="{2EA78691-46E9-469A-921B-9D16933EE1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120000" flipH="1">
              <a:off x="9408861" y="33832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20">
              <a:extLst>
                <a:ext uri="{FF2B5EF4-FFF2-40B4-BE49-F238E27FC236}">
                  <a16:creationId xmlns:a16="http://schemas.microsoft.com/office/drawing/2014/main" id="{CA4AA196-3090-4283-ADF0-893F8108586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240000" flipH="1">
              <a:off x="9551700" y="347636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21">
              <a:extLst>
                <a:ext uri="{FF2B5EF4-FFF2-40B4-BE49-F238E27FC236}">
                  <a16:creationId xmlns:a16="http://schemas.microsoft.com/office/drawing/2014/main" id="{1FD33794-9D71-4B08-AE11-8B589EFBA2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360000" flipH="1">
              <a:off x="9688748" y="36808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22">
              <a:extLst>
                <a:ext uri="{FF2B5EF4-FFF2-40B4-BE49-F238E27FC236}">
                  <a16:creationId xmlns:a16="http://schemas.microsoft.com/office/drawing/2014/main" id="{38AFBF0E-867E-4181-93DF-9A13F334B01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540000" flipH="1">
              <a:off x="9824866" y="38922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C7EA8258-0459-4037-BABC-B1A0A5D705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660000" flipH="1">
              <a:off x="9966867" y="417549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E8BB355F-363A-4046-90AF-3DDB7AA1845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780000" flipH="1">
              <a:off x="10104425" y="44587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A9334308-B9EC-41CF-8B6C-23FB134BA58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900000" flipH="1">
              <a:off x="10240513" y="479483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30781133-0656-4918-BE6A-703C148ED9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1080000" flipH="1">
              <a:off x="10373882" y="524355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6B4F93AD-8044-447B-8CAC-8A069716034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1200000" flipH="1">
              <a:off x="10505632" y="57062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EAA78689-5B7A-4420-A3DC-0EA0815835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1320000" flipH="1">
              <a:off x="10637382" y="62134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F09CC934-4D78-4334-8B7F-4D0C13D6C9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1440000" flipH="1">
              <a:off x="10760965" y="690439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68DA411-6F43-42CF-8A08-B2871E3822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1620000" flipH="1">
              <a:off x="10888991" y="75509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3417563A-04A5-4952-AA6D-E503558C54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1740000" flipH="1">
              <a:off x="11010193" y="819743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4A41B232-E630-4AC7-9A97-763529D7051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1860000" flipH="1">
              <a:off x="11129014" y="895662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7EABA1A2-F7BA-4FB5-AD0A-A4DBBCF6F7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1980000" flipH="1">
              <a:off x="11249872" y="96809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7EA99E51-908F-4D65-AC2B-A8E75A1FE4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2160000" flipH="1">
              <a:off x="11366875" y="104808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5F2D126B-7D1C-4D2C-97D5-2D8C686B78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2280000" flipH="1">
              <a:off x="11474058" y="1131525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74B20164-1C4E-4FA3-A2E5-389E740773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2400000" flipH="1">
              <a:off x="11583303" y="1221790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C54E7AD9-228F-47CD-A598-CB579B489A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2520000" flipH="1">
              <a:off x="11685344" y="1321772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D7D2B81A-6082-4668-8AA7-F2757C8EC2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2700000" flipH="1">
              <a:off x="11787704" y="1417630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469BD5F-3BFE-4BA0-A24F-7F80A73B82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2820000" flipH="1">
              <a:off x="11880859" y="151793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24D532A-F49F-4BB9-AAA6-8B2B89CB6F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2940000" flipH="1">
              <a:off x="11969252" y="1627437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B2224AE-40A4-483D-991E-9490A01B76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3060000" flipH="1">
              <a:off x="12062016" y="173601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DD3DE117-F3FA-4657-B4A7-40DE41238FA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2074680" y="1910249"/>
              <a:ext cx="117320" cy="82912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D85EA1EB-1126-463C-AD87-4FB126C6FF4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2149943" y="2083594"/>
              <a:ext cx="39676" cy="21436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90336723-7646-4B25-9EE9-519CC83342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180000" flipH="1">
              <a:off x="9127990" y="33425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652B6D8B-5579-4262-9376-B702382B0E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300000" flipH="1">
              <a:off x="8987576" y="336633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B07893BD-D1AE-48C1-91A9-D4787937628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420000" flipH="1">
              <a:off x="8844859" y="351176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0C6FEEA5-8E66-4C31-92AD-01305FF488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540000" flipH="1">
              <a:off x="8706904" y="365719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D3E18335-591C-4354-9390-DD371BB3F9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720000" flipH="1">
              <a:off x="8568008" y="38789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151098D0-C2B4-4D61-92D5-C81DDBDA22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840000" flipH="1">
              <a:off x="8429112" y="410063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3EACD9C3-3E01-47CF-BC68-BDAE22E30B4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960000" flipH="1">
              <a:off x="8294968" y="446219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80A5C950-6480-44E0-9D50-F193147D55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1080000" flipH="1">
              <a:off x="8160824" y="482375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C68F1BDE-24EB-4308-AB69-F353C8598B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1260000" flipH="1">
              <a:off x="8027689" y="53184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D83E12EF-845B-41E6-BA82-F6CD46C0FE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1380000" flipH="1">
              <a:off x="7894554" y="58132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E646EE72-4D70-46B4-B655-74722AAC2A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1500000" flipH="1">
              <a:off x="7761419" y="63079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72BB073B-89FD-4B47-814B-A8EE7A1EE1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1620000" flipH="1">
              <a:off x="7636645" y="68980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EEE25488-63A9-43E5-A03F-2E628C3B21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1800000" flipH="1">
              <a:off x="7511871" y="751195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2BE7FDEE-BD70-4D8F-B5CE-4D03F1D00E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1920000" flipH="1">
              <a:off x="7387899" y="81977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039673A-8522-4BFC-B8B2-7F2FEAED41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2040000" flipH="1">
              <a:off x="7268530" y="893163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47AB08C4-AF01-4D1D-90EA-A4113CFF99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2160000" flipH="1">
              <a:off x="7152030" y="97658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FC8E7B06-FF45-4365-9DF4-E8E315A5B3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2340000" flipH="1">
              <a:off x="7041695" y="1060025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08F00765-F5EC-427C-A7A1-CDFA0406F2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2460000" flipH="1">
              <a:off x="6931360" y="1143466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2FE1EF8A-C81D-4879-9142-3697CA0BCBD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2580000" flipH="1">
              <a:off x="6819070" y="123586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D80C0B62-6F07-4DD2-B308-F3C29F2944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2700000" flipH="1">
              <a:off x="6721359" y="1332746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E9C7C8CB-2D13-4138-B3C1-B78EC19B59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2880000" flipH="1">
              <a:off x="6617467" y="1429423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8EB1BC7E-04BC-423C-843D-7C149C25A1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3000000" flipH="1">
              <a:off x="6520032" y="1527285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A8BA62C3-B17C-4AD0-B585-1C42ED7456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3120000" flipH="1">
              <a:off x="6429579" y="1641610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1B6F8BD1-22F9-4EE2-93C7-F859F3B990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3240000" flipH="1">
              <a:off x="6340532" y="1750423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B173F2AA-33AE-4A43-AFA9-50C60D6F68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3420000" flipH="1">
              <a:off x="6261757" y="186017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16339DB1-5BB0-42C5-B12D-7555AD403D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3540000" flipH="1">
              <a:off x="6184144" y="1979619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1413BF1A-CE02-41EB-8977-EBE39AE0DA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3660000" flipH="1">
              <a:off x="6106531" y="2099060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7899680C-3DC7-4B71-8D34-7EE8306FEC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3780000" flipH="1">
              <a:off x="6043206" y="2222556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13B57EA5-419A-4EE0-BB93-356B12F6D0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3960000" flipH="1">
              <a:off x="5978913" y="234430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37A79B15-73B1-417F-A985-25FBC893F7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4080000" flipH="1">
              <a:off x="5912438" y="247067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566DE9DC-92E2-44D8-B7D0-D1295DD8F0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4200000" flipH="1">
              <a:off x="5858875" y="2600922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A9A1F3CD-685D-4541-8715-91E39B1E23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4320000" flipH="1">
              <a:off x="5808182" y="2734040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C63E90F9-BD80-4805-A68E-CA56D524961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4500000" flipH="1">
              <a:off x="5773263" y="2866860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1014402D-979B-4D18-9E85-4D8F6C986F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4620000" flipH="1">
              <a:off x="5735963" y="300206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2A04AE49-4B0B-4908-B1DB-480F568D28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4740000" flipH="1">
              <a:off x="5700105" y="3138910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3293E6AC-4EF0-4B88-AC7E-BCB112010B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4860000" flipH="1">
              <a:off x="5665939" y="3275489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6344B49D-AFCD-4426-AC08-F3128282C3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5040000" flipH="1">
              <a:off x="5644476" y="341425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83B776AB-0884-47E4-AC8D-69A19A6103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5160000" flipH="1">
              <a:off x="5626530" y="355462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01EC5397-87DB-4803-855B-44DFE9BBB81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5280000" flipH="1">
              <a:off x="5616429" y="369183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18EF0075-59DA-4C16-BF01-C65EE2DDD8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5400000" flipH="1">
              <a:off x="5611319" y="383537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9ABF3642-CC62-4EA5-8A59-1AFF97A560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5580000" flipH="1">
              <a:off x="5608540" y="3975726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F7715913-AE6D-4FFC-A6EC-E7EE027D271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5700000" flipH="1">
              <a:off x="5605761" y="411607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46B78CB6-17D0-445E-A523-FD18D3BE29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5820000" flipH="1">
              <a:off x="5624195" y="425421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783E7655-41DA-4DFA-9DEC-FD37064F0A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5940000" flipH="1">
              <a:off x="5642629" y="439235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5E953697-F897-4DE0-B735-80C721129E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6120000" flipH="1">
              <a:off x="5654818" y="4536385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7C7CED19-0566-4D81-A59A-5A3561F1B7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6240000" flipH="1">
              <a:off x="5684446" y="4671367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CE247A59-B18F-4331-BC8D-07C3DA5E8E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6360000" flipH="1">
              <a:off x="5714074" y="4808730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F21C3132-6A07-4EB5-A00C-2176067CB11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6480000" flipH="1">
              <a:off x="5748464" y="494847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4067D677-3FA9-4187-B1CA-F6298A917C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6660000" flipH="1">
              <a:off x="5792091" y="5077607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82E9FC80-B3E8-47CE-862C-9F6E9E598A4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6780000" flipH="1">
              <a:off x="5847441" y="5211223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2D383F3C-A57C-472A-9E05-CCD8A4F8E5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6900000" flipH="1">
              <a:off x="5900410" y="534245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E534D376-6ABA-4DF9-BBEA-EB5A881804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7020000" flipH="1">
              <a:off x="5955760" y="5473693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26" name="Picture 2">
            <a:extLst>
              <a:ext uri="{FF2B5EF4-FFF2-40B4-BE49-F238E27FC236}">
                <a16:creationId xmlns:a16="http://schemas.microsoft.com/office/drawing/2014/main" id="{0F4BDDB2-5DF7-F2D8-A106-24717371BF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242" b="89441" l="4000" r="94667">
                        <a14:foregroundMark x1="11667" y1="44099" x2="7667" y2="40994"/>
                        <a14:foregroundMark x1="4000" y1="47205" x2="4000" y2="47205"/>
                        <a14:foregroundMark x1="53667" y1="34783" x2="53667" y2="34783"/>
                        <a14:foregroundMark x1="53667" y1="34783" x2="53667" y2="31677"/>
                        <a14:foregroundMark x1="53667" y1="28571" x2="53667" y2="27329"/>
                        <a14:foregroundMark x1="54333" y1="21118" x2="54333" y2="16149"/>
                        <a14:foregroundMark x1="54333" y1="11801" x2="53667" y2="10559"/>
                        <a14:foregroundMark x1="53000" y1="9317" x2="51667" y2="8075"/>
                        <a14:foregroundMark x1="49000" y1="6211" x2="48000" y2="4348"/>
                        <a14:foregroundMark x1="45333" y1="3106" x2="44333" y2="2484"/>
                        <a14:foregroundMark x1="41000" y1="4969" x2="40000" y2="4348"/>
                        <a14:foregroundMark x1="38333" y1="5590" x2="37000" y2="6211"/>
                        <a14:foregroundMark x1="37667" y1="8696" x2="37667" y2="10559"/>
                        <a14:foregroundMark x1="37667" y1="14286" x2="37667" y2="16149"/>
                        <a14:foregroundMark x1="37667" y1="20497" x2="37667" y2="21118"/>
                        <a14:foregroundMark x1="68000" y1="62112" x2="68000" y2="62112"/>
                        <a14:foregroundMark x1="88667" y1="57143" x2="88667" y2="57143"/>
                        <a14:foregroundMark x1="87897" y1="55773" x2="87000" y2="54658"/>
                        <a14:foregroundMark x1="89000" y1="57143" x2="88047" y2="55958"/>
                        <a14:foregroundMark x1="90401" y1="53987" x2="90333" y2="54658"/>
                        <a14:foregroundMark x1="90833" y1="49689" x2="90440" y2="53596"/>
                        <a14:foregroundMark x1="91333" y1="44720" x2="90833" y2="49689"/>
                        <a14:foregroundMark x1="94667" y1="61491" x2="94667" y2="63975"/>
                        <a14:backgroundMark x1="50667" y1="59006" x2="50667" y2="59006"/>
                        <a14:backgroundMark x1="56333" y1="37267" x2="56333" y2="37267"/>
                        <a14:backgroundMark x1="37000" y1="60870" x2="37000" y2="60870"/>
                        <a14:backgroundMark x1="39000" y1="2484" x2="39000" y2="2484"/>
                        <a14:backgroundMark x1="72667" y1="57143" x2="72667" y2="57143"/>
                        <a14:backgroundMark x1="72667" y1="57143" x2="71667" y2="57143"/>
                        <a14:backgroundMark x1="89667" y1="49689" x2="89667" y2="49689"/>
                        <a14:backgroundMark x1="89667" y1="49689" x2="89667" y2="49068"/>
                        <a14:backgroundMark x1="89000" y1="50932" x2="89333" y2="50311"/>
                        <a14:backgroundMark x1="90000" y1="63975" x2="90000" y2="6583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55" y="5959711"/>
            <a:ext cx="1705384" cy="915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09629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70D7DB-6FD9-A33E-C9A8-839AA49F17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2651" y="643465"/>
            <a:ext cx="3746091" cy="5571072"/>
          </a:xfrm>
        </p:spPr>
        <p:txBody>
          <a:bodyPr>
            <a:normAutofit/>
          </a:bodyPr>
          <a:lstStyle/>
          <a:p>
            <a:r>
              <a:rPr lang="en-CA" dirty="0"/>
              <a:t>Step 2 – Generate Macros</a:t>
            </a:r>
          </a:p>
        </p:txBody>
      </p:sp>
      <p:graphicFrame>
        <p:nvGraphicFramePr>
          <p:cNvPr id="10" name="Content Placeholder 2">
            <a:extLst>
              <a:ext uri="{FF2B5EF4-FFF2-40B4-BE49-F238E27FC236}">
                <a16:creationId xmlns:a16="http://schemas.microsoft.com/office/drawing/2014/main" id="{1364587D-F8BB-7475-5F36-4CB5F0F83E5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03249025"/>
              </p:ext>
            </p:extLst>
          </p:nvPr>
        </p:nvGraphicFramePr>
        <p:xfrm>
          <a:off x="2846440" y="88488"/>
          <a:ext cx="8702094" cy="42868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F5A3E47B-7F5E-04DF-FB42-14490703AC8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56918" y="4375356"/>
            <a:ext cx="8491616" cy="1679452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4EFB36-01C4-0009-D2FF-470471009D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62917" y="6391687"/>
            <a:ext cx="551167" cy="3778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  <a:defRPr/>
            </a:pPr>
            <a:fld id="{D76B855D-E9CC-4FF8-AD85-6CDC7B89A0DE}" type="slidenum">
              <a:rPr lang="en-US" sz="1800" smtClean="0"/>
              <a:pPr>
                <a:spcAft>
                  <a:spcPts val="600"/>
                </a:spcAft>
                <a:defRPr/>
              </a:pPr>
              <a:t>10</a:t>
            </a:fld>
            <a:endParaRPr lang="en-US" sz="1800" dirty="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BA813982-B3DF-F604-7089-DFD0A952F82F}"/>
              </a:ext>
            </a:extLst>
          </p:cNvPr>
          <p:cNvGrpSpPr/>
          <p:nvPr/>
        </p:nvGrpSpPr>
        <p:grpSpPr>
          <a:xfrm>
            <a:off x="4940710" y="5928852"/>
            <a:ext cx="1193345" cy="736990"/>
            <a:chOff x="4940710" y="5928852"/>
            <a:chExt cx="1193345" cy="736990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11470A44-DA9D-C578-4522-FC671E489109}"/>
                </a:ext>
              </a:extLst>
            </p:cNvPr>
            <p:cNvCxnSpPr/>
            <p:nvPr/>
          </p:nvCxnSpPr>
          <p:spPr>
            <a:xfrm>
              <a:off x="4940710" y="5928852"/>
              <a:ext cx="619432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Arrow: Bent-Up 13">
              <a:extLst>
                <a:ext uri="{FF2B5EF4-FFF2-40B4-BE49-F238E27FC236}">
                  <a16:creationId xmlns:a16="http://schemas.microsoft.com/office/drawing/2014/main" id="{79A55717-BB5C-9953-A1D6-67932A1662A1}"/>
                </a:ext>
              </a:extLst>
            </p:cNvPr>
            <p:cNvSpPr/>
            <p:nvPr/>
          </p:nvSpPr>
          <p:spPr>
            <a:xfrm rot="5400000">
              <a:off x="5155134" y="6145917"/>
              <a:ext cx="500299" cy="309716"/>
            </a:xfrm>
            <a:prstGeom prst="bent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511CB9C-FD1F-1610-3CD2-B171C2A7BBE9}"/>
                </a:ext>
              </a:extLst>
            </p:cNvPr>
            <p:cNvSpPr txBox="1"/>
            <p:nvPr/>
          </p:nvSpPr>
          <p:spPr>
            <a:xfrm>
              <a:off x="5582888" y="6265732"/>
              <a:ext cx="5511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sz="2000" dirty="0">
                  <a:solidFill>
                    <a:schemeClr val="accent1"/>
                  </a:solidFill>
                </a:rPr>
                <a:t>N</a:t>
              </a:r>
            </a:p>
          </p:txBody>
        </p:sp>
      </p:grpSp>
      <p:cxnSp>
        <p:nvCxnSpPr>
          <p:cNvPr id="22" name="Connector: Curved 21">
            <a:extLst>
              <a:ext uri="{FF2B5EF4-FFF2-40B4-BE49-F238E27FC236}">
                <a16:creationId xmlns:a16="http://schemas.microsoft.com/office/drawing/2014/main" id="{199B8C4E-9916-4479-DB2D-FF5AFFC03269}"/>
              </a:ext>
            </a:extLst>
          </p:cNvPr>
          <p:cNvCxnSpPr>
            <a:cxnSpLocks/>
          </p:cNvCxnSpPr>
          <p:nvPr/>
        </p:nvCxnSpPr>
        <p:spPr>
          <a:xfrm rot="16200000" flipH="1">
            <a:off x="6600329" y="2792603"/>
            <a:ext cx="2033521" cy="1798233"/>
          </a:xfrm>
          <a:prstGeom prst="curvedConnector3">
            <a:avLst>
              <a:gd name="adj1" fmla="val 50000"/>
            </a:avLst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4414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C1FC8A-3940-86FB-BC66-1488929CD0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029" y="98907"/>
            <a:ext cx="3466993" cy="3429000"/>
          </a:xfrm>
        </p:spPr>
        <p:txBody>
          <a:bodyPr>
            <a:normAutofit/>
          </a:bodyPr>
          <a:lstStyle/>
          <a:p>
            <a:r>
              <a:rPr lang="en-CA" dirty="0"/>
              <a:t>Step 3 – Run Simulation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FFFB49-FDCF-A46B-18C3-142DA8C2CB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09651" y="98907"/>
            <a:ext cx="6838883" cy="3731891"/>
          </a:xfrm>
        </p:spPr>
        <p:txBody>
          <a:bodyPr>
            <a:normAutofit/>
          </a:bodyPr>
          <a:lstStyle/>
          <a:p>
            <a:r>
              <a:rPr lang="en-CA" sz="2400" dirty="0"/>
              <a:t>Submit to nearline</a:t>
            </a:r>
          </a:p>
          <a:p>
            <a:r>
              <a:rPr lang="en-CA" sz="2400" dirty="0"/>
              <a:t>Results are stored in .root files</a:t>
            </a:r>
          </a:p>
          <a:p>
            <a:r>
              <a:rPr lang="en-CA" sz="2400" dirty="0"/>
              <a:t>Position information is stored in RAT logs and ROOT Tree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83F792C-6EF4-3299-30E3-3493D096A4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029" y="3830798"/>
            <a:ext cx="11062505" cy="2240158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46B58E-CE9E-2CDC-EB08-12CC341270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62917" y="6391687"/>
            <a:ext cx="551167" cy="3778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  <a:defRPr/>
            </a:pPr>
            <a:fld id="{D76B855D-E9CC-4FF8-AD85-6CDC7B89A0DE}" type="slidenum">
              <a:rPr lang="en-US" sz="1800" smtClean="0"/>
              <a:pPr>
                <a:spcAft>
                  <a:spcPts val="600"/>
                </a:spcAft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11762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DF09D5-5948-276D-45D1-B43100D6B2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38417" y="2162169"/>
            <a:ext cx="5115166" cy="1468800"/>
          </a:xfrm>
        </p:spPr>
        <p:txBody>
          <a:bodyPr>
            <a:noAutofit/>
          </a:bodyPr>
          <a:lstStyle/>
          <a:p>
            <a:pPr algn="ctr"/>
            <a:r>
              <a:rPr lang="en-CA" sz="5400" dirty="0"/>
              <a:t>Results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2C0C89-FE85-1AE4-A5F1-7964957922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A0681-41F8-4507-87A0-0B30BFDF034F}" type="datetime1">
              <a:rPr lang="en-US" smtClean="0"/>
              <a:t>8/14/2022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899A42-0552-BC49-ED73-CF8DE8A9D0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A39A1B-1EF3-6789-86AA-BE693CFF2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z="1800" smtClean="0"/>
              <a:t>12</a:t>
            </a:fld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5645727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3E9557-47C5-653F-92F0-5483A04D2A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5589" y="382629"/>
            <a:ext cx="10535286" cy="1456267"/>
          </a:xfrm>
        </p:spPr>
        <p:txBody>
          <a:bodyPr/>
          <a:lstStyle/>
          <a:p>
            <a:r>
              <a:rPr lang="en-CA" dirty="0"/>
              <a:t>Full Detector Simulation (excluding lead layer)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37F74A-C786-7396-09FA-764B2A1E6C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457128" y="6248401"/>
            <a:ext cx="551167" cy="377825"/>
          </a:xfrm>
        </p:spPr>
        <p:txBody>
          <a:bodyPr/>
          <a:lstStyle/>
          <a:p>
            <a:pPr>
              <a:defRPr/>
            </a:pPr>
            <a:fld id="{D76B855D-E9CC-4FF8-AD85-6CDC7B89A0DE}" type="slidenum">
              <a:rPr lang="en-US" sz="1800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</a:t>
            </a:fld>
            <a:endParaRPr lang="en-US" sz="1800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356167E-A09A-0826-775E-0470926226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8769" y="2037830"/>
            <a:ext cx="5847471" cy="401163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B2B1231-FEA4-4B4A-960A-1B805BCC68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59" y="2037829"/>
            <a:ext cx="5813473" cy="4011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39014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5732006C-E205-6375-E23C-101782247F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2393" y="163211"/>
            <a:ext cx="4625174" cy="3170590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3855FC-9283-B75F-347A-21A4A44953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6B855D-E9CC-4FF8-AD85-6CDC7B89A0DE}" type="slidenum">
              <a:rPr lang="en-US" sz="1800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</a:t>
            </a:fld>
            <a:endParaRPr lang="en-US" sz="1800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CEA1360-88D0-F8E4-DB0B-5C8B78531D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6703" y="3524200"/>
            <a:ext cx="4655125" cy="317059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2210B74-083A-BAD9-A5E8-0654915440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5999" y="130475"/>
            <a:ext cx="4591659" cy="3170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46390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50E53EDA-3B94-4F6B-9E86-D3BB9EBB96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E406C76-C63B-8B82-EA61-6ED0FE6D79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799" y="1150076"/>
            <a:ext cx="3659389" cy="4557849"/>
          </a:xfrm>
        </p:spPr>
        <p:txBody>
          <a:bodyPr>
            <a:normAutofit/>
          </a:bodyPr>
          <a:lstStyle/>
          <a:p>
            <a:pPr algn="r"/>
            <a:r>
              <a:rPr lang="en-CA" dirty="0"/>
              <a:t>Conclusions &amp; Future work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0EFD79F-7790-479B-B7DB-BD0D8C101D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66923" y="1668780"/>
            <a:ext cx="0" cy="352044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5A73A8-2D2A-DE7F-DD33-DC4D73FEAE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88658" y="1150076"/>
            <a:ext cx="6517543" cy="4557849"/>
          </a:xfrm>
        </p:spPr>
        <p:txBody>
          <a:bodyPr>
            <a:normAutofit/>
          </a:bodyPr>
          <a:lstStyle/>
          <a:p>
            <a:r>
              <a:rPr lang="en-CA" sz="2400" dirty="0"/>
              <a:t>Layer that contributes most to background in range of interest: clean lead</a:t>
            </a:r>
          </a:p>
          <a:p>
            <a:r>
              <a:rPr lang="en-CA" sz="2400" dirty="0"/>
              <a:t>Future work:</a:t>
            </a:r>
          </a:p>
          <a:p>
            <a:pPr lvl="1"/>
            <a:r>
              <a:rPr lang="en-CA" sz="2000" dirty="0"/>
              <a:t>Run entire simulation with </a:t>
            </a:r>
            <a:r>
              <a:rPr lang="en-CA" sz="2000" dirty="0" err="1"/>
              <a:t>SiPMs</a:t>
            </a:r>
            <a:r>
              <a:rPr lang="en-CA" sz="2000" dirty="0"/>
              <a:t> and external backgrounds</a:t>
            </a:r>
          </a:p>
          <a:p>
            <a:pPr lvl="1"/>
            <a:r>
              <a:rPr lang="en-CA" sz="2000" dirty="0"/>
              <a:t>Edit detector composition and geometry to mitigate backgrounds from clean lead</a:t>
            </a:r>
          </a:p>
          <a:p>
            <a:pPr lvl="1"/>
            <a:endParaRPr lang="en-CA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EC3FBF-FC2F-B78B-E443-F6B250DBAD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55034" y="5870575"/>
            <a:ext cx="551167" cy="3778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  <a:defRPr/>
            </a:pPr>
            <a:fld id="{D76B855D-E9CC-4FF8-AD85-6CDC7B89A0DE}" type="slidenum">
              <a:rPr lang="en-US" sz="1800" smtClean="0"/>
              <a:pPr>
                <a:spcAft>
                  <a:spcPts val="600"/>
                </a:spcAft>
                <a:defRPr/>
              </a:pPr>
              <a:t>15</a:t>
            </a:fld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20662156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6AF6706C-CF07-43A1-BCC4-CBA5D3382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6029E01-B62F-FF24-84D1-B76FB596DF0F}"/>
              </a:ext>
            </a:extLst>
          </p:cNvPr>
          <p:cNvSpPr txBox="1"/>
          <p:nvPr/>
        </p:nvSpPr>
        <p:spPr>
          <a:xfrm>
            <a:off x="646636" y="1192912"/>
            <a:ext cx="4789678" cy="374663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r">
              <a:spcBef>
                <a:spcPct val="0"/>
              </a:spcBef>
              <a:spcAft>
                <a:spcPts val="1000"/>
              </a:spcAft>
              <a:buClr>
                <a:schemeClr val="tx1"/>
              </a:buClr>
              <a:buSzPct val="100000"/>
            </a:pPr>
            <a:r>
              <a:rPr lang="en-US" sz="4800" cap="all" dirty="0">
                <a:ln w="3175" cmpd="sng">
                  <a:noFill/>
                </a:ln>
                <a:latin typeface="+mj-lt"/>
                <a:ea typeface="+mj-ea"/>
                <a:cs typeface="+mj-cs"/>
              </a:rPr>
              <a:t>Thank you!</a:t>
            </a:r>
          </a:p>
          <a:p>
            <a:pPr algn="r">
              <a:spcBef>
                <a:spcPct val="0"/>
              </a:spcBef>
              <a:spcAft>
                <a:spcPts val="1000"/>
              </a:spcAft>
              <a:buClr>
                <a:schemeClr val="tx1"/>
              </a:buClr>
              <a:buSzPct val="100000"/>
            </a:pPr>
            <a:endParaRPr lang="en-US" sz="4800" cap="all" dirty="0">
              <a:ln w="3175" cmpd="sng">
                <a:noFill/>
              </a:ln>
              <a:latin typeface="+mj-lt"/>
              <a:ea typeface="+mj-ea"/>
              <a:cs typeface="+mj-cs"/>
            </a:endParaRPr>
          </a:p>
          <a:p>
            <a:pPr algn="r">
              <a:spcBef>
                <a:spcPct val="0"/>
              </a:spcBef>
              <a:spcAft>
                <a:spcPts val="1000"/>
              </a:spcAft>
              <a:buClr>
                <a:schemeClr val="tx1"/>
              </a:buClr>
              <a:buSzPct val="100000"/>
            </a:pPr>
            <a:r>
              <a:rPr lang="en-US" sz="4800" cap="all" dirty="0">
                <a:ln w="3175" cmpd="sng">
                  <a:noFill/>
                </a:ln>
                <a:latin typeface="+mj-lt"/>
                <a:ea typeface="+mj-ea"/>
                <a:cs typeface="+mj-cs"/>
              </a:rPr>
              <a:t>Questions?</a:t>
            </a:r>
          </a:p>
        </p:txBody>
      </p:sp>
      <p:pic>
        <p:nvPicPr>
          <p:cNvPr id="18" name="Graphic 8" descr="Question mark">
            <a:extLst>
              <a:ext uri="{FF2B5EF4-FFF2-40B4-BE49-F238E27FC236}">
                <a16:creationId xmlns:a16="http://schemas.microsoft.com/office/drawing/2014/main" id="{B4D7AD9F-B935-02EA-7119-7443145C58E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076606" y="690853"/>
            <a:ext cx="5471927" cy="5471927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2F79C7-3F48-3D75-CC34-7722789B3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62917" y="6391687"/>
            <a:ext cx="551167" cy="3778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  <a:defRPr/>
            </a:pPr>
            <a:fld id="{D76B855D-E9CC-4FF8-AD85-6CDC7B89A0DE}" type="slidenum">
              <a:rPr lang="en-US" smtClean="0"/>
              <a:pPr defTabSz="914400">
                <a:spcAft>
                  <a:spcPts val="600"/>
                </a:spcAft>
                <a:defRPr/>
              </a:pPr>
              <a:t>16</a:t>
            </a:fld>
            <a:endParaRPr lang="en-US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461E24EC-B79B-6600-6B8C-D3F2AC4112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242" b="89441" l="4000" r="94667">
                        <a14:foregroundMark x1="11667" y1="44099" x2="7667" y2="40994"/>
                        <a14:foregroundMark x1="4000" y1="47205" x2="4000" y2="47205"/>
                        <a14:foregroundMark x1="53667" y1="34783" x2="53667" y2="34783"/>
                        <a14:foregroundMark x1="53667" y1="34783" x2="53667" y2="31677"/>
                        <a14:foregroundMark x1="53667" y1="28571" x2="53667" y2="27329"/>
                        <a14:foregroundMark x1="54333" y1="21118" x2="54333" y2="16149"/>
                        <a14:foregroundMark x1="54333" y1="11801" x2="53667" y2="10559"/>
                        <a14:foregroundMark x1="53000" y1="9317" x2="51667" y2="8075"/>
                        <a14:foregroundMark x1="49000" y1="6211" x2="48000" y2="4348"/>
                        <a14:foregroundMark x1="45333" y1="3106" x2="44333" y2="2484"/>
                        <a14:foregroundMark x1="41000" y1="4969" x2="40000" y2="4348"/>
                        <a14:foregroundMark x1="38333" y1="5590" x2="37000" y2="6211"/>
                        <a14:foregroundMark x1="37667" y1="8696" x2="37667" y2="10559"/>
                        <a14:foregroundMark x1="37667" y1="14286" x2="37667" y2="16149"/>
                        <a14:foregroundMark x1="37667" y1="20497" x2="37667" y2="21118"/>
                        <a14:foregroundMark x1="68000" y1="62112" x2="68000" y2="62112"/>
                        <a14:foregroundMark x1="88667" y1="57143" x2="88667" y2="57143"/>
                        <a14:foregroundMark x1="87897" y1="55773" x2="87000" y2="54658"/>
                        <a14:foregroundMark x1="89000" y1="57143" x2="88047" y2="55958"/>
                        <a14:foregroundMark x1="90401" y1="53987" x2="90333" y2="54658"/>
                        <a14:foregroundMark x1="90833" y1="49689" x2="90440" y2="53596"/>
                        <a14:foregroundMark x1="91333" y1="44720" x2="90833" y2="49689"/>
                        <a14:foregroundMark x1="94667" y1="61491" x2="94667" y2="63975"/>
                        <a14:backgroundMark x1="50667" y1="59006" x2="50667" y2="59006"/>
                        <a14:backgroundMark x1="56333" y1="37267" x2="56333" y2="37267"/>
                        <a14:backgroundMark x1="37000" y1="60870" x2="37000" y2="60870"/>
                        <a14:backgroundMark x1="39000" y1="2484" x2="39000" y2="2484"/>
                        <a14:backgroundMark x1="72667" y1="57143" x2="72667" y2="57143"/>
                        <a14:backgroundMark x1="72667" y1="57143" x2="71667" y2="57143"/>
                        <a14:backgroundMark x1="89667" y1="49689" x2="89667" y2="49689"/>
                        <a14:backgroundMark x1="89667" y1="49689" x2="89667" y2="49068"/>
                        <a14:backgroundMark x1="89000" y1="50932" x2="89333" y2="50311"/>
                        <a14:backgroundMark x1="90000" y1="63975" x2="90000" y2="6583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55" y="5959711"/>
            <a:ext cx="1705384" cy="915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7592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>
            <a:extLst>
              <a:ext uri="{FF2B5EF4-FFF2-40B4-BE49-F238E27FC236}">
                <a16:creationId xmlns:a16="http://schemas.microsoft.com/office/drawing/2014/main" id="{BB392EE6-DE2B-B3E7-BD05-C03222B0AA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701" y="528850"/>
            <a:ext cx="11600597" cy="5800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47F1D8F1-15B8-5265-332D-017D9BEA2BCB}"/>
              </a:ext>
            </a:extLst>
          </p:cNvPr>
          <p:cNvGrpSpPr/>
          <p:nvPr/>
        </p:nvGrpSpPr>
        <p:grpSpPr>
          <a:xfrm>
            <a:off x="4314891" y="1146387"/>
            <a:ext cx="3548418" cy="2077872"/>
            <a:chOff x="4314891" y="1146387"/>
            <a:chExt cx="3548418" cy="2077872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CC9CCE75-B78E-D2F7-12FE-DC723208BA44}"/>
                </a:ext>
              </a:extLst>
            </p:cNvPr>
            <p:cNvSpPr/>
            <p:nvPr/>
          </p:nvSpPr>
          <p:spPr>
            <a:xfrm>
              <a:off x="4314891" y="1146387"/>
              <a:ext cx="3548418" cy="2077872"/>
            </a:xfrm>
            <a:prstGeom prst="ellipse">
              <a:avLst/>
            </a:prstGeom>
            <a:solidFill>
              <a:schemeClr val="accent2"/>
            </a:solidFill>
            <a:ln w="7620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035B7F8-3721-390D-0705-3A2F85EC1FC9}"/>
                </a:ext>
              </a:extLst>
            </p:cNvPr>
            <p:cNvSpPr txBox="1"/>
            <p:nvPr/>
          </p:nvSpPr>
          <p:spPr>
            <a:xfrm>
              <a:off x="4956335" y="1492825"/>
              <a:ext cx="2265529" cy="138499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2800" dirty="0"/>
                <a:t>Dark matter – 85% of the universe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16F9FBF-4D88-B65A-B392-58AABCCD3B2F}"/>
              </a:ext>
            </a:extLst>
          </p:cNvPr>
          <p:cNvGrpSpPr/>
          <p:nvPr/>
        </p:nvGrpSpPr>
        <p:grpSpPr>
          <a:xfrm>
            <a:off x="2366105" y="3096733"/>
            <a:ext cx="7459787" cy="3036910"/>
            <a:chOff x="2366105" y="3096733"/>
            <a:chExt cx="7459787" cy="3036910"/>
          </a:xfrm>
        </p:grpSpPr>
        <p:sp>
          <p:nvSpPr>
            <p:cNvPr id="12" name="Arrow: Left 11">
              <a:extLst>
                <a:ext uri="{FF2B5EF4-FFF2-40B4-BE49-F238E27FC236}">
                  <a16:creationId xmlns:a16="http://schemas.microsoft.com/office/drawing/2014/main" id="{E558EC8D-5D2C-7454-E7D8-26B4AC81E12B}"/>
                </a:ext>
              </a:extLst>
            </p:cNvPr>
            <p:cNvSpPr/>
            <p:nvPr/>
          </p:nvSpPr>
          <p:spPr>
            <a:xfrm rot="17560424">
              <a:off x="3845403" y="3457427"/>
              <a:ext cx="1185882" cy="464493"/>
            </a:xfrm>
            <a:prstGeom prst="leftArrow">
              <a:avLst/>
            </a:prstGeom>
            <a:solidFill>
              <a:schemeClr val="accent2"/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4" name="Arrow: Left 13">
              <a:extLst>
                <a:ext uri="{FF2B5EF4-FFF2-40B4-BE49-F238E27FC236}">
                  <a16:creationId xmlns:a16="http://schemas.microsoft.com/office/drawing/2014/main" id="{38E5A37A-CBCD-C64C-1EBE-899B0D62D8C2}"/>
                </a:ext>
              </a:extLst>
            </p:cNvPr>
            <p:cNvSpPr/>
            <p:nvPr/>
          </p:nvSpPr>
          <p:spPr>
            <a:xfrm rot="14919647">
              <a:off x="7061012" y="3457586"/>
              <a:ext cx="1185882" cy="464493"/>
            </a:xfrm>
            <a:prstGeom prst="leftArrow">
              <a:avLst/>
            </a:prstGeom>
            <a:solidFill>
              <a:schemeClr val="accent2"/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5EDA3964-843F-6424-4281-2A192EBCB051}"/>
                </a:ext>
              </a:extLst>
            </p:cNvPr>
            <p:cNvSpPr/>
            <p:nvPr/>
          </p:nvSpPr>
          <p:spPr>
            <a:xfrm>
              <a:off x="2366105" y="4431715"/>
              <a:ext cx="2906973" cy="1701928"/>
            </a:xfrm>
            <a:prstGeom prst="ellipse">
              <a:avLst/>
            </a:prstGeom>
            <a:solidFill>
              <a:schemeClr val="accent2"/>
            </a:solidFill>
            <a:ln w="7620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D6296B28-A0B5-1693-322C-3EDDD580E148}"/>
                </a:ext>
              </a:extLst>
            </p:cNvPr>
            <p:cNvSpPr/>
            <p:nvPr/>
          </p:nvSpPr>
          <p:spPr>
            <a:xfrm>
              <a:off x="6918919" y="4431715"/>
              <a:ext cx="2906973" cy="1701928"/>
            </a:xfrm>
            <a:prstGeom prst="ellipse">
              <a:avLst/>
            </a:prstGeom>
            <a:solidFill>
              <a:schemeClr val="accent2"/>
            </a:solidFill>
            <a:ln w="7620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1B65DAE2-D29A-4DBA-9253-D0397667D32B}"/>
                </a:ext>
              </a:extLst>
            </p:cNvPr>
            <p:cNvSpPr txBox="1"/>
            <p:nvPr/>
          </p:nvSpPr>
          <p:spPr>
            <a:xfrm>
              <a:off x="2973430" y="4805625"/>
              <a:ext cx="1692322" cy="95410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2800" dirty="0"/>
                <a:t>Indirect detection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8913976C-37DD-2EE2-2276-4177529AAADF}"/>
                </a:ext>
              </a:extLst>
            </p:cNvPr>
            <p:cNvSpPr txBox="1"/>
            <p:nvPr/>
          </p:nvSpPr>
          <p:spPr>
            <a:xfrm>
              <a:off x="7577753" y="4758676"/>
              <a:ext cx="1600200" cy="95410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2800" dirty="0"/>
                <a:t>Direct detection</a:t>
              </a:r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33761C6A-D531-71F8-A87E-7107F1EB9E35}"/>
              </a:ext>
            </a:extLst>
          </p:cNvPr>
          <p:cNvSpPr txBox="1"/>
          <p:nvPr/>
        </p:nvSpPr>
        <p:spPr>
          <a:xfrm>
            <a:off x="2973429" y="6329149"/>
            <a:ext cx="62045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/>
              <a:t>Image credit: NASA (Hubble Telescope), ESA, M.J. </a:t>
            </a:r>
            <a:r>
              <a:rPr lang="en-CA" sz="1200" dirty="0" err="1"/>
              <a:t>Jee</a:t>
            </a:r>
            <a:r>
              <a:rPr lang="en-CA" sz="1200" dirty="0"/>
              <a:t> and H. Ford (Johns Hopkin’s University)</a:t>
            </a:r>
          </a:p>
        </p:txBody>
      </p:sp>
    </p:spTree>
    <p:extLst>
      <p:ext uri="{BB962C8B-B14F-4D97-AF65-F5344CB8AC3E}">
        <p14:creationId xmlns:p14="http://schemas.microsoft.com/office/powerpoint/2010/main" val="3123719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F2B84A-CB20-11A3-12DF-80C005901E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6B855D-E9CC-4FF8-AD85-6CDC7B89A0DE}" type="slidenum">
              <a:rPr lang="en-US" sz="1800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</a:t>
            </a:fld>
            <a:endParaRPr lang="en-US" sz="1800" dirty="0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ECB3D000-98C1-9C85-B7AE-92305A462776}"/>
              </a:ext>
            </a:extLst>
          </p:cNvPr>
          <p:cNvGrpSpPr/>
          <p:nvPr/>
        </p:nvGrpSpPr>
        <p:grpSpPr>
          <a:xfrm>
            <a:off x="727286" y="1298097"/>
            <a:ext cx="3725839" cy="5065948"/>
            <a:chOff x="727286" y="1298097"/>
            <a:chExt cx="3725839" cy="5065948"/>
          </a:xfrm>
        </p:grpSpPr>
        <p:sp>
          <p:nvSpPr>
            <p:cNvPr id="13" name="Flowchart: Connector 12">
              <a:extLst>
                <a:ext uri="{FF2B5EF4-FFF2-40B4-BE49-F238E27FC236}">
                  <a16:creationId xmlns:a16="http://schemas.microsoft.com/office/drawing/2014/main" id="{0F821CBC-44D9-608A-5452-1D147A2D97BB}"/>
                </a:ext>
              </a:extLst>
            </p:cNvPr>
            <p:cNvSpPr/>
            <p:nvPr/>
          </p:nvSpPr>
          <p:spPr>
            <a:xfrm>
              <a:off x="727286" y="2764448"/>
              <a:ext cx="3725839" cy="3599597"/>
            </a:xfrm>
            <a:prstGeom prst="flowChartConnec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007EA9D-F6AD-8373-5334-B7F9BA17E0B6}"/>
                </a:ext>
              </a:extLst>
            </p:cNvPr>
            <p:cNvSpPr/>
            <p:nvPr/>
          </p:nvSpPr>
          <p:spPr>
            <a:xfrm>
              <a:off x="2039449" y="1298097"/>
              <a:ext cx="1101512" cy="780267"/>
            </a:xfrm>
            <a:prstGeom prst="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A" sz="2400" dirty="0"/>
                <a:t>PMT/</a:t>
              </a:r>
            </a:p>
            <a:p>
              <a:pPr algn="ctr"/>
              <a:r>
                <a:rPr lang="en-CA" sz="2400" dirty="0" err="1"/>
                <a:t>SiPM</a:t>
              </a:r>
              <a:endParaRPr lang="en-CA" sz="2400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B0ADCF4-CC8D-C4ED-3523-BAB905432C87}"/>
                </a:ext>
              </a:extLst>
            </p:cNvPr>
            <p:cNvSpPr txBox="1"/>
            <p:nvPr/>
          </p:nvSpPr>
          <p:spPr>
            <a:xfrm>
              <a:off x="1450617" y="3554467"/>
              <a:ext cx="2279176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3200" dirty="0"/>
                <a:t>Scintillating material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2CF5CEC2-D476-D6E5-E460-372CB83E0CDC}"/>
              </a:ext>
            </a:extLst>
          </p:cNvPr>
          <p:cNvGrpSpPr/>
          <p:nvPr/>
        </p:nvGrpSpPr>
        <p:grpSpPr>
          <a:xfrm>
            <a:off x="3448389" y="4557848"/>
            <a:ext cx="2903214" cy="377825"/>
            <a:chOff x="3448389" y="4557848"/>
            <a:chExt cx="2903214" cy="377825"/>
          </a:xfrm>
        </p:grpSpPr>
        <p:sp>
          <p:nvSpPr>
            <p:cNvPr id="16" name="Flowchart: Connector 15">
              <a:extLst>
                <a:ext uri="{FF2B5EF4-FFF2-40B4-BE49-F238E27FC236}">
                  <a16:creationId xmlns:a16="http://schemas.microsoft.com/office/drawing/2014/main" id="{5A16E8BD-C878-54AA-10BA-3B7BF41575F7}"/>
                </a:ext>
              </a:extLst>
            </p:cNvPr>
            <p:cNvSpPr/>
            <p:nvPr/>
          </p:nvSpPr>
          <p:spPr>
            <a:xfrm>
              <a:off x="5983114" y="4557848"/>
              <a:ext cx="368489" cy="377825"/>
            </a:xfrm>
            <a:prstGeom prst="flowChartConnector">
              <a:avLst/>
            </a:prstGeom>
            <a:solidFill>
              <a:schemeClr val="accent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7" name="Arrow: Left 16">
              <a:extLst>
                <a:ext uri="{FF2B5EF4-FFF2-40B4-BE49-F238E27FC236}">
                  <a16:creationId xmlns:a16="http://schemas.microsoft.com/office/drawing/2014/main" id="{58CEFA78-4B86-1124-EBFF-11B866EF50DC}"/>
                </a:ext>
              </a:extLst>
            </p:cNvPr>
            <p:cNvSpPr/>
            <p:nvPr/>
          </p:nvSpPr>
          <p:spPr>
            <a:xfrm>
              <a:off x="3448389" y="4615879"/>
              <a:ext cx="2392010" cy="261764"/>
            </a:xfrm>
            <a:prstGeom prst="leftArrow">
              <a:avLst/>
            </a:prstGeom>
            <a:solidFill>
              <a:schemeClr val="accent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DA321B10-8B25-BDBD-6263-6403949AECE0}"/>
              </a:ext>
            </a:extLst>
          </p:cNvPr>
          <p:cNvCxnSpPr/>
          <p:nvPr/>
        </p:nvCxnSpPr>
        <p:spPr>
          <a:xfrm flipV="1">
            <a:off x="2590205" y="2225361"/>
            <a:ext cx="0" cy="1078173"/>
          </a:xfrm>
          <a:prstGeom prst="straightConnector1">
            <a:avLst/>
          </a:prstGeom>
          <a:ln w="76200">
            <a:solidFill>
              <a:schemeClr val="accent3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A8222F87-84F3-31B2-2D6A-CDBF97AD21FE}"/>
              </a:ext>
            </a:extLst>
          </p:cNvPr>
          <p:cNvSpPr txBox="1"/>
          <p:nvPr/>
        </p:nvSpPr>
        <p:spPr>
          <a:xfrm>
            <a:off x="7128798" y="1994528"/>
            <a:ext cx="3412846" cy="378565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sz="2400" b="1" u="sng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Backgrounds</a:t>
            </a:r>
          </a:p>
          <a:p>
            <a:pPr algn="ctr"/>
            <a:endParaRPr lang="en-CA" sz="2400" b="1" u="sng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algn="ctr"/>
            <a:endParaRPr lang="en-CA" sz="2400" b="1" u="sng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algn="ctr"/>
            <a:endParaRPr lang="en-CA" sz="2400" b="1" u="sng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algn="ctr"/>
            <a:endParaRPr lang="en-CA" sz="2400" b="1" u="sng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algn="ctr"/>
            <a:endParaRPr lang="en-CA" sz="2400" b="1" u="sng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algn="ctr"/>
            <a:endParaRPr lang="en-CA" sz="2400" b="1" u="sng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algn="ctr"/>
            <a:endParaRPr lang="en-CA" sz="2400" b="1" u="sng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algn="ctr"/>
            <a:endParaRPr lang="en-CA" sz="2400" b="1" u="sng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algn="ctr"/>
            <a:endParaRPr lang="en-CA" sz="2400" b="1" u="sng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EE976FF-6279-049C-B685-624E36C29920}"/>
              </a:ext>
            </a:extLst>
          </p:cNvPr>
          <p:cNvSpPr txBox="1"/>
          <p:nvPr/>
        </p:nvSpPr>
        <p:spPr>
          <a:xfrm>
            <a:off x="3719562" y="422481"/>
            <a:ext cx="52640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600" dirty="0"/>
              <a:t>SCINTILLATING DETECTORS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E9D1ADD-B90D-18A5-AA35-66061FCCC193}"/>
              </a:ext>
            </a:extLst>
          </p:cNvPr>
          <p:cNvSpPr txBox="1"/>
          <p:nvPr/>
        </p:nvSpPr>
        <p:spPr>
          <a:xfrm>
            <a:off x="1450617" y="5036683"/>
            <a:ext cx="2279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800" dirty="0"/>
              <a:t>(Liquid Argon)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D3CE016-EE84-0F6D-70F9-5E4382248734}"/>
              </a:ext>
            </a:extLst>
          </p:cNvPr>
          <p:cNvSpPr txBox="1"/>
          <p:nvPr/>
        </p:nvSpPr>
        <p:spPr>
          <a:xfrm>
            <a:off x="7128798" y="2764447"/>
            <a:ext cx="341283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CA" sz="2400" dirty="0"/>
              <a:t>Atmospheric/external radiation</a:t>
            </a:r>
          </a:p>
          <a:p>
            <a:pPr algn="ctr"/>
            <a:endParaRPr lang="en-CA" sz="2400" dirty="0"/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CA" sz="2400" dirty="0"/>
              <a:t>Radiation from detector materials</a:t>
            </a:r>
          </a:p>
          <a:p>
            <a:pPr algn="ctr"/>
            <a:endParaRPr lang="en-CA" sz="2400" dirty="0"/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CA" sz="2400" dirty="0"/>
              <a:t>Ar39</a:t>
            </a:r>
          </a:p>
        </p:txBody>
      </p:sp>
    </p:spTree>
    <p:extLst>
      <p:ext uri="{BB962C8B-B14F-4D97-AF65-F5344CB8AC3E}">
        <p14:creationId xmlns:p14="http://schemas.microsoft.com/office/powerpoint/2010/main" val="1457178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7" grpId="0"/>
      <p:bldP spid="30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DF09D5-5948-276D-45D1-B43100D6B2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0373" y="2517179"/>
            <a:ext cx="4511253" cy="1468800"/>
          </a:xfrm>
        </p:spPr>
        <p:txBody>
          <a:bodyPr>
            <a:normAutofit fontScale="90000"/>
          </a:bodyPr>
          <a:lstStyle/>
          <a:p>
            <a:pPr algn="ctr"/>
            <a:r>
              <a:rPr lang="en-CA" sz="5400" dirty="0"/>
              <a:t>The Ar2D2 Detector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899A42-0552-BC49-ED73-CF8DE8A9D0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A39A1B-1EF3-6789-86AA-BE693CFF2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z="1800" smtClean="0"/>
              <a:t>4</a:t>
            </a:fld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7424452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0F5F41-4CDB-1481-DD29-044878C59D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109937"/>
            <a:ext cx="10131425" cy="1456267"/>
          </a:xfrm>
        </p:spPr>
        <p:txBody>
          <a:bodyPr/>
          <a:lstStyle/>
          <a:p>
            <a:r>
              <a:rPr lang="en-CA" dirty="0"/>
              <a:t>Design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60405D-CAF2-3790-E377-2F74FF49DA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Presentation Title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B4D889-AB80-6754-846B-5D521BA4EB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6B855D-E9CC-4FF8-AD85-6CDC7B89A0DE}" type="slidenum">
              <a:rPr lang="en-US" sz="1800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</a:t>
            </a:fld>
            <a:endParaRPr lang="en-US" sz="1800" dirty="0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DA9FFD-76F0-56A6-F9DE-9F5390D2E163}"/>
              </a:ext>
            </a:extLst>
          </p:cNvPr>
          <p:cNvGrpSpPr/>
          <p:nvPr/>
        </p:nvGrpSpPr>
        <p:grpSpPr>
          <a:xfrm>
            <a:off x="7683337" y="1837458"/>
            <a:ext cx="3412846" cy="3785652"/>
            <a:chOff x="7128798" y="1994528"/>
            <a:chExt cx="3412846" cy="3785652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899F7F49-AEF9-F6F2-7E68-1D4D5F98C150}"/>
                </a:ext>
              </a:extLst>
            </p:cNvPr>
            <p:cNvSpPr txBox="1"/>
            <p:nvPr/>
          </p:nvSpPr>
          <p:spPr>
            <a:xfrm>
              <a:off x="7128798" y="1994528"/>
              <a:ext cx="3412846" cy="3785652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2400" b="1" u="sng" dirty="0">
                  <a:solidFill>
                    <a:schemeClr val="accent6">
                      <a:lumMod val="60000"/>
                      <a:lumOff val="40000"/>
                    </a:schemeClr>
                  </a:solidFill>
                </a:rPr>
                <a:t>Backgrounds</a:t>
              </a:r>
            </a:p>
            <a:p>
              <a:pPr algn="ctr"/>
              <a:endParaRPr lang="en-CA" sz="2400" b="1" u="sng" dirty="0">
                <a:solidFill>
                  <a:schemeClr val="accent6">
                    <a:lumMod val="60000"/>
                    <a:lumOff val="40000"/>
                  </a:schemeClr>
                </a:solidFill>
              </a:endParaRPr>
            </a:p>
            <a:p>
              <a:pPr algn="ctr"/>
              <a:endParaRPr lang="en-CA" sz="2400" b="1" u="sng" dirty="0">
                <a:solidFill>
                  <a:schemeClr val="accent6">
                    <a:lumMod val="60000"/>
                    <a:lumOff val="40000"/>
                  </a:schemeClr>
                </a:solidFill>
              </a:endParaRPr>
            </a:p>
            <a:p>
              <a:pPr algn="ctr"/>
              <a:endParaRPr lang="en-CA" sz="2400" b="1" u="sng" dirty="0">
                <a:solidFill>
                  <a:schemeClr val="accent6">
                    <a:lumMod val="60000"/>
                    <a:lumOff val="40000"/>
                  </a:schemeClr>
                </a:solidFill>
              </a:endParaRPr>
            </a:p>
            <a:p>
              <a:pPr algn="ctr"/>
              <a:endParaRPr lang="en-CA" sz="2400" b="1" u="sng" dirty="0">
                <a:solidFill>
                  <a:schemeClr val="accent6">
                    <a:lumMod val="60000"/>
                    <a:lumOff val="40000"/>
                  </a:schemeClr>
                </a:solidFill>
              </a:endParaRPr>
            </a:p>
            <a:p>
              <a:pPr algn="ctr"/>
              <a:endParaRPr lang="en-CA" sz="2400" b="1" u="sng" dirty="0">
                <a:solidFill>
                  <a:schemeClr val="accent6">
                    <a:lumMod val="60000"/>
                    <a:lumOff val="40000"/>
                  </a:schemeClr>
                </a:solidFill>
              </a:endParaRPr>
            </a:p>
            <a:p>
              <a:pPr algn="ctr"/>
              <a:endParaRPr lang="en-CA" sz="2400" b="1" u="sng" dirty="0">
                <a:solidFill>
                  <a:schemeClr val="accent6">
                    <a:lumMod val="60000"/>
                    <a:lumOff val="40000"/>
                  </a:schemeClr>
                </a:solidFill>
              </a:endParaRPr>
            </a:p>
            <a:p>
              <a:pPr algn="ctr"/>
              <a:endParaRPr lang="en-CA" sz="2400" b="1" u="sng" dirty="0">
                <a:solidFill>
                  <a:schemeClr val="accent6">
                    <a:lumMod val="60000"/>
                    <a:lumOff val="40000"/>
                  </a:schemeClr>
                </a:solidFill>
              </a:endParaRPr>
            </a:p>
            <a:p>
              <a:pPr algn="ctr"/>
              <a:endParaRPr lang="en-CA" sz="2400" b="1" u="sng" dirty="0">
                <a:solidFill>
                  <a:schemeClr val="accent6">
                    <a:lumMod val="60000"/>
                    <a:lumOff val="40000"/>
                  </a:schemeClr>
                </a:solidFill>
              </a:endParaRPr>
            </a:p>
            <a:p>
              <a:pPr algn="ctr"/>
              <a:endParaRPr lang="en-CA" sz="2400" b="1" u="sng" dirty="0">
                <a:solidFill>
                  <a:schemeClr val="accent6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07DDF32-9AFA-DD7B-6B9A-0A8C935028FE}"/>
                </a:ext>
              </a:extLst>
            </p:cNvPr>
            <p:cNvSpPr txBox="1"/>
            <p:nvPr/>
          </p:nvSpPr>
          <p:spPr>
            <a:xfrm>
              <a:off x="7128798" y="2764447"/>
              <a:ext cx="3412837" cy="2677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 algn="ctr">
                <a:buFont typeface="Arial" panose="020B0604020202020204" pitchFamily="34" charset="0"/>
                <a:buChar char="•"/>
              </a:pPr>
              <a:r>
                <a:rPr lang="en-CA" sz="2400" strike="sngStrike" dirty="0"/>
                <a:t>Atmospheric/external radiation</a:t>
              </a:r>
            </a:p>
            <a:p>
              <a:pPr algn="ctr"/>
              <a:endParaRPr lang="en-CA" sz="2400" dirty="0"/>
            </a:p>
            <a:p>
              <a:pPr marL="285750" indent="-285750" algn="ctr">
                <a:buFont typeface="Arial" panose="020B0604020202020204" pitchFamily="34" charset="0"/>
                <a:buChar char="•"/>
              </a:pPr>
              <a:r>
                <a:rPr lang="en-CA" sz="2400" dirty="0"/>
                <a:t>Radiation from detector materials</a:t>
              </a:r>
            </a:p>
            <a:p>
              <a:pPr algn="ctr"/>
              <a:endParaRPr lang="en-CA" sz="2400" dirty="0"/>
            </a:p>
            <a:p>
              <a:pPr marL="285750" indent="-285750" algn="ctr">
                <a:buFont typeface="Arial" panose="020B0604020202020204" pitchFamily="34" charset="0"/>
                <a:buChar char="•"/>
              </a:pPr>
              <a:r>
                <a:rPr lang="en-CA" sz="2400" dirty="0"/>
                <a:t>Ar39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6599992-51B9-6386-0EC7-E401634BDCFA}"/>
              </a:ext>
            </a:extLst>
          </p:cNvPr>
          <p:cNvGrpSpPr/>
          <p:nvPr/>
        </p:nvGrpSpPr>
        <p:grpSpPr>
          <a:xfrm>
            <a:off x="609599" y="1446663"/>
            <a:ext cx="4490113" cy="4801737"/>
            <a:chOff x="2101755" y="1446663"/>
            <a:chExt cx="4490113" cy="4801737"/>
          </a:xfrm>
        </p:grpSpPr>
        <p:sp>
          <p:nvSpPr>
            <p:cNvPr id="10" name="Cube 9">
              <a:extLst>
                <a:ext uri="{FF2B5EF4-FFF2-40B4-BE49-F238E27FC236}">
                  <a16:creationId xmlns:a16="http://schemas.microsoft.com/office/drawing/2014/main" id="{D6908AA1-FF9E-92A6-2A0F-CE81574D90D4}"/>
                </a:ext>
              </a:extLst>
            </p:cNvPr>
            <p:cNvSpPr/>
            <p:nvPr/>
          </p:nvSpPr>
          <p:spPr>
            <a:xfrm>
              <a:off x="2101755" y="1446663"/>
              <a:ext cx="4490113" cy="4801737"/>
            </a:xfrm>
            <a:prstGeom prst="cube">
              <a:avLst/>
            </a:prstGeom>
            <a:solidFill>
              <a:schemeClr val="tx1">
                <a:lumMod val="65000"/>
                <a:alpha val="50196"/>
              </a:schemeClr>
            </a:solidFill>
            <a:ln>
              <a:solidFill>
                <a:schemeClr val="tx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2" name="Cube 11">
              <a:extLst>
                <a:ext uri="{FF2B5EF4-FFF2-40B4-BE49-F238E27FC236}">
                  <a16:creationId xmlns:a16="http://schemas.microsoft.com/office/drawing/2014/main" id="{0E91D725-5D17-691D-2946-D4D073DDC486}"/>
                </a:ext>
              </a:extLst>
            </p:cNvPr>
            <p:cNvSpPr/>
            <p:nvPr/>
          </p:nvSpPr>
          <p:spPr>
            <a:xfrm>
              <a:off x="2388358" y="1624084"/>
              <a:ext cx="4053385" cy="4408226"/>
            </a:xfrm>
            <a:prstGeom prst="cube">
              <a:avLst/>
            </a:prstGeom>
            <a:solidFill>
              <a:schemeClr val="tx2">
                <a:lumMod val="25000"/>
                <a:alpha val="50196"/>
              </a:schemeClr>
            </a:solidFill>
            <a:ln>
              <a:solidFill>
                <a:schemeClr val="tx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5" name="Flowchart: Magnetic Disk 14">
              <a:extLst>
                <a:ext uri="{FF2B5EF4-FFF2-40B4-BE49-F238E27FC236}">
                  <a16:creationId xmlns:a16="http://schemas.microsoft.com/office/drawing/2014/main" id="{4D6A363A-6E37-EE10-1DE9-0DA4C532D6F7}"/>
                </a:ext>
              </a:extLst>
            </p:cNvPr>
            <p:cNvSpPr/>
            <p:nvPr/>
          </p:nvSpPr>
          <p:spPr>
            <a:xfrm>
              <a:off x="3282289" y="2685172"/>
              <a:ext cx="1924335" cy="2766872"/>
            </a:xfrm>
            <a:prstGeom prst="flowChartMagneticDisk">
              <a:avLst/>
            </a:prstGeom>
            <a:solidFill>
              <a:srgbClr val="EBC483">
                <a:alpha val="61176"/>
              </a:srgbClr>
            </a:soli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4" name="Cube 13">
              <a:extLst>
                <a:ext uri="{FF2B5EF4-FFF2-40B4-BE49-F238E27FC236}">
                  <a16:creationId xmlns:a16="http://schemas.microsoft.com/office/drawing/2014/main" id="{505B4122-43BE-F6EC-745A-D8721AF15CBB}"/>
                </a:ext>
              </a:extLst>
            </p:cNvPr>
            <p:cNvSpPr/>
            <p:nvPr/>
          </p:nvSpPr>
          <p:spPr>
            <a:xfrm>
              <a:off x="2661313" y="1965278"/>
              <a:ext cx="3507474" cy="3664776"/>
            </a:xfrm>
            <a:prstGeom prst="cube">
              <a:avLst>
                <a:gd name="adj" fmla="val 26250"/>
              </a:avLst>
            </a:prstGeom>
            <a:solidFill>
              <a:srgbClr val="E5B15D">
                <a:alpha val="49804"/>
              </a:srgb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17" name="Flowchart: Magnetic Disk 16">
              <a:extLst>
                <a:ext uri="{FF2B5EF4-FFF2-40B4-BE49-F238E27FC236}">
                  <a16:creationId xmlns:a16="http://schemas.microsoft.com/office/drawing/2014/main" id="{823BE8D8-B1F3-F647-FA1D-CACC7961BED3}"/>
                </a:ext>
              </a:extLst>
            </p:cNvPr>
            <p:cNvSpPr/>
            <p:nvPr/>
          </p:nvSpPr>
          <p:spPr>
            <a:xfrm>
              <a:off x="3621209" y="3142953"/>
              <a:ext cx="1246493" cy="1851310"/>
            </a:xfrm>
            <a:prstGeom prst="flowChartMagneticDisk">
              <a:avLst/>
            </a:prstGeom>
            <a:solidFill>
              <a:schemeClr val="accent3">
                <a:alpha val="61176"/>
              </a:schemeClr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20" name="Arrow: Bent 19">
            <a:extLst>
              <a:ext uri="{FF2B5EF4-FFF2-40B4-BE49-F238E27FC236}">
                <a16:creationId xmlns:a16="http://schemas.microsoft.com/office/drawing/2014/main" id="{12A13603-08B6-E357-95BC-E05AE5C1111E}"/>
              </a:ext>
            </a:extLst>
          </p:cNvPr>
          <p:cNvSpPr/>
          <p:nvPr/>
        </p:nvSpPr>
        <p:spPr>
          <a:xfrm>
            <a:off x="4676631" y="1074409"/>
            <a:ext cx="673291" cy="307074"/>
          </a:xfrm>
          <a:prstGeom prst="bentArrow">
            <a:avLst/>
          </a:prstGeom>
          <a:solidFill>
            <a:schemeClr val="tx1">
              <a:lumMod val="50000"/>
            </a:schemeClr>
          </a:solidFill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75B81FB7-A6B1-EA83-88D1-1F8F6D49727A}"/>
              </a:ext>
            </a:extLst>
          </p:cNvPr>
          <p:cNvSpPr/>
          <p:nvPr/>
        </p:nvSpPr>
        <p:spPr>
          <a:xfrm>
            <a:off x="4864287" y="2053328"/>
            <a:ext cx="522028" cy="196996"/>
          </a:xfrm>
          <a:prstGeom prst="rightArrow">
            <a:avLst/>
          </a:prstGeom>
          <a:solidFill>
            <a:schemeClr val="tx2">
              <a:lumMod val="25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4" name="Arrow: Right 33">
            <a:extLst>
              <a:ext uri="{FF2B5EF4-FFF2-40B4-BE49-F238E27FC236}">
                <a16:creationId xmlns:a16="http://schemas.microsoft.com/office/drawing/2014/main" id="{57D3ACC9-9668-9482-0AA5-64B9CE73DDF2}"/>
              </a:ext>
            </a:extLst>
          </p:cNvPr>
          <p:cNvSpPr/>
          <p:nvPr/>
        </p:nvSpPr>
        <p:spPr>
          <a:xfrm>
            <a:off x="3221443" y="4533148"/>
            <a:ext cx="2125064" cy="257776"/>
          </a:xfrm>
          <a:prstGeom prst="rightArrow">
            <a:avLst/>
          </a:prstGeom>
          <a:solidFill>
            <a:schemeClr val="accent3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FBAF29AD-2EAB-2EA5-ED0B-0C8E660C1070}"/>
              </a:ext>
            </a:extLst>
          </p:cNvPr>
          <p:cNvGrpSpPr/>
          <p:nvPr/>
        </p:nvGrpSpPr>
        <p:grpSpPr>
          <a:xfrm>
            <a:off x="609599" y="962087"/>
            <a:ext cx="6467113" cy="5286313"/>
            <a:chOff x="609599" y="962087"/>
            <a:chExt cx="6467113" cy="5286313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269FBBC6-1AB2-DAA2-854D-A4C7739BC8BC}"/>
                </a:ext>
              </a:extLst>
            </p:cNvPr>
            <p:cNvGrpSpPr/>
            <p:nvPr/>
          </p:nvGrpSpPr>
          <p:grpSpPr>
            <a:xfrm>
              <a:off x="609599" y="1446663"/>
              <a:ext cx="4490113" cy="4801737"/>
              <a:chOff x="2101755" y="1446663"/>
              <a:chExt cx="4490113" cy="4801737"/>
            </a:xfrm>
          </p:grpSpPr>
          <p:sp>
            <p:nvSpPr>
              <p:cNvPr id="38" name="Cube 37">
                <a:extLst>
                  <a:ext uri="{FF2B5EF4-FFF2-40B4-BE49-F238E27FC236}">
                    <a16:creationId xmlns:a16="http://schemas.microsoft.com/office/drawing/2014/main" id="{344CF33C-A4AB-B322-8F42-0B4C22087A61}"/>
                  </a:ext>
                </a:extLst>
              </p:cNvPr>
              <p:cNvSpPr/>
              <p:nvPr/>
            </p:nvSpPr>
            <p:spPr>
              <a:xfrm>
                <a:off x="2101755" y="1446663"/>
                <a:ext cx="4490113" cy="4801737"/>
              </a:xfrm>
              <a:prstGeom prst="cube">
                <a:avLst/>
              </a:prstGeom>
              <a:solidFill>
                <a:schemeClr val="tx1">
                  <a:lumMod val="65000"/>
                  <a:alpha val="50196"/>
                </a:schemeClr>
              </a:solidFill>
              <a:ln>
                <a:solidFill>
                  <a:schemeClr val="tx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9" name="Cube 38">
                <a:extLst>
                  <a:ext uri="{FF2B5EF4-FFF2-40B4-BE49-F238E27FC236}">
                    <a16:creationId xmlns:a16="http://schemas.microsoft.com/office/drawing/2014/main" id="{674C5487-010A-C3FD-BFCF-B4969B556D83}"/>
                  </a:ext>
                </a:extLst>
              </p:cNvPr>
              <p:cNvSpPr/>
              <p:nvPr/>
            </p:nvSpPr>
            <p:spPr>
              <a:xfrm>
                <a:off x="2388358" y="1624084"/>
                <a:ext cx="4053385" cy="4408226"/>
              </a:xfrm>
              <a:prstGeom prst="cube">
                <a:avLst/>
              </a:prstGeom>
              <a:solidFill>
                <a:schemeClr val="tx2">
                  <a:lumMod val="25000"/>
                  <a:alpha val="50196"/>
                </a:schemeClr>
              </a:solidFill>
              <a:ln>
                <a:solidFill>
                  <a:schemeClr val="tx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0" name="Flowchart: Magnetic Disk 39">
                <a:extLst>
                  <a:ext uri="{FF2B5EF4-FFF2-40B4-BE49-F238E27FC236}">
                    <a16:creationId xmlns:a16="http://schemas.microsoft.com/office/drawing/2014/main" id="{BC571B1F-E321-4144-390C-060513E5D887}"/>
                  </a:ext>
                </a:extLst>
              </p:cNvPr>
              <p:cNvSpPr/>
              <p:nvPr/>
            </p:nvSpPr>
            <p:spPr>
              <a:xfrm>
                <a:off x="3282289" y="2685172"/>
                <a:ext cx="1924335" cy="2766872"/>
              </a:xfrm>
              <a:prstGeom prst="flowChartMagneticDisk">
                <a:avLst/>
              </a:prstGeom>
              <a:solidFill>
                <a:srgbClr val="EBC483">
                  <a:alpha val="61176"/>
                </a:srgbClr>
              </a:solidFill>
              <a:ln>
                <a:solidFill>
                  <a:schemeClr val="accent5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1" name="Cube 40">
                <a:extLst>
                  <a:ext uri="{FF2B5EF4-FFF2-40B4-BE49-F238E27FC236}">
                    <a16:creationId xmlns:a16="http://schemas.microsoft.com/office/drawing/2014/main" id="{CE92792C-D5D0-73D9-0A42-FE3453E5CECF}"/>
                  </a:ext>
                </a:extLst>
              </p:cNvPr>
              <p:cNvSpPr/>
              <p:nvPr/>
            </p:nvSpPr>
            <p:spPr>
              <a:xfrm>
                <a:off x="2661313" y="1965278"/>
                <a:ext cx="3507474" cy="3664776"/>
              </a:xfrm>
              <a:prstGeom prst="cube">
                <a:avLst>
                  <a:gd name="adj" fmla="val 26250"/>
                </a:avLst>
              </a:prstGeom>
              <a:solidFill>
                <a:srgbClr val="E5B15D">
                  <a:alpha val="49804"/>
                </a:srgbClr>
              </a:solidFill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dirty="0"/>
              </a:p>
            </p:txBody>
          </p:sp>
          <p:sp>
            <p:nvSpPr>
              <p:cNvPr id="42" name="Flowchart: Magnetic Disk 41">
                <a:extLst>
                  <a:ext uri="{FF2B5EF4-FFF2-40B4-BE49-F238E27FC236}">
                    <a16:creationId xmlns:a16="http://schemas.microsoft.com/office/drawing/2014/main" id="{E549223F-1818-6110-3380-41CBA6AE3809}"/>
                  </a:ext>
                </a:extLst>
              </p:cNvPr>
              <p:cNvSpPr/>
              <p:nvPr/>
            </p:nvSpPr>
            <p:spPr>
              <a:xfrm>
                <a:off x="3621209" y="3142953"/>
                <a:ext cx="1246493" cy="1851310"/>
              </a:xfrm>
              <a:prstGeom prst="flowChartMagneticDisk">
                <a:avLst/>
              </a:prstGeom>
              <a:solidFill>
                <a:schemeClr val="accent3">
                  <a:alpha val="61176"/>
                </a:schemeClr>
              </a:solidFill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sp>
          <p:nvSpPr>
            <p:cNvPr id="23" name="Arrow: Right 22">
              <a:extLst>
                <a:ext uri="{FF2B5EF4-FFF2-40B4-BE49-F238E27FC236}">
                  <a16:creationId xmlns:a16="http://schemas.microsoft.com/office/drawing/2014/main" id="{F5F32B4A-C168-F3A1-0278-5BE2068BFC18}"/>
                </a:ext>
              </a:extLst>
            </p:cNvPr>
            <p:cNvSpPr/>
            <p:nvPr/>
          </p:nvSpPr>
          <p:spPr>
            <a:xfrm>
              <a:off x="4453715" y="2828922"/>
              <a:ext cx="892792" cy="196996"/>
            </a:xfrm>
            <a:prstGeom prst="rightArrow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>
                <a:solidFill>
                  <a:schemeClr val="accent5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7EB96D8C-E2AA-D4CA-7872-2A316AF890FD}"/>
                </a:ext>
              </a:extLst>
            </p:cNvPr>
            <p:cNvSpPr txBox="1"/>
            <p:nvPr/>
          </p:nvSpPr>
          <p:spPr>
            <a:xfrm>
              <a:off x="5386315" y="962087"/>
              <a:ext cx="111001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sz="2000" dirty="0"/>
                <a:t>Lead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2649DA80-D46E-5F21-04E3-7CF8AACEAEB6}"/>
                </a:ext>
              </a:extLst>
            </p:cNvPr>
            <p:cNvSpPr txBox="1"/>
            <p:nvPr/>
          </p:nvSpPr>
          <p:spPr>
            <a:xfrm>
              <a:off x="5386315" y="1940795"/>
              <a:ext cx="16869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sz="2000" dirty="0"/>
                <a:t>Clean lead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74D7CF87-A0BE-9CDA-8B90-AEFE05C3CA4E}"/>
                </a:ext>
              </a:extLst>
            </p:cNvPr>
            <p:cNvSpPr txBox="1"/>
            <p:nvPr/>
          </p:nvSpPr>
          <p:spPr>
            <a:xfrm>
              <a:off x="5386315" y="2719448"/>
              <a:ext cx="16869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sz="2000" dirty="0"/>
                <a:t>Outer copper</a:t>
              </a:r>
            </a:p>
          </p:txBody>
        </p:sp>
        <p:sp>
          <p:nvSpPr>
            <p:cNvPr id="30" name="Arrow: Right 29">
              <a:extLst>
                <a:ext uri="{FF2B5EF4-FFF2-40B4-BE49-F238E27FC236}">
                  <a16:creationId xmlns:a16="http://schemas.microsoft.com/office/drawing/2014/main" id="{6F6A68AC-C7D6-F712-11C9-EFF55A08427C}"/>
                </a:ext>
              </a:extLst>
            </p:cNvPr>
            <p:cNvSpPr/>
            <p:nvPr/>
          </p:nvSpPr>
          <p:spPr>
            <a:xfrm>
              <a:off x="3554675" y="3730284"/>
              <a:ext cx="1791832" cy="196996"/>
            </a:xfrm>
            <a:prstGeom prst="rightArrow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>
                <a:solidFill>
                  <a:schemeClr val="accent5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11591A4-5589-E9EF-EE43-049A128E4CE1}"/>
                </a:ext>
              </a:extLst>
            </p:cNvPr>
            <p:cNvSpPr txBox="1"/>
            <p:nvPr/>
          </p:nvSpPr>
          <p:spPr>
            <a:xfrm>
              <a:off x="5386315" y="3628142"/>
              <a:ext cx="16869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sz="2000" dirty="0"/>
                <a:t>Inner copper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92C6B15D-03D5-3A75-3B0C-AD83CFA73821}"/>
                </a:ext>
              </a:extLst>
            </p:cNvPr>
            <p:cNvSpPr txBox="1"/>
            <p:nvPr/>
          </p:nvSpPr>
          <p:spPr>
            <a:xfrm>
              <a:off x="5389726" y="4469699"/>
              <a:ext cx="16869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sz="2000" dirty="0"/>
                <a:t>Acrylic</a:t>
              </a:r>
            </a:p>
          </p:txBody>
        </p:sp>
        <p:sp>
          <p:nvSpPr>
            <p:cNvPr id="43" name="Arrow: Right 42">
              <a:extLst>
                <a:ext uri="{FF2B5EF4-FFF2-40B4-BE49-F238E27FC236}">
                  <a16:creationId xmlns:a16="http://schemas.microsoft.com/office/drawing/2014/main" id="{4382250F-CEB3-9E44-A8FE-B0E5B83F30E5}"/>
                </a:ext>
              </a:extLst>
            </p:cNvPr>
            <p:cNvSpPr/>
            <p:nvPr/>
          </p:nvSpPr>
          <p:spPr>
            <a:xfrm>
              <a:off x="3221443" y="4540866"/>
              <a:ext cx="2125064" cy="257776"/>
            </a:xfrm>
            <a:prstGeom prst="rightArrow">
              <a:avLst/>
            </a:prstGeom>
            <a:solidFill>
              <a:schemeClr val="accent3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>
                <a:solidFill>
                  <a:schemeClr val="accent5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44" name="Arrow: Bent 43">
              <a:extLst>
                <a:ext uri="{FF2B5EF4-FFF2-40B4-BE49-F238E27FC236}">
                  <a16:creationId xmlns:a16="http://schemas.microsoft.com/office/drawing/2014/main" id="{8A9610E5-5F15-5ADF-F12E-E25161597D9D}"/>
                </a:ext>
              </a:extLst>
            </p:cNvPr>
            <p:cNvSpPr/>
            <p:nvPr/>
          </p:nvSpPr>
          <p:spPr>
            <a:xfrm>
              <a:off x="4676631" y="1076963"/>
              <a:ext cx="673291" cy="307074"/>
            </a:xfrm>
            <a:prstGeom prst="bentArrow">
              <a:avLst/>
            </a:prstGeom>
            <a:solidFill>
              <a:schemeClr val="tx1">
                <a:lumMod val="50000"/>
              </a:schemeClr>
            </a:solidFill>
            <a:ln>
              <a:solidFill>
                <a:schemeClr val="tx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>
                <a:solidFill>
                  <a:schemeClr val="tx1"/>
                </a:solidFill>
              </a:endParaRPr>
            </a:p>
          </p:txBody>
        </p:sp>
        <p:sp>
          <p:nvSpPr>
            <p:cNvPr id="45" name="Arrow: Right 44">
              <a:extLst>
                <a:ext uri="{FF2B5EF4-FFF2-40B4-BE49-F238E27FC236}">
                  <a16:creationId xmlns:a16="http://schemas.microsoft.com/office/drawing/2014/main" id="{FB7F9C7B-F4C8-A37C-15BB-592F7FFCAF17}"/>
                </a:ext>
              </a:extLst>
            </p:cNvPr>
            <p:cNvSpPr/>
            <p:nvPr/>
          </p:nvSpPr>
          <p:spPr>
            <a:xfrm>
              <a:off x="4864287" y="2055882"/>
              <a:ext cx="522028" cy="196996"/>
            </a:xfrm>
            <a:prstGeom prst="rightArrow">
              <a:avLst/>
            </a:prstGeom>
            <a:solidFill>
              <a:schemeClr val="tx2">
                <a:lumMod val="25000"/>
              </a:schemeClr>
            </a:solidFill>
            <a:ln>
              <a:solidFill>
                <a:schemeClr val="tx2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</p:spTree>
    <p:extLst>
      <p:ext uri="{BB962C8B-B14F-4D97-AF65-F5344CB8AC3E}">
        <p14:creationId xmlns:p14="http://schemas.microsoft.com/office/powerpoint/2010/main" val="1277359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FFA106-3492-E81B-F0AA-723BE79894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Materials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1C8871-A837-BA41-8FF3-312CECF277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6B855D-E9CC-4FF8-AD85-6CDC7B89A0DE}" type="slidenum">
              <a:rPr lang="en-US" sz="1800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</a:t>
            </a:fld>
            <a:endParaRPr lang="en-US" sz="1800" dirty="0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3893803-38A5-88B1-4CCA-887D83EAC6A2}"/>
              </a:ext>
            </a:extLst>
          </p:cNvPr>
          <p:cNvGrpSpPr/>
          <p:nvPr/>
        </p:nvGrpSpPr>
        <p:grpSpPr>
          <a:xfrm>
            <a:off x="7128798" y="1994528"/>
            <a:ext cx="3412846" cy="3785652"/>
            <a:chOff x="7128798" y="1994528"/>
            <a:chExt cx="3412846" cy="3785652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DC2312D-7373-4A0E-15DB-4EBDBE752430}"/>
                </a:ext>
              </a:extLst>
            </p:cNvPr>
            <p:cNvSpPr txBox="1"/>
            <p:nvPr/>
          </p:nvSpPr>
          <p:spPr>
            <a:xfrm>
              <a:off x="7128798" y="1994528"/>
              <a:ext cx="3412846" cy="3785652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2400" b="1" u="sng" dirty="0">
                  <a:solidFill>
                    <a:schemeClr val="accent6">
                      <a:lumMod val="60000"/>
                      <a:lumOff val="40000"/>
                    </a:schemeClr>
                  </a:solidFill>
                </a:rPr>
                <a:t>Backgrounds</a:t>
              </a:r>
            </a:p>
            <a:p>
              <a:pPr algn="ctr"/>
              <a:endParaRPr lang="en-CA" sz="2400" b="1" u="sng" dirty="0">
                <a:solidFill>
                  <a:schemeClr val="accent6">
                    <a:lumMod val="60000"/>
                    <a:lumOff val="40000"/>
                  </a:schemeClr>
                </a:solidFill>
              </a:endParaRPr>
            </a:p>
            <a:p>
              <a:pPr algn="ctr"/>
              <a:endParaRPr lang="en-CA" sz="2400" b="1" u="sng" dirty="0">
                <a:solidFill>
                  <a:schemeClr val="accent6">
                    <a:lumMod val="60000"/>
                    <a:lumOff val="40000"/>
                  </a:schemeClr>
                </a:solidFill>
              </a:endParaRPr>
            </a:p>
            <a:p>
              <a:pPr algn="ctr"/>
              <a:endParaRPr lang="en-CA" sz="2400" b="1" u="sng" dirty="0">
                <a:solidFill>
                  <a:schemeClr val="accent6">
                    <a:lumMod val="60000"/>
                    <a:lumOff val="40000"/>
                  </a:schemeClr>
                </a:solidFill>
              </a:endParaRPr>
            </a:p>
            <a:p>
              <a:pPr algn="ctr"/>
              <a:endParaRPr lang="en-CA" sz="2400" b="1" u="sng" dirty="0">
                <a:solidFill>
                  <a:schemeClr val="accent6">
                    <a:lumMod val="60000"/>
                    <a:lumOff val="40000"/>
                  </a:schemeClr>
                </a:solidFill>
              </a:endParaRPr>
            </a:p>
            <a:p>
              <a:pPr algn="ctr"/>
              <a:endParaRPr lang="en-CA" sz="2400" b="1" u="sng" dirty="0">
                <a:solidFill>
                  <a:schemeClr val="accent6">
                    <a:lumMod val="60000"/>
                    <a:lumOff val="40000"/>
                  </a:schemeClr>
                </a:solidFill>
              </a:endParaRPr>
            </a:p>
            <a:p>
              <a:pPr algn="ctr"/>
              <a:endParaRPr lang="en-CA" sz="2400" b="1" u="sng" dirty="0">
                <a:solidFill>
                  <a:schemeClr val="accent6">
                    <a:lumMod val="60000"/>
                    <a:lumOff val="40000"/>
                  </a:schemeClr>
                </a:solidFill>
              </a:endParaRPr>
            </a:p>
            <a:p>
              <a:pPr algn="ctr"/>
              <a:endParaRPr lang="en-CA" sz="2400" b="1" u="sng" dirty="0">
                <a:solidFill>
                  <a:schemeClr val="accent6">
                    <a:lumMod val="60000"/>
                    <a:lumOff val="40000"/>
                  </a:schemeClr>
                </a:solidFill>
              </a:endParaRPr>
            </a:p>
            <a:p>
              <a:pPr algn="ctr"/>
              <a:endParaRPr lang="en-CA" sz="2400" b="1" u="sng" dirty="0">
                <a:solidFill>
                  <a:schemeClr val="accent6">
                    <a:lumMod val="60000"/>
                    <a:lumOff val="40000"/>
                  </a:schemeClr>
                </a:solidFill>
              </a:endParaRPr>
            </a:p>
            <a:p>
              <a:pPr algn="ctr"/>
              <a:endParaRPr lang="en-CA" sz="2400" b="1" u="sng" dirty="0">
                <a:solidFill>
                  <a:schemeClr val="accent6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96AC1940-F0AD-E2BD-C3FC-05F1A5C93574}"/>
                </a:ext>
              </a:extLst>
            </p:cNvPr>
            <p:cNvSpPr txBox="1"/>
            <p:nvPr/>
          </p:nvSpPr>
          <p:spPr>
            <a:xfrm>
              <a:off x="7128798" y="2764447"/>
              <a:ext cx="3412837" cy="2677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 algn="ctr">
                <a:buFont typeface="Arial" panose="020B0604020202020204" pitchFamily="34" charset="0"/>
                <a:buChar char="•"/>
              </a:pPr>
              <a:r>
                <a:rPr lang="en-CA" sz="2400" strike="sngStrike" dirty="0"/>
                <a:t>Atmospheric/external radiation</a:t>
              </a:r>
            </a:p>
            <a:p>
              <a:pPr algn="ctr"/>
              <a:endParaRPr lang="en-CA" sz="2400" dirty="0"/>
            </a:p>
            <a:p>
              <a:pPr marL="285750" indent="-285750" algn="ctr">
                <a:buFont typeface="Arial" panose="020B0604020202020204" pitchFamily="34" charset="0"/>
                <a:buChar char="•"/>
              </a:pPr>
              <a:r>
                <a:rPr lang="en-CA" sz="2400" strike="sngStrike" dirty="0"/>
                <a:t>Radiation from detector materials</a:t>
              </a:r>
            </a:p>
            <a:p>
              <a:pPr algn="ctr"/>
              <a:endParaRPr lang="en-CA" sz="2400" dirty="0"/>
            </a:p>
            <a:p>
              <a:pPr marL="285750" indent="-285750" algn="ctr">
                <a:buFont typeface="Arial" panose="020B0604020202020204" pitchFamily="34" charset="0"/>
                <a:buChar char="•"/>
              </a:pPr>
              <a:r>
                <a:rPr lang="en-CA" sz="2400" dirty="0"/>
                <a:t>Ar39</a:t>
              </a:r>
            </a:p>
          </p:txBody>
        </p:sp>
      </p:grpSp>
      <p:sp>
        <p:nvSpPr>
          <p:cNvPr id="10" name="Oval 9">
            <a:extLst>
              <a:ext uri="{FF2B5EF4-FFF2-40B4-BE49-F238E27FC236}">
                <a16:creationId xmlns:a16="http://schemas.microsoft.com/office/drawing/2014/main" id="{422BFCA8-FB5A-CD0B-0585-610070C2C6A9}"/>
              </a:ext>
            </a:extLst>
          </p:cNvPr>
          <p:cNvSpPr/>
          <p:nvPr/>
        </p:nvSpPr>
        <p:spPr>
          <a:xfrm>
            <a:off x="8065826" y="4877390"/>
            <a:ext cx="1542197" cy="655108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9661F55-1713-3837-9281-CA266585204E}"/>
              </a:ext>
            </a:extLst>
          </p:cNvPr>
          <p:cNvSpPr txBox="1"/>
          <p:nvPr/>
        </p:nvSpPr>
        <p:spPr>
          <a:xfrm>
            <a:off x="685801" y="2426370"/>
            <a:ext cx="574570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CA" sz="2400" dirty="0"/>
              <a:t>Activity of each layer taken from SNOLAB gamma assays website</a:t>
            </a:r>
          </a:p>
          <a:p>
            <a:pPr algn="ctr"/>
            <a:endParaRPr lang="en-CA" sz="2400" dirty="0"/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CA" sz="2400" dirty="0"/>
              <a:t>Relative abundancies taken from SNOLAB branching percentages website</a:t>
            </a:r>
          </a:p>
          <a:p>
            <a:pPr algn="ctr"/>
            <a:endParaRPr lang="en-CA" sz="2400" dirty="0"/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CA" sz="2400" dirty="0"/>
              <a:t>Simulation used to determine usable geometry and materials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16CC64A-146B-3C4A-934B-7CCC6FAA8D81}"/>
              </a:ext>
            </a:extLst>
          </p:cNvPr>
          <p:cNvSpPr txBox="1"/>
          <p:nvPr/>
        </p:nvSpPr>
        <p:spPr>
          <a:xfrm>
            <a:off x="2017711" y="6092097"/>
            <a:ext cx="108499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dirty="0"/>
              <a:t>Gamma assays: </a:t>
            </a:r>
            <a:r>
              <a:rPr lang="en-CA" sz="1600" dirty="0">
                <a:hlinkClick r:id="rId2"/>
              </a:rPr>
              <a:t>https://www.snolab.ca/users/services/gamma-assay/HPGe_samples_pub.html</a:t>
            </a:r>
            <a:endParaRPr lang="en-CA" sz="1600" dirty="0"/>
          </a:p>
          <a:p>
            <a:r>
              <a:rPr lang="en-CA" sz="1600" dirty="0"/>
              <a:t>Branching percentages: </a:t>
            </a:r>
            <a:r>
              <a:rPr lang="en-CA" sz="1600" dirty="0">
                <a:hlinkClick r:id="rId3"/>
              </a:rPr>
              <a:t>http://snolab.ca/~tjsonley/HPGE_Test/COAX/180427/</a:t>
            </a:r>
            <a:r>
              <a:rPr lang="en-CA" sz="16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02531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DF09D5-5948-276D-45D1-B43100D6B2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38417" y="2162169"/>
            <a:ext cx="5115166" cy="1468800"/>
          </a:xfrm>
        </p:spPr>
        <p:txBody>
          <a:bodyPr>
            <a:noAutofit/>
          </a:bodyPr>
          <a:lstStyle/>
          <a:p>
            <a:pPr algn="ctr"/>
            <a:r>
              <a:rPr lang="en-CA" sz="5400" dirty="0"/>
              <a:t>The Simulation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899A42-0552-BC49-ED73-CF8DE8A9D0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A39A1B-1EF3-6789-86AA-BE693CFF2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z="1800" smtClean="0"/>
              <a:t>7</a:t>
            </a:fld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7261788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FAD5D3-38F7-89FC-072C-4CE28B7D71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>
            <a:normAutofit/>
          </a:bodyPr>
          <a:lstStyle/>
          <a:p>
            <a:r>
              <a:rPr lang="en-CA" dirty="0"/>
              <a:t>Previous work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027EC-0A54-A45C-15CE-FE974F8590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66060" y="5870575"/>
            <a:ext cx="551167" cy="3778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  <a:defRPr/>
            </a:pPr>
            <a:fld id="{D76B855D-E9CC-4FF8-AD85-6CDC7B89A0DE}" type="slidenum">
              <a:rPr lang="en-US" sz="1800" smtClean="0"/>
              <a:pPr>
                <a:spcAft>
                  <a:spcPts val="600"/>
                </a:spcAft>
                <a:defRPr/>
              </a:pPr>
              <a:t>8</a:t>
            </a:fld>
            <a:endParaRPr lang="en-US" sz="1800" dirty="0"/>
          </a:p>
        </p:txBody>
      </p:sp>
      <p:graphicFrame>
        <p:nvGraphicFramePr>
          <p:cNvPr id="17" name="Content Placeholder 2">
            <a:extLst>
              <a:ext uri="{FF2B5EF4-FFF2-40B4-BE49-F238E27FC236}">
                <a16:creationId xmlns:a16="http://schemas.microsoft.com/office/drawing/2014/main" id="{782CDC5E-3C79-B6A1-94C9-6DA98A26C8D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38470364"/>
              </p:ext>
            </p:extLst>
          </p:nvPr>
        </p:nvGraphicFramePr>
        <p:xfrm>
          <a:off x="685800" y="2406400"/>
          <a:ext cx="10131425" cy="33847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9875348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CBECFFDC-94DB-4DA3-94FE-22FEDDA8FA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DBA09BF-0FBB-1689-D1CC-A3EFB26C34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2933" y="4538133"/>
            <a:ext cx="10127192" cy="931341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4000" dirty="0"/>
              <a:t>Step 1 - Geometry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054E91-6522-26EA-9A5B-FEF2018110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00300" y="5461009"/>
            <a:ext cx="8759825" cy="406391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r">
              <a:buNone/>
            </a:pPr>
            <a:r>
              <a:rPr lang="en-US" cap="all"/>
              <a:t>Create a .geo file containing all components of the detector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958AC4-B045-30DB-6E8D-A50968435C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  <a:defRPr/>
            </a:pPr>
            <a:fld id="{D76B855D-E9CC-4FF8-AD85-6CDC7B89A0DE}" type="slidenum">
              <a:rPr lang="en-US" sz="1800" smtClean="0"/>
              <a:pPr defTabSz="914400">
                <a:spcAft>
                  <a:spcPts val="600"/>
                </a:spcAft>
                <a:defRPr/>
              </a:pPr>
              <a:t>9</a:t>
            </a:fld>
            <a:endParaRPr lang="en-US" sz="1800" dirty="0"/>
          </a:p>
        </p:txBody>
      </p:sp>
      <p:sp>
        <p:nvSpPr>
          <p:cNvPr id="4" name="Cube 3">
            <a:extLst>
              <a:ext uri="{FF2B5EF4-FFF2-40B4-BE49-F238E27FC236}">
                <a16:creationId xmlns:a16="http://schemas.microsoft.com/office/drawing/2014/main" id="{5BBFC249-6A7E-39A3-7D1F-52DB69C57116}"/>
              </a:ext>
            </a:extLst>
          </p:cNvPr>
          <p:cNvSpPr/>
          <p:nvPr/>
        </p:nvSpPr>
        <p:spPr>
          <a:xfrm>
            <a:off x="5402340" y="2756848"/>
            <a:ext cx="1545475" cy="1631431"/>
          </a:xfrm>
          <a:prstGeom prst="cub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Cube 6">
            <a:extLst>
              <a:ext uri="{FF2B5EF4-FFF2-40B4-BE49-F238E27FC236}">
                <a16:creationId xmlns:a16="http://schemas.microsoft.com/office/drawing/2014/main" id="{217EBEBD-F5DA-BAA3-F633-42CCAEB4F457}"/>
              </a:ext>
            </a:extLst>
          </p:cNvPr>
          <p:cNvSpPr/>
          <p:nvPr/>
        </p:nvSpPr>
        <p:spPr>
          <a:xfrm>
            <a:off x="7115947" y="2275608"/>
            <a:ext cx="2020914" cy="2112671"/>
          </a:xfrm>
          <a:prstGeom prst="cube">
            <a:avLst/>
          </a:prstGeom>
          <a:solidFill>
            <a:schemeClr val="tx1">
              <a:lumMod val="50000"/>
            </a:schemeClr>
          </a:solidFill>
          <a:ln>
            <a:solidFill>
              <a:schemeClr val="tx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10" name="Cube 9">
            <a:extLst>
              <a:ext uri="{FF2B5EF4-FFF2-40B4-BE49-F238E27FC236}">
                <a16:creationId xmlns:a16="http://schemas.microsoft.com/office/drawing/2014/main" id="{0B9BA4C4-5891-1E44-1467-9DC7C05F824A}"/>
              </a:ext>
            </a:extLst>
          </p:cNvPr>
          <p:cNvSpPr/>
          <p:nvPr/>
        </p:nvSpPr>
        <p:spPr>
          <a:xfrm>
            <a:off x="9304993" y="1699355"/>
            <a:ext cx="2569095" cy="2693038"/>
          </a:xfrm>
          <a:prstGeom prst="cube">
            <a:avLst/>
          </a:prstGeom>
          <a:solidFill>
            <a:schemeClr val="tx2">
              <a:lumMod val="25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2538F5D-866A-A6C1-4EE9-25C544A16492}"/>
              </a:ext>
            </a:extLst>
          </p:cNvPr>
          <p:cNvGrpSpPr/>
          <p:nvPr/>
        </p:nvGrpSpPr>
        <p:grpSpPr>
          <a:xfrm>
            <a:off x="371721" y="1300068"/>
            <a:ext cx="4199500" cy="4509501"/>
            <a:chOff x="2101755" y="1446663"/>
            <a:chExt cx="4490113" cy="4801737"/>
          </a:xfrm>
        </p:grpSpPr>
        <p:sp>
          <p:nvSpPr>
            <p:cNvPr id="24" name="Cube 23">
              <a:extLst>
                <a:ext uri="{FF2B5EF4-FFF2-40B4-BE49-F238E27FC236}">
                  <a16:creationId xmlns:a16="http://schemas.microsoft.com/office/drawing/2014/main" id="{AECE35FE-4411-419E-38EA-35C934F6A741}"/>
                </a:ext>
              </a:extLst>
            </p:cNvPr>
            <p:cNvSpPr/>
            <p:nvPr/>
          </p:nvSpPr>
          <p:spPr>
            <a:xfrm>
              <a:off x="2101755" y="1446663"/>
              <a:ext cx="4490113" cy="4801737"/>
            </a:xfrm>
            <a:prstGeom prst="cube">
              <a:avLst/>
            </a:prstGeom>
            <a:solidFill>
              <a:schemeClr val="tx1">
                <a:lumMod val="65000"/>
                <a:alpha val="50196"/>
              </a:schemeClr>
            </a:solidFill>
            <a:ln>
              <a:solidFill>
                <a:schemeClr val="tx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5" name="Cube 24">
              <a:extLst>
                <a:ext uri="{FF2B5EF4-FFF2-40B4-BE49-F238E27FC236}">
                  <a16:creationId xmlns:a16="http://schemas.microsoft.com/office/drawing/2014/main" id="{93E74556-D68E-EC33-1590-220203EC07BD}"/>
                </a:ext>
              </a:extLst>
            </p:cNvPr>
            <p:cNvSpPr/>
            <p:nvPr/>
          </p:nvSpPr>
          <p:spPr>
            <a:xfrm>
              <a:off x="2388358" y="1624084"/>
              <a:ext cx="4053385" cy="4408226"/>
            </a:xfrm>
            <a:prstGeom prst="cube">
              <a:avLst/>
            </a:prstGeom>
            <a:solidFill>
              <a:schemeClr val="tx2">
                <a:lumMod val="25000"/>
                <a:alpha val="50196"/>
              </a:schemeClr>
            </a:solidFill>
            <a:ln>
              <a:solidFill>
                <a:schemeClr val="tx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6" name="Flowchart: Magnetic Disk 25">
              <a:extLst>
                <a:ext uri="{FF2B5EF4-FFF2-40B4-BE49-F238E27FC236}">
                  <a16:creationId xmlns:a16="http://schemas.microsoft.com/office/drawing/2014/main" id="{9FD7561A-5131-268F-12C2-664B16E47891}"/>
                </a:ext>
              </a:extLst>
            </p:cNvPr>
            <p:cNvSpPr/>
            <p:nvPr/>
          </p:nvSpPr>
          <p:spPr>
            <a:xfrm>
              <a:off x="3282289" y="2685172"/>
              <a:ext cx="1924335" cy="2766872"/>
            </a:xfrm>
            <a:prstGeom prst="flowChartMagneticDisk">
              <a:avLst/>
            </a:prstGeom>
            <a:solidFill>
              <a:srgbClr val="EBC483">
                <a:alpha val="61176"/>
              </a:srgbClr>
            </a:soli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7" name="Cube 26">
              <a:extLst>
                <a:ext uri="{FF2B5EF4-FFF2-40B4-BE49-F238E27FC236}">
                  <a16:creationId xmlns:a16="http://schemas.microsoft.com/office/drawing/2014/main" id="{307113C9-7A61-1E6B-D87D-E6DEA13EB8A8}"/>
                </a:ext>
              </a:extLst>
            </p:cNvPr>
            <p:cNvSpPr/>
            <p:nvPr/>
          </p:nvSpPr>
          <p:spPr>
            <a:xfrm>
              <a:off x="2661313" y="1965278"/>
              <a:ext cx="3507474" cy="3664776"/>
            </a:xfrm>
            <a:prstGeom prst="cube">
              <a:avLst>
                <a:gd name="adj" fmla="val 26250"/>
              </a:avLst>
            </a:prstGeom>
            <a:solidFill>
              <a:srgbClr val="E5B15D">
                <a:alpha val="49804"/>
              </a:srgb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28" name="Flowchart: Magnetic Disk 27">
              <a:extLst>
                <a:ext uri="{FF2B5EF4-FFF2-40B4-BE49-F238E27FC236}">
                  <a16:creationId xmlns:a16="http://schemas.microsoft.com/office/drawing/2014/main" id="{7963FA2F-662C-6962-2FAE-18CDEFF1493D}"/>
                </a:ext>
              </a:extLst>
            </p:cNvPr>
            <p:cNvSpPr/>
            <p:nvPr/>
          </p:nvSpPr>
          <p:spPr>
            <a:xfrm>
              <a:off x="3621209" y="3142953"/>
              <a:ext cx="1246493" cy="1851310"/>
            </a:xfrm>
            <a:prstGeom prst="flowChartMagneticDisk">
              <a:avLst/>
            </a:prstGeom>
            <a:solidFill>
              <a:schemeClr val="accent3">
                <a:alpha val="61176"/>
              </a:schemeClr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30" name="Arrow: Circular 29">
            <a:extLst>
              <a:ext uri="{FF2B5EF4-FFF2-40B4-BE49-F238E27FC236}">
                <a16:creationId xmlns:a16="http://schemas.microsoft.com/office/drawing/2014/main" id="{E2AA5F83-3F0D-7953-DB78-5227F74BF934}"/>
              </a:ext>
            </a:extLst>
          </p:cNvPr>
          <p:cNvSpPr/>
          <p:nvPr/>
        </p:nvSpPr>
        <p:spPr>
          <a:xfrm rot="21114974">
            <a:off x="6242817" y="1880151"/>
            <a:ext cx="1698099" cy="1642547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sp>
        <p:nvSpPr>
          <p:cNvPr id="32" name="Arrow: Circular 31">
            <a:extLst>
              <a:ext uri="{FF2B5EF4-FFF2-40B4-BE49-F238E27FC236}">
                <a16:creationId xmlns:a16="http://schemas.microsoft.com/office/drawing/2014/main" id="{A7C8F641-CE57-A7AB-C354-A179A9491789}"/>
              </a:ext>
            </a:extLst>
          </p:cNvPr>
          <p:cNvSpPr/>
          <p:nvPr/>
        </p:nvSpPr>
        <p:spPr>
          <a:xfrm rot="21114974">
            <a:off x="8440517" y="1420246"/>
            <a:ext cx="1698099" cy="1642547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5F44B75-904A-C037-F9FE-C5CAB7FA07C7}"/>
              </a:ext>
            </a:extLst>
          </p:cNvPr>
          <p:cNvSpPr txBox="1"/>
          <p:nvPr/>
        </p:nvSpPr>
        <p:spPr>
          <a:xfrm>
            <a:off x="977121" y="764557"/>
            <a:ext cx="37910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Actual geometry </a:t>
            </a:r>
            <a:endParaRPr lang="en-CA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FF016CD-105A-6604-2D06-0841EE27E50C}"/>
              </a:ext>
            </a:extLst>
          </p:cNvPr>
          <p:cNvSpPr txBox="1"/>
          <p:nvPr/>
        </p:nvSpPr>
        <p:spPr>
          <a:xfrm>
            <a:off x="6611791" y="864753"/>
            <a:ext cx="4603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Simulated geometry (nested solid volumes)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921539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1528b9f0-4f8d-4aec-9caf-4512212d9472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F2574E15B9C184D8B6FC054704ED627" ma:contentTypeVersion="11" ma:contentTypeDescription="Create a new document." ma:contentTypeScope="" ma:versionID="a5dd4677daf84432f93f28fcacb3b4a0">
  <xsd:schema xmlns:xsd="http://www.w3.org/2001/XMLSchema" xmlns:xs="http://www.w3.org/2001/XMLSchema" xmlns:p="http://schemas.microsoft.com/office/2006/metadata/properties" xmlns:ns3="1528b9f0-4f8d-4aec-9caf-4512212d9472" xmlns:ns4="44e3b6a9-24c6-48d0-ab70-eac6d358ce84" targetNamespace="http://schemas.microsoft.com/office/2006/metadata/properties" ma:root="true" ma:fieldsID="7475cef90bb2843a7c3ccde50cea6d0a" ns3:_="" ns4:_="">
    <xsd:import namespace="1528b9f0-4f8d-4aec-9caf-4512212d9472"/>
    <xsd:import namespace="44e3b6a9-24c6-48d0-ab70-eac6d358ce8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28b9f0-4f8d-4aec-9caf-4512212d947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4e3b6a9-24c6-48d0-ab70-eac6d358ce84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A449C04-64B3-4403-94B7-8D2284C38D1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BDEF148-1770-458F-8F5B-C3D0A278AA97}">
  <ds:schemaRefs>
    <ds:schemaRef ds:uri="http://schemas.microsoft.com/office/2006/documentManagement/types"/>
    <ds:schemaRef ds:uri="http://purl.org/dc/elements/1.1/"/>
    <ds:schemaRef ds:uri="http://purl.org/dc/dcmitype/"/>
    <ds:schemaRef ds:uri="http://www.w3.org/XML/1998/namespace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44e3b6a9-24c6-48d0-ab70-eac6d358ce84"/>
    <ds:schemaRef ds:uri="1528b9f0-4f8d-4aec-9caf-4512212d9472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5E5978F5-A369-43C7-B15A-269766ED513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528b9f0-4f8d-4aec-9caf-4512212d9472"/>
    <ds:schemaRef ds:uri="44e3b6a9-24c6-48d0-ab70-eac6d358ce8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Celestial</Template>
  <TotalTime>2620</TotalTime>
  <Words>353</Words>
  <Application>Microsoft Office PowerPoint</Application>
  <PresentationFormat>Widescreen</PresentationFormat>
  <Paragraphs>113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Celestial</vt:lpstr>
      <vt:lpstr>Ar2D2 Detector Simulation</vt:lpstr>
      <vt:lpstr>PowerPoint Presentation</vt:lpstr>
      <vt:lpstr>PowerPoint Presentation</vt:lpstr>
      <vt:lpstr>The Ar2D2 Detector</vt:lpstr>
      <vt:lpstr>Design</vt:lpstr>
      <vt:lpstr>Materials</vt:lpstr>
      <vt:lpstr>The Simulation</vt:lpstr>
      <vt:lpstr>Previous work</vt:lpstr>
      <vt:lpstr>Step 1 - Geometry</vt:lpstr>
      <vt:lpstr>Step 2 – Generate Macros</vt:lpstr>
      <vt:lpstr>Step 3 – Run Simulation</vt:lpstr>
      <vt:lpstr>Results</vt:lpstr>
      <vt:lpstr>Full Detector Simulation (excluding lead layer)</vt:lpstr>
      <vt:lpstr>PowerPoint Presentation</vt:lpstr>
      <vt:lpstr>Conclusions &amp; Future work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Ar2D2 Detector Simulation</dc:title>
  <dc:creator>Megan Foster</dc:creator>
  <cp:lastModifiedBy>Megan Foster</cp:lastModifiedBy>
  <cp:revision>6</cp:revision>
  <dcterms:created xsi:type="dcterms:W3CDTF">2022-08-02T13:59:18Z</dcterms:created>
  <dcterms:modified xsi:type="dcterms:W3CDTF">2022-08-15T02:31:43Z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0x0101008F2574E15B9C184D8B6FC054704ED627</vt:lpwstr>
  </property>
</Properties>
</file>