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8"/>
  </p:notesMasterIdLst>
  <p:sldIdLst>
    <p:sldId id="256" r:id="rId2"/>
    <p:sldId id="268" r:id="rId3"/>
    <p:sldId id="277" r:id="rId4"/>
    <p:sldId id="258" r:id="rId5"/>
    <p:sldId id="271" r:id="rId6"/>
    <p:sldId id="260" r:id="rId7"/>
    <p:sldId id="272" r:id="rId8"/>
    <p:sldId id="279" r:id="rId9"/>
    <p:sldId id="273" r:id="rId10"/>
    <p:sldId id="262" r:id="rId11"/>
    <p:sldId id="265" r:id="rId12"/>
    <p:sldId id="267" r:id="rId13"/>
    <p:sldId id="259" r:id="rId14"/>
    <p:sldId id="275" r:id="rId15"/>
    <p:sldId id="276" r:id="rId16"/>
    <p:sldId id="26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72D0-6517-42D8-88D1-7D6256652657}">
          <p14:sldIdLst>
            <p14:sldId id="256"/>
            <p14:sldId id="268"/>
            <p14:sldId id="277"/>
            <p14:sldId id="258"/>
            <p14:sldId id="271"/>
            <p14:sldId id="260"/>
            <p14:sldId id="272"/>
            <p14:sldId id="279"/>
            <p14:sldId id="273"/>
            <p14:sldId id="262"/>
            <p14:sldId id="265"/>
            <p14:sldId id="267"/>
          </p14:sldIdLst>
        </p14:section>
        <p14:section name="Extra" id="{4AD82F81-8A00-4804-BA05-7CD60525F936}">
          <p14:sldIdLst>
            <p14:sldId id="259"/>
            <p14:sldId id="275"/>
            <p14:sldId id="276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1" autoAdjust="0"/>
    <p:restoredTop sz="93792" autoAdjust="0"/>
  </p:normalViewPr>
  <p:slideViewPr>
    <p:cSldViewPr snapToGrid="0">
      <p:cViewPr>
        <p:scale>
          <a:sx n="66" d="100"/>
          <a:sy n="66" d="100"/>
        </p:scale>
        <p:origin x="592" y="-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-3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9805DD-4B5D-46F5-BDF5-7BB20CB4094F}" type="doc">
      <dgm:prSet loTypeId="urn:microsoft.com/office/officeart/2016/7/layout/VerticalDownArrowProcess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80102111-3C4B-4580-B716-314AE167592D}">
      <dgm:prSet/>
      <dgm:spPr/>
      <dgm:t>
        <a:bodyPr/>
        <a:lstStyle/>
        <a:p>
          <a:r>
            <a:rPr lang="en-US"/>
            <a:t>Create</a:t>
          </a:r>
        </a:p>
      </dgm:t>
    </dgm:pt>
    <dgm:pt modelId="{22C74207-1268-4658-8C44-69363FB1F0DA}" type="parTrans" cxnId="{D5169A77-5A34-459F-A008-41A453D4E628}">
      <dgm:prSet/>
      <dgm:spPr/>
      <dgm:t>
        <a:bodyPr/>
        <a:lstStyle/>
        <a:p>
          <a:endParaRPr lang="en-US"/>
        </a:p>
      </dgm:t>
    </dgm:pt>
    <dgm:pt modelId="{6DC8FD9C-3C0C-425C-9044-BE7A68E50DAB}" type="sibTrans" cxnId="{D5169A77-5A34-459F-A008-41A453D4E628}">
      <dgm:prSet/>
      <dgm:spPr/>
      <dgm:t>
        <a:bodyPr/>
        <a:lstStyle/>
        <a:p>
          <a:endParaRPr lang="en-US"/>
        </a:p>
      </dgm:t>
    </dgm:pt>
    <dgm:pt modelId="{0B5D818F-A434-4D1D-82BA-90BEB2CB4153}">
      <dgm:prSet/>
      <dgm:spPr/>
      <dgm:t>
        <a:bodyPr/>
        <a:lstStyle/>
        <a:p>
          <a:r>
            <a:rPr lang="en-US" dirty="0"/>
            <a:t>Create mock observations of galaxies with properties similar to AGC 114905</a:t>
          </a:r>
        </a:p>
      </dgm:t>
    </dgm:pt>
    <dgm:pt modelId="{99340AAF-0236-4556-8591-056F33D7244F}" type="parTrans" cxnId="{D6E34E13-5175-40CA-9A4B-934061A6773B}">
      <dgm:prSet/>
      <dgm:spPr/>
      <dgm:t>
        <a:bodyPr/>
        <a:lstStyle/>
        <a:p>
          <a:endParaRPr lang="en-US"/>
        </a:p>
      </dgm:t>
    </dgm:pt>
    <dgm:pt modelId="{941DABB3-33C9-4B51-805D-3CC3266C2B38}" type="sibTrans" cxnId="{D6E34E13-5175-40CA-9A4B-934061A6773B}">
      <dgm:prSet/>
      <dgm:spPr/>
      <dgm:t>
        <a:bodyPr/>
        <a:lstStyle/>
        <a:p>
          <a:endParaRPr lang="en-US"/>
        </a:p>
      </dgm:t>
    </dgm:pt>
    <dgm:pt modelId="{1763E336-1D9C-4321-B5D5-DDED0F809FC5}">
      <dgm:prSet/>
      <dgm:spPr/>
      <dgm:t>
        <a:bodyPr/>
        <a:lstStyle/>
        <a:p>
          <a:r>
            <a:rPr lang="en-US" dirty="0"/>
            <a:t>Model</a:t>
          </a:r>
        </a:p>
      </dgm:t>
    </dgm:pt>
    <dgm:pt modelId="{05805F9E-335C-4AE2-BF8A-16E41A8DBA3A}" type="parTrans" cxnId="{2DBDB42A-FA52-47BC-98A5-EA7CEE0D9AEF}">
      <dgm:prSet/>
      <dgm:spPr/>
      <dgm:t>
        <a:bodyPr/>
        <a:lstStyle/>
        <a:p>
          <a:endParaRPr lang="en-US"/>
        </a:p>
      </dgm:t>
    </dgm:pt>
    <dgm:pt modelId="{FE1B9FA4-FE37-4529-81DE-8D8A71E83FA1}" type="sibTrans" cxnId="{2DBDB42A-FA52-47BC-98A5-EA7CEE0D9AEF}">
      <dgm:prSet/>
      <dgm:spPr/>
      <dgm:t>
        <a:bodyPr/>
        <a:lstStyle/>
        <a:p>
          <a:endParaRPr lang="en-US"/>
        </a:p>
      </dgm:t>
    </dgm:pt>
    <dgm:pt modelId="{FD821EB1-0CDC-4EC0-9A83-04B6EAD50585}">
      <dgm:prSet/>
      <dgm:spPr/>
      <dgm:t>
        <a:bodyPr/>
        <a:lstStyle/>
        <a:p>
          <a:r>
            <a:rPr lang="en-US" dirty="0"/>
            <a:t>Model the kinematics of these mock galaxies with 3D-BAROLO software</a:t>
          </a:r>
        </a:p>
      </dgm:t>
    </dgm:pt>
    <dgm:pt modelId="{FB58ADBF-EACD-445C-B832-0C77D7F48FC0}" type="parTrans" cxnId="{B83A4159-EA89-43E8-9BDA-AF12CD72CAB3}">
      <dgm:prSet/>
      <dgm:spPr/>
      <dgm:t>
        <a:bodyPr/>
        <a:lstStyle/>
        <a:p>
          <a:endParaRPr lang="en-US"/>
        </a:p>
      </dgm:t>
    </dgm:pt>
    <dgm:pt modelId="{45D4FA95-4123-4F8E-8768-EDC5C7069E88}" type="sibTrans" cxnId="{B83A4159-EA89-43E8-9BDA-AF12CD72CAB3}">
      <dgm:prSet/>
      <dgm:spPr/>
      <dgm:t>
        <a:bodyPr/>
        <a:lstStyle/>
        <a:p>
          <a:endParaRPr lang="en-US"/>
        </a:p>
      </dgm:t>
    </dgm:pt>
    <dgm:pt modelId="{236D2093-D937-405F-A948-6859A4413C63}">
      <dgm:prSet/>
      <dgm:spPr/>
      <dgm:t>
        <a:bodyPr/>
        <a:lstStyle/>
        <a:p>
          <a:r>
            <a:rPr lang="en-US"/>
            <a:t>Compare</a:t>
          </a:r>
        </a:p>
      </dgm:t>
    </dgm:pt>
    <dgm:pt modelId="{9D59B8D8-92D5-4DA5-876B-58A7F62EF4F2}" type="parTrans" cxnId="{C84CE1B4-BC1A-432A-ABE9-8864B813E155}">
      <dgm:prSet/>
      <dgm:spPr/>
      <dgm:t>
        <a:bodyPr/>
        <a:lstStyle/>
        <a:p>
          <a:endParaRPr lang="en-US"/>
        </a:p>
      </dgm:t>
    </dgm:pt>
    <dgm:pt modelId="{089E1C87-0829-4DA5-BC9C-4008C5C6D661}" type="sibTrans" cxnId="{C84CE1B4-BC1A-432A-ABE9-8864B813E155}">
      <dgm:prSet/>
      <dgm:spPr/>
      <dgm:t>
        <a:bodyPr/>
        <a:lstStyle/>
        <a:p>
          <a:endParaRPr lang="en-US"/>
        </a:p>
      </dgm:t>
    </dgm:pt>
    <dgm:pt modelId="{18FAE958-C14A-440B-B950-FA912A17C32E}">
      <dgm:prSet/>
      <dgm:spPr/>
      <dgm:t>
        <a:bodyPr/>
        <a:lstStyle/>
        <a:p>
          <a:r>
            <a:rPr lang="en-US" dirty="0"/>
            <a:t>Compare results with the known properties of the mock galaxy AND published results in MP22</a:t>
          </a:r>
        </a:p>
      </dgm:t>
    </dgm:pt>
    <dgm:pt modelId="{07F162D3-E396-46FB-8A56-AD011EC9A633}" type="parTrans" cxnId="{C739CC1D-CCD6-48AE-ADB1-49C5B2F0B77D}">
      <dgm:prSet/>
      <dgm:spPr/>
      <dgm:t>
        <a:bodyPr/>
        <a:lstStyle/>
        <a:p>
          <a:endParaRPr lang="en-US"/>
        </a:p>
      </dgm:t>
    </dgm:pt>
    <dgm:pt modelId="{90F86CD1-1C1B-44A0-BF14-034C417E8575}" type="sibTrans" cxnId="{C739CC1D-CCD6-48AE-ADB1-49C5B2F0B77D}">
      <dgm:prSet/>
      <dgm:spPr/>
      <dgm:t>
        <a:bodyPr/>
        <a:lstStyle/>
        <a:p>
          <a:endParaRPr lang="en-US"/>
        </a:p>
      </dgm:t>
    </dgm:pt>
    <dgm:pt modelId="{F4CB7F9D-0439-4649-911B-1C3B0372C223}" type="pres">
      <dgm:prSet presAssocID="{E09805DD-4B5D-46F5-BDF5-7BB20CB4094F}" presName="Name0" presStyleCnt="0">
        <dgm:presLayoutVars>
          <dgm:dir/>
          <dgm:animLvl val="lvl"/>
          <dgm:resizeHandles val="exact"/>
        </dgm:presLayoutVars>
      </dgm:prSet>
      <dgm:spPr/>
    </dgm:pt>
    <dgm:pt modelId="{89A5E599-9E87-461D-98D8-1BD81A942503}" type="pres">
      <dgm:prSet presAssocID="{236D2093-D937-405F-A948-6859A4413C63}" presName="boxAndChildren" presStyleCnt="0"/>
      <dgm:spPr/>
    </dgm:pt>
    <dgm:pt modelId="{C5D2F6D4-24A3-4007-B5C9-E757D72F27FD}" type="pres">
      <dgm:prSet presAssocID="{236D2093-D937-405F-A948-6859A4413C63}" presName="parentTextBox" presStyleLbl="alignNode1" presStyleIdx="0" presStyleCnt="3"/>
      <dgm:spPr/>
    </dgm:pt>
    <dgm:pt modelId="{FE6AFC2A-F605-4012-BF0E-0DF190D71101}" type="pres">
      <dgm:prSet presAssocID="{236D2093-D937-405F-A948-6859A4413C63}" presName="descendantBox" presStyleLbl="bgAccFollowNode1" presStyleIdx="0" presStyleCnt="3"/>
      <dgm:spPr/>
    </dgm:pt>
    <dgm:pt modelId="{248FCB85-2EBD-4308-B389-176EAEDF96D7}" type="pres">
      <dgm:prSet presAssocID="{FE1B9FA4-FE37-4529-81DE-8D8A71E83FA1}" presName="sp" presStyleCnt="0"/>
      <dgm:spPr/>
    </dgm:pt>
    <dgm:pt modelId="{83B79152-2414-440F-9932-A0C508AC6A1C}" type="pres">
      <dgm:prSet presAssocID="{1763E336-1D9C-4321-B5D5-DDED0F809FC5}" presName="arrowAndChildren" presStyleCnt="0"/>
      <dgm:spPr/>
    </dgm:pt>
    <dgm:pt modelId="{FA5D0676-B6F1-4FAB-B3AC-5B6FF0C0B4A7}" type="pres">
      <dgm:prSet presAssocID="{1763E336-1D9C-4321-B5D5-DDED0F809FC5}" presName="parentTextArrow" presStyleLbl="node1" presStyleIdx="0" presStyleCnt="0"/>
      <dgm:spPr/>
    </dgm:pt>
    <dgm:pt modelId="{D560EBD3-811A-4116-B961-C6F01A10DE83}" type="pres">
      <dgm:prSet presAssocID="{1763E336-1D9C-4321-B5D5-DDED0F809FC5}" presName="arrow" presStyleLbl="alignNode1" presStyleIdx="1" presStyleCnt="3"/>
      <dgm:spPr/>
    </dgm:pt>
    <dgm:pt modelId="{DAAAF375-6186-47F2-B7A9-D091B5C4C2B3}" type="pres">
      <dgm:prSet presAssocID="{1763E336-1D9C-4321-B5D5-DDED0F809FC5}" presName="descendantArrow" presStyleLbl="bgAccFollowNode1" presStyleIdx="1" presStyleCnt="3"/>
      <dgm:spPr/>
    </dgm:pt>
    <dgm:pt modelId="{B9942191-591E-49C2-BCB8-EFA715FB27CF}" type="pres">
      <dgm:prSet presAssocID="{6DC8FD9C-3C0C-425C-9044-BE7A68E50DAB}" presName="sp" presStyleCnt="0"/>
      <dgm:spPr/>
    </dgm:pt>
    <dgm:pt modelId="{FEC12EFD-4892-402F-ADC8-73D3099B41CD}" type="pres">
      <dgm:prSet presAssocID="{80102111-3C4B-4580-B716-314AE167592D}" presName="arrowAndChildren" presStyleCnt="0"/>
      <dgm:spPr/>
    </dgm:pt>
    <dgm:pt modelId="{8727EABC-09CB-4871-ABCB-BECF14EA4ABE}" type="pres">
      <dgm:prSet presAssocID="{80102111-3C4B-4580-B716-314AE167592D}" presName="parentTextArrow" presStyleLbl="node1" presStyleIdx="0" presStyleCnt="0"/>
      <dgm:spPr/>
    </dgm:pt>
    <dgm:pt modelId="{27A3670B-C6B1-4AB2-BE59-0846ACC0DDB6}" type="pres">
      <dgm:prSet presAssocID="{80102111-3C4B-4580-B716-314AE167592D}" presName="arrow" presStyleLbl="alignNode1" presStyleIdx="2" presStyleCnt="3"/>
      <dgm:spPr/>
    </dgm:pt>
    <dgm:pt modelId="{C2624B28-1AF3-4A01-9DFA-CF196728CE57}" type="pres">
      <dgm:prSet presAssocID="{80102111-3C4B-4580-B716-314AE167592D}" presName="descendantArrow" presStyleLbl="bgAccFollowNode1" presStyleIdx="2" presStyleCnt="3"/>
      <dgm:spPr/>
    </dgm:pt>
  </dgm:ptLst>
  <dgm:cxnLst>
    <dgm:cxn modelId="{8C59560E-05E5-407D-B38B-AA0CC6101E97}" type="presOf" srcId="{80102111-3C4B-4580-B716-314AE167592D}" destId="{27A3670B-C6B1-4AB2-BE59-0846ACC0DDB6}" srcOrd="1" destOrd="0" presId="urn:microsoft.com/office/officeart/2016/7/layout/VerticalDownArrowProcess"/>
    <dgm:cxn modelId="{D6E34E13-5175-40CA-9A4B-934061A6773B}" srcId="{80102111-3C4B-4580-B716-314AE167592D}" destId="{0B5D818F-A434-4D1D-82BA-90BEB2CB4153}" srcOrd="0" destOrd="0" parTransId="{99340AAF-0236-4556-8591-056F33D7244F}" sibTransId="{941DABB3-33C9-4B51-805D-3CC3266C2B38}"/>
    <dgm:cxn modelId="{C739CC1D-CCD6-48AE-ADB1-49C5B2F0B77D}" srcId="{236D2093-D937-405F-A948-6859A4413C63}" destId="{18FAE958-C14A-440B-B950-FA912A17C32E}" srcOrd="0" destOrd="0" parTransId="{07F162D3-E396-46FB-8A56-AD011EC9A633}" sibTransId="{90F86CD1-1C1B-44A0-BF14-034C417E8575}"/>
    <dgm:cxn modelId="{2DBDB42A-FA52-47BC-98A5-EA7CEE0D9AEF}" srcId="{E09805DD-4B5D-46F5-BDF5-7BB20CB4094F}" destId="{1763E336-1D9C-4321-B5D5-DDED0F809FC5}" srcOrd="1" destOrd="0" parTransId="{05805F9E-335C-4AE2-BF8A-16E41A8DBA3A}" sibTransId="{FE1B9FA4-FE37-4529-81DE-8D8A71E83FA1}"/>
    <dgm:cxn modelId="{9933F939-45C7-4FC8-9C88-B44920793D8F}" type="presOf" srcId="{FD821EB1-0CDC-4EC0-9A83-04B6EAD50585}" destId="{DAAAF375-6186-47F2-B7A9-D091B5C4C2B3}" srcOrd="0" destOrd="0" presId="urn:microsoft.com/office/officeart/2016/7/layout/VerticalDownArrowProcess"/>
    <dgm:cxn modelId="{9E33C945-5EC4-489E-9264-E3B6F6B42430}" type="presOf" srcId="{1763E336-1D9C-4321-B5D5-DDED0F809FC5}" destId="{FA5D0676-B6F1-4FAB-B3AC-5B6FF0C0B4A7}" srcOrd="0" destOrd="0" presId="urn:microsoft.com/office/officeart/2016/7/layout/VerticalDownArrowProcess"/>
    <dgm:cxn modelId="{D5169A77-5A34-459F-A008-41A453D4E628}" srcId="{E09805DD-4B5D-46F5-BDF5-7BB20CB4094F}" destId="{80102111-3C4B-4580-B716-314AE167592D}" srcOrd="0" destOrd="0" parTransId="{22C74207-1268-4658-8C44-69363FB1F0DA}" sibTransId="{6DC8FD9C-3C0C-425C-9044-BE7A68E50DAB}"/>
    <dgm:cxn modelId="{B83A4159-EA89-43E8-9BDA-AF12CD72CAB3}" srcId="{1763E336-1D9C-4321-B5D5-DDED0F809FC5}" destId="{FD821EB1-0CDC-4EC0-9A83-04B6EAD50585}" srcOrd="0" destOrd="0" parTransId="{FB58ADBF-EACD-445C-B832-0C77D7F48FC0}" sibTransId="{45D4FA95-4123-4F8E-8768-EDC5C7069E88}"/>
    <dgm:cxn modelId="{E8C07A87-AA60-419C-B281-E81AC8388E84}" type="presOf" srcId="{18FAE958-C14A-440B-B950-FA912A17C32E}" destId="{FE6AFC2A-F605-4012-BF0E-0DF190D71101}" srcOrd="0" destOrd="0" presId="urn:microsoft.com/office/officeart/2016/7/layout/VerticalDownArrowProcess"/>
    <dgm:cxn modelId="{4B30728C-F19F-4414-B8B5-D366CC29DFF9}" type="presOf" srcId="{80102111-3C4B-4580-B716-314AE167592D}" destId="{8727EABC-09CB-4871-ABCB-BECF14EA4ABE}" srcOrd="0" destOrd="0" presId="urn:microsoft.com/office/officeart/2016/7/layout/VerticalDownArrowProcess"/>
    <dgm:cxn modelId="{FD9667AB-0981-4C57-B1E1-EDF324B120B7}" type="presOf" srcId="{236D2093-D937-405F-A948-6859A4413C63}" destId="{C5D2F6D4-24A3-4007-B5C9-E757D72F27FD}" srcOrd="0" destOrd="0" presId="urn:microsoft.com/office/officeart/2016/7/layout/VerticalDownArrowProcess"/>
    <dgm:cxn modelId="{C84CE1B4-BC1A-432A-ABE9-8864B813E155}" srcId="{E09805DD-4B5D-46F5-BDF5-7BB20CB4094F}" destId="{236D2093-D937-405F-A948-6859A4413C63}" srcOrd="2" destOrd="0" parTransId="{9D59B8D8-92D5-4DA5-876B-58A7F62EF4F2}" sibTransId="{089E1C87-0829-4DA5-BC9C-4008C5C6D661}"/>
    <dgm:cxn modelId="{9604CAB5-7591-4C5D-B2D5-C0B85544F30F}" type="presOf" srcId="{1763E336-1D9C-4321-B5D5-DDED0F809FC5}" destId="{D560EBD3-811A-4116-B961-C6F01A10DE83}" srcOrd="1" destOrd="0" presId="urn:microsoft.com/office/officeart/2016/7/layout/VerticalDownArrowProcess"/>
    <dgm:cxn modelId="{18966EBC-C76C-40DB-A249-380132766C50}" type="presOf" srcId="{E09805DD-4B5D-46F5-BDF5-7BB20CB4094F}" destId="{F4CB7F9D-0439-4649-911B-1C3B0372C223}" srcOrd="0" destOrd="0" presId="urn:microsoft.com/office/officeart/2016/7/layout/VerticalDownArrowProcess"/>
    <dgm:cxn modelId="{F5B0DBEE-7C7B-4808-A6F8-B95449981301}" type="presOf" srcId="{0B5D818F-A434-4D1D-82BA-90BEB2CB4153}" destId="{C2624B28-1AF3-4A01-9DFA-CF196728CE57}" srcOrd="0" destOrd="0" presId="urn:microsoft.com/office/officeart/2016/7/layout/VerticalDownArrowProcess"/>
    <dgm:cxn modelId="{2E7390A0-27C4-4619-AAC7-437AE068B6F4}" type="presParOf" srcId="{F4CB7F9D-0439-4649-911B-1C3B0372C223}" destId="{89A5E599-9E87-461D-98D8-1BD81A942503}" srcOrd="0" destOrd="0" presId="urn:microsoft.com/office/officeart/2016/7/layout/VerticalDownArrowProcess"/>
    <dgm:cxn modelId="{34E51A50-6ACC-4FD5-8824-193D2F94F767}" type="presParOf" srcId="{89A5E599-9E87-461D-98D8-1BD81A942503}" destId="{C5D2F6D4-24A3-4007-B5C9-E757D72F27FD}" srcOrd="0" destOrd="0" presId="urn:microsoft.com/office/officeart/2016/7/layout/VerticalDownArrowProcess"/>
    <dgm:cxn modelId="{306F8057-63CE-41FF-8BD3-79048AABACFE}" type="presParOf" srcId="{89A5E599-9E87-461D-98D8-1BD81A942503}" destId="{FE6AFC2A-F605-4012-BF0E-0DF190D71101}" srcOrd="1" destOrd="0" presId="urn:microsoft.com/office/officeart/2016/7/layout/VerticalDownArrowProcess"/>
    <dgm:cxn modelId="{883F725E-7585-4AF8-BC1C-81DF626CC342}" type="presParOf" srcId="{F4CB7F9D-0439-4649-911B-1C3B0372C223}" destId="{248FCB85-2EBD-4308-B389-176EAEDF96D7}" srcOrd="1" destOrd="0" presId="urn:microsoft.com/office/officeart/2016/7/layout/VerticalDownArrowProcess"/>
    <dgm:cxn modelId="{8938AA80-1B27-4DC6-A64A-CFC2AE10A8DF}" type="presParOf" srcId="{F4CB7F9D-0439-4649-911B-1C3B0372C223}" destId="{83B79152-2414-440F-9932-A0C508AC6A1C}" srcOrd="2" destOrd="0" presId="urn:microsoft.com/office/officeart/2016/7/layout/VerticalDownArrowProcess"/>
    <dgm:cxn modelId="{567E3847-3C6C-4188-BD43-B8C3036050FF}" type="presParOf" srcId="{83B79152-2414-440F-9932-A0C508AC6A1C}" destId="{FA5D0676-B6F1-4FAB-B3AC-5B6FF0C0B4A7}" srcOrd="0" destOrd="0" presId="urn:microsoft.com/office/officeart/2016/7/layout/VerticalDownArrowProcess"/>
    <dgm:cxn modelId="{36612449-F712-4521-8E7C-7C58266835E4}" type="presParOf" srcId="{83B79152-2414-440F-9932-A0C508AC6A1C}" destId="{D560EBD3-811A-4116-B961-C6F01A10DE83}" srcOrd="1" destOrd="0" presId="urn:microsoft.com/office/officeart/2016/7/layout/VerticalDownArrowProcess"/>
    <dgm:cxn modelId="{3FB6484D-E16B-4FF5-A254-6E3A5F4888D9}" type="presParOf" srcId="{83B79152-2414-440F-9932-A0C508AC6A1C}" destId="{DAAAF375-6186-47F2-B7A9-D091B5C4C2B3}" srcOrd="2" destOrd="0" presId="urn:microsoft.com/office/officeart/2016/7/layout/VerticalDownArrowProcess"/>
    <dgm:cxn modelId="{3E2F52AA-FAD5-4F91-B355-D9E4BF87E433}" type="presParOf" srcId="{F4CB7F9D-0439-4649-911B-1C3B0372C223}" destId="{B9942191-591E-49C2-BCB8-EFA715FB27CF}" srcOrd="3" destOrd="0" presId="urn:microsoft.com/office/officeart/2016/7/layout/VerticalDownArrowProcess"/>
    <dgm:cxn modelId="{D5A18668-2B4C-4655-BFE3-89A32B04BCFD}" type="presParOf" srcId="{F4CB7F9D-0439-4649-911B-1C3B0372C223}" destId="{FEC12EFD-4892-402F-ADC8-73D3099B41CD}" srcOrd="4" destOrd="0" presId="urn:microsoft.com/office/officeart/2016/7/layout/VerticalDownArrowProcess"/>
    <dgm:cxn modelId="{1EED7584-E343-4930-914E-854F95390B2B}" type="presParOf" srcId="{FEC12EFD-4892-402F-ADC8-73D3099B41CD}" destId="{8727EABC-09CB-4871-ABCB-BECF14EA4ABE}" srcOrd="0" destOrd="0" presId="urn:microsoft.com/office/officeart/2016/7/layout/VerticalDownArrowProcess"/>
    <dgm:cxn modelId="{A4866525-5299-4A03-AA04-485F5C51C58F}" type="presParOf" srcId="{FEC12EFD-4892-402F-ADC8-73D3099B41CD}" destId="{27A3670B-C6B1-4AB2-BE59-0846ACC0DDB6}" srcOrd="1" destOrd="0" presId="urn:microsoft.com/office/officeart/2016/7/layout/VerticalDownArrowProcess"/>
    <dgm:cxn modelId="{BEC597FF-F957-43BB-8C9B-FDCA63C3B3F3}" type="presParOf" srcId="{FEC12EFD-4892-402F-ADC8-73D3099B41CD}" destId="{C2624B28-1AF3-4A01-9DFA-CF196728CE57}" srcOrd="2" destOrd="0" presId="urn:microsoft.com/office/officeart/2016/7/layout/VerticalDownArrow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42E6B6-D04D-46CD-8D90-2BF281CE905F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1238FFA-84AE-4031-9B6D-55F0DB7EAC83}">
      <dgm:prSet/>
      <dgm:spPr/>
      <dgm:t>
        <a:bodyPr/>
        <a:lstStyle/>
        <a:p>
          <a:r>
            <a:rPr lang="en-CA" dirty="0"/>
            <a:t>For a mock galaxy with properties like AGC 114905 in MP22, what do the profiles output by 3D-Barolo look like?</a:t>
          </a:r>
          <a:endParaRPr lang="en-US" dirty="0"/>
        </a:p>
      </dgm:t>
    </dgm:pt>
    <dgm:pt modelId="{D11DE150-82A9-4AE2-AF4C-CAC638841761}" type="parTrans" cxnId="{816B95A1-F198-4F29-9399-F1D42606ED10}">
      <dgm:prSet/>
      <dgm:spPr/>
      <dgm:t>
        <a:bodyPr/>
        <a:lstStyle/>
        <a:p>
          <a:endParaRPr lang="en-US"/>
        </a:p>
      </dgm:t>
    </dgm:pt>
    <dgm:pt modelId="{54F71663-E7BC-45A1-A706-E826307B2A79}" type="sibTrans" cxnId="{816B95A1-F198-4F29-9399-F1D42606ED10}">
      <dgm:prSet/>
      <dgm:spPr/>
      <dgm:t>
        <a:bodyPr/>
        <a:lstStyle/>
        <a:p>
          <a:endParaRPr lang="en-US"/>
        </a:p>
      </dgm:t>
    </dgm:pt>
    <dgm:pt modelId="{D76120D6-1255-4F41-9ED2-45F990AE4786}">
      <dgm:prSet/>
      <dgm:spPr/>
      <dgm:t>
        <a:bodyPr/>
        <a:lstStyle/>
        <a:p>
          <a:r>
            <a:rPr lang="en-CA" dirty="0"/>
            <a:t>What kind of mock galaxy is needed for 3D-Barolo to output profiles similar to what is seen in MP22?</a:t>
          </a:r>
          <a:endParaRPr lang="en-US" dirty="0"/>
        </a:p>
      </dgm:t>
    </dgm:pt>
    <dgm:pt modelId="{F92433B7-0518-4FFB-8824-3D3AC2D78142}" type="parTrans" cxnId="{C0667DF7-5D74-44F8-BCE3-1FA8B9A33BF6}">
      <dgm:prSet/>
      <dgm:spPr/>
      <dgm:t>
        <a:bodyPr/>
        <a:lstStyle/>
        <a:p>
          <a:endParaRPr lang="en-US"/>
        </a:p>
      </dgm:t>
    </dgm:pt>
    <dgm:pt modelId="{0E6F3F3E-B3C7-48D1-80E1-DE109D975B7D}" type="sibTrans" cxnId="{C0667DF7-5D74-44F8-BCE3-1FA8B9A33BF6}">
      <dgm:prSet/>
      <dgm:spPr/>
      <dgm:t>
        <a:bodyPr/>
        <a:lstStyle/>
        <a:p>
          <a:endParaRPr lang="en-US"/>
        </a:p>
      </dgm:t>
    </dgm:pt>
    <dgm:pt modelId="{8FF9A87A-BBBE-4C72-9C2F-42BC9C4E4157}" type="pres">
      <dgm:prSet presAssocID="{4642E6B6-D04D-46CD-8D90-2BF281CE905F}" presName="vert0" presStyleCnt="0">
        <dgm:presLayoutVars>
          <dgm:dir/>
          <dgm:animOne val="branch"/>
          <dgm:animLvl val="lvl"/>
        </dgm:presLayoutVars>
      </dgm:prSet>
      <dgm:spPr/>
    </dgm:pt>
    <dgm:pt modelId="{80B45D39-538C-4486-9FC0-0F3167B8A5DE}" type="pres">
      <dgm:prSet presAssocID="{91238FFA-84AE-4031-9B6D-55F0DB7EAC83}" presName="thickLine" presStyleLbl="alignNode1" presStyleIdx="0" presStyleCnt="2"/>
      <dgm:spPr/>
    </dgm:pt>
    <dgm:pt modelId="{982C80A1-B854-473C-BD40-9CF522016FA1}" type="pres">
      <dgm:prSet presAssocID="{91238FFA-84AE-4031-9B6D-55F0DB7EAC83}" presName="horz1" presStyleCnt="0"/>
      <dgm:spPr/>
    </dgm:pt>
    <dgm:pt modelId="{1157175B-6916-4F7E-B1C8-907109CA7779}" type="pres">
      <dgm:prSet presAssocID="{91238FFA-84AE-4031-9B6D-55F0DB7EAC83}" presName="tx1" presStyleLbl="revTx" presStyleIdx="0" presStyleCnt="2"/>
      <dgm:spPr/>
    </dgm:pt>
    <dgm:pt modelId="{2F9A4DC1-C56C-4815-865E-C0825D95CF91}" type="pres">
      <dgm:prSet presAssocID="{91238FFA-84AE-4031-9B6D-55F0DB7EAC83}" presName="vert1" presStyleCnt="0"/>
      <dgm:spPr/>
    </dgm:pt>
    <dgm:pt modelId="{A6E4F9C6-00EA-4F07-A9C9-CBC8A3B03040}" type="pres">
      <dgm:prSet presAssocID="{D76120D6-1255-4F41-9ED2-45F990AE4786}" presName="thickLine" presStyleLbl="alignNode1" presStyleIdx="1" presStyleCnt="2"/>
      <dgm:spPr/>
    </dgm:pt>
    <dgm:pt modelId="{78BC541C-ABDC-45E9-B407-3C233A6CBD21}" type="pres">
      <dgm:prSet presAssocID="{D76120D6-1255-4F41-9ED2-45F990AE4786}" presName="horz1" presStyleCnt="0"/>
      <dgm:spPr/>
    </dgm:pt>
    <dgm:pt modelId="{60CB26DB-24BE-4282-9270-691742A958B7}" type="pres">
      <dgm:prSet presAssocID="{D76120D6-1255-4F41-9ED2-45F990AE4786}" presName="tx1" presStyleLbl="revTx" presStyleIdx="1" presStyleCnt="2"/>
      <dgm:spPr/>
    </dgm:pt>
    <dgm:pt modelId="{70EE6C10-C53B-4EC4-9C71-13C3F3B4128A}" type="pres">
      <dgm:prSet presAssocID="{D76120D6-1255-4F41-9ED2-45F990AE4786}" presName="vert1" presStyleCnt="0"/>
      <dgm:spPr/>
    </dgm:pt>
  </dgm:ptLst>
  <dgm:cxnLst>
    <dgm:cxn modelId="{34FC6209-9730-450E-83EB-6EC0DFD59091}" type="presOf" srcId="{D76120D6-1255-4F41-9ED2-45F990AE4786}" destId="{60CB26DB-24BE-4282-9270-691742A958B7}" srcOrd="0" destOrd="0" presId="urn:microsoft.com/office/officeart/2008/layout/LinedList"/>
    <dgm:cxn modelId="{B67DFE11-5902-4ED8-93D6-F55D762C53F2}" type="presOf" srcId="{91238FFA-84AE-4031-9B6D-55F0DB7EAC83}" destId="{1157175B-6916-4F7E-B1C8-907109CA7779}" srcOrd="0" destOrd="0" presId="urn:microsoft.com/office/officeart/2008/layout/LinedList"/>
    <dgm:cxn modelId="{0C760F15-FA33-4079-AA06-3F1C193CE710}" type="presOf" srcId="{4642E6B6-D04D-46CD-8D90-2BF281CE905F}" destId="{8FF9A87A-BBBE-4C72-9C2F-42BC9C4E4157}" srcOrd="0" destOrd="0" presId="urn:microsoft.com/office/officeart/2008/layout/LinedList"/>
    <dgm:cxn modelId="{816B95A1-F198-4F29-9399-F1D42606ED10}" srcId="{4642E6B6-D04D-46CD-8D90-2BF281CE905F}" destId="{91238FFA-84AE-4031-9B6D-55F0DB7EAC83}" srcOrd="0" destOrd="0" parTransId="{D11DE150-82A9-4AE2-AF4C-CAC638841761}" sibTransId="{54F71663-E7BC-45A1-A706-E826307B2A79}"/>
    <dgm:cxn modelId="{C0667DF7-5D74-44F8-BCE3-1FA8B9A33BF6}" srcId="{4642E6B6-D04D-46CD-8D90-2BF281CE905F}" destId="{D76120D6-1255-4F41-9ED2-45F990AE4786}" srcOrd="1" destOrd="0" parTransId="{F92433B7-0518-4FFB-8824-3D3AC2D78142}" sibTransId="{0E6F3F3E-B3C7-48D1-80E1-DE109D975B7D}"/>
    <dgm:cxn modelId="{3D5B33E2-63D5-4D4B-93AE-CEE416AFE879}" type="presParOf" srcId="{8FF9A87A-BBBE-4C72-9C2F-42BC9C4E4157}" destId="{80B45D39-538C-4486-9FC0-0F3167B8A5DE}" srcOrd="0" destOrd="0" presId="urn:microsoft.com/office/officeart/2008/layout/LinedList"/>
    <dgm:cxn modelId="{62860FA6-04CC-4560-B441-FD30A51B515B}" type="presParOf" srcId="{8FF9A87A-BBBE-4C72-9C2F-42BC9C4E4157}" destId="{982C80A1-B854-473C-BD40-9CF522016FA1}" srcOrd="1" destOrd="0" presId="urn:microsoft.com/office/officeart/2008/layout/LinedList"/>
    <dgm:cxn modelId="{F5FF1B6C-0126-43CF-9488-115227E25B24}" type="presParOf" srcId="{982C80A1-B854-473C-BD40-9CF522016FA1}" destId="{1157175B-6916-4F7E-B1C8-907109CA7779}" srcOrd="0" destOrd="0" presId="urn:microsoft.com/office/officeart/2008/layout/LinedList"/>
    <dgm:cxn modelId="{4A5AA019-81A3-4CB9-ADD4-D07BCE187B00}" type="presParOf" srcId="{982C80A1-B854-473C-BD40-9CF522016FA1}" destId="{2F9A4DC1-C56C-4815-865E-C0825D95CF91}" srcOrd="1" destOrd="0" presId="urn:microsoft.com/office/officeart/2008/layout/LinedList"/>
    <dgm:cxn modelId="{DC0F1E2E-B4FA-4F2E-B1C0-232B2290A011}" type="presParOf" srcId="{8FF9A87A-BBBE-4C72-9C2F-42BC9C4E4157}" destId="{A6E4F9C6-00EA-4F07-A9C9-CBC8A3B03040}" srcOrd="2" destOrd="0" presId="urn:microsoft.com/office/officeart/2008/layout/LinedList"/>
    <dgm:cxn modelId="{9C5F264D-8236-4A87-A455-C901B0C13AA5}" type="presParOf" srcId="{8FF9A87A-BBBE-4C72-9C2F-42BC9C4E4157}" destId="{78BC541C-ABDC-45E9-B407-3C233A6CBD21}" srcOrd="3" destOrd="0" presId="urn:microsoft.com/office/officeart/2008/layout/LinedList"/>
    <dgm:cxn modelId="{547D1D3F-FEBC-48E1-BDD4-431843754B39}" type="presParOf" srcId="{78BC541C-ABDC-45E9-B407-3C233A6CBD21}" destId="{60CB26DB-24BE-4282-9270-691742A958B7}" srcOrd="0" destOrd="0" presId="urn:microsoft.com/office/officeart/2008/layout/LinedList"/>
    <dgm:cxn modelId="{07AEAECD-FAAF-40F4-96C1-3EE2EB5E971D}" type="presParOf" srcId="{78BC541C-ABDC-45E9-B407-3C233A6CBD21}" destId="{70EE6C10-C53B-4EC4-9C71-13C3F3B4128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D2F6D4-24A3-4007-B5C9-E757D72F27FD}">
      <dsp:nvSpPr>
        <dsp:cNvPr id="0" name=""/>
        <dsp:cNvSpPr/>
      </dsp:nvSpPr>
      <dsp:spPr>
        <a:xfrm>
          <a:off x="0" y="3342777"/>
          <a:ext cx="2751954" cy="109717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719" tIns="256032" rIns="195719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Compare</a:t>
          </a:r>
        </a:p>
      </dsp:txBody>
      <dsp:txXfrm>
        <a:off x="0" y="3342777"/>
        <a:ext cx="2751954" cy="1097174"/>
      </dsp:txXfrm>
    </dsp:sp>
    <dsp:sp modelId="{FE6AFC2A-F605-4012-BF0E-0DF190D71101}">
      <dsp:nvSpPr>
        <dsp:cNvPr id="0" name=""/>
        <dsp:cNvSpPr/>
      </dsp:nvSpPr>
      <dsp:spPr>
        <a:xfrm>
          <a:off x="2751953" y="3342777"/>
          <a:ext cx="8255862" cy="109717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468" tIns="254000" rIns="167468" bIns="2540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Compare results with the known properties of the mock galaxy AND published results in MP22</a:t>
          </a:r>
        </a:p>
      </dsp:txBody>
      <dsp:txXfrm>
        <a:off x="2751953" y="3342777"/>
        <a:ext cx="8255862" cy="1097174"/>
      </dsp:txXfrm>
    </dsp:sp>
    <dsp:sp modelId="{D560EBD3-811A-4116-B961-C6F01A10DE83}">
      <dsp:nvSpPr>
        <dsp:cNvPr id="0" name=""/>
        <dsp:cNvSpPr/>
      </dsp:nvSpPr>
      <dsp:spPr>
        <a:xfrm rot="10800000">
          <a:off x="0" y="1671780"/>
          <a:ext cx="2751954" cy="1687453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2968397"/>
            <a:satOff val="0"/>
            <a:lumOff val="-12059"/>
            <a:alphaOff val="0"/>
          </a:schemeClr>
        </a:solidFill>
        <a:ln w="12700" cap="flat" cmpd="sng" algn="ctr">
          <a:solidFill>
            <a:schemeClr val="accent2">
              <a:hueOff val="-2968397"/>
              <a:satOff val="0"/>
              <a:lumOff val="-1205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719" tIns="256032" rIns="195719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 dirty="0"/>
            <a:t>Model</a:t>
          </a:r>
        </a:p>
      </dsp:txBody>
      <dsp:txXfrm rot="-10800000">
        <a:off x="0" y="1671780"/>
        <a:ext cx="2751954" cy="1096844"/>
      </dsp:txXfrm>
    </dsp:sp>
    <dsp:sp modelId="{DAAAF375-6186-47F2-B7A9-D091B5C4C2B3}">
      <dsp:nvSpPr>
        <dsp:cNvPr id="0" name=""/>
        <dsp:cNvSpPr/>
      </dsp:nvSpPr>
      <dsp:spPr>
        <a:xfrm>
          <a:off x="2751953" y="1671780"/>
          <a:ext cx="8255862" cy="1096844"/>
        </a:xfrm>
        <a:prstGeom prst="rect">
          <a:avLst/>
        </a:prstGeom>
        <a:solidFill>
          <a:schemeClr val="accent2">
            <a:tint val="40000"/>
            <a:alpha val="90000"/>
            <a:hueOff val="-3236054"/>
            <a:satOff val="-24784"/>
            <a:lumOff val="-209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3236054"/>
              <a:satOff val="-24784"/>
              <a:lumOff val="-209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468" tIns="254000" rIns="167468" bIns="2540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Model the kinematics of these mock galaxies with 3D-BAROLO software</a:t>
          </a:r>
        </a:p>
      </dsp:txBody>
      <dsp:txXfrm>
        <a:off x="2751953" y="1671780"/>
        <a:ext cx="8255862" cy="1096844"/>
      </dsp:txXfrm>
    </dsp:sp>
    <dsp:sp modelId="{27A3670B-C6B1-4AB2-BE59-0846ACC0DDB6}">
      <dsp:nvSpPr>
        <dsp:cNvPr id="0" name=""/>
        <dsp:cNvSpPr/>
      </dsp:nvSpPr>
      <dsp:spPr>
        <a:xfrm rot="10800000">
          <a:off x="0" y="784"/>
          <a:ext cx="2751954" cy="1687453"/>
        </a:xfrm>
        <a:prstGeom prst="upArrowCallout">
          <a:avLst>
            <a:gd name="adj1" fmla="val 5000"/>
            <a:gd name="adj2" fmla="val 10000"/>
            <a:gd name="adj3" fmla="val 15000"/>
            <a:gd name="adj4" fmla="val 64977"/>
          </a:avLst>
        </a:prstGeom>
        <a:solidFill>
          <a:schemeClr val="accent2">
            <a:hueOff val="-5936795"/>
            <a:satOff val="0"/>
            <a:lumOff val="-24118"/>
            <a:alphaOff val="0"/>
          </a:schemeClr>
        </a:solidFill>
        <a:ln w="12700" cap="flat" cmpd="sng" algn="ctr">
          <a:solidFill>
            <a:schemeClr val="accent2">
              <a:hueOff val="-5936795"/>
              <a:satOff val="0"/>
              <a:lumOff val="-241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5719" tIns="256032" rIns="195719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Create</a:t>
          </a:r>
        </a:p>
      </dsp:txBody>
      <dsp:txXfrm rot="-10800000">
        <a:off x="0" y="784"/>
        <a:ext cx="2751954" cy="1096844"/>
      </dsp:txXfrm>
    </dsp:sp>
    <dsp:sp modelId="{C2624B28-1AF3-4A01-9DFA-CF196728CE57}">
      <dsp:nvSpPr>
        <dsp:cNvPr id="0" name=""/>
        <dsp:cNvSpPr/>
      </dsp:nvSpPr>
      <dsp:spPr>
        <a:xfrm>
          <a:off x="2751953" y="784"/>
          <a:ext cx="8255862" cy="1096844"/>
        </a:xfrm>
        <a:prstGeom prst="rect">
          <a:avLst/>
        </a:prstGeom>
        <a:solidFill>
          <a:schemeClr val="accent2">
            <a:tint val="40000"/>
            <a:alpha val="90000"/>
            <a:hueOff val="-6472107"/>
            <a:satOff val="-49567"/>
            <a:lumOff val="-4198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6472107"/>
              <a:satOff val="-49567"/>
              <a:lumOff val="-419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468" tIns="254000" rIns="167468" bIns="2540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Create mock observations of galaxies with properties similar to AGC 114905</a:t>
          </a:r>
        </a:p>
      </dsp:txBody>
      <dsp:txXfrm>
        <a:off x="2751953" y="784"/>
        <a:ext cx="8255862" cy="10968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B45D39-538C-4486-9FC0-0F3167B8A5DE}">
      <dsp:nvSpPr>
        <dsp:cNvPr id="0" name=""/>
        <dsp:cNvSpPr/>
      </dsp:nvSpPr>
      <dsp:spPr>
        <a:xfrm>
          <a:off x="0" y="0"/>
          <a:ext cx="6408738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57175B-6916-4F7E-B1C8-907109CA7779}">
      <dsp:nvSpPr>
        <dsp:cNvPr id="0" name=""/>
        <dsp:cNvSpPr/>
      </dsp:nvSpPr>
      <dsp:spPr>
        <a:xfrm>
          <a:off x="0" y="0"/>
          <a:ext cx="6408738" cy="2879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700" kern="1200" dirty="0"/>
            <a:t>For a mock galaxy with properties like AGC 114905 in MP22, what do the profiles output by 3D-Barolo look like?</a:t>
          </a:r>
          <a:endParaRPr lang="en-US" sz="3700" kern="1200" dirty="0"/>
        </a:p>
      </dsp:txBody>
      <dsp:txXfrm>
        <a:off x="0" y="0"/>
        <a:ext cx="6408738" cy="2879724"/>
      </dsp:txXfrm>
    </dsp:sp>
    <dsp:sp modelId="{A6E4F9C6-00EA-4F07-A9C9-CBC8A3B03040}">
      <dsp:nvSpPr>
        <dsp:cNvPr id="0" name=""/>
        <dsp:cNvSpPr/>
      </dsp:nvSpPr>
      <dsp:spPr>
        <a:xfrm>
          <a:off x="0" y="2879724"/>
          <a:ext cx="6408738" cy="0"/>
        </a:xfrm>
        <a:prstGeom prst="line">
          <a:avLst/>
        </a:prstGeom>
        <a:solidFill>
          <a:schemeClr val="accent2">
            <a:hueOff val="-5936795"/>
            <a:satOff val="0"/>
            <a:lumOff val="-24118"/>
            <a:alphaOff val="0"/>
          </a:schemeClr>
        </a:solidFill>
        <a:ln w="12700" cap="flat" cmpd="sng" algn="ctr">
          <a:solidFill>
            <a:schemeClr val="accent2">
              <a:hueOff val="-5936795"/>
              <a:satOff val="0"/>
              <a:lumOff val="-2411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CB26DB-24BE-4282-9270-691742A958B7}">
      <dsp:nvSpPr>
        <dsp:cNvPr id="0" name=""/>
        <dsp:cNvSpPr/>
      </dsp:nvSpPr>
      <dsp:spPr>
        <a:xfrm>
          <a:off x="0" y="2879724"/>
          <a:ext cx="6408738" cy="28797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700" kern="1200" dirty="0"/>
            <a:t>What kind of mock galaxy is needed for 3D-Barolo to output profiles similar to what is seen in MP22?</a:t>
          </a:r>
          <a:endParaRPr lang="en-US" sz="3700" kern="1200" dirty="0"/>
        </a:p>
      </dsp:txBody>
      <dsp:txXfrm>
        <a:off x="0" y="2879724"/>
        <a:ext cx="6408738" cy="28797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VerticalDownArrowProcess">
  <dgm:title val="Vertical Down Arrow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36"/>
      <dgm:constr type="primFontSz" for="des" forName="parentTextArrow" refType="primFontSz" refFor="des" refForName="parentTextBox" op="equ"/>
      <dgm:constr type="primFontSz" for="des" forName="descendantArrow" val="24"/>
      <dgm:constr type="primFontSz" for="des" forName="descendantArrow" refType="primFontSz" refFor="des" refForName="parentTextArrow" op="lte"/>
      <dgm:constr type="primFontSz" for="des" forName="descendantBox" refType="primFontSz" refFor="des" refForName="parentTextArrow" op="lte"/>
      <dgm:constr type="primFontSz" for="des" forName="descendantBox" refType="primFontSz" refFor="des" refForName="parentTextBox" op="lte"/>
      <dgm:constr type="primFontSz" for="des" forName="descendantArrow" refType="primFontSz" refFor="des" refForName="parentTextBox" op="lte"/>
      <dgm:constr type="primFontSz" for="des" forName="descendantBox" refType="primFontSz" refFor="des" refForName="descendan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Box" refType="w" fact="0.25"/>
              <dgm:constr type="h" for="ch" forName="parentTextBox" refType="h"/>
              <dgm:constr type="t" for="ch" forName="parentTextBox"/>
              <dgm:constr type="w" for="ch" forName="descendantBox" refType="w" fact="0.75"/>
              <dgm:constr type="l" for="ch" forName="descendantBox" refType="w" fact="0.25"/>
              <dgm:constr type="b" for="ch" forName="descendantBox" refType="h"/>
              <dgm:constr type="h" for="ch" forName="descendantBox" refType="h"/>
            </dgm:constrLst>
            <dgm:ruleLst/>
            <dgm:layoutNode name="parentTextBox" styleLbl="alignNode1">
              <dgm:alg type="tx"/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descendantBox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presOf axis="des" ptType="node"/>
              <dgm:ruleLst>
                <dgm:rule type="primFontSz" val="11" fact="NaN" max="NaN"/>
              </dgm:ruleLst>
            </dgm:layoutNod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parentTextArrow" refType="w" fact="0.25"/>
              <dgm:constr type="t" for="ch" forName="parentTextArrow"/>
              <dgm:constr type="h" for="ch" forName="parentTextArrow" refType="h" fact="0.65"/>
              <dgm:constr type="w" for="ch" forName="arrow" refType="w" fact="0.25"/>
              <dgm:constr type="h" for="ch" forName="arrow" refType="h"/>
              <dgm:constr type="l" for="ch" forName="descendantArrow" refType="w" fact="0.25"/>
              <dgm:constr type="w" for="ch" forName="descendantArrow" refType="w" fact="0.75"/>
              <dgm:constr type="b" for="ch" forName="descendantArrow" refType="h" fact="0.65"/>
              <dgm:constr type="h" for="ch" forName="descendantArrow" refType="h" fact="0.65"/>
            </dgm:constrLst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>
                <dgm:constr type="primFontSz" refType="h" op="lte" fact="0.5"/>
                <dgm:constr type="lMarg" refType="w" fact="0.2016"/>
                <dgm:constr type="rMarg" refType="w" fact="0.2016"/>
              </dgm:constrLst>
              <dgm:ruleLst>
                <dgm:rule type="primFontSz" val="13" fact="NaN" max="NaN"/>
              </dgm:ruleLst>
            </dgm:layoutNode>
            <dgm:layoutNode name="arrow" styleLbl="alignNode1">
              <dgm:alg type="sp"/>
              <dgm:shape xmlns:r="http://schemas.openxmlformats.org/officeDocument/2006/relationships" rot="180" type="upArrowCallout" r:blip="">
                <dgm:adjLst>
                  <dgm:adj idx="1" val="0.05"/>
                  <dgm:adj idx="2" val="0.1"/>
                  <dgm:adj idx="3" val="0.15"/>
                </dgm:adjLst>
              </dgm:shape>
              <dgm:presOf axis="self"/>
              <dgm:constrLst/>
              <dgm:ruleLst/>
            </dgm:layoutNode>
            <dgm:layoutNode name="descendantArrow" styleLbl="bgAccFollowNode1">
              <dgm:alg type="tx">
                <dgm:param type="stBulletLvl" val="0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tMarg" refType="primFontSz"/>
                <dgm:constr type="bMarg" refType="primFontSz"/>
                <dgm:constr type="lMarg" refType="w" fact="0.0575"/>
                <dgm:constr type="rMarg" refType="w" fact="0.0575"/>
              </dgm:constrLst>
              <dgm:ruleLst>
                <dgm:rule type="primFontSz" val="11" fact="NaN" max="NaN"/>
              </dgm:ruleLst>
            </dgm:layoutNod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4136CA-B02F-4DF8-8C6F-108BC27A1FAD}" type="datetimeFigureOut">
              <a:rPr lang="en-CA" smtClean="0"/>
              <a:t>2022-08-14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9DC803-A042-4769-B5D3-2C5267085A8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386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Blue is from stellar emission, green is from neutral HI gas which was used to derive kinematic models of the galaxy</a:t>
            </a:r>
          </a:p>
          <a:p>
            <a:endParaRPr lang="en-CA" dirty="0"/>
          </a:p>
          <a:p>
            <a:r>
              <a:rPr lang="en-CA" dirty="0"/>
              <a:t>Photo from http://www.sci-news.com/astronomy/dark-matter-free-galaxy-10342.html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75645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/>
              <a:t>Velocity Dispersion describes how much the random velocity of gas varies from the mean value at that radius.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/>
              <a:t>4.8 is the mean difference in velocity dispersion between the mock model and the Barolo output. 0.5 is the standard deviation from </a:t>
            </a:r>
            <a:r>
              <a:rPr lang="en-CA" sz="1200"/>
              <a:t>doing multiple runs.</a:t>
            </a:r>
            <a:endParaRPr lang="en-CA" sz="1200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67815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05064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I created mock observations of 114905 and saw how well BAROLO fit these data cubes</a:t>
            </a:r>
          </a:p>
          <a:p>
            <a:endParaRPr lang="en-CA" dirty="0"/>
          </a:p>
          <a:p>
            <a:r>
              <a:rPr lang="en-CA" dirty="0"/>
              <a:t>Have plots showing how similar your mock models are to 114905 profiles (at </a:t>
            </a:r>
            <a:r>
              <a:rPr lang="en-CA" dirty="0" err="1"/>
              <a:t>inc</a:t>
            </a:r>
            <a:r>
              <a:rPr lang="en-CA" dirty="0"/>
              <a:t>=32) and channel maps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46477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Make lines and numbers bigger</a:t>
            </a:r>
          </a:p>
          <a:p>
            <a:endParaRPr lang="en-CA" dirty="0"/>
          </a:p>
          <a:p>
            <a:r>
              <a:rPr lang="en-CA" dirty="0"/>
              <a:t>Animation Idea:</a:t>
            </a:r>
          </a:p>
          <a:p>
            <a:pPr lvl="1"/>
            <a:r>
              <a:rPr lang="en-CA" dirty="0"/>
              <a:t>Starts with plot that shows MP21 data with MCG model for 3 profiles</a:t>
            </a:r>
          </a:p>
          <a:p>
            <a:pPr lvl="1"/>
            <a:r>
              <a:rPr lang="en-CA" dirty="0"/>
              <a:t>Then, lines from random seeds begin to appear point by point</a:t>
            </a:r>
          </a:p>
          <a:p>
            <a:pPr lvl="1"/>
            <a:r>
              <a:rPr lang="en-CA" dirty="0"/>
              <a:t>Then show median (if time)</a:t>
            </a:r>
          </a:p>
          <a:p>
            <a:endParaRPr lang="en-CA" dirty="0"/>
          </a:p>
          <a:p>
            <a:r>
              <a:rPr lang="en-CA" dirty="0"/>
              <a:t>Conclusion: The velocity Dispersion is underestimated!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49597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Good parts: All 3 fits are looking good</a:t>
            </a:r>
          </a:p>
          <a:p>
            <a:r>
              <a:rPr lang="en-CA" dirty="0"/>
              <a:t>Problem: The integral of the mock model surface density gives 2.5MHI</a:t>
            </a:r>
          </a:p>
          <a:p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This is where you summarize the models you made that tried to look like the MP21 plots after being fed into Barolo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7053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9 minutes and 30s is my quickest run so far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Mention main uncertainties: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dirty="0"/>
              <a:t>MCG produces a very simplified galaxy model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dirty="0"/>
              <a:t>Distance to galaxy is different in MCG than in real life case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CA" dirty="0"/>
              <a:t>Resolution (their data cube has significantly more pixels across)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7127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0074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dirty="0"/>
              <a:t>Velocity Dispersion describes how much the random velocity of gas varies from the mean value at that radius.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CA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Explain dependence on inclination (mention </a:t>
            </a:r>
            <a:r>
              <a:rPr lang="en-CA" dirty="0" err="1"/>
              <a:t>Sellwood</a:t>
            </a:r>
            <a:r>
              <a:rPr lang="en-CA" dirty="0"/>
              <a:t> paper)!!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CA" dirty="0"/>
              <a:t>Explain how this claim could mean trouble for both current CDM and galaxy formation theories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3146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My analysis aimed to help determine if 114905 contained DM or not</a:t>
            </a:r>
          </a:p>
          <a:p>
            <a:pPr lvl="1"/>
            <a:r>
              <a:rPr lang="en-CA" dirty="0">
                <a:latin typeface="Times New Roman" panose="02020603050405020304" pitchFamily="18" charset="0"/>
                <a:ea typeface="Calibri" panose="020F0502020204030204" pitchFamily="34" charset="0"/>
              </a:rPr>
              <a:t>This is significant because if it doesn’t, then our theories of CDM, MOND, and galaxy formation are incomplete and if it does contain DM, these theories are supported.</a:t>
            </a:r>
            <a:endParaRPr lang="en-CA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CA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“My analysis aims to study the reliability of 3D-BAROLO, the software used to derive such claims, in the low surface brightness regime to look for sources of uncertainty within this calculation.” </a:t>
            </a:r>
          </a:p>
          <a:p>
            <a:r>
              <a:rPr lang="en-CA" dirty="0">
                <a:latin typeface="Times New Roman" panose="02020603050405020304" pitchFamily="18" charset="0"/>
              </a:rPr>
              <a:t>Is 3D-BAROLO systematically inaccurate in a specific way?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1994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780320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7614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Put greater variety of rotation curves in future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625008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Make lines and numbers bigger</a:t>
            </a:r>
          </a:p>
          <a:p>
            <a:endParaRPr lang="en-CA" dirty="0"/>
          </a:p>
          <a:p>
            <a:r>
              <a:rPr lang="en-CA" dirty="0"/>
              <a:t>Animation Idea:</a:t>
            </a:r>
          </a:p>
          <a:p>
            <a:pPr lvl="1"/>
            <a:r>
              <a:rPr lang="en-CA" dirty="0"/>
              <a:t>Starts with plot that shows MP21 data with MCG model for 3 profiles</a:t>
            </a:r>
          </a:p>
          <a:p>
            <a:pPr lvl="1"/>
            <a:r>
              <a:rPr lang="en-CA" dirty="0"/>
              <a:t>Then, lines from random seeds begin to appear point by point</a:t>
            </a:r>
          </a:p>
          <a:p>
            <a:pPr lvl="1"/>
            <a:r>
              <a:rPr lang="en-CA" dirty="0"/>
              <a:t>Then show median (if time)</a:t>
            </a:r>
          </a:p>
          <a:p>
            <a:endParaRPr lang="en-CA" dirty="0"/>
          </a:p>
          <a:p>
            <a:r>
              <a:rPr lang="en-CA" dirty="0"/>
              <a:t>Conclusion: The velocity Dispersion is underestimated!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5895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Good parts: All 3 fits are looking good</a:t>
            </a:r>
          </a:p>
          <a:p>
            <a:r>
              <a:rPr lang="en-CA" dirty="0"/>
              <a:t>Problem: The integral of the mock model surface density gives 2.5MHI</a:t>
            </a:r>
          </a:p>
          <a:p>
            <a:endParaRPr lang="en-C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dirty="0"/>
              <a:t>This is where you summarize the models you made that tried to look like the MP21 plots after being fed into Barolo</a:t>
            </a: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9DC803-A042-4769-B5D3-2C5267085A8C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7803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F4E480B-94D6-46F9-A2B6-B98D311FDC19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183CDE-91A1-40C3-8E80-66F89E1C2D5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6756515-F9AA-46BD-8DD2-AA15BA492A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BA365E2-8B71-408B-9092-0104216AC7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EDB8D7A-1BF6-4CDB-B93A-7736955F504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AACD774-5167-46C7-8A62-6E2FE4BE9469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6E0F2D8-452E-48F9-9912-C47EAEAE180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1FBBF95-430B-427C-A6E8-DB899217FC0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EE64698-3ED2-4395-B7FC-65248E437E0A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E20B1E1-CE09-4C2A-A3FB-DB8026C54E9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CB2405B-A907-48B3-906A-FB3573C0B28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6DC8E2D9-6729-4614-8667-C1016D3182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EEBB1-1A1F-4A2C-B805-719CF98F6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540000"/>
            <a:ext cx="11090273" cy="3798000"/>
          </a:xfrm>
        </p:spPr>
        <p:txBody>
          <a:bodyPr anchor="b"/>
          <a:lstStyle>
            <a:lvl1pPr algn="l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6CC87B-ED2D-4303-BD40-E7AF14C03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4508500"/>
            <a:ext cx="7345362" cy="1800224"/>
          </a:xfrm>
        </p:spPr>
        <p:txBody>
          <a:bodyPr/>
          <a:lstStyle>
            <a:lvl1pPr marL="0" indent="0" algn="l">
              <a:buNone/>
              <a:defRPr sz="16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880B4-5679-491C-963F-EC47B048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65D6D-3F98-4BE8-A069-B96409902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CD51D-8E06-4959-88C9-647415079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54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C461672-F18A-4768-9850-0531FD3720BA}"/>
              </a:ext>
            </a:extLst>
          </p:cNvPr>
          <p:cNvGrpSpPr/>
          <p:nvPr/>
        </p:nvGrpSpPr>
        <p:grpSpPr>
          <a:xfrm rot="10800000">
            <a:off x="5921828" y="2876440"/>
            <a:ext cx="6270171" cy="3981559"/>
            <a:chOff x="0" y="0"/>
            <a:chExt cx="10800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FA73898-D78C-45F9-AFC1-2AB16F6725C2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FC423E3-700B-43D6-A2CB-F3C871632C20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F05B2A-1EC7-4131-B899-C7ECB9A502EB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0" y="-1"/>
            <a:ext cx="9361714" cy="4680857"/>
            <a:chOff x="0" y="0"/>
            <a:chExt cx="2880000" cy="14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7711D4C-4FFE-4151-B53D-60890F0F5827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9D6393-413D-4151-BC2C-43161BE4A799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96370B9-6459-4B05-9A8B-A9E7FA8966CD}"/>
              </a:ext>
            </a:extLst>
          </p:cNvPr>
          <p:cNvSpPr>
            <a:spLocks noChangeAspect="1"/>
          </p:cNvSpPr>
          <p:nvPr/>
        </p:nvSpPr>
        <p:spPr>
          <a:xfrm rot="10800000">
            <a:off x="8430794" y="3096793"/>
            <a:ext cx="3761205" cy="37612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3AC0C6-74C3-4E55-AA42-A9F1A4B1B210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2C27A4-86D3-4C83-8022-E37A8672A99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F1FF59-E1BE-4475-953B-5BF6FBC10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090273" cy="18002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F1F045-44C5-4165-A640-4E4D33A59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0000" y="2528887"/>
            <a:ext cx="11090276" cy="3779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7047A-D05B-44E9-A240-BDB881C42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CB2E8-A68D-478D-A728-C9612848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E4F1D-3280-4DB5-B2E0-DA7F1071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83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C627D45-FE54-49FF-A37F-6206993AEFD8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8" name="Rectangle 7">
              <a:extLst>
                <a:ext uri="{FF2B5EF4-FFF2-40B4-BE49-F238E27FC236}">
                  <a16:creationId xmlns:a16="http://schemas.microsoft.com/office/drawing/2014/main" id="{879CEFA6-CCA5-4FEF-B53D-E74B1E67E9C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CFCD768-2100-4B20-87EF-9F92EFBD8F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1B599-DFF1-4E00-9EAE-EE32BD7B4860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0FCF7F6-290B-4DE7-BA60-863CBF95C2AF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9358AB-E1C9-402B-9F3F-28B4F50DAC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8C24EC-8C5D-4A7E-9D57-C752E0DC94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6C0B30A-4855-4424-B3A8-AC110CA8356F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C119EB9-1A9A-45A4-AE16-9968A70C5C35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A5B7B85-4DC3-4343-B734-4852DD5DF033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3F3733E-DBA5-4A25-9315-B7A1A5E7A1FF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AAB30D07-BE85-45CD-8055-8C57B00E295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7FFCCA-9DBF-4E0A-BDC6-F7B8F39BD7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12238" y="539999"/>
            <a:ext cx="2628900" cy="57687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1F1B23-21CD-4A3B-938B-5502019A1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50863" y="539999"/>
            <a:ext cx="8245475" cy="57687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9C884-5A98-4C01-BB89-098AC6966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4D22-9CD7-4FC6-9444-21948246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ECC14-D66C-401A-A0C9-DFCA5533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108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7416F32-9D98-4340-82E8-E90CE00AD2AC}"/>
              </a:ext>
            </a:extLst>
          </p:cNvPr>
          <p:cNvGrpSpPr/>
          <p:nvPr/>
        </p:nvGrpSpPr>
        <p:grpSpPr>
          <a:xfrm flipV="1">
            <a:off x="0" y="-1"/>
            <a:ext cx="12191999" cy="6861601"/>
            <a:chOff x="0" y="-1"/>
            <a:chExt cx="12191999" cy="686160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375AB4-82BB-418F-A50F-6180F68724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FDD54B2-4A3F-4BFE-8FF0-82CA73F4AE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0280" y="2148106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0876F96-77AB-4E72-B1D2-FA45F4E3C0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6347046" cy="6347046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B08A2E9-6518-449E-940B-8518A1D850BB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0" y="-1"/>
              <a:ext cx="10800000" cy="6858000"/>
              <a:chOff x="2328000" y="0"/>
              <a:chExt cx="2880000" cy="144000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0A86BE0-76B3-4EA0-BA2D-05266013A814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BA13564-810C-4398-AA63-67B020811FCB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555E1EF-6216-47FA-BBCA-7C0C8C2DAB8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6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D8D85657-6A77-4466-887F-EE948B9CD2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D35498-B0C3-40BD-9407-6D0C0587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2F85E-0893-4D8C-816A-5193CC6DC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0000">
              <a:defRPr/>
            </a:lvl1pPr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46A9C-9655-49F5-85B3-A8A37F4F5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F896C-71D7-487F-A1B9-CBBE6DF4D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228E8-7B8A-4153-BEB2-BD5A69F2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40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E54407D-DBA4-414C-ACA5-30D7B87C652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D518BC-8E44-4DAA-A8B9-2CFBD91DCDCD}"/>
                </a:ext>
              </a:extLst>
            </p:cNvPr>
            <p:cNvSpPr/>
            <p:nvPr/>
          </p:nvSpPr>
          <p:spPr>
            <a:xfrm rot="10800000" flipH="1">
              <a:off x="0" y="2019649"/>
              <a:ext cx="4838350" cy="483835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67C3660-39CD-431D-8E64-37508FFEAC9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03875" y="0"/>
              <a:ext cx="6521820" cy="3260910"/>
              <a:chOff x="0" y="0"/>
              <a:chExt cx="2880000" cy="1440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4CCE569-E461-438A-A235-B96A542AF82F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3F9DF1F-1F74-476C-AD41-22AC3F8A65A0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BE49ED5-9713-43D1-AE9E-3F9FE557407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1A2854-1482-4441-85EA-D7B9F3EF56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4887" y="2538000"/>
              <a:ext cx="4320000" cy="432000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ED36A6D-894D-44DA-851C-345A414F3F6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6F1DF-CD42-4695-A7D0-2F5B19305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7345362" cy="5768725"/>
          </a:xfrm>
        </p:spPr>
        <p:txBody>
          <a:bodyPr anchor="t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49160-0F86-4FCA-8718-6980E99C7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75612" y="540000"/>
            <a:ext cx="3565523" cy="5768725"/>
          </a:xfrm>
        </p:spPr>
        <p:txBody>
          <a:bodyPr anchor="t"/>
          <a:lstStyle>
            <a:lvl1pPr marL="0" indent="0">
              <a:buNone/>
              <a:defRPr sz="18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C6CBB-DABA-4F2E-8574-46747E15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6BC-9ECC-439C-BF2E-F0B7EF193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2552-C4C9-44EE-B7CB-5A652393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5774299-531D-4CAC-881D-7EB68BC99FCC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9" name="Rectangle 8">
              <a:extLst>
                <a:ext uri="{FF2B5EF4-FFF2-40B4-BE49-F238E27FC236}">
                  <a16:creationId xmlns:a16="http://schemas.microsoft.com/office/drawing/2014/main" id="{A17676CF-DDCC-48C1-AC68-CDA0B9E47FD8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052D363-F6F5-455B-A2F2-A12B30CEE5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0C396B8-00CA-4AE9-A0A5-B4E2B2A2AC07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6660166-3107-4058-A259-59B0527306BD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2BE934E-3063-4D0F-AFDE-68D58D336CB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39660FA-744A-4CB3-9BED-C59793E3BF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E313EEC-733B-4019-8A0B-3FA768B8DB7A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21FE91F-780C-4ABD-ADE8-0EFDB7196A10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09EA389-EE78-4475-A390-5EDED23C2D6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E492A94-8867-4C62-9D40-4023C41E0AF8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3DAD7C5-BA12-4557-8BC4-72C69B0D59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412EC-56C0-4009-B2E3-D63F9EECB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5" cy="1209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0C84F-F3B7-4BF4-A328-BCF5ADD32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919CD5-DBB4-4749-980D-B5B40ECB6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5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CFC378-6572-43DF-8344-59DE8122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67A14-246A-4DDF-865C-68F6E169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74B6D-E110-478C-94B9-2F8199E5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092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130F7E5-A40E-4C9C-8E4F-3935B9182C4A}"/>
              </a:ext>
            </a:extLst>
          </p:cNvPr>
          <p:cNvGrpSpPr/>
          <p:nvPr/>
        </p:nvGrpSpPr>
        <p:grpSpPr>
          <a:xfrm>
            <a:off x="0" y="-2"/>
            <a:ext cx="12191999" cy="6858001"/>
            <a:chOff x="0" y="-2"/>
            <a:chExt cx="12191999" cy="685800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E67B504-02A7-4203-87D0-07D333D71917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1158F3-E1C3-400D-8505-628DB94365CE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AEADDCE-3295-4F24-8700-C93B5457C2B7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F95C76A-5429-458C-BC9D-E1053EF7B84F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D0E8A42-259A-43FA-B284-B459D736409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900B4F1-619C-4C0E-B749-1843F22C946A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E6F70BB-DCCC-4CF0-B5BB-95A965A99947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3E6C50C-C1DA-44E1-B254-3B7228879DCD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FC6EEED-A40A-4D1C-BE6B-11DD62770607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27FF3FB-FDFC-4659-A7D6-ABED74010E82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1548ED5-6668-4672-88DC-40E92508ACA2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75AE1B2-E73F-4E6E-AAFB-FB1C02684D3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750F2D6-C0E1-4AFE-AB87-083292737609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4ECC0D66-F2BE-4BF4-87F6-CE618B5C89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0BCA11-08C2-4C9A-B0A3-31C9051C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3" cy="1210396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2CEB0-C969-40EA-A5E2-8D875E28A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929783"/>
            <a:ext cx="5448052" cy="792161"/>
          </a:xfrm>
        </p:spPr>
        <p:txBody>
          <a:bodyPr anchor="b"/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F41A6-112E-4305-A0BA-6E119A77A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C672C5-31B9-443B-8DEE-5523646891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3949" y="1929782"/>
            <a:ext cx="5437187" cy="792000"/>
          </a:xfrm>
        </p:spPr>
        <p:txBody>
          <a:bodyPr anchor="b"/>
          <a:lstStyle>
            <a:lvl1pPr marL="0" indent="0">
              <a:buNone/>
              <a:defRPr sz="1600" b="0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D18B9D-8B21-4249-A3AD-8FBE48F0F5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395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B60881-13B2-4064-84FB-6D071F36C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9FCE5D-D5EF-485D-97FA-2614FF964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F204FC-4F66-417C-8E4B-74772ED05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09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521FD20-B9D4-4FD1-9AAD-F4157555AD62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477A35-8424-45D6-A66E-8ACFA6C405B5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BFBA1CE-E9AC-40C0-A7F9-E5671F5FEF9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C2729A-59F8-46A4-9AAA-7665E5966E2D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3EBBB96-590D-4704-87AD-A00AE2424DE8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89BAB7D-5298-40B9-910B-136D0C6A9934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F323EA00-E168-4864-883B-358A7CDF9153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4F2DFA-2F27-43FB-B08C-0787FA44B0D1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750354-CD8D-4A3B-A7AC-04622BCB049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3ED3C6-DA43-4D1C-9056-407A4FB1C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6"/>
            <a:ext cx="11090275" cy="5759450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CEB41-E921-45ED-951A-861E31E01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6B422D-769C-4E63-8763-ABBB88500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8FB6F-2D68-40C0-B628-142011F3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984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ED88E92-14F3-4B58-9E48-1D79E139A89E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466AE7-32B6-4334-AF41-B9387E6726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9C09F8-90CD-443F-9AA1-D08C56A605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304AB-BE7D-45AC-A876-4A24543AE5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E11922B-DDB3-46D7-B1BD-C1CCDB3C42E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580F8F6-E662-4BCD-AC9C-7E5DDBD5A773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A333FE5-ADB0-48EE-A1A6-9AA36DA343A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B09CD4F-6DF4-48AA-BD35-23E3F2A643F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2223219-ACCC-42F2-A1B4-E3C8C8AB12A4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510B0E9-9BA0-4357-9E04-554C19BAAC89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06DA80-525A-4C9E-A441-50630AA772A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841E027-8E53-4FEB-8605-2124D85731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D871A2-AE80-4408-AA95-DC60D132E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122A1-7B97-4979-B319-1CE0A4A4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09A76-7DCD-477A-A6BA-EEA63FF94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73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D5C0F5C-A529-490C-8941-78F10C6A00D3}"/>
              </a:ext>
            </a:extLst>
          </p:cNvPr>
          <p:cNvGrpSpPr/>
          <p:nvPr/>
        </p:nvGrpSpPr>
        <p:grpSpPr>
          <a:xfrm flipH="1">
            <a:off x="0" y="0"/>
            <a:ext cx="12191999" cy="6858001"/>
            <a:chOff x="0" y="-2"/>
            <a:chExt cx="12191999" cy="6858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A8D739-B942-4545-9459-A6CAF0444D1F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BB38CCA-110B-4404-9363-BFFA76C096D2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223FE99-C58F-4A56-8F8E-2942FF74E4BD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BBD4511-8AB6-4BD3-8410-7FB3EC8D42B2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A8CA067-2248-4BD3-B56E-2C014AEB227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C017B9B-2727-4255-8F80-9D4C2A5AE297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93C5F16-BC47-4707-B6B7-DC5262ACDC51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88FE13-0734-4BB3-B4D1-7C53A194DA84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C9B7EF7-1EDF-4AC7-8E40-C2801783AC85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25CA0A0-9A3F-498E-983D-B3285EF5AD9A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171814-E4F0-44B5-BC3F-588512210991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E666ACD-EB1C-4732-971B-C3B26061DB8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A4E213B-7F96-44C1-90B3-B72E9387BF73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FE392AA-35E5-40E5-9309-284A0C54106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A8188C-9713-46E1-AA5C-C84FE515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192CC-893A-4A84-A7E9-F389D83F0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400" y="540000"/>
            <a:ext cx="6408736" cy="5759450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CC7765-7D44-43DD-A1DF-419D3E1C6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3536950"/>
            <a:ext cx="4511426" cy="2771775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36875-AFB0-4905-8C9E-A72B4F597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37ABF-7E70-4E45-A67B-C503BF18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016CA-2983-47BF-BA09-2130A40C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97E00A2-2906-4C97-9D1F-C789D3ADD373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9CE8EF9-87D6-47FD-B7D3-2D48D8E48AC3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784998E-9D37-4D0D-889A-C67531E5295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B575B0B-C502-438E-967C-64D268031426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FC29931-00EB-4F74-BE4C-172A4C282A26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9B4C87-FDD3-406D-BE06-3ABF69905E03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D817A89-A0E1-4190-90AE-0571E6CE8FC6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FD20388-C666-4992-920D-5F034214950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AB0CC3-A07E-43B8-9B34-0A67C1806D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1800A6-9706-4B81-B957-C950A5F77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17652B-AA0D-4574-AF1D-7F7442D84B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32400" y="549275"/>
            <a:ext cx="6408736" cy="57594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19547-D24B-4BD1-8C26-318450B17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999" y="3536950"/>
            <a:ext cx="4511425" cy="2771774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A22E6-7E01-4547-8555-B2C197543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0BCE0-945C-4FDF-95A1-2149B1FF5B83}" type="datetimeFigureOut">
              <a:rPr lang="en-US" smtClean="0"/>
              <a:t>8/14/2022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F6BEC-98F3-43FE-BA9B-B046D891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FAF54-57F0-46F9-A1BA-B554E1401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55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749C77-AA3A-4DA0-9E20-32FCD2B8B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809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DC81A-9B5E-4A92-AA7B-3D750F95F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2528887"/>
            <a:ext cx="11101136" cy="377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B8083-48FB-4D6A-B77A-262FE3E23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314400"/>
            <a:ext cx="7350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00" baseline="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DA5BD-F7C8-4883-81D1-EF1F6F00E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75613" y="6314400"/>
            <a:ext cx="2623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none" spc="100" baseline="0">
                <a:solidFill>
                  <a:schemeClr val="tx1"/>
                </a:solidFill>
              </a:defRPr>
            </a:lvl1pPr>
          </a:lstStyle>
          <a:p>
            <a:pPr algn="r"/>
            <a:fld id="{7CF0BCE0-945C-4FDF-95A1-2149B1FF5B83}" type="datetimeFigureOut">
              <a:rPr lang="en-US" smtClean="0"/>
              <a:pPr algn="r"/>
              <a:t>8/14/2022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8FEDB-2614-400B-9C19-0F4D448D9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3899" y="6314400"/>
            <a:ext cx="757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4CD77608-3819-479B-BB98-C216BA724EFE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7278280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410.8141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93/mnras/sty590" TargetMode="External"/><Relationship Id="rId5" Type="http://schemas.openxmlformats.org/officeDocument/2006/relationships/hyperlink" Target="https://arxiv.org/abs/1505.07834" TargetMode="External"/><Relationship Id="rId4" Type="http://schemas.openxmlformats.org/officeDocument/2006/relationships/hyperlink" Target="https://doi.org/10.1093%2Fmnras%2Fstab349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mnh.org/explore/ology/astronomy/the-milky-way-galaxy2" TargetMode="External"/><Relationship Id="rId7" Type="http://schemas.openxmlformats.org/officeDocument/2006/relationships/hyperlink" Target="https://www.turbosquid.com/3d-models/3d-inflated-balloon/1036754" TargetMode="External"/><Relationship Id="rId2" Type="http://schemas.openxmlformats.org/officeDocument/2006/relationships/hyperlink" Target="https://earthsky.org/space/dark-matter-missing-from-galaxy-agc-114905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Gravitational_potential" TargetMode="External"/><Relationship Id="rId5" Type="http://schemas.openxmlformats.org/officeDocument/2006/relationships/hyperlink" Target="https://commons.wikimedia.org/wiki/File:Frisbee_freestyle_claudio_cigna_2009.jpg" TargetMode="External"/><Relationship Id="rId4" Type="http://schemas.openxmlformats.org/officeDocument/2006/relationships/hyperlink" Target="https://astronomy.com/magazine/ask-astro/2017/12/galaxy-rotation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70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80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2558C81-74F5-D7A3-9200-74DFCC38B2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883" r="-1" b="-1"/>
          <a:stretch/>
        </p:blipFill>
        <p:spPr>
          <a:xfrm>
            <a:off x="-688" y="-4"/>
            <a:ext cx="12192687" cy="6858000"/>
          </a:xfrm>
          <a:prstGeom prst="rect">
            <a:avLst/>
          </a:prstGeom>
        </p:spPr>
      </p:pic>
      <p:grpSp>
        <p:nvGrpSpPr>
          <p:cNvPr id="51" name="Group 30">
            <a:extLst>
              <a:ext uri="{FF2B5EF4-FFF2-40B4-BE49-F238E27FC236}">
                <a16:creationId xmlns:a16="http://schemas.microsoft.com/office/drawing/2014/main" id="{67186895-7DAD-4EEE-BF1A-CC36B9426A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0" y="-5"/>
            <a:ext cx="9785926" cy="6858005"/>
            <a:chOff x="2406074" y="-5"/>
            <a:chExt cx="9785926" cy="6858005"/>
          </a:xfrm>
        </p:grpSpPr>
        <p:grpSp>
          <p:nvGrpSpPr>
            <p:cNvPr id="52" name="Group 31">
              <a:extLst>
                <a:ext uri="{FF2B5EF4-FFF2-40B4-BE49-F238E27FC236}">
                  <a16:creationId xmlns:a16="http://schemas.microsoft.com/office/drawing/2014/main" id="{45BFDCD0-B536-4527-AB6E-79B0E4EDD0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2424112" y="-4"/>
              <a:ext cx="9767888" cy="6858003"/>
              <a:chOff x="0" y="-3"/>
              <a:chExt cx="9767888" cy="6858003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1850C5E2-9BE7-4321-8945-320FE5AA9C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428999"/>
                <a:ext cx="9767888" cy="3429001"/>
              </a:xfrm>
              <a:prstGeom prst="rect">
                <a:avLst/>
              </a:prstGeom>
              <a:gradFill flip="none" rotWithShape="1">
                <a:gsLst>
                  <a:gs pos="32000">
                    <a:schemeClr val="bg1">
                      <a:alpha val="60000"/>
                    </a:schemeClr>
                  </a:gs>
                  <a:gs pos="0">
                    <a:schemeClr val="bg1">
                      <a:alpha val="80000"/>
                    </a:schemeClr>
                  </a:gs>
                  <a:gs pos="63000">
                    <a:schemeClr val="bg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3" name="Rectangle 40">
                <a:extLst>
                  <a:ext uri="{FF2B5EF4-FFF2-40B4-BE49-F238E27FC236}">
                    <a16:creationId xmlns:a16="http://schemas.microsoft.com/office/drawing/2014/main" id="{07B89D3D-F057-4F89-87AC-DBA5FD04CE4E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V="1">
                <a:off x="0" y="-3"/>
                <a:ext cx="9767888" cy="3428999"/>
              </a:xfrm>
              <a:prstGeom prst="rect">
                <a:avLst/>
              </a:prstGeom>
              <a:gradFill flip="none" rotWithShape="1">
                <a:gsLst>
                  <a:gs pos="32000">
                    <a:schemeClr val="bg1">
                      <a:alpha val="60000"/>
                    </a:schemeClr>
                  </a:gs>
                  <a:gs pos="0">
                    <a:schemeClr val="bg1">
                      <a:alpha val="80000"/>
                    </a:schemeClr>
                  </a:gs>
                  <a:gs pos="63000">
                    <a:schemeClr val="bg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54" name="Group 32">
              <a:extLst>
                <a:ext uri="{FF2B5EF4-FFF2-40B4-BE49-F238E27FC236}">
                  <a16:creationId xmlns:a16="http://schemas.microsoft.com/office/drawing/2014/main" id="{95B5518D-4B46-4866-BF9F-D6550DA002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2406074" y="-5"/>
              <a:ext cx="9785926" cy="6858002"/>
              <a:chOff x="0" y="-1"/>
              <a:chExt cx="9785926" cy="6858002"/>
            </a:xfrm>
          </p:grpSpPr>
          <p:sp>
            <p:nvSpPr>
              <p:cNvPr id="55" name="Rectangle 37">
                <a:extLst>
                  <a:ext uri="{FF2B5EF4-FFF2-40B4-BE49-F238E27FC236}">
                    <a16:creationId xmlns:a16="http://schemas.microsoft.com/office/drawing/2014/main" id="{71673445-12E5-48F8-BEF8-87016BBC52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0" y="3429000"/>
                <a:ext cx="9785926" cy="3429001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/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6" name="Rectangle 38">
                <a:extLst>
                  <a:ext uri="{FF2B5EF4-FFF2-40B4-BE49-F238E27FC236}">
                    <a16:creationId xmlns:a16="http://schemas.microsoft.com/office/drawing/2014/main" id="{3ACC629B-B138-4925-BE58-F4E4E2CC831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V="1">
                <a:off x="0" y="-1"/>
                <a:ext cx="9785926" cy="342899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/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0C8F77F-4220-4C2C-BE7D-0C626E4570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2423330" y="-5"/>
              <a:ext cx="9768670" cy="6858002"/>
              <a:chOff x="2423330" y="-5"/>
              <a:chExt cx="9768670" cy="6858002"/>
            </a:xfrm>
          </p:grpSpPr>
          <p:sp>
            <p:nvSpPr>
              <p:cNvPr id="57" name="Rectangle 35">
                <a:extLst>
                  <a:ext uri="{FF2B5EF4-FFF2-40B4-BE49-F238E27FC236}">
                    <a16:creationId xmlns:a16="http://schemas.microsoft.com/office/drawing/2014/main" id="{B66BF283-D5A5-422F-9640-B6D1ABD9891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>
                <a:off x="2423330" y="-5"/>
                <a:ext cx="9767888" cy="3429001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4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8" name="Rectangle 36">
                <a:extLst>
                  <a:ext uri="{FF2B5EF4-FFF2-40B4-BE49-F238E27FC236}">
                    <a16:creationId xmlns:a16="http://schemas.microsoft.com/office/drawing/2014/main" id="{05EAD1A7-3DBD-4376-BF10-AEE971C1BC2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10800000" flipV="1">
                <a:off x="2424112" y="3428998"/>
                <a:ext cx="9767888" cy="342899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4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8F565D01-6AAA-4149-B7F9-257DDE044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 flipV="1">
              <a:off x="4637393" y="-696606"/>
              <a:ext cx="6312874" cy="8796338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0FB0517-D7C9-4E9E-B3F6-7575B6F891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540000"/>
            <a:ext cx="4500561" cy="4259814"/>
          </a:xfrm>
        </p:spPr>
        <p:txBody>
          <a:bodyPr>
            <a:normAutofit/>
          </a:bodyPr>
          <a:lstStyle/>
          <a:p>
            <a:r>
              <a:rPr lang="en-US" sz="4200">
                <a:solidFill>
                  <a:srgbClr val="FFFFFF"/>
                </a:solidFill>
              </a:rPr>
              <a:t>Modelling the Kinematics of an Ultra Diffuse Galaxy to Determine its Dark Matter Content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F9BD59-CEF4-9795-7C0D-2DFF14D34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4988476"/>
            <a:ext cx="4500561" cy="1320249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en-CA" sz="1500">
                <a:solidFill>
                  <a:srgbClr val="FFFFFF"/>
                </a:solidFill>
              </a:rPr>
              <a:t>By: Henry White</a:t>
            </a:r>
          </a:p>
          <a:p>
            <a:pPr>
              <a:lnSpc>
                <a:spcPct val="115000"/>
              </a:lnSpc>
            </a:pPr>
            <a:r>
              <a:rPr lang="en-CA" sz="1500">
                <a:solidFill>
                  <a:srgbClr val="FFFFFF"/>
                </a:solidFill>
              </a:rPr>
              <a:t>For: </a:t>
            </a:r>
            <a:r>
              <a:rPr lang="en-US" sz="1500">
                <a:solidFill>
                  <a:srgbClr val="FFFFFF"/>
                </a:solidFill>
              </a:rPr>
              <a:t>Canadian Astro-Particle Physics Summer Student Talk Competition</a:t>
            </a:r>
            <a:r>
              <a:rPr lang="en-CA" sz="1500">
                <a:solidFill>
                  <a:srgbClr val="FFFFFF"/>
                </a:solidFill>
              </a:rPr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3920498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72681-D543-865A-9BB3-5DC43D367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Results and Conclusions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AD2CDA-671B-07B4-52BD-F7F0EDF644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66379" y="1735192"/>
                <a:ext cx="7109505" cy="458280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CA" sz="2600" dirty="0">
                    <a:effectLst/>
                    <a:ea typeface="Calibri" panose="020F0502020204030204" pitchFamily="34" charset="0"/>
                  </a:rPr>
                  <a:t>By producing mock observations of ultra diffuse galaxies, the accuracy of the kinematics produced by 3D-BAROLO were quantified</a:t>
                </a:r>
              </a:p>
              <a:p>
                <a:r>
                  <a:rPr lang="en-CA" sz="2600" dirty="0"/>
                  <a:t>The velocity dispersion of AGC 114905 is likely </a:t>
                </a:r>
                <a14:m>
                  <m:oMath xmlns:m="http://schemas.openxmlformats.org/officeDocument/2006/math">
                    <m:r>
                      <a:rPr lang="en-CA" sz="2600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CA" sz="26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CA" sz="2600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𝑘𝑚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CA" sz="2600" dirty="0"/>
                  <a:t> higher than what is reported in MP22</a:t>
                </a:r>
              </a:p>
              <a:p>
                <a:r>
                  <a:rPr lang="en-CA" sz="2600" dirty="0"/>
                  <a:t>Galaxies with </a:t>
                </a:r>
                <a:r>
                  <a:rPr lang="en-CA" sz="2600" b="1" dirty="0"/>
                  <a:t>higher velocity dispersion </a:t>
                </a:r>
                <a:r>
                  <a:rPr lang="en-CA" sz="2600" dirty="0"/>
                  <a:t>tend to have </a:t>
                </a:r>
                <a:r>
                  <a:rPr lang="en-CA" sz="2600" b="1" dirty="0"/>
                  <a:t>more massive DM halos [4].</a:t>
                </a:r>
                <a:endParaRPr lang="en-CA" dirty="0"/>
              </a:p>
              <a:p>
                <a:pPr lvl="1"/>
                <a:endParaRPr lang="en-CA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3AD2CDA-671B-07B4-52BD-F7F0EDF644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6379" y="1735192"/>
                <a:ext cx="7109505" cy="4582808"/>
              </a:xfrm>
              <a:blipFill>
                <a:blip r:embed="rId3"/>
                <a:stretch>
                  <a:fillRect l="-1286" t="-666" r="-102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3D17B30F-BF0C-3E8A-5B4B-9217040618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175" r="10823" b="-3"/>
          <a:stretch/>
        </p:blipFill>
        <p:spPr>
          <a:xfrm>
            <a:off x="7121612" y="1033428"/>
            <a:ext cx="5284572" cy="5284572"/>
          </a:xfrm>
          <a:custGeom>
            <a:avLst/>
            <a:gdLst/>
            <a:ahLst/>
            <a:cxnLst/>
            <a:rect l="l" t="t" r="r" b="b"/>
            <a:pathLst>
              <a:path w="6858000" h="6858000">
                <a:moveTo>
                  <a:pt x="3429001" y="0"/>
                </a:moveTo>
                <a:cubicBezTo>
                  <a:pt x="5322784" y="0"/>
                  <a:pt x="6858000" y="1535216"/>
                  <a:pt x="6858000" y="3429001"/>
                </a:cubicBezTo>
                <a:cubicBezTo>
                  <a:pt x="6858000" y="5322785"/>
                  <a:pt x="5322784" y="6858000"/>
                  <a:pt x="3429001" y="6858000"/>
                </a:cubicBezTo>
                <a:cubicBezTo>
                  <a:pt x="1535216" y="6858000"/>
                  <a:pt x="0" y="5322785"/>
                  <a:pt x="0" y="3429001"/>
                </a:cubicBezTo>
                <a:cubicBezTo>
                  <a:pt x="0" y="1535216"/>
                  <a:pt x="1535216" y="0"/>
                  <a:pt x="3429001" y="0"/>
                </a:cubicBezTo>
                <a:close/>
              </a:path>
            </a:pathLst>
          </a:custGeom>
          <a:effectLst>
            <a:softEdge rad="508000"/>
          </a:effectLst>
        </p:spPr>
      </p:pic>
    </p:spTree>
    <p:extLst>
      <p:ext uri="{BB962C8B-B14F-4D97-AF65-F5344CB8AC3E}">
        <p14:creationId xmlns:p14="http://schemas.microsoft.com/office/powerpoint/2010/main" val="15527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76EE2-7667-9002-8030-461FEFD57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28467-7692-C543-036D-74A948D989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698171"/>
            <a:ext cx="11101136" cy="4610553"/>
          </a:xfrm>
        </p:spPr>
        <p:txBody>
          <a:bodyPr>
            <a:normAutofit fontScale="85000" lnSpcReduction="10000"/>
          </a:bodyPr>
          <a:lstStyle/>
          <a:p>
            <a:pPr marL="0" indent="0" algn="l">
              <a:buNone/>
            </a:pPr>
            <a:r>
              <a:rPr lang="en-CA" b="0" i="0" dirty="0">
                <a:effectLst/>
                <a:latin typeface="Arial" panose="020B0604020202020204" pitchFamily="34" charset="0"/>
              </a:rPr>
              <a:t>[</a:t>
            </a:r>
            <a:r>
              <a:rPr lang="en-CA" b="0" i="0" dirty="0">
                <a:effectLst/>
              </a:rPr>
              <a:t>1] P. G. van </a:t>
            </a:r>
            <a:r>
              <a:rPr lang="en-CA" b="0" i="0" dirty="0" err="1">
                <a:effectLst/>
              </a:rPr>
              <a:t>Dokkum</a:t>
            </a:r>
            <a:r>
              <a:rPr lang="en-CA" b="0" i="0" dirty="0">
                <a:effectLst/>
              </a:rPr>
              <a:t>, R. Abraham, A. Merritt, J. Zhang, M. </a:t>
            </a:r>
            <a:r>
              <a:rPr lang="en-CA" b="0" i="0" dirty="0" err="1">
                <a:effectLst/>
              </a:rPr>
              <a:t>Geha</a:t>
            </a:r>
            <a:r>
              <a:rPr lang="en-CA" b="0" i="0" dirty="0">
                <a:effectLst/>
              </a:rPr>
              <a:t>, and C. Conroy, “FORTY-SEVEN MILKY WAY-SIZED,</a:t>
            </a:r>
            <a:br>
              <a:rPr lang="en-CA" b="0" i="0" dirty="0">
                <a:effectLst/>
              </a:rPr>
            </a:br>
            <a:r>
              <a:rPr lang="en-CA" b="0" i="0" dirty="0">
                <a:effectLst/>
              </a:rPr>
              <a:t>EXTREMELY DIFFUSE GALAXIES IN THE COMA CLUSTER,” The Astrophysical Journal, vol. 798, no. 2, p. L45, </a:t>
            </a:r>
            <a:r>
              <a:rPr lang="en-CA" b="0" i="0" dirty="0" err="1">
                <a:effectLst/>
              </a:rPr>
              <a:t>jan</a:t>
            </a:r>
            <a:br>
              <a:rPr lang="en-CA" b="0" i="0" dirty="0">
                <a:effectLst/>
              </a:rPr>
            </a:br>
            <a:r>
              <a:rPr lang="en-CA" b="0" i="0" dirty="0">
                <a:effectLst/>
              </a:rPr>
              <a:t>2015. [Online]. Available: </a:t>
            </a:r>
            <a:r>
              <a:rPr lang="en-CA" b="0" i="0" dirty="0">
                <a:effectLst/>
                <a:hlinkClick r:id="rId3"/>
              </a:rPr>
              <a:t>https://arxiv.org/abs/1410.8141</a:t>
            </a:r>
            <a:endParaRPr lang="en-CA" b="0" i="0" dirty="0">
              <a:effectLst/>
            </a:endParaRPr>
          </a:p>
          <a:p>
            <a:pPr marL="0" indent="0" algn="l">
              <a:buNone/>
            </a:pPr>
            <a:br>
              <a:rPr lang="en-CA" b="0" i="0" dirty="0">
                <a:effectLst/>
              </a:rPr>
            </a:br>
            <a:r>
              <a:rPr lang="en-CA" b="0" i="0" dirty="0">
                <a:effectLst/>
              </a:rPr>
              <a:t>[2] P. E. M. Pi ̃n a, F. </a:t>
            </a:r>
            <a:r>
              <a:rPr lang="en-CA" b="0" i="0" dirty="0" err="1">
                <a:effectLst/>
              </a:rPr>
              <a:t>Fraternali</a:t>
            </a:r>
            <a:r>
              <a:rPr lang="en-CA" b="0" i="0" dirty="0">
                <a:effectLst/>
              </a:rPr>
              <a:t>, T. </a:t>
            </a:r>
            <a:r>
              <a:rPr lang="en-CA" b="0" i="0" dirty="0" err="1">
                <a:effectLst/>
              </a:rPr>
              <a:t>Oosterloo</a:t>
            </a:r>
            <a:r>
              <a:rPr lang="en-CA" b="0" i="0" dirty="0">
                <a:effectLst/>
              </a:rPr>
              <a:t>, E. A. K. Adams, K. A. Oman, and L. </a:t>
            </a:r>
            <a:r>
              <a:rPr lang="en-CA" b="0" i="0" dirty="0" err="1">
                <a:effectLst/>
              </a:rPr>
              <a:t>Leisman</a:t>
            </a:r>
            <a:r>
              <a:rPr lang="en-CA" b="0" i="0" dirty="0">
                <a:effectLst/>
              </a:rPr>
              <a:t>, “No need for dark matter: resolved kinematics of the ultra-diffuse galaxy AGC 114905,” Monthly Notices of the Royal Astronomical Society, vol. 512, no. 3, pp. 3230–3242, dec 2021. [Online]. Available: </a:t>
            </a:r>
            <a:r>
              <a:rPr lang="en-CA" b="0" i="0" dirty="0">
                <a:effectLst/>
                <a:hlinkClick r:id="rId4"/>
              </a:rPr>
              <a:t>https://doi.org/10.1093%2Fmnras%2Fstab3491</a:t>
            </a:r>
            <a:endParaRPr lang="en-CA" b="0" i="0" dirty="0">
              <a:effectLst/>
            </a:endParaRPr>
          </a:p>
          <a:p>
            <a:pPr marL="0" indent="0" algn="l">
              <a:buNone/>
            </a:pPr>
            <a:endParaRPr lang="en-CA" dirty="0"/>
          </a:p>
          <a:p>
            <a:pPr marL="0" indent="0" algn="l">
              <a:buNone/>
            </a:pPr>
            <a:r>
              <a:rPr lang="en-CA" b="0" i="0" dirty="0">
                <a:effectLst/>
                <a:latin typeface="Arial" panose="020B0604020202020204" pitchFamily="34" charset="0"/>
              </a:rPr>
              <a:t>[3] E. Di Teodoro and F. </a:t>
            </a:r>
            <a:r>
              <a:rPr lang="en-CA" b="0" i="0" dirty="0" err="1">
                <a:effectLst/>
                <a:latin typeface="Arial" panose="020B0604020202020204" pitchFamily="34" charset="0"/>
              </a:rPr>
              <a:t>Fraternali</a:t>
            </a:r>
            <a:r>
              <a:rPr lang="en-CA" b="0" i="0" dirty="0">
                <a:effectLst/>
                <a:latin typeface="Arial" panose="020B0604020202020204" pitchFamily="34" charset="0"/>
              </a:rPr>
              <a:t>, “3d-barolo: a new 3d algorithm to derive rotation curves of galaxies,” 2015. [Online].</a:t>
            </a:r>
            <a:br>
              <a:rPr lang="en-CA" b="0" i="0" dirty="0">
                <a:effectLst/>
                <a:latin typeface="Lato" panose="020F0502020204030203" pitchFamily="34" charset="0"/>
              </a:rPr>
            </a:br>
            <a:r>
              <a:rPr lang="en-CA" b="0" i="0" dirty="0">
                <a:effectLst/>
                <a:latin typeface="Arial" panose="020B0604020202020204" pitchFamily="34" charset="0"/>
              </a:rPr>
              <a:t>Available: </a:t>
            </a:r>
            <a:r>
              <a:rPr lang="en-CA" b="0" i="0" dirty="0">
                <a:solidFill>
                  <a:srgbClr val="0070C0"/>
                </a:solidFill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https://arxiv.org/abs/1505.07834</a:t>
            </a:r>
            <a:r>
              <a:rPr lang="en-CA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 </a:t>
            </a:r>
          </a:p>
          <a:p>
            <a:pPr marL="0" indent="0" algn="l">
              <a:buNone/>
            </a:pPr>
            <a:br>
              <a:rPr lang="en-CA" b="0" i="0" dirty="0">
                <a:effectLst/>
                <a:latin typeface="Lato" panose="020F0502020204030203" pitchFamily="34" charset="0"/>
              </a:rPr>
            </a:br>
            <a:r>
              <a:rPr lang="en-CA" b="0" i="0" dirty="0">
                <a:effectLst/>
                <a:latin typeface="Arial" panose="020B0604020202020204" pitchFamily="34" charset="0"/>
              </a:rPr>
              <a:t>[4] P. J. Elahi, C. Power, C. d. P. Lagos, R. Poulton, and A. S. G. </a:t>
            </a:r>
            <a:r>
              <a:rPr lang="en-CA" b="0" i="0" dirty="0" err="1">
                <a:effectLst/>
                <a:latin typeface="Arial" panose="020B0604020202020204" pitchFamily="34" charset="0"/>
              </a:rPr>
              <a:t>Robotham</a:t>
            </a:r>
            <a:r>
              <a:rPr lang="en-CA" b="0" i="0" dirty="0">
                <a:effectLst/>
                <a:latin typeface="Arial" panose="020B0604020202020204" pitchFamily="34" charset="0"/>
              </a:rPr>
              <a:t>, “Using velocity dispersion to estimate halo mass: Is</a:t>
            </a:r>
            <a:r>
              <a:rPr lang="en-CA" dirty="0">
                <a:latin typeface="Lato" panose="020F0502020204030203" pitchFamily="34" charset="0"/>
              </a:rPr>
              <a:t> </a:t>
            </a:r>
            <a:r>
              <a:rPr lang="en-CA" b="0" i="0" dirty="0">
                <a:effectLst/>
                <a:latin typeface="Arial" panose="020B0604020202020204" pitchFamily="34" charset="0"/>
              </a:rPr>
              <a:t>the Local Group in tension with CDM?” Monthly Notices of the Royal Astronomical Society, vol. 477, no. 1, pp. 616–623, 03 2018. [Online]. Available: </a:t>
            </a:r>
            <a:r>
              <a:rPr lang="en-CA" b="0" i="0" dirty="0">
                <a:solidFill>
                  <a:srgbClr val="0070C0"/>
                </a:solidFill>
                <a:effectLst/>
                <a:latin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https://doi.org/10.1093/mnras/sty590</a:t>
            </a:r>
            <a:r>
              <a:rPr lang="en-CA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 </a:t>
            </a:r>
            <a:endParaRPr lang="en-CA" b="0" i="0" dirty="0">
              <a:solidFill>
                <a:srgbClr val="0070C0"/>
              </a:solidFill>
              <a:effectLst/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046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9279A-173F-20C7-7AC5-C9BDAF3D62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Image Credits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11BC91-91DA-CDA3-DDAA-6B7F589A4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+mj-lt"/>
              <a:buAutoNum type="arabicPeriod"/>
            </a:pPr>
            <a:r>
              <a:rPr lang="en-CA" dirty="0"/>
              <a:t>AGC 114905: </a:t>
            </a:r>
            <a:r>
              <a:rPr lang="en-CA" dirty="0">
                <a:hlinkClick r:id="rId2"/>
              </a:rPr>
              <a:t>https://earthsky.org/space/dark-matter-missing-from-galaxy-agc-114905/</a:t>
            </a:r>
            <a:r>
              <a:rPr lang="en-CA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Milky Way: </a:t>
            </a:r>
            <a:r>
              <a:rPr lang="en-CA" dirty="0">
                <a:hlinkClick r:id="rId3"/>
              </a:rPr>
              <a:t>https://www.amnh.org/explore/ology/astronomy/the-milky-way-galaxy2</a:t>
            </a:r>
            <a:r>
              <a:rPr lang="en-CA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Both figures in slide 3 are from ref. [2].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Significance of Results Galaxy: </a:t>
            </a:r>
            <a:r>
              <a:rPr lang="en-CA" dirty="0">
                <a:hlinkClick r:id="rId4"/>
              </a:rPr>
              <a:t>https://astronomy.com/magazine/ask-astro/2017/12/galaxy-rotation</a:t>
            </a:r>
            <a:r>
              <a:rPr lang="en-CA" b="1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Significance of Results Frisbee: </a:t>
            </a:r>
            <a:r>
              <a:rPr lang="en-CA" dirty="0">
                <a:hlinkClick r:id="rId5"/>
              </a:rPr>
              <a:t>https://commons.wikimedia.org/wiki/File:Frisbee_freestyle_claudio_cigna_2009.jpg</a:t>
            </a:r>
            <a:r>
              <a:rPr lang="en-CA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Gravitational Potential Well: </a:t>
            </a:r>
            <a:r>
              <a:rPr lang="en-CA" dirty="0">
                <a:hlinkClick r:id="rId6"/>
              </a:rPr>
              <a:t>https://en.wikipedia.org/wiki/Gravitational_potential</a:t>
            </a:r>
            <a:r>
              <a:rPr lang="en-CA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CA" dirty="0"/>
              <a:t>Balloon: </a:t>
            </a:r>
            <a:r>
              <a:rPr lang="en-CA" dirty="0">
                <a:hlinkClick r:id="rId7"/>
              </a:rPr>
              <a:t>https://www.turbosquid.com/3d-models/3d-inflated-balloon/1036754</a:t>
            </a:r>
            <a:r>
              <a:rPr lang="en-CA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97912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8">
            <a:extLst>
              <a:ext uri="{FF2B5EF4-FFF2-40B4-BE49-F238E27FC236}">
                <a16:creationId xmlns:a16="http://schemas.microsoft.com/office/drawing/2014/main" id="{A37F6730-8F76-4239-8CBA-B914B02A75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E11E5CC-3C1F-4093-97B6-6433FBF9A9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" y="0"/>
            <a:ext cx="12191999" cy="6861600"/>
            <a:chOff x="1" y="0"/>
            <a:chExt cx="12191999" cy="68616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8D720AE-B07F-482D-B526-4A9C632DA7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76F0BCA-E2AA-4AED-9091-1E820FF25B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71D2B33-982E-4EC0-9252-B8A7383C96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250D86D-299E-4837-B82C-B97DACC975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F74EFAF9-4DE5-4C1F-BF17-0A5930FFFAE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A857D782-AB09-4CB1-A94A-54F935E70985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4E95A3B-E29B-40AA-B9DD-FF0BA512FD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A71F79C-8170-4729-A592-753969B849B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8AE5C556-02CA-4512-9F5F-7088484CF763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75FD132-C2ED-4807-B2DA-D428F9C44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71967F12-B0C4-4D31-8D63-89945DCD29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2">
                  <a:alpha val="40000"/>
                </a:schemeClr>
              </a:gs>
              <a:gs pos="100000">
                <a:schemeClr val="bg2">
                  <a:alpha val="80000"/>
                </a:schemeClr>
              </a:gs>
            </a:gsLst>
            <a:lin ang="0" scaled="1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C246CC-1D2E-41FC-964C-D760DB187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4500561" cy="5759450"/>
          </a:xfrm>
        </p:spPr>
        <p:txBody>
          <a:bodyPr anchor="t">
            <a:normAutofit/>
          </a:bodyPr>
          <a:lstStyle/>
          <a:p>
            <a:r>
              <a:rPr lang="en-CA" sz="8100" dirty="0"/>
              <a:t>Key Questions</a:t>
            </a:r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9C31FBF6-CD15-6956-6354-11C27A113E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6252953"/>
              </p:ext>
            </p:extLst>
          </p:nvPr>
        </p:nvGraphicFramePr>
        <p:xfrm>
          <a:off x="5232400" y="540000"/>
          <a:ext cx="6408738" cy="57594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5" name="Picture 24">
            <a:extLst>
              <a:ext uri="{FF2B5EF4-FFF2-40B4-BE49-F238E27FC236}">
                <a16:creationId xmlns:a16="http://schemas.microsoft.com/office/drawing/2014/main" id="{6A7B54BD-FC9B-F0BE-B584-499A8A0F3FA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7005" y="3109391"/>
            <a:ext cx="3870790" cy="27951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BF9727-0D61-F3BE-206D-98627E905B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0987" y="2892462"/>
            <a:ext cx="4400550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0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811D4-B280-FB4E-8F43-0653CCBD1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5200" dirty="0"/>
              <a:t>What happens when you put in a MP22-like mock model into 3D-Barolo?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614598-48DD-C35C-937E-F91851EFFA1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-439712" y="2620576"/>
                <a:ext cx="3587862" cy="4002292"/>
              </a:xfrm>
            </p:spPr>
            <p:txBody>
              <a:bodyPr>
                <a:noAutofit/>
              </a:bodyPr>
              <a:lstStyle/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CA" sz="2400" b="0" i="1" dirty="0" smtClean="0">
                            <a:latin typeface="Cambria Math" panose="02040503050406030204" pitchFamily="18" charset="0"/>
                          </a:rPr>
                          <m:t>𝑑𝑖𝑠𝑝</m:t>
                        </m:r>
                      </m:sub>
                    </m:sSub>
                  </m:oMath>
                </a14:m>
                <a:r>
                  <a:rPr lang="en-CA" sz="2400" dirty="0"/>
                  <a:t> is underestimated by 2.5 – 4.5 km/s</a:t>
                </a:r>
              </a:p>
              <a:p>
                <a:pPr lvl="1"/>
                <a:endParaRPr lang="en-CA" sz="2400" dirty="0"/>
              </a:p>
              <a:p>
                <a:pPr lvl="1"/>
                <a:r>
                  <a:rPr lang="en-CA" sz="2400" dirty="0"/>
                  <a:t>Inner Surface density is slightly  underestimated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4614598-48DD-C35C-937E-F91851EFFA1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-439712" y="2620576"/>
                <a:ext cx="3587862" cy="4002292"/>
              </a:xfrm>
              <a:blipFill>
                <a:blip r:embed="rId3"/>
                <a:stretch>
                  <a:fillRect r="-11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01208E25-5943-6B55-ECC6-C4A66CD614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8150" y="2110218"/>
            <a:ext cx="8916562" cy="4512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322EE5-6E62-6789-AF98-8C746711E1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7250" y="2110218"/>
            <a:ext cx="8937462" cy="4512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65614DC-2486-25B4-9880-593CEB10F7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3606" y="2039946"/>
            <a:ext cx="9064750" cy="45829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30120F0-D782-2AEA-05CD-3D1D95D8A7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63606" y="2034164"/>
            <a:ext cx="9064750" cy="458292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9F86E80-0361-C336-7D91-7AAFF094765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3606" y="2046196"/>
            <a:ext cx="9128394" cy="464107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80235A8-BD9E-8611-E1BE-399A7276E0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63606" y="2076254"/>
            <a:ext cx="9128394" cy="4641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91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5D2-41CB-77A3-07E1-D51DF1033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Finding AGC </a:t>
            </a:r>
            <a:r>
              <a:rPr lang="en-CA" sz="6400" dirty="0"/>
              <a:t>114905</a:t>
            </a:r>
            <a:r>
              <a:rPr lang="en-CA" dirty="0"/>
              <a:t>’s Properties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50DDF9-7FF5-6232-7EC0-A8F559A27A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549" y="1983218"/>
                <a:ext cx="3046025" cy="4417582"/>
              </a:xfrm>
            </p:spPr>
            <p:txBody>
              <a:bodyPr>
                <a:normAutofit lnSpcReduction="10000"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𝑑𝑖𝑠𝑝</m:t>
                        </m:r>
                      </m:sub>
                    </m:sSub>
                  </m:oMath>
                </a14:m>
                <a:r>
                  <a:rPr lang="en-CA" sz="2400" dirty="0"/>
                  <a:t>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sz="2400" b="0" i="0" smtClean="0">
                        <a:latin typeface="Cambria Math" panose="02040503050406030204" pitchFamily="18" charset="0"/>
                      </a:rPr>
                      <m:t>Σ</m:t>
                    </m:r>
                    <m:d>
                      <m:dPr>
                        <m:ctrlPr>
                          <a:rPr lang="en-CA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sz="2400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CA" sz="2400" dirty="0"/>
                  <a:t> are increased within the mock galaxy</a:t>
                </a:r>
              </a:p>
              <a:p>
                <a:endParaRPr lang="en-CA" sz="2400" dirty="0"/>
              </a:p>
              <a:p>
                <a:r>
                  <a:rPr lang="en-CA" sz="2400" dirty="0"/>
                  <a:t>The quality of fits between 3D-Barolo and MP22 data increases dramatically</a:t>
                </a:r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50DDF9-7FF5-6232-7EC0-A8F559A27A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549" y="1983218"/>
                <a:ext cx="3046025" cy="4417582"/>
              </a:xfrm>
              <a:blipFill>
                <a:blip r:embed="rId3"/>
                <a:stretch>
                  <a:fillRect l="-2600" r="-3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651C72A-370B-BC12-F62A-9A3BF853B9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8690" y="1472861"/>
            <a:ext cx="9163310" cy="49967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9A8828-58B4-8E86-0CE1-56CFA43F13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8690" y="1472861"/>
            <a:ext cx="9163310" cy="49967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51FFCA-89D7-D6C4-CC37-90EAD0A341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8690" y="1472861"/>
            <a:ext cx="9163310" cy="50724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EF1168-0A5B-D878-6229-184911CB33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28690" y="1472861"/>
            <a:ext cx="9163310" cy="50724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DB0F9FA-38A9-E9A0-4977-0FB8171FB3F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28690" y="1503180"/>
            <a:ext cx="9163310" cy="50421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DA7B3A9-1A93-2831-2264-18DA65C3E0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28690" y="1503181"/>
            <a:ext cx="9163309" cy="500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389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7BA10581-08F2-4D9E-8CB4-07ECFEE95E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9">
            <a:extLst>
              <a:ext uri="{FF2B5EF4-FFF2-40B4-BE49-F238E27FC236}">
                <a16:creationId xmlns:a16="http://schemas.microsoft.com/office/drawing/2014/main" id="{59E2092A-4250-4BDD-AC6C-CA57E30DD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7266875" cy="6858000"/>
            <a:chOff x="0" y="0"/>
            <a:chExt cx="7266875" cy="6858000"/>
          </a:xfrm>
        </p:grpSpPr>
        <p:sp>
          <p:nvSpPr>
            <p:cNvPr id="18" name="Freeform: Shape 10">
              <a:extLst>
                <a:ext uri="{FF2B5EF4-FFF2-40B4-BE49-F238E27FC236}">
                  <a16:creationId xmlns:a16="http://schemas.microsoft.com/office/drawing/2014/main" id="{FA1EE7D2-EB27-4C6C-8E54-CBCDDCA178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3600"/>
              <a:ext cx="7266875" cy="6854400"/>
            </a:xfrm>
            <a:custGeom>
              <a:avLst/>
              <a:gdLst>
                <a:gd name="connsiteX0" fmla="*/ 3839675 w 7266875"/>
                <a:gd name="connsiteY0" fmla="*/ 0 h 6854400"/>
                <a:gd name="connsiteX1" fmla="*/ 7266875 w 7266875"/>
                <a:gd name="connsiteY1" fmla="*/ 3427200 h 6854400"/>
                <a:gd name="connsiteX2" fmla="*/ 3839675 w 7266875"/>
                <a:gd name="connsiteY2" fmla="*/ 6854400 h 6854400"/>
                <a:gd name="connsiteX3" fmla="*/ 3489264 w 7266875"/>
                <a:gd name="connsiteY3" fmla="*/ 6836706 h 6854400"/>
                <a:gd name="connsiteX4" fmla="*/ 3327588 w 7266875"/>
                <a:gd name="connsiteY4" fmla="*/ 6816161 h 6854400"/>
                <a:gd name="connsiteX5" fmla="*/ 3174464 w 7266875"/>
                <a:gd name="connsiteY5" fmla="*/ 6839531 h 6854400"/>
                <a:gd name="connsiteX6" fmla="*/ 2880000 w 7266875"/>
                <a:gd name="connsiteY6" fmla="*/ 6854400 h 6854400"/>
                <a:gd name="connsiteX7" fmla="*/ 0 w 7266875"/>
                <a:gd name="connsiteY7" fmla="*/ 3974400 h 6854400"/>
                <a:gd name="connsiteX8" fmla="*/ 226325 w 7266875"/>
                <a:gd name="connsiteY8" fmla="*/ 2853374 h 6854400"/>
                <a:gd name="connsiteX9" fmla="*/ 258015 w 7266875"/>
                <a:gd name="connsiteY9" fmla="*/ 2787590 h 6854400"/>
                <a:gd name="connsiteX10" fmla="*/ 224445 w 7266875"/>
                <a:gd name="connsiteY10" fmla="*/ 2657030 h 6854400"/>
                <a:gd name="connsiteX11" fmla="*/ 180561 w 7266875"/>
                <a:gd name="connsiteY11" fmla="*/ 2221714 h 6854400"/>
                <a:gd name="connsiteX12" fmla="*/ 2340561 w 7266875"/>
                <a:gd name="connsiteY12" fmla="*/ 61714 h 6854400"/>
                <a:gd name="connsiteX13" fmla="*/ 2828370 w 7266875"/>
                <a:gd name="connsiteY13" fmla="*/ 117025 h 6854400"/>
                <a:gd name="connsiteX14" fmla="*/ 2891183 w 7266875"/>
                <a:gd name="connsiteY14" fmla="*/ 134017 h 6854400"/>
                <a:gd name="connsiteX15" fmla="*/ 2983165 w 7266875"/>
                <a:gd name="connsiteY15" fmla="*/ 107897 h 6854400"/>
                <a:gd name="connsiteX16" fmla="*/ 3839675 w 7266875"/>
                <a:gd name="connsiteY16" fmla="*/ 0 h 685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266875" h="6854400">
                  <a:moveTo>
                    <a:pt x="3839675" y="0"/>
                  </a:moveTo>
                  <a:cubicBezTo>
                    <a:pt x="5732465" y="0"/>
                    <a:pt x="7266875" y="1534410"/>
                    <a:pt x="7266875" y="3427200"/>
                  </a:cubicBezTo>
                  <a:cubicBezTo>
                    <a:pt x="7266875" y="5319990"/>
                    <a:pt x="5732465" y="6854400"/>
                    <a:pt x="3839675" y="6854400"/>
                  </a:cubicBezTo>
                  <a:cubicBezTo>
                    <a:pt x="3721376" y="6854400"/>
                    <a:pt x="3604476" y="6848406"/>
                    <a:pt x="3489264" y="6836706"/>
                  </a:cubicBezTo>
                  <a:lnTo>
                    <a:pt x="3327588" y="6816161"/>
                  </a:lnTo>
                  <a:lnTo>
                    <a:pt x="3174464" y="6839531"/>
                  </a:lnTo>
                  <a:cubicBezTo>
                    <a:pt x="3077646" y="6849363"/>
                    <a:pt x="2979412" y="6854400"/>
                    <a:pt x="2880000" y="6854400"/>
                  </a:cubicBezTo>
                  <a:cubicBezTo>
                    <a:pt x="1289420" y="6854400"/>
                    <a:pt x="0" y="5564980"/>
                    <a:pt x="0" y="3974400"/>
                  </a:cubicBezTo>
                  <a:cubicBezTo>
                    <a:pt x="0" y="3576755"/>
                    <a:pt x="80589" y="3197933"/>
                    <a:pt x="226325" y="2853374"/>
                  </a:cubicBezTo>
                  <a:lnTo>
                    <a:pt x="258015" y="2787590"/>
                  </a:lnTo>
                  <a:lnTo>
                    <a:pt x="224445" y="2657030"/>
                  </a:lnTo>
                  <a:cubicBezTo>
                    <a:pt x="195672" y="2516419"/>
                    <a:pt x="180561" y="2370831"/>
                    <a:pt x="180561" y="2221714"/>
                  </a:cubicBezTo>
                  <a:cubicBezTo>
                    <a:pt x="180561" y="1028779"/>
                    <a:pt x="1147626" y="61714"/>
                    <a:pt x="2340561" y="61714"/>
                  </a:cubicBezTo>
                  <a:cubicBezTo>
                    <a:pt x="2508318" y="61714"/>
                    <a:pt x="2671608" y="80838"/>
                    <a:pt x="2828370" y="117025"/>
                  </a:cubicBezTo>
                  <a:lnTo>
                    <a:pt x="2891183" y="134017"/>
                  </a:lnTo>
                  <a:lnTo>
                    <a:pt x="2983165" y="107897"/>
                  </a:lnTo>
                  <a:cubicBezTo>
                    <a:pt x="3256928" y="37461"/>
                    <a:pt x="3543927" y="0"/>
                    <a:pt x="3839675" y="0"/>
                  </a:cubicBezTo>
                  <a:close/>
                </a:path>
              </a:pathLst>
            </a:custGeom>
            <a:solidFill>
              <a:schemeClr val="bg2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9" name="Oval 11">
              <a:extLst>
                <a:ext uri="{FF2B5EF4-FFF2-40B4-BE49-F238E27FC236}">
                  <a16:creationId xmlns:a16="http://schemas.microsoft.com/office/drawing/2014/main" id="{A73CF8FD-0917-4279-B6E7-120EE392F7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1094400"/>
              <a:ext cx="5760000" cy="5760000"/>
            </a:xfrm>
            <a:prstGeom prst="ellipse">
              <a:avLst/>
            </a:prstGeom>
            <a:solidFill>
              <a:schemeClr val="accent1">
                <a:alpha val="4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2">
              <a:extLst>
                <a:ext uri="{FF2B5EF4-FFF2-40B4-BE49-F238E27FC236}">
                  <a16:creationId xmlns:a16="http://schemas.microsoft.com/office/drawing/2014/main" id="{F3A3FA15-CF3D-4F2B-BB5C-18E5DB3057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80561" y="61714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13">
              <a:extLst>
                <a:ext uri="{FF2B5EF4-FFF2-40B4-BE49-F238E27FC236}">
                  <a16:creationId xmlns:a16="http://schemas.microsoft.com/office/drawing/2014/main" id="{F776AED5-83E6-4A3D-B609-7CCABAD440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12475" y="0"/>
              <a:ext cx="6854400" cy="6854400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5162E78-2699-C9EE-467C-2FF9D9F2F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833015"/>
            <a:ext cx="5958000" cy="5202026"/>
          </a:xfrm>
        </p:spPr>
        <p:txBody>
          <a:bodyPr anchor="ctr">
            <a:normAutofit/>
          </a:bodyPr>
          <a:lstStyle/>
          <a:p>
            <a:pPr algn="ctr"/>
            <a:r>
              <a:rPr lang="en-CA" sz="8800" dirty="0"/>
              <a:t>Conclusions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555402-AE5B-AE68-4CE6-2591ADCE22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625526" y="540347"/>
                <a:ext cx="5385914" cy="5760000"/>
              </a:xfrm>
            </p:spPr>
            <p:txBody>
              <a:bodyPr anchor="ctr">
                <a:noAutofit/>
              </a:bodyPr>
              <a:lstStyle/>
              <a:p>
                <a:r>
                  <a:rPr lang="en-CA" sz="2600" dirty="0"/>
                  <a:t>The velocity dispersion of AGC 114905 is likely higher than what is published in ref. [2] by </a:t>
                </a:r>
                <a14:m>
                  <m:oMath xmlns:m="http://schemas.openxmlformats.org/officeDocument/2006/math">
                    <m:r>
                      <a:rPr lang="en-CA" sz="26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CA" sz="26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CA" sz="26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CA" sz="2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CA" sz="2600" dirty="0"/>
                  <a:t> km/s</a:t>
                </a:r>
              </a:p>
              <a:p>
                <a:r>
                  <a:rPr lang="en-CA" sz="2600" dirty="0"/>
                  <a:t>This suggests that AGC 114905 could require a DM halo to explain the velocity of matter within it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8555402-AE5B-AE68-4CE6-2591ADCE22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625526" y="540347"/>
                <a:ext cx="5385914" cy="5760000"/>
              </a:xfrm>
              <a:blipFill>
                <a:blip r:embed="rId3"/>
                <a:stretch>
                  <a:fillRect l="-1812" r="-305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4487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BADDF-24BC-4E6A-F0A0-25F6DA363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034" y="195845"/>
            <a:ext cx="11101135" cy="1809500"/>
          </a:xfrm>
        </p:spPr>
        <p:txBody>
          <a:bodyPr>
            <a:normAutofit/>
          </a:bodyPr>
          <a:lstStyle/>
          <a:p>
            <a:r>
              <a:rPr lang="en-CA" sz="5400" dirty="0"/>
              <a:t>Background Information</a:t>
            </a:r>
            <a:endParaRPr lang="en-CA" sz="6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CF653-9F39-44FA-C8AE-AA501DE23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34" y="1436575"/>
            <a:ext cx="7153007" cy="4860924"/>
          </a:xfrm>
        </p:spPr>
        <p:txBody>
          <a:bodyPr>
            <a:normAutofit/>
          </a:bodyPr>
          <a:lstStyle/>
          <a:p>
            <a:r>
              <a:rPr lang="en-CA" sz="2800" dirty="0"/>
              <a:t>An </a:t>
            </a:r>
            <a:r>
              <a:rPr lang="en-CA" sz="2800" b="1" dirty="0"/>
              <a:t>Ultra Diffuse Galaxy (UDG) </a:t>
            </a:r>
            <a:r>
              <a:rPr lang="en-CA" sz="2800" dirty="0"/>
              <a:t>is a low surface brightness galaxy whose matter content is spread out over a large volume [1].</a:t>
            </a:r>
          </a:p>
          <a:p>
            <a:r>
              <a:rPr lang="en-CA" sz="2800" dirty="0"/>
              <a:t>Imagine a galaxy with a mass thousands of times smaller than the Milky way that occupies a similar amount of space. </a:t>
            </a:r>
          </a:p>
          <a:p>
            <a:endParaRPr lang="en-CA" sz="2800" dirty="0"/>
          </a:p>
          <a:p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87AA08-44C2-11FB-A863-40C2E3A5DF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175" r="10823" b="-3"/>
          <a:stretch/>
        </p:blipFill>
        <p:spPr>
          <a:xfrm>
            <a:off x="8415625" y="707490"/>
            <a:ext cx="3600000" cy="3600000"/>
          </a:xfrm>
          <a:custGeom>
            <a:avLst/>
            <a:gdLst/>
            <a:ahLst/>
            <a:cxnLst/>
            <a:rect l="l" t="t" r="r" b="b"/>
            <a:pathLst>
              <a:path w="6858000" h="6858000">
                <a:moveTo>
                  <a:pt x="3429001" y="0"/>
                </a:moveTo>
                <a:cubicBezTo>
                  <a:pt x="5322784" y="0"/>
                  <a:pt x="6858000" y="1535216"/>
                  <a:pt x="6858000" y="3429001"/>
                </a:cubicBezTo>
                <a:cubicBezTo>
                  <a:pt x="6858000" y="5322785"/>
                  <a:pt x="5322784" y="6858000"/>
                  <a:pt x="3429001" y="6858000"/>
                </a:cubicBezTo>
                <a:cubicBezTo>
                  <a:pt x="1535216" y="6858000"/>
                  <a:pt x="0" y="5322785"/>
                  <a:pt x="0" y="3429001"/>
                </a:cubicBezTo>
                <a:cubicBezTo>
                  <a:pt x="0" y="1535216"/>
                  <a:pt x="1535216" y="0"/>
                  <a:pt x="3429001" y="0"/>
                </a:cubicBezTo>
                <a:close/>
              </a:path>
            </a:pathLst>
          </a:custGeom>
          <a:effectLst>
            <a:softEdge rad="5080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2FBC3C-74EA-CB39-7FA3-16EF32F81C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861" r="24140" b="2"/>
          <a:stretch/>
        </p:blipFill>
        <p:spPr>
          <a:xfrm>
            <a:off x="7566138" y="3625220"/>
            <a:ext cx="3323027" cy="3323019"/>
          </a:xfrm>
          <a:custGeom>
            <a:avLst/>
            <a:gdLst/>
            <a:ahLst/>
            <a:cxnLst/>
            <a:rect l="l" t="t" r="r" b="b"/>
            <a:pathLst>
              <a:path w="6858000" h="6858000">
                <a:moveTo>
                  <a:pt x="3429001" y="0"/>
                </a:moveTo>
                <a:cubicBezTo>
                  <a:pt x="5322784" y="0"/>
                  <a:pt x="6858000" y="1535216"/>
                  <a:pt x="6858000" y="3429001"/>
                </a:cubicBezTo>
                <a:cubicBezTo>
                  <a:pt x="6858000" y="5322785"/>
                  <a:pt x="5322784" y="6858000"/>
                  <a:pt x="3429001" y="6858000"/>
                </a:cubicBezTo>
                <a:cubicBezTo>
                  <a:pt x="1535216" y="6858000"/>
                  <a:pt x="0" y="5322785"/>
                  <a:pt x="0" y="3429001"/>
                </a:cubicBezTo>
                <a:cubicBezTo>
                  <a:pt x="0" y="1535216"/>
                  <a:pt x="1535216" y="0"/>
                  <a:pt x="3429001" y="0"/>
                </a:cubicBezTo>
                <a:close/>
              </a:path>
            </a:pathLst>
          </a:custGeom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06729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BADDF-24BC-4E6A-F0A0-25F6DA363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034" y="195845"/>
            <a:ext cx="11101135" cy="1809500"/>
          </a:xfrm>
        </p:spPr>
        <p:txBody>
          <a:bodyPr>
            <a:normAutofit/>
          </a:bodyPr>
          <a:lstStyle/>
          <a:p>
            <a:r>
              <a:rPr lang="en-CA" sz="5800" dirty="0"/>
              <a:t>Ultra Diffuse Galaxy: AGC </a:t>
            </a:r>
            <a:r>
              <a:rPr lang="en-CA" sz="6200" dirty="0"/>
              <a:t>114905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BCF653-9F39-44FA-C8AE-AA501DE23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034" y="1436575"/>
            <a:ext cx="7124521" cy="4860924"/>
          </a:xfrm>
        </p:spPr>
        <p:txBody>
          <a:bodyPr>
            <a:normAutofit fontScale="92500"/>
          </a:bodyPr>
          <a:lstStyle/>
          <a:p>
            <a:r>
              <a:rPr lang="en-CA" sz="2800" dirty="0"/>
              <a:t>From analysis of the neutral hydrogen maps of AGC 114905, it has been suggested that </a:t>
            </a:r>
            <a:r>
              <a:rPr lang="en-CA" sz="2800" b="1" dirty="0"/>
              <a:t>AGC 114905 contains little to no dark matter </a:t>
            </a:r>
            <a:r>
              <a:rPr lang="en-CA" sz="2800" dirty="0"/>
              <a:t>[2] (henceforth MP22).</a:t>
            </a:r>
          </a:p>
          <a:p>
            <a:r>
              <a:rPr lang="en-CA" sz="2800" dirty="0"/>
              <a:t>This claim stems from the rotation curve and velocity dispersion profile of the galaxy which appears to be completely explained by baryonic matter.</a:t>
            </a:r>
          </a:p>
          <a:p>
            <a:endParaRPr lang="en-CA" sz="2800" dirty="0"/>
          </a:p>
          <a:p>
            <a:endParaRPr lang="en-CA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6B319F3-C216-9036-D2CF-72177B8A4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8649" y="3867037"/>
            <a:ext cx="3870790" cy="2795118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46347238-F600-D6C4-C002-BF36213E7E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649" y="1097418"/>
            <a:ext cx="3870790" cy="256996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F06D63C-01BA-9A8E-8F94-458E0A3DE1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8649" y="3867037"/>
            <a:ext cx="3868766" cy="283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771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34469-C3BE-BADF-A863-56BF06725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Scientific Goal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1C321-9F5C-6DAB-FC32-E1BFFBFDD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9" y="1666739"/>
            <a:ext cx="11101136" cy="2411487"/>
          </a:xfrm>
        </p:spPr>
        <p:txBody>
          <a:bodyPr>
            <a:normAutofit fontScale="92500"/>
          </a:bodyPr>
          <a:lstStyle/>
          <a:p>
            <a:r>
              <a:rPr lang="en-CA" sz="2800" dirty="0"/>
              <a:t>To investigate whether AGC 114905 needs dark matter to explain its kinematics.</a:t>
            </a:r>
          </a:p>
          <a:p>
            <a:r>
              <a:rPr lang="en-CA" sz="2800" dirty="0"/>
              <a:t>I’ve done this by analyzing the reliability of 3D-Barolo, the software used to derive these claims, in the ultra diffuse galaxy regime [3].</a:t>
            </a:r>
          </a:p>
          <a:p>
            <a:endParaRPr lang="en-CA" sz="2800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0F81353B-9673-4B51-55FC-EC9F8AEDA316}"/>
              </a:ext>
            </a:extLst>
          </p:cNvPr>
          <p:cNvSpPr/>
          <p:nvPr/>
        </p:nvSpPr>
        <p:spPr>
          <a:xfrm>
            <a:off x="5042263" y="4911634"/>
            <a:ext cx="2103120" cy="894806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9C940D-28AA-790D-D084-8946B3E4C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5876" y="4170609"/>
            <a:ext cx="3870790" cy="25563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D91CEBF-2F2A-20DC-74C9-BADA085E99ED}"/>
              </a:ext>
            </a:extLst>
          </p:cNvPr>
          <p:cNvSpPr txBox="1"/>
          <p:nvPr/>
        </p:nvSpPr>
        <p:spPr>
          <a:xfrm>
            <a:off x="5182698" y="5143592"/>
            <a:ext cx="18157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200" b="1" dirty="0">
                <a:solidFill>
                  <a:schemeClr val="bg1"/>
                </a:solidFill>
              </a:rPr>
              <a:t>3D-Barolo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DE3E280-C11D-C917-E390-C99089182E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849" y="4074052"/>
            <a:ext cx="3870790" cy="25699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950B876-5ECE-E407-4522-6715A2710E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85818" y="4170609"/>
            <a:ext cx="3868766" cy="2609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396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97F832D9-9E09-40D4-AD67-47851A25D0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A76694-9BE0-F237-D0D9-5EB07C3083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809500"/>
          </a:xfrm>
        </p:spPr>
        <p:txBody>
          <a:bodyPr anchor="t">
            <a:normAutofit/>
          </a:bodyPr>
          <a:lstStyle/>
          <a:p>
            <a:r>
              <a:rPr lang="en-CA"/>
              <a:t>Procedure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BCDFD1C-B5C4-DB6A-4925-FB9DE02464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128283"/>
              </p:ext>
            </p:extLst>
          </p:nvPr>
        </p:nvGraphicFramePr>
        <p:xfrm>
          <a:off x="539750" y="1867989"/>
          <a:ext cx="11007816" cy="4440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42891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7350D-173F-17C1-A656-996CDE69A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151370"/>
            <a:ext cx="11101135" cy="1809500"/>
          </a:xfrm>
        </p:spPr>
        <p:txBody>
          <a:bodyPr/>
          <a:lstStyle/>
          <a:p>
            <a:r>
              <a:rPr lang="en-CA" dirty="0"/>
              <a:t>Software Information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DB9ACA7-6AF5-BA25-8679-5A08FBE17B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998" y="1267201"/>
            <a:ext cx="11101136" cy="2513375"/>
          </a:xfrm>
        </p:spPr>
        <p:txBody>
          <a:bodyPr/>
          <a:lstStyle/>
          <a:p>
            <a:pPr marL="0" indent="0">
              <a:buNone/>
            </a:pPr>
            <a:r>
              <a:rPr lang="en-CA" sz="2200" b="1" dirty="0"/>
              <a:t>Mock Cube Generator (MCG)</a:t>
            </a:r>
          </a:p>
          <a:p>
            <a:pPr lvl="1"/>
            <a:r>
              <a:rPr lang="en-CA" sz="2200" dirty="0"/>
              <a:t>Creates observations of mock galaxies with user specified properties</a:t>
            </a:r>
          </a:p>
          <a:p>
            <a:pPr marL="0" indent="0">
              <a:buNone/>
            </a:pPr>
            <a:r>
              <a:rPr lang="en-CA" sz="2200" b="1" dirty="0"/>
              <a:t>3D-Barolo</a:t>
            </a:r>
          </a:p>
          <a:p>
            <a:pPr lvl="1"/>
            <a:r>
              <a:rPr lang="en-CA" sz="2200" dirty="0"/>
              <a:t>Extracts the kinematic properties of a galaxy from observations</a:t>
            </a:r>
          </a:p>
          <a:p>
            <a:pPr lvl="1"/>
            <a:endParaRPr lang="en-CA" dirty="0"/>
          </a:p>
          <a:p>
            <a:pPr lvl="1"/>
            <a:endParaRPr lang="en-CA" dirty="0"/>
          </a:p>
          <a:p>
            <a:pPr lvl="1"/>
            <a:endParaRPr lang="en-CA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5FE5512C-1640-D5DF-9601-D27CE5617B6F}"/>
              </a:ext>
            </a:extLst>
          </p:cNvPr>
          <p:cNvSpPr/>
          <p:nvPr/>
        </p:nvSpPr>
        <p:spPr>
          <a:xfrm>
            <a:off x="30547" y="4717777"/>
            <a:ext cx="1018903" cy="7053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282A63-4289-7D41-5D5B-075672024F81}"/>
              </a:ext>
            </a:extLst>
          </p:cNvPr>
          <p:cNvSpPr txBox="1"/>
          <p:nvPr/>
        </p:nvSpPr>
        <p:spPr>
          <a:xfrm>
            <a:off x="158211" y="4897084"/>
            <a:ext cx="1306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MCG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88B492E9-70A6-058D-F959-69EA32BE575C}"/>
              </a:ext>
            </a:extLst>
          </p:cNvPr>
          <p:cNvSpPr/>
          <p:nvPr/>
        </p:nvSpPr>
        <p:spPr>
          <a:xfrm>
            <a:off x="4788203" y="4753708"/>
            <a:ext cx="1354506" cy="7053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752697-2BF3-CB2E-AFD3-5B799C05E3BB}"/>
              </a:ext>
            </a:extLst>
          </p:cNvPr>
          <p:cNvSpPr txBox="1"/>
          <p:nvPr/>
        </p:nvSpPr>
        <p:spPr>
          <a:xfrm>
            <a:off x="4836423" y="4945669"/>
            <a:ext cx="14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3D-Barolo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F8E63FAE-9450-76E6-FBB0-1774BD839CDE}"/>
              </a:ext>
            </a:extLst>
          </p:cNvPr>
          <p:cNvSpPr/>
          <p:nvPr/>
        </p:nvSpPr>
        <p:spPr>
          <a:xfrm>
            <a:off x="1090779" y="4820492"/>
            <a:ext cx="641970" cy="5225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F0485B0-9102-BDDE-CBD2-95355CE3BA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417" y="4201657"/>
            <a:ext cx="2120755" cy="1809500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56B4C940-3633-04F9-525E-1F812FA40E78}"/>
              </a:ext>
            </a:extLst>
          </p:cNvPr>
          <p:cNvSpPr/>
          <p:nvPr/>
        </p:nvSpPr>
        <p:spPr>
          <a:xfrm>
            <a:off x="4059896" y="4845149"/>
            <a:ext cx="667699" cy="5225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9A03181C-C1EB-F549-6BB9-6AFB241FE085}"/>
              </a:ext>
            </a:extLst>
          </p:cNvPr>
          <p:cNvSpPr/>
          <p:nvPr/>
        </p:nvSpPr>
        <p:spPr>
          <a:xfrm>
            <a:off x="6203317" y="4891520"/>
            <a:ext cx="667699" cy="5225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2C3EAE-744F-4499-4AF0-090A620685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7283" y="3538443"/>
            <a:ext cx="4270466" cy="316818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BEA92C4-F4BC-540D-D825-A706BD532D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7283" y="3538443"/>
            <a:ext cx="4400550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631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 animBg="1"/>
      <p:bldP spid="15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20423C3-E7D4-8A7D-8C7C-65106F7AC5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0" y="382401"/>
            <a:ext cx="1737364" cy="1729744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53C91326-1142-0C1A-9F3C-43C07CE617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381" y="378390"/>
            <a:ext cx="1737364" cy="1729744"/>
          </a:xfrm>
          <a:prstGeom prst="rect">
            <a:avLst/>
          </a:prstGeom>
        </p:spPr>
      </p:pic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812D672B-6156-DC21-8F7A-9DC761E76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992" y="378390"/>
            <a:ext cx="1737364" cy="1729744"/>
          </a:xfrm>
          <a:prstGeom prst="rect">
            <a:avLst/>
          </a:prstGeom>
        </p:spPr>
      </p:pic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26FD7333-EC9B-0CFB-CDBD-8995246D6E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646" y="378390"/>
            <a:ext cx="1737364" cy="1729744"/>
          </a:xfrm>
          <a:prstGeom prst="rect">
            <a:avLst/>
          </a:prstGeom>
        </p:spPr>
      </p:pic>
      <p:pic>
        <p:nvPicPr>
          <p:cNvPr id="17" name="Picture 1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DBA0B7BA-8584-2BAB-B84C-03CE5E1CB22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597" y="378390"/>
            <a:ext cx="1737364" cy="1729744"/>
          </a:xfrm>
          <a:prstGeom prst="rect">
            <a:avLst/>
          </a:prstGeom>
        </p:spPr>
      </p:pic>
      <p:pic>
        <p:nvPicPr>
          <p:cNvPr id="19" name="Picture 1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E5315BC-AB51-BD62-D75E-D76CEAC6C8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458" y="378390"/>
            <a:ext cx="1737364" cy="1729744"/>
          </a:xfrm>
          <a:prstGeom prst="rect">
            <a:avLst/>
          </a:prstGeom>
        </p:spPr>
      </p:pic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id="{1EE9614A-641D-0BBB-24B5-2F44838E578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0" y="2708507"/>
            <a:ext cx="1737364" cy="1729744"/>
          </a:xfrm>
          <a:prstGeom prst="rect">
            <a:avLst/>
          </a:prstGeom>
        </p:spPr>
      </p:pic>
      <p:pic>
        <p:nvPicPr>
          <p:cNvPr id="23" name="Picture 22" descr="A picture containing diagram&#10;&#10;Description automatically generated">
            <a:extLst>
              <a:ext uri="{FF2B5EF4-FFF2-40B4-BE49-F238E27FC236}">
                <a16:creationId xmlns:a16="http://schemas.microsoft.com/office/drawing/2014/main" id="{2629E877-0906-CCEB-1FA4-5EF0432515A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381" y="2708507"/>
            <a:ext cx="1737364" cy="1729744"/>
          </a:xfrm>
          <a:prstGeom prst="rect">
            <a:avLst/>
          </a:prstGeom>
        </p:spPr>
      </p:pic>
      <p:pic>
        <p:nvPicPr>
          <p:cNvPr id="25" name="Picture 24" descr="A picture containing diagram&#10;&#10;Description automatically generated">
            <a:extLst>
              <a:ext uri="{FF2B5EF4-FFF2-40B4-BE49-F238E27FC236}">
                <a16:creationId xmlns:a16="http://schemas.microsoft.com/office/drawing/2014/main" id="{D7DE369B-36FD-FEB2-A22C-2A27C92B07C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992" y="2708507"/>
            <a:ext cx="1737364" cy="1729744"/>
          </a:xfrm>
          <a:prstGeom prst="rect">
            <a:avLst/>
          </a:prstGeom>
        </p:spPr>
      </p:pic>
      <p:pic>
        <p:nvPicPr>
          <p:cNvPr id="27" name="Picture 26" descr="Diagram&#10;&#10;Description automatically generated">
            <a:extLst>
              <a:ext uri="{FF2B5EF4-FFF2-40B4-BE49-F238E27FC236}">
                <a16:creationId xmlns:a16="http://schemas.microsoft.com/office/drawing/2014/main" id="{77DF2440-E00D-FD54-3090-BBF83A3175B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646" y="2708507"/>
            <a:ext cx="1737364" cy="1729744"/>
          </a:xfrm>
          <a:prstGeom prst="rect">
            <a:avLst/>
          </a:prstGeom>
        </p:spPr>
      </p:pic>
      <p:pic>
        <p:nvPicPr>
          <p:cNvPr id="29" name="Picture 28" descr="Chart, scatter chart&#10;&#10;Description automatically generated">
            <a:extLst>
              <a:ext uri="{FF2B5EF4-FFF2-40B4-BE49-F238E27FC236}">
                <a16:creationId xmlns:a16="http://schemas.microsoft.com/office/drawing/2014/main" id="{DAE3A7B2-B7B0-7F4D-75EB-B24EA2545D8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597" y="2708507"/>
            <a:ext cx="1737364" cy="1729744"/>
          </a:xfrm>
          <a:prstGeom prst="rect">
            <a:avLst/>
          </a:prstGeom>
        </p:spPr>
      </p:pic>
      <p:pic>
        <p:nvPicPr>
          <p:cNvPr id="31" name="Picture 30" descr="Chart&#10;&#10;Description automatically generated">
            <a:extLst>
              <a:ext uri="{FF2B5EF4-FFF2-40B4-BE49-F238E27FC236}">
                <a16:creationId xmlns:a16="http://schemas.microsoft.com/office/drawing/2014/main" id="{4B6C4046-5F50-4CA6-F54A-FCC4C53E028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458" y="2708507"/>
            <a:ext cx="1737364" cy="1729744"/>
          </a:xfrm>
          <a:prstGeom prst="rect">
            <a:avLst/>
          </a:prstGeom>
        </p:spPr>
      </p:pic>
      <p:pic>
        <p:nvPicPr>
          <p:cNvPr id="33" name="Picture 32" descr="A picture containing diagram&#10;&#10;Description automatically generated">
            <a:extLst>
              <a:ext uri="{FF2B5EF4-FFF2-40B4-BE49-F238E27FC236}">
                <a16:creationId xmlns:a16="http://schemas.microsoft.com/office/drawing/2014/main" id="{9FED074D-2C4A-0EAA-5910-357AB12C447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0" y="4854140"/>
            <a:ext cx="1737364" cy="1729744"/>
          </a:xfrm>
          <a:prstGeom prst="rect">
            <a:avLst/>
          </a:prstGeom>
        </p:spPr>
      </p:pic>
      <p:pic>
        <p:nvPicPr>
          <p:cNvPr id="35" name="Picture 3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EB34E56-35C0-751A-5E26-C4155AB215C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381" y="4854140"/>
            <a:ext cx="1737364" cy="1729744"/>
          </a:xfrm>
          <a:prstGeom prst="rect">
            <a:avLst/>
          </a:prstGeom>
        </p:spPr>
      </p:pic>
      <p:pic>
        <p:nvPicPr>
          <p:cNvPr id="37" name="Picture 36" descr="A picture containing diagram&#10;&#10;Description automatically generated">
            <a:extLst>
              <a:ext uri="{FF2B5EF4-FFF2-40B4-BE49-F238E27FC236}">
                <a16:creationId xmlns:a16="http://schemas.microsoft.com/office/drawing/2014/main" id="{5B6D8FCE-9391-EA15-748A-5AC4E509E55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992" y="4854140"/>
            <a:ext cx="1737364" cy="1729744"/>
          </a:xfrm>
          <a:prstGeom prst="rect">
            <a:avLst/>
          </a:prstGeom>
        </p:spPr>
      </p:pic>
      <p:pic>
        <p:nvPicPr>
          <p:cNvPr id="39" name="Picture 38" descr="Diagram&#10;&#10;Description automatically generated">
            <a:extLst>
              <a:ext uri="{FF2B5EF4-FFF2-40B4-BE49-F238E27FC236}">
                <a16:creationId xmlns:a16="http://schemas.microsoft.com/office/drawing/2014/main" id="{A7C02E03-AB7C-A35C-65C8-B46788AC392C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870" y="4854140"/>
            <a:ext cx="1737364" cy="1729744"/>
          </a:xfrm>
          <a:prstGeom prst="rect">
            <a:avLst/>
          </a:prstGeom>
        </p:spPr>
      </p:pic>
      <p:pic>
        <p:nvPicPr>
          <p:cNvPr id="41" name="Picture 40" descr="Diagram&#10;&#10;Description automatically generated">
            <a:extLst>
              <a:ext uri="{FF2B5EF4-FFF2-40B4-BE49-F238E27FC236}">
                <a16:creationId xmlns:a16="http://schemas.microsoft.com/office/drawing/2014/main" id="{357D18C5-5228-0890-E90F-726EA4CAA1B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597" y="4854140"/>
            <a:ext cx="1737364" cy="1729744"/>
          </a:xfrm>
          <a:prstGeom prst="rect">
            <a:avLst/>
          </a:prstGeom>
        </p:spPr>
      </p:pic>
      <p:pic>
        <p:nvPicPr>
          <p:cNvPr id="43" name="Picture 42" descr="Diagram, shape&#10;&#10;Description automatically generated with medium confidence">
            <a:extLst>
              <a:ext uri="{FF2B5EF4-FFF2-40B4-BE49-F238E27FC236}">
                <a16:creationId xmlns:a16="http://schemas.microsoft.com/office/drawing/2014/main" id="{63BEB445-649C-0EE7-D8D9-6EB33770A3C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458" y="4854140"/>
            <a:ext cx="1737364" cy="1729744"/>
          </a:xfrm>
          <a:prstGeom prst="rect">
            <a:avLst/>
          </a:prstGeom>
        </p:spPr>
      </p:pic>
      <p:pic>
        <p:nvPicPr>
          <p:cNvPr id="46" name="Picture 45" descr="Chart&#10;&#10;Description automatically generated">
            <a:extLst>
              <a:ext uri="{FF2B5EF4-FFF2-40B4-BE49-F238E27FC236}">
                <a16:creationId xmlns:a16="http://schemas.microsoft.com/office/drawing/2014/main" id="{A66339D9-A8E2-7F86-F840-D94A87728E07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597" y="2708505"/>
            <a:ext cx="1781796" cy="1729745"/>
          </a:xfrm>
          <a:prstGeom prst="rect">
            <a:avLst/>
          </a:prstGeom>
        </p:spPr>
      </p:pic>
      <p:pic>
        <p:nvPicPr>
          <p:cNvPr id="54" name="Picture 53" descr="Chart&#10;&#10;Description automatically generated">
            <a:extLst>
              <a:ext uri="{FF2B5EF4-FFF2-40B4-BE49-F238E27FC236}">
                <a16:creationId xmlns:a16="http://schemas.microsoft.com/office/drawing/2014/main" id="{551B0DE2-8B84-CEE3-76BA-067355D97C50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272" y="356599"/>
            <a:ext cx="1781798" cy="1729747"/>
          </a:xfrm>
          <a:prstGeom prst="rect">
            <a:avLst/>
          </a:prstGeom>
        </p:spPr>
      </p:pic>
      <p:pic>
        <p:nvPicPr>
          <p:cNvPr id="60" name="Picture 59" descr="Chart&#10;&#10;Description automatically generated">
            <a:extLst>
              <a:ext uri="{FF2B5EF4-FFF2-40B4-BE49-F238E27FC236}">
                <a16:creationId xmlns:a16="http://schemas.microsoft.com/office/drawing/2014/main" id="{73D67359-48A4-41FA-3BD6-AF4604842B6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54" y="378390"/>
            <a:ext cx="1781795" cy="1729744"/>
          </a:xfrm>
          <a:prstGeom prst="rect">
            <a:avLst/>
          </a:prstGeom>
        </p:spPr>
      </p:pic>
      <p:pic>
        <p:nvPicPr>
          <p:cNvPr id="64" name="Picture 63" descr="Chart&#10;&#10;Description automatically generated">
            <a:extLst>
              <a:ext uri="{FF2B5EF4-FFF2-40B4-BE49-F238E27FC236}">
                <a16:creationId xmlns:a16="http://schemas.microsoft.com/office/drawing/2014/main" id="{0F6C9F54-6CAE-1005-6D5C-AC2CB88E8B1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202" y="2708502"/>
            <a:ext cx="1811648" cy="1758725"/>
          </a:xfrm>
          <a:prstGeom prst="rect">
            <a:avLst/>
          </a:prstGeom>
        </p:spPr>
      </p:pic>
      <p:pic>
        <p:nvPicPr>
          <p:cNvPr id="68" name="Picture 67" descr="Chart&#10;&#10;Description automatically generated">
            <a:extLst>
              <a:ext uri="{FF2B5EF4-FFF2-40B4-BE49-F238E27FC236}">
                <a16:creationId xmlns:a16="http://schemas.microsoft.com/office/drawing/2014/main" id="{773AF380-8515-CCDE-A28F-16D30DF1DB4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458" y="356599"/>
            <a:ext cx="1732980" cy="1682355"/>
          </a:xfrm>
          <a:prstGeom prst="rect">
            <a:avLst/>
          </a:prstGeom>
        </p:spPr>
      </p:pic>
      <p:pic>
        <p:nvPicPr>
          <p:cNvPr id="70" name="Picture 69" descr="Chart&#10;&#10;Description automatically generated">
            <a:extLst>
              <a:ext uri="{FF2B5EF4-FFF2-40B4-BE49-F238E27FC236}">
                <a16:creationId xmlns:a16="http://schemas.microsoft.com/office/drawing/2014/main" id="{0FCE003C-5EFC-38C6-23F7-DBED7162266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373" y="4839652"/>
            <a:ext cx="1825725" cy="1766631"/>
          </a:xfrm>
          <a:prstGeom prst="rect">
            <a:avLst/>
          </a:prstGeom>
        </p:spPr>
      </p:pic>
      <p:pic>
        <p:nvPicPr>
          <p:cNvPr id="80" name="Picture 79" descr="Chart&#10;&#10;Description automatically generated">
            <a:extLst>
              <a:ext uri="{FF2B5EF4-FFF2-40B4-BE49-F238E27FC236}">
                <a16:creationId xmlns:a16="http://schemas.microsoft.com/office/drawing/2014/main" id="{8DDCC2A0-77D5-431A-F99F-B03A368E15E1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474" y="4877198"/>
            <a:ext cx="1781796" cy="1729745"/>
          </a:xfrm>
          <a:prstGeom prst="rect">
            <a:avLst/>
          </a:prstGeom>
        </p:spPr>
      </p:pic>
      <p:pic>
        <p:nvPicPr>
          <p:cNvPr id="84" name="Picture 83" descr="Chart&#10;&#10;Description automatically generated">
            <a:extLst>
              <a:ext uri="{FF2B5EF4-FFF2-40B4-BE49-F238E27FC236}">
                <a16:creationId xmlns:a16="http://schemas.microsoft.com/office/drawing/2014/main" id="{DED7B2C1-0FA7-A864-6B70-7F725C207088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053" y="2707348"/>
            <a:ext cx="1781797" cy="1729746"/>
          </a:xfrm>
          <a:prstGeom prst="rect">
            <a:avLst/>
          </a:prstGeom>
        </p:spPr>
      </p:pic>
      <p:pic>
        <p:nvPicPr>
          <p:cNvPr id="3" name="Picture 2" descr="Chart&#10;&#10;Description automatically generated">
            <a:extLst>
              <a:ext uri="{FF2B5EF4-FFF2-40B4-BE49-F238E27FC236}">
                <a16:creationId xmlns:a16="http://schemas.microsoft.com/office/drawing/2014/main" id="{A78E9F27-47B4-ED7E-FA28-77C9DD7CF3A3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544" y="389060"/>
            <a:ext cx="1737364" cy="1686611"/>
          </a:xfrm>
          <a:prstGeom prst="rect">
            <a:avLst/>
          </a:prstGeom>
        </p:spPr>
      </p:pic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3562B26D-0DB3-FD8C-438D-4B3E11FFB22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493" y="395372"/>
            <a:ext cx="1678600" cy="1629564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B5E0C6C9-57E8-F659-B521-988D10D3886E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70" y="2678369"/>
            <a:ext cx="1811648" cy="1758725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70181081-34B1-BC28-D7A7-1ABB62C995AA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7303" y="2706059"/>
            <a:ext cx="1749571" cy="1717700"/>
          </a:xfrm>
          <a:prstGeom prst="rect">
            <a:avLst/>
          </a:prstGeom>
        </p:spPr>
      </p:pic>
      <p:pic>
        <p:nvPicPr>
          <p:cNvPr id="16" name="Picture 15" descr="Chart&#10;&#10;Description automatically generated">
            <a:extLst>
              <a:ext uri="{FF2B5EF4-FFF2-40B4-BE49-F238E27FC236}">
                <a16:creationId xmlns:a16="http://schemas.microsoft.com/office/drawing/2014/main" id="{18E6FCC5-2ED0-8EAD-21A1-450EA123F2CA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152" y="2708500"/>
            <a:ext cx="1811648" cy="1758725"/>
          </a:xfrm>
          <a:prstGeom prst="rect">
            <a:avLst/>
          </a:prstGeom>
        </p:spPr>
      </p:pic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AF6218A7-6691-A109-2EDD-5688EF5093D2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0" y="4825164"/>
            <a:ext cx="1835396" cy="1781779"/>
          </a:xfrm>
          <a:prstGeom prst="rect">
            <a:avLst/>
          </a:prstGeom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C9A99EB4-C375-227E-6100-1676FE283264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7624" y="4846895"/>
            <a:ext cx="1781797" cy="1729746"/>
          </a:xfrm>
          <a:prstGeom prst="rect">
            <a:avLst/>
          </a:prstGeom>
        </p:spPr>
      </p:pic>
      <p:pic>
        <p:nvPicPr>
          <p:cNvPr id="24" name="Picture 23" descr="Chart&#10;&#10;Description automatically generated">
            <a:extLst>
              <a:ext uri="{FF2B5EF4-FFF2-40B4-BE49-F238E27FC236}">
                <a16:creationId xmlns:a16="http://schemas.microsoft.com/office/drawing/2014/main" id="{EE90A29D-3323-3A7E-AFEF-15DE9BED8488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252" y="4914622"/>
            <a:ext cx="1678600" cy="1629564"/>
          </a:xfrm>
          <a:prstGeom prst="rect">
            <a:avLst/>
          </a:prstGeom>
        </p:spPr>
      </p:pic>
      <p:pic>
        <p:nvPicPr>
          <p:cNvPr id="26" name="Picture 25" descr="Chart&#10;&#10;Description automatically generated">
            <a:extLst>
              <a:ext uri="{FF2B5EF4-FFF2-40B4-BE49-F238E27FC236}">
                <a16:creationId xmlns:a16="http://schemas.microsoft.com/office/drawing/2014/main" id="{0FE4E951-69E4-0A23-1185-EA31A6EC157F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5202" y="4862707"/>
            <a:ext cx="1811648" cy="1758725"/>
          </a:xfrm>
          <a:prstGeom prst="rect">
            <a:avLst/>
          </a:prstGeom>
        </p:spPr>
      </p:pic>
      <p:pic>
        <p:nvPicPr>
          <p:cNvPr id="28" name="Picture 27" descr="Chart&#10;&#10;Description automatically generated">
            <a:extLst>
              <a:ext uri="{FF2B5EF4-FFF2-40B4-BE49-F238E27FC236}">
                <a16:creationId xmlns:a16="http://schemas.microsoft.com/office/drawing/2014/main" id="{9DA7AED1-D3E7-3044-EE0F-36149317344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657" y="356600"/>
            <a:ext cx="1781797" cy="1729746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5921EA26-68CD-7A1E-A731-16394065B297}"/>
              </a:ext>
            </a:extLst>
          </p:cNvPr>
          <p:cNvSpPr/>
          <p:nvPr/>
        </p:nvSpPr>
        <p:spPr>
          <a:xfrm>
            <a:off x="7850763" y="2355416"/>
            <a:ext cx="2767463" cy="2394318"/>
          </a:xfrm>
          <a:prstGeom prst="ellipse">
            <a:avLst/>
          </a:prstGeom>
          <a:noFill/>
          <a:ln>
            <a:solidFill>
              <a:srgbClr val="00B05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Multiplication Sign 31">
            <a:extLst>
              <a:ext uri="{FF2B5EF4-FFF2-40B4-BE49-F238E27FC236}">
                <a16:creationId xmlns:a16="http://schemas.microsoft.com/office/drawing/2014/main" id="{0FECAD96-3C58-0C82-5516-9FBEF70F51D7}"/>
              </a:ext>
            </a:extLst>
          </p:cNvPr>
          <p:cNvSpPr/>
          <p:nvPr/>
        </p:nvSpPr>
        <p:spPr>
          <a:xfrm>
            <a:off x="143239" y="454982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Multiplication Sign 33">
            <a:extLst>
              <a:ext uri="{FF2B5EF4-FFF2-40B4-BE49-F238E27FC236}">
                <a16:creationId xmlns:a16="http://schemas.microsoft.com/office/drawing/2014/main" id="{7C50B9AC-3BED-5179-19B7-EBE4C2D90A46}"/>
              </a:ext>
            </a:extLst>
          </p:cNvPr>
          <p:cNvSpPr/>
          <p:nvPr/>
        </p:nvSpPr>
        <p:spPr>
          <a:xfrm>
            <a:off x="10403854" y="2722419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Multiplication Sign 35">
            <a:extLst>
              <a:ext uri="{FF2B5EF4-FFF2-40B4-BE49-F238E27FC236}">
                <a16:creationId xmlns:a16="http://schemas.microsoft.com/office/drawing/2014/main" id="{5CD65467-E118-5086-2157-CE82FBEA3825}"/>
              </a:ext>
            </a:extLst>
          </p:cNvPr>
          <p:cNvSpPr/>
          <p:nvPr/>
        </p:nvSpPr>
        <p:spPr>
          <a:xfrm>
            <a:off x="10313016" y="310470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Multiplication Sign 37">
            <a:extLst>
              <a:ext uri="{FF2B5EF4-FFF2-40B4-BE49-F238E27FC236}">
                <a16:creationId xmlns:a16="http://schemas.microsoft.com/office/drawing/2014/main" id="{9B8FD9FA-7995-98CC-8F62-5AAA2D4551C4}"/>
              </a:ext>
            </a:extLst>
          </p:cNvPr>
          <p:cNvSpPr/>
          <p:nvPr/>
        </p:nvSpPr>
        <p:spPr>
          <a:xfrm>
            <a:off x="8366681" y="367493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Multiplication Sign 39">
            <a:extLst>
              <a:ext uri="{FF2B5EF4-FFF2-40B4-BE49-F238E27FC236}">
                <a16:creationId xmlns:a16="http://schemas.microsoft.com/office/drawing/2014/main" id="{ED6EA950-C64A-7D91-9C86-F0914DDECE79}"/>
              </a:ext>
            </a:extLst>
          </p:cNvPr>
          <p:cNvSpPr/>
          <p:nvPr/>
        </p:nvSpPr>
        <p:spPr>
          <a:xfrm>
            <a:off x="6270173" y="343163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Multiplication Sign 41">
            <a:extLst>
              <a:ext uri="{FF2B5EF4-FFF2-40B4-BE49-F238E27FC236}">
                <a16:creationId xmlns:a16="http://schemas.microsoft.com/office/drawing/2014/main" id="{B44A17BA-9349-ECEB-458C-09DEA16DD25E}"/>
              </a:ext>
            </a:extLst>
          </p:cNvPr>
          <p:cNvSpPr/>
          <p:nvPr/>
        </p:nvSpPr>
        <p:spPr>
          <a:xfrm>
            <a:off x="2092168" y="382401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Multiplication Sign 43">
            <a:extLst>
              <a:ext uri="{FF2B5EF4-FFF2-40B4-BE49-F238E27FC236}">
                <a16:creationId xmlns:a16="http://schemas.microsoft.com/office/drawing/2014/main" id="{10DAE597-DC86-2EAE-921F-2BFC5468CD80}"/>
              </a:ext>
            </a:extLst>
          </p:cNvPr>
          <p:cNvSpPr/>
          <p:nvPr/>
        </p:nvSpPr>
        <p:spPr>
          <a:xfrm>
            <a:off x="4200948" y="389060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Multiplication Sign 44">
            <a:extLst>
              <a:ext uri="{FF2B5EF4-FFF2-40B4-BE49-F238E27FC236}">
                <a16:creationId xmlns:a16="http://schemas.microsoft.com/office/drawing/2014/main" id="{BD4C979B-709F-7293-BA2B-70492F7EA5F4}"/>
              </a:ext>
            </a:extLst>
          </p:cNvPr>
          <p:cNvSpPr/>
          <p:nvPr/>
        </p:nvSpPr>
        <p:spPr>
          <a:xfrm>
            <a:off x="151189" y="2661136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Multiplication Sign 46">
            <a:extLst>
              <a:ext uri="{FF2B5EF4-FFF2-40B4-BE49-F238E27FC236}">
                <a16:creationId xmlns:a16="http://schemas.microsoft.com/office/drawing/2014/main" id="{57F1C596-5C7A-0548-ACBE-5DC20BCCF39C}"/>
              </a:ext>
            </a:extLst>
          </p:cNvPr>
          <p:cNvSpPr/>
          <p:nvPr/>
        </p:nvSpPr>
        <p:spPr>
          <a:xfrm>
            <a:off x="2259241" y="2748774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Multiplication Sign 47">
            <a:extLst>
              <a:ext uri="{FF2B5EF4-FFF2-40B4-BE49-F238E27FC236}">
                <a16:creationId xmlns:a16="http://schemas.microsoft.com/office/drawing/2014/main" id="{85A3B1E0-E19F-CD41-87FA-870F3FA65456}"/>
              </a:ext>
            </a:extLst>
          </p:cNvPr>
          <p:cNvSpPr/>
          <p:nvPr/>
        </p:nvSpPr>
        <p:spPr>
          <a:xfrm>
            <a:off x="4161242" y="2694015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Multiplication Sign 48">
            <a:extLst>
              <a:ext uri="{FF2B5EF4-FFF2-40B4-BE49-F238E27FC236}">
                <a16:creationId xmlns:a16="http://schemas.microsoft.com/office/drawing/2014/main" id="{ED2C9ED4-7BB5-3990-D50C-A9C9188F7AE5}"/>
              </a:ext>
            </a:extLst>
          </p:cNvPr>
          <p:cNvSpPr/>
          <p:nvPr/>
        </p:nvSpPr>
        <p:spPr>
          <a:xfrm>
            <a:off x="6190998" y="2748774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Multiplication Sign 49">
            <a:extLst>
              <a:ext uri="{FF2B5EF4-FFF2-40B4-BE49-F238E27FC236}">
                <a16:creationId xmlns:a16="http://schemas.microsoft.com/office/drawing/2014/main" id="{6F70F5D7-800C-F58B-73B4-F19374ADBB4A}"/>
              </a:ext>
            </a:extLst>
          </p:cNvPr>
          <p:cNvSpPr/>
          <p:nvPr/>
        </p:nvSpPr>
        <p:spPr>
          <a:xfrm>
            <a:off x="10323472" y="4861550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Multiplication Sign 50">
            <a:extLst>
              <a:ext uri="{FF2B5EF4-FFF2-40B4-BE49-F238E27FC236}">
                <a16:creationId xmlns:a16="http://schemas.microsoft.com/office/drawing/2014/main" id="{C3F69111-4BB0-D23F-2532-31D032D3D9B3}"/>
              </a:ext>
            </a:extLst>
          </p:cNvPr>
          <p:cNvSpPr/>
          <p:nvPr/>
        </p:nvSpPr>
        <p:spPr>
          <a:xfrm>
            <a:off x="8339253" y="4914622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Multiplication Sign 52">
            <a:extLst>
              <a:ext uri="{FF2B5EF4-FFF2-40B4-BE49-F238E27FC236}">
                <a16:creationId xmlns:a16="http://schemas.microsoft.com/office/drawing/2014/main" id="{6F591C60-722E-F897-9140-E0E9426A253B}"/>
              </a:ext>
            </a:extLst>
          </p:cNvPr>
          <p:cNvSpPr/>
          <p:nvPr/>
        </p:nvSpPr>
        <p:spPr>
          <a:xfrm>
            <a:off x="6277081" y="4891688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Multiplication Sign 54">
            <a:extLst>
              <a:ext uri="{FF2B5EF4-FFF2-40B4-BE49-F238E27FC236}">
                <a16:creationId xmlns:a16="http://schemas.microsoft.com/office/drawing/2014/main" id="{2BC294C7-DCFF-45CB-E5F1-1DB56C27B239}"/>
              </a:ext>
            </a:extLst>
          </p:cNvPr>
          <p:cNvSpPr/>
          <p:nvPr/>
        </p:nvSpPr>
        <p:spPr>
          <a:xfrm>
            <a:off x="4137149" y="4839653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Multiplication Sign 56">
            <a:extLst>
              <a:ext uri="{FF2B5EF4-FFF2-40B4-BE49-F238E27FC236}">
                <a16:creationId xmlns:a16="http://schemas.microsoft.com/office/drawing/2014/main" id="{4BD2D510-D539-71D9-3787-FE13FAC91547}"/>
              </a:ext>
            </a:extLst>
          </p:cNvPr>
          <p:cNvSpPr/>
          <p:nvPr/>
        </p:nvSpPr>
        <p:spPr>
          <a:xfrm>
            <a:off x="2124439" y="4873931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9" name="Multiplication Sign 58">
            <a:extLst>
              <a:ext uri="{FF2B5EF4-FFF2-40B4-BE49-F238E27FC236}">
                <a16:creationId xmlns:a16="http://schemas.microsoft.com/office/drawing/2014/main" id="{5F19B6A7-E832-EFBD-09D4-AD04693B8016}"/>
              </a:ext>
            </a:extLst>
          </p:cNvPr>
          <p:cNvSpPr/>
          <p:nvPr/>
        </p:nvSpPr>
        <p:spPr>
          <a:xfrm>
            <a:off x="129671" y="4818055"/>
            <a:ext cx="1771747" cy="1729744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8978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4" grpId="0" animBg="1"/>
      <p:bldP spid="36" grpId="0" animBg="1"/>
      <p:bldP spid="38" grpId="0" animBg="1"/>
      <p:bldP spid="40" grpId="0" animBg="1"/>
      <p:bldP spid="42" grpId="0" animBg="1"/>
      <p:bldP spid="44" grpId="0" animBg="1"/>
      <p:bldP spid="45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3" grpId="0" animBg="1"/>
      <p:bldP spid="55" grpId="0" animBg="1"/>
      <p:bldP spid="57" grpId="0" animBg="1"/>
      <p:bldP spid="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811D4-B280-FB4E-8F43-0653CCBD1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CA" sz="5200" dirty="0"/>
              <a:t>What happens when you put in a MP22-like mock model into 3D-Barolo?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208E25-5943-6B55-ECC6-C4A66CD614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4548" y="1976010"/>
            <a:ext cx="9144305" cy="46992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322EE5-6E62-6789-AF98-8C746711E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8637" y="1981494"/>
            <a:ext cx="9128394" cy="46982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DB11BB-A009-F6A8-F7C7-C59FCE74A7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9175" y="3564149"/>
            <a:ext cx="1527213" cy="4427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3CA8DD1-2FE9-16F9-4B42-4344615A9D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38294" y="3156880"/>
            <a:ext cx="2333625" cy="6191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D3FD394-DB49-A6D3-4E30-884A6BFA8F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90818" y="2014369"/>
            <a:ext cx="9160216" cy="467090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FD37D0C-C1D7-EF30-8D5B-74A4D63207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2999" y="1969517"/>
            <a:ext cx="9160216" cy="47157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648747-A0BC-92D0-6DD0-35D8F7D919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90818" y="1976010"/>
            <a:ext cx="9163946" cy="47157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3E4DCF-D73D-E270-76A2-9AF6253D625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90818" y="1987390"/>
            <a:ext cx="9160216" cy="4724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1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565D2-41CB-77A3-07E1-D51DF1033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Finding AGC </a:t>
            </a:r>
            <a:r>
              <a:rPr lang="en-CA" sz="6400" dirty="0"/>
              <a:t>114905</a:t>
            </a:r>
            <a:r>
              <a:rPr lang="en-CA" dirty="0"/>
              <a:t>’s Properties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51C72A-370B-BC12-F62A-9A3BF853B9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911" y="1515428"/>
            <a:ext cx="9163310" cy="49967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9A8828-58B4-8E86-0CE1-56CFA43F13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8044" y="1549411"/>
            <a:ext cx="9163310" cy="49967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51FFCA-89D7-D6C4-CC37-90EAD0A341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9779" y="1533901"/>
            <a:ext cx="9163310" cy="507246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7EF1168-0A5B-D878-6229-184911CB33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19779" y="1533901"/>
            <a:ext cx="9163310" cy="50724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DB0F9FA-38A9-E9A0-4977-0FB8171FB3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19779" y="1515428"/>
            <a:ext cx="9163310" cy="504214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DA7B3A9-1A93-2831-2264-18DA65C3E05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8912" y="1500619"/>
            <a:ext cx="9163309" cy="502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44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lowVTI">
  <a:themeElements>
    <a:clrScheme name="Glow">
      <a:dk1>
        <a:sysClr val="windowText" lastClr="000000"/>
      </a:dk1>
      <a:lt1>
        <a:sysClr val="window" lastClr="FFFFFF"/>
      </a:lt1>
      <a:dk2>
        <a:srgbClr val="000000"/>
      </a:dk2>
      <a:lt2>
        <a:srgbClr val="F2F2F2"/>
      </a:lt2>
      <a:accent1>
        <a:srgbClr val="00BAC8"/>
      </a:accent1>
      <a:accent2>
        <a:srgbClr val="794DFF"/>
      </a:accent2>
      <a:accent3>
        <a:srgbClr val="00D17D"/>
      </a:accent3>
      <a:accent4>
        <a:srgbClr val="E69500"/>
      </a:accent4>
      <a:accent5>
        <a:srgbClr val="FE5D21"/>
      </a:accent5>
      <a:accent6>
        <a:srgbClr val="404040"/>
      </a:accent6>
      <a:hlink>
        <a:srgbClr val="3E8FF1"/>
      </a:hlink>
      <a:folHlink>
        <a:srgbClr val="939393"/>
      </a:folHlink>
    </a:clrScheme>
    <a:fontScheme name="Blur">
      <a:majorFont>
        <a:latin typeface="Bell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owVTI" id="{D5B5AA20-F6D3-43B8-AF6B-ECAF69256418}" vid="{93025AB5-1D44-4CD3-9BC3-729F6E11E04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2486</TotalTime>
  <Words>1397</Words>
  <Application>Microsoft Office PowerPoint</Application>
  <PresentationFormat>Widescreen</PresentationFormat>
  <Paragraphs>125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Avenir Next LT Pro</vt:lpstr>
      <vt:lpstr>Bell MT</vt:lpstr>
      <vt:lpstr>Calibri</vt:lpstr>
      <vt:lpstr>Cambria Math</vt:lpstr>
      <vt:lpstr>Lato</vt:lpstr>
      <vt:lpstr>Times New Roman</vt:lpstr>
      <vt:lpstr>GlowVTI</vt:lpstr>
      <vt:lpstr>Modelling the Kinematics of an Ultra Diffuse Galaxy to Determine its Dark Matter Content</vt:lpstr>
      <vt:lpstr>Background Information</vt:lpstr>
      <vt:lpstr>Ultra Diffuse Galaxy: AGC 114905</vt:lpstr>
      <vt:lpstr>Scientific Goal</vt:lpstr>
      <vt:lpstr>Procedure</vt:lpstr>
      <vt:lpstr>Software Information</vt:lpstr>
      <vt:lpstr>PowerPoint Presentation</vt:lpstr>
      <vt:lpstr>What happens when you put in a MP22-like mock model into 3D-Barolo?</vt:lpstr>
      <vt:lpstr>Finding AGC 114905’s Properties</vt:lpstr>
      <vt:lpstr>Results and Conclusions</vt:lpstr>
      <vt:lpstr>References</vt:lpstr>
      <vt:lpstr>Image Credits</vt:lpstr>
      <vt:lpstr>Key Questions</vt:lpstr>
      <vt:lpstr>What happens when you put in a MP22-like mock model into 3D-Barolo?</vt:lpstr>
      <vt:lpstr>Finding AGC 114905’s Properties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Uncovering Sources of Uncertainty in the Modelling of Dark Matter Within an Ultra Diffuse Galaxy</dc:title>
  <dc:creator>Henry White</dc:creator>
  <cp:lastModifiedBy>Henry White</cp:lastModifiedBy>
  <cp:revision>90</cp:revision>
  <dcterms:created xsi:type="dcterms:W3CDTF">2022-07-29T13:58:08Z</dcterms:created>
  <dcterms:modified xsi:type="dcterms:W3CDTF">2022-08-15T01:23:33Z</dcterms:modified>
</cp:coreProperties>
</file>