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2" r:id="rId1"/>
  </p:sldMasterIdLst>
  <p:notesMasterIdLst>
    <p:notesMasterId r:id="rId11"/>
  </p:notesMasterIdLst>
  <p:sldIdLst>
    <p:sldId id="257" r:id="rId2"/>
    <p:sldId id="259" r:id="rId3"/>
    <p:sldId id="260" r:id="rId4"/>
    <p:sldId id="258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F27286-0798-446A-BEA4-EB9619B5B0CE}" v="1" dt="2022-08-14T15:24:50.4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zri Wyman" userId="afce10cdc1e0de20" providerId="LiveId" clId="{DDF27286-0798-446A-BEA4-EB9619B5B0CE}"/>
    <pc:docChg chg="custSel modSld">
      <pc:chgData name="Ezri Wyman" userId="afce10cdc1e0de20" providerId="LiveId" clId="{DDF27286-0798-446A-BEA4-EB9619B5B0CE}" dt="2022-08-14T16:00:21.604" v="468" actId="20577"/>
      <pc:docMkLst>
        <pc:docMk/>
      </pc:docMkLst>
      <pc:sldChg chg="modNotesTx">
        <pc:chgData name="Ezri Wyman" userId="afce10cdc1e0de20" providerId="LiveId" clId="{DDF27286-0798-446A-BEA4-EB9619B5B0CE}" dt="2022-08-14T15:27:00.985" v="14"/>
        <pc:sldMkLst>
          <pc:docMk/>
          <pc:sldMk cId="2258647008" sldId="258"/>
        </pc:sldMkLst>
      </pc:sldChg>
      <pc:sldChg chg="modSp mod modNotesTx">
        <pc:chgData name="Ezri Wyman" userId="afce10cdc1e0de20" providerId="LiveId" clId="{DDF27286-0798-446A-BEA4-EB9619B5B0CE}" dt="2022-08-14T15:57:06.313" v="41" actId="27636"/>
        <pc:sldMkLst>
          <pc:docMk/>
          <pc:sldMk cId="116000681" sldId="259"/>
        </pc:sldMkLst>
        <pc:spChg chg="mod">
          <ac:chgData name="Ezri Wyman" userId="afce10cdc1e0de20" providerId="LiveId" clId="{DDF27286-0798-446A-BEA4-EB9619B5B0CE}" dt="2022-08-14T15:57:06.313" v="41" actId="27636"/>
          <ac:spMkLst>
            <pc:docMk/>
            <pc:sldMk cId="116000681" sldId="259"/>
            <ac:spMk id="4" creationId="{4F4C6F4E-B049-1CC3-C1CB-6B28CA8C4B0B}"/>
          </ac:spMkLst>
        </pc:spChg>
      </pc:sldChg>
      <pc:sldChg chg="modNotesTx">
        <pc:chgData name="Ezri Wyman" userId="afce10cdc1e0de20" providerId="LiveId" clId="{DDF27286-0798-446A-BEA4-EB9619B5B0CE}" dt="2022-08-14T15:27:34.624" v="16"/>
        <pc:sldMkLst>
          <pc:docMk/>
          <pc:sldMk cId="251715272" sldId="260"/>
        </pc:sldMkLst>
      </pc:sldChg>
      <pc:sldChg chg="modSp mod">
        <pc:chgData name="Ezri Wyman" userId="afce10cdc1e0de20" providerId="LiveId" clId="{DDF27286-0798-446A-BEA4-EB9619B5B0CE}" dt="2022-08-14T15:59:46.404" v="377" actId="20577"/>
        <pc:sldMkLst>
          <pc:docMk/>
          <pc:sldMk cId="2547506323" sldId="261"/>
        </pc:sldMkLst>
        <pc:spChg chg="mod">
          <ac:chgData name="Ezri Wyman" userId="afce10cdc1e0de20" providerId="LiveId" clId="{DDF27286-0798-446A-BEA4-EB9619B5B0CE}" dt="2022-08-14T15:59:46.404" v="377" actId="20577"/>
          <ac:spMkLst>
            <pc:docMk/>
            <pc:sldMk cId="2547506323" sldId="261"/>
            <ac:spMk id="4" creationId="{FF57FA6A-ACF7-0673-CA3B-B33EB06D33D8}"/>
          </ac:spMkLst>
        </pc:spChg>
      </pc:sldChg>
      <pc:sldChg chg="addSp delSp modSp mod modNotesTx">
        <pc:chgData name="Ezri Wyman" userId="afce10cdc1e0de20" providerId="LiveId" clId="{DDF27286-0798-446A-BEA4-EB9619B5B0CE}" dt="2022-08-14T16:00:21.604" v="468" actId="20577"/>
        <pc:sldMkLst>
          <pc:docMk/>
          <pc:sldMk cId="543375455" sldId="265"/>
        </pc:sldMkLst>
        <pc:spChg chg="add del mod">
          <ac:chgData name="Ezri Wyman" userId="afce10cdc1e0de20" providerId="LiveId" clId="{DDF27286-0798-446A-BEA4-EB9619B5B0CE}" dt="2022-08-14T15:26:36.456" v="12" actId="478"/>
          <ac:spMkLst>
            <pc:docMk/>
            <pc:sldMk cId="543375455" sldId="265"/>
            <ac:spMk id="3" creationId="{6961EBD2-3C3B-239C-6A28-6B6D0E5797BC}"/>
          </ac:spMkLst>
        </pc:spChg>
        <pc:spChg chg="mod">
          <ac:chgData name="Ezri Wyman" userId="afce10cdc1e0de20" providerId="LiveId" clId="{DDF27286-0798-446A-BEA4-EB9619B5B0CE}" dt="2022-08-14T16:00:21.604" v="468" actId="20577"/>
          <ac:spMkLst>
            <pc:docMk/>
            <pc:sldMk cId="543375455" sldId="265"/>
            <ac:spMk id="4" creationId="{20FE1D7C-3C6E-A43B-8040-C8CE90F9A3B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2A4C04-BB2E-4951-928C-694E8BF867CA}" type="datetimeFigureOut">
              <a:rPr lang="en-CA" smtClean="0"/>
              <a:t>2022-08-14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253B90-0D8B-48AF-998E-71842FBD1F6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1928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https://www.semanticscholar.org/paper/The-Scintillating-Bubble-Chamber-(SBC)-Experiment-Giampa/211b170ddbe72a717376e3d7f5858c3de07b8a85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253B90-0D8B-48AF-998E-71842FBD1F65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4893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https://home.cern/news/news/experiments/seeing-invisible-event-displays-particle-physics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253B90-0D8B-48AF-998E-71842FBD1F65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10039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https://particlephysics.ca/project/scintillating-bubble-chamber-experiment/?lang=en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253B90-0D8B-48AF-998E-71842FBD1F65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2604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https://particlephysics.ca/project/scintillating-bubble-chamber-experiment/?lang=en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253B90-0D8B-48AF-998E-71842FBD1F65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89597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50666DC1-CD27-4874-9484-9D06C59FE4D0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77579F-F417-47C2-AC03-911CCED021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4552" y="447675"/>
            <a:ext cx="8397511" cy="2714625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43E600-28DA-4780-9E00-2E12F74FF6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4552" y="3602037"/>
            <a:ext cx="8397511" cy="2460625"/>
          </a:xfrm>
        </p:spPr>
        <p:txBody>
          <a:bodyPr>
            <a:normAutofit/>
          </a:bodyPr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E6F1DC-ADFB-42C9-AB34-FCB38C812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8219-6E45-4D12-B767-46F92D5844D4}" type="datetime1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799E6D-BBA8-4A15-94DA-DBE8A4FDE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803C82-8719-4FAC-94BF-2A91335FB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01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68A33-CB96-4CB1-9941-753BD0824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3EB269-70DF-4510-A313-336226558E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1EA3CC-B2DC-4E87-826C-B885A7E62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430B8-6059-41E5-A5DC-C07A76F5859A}" type="datetime1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F37F52-A7C4-4E21-A12A-02546D477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66031F-5A79-48A7-8EDC-DDD9A9E4B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722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9188483-96C4-4E9C-AA6A-E70005461AEE}"/>
              </a:ext>
            </a:extLst>
          </p:cNvPr>
          <p:cNvSpPr/>
          <p:nvPr/>
        </p:nvSpPr>
        <p:spPr>
          <a:xfrm>
            <a:off x="9144000" y="0"/>
            <a:ext cx="3048000" cy="685466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0E4FCD54-7F0B-446E-9998-93E7BD7CE7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534222" y="365125"/>
            <a:ext cx="2238678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766238-BBF1-4672-BC09-746C6967E5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84552" y="365125"/>
            <a:ext cx="8374062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F32A5-B67B-45C1-B454-12E9FBE0C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D0CB7-D16E-4358-B7F4-EA4A24554592}" type="datetime1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E91896-9441-4636-89D5-84E5932A1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28110" y="6356350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937DFE-7F48-4EB0-83BC-A93F342D2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alpha val="80000"/>
                  </a:schemeClr>
                </a:solidFill>
              </a:defRPr>
            </a:lvl1pPr>
          </a:lstStyle>
          <a:p>
            <a:fld id="{1F646F3F-274D-499B-ABBE-824EB4ABDC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670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9CF16-986E-4D90-AA40-CDB46E233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6F14DA-A783-43BC-8F15-95408B89DE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8C48B6-C394-452A-94D9-D4802755D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296A2-D8F0-4E17-BFD0-A6C902250D59}" type="datetime1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858A8A-3DD0-41C8-9F48-F4309FA19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706C92-7C02-4D34-B3E5-D549A7A36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374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266F9FA-E6B8-4CFC-B3F1-0C075546EE33}"/>
              </a:ext>
            </a:extLst>
          </p:cNvPr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16F270-B2AA-4935-885F-5924B1F63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52" y="457200"/>
            <a:ext cx="10862898" cy="272415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22658E-3D87-4D5A-A602-847153CC48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4552" y="3695701"/>
            <a:ext cx="10862898" cy="2393950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AB1D84-A229-45B1-BD42-0DC0CE9F8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08C9C-1ACB-4C84-A002-C7E0E45B937A}" type="datetime1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64EEF4-D461-49D7-8F24-8BFE2444B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44055A-7488-4646-9E88-692036EA2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062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F1F74-ED26-4F8B-BF51-3533D8404E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52" y="365760"/>
            <a:ext cx="11264536" cy="168751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01D2D7-7F18-43E0-9B2E-3FCD83CC83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84552" y="2552699"/>
            <a:ext cx="5323703" cy="36242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CBBB66-EB7D-4F8C-9C78-1D1C888464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0162" y="2552699"/>
            <a:ext cx="5323703" cy="36242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A684E6-393D-4587-AA45-E6734FB47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AF2A5-B297-4977-9E5B-4D3050E23689}" type="datetime1">
              <a:rPr lang="en-US" smtClean="0"/>
              <a:t>8/14/2022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1D8EE0-0333-4ABC-AE18-10DD5071C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452369-A8F0-4709-8372-B420A67DB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834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91592-4621-4D72-BC2D-F2C439F81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52" y="365759"/>
            <a:ext cx="10870836" cy="16916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B823F5-0A90-4666-BE88-2BE0D0A616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4552" y="2436473"/>
            <a:ext cx="5332026" cy="82391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EC6A7C-6260-463D-B3FD-71A07ACD06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84552" y="3409051"/>
            <a:ext cx="5332026" cy="27806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F2AF8D-90ED-4512-9423-C91BF73A99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0162" y="2436473"/>
            <a:ext cx="5358285" cy="823912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D838EA-E20D-4CC3-83C2-AFE0DE9F73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0162" y="3409051"/>
            <a:ext cx="5358285" cy="27806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603F8A-08E1-4160-9B7E-E0CA4BF8E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27434-4794-409A-9547-04789BA47588}" type="datetime1">
              <a:rPr lang="en-US" smtClean="0"/>
              <a:t>8/14/2022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8291AB-3C5C-4BE1-9E50-02F489336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596E64-CD6C-4CF7-8624-FA4AE9760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488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562B3-06A0-4F2F-96EC-A062DAE2F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FC0095-49F0-4A83-AE8C-9D13E15C2B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58635-357A-4E3D-B824-A5CEFDB8449C}" type="datetime1">
              <a:rPr lang="en-US" smtClean="0"/>
              <a:t>8/14/2022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824898-D4EA-497A-8FC8-43E0D0213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4821F6-2C08-450C-A18C-702D73842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319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FFE119-5FCA-4D9C-9C07-1B81A0BF3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6FF77-2719-4AD0-8740-0B90FF5D1EFB}" type="datetime1">
              <a:rPr lang="en-US" smtClean="0"/>
              <a:t>8/14/2022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2C5995-6284-4D7F-AB1C-CA8FE63A7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1E4B0D-9C21-48D0-9438-C47370681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872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90AF76DA-8F95-47D9-9EB6-B1EC93437387}"/>
              </a:ext>
            </a:extLst>
          </p:cNvPr>
          <p:cNvGrpSpPr/>
          <p:nvPr/>
        </p:nvGrpSpPr>
        <p:grpSpPr>
          <a:xfrm>
            <a:off x="2" y="0"/>
            <a:ext cx="6095998" cy="6858002"/>
            <a:chOff x="1" y="4563942"/>
            <a:chExt cx="12192005" cy="2294060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1355B14-077B-4BA1-962D-6E97D93FFCCC}"/>
                </a:ext>
              </a:extLst>
            </p:cNvPr>
            <p:cNvSpPr/>
            <p:nvPr/>
          </p:nvSpPr>
          <p:spPr>
            <a:xfrm>
              <a:off x="10" y="4563942"/>
              <a:ext cx="12191996" cy="229406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230B99F-AC6F-4973-A35E-16C87C38711D}"/>
                </a:ext>
              </a:extLst>
            </p:cNvPr>
            <p:cNvSpPr/>
            <p:nvPr/>
          </p:nvSpPr>
          <p:spPr>
            <a:xfrm>
              <a:off x="1" y="4563942"/>
              <a:ext cx="12192000" cy="2294060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58E41614-9483-47F8-A429-FB0D1C5AA89A}"/>
              </a:ext>
            </a:extLst>
          </p:cNvPr>
          <p:cNvSpPr/>
          <p:nvPr/>
        </p:nvSpPr>
        <p:spPr>
          <a:xfrm>
            <a:off x="0" y="0"/>
            <a:ext cx="6095999" cy="22911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B5E91C-3C4F-40A2-BCC6-918D3BEDD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52" y="457200"/>
            <a:ext cx="5287234" cy="16002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0F113-1C61-4F74-BD5B-727668BBEA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0162" y="457201"/>
            <a:ext cx="5085226" cy="5403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0EB228-A180-4DF6-9D5B-2CF86B6B9B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4552" y="2514600"/>
            <a:ext cx="5287234" cy="335438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913719-D65D-4BAE-97B7-FAE8F3998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41C83-1089-48B9-8B65-293D4C236D35}" type="datetime1">
              <a:rPr lang="en-US" smtClean="0"/>
              <a:t>8/14/2022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47F5BB-DC3C-45D1-A0D2-05168FECA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344BA3-19DB-4072-9A2C-08C92361A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096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B0A6909D-DC0B-4221-8140-21E981D896AF}"/>
              </a:ext>
            </a:extLst>
          </p:cNvPr>
          <p:cNvGrpSpPr/>
          <p:nvPr/>
        </p:nvGrpSpPr>
        <p:grpSpPr>
          <a:xfrm>
            <a:off x="2" y="0"/>
            <a:ext cx="6095998" cy="6858002"/>
            <a:chOff x="1" y="4563942"/>
            <a:chExt cx="12192005" cy="229406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3D581C2-F39E-4958-A3F3-BB65AB1C5E66}"/>
                </a:ext>
              </a:extLst>
            </p:cNvPr>
            <p:cNvSpPr/>
            <p:nvPr/>
          </p:nvSpPr>
          <p:spPr>
            <a:xfrm>
              <a:off x="10" y="4563942"/>
              <a:ext cx="12191996" cy="229406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7FD77040-27EF-4D2C-8D34-32337B0C8544}"/>
                </a:ext>
              </a:extLst>
            </p:cNvPr>
            <p:cNvSpPr/>
            <p:nvPr/>
          </p:nvSpPr>
          <p:spPr>
            <a:xfrm>
              <a:off x="1" y="4563942"/>
              <a:ext cx="12192000" cy="2294060"/>
            </a:xfrm>
            <a:prstGeom prst="rect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E1A26D20-69F8-4BBC-98C0-BEB470AB8284}"/>
              </a:ext>
            </a:extLst>
          </p:cNvPr>
          <p:cNvSpPr/>
          <p:nvPr/>
        </p:nvSpPr>
        <p:spPr>
          <a:xfrm>
            <a:off x="0" y="0"/>
            <a:ext cx="6095999" cy="22911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47B6BC-4B2A-4001-9634-47473F827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52" y="457200"/>
            <a:ext cx="5211519" cy="1600200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97D074-2CCB-4AB8-A7A0-7847D3C1EF8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270162" y="457201"/>
            <a:ext cx="5085226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FB94BD-D906-4213-9F31-1BE17A86F9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4552" y="2514600"/>
            <a:ext cx="5211519" cy="335438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1B8431-70CB-4E9F-8A49-CDFF18554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2FE45-CC1E-47DB-8B82-6CF0636FBDB8}" type="datetime1">
              <a:rPr lang="en-US" smtClean="0"/>
              <a:t>8/14/2022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D2F293-170E-410E-88BF-187A63C5E0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ED93A2-588D-43B5-B6FA-0B7892E6E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46F3F-274D-499B-ABBE-824EB4ABD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76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A26A151-13BF-4305-A6DC-9DC7C9877195}"/>
              </a:ext>
            </a:extLst>
          </p:cNvPr>
          <p:cNvSpPr/>
          <p:nvPr/>
        </p:nvSpPr>
        <p:spPr>
          <a:xfrm>
            <a:off x="0" y="0"/>
            <a:ext cx="12192000" cy="22911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DEE6AE3-3BCC-4B3B-AC4E-60F91014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52" y="365125"/>
            <a:ext cx="10869248" cy="16875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CB514A-E7EA-41A8-ADBA-85CA1DF6D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84552" y="2576513"/>
            <a:ext cx="10869248" cy="3600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9CB0BD-D6E3-4B3D-BCBB-6FECA5D6323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6221" y="635720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C8E16-3C03-4238-9C6F-B34F3D10F77E}" type="datetime1">
              <a:rPr lang="en-US" smtClean="0"/>
              <a:t>8/14/2022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147F7-B466-4892-BE27-876F947515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70162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4B4FE0-65CC-4435-A6AF-150E52F35B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764983" y="6356350"/>
            <a:ext cx="12807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46F3F-274D-499B-ABBE-824EB4ABDC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87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15" r:id="rId6"/>
    <p:sldLayoutId id="2147483811" r:id="rId7"/>
    <p:sldLayoutId id="2147483812" r:id="rId8"/>
    <p:sldLayoutId id="2147483813" r:id="rId9"/>
    <p:sldLayoutId id="2147483814" r:id="rId10"/>
    <p:sldLayoutId id="2147483816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B97D0-078C-F2B6-2968-358A7C56D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953" y="61169"/>
            <a:ext cx="10869248" cy="1387475"/>
          </a:xfrm>
        </p:spPr>
        <p:txBody>
          <a:bodyPr>
            <a:normAutofit/>
          </a:bodyPr>
          <a:lstStyle/>
          <a:p>
            <a:r>
              <a:rPr lang="en-CA" dirty="0">
                <a:latin typeface="Eras Demi ITC" panose="020B0805030504020804" pitchFamily="34" charset="0"/>
              </a:rPr>
              <a:t>Thermal Control Systems for SBC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BD9E026-17DD-437B-BC03-A4E6F010293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0" y="2314238"/>
            <a:ext cx="12192000" cy="761465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385EA5F-257E-2588-A91F-7A49BA132502}"/>
              </a:ext>
            </a:extLst>
          </p:cNvPr>
          <p:cNvSpPr txBox="1"/>
          <p:nvPr/>
        </p:nvSpPr>
        <p:spPr>
          <a:xfrm>
            <a:off x="1077547" y="1448644"/>
            <a:ext cx="10477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Eras Demi ITC" panose="020B0805030504020804" pitchFamily="34" charset="0"/>
              </a:rPr>
              <a:t>A summer research presentation by Ezri Wyman</a:t>
            </a:r>
          </a:p>
        </p:txBody>
      </p:sp>
    </p:spTree>
    <p:extLst>
      <p:ext uri="{BB962C8B-B14F-4D97-AF65-F5344CB8AC3E}">
        <p14:creationId xmlns:p14="http://schemas.microsoft.com/office/powerpoint/2010/main" val="3776723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DAF67A-700F-3C0E-461E-91A6C6B80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51" y="810228"/>
            <a:ext cx="5211519" cy="678566"/>
          </a:xfrm>
        </p:spPr>
        <p:txBody>
          <a:bodyPr/>
          <a:lstStyle/>
          <a:p>
            <a:r>
              <a:rPr lang="en-CA" dirty="0"/>
              <a:t>Dark Matter Search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C6F4E-B049-1CC3-C1CB-6B28CA8C4B0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endParaRPr lang="en-CA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/>
              <a:t>Different experiments probe different types of particle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A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dirty="0"/>
              <a:t>SBC (in brown) aims to detect both dark matter and CE</a:t>
            </a:r>
            <a:r>
              <a:rPr lang="el-GR" b="0" i="0" dirty="0">
                <a:solidFill>
                  <a:srgbClr val="111111"/>
                </a:solidFill>
                <a:effectLst/>
                <a:latin typeface="-apple-system"/>
              </a:rPr>
              <a:t>ν</a:t>
            </a:r>
            <a:r>
              <a:rPr lang="en-CA" b="0" i="0" dirty="0">
                <a:solidFill>
                  <a:srgbClr val="111111"/>
                </a:solidFill>
                <a:effectLst/>
              </a:rPr>
              <a:t>NS </a:t>
            </a:r>
            <a:endParaRPr lang="en-CA" dirty="0"/>
          </a:p>
        </p:txBody>
      </p:sp>
      <p:pic>
        <p:nvPicPr>
          <p:cNvPr id="6" name="Picture 2" descr="PDF] The Scintillating Bubble Chamber (SBC) Experiment for Dark Matter and  Reactor CEvNS | Semantic Scholar">
            <a:extLst>
              <a:ext uri="{FF2B5EF4-FFF2-40B4-BE49-F238E27FC236}">
                <a16:creationId xmlns:a16="http://schemas.microsoft.com/office/drawing/2014/main" id="{FC093A08-9BE8-BAD0-536D-3A07EC8A43C9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6" t="-2998" r="56567" b="-3134"/>
          <a:stretch/>
        </p:blipFill>
        <p:spPr bwMode="auto">
          <a:xfrm>
            <a:off x="6270625" y="457200"/>
            <a:ext cx="5581851" cy="573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00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3078">
            <a:extLst>
              <a:ext uri="{FF2B5EF4-FFF2-40B4-BE49-F238E27FC236}">
                <a16:creationId xmlns:a16="http://schemas.microsoft.com/office/drawing/2014/main" id="{EA26A151-13BF-4305-A6DC-9DC7C98771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2911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1" name="Rectangle 3080">
            <a:extLst>
              <a:ext uri="{FF2B5EF4-FFF2-40B4-BE49-F238E27FC236}">
                <a16:creationId xmlns:a16="http://schemas.microsoft.com/office/drawing/2014/main" id="{6EFFDDA6-2CAE-438F-B0D6-FF4E710E24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29884" y="6324431"/>
            <a:ext cx="62116" cy="4289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083" name="Rectangle 3082">
            <a:extLst>
              <a:ext uri="{FF2B5EF4-FFF2-40B4-BE49-F238E27FC236}">
                <a16:creationId xmlns:a16="http://schemas.microsoft.com/office/drawing/2014/main" id="{C28AA5B0-EA1F-42BB-AE4B-1A06337DD2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5" name="Rectangle 3084">
            <a:extLst>
              <a:ext uri="{FF2B5EF4-FFF2-40B4-BE49-F238E27FC236}">
                <a16:creationId xmlns:a16="http://schemas.microsoft.com/office/drawing/2014/main" id="{4F5B6F84-73EF-47ED-850E-4308B2C0D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8111"/>
            <a:ext cx="12192000" cy="227988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C8B5CA-324E-F64E-4850-8386B5597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52" y="4799988"/>
            <a:ext cx="10869248" cy="150668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Bubble Chambers</a:t>
            </a:r>
          </a:p>
        </p:txBody>
      </p:sp>
      <p:pic>
        <p:nvPicPr>
          <p:cNvPr id="3074" name="Picture 2" descr="Seeing the invisible: Event displays in particle physics">
            <a:extLst>
              <a:ext uri="{FF2B5EF4-FFF2-40B4-BE49-F238E27FC236}">
                <a16:creationId xmlns:a16="http://schemas.microsoft.com/office/drawing/2014/main" id="{1AAC2453-45BC-FEAB-5D0A-8908457FB723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5" b="4265"/>
          <a:stretch/>
        </p:blipFill>
        <p:spPr bwMode="auto">
          <a:xfrm>
            <a:off x="20" y="10"/>
            <a:ext cx="6095979" cy="457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2D5E49-E727-C946-5C59-80AC49D199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31319" y="221876"/>
            <a:ext cx="4822482" cy="4155142"/>
          </a:xfrm>
        </p:spPr>
        <p:txBody>
          <a:bodyPr vert="horz" lIns="91440" tIns="45720" rIns="91440" bIns="45720" rtlCol="0">
            <a:noAutofit/>
          </a:bodyPr>
          <a:lstStyle/>
          <a:p>
            <a:pPr marL="6858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Created in the 1950s to look at charged particles</a:t>
            </a:r>
          </a:p>
          <a:p>
            <a:pPr marL="6858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Function similarly to cloud chambers</a:t>
            </a:r>
          </a:p>
          <a:p>
            <a:pPr marL="6858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Great for dark matter searches</a:t>
            </a:r>
          </a:p>
        </p:txBody>
      </p:sp>
    </p:spTree>
    <p:extLst>
      <p:ext uri="{BB962C8B-B14F-4D97-AF65-F5344CB8AC3E}">
        <p14:creationId xmlns:p14="http://schemas.microsoft.com/office/powerpoint/2010/main" val="251715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C6D81-477D-AEA8-49DC-BFFD18AB0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4552" y="365125"/>
            <a:ext cx="8324168" cy="1687513"/>
          </a:xfrm>
        </p:spPr>
        <p:txBody>
          <a:bodyPr>
            <a:normAutofit fontScale="90000"/>
          </a:bodyPr>
          <a:lstStyle/>
          <a:p>
            <a:r>
              <a:rPr lang="en-CA" dirty="0"/>
              <a:t>The Scintillating Bubble Chamber 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C68C61-A05B-9A5C-9889-AA9D32465D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552" y="2576513"/>
            <a:ext cx="8478473" cy="3600450"/>
          </a:xfrm>
        </p:spPr>
        <p:txBody>
          <a:bodyPr>
            <a:norm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CA" sz="2400" dirty="0"/>
              <a:t>Superheated liquid makes up the active volume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CA" sz="2400" dirty="0"/>
              <a:t>Particle interactions that input energy nucleate bubbles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CA" sz="2400" dirty="0"/>
              <a:t>Scintillation light gives more information about the interactions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2721910-AE23-D0C3-0C05-BF5857C029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933"/>
          <a:stretch/>
        </p:blipFill>
        <p:spPr bwMode="auto">
          <a:xfrm>
            <a:off x="9225280" y="-30669"/>
            <a:ext cx="2966720" cy="6888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8647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EA26A151-13BF-4305-A6DC-9DC7C98771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2911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EFFDDA6-2CAE-438F-B0D6-FF4E710E24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29884" y="6324431"/>
            <a:ext cx="62116" cy="42896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317ADF9C-7729-43E0-B44E-3392C2BD0A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264CE6C-E4DD-47B0-947A-FE4B1135B4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5998" cy="3429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E8C664-1F05-A5BC-598F-C3C662CB88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713" y="636607"/>
            <a:ext cx="5252571" cy="194919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dirty="0"/>
              <a:t>Thermal Control Systems</a:t>
            </a:r>
          </a:p>
        </p:txBody>
      </p:sp>
      <p:pic>
        <p:nvPicPr>
          <p:cNvPr id="6" name="Picture Placeholder 5" descr="A picture containing old&#10;&#10;Description automatically generated">
            <a:extLst>
              <a:ext uri="{FF2B5EF4-FFF2-40B4-BE49-F238E27FC236}">
                <a16:creationId xmlns:a16="http://schemas.microsoft.com/office/drawing/2014/main" id="{70D1D829-4744-8AE8-9333-D1A18F50C43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0" r="45342"/>
          <a:stretch/>
        </p:blipFill>
        <p:spPr>
          <a:xfrm rot="5400000">
            <a:off x="1333499" y="2095501"/>
            <a:ext cx="3429000" cy="6095998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57FA6A-ACF7-0673-CA3B-B33EB06D33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523702" y="365125"/>
            <a:ext cx="4830097" cy="5811838"/>
          </a:xfrm>
        </p:spPr>
        <p:txBody>
          <a:bodyPr vert="horz" lIns="91440" tIns="45720" rIns="91440" bIns="45720" rtlCol="0">
            <a:normAutofit/>
          </a:bodyPr>
          <a:lstStyle/>
          <a:p>
            <a:pPr marL="685800" indent="-342900">
              <a:buFont typeface="Arial" panose="020B0604020202020204" pitchFamily="34" charset="0"/>
              <a:buChar char="•"/>
            </a:pPr>
            <a:r>
              <a:rPr lang="en-US" sz="2800" dirty="0"/>
              <a:t>SBC’s active volume consists of liquid argon and xenon</a:t>
            </a:r>
          </a:p>
          <a:p>
            <a:pPr marL="6858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685800" indent="-342900">
              <a:buFont typeface="Arial" panose="020B0604020202020204" pitchFamily="34" charset="0"/>
              <a:buChar char="•"/>
            </a:pPr>
            <a:r>
              <a:rPr lang="en-US" sz="2800" dirty="0"/>
              <a:t>“Superheated” is still really cold!</a:t>
            </a:r>
          </a:p>
          <a:p>
            <a:pPr marL="6858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685800" indent="-342900">
              <a:buFont typeface="Arial" panose="020B0604020202020204" pitchFamily="34" charset="0"/>
              <a:buChar char="•"/>
            </a:pPr>
            <a:r>
              <a:rPr lang="en-US" sz="2800" dirty="0"/>
              <a:t>Temperature control is vital to understand the nucleation threshold</a:t>
            </a:r>
          </a:p>
        </p:txBody>
      </p:sp>
    </p:spTree>
    <p:extLst>
      <p:ext uri="{BB962C8B-B14F-4D97-AF65-F5344CB8AC3E}">
        <p14:creationId xmlns:p14="http://schemas.microsoft.com/office/powerpoint/2010/main" val="2547506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44274-9CAB-8FB5-53F0-EE377B903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First Prototype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D59BC568-953E-FFF9-D630-D24F0866752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110" y="2263996"/>
            <a:ext cx="6211890" cy="4594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6DBA995-2099-7CC9-1EDD-40917AB3D6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312086"/>
            <a:ext cx="6012887" cy="4545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489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89228-BB32-3E23-8E01-440C6F215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Second Prototype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6B92421E-6A8C-1DCD-4739-8E6F04D4165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0" b="1350"/>
          <a:stretch/>
        </p:blipFill>
        <p:spPr bwMode="auto">
          <a:xfrm>
            <a:off x="-1" y="2233978"/>
            <a:ext cx="5868365" cy="4624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601E79-E990-E3EF-B9A9-4EB7638A1018}"/>
              </a:ext>
            </a:extLst>
          </p:cNvPr>
          <p:cNvSpPr txBox="1"/>
          <p:nvPr/>
        </p:nvSpPr>
        <p:spPr>
          <a:xfrm>
            <a:off x="5868364" y="2500132"/>
            <a:ext cx="63236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CA" sz="2400" dirty="0"/>
              <a:t>Upped the voltage of the board (and added relevant step downs)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CA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CA" sz="2400" dirty="0"/>
              <a:t>Changed out components that didn’t work as expected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CA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CA" sz="2400" dirty="0"/>
              <a:t>Condense the board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CA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CA" sz="2400" dirty="0"/>
              <a:t>Added two layers</a:t>
            </a:r>
          </a:p>
        </p:txBody>
      </p:sp>
    </p:spTree>
    <p:extLst>
      <p:ext uri="{BB962C8B-B14F-4D97-AF65-F5344CB8AC3E}">
        <p14:creationId xmlns:p14="http://schemas.microsoft.com/office/powerpoint/2010/main" val="3487913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0F066-07C3-781A-8FD9-CDB8E73EE2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887" y="138896"/>
            <a:ext cx="10869248" cy="953043"/>
          </a:xfrm>
        </p:spPr>
        <p:txBody>
          <a:bodyPr/>
          <a:lstStyle/>
          <a:p>
            <a:r>
              <a:rPr lang="en-CA" dirty="0"/>
              <a:t>What’s Next?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1FFD254-E1A1-BD96-4310-DB5363B5C7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2198"/>
            <a:ext cx="12192000" cy="5665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9537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2FA22B-6CBD-DDA0-FAC1-6E4FBC364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1211" y="307887"/>
            <a:ext cx="8439529" cy="1266270"/>
          </a:xfrm>
        </p:spPr>
        <p:txBody>
          <a:bodyPr/>
          <a:lstStyle/>
          <a:p>
            <a:r>
              <a:rPr lang="en-CA" dirty="0"/>
              <a:t>The Big Picture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FE1D7C-3C6E-A43B-8040-C8CE90F9A3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541853" y="2552699"/>
            <a:ext cx="8052012" cy="3624263"/>
          </a:xfrm>
        </p:spPr>
        <p:txBody>
          <a:bodyPr>
            <a:no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CA" sz="2800" dirty="0"/>
              <a:t>Test setup at Queen’s expected to be tested cold in the coming weeks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CA" sz="2800" dirty="0"/>
              <a:t>Experimental construction is in progress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CA" sz="2800" dirty="0"/>
              <a:t>Temperature control will continue to be vital through the construction, testing, and run of the experiment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43551E14-45B3-F113-F375-FF1E1E14B3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47" t="1619" b="2787"/>
          <a:stretch/>
        </p:blipFill>
        <p:spPr bwMode="auto">
          <a:xfrm>
            <a:off x="-1" y="0"/>
            <a:ext cx="3391383" cy="6904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375455"/>
      </p:ext>
    </p:extLst>
  </p:cSld>
  <p:clrMapOvr>
    <a:masterClrMapping/>
  </p:clrMapOvr>
</p:sld>
</file>

<file path=ppt/theme/theme1.xml><?xml version="1.0" encoding="utf-8"?>
<a:theme xmlns:a="http://schemas.openxmlformats.org/drawingml/2006/main" name="MatrixVTI">
  <a:themeElements>
    <a:clrScheme name="AnalogousFromLightSeedLeftStep">
      <a:dk1>
        <a:srgbClr val="000000"/>
      </a:dk1>
      <a:lt1>
        <a:srgbClr val="FFFFFF"/>
      </a:lt1>
      <a:dk2>
        <a:srgbClr val="243241"/>
      </a:dk2>
      <a:lt2>
        <a:srgbClr val="E8E8E2"/>
      </a:lt2>
      <a:accent1>
        <a:srgbClr val="6E76EE"/>
      </a:accent1>
      <a:accent2>
        <a:srgbClr val="4E9AEB"/>
      </a:accent2>
      <a:accent3>
        <a:srgbClr val="2EB4C3"/>
      </a:accent3>
      <a:accent4>
        <a:srgbClr val="35B78E"/>
      </a:accent4>
      <a:accent5>
        <a:srgbClr val="30BB55"/>
      </a:accent5>
      <a:accent6>
        <a:srgbClr val="47BB32"/>
      </a:accent6>
      <a:hlink>
        <a:srgbClr val="888452"/>
      </a:hlink>
      <a:folHlink>
        <a:srgbClr val="7F7F7F"/>
      </a:folHlink>
    </a:clrScheme>
    <a:fontScheme name="Custom 4">
      <a:majorFont>
        <a:latin typeface="Bahnschrif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trixVTI" id="{A2576CCC-A559-4FD4-A542-772649F65A84}" vid="{5CBC41A9-80A0-44C6-90CD-6D86303435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2800</TotalTime>
  <Words>247</Words>
  <Application>Microsoft Office PowerPoint</Application>
  <PresentationFormat>Widescreen</PresentationFormat>
  <Paragraphs>43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-apple-system</vt:lpstr>
      <vt:lpstr>Arial</vt:lpstr>
      <vt:lpstr>Avenir Next LT Pro</vt:lpstr>
      <vt:lpstr>Bahnschrift</vt:lpstr>
      <vt:lpstr>Calibri</vt:lpstr>
      <vt:lpstr>Eras Demi ITC</vt:lpstr>
      <vt:lpstr>Wingdings</vt:lpstr>
      <vt:lpstr>MatrixVTI</vt:lpstr>
      <vt:lpstr>Thermal Control Systems for SBC</vt:lpstr>
      <vt:lpstr>Dark Matter Search</vt:lpstr>
      <vt:lpstr>Bubble Chambers</vt:lpstr>
      <vt:lpstr>The Scintillating Bubble Chamber Experiment</vt:lpstr>
      <vt:lpstr>Thermal Control Systems</vt:lpstr>
      <vt:lpstr>First Prototype</vt:lpstr>
      <vt:lpstr>Second Prototype</vt:lpstr>
      <vt:lpstr>What’s Next?</vt:lpstr>
      <vt:lpstr>The Big Picture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Thermal Control Systems for SBC</dc:title>
  <dc:creator>Ezri Wyman</dc:creator>
  <cp:lastModifiedBy>Ezri Wyman</cp:lastModifiedBy>
  <cp:revision>1</cp:revision>
  <dcterms:created xsi:type="dcterms:W3CDTF">2022-08-12T15:30:05Z</dcterms:created>
  <dcterms:modified xsi:type="dcterms:W3CDTF">2022-08-14T16:00:30Z</dcterms:modified>
</cp:coreProperties>
</file>