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8" r:id="rId9"/>
    <p:sldId id="274" r:id="rId10"/>
    <p:sldId id="272" r:id="rId11"/>
    <p:sldId id="275" r:id="rId12"/>
    <p:sldId id="263" r:id="rId13"/>
    <p:sldId id="264" r:id="rId14"/>
    <p:sldId id="271" r:id="rId15"/>
    <p:sldId id="277" r:id="rId16"/>
    <p:sldId id="278" r:id="rId17"/>
    <p:sldId id="279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EDD7"/>
    <a:srgbClr val="CE2BBE"/>
    <a:srgbClr val="5FB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6"/>
  </p:normalViewPr>
  <p:slideViewPr>
    <p:cSldViewPr snapToGrid="0">
      <p:cViewPr>
        <p:scale>
          <a:sx n="100" d="100"/>
          <a:sy n="100" d="100"/>
        </p:scale>
        <p:origin x="10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721DE-0D3F-A24B-B225-D314EA1C01F6}" type="datetimeFigureOut">
              <a:rPr lang="en-CA" smtClean="0"/>
              <a:t>2022-08-10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593B8-0B8C-6C4F-98E8-372306ADA28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876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Signal (number of ionization e</a:t>
                </a:r>
                <a:r>
                  <a:rPr lang="en-US" baseline="30000" dirty="0"/>
                  <a:t>-</a:t>
                </a:r>
                <a:r>
                  <a:rPr lang="en-US" dirty="0"/>
                  <a:t>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energy deposition</a:t>
                </a:r>
              </a:p>
              <a:p>
                <a:r>
                  <a:rPr lang="en-US" dirty="0"/>
                  <a:t>Dark matter will interact via nuclear recoil</a:t>
                </a:r>
              </a:p>
              <a:p>
                <a:pPr lvl="1"/>
                <a:r>
                  <a:rPr lang="en-US" dirty="0"/>
                  <a:t>Electronic recoil is used as an intermediate calibration source because it is easier to produce monoenergetic sources of that type</a:t>
                </a:r>
              </a:p>
              <a:p>
                <a:r>
                  <a:rPr lang="en-US" dirty="0">
                    <a:highlight>
                      <a:srgbClr val="FFFF00"/>
                    </a:highlight>
                  </a:rPr>
                  <a:t>Calibration is important </a:t>
                </a:r>
              </a:p>
              <a:p>
                <a:pPr lvl="1"/>
                <a:r>
                  <a:rPr lang="en-US" dirty="0"/>
                  <a:t>It is important to calibrate at different energies so that we know how the detector behaves over a range of signal amplitudes (we need relatively higher and lower energy sources)</a:t>
                </a: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Signal (number of ionization e</a:t>
                </a:r>
                <a:r>
                  <a:rPr lang="en-US" baseline="30000" dirty="0"/>
                  <a:t>-</a:t>
                </a:r>
                <a:r>
                  <a:rPr lang="en-US" dirty="0"/>
                  <a:t>) </a:t>
                </a:r>
                <a:r>
                  <a:rPr lang="en-US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US" dirty="0"/>
                  <a:t> energy deposition</a:t>
                </a:r>
              </a:p>
              <a:p>
                <a:r>
                  <a:rPr lang="en-US" dirty="0"/>
                  <a:t>Dark matter will interact via nuclear recoil</a:t>
                </a:r>
              </a:p>
              <a:p>
                <a:pPr lvl="1"/>
                <a:r>
                  <a:rPr lang="en-US" dirty="0"/>
                  <a:t>Electronic recoil is used as an intermediate calibration source because it is easier to produce monoenergetic sources of that type</a:t>
                </a:r>
              </a:p>
              <a:p>
                <a:r>
                  <a:rPr lang="en-US" dirty="0">
                    <a:highlight>
                      <a:srgbClr val="FFFF00"/>
                    </a:highlight>
                  </a:rPr>
                  <a:t>Calibration is important </a:t>
                </a:r>
              </a:p>
              <a:p>
                <a:pPr lvl="1"/>
                <a:r>
                  <a:rPr lang="en-US" dirty="0"/>
                  <a:t>It is important to calibrate at different energies so that we know how the detector behaves over a range of signal amplitudes (we need relatively higher and lower energy sources)</a:t>
                </a:r>
              </a:p>
              <a:p>
                <a:endParaRPr lang="en-CA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731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Interested in sources of energy 0.1 – 10 keV</a:t>
            </a:r>
          </a:p>
          <a:p>
            <a:r>
              <a:rPr lang="en-CA" dirty="0"/>
              <a:t>Sources of energy &lt; 3 keV will be stopped by 20 𝜇m of aluminium (which is what our source windows are made of)</a:t>
            </a:r>
          </a:p>
          <a:p>
            <a:r>
              <a:rPr lang="en-CA" dirty="0"/>
              <a:t>We have to put the sources inside the spheres to achieve low energy calibration, or use gaseous sources (Ar37) </a:t>
            </a:r>
          </a:p>
          <a:p>
            <a:r>
              <a:rPr lang="en-CA" dirty="0"/>
              <a:t>We have more control over the source location AND it is reusable if it is a solid source, Ar37 is not reusable 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091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145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 low energy dark matter experiments, any signal other than dark matter is unwanted -&gt; alphas are very high energy, and they create track events</a:t>
            </a:r>
          </a:p>
          <a:p>
            <a:pPr marL="21145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A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1145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A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en-CA" dirty="0"/>
              <a:t>Problem: we need the perfect thickness of aluminium foil such that alphas are (mostly) stopped but all the x-rays can exit the foil and be detected </a:t>
            </a:r>
            <a:endParaRPr lang="en-CA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1145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A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fontAlgn="base"/>
            <a:r>
              <a:rPr lang="en-CA" dirty="0"/>
              <a:t>Our source is 1 </a:t>
            </a:r>
            <a:r>
              <a:rPr lang="en-CA" dirty="0" err="1"/>
              <a:t>uCurie</a:t>
            </a:r>
            <a:r>
              <a:rPr lang="en-CA" dirty="0"/>
              <a:t> (unsure of if it is 4 pi or 2 pi, referring to solid angle)</a:t>
            </a:r>
          </a:p>
          <a:p>
            <a:pPr lvl="1" fontAlgn="base"/>
            <a:r>
              <a:rPr lang="en-CA" dirty="0"/>
              <a:t>We would only see half of it because of the solid angle</a:t>
            </a:r>
          </a:p>
          <a:p>
            <a:pPr lvl="1" fontAlgn="base"/>
            <a:r>
              <a:rPr lang="en-CA" dirty="0"/>
              <a:t>1 </a:t>
            </a:r>
            <a:r>
              <a:rPr lang="en-CA" dirty="0" err="1"/>
              <a:t>uCurie</a:t>
            </a:r>
            <a:r>
              <a:rPr lang="en-CA" dirty="0"/>
              <a:t> is 37000 alphas in 4 pi</a:t>
            </a:r>
          </a:p>
          <a:p>
            <a:pPr lvl="2" fontAlgn="base"/>
            <a:r>
              <a:rPr lang="en-CA" dirty="0"/>
              <a:t>Of order 10,000 alphas per second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446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CA" dirty="0"/>
              <a:t>Takes about 1 um of foil to stop aluminium x-rays</a:t>
            </a:r>
          </a:p>
          <a:p>
            <a:pPr fontAlgn="base"/>
            <a:r>
              <a:rPr lang="en-CA" dirty="0"/>
              <a:t>The x-rays should be produced very close to the surface </a:t>
            </a:r>
          </a:p>
          <a:p>
            <a:pPr fontAlgn="base"/>
            <a:r>
              <a:rPr lang="en-CA" dirty="0"/>
              <a:t>Alpha energy deposition in the foil follows a Bragg peak</a:t>
            </a:r>
          </a:p>
          <a:p>
            <a:pPr lvl="1" fontAlgn="base"/>
            <a:r>
              <a:rPr lang="en-CA" dirty="0"/>
              <a:t>Bragg peak shape is optimal for Am(Al) source because the most amount of energy is deposited closest to the surface </a:t>
            </a:r>
          </a:p>
          <a:p>
            <a:pPr lvl="1" fontAlgn="base"/>
            <a:r>
              <a:rPr lang="en-CA" dirty="0"/>
              <a:t>The less energy charged particles have, the more energy they lose when interacting with other things</a:t>
            </a:r>
          </a:p>
          <a:p>
            <a:pPr lvl="1" fontAlgn="base"/>
            <a:r>
              <a:rPr lang="en-CA" dirty="0"/>
              <a:t>We want a thickness of foil such that the alphas are absorbed very close to the surface of the foil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7180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0739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559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A593B8-0B8C-6C4F-98E8-372306ADA28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96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266913" y="2655800"/>
            <a:ext cx="77432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7733" b="1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9783375" y="6173432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/>
          <p:nvPr/>
        </p:nvSpPr>
        <p:spPr>
          <a:xfrm>
            <a:off x="10386991" y="5576535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" name="Google Shape;13;p2"/>
          <p:cNvSpPr/>
          <p:nvPr/>
        </p:nvSpPr>
        <p:spPr>
          <a:xfrm>
            <a:off x="11857671" y="4444464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>
            <a:off x="11695069" y="6565033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3181688" y="677512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39280" y="3605307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348720" y="857463"/>
            <a:ext cx="128400" cy="128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676313" y="1441151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1085359" y="4833763"/>
            <a:ext cx="192400" cy="192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" name="Google Shape;20;p2"/>
          <p:cNvSpPr/>
          <p:nvPr/>
        </p:nvSpPr>
        <p:spPr>
          <a:xfrm>
            <a:off x="11843811" y="5582348"/>
            <a:ext cx="192400" cy="192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" name="Google Shape;21;p2"/>
          <p:cNvSpPr/>
          <p:nvPr/>
        </p:nvSpPr>
        <p:spPr>
          <a:xfrm>
            <a:off x="211084" y="2128745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2"/>
          <p:cNvSpPr/>
          <p:nvPr/>
        </p:nvSpPr>
        <p:spPr>
          <a:xfrm>
            <a:off x="1861977" y="301904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" name="Google Shape;23;p2"/>
          <p:cNvSpPr/>
          <p:nvPr/>
        </p:nvSpPr>
        <p:spPr>
          <a:xfrm>
            <a:off x="823323" y="2667459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2"/>
          <p:cNvSpPr/>
          <p:nvPr/>
        </p:nvSpPr>
        <p:spPr>
          <a:xfrm>
            <a:off x="4567031" y="517173"/>
            <a:ext cx="76800" cy="768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2"/>
          <p:cNvSpPr/>
          <p:nvPr/>
        </p:nvSpPr>
        <p:spPr>
          <a:xfrm>
            <a:off x="10685372" y="6090061"/>
            <a:ext cx="256800" cy="2564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6772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 pattern">
  <p:cSld name="Blank complete patter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35400" y="-19800"/>
            <a:ext cx="12262800" cy="68976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3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22092-0315-A2EE-3ED8-1B70F9676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C5972-676E-D290-0A22-EAF8ABE33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9784E-2786-1093-92EB-02715A5E5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1A72A-A50E-0C47-B1CC-A6F872E1262C}" type="datetime1">
              <a:rPr lang="en-CA" smtClean="0"/>
              <a:t>2022-08-12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F7034-3C66-CD88-45A8-E3423ADC2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F1FE0-431B-92ED-B12B-4856868F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61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98C2C-7C40-CC72-A4E0-993BCFFB3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C9E8A-406A-0970-13FE-060922E59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17DC7-B3F2-E7E3-18BC-1D6BCEF6D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056AD-37FB-D840-95EC-C94E2CCADBD9}" type="datetime1">
              <a:rPr lang="en-CA" smtClean="0"/>
              <a:t>2022-08-12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C1ADE-33C8-2B74-991B-663D79DCD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9D79C-6629-0668-B87C-9C9D12188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2061367" y="2339725"/>
            <a:ext cx="77768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5867" b="1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2061367" y="4015348"/>
            <a:ext cx="77768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4000">
                <a:solidFill>
                  <a:schemeClr val="accent3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008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9" r="19"/>
          <a:stretch/>
        </p:blipFill>
        <p:spPr>
          <a:xfrm rot="10800000" flipH="1">
            <a:off x="7936" y="0"/>
            <a:ext cx="1218746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620400" y="2298200"/>
            <a:ext cx="8951200" cy="109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609585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sz="4800" i="1"/>
            </a:lvl1pPr>
            <a:lvl2pPr marL="1219170" lvl="1" indent="-60958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sz="4800" i="1"/>
            </a:lvl2pPr>
            <a:lvl3pPr marL="1828754" lvl="2" indent="-60958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sz="4800" i="1"/>
            </a:lvl3pPr>
            <a:lvl4pPr marL="2438339" lvl="3" indent="-609585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4800" i="1"/>
            </a:lvl4pPr>
            <a:lvl5pPr marL="3047924" lvl="4" indent="-609585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4800" i="1"/>
            </a:lvl5pPr>
            <a:lvl6pPr marL="3657509" lvl="5" indent="-609585" algn="ctr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4800" i="1"/>
            </a:lvl6pPr>
            <a:lvl7pPr marL="4267093" lvl="6" indent="-609585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4800" i="1"/>
            </a:lvl7pPr>
            <a:lvl8pPr marL="4876678" lvl="7" indent="-609585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4800" i="1"/>
            </a:lvl8pPr>
            <a:lvl9pPr marL="5486263" lvl="8" indent="-609585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4800" i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32" name="Google Shape;32;p4"/>
          <p:cNvGrpSpPr/>
          <p:nvPr/>
        </p:nvGrpSpPr>
        <p:grpSpPr>
          <a:xfrm>
            <a:off x="5119529" y="1043892"/>
            <a:ext cx="1952764" cy="1123609"/>
            <a:chOff x="3593400" y="1729675"/>
            <a:chExt cx="1957200" cy="1123610"/>
          </a:xfrm>
        </p:grpSpPr>
        <p:sp>
          <p:nvSpPr>
            <p:cNvPr id="33" name="Google Shape;33;p4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0" b="1">
                  <a:solidFill>
                    <a:schemeClr val="accen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sz="80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cxnSp>
        <p:nvCxnSpPr>
          <p:cNvPr id="36" name="Google Shape;36;p4"/>
          <p:cNvCxnSpPr>
            <a:endCxn id="34" idx="1"/>
          </p:cNvCxnSpPr>
          <p:nvPr/>
        </p:nvCxnSpPr>
        <p:spPr>
          <a:xfrm>
            <a:off x="5000681" y="520396"/>
            <a:ext cx="709600" cy="7140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37;p4"/>
          <p:cNvCxnSpPr/>
          <p:nvPr/>
        </p:nvCxnSpPr>
        <p:spPr>
          <a:xfrm rot="10800000">
            <a:off x="5817203" y="581500"/>
            <a:ext cx="278800" cy="4928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38;p4"/>
          <p:cNvCxnSpPr/>
          <p:nvPr/>
        </p:nvCxnSpPr>
        <p:spPr>
          <a:xfrm rot="10800000" flipH="1">
            <a:off x="6272680" y="469240"/>
            <a:ext cx="462800" cy="6328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-116" y="6333125"/>
            <a:ext cx="121920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7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1048200" y="1682267"/>
            <a:ext cx="10095600" cy="47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07987">
              <a:spcBef>
                <a:spcPts val="800"/>
              </a:spcBef>
              <a:spcAft>
                <a:spcPts val="0"/>
              </a:spcAft>
              <a:buSzPts val="2400"/>
              <a:buChar char="◎"/>
              <a:defRPr sz="3200"/>
            </a:lvl1pPr>
            <a:lvl2pPr marL="1219170" lvl="1" indent="-507987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828754" lvl="2" indent="-507987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2438339" lvl="3" indent="-507987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3200"/>
            </a:lvl4pPr>
            <a:lvl5pPr marL="3047924" lvl="4" indent="-507987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3200"/>
            </a:lvl5pPr>
            <a:lvl6pPr marL="3657509" lvl="5" indent="-507987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3200"/>
            </a:lvl6pPr>
            <a:lvl7pPr marL="4267093" lvl="6" indent="-507987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3200"/>
            </a:lvl7pPr>
            <a:lvl8pPr marL="4876678" lvl="7" indent="-507987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3200"/>
            </a:lvl8pPr>
            <a:lvl9pPr marL="5486263" lvl="8" indent="-507987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5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1048183" y="1600200"/>
            <a:ext cx="4900400" cy="4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◎"/>
              <a:defRPr sz="2667"/>
            </a:lvl1pPr>
            <a:lvl2pPr marL="1219170" lvl="1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2pPr>
            <a:lvl3pPr marL="1828754" lvl="2" indent="-474121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667"/>
            </a:lvl3pPr>
            <a:lvl4pPr marL="2438339" lvl="3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6243545" y="1600200"/>
            <a:ext cx="4900400" cy="4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◎"/>
              <a:defRPr sz="2667"/>
            </a:lvl1pPr>
            <a:lvl2pPr marL="1219170" lvl="1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2pPr>
            <a:lvl3pPr marL="1828754" lvl="2" indent="-474121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667"/>
            </a:lvl3pPr>
            <a:lvl4pPr marL="2438339" lvl="3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4pPr>
            <a:lvl5pPr marL="3047924" lvl="4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5pPr>
            <a:lvl6pPr marL="3657509" lvl="5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6pPr>
            <a:lvl7pPr marL="4267093" lvl="6" indent="-474121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667"/>
            </a:lvl7pPr>
            <a:lvl8pPr marL="4876678" lvl="7" indent="-474121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667"/>
            </a:lvl8pPr>
            <a:lvl9pPr marL="5486263" lvl="8" indent="-474121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1048200" y="1600200"/>
            <a:ext cx="3226400" cy="4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◎"/>
              <a:defRPr sz="2400"/>
            </a:lvl1pPr>
            <a:lvl2pPr marL="1219170" lvl="1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2400"/>
            </a:lvl2pPr>
            <a:lvl3pPr marL="1828754" lvl="2" indent="-457189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2400"/>
            </a:lvl3pPr>
            <a:lvl4pPr marL="2438339" lvl="3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4439989" y="1600200"/>
            <a:ext cx="3226400" cy="4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◎"/>
              <a:defRPr sz="2400"/>
            </a:lvl1pPr>
            <a:lvl2pPr marL="1219170" lvl="1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2400"/>
            </a:lvl2pPr>
            <a:lvl3pPr marL="1828754" lvl="2" indent="-457189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2400"/>
            </a:lvl3pPr>
            <a:lvl4pPr marL="2438339" lvl="3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7831779" y="1600200"/>
            <a:ext cx="3226400" cy="49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rtl="0">
              <a:spcBef>
                <a:spcPts val="800"/>
              </a:spcBef>
              <a:spcAft>
                <a:spcPts val="0"/>
              </a:spcAft>
              <a:buSzPts val="1800"/>
              <a:buChar char="◎"/>
              <a:defRPr sz="2400"/>
            </a:lvl1pPr>
            <a:lvl2pPr marL="1219170" lvl="1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2400"/>
            </a:lvl2pPr>
            <a:lvl3pPr marL="1828754" lvl="2" indent="-457189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2400"/>
            </a:lvl3pPr>
            <a:lvl4pPr marL="2438339" lvl="3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29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6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609600" y="5407124"/>
            <a:ext cx="10972800" cy="49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04792" algn="ctr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-123" y="6333125"/>
            <a:ext cx="121920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9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6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8200" y="1682267"/>
            <a:ext cx="10095600" cy="47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05845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733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fld id="{4F00D30C-432A-F948-BFC7-6164835B22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0434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DDA1-1DCA-7794-E089-547B1939D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25437" y="2235200"/>
            <a:ext cx="5645533" cy="2387600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en-US" dirty="0"/>
              <a:t>NEWS-G: </a:t>
            </a:r>
            <a:r>
              <a:rPr lang="en-US" dirty="0">
                <a:solidFill>
                  <a:schemeClr val="accent2"/>
                </a:solidFill>
              </a:rPr>
              <a:t>Detector Calibration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85CC52-33E8-190B-90C8-7F9D3E09D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6203" y="4605104"/>
            <a:ext cx="9144000" cy="1655762"/>
          </a:xfrm>
        </p:spPr>
        <p:txBody>
          <a:bodyPr/>
          <a:lstStyle/>
          <a:p>
            <a:r>
              <a:rPr lang="en-US" dirty="0"/>
              <a:t>Irina Babayan</a:t>
            </a:r>
          </a:p>
          <a:p>
            <a:r>
              <a:rPr lang="en-US" dirty="0"/>
              <a:t>CASST 2022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95463DD-6CD9-AE11-B92B-9C8369349361}"/>
              </a:ext>
            </a:extLst>
          </p:cNvPr>
          <p:cNvSpPr/>
          <p:nvPr/>
        </p:nvSpPr>
        <p:spPr>
          <a:xfrm>
            <a:off x="580866" y="714556"/>
            <a:ext cx="2937034" cy="29252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9F339B-E698-FABE-893E-4D0E8CE4E7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63" t="30082" r="28720" b="22696"/>
          <a:stretch/>
        </p:blipFill>
        <p:spPr>
          <a:xfrm rot="5400000">
            <a:off x="695180" y="849923"/>
            <a:ext cx="2663970" cy="2663970"/>
          </a:xfrm>
          <a:prstGeom prst="ellipse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B24A2594-A0DB-A4CB-4E5F-86DE1939A14B}"/>
              </a:ext>
            </a:extLst>
          </p:cNvPr>
          <p:cNvSpPr/>
          <p:nvPr/>
        </p:nvSpPr>
        <p:spPr>
          <a:xfrm>
            <a:off x="8153400" y="2934550"/>
            <a:ext cx="3784600" cy="37914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AF638E6-3598-42C9-D88D-B810E5E0615D}"/>
              </a:ext>
            </a:extLst>
          </p:cNvPr>
          <p:cNvSpPr/>
          <p:nvPr/>
        </p:nvSpPr>
        <p:spPr>
          <a:xfrm>
            <a:off x="6661150" y="329947"/>
            <a:ext cx="1238250" cy="12026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picture containing yellow&#10;&#10;Description automatically generated">
            <a:extLst>
              <a:ext uri="{FF2B5EF4-FFF2-40B4-BE49-F238E27FC236}">
                <a16:creationId xmlns:a16="http://schemas.microsoft.com/office/drawing/2014/main" id="{B256A49D-091A-BCAA-4063-FA9CCF21CC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48" r="18298"/>
          <a:stretch/>
        </p:blipFill>
        <p:spPr>
          <a:xfrm rot="5400000">
            <a:off x="8328120" y="3126303"/>
            <a:ext cx="3462916" cy="3407913"/>
          </a:xfrm>
          <a:prstGeom prst="ellipse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32040246-1208-28DB-EF57-0018ACDB89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766" r="21938"/>
          <a:stretch/>
        </p:blipFill>
        <p:spPr>
          <a:xfrm>
            <a:off x="6794500" y="437772"/>
            <a:ext cx="985769" cy="987027"/>
          </a:xfrm>
          <a:prstGeom prst="ellipse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A0619E-60AC-82A3-0341-3E0130561141}"/>
              </a:ext>
            </a:extLst>
          </p:cNvPr>
          <p:cNvCxnSpPr/>
          <p:nvPr/>
        </p:nvCxnSpPr>
        <p:spPr>
          <a:xfrm flipV="1">
            <a:off x="3359150" y="849922"/>
            <a:ext cx="3302000" cy="682702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0D56E83-C57A-59B1-C5F2-B66D0E50FA58}"/>
              </a:ext>
            </a:extLst>
          </p:cNvPr>
          <p:cNvCxnSpPr>
            <a:cxnSpLocks/>
            <a:stCxn id="22" idx="5"/>
          </p:cNvCxnSpPr>
          <p:nvPr/>
        </p:nvCxnSpPr>
        <p:spPr>
          <a:xfrm>
            <a:off x="7718062" y="1356496"/>
            <a:ext cx="1607058" cy="1742305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451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552413-59FC-3706-BE18-55D624A22E61}"/>
              </a:ext>
            </a:extLst>
          </p:cNvPr>
          <p:cNvSpPr/>
          <p:nvPr/>
        </p:nvSpPr>
        <p:spPr>
          <a:xfrm>
            <a:off x="3149600" y="685800"/>
            <a:ext cx="5905500" cy="5524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34FD4035-8438-3DB2-C6B8-EAF43D9A0C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968" t="19581" r="38476" b="35209"/>
          <a:stretch/>
        </p:blipFill>
        <p:spPr>
          <a:xfrm>
            <a:off x="3251617" y="801020"/>
            <a:ext cx="5704634" cy="52646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30ED7F-680A-7AD0-8D52-1630F80DB2C4}"/>
                  </a:ext>
                </a:extLst>
              </p:cNvPr>
              <p:cNvSpPr txBox="1"/>
              <p:nvPr/>
            </p:nvSpPr>
            <p:spPr>
              <a:xfrm>
                <a:off x="7451725" y="1943616"/>
                <a:ext cx="853567" cy="40011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25 </a:t>
                </a:r>
                <a14:m>
                  <m:oMath xmlns:m="http://schemas.openxmlformats.org/officeDocument/2006/math">
                    <m:r>
                      <a:rPr lang="en-CA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sz="2000" dirty="0">
                    <a:solidFill>
                      <a:schemeClr val="accent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m</a:t>
                </a:r>
                <a:endParaRPr lang="en-US" sz="2000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30ED7F-680A-7AD0-8D52-1630F80DB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1725" y="1943616"/>
                <a:ext cx="853567" cy="400110"/>
              </a:xfrm>
              <a:prstGeom prst="rect">
                <a:avLst/>
              </a:prstGeom>
              <a:blipFill>
                <a:blip r:embed="rId4"/>
                <a:stretch>
                  <a:fillRect l="-7353" t="-9375" r="-7353" b="-25000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6C9BA07-5E97-FDC7-F96B-BC9BA20BA7FF}"/>
              </a:ext>
            </a:extLst>
          </p:cNvPr>
          <p:cNvCxnSpPr>
            <a:cxnSpLocks/>
          </p:cNvCxnSpPr>
          <p:nvPr/>
        </p:nvCxnSpPr>
        <p:spPr>
          <a:xfrm flipH="1">
            <a:off x="7226300" y="2312948"/>
            <a:ext cx="292100" cy="30376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9FE49E8-D6C7-8F21-0B83-E453E6EE81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25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m of Al: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9FE49E8-D6C7-8F21-0B83-E453E6EE81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  <a:blipFill>
                <a:blip r:embed="rId5"/>
                <a:stretch>
                  <a:fillRect l="-1256" t="-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26506F7-3F22-D2F9-3F47-67050413A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3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1AC2A57-6572-3FB7-5235-076E147C08B5}"/>
              </a:ext>
            </a:extLst>
          </p:cNvPr>
          <p:cNvSpPr/>
          <p:nvPr/>
        </p:nvSpPr>
        <p:spPr>
          <a:xfrm>
            <a:off x="3048000" y="685800"/>
            <a:ext cx="6007100" cy="5562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Graphical user interface&#10;&#10;Description automatically generated">
            <a:extLst>
              <a:ext uri="{FF2B5EF4-FFF2-40B4-BE49-F238E27FC236}">
                <a16:creationId xmlns:a16="http://schemas.microsoft.com/office/drawing/2014/main" id="{FF72A906-7F54-6DB5-2957-01E5C9D476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68" t="19390" r="38488" b="35346"/>
          <a:stretch/>
        </p:blipFill>
        <p:spPr>
          <a:xfrm>
            <a:off x="3148695" y="801020"/>
            <a:ext cx="5807556" cy="53490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67F91DB-909B-1245-EE9F-015262E77D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20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m of Al:</a:t>
                </a: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67F91DB-909B-1245-EE9F-015262E77D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  <a:blipFill>
                <a:blip r:embed="rId4"/>
                <a:stretch>
                  <a:fillRect l="-1256" t="-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2BA812-5208-E8AA-7646-20B209783765}"/>
                  </a:ext>
                </a:extLst>
              </p:cNvPr>
              <p:cNvSpPr txBox="1"/>
              <p:nvPr/>
            </p:nvSpPr>
            <p:spPr>
              <a:xfrm>
                <a:off x="7743825" y="1842016"/>
                <a:ext cx="853567" cy="400110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20 </a:t>
                </a:r>
                <a14:m>
                  <m:oMath xmlns:m="http://schemas.openxmlformats.org/officeDocument/2006/math">
                    <m:r>
                      <a:rPr lang="en-CA" sz="2000" b="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CA" sz="2000" dirty="0">
                    <a:solidFill>
                      <a:schemeClr val="accent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m</a:t>
                </a:r>
                <a:endParaRPr lang="en-US" sz="2000" dirty="0">
                  <a:solidFill>
                    <a:schemeClr val="accent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2BA812-5208-E8AA-7646-20B209783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3825" y="1842016"/>
                <a:ext cx="853567" cy="400110"/>
              </a:xfrm>
              <a:prstGeom prst="rect">
                <a:avLst/>
              </a:prstGeom>
              <a:blipFill>
                <a:blip r:embed="rId5"/>
                <a:stretch>
                  <a:fillRect l="-7353" t="-6061" r="-7353" b="-24242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542D292-2840-8E56-4FCB-BD570574FDB7}"/>
              </a:ext>
            </a:extLst>
          </p:cNvPr>
          <p:cNvCxnSpPr>
            <a:cxnSpLocks/>
          </p:cNvCxnSpPr>
          <p:nvPr/>
        </p:nvCxnSpPr>
        <p:spPr>
          <a:xfrm flipH="1">
            <a:off x="7518400" y="2211348"/>
            <a:ext cx="292100" cy="30376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190D4C8-325A-6DA2-1D88-6ACFAB404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7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EA201C7-5A76-6F91-5F53-F426CEEF0D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7" r="9860" b="50627"/>
          <a:stretch/>
        </p:blipFill>
        <p:spPr>
          <a:xfrm rot="5400000">
            <a:off x="5586426" y="1080786"/>
            <a:ext cx="6035013" cy="51638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3C224E-A8DD-A6EF-C988-578FB04A8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7" t="48887" r="9860" b="2226"/>
          <a:stretch/>
        </p:blipFill>
        <p:spPr>
          <a:xfrm rot="5400000">
            <a:off x="520395" y="1087159"/>
            <a:ext cx="6035013" cy="511302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B613592-DCED-A606-45F1-E6ED1ADF0631}"/>
              </a:ext>
            </a:extLst>
          </p:cNvPr>
          <p:cNvCxnSpPr>
            <a:cxnSpLocks/>
          </p:cNvCxnSpPr>
          <p:nvPr/>
        </p:nvCxnSpPr>
        <p:spPr>
          <a:xfrm flipH="1">
            <a:off x="8924544" y="3048000"/>
            <a:ext cx="438912" cy="74371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A1E373F-67BB-6EEA-0337-15171234B449}"/>
              </a:ext>
            </a:extLst>
          </p:cNvPr>
          <p:cNvSpPr txBox="1"/>
          <p:nvPr/>
        </p:nvSpPr>
        <p:spPr>
          <a:xfrm>
            <a:off x="9363456" y="2494370"/>
            <a:ext cx="145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13.81 keV </a:t>
            </a:r>
          </a:p>
          <a:p>
            <a:r>
              <a:rPr lang="en-US" sz="1600" b="1" dirty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Am-241 x-rays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BC481CF-3513-6110-6297-1F9302D6C657}"/>
              </a:ext>
            </a:extLst>
          </p:cNvPr>
          <p:cNvCxnSpPr>
            <a:cxnSpLocks/>
          </p:cNvCxnSpPr>
          <p:nvPr/>
        </p:nvCxnSpPr>
        <p:spPr>
          <a:xfrm flipH="1">
            <a:off x="9363456" y="4228444"/>
            <a:ext cx="453644" cy="51880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CC39A88-16D0-7233-35B7-FB760C815522}"/>
              </a:ext>
            </a:extLst>
          </p:cNvPr>
          <p:cNvSpPr txBox="1"/>
          <p:nvPr/>
        </p:nvSpPr>
        <p:spPr>
          <a:xfrm>
            <a:off x="9522206" y="3643669"/>
            <a:ext cx="1475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17.7 keV</a:t>
            </a:r>
          </a:p>
          <a:p>
            <a:r>
              <a:rPr lang="en-US" sz="1600" b="1" dirty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Am-241 x-rays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6623492-916C-0AC6-B68F-6F2E3CBC6091}"/>
              </a:ext>
            </a:extLst>
          </p:cNvPr>
          <p:cNvCxnSpPr>
            <a:cxnSpLocks/>
          </p:cNvCxnSpPr>
          <p:nvPr/>
        </p:nvCxnSpPr>
        <p:spPr>
          <a:xfrm flipH="1">
            <a:off x="7260336" y="1975104"/>
            <a:ext cx="762000" cy="54254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43F30A-3F8C-D4D1-C14E-B9F85A35D301}"/>
              </a:ext>
            </a:extLst>
          </p:cNvPr>
          <p:cNvSpPr txBox="1"/>
          <p:nvPr/>
        </p:nvSpPr>
        <p:spPr>
          <a:xfrm>
            <a:off x="8022336" y="1695426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1.5 keV 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Al x-rays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FBA581-D662-C0AE-79B7-0B99350EBAA9}"/>
              </a:ext>
            </a:extLst>
          </p:cNvPr>
          <p:cNvCxnSpPr>
            <a:cxnSpLocks/>
          </p:cNvCxnSpPr>
          <p:nvPr/>
        </p:nvCxnSpPr>
        <p:spPr>
          <a:xfrm flipH="1">
            <a:off x="2628900" y="2334253"/>
            <a:ext cx="863600" cy="193047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27EFB85-1CEA-8BDF-E46A-F58151A5F80A}"/>
              </a:ext>
            </a:extLst>
          </p:cNvPr>
          <p:cNvSpPr txBox="1"/>
          <p:nvPr/>
        </p:nvSpPr>
        <p:spPr>
          <a:xfrm>
            <a:off x="3492500" y="2096762"/>
            <a:ext cx="119379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5.9 keV Fe55 x-rays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FD10596-0102-8E10-05D6-2182146AEA53}"/>
              </a:ext>
            </a:extLst>
          </p:cNvPr>
          <p:cNvCxnSpPr>
            <a:cxnSpLocks/>
          </p:cNvCxnSpPr>
          <p:nvPr/>
        </p:nvCxnSpPr>
        <p:spPr>
          <a:xfrm>
            <a:off x="1133661" y="4870303"/>
            <a:ext cx="810879" cy="40173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97619A2-C9F9-888E-CBA7-D6F7E8EABA65}"/>
              </a:ext>
            </a:extLst>
          </p:cNvPr>
          <p:cNvSpPr txBox="1"/>
          <p:nvPr/>
        </p:nvSpPr>
        <p:spPr>
          <a:xfrm>
            <a:off x="169936" y="4439177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1.5 keV 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Al x-rays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6B5A8D4-8EFE-79A5-7860-F91AD030C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3C390B70-FA1C-0DCD-9504-50460DB91D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9936" y="36423"/>
                <a:ext cx="10095600" cy="4764800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20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m of Al:</a:t>
                </a:r>
              </a:p>
            </p:txBody>
          </p:sp>
        </mc:Choice>
        <mc:Fallback>
          <p:sp>
            <p:nvSpPr>
              <p:cNvPr id="30" name="Content Placeholder 2">
                <a:extLst>
                  <a:ext uri="{FF2B5EF4-FFF2-40B4-BE49-F238E27FC236}">
                    <a16:creationId xmlns:a16="http://schemas.microsoft.com/office/drawing/2014/main" id="{3C390B70-FA1C-0DCD-9504-50460DB91D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936" y="36423"/>
                <a:ext cx="10095600" cy="4764800"/>
              </a:xfrm>
              <a:blipFill>
                <a:blip r:embed="rId3"/>
                <a:stretch>
                  <a:fillRect l="-1256" t="-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158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2" grpId="0"/>
      <p:bldP spid="18" grpId="0" animBg="1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A4DBABF-91D9-E2BF-A8E5-B57F5E10556D}"/>
              </a:ext>
            </a:extLst>
          </p:cNvPr>
          <p:cNvSpPr/>
          <p:nvPr/>
        </p:nvSpPr>
        <p:spPr>
          <a:xfrm>
            <a:off x="3507610" y="1301925"/>
            <a:ext cx="3566289" cy="4273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indoor, wall, helmet&#10;&#10;Description automatically generated">
            <a:extLst>
              <a:ext uri="{FF2B5EF4-FFF2-40B4-BE49-F238E27FC236}">
                <a16:creationId xmlns:a16="http://schemas.microsoft.com/office/drawing/2014/main" id="{989213E5-B427-EAF6-0304-9F396A1C39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5" t="5806" r="14667" b="4429"/>
          <a:stretch/>
        </p:blipFill>
        <p:spPr>
          <a:xfrm rot="5400000">
            <a:off x="3264056" y="1809539"/>
            <a:ext cx="4022343" cy="323892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55C69C1-2E17-71B2-64A1-89FFAE049A01}"/>
              </a:ext>
            </a:extLst>
          </p:cNvPr>
          <p:cNvSpPr/>
          <p:nvPr/>
        </p:nvSpPr>
        <p:spPr>
          <a:xfrm>
            <a:off x="7632700" y="2184400"/>
            <a:ext cx="3454400" cy="4470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870B63-3DCA-F97F-AFDE-62A85AC99239}"/>
              </a:ext>
            </a:extLst>
          </p:cNvPr>
          <p:cNvSpPr/>
          <p:nvPr/>
        </p:nvSpPr>
        <p:spPr>
          <a:xfrm>
            <a:off x="324546" y="1803400"/>
            <a:ext cx="2507554" cy="297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indoor, yellow, engine&#10;&#10;Description automatically generated">
            <a:extLst>
              <a:ext uri="{FF2B5EF4-FFF2-40B4-BE49-F238E27FC236}">
                <a16:creationId xmlns:a16="http://schemas.microsoft.com/office/drawing/2014/main" id="{01BAEA86-68D3-5341-6C22-0484BB383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58173" y="2834085"/>
            <a:ext cx="4181475" cy="3136106"/>
          </a:xfrm>
          <a:prstGeom prst="rect">
            <a:avLst/>
          </a:prstGeom>
        </p:spPr>
      </p:pic>
      <p:pic>
        <p:nvPicPr>
          <p:cNvPr id="13" name="Picture 12" descr="A picture containing blue&#10;&#10;Description automatically generated">
            <a:extLst>
              <a:ext uri="{FF2B5EF4-FFF2-40B4-BE49-F238E27FC236}">
                <a16:creationId xmlns:a16="http://schemas.microsoft.com/office/drawing/2014/main" id="{96405404-B696-3118-C7D3-BE649BA965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01" t="39029" r="23564" b="30231"/>
          <a:stretch/>
        </p:blipFill>
        <p:spPr>
          <a:xfrm>
            <a:off x="476249" y="1952652"/>
            <a:ext cx="2217151" cy="2628908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9CBC69DA-5FD2-A5BB-505E-7551D87C2EA0}"/>
              </a:ext>
            </a:extLst>
          </p:cNvPr>
          <p:cNvSpPr txBox="1">
            <a:spLocks/>
          </p:cNvSpPr>
          <p:nvPr/>
        </p:nvSpPr>
        <p:spPr>
          <a:xfrm>
            <a:off x="696696" y="365125"/>
            <a:ext cx="10095600" cy="9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4000" dirty="0"/>
              <a:t>What’s next? </a:t>
            </a:r>
          </a:p>
        </p:txBody>
      </p: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B71208C5-063D-0B9F-1792-8701A4414B58}"/>
              </a:ext>
            </a:extLst>
          </p:cNvPr>
          <p:cNvCxnSpPr>
            <a:cxnSpLocks/>
          </p:cNvCxnSpPr>
          <p:nvPr/>
        </p:nvCxnSpPr>
        <p:spPr>
          <a:xfrm>
            <a:off x="5913251" y="3150425"/>
            <a:ext cx="2646549" cy="1624775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9D059CD3-60A5-8C6D-827B-229754492057}"/>
              </a:ext>
            </a:extLst>
          </p:cNvPr>
          <p:cNvCxnSpPr>
            <a:cxnSpLocks/>
          </p:cNvCxnSpPr>
          <p:nvPr/>
        </p:nvCxnSpPr>
        <p:spPr>
          <a:xfrm flipV="1">
            <a:off x="2267238" y="1803400"/>
            <a:ext cx="2419062" cy="1635212"/>
          </a:xfrm>
          <a:prstGeom prst="bentConnector3">
            <a:avLst>
              <a:gd name="adj1" fmla="val 39500"/>
            </a:avLst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B9A52ED9-3CE8-5D72-514A-3C0C6F259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4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8BDD6-4DB4-8B1C-8D7E-061AB5B44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Back-up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5C7EE-0802-1AFB-1710-95D2FDC22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04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DA9AE5-7243-748C-60E0-EEDBF17281B9}"/>
              </a:ext>
            </a:extLst>
          </p:cNvPr>
          <p:cNvSpPr txBox="1"/>
          <p:nvPr/>
        </p:nvSpPr>
        <p:spPr>
          <a:xfrm>
            <a:off x="3637952" y="6333135"/>
            <a:ext cx="60957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1"/>
                </a:solidFill>
              </a:rPr>
              <a:t>Graph credit:</a:t>
            </a:r>
            <a:r>
              <a:rPr lang="en-US" sz="1000" dirty="0"/>
              <a:t> Studying of characteristics of the </a:t>
            </a:r>
            <a:r>
              <a:rPr lang="en-US" sz="1000" dirty="0" err="1"/>
              <a:t>HPGe</a:t>
            </a:r>
            <a:r>
              <a:rPr lang="en-US" sz="1000" dirty="0"/>
              <a:t> detector for radioactivity measurements - Scientific Figure on ResearchGate. Available from: https://</a:t>
            </a:r>
            <a:r>
              <a:rPr lang="en-US" sz="1000" dirty="0" err="1"/>
              <a:t>www.researchgate.net</a:t>
            </a:r>
            <a:r>
              <a:rPr lang="en-US" sz="1000" dirty="0"/>
              <a:t>/figure/A-typical-spectrum-of-Am-241-source-to-detector-distance-of-20-cm_fig3_272498204 [accessed 11 Aug, 2022]</a:t>
            </a:r>
          </a:p>
        </p:txBody>
      </p:sp>
      <p:pic>
        <p:nvPicPr>
          <p:cNvPr id="1026" name="Picture 2" descr="A typical spectrum of Am 241 (source to detector distance of 20 cm). ">
            <a:extLst>
              <a:ext uri="{FF2B5EF4-FFF2-40B4-BE49-F238E27FC236}">
                <a16:creationId xmlns:a16="http://schemas.microsoft.com/office/drawing/2014/main" id="{1F329FF6-1BA4-163F-2BB5-2445C8BFB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719" y="1512489"/>
            <a:ext cx="6095753" cy="450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74FD73D-5315-80FA-F446-9AD3F42948B7}"/>
              </a:ext>
            </a:extLst>
          </p:cNvPr>
          <p:cNvSpPr txBox="1">
            <a:spLocks/>
          </p:cNvSpPr>
          <p:nvPr/>
        </p:nvSpPr>
        <p:spPr>
          <a:xfrm>
            <a:off x="8122412" y="2294350"/>
            <a:ext cx="4368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>
                <a:solidFill>
                  <a:schemeClr val="bg1"/>
                </a:solidFill>
              </a:rPr>
              <a:t>Al x-rays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3C5DDC-DA62-AE53-193F-FE9F84436938}"/>
              </a:ext>
            </a:extLst>
          </p:cNvPr>
          <p:cNvSpPr txBox="1"/>
          <p:nvPr/>
        </p:nvSpPr>
        <p:spPr>
          <a:xfrm>
            <a:off x="8425729" y="3240693"/>
            <a:ext cx="1436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~1.5 keV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AD2FBA-523D-5C08-BE1F-0A5B51077116}"/>
              </a:ext>
            </a:extLst>
          </p:cNvPr>
          <p:cNvSpPr/>
          <p:nvPr/>
        </p:nvSpPr>
        <p:spPr>
          <a:xfrm>
            <a:off x="4069589" y="3238584"/>
            <a:ext cx="673100" cy="262881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B71EC43-CCAB-FC5D-EA2E-E6BD879F171F}"/>
              </a:ext>
            </a:extLst>
          </p:cNvPr>
          <p:cNvSpPr txBox="1">
            <a:spLocks/>
          </p:cNvSpPr>
          <p:nvPr/>
        </p:nvSpPr>
        <p:spPr>
          <a:xfrm>
            <a:off x="568796" y="611329"/>
            <a:ext cx="10095600" cy="9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 b="0" i="0" u="none" strike="noStrike" cap="non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4000" dirty="0"/>
              <a:t>Am-241 emission spectrum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BA04861-B0FE-0C5E-D078-43BE5BC9E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9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EAE20B8-33CE-A7E6-5460-455FD2327019}"/>
              </a:ext>
            </a:extLst>
          </p:cNvPr>
          <p:cNvSpPr/>
          <p:nvPr/>
        </p:nvSpPr>
        <p:spPr>
          <a:xfrm>
            <a:off x="1795713" y="2022856"/>
            <a:ext cx="1810648" cy="281228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32F4BF-EC17-A791-C44C-567EEB407241}"/>
              </a:ext>
            </a:extLst>
          </p:cNvPr>
          <p:cNvSpPr/>
          <p:nvPr/>
        </p:nvSpPr>
        <p:spPr>
          <a:xfrm>
            <a:off x="6096000" y="1610711"/>
            <a:ext cx="609600" cy="35213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9595ED-8EC8-F92A-5F37-E5E333E67F1E}"/>
                  </a:ext>
                </a:extLst>
              </p:cNvPr>
              <p:cNvSpPr txBox="1"/>
              <p:nvPr/>
            </p:nvSpPr>
            <p:spPr>
              <a:xfrm>
                <a:off x="3474577" y="3109799"/>
                <a:ext cx="50687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9595ED-8EC8-F92A-5F37-E5E333E67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4577" y="3109799"/>
                <a:ext cx="506870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eform 11">
            <a:extLst>
              <a:ext uri="{FF2B5EF4-FFF2-40B4-BE49-F238E27FC236}">
                <a16:creationId xmlns:a16="http://schemas.microsoft.com/office/drawing/2014/main" id="{967B7428-343A-D89D-FEDD-98FD93E74CC2}"/>
              </a:ext>
            </a:extLst>
          </p:cNvPr>
          <p:cNvSpPr/>
          <p:nvPr/>
        </p:nvSpPr>
        <p:spPr>
          <a:xfrm>
            <a:off x="6883400" y="3076205"/>
            <a:ext cx="1447800" cy="590407"/>
          </a:xfrm>
          <a:custGeom>
            <a:avLst/>
            <a:gdLst>
              <a:gd name="connsiteX0" fmla="*/ 0 w 3048000"/>
              <a:gd name="connsiteY0" fmla="*/ 546701 h 1081284"/>
              <a:gd name="connsiteX1" fmla="*/ 355600 w 3048000"/>
              <a:gd name="connsiteY1" fmla="*/ 89501 h 1081284"/>
              <a:gd name="connsiteX2" fmla="*/ 685800 w 3048000"/>
              <a:gd name="connsiteY2" fmla="*/ 584801 h 1081284"/>
              <a:gd name="connsiteX3" fmla="*/ 939800 w 3048000"/>
              <a:gd name="connsiteY3" fmla="*/ 1003901 h 1081284"/>
              <a:gd name="connsiteX4" fmla="*/ 1320800 w 3048000"/>
              <a:gd name="connsiteY4" fmla="*/ 495901 h 1081284"/>
              <a:gd name="connsiteX5" fmla="*/ 1612900 w 3048000"/>
              <a:gd name="connsiteY5" fmla="*/ 601 h 1081284"/>
              <a:gd name="connsiteX6" fmla="*/ 1955800 w 3048000"/>
              <a:gd name="connsiteY6" fmla="*/ 597501 h 1081284"/>
              <a:gd name="connsiteX7" fmla="*/ 2260600 w 3048000"/>
              <a:gd name="connsiteY7" fmla="*/ 1080101 h 1081284"/>
              <a:gd name="connsiteX8" fmla="*/ 2679700 w 3048000"/>
              <a:gd name="connsiteY8" fmla="*/ 457801 h 1081284"/>
              <a:gd name="connsiteX9" fmla="*/ 3048000 w 3048000"/>
              <a:gd name="connsiteY9" fmla="*/ 394301 h 1081284"/>
              <a:gd name="connsiteX10" fmla="*/ 3048000 w 3048000"/>
              <a:gd name="connsiteY10" fmla="*/ 394301 h 1081284"/>
              <a:gd name="connsiteX11" fmla="*/ 3048000 w 3048000"/>
              <a:gd name="connsiteY11" fmla="*/ 394301 h 1081284"/>
              <a:gd name="connsiteX12" fmla="*/ 3048000 w 3048000"/>
              <a:gd name="connsiteY12" fmla="*/ 394301 h 108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48000" h="1081284">
                <a:moveTo>
                  <a:pt x="0" y="546701"/>
                </a:moveTo>
                <a:cubicBezTo>
                  <a:pt x="120650" y="314926"/>
                  <a:pt x="241300" y="83151"/>
                  <a:pt x="355600" y="89501"/>
                </a:cubicBezTo>
                <a:cubicBezTo>
                  <a:pt x="469900" y="95851"/>
                  <a:pt x="588433" y="432401"/>
                  <a:pt x="685800" y="584801"/>
                </a:cubicBezTo>
                <a:cubicBezTo>
                  <a:pt x="783167" y="737201"/>
                  <a:pt x="833967" y="1018718"/>
                  <a:pt x="939800" y="1003901"/>
                </a:cubicBezTo>
                <a:cubicBezTo>
                  <a:pt x="1045633" y="989084"/>
                  <a:pt x="1208617" y="663118"/>
                  <a:pt x="1320800" y="495901"/>
                </a:cubicBezTo>
                <a:cubicBezTo>
                  <a:pt x="1432983" y="328684"/>
                  <a:pt x="1507067" y="-16332"/>
                  <a:pt x="1612900" y="601"/>
                </a:cubicBezTo>
                <a:cubicBezTo>
                  <a:pt x="1718733" y="17534"/>
                  <a:pt x="1847850" y="417584"/>
                  <a:pt x="1955800" y="597501"/>
                </a:cubicBezTo>
                <a:cubicBezTo>
                  <a:pt x="2063750" y="777418"/>
                  <a:pt x="2139950" y="1103384"/>
                  <a:pt x="2260600" y="1080101"/>
                </a:cubicBezTo>
                <a:cubicBezTo>
                  <a:pt x="2381250" y="1056818"/>
                  <a:pt x="2548467" y="572101"/>
                  <a:pt x="2679700" y="457801"/>
                </a:cubicBezTo>
                <a:cubicBezTo>
                  <a:pt x="2810933" y="343501"/>
                  <a:pt x="3048000" y="394301"/>
                  <a:pt x="3048000" y="394301"/>
                </a:cubicBezTo>
                <a:lnTo>
                  <a:pt x="3048000" y="394301"/>
                </a:lnTo>
                <a:lnTo>
                  <a:pt x="3048000" y="394301"/>
                </a:lnTo>
                <a:lnTo>
                  <a:pt x="3048000" y="394301"/>
                </a:lnTo>
              </a:path>
            </a:pathLst>
          </a:custGeom>
          <a:noFill/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Explosion 2 14">
            <a:extLst>
              <a:ext uri="{FF2B5EF4-FFF2-40B4-BE49-F238E27FC236}">
                <a16:creationId xmlns:a16="http://schemas.microsoft.com/office/drawing/2014/main" id="{93D5A359-7447-37A3-4CF2-E956126BE27A}"/>
              </a:ext>
            </a:extLst>
          </p:cNvPr>
          <p:cNvSpPr/>
          <p:nvPr/>
        </p:nvSpPr>
        <p:spPr>
          <a:xfrm>
            <a:off x="5546657" y="2928659"/>
            <a:ext cx="1944239" cy="840782"/>
          </a:xfrm>
          <a:prstGeom prst="irregularSeal2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rgbClr val="0070C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A0BFB45-4001-6C3F-6B9B-2B537F258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</p:spPr>
        <p:txBody>
          <a:bodyPr/>
          <a:lstStyle/>
          <a:p>
            <a:r>
              <a:rPr lang="en-US" sz="4000" dirty="0"/>
              <a:t>Extra slide: Al x-ray emission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B8DB9A0-6C22-CBF3-C9FE-DB91F1259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8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21615 -0.006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7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5 -0.00162 L 0.2293 -0.009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33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 animBg="1"/>
      <p:bldP spid="12" grpId="1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DC22879-00DC-062F-4B9A-1A23F9455477}"/>
              </a:ext>
            </a:extLst>
          </p:cNvPr>
          <p:cNvSpPr/>
          <p:nvPr/>
        </p:nvSpPr>
        <p:spPr>
          <a:xfrm>
            <a:off x="5334000" y="2324100"/>
            <a:ext cx="5334000" cy="402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2EAC45-5DC0-6293-8F2A-191BF94A342C}"/>
              </a:ext>
            </a:extLst>
          </p:cNvPr>
          <p:cNvSpPr/>
          <p:nvPr/>
        </p:nvSpPr>
        <p:spPr>
          <a:xfrm>
            <a:off x="889000" y="1574800"/>
            <a:ext cx="3860800" cy="3670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BB7720-DC19-3C2D-4417-A241E5DB5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Alpha detector</a:t>
            </a:r>
          </a:p>
        </p:txBody>
      </p:sp>
      <p:pic>
        <p:nvPicPr>
          <p:cNvPr id="4" name="Content Placeholder 3" descr="A picture containing floor, indoor, cluttered&#10;&#10;Description automatically generated">
            <a:extLst>
              <a:ext uri="{FF2B5EF4-FFF2-40B4-BE49-F238E27FC236}">
                <a16:creationId xmlns:a16="http://schemas.microsoft.com/office/drawing/2014/main" id="{A0244B4B-3ED7-88E8-7BC7-0E18E6BDA1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923" t="4937" r="9850" b="4937"/>
          <a:stretch/>
        </p:blipFill>
        <p:spPr>
          <a:xfrm rot="5400000">
            <a:off x="1137098" y="1644650"/>
            <a:ext cx="3390903" cy="3568699"/>
          </a:xfrm>
          <a:prstGeom prst="rect">
            <a:avLst/>
          </a:prstGeom>
          <a:effectLst/>
        </p:spPr>
      </p:pic>
      <p:pic>
        <p:nvPicPr>
          <p:cNvPr id="5" name="IMG_6830_SA2EUE.mp4" descr="IMG_6830_SA2EUE.mp4">
            <a:hlinkClick r:id="" action="ppaction://media"/>
            <a:extLst>
              <a:ext uri="{FF2B5EF4-FFF2-40B4-BE49-F238E27FC236}">
                <a16:creationId xmlns:a16="http://schemas.microsoft.com/office/drawing/2014/main" id="{3044B336-7B23-C9FF-3ECC-77EDE80C27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01259" y="2457124"/>
            <a:ext cx="5011877" cy="375890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37E10-BA5F-A063-8453-677F4D54E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6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E743F-F8FD-E70A-4D2D-6A339B6A7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150" y="281768"/>
            <a:ext cx="4279901" cy="2228074"/>
          </a:xfrm>
        </p:spPr>
        <p:txBody>
          <a:bodyPr>
            <a:normAutofit/>
          </a:bodyPr>
          <a:lstStyle/>
          <a:p>
            <a:r>
              <a:rPr lang="en-US" sz="4000" dirty="0"/>
              <a:t>Low-mass dark matter search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951E6D-78F5-21A9-48E3-D87AD653D88C}"/>
              </a:ext>
            </a:extLst>
          </p:cNvPr>
          <p:cNvSpPr/>
          <p:nvPr/>
        </p:nvSpPr>
        <p:spPr>
          <a:xfrm>
            <a:off x="6718300" y="281768"/>
            <a:ext cx="5168900" cy="62968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CF0416-8CCE-9172-A74B-5DC2E7F302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2509842"/>
                <a:ext cx="4444999" cy="3446458"/>
              </a:xfrm>
            </p:spPr>
            <p:txBody>
              <a:bodyPr>
                <a:noAutofit/>
              </a:bodyPr>
              <a:lstStyle/>
              <a:p>
                <a:r>
                  <a:rPr lang="en-US" sz="2400" dirty="0"/>
                  <a:t>Low threshold</a:t>
                </a:r>
              </a:p>
              <a:p>
                <a:pPr lvl="1"/>
                <a:r>
                  <a:rPr lang="en-US" dirty="0"/>
                  <a:t>Single electron detection</a:t>
                </a:r>
              </a:p>
              <a:p>
                <a:pPr lvl="1"/>
                <a:endParaRPr lang="en-US" dirty="0"/>
              </a:p>
              <a:p>
                <a:r>
                  <a:rPr lang="en-US" sz="2400" dirty="0"/>
                  <a:t>Light targets</a:t>
                </a:r>
              </a:p>
              <a:p>
                <a:pPr lvl="1"/>
                <a:r>
                  <a:rPr lang="en-US" dirty="0"/>
                  <a:t>ex. H atoms in CH</a:t>
                </a:r>
                <a:r>
                  <a:rPr lang="en-US" baseline="-25000" dirty="0"/>
                  <a:t>4</a:t>
                </a:r>
              </a:p>
              <a:p>
                <a:pPr lvl="1"/>
                <a:endParaRPr lang="en-US" baseline="-25000" dirty="0"/>
              </a:p>
              <a:p>
                <a:r>
                  <a:rPr lang="en-US" sz="2400" dirty="0"/>
                  <a:t>Low background</a:t>
                </a:r>
              </a:p>
              <a:p>
                <a:pPr lvl="1"/>
                <a:r>
                  <a:rPr lang="en-US" sz="1800" dirty="0"/>
                  <a:t>Simple setup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less potential background sources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CF0416-8CCE-9172-A74B-5DC2E7F302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2509842"/>
                <a:ext cx="4444999" cy="3446458"/>
              </a:xfrm>
              <a:blipFill>
                <a:blip r:embed="rId2"/>
                <a:stretch>
                  <a:fillRect l="-1705" t="-2206" b="-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133008D5-C188-0450-FD6E-15EC1A566F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55" t="5658" r="12525" b="17063"/>
          <a:stretch/>
        </p:blipFill>
        <p:spPr>
          <a:xfrm rot="5400000">
            <a:off x="6341960" y="1024044"/>
            <a:ext cx="5943600" cy="4809913"/>
          </a:xfrm>
          <a:prstGeom prst="rect">
            <a:avLst/>
          </a:prstGeom>
          <a:effectLst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5024E-D7D9-2327-A3FD-717871D6E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60400" y="6491632"/>
            <a:ext cx="731600" cy="524800"/>
          </a:xfrm>
        </p:spPr>
        <p:txBody>
          <a:bodyPr/>
          <a:lstStyle/>
          <a:p>
            <a:fld id="{4F00D30C-432A-F948-BFC7-6164835B22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9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BE387BA-291E-1474-B8EA-31A0D5F2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346" y="3199209"/>
            <a:ext cx="6381308" cy="459581"/>
          </a:xfrm>
        </p:spPr>
        <p:txBody>
          <a:bodyPr anchor="ctr"/>
          <a:lstStyle/>
          <a:p>
            <a:pPr algn="ctr"/>
            <a:r>
              <a:rPr lang="en-US" sz="4000" dirty="0"/>
              <a:t>Signal generation in an SPC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1C2CAD-B23B-216B-FC72-EE7896C3A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56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BF70ACF-1971-0822-86A1-D99667023439}"/>
              </a:ext>
            </a:extLst>
          </p:cNvPr>
          <p:cNvSpPr/>
          <p:nvPr/>
        </p:nvSpPr>
        <p:spPr>
          <a:xfrm>
            <a:off x="643269" y="657225"/>
            <a:ext cx="5871831" cy="589424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FE39CA-C61F-C56E-AF94-2EE2CD4FE941}"/>
              </a:ext>
            </a:extLst>
          </p:cNvPr>
          <p:cNvSpPr/>
          <p:nvPr/>
        </p:nvSpPr>
        <p:spPr>
          <a:xfrm>
            <a:off x="3552411" y="665"/>
            <a:ext cx="94363" cy="36826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F7591C-347A-7A91-7618-31936D1E89D9}"/>
              </a:ext>
            </a:extLst>
          </p:cNvPr>
          <p:cNvSpPr/>
          <p:nvPr/>
        </p:nvSpPr>
        <p:spPr>
          <a:xfrm>
            <a:off x="3401697" y="3367638"/>
            <a:ext cx="419342" cy="40476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1D4F14F-5D5C-10D0-92B5-1081CAF09C5C}"/>
              </a:ext>
            </a:extLst>
          </p:cNvPr>
          <p:cNvSpPr/>
          <p:nvPr/>
        </p:nvSpPr>
        <p:spPr>
          <a:xfrm>
            <a:off x="2122967" y="4334540"/>
            <a:ext cx="255182" cy="26581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E52A978-98AF-3DFC-E32C-F03C3490D96B}"/>
              </a:ext>
            </a:extLst>
          </p:cNvPr>
          <p:cNvSpPr/>
          <p:nvPr/>
        </p:nvSpPr>
        <p:spPr>
          <a:xfrm>
            <a:off x="5305641" y="1956391"/>
            <a:ext cx="255182" cy="26581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03FBAA-800D-DB28-0224-F6D985229946}"/>
              </a:ext>
            </a:extLst>
          </p:cNvPr>
          <p:cNvSpPr/>
          <p:nvPr/>
        </p:nvSpPr>
        <p:spPr>
          <a:xfrm>
            <a:off x="4129408" y="5587094"/>
            <a:ext cx="255182" cy="26581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7F3D7CD-7B9C-9CE5-EA95-80E364DB665A}"/>
              </a:ext>
            </a:extLst>
          </p:cNvPr>
          <p:cNvSpPr/>
          <p:nvPr/>
        </p:nvSpPr>
        <p:spPr>
          <a:xfrm>
            <a:off x="1775637" y="2253257"/>
            <a:ext cx="255182" cy="26581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F80DD-9AD5-0FC3-CDD3-EF2EB88242B8}"/>
              </a:ext>
            </a:extLst>
          </p:cNvPr>
          <p:cNvSpPr txBox="1"/>
          <p:nvPr/>
        </p:nvSpPr>
        <p:spPr>
          <a:xfrm>
            <a:off x="5105183" y="1801389"/>
            <a:ext cx="471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sz="3200" baseline="300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5B333462-0AF6-02BC-12A1-B001C4EC415A}"/>
              </a:ext>
            </a:extLst>
          </p:cNvPr>
          <p:cNvSpPr/>
          <p:nvPr/>
        </p:nvSpPr>
        <p:spPr>
          <a:xfrm>
            <a:off x="6631899" y="3407456"/>
            <a:ext cx="446568" cy="435935"/>
          </a:xfrm>
          <a:prstGeom prst="star5">
            <a:avLst>
              <a:gd name="adj" fmla="val 14685"/>
              <a:gd name="hf" fmla="val 105146"/>
              <a:gd name="vf" fmla="val 11055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2513FC-BC7F-C40B-AA57-146F34D82B51}"/>
              </a:ext>
            </a:extLst>
          </p:cNvPr>
          <p:cNvSpPr txBox="1"/>
          <p:nvPr/>
        </p:nvSpPr>
        <p:spPr>
          <a:xfrm>
            <a:off x="3785395" y="2648956"/>
            <a:ext cx="471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sz="3200" baseline="300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BDA6E8-76A6-4A62-90B3-23A5708E38F3}"/>
              </a:ext>
            </a:extLst>
          </p:cNvPr>
          <p:cNvSpPr txBox="1"/>
          <p:nvPr/>
        </p:nvSpPr>
        <p:spPr>
          <a:xfrm>
            <a:off x="3891368" y="3093694"/>
            <a:ext cx="471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sz="3200" baseline="300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Lightning Bolt 20">
            <a:extLst>
              <a:ext uri="{FF2B5EF4-FFF2-40B4-BE49-F238E27FC236}">
                <a16:creationId xmlns:a16="http://schemas.microsoft.com/office/drawing/2014/main" id="{F75D87E1-10AF-BB5A-56E3-DA08BF7E8DF3}"/>
              </a:ext>
            </a:extLst>
          </p:cNvPr>
          <p:cNvSpPr/>
          <p:nvPr/>
        </p:nvSpPr>
        <p:spPr>
          <a:xfrm rot="1579887">
            <a:off x="3305328" y="2749997"/>
            <a:ext cx="471604" cy="708977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E5B5B67-9213-84C3-2876-F80ABBF4EEB0}"/>
              </a:ext>
            </a:extLst>
          </p:cNvPr>
          <p:cNvGrpSpPr/>
          <p:nvPr/>
        </p:nvGrpSpPr>
        <p:grpSpPr>
          <a:xfrm>
            <a:off x="3846144" y="2334940"/>
            <a:ext cx="511189" cy="523220"/>
            <a:chOff x="3775285" y="2348307"/>
            <a:chExt cx="511189" cy="5232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FBA44E-869E-10FF-CF20-5AEABA87EB23}"/>
                </a:ext>
              </a:extLst>
            </p:cNvPr>
            <p:cNvSpPr txBox="1"/>
            <p:nvPr/>
          </p:nvSpPr>
          <p:spPr>
            <a:xfrm>
              <a:off x="3983186" y="2348307"/>
              <a:ext cx="303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aseline="30000" dirty="0">
                  <a:solidFill>
                    <a:srgbClr val="FF0000"/>
                  </a:solidFill>
                </a:rPr>
                <a:t>+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7F615FF-ACBD-6815-0D4A-49EB49B41ABD}"/>
                </a:ext>
              </a:extLst>
            </p:cNvPr>
            <p:cNvGrpSpPr/>
            <p:nvPr/>
          </p:nvGrpSpPr>
          <p:grpSpPr>
            <a:xfrm>
              <a:off x="3775285" y="2457651"/>
              <a:ext cx="338557" cy="370153"/>
              <a:chOff x="4384590" y="4142720"/>
              <a:chExt cx="338557" cy="370153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B78E2B3-F7A4-46C8-2B69-250E80C985B0}"/>
                  </a:ext>
                </a:extLst>
              </p:cNvPr>
              <p:cNvSpPr/>
              <p:nvPr/>
            </p:nvSpPr>
            <p:spPr>
              <a:xfrm>
                <a:off x="4384590" y="4250913"/>
                <a:ext cx="215331" cy="2163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C8DDD0ED-EA67-C3B3-94ED-C1B5CF4A51AE}"/>
                  </a:ext>
                </a:extLst>
              </p:cNvPr>
              <p:cNvSpPr/>
              <p:nvPr/>
            </p:nvSpPr>
            <p:spPr>
              <a:xfrm>
                <a:off x="4474445" y="4142720"/>
                <a:ext cx="215331" cy="2163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F55EC47C-9558-A14E-85DF-37450A55EDD3}"/>
                  </a:ext>
                </a:extLst>
              </p:cNvPr>
              <p:cNvSpPr/>
              <p:nvPr/>
            </p:nvSpPr>
            <p:spPr>
              <a:xfrm>
                <a:off x="4507816" y="4296488"/>
                <a:ext cx="215331" cy="2163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B5A430A-EF37-1EBF-FAF3-57F01BEAF595}"/>
              </a:ext>
            </a:extLst>
          </p:cNvPr>
          <p:cNvGrpSpPr/>
          <p:nvPr/>
        </p:nvGrpSpPr>
        <p:grpSpPr>
          <a:xfrm>
            <a:off x="4248532" y="3104485"/>
            <a:ext cx="1036413" cy="577666"/>
            <a:chOff x="4215311" y="3564206"/>
            <a:chExt cx="1036413" cy="57766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63DEFA-5545-ABC6-9DED-9EF9E11328C7}"/>
                </a:ext>
              </a:extLst>
            </p:cNvPr>
            <p:cNvSpPr txBox="1"/>
            <p:nvPr/>
          </p:nvSpPr>
          <p:spPr>
            <a:xfrm>
              <a:off x="4429882" y="3564206"/>
              <a:ext cx="8218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aseline="30000" dirty="0">
                  <a:solidFill>
                    <a:srgbClr val="FF0000"/>
                  </a:solidFill>
                </a:rPr>
                <a:t>+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172F680-A3FF-CDC5-51C7-CFA742EC3C33}"/>
                </a:ext>
              </a:extLst>
            </p:cNvPr>
            <p:cNvGrpSpPr/>
            <p:nvPr/>
          </p:nvGrpSpPr>
          <p:grpSpPr>
            <a:xfrm>
              <a:off x="4215311" y="3771719"/>
              <a:ext cx="338557" cy="370153"/>
              <a:chOff x="4384590" y="4142720"/>
              <a:chExt cx="338557" cy="370153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91765CF-5917-2D28-E4F6-125D2A817E00}"/>
                  </a:ext>
                </a:extLst>
              </p:cNvPr>
              <p:cNvSpPr/>
              <p:nvPr/>
            </p:nvSpPr>
            <p:spPr>
              <a:xfrm>
                <a:off x="4384590" y="4250913"/>
                <a:ext cx="215331" cy="216385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8C313BF4-2EBF-CFD2-14A4-0DA188976354}"/>
                  </a:ext>
                </a:extLst>
              </p:cNvPr>
              <p:cNvSpPr/>
              <p:nvPr/>
            </p:nvSpPr>
            <p:spPr>
              <a:xfrm>
                <a:off x="4474445" y="4142720"/>
                <a:ext cx="215331" cy="2163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F89BA6FA-D432-D466-27BF-8FA32F5217F7}"/>
                  </a:ext>
                </a:extLst>
              </p:cNvPr>
              <p:cNvSpPr/>
              <p:nvPr/>
            </p:nvSpPr>
            <p:spPr>
              <a:xfrm>
                <a:off x="4507816" y="4296488"/>
                <a:ext cx="215331" cy="2163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7BFAA40-E3BB-4C0C-3098-6A2AE6DEB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4798" y="2941343"/>
            <a:ext cx="4353465" cy="3985553"/>
          </a:xfrm>
        </p:spPr>
        <p:txBody>
          <a:bodyPr/>
          <a:lstStyle/>
          <a:p>
            <a:pPr marL="5524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Primary ionization</a:t>
            </a:r>
          </a:p>
          <a:p>
            <a:pPr marL="5524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Electron drifts towards </a:t>
            </a:r>
            <a:r>
              <a:rPr lang="en-US" dirty="0" err="1"/>
              <a:t>centre</a:t>
            </a:r>
            <a:endParaRPr lang="en-US" dirty="0"/>
          </a:p>
          <a:p>
            <a:pPr marL="5524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Secondary ionization</a:t>
            </a:r>
          </a:p>
          <a:p>
            <a:pPr marL="838200" lvl="1" indent="-342900">
              <a:buClr>
                <a:schemeClr val="accent1"/>
              </a:buClr>
            </a:pPr>
            <a:r>
              <a:rPr lang="en-US" dirty="0"/>
              <a:t>Ion-electron pair generated</a:t>
            </a:r>
          </a:p>
          <a:p>
            <a:pPr marL="5524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Ion movement is detected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A451706-F25E-84DC-976B-DB127487F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6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375 -0.26759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1135 C -0.00859 0.01065 -0.01237 0.00949 -0.01614 0.00949 C -0.0207 0.00949 -0.0263 0.00625 -0.02969 0.01135 C -0.03216 0.01482 -0.02917 0.02246 -0.02864 0.02801 C -0.02812 0.03449 -0.02552 0.03936 -0.02344 0.04468 C -0.02279 0.04653 -0.02187 0.04815 -0.02135 0.05024 C -0.01888 0.06135 -0.01992 0.05625 -0.01823 0.06505 C -0.02018 0.07848 -0.01771 0.0676 -0.02239 0.07616 C -0.02331 0.07778 -0.02344 0.08056 -0.02448 0.08172 C -0.02643 0.0838 -0.03073 0.08542 -0.03073 0.08542 C -0.03424 0.08473 -0.03776 0.08449 -0.04114 0.08357 C -0.04232 0.08334 -0.04323 0.08218 -0.04427 0.08172 C -0.0457 0.08102 -0.04713 0.08033 -0.04844 0.07987 C -0.05234 0.08033 -0.05625 0.07987 -0.05989 0.08172 C -0.06133 0.08241 -0.06237 0.08496 -0.06302 0.08727 C -0.06419 0.09074 -0.0651 0.09838 -0.0651 0.09838 C -0.06484 0.10348 -0.06471 0.11297 -0.06302 0.11875 C -0.0625 0.12061 -0.06185 0.12269 -0.06094 0.12431 C -0.06016 0.12593 -0.05885 0.12662 -0.05781 0.12801 C -0.05573 0.13912 -0.05417 0.1426 -0.05677 0.15579 C -0.05729 0.15787 -0.05885 0.15857 -0.05989 0.15949 C -0.06198 0.16088 -0.06406 0.16181 -0.06614 0.1632 L -0.06927 0.16505 C -0.07721 0.16227 -0.07864 0.16135 -0.08906 0.16135 C -0.09362 0.16135 -0.09818 0.1625 -0.1026 0.1632 C -0.11016 0.1676 -0.10703 0.16459 -0.11198 0.17061 L -0.11614 0.19283 C -0.11654 0.19468 -0.11667 0.19676 -0.11719 0.19838 C -0.11862 0.20209 -0.11927 0.20695 -0.12135 0.20949 L -0.12448 0.2132 " pathEditMode="relative" ptsTypes="AAAAAAAAAAAAAAAAAAAAAAAAAAAA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09 0.00486 -0.00443 0.00949 -0.00625 0.01482 C -0.00716 0.0169 -0.00834 0.01945 -0.00834 0.02222 C -0.00834 0.02431 -0.00703 0.02593 -0.00625 0.02778 C -0.00677 0.03634 -0.00521 0.04699 -0.01042 0.05185 C -0.01211 0.05324 -0.01394 0.05301 -0.01563 0.0537 L -0.01771 0.05926 " pathEditMode="relative" ptsTypes="AAAAA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48 -0.00069 -0.00495 -0.00115 -0.00729 -0.00185 C -0.00847 -0.00231 -0.00938 -0.0037 -0.01042 -0.0037 C -0.01159 -0.0037 -0.0125 -0.00254 -0.01354 -0.00185 C -0.01602 0.01111 -0.01354 0.00787 -0.01875 0.01111 C -0.01979 0.00973 -0.0211 0.0088 -0.02188 0.00741 C -0.02279 0.00579 -0.02331 0.00348 -0.02396 0.00186 C -0.02435 0.00093 -0.02474 0.00047 -0.025 0 " pathEditMode="relative" ptsTypes="AAAAAAAA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-0.00625 C 0.00169 -0.00764 -0.00508 -0.0294 -0.00013 -0.03217 C 0.0056 -0.03565 0.01172 -0.03102 0.01758 -0.03032 C 0.01966 -0.03171 0.02278 -0.03078 0.02383 -0.03403 C 0.02513 -0.03796 0.02357 -0.04282 0.02278 -0.04699 C 0.02213 -0.05139 0.01784 -0.05764 0.01653 -0.05995 C 0.01549 -0.0625 0.01445 -0.06504 0.01341 -0.06736 C 0.01315 -0.07106 0.01185 -0.075 0.01237 -0.07847 C 0.01484 -0.09282 0.01693 -0.0912 0.02278 -0.09328 L 0.02604 -0.09143 " pathEditMode="relative" ptsTypes="AAAAAAAAAA">
                                      <p:cBhvr>
                                        <p:cTn id="6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 0.03865 C -0.01693 0.0375 -0.00769 0.03495 -0.00026 0.03865 C 0.00104 0.03935 0.00182 0.04236 0.00286 0.04421 C 0.00351 0.04791 0.00455 0.05138 0.00494 0.05532 C 0.0052 0.06018 0.00494 0.06551 0.00599 0.07013 C 0.00638 0.07199 0.00807 0.07245 0.00911 0.07384 C 0.01015 0.07245 0.01132 0.07152 0.01224 0.07013 C 0.01302 0.06851 0.01328 0.06597 0.01432 0.06458 C 0.0151 0.06319 0.0164 0.06319 0.01744 0.06273 C 0.01849 0.06088 0.01927 0.05856 0.02057 0.05717 C 0.02408 0.05277 0.03138 0.05671 0.03411 0.05717 L 0.03828 0.06828 " pathEditMode="relative" ptsTypes="AAAAAAAAAAAA">
                                      <p:cBhvr>
                                        <p:cTn id="64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7" grpId="0" animBg="1"/>
      <p:bldP spid="15" grpId="0"/>
      <p:bldP spid="15" grpId="1"/>
      <p:bldP spid="15" grpId="2"/>
      <p:bldP spid="16" grpId="0"/>
      <p:bldP spid="16" grpId="1"/>
      <p:bldP spid="16" grpId="2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A5031-D6E7-280D-0F60-7D751AA7C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96" y="611329"/>
            <a:ext cx="10095600" cy="936800"/>
          </a:xfrm>
        </p:spPr>
        <p:txBody>
          <a:bodyPr/>
          <a:lstStyle/>
          <a:p>
            <a:r>
              <a:rPr lang="en-US" sz="4000" dirty="0"/>
              <a:t>Calibration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59B0E5-2CA7-D34D-ADA4-4AD861A4B2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7664" y="1554957"/>
                <a:ext cx="10776136" cy="60352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Goal: signal amplitude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energy deposited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59B0E5-2CA7-D34D-ADA4-4AD861A4B2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7664" y="1554957"/>
                <a:ext cx="10776136" cy="603528"/>
              </a:xfrm>
              <a:blipFill>
                <a:blip r:embed="rId3"/>
                <a:stretch>
                  <a:fillRect l="-1176" t="-4167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E3B1300-E2D3-4900-BD48-75F1B9E1B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94" y="3594894"/>
            <a:ext cx="3430939" cy="198468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891FD03-AE9D-F476-133B-7F0B54A9E799}"/>
              </a:ext>
            </a:extLst>
          </p:cNvPr>
          <p:cNvGrpSpPr/>
          <p:nvPr/>
        </p:nvGrpSpPr>
        <p:grpSpPr>
          <a:xfrm>
            <a:off x="5183942" y="3108941"/>
            <a:ext cx="6600198" cy="2329834"/>
            <a:chOff x="5453346" y="3108941"/>
            <a:chExt cx="6600198" cy="2329834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69D7A652-8D4B-252D-E239-F9D7AB0AB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014" t="1618" r="5716" b="50363"/>
            <a:stretch/>
          </p:blipFill>
          <p:spPr>
            <a:xfrm>
              <a:off x="5665443" y="3108941"/>
              <a:ext cx="6388101" cy="232983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3BD01D-0751-F143-CF45-01A1C5AC8A8F}"/>
                </a:ext>
              </a:extLst>
            </p:cNvPr>
            <p:cNvSpPr txBox="1"/>
            <p:nvPr/>
          </p:nvSpPr>
          <p:spPr>
            <a:xfrm>
              <a:off x="5453346" y="3576737"/>
              <a:ext cx="5361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>
                  <a:solidFill>
                    <a:srgbClr val="CE2BBE"/>
                  </a:solidFill>
                </a:rPr>
                <a:t>x-ray</a:t>
              </a:r>
              <a:endParaRPr lang="en-CA" dirty="0">
                <a:solidFill>
                  <a:srgbClr val="CE2BBE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8B32C5E-6770-19C4-9964-E6DA884855B0}"/>
              </a:ext>
            </a:extLst>
          </p:cNvPr>
          <p:cNvSpPr txBox="1"/>
          <p:nvPr/>
        </p:nvSpPr>
        <p:spPr>
          <a:xfrm>
            <a:off x="568796" y="2955859"/>
            <a:ext cx="2484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accent2"/>
                </a:solidFill>
              </a:rPr>
              <a:t>Nuclear recoil: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68B043-CCDE-B423-CCA0-CCE0A86083B6}"/>
              </a:ext>
            </a:extLst>
          </p:cNvPr>
          <p:cNvSpPr txBox="1"/>
          <p:nvPr/>
        </p:nvSpPr>
        <p:spPr>
          <a:xfrm>
            <a:off x="5396039" y="2955859"/>
            <a:ext cx="2823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accent2"/>
                </a:solidFill>
              </a:rPr>
              <a:t>Electronic recoil: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42A04-38C9-6F2A-1128-6145A79F7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7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623A8A3-D901-C341-486E-5B1A466AB442}"/>
              </a:ext>
            </a:extLst>
          </p:cNvPr>
          <p:cNvSpPr/>
          <p:nvPr/>
        </p:nvSpPr>
        <p:spPr>
          <a:xfrm>
            <a:off x="1702179" y="1578220"/>
            <a:ext cx="4493144" cy="41817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5015B-A727-BE50-00ED-770FACD8A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Calibration sources</a:t>
            </a:r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ABC253DE-7D36-9D1B-30DC-6F7ECBE65D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52" r="9824" b="9317"/>
          <a:stretch/>
        </p:blipFill>
        <p:spPr>
          <a:xfrm rot="5400000">
            <a:off x="1987395" y="1504796"/>
            <a:ext cx="3922713" cy="4294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F83885-959F-2DC3-8D12-231F99AA1770}"/>
              </a:ext>
            </a:extLst>
          </p:cNvPr>
          <p:cNvSpPr txBox="1"/>
          <p:nvPr/>
        </p:nvSpPr>
        <p:spPr>
          <a:xfrm>
            <a:off x="682104" y="2531162"/>
            <a:ext cx="109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chemeClr val="accent1"/>
                </a:solidFill>
              </a:rPr>
              <a:t>Source windows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63BD1A-7006-566A-2BDD-169FAC242852}"/>
              </a:ext>
            </a:extLst>
          </p:cNvPr>
          <p:cNvSpPr/>
          <p:nvPr/>
        </p:nvSpPr>
        <p:spPr>
          <a:xfrm>
            <a:off x="3384645" y="2320673"/>
            <a:ext cx="832513" cy="70913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C64734-C9B2-53C0-B2E9-74181A131B9A}"/>
              </a:ext>
            </a:extLst>
          </p:cNvPr>
          <p:cNvSpPr/>
          <p:nvPr/>
        </p:nvSpPr>
        <p:spPr>
          <a:xfrm>
            <a:off x="5263487" y="1745828"/>
            <a:ext cx="718213" cy="70913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807E61-1864-6BD6-1362-9C0C7CAF2004}"/>
              </a:ext>
            </a:extLst>
          </p:cNvPr>
          <p:cNvSpPr/>
          <p:nvPr/>
        </p:nvSpPr>
        <p:spPr>
          <a:xfrm>
            <a:off x="2235958" y="4545343"/>
            <a:ext cx="832513" cy="76427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63B2D83-AFAA-2119-D94A-EE21B414E13B}"/>
              </a:ext>
            </a:extLst>
          </p:cNvPr>
          <p:cNvCxnSpPr>
            <a:cxnSpLocks/>
          </p:cNvCxnSpPr>
          <p:nvPr/>
        </p:nvCxnSpPr>
        <p:spPr>
          <a:xfrm flipV="1">
            <a:off x="1712506" y="2770496"/>
            <a:ext cx="1494718" cy="15050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5F566E-9C47-A45D-1FEC-5B1295993823}"/>
              </a:ext>
            </a:extLst>
          </p:cNvPr>
          <p:cNvCxnSpPr>
            <a:cxnSpLocks/>
          </p:cNvCxnSpPr>
          <p:nvPr/>
        </p:nvCxnSpPr>
        <p:spPr>
          <a:xfrm flipV="1">
            <a:off x="1746344" y="1870297"/>
            <a:ext cx="3392038" cy="70913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428BDA6A-6E1F-68C3-A031-CAEA637D855F}"/>
              </a:ext>
            </a:extLst>
          </p:cNvPr>
          <p:cNvSpPr/>
          <p:nvPr/>
        </p:nvSpPr>
        <p:spPr>
          <a:xfrm>
            <a:off x="6669208" y="2005679"/>
            <a:ext cx="3960692" cy="37543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FE0CCF-2477-824D-E25D-9C4D6D1B723E}"/>
              </a:ext>
            </a:extLst>
          </p:cNvPr>
          <p:cNvCxnSpPr>
            <a:cxnSpLocks/>
          </p:cNvCxnSpPr>
          <p:nvPr/>
        </p:nvCxnSpPr>
        <p:spPr>
          <a:xfrm>
            <a:off x="1712506" y="3225758"/>
            <a:ext cx="695470" cy="120976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indoor, kitchen appliance&#10;&#10;Description automatically generated">
            <a:extLst>
              <a:ext uri="{FF2B5EF4-FFF2-40B4-BE49-F238E27FC236}">
                <a16:creationId xmlns:a16="http://schemas.microsoft.com/office/drawing/2014/main" id="{D6AAE852-B17D-51D4-11A6-13DF0A52F6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38" t="29359" r="35873" b="558"/>
          <a:stretch/>
        </p:blipFill>
        <p:spPr>
          <a:xfrm rot="5400000">
            <a:off x="6916484" y="2050391"/>
            <a:ext cx="3466442" cy="365957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69A6FA5-54C9-AE03-DB13-C5A9E818F746}"/>
              </a:ext>
            </a:extLst>
          </p:cNvPr>
          <p:cNvSpPr/>
          <p:nvPr/>
        </p:nvSpPr>
        <p:spPr>
          <a:xfrm>
            <a:off x="7260609" y="2454960"/>
            <a:ext cx="1583140" cy="1543834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accent1"/>
              </a:solidFill>
              <a:highlight>
                <a:srgbClr val="FF0000"/>
              </a:highlight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61FB9C6-89E2-F222-A82D-F6F7DB138D74}"/>
              </a:ext>
            </a:extLst>
          </p:cNvPr>
          <p:cNvCxnSpPr>
            <a:cxnSpLocks/>
          </p:cNvCxnSpPr>
          <p:nvPr/>
        </p:nvCxnSpPr>
        <p:spPr>
          <a:xfrm flipH="1">
            <a:off x="8215952" y="1690686"/>
            <a:ext cx="177421" cy="629987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D3B6546-8675-3B34-2B63-1380CBAE43E8}"/>
              </a:ext>
            </a:extLst>
          </p:cNvPr>
          <p:cNvSpPr txBox="1"/>
          <p:nvPr/>
        </p:nvSpPr>
        <p:spPr>
          <a:xfrm>
            <a:off x="8215952" y="1097994"/>
            <a:ext cx="143671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chemeClr val="accent1"/>
                </a:solidFill>
              </a:rPr>
              <a:t>Fe55 source in use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16EF0F-ABB1-4E02-5C6C-DD4D205CF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0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25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30562529-B452-F5D5-5134-01AA8168DCDB}"/>
              </a:ext>
            </a:extLst>
          </p:cNvPr>
          <p:cNvSpPr/>
          <p:nvPr/>
        </p:nvSpPr>
        <p:spPr>
          <a:xfrm>
            <a:off x="925248" y="1461677"/>
            <a:ext cx="4700852" cy="32640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icture containing metalware, catch, stone&#10;&#10;Description automatically generated">
            <a:extLst>
              <a:ext uri="{FF2B5EF4-FFF2-40B4-BE49-F238E27FC236}">
                <a16:creationId xmlns:a16="http://schemas.microsoft.com/office/drawing/2014/main" id="{758BCEF0-30FF-8E47-0170-45CA9D1BA3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07" t="28298" r="40703" b="24918"/>
          <a:stretch/>
        </p:blipFill>
        <p:spPr>
          <a:xfrm rot="5400000">
            <a:off x="1764636" y="903698"/>
            <a:ext cx="3017715" cy="44505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A874FC-5DFE-AD4A-10F4-E8C8AD6005F8}"/>
              </a:ext>
            </a:extLst>
          </p:cNvPr>
          <p:cNvSpPr txBox="1"/>
          <p:nvPr/>
        </p:nvSpPr>
        <p:spPr>
          <a:xfrm>
            <a:off x="97215" y="1685851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Al foil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AAE49F1-A0C0-C776-8A8F-2B448AE0749A}"/>
              </a:ext>
            </a:extLst>
          </p:cNvPr>
          <p:cNvCxnSpPr>
            <a:cxnSpLocks/>
          </p:cNvCxnSpPr>
          <p:nvPr/>
        </p:nvCxnSpPr>
        <p:spPr>
          <a:xfrm>
            <a:off x="736600" y="2120900"/>
            <a:ext cx="1511300" cy="48260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4D6008D-768F-70E7-F9B5-3DDD306426DA}"/>
              </a:ext>
            </a:extLst>
          </p:cNvPr>
          <p:cNvSpPr txBox="1"/>
          <p:nvPr/>
        </p:nvSpPr>
        <p:spPr>
          <a:xfrm>
            <a:off x="4457700" y="502699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Screw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129610-F180-E67B-50DE-2A04CA88A74E}"/>
              </a:ext>
            </a:extLst>
          </p:cNvPr>
          <p:cNvCxnSpPr>
            <a:cxnSpLocks/>
          </p:cNvCxnSpPr>
          <p:nvPr/>
        </p:nvCxnSpPr>
        <p:spPr>
          <a:xfrm flipH="1" flipV="1">
            <a:off x="3606800" y="4060515"/>
            <a:ext cx="850900" cy="103450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>
            <a:extLst>
              <a:ext uri="{FF2B5EF4-FFF2-40B4-BE49-F238E27FC236}">
                <a16:creationId xmlns:a16="http://schemas.microsoft.com/office/drawing/2014/main" id="{17B153FB-FE59-FBF7-A04F-0181D54A8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200" y="410827"/>
            <a:ext cx="10095600" cy="936800"/>
          </a:xfrm>
        </p:spPr>
        <p:txBody>
          <a:bodyPr/>
          <a:lstStyle/>
          <a:p>
            <a:r>
              <a:rPr lang="en-US" sz="4000" dirty="0"/>
              <a:t>Am(Al) source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Content Placeholder 2">
                <a:extLst>
                  <a:ext uri="{FF2B5EF4-FFF2-40B4-BE49-F238E27FC236}">
                    <a16:creationId xmlns:a16="http://schemas.microsoft.com/office/drawing/2014/main" id="{8BB447B8-0FCB-43AA-A3E5-FCDFE0E612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49687" y="2603500"/>
                <a:ext cx="4292913" cy="4764800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Am-241 </a:t>
                </a:r>
                <a:r>
                  <a:rPr lang="en-US" dirty="0">
                    <a:solidFill>
                      <a:schemeClr val="accent2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source activity: </a:t>
                </a:r>
                <a:r>
                  <a:rPr lang="en-US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37000 </a:t>
                </a:r>
                <a:r>
                  <a:rPr lang="en-US" dirty="0" err="1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Bq</a:t>
                </a:r>
                <a:r>
                  <a:rPr lang="en-US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CA" sz="3200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 37000 </a:t>
                </a:r>
                <a14:m>
                  <m:oMath xmlns:m="http://schemas.openxmlformats.org/officeDocument/2006/math">
                    <m:r>
                      <a:rPr lang="en-CA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CA" sz="3200" dirty="0">
                    <a:latin typeface="Source Sans Pro" panose="020B0503030403020204" pitchFamily="34" charset="0"/>
                    <a:ea typeface="Source Sans Pro" panose="020B0503030403020204" pitchFamily="34" charset="0"/>
                  </a:rPr>
                  <a:t>-particles /second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1" name="Content Placeholder 2">
                <a:extLst>
                  <a:ext uri="{FF2B5EF4-FFF2-40B4-BE49-F238E27FC236}">
                    <a16:creationId xmlns:a16="http://schemas.microsoft.com/office/drawing/2014/main" id="{8BB447B8-0FCB-43AA-A3E5-FCDFE0E612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49687" y="2603500"/>
                <a:ext cx="4292913" cy="4764800"/>
              </a:xfrm>
              <a:blipFill>
                <a:blip r:embed="rId4"/>
                <a:stretch>
                  <a:fillRect l="-2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31CA0CB0-AC3E-B3FD-74DD-C86662790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1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F7810-0DE9-16BB-BE65-8059B1D5E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2766218"/>
            <a:ext cx="8534400" cy="1325563"/>
          </a:xfrm>
        </p:spPr>
        <p:txBody>
          <a:bodyPr/>
          <a:lstStyle/>
          <a:p>
            <a:pPr algn="ctr"/>
            <a:r>
              <a:rPr lang="en-CA" sz="4000" dirty="0"/>
              <a:t>Goal: optimize Al foil thickness!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506CB8-C120-CFDB-8E15-385E71BC7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04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F9CD983-5E5F-0817-DE72-98109AB79BB9}"/>
              </a:ext>
            </a:extLst>
          </p:cNvPr>
          <p:cNvSpPr/>
          <p:nvPr/>
        </p:nvSpPr>
        <p:spPr>
          <a:xfrm>
            <a:off x="3149600" y="685800"/>
            <a:ext cx="5905500" cy="5524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E7F4CDE3-FDC9-F544-9E50-E81066B506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75" t="21957" r="38565" b="32954"/>
          <a:stretch/>
        </p:blipFill>
        <p:spPr>
          <a:xfrm>
            <a:off x="3251617" y="792331"/>
            <a:ext cx="5688763" cy="5273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27DADEA-0BED-7AE6-1B7A-ED9F54883B7D}"/>
              </a:ext>
            </a:extLst>
          </p:cNvPr>
          <p:cNvSpPr/>
          <p:nvPr/>
        </p:nvSpPr>
        <p:spPr>
          <a:xfrm>
            <a:off x="5683249" y="2501900"/>
            <a:ext cx="825497" cy="20701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BFF146E-A59B-3C7F-FBA5-E755DA6B404F}"/>
              </a:ext>
            </a:extLst>
          </p:cNvPr>
          <p:cNvCxnSpPr>
            <a:cxnSpLocks/>
          </p:cNvCxnSpPr>
          <p:nvPr/>
        </p:nvCxnSpPr>
        <p:spPr>
          <a:xfrm>
            <a:off x="7937500" y="1073150"/>
            <a:ext cx="0" cy="4629150"/>
          </a:xfrm>
          <a:prstGeom prst="line">
            <a:avLst/>
          </a:prstGeom>
          <a:ln w="57150">
            <a:solidFill>
              <a:schemeClr val="accent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6878A96F-16A3-FA92-13E4-4943C70DD2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30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m of Al:</a:t>
                </a:r>
              </a:p>
            </p:txBody>
          </p:sp>
        </mc:Choice>
        <mc:Fallback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6878A96F-16A3-FA92-13E4-4943C70DD2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600" y="119500"/>
                <a:ext cx="10095600" cy="4764800"/>
              </a:xfrm>
              <a:blipFill>
                <a:blip r:embed="rId4"/>
                <a:stretch>
                  <a:fillRect l="-1256" t="-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EC2D5FF9-919E-6D99-65D9-A7082F32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0D30C-432A-F948-BFC7-6164835B22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6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Cordelia · SlidesCarnival</Template>
  <TotalTime>22234</TotalTime>
  <Words>593</Words>
  <Application>Microsoft Macintosh PowerPoint</Application>
  <PresentationFormat>Widescreen</PresentationFormat>
  <Paragraphs>108</Paragraphs>
  <Slides>17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Roboto Slab</vt:lpstr>
      <vt:lpstr>Source Sans Pro</vt:lpstr>
      <vt:lpstr>Cordelia template</vt:lpstr>
      <vt:lpstr>NEWS-G: Detector Calibration</vt:lpstr>
      <vt:lpstr>Low-mass dark matter search</vt:lpstr>
      <vt:lpstr>Signal generation in an SPC</vt:lpstr>
      <vt:lpstr>PowerPoint Presentation</vt:lpstr>
      <vt:lpstr>Calibration</vt:lpstr>
      <vt:lpstr>Calibration sources</vt:lpstr>
      <vt:lpstr>Am(Al) source</vt:lpstr>
      <vt:lpstr>Goal: optimize Al foil thickness!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 slides</vt:lpstr>
      <vt:lpstr>PowerPoint Presentation</vt:lpstr>
      <vt:lpstr>Extra slide: Al x-ray emission</vt:lpstr>
      <vt:lpstr>Alpha detector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NEWS-G: Detector Calibration</dc:title>
  <dc:creator>Microsoft Office User</dc:creator>
  <cp:lastModifiedBy>Microsoft Office User</cp:lastModifiedBy>
  <cp:revision>14</cp:revision>
  <dcterms:created xsi:type="dcterms:W3CDTF">2022-07-28T17:28:40Z</dcterms:created>
  <dcterms:modified xsi:type="dcterms:W3CDTF">2022-08-13T21:37:11Z</dcterms:modified>
</cp:coreProperties>
</file>