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1"/>
  </p:notesMasterIdLst>
  <p:sldIdLst>
    <p:sldId id="256" r:id="rId5"/>
    <p:sldId id="257" r:id="rId6"/>
    <p:sldId id="258" r:id="rId7"/>
    <p:sldId id="259" r:id="rId8"/>
    <p:sldId id="260" r:id="rId9"/>
    <p:sldId id="261" r:id="rId1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97"/>
  </p:normalViewPr>
  <p:slideViewPr>
    <p:cSldViewPr snapToGrid="0" snapToObjects="1">
      <p:cViewPr varScale="1">
        <p:scale>
          <a:sx n="33" d="100"/>
          <a:sy n="33" d="100"/>
        </p:scale>
        <p:origin x="91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peaker">
    <p:spTree>
      <p:nvGrpSpPr>
        <p:cNvPr id="1" name=""/>
        <p:cNvGrpSpPr/>
        <p:nvPr/>
      </p:nvGrpSpPr>
      <p:grpSpPr>
        <a:xfrm>
          <a:off x="0" y="0"/>
          <a:ext cx="0" cy="0"/>
          <a:chOff x="0" y="0"/>
          <a:chExt cx="0" cy="0"/>
        </a:xfrm>
      </p:grpSpPr>
      <p:pic>
        <p:nvPicPr>
          <p:cNvPr id="12" name="SNO_Presentation_16x9_Title.jpg" descr="SNO_Presentation_16x9_Title.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3" name="2018/01/01"/>
          <p:cNvSpPr txBox="1">
            <a:spLocks noGrp="1"/>
          </p:cNvSpPr>
          <p:nvPr>
            <p:ph type="body" sz="quarter" idx="13"/>
          </p:nvPr>
        </p:nvSpPr>
        <p:spPr>
          <a:xfrm>
            <a:off x="2656129" y="2098079"/>
            <a:ext cx="6998062" cy="696517"/>
          </a:xfrm>
          <a:prstGeom prst="rect">
            <a:avLst/>
          </a:prstGeom>
        </p:spPr>
        <p:txBody>
          <a:bodyPr>
            <a:noAutofit/>
          </a:bodyPr>
          <a:lstStyle>
            <a:lvl1pPr marL="0" indent="0">
              <a:lnSpc>
                <a:spcPct val="100000"/>
              </a:lnSpc>
              <a:buSzTx/>
              <a:buNone/>
              <a:defRPr sz="3200">
                <a:solidFill>
                  <a:srgbClr val="0076BD"/>
                </a:solidFill>
                <a:latin typeface="+mn-lt"/>
                <a:ea typeface="+mn-ea"/>
                <a:cs typeface="+mn-cs"/>
                <a:sym typeface="Lota Grotesque Bold"/>
              </a:defRPr>
            </a:lvl1pPr>
          </a:lstStyle>
          <a:p>
            <a:r>
              <a:t>2018/01/01</a:t>
            </a:r>
          </a:p>
        </p:txBody>
      </p:sp>
      <p:sp>
        <p:nvSpPr>
          <p:cNvPr id="14" name="Line"/>
          <p:cNvSpPr/>
          <p:nvPr/>
        </p:nvSpPr>
        <p:spPr>
          <a:xfrm flipV="1">
            <a:off x="2745522" y="8348211"/>
            <a:ext cx="2451751" cy="1"/>
          </a:xfrm>
          <a:prstGeom prst="line">
            <a:avLst/>
          </a:prstGeom>
          <a:ln w="101600">
            <a:solidFill>
              <a:srgbClr val="0076BD"/>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15" name="Jane Doe…"/>
          <p:cNvSpPr txBox="1">
            <a:spLocks noGrp="1"/>
          </p:cNvSpPr>
          <p:nvPr>
            <p:ph type="body" sz="quarter" idx="14"/>
          </p:nvPr>
        </p:nvSpPr>
        <p:spPr>
          <a:xfrm>
            <a:off x="2651978" y="8786812"/>
            <a:ext cx="14466769" cy="1500188"/>
          </a:xfrm>
          <a:prstGeom prst="rect">
            <a:avLst/>
          </a:prstGeom>
        </p:spPr>
        <p:txBody>
          <a:bodyPr>
            <a:noAutofit/>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t>Jane Doe</a:t>
            </a:r>
          </a:p>
          <a:p>
            <a:pPr marL="0" indent="0">
              <a:buSzTx/>
              <a:buNone/>
              <a:defRPr sz="4500">
                <a:solidFill>
                  <a:srgbClr val="5A676F"/>
                </a:solidFill>
              </a:defRPr>
            </a:pPr>
            <a:r>
              <a:t>Senior Position</a:t>
            </a:r>
          </a:p>
        </p:txBody>
      </p:sp>
      <p:sp>
        <p:nvSpPr>
          <p:cNvPr id="16" name="Title Text"/>
          <p:cNvSpPr txBox="1">
            <a:spLocks noGrp="1"/>
          </p:cNvSpPr>
          <p:nvPr>
            <p:ph type="title"/>
          </p:nvPr>
        </p:nvSpPr>
        <p:spPr>
          <a:xfrm>
            <a:off x="2532888" y="3409711"/>
            <a:ext cx="18962936" cy="4407501"/>
          </a:xfrm>
          <a:prstGeom prst="rect">
            <a:avLst/>
          </a:prstGeom>
        </p:spPr>
        <p:txBody>
          <a:bodyPr/>
          <a:lstStyle>
            <a:lvl1pPr>
              <a:defRPr sz="16000">
                <a:solidFill>
                  <a:srgbClr val="0076BD"/>
                </a:solidFill>
              </a:defRPr>
            </a:lvl1pPr>
          </a:lstStyle>
          <a:p>
            <a:r>
              <a:t>Title Text</a:t>
            </a:r>
          </a:p>
        </p:txBody>
      </p:sp>
      <p:sp>
        <p:nvSpPr>
          <p:cNvPr id="17" name="Slide Number"/>
          <p:cNvSpPr txBox="1">
            <a:spLocks noGrp="1"/>
          </p:cNvSpPr>
          <p:nvPr>
            <p:ph type="sldNum" sz="quarter" idx="2"/>
          </p:nvPr>
        </p:nvSpPr>
        <p:spPr>
          <a:xfrm>
            <a:off x="11438521" y="13073062"/>
            <a:ext cx="748717" cy="775104"/>
          </a:xfrm>
          <a:prstGeom prst="rect">
            <a:avLst/>
          </a:prstGeom>
        </p:spPr>
        <p:txBody>
          <a:bodyPr wrap="none"/>
          <a:lstStyle>
            <a:lvl1pPr>
              <a:defRPr b="1">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title">
    <p:bg>
      <p:bgPr>
        <a:solidFill>
          <a:schemeClr val="accent1">
            <a:hueOff val="48339"/>
            <a:lumOff val="-12879"/>
          </a:schemeClr>
        </a:solidFill>
        <a:effectLst/>
      </p:bgPr>
    </p:bg>
    <p:spTree>
      <p:nvGrpSpPr>
        <p:cNvPr id="1" name=""/>
        <p:cNvGrpSpPr/>
        <p:nvPr/>
      </p:nvGrpSpPr>
      <p:grpSpPr>
        <a:xfrm>
          <a:off x="0" y="0"/>
          <a:ext cx="0" cy="0"/>
          <a:chOff x="0" y="0"/>
          <a:chExt cx="0" cy="0"/>
        </a:xfrm>
      </p:grpSpPr>
      <p:pic>
        <p:nvPicPr>
          <p:cNvPr id="24" name="shell2_wbfixed_Edited.jpg" descr="shell2_wbfixed_Edited.jpg"/>
          <p:cNvPicPr>
            <a:picLocks noChangeAspect="1"/>
          </p:cNvPicPr>
          <p:nvPr/>
        </p:nvPicPr>
        <p:blipFill>
          <a:blip r:embed="rId2">
            <a:alphaModFix amt="14772"/>
          </a:blip>
          <a:srcRect l="1749" t="23385" r="1749" b="23385"/>
          <a:stretch>
            <a:fillRect/>
          </a:stretch>
        </p:blipFill>
        <p:spPr>
          <a:xfrm>
            <a:off x="-66461" y="-175421"/>
            <a:ext cx="24516923" cy="14066842"/>
          </a:xfrm>
          <a:prstGeom prst="rect">
            <a:avLst/>
          </a:prstGeom>
          <a:ln w="12700">
            <a:miter lim="400000"/>
          </a:ln>
        </p:spPr>
      </p:pic>
      <p:pic>
        <p:nvPicPr>
          <p:cNvPr id="25" name="SNO_ID_White.png" descr="SNO_ID_White.png"/>
          <p:cNvPicPr>
            <a:picLocks noChangeAspect="1"/>
          </p:cNvPicPr>
          <p:nvPr/>
        </p:nvPicPr>
        <p:blipFill>
          <a:blip r:embed="rId3"/>
          <a:stretch>
            <a:fillRect/>
          </a:stretch>
        </p:blipFill>
        <p:spPr>
          <a:xfrm>
            <a:off x="21270582" y="918088"/>
            <a:ext cx="2205299" cy="1102650"/>
          </a:xfrm>
          <a:prstGeom prst="rect">
            <a:avLst/>
          </a:prstGeom>
          <a:ln w="12700">
            <a:miter lim="400000"/>
          </a:ln>
        </p:spPr>
      </p:pic>
      <p:sp>
        <p:nvSpPr>
          <p:cNvPr id="26" name="Slide Number"/>
          <p:cNvSpPr txBox="1">
            <a:spLocks noGrp="1"/>
          </p:cNvSpPr>
          <p:nvPr>
            <p:ph type="sldNum" sz="quarter" idx="2"/>
          </p:nvPr>
        </p:nvSpPr>
        <p:spPr>
          <a:xfrm>
            <a:off x="22488810" y="12212019"/>
            <a:ext cx="976822" cy="841376"/>
          </a:xfrm>
          <a:prstGeom prst="rect">
            <a:avLst/>
          </a:prstGeom>
        </p:spPr>
        <p:txBody>
          <a:bodyPr/>
          <a:lstStyle>
            <a:lvl1pPr>
              <a:defRPr>
                <a:solidFill>
                  <a:srgbClr val="FFFFFF"/>
                </a:solidFill>
              </a:defRPr>
            </a:lvl1pPr>
          </a:lstStyle>
          <a:p>
            <a:fld id="{86CB4B4D-7CA3-9044-876B-883B54F8677D}" type="slidenum">
              <a:t>‹#›</a:t>
            </a:fld>
            <a:endParaRPr/>
          </a:p>
        </p:txBody>
      </p:sp>
      <p:sp>
        <p:nvSpPr>
          <p:cNvPr id="27" name="Title Text"/>
          <p:cNvSpPr txBox="1">
            <a:spLocks noGrp="1"/>
          </p:cNvSpPr>
          <p:nvPr>
            <p:ph type="title"/>
          </p:nvPr>
        </p:nvSpPr>
        <p:spPr>
          <a:xfrm>
            <a:off x="2532888" y="4882895"/>
            <a:ext cx="20015664" cy="3950209"/>
          </a:xfrm>
          <a:prstGeom prst="rect">
            <a:avLst/>
          </a:prstGeom>
        </p:spPr>
        <p:txBody>
          <a:bodyPr/>
          <a:lstStyle>
            <a:lvl1pPr>
              <a:lnSpc>
                <a:spcPct val="100000"/>
              </a:lnSpc>
              <a:defRPr sz="16000">
                <a:solidFill>
                  <a:srgbClr val="FFFFFF"/>
                </a:solidFill>
              </a:defRPr>
            </a:lvl1pPr>
          </a:lstStyle>
          <a:p>
            <a:r>
              <a:t>Title Text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ext Slide">
    <p:spTree>
      <p:nvGrpSpPr>
        <p:cNvPr id="1" name=""/>
        <p:cNvGrpSpPr/>
        <p:nvPr/>
      </p:nvGrpSpPr>
      <p:grpSpPr>
        <a:xfrm>
          <a:off x="0" y="0"/>
          <a:ext cx="0" cy="0"/>
          <a:chOff x="0" y="0"/>
          <a:chExt cx="0" cy="0"/>
        </a:xfrm>
      </p:grpSpPr>
      <p:sp>
        <p:nvSpPr>
          <p:cNvPr id="34"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lvl1pPr>
          </a:lstStyle>
          <a:p>
            <a:r>
              <a:t>Text</a:t>
            </a:r>
          </a:p>
        </p:txBody>
      </p:sp>
      <p:pic>
        <p:nvPicPr>
          <p:cNvPr id="35"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36" name="Title Text"/>
          <p:cNvSpPr txBox="1">
            <a:spLocks noGrp="1"/>
          </p:cNvSpPr>
          <p:nvPr>
            <p:ph type="title"/>
          </p:nvPr>
        </p:nvSpPr>
        <p:spPr>
          <a:xfrm>
            <a:off x="2670175" y="1715823"/>
            <a:ext cx="13112403" cy="2838566"/>
          </a:xfrm>
          <a:prstGeom prst="rect">
            <a:avLst/>
          </a:prstGeom>
        </p:spPr>
        <p:txBody>
          <a:bodyPr/>
          <a:lstStyle/>
          <a:p>
            <a:r>
              <a:t>Title Text</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Line"/>
          <p:cNvSpPr/>
          <p:nvPr/>
        </p:nvSpPr>
        <p:spPr>
          <a:xfrm flipV="1">
            <a:off x="2732822" y="4718194"/>
            <a:ext cx="2451751" cy="1"/>
          </a:xfrm>
          <a:prstGeom prst="line">
            <a:avLst/>
          </a:prstGeom>
          <a:ln w="101600">
            <a:solidFill>
              <a:schemeClr val="accent1">
                <a:hueOff val="48339"/>
                <a:lumOff val="-12879"/>
              </a:schemeClr>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ext on Coloured Slide">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4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46"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47"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
        <p:nvSpPr>
          <p:cNvPr id="48"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defRPr>
                <a:solidFill>
                  <a:srgbClr val="FFFFFF"/>
                </a:solidFill>
              </a:defRPr>
            </a:lvl1pPr>
          </a:lstStyle>
          <a:p>
            <a:r>
              <a:t>Text</a:t>
            </a:r>
          </a:p>
        </p:txBody>
      </p:sp>
      <p:sp>
        <p:nvSpPr>
          <p:cNvPr id="49" name="Line"/>
          <p:cNvSpPr/>
          <p:nvPr/>
        </p:nvSpPr>
        <p:spPr>
          <a:xfrm flipV="1">
            <a:off x="2732822" y="4718194"/>
            <a:ext cx="2451751" cy="1"/>
          </a:xfrm>
          <a:prstGeom prst="line">
            <a:avLst/>
          </a:prstGeom>
          <a:ln w="101600">
            <a:solidFill>
              <a:srgbClr val="FFFFFF"/>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50" name="Title Text"/>
          <p:cNvSpPr txBox="1">
            <a:spLocks noGrp="1"/>
          </p:cNvSpPr>
          <p:nvPr>
            <p:ph type="title"/>
          </p:nvPr>
        </p:nvSpPr>
        <p:spPr>
          <a:xfrm>
            <a:off x="2665941" y="1722569"/>
            <a:ext cx="11849069" cy="2545425"/>
          </a:xfrm>
          <a:prstGeom prst="rect">
            <a:avLst/>
          </a:prstGeom>
        </p:spPr>
        <p:txBody>
          <a:bodyPr/>
          <a:lstStyle>
            <a:lvl1pPr>
              <a:lnSpc>
                <a:spcPct val="90000"/>
              </a:lnSpc>
              <a:defRPr>
                <a:solidFill>
                  <a:srgbClr val="FFFFFF"/>
                </a:solidFill>
              </a:defRPr>
            </a:lvl1pPr>
          </a:lstStyle>
          <a:p>
            <a:r>
              <a:t>Title Text</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4071319" y="1715823"/>
            <a:ext cx="7671817" cy="387255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ormAutofit/>
          </a:bodyPr>
          <a:lstStyle/>
          <a:p>
            <a:r>
              <a:t>Title Text</a:t>
            </a:r>
          </a:p>
        </p:txBody>
      </p:sp>
      <p:pic>
        <p:nvPicPr>
          <p:cNvPr id="3" name="SNO_ID_Colour.png" descr="SNO_ID_Colour.png"/>
          <p:cNvPicPr>
            <a:picLocks noChangeAspect="1"/>
          </p:cNvPicPr>
          <p:nvPr/>
        </p:nvPicPr>
        <p:blipFill>
          <a:blip r:embed="rId6"/>
          <a:stretch>
            <a:fillRect/>
          </a:stretch>
        </p:blipFill>
        <p:spPr>
          <a:xfrm>
            <a:off x="21268943" y="914400"/>
            <a:ext cx="2121695" cy="1072133"/>
          </a:xfrm>
          <a:prstGeom prst="rect">
            <a:avLst/>
          </a:prstGeom>
          <a:ln w="12700">
            <a:miter lim="400000"/>
          </a:ln>
        </p:spPr>
      </p:pic>
      <p:sp>
        <p:nvSpPr>
          <p:cNvPr id="4" name="Slide Number"/>
          <p:cNvSpPr txBox="1">
            <a:spLocks noGrp="1"/>
          </p:cNvSpPr>
          <p:nvPr>
            <p:ph type="sldNum" sz="quarter" idx="2"/>
          </p:nvPr>
        </p:nvSpPr>
        <p:spPr>
          <a:xfrm>
            <a:off x="22485095" y="12216383"/>
            <a:ext cx="977266" cy="841376"/>
          </a:xfrm>
          <a:prstGeom prst="rect">
            <a:avLst/>
          </a:prstGeom>
          <a:ln w="12700">
            <a:miter lim="400000"/>
          </a:ln>
        </p:spPr>
        <p:txBody>
          <a:bodyPr lIns="71437" tIns="71437" rIns="71437" bIns="71437">
            <a:spAutoFit/>
          </a:bodyPr>
          <a:lstStyle>
            <a:lvl1pPr algn="r">
              <a:lnSpc>
                <a:spcPct val="100000"/>
              </a:lnSpc>
              <a:defRPr sz="4200">
                <a:solidFill>
                  <a:schemeClr val="accent1">
                    <a:hueOff val="48339"/>
                    <a:lumOff val="-12879"/>
                  </a:schemeClr>
                </a:solidFill>
                <a:latin typeface="+mn-lt"/>
                <a:ea typeface="+mn-ea"/>
                <a:cs typeface="+mn-cs"/>
                <a:sym typeface="Lota Grotesque Bold"/>
              </a:defRPr>
            </a:lvl1pPr>
          </a:lstStyle>
          <a:p>
            <a:fld id="{86CB4B4D-7CA3-9044-876B-883B54F8677D}" type="slidenum">
              <a:t>‹#›</a:t>
            </a:fld>
            <a:endParaRPr/>
          </a:p>
        </p:txBody>
      </p:sp>
      <p:sp>
        <p:nvSpPr>
          <p:cNvPr id="5"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p:txStyles>
    <p:title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p:titleStyle>
    <p:body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1pPr>
      <a:lvl2pPr marL="0" marR="0" indent="228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2pPr>
      <a:lvl3pPr marL="0" marR="0" indent="457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3pPr>
      <a:lvl4pPr marL="0" marR="0" indent="685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4pPr>
      <a:lvl5pPr marL="0" marR="0" indent="9144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5pPr>
      <a:lvl6pPr marL="0" marR="0" indent="11430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6pPr>
      <a:lvl7pPr marL="0" marR="0" indent="1371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7pPr>
      <a:lvl8pPr marL="0" marR="0" indent="1600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8pPr>
      <a:lvl9pPr marL="0" marR="0" indent="1828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hpge-radiopurity.snolab.ca/simple_search"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2018/01/01"/>
          <p:cNvSpPr txBox="1">
            <a:spLocks noGrp="1"/>
          </p:cNvSpPr>
          <p:nvPr>
            <p:ph type="body" idx="13"/>
          </p:nvPr>
        </p:nvSpPr>
        <p:spPr>
          <a:prstGeom prst="rect">
            <a:avLst/>
          </a:prstGeom>
        </p:spPr>
        <p:txBody>
          <a:bodyPr/>
          <a:lstStyle/>
          <a:p>
            <a:r>
              <a:rPr lang="en-US" b="1" dirty="0">
                <a:latin typeface="Muli" pitchFamily="2" charset="77"/>
              </a:rPr>
              <a:t>2022-08-16</a:t>
            </a:r>
            <a:endParaRPr b="1" dirty="0">
              <a:latin typeface="Muli" pitchFamily="2" charset="77"/>
            </a:endParaRPr>
          </a:p>
        </p:txBody>
      </p:sp>
      <p:sp>
        <p:nvSpPr>
          <p:cNvPr id="128" name="Jane Doe…"/>
          <p:cNvSpPr txBox="1">
            <a:spLocks noGrp="1"/>
          </p:cNvSpPr>
          <p:nvPr>
            <p:ph type="body" idx="14"/>
          </p:nvPr>
        </p:nvSpPr>
        <p:spPr>
          <a:xfrm>
            <a:off x="2651978" y="9111277"/>
            <a:ext cx="14466769" cy="1500188"/>
          </a:xfrm>
          <a:prstGeom prst="rect">
            <a:avLst/>
          </a:prstGeom>
        </p:spPr>
        <p:txBody>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rPr lang="en-US" dirty="0"/>
              <a:t>Gwyn Armstrong</a:t>
            </a:r>
            <a:endParaRPr dirty="0"/>
          </a:p>
          <a:p>
            <a:pPr marL="0" indent="0">
              <a:lnSpc>
                <a:spcPct val="100000"/>
              </a:lnSpc>
              <a:buSzTx/>
              <a:buNone/>
              <a:defRPr sz="4200">
                <a:solidFill>
                  <a:srgbClr val="5A676F"/>
                </a:solidFill>
              </a:defRPr>
            </a:pPr>
            <a:r>
              <a:rPr lang="en-US" dirty="0"/>
              <a:t>Nanotechnology Engineering Student at University of Waterloo on Summer Co-op Term </a:t>
            </a:r>
          </a:p>
          <a:p>
            <a:pPr marL="0" indent="0">
              <a:lnSpc>
                <a:spcPct val="100000"/>
              </a:lnSpc>
              <a:buSzTx/>
              <a:buNone/>
              <a:defRPr sz="4200">
                <a:solidFill>
                  <a:srgbClr val="5A676F"/>
                </a:solidFill>
              </a:defRPr>
            </a:pPr>
            <a:r>
              <a:rPr lang="en-US" sz="4500" dirty="0">
                <a:solidFill>
                  <a:srgbClr val="0070C0"/>
                </a:solidFill>
                <a:latin typeface="Muli Bold"/>
              </a:rPr>
              <a:t>Supervisor: Dr. Silvia Scorza</a:t>
            </a:r>
            <a:endParaRPr sz="4500" dirty="0">
              <a:solidFill>
                <a:srgbClr val="0070C0"/>
              </a:solidFill>
              <a:latin typeface="Muli Bold"/>
            </a:endParaRPr>
          </a:p>
        </p:txBody>
      </p:sp>
      <p:sp>
        <p:nvSpPr>
          <p:cNvPr id="129" name="Presentation…"/>
          <p:cNvSpPr txBox="1">
            <a:spLocks noGrp="1"/>
          </p:cNvSpPr>
          <p:nvPr>
            <p:ph type="ctrTitle" idx="4294967295"/>
          </p:nvPr>
        </p:nvSpPr>
        <p:spPr>
          <a:xfrm>
            <a:off x="2535237" y="3409711"/>
            <a:ext cx="18962937" cy="4407501"/>
          </a:xfrm>
          <a:prstGeom prst="rect">
            <a:avLst/>
          </a:prstGeom>
        </p:spPr>
        <p:txBody>
          <a:bodyPr lIns="71437" tIns="71437" rIns="71437" bIns="71437" anchor="t">
            <a:noAutofit/>
          </a:bodyPr>
          <a:lstStyle/>
          <a:p>
            <a:pPr defTabSz="731162">
              <a:defRPr sz="14239"/>
            </a:pPr>
            <a:r>
              <a:rPr lang="en-US" sz="10700" b="1" dirty="0">
                <a:latin typeface="Muli" pitchFamily="2" charset="77"/>
              </a:rPr>
              <a:t>Upgrading and updating the hpge-radiopurity.snolab.ca SNOLAB material database</a:t>
            </a:r>
            <a:endParaRPr sz="10700" b="1" dirty="0">
              <a:latin typeface="Muli" pitchFamily="2" charset="77"/>
            </a:endParaRPr>
          </a:p>
        </p:txBody>
      </p:sp>
      <p:sp>
        <p:nvSpPr>
          <p:cNvPr id="2" name="TextBox 1">
            <a:extLst>
              <a:ext uri="{FF2B5EF4-FFF2-40B4-BE49-F238E27FC236}">
                <a16:creationId xmlns:a16="http://schemas.microsoft.com/office/drawing/2014/main" id="{D395340A-3C3D-3F8B-5307-55166D3F0FD9}"/>
              </a:ext>
            </a:extLst>
          </p:cNvPr>
          <p:cNvSpPr txBox="1"/>
          <p:nvPr/>
        </p:nvSpPr>
        <p:spPr>
          <a:xfrm>
            <a:off x="1179870" y="12097994"/>
            <a:ext cx="11012130" cy="11783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r>
              <a:rPr lang="en-US" i="0" u="sng" dirty="0">
                <a:solidFill>
                  <a:srgbClr val="0070C0"/>
                </a:solidFill>
                <a:effectLst/>
                <a:latin typeface="Muli Bold"/>
              </a:rPr>
              <a:t>Canadian Astro-Particle Physics Summer Student Talk Competition 2022</a:t>
            </a:r>
            <a:endParaRPr lang="en-US" i="0" dirty="0">
              <a:solidFill>
                <a:srgbClr val="0070C0"/>
              </a:solidFill>
              <a:effectLst/>
              <a:latin typeface="Muli Bold"/>
            </a:endParaRPr>
          </a:p>
          <a:p>
            <a:pPr marL="0" marR="0" indent="0" algn="l" defTabSz="821531" rtl="0" fontAlgn="auto" latinLnBrk="0" hangingPunct="0">
              <a:lnSpc>
                <a:spcPct val="120000"/>
              </a:lnSpc>
              <a:spcBef>
                <a:spcPts val="0"/>
              </a:spcBef>
              <a:spcAft>
                <a:spcPts val="0"/>
              </a:spcAft>
              <a:buClrTx/>
              <a:buSzTx/>
              <a:buFontTx/>
              <a:buNone/>
              <a:tabLst/>
            </a:pPr>
            <a:endParaRPr kumimoji="0" lang="en-CA"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ection…"/>
          <p:cNvSpPr txBox="1">
            <a:spLocks noGrp="1"/>
          </p:cNvSpPr>
          <p:nvPr>
            <p:ph type="title"/>
          </p:nvPr>
        </p:nvSpPr>
        <p:spPr>
          <a:xfrm>
            <a:off x="1235030" y="1327868"/>
            <a:ext cx="20015664" cy="2182248"/>
          </a:xfrm>
          <a:prstGeom prst="rect">
            <a:avLst/>
          </a:prstGeom>
        </p:spPr>
        <p:txBody>
          <a:bodyPr/>
          <a:lstStyle/>
          <a:p>
            <a:pPr>
              <a:lnSpc>
                <a:spcPct val="80000"/>
              </a:lnSpc>
            </a:pPr>
            <a:r>
              <a:rPr lang="en-US" b="1" dirty="0">
                <a:latin typeface="Muli" pitchFamily="2" charset="77"/>
              </a:rPr>
              <a:t>Goal For Work Term</a:t>
            </a:r>
            <a:endParaRPr b="1" dirty="0">
              <a:latin typeface="Muli" pitchFamily="2" charset="77"/>
            </a:endParaRPr>
          </a:p>
        </p:txBody>
      </p:sp>
      <p:sp>
        <p:nvSpPr>
          <p:cNvPr id="2" name="TextBox 1">
            <a:extLst>
              <a:ext uri="{FF2B5EF4-FFF2-40B4-BE49-F238E27FC236}">
                <a16:creationId xmlns:a16="http://schemas.microsoft.com/office/drawing/2014/main" id="{B1ABAFD4-C22F-4C3E-9193-6F12DDD8827C}"/>
              </a:ext>
            </a:extLst>
          </p:cNvPr>
          <p:cNvSpPr txBox="1"/>
          <p:nvPr/>
        </p:nvSpPr>
        <p:spPr>
          <a:xfrm>
            <a:off x="1276276" y="3738879"/>
            <a:ext cx="21831447" cy="62382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US" sz="6600" b="1" dirty="0">
                <a:solidFill>
                  <a:schemeClr val="bg1"/>
                </a:solidFill>
              </a:rPr>
              <a:t>hpge-radiopurity.snolab.ca database updated with all the measurements from the HPGe counters running underground at SNOLAB. </a:t>
            </a:r>
          </a:p>
          <a:p>
            <a:pPr marL="0" marR="0" indent="0" algn="l" defTabSz="821531" rtl="0" fontAlgn="auto" latinLnBrk="0" hangingPunct="0">
              <a:lnSpc>
                <a:spcPct val="120000"/>
              </a:lnSpc>
              <a:spcBef>
                <a:spcPts val="0"/>
              </a:spcBef>
              <a:spcAft>
                <a:spcPts val="0"/>
              </a:spcAft>
              <a:buClrTx/>
              <a:buSzTx/>
              <a:buFontTx/>
              <a:buNone/>
              <a:tabLst/>
            </a:pPr>
            <a:r>
              <a:rPr lang="en-US" sz="6600" b="1" dirty="0">
                <a:solidFill>
                  <a:schemeClr val="bg1"/>
                </a:solidFill>
              </a:rPr>
              <a:t>Upgrade the material database with more features such as a new backup process. </a:t>
            </a:r>
            <a:endParaRPr kumimoji="0" lang="en-CA" sz="6600" b="1" i="0" u="none" strike="noStrike" cap="none" spc="0" normalizeH="0" baseline="0" dirty="0">
              <a:ln>
                <a:noFill/>
              </a:ln>
              <a:solidFill>
                <a:schemeClr val="bg1"/>
              </a:solidFill>
              <a:effectLst/>
              <a:uFillTx/>
              <a:latin typeface="Muli Regular"/>
              <a:ea typeface="Muli Regular"/>
              <a:cs typeface="Muli Regular"/>
              <a:sym typeface="Muli Regular"/>
            </a:endParaRPr>
          </a:p>
        </p:txBody>
      </p:sp>
      <p:sp>
        <p:nvSpPr>
          <p:cNvPr id="4" name="TextBox 3">
            <a:extLst>
              <a:ext uri="{FF2B5EF4-FFF2-40B4-BE49-F238E27FC236}">
                <a16:creationId xmlns:a16="http://schemas.microsoft.com/office/drawing/2014/main" id="{11680BC0-DA97-4CF1-E2B9-E8B0CEC9FB1D}"/>
              </a:ext>
            </a:extLst>
          </p:cNvPr>
          <p:cNvSpPr txBox="1"/>
          <p:nvPr/>
        </p:nvSpPr>
        <p:spPr>
          <a:xfrm>
            <a:off x="22705829" y="11938963"/>
            <a:ext cx="803787" cy="8162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200" b="1" dirty="0">
                <a:solidFill>
                  <a:schemeClr val="bg1"/>
                </a:solidFill>
                <a:latin typeface="Muli" pitchFamily="2" charset="77"/>
              </a:rPr>
              <a:t>2</a:t>
            </a:r>
          </a:p>
        </p:txBody>
      </p:sp>
    </p:spTree>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2657526" y="5189905"/>
            <a:ext cx="19068948" cy="7176323"/>
          </a:xfrm>
          <a:prstGeom prst="rect">
            <a:avLst/>
          </a:prstGeom>
        </p:spPr>
        <p:txBody>
          <a:bodyPr/>
          <a:lstStyle/>
          <a:p>
            <a:pPr marL="571500" indent="-571500">
              <a:buFont typeface="Courier New" panose="02070309020205020404" pitchFamily="49" charset="0"/>
              <a:buChar char="o"/>
            </a:pPr>
            <a:r>
              <a:rPr lang="en-US" sz="4800" dirty="0"/>
              <a:t>Excel spreadsheets</a:t>
            </a:r>
          </a:p>
          <a:p>
            <a:pPr marL="1290637" lvl="1" indent="-457200">
              <a:buFont typeface="Arial" panose="020B0604020202020204" pitchFamily="34" charset="0"/>
              <a:buChar char="•"/>
            </a:pPr>
            <a:r>
              <a:rPr lang="en-US" sz="4800" dirty="0"/>
              <a:t>Difficulty searching</a:t>
            </a:r>
          </a:p>
          <a:p>
            <a:pPr marL="457200" indent="-457200">
              <a:buFont typeface="Arial" panose="020B0604020202020204" pitchFamily="34" charset="0"/>
              <a:buChar char="•"/>
            </a:pPr>
            <a:endParaRPr lang="en-US" sz="4800" dirty="0"/>
          </a:p>
          <a:p>
            <a:pPr marL="571500" indent="-571500">
              <a:buFont typeface="Courier New" panose="02070309020205020404" pitchFamily="49" charset="0"/>
              <a:buChar char="o"/>
            </a:pPr>
            <a:r>
              <a:rPr lang="en-US" sz="4800" dirty="0"/>
              <a:t>Created Python conversion script to convert .csv to .</a:t>
            </a:r>
            <a:r>
              <a:rPr lang="en-US" sz="4800" dirty="0" err="1"/>
              <a:t>json</a:t>
            </a:r>
            <a:r>
              <a:rPr lang="en-US" sz="4800" dirty="0"/>
              <a:t> to upload onto database</a:t>
            </a:r>
          </a:p>
          <a:p>
            <a:pPr marL="457200" indent="-457200">
              <a:buFont typeface="Arial" panose="020B0604020202020204" pitchFamily="34" charset="0"/>
              <a:buChar char="•"/>
            </a:pPr>
            <a:endParaRPr lang="en-US" sz="4800" dirty="0"/>
          </a:p>
          <a:p>
            <a:pPr marL="571500" indent="-571500">
              <a:buFont typeface="Courier New" panose="02070309020205020404" pitchFamily="49" charset="0"/>
              <a:buChar char="o"/>
            </a:pPr>
            <a:r>
              <a:rPr lang="en-US" sz="4800" dirty="0" err="1"/>
              <a:t>HPGe</a:t>
            </a:r>
            <a:r>
              <a:rPr lang="en-US" sz="4800" dirty="0"/>
              <a:t> Database</a:t>
            </a:r>
          </a:p>
          <a:p>
            <a:pPr marL="1290637" lvl="1" indent="-457200">
              <a:buFont typeface="Arial" panose="020B0604020202020204" pitchFamily="34" charset="0"/>
              <a:buChar char="•"/>
            </a:pPr>
            <a:r>
              <a:rPr lang="en-US" sz="4800" dirty="0"/>
              <a:t>Easier to search for measurements</a:t>
            </a:r>
          </a:p>
        </p:txBody>
      </p:sp>
      <p:sp>
        <p:nvSpPr>
          <p:cNvPr id="135" name="Example  title here"/>
          <p:cNvSpPr txBox="1">
            <a:spLocks noGrp="1"/>
          </p:cNvSpPr>
          <p:nvPr>
            <p:ph type="title"/>
          </p:nvPr>
        </p:nvSpPr>
        <p:spPr>
          <a:prstGeom prst="rect">
            <a:avLst/>
          </a:prstGeom>
        </p:spPr>
        <p:txBody>
          <a:bodyPr/>
          <a:lstStyle/>
          <a:p>
            <a:r>
              <a:rPr lang="en-US" b="1" dirty="0">
                <a:latin typeface="Muli" pitchFamily="2" charset="77"/>
              </a:rPr>
              <a:t>Overview</a:t>
            </a:r>
            <a:endParaRPr b="1" dirty="0">
              <a:latin typeface="Muli" pitchFamily="2" charset="77"/>
            </a:endParaRPr>
          </a:p>
        </p:txBody>
      </p:sp>
      <p:sp>
        <p:nvSpPr>
          <p:cNvPr id="5" name="TextBox 4">
            <a:extLst>
              <a:ext uri="{FF2B5EF4-FFF2-40B4-BE49-F238E27FC236}">
                <a16:creationId xmlns:a16="http://schemas.microsoft.com/office/drawing/2014/main" id="{6F5697E3-2762-0D21-6AF0-790B3D6690B7}"/>
              </a:ext>
            </a:extLst>
          </p:cNvPr>
          <p:cNvSpPr txBox="1"/>
          <p:nvPr/>
        </p:nvSpPr>
        <p:spPr>
          <a:xfrm>
            <a:off x="22904245" y="11958103"/>
            <a:ext cx="929148" cy="8162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200" b="1" dirty="0">
                <a:latin typeface="Muli" pitchFamily="2" charset="77"/>
              </a:rPr>
              <a:t>3</a:t>
            </a:r>
          </a:p>
        </p:txBody>
      </p:sp>
    </p:spTree>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Slide Number"/>
          <p:cNvSpPr txBox="1">
            <a:spLocks noGrp="1"/>
          </p:cNvSpPr>
          <p:nvPr>
            <p:ph type="sldNum" sz="quarter" idx="2"/>
          </p:nvPr>
        </p:nvSpPr>
        <p:spPr>
          <a:xfrm>
            <a:off x="22485095" y="12216383"/>
            <a:ext cx="977266" cy="790600"/>
          </a:xfrm>
          <a:prstGeom prst="rect">
            <a:avLst/>
          </a:prstGeom>
          <a:extLst>
            <a:ext uri="{C572A759-6A51-4108-AA02-DFA0A04FC94B}">
              <ma14:wrappingTextBoxFlag xmlns:ma14="http://schemas.microsoft.com/office/mac/drawingml/2011/main" xmlns="" val="1"/>
            </a:ext>
          </a:extLst>
        </p:spPr>
        <p:txBody>
          <a:bodyPr lIns="71437" tIns="71437" rIns="71437" bIns="71437" anchor="t">
            <a:spAutoFit/>
          </a:bodyPr>
          <a:lstStyle/>
          <a:p>
            <a:r>
              <a:rPr lang="en-US" b="1" dirty="0">
                <a:latin typeface="Muli" pitchFamily="2" charset="77"/>
              </a:rPr>
              <a:t>4</a:t>
            </a:r>
          </a:p>
        </p:txBody>
      </p:sp>
      <p:sp>
        <p:nvSpPr>
          <p:cNvPr id="139"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2687034" y="5219194"/>
            <a:ext cx="10380037" cy="6060954"/>
          </a:xfrm>
          <a:prstGeom prst="rect">
            <a:avLst/>
          </a:prstGeom>
        </p:spPr>
        <p:txBody>
          <a:bodyPr/>
          <a:lstStyle/>
          <a:p>
            <a:pPr marL="457200" indent="-457200">
              <a:buFont typeface="Courier New" panose="02070309020205020404" pitchFamily="49" charset="0"/>
              <a:buChar char="o"/>
            </a:pPr>
            <a:r>
              <a:rPr lang="en-US" sz="5400" dirty="0"/>
              <a:t>Material Assay Data Format (MADF)</a:t>
            </a:r>
          </a:p>
          <a:p>
            <a:pPr marL="457200" indent="-457200">
              <a:buFont typeface="Courier New" panose="02070309020205020404" pitchFamily="49" charset="0"/>
              <a:buChar char="o"/>
            </a:pPr>
            <a:endParaRPr lang="en-US" sz="5400" dirty="0"/>
          </a:p>
          <a:p>
            <a:pPr marL="457200" indent="-457200">
              <a:buFont typeface="Courier New" panose="02070309020205020404" pitchFamily="49" charset="0"/>
              <a:buChar char="o"/>
            </a:pPr>
            <a:r>
              <a:rPr lang="en-US" sz="5400" dirty="0"/>
              <a:t>Python conversion script retrieves data from excel spreadsheets and formats it as seen in Figure 1</a:t>
            </a:r>
            <a:endParaRPr sz="5400" dirty="0"/>
          </a:p>
        </p:txBody>
      </p:sp>
      <p:sp>
        <p:nvSpPr>
          <p:cNvPr id="140" name="Example  title here"/>
          <p:cNvSpPr txBox="1">
            <a:spLocks noGrp="1"/>
          </p:cNvSpPr>
          <p:nvPr>
            <p:ph type="title"/>
          </p:nvPr>
        </p:nvSpPr>
        <p:spPr>
          <a:xfrm>
            <a:off x="2665941" y="1722569"/>
            <a:ext cx="11849069" cy="2660453"/>
          </a:xfrm>
          <a:prstGeom prst="rect">
            <a:avLst/>
          </a:prstGeom>
        </p:spPr>
        <p:txBody>
          <a:bodyPr>
            <a:normAutofit/>
          </a:bodyPr>
          <a:lstStyle/>
          <a:p>
            <a:r>
              <a:rPr lang="en-US" sz="9600" b="1" dirty="0">
                <a:latin typeface="Muli" pitchFamily="2" charset="77"/>
              </a:rPr>
              <a:t>.</a:t>
            </a:r>
            <a:r>
              <a:rPr lang="en-US" sz="9600" b="1" dirty="0" err="1">
                <a:latin typeface="Muli" pitchFamily="2" charset="77"/>
              </a:rPr>
              <a:t>json</a:t>
            </a:r>
            <a:r>
              <a:rPr lang="en-US" sz="9600" b="1" dirty="0">
                <a:latin typeface="Muli" pitchFamily="2" charset="77"/>
              </a:rPr>
              <a:t> File Format</a:t>
            </a:r>
            <a:endParaRPr sz="9600" b="1" dirty="0">
              <a:latin typeface="Muli" pitchFamily="2" charset="77"/>
            </a:endParaRPr>
          </a:p>
        </p:txBody>
      </p:sp>
      <p:pic>
        <p:nvPicPr>
          <p:cNvPr id="3" name="Picture 2">
            <a:extLst>
              <a:ext uri="{FF2B5EF4-FFF2-40B4-BE49-F238E27FC236}">
                <a16:creationId xmlns:a16="http://schemas.microsoft.com/office/drawing/2014/main" id="{612D1BE4-E3F8-82AA-EA25-9CC0246C3C07}"/>
              </a:ext>
            </a:extLst>
          </p:cNvPr>
          <p:cNvPicPr>
            <a:picLocks noChangeAspect="1"/>
          </p:cNvPicPr>
          <p:nvPr/>
        </p:nvPicPr>
        <p:blipFill>
          <a:blip r:embed="rId2"/>
          <a:stretch>
            <a:fillRect/>
          </a:stretch>
        </p:blipFill>
        <p:spPr>
          <a:xfrm>
            <a:off x="13679264" y="2225681"/>
            <a:ext cx="9783097" cy="9264638"/>
          </a:xfrm>
          <a:prstGeom prst="rect">
            <a:avLst/>
          </a:prstGeom>
        </p:spPr>
      </p:pic>
      <p:sp>
        <p:nvSpPr>
          <p:cNvPr id="4" name="TextBox 3">
            <a:extLst>
              <a:ext uri="{FF2B5EF4-FFF2-40B4-BE49-F238E27FC236}">
                <a16:creationId xmlns:a16="http://schemas.microsoft.com/office/drawing/2014/main" id="{73FAC53C-0994-BCF7-B79B-8DDA83D14E7B}"/>
              </a:ext>
            </a:extLst>
          </p:cNvPr>
          <p:cNvSpPr txBox="1"/>
          <p:nvPr/>
        </p:nvSpPr>
        <p:spPr>
          <a:xfrm>
            <a:off x="13679264" y="11411208"/>
            <a:ext cx="245547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bg1"/>
                </a:solidFill>
                <a:effectLst/>
                <a:uFillTx/>
                <a:latin typeface="Muli Regular"/>
                <a:ea typeface="Muli Regular"/>
                <a:cs typeface="Muli Regular"/>
                <a:sym typeface="Muli Regular"/>
              </a:rPr>
              <a:t>Figure 1</a:t>
            </a:r>
            <a:endParaRPr kumimoji="0" lang="en-CA" sz="2800" b="0" i="0" u="none" strike="noStrike" cap="none" spc="0" normalizeH="0" baseline="0" dirty="0">
              <a:ln>
                <a:noFill/>
              </a:ln>
              <a:solidFill>
                <a:schemeClr val="bg1"/>
              </a:solidFill>
              <a:effectLst/>
              <a:uFillTx/>
              <a:latin typeface="Muli Regular"/>
              <a:ea typeface="Muli Regular"/>
              <a:cs typeface="Muli Regular"/>
              <a:sym typeface="Muli Regular"/>
            </a:endParaRPr>
          </a:p>
        </p:txBody>
      </p:sp>
    </p:spTree>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694A4-E69E-CF75-7709-52E1C7A65E91}"/>
              </a:ext>
            </a:extLst>
          </p:cNvPr>
          <p:cNvSpPr>
            <a:spLocks noGrp="1"/>
          </p:cNvSpPr>
          <p:nvPr>
            <p:ph type="title"/>
          </p:nvPr>
        </p:nvSpPr>
        <p:spPr>
          <a:xfrm>
            <a:off x="1032388" y="6564210"/>
            <a:ext cx="22506038" cy="3950209"/>
          </a:xfrm>
        </p:spPr>
        <p:txBody>
          <a:bodyPr>
            <a:noAutofit/>
          </a:bodyPr>
          <a:lstStyle/>
          <a:p>
            <a:r>
              <a:rPr lang="en-CA" sz="8600" dirty="0">
                <a:solidFill>
                  <a:schemeClr val="bg1"/>
                </a:solidFill>
                <a:hlinkClick r:id="rId2">
                  <a:extLst>
                    <a:ext uri="{A12FA001-AC4F-418D-AE19-62706E023703}">
                      <ahyp:hlinkClr xmlns:ahyp="http://schemas.microsoft.com/office/drawing/2018/hyperlinkcolor" val="tx"/>
                    </a:ext>
                  </a:extLst>
                </a:hlinkClick>
              </a:rPr>
              <a:t>https://hpge-radiopurity.snolab.ca/simple_search</a:t>
            </a:r>
          </a:p>
        </p:txBody>
      </p:sp>
      <p:sp>
        <p:nvSpPr>
          <p:cNvPr id="3" name="TextBox 2">
            <a:extLst>
              <a:ext uri="{FF2B5EF4-FFF2-40B4-BE49-F238E27FC236}">
                <a16:creationId xmlns:a16="http://schemas.microsoft.com/office/drawing/2014/main" id="{85D6D59F-5732-C9AD-8E51-03B74FFDE235}"/>
              </a:ext>
            </a:extLst>
          </p:cNvPr>
          <p:cNvSpPr txBox="1"/>
          <p:nvPr/>
        </p:nvSpPr>
        <p:spPr>
          <a:xfrm>
            <a:off x="1032388" y="4899742"/>
            <a:ext cx="22506038" cy="11414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5400" b="1" i="0" u="none" strike="noStrike" cap="none" spc="0" normalizeH="0" baseline="0" dirty="0">
                <a:ln>
                  <a:noFill/>
                </a:ln>
                <a:solidFill>
                  <a:schemeClr val="bg1"/>
                </a:solidFill>
                <a:effectLst/>
                <a:uFillTx/>
                <a:latin typeface="Muli Regular"/>
                <a:ea typeface="Muli Regular"/>
                <a:cs typeface="Muli Regular"/>
                <a:sym typeface="Muli Regular"/>
              </a:rPr>
              <a:t>Let’s look at how the database works and the features that it includes:</a:t>
            </a:r>
            <a:endParaRPr kumimoji="0" lang="en-CA" sz="5400" b="1" i="0" u="none" strike="noStrike" cap="none" spc="0" normalizeH="0" baseline="0" dirty="0">
              <a:ln>
                <a:noFill/>
              </a:ln>
              <a:solidFill>
                <a:schemeClr val="bg1"/>
              </a:solidFill>
              <a:effectLst/>
              <a:uFillTx/>
              <a:latin typeface="Muli Regular"/>
              <a:ea typeface="Muli Regular"/>
              <a:cs typeface="Muli Regular"/>
              <a:sym typeface="Muli Regular"/>
            </a:endParaRPr>
          </a:p>
        </p:txBody>
      </p:sp>
      <p:sp>
        <p:nvSpPr>
          <p:cNvPr id="5" name="TextBox 4">
            <a:extLst>
              <a:ext uri="{FF2B5EF4-FFF2-40B4-BE49-F238E27FC236}">
                <a16:creationId xmlns:a16="http://schemas.microsoft.com/office/drawing/2014/main" id="{2B60B8ED-29B2-164B-2624-554D829DC0C5}"/>
              </a:ext>
            </a:extLst>
          </p:cNvPr>
          <p:cNvSpPr txBox="1"/>
          <p:nvPr/>
        </p:nvSpPr>
        <p:spPr>
          <a:xfrm>
            <a:off x="23033293" y="11879970"/>
            <a:ext cx="1010265" cy="8162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200" b="1" dirty="0">
                <a:solidFill>
                  <a:schemeClr val="bg1"/>
                </a:solidFill>
                <a:latin typeface="Muli" pitchFamily="2" charset="77"/>
              </a:rPr>
              <a:t>5</a:t>
            </a:r>
          </a:p>
        </p:txBody>
      </p:sp>
    </p:spTree>
    <p:extLst>
      <p:ext uri="{BB962C8B-B14F-4D97-AF65-F5344CB8AC3E}">
        <p14:creationId xmlns:p14="http://schemas.microsoft.com/office/powerpoint/2010/main" val="1335692822"/>
      </p:ext>
    </p:extLst>
  </p:cSld>
  <p:clrMapOvr>
    <a:masterClrMapping/>
  </p:clrMapOvr>
  <p:transition spd="med">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F852A-E162-8E6E-30A9-83748C8BA67D}"/>
              </a:ext>
            </a:extLst>
          </p:cNvPr>
          <p:cNvSpPr>
            <a:spLocks noGrp="1"/>
          </p:cNvSpPr>
          <p:nvPr>
            <p:ph type="title"/>
          </p:nvPr>
        </p:nvSpPr>
        <p:spPr/>
        <p:txBody>
          <a:bodyPr/>
          <a:lstStyle/>
          <a:p>
            <a:r>
              <a:rPr lang="en-US" dirty="0"/>
              <a:t>Questions?</a:t>
            </a:r>
            <a:endParaRPr lang="en-CA" dirty="0"/>
          </a:p>
        </p:txBody>
      </p:sp>
      <p:sp>
        <p:nvSpPr>
          <p:cNvPr id="4" name="TextBox 3">
            <a:extLst>
              <a:ext uri="{FF2B5EF4-FFF2-40B4-BE49-F238E27FC236}">
                <a16:creationId xmlns:a16="http://schemas.microsoft.com/office/drawing/2014/main" id="{5862C5C9-C2F9-F447-22A7-1CA33CA44F02}"/>
              </a:ext>
            </a:extLst>
          </p:cNvPr>
          <p:cNvSpPr txBox="1"/>
          <p:nvPr/>
        </p:nvSpPr>
        <p:spPr>
          <a:xfrm>
            <a:off x="22882123" y="11997957"/>
            <a:ext cx="508820" cy="81624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sz="4200" b="1" dirty="0">
                <a:solidFill>
                  <a:schemeClr val="bg1"/>
                </a:solidFill>
                <a:latin typeface="Muli" pitchFamily="2" charset="77"/>
              </a:rPr>
              <a:t>6</a:t>
            </a:r>
          </a:p>
        </p:txBody>
      </p:sp>
    </p:spTree>
    <p:extLst>
      <p:ext uri="{BB962C8B-B14F-4D97-AF65-F5344CB8AC3E}">
        <p14:creationId xmlns:p14="http://schemas.microsoft.com/office/powerpoint/2010/main" val="839913600"/>
      </p:ext>
    </p:extLst>
  </p:cSld>
  <p:clrMapOvr>
    <a:masterClrMapping/>
  </p:clrMapOvr>
  <p:transition spd="med">
    <p:pull/>
  </p:transition>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13654c6b-6ca1-471e-b392-811e6a33aef8">
      <UserInfo>
        <DisplayName/>
        <AccountId xsi:nil="true"/>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03AC4A44A439042B1B597C32A2C0237" ma:contentTypeVersion="7" ma:contentTypeDescription="Create a new document." ma:contentTypeScope="" ma:versionID="94c56d531b00101915abd1cba360a8b7">
  <xsd:schema xmlns:xsd="http://www.w3.org/2001/XMLSchema" xmlns:xs="http://www.w3.org/2001/XMLSchema" xmlns:p="http://schemas.microsoft.com/office/2006/metadata/properties" xmlns:ns2="13654c6b-6ca1-471e-b392-811e6a33aef8" xmlns:ns3="062be4eb-f7f3-4637-8ef9-0d08fb12854e" targetNamespace="http://schemas.microsoft.com/office/2006/metadata/properties" ma:root="true" ma:fieldsID="886cabf87e83181faa830aa652aef228" ns2:_="" ns3:_="">
    <xsd:import namespace="13654c6b-6ca1-471e-b392-811e6a33aef8"/>
    <xsd:import namespace="062be4eb-f7f3-4637-8ef9-0d08fb12854e"/>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654c6b-6ca1-471e-b392-811e6a33aef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62be4eb-f7f3-4637-8ef9-0d08fb12854e"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0F0DDC-99A3-406F-8E54-FA0F17D282E6}">
  <ds:schemaRefs>
    <ds:schemaRef ds:uri="http://schemas.microsoft.com/office/2006/metadata/properties"/>
    <ds:schemaRef ds:uri="http://www.w3.org/XML/1998/namespace"/>
    <ds:schemaRef ds:uri="062be4eb-f7f3-4637-8ef9-0d08fb12854e"/>
    <ds:schemaRef ds:uri="http://purl.org/dc/elements/1.1/"/>
    <ds:schemaRef ds:uri="http://schemas.microsoft.com/office/2006/documentManagement/types"/>
    <ds:schemaRef ds:uri="13654c6b-6ca1-471e-b392-811e6a33aef8"/>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2E5A626A-71CD-4256-BBB3-7AE2A4F208E2}">
  <ds:schemaRefs>
    <ds:schemaRef ds:uri="http://schemas.microsoft.com/sharepoint/v3/contenttype/forms"/>
  </ds:schemaRefs>
</ds:datastoreItem>
</file>

<file path=customXml/itemProps3.xml><?xml version="1.0" encoding="utf-8"?>
<ds:datastoreItem xmlns:ds="http://schemas.openxmlformats.org/officeDocument/2006/customXml" ds:itemID="{52CAF970-33E8-4A78-B991-86C1A894F0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3654c6b-6ca1-471e-b392-811e6a33aef8"/>
    <ds:schemaRef ds:uri="062be4eb-f7f3-4637-8ef9-0d08fb1285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162</TotalTime>
  <Words>166</Words>
  <Application>Microsoft Office PowerPoint</Application>
  <PresentationFormat>Custom</PresentationFormat>
  <Paragraphs>30</Paragraphs>
  <Slides>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Arial</vt:lpstr>
      <vt:lpstr>Courier New</vt:lpstr>
      <vt:lpstr>Helvetica Neue</vt:lpstr>
      <vt:lpstr>Helvetica Neue Medium</vt:lpstr>
      <vt:lpstr>Lota Grotesque Bold</vt:lpstr>
      <vt:lpstr>Muli</vt:lpstr>
      <vt:lpstr>Muli Bold</vt:lpstr>
      <vt:lpstr>Muli Regular</vt:lpstr>
      <vt:lpstr>White</vt:lpstr>
      <vt:lpstr>Upgrading and updating the hpge-radiopurity.snolab.ca SNOLAB material database</vt:lpstr>
      <vt:lpstr>Goal For Work Term</vt:lpstr>
      <vt:lpstr>Overview</vt:lpstr>
      <vt:lpstr>.json File Format</vt:lpstr>
      <vt:lpstr>https://hpge-radiopurity.snolab.ca/simple_search</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garmstrong</dc:creator>
  <cp:lastModifiedBy>Gwyn Armstrong</cp:lastModifiedBy>
  <cp:revision>41</cp:revision>
  <dcterms:modified xsi:type="dcterms:W3CDTF">2022-08-15T13:43:51Z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0x010100303AC4A44A439042B1B597C32A2C0237</vt:lpwstr>
  </property>
  <property fmtid="{D5CDD505-2E9C-101B-9397-08002B2CF9AE}" pid="3" name="Order">
    <vt:r8>897000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