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270" r:id="rId3"/>
    <p:sldId id="271" r:id="rId4"/>
    <p:sldId id="257" r:id="rId5"/>
    <p:sldId id="258" r:id="rId6"/>
    <p:sldId id="260" r:id="rId7"/>
    <p:sldId id="261" r:id="rId8"/>
    <p:sldId id="262" r:id="rId9"/>
    <p:sldId id="264" r:id="rId10"/>
    <p:sldId id="259" r:id="rId11"/>
    <p:sldId id="266" r:id="rId12"/>
    <p:sldId id="265" r:id="rId13"/>
    <p:sldId id="267" r:id="rId14"/>
    <p:sldId id="268" r:id="rId15"/>
    <p:sldId id="273" r:id="rId16"/>
    <p:sldId id="275" r:id="rId17"/>
    <p:sldId id="269" r:id="rId18"/>
    <p:sldId id="274" r:id="rId19"/>
    <p:sldId id="263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24ED6027-4E0A-499F-921D-6C93DCAB1316}">
          <p14:sldIdLst>
            <p14:sldId id="256"/>
            <p14:sldId id="270"/>
            <p14:sldId id="271"/>
            <p14:sldId id="257"/>
            <p14:sldId id="258"/>
            <p14:sldId id="260"/>
            <p14:sldId id="261"/>
            <p14:sldId id="262"/>
            <p14:sldId id="264"/>
            <p14:sldId id="259"/>
            <p14:sldId id="266"/>
            <p14:sldId id="265"/>
            <p14:sldId id="267"/>
            <p14:sldId id="268"/>
            <p14:sldId id="273"/>
            <p14:sldId id="275"/>
            <p14:sldId id="269"/>
            <p14:sldId id="274"/>
            <p14:sldId id="263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93" autoAdjust="0"/>
    <p:restoredTop sz="79438" autoAdjust="0"/>
  </p:normalViewPr>
  <p:slideViewPr>
    <p:cSldViewPr snapToGrid="0">
      <p:cViewPr varScale="1">
        <p:scale>
          <a:sx n="129" d="100"/>
          <a:sy n="129" d="100"/>
        </p:scale>
        <p:origin x="1392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95254D-CA47-4301-8D34-5F292173E283}" type="datetimeFigureOut">
              <a:rPr lang="en-CA" smtClean="0"/>
              <a:t>2021-05-07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365188-7EF5-481D-9DA2-AEFD0B4E505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72432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365188-7EF5-481D-9DA2-AEFD0B4E505C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597961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CA" dirty="0"/>
              <a:t>Bubbles larger than some fluid-specific critical size will grow to macroscopic size</a:t>
            </a:r>
          </a:p>
          <a:p>
            <a:pPr marL="628650" lvl="1" indent="-171450">
              <a:buFontTx/>
              <a:buChar char="-"/>
            </a:pPr>
            <a:r>
              <a:rPr lang="en-CA" dirty="0"/>
              <a:t>Sigma = surface tension, </a:t>
            </a:r>
            <a:r>
              <a:rPr lang="en-CA" dirty="0" err="1"/>
              <a:t>P_b</a:t>
            </a:r>
            <a:r>
              <a:rPr lang="en-CA" dirty="0"/>
              <a:t> = bubble pressure, </a:t>
            </a:r>
            <a:r>
              <a:rPr lang="en-CA" dirty="0" err="1"/>
              <a:t>P_l</a:t>
            </a:r>
            <a:r>
              <a:rPr lang="en-CA" dirty="0"/>
              <a:t> = liquid pressure</a:t>
            </a:r>
          </a:p>
          <a:p>
            <a:pPr marL="628650" lvl="1" indent="-171450">
              <a:buFontTx/>
              <a:buChar char="-"/>
            </a:pPr>
            <a:r>
              <a:rPr lang="en-CA" dirty="0"/>
              <a:t>Growth of bubbles larger than critical size driven by </a:t>
            </a:r>
            <a:r>
              <a:rPr lang="en-CA" dirty="0" err="1"/>
              <a:t>vapourization</a:t>
            </a:r>
            <a:r>
              <a:rPr lang="en-CA" dirty="0"/>
              <a:t> of liquid</a:t>
            </a:r>
          </a:p>
          <a:p>
            <a:pPr marL="171450" lvl="0" indent="-171450">
              <a:buFontTx/>
              <a:buChar char="-"/>
            </a:pPr>
            <a:endParaRPr lang="en-CA" dirty="0"/>
          </a:p>
          <a:p>
            <a:pPr marL="171450" lvl="0" indent="-171450">
              <a:buFontTx/>
              <a:buChar char="-"/>
            </a:pPr>
            <a:r>
              <a:rPr lang="en-CA" dirty="0"/>
              <a:t>Energy required defined by Seitz model</a:t>
            </a:r>
          </a:p>
          <a:p>
            <a:pPr marL="628650" lvl="1" indent="-171450">
              <a:buFontTx/>
              <a:buChar char="-"/>
            </a:pPr>
            <a:r>
              <a:rPr lang="en-CA" dirty="0"/>
              <a:t>Scary equation</a:t>
            </a:r>
          </a:p>
          <a:p>
            <a:pPr marL="628650" lvl="1" indent="-171450">
              <a:buFontTx/>
              <a:buChar char="-"/>
            </a:pPr>
            <a:r>
              <a:rPr lang="en-CA" dirty="0"/>
              <a:t>Three terms, which each describe:</a:t>
            </a:r>
          </a:p>
          <a:p>
            <a:pPr marL="1085850" lvl="2" indent="-171450">
              <a:buFontTx/>
              <a:buChar char="-"/>
            </a:pPr>
            <a:r>
              <a:rPr lang="en-CA" dirty="0"/>
              <a:t>Energy to overcome surface tension</a:t>
            </a:r>
          </a:p>
          <a:p>
            <a:pPr marL="1085850" lvl="2" indent="-171450">
              <a:buFontTx/>
              <a:buChar char="-"/>
            </a:pPr>
            <a:r>
              <a:rPr lang="en-CA" dirty="0"/>
              <a:t>Energy to convert liquid to gas</a:t>
            </a:r>
          </a:p>
          <a:p>
            <a:pPr marL="1085850" lvl="2" indent="-171450">
              <a:buFontTx/>
              <a:buChar char="-"/>
            </a:pPr>
            <a:r>
              <a:rPr lang="en-CA" dirty="0"/>
              <a:t>Energy drawn from expansion of vapour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365188-7EF5-481D-9DA2-AEFD0B4E505C}" type="slidenum">
              <a:rPr lang="en-CA" smtClean="0"/>
              <a:t>10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647746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CA" dirty="0"/>
              <a:t>PICO data takes (actually three, but only covering) two main forms:</a:t>
            </a:r>
          </a:p>
          <a:p>
            <a:pPr marL="628650" lvl="1" indent="-171450">
              <a:buFontTx/>
              <a:buChar char="-"/>
            </a:pPr>
            <a:r>
              <a:rPr lang="en-CA" dirty="0"/>
              <a:t>optical (i.e. pictures)</a:t>
            </a:r>
          </a:p>
          <a:p>
            <a:pPr marL="1085850" lvl="2" indent="-171450">
              <a:buFontTx/>
              <a:buChar char="-"/>
            </a:pPr>
            <a:r>
              <a:rPr lang="en-CA" dirty="0"/>
              <a:t>We like to know where bubbles formed, to exclude those formed near wall</a:t>
            </a:r>
          </a:p>
          <a:p>
            <a:pPr marL="1085850" lvl="2" indent="-171450">
              <a:buFontTx/>
              <a:buChar char="-"/>
            </a:pPr>
            <a:r>
              <a:rPr lang="en-CA" dirty="0"/>
              <a:t>Position reconstructed using stereoscopic cameras and ray tracing</a:t>
            </a:r>
          </a:p>
          <a:p>
            <a:pPr marL="628650" lvl="1" indent="-171450">
              <a:buFontTx/>
              <a:buChar char="-"/>
            </a:pPr>
            <a:r>
              <a:rPr lang="en-CA" dirty="0"/>
              <a:t>Acoustic (i.e. sounds)</a:t>
            </a:r>
          </a:p>
          <a:p>
            <a:pPr marL="1085850" lvl="2" indent="-171450">
              <a:buFontTx/>
              <a:buChar char="-"/>
            </a:pPr>
            <a:r>
              <a:rPr lang="en-CA" dirty="0"/>
              <a:t>Piezoelectric sensors coupled to jar surface</a:t>
            </a:r>
          </a:p>
          <a:p>
            <a:pPr marL="1085850" lvl="2" indent="-171450">
              <a:buFontTx/>
              <a:buChar char="-"/>
            </a:pPr>
            <a:r>
              <a:rPr lang="en-CA" dirty="0"/>
              <a:t>Integral of signal in certain frequency bins gives “energy” of event</a:t>
            </a:r>
          </a:p>
          <a:p>
            <a:pPr marL="1085850" lvl="2" indent="-171450">
              <a:buFontTx/>
              <a:buChar char="-"/>
            </a:pPr>
            <a:r>
              <a:rPr lang="en-CA" dirty="0"/>
              <a:t>Alphas barrel through fluid, creates incredibly loud event</a:t>
            </a:r>
          </a:p>
          <a:p>
            <a:pPr marL="1085850" lvl="2" indent="-171450">
              <a:buFontTx/>
              <a:buChar char="-"/>
            </a:pPr>
            <a:r>
              <a:rPr lang="en-CA" dirty="0"/>
              <a:t>Neutrons scatter once off a nucleus, are much quieter’</a:t>
            </a:r>
          </a:p>
          <a:p>
            <a:pPr marL="1085850" lvl="2" indent="-171450">
              <a:buFontTx/>
              <a:buChar char="-"/>
            </a:pPr>
            <a:r>
              <a:rPr lang="en-CA" dirty="0"/>
              <a:t>WIMPs expected to produce same signal as neutron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365188-7EF5-481D-9DA2-AEFD0B4E505C}" type="slidenum">
              <a:rPr lang="en-CA" smtClean="0"/>
              <a:t>11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805403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365188-7EF5-481D-9DA2-AEFD0B4E505C}" type="slidenum">
              <a:rPr lang="en-CA" smtClean="0"/>
              <a:t>13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490856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CA" dirty="0"/>
              <a:t>We’ve taken early data</a:t>
            </a:r>
          </a:p>
          <a:p>
            <a:pPr marL="171450" indent="-171450">
              <a:buFontTx/>
              <a:buChar char="-"/>
            </a:pPr>
            <a:r>
              <a:rPr lang="en-CA" dirty="0"/>
              <a:t>Had long delays due to malfunctions</a:t>
            </a:r>
          </a:p>
          <a:p>
            <a:pPr marL="171450" indent="-171450">
              <a:buFontTx/>
              <a:buChar char="-"/>
            </a:pPr>
            <a:r>
              <a:rPr lang="en-CA" dirty="0"/>
              <a:t>Everything is now installed/working (we think)</a:t>
            </a:r>
          </a:p>
          <a:p>
            <a:pPr marL="171450" indent="-171450">
              <a:buFontTx/>
              <a:buChar char="-"/>
            </a:pPr>
            <a:endParaRPr lang="en-CA" dirty="0"/>
          </a:p>
          <a:p>
            <a:pPr marL="171450" indent="-171450">
              <a:buFontTx/>
              <a:buChar char="-"/>
            </a:pPr>
            <a:r>
              <a:rPr lang="en-CA" dirty="0"/>
              <a:t>Black line is Seitz threshold-based expectation for electron recoils</a:t>
            </a:r>
          </a:p>
          <a:p>
            <a:pPr marL="171450" indent="-171450">
              <a:buFontTx/>
              <a:buChar char="-"/>
            </a:pPr>
            <a:r>
              <a:rPr lang="en-CA" dirty="0"/>
              <a:t>Obviously not great at describing electron recoils</a:t>
            </a:r>
          </a:p>
          <a:p>
            <a:pPr marL="171450" indent="-171450">
              <a:buFontTx/>
              <a:buChar char="-"/>
            </a:pPr>
            <a:endParaRPr lang="en-CA" dirty="0"/>
          </a:p>
          <a:p>
            <a:pPr marL="171450" indent="-171450">
              <a:buFontTx/>
              <a:buChar char="-"/>
            </a:pPr>
            <a:r>
              <a:rPr lang="en-CA" dirty="0"/>
              <a:t>Between PICO-60 and PICO-40L, new model developed by Dan Baxter from PICO to describe electron recoil probability</a:t>
            </a:r>
          </a:p>
          <a:p>
            <a:pPr marL="171450" indent="-171450">
              <a:buFontTx/>
              <a:buChar char="-"/>
            </a:pPr>
            <a:r>
              <a:rPr lang="en-CA" dirty="0"/>
              <a:t>X = temperature, Y = pressure, Z = nucleation probability</a:t>
            </a:r>
          </a:p>
          <a:p>
            <a:pPr marL="171450" indent="-171450">
              <a:buFontTx/>
              <a:buChar char="-"/>
            </a:pPr>
            <a:r>
              <a:rPr lang="en-CA" dirty="0"/>
              <a:t>Black lines show constant Seitz threshold, dotted lines show new model, points show different run conditions for different bubble chambers with gamma sources</a:t>
            </a:r>
          </a:p>
          <a:p>
            <a:pPr marL="171450" indent="-171450">
              <a:buFontTx/>
              <a:buChar char="-"/>
            </a:pPr>
            <a:endParaRPr lang="en-CA" dirty="0"/>
          </a:p>
          <a:p>
            <a:pPr marL="171450" indent="-171450">
              <a:buFontTx/>
              <a:buChar char="-"/>
            </a:pPr>
            <a:r>
              <a:rPr lang="en-CA" dirty="0"/>
              <a:t>Experimental data lines up with new model</a:t>
            </a:r>
          </a:p>
          <a:p>
            <a:pPr marL="171450" indent="-171450">
              <a:buFontTx/>
              <a:buChar char="-"/>
            </a:pPr>
            <a:r>
              <a:rPr lang="en-CA" dirty="0"/>
              <a:t>Busy plot, main takeaway is lines for constant Seitz threshold and new model aren’t parallel</a:t>
            </a:r>
          </a:p>
          <a:p>
            <a:pPr marL="628650" lvl="1" indent="-171450">
              <a:buFontTx/>
              <a:buChar char="-"/>
            </a:pPr>
            <a:r>
              <a:rPr lang="en-CA" dirty="0"/>
              <a:t>Means we can optimize pressure/temperature conditions to minimize electron recoil probability while pushing to lower nuclear recoil sensitivity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365188-7EF5-481D-9DA2-AEFD0B4E505C}" type="slidenum">
              <a:rPr lang="en-CA" smtClean="0"/>
              <a:t>15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79297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365188-7EF5-481D-9DA2-AEFD0B4E505C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495692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CA" dirty="0"/>
              <a:t>Many different theoretical interactions between WIMPs and baryonic matter</a:t>
            </a:r>
          </a:p>
          <a:p>
            <a:pPr marL="171450" indent="-171450">
              <a:buFontTx/>
              <a:buChar char="-"/>
            </a:pPr>
            <a:r>
              <a:rPr lang="en-CA" dirty="0"/>
              <a:t>Main two of interest for most experiments is spin-independent and spin-dependent</a:t>
            </a:r>
          </a:p>
          <a:p>
            <a:pPr marL="171450" indent="-171450">
              <a:buFontTx/>
              <a:buChar char="-"/>
            </a:pPr>
            <a:endParaRPr lang="en-CA" dirty="0"/>
          </a:p>
          <a:p>
            <a:pPr marL="171450" indent="-171450">
              <a:buFontTx/>
              <a:buChar char="-"/>
            </a:pPr>
            <a:r>
              <a:rPr lang="en-CA" dirty="0"/>
              <a:t>Spin-independent</a:t>
            </a:r>
          </a:p>
          <a:p>
            <a:pPr marL="628650" lvl="1" indent="-171450">
              <a:buFontTx/>
              <a:buChar char="-"/>
            </a:pPr>
            <a:r>
              <a:rPr lang="en-CA" dirty="0"/>
              <a:t>Same coupling between WIMP and proton/neutron, i.e. WIMP-nucleon coupling</a:t>
            </a:r>
          </a:p>
          <a:p>
            <a:pPr marL="628650" lvl="1" indent="-171450">
              <a:buFontTx/>
              <a:buChar char="-"/>
            </a:pPr>
            <a:r>
              <a:rPr lang="en-CA" dirty="0"/>
              <a:t>Any nucleon may contribute to scattering probability, so interaction rate grows as square of number of nucleons</a:t>
            </a:r>
          </a:p>
          <a:p>
            <a:pPr marL="171450" lvl="0" indent="-171450">
              <a:buFontTx/>
              <a:buChar char="-"/>
            </a:pPr>
            <a:endParaRPr lang="en-CA" dirty="0"/>
          </a:p>
          <a:p>
            <a:pPr marL="171450" lvl="0" indent="-171450">
              <a:buFontTx/>
              <a:buChar char="-"/>
            </a:pPr>
            <a:r>
              <a:rPr lang="en-CA" dirty="0"/>
              <a:t>Spin-dependent</a:t>
            </a:r>
          </a:p>
          <a:p>
            <a:pPr marL="628650" lvl="1" indent="-171450">
              <a:buFontTx/>
              <a:buChar char="-"/>
            </a:pPr>
            <a:r>
              <a:rPr lang="en-CA" dirty="0"/>
              <a:t>Different WIMP-proton and WIMP-neutron coupling</a:t>
            </a:r>
          </a:p>
          <a:p>
            <a:pPr marL="628650" lvl="1" indent="-171450">
              <a:buFontTx/>
              <a:buChar char="-"/>
            </a:pPr>
            <a:r>
              <a:rPr lang="en-CA" dirty="0"/>
              <a:t>Nuclei must have non-zero spin</a:t>
            </a:r>
          </a:p>
          <a:p>
            <a:pPr marL="628650" lvl="1" indent="-171450">
              <a:buFontTx/>
              <a:buChar char="-"/>
            </a:pPr>
            <a:r>
              <a:rPr lang="en-CA" dirty="0"/>
              <a:t>Only nuclei with odd number of nucleons may contribute</a:t>
            </a:r>
          </a:p>
          <a:p>
            <a:pPr marL="1085850" lvl="2" indent="-171450">
              <a:buFontTx/>
              <a:buChar char="-"/>
            </a:pPr>
            <a:r>
              <a:rPr lang="en-CA" dirty="0"/>
              <a:t>Spins of paired nucleons cancel</a:t>
            </a:r>
          </a:p>
          <a:p>
            <a:pPr marL="628650" lvl="1" indent="-171450">
              <a:buFontTx/>
              <a:buChar char="-"/>
            </a:pPr>
            <a:r>
              <a:rPr lang="en-CA" dirty="0"/>
              <a:t>Interaction rate depends on nuclear physics</a:t>
            </a:r>
          </a:p>
          <a:p>
            <a:pPr marL="1085850" lvl="2" indent="-171450">
              <a:buFontTx/>
              <a:buChar char="-"/>
            </a:pPr>
            <a:r>
              <a:rPr lang="en-CA" dirty="0"/>
              <a:t>Must be calculated on a per-target basis</a:t>
            </a:r>
          </a:p>
          <a:p>
            <a:pPr marL="628650" lvl="1" indent="-171450">
              <a:buFontTx/>
              <a:buChar char="-"/>
            </a:pPr>
            <a:endParaRPr lang="en-CA" dirty="0"/>
          </a:p>
          <a:p>
            <a:pPr marL="628650" lvl="1" indent="-171450">
              <a:buFontTx/>
              <a:buChar char="-"/>
            </a:pPr>
            <a:r>
              <a:rPr lang="en-CA" dirty="0"/>
              <a:t>Common targets and their natural abundances given</a:t>
            </a:r>
          </a:p>
          <a:p>
            <a:pPr marL="628650" lvl="1" indent="-171450">
              <a:buFontTx/>
              <a:buChar char="-"/>
            </a:pPr>
            <a:r>
              <a:rPr lang="en-CA" dirty="0"/>
              <a:t>Fluorine has highest WIMP-proton response</a:t>
            </a:r>
          </a:p>
          <a:p>
            <a:pPr marL="628650" lvl="1" indent="-171450">
              <a:buFontTx/>
              <a:buChar char="-"/>
            </a:pPr>
            <a:endParaRPr lang="en-CA" dirty="0"/>
          </a:p>
          <a:p>
            <a:pPr marL="171450" lvl="0" indent="-171450">
              <a:buFontTx/>
              <a:buChar char="-"/>
            </a:pPr>
            <a:r>
              <a:rPr lang="en-CA" dirty="0"/>
              <a:t>End up with these types of plots (cross-section vs mass), where lower means more parameter space excluded</a:t>
            </a:r>
          </a:p>
          <a:p>
            <a:pPr marL="628650" lvl="1" indent="-171450">
              <a:buFontTx/>
              <a:buChar char="-"/>
            </a:pPr>
            <a:r>
              <a:rPr lang="en-CA" dirty="0"/>
              <a:t>Conventionally, parameter space above the line is excluded with 90% CL, i.e. if the cross section were higher you would have at least 90% chance of having seen a more significant signal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365188-7EF5-481D-9DA2-AEFD0B4E505C}" type="slidenum">
              <a:rPr lang="en-CA" smtClean="0"/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811599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CA" dirty="0"/>
              <a:t>Pioneered in 1950s for observing cosmic rays, saw use through 1980s at accelerator experiments</a:t>
            </a:r>
          </a:p>
          <a:p>
            <a:pPr marL="628650" lvl="1" indent="-171450">
              <a:buFontTx/>
              <a:buChar char="-"/>
            </a:pPr>
            <a:r>
              <a:rPr lang="en-CA" dirty="0"/>
              <a:t>D. Glaser won Nobel </a:t>
            </a:r>
            <a:r>
              <a:rPr lang="en-US" sz="1200" dirty="0"/>
              <a:t>Prize in Physics in 1960 for development of bubble chambers</a:t>
            </a:r>
          </a:p>
          <a:p>
            <a:pPr marL="628650" lvl="1" indent="-171450">
              <a:buFontTx/>
              <a:buChar char="-"/>
            </a:pPr>
            <a:r>
              <a:rPr lang="en-US" sz="1200" dirty="0"/>
              <a:t>Early chambers typically used hydrogen as the active fluid</a:t>
            </a:r>
          </a:p>
          <a:p>
            <a:pPr marL="628650" lvl="1" indent="-171450">
              <a:buFontTx/>
              <a:buChar char="-"/>
            </a:pPr>
            <a:endParaRPr lang="en-US" sz="1200" dirty="0"/>
          </a:p>
          <a:p>
            <a:pPr marL="171450" lvl="0" indent="-171450">
              <a:buFontTx/>
              <a:buChar char="-"/>
            </a:pPr>
            <a:r>
              <a:rPr lang="en-US" dirty="0"/>
              <a:t>Neutral weak boson, Z</a:t>
            </a:r>
            <a:r>
              <a:rPr lang="en-US" baseline="30000" dirty="0"/>
              <a:t>0</a:t>
            </a:r>
            <a:r>
              <a:rPr lang="en-US" baseline="0" dirty="0"/>
              <a:t>, discovered at </a:t>
            </a:r>
            <a:r>
              <a:rPr lang="en-US" baseline="0" dirty="0" err="1"/>
              <a:t>Gargamelle</a:t>
            </a:r>
            <a:r>
              <a:rPr lang="en-US" baseline="0" dirty="0"/>
              <a:t> in 1970s</a:t>
            </a:r>
          </a:p>
          <a:p>
            <a:pPr marL="171450" lvl="0" indent="-171450">
              <a:buFontTx/>
              <a:buChar char="-"/>
            </a:pPr>
            <a:r>
              <a:rPr lang="en-US" baseline="0" dirty="0"/>
              <a:t>Detectors of this type are wrapped in magnetic coils</a:t>
            </a:r>
          </a:p>
          <a:p>
            <a:pPr marL="628650" lvl="1" indent="-171450">
              <a:buFontTx/>
              <a:buChar char="-"/>
            </a:pPr>
            <a:r>
              <a:rPr lang="en-US" baseline="0" dirty="0"/>
              <a:t>charged particles curve through magnetic fields</a:t>
            </a:r>
          </a:p>
          <a:p>
            <a:pPr marL="628650" lvl="1" indent="-171450">
              <a:buFontTx/>
              <a:buChar char="-"/>
            </a:pPr>
            <a:r>
              <a:rPr lang="en-US" baseline="0" dirty="0"/>
              <a:t>radius of curvature through known field gives particle charge/mass ratio (therefore identifying particle)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365188-7EF5-481D-9DA2-AEFD0B4E505C}" type="slidenum">
              <a:rPr lang="en-CA" smtClean="0"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828475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CA" dirty="0"/>
              <a:t>Generally, signals from detectors are classified into three categories</a:t>
            </a:r>
          </a:p>
          <a:p>
            <a:pPr marL="628650" lvl="1" indent="-171450">
              <a:buFontTx/>
              <a:buChar char="-"/>
            </a:pPr>
            <a:r>
              <a:rPr lang="en-CA" dirty="0"/>
              <a:t>Experiments detect one or more of these types of signals</a:t>
            </a:r>
          </a:p>
          <a:p>
            <a:pPr marL="171450" indent="-171450">
              <a:buFontTx/>
              <a:buChar char="-"/>
            </a:pPr>
            <a:r>
              <a:rPr lang="en-CA" dirty="0"/>
              <a:t>Superheated detectors are in the heat category</a:t>
            </a:r>
          </a:p>
          <a:p>
            <a:pPr marL="171450" indent="-171450">
              <a:buFontTx/>
              <a:buChar char="-"/>
            </a:pP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365188-7EF5-481D-9DA2-AEFD0B4E505C}" type="slidenum">
              <a:rPr lang="en-CA" smtClean="0"/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115611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CA" dirty="0"/>
              <a:t>Have a pressure vessel containing experiment, filled with hydraulic fluid</a:t>
            </a:r>
          </a:p>
          <a:p>
            <a:pPr marL="171450" indent="-171450">
              <a:buFontTx/>
              <a:buChar char="-"/>
            </a:pPr>
            <a:r>
              <a:rPr lang="en-CA" dirty="0"/>
              <a:t>inner vessel which contains active fluid</a:t>
            </a:r>
          </a:p>
          <a:p>
            <a:pPr marL="628650" lvl="1" indent="-171450">
              <a:buFontTx/>
              <a:buChar char="-"/>
            </a:pPr>
            <a:r>
              <a:rPr lang="en-CA" dirty="0"/>
              <a:t>Inner vessel surface must be incredibly smooth to avoid nucleation points</a:t>
            </a:r>
          </a:p>
          <a:p>
            <a:pPr marL="628650" lvl="1" indent="-171450">
              <a:buFontTx/>
              <a:buChar char="-"/>
            </a:pPr>
            <a:r>
              <a:rPr lang="en-CA" dirty="0"/>
              <a:t>Nucleation points are places where a bubble tends to form (think about bubbles in a boiling pot of water)</a:t>
            </a:r>
            <a:br>
              <a:rPr lang="en-CA" dirty="0"/>
            </a:br>
            <a:endParaRPr lang="en-CA" dirty="0"/>
          </a:p>
          <a:p>
            <a:pPr marL="171450" indent="-171450">
              <a:buFontTx/>
              <a:buChar char="-"/>
            </a:pPr>
            <a:r>
              <a:rPr lang="en-CA" dirty="0"/>
              <a:t>Start out compressed; active fluid in liquid state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365188-7EF5-481D-9DA2-AEFD0B4E505C}" type="slidenum">
              <a:rPr lang="en-CA" smtClean="0"/>
              <a:t>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615803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CA" dirty="0"/>
              <a:t>Carefully lower pressure in detector, cross liquid-gas boundary </a:t>
            </a:r>
          </a:p>
          <a:p>
            <a:pPr marL="171450" indent="-171450">
              <a:buFontTx/>
              <a:buChar char="-"/>
            </a:pPr>
            <a:r>
              <a:rPr lang="en-CA" dirty="0"/>
              <a:t>Pressure is below vapour pressure of active fluid at that temperature</a:t>
            </a:r>
          </a:p>
          <a:p>
            <a:pPr marL="171450" indent="-171450">
              <a:buFontTx/>
              <a:buChar char="-"/>
            </a:pPr>
            <a:r>
              <a:rPr lang="en-CA" dirty="0"/>
              <a:t>Lowest energy state is as a vapour, but the liquid is in a metastable liquid state</a:t>
            </a:r>
          </a:p>
          <a:p>
            <a:pPr marL="628650" lvl="1" indent="-171450">
              <a:buFontTx/>
              <a:buChar char="-"/>
            </a:pPr>
            <a:r>
              <a:rPr lang="en-CA" dirty="0"/>
              <a:t>“superheated”</a:t>
            </a:r>
          </a:p>
          <a:p>
            <a:pPr marL="171450" lvl="0" indent="-171450">
              <a:buFontTx/>
              <a:buChar char="-"/>
            </a:pPr>
            <a:r>
              <a:rPr lang="en-CA" dirty="0"/>
              <a:t>Without nucleation sites, e.g. rough surfaces, active fluid remains a liquid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365188-7EF5-481D-9DA2-AEFD0B4E505C}" type="slidenum">
              <a:rPr lang="en-CA" smtClean="0"/>
              <a:t>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399209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CA" dirty="0"/>
              <a:t>Energy deposition onto a nucleus (e.g. by an incoming particle) may cause a nucleation site</a:t>
            </a:r>
          </a:p>
          <a:p>
            <a:pPr marL="628650" lvl="1" indent="-171450">
              <a:buFontTx/>
              <a:buChar char="-"/>
            </a:pPr>
            <a:r>
              <a:rPr lang="en-CA" dirty="0"/>
              <a:t>Described by “hot spike” model (discussed in 2 slides)</a:t>
            </a:r>
          </a:p>
          <a:p>
            <a:pPr marL="171450" lvl="0" indent="-171450">
              <a:buFontTx/>
              <a:buChar char="-"/>
            </a:pPr>
            <a:r>
              <a:rPr lang="en-CA" dirty="0"/>
              <a:t>Energy overcomes potential barrier, breaking the metastable state</a:t>
            </a:r>
          </a:p>
          <a:p>
            <a:pPr marL="171450" lvl="0" indent="-171450">
              <a:buFontTx/>
              <a:buChar char="-"/>
            </a:pPr>
            <a:r>
              <a:rPr lang="en-CA" dirty="0"/>
              <a:t>Superheated liquid spontaneously erupts into gas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365188-7EF5-481D-9DA2-AEFD0B4E505C}" type="slidenum">
              <a:rPr lang="en-CA" smtClean="0"/>
              <a:t>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743476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CA" dirty="0"/>
              <a:t>PICO-60 event of several scatters</a:t>
            </a:r>
          </a:p>
          <a:p>
            <a:pPr marL="171450" indent="-171450">
              <a:buFontTx/>
              <a:buChar char="-"/>
            </a:pPr>
            <a:r>
              <a:rPr lang="en-CA" dirty="0"/>
              <a:t>Three types of backgrounds:</a:t>
            </a:r>
          </a:p>
          <a:p>
            <a:pPr marL="628650" lvl="1" indent="-171450">
              <a:buFontTx/>
              <a:buChar char="-"/>
            </a:pPr>
            <a:r>
              <a:rPr lang="en-CA" dirty="0"/>
              <a:t>Alpha: +2 charge, interacts quickly, deposit all energy at once (always leave a single bubble), tend to be produced near wall</a:t>
            </a:r>
          </a:p>
          <a:p>
            <a:pPr marL="628650" lvl="1" indent="-171450">
              <a:buFontTx/>
              <a:buChar char="-"/>
            </a:pPr>
            <a:r>
              <a:rPr lang="en-CA" dirty="0"/>
              <a:t>Neutron: 0 charge, interacts often, but can scatter multiple times</a:t>
            </a:r>
          </a:p>
          <a:p>
            <a:pPr marL="628650" lvl="1" indent="-171450">
              <a:buFontTx/>
              <a:buChar char="-"/>
            </a:pPr>
            <a:r>
              <a:rPr lang="en-CA" dirty="0"/>
              <a:t>Gamma: don’t tend to deposit energy quickly enough to form bubbles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365188-7EF5-481D-9DA2-AEFD0B4E505C}" type="slidenum">
              <a:rPr lang="en-CA" smtClean="0"/>
              <a:t>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560820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8E8EB7-F5C4-4438-94D9-34A5A74CD0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985FF6-61F0-4B88-8D64-69EF22323F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758449"/>
            <a:ext cx="91440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E9E788-B444-48DA-BE79-F6FE6BB30B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FC23B-2AFB-48CB-AD5D-38FDE997B7FD}" type="datetime1">
              <a:rPr lang="en-CA" smtClean="0"/>
              <a:t>2021-05-07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459CD2-39ED-4F55-9C3E-8A7F699FF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Colin Moore - EIEIOO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8A5BC6-7D9B-485E-99CB-D32E6BEC60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2F03B-770F-4D09-8FA7-FE69752BFF2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054762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BE6B9B-D864-4DE1-A1B2-3E561071F7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30AF132-230E-478A-9F44-20EBAB5EFC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8ED865-F804-49C6-B64C-B23D09FA02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19430-C6D2-46F6-B254-BA4F29393B04}" type="datetime1">
              <a:rPr lang="en-CA" smtClean="0"/>
              <a:t>2021-05-07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D0D63D-CA39-48A0-9A34-83AE02107D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Colin Moore - EIEIOO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497DE8-BD5C-4F67-8193-4A46767CA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2F03B-770F-4D09-8FA7-FE69752BFF2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200050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A8DB504-252B-4271-82CC-E02E19A333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3DBB6BC-6788-46E4-980F-2EA338FE7E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C29E4C-6FAF-4B30-A352-A31F967A6E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CBBFE-E78A-4141-B4FB-C345B7A398FD}" type="datetime1">
              <a:rPr lang="en-CA" smtClean="0"/>
              <a:t>2021-05-07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CDAC99-BF35-4E29-BE2F-3A02632394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Colin Moore - EIEIOO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8AF1E0-E87D-480B-A1C9-F40EDFBA43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2F03B-770F-4D09-8FA7-FE69752BFF2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71372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4B3426A0-B881-41D9-9D4B-DCB8681D1D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159"/>
            <a:ext cx="12192000" cy="103240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F0F5474-8E89-4FCF-9315-4C0A432222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9632"/>
            <a:ext cx="10515600" cy="56818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2456D2-6414-4AC4-8F84-1669BC0552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50278"/>
            <a:ext cx="10515600" cy="54266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2C2DAB-5BB3-4FAF-B28D-DB107505FC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CC276-D19E-4DA5-9263-D160A3BD43D9}" type="datetime1">
              <a:rPr lang="en-CA" smtClean="0"/>
              <a:t>2021-05-07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FCA8FA-3682-4A19-B48A-C1124155EA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Colin Moore - EIEIOO</a:t>
            </a:r>
            <a:endParaRPr lang="en-CA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507969-B1CF-4B20-9FE7-41EE92BE9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81290" y="6356350"/>
            <a:ext cx="2743200" cy="365125"/>
          </a:xfrm>
        </p:spPr>
        <p:txBody>
          <a:bodyPr/>
          <a:lstStyle/>
          <a:p>
            <a:fld id="{8C52F03B-770F-4D09-8FA7-FE69752BFF22}" type="slidenum">
              <a:rPr lang="en-CA" smtClean="0"/>
              <a:t>‹#›</a:t>
            </a:fld>
            <a:endParaRPr lang="en-CA"/>
          </a:p>
        </p:txBody>
      </p:sp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B576DD74-67DF-4875-AFE0-C74CD6114FB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1737" y="6368962"/>
            <a:ext cx="803031" cy="33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63212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270272-A10B-4DAC-B056-918F8009F6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D24A58-162A-4BDD-BA04-1EE148B60D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C0C041-55D8-44C8-877E-DD328B1C49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13116-9DA2-4B8C-B8F8-B28C4F86F593}" type="datetime1">
              <a:rPr lang="en-CA" smtClean="0"/>
              <a:t>2021-05-07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DE7EF8-C06D-4BE8-8243-CF2C6D0CAC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Colin Moore - EIEIOO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A13010-4BF6-4827-AE06-0FD6744911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2F03B-770F-4D09-8FA7-FE69752BFF2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974296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622783-D944-4141-B47F-05B5E5CD75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81FA84-50FB-4331-9B30-858C0F159D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C88F932-F345-48A8-8F37-A26041A5F2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C7D788E-CB21-4CDA-A6FE-C1A7B8B6BF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63CDC-8873-4944-9944-694A4D20274D}" type="datetime1">
              <a:rPr lang="en-CA" smtClean="0"/>
              <a:t>2021-05-07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9ED6E9-73BA-4BD9-A98B-385671B0E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Colin Moore - EIEIOO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00B9D4-18E2-4486-A429-2BFD4D5771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2F03B-770F-4D09-8FA7-FE69752BFF2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476885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B722B2-889A-4110-8964-7680E2CEBE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D4B9BC-1B37-4346-BFE2-6E3DD9FD62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6E91DC8-0764-4424-BBF4-042462672F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117A9EB-388A-41A6-8E12-AD6B8805338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A03871D-D9D5-48C4-8737-2FFF8FC1A3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A35E0DA-673C-44F2-9D30-B5EBB90730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2C346-7851-4D73-8646-D20524A7DEFA}" type="datetime1">
              <a:rPr lang="en-CA" smtClean="0"/>
              <a:t>2021-05-07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4658B0-D519-40DF-BBA5-881D83F2DC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Colin Moore - EIEIOO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5FB6BBA-7318-4CA3-92F9-6491181FE9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2F03B-770F-4D09-8FA7-FE69752BFF2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459276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B23B02-2531-4F40-9A26-7D173CEC9D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772F6EA-8B74-4B7A-B230-6B9AF70046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540FD-B8CB-4DC0-BE29-DFE337AA274C}" type="datetime1">
              <a:rPr lang="en-CA" smtClean="0"/>
              <a:t>2021-05-07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3F3E15-F496-4A12-9C5E-058A9A9048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Colin Moore - EIEIOO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15FC586-A5E8-44B9-9C09-A7F79E672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2F03B-770F-4D09-8FA7-FE69752BFF2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328873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503C8BB-0B68-458C-B714-56EF59BF44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FEF98-A85D-4670-80D2-C753A15D4849}" type="datetime1">
              <a:rPr lang="en-CA" smtClean="0"/>
              <a:t>2021-05-07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4B9165E-2798-47F8-B11A-836087DCAA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Colin Moore - EIEIOO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81F171-1073-4950-A100-8A59729699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2F03B-770F-4D09-8FA7-FE69752BFF2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20221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D471DF-02FD-4976-A0A7-D1D6E7F89B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412960-507A-4299-9A06-8B94036686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E6B4D2-B608-4316-B585-22092ABDB0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63F9F9-FB0E-4C24-8E64-7603832CD6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DCBF9-9267-466C-88DA-4F29AB43E55C}" type="datetime1">
              <a:rPr lang="en-CA" smtClean="0"/>
              <a:t>2021-05-07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79AAFC-A11B-4391-A54C-276A66BD15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Colin Moore - EIEIOO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81FDA7-2E57-44C6-A740-5C5669D12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2F03B-770F-4D09-8FA7-FE69752BFF2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79697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0F54B3-3843-4663-B351-02C7798A25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4E0234E-0C9C-4386-8FAE-2C2451E8E23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CB93DC-FD9E-4265-B27E-036924C303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E9D7B6-A7BB-4412-A7D8-920B840933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03841-8718-4052-ACE7-661E82BB5942}" type="datetime1">
              <a:rPr lang="en-CA" smtClean="0"/>
              <a:t>2021-05-07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0A0EE7-3C40-4BE2-80D9-E5E87462ED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Colin Moore - EIEIOO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655C5E-F16E-4B84-AC15-6635AB161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2F03B-770F-4D09-8FA7-FE69752BFF2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20389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67197D4-D794-4B7A-ACC0-41EDF5A3B1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D406F7-94D1-4161-A004-733652004E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42748C-CAEE-47E1-BA80-CCB284C762D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03D65E-662C-497A-ADEE-AB43B46FCFAB}" type="datetime1">
              <a:rPr lang="en-CA" smtClean="0"/>
              <a:t>2021-05-07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E43E2E-6E73-4564-9313-5052A6998C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CA"/>
              <a:t>Colin Moore - EIEIOO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B72B3D-C52C-4D17-96F8-1575BB9EA0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52F03B-770F-4D09-8FA7-FE69752BFF2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74564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researchgate.net/figure/Phase-diagram-of-a-simple-substance-in-the-pressure-temperature-plane_fig1_1825860" TargetMode="External"/><Relationship Id="rId3" Type="http://schemas.openxmlformats.org/officeDocument/2006/relationships/hyperlink" Target="https://wwwmpa.mpa-garching.mpg.de/galform/press/" TargetMode="External"/><Relationship Id="rId7" Type="http://schemas.openxmlformats.org/officeDocument/2006/relationships/hyperlink" Target="https://www.researchgate.net/deref/http%3A%2F%2Fdx.doi.org%2F10.1119%2F1.1399044" TargetMode="External"/><Relationship Id="rId2" Type="http://schemas.openxmlformats.org/officeDocument/2006/relationships/hyperlink" Target="https://commons.wikimedia.org/wiki/File:Rotation_curve_of_spiral_galaxy_Messier_33_(Triangulum).pn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arxiv-vanity.com/papers/1509.08767/" TargetMode="External"/><Relationship Id="rId5" Type="http://schemas.openxmlformats.org/officeDocument/2006/relationships/hyperlink" Target="https://en.wikipedia.org/wiki/Big_European_Bubble_Chamber" TargetMode="External"/><Relationship Id="rId4" Type="http://schemas.openxmlformats.org/officeDocument/2006/relationships/hyperlink" Target="https://en.wikipedia.org/wiki/Gargamelle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gif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7905BA41-EE6E-4F80-8636-447F22DD72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C3D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4AF4FB-3FED-41CC-9D3E-A6D4805853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48465" y="3298722"/>
            <a:ext cx="8495070" cy="1784402"/>
          </a:xfrm>
        </p:spPr>
        <p:txBody>
          <a:bodyPr anchor="b">
            <a:normAutofit/>
          </a:bodyPr>
          <a:lstStyle/>
          <a:p>
            <a:r>
              <a:rPr lang="en-US" sz="4200" dirty="0">
                <a:solidFill>
                  <a:srgbClr val="FFFFFF"/>
                </a:solidFill>
              </a:rPr>
              <a:t>Bubble Chambers:</a:t>
            </a:r>
            <a:br>
              <a:rPr lang="en-US" sz="4200" dirty="0">
                <a:solidFill>
                  <a:srgbClr val="FFFFFF"/>
                </a:solidFill>
              </a:rPr>
            </a:br>
            <a:r>
              <a:rPr lang="en-US" sz="4200" dirty="0">
                <a:solidFill>
                  <a:srgbClr val="FFFFFF"/>
                </a:solidFill>
              </a:rPr>
              <a:t>The Seitz and Sounds of Dark Matter</a:t>
            </a:r>
            <a:endParaRPr lang="en-CA" sz="4200" dirty="0">
              <a:solidFill>
                <a:srgbClr val="FFFFFF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0AC76C1-00FA-4A42-AA84-605EDF018A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48465" y="5126686"/>
            <a:ext cx="8495070" cy="904005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300" dirty="0">
                <a:solidFill>
                  <a:srgbClr val="FFFFFF"/>
                </a:solidFill>
              </a:rPr>
              <a:t>Colin Moore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300" dirty="0">
                <a:solidFill>
                  <a:srgbClr val="FFFFFF"/>
                </a:solidFill>
              </a:rPr>
              <a:t>EIEIOO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300" dirty="0">
                <a:solidFill>
                  <a:srgbClr val="FFFFFF"/>
                </a:solidFill>
              </a:rPr>
              <a:t>May 7, 2021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CD7549B2-EE05-4558-8C64-AC46755F2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025914" y="889251"/>
            <a:ext cx="2140172" cy="2140172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287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56DD4C40-3889-452D-BCA7-302617590D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7115" y="1638709"/>
            <a:ext cx="1517772" cy="641258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4AD710-067C-48F0-9336-098C467555C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CA28A8D1-DF38-4621-998A-162E19B81DB2}" type="datetime1">
              <a:rPr lang="en-CA" smtClean="0">
                <a:solidFill>
                  <a:prstClr val="white"/>
                </a:solidFill>
              </a:rPr>
              <a:pPr>
                <a:spcAft>
                  <a:spcPts val="600"/>
                </a:spcAft>
              </a:pPr>
              <a:t>2021-05-07</a:t>
            </a:fld>
            <a:endParaRPr lang="en-CA">
              <a:solidFill>
                <a:prstClr val="white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88591A-2237-48B7-8500-02BC0543E4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88658" y="6356350"/>
            <a:ext cx="4414684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CA">
                <a:solidFill>
                  <a:prstClr val="white"/>
                </a:solidFill>
              </a:rPr>
              <a:t>Colin Moore - EIEIOO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5670AD-1B55-4171-B4FF-5463D06A78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ellipse">
            <a:avLst/>
          </a:prstGeo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8C52F03B-770F-4D09-8FA7-FE69752BFF22}" type="slidenum">
              <a:rPr lang="en-CA" smtClean="0">
                <a:solidFill>
                  <a:prstClr val="white"/>
                </a:solidFill>
              </a:rPr>
              <a:pPr>
                <a:lnSpc>
                  <a:spcPct val="90000"/>
                </a:lnSpc>
                <a:spcAft>
                  <a:spcPts val="600"/>
                </a:spcAft>
              </a:pPr>
              <a:t>1</a:t>
            </a:fld>
            <a:endParaRPr lang="en-CA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81167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410B21-6C7C-4D5C-BB25-940F111162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How are Bubbles Formed?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88B0C4-102F-46D0-B5AC-4782D5D239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Any bubble larger than the (fluid-specific) critical radius will continue to grow to macroscopic size</a:t>
            </a:r>
            <a:br>
              <a:rPr lang="en-CA" dirty="0"/>
            </a:br>
            <a:endParaRPr lang="en-CA" dirty="0"/>
          </a:p>
          <a:p>
            <a:pPr lvl="1"/>
            <a:r>
              <a:rPr lang="en-CA" dirty="0"/>
              <a:t>PICO’s active fluid: </a:t>
            </a:r>
            <a:r>
              <a:rPr lang="en-CA" i="1" dirty="0" err="1"/>
              <a:t>r</a:t>
            </a:r>
            <a:r>
              <a:rPr lang="en-CA" i="1" baseline="-25000" dirty="0" err="1"/>
              <a:t>c</a:t>
            </a:r>
            <a:r>
              <a:rPr lang="en-CA" i="1" dirty="0"/>
              <a:t> </a:t>
            </a:r>
            <a:r>
              <a:rPr lang="en-CA" dirty="0"/>
              <a:t>= 20 nm</a:t>
            </a:r>
          </a:p>
          <a:p>
            <a:pPr lvl="1"/>
            <a:r>
              <a:rPr lang="en-CA" dirty="0"/>
              <a:t>How does a bubble grow to the critical radius?</a:t>
            </a:r>
            <a:br>
              <a:rPr lang="en-CA" dirty="0"/>
            </a:br>
            <a:endParaRPr lang="en-CA" dirty="0"/>
          </a:p>
          <a:p>
            <a:r>
              <a:rPr lang="en-CA" dirty="0"/>
              <a:t>Energy threshold:</a:t>
            </a:r>
            <a:br>
              <a:rPr lang="en-CA" dirty="0"/>
            </a:br>
            <a:endParaRPr lang="en-CA" dirty="0"/>
          </a:p>
          <a:p>
            <a:endParaRPr lang="en-CA" dirty="0"/>
          </a:p>
          <a:p>
            <a:endParaRPr lang="en-CA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914CF4-01CA-4E85-A5B6-53DED64CFE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CC276-D19E-4DA5-9263-D160A3BD43D9}" type="datetime1">
              <a:rPr lang="en-CA" smtClean="0"/>
              <a:t>2021-05-07</a:t>
            </a:fld>
            <a:endParaRPr lang="en-CA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BA1959-02DE-4151-87E4-322FA2E3F0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dirty="0"/>
              <a:t>Colin Moore - EIEIOO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545EAC-2495-4DBF-94F1-4994EB7883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2F03B-770F-4D09-8FA7-FE69752BFF22}" type="slidenum">
              <a:rPr lang="en-CA" smtClean="0"/>
              <a:t>10</a:t>
            </a:fld>
            <a:endParaRPr lang="en-CA"/>
          </a:p>
        </p:txBody>
      </p:sp>
      <p:pic>
        <p:nvPicPr>
          <p:cNvPr id="8" name="Picture 7" descr="A picture containing drawing, clock&#10;&#10;Description automatically generated">
            <a:extLst>
              <a:ext uri="{FF2B5EF4-FFF2-40B4-BE49-F238E27FC236}">
                <a16:creationId xmlns:a16="http://schemas.microsoft.com/office/drawing/2014/main" id="{3C2BB384-7B57-4DD8-85B8-34412841924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6437" y="3685926"/>
            <a:ext cx="7905270" cy="37897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217E0D5-FED0-49FB-A54D-0E6036AB0DB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30475" y="1502230"/>
            <a:ext cx="1531049" cy="462345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8BE808DD-4537-4185-A196-400487AD21F5}"/>
              </a:ext>
            </a:extLst>
          </p:cNvPr>
          <p:cNvSpPr/>
          <p:nvPr/>
        </p:nvSpPr>
        <p:spPr>
          <a:xfrm>
            <a:off x="3281557" y="3612928"/>
            <a:ext cx="2114025" cy="535344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B0E6E33-BA08-4C18-81BD-3D5F2F2A3BF1}"/>
              </a:ext>
            </a:extLst>
          </p:cNvPr>
          <p:cNvSpPr/>
          <p:nvPr/>
        </p:nvSpPr>
        <p:spPr>
          <a:xfrm>
            <a:off x="5755639" y="3607741"/>
            <a:ext cx="2114025" cy="535344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E615817-CE81-4777-8B8E-94E40DD4492E}"/>
              </a:ext>
            </a:extLst>
          </p:cNvPr>
          <p:cNvSpPr/>
          <p:nvPr/>
        </p:nvSpPr>
        <p:spPr>
          <a:xfrm>
            <a:off x="8205923" y="3607741"/>
            <a:ext cx="1904273" cy="535344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0872882-55B1-42E5-97E9-32421F4DFBA0}"/>
              </a:ext>
            </a:extLst>
          </p:cNvPr>
          <p:cNvSpPr txBox="1"/>
          <p:nvPr/>
        </p:nvSpPr>
        <p:spPr>
          <a:xfrm>
            <a:off x="3521967" y="4237528"/>
            <a:ext cx="16332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Surface tension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6675589-9A45-4968-B5A7-8AE29BD8EE63}"/>
              </a:ext>
            </a:extLst>
          </p:cNvPr>
          <p:cNvSpPr txBox="1"/>
          <p:nvPr/>
        </p:nvSpPr>
        <p:spPr>
          <a:xfrm>
            <a:off x="5617355" y="4244286"/>
            <a:ext cx="2390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Converting liquid to gas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FB5E5FB-D919-41B6-882A-E1A559D59DC9}"/>
              </a:ext>
            </a:extLst>
          </p:cNvPr>
          <p:cNvSpPr txBox="1"/>
          <p:nvPr/>
        </p:nvSpPr>
        <p:spPr>
          <a:xfrm>
            <a:off x="8112035" y="4244286"/>
            <a:ext cx="20920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Expansion of vapour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0F403DED-58D7-498C-B26D-B41D8E3C2743}"/>
              </a:ext>
            </a:extLst>
          </p:cNvPr>
          <p:cNvSpPr txBox="1">
            <a:spLocks/>
          </p:cNvSpPr>
          <p:nvPr/>
        </p:nvSpPr>
        <p:spPr>
          <a:xfrm>
            <a:off x="838200" y="4804392"/>
            <a:ext cx="10515600" cy="54266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Energy deposited causes region to </a:t>
            </a:r>
            <a:r>
              <a:rPr lang="en-US" dirty="0"/>
              <a:t>“literally explode into bubbles of larger than critical size”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714654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0" grpId="0" animBg="1"/>
      <p:bldP spid="11" grpId="0" animBg="1"/>
      <p:bldP spid="12" grpId="0" animBg="1"/>
      <p:bldP spid="13" grpId="0"/>
      <p:bldP spid="15" grpId="0"/>
      <p:bldP spid="16" grpId="0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0372F2-3AC8-419D-909D-78FDB1FEB5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/>
              <a:t>What does PICO data look like?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F86655-A765-4987-B678-EA232DEE0F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CC276-D19E-4DA5-9263-D160A3BD43D9}" type="datetime1">
              <a:rPr lang="en-CA" smtClean="0"/>
              <a:t>2021-05-07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CFE49C-6017-4DBE-B4E4-A15C0EBA2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dirty="0"/>
              <a:t>Colin Moore - EIEIOO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D5C53F-9659-40B9-8676-D364FBEB76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2F03B-770F-4D09-8FA7-FE69752BFF22}" type="slidenum">
              <a:rPr lang="en-CA" smtClean="0"/>
              <a:t>11</a:t>
            </a:fld>
            <a:endParaRPr lang="en-CA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DC79E18-C8D3-4489-B0AF-1AB87AD261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136" y="1305427"/>
            <a:ext cx="3130464" cy="489135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7E3FE24-C8A6-4B43-B8F0-9D3AABE1D06C}"/>
              </a:ext>
            </a:extLst>
          </p:cNvPr>
          <p:cNvSpPr txBox="1"/>
          <p:nvPr/>
        </p:nvSpPr>
        <p:spPr>
          <a:xfrm>
            <a:off x="1790520" y="720652"/>
            <a:ext cx="13656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200" u="sng" dirty="0"/>
              <a:t>Optical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74419BE-0A03-4CB0-A9E1-B41D8C609A8A}"/>
              </a:ext>
            </a:extLst>
          </p:cNvPr>
          <p:cNvSpPr txBox="1"/>
          <p:nvPr/>
        </p:nvSpPr>
        <p:spPr>
          <a:xfrm>
            <a:off x="7981917" y="692798"/>
            <a:ext cx="15856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200" u="sng" dirty="0"/>
              <a:t>Acoustic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DFE2562-DB6D-49A8-B1D9-85F08267E7B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40841" y="1274007"/>
            <a:ext cx="5280897" cy="2770407"/>
          </a:xfrm>
          <a:prstGeom prst="rect">
            <a:avLst/>
          </a:prstGeom>
        </p:spPr>
      </p:pic>
      <p:pic>
        <p:nvPicPr>
          <p:cNvPr id="18" name="Picture 17" descr="A screenshot of a cell phone&#10;&#10;Description automatically generated">
            <a:extLst>
              <a:ext uri="{FF2B5EF4-FFF2-40B4-BE49-F238E27FC236}">
                <a16:creationId xmlns:a16="http://schemas.microsoft.com/office/drawing/2014/main" id="{C36ACBA0-2DE5-40A1-AC91-06028C81C0C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8703" y="4044414"/>
            <a:ext cx="4925171" cy="1653400"/>
          </a:xfrm>
          <a:prstGeom prst="rect">
            <a:avLst/>
          </a:prstGeom>
        </p:spPr>
      </p:pic>
      <p:pic>
        <p:nvPicPr>
          <p:cNvPr id="20" name="Picture 19" descr="A close up of a sign&#10;&#10;Description automatically generated">
            <a:extLst>
              <a:ext uri="{FF2B5EF4-FFF2-40B4-BE49-F238E27FC236}">
                <a16:creationId xmlns:a16="http://schemas.microsoft.com/office/drawing/2014/main" id="{7C147F0A-E786-4D02-A0FD-DE336F58BAA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7314" y="5696209"/>
            <a:ext cx="748824" cy="259348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164CEC42-E32E-445D-9DB5-E5E040B751F4}"/>
              </a:ext>
            </a:extLst>
          </p:cNvPr>
          <p:cNvSpPr/>
          <p:nvPr/>
        </p:nvSpPr>
        <p:spPr>
          <a:xfrm>
            <a:off x="7265835" y="4044414"/>
            <a:ext cx="878551" cy="1777738"/>
          </a:xfrm>
          <a:prstGeom prst="rect">
            <a:avLst/>
          </a:prstGeom>
          <a:noFill/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BFAFB38-0371-4325-B904-4D0986EB79EA}"/>
              </a:ext>
            </a:extLst>
          </p:cNvPr>
          <p:cNvSpPr txBox="1"/>
          <p:nvPr/>
        </p:nvSpPr>
        <p:spPr>
          <a:xfrm>
            <a:off x="6635458" y="5955557"/>
            <a:ext cx="2139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WIMP Search Region</a:t>
            </a:r>
          </a:p>
        </p:txBody>
      </p:sp>
    </p:spTree>
    <p:extLst>
      <p:ext uri="{BB962C8B-B14F-4D97-AF65-F5344CB8AC3E}">
        <p14:creationId xmlns:p14="http://schemas.microsoft.com/office/powerpoint/2010/main" val="1283601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1" grpId="0" animBg="1"/>
      <p:bldP spid="2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3CE403-15B0-4AA0-B8DD-D790AB121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Advantages of Bubble Chambers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805C6E-6E6A-411F-BBC1-B94584AEB4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50278"/>
            <a:ext cx="5165912" cy="5426686"/>
          </a:xfrm>
        </p:spPr>
        <p:txBody>
          <a:bodyPr/>
          <a:lstStyle/>
          <a:p>
            <a:pPr marL="0" indent="0">
              <a:buNone/>
            </a:pPr>
            <a:r>
              <a:rPr lang="en-US" u="sng" dirty="0"/>
              <a:t>Advantages</a:t>
            </a:r>
          </a:p>
          <a:p>
            <a:r>
              <a:rPr lang="en-US" dirty="0"/>
              <a:t>Fairly simple design/operation</a:t>
            </a:r>
          </a:p>
          <a:p>
            <a:r>
              <a:rPr lang="en-US" dirty="0"/>
              <a:t>Inherently insensitive to electron-recoil interactions (depending on active fluid)</a:t>
            </a:r>
          </a:p>
          <a:p>
            <a:r>
              <a:rPr lang="en-US" dirty="0"/>
              <a:t>Alpha rejection via acoustics</a:t>
            </a:r>
          </a:p>
          <a:p>
            <a:r>
              <a:rPr lang="en-US" dirty="0"/>
              <a:t>Variable threshold</a:t>
            </a:r>
          </a:p>
          <a:p>
            <a:r>
              <a:rPr lang="en-US" dirty="0"/>
              <a:t>Ability to change active fluid to exploit different sensitivities</a:t>
            </a:r>
          </a:p>
          <a:p>
            <a:pPr lvl="1"/>
            <a:r>
              <a:rPr lang="en-US" dirty="0"/>
              <a:t>Fluorine: WIMP-proton sensitive</a:t>
            </a:r>
          </a:p>
          <a:p>
            <a:pPr lvl="1"/>
            <a:r>
              <a:rPr lang="en-US" dirty="0"/>
              <a:t>Hydrogen: low-mass WIMPs</a:t>
            </a:r>
          </a:p>
          <a:p>
            <a:pPr lvl="1"/>
            <a:r>
              <a:rPr lang="en-US" dirty="0"/>
              <a:t>Iodine: spin-independent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27CBF7-A9DE-4F69-A16E-7C92219AD1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CC276-D19E-4DA5-9263-D160A3BD43D9}" type="datetime1">
              <a:rPr lang="en-CA" smtClean="0"/>
              <a:t>2021-05-07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18FBF3-D3AA-4654-8943-131F5C441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dirty="0"/>
              <a:t>Colin Moore - EIEIOO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E33743-3242-463D-A7BC-9380E9BE39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2F03B-770F-4D09-8FA7-FE69752BFF22}" type="slidenum">
              <a:rPr lang="en-CA" smtClean="0"/>
              <a:t>12</a:t>
            </a:fld>
            <a:endParaRPr lang="en-CA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9F020FC8-9370-441A-94A6-761FAA42BAE1}"/>
              </a:ext>
            </a:extLst>
          </p:cNvPr>
          <p:cNvSpPr txBox="1">
            <a:spLocks/>
          </p:cNvSpPr>
          <p:nvPr/>
        </p:nvSpPr>
        <p:spPr>
          <a:xfrm>
            <a:off x="6187888" y="750278"/>
            <a:ext cx="5165912" cy="54266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u="sng" dirty="0"/>
              <a:t>Disadvantages</a:t>
            </a:r>
          </a:p>
          <a:p>
            <a:r>
              <a:rPr lang="en-US" dirty="0"/>
              <a:t>No energy information</a:t>
            </a:r>
          </a:p>
          <a:p>
            <a:r>
              <a:rPr lang="en-US" dirty="0"/>
              <a:t>Large deadtime between events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12950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E445FA-45D9-4518-9956-09C54CD379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/>
              <a:t>PICO-60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221802-A25E-4466-ACD7-7BC0D606B8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50278"/>
            <a:ext cx="6945086" cy="5426686"/>
          </a:xfrm>
        </p:spPr>
        <p:txBody>
          <a:bodyPr/>
          <a:lstStyle/>
          <a:p>
            <a:r>
              <a:rPr lang="en-CA" dirty="0"/>
              <a:t>Previous large-scale detector</a:t>
            </a:r>
          </a:p>
          <a:p>
            <a:r>
              <a:rPr lang="en-CA" dirty="0"/>
              <a:t>Active target: C</a:t>
            </a:r>
            <a:r>
              <a:rPr lang="en-CA" baseline="-25000" dirty="0"/>
              <a:t>3</a:t>
            </a:r>
            <a:r>
              <a:rPr lang="en-CA" dirty="0"/>
              <a:t>F</a:t>
            </a:r>
            <a:r>
              <a:rPr lang="en-CA" baseline="-25000" dirty="0"/>
              <a:t>8</a:t>
            </a:r>
          </a:p>
          <a:p>
            <a:pPr lvl="1"/>
            <a:r>
              <a:rPr lang="en-CA" dirty="0"/>
              <a:t>Spin-dependent sensitivity due to fluorine</a:t>
            </a:r>
          </a:p>
          <a:p>
            <a:r>
              <a:rPr lang="en-CA" dirty="0"/>
              <a:t>Operated at SNOLAB</a:t>
            </a:r>
          </a:p>
          <a:p>
            <a:r>
              <a:rPr lang="en-CA" dirty="0"/>
              <a:t>Used same design as all previous PICO bubble chambers</a:t>
            </a:r>
          </a:p>
          <a:p>
            <a:r>
              <a:rPr lang="en-CA" dirty="0"/>
              <a:t>Produced world-leading WIMP-proton limit</a:t>
            </a:r>
            <a:br>
              <a:rPr lang="en-CA" dirty="0"/>
            </a:br>
            <a:endParaRPr lang="en-CA" dirty="0"/>
          </a:p>
          <a:p>
            <a:r>
              <a:rPr lang="en-CA" dirty="0"/>
              <a:t>Water buffer and bellows caused issues with spurious nucleation</a:t>
            </a:r>
          </a:p>
          <a:p>
            <a:pPr lvl="1"/>
            <a:r>
              <a:rPr lang="en-CA" dirty="0"/>
              <a:t>Particulate entering active region</a:t>
            </a:r>
          </a:p>
          <a:p>
            <a:pPr lvl="1"/>
            <a:r>
              <a:rPr lang="en-CA" dirty="0"/>
              <a:t>Water and freon mix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143392-EFE9-4E96-B67D-70C5877733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CC276-D19E-4DA5-9263-D160A3BD43D9}" type="datetime1">
              <a:rPr lang="en-CA" smtClean="0"/>
              <a:t>2021-05-07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52E47B-12C7-4B56-BEE9-6574BE107F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Colin Moore - EIEIOO</a:t>
            </a:r>
            <a:endParaRPr lang="en-CA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7CE4FE-E033-4D50-87B7-5A5233A78F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2F03B-770F-4D09-8FA7-FE69752BFF22}" type="slidenum">
              <a:rPr lang="en-CA" smtClean="0"/>
              <a:t>13</a:t>
            </a:fld>
            <a:endParaRPr lang="en-CA"/>
          </a:p>
        </p:txBody>
      </p:sp>
      <p:pic>
        <p:nvPicPr>
          <p:cNvPr id="8" name="Picture 7" descr="A close up of a device&#10;&#10;Description automatically generated">
            <a:extLst>
              <a:ext uri="{FF2B5EF4-FFF2-40B4-BE49-F238E27FC236}">
                <a16:creationId xmlns:a16="http://schemas.microsoft.com/office/drawing/2014/main" id="{4BD7512C-0827-470E-9D53-A7A4EFB0AF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5648" y="747553"/>
            <a:ext cx="3534484" cy="5519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384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F9A24C-D811-4927-8050-506E894AF6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/>
              <a:t>PICO-40L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1ED24A-06D6-44DF-BB7C-D05A2BF25F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50278"/>
            <a:ext cx="6594695" cy="5426686"/>
          </a:xfrm>
        </p:spPr>
        <p:txBody>
          <a:bodyPr/>
          <a:lstStyle/>
          <a:p>
            <a:r>
              <a:rPr lang="en-CA" dirty="0"/>
              <a:t>Uses new “Right-Side-Up” chamber design</a:t>
            </a:r>
          </a:p>
          <a:p>
            <a:r>
              <a:rPr lang="en-CA" dirty="0"/>
              <a:t>Water buffer replaced by second inner jar</a:t>
            </a:r>
          </a:p>
          <a:p>
            <a:r>
              <a:rPr lang="en-CA" dirty="0"/>
              <a:t>Two thermal regions.  At 30 psia:</a:t>
            </a:r>
          </a:p>
          <a:p>
            <a:pPr lvl="1"/>
            <a:r>
              <a:rPr lang="en-CA" dirty="0"/>
              <a:t>Warm region (15°C): C</a:t>
            </a:r>
            <a:r>
              <a:rPr lang="en-CA" baseline="-25000" dirty="0"/>
              <a:t>3</a:t>
            </a:r>
            <a:r>
              <a:rPr lang="en-CA" dirty="0"/>
              <a:t>F</a:t>
            </a:r>
            <a:r>
              <a:rPr lang="en-CA" baseline="-25000" dirty="0"/>
              <a:t>8</a:t>
            </a:r>
            <a:r>
              <a:rPr lang="en-CA" dirty="0"/>
              <a:t> is superheated</a:t>
            </a:r>
          </a:p>
          <a:p>
            <a:pPr lvl="1"/>
            <a:r>
              <a:rPr lang="en-CA" dirty="0"/>
              <a:t>Cold Region (-25°C): C</a:t>
            </a:r>
            <a:r>
              <a:rPr lang="en-CA" baseline="-25000" dirty="0"/>
              <a:t>3</a:t>
            </a:r>
            <a:r>
              <a:rPr lang="en-CA" dirty="0"/>
              <a:t>F</a:t>
            </a:r>
            <a:r>
              <a:rPr lang="en-CA" baseline="-25000" dirty="0"/>
              <a:t>8</a:t>
            </a:r>
            <a:r>
              <a:rPr lang="en-CA" dirty="0"/>
              <a:t> is liquid</a:t>
            </a:r>
          </a:p>
          <a:p>
            <a:r>
              <a:rPr lang="en-CA" dirty="0"/>
              <a:t>First large-scale use of RSU design</a:t>
            </a:r>
          </a:p>
          <a:p>
            <a:r>
              <a:rPr lang="en-CA" dirty="0"/>
              <a:t>Proof of concept for PICO-500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68B660-B696-4120-BF6E-1101F687EF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CC276-D19E-4DA5-9263-D160A3BD43D9}" type="datetime1">
              <a:rPr lang="en-CA" smtClean="0"/>
              <a:t>2021-05-07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32569C-9F84-4EDD-BC54-A4E586A87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Colin Moore - EIEIOO</a:t>
            </a:r>
            <a:endParaRPr lang="en-CA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E2B648-6B61-480D-9746-407490BB34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2F03B-770F-4D09-8FA7-FE69752BFF22}" type="slidenum">
              <a:rPr lang="en-CA" smtClean="0"/>
              <a:t>14</a:t>
            </a:fld>
            <a:endParaRPr lang="en-CA"/>
          </a:p>
        </p:txBody>
      </p:sp>
      <p:pic>
        <p:nvPicPr>
          <p:cNvPr id="8" name="Picture 7" descr="A picture containing indoor, small, sitting, table&#10;&#10;Description automatically generated">
            <a:extLst>
              <a:ext uri="{FF2B5EF4-FFF2-40B4-BE49-F238E27FC236}">
                <a16:creationId xmlns:a16="http://schemas.microsoft.com/office/drawing/2014/main" id="{4B47D5A2-8CB4-4990-B69F-CB1ECDC9BD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2229" y="657813"/>
            <a:ext cx="2885168" cy="5206317"/>
          </a:xfrm>
          <a:prstGeom prst="rect">
            <a:avLst/>
          </a:prstGeom>
        </p:spPr>
      </p:pic>
      <p:sp>
        <p:nvSpPr>
          <p:cNvPr id="9" name="Left Brace 8">
            <a:extLst>
              <a:ext uri="{FF2B5EF4-FFF2-40B4-BE49-F238E27FC236}">
                <a16:creationId xmlns:a16="http://schemas.microsoft.com/office/drawing/2014/main" id="{AAD250F4-0936-4E0E-B23C-C8C381B8DAD0}"/>
              </a:ext>
            </a:extLst>
          </p:cNvPr>
          <p:cNvSpPr/>
          <p:nvPr/>
        </p:nvSpPr>
        <p:spPr>
          <a:xfrm>
            <a:off x="9026306" y="1349829"/>
            <a:ext cx="531352" cy="1839685"/>
          </a:xfrm>
          <a:prstGeom prst="leftBrace">
            <a:avLst>
              <a:gd name="adj1" fmla="val 8333"/>
              <a:gd name="adj2" fmla="val 48524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Left Brace 9">
            <a:extLst>
              <a:ext uri="{FF2B5EF4-FFF2-40B4-BE49-F238E27FC236}">
                <a16:creationId xmlns:a16="http://schemas.microsoft.com/office/drawing/2014/main" id="{D6EC9368-5515-4BE8-A4E4-C7CF19567B00}"/>
              </a:ext>
            </a:extLst>
          </p:cNvPr>
          <p:cNvSpPr/>
          <p:nvPr/>
        </p:nvSpPr>
        <p:spPr>
          <a:xfrm>
            <a:off x="9026306" y="3260971"/>
            <a:ext cx="531352" cy="1139013"/>
          </a:xfrm>
          <a:prstGeom prst="leftBrace">
            <a:avLst>
              <a:gd name="adj1" fmla="val 8333"/>
              <a:gd name="adj2" fmla="val 48524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2D174FE-D273-464B-8FB3-9A2527CE4BEA}"/>
              </a:ext>
            </a:extLst>
          </p:cNvPr>
          <p:cNvSpPr txBox="1"/>
          <p:nvPr/>
        </p:nvSpPr>
        <p:spPr>
          <a:xfrm>
            <a:off x="8196376" y="1865014"/>
            <a:ext cx="8266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dirty="0"/>
              <a:t>Warm</a:t>
            </a:r>
          </a:p>
          <a:p>
            <a:pPr algn="ctr"/>
            <a:r>
              <a:rPr lang="en-CA" dirty="0"/>
              <a:t>Region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7B4CACE-6C5C-4F00-827D-2D6F99C92FE6}"/>
              </a:ext>
            </a:extLst>
          </p:cNvPr>
          <p:cNvSpPr txBox="1"/>
          <p:nvPr/>
        </p:nvSpPr>
        <p:spPr>
          <a:xfrm>
            <a:off x="8196376" y="3501483"/>
            <a:ext cx="8266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dirty="0"/>
              <a:t>Cold</a:t>
            </a:r>
          </a:p>
          <a:p>
            <a:pPr algn="ctr"/>
            <a:r>
              <a:rPr lang="en-CA" dirty="0"/>
              <a:t>Region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BC01792-3FAE-4D4E-8F06-7D6446E9E4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5758" y="2760645"/>
            <a:ext cx="1335895" cy="3347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26503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913E2C-9896-4EF4-9C67-74B4D1BB41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New Physics to Explore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193EC7-51BB-4535-8561-0CEBAD55B4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93738"/>
            <a:ext cx="10515600" cy="5426686"/>
          </a:xfrm>
        </p:spPr>
        <p:txBody>
          <a:bodyPr/>
          <a:lstStyle/>
          <a:p>
            <a:endParaRPr lang="en-CA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A29915-75FD-4A5A-99CB-D82F039F7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CC276-D19E-4DA5-9263-D160A3BD43D9}" type="datetime1">
              <a:rPr lang="en-CA" smtClean="0"/>
              <a:t>2021-05-07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D9D759-7EBB-4F51-B73B-9A5635B984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Colin Moore - EIEIOO</a:t>
            </a:r>
            <a:endParaRPr lang="en-CA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A2C304-D8D2-482B-9511-F8C96346D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2F03B-770F-4D09-8FA7-FE69752BFF22}" type="slidenum">
              <a:rPr lang="en-CA" smtClean="0"/>
              <a:t>15</a:t>
            </a:fld>
            <a:endParaRPr lang="en-CA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B8D2344-455F-40A8-AD94-8B5C933CC7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5400000">
            <a:off x="6489468" y="1707689"/>
            <a:ext cx="5707267" cy="3567042"/>
          </a:xfrm>
          <a:prstGeom prst="rect">
            <a:avLst/>
          </a:prstGeom>
        </p:spPr>
      </p:pic>
      <p:pic>
        <p:nvPicPr>
          <p:cNvPr id="12" name="Picture 11" descr="A close up of a map&#10;&#10;Description automatically generated">
            <a:extLst>
              <a:ext uri="{FF2B5EF4-FFF2-40B4-BE49-F238E27FC236}">
                <a16:creationId xmlns:a16="http://schemas.microsoft.com/office/drawing/2014/main" id="{C3BBBAA7-3840-4211-8E29-391B3C6DF4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783" y="2268117"/>
            <a:ext cx="5741457" cy="3818978"/>
          </a:xfrm>
          <a:prstGeom prst="rect">
            <a:avLst/>
          </a:prstGeom>
        </p:spPr>
      </p:pic>
      <p:pic>
        <p:nvPicPr>
          <p:cNvPr id="10" name="Picture 9" descr="A close up of a map&#10;&#10;Description automatically generated">
            <a:extLst>
              <a:ext uri="{FF2B5EF4-FFF2-40B4-BE49-F238E27FC236}">
                <a16:creationId xmlns:a16="http://schemas.microsoft.com/office/drawing/2014/main" id="{BC36E0A5-DE98-46E8-9009-324F317809B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866" y="1284687"/>
            <a:ext cx="6962506" cy="4444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758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A8BE6C-67A6-41B9-86D1-443E0DF4C1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Current Status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3574EA-A8FF-49FE-882B-B7638E1EC1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Issues with some subsystems prevented running for first half of 2020</a:t>
            </a:r>
          </a:p>
          <a:p>
            <a:r>
              <a:rPr lang="en-US" dirty="0"/>
              <a:t>June-July 2020, ~2500 events recorded (total </a:t>
            </a:r>
            <a:r>
              <a:rPr lang="en-US" dirty="0" err="1"/>
              <a:t>livetime</a:t>
            </a:r>
            <a:r>
              <a:rPr lang="en-US" dirty="0"/>
              <a:t> ~80 hours)</a:t>
            </a:r>
          </a:p>
          <a:p>
            <a:r>
              <a:rPr lang="en-CA" dirty="0"/>
              <a:t>September 2020, bottom chiller sent out for repair, halting running</a:t>
            </a:r>
          </a:p>
          <a:p>
            <a:r>
              <a:rPr lang="en-CA" dirty="0"/>
              <a:t>In March 2020, a leak formed in the pressure system from inside the pressure vessel, in an inaccessible location</a:t>
            </a:r>
          </a:p>
          <a:p>
            <a:pPr lvl="1"/>
            <a:r>
              <a:rPr lang="en-CA" dirty="0"/>
              <a:t>Inner vessel drained of freon</a:t>
            </a:r>
          </a:p>
          <a:p>
            <a:pPr lvl="1"/>
            <a:r>
              <a:rPr lang="en-CA" dirty="0"/>
              <a:t>Pressure vessel drained of oil, removed from base</a:t>
            </a:r>
          </a:p>
          <a:p>
            <a:pPr lvl="1"/>
            <a:r>
              <a:rPr lang="en-CA" dirty="0"/>
              <a:t>Leak identified, in process of fixing</a:t>
            </a:r>
          </a:p>
          <a:p>
            <a:pPr lvl="1"/>
            <a:r>
              <a:rPr lang="en-CA" dirty="0"/>
              <a:t>Taking this opportunity to upgrade some components</a:t>
            </a:r>
            <a:br>
              <a:rPr lang="en-CA" dirty="0"/>
            </a:br>
            <a:endParaRPr lang="en-CA" dirty="0"/>
          </a:p>
          <a:p>
            <a:r>
              <a:rPr lang="en-CA" dirty="0"/>
              <a:t>Plan to be running by end of summer 2021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49B0EF-C963-4910-93D2-E672AD906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CC276-D19E-4DA5-9263-D160A3BD43D9}" type="datetime1">
              <a:rPr lang="en-CA" smtClean="0"/>
              <a:t>2021-05-07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FEFA9A-410C-4068-943C-9479ECA3E2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Colin Moore - EIEIOO</a:t>
            </a:r>
            <a:endParaRPr lang="en-CA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6B64E6-5A47-401A-94C7-CE47E326C0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2F03B-770F-4D09-8FA7-FE69752BFF22}" type="slidenum">
              <a:rPr lang="en-CA" smtClean="0"/>
              <a:t>16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759631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C0AA30-B655-4298-BEE7-8238FD5D0F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/>
              <a:t>PICO-500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0A5806-8EC2-45DD-8EED-A2B343B6E5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50278"/>
            <a:ext cx="7062178" cy="5426686"/>
          </a:xfrm>
        </p:spPr>
        <p:txBody>
          <a:bodyPr/>
          <a:lstStyle/>
          <a:p>
            <a:r>
              <a:rPr lang="en-CA" dirty="0"/>
              <a:t>Next-generation, tonne-scale bubble chamber</a:t>
            </a:r>
          </a:p>
          <a:p>
            <a:r>
              <a:rPr lang="en-CA" dirty="0"/>
              <a:t>Housed in SNOLAB cube hall (next to DEAP-3600)</a:t>
            </a:r>
          </a:p>
          <a:p>
            <a:r>
              <a:rPr lang="en-CA" dirty="0"/>
              <a:t>Currently in design phase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BEE1AA-F1EF-4BB7-82FE-0E31510CBB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CC276-D19E-4DA5-9263-D160A3BD43D9}" type="datetime1">
              <a:rPr lang="en-CA" smtClean="0"/>
              <a:t>2021-05-07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058BD7-12CB-4538-AC74-1BDC212EA5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Colin Moore - EIEIOO</a:t>
            </a:r>
            <a:endParaRPr lang="en-CA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70A611-ED66-45CB-B1F9-EF5A859F23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2F03B-770F-4D09-8FA7-FE69752BFF22}" type="slidenum">
              <a:rPr lang="en-CA" smtClean="0"/>
              <a:t>17</a:t>
            </a:fld>
            <a:endParaRPr lang="en-CA"/>
          </a:p>
        </p:txBody>
      </p:sp>
      <p:pic>
        <p:nvPicPr>
          <p:cNvPr id="8" name="Picture 7" descr="A picture containing man, table, snow, skiing&#10;&#10;Description automatically generated">
            <a:extLst>
              <a:ext uri="{FF2B5EF4-FFF2-40B4-BE49-F238E27FC236}">
                <a16:creationId xmlns:a16="http://schemas.microsoft.com/office/drawing/2014/main" id="{6040DD20-127A-49F6-88B1-7C3349DEDC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0378" y="623165"/>
            <a:ext cx="4114800" cy="5598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93435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6A8AD1-F0FF-4A56-86F3-9DCCD3A118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Thanks for listening!</a:t>
            </a:r>
            <a:endParaRPr lang="en-CA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1F4CCE-F5B7-4468-AE36-6CB220F731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CC276-D19E-4DA5-9263-D160A3BD43D9}" type="datetime1">
              <a:rPr lang="en-CA" smtClean="0"/>
              <a:t>2021-05-07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8296F3-566A-4B93-AF75-3FB9F806FD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Colin Moore - EIEIOO</a:t>
            </a:r>
            <a:endParaRPr lang="en-CA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F5A453-F41A-42A1-8200-18D157094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2F03B-770F-4D09-8FA7-FE69752BFF22}" type="slidenum">
              <a:rPr lang="en-CA" smtClean="0"/>
              <a:t>18</a:t>
            </a:fld>
            <a:endParaRPr lang="en-CA"/>
          </a:p>
        </p:txBody>
      </p:sp>
      <p:graphicFrame>
        <p:nvGraphicFramePr>
          <p:cNvPr id="17" name="Object 16">
            <a:extLst>
              <a:ext uri="{FF2B5EF4-FFF2-40B4-BE49-F238E27FC236}">
                <a16:creationId xmlns:a16="http://schemas.microsoft.com/office/drawing/2014/main" id="{76B87E67-CDD0-4A1E-829D-37E6F1C47D1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5522466"/>
              </p:ext>
            </p:extLst>
          </p:nvPr>
        </p:nvGraphicFramePr>
        <p:xfrm>
          <a:off x="3124422" y="1202188"/>
          <a:ext cx="5943155" cy="44536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2" imgW="7562716" imgH="5667239" progId="AcroExch.Document.DC">
                  <p:embed/>
                </p:oleObj>
              </mc:Choice>
              <mc:Fallback>
                <p:oleObj name="Acrobat Document" r:id="rId2" imgW="7562716" imgH="5667239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124422" y="1202188"/>
                        <a:ext cx="5943155" cy="44536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170824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35B7F2-DEC1-4FF2-8DD7-F89BC7084D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/>
              <a:t>Image 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CDCA1F-B852-4510-A978-DDABA4487B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1000" dirty="0"/>
              <a:t>Slide 2: </a:t>
            </a:r>
          </a:p>
          <a:p>
            <a:pPr lvl="1"/>
            <a:r>
              <a:rPr lang="en-CA" sz="1000" dirty="0"/>
              <a:t>Rotation curve: </a:t>
            </a:r>
            <a:r>
              <a:rPr lang="en-CA" sz="1000" dirty="0">
                <a:hlinkClick r:id="rId2"/>
              </a:rPr>
              <a:t>https://commons.wikimedia.org/wiki/File:Rotation_curve_of_spiral_galaxy_Messier_33_(Triangulum).png</a:t>
            </a:r>
            <a:r>
              <a:rPr lang="en-CA" sz="1000" dirty="0"/>
              <a:t> </a:t>
            </a:r>
          </a:p>
          <a:p>
            <a:pPr lvl="1"/>
            <a:r>
              <a:rPr lang="en-CA" sz="1000" dirty="0"/>
              <a:t>CMB Anisotropies: DOI: 10.13140/RG.2.2.36598.19528</a:t>
            </a:r>
          </a:p>
          <a:p>
            <a:pPr lvl="1"/>
            <a:r>
              <a:rPr lang="en-CA" sz="1000" dirty="0"/>
              <a:t>DM Simulation: </a:t>
            </a:r>
            <a:r>
              <a:rPr lang="en-CA" sz="1000" dirty="0" err="1"/>
              <a:t>Springel</a:t>
            </a:r>
            <a:r>
              <a:rPr lang="en-CA" sz="1000" dirty="0"/>
              <a:t>, V. et al. Max Planck Institute for Astrophysics, </a:t>
            </a:r>
            <a:r>
              <a:rPr lang="en-CA" sz="1000" dirty="0">
                <a:hlinkClick r:id="rId3"/>
              </a:rPr>
              <a:t>https://wwwmpa.mpa-garching.mpg.de/galform/press/</a:t>
            </a:r>
            <a:r>
              <a:rPr lang="en-CA" sz="1000" dirty="0"/>
              <a:t> </a:t>
            </a:r>
          </a:p>
          <a:p>
            <a:r>
              <a:rPr lang="en-CA" sz="1000" dirty="0"/>
              <a:t>Slide 3: </a:t>
            </a:r>
          </a:p>
          <a:p>
            <a:pPr lvl="1"/>
            <a:r>
              <a:rPr lang="en-CA" sz="1000" dirty="0"/>
              <a:t>C. Amole </a:t>
            </a:r>
            <a:r>
              <a:rPr lang="en-CA" sz="1000" i="1" dirty="0"/>
              <a:t>et al.</a:t>
            </a:r>
            <a:r>
              <a:rPr lang="en-CA" sz="1000" dirty="0"/>
              <a:t> (PICO Collaboration), Phys. Rev. Lett. 118, 251301 – Published 23 June 2017</a:t>
            </a:r>
          </a:p>
          <a:p>
            <a:r>
              <a:rPr lang="en-CA" sz="1000" dirty="0"/>
              <a:t>Slide 4:</a:t>
            </a:r>
          </a:p>
          <a:p>
            <a:pPr lvl="1"/>
            <a:r>
              <a:rPr lang="en-CA" sz="1000" dirty="0" err="1"/>
              <a:t>Gargamelle</a:t>
            </a:r>
            <a:r>
              <a:rPr lang="en-CA" sz="1000" dirty="0"/>
              <a:t>: </a:t>
            </a:r>
            <a:r>
              <a:rPr lang="en-CA" sz="1000" dirty="0">
                <a:hlinkClick r:id="rId4"/>
              </a:rPr>
              <a:t>https://en.wikipedia.org/wiki/Gargamelle</a:t>
            </a:r>
            <a:endParaRPr lang="en-CA" sz="1000" dirty="0"/>
          </a:p>
          <a:p>
            <a:pPr lvl="1"/>
            <a:r>
              <a:rPr lang="en-CA" sz="1000" dirty="0"/>
              <a:t>BEBC: </a:t>
            </a:r>
            <a:r>
              <a:rPr lang="en-CA" sz="1000" dirty="0">
                <a:hlinkClick r:id="rId5"/>
              </a:rPr>
              <a:t>https://en.wikipedia.org/wiki/Big_European_Bubble_Chamber</a:t>
            </a:r>
            <a:r>
              <a:rPr lang="en-CA" sz="1000" dirty="0"/>
              <a:t> </a:t>
            </a:r>
          </a:p>
          <a:p>
            <a:r>
              <a:rPr lang="en-CA" sz="1000" dirty="0"/>
              <a:t>Slide 5: </a:t>
            </a:r>
          </a:p>
          <a:p>
            <a:pPr lvl="1"/>
            <a:r>
              <a:rPr lang="en-CA" sz="1000" dirty="0"/>
              <a:t>DM Triangle: </a:t>
            </a:r>
            <a:r>
              <a:rPr lang="en-CA" sz="1000" dirty="0">
                <a:hlinkClick r:id="rId6"/>
              </a:rPr>
              <a:t>https://www.arxiv-vanity.com/papers/1509.08767/</a:t>
            </a:r>
            <a:r>
              <a:rPr lang="en-CA" sz="1000" dirty="0"/>
              <a:t> </a:t>
            </a:r>
          </a:p>
          <a:p>
            <a:r>
              <a:rPr lang="en-CA" sz="1000" dirty="0"/>
              <a:t>Slide 6:</a:t>
            </a:r>
          </a:p>
          <a:p>
            <a:pPr lvl="1"/>
            <a:r>
              <a:rPr lang="en-CA" sz="1000" dirty="0"/>
              <a:t>Phase diagram: DOI: </a:t>
            </a:r>
            <a:r>
              <a:rPr lang="en-CA" sz="1000" dirty="0">
                <a:hlinkClick r:id="rId7"/>
              </a:rPr>
              <a:t>10.1119/1.1399044</a:t>
            </a:r>
            <a:r>
              <a:rPr lang="en-CA" sz="1000" dirty="0"/>
              <a:t> (</a:t>
            </a:r>
            <a:r>
              <a:rPr lang="en-CA" sz="1000" dirty="0">
                <a:hlinkClick r:id="rId8"/>
              </a:rPr>
              <a:t>https://www.researchgate.net/figure/Phase-diagram-of-a-simple-substance-in-the-pressure-temperature-plane_fig1_1825860</a:t>
            </a:r>
            <a:r>
              <a:rPr lang="en-CA" sz="1000" dirty="0"/>
              <a:t>)</a:t>
            </a:r>
          </a:p>
          <a:p>
            <a:r>
              <a:rPr lang="en-CA" sz="1000" dirty="0"/>
              <a:t>Slide 11:</a:t>
            </a:r>
          </a:p>
          <a:p>
            <a:pPr lvl="1"/>
            <a:r>
              <a:rPr lang="en-CA" sz="1000" dirty="0"/>
              <a:t>C. Amole </a:t>
            </a:r>
            <a:r>
              <a:rPr lang="en-CA" sz="1000" i="1" dirty="0"/>
              <a:t>et al.</a:t>
            </a:r>
            <a:r>
              <a:rPr lang="en-CA" sz="1000" dirty="0"/>
              <a:t> (PICO Collaboration), Phys. Rev. Lett. 118, 251301 – Published 23 June 2017</a:t>
            </a:r>
          </a:p>
          <a:p>
            <a:r>
              <a:rPr lang="en-CA" sz="1000" dirty="0"/>
              <a:t>Slide 13:</a:t>
            </a:r>
          </a:p>
          <a:p>
            <a:pPr lvl="1"/>
            <a:r>
              <a:rPr lang="en-CA" sz="1000" dirty="0"/>
              <a:t>PICO-60 picture: </a:t>
            </a:r>
            <a:r>
              <a:rPr lang="en-CA" sz="1000" dirty="0" err="1"/>
              <a:t>arxiv</a:t>
            </a:r>
            <a:r>
              <a:rPr lang="en-CA" sz="1000" dirty="0"/>
              <a:t> 1902.04031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977816-872D-48D0-B41D-F75A0C21C2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CC276-D19E-4DA5-9263-D160A3BD43D9}" type="datetime1">
              <a:rPr lang="en-CA" smtClean="0"/>
              <a:t>2021-05-07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6CE654-E5A8-421D-8775-AEDB65131C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Colin Moore - EIEIOO</a:t>
            </a:r>
            <a:endParaRPr lang="en-CA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FF9709-6C2F-40F3-8ECD-4CD301AEF5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2F03B-770F-4D09-8FA7-FE69752BFF22}" type="slidenum">
              <a:rPr lang="en-CA" smtClean="0"/>
              <a:t>19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745018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star filled sky&#10;&#10;Description automatically generated">
            <a:extLst>
              <a:ext uri="{FF2B5EF4-FFF2-40B4-BE49-F238E27FC236}">
                <a16:creationId xmlns:a16="http://schemas.microsoft.com/office/drawing/2014/main" id="{830AFD0A-2A97-41FE-A418-0B593F3F79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181" y="1028200"/>
            <a:ext cx="4932218" cy="369916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54CA6C5-DEC2-4C23-82BE-FAB230451A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Dark Matter</a:t>
            </a:r>
            <a:endParaRPr lang="en-CA" dirty="0"/>
          </a:p>
        </p:txBody>
      </p:sp>
      <p:pic>
        <p:nvPicPr>
          <p:cNvPr id="8" name="Content Placeholder 7" descr="A picture containing monitor, photo, black, surface&#10;&#10;Description automatically generated">
            <a:extLst>
              <a:ext uri="{FF2B5EF4-FFF2-40B4-BE49-F238E27FC236}">
                <a16:creationId xmlns:a16="http://schemas.microsoft.com/office/drawing/2014/main" id="{E6204B98-83EB-4385-9705-BCBE7264975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875" y="1447980"/>
            <a:ext cx="5830016" cy="3279384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826E94-D288-46C1-AB77-8A099E1595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CC276-D19E-4DA5-9263-D160A3BD43D9}" type="datetime1">
              <a:rPr lang="en-CA" smtClean="0"/>
              <a:t>2021-05-07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5F6984-119B-4678-AB7E-40154D8637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Colin Moore - EIEIOO</a:t>
            </a:r>
            <a:endParaRPr lang="en-CA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0A28AF-7074-47C7-A959-AA32FC025C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2F03B-770F-4D09-8FA7-FE69752BFF22}" type="slidenum">
              <a:rPr lang="en-CA" smtClean="0"/>
              <a:t>2</a:t>
            </a:fld>
            <a:endParaRPr lang="en-CA"/>
          </a:p>
        </p:txBody>
      </p:sp>
      <p:pic>
        <p:nvPicPr>
          <p:cNvPr id="10" name="Picture 9" descr="A picture containing plate&#10;&#10;Description automatically generated">
            <a:extLst>
              <a:ext uri="{FF2B5EF4-FFF2-40B4-BE49-F238E27FC236}">
                <a16:creationId xmlns:a16="http://schemas.microsoft.com/office/drawing/2014/main" id="{6B100DC7-1009-4B22-8064-FD5AC4D3A59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5346" y="3653907"/>
            <a:ext cx="4732935" cy="280635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C7BD3BF-EB0E-4527-9B07-72055034FE54}"/>
              </a:ext>
            </a:extLst>
          </p:cNvPr>
          <p:cNvSpPr txBox="1"/>
          <p:nvPr/>
        </p:nvSpPr>
        <p:spPr>
          <a:xfrm>
            <a:off x="1010721" y="822064"/>
            <a:ext cx="23711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Tons of evidence!</a:t>
            </a:r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829226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25115E-A863-408F-A958-402856F66E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Dark Matter Interactions</a:t>
            </a:r>
            <a:endParaRPr lang="en-CA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ED18B3-2DE9-4AFA-BAB2-32B53EA6BC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CC276-D19E-4DA5-9263-D160A3BD43D9}" type="datetime1">
              <a:rPr lang="en-CA" smtClean="0"/>
              <a:t>2021-05-07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43CCCE-C119-420F-8023-846E0FE72F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Colin Moore - EIEIOO</a:t>
            </a:r>
            <a:endParaRPr lang="en-CA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314FF4-788F-473F-AADC-FF69EB8E5D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2F03B-770F-4D09-8FA7-FE69752BFF22}" type="slidenum">
              <a:rPr lang="en-CA" smtClean="0"/>
              <a:t>3</a:t>
            </a:fld>
            <a:endParaRPr lang="en-CA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C78F727-B9A4-40E5-B4F7-6E1AB5DAD2C3}"/>
              </a:ext>
            </a:extLst>
          </p:cNvPr>
          <p:cNvSpPr txBox="1"/>
          <p:nvPr/>
        </p:nvSpPr>
        <p:spPr>
          <a:xfrm>
            <a:off x="2209800" y="741012"/>
            <a:ext cx="18673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/>
              <a:t>Spin-Independent</a:t>
            </a:r>
            <a:endParaRPr lang="en-CA" u="sng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0F6C10B-048C-4EFB-9760-D8B23897C290}"/>
              </a:ext>
            </a:extLst>
          </p:cNvPr>
          <p:cNvSpPr txBox="1"/>
          <p:nvPr/>
        </p:nvSpPr>
        <p:spPr>
          <a:xfrm>
            <a:off x="8273591" y="741012"/>
            <a:ext cx="17086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/>
              <a:t>Spin-Dependent</a:t>
            </a:r>
            <a:endParaRPr lang="en-CA" u="sng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D190536-7810-4580-BD30-9D0B2DD84A89}"/>
              </a:ext>
            </a:extLst>
          </p:cNvPr>
          <p:cNvSpPr txBox="1"/>
          <p:nvPr/>
        </p:nvSpPr>
        <p:spPr>
          <a:xfrm>
            <a:off x="581846" y="1193543"/>
            <a:ext cx="53208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WIMP-proton and WIMP-neutron coupling equal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Interaction rate grows as square of nucleon number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Heavier target nuclei = higher expected rate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Common targets: argon, xenon, germanium, etc.</a:t>
            </a:r>
            <a:endParaRPr lang="en-CA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20BE581-95C1-4DF7-846D-FFE63BD023B2}"/>
              </a:ext>
            </a:extLst>
          </p:cNvPr>
          <p:cNvSpPr txBox="1"/>
          <p:nvPr/>
        </p:nvSpPr>
        <p:spPr>
          <a:xfrm>
            <a:off x="6434781" y="1187605"/>
            <a:ext cx="5514763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WIMP-proton and WIMP-neutron coupling not equal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/>
              <a:t>Experiments specify WIMP-proton or -neutron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Interaction rate depends on nuclear response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/>
              <a:t>Must be calculated on a per-target basis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Common proton targets: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sz="1700" b="1" dirty="0"/>
              <a:t>fluorine (100)</a:t>
            </a:r>
            <a:r>
              <a:rPr lang="en-CA" sz="1700" dirty="0"/>
              <a:t>, sodium (100), iodine (100)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Common neutron targets: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sz="1700" dirty="0"/>
              <a:t>xenon 129 (25), xenon 131 (21), germanium 73 (7.7)</a:t>
            </a:r>
          </a:p>
        </p:txBody>
      </p:sp>
      <p:pic>
        <p:nvPicPr>
          <p:cNvPr id="12" name="Picture 11" descr="A close up of a map&#10;&#10;Description automatically generated">
            <a:extLst>
              <a:ext uri="{FF2B5EF4-FFF2-40B4-BE49-F238E27FC236}">
                <a16:creationId xmlns:a16="http://schemas.microsoft.com/office/drawing/2014/main" id="{15036166-0485-4EE7-BC68-F66B3E95F82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7612" y="3480540"/>
            <a:ext cx="3300566" cy="2616073"/>
          </a:xfrm>
          <a:prstGeom prst="rect">
            <a:avLst/>
          </a:prstGeom>
        </p:spPr>
      </p:pic>
      <p:pic>
        <p:nvPicPr>
          <p:cNvPr id="14" name="Picture 13" descr="A close up of a map&#10;&#10;Description automatically generated">
            <a:extLst>
              <a:ext uri="{FF2B5EF4-FFF2-40B4-BE49-F238E27FC236}">
                <a16:creationId xmlns:a16="http://schemas.microsoft.com/office/drawing/2014/main" id="{FABF498C-0F9E-449F-ADAD-109702273B3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3169" y="3480540"/>
            <a:ext cx="3300566" cy="2562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7896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2C7BBF-232A-4D43-BDD3-E8B7E59BE0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are Bubble Chambers?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B53EA0-7B46-4506-9E94-B62ADF30CE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50278"/>
            <a:ext cx="5328994" cy="5426686"/>
          </a:xfrm>
        </p:spPr>
        <p:txBody>
          <a:bodyPr>
            <a:normAutofit lnSpcReduction="10000"/>
          </a:bodyPr>
          <a:lstStyle/>
          <a:p>
            <a:r>
              <a:rPr lang="en-US" sz="2400" dirty="0"/>
              <a:t>Old technology used to study particles from cosmic rays/accelerators</a:t>
            </a:r>
          </a:p>
          <a:p>
            <a:r>
              <a:rPr lang="en-US" sz="2400" dirty="0"/>
              <a:t>Pioneered in 1950s, saw use into 1980s</a:t>
            </a:r>
          </a:p>
          <a:p>
            <a:pPr lvl="1"/>
            <a:r>
              <a:rPr lang="en-US" sz="2000" dirty="0"/>
              <a:t>D. Glaser awarded Nobel Prize in Physics in 1960 for development of bubble chambers</a:t>
            </a:r>
          </a:p>
          <a:p>
            <a:r>
              <a:rPr lang="en-US" sz="2400" dirty="0"/>
              <a:t>Used in discovery of Z</a:t>
            </a:r>
            <a:r>
              <a:rPr lang="en-US" sz="2400" baseline="30000" dirty="0"/>
              <a:t>0</a:t>
            </a:r>
            <a:r>
              <a:rPr lang="en-US" sz="2400" dirty="0"/>
              <a:t> boson</a:t>
            </a:r>
          </a:p>
          <a:p>
            <a:r>
              <a:rPr lang="en-US" sz="2400" dirty="0"/>
              <a:t>Superseded by newer technologies</a:t>
            </a:r>
            <a:br>
              <a:rPr lang="en-US" sz="2400" dirty="0"/>
            </a:br>
            <a:br>
              <a:rPr lang="en-US" sz="2400" dirty="0"/>
            </a:br>
            <a:br>
              <a:rPr lang="en-US" sz="2400" dirty="0"/>
            </a:br>
            <a:br>
              <a:rPr lang="en-US" sz="2400" dirty="0"/>
            </a:br>
            <a:endParaRPr lang="en-US" sz="2400" dirty="0"/>
          </a:p>
          <a:p>
            <a:r>
              <a:rPr lang="en-US" sz="2400" dirty="0"/>
              <a:t>Bubbles caused by energy deposition in superheated liquid</a:t>
            </a:r>
          </a:p>
          <a:p>
            <a:r>
              <a:rPr lang="en-US" sz="2400" dirty="0"/>
              <a:t>Images of bubbles recorded through windows in pressure vessel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B48C3B-3F35-4160-9386-B245961D8F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E3456-9A6B-4644-BEB1-975CA5DA1ABC}" type="datetime1">
              <a:rPr lang="en-CA" smtClean="0"/>
              <a:t>2021-05-07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4E595C-113C-4AB7-8DC3-38448A1EB2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Colin Moore - EIEIOO</a:t>
            </a:r>
            <a:endParaRPr lang="en-CA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EEBEA3-DF66-40D3-82BE-3280C9C4C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2F03B-770F-4D09-8FA7-FE69752BFF22}" type="slidenum">
              <a:rPr lang="en-CA" smtClean="0"/>
              <a:t>4</a:t>
            </a:fld>
            <a:endParaRPr lang="en-CA"/>
          </a:p>
        </p:txBody>
      </p:sp>
      <p:pic>
        <p:nvPicPr>
          <p:cNvPr id="12" name="Picture 11" descr="A picture containing outdoor, building, clock, small&#10;&#10;Description automatically generated">
            <a:extLst>
              <a:ext uri="{FF2B5EF4-FFF2-40B4-BE49-F238E27FC236}">
                <a16:creationId xmlns:a16="http://schemas.microsoft.com/office/drawing/2014/main" id="{6F59E179-F3F3-4520-A8E4-A317BBB3841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28" t="9592" r="16287" b="20326"/>
          <a:stretch/>
        </p:blipFill>
        <p:spPr>
          <a:xfrm>
            <a:off x="6302582" y="657814"/>
            <a:ext cx="2699216" cy="3246742"/>
          </a:xfrm>
          <a:prstGeom prst="rect">
            <a:avLst/>
          </a:prstGeom>
        </p:spPr>
      </p:pic>
      <p:pic>
        <p:nvPicPr>
          <p:cNvPr id="17" name="Picture 16" descr="A vintage photo of a factory&#10;&#10;Description automatically generated">
            <a:extLst>
              <a:ext uri="{FF2B5EF4-FFF2-40B4-BE49-F238E27FC236}">
                <a16:creationId xmlns:a16="http://schemas.microsoft.com/office/drawing/2014/main" id="{6E4D57CB-DC14-414E-A2F8-3475C426B42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35" t="14272" r="12913" b="15737"/>
          <a:stretch/>
        </p:blipFill>
        <p:spPr>
          <a:xfrm>
            <a:off x="9070852" y="657812"/>
            <a:ext cx="3062785" cy="2318993"/>
          </a:xfrm>
          <a:prstGeom prst="rect">
            <a:avLst/>
          </a:prstGeom>
        </p:spPr>
      </p:pic>
      <p:pic>
        <p:nvPicPr>
          <p:cNvPr id="19" name="Picture 18" descr="A picture containing star&#10;&#10;Description automatically generated">
            <a:extLst>
              <a:ext uri="{FF2B5EF4-FFF2-40B4-BE49-F238E27FC236}">
                <a16:creationId xmlns:a16="http://schemas.microsoft.com/office/drawing/2014/main" id="{1D9FFB06-608B-4BA3-9B78-4886FBD617A5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390" b="1034"/>
          <a:stretch/>
        </p:blipFill>
        <p:spPr>
          <a:xfrm>
            <a:off x="9070853" y="3056899"/>
            <a:ext cx="3062784" cy="3143289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F023FC25-A963-48AC-AD59-DD74E344AE04}"/>
              </a:ext>
            </a:extLst>
          </p:cNvPr>
          <p:cNvSpPr txBox="1"/>
          <p:nvPr/>
        </p:nvSpPr>
        <p:spPr>
          <a:xfrm>
            <a:off x="6301700" y="3904556"/>
            <a:ext cx="270009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dirty="0"/>
              <a:t>Images, CW from top left:</a:t>
            </a:r>
          </a:p>
          <a:p>
            <a:pPr marL="285750" indent="-285750">
              <a:buFontTx/>
              <a:buChar char="-"/>
            </a:pPr>
            <a:r>
              <a:rPr lang="en-CA" sz="1400" dirty="0"/>
              <a:t>Big European Bubble Chamber</a:t>
            </a:r>
          </a:p>
          <a:p>
            <a:pPr marL="285750" indent="-285750">
              <a:buFontTx/>
              <a:buChar char="-"/>
            </a:pPr>
            <a:r>
              <a:rPr lang="en-CA" sz="1400" dirty="0" err="1"/>
              <a:t>Gargamelle</a:t>
            </a:r>
            <a:endParaRPr lang="en-CA" sz="1400" dirty="0"/>
          </a:p>
          <a:p>
            <a:pPr marL="285750" indent="-285750">
              <a:buFontTx/>
              <a:buChar char="-"/>
            </a:pPr>
            <a:r>
              <a:rPr lang="en-CA" sz="1400" dirty="0"/>
              <a:t>Event from </a:t>
            </a:r>
            <a:r>
              <a:rPr lang="en-CA" sz="1400" dirty="0" err="1"/>
              <a:t>Gargamelle</a:t>
            </a:r>
            <a:endParaRPr lang="en-CA" sz="1400" dirty="0"/>
          </a:p>
        </p:txBody>
      </p:sp>
    </p:spTree>
    <p:extLst>
      <p:ext uri="{BB962C8B-B14F-4D97-AF65-F5344CB8AC3E}">
        <p14:creationId xmlns:p14="http://schemas.microsoft.com/office/powerpoint/2010/main" val="32765394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70ACAF-AC3A-4B71-81BA-C08BCFC6D9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are Bubble Chambers? </a:t>
            </a:r>
            <a:endParaRPr lang="en-CA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651A54-C867-4E1F-B4B6-39310CDE06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CC276-D19E-4DA5-9263-D160A3BD43D9}" type="datetime1">
              <a:rPr lang="en-CA" smtClean="0"/>
              <a:t>2021-05-07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14D0D1-E9C1-46AE-A13E-E62F114D67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Colin Moore - EIEIOO</a:t>
            </a:r>
            <a:endParaRPr lang="en-CA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5ABC20-ED1C-4221-BDBC-5C5FD064DB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2F03B-770F-4D09-8FA7-FE69752BFF22}" type="slidenum">
              <a:rPr lang="en-CA" smtClean="0"/>
              <a:t>5</a:t>
            </a:fld>
            <a:endParaRPr lang="en-CA"/>
          </a:p>
        </p:txBody>
      </p:sp>
      <p:pic>
        <p:nvPicPr>
          <p:cNvPr id="12" name="Content Placeholder 11" descr="A close up of a map&#10;&#10;Description automatically generated">
            <a:extLst>
              <a:ext uri="{FF2B5EF4-FFF2-40B4-BE49-F238E27FC236}">
                <a16:creationId xmlns:a16="http://schemas.microsoft.com/office/drawing/2014/main" id="{87222D3A-1435-4277-8033-14CF0AE4C63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1331" y="750888"/>
            <a:ext cx="7669338" cy="5426075"/>
          </a:xfr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F094F209-1E34-455C-8541-7A2047A19118}"/>
              </a:ext>
            </a:extLst>
          </p:cNvPr>
          <p:cNvSpPr/>
          <p:nvPr/>
        </p:nvSpPr>
        <p:spPr>
          <a:xfrm>
            <a:off x="6527615" y="921074"/>
            <a:ext cx="1475054" cy="634073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84901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E00B2E-EAFF-420F-9A6C-EC094E1691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/>
              <a:t>Bubble Chamber Principles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0DB59D-EA3A-4504-A6FF-0DFE426D1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CC276-D19E-4DA5-9263-D160A3BD43D9}" type="datetime1">
              <a:rPr lang="en-CA" smtClean="0"/>
              <a:t>2021-05-07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3C16B6-E8F1-4D1B-A262-EBF3FAD195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Colin Moore - EIEIOO</a:t>
            </a:r>
            <a:endParaRPr lang="en-CA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FFC511-764C-466A-931F-E6D54458F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2F03B-770F-4D09-8FA7-FE69752BFF22}" type="slidenum">
              <a:rPr lang="en-CA" smtClean="0"/>
              <a:t>6</a:t>
            </a:fld>
            <a:endParaRPr lang="en-CA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57F2A9D8-A157-4D42-8FA3-D61DC104F23B}"/>
              </a:ext>
            </a:extLst>
          </p:cNvPr>
          <p:cNvGrpSpPr/>
          <p:nvPr/>
        </p:nvGrpSpPr>
        <p:grpSpPr>
          <a:xfrm>
            <a:off x="8153400" y="834691"/>
            <a:ext cx="2950040" cy="5268706"/>
            <a:chOff x="7272115" y="826819"/>
            <a:chExt cx="2305030" cy="4116731"/>
          </a:xfrm>
        </p:grpSpPr>
        <p:sp>
          <p:nvSpPr>
            <p:cNvPr id="10" name="Rectangle: Top Corners Rounded 9">
              <a:extLst>
                <a:ext uri="{FF2B5EF4-FFF2-40B4-BE49-F238E27FC236}">
                  <a16:creationId xmlns:a16="http://schemas.microsoft.com/office/drawing/2014/main" id="{C6E19B98-980F-43A7-8FA3-F2CB4DEA2721}"/>
                </a:ext>
              </a:extLst>
            </p:cNvPr>
            <p:cNvSpPr/>
            <p:nvPr/>
          </p:nvSpPr>
          <p:spPr>
            <a:xfrm>
              <a:off x="7272115" y="826819"/>
              <a:ext cx="2305030" cy="4116731"/>
            </a:xfrm>
            <a:prstGeom prst="round2SameRect">
              <a:avLst/>
            </a:prstGeom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9" name="Rectangle: Top Corners Rounded 8">
              <a:extLst>
                <a:ext uri="{FF2B5EF4-FFF2-40B4-BE49-F238E27FC236}">
                  <a16:creationId xmlns:a16="http://schemas.microsoft.com/office/drawing/2014/main" id="{B24BF68C-5BBC-44A0-95D3-14D7E2CF1392}"/>
                </a:ext>
              </a:extLst>
            </p:cNvPr>
            <p:cNvSpPr/>
            <p:nvPr/>
          </p:nvSpPr>
          <p:spPr>
            <a:xfrm>
              <a:off x="7418645" y="915709"/>
              <a:ext cx="2011968" cy="3864357"/>
            </a:xfrm>
            <a:prstGeom prst="round2Same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994C799D-398F-427D-911C-48FA9675F891}"/>
                </a:ext>
              </a:extLst>
            </p:cNvPr>
            <p:cNvGrpSpPr/>
            <p:nvPr/>
          </p:nvGrpSpPr>
          <p:grpSpPr>
            <a:xfrm>
              <a:off x="7851258" y="3647783"/>
              <a:ext cx="1139933" cy="896917"/>
              <a:chOff x="6059199" y="4588439"/>
              <a:chExt cx="1139933" cy="896917"/>
            </a:xfrm>
          </p:grpSpPr>
          <p:sp>
            <p:nvSpPr>
              <p:cNvPr id="14" name="Right Triangle 13">
                <a:extLst>
                  <a:ext uri="{FF2B5EF4-FFF2-40B4-BE49-F238E27FC236}">
                    <a16:creationId xmlns:a16="http://schemas.microsoft.com/office/drawing/2014/main" id="{A0F95AAF-49FC-463A-B837-2C4B2142C92B}"/>
                  </a:ext>
                </a:extLst>
              </p:cNvPr>
              <p:cNvSpPr/>
              <p:nvPr/>
            </p:nvSpPr>
            <p:spPr>
              <a:xfrm rot="2760000">
                <a:off x="6055694" y="4611424"/>
                <a:ext cx="105993" cy="98972"/>
              </a:xfrm>
              <a:prstGeom prst="rtTriangl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5" name="Right Triangle 14">
                <a:extLst>
                  <a:ext uri="{FF2B5EF4-FFF2-40B4-BE49-F238E27FC236}">
                    <a16:creationId xmlns:a16="http://schemas.microsoft.com/office/drawing/2014/main" id="{75BFB3E2-6FBA-40DF-8D9C-067A01E8FC95}"/>
                  </a:ext>
                </a:extLst>
              </p:cNvPr>
              <p:cNvSpPr/>
              <p:nvPr/>
            </p:nvSpPr>
            <p:spPr>
              <a:xfrm rot="2760000">
                <a:off x="6055692" y="4761324"/>
                <a:ext cx="105993" cy="98972"/>
              </a:xfrm>
              <a:prstGeom prst="rtTriangl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6" name="Right Triangle 15">
                <a:extLst>
                  <a:ext uri="{FF2B5EF4-FFF2-40B4-BE49-F238E27FC236}">
                    <a16:creationId xmlns:a16="http://schemas.microsoft.com/office/drawing/2014/main" id="{95AAE9F5-BD9E-41CA-BC22-B1A97FCCCA6A}"/>
                  </a:ext>
                </a:extLst>
              </p:cNvPr>
              <p:cNvSpPr/>
              <p:nvPr/>
            </p:nvSpPr>
            <p:spPr>
              <a:xfrm rot="2760000">
                <a:off x="6055692" y="4911225"/>
                <a:ext cx="105993" cy="98972"/>
              </a:xfrm>
              <a:prstGeom prst="rtTriangl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7" name="Right Triangle 16">
                <a:extLst>
                  <a:ext uri="{FF2B5EF4-FFF2-40B4-BE49-F238E27FC236}">
                    <a16:creationId xmlns:a16="http://schemas.microsoft.com/office/drawing/2014/main" id="{8A5C0A29-32BD-48A3-A101-4A34FAAD2A99}"/>
                  </a:ext>
                </a:extLst>
              </p:cNvPr>
              <p:cNvSpPr/>
              <p:nvPr/>
            </p:nvSpPr>
            <p:spPr>
              <a:xfrm rot="2760000">
                <a:off x="6055690" y="5061125"/>
                <a:ext cx="105993" cy="98972"/>
              </a:xfrm>
              <a:prstGeom prst="rtTriangl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8" name="Right Triangle 17">
                <a:extLst>
                  <a:ext uri="{FF2B5EF4-FFF2-40B4-BE49-F238E27FC236}">
                    <a16:creationId xmlns:a16="http://schemas.microsoft.com/office/drawing/2014/main" id="{EEE354C3-79E1-42BD-8D5A-EBABAAE7A8AF}"/>
                  </a:ext>
                </a:extLst>
              </p:cNvPr>
              <p:cNvSpPr/>
              <p:nvPr/>
            </p:nvSpPr>
            <p:spPr>
              <a:xfrm rot="2760000">
                <a:off x="6055690" y="5211022"/>
                <a:ext cx="105993" cy="98972"/>
              </a:xfrm>
              <a:prstGeom prst="rtTriangl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9" name="Right Triangle 18">
                <a:extLst>
                  <a:ext uri="{FF2B5EF4-FFF2-40B4-BE49-F238E27FC236}">
                    <a16:creationId xmlns:a16="http://schemas.microsoft.com/office/drawing/2014/main" id="{26F15341-A4D8-4D09-ADC3-566B122D9263}"/>
                  </a:ext>
                </a:extLst>
              </p:cNvPr>
              <p:cNvSpPr/>
              <p:nvPr/>
            </p:nvSpPr>
            <p:spPr>
              <a:xfrm rot="2760000">
                <a:off x="6055688" y="5360922"/>
                <a:ext cx="105993" cy="98972"/>
              </a:xfrm>
              <a:prstGeom prst="rtTriangl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2" name="Right Triangle 21">
                <a:extLst>
                  <a:ext uri="{FF2B5EF4-FFF2-40B4-BE49-F238E27FC236}">
                    <a16:creationId xmlns:a16="http://schemas.microsoft.com/office/drawing/2014/main" id="{B95368D6-2EC6-4CD5-8A23-FDA526578F8E}"/>
                  </a:ext>
                </a:extLst>
              </p:cNvPr>
              <p:cNvSpPr/>
              <p:nvPr/>
            </p:nvSpPr>
            <p:spPr>
              <a:xfrm rot="13560000">
                <a:off x="7096649" y="4611420"/>
                <a:ext cx="105993" cy="98972"/>
              </a:xfrm>
              <a:prstGeom prst="rtTriangl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3" name="Right Triangle 22">
                <a:extLst>
                  <a:ext uri="{FF2B5EF4-FFF2-40B4-BE49-F238E27FC236}">
                    <a16:creationId xmlns:a16="http://schemas.microsoft.com/office/drawing/2014/main" id="{D1778602-2513-4D10-BE61-7869E20CF640}"/>
                  </a:ext>
                </a:extLst>
              </p:cNvPr>
              <p:cNvSpPr/>
              <p:nvPr/>
            </p:nvSpPr>
            <p:spPr>
              <a:xfrm rot="13560000">
                <a:off x="7096647" y="4761320"/>
                <a:ext cx="105993" cy="98972"/>
              </a:xfrm>
              <a:prstGeom prst="rtTriangl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4" name="Right Triangle 23">
                <a:extLst>
                  <a:ext uri="{FF2B5EF4-FFF2-40B4-BE49-F238E27FC236}">
                    <a16:creationId xmlns:a16="http://schemas.microsoft.com/office/drawing/2014/main" id="{0C24B363-DB5D-4F85-BFB7-10100AA8A75F}"/>
                  </a:ext>
                </a:extLst>
              </p:cNvPr>
              <p:cNvSpPr/>
              <p:nvPr/>
            </p:nvSpPr>
            <p:spPr>
              <a:xfrm rot="13560000">
                <a:off x="7096645" y="4911220"/>
                <a:ext cx="105993" cy="98972"/>
              </a:xfrm>
              <a:prstGeom prst="rtTriangl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5" name="Right Triangle 24">
                <a:extLst>
                  <a:ext uri="{FF2B5EF4-FFF2-40B4-BE49-F238E27FC236}">
                    <a16:creationId xmlns:a16="http://schemas.microsoft.com/office/drawing/2014/main" id="{3FE4DBBD-92F0-4D41-BF43-FF7F826EB2D4}"/>
                  </a:ext>
                </a:extLst>
              </p:cNvPr>
              <p:cNvSpPr/>
              <p:nvPr/>
            </p:nvSpPr>
            <p:spPr>
              <a:xfrm rot="13560000">
                <a:off x="7096643" y="5061120"/>
                <a:ext cx="105993" cy="98972"/>
              </a:xfrm>
              <a:prstGeom prst="rtTriangl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6" name="Right Triangle 25">
                <a:extLst>
                  <a:ext uri="{FF2B5EF4-FFF2-40B4-BE49-F238E27FC236}">
                    <a16:creationId xmlns:a16="http://schemas.microsoft.com/office/drawing/2014/main" id="{B4D98651-C370-40E2-9B6D-40134AB8B1D2}"/>
                  </a:ext>
                </a:extLst>
              </p:cNvPr>
              <p:cNvSpPr/>
              <p:nvPr/>
            </p:nvSpPr>
            <p:spPr>
              <a:xfrm rot="13560000">
                <a:off x="7096643" y="5211016"/>
                <a:ext cx="105993" cy="98972"/>
              </a:xfrm>
              <a:prstGeom prst="rtTriangl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7" name="Right Triangle 26">
                <a:extLst>
                  <a:ext uri="{FF2B5EF4-FFF2-40B4-BE49-F238E27FC236}">
                    <a16:creationId xmlns:a16="http://schemas.microsoft.com/office/drawing/2014/main" id="{F40A1A8E-0259-4AE4-A317-E1E7D86E0501}"/>
                  </a:ext>
                </a:extLst>
              </p:cNvPr>
              <p:cNvSpPr/>
              <p:nvPr/>
            </p:nvSpPr>
            <p:spPr>
              <a:xfrm rot="13560000">
                <a:off x="7096641" y="5360916"/>
                <a:ext cx="105993" cy="98972"/>
              </a:xfrm>
              <a:prstGeom prst="rtTriangl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264183C1-80E0-4B04-860F-82E5FECFE5B4}"/>
                  </a:ext>
                </a:extLst>
              </p:cNvPr>
              <p:cNvSpPr/>
              <p:nvPr/>
            </p:nvSpPr>
            <p:spPr>
              <a:xfrm>
                <a:off x="6105513" y="4588439"/>
                <a:ext cx="1047300" cy="896917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sp>
          <p:nvSpPr>
            <p:cNvPr id="30" name="Rectangle: Top Corners Rounded 29">
              <a:extLst>
                <a:ext uri="{FF2B5EF4-FFF2-40B4-BE49-F238E27FC236}">
                  <a16:creationId xmlns:a16="http://schemas.microsoft.com/office/drawing/2014/main" id="{25D145CC-5880-4FCC-91A6-5C74B1C76807}"/>
                </a:ext>
              </a:extLst>
            </p:cNvPr>
            <p:cNvSpPr/>
            <p:nvPr/>
          </p:nvSpPr>
          <p:spPr>
            <a:xfrm>
              <a:off x="7897350" y="1628595"/>
              <a:ext cx="1047750" cy="2021364"/>
            </a:xfrm>
            <a:prstGeom prst="round2Same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2792293C-BF10-4B8A-86DF-55668AE74A74}"/>
              </a:ext>
            </a:extLst>
          </p:cNvPr>
          <p:cNvSpPr txBox="1"/>
          <p:nvPr/>
        </p:nvSpPr>
        <p:spPr>
          <a:xfrm>
            <a:off x="8757026" y="521928"/>
            <a:ext cx="16258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Pressure Vessel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15A20DF-28F4-4766-8855-63EB3F8B44F5}"/>
              </a:ext>
            </a:extLst>
          </p:cNvPr>
          <p:cNvSpPr txBox="1"/>
          <p:nvPr/>
        </p:nvSpPr>
        <p:spPr>
          <a:xfrm>
            <a:off x="8839447" y="1130796"/>
            <a:ext cx="1571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Hydraulic Fluid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5F25B09-C07E-4C5A-B7C7-248386FC3FAA}"/>
              </a:ext>
            </a:extLst>
          </p:cNvPr>
          <p:cNvSpPr txBox="1"/>
          <p:nvPr/>
        </p:nvSpPr>
        <p:spPr>
          <a:xfrm>
            <a:off x="9262255" y="2765935"/>
            <a:ext cx="726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dirty="0"/>
              <a:t>Freon</a:t>
            </a: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CAA42983-FD05-48D8-A65E-9BC6FD8F78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1861" y="936239"/>
            <a:ext cx="4387894" cy="3290921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DB1CA5BA-3CD7-4AFF-8377-BE19C429BC87}"/>
              </a:ext>
            </a:extLst>
          </p:cNvPr>
          <p:cNvSpPr txBox="1"/>
          <p:nvPr/>
        </p:nvSpPr>
        <p:spPr>
          <a:xfrm>
            <a:off x="1383746" y="738225"/>
            <a:ext cx="1039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Fixed P, T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B8735D8-5557-4D1F-9082-E468D669B518}"/>
              </a:ext>
            </a:extLst>
          </p:cNvPr>
          <p:cNvSpPr txBox="1"/>
          <p:nvPr/>
        </p:nvSpPr>
        <p:spPr>
          <a:xfrm>
            <a:off x="3581400" y="2908347"/>
            <a:ext cx="753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dirty="0"/>
              <a:t>Liquid</a:t>
            </a:r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E67534A3-687D-4674-B45E-22FB6F0E797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43657" y="4145340"/>
            <a:ext cx="4156097" cy="2121536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780AD558-10C8-4081-BCB0-E1B2C89F1A43}"/>
              </a:ext>
            </a:extLst>
          </p:cNvPr>
          <p:cNvSpPr txBox="1"/>
          <p:nvPr/>
        </p:nvSpPr>
        <p:spPr>
          <a:xfrm>
            <a:off x="1952818" y="5306544"/>
            <a:ext cx="6399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Solid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CA018DB-EF6D-40DC-99E1-FA76215B1D47}"/>
              </a:ext>
            </a:extLst>
          </p:cNvPr>
          <p:cNvSpPr txBox="1"/>
          <p:nvPr/>
        </p:nvSpPr>
        <p:spPr>
          <a:xfrm>
            <a:off x="3493243" y="4558819"/>
            <a:ext cx="12175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Liquid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B59E2BF-384B-4E4F-880E-69E23E1B62FB}"/>
              </a:ext>
            </a:extLst>
          </p:cNvPr>
          <p:cNvSpPr txBox="1"/>
          <p:nvPr/>
        </p:nvSpPr>
        <p:spPr>
          <a:xfrm>
            <a:off x="4179866" y="5675876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Gas</a:t>
            </a:r>
          </a:p>
        </p:txBody>
      </p:sp>
      <p:sp>
        <p:nvSpPr>
          <p:cNvPr id="52" name="Star: 5 Points 51">
            <a:extLst>
              <a:ext uri="{FF2B5EF4-FFF2-40B4-BE49-F238E27FC236}">
                <a16:creationId xmlns:a16="http://schemas.microsoft.com/office/drawing/2014/main" id="{889DADE3-6D01-4BCC-9323-2D40BC2B5480}"/>
              </a:ext>
            </a:extLst>
          </p:cNvPr>
          <p:cNvSpPr/>
          <p:nvPr/>
        </p:nvSpPr>
        <p:spPr>
          <a:xfrm>
            <a:off x="3724122" y="5152041"/>
            <a:ext cx="108134" cy="108134"/>
          </a:xfrm>
          <a:prstGeom prst="star5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AD30107-05E4-4A90-8B95-977D05FC36B3}"/>
              </a:ext>
            </a:extLst>
          </p:cNvPr>
          <p:cNvSpPr txBox="1"/>
          <p:nvPr/>
        </p:nvSpPr>
        <p:spPr>
          <a:xfrm rot="16200000">
            <a:off x="778326" y="4447378"/>
            <a:ext cx="989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Pressure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B5D4AB1-AE6A-4A18-81F6-77C9AD00F45B}"/>
              </a:ext>
            </a:extLst>
          </p:cNvPr>
          <p:cNvSpPr txBox="1"/>
          <p:nvPr/>
        </p:nvSpPr>
        <p:spPr>
          <a:xfrm>
            <a:off x="4125225" y="6126947"/>
            <a:ext cx="13885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Temperature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5337746-DB6A-4647-BABE-D93394106F6B}"/>
              </a:ext>
            </a:extLst>
          </p:cNvPr>
          <p:cNvSpPr txBox="1"/>
          <p:nvPr/>
        </p:nvSpPr>
        <p:spPr>
          <a:xfrm>
            <a:off x="2968831" y="1733797"/>
            <a:ext cx="615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P=P</a:t>
            </a:r>
            <a:r>
              <a:rPr lang="en-US" baseline="-25000" dirty="0"/>
              <a:t>0</a:t>
            </a:r>
            <a:endParaRPr lang="en-CA" dirty="0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934EDE43-D690-42DD-B901-1A325720EC73}"/>
              </a:ext>
            </a:extLst>
          </p:cNvPr>
          <p:cNvSpPr/>
          <p:nvPr/>
        </p:nvSpPr>
        <p:spPr>
          <a:xfrm>
            <a:off x="3922381" y="2770064"/>
            <a:ext cx="142412" cy="1424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968110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38">
            <a:extLst>
              <a:ext uri="{FF2B5EF4-FFF2-40B4-BE49-F238E27FC236}">
                <a16:creationId xmlns:a16="http://schemas.microsoft.com/office/drawing/2014/main" id="{CAA42983-FD05-48D8-A65E-9BC6FD8F78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1861" y="936239"/>
            <a:ext cx="4387894" cy="329092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215C7DE9-BBD8-43EC-AF3D-2A4C9C5AF7B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43657" y="4145340"/>
            <a:ext cx="4156097" cy="212153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4E00B2E-EAFF-420F-9A6C-EC094E1691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/>
              <a:t>Bubble Chamber Principles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0DB59D-EA3A-4504-A6FF-0DFE426D1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CC276-D19E-4DA5-9263-D160A3BD43D9}" type="datetime1">
              <a:rPr lang="en-CA" smtClean="0"/>
              <a:t>2021-05-07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3C16B6-E8F1-4D1B-A262-EBF3FAD195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Colin Moore - EIEIOO</a:t>
            </a:r>
            <a:endParaRPr lang="en-CA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FFC511-764C-466A-931F-E6D54458F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2F03B-770F-4D09-8FA7-FE69752BFF22}" type="slidenum">
              <a:rPr lang="en-CA" smtClean="0"/>
              <a:t>7</a:t>
            </a:fld>
            <a:endParaRPr lang="en-CA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57F2A9D8-A157-4D42-8FA3-D61DC104F23B}"/>
              </a:ext>
            </a:extLst>
          </p:cNvPr>
          <p:cNvGrpSpPr/>
          <p:nvPr/>
        </p:nvGrpSpPr>
        <p:grpSpPr>
          <a:xfrm>
            <a:off x="8153400" y="834691"/>
            <a:ext cx="2950040" cy="5268706"/>
            <a:chOff x="7272115" y="826819"/>
            <a:chExt cx="2305030" cy="4116731"/>
          </a:xfrm>
        </p:grpSpPr>
        <p:sp>
          <p:nvSpPr>
            <p:cNvPr id="10" name="Rectangle: Top Corners Rounded 9">
              <a:extLst>
                <a:ext uri="{FF2B5EF4-FFF2-40B4-BE49-F238E27FC236}">
                  <a16:creationId xmlns:a16="http://schemas.microsoft.com/office/drawing/2014/main" id="{C6E19B98-980F-43A7-8FA3-F2CB4DEA2721}"/>
                </a:ext>
              </a:extLst>
            </p:cNvPr>
            <p:cNvSpPr/>
            <p:nvPr/>
          </p:nvSpPr>
          <p:spPr>
            <a:xfrm>
              <a:off x="7272115" y="826819"/>
              <a:ext cx="2305030" cy="4116731"/>
            </a:xfrm>
            <a:prstGeom prst="round2SameRect">
              <a:avLst/>
            </a:prstGeom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9" name="Rectangle: Top Corners Rounded 8">
              <a:extLst>
                <a:ext uri="{FF2B5EF4-FFF2-40B4-BE49-F238E27FC236}">
                  <a16:creationId xmlns:a16="http://schemas.microsoft.com/office/drawing/2014/main" id="{B24BF68C-5BBC-44A0-95D3-14D7E2CF1392}"/>
                </a:ext>
              </a:extLst>
            </p:cNvPr>
            <p:cNvSpPr/>
            <p:nvPr/>
          </p:nvSpPr>
          <p:spPr>
            <a:xfrm>
              <a:off x="7418645" y="915709"/>
              <a:ext cx="2011968" cy="3864357"/>
            </a:xfrm>
            <a:prstGeom prst="round2Same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994C799D-398F-427D-911C-48FA9675F891}"/>
                </a:ext>
              </a:extLst>
            </p:cNvPr>
            <p:cNvGrpSpPr/>
            <p:nvPr/>
          </p:nvGrpSpPr>
          <p:grpSpPr>
            <a:xfrm>
              <a:off x="7851258" y="3647783"/>
              <a:ext cx="1139933" cy="896917"/>
              <a:chOff x="6059199" y="4588439"/>
              <a:chExt cx="1139933" cy="896917"/>
            </a:xfrm>
          </p:grpSpPr>
          <p:sp>
            <p:nvSpPr>
              <p:cNvPr id="14" name="Right Triangle 13">
                <a:extLst>
                  <a:ext uri="{FF2B5EF4-FFF2-40B4-BE49-F238E27FC236}">
                    <a16:creationId xmlns:a16="http://schemas.microsoft.com/office/drawing/2014/main" id="{A0F95AAF-49FC-463A-B837-2C4B2142C92B}"/>
                  </a:ext>
                </a:extLst>
              </p:cNvPr>
              <p:cNvSpPr/>
              <p:nvPr/>
            </p:nvSpPr>
            <p:spPr>
              <a:xfrm rot="2760000">
                <a:off x="6055694" y="4611424"/>
                <a:ext cx="105993" cy="98972"/>
              </a:xfrm>
              <a:prstGeom prst="rtTriangl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5" name="Right Triangle 14">
                <a:extLst>
                  <a:ext uri="{FF2B5EF4-FFF2-40B4-BE49-F238E27FC236}">
                    <a16:creationId xmlns:a16="http://schemas.microsoft.com/office/drawing/2014/main" id="{75BFB3E2-6FBA-40DF-8D9C-067A01E8FC95}"/>
                  </a:ext>
                </a:extLst>
              </p:cNvPr>
              <p:cNvSpPr/>
              <p:nvPr/>
            </p:nvSpPr>
            <p:spPr>
              <a:xfrm rot="2760000">
                <a:off x="6055692" y="4761324"/>
                <a:ext cx="105993" cy="98972"/>
              </a:xfrm>
              <a:prstGeom prst="rtTriangl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6" name="Right Triangle 15">
                <a:extLst>
                  <a:ext uri="{FF2B5EF4-FFF2-40B4-BE49-F238E27FC236}">
                    <a16:creationId xmlns:a16="http://schemas.microsoft.com/office/drawing/2014/main" id="{95AAE9F5-BD9E-41CA-BC22-B1A97FCCCA6A}"/>
                  </a:ext>
                </a:extLst>
              </p:cNvPr>
              <p:cNvSpPr/>
              <p:nvPr/>
            </p:nvSpPr>
            <p:spPr>
              <a:xfrm rot="2760000">
                <a:off x="6055692" y="4911225"/>
                <a:ext cx="105993" cy="98972"/>
              </a:xfrm>
              <a:prstGeom prst="rtTriangl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7" name="Right Triangle 16">
                <a:extLst>
                  <a:ext uri="{FF2B5EF4-FFF2-40B4-BE49-F238E27FC236}">
                    <a16:creationId xmlns:a16="http://schemas.microsoft.com/office/drawing/2014/main" id="{8A5C0A29-32BD-48A3-A101-4A34FAAD2A99}"/>
                  </a:ext>
                </a:extLst>
              </p:cNvPr>
              <p:cNvSpPr/>
              <p:nvPr/>
            </p:nvSpPr>
            <p:spPr>
              <a:xfrm rot="2760000">
                <a:off x="6055690" y="5061125"/>
                <a:ext cx="105993" cy="98972"/>
              </a:xfrm>
              <a:prstGeom prst="rtTriangl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8" name="Right Triangle 17">
                <a:extLst>
                  <a:ext uri="{FF2B5EF4-FFF2-40B4-BE49-F238E27FC236}">
                    <a16:creationId xmlns:a16="http://schemas.microsoft.com/office/drawing/2014/main" id="{EEE354C3-79E1-42BD-8D5A-EBABAAE7A8AF}"/>
                  </a:ext>
                </a:extLst>
              </p:cNvPr>
              <p:cNvSpPr/>
              <p:nvPr/>
            </p:nvSpPr>
            <p:spPr>
              <a:xfrm rot="2760000">
                <a:off x="6055690" y="5211022"/>
                <a:ext cx="105993" cy="98972"/>
              </a:xfrm>
              <a:prstGeom prst="rtTriangl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9" name="Right Triangle 18">
                <a:extLst>
                  <a:ext uri="{FF2B5EF4-FFF2-40B4-BE49-F238E27FC236}">
                    <a16:creationId xmlns:a16="http://schemas.microsoft.com/office/drawing/2014/main" id="{26F15341-A4D8-4D09-ADC3-566B122D9263}"/>
                  </a:ext>
                </a:extLst>
              </p:cNvPr>
              <p:cNvSpPr/>
              <p:nvPr/>
            </p:nvSpPr>
            <p:spPr>
              <a:xfrm rot="2760000">
                <a:off x="6055688" y="5360922"/>
                <a:ext cx="105993" cy="98972"/>
              </a:xfrm>
              <a:prstGeom prst="rtTriangl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2" name="Right Triangle 21">
                <a:extLst>
                  <a:ext uri="{FF2B5EF4-FFF2-40B4-BE49-F238E27FC236}">
                    <a16:creationId xmlns:a16="http://schemas.microsoft.com/office/drawing/2014/main" id="{B95368D6-2EC6-4CD5-8A23-FDA526578F8E}"/>
                  </a:ext>
                </a:extLst>
              </p:cNvPr>
              <p:cNvSpPr/>
              <p:nvPr/>
            </p:nvSpPr>
            <p:spPr>
              <a:xfrm rot="13560000">
                <a:off x="7096649" y="4611420"/>
                <a:ext cx="105993" cy="98972"/>
              </a:xfrm>
              <a:prstGeom prst="rtTriangl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3" name="Right Triangle 22">
                <a:extLst>
                  <a:ext uri="{FF2B5EF4-FFF2-40B4-BE49-F238E27FC236}">
                    <a16:creationId xmlns:a16="http://schemas.microsoft.com/office/drawing/2014/main" id="{D1778602-2513-4D10-BE61-7869E20CF640}"/>
                  </a:ext>
                </a:extLst>
              </p:cNvPr>
              <p:cNvSpPr/>
              <p:nvPr/>
            </p:nvSpPr>
            <p:spPr>
              <a:xfrm rot="13560000">
                <a:off x="7096647" y="4761320"/>
                <a:ext cx="105993" cy="98972"/>
              </a:xfrm>
              <a:prstGeom prst="rtTriangl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4" name="Right Triangle 23">
                <a:extLst>
                  <a:ext uri="{FF2B5EF4-FFF2-40B4-BE49-F238E27FC236}">
                    <a16:creationId xmlns:a16="http://schemas.microsoft.com/office/drawing/2014/main" id="{0C24B363-DB5D-4F85-BFB7-10100AA8A75F}"/>
                  </a:ext>
                </a:extLst>
              </p:cNvPr>
              <p:cNvSpPr/>
              <p:nvPr/>
            </p:nvSpPr>
            <p:spPr>
              <a:xfrm rot="13560000">
                <a:off x="7096645" y="4911220"/>
                <a:ext cx="105993" cy="98972"/>
              </a:xfrm>
              <a:prstGeom prst="rtTriangl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5" name="Right Triangle 24">
                <a:extLst>
                  <a:ext uri="{FF2B5EF4-FFF2-40B4-BE49-F238E27FC236}">
                    <a16:creationId xmlns:a16="http://schemas.microsoft.com/office/drawing/2014/main" id="{3FE4DBBD-92F0-4D41-BF43-FF7F826EB2D4}"/>
                  </a:ext>
                </a:extLst>
              </p:cNvPr>
              <p:cNvSpPr/>
              <p:nvPr/>
            </p:nvSpPr>
            <p:spPr>
              <a:xfrm rot="13560000">
                <a:off x="7096643" y="5061120"/>
                <a:ext cx="105993" cy="98972"/>
              </a:xfrm>
              <a:prstGeom prst="rtTriangl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6" name="Right Triangle 25">
                <a:extLst>
                  <a:ext uri="{FF2B5EF4-FFF2-40B4-BE49-F238E27FC236}">
                    <a16:creationId xmlns:a16="http://schemas.microsoft.com/office/drawing/2014/main" id="{B4D98651-C370-40E2-9B6D-40134AB8B1D2}"/>
                  </a:ext>
                </a:extLst>
              </p:cNvPr>
              <p:cNvSpPr/>
              <p:nvPr/>
            </p:nvSpPr>
            <p:spPr>
              <a:xfrm rot="13560000">
                <a:off x="7096643" y="5211016"/>
                <a:ext cx="105993" cy="98972"/>
              </a:xfrm>
              <a:prstGeom prst="rtTriangl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7" name="Right Triangle 26">
                <a:extLst>
                  <a:ext uri="{FF2B5EF4-FFF2-40B4-BE49-F238E27FC236}">
                    <a16:creationId xmlns:a16="http://schemas.microsoft.com/office/drawing/2014/main" id="{F40A1A8E-0259-4AE4-A317-E1E7D86E0501}"/>
                  </a:ext>
                </a:extLst>
              </p:cNvPr>
              <p:cNvSpPr/>
              <p:nvPr/>
            </p:nvSpPr>
            <p:spPr>
              <a:xfrm rot="13560000">
                <a:off x="7096641" y="5360916"/>
                <a:ext cx="105993" cy="98972"/>
              </a:xfrm>
              <a:prstGeom prst="rtTriangl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264183C1-80E0-4B04-860F-82E5FECFE5B4}"/>
                  </a:ext>
                </a:extLst>
              </p:cNvPr>
              <p:cNvSpPr/>
              <p:nvPr/>
            </p:nvSpPr>
            <p:spPr>
              <a:xfrm>
                <a:off x="6105513" y="4588439"/>
                <a:ext cx="1047300" cy="896917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sp>
          <p:nvSpPr>
            <p:cNvPr id="30" name="Rectangle: Top Corners Rounded 29">
              <a:extLst>
                <a:ext uri="{FF2B5EF4-FFF2-40B4-BE49-F238E27FC236}">
                  <a16:creationId xmlns:a16="http://schemas.microsoft.com/office/drawing/2014/main" id="{25D145CC-5880-4FCC-91A6-5C74B1C76807}"/>
                </a:ext>
              </a:extLst>
            </p:cNvPr>
            <p:cNvSpPr/>
            <p:nvPr/>
          </p:nvSpPr>
          <p:spPr>
            <a:xfrm>
              <a:off x="7897350" y="1628595"/>
              <a:ext cx="1047750" cy="2021364"/>
            </a:xfrm>
            <a:prstGeom prst="round2Same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2792293C-BF10-4B8A-86DF-55668AE74A74}"/>
              </a:ext>
            </a:extLst>
          </p:cNvPr>
          <p:cNvSpPr txBox="1"/>
          <p:nvPr/>
        </p:nvSpPr>
        <p:spPr>
          <a:xfrm>
            <a:off x="8757026" y="521928"/>
            <a:ext cx="16258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Pressure Vessel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15A20DF-28F4-4766-8855-63EB3F8B44F5}"/>
              </a:ext>
            </a:extLst>
          </p:cNvPr>
          <p:cNvSpPr txBox="1"/>
          <p:nvPr/>
        </p:nvSpPr>
        <p:spPr>
          <a:xfrm>
            <a:off x="8839447" y="1130796"/>
            <a:ext cx="1571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Hydraulic Fluid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5F25B09-C07E-4C5A-B7C7-248386FC3FAA}"/>
              </a:ext>
            </a:extLst>
          </p:cNvPr>
          <p:cNvSpPr txBox="1"/>
          <p:nvPr/>
        </p:nvSpPr>
        <p:spPr>
          <a:xfrm>
            <a:off x="9262255" y="2765935"/>
            <a:ext cx="726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dirty="0"/>
              <a:t>Freon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B1CA5BA-3CD7-4AFF-8377-BE19C429BC87}"/>
              </a:ext>
            </a:extLst>
          </p:cNvPr>
          <p:cNvSpPr txBox="1"/>
          <p:nvPr/>
        </p:nvSpPr>
        <p:spPr>
          <a:xfrm>
            <a:off x="1383746" y="738225"/>
            <a:ext cx="1039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Fixed P, T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80AD558-10C8-4081-BCB0-E1B2C89F1A43}"/>
              </a:ext>
            </a:extLst>
          </p:cNvPr>
          <p:cNvSpPr txBox="1"/>
          <p:nvPr/>
        </p:nvSpPr>
        <p:spPr>
          <a:xfrm>
            <a:off x="1952818" y="5306544"/>
            <a:ext cx="6399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Solid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CA018DB-EF6D-40DC-99E1-FA76215B1D47}"/>
              </a:ext>
            </a:extLst>
          </p:cNvPr>
          <p:cNvSpPr txBox="1"/>
          <p:nvPr/>
        </p:nvSpPr>
        <p:spPr>
          <a:xfrm>
            <a:off x="3493243" y="4558819"/>
            <a:ext cx="12175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Liquid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B59E2BF-384B-4E4F-880E-69E23E1B62FB}"/>
              </a:ext>
            </a:extLst>
          </p:cNvPr>
          <p:cNvSpPr txBox="1"/>
          <p:nvPr/>
        </p:nvSpPr>
        <p:spPr>
          <a:xfrm>
            <a:off x="4179866" y="5675876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Gas</a:t>
            </a:r>
          </a:p>
        </p:txBody>
      </p:sp>
      <p:sp>
        <p:nvSpPr>
          <p:cNvPr id="52" name="Star: 5 Points 51">
            <a:extLst>
              <a:ext uri="{FF2B5EF4-FFF2-40B4-BE49-F238E27FC236}">
                <a16:creationId xmlns:a16="http://schemas.microsoft.com/office/drawing/2014/main" id="{889DADE3-6D01-4BCC-9323-2D40BC2B5480}"/>
              </a:ext>
            </a:extLst>
          </p:cNvPr>
          <p:cNvSpPr/>
          <p:nvPr/>
        </p:nvSpPr>
        <p:spPr>
          <a:xfrm>
            <a:off x="3724122" y="5571145"/>
            <a:ext cx="108134" cy="108134"/>
          </a:xfrm>
          <a:prstGeom prst="star5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AD30107-05E4-4A90-8B95-977D05FC36B3}"/>
              </a:ext>
            </a:extLst>
          </p:cNvPr>
          <p:cNvSpPr txBox="1"/>
          <p:nvPr/>
        </p:nvSpPr>
        <p:spPr>
          <a:xfrm rot="16200000">
            <a:off x="778326" y="4447378"/>
            <a:ext cx="989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Pressure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B5D4AB1-AE6A-4A18-81F6-77C9AD00F45B}"/>
              </a:ext>
            </a:extLst>
          </p:cNvPr>
          <p:cNvSpPr txBox="1"/>
          <p:nvPr/>
        </p:nvSpPr>
        <p:spPr>
          <a:xfrm>
            <a:off x="4125225" y="6126947"/>
            <a:ext cx="13885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Temperature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2F09B693-E7DE-478A-8D47-E7446FE69A2E}"/>
              </a:ext>
            </a:extLst>
          </p:cNvPr>
          <p:cNvSpPr/>
          <p:nvPr/>
        </p:nvSpPr>
        <p:spPr>
          <a:xfrm>
            <a:off x="3745956" y="5185034"/>
            <a:ext cx="66745" cy="6674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BBB7F10-B829-4785-8BD6-ACBD6AD2579A}"/>
              </a:ext>
            </a:extLst>
          </p:cNvPr>
          <p:cNvCxnSpPr>
            <a:cxnSpLocks/>
          </p:cNvCxnSpPr>
          <p:nvPr/>
        </p:nvCxnSpPr>
        <p:spPr>
          <a:xfrm>
            <a:off x="3778189" y="5269707"/>
            <a:ext cx="0" cy="27364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5B2B8C45-536C-4012-A2A6-0F00D62A9976}"/>
              </a:ext>
            </a:extLst>
          </p:cNvPr>
          <p:cNvSpPr txBox="1"/>
          <p:nvPr/>
        </p:nvSpPr>
        <p:spPr>
          <a:xfrm>
            <a:off x="2272777" y="3469044"/>
            <a:ext cx="859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Vapour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2715DAA-F0AB-4693-A800-F331295DC138}"/>
              </a:ext>
            </a:extLst>
          </p:cNvPr>
          <p:cNvSpPr txBox="1"/>
          <p:nvPr/>
        </p:nvSpPr>
        <p:spPr>
          <a:xfrm>
            <a:off x="2423390" y="2869201"/>
            <a:ext cx="615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P&lt;P</a:t>
            </a:r>
            <a:r>
              <a:rPr lang="en-US" baseline="-25000" dirty="0"/>
              <a:t>0</a:t>
            </a:r>
            <a:endParaRPr lang="en-CA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B5830E1D-EC54-474F-8D62-EDF8D4D468CB}"/>
              </a:ext>
            </a:extLst>
          </p:cNvPr>
          <p:cNvSpPr txBox="1"/>
          <p:nvPr/>
        </p:nvSpPr>
        <p:spPr>
          <a:xfrm>
            <a:off x="2968831" y="1733797"/>
            <a:ext cx="615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/>
                </a:solidFill>
              </a:rPr>
              <a:t>P=P</a:t>
            </a:r>
            <a:r>
              <a:rPr lang="en-US" baseline="-25000" dirty="0">
                <a:solidFill>
                  <a:schemeClr val="bg2"/>
                </a:solidFill>
              </a:rPr>
              <a:t>0</a:t>
            </a:r>
            <a:endParaRPr lang="en-CA" dirty="0">
              <a:solidFill>
                <a:schemeClr val="bg2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B6E4937-CCE2-4D6D-A990-401C2656B2F2}"/>
              </a:ext>
            </a:extLst>
          </p:cNvPr>
          <p:cNvSpPr txBox="1"/>
          <p:nvPr/>
        </p:nvSpPr>
        <p:spPr>
          <a:xfrm>
            <a:off x="3194179" y="2908347"/>
            <a:ext cx="15281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dirty="0"/>
              <a:t>Liquid</a:t>
            </a:r>
          </a:p>
          <a:p>
            <a:pPr algn="ctr"/>
            <a:r>
              <a:rPr lang="en-CA" dirty="0"/>
              <a:t>(Superheated)</a:t>
            </a: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92A5F977-0456-464A-A21F-69161426F1AF}"/>
              </a:ext>
            </a:extLst>
          </p:cNvPr>
          <p:cNvSpPr/>
          <p:nvPr/>
        </p:nvSpPr>
        <p:spPr>
          <a:xfrm>
            <a:off x="3922381" y="2770064"/>
            <a:ext cx="142412" cy="1424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529194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38">
            <a:extLst>
              <a:ext uri="{FF2B5EF4-FFF2-40B4-BE49-F238E27FC236}">
                <a16:creationId xmlns:a16="http://schemas.microsoft.com/office/drawing/2014/main" id="{CAA42983-FD05-48D8-A65E-9BC6FD8F78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1861" y="936239"/>
            <a:ext cx="4387894" cy="329092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215C7DE9-BBD8-43EC-AF3D-2A4C9C5AF7B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43657" y="4145340"/>
            <a:ext cx="4156097" cy="212153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4E00B2E-EAFF-420F-9A6C-EC094E1691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/>
              <a:t>Bubble Chamber Principles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0DB59D-EA3A-4504-A6FF-0DFE426D1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CC276-D19E-4DA5-9263-D160A3BD43D9}" type="datetime1">
              <a:rPr lang="en-CA" smtClean="0"/>
              <a:t>2021-05-07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3C16B6-E8F1-4D1B-A262-EBF3FAD195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Colin Moore - EIEIOO</a:t>
            </a:r>
            <a:endParaRPr lang="en-CA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FFC511-764C-466A-931F-E6D54458F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2F03B-770F-4D09-8FA7-FE69752BFF22}" type="slidenum">
              <a:rPr lang="en-CA" smtClean="0"/>
              <a:t>8</a:t>
            </a:fld>
            <a:endParaRPr lang="en-CA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57F2A9D8-A157-4D42-8FA3-D61DC104F23B}"/>
              </a:ext>
            </a:extLst>
          </p:cNvPr>
          <p:cNvGrpSpPr/>
          <p:nvPr/>
        </p:nvGrpSpPr>
        <p:grpSpPr>
          <a:xfrm>
            <a:off x="8153400" y="834691"/>
            <a:ext cx="2950040" cy="5268706"/>
            <a:chOff x="7272115" y="826819"/>
            <a:chExt cx="2305030" cy="4116731"/>
          </a:xfrm>
        </p:grpSpPr>
        <p:sp>
          <p:nvSpPr>
            <p:cNvPr id="10" name="Rectangle: Top Corners Rounded 9">
              <a:extLst>
                <a:ext uri="{FF2B5EF4-FFF2-40B4-BE49-F238E27FC236}">
                  <a16:creationId xmlns:a16="http://schemas.microsoft.com/office/drawing/2014/main" id="{C6E19B98-980F-43A7-8FA3-F2CB4DEA2721}"/>
                </a:ext>
              </a:extLst>
            </p:cNvPr>
            <p:cNvSpPr/>
            <p:nvPr/>
          </p:nvSpPr>
          <p:spPr>
            <a:xfrm>
              <a:off x="7272115" y="826819"/>
              <a:ext cx="2305030" cy="4116731"/>
            </a:xfrm>
            <a:prstGeom prst="round2SameRect">
              <a:avLst/>
            </a:prstGeom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9" name="Rectangle: Top Corners Rounded 8">
              <a:extLst>
                <a:ext uri="{FF2B5EF4-FFF2-40B4-BE49-F238E27FC236}">
                  <a16:creationId xmlns:a16="http://schemas.microsoft.com/office/drawing/2014/main" id="{B24BF68C-5BBC-44A0-95D3-14D7E2CF1392}"/>
                </a:ext>
              </a:extLst>
            </p:cNvPr>
            <p:cNvSpPr/>
            <p:nvPr/>
          </p:nvSpPr>
          <p:spPr>
            <a:xfrm>
              <a:off x="7418645" y="915709"/>
              <a:ext cx="2011968" cy="3864357"/>
            </a:xfrm>
            <a:prstGeom prst="round2Same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994C799D-398F-427D-911C-48FA9675F891}"/>
                </a:ext>
              </a:extLst>
            </p:cNvPr>
            <p:cNvGrpSpPr/>
            <p:nvPr/>
          </p:nvGrpSpPr>
          <p:grpSpPr>
            <a:xfrm>
              <a:off x="7851258" y="3647783"/>
              <a:ext cx="1139933" cy="896917"/>
              <a:chOff x="6059199" y="4588439"/>
              <a:chExt cx="1139933" cy="896917"/>
            </a:xfrm>
          </p:grpSpPr>
          <p:sp>
            <p:nvSpPr>
              <p:cNvPr id="14" name="Right Triangle 13">
                <a:extLst>
                  <a:ext uri="{FF2B5EF4-FFF2-40B4-BE49-F238E27FC236}">
                    <a16:creationId xmlns:a16="http://schemas.microsoft.com/office/drawing/2014/main" id="{A0F95AAF-49FC-463A-B837-2C4B2142C92B}"/>
                  </a:ext>
                </a:extLst>
              </p:cNvPr>
              <p:cNvSpPr/>
              <p:nvPr/>
            </p:nvSpPr>
            <p:spPr>
              <a:xfrm rot="2760000">
                <a:off x="6055694" y="4611424"/>
                <a:ext cx="105993" cy="98972"/>
              </a:xfrm>
              <a:prstGeom prst="rtTriangl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5" name="Right Triangle 14">
                <a:extLst>
                  <a:ext uri="{FF2B5EF4-FFF2-40B4-BE49-F238E27FC236}">
                    <a16:creationId xmlns:a16="http://schemas.microsoft.com/office/drawing/2014/main" id="{75BFB3E2-6FBA-40DF-8D9C-067A01E8FC95}"/>
                  </a:ext>
                </a:extLst>
              </p:cNvPr>
              <p:cNvSpPr/>
              <p:nvPr/>
            </p:nvSpPr>
            <p:spPr>
              <a:xfrm rot="2760000">
                <a:off x="6055692" y="4761324"/>
                <a:ext cx="105993" cy="98972"/>
              </a:xfrm>
              <a:prstGeom prst="rtTriangl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6" name="Right Triangle 15">
                <a:extLst>
                  <a:ext uri="{FF2B5EF4-FFF2-40B4-BE49-F238E27FC236}">
                    <a16:creationId xmlns:a16="http://schemas.microsoft.com/office/drawing/2014/main" id="{95AAE9F5-BD9E-41CA-BC22-B1A97FCCCA6A}"/>
                  </a:ext>
                </a:extLst>
              </p:cNvPr>
              <p:cNvSpPr/>
              <p:nvPr/>
            </p:nvSpPr>
            <p:spPr>
              <a:xfrm rot="2760000">
                <a:off x="6055692" y="4911225"/>
                <a:ext cx="105993" cy="98972"/>
              </a:xfrm>
              <a:prstGeom prst="rtTriangl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7" name="Right Triangle 16">
                <a:extLst>
                  <a:ext uri="{FF2B5EF4-FFF2-40B4-BE49-F238E27FC236}">
                    <a16:creationId xmlns:a16="http://schemas.microsoft.com/office/drawing/2014/main" id="{8A5C0A29-32BD-48A3-A101-4A34FAAD2A99}"/>
                  </a:ext>
                </a:extLst>
              </p:cNvPr>
              <p:cNvSpPr/>
              <p:nvPr/>
            </p:nvSpPr>
            <p:spPr>
              <a:xfrm rot="2760000">
                <a:off x="6055690" y="5061125"/>
                <a:ext cx="105993" cy="98972"/>
              </a:xfrm>
              <a:prstGeom prst="rtTriangl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8" name="Right Triangle 17">
                <a:extLst>
                  <a:ext uri="{FF2B5EF4-FFF2-40B4-BE49-F238E27FC236}">
                    <a16:creationId xmlns:a16="http://schemas.microsoft.com/office/drawing/2014/main" id="{EEE354C3-79E1-42BD-8D5A-EBABAAE7A8AF}"/>
                  </a:ext>
                </a:extLst>
              </p:cNvPr>
              <p:cNvSpPr/>
              <p:nvPr/>
            </p:nvSpPr>
            <p:spPr>
              <a:xfrm rot="2760000">
                <a:off x="6055690" y="5211022"/>
                <a:ext cx="105993" cy="98972"/>
              </a:xfrm>
              <a:prstGeom prst="rtTriangl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9" name="Right Triangle 18">
                <a:extLst>
                  <a:ext uri="{FF2B5EF4-FFF2-40B4-BE49-F238E27FC236}">
                    <a16:creationId xmlns:a16="http://schemas.microsoft.com/office/drawing/2014/main" id="{26F15341-A4D8-4D09-ADC3-566B122D9263}"/>
                  </a:ext>
                </a:extLst>
              </p:cNvPr>
              <p:cNvSpPr/>
              <p:nvPr/>
            </p:nvSpPr>
            <p:spPr>
              <a:xfrm rot="2760000">
                <a:off x="6055688" y="5360922"/>
                <a:ext cx="105993" cy="98972"/>
              </a:xfrm>
              <a:prstGeom prst="rtTriangl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2" name="Right Triangle 21">
                <a:extLst>
                  <a:ext uri="{FF2B5EF4-FFF2-40B4-BE49-F238E27FC236}">
                    <a16:creationId xmlns:a16="http://schemas.microsoft.com/office/drawing/2014/main" id="{B95368D6-2EC6-4CD5-8A23-FDA526578F8E}"/>
                  </a:ext>
                </a:extLst>
              </p:cNvPr>
              <p:cNvSpPr/>
              <p:nvPr/>
            </p:nvSpPr>
            <p:spPr>
              <a:xfrm rot="13560000">
                <a:off x="7096649" y="4611420"/>
                <a:ext cx="105993" cy="98972"/>
              </a:xfrm>
              <a:prstGeom prst="rtTriangl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3" name="Right Triangle 22">
                <a:extLst>
                  <a:ext uri="{FF2B5EF4-FFF2-40B4-BE49-F238E27FC236}">
                    <a16:creationId xmlns:a16="http://schemas.microsoft.com/office/drawing/2014/main" id="{D1778602-2513-4D10-BE61-7869E20CF640}"/>
                  </a:ext>
                </a:extLst>
              </p:cNvPr>
              <p:cNvSpPr/>
              <p:nvPr/>
            </p:nvSpPr>
            <p:spPr>
              <a:xfrm rot="13560000">
                <a:off x="7096647" y="4761320"/>
                <a:ext cx="105993" cy="98972"/>
              </a:xfrm>
              <a:prstGeom prst="rtTriangl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4" name="Right Triangle 23">
                <a:extLst>
                  <a:ext uri="{FF2B5EF4-FFF2-40B4-BE49-F238E27FC236}">
                    <a16:creationId xmlns:a16="http://schemas.microsoft.com/office/drawing/2014/main" id="{0C24B363-DB5D-4F85-BFB7-10100AA8A75F}"/>
                  </a:ext>
                </a:extLst>
              </p:cNvPr>
              <p:cNvSpPr/>
              <p:nvPr/>
            </p:nvSpPr>
            <p:spPr>
              <a:xfrm rot="13560000">
                <a:off x="7096645" y="4911220"/>
                <a:ext cx="105993" cy="98972"/>
              </a:xfrm>
              <a:prstGeom prst="rtTriangl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5" name="Right Triangle 24">
                <a:extLst>
                  <a:ext uri="{FF2B5EF4-FFF2-40B4-BE49-F238E27FC236}">
                    <a16:creationId xmlns:a16="http://schemas.microsoft.com/office/drawing/2014/main" id="{3FE4DBBD-92F0-4D41-BF43-FF7F826EB2D4}"/>
                  </a:ext>
                </a:extLst>
              </p:cNvPr>
              <p:cNvSpPr/>
              <p:nvPr/>
            </p:nvSpPr>
            <p:spPr>
              <a:xfrm rot="13560000">
                <a:off x="7096643" y="5061120"/>
                <a:ext cx="105993" cy="98972"/>
              </a:xfrm>
              <a:prstGeom prst="rtTriangl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6" name="Right Triangle 25">
                <a:extLst>
                  <a:ext uri="{FF2B5EF4-FFF2-40B4-BE49-F238E27FC236}">
                    <a16:creationId xmlns:a16="http://schemas.microsoft.com/office/drawing/2014/main" id="{B4D98651-C370-40E2-9B6D-40134AB8B1D2}"/>
                  </a:ext>
                </a:extLst>
              </p:cNvPr>
              <p:cNvSpPr/>
              <p:nvPr/>
            </p:nvSpPr>
            <p:spPr>
              <a:xfrm rot="13560000">
                <a:off x="7096643" y="5211016"/>
                <a:ext cx="105993" cy="98972"/>
              </a:xfrm>
              <a:prstGeom prst="rtTriangl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7" name="Right Triangle 26">
                <a:extLst>
                  <a:ext uri="{FF2B5EF4-FFF2-40B4-BE49-F238E27FC236}">
                    <a16:creationId xmlns:a16="http://schemas.microsoft.com/office/drawing/2014/main" id="{F40A1A8E-0259-4AE4-A317-E1E7D86E0501}"/>
                  </a:ext>
                </a:extLst>
              </p:cNvPr>
              <p:cNvSpPr/>
              <p:nvPr/>
            </p:nvSpPr>
            <p:spPr>
              <a:xfrm rot="13560000">
                <a:off x="7096641" y="5360916"/>
                <a:ext cx="105993" cy="98972"/>
              </a:xfrm>
              <a:prstGeom prst="rtTriangl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264183C1-80E0-4B04-860F-82E5FECFE5B4}"/>
                  </a:ext>
                </a:extLst>
              </p:cNvPr>
              <p:cNvSpPr/>
              <p:nvPr/>
            </p:nvSpPr>
            <p:spPr>
              <a:xfrm>
                <a:off x="6105513" y="4588439"/>
                <a:ext cx="1047300" cy="896917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sp>
          <p:nvSpPr>
            <p:cNvPr id="30" name="Rectangle: Top Corners Rounded 29">
              <a:extLst>
                <a:ext uri="{FF2B5EF4-FFF2-40B4-BE49-F238E27FC236}">
                  <a16:creationId xmlns:a16="http://schemas.microsoft.com/office/drawing/2014/main" id="{25D145CC-5880-4FCC-91A6-5C74B1C76807}"/>
                </a:ext>
              </a:extLst>
            </p:cNvPr>
            <p:cNvSpPr/>
            <p:nvPr/>
          </p:nvSpPr>
          <p:spPr>
            <a:xfrm>
              <a:off x="7897350" y="1628595"/>
              <a:ext cx="1047750" cy="2021364"/>
            </a:xfrm>
            <a:prstGeom prst="round2Same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2792293C-BF10-4B8A-86DF-55668AE74A74}"/>
              </a:ext>
            </a:extLst>
          </p:cNvPr>
          <p:cNvSpPr txBox="1"/>
          <p:nvPr/>
        </p:nvSpPr>
        <p:spPr>
          <a:xfrm>
            <a:off x="8757026" y="521928"/>
            <a:ext cx="16258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Pressure Vessel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15A20DF-28F4-4766-8855-63EB3F8B44F5}"/>
              </a:ext>
            </a:extLst>
          </p:cNvPr>
          <p:cNvSpPr txBox="1"/>
          <p:nvPr/>
        </p:nvSpPr>
        <p:spPr>
          <a:xfrm>
            <a:off x="8839447" y="1130796"/>
            <a:ext cx="1571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Hydraulic Fluid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5F25B09-C07E-4C5A-B7C7-248386FC3FAA}"/>
              </a:ext>
            </a:extLst>
          </p:cNvPr>
          <p:cNvSpPr txBox="1"/>
          <p:nvPr/>
        </p:nvSpPr>
        <p:spPr>
          <a:xfrm>
            <a:off x="9262255" y="2765935"/>
            <a:ext cx="726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dirty="0"/>
              <a:t>Freon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B1CA5BA-3CD7-4AFF-8377-BE19C429BC87}"/>
              </a:ext>
            </a:extLst>
          </p:cNvPr>
          <p:cNvSpPr txBox="1"/>
          <p:nvPr/>
        </p:nvSpPr>
        <p:spPr>
          <a:xfrm>
            <a:off x="1383746" y="738225"/>
            <a:ext cx="1039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Fixed P, T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80AD558-10C8-4081-BCB0-E1B2C89F1A43}"/>
              </a:ext>
            </a:extLst>
          </p:cNvPr>
          <p:cNvSpPr txBox="1"/>
          <p:nvPr/>
        </p:nvSpPr>
        <p:spPr>
          <a:xfrm>
            <a:off x="1952818" y="5306544"/>
            <a:ext cx="6399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Solid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CA018DB-EF6D-40DC-99E1-FA76215B1D47}"/>
              </a:ext>
            </a:extLst>
          </p:cNvPr>
          <p:cNvSpPr txBox="1"/>
          <p:nvPr/>
        </p:nvSpPr>
        <p:spPr>
          <a:xfrm>
            <a:off x="3493243" y="4558819"/>
            <a:ext cx="12175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Liquid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B59E2BF-384B-4E4F-880E-69E23E1B62FB}"/>
              </a:ext>
            </a:extLst>
          </p:cNvPr>
          <p:cNvSpPr txBox="1"/>
          <p:nvPr/>
        </p:nvSpPr>
        <p:spPr>
          <a:xfrm>
            <a:off x="4179866" y="5675876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Gas</a:t>
            </a:r>
          </a:p>
        </p:txBody>
      </p:sp>
      <p:sp>
        <p:nvSpPr>
          <p:cNvPr id="52" name="Star: 5 Points 51">
            <a:extLst>
              <a:ext uri="{FF2B5EF4-FFF2-40B4-BE49-F238E27FC236}">
                <a16:creationId xmlns:a16="http://schemas.microsoft.com/office/drawing/2014/main" id="{889DADE3-6D01-4BCC-9323-2D40BC2B5480}"/>
              </a:ext>
            </a:extLst>
          </p:cNvPr>
          <p:cNvSpPr/>
          <p:nvPr/>
        </p:nvSpPr>
        <p:spPr>
          <a:xfrm>
            <a:off x="3724122" y="5571145"/>
            <a:ext cx="108134" cy="108134"/>
          </a:xfrm>
          <a:prstGeom prst="star5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AD30107-05E4-4A90-8B95-977D05FC36B3}"/>
              </a:ext>
            </a:extLst>
          </p:cNvPr>
          <p:cNvSpPr txBox="1"/>
          <p:nvPr/>
        </p:nvSpPr>
        <p:spPr>
          <a:xfrm rot="16200000">
            <a:off x="778326" y="4447378"/>
            <a:ext cx="989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Pressure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B5D4AB1-AE6A-4A18-81F6-77C9AD00F45B}"/>
              </a:ext>
            </a:extLst>
          </p:cNvPr>
          <p:cNvSpPr txBox="1"/>
          <p:nvPr/>
        </p:nvSpPr>
        <p:spPr>
          <a:xfrm>
            <a:off x="4125225" y="6126947"/>
            <a:ext cx="13885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Temperature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2F09B693-E7DE-478A-8D47-E7446FE69A2E}"/>
              </a:ext>
            </a:extLst>
          </p:cNvPr>
          <p:cNvSpPr/>
          <p:nvPr/>
        </p:nvSpPr>
        <p:spPr>
          <a:xfrm>
            <a:off x="3745956" y="5185034"/>
            <a:ext cx="66745" cy="6674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BBB7F10-B829-4785-8BD6-ACBD6AD2579A}"/>
              </a:ext>
            </a:extLst>
          </p:cNvPr>
          <p:cNvCxnSpPr>
            <a:cxnSpLocks/>
          </p:cNvCxnSpPr>
          <p:nvPr/>
        </p:nvCxnSpPr>
        <p:spPr>
          <a:xfrm>
            <a:off x="3778189" y="5269707"/>
            <a:ext cx="0" cy="27364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5B2B8C45-536C-4012-A2A6-0F00D62A9976}"/>
              </a:ext>
            </a:extLst>
          </p:cNvPr>
          <p:cNvSpPr txBox="1"/>
          <p:nvPr/>
        </p:nvSpPr>
        <p:spPr>
          <a:xfrm>
            <a:off x="2272777" y="3469044"/>
            <a:ext cx="859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Vapour</a:t>
            </a:r>
          </a:p>
        </p:txBody>
      </p:sp>
      <p:sp>
        <p:nvSpPr>
          <p:cNvPr id="62" name="Arrow: Curved Up 61">
            <a:extLst>
              <a:ext uri="{FF2B5EF4-FFF2-40B4-BE49-F238E27FC236}">
                <a16:creationId xmlns:a16="http://schemas.microsoft.com/office/drawing/2014/main" id="{DF9D52BE-7A49-48FE-9CD1-024CAA3A0568}"/>
              </a:ext>
            </a:extLst>
          </p:cNvPr>
          <p:cNvSpPr/>
          <p:nvPr/>
        </p:nvSpPr>
        <p:spPr>
          <a:xfrm rot="10800000">
            <a:off x="2796596" y="2059710"/>
            <a:ext cx="1239471" cy="731391"/>
          </a:xfrm>
          <a:prstGeom prst="curvedUpArrow">
            <a:avLst>
              <a:gd name="adj1" fmla="val 25000"/>
              <a:gd name="adj2" fmla="val 50000"/>
              <a:gd name="adj3" fmla="val 4316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A20A1E67-7404-4EEF-8EBF-727A6C5F4959}"/>
              </a:ext>
            </a:extLst>
          </p:cNvPr>
          <p:cNvGrpSpPr/>
          <p:nvPr/>
        </p:nvGrpSpPr>
        <p:grpSpPr>
          <a:xfrm>
            <a:off x="9441495" y="3357609"/>
            <a:ext cx="365125" cy="365125"/>
            <a:chOff x="6259186" y="2446021"/>
            <a:chExt cx="1335974" cy="1335974"/>
          </a:xfrm>
        </p:grpSpPr>
        <p:sp>
          <p:nvSpPr>
            <p:cNvPr id="64" name="Sun 63">
              <a:extLst>
                <a:ext uri="{FF2B5EF4-FFF2-40B4-BE49-F238E27FC236}">
                  <a16:creationId xmlns:a16="http://schemas.microsoft.com/office/drawing/2014/main" id="{07F956C3-78D8-4542-84B4-4EBC13E99304}"/>
                </a:ext>
              </a:extLst>
            </p:cNvPr>
            <p:cNvSpPr/>
            <p:nvPr/>
          </p:nvSpPr>
          <p:spPr>
            <a:xfrm>
              <a:off x="6259186" y="2446021"/>
              <a:ext cx="1335974" cy="1335974"/>
            </a:xfrm>
            <a:prstGeom prst="su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81C07FE0-2CB9-4647-A325-2D73810977E9}"/>
                </a:ext>
              </a:extLst>
            </p:cNvPr>
            <p:cNvSpPr/>
            <p:nvPr/>
          </p:nvSpPr>
          <p:spPr>
            <a:xfrm>
              <a:off x="6904311" y="2689914"/>
              <a:ext cx="45719" cy="84818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D6E37064-3908-4F9B-BCA1-72AB3895AEDB}"/>
                </a:ext>
              </a:extLst>
            </p:cNvPr>
            <p:cNvSpPr/>
            <p:nvPr/>
          </p:nvSpPr>
          <p:spPr>
            <a:xfrm rot="5400000">
              <a:off x="6904312" y="2680825"/>
              <a:ext cx="45719" cy="84818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0AEA70D9-5591-4E6C-9052-82B5A6BD2265}"/>
                </a:ext>
              </a:extLst>
            </p:cNvPr>
            <p:cNvGrpSpPr/>
            <p:nvPr/>
          </p:nvGrpSpPr>
          <p:grpSpPr>
            <a:xfrm rot="2700000">
              <a:off x="6503077" y="2689913"/>
              <a:ext cx="848187" cy="848187"/>
              <a:chOff x="6655478" y="2842314"/>
              <a:chExt cx="848187" cy="848187"/>
            </a:xfrm>
          </p:grpSpPr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id="{E9A2532D-97C7-4C8A-AFAA-996408425131}"/>
                  </a:ext>
                </a:extLst>
              </p:cNvPr>
              <p:cNvSpPr/>
              <p:nvPr/>
            </p:nvSpPr>
            <p:spPr>
              <a:xfrm>
                <a:off x="7056711" y="2842314"/>
                <a:ext cx="45719" cy="848187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8" name="Rectangle 67">
                <a:extLst>
                  <a:ext uri="{FF2B5EF4-FFF2-40B4-BE49-F238E27FC236}">
                    <a16:creationId xmlns:a16="http://schemas.microsoft.com/office/drawing/2014/main" id="{19091253-1F2A-46F6-9386-1DA8468B54A3}"/>
                  </a:ext>
                </a:extLst>
              </p:cNvPr>
              <p:cNvSpPr/>
              <p:nvPr/>
            </p:nvSpPr>
            <p:spPr>
              <a:xfrm rot="5400000">
                <a:off x="7056712" y="2833225"/>
                <a:ext cx="45719" cy="848187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</p:grpSp>
      <p:sp>
        <p:nvSpPr>
          <p:cNvPr id="74" name="TextBox 73">
            <a:extLst>
              <a:ext uri="{FF2B5EF4-FFF2-40B4-BE49-F238E27FC236}">
                <a16:creationId xmlns:a16="http://schemas.microsoft.com/office/drawing/2014/main" id="{97882703-952C-4444-AE6A-AFE937C1166D}"/>
              </a:ext>
            </a:extLst>
          </p:cNvPr>
          <p:cNvSpPr txBox="1"/>
          <p:nvPr/>
        </p:nvSpPr>
        <p:spPr>
          <a:xfrm>
            <a:off x="2423390" y="2869201"/>
            <a:ext cx="615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P&lt;P</a:t>
            </a:r>
            <a:r>
              <a:rPr lang="en-US" baseline="-25000" dirty="0"/>
              <a:t>0</a:t>
            </a:r>
            <a:endParaRPr lang="en-CA" dirty="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90D12A86-F167-4818-8371-372FD5CAA213}"/>
              </a:ext>
            </a:extLst>
          </p:cNvPr>
          <p:cNvSpPr txBox="1"/>
          <p:nvPr/>
        </p:nvSpPr>
        <p:spPr>
          <a:xfrm>
            <a:off x="2968831" y="1733797"/>
            <a:ext cx="615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/>
                </a:solidFill>
              </a:rPr>
              <a:t>P=P</a:t>
            </a:r>
            <a:r>
              <a:rPr lang="en-US" baseline="-25000" dirty="0">
                <a:solidFill>
                  <a:schemeClr val="bg2"/>
                </a:solidFill>
              </a:rPr>
              <a:t>0</a:t>
            </a:r>
            <a:endParaRPr lang="en-CA" dirty="0">
              <a:solidFill>
                <a:schemeClr val="bg2"/>
              </a:solidFill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271D0AD1-B20B-49B0-8432-D95EA26BA10C}"/>
              </a:ext>
            </a:extLst>
          </p:cNvPr>
          <p:cNvSpPr txBox="1"/>
          <p:nvPr/>
        </p:nvSpPr>
        <p:spPr>
          <a:xfrm>
            <a:off x="3194179" y="2908347"/>
            <a:ext cx="15281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dirty="0"/>
              <a:t>Liquid</a:t>
            </a:r>
          </a:p>
          <a:p>
            <a:pPr algn="ctr"/>
            <a:r>
              <a:rPr lang="en-CA" dirty="0"/>
              <a:t>(Superheated)</a:t>
            </a:r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34BA6255-DB94-47AC-9FBB-4C99B19443F7}"/>
              </a:ext>
            </a:extLst>
          </p:cNvPr>
          <p:cNvSpPr/>
          <p:nvPr/>
        </p:nvSpPr>
        <p:spPr>
          <a:xfrm>
            <a:off x="2631336" y="3357794"/>
            <a:ext cx="142412" cy="1424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715F6010-02D7-425A-B66D-B94054D189EF}"/>
              </a:ext>
            </a:extLst>
          </p:cNvPr>
          <p:cNvSpPr/>
          <p:nvPr/>
        </p:nvSpPr>
        <p:spPr>
          <a:xfrm>
            <a:off x="11319145" y="2259151"/>
            <a:ext cx="166255" cy="16625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ED24E20-D759-476C-9A32-A96FE8DCFD6B}"/>
              </a:ext>
            </a:extLst>
          </p:cNvPr>
          <p:cNvCxnSpPr>
            <a:cxnSpLocks/>
            <a:stCxn id="68" idx="3"/>
          </p:cNvCxnSpPr>
          <p:nvPr/>
        </p:nvCxnSpPr>
        <p:spPr>
          <a:xfrm flipV="1">
            <a:off x="9621396" y="2425407"/>
            <a:ext cx="1669577" cy="111742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67F722FA-018D-48AF-8D80-0DE6F69010E3}"/>
              </a:ext>
            </a:extLst>
          </p:cNvPr>
          <p:cNvCxnSpPr>
            <a:stCxn id="68" idx="3"/>
          </p:cNvCxnSpPr>
          <p:nvPr/>
        </p:nvCxnSpPr>
        <p:spPr>
          <a:xfrm flipH="1" flipV="1">
            <a:off x="7654636" y="2259151"/>
            <a:ext cx="1966760" cy="128368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61873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38">
            <a:extLst>
              <a:ext uri="{FF2B5EF4-FFF2-40B4-BE49-F238E27FC236}">
                <a16:creationId xmlns:a16="http://schemas.microsoft.com/office/drawing/2014/main" id="{CAA42983-FD05-48D8-A65E-9BC6FD8F78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1861" y="936239"/>
            <a:ext cx="4387894" cy="329092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215C7DE9-BBD8-43EC-AF3D-2A4C9C5AF7B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43657" y="4145340"/>
            <a:ext cx="4156097" cy="212153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4E00B2E-EAFF-420F-9A6C-EC094E1691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/>
              <a:t>Bubble Chamber Principles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0DB59D-EA3A-4504-A6FF-0DFE426D1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CC276-D19E-4DA5-9263-D160A3BD43D9}" type="datetime1">
              <a:rPr lang="en-CA" smtClean="0"/>
              <a:t>2021-05-07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3C16B6-E8F1-4D1B-A262-EBF3FAD195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Colin Moore - EIEIOO</a:t>
            </a:r>
            <a:endParaRPr lang="en-CA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FFC511-764C-466A-931F-E6D54458F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2F03B-770F-4D09-8FA7-FE69752BFF22}" type="slidenum">
              <a:rPr lang="en-CA" smtClean="0"/>
              <a:t>9</a:t>
            </a:fld>
            <a:endParaRPr lang="en-CA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B1CA5BA-3CD7-4AFF-8377-BE19C429BC87}"/>
              </a:ext>
            </a:extLst>
          </p:cNvPr>
          <p:cNvSpPr txBox="1"/>
          <p:nvPr/>
        </p:nvSpPr>
        <p:spPr>
          <a:xfrm>
            <a:off x="1383746" y="738225"/>
            <a:ext cx="1039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Fixed P, T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80AD558-10C8-4081-BCB0-E1B2C89F1A43}"/>
              </a:ext>
            </a:extLst>
          </p:cNvPr>
          <p:cNvSpPr txBox="1"/>
          <p:nvPr/>
        </p:nvSpPr>
        <p:spPr>
          <a:xfrm>
            <a:off x="1952818" y="5306544"/>
            <a:ext cx="6399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Solid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CA018DB-EF6D-40DC-99E1-FA76215B1D47}"/>
              </a:ext>
            </a:extLst>
          </p:cNvPr>
          <p:cNvSpPr txBox="1"/>
          <p:nvPr/>
        </p:nvSpPr>
        <p:spPr>
          <a:xfrm>
            <a:off x="3493243" y="4558819"/>
            <a:ext cx="12175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Liquid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B59E2BF-384B-4E4F-880E-69E23E1B62FB}"/>
              </a:ext>
            </a:extLst>
          </p:cNvPr>
          <p:cNvSpPr txBox="1"/>
          <p:nvPr/>
        </p:nvSpPr>
        <p:spPr>
          <a:xfrm>
            <a:off x="4179866" y="5675876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Gas</a:t>
            </a:r>
          </a:p>
        </p:txBody>
      </p:sp>
      <p:sp>
        <p:nvSpPr>
          <p:cNvPr id="52" name="Star: 5 Points 51">
            <a:extLst>
              <a:ext uri="{FF2B5EF4-FFF2-40B4-BE49-F238E27FC236}">
                <a16:creationId xmlns:a16="http://schemas.microsoft.com/office/drawing/2014/main" id="{889DADE3-6D01-4BCC-9323-2D40BC2B5480}"/>
              </a:ext>
            </a:extLst>
          </p:cNvPr>
          <p:cNvSpPr/>
          <p:nvPr/>
        </p:nvSpPr>
        <p:spPr>
          <a:xfrm>
            <a:off x="3724122" y="5571145"/>
            <a:ext cx="108134" cy="108134"/>
          </a:xfrm>
          <a:prstGeom prst="star5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AD30107-05E4-4A90-8B95-977D05FC36B3}"/>
              </a:ext>
            </a:extLst>
          </p:cNvPr>
          <p:cNvSpPr txBox="1"/>
          <p:nvPr/>
        </p:nvSpPr>
        <p:spPr>
          <a:xfrm rot="16200000">
            <a:off x="778326" y="4447378"/>
            <a:ext cx="989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Pressure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B5D4AB1-AE6A-4A18-81F6-77C9AD00F45B}"/>
              </a:ext>
            </a:extLst>
          </p:cNvPr>
          <p:cNvSpPr txBox="1"/>
          <p:nvPr/>
        </p:nvSpPr>
        <p:spPr>
          <a:xfrm>
            <a:off x="4125225" y="6126947"/>
            <a:ext cx="13885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Temperature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2F09B693-E7DE-478A-8D47-E7446FE69A2E}"/>
              </a:ext>
            </a:extLst>
          </p:cNvPr>
          <p:cNvSpPr/>
          <p:nvPr/>
        </p:nvSpPr>
        <p:spPr>
          <a:xfrm>
            <a:off x="3745956" y="5185034"/>
            <a:ext cx="66745" cy="6674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BBB7F10-B829-4785-8BD6-ACBD6AD2579A}"/>
              </a:ext>
            </a:extLst>
          </p:cNvPr>
          <p:cNvCxnSpPr>
            <a:cxnSpLocks/>
          </p:cNvCxnSpPr>
          <p:nvPr/>
        </p:nvCxnSpPr>
        <p:spPr>
          <a:xfrm>
            <a:off x="3778189" y="5269707"/>
            <a:ext cx="0" cy="27364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5B2B8C45-536C-4012-A2A6-0F00D62A9976}"/>
              </a:ext>
            </a:extLst>
          </p:cNvPr>
          <p:cNvSpPr txBox="1"/>
          <p:nvPr/>
        </p:nvSpPr>
        <p:spPr>
          <a:xfrm>
            <a:off x="2272777" y="3469044"/>
            <a:ext cx="859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Vapour</a:t>
            </a:r>
          </a:p>
        </p:txBody>
      </p:sp>
      <p:sp>
        <p:nvSpPr>
          <p:cNvPr id="62" name="Arrow: Curved Up 61">
            <a:extLst>
              <a:ext uri="{FF2B5EF4-FFF2-40B4-BE49-F238E27FC236}">
                <a16:creationId xmlns:a16="http://schemas.microsoft.com/office/drawing/2014/main" id="{DF9D52BE-7A49-48FE-9CD1-024CAA3A0568}"/>
              </a:ext>
            </a:extLst>
          </p:cNvPr>
          <p:cNvSpPr/>
          <p:nvPr/>
        </p:nvSpPr>
        <p:spPr>
          <a:xfrm rot="10800000">
            <a:off x="2796596" y="2059710"/>
            <a:ext cx="1239471" cy="731391"/>
          </a:xfrm>
          <a:prstGeom prst="curvedUpArrow">
            <a:avLst>
              <a:gd name="adj1" fmla="val 25000"/>
              <a:gd name="adj2" fmla="val 50000"/>
              <a:gd name="adj3" fmla="val 4316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4266EEC-211E-4C29-8229-189944BF16D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64068" y="803565"/>
            <a:ext cx="3484823" cy="5445035"/>
          </a:xfrm>
          <a:prstGeom prst="rect">
            <a:avLst/>
          </a:prstGeom>
        </p:spPr>
      </p:pic>
      <p:sp>
        <p:nvSpPr>
          <p:cNvPr id="60" name="TextBox 59">
            <a:extLst>
              <a:ext uri="{FF2B5EF4-FFF2-40B4-BE49-F238E27FC236}">
                <a16:creationId xmlns:a16="http://schemas.microsoft.com/office/drawing/2014/main" id="{B4D6F189-EE1E-4BB5-916B-F19628CF25CF}"/>
              </a:ext>
            </a:extLst>
          </p:cNvPr>
          <p:cNvSpPr txBox="1"/>
          <p:nvPr/>
        </p:nvSpPr>
        <p:spPr>
          <a:xfrm>
            <a:off x="2423390" y="2869201"/>
            <a:ext cx="615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P&lt;P</a:t>
            </a:r>
            <a:r>
              <a:rPr lang="en-US" baseline="-25000" dirty="0"/>
              <a:t>0</a:t>
            </a:r>
            <a:endParaRPr lang="en-CA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E1BB6FD0-4DE1-438E-9736-59F2785A30DD}"/>
              </a:ext>
            </a:extLst>
          </p:cNvPr>
          <p:cNvSpPr txBox="1"/>
          <p:nvPr/>
        </p:nvSpPr>
        <p:spPr>
          <a:xfrm>
            <a:off x="2968831" y="1733797"/>
            <a:ext cx="615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/>
                </a:solidFill>
              </a:rPr>
              <a:t>P=P</a:t>
            </a:r>
            <a:r>
              <a:rPr lang="en-US" baseline="-25000" dirty="0">
                <a:solidFill>
                  <a:schemeClr val="bg2"/>
                </a:solidFill>
              </a:rPr>
              <a:t>0</a:t>
            </a:r>
            <a:endParaRPr lang="en-CA" dirty="0">
              <a:solidFill>
                <a:schemeClr val="bg2"/>
              </a:solidFill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1FF4CD0-A96B-4B68-9604-91B0467BFF1C}"/>
              </a:ext>
            </a:extLst>
          </p:cNvPr>
          <p:cNvSpPr txBox="1"/>
          <p:nvPr/>
        </p:nvSpPr>
        <p:spPr>
          <a:xfrm>
            <a:off x="3194179" y="2908347"/>
            <a:ext cx="15281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dirty="0"/>
              <a:t>Liquid</a:t>
            </a:r>
          </a:p>
          <a:p>
            <a:pPr algn="ctr"/>
            <a:r>
              <a:rPr lang="en-CA" dirty="0"/>
              <a:t>(Superheated)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7B01D9E1-D42B-43B1-8372-2BD66B5DD776}"/>
              </a:ext>
            </a:extLst>
          </p:cNvPr>
          <p:cNvSpPr/>
          <p:nvPr/>
        </p:nvSpPr>
        <p:spPr>
          <a:xfrm>
            <a:off x="2631336" y="3357794"/>
            <a:ext cx="142412" cy="1424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235210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ICO Template.potx" id="{0ECF4697-153B-4891-9BEC-1737ED388CBB}" vid="{CE104222-18AD-4D56-8721-4BD7ACA6880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7807</TotalTime>
  <Words>1829</Words>
  <Application>Microsoft Office PowerPoint</Application>
  <PresentationFormat>Widescreen</PresentationFormat>
  <Paragraphs>324</Paragraphs>
  <Slides>19</Slides>
  <Notes>13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Office Theme</vt:lpstr>
      <vt:lpstr>Acrobat Document</vt:lpstr>
      <vt:lpstr>Bubble Chambers: The Seitz and Sounds of Dark Matter</vt:lpstr>
      <vt:lpstr>Dark Matter</vt:lpstr>
      <vt:lpstr>Dark Matter Interactions</vt:lpstr>
      <vt:lpstr>What are Bubble Chambers?</vt:lpstr>
      <vt:lpstr>What are Bubble Chambers? </vt:lpstr>
      <vt:lpstr>Bubble Chamber Principles</vt:lpstr>
      <vt:lpstr>Bubble Chamber Principles</vt:lpstr>
      <vt:lpstr>Bubble Chamber Principles</vt:lpstr>
      <vt:lpstr>Bubble Chamber Principles</vt:lpstr>
      <vt:lpstr>How are Bubbles Formed?</vt:lpstr>
      <vt:lpstr>What does PICO data look like?</vt:lpstr>
      <vt:lpstr>Advantages of Bubble Chambers</vt:lpstr>
      <vt:lpstr>PICO-60</vt:lpstr>
      <vt:lpstr>PICO-40L</vt:lpstr>
      <vt:lpstr>New Physics to Explore</vt:lpstr>
      <vt:lpstr>Current Status</vt:lpstr>
      <vt:lpstr>PICO-500</vt:lpstr>
      <vt:lpstr>Thanks for listening!</vt:lpstr>
      <vt:lpstr>Image Sources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Bubble Chambers: Finding DM Through Seitz and Sounds</dc:title>
  <dc:creator>Colin Moore</dc:creator>
  <cp:lastModifiedBy>Colin Moore</cp:lastModifiedBy>
  <cp:revision>70</cp:revision>
  <dcterms:created xsi:type="dcterms:W3CDTF">2020-05-04T19:06:30Z</dcterms:created>
  <dcterms:modified xsi:type="dcterms:W3CDTF">2021-05-07T18:41:33Z</dcterms:modified>
</cp:coreProperties>
</file>