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77" r:id="rId1"/>
  </p:sldMasterIdLst>
  <p:notesMasterIdLst>
    <p:notesMasterId r:id="rId24"/>
  </p:notesMasterIdLst>
  <p:handoutMasterIdLst>
    <p:handoutMasterId r:id="rId25"/>
  </p:handoutMasterIdLst>
  <p:sldIdLst>
    <p:sldId id="257" r:id="rId2"/>
    <p:sldId id="263" r:id="rId3"/>
    <p:sldId id="266" r:id="rId4"/>
    <p:sldId id="271" r:id="rId5"/>
    <p:sldId id="265" r:id="rId6"/>
    <p:sldId id="272" r:id="rId7"/>
    <p:sldId id="1618" r:id="rId8"/>
    <p:sldId id="267" r:id="rId9"/>
    <p:sldId id="268" r:id="rId10"/>
    <p:sldId id="269" r:id="rId11"/>
    <p:sldId id="270" r:id="rId12"/>
    <p:sldId id="264" r:id="rId13"/>
    <p:sldId id="1580" r:id="rId14"/>
    <p:sldId id="1592" r:id="rId15"/>
    <p:sldId id="1595" r:id="rId16"/>
    <p:sldId id="1594" r:id="rId17"/>
    <p:sldId id="1593" r:id="rId18"/>
    <p:sldId id="1596" r:id="rId19"/>
    <p:sldId id="1597" r:id="rId20"/>
    <p:sldId id="1581" r:id="rId21"/>
    <p:sldId id="1599" r:id="rId22"/>
    <p:sldId id="1598" r:id="rId23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黑体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黑体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黑体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黑体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黑体" pitchFamily="2" charset="-122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黑体" pitchFamily="2" charset="-122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黑体" pitchFamily="2" charset="-122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黑体" pitchFamily="2" charset="-122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黑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79E"/>
    <a:srgbClr val="00458A"/>
    <a:srgbClr val="02458B"/>
    <a:srgbClr val="0000FF"/>
    <a:srgbClr val="FFFFFF"/>
    <a:srgbClr val="FF0000"/>
    <a:srgbClr val="800000"/>
    <a:srgbClr val="00CC00"/>
    <a:srgbClr val="FFFF00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9DF2DD9-F703-3A4C-BB33-A144A25B0C89}" v="8" dt="2022-08-03T07:55:48.43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443" autoAdjust="0"/>
    <p:restoredTop sz="96197" autoAdjust="0"/>
  </p:normalViewPr>
  <p:slideViewPr>
    <p:cSldViewPr>
      <p:cViewPr varScale="1">
        <p:scale>
          <a:sx n="119" d="100"/>
          <a:sy n="119" d="100"/>
        </p:scale>
        <p:origin x="664" y="18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alerio Formato" userId="66248394-ba60-4023-b3dc-21e1cb9893e7" providerId="ADAL" clId="{B9DF2DD9-F703-3A4C-BB33-A144A25B0C89}"/>
    <pc:docChg chg="undo custSel modSld">
      <pc:chgData name="Valerio Formato" userId="66248394-ba60-4023-b3dc-21e1cb9893e7" providerId="ADAL" clId="{B9DF2DD9-F703-3A4C-BB33-A144A25B0C89}" dt="2022-08-08T20:02:07.080" v="245" actId="20577"/>
      <pc:docMkLst>
        <pc:docMk/>
      </pc:docMkLst>
      <pc:sldChg chg="addSp delSp modSp mod">
        <pc:chgData name="Valerio Formato" userId="66248394-ba60-4023-b3dc-21e1cb9893e7" providerId="ADAL" clId="{B9DF2DD9-F703-3A4C-BB33-A144A25B0C89}" dt="2022-08-03T07:39:10.897" v="218" actId="20577"/>
        <pc:sldMkLst>
          <pc:docMk/>
          <pc:sldMk cId="4137232920" sldId="257"/>
        </pc:sldMkLst>
        <pc:spChg chg="add del mod">
          <ac:chgData name="Valerio Formato" userId="66248394-ba60-4023-b3dc-21e1cb9893e7" providerId="ADAL" clId="{B9DF2DD9-F703-3A4C-BB33-A144A25B0C89}" dt="2022-08-03T07:34:38.947" v="110" actId="478"/>
          <ac:spMkLst>
            <pc:docMk/>
            <pc:sldMk cId="4137232920" sldId="257"/>
            <ac:spMk id="2" creationId="{CADB3634-93D9-4F38-9F02-DF83974DEB20}"/>
          </ac:spMkLst>
        </pc:spChg>
        <pc:spChg chg="add del mod">
          <ac:chgData name="Valerio Formato" userId="66248394-ba60-4023-b3dc-21e1cb9893e7" providerId="ADAL" clId="{B9DF2DD9-F703-3A4C-BB33-A144A25B0C89}" dt="2022-08-03T07:32:53.394" v="1"/>
          <ac:spMkLst>
            <pc:docMk/>
            <pc:sldMk cId="4137232920" sldId="257"/>
            <ac:spMk id="3" creationId="{3785CEE3-409F-6427-DCB5-0AF08BB76D47}"/>
          </ac:spMkLst>
        </pc:spChg>
        <pc:spChg chg="del">
          <ac:chgData name="Valerio Formato" userId="66248394-ba60-4023-b3dc-21e1cb9893e7" providerId="ADAL" clId="{B9DF2DD9-F703-3A4C-BB33-A144A25B0C89}" dt="2022-08-03T07:34:50.150" v="111" actId="478"/>
          <ac:spMkLst>
            <pc:docMk/>
            <pc:sldMk cId="4137232920" sldId="257"/>
            <ac:spMk id="5" creationId="{DE003DC1-6E1E-42F7-A46C-62D36055F5C6}"/>
          </ac:spMkLst>
        </pc:spChg>
        <pc:spChg chg="add del mod">
          <ac:chgData name="Valerio Formato" userId="66248394-ba60-4023-b3dc-21e1cb9893e7" providerId="ADAL" clId="{B9DF2DD9-F703-3A4C-BB33-A144A25B0C89}" dt="2022-08-03T07:33:33.282" v="5" actId="478"/>
          <ac:spMkLst>
            <pc:docMk/>
            <pc:sldMk cId="4137232920" sldId="257"/>
            <ac:spMk id="6" creationId="{529F192D-E0A0-E3DA-A71A-F2879812D9EC}"/>
          </ac:spMkLst>
        </pc:spChg>
        <pc:spChg chg="add mod">
          <ac:chgData name="Valerio Formato" userId="66248394-ba60-4023-b3dc-21e1cb9893e7" providerId="ADAL" clId="{B9DF2DD9-F703-3A4C-BB33-A144A25B0C89}" dt="2022-08-03T07:34:31.406" v="109" actId="14100"/>
          <ac:spMkLst>
            <pc:docMk/>
            <pc:sldMk cId="4137232920" sldId="257"/>
            <ac:spMk id="7" creationId="{986EF850-4D4C-1BAE-B606-95FEDCD57ACA}"/>
          </ac:spMkLst>
        </pc:spChg>
        <pc:spChg chg="add del mod">
          <ac:chgData name="Valerio Formato" userId="66248394-ba60-4023-b3dc-21e1cb9893e7" providerId="ADAL" clId="{B9DF2DD9-F703-3A4C-BB33-A144A25B0C89}" dt="2022-08-03T07:35:00.104" v="113" actId="478"/>
          <ac:spMkLst>
            <pc:docMk/>
            <pc:sldMk cId="4137232920" sldId="257"/>
            <ac:spMk id="9" creationId="{C4224F69-D92E-68EE-1AFB-7680BF2C0E3B}"/>
          </ac:spMkLst>
        </pc:spChg>
        <pc:spChg chg="add del mod">
          <ac:chgData name="Valerio Formato" userId="66248394-ba60-4023-b3dc-21e1cb9893e7" providerId="ADAL" clId="{B9DF2DD9-F703-3A4C-BB33-A144A25B0C89}" dt="2022-08-03T07:34:53.633" v="112" actId="478"/>
          <ac:spMkLst>
            <pc:docMk/>
            <pc:sldMk cId="4137232920" sldId="257"/>
            <ac:spMk id="11" creationId="{C9A62C6D-5F2D-1A18-1EAF-7DE57697A572}"/>
          </ac:spMkLst>
        </pc:spChg>
        <pc:spChg chg="add mod">
          <ac:chgData name="Valerio Formato" userId="66248394-ba60-4023-b3dc-21e1cb9893e7" providerId="ADAL" clId="{B9DF2DD9-F703-3A4C-BB33-A144A25B0C89}" dt="2022-08-03T07:39:10.897" v="218" actId="20577"/>
          <ac:spMkLst>
            <pc:docMk/>
            <pc:sldMk cId="4137232920" sldId="257"/>
            <ac:spMk id="12" creationId="{6593420D-FF4C-9366-FB8C-7F85BD5924D8}"/>
          </ac:spMkLst>
        </pc:spChg>
      </pc:sldChg>
      <pc:sldChg chg="modSp mod">
        <pc:chgData name="Valerio Formato" userId="66248394-ba60-4023-b3dc-21e1cb9893e7" providerId="ADAL" clId="{B9DF2DD9-F703-3A4C-BB33-A144A25B0C89}" dt="2022-08-08T20:02:07.080" v="245" actId="20577"/>
        <pc:sldMkLst>
          <pc:docMk/>
          <pc:sldMk cId="2713753684" sldId="266"/>
        </pc:sldMkLst>
        <pc:spChg chg="mod">
          <ac:chgData name="Valerio Formato" userId="66248394-ba60-4023-b3dc-21e1cb9893e7" providerId="ADAL" clId="{B9DF2DD9-F703-3A4C-BB33-A144A25B0C89}" dt="2022-08-08T20:02:07.080" v="245" actId="20577"/>
          <ac:spMkLst>
            <pc:docMk/>
            <pc:sldMk cId="2713753684" sldId="266"/>
            <ac:spMk id="15" creationId="{47882CBA-A175-4805-9BEC-32E75A51784F}"/>
          </ac:spMkLst>
        </pc:spChg>
      </pc:sldChg>
      <pc:sldChg chg="addSp delSp modSp mod delAnim modAnim">
        <pc:chgData name="Valerio Formato" userId="66248394-ba60-4023-b3dc-21e1cb9893e7" providerId="ADAL" clId="{B9DF2DD9-F703-3A4C-BB33-A144A25B0C89}" dt="2022-08-03T07:54:22.320" v="228" actId="14100"/>
        <pc:sldMkLst>
          <pc:docMk/>
          <pc:sldMk cId="3059873235" sldId="1580"/>
        </pc:sldMkLst>
        <pc:picChg chg="add mod">
          <ac:chgData name="Valerio Formato" userId="66248394-ba60-4023-b3dc-21e1cb9893e7" providerId="ADAL" clId="{B9DF2DD9-F703-3A4C-BB33-A144A25B0C89}" dt="2022-08-03T07:54:22.320" v="228" actId="14100"/>
          <ac:picMkLst>
            <pc:docMk/>
            <pc:sldMk cId="3059873235" sldId="1580"/>
            <ac:picMk id="3" creationId="{ECE08839-F11F-C3E2-EBEF-C4A8F27A41E0}"/>
          </ac:picMkLst>
        </pc:picChg>
        <pc:picChg chg="del">
          <ac:chgData name="Valerio Formato" userId="66248394-ba60-4023-b3dc-21e1cb9893e7" providerId="ADAL" clId="{B9DF2DD9-F703-3A4C-BB33-A144A25B0C89}" dt="2022-08-03T07:54:00.399" v="220" actId="478"/>
          <ac:picMkLst>
            <pc:docMk/>
            <pc:sldMk cId="3059873235" sldId="1580"/>
            <ac:picMk id="31" creationId="{FE10C622-947E-4772-8BCC-DAE0132EBDD2}"/>
          </ac:picMkLst>
        </pc:picChg>
      </pc:sldChg>
      <pc:sldChg chg="modSp mod">
        <pc:chgData name="Valerio Formato" userId="66248394-ba60-4023-b3dc-21e1cb9893e7" providerId="ADAL" clId="{B9DF2DD9-F703-3A4C-BB33-A144A25B0C89}" dt="2022-08-03T07:56:59.296" v="244" actId="20577"/>
        <pc:sldMkLst>
          <pc:docMk/>
          <pc:sldMk cId="2875499667" sldId="1581"/>
        </pc:sldMkLst>
        <pc:graphicFrameChg chg="modGraphic">
          <ac:chgData name="Valerio Formato" userId="66248394-ba60-4023-b3dc-21e1cb9893e7" providerId="ADAL" clId="{B9DF2DD9-F703-3A4C-BB33-A144A25B0C89}" dt="2022-08-03T07:56:59.296" v="244" actId="20577"/>
          <ac:graphicFrameMkLst>
            <pc:docMk/>
            <pc:sldMk cId="2875499667" sldId="1581"/>
            <ac:graphicFrameMk id="4" creationId="{BA1E270E-4AF7-4B8F-ACFD-98630A88500B}"/>
          </ac:graphicFrameMkLst>
        </pc:graphicFrameChg>
      </pc:sldChg>
      <pc:sldChg chg="addSp delSp modSp mod delAnim modAnim">
        <pc:chgData name="Valerio Formato" userId="66248394-ba60-4023-b3dc-21e1cb9893e7" providerId="ADAL" clId="{B9DF2DD9-F703-3A4C-BB33-A144A25B0C89}" dt="2022-08-03T07:55:57.222" v="233" actId="1076"/>
        <pc:sldMkLst>
          <pc:docMk/>
          <pc:sldMk cId="2807176834" sldId="1592"/>
        </pc:sldMkLst>
        <pc:picChg chg="add mod">
          <ac:chgData name="Valerio Formato" userId="66248394-ba60-4023-b3dc-21e1cb9893e7" providerId="ADAL" clId="{B9DF2DD9-F703-3A4C-BB33-A144A25B0C89}" dt="2022-08-03T07:55:57.222" v="233" actId="1076"/>
          <ac:picMkLst>
            <pc:docMk/>
            <pc:sldMk cId="2807176834" sldId="1592"/>
            <ac:picMk id="5" creationId="{0DCAAD1B-03D0-E301-F00C-57906BC0E803}"/>
          </ac:picMkLst>
        </pc:picChg>
        <pc:picChg chg="del">
          <ac:chgData name="Valerio Formato" userId="66248394-ba60-4023-b3dc-21e1cb9893e7" providerId="ADAL" clId="{B9DF2DD9-F703-3A4C-BB33-A144A25B0C89}" dt="2022-08-03T07:51:11.855" v="219" actId="478"/>
          <ac:picMkLst>
            <pc:docMk/>
            <pc:sldMk cId="2807176834" sldId="1592"/>
            <ac:picMk id="50" creationId="{232D35A9-28D3-469F-A37C-2684F55F8B8B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5A9E18-4668-4314-B183-63CC350AB423}" type="datetimeFigureOut">
              <a:rPr lang="zh-CN" altLang="en-US" smtClean="0"/>
              <a:pPr/>
              <a:t>2022/8/8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C53CE2-9BBE-4C64-8AAB-A4FA799D457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54245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47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noProof="0"/>
              <a:t>Click to edit Master text styles</a:t>
            </a:r>
          </a:p>
          <a:p>
            <a:pPr lvl="1"/>
            <a:r>
              <a:rPr lang="en-US" altLang="zh-CN" noProof="0"/>
              <a:t>Second level</a:t>
            </a:r>
          </a:p>
          <a:p>
            <a:pPr lvl="2"/>
            <a:r>
              <a:rPr lang="en-US" altLang="zh-CN" noProof="0"/>
              <a:t>Third level</a:t>
            </a:r>
          </a:p>
          <a:p>
            <a:pPr lvl="3"/>
            <a:r>
              <a:rPr lang="en-US" altLang="zh-CN" noProof="0"/>
              <a:t>Fourth level</a:t>
            </a:r>
          </a:p>
          <a:p>
            <a:pPr lvl="4"/>
            <a:r>
              <a:rPr lang="en-US" altLang="zh-CN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fld id="{7F2B8DAC-3AB4-4949-A719-142BB2B923E4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0379051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F2B8DAC-3AB4-4949-A719-142BB2B923E4}" type="slidenum">
              <a:rPr lang="zh-CN" altLang="en-US" smtClean="0"/>
              <a:pPr>
                <a:defRPr/>
              </a:pPr>
              <a:t>14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848421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AE2E65-8A97-4A36-8F4A-5AEB1EF9AFE9}" type="slidenum">
              <a:rPr lang="zh-CN" altLang="en-US" smtClean="0"/>
              <a:pPr>
                <a:defRPr/>
              </a:pPr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98393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21082470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:a16="http://schemas.microsoft.com/office/drawing/2014/main" id="{89B74C0B-290E-4D0E-B821-A5C5CEA9EEC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23392"/>
            <a:ext cx="12192000" cy="6904784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1052737"/>
            <a:ext cx="103632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5373216"/>
            <a:ext cx="8534400" cy="1008112"/>
          </a:xfrm>
        </p:spPr>
        <p:txBody>
          <a:bodyPr/>
          <a:lstStyle>
            <a:lvl1pPr marL="0" indent="0" algn="ctr">
              <a:buNone/>
              <a:defRPr>
                <a:solidFill>
                  <a:srgbClr val="FFFF00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29937740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048328" cy="692696"/>
          </a:xfrm>
          <a:prstGeom prst="rect">
            <a:avLst/>
          </a:prstGeom>
        </p:spPr>
        <p:txBody>
          <a:bodyPr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8000" y="835496"/>
            <a:ext cx="11277600" cy="5545832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5957853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8976320" cy="692696"/>
          </a:xfrm>
          <a:prstGeom prst="rect">
            <a:avLst/>
          </a:prstGeom>
        </p:spPr>
        <p:txBody>
          <a:bodyPr/>
          <a:lstStyle/>
          <a:p>
            <a:r>
              <a:rPr lang="zh-CN" altLang="en-US" dirty="0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30014975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47688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8000" y="835496"/>
            <a:ext cx="112776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dirty="0"/>
              <a:t>First level</a:t>
            </a:r>
            <a:endParaRPr lang="zh-CN" altLang="en-US" dirty="0"/>
          </a:p>
          <a:p>
            <a:pPr lvl="1"/>
            <a:r>
              <a:rPr lang="en-US" altLang="zh-CN" dirty="0"/>
              <a:t>Second level</a:t>
            </a:r>
          </a:p>
          <a:p>
            <a:pPr lvl="2"/>
            <a:r>
              <a:rPr lang="en-US" altLang="zh-CN" dirty="0"/>
              <a:t>Third level</a:t>
            </a:r>
          </a:p>
          <a:p>
            <a:pPr lvl="3"/>
            <a:r>
              <a:rPr lang="en-US" altLang="zh-CN" dirty="0"/>
              <a:t>Fourth level</a:t>
            </a:r>
          </a:p>
          <a:p>
            <a:pPr lvl="4"/>
            <a:r>
              <a:rPr lang="en-US" altLang="zh-CN" dirty="0"/>
              <a:t>Fifth level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6E485488-9586-4A5F-85DA-CEB971B1E98A}"/>
              </a:ext>
            </a:extLst>
          </p:cNvPr>
          <p:cNvSpPr/>
          <p:nvPr userDrawn="1"/>
        </p:nvSpPr>
        <p:spPr>
          <a:xfrm>
            <a:off x="11667736" y="6608386"/>
            <a:ext cx="58541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eaLnBrk="1" hangingPunct="1"/>
            <a:fld id="{AAE203A2-D78F-4469-96D9-FE4450EF57DC}" type="slidenum">
              <a:rPr lang="zh-CN" altLang="en-US" sz="1200" cap="all" smtClean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pPr algn="r" eaLnBrk="1" hangingPunct="1"/>
              <a:t>‹#›</a:t>
            </a:fld>
            <a:r>
              <a:rPr lang="en-US" altLang="zh-CN" sz="1200" cap="all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/22</a:t>
            </a:r>
            <a:endParaRPr lang="zh-CN" altLang="en-US" sz="1200" cap="all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3D678347-D8B3-48DC-AC5C-1D49EE1AE57D}"/>
              </a:ext>
            </a:extLst>
          </p:cNvPr>
          <p:cNvSpPr/>
          <p:nvPr userDrawn="1"/>
        </p:nvSpPr>
        <p:spPr bwMode="auto">
          <a:xfrm>
            <a:off x="0" y="-5680"/>
            <a:ext cx="12192000" cy="684000"/>
          </a:xfrm>
          <a:prstGeom prst="rect">
            <a:avLst/>
          </a:prstGeom>
          <a:blipFill dpi="0" rotWithShape="1">
            <a:blip r:embed="rId7">
              <a:alphaModFix amt="34000"/>
            </a:blip>
            <a:srcRect/>
            <a:stretch>
              <a:fillRect/>
            </a:stretch>
          </a:blip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黑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72029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782" r:id="rId2"/>
    <p:sldLayoutId id="2147483779" r:id="rId3"/>
    <p:sldLayoutId id="2147483780" r:id="rId4"/>
    <p:sldLayoutId id="2147483781" r:id="rId5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34" charset="0"/>
          <a:ea typeface="黑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34" charset="0"/>
          <a:ea typeface="黑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34" charset="0"/>
          <a:ea typeface="黑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34" charset="0"/>
          <a:ea typeface="黑体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34" charset="0"/>
          <a:ea typeface="黑体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34" charset="0"/>
          <a:ea typeface="黑体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34" charset="0"/>
          <a:ea typeface="黑体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34" charset="0"/>
          <a:ea typeface="黑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7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6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video" Target="../media/media1.mp4"/><Relationship Id="rId7" Type="http://schemas.openxmlformats.org/officeDocument/2006/relationships/image" Target="../media/image34.jpeg"/><Relationship Id="rId2" Type="http://schemas.microsoft.com/office/2007/relationships/media" Target="../media/media1.mp4"/><Relationship Id="rId1" Type="http://schemas.openxmlformats.org/officeDocument/2006/relationships/tags" Target="../tags/tag1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10" Type="http://schemas.openxmlformats.org/officeDocument/2006/relationships/image" Target="../media/image37.png"/><Relationship Id="rId4" Type="http://schemas.openxmlformats.org/officeDocument/2006/relationships/slideLayout" Target="../slideLayouts/slideLayout3.xml"/><Relationship Id="rId9" Type="http://schemas.openxmlformats.org/officeDocument/2006/relationships/image" Target="../media/image36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40.png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6" Type="http://schemas.openxmlformats.org/officeDocument/2006/relationships/image" Target="../media/image39.png"/><Relationship Id="rId11" Type="http://schemas.openxmlformats.org/officeDocument/2006/relationships/image" Target="../media/image44.png"/><Relationship Id="rId5" Type="http://schemas.openxmlformats.org/officeDocument/2006/relationships/image" Target="../media/image38.png"/><Relationship Id="rId10" Type="http://schemas.openxmlformats.org/officeDocument/2006/relationships/image" Target="../media/image43.png"/><Relationship Id="rId4" Type="http://schemas.openxmlformats.org/officeDocument/2006/relationships/notesSlide" Target="../notesSlides/notesSlide1.xml"/><Relationship Id="rId9" Type="http://schemas.openxmlformats.org/officeDocument/2006/relationships/image" Target="../media/image4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8.png"/><Relationship Id="rId4" Type="http://schemas.openxmlformats.org/officeDocument/2006/relationships/image" Target="../media/image4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2.png"/><Relationship Id="rId5" Type="http://schemas.openxmlformats.org/officeDocument/2006/relationships/image" Target="../media/image51.jpeg"/><Relationship Id="rId4" Type="http://schemas.openxmlformats.org/officeDocument/2006/relationships/image" Target="../media/image5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2.png"/><Relationship Id="rId5" Type="http://schemas.openxmlformats.org/officeDocument/2006/relationships/image" Target="../media/image61.jpeg"/><Relationship Id="rId4" Type="http://schemas.openxmlformats.org/officeDocument/2006/relationships/image" Target="../media/image60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jpeg"/><Relationship Id="rId3" Type="http://schemas.openxmlformats.org/officeDocument/2006/relationships/image" Target="../media/image64.png"/><Relationship Id="rId7" Type="http://schemas.openxmlformats.org/officeDocument/2006/relationships/image" Target="../media/image68.jpe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7.jpeg"/><Relationship Id="rId5" Type="http://schemas.openxmlformats.org/officeDocument/2006/relationships/image" Target="../media/image66.png"/><Relationship Id="rId4" Type="http://schemas.openxmlformats.org/officeDocument/2006/relationships/image" Target="../media/image65.png"/><Relationship Id="rId9" Type="http://schemas.openxmlformats.org/officeDocument/2006/relationships/image" Target="../media/image7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en.wikipedia.org/wiki/File:Gravitationell-lins-4.jpg" TargetMode="Externa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5.png"/></Relationships>
</file>

<file path=ppt/slides/_rels/slide22.xml.rels><?xml version="1.0" encoding="UTF-8" standalone="yes"?>
<Relationships xmlns="http://schemas.openxmlformats.org/package/2006/relationships"><Relationship Id="rId13" Type="http://schemas.openxmlformats.org/officeDocument/2006/relationships/image" Target="../media/image87.png"/><Relationship Id="rId18" Type="http://schemas.openxmlformats.org/officeDocument/2006/relationships/image" Target="../media/image92.jpeg"/><Relationship Id="rId26" Type="http://schemas.openxmlformats.org/officeDocument/2006/relationships/image" Target="../media/image100.png"/><Relationship Id="rId39" Type="http://schemas.openxmlformats.org/officeDocument/2006/relationships/image" Target="../media/image113.png"/><Relationship Id="rId21" Type="http://schemas.openxmlformats.org/officeDocument/2006/relationships/image" Target="../media/image95.jpeg"/><Relationship Id="rId34" Type="http://schemas.openxmlformats.org/officeDocument/2006/relationships/image" Target="../media/image108.png"/><Relationship Id="rId42" Type="http://schemas.openxmlformats.org/officeDocument/2006/relationships/image" Target="../media/image116.png"/><Relationship Id="rId7" Type="http://schemas.openxmlformats.org/officeDocument/2006/relationships/image" Target="../media/image81.jpeg"/><Relationship Id="rId2" Type="http://schemas.openxmlformats.org/officeDocument/2006/relationships/image" Target="../media/image76.jpeg"/><Relationship Id="rId16" Type="http://schemas.openxmlformats.org/officeDocument/2006/relationships/image" Target="../media/image90.jpeg"/><Relationship Id="rId20" Type="http://schemas.openxmlformats.org/officeDocument/2006/relationships/image" Target="../media/image94.jpeg"/><Relationship Id="rId29" Type="http://schemas.openxmlformats.org/officeDocument/2006/relationships/image" Target="../media/image103.jpeg"/><Relationship Id="rId41" Type="http://schemas.openxmlformats.org/officeDocument/2006/relationships/image" Target="../media/image115.gi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0.jpeg"/><Relationship Id="rId11" Type="http://schemas.openxmlformats.org/officeDocument/2006/relationships/image" Target="../media/image85.jpeg"/><Relationship Id="rId24" Type="http://schemas.openxmlformats.org/officeDocument/2006/relationships/image" Target="../media/image98.png"/><Relationship Id="rId32" Type="http://schemas.openxmlformats.org/officeDocument/2006/relationships/image" Target="../media/image106.png"/><Relationship Id="rId37" Type="http://schemas.openxmlformats.org/officeDocument/2006/relationships/image" Target="../media/image111.png"/><Relationship Id="rId40" Type="http://schemas.openxmlformats.org/officeDocument/2006/relationships/image" Target="../media/image114.png"/><Relationship Id="rId5" Type="http://schemas.openxmlformats.org/officeDocument/2006/relationships/image" Target="../media/image79.jpeg"/><Relationship Id="rId15" Type="http://schemas.openxmlformats.org/officeDocument/2006/relationships/image" Target="../media/image89.png"/><Relationship Id="rId23" Type="http://schemas.openxmlformats.org/officeDocument/2006/relationships/image" Target="../media/image97.png"/><Relationship Id="rId28" Type="http://schemas.openxmlformats.org/officeDocument/2006/relationships/image" Target="../media/image102.png"/><Relationship Id="rId36" Type="http://schemas.openxmlformats.org/officeDocument/2006/relationships/image" Target="../media/image110.jpeg"/><Relationship Id="rId10" Type="http://schemas.openxmlformats.org/officeDocument/2006/relationships/image" Target="../media/image84.png"/><Relationship Id="rId19" Type="http://schemas.openxmlformats.org/officeDocument/2006/relationships/image" Target="../media/image93.jpeg"/><Relationship Id="rId31" Type="http://schemas.openxmlformats.org/officeDocument/2006/relationships/image" Target="../media/image105.jpeg"/><Relationship Id="rId4" Type="http://schemas.openxmlformats.org/officeDocument/2006/relationships/image" Target="../media/image78.jpeg"/><Relationship Id="rId9" Type="http://schemas.openxmlformats.org/officeDocument/2006/relationships/image" Target="../media/image83.jpeg"/><Relationship Id="rId14" Type="http://schemas.openxmlformats.org/officeDocument/2006/relationships/image" Target="../media/image88.png"/><Relationship Id="rId22" Type="http://schemas.openxmlformats.org/officeDocument/2006/relationships/image" Target="../media/image96.jpeg"/><Relationship Id="rId27" Type="http://schemas.openxmlformats.org/officeDocument/2006/relationships/image" Target="../media/image101.png"/><Relationship Id="rId30" Type="http://schemas.openxmlformats.org/officeDocument/2006/relationships/image" Target="../media/image104.png"/><Relationship Id="rId35" Type="http://schemas.openxmlformats.org/officeDocument/2006/relationships/image" Target="../media/image109.jpeg"/><Relationship Id="rId8" Type="http://schemas.openxmlformats.org/officeDocument/2006/relationships/image" Target="../media/image82.jpeg"/><Relationship Id="rId3" Type="http://schemas.openxmlformats.org/officeDocument/2006/relationships/image" Target="../media/image77.jpeg"/><Relationship Id="rId12" Type="http://schemas.openxmlformats.org/officeDocument/2006/relationships/image" Target="../media/image86.jpeg"/><Relationship Id="rId17" Type="http://schemas.openxmlformats.org/officeDocument/2006/relationships/image" Target="../media/image91.jpeg"/><Relationship Id="rId25" Type="http://schemas.openxmlformats.org/officeDocument/2006/relationships/image" Target="../media/image99.png"/><Relationship Id="rId33" Type="http://schemas.openxmlformats.org/officeDocument/2006/relationships/image" Target="../media/image107.png"/><Relationship Id="rId38" Type="http://schemas.openxmlformats.org/officeDocument/2006/relationships/image" Target="../media/image11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emf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986EF850-4D4C-1BAE-B606-95FEDCD57ACA}"/>
              </a:ext>
            </a:extLst>
          </p:cNvPr>
          <p:cNvSpPr txBox="1"/>
          <p:nvPr/>
        </p:nvSpPr>
        <p:spPr>
          <a:xfrm>
            <a:off x="144503" y="23301"/>
            <a:ext cx="11928161" cy="1938990"/>
          </a:xfrm>
          <a:prstGeom prst="rect">
            <a:avLst/>
          </a:prstGeom>
          <a:solidFill>
            <a:schemeClr val="tx1">
              <a:alpha val="4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r>
              <a:rPr lang="en-GB" sz="6000" dirty="0">
                <a:solidFill>
                  <a:schemeClr val="bg1"/>
                </a:solidFill>
                <a:latin typeface="DIN Condensed" pitchFamily="2" charset="0"/>
              </a:rPr>
              <a:t>THE HIGH ENERGY (COSMIC) RADIATION DETECTION (HERD) ONBOARD CHINA’S SPACE STATION</a:t>
            </a:r>
            <a:endParaRPr kumimoji="0" lang="en-IT" sz="6000" b="0" i="0" u="none" strike="noStrike" cap="none" spc="0" normalizeH="0" dirty="0">
              <a:solidFill>
                <a:schemeClr val="bg1"/>
              </a:solidFill>
              <a:effectLst/>
              <a:uFillTx/>
              <a:latin typeface="DIN Condensed" pitchFamily="2" charset="0"/>
              <a:ea typeface="+mj-ea"/>
              <a:cs typeface="+mj-cs"/>
              <a:sym typeface="Calibri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593420D-FF4C-9366-FB8C-7F85BD5924D8}"/>
              </a:ext>
            </a:extLst>
          </p:cNvPr>
          <p:cNvSpPr txBox="1"/>
          <p:nvPr/>
        </p:nvSpPr>
        <p:spPr>
          <a:xfrm>
            <a:off x="156335" y="5819038"/>
            <a:ext cx="11928161" cy="1015661"/>
          </a:xfrm>
          <a:prstGeom prst="rect">
            <a:avLst/>
          </a:prstGeom>
          <a:solidFill>
            <a:schemeClr val="tx1">
              <a:alpha val="4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defTabSz="53739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IT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V. Formato</a:t>
            </a:r>
            <a:r>
              <a:rPr lang="en-IT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on behalf of the </a:t>
            </a:r>
            <a:r>
              <a:rPr lang="en-IT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HERD international consortium</a:t>
            </a:r>
            <a:endParaRPr lang="en-IT" sz="2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indent="0" algn="l" defTabSz="53739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IT" sz="18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indent="0" algn="l" defTabSz="53739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IT" sz="18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  <a:sym typeface="Calibri"/>
              </a:rPr>
              <a:t>IN</a:t>
            </a:r>
            <a:r>
              <a:rPr lang="en-IT" sz="1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FN – Sezione di Roma Tor Vergata											        09/08/2022 TeVPA 2022</a:t>
            </a:r>
            <a:endParaRPr kumimoji="0" lang="en-IT" sz="18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Calibri" panose="020F0502020204030204" pitchFamily="34" charset="0"/>
              <a:ea typeface="+mj-ea"/>
              <a:cs typeface="Calibri" panose="020F0502020204030204" pitchFamily="34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372329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ECD69EA-0C6F-4F3E-8F70-1A0EDB19E8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Acceptance comparison</a:t>
            </a:r>
            <a:endParaRPr lang="zh-CN" altLang="en-US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FEE805FB-2024-444B-B6B9-FEE9D3276C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000" y="1574924"/>
            <a:ext cx="5562985" cy="4158332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81795A96-4C5E-4318-882A-D993ECC9508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23992" y="1556792"/>
            <a:ext cx="5934853" cy="4320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34337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B836268-B566-48C4-BC12-8FE5ADFACB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Onboard Trigger strategy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7AAE76C-A22C-4024-A64C-A384C9FCA3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Optimization ongoing: LEG (~100MeV),  LE &amp; High Z (~GeV)</a:t>
            </a:r>
            <a:endParaRPr lang="zh-CN" altLang="en-US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1AAB0370-F6FF-481F-9345-978F837AE8C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76408" y="3429000"/>
            <a:ext cx="4359552" cy="3319359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4BF6BB64-D831-4258-91F5-27B58DA68E9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36591" y="3609040"/>
            <a:ext cx="4075833" cy="3103335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F9D3D934-D96C-476A-80D6-AE23CDEBB9C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83632" y="1385480"/>
            <a:ext cx="4651897" cy="2150064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id="{FCCE251E-77C5-41CF-A074-8FEBD11E03E6}"/>
              </a:ext>
            </a:extLst>
          </p:cNvPr>
          <p:cNvSpPr/>
          <p:nvPr/>
        </p:nvSpPr>
        <p:spPr>
          <a:xfrm>
            <a:off x="7313985" y="2433535"/>
            <a:ext cx="23615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</a:rPr>
              <a:t>Baseline design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DA0AB3A0-7329-484C-A560-C3802580E5FD}"/>
              </a:ext>
            </a:extLst>
          </p:cNvPr>
          <p:cNvSpPr/>
          <p:nvPr/>
        </p:nvSpPr>
        <p:spPr>
          <a:xfrm>
            <a:off x="10076045" y="4581128"/>
            <a:ext cx="17125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</a:rPr>
              <a:t>Advanced design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50069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CE2FD49-8D75-4CA8-8DF2-8E2916AA4C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HERD vs. other experiments</a:t>
            </a:r>
            <a:endParaRPr lang="zh-CN" altLang="en-US" dirty="0"/>
          </a:p>
        </p:txBody>
      </p:sp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2D83A561-03A4-41EA-B429-3D16FD3DA1A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868971"/>
              </p:ext>
            </p:extLst>
          </p:nvPr>
        </p:nvGraphicFramePr>
        <p:xfrm>
          <a:off x="479376" y="1435288"/>
          <a:ext cx="11306224" cy="40306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281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82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044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1471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4095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1471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14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62325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0" kern="100" dirty="0"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Experiment</a:t>
                      </a:r>
                    </a:p>
                    <a:p>
                      <a:pPr algn="ctr"/>
                      <a:r>
                        <a:rPr lang="en-US" sz="2000" b="0" kern="100" dirty="0"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(</a:t>
                      </a:r>
                      <a:r>
                        <a:rPr lang="en-US" altLang="zh-CN" sz="2000" b="0" kern="100" dirty="0"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time</a:t>
                      </a:r>
                      <a:r>
                        <a:rPr lang="en-US" sz="2000" b="0" kern="100" dirty="0"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)</a:t>
                      </a:r>
                      <a:endParaRPr lang="zh-CN" sz="2000" b="0" kern="10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0" kern="100" dirty="0"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Energy </a:t>
                      </a:r>
                      <a:r>
                        <a:rPr lang="en-US" sz="2000" b="0" kern="100" dirty="0"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(e/γ)</a:t>
                      </a:r>
                      <a:endParaRPr lang="zh-CN" sz="2000" b="0" kern="10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0" kern="100" dirty="0"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Energy (p)</a:t>
                      </a:r>
                      <a:endParaRPr lang="zh-CN" sz="2000" b="0" kern="10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0" kern="100" dirty="0"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∆E/E</a:t>
                      </a:r>
                    </a:p>
                    <a:p>
                      <a:pPr algn="ctr"/>
                      <a:r>
                        <a:rPr lang="en-US" sz="2000" b="0" kern="100" dirty="0"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(e/γ)</a:t>
                      </a:r>
                      <a:endParaRPr lang="zh-CN" sz="2000" b="0" kern="10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000" b="0" kern="100" dirty="0"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∆E/E</a:t>
                      </a:r>
                    </a:p>
                    <a:p>
                      <a:pPr algn="ctr"/>
                      <a:r>
                        <a:rPr lang="en-US" altLang="zh-CN" sz="2000" b="0" kern="100" dirty="0"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(p)</a:t>
                      </a:r>
                      <a:endParaRPr lang="zh-CN" sz="2000" b="0" kern="10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00" dirty="0"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e/p</a:t>
                      </a:r>
                    </a:p>
                    <a:p>
                      <a:pPr algn="ctr"/>
                      <a:r>
                        <a:rPr lang="en-US" altLang="zh-CN" sz="2000" b="0" kern="100" dirty="0"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ID</a:t>
                      </a:r>
                      <a:endParaRPr lang="zh-CN" sz="2000" b="0" kern="10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00" dirty="0"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e </a:t>
                      </a:r>
                      <a:r>
                        <a:rPr lang="en-US" sz="2000" b="0" kern="100" dirty="0" err="1"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accep</a:t>
                      </a:r>
                      <a:r>
                        <a:rPr lang="en-US" sz="2000" b="0" kern="100" dirty="0"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.</a:t>
                      </a:r>
                    </a:p>
                    <a:p>
                      <a:pPr algn="ctr"/>
                      <a:r>
                        <a:rPr lang="en-US" sz="2000" b="0" kern="100" dirty="0"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m</a:t>
                      </a:r>
                      <a:r>
                        <a:rPr lang="en-US" sz="2000" b="0" kern="100" baseline="30000" dirty="0"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sz="2000" b="0" kern="100" dirty="0"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sr</a:t>
                      </a:r>
                      <a:endParaRPr lang="zh-CN" sz="2000" b="0" kern="10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000" b="0" kern="100" dirty="0"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p </a:t>
                      </a:r>
                      <a:r>
                        <a:rPr lang="en-US" altLang="zh-CN" sz="2000" b="0" kern="100" dirty="0" err="1"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accep</a:t>
                      </a:r>
                      <a:r>
                        <a:rPr lang="en-US" altLang="zh-CN" sz="2000" b="0" kern="100" dirty="0"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.</a:t>
                      </a:r>
                    </a:p>
                    <a:p>
                      <a:pPr algn="ctr"/>
                      <a:r>
                        <a:rPr lang="en-US" sz="2000" b="0" kern="100" dirty="0"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m</a:t>
                      </a:r>
                      <a:r>
                        <a:rPr lang="en-US" sz="2000" b="0" kern="100" baseline="30000" dirty="0"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sz="2000" b="0" kern="100" dirty="0"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sr</a:t>
                      </a:r>
                      <a:endParaRPr lang="zh-CN" sz="2000" b="0" kern="10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60616" marR="60616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23252"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00" dirty="0"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FERMI </a:t>
                      </a:r>
                    </a:p>
                    <a:p>
                      <a:pPr algn="ctr"/>
                      <a:r>
                        <a:rPr lang="en-US" sz="2000" b="0" kern="100" dirty="0"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(2008)</a:t>
                      </a:r>
                      <a:endParaRPr lang="zh-CN" sz="2000" b="0" kern="10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00" dirty="0"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1GeV-300GeV</a:t>
                      </a:r>
                      <a:endParaRPr lang="zh-CN" sz="2000" b="0" kern="10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0" kern="100" dirty="0"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30GeV-10TeV</a:t>
                      </a:r>
                      <a:endParaRPr lang="zh-CN" sz="2000" b="0" kern="10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00"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10%</a:t>
                      </a:r>
                      <a:endParaRPr lang="zh-CN" sz="2000" b="0" kern="10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0" kern="100" dirty="0"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40%</a:t>
                      </a:r>
                      <a:endParaRPr lang="zh-CN" sz="2000" b="0" kern="10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00" dirty="0"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10</a:t>
                      </a:r>
                      <a:r>
                        <a:rPr lang="en-US" sz="2000" b="0" kern="100" baseline="30000" dirty="0"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3</a:t>
                      </a:r>
                      <a:endParaRPr lang="zh-CN" sz="2000" b="0" kern="10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00" dirty="0"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0.9</a:t>
                      </a:r>
                      <a:endParaRPr lang="zh-CN" sz="2000" b="0" kern="10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0" kern="100" dirty="0"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&lt;0.28</a:t>
                      </a:r>
                      <a:endParaRPr lang="zh-CN" sz="2000" b="0" kern="10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60616" marR="60616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2325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0" kern="100" dirty="0"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ISS-</a:t>
                      </a:r>
                      <a:r>
                        <a:rPr lang="en-US" sz="2000" b="0" kern="100" dirty="0"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AMS02 (2011)</a:t>
                      </a:r>
                      <a:endParaRPr lang="zh-CN" sz="2000" b="0" kern="10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00" dirty="0"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1GeV-1TeV</a:t>
                      </a:r>
                      <a:endParaRPr lang="zh-CN" sz="2000" b="0" kern="10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0" kern="100" dirty="0"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1GeV-1.8TeV</a:t>
                      </a:r>
                      <a:endParaRPr lang="zh-CN" sz="2000" b="0" kern="10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00" dirty="0"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2%</a:t>
                      </a:r>
                      <a:endParaRPr lang="zh-CN" sz="2000" b="0" kern="10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0" kern="100" dirty="0"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-</a:t>
                      </a:r>
                      <a:endParaRPr lang="zh-CN" sz="2000" b="0" kern="10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00" dirty="0"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10</a:t>
                      </a:r>
                      <a:r>
                        <a:rPr lang="en-US" sz="2000" b="0" kern="100" baseline="30000" dirty="0"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6</a:t>
                      </a:r>
                      <a:endParaRPr lang="zh-CN" sz="2000" b="0" kern="10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00"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0.12</a:t>
                      </a:r>
                      <a:endParaRPr lang="zh-CN" sz="2000" b="0" kern="10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00" dirty="0"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0.12</a:t>
                      </a:r>
                      <a:endParaRPr lang="zh-CN" sz="2000" b="0" kern="10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60616" marR="60616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2325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0" kern="100" dirty="0"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ISS-</a:t>
                      </a:r>
                      <a:r>
                        <a:rPr lang="en-US" sz="2000" b="0" kern="100" dirty="0"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CALET (2015)</a:t>
                      </a:r>
                      <a:endParaRPr lang="zh-CN" sz="2000" b="0" kern="10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00" dirty="0"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1GeV-10TeV</a:t>
                      </a:r>
                      <a:endParaRPr lang="zh-CN" sz="2000" b="0" kern="10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0" kern="100" dirty="0"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50GeV-10TeV</a:t>
                      </a:r>
                      <a:endParaRPr lang="zh-CN" sz="2000" b="0" kern="10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00" dirty="0"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2%</a:t>
                      </a:r>
                      <a:endParaRPr lang="zh-CN" sz="2000" b="0" kern="10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0" kern="100" dirty="0"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35%</a:t>
                      </a:r>
                      <a:endParaRPr lang="zh-CN" sz="2000" b="0" kern="10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00" dirty="0"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10</a:t>
                      </a:r>
                      <a:r>
                        <a:rPr lang="en-US" sz="2000" b="0" kern="100" baseline="30000" dirty="0"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5</a:t>
                      </a:r>
                      <a:endParaRPr lang="zh-CN" sz="2000" b="0" kern="10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00" dirty="0"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0.12</a:t>
                      </a:r>
                      <a:endParaRPr lang="zh-CN" sz="2000" b="0" kern="10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00" dirty="0"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--</a:t>
                      </a:r>
                      <a:endParaRPr lang="zh-CN" sz="2000" b="0" kern="100" dirty="0"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60616" marR="60616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23252"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00" dirty="0">
                          <a:solidFill>
                            <a:srgbClr val="FFC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DAMPE</a:t>
                      </a:r>
                    </a:p>
                    <a:p>
                      <a:pPr algn="ctr"/>
                      <a:r>
                        <a:rPr lang="en-US" sz="2000" b="0" kern="100" dirty="0">
                          <a:solidFill>
                            <a:srgbClr val="FFC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(2015)</a:t>
                      </a:r>
                      <a:endParaRPr lang="zh-CN" sz="2000" b="0" kern="100" dirty="0">
                        <a:solidFill>
                          <a:srgbClr val="FFC000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00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5GeV-10TeV</a:t>
                      </a:r>
                      <a:endParaRPr lang="zh-CN" sz="2000" b="0" kern="100" dirty="0"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0" kern="100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40GeV-100TeV</a:t>
                      </a:r>
                      <a:endParaRPr lang="zh-CN" sz="2000" b="0" kern="100" dirty="0"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00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≤1.5%</a:t>
                      </a:r>
                      <a:endParaRPr lang="zh-CN" sz="2000" b="0" kern="100" dirty="0"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0" kern="100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25-35%</a:t>
                      </a:r>
                      <a:endParaRPr lang="zh-CN" sz="2000" b="0" kern="100" dirty="0"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00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3*10</a:t>
                      </a:r>
                      <a:r>
                        <a:rPr lang="en-US" sz="2000" b="0" kern="100" baseline="30000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4</a:t>
                      </a:r>
                      <a:endParaRPr lang="zh-CN" sz="2000" b="0" kern="100" dirty="0"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00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0.3</a:t>
                      </a:r>
                      <a:endParaRPr lang="zh-CN" sz="2000" b="0" kern="100" dirty="0"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00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0.04</a:t>
                      </a:r>
                      <a:endParaRPr lang="zh-CN" sz="2000" b="0" kern="100" dirty="0"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60616" marR="60616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21669"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00" dirty="0">
                          <a:solidFill>
                            <a:srgbClr val="F5FF97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HERD</a:t>
                      </a:r>
                    </a:p>
                    <a:p>
                      <a:pPr algn="ctr"/>
                      <a:r>
                        <a:rPr lang="en-US" sz="2000" b="0" kern="100" dirty="0">
                          <a:solidFill>
                            <a:srgbClr val="F5FF97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(~2027)</a:t>
                      </a:r>
                      <a:endParaRPr lang="zh-CN" sz="2000" b="0" kern="100" dirty="0">
                        <a:solidFill>
                          <a:srgbClr val="F5FF97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10GeV-100TeV</a:t>
                      </a:r>
                    </a:p>
                    <a:p>
                      <a:pPr algn="ctr"/>
                      <a:r>
                        <a:rPr lang="en-US" altLang="zh-CN" sz="2000" b="0" kern="1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0.5GeV-100TeV</a:t>
                      </a:r>
                    </a:p>
                    <a:p>
                      <a:pPr algn="ctr"/>
                      <a:r>
                        <a:rPr lang="en-US" altLang="zh-CN" sz="2000" b="0" kern="1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(</a:t>
                      </a:r>
                      <a:r>
                        <a:rPr lang="el-GR" altLang="zh-CN" sz="2000" b="0" kern="1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γ</a:t>
                      </a:r>
                      <a:r>
                        <a:rPr lang="en-US" altLang="zh-CN" sz="2000" b="0" kern="1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)</a:t>
                      </a:r>
                      <a:endParaRPr lang="zh-CN" sz="2000" b="0" kern="1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0" kern="1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30GeV-PeV</a:t>
                      </a:r>
                      <a:endParaRPr lang="zh-CN" sz="2000" b="0" kern="1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1%</a:t>
                      </a:r>
                      <a:endParaRPr lang="zh-CN" sz="2000" b="0" kern="1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0" kern="1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20%</a:t>
                      </a:r>
                      <a:endParaRPr lang="zh-CN" sz="2000" b="0" kern="1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10</a:t>
                      </a:r>
                      <a:r>
                        <a:rPr lang="en-US" sz="2000" b="0" kern="100" baseline="300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6</a:t>
                      </a:r>
                      <a:endParaRPr lang="zh-CN" sz="2000" b="0" kern="1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&gt;3 </a:t>
                      </a:r>
                      <a:r>
                        <a:rPr lang="en-US" sz="2000" b="0" kern="100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(10X</a:t>
                      </a:r>
                    </a:p>
                    <a:p>
                      <a:pPr algn="ctr"/>
                      <a:r>
                        <a:rPr lang="en-US" sz="2000" b="0" kern="100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DAMPE)</a:t>
                      </a:r>
                      <a:endParaRPr lang="zh-CN" sz="2000" b="0" kern="100" dirty="0"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60616" marR="60616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&gt;2 </a:t>
                      </a:r>
                      <a:r>
                        <a:rPr lang="en-US" sz="2000" b="0" kern="100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(50X DAMPE)</a:t>
                      </a:r>
                      <a:endParaRPr lang="zh-CN" sz="2000" b="0" kern="100" dirty="0"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60616" marR="60616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5" name="TextBox 5">
            <a:extLst>
              <a:ext uri="{FF2B5EF4-FFF2-40B4-BE49-F238E27FC236}">
                <a16:creationId xmlns:a16="http://schemas.microsoft.com/office/drawing/2014/main" id="{2472E66F-0257-4188-AFFA-79D0D3499514}"/>
              </a:ext>
            </a:extLst>
          </p:cNvPr>
          <p:cNvSpPr txBox="1"/>
          <p:nvPr/>
        </p:nvSpPr>
        <p:spPr>
          <a:xfrm>
            <a:off x="479376" y="5622339"/>
            <a:ext cx="1130622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黑体" pitchFamily="2" charset="-122"/>
                <a:cs typeface="+mn-cs"/>
              </a:rPr>
              <a:t>HERD is a next generation experiment, following AMS02 and DAMPE, with much better performance on direct high energy e, p, gamma-ray detection. </a:t>
            </a:r>
            <a:endParaRPr kumimoji="0" lang="zh-CN" altLang="en-US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j-lt"/>
              <a:ea typeface="黑体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253059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+mj-lt"/>
              </a:rPr>
              <a:t>HERD payload</a:t>
            </a:r>
            <a:endParaRPr lang="zh-CN" altLang="en-US" dirty="0">
              <a:latin typeface="+mj-lt"/>
            </a:endParaRPr>
          </a:p>
        </p:txBody>
      </p:sp>
      <p:pic>
        <p:nvPicPr>
          <p:cNvPr id="41" name="图片 4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3352" y="692696"/>
            <a:ext cx="3851304" cy="3693031"/>
          </a:xfrm>
          <a:prstGeom prst="rect">
            <a:avLst/>
          </a:prstGeom>
        </p:spPr>
      </p:pic>
      <p:sp>
        <p:nvSpPr>
          <p:cNvPr id="45" name="TextBox 13"/>
          <p:cNvSpPr txBox="1">
            <a:spLocks noChangeArrowheads="1"/>
          </p:cNvSpPr>
          <p:nvPr/>
        </p:nvSpPr>
        <p:spPr bwMode="auto">
          <a:xfrm>
            <a:off x="4601238" y="2105860"/>
            <a:ext cx="169167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1600" dirty="0">
                <a:solidFill>
                  <a:srgbClr val="011F96"/>
                </a:solidFill>
                <a:ea typeface="黑体" panose="02010609060101010101" pitchFamily="49" charset="-122"/>
                <a:cs typeface="Arial" panose="020B0604020202020204" pitchFamily="34" charset="0"/>
              </a:rPr>
              <a:t>PSD</a:t>
            </a:r>
          </a:p>
          <a:p>
            <a:r>
              <a:rPr lang="en-US" altLang="zh-CN" sz="1600" dirty="0">
                <a:solidFill>
                  <a:prstClr val="black"/>
                </a:solidFill>
                <a:ea typeface="黑体" panose="02010609060101010101" pitchFamily="49" charset="-122"/>
                <a:cs typeface="Arial" panose="020B0604020202020204" pitchFamily="34" charset="0"/>
              </a:rPr>
              <a:t>Gamma ID.</a:t>
            </a:r>
          </a:p>
          <a:p>
            <a:r>
              <a:rPr lang="en-US" altLang="zh-CN" sz="1600" dirty="0">
                <a:solidFill>
                  <a:prstClr val="black"/>
                </a:solidFill>
                <a:ea typeface="黑体" panose="02010609060101010101" pitchFamily="49" charset="-122"/>
                <a:cs typeface="Arial" panose="020B0604020202020204" pitchFamily="34" charset="0"/>
              </a:rPr>
              <a:t>Z measurement</a:t>
            </a:r>
          </a:p>
        </p:txBody>
      </p:sp>
      <p:sp>
        <p:nvSpPr>
          <p:cNvPr id="63" name="TextBox 17"/>
          <p:cNvSpPr txBox="1">
            <a:spLocks noChangeArrowheads="1"/>
          </p:cNvSpPr>
          <p:nvPr/>
        </p:nvSpPr>
        <p:spPr bwMode="auto">
          <a:xfrm>
            <a:off x="4601238" y="2969956"/>
            <a:ext cx="161967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1600" dirty="0">
                <a:solidFill>
                  <a:srgbClr val="001D92"/>
                </a:solidFill>
                <a:ea typeface="黑体" pitchFamily="49" charset="-122"/>
                <a:cs typeface="Arial" charset="0"/>
              </a:rPr>
              <a:t>FIT</a:t>
            </a:r>
          </a:p>
          <a:p>
            <a:r>
              <a:rPr lang="en-US" altLang="zh-CN" sz="1600" dirty="0">
                <a:solidFill>
                  <a:prstClr val="black"/>
                </a:solidFill>
                <a:ea typeface="黑体" pitchFamily="49" charset="-122"/>
                <a:cs typeface="Arial" charset="0"/>
              </a:rPr>
              <a:t>Tracking</a:t>
            </a:r>
          </a:p>
          <a:p>
            <a:r>
              <a:rPr lang="en-US" altLang="zh-CN" sz="1600" dirty="0">
                <a:solidFill>
                  <a:prstClr val="black"/>
                </a:solidFill>
                <a:ea typeface="黑体" pitchFamily="49" charset="-122"/>
                <a:cs typeface="Arial" charset="0"/>
              </a:rPr>
              <a:t>Gamma conv.</a:t>
            </a:r>
          </a:p>
        </p:txBody>
      </p:sp>
      <p:sp>
        <p:nvSpPr>
          <p:cNvPr id="69" name="TextBox 17"/>
          <p:cNvSpPr txBox="1">
            <a:spLocks noChangeArrowheads="1"/>
          </p:cNvSpPr>
          <p:nvPr/>
        </p:nvSpPr>
        <p:spPr bwMode="auto">
          <a:xfrm>
            <a:off x="4601239" y="3800953"/>
            <a:ext cx="231084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1600" dirty="0">
                <a:solidFill>
                  <a:srgbClr val="0000FF"/>
                </a:solidFill>
                <a:ea typeface="黑体" pitchFamily="49" charset="-122"/>
                <a:cs typeface="Arial" charset="0"/>
              </a:rPr>
              <a:t>TRD</a:t>
            </a:r>
          </a:p>
          <a:p>
            <a:r>
              <a:rPr lang="en-US" altLang="zh-CN" sz="1600" dirty="0" err="1">
                <a:solidFill>
                  <a:prstClr val="black"/>
                </a:solidFill>
                <a:ea typeface="黑体" pitchFamily="49" charset="-122"/>
                <a:cs typeface="Arial" charset="0"/>
              </a:rPr>
              <a:t>TeV</a:t>
            </a:r>
            <a:r>
              <a:rPr lang="en-US" altLang="zh-CN" sz="1600" dirty="0">
                <a:solidFill>
                  <a:prstClr val="black"/>
                </a:solidFill>
                <a:ea typeface="黑体" pitchFamily="49" charset="-122"/>
                <a:cs typeface="Arial" charset="0"/>
              </a:rPr>
              <a:t> nuclei calibration</a:t>
            </a:r>
          </a:p>
        </p:txBody>
      </p:sp>
      <p:sp>
        <p:nvSpPr>
          <p:cNvPr id="70" name="TextBox 13"/>
          <p:cNvSpPr txBox="1">
            <a:spLocks noChangeArrowheads="1"/>
          </p:cNvSpPr>
          <p:nvPr/>
        </p:nvSpPr>
        <p:spPr bwMode="auto">
          <a:xfrm>
            <a:off x="4601238" y="1172142"/>
            <a:ext cx="169167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1600" dirty="0">
                <a:solidFill>
                  <a:srgbClr val="011F96"/>
                </a:solidFill>
                <a:ea typeface="黑体" panose="02010609060101010101" pitchFamily="49" charset="-122"/>
                <a:cs typeface="Arial" panose="020B0604020202020204" pitchFamily="34" charset="0"/>
              </a:rPr>
              <a:t>SCD</a:t>
            </a:r>
          </a:p>
          <a:p>
            <a:r>
              <a:rPr lang="en-US" altLang="zh-CN" sz="1600" dirty="0">
                <a:solidFill>
                  <a:prstClr val="black"/>
                </a:solidFill>
                <a:ea typeface="黑体" panose="02010609060101010101" pitchFamily="49" charset="-122"/>
                <a:cs typeface="Arial" panose="020B0604020202020204" pitchFamily="34" charset="0"/>
              </a:rPr>
              <a:t>Z measurement</a:t>
            </a:r>
          </a:p>
        </p:txBody>
      </p:sp>
      <p:sp>
        <p:nvSpPr>
          <p:cNvPr id="71" name="TextBox 12"/>
          <p:cNvSpPr txBox="1">
            <a:spLocks noChangeArrowheads="1"/>
          </p:cNvSpPr>
          <p:nvPr/>
        </p:nvSpPr>
        <p:spPr bwMode="auto">
          <a:xfrm>
            <a:off x="1968487" y="4292975"/>
            <a:ext cx="213528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1600" dirty="0">
                <a:solidFill>
                  <a:srgbClr val="0000FF"/>
                </a:solidFill>
                <a:ea typeface="黑体" panose="02010609060101010101" pitchFamily="49" charset="-122"/>
                <a:cs typeface="Arial" panose="020B0604020202020204" pitchFamily="34" charset="0"/>
              </a:rPr>
              <a:t>CALO</a:t>
            </a:r>
          </a:p>
          <a:p>
            <a:r>
              <a:rPr lang="en-US" altLang="zh-CN" sz="1600" dirty="0">
                <a:solidFill>
                  <a:prstClr val="black"/>
                </a:solidFill>
                <a:ea typeface="黑体" panose="02010609060101010101" pitchFamily="49" charset="-122"/>
                <a:cs typeface="Arial" panose="020B0604020202020204" pitchFamily="34" charset="0"/>
              </a:rPr>
              <a:t>Energy measurement</a:t>
            </a:r>
          </a:p>
          <a:p>
            <a:r>
              <a:rPr lang="en-US" altLang="zh-CN" sz="1600" dirty="0">
                <a:solidFill>
                  <a:prstClr val="black"/>
                </a:solidFill>
                <a:ea typeface="黑体" panose="02010609060101010101" pitchFamily="49" charset="-122"/>
                <a:cs typeface="Arial" panose="020B0604020202020204" pitchFamily="34" charset="0"/>
              </a:rPr>
              <a:t>Particle ID</a:t>
            </a:r>
          </a:p>
        </p:txBody>
      </p:sp>
      <p:pic>
        <p:nvPicPr>
          <p:cNvPr id="72" name="图片 7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76099" y="2540294"/>
            <a:ext cx="519080" cy="324555"/>
          </a:xfrm>
          <a:prstGeom prst="rect">
            <a:avLst/>
          </a:prstGeom>
        </p:spPr>
      </p:pic>
      <p:pic>
        <p:nvPicPr>
          <p:cNvPr id="73" name="图片 7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76099" y="1532182"/>
            <a:ext cx="519080" cy="324555"/>
          </a:xfrm>
          <a:prstGeom prst="rect">
            <a:avLst/>
          </a:prstGeom>
        </p:spPr>
      </p:pic>
      <p:pic>
        <p:nvPicPr>
          <p:cNvPr id="74" name="图片 7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75749" y="3944969"/>
            <a:ext cx="519080" cy="324555"/>
          </a:xfrm>
          <a:prstGeom prst="rect">
            <a:avLst/>
          </a:prstGeom>
        </p:spPr>
      </p:pic>
      <p:pic>
        <p:nvPicPr>
          <p:cNvPr id="75" name="图片 7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4431" y="4393862"/>
            <a:ext cx="519080" cy="324555"/>
          </a:xfrm>
          <a:prstGeom prst="rect">
            <a:avLst/>
          </a:prstGeom>
        </p:spPr>
      </p:pic>
      <p:cxnSp>
        <p:nvCxnSpPr>
          <p:cNvPr id="76" name="直接箭头连接符 75"/>
          <p:cNvCxnSpPr/>
          <p:nvPr/>
        </p:nvCxnSpPr>
        <p:spPr bwMode="auto">
          <a:xfrm flipV="1">
            <a:off x="2106870" y="3404793"/>
            <a:ext cx="0" cy="884017"/>
          </a:xfrm>
          <a:prstGeom prst="straightConnector1">
            <a:avLst/>
          </a:prstGeom>
          <a:ln w="76200">
            <a:solidFill>
              <a:srgbClr val="FFC000">
                <a:alpha val="40000"/>
              </a:srgbClr>
            </a:solidFill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77" name="直接箭头连接符 76"/>
          <p:cNvCxnSpPr/>
          <p:nvPr/>
        </p:nvCxnSpPr>
        <p:spPr bwMode="auto">
          <a:xfrm flipH="1" flipV="1">
            <a:off x="3269487" y="1351495"/>
            <a:ext cx="926312" cy="85542"/>
          </a:xfrm>
          <a:prstGeom prst="straightConnector1">
            <a:avLst/>
          </a:prstGeom>
          <a:ln w="76200">
            <a:solidFill>
              <a:srgbClr val="FFC000">
                <a:alpha val="40000"/>
              </a:srgbClr>
            </a:solidFill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78" name="直接箭头连接符 77"/>
          <p:cNvCxnSpPr/>
          <p:nvPr/>
        </p:nvCxnSpPr>
        <p:spPr bwMode="auto">
          <a:xfrm flipH="1" flipV="1">
            <a:off x="3224489" y="1720234"/>
            <a:ext cx="971310" cy="571573"/>
          </a:xfrm>
          <a:prstGeom prst="straightConnector1">
            <a:avLst/>
          </a:prstGeom>
          <a:ln w="76200">
            <a:solidFill>
              <a:srgbClr val="FFC000">
                <a:alpha val="40000"/>
              </a:srgbClr>
            </a:solidFill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79" name="直接箭头连接符 78"/>
          <p:cNvCxnSpPr/>
          <p:nvPr/>
        </p:nvCxnSpPr>
        <p:spPr bwMode="auto">
          <a:xfrm flipH="1" flipV="1">
            <a:off x="3267592" y="2387550"/>
            <a:ext cx="928210" cy="768354"/>
          </a:xfrm>
          <a:prstGeom prst="straightConnector1">
            <a:avLst/>
          </a:prstGeom>
          <a:ln w="76200">
            <a:solidFill>
              <a:srgbClr val="FFC000">
                <a:alpha val="40000"/>
              </a:srgbClr>
            </a:solidFill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80" name="直接箭头连接符 79"/>
          <p:cNvCxnSpPr>
            <a:stCxn id="74" idx="1"/>
          </p:cNvCxnSpPr>
          <p:nvPr/>
        </p:nvCxnSpPr>
        <p:spPr bwMode="auto">
          <a:xfrm flipH="1" flipV="1">
            <a:off x="3809557" y="3201154"/>
            <a:ext cx="366193" cy="906092"/>
          </a:xfrm>
          <a:prstGeom prst="straightConnector1">
            <a:avLst/>
          </a:prstGeom>
          <a:ln w="76200">
            <a:solidFill>
              <a:srgbClr val="FFC000">
                <a:alpha val="40000"/>
              </a:srgbClr>
            </a:solidFill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81" name="Picture 2" descr="https://timgsa.baidu.com/timg?image&amp;quality=80&amp;size=b9999_10000&amp;sec=1600941862629&amp;di=ed3bd8949d34faf467d963eaa76cac5d&amp;imgtype=0&amp;src=http%3A%2F%2Fa1.att.hudong.com%2F65%2F93%2F01300542679117142906937853608_s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94273" y="4746014"/>
            <a:ext cx="459016" cy="302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" name="Picture 2" descr="https://timgsa.baidu.com/timg?image&amp;quality=80&amp;size=b9999_10000&amp;sec=1600941862629&amp;di=ed3bd8949d34faf467d963eaa76cac5d&amp;imgtype=0&amp;src=http%3A%2F%2Fa1.att.hudong.com%2F65%2F93%2F01300542679117142906937853608_s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05591" y="1181453"/>
            <a:ext cx="455420" cy="300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3" name="Picture 2" descr="https://timgsa.baidu.com/timg?image&amp;quality=80&amp;size=b9999_10000&amp;sec=1600941862629&amp;di=ed3bd8949d34faf467d963eaa76cac5d&amp;imgtype=0&amp;src=http%3A%2F%2Fa1.att.hudong.com%2F65%2F93%2F01300542679117142906937853608_s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03697" y="2164481"/>
            <a:ext cx="458403" cy="302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4" name="图片 8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03697" y="3089876"/>
            <a:ext cx="457315" cy="304877"/>
          </a:xfrm>
          <a:prstGeom prst="rect">
            <a:avLst/>
          </a:prstGeom>
        </p:spPr>
      </p:pic>
      <p:pic>
        <p:nvPicPr>
          <p:cNvPr id="85" name="内容占位符 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182357" y="3410866"/>
            <a:ext cx="512045" cy="320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6" name="内容占位符 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467759" y="5064588"/>
            <a:ext cx="512045" cy="320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文本框 31">
            <a:extLst>
              <a:ext uri="{FF2B5EF4-FFF2-40B4-BE49-F238E27FC236}">
                <a16:creationId xmlns:a16="http://schemas.microsoft.com/office/drawing/2014/main" id="{A5685BB1-694C-479B-8370-231D98270E0B}"/>
              </a:ext>
            </a:extLst>
          </p:cNvPr>
          <p:cNvSpPr txBox="1"/>
          <p:nvPr/>
        </p:nvSpPr>
        <p:spPr>
          <a:xfrm>
            <a:off x="3005306" y="4847000"/>
            <a:ext cx="3906778" cy="1938992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prstClr val="black"/>
                </a:solidFill>
              </a:rPr>
              <a:t>Mass:		≤4000 kg</a:t>
            </a:r>
            <a:r>
              <a:rPr lang="zh-CN" altLang="en-US" sz="2000" dirty="0">
                <a:solidFill>
                  <a:prstClr val="black"/>
                </a:solidFill>
              </a:rPr>
              <a:t> </a:t>
            </a:r>
            <a:endParaRPr lang="en-US" altLang="zh-CN" sz="2000" dirty="0">
              <a:solidFill>
                <a:prstClr val="black"/>
              </a:solidFill>
            </a:endParaRPr>
          </a:p>
          <a:p>
            <a:r>
              <a:rPr lang="en-US" altLang="zh-CN" sz="2000" dirty="0">
                <a:solidFill>
                  <a:prstClr val="black"/>
                </a:solidFill>
              </a:rPr>
              <a:t>Envelope:	~3.0*2.3*1.7 m</a:t>
            </a:r>
            <a:r>
              <a:rPr lang="en-US" altLang="zh-CN" sz="2000" baseline="30000" dirty="0">
                <a:solidFill>
                  <a:prstClr val="black"/>
                </a:solidFill>
              </a:rPr>
              <a:t>3</a:t>
            </a:r>
          </a:p>
          <a:p>
            <a:r>
              <a:rPr lang="en-US" altLang="zh-CN" sz="2000" dirty="0" err="1">
                <a:solidFill>
                  <a:prstClr val="black"/>
                </a:solidFill>
              </a:rPr>
              <a:t>FoV</a:t>
            </a:r>
            <a:r>
              <a:rPr lang="en-US" altLang="zh-CN" sz="2000" dirty="0">
                <a:solidFill>
                  <a:prstClr val="black"/>
                </a:solidFill>
              </a:rPr>
              <a:t>:		+/-90</a:t>
            </a:r>
            <a:r>
              <a:rPr lang="en-US" altLang="zh-CN" sz="2000" baseline="30000" dirty="0">
                <a:solidFill>
                  <a:prstClr val="black"/>
                </a:solidFill>
              </a:rPr>
              <a:t>o</a:t>
            </a:r>
            <a:endParaRPr lang="en-US" altLang="zh-CN" sz="2000" dirty="0">
              <a:solidFill>
                <a:prstClr val="black"/>
              </a:solidFill>
            </a:endParaRPr>
          </a:p>
          <a:p>
            <a:r>
              <a:rPr lang="en-US" altLang="zh-CN" sz="2000" dirty="0">
                <a:solidFill>
                  <a:prstClr val="black"/>
                </a:solidFill>
              </a:rPr>
              <a:t>Power:		~1900 W</a:t>
            </a:r>
          </a:p>
          <a:p>
            <a:r>
              <a:rPr lang="en-US" altLang="zh-CN" sz="2000" dirty="0">
                <a:solidFill>
                  <a:prstClr val="black"/>
                </a:solidFill>
              </a:rPr>
              <a:t>Telemetry:	100 Mbps</a:t>
            </a:r>
          </a:p>
          <a:p>
            <a:r>
              <a:rPr lang="en-US" altLang="zh-CN" sz="2000" dirty="0">
                <a:solidFill>
                  <a:prstClr val="black"/>
                </a:solidFill>
              </a:rPr>
              <a:t>Lifetime:	&gt;10 years</a:t>
            </a:r>
          </a:p>
        </p:txBody>
      </p:sp>
      <p:graphicFrame>
        <p:nvGraphicFramePr>
          <p:cNvPr id="27" name="内容占位符 3">
            <a:extLst>
              <a:ext uri="{FF2B5EF4-FFF2-40B4-BE49-F238E27FC236}">
                <a16:creationId xmlns:a16="http://schemas.microsoft.com/office/drawing/2014/main" id="{BB0F52B4-3634-4555-B3B1-9385CE075AD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60375882"/>
              </p:ext>
            </p:extLst>
          </p:nvPr>
        </p:nvGraphicFramePr>
        <p:xfrm>
          <a:off x="7176120" y="3282928"/>
          <a:ext cx="4464496" cy="35304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98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946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6910">
                <a:tc>
                  <a:txBody>
                    <a:bodyPr/>
                    <a:lstStyle/>
                    <a:p>
                      <a:r>
                        <a:rPr lang="en-US" altLang="zh-CN" sz="1600" b="0" dirty="0">
                          <a:solidFill>
                            <a:schemeClr val="tx1"/>
                          </a:solidFill>
                          <a:latin typeface="+mj-lt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Energy range (e/</a:t>
                      </a:r>
                      <a:r>
                        <a:rPr lang="el-GR" altLang="zh-CN" sz="1600" b="0" kern="1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γ</a:t>
                      </a:r>
                      <a:r>
                        <a:rPr lang="en-US" altLang="zh-CN" sz="1600" b="0" dirty="0">
                          <a:solidFill>
                            <a:schemeClr val="tx1"/>
                          </a:solidFill>
                          <a:latin typeface="+mj-lt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)</a:t>
                      </a:r>
                      <a:endParaRPr lang="zh-CN" altLang="en-US" sz="1600" b="0" dirty="0">
                        <a:solidFill>
                          <a:schemeClr val="tx1"/>
                        </a:solidFill>
                        <a:latin typeface="+mj-lt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3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0" kern="1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10 </a:t>
                      </a:r>
                      <a:r>
                        <a:rPr lang="en-US" altLang="zh-CN" sz="1600" b="0" kern="100" dirty="0" err="1">
                          <a:solidFill>
                            <a:schemeClr val="tx1"/>
                          </a:solidFill>
                          <a:effectLst/>
                          <a:latin typeface="+mj-lt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GeV</a:t>
                      </a:r>
                      <a:r>
                        <a:rPr lang="en-US" altLang="zh-CN" sz="1600" b="0" kern="1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 - </a:t>
                      </a:r>
                      <a:r>
                        <a:rPr lang="en-US" altLang="zh-CN" sz="1600" b="0" kern="100" dirty="0">
                          <a:solidFill>
                            <a:srgbClr val="FF0000"/>
                          </a:solidFill>
                          <a:effectLst/>
                          <a:latin typeface="+mj-lt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100 </a:t>
                      </a:r>
                      <a:r>
                        <a:rPr lang="en-US" altLang="zh-CN" sz="1600" b="0" kern="100" dirty="0" err="1">
                          <a:solidFill>
                            <a:schemeClr val="tx1"/>
                          </a:solidFill>
                          <a:effectLst/>
                          <a:latin typeface="+mj-lt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TeV</a:t>
                      </a:r>
                      <a:r>
                        <a:rPr lang="en-US" altLang="zh-CN" sz="1600" b="0" kern="1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zh-CN" sz="1600" b="0" kern="100" baseline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(e); </a:t>
                      </a:r>
                      <a:r>
                        <a:rPr lang="en-US" altLang="zh-CN" sz="1600" b="0" kern="100" dirty="0">
                          <a:solidFill>
                            <a:srgbClr val="FF0000"/>
                          </a:solidFill>
                          <a:effectLst/>
                          <a:latin typeface="+mj-lt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0.5 </a:t>
                      </a:r>
                      <a:r>
                        <a:rPr lang="en-US" altLang="zh-CN" sz="1600" b="0" kern="100" dirty="0" err="1">
                          <a:solidFill>
                            <a:srgbClr val="FF0000"/>
                          </a:solidFill>
                          <a:effectLst/>
                          <a:latin typeface="+mj-lt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GeV</a:t>
                      </a:r>
                      <a:r>
                        <a:rPr lang="en-US" altLang="zh-CN" sz="1600" b="0" kern="100" dirty="0">
                          <a:solidFill>
                            <a:srgbClr val="FF0000"/>
                          </a:solidFill>
                          <a:effectLst/>
                          <a:latin typeface="+mj-lt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zh-CN" sz="1600" b="0" kern="100" baseline="0" dirty="0">
                          <a:solidFill>
                            <a:srgbClr val="FF0000"/>
                          </a:solidFill>
                          <a:effectLst/>
                          <a:latin typeface="+mj-lt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- 100 </a:t>
                      </a:r>
                      <a:r>
                        <a:rPr lang="en-US" altLang="zh-CN" sz="1600" b="0" kern="100" baseline="0" dirty="0" err="1">
                          <a:solidFill>
                            <a:srgbClr val="FF0000"/>
                          </a:solidFill>
                          <a:effectLst/>
                          <a:latin typeface="+mj-lt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TeV</a:t>
                      </a:r>
                      <a:r>
                        <a:rPr lang="en-US" altLang="zh-CN" sz="1600" b="0" kern="100" baseline="0" dirty="0">
                          <a:solidFill>
                            <a:srgbClr val="FF0000"/>
                          </a:solidFill>
                          <a:effectLst/>
                          <a:latin typeface="+mj-lt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 (</a:t>
                      </a:r>
                      <a:r>
                        <a:rPr lang="el-GR" altLang="zh-CN" sz="1600" b="0" kern="100" baseline="0" dirty="0">
                          <a:solidFill>
                            <a:srgbClr val="FF0000"/>
                          </a:solidFill>
                          <a:effectLst/>
                          <a:latin typeface="+mj-lt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γ</a:t>
                      </a:r>
                      <a:r>
                        <a:rPr lang="en-US" altLang="zh-CN" sz="1600" b="0" kern="100" baseline="0" dirty="0">
                          <a:solidFill>
                            <a:srgbClr val="FF0000"/>
                          </a:solidFill>
                          <a:effectLst/>
                          <a:latin typeface="+mj-lt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)</a:t>
                      </a:r>
                      <a:endParaRPr lang="zh-CN" altLang="zh-CN" sz="1600" b="0" kern="100" dirty="0">
                        <a:solidFill>
                          <a:srgbClr val="FF0000"/>
                        </a:solidFill>
                        <a:effectLst/>
                        <a:latin typeface="+mj-lt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84406" marR="84406" marT="42201" marB="422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34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5756">
                <a:tc>
                  <a:txBody>
                    <a:bodyPr/>
                    <a:lstStyle/>
                    <a:p>
                      <a:r>
                        <a:rPr lang="en-US" altLang="zh-CN" sz="1600" b="0" dirty="0">
                          <a:solidFill>
                            <a:srgbClr val="FF0000"/>
                          </a:solidFill>
                          <a:latin typeface="+mj-lt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Energy</a:t>
                      </a:r>
                      <a:r>
                        <a:rPr lang="en-US" altLang="zh-CN" sz="1600" b="0" baseline="0" dirty="0">
                          <a:solidFill>
                            <a:srgbClr val="FF0000"/>
                          </a:solidFill>
                          <a:latin typeface="+mj-lt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 range (CR)</a:t>
                      </a:r>
                      <a:endParaRPr lang="zh-CN" altLang="en-US" sz="1600" b="0" dirty="0">
                        <a:solidFill>
                          <a:srgbClr val="FF0000"/>
                        </a:solidFill>
                        <a:latin typeface="+mj-lt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3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0" kern="100" dirty="0">
                          <a:solidFill>
                            <a:srgbClr val="FF0000"/>
                          </a:solidFill>
                          <a:effectLst/>
                          <a:latin typeface="+mj-lt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30 </a:t>
                      </a:r>
                      <a:r>
                        <a:rPr lang="en-US" altLang="zh-CN" sz="1600" b="0" kern="100" dirty="0" err="1">
                          <a:solidFill>
                            <a:srgbClr val="FF0000"/>
                          </a:solidFill>
                          <a:effectLst/>
                          <a:latin typeface="+mj-lt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GeV</a:t>
                      </a:r>
                      <a:r>
                        <a:rPr lang="en-US" altLang="zh-CN" sz="1600" b="0" kern="100" dirty="0">
                          <a:solidFill>
                            <a:srgbClr val="FF0000"/>
                          </a:solidFill>
                          <a:effectLst/>
                          <a:latin typeface="+mj-lt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 - 3 </a:t>
                      </a:r>
                      <a:r>
                        <a:rPr lang="en-US" altLang="zh-CN" sz="1600" b="0" kern="100" dirty="0" err="1">
                          <a:solidFill>
                            <a:srgbClr val="FF0000"/>
                          </a:solidFill>
                          <a:effectLst/>
                          <a:latin typeface="+mj-lt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PeV</a:t>
                      </a:r>
                      <a:endParaRPr lang="zh-CN" altLang="zh-CN" sz="1600" b="0" kern="100" dirty="0">
                        <a:solidFill>
                          <a:srgbClr val="FF0000"/>
                        </a:solidFill>
                        <a:effectLst/>
                        <a:latin typeface="+mj-lt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84406" marR="84406" marT="42201" marB="422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34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5756">
                <a:tc>
                  <a:txBody>
                    <a:bodyPr/>
                    <a:lstStyle/>
                    <a:p>
                      <a:r>
                        <a:rPr lang="en-US" altLang="zh-CN" sz="1600" b="0" dirty="0">
                          <a:solidFill>
                            <a:schemeClr val="tx1"/>
                          </a:solidFill>
                          <a:latin typeface="+mj-lt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Angular</a:t>
                      </a:r>
                      <a:r>
                        <a:rPr lang="en-US" altLang="zh-CN" sz="1600" b="0" baseline="0" dirty="0">
                          <a:solidFill>
                            <a:schemeClr val="tx1"/>
                          </a:solidFill>
                          <a:latin typeface="+mj-lt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 resolution</a:t>
                      </a:r>
                      <a:endParaRPr lang="zh-CN" altLang="en-US" sz="1600" b="0" dirty="0">
                        <a:solidFill>
                          <a:schemeClr val="tx1"/>
                        </a:solidFill>
                        <a:latin typeface="+mj-lt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3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0" kern="1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0.1 deg.@10 GeV</a:t>
                      </a:r>
                      <a:endParaRPr lang="zh-CN" altLang="zh-CN" sz="1600" b="0" kern="100" dirty="0">
                        <a:solidFill>
                          <a:schemeClr val="tx1"/>
                        </a:solidFill>
                        <a:effectLst/>
                        <a:latin typeface="+mj-lt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84406" marR="84406" marT="42201" marB="422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34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8074">
                <a:tc>
                  <a:txBody>
                    <a:bodyPr/>
                    <a:lstStyle/>
                    <a:p>
                      <a:r>
                        <a:rPr lang="en-US" altLang="zh-CN" sz="1600" b="0" dirty="0">
                          <a:solidFill>
                            <a:schemeClr val="tx1"/>
                          </a:solidFill>
                          <a:latin typeface="+mj-lt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Charge</a:t>
                      </a:r>
                      <a:r>
                        <a:rPr lang="en-US" altLang="zh-CN" sz="1600" b="0" baseline="0" dirty="0">
                          <a:solidFill>
                            <a:schemeClr val="tx1"/>
                          </a:solidFill>
                          <a:latin typeface="+mj-lt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 resolution</a:t>
                      </a:r>
                      <a:endParaRPr lang="zh-CN" altLang="en-US" sz="1600" b="0" dirty="0">
                        <a:solidFill>
                          <a:schemeClr val="tx1"/>
                        </a:solidFill>
                        <a:latin typeface="+mj-lt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3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0" kern="1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0.1-0.15 </a:t>
                      </a:r>
                      <a:r>
                        <a:rPr lang="en-US" altLang="zh-CN" sz="1600" b="0" kern="100" dirty="0" err="1">
                          <a:solidFill>
                            <a:schemeClr val="tx1"/>
                          </a:solidFill>
                          <a:effectLst/>
                          <a:latin typeface="+mj-lt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c.u</a:t>
                      </a:r>
                      <a:endParaRPr lang="zh-CN" altLang="zh-CN" sz="1600" b="0" kern="100" dirty="0">
                        <a:solidFill>
                          <a:schemeClr val="tx1"/>
                        </a:solidFill>
                        <a:effectLst/>
                        <a:latin typeface="+mj-lt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84406" marR="84406" marT="42201" marB="422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34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5756">
                <a:tc>
                  <a:txBody>
                    <a:bodyPr/>
                    <a:lstStyle/>
                    <a:p>
                      <a:r>
                        <a:rPr lang="en-US" altLang="zh-CN" sz="1600" b="0" dirty="0">
                          <a:solidFill>
                            <a:schemeClr val="tx1"/>
                          </a:solidFill>
                          <a:latin typeface="+mj-lt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Energy</a:t>
                      </a:r>
                      <a:r>
                        <a:rPr lang="en-US" altLang="zh-CN" sz="1600" b="0" baseline="0" dirty="0">
                          <a:solidFill>
                            <a:schemeClr val="tx1"/>
                          </a:solidFill>
                          <a:latin typeface="+mj-lt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 resolution </a:t>
                      </a:r>
                      <a:r>
                        <a:rPr lang="en-US" altLang="zh-CN" sz="1600" b="0" dirty="0">
                          <a:solidFill>
                            <a:schemeClr val="tx1"/>
                          </a:solidFill>
                          <a:latin typeface="+mj-lt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(e)</a:t>
                      </a:r>
                      <a:endParaRPr lang="zh-CN" altLang="en-US" sz="1600" b="0" dirty="0">
                        <a:solidFill>
                          <a:schemeClr val="tx1"/>
                        </a:solidFill>
                        <a:latin typeface="+mj-lt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3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0" kern="1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1%@200 </a:t>
                      </a:r>
                      <a:r>
                        <a:rPr lang="en-US" altLang="zh-CN" sz="1600" b="0" kern="100" dirty="0" err="1">
                          <a:solidFill>
                            <a:schemeClr val="tx1"/>
                          </a:solidFill>
                          <a:effectLst/>
                          <a:latin typeface="+mj-lt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GeV</a:t>
                      </a:r>
                      <a:endParaRPr lang="zh-CN" altLang="zh-CN" sz="1600" b="0" kern="100" dirty="0">
                        <a:solidFill>
                          <a:schemeClr val="tx1"/>
                        </a:solidFill>
                        <a:effectLst/>
                        <a:latin typeface="+mj-lt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84406" marR="84406" marT="42201" marB="422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34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5756">
                <a:tc>
                  <a:txBody>
                    <a:bodyPr/>
                    <a:lstStyle/>
                    <a:p>
                      <a:r>
                        <a:rPr lang="en-US" altLang="zh-CN" sz="1600" b="0" dirty="0">
                          <a:solidFill>
                            <a:srgbClr val="FF0000"/>
                          </a:solidFill>
                          <a:latin typeface="+mj-lt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Energy</a:t>
                      </a:r>
                      <a:r>
                        <a:rPr lang="en-US" altLang="zh-CN" sz="1600" b="0" baseline="0" dirty="0">
                          <a:solidFill>
                            <a:srgbClr val="FF0000"/>
                          </a:solidFill>
                          <a:latin typeface="+mj-lt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 resolution </a:t>
                      </a:r>
                      <a:r>
                        <a:rPr lang="en-US" altLang="zh-CN" sz="1600" b="0" dirty="0">
                          <a:solidFill>
                            <a:srgbClr val="FF0000"/>
                          </a:solidFill>
                          <a:latin typeface="+mj-lt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(p)</a:t>
                      </a:r>
                      <a:endParaRPr lang="zh-CN" altLang="en-US" sz="1600" b="0" dirty="0">
                        <a:solidFill>
                          <a:srgbClr val="FF0000"/>
                        </a:solidFill>
                        <a:latin typeface="+mj-lt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3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0" kern="100" dirty="0">
                          <a:solidFill>
                            <a:srgbClr val="FF0000"/>
                          </a:solidFill>
                          <a:effectLst/>
                          <a:latin typeface="+mj-lt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20%@100 </a:t>
                      </a:r>
                      <a:r>
                        <a:rPr lang="en-US" altLang="zh-CN" sz="1600" b="0" kern="100" dirty="0" err="1">
                          <a:solidFill>
                            <a:srgbClr val="FF0000"/>
                          </a:solidFill>
                          <a:effectLst/>
                          <a:latin typeface="+mj-lt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GeV</a:t>
                      </a:r>
                      <a:r>
                        <a:rPr lang="en-US" altLang="zh-CN" sz="1600" b="0" kern="100" dirty="0">
                          <a:solidFill>
                            <a:srgbClr val="FF0000"/>
                          </a:solidFill>
                          <a:effectLst/>
                          <a:latin typeface="+mj-lt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 – </a:t>
                      </a:r>
                      <a:r>
                        <a:rPr lang="en-US" altLang="zh-CN" sz="1600" b="0" kern="100" dirty="0" err="1">
                          <a:solidFill>
                            <a:srgbClr val="FF0000"/>
                          </a:solidFill>
                          <a:effectLst/>
                          <a:latin typeface="+mj-lt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PeV</a:t>
                      </a:r>
                      <a:endParaRPr lang="zh-CN" altLang="zh-CN" sz="1600" b="0" kern="100" dirty="0">
                        <a:solidFill>
                          <a:srgbClr val="FF0000"/>
                        </a:solidFill>
                        <a:effectLst/>
                        <a:latin typeface="+mj-lt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84406" marR="84406" marT="42201" marB="422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34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5756">
                <a:tc>
                  <a:txBody>
                    <a:bodyPr/>
                    <a:lstStyle/>
                    <a:p>
                      <a:r>
                        <a:rPr lang="en-US" altLang="zh-CN" sz="1600" b="0" dirty="0">
                          <a:solidFill>
                            <a:schemeClr val="tx1"/>
                          </a:solidFill>
                          <a:latin typeface="+mj-lt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e/p</a:t>
                      </a:r>
                      <a:r>
                        <a:rPr lang="zh-CN" altLang="en-US" sz="1600" b="0" baseline="0" dirty="0">
                          <a:solidFill>
                            <a:schemeClr val="tx1"/>
                          </a:solidFill>
                          <a:latin typeface="+mj-lt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zh-CN" sz="1600" b="0" baseline="0" dirty="0">
                          <a:solidFill>
                            <a:schemeClr val="tx1"/>
                          </a:solidFill>
                          <a:latin typeface="+mj-lt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separation</a:t>
                      </a:r>
                      <a:endParaRPr lang="zh-CN" altLang="en-US" sz="1600" b="0" dirty="0">
                        <a:solidFill>
                          <a:schemeClr val="tx1"/>
                        </a:solidFill>
                        <a:latin typeface="+mj-lt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3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0" kern="1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~10</a:t>
                      </a:r>
                      <a:r>
                        <a:rPr lang="en-US" altLang="zh-CN" sz="1600" b="0" kern="100" baseline="300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-6</a:t>
                      </a:r>
                      <a:endParaRPr lang="zh-CN" altLang="zh-CN" sz="1600" b="0" kern="100" dirty="0">
                        <a:solidFill>
                          <a:schemeClr val="tx1"/>
                        </a:solidFill>
                        <a:effectLst/>
                        <a:latin typeface="+mj-lt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84406" marR="84406" marT="42201" marB="422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34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5756">
                <a:tc>
                  <a:txBody>
                    <a:bodyPr/>
                    <a:lstStyle/>
                    <a:p>
                      <a:r>
                        <a:rPr lang="en-US" altLang="zh-CN" sz="1600" b="0" dirty="0">
                          <a:solidFill>
                            <a:srgbClr val="FF0000"/>
                          </a:solidFill>
                          <a:latin typeface="+mj-lt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G.F.</a:t>
                      </a:r>
                      <a:r>
                        <a:rPr lang="en-US" altLang="zh-CN" sz="1600" b="0" baseline="0" dirty="0">
                          <a:solidFill>
                            <a:srgbClr val="FF0000"/>
                          </a:solidFill>
                          <a:latin typeface="+mj-lt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zh-CN" sz="1600" b="0" dirty="0">
                          <a:solidFill>
                            <a:srgbClr val="FF0000"/>
                          </a:solidFill>
                          <a:latin typeface="+mj-lt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(e)</a:t>
                      </a:r>
                      <a:endParaRPr lang="zh-CN" altLang="en-US" sz="1600" b="0" dirty="0">
                        <a:solidFill>
                          <a:srgbClr val="FF0000"/>
                        </a:solidFill>
                        <a:latin typeface="+mj-lt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3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0" kern="100" dirty="0">
                          <a:solidFill>
                            <a:srgbClr val="FF0000"/>
                          </a:solidFill>
                          <a:effectLst/>
                          <a:latin typeface="+mj-lt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&gt;3 m</a:t>
                      </a:r>
                      <a:r>
                        <a:rPr lang="en-US" altLang="zh-CN" sz="1600" b="0" kern="100" baseline="30000" dirty="0">
                          <a:solidFill>
                            <a:srgbClr val="FF0000"/>
                          </a:solidFill>
                          <a:effectLst/>
                          <a:latin typeface="+mj-lt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altLang="zh-CN" sz="1600" b="0" kern="100" dirty="0">
                          <a:solidFill>
                            <a:srgbClr val="FF0000"/>
                          </a:solidFill>
                          <a:effectLst/>
                          <a:latin typeface="+mj-lt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sr@200 </a:t>
                      </a:r>
                      <a:r>
                        <a:rPr lang="en-US" altLang="zh-CN" sz="1600" b="0" kern="100" dirty="0" err="1">
                          <a:solidFill>
                            <a:srgbClr val="FF0000"/>
                          </a:solidFill>
                          <a:effectLst/>
                          <a:latin typeface="+mj-lt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GeV</a:t>
                      </a:r>
                      <a:endParaRPr lang="zh-CN" altLang="zh-CN" sz="1600" b="0" kern="100" dirty="0">
                        <a:solidFill>
                          <a:srgbClr val="FF0000"/>
                        </a:solidFill>
                        <a:effectLst/>
                        <a:latin typeface="+mj-lt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84406" marR="84406" marT="42201" marB="422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34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65756">
                <a:tc>
                  <a:txBody>
                    <a:bodyPr/>
                    <a:lstStyle/>
                    <a:p>
                      <a:r>
                        <a:rPr lang="en-US" altLang="zh-CN" sz="1600" b="0" dirty="0">
                          <a:solidFill>
                            <a:srgbClr val="FF0000"/>
                          </a:solidFill>
                          <a:latin typeface="+mj-lt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G.F. (p)</a:t>
                      </a:r>
                      <a:endParaRPr lang="zh-CN" altLang="en-US" sz="1600" b="0" dirty="0">
                        <a:solidFill>
                          <a:srgbClr val="FF0000"/>
                        </a:solidFill>
                        <a:latin typeface="+mj-lt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34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0" kern="100" dirty="0">
                          <a:solidFill>
                            <a:srgbClr val="FF0000"/>
                          </a:solidFill>
                          <a:effectLst/>
                          <a:latin typeface="+mj-lt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&gt;2 m</a:t>
                      </a:r>
                      <a:r>
                        <a:rPr lang="en-US" altLang="zh-CN" sz="1600" b="0" kern="100" baseline="30000" dirty="0">
                          <a:solidFill>
                            <a:srgbClr val="FF0000"/>
                          </a:solidFill>
                          <a:effectLst/>
                          <a:latin typeface="+mj-lt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altLang="zh-CN" sz="1600" b="0" kern="100" dirty="0">
                          <a:solidFill>
                            <a:srgbClr val="FF0000"/>
                          </a:solidFill>
                          <a:effectLst/>
                          <a:latin typeface="+mj-lt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sr@100 </a:t>
                      </a:r>
                      <a:r>
                        <a:rPr lang="en-US" altLang="zh-CN" sz="1600" b="0" kern="100" dirty="0" err="1">
                          <a:solidFill>
                            <a:srgbClr val="FF0000"/>
                          </a:solidFill>
                          <a:effectLst/>
                          <a:latin typeface="+mj-lt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TeV</a:t>
                      </a:r>
                      <a:endParaRPr lang="zh-CN" altLang="zh-CN" sz="1600" b="0" kern="100" dirty="0">
                        <a:solidFill>
                          <a:srgbClr val="FF0000"/>
                        </a:solidFill>
                        <a:effectLst/>
                        <a:latin typeface="+mj-lt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84406" marR="84406" marT="42201" marB="422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34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3" name="T20211026_002859" descr="T20211026_002859">
            <a:hlinkClick r:id="" action="ppaction://media"/>
            <a:extLst>
              <a:ext uri="{FF2B5EF4-FFF2-40B4-BE49-F238E27FC236}">
                <a16:creationId xmlns:a16="http://schemas.microsoft.com/office/drawing/2014/main" id="{ECE08839-F11F-C3E2-EBEF-C4A8F27A41E0}"/>
              </a:ext>
            </a:extLst>
          </p:cNvPr>
          <p:cNvPicPr>
            <a:picLocks noChangeAspect="1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7235835" y="688964"/>
            <a:ext cx="4323273" cy="2593964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059873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727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图片 29">
            <a:extLst>
              <a:ext uri="{FF2B5EF4-FFF2-40B4-BE49-F238E27FC236}">
                <a16:creationId xmlns:a16="http://schemas.microsoft.com/office/drawing/2014/main" id="{1B2E2B53-A0C2-4CFD-BB62-9DDFD313088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23947" y="2089033"/>
            <a:ext cx="2864417" cy="2705313"/>
          </a:xfrm>
          <a:prstGeom prst="rect">
            <a:avLst/>
          </a:prstGeom>
        </p:spPr>
      </p:pic>
      <p:pic>
        <p:nvPicPr>
          <p:cNvPr id="29" name="内容占位符 6">
            <a:extLst>
              <a:ext uri="{FF2B5EF4-FFF2-40B4-BE49-F238E27FC236}">
                <a16:creationId xmlns:a16="http://schemas.microsoft.com/office/drawing/2014/main" id="{D7972E30-16BA-495E-86A6-EEAB8C5ACC2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07368" y="2060848"/>
            <a:ext cx="2549165" cy="2612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/>
              <a:t>CALOrimeter</a:t>
            </a:r>
            <a:endParaRPr lang="zh-CN" altLang="en-US" dirty="0"/>
          </a:p>
        </p:txBody>
      </p:sp>
      <p:sp>
        <p:nvSpPr>
          <p:cNvPr id="2" name="内容占位符 1">
            <a:extLst>
              <a:ext uri="{FF2B5EF4-FFF2-40B4-BE49-F238E27FC236}">
                <a16:creationId xmlns:a16="http://schemas.microsoft.com/office/drawing/2014/main" id="{5A83D059-01ED-4276-88F5-E58051A4FA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400" dirty="0" err="1"/>
              <a:t>CALOrimeter</a:t>
            </a:r>
            <a:r>
              <a:rPr lang="en-US" altLang="zh-CN" sz="2400" dirty="0"/>
              <a:t> (3 N.I.L. and 55 R.L.)</a:t>
            </a:r>
          </a:p>
          <a:p>
            <a:pPr lvl="1"/>
            <a:r>
              <a:rPr lang="en-US" altLang="zh-CN" sz="2400" dirty="0"/>
              <a:t>~7500 LYSO crystals</a:t>
            </a:r>
          </a:p>
          <a:p>
            <a:r>
              <a:rPr lang="en-US" altLang="zh-CN" sz="2400" dirty="0"/>
              <a:t>From octagon to sphere. +8% acceptance </a:t>
            </a:r>
            <a:endParaRPr lang="zh-CN" altLang="en-US" sz="2400" dirty="0"/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567609" y="5268667"/>
            <a:ext cx="1112661" cy="1112661"/>
          </a:xfrm>
          <a:prstGeom prst="rect">
            <a:avLst/>
          </a:prstGeom>
        </p:spPr>
      </p:pic>
      <p:sp>
        <p:nvSpPr>
          <p:cNvPr id="20" name="TextBox 2"/>
          <p:cNvSpPr txBox="1"/>
          <p:nvPr/>
        </p:nvSpPr>
        <p:spPr>
          <a:xfrm>
            <a:off x="4367809" y="5484478"/>
            <a:ext cx="2160208" cy="400110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latin typeface="+mn-lt"/>
                <a:ea typeface="黑体" panose="02010609060101010101" pitchFamily="49" charset="-122"/>
              </a:rPr>
              <a:t>Trigger system</a:t>
            </a:r>
            <a:endParaRPr lang="zh-CN" altLang="en-US" sz="2000" dirty="0">
              <a:latin typeface="+mn-lt"/>
              <a:ea typeface="黑体" panose="02010609060101010101" pitchFamily="49" charset="-122"/>
            </a:endParaRPr>
          </a:p>
        </p:txBody>
      </p:sp>
      <p:sp>
        <p:nvSpPr>
          <p:cNvPr id="21" name="TextBox 10"/>
          <p:cNvSpPr txBox="1"/>
          <p:nvPr/>
        </p:nvSpPr>
        <p:spPr>
          <a:xfrm>
            <a:off x="4367810" y="5916526"/>
            <a:ext cx="2160208" cy="400110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2000" dirty="0" err="1">
                <a:latin typeface="+mn-lt"/>
                <a:ea typeface="黑体" panose="02010609060101010101" pitchFamily="49" charset="-122"/>
              </a:rPr>
              <a:t>IsCMOS</a:t>
            </a:r>
            <a:r>
              <a:rPr lang="en-US" altLang="zh-CN" sz="2000" dirty="0">
                <a:latin typeface="+mn-lt"/>
                <a:ea typeface="黑体" panose="02010609060101010101" pitchFamily="49" charset="-122"/>
              </a:rPr>
              <a:t> camera</a:t>
            </a:r>
            <a:endParaRPr lang="zh-CN" altLang="en-US" sz="2000" dirty="0">
              <a:latin typeface="+mn-lt"/>
              <a:ea typeface="黑体" panose="02010609060101010101" pitchFamily="49" charset="-122"/>
            </a:endParaRPr>
          </a:p>
        </p:txBody>
      </p:sp>
      <p:cxnSp>
        <p:nvCxnSpPr>
          <p:cNvPr id="23" name="直接箭头连接符 22"/>
          <p:cNvCxnSpPr>
            <a:cxnSpLocks/>
            <a:endCxn id="21" idx="1"/>
          </p:cNvCxnSpPr>
          <p:nvPr/>
        </p:nvCxnSpPr>
        <p:spPr>
          <a:xfrm>
            <a:off x="3680270" y="5872355"/>
            <a:ext cx="687540" cy="244226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箭头连接符 23"/>
          <p:cNvCxnSpPr>
            <a:cxnSpLocks/>
            <a:endCxn id="20" idx="1"/>
          </p:cNvCxnSpPr>
          <p:nvPr/>
        </p:nvCxnSpPr>
        <p:spPr>
          <a:xfrm>
            <a:off x="3704438" y="5381130"/>
            <a:ext cx="663371" cy="303403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图片 27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734328" y="4861300"/>
            <a:ext cx="1584176" cy="1425758"/>
          </a:xfrm>
          <a:prstGeom prst="rect">
            <a:avLst/>
          </a:prstGeom>
        </p:spPr>
      </p:pic>
      <p:sp>
        <p:nvSpPr>
          <p:cNvPr id="33" name="TextBox 2"/>
          <p:cNvSpPr txBox="1"/>
          <p:nvPr/>
        </p:nvSpPr>
        <p:spPr>
          <a:xfrm>
            <a:off x="695400" y="6270974"/>
            <a:ext cx="1728191" cy="400110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latin typeface="+mn-lt"/>
                <a:ea typeface="黑体" panose="02010609060101010101" pitchFamily="49" charset="-122"/>
              </a:rPr>
              <a:t>PD SYSTEM</a:t>
            </a:r>
            <a:endParaRPr lang="zh-CN" altLang="en-US" sz="2000" dirty="0">
              <a:latin typeface="+mn-lt"/>
              <a:ea typeface="黑体" panose="02010609060101010101" pitchFamily="49" charset="-122"/>
            </a:endParaRPr>
          </a:p>
        </p:txBody>
      </p:sp>
      <p:sp>
        <p:nvSpPr>
          <p:cNvPr id="42" name="TextBox 2"/>
          <p:cNvSpPr txBox="1"/>
          <p:nvPr/>
        </p:nvSpPr>
        <p:spPr>
          <a:xfrm>
            <a:off x="695400" y="4326758"/>
            <a:ext cx="1656185" cy="400110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latin typeface="+mn-lt"/>
                <a:ea typeface="黑体" panose="02010609060101010101" pitchFamily="49" charset="-122"/>
              </a:rPr>
              <a:t>Crystal array</a:t>
            </a:r>
            <a:endParaRPr lang="zh-CN" altLang="en-US" sz="2000" dirty="0">
              <a:latin typeface="+mn-lt"/>
              <a:ea typeface="黑体" panose="02010609060101010101" pitchFamily="49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9191731" y="5963389"/>
            <a:ext cx="24488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>
                <a:solidFill>
                  <a:srgbClr val="FF0000"/>
                </a:solidFill>
              </a:rPr>
              <a:t>IsCMOS</a:t>
            </a:r>
            <a:r>
              <a:rPr lang="en-US" altLang="zh-CN" dirty="0">
                <a:solidFill>
                  <a:srgbClr val="FF0000"/>
                </a:solidFill>
              </a:rPr>
              <a:t> camera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45" name="TextBox 2"/>
          <p:cNvSpPr txBox="1"/>
          <p:nvPr/>
        </p:nvSpPr>
        <p:spPr>
          <a:xfrm>
            <a:off x="10344472" y="684110"/>
            <a:ext cx="1728192" cy="461665"/>
          </a:xfrm>
          <a:prstGeom prst="rect">
            <a:avLst/>
          </a:prstGeom>
          <a:noFill/>
          <a:ln w="15875"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+mj-lt"/>
                <a:ea typeface="黑体" panose="02010609060101010101" pitchFamily="49" charset="-122"/>
              </a:rPr>
              <a:t>China, Italy</a:t>
            </a:r>
            <a:endParaRPr lang="zh-CN" altLang="en-US" dirty="0">
              <a:latin typeface="+mj-lt"/>
              <a:ea typeface="黑体" panose="02010609060101010101" pitchFamily="49" charset="-122"/>
            </a:endParaRPr>
          </a:p>
        </p:txBody>
      </p:sp>
      <p:pic>
        <p:nvPicPr>
          <p:cNvPr id="25" name="Picture 2">
            <a:extLst>
              <a:ext uri="{FF2B5EF4-FFF2-40B4-BE49-F238E27FC236}">
                <a16:creationId xmlns:a16="http://schemas.microsoft.com/office/drawing/2014/main" id="{A56D1185-D99A-4E9D-8BD4-82E8E9620F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01844" y="3935372"/>
            <a:ext cx="3727288" cy="1990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图片 25">
            <a:extLst>
              <a:ext uri="{FF2B5EF4-FFF2-40B4-BE49-F238E27FC236}">
                <a16:creationId xmlns:a16="http://schemas.microsoft.com/office/drawing/2014/main" id="{37B12AE2-4B1A-4B13-B413-8B414DBA0305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38052" y="2171200"/>
            <a:ext cx="2326082" cy="2481936"/>
          </a:xfrm>
          <a:prstGeom prst="rect">
            <a:avLst/>
          </a:prstGeom>
        </p:spPr>
      </p:pic>
      <p:sp>
        <p:nvSpPr>
          <p:cNvPr id="46" name="矩形 45">
            <a:extLst>
              <a:ext uri="{FF2B5EF4-FFF2-40B4-BE49-F238E27FC236}">
                <a16:creationId xmlns:a16="http://schemas.microsoft.com/office/drawing/2014/main" id="{57977B47-B8E2-447E-B7DE-95C24B0C1ABC}"/>
              </a:ext>
            </a:extLst>
          </p:cNvPr>
          <p:cNvSpPr/>
          <p:nvPr/>
        </p:nvSpPr>
        <p:spPr bwMode="auto">
          <a:xfrm>
            <a:off x="6686270" y="4883212"/>
            <a:ext cx="1377864" cy="253916"/>
          </a:xfrm>
          <a:prstGeom prst="rect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05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黑体" pitchFamily="2" charset="-122"/>
              </a:rPr>
              <a:t>Camera interface </a:t>
            </a:r>
            <a:endParaRPr kumimoji="0" lang="zh-CN" altLang="en-US" sz="105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黑体" pitchFamily="2" charset="-122"/>
            </a:endParaRPr>
          </a:p>
        </p:txBody>
      </p:sp>
      <p:cxnSp>
        <p:nvCxnSpPr>
          <p:cNvPr id="47" name="直接箭头连接符 46">
            <a:extLst>
              <a:ext uri="{FF2B5EF4-FFF2-40B4-BE49-F238E27FC236}">
                <a16:creationId xmlns:a16="http://schemas.microsoft.com/office/drawing/2014/main" id="{27819FBE-FAA9-44BB-A3C6-33FEA464AF70}"/>
              </a:ext>
            </a:extLst>
          </p:cNvPr>
          <p:cNvCxnSpPr>
            <a:cxnSpLocks/>
          </p:cNvCxnSpPr>
          <p:nvPr/>
        </p:nvCxnSpPr>
        <p:spPr bwMode="auto">
          <a:xfrm flipH="1">
            <a:off x="7224912" y="3687197"/>
            <a:ext cx="513665" cy="1181963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8" name="矩形 47">
            <a:extLst>
              <a:ext uri="{FF2B5EF4-FFF2-40B4-BE49-F238E27FC236}">
                <a16:creationId xmlns:a16="http://schemas.microsoft.com/office/drawing/2014/main" id="{FAC45DC9-9A77-4F29-B006-09A589C225BB}"/>
              </a:ext>
            </a:extLst>
          </p:cNvPr>
          <p:cNvSpPr/>
          <p:nvPr/>
        </p:nvSpPr>
        <p:spPr bwMode="auto">
          <a:xfrm>
            <a:off x="5478081" y="4897694"/>
            <a:ext cx="1162725" cy="253916"/>
          </a:xfrm>
          <a:prstGeom prst="rect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1050" dirty="0">
                <a:latin typeface="Arial" pitchFamily="34" charset="0"/>
              </a:rPr>
              <a:t>Trigger interface</a:t>
            </a:r>
            <a:endParaRPr kumimoji="0" lang="zh-CN" altLang="en-US" sz="105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黑体" pitchFamily="2" charset="-122"/>
            </a:endParaRPr>
          </a:p>
        </p:txBody>
      </p:sp>
      <p:cxnSp>
        <p:nvCxnSpPr>
          <p:cNvPr id="49" name="直接箭头连接符 48">
            <a:extLst>
              <a:ext uri="{FF2B5EF4-FFF2-40B4-BE49-F238E27FC236}">
                <a16:creationId xmlns:a16="http://schemas.microsoft.com/office/drawing/2014/main" id="{7E81DAE2-A593-4456-BFEE-0A7636FE9C15}"/>
              </a:ext>
            </a:extLst>
          </p:cNvPr>
          <p:cNvCxnSpPr>
            <a:cxnSpLocks/>
          </p:cNvCxnSpPr>
          <p:nvPr/>
        </p:nvCxnSpPr>
        <p:spPr bwMode="auto">
          <a:xfrm>
            <a:off x="6049230" y="4179677"/>
            <a:ext cx="257328" cy="673106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5" name="T20211026_002549" descr="T20211026_002549">
            <a:hlinkClick r:id="" action="ppaction://media"/>
            <a:extLst>
              <a:ext uri="{FF2B5EF4-FFF2-40B4-BE49-F238E27FC236}">
                <a16:creationId xmlns:a16="http://schemas.microsoft.com/office/drawing/2014/main" id="{0DCAAD1B-03D0-E301-F00C-57906BC0E803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8413309" y="1116953"/>
            <a:ext cx="3535069" cy="2742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7176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61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>
            <a:extLst>
              <a:ext uri="{FF2B5EF4-FFF2-40B4-BE49-F238E27FC236}">
                <a16:creationId xmlns:a16="http://schemas.microsoft.com/office/drawing/2014/main" id="{2139D0E7-3B86-490D-99DF-974C05830B0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64942" y="4390877"/>
            <a:ext cx="2110778" cy="1631627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12024" y="1052736"/>
            <a:ext cx="2736304" cy="2785167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Silicon Charge Detector (SCD)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400" dirty="0">
                <a:solidFill>
                  <a:srgbClr val="FF0000"/>
                </a:solidFill>
              </a:rPr>
              <a:t>Charge measurement</a:t>
            </a:r>
          </a:p>
          <a:p>
            <a:endParaRPr lang="en-US" altLang="zh-CN" sz="2400" dirty="0"/>
          </a:p>
          <a:p>
            <a:r>
              <a:rPr lang="en-US" altLang="zh-CN" sz="2400" dirty="0"/>
              <a:t>Features of SCD</a:t>
            </a:r>
          </a:p>
          <a:p>
            <a:pPr lvl="1"/>
            <a:r>
              <a:rPr lang="en-US" altLang="zh-CN" sz="2000" dirty="0"/>
              <a:t>Located at outmost to avoid ion fragmentation</a:t>
            </a:r>
          </a:p>
          <a:p>
            <a:pPr lvl="1"/>
            <a:r>
              <a:rPr lang="en-US" altLang="zh-CN" sz="2000" dirty="0"/>
              <a:t>Large detection area</a:t>
            </a:r>
          </a:p>
          <a:p>
            <a:pPr lvl="1"/>
            <a:r>
              <a:rPr lang="en-US" altLang="zh-CN" sz="2000" dirty="0"/>
              <a:t>Z =1 to 28</a:t>
            </a:r>
          </a:p>
          <a:p>
            <a:r>
              <a:rPr lang="en-US" altLang="zh-CN" sz="2400" dirty="0"/>
              <a:t>10 SSDs at most bonded in a row</a:t>
            </a:r>
          </a:p>
          <a:p>
            <a:r>
              <a:rPr lang="en-US" altLang="zh-CN" sz="2400" dirty="0"/>
              <a:t>Customized SSD for large dynamic range</a:t>
            </a:r>
          </a:p>
          <a:p>
            <a:r>
              <a:rPr lang="en-US" altLang="zh-CN" sz="2400" dirty="0"/>
              <a:t>Customized ASIC for large dynamic range</a:t>
            </a:r>
          </a:p>
          <a:p>
            <a:r>
              <a:rPr lang="en-US" altLang="zh-CN" sz="2400" dirty="0"/>
              <a:t>INFN Perugia, INFN Torino, IHEP, PMO, </a:t>
            </a:r>
            <a:r>
              <a:rPr lang="en-US" altLang="zh-CN" sz="2400" dirty="0" err="1"/>
              <a:t>etc</a:t>
            </a:r>
            <a:endParaRPr lang="en-US" altLang="zh-CN" sz="2400" dirty="0"/>
          </a:p>
        </p:txBody>
      </p:sp>
      <p:sp>
        <p:nvSpPr>
          <p:cNvPr id="6" name="文本框 5"/>
          <p:cNvSpPr txBox="1"/>
          <p:nvPr/>
        </p:nvSpPr>
        <p:spPr>
          <a:xfrm>
            <a:off x="10056440" y="5695989"/>
            <a:ext cx="1729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/>
              <a:t>Silicon ladder</a:t>
            </a:r>
            <a:endParaRPr lang="zh-CN" altLang="en-US" sz="2000" dirty="0"/>
          </a:p>
        </p:txBody>
      </p:sp>
      <p:pic>
        <p:nvPicPr>
          <p:cNvPr id="11" name="Immagine 5">
            <a:extLst>
              <a:ext uri="{FF2B5EF4-FFF2-40B4-BE49-F238E27FC236}">
                <a16:creationId xmlns:a16="http://schemas.microsoft.com/office/drawing/2014/main" id="{4F54D03E-20D5-4F7D-9E3D-5B51D439155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10059" y="4866860"/>
            <a:ext cx="2100857" cy="640422"/>
          </a:xfrm>
          <a:prstGeom prst="rect">
            <a:avLst/>
          </a:prstGeom>
        </p:spPr>
      </p:pic>
      <p:sp>
        <p:nvSpPr>
          <p:cNvPr id="8" name="TextBox 2"/>
          <p:cNvSpPr txBox="1"/>
          <p:nvPr/>
        </p:nvSpPr>
        <p:spPr>
          <a:xfrm>
            <a:off x="10416480" y="620688"/>
            <a:ext cx="1728192" cy="461665"/>
          </a:xfrm>
          <a:prstGeom prst="rect">
            <a:avLst/>
          </a:prstGeom>
          <a:noFill/>
          <a:ln w="15875"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+mn-lt"/>
                <a:ea typeface="黑体" panose="02010609060101010101" pitchFamily="49" charset="-122"/>
              </a:rPr>
              <a:t>Italy, China</a:t>
            </a:r>
            <a:endParaRPr lang="zh-CN" altLang="en-US" dirty="0">
              <a:latin typeface="+mn-lt"/>
              <a:ea typeface="黑体" panose="02010609060101010101" pitchFamily="49" charset="-122"/>
            </a:endParaRP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76201B31-7849-4879-991C-A6B9568EF73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40268" y="1052736"/>
            <a:ext cx="3150290" cy="2785167"/>
          </a:xfrm>
          <a:prstGeom prst="rect">
            <a:avLst/>
          </a:prstGeom>
        </p:spPr>
      </p:pic>
      <p:cxnSp>
        <p:nvCxnSpPr>
          <p:cNvPr id="5" name="直接箭头连接符 4">
            <a:extLst>
              <a:ext uri="{FF2B5EF4-FFF2-40B4-BE49-F238E27FC236}">
                <a16:creationId xmlns:a16="http://schemas.microsoft.com/office/drawing/2014/main" id="{F7E8245E-5997-4FF9-943B-CDEAFED586EE}"/>
              </a:ext>
            </a:extLst>
          </p:cNvPr>
          <p:cNvCxnSpPr>
            <a:cxnSpLocks/>
          </p:cNvCxnSpPr>
          <p:nvPr/>
        </p:nvCxnSpPr>
        <p:spPr bwMode="auto">
          <a:xfrm flipH="1">
            <a:off x="8904312" y="5187071"/>
            <a:ext cx="669791" cy="0"/>
          </a:xfrm>
          <a:prstGeom prst="straightConnector1">
            <a:avLst/>
          </a:prstGeom>
          <a:noFill/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2" name="直接箭头连接符 11">
            <a:extLst>
              <a:ext uri="{FF2B5EF4-FFF2-40B4-BE49-F238E27FC236}">
                <a16:creationId xmlns:a16="http://schemas.microsoft.com/office/drawing/2014/main" id="{CB534DBA-59A5-4E88-BC9D-F185B1D0306E}"/>
              </a:ext>
            </a:extLst>
          </p:cNvPr>
          <p:cNvCxnSpPr>
            <a:cxnSpLocks/>
          </p:cNvCxnSpPr>
          <p:nvPr/>
        </p:nvCxnSpPr>
        <p:spPr bwMode="auto">
          <a:xfrm>
            <a:off x="8688288" y="3503086"/>
            <a:ext cx="1224136" cy="30202"/>
          </a:xfrm>
          <a:prstGeom prst="straightConnector1">
            <a:avLst/>
          </a:prstGeom>
          <a:noFill/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7" name="直接箭头连接符 16">
            <a:extLst>
              <a:ext uri="{FF2B5EF4-FFF2-40B4-BE49-F238E27FC236}">
                <a16:creationId xmlns:a16="http://schemas.microsoft.com/office/drawing/2014/main" id="{DA66F9A2-BC6E-4ED1-BA4F-4CF0E6CC8B99}"/>
              </a:ext>
            </a:extLst>
          </p:cNvPr>
          <p:cNvCxnSpPr>
            <a:cxnSpLocks/>
            <a:stCxn id="15" idx="0"/>
            <a:endCxn id="9" idx="2"/>
          </p:cNvCxnSpPr>
          <p:nvPr/>
        </p:nvCxnSpPr>
        <p:spPr bwMode="auto">
          <a:xfrm flipH="1" flipV="1">
            <a:off x="7680176" y="3837903"/>
            <a:ext cx="140155" cy="552974"/>
          </a:xfrm>
          <a:prstGeom prst="straightConnector1">
            <a:avLst/>
          </a:prstGeom>
          <a:noFill/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1893970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内容占位符 10">
            <a:extLst>
              <a:ext uri="{FF2B5EF4-FFF2-40B4-BE49-F238E27FC236}">
                <a16:creationId xmlns:a16="http://schemas.microsoft.com/office/drawing/2014/main" id="{E09C3439-09A3-4B9A-A727-50733D11AC0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256129" y="653822"/>
            <a:ext cx="3104120" cy="2555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8000" y="835496"/>
            <a:ext cx="11115154" cy="5545832"/>
          </a:xfrm>
        </p:spPr>
        <p:txBody>
          <a:bodyPr/>
          <a:lstStyle/>
          <a:p>
            <a:r>
              <a:rPr lang="en-US" altLang="zh-CN" sz="2400" dirty="0">
                <a:solidFill>
                  <a:srgbClr val="FF0000"/>
                </a:solidFill>
              </a:rPr>
              <a:t>Gamma-ray ID.</a:t>
            </a:r>
            <a:endParaRPr lang="zh-CN" altLang="en-US" sz="2400" dirty="0">
              <a:solidFill>
                <a:srgbClr val="FF0000"/>
              </a:solidFill>
            </a:endParaRPr>
          </a:p>
          <a:p>
            <a:r>
              <a:rPr lang="en-US" altLang="zh-CN" sz="2400" dirty="0">
                <a:solidFill>
                  <a:srgbClr val="FF0000"/>
                </a:solidFill>
              </a:rPr>
              <a:t>Charge measurement</a:t>
            </a:r>
            <a:endParaRPr lang="zh-CN" altLang="en-US" sz="2400" dirty="0">
              <a:solidFill>
                <a:srgbClr val="FF0000"/>
              </a:solidFill>
            </a:endParaRPr>
          </a:p>
          <a:p>
            <a:endParaRPr lang="en-US" altLang="zh-CN" sz="2000" dirty="0"/>
          </a:p>
          <a:p>
            <a:r>
              <a:rPr lang="en-US" altLang="zh-CN" sz="2400" dirty="0"/>
              <a:t>Basic requirements</a:t>
            </a:r>
          </a:p>
          <a:p>
            <a:pPr lvl="1"/>
            <a:r>
              <a:rPr lang="en-US" altLang="zh-CN" sz="2000" dirty="0"/>
              <a:t>Full coverage of CALO for LEG trigger</a:t>
            </a:r>
          </a:p>
          <a:p>
            <a:pPr lvl="1"/>
            <a:r>
              <a:rPr lang="en-US" altLang="zh-CN" sz="2000" dirty="0"/>
              <a:t>Fast veto signal within 200ns</a:t>
            </a:r>
          </a:p>
          <a:p>
            <a:r>
              <a:rPr lang="en-US" altLang="zh-CN" sz="2400" dirty="0"/>
              <a:t>Geometry of detection unit: Bar and/or tile</a:t>
            </a:r>
          </a:p>
          <a:p>
            <a:pPr lvl="1"/>
            <a:r>
              <a:rPr lang="en-US" altLang="zh-CN" sz="2300" dirty="0"/>
              <a:t>To reduce impact of backsplash effect</a:t>
            </a:r>
          </a:p>
          <a:p>
            <a:r>
              <a:rPr lang="en-US" altLang="zh-CN" sz="2400" dirty="0"/>
              <a:t>PS readout by </a:t>
            </a:r>
            <a:r>
              <a:rPr lang="en-US" altLang="zh-CN" sz="2400" dirty="0" err="1"/>
              <a:t>SiPMs</a:t>
            </a:r>
            <a:endParaRPr lang="en-US" altLang="zh-CN" sz="2400" dirty="0"/>
          </a:p>
          <a:p>
            <a:r>
              <a:rPr lang="it-IT" altLang="zh-CN" sz="1800" dirty="0"/>
              <a:t>INFN Bari, INFN Pavia, INFN Lecce, </a:t>
            </a:r>
            <a:r>
              <a:rPr lang="en-US" altLang="zh-CN" sz="1800" dirty="0"/>
              <a:t>GSSI &amp; INFN-LNGS, ICCUB, IHEP, etc.</a:t>
            </a: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02874" y="908720"/>
            <a:ext cx="2520280" cy="252028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Plastic Scintillation Detector (PSD)</a:t>
            </a:r>
            <a:endParaRPr lang="zh-CN" altLang="en-US" dirty="0"/>
          </a:p>
        </p:txBody>
      </p:sp>
      <p:sp>
        <p:nvSpPr>
          <p:cNvPr id="20" name="文本框 19"/>
          <p:cNvSpPr txBox="1"/>
          <p:nvPr/>
        </p:nvSpPr>
        <p:spPr>
          <a:xfrm>
            <a:off x="3935760" y="5333147"/>
            <a:ext cx="48147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ea typeface="黑体" panose="02010609060101010101" pitchFamily="49" charset="-122"/>
                <a:cs typeface="Arial" panose="020B0604020202020204" pitchFamily="34" charset="0"/>
              </a:rPr>
              <a:t>塑闪长条双端读出，每端</a:t>
            </a:r>
            <a:r>
              <a:rPr lang="en-US" altLang="zh-CN" dirty="0">
                <a:solidFill>
                  <a:schemeClr val="bg1"/>
                </a:solidFill>
                <a:ea typeface="黑体" panose="02010609060101010101" pitchFamily="49" charset="-122"/>
                <a:cs typeface="Arial" panose="020B0604020202020204" pitchFamily="34" charset="0"/>
              </a:rPr>
              <a:t>4</a:t>
            </a:r>
            <a:r>
              <a:rPr lang="zh-CN" altLang="en-US" dirty="0">
                <a:solidFill>
                  <a:schemeClr val="bg1"/>
                </a:solidFill>
                <a:ea typeface="黑体" panose="02010609060101010101" pitchFamily="49" charset="-122"/>
                <a:cs typeface="Arial" panose="020B0604020202020204" pitchFamily="34" charset="0"/>
              </a:rPr>
              <a:t>片</a:t>
            </a:r>
            <a:r>
              <a:rPr lang="en-US" altLang="zh-CN" dirty="0" err="1">
                <a:solidFill>
                  <a:schemeClr val="bg1"/>
                </a:solidFill>
                <a:ea typeface="黑体" panose="02010609060101010101" pitchFamily="49" charset="-122"/>
                <a:cs typeface="Arial" panose="020B0604020202020204" pitchFamily="34" charset="0"/>
              </a:rPr>
              <a:t>SiPM</a:t>
            </a:r>
            <a:endParaRPr lang="zh-CN" altLang="en-US" dirty="0">
              <a:solidFill>
                <a:schemeClr val="bg1"/>
              </a:solidFill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8000" y="5119293"/>
            <a:ext cx="7992889" cy="1262035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35142" y="4823457"/>
            <a:ext cx="1053346" cy="1600713"/>
          </a:xfrm>
          <a:prstGeom prst="rect">
            <a:avLst/>
          </a:prstGeom>
        </p:spPr>
      </p:pic>
      <p:sp>
        <p:nvSpPr>
          <p:cNvPr id="9" name="TextBox 2">
            <a:extLst>
              <a:ext uri="{FF2B5EF4-FFF2-40B4-BE49-F238E27FC236}">
                <a16:creationId xmlns:a16="http://schemas.microsoft.com/office/drawing/2014/main" id="{CB7AB650-D9E4-47F7-B9D9-3A571F19B65A}"/>
              </a:ext>
            </a:extLst>
          </p:cNvPr>
          <p:cNvSpPr txBox="1"/>
          <p:nvPr/>
        </p:nvSpPr>
        <p:spPr>
          <a:xfrm>
            <a:off x="9435142" y="620688"/>
            <a:ext cx="2709530" cy="461665"/>
          </a:xfrm>
          <a:prstGeom prst="rect">
            <a:avLst/>
          </a:prstGeom>
          <a:noFill/>
          <a:ln w="15875"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+mn-lt"/>
                <a:ea typeface="黑体" panose="02010609060101010101" pitchFamily="49" charset="-122"/>
              </a:rPr>
              <a:t>Italy, Spain, China</a:t>
            </a:r>
            <a:endParaRPr lang="zh-CN" altLang="en-US" dirty="0">
              <a:latin typeface="+mn-lt"/>
              <a:ea typeface="黑体" panose="02010609060101010101" pitchFamily="49" charset="-122"/>
            </a:endParaRPr>
          </a:p>
        </p:txBody>
      </p:sp>
      <p:cxnSp>
        <p:nvCxnSpPr>
          <p:cNvPr id="12" name="直接箭头连接符 11">
            <a:extLst>
              <a:ext uri="{FF2B5EF4-FFF2-40B4-BE49-F238E27FC236}">
                <a16:creationId xmlns:a16="http://schemas.microsoft.com/office/drawing/2014/main" id="{EAAD5C2D-BA8E-4258-93ED-EC82EFB9411D}"/>
              </a:ext>
            </a:extLst>
          </p:cNvPr>
          <p:cNvCxnSpPr>
            <a:cxnSpLocks/>
          </p:cNvCxnSpPr>
          <p:nvPr/>
        </p:nvCxnSpPr>
        <p:spPr bwMode="auto">
          <a:xfrm>
            <a:off x="7968208" y="2995464"/>
            <a:ext cx="1134666" cy="0"/>
          </a:xfrm>
          <a:prstGeom prst="straightConnector1">
            <a:avLst/>
          </a:prstGeom>
          <a:noFill/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5" name="直接箭头连接符 14">
            <a:extLst>
              <a:ext uri="{FF2B5EF4-FFF2-40B4-BE49-F238E27FC236}">
                <a16:creationId xmlns:a16="http://schemas.microsoft.com/office/drawing/2014/main" id="{413308CA-C41B-4A9E-ABE0-6D556A652B3F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7559277" y="3068960"/>
            <a:ext cx="2554939" cy="1906898"/>
          </a:xfrm>
          <a:prstGeom prst="straightConnector1">
            <a:avLst/>
          </a:prstGeom>
          <a:noFill/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6889383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39913" y="997075"/>
            <a:ext cx="3587927" cy="2359917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7848" y="4611588"/>
            <a:ext cx="3045594" cy="1697732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/>
              <a:t>FIber</a:t>
            </a:r>
            <a:r>
              <a:rPr lang="en-US" altLang="zh-CN" dirty="0"/>
              <a:t> Tracker (FIT)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E38700"/>
              </a:buClr>
              <a:buSzPct val="80000"/>
              <a:buFont typeface="Wingdings" pitchFamily="2" charset="2"/>
              <a:buChar char="n"/>
            </a:pPr>
            <a:r>
              <a:rPr lang="en-US" altLang="zh-CN" sz="2400" dirty="0">
                <a:solidFill>
                  <a:srgbClr val="FF0000"/>
                </a:solidFill>
                <a:latin typeface="+mj-lt"/>
                <a:ea typeface="黑体" panose="02010609060101010101" pitchFamily="49" charset="-122"/>
                <a:cs typeface="Arial" panose="020B0604020202020204" pitchFamily="34" charset="0"/>
              </a:rPr>
              <a:t>Tracking</a:t>
            </a:r>
          </a:p>
          <a:p>
            <a:pPr>
              <a:buClr>
                <a:srgbClr val="E38700"/>
              </a:buClr>
              <a:buSzPct val="80000"/>
              <a:buFont typeface="Wingdings" pitchFamily="2" charset="2"/>
              <a:buChar char="n"/>
            </a:pPr>
            <a:r>
              <a:rPr lang="en-US" altLang="zh-CN" sz="2400" dirty="0">
                <a:solidFill>
                  <a:srgbClr val="FF0000"/>
                </a:solidFill>
                <a:latin typeface="+mj-lt"/>
                <a:ea typeface="黑体" panose="02010609060101010101" pitchFamily="49" charset="-122"/>
                <a:cs typeface="Arial" panose="020B0604020202020204" pitchFamily="34" charset="0"/>
              </a:rPr>
              <a:t>Charge measurement</a:t>
            </a:r>
          </a:p>
          <a:p>
            <a:pPr>
              <a:buClr>
                <a:srgbClr val="E38700"/>
              </a:buClr>
              <a:buSzPct val="80000"/>
              <a:buFont typeface="Wingdings" pitchFamily="2" charset="2"/>
              <a:buChar char="n"/>
            </a:pPr>
            <a:endParaRPr lang="en-US" altLang="zh-CN" sz="2400" dirty="0">
              <a:latin typeface="+mj-lt"/>
            </a:endParaRPr>
          </a:p>
          <a:p>
            <a:pPr>
              <a:buClr>
                <a:srgbClr val="E38700"/>
              </a:buClr>
              <a:buSzPct val="80000"/>
              <a:buFont typeface="Wingdings" pitchFamily="2" charset="2"/>
              <a:buChar char="n"/>
            </a:pPr>
            <a:endParaRPr lang="en-US" altLang="zh-CN" sz="2400" dirty="0">
              <a:latin typeface="+mj-lt"/>
              <a:ea typeface="黑体" panose="02010609060101010101" pitchFamily="49" charset="-122"/>
              <a:cs typeface="Arial" panose="020B0604020202020204" pitchFamily="34" charset="0"/>
            </a:endParaRPr>
          </a:p>
          <a:p>
            <a:pPr>
              <a:buClr>
                <a:srgbClr val="E38700"/>
              </a:buClr>
              <a:buSzPct val="80000"/>
              <a:buFont typeface="Wingdings" pitchFamily="2" charset="2"/>
              <a:buChar char="n"/>
            </a:pPr>
            <a:r>
              <a:rPr lang="en-US" altLang="zh-CN" sz="2400" dirty="0">
                <a:latin typeface="+mj-lt"/>
                <a:ea typeface="黑体" panose="02010609060101010101" pitchFamily="49" charset="-122"/>
                <a:cs typeface="Arial" panose="020B0604020202020204" pitchFamily="34" charset="0"/>
              </a:rPr>
              <a:t>Heritage of FIT</a:t>
            </a:r>
          </a:p>
          <a:p>
            <a:pPr lvl="1">
              <a:buClr>
                <a:srgbClr val="E38700"/>
              </a:buClr>
              <a:buSzPct val="80000"/>
              <a:buFont typeface="Wingdings" pitchFamily="2" charset="2"/>
              <a:buChar char="n"/>
            </a:pPr>
            <a:r>
              <a:rPr lang="en-US" altLang="zh-CN" sz="2000" dirty="0">
                <a:latin typeface="+mj-lt"/>
                <a:ea typeface="黑体" panose="02010609060101010101" pitchFamily="49" charset="-122"/>
                <a:cs typeface="Arial" panose="020B0604020202020204" pitchFamily="34" charset="0"/>
              </a:rPr>
              <a:t>Based on </a:t>
            </a:r>
            <a:r>
              <a:rPr lang="en-US" altLang="zh-CN" sz="2000" dirty="0" err="1">
                <a:latin typeface="+mj-lt"/>
                <a:ea typeface="黑体" panose="02010609060101010101" pitchFamily="49" charset="-122"/>
                <a:cs typeface="Arial" panose="020B0604020202020204" pitchFamily="34" charset="0"/>
              </a:rPr>
              <a:t>LHCb</a:t>
            </a:r>
            <a:r>
              <a:rPr lang="zh-CN" altLang="en-US" sz="2000" dirty="0">
                <a:latin typeface="+mj-lt"/>
                <a:ea typeface="黑体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altLang="zh-CN" sz="2000" dirty="0">
                <a:latin typeface="+mj-lt"/>
                <a:ea typeface="黑体" panose="02010609060101010101" pitchFamily="49" charset="-122"/>
                <a:cs typeface="Arial" panose="020B0604020202020204" pitchFamily="34" charset="0"/>
              </a:rPr>
              <a:t>&amp; Mu3e technology</a:t>
            </a:r>
          </a:p>
          <a:p>
            <a:pPr lvl="1">
              <a:buClr>
                <a:srgbClr val="E38700"/>
              </a:buClr>
              <a:buSzPct val="80000"/>
              <a:buFont typeface="Wingdings" pitchFamily="2" charset="2"/>
              <a:buChar char="n"/>
            </a:pPr>
            <a:r>
              <a:rPr lang="en-US" altLang="zh-CN" sz="2000" dirty="0">
                <a:latin typeface="+mj-lt"/>
                <a:ea typeface="黑体" panose="02010609060101010101" pitchFamily="49" charset="-122"/>
                <a:cs typeface="Arial" panose="020B0604020202020204" pitchFamily="34" charset="0"/>
              </a:rPr>
              <a:t>Robust design for high coverage ratio</a:t>
            </a:r>
          </a:p>
          <a:p>
            <a:pPr>
              <a:buClr>
                <a:srgbClr val="E38700"/>
              </a:buClr>
              <a:buSzPct val="80000"/>
              <a:buFont typeface="Wingdings" pitchFamily="2" charset="2"/>
              <a:buChar char="n"/>
            </a:pPr>
            <a:r>
              <a:rPr lang="en-US" altLang="zh-CN" sz="2400" dirty="0">
                <a:latin typeface="+mj-lt"/>
                <a:ea typeface="黑体" panose="02010609060101010101" pitchFamily="49" charset="-122"/>
                <a:cs typeface="Arial" panose="020B0604020202020204" pitchFamily="34" charset="0"/>
              </a:rPr>
              <a:t>Diameter of scintillator fiber:~250um</a:t>
            </a:r>
          </a:p>
          <a:p>
            <a:pPr>
              <a:buClr>
                <a:srgbClr val="E38700"/>
              </a:buClr>
              <a:buSzPct val="80000"/>
              <a:buFont typeface="Wingdings" pitchFamily="2" charset="2"/>
              <a:buChar char="n"/>
            </a:pPr>
            <a:r>
              <a:rPr lang="en-US" altLang="zh-CN" sz="2400" dirty="0">
                <a:latin typeface="+mj-lt"/>
                <a:ea typeface="黑体" panose="02010609060101010101" pitchFamily="49" charset="-122"/>
                <a:cs typeface="Arial" panose="020B0604020202020204" pitchFamily="34" charset="0"/>
              </a:rPr>
              <a:t>FIBER MAT is readout by </a:t>
            </a:r>
            <a:r>
              <a:rPr lang="en-US" altLang="zh-CN" sz="2400" dirty="0" err="1">
                <a:latin typeface="+mj-lt"/>
                <a:ea typeface="黑体" panose="02010609060101010101" pitchFamily="49" charset="-122"/>
                <a:cs typeface="Arial" panose="020B0604020202020204" pitchFamily="34" charset="0"/>
              </a:rPr>
              <a:t>SiPMs</a:t>
            </a:r>
            <a:endParaRPr lang="en-US" altLang="zh-CN" sz="2400" dirty="0">
              <a:latin typeface="+mj-lt"/>
              <a:ea typeface="黑体" panose="02010609060101010101" pitchFamily="49" charset="-122"/>
              <a:cs typeface="Arial" panose="020B0604020202020204" pitchFamily="34" charset="0"/>
            </a:endParaRPr>
          </a:p>
          <a:p>
            <a:pPr>
              <a:buClr>
                <a:srgbClr val="E38700"/>
              </a:buClr>
              <a:buSzPct val="80000"/>
              <a:buFont typeface="Wingdings" pitchFamily="2" charset="2"/>
              <a:buChar char="n"/>
            </a:pPr>
            <a:r>
              <a:rPr lang="en-US" altLang="zh-CN" sz="2400" dirty="0">
                <a:latin typeface="+mj-lt"/>
                <a:ea typeface="黑体" panose="02010609060101010101" pitchFamily="49" charset="-122"/>
                <a:cs typeface="Arial" panose="020B0604020202020204" pitchFamily="34" charset="0"/>
              </a:rPr>
              <a:t>Univ. of Geneva,</a:t>
            </a:r>
            <a:r>
              <a:rPr lang="zh-CN" altLang="en-US" sz="2400" dirty="0">
                <a:latin typeface="+mj-lt"/>
                <a:ea typeface="黑体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zh-CN" altLang="zh-CN" sz="2400" dirty="0">
                <a:latin typeface="Arial Unicode MS"/>
              </a:rPr>
              <a:t>EPFL</a:t>
            </a:r>
            <a:r>
              <a:rPr lang="en-US" altLang="zh-CN" sz="2400" dirty="0">
                <a:latin typeface="+mj-lt"/>
                <a:ea typeface="黑体" panose="02010609060101010101" pitchFamily="49" charset="-122"/>
                <a:cs typeface="Arial" panose="020B0604020202020204" pitchFamily="34" charset="0"/>
              </a:rPr>
              <a:t>, ICCUB</a:t>
            </a:r>
          </a:p>
        </p:txBody>
      </p:sp>
      <p:sp>
        <p:nvSpPr>
          <p:cNvPr id="12" name="TextBox 2"/>
          <p:cNvSpPr txBox="1"/>
          <p:nvPr/>
        </p:nvSpPr>
        <p:spPr>
          <a:xfrm>
            <a:off x="9408368" y="692696"/>
            <a:ext cx="2736304" cy="461665"/>
          </a:xfrm>
          <a:prstGeom prst="rect">
            <a:avLst/>
          </a:prstGeom>
          <a:noFill/>
          <a:ln w="15875"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+mj-lt"/>
                <a:ea typeface="黑体" panose="02010609060101010101" pitchFamily="49" charset="-122"/>
              </a:rPr>
              <a:t>Switzerland, Spain</a:t>
            </a:r>
            <a:endParaRPr lang="zh-CN" altLang="en-US" dirty="0">
              <a:latin typeface="+mj-lt"/>
              <a:ea typeface="黑体" panose="02010609060101010101" pitchFamily="49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24930" y="5227863"/>
            <a:ext cx="3093201" cy="1081457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19052" y="3933056"/>
            <a:ext cx="3021564" cy="1200584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8688288" y="4247440"/>
            <a:ext cx="1872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+mj-lt"/>
              </a:rPr>
              <a:t>FIBER MAT</a:t>
            </a:r>
            <a:endParaRPr lang="zh-CN" altLang="en-US" dirty="0">
              <a:latin typeface="+mj-lt"/>
            </a:endParaRP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CDF0A433-7AB4-4C12-B3D8-4CF56C85454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21558" y="1124744"/>
            <a:ext cx="3340182" cy="2817649"/>
          </a:xfrm>
          <a:prstGeom prst="rect">
            <a:avLst/>
          </a:prstGeom>
        </p:spPr>
      </p:pic>
      <p:cxnSp>
        <p:nvCxnSpPr>
          <p:cNvPr id="14" name="直接箭头连接符 13">
            <a:extLst>
              <a:ext uri="{FF2B5EF4-FFF2-40B4-BE49-F238E27FC236}">
                <a16:creationId xmlns:a16="http://schemas.microsoft.com/office/drawing/2014/main" id="{F575E167-150D-41D3-9C11-7FB3C617B84C}"/>
              </a:ext>
            </a:extLst>
          </p:cNvPr>
          <p:cNvCxnSpPr>
            <a:cxnSpLocks/>
            <a:endCxn id="7" idx="0"/>
          </p:cNvCxnSpPr>
          <p:nvPr/>
        </p:nvCxnSpPr>
        <p:spPr bwMode="auto">
          <a:xfrm>
            <a:off x="9961815" y="4823458"/>
            <a:ext cx="9716" cy="404405"/>
          </a:xfrm>
          <a:prstGeom prst="straightConnector1">
            <a:avLst/>
          </a:prstGeom>
          <a:noFill/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5" name="直接箭头连接符 14">
            <a:extLst>
              <a:ext uri="{FF2B5EF4-FFF2-40B4-BE49-F238E27FC236}">
                <a16:creationId xmlns:a16="http://schemas.microsoft.com/office/drawing/2014/main" id="{AB5C61CA-3F02-4BC9-AAA3-C5D610EA4DC5}"/>
              </a:ext>
            </a:extLst>
          </p:cNvPr>
          <p:cNvCxnSpPr>
            <a:cxnSpLocks/>
            <a:endCxn id="5" idx="3"/>
          </p:cNvCxnSpPr>
          <p:nvPr/>
        </p:nvCxnSpPr>
        <p:spPr bwMode="auto">
          <a:xfrm flipH="1">
            <a:off x="7773442" y="5460454"/>
            <a:ext cx="914846" cy="0"/>
          </a:xfrm>
          <a:prstGeom prst="straightConnector1">
            <a:avLst/>
          </a:prstGeom>
          <a:noFill/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9" name="直接箭头连接符 18">
            <a:extLst>
              <a:ext uri="{FF2B5EF4-FFF2-40B4-BE49-F238E27FC236}">
                <a16:creationId xmlns:a16="http://schemas.microsoft.com/office/drawing/2014/main" id="{C04A06D7-FED1-4D06-9357-806BA44D28D5}"/>
              </a:ext>
            </a:extLst>
          </p:cNvPr>
          <p:cNvCxnSpPr>
            <a:cxnSpLocks/>
            <a:stCxn id="5" idx="0"/>
            <a:endCxn id="4" idx="2"/>
          </p:cNvCxnSpPr>
          <p:nvPr/>
        </p:nvCxnSpPr>
        <p:spPr bwMode="auto">
          <a:xfrm flipV="1">
            <a:off x="6250645" y="3356992"/>
            <a:ext cx="183232" cy="1254596"/>
          </a:xfrm>
          <a:prstGeom prst="straightConnector1">
            <a:avLst/>
          </a:prstGeom>
          <a:noFill/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2" name="直接箭头连接符 21">
            <a:extLst>
              <a:ext uri="{FF2B5EF4-FFF2-40B4-BE49-F238E27FC236}">
                <a16:creationId xmlns:a16="http://schemas.microsoft.com/office/drawing/2014/main" id="{E7E6017C-6A9B-4F17-ABEB-CADFFC9B530B}"/>
              </a:ext>
            </a:extLst>
          </p:cNvPr>
          <p:cNvCxnSpPr>
            <a:cxnSpLocks/>
          </p:cNvCxnSpPr>
          <p:nvPr/>
        </p:nvCxnSpPr>
        <p:spPr bwMode="auto">
          <a:xfrm>
            <a:off x="7392144" y="3356992"/>
            <a:ext cx="1032786" cy="0"/>
          </a:xfrm>
          <a:prstGeom prst="straightConnector1">
            <a:avLst/>
          </a:prstGeom>
          <a:noFill/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42801881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 8"/>
          <p:cNvGrpSpPr>
            <a:grpSpLocks noChangeAspect="1"/>
          </p:cNvGrpSpPr>
          <p:nvPr/>
        </p:nvGrpSpPr>
        <p:grpSpPr bwMode="auto">
          <a:xfrm>
            <a:off x="695400" y="1556792"/>
            <a:ext cx="3610744" cy="2562585"/>
            <a:chOff x="395536" y="990656"/>
            <a:chExt cx="4688874" cy="3445223"/>
          </a:xfrm>
        </p:grpSpPr>
        <p:pic>
          <p:nvPicPr>
            <p:cNvPr id="22" name="图片 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536" y="990656"/>
              <a:ext cx="4688874" cy="34452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" name="矩形 2"/>
            <p:cNvSpPr>
              <a:spLocks noChangeArrowheads="1"/>
            </p:cNvSpPr>
            <p:nvPr/>
          </p:nvSpPr>
          <p:spPr bwMode="auto">
            <a:xfrm>
              <a:off x="1192073" y="1312478"/>
              <a:ext cx="1605777" cy="644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28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 sz="28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 sz="28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 sz="28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 sz="28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000" dirty="0">
                  <a:solidFill>
                    <a:srgbClr val="0033CC"/>
                  </a:solidFill>
                  <a:latin typeface="+mn-lt"/>
                  <a:ea typeface="黑体" panose="02010609060101010101" pitchFamily="49" charset="-122"/>
                </a:rPr>
                <a:t>Ground</a:t>
              </a:r>
              <a:endParaRPr lang="zh-CN" altLang="en-US" sz="2000" dirty="0">
                <a:solidFill>
                  <a:srgbClr val="0033CC"/>
                </a:solidFill>
                <a:latin typeface="+mn-lt"/>
                <a:ea typeface="黑体" panose="02010609060101010101" pitchFamily="49" charset="-122"/>
              </a:endParaRPr>
            </a:p>
          </p:txBody>
        </p:sp>
        <p:sp>
          <p:nvSpPr>
            <p:cNvPr id="24" name="矩形 9"/>
            <p:cNvSpPr>
              <a:spLocks noChangeArrowheads="1"/>
            </p:cNvSpPr>
            <p:nvPr/>
          </p:nvSpPr>
          <p:spPr bwMode="auto">
            <a:xfrm>
              <a:off x="3433297" y="1388954"/>
              <a:ext cx="1499120" cy="644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28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kumimoji="1" sz="28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kumimoji="1" sz="28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kumimoji="1" sz="28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kumimoji="1" sz="28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000" dirty="0">
                  <a:solidFill>
                    <a:srgbClr val="0033CC"/>
                  </a:solidFill>
                  <a:latin typeface="+mn-lt"/>
                  <a:ea typeface="黑体" panose="02010609060101010101" pitchFamily="49" charset="-122"/>
                </a:rPr>
                <a:t>Space</a:t>
              </a:r>
              <a:endParaRPr lang="zh-CN" altLang="en-US" sz="2000" dirty="0">
                <a:solidFill>
                  <a:srgbClr val="0033CC"/>
                </a:solidFill>
                <a:latin typeface="+mn-lt"/>
                <a:ea typeface="黑体" panose="02010609060101010101" pitchFamily="49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Transition Radiation Detector (TRD)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8000" y="692696"/>
            <a:ext cx="11277600" cy="5545832"/>
          </a:xfrm>
        </p:spPr>
        <p:txBody>
          <a:bodyPr/>
          <a:lstStyle/>
          <a:p>
            <a:r>
              <a:rPr lang="en-US" altLang="zh-CN" dirty="0">
                <a:solidFill>
                  <a:srgbClr val="FF0000"/>
                </a:solidFill>
              </a:rPr>
              <a:t>Energy calibration of </a:t>
            </a:r>
            <a:r>
              <a:rPr lang="en-US" altLang="zh-CN" dirty="0" err="1">
                <a:solidFill>
                  <a:srgbClr val="FF0000"/>
                </a:solidFill>
              </a:rPr>
              <a:t>TeV</a:t>
            </a:r>
            <a:r>
              <a:rPr lang="en-US" altLang="zh-CN" dirty="0">
                <a:solidFill>
                  <a:srgbClr val="FF0000"/>
                </a:solidFill>
              </a:rPr>
              <a:t> nuclei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433830" y="6108785"/>
            <a:ext cx="26702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800" dirty="0">
                <a:ea typeface="黑体" panose="02010609060101010101" pitchFamily="49" charset="-122"/>
                <a:cs typeface="Arial" panose="020B0604020202020204" pitchFamily="34" charset="0"/>
              </a:rPr>
              <a:t>2 months simulated observation, ~6300cm</a:t>
            </a:r>
            <a:r>
              <a:rPr lang="en-US" altLang="zh-CN" sz="1800" baseline="30000" dirty="0">
                <a:ea typeface="黑体" panose="02010609060101010101" pitchFamily="49" charset="-122"/>
                <a:cs typeface="Arial" panose="020B0604020202020204" pitchFamily="34" charset="0"/>
              </a:rPr>
              <a:t>2</a:t>
            </a:r>
            <a:r>
              <a:rPr lang="en-US" altLang="zh-CN" sz="1800" dirty="0">
                <a:ea typeface="黑体" panose="02010609060101010101" pitchFamily="49" charset="-122"/>
                <a:cs typeface="Arial" panose="020B0604020202020204" pitchFamily="34" charset="0"/>
              </a:rPr>
              <a:t> .</a:t>
            </a:r>
            <a:endParaRPr lang="zh-CN" altLang="en-US" sz="1800" dirty="0"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67808" y="4221089"/>
            <a:ext cx="2555170" cy="1967255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0072" y="4077072"/>
            <a:ext cx="2409968" cy="219702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767408" y="6119232"/>
            <a:ext cx="28906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800" dirty="0">
                <a:ea typeface="黑体" panose="02010609060101010101" pitchFamily="49" charset="-122"/>
                <a:cs typeface="Arial" panose="020B0604020202020204" pitchFamily="34" charset="0"/>
              </a:rPr>
              <a:t>MWPC energy response to [2.25, 2.5] </a:t>
            </a:r>
            <a:r>
              <a:rPr lang="en-US" altLang="zh-CN" sz="1800" dirty="0" err="1">
                <a:ea typeface="黑体" panose="02010609060101010101" pitchFamily="49" charset="-122"/>
                <a:cs typeface="Arial" panose="020B0604020202020204" pitchFamily="34" charset="0"/>
              </a:rPr>
              <a:t>TeV</a:t>
            </a:r>
            <a:r>
              <a:rPr lang="en-US" altLang="zh-CN" sz="1800" dirty="0">
                <a:ea typeface="黑体" panose="02010609060101010101" pitchFamily="49" charset="-122"/>
                <a:cs typeface="Arial" panose="020B0604020202020204" pitchFamily="34" charset="0"/>
              </a:rPr>
              <a:t> protons</a:t>
            </a:r>
            <a:endParaRPr lang="zh-CN" altLang="en-US" sz="1800" dirty="0"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9B547E87-E1BD-407B-8B1F-3B2BF5B3FCD5}"/>
              </a:ext>
            </a:extLst>
          </p:cNvPr>
          <p:cNvSpPr txBox="1"/>
          <p:nvPr/>
        </p:nvSpPr>
        <p:spPr>
          <a:xfrm>
            <a:off x="1425825" y="4834392"/>
            <a:ext cx="7015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rgbClr val="FF0000"/>
                </a:solidFill>
              </a:rPr>
              <a:t>MIP</a:t>
            </a: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9B547E87-E1BD-407B-8B1F-3B2BF5B3FCD5}"/>
              </a:ext>
            </a:extLst>
          </p:cNvPr>
          <p:cNvSpPr txBox="1"/>
          <p:nvPr/>
        </p:nvSpPr>
        <p:spPr>
          <a:xfrm>
            <a:off x="2404350" y="5034447"/>
            <a:ext cx="7015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rgbClr val="FF0000"/>
                </a:solidFill>
              </a:rPr>
              <a:t>TR</a:t>
            </a:r>
          </a:p>
        </p:txBody>
      </p:sp>
      <p:pic>
        <p:nvPicPr>
          <p:cNvPr id="27" name="图片 26" descr="新建 Microsoft Visio 绘图-English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9853" y="1200994"/>
            <a:ext cx="2526267" cy="2600678"/>
          </a:xfrm>
          <a:prstGeom prst="rect">
            <a:avLst/>
          </a:prstGeom>
        </p:spPr>
      </p:pic>
      <p:sp>
        <p:nvSpPr>
          <p:cNvPr id="20" name="TextBox 2"/>
          <p:cNvSpPr txBox="1"/>
          <p:nvPr/>
        </p:nvSpPr>
        <p:spPr>
          <a:xfrm>
            <a:off x="11208568" y="688909"/>
            <a:ext cx="983432" cy="461665"/>
          </a:xfrm>
          <a:prstGeom prst="rect">
            <a:avLst/>
          </a:prstGeom>
          <a:noFill/>
          <a:ln w="15875"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+mn-lt"/>
                <a:ea typeface="黑体" panose="02010609060101010101" pitchFamily="49" charset="-122"/>
              </a:rPr>
              <a:t>China</a:t>
            </a:r>
            <a:endParaRPr lang="zh-CN" altLang="en-US" dirty="0">
              <a:latin typeface="+mn-lt"/>
              <a:ea typeface="黑体" panose="02010609060101010101" pitchFamily="49" charset="-122"/>
            </a:endParaRPr>
          </a:p>
        </p:txBody>
      </p:sp>
      <p:pic>
        <p:nvPicPr>
          <p:cNvPr id="29" name="图片 28">
            <a:extLst>
              <a:ext uri="{FF2B5EF4-FFF2-40B4-BE49-F238E27FC236}">
                <a16:creationId xmlns:a16="http://schemas.microsoft.com/office/drawing/2014/main" id="{56EDCD09-045E-44EC-8FB9-C4FAA3EE3B1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77893" y="3870723"/>
            <a:ext cx="3575149" cy="2748936"/>
          </a:xfrm>
          <a:prstGeom prst="rect">
            <a:avLst/>
          </a:prstGeom>
        </p:spPr>
      </p:pic>
      <p:sp>
        <p:nvSpPr>
          <p:cNvPr id="30" name="文本框 29">
            <a:extLst>
              <a:ext uri="{FF2B5EF4-FFF2-40B4-BE49-F238E27FC236}">
                <a16:creationId xmlns:a16="http://schemas.microsoft.com/office/drawing/2014/main" id="{8A51D8D4-315F-49CB-BD84-59BE8777F03C}"/>
              </a:ext>
            </a:extLst>
          </p:cNvPr>
          <p:cNvSpPr txBox="1"/>
          <p:nvPr/>
        </p:nvSpPr>
        <p:spPr>
          <a:xfrm>
            <a:off x="8784174" y="5234502"/>
            <a:ext cx="19077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rgbClr val="FF0000"/>
                </a:solidFill>
                <a:ea typeface="黑体" panose="02010609060101010101" pitchFamily="49" charset="-122"/>
                <a:cs typeface="Arial" panose="020B0604020202020204" pitchFamily="34" charset="0"/>
              </a:rPr>
              <a:t>Beam test result</a:t>
            </a:r>
            <a:endParaRPr lang="zh-CN" altLang="en-US" sz="2800" dirty="0">
              <a:solidFill>
                <a:srgbClr val="FF0000"/>
              </a:solidFill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152F2BAA-B2DB-4DD5-AAF3-FB047AEF38B1}"/>
              </a:ext>
            </a:extLst>
          </p:cNvPr>
          <p:cNvSpPr/>
          <p:nvPr/>
        </p:nvSpPr>
        <p:spPr>
          <a:xfrm>
            <a:off x="7098098" y="1664114"/>
            <a:ext cx="4156907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</a:rPr>
              <a:t>Radiator: multi-layer thin foils</a:t>
            </a:r>
          </a:p>
          <a:p>
            <a:r>
              <a:rPr lang="en-US" altLang="zh-CN" dirty="0">
                <a:solidFill>
                  <a:srgbClr val="FF0000"/>
                </a:solidFill>
              </a:rPr>
              <a:t>Detector: </a:t>
            </a:r>
          </a:p>
          <a:p>
            <a:r>
              <a:rPr lang="en-US" altLang="zh-CN" dirty="0">
                <a:solidFill>
                  <a:srgbClr val="FF0000"/>
                </a:solidFill>
              </a:rPr>
              <a:t>	1 atm </a:t>
            </a:r>
            <a:r>
              <a:rPr lang="en-US" altLang="zh-CN" dirty="0" err="1">
                <a:solidFill>
                  <a:srgbClr val="FF0000"/>
                </a:solidFill>
              </a:rPr>
              <a:t>Xe</a:t>
            </a:r>
            <a:r>
              <a:rPr lang="en-US" altLang="zh-CN" dirty="0">
                <a:solidFill>
                  <a:srgbClr val="FF0000"/>
                </a:solidFill>
              </a:rPr>
              <a:t> </a:t>
            </a:r>
          </a:p>
          <a:p>
            <a:r>
              <a:rPr lang="en-US" altLang="zh-CN" dirty="0">
                <a:solidFill>
                  <a:srgbClr val="FF0000"/>
                </a:solidFill>
              </a:rPr>
              <a:t>	side-on THGEM</a:t>
            </a:r>
          </a:p>
        </p:txBody>
      </p:sp>
    </p:spTree>
    <p:extLst>
      <p:ext uri="{BB962C8B-B14F-4D97-AF65-F5344CB8AC3E}">
        <p14:creationId xmlns:p14="http://schemas.microsoft.com/office/powerpoint/2010/main" val="21642360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4">
            <a:extLst>
              <a:ext uri="{FF2B5EF4-FFF2-40B4-BE49-F238E27FC236}">
                <a16:creationId xmlns:a16="http://schemas.microsoft.com/office/drawing/2014/main" id="{61190B63-8B9F-4113-A483-3B87CF0FB0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33857" y="1620523"/>
            <a:ext cx="2714432" cy="18705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id="{7E688207-3A54-4C96-B7C8-79DB30ACB15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34489" y="1628692"/>
            <a:ext cx="2417453" cy="1870567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CN" sz="2800" dirty="0"/>
              <a:t>Joint study of key </a:t>
            </a:r>
            <a:r>
              <a:rPr lang="en-US" altLang="zh-CN" sz="2800" dirty="0" err="1"/>
              <a:t>fermance</a:t>
            </a:r>
            <a:r>
              <a:rPr lang="en-US" altLang="zh-CN" sz="2800" dirty="0"/>
              <a:t> of HERD detectors</a:t>
            </a:r>
            <a:endParaRPr lang="zh-CN" altLang="en-US" sz="2800" dirty="0"/>
          </a:p>
        </p:txBody>
      </p:sp>
      <p:sp>
        <p:nvSpPr>
          <p:cNvPr id="17" name="内容占位符 16">
            <a:extLst>
              <a:ext uri="{FF2B5EF4-FFF2-40B4-BE49-F238E27FC236}">
                <a16:creationId xmlns:a16="http://schemas.microsoft.com/office/drawing/2014/main" id="{5644701E-38CF-49E4-8A67-9B3F33561A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4 rounds of CERN beam tests were carried out.</a:t>
            </a:r>
          </a:p>
          <a:p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781" r="1694"/>
          <a:stretch/>
        </p:blipFill>
        <p:spPr>
          <a:xfrm>
            <a:off x="2620759" y="3904500"/>
            <a:ext cx="4267329" cy="2562290"/>
          </a:xfrm>
          <a:prstGeom prst="rect">
            <a:avLst/>
          </a:prstGeom>
        </p:spPr>
      </p:pic>
      <p:sp>
        <p:nvSpPr>
          <p:cNvPr id="4" name="TextBox 9"/>
          <p:cNvSpPr txBox="1"/>
          <p:nvPr/>
        </p:nvSpPr>
        <p:spPr>
          <a:xfrm>
            <a:off x="3148303" y="4234103"/>
            <a:ext cx="30455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rgbClr val="FF0000"/>
                </a:solidFill>
                <a:latin typeface="+mn-lt"/>
                <a:ea typeface="+mn-ea"/>
                <a:cs typeface="Arial" panose="020B0604020202020204" pitchFamily="34" charset="0"/>
              </a:rPr>
              <a:t>Silicon strips + new ASIC can measure Z&gt;16</a:t>
            </a:r>
            <a:endParaRPr lang="en-US" sz="1600" dirty="0">
              <a:solidFill>
                <a:srgbClr val="FF0000"/>
              </a:solidFill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TextBox 9"/>
          <p:cNvSpPr txBox="1"/>
          <p:nvPr/>
        </p:nvSpPr>
        <p:spPr>
          <a:xfrm>
            <a:off x="9115283" y="2154342"/>
            <a:ext cx="25253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rgbClr val="FF0000"/>
                </a:solidFill>
                <a:latin typeface="+mn-lt"/>
                <a:ea typeface="+mn-ea"/>
                <a:cs typeface="Arial" panose="020B0604020202020204" pitchFamily="34" charset="0"/>
              </a:rPr>
              <a:t>21.0%@400GeV proton</a:t>
            </a:r>
            <a:endParaRPr lang="en-US" sz="1600" dirty="0">
              <a:solidFill>
                <a:srgbClr val="FF0000"/>
              </a:solidFill>
              <a:latin typeface="+mn-lt"/>
              <a:ea typeface="+mn-ea"/>
              <a:cs typeface="Arial" panose="020B0604020202020204" pitchFamily="34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56040" y="3942642"/>
            <a:ext cx="2921817" cy="2598087"/>
          </a:xfrm>
          <a:prstGeom prst="rect">
            <a:avLst/>
          </a:prstGeom>
        </p:spPr>
      </p:pic>
      <p:sp>
        <p:nvSpPr>
          <p:cNvPr id="8" name="TextBox 9"/>
          <p:cNvSpPr txBox="1"/>
          <p:nvPr/>
        </p:nvSpPr>
        <p:spPr>
          <a:xfrm>
            <a:off x="7107173" y="4293098"/>
            <a:ext cx="18848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rgbClr val="FF0000"/>
                </a:solidFill>
                <a:latin typeface="+mn-lt"/>
                <a:ea typeface="+mn-ea"/>
                <a:cs typeface="Arial" panose="020B0604020202020204" pitchFamily="34" charset="0"/>
              </a:rPr>
              <a:t>TR signals clearly seen</a:t>
            </a:r>
            <a:endParaRPr lang="en-US" sz="1600" dirty="0">
              <a:solidFill>
                <a:srgbClr val="FF0000"/>
              </a:solidFill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532267" y="2269910"/>
            <a:ext cx="23720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rgbClr val="FF0000"/>
                </a:solidFill>
                <a:latin typeface="+mn-lt"/>
                <a:ea typeface="+mn-ea"/>
                <a:cs typeface="Arial" panose="020B0604020202020204" pitchFamily="34" charset="0"/>
              </a:rPr>
              <a:t>1.3%@200GeV e-</a:t>
            </a:r>
            <a:endParaRPr lang="en-US" sz="1600" dirty="0">
              <a:solidFill>
                <a:srgbClr val="FF0000"/>
              </a:solidFill>
              <a:latin typeface="+mn-lt"/>
              <a:ea typeface="+mn-ea"/>
              <a:cs typeface="Arial" panose="020B0604020202020204" pitchFamily="34" charset="0"/>
            </a:endParaRPr>
          </a:p>
        </p:txBody>
      </p:sp>
      <p:pic>
        <p:nvPicPr>
          <p:cNvPr id="11" name="Picture 3" descr="IMG_701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368" y="3629791"/>
            <a:ext cx="2043083" cy="2722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0430" y="1556792"/>
            <a:ext cx="2181563" cy="2052837"/>
          </a:xfrm>
          <a:prstGeom prst="rect">
            <a:avLst/>
          </a:prstGeom>
        </p:spPr>
      </p:pic>
      <p:sp>
        <p:nvSpPr>
          <p:cNvPr id="13" name="TextBox 9"/>
          <p:cNvSpPr txBox="1"/>
          <p:nvPr/>
        </p:nvSpPr>
        <p:spPr>
          <a:xfrm>
            <a:off x="410430" y="3195493"/>
            <a:ext cx="37384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rgbClr val="FF0000"/>
                </a:solidFill>
                <a:latin typeface="+mn-lt"/>
                <a:ea typeface="+mn-ea"/>
                <a:cs typeface="Arial" panose="020B0604020202020204" pitchFamily="34" charset="0"/>
              </a:rPr>
              <a:t>CALO prototype (500 LYSO)</a:t>
            </a:r>
            <a:endParaRPr lang="en-US" sz="1600" dirty="0">
              <a:solidFill>
                <a:srgbClr val="FF0000"/>
              </a:solidFill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14" name="TextBox 9"/>
          <p:cNvSpPr txBox="1"/>
          <p:nvPr/>
        </p:nvSpPr>
        <p:spPr>
          <a:xfrm>
            <a:off x="335360" y="5826751"/>
            <a:ext cx="26658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rgbClr val="FF0000"/>
                </a:solidFill>
                <a:latin typeface="+mn-lt"/>
                <a:ea typeface="+mn-ea"/>
                <a:cs typeface="Arial" panose="020B0604020202020204" pitchFamily="34" charset="0"/>
              </a:rPr>
              <a:t>HERD prototypes at CERN</a:t>
            </a:r>
            <a:endParaRPr lang="en-US" sz="1600" dirty="0">
              <a:solidFill>
                <a:srgbClr val="FF0000"/>
              </a:solidFill>
              <a:latin typeface="+mn-lt"/>
              <a:ea typeface="+mn-ea"/>
              <a:cs typeface="Arial" panose="020B0604020202020204" pitchFamily="34" charset="0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55640" y="1556793"/>
            <a:ext cx="3150677" cy="2014366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id="{A9830D10-E87D-4EC1-B0CD-1FCA64AFB40D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36360" y="3952191"/>
            <a:ext cx="2528488" cy="1769942"/>
          </a:xfrm>
          <a:prstGeom prst="rect">
            <a:avLst/>
          </a:prstGeom>
        </p:spPr>
      </p:pic>
      <p:sp>
        <p:nvSpPr>
          <p:cNvPr id="21" name="TextBox 9">
            <a:extLst>
              <a:ext uri="{FF2B5EF4-FFF2-40B4-BE49-F238E27FC236}">
                <a16:creationId xmlns:a16="http://schemas.microsoft.com/office/drawing/2014/main" id="{B7365ABB-BCA4-4B50-AC06-9D64AA95F4C9}"/>
              </a:ext>
            </a:extLst>
          </p:cNvPr>
          <p:cNvSpPr txBox="1"/>
          <p:nvPr/>
        </p:nvSpPr>
        <p:spPr>
          <a:xfrm>
            <a:off x="10108954" y="4950385"/>
            <a:ext cx="18469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800">
                <a:solidFill>
                  <a:srgbClr val="FF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</a:rPr>
              <a:t>e/p separation 5e4@90%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en-US" altLang="zh-CN" dirty="0" err="1">
                <a:latin typeface="黑体" panose="02010609060101010101" pitchFamily="49" charset="-122"/>
                <a:ea typeface="黑体" panose="02010609060101010101" pitchFamily="49" charset="-122"/>
              </a:rPr>
              <a:t>effi</a:t>
            </a: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  <a:endParaRPr 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02738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C412F61-2289-4B05-A502-03D1772E83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552384" cy="692696"/>
          </a:xfrm>
        </p:spPr>
        <p:txBody>
          <a:bodyPr/>
          <a:lstStyle/>
          <a:p>
            <a:r>
              <a:rPr lang="en-US" altLang="zh-CN" dirty="0">
                <a:solidFill>
                  <a:schemeClr val="tx1"/>
                </a:solidFill>
              </a:rPr>
              <a:t>HERD: High Energy cosmic-Ray Detection: 2027?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C65A98EC-933E-4320-83E0-6F69326EAE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8000" y="835496"/>
            <a:ext cx="11492656" cy="5545832"/>
          </a:xfrm>
        </p:spPr>
        <p:txBody>
          <a:bodyPr/>
          <a:lstStyle/>
          <a:p>
            <a:pPr>
              <a:defRPr/>
            </a:pPr>
            <a:r>
              <a:rPr lang="en-US" altLang="zh-CN" sz="2400" dirty="0"/>
              <a:t>HERD, as a space particle experiment and gamma ray observatory, is a China-led large international collaboration with key European contributions </a:t>
            </a:r>
            <a:r>
              <a:rPr lang="en-US" altLang="zh-CN" sz="2400" dirty="0">
                <a:solidFill>
                  <a:srgbClr val="FF0000"/>
                </a:solidFill>
              </a:rPr>
              <a:t>led by Italy.</a:t>
            </a:r>
          </a:p>
          <a:p>
            <a:pPr>
              <a:defRPr/>
            </a:pPr>
            <a:r>
              <a:rPr lang="en-US" altLang="zh-CN" sz="2400" dirty="0"/>
              <a:t>One of the two flagship scientific experiments onboard China’s Space Station</a:t>
            </a:r>
          </a:p>
          <a:p>
            <a:pPr>
              <a:defRPr/>
            </a:pPr>
            <a:r>
              <a:rPr lang="en-US" altLang="zh-CN" sz="2400" dirty="0"/>
              <a:t>Main Scientific Objectives:</a:t>
            </a:r>
            <a:endParaRPr lang="zh-CN" altLang="en-US" sz="2400" dirty="0"/>
          </a:p>
          <a:p>
            <a:pPr lvl="1">
              <a:defRPr/>
            </a:pPr>
            <a:r>
              <a:rPr lang="en-US" altLang="zh-CN" sz="2400" dirty="0">
                <a:solidFill>
                  <a:srgbClr val="FF0000"/>
                </a:solidFill>
              </a:rPr>
              <a:t>Dark matter</a:t>
            </a:r>
            <a:r>
              <a:rPr lang="en-US" altLang="zh-CN" sz="2400" dirty="0"/>
              <a:t>: Indirect dark matter search with unprecedented sensitivity</a:t>
            </a:r>
          </a:p>
          <a:p>
            <a:pPr lvl="1">
              <a:defRPr/>
            </a:pPr>
            <a:r>
              <a:rPr lang="en-US" altLang="zh-CN" sz="2400" dirty="0">
                <a:solidFill>
                  <a:srgbClr val="FF0000"/>
                </a:solidFill>
              </a:rPr>
              <a:t>Cosmic-ray</a:t>
            </a:r>
            <a:r>
              <a:rPr lang="en-US" altLang="zh-CN" sz="2400" dirty="0"/>
              <a:t>: Precise &amp; direct cosmic ray spectrum and composition measurements up to the </a:t>
            </a:r>
            <a:r>
              <a:rPr lang="en-US" altLang="zh-CN" sz="2400" dirty="0" err="1"/>
              <a:t>PeV</a:t>
            </a:r>
            <a:r>
              <a:rPr lang="en-US" altLang="zh-CN" sz="2400" dirty="0"/>
              <a:t> energy</a:t>
            </a:r>
          </a:p>
          <a:p>
            <a:pPr lvl="1">
              <a:defRPr/>
            </a:pPr>
            <a:r>
              <a:rPr lang="en-US" altLang="zh-CN" sz="2400" dirty="0">
                <a:solidFill>
                  <a:srgbClr val="FF0000"/>
                </a:solidFill>
              </a:rPr>
              <a:t>Gamma-ray:</a:t>
            </a:r>
            <a:r>
              <a:rPr lang="en-US" altLang="zh-CN" sz="2400" dirty="0"/>
              <a:t> Gamma-ray monitoring and full sky survey </a:t>
            </a:r>
          </a:p>
          <a:p>
            <a:endParaRPr lang="zh-CN" altLang="en-US" dirty="0"/>
          </a:p>
        </p:txBody>
      </p:sp>
      <p:pic>
        <p:nvPicPr>
          <p:cNvPr id="4" name="Picture 2" descr="http://upload.wikimedia.org/wikipedia/commons/thumb/0/0b/Gravitationell-lins-4.jpg/220px-Gravitationell-lins-4.jpg">
            <a:hlinkClick r:id="rId2"/>
            <a:extLst>
              <a:ext uri="{FF2B5EF4-FFF2-40B4-BE49-F238E27FC236}">
                <a16:creationId xmlns:a16="http://schemas.microsoft.com/office/drawing/2014/main" id="{C9ACA14C-D941-40FA-823C-8F191533B8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7323" y="4653136"/>
            <a:ext cx="3202959" cy="2139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ICECUBE">
            <a:extLst>
              <a:ext uri="{FF2B5EF4-FFF2-40B4-BE49-F238E27FC236}">
                <a16:creationId xmlns:a16="http://schemas.microsoft.com/office/drawing/2014/main" id="{37604E19-2D1A-4899-A918-B6ABF30240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54778" y="4653136"/>
            <a:ext cx="3801862" cy="2139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F3">
            <a:extLst>
              <a:ext uri="{FF2B5EF4-FFF2-40B4-BE49-F238E27FC236}">
                <a16:creationId xmlns:a16="http://schemas.microsoft.com/office/drawing/2014/main" id="{90443213-1096-4EA8-9F0A-E849C2BE41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53513" y="4832666"/>
            <a:ext cx="4401265" cy="19601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521C0145-E0D6-466B-B1F3-E683D80D9E52}"/>
              </a:ext>
            </a:extLst>
          </p:cNvPr>
          <p:cNvSpPr txBox="1"/>
          <p:nvPr/>
        </p:nvSpPr>
        <p:spPr>
          <a:xfrm>
            <a:off x="1271464" y="4219788"/>
            <a:ext cx="9505056" cy="40011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/>
              <a:t>PI: Shuang-Nan Zhang (IHEP); European PI: Giovanni Ambrosi (INFN)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78455989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id="{D4D5791C-89B2-4AE7-B870-5D1502B497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+mj-lt"/>
              </a:rPr>
              <a:t>HERD consortium</a:t>
            </a:r>
            <a:endParaRPr lang="zh-CN" altLang="en-US" dirty="0">
              <a:latin typeface="+mj-lt"/>
            </a:endParaRPr>
          </a:p>
        </p:txBody>
      </p:sp>
      <p:sp>
        <p:nvSpPr>
          <p:cNvPr id="2" name="内容占位符 1">
            <a:extLst>
              <a:ext uri="{FF2B5EF4-FFF2-40B4-BE49-F238E27FC236}">
                <a16:creationId xmlns:a16="http://schemas.microsoft.com/office/drawing/2014/main" id="{6A7AB756-392C-4265-86AC-79BB3E910B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000" dirty="0">
                <a:latin typeface="+mj-lt"/>
              </a:rPr>
              <a:t>The HERD consortium includes </a:t>
            </a:r>
            <a:r>
              <a:rPr lang="en-US" altLang="zh-CN" sz="2000" dirty="0">
                <a:solidFill>
                  <a:srgbClr val="0000FF"/>
                </a:solidFill>
                <a:latin typeface="+mj-lt"/>
              </a:rPr>
              <a:t>180+</a:t>
            </a:r>
            <a:r>
              <a:rPr lang="en-US" altLang="zh-CN" sz="2000" dirty="0">
                <a:latin typeface="+mj-lt"/>
              </a:rPr>
              <a:t> scientists from China and Europe.</a:t>
            </a:r>
          </a:p>
          <a:p>
            <a:pPr lvl="1"/>
            <a:r>
              <a:rPr lang="en-US" altLang="zh-CN" sz="2000" dirty="0"/>
              <a:t>Most of the members have been collaborating on previous high energy experiments in science and hardware development.</a:t>
            </a:r>
          </a:p>
          <a:p>
            <a:r>
              <a:rPr lang="en-US" altLang="zh-CN" sz="2000" dirty="0">
                <a:solidFill>
                  <a:srgbClr val="0000FF"/>
                </a:solidFill>
                <a:latin typeface="+mj-lt"/>
              </a:rPr>
              <a:t>8</a:t>
            </a:r>
            <a:r>
              <a:rPr lang="en-US" altLang="zh-CN" sz="2000" dirty="0">
                <a:latin typeface="+mj-lt"/>
              </a:rPr>
              <a:t> HERD </a:t>
            </a:r>
            <a:r>
              <a:rPr lang="en-US" altLang="zh-CN" sz="2000" dirty="0"/>
              <a:t>international workshops have been organized </a:t>
            </a:r>
            <a:r>
              <a:rPr lang="en-US" altLang="zh-CN" sz="2000" dirty="0">
                <a:latin typeface="+mj-lt"/>
              </a:rPr>
              <a:t>in China and Europe since 2012. </a:t>
            </a:r>
          </a:p>
          <a:p>
            <a:r>
              <a:rPr lang="en-US" altLang="zh-CN" sz="2000" dirty="0">
                <a:solidFill>
                  <a:srgbClr val="0000FF"/>
                </a:solidFill>
                <a:latin typeface="+mj-lt"/>
              </a:rPr>
              <a:t>4</a:t>
            </a:r>
            <a:r>
              <a:rPr lang="en-US" altLang="zh-CN" sz="2000" dirty="0">
                <a:latin typeface="+mj-lt"/>
              </a:rPr>
              <a:t> CERN beam tests on HERD prototypes have been successfully implemented </a:t>
            </a:r>
            <a:r>
              <a:rPr lang="en-US" altLang="zh-CN" sz="2000" dirty="0"/>
              <a:t>by Chinese and European colleagues</a:t>
            </a:r>
            <a:r>
              <a:rPr lang="en-US" altLang="zh-CN" sz="2000" dirty="0">
                <a:latin typeface="+mj-lt"/>
              </a:rPr>
              <a:t>.</a:t>
            </a:r>
          </a:p>
          <a:p>
            <a:r>
              <a:rPr lang="en-US" altLang="zh-CN" sz="2000" dirty="0">
                <a:latin typeface="+mj-lt"/>
              </a:rPr>
              <a:t>Managing structure: Institution Leaders Board; Technical Executive Board; Publication Board</a:t>
            </a:r>
          </a:p>
          <a:p>
            <a:r>
              <a:rPr lang="en-US" altLang="zh-CN" sz="2000" dirty="0">
                <a:latin typeface="+mj-lt"/>
              </a:rPr>
              <a:t>Joint working group: </a:t>
            </a:r>
            <a:r>
              <a:rPr lang="zh-CN" altLang="zh-CN" sz="2000" dirty="0">
                <a:latin typeface="Arial Unicode MS"/>
              </a:rPr>
              <a:t>Hardware</a:t>
            </a:r>
            <a:r>
              <a:rPr lang="en-US" altLang="zh-CN" sz="2000" dirty="0">
                <a:latin typeface="Arial Unicode MS"/>
              </a:rPr>
              <a:t> (</a:t>
            </a:r>
            <a:r>
              <a:rPr lang="zh-CN" altLang="zh-CN" sz="2000" dirty="0">
                <a:latin typeface="Arial Unicode MS"/>
              </a:rPr>
              <a:t>CALO, S</a:t>
            </a:r>
            <a:r>
              <a:rPr lang="en-US" altLang="zh-CN" sz="2000" dirty="0">
                <a:latin typeface="Arial Unicode MS"/>
              </a:rPr>
              <a:t>CD</a:t>
            </a:r>
            <a:r>
              <a:rPr lang="zh-CN" altLang="zh-CN" sz="2000" dirty="0">
                <a:latin typeface="Arial Unicode MS"/>
              </a:rPr>
              <a:t>, PSD</a:t>
            </a:r>
            <a:r>
              <a:rPr lang="en-US" altLang="zh-CN" sz="2000" dirty="0">
                <a:latin typeface="Arial Unicode MS"/>
              </a:rPr>
              <a:t>); </a:t>
            </a:r>
            <a:r>
              <a:rPr lang="zh-CN" altLang="zh-CN" sz="2000" dirty="0">
                <a:latin typeface="Arial Unicode MS"/>
              </a:rPr>
              <a:t>Software</a:t>
            </a:r>
            <a:r>
              <a:rPr lang="en-US" altLang="zh-CN" sz="2000" dirty="0">
                <a:latin typeface="Arial Unicode MS"/>
              </a:rPr>
              <a:t> (</a:t>
            </a:r>
            <a:r>
              <a:rPr lang="zh-CN" altLang="zh-CN" sz="2000" dirty="0">
                <a:latin typeface="Arial Unicode MS"/>
              </a:rPr>
              <a:t>trigger, performance, </a:t>
            </a:r>
            <a:r>
              <a:rPr lang="en-US" altLang="zh-CN" sz="2000" dirty="0">
                <a:latin typeface="Arial Unicode MS"/>
              </a:rPr>
              <a:t>CALOSW)</a:t>
            </a:r>
            <a:endParaRPr lang="en-US" altLang="zh-CN" sz="1900" dirty="0">
              <a:latin typeface="+mj-lt"/>
            </a:endParaRPr>
          </a:p>
        </p:txBody>
      </p:sp>
      <p:pic>
        <p:nvPicPr>
          <p:cNvPr id="7" name="图片 6" descr="D:\HERD\立项报告\180511Roma\IMG_7637(05-14-15-26-49) - 副本 (1)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51479" y="3684977"/>
            <a:ext cx="3556889" cy="1760247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73C211BE-2BCE-4767-A35B-FABA449C80B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24192" y="4583393"/>
            <a:ext cx="4045608" cy="1871431"/>
          </a:xfrm>
          <a:prstGeom prst="rect">
            <a:avLst/>
          </a:prstGeom>
        </p:spPr>
      </p:pic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BA1E270E-4AF7-4B8F-ACFD-98630A88500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3321452"/>
              </p:ext>
            </p:extLst>
          </p:nvPr>
        </p:nvGraphicFramePr>
        <p:xfrm>
          <a:off x="263352" y="3684977"/>
          <a:ext cx="5544616" cy="30200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08112">
                  <a:extLst>
                    <a:ext uri="{9D8B030D-6E8A-4147-A177-3AD203B41FA5}">
                      <a16:colId xmlns:a16="http://schemas.microsoft.com/office/drawing/2014/main" val="4086907350"/>
                    </a:ext>
                  </a:extLst>
                </a:gridCol>
                <a:gridCol w="4536504">
                  <a:extLst>
                    <a:ext uri="{9D8B030D-6E8A-4147-A177-3AD203B41FA5}">
                      <a16:colId xmlns:a16="http://schemas.microsoft.com/office/drawing/2014/main" val="170112809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Participating institutions</a:t>
                      </a:r>
                      <a:endParaRPr lang="zh-CN" sz="105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4055553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Payload Module</a:t>
                      </a:r>
                      <a:endParaRPr lang="zh-CN" sz="105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IHEP</a:t>
                      </a:r>
                      <a:endParaRPr lang="zh-CN" sz="105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801956973"/>
                  </a:ext>
                </a:extLst>
              </a:tr>
              <a:tr h="25209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CALO</a:t>
                      </a:r>
                      <a:endParaRPr lang="zh-CN" sz="105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IHEP, XIOPM, INFN Florence, CIEMAT</a:t>
                      </a:r>
                      <a:endParaRPr lang="zh-CN" sz="105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62109389"/>
                  </a:ext>
                </a:extLst>
              </a:tr>
              <a:tr h="25209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SCD</a:t>
                      </a:r>
                      <a:endParaRPr lang="zh-CN" sz="105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INFN Perugia, INFN Roma2, </a:t>
                      </a:r>
                      <a:r>
                        <a:rPr lang="en-US" sz="1200" kern="100" dirty="0" err="1">
                          <a:effectLst/>
                        </a:rPr>
                        <a:t>etc</a:t>
                      </a:r>
                      <a:endParaRPr lang="zh-CN" sz="105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287199187"/>
                  </a:ext>
                </a:extLst>
              </a:tr>
              <a:tr h="25209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FIT</a:t>
                      </a:r>
                      <a:endParaRPr lang="zh-CN" sz="105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Univ. of Geneva, EPFL, ICCUB</a:t>
                      </a:r>
                      <a:endParaRPr lang="zh-CN" sz="105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65419956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PSD</a:t>
                      </a:r>
                      <a:endParaRPr lang="zh-CN" sz="105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INFN Bari, INFN Pavia, INFN Lecce, </a:t>
                      </a:r>
                      <a:r>
                        <a:rPr lang="en-US" altLang="zh-CN" sz="1200"/>
                        <a:t>GSSI &amp; </a:t>
                      </a:r>
                      <a:r>
                        <a:rPr lang="en-US" altLang="zh-CN" sz="1200" dirty="0"/>
                        <a:t>INFN-LNGS</a:t>
                      </a:r>
                      <a:r>
                        <a:rPr lang="en-US" sz="1200" kern="100" dirty="0">
                          <a:effectLst/>
                        </a:rPr>
                        <a:t>, IHEP</a:t>
                      </a:r>
                      <a:endParaRPr lang="zh-CN" sz="105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44822457"/>
                  </a:ext>
                </a:extLst>
              </a:tr>
              <a:tr h="25209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TRD</a:t>
                      </a:r>
                      <a:endParaRPr lang="zh-CN" sz="105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Guangxi Univ.</a:t>
                      </a:r>
                      <a:endParaRPr lang="zh-CN" sz="105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33109100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Ground calibration</a:t>
                      </a:r>
                      <a:endParaRPr lang="zh-CN" sz="105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IHEP, Guangxi Univ., INFN sections, Univ. of Geneva, CERN</a:t>
                      </a:r>
                      <a:endParaRPr lang="zh-CN" sz="105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965756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Science center</a:t>
                      </a:r>
                      <a:endParaRPr lang="zh-CN" sz="105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IHEP, SDU, SSDC &amp; INFN-CNAF (Italy), ISDC (Switzerland)</a:t>
                      </a:r>
                      <a:endParaRPr lang="zh-CN" sz="105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050807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Sciences</a:t>
                      </a:r>
                      <a:endParaRPr lang="zh-CN" sz="105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IHEP, PMO, USTC, YNO, NAOC, SDU, GXU, TSU, PKU, NJU, YNU, SWJTU, HKU, Academia </a:t>
                      </a:r>
                      <a:r>
                        <a:rPr lang="en-US" sz="1200" kern="100" dirty="0" err="1">
                          <a:effectLst/>
                        </a:rPr>
                        <a:t>Sinica</a:t>
                      </a:r>
                      <a:r>
                        <a:rPr lang="en-US" sz="1200" kern="100" dirty="0">
                          <a:effectLst/>
                        </a:rPr>
                        <a:t>, and institutions from Italy, Switzerland, Spain, Germany, Denmark, Sweden, Russia, etc. </a:t>
                      </a:r>
                      <a:endParaRPr lang="zh-CN" sz="105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433401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7549966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B820403-DBDA-4E3B-8D69-B4BC9F6C93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General progress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9F2DBE5-5B02-4099-BC28-14B2FCB961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3352" y="692696"/>
            <a:ext cx="11522248" cy="5545832"/>
          </a:xfrm>
        </p:spPr>
        <p:txBody>
          <a:bodyPr/>
          <a:lstStyle/>
          <a:p>
            <a:r>
              <a:rPr lang="en-US" altLang="zh-CN" sz="2400" dirty="0"/>
              <a:t>HERD will be launched and installed on CSS in 2027 </a:t>
            </a:r>
          </a:p>
          <a:p>
            <a:r>
              <a:rPr lang="en-US" altLang="zh-CN" sz="2400" dirty="0"/>
              <a:t>Successfully reviewed and highly ranked by CMSA in 2021</a:t>
            </a:r>
          </a:p>
          <a:p>
            <a:r>
              <a:rPr lang="en-US" altLang="zh-CN" sz="2400" dirty="0"/>
              <a:t>A joint technical working team from CSU and IHEP is working on general design at payload level,</a:t>
            </a:r>
            <a:r>
              <a:rPr lang="zh-CN" altLang="en-US" sz="2400" dirty="0"/>
              <a:t> </a:t>
            </a:r>
            <a:r>
              <a:rPr lang="en-US" altLang="zh-CN" sz="2400" dirty="0"/>
              <a:t>including</a:t>
            </a:r>
            <a:r>
              <a:rPr lang="zh-CN" altLang="en-US" sz="2400" dirty="0"/>
              <a:t> </a:t>
            </a:r>
            <a:r>
              <a:rPr lang="en-US" altLang="zh-CN" sz="2400" dirty="0"/>
              <a:t>interfaces</a:t>
            </a:r>
            <a:r>
              <a:rPr lang="zh-CN" altLang="en-US" sz="2400" dirty="0"/>
              <a:t> </a:t>
            </a:r>
            <a:r>
              <a:rPr lang="en-US" altLang="zh-CN" sz="2400" dirty="0"/>
              <a:t>with and installation on CSS</a:t>
            </a:r>
          </a:p>
          <a:p>
            <a:pPr lvl="1"/>
            <a:r>
              <a:rPr lang="en-US" altLang="zh-CN" sz="2400" dirty="0"/>
              <a:t>Conceptual layout design with ergonomics consideration</a:t>
            </a:r>
          </a:p>
          <a:p>
            <a:pPr lvl="1"/>
            <a:r>
              <a:rPr lang="en-US" altLang="zh-CN" sz="2400" dirty="0"/>
              <a:t>Preliminary mechanical design, thermal control, electronics, data processing</a:t>
            </a:r>
          </a:p>
          <a:p>
            <a:pPr lvl="1"/>
            <a:r>
              <a:rPr lang="en-US" altLang="zh-CN" sz="2400" dirty="0"/>
              <a:t>Payload AIT (preliminary)</a:t>
            </a:r>
          </a:p>
          <a:p>
            <a:pPr lvl="1"/>
            <a:r>
              <a:rPr lang="en-US" altLang="zh-CN" sz="2400" dirty="0"/>
              <a:t>Study of key technologies and specifications, to be completed before 2023</a:t>
            </a:r>
          </a:p>
          <a:p>
            <a:pPr lvl="1"/>
            <a:endParaRPr lang="zh-CN" altLang="en-US" sz="2400" dirty="0"/>
          </a:p>
        </p:txBody>
      </p:sp>
      <p:pic>
        <p:nvPicPr>
          <p:cNvPr id="4" name="图片 7">
            <a:extLst>
              <a:ext uri="{FF2B5EF4-FFF2-40B4-BE49-F238E27FC236}">
                <a16:creationId xmlns:a16="http://schemas.microsoft.com/office/drawing/2014/main" id="{2525EED0-DFB1-419C-934A-296058F979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09658" y="4098810"/>
            <a:ext cx="3128177" cy="2443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A2EEE897-AE46-4B28-BD00-7EF6151EF90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436" y="4149080"/>
            <a:ext cx="3325332" cy="2582004"/>
          </a:xfrm>
          <a:prstGeom prst="rect">
            <a:avLst/>
          </a:prstGeom>
        </p:spPr>
      </p:pic>
      <p:cxnSp>
        <p:nvCxnSpPr>
          <p:cNvPr id="6" name="直接箭头连接符 5">
            <a:extLst>
              <a:ext uri="{FF2B5EF4-FFF2-40B4-BE49-F238E27FC236}">
                <a16:creationId xmlns:a16="http://schemas.microsoft.com/office/drawing/2014/main" id="{9C5AD9A9-4EC8-4D2A-A1E9-FB1B05108B71}"/>
              </a:ext>
            </a:extLst>
          </p:cNvPr>
          <p:cNvCxnSpPr>
            <a:cxnSpLocks/>
            <a:stCxn id="7" idx="3"/>
          </p:cNvCxnSpPr>
          <p:nvPr/>
        </p:nvCxnSpPr>
        <p:spPr bwMode="auto">
          <a:xfrm flipV="1">
            <a:off x="1131365" y="5783740"/>
            <a:ext cx="563626" cy="555870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7" name="矩形 6">
            <a:extLst>
              <a:ext uri="{FF2B5EF4-FFF2-40B4-BE49-F238E27FC236}">
                <a16:creationId xmlns:a16="http://schemas.microsoft.com/office/drawing/2014/main" id="{515FE815-06BD-4126-8F64-42024F92F336}"/>
              </a:ext>
            </a:extLst>
          </p:cNvPr>
          <p:cNvSpPr/>
          <p:nvPr/>
        </p:nvSpPr>
        <p:spPr bwMode="auto">
          <a:xfrm>
            <a:off x="627311" y="6212652"/>
            <a:ext cx="504054" cy="253916"/>
          </a:xfrm>
          <a:prstGeom prst="rect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1050" dirty="0">
                <a:latin typeface="Arial" pitchFamily="34" charset="0"/>
              </a:rPr>
              <a:t>TRD  </a:t>
            </a:r>
            <a:endParaRPr kumimoji="0" lang="zh-CN" altLang="en-US" sz="105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黑体" pitchFamily="2" charset="-122"/>
            </a:endParaRPr>
          </a:p>
        </p:txBody>
      </p:sp>
      <p:cxnSp>
        <p:nvCxnSpPr>
          <p:cNvPr id="8" name="直接箭头连接符 7">
            <a:extLst>
              <a:ext uri="{FF2B5EF4-FFF2-40B4-BE49-F238E27FC236}">
                <a16:creationId xmlns:a16="http://schemas.microsoft.com/office/drawing/2014/main" id="{819D5842-FD7C-4699-A6A8-EC85FDCE4BE8}"/>
              </a:ext>
            </a:extLst>
          </p:cNvPr>
          <p:cNvCxnSpPr>
            <a:cxnSpLocks/>
          </p:cNvCxnSpPr>
          <p:nvPr/>
        </p:nvCxnSpPr>
        <p:spPr bwMode="auto">
          <a:xfrm flipV="1">
            <a:off x="1304578" y="6178536"/>
            <a:ext cx="785055" cy="360038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9" name="矩形 8">
            <a:extLst>
              <a:ext uri="{FF2B5EF4-FFF2-40B4-BE49-F238E27FC236}">
                <a16:creationId xmlns:a16="http://schemas.microsoft.com/office/drawing/2014/main" id="{4A23DF2A-1724-46CE-BC69-C63F0FEA4E95}"/>
              </a:ext>
            </a:extLst>
          </p:cNvPr>
          <p:cNvSpPr/>
          <p:nvPr/>
        </p:nvSpPr>
        <p:spPr bwMode="auto">
          <a:xfrm>
            <a:off x="601955" y="6538574"/>
            <a:ext cx="1376702" cy="253916"/>
          </a:xfrm>
          <a:prstGeom prst="rect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1050" dirty="0">
                <a:latin typeface="Arial" pitchFamily="34" charset="0"/>
              </a:rPr>
              <a:t>SCD&amp;SCD </a:t>
            </a:r>
            <a:r>
              <a:rPr lang="en-US" altLang="zh-CN" sz="1050" dirty="0" err="1">
                <a:latin typeface="Arial" pitchFamily="34" charset="0"/>
              </a:rPr>
              <a:t>Ebox</a:t>
            </a:r>
            <a:r>
              <a:rPr lang="en-US" altLang="zh-CN" sz="1050" dirty="0">
                <a:latin typeface="Arial" pitchFamily="34" charset="0"/>
              </a:rPr>
              <a:t> *4   </a:t>
            </a:r>
            <a:endParaRPr kumimoji="0" lang="zh-CN" altLang="en-US" sz="105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黑体" pitchFamily="2" charset="-122"/>
            </a:endParaRPr>
          </a:p>
        </p:txBody>
      </p:sp>
      <p:cxnSp>
        <p:nvCxnSpPr>
          <p:cNvPr id="10" name="直接箭头连接符 9">
            <a:extLst>
              <a:ext uri="{FF2B5EF4-FFF2-40B4-BE49-F238E27FC236}">
                <a16:creationId xmlns:a16="http://schemas.microsoft.com/office/drawing/2014/main" id="{0AC5FF73-B097-4B45-A7EF-65AE1333A760}"/>
              </a:ext>
            </a:extLst>
          </p:cNvPr>
          <p:cNvCxnSpPr>
            <a:cxnSpLocks/>
            <a:stCxn id="11" idx="2"/>
          </p:cNvCxnSpPr>
          <p:nvPr/>
        </p:nvCxnSpPr>
        <p:spPr bwMode="auto">
          <a:xfrm>
            <a:off x="3637577" y="4630399"/>
            <a:ext cx="208371" cy="637944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id="{97B2CCC6-801A-4EED-BCE4-D2149E880518}"/>
              </a:ext>
            </a:extLst>
          </p:cNvPr>
          <p:cNvSpPr/>
          <p:nvPr/>
        </p:nvSpPr>
        <p:spPr bwMode="auto">
          <a:xfrm>
            <a:off x="3272190" y="4214901"/>
            <a:ext cx="730773" cy="415498"/>
          </a:xfrm>
          <a:prstGeom prst="rect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1050" dirty="0">
                <a:latin typeface="Arial" pitchFamily="34" charset="0"/>
              </a:rPr>
              <a:t>Star tracker*2 </a:t>
            </a:r>
            <a:endParaRPr kumimoji="0" lang="zh-CN" altLang="en-US" sz="105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黑体" pitchFamily="2" charset="-122"/>
            </a:endParaRPr>
          </a:p>
        </p:txBody>
      </p:sp>
      <p:cxnSp>
        <p:nvCxnSpPr>
          <p:cNvPr id="12" name="直接箭头连接符 11">
            <a:extLst>
              <a:ext uri="{FF2B5EF4-FFF2-40B4-BE49-F238E27FC236}">
                <a16:creationId xmlns:a16="http://schemas.microsoft.com/office/drawing/2014/main" id="{D86EE333-9495-4D59-9F9A-232361CAAA65}"/>
              </a:ext>
            </a:extLst>
          </p:cNvPr>
          <p:cNvCxnSpPr>
            <a:cxnSpLocks/>
            <a:stCxn id="13" idx="1"/>
          </p:cNvCxnSpPr>
          <p:nvPr/>
        </p:nvCxnSpPr>
        <p:spPr bwMode="auto">
          <a:xfrm flipH="1" flipV="1">
            <a:off x="3068548" y="6045134"/>
            <a:ext cx="203642" cy="294476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3" name="矩形 12">
            <a:extLst>
              <a:ext uri="{FF2B5EF4-FFF2-40B4-BE49-F238E27FC236}">
                <a16:creationId xmlns:a16="http://schemas.microsoft.com/office/drawing/2014/main" id="{08F59F48-609C-430B-A545-9F6DF392C885}"/>
              </a:ext>
            </a:extLst>
          </p:cNvPr>
          <p:cNvSpPr/>
          <p:nvPr/>
        </p:nvSpPr>
        <p:spPr bwMode="auto">
          <a:xfrm>
            <a:off x="3272190" y="6212652"/>
            <a:ext cx="678322" cy="253916"/>
          </a:xfrm>
          <a:prstGeom prst="rect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CN" sz="1050" dirty="0">
                <a:latin typeface="Arial" pitchFamily="34" charset="0"/>
              </a:rPr>
              <a:t>Trigger</a:t>
            </a:r>
            <a:endParaRPr kumimoji="0" lang="zh-CN" altLang="en-US" sz="105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黑体" pitchFamily="2" charset="-122"/>
            </a:endParaRPr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id="{E8BEA26E-D84B-4D4E-A097-716782653FE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54747" y="4170893"/>
            <a:ext cx="3128177" cy="2533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272672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标题 44">
            <a:extLst>
              <a:ext uri="{FF2B5EF4-FFF2-40B4-BE49-F238E27FC236}">
                <a16:creationId xmlns:a16="http://schemas.microsoft.com/office/drawing/2014/main" id="{4F5F2D91-AC3B-4CCC-8DB2-1CEE8C4986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We are looking forward to HERD in space!</a:t>
            </a:r>
            <a:endParaRPr lang="zh-CN" altLang="en-US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DE85D050-B665-40E8-9663-CA0E8EC7304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14906" y="2774838"/>
            <a:ext cx="847114" cy="499421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9B9BFF13-61FC-43C8-BA55-72727E45F12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17334" y="1156050"/>
            <a:ext cx="1592904" cy="1421359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F016EF5E-8C2C-4108-BA41-13648525C58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2020" y="2761917"/>
            <a:ext cx="547434" cy="547434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66115140-13EF-44D0-98E1-EA3CE164579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55703" y="2761917"/>
            <a:ext cx="539999" cy="540000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9A3BEF8B-08C7-4C76-B915-3E6E8EB227A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90931" y="2761917"/>
            <a:ext cx="547433" cy="54000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5953F72A-3029-4332-BA70-6028D81AD96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75496" y="2761917"/>
            <a:ext cx="538932" cy="540000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1DC83314-DD61-4621-8C47-D718E63FFFEC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84218" y="3430042"/>
            <a:ext cx="525185" cy="540000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21606EF9-E45B-4807-9ACE-0DD0484B00A9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1188" y="4017542"/>
            <a:ext cx="859702" cy="540000"/>
          </a:xfrm>
          <a:prstGeom prst="rect">
            <a:avLst/>
          </a:prstGeom>
        </p:spPr>
      </p:pic>
      <p:pic>
        <p:nvPicPr>
          <p:cNvPr id="12" name="Picture 7" descr="sciences70">
            <a:extLst>
              <a:ext uri="{FF2B5EF4-FFF2-40B4-BE49-F238E27FC236}">
                <a16:creationId xmlns:a16="http://schemas.microsoft.com/office/drawing/2014/main" id="{D0DAD304-B6CF-46B3-9558-71364FB62DC0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96" t="11826" r="4611" b="12901"/>
          <a:stretch/>
        </p:blipFill>
        <p:spPr bwMode="auto">
          <a:xfrm>
            <a:off x="3222567" y="4607774"/>
            <a:ext cx="1398482" cy="54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Immagine 2" descr="GSSI-quad media.jpg">
            <a:extLst>
              <a:ext uri="{FF2B5EF4-FFF2-40B4-BE49-F238E27FC236}">
                <a16:creationId xmlns:a16="http://schemas.microsoft.com/office/drawing/2014/main" id="{EDC141B9-D67D-49BA-A62C-2601A603DBBD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60650" y="4017542"/>
            <a:ext cx="540000" cy="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图片 13" descr="D:\tmp\HERDlogo\CIEMAT.jpg">
            <a:extLst>
              <a:ext uri="{FF2B5EF4-FFF2-40B4-BE49-F238E27FC236}">
                <a16:creationId xmlns:a16="http://schemas.microsoft.com/office/drawing/2014/main" id="{E0C2665F-AD1E-40A1-A8AC-77187EA38C7C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477725" y="4697774"/>
            <a:ext cx="725495" cy="360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5" name="图片 14" descr="https://www.ifae.es/img/logos/IFAE_SO_logo_1_hu6411af45404aec46756551be28a3d0ae_181181_300x0_resize_lanczos_2.png">
            <a:extLst>
              <a:ext uri="{FF2B5EF4-FFF2-40B4-BE49-F238E27FC236}">
                <a16:creationId xmlns:a16="http://schemas.microsoft.com/office/drawing/2014/main" id="{CCAB8785-E624-435F-AECC-7BA5A215CB2C}"/>
              </a:ext>
            </a:extLst>
          </p:cNvPr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232980" y="4697774"/>
            <a:ext cx="739073" cy="36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图片 15" descr="D:\tmp\HERDlogo\logo_iccub_MdM.png">
            <a:extLst>
              <a:ext uri="{FF2B5EF4-FFF2-40B4-BE49-F238E27FC236}">
                <a16:creationId xmlns:a16="http://schemas.microsoft.com/office/drawing/2014/main" id="{FC1B8827-61FE-4D97-BC19-FB6481B55957}"/>
              </a:ext>
            </a:extLst>
          </p:cNvPr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001813" y="4737662"/>
            <a:ext cx="959229" cy="280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icture 2" descr="Image result for universita di Firenze logo">
            <a:extLst>
              <a:ext uri="{FF2B5EF4-FFF2-40B4-BE49-F238E27FC236}">
                <a16:creationId xmlns:a16="http://schemas.microsoft.com/office/drawing/2014/main" id="{465F47C0-F4A3-44EF-BA53-0990FA4DE6E4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19458" y="4071542"/>
            <a:ext cx="398849" cy="432000"/>
          </a:xfrm>
          <a:prstGeom prst="rect">
            <a:avLst/>
          </a:prstGeom>
          <a:noFill/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id="{89D2D785-439C-4EDD-B9EA-ABE87B661B06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08015" y="3445892"/>
            <a:ext cx="477878" cy="540000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id="{02875CE2-5F7F-4B14-9BC3-F99A952A28A7}"/>
              </a:ext>
            </a:extLst>
          </p:cNvPr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43044" y="3445892"/>
            <a:ext cx="541808" cy="540000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id="{A841EC9D-3E24-4921-A31B-4B993EAAA4FD}"/>
              </a:ext>
            </a:extLst>
          </p:cNvPr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62955" y="3445892"/>
            <a:ext cx="540000" cy="540000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id="{FEDE5315-4B03-409F-A1E7-58CD1A16FAAB}"/>
              </a:ext>
            </a:extLst>
          </p:cNvPr>
          <p:cNvPicPr>
            <a:picLocks noChangeAspect="1"/>
          </p:cNvPicPr>
          <p:nvPr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23592" y="3430042"/>
            <a:ext cx="860626" cy="540000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id="{153874F8-3F46-4C94-91A7-D223836213DE}"/>
              </a:ext>
            </a:extLst>
          </p:cNvPr>
          <p:cNvPicPr>
            <a:picLocks noChangeAspect="1"/>
          </p:cNvPicPr>
          <p:nvPr/>
        </p:nvPicPr>
        <p:blipFill rotWithShape="1">
          <a:blip r:embed="rId2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30410" y="4071542"/>
            <a:ext cx="445446" cy="432000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:a16="http://schemas.microsoft.com/office/drawing/2014/main" id="{42B23070-77CD-4042-8A47-B6CFF8F3B0D4}"/>
              </a:ext>
            </a:extLst>
          </p:cNvPr>
          <p:cNvPicPr>
            <a:picLocks noChangeAspect="1"/>
          </p:cNvPicPr>
          <p:nvPr/>
        </p:nvPicPr>
        <p:blipFill rotWithShape="1">
          <a:blip r:embed="rId2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05616" y="4071542"/>
            <a:ext cx="425521" cy="432000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id="{EB11BB95-35C8-4865-A4C5-839F8A6FD7C0}"/>
              </a:ext>
            </a:extLst>
          </p:cNvPr>
          <p:cNvPicPr>
            <a:picLocks noChangeAspect="1"/>
          </p:cNvPicPr>
          <p:nvPr/>
        </p:nvPicPr>
        <p:blipFill rotWithShape="1">
          <a:blip r:embed="rId2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60897" y="4071542"/>
            <a:ext cx="428801" cy="432000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id="{D1AFC6D5-7956-42F2-ACC5-0F0E5978EF45}"/>
              </a:ext>
            </a:extLst>
          </p:cNvPr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67354" y="2761917"/>
            <a:ext cx="586868" cy="540000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:a16="http://schemas.microsoft.com/office/drawing/2014/main" id="{F02F6334-BF79-460F-96FD-860492DFE478}"/>
              </a:ext>
            </a:extLst>
          </p:cNvPr>
          <p:cNvPicPr>
            <a:picLocks noChangeAspect="1"/>
          </p:cNvPicPr>
          <p:nvPr/>
        </p:nvPicPr>
        <p:blipFill rotWithShape="1">
          <a:blip r:embed="rId2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48067" y="4071542"/>
            <a:ext cx="438626" cy="432000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:a16="http://schemas.microsoft.com/office/drawing/2014/main" id="{69808D3D-C512-4C7E-A522-D566D80B778E}"/>
              </a:ext>
            </a:extLst>
          </p:cNvPr>
          <p:cNvPicPr>
            <a:picLocks noChangeAspect="1"/>
          </p:cNvPicPr>
          <p:nvPr/>
        </p:nvPicPr>
        <p:blipFill rotWithShape="1">
          <a:blip r:embed="rId2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79878" y="4071542"/>
            <a:ext cx="364743" cy="432000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:a16="http://schemas.microsoft.com/office/drawing/2014/main" id="{F000A8BF-7969-48A4-9838-F274737FFCCC}"/>
              </a:ext>
            </a:extLst>
          </p:cNvPr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6453" y="4071542"/>
            <a:ext cx="433665" cy="432000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:a16="http://schemas.microsoft.com/office/drawing/2014/main" id="{B027D2EB-8F10-4BDA-A9E8-F131DACDCABC}"/>
              </a:ext>
            </a:extLst>
          </p:cNvPr>
          <p:cNvPicPr>
            <a:picLocks noChangeAspect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0809" y="4761854"/>
            <a:ext cx="797156" cy="231840"/>
          </a:xfrm>
          <a:prstGeom prst="rect">
            <a:avLst/>
          </a:prstGeom>
        </p:spPr>
      </p:pic>
      <p:pic>
        <p:nvPicPr>
          <p:cNvPr id="30" name="图片 29">
            <a:extLst>
              <a:ext uri="{FF2B5EF4-FFF2-40B4-BE49-F238E27FC236}">
                <a16:creationId xmlns:a16="http://schemas.microsoft.com/office/drawing/2014/main" id="{5D86EDF9-8C99-4C88-8DDA-2CA397E3A2A4}"/>
              </a:ext>
            </a:extLst>
          </p:cNvPr>
          <p:cNvPicPr>
            <a:picLocks noChangeAspect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74381" y="4071542"/>
            <a:ext cx="432000" cy="432000"/>
          </a:xfrm>
          <a:prstGeom prst="rect">
            <a:avLst/>
          </a:prstGeom>
        </p:spPr>
      </p:pic>
      <p:pic>
        <p:nvPicPr>
          <p:cNvPr id="31" name="图片 30">
            <a:extLst>
              <a:ext uri="{FF2B5EF4-FFF2-40B4-BE49-F238E27FC236}">
                <a16:creationId xmlns:a16="http://schemas.microsoft.com/office/drawing/2014/main" id="{0D3BFA50-1BF4-4C48-B8EA-CA060726AB71}"/>
              </a:ext>
            </a:extLst>
          </p:cNvPr>
          <p:cNvPicPr>
            <a:picLocks noChangeAspect="1"/>
          </p:cNvPicPr>
          <p:nvPr/>
        </p:nvPicPr>
        <p:blipFill rotWithShape="1">
          <a:blip r:embed="rId2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36141" y="4071542"/>
            <a:ext cx="432000" cy="432000"/>
          </a:xfrm>
          <a:prstGeom prst="rect">
            <a:avLst/>
          </a:prstGeom>
        </p:spPr>
      </p:pic>
      <p:pic>
        <p:nvPicPr>
          <p:cNvPr id="32" name="图片 31">
            <a:extLst>
              <a:ext uri="{FF2B5EF4-FFF2-40B4-BE49-F238E27FC236}">
                <a16:creationId xmlns:a16="http://schemas.microsoft.com/office/drawing/2014/main" id="{B609073F-98B5-4563-AA48-1A62BA270A94}"/>
              </a:ext>
            </a:extLst>
          </p:cNvPr>
          <p:cNvPicPr>
            <a:picLocks noChangeAspect="1"/>
          </p:cNvPicPr>
          <p:nvPr/>
        </p:nvPicPr>
        <p:blipFill rotWithShape="1">
          <a:blip r:embed="rId3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5824" r="26385" b="25421"/>
          <a:stretch/>
        </p:blipFill>
        <p:spPr>
          <a:xfrm>
            <a:off x="8097901" y="4071542"/>
            <a:ext cx="435294" cy="432000"/>
          </a:xfrm>
          <a:prstGeom prst="rect">
            <a:avLst/>
          </a:prstGeom>
        </p:spPr>
      </p:pic>
      <p:pic>
        <p:nvPicPr>
          <p:cNvPr id="33" name="图片 32">
            <a:extLst>
              <a:ext uri="{FF2B5EF4-FFF2-40B4-BE49-F238E27FC236}">
                <a16:creationId xmlns:a16="http://schemas.microsoft.com/office/drawing/2014/main" id="{2427ED01-9444-4043-80E2-04C541C8457B}"/>
              </a:ext>
            </a:extLst>
          </p:cNvPr>
          <p:cNvPicPr>
            <a:picLocks noChangeAspect="1"/>
          </p:cNvPicPr>
          <p:nvPr/>
        </p:nvPicPr>
        <p:blipFill rotWithShape="1">
          <a:blip r:embed="rId3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62955" y="4071542"/>
            <a:ext cx="432000" cy="432000"/>
          </a:xfrm>
          <a:prstGeom prst="rect">
            <a:avLst/>
          </a:prstGeom>
        </p:spPr>
      </p:pic>
      <p:pic>
        <p:nvPicPr>
          <p:cNvPr id="34" name="图片 33">
            <a:extLst>
              <a:ext uri="{FF2B5EF4-FFF2-40B4-BE49-F238E27FC236}">
                <a16:creationId xmlns:a16="http://schemas.microsoft.com/office/drawing/2014/main" id="{9A22C6A8-6AA0-4B1B-92D5-6139A0717B05}"/>
              </a:ext>
            </a:extLst>
          </p:cNvPr>
          <p:cNvPicPr>
            <a:picLocks noChangeAspect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9003" y="3445892"/>
            <a:ext cx="540000" cy="540000"/>
          </a:xfrm>
          <a:prstGeom prst="rect">
            <a:avLst/>
          </a:prstGeom>
        </p:spPr>
      </p:pic>
      <p:pic>
        <p:nvPicPr>
          <p:cNvPr id="35" name="图片 34">
            <a:extLst>
              <a:ext uri="{FF2B5EF4-FFF2-40B4-BE49-F238E27FC236}">
                <a16:creationId xmlns:a16="http://schemas.microsoft.com/office/drawing/2014/main" id="{E2EB4B2A-ED55-4311-81C3-7A67164A63C2}"/>
              </a:ext>
            </a:extLst>
          </p:cNvPr>
          <p:cNvPicPr>
            <a:picLocks noChangeAspect="1"/>
          </p:cNvPicPr>
          <p:nvPr/>
        </p:nvPicPr>
        <p:blipFill rotWithShape="1">
          <a:blip r:embed="rId3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87283" y="3445892"/>
            <a:ext cx="540083" cy="540000"/>
          </a:xfrm>
          <a:prstGeom prst="rect">
            <a:avLst/>
          </a:prstGeom>
        </p:spPr>
      </p:pic>
      <p:pic>
        <p:nvPicPr>
          <p:cNvPr id="36" name="图片 35">
            <a:extLst>
              <a:ext uri="{FF2B5EF4-FFF2-40B4-BE49-F238E27FC236}">
                <a16:creationId xmlns:a16="http://schemas.microsoft.com/office/drawing/2014/main" id="{13FFD92E-2A01-4122-9E70-7D13B1381AC0}"/>
              </a:ext>
            </a:extLst>
          </p:cNvPr>
          <p:cNvPicPr>
            <a:picLocks noChangeAspect="1"/>
          </p:cNvPicPr>
          <p:nvPr/>
        </p:nvPicPr>
        <p:blipFill rotWithShape="1">
          <a:blip r:embed="rId3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92084" y="2775114"/>
            <a:ext cx="767393" cy="540000"/>
          </a:xfrm>
          <a:prstGeom prst="rect">
            <a:avLst/>
          </a:prstGeom>
        </p:spPr>
      </p:pic>
      <p:pic>
        <p:nvPicPr>
          <p:cNvPr id="37" name="图片 36">
            <a:extLst>
              <a:ext uri="{FF2B5EF4-FFF2-40B4-BE49-F238E27FC236}">
                <a16:creationId xmlns:a16="http://schemas.microsoft.com/office/drawing/2014/main" id="{B33B0893-342D-45E2-A991-3A2979B65856}"/>
              </a:ext>
            </a:extLst>
          </p:cNvPr>
          <p:cNvPicPr>
            <a:picLocks noChangeAspect="1"/>
          </p:cNvPicPr>
          <p:nvPr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46057" y="3445892"/>
            <a:ext cx="430749" cy="540000"/>
          </a:xfrm>
          <a:prstGeom prst="rect">
            <a:avLst/>
          </a:prstGeom>
        </p:spPr>
      </p:pic>
      <p:pic>
        <p:nvPicPr>
          <p:cNvPr id="38" name="图片 37">
            <a:extLst>
              <a:ext uri="{FF2B5EF4-FFF2-40B4-BE49-F238E27FC236}">
                <a16:creationId xmlns:a16="http://schemas.microsoft.com/office/drawing/2014/main" id="{96779E55-0774-4330-B150-678CF7C9227D}"/>
              </a:ext>
            </a:extLst>
          </p:cNvPr>
          <p:cNvPicPr>
            <a:picLocks noChangeAspect="1"/>
          </p:cNvPicPr>
          <p:nvPr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3860" y="3445892"/>
            <a:ext cx="539315" cy="540000"/>
          </a:xfrm>
          <a:prstGeom prst="rect">
            <a:avLst/>
          </a:prstGeom>
        </p:spPr>
      </p:pic>
      <p:pic>
        <p:nvPicPr>
          <p:cNvPr id="39" name="图片 38">
            <a:extLst>
              <a:ext uri="{FF2B5EF4-FFF2-40B4-BE49-F238E27FC236}">
                <a16:creationId xmlns:a16="http://schemas.microsoft.com/office/drawing/2014/main" id="{B610CFFC-46AA-44B2-B55D-6FD2244676E1}"/>
              </a:ext>
            </a:extLst>
          </p:cNvPr>
          <p:cNvPicPr>
            <a:picLocks noChangeAspect="1"/>
          </p:cNvPicPr>
          <p:nvPr/>
        </p:nvPicPr>
        <p:blipFill>
          <a:blip r:embed="rId3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0229" y="3445892"/>
            <a:ext cx="540000" cy="540000"/>
          </a:xfrm>
          <a:prstGeom prst="rect">
            <a:avLst/>
          </a:prstGeom>
        </p:spPr>
      </p:pic>
      <p:pic>
        <p:nvPicPr>
          <p:cNvPr id="40" name="图片 39">
            <a:extLst>
              <a:ext uri="{FF2B5EF4-FFF2-40B4-BE49-F238E27FC236}">
                <a16:creationId xmlns:a16="http://schemas.microsoft.com/office/drawing/2014/main" id="{82176017-5394-47A4-96D0-916C4753F6D7}"/>
              </a:ext>
            </a:extLst>
          </p:cNvPr>
          <p:cNvPicPr>
            <a:picLocks noChangeAspect="1"/>
          </p:cNvPicPr>
          <p:nvPr/>
        </p:nvPicPr>
        <p:blipFill rotWithShape="1">
          <a:blip r:embed="rId3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90802" y="4697774"/>
            <a:ext cx="356129" cy="360000"/>
          </a:xfrm>
          <a:prstGeom prst="rect">
            <a:avLst/>
          </a:prstGeom>
        </p:spPr>
      </p:pic>
      <p:pic>
        <p:nvPicPr>
          <p:cNvPr id="41" name="图片 40">
            <a:extLst>
              <a:ext uri="{FF2B5EF4-FFF2-40B4-BE49-F238E27FC236}">
                <a16:creationId xmlns:a16="http://schemas.microsoft.com/office/drawing/2014/main" id="{AE23D305-6D2B-43BB-B1BD-842288B67EF1}"/>
              </a:ext>
            </a:extLst>
          </p:cNvPr>
          <p:cNvPicPr>
            <a:picLocks noChangeAspect="1"/>
          </p:cNvPicPr>
          <p:nvPr/>
        </p:nvPicPr>
        <p:blipFill rotWithShape="1">
          <a:blip r:embed="rId3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9327" t="8622" r="31078" b="3265"/>
          <a:stretch/>
        </p:blipFill>
        <p:spPr>
          <a:xfrm>
            <a:off x="7404420" y="3445892"/>
            <a:ext cx="538200" cy="540000"/>
          </a:xfrm>
          <a:prstGeom prst="rect">
            <a:avLst/>
          </a:prstGeom>
        </p:spPr>
      </p:pic>
      <p:pic>
        <p:nvPicPr>
          <p:cNvPr id="42" name="图片 41">
            <a:extLst>
              <a:ext uri="{FF2B5EF4-FFF2-40B4-BE49-F238E27FC236}">
                <a16:creationId xmlns:a16="http://schemas.microsoft.com/office/drawing/2014/main" id="{952020B5-836B-4038-B0F8-0609AC58590C}"/>
              </a:ext>
            </a:extLst>
          </p:cNvPr>
          <p:cNvPicPr>
            <a:picLocks noChangeAspect="1"/>
          </p:cNvPicPr>
          <p:nvPr/>
        </p:nvPicPr>
        <p:blipFill>
          <a:blip r:embed="rId4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58699" y="2861607"/>
            <a:ext cx="1048905" cy="360000"/>
          </a:xfrm>
          <a:prstGeom prst="rect">
            <a:avLst/>
          </a:prstGeom>
        </p:spPr>
      </p:pic>
      <p:pic>
        <p:nvPicPr>
          <p:cNvPr id="43" name="图片 42">
            <a:extLst>
              <a:ext uri="{FF2B5EF4-FFF2-40B4-BE49-F238E27FC236}">
                <a16:creationId xmlns:a16="http://schemas.microsoft.com/office/drawing/2014/main" id="{E2819C8F-1EC7-45D6-B484-10F561ED90AD}"/>
              </a:ext>
            </a:extLst>
          </p:cNvPr>
          <p:cNvPicPr>
            <a:picLocks noChangeAspect="1"/>
          </p:cNvPicPr>
          <p:nvPr/>
        </p:nvPicPr>
        <p:blipFill rotWithShape="1">
          <a:blip r:embed="rId4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7192" t="18088" r="20959" b="14433"/>
          <a:stretch/>
        </p:blipFill>
        <p:spPr>
          <a:xfrm>
            <a:off x="7388367" y="2769351"/>
            <a:ext cx="382500" cy="540000"/>
          </a:xfrm>
          <a:prstGeom prst="rect">
            <a:avLst/>
          </a:prstGeom>
        </p:spPr>
      </p:pic>
      <p:pic>
        <p:nvPicPr>
          <p:cNvPr id="44" name="Picture 2" descr="https://imp.cas.cn/djywh2017/yjswh/xxbs_132461/201704/W020170427492879168910.png">
            <a:extLst>
              <a:ext uri="{FF2B5EF4-FFF2-40B4-BE49-F238E27FC236}">
                <a16:creationId xmlns:a16="http://schemas.microsoft.com/office/drawing/2014/main" id="{4666CC51-B85B-4920-8307-D8BAC8803A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87469" y="2720207"/>
            <a:ext cx="661924" cy="624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" name="文本框 45">
            <a:extLst>
              <a:ext uri="{FF2B5EF4-FFF2-40B4-BE49-F238E27FC236}">
                <a16:creationId xmlns:a16="http://schemas.microsoft.com/office/drawing/2014/main" id="{3DB51764-A9E9-49A8-96F6-D39E5655731E}"/>
              </a:ext>
            </a:extLst>
          </p:cNvPr>
          <p:cNvSpPr txBox="1"/>
          <p:nvPr/>
        </p:nvSpPr>
        <p:spPr>
          <a:xfrm>
            <a:off x="4867043" y="1556932"/>
            <a:ext cx="346120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dirty="0">
                <a:solidFill>
                  <a:srgbClr val="02458B"/>
                </a:solidFill>
              </a:rPr>
              <a:t>C</a:t>
            </a:r>
            <a:r>
              <a:rPr lang="en-US" altLang="zh-CN" dirty="0"/>
              <a:t>hina </a:t>
            </a:r>
            <a:r>
              <a:rPr lang="en-US" altLang="zh-CN" sz="3200" dirty="0">
                <a:solidFill>
                  <a:srgbClr val="00458A"/>
                </a:solidFill>
              </a:rPr>
              <a:t>M</a:t>
            </a:r>
            <a:r>
              <a:rPr lang="en-US" altLang="zh-CN" dirty="0"/>
              <a:t>anned </a:t>
            </a:r>
            <a:r>
              <a:rPr lang="en-US" altLang="zh-CN" sz="3200" dirty="0">
                <a:solidFill>
                  <a:srgbClr val="00579E"/>
                </a:solidFill>
              </a:rPr>
              <a:t>S</a:t>
            </a:r>
            <a:r>
              <a:rPr lang="en-US" altLang="zh-CN" dirty="0"/>
              <a:t>pace </a:t>
            </a:r>
          </a:p>
          <a:p>
            <a:pPr algn="ctr"/>
            <a:r>
              <a:rPr lang="en-US" altLang="zh-CN" dirty="0"/>
              <a:t>engineering program</a:t>
            </a:r>
            <a:endParaRPr lang="zh-CN" altLang="en-US" dirty="0"/>
          </a:p>
        </p:txBody>
      </p:sp>
      <p:sp>
        <p:nvSpPr>
          <p:cNvPr id="47" name="文本框 46">
            <a:extLst>
              <a:ext uri="{FF2B5EF4-FFF2-40B4-BE49-F238E27FC236}">
                <a16:creationId xmlns:a16="http://schemas.microsoft.com/office/drawing/2014/main" id="{77F357FD-FD21-4AD6-8FDF-089F116C2C74}"/>
              </a:ext>
            </a:extLst>
          </p:cNvPr>
          <p:cNvSpPr txBox="1"/>
          <p:nvPr/>
        </p:nvSpPr>
        <p:spPr>
          <a:xfrm>
            <a:off x="3696018" y="5559623"/>
            <a:ext cx="44101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Many thanks for your attention!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415117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A251C21-5F17-47A4-BB9E-D4B0C82563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264352" cy="692696"/>
          </a:xfrm>
        </p:spPr>
        <p:txBody>
          <a:bodyPr/>
          <a:lstStyle/>
          <a:p>
            <a:r>
              <a:rPr lang="en-US" altLang="zh-CN" dirty="0"/>
              <a:t>Direct measurement of cosmic electron spectrum</a:t>
            </a:r>
            <a:endParaRPr lang="zh-CN" altLang="en-US" dirty="0"/>
          </a:p>
        </p:txBody>
      </p:sp>
      <p:pic>
        <p:nvPicPr>
          <p:cNvPr id="4" name="Picture 2" descr="https://docimg10.docs.qq.com/image/Es8gMQ75iQQlJCEeA-dN3g.png?w=1026&amp;h=689">
            <a:extLst>
              <a:ext uri="{FF2B5EF4-FFF2-40B4-BE49-F238E27FC236}">
                <a16:creationId xmlns:a16="http://schemas.microsoft.com/office/drawing/2014/main" id="{901DDB70-CB82-4D68-90BC-95F85F5CC7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99864" y="917803"/>
            <a:ext cx="4084136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id="{562C4423-5DA9-4BF4-93B2-81FA24BB8B1C}"/>
              </a:ext>
            </a:extLst>
          </p:cNvPr>
          <p:cNvSpPr/>
          <p:nvPr/>
        </p:nvSpPr>
        <p:spPr>
          <a:xfrm>
            <a:off x="8184232" y="1971084"/>
            <a:ext cx="251611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/>
              <a:t>Check the spectrum break at </a:t>
            </a:r>
            <a:r>
              <a:rPr lang="en-US" altLang="zh-CN" sz="2000" dirty="0" err="1"/>
              <a:t>TeV</a:t>
            </a:r>
            <a:r>
              <a:rPr lang="en-US" altLang="zh-CN" sz="2000" dirty="0"/>
              <a:t> </a:t>
            </a:r>
            <a:endParaRPr lang="zh-CN" altLang="en-US" sz="2000" dirty="0"/>
          </a:p>
        </p:txBody>
      </p:sp>
      <p:pic>
        <p:nvPicPr>
          <p:cNvPr id="6" name="Picture 4" descr="https://docimg1.docs.qq.com/image/tANsPKBia5Aqeh8OiBFewg.png?w=1280&amp;h=627.9069767441861">
            <a:extLst>
              <a:ext uri="{FF2B5EF4-FFF2-40B4-BE49-F238E27FC236}">
                <a16:creationId xmlns:a16="http://schemas.microsoft.com/office/drawing/2014/main" id="{B6B46323-9EF2-406B-9853-59E0898C6DB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39199" y="890610"/>
            <a:ext cx="2532112" cy="2532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id="{8F53EC60-ED92-47CE-92C8-B73F944C02A6}"/>
              </a:ext>
            </a:extLst>
          </p:cNvPr>
          <p:cNvSpPr/>
          <p:nvPr/>
        </p:nvSpPr>
        <p:spPr>
          <a:xfrm>
            <a:off x="5066032" y="3350060"/>
            <a:ext cx="215607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/>
              <a:t>Up to highest energy, ~15 </a:t>
            </a:r>
            <a:r>
              <a:rPr lang="en-US" altLang="zh-CN" sz="2000" dirty="0" err="1"/>
              <a:t>TeV</a:t>
            </a:r>
            <a:r>
              <a:rPr lang="en-US" altLang="zh-CN" sz="2000" dirty="0"/>
              <a:t> </a:t>
            </a:r>
            <a:endParaRPr lang="zh-CN" altLang="en-US" sz="2000" dirty="0"/>
          </a:p>
        </p:txBody>
      </p:sp>
      <p:pic>
        <p:nvPicPr>
          <p:cNvPr id="8" name="Picture 4" descr="https://docimg3.docs.qq.com/image/7zeK5xvAX-Ihgei4jnSoaQ.png?w=1280&amp;h=487.8887484197219">
            <a:extLst>
              <a:ext uri="{FF2B5EF4-FFF2-40B4-BE49-F238E27FC236}">
                <a16:creationId xmlns:a16="http://schemas.microsoft.com/office/drawing/2014/main" id="{424687B1-B5D3-4399-B8BA-E895486E79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68127" y="4079182"/>
            <a:ext cx="4599583" cy="1752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矩形 8">
            <a:extLst>
              <a:ext uri="{FF2B5EF4-FFF2-40B4-BE49-F238E27FC236}">
                <a16:creationId xmlns:a16="http://schemas.microsoft.com/office/drawing/2014/main" id="{284F0634-3307-4337-947F-B1C6F9197781}"/>
              </a:ext>
            </a:extLst>
          </p:cNvPr>
          <p:cNvSpPr/>
          <p:nvPr/>
        </p:nvSpPr>
        <p:spPr>
          <a:xfrm>
            <a:off x="4927688" y="5874447"/>
            <a:ext cx="35283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800" dirty="0">
                <a:latin typeface="Arial" panose="020B0604020202020204" pitchFamily="34" charset="0"/>
              </a:rPr>
              <a:t>Spectrum bump of HE electrons from nearby sources</a:t>
            </a:r>
            <a:endParaRPr lang="zh-CN" altLang="en-US" sz="1800" dirty="0"/>
          </a:p>
        </p:txBody>
      </p:sp>
      <p:pic>
        <p:nvPicPr>
          <p:cNvPr id="11" name="Picture 8" descr="https://docimg4.docs.qq.com/image/MwbB-1VALjoNeFXA2LzXFA.png?w=1095&amp;h=762">
            <a:extLst>
              <a:ext uri="{FF2B5EF4-FFF2-40B4-BE49-F238E27FC236}">
                <a16:creationId xmlns:a16="http://schemas.microsoft.com/office/drawing/2014/main" id="{00C855C3-DDD6-4F05-9822-F9CB21B27E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368" y="3758067"/>
            <a:ext cx="3459502" cy="2407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矩形 11">
            <a:extLst>
              <a:ext uri="{FF2B5EF4-FFF2-40B4-BE49-F238E27FC236}">
                <a16:creationId xmlns:a16="http://schemas.microsoft.com/office/drawing/2014/main" id="{965DE926-B892-42FC-AAEE-23AABED4113F}"/>
              </a:ext>
            </a:extLst>
          </p:cNvPr>
          <p:cNvSpPr/>
          <p:nvPr/>
        </p:nvSpPr>
        <p:spPr>
          <a:xfrm>
            <a:off x="994752" y="6058823"/>
            <a:ext cx="29766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>
                <a:latin typeface="Arial" panose="020B0604020202020204" pitchFamily="34" charset="0"/>
              </a:rPr>
              <a:t>Examine the extra positron sources in AMS-02 spectrum</a:t>
            </a:r>
            <a:endParaRPr lang="zh-CN" altLang="en-US" sz="1600" dirty="0"/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id="{77DAEE6B-580A-4DA4-97F5-7B1CF98141D4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14" t="5407" r="2924"/>
          <a:stretch/>
        </p:blipFill>
        <p:spPr>
          <a:xfrm>
            <a:off x="8441185" y="3919495"/>
            <a:ext cx="3429432" cy="2029785"/>
          </a:xfrm>
          <a:prstGeom prst="rect">
            <a:avLst/>
          </a:prstGeom>
        </p:spPr>
      </p:pic>
      <p:sp>
        <p:nvSpPr>
          <p:cNvPr id="15" name="矩形 14">
            <a:extLst>
              <a:ext uri="{FF2B5EF4-FFF2-40B4-BE49-F238E27FC236}">
                <a16:creationId xmlns:a16="http://schemas.microsoft.com/office/drawing/2014/main" id="{47882CBA-A175-4805-9BEC-32E75A51784F}"/>
              </a:ext>
            </a:extLst>
          </p:cNvPr>
          <p:cNvSpPr/>
          <p:nvPr/>
        </p:nvSpPr>
        <p:spPr>
          <a:xfrm>
            <a:off x="8885324" y="5918064"/>
            <a:ext cx="30554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800" dirty="0">
                <a:latin typeface="Arial" panose="020B0604020202020204" pitchFamily="34" charset="0"/>
              </a:rPr>
              <a:t>Anisotropy of HE electrons from nearby sources</a:t>
            </a:r>
            <a:endParaRPr lang="zh-CN" altLang="en-US" sz="1800" dirty="0"/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id="{A5C546B7-F09D-4471-8B2D-082723A3549C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1279" y="834707"/>
            <a:ext cx="4438650" cy="281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37536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55B7C76-A7CB-4391-A320-F5499F00DE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High sensitivity in dark matter search</a:t>
            </a:r>
            <a:endParaRPr lang="zh-CN" altLang="en-US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FA3F6C7D-55C1-4F05-B230-E5498781D3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360" y="1449354"/>
            <a:ext cx="5588000" cy="372495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69C97127-5B4D-441E-BDE6-9967490E2C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25654" y="1268760"/>
            <a:ext cx="5858978" cy="3782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66A6887-3B3A-4288-8954-58E93383A5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95964" y="3847366"/>
            <a:ext cx="16557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</a:rPr>
              <a:t>HERD 1 </a:t>
            </a:r>
            <a:r>
              <a:rPr lang="en-US" altLang="zh-CN" sz="2400" dirty="0" err="1">
                <a:solidFill>
                  <a:srgbClr val="FF0000"/>
                </a:solidFill>
                <a:latin typeface="Arial" panose="020B0604020202020204" pitchFamily="34" charset="0"/>
              </a:rPr>
              <a:t>yr</a:t>
            </a:r>
            <a:endParaRPr lang="zh-CN" altLang="en-US" sz="240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cxnSp>
        <p:nvCxnSpPr>
          <p:cNvPr id="7" name="直接箭头连接符 6">
            <a:extLst>
              <a:ext uri="{FF2B5EF4-FFF2-40B4-BE49-F238E27FC236}">
                <a16:creationId xmlns:a16="http://schemas.microsoft.com/office/drawing/2014/main" id="{352E6F2C-9253-414C-B0FC-5216C88D2F4A}"/>
              </a:ext>
            </a:extLst>
          </p:cNvPr>
          <p:cNvCxnSpPr>
            <a:cxnSpLocks/>
          </p:cNvCxnSpPr>
          <p:nvPr/>
        </p:nvCxnSpPr>
        <p:spPr>
          <a:xfrm flipH="1">
            <a:off x="8184232" y="2276872"/>
            <a:ext cx="1199730" cy="98358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箭头连接符 7">
            <a:extLst>
              <a:ext uri="{FF2B5EF4-FFF2-40B4-BE49-F238E27FC236}">
                <a16:creationId xmlns:a16="http://schemas.microsoft.com/office/drawing/2014/main" id="{E9C351FD-D657-46A3-AB96-6FF97D572FCC}"/>
              </a:ext>
            </a:extLst>
          </p:cNvPr>
          <p:cNvCxnSpPr>
            <a:cxnSpLocks/>
          </p:cNvCxnSpPr>
          <p:nvPr/>
        </p:nvCxnSpPr>
        <p:spPr>
          <a:xfrm flipH="1">
            <a:off x="9264353" y="2636912"/>
            <a:ext cx="119609" cy="121045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>
            <a:extLst>
              <a:ext uri="{FF2B5EF4-FFF2-40B4-BE49-F238E27FC236}">
                <a16:creationId xmlns:a16="http://schemas.microsoft.com/office/drawing/2014/main" id="{03503AEE-17D0-4F2E-BA09-B466D4502B26}"/>
              </a:ext>
            </a:extLst>
          </p:cNvPr>
          <p:cNvSpPr/>
          <p:nvPr/>
        </p:nvSpPr>
        <p:spPr>
          <a:xfrm>
            <a:off x="5926534" y="5157192"/>
            <a:ext cx="595969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en-US" altLang="zh-CN" sz="2400" dirty="0">
                <a:solidFill>
                  <a:srgbClr val="00B050"/>
                </a:solidFill>
              </a:rPr>
              <a:t>PAMELA: 2006-2016  </a:t>
            </a:r>
            <a:r>
              <a:rPr lang="en-US" altLang="zh-CN" sz="2400" dirty="0">
                <a:solidFill>
                  <a:srgbClr val="FF6699"/>
                </a:solidFill>
              </a:rPr>
              <a:t>CALET: 2015-2020; </a:t>
            </a:r>
            <a:r>
              <a:rPr lang="en-US" altLang="zh-CN" sz="2400" dirty="0"/>
              <a:t>AMS: 2011-2024; </a:t>
            </a:r>
            <a:r>
              <a:rPr lang="en-US" altLang="zh-CN" sz="2400" dirty="0">
                <a:solidFill>
                  <a:srgbClr val="CC6600"/>
                </a:solidFill>
              </a:rPr>
              <a:t>DAMPE: 2015-2020; </a:t>
            </a:r>
            <a:r>
              <a:rPr lang="en-US" altLang="zh-CN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Fermi:</a:t>
            </a:r>
            <a:r>
              <a:rPr lang="zh-CN" altLang="en-US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altLang="zh-CN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2008-2018; </a:t>
            </a:r>
            <a:r>
              <a:rPr lang="en-US" altLang="zh-CN" sz="2400" dirty="0">
                <a:solidFill>
                  <a:srgbClr val="FF0000"/>
                </a:solidFill>
              </a:rPr>
              <a:t>HERD: 2027-</a:t>
            </a:r>
          </a:p>
        </p:txBody>
      </p:sp>
    </p:spTree>
    <p:extLst>
      <p:ext uri="{BB962C8B-B14F-4D97-AF65-F5344CB8AC3E}">
        <p14:creationId xmlns:p14="http://schemas.microsoft.com/office/powerpoint/2010/main" val="21986707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C2828D5-D887-4049-86F8-88C49D20F1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Dark matter signals?</a:t>
            </a:r>
            <a:endParaRPr lang="zh-CN" altLang="en-US" dirty="0"/>
          </a:p>
        </p:txBody>
      </p:sp>
      <p:pic>
        <p:nvPicPr>
          <p:cNvPr id="4" name="Picture 2" descr="https://docimg1.docs.qq.com/image/jSNKVe2UHhPJnjGncJc5pg.png?w=1154&amp;h=755">
            <a:extLst>
              <a:ext uri="{FF2B5EF4-FFF2-40B4-BE49-F238E27FC236}">
                <a16:creationId xmlns:a16="http://schemas.microsoft.com/office/drawing/2014/main" id="{7BE4FEDF-A97E-48F0-9559-F7068214E7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6028" y="1670524"/>
            <a:ext cx="5440014" cy="3558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id="{086E550B-6EF5-4BE8-B74B-65C1B2FEEC35}"/>
              </a:ext>
            </a:extLst>
          </p:cNvPr>
          <p:cNvSpPr/>
          <p:nvPr/>
        </p:nvSpPr>
        <p:spPr>
          <a:xfrm>
            <a:off x="1271464" y="5190291"/>
            <a:ext cx="462367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</a:rPr>
              <a:t>Search the annihilation signals of dark matter particles</a:t>
            </a:r>
            <a:endParaRPr lang="zh-CN" altLang="en-US" dirty="0"/>
          </a:p>
        </p:txBody>
      </p:sp>
      <p:pic>
        <p:nvPicPr>
          <p:cNvPr id="6" name="Picture 4" descr="https://docimg4.docs.qq.com/image/GRSXWz6kwPiQ2xZ3s-3EuA.png?w=1245&amp;h=871">
            <a:extLst>
              <a:ext uri="{FF2B5EF4-FFF2-40B4-BE49-F238E27FC236}">
                <a16:creationId xmlns:a16="http://schemas.microsoft.com/office/drawing/2014/main" id="{6A634EE2-348F-4E33-A641-34E3BFBEB0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16080" y="3368741"/>
            <a:ext cx="4160581" cy="2910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id="{764AF7A8-3AC1-4960-B444-A178D3E59740}"/>
              </a:ext>
            </a:extLst>
          </p:cNvPr>
          <p:cNvSpPr/>
          <p:nvPr/>
        </p:nvSpPr>
        <p:spPr>
          <a:xfrm>
            <a:off x="6296861" y="6279703"/>
            <a:ext cx="548873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</a:rPr>
              <a:t>Peak at the DAMPE electron spectrum</a:t>
            </a:r>
            <a:endParaRPr lang="zh-CN" altLang="en-US" dirty="0"/>
          </a:p>
        </p:txBody>
      </p:sp>
      <p:pic>
        <p:nvPicPr>
          <p:cNvPr id="8" name="Picture 4" descr="https://journals.aps.org/prl/article/10.1103/PhysRevLett.120.261102/figures/3/medium">
            <a:extLst>
              <a:ext uri="{FF2B5EF4-FFF2-40B4-BE49-F238E27FC236}">
                <a16:creationId xmlns:a16="http://schemas.microsoft.com/office/drawing/2014/main" id="{1FA7255E-844C-41E5-AC62-5D4DF9EAFE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04113" y="886327"/>
            <a:ext cx="3600400" cy="2441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57989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40794D0-BBEF-4CE5-A74C-1CBA7C0D37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Origin of cosmic rays</a:t>
            </a:r>
            <a:endParaRPr lang="zh-CN" altLang="en-US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FC3EB101-8DE9-4444-AD3B-726953E9FB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293" y="1108836"/>
            <a:ext cx="6725787" cy="5384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6E3ECB8C-60B7-4F17-9B29-05DFB09FBF67}"/>
              </a:ext>
            </a:extLst>
          </p:cNvPr>
          <p:cNvSpPr txBox="1"/>
          <p:nvPr/>
        </p:nvSpPr>
        <p:spPr>
          <a:xfrm>
            <a:off x="1271464" y="1412776"/>
            <a:ext cx="2592288" cy="4336388"/>
          </a:xfrm>
          <a:prstGeom prst="rect">
            <a:avLst/>
          </a:prstGeom>
          <a:solidFill>
            <a:srgbClr val="FF0000">
              <a:alpha val="34000"/>
            </a:srgbClr>
          </a:solidFill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DCBA743F-AB95-4300-89C4-C7DD0AB8FC51}"/>
              </a:ext>
            </a:extLst>
          </p:cNvPr>
          <p:cNvSpPr txBox="1"/>
          <p:nvPr/>
        </p:nvSpPr>
        <p:spPr>
          <a:xfrm>
            <a:off x="1716068" y="3429000"/>
            <a:ext cx="1981633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altLang="zh-CN" dirty="0"/>
              <a:t>Space meas.</a:t>
            </a:r>
            <a:endParaRPr lang="zh-CN" altLang="en-US" dirty="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3638DCA5-0895-47C4-9109-BB11862877C3}"/>
              </a:ext>
            </a:extLst>
          </p:cNvPr>
          <p:cNvSpPr txBox="1"/>
          <p:nvPr/>
        </p:nvSpPr>
        <p:spPr>
          <a:xfrm>
            <a:off x="3863752" y="1411460"/>
            <a:ext cx="2592288" cy="4336388"/>
          </a:xfrm>
          <a:prstGeom prst="rect">
            <a:avLst/>
          </a:prstGeom>
          <a:solidFill>
            <a:srgbClr val="7030A0">
              <a:alpha val="34000"/>
            </a:srgbClr>
          </a:solidFill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91C39BC5-2D28-405E-B69F-7CC9E77FC424}"/>
              </a:ext>
            </a:extLst>
          </p:cNvPr>
          <p:cNvSpPr txBox="1"/>
          <p:nvPr/>
        </p:nvSpPr>
        <p:spPr>
          <a:xfrm>
            <a:off x="4439816" y="2852936"/>
            <a:ext cx="2135521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altLang="zh-CN" dirty="0"/>
              <a:t>Ground meas.</a:t>
            </a:r>
            <a:endParaRPr lang="zh-CN" altLang="en-US" dirty="0"/>
          </a:p>
        </p:txBody>
      </p:sp>
      <p:cxnSp>
        <p:nvCxnSpPr>
          <p:cNvPr id="9" name="直接箭头连接符 8">
            <a:extLst>
              <a:ext uri="{FF2B5EF4-FFF2-40B4-BE49-F238E27FC236}">
                <a16:creationId xmlns:a16="http://schemas.microsoft.com/office/drawing/2014/main" id="{85B752C8-1C88-485A-9730-FCFC4048EABC}"/>
              </a:ext>
            </a:extLst>
          </p:cNvPr>
          <p:cNvCxnSpPr>
            <a:cxnSpLocks/>
          </p:cNvCxnSpPr>
          <p:nvPr/>
        </p:nvCxnSpPr>
        <p:spPr>
          <a:xfrm flipH="1">
            <a:off x="3287688" y="2103240"/>
            <a:ext cx="742115" cy="461665"/>
          </a:xfrm>
          <a:prstGeom prst="straightConnector1">
            <a:avLst/>
          </a:prstGeom>
          <a:ln w="5715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>
            <a:extLst>
              <a:ext uri="{FF2B5EF4-FFF2-40B4-BE49-F238E27FC236}">
                <a16:creationId xmlns:a16="http://schemas.microsoft.com/office/drawing/2014/main" id="{D10E8BD5-1D3A-4C29-A93E-CEFF5A9937F5}"/>
              </a:ext>
            </a:extLst>
          </p:cNvPr>
          <p:cNvSpPr txBox="1"/>
          <p:nvPr/>
        </p:nvSpPr>
        <p:spPr>
          <a:xfrm>
            <a:off x="3796505" y="2060848"/>
            <a:ext cx="13633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rgbClr val="0000FF"/>
                </a:solidFill>
              </a:rPr>
              <a:t>Ground </a:t>
            </a:r>
            <a:r>
              <a:rPr lang="en-US" altLang="zh-CN" sz="2000" dirty="0" err="1">
                <a:solidFill>
                  <a:srgbClr val="0000FF"/>
                </a:solidFill>
              </a:rPr>
              <a:t>acce</a:t>
            </a:r>
            <a:r>
              <a:rPr lang="en-US" altLang="zh-CN" sz="2000" dirty="0">
                <a:solidFill>
                  <a:srgbClr val="0000FF"/>
                </a:solidFill>
              </a:rPr>
              <a:t>. limit</a:t>
            </a:r>
            <a:endParaRPr lang="zh-CN" altLang="en-US" sz="2000" dirty="0">
              <a:solidFill>
                <a:srgbClr val="0000FF"/>
              </a:solidFill>
            </a:endParaRPr>
          </a:p>
        </p:txBody>
      </p:sp>
      <p:pic>
        <p:nvPicPr>
          <p:cNvPr id="23" name="Picture 26">
            <a:extLst>
              <a:ext uri="{FF2B5EF4-FFF2-40B4-BE49-F238E27FC236}">
                <a16:creationId xmlns:a16="http://schemas.microsoft.com/office/drawing/2014/main" id="{B33E8E89-B4E3-43DD-8273-079330420E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19128" y="1094744"/>
            <a:ext cx="3829400" cy="5384040"/>
          </a:xfrm>
          <a:prstGeom prst="rect">
            <a:avLst/>
          </a:prstGeom>
        </p:spPr>
      </p:pic>
      <p:sp>
        <p:nvSpPr>
          <p:cNvPr id="24" name="矩形 23">
            <a:extLst>
              <a:ext uri="{FF2B5EF4-FFF2-40B4-BE49-F238E27FC236}">
                <a16:creationId xmlns:a16="http://schemas.microsoft.com/office/drawing/2014/main" id="{41E6A819-0A1D-42F9-BAA5-B56CDFC57A95}"/>
              </a:ext>
            </a:extLst>
          </p:cNvPr>
          <p:cNvSpPr/>
          <p:nvPr/>
        </p:nvSpPr>
        <p:spPr>
          <a:xfrm>
            <a:off x="7684937" y="1830015"/>
            <a:ext cx="215187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altLang="zh-CN" sz="2000" dirty="0"/>
              <a:t>PRL </a:t>
            </a:r>
            <a:r>
              <a:rPr lang="it-IT" altLang="zh-CN" sz="2000" b="1" dirty="0"/>
              <a:t>126</a:t>
            </a:r>
            <a:r>
              <a:rPr lang="it-IT" altLang="zh-CN" sz="2000" dirty="0"/>
              <a:t>, 201102</a:t>
            </a: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id="{11A16358-DAB1-468E-873B-862F06FB7DBC}"/>
              </a:ext>
            </a:extLst>
          </p:cNvPr>
          <p:cNvSpPr/>
          <p:nvPr/>
        </p:nvSpPr>
        <p:spPr>
          <a:xfrm>
            <a:off x="7872071" y="2967335"/>
            <a:ext cx="29213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Softening @ 34 </a:t>
            </a:r>
            <a:r>
              <a:rPr lang="en-US" altLang="zh-CN" dirty="0" err="1"/>
              <a:t>TeV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743478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CN" sz="2800" dirty="0"/>
              <a:t>HERD Proton</a:t>
            </a:r>
            <a:r>
              <a:rPr lang="zh-CN" altLang="en-US" sz="2800" dirty="0"/>
              <a:t> </a:t>
            </a:r>
            <a:r>
              <a:rPr lang="en-US" altLang="zh-CN" sz="2800" dirty="0"/>
              <a:t>&amp; He Spectra (5 year,</a:t>
            </a:r>
            <a:r>
              <a:rPr lang="zh-CN" altLang="en-US" sz="2800" dirty="0"/>
              <a:t> </a:t>
            </a:r>
            <a:r>
              <a:rPr lang="en-US" altLang="zh-CN" sz="2800" dirty="0" err="1"/>
              <a:t>Hoerandel</a:t>
            </a:r>
            <a:r>
              <a:rPr lang="en-US" altLang="zh-CN" sz="2800" dirty="0"/>
              <a:t> fluxes)</a:t>
            </a:r>
            <a:endParaRPr lang="zh-CN" altLang="en-US" sz="2800" dirty="0"/>
          </a:p>
        </p:txBody>
      </p:sp>
      <p:sp>
        <p:nvSpPr>
          <p:cNvPr id="23" name="TextBox 21">
            <a:extLst>
              <a:ext uri="{FF2B5EF4-FFF2-40B4-BE49-F238E27FC236}">
                <a16:creationId xmlns:a16="http://schemas.microsoft.com/office/drawing/2014/main" id="{A545E7A8-DE9E-D945-A66B-0474DF479D59}"/>
              </a:ext>
            </a:extLst>
          </p:cNvPr>
          <p:cNvSpPr txBox="1"/>
          <p:nvPr/>
        </p:nvSpPr>
        <p:spPr>
          <a:xfrm>
            <a:off x="47328" y="5951022"/>
            <a:ext cx="12144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1</a:t>
            </a:r>
            <a:r>
              <a:rPr lang="en-US" altLang="zh-CN" baseline="30000" dirty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st</a:t>
            </a:r>
            <a:r>
              <a:rPr lang="en-US" altLang="zh-CN" dirty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 single experiment to detect all key features: </a:t>
            </a:r>
            <a:r>
              <a:rPr lang="it-IT" sz="18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Hardening, Softening, Possible new structure, Knee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8FBA5906-27C7-46D9-BFDA-582B5AE2FD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368" y="971532"/>
            <a:ext cx="11449271" cy="4914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11138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7CC6CA7-0C81-44AD-87F7-6E09E84E5F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Expected </a:t>
            </a:r>
            <a:r>
              <a:rPr lang="en-US" altLang="zh-CN"/>
              <a:t>CR spectral </a:t>
            </a:r>
            <a:r>
              <a:rPr lang="en-US" altLang="zh-CN" dirty="0"/>
              <a:t>details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0B44FDB-C151-4E14-9AB9-55E97F49C6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8000" y="1555391"/>
            <a:ext cx="4072236" cy="2809713"/>
          </a:xfrm>
        </p:spPr>
        <p:txBody>
          <a:bodyPr/>
          <a:lstStyle/>
          <a:p>
            <a:r>
              <a:rPr lang="en-US" altLang="zh-CN" sz="2400" dirty="0"/>
              <a:t>First direct measurement of CR “knee” </a:t>
            </a:r>
          </a:p>
          <a:p>
            <a:r>
              <a:rPr lang="en-US" altLang="zh-CN" sz="2400" dirty="0"/>
              <a:t>Nuclei up to Ni</a:t>
            </a:r>
            <a:endParaRPr lang="zh-CN" alt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EC31834-5F35-47F5-BA2F-637E10B1A18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451"/>
          <a:stretch/>
        </p:blipFill>
        <p:spPr bwMode="auto">
          <a:xfrm>
            <a:off x="4583832" y="798699"/>
            <a:ext cx="3073646" cy="2967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id="{4A79F3EA-A530-4256-8BB0-E0BF7DCE9D16}"/>
              </a:ext>
            </a:extLst>
          </p:cNvPr>
          <p:cNvSpPr/>
          <p:nvPr/>
        </p:nvSpPr>
        <p:spPr>
          <a:xfrm>
            <a:off x="4990658" y="2564904"/>
            <a:ext cx="12341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Up to 8PeV</a:t>
            </a:r>
            <a:endParaRPr lang="zh-CN" altLang="en-US" dirty="0"/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B29CB04F-58C1-4DC4-B428-F67D8DC40D3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468"/>
          <a:stretch/>
        </p:blipFill>
        <p:spPr bwMode="auto">
          <a:xfrm>
            <a:off x="7585470" y="768611"/>
            <a:ext cx="4176464" cy="309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id="{2CDC9070-075C-4380-AC07-41A34AB15986}"/>
              </a:ext>
            </a:extLst>
          </p:cNvPr>
          <p:cNvSpPr/>
          <p:nvPr/>
        </p:nvSpPr>
        <p:spPr>
          <a:xfrm>
            <a:off x="8220778" y="1052736"/>
            <a:ext cx="6783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/>
              <a:t>P+He</a:t>
            </a:r>
            <a:endParaRPr lang="en-US" altLang="zh-CN" dirty="0"/>
          </a:p>
        </p:txBody>
      </p:sp>
      <p:pic>
        <p:nvPicPr>
          <p:cNvPr id="8" name="Picture 2" descr="https://docimg3.docs.qq.com/image/m4yddlAyS8rC-rABDoIOfg.png?w=1130&amp;h=564">
            <a:extLst>
              <a:ext uri="{FF2B5EF4-FFF2-40B4-BE49-F238E27FC236}">
                <a16:creationId xmlns:a16="http://schemas.microsoft.com/office/drawing/2014/main" id="{2D5B2E70-8E55-48AA-A959-8E59BD6471E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332337" y="3781865"/>
            <a:ext cx="2704966" cy="2743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矩形 8">
            <a:extLst>
              <a:ext uri="{FF2B5EF4-FFF2-40B4-BE49-F238E27FC236}">
                <a16:creationId xmlns:a16="http://schemas.microsoft.com/office/drawing/2014/main" id="{0353EFB8-42DD-44D3-B348-D803D5924029}"/>
              </a:ext>
            </a:extLst>
          </p:cNvPr>
          <p:cNvSpPr/>
          <p:nvPr/>
        </p:nvSpPr>
        <p:spPr>
          <a:xfrm>
            <a:off x="1595151" y="4542158"/>
            <a:ext cx="13512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Up to 20PeV</a:t>
            </a:r>
            <a:endParaRPr lang="zh-CN" altLang="en-US" dirty="0"/>
          </a:p>
        </p:txBody>
      </p:sp>
      <p:pic>
        <p:nvPicPr>
          <p:cNvPr id="10" name="Picture 4" descr="https://docimg2.docs.qq.com/image/bYmdVoUo4fBOhot8DVdbCA.png?w=1054&amp;h=526">
            <a:extLst>
              <a:ext uri="{FF2B5EF4-FFF2-40B4-BE49-F238E27FC236}">
                <a16:creationId xmlns:a16="http://schemas.microsoft.com/office/drawing/2014/main" id="{4912584C-5F85-4065-B8D1-9D534C2B64A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55904" y="3714897"/>
            <a:ext cx="2814600" cy="2809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矩形 10">
            <a:extLst>
              <a:ext uri="{FF2B5EF4-FFF2-40B4-BE49-F238E27FC236}">
                <a16:creationId xmlns:a16="http://schemas.microsoft.com/office/drawing/2014/main" id="{D2F53015-EBB6-439B-AB67-A85B5CC4406D}"/>
              </a:ext>
            </a:extLst>
          </p:cNvPr>
          <p:cNvSpPr/>
          <p:nvPr/>
        </p:nvSpPr>
        <p:spPr>
          <a:xfrm>
            <a:off x="4771500" y="4542158"/>
            <a:ext cx="12341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Up to 5PeV</a:t>
            </a:r>
            <a:endParaRPr lang="zh-CN" altLang="en-US" dirty="0"/>
          </a:p>
        </p:txBody>
      </p:sp>
      <p:pic>
        <p:nvPicPr>
          <p:cNvPr id="12" name="Picture 6" descr="https://docimg1.docs.qq.com/image/ScC2Y_ZX9txvR1VDoPZtQg.png?w=828&amp;h=625">
            <a:extLst>
              <a:ext uri="{FF2B5EF4-FFF2-40B4-BE49-F238E27FC236}">
                <a16:creationId xmlns:a16="http://schemas.microsoft.com/office/drawing/2014/main" id="{18707215-93D2-43D5-8327-5D2C365641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61768" y="3871567"/>
            <a:ext cx="3514752" cy="2653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矩形 12">
            <a:extLst>
              <a:ext uri="{FF2B5EF4-FFF2-40B4-BE49-F238E27FC236}">
                <a16:creationId xmlns:a16="http://schemas.microsoft.com/office/drawing/2014/main" id="{07976D97-D894-4C96-9160-7C5ADB157F57}"/>
              </a:ext>
            </a:extLst>
          </p:cNvPr>
          <p:cNvSpPr/>
          <p:nvPr/>
        </p:nvSpPr>
        <p:spPr>
          <a:xfrm>
            <a:off x="8999127" y="4542158"/>
            <a:ext cx="10113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/>
              <a:t>B/C </a:t>
            </a:r>
            <a:r>
              <a:rPr lang="en-US" altLang="zh-CN" dirty="0"/>
              <a:t>ratio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164337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9CD2B59-0C6B-4C6C-8AA1-A9EAF0E652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Gamma ray monitoring &amp; survey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5A1EF0F-8753-4028-AADA-623BD89BE3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8000" y="835496"/>
            <a:ext cx="5588000" cy="5545832"/>
          </a:xfrm>
        </p:spPr>
        <p:txBody>
          <a:bodyPr/>
          <a:lstStyle/>
          <a:p>
            <a:r>
              <a:rPr lang="en-US" altLang="zh-CN" dirty="0"/>
              <a:t>Largest </a:t>
            </a:r>
            <a:r>
              <a:rPr lang="en-US" altLang="zh-CN" dirty="0" err="1"/>
              <a:t>FoV</a:t>
            </a:r>
            <a:r>
              <a:rPr lang="en-US" altLang="zh-CN" dirty="0"/>
              <a:t> for monitoring and sky survey</a:t>
            </a:r>
          </a:p>
          <a:p>
            <a:r>
              <a:rPr lang="en-US" altLang="zh-CN" dirty="0"/>
              <a:t>Multi-messenger astronomy</a:t>
            </a:r>
            <a:endParaRPr lang="zh-CN" altLang="en-US" dirty="0"/>
          </a:p>
        </p:txBody>
      </p:sp>
      <p:pic>
        <p:nvPicPr>
          <p:cNvPr id="24" name="图片 23">
            <a:extLst>
              <a:ext uri="{FF2B5EF4-FFF2-40B4-BE49-F238E27FC236}">
                <a16:creationId xmlns:a16="http://schemas.microsoft.com/office/drawing/2014/main" id="{13DF1CD1-89FF-4101-8901-BAE3A6680F42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84" t="4598" r="5823"/>
          <a:stretch/>
        </p:blipFill>
        <p:spPr bwMode="auto">
          <a:xfrm>
            <a:off x="6240016" y="980728"/>
            <a:ext cx="4968552" cy="516572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5" name="椭圆 24">
            <a:extLst>
              <a:ext uri="{FF2B5EF4-FFF2-40B4-BE49-F238E27FC236}">
                <a16:creationId xmlns:a16="http://schemas.microsoft.com/office/drawing/2014/main" id="{58137106-F728-47E9-B19E-EDDD20F4010E}"/>
              </a:ext>
            </a:extLst>
          </p:cNvPr>
          <p:cNvSpPr/>
          <p:nvPr/>
        </p:nvSpPr>
        <p:spPr>
          <a:xfrm>
            <a:off x="8904312" y="5122713"/>
            <a:ext cx="1944216" cy="46166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34DB11C8-0E3E-4EBC-87F8-9D68291B5536}"/>
              </a:ext>
            </a:extLst>
          </p:cNvPr>
          <p:cNvSpPr txBox="1"/>
          <p:nvPr/>
        </p:nvSpPr>
        <p:spPr>
          <a:xfrm>
            <a:off x="9264352" y="5050705"/>
            <a:ext cx="8835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solidFill>
                  <a:srgbClr val="FF0000"/>
                </a:solidFill>
              </a:rPr>
              <a:t>HERD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F143FC3D-0D59-4867-A079-FEC22C4840B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9886" y="2924944"/>
            <a:ext cx="5659923" cy="3182049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id="{8C8EC8FF-202C-4EAC-9FDC-5F497D88227E}"/>
              </a:ext>
            </a:extLst>
          </p:cNvPr>
          <p:cNvSpPr/>
          <p:nvPr/>
        </p:nvSpPr>
        <p:spPr>
          <a:xfrm>
            <a:off x="6560561" y="3284984"/>
            <a:ext cx="46875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</a:rPr>
              <a:t>New multi-messenger astronomy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69634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5.9"/>
</p:tagLst>
</file>

<file path=ppt/theme/theme1.xml><?xml version="1.0" encoding="utf-8"?>
<a:theme xmlns:a="http://schemas.openxmlformats.org/drawingml/2006/main" name="Shuang-Nan Zhang张双南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Arial"/>
        <a:ea typeface="黑体"/>
        <a:cs typeface=""/>
      </a:majorFont>
      <a:minorFont>
        <a:latin typeface="Arial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黑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黑体" pitchFamily="2" charset="-122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23505</TotalTime>
  <Words>1407</Words>
  <Application>Microsoft Macintosh PowerPoint</Application>
  <PresentationFormat>Widescreen</PresentationFormat>
  <Paragraphs>269</Paragraphs>
  <Slides>22</Slides>
  <Notes>2</Notes>
  <HiddenSlides>0</HiddenSlides>
  <MMClips>2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0" baseType="lpstr">
      <vt:lpstr>Arial Unicode MS</vt:lpstr>
      <vt:lpstr>黑体</vt:lpstr>
      <vt:lpstr>Arial</vt:lpstr>
      <vt:lpstr>Calibri</vt:lpstr>
      <vt:lpstr>DIN Condensed</vt:lpstr>
      <vt:lpstr>Times New Roman</vt:lpstr>
      <vt:lpstr>Wingdings</vt:lpstr>
      <vt:lpstr>Shuang-Nan Zhang张双南</vt:lpstr>
      <vt:lpstr>PowerPoint Presentation</vt:lpstr>
      <vt:lpstr>HERD: High Energy cosmic-Ray Detection: 2027?</vt:lpstr>
      <vt:lpstr>Direct measurement of cosmic electron spectrum</vt:lpstr>
      <vt:lpstr>High sensitivity in dark matter search</vt:lpstr>
      <vt:lpstr>Dark matter signals?</vt:lpstr>
      <vt:lpstr>Origin of cosmic rays</vt:lpstr>
      <vt:lpstr>HERD Proton &amp; He Spectra (5 year, Hoerandel fluxes)</vt:lpstr>
      <vt:lpstr>Expected CR spectral details</vt:lpstr>
      <vt:lpstr>Gamma ray monitoring &amp; survey</vt:lpstr>
      <vt:lpstr>Acceptance comparison</vt:lpstr>
      <vt:lpstr>Onboard Trigger strategy</vt:lpstr>
      <vt:lpstr>HERD vs. other experiments</vt:lpstr>
      <vt:lpstr>HERD payload</vt:lpstr>
      <vt:lpstr>CALOrimeter</vt:lpstr>
      <vt:lpstr>Silicon Charge Detector (SCD)</vt:lpstr>
      <vt:lpstr>Plastic Scintillation Detector (PSD)</vt:lpstr>
      <vt:lpstr>FIber Tracker (FIT)</vt:lpstr>
      <vt:lpstr>Transition Radiation Detector (TRD)</vt:lpstr>
      <vt:lpstr>Joint study of key fermance of HERD detectors</vt:lpstr>
      <vt:lpstr>HERD consortium</vt:lpstr>
      <vt:lpstr>General progress</vt:lpstr>
      <vt:lpstr>We are looking forward to HERD in space!</vt:lpstr>
    </vt:vector>
  </TitlesOfParts>
  <Company>UAH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Several New Observational Techniques</dc:title>
  <dc:creator>HERD_template</dc:creator>
  <cp:lastModifiedBy>Valerio Formato</cp:lastModifiedBy>
  <cp:revision>2339</cp:revision>
  <dcterms:created xsi:type="dcterms:W3CDTF">2002-02-25T00:17:55Z</dcterms:created>
  <dcterms:modified xsi:type="dcterms:W3CDTF">2022-08-08T20:02:17Z</dcterms:modified>
</cp:coreProperties>
</file>