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71" r:id="rId1"/>
  </p:sldMasterIdLst>
  <p:notesMasterIdLst>
    <p:notesMasterId r:id="rId24"/>
  </p:notesMasterIdLst>
  <p:sldIdLst>
    <p:sldId id="256" r:id="rId2"/>
    <p:sldId id="318" r:id="rId3"/>
    <p:sldId id="385" r:id="rId4"/>
    <p:sldId id="386" r:id="rId5"/>
    <p:sldId id="387" r:id="rId6"/>
    <p:sldId id="373" r:id="rId7"/>
    <p:sldId id="358" r:id="rId8"/>
    <p:sldId id="365" r:id="rId9"/>
    <p:sldId id="364" r:id="rId10"/>
    <p:sldId id="381" r:id="rId11"/>
    <p:sldId id="363" r:id="rId12"/>
    <p:sldId id="367" r:id="rId13"/>
    <p:sldId id="383" r:id="rId14"/>
    <p:sldId id="382" r:id="rId15"/>
    <p:sldId id="316" r:id="rId16"/>
    <p:sldId id="317" r:id="rId17"/>
    <p:sldId id="361" r:id="rId18"/>
    <p:sldId id="362" r:id="rId19"/>
    <p:sldId id="313" r:id="rId20"/>
    <p:sldId id="314" r:id="rId21"/>
    <p:sldId id="311" r:id="rId22"/>
    <p:sldId id="384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0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5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11T16:19:15.608"/>
    </inkml:context>
    <inkml:brush xml:id="br0">
      <inkml:brushProperty name="width" value="0.1" units="cm"/>
      <inkml:brushProperty name="height" value="0.6" units="cm"/>
      <inkml:brushProperty name="color" value="#F6630D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11T16:19:48.581"/>
    </inkml:context>
    <inkml:brush xml:id="br0">
      <inkml:brushProperty name="width" value="0.1" units="cm"/>
      <inkml:brushProperty name="height" value="0.6" units="cm"/>
      <inkml:brushProperty name="color" value="#F6630D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11T16:18:41.139"/>
    </inkml:context>
    <inkml:brush xml:id="br0">
      <inkml:brushProperty name="width" value="0.05" units="cm"/>
      <inkml:brushProperty name="height" value="0.3" units="cm"/>
      <inkml:brushProperty name="color" value="#F6630D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11T16:19:15.608"/>
    </inkml:context>
    <inkml:brush xml:id="br0">
      <inkml:brushProperty name="width" value="0.1" units="cm"/>
      <inkml:brushProperty name="height" value="0.6" units="cm"/>
      <inkml:brushProperty name="color" value="#F6630D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11T16:19:31.696"/>
    </inkml:context>
    <inkml:brush xml:id="br0">
      <inkml:brushProperty name="width" value="0.1" units="cm"/>
      <inkml:brushProperty name="height" value="0.6" units="cm"/>
      <inkml:brushProperty name="color" value="#F6630D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11T16:19:31.696"/>
    </inkml:context>
    <inkml:brush xml:id="br0">
      <inkml:brushProperty name="width" value="0.1" units="cm"/>
      <inkml:brushProperty name="height" value="0.6" units="cm"/>
      <inkml:brushProperty name="color" value="#F6630D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11T16:19:41.852"/>
    </inkml:context>
    <inkml:brush xml:id="br0">
      <inkml:brushProperty name="width" value="0.1" units="cm"/>
      <inkml:brushProperty name="height" value="0.6" units="cm"/>
      <inkml:brushProperty name="color" value="#F6630D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11T16:19:42.772"/>
    </inkml:context>
    <inkml:brush xml:id="br0">
      <inkml:brushProperty name="width" value="0.1" units="cm"/>
      <inkml:brushProperty name="height" value="0.6" units="cm"/>
      <inkml:brushProperty name="color" value="#F6630D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11T16:19:43.782"/>
    </inkml:context>
    <inkml:brush xml:id="br0">
      <inkml:brushProperty name="width" value="0.1" units="cm"/>
      <inkml:brushProperty name="height" value="0.6" units="cm"/>
      <inkml:brushProperty name="color" value="#F6630D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11T16:19:45.486"/>
    </inkml:context>
    <inkml:brush xml:id="br0">
      <inkml:brushProperty name="width" value="0.1" units="cm"/>
      <inkml:brushProperty name="height" value="0.6" units="cm"/>
      <inkml:brushProperty name="color" value="#F6630D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11T16:19:45.650"/>
    </inkml:context>
    <inkml:brush xml:id="br0">
      <inkml:brushProperty name="width" value="0.1" units="cm"/>
      <inkml:brushProperty name="height" value="0.6" units="cm"/>
      <inkml:brushProperty name="color" value="#F6630D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11T16:19:45.870"/>
    </inkml:context>
    <inkml:brush xml:id="br0">
      <inkml:brushProperty name="width" value="0.1" units="cm"/>
      <inkml:brushProperty name="height" value="0.6" units="cm"/>
      <inkml:brushProperty name="color" value="#F6630D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11T16:19:47.851"/>
    </inkml:context>
    <inkml:brush xml:id="br0">
      <inkml:brushProperty name="width" value="0.1" units="cm"/>
      <inkml:brushProperty name="height" value="0.6" units="cm"/>
      <inkml:brushProperty name="color" value="#F6630D"/>
      <inkml:brushProperty name="ignorePressure" value="1"/>
      <inkml:brushProperty name="inkEffects" value="pencil"/>
    </inkml:brush>
  </inkml:definitions>
  <inkml:trace contextRef="#ctx0" brushRef="#br0">1 1,'0'0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3335C2-E596-49A1-9D0A-6B4431EC29F3}" type="datetimeFigureOut">
              <a:rPr lang="en-IN" smtClean="0"/>
              <a:t>11-08-2022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098B69-A022-4F85-B128-A6B97819E7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30826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5D9C2A8D-ED53-48EE-A509-CE3E07CCE40D}" type="datetime1">
              <a:rPr lang="en-US" smtClean="0"/>
              <a:t>8/11/2022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/>
              <a:t>Thesis Colloquium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551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CBB7-3402-4761-88F8-7D2D39811F32}" type="datetime1">
              <a:rPr lang="en-US" smtClean="0"/>
              <a:t>8/11/2022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Thesis Colloquium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689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DA2A-ACCC-4D9E-9A22-C10AE2C9D3A8}" type="datetime1">
              <a:rPr lang="en-US" smtClean="0"/>
              <a:t>8/11/2022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Thesis Colloquium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647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6A5D5-DCF4-4865-B3A2-AEA585660F6B}" type="datetime1">
              <a:rPr lang="en-US" smtClean="0"/>
              <a:t>8/11/2022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Thesis Colloquium 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518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D445-A180-4F73-B7B6-4F6BC61269C3}" type="datetime1">
              <a:rPr lang="en-US" smtClean="0"/>
              <a:t>8/11/2022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Thesis Colloquium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011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8D82-95DB-46D6-880A-2364F620BC8D}" type="datetime1">
              <a:rPr lang="en-US" smtClean="0"/>
              <a:t>8/11/2022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Thesis Colloquium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735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B2D1A-BCFA-46B5-B63D-B72D695D7AFB}" type="datetime1">
              <a:rPr lang="en-US" smtClean="0"/>
              <a:t>8/11/2022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Thesis Colloquium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419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BAD7-6BFF-4A22-995A-E5C4944892CF}" type="datetime1">
              <a:rPr lang="en-US" smtClean="0"/>
              <a:t>8/11/2022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Thesis Colloquium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5661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876F-2D80-4849-9AAC-2D4FAE6486ED}" type="datetime1">
              <a:rPr lang="en-US" smtClean="0"/>
              <a:t>8/11/2022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Thesis Colloquium 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007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DC76-E1CD-4D65-AAB4-3178355BE7C0}" type="datetime1">
              <a:rPr lang="en-US" smtClean="0"/>
              <a:t>8/11/2022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Thesis Colloquium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625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CF944-F789-477B-A497-173DC9A62D79}" type="datetime1">
              <a:rPr lang="en-US" smtClean="0"/>
              <a:t>8/11/2022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Thesis Colloquium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336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E346-DE79-4410-8D47-2B27F07F7E45}" type="datetime1">
              <a:rPr lang="en-US" smtClean="0"/>
              <a:t>8/11/2022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Thesis Colloquium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493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BF24-5F1E-4942-8E11-7DFD50A78562}" type="datetime1">
              <a:rPr lang="en-US" smtClean="0"/>
              <a:t>8/11/2022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Thesis Colloquium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477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C0215-7132-4CEE-ACAA-4F9B62B4300D}" type="datetime1">
              <a:rPr lang="en-US" smtClean="0"/>
              <a:t>8/11/2022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Thesis Colloquium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293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29E2C-6A3E-4403-91B9-4C9D15DEC72E}" type="datetime1">
              <a:rPr lang="en-US" smtClean="0"/>
              <a:t>8/11/2022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Thesis Colloquium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118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0EF15-DCBB-4465-92DB-59ABD2218DFF}" type="datetime1">
              <a:rPr lang="en-US" smtClean="0"/>
              <a:t>8/11/2022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Thesis Colloquium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063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CEB92-E8A4-480E-8EAA-706FFD405773}" type="datetime1">
              <a:rPr lang="en-US" smtClean="0"/>
              <a:t>8/11/2022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Thesis Colloquium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40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/>
              <a:t>Thesis Colloquium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DF64B61-0ABE-4163-BB72-81855143C78E}" type="datetime1">
              <a:rPr lang="en-US" smtClean="0"/>
              <a:t>8/11/2022</a:t>
            </a:fld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480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shiulic@iisc.ac.in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shiulic@iisc.ac.in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1.png"/><Relationship Id="rId7" Type="http://schemas.openxmlformats.org/officeDocument/2006/relationships/image" Target="../media/image17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1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0.png"/><Relationship Id="rId3" Type="http://schemas.openxmlformats.org/officeDocument/2006/relationships/image" Target="../media/image450.png"/><Relationship Id="rId7" Type="http://schemas.openxmlformats.org/officeDocument/2006/relationships/image" Target="../media/image49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70.png"/><Relationship Id="rId10" Type="http://schemas.openxmlformats.org/officeDocument/2006/relationships/image" Target="../media/image520.png"/><Relationship Id="rId4" Type="http://schemas.openxmlformats.org/officeDocument/2006/relationships/image" Target="../media/image460.png"/><Relationship Id="rId9" Type="http://schemas.openxmlformats.org/officeDocument/2006/relationships/image" Target="../media/image510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660.png"/><Relationship Id="rId4" Type="http://schemas.openxmlformats.org/officeDocument/2006/relationships/image" Target="../media/image65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6.png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12.png"/><Relationship Id="rId18" Type="http://schemas.openxmlformats.org/officeDocument/2006/relationships/customXml" Target="../ink/ink10.xml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12" Type="http://schemas.openxmlformats.org/officeDocument/2006/relationships/customXml" Target="../ink/ink6.xml"/><Relationship Id="rId17" Type="http://schemas.openxmlformats.org/officeDocument/2006/relationships/image" Target="../media/image13.png"/><Relationship Id="rId2" Type="http://schemas.openxmlformats.org/officeDocument/2006/relationships/customXml" Target="../ink/ink1.xml"/><Relationship Id="rId16" Type="http://schemas.openxmlformats.org/officeDocument/2006/relationships/customXml" Target="../ink/ink9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.xml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5" Type="http://schemas.openxmlformats.org/officeDocument/2006/relationships/customXml" Target="../ink/ink8.xml"/><Relationship Id="rId10" Type="http://schemas.openxmlformats.org/officeDocument/2006/relationships/customXml" Target="../ink/ink5.xml"/><Relationship Id="rId19" Type="http://schemas.openxmlformats.org/officeDocument/2006/relationships/image" Target="../media/image14.png"/><Relationship Id="rId4" Type="http://schemas.openxmlformats.org/officeDocument/2006/relationships/customXml" Target="../ink/ink2.xml"/><Relationship Id="rId9" Type="http://schemas.openxmlformats.org/officeDocument/2006/relationships/image" Target="../media/image10.png"/><Relationship Id="rId14" Type="http://schemas.openxmlformats.org/officeDocument/2006/relationships/customXml" Target="../ink/ink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customXml" Target="../ink/ink11.xml"/><Relationship Id="rId7" Type="http://schemas.openxmlformats.org/officeDocument/2006/relationships/customXml" Target="../ink/ink13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customXml" Target="../ink/ink1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0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05BC8-82B8-41D6-AEB8-457BDA92CB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7515" y="1304207"/>
            <a:ext cx="11389895" cy="3269386"/>
          </a:xfrm>
        </p:spPr>
        <p:txBody>
          <a:bodyPr/>
          <a:lstStyle/>
          <a:p>
            <a:br>
              <a:rPr lang="en-US" sz="3200" dirty="0">
                <a:effectLst/>
                <a:latin typeface="Arial" panose="020B0604020202020204" pitchFamily="34" charset="0"/>
              </a:rPr>
            </a:br>
            <a:br>
              <a:rPr lang="en-US" sz="3200" dirty="0">
                <a:effectLst/>
                <a:latin typeface="Arial" panose="020B0604020202020204" pitchFamily="34" charset="0"/>
              </a:rPr>
            </a:br>
            <a:br>
              <a:rPr lang="en-US" sz="3200" dirty="0">
                <a:effectLst/>
                <a:latin typeface="Arial" panose="020B0604020202020204" pitchFamily="34" charset="0"/>
              </a:rPr>
            </a:br>
            <a:br>
              <a:rPr lang="en-US" sz="3200" dirty="0">
                <a:effectLst/>
                <a:latin typeface="Arial" panose="020B0604020202020204" pitchFamily="34" charset="0"/>
              </a:rPr>
            </a:br>
            <a:br>
              <a:rPr lang="en-US" sz="3200" dirty="0">
                <a:effectLst/>
                <a:latin typeface="Arial" panose="020B0604020202020204" pitchFamily="34" charset="0"/>
              </a:rPr>
            </a:br>
            <a:r>
              <a:rPr lang="en-US" sz="3200" dirty="0">
                <a:effectLst/>
              </a:rPr>
              <a:t>Faint light of old neutron stars from dark matter capture </a:t>
            </a:r>
            <a:br>
              <a:rPr lang="en-US" sz="3200" dirty="0">
                <a:effectLst/>
              </a:rPr>
            </a:br>
            <a:r>
              <a:rPr lang="en-US" sz="3200" dirty="0">
                <a:effectLst/>
              </a:rPr>
              <a:t>and detectability at the James Webb Space Telescope (JWST)</a:t>
            </a:r>
            <a:br>
              <a:rPr lang="en-US" sz="3200" dirty="0">
                <a:effectLst/>
              </a:rPr>
            </a:br>
            <a:r>
              <a:rPr lang="en-US" sz="3200" dirty="0">
                <a:effectLst/>
              </a:rPr>
              <a:t>  </a:t>
            </a:r>
            <a:r>
              <a:rPr lang="en-IN" sz="2000" dirty="0"/>
              <a:t>Shiuli Chatterjee  </a:t>
            </a:r>
            <a:br>
              <a:rPr lang="en-IN" sz="2000" dirty="0"/>
            </a:br>
            <a:r>
              <a:rPr lang="en-IN" sz="2000" dirty="0"/>
              <a:t>   CHEP, Indian Institute of Science</a:t>
            </a:r>
            <a:br>
              <a:rPr lang="en-IN" sz="2000" dirty="0"/>
            </a:br>
            <a:r>
              <a:rPr lang="en-IN" sz="1600" dirty="0"/>
              <a:t>    </a:t>
            </a:r>
            <a:r>
              <a:rPr lang="en-IN" sz="16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shiulic@iisc.ac.in</a:t>
            </a:r>
            <a:br>
              <a:rPr lang="en-IN" sz="1600" dirty="0"/>
            </a:br>
            <a:br>
              <a:rPr lang="en-IN" sz="2000" dirty="0"/>
            </a:br>
            <a:br>
              <a:rPr lang="en-IN" sz="2000" dirty="0"/>
            </a:br>
            <a:endParaRPr lang="en-IN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29DB3A-111D-4573-A333-EBBA6EC1F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7207" y="5387314"/>
            <a:ext cx="857513" cy="857513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1E758AB0-95AC-4B65-8177-651840FCAB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7515" y="5553793"/>
            <a:ext cx="8825658" cy="861420"/>
          </a:xfrm>
        </p:spPr>
        <p:txBody>
          <a:bodyPr>
            <a:normAutofit fontScale="92500" lnSpcReduction="10000"/>
          </a:bodyPr>
          <a:lstStyle/>
          <a:p>
            <a:r>
              <a:rPr lang="en-IN" sz="2000" cap="none" dirty="0" err="1"/>
              <a:t>TeV</a:t>
            </a:r>
            <a:r>
              <a:rPr lang="en-IN" sz="2000" cap="none" dirty="0"/>
              <a:t> Particle Astrophysics 2022</a:t>
            </a:r>
            <a:br>
              <a:rPr lang="en-IN" sz="2000" cap="none" dirty="0"/>
            </a:br>
            <a:r>
              <a:rPr lang="en-IN" sz="2000" cap="none" dirty="0"/>
              <a:t>August 11</a:t>
            </a:r>
            <a:br>
              <a:rPr lang="en-IN" sz="1800" dirty="0"/>
            </a:br>
            <a:endParaRPr lang="en-IN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987C74-3537-4655-B2E9-8208A435F748}"/>
              </a:ext>
            </a:extLst>
          </p:cNvPr>
          <p:cNvSpPr txBox="1"/>
          <p:nvPr/>
        </p:nvSpPr>
        <p:spPr>
          <a:xfrm>
            <a:off x="757912" y="3919100"/>
            <a:ext cx="11209498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800" dirty="0">
                <a:solidFill>
                  <a:schemeClr val="bg1"/>
                </a:solidFill>
              </a:rPr>
              <a:t> based on </a:t>
            </a:r>
          </a:p>
          <a:p>
            <a:pPr lvl="1"/>
            <a:r>
              <a:rPr lang="en-IN" dirty="0">
                <a:solidFill>
                  <a:schemeClr val="bg1"/>
                </a:solidFill>
              </a:rPr>
              <a:t>“</a:t>
            </a:r>
            <a:r>
              <a:rPr lang="en-US" dirty="0">
                <a:solidFill>
                  <a:schemeClr val="bg1"/>
                </a:solidFill>
              </a:rPr>
              <a:t>Faint light of old neutron stars from dark matter capture and detectability at the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James Webb Space Telescope</a:t>
            </a:r>
            <a:r>
              <a:rPr lang="en-IN" dirty="0">
                <a:solidFill>
                  <a:schemeClr val="bg1"/>
                </a:solidFill>
              </a:rPr>
              <a:t>” </a:t>
            </a:r>
          </a:p>
          <a:p>
            <a:pPr lvl="1"/>
            <a:r>
              <a:rPr lang="en-IN" sz="1400" dirty="0">
                <a:solidFill>
                  <a:schemeClr val="bg1"/>
                </a:solidFill>
              </a:rPr>
              <a:t>SC, Raghuveer </a:t>
            </a:r>
            <a:r>
              <a:rPr lang="en-IN" sz="1400" dirty="0" err="1">
                <a:solidFill>
                  <a:schemeClr val="bg1"/>
                </a:solidFill>
              </a:rPr>
              <a:t>Garani</a:t>
            </a:r>
            <a:r>
              <a:rPr lang="en-IN" sz="1400" dirty="0">
                <a:solidFill>
                  <a:schemeClr val="bg1"/>
                </a:solidFill>
              </a:rPr>
              <a:t>, Rajeev K. Jain, Brijesh Kanodia, M.S.N. Kumar, Sudhir K. </a:t>
            </a:r>
            <a:r>
              <a:rPr lang="en-IN" sz="1400" dirty="0" err="1">
                <a:solidFill>
                  <a:schemeClr val="bg1"/>
                </a:solidFill>
              </a:rPr>
              <a:t>Vempati</a:t>
            </a:r>
            <a:r>
              <a:rPr lang="en-IN" sz="1400" dirty="0">
                <a:solidFill>
                  <a:schemeClr val="bg1"/>
                </a:solidFill>
              </a:rPr>
              <a:t> </a:t>
            </a:r>
            <a:r>
              <a:rPr lang="en-IN" sz="1400" b="1" dirty="0">
                <a:solidFill>
                  <a:schemeClr val="bg1"/>
                </a:solidFill>
              </a:rPr>
              <a:t>(</a:t>
            </a:r>
            <a:r>
              <a:rPr lang="en-IN" sz="1400" b="1" dirty="0" err="1">
                <a:solidFill>
                  <a:schemeClr val="bg1"/>
                </a:solidFill>
              </a:rPr>
              <a:t>arXiv</a:t>
            </a:r>
            <a:r>
              <a:rPr lang="en-IN" sz="1400" b="1" dirty="0">
                <a:solidFill>
                  <a:schemeClr val="bg1"/>
                </a:solidFill>
              </a:rPr>
              <a:t>: 2205.05048 [</a:t>
            </a:r>
            <a:r>
              <a:rPr lang="en-IN" sz="1400" b="1" dirty="0" err="1">
                <a:solidFill>
                  <a:schemeClr val="bg1"/>
                </a:solidFill>
              </a:rPr>
              <a:t>astro-ph.HE</a:t>
            </a:r>
            <a:r>
              <a:rPr lang="en-IN" sz="1400" b="1" dirty="0">
                <a:solidFill>
                  <a:schemeClr val="bg1"/>
                </a:solidFill>
              </a:rPr>
              <a:t>])</a:t>
            </a:r>
            <a:endParaRPr lang="en-IN" b="1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BF1E33-8155-64C7-FE77-D92BED2A3D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8727" y="5377454"/>
            <a:ext cx="1548882" cy="86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184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C5E0228-C6A7-403E-B58D-017DB75E1EF2}"/>
              </a:ext>
            </a:extLst>
          </p:cNvPr>
          <p:cNvSpPr txBox="1"/>
          <p:nvPr/>
        </p:nvSpPr>
        <p:spPr>
          <a:xfrm>
            <a:off x="4769893" y="5203894"/>
            <a:ext cx="26522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3600" i="1" dirty="0">
                <a:solidFill>
                  <a:schemeClr val="accent2"/>
                </a:solidFill>
              </a:rPr>
              <a:t>Thank you!</a:t>
            </a:r>
            <a:endParaRPr lang="en-IN" sz="3600" dirty="0">
              <a:solidFill>
                <a:schemeClr val="accent2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E5B4EC0-D84C-4087-8125-7215C7C979A4}"/>
              </a:ext>
            </a:extLst>
          </p:cNvPr>
          <p:cNvSpPr txBox="1">
            <a:spLocks/>
          </p:cNvSpPr>
          <p:nvPr/>
        </p:nvSpPr>
        <p:spPr>
          <a:xfrm>
            <a:off x="0" y="252974"/>
            <a:ext cx="12192000" cy="85319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IN" dirty="0">
                <a:solidFill>
                  <a:schemeClr val="accent2"/>
                </a:solidFill>
              </a:rPr>
              <a:t>Summary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4">
                <a:extLst>
                  <a:ext uri="{FF2B5EF4-FFF2-40B4-BE49-F238E27FC236}">
                    <a16:creationId xmlns:a16="http://schemas.microsoft.com/office/drawing/2014/main" id="{3B5A41D7-74D3-4E1A-BB3B-F3812AC87CC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5725" y="1297490"/>
                <a:ext cx="9412815" cy="57626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8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6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4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We have </a:t>
                </a:r>
                <a:r>
                  <a:rPr lang="en-US" i="1" dirty="0"/>
                  <a:t>quantified</a:t>
                </a:r>
                <a:r>
                  <a:rPr lang="en-US" dirty="0"/>
                  <a:t> the observational prospects for maximal (kinetic and annihilation) DM heating scenario of NS, corresponding to geometric values of scattering cross section.</a:t>
                </a:r>
              </a:p>
              <a:p>
                <a:r>
                  <a:rPr lang="en-US" dirty="0"/>
                  <a:t>The DM heating from </a:t>
                </a:r>
                <a:r>
                  <a:rPr lang="en-US" dirty="0" err="1"/>
                  <a:t>kinetic+annihilation</a:t>
                </a:r>
                <a:r>
                  <a:rPr lang="en-US" dirty="0"/>
                  <a:t> processes can raise the NS surface temperature to a maximum of ∼ 2600 K in the best case scenario.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We have studied the robustness of using old neutron stars as probes of DM and found that the maximal temperature varies at most by ~40%. </a:t>
                </a: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We find that NS with temperatures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</a:rPr>
                      <m:t>≳</m:t>
                    </m:r>
                    <m:r>
                      <a:rPr lang="en-IN" b="0" i="1" smtClean="0">
                        <a:solidFill>
                          <a:schemeClr val="tx1"/>
                        </a:solidFill>
                      </a:rPr>
                      <m:t>2400</m:t>
                    </m:r>
                    <m:r>
                      <a:rPr lang="en-IN" b="0" i="1" smtClean="0">
                        <a:solidFill>
                          <a:schemeClr val="tx1"/>
                        </a:solidFill>
                      </a:rPr>
                      <m:t>𝐾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at 10 pc can be detected by JWST at SNR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</a:rPr>
                      <m:t>≳</m:t>
                    </m:r>
                    <m:r>
                      <a:rPr lang="en-IN" b="0" i="1" smtClean="0">
                        <a:solidFill>
                          <a:schemeClr val="tx1"/>
                        </a:solidFill>
                      </a:rPr>
                      <m:t>10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within 24 hours of exposure time using the F150W2 filter of NIRCAM.</a:t>
                </a:r>
              </a:p>
              <a:p>
                <a:r>
                  <a:rPr lang="en-US" dirty="0"/>
                  <a:t>Observational implementation will require assembling candidate target lists for such objects through deep surveys from space and ground based facilities, such as the WFIRST or Vera C. Rubin observatory.</a:t>
                </a:r>
                <a:endParaRPr lang="en-US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" name="Text Placeholder 4">
                <a:extLst>
                  <a:ext uri="{FF2B5EF4-FFF2-40B4-BE49-F238E27FC236}">
                    <a16:creationId xmlns:a16="http://schemas.microsoft.com/office/drawing/2014/main" id="{3B5A41D7-74D3-4E1A-BB3B-F3812AC87C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725" y="1297490"/>
                <a:ext cx="9412815" cy="576262"/>
              </a:xfrm>
              <a:prstGeom prst="rect">
                <a:avLst/>
              </a:prstGeom>
              <a:blipFill>
                <a:blip r:embed="rId2"/>
                <a:stretch>
                  <a:fillRect l="-130" t="-6383" b="-595745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CFAD47-E044-4880-92FF-66A63ECE6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2E42D3-E1A3-CFF4-F32C-A1E9CB309D97}"/>
              </a:ext>
            </a:extLst>
          </p:cNvPr>
          <p:cNvSpPr txBox="1"/>
          <p:nvPr/>
        </p:nvSpPr>
        <p:spPr>
          <a:xfrm>
            <a:off x="10158540" y="6488668"/>
            <a:ext cx="20643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shiulic@iisc.ac.in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01146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85DD9D-2E9A-9B97-624F-D6BAA81C0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61AFC4F-9AB8-87E5-9D3D-14D8490664FD}"/>
              </a:ext>
            </a:extLst>
          </p:cNvPr>
          <p:cNvSpPr txBox="1">
            <a:spLocks/>
          </p:cNvSpPr>
          <p:nvPr/>
        </p:nvSpPr>
        <p:spPr>
          <a:xfrm>
            <a:off x="669058" y="344450"/>
            <a:ext cx="9914021" cy="85319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IN" dirty="0">
                <a:solidFill>
                  <a:schemeClr val="accent2"/>
                </a:solidFill>
              </a:rPr>
              <a:t>Back-up: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07A1E08-8006-DA1A-9FB1-3213C42D789B}"/>
              </a:ext>
            </a:extLst>
          </p:cNvPr>
          <p:cNvGrpSpPr/>
          <p:nvPr/>
        </p:nvGrpSpPr>
        <p:grpSpPr>
          <a:xfrm>
            <a:off x="6676897" y="2455117"/>
            <a:ext cx="3906182" cy="1947766"/>
            <a:chOff x="441769" y="4931701"/>
            <a:chExt cx="3906182" cy="194776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862C3F9-4F5C-0680-010A-2F43D301A1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1769" y="4931701"/>
              <a:ext cx="3682175" cy="1926299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60CD947-88F7-A455-9212-2DF645F402FB}"/>
                </a:ext>
              </a:extLst>
            </p:cNvPr>
            <p:cNvSpPr txBox="1"/>
            <p:nvPr/>
          </p:nvSpPr>
          <p:spPr>
            <a:xfrm>
              <a:off x="1675638" y="6633246"/>
              <a:ext cx="2672313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000" dirty="0" err="1"/>
                <a:t>Garani</a:t>
              </a:r>
              <a:r>
                <a:rPr lang="en-IN" sz="1000" dirty="0"/>
                <a:t> et al </a:t>
              </a:r>
              <a:r>
                <a:rPr lang="en-IN" sz="1000" dirty="0" err="1"/>
                <a:t>arXiv</a:t>
              </a:r>
              <a:r>
                <a:rPr lang="en-IN" sz="1000" dirty="0"/>
                <a:t>: 1906.10145 [hep-</a:t>
              </a:r>
              <a:r>
                <a:rPr lang="en-IN" sz="1000" dirty="0" err="1"/>
                <a:t>ph</a:t>
              </a:r>
              <a:r>
                <a:rPr lang="en-IN" sz="1000" dirty="0"/>
                <a:t>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1144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44EA5978-B931-FD7A-C62C-6A479F0B6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8211" y="1399122"/>
            <a:ext cx="5298764" cy="49020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39217D-DA44-185A-8B7F-08F9E21B1B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8211" y="1461723"/>
            <a:ext cx="5298764" cy="485861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3D93BF-42DA-4DA9-BF7B-5C16CB9EF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1B31B6-8045-4354-87AA-BCFA1FF2E2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702" y="1327470"/>
            <a:ext cx="2876736" cy="272532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59E3623-CDDA-467C-B70B-7C4D81E4F0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2337" y="1315777"/>
            <a:ext cx="2876737" cy="272533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B769AA-1F6E-467B-94B6-E2E00CA446E5}"/>
              </a:ext>
            </a:extLst>
          </p:cNvPr>
          <p:cNvSpPr txBox="1"/>
          <p:nvPr/>
        </p:nvSpPr>
        <p:spPr>
          <a:xfrm>
            <a:off x="464162" y="977223"/>
            <a:ext cx="1074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BSK-21:</a:t>
            </a:r>
            <a:endParaRPr lang="en-IN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6C6D69-E95A-47C1-911E-34903524AE4D}"/>
              </a:ext>
            </a:extLst>
          </p:cNvPr>
          <p:cNvSpPr txBox="1"/>
          <p:nvPr/>
        </p:nvSpPr>
        <p:spPr>
          <a:xfrm>
            <a:off x="3916508" y="1011101"/>
            <a:ext cx="1074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BSK-20:</a:t>
            </a:r>
            <a:endParaRPr lang="en-IN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6C035E-2EE5-4376-AF03-C3D1A2B1AD43}"/>
              </a:ext>
            </a:extLst>
          </p:cNvPr>
          <p:cNvSpPr txBox="1"/>
          <p:nvPr/>
        </p:nvSpPr>
        <p:spPr>
          <a:xfrm>
            <a:off x="464162" y="4071236"/>
            <a:ext cx="36439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/>
              <a:t>Benchmark NS models considered: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itle 1">
                <a:extLst>
                  <a:ext uri="{FF2B5EF4-FFF2-40B4-BE49-F238E27FC236}">
                    <a16:creationId xmlns:a16="http://schemas.microsoft.com/office/drawing/2014/main" id="{1AB007AA-10B3-4046-9730-13E021E24E3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34702" y="210221"/>
                <a:ext cx="11294741" cy="853195"/>
              </a:xfrm>
              <a:prstGeom prst="rect">
                <a:avLst/>
              </a:prstGeom>
            </p:spPr>
            <p:txBody>
              <a:bodyPr/>
              <a:lstStyle>
                <a:lvl1pPr algn="l" defTabSz="457200" rtl="0" eaLnBrk="1" latinLnBrk="0" hangingPunct="1">
                  <a:spcBef>
                    <a:spcPct val="0"/>
                  </a:spcBef>
                  <a:buNone/>
                  <a:defRPr sz="3600" b="0" i="0" kern="1200">
                    <a:solidFill>
                      <a:schemeClr val="bg2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 marL="0" marR="0" lvl="0" indent="0" algn="just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A731A"/>
                    </a:solidFill>
                    <a:effectLst/>
                    <a:uLnTx/>
                    <a:uFillTx/>
                    <a:latin typeface="Century Gothic" panose="020B0502020202020204"/>
                    <a:ea typeface="+mj-ea"/>
                    <a:cs typeface="+mj-cs"/>
                  </a:rPr>
                  <a:t>(I) Example for </a:t>
                </a:r>
                <a14:m>
                  <m:oMath xmlns:m="http://schemas.openxmlformats.org/officeDocument/2006/math">
                    <m:r>
                      <a:rPr kumimoji="0" lang="en-IN" sz="3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A731A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j-ea"/>
                        <a:cs typeface="+mj-cs"/>
                      </a:rPr>
                      <m:t>𝑈</m:t>
                    </m:r>
                    <m:sSub>
                      <m:sSubPr>
                        <m:ctrlPr>
                          <a:rPr kumimoji="0" lang="en-IN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A731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</m:ctrlPr>
                      </m:sSubPr>
                      <m:e>
                        <m:d>
                          <m:dPr>
                            <m:ctrlPr>
                              <a:rPr kumimoji="0" lang="en-IN" sz="3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A731A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j-ea"/>
                                <a:cs typeface="+mj-cs"/>
                              </a:rPr>
                            </m:ctrlPr>
                          </m:dPr>
                          <m:e>
                            <m:r>
                              <a:rPr kumimoji="0" lang="en-IN" sz="3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A731A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j-ea"/>
                                <a:cs typeface="+mj-cs"/>
                              </a:rPr>
                              <m:t>1</m:t>
                            </m:r>
                          </m:e>
                        </m:d>
                      </m:e>
                      <m:sub>
                        <m:sSub>
                          <m:sSubPr>
                            <m:ctrlPr>
                              <a:rPr kumimoji="0" lang="en-IN" sz="3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A731A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j-ea"/>
                                <a:cs typeface="+mj-cs"/>
                              </a:rPr>
                            </m:ctrlPr>
                          </m:sSubPr>
                          <m:e>
                            <m:r>
                              <a:rPr kumimoji="0" lang="en-IN" sz="3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A731A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j-ea"/>
                                <a:cs typeface="+mj-cs"/>
                              </a:rPr>
                              <m:t>𝐿</m:t>
                            </m:r>
                          </m:e>
                          <m:sub>
                            <m:r>
                              <a:rPr kumimoji="0" lang="en-IN" sz="3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A731A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j-ea"/>
                                <a:cs typeface="+mj-cs"/>
                              </a:rPr>
                              <m:t>𝜇</m:t>
                            </m:r>
                          </m:sub>
                        </m:sSub>
                        <m:r>
                          <a:rPr kumimoji="0" lang="en-IN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A731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−</m:t>
                        </m:r>
                        <m:sSub>
                          <m:sSubPr>
                            <m:ctrlPr>
                              <a:rPr kumimoji="0" lang="en-IN" sz="3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A731A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j-ea"/>
                                <a:cs typeface="+mj-cs"/>
                              </a:rPr>
                            </m:ctrlPr>
                          </m:sSubPr>
                          <m:e>
                            <m:r>
                              <a:rPr kumimoji="0" lang="en-IN" sz="3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A731A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j-ea"/>
                                <a:cs typeface="+mj-cs"/>
                              </a:rPr>
                              <m:t>𝐿</m:t>
                            </m:r>
                          </m:e>
                          <m:sub>
                            <m:r>
                              <a:rPr kumimoji="0" lang="en-IN" sz="3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A731A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j-ea"/>
                                <a:cs typeface="+mj-cs"/>
                              </a:rPr>
                              <m:t>𝜏</m:t>
                            </m:r>
                          </m:sub>
                        </m:sSub>
                      </m:sub>
                    </m:sSub>
                  </m:oMath>
                </a14:m>
                <a:r>
                  <a:rPr kumimoji="0" lang="en-IN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A731A"/>
                    </a:solidFill>
                    <a:effectLst/>
                    <a:uLnTx/>
                    <a:uFillTx/>
                    <a:latin typeface="Century Gothic" panose="020B0502020202020204"/>
                    <a:ea typeface="+mj-ea"/>
                    <a:cs typeface="+mj-cs"/>
                  </a:rPr>
                  <a:t> model:</a:t>
                </a:r>
              </a:p>
            </p:txBody>
          </p:sp>
        </mc:Choice>
        <mc:Fallback xmlns="">
          <p:sp>
            <p:nvSpPr>
              <p:cNvPr id="10" name="Title 1">
                <a:extLst>
                  <a:ext uri="{FF2B5EF4-FFF2-40B4-BE49-F238E27FC236}">
                    <a16:creationId xmlns:a16="http://schemas.microsoft.com/office/drawing/2014/main" id="{1AB007AA-10B3-4046-9730-13E021E24E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702" y="210221"/>
                <a:ext cx="11294741" cy="853195"/>
              </a:xfrm>
              <a:prstGeom prst="rect">
                <a:avLst/>
              </a:prstGeom>
              <a:blipFill>
                <a:blip r:embed="rId6"/>
                <a:stretch>
                  <a:fillRect l="-1674" t="-11429" b="-1429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B2A853B1-11EB-4D60-B290-AC1268A13C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701" y="1327469"/>
            <a:ext cx="2876736" cy="272532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723D23E-9159-4675-9E85-B1144A37A6B5}"/>
              </a:ext>
            </a:extLst>
          </p:cNvPr>
          <p:cNvSpPr txBox="1"/>
          <p:nvPr/>
        </p:nvSpPr>
        <p:spPr>
          <a:xfrm>
            <a:off x="464161" y="977222"/>
            <a:ext cx="1074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BSK-21:</a:t>
            </a:r>
            <a:endParaRPr lang="en-IN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Table 5">
                <a:extLst>
                  <a:ext uri="{FF2B5EF4-FFF2-40B4-BE49-F238E27FC236}">
                    <a16:creationId xmlns:a16="http://schemas.microsoft.com/office/drawing/2014/main" id="{97DE0C68-9D06-68DB-F1AC-C2DACEC3848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40518288"/>
                  </p:ext>
                </p:extLst>
              </p:nvPr>
            </p:nvGraphicFramePr>
            <p:xfrm>
              <a:off x="-46101" y="4756196"/>
              <a:ext cx="6315075" cy="15449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05025">
                      <a:extLst>
                        <a:ext uri="{9D8B030D-6E8A-4147-A177-3AD203B41FA5}">
                          <a16:colId xmlns:a16="http://schemas.microsoft.com/office/drawing/2014/main" val="2373873981"/>
                        </a:ext>
                      </a:extLst>
                    </a:gridCol>
                    <a:gridCol w="2105025">
                      <a:extLst>
                        <a:ext uri="{9D8B030D-6E8A-4147-A177-3AD203B41FA5}">
                          <a16:colId xmlns:a16="http://schemas.microsoft.com/office/drawing/2014/main" val="928127896"/>
                        </a:ext>
                      </a:extLst>
                    </a:gridCol>
                    <a:gridCol w="2105025">
                      <a:extLst>
                        <a:ext uri="{9D8B030D-6E8A-4147-A177-3AD203B41FA5}">
                          <a16:colId xmlns:a16="http://schemas.microsoft.com/office/drawing/2014/main" val="4106396645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endParaRPr lang="en-IN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IN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𝑴</m:t>
                                    </m:r>
                                  </m:e>
                                  <m:sub>
                                    <m:r>
                                      <a:rPr lang="en-IN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𝑵𝑺</m:t>
                                    </m:r>
                                  </m:sub>
                                </m:sSub>
                                <m:r>
                                  <a:rPr lang="en-IN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sSub>
                                  <m:sSubPr>
                                    <m:ctrlPr>
                                      <a:rPr lang="en-IN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𝑴</m:t>
                                    </m:r>
                                  </m:e>
                                  <m:sub>
                                    <m:r>
                                      <a:rPr lang="en-IN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⊙</m:t>
                                    </m:r>
                                  </m:sub>
                                </m:sSub>
                                <m:r>
                                  <a:rPr lang="en-IN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IN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IN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𝑹</m:t>
                                    </m:r>
                                  </m:e>
                                  <m:sub>
                                    <m:r>
                                      <a:rPr lang="en-IN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𝑵𝑺</m:t>
                                    </m:r>
                                  </m:sub>
                                </m:sSub>
                                <m:r>
                                  <a:rPr lang="en-IN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IN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𝒌𝒎</m:t>
                                </m:r>
                                <m:r>
                                  <a:rPr lang="en-IN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IN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05657404"/>
                      </a:ext>
                    </a:extLst>
                  </a:tr>
                  <a:tr h="307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b="1" dirty="0">
                              <a:solidFill>
                                <a:schemeClr val="tx1"/>
                              </a:solidFill>
                            </a:rPr>
                            <a:t>BSK20-1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dirty="0">
                              <a:solidFill>
                                <a:schemeClr val="tx1"/>
                              </a:solidFill>
                            </a:rPr>
                            <a:t>2.15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dirty="0">
                              <a:solidFill>
                                <a:schemeClr val="tx1"/>
                              </a:solidFill>
                            </a:rPr>
                            <a:t>10.61</a:t>
                          </a: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52476839"/>
                      </a:ext>
                    </a:extLst>
                  </a:tr>
                  <a:tr h="307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b="1" dirty="0">
                              <a:solidFill>
                                <a:schemeClr val="tx1"/>
                              </a:solidFill>
                            </a:rPr>
                            <a:t>BSK20-2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dirty="0">
                              <a:solidFill>
                                <a:schemeClr val="tx1"/>
                              </a:solidFill>
                            </a:rPr>
                            <a:t>1.31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dirty="0">
                              <a:solidFill>
                                <a:schemeClr val="tx1"/>
                              </a:solidFill>
                            </a:rPr>
                            <a:t>11.76</a:t>
                          </a: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5691905"/>
                      </a:ext>
                    </a:extLst>
                  </a:tr>
                  <a:tr h="307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b="1" dirty="0">
                              <a:solidFill>
                                <a:schemeClr val="tx1"/>
                              </a:solidFill>
                            </a:rPr>
                            <a:t>BSK21-1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dirty="0">
                              <a:solidFill>
                                <a:schemeClr val="tx1"/>
                              </a:solidFill>
                            </a:rPr>
                            <a:t>2.28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dirty="0">
                              <a:solidFill>
                                <a:schemeClr val="tx1"/>
                              </a:solidFill>
                            </a:rPr>
                            <a:t>10.72</a:t>
                          </a: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44532019"/>
                      </a:ext>
                    </a:extLst>
                  </a:tr>
                  <a:tr h="307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b="1" dirty="0">
                              <a:solidFill>
                                <a:schemeClr val="tx1"/>
                              </a:solidFill>
                            </a:rPr>
                            <a:t>BSK21-2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dirty="0">
                              <a:solidFill>
                                <a:schemeClr val="tx1"/>
                              </a:solidFill>
                            </a:rPr>
                            <a:t>1.12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dirty="0">
                              <a:solidFill>
                                <a:schemeClr val="tx1"/>
                              </a:solidFill>
                            </a:rPr>
                            <a:t>12.51</a:t>
                          </a: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99685446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Table 5">
                <a:extLst>
                  <a:ext uri="{FF2B5EF4-FFF2-40B4-BE49-F238E27FC236}">
                    <a16:creationId xmlns:a16="http://schemas.microsoft.com/office/drawing/2014/main" id="{97DE0C68-9D06-68DB-F1AC-C2DACEC3848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40518288"/>
                  </p:ext>
                </p:extLst>
              </p:nvPr>
            </p:nvGraphicFramePr>
            <p:xfrm>
              <a:off x="-46101" y="4756196"/>
              <a:ext cx="6315075" cy="15449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05025">
                      <a:extLst>
                        <a:ext uri="{9D8B030D-6E8A-4147-A177-3AD203B41FA5}">
                          <a16:colId xmlns:a16="http://schemas.microsoft.com/office/drawing/2014/main" val="2373873981"/>
                        </a:ext>
                      </a:extLst>
                    </a:gridCol>
                    <a:gridCol w="2105025">
                      <a:extLst>
                        <a:ext uri="{9D8B030D-6E8A-4147-A177-3AD203B41FA5}">
                          <a16:colId xmlns:a16="http://schemas.microsoft.com/office/drawing/2014/main" val="928127896"/>
                        </a:ext>
                      </a:extLst>
                    </a:gridCol>
                    <a:gridCol w="2105025">
                      <a:extLst>
                        <a:ext uri="{9D8B030D-6E8A-4147-A177-3AD203B41FA5}">
                          <a16:colId xmlns:a16="http://schemas.microsoft.com/office/drawing/2014/main" val="4106396645"/>
                        </a:ext>
                      </a:extLst>
                    </a:gridCol>
                  </a:tblGrid>
                  <a:tr h="314135">
                    <a:tc>
                      <a:txBody>
                        <a:bodyPr/>
                        <a:lstStyle/>
                        <a:p>
                          <a:pPr algn="ctr"/>
                          <a:endParaRPr lang="en-IN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00580" t="-1923" r="-101449" b="-40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200000" t="-1923" r="-1156" b="-4076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05657404"/>
                      </a:ext>
                    </a:extLst>
                  </a:tr>
                  <a:tr h="307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b="1" dirty="0">
                              <a:solidFill>
                                <a:schemeClr val="tx1"/>
                              </a:solidFill>
                            </a:rPr>
                            <a:t>BSK20-1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dirty="0">
                              <a:solidFill>
                                <a:schemeClr val="tx1"/>
                              </a:solidFill>
                            </a:rPr>
                            <a:t>2.15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dirty="0">
                              <a:solidFill>
                                <a:schemeClr val="tx1"/>
                              </a:solidFill>
                            </a:rPr>
                            <a:t>10.61</a:t>
                          </a: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52476839"/>
                      </a:ext>
                    </a:extLst>
                  </a:tr>
                  <a:tr h="307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b="1" dirty="0">
                              <a:solidFill>
                                <a:schemeClr val="tx1"/>
                              </a:solidFill>
                            </a:rPr>
                            <a:t>BSK20-2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dirty="0">
                              <a:solidFill>
                                <a:schemeClr val="tx1"/>
                              </a:solidFill>
                            </a:rPr>
                            <a:t>1.31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dirty="0">
                              <a:solidFill>
                                <a:schemeClr val="tx1"/>
                              </a:solidFill>
                            </a:rPr>
                            <a:t>11.76</a:t>
                          </a: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5691905"/>
                      </a:ext>
                    </a:extLst>
                  </a:tr>
                  <a:tr h="307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b="1" dirty="0">
                              <a:solidFill>
                                <a:schemeClr val="tx1"/>
                              </a:solidFill>
                            </a:rPr>
                            <a:t>BSK21-1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dirty="0">
                              <a:solidFill>
                                <a:schemeClr val="tx1"/>
                              </a:solidFill>
                            </a:rPr>
                            <a:t>2.28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dirty="0">
                              <a:solidFill>
                                <a:schemeClr val="tx1"/>
                              </a:solidFill>
                            </a:rPr>
                            <a:t>10.72</a:t>
                          </a: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44532019"/>
                      </a:ext>
                    </a:extLst>
                  </a:tr>
                  <a:tr h="307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b="1" dirty="0">
                              <a:solidFill>
                                <a:schemeClr val="tx1"/>
                              </a:solidFill>
                            </a:rPr>
                            <a:t>BSK21-2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dirty="0">
                              <a:solidFill>
                                <a:schemeClr val="tx1"/>
                              </a:solidFill>
                            </a:rPr>
                            <a:t>1.12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N" sz="1400" dirty="0">
                              <a:solidFill>
                                <a:schemeClr val="tx1"/>
                              </a:solidFill>
                            </a:rPr>
                            <a:t>12.51</a:t>
                          </a: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99685446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6A74EDD2-7E46-48F5-73DF-314A68A13AB0}"/>
              </a:ext>
            </a:extLst>
          </p:cNvPr>
          <p:cNvSpPr txBox="1"/>
          <p:nvPr/>
        </p:nvSpPr>
        <p:spPr>
          <a:xfrm>
            <a:off x="10184033" y="5788152"/>
            <a:ext cx="16129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 dirty="0"/>
              <a:t>Ongoing work: SC et 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F512E7-B892-560A-B9FA-FCC2618DC677}"/>
              </a:ext>
            </a:extLst>
          </p:cNvPr>
          <p:cNvSpPr txBox="1"/>
          <p:nvPr/>
        </p:nvSpPr>
        <p:spPr>
          <a:xfrm>
            <a:off x="3916509" y="1004670"/>
            <a:ext cx="1074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BSK-20:</a:t>
            </a:r>
            <a:endParaRPr lang="en-IN" sz="16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4A784FF-A311-2FE4-C0BE-680BF288E1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702" y="1321038"/>
            <a:ext cx="2876736" cy="272532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2BC4B26-2517-6758-56EF-9B4C829809D7}"/>
              </a:ext>
            </a:extLst>
          </p:cNvPr>
          <p:cNvSpPr txBox="1"/>
          <p:nvPr/>
        </p:nvSpPr>
        <p:spPr>
          <a:xfrm>
            <a:off x="464162" y="970791"/>
            <a:ext cx="1074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BSK-21:</a:t>
            </a:r>
            <a:endParaRPr lang="en-IN" sz="160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DFDAD58-16D5-0E85-B365-EBFD28B05034}"/>
              </a:ext>
            </a:extLst>
          </p:cNvPr>
          <p:cNvGrpSpPr/>
          <p:nvPr/>
        </p:nvGrpSpPr>
        <p:grpSpPr>
          <a:xfrm>
            <a:off x="301224" y="1515254"/>
            <a:ext cx="5580848" cy="5008913"/>
            <a:chOff x="234703" y="1146500"/>
            <a:chExt cx="5263212" cy="5066966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F088E791-8982-56E6-873A-E2A343088B0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4703" y="1146500"/>
              <a:ext cx="5215122" cy="4860772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BA108AE-3F7A-35FE-973A-8D18ED7928A1}"/>
                </a:ext>
              </a:extLst>
            </p:cNvPr>
            <p:cNvSpPr txBox="1"/>
            <p:nvPr/>
          </p:nvSpPr>
          <p:spPr>
            <a:xfrm>
              <a:off x="3836883" y="5967245"/>
              <a:ext cx="16610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000" dirty="0" err="1"/>
                <a:t>Garani</a:t>
              </a:r>
              <a:r>
                <a:rPr lang="en-IN" sz="1000" dirty="0"/>
                <a:t> and </a:t>
              </a:r>
              <a:r>
                <a:rPr lang="en-IN" sz="1000" dirty="0" err="1"/>
                <a:t>Heeck</a:t>
              </a:r>
              <a:r>
                <a:rPr lang="en-IN" sz="1000" dirty="0"/>
                <a:t> 2019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2038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" grpId="0"/>
      <p:bldP spid="19" grpId="0"/>
      <p:bldP spid="9" grpId="0"/>
      <p:bldP spid="17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85DD9D-2E9A-9B97-624F-D6BAA81C0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61AFC4F-9AB8-87E5-9D3D-14D8490664FD}"/>
              </a:ext>
            </a:extLst>
          </p:cNvPr>
          <p:cNvSpPr txBox="1">
            <a:spLocks/>
          </p:cNvSpPr>
          <p:nvPr/>
        </p:nvSpPr>
        <p:spPr>
          <a:xfrm>
            <a:off x="669058" y="344450"/>
            <a:ext cx="9914021" cy="85319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IN" dirty="0">
                <a:solidFill>
                  <a:schemeClr val="accent2"/>
                </a:solidFill>
              </a:rPr>
              <a:t>Back-up: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E9E6F11-1A7B-03CB-D5FA-58119CC91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650" y="1197645"/>
            <a:ext cx="4329572" cy="39691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C5D11D-3500-D9C8-5650-17D6345BC0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3076" y="1246366"/>
            <a:ext cx="4661676" cy="43034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4AB8199-813C-9791-DAA6-D6CF1BBAC3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7851" y="2050840"/>
            <a:ext cx="5166128" cy="475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470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85DD9D-2E9A-9B97-624F-D6BAA81C0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61AFC4F-9AB8-87E5-9D3D-14D8490664FD}"/>
              </a:ext>
            </a:extLst>
          </p:cNvPr>
          <p:cNvSpPr txBox="1">
            <a:spLocks/>
          </p:cNvSpPr>
          <p:nvPr/>
        </p:nvSpPr>
        <p:spPr>
          <a:xfrm>
            <a:off x="669058" y="344450"/>
            <a:ext cx="9914021" cy="85319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IN" dirty="0">
                <a:solidFill>
                  <a:schemeClr val="accent2"/>
                </a:solidFill>
              </a:rPr>
              <a:t>Back-up: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50E373A-0AB8-85FA-187D-B02803D3E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7510" y="1481328"/>
            <a:ext cx="3518730" cy="35065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F2264A7-2DAD-D6E0-7CDA-9488169DE6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603" y="997080"/>
            <a:ext cx="7548922" cy="399078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2FCED66-69A9-5AC4-C0A3-ED07B23661F5}"/>
              </a:ext>
            </a:extLst>
          </p:cNvPr>
          <p:cNvSpPr txBox="1"/>
          <p:nvPr/>
        </p:nvSpPr>
        <p:spPr>
          <a:xfrm>
            <a:off x="10583079" y="6439160"/>
            <a:ext cx="15023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 dirty="0"/>
              <a:t>JWST documentation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142738-43D8-3859-EEC4-A767C007C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0635" y="4637830"/>
            <a:ext cx="4332541" cy="208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593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3D93BF-42DA-4DA9-BF7B-5C16CB9EF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36C9246-93A1-480C-A09E-13D263C2D5EE}"/>
              </a:ext>
            </a:extLst>
          </p:cNvPr>
          <p:cNvSpPr txBox="1">
            <a:spLocks/>
          </p:cNvSpPr>
          <p:nvPr/>
        </p:nvSpPr>
        <p:spPr>
          <a:xfrm>
            <a:off x="234702" y="210221"/>
            <a:ext cx="11294741" cy="85319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srgbClr val="FA731A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Neutron Star as Dark Matter Probes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B75F1C8-84F2-49FD-A4E3-5624377F0438}"/>
                  </a:ext>
                </a:extLst>
              </p:cNvPr>
              <p:cNvSpPr txBox="1"/>
              <p:nvPr/>
            </p:nvSpPr>
            <p:spPr>
              <a:xfrm>
                <a:off x="201901" y="4971359"/>
                <a:ext cx="5293629" cy="8996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𝑔𝑒𝑜𝑚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𝜋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𝑒𝑠𝑐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num>
                            <m:den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den>
                          </m:f>
                        </m:e>
                      </m:rad>
                      <m:f>
                        <m:f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𝑒𝑠𝑐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IN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IN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IN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IN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den>
                      </m:f>
                      <m:r>
                        <a:rPr lang="en-I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I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𝐸𝑟𝑓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r>
                                    <a:rPr lang="en-IN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num>
                                <m:den>
                                  <m:r>
                                    <a:rPr lang="en-IN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rad>
                          <m:f>
                            <m:f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IN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IN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IN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IN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IN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B75F1C8-84F2-49FD-A4E3-5624377F04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901" y="4971359"/>
                <a:ext cx="5293629" cy="89960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A9B2279-F3FA-4FE2-9771-FDF2CEECFBDD}"/>
                  </a:ext>
                </a:extLst>
              </p:cNvPr>
              <p:cNvSpPr txBox="1"/>
              <p:nvPr/>
            </p:nvSpPr>
            <p:spPr>
              <a:xfrm>
                <a:off x="201900" y="4086353"/>
                <a:ext cx="5100755" cy="8537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𝑒𝑠𝑐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d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IN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A9B2279-F3FA-4FE2-9771-FDF2CEECFB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900" y="4086353"/>
                <a:ext cx="5100755" cy="85376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1079F51D-6A0A-4FF3-BFD3-F2B19923EB73}"/>
              </a:ext>
            </a:extLst>
          </p:cNvPr>
          <p:cNvSpPr txBox="1"/>
          <p:nvPr/>
        </p:nvSpPr>
        <p:spPr>
          <a:xfrm>
            <a:off x="5637320" y="2965142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A9E822-F0EF-49B4-9DD2-62122158AB8A}"/>
              </a:ext>
            </a:extLst>
          </p:cNvPr>
          <p:cNvSpPr txBox="1"/>
          <p:nvPr/>
        </p:nvSpPr>
        <p:spPr>
          <a:xfrm flipH="1">
            <a:off x="201900" y="877399"/>
            <a:ext cx="60693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/>
              <a:t>An account of uncertainties: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51774A2-53D1-4077-B9F8-0F6670AE0106}"/>
                  </a:ext>
                </a:extLst>
              </p:cNvPr>
              <p:cNvSpPr txBox="1"/>
              <p:nvPr/>
            </p:nvSpPr>
            <p:spPr>
              <a:xfrm>
                <a:off x="235931" y="1270998"/>
                <a:ext cx="5070555" cy="7362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𝑘𝑖𝑛</m:t>
                          </m:r>
                        </m:sub>
                      </m:sSub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𝑚𝑖𝑛</m:t>
                      </m:r>
                      <m:d>
                        <m:dPr>
                          <m:begChr m:val="["/>
                          <m:endChr m:val="]"/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1, </m:t>
                          </m:r>
                          <m:sSup>
                            <m:sSupPr>
                              <m:ctrlP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I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IN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IN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IN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IN" i="1">
                                              <a:latin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en-IN" i="1">
                                              <a:latin typeface="Cambria Math" panose="02040503050406030204" pitchFamily="18" charset="0"/>
                                            </a:rPr>
                                            <m:t>𝑔𝑒𝑜𝑚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1/4</m:t>
                              </m:r>
                            </m:sup>
                          </m:sSup>
                        </m:e>
                      </m:d>
                      <m:sSup>
                        <m:sSup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I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IN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b="0" i="1" smtClean="0">
                                          <a:latin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IN" b="0" i="1" smtClean="0">
                                          <a:latin typeface="Cambria Math" panose="02040503050406030204" pitchFamily="18" charset="0"/>
                                        </a:rPr>
                                        <m:t>𝜒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IN" b="0" i="1" smtClean="0">
                                      <a:latin typeface="Cambria Math" panose="02040503050406030204" pitchFamily="18" charset="0"/>
                                    </a:rPr>
                                    <m:t>0.4 </m:t>
                                  </m:r>
                                  <m:r>
                                    <a:rPr lang="en-IN" b="0" i="1" smtClean="0">
                                      <a:latin typeface="Cambria Math" panose="02040503050406030204" pitchFamily="18" charset="0"/>
                                    </a:rPr>
                                    <m:t>𝐺𝑒𝑉𝑐</m:t>
                                  </m:r>
                                  <m:sSup>
                                    <m:sSupPr>
                                      <m:ctrlPr>
                                        <a:rPr lang="en-IN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IN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en-IN" b="0" i="1" smtClean="0">
                                          <a:latin typeface="Cambria Math" panose="02040503050406030204" pitchFamily="18" charset="0"/>
                                        </a:rPr>
                                        <m:t>−3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1/4</m:t>
                          </m:r>
                        </m:sup>
                      </m:sSup>
                    </m:oMath>
                  </m:oMathPara>
                </a14:m>
                <a:endParaRPr lang="en-IN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51774A2-53D1-4077-B9F8-0F6670AE01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931" y="1270998"/>
                <a:ext cx="5070555" cy="73622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99982FB2-7421-467B-B8F9-DB388EE77977}"/>
              </a:ext>
            </a:extLst>
          </p:cNvPr>
          <p:cNvSpPr txBox="1"/>
          <p:nvPr/>
        </p:nvSpPr>
        <p:spPr>
          <a:xfrm>
            <a:off x="201901" y="2183562"/>
            <a:ext cx="54352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aseline="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The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 magnitude of heating depends on </a:t>
            </a:r>
            <a:r>
              <a:rPr lang="en-US" sz="1600" dirty="0">
                <a:solidFill>
                  <a:srgbClr val="FF0000"/>
                </a:solidFill>
                <a:latin typeface="Century Gothic" panose="020B0502020202020204"/>
              </a:rPr>
              <a:t>astrophysical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and </a:t>
            </a:r>
            <a:r>
              <a:rPr lang="en-US" sz="1600" dirty="0">
                <a:solidFill>
                  <a:srgbClr val="0070C0"/>
                </a:solidFill>
                <a:latin typeface="Century Gothic" panose="020B0502020202020204"/>
              </a:rPr>
              <a:t>particle physics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parameters through: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entury Gothic" panose="020B0502020202020204"/>
            </a:endParaRPr>
          </a:p>
          <a:p>
            <a:endParaRPr lang="en-IN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15FD75-5800-4684-A20D-2DA91440CEF3}"/>
                  </a:ext>
                </a:extLst>
              </p:cNvPr>
              <p:cNvSpPr txBox="1"/>
              <p:nvPr/>
            </p:nvSpPr>
            <p:spPr>
              <a:xfrm>
                <a:off x="234702" y="5980601"/>
                <a:ext cx="465249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𝐷𝑀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𝑑𝑒𝑛𝑠𝑖𝑡𝑦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𝑎𝑛𝑑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𝑑𝑖𝑠𝑝𝑒𝑟𝑠𝑖𝑜𝑛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𝑣𝑒𝑙𝑜𝑐𝑖𝑡𝑦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𝐷𝑀</m:t>
                          </m:r>
                        </m:sub>
                      </m:sSub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n-IN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15FD75-5800-4684-A20D-2DA91440CE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702" y="5980601"/>
                <a:ext cx="4652491" cy="276999"/>
              </a:xfrm>
              <a:prstGeom prst="rect">
                <a:avLst/>
              </a:prstGeom>
              <a:blipFill>
                <a:blip r:embed="rId5"/>
                <a:stretch>
                  <a:fillRect l="-655" b="-3695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0626509-39C8-4765-AB6B-9B3E27987D66}"/>
                  </a:ext>
                </a:extLst>
              </p:cNvPr>
              <p:cNvSpPr txBox="1"/>
              <p:nvPr/>
            </p:nvSpPr>
            <p:spPr>
              <a:xfrm>
                <a:off x="234702" y="5727132"/>
                <a:ext cx="160268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𝑁𝑆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𝑣𝑒𝑙𝑜𝑐𝑖𝑡𝑦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</m:oMath>
                  </m:oMathPara>
                </a14:m>
                <a:endParaRPr lang="en-IN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0626509-39C8-4765-AB6B-9B3E27987D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702" y="5727132"/>
                <a:ext cx="1602682" cy="276999"/>
              </a:xfrm>
              <a:prstGeom prst="rect">
                <a:avLst/>
              </a:prstGeom>
              <a:blipFill>
                <a:blip r:embed="rId6"/>
                <a:stretch>
                  <a:fillRect l="-3053" r="-382" b="-3695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2DBA7A5-3862-451B-A57E-432BD9A4CFB9}"/>
                  </a:ext>
                </a:extLst>
              </p:cNvPr>
              <p:cNvSpPr txBox="1"/>
              <p:nvPr/>
            </p:nvSpPr>
            <p:spPr>
              <a:xfrm>
                <a:off x="234702" y="6336883"/>
                <a:ext cx="4086055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𝑁𝑆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𝐸𝑜𝑆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𝑑𝑒𝑝𝑒𝑛𝑑𝑒𝑛𝑡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I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I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IN" b="0" i="0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I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𝑒𝑠𝑐</m:t>
                          </m:r>
                        </m:sub>
                      </m:sSub>
                      <m:r>
                        <a:rPr lang="en-IN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IN" i="1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IN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IN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2DBA7A5-3862-451B-A57E-432BD9A4CF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702" y="6336883"/>
                <a:ext cx="4086055" cy="299313"/>
              </a:xfrm>
              <a:prstGeom prst="rect">
                <a:avLst/>
              </a:prstGeom>
              <a:blipFill>
                <a:blip r:embed="rId7"/>
                <a:stretch>
                  <a:fillRect l="-896" t="-2041" r="-1493" b="-26531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6FBE8DBC-DE7C-46F9-ABAB-74A8914E7AB3}"/>
              </a:ext>
            </a:extLst>
          </p:cNvPr>
          <p:cNvGrpSpPr/>
          <p:nvPr/>
        </p:nvGrpSpPr>
        <p:grpSpPr>
          <a:xfrm>
            <a:off x="201900" y="2842013"/>
            <a:ext cx="11481112" cy="1165057"/>
            <a:chOff x="307852" y="3077899"/>
            <a:chExt cx="11481112" cy="116505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02DDFCAE-3E62-4742-8AF5-59E4498B2079}"/>
                    </a:ext>
                  </a:extLst>
                </p:cNvPr>
                <p:cNvSpPr txBox="1"/>
                <p:nvPr/>
              </p:nvSpPr>
              <p:spPr>
                <a:xfrm>
                  <a:off x="340654" y="3077899"/>
                  <a:ext cx="7850098" cy="76219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b>
                            </m:sSub>
                          </m:sup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𝑑𝑟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4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𝜒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𝜌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𝜒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solidFill>
                                                  <a:srgbClr val="0070C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solidFill>
                                                  <a:srgbClr val="0070C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𝑚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solidFill>
                                                  <a:srgbClr val="0070C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𝜒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</m:nary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b>
                                </m:sSub>
                              </m:sub>
                            </m:sSub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𝜒</m:t>
                                    </m:r>
                                  </m:sub>
                                </m:sSub>
                              </m:e>
                            </m:d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𝜒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𝑒𝑠𝑐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d>
                                  <m:dPr>
                                    <m:ctrlP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</m:d>
                              </m:e>
                            </m:d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𝜁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  <m:nary>
                              <m:nary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𝑚𝑖𝑛</m:t>
                                    </m:r>
                                  </m:sup>
                                </m:sSubSup>
                              </m:sub>
                              <m:sup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𝑎𝑥</m:t>
                                    </m:r>
                                  </m:sup>
                                </m:sSubSup>
                              </m:sup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solidFill>
                                              <a:srgbClr val="0070C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70C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0070C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nary>
                          </m:e>
                        </m:nary>
                      </m:oMath>
                    </m:oMathPara>
                  </a14:m>
                  <a:endParaRPr lang="en-IN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02DDFCAE-3E62-4742-8AF5-59E4498B207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0654" y="3077899"/>
                  <a:ext cx="7850098" cy="762196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N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E72F79FF-5EC8-4E9E-8D2E-9E78826BF3E9}"/>
                    </a:ext>
                  </a:extLst>
                </p:cNvPr>
                <p:cNvSpPr txBox="1"/>
                <p:nvPr/>
              </p:nvSpPr>
              <p:spPr>
                <a:xfrm>
                  <a:off x="307852" y="3852464"/>
                  <a:ext cx="11481112" cy="39049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brk m:alnAt="23"/>
                        </m:rPr>
                        <a:rPr lang="en-US" sz="1600" b="0" i="1" smtClean="0">
                          <a:latin typeface="Cambria Math" panose="02040503050406030204" pitchFamily="18" charset="0"/>
                        </a:rPr>
                        <m:t>𝜁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min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⁡(1,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)/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))</m:t>
                      </m:r>
                    </m:oMath>
                  </a14:m>
                  <a:r>
                    <a:rPr lang="en-IN" sz="1600" dirty="0"/>
                    <a:t> takes Pauli blocking into account where</a:t>
                  </a:r>
                  <a14:m>
                    <m:oMath xmlns:m="http://schemas.openxmlformats.org/officeDocument/2006/math">
                      <m:r>
                        <a:rPr lang="en-IN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≃</m:t>
                      </m:r>
                      <m:rad>
                        <m:radPr>
                          <m:degHide m:val="on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𝑟𝑒𝑑</m:t>
                          </m:r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𝑒𝑠𝑐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IN" sz="1600" dirty="0">
                      <a:solidFill>
                        <a:srgbClr val="FF0000"/>
                      </a:solidFill>
                    </a:rPr>
                    <a:t> </a:t>
                  </a:r>
                  <a:r>
                    <a:rPr lang="en-IN" sz="1600" dirty="0"/>
                    <a:t>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rad>
                    </m:oMath>
                  </a14:m>
                  <a:endParaRPr lang="en-IN" sz="1600" dirty="0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E72F79FF-5EC8-4E9E-8D2E-9E78826BF3E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7852" y="3852464"/>
                  <a:ext cx="11481112" cy="390492"/>
                </a:xfrm>
                <a:prstGeom prst="rect">
                  <a:avLst/>
                </a:prstGeom>
                <a:blipFill>
                  <a:blip r:embed="rId9"/>
                  <a:stretch>
                    <a:fillRect b="-10938"/>
                  </a:stretch>
                </a:blipFill>
              </p:spPr>
              <p:txBody>
                <a:bodyPr/>
                <a:lstStyle/>
                <a:p>
                  <a:r>
                    <a:rPr lang="en-IN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60328B2-FA0E-410A-BC2B-3B2D7D65391B}"/>
                  </a:ext>
                </a:extLst>
              </p:cNvPr>
              <p:cNvSpPr txBox="1"/>
              <p:nvPr/>
            </p:nvSpPr>
            <p:spPr>
              <a:xfrm>
                <a:off x="6307148" y="1221567"/>
                <a:ext cx="6149119" cy="13774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I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I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I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𝜒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IN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b="0" i="1" smtClean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  <m:r>
                                        <a:rPr lang="en-IN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IN" b="0" i="1" smtClean="0">
                                          <a:latin typeface="Cambria Math" panose="02040503050406030204" pitchFamily="18" charset="0"/>
                                        </a:rPr>
                                        <m:t>𝑆𝐵</m:t>
                                      </m:r>
                                    </m:sub>
                                  </m:sSub>
                                </m:den>
                              </m:f>
                              <m:f>
                                <m:fPr>
                                  <m:ctrlPr>
                                    <a:rPr lang="en-I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IN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en-IN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num>
                                <m:den>
                                  <m:r>
                                    <a:rPr lang="en-IN" b="0" i="1" smtClean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Sup>
                                    <m:sSubSupPr>
                                      <m:ctrlPr>
                                        <a:rPr lang="en-I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I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I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𝑒𝑠𝑐</m:t>
                                      </m:r>
                                    </m:sub>
                                    <m:sup>
                                      <m:r>
                                        <a:rPr lang="en-I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IN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I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I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  <m:rad>
                                <m:radPr>
                                  <m:degHide m:val="on"/>
                                  <m:ctrlPr>
                                    <a:rPr lang="en-I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IN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IN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en-IN" b="0" i="1" smtClean="0">
                                          <a:latin typeface="Cambria Math" panose="02040503050406030204" pitchFamily="18" charset="0"/>
                                        </a:rPr>
                                        <m:t>8</m:t>
                                      </m:r>
                                      <m:r>
                                        <a:rPr lang="en-IN" b="0" i="1" smtClean="0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den>
                                  </m:f>
                                  <m:r>
                                    <a:rPr lang="en-IN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rad>
                              <m:f>
                                <m:fPr>
                                  <m:ctrlPr>
                                    <a:rPr lang="en-I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I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I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I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𝑒𝑠𝑐</m:t>
                                      </m:r>
                                    </m:sub>
                                    <m:sup>
                                      <m:r>
                                        <a:rPr lang="en-I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I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I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I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I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𝐸𝑟𝑓</m:t>
                              </m:r>
                              <m:d>
                                <m:dPr>
                                  <m:ctrlPr>
                                    <a:rPr lang="en-I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ad>
                                    <m:radPr>
                                      <m:degHide m:val="on"/>
                                      <m:ctrlPr>
                                        <a:rPr lang="en-IN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f>
                                        <m:fPr>
                                          <m:ctrlPr>
                                            <a:rPr lang="en-IN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IN" i="1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num>
                                        <m:den>
                                          <m:r>
                                            <a:rPr lang="en-IN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  <m:r>
                                        <a:rPr lang="en-IN" i="1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e>
                                  </m:rad>
                                  <m:f>
                                    <m:fPr>
                                      <m:ctrlPr>
                                        <a:rPr lang="en-IN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IN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IN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IN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IN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IN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IN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1/4</m:t>
                          </m:r>
                        </m:sup>
                      </m:sSup>
                    </m:oMath>
                  </m:oMathPara>
                </a14:m>
                <a:endParaRPr lang="en-IN" b="0" dirty="0"/>
              </a:p>
              <a:p>
                <a:r>
                  <a:rPr lang="en-IN" dirty="0"/>
                  <a:t>              </a:t>
                </a:r>
                <a14:m>
                  <m:oMath xmlns:m="http://schemas.openxmlformats.org/officeDocument/2006/math">
                    <m:r>
                      <a:rPr lang="en-IN" b="0" i="1" smtClean="0">
                        <a:latin typeface="Cambria Math" panose="02040503050406030204" pitchFamily="18" charset="0"/>
                      </a:rPr>
                      <m:t>≃1700 </m:t>
                    </m:r>
                    <m:r>
                      <a:rPr lang="en-IN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IN" dirty="0"/>
                  <a:t> for standard values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60328B2-FA0E-410A-BC2B-3B2D7D6539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7148" y="1221567"/>
                <a:ext cx="6149119" cy="1377493"/>
              </a:xfrm>
              <a:prstGeom prst="rect">
                <a:avLst/>
              </a:prstGeom>
              <a:blipFill>
                <a:blip r:embed="rId10"/>
                <a:stretch>
                  <a:fillRect b="-9292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7D4DDA2A-67D1-405C-8E67-262C8A6A89C7}"/>
              </a:ext>
            </a:extLst>
          </p:cNvPr>
          <p:cNvSpPr txBox="1"/>
          <p:nvPr/>
        </p:nvSpPr>
        <p:spPr>
          <a:xfrm>
            <a:off x="9381708" y="6524668"/>
            <a:ext cx="277179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000" dirty="0" err="1"/>
              <a:t>Baryakhtar</a:t>
            </a:r>
            <a:r>
              <a:rPr lang="en-IN" sz="1000" dirty="0"/>
              <a:t> et al arXiv:1704.01577 [</a:t>
            </a:r>
            <a:r>
              <a:rPr lang="en-IN" sz="1000" dirty="0" err="1"/>
              <a:t>hep:ph</a:t>
            </a:r>
            <a:r>
              <a:rPr lang="en-IN" sz="1000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3782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3" grpId="0"/>
      <p:bldP spid="4" grpId="0"/>
      <p:bldP spid="17" grpId="0"/>
      <p:bldP spid="7" grpId="0"/>
      <p:bldP spid="8" grpId="0"/>
      <p:bldP spid="19" grpId="0"/>
      <p:bldP spid="13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3D93BF-42DA-4DA9-BF7B-5C16CB9EF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36C9246-93A1-480C-A09E-13D263C2D5EE}"/>
              </a:ext>
            </a:extLst>
          </p:cNvPr>
          <p:cNvSpPr txBox="1">
            <a:spLocks/>
          </p:cNvSpPr>
          <p:nvPr/>
        </p:nvSpPr>
        <p:spPr>
          <a:xfrm>
            <a:off x="234702" y="210221"/>
            <a:ext cx="11294741" cy="85319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srgbClr val="FA731A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Neutron Star as Dark Matter Probes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F3694A8-3182-40DC-B0EA-4C0BA5C8A0F8}"/>
                  </a:ext>
                </a:extLst>
              </p:cNvPr>
              <p:cNvSpPr txBox="1"/>
              <p:nvPr/>
            </p:nvSpPr>
            <p:spPr>
              <a:xfrm>
                <a:off x="436659" y="909668"/>
                <a:ext cx="160268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𝑁𝑆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𝑣𝑒𝑙𝑜𝑐𝑖𝑡𝑦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</m:oMath>
                  </m:oMathPara>
                </a14:m>
                <a:endParaRPr lang="en-IN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F3694A8-3182-40DC-B0EA-4C0BA5C8A0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659" y="909668"/>
                <a:ext cx="1602682" cy="276999"/>
              </a:xfrm>
              <a:prstGeom prst="rect">
                <a:avLst/>
              </a:prstGeom>
              <a:blipFill>
                <a:blip r:embed="rId4"/>
                <a:stretch>
                  <a:fillRect l="-3042" b="-3695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6D67238-88C6-4B84-82C3-2C179AC93E66}"/>
                  </a:ext>
                </a:extLst>
              </p:cNvPr>
              <p:cNvSpPr txBox="1"/>
              <p:nvPr/>
            </p:nvSpPr>
            <p:spPr>
              <a:xfrm>
                <a:off x="4126805" y="913814"/>
                <a:ext cx="44095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𝐷𝑀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𝑑𝑒𝑛𝑠𝑖𝑡𝑦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 &amp; 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𝑑𝑖𝑠𝑝𝑒𝑟𝑠𝑖𝑜𝑛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𝑣𝑒𝑙𝑜𝑐𝑖𝑡𝑦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𝐷𝑀</m:t>
                          </m:r>
                        </m:sub>
                      </m:sSub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n-IN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6D67238-88C6-4B84-82C3-2C179AC93E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6805" y="913814"/>
                <a:ext cx="4409540" cy="276999"/>
              </a:xfrm>
              <a:prstGeom prst="rect">
                <a:avLst/>
              </a:prstGeom>
              <a:blipFill>
                <a:blip r:embed="rId5"/>
                <a:stretch>
                  <a:fillRect l="-692" b="-40000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258D78D8-55C0-41FF-848C-DE9C652800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6805" y="1186667"/>
            <a:ext cx="7737998" cy="55064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4E42AE9-97E1-4F02-BC56-5D27303B2E43}"/>
              </a:ext>
            </a:extLst>
          </p:cNvPr>
          <p:cNvSpPr txBox="1"/>
          <p:nvPr/>
        </p:nvSpPr>
        <p:spPr>
          <a:xfrm>
            <a:off x="-16764" y="6647779"/>
            <a:ext cx="611276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000" dirty="0"/>
              <a:t>arXiv:0910.3684v1 [astro-ph.GA]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F74426-199F-4ECD-ACAE-BB86106D5237}"/>
              </a:ext>
            </a:extLst>
          </p:cNvPr>
          <p:cNvSpPr txBox="1"/>
          <p:nvPr/>
        </p:nvSpPr>
        <p:spPr>
          <a:xfrm>
            <a:off x="4155984" y="6611779"/>
            <a:ext cx="225171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000" dirty="0"/>
              <a:t>arXiv:1601.04707v2 [astro-ph.CO]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1BBB4D-5A6C-5242-7E21-C71AD64C86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7197" y="1380744"/>
            <a:ext cx="3629059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41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41420F-31DD-B900-0FD0-23696B441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B5C6B7-2B42-3B98-9747-2D9418FF7A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026" y="1988597"/>
            <a:ext cx="5186775" cy="36754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E18CE6-27BB-8E41-3BB3-3176F9349063}"/>
              </a:ext>
            </a:extLst>
          </p:cNvPr>
          <p:cNvSpPr txBox="1"/>
          <p:nvPr/>
        </p:nvSpPr>
        <p:spPr>
          <a:xfrm>
            <a:off x="10147613" y="6500134"/>
            <a:ext cx="20862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+mj-lt"/>
              </a:rPr>
              <a:t>Garani</a:t>
            </a:r>
            <a:r>
              <a:rPr lang="en-IN" sz="1000" dirty="0">
                <a:latin typeface="+mj-lt"/>
              </a:rPr>
              <a:t> et al </a:t>
            </a:r>
            <a:r>
              <a:rPr lang="en-IN" sz="1000" dirty="0">
                <a:effectLst/>
                <a:latin typeface="+mj-lt"/>
              </a:rPr>
              <a:t>arXiv:1906.10145</a:t>
            </a:r>
            <a:endParaRPr lang="en-IN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39783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4A3979-B792-B8A9-54B8-692E33A38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10C31A-095F-63FF-9690-098CA6421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751" y="2068496"/>
            <a:ext cx="9682780" cy="36727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3C33FD-80BD-0619-19F3-30B74BC712B7}"/>
              </a:ext>
            </a:extLst>
          </p:cNvPr>
          <p:cNvSpPr txBox="1"/>
          <p:nvPr/>
        </p:nvSpPr>
        <p:spPr>
          <a:xfrm>
            <a:off x="10147613" y="6500134"/>
            <a:ext cx="20862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+mj-lt"/>
              </a:rPr>
              <a:t>Garani</a:t>
            </a:r>
            <a:r>
              <a:rPr lang="en-IN" sz="1000" dirty="0">
                <a:latin typeface="+mj-lt"/>
              </a:rPr>
              <a:t> et al </a:t>
            </a:r>
            <a:r>
              <a:rPr lang="en-IN" sz="1000" dirty="0">
                <a:effectLst/>
                <a:latin typeface="+mj-lt"/>
              </a:rPr>
              <a:t>arXiv:1906.10145</a:t>
            </a:r>
            <a:endParaRPr lang="en-IN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155554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8216ADD-E074-4C71-83FB-08AB5646C3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0589" y="1020323"/>
            <a:ext cx="4615802" cy="350494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3D93BF-42DA-4DA9-BF7B-5C16CB9EF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36C9246-93A1-480C-A09E-13D263C2D5EE}"/>
              </a:ext>
            </a:extLst>
          </p:cNvPr>
          <p:cNvSpPr txBox="1">
            <a:spLocks/>
          </p:cNvSpPr>
          <p:nvPr/>
        </p:nvSpPr>
        <p:spPr>
          <a:xfrm>
            <a:off x="234702" y="210221"/>
            <a:ext cx="11294741" cy="85319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srgbClr val="FA731A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Neutron Star as Dark Matter Probes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D651A03-AE95-4CAE-B8E6-5C29054E1D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603" y="1063416"/>
            <a:ext cx="4615802" cy="34618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6B1023B-4B3B-4A0E-80E2-08DF559675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8099" y="3185927"/>
            <a:ext cx="4615802" cy="34618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14">
                <a:extLst>
                  <a:ext uri="{FF2B5EF4-FFF2-40B4-BE49-F238E27FC236}">
                    <a16:creationId xmlns:a16="http://schemas.microsoft.com/office/drawing/2014/main" id="{69B924A5-577D-A852-C8E3-A7EF9D8FD30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57541069"/>
                  </p:ext>
                </p:extLst>
              </p:nvPr>
            </p:nvGraphicFramePr>
            <p:xfrm>
              <a:off x="234702" y="5294820"/>
              <a:ext cx="3300984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22774">
                      <a:extLst>
                        <a:ext uri="{9D8B030D-6E8A-4147-A177-3AD203B41FA5}">
                          <a16:colId xmlns:a16="http://schemas.microsoft.com/office/drawing/2014/main" val="1534989129"/>
                        </a:ext>
                      </a:extLst>
                    </a:gridCol>
                    <a:gridCol w="2078210">
                      <a:extLst>
                        <a:ext uri="{9D8B030D-6E8A-4147-A177-3AD203B41FA5}">
                          <a16:colId xmlns:a16="http://schemas.microsoft.com/office/drawing/2014/main" val="3185166745"/>
                        </a:ext>
                      </a:extLst>
                    </a:gridCol>
                  </a:tblGrid>
                  <a:tr h="450467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Dispersion velocity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𝒗</m:t>
                                  </m:r>
                                </m:e>
                                <m:sub>
                                  <m:r>
                                    <a:rPr lang="en-US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𝒅</m:t>
                                  </m:r>
                                </m:sub>
                              </m:sSub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𝒌𝒎</m:t>
                              </m:r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 </m:t>
                              </m:r>
                            </m:oMath>
                          </a14:m>
                          <a:endParaRPr lang="en-IN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accent1">
                            <a:alpha val="21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Energy density at solar radius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IN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𝑫𝑴</m:t>
                                  </m:r>
                                </m:sub>
                              </m:sSub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𝑮𝒆𝑽</m:t>
                              </m:r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  <m:sSup>
                                <m:sSupPr>
                                  <m:ctrlPr>
                                    <a:rPr lang="en-US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IN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accent1">
                            <a:alpha val="21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79433972"/>
                      </a:ext>
                    </a:extLst>
                  </a:tr>
                  <a:tr h="254956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235.8</a:t>
                          </a:r>
                          <a:endParaRPr lang="en-IN" sz="1200" dirty="0"/>
                        </a:p>
                      </a:txBody>
                      <a:tcPr>
                        <a:solidFill>
                          <a:schemeClr val="accent1">
                            <a:alpha val="21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0.41</a:t>
                          </a:r>
                          <a:endParaRPr lang="en-IN" sz="1200" dirty="0"/>
                        </a:p>
                      </a:txBody>
                      <a:tcPr>
                        <a:solidFill>
                          <a:schemeClr val="accent1">
                            <a:alpha val="21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26405788"/>
                      </a:ext>
                    </a:extLst>
                  </a:tr>
                  <a:tr h="254956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356.6</a:t>
                          </a:r>
                          <a:endParaRPr lang="en-IN" sz="1200" dirty="0"/>
                        </a:p>
                      </a:txBody>
                      <a:tcPr>
                        <a:solidFill>
                          <a:schemeClr val="accent1">
                            <a:alpha val="21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0.54</a:t>
                          </a:r>
                          <a:endParaRPr lang="en-IN" sz="1200" dirty="0"/>
                        </a:p>
                      </a:txBody>
                      <a:tcPr>
                        <a:solidFill>
                          <a:schemeClr val="accent1">
                            <a:alpha val="21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1746235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14">
                <a:extLst>
                  <a:ext uri="{FF2B5EF4-FFF2-40B4-BE49-F238E27FC236}">
                    <a16:creationId xmlns:a16="http://schemas.microsoft.com/office/drawing/2014/main" id="{69B924A5-577D-A852-C8E3-A7EF9D8FD30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57541069"/>
                  </p:ext>
                </p:extLst>
              </p:nvPr>
            </p:nvGraphicFramePr>
            <p:xfrm>
              <a:off x="234702" y="5294820"/>
              <a:ext cx="3300984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22774">
                      <a:extLst>
                        <a:ext uri="{9D8B030D-6E8A-4147-A177-3AD203B41FA5}">
                          <a16:colId xmlns:a16="http://schemas.microsoft.com/office/drawing/2014/main" val="1534989129"/>
                        </a:ext>
                      </a:extLst>
                    </a:gridCol>
                    <a:gridCol w="2078210">
                      <a:extLst>
                        <a:ext uri="{9D8B030D-6E8A-4147-A177-3AD203B41FA5}">
                          <a16:colId xmlns:a16="http://schemas.microsoft.com/office/drawing/2014/main" val="3185166745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98" t="-943" r="-172139" b="-924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59064" t="-943" r="-1170" b="-9245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79433972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235.8</a:t>
                          </a:r>
                          <a:endParaRPr lang="en-IN" sz="1200" dirty="0"/>
                        </a:p>
                      </a:txBody>
                      <a:tcPr>
                        <a:solidFill>
                          <a:schemeClr val="accent1">
                            <a:alpha val="21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0.41</a:t>
                          </a:r>
                          <a:endParaRPr lang="en-IN" sz="1200" dirty="0"/>
                        </a:p>
                      </a:txBody>
                      <a:tcPr>
                        <a:solidFill>
                          <a:schemeClr val="accent1">
                            <a:alpha val="21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26405788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356.6</a:t>
                          </a:r>
                          <a:endParaRPr lang="en-IN" sz="1200" dirty="0"/>
                        </a:p>
                      </a:txBody>
                      <a:tcPr>
                        <a:solidFill>
                          <a:schemeClr val="accent1">
                            <a:alpha val="21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0.54</a:t>
                          </a:r>
                          <a:endParaRPr lang="en-IN" sz="1200" dirty="0"/>
                        </a:p>
                      </a:txBody>
                      <a:tcPr>
                        <a:solidFill>
                          <a:schemeClr val="accent1">
                            <a:alpha val="21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1746235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56769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D0B5255-D661-47A0-BCB1-57F512FA4CFB}"/>
              </a:ext>
            </a:extLst>
          </p:cNvPr>
          <p:cNvSpPr txBox="1">
            <a:spLocks/>
          </p:cNvSpPr>
          <p:nvPr/>
        </p:nvSpPr>
        <p:spPr>
          <a:xfrm>
            <a:off x="442403" y="131748"/>
            <a:ext cx="6826928" cy="85319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IN" dirty="0">
                <a:solidFill>
                  <a:schemeClr val="accent2"/>
                </a:solidFill>
              </a:rPr>
              <a:t>Overview: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F76E82-834E-4B34-9E82-535E814B3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8DFFE01-43A2-4D6D-B4D6-BA3D46BB50F7}"/>
              </a:ext>
            </a:extLst>
          </p:cNvPr>
          <p:cNvSpPr txBox="1">
            <a:spLocks/>
          </p:cNvSpPr>
          <p:nvPr/>
        </p:nvSpPr>
        <p:spPr>
          <a:xfrm>
            <a:off x="442403" y="1438183"/>
            <a:ext cx="8372273" cy="432262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/>
              <a:t>How can old Neutron Stars (NS) be probes for Dark Matter (DM)</a:t>
            </a:r>
          </a:p>
          <a:p>
            <a:r>
              <a:rPr lang="en-IN" dirty="0"/>
              <a:t>Goodness of probe: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IN" sz="1600" dirty="0"/>
              <a:t>Uncertainties that affect surface temperatures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IN" sz="1600" dirty="0"/>
              <a:t>Maximal heating and detectability at the James Webb Space Telescope (JWST)</a:t>
            </a:r>
          </a:p>
          <a:p>
            <a:r>
              <a:rPr lang="en-IN" dirty="0"/>
              <a:t>Results and Summary</a:t>
            </a:r>
          </a:p>
        </p:txBody>
      </p:sp>
    </p:spTree>
    <p:extLst>
      <p:ext uri="{BB962C8B-B14F-4D97-AF65-F5344CB8AC3E}">
        <p14:creationId xmlns:p14="http://schemas.microsoft.com/office/powerpoint/2010/main" val="36679155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8B38AC-81B8-4759-87D6-5F28F4C67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46137B3-6014-4823-81EA-563B0A0E96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3178" y="3438812"/>
            <a:ext cx="4420494" cy="331537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21AD2FE-71A7-46AB-B43A-7C324019D7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178" y="103817"/>
            <a:ext cx="4420495" cy="331537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B92D16B-505D-4D62-B720-57CE31137C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2858" y="80335"/>
            <a:ext cx="4420494" cy="331537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B5AEBB9-BE9A-41E8-89D5-D0EA3218BA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2858" y="3386831"/>
            <a:ext cx="4420494" cy="3315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5649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62AC073-1C43-47B4-A11D-4FDC2C4C852D}"/>
              </a:ext>
            </a:extLst>
          </p:cNvPr>
          <p:cNvSpPr txBox="1">
            <a:spLocks/>
          </p:cNvSpPr>
          <p:nvPr/>
        </p:nvSpPr>
        <p:spPr>
          <a:xfrm>
            <a:off x="669058" y="344450"/>
            <a:ext cx="9914021" cy="85319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IN" dirty="0">
                <a:solidFill>
                  <a:schemeClr val="accent2"/>
                </a:solidFill>
              </a:rPr>
              <a:t>Back-up: </a:t>
            </a:r>
            <a:r>
              <a:rPr lang="en-IN" dirty="0" err="1">
                <a:solidFill>
                  <a:schemeClr val="accent2"/>
                </a:solidFill>
              </a:rPr>
              <a:t>EoS</a:t>
            </a:r>
            <a:r>
              <a:rPr lang="en-IN" dirty="0">
                <a:solidFill>
                  <a:schemeClr val="accent2"/>
                </a:solidFill>
              </a:rPr>
              <a:t> 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8642E6-5F60-4FED-BA44-E326A7A9B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05F2C8-D81A-4332-90B8-BA1AB900A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058" y="1307301"/>
            <a:ext cx="5131673" cy="19563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ADB49C5-A718-4868-A838-F2C21F0AC9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1184" y="1398237"/>
            <a:ext cx="4643599" cy="18073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11597C7-3256-482C-877A-A15F743DB4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059" y="3840852"/>
            <a:ext cx="5131672" cy="18129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FC0AEA8-8750-4808-8783-134505688D55}"/>
                  </a:ext>
                </a:extLst>
              </p:cNvPr>
              <p:cNvSpPr txBox="1"/>
              <p:nvPr/>
            </p:nvSpPr>
            <p:spPr>
              <a:xfrm>
                <a:off x="669058" y="5849905"/>
                <a:ext cx="7850098" cy="7621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sup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𝜒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𝜒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nary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𝑒𝑠𝑐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d>
                            </m:e>
                          </m:d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𝜁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nary>
                            <m:nary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𝑚𝑖𝑛</m:t>
                                  </m:r>
                                </m:sup>
                              </m:sSubSup>
                            </m:sub>
                            <m:sup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𝑎𝑥</m:t>
                                  </m:r>
                                </m:sup>
                              </m:sSubSup>
                            </m:sup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nary>
                        </m:e>
                      </m:nary>
                    </m:oMath>
                  </m:oMathPara>
                </a14:m>
                <a:endParaRPr lang="en-IN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FC0AEA8-8750-4808-8783-134505688D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058" y="5849905"/>
                <a:ext cx="7850098" cy="76219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3555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3D93BF-42DA-4DA9-BF7B-5C16CB9EF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36C9246-93A1-480C-A09E-13D263C2D5EE}"/>
              </a:ext>
            </a:extLst>
          </p:cNvPr>
          <p:cNvSpPr txBox="1">
            <a:spLocks/>
          </p:cNvSpPr>
          <p:nvPr/>
        </p:nvSpPr>
        <p:spPr>
          <a:xfrm>
            <a:off x="234702" y="210221"/>
            <a:ext cx="11294741" cy="85319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srgbClr val="FA731A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Neutron Stars as Dark Matter Probes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79F51D-6A0A-4FF3-BFD3-F2B19923EB73}"/>
              </a:ext>
            </a:extLst>
          </p:cNvPr>
          <p:cNvSpPr txBox="1"/>
          <p:nvPr/>
        </p:nvSpPr>
        <p:spPr>
          <a:xfrm>
            <a:off x="5637320" y="2965142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IN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3935A764-A5FA-4FEA-AA0A-5BDB71A1FBCC}"/>
              </a:ext>
            </a:extLst>
          </p:cNvPr>
          <p:cNvSpPr txBox="1">
            <a:spLocks/>
          </p:cNvSpPr>
          <p:nvPr/>
        </p:nvSpPr>
        <p:spPr>
          <a:xfrm>
            <a:off x="0" y="1576265"/>
            <a:ext cx="12191999" cy="5762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ctr">
              <a:buClr>
                <a:srgbClr val="F5A408"/>
              </a:buClr>
              <a:buNone/>
            </a:pPr>
            <a:r>
              <a:rPr lang="en-US" baseline="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Goodness of the probe would be determined by two factors: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 algn="just">
              <a:buClr>
                <a:srgbClr val="F5A408"/>
              </a:buClr>
            </a:pPr>
            <a:endParaRPr kumimoji="0" lang="en-US" b="0" i="0" u="none" strike="noStrike" kern="1200" cap="none" spc="0" normalizeH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0FA7BE4-33A3-1583-AEE5-773041065B93}"/>
              </a:ext>
            </a:extLst>
          </p:cNvPr>
          <p:cNvGrpSpPr/>
          <p:nvPr/>
        </p:nvGrpSpPr>
        <p:grpSpPr>
          <a:xfrm rot="2971858">
            <a:off x="6031757" y="2327602"/>
            <a:ext cx="1422330" cy="391788"/>
            <a:chOff x="2309764" y="2113390"/>
            <a:chExt cx="319280" cy="449495"/>
          </a:xfrm>
        </p:grpSpPr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D6017149-E362-52AA-3FD2-32AA679AE5E4}"/>
                </a:ext>
              </a:extLst>
            </p:cNvPr>
            <p:cNvSpPr/>
            <p:nvPr/>
          </p:nvSpPr>
          <p:spPr>
            <a:xfrm rot="21597319">
              <a:off x="2309764" y="2113390"/>
              <a:ext cx="319280" cy="44949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Arrow: Right 4">
              <a:extLst>
                <a:ext uri="{FF2B5EF4-FFF2-40B4-BE49-F238E27FC236}">
                  <a16:creationId xmlns:a16="http://schemas.microsoft.com/office/drawing/2014/main" id="{237175A6-F95F-3956-3E9C-C236CE95C139}"/>
                </a:ext>
              </a:extLst>
            </p:cNvPr>
            <p:cNvSpPr txBox="1"/>
            <p:nvPr/>
          </p:nvSpPr>
          <p:spPr>
            <a:xfrm rot="21597319">
              <a:off x="2309764" y="2203326"/>
              <a:ext cx="223496" cy="2696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IN" kern="12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477BE7A-CAC8-4696-E313-18BD8C5E8734}"/>
              </a:ext>
            </a:extLst>
          </p:cNvPr>
          <p:cNvGrpSpPr/>
          <p:nvPr/>
        </p:nvGrpSpPr>
        <p:grpSpPr>
          <a:xfrm rot="7878595">
            <a:off x="4768227" y="2332010"/>
            <a:ext cx="1422330" cy="391788"/>
            <a:chOff x="2309764" y="2113390"/>
            <a:chExt cx="319280" cy="449495"/>
          </a:xfrm>
        </p:grpSpPr>
        <p:sp>
          <p:nvSpPr>
            <p:cNvPr id="20" name="Arrow: Right 19">
              <a:extLst>
                <a:ext uri="{FF2B5EF4-FFF2-40B4-BE49-F238E27FC236}">
                  <a16:creationId xmlns:a16="http://schemas.microsoft.com/office/drawing/2014/main" id="{9F12E229-0C4D-86EF-6129-6EA415E8E41D}"/>
                </a:ext>
              </a:extLst>
            </p:cNvPr>
            <p:cNvSpPr/>
            <p:nvPr/>
          </p:nvSpPr>
          <p:spPr>
            <a:xfrm rot="21597319">
              <a:off x="2309764" y="2113390"/>
              <a:ext cx="319280" cy="44949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Arrow: Right 4">
              <a:extLst>
                <a:ext uri="{FF2B5EF4-FFF2-40B4-BE49-F238E27FC236}">
                  <a16:creationId xmlns:a16="http://schemas.microsoft.com/office/drawing/2014/main" id="{D781E4EC-6A35-3BA6-B738-59BF5916F603}"/>
                </a:ext>
              </a:extLst>
            </p:cNvPr>
            <p:cNvSpPr txBox="1"/>
            <p:nvPr/>
          </p:nvSpPr>
          <p:spPr>
            <a:xfrm rot="21597319">
              <a:off x="2309764" y="2203326"/>
              <a:ext cx="223496" cy="2696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IN" kern="1200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9DD84DD1-84A8-04DA-2C71-5D6B629CC93F}"/>
              </a:ext>
            </a:extLst>
          </p:cNvPr>
          <p:cNvSpPr txBox="1"/>
          <p:nvPr/>
        </p:nvSpPr>
        <p:spPr>
          <a:xfrm>
            <a:off x="162017" y="3126252"/>
            <a:ext cx="609452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>
              <a:buClr>
                <a:srgbClr val="F5A408"/>
              </a:buClr>
            </a:pP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How do the </a:t>
            </a:r>
            <a:r>
              <a:rPr lang="en-US" sz="1600" dirty="0">
                <a:solidFill>
                  <a:schemeClr val="accent2"/>
                </a:solidFill>
                <a:latin typeface="Century Gothic" panose="020B0502020202020204"/>
              </a:rPr>
              <a:t>astrophysical uncertainties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play into the </a:t>
            </a:r>
            <a:r>
              <a:rPr lang="en-US" sz="1600" dirty="0">
                <a:solidFill>
                  <a:schemeClr val="accent2"/>
                </a:solidFill>
                <a:latin typeface="Century Gothic" panose="020B0502020202020204"/>
              </a:rPr>
              <a:t>DM predictions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that can be made from the observation of a heated, old Neutron Star.</a:t>
            </a:r>
          </a:p>
          <a:p>
            <a:pPr lvl="2" algn="just">
              <a:buClr>
                <a:srgbClr val="F5A408"/>
              </a:buClr>
            </a:pP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Variation in capture rates and temperatures from spanning over allowed range of input parameters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A0E46E8-A7F5-CCD1-776B-1D5875CC0E81}"/>
              </a:ext>
            </a:extLst>
          </p:cNvPr>
          <p:cNvSpPr txBox="1"/>
          <p:nvPr/>
        </p:nvSpPr>
        <p:spPr>
          <a:xfrm>
            <a:off x="5541885" y="3119760"/>
            <a:ext cx="60945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>
              <a:buClr>
                <a:srgbClr val="F5A408"/>
              </a:buClr>
            </a:pP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What are the prospects for </a:t>
            </a:r>
            <a:r>
              <a:rPr lang="en-US" sz="1600" dirty="0">
                <a:solidFill>
                  <a:schemeClr val="accent2"/>
                </a:solidFill>
                <a:latin typeface="Century Gothic" panose="020B0502020202020204"/>
              </a:rPr>
              <a:t>actually observing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 said heated old and isolated Neutron Star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1C62826-CB2A-801D-9F9A-EF6EE5F5A2EF}"/>
              </a:ext>
            </a:extLst>
          </p:cNvPr>
          <p:cNvGrpSpPr/>
          <p:nvPr/>
        </p:nvGrpSpPr>
        <p:grpSpPr>
          <a:xfrm rot="5400000">
            <a:off x="3024240" y="4673650"/>
            <a:ext cx="830997" cy="391788"/>
            <a:chOff x="2309764" y="2113390"/>
            <a:chExt cx="319280" cy="449495"/>
          </a:xfrm>
        </p:grpSpPr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C19B7441-78B4-D69B-C247-0AC693FC3563}"/>
                </a:ext>
              </a:extLst>
            </p:cNvPr>
            <p:cNvSpPr/>
            <p:nvPr/>
          </p:nvSpPr>
          <p:spPr>
            <a:xfrm rot="21597319">
              <a:off x="2309764" y="2113390"/>
              <a:ext cx="319280" cy="44949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Arrow: Right 4">
              <a:extLst>
                <a:ext uri="{FF2B5EF4-FFF2-40B4-BE49-F238E27FC236}">
                  <a16:creationId xmlns:a16="http://schemas.microsoft.com/office/drawing/2014/main" id="{56AF4973-4E93-9918-5A26-DBA1EC625BC7}"/>
                </a:ext>
              </a:extLst>
            </p:cNvPr>
            <p:cNvSpPr txBox="1"/>
            <p:nvPr/>
          </p:nvSpPr>
          <p:spPr>
            <a:xfrm rot="21597319">
              <a:off x="2309764" y="2203326"/>
              <a:ext cx="223496" cy="2696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IN" kern="1200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DE8A176-DCFE-F908-B82D-3B8DB6FF820D}"/>
              </a:ext>
            </a:extLst>
          </p:cNvPr>
          <p:cNvGrpSpPr/>
          <p:nvPr/>
        </p:nvGrpSpPr>
        <p:grpSpPr>
          <a:xfrm rot="5400000">
            <a:off x="8031364" y="4114259"/>
            <a:ext cx="1046638" cy="391788"/>
            <a:chOff x="2309764" y="2113390"/>
            <a:chExt cx="319280" cy="449495"/>
          </a:xfrm>
        </p:grpSpPr>
        <p:sp>
          <p:nvSpPr>
            <p:cNvPr id="28" name="Arrow: Right 27">
              <a:extLst>
                <a:ext uri="{FF2B5EF4-FFF2-40B4-BE49-F238E27FC236}">
                  <a16:creationId xmlns:a16="http://schemas.microsoft.com/office/drawing/2014/main" id="{28091013-3F5F-7802-D664-71F79888897C}"/>
                </a:ext>
              </a:extLst>
            </p:cNvPr>
            <p:cNvSpPr/>
            <p:nvPr/>
          </p:nvSpPr>
          <p:spPr>
            <a:xfrm rot="21597319">
              <a:off x="2309764" y="2113390"/>
              <a:ext cx="319280" cy="44949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Arrow: Right 4">
              <a:extLst>
                <a:ext uri="{FF2B5EF4-FFF2-40B4-BE49-F238E27FC236}">
                  <a16:creationId xmlns:a16="http://schemas.microsoft.com/office/drawing/2014/main" id="{2A25D6A6-2261-E197-CDC3-2A03D0A6B161}"/>
                </a:ext>
              </a:extLst>
            </p:cNvPr>
            <p:cNvSpPr txBox="1"/>
            <p:nvPr/>
          </p:nvSpPr>
          <p:spPr>
            <a:xfrm rot="21597319">
              <a:off x="2309764" y="2203326"/>
              <a:ext cx="223496" cy="2696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IN" kern="12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B01EDA3-D82A-E885-D041-6ECD64057380}"/>
                  </a:ext>
                </a:extLst>
              </p:cNvPr>
              <p:cNvSpPr txBox="1"/>
              <p:nvPr/>
            </p:nvSpPr>
            <p:spPr>
              <a:xfrm>
                <a:off x="1380932" y="5334588"/>
                <a:ext cx="4160954" cy="1152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entury Gothic" panose="020B0502020202020204"/>
                  </a:rPr>
                  <a:t>(I) An accounting of known </a:t>
                </a:r>
                <a:r>
                  <a:rPr lang="en-US" sz="1600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uncertainties from </a:t>
                </a:r>
                <a:r>
                  <a:rPr lang="en-US" sz="1600" dirty="0">
                    <a:solidFill>
                      <a:schemeClr val="accent2"/>
                    </a:solidFill>
                    <a:latin typeface="Century Gothic" panose="020B0502020202020204"/>
                  </a:rPr>
                  <a:t>astrophysics</a:t>
                </a:r>
                <a:r>
                  <a:rPr lang="en-US" sz="16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entury Gothic" panose="020B0502020202020204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N" sz="16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𝑁𝑆</m:t>
                            </m:r>
                          </m:sub>
                        </m:sSub>
                        <m:r>
                          <a:rPr lang="en-IN" sz="1600" b="0" i="1" smtClean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  <m:sup>
                            <m: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𝐷𝑀</m:t>
                            </m:r>
                          </m:sup>
                        </m:sSubSup>
                        <m:r>
                          <a:rPr lang="en-IN" sz="1600" b="0" i="1" smtClean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p>
                            <m: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𝐷𝑀</m:t>
                            </m:r>
                          </m:sup>
                        </m:sSup>
                        <m:r>
                          <a:rPr lang="en-IN" sz="1600" i="1" smtClean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IN" sz="1600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entury Gothic" panose="020B0502020202020204"/>
                  </a:rPr>
                  <a:t> and Neutron Star </a:t>
                </a:r>
                <a:r>
                  <a:rPr lang="en-US" sz="1600" dirty="0">
                    <a:solidFill>
                      <a:schemeClr val="accent2"/>
                    </a:solidFill>
                    <a:latin typeface="Century Gothic" panose="020B0502020202020204"/>
                  </a:rPr>
                  <a:t>Equation of State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N" sz="1600" b="0" i="1" smtClean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𝑁𝑆</m:t>
                            </m:r>
                          </m:sub>
                        </m:sSub>
                        <m:r>
                          <a:rPr lang="en-IN" sz="1600" b="0" i="1" smtClean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𝑁𝑆</m:t>
                            </m:r>
                          </m:sub>
                        </m:sSub>
                        <m:r>
                          <a:rPr lang="en-IN" sz="1600" b="0" i="1" smtClean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IN" sz="1600" b="0" i="1" smtClean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𝑒𝑠𝑐</m:t>
                            </m:r>
                          </m:sub>
                        </m:sSub>
                        <m:r>
                          <a:rPr lang="en-IN" sz="1600" b="0" i="1" smtClean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IN" sz="16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e>
                    </m:d>
                  </m:oMath>
                </a14:m>
                <a:endParaRPr lang="en-IN" sz="16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B01EDA3-D82A-E885-D041-6ECD640573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0932" y="5334588"/>
                <a:ext cx="4160954" cy="1152110"/>
              </a:xfrm>
              <a:prstGeom prst="rect">
                <a:avLst/>
              </a:prstGeom>
              <a:blipFill>
                <a:blip r:embed="rId2"/>
                <a:stretch>
                  <a:fillRect l="-880" t="-1587" b="-3175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BDB6F66F-8D9B-7D16-273E-AB6C7673B8D2}"/>
              </a:ext>
            </a:extLst>
          </p:cNvPr>
          <p:cNvSpPr txBox="1"/>
          <p:nvPr/>
        </p:nvSpPr>
        <p:spPr>
          <a:xfrm>
            <a:off x="7194526" y="4875978"/>
            <a:ext cx="272024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(II) A careful analysis exploiting the features of the James Webb Space Telescope, using their exposure time calculator to arrive at realistic </a:t>
            </a:r>
            <a:r>
              <a:rPr lang="en-US" sz="1600" dirty="0">
                <a:solidFill>
                  <a:schemeClr val="accent2"/>
                </a:solidFill>
                <a:latin typeface="Century Gothic" panose="020B0502020202020204"/>
              </a:rPr>
              <a:t>SNR</a:t>
            </a:r>
            <a:endParaRPr lang="en-IN" sz="1600" dirty="0">
              <a:solidFill>
                <a:schemeClr val="accent2"/>
              </a:solidFill>
            </a:endParaRPr>
          </a:p>
        </p:txBody>
      </p: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788F18DE-22D4-46CE-0818-0C955023C627}"/>
              </a:ext>
            </a:extLst>
          </p:cNvPr>
          <p:cNvCxnSpPr>
            <a:cxnSpLocks/>
          </p:cNvCxnSpPr>
          <p:nvPr/>
        </p:nvCxnSpPr>
        <p:spPr>
          <a:xfrm flipV="1">
            <a:off x="5355771" y="5165487"/>
            <a:ext cx="1730829" cy="1142007"/>
          </a:xfrm>
          <a:prstGeom prst="bentConnector3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871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30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3D93BF-42DA-4DA9-BF7B-5C16CB9EF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36C9246-93A1-480C-A09E-13D263C2D5EE}"/>
              </a:ext>
            </a:extLst>
          </p:cNvPr>
          <p:cNvSpPr txBox="1">
            <a:spLocks/>
          </p:cNvSpPr>
          <p:nvPr/>
        </p:nvSpPr>
        <p:spPr>
          <a:xfrm>
            <a:off x="79900" y="201343"/>
            <a:ext cx="11449544" cy="85319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srgbClr val="FA731A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Neutron Star Heating from DM: DM Probe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79F51D-6A0A-4FF3-BFD3-F2B19923EB73}"/>
              </a:ext>
            </a:extLst>
          </p:cNvPr>
          <p:cNvSpPr txBox="1"/>
          <p:nvPr/>
        </p:nvSpPr>
        <p:spPr>
          <a:xfrm>
            <a:off x="5637320" y="2965142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I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 Placeholder 4">
                <a:extLst>
                  <a:ext uri="{FF2B5EF4-FFF2-40B4-BE49-F238E27FC236}">
                    <a16:creationId xmlns:a16="http://schemas.microsoft.com/office/drawing/2014/main" id="{3935A764-A5FA-4FEA-AA0A-5BDB71A1FBC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62339" y="733954"/>
                <a:ext cx="7553270" cy="57626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8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6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4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just">
                  <a:buClr>
                    <a:srgbClr val="F5A408"/>
                  </a:buClr>
                </a:pPr>
                <a:endParaRPr lang="en-US" dirty="0"/>
              </a:p>
              <a:p>
                <a:pPr lvl="1" algn="just">
                  <a:buClr>
                    <a:srgbClr val="F5A408"/>
                  </a:buClr>
                </a:pP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For any astrophysical object existing in a DM-rich environment, DM particles can scatter with the constituents, get “captured” and </a:t>
                </a:r>
                <a:r>
                  <a:rPr lang="en-US" dirty="0">
                    <a:solidFill>
                      <a:schemeClr val="accent2"/>
                    </a:solidFill>
                  </a:rPr>
                  <a:t>deposit kinetic energy</a:t>
                </a: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.</a:t>
                </a:r>
              </a:p>
              <a:p>
                <a:pPr lvl="1" algn="just">
                  <a:buClr>
                    <a:srgbClr val="F5A408"/>
                  </a:buClr>
                </a:pP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Subsequently, thermalized DM can deposit energy via annihilation: </a:t>
                </a:r>
                <a:r>
                  <a:rPr lang="en-US" dirty="0" err="1">
                    <a:solidFill>
                      <a:schemeClr val="accent2"/>
                    </a:solidFill>
                  </a:rPr>
                  <a:t>Kinetic+Annihilation</a:t>
                </a:r>
                <a:r>
                  <a:rPr lang="en-US" dirty="0">
                    <a:solidFill>
                      <a:schemeClr val="accent2"/>
                    </a:solidFill>
                  </a:rPr>
                  <a:t> (KA) heating</a:t>
                </a:r>
              </a:p>
              <a:p>
                <a:pPr lvl="1" algn="just">
                  <a:buClr>
                    <a:srgbClr val="F5A408"/>
                  </a:buClr>
                </a:pP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Neutron Stars are </a:t>
                </a:r>
                <a:r>
                  <a:rPr lang="en-US" dirty="0"/>
                  <a:t>one of the most </a:t>
                </a:r>
                <a:r>
                  <a:rPr lang="en-US" dirty="0">
                    <a:solidFill>
                      <a:schemeClr val="accent2"/>
                    </a:solidFill>
                  </a:rPr>
                  <a:t>compact</a:t>
                </a:r>
                <a:r>
                  <a:rPr lang="en-US" dirty="0"/>
                  <a:t> astrophysical objects known to us            efficient capture.</a:t>
                </a:r>
              </a:p>
              <a:p>
                <a:pPr lvl="1" algn="just">
                  <a:buClr>
                    <a:srgbClr val="F5A408"/>
                  </a:buClr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entury Gothic" panose="020B0502020202020204"/>
                  </a:rPr>
                  <a:t>Old neutron stars </a:t>
                </a:r>
                <a14:m>
                  <m:oMath xmlns:m="http://schemas.openxmlformats.org/officeDocument/2006/math">
                    <m:r>
                      <a:rPr lang="en-IN" b="0" i="0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(&gt;</m:t>
                    </m:r>
                    <m:sSup>
                      <m:sSupPr>
                        <m:ctrlPr>
                          <a:rPr lang="en-IN" b="0" i="1" smtClean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N" b="0" i="0" smtClean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IN" b="0" i="0" smtClean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IN" b="0" i="0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IN" b="0" i="0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years</m:t>
                    </m:r>
                    <m:r>
                      <a:rPr lang="en-IN" b="0" i="0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entury Gothic" panose="020B0502020202020204"/>
                  </a:rPr>
                  <a:t> are expected to have surface </a:t>
                </a: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entury Gothic" panose="020B0502020202020204"/>
                  </a:rPr>
                  <a:t>temperatures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entury Gothic" panose="020B0502020202020204"/>
                  </a:rPr>
                  <a:t> of </a:t>
                </a:r>
                <a14:m>
                  <m:oMath xmlns:m="http://schemas.openxmlformats.org/officeDocument/2006/math">
                    <m:r>
                      <a:rPr lang="en-IN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IN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N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100</m:t>
                        </m:r>
                      </m:e>
                    </m:d>
                    <m:r>
                      <a:rPr lang="en-IN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IN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entury Gothic" panose="020B0502020202020204"/>
                  </a:rPr>
                  <a:t>.</a:t>
                </a:r>
              </a:p>
              <a:p>
                <a:pPr lvl="1" algn="just">
                  <a:buClr>
                    <a:srgbClr val="F5A408"/>
                  </a:buClr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entury Gothic" panose="020B0502020202020204"/>
                  </a:rPr>
                  <a:t>Kinetic heating</a:t>
                </a:r>
                <a:r>
                  <a:rPr kumimoji="0" lang="en-US" b="0" i="0" u="none" strike="noStrike" kern="1200" cap="none" spc="0" normalizeH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entury Gothic" panose="020B0502020202020204"/>
                  </a:rPr>
                  <a:t> can bring up the surface temperatures to </a:t>
                </a:r>
                <a14:m>
                  <m:oMath xmlns:m="http://schemas.openxmlformats.org/officeDocument/2006/math">
                    <m:r>
                      <a:rPr lang="en-IN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IN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N" b="0" i="1" smtClean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1000</m:t>
                        </m:r>
                      </m:e>
                    </m:d>
                    <m:r>
                      <a:rPr lang="en-IN" b="0" i="1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IN" b="0" i="1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IN" b="0" i="1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IN" b="0" i="1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IN" b="0" i="1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IN" b="0" i="1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IN" b="0" i="1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0" lang="en-US" b="0" i="0" u="none" strike="noStrike" kern="1200" cap="none" spc="0" normalizeH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entury Gothic" panose="020B0502020202020204"/>
                  </a:rPr>
                  <a:t>.</a:t>
                </a:r>
              </a:p>
              <a:p>
                <a:pPr lvl="1" algn="just">
                  <a:buClr>
                    <a:srgbClr val="F5A408"/>
                  </a:buClr>
                </a:pP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Detection at infrared telescopes like the James Webb Space Telescope (JWST).</a:t>
                </a:r>
              </a:p>
              <a:p>
                <a:pPr lvl="1" algn="just">
                  <a:buClr>
                    <a:srgbClr val="F5A408"/>
                  </a:buClr>
                </a:pP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Observation of a “cold” old NS will give </a:t>
                </a:r>
                <a:r>
                  <a:rPr lang="en-US" i="1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upper bounds</a:t>
                </a: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 on DM interaction with SM (NS constituents).</a:t>
                </a:r>
              </a:p>
              <a:p>
                <a:pPr lvl="1" algn="just">
                  <a:buClr>
                    <a:srgbClr val="F5A408"/>
                  </a:buClr>
                </a:pP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Complementary to Direct Detection (DD):</a:t>
                </a:r>
              </a:p>
              <a:p>
                <a:pPr lvl="2" algn="just">
                  <a:buClr>
                    <a:srgbClr val="F5A408"/>
                  </a:buClr>
                </a:pP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 DD is limited by threshold recoil energy, while kinetic heating is dictated by chemical potential etc.</a:t>
                </a:r>
              </a:p>
              <a:p>
                <a:pPr lvl="2" algn="just">
                  <a:buClr>
                    <a:srgbClr val="F5A408"/>
                  </a:buClr>
                </a:pPr>
                <a:r>
                  <a:rPr lang="en-IN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DM relative velocities are different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IN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IN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IN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𝐷𝑀</m:t>
                        </m:r>
                      </m:sub>
                      <m:sup>
                        <m:r>
                          <a:rPr lang="en-IN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𝐷𝐷</m:t>
                        </m:r>
                      </m:sup>
                    </m:sSubSup>
                    <m:r>
                      <a:rPr lang="en-IN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IN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N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IN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IN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en-IN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IN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IN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𝐷𝑀</m:t>
                        </m:r>
                      </m:sub>
                      <m:sup>
                        <m:r>
                          <a:rPr lang="en-IN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𝑁𝑆</m:t>
                        </m:r>
                      </m:sup>
                    </m:sSubSup>
                    <m:r>
                      <a:rPr lang="en-IN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∼0.2</m:t>
                    </m:r>
                  </m:oMath>
                </a14:m>
                <a:endParaRPr lang="en-US" dirty="0">
                  <a:solidFill>
                    <a:prstClr val="black">
                      <a:lumMod val="75000"/>
                      <a:lumOff val="25000"/>
                    </a:prstClr>
                  </a:solidFill>
                </a:endParaRPr>
              </a:p>
              <a:p>
                <a:pPr lvl="1" algn="just">
                  <a:buClr>
                    <a:srgbClr val="F5A408"/>
                  </a:buClr>
                </a:pPr>
                <a:endParaRPr lang="en-US" dirty="0">
                  <a:solidFill>
                    <a:prstClr val="black">
                      <a:lumMod val="75000"/>
                      <a:lumOff val="25000"/>
                    </a:prstClr>
                  </a:solidFill>
                </a:endParaRPr>
              </a:p>
              <a:p>
                <a:pPr lvl="1" algn="just">
                  <a:buClr>
                    <a:srgbClr val="F5A408"/>
                  </a:buClr>
                </a:pPr>
                <a:endParaRPr kumimoji="0" lang="en-US" b="0" i="0" u="none" strike="noStrike" kern="1200" cap="none" spc="0" normalizeH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entury Gothic" panose="020B0502020202020204"/>
                </a:endParaRPr>
              </a:p>
            </p:txBody>
          </p:sp>
        </mc:Choice>
        <mc:Fallback xmlns="">
          <p:sp>
            <p:nvSpPr>
              <p:cNvPr id="12" name="Text Placeholder 4">
                <a:extLst>
                  <a:ext uri="{FF2B5EF4-FFF2-40B4-BE49-F238E27FC236}">
                    <a16:creationId xmlns:a16="http://schemas.microsoft.com/office/drawing/2014/main" id="{3935A764-A5FA-4FEA-AA0A-5BDB71A1FB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2339" y="733954"/>
                <a:ext cx="7553270" cy="576262"/>
              </a:xfrm>
              <a:prstGeom prst="rect">
                <a:avLst/>
              </a:prstGeom>
              <a:blipFill>
                <a:blip r:embed="rId2"/>
                <a:stretch>
                  <a:fillRect r="-484" b="-973684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FF4A62DE-AB47-4D42-A815-7521F54335C6}"/>
              </a:ext>
            </a:extLst>
          </p:cNvPr>
          <p:cNvGrpSpPr/>
          <p:nvPr/>
        </p:nvGrpSpPr>
        <p:grpSpPr>
          <a:xfrm>
            <a:off x="6606693" y="2937411"/>
            <a:ext cx="470373" cy="134263"/>
            <a:chOff x="2309764" y="2113390"/>
            <a:chExt cx="319280" cy="449495"/>
          </a:xfrm>
        </p:grpSpPr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6FABA8A2-49B3-48FE-ABB4-9DC48610BB86}"/>
                </a:ext>
              </a:extLst>
            </p:cNvPr>
            <p:cNvSpPr/>
            <p:nvPr/>
          </p:nvSpPr>
          <p:spPr>
            <a:xfrm rot="21597319">
              <a:off x="2309764" y="2113390"/>
              <a:ext cx="319280" cy="44949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Arrow: Right 4">
              <a:extLst>
                <a:ext uri="{FF2B5EF4-FFF2-40B4-BE49-F238E27FC236}">
                  <a16:creationId xmlns:a16="http://schemas.microsoft.com/office/drawing/2014/main" id="{36ADEAC7-F209-4994-943C-A365136FCAD9}"/>
                </a:ext>
              </a:extLst>
            </p:cNvPr>
            <p:cNvSpPr txBox="1"/>
            <p:nvPr/>
          </p:nvSpPr>
          <p:spPr>
            <a:xfrm rot="21597319">
              <a:off x="2309764" y="2203326"/>
              <a:ext cx="223496" cy="2696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IN" kern="1200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385EDA75-3874-4CAB-81C9-E3678524EC67}"/>
              </a:ext>
            </a:extLst>
          </p:cNvPr>
          <p:cNvSpPr txBox="1"/>
          <p:nvPr/>
        </p:nvSpPr>
        <p:spPr>
          <a:xfrm>
            <a:off x="35481" y="5996226"/>
            <a:ext cx="2985856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000" dirty="0" err="1"/>
              <a:t>Baryakhtar</a:t>
            </a:r>
            <a:r>
              <a:rPr lang="en-IN" sz="1000" dirty="0"/>
              <a:t> et al arXiv:1704.01577 [hep-</a:t>
            </a:r>
            <a:r>
              <a:rPr lang="en-IN" sz="1000" dirty="0" err="1"/>
              <a:t>ph</a:t>
            </a:r>
            <a:r>
              <a:rPr lang="en-IN" sz="1000" dirty="0"/>
              <a:t>]</a:t>
            </a:r>
          </a:p>
          <a:p>
            <a:r>
              <a:rPr lang="en-IN" sz="1000" dirty="0" err="1"/>
              <a:t>Garani</a:t>
            </a:r>
            <a:r>
              <a:rPr lang="en-IN" sz="1000" dirty="0"/>
              <a:t> et al </a:t>
            </a:r>
            <a:r>
              <a:rPr lang="en-IN" sz="1000" dirty="0" err="1"/>
              <a:t>arXiv</a:t>
            </a:r>
            <a:r>
              <a:rPr lang="en-IN" sz="1000" dirty="0"/>
              <a:t>: 1906.10145 [hep-</a:t>
            </a:r>
            <a:r>
              <a:rPr lang="en-IN" sz="1000" dirty="0" err="1"/>
              <a:t>ph</a:t>
            </a:r>
            <a:r>
              <a:rPr lang="en-IN" sz="1000" dirty="0"/>
              <a:t>]</a:t>
            </a:r>
          </a:p>
          <a:p>
            <a:r>
              <a:rPr lang="en-IN" sz="1000" dirty="0"/>
              <a:t>Bell et al: </a:t>
            </a:r>
            <a:r>
              <a:rPr lang="en-IN" sz="1000" dirty="0" err="1"/>
              <a:t>arXiv</a:t>
            </a:r>
            <a:r>
              <a:rPr lang="en-IN" sz="1000" dirty="0"/>
              <a:t>: 1904.09803 [hep-</a:t>
            </a:r>
            <a:r>
              <a:rPr lang="en-IN" sz="1000" dirty="0" err="1"/>
              <a:t>ph</a:t>
            </a:r>
            <a:r>
              <a:rPr lang="en-IN" sz="1000" dirty="0"/>
              <a:t>]</a:t>
            </a:r>
          </a:p>
          <a:p>
            <a:r>
              <a:rPr lang="en-IN" sz="1000" dirty="0"/>
              <a:t>Joglekar et al arXiv:2004.09539 [hep-</a:t>
            </a:r>
            <a:r>
              <a:rPr lang="en-IN" sz="1000" dirty="0" err="1"/>
              <a:t>ph</a:t>
            </a:r>
            <a:r>
              <a:rPr lang="en-IN" sz="1000" dirty="0"/>
              <a:t>]</a:t>
            </a:r>
          </a:p>
          <a:p>
            <a:r>
              <a:rPr lang="en-IN" sz="1000" dirty="0" err="1"/>
              <a:t>Baryakhtar</a:t>
            </a:r>
            <a:r>
              <a:rPr lang="en-IN" sz="1000" dirty="0"/>
              <a:t> et al </a:t>
            </a:r>
            <a:r>
              <a:rPr lang="en-IN" sz="1000" dirty="0" err="1"/>
              <a:t>arXiv</a:t>
            </a:r>
            <a:r>
              <a:rPr lang="en-IN" sz="1000" dirty="0"/>
              <a:t>: 2203.07984v2 [hep-</a:t>
            </a:r>
            <a:r>
              <a:rPr lang="en-IN" sz="1000" dirty="0" err="1"/>
              <a:t>ph</a:t>
            </a:r>
            <a:r>
              <a:rPr lang="en-IN" sz="1000" dirty="0"/>
              <a:t>]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9A658C2-7415-1299-51FC-8EEC1DD766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00" y="1162976"/>
            <a:ext cx="4299876" cy="440332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D0079DB-FAB3-A9F4-48C8-0059071287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032" y="1564904"/>
            <a:ext cx="4511767" cy="3354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512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3D93BF-42DA-4DA9-BF7B-5C16CB9EF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36C9246-93A1-480C-A09E-13D263C2D5EE}"/>
              </a:ext>
            </a:extLst>
          </p:cNvPr>
          <p:cNvSpPr txBox="1">
            <a:spLocks/>
          </p:cNvSpPr>
          <p:nvPr/>
        </p:nvSpPr>
        <p:spPr>
          <a:xfrm>
            <a:off x="234702" y="210221"/>
            <a:ext cx="11294741" cy="85319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srgbClr val="FA731A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Neutron Stars as Dark Matter Probes 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1684161F-0AFC-F598-D9D0-07EDEBAE763D}"/>
              </a:ext>
            </a:extLst>
          </p:cNvPr>
          <p:cNvSpPr txBox="1">
            <a:spLocks/>
          </p:cNvSpPr>
          <p:nvPr/>
        </p:nvSpPr>
        <p:spPr>
          <a:xfrm>
            <a:off x="-237678" y="775285"/>
            <a:ext cx="10251514" cy="5762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buClr>
                <a:srgbClr val="F5A408"/>
              </a:buClr>
            </a:pPr>
            <a:endParaRPr lang="en-US" dirty="0"/>
          </a:p>
          <a:p>
            <a:pPr lvl="1" algn="just">
              <a:buClr>
                <a:srgbClr val="F5A408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The extent of heating of a NS from DM scattering and annihilation depends on:</a:t>
            </a:r>
          </a:p>
          <a:p>
            <a:pPr marL="1200150" lvl="2" indent="-342900" algn="just">
              <a:buClr>
                <a:srgbClr val="F5A408"/>
              </a:buClr>
              <a:buFont typeface="+mj-lt"/>
              <a:buAutoNum type="arabicPeriod"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DM model</a:t>
            </a:r>
          </a:p>
          <a:p>
            <a:pPr marL="1200150" lvl="2" indent="-342900" algn="just">
              <a:buClr>
                <a:srgbClr val="F5A408"/>
              </a:buClr>
              <a:buFont typeface="+mj-lt"/>
              <a:buAutoNum type="arabicPeriod"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Equation of State of the Neutron star: NS mass and radius and radial profile of scattering target in the NS</a:t>
            </a:r>
          </a:p>
          <a:p>
            <a:pPr marL="1200150" lvl="2" indent="-342900" algn="just">
              <a:buClr>
                <a:srgbClr val="F5A408"/>
              </a:buClr>
              <a:buFont typeface="+mj-lt"/>
              <a:buAutoNum type="arabicPeriod"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Astrophysical: Ambient DM distribution (energy density and dispersion velocity) and velocity of the NS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9FF5A3ED-BEB3-0955-AE97-1DCAB84149B2}"/>
                  </a:ext>
                </a:extLst>
              </p14:cNvPr>
              <p14:cNvContentPartPr/>
              <p14:nvPr/>
            </p14:nvContentPartPr>
            <p14:xfrm>
              <a:off x="813456" y="4672440"/>
              <a:ext cx="360" cy="36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9FF5A3ED-BEB3-0955-AE97-1DCAB84149B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95816" y="4564440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5DBA2F20-C6EC-C2F0-1889-1D7EE543340E}"/>
                  </a:ext>
                </a:extLst>
              </p14:cNvPr>
              <p14:cNvContentPartPr/>
              <p14:nvPr/>
            </p14:nvContentPartPr>
            <p14:xfrm>
              <a:off x="850176" y="4845960"/>
              <a:ext cx="360" cy="36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5DBA2F20-C6EC-C2F0-1889-1D7EE543340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32536" y="4737960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6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C047421E-C9FE-B5CC-7481-5FF2F5F640D1}"/>
                  </a:ext>
                </a:extLst>
              </p14:cNvPr>
              <p14:cNvContentPartPr/>
              <p14:nvPr/>
            </p14:nvContentPartPr>
            <p14:xfrm>
              <a:off x="1581696" y="1106280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C047421E-C9FE-B5CC-7481-5FF2F5F640D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563696" y="998280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8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126D4B00-E2EE-F401-6C53-9E9D02311FAF}"/>
                  </a:ext>
                </a:extLst>
              </p14:cNvPr>
              <p14:cNvContentPartPr/>
              <p14:nvPr/>
            </p14:nvContentPartPr>
            <p14:xfrm>
              <a:off x="1608696" y="996480"/>
              <a:ext cx="360" cy="36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126D4B00-E2EE-F401-6C53-9E9D02311FAF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591056" y="888480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0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1611EFC5-EB99-CBBE-A3AC-13C0B93B88C8}"/>
                  </a:ext>
                </a:extLst>
              </p14:cNvPr>
              <p14:cNvContentPartPr/>
              <p14:nvPr/>
            </p14:nvContentPartPr>
            <p14:xfrm>
              <a:off x="1417176" y="987480"/>
              <a:ext cx="360" cy="36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1611EFC5-EB99-CBBE-A3AC-13C0B93B88C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399176" y="879480"/>
                <a:ext cx="36000" cy="216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8" name="Group 37">
            <a:extLst>
              <a:ext uri="{FF2B5EF4-FFF2-40B4-BE49-F238E27FC236}">
                <a16:creationId xmlns:a16="http://schemas.microsoft.com/office/drawing/2014/main" id="{0136BA5B-B250-8740-02CF-21CC9C18CE33}"/>
              </a:ext>
            </a:extLst>
          </p:cNvPr>
          <p:cNvGrpSpPr/>
          <p:nvPr/>
        </p:nvGrpSpPr>
        <p:grpSpPr>
          <a:xfrm>
            <a:off x="987336" y="1078560"/>
            <a:ext cx="360" cy="360"/>
            <a:chOff x="987336" y="1078560"/>
            <a:chExt cx="360" cy="36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4AE54E92-7E3C-6D43-7CAC-7D668BF4C72E}"/>
                    </a:ext>
                  </a:extLst>
                </p14:cNvPr>
                <p14:cNvContentPartPr/>
                <p14:nvPr/>
              </p14:nvContentPartPr>
              <p14:xfrm>
                <a:off x="987336" y="1078560"/>
                <a:ext cx="360" cy="36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4AE54E92-7E3C-6D43-7CAC-7D668BF4C72E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69336" y="970560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4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7640CBF5-DBB3-7E93-50C7-54E7CFE57E85}"/>
                    </a:ext>
                  </a:extLst>
                </p14:cNvPr>
                <p14:cNvContentPartPr/>
                <p14:nvPr/>
              </p14:nvContentPartPr>
              <p14:xfrm>
                <a:off x="987336" y="1078560"/>
                <a:ext cx="360" cy="36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7640CBF5-DBB3-7E93-50C7-54E7CFE57E85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69336" y="970560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5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A8A5F98D-F4CA-83E4-07DC-6D80A4A179BA}"/>
                    </a:ext>
                  </a:extLst>
                </p14:cNvPr>
                <p14:cNvContentPartPr/>
                <p14:nvPr/>
              </p14:nvContentPartPr>
              <p14:xfrm>
                <a:off x="987336" y="1078560"/>
                <a:ext cx="360" cy="36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A8A5F98D-F4CA-83E4-07DC-6D80A4A179BA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69336" y="970560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6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3A87791B-A5D2-9C3D-DE71-6EECEF86F1B0}"/>
                  </a:ext>
                </a:extLst>
              </p14:cNvPr>
              <p14:cNvContentPartPr/>
              <p14:nvPr/>
            </p14:nvContentPartPr>
            <p14:xfrm>
              <a:off x="2157336" y="1910880"/>
              <a:ext cx="3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3A87791B-A5D2-9C3D-DE71-6EECEF86F1B0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139696" y="1803240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8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5AB5A47A-A1E8-7D1C-DBB9-B2718127152E}"/>
                  </a:ext>
                </a:extLst>
              </p14:cNvPr>
              <p14:cNvContentPartPr/>
              <p14:nvPr/>
            </p14:nvContentPartPr>
            <p14:xfrm>
              <a:off x="1901736" y="2688120"/>
              <a:ext cx="360" cy="36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5AB5A47A-A1E8-7D1C-DBB9-B2718127152E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883736" y="2580120"/>
                <a:ext cx="36000" cy="21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8495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3D93BF-42DA-4DA9-BF7B-5C16CB9EF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36C9246-93A1-480C-A09E-13D263C2D5EE}"/>
              </a:ext>
            </a:extLst>
          </p:cNvPr>
          <p:cNvSpPr txBox="1">
            <a:spLocks/>
          </p:cNvSpPr>
          <p:nvPr/>
        </p:nvSpPr>
        <p:spPr>
          <a:xfrm>
            <a:off x="234702" y="210221"/>
            <a:ext cx="11294741" cy="85319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srgbClr val="FA731A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Neutron Stars as Dark Matter Probes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 Placeholder 4">
                <a:extLst>
                  <a:ext uri="{FF2B5EF4-FFF2-40B4-BE49-F238E27FC236}">
                    <a16:creationId xmlns:a16="http://schemas.microsoft.com/office/drawing/2014/main" id="{1684161F-0AFC-F598-D9D0-07EDEBAE763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237678" y="775285"/>
                <a:ext cx="10251514" cy="57626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8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6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4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just">
                  <a:buClr>
                    <a:srgbClr val="F5A408"/>
                  </a:buClr>
                </a:pPr>
                <a:endParaRPr lang="en-US" dirty="0"/>
              </a:p>
              <a:p>
                <a:pPr lvl="1" algn="just">
                  <a:buClr>
                    <a:srgbClr val="F5A408"/>
                  </a:buClr>
                </a:pP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The extent of heating of a NS from DM scattering and annihilation depends on:</a:t>
                </a:r>
              </a:p>
              <a:p>
                <a:pPr marL="1200150" lvl="2" indent="-342900" algn="just">
                  <a:buClr>
                    <a:srgbClr val="F5A408"/>
                  </a:buClr>
                  <a:buFont typeface="+mj-lt"/>
                  <a:buAutoNum type="arabicPeriod"/>
                </a:pPr>
                <a:r>
                  <a:rPr lang="en-US" strike="sngStrike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DM model</a:t>
                </a:r>
              </a:p>
              <a:p>
                <a:pPr marL="1200150" lvl="2" indent="-342900" algn="just">
                  <a:buClr>
                    <a:srgbClr val="F5A408"/>
                  </a:buClr>
                  <a:buFont typeface="+mj-lt"/>
                  <a:buAutoNum type="arabicPeriod"/>
                </a:pP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Equation of State (</a:t>
                </a:r>
                <a:r>
                  <a:rPr lang="en-US" dirty="0" err="1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EoS</a:t>
                </a: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) of the Neutron star: NS mass and radius </a:t>
                </a:r>
                <a:r>
                  <a:rPr lang="en-US" strike="sngStrike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and radial profile of scattering target in the NS</a:t>
                </a:r>
              </a:p>
              <a:p>
                <a:pPr marL="1200150" lvl="2" indent="-342900" algn="just">
                  <a:buClr>
                    <a:srgbClr val="F5A408"/>
                  </a:buClr>
                  <a:buFont typeface="+mj-lt"/>
                  <a:buAutoNum type="arabicPeriod"/>
                </a:pP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Astrophysical: Ambient DM distribution (energy density and dispersion velocity) and velocity of the NS</a:t>
                </a:r>
              </a:p>
              <a:p>
                <a:pPr lvl="1" algn="just">
                  <a:buClr>
                    <a:srgbClr val="F5A408"/>
                  </a:buClr>
                </a:pP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The goodness of such a probe can be understood by asking:</a:t>
                </a:r>
              </a:p>
              <a:p>
                <a:pPr lvl="2" algn="just">
                  <a:buClr>
                    <a:srgbClr val="F5A408"/>
                  </a:buClr>
                </a:pP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How do the </a:t>
                </a:r>
                <a:r>
                  <a:rPr lang="en-US" dirty="0">
                    <a:solidFill>
                      <a:schemeClr val="accent2"/>
                    </a:solidFill>
                  </a:rPr>
                  <a:t>astrophysical and </a:t>
                </a:r>
                <a:r>
                  <a:rPr lang="en-US" dirty="0" err="1">
                    <a:solidFill>
                      <a:schemeClr val="accent2"/>
                    </a:solidFill>
                  </a:rPr>
                  <a:t>EoS</a:t>
                </a:r>
                <a:r>
                  <a:rPr lang="en-US" dirty="0">
                    <a:solidFill>
                      <a:schemeClr val="accent2"/>
                    </a:solidFill>
                  </a:rPr>
                  <a:t> uncertainties </a:t>
                </a: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play into the </a:t>
                </a:r>
                <a:r>
                  <a:rPr lang="en-US" dirty="0">
                    <a:solidFill>
                      <a:schemeClr val="accent2"/>
                    </a:solidFill>
                  </a:rPr>
                  <a:t>DM predictions </a:t>
                </a: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that can be made from the observation of a heated, old Neutron Star?</a:t>
                </a:r>
              </a:p>
              <a:p>
                <a:pPr lvl="2" algn="just">
                  <a:buClr>
                    <a:srgbClr val="F5A408"/>
                  </a:buClr>
                </a:pP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What are the prospects for </a:t>
                </a:r>
                <a:r>
                  <a:rPr lang="en-US" dirty="0">
                    <a:solidFill>
                      <a:schemeClr val="accent2"/>
                    </a:solidFill>
                  </a:rPr>
                  <a:t>actually observing</a:t>
                </a: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 said heated, old and isolated Neutron Star? </a:t>
                </a:r>
              </a:p>
              <a:p>
                <a:pPr lvl="1" algn="just">
                  <a:buClr>
                    <a:srgbClr val="F5A408"/>
                  </a:buClr>
                </a:pP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This entails an accounting of known uncertainties from </a:t>
                </a:r>
                <a:r>
                  <a:rPr lang="en-US" dirty="0">
                    <a:solidFill>
                      <a:schemeClr val="accent2"/>
                    </a:solidFill>
                  </a:rPr>
                  <a:t>astrophysics</a:t>
                </a: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N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N" i="1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i="1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IN" i="1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𝑁𝑆</m:t>
                            </m:r>
                          </m:sub>
                        </m:sSub>
                        <m:r>
                          <a:rPr lang="en-IN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IN" i="1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IN" i="1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IN" i="1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  <m:sup>
                            <m:r>
                              <a:rPr lang="en-IN" i="1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𝐷𝑀</m:t>
                            </m:r>
                          </m:sup>
                        </m:sSubSup>
                        <m:r>
                          <a:rPr lang="en-IN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IN" i="1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IN" i="1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p>
                            <m:r>
                              <a:rPr lang="en-IN" i="1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𝐷𝑀</m:t>
                            </m:r>
                          </m:sup>
                        </m:sSup>
                        <m:r>
                          <a:rPr lang="en-IN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IN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 and Neutron Star </a:t>
                </a:r>
                <a:r>
                  <a:rPr lang="en-US" dirty="0">
                    <a:solidFill>
                      <a:schemeClr val="accent2"/>
                    </a:solidFill>
                  </a:rPr>
                  <a:t>Equation of State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N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N" i="1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i="1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IN" i="1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𝑁𝑆</m:t>
                            </m:r>
                          </m:sub>
                        </m:sSub>
                        <m:r>
                          <a:rPr lang="en-IN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IN" i="1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i="1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IN" i="1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𝑁𝑆</m:t>
                            </m:r>
                          </m:sub>
                        </m:sSub>
                        <m:r>
                          <a:rPr lang="en-IN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IN" i="1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i="1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IN" i="1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𝑒𝑠𝑐</m:t>
                            </m:r>
                          </m:sub>
                        </m:sSub>
                        <m:r>
                          <a:rPr lang="en-IN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IN" b="0" i="1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IN" b="0" dirty="0">
                  <a:solidFill>
                    <a:prstClr val="black">
                      <a:lumMod val="75000"/>
                      <a:lumOff val="25000"/>
                    </a:prstClr>
                  </a:solidFill>
                </a:endParaRPr>
              </a:p>
              <a:p>
                <a:pPr lvl="1" algn="just">
                  <a:buClr>
                    <a:srgbClr val="F5A408"/>
                  </a:buClr>
                </a:pP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A careful analysis exploiting the features of the James Webb Space Telescope, using their exposure time calculator to arrive at realistic </a:t>
                </a:r>
                <a:r>
                  <a:rPr lang="en-US" dirty="0">
                    <a:solidFill>
                      <a:schemeClr val="accent2"/>
                    </a:solidFill>
                  </a:rPr>
                  <a:t>SNR</a:t>
                </a:r>
                <a:r>
                  <a:rPr lang="en-IN" dirty="0">
                    <a:solidFill>
                      <a:schemeClr val="accent2"/>
                    </a:solidFill>
                  </a:rPr>
                  <a:t>.</a:t>
                </a:r>
                <a:endParaRPr lang="en-US" dirty="0">
                  <a:solidFill>
                    <a:prstClr val="black">
                      <a:lumMod val="75000"/>
                      <a:lumOff val="25000"/>
                    </a:prstClr>
                  </a:solidFill>
                </a:endParaRPr>
              </a:p>
              <a:p>
                <a:pPr marL="857250" lvl="2" indent="0" algn="just">
                  <a:buClr>
                    <a:srgbClr val="F5A408"/>
                  </a:buClr>
                  <a:buNone/>
                </a:pPr>
                <a:endParaRPr lang="en-US" dirty="0">
                  <a:solidFill>
                    <a:prstClr val="black">
                      <a:lumMod val="75000"/>
                      <a:lumOff val="25000"/>
                    </a:prstClr>
                  </a:solidFill>
                </a:endParaRPr>
              </a:p>
            </p:txBody>
          </p:sp>
        </mc:Choice>
        <mc:Fallback>
          <p:sp>
            <p:nvSpPr>
              <p:cNvPr id="32" name="Text Placeholder 4">
                <a:extLst>
                  <a:ext uri="{FF2B5EF4-FFF2-40B4-BE49-F238E27FC236}">
                    <a16:creationId xmlns:a16="http://schemas.microsoft.com/office/drawing/2014/main" id="{1684161F-0AFC-F598-D9D0-07EDEBAE76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37678" y="775285"/>
                <a:ext cx="10251514" cy="576262"/>
              </a:xfrm>
              <a:prstGeom prst="rect">
                <a:avLst/>
              </a:prstGeom>
              <a:blipFill>
                <a:blip r:embed="rId2"/>
                <a:stretch>
                  <a:fillRect r="-357" b="-684211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078F3ADA-7522-DF84-DFEF-E4A2B9E34D56}"/>
              </a:ext>
            </a:extLst>
          </p:cNvPr>
          <p:cNvSpPr txBox="1"/>
          <p:nvPr/>
        </p:nvSpPr>
        <p:spPr>
          <a:xfrm>
            <a:off x="234702" y="868928"/>
            <a:ext cx="9228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solidFill>
                  <a:schemeClr val="tx2"/>
                </a:solidFill>
              </a:rPr>
              <a:t>While in the geometric limit in which all DM particles incident upon the NS get captured 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56BBDA28-E936-EF4B-F11E-8421579469D6}"/>
                  </a:ext>
                </a:extLst>
              </p14:cNvPr>
              <p14:cNvContentPartPr/>
              <p14:nvPr/>
            </p14:nvContentPartPr>
            <p14:xfrm>
              <a:off x="2093616" y="1636560"/>
              <a:ext cx="360" cy="36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56BBDA28-E936-EF4B-F11E-8421579469D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4616" y="1582560"/>
                <a:ext cx="18000" cy="10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9FF5A3ED-BEB3-0955-AE97-1DCAB84149B2}"/>
                  </a:ext>
                </a:extLst>
              </p14:cNvPr>
              <p14:cNvContentPartPr/>
              <p14:nvPr/>
            </p14:nvContentPartPr>
            <p14:xfrm>
              <a:off x="813456" y="4672440"/>
              <a:ext cx="360" cy="36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9FF5A3ED-BEB3-0955-AE97-1DCAB84149B2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95456" y="4564440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7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5DBA2F20-C6EC-C2F0-1889-1D7EE543340E}"/>
                  </a:ext>
                </a:extLst>
              </p14:cNvPr>
              <p14:cNvContentPartPr/>
              <p14:nvPr/>
            </p14:nvContentPartPr>
            <p14:xfrm>
              <a:off x="850176" y="4845960"/>
              <a:ext cx="360" cy="36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5DBA2F20-C6EC-C2F0-1889-1D7EE543340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32176" y="4737960"/>
                <a:ext cx="36000" cy="21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89258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9CD334F-1328-54D8-AEE4-1FFFE0E6FA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8499" y="2551177"/>
            <a:ext cx="4391416" cy="413281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25A56F3-D2BA-9EDC-C131-48C9798755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909" y="2374563"/>
            <a:ext cx="3300984" cy="311901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5CCECB-F2E9-415B-B216-8631C7FD8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09160F4-9D76-4801-ADC8-28EF5C701213}"/>
              </a:ext>
            </a:extLst>
          </p:cNvPr>
          <p:cNvSpPr txBox="1">
            <a:spLocks/>
          </p:cNvSpPr>
          <p:nvPr/>
        </p:nvSpPr>
        <p:spPr>
          <a:xfrm>
            <a:off x="122407" y="169706"/>
            <a:ext cx="11294741" cy="85319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srgbClr val="FA731A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Accounting for Uncertainties: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20BBF554-0CDA-4AEC-90FB-A80571540545}"/>
              </a:ext>
            </a:extLst>
          </p:cNvPr>
          <p:cNvSpPr txBox="1">
            <a:spLocks/>
          </p:cNvSpPr>
          <p:nvPr/>
        </p:nvSpPr>
        <p:spPr>
          <a:xfrm>
            <a:off x="0" y="814081"/>
            <a:ext cx="10416587" cy="5762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Observed quantity:  Flux from old, isolated neutron star, i.e. its surface temperature with a 					     blackbody spectrum</a:t>
            </a:r>
          </a:p>
          <a:p>
            <a:pPr marL="0" indent="0">
              <a:buNone/>
            </a:pPr>
            <a:r>
              <a:rPr lang="en-IN" b="0" dirty="0">
                <a:solidFill>
                  <a:schemeClr val="tx1"/>
                </a:solidFill>
              </a:rPr>
              <a:t>			</a:t>
            </a:r>
            <a:endParaRPr lang="en-US" dirty="0"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14">
                <a:extLst>
                  <a:ext uri="{FF2B5EF4-FFF2-40B4-BE49-F238E27FC236}">
                    <a16:creationId xmlns:a16="http://schemas.microsoft.com/office/drawing/2014/main" id="{9C2543E8-DFB0-494F-84F1-FFCCF273996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05580722"/>
                  </p:ext>
                </p:extLst>
              </p:nvPr>
            </p:nvGraphicFramePr>
            <p:xfrm>
              <a:off x="336909" y="5614416"/>
              <a:ext cx="3491510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93350">
                      <a:extLst>
                        <a:ext uri="{9D8B030D-6E8A-4147-A177-3AD203B41FA5}">
                          <a16:colId xmlns:a16="http://schemas.microsoft.com/office/drawing/2014/main" val="1534989129"/>
                        </a:ext>
                      </a:extLst>
                    </a:gridCol>
                    <a:gridCol w="2198160">
                      <a:extLst>
                        <a:ext uri="{9D8B030D-6E8A-4147-A177-3AD203B41FA5}">
                          <a16:colId xmlns:a16="http://schemas.microsoft.com/office/drawing/2014/main" val="3185166745"/>
                        </a:ext>
                      </a:extLst>
                    </a:gridCol>
                  </a:tblGrid>
                  <a:tr h="450467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DM dispersion velocity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𝒗</m:t>
                                  </m:r>
                                </m:e>
                                <m:sub>
                                  <m:r>
                                    <a:rPr lang="en-US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𝒅</m:t>
                                  </m:r>
                                </m:sub>
                              </m:sSub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𝒌𝒎</m:t>
                              </m:r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 </m:t>
                              </m:r>
                            </m:oMath>
                          </a14:m>
                          <a:endParaRPr lang="en-IN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accent1">
                            <a:alpha val="21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DM</a:t>
                          </a:r>
                          <a:r>
                            <a:rPr lang="en-US" sz="1200" baseline="0" dirty="0">
                              <a:solidFill>
                                <a:schemeClr val="tx1"/>
                              </a:solidFill>
                            </a:rPr>
                            <a:t> e</a:t>
                          </a:r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nergy density at solar radius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IN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𝑫𝑴</m:t>
                                  </m:r>
                                </m:sub>
                              </m:sSub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𝑮𝒆𝑽</m:t>
                              </m:r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  <m:sSup>
                                <m:sSupPr>
                                  <m:ctrlPr>
                                    <a:rPr lang="en-US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IN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accent1">
                            <a:alpha val="21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79433972"/>
                      </a:ext>
                    </a:extLst>
                  </a:tr>
                  <a:tr h="254956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272</a:t>
                          </a:r>
                          <a:endParaRPr lang="en-IN" sz="1200" dirty="0"/>
                        </a:p>
                      </a:txBody>
                      <a:tcPr>
                        <a:solidFill>
                          <a:schemeClr val="accent1">
                            <a:alpha val="21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0.41</a:t>
                          </a:r>
                          <a:endParaRPr lang="en-IN" sz="1200" dirty="0"/>
                        </a:p>
                      </a:txBody>
                      <a:tcPr>
                        <a:solidFill>
                          <a:schemeClr val="accent1">
                            <a:alpha val="21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26405788"/>
                      </a:ext>
                    </a:extLst>
                  </a:tr>
                  <a:tr h="254956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356</a:t>
                          </a:r>
                          <a:endParaRPr lang="en-IN" sz="1200" dirty="0"/>
                        </a:p>
                      </a:txBody>
                      <a:tcPr>
                        <a:solidFill>
                          <a:schemeClr val="accent1">
                            <a:alpha val="21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0.73</a:t>
                          </a:r>
                          <a:endParaRPr lang="en-IN" sz="1200" dirty="0"/>
                        </a:p>
                      </a:txBody>
                      <a:tcPr>
                        <a:solidFill>
                          <a:schemeClr val="accent1">
                            <a:alpha val="21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1746235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14">
                <a:extLst>
                  <a:ext uri="{FF2B5EF4-FFF2-40B4-BE49-F238E27FC236}">
                    <a16:creationId xmlns:a16="http://schemas.microsoft.com/office/drawing/2014/main" id="{9C2543E8-DFB0-494F-84F1-FFCCF273996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05580722"/>
                  </p:ext>
                </p:extLst>
              </p:nvPr>
            </p:nvGraphicFramePr>
            <p:xfrm>
              <a:off x="336909" y="5614416"/>
              <a:ext cx="3491510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93350">
                      <a:extLst>
                        <a:ext uri="{9D8B030D-6E8A-4147-A177-3AD203B41FA5}">
                          <a16:colId xmlns:a16="http://schemas.microsoft.com/office/drawing/2014/main" val="1534989129"/>
                        </a:ext>
                      </a:extLst>
                    </a:gridCol>
                    <a:gridCol w="2198160">
                      <a:extLst>
                        <a:ext uri="{9D8B030D-6E8A-4147-A177-3AD203B41FA5}">
                          <a16:colId xmlns:a16="http://schemas.microsoft.com/office/drawing/2014/main" val="3185166745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69" t="-1905" r="-171362" b="-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9280" t="-1905" r="-1108" b="-9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79433972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272</a:t>
                          </a:r>
                          <a:endParaRPr lang="en-IN" sz="1200" dirty="0"/>
                        </a:p>
                      </a:txBody>
                      <a:tcPr>
                        <a:solidFill>
                          <a:schemeClr val="accent1">
                            <a:alpha val="21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0.41</a:t>
                          </a:r>
                          <a:endParaRPr lang="en-IN" sz="1200" dirty="0"/>
                        </a:p>
                      </a:txBody>
                      <a:tcPr>
                        <a:solidFill>
                          <a:schemeClr val="accent1">
                            <a:alpha val="21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26405788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356</a:t>
                          </a:r>
                          <a:endParaRPr lang="en-IN" sz="1200" dirty="0"/>
                        </a:p>
                      </a:txBody>
                      <a:tcPr>
                        <a:solidFill>
                          <a:schemeClr val="accent1">
                            <a:alpha val="21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0.73</a:t>
                          </a:r>
                          <a:endParaRPr lang="en-IN" sz="1200" dirty="0"/>
                        </a:p>
                      </a:txBody>
                      <a:tcPr>
                        <a:solidFill>
                          <a:schemeClr val="accent1">
                            <a:alpha val="21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17462356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5C48BD78-6D98-43DE-B542-7256096871D9}"/>
              </a:ext>
            </a:extLst>
          </p:cNvPr>
          <p:cNvCxnSpPr>
            <a:cxnSpLocks/>
          </p:cNvCxnSpPr>
          <p:nvPr/>
        </p:nvCxnSpPr>
        <p:spPr>
          <a:xfrm rot="5400000">
            <a:off x="2460554" y="1845317"/>
            <a:ext cx="784750" cy="591049"/>
          </a:xfrm>
          <a:prstGeom prst="curvedConnector3">
            <a:avLst>
              <a:gd name="adj1" fmla="val 50000"/>
            </a:avLst>
          </a:prstGeom>
          <a:ln w="57150">
            <a:solidFill>
              <a:schemeClr val="accent2">
                <a:alpha val="33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or: Curved 12">
            <a:extLst>
              <a:ext uri="{FF2B5EF4-FFF2-40B4-BE49-F238E27FC236}">
                <a16:creationId xmlns:a16="http://schemas.microsoft.com/office/drawing/2014/main" id="{153551D9-B332-433D-B610-528AC31C34F2}"/>
              </a:ext>
            </a:extLst>
          </p:cNvPr>
          <p:cNvCxnSpPr>
            <a:cxnSpLocks/>
          </p:cNvCxnSpPr>
          <p:nvPr/>
        </p:nvCxnSpPr>
        <p:spPr>
          <a:xfrm rot="16200000" flipH="1">
            <a:off x="5786055" y="1915394"/>
            <a:ext cx="878794" cy="581516"/>
          </a:xfrm>
          <a:prstGeom prst="curvedConnector3">
            <a:avLst>
              <a:gd name="adj1" fmla="val 50000"/>
            </a:avLst>
          </a:prstGeom>
          <a:ln w="57150">
            <a:solidFill>
              <a:schemeClr val="accent2">
                <a:alpha val="33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819A126-FEA4-41DD-A10F-73F66722A0E5}"/>
                  </a:ext>
                </a:extLst>
              </p:cNvPr>
              <p:cNvSpPr txBox="1"/>
              <p:nvPr/>
            </p:nvSpPr>
            <p:spPr>
              <a:xfrm>
                <a:off x="1691165" y="1422062"/>
                <a:ext cx="8487053" cy="4215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I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I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I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𝑠𝑢𝑟𝑓𝑎𝑐𝑒</m:t>
                        </m:r>
                      </m:sub>
                      <m:sup>
                        <m:r>
                          <a:rPr lang="en-I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𝑜𝑏𝑠𝑒𝑟𝑣𝑒𝑑</m:t>
                        </m:r>
                      </m:sup>
                    </m:sSubSup>
                    <m:r>
                      <a:rPr lang="en-I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astrophysics </a:t>
                </a:r>
                <a14:m>
                  <m:oMath xmlns:m="http://schemas.openxmlformats.org/officeDocument/2006/math">
                    <m:r>
                      <a:rPr lang="en-I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>
                    <a:solidFill>
                      <a:srgbClr val="00B050"/>
                    </a:solidFill>
                  </a:rPr>
                  <a:t>Nuclear Equation of State</a:t>
                </a:r>
                <a:endParaRPr lang="en-US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819A126-FEA4-41DD-A10F-73F66722A0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165" y="1422062"/>
                <a:ext cx="8487053" cy="421526"/>
              </a:xfrm>
              <a:prstGeom prst="rect">
                <a:avLst/>
              </a:prstGeom>
              <a:blipFill>
                <a:blip r:embed="rId5"/>
                <a:stretch>
                  <a:fillRect t="-4348" b="-1304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FD258298-1BD4-4B57-B0C9-CD6C722E6F51}"/>
              </a:ext>
            </a:extLst>
          </p:cNvPr>
          <p:cNvSpPr txBox="1"/>
          <p:nvPr/>
        </p:nvSpPr>
        <p:spPr>
          <a:xfrm>
            <a:off x="10352540" y="6043919"/>
            <a:ext cx="161778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IN" sz="1000" dirty="0" err="1"/>
              <a:t>Ofek</a:t>
            </a:r>
            <a:r>
              <a:rPr lang="en-IN" sz="1000" dirty="0"/>
              <a:t> et al 2009</a:t>
            </a:r>
          </a:p>
          <a:p>
            <a:pPr algn="just"/>
            <a:r>
              <a:rPr lang="en-IN" sz="1000" dirty="0" err="1"/>
              <a:t>Sartore</a:t>
            </a:r>
            <a:r>
              <a:rPr lang="en-IN" sz="1000" dirty="0"/>
              <a:t> et al 2009</a:t>
            </a:r>
          </a:p>
          <a:p>
            <a:pPr algn="just"/>
            <a:r>
              <a:rPr lang="en-IN" sz="1000" dirty="0" err="1"/>
              <a:t>Bozorgnia</a:t>
            </a:r>
            <a:r>
              <a:rPr lang="en-IN" sz="1000" dirty="0"/>
              <a:t> et al 2016</a:t>
            </a:r>
          </a:p>
          <a:p>
            <a:pPr algn="just"/>
            <a:r>
              <a:rPr lang="en-IN" sz="1000" dirty="0" err="1"/>
              <a:t>Ozel</a:t>
            </a:r>
            <a:r>
              <a:rPr lang="en-IN" sz="1000" dirty="0"/>
              <a:t> and Freire, 2016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AFEB030-0ADA-53C5-D17F-97336D874E38}"/>
              </a:ext>
            </a:extLst>
          </p:cNvPr>
          <p:cNvSpPr txBox="1"/>
          <p:nvPr/>
        </p:nvSpPr>
        <p:spPr>
          <a:xfrm>
            <a:off x="2160270" y="5307774"/>
            <a:ext cx="166814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000" dirty="0"/>
              <a:t>Chatterjee et al 2022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0C8E806-5278-BCE3-36CF-41E5778BF4C4}"/>
              </a:ext>
            </a:extLst>
          </p:cNvPr>
          <p:cNvSpPr txBox="1"/>
          <p:nvPr/>
        </p:nvSpPr>
        <p:spPr>
          <a:xfrm>
            <a:off x="7191766" y="6437772"/>
            <a:ext cx="166814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000" dirty="0"/>
              <a:t>Chatterjee et al 2022</a:t>
            </a:r>
          </a:p>
        </p:txBody>
      </p:sp>
    </p:spTree>
    <p:extLst>
      <p:ext uri="{BB962C8B-B14F-4D97-AF65-F5344CB8AC3E}">
        <p14:creationId xmlns:p14="http://schemas.microsoft.com/office/powerpoint/2010/main" val="140011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2F86D3-1BEA-44D6-A31D-715F85E9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4">
                <a:extLst>
                  <a:ext uri="{FF2B5EF4-FFF2-40B4-BE49-F238E27FC236}">
                    <a16:creationId xmlns:a16="http://schemas.microsoft.com/office/drawing/2014/main" id="{5C80336F-C435-4B6B-9BB4-13A5158AFD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407" y="1148924"/>
                <a:ext cx="10486499" cy="57626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8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6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4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solidFill>
                      <a:schemeClr val="tx1"/>
                    </a:solidFill>
                  </a:rPr>
                  <a:t>Observed quantity: Flux from old, isolated neutron star, i.e. its surface temperature,   assuming a blackbody spectrum</a:t>
                </a:r>
              </a:p>
              <a:p>
                <a:pPr marL="0" indent="0">
                  <a:buNone/>
                </a:pPr>
                <a:r>
                  <a:rPr lang="en-IN" sz="1600" dirty="0">
                    <a:solidFill>
                      <a:schemeClr val="tx1"/>
                    </a:solidFill>
                  </a:rPr>
                  <a:t>	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IN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IN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IN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𝑠𝑢𝑟𝑓𝑎𝑐𝑒</m:t>
                        </m:r>
                      </m:sub>
                      <m:sup>
                        <m:r>
                          <a:rPr lang="en-IN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𝑜𝑏𝑠𝑒𝑟𝑣𝑒𝑑</m:t>
                        </m:r>
                      </m:sup>
                    </m:sSubSup>
                    <m:r>
                      <a:rPr lang="en-IN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</a:rPr>
                  <a:t> astrophysics </a:t>
                </a:r>
                <a14:m>
                  <m:oMath xmlns:m="http://schemas.openxmlformats.org/officeDocument/2006/math">
                    <m:r>
                      <a:rPr lang="en-IN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  <a:r>
                  <a:rPr lang="en-US" sz="1600" dirty="0">
                    <a:solidFill>
                      <a:srgbClr val="00B050"/>
                    </a:solidFill>
                  </a:rPr>
                  <a:t>Nuclear </a:t>
                </a:r>
                <a:r>
                  <a:rPr lang="en-US" sz="1600" dirty="0" err="1">
                    <a:solidFill>
                      <a:srgbClr val="00B050"/>
                    </a:solidFill>
                  </a:rPr>
                  <a:t>EoS</a:t>
                </a:r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IN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nor/>
                      </m:rPr>
                      <a:rPr lang="en-US" sz="1600" dirty="0">
                        <a:solidFill>
                          <a:srgbClr val="0070C0"/>
                        </a:solidFill>
                      </a:rPr>
                      <m:t>particle</m:t>
                    </m:r>
                    <m:r>
                      <m:rPr>
                        <m:nor/>
                      </m:rPr>
                      <a:rPr lang="en-US" sz="1600" dirty="0">
                        <a:solidFill>
                          <a:srgbClr val="0070C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sz="1600" dirty="0">
                        <a:solidFill>
                          <a:srgbClr val="0070C0"/>
                        </a:solidFill>
                      </a:rPr>
                      <m:t>physics</m:t>
                    </m:r>
                  </m:oMath>
                </a14:m>
                <a:endParaRPr lang="en-US" sz="1600" dirty="0">
                  <a:ea typeface="Cambria Math" panose="02040503050406030204" pitchFamily="18" charset="0"/>
                </a:endParaRPr>
              </a:p>
              <a:p>
                <a:r>
                  <a:rPr lang="en-US" dirty="0">
                    <a:ea typeface="Cambria Math" panose="02040503050406030204" pitchFamily="18" charset="0"/>
                  </a:rPr>
                  <a:t>For large enough DM-SM coupling such that the the surface temperature is determined by geometric rates alone: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I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𝑘𝑖𝑛</m:t>
                          </m:r>
                        </m:sub>
                        <m:sup>
                          <m:r>
                            <a:rPr lang="en-I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</m:sSubSup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≃</m:t>
                      </m:r>
                      <m:r>
                        <a:rPr lang="en-IN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1787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sSup>
                        <m:sSup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t-B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pt-B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IN" sz="14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𝑘𝑖𝑛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0.</m:t>
                                  </m:r>
                                  <m:r>
                                    <a:rPr lang="en-IN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08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pt-B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pt-BR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en-IN" sz="1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𝐷𝑀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0.42 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𝐺𝑒𝑉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/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  <m:sSup>
                                        <m:sSup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p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  <m:f>
                                <m:fPr>
                                  <m:ctrlPr>
                                    <a:rPr lang="pt-B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220 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𝑘𝑚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𝐸𝑟𝑓</m:t>
                              </m:r>
                              <m:d>
                                <m:dPr>
                                  <m:ctrlPr>
                                    <a:rPr lang="pt-B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pt-BR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270 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𝑘𝑚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/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US" sz="1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</m:sub>
                                      </m:sSub>
                                    </m:den>
                                  </m:f>
                                  <m:f>
                                    <m:fPr>
                                      <m:ctrlPr>
                                        <a:rPr lang="pt-BR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US" sz="1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220 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𝑘𝑚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/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1/4</m:t>
                          </m:r>
                        </m:sup>
                      </m:sSup>
                    </m:oMath>
                  </m:oMathPara>
                </a14:m>
                <a:endParaRPr 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</a:endParaRPr>
              </a:p>
              <a:p>
                <a:pPr marL="0" indent="0">
                  <a:buNone/>
                </a:pPr>
                <a:r>
                  <a:rPr lang="en-US" sz="1400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	</a:t>
                </a:r>
                <a:r>
                  <a:rPr lang="en-US" sz="1400" dirty="0">
                    <a:ea typeface="Cambria Math" panose="02040503050406030204" pitchFamily="18" charset="0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IN" sz="1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𝑘𝑖𝑛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pt-BR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IN" sz="14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d>
                          <m:d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p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endParaRPr lang="en-IN" sz="1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𝐾𝐴</m:t>
                          </m:r>
                        </m:sub>
                        <m:sup>
                          <m:r>
                            <a:rPr lang="en-I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</m:sSubSup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≃2158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sSup>
                        <m:sSup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t-B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pt-B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𝐾𝐴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0.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33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pt-B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pt-BR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en-IN" sz="1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𝐷𝑀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0.42 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𝐺𝑒𝑉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/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  <m:sSup>
                                        <m:sSup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p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  <m:f>
                                <m:fPr>
                                  <m:ctrlPr>
                                    <a:rPr lang="pt-B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220 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𝑘𝑚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𝐸𝑟𝑓</m:t>
                              </m:r>
                              <m:d>
                                <m:dPr>
                                  <m:ctrlPr>
                                    <a:rPr lang="pt-B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pt-BR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270 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𝑘𝑚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/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US" sz="1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</m:sub>
                                      </m:sSub>
                                    </m:den>
                                  </m:f>
                                  <m:f>
                                    <m:fPr>
                                      <m:ctrlPr>
                                        <a:rPr lang="pt-BR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US" sz="1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220 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𝑘𝑚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/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1/4</m:t>
                          </m:r>
                        </m:sup>
                      </m:sSup>
                    </m:oMath>
                  </m:oMathPara>
                </a14:m>
                <a:endParaRPr 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</a:endParaRPr>
              </a:p>
              <a:p>
                <a:pPr marL="0" indent="0">
                  <a:buNone/>
                </a:pPr>
                <a:r>
                  <a:rPr lang="en-US" sz="1400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	</a:t>
                </a:r>
                <a:r>
                  <a:rPr lang="en-US" sz="1400" dirty="0">
                    <a:ea typeface="Cambria Math" panose="02040503050406030204" pitchFamily="18" charset="0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𝐾𝐴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pt-BR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N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d>
                          <m:d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p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endParaRPr lang="en-IN" sz="1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IN" sz="140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IN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=1.5 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=10 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𝑘𝑚</m:t>
                    </m:r>
                  </m:oMath>
                </a14:m>
                <a:r>
                  <a:rPr lang="en-IN" sz="1400" dirty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IN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𝐾𝐴</m:t>
                        </m:r>
                      </m:sub>
                    </m:sSub>
                    <m:r>
                      <a:rPr lang="en-IN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33</m:t>
                    </m:r>
                    <m:r>
                      <a:rPr lang="en-IN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400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Text Placeholder 4">
                <a:extLst>
                  <a:ext uri="{FF2B5EF4-FFF2-40B4-BE49-F238E27FC236}">
                    <a16:creationId xmlns:a16="http://schemas.microsoft.com/office/drawing/2014/main" id="{5C80336F-C435-4B6B-9BB4-13A5158AFD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407" y="1148924"/>
                <a:ext cx="10486499" cy="576262"/>
              </a:xfrm>
              <a:prstGeom prst="rect">
                <a:avLst/>
              </a:prstGeom>
              <a:blipFill>
                <a:blip r:embed="rId2"/>
                <a:stretch>
                  <a:fillRect l="-116" t="-5263" b="-646316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BA37C51B-7A4A-45B7-9CCF-9A7F8CFF0B9D}"/>
              </a:ext>
            </a:extLst>
          </p:cNvPr>
          <p:cNvSpPr txBox="1">
            <a:spLocks/>
          </p:cNvSpPr>
          <p:nvPr/>
        </p:nvSpPr>
        <p:spPr>
          <a:xfrm>
            <a:off x="122407" y="210221"/>
            <a:ext cx="11294741" cy="85319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srgbClr val="FA731A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(II) Maximum temperatures and detectability:</a:t>
            </a:r>
          </a:p>
        </p:txBody>
      </p:sp>
    </p:spTree>
    <p:extLst>
      <p:ext uri="{BB962C8B-B14F-4D97-AF65-F5344CB8AC3E}">
        <p14:creationId xmlns:p14="http://schemas.microsoft.com/office/powerpoint/2010/main" val="356204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2F86D3-1BEA-44D6-A31D-715F85E9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4">
                <a:extLst>
                  <a:ext uri="{FF2B5EF4-FFF2-40B4-BE49-F238E27FC236}">
                    <a16:creationId xmlns:a16="http://schemas.microsoft.com/office/drawing/2014/main" id="{5C80336F-C435-4B6B-9BB4-13A5158AFD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406" y="1148924"/>
                <a:ext cx="11947187" cy="57626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8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6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4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solidFill>
                      <a:schemeClr val="tx1"/>
                    </a:solidFill>
                  </a:rPr>
                  <a:t>Observed quantity: Flux from old, isolated neutron star, i.e. its surface temperature, assuming a blackbody spectrum</a:t>
                </a:r>
              </a:p>
              <a:p>
                <a:pPr marL="0" indent="0">
                  <a:buNone/>
                </a:pPr>
                <a:r>
                  <a:rPr lang="en-IN" sz="1600" dirty="0">
                    <a:solidFill>
                      <a:schemeClr val="tx1"/>
                    </a:solidFill>
                  </a:rPr>
                  <a:t>	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IN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IN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IN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𝑠𝑢𝑟𝑓𝑎𝑐𝑒</m:t>
                        </m:r>
                      </m:sub>
                      <m:sup>
                        <m:r>
                          <a:rPr lang="en-IN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𝑜𝑏𝑠𝑒𝑟𝑣𝑒𝑑</m:t>
                        </m:r>
                      </m:sup>
                    </m:sSubSup>
                    <m:r>
                      <a:rPr lang="en-IN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</a:rPr>
                  <a:t> astrophysics </a:t>
                </a:r>
                <a14:m>
                  <m:oMath xmlns:m="http://schemas.openxmlformats.org/officeDocument/2006/math">
                    <m:r>
                      <a:rPr lang="en-IN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  <a:r>
                  <a:rPr lang="en-US" sz="1600" dirty="0">
                    <a:solidFill>
                      <a:srgbClr val="00B050"/>
                    </a:solidFill>
                  </a:rPr>
                  <a:t>Nuclear </a:t>
                </a:r>
                <a:r>
                  <a:rPr lang="en-US" sz="1600" dirty="0" err="1">
                    <a:solidFill>
                      <a:srgbClr val="00B050"/>
                    </a:solidFill>
                  </a:rPr>
                  <a:t>EoS</a:t>
                </a:r>
                <a:endParaRPr lang="en-US" sz="1600" dirty="0">
                  <a:ea typeface="Cambria Math" panose="02040503050406030204" pitchFamily="18" charset="0"/>
                </a:endParaRPr>
              </a:p>
              <a:p>
                <a:r>
                  <a:rPr lang="en-US" dirty="0">
                    <a:ea typeface="Cambria Math" panose="02040503050406030204" pitchFamily="18" charset="0"/>
                  </a:rPr>
                  <a:t>Choose a NIRCAM filter that falls on the peak of the spectrum: Broad filters F150W2 and F322W2 in NIRCAM</a:t>
                </a:r>
              </a:p>
            </p:txBody>
          </p:sp>
        </mc:Choice>
        <mc:Fallback>
          <p:sp>
            <p:nvSpPr>
              <p:cNvPr id="3" name="Text Placeholder 4">
                <a:extLst>
                  <a:ext uri="{FF2B5EF4-FFF2-40B4-BE49-F238E27FC236}">
                    <a16:creationId xmlns:a16="http://schemas.microsoft.com/office/drawing/2014/main" id="{5C80336F-C435-4B6B-9BB4-13A5158AFD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406" y="1148924"/>
                <a:ext cx="11947187" cy="576262"/>
              </a:xfrm>
              <a:prstGeom prst="rect">
                <a:avLst/>
              </a:prstGeom>
              <a:blipFill>
                <a:blip r:embed="rId2"/>
                <a:stretch>
                  <a:fillRect l="-102" t="-5263" b="-215789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BA37C51B-7A4A-45B7-9CCF-9A7F8CFF0B9D}"/>
              </a:ext>
            </a:extLst>
          </p:cNvPr>
          <p:cNvSpPr txBox="1">
            <a:spLocks/>
          </p:cNvSpPr>
          <p:nvPr/>
        </p:nvSpPr>
        <p:spPr>
          <a:xfrm>
            <a:off x="122407" y="210221"/>
            <a:ext cx="11294741" cy="85319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srgbClr val="FA731A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(II) Maximum temperatures and detectability: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FA5700C-8A88-77EE-1710-AC2F4482EAEF}"/>
              </a:ext>
            </a:extLst>
          </p:cNvPr>
          <p:cNvGrpSpPr/>
          <p:nvPr/>
        </p:nvGrpSpPr>
        <p:grpSpPr>
          <a:xfrm>
            <a:off x="652041" y="2550458"/>
            <a:ext cx="4475611" cy="4231042"/>
            <a:chOff x="6002272" y="2626958"/>
            <a:chExt cx="4475611" cy="423104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5A7EF79-B383-60C3-3539-14C77CABBB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02272" y="2626958"/>
              <a:ext cx="4475611" cy="4231042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443481B-DE73-2767-BE85-0759C6958090}"/>
                </a:ext>
              </a:extLst>
            </p:cNvPr>
            <p:cNvSpPr txBox="1"/>
            <p:nvPr/>
          </p:nvSpPr>
          <p:spPr>
            <a:xfrm>
              <a:off x="9422159" y="6611778"/>
              <a:ext cx="1055724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000" dirty="0"/>
                <a:t>SC et al 2022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6686643-4799-EF03-4A51-163FB8601D3A}"/>
              </a:ext>
            </a:extLst>
          </p:cNvPr>
          <p:cNvGrpSpPr/>
          <p:nvPr/>
        </p:nvGrpSpPr>
        <p:grpSpPr>
          <a:xfrm>
            <a:off x="6000851" y="2595911"/>
            <a:ext cx="4475611" cy="4292435"/>
            <a:chOff x="739711" y="2565565"/>
            <a:chExt cx="4475611" cy="429243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71BB117-0A17-E22B-850C-C08FF2B173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9711" y="2565565"/>
              <a:ext cx="4475611" cy="4292435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5FF9786-8F6C-5F94-4ABE-0A1FA25543F5}"/>
                </a:ext>
              </a:extLst>
            </p:cNvPr>
            <p:cNvSpPr txBox="1"/>
            <p:nvPr/>
          </p:nvSpPr>
          <p:spPr>
            <a:xfrm>
              <a:off x="4159598" y="6603299"/>
              <a:ext cx="1055724" cy="2462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000" dirty="0"/>
                <a:t>SC et al 2022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1754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E403AC0-23C2-9675-C7F1-3A68B69A2E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8478" y="1254098"/>
            <a:ext cx="5335713" cy="501943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2F86D3-1BEA-44D6-A31D-715F85E9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4">
                <a:extLst>
                  <a:ext uri="{FF2B5EF4-FFF2-40B4-BE49-F238E27FC236}">
                    <a16:creationId xmlns:a16="http://schemas.microsoft.com/office/drawing/2014/main" id="{5C80336F-C435-4B6B-9BB4-13A5158AFD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" y="965967"/>
                <a:ext cx="6668478" cy="57626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8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6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4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solidFill>
                      <a:schemeClr val="tx1"/>
                    </a:solidFill>
                  </a:rPr>
                  <a:t>Observed quantity: Flux from old, isolated neutron star, i.e. its surface temperature, assuming a blackbody spectrum</a:t>
                </a:r>
              </a:p>
              <a:p>
                <a:pPr marL="0" indent="0">
                  <a:buNone/>
                </a:pPr>
                <a:r>
                  <a:rPr lang="en-IN" sz="1600" dirty="0">
                    <a:solidFill>
                      <a:schemeClr val="tx1"/>
                    </a:solidFill>
                  </a:rPr>
                  <a:t>	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IN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IN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IN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𝑠𝑢𝑟𝑓𝑎𝑐𝑒</m:t>
                        </m:r>
                      </m:sub>
                      <m:sup>
                        <m:r>
                          <a:rPr lang="en-IN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𝑜𝑏𝑠𝑒𝑟𝑣𝑒𝑑</m:t>
                        </m:r>
                      </m:sup>
                    </m:sSubSup>
                    <m:r>
                      <a:rPr lang="en-IN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</a:rPr>
                  <a:t> astrophysics </a:t>
                </a:r>
                <a14:m>
                  <m:oMath xmlns:m="http://schemas.openxmlformats.org/officeDocument/2006/math">
                    <m:r>
                      <a:rPr lang="en-IN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  <a:r>
                  <a:rPr lang="en-US" sz="1600" dirty="0">
                    <a:solidFill>
                      <a:srgbClr val="00B050"/>
                    </a:solidFill>
                  </a:rPr>
                  <a:t>Nuclear </a:t>
                </a:r>
                <a:r>
                  <a:rPr lang="en-US" sz="1600" dirty="0" err="1">
                    <a:solidFill>
                      <a:srgbClr val="00B050"/>
                    </a:solidFill>
                  </a:rPr>
                  <a:t>EoS</a:t>
                </a:r>
                <a:endParaRPr lang="en-US" sz="1600" dirty="0">
                  <a:ea typeface="Cambria Math" panose="02040503050406030204" pitchFamily="18" charset="0"/>
                </a:endParaRPr>
              </a:p>
              <a:p>
                <a:r>
                  <a:rPr lang="en-US" dirty="0">
                    <a:ea typeface="Cambria Math" panose="02040503050406030204" pitchFamily="18" charset="0"/>
                  </a:rPr>
                  <a:t>We choose a filter that falls on the peak of the spectrum</a:t>
                </a:r>
              </a:p>
              <a:p>
                <a:pPr lvl="1"/>
                <a:r>
                  <a:rPr lang="en-US" dirty="0">
                    <a:ea typeface="Cambria Math" panose="02040503050406030204" pitchFamily="18" charset="0"/>
                  </a:rPr>
                  <a:t>Broad filter F150W2 fares the best</a:t>
                </a:r>
              </a:p>
              <a:p>
                <a:r>
                  <a:rPr lang="en-US" dirty="0">
                    <a:ea typeface="Cambria Math" panose="02040503050406030204" pitchFamily="18" charset="0"/>
                  </a:rPr>
                  <a:t>We calculate the SNR using JWST Exposure Time Calculator. This demonstrates the detection prospect of a NS with ~1800-2600 K surface temperature with a JWST small program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IN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𝑒𝑥𝑝𝑜𝑠𝑢𝑟𝑒</m:t>
                        </m:r>
                      </m:sub>
                    </m:sSub>
                    <m:r>
                      <a:rPr lang="en-I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&lt;25 </m:t>
                    </m:r>
                    <m:r>
                      <a:rPr lang="en-I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h𝑜𝑢𝑟𝑠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).</a:t>
                </a:r>
                <a:endParaRPr lang="en-US" dirty="0"/>
              </a:p>
            </p:txBody>
          </p:sp>
        </mc:Choice>
        <mc:Fallback>
          <p:sp>
            <p:nvSpPr>
              <p:cNvPr id="3" name="Text Placeholder 4">
                <a:extLst>
                  <a:ext uri="{FF2B5EF4-FFF2-40B4-BE49-F238E27FC236}">
                    <a16:creationId xmlns:a16="http://schemas.microsoft.com/office/drawing/2014/main" id="{5C80336F-C435-4B6B-9BB4-13A5158AFD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965967"/>
                <a:ext cx="6668478" cy="576262"/>
              </a:xfrm>
              <a:prstGeom prst="rect">
                <a:avLst/>
              </a:prstGeom>
              <a:blipFill>
                <a:blip r:embed="rId3"/>
                <a:stretch>
                  <a:fillRect l="-183" t="-5263" b="-537895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BA37C51B-7A4A-45B7-9CCF-9A7F8CFF0B9D}"/>
              </a:ext>
            </a:extLst>
          </p:cNvPr>
          <p:cNvSpPr txBox="1">
            <a:spLocks/>
          </p:cNvSpPr>
          <p:nvPr/>
        </p:nvSpPr>
        <p:spPr>
          <a:xfrm>
            <a:off x="122407" y="210221"/>
            <a:ext cx="11294741" cy="85319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>
                <a:ln>
                  <a:noFill/>
                </a:ln>
                <a:solidFill>
                  <a:srgbClr val="FA731A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(II) Maximum temperatures and detectability: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75BC71-E72F-CBF9-5C3C-65079138F276}"/>
              </a:ext>
            </a:extLst>
          </p:cNvPr>
          <p:cNvSpPr txBox="1"/>
          <p:nvPr/>
        </p:nvSpPr>
        <p:spPr>
          <a:xfrm>
            <a:off x="10968662" y="6027313"/>
            <a:ext cx="103552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000" dirty="0"/>
              <a:t>SC et al 2022</a:t>
            </a:r>
          </a:p>
        </p:txBody>
      </p:sp>
    </p:spTree>
    <p:extLst>
      <p:ext uri="{BB962C8B-B14F-4D97-AF65-F5344CB8AC3E}">
        <p14:creationId xmlns:p14="http://schemas.microsoft.com/office/powerpoint/2010/main" val="256260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9252</TotalTime>
  <Words>1544</Words>
  <Application>Microsoft Office PowerPoint</Application>
  <PresentationFormat>Widescreen</PresentationFormat>
  <Paragraphs>183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Cambria Math</vt:lpstr>
      <vt:lpstr>Century Gothic</vt:lpstr>
      <vt:lpstr>Courier New</vt:lpstr>
      <vt:lpstr>Wingdings 3</vt:lpstr>
      <vt:lpstr>Ion Boardroom</vt:lpstr>
      <vt:lpstr>     Faint light of old neutron stars from dark matter capture  and detectability at the James Webb Space Telescope (JWST)   Shiuli Chatterjee      CHEP, Indian Institute of Science     shiulic@iisc.ac.in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Freezing in with Lepton Flavored Fermions Shiuli Chatterjee First EuCAPT Annual Symposium CHEP, Indian Institute of Science,</dc:title>
  <dc:creator>Shiuli Chatterjee</dc:creator>
  <cp:lastModifiedBy>Shiuli Chatterjee</cp:lastModifiedBy>
  <cp:revision>380</cp:revision>
  <dcterms:created xsi:type="dcterms:W3CDTF">2021-05-05T12:30:27Z</dcterms:created>
  <dcterms:modified xsi:type="dcterms:W3CDTF">2022-08-11T19:00:09Z</dcterms:modified>
</cp:coreProperties>
</file>