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260" r:id="rId2"/>
    <p:sldId id="259" r:id="rId3"/>
    <p:sldId id="262" r:id="rId4"/>
    <p:sldId id="261" r:id="rId5"/>
    <p:sldId id="280" r:id="rId6"/>
    <p:sldId id="282" r:id="rId7"/>
    <p:sldId id="281" r:id="rId8"/>
    <p:sldId id="283" r:id="rId9"/>
    <p:sldId id="267" r:id="rId10"/>
    <p:sldId id="263" r:id="rId11"/>
    <p:sldId id="264" r:id="rId12"/>
    <p:sldId id="292" r:id="rId13"/>
    <p:sldId id="268" r:id="rId14"/>
    <p:sldId id="291" r:id="rId15"/>
    <p:sldId id="270" r:id="rId16"/>
    <p:sldId id="272" r:id="rId17"/>
    <p:sldId id="271" r:id="rId18"/>
    <p:sldId id="278" r:id="rId19"/>
    <p:sldId id="275" r:id="rId20"/>
    <p:sldId id="277" r:id="rId21"/>
    <p:sldId id="276" r:id="rId22"/>
    <p:sldId id="284" r:id="rId23"/>
    <p:sldId id="286" r:id="rId24"/>
    <p:sldId id="294" r:id="rId25"/>
    <p:sldId id="285" r:id="rId26"/>
    <p:sldId id="288" r:id="rId27"/>
    <p:sldId id="289" r:id="rId28"/>
    <p:sldId id="290" r:id="rId29"/>
    <p:sldId id="293" r:id="rId30"/>
    <p:sldId id="265" r:id="rId31"/>
    <p:sldId id="26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9"/>
    <p:restoredTop sz="77113"/>
  </p:normalViewPr>
  <p:slideViewPr>
    <p:cSldViewPr snapToGrid="0" snapToObjects="1">
      <p:cViewPr>
        <p:scale>
          <a:sx n="92" d="100"/>
          <a:sy n="92" d="100"/>
        </p:scale>
        <p:origin x="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A6F31-FD4D-5A4C-B0A4-BA2906595A5A}" type="datetimeFigureOut">
              <a:rPr lang="en-US" smtClean="0"/>
              <a:t>8/2/22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7163B-8830-0841-9237-40416F65F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09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Understanding the dm distribution in these halos can help understand the particle properties of dm, it can inform direct detection searches, and so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85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61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22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NFW model dm halos from galaxy to galaxy cluster scales with an essentially one-parameter model</a:t>
            </a:r>
          </a:p>
          <a:p>
            <a:r>
              <a:rPr lang="en-US" dirty="0"/>
              <a:t>Developed using N-body sims. On the basis of CDM cosmologies </a:t>
            </a:r>
          </a:p>
          <a:p>
            <a:r>
              <a:rPr lang="en-US" dirty="0"/>
              <a:t>Inner core scales as 1 over r i.e. </a:t>
            </a:r>
            <a:r>
              <a:rPr lang="en-US" dirty="0" err="1"/>
              <a:t>cuspy</a:t>
            </a:r>
            <a:r>
              <a:rPr lang="en-US" dirty="0"/>
              <a:t> cores and predicted to be universal of CDM halos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11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63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SIDM </a:t>
            </a:r>
            <a:r>
              <a:rPr lang="en-US" dirty="0" err="1"/>
              <a:t>Preidictions</a:t>
            </a:r>
            <a:r>
              <a:rPr lang="en-US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(1) the centers of halos are spherical; (2) dark matter halos will have cores; and (3) there are few dwarf galaxies in groups but dwarfs persist in lower density environments; and, (4) the halos of dwarf galaxies and galaxy halos in clusters will have radii smaller than the gravitational tidal radius (due to collisional stripping) .</a:t>
            </a:r>
            <a:endParaRPr lang="en-CA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28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 is the dm distribution function and phi is the total gravitational potential </a:t>
            </a:r>
          </a:p>
          <a:p>
            <a:r>
              <a:rPr lang="en-US" dirty="0"/>
              <a:t>C is the collisional term which drives the distribution function toward kinetic equilibrium in the inner halo</a:t>
            </a:r>
          </a:p>
          <a:p>
            <a:r>
              <a:rPr lang="en-US" dirty="0"/>
              <a:t>Where one can take the first moment of this equation and search for quasi-equilibrium solutions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66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 is the dm distribution function and phi is the total gravitational potential </a:t>
            </a:r>
          </a:p>
          <a:p>
            <a:r>
              <a:rPr lang="en-US" dirty="0"/>
              <a:t>C is the collisional term which drives the distribution function toward kinetic equilibrium in the inner halo</a:t>
            </a:r>
          </a:p>
          <a:p>
            <a:r>
              <a:rPr lang="en-US" dirty="0"/>
              <a:t>Where one can take the first moment of this equation and search for quasi-equilibrium solutions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13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Paper uses a spherical jeans model. Black contours are the SIDM </a:t>
            </a:r>
            <a:r>
              <a:rPr lang="en-US" dirty="0" err="1"/>
              <a:t>isodensity</a:t>
            </a:r>
            <a:r>
              <a:rPr lang="en-US" dirty="0"/>
              <a:t> contours and the color is the full numerical solutions. </a:t>
            </a:r>
          </a:p>
          <a:p>
            <a:endParaRPr lang="en-US" dirty="0"/>
          </a:p>
          <a:p>
            <a:r>
              <a:rPr lang="en-US" dirty="0"/>
              <a:t>SIDM distribution traces the baryons when they dominate the potential well. </a:t>
            </a:r>
          </a:p>
          <a:p>
            <a:endParaRPr lang="en-US" dirty="0"/>
          </a:p>
          <a:p>
            <a:r>
              <a:rPr lang="en-US" dirty="0"/>
              <a:t>Shows that there are deviations from spherical symmetry when baryons dominate.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07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44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mention:</a:t>
            </a:r>
          </a:p>
          <a:p>
            <a:pPr marL="228600" indent="-228600">
              <a:buAutoNum type="arabicPeriod"/>
            </a:pPr>
            <a:r>
              <a:rPr lang="en-US" dirty="0"/>
              <a:t>For all 250 systems distributed by their mass</a:t>
            </a:r>
          </a:p>
          <a:p>
            <a:pPr marL="228600" indent="-228600">
              <a:buAutoNum type="arabicPeriod"/>
            </a:pPr>
            <a:r>
              <a:rPr lang="en-US" dirty="0"/>
              <a:t>10-90</a:t>
            </a:r>
            <a:r>
              <a:rPr lang="en-US" baseline="30000" dirty="0"/>
              <a:t>th</a:t>
            </a:r>
            <a:r>
              <a:rPr lang="en-US" dirty="0"/>
              <a:t> percentiles of the </a:t>
            </a:r>
            <a:r>
              <a:rPr lang="en-US" dirty="0" err="1"/>
              <a:t>q_enclosed</a:t>
            </a:r>
            <a:r>
              <a:rPr lang="en-US" dirty="0"/>
              <a:t> distribution is plotted for CDM, SIDM1b, and the jeans Model </a:t>
            </a:r>
          </a:p>
          <a:p>
            <a:pPr marL="228600" indent="-228600">
              <a:buAutoNum type="arabicPeriod"/>
            </a:pPr>
            <a:r>
              <a:rPr lang="en-US" dirty="0"/>
              <a:t>Error function from </a:t>
            </a:r>
            <a:r>
              <a:rPr lang="en-US" dirty="0" err="1"/>
              <a:t>boostrapping</a:t>
            </a:r>
            <a:r>
              <a:rPr lang="en-US" dirty="0"/>
              <a:t> convolved with the model to give a qualitative idea of where the model can be trusted</a:t>
            </a:r>
          </a:p>
          <a:p>
            <a:pPr marL="228600" indent="-228600">
              <a:buAutoNum type="arabicPeriod"/>
            </a:pPr>
            <a:r>
              <a:rPr lang="en-US" dirty="0" err="1"/>
              <a:t>rMb-Mdm</a:t>
            </a:r>
            <a:r>
              <a:rPr lang="en-US" dirty="0"/>
              <a:t> is gives an idea of the radius at which the baryons have an influence </a:t>
            </a:r>
          </a:p>
          <a:p>
            <a:pPr marL="228600" indent="-228600">
              <a:buAutoNum type="arabicPeriod"/>
            </a:pPr>
            <a:r>
              <a:rPr lang="en-US" dirty="0"/>
              <a:t>Intermediate region where SIDM dominates the density and halo properties </a:t>
            </a:r>
          </a:p>
          <a:p>
            <a:pPr marL="228600" indent="-228600">
              <a:buAutoNum type="arabicPeriod"/>
            </a:pPr>
            <a:r>
              <a:rPr lang="en-US" dirty="0"/>
              <a:t>Tightening about unity indicates that SIDM is driving the halo to be spherical 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7163B-8830-0841-9237-40416F65F1B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0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CCEAF-9C78-B17C-8A7E-ED33823A56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64D925-AC82-C816-57AF-F2E7EC2A72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AA2BC-0E9A-5856-3D85-DA783E6E8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11D7-A557-C846-80CB-565D3274C18B}" type="datetime1">
              <a:rPr lang="en-CA" smtClean="0"/>
              <a:t>2022-08-02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B63DA-56DE-F9DB-5FB9-84BC75295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E122C-F020-15FA-BFBD-3CC1236A8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4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5D43-DCA1-C7D9-D909-58A361356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F4378F-B8BE-86FB-D760-976EEAEF1E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646DF-8096-6DF7-6A73-EEB256860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AC9A-537C-E54B-874A-D37DD73577F6}" type="datetime1">
              <a:rPr lang="en-CA" smtClean="0"/>
              <a:t>2022-08-02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989B5-C9A9-DDC1-33CF-B1F27481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6E247-0C50-C4FD-B3F8-8FA49E4AA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8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AE7F0E-775B-B03A-8215-164300C916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67BE7A-B35B-B7C3-22FB-B41517F154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5A0EF-596C-4B77-E404-252D99F45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768B7-1343-6846-96D0-3A5449E13CBB}" type="datetime1">
              <a:rPr lang="en-CA" smtClean="0"/>
              <a:t>2022-08-02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1F34C-D7DD-3EFB-6E56-EF18EBFA3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BE21C-6267-F64D-E6BB-220F79F22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99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C104E-66E3-BA8B-7554-37BB818DE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E1A44-52C4-7C02-FABC-F27A5ADF8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28B3C-1C19-870D-16FB-15DB3B32E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33181-78F0-484D-9F80-522241FF1C54}" type="datetime1">
              <a:rPr lang="en-CA" smtClean="0"/>
              <a:t>2022-08-02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65F99-5BAE-E2FF-D445-8B35D6914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42B60-4D73-4AA8-DFFC-5637BB948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71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D080C-E074-2584-7C03-B94A2F131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C71C3-8060-9810-E042-59A840409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58C87-278E-9F3B-4F5A-2996AF41F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0C964-045F-AA4A-983D-CC7080402BD2}" type="datetime1">
              <a:rPr lang="en-CA" smtClean="0"/>
              <a:t>2022-08-02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3E508-DF80-9B4D-F516-C74A34DF4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F8F20-0474-2B70-723B-47ABB637E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71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D5F68-EBE5-81DD-CA7D-CE6FF0C17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97026-956E-3042-1E88-B1EEBA1C5E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B77662-F9D9-630A-8BAA-58D9B6B4F7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44267-BF45-03C4-CD76-4A0F27FB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19CD-0F6D-014E-B752-66CD365A9109}" type="datetime1">
              <a:rPr lang="en-CA" smtClean="0"/>
              <a:t>2022-08-02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24EB17-22C9-A7FA-7459-8BAB99272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5BE46A-1496-8D7D-67D2-CCA9190D9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02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943EA-C83A-DBB4-2B00-C77C8519B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F0167-F502-9F9B-3269-6CFEFC266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980616-0CEA-36EB-EB32-D93EB051B7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02AB8E-24AF-A171-718D-7929CED666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EEC337-D018-148F-B248-796EB58AF5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376B01-9F71-A5D5-DF96-15E746D94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359A-5D51-5B48-9A9D-D49E146BD912}" type="datetime1">
              <a:rPr lang="en-CA" smtClean="0"/>
              <a:t>2022-08-02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24B61A-1BE1-994E-70E2-248269492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91C657-43CB-4C51-515B-D9A036C7A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4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E3BE3-35DF-9F1D-D56D-91AD37969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38D234-3F51-E053-5F85-5095803A2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14656-20E5-1849-A191-3CD6BDB34652}" type="datetime1">
              <a:rPr lang="en-CA" smtClean="0"/>
              <a:t>2022-08-02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A6818-3497-D68D-07B3-3095C26F6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DD1412-D1DA-551B-861A-5ACBB74EB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80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890535-900C-9A9D-5E21-22EAC002A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F2ABF-92B7-5041-A979-2FA60F3D99C8}" type="datetime1">
              <a:rPr lang="en-CA" smtClean="0"/>
              <a:t>2022-08-02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F0EB6D-70D2-AEDE-DEE2-B29CBB437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F4A5C-909D-02E3-5421-A42C79482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03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B6328-06D0-09B3-F056-3FDD8EC60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779A4-F3E7-FB86-335D-D766A3E71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526293-3C81-6EC5-DF62-C14967DB2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7DE689-C2C3-F740-6D4F-D765AE1BE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BD5D-C3B4-6E4A-92D1-1491BAEFEBC0}" type="datetime1">
              <a:rPr lang="en-CA" smtClean="0"/>
              <a:t>2022-08-02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9724DF-D041-5C79-3EC0-4276D2410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A60D6-3174-6BA2-3B39-EECD1D9AD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6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01289-D776-9F21-1230-4720FC3A9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A50D4-D221-246A-B17C-11EF24C704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C05AE-78B5-BE5A-04ED-78EBC4C4B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52ACF-D414-C26A-CD83-0C632BC8C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211A-014A-324A-84C7-725DA45B164E}" type="datetime1">
              <a:rPr lang="en-CA" smtClean="0"/>
              <a:t>2022-08-02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07873-E80B-DD1B-C8C4-053CD6429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Jeans Modelling Beyond Spherical Symmetry - TeVPA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CCDB4D-86E0-E1CE-5C28-B99009BC1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3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22B485-55B7-CD3D-B23F-208791C6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C236E-9EDC-E654-DF65-D6B7AD3523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26DD6-FEBC-F896-8E36-10AC3BC59A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9256C-D002-3B4D-B189-CBFF199CDF31}" type="datetime1">
              <a:rPr lang="en-CA" smtClean="0"/>
              <a:t>2022-08-02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48818-3BD8-D08D-4677-712DFBC1E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Jeans Modelling Beyond Spherical Symmetry - TeVPA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3CC25-D057-B449-1F94-3AAD87F4E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2261D-E22F-7446-9AFE-071A101D9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4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22.png"/><Relationship Id="rId5" Type="http://schemas.openxmlformats.org/officeDocument/2006/relationships/image" Target="../media/image25.png"/><Relationship Id="rId10" Type="http://schemas.openxmlformats.org/officeDocument/2006/relationships/image" Target="../media/image21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3.png"/><Relationship Id="rId7" Type="http://schemas.openxmlformats.org/officeDocument/2006/relationships/image" Target="../media/image4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Picture 6" descr="A picture containing outdoor object&#10;&#10;Description automatically generated">
            <a:extLst>
              <a:ext uri="{FF2B5EF4-FFF2-40B4-BE49-F238E27FC236}">
                <a16:creationId xmlns:a16="http://schemas.microsoft.com/office/drawing/2014/main" id="{FA3F9AF0-8E38-BE6C-CF2B-7ED8F3BAE9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-277758" y="-155575"/>
            <a:ext cx="12747515" cy="71691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0A63288-89FB-431D-1E8A-44619EB61F7B}"/>
              </a:ext>
            </a:extLst>
          </p:cNvPr>
          <p:cNvSpPr/>
          <p:nvPr/>
        </p:nvSpPr>
        <p:spPr>
          <a:xfrm>
            <a:off x="2413000" y="1911350"/>
            <a:ext cx="7366000" cy="3035300"/>
          </a:xfrm>
          <a:prstGeom prst="rect">
            <a:avLst/>
          </a:prstGeom>
          <a:solidFill>
            <a:schemeClr val="tx1"/>
          </a:solidFill>
          <a:effectLst>
            <a:outerShdw blurRad="50800" dist="50800" dir="5400000" sx="1000" sy="1000" algn="ctr" rotWithShape="0">
              <a:srgbClr val="000000">
                <a:alpha val="53389"/>
              </a:srgbClr>
            </a:outerShdw>
            <a:softEdge rad="220554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8485A0-0443-F39F-A337-C7940084C705}"/>
              </a:ext>
            </a:extLst>
          </p:cNvPr>
          <p:cNvSpPr txBox="1"/>
          <p:nvPr/>
        </p:nvSpPr>
        <p:spPr>
          <a:xfrm>
            <a:off x="2705100" y="2120949"/>
            <a:ext cx="6781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Times" pitchFamily="2" charset="0"/>
              </a:rPr>
              <a:t>Jeans Modelling Beyond Spherical Symmetry</a:t>
            </a:r>
          </a:p>
          <a:p>
            <a:pPr algn="ctr"/>
            <a:endParaRPr lang="en-US" sz="2800" dirty="0">
              <a:solidFill>
                <a:schemeClr val="bg1"/>
              </a:solidFill>
              <a:latin typeface="Times" pitchFamily="2" charset="0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imes" pitchFamily="2" charset="0"/>
              </a:rPr>
              <a:t>Adam Smith-Orlik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imes" pitchFamily="2" charset="0"/>
              </a:rPr>
              <a:t>York University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imes" pitchFamily="2" charset="0"/>
              </a:rPr>
              <a:t>TeVPA 2022 </a:t>
            </a:r>
          </a:p>
        </p:txBody>
      </p:sp>
    </p:spTree>
    <p:extLst>
      <p:ext uri="{BB962C8B-B14F-4D97-AF65-F5344CB8AC3E}">
        <p14:creationId xmlns:p14="http://schemas.microsoft.com/office/powerpoint/2010/main" val="1212939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Allowing DM to scatter leads to predictions that better match the observations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78EF8D-F943-13D3-C157-F3825434C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8274" y="2648937"/>
            <a:ext cx="6775451" cy="33757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09C454-008C-0AD7-2D22-361D05BE7D9A}"/>
              </a:ext>
            </a:extLst>
          </p:cNvPr>
          <p:cNvSpPr txBox="1"/>
          <p:nvPr/>
        </p:nvSpPr>
        <p:spPr>
          <a:xfrm>
            <a:off x="9297989" y="5675312"/>
            <a:ext cx="1870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Oliver D. Elbert et al. (2014)</a:t>
            </a:r>
          </a:p>
        </p:txBody>
      </p:sp>
    </p:spTree>
    <p:extLst>
      <p:ext uri="{BB962C8B-B14F-4D97-AF65-F5344CB8AC3E}">
        <p14:creationId xmlns:p14="http://schemas.microsoft.com/office/powerpoint/2010/main" val="547746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N-body simulations have been used extensively to test the predictions of SIDM though suffer from being computationally intensive and unable to reproduce observed systems</a:t>
            </a:r>
          </a:p>
          <a:p>
            <a:endParaRPr lang="en-US" dirty="0"/>
          </a:p>
          <a:p>
            <a:r>
              <a:rPr lang="en-US" dirty="0"/>
              <a:t>A semi-analytical alternative to N-body simulations is the Jeans model which is derived from the </a:t>
            </a:r>
            <a:r>
              <a:rPr lang="en-US" b="1" dirty="0"/>
              <a:t>collisional Boltzmann equation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669F290C-ABB0-FA86-B7D9-D7D4B7F9F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4150" y="4675902"/>
            <a:ext cx="4203700" cy="863600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8517E821-9AD7-90BA-4346-0BE39A0CED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69800" y="4828302"/>
            <a:ext cx="34544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630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N-body simulations have been used extensively to test the predictions of SIDM though suffer from being computationally intensive and unable to reproduce observed systems</a:t>
            </a:r>
          </a:p>
          <a:p>
            <a:endParaRPr lang="en-US" dirty="0"/>
          </a:p>
          <a:p>
            <a:r>
              <a:rPr lang="en-US" dirty="0"/>
              <a:t>A semi-analytical alternative to N-body simulations is the Jeans model which is derived from the </a:t>
            </a:r>
            <a:r>
              <a:rPr lang="en-US" b="1" dirty="0"/>
              <a:t>collisional Boltzmann equation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669F290C-ABB0-FA86-B7D9-D7D4B7F9F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533900" y="4574302"/>
            <a:ext cx="4203700" cy="863600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CAD6786E-D07B-4B3A-6083-557B9EF29B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8800" y="4726702"/>
            <a:ext cx="34544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0282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1D isothermal Jeans model works well!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While computationally cheaper and able to match observables of systems, the Jeans model has only been explored in 1D assuming spherical symmetry or 2D assuming azimuthal symmetry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894F6CA-2976-4B1C-28E1-C9731CF98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4350" y="2390479"/>
            <a:ext cx="6083300" cy="1610815"/>
          </a:xfrm>
          <a:prstGeom prst="rect">
            <a:avLst/>
          </a:prstGeom>
        </p:spPr>
      </p:pic>
      <p:sp>
        <p:nvSpPr>
          <p:cNvPr id="13" name="Frame 12">
            <a:extLst>
              <a:ext uri="{FF2B5EF4-FFF2-40B4-BE49-F238E27FC236}">
                <a16:creationId xmlns:a16="http://schemas.microsoft.com/office/drawing/2014/main" id="{EB9F5454-8039-6821-CFB5-8B6315B7FA07}"/>
              </a:ext>
            </a:extLst>
          </p:cNvPr>
          <p:cNvSpPr/>
          <p:nvPr/>
        </p:nvSpPr>
        <p:spPr>
          <a:xfrm>
            <a:off x="2867891" y="2353273"/>
            <a:ext cx="6317673" cy="1610815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731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Jeans Modelling Beyond Spherical Symmetry - TeVPA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46F14BB-DAB2-55F5-01FD-03F5EBB5B951}"/>
              </a:ext>
            </a:extLst>
          </p:cNvPr>
          <p:cNvSpPr txBox="1">
            <a:spLocks/>
          </p:cNvSpPr>
          <p:nvPr/>
        </p:nvSpPr>
        <p:spPr>
          <a:xfrm>
            <a:off x="838200" y="3203157"/>
            <a:ext cx="10515600" cy="258465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To Do List: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 Extend Jeans model to higher dimensions and allow for asymmetry </a:t>
            </a:r>
          </a:p>
          <a:p>
            <a:pPr lvl="1">
              <a:buFont typeface="Wingdings" pitchFamily="2" charset="2"/>
              <a:buChar char="ü"/>
            </a:pPr>
            <a:endParaRPr lang="en-US" dirty="0"/>
          </a:p>
          <a:p>
            <a:pPr lvl="1">
              <a:buFont typeface="Wingdings" pitchFamily="2" charset="2"/>
              <a:buChar char="ü"/>
            </a:pPr>
            <a:r>
              <a:rPr lang="en-US" dirty="0"/>
              <a:t> Validate model using mock data from simulations </a:t>
            </a:r>
          </a:p>
          <a:p>
            <a:pPr lvl="1">
              <a:buFont typeface="Wingdings" pitchFamily="2" charset="2"/>
              <a:buChar char="ü"/>
            </a:pPr>
            <a:endParaRPr lang="en-US" dirty="0"/>
          </a:p>
          <a:p>
            <a:pPr lvl="1">
              <a:buFont typeface="Wingdings" pitchFamily="2" charset="2"/>
              <a:buChar char="ü"/>
            </a:pPr>
            <a:r>
              <a:rPr lang="en-US" dirty="0"/>
              <a:t> Confront model predictions with simulations and observations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75E1275-FF10-04A8-F3AF-AC2E07E3CD33}"/>
              </a:ext>
            </a:extLst>
          </p:cNvPr>
          <p:cNvSpPr txBox="1">
            <a:spLocks/>
          </p:cNvSpPr>
          <p:nvPr/>
        </p:nvSpPr>
        <p:spPr>
          <a:xfrm>
            <a:off x="838200" y="1647716"/>
            <a:ext cx="5549348" cy="2049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Departures from spherical symmetry in DM halos with large baryon components (like the MW) are known to be important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162B4659-64CA-A531-DFF0-F63D5F3F9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6614" y="667123"/>
            <a:ext cx="3641586" cy="359335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68B042B-D7BE-BD52-69AB-BD3B7B3B1680}"/>
              </a:ext>
            </a:extLst>
          </p:cNvPr>
          <p:cNvSpPr txBox="1"/>
          <p:nvPr/>
        </p:nvSpPr>
        <p:spPr>
          <a:xfrm>
            <a:off x="9428509" y="3369267"/>
            <a:ext cx="1259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M. </a:t>
            </a:r>
            <a:r>
              <a:rPr lang="en-US" sz="1400" dirty="0" err="1"/>
              <a:t>Kaplinghat</a:t>
            </a:r>
            <a:r>
              <a:rPr lang="en-US" sz="1400" dirty="0"/>
              <a:t> et al. (2014)</a:t>
            </a:r>
          </a:p>
        </p:txBody>
      </p:sp>
    </p:spTree>
    <p:extLst>
      <p:ext uri="{BB962C8B-B14F-4D97-AF65-F5344CB8AC3E}">
        <p14:creationId xmlns:p14="http://schemas.microsoft.com/office/powerpoint/2010/main" val="1045661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Jeans Model Theory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1EF279-6BF0-4EB7-1BC9-EE97E3879AB1}"/>
                  </a:ext>
                </a:extLst>
              </p:cNvPr>
              <p:cNvSpPr txBox="1"/>
              <p:nvPr/>
            </p:nvSpPr>
            <p:spPr>
              <a:xfrm>
                <a:off x="944450" y="1622613"/>
                <a:ext cx="4920975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Following </a:t>
                </a:r>
                <a:r>
                  <a:rPr lang="en-CA" sz="2400" dirty="0"/>
                  <a:t>M. </a:t>
                </a:r>
                <a:r>
                  <a:rPr lang="en-CA" sz="2400" dirty="0" err="1"/>
                  <a:t>Kaplinghat</a:t>
                </a:r>
                <a:r>
                  <a:rPr lang="en-CA" sz="2400" dirty="0"/>
                  <a:t> et al. (2016) </a:t>
                </a:r>
                <a:r>
                  <a:rPr lang="en-US" sz="2400" dirty="0"/>
                  <a:t>we define a characteristic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by the rate equation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Where inside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we use the Jeans model to determine the isothermal density profile and outside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we fit an NFW (CDM) profile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1EF279-6BF0-4EB7-1BC9-EE97E3879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450" y="1622613"/>
                <a:ext cx="4920975" cy="4154984"/>
              </a:xfrm>
              <a:prstGeom prst="rect">
                <a:avLst/>
              </a:prstGeom>
              <a:blipFill>
                <a:blip r:embed="rId4"/>
                <a:stretch>
                  <a:fillRect l="-1804" t="-1216" r="-2062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F964E385-31CA-10B9-75D6-358851BF9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8846" y="2952759"/>
            <a:ext cx="3445047" cy="965901"/>
          </a:xfrm>
          <a:prstGeom prst="rect">
            <a:avLst/>
          </a:prstGeom>
        </p:spPr>
      </p:pic>
      <p:pic>
        <p:nvPicPr>
          <p:cNvPr id="14" name="Picture 13" descr="Diagram&#10;&#10;Description automatically generated with low confidence">
            <a:extLst>
              <a:ext uri="{FF2B5EF4-FFF2-40B4-BE49-F238E27FC236}">
                <a16:creationId xmlns:a16="http://schemas.microsoft.com/office/drawing/2014/main" id="{4EEB82F7-423A-63F2-6C4D-2A12F41603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1815" y="2747591"/>
            <a:ext cx="5549069" cy="174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422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Jeans Model Theory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42B061E7-7D20-C156-A2E8-190ED31855EB}"/>
              </a:ext>
            </a:extLst>
          </p:cNvPr>
          <p:cNvSpPr/>
          <p:nvPr/>
        </p:nvSpPr>
        <p:spPr>
          <a:xfrm>
            <a:off x="7690903" y="2434710"/>
            <a:ext cx="2319454" cy="2308302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lumMod val="0"/>
                  <a:lumOff val="100000"/>
                  <a:alpha val="0"/>
                </a:schemeClr>
              </a:gs>
              <a:gs pos="94000">
                <a:schemeClr val="accent1">
                  <a:lumMod val="0"/>
                  <a:lumOff val="100000"/>
                  <a:alpha val="47000"/>
                </a:schemeClr>
              </a:gs>
              <a:gs pos="11000">
                <a:schemeClr val="accent1">
                  <a:lumMod val="100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chemeClr val="accent1">
                <a:shade val="50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Donut 17">
            <a:extLst>
              <a:ext uri="{FF2B5EF4-FFF2-40B4-BE49-F238E27FC236}">
                <a16:creationId xmlns:a16="http://schemas.microsoft.com/office/drawing/2014/main" id="{648FCB95-802E-B564-A6A6-AF0324F18540}"/>
              </a:ext>
            </a:extLst>
          </p:cNvPr>
          <p:cNvSpPr/>
          <p:nvPr/>
        </p:nvSpPr>
        <p:spPr>
          <a:xfrm>
            <a:off x="6744199" y="1486094"/>
            <a:ext cx="4212861" cy="4205535"/>
          </a:xfrm>
          <a:prstGeom prst="donut">
            <a:avLst>
              <a:gd name="adj" fmla="val 21129"/>
            </a:avLst>
          </a:prstGeom>
          <a:gradFill>
            <a:gsLst>
              <a:gs pos="63000">
                <a:schemeClr val="accent1">
                  <a:lumMod val="0"/>
                  <a:lumOff val="100000"/>
                  <a:alpha val="0"/>
                </a:schemeClr>
              </a:gs>
              <a:gs pos="90000">
                <a:schemeClr val="accent1">
                  <a:lumMod val="0"/>
                  <a:lumOff val="100000"/>
                  <a:alpha val="24000"/>
                </a:schemeClr>
              </a:gs>
              <a:gs pos="0">
                <a:schemeClr val="accent1">
                  <a:lumMod val="100000"/>
                  <a:alpha val="8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" name="Picture 18" descr="Shape&#10;&#10;Description automatically generated with medium confidence">
            <a:extLst>
              <a:ext uri="{FF2B5EF4-FFF2-40B4-BE49-F238E27FC236}">
                <a16:creationId xmlns:a16="http://schemas.microsoft.com/office/drawing/2014/main" id="{BF6EB29C-B5DF-93BC-5887-22EE389CD3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0911" y="1882055"/>
            <a:ext cx="2750135" cy="200379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4AA8866-1809-2F78-5035-77E75884F172}"/>
              </a:ext>
            </a:extLst>
          </p:cNvPr>
          <p:cNvCxnSpPr>
            <a:cxnSpLocks/>
          </p:cNvCxnSpPr>
          <p:nvPr/>
        </p:nvCxnSpPr>
        <p:spPr>
          <a:xfrm>
            <a:off x="8874050" y="3980044"/>
            <a:ext cx="1236206" cy="12490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80B0E2A-5A16-7EB7-9205-FFC9EED44E54}"/>
                  </a:ext>
                </a:extLst>
              </p:cNvPr>
              <p:cNvSpPr txBox="1"/>
              <p:nvPr/>
            </p:nvSpPr>
            <p:spPr>
              <a:xfrm>
                <a:off x="10044836" y="5088668"/>
                <a:ext cx="8184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𝑖𝑠𝑜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80B0E2A-5A16-7EB7-9205-FFC9EED44E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4836" y="5088668"/>
                <a:ext cx="818498" cy="369332"/>
              </a:xfrm>
              <a:prstGeom prst="rect">
                <a:avLst/>
              </a:prstGeom>
              <a:blipFill>
                <a:blip r:embed="rId5"/>
                <a:stretch>
                  <a:fillRect r="-7692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57841EF-EC21-89EA-6719-134381034F66}"/>
              </a:ext>
            </a:extLst>
          </p:cNvPr>
          <p:cNvCxnSpPr/>
          <p:nvPr/>
        </p:nvCxnSpPr>
        <p:spPr>
          <a:xfrm flipH="1">
            <a:off x="7549376" y="5035639"/>
            <a:ext cx="791736" cy="836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EFAC64F-19B7-DAFD-F8BA-17F7CCA67AAD}"/>
                  </a:ext>
                </a:extLst>
              </p:cNvPr>
              <p:cNvSpPr txBox="1"/>
              <p:nvPr/>
            </p:nvSpPr>
            <p:spPr>
              <a:xfrm>
                <a:off x="7116469" y="5871967"/>
                <a:ext cx="8658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𝐶𝐷𝑀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EFAC64F-19B7-DAFD-F8BA-17F7CCA67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469" y="5871967"/>
                <a:ext cx="865814" cy="276999"/>
              </a:xfrm>
              <a:prstGeom prst="rect">
                <a:avLst/>
              </a:prstGeom>
              <a:blipFill>
                <a:blip r:embed="rId6"/>
                <a:stretch>
                  <a:fillRect l="-7246" t="-4348" r="-10145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1709866-3841-7C76-E2F7-178935E40AF6}"/>
              </a:ext>
            </a:extLst>
          </p:cNvPr>
          <p:cNvCxnSpPr>
            <a:cxnSpLocks/>
          </p:cNvCxnSpPr>
          <p:nvPr/>
        </p:nvCxnSpPr>
        <p:spPr>
          <a:xfrm flipV="1">
            <a:off x="10010357" y="2520950"/>
            <a:ext cx="0" cy="9352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65E80E4-EF5A-BDFF-1839-AC0EAA370982}"/>
                  </a:ext>
                </a:extLst>
              </p:cNvPr>
              <p:cNvSpPr txBox="1"/>
              <p:nvPr/>
            </p:nvSpPr>
            <p:spPr>
              <a:xfrm>
                <a:off x="9927651" y="3155662"/>
                <a:ext cx="5018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65E80E4-EF5A-BDFF-1839-AC0EAA3709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7651" y="3155662"/>
                <a:ext cx="50180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A91D530-A0D3-C36C-BA57-F6C9D6EC3A5C}"/>
                  </a:ext>
                </a:extLst>
              </p:cNvPr>
              <p:cNvSpPr txBox="1"/>
              <p:nvPr/>
            </p:nvSpPr>
            <p:spPr>
              <a:xfrm>
                <a:off x="9785506" y="3576848"/>
                <a:ext cx="2248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A91D530-A0D3-C36C-BA57-F6C9D6EC3A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5506" y="3576848"/>
                <a:ext cx="224851" cy="2769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8ACA713-175B-4993-9A47-B91C874016AB}"/>
                  </a:ext>
                </a:extLst>
              </p:cNvPr>
              <p:cNvSpPr txBox="1"/>
              <p:nvPr/>
            </p:nvSpPr>
            <p:spPr>
              <a:xfrm>
                <a:off x="8610600" y="2814259"/>
                <a:ext cx="2248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2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8ACA713-175B-4993-9A47-B91C874016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814259"/>
                <a:ext cx="224851" cy="276999"/>
              </a:xfrm>
              <a:prstGeom prst="rect">
                <a:avLst/>
              </a:prstGeom>
              <a:blipFill>
                <a:blip r:embed="rId9"/>
                <a:stretch>
                  <a:fillRect r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E70A075-5C81-6A22-FF4D-EA69DB6788BD}"/>
                  </a:ext>
                </a:extLst>
              </p:cNvPr>
              <p:cNvSpPr txBox="1"/>
              <p:nvPr/>
            </p:nvSpPr>
            <p:spPr>
              <a:xfrm>
                <a:off x="944450" y="1622613"/>
                <a:ext cx="4920975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Following </a:t>
                </a:r>
                <a:r>
                  <a:rPr lang="en-CA" sz="2400" dirty="0"/>
                  <a:t>M. </a:t>
                </a:r>
                <a:r>
                  <a:rPr lang="en-CA" sz="2400" dirty="0" err="1"/>
                  <a:t>Kaplinghat</a:t>
                </a:r>
                <a:r>
                  <a:rPr lang="en-CA" sz="2400" dirty="0"/>
                  <a:t> et al. (2016) </a:t>
                </a:r>
                <a:r>
                  <a:rPr lang="en-US" sz="2400" dirty="0"/>
                  <a:t>we define a characteristic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by the rate equation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Where inside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we use the Jeans model to determine the isothermal density profile and outside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we fit an NFW (CDM) profile 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E70A075-5C81-6A22-FF4D-EA69DB6788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450" y="1622613"/>
                <a:ext cx="4920975" cy="4154984"/>
              </a:xfrm>
              <a:prstGeom prst="rect">
                <a:avLst/>
              </a:prstGeom>
              <a:blipFill>
                <a:blip r:embed="rId10"/>
                <a:stretch>
                  <a:fillRect l="-1804" t="-1216" r="-2062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 descr="A picture containing diagram&#10;&#10;Description automatically generated">
            <a:extLst>
              <a:ext uri="{FF2B5EF4-FFF2-40B4-BE49-F238E27FC236}">
                <a16:creationId xmlns:a16="http://schemas.microsoft.com/office/drawing/2014/main" id="{D3584B9E-39BD-6124-59C1-2861E01788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18846" y="2952759"/>
            <a:ext cx="3445047" cy="96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05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Jeans Model Theory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A41A767-6275-8596-6E61-7AFD6444AB12}"/>
              </a:ext>
            </a:extLst>
          </p:cNvPr>
          <p:cNvSpPr txBox="1">
            <a:spLocks/>
          </p:cNvSpPr>
          <p:nvPr/>
        </p:nvSpPr>
        <p:spPr>
          <a:xfrm>
            <a:off x="838200" y="170910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For the inner profile, the Jeans equation is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To which the solution is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Redefining the potentials in terms of dimensionless variables we get</a:t>
            </a:r>
          </a:p>
        </p:txBody>
      </p:sp>
      <p:pic>
        <p:nvPicPr>
          <p:cNvPr id="11" name="Picture 10" descr="Text&#10;&#10;Description automatically generated with medium confidence">
            <a:extLst>
              <a:ext uri="{FF2B5EF4-FFF2-40B4-BE49-F238E27FC236}">
                <a16:creationId xmlns:a16="http://schemas.microsoft.com/office/drawing/2014/main" id="{B5F41ED7-9097-9305-C750-18D2D2D20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899" y="2460698"/>
            <a:ext cx="2870200" cy="685800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6586EF90-E66C-BB75-2F0D-AA65D15E3C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0952" y="3715945"/>
            <a:ext cx="3550093" cy="887523"/>
          </a:xfrm>
          <a:prstGeom prst="rect">
            <a:avLst/>
          </a:prstGeom>
        </p:spPr>
      </p:pic>
      <p:pic>
        <p:nvPicPr>
          <p:cNvPr id="13" name="Picture 12" descr="Text&#10;&#10;Description automatically generated with medium confidence">
            <a:extLst>
              <a:ext uri="{FF2B5EF4-FFF2-40B4-BE49-F238E27FC236}">
                <a16:creationId xmlns:a16="http://schemas.microsoft.com/office/drawing/2014/main" id="{6D6691FF-D20A-8F32-17BC-1487D85A85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7898" y="5404803"/>
            <a:ext cx="26162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014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Jeans Model Theory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8CE0CE35-386C-1BC8-1CAE-7A7C0849A2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709102"/>
                <a:ext cx="1051560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To solve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dm</m:t>
                        </m:r>
                      </m:sub>
                    </m:sSub>
                  </m:oMath>
                </a14:m>
                <a:r>
                  <a:rPr lang="en-US" dirty="0"/>
                  <a:t> we need to first solve for the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dm</m:t>
                        </m:r>
                      </m:sub>
                    </m:sSub>
                  </m:oMath>
                </a14:m>
                <a:r>
                  <a:rPr lang="en-US" dirty="0"/>
                  <a:t> using Poisson’s equation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To allow for the departure from symmetry we expand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dm</m:t>
                        </m:r>
                      </m:sub>
                    </m:sSub>
                  </m:oMath>
                </a14:m>
                <a:r>
                  <a:rPr lang="en-US" dirty="0"/>
                  <a:t> in real-valued combination of spherical harmonics called </a:t>
                </a:r>
                <a:r>
                  <a:rPr lang="en-US" i="1" dirty="0"/>
                  <a:t>Tesseral harmonics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𝑙𝑚</m:t>
                        </m:r>
                      </m:sub>
                    </m:sSub>
                  </m:oMath>
                </a14:m>
                <a:r>
                  <a:rPr lang="en-US" dirty="0"/>
                  <a:t> (using spherical coordinates)</a:t>
                </a:r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8CE0CE35-386C-1BC8-1CAE-7A7C0849A2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709102"/>
                <a:ext cx="10515600" cy="4351338"/>
              </a:xfrm>
              <a:prstGeom prst="rect">
                <a:avLst/>
              </a:prstGeom>
              <a:blipFill>
                <a:blip r:embed="rId4"/>
                <a:stretch>
                  <a:fillRect l="-1086" t="-2326" r="-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F865C487-64E7-0BD3-329F-4CB64CDFEB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1600" y="2414624"/>
            <a:ext cx="4368800" cy="901700"/>
          </a:xfrm>
          <a:prstGeom prst="rect">
            <a:avLst/>
          </a:prstGeom>
        </p:spPr>
      </p:pic>
      <p:pic>
        <p:nvPicPr>
          <p:cNvPr id="13" name="Picture 12" descr="Text&#10;&#10;Description automatically generated with low confidence">
            <a:extLst>
              <a:ext uri="{FF2B5EF4-FFF2-40B4-BE49-F238E27FC236}">
                <a16:creationId xmlns:a16="http://schemas.microsoft.com/office/drawing/2014/main" id="{68445D28-78ED-6A4C-B79B-D9F8957345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0615" y="4991989"/>
            <a:ext cx="4890770" cy="97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910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37B424E-6662-56D9-3F37-FA70F7377B3A}"/>
              </a:ext>
            </a:extLst>
          </p:cNvPr>
          <p:cNvSpPr txBox="1">
            <a:spLocks/>
          </p:cNvSpPr>
          <p:nvPr/>
        </p:nvSpPr>
        <p:spPr>
          <a:xfrm>
            <a:off x="838200" y="160678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Substituting the expansion in we get the non-linear partial differential equation 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Casting into a system of coupled first-order equations gives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2684292-0CC0-15AF-F627-7D480198F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261" y="2415177"/>
            <a:ext cx="9999478" cy="922674"/>
          </a:xfrm>
          <a:prstGeom prst="rect">
            <a:avLst/>
          </a:prstGeom>
        </p:spPr>
      </p:pic>
      <p:pic>
        <p:nvPicPr>
          <p:cNvPr id="12" name="Picture 11" descr="Table&#10;&#10;Description automatically generated with medium confidence">
            <a:extLst>
              <a:ext uri="{FF2B5EF4-FFF2-40B4-BE49-F238E27FC236}">
                <a16:creationId xmlns:a16="http://schemas.microsoft.com/office/drawing/2014/main" id="{81E5BD6D-23E6-192B-035E-3A824CFB5E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9985" y="4122340"/>
            <a:ext cx="8801100" cy="19812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DB69D57-D272-7A31-4609-02FCAE839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Jeans Model Theory</a:t>
            </a:r>
          </a:p>
        </p:txBody>
      </p:sp>
    </p:spTree>
    <p:extLst>
      <p:ext uri="{BB962C8B-B14F-4D97-AF65-F5344CB8AC3E}">
        <p14:creationId xmlns:p14="http://schemas.microsoft.com/office/powerpoint/2010/main" val="2524435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326E008-356E-D6CE-B9AF-6F7495ED5260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3189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A person with a beard&#10;&#10;Description automatically generated with medium confidence">
            <a:extLst>
              <a:ext uri="{FF2B5EF4-FFF2-40B4-BE49-F238E27FC236}">
                <a16:creationId xmlns:a16="http://schemas.microsoft.com/office/drawing/2014/main" id="{471A61D1-7073-689F-D6FE-DDA2F0B41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900" y="1540669"/>
            <a:ext cx="1655233" cy="24828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342DAD-8322-41EE-05EE-CAA5F9C4BC07}"/>
              </a:ext>
            </a:extLst>
          </p:cNvPr>
          <p:cNvSpPr txBox="1"/>
          <p:nvPr/>
        </p:nvSpPr>
        <p:spPr>
          <a:xfrm>
            <a:off x="977900" y="4023519"/>
            <a:ext cx="1655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Prof. Sean Tulin</a:t>
            </a:r>
          </a:p>
          <a:p>
            <a:pPr algn="ctr"/>
            <a:r>
              <a:rPr lang="en-US" dirty="0"/>
              <a:t>York University</a:t>
            </a:r>
          </a:p>
        </p:txBody>
      </p:sp>
      <p:pic>
        <p:nvPicPr>
          <p:cNvPr id="13" name="Picture 12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FCF029CE-5AF6-EB03-010D-A2FBD87E2E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2775" y="3202384"/>
            <a:ext cx="2023269" cy="20232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77C7FE-3811-7FB1-BAF3-93543C9FD57F}"/>
              </a:ext>
            </a:extLst>
          </p:cNvPr>
          <p:cNvSpPr txBox="1"/>
          <p:nvPr/>
        </p:nvSpPr>
        <p:spPr>
          <a:xfrm>
            <a:off x="3054812" y="5248890"/>
            <a:ext cx="2219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Prof. Laura Sagunski</a:t>
            </a:r>
          </a:p>
          <a:p>
            <a:pPr algn="ctr"/>
            <a:r>
              <a:rPr lang="en-US" dirty="0"/>
              <a:t>Goethe University  </a:t>
            </a:r>
          </a:p>
        </p:txBody>
      </p:sp>
      <p:pic>
        <p:nvPicPr>
          <p:cNvPr id="16" name="Picture 15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B7A9FF0-884A-2CFD-DAED-AF8266908C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5686" y="1540669"/>
            <a:ext cx="1807897" cy="230096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51AF35-713C-A05F-EBB6-5783A04B08F1}"/>
              </a:ext>
            </a:extLst>
          </p:cNvPr>
          <p:cNvSpPr txBox="1"/>
          <p:nvPr/>
        </p:nvSpPr>
        <p:spPr>
          <a:xfrm>
            <a:off x="5371967" y="3800245"/>
            <a:ext cx="2455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Dr. Andrew Robertson</a:t>
            </a:r>
          </a:p>
          <a:p>
            <a:pPr algn="ctr"/>
            <a:r>
              <a:rPr lang="en-US" dirty="0"/>
              <a:t>NASA JPL</a:t>
            </a:r>
          </a:p>
        </p:txBody>
      </p:sp>
      <p:pic>
        <p:nvPicPr>
          <p:cNvPr id="19" name="Picture 18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FC3A3437-8B10-C9F1-311D-D25D61AD96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6943" y="2742803"/>
            <a:ext cx="2633240" cy="24828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1BDA233-1CCB-65E1-CA49-04784E0539D3}"/>
              </a:ext>
            </a:extLst>
          </p:cNvPr>
          <p:cNvSpPr txBox="1"/>
          <p:nvPr/>
        </p:nvSpPr>
        <p:spPr>
          <a:xfrm>
            <a:off x="7879213" y="5224552"/>
            <a:ext cx="3568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Fabian Bautista </a:t>
            </a:r>
          </a:p>
          <a:p>
            <a:pPr algn="ctr"/>
            <a:r>
              <a:rPr lang="en-US" dirty="0"/>
              <a:t>Perimeter Institute, York University </a:t>
            </a:r>
          </a:p>
        </p:txBody>
      </p:sp>
    </p:spTree>
    <p:extLst>
      <p:ext uri="{BB962C8B-B14F-4D97-AF65-F5344CB8AC3E}">
        <p14:creationId xmlns:p14="http://schemas.microsoft.com/office/powerpoint/2010/main" val="3697722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Solve our system of equation using an iterative method called the </a:t>
            </a:r>
            <a:r>
              <a:rPr lang="en-US" b="1" dirty="0"/>
              <a:t>relaxation method 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dirty="0"/>
              <a:t>Steps: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Guess solution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Calculate shift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Linearize in the shifts and solve for new shifts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Shift solutions by new shifts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Repeat until convergence condition is met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07B18DE-72A3-2F41-FF25-E9409C9D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Jeans Model Theory</a:t>
            </a:r>
          </a:p>
        </p:txBody>
      </p:sp>
    </p:spTree>
    <p:extLst>
      <p:ext uri="{BB962C8B-B14F-4D97-AF65-F5344CB8AC3E}">
        <p14:creationId xmlns:p14="http://schemas.microsoft.com/office/powerpoint/2010/main" val="23658006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0970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F5EDBB-1938-7DA5-954E-908E3DA4C2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27797"/>
                <a:ext cx="10515600" cy="4351338"/>
              </a:xfrm>
            </p:spPr>
            <p:txBody>
              <a:bodyPr/>
              <a:lstStyle/>
              <a:p>
                <a:r>
                  <a:rPr lang="en-US" dirty="0"/>
                  <a:t>To validate the Jeans model we compare results to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=1</m:t>
                    </m:r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CA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CA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US" dirty="0"/>
                  <a:t> versions of the EAGLE SIDM-plus-baryons simulations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F5EDBB-1938-7DA5-954E-908E3DA4C2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27797"/>
                <a:ext cx="10515600" cy="4351338"/>
              </a:xfrm>
              <a:blipFill>
                <a:blip r:embed="rId4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4A0BB07D-F83E-D590-C177-93C0A247ED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4332" y="2275523"/>
            <a:ext cx="6497898" cy="38987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5FB72D-CB5F-D365-EF84-53B5B862D516}"/>
                  </a:ext>
                </a:extLst>
              </p:cNvPr>
              <p:cNvSpPr txBox="1"/>
              <p:nvPr/>
            </p:nvSpPr>
            <p:spPr>
              <a:xfrm>
                <a:off x="838200" y="2736502"/>
                <a:ext cx="3598332" cy="2891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Ran a grid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CA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200, </m:t>
                    </m:r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Run for a subset of 250 systems shows degenerate solutions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5FB72D-CB5F-D365-EF84-53B5B862D5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736502"/>
                <a:ext cx="3598332" cy="2891625"/>
              </a:xfrm>
              <a:prstGeom prst="rect">
                <a:avLst/>
              </a:prstGeom>
              <a:blipFill>
                <a:blip r:embed="rId7"/>
                <a:stretch>
                  <a:fillRect l="-3169" t="-2183" r="-3169" b="-48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1148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00400" cy="4351338"/>
          </a:xfrm>
        </p:spPr>
        <p:txBody>
          <a:bodyPr/>
          <a:lstStyle/>
          <a:p>
            <a:r>
              <a:rPr lang="en-US" dirty="0"/>
              <a:t>2D pixel maps for the Jeans model (left) compared with the SIDM1b simulations (middle)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9AF2A6F7-A9E8-0C95-1DB1-548B442D7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078" y="1441049"/>
            <a:ext cx="7308966" cy="411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331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00400" cy="4351338"/>
          </a:xfrm>
        </p:spPr>
        <p:txBody>
          <a:bodyPr/>
          <a:lstStyle/>
          <a:p>
            <a:r>
              <a:rPr lang="en-US" dirty="0"/>
              <a:t>2D pixel maps for the Jeans model (left) compared with the SIDM1b simulations (middle)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8BEE6DC6-6B13-2C76-8487-28A12F0285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7284" y="1509713"/>
            <a:ext cx="7565416" cy="403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1020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00400" cy="4351338"/>
          </a:xfrm>
        </p:spPr>
        <p:txBody>
          <a:bodyPr/>
          <a:lstStyle/>
          <a:p>
            <a:r>
              <a:rPr lang="en-US" dirty="0"/>
              <a:t>Spherically averaged density plot for low and high cross section solutions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D6AA2276-FF81-5E84-CEDC-F1B40DA61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000" y="1188085"/>
            <a:ext cx="4722073" cy="495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61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22235D4-6D4F-3518-B321-6BAF3D30AD5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709102"/>
                <a:ext cx="1051560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  <a:p>
                <a:r>
                  <a:rPr lang="en-US" dirty="0"/>
                  <a:t>To distinguish between high and low cross-sections we looked for a halo shape observable to compare with the simulations </a:t>
                </a:r>
              </a:p>
              <a:p>
                <a:endParaRPr lang="en-US" dirty="0"/>
              </a:p>
              <a:p>
                <a:r>
                  <a:rPr lang="en-US" dirty="0"/>
                  <a:t>We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𝑒𝑛𝑐𝑙𝑜𝑠𝑒𝑑</m:t>
                        </m:r>
                      </m:sub>
                    </m:sSub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dirty="0"/>
                  <a:t> by computing the ratio of the moment of inertia tensor in the R and z coordinates, i.e.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𝑍𝑍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𝑅𝑅</m:t>
                        </m:r>
                      </m:sub>
                    </m:sSub>
                  </m:oMath>
                </a14:m>
                <a:r>
                  <a:rPr lang="en-CA" b="0" dirty="0"/>
                  <a:t>, </a:t>
                </a:r>
                <a:r>
                  <a:rPr lang="en-US" dirty="0"/>
                  <a:t>in analogue to the major-to-minor axis ratio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CA" b="0" dirty="0"/>
              </a:p>
              <a:p>
                <a:endParaRPr lang="en-CA" dirty="0"/>
              </a:p>
              <a:p>
                <a:endParaRPr lang="en-CA" b="0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22235D4-6D4F-3518-B321-6BAF3D30A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709102"/>
                <a:ext cx="10515600" cy="4351338"/>
              </a:xfrm>
              <a:prstGeom prst="rect">
                <a:avLst/>
              </a:prstGeom>
              <a:blipFill>
                <a:blip r:embed="rId4"/>
                <a:stretch>
                  <a:fillRect l="-1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49256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</a:p>
        </p:txBody>
      </p:sp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05BFAF9A-AE1C-8A0B-3C03-55CA97D921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396987" y="1257300"/>
            <a:ext cx="7398026" cy="493201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1" name="Frame 10">
            <a:extLst>
              <a:ext uri="{FF2B5EF4-FFF2-40B4-BE49-F238E27FC236}">
                <a16:creationId xmlns:a16="http://schemas.microsoft.com/office/drawing/2014/main" id="{A40BBA2A-4BC9-4189-F2DE-E6071C39829B}"/>
              </a:ext>
            </a:extLst>
          </p:cNvPr>
          <p:cNvSpPr/>
          <p:nvPr/>
        </p:nvSpPr>
        <p:spPr>
          <a:xfrm>
            <a:off x="3011556" y="7396428"/>
            <a:ext cx="2302565" cy="1060173"/>
          </a:xfrm>
          <a:prstGeom prst="frame">
            <a:avLst>
              <a:gd name="adj1" fmla="val 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9392F79E-8CCC-D005-F6B4-DCF643AF4003}"/>
              </a:ext>
            </a:extLst>
          </p:cNvPr>
          <p:cNvSpPr/>
          <p:nvPr/>
        </p:nvSpPr>
        <p:spPr>
          <a:xfrm>
            <a:off x="6801127" y="7396428"/>
            <a:ext cx="2302565" cy="1060173"/>
          </a:xfrm>
          <a:prstGeom prst="frame">
            <a:avLst>
              <a:gd name="adj1" fmla="val 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ame 12">
            <a:extLst>
              <a:ext uri="{FF2B5EF4-FFF2-40B4-BE49-F238E27FC236}">
                <a16:creationId xmlns:a16="http://schemas.microsoft.com/office/drawing/2014/main" id="{D600795E-21C0-BCC9-E393-9F61B61016B6}"/>
              </a:ext>
            </a:extLst>
          </p:cNvPr>
          <p:cNvSpPr/>
          <p:nvPr/>
        </p:nvSpPr>
        <p:spPr>
          <a:xfrm>
            <a:off x="3258378" y="9748688"/>
            <a:ext cx="2302565" cy="1060173"/>
          </a:xfrm>
          <a:prstGeom prst="frame">
            <a:avLst>
              <a:gd name="adj1" fmla="val 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B0C9ACB6-6C04-DA61-21F0-B9530FFE519A}"/>
              </a:ext>
            </a:extLst>
          </p:cNvPr>
          <p:cNvSpPr/>
          <p:nvPr/>
        </p:nvSpPr>
        <p:spPr>
          <a:xfrm>
            <a:off x="7119730" y="9748687"/>
            <a:ext cx="2302565" cy="1060173"/>
          </a:xfrm>
          <a:prstGeom prst="frame">
            <a:avLst>
              <a:gd name="adj1" fmla="val 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E4F4AB-C6F7-9BD8-3F03-9D73E0E47405}"/>
              </a:ext>
            </a:extLst>
          </p:cNvPr>
          <p:cNvSpPr txBox="1"/>
          <p:nvPr/>
        </p:nvSpPr>
        <p:spPr>
          <a:xfrm>
            <a:off x="4627219" y="639646"/>
            <a:ext cx="3180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4000"/>
                  </a:schemeClr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5142124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</a:p>
        </p:txBody>
      </p:sp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05BFAF9A-AE1C-8A0B-3C03-55CA97D921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396987" y="1257300"/>
            <a:ext cx="7398026" cy="493201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24" name="Frame 23">
            <a:extLst>
              <a:ext uri="{FF2B5EF4-FFF2-40B4-BE49-F238E27FC236}">
                <a16:creationId xmlns:a16="http://schemas.microsoft.com/office/drawing/2014/main" id="{C3979AFB-85C1-3C82-90DD-30332706CE07}"/>
              </a:ext>
            </a:extLst>
          </p:cNvPr>
          <p:cNvSpPr/>
          <p:nvPr/>
        </p:nvSpPr>
        <p:spPr>
          <a:xfrm>
            <a:off x="2640495" y="2007499"/>
            <a:ext cx="2302565" cy="1060173"/>
          </a:xfrm>
          <a:prstGeom prst="frame">
            <a:avLst>
              <a:gd name="adj1" fmla="val 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ame 24">
            <a:extLst>
              <a:ext uri="{FF2B5EF4-FFF2-40B4-BE49-F238E27FC236}">
                <a16:creationId xmlns:a16="http://schemas.microsoft.com/office/drawing/2014/main" id="{F4C13E2B-2176-4CD4-F2C5-14EA16A977D0}"/>
              </a:ext>
            </a:extLst>
          </p:cNvPr>
          <p:cNvSpPr/>
          <p:nvPr/>
        </p:nvSpPr>
        <p:spPr>
          <a:xfrm>
            <a:off x="6430066" y="2007499"/>
            <a:ext cx="2302565" cy="1060173"/>
          </a:xfrm>
          <a:prstGeom prst="frame">
            <a:avLst>
              <a:gd name="adj1" fmla="val 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ame 25">
            <a:extLst>
              <a:ext uri="{FF2B5EF4-FFF2-40B4-BE49-F238E27FC236}">
                <a16:creationId xmlns:a16="http://schemas.microsoft.com/office/drawing/2014/main" id="{92ECD2C5-86A3-062C-E49E-8257C65EDB54}"/>
              </a:ext>
            </a:extLst>
          </p:cNvPr>
          <p:cNvSpPr/>
          <p:nvPr/>
        </p:nvSpPr>
        <p:spPr>
          <a:xfrm>
            <a:off x="2887317" y="4359759"/>
            <a:ext cx="2302565" cy="1060173"/>
          </a:xfrm>
          <a:prstGeom prst="frame">
            <a:avLst>
              <a:gd name="adj1" fmla="val 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ame 26">
            <a:extLst>
              <a:ext uri="{FF2B5EF4-FFF2-40B4-BE49-F238E27FC236}">
                <a16:creationId xmlns:a16="http://schemas.microsoft.com/office/drawing/2014/main" id="{146AF67B-12F2-5430-D947-2984D2C9B37A}"/>
              </a:ext>
            </a:extLst>
          </p:cNvPr>
          <p:cNvSpPr/>
          <p:nvPr/>
        </p:nvSpPr>
        <p:spPr>
          <a:xfrm>
            <a:off x="6748669" y="4359758"/>
            <a:ext cx="2302565" cy="1060173"/>
          </a:xfrm>
          <a:prstGeom prst="frame">
            <a:avLst>
              <a:gd name="adj1" fmla="val 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697342-900A-F6DE-AEF5-EDE5743C3EB8}"/>
              </a:ext>
            </a:extLst>
          </p:cNvPr>
          <p:cNvSpPr txBox="1"/>
          <p:nvPr/>
        </p:nvSpPr>
        <p:spPr>
          <a:xfrm>
            <a:off x="596348" y="2007499"/>
            <a:ext cx="18006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Intermediate regions where SIDM dominates is driven to sphericity for all mass scales 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E114BF-5BB6-F481-7FB3-AD4EE9DA6B70}"/>
              </a:ext>
            </a:extLst>
          </p:cNvPr>
          <p:cNvSpPr txBox="1"/>
          <p:nvPr/>
        </p:nvSpPr>
        <p:spPr>
          <a:xfrm>
            <a:off x="4627219" y="639646"/>
            <a:ext cx="3180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4000"/>
                  </a:schemeClr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5495267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906E11F0-C20D-45FB-3B06-36BDCD859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CA" dirty="0"/>
              <a:t>Further work to quantify the “tightening” effect and to extend our model to 3D</a:t>
            </a:r>
          </a:p>
          <a:p>
            <a:endParaRPr lang="en-CA" dirty="0"/>
          </a:p>
          <a:p>
            <a:r>
              <a:rPr lang="en-CA" dirty="0"/>
              <a:t>Compare with observational probes from gravitational lensing and x-ray surface brightness to constrain the cross section as in A.H.G. Peter et al. (2012)</a:t>
            </a:r>
          </a:p>
          <a:p>
            <a:endParaRPr lang="en-CA" dirty="0"/>
          </a:p>
          <a:p>
            <a:r>
              <a:rPr lang="en-CA" dirty="0"/>
              <a:t>Reassess constraints from x-ray emitting elliptical galaxies </a:t>
            </a:r>
          </a:p>
          <a:p>
            <a:endParaRPr lang="en-CA" dirty="0"/>
          </a:p>
          <a:p>
            <a:r>
              <a:rPr lang="en-CA" dirty="0"/>
              <a:t>Include Jeans model SIDM halos directly into a strong lensing models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5181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B24CA31-AF9A-D6E4-B7B6-F924AE0375A7}"/>
              </a:ext>
            </a:extLst>
          </p:cNvPr>
          <p:cNvSpPr txBox="1"/>
          <p:nvPr/>
        </p:nvSpPr>
        <p:spPr>
          <a:xfrm>
            <a:off x="4318000" y="2967335"/>
            <a:ext cx="35560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468824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326E008-356E-D6CE-B9AF-6F7495ED5260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Orientation</a:t>
            </a:r>
          </a:p>
          <a:p>
            <a:endParaRPr lang="en-US" dirty="0"/>
          </a:p>
          <a:p>
            <a:r>
              <a:rPr lang="en-US" dirty="0"/>
              <a:t>Motivation </a:t>
            </a:r>
          </a:p>
          <a:p>
            <a:endParaRPr lang="en-US" dirty="0"/>
          </a:p>
          <a:p>
            <a:r>
              <a:rPr lang="en-US" dirty="0"/>
              <a:t>Jeans Model Theory </a:t>
            </a:r>
          </a:p>
          <a:p>
            <a:endParaRPr lang="en-US" dirty="0"/>
          </a:p>
          <a:p>
            <a:r>
              <a:rPr lang="en-US" dirty="0"/>
              <a:t>Preliminary Results</a:t>
            </a:r>
          </a:p>
          <a:p>
            <a:endParaRPr lang="en-US" dirty="0"/>
          </a:p>
          <a:p>
            <a:r>
              <a:rPr lang="en-US" dirty="0"/>
              <a:t>Next Steps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2836" y="6476147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3A07DF-4E71-13FB-2B71-2F640B9274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563" y="2121634"/>
            <a:ext cx="5581673" cy="322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475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00FB27E6-817A-5FFD-DB80-F9091D7ADF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590" y="1830549"/>
            <a:ext cx="2801600" cy="10831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BF9BAB-33D5-CA30-C395-EE209F9B3F14}"/>
              </a:ext>
            </a:extLst>
          </p:cNvPr>
          <p:cNvSpPr txBox="1"/>
          <p:nvPr/>
        </p:nvSpPr>
        <p:spPr>
          <a:xfrm>
            <a:off x="1404603" y="1345720"/>
            <a:ext cx="2369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System of ODEs</a:t>
            </a:r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7E989B7D-75EF-0D2D-0DA2-88D6D939B3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4374" y="1807665"/>
            <a:ext cx="5461466" cy="7886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567EA01-D4D4-BC0F-3D33-8F00FEFC52B4}"/>
              </a:ext>
            </a:extLst>
          </p:cNvPr>
          <p:cNvSpPr txBox="1"/>
          <p:nvPr/>
        </p:nvSpPr>
        <p:spPr>
          <a:xfrm>
            <a:off x="4703522" y="1368866"/>
            <a:ext cx="480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Finite difference method and define a new vector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93345E-B9B4-EC79-813F-B022158DB807}"/>
              </a:ext>
            </a:extLst>
          </p:cNvPr>
          <p:cNvSpPr txBox="1"/>
          <p:nvPr/>
        </p:nvSpPr>
        <p:spPr>
          <a:xfrm>
            <a:off x="1865493" y="3128442"/>
            <a:ext cx="453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Input initial guess and compute shift towards solution </a:t>
            </a: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342C4D2F-2FBF-C808-C5EC-8E3F033A45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2610" y="3648336"/>
            <a:ext cx="4326164" cy="498406"/>
          </a:xfrm>
          <a:prstGeom prst="rect">
            <a:avLst/>
          </a:prstGeom>
        </p:spPr>
      </p:pic>
      <p:pic>
        <p:nvPicPr>
          <p:cNvPr id="16" name="Picture 15" descr="Text, letter&#10;&#10;Description automatically generated">
            <a:extLst>
              <a:ext uri="{FF2B5EF4-FFF2-40B4-BE49-F238E27FC236}">
                <a16:creationId xmlns:a16="http://schemas.microsoft.com/office/drawing/2014/main" id="{67D400CA-56B7-BC7C-EE90-91E33B91DE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7155" y="4697300"/>
            <a:ext cx="6080145" cy="14018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E877BC9-CB74-DD1C-9290-0FA85EEDDFB3}"/>
              </a:ext>
            </a:extLst>
          </p:cNvPr>
          <p:cNvSpPr txBox="1"/>
          <p:nvPr/>
        </p:nvSpPr>
        <p:spPr>
          <a:xfrm>
            <a:off x="1865493" y="4211814"/>
            <a:ext cx="4537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 Linearize in the shifts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5F9F0B-20E6-3961-F00F-A58E9470361F}"/>
              </a:ext>
            </a:extLst>
          </p:cNvPr>
          <p:cNvSpPr txBox="1"/>
          <p:nvPr/>
        </p:nvSpPr>
        <p:spPr>
          <a:xfrm>
            <a:off x="5936163" y="2668497"/>
            <a:ext cx="4537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 Define </a:t>
            </a:r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5930FD58-F771-03E3-BC10-64854A3B58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6467" y="2597360"/>
            <a:ext cx="1350193" cy="1168715"/>
          </a:xfrm>
          <a:prstGeom prst="rect">
            <a:avLst/>
          </a:prstGeom>
        </p:spPr>
      </p:pic>
      <p:pic>
        <p:nvPicPr>
          <p:cNvPr id="20" name="Picture 19" descr="Text, letter&#10;&#10;Description automatically generated">
            <a:extLst>
              <a:ext uri="{FF2B5EF4-FFF2-40B4-BE49-F238E27FC236}">
                <a16:creationId xmlns:a16="http://schemas.microsoft.com/office/drawing/2014/main" id="{0E403559-AEFC-490A-6915-74BEAD6406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84485" y="4073980"/>
            <a:ext cx="2474962" cy="673777"/>
          </a:xfrm>
          <a:prstGeom prst="rect">
            <a:avLst/>
          </a:prstGeom>
        </p:spPr>
      </p:pic>
      <p:pic>
        <p:nvPicPr>
          <p:cNvPr id="21" name="Picture 20" descr="Text&#10;&#10;Description automatically generated with medium confidence">
            <a:extLst>
              <a:ext uri="{FF2B5EF4-FFF2-40B4-BE49-F238E27FC236}">
                <a16:creationId xmlns:a16="http://schemas.microsoft.com/office/drawing/2014/main" id="{0B050702-C1E5-EA04-C267-90DE5C5C70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85121" y="4861928"/>
            <a:ext cx="2590488" cy="59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125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8C753F1E-E506-CBF8-42E2-45BC77E00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308" y="2041320"/>
            <a:ext cx="9908791" cy="1695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CFA8E8-BDD2-BA30-EEDF-448775FDAF5B}"/>
              </a:ext>
            </a:extLst>
          </p:cNvPr>
          <p:cNvSpPr txBox="1"/>
          <p:nvPr/>
        </p:nvSpPr>
        <p:spPr>
          <a:xfrm>
            <a:off x="1959407" y="1624780"/>
            <a:ext cx="5502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6. Define a matrix equation 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6129E3-C4E7-C8A9-CF28-0E3A8149EF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0289" y="4474607"/>
            <a:ext cx="2082800" cy="622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6FF4E83-BE20-DAAC-88BC-D3BD842A3382}"/>
              </a:ext>
            </a:extLst>
          </p:cNvPr>
          <p:cNvSpPr txBox="1"/>
          <p:nvPr/>
        </p:nvSpPr>
        <p:spPr>
          <a:xfrm>
            <a:off x="1959407" y="4204582"/>
            <a:ext cx="5502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 Solve for the shifts and repeat until solution is found </a:t>
            </a:r>
          </a:p>
        </p:txBody>
      </p:sp>
    </p:spTree>
    <p:extLst>
      <p:ext uri="{BB962C8B-B14F-4D97-AF65-F5344CB8AC3E}">
        <p14:creationId xmlns:p14="http://schemas.microsoft.com/office/powerpoint/2010/main" val="1237881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Orientation</a:t>
            </a:r>
          </a:p>
        </p:txBody>
      </p:sp>
      <p:pic>
        <p:nvPicPr>
          <p:cNvPr id="11" name="Content Placeholder 10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92E0C6AD-23C2-78ED-6269-86A47DB1E9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01204" y="1515986"/>
            <a:ext cx="5800196" cy="435014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AD1E68-462C-EADD-C034-A0AABD964DDB}"/>
              </a:ext>
            </a:extLst>
          </p:cNvPr>
          <p:cNvSpPr txBox="1"/>
          <p:nvPr/>
        </p:nvSpPr>
        <p:spPr>
          <a:xfrm>
            <a:off x="9470496" y="6036470"/>
            <a:ext cx="1730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J. Bullock, M. </a:t>
            </a:r>
            <a:r>
              <a:rPr lang="en-US" sz="1000" dirty="0" err="1"/>
              <a:t>Geha</a:t>
            </a:r>
            <a:r>
              <a:rPr lang="en-US" sz="1000" dirty="0"/>
              <a:t>, R. Powell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3B8F0B-D2D2-BFC7-7F7C-56F7657C1D97}"/>
              </a:ext>
            </a:extLst>
          </p:cNvPr>
          <p:cNvSpPr txBox="1"/>
          <p:nvPr/>
        </p:nvSpPr>
        <p:spPr>
          <a:xfrm>
            <a:off x="1130300" y="1892300"/>
            <a:ext cx="37973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Galaxies and galaxy clusters are enveloped in dark matter (DM) “halos”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DM halos extend far beyond the spatial extent of the baryons</a:t>
            </a:r>
          </a:p>
        </p:txBody>
      </p:sp>
    </p:spTree>
    <p:extLst>
      <p:ext uri="{BB962C8B-B14F-4D97-AF65-F5344CB8AC3E}">
        <p14:creationId xmlns:p14="http://schemas.microsoft.com/office/powerpoint/2010/main" val="2880857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Orientation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F5EDBB-1938-7DA5-954E-908E3DA4C2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4559300" cy="4351338"/>
              </a:xfrm>
            </p:spPr>
            <p:txBody>
              <a:bodyPr/>
              <a:lstStyle/>
              <a:p>
                <a:r>
                  <a:rPr lang="en-US" dirty="0"/>
                  <a:t>Navarro-</a:t>
                </a:r>
                <a:r>
                  <a:rPr lang="en-US" dirty="0" err="1"/>
                  <a:t>Frenk</a:t>
                </a:r>
                <a:r>
                  <a:rPr lang="en-US" dirty="0"/>
                  <a:t>-White (NFW) used N-body simulations with CDM cosmologies to fit a universal DM density profile 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F5EDBB-1938-7DA5-954E-908E3DA4C2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4559300" cy="4351338"/>
              </a:xfrm>
              <a:blipFill>
                <a:blip r:embed="rId4"/>
                <a:stretch>
                  <a:fillRect l="-2507" t="-2326" r="-2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4" name="Picture 1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207492B-BC57-FF19-746D-89EA5AE445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0200" y="1600200"/>
            <a:ext cx="5962650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111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F5EDBB-1938-7DA5-954E-908E3DA4C2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CDM paradigm describes remarkably well the large-scale structure and evolution of the universe </a:t>
                </a:r>
              </a:p>
              <a:p>
                <a:endParaRPr lang="en-US" dirty="0"/>
              </a:p>
              <a:p>
                <a:r>
                  <a:rPr lang="en-US" dirty="0"/>
                  <a:t>Small-scales (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US" dirty="0" err="1"/>
                  <a:t>Mpc</a:t>
                </a:r>
                <a:r>
                  <a:rPr lang="en-US" dirty="0"/>
                  <a:t>) CDM predictions are in tension with observations </a:t>
                </a:r>
              </a:p>
              <a:p>
                <a:endParaRPr lang="en-US" dirty="0"/>
              </a:p>
              <a:p>
                <a:r>
                  <a:rPr lang="en-US" dirty="0"/>
                  <a:t>Core-cusp, diversity in rotation curves, missing satellites, too-big-to-fail, etc.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F5EDBB-1938-7DA5-954E-908E3DA4C2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044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4E04A7F5-5553-8373-6919-792DE2174A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92146" y="1393129"/>
            <a:ext cx="10807708" cy="4071741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D99086-F89F-D2D1-9BA4-D26CEBF09524}"/>
              </a:ext>
            </a:extLst>
          </p:cNvPr>
          <p:cNvSpPr txBox="1"/>
          <p:nvPr/>
        </p:nvSpPr>
        <p:spPr>
          <a:xfrm>
            <a:off x="9513970" y="5256133"/>
            <a:ext cx="2163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Se-</a:t>
            </a:r>
            <a:r>
              <a:rPr lang="en-US" sz="1200" dirty="0" err="1"/>
              <a:t>Heon</a:t>
            </a:r>
            <a:r>
              <a:rPr lang="en-US" sz="1200" dirty="0"/>
              <a:t> Oh et al. (2015)</a:t>
            </a:r>
          </a:p>
        </p:txBody>
      </p:sp>
    </p:spTree>
    <p:extLst>
      <p:ext uri="{BB962C8B-B14F-4D97-AF65-F5344CB8AC3E}">
        <p14:creationId xmlns:p14="http://schemas.microsoft.com/office/powerpoint/2010/main" val="3420788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B1CB24E2-E352-F76D-7F33-1C1FE5803E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483" y="1111885"/>
            <a:ext cx="5477033" cy="51253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C8C856E-7F7E-FDD1-05AE-940EC9A3B8F9}"/>
              </a:ext>
            </a:extLst>
          </p:cNvPr>
          <p:cNvSpPr txBox="1"/>
          <p:nvPr/>
        </p:nvSpPr>
        <p:spPr>
          <a:xfrm>
            <a:off x="8610600" y="4940905"/>
            <a:ext cx="17064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Se-</a:t>
            </a:r>
            <a:r>
              <a:rPr lang="en-US" dirty="0" err="1"/>
              <a:t>Heon</a:t>
            </a:r>
            <a:r>
              <a:rPr lang="en-US" dirty="0"/>
              <a:t> Oh et al. (2015) Survey of LITTLE THINGS data</a:t>
            </a:r>
          </a:p>
        </p:txBody>
      </p:sp>
    </p:spTree>
    <p:extLst>
      <p:ext uri="{BB962C8B-B14F-4D97-AF65-F5344CB8AC3E}">
        <p14:creationId xmlns:p14="http://schemas.microsoft.com/office/powerpoint/2010/main" val="3609486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invertebrate, coelenterate&#10;&#10;Description automatically generated">
            <a:extLst>
              <a:ext uri="{FF2B5EF4-FFF2-40B4-BE49-F238E27FC236}">
                <a16:creationId xmlns:a16="http://schemas.microsoft.com/office/drawing/2014/main" id="{D2B30846-B307-96AA-997A-45C977FF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837B62-D864-2D70-5852-85D7A6346DFC}"/>
              </a:ext>
            </a:extLst>
          </p:cNvPr>
          <p:cNvSpPr/>
          <p:nvPr/>
        </p:nvSpPr>
        <p:spPr>
          <a:xfrm>
            <a:off x="177800" y="145415"/>
            <a:ext cx="11836400" cy="6576060"/>
          </a:xfrm>
          <a:prstGeom prst="rect">
            <a:avLst/>
          </a:prstGeom>
          <a:solidFill>
            <a:schemeClr val="bg1"/>
          </a:solidFill>
          <a:effectLst>
            <a:softEdge rad="407341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86C23-83B8-8EF0-42B0-5D38493A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5EDBB-1938-7DA5-954E-908E3DA4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Baryonic feedback processes -- star formation, AGNs, and supernovae </a:t>
            </a:r>
          </a:p>
          <a:p>
            <a:endParaRPr lang="en-US" dirty="0"/>
          </a:p>
          <a:p>
            <a:r>
              <a:rPr lang="en-US" dirty="0"/>
              <a:t>Hydrodynamical solutions do not yet fully resolve small scale issues </a:t>
            </a:r>
          </a:p>
          <a:p>
            <a:endParaRPr lang="en-US" dirty="0"/>
          </a:p>
          <a:p>
            <a:r>
              <a:rPr lang="en-US" dirty="0"/>
              <a:t>One economical solution as proposed by Spergel and Steinhardt (2000) is self interacting dark matter (SIDM), which has the potential to solve some small-scale issues while retaining the success of CDM on large-scales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479B3-9245-0A02-9867-25D09336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Jeans Modelling Beyond Spherical Symmetry - TeVPA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AD4A6-8324-E074-FFFD-ECC0816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028"/>
            <a:ext cx="2743200" cy="365125"/>
          </a:xfrm>
        </p:spPr>
        <p:txBody>
          <a:bodyPr/>
          <a:lstStyle/>
          <a:p>
            <a:fld id="{7CF2261D-E22F-7446-9AFE-071A101D9AE3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3F660BF-8829-D42C-83C2-B2FF5A25C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8200" y="365125"/>
            <a:ext cx="2074333" cy="746760"/>
          </a:xfrm>
          <a:prstGeom prst="rect">
            <a:avLst/>
          </a:prstGeom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00E1B3B-5480-021C-1C20-3CAE4CA042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1100" y="5125002"/>
            <a:ext cx="5575300" cy="1089981"/>
          </a:xfrm>
          <a:prstGeom prst="rect">
            <a:avLst/>
          </a:prstGeom>
        </p:spPr>
      </p:pic>
      <p:sp>
        <p:nvSpPr>
          <p:cNvPr id="11" name="Frame 10">
            <a:extLst>
              <a:ext uri="{FF2B5EF4-FFF2-40B4-BE49-F238E27FC236}">
                <a16:creationId xmlns:a16="http://schemas.microsoft.com/office/drawing/2014/main" id="{BD834125-6FA2-179A-5A72-FF9CB8492EB7}"/>
              </a:ext>
            </a:extLst>
          </p:cNvPr>
          <p:cNvSpPr/>
          <p:nvPr/>
        </p:nvSpPr>
        <p:spPr>
          <a:xfrm>
            <a:off x="4991100" y="5112222"/>
            <a:ext cx="5791200" cy="1071643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124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10305</TotalTime>
  <Words>1637</Words>
  <Application>Microsoft Macintosh PowerPoint</Application>
  <PresentationFormat>Widescreen</PresentationFormat>
  <Paragraphs>261</Paragraphs>
  <Slides>31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Times</vt:lpstr>
      <vt:lpstr>Wingdings</vt:lpstr>
      <vt:lpstr>Office Theme</vt:lpstr>
      <vt:lpstr>PowerPoint Presentation</vt:lpstr>
      <vt:lpstr>Team</vt:lpstr>
      <vt:lpstr>Outlook </vt:lpstr>
      <vt:lpstr>Orientation</vt:lpstr>
      <vt:lpstr>Orientation </vt:lpstr>
      <vt:lpstr>Motivation </vt:lpstr>
      <vt:lpstr>Motivation </vt:lpstr>
      <vt:lpstr>Motivation </vt:lpstr>
      <vt:lpstr>Motivation </vt:lpstr>
      <vt:lpstr>Motivation</vt:lpstr>
      <vt:lpstr>Motivation </vt:lpstr>
      <vt:lpstr>Motivation </vt:lpstr>
      <vt:lpstr>Motivation</vt:lpstr>
      <vt:lpstr>Motivation </vt:lpstr>
      <vt:lpstr>Jeans Model Theory</vt:lpstr>
      <vt:lpstr>Jeans Model Theory</vt:lpstr>
      <vt:lpstr>Jeans Model Theory</vt:lpstr>
      <vt:lpstr>Jeans Model Theory</vt:lpstr>
      <vt:lpstr>Jeans Model Theory</vt:lpstr>
      <vt:lpstr>Jeans Model Theory</vt:lpstr>
      <vt:lpstr>Results </vt:lpstr>
      <vt:lpstr>Results </vt:lpstr>
      <vt:lpstr>Results </vt:lpstr>
      <vt:lpstr>Results </vt:lpstr>
      <vt:lpstr>Results </vt:lpstr>
      <vt:lpstr>Results </vt:lpstr>
      <vt:lpstr>Results </vt:lpstr>
      <vt:lpstr>Next Steps </vt:lpstr>
      <vt:lpstr>PowerPoint Presentation</vt:lpstr>
      <vt:lpstr>Backup 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Smith-Orlik</dc:creator>
  <cp:lastModifiedBy>Adam Smith-Orlik</cp:lastModifiedBy>
  <cp:revision>6</cp:revision>
  <dcterms:created xsi:type="dcterms:W3CDTF">2022-08-02T15:41:41Z</dcterms:created>
  <dcterms:modified xsi:type="dcterms:W3CDTF">2022-08-09T19:26:59Z</dcterms:modified>
</cp:coreProperties>
</file>