
<file path=[Content_Types].xml><?xml version="1.0" encoding="utf-8"?>
<Types xmlns="http://schemas.openxmlformats.org/package/2006/content-types">
  <Default Extension="png" ContentType="image/pn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75" r:id="rId2"/>
  </p:sldMasterIdLst>
  <p:notesMasterIdLst>
    <p:notesMasterId r:id="rId46"/>
  </p:notesMasterIdLst>
  <p:handoutMasterIdLst>
    <p:handoutMasterId r:id="rId47"/>
  </p:handoutMasterIdLst>
  <p:sldIdLst>
    <p:sldId id="256" r:id="rId3"/>
    <p:sldId id="511" r:id="rId4"/>
    <p:sldId id="512" r:id="rId5"/>
    <p:sldId id="524" r:id="rId6"/>
    <p:sldId id="464" r:id="rId7"/>
    <p:sldId id="463" r:id="rId8"/>
    <p:sldId id="929" r:id="rId9"/>
    <p:sldId id="462" r:id="rId10"/>
    <p:sldId id="522" r:id="rId11"/>
    <p:sldId id="525" r:id="rId12"/>
    <p:sldId id="928" r:id="rId13"/>
    <p:sldId id="528" r:id="rId14"/>
    <p:sldId id="532" r:id="rId15"/>
    <p:sldId id="930" r:id="rId16"/>
    <p:sldId id="540" r:id="rId17"/>
    <p:sldId id="903" r:id="rId18"/>
    <p:sldId id="904" r:id="rId19"/>
    <p:sldId id="905" r:id="rId20"/>
    <p:sldId id="906" r:id="rId21"/>
    <p:sldId id="907" r:id="rId22"/>
    <p:sldId id="908" r:id="rId23"/>
    <p:sldId id="909" r:id="rId24"/>
    <p:sldId id="918" r:id="rId25"/>
    <p:sldId id="921" r:id="rId26"/>
    <p:sldId id="920" r:id="rId27"/>
    <p:sldId id="542" r:id="rId28"/>
    <p:sldId id="544" r:id="rId29"/>
    <p:sldId id="467" r:id="rId30"/>
    <p:sldId id="517" r:id="rId31"/>
    <p:sldId id="537" r:id="rId32"/>
    <p:sldId id="516" r:id="rId33"/>
    <p:sldId id="518" r:id="rId34"/>
    <p:sldId id="478" r:id="rId35"/>
    <p:sldId id="529" r:id="rId36"/>
    <p:sldId id="931" r:id="rId37"/>
    <p:sldId id="533" r:id="rId38"/>
    <p:sldId id="919" r:id="rId39"/>
    <p:sldId id="922" r:id="rId40"/>
    <p:sldId id="925" r:id="rId41"/>
    <p:sldId id="536" r:id="rId42"/>
    <p:sldId id="530" r:id="rId43"/>
    <p:sldId id="535" r:id="rId44"/>
    <p:sldId id="927" r:id="rId45"/>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bg1"/>
        </a:solidFill>
        <a:latin typeface="Verdana" charset="0"/>
        <a:ea typeface="+mn-ea"/>
        <a:cs typeface="+mn-cs"/>
      </a:defRPr>
    </a:lvl1pPr>
    <a:lvl2pPr marL="457200" algn="l" rtl="0" eaLnBrk="0" fontAlgn="base" hangingPunct="0">
      <a:spcBef>
        <a:spcPct val="0"/>
      </a:spcBef>
      <a:spcAft>
        <a:spcPct val="0"/>
      </a:spcAft>
      <a:defRPr sz="2400" kern="1200">
        <a:solidFill>
          <a:schemeClr val="bg1"/>
        </a:solidFill>
        <a:latin typeface="Verdana" charset="0"/>
        <a:ea typeface="+mn-ea"/>
        <a:cs typeface="+mn-cs"/>
      </a:defRPr>
    </a:lvl2pPr>
    <a:lvl3pPr marL="914400" algn="l" rtl="0" eaLnBrk="0" fontAlgn="base" hangingPunct="0">
      <a:spcBef>
        <a:spcPct val="0"/>
      </a:spcBef>
      <a:spcAft>
        <a:spcPct val="0"/>
      </a:spcAft>
      <a:defRPr sz="2400" kern="1200">
        <a:solidFill>
          <a:schemeClr val="bg1"/>
        </a:solidFill>
        <a:latin typeface="Verdana" charset="0"/>
        <a:ea typeface="+mn-ea"/>
        <a:cs typeface="+mn-cs"/>
      </a:defRPr>
    </a:lvl3pPr>
    <a:lvl4pPr marL="1371600" algn="l" rtl="0" eaLnBrk="0" fontAlgn="base" hangingPunct="0">
      <a:spcBef>
        <a:spcPct val="0"/>
      </a:spcBef>
      <a:spcAft>
        <a:spcPct val="0"/>
      </a:spcAft>
      <a:defRPr sz="2400" kern="1200">
        <a:solidFill>
          <a:schemeClr val="bg1"/>
        </a:solidFill>
        <a:latin typeface="Verdana" charset="0"/>
        <a:ea typeface="+mn-ea"/>
        <a:cs typeface="+mn-cs"/>
      </a:defRPr>
    </a:lvl4pPr>
    <a:lvl5pPr marL="1828800" algn="l" rtl="0" eaLnBrk="0" fontAlgn="base" hangingPunct="0">
      <a:spcBef>
        <a:spcPct val="0"/>
      </a:spcBef>
      <a:spcAft>
        <a:spcPct val="0"/>
      </a:spcAft>
      <a:defRPr sz="2400" kern="1200">
        <a:solidFill>
          <a:schemeClr val="bg1"/>
        </a:solidFill>
        <a:latin typeface="Verdana" charset="0"/>
        <a:ea typeface="+mn-ea"/>
        <a:cs typeface="+mn-cs"/>
      </a:defRPr>
    </a:lvl5pPr>
    <a:lvl6pPr marL="2286000" algn="l" defTabSz="457200" rtl="0" eaLnBrk="1" latinLnBrk="0" hangingPunct="1">
      <a:defRPr sz="2400" kern="1200">
        <a:solidFill>
          <a:schemeClr val="bg1"/>
        </a:solidFill>
        <a:latin typeface="Verdana" charset="0"/>
        <a:ea typeface="+mn-ea"/>
        <a:cs typeface="+mn-cs"/>
      </a:defRPr>
    </a:lvl6pPr>
    <a:lvl7pPr marL="2743200" algn="l" defTabSz="457200" rtl="0" eaLnBrk="1" latinLnBrk="0" hangingPunct="1">
      <a:defRPr sz="2400" kern="1200">
        <a:solidFill>
          <a:schemeClr val="bg1"/>
        </a:solidFill>
        <a:latin typeface="Verdana" charset="0"/>
        <a:ea typeface="+mn-ea"/>
        <a:cs typeface="+mn-cs"/>
      </a:defRPr>
    </a:lvl7pPr>
    <a:lvl8pPr marL="3200400" algn="l" defTabSz="457200" rtl="0" eaLnBrk="1" latinLnBrk="0" hangingPunct="1">
      <a:defRPr sz="2400" kern="1200">
        <a:solidFill>
          <a:schemeClr val="bg1"/>
        </a:solidFill>
        <a:latin typeface="Verdana" charset="0"/>
        <a:ea typeface="+mn-ea"/>
        <a:cs typeface="+mn-cs"/>
      </a:defRPr>
    </a:lvl8pPr>
    <a:lvl9pPr marL="3657600" algn="l" defTabSz="457200" rtl="0" eaLnBrk="1" latinLnBrk="0" hangingPunct="1">
      <a:defRPr sz="2400" kern="1200">
        <a:solidFill>
          <a:schemeClr val="bg1"/>
        </a:solidFill>
        <a:latin typeface="Verdan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8137"/>
    <a:srgbClr val="FFFFFF"/>
    <a:srgbClr val="800000"/>
    <a:srgbClr val="F4AADB"/>
    <a:srgbClr val="000066"/>
    <a:srgbClr val="003399"/>
    <a:srgbClr val="0033CC"/>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026"/>
    <p:restoredTop sz="86222"/>
  </p:normalViewPr>
  <p:slideViewPr>
    <p:cSldViewPr snapToGrid="0">
      <p:cViewPr varScale="1">
        <p:scale>
          <a:sx n="105" d="100"/>
          <a:sy n="105" d="100"/>
        </p:scale>
        <p:origin x="992" y="176"/>
      </p:cViewPr>
      <p:guideLst>
        <p:guide orient="horz" pos="2160"/>
        <p:guide pos="2880"/>
      </p:guideLst>
    </p:cSldViewPr>
  </p:slideViewPr>
  <p:outlineViewPr>
    <p:cViewPr>
      <p:scale>
        <a:sx n="25" d="100"/>
        <a:sy n="25" d="100"/>
      </p:scale>
      <p:origin x="-780" y="-84"/>
    </p:cViewPr>
  </p:outlineViewPr>
  <p:notesTextViewPr>
    <p:cViewPr>
      <p:scale>
        <a:sx n="100" d="100"/>
        <a:sy n="100" d="100"/>
      </p:scale>
      <p:origin x="0" y="0"/>
    </p:cViewPr>
  </p:notesTextViewPr>
  <p:notesViewPr>
    <p:cSldViewPr snapToGrid="0">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defRPr>
            </a:lvl1pPr>
          </a:lstStyle>
          <a:p>
            <a:endParaRPr lang="en-US"/>
          </a:p>
        </p:txBody>
      </p:sp>
      <p:sp>
        <p:nvSpPr>
          <p:cNvPr id="8294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defRPr>
            </a:lvl1pPr>
          </a:lstStyle>
          <a:p>
            <a:endParaRPr lang="en-US"/>
          </a:p>
        </p:txBody>
      </p:sp>
      <p:sp>
        <p:nvSpPr>
          <p:cNvPr id="8294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defRPr>
            </a:lvl1pPr>
          </a:lstStyle>
          <a:p>
            <a:endParaRPr lang="en-US"/>
          </a:p>
        </p:txBody>
      </p:sp>
      <p:sp>
        <p:nvSpPr>
          <p:cNvPr id="8294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fld id="{5E9F6DD7-376D-574C-85D0-A4FEAFEF4F33}" type="slidenum">
              <a:rPr lang="en-GB"/>
              <a:pPr/>
              <a:t>‹#›</a:t>
            </a:fld>
            <a:endParaRPr lang="en-GB"/>
          </a:p>
        </p:txBody>
      </p:sp>
    </p:spTree>
    <p:extLst>
      <p:ext uri="{BB962C8B-B14F-4D97-AF65-F5344CB8AC3E}">
        <p14:creationId xmlns:p14="http://schemas.microsoft.com/office/powerpoint/2010/main" val="24398903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w="9360">
            <a:noFill/>
            <a:round/>
            <a:headEnd/>
            <a:tailEnd/>
          </a:ln>
        </p:spPr>
        <p:txBody>
          <a:bodyPr wrap="none" anchor="ctr">
            <a:prstTxWarp prst="textNoShape">
              <a:avLst/>
            </a:prstTxWarp>
          </a:bodyPr>
          <a:lstStyle/>
          <a:p>
            <a:endParaRPr lang="en-US"/>
          </a:p>
        </p:txBody>
      </p:sp>
      <p:sp>
        <p:nvSpPr>
          <p:cNvPr id="2050"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p:spPr>
        <p:txBody>
          <a:bodyPr wrap="none" anchor="ctr">
            <a:prstTxWarp prst="textNoShape">
              <a:avLst/>
            </a:prstTxWarp>
          </a:bodyPr>
          <a:lstStyle/>
          <a:p>
            <a:endParaRPr lang="en-US"/>
          </a:p>
        </p:txBody>
      </p:sp>
      <p:sp>
        <p:nvSpPr>
          <p:cNvPr id="2051" name="AutoShape 3"/>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p:spPr>
        <p:txBody>
          <a:bodyPr wrap="none" anchor="ctr">
            <a:prstTxWarp prst="textNoShape">
              <a:avLst/>
            </a:prstTxWarp>
          </a:bodyPr>
          <a:lstStyle/>
          <a:p>
            <a:endParaRPr lang="en-US"/>
          </a:p>
        </p:txBody>
      </p:sp>
      <p:sp>
        <p:nvSpPr>
          <p:cNvPr id="2052" name="AutoShape 4"/>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p:spPr>
        <p:txBody>
          <a:bodyPr wrap="none" anchor="ctr">
            <a:prstTxWarp prst="textNoShape">
              <a:avLst/>
            </a:prstTxWarp>
          </a:bodyPr>
          <a:lstStyle/>
          <a:p>
            <a:endParaRPr lang="en-US"/>
          </a:p>
        </p:txBody>
      </p:sp>
      <p:sp>
        <p:nvSpPr>
          <p:cNvPr id="17414" name="Rectangle 5"/>
          <p:cNvSpPr>
            <a:spLocks noGrp="1" noRot="1" noChangeAspect="1" noChangeArrowheads="1" noTextEdit="1"/>
          </p:cNvSpPr>
          <p:nvPr>
            <p:ph type="sldImg"/>
          </p:nvPr>
        </p:nvSpPr>
        <p:spPr bwMode="auto">
          <a:xfrm>
            <a:off x="0" y="303213"/>
            <a:ext cx="1588" cy="15359062"/>
          </a:xfrm>
          <a:prstGeom prst="rect">
            <a:avLst/>
          </a:prstGeom>
          <a:solidFill>
            <a:srgbClr val="FFFFFF"/>
          </a:solidFill>
          <a:ln w="9525">
            <a:solidFill>
              <a:srgbClr val="000000"/>
            </a:solidFill>
            <a:miter lim="800000"/>
            <a:headEnd/>
            <a:tailEnd/>
          </a:ln>
        </p:spPr>
      </p:sp>
      <p:sp>
        <p:nvSpPr>
          <p:cNvPr id="2054" name="Text Box 6"/>
          <p:cNvSpPr txBox="1">
            <a:spLocks noGrp="1" noChangeArrowheads="1"/>
          </p:cNvSpPr>
          <p:nvPr>
            <p:ph type="body" idx="1"/>
          </p:nvPr>
        </p:nvSpPr>
        <p:spPr bwMode="auto">
          <a:xfrm>
            <a:off x="503238" y="4316413"/>
            <a:ext cx="5856287" cy="40592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a:p>
        </p:txBody>
      </p:sp>
    </p:spTree>
    <p:extLst>
      <p:ext uri="{BB962C8B-B14F-4D97-AF65-F5344CB8AC3E}">
        <p14:creationId xmlns:p14="http://schemas.microsoft.com/office/powerpoint/2010/main" val="1866555868"/>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65" charset="0"/>
        <a:ea typeface="ＭＳ Ｐゴシック" charset="-128"/>
        <a:cs typeface="ＭＳ Ｐゴシック" charset="-128"/>
      </a:defRPr>
    </a:lvl1pPr>
    <a:lvl2pPr marL="37931725" indent="-37474525"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65" charset="0"/>
        <a:ea typeface="ＭＳ Ｐゴシック" pitchFamily="-65"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65" charset="0"/>
      <a:defRPr sz="1200" kern="1200">
        <a:solidFill>
          <a:srgbClr val="000000"/>
        </a:solidFill>
        <a:latin typeface="Times New Roman" pitchFamily="-65" charset="0"/>
        <a:ea typeface="ＭＳ Ｐゴシック" pitchFamily="-65"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65" charset="0"/>
      <a:defRPr sz="1200" kern="1200">
        <a:solidFill>
          <a:srgbClr val="000000"/>
        </a:solidFill>
        <a:latin typeface="Times New Roman" pitchFamily="-65" charset="0"/>
        <a:ea typeface="ＭＳ Ｐゴシック" pitchFamily="-65"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65" charset="0"/>
      <a:defRPr sz="1200" kern="1200">
        <a:solidFill>
          <a:srgbClr val="000000"/>
        </a:solidFill>
        <a:latin typeface="Times New Roman" pitchFamily="-65" charset="0"/>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1025"/>
          <p:cNvSpPr>
            <a:spLocks noGrp="1" noRot="1" noChangeAspect="1" noChangeArrowheads="1" noTextEdit="1"/>
          </p:cNvSpPr>
          <p:nvPr>
            <p:ph type="sldImg"/>
          </p:nvPr>
        </p:nvSpPr>
        <p:spPr>
          <a:xfrm>
            <a:off x="990600" y="303213"/>
            <a:ext cx="4876800" cy="3657600"/>
          </a:xfrm>
          <a:ln/>
        </p:spPr>
      </p:sp>
      <p:sp>
        <p:nvSpPr>
          <p:cNvPr id="19459" name="Text Box 1026"/>
          <p:cNvSpPr txBox="1">
            <a:spLocks noGrp="1" noChangeArrowheads="1"/>
          </p:cNvSpPr>
          <p:nvPr>
            <p:ph type="body" idx="1"/>
          </p:nvPr>
        </p:nvSpPr>
        <p:spPr>
          <a:xfrm>
            <a:off x="503238" y="4316413"/>
            <a:ext cx="5856287" cy="4060825"/>
          </a:xfrm>
          <a:noFill/>
          <a:ln/>
        </p:spPr>
        <p:txBody>
          <a:bodyPr wrap="none" anchor="ctr"/>
          <a:lstStyle/>
          <a:p>
            <a:endParaRPr lang="en-US">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0237788" y="303213"/>
            <a:ext cx="20477163" cy="15359062"/>
          </a:xfrm>
          <a:ln/>
        </p:spPr>
      </p:sp>
      <p:sp>
        <p:nvSpPr>
          <p:cNvPr id="40963" name="Notes Placeholder 2"/>
          <p:cNvSpPr txBox="1">
            <a:spLocks noGrp="1"/>
          </p:cNvSpPr>
          <p:nvPr>
            <p:ph type="body" idx="1"/>
          </p:nvPr>
        </p:nvSpPr>
        <p:spPr>
          <a:noFill/>
          <a:ln/>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da-DK" sz="1200" kern="1200" dirty="0">
                <a:solidFill>
                  <a:srgbClr val="000000"/>
                </a:solidFill>
                <a:effectLst/>
                <a:latin typeface="Times New Roman" pitchFamily="-65" charset="0"/>
                <a:ea typeface="+mn-ea"/>
                <a:cs typeface="+mn-cs"/>
              </a:rPr>
              <a:t>1.3–7.1 M⊙ for MWC 148 </a:t>
            </a:r>
            <a:endParaRPr lang="da-DK" dirty="0"/>
          </a:p>
          <a:p>
            <a:r>
              <a:rPr lang="da-DK" dirty="0"/>
              <a:t>B</a:t>
            </a:r>
            <a:r>
              <a:rPr lang="en-US" dirty="0"/>
              <a:t>ut data are sparse, and inclination very poorly constrained</a:t>
            </a:r>
          </a:p>
          <a:p>
            <a:endParaRPr lang="en-US" dirty="0"/>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kern="1200" dirty="0">
                <a:solidFill>
                  <a:srgbClr val="000000"/>
                </a:solidFill>
                <a:effectLst/>
                <a:latin typeface="Times New Roman" pitchFamily="-65" charset="0"/>
                <a:ea typeface="+mn-ea"/>
                <a:cs typeface="+mn-cs"/>
              </a:rPr>
              <a:t>The acceleration of charged particles in binary system is generally attributed to first order Fermi acceleration in strong shocks formed between the stellar wind and the wind of the pulsar (assuming that the compact object in HESS J0632+057 is a fast rotating neutron star). The shock conditions are strongly dependent on the geometry of the system, and vary significantly during one orbital period. The orbital movement and the Coriolis forces involved can lead to the formation of several shocks in regions of varying gas and photon densities [16, 17]. Further away from the shocked regions, acceleration of charged particles by occurring velocity shears of the relativistic outflows have been predicted [18]. High accretion rates during the passage of the compact object through the stellar disk or close to the massive star can lead to a quenching of the pulsar wind and might be responsible for the sharp dip in the X-ray emission at phases ≈ 0.45. Note that the extension, density and orientation of the disk of the Be star in HESS J0632+057 is mostly unknown, although recent optical dispersion measurements indicate that the disk of the Be star is likely as large as the binary orbit [19]. This setting is very similar to the flip-flop scenario suggested for the gamma-ray binary LS I +61 303 [20], where periods in which the system is in the rotationally powered regime alternate with the propeller regime. In addition, absorption of high- energy gamma rays due to pair production is expected to be most important around periastron and inferior conjunction, where HESS J0632+057 is in a low flux state (see e.g. [21]). </a:t>
            </a:r>
            <a:endParaRPr lang="en-US" dirty="0"/>
          </a:p>
          <a:p>
            <a:endParaRPr lang="en-US" dirty="0"/>
          </a:p>
        </p:txBody>
      </p:sp>
    </p:spTree>
    <p:extLst>
      <p:ext uri="{BB962C8B-B14F-4D97-AF65-F5344CB8AC3E}">
        <p14:creationId xmlns:p14="http://schemas.microsoft.com/office/powerpoint/2010/main" val="1559863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0237788" y="303213"/>
            <a:ext cx="20477163" cy="15359062"/>
          </a:xfrm>
          <a:ln/>
        </p:spPr>
      </p:sp>
      <p:sp>
        <p:nvSpPr>
          <p:cNvPr id="40963" name="Notes Placeholder 2"/>
          <p:cNvSpPr txBox="1">
            <a:spLocks noGrp="1"/>
          </p:cNvSpPr>
          <p:nvPr>
            <p:ph type="body" idx="1"/>
          </p:nvPr>
        </p:nvSpPr>
        <p:spPr>
          <a:noFill/>
          <a:ln/>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da-DK" sz="1200" kern="1200">
                <a:solidFill>
                  <a:srgbClr val="000000"/>
                </a:solidFill>
                <a:effectLst/>
                <a:latin typeface="Times New Roman" pitchFamily="-65" charset="0"/>
                <a:ea typeface="+mn-ea"/>
                <a:cs typeface="+mn-cs"/>
              </a:rPr>
              <a:t>1.3–7.1 M⊙ for MWC 148 </a:t>
            </a:r>
            <a:endParaRPr lang="da-DK"/>
          </a:p>
          <a:p>
            <a:r>
              <a:rPr lang="da-DK" dirty="0"/>
              <a:t>B</a:t>
            </a:r>
            <a:r>
              <a:rPr lang="en-US" dirty="0"/>
              <a:t>ut data are sparse, and inclination very poorly constrained</a:t>
            </a:r>
          </a:p>
          <a:p>
            <a:endParaRPr lang="en-US" dirty="0"/>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kern="1200">
                <a:solidFill>
                  <a:srgbClr val="000000"/>
                </a:solidFill>
                <a:effectLst/>
                <a:latin typeface="Times New Roman" pitchFamily="-65" charset="0"/>
                <a:ea typeface="+mn-ea"/>
                <a:cs typeface="+mn-cs"/>
              </a:rPr>
              <a:t>The acceleration of charged particles in binary system is generally attributed to first order Fermi acceleration in strong shocks formed between the stellar wind and the wind of the pulsar (assuming that the compact object in HESS J0632+057 is a fast rotating neutron star). The shock conditions are strongly dependent on the geometry of the system, and vary significantly during one orbital period. The orbital movement and the Coriolis forces involved can lead to the formation of several shocks in regions of varying gas and photon densities [16, 17]. Further away from the shocked regions, acceleration of charged particles by occurring velocity shears of the relativistic outflows have been predicted [18]. High accretion rates during the passage of the compact object through the stellar disk or close to the massive star can lead to a quenching of the pulsar wind and might be responsible for the sharp dip in the X-ray emission at phases ≈ 0.45. Note that the extension, density and orientation of the disk of the Be star in HESS J0632+057 is mostly unknown, although recent optical dispersion measurements indicate that the disk of the Be star is likely as large as the binary orbit [19]. This setting is very similar to the flip-flop scenario suggested for the gamma-ray binary LS I +61 303 [20], where periods in which the system is in the rotationally powered regime alternate with the propeller regime. In addition, absorption of high- energy gamma rays due to pair production is expected to be most important around periastron and inferior conjunction, where HESS J0632+057 is in a low flux state (see e.g. [21]). </a:t>
            </a:r>
            <a:endParaRPr lang="en-US"/>
          </a:p>
          <a:p>
            <a:endParaRPr lang="en-US" dirty="0"/>
          </a:p>
        </p:txBody>
      </p:sp>
    </p:spTree>
    <p:extLst>
      <p:ext uri="{BB962C8B-B14F-4D97-AF65-F5344CB8AC3E}">
        <p14:creationId xmlns:p14="http://schemas.microsoft.com/office/powerpoint/2010/main" val="24978169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dirty="0">
              <a:latin typeface="Times New Roman" charset="0"/>
            </a:endParaRPr>
          </a:p>
        </p:txBody>
      </p:sp>
    </p:spTree>
    <p:extLst>
      <p:ext uri="{BB962C8B-B14F-4D97-AF65-F5344CB8AC3E}">
        <p14:creationId xmlns:p14="http://schemas.microsoft.com/office/powerpoint/2010/main" val="2406067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200" kern="1200" dirty="0">
                <a:solidFill>
                  <a:srgbClr val="000000"/>
                </a:solidFill>
                <a:effectLst/>
                <a:latin typeface="Times New Roman" pitchFamily="-65" charset="0"/>
                <a:ea typeface="ＭＳ Ｐゴシック" charset="-128"/>
                <a:cs typeface="ＭＳ Ｐゴシック" charset="-128"/>
              </a:rPr>
              <a:t>54900 = March 2009</a:t>
            </a:r>
            <a:endParaRPr lang="en-US" dirty="0">
              <a:latin typeface="Times New Roman" charset="0"/>
            </a:endParaRPr>
          </a:p>
        </p:txBody>
      </p:sp>
    </p:spTree>
    <p:extLst>
      <p:ext uri="{BB962C8B-B14F-4D97-AF65-F5344CB8AC3E}">
        <p14:creationId xmlns:p14="http://schemas.microsoft.com/office/powerpoint/2010/main" val="2074167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37788" y="303213"/>
            <a:ext cx="20477163" cy="15359062"/>
          </a:xfrm>
        </p:spPr>
      </p:sp>
      <p:sp>
        <p:nvSpPr>
          <p:cNvPr id="3" name="Notes Placeholder 2"/>
          <p:cNvSpPr>
            <a:spLocks noGrp="1"/>
          </p:cNvSpPr>
          <p:nvPr>
            <p:ph type="body" idx="1"/>
          </p:nvPr>
        </p:nvSpPr>
        <p:spPr/>
        <p:txBody>
          <a:bodyPr/>
          <a:lstStyle/>
          <a:p>
            <a:r>
              <a:rPr lang="en-US" dirty="0"/>
              <a:t>New periastron phase is now close to </a:t>
            </a:r>
            <a:r>
              <a:rPr lang="en-US" dirty="0" err="1"/>
              <a:t>TeV</a:t>
            </a:r>
            <a:r>
              <a:rPr lang="en-US" dirty="0"/>
              <a:t> peak, which is also close to inferior conjunction</a:t>
            </a:r>
          </a:p>
        </p:txBody>
      </p:sp>
    </p:spTree>
    <p:extLst>
      <p:ext uri="{BB962C8B-B14F-4D97-AF65-F5344CB8AC3E}">
        <p14:creationId xmlns:p14="http://schemas.microsoft.com/office/powerpoint/2010/main" val="1569406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r>
              <a:rPr lang="en-US" dirty="0">
                <a:latin typeface="Times New Roman" charset="0"/>
              </a:rPr>
              <a:t>R=distance to pulsar</a:t>
            </a:r>
          </a:p>
          <a:p>
            <a:r>
              <a:rPr lang="en-US" dirty="0">
                <a:latin typeface="Times New Roman" charset="0"/>
              </a:rPr>
              <a:t>D=orbital</a:t>
            </a:r>
            <a:r>
              <a:rPr lang="en-US" baseline="0" dirty="0">
                <a:latin typeface="Times New Roman" charset="0"/>
              </a:rPr>
              <a:t> </a:t>
            </a:r>
            <a:r>
              <a:rPr lang="en-US" baseline="0" dirty="0" err="1">
                <a:latin typeface="Times New Roman" charset="0"/>
              </a:rPr>
              <a:t>separetion</a:t>
            </a:r>
            <a:endParaRPr lang="en-US" baseline="0" dirty="0">
              <a:latin typeface="Times New Roman" charset="0"/>
            </a:endParaRPr>
          </a:p>
          <a:p>
            <a:r>
              <a:rPr lang="en-US" baseline="0" dirty="0" err="1">
                <a:latin typeface="Times New Roman" charset="0"/>
              </a:rPr>
              <a:t>Neta</a:t>
            </a:r>
            <a:r>
              <a:rPr lang="en-US" baseline="0" dirty="0">
                <a:latin typeface="Times New Roman" charset="0"/>
              </a:rPr>
              <a:t>=ratio of wind momenta</a:t>
            </a:r>
          </a:p>
          <a:p>
            <a:endParaRPr lang="en-US" dirty="0">
              <a:latin typeface="Times New Roman" charset="0"/>
            </a:endParaRPr>
          </a:p>
          <a:p>
            <a:r>
              <a:rPr lang="en-US" dirty="0">
                <a:latin typeface="Times New Roman" charset="0"/>
              </a:rPr>
              <a:t>How – may be DSA, reconnection, cold pulsar wind.</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With so many variables, it may be best to start with systems we know the most about.</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Systems containing a </a:t>
            </a:r>
            <a:r>
              <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rPr>
              <a:t>pulsar</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tell us:</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 nature of the compact object.</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 amount of available energy (spin-down).</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 geometry of the system (pulsar timing).</a:t>
            </a:r>
          </a:p>
          <a:p>
            <a:endParaRPr lang="en-US" dirty="0">
              <a:latin typeface="Times New Roman" charset="0"/>
            </a:endParaRPr>
          </a:p>
        </p:txBody>
      </p:sp>
    </p:spTree>
    <p:extLst>
      <p:ext uri="{BB962C8B-B14F-4D97-AF65-F5344CB8AC3E}">
        <p14:creationId xmlns:p14="http://schemas.microsoft.com/office/powerpoint/2010/main" val="18181393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37788" y="303213"/>
            <a:ext cx="20477163" cy="15359062"/>
          </a:xfrm>
        </p:spPr>
      </p:sp>
      <p:sp>
        <p:nvSpPr>
          <p:cNvPr id="3" name="Notes Placeholder 2"/>
          <p:cNvSpPr>
            <a:spLocks noGrp="1"/>
          </p:cNvSpPr>
          <p:nvPr>
            <p:ph type="body" idx="1"/>
          </p:nvPr>
        </p:nvSpPr>
        <p:spPr/>
        <p:txBody>
          <a:bodyPr/>
          <a:lstStyle/>
          <a:p>
            <a:r>
              <a:rPr lang="en-US" dirty="0"/>
              <a:t>Magnetization</a:t>
            </a:r>
            <a:r>
              <a:rPr lang="en-US" baseline="0" dirty="0"/>
              <a:t> parameter (sigma=magnetic energy/kinetic energy) </a:t>
            </a:r>
          </a:p>
          <a:p>
            <a:r>
              <a:rPr lang="en-US" dirty="0"/>
              <a:t>X-ray flux is maximum at sigma=0.1.</a:t>
            </a:r>
          </a:p>
          <a:p>
            <a:r>
              <a:rPr lang="en-US" dirty="0"/>
              <a:t>As</a:t>
            </a:r>
            <a:r>
              <a:rPr lang="en-US" baseline="0" dirty="0"/>
              <a:t> the magnetization parameter at the shock increases near to </a:t>
            </a:r>
            <a:r>
              <a:rPr lang="en-US" baseline="0" dirty="0" err="1"/>
              <a:t>periastron</a:t>
            </a:r>
            <a:r>
              <a:rPr lang="en-US" baseline="0" dirty="0"/>
              <a:t>, </a:t>
            </a:r>
            <a:r>
              <a:rPr lang="en-US" dirty="0"/>
              <a:t>This causes general X-ray suppression.</a:t>
            </a:r>
          </a:p>
          <a:p>
            <a:r>
              <a:rPr lang="en-US" dirty="0"/>
              <a:t>Doppler</a:t>
            </a:r>
            <a:r>
              <a:rPr lang="en-US" baseline="0" dirty="0"/>
              <a:t> boosting/suppression effects then </a:t>
            </a:r>
            <a:r>
              <a:rPr lang="en-US" dirty="0"/>
              <a:t> give asymmetry.</a:t>
            </a:r>
          </a:p>
        </p:txBody>
      </p:sp>
    </p:spTree>
    <p:extLst>
      <p:ext uri="{BB962C8B-B14F-4D97-AF65-F5344CB8AC3E}">
        <p14:creationId xmlns:p14="http://schemas.microsoft.com/office/powerpoint/2010/main" val="3858840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37788" y="303213"/>
            <a:ext cx="20477163" cy="15359062"/>
          </a:xfrm>
        </p:spPr>
      </p:sp>
      <p:sp>
        <p:nvSpPr>
          <p:cNvPr id="3" name="Notes Placeholder 2"/>
          <p:cNvSpPr>
            <a:spLocks noGrp="1"/>
          </p:cNvSpPr>
          <p:nvPr>
            <p:ph type="body" idx="1"/>
          </p:nvPr>
        </p:nvSpPr>
        <p:spPr/>
        <p:txBody>
          <a:bodyPr/>
          <a:lstStyle/>
          <a:p>
            <a:r>
              <a:rPr lang="en-US" dirty="0"/>
              <a:t>Magnetization</a:t>
            </a:r>
            <a:r>
              <a:rPr lang="en-US" baseline="0" dirty="0"/>
              <a:t> parameter (sigma=magnetic energy/kinetic energy) </a:t>
            </a:r>
          </a:p>
          <a:p>
            <a:r>
              <a:rPr lang="en-US" dirty="0"/>
              <a:t>X-ray flux is maximum at sigma=0.1.</a:t>
            </a:r>
          </a:p>
          <a:p>
            <a:r>
              <a:rPr lang="en-US" dirty="0"/>
              <a:t>As</a:t>
            </a:r>
            <a:r>
              <a:rPr lang="en-US" baseline="0" dirty="0"/>
              <a:t> the magnetization parameter at the shock increases near to </a:t>
            </a:r>
            <a:r>
              <a:rPr lang="en-US" baseline="0" dirty="0" err="1"/>
              <a:t>periastron</a:t>
            </a:r>
            <a:r>
              <a:rPr lang="en-US" baseline="0" dirty="0"/>
              <a:t>, </a:t>
            </a:r>
            <a:r>
              <a:rPr lang="en-US" dirty="0"/>
              <a:t>This causes general X-ray suppression.</a:t>
            </a:r>
          </a:p>
          <a:p>
            <a:r>
              <a:rPr lang="en-US" dirty="0"/>
              <a:t>Doppler</a:t>
            </a:r>
            <a:r>
              <a:rPr lang="en-US" baseline="0" dirty="0"/>
              <a:t> boosting/suppression effects then </a:t>
            </a:r>
            <a:r>
              <a:rPr lang="en-US" dirty="0"/>
              <a:t> give asymmetry.</a:t>
            </a:r>
          </a:p>
        </p:txBody>
      </p:sp>
    </p:spTree>
    <p:extLst>
      <p:ext uri="{BB962C8B-B14F-4D97-AF65-F5344CB8AC3E}">
        <p14:creationId xmlns:p14="http://schemas.microsoft.com/office/powerpoint/2010/main" val="3056353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37788" y="303213"/>
            <a:ext cx="20477163" cy="15359062"/>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200" kern="1200" dirty="0">
                <a:solidFill>
                  <a:srgbClr val="000000"/>
                </a:solidFill>
                <a:effectLst/>
                <a:latin typeface="Times New Roman" pitchFamily="-65" charset="0"/>
                <a:ea typeface="ＭＳ Ｐゴシック" charset="-128"/>
                <a:cs typeface="ＭＳ Ｐゴシック" charset="-128"/>
              </a:rPr>
              <a:t>The positions of double peaks in </a:t>
            </a:r>
            <a:r>
              <a:rPr lang="en-US" sz="1200" kern="1200" dirty="0" err="1">
                <a:solidFill>
                  <a:srgbClr val="000000"/>
                </a:solidFill>
                <a:effectLst/>
                <a:latin typeface="Times New Roman" pitchFamily="-65" charset="0"/>
                <a:ea typeface="ＭＳ Ｐゴシック" charset="-128"/>
                <a:cs typeface="ＭＳ Ｐゴシック" charset="-128"/>
              </a:rPr>
              <a:t>keV</a:t>
            </a:r>
            <a:r>
              <a:rPr lang="en-US" sz="1200" kern="1200" dirty="0">
                <a:solidFill>
                  <a:srgbClr val="000000"/>
                </a:solidFill>
                <a:effectLst/>
                <a:latin typeface="Times New Roman" pitchFamily="-65" charset="0"/>
                <a:ea typeface="ＭＳ Ｐゴシック" charset="-128"/>
                <a:cs typeface="ＭＳ Ｐゴシック" charset="-128"/>
              </a:rPr>
              <a:t>/</a:t>
            </a:r>
            <a:r>
              <a:rPr lang="en-US" sz="1200" kern="1200" dirty="0" err="1">
                <a:solidFill>
                  <a:srgbClr val="000000"/>
                </a:solidFill>
                <a:effectLst/>
                <a:latin typeface="Times New Roman" pitchFamily="-65" charset="0"/>
                <a:ea typeface="ＭＳ Ｐゴシック" charset="-128"/>
                <a:cs typeface="ＭＳ Ｐゴシック" charset="-128"/>
              </a:rPr>
              <a:t>TeV</a:t>
            </a:r>
            <a:r>
              <a:rPr lang="en-US" sz="1200" kern="1200" dirty="0">
                <a:solidFill>
                  <a:srgbClr val="000000"/>
                </a:solidFill>
                <a:effectLst/>
                <a:latin typeface="Times New Roman" pitchFamily="-65" charset="0"/>
                <a:ea typeface="ＭＳ Ｐゴシック" charset="-128"/>
                <a:cs typeface="ＭＳ Ｐゴシック" charset="-128"/>
              </a:rPr>
              <a:t> light curves are shown in green. The inclined disc projected on the orbital plane is illustrated in orange, with the dashed line being the midplane of the disc. </a:t>
            </a:r>
            <a:endParaRPr lang="en-US" dirty="0"/>
          </a:p>
          <a:p>
            <a:endParaRPr lang="en-US" dirty="0"/>
          </a:p>
        </p:txBody>
      </p:sp>
    </p:spTree>
    <p:extLst>
      <p:ext uri="{BB962C8B-B14F-4D97-AF65-F5344CB8AC3E}">
        <p14:creationId xmlns:p14="http://schemas.microsoft.com/office/powerpoint/2010/main" val="1338056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r>
              <a:rPr lang="en-US" dirty="0">
                <a:latin typeface="Times New Roman" charset="0"/>
              </a:rPr>
              <a:t>R=distance to pulsar</a:t>
            </a:r>
          </a:p>
          <a:p>
            <a:r>
              <a:rPr lang="en-US" dirty="0">
                <a:latin typeface="Times New Roman" charset="0"/>
              </a:rPr>
              <a:t>D=orbital</a:t>
            </a:r>
            <a:r>
              <a:rPr lang="en-US" baseline="0" dirty="0">
                <a:latin typeface="Times New Roman" charset="0"/>
              </a:rPr>
              <a:t> </a:t>
            </a:r>
            <a:r>
              <a:rPr lang="en-US" baseline="0" dirty="0" err="1">
                <a:latin typeface="Times New Roman" charset="0"/>
              </a:rPr>
              <a:t>separetion</a:t>
            </a:r>
            <a:endParaRPr lang="en-US" baseline="0" dirty="0">
              <a:latin typeface="Times New Roman" charset="0"/>
            </a:endParaRPr>
          </a:p>
          <a:p>
            <a:r>
              <a:rPr lang="en-US" baseline="0" dirty="0" err="1">
                <a:latin typeface="Times New Roman" charset="0"/>
              </a:rPr>
              <a:t>Neta</a:t>
            </a:r>
            <a:r>
              <a:rPr lang="en-US" baseline="0" dirty="0">
                <a:latin typeface="Times New Roman" charset="0"/>
              </a:rPr>
              <a:t>=ratio of wind momenta</a:t>
            </a:r>
          </a:p>
          <a:p>
            <a:endParaRPr lang="en-US" dirty="0">
              <a:latin typeface="Times New Roman" charset="0"/>
            </a:endParaRPr>
          </a:p>
          <a:p>
            <a:r>
              <a:rPr lang="en-US" dirty="0">
                <a:latin typeface="Times New Roman" charset="0"/>
              </a:rPr>
              <a:t>How – may be DSA, reconnection, cold pulsar wind.</a:t>
            </a:r>
          </a:p>
        </p:txBody>
      </p:sp>
    </p:spTree>
    <p:extLst>
      <p:ext uri="{BB962C8B-B14F-4D97-AF65-F5344CB8AC3E}">
        <p14:creationId xmlns:p14="http://schemas.microsoft.com/office/powerpoint/2010/main" val="2028654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r>
              <a:rPr lang="en-US" dirty="0" err="1">
                <a:latin typeface="Times New Roman" charset="0"/>
              </a:rPr>
              <a:t>Cyg</a:t>
            </a:r>
            <a:r>
              <a:rPr lang="en-US" dirty="0">
                <a:latin typeface="Times New Roman" charset="0"/>
              </a:rPr>
              <a:t> X-1 = black hole</a:t>
            </a:r>
          </a:p>
          <a:p>
            <a:r>
              <a:rPr lang="en-US" dirty="0">
                <a:latin typeface="Times New Roman" charset="0"/>
              </a:rPr>
              <a:t>Cyg-X-3 = likely</a:t>
            </a:r>
          </a:p>
          <a:p>
            <a:r>
              <a:rPr lang="en-US" dirty="0">
                <a:latin typeface="Times New Roman" charset="0"/>
              </a:rPr>
              <a:t>“Gamma-ray emitting X-ray binaries”</a:t>
            </a:r>
          </a:p>
        </p:txBody>
      </p:sp>
    </p:spTree>
    <p:extLst>
      <p:ext uri="{BB962C8B-B14F-4D97-AF65-F5344CB8AC3E}">
        <p14:creationId xmlns:p14="http://schemas.microsoft.com/office/powerpoint/2010/main" val="9264108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dirty="0">
              <a:latin typeface="Times New Roman" charset="0"/>
            </a:endParaRPr>
          </a:p>
        </p:txBody>
      </p:sp>
    </p:spTree>
    <p:extLst>
      <p:ext uri="{BB962C8B-B14F-4D97-AF65-F5344CB8AC3E}">
        <p14:creationId xmlns:p14="http://schemas.microsoft.com/office/powerpoint/2010/main" val="14036810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a:latin typeface="Times New Roman" charset="0"/>
            </a:endParaRPr>
          </a:p>
        </p:txBody>
      </p:sp>
    </p:spTree>
    <p:extLst>
      <p:ext uri="{BB962C8B-B14F-4D97-AF65-F5344CB8AC3E}">
        <p14:creationId xmlns:p14="http://schemas.microsoft.com/office/powerpoint/2010/main" val="5727766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dirty="0">
              <a:latin typeface="Times New Roman" charset="0"/>
            </a:endParaRPr>
          </a:p>
        </p:txBody>
      </p:sp>
    </p:spTree>
    <p:extLst>
      <p:ext uri="{BB962C8B-B14F-4D97-AF65-F5344CB8AC3E}">
        <p14:creationId xmlns:p14="http://schemas.microsoft.com/office/powerpoint/2010/main" val="392688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a:latin typeface="Times New Roman" charset="0"/>
            </a:endParaRPr>
          </a:p>
        </p:txBody>
      </p:sp>
    </p:spTree>
    <p:extLst>
      <p:ext uri="{BB962C8B-B14F-4D97-AF65-F5344CB8AC3E}">
        <p14:creationId xmlns:p14="http://schemas.microsoft.com/office/powerpoint/2010/main" val="25281589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a:latin typeface="Times New Roman" charset="0"/>
            </a:endParaRPr>
          </a:p>
        </p:txBody>
      </p:sp>
    </p:spTree>
    <p:extLst>
      <p:ext uri="{BB962C8B-B14F-4D97-AF65-F5344CB8AC3E}">
        <p14:creationId xmlns:p14="http://schemas.microsoft.com/office/powerpoint/2010/main" val="42856012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p:cNvSpPr>
          <p:nvPr>
            <p:ph type="sldImg"/>
          </p:nvPr>
        </p:nvSpPr>
        <p:spPr>
          <a:xfrm>
            <a:off x="-10237788" y="303213"/>
            <a:ext cx="20477163" cy="15359062"/>
          </a:xfrm>
          <a:ln/>
        </p:spPr>
      </p:sp>
      <p:sp>
        <p:nvSpPr>
          <p:cNvPr id="52227" name="Notes Placeholder 2"/>
          <p:cNvSpPr txBox="1">
            <a:spLocks noGrp="1"/>
          </p:cNvSpPr>
          <p:nvPr>
            <p:ph type="body" idx="1"/>
          </p:nvPr>
        </p:nvSpPr>
        <p:spPr>
          <a:noFill/>
          <a:ln/>
        </p:spPr>
        <p:txBody>
          <a:bodyPr/>
          <a:lstStyle/>
          <a:p>
            <a:endParaRPr lang="en-US">
              <a:latin typeface="Times New Roman" charset="0"/>
            </a:endParaRPr>
          </a:p>
        </p:txBody>
      </p:sp>
    </p:spTree>
    <p:extLst>
      <p:ext uri="{BB962C8B-B14F-4D97-AF65-F5344CB8AC3E}">
        <p14:creationId xmlns:p14="http://schemas.microsoft.com/office/powerpoint/2010/main" val="27936079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dirty="0">
              <a:latin typeface="Times New Roman" charset="0"/>
            </a:endParaRPr>
          </a:p>
        </p:txBody>
      </p:sp>
    </p:spTree>
    <p:extLst>
      <p:ext uri="{BB962C8B-B14F-4D97-AF65-F5344CB8AC3E}">
        <p14:creationId xmlns:p14="http://schemas.microsoft.com/office/powerpoint/2010/main" val="22053294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p:cNvSpPr>
          <p:nvPr>
            <p:ph type="sldImg"/>
          </p:nvPr>
        </p:nvSpPr>
        <p:spPr>
          <a:xfrm>
            <a:off x="-10237788" y="303213"/>
            <a:ext cx="20477163" cy="15359062"/>
          </a:xfrm>
          <a:ln/>
        </p:spPr>
      </p:sp>
      <p:sp>
        <p:nvSpPr>
          <p:cNvPr id="52227" name="Notes Placeholder 2"/>
          <p:cNvSpPr txBox="1">
            <a:spLocks noGrp="1"/>
          </p:cNvSpPr>
          <p:nvPr>
            <p:ph type="body" idx="1"/>
          </p:nvPr>
        </p:nvSpPr>
        <p:spPr>
          <a:noFill/>
          <a:ln/>
        </p:spPr>
        <p:txBody>
          <a:bodyPr/>
          <a:lstStyle/>
          <a:p>
            <a:endParaRPr lang="en-US">
              <a:latin typeface="Times New Roman" charset="0"/>
            </a:endParaRPr>
          </a:p>
        </p:txBody>
      </p:sp>
    </p:spTree>
    <p:extLst>
      <p:ext uri="{BB962C8B-B14F-4D97-AF65-F5344CB8AC3E}">
        <p14:creationId xmlns:p14="http://schemas.microsoft.com/office/powerpoint/2010/main" val="29228123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r>
              <a:rPr lang="en-US" dirty="0">
                <a:latin typeface="Times New Roman" charset="0"/>
              </a:rPr>
              <a:t>R=distance to pulsar</a:t>
            </a:r>
          </a:p>
          <a:p>
            <a:r>
              <a:rPr lang="en-US" dirty="0">
                <a:latin typeface="Times New Roman" charset="0"/>
              </a:rPr>
              <a:t>D=orbital</a:t>
            </a:r>
            <a:r>
              <a:rPr lang="en-US" baseline="0" dirty="0">
                <a:latin typeface="Times New Roman" charset="0"/>
              </a:rPr>
              <a:t> separation</a:t>
            </a:r>
          </a:p>
          <a:p>
            <a:r>
              <a:rPr lang="en-US" baseline="0" dirty="0" err="1">
                <a:latin typeface="Times New Roman" charset="0"/>
              </a:rPr>
              <a:t>Neta</a:t>
            </a:r>
            <a:r>
              <a:rPr lang="en-US" baseline="0" dirty="0">
                <a:latin typeface="Times New Roman" charset="0"/>
              </a:rPr>
              <a:t>=ratio of wind momenta</a:t>
            </a:r>
          </a:p>
          <a:p>
            <a:endParaRPr lang="en-US" dirty="0">
              <a:latin typeface="Times New Roman" charset="0"/>
            </a:endParaRPr>
          </a:p>
          <a:p>
            <a:r>
              <a:rPr lang="en-US" dirty="0">
                <a:latin typeface="Times New Roman" charset="0"/>
              </a:rPr>
              <a:t>How – may be DSA, reconnection, cold pulsar wind.</a:t>
            </a:r>
          </a:p>
        </p:txBody>
      </p:sp>
    </p:spTree>
    <p:extLst>
      <p:ext uri="{BB962C8B-B14F-4D97-AF65-F5344CB8AC3E}">
        <p14:creationId xmlns:p14="http://schemas.microsoft.com/office/powerpoint/2010/main" val="40439183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With so many variables, it may be best to start with systems we know the most about.</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Systems containing a </a:t>
            </a:r>
            <a:r>
              <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rPr>
              <a:t>pulsar</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tell us:</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 nature of the compact object.</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 amount of available energy (spin-down).</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 geometry of the system (pulsar timing).</a:t>
            </a:r>
          </a:p>
          <a:p>
            <a:endParaRPr lang="en-US" dirty="0">
              <a:latin typeface="Times New Roman" charset="0"/>
            </a:endParaRPr>
          </a:p>
        </p:txBody>
      </p:sp>
    </p:spTree>
    <p:extLst>
      <p:ext uri="{BB962C8B-B14F-4D97-AF65-F5344CB8AC3E}">
        <p14:creationId xmlns:p14="http://schemas.microsoft.com/office/powerpoint/2010/main" val="1218276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a:latin typeface="Times New Roman" charset="0"/>
            </a:endParaRPr>
          </a:p>
        </p:txBody>
      </p:sp>
    </p:spTree>
    <p:extLst>
      <p:ext uri="{BB962C8B-B14F-4D97-AF65-F5344CB8AC3E}">
        <p14:creationId xmlns:p14="http://schemas.microsoft.com/office/powerpoint/2010/main" val="17930213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r>
              <a:rPr lang="en-US" dirty="0" err="1">
                <a:latin typeface="Times New Roman" charset="0"/>
              </a:rPr>
              <a:t>Doopler</a:t>
            </a:r>
            <a:r>
              <a:rPr lang="en-US" dirty="0">
                <a:latin typeface="Times New Roman" charset="0"/>
              </a:rPr>
              <a:t> boosting has 3 factors:</a:t>
            </a:r>
            <a:br>
              <a:rPr lang="en-US" dirty="0">
                <a:latin typeface="Times New Roman" charset="0"/>
              </a:rPr>
            </a:br>
            <a:r>
              <a:rPr lang="en-US" dirty="0">
                <a:latin typeface="Times New Roman" charset="0"/>
              </a:rPr>
              <a:t>1. relativistic aberration – makes the tail appear more beamed -  D</a:t>
            </a:r>
            <a:r>
              <a:rPr lang="en-US" baseline="30000" dirty="0">
                <a:latin typeface="Times New Roman" charset="0"/>
              </a:rPr>
              <a:t>2</a:t>
            </a:r>
            <a:endParaRPr lang="en-US" dirty="0">
              <a:latin typeface="Times New Roman" charset="0"/>
            </a:endParaRPr>
          </a:p>
          <a:p>
            <a:r>
              <a:rPr lang="en-US" dirty="0">
                <a:latin typeface="Times New Roman" charset="0"/>
              </a:rPr>
              <a:t>2. Time dilation – increases the photon rate - D</a:t>
            </a:r>
          </a:p>
          <a:p>
            <a:r>
              <a:rPr lang="en-US" dirty="0">
                <a:latin typeface="Times New Roman" charset="0"/>
              </a:rPr>
              <a:t>3. Blueshift – boosts common low energy photons to high energy. - </a:t>
            </a:r>
            <a:r>
              <a:rPr lang="en-US" dirty="0" err="1">
                <a:latin typeface="Times New Roman" charset="0"/>
              </a:rPr>
              <a:t>D</a:t>
            </a:r>
            <a:r>
              <a:rPr lang="en-US" baseline="30000" dirty="0" err="1">
                <a:latin typeface="Times New Roman" charset="0"/>
              </a:rPr>
              <a:t>alpha</a:t>
            </a:r>
            <a:endParaRPr lang="en-US" dirty="0">
              <a:latin typeface="Times New Roman" charset="0"/>
            </a:endParaRPr>
          </a:p>
        </p:txBody>
      </p:sp>
    </p:spTree>
    <p:extLst>
      <p:ext uri="{BB962C8B-B14F-4D97-AF65-F5344CB8AC3E}">
        <p14:creationId xmlns:p14="http://schemas.microsoft.com/office/powerpoint/2010/main" val="6572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37788" y="303213"/>
            <a:ext cx="20477163" cy="15359062"/>
          </a:xfrm>
        </p:spPr>
      </p:sp>
      <p:sp>
        <p:nvSpPr>
          <p:cNvPr id="3" name="Notes Placeholder 2"/>
          <p:cNvSpPr>
            <a:spLocks noGrp="1"/>
          </p:cNvSpPr>
          <p:nvPr>
            <p:ph type="body" idx="1"/>
          </p:nvPr>
        </p:nvSpPr>
        <p:spPr/>
        <p:txBody>
          <a:bodyPr>
            <a:normAutofit/>
          </a:bodyPr>
          <a:lstStyle/>
          <a:p>
            <a:r>
              <a:rPr lang="en-US" dirty="0"/>
              <a:t>In its first year, NASA’s Fermi Gamma-ray Space Telescope discovered </a:t>
            </a:r>
            <a:r>
              <a:rPr lang="en-US" dirty="0" err="1"/>
              <a:t>GeV</a:t>
            </a:r>
            <a:r>
              <a:rPr lang="en-US" dirty="0"/>
              <a:t> (billions of electron volts) intensity variations revealing orbital motion in high-mass X-ray binaries (</a:t>
            </a:r>
            <a:r>
              <a:rPr lang="en-US" dirty="0" err="1"/>
              <a:t>HMXBs</a:t>
            </a:r>
            <a:r>
              <a:rPr lang="en-US" dirty="0"/>
              <a:t>). These are systems where a compact companion, such as a neutron star or a black hole, rapidly orbits a hot, young, massive star. The first examples include LSI +61 303, which sports a 26-day orbital period, and LS 5039 (3.9 days). This animation shows such a system. When the compact object lies far from its host star, </a:t>
            </a:r>
            <a:r>
              <a:rPr lang="en-US" dirty="0" err="1"/>
              <a:t>TeV</a:t>
            </a:r>
            <a:r>
              <a:rPr lang="en-US" dirty="0"/>
              <a:t> (trillions of electron volts) gamma-rays (white) are seen by ground-based gamma-ray observatories. But, as the object plunges closer to the star, the </a:t>
            </a:r>
            <a:r>
              <a:rPr lang="en-US" dirty="0" err="1"/>
              <a:t>TeV</a:t>
            </a:r>
            <a:r>
              <a:rPr lang="en-US" dirty="0"/>
              <a:t> emission is quenched and </a:t>
            </a:r>
            <a:r>
              <a:rPr lang="en-US" dirty="0" err="1"/>
              <a:t>GeV</a:t>
            </a:r>
            <a:r>
              <a:rPr lang="en-US" dirty="0"/>
              <a:t> emission turns on. Interactions by accelerated particles from the compact source with gas encircling the star -- or in some systems, the star’s light itself – is thought to be responsible for this change.</a:t>
            </a:r>
          </a:p>
        </p:txBody>
      </p:sp>
    </p:spTree>
    <p:extLst>
      <p:ext uri="{BB962C8B-B14F-4D97-AF65-F5344CB8AC3E}">
        <p14:creationId xmlns:p14="http://schemas.microsoft.com/office/powerpoint/2010/main" val="1392388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endParaRPr lang="en-US">
              <a:latin typeface="Times New Roman" charset="0"/>
            </a:endParaRPr>
          </a:p>
        </p:txBody>
      </p:sp>
    </p:spTree>
    <p:extLst>
      <p:ext uri="{BB962C8B-B14F-4D97-AF65-F5344CB8AC3E}">
        <p14:creationId xmlns:p14="http://schemas.microsoft.com/office/powerpoint/2010/main" val="284847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xfrm>
            <a:off x="-10237788" y="303213"/>
            <a:ext cx="20477163" cy="15359062"/>
          </a:xfrm>
          <a:ln/>
        </p:spPr>
      </p:sp>
      <p:sp>
        <p:nvSpPr>
          <p:cNvPr id="90115" name="Notes Placeholder 2"/>
          <p:cNvSpPr txBox="1">
            <a:spLocks noGrp="1"/>
          </p:cNvSpPr>
          <p:nvPr>
            <p:ph type="body" idx="1"/>
          </p:nvPr>
        </p:nvSpPr>
        <p:spPr>
          <a:noFill/>
          <a:ln/>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200" dirty="0">
                <a:solidFill>
                  <a:srgbClr val="000000"/>
                </a:solidFill>
                <a:latin typeface="Calibri" charset="0"/>
                <a:ea typeface="Calibri" charset="0"/>
                <a:cs typeface="Calibri" charset="0"/>
                <a:sym typeface="Comic Sans MS" charset="0"/>
              </a:rPr>
              <a:t>Probably correspond to a brief period in the evolution of high-mass X-ray binaries, when the wind from the compact object is powerful enough to overpower accretion.</a:t>
            </a:r>
          </a:p>
          <a:p>
            <a:endParaRPr lang="en-US" dirty="0">
              <a:latin typeface="Times New Roman" charset="0"/>
            </a:endParaRPr>
          </a:p>
          <a:p>
            <a:r>
              <a:rPr lang="en-US" dirty="0">
                <a:latin typeface="Times New Roman" charset="0"/>
              </a:rPr>
              <a:t>Allow you to e.g. place the shock at difference distances in the pulsar magnetosphere. Place the pulsar in regions of different density (and clumpy). Change the external photon fields.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0237788" y="303213"/>
            <a:ext cx="20477163" cy="15359062"/>
          </a:xfrm>
          <a:ln/>
        </p:spPr>
      </p:sp>
      <p:sp>
        <p:nvSpPr>
          <p:cNvPr id="40963" name="Notes Placeholder 2"/>
          <p:cNvSpPr txBox="1">
            <a:spLocks noGrp="1"/>
          </p:cNvSpPr>
          <p:nvPr>
            <p:ph type="body" idx="1"/>
          </p:nvPr>
        </p:nvSpPr>
        <p:spPr>
          <a:noFill/>
          <a:ln/>
        </p:spPr>
        <p:txBody>
          <a:bodyPr/>
          <a:lstStyle/>
          <a:p>
            <a:endParaRPr lang="en-US" dirty="0"/>
          </a:p>
        </p:txBody>
      </p:sp>
    </p:spTree>
    <p:extLst>
      <p:ext uri="{BB962C8B-B14F-4D97-AF65-F5344CB8AC3E}">
        <p14:creationId xmlns:p14="http://schemas.microsoft.com/office/powerpoint/2010/main" val="1130955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0338" y="609600"/>
            <a:ext cx="1939925" cy="54784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2138" cy="54784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05238" cy="4106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1981200"/>
            <a:ext cx="3806825" cy="4106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0338" y="609600"/>
            <a:ext cx="1939925" cy="54784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2138" cy="54784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64463" cy="1135063"/>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05238" cy="4106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3438" y="1981200"/>
            <a:ext cx="3806825" cy="4106863"/>
          </a:xfrm>
        </p:spPr>
        <p:txBody>
          <a:bodyPr/>
          <a:lstStyle/>
          <a:p>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05238" cy="4106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1981200"/>
            <a:ext cx="3806825" cy="4106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EFEFE"/>
            </a:gs>
            <a:gs pos="50000">
              <a:srgbClr val="99CCFF"/>
            </a:gs>
            <a:gs pos="100000">
              <a:srgbClr val="FEFEFE"/>
            </a:gs>
          </a:gsLst>
          <a:lin ang="5400000" scaled="1"/>
        </a:gra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685800" y="609600"/>
            <a:ext cx="7764463" cy="1135063"/>
          </a:xfrm>
          <a:prstGeom prst="rect">
            <a:avLst/>
          </a:prstGeom>
          <a:noFill/>
          <a:ln w="9525">
            <a:noFill/>
            <a:miter lim="800000"/>
            <a:headEnd/>
            <a:tailEnd/>
          </a:ln>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1027" name="Rectangle 2"/>
          <p:cNvSpPr>
            <a:spLocks noGrp="1" noChangeArrowheads="1"/>
          </p:cNvSpPr>
          <p:nvPr>
            <p:ph type="body" idx="1"/>
          </p:nvPr>
        </p:nvSpPr>
        <p:spPr bwMode="auto">
          <a:xfrm>
            <a:off x="685800" y="1981200"/>
            <a:ext cx="7764463" cy="4106863"/>
          </a:xfrm>
          <a:prstGeom prst="rect">
            <a:avLst/>
          </a:prstGeom>
          <a:noFill/>
          <a:ln w="9525">
            <a:noFill/>
            <a:miter lim="800000"/>
            <a:headEnd/>
            <a:tailEnd/>
          </a:ln>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mj-lt"/>
          <a:ea typeface="ＭＳ Ｐゴシック" charset="-128"/>
          <a:cs typeface="ＭＳ Ｐゴシック" charset="-128"/>
        </a:defRPr>
      </a:lvl1pPr>
      <a:lvl2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128"/>
        </a:defRPr>
      </a:lvl2pPr>
      <a:lvl3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128"/>
        </a:defRPr>
      </a:lvl3pPr>
      <a:lvl4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128"/>
        </a:defRPr>
      </a:lvl4pPr>
      <a:lvl5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128"/>
        </a:defRPr>
      </a:lvl5pPr>
      <a:lvl6pPr marL="4572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6pPr>
      <a:lvl7pPr marL="9144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7pPr>
      <a:lvl8pPr marL="13716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8pPr>
      <a:lvl9pPr marL="18288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9pPr>
    </p:titleStyle>
    <p:bodyStyle>
      <a:lvl1pPr marL="334963" indent="-334963" algn="l" defTabSz="449263" rtl="0" eaLnBrk="0" fontAlgn="base" hangingPunct="0">
        <a:spcBef>
          <a:spcPts val="800"/>
        </a:spcBef>
        <a:spcAft>
          <a:spcPct val="0"/>
        </a:spcAft>
        <a:buClr>
          <a:srgbClr val="000000"/>
        </a:buClr>
        <a:buSzPct val="100000"/>
        <a:buFont typeface="Times New Roman" charset="0"/>
        <a:buChar char="•"/>
        <a:defRPr sz="3200">
          <a:solidFill>
            <a:srgbClr val="000000"/>
          </a:solidFill>
          <a:latin typeface="+mn-lt"/>
          <a:ea typeface="ＭＳ Ｐゴシック" charset="-128"/>
          <a:cs typeface="ＭＳ Ｐゴシック" charset="-128"/>
        </a:defRPr>
      </a:lvl1pPr>
      <a:lvl2pPr marL="735013" indent="-277813" algn="l" defTabSz="449263" rtl="0" eaLnBrk="0" fontAlgn="base" hangingPunct="0">
        <a:spcBef>
          <a:spcPts val="700"/>
        </a:spcBef>
        <a:spcAft>
          <a:spcPct val="0"/>
        </a:spcAft>
        <a:buClr>
          <a:srgbClr val="000000"/>
        </a:buClr>
        <a:buSzPct val="100000"/>
        <a:buFont typeface="Times New Roman" charset="0"/>
        <a:buChar char="–"/>
        <a:defRPr sz="2800">
          <a:solidFill>
            <a:srgbClr val="000000"/>
          </a:solidFill>
          <a:latin typeface="+mn-lt"/>
          <a:ea typeface="ＭＳ Ｐゴシック" pitchFamily="-65" charset="-128"/>
        </a:defRPr>
      </a:lvl2pPr>
      <a:lvl3pPr marL="1143000" indent="-228600" algn="l" defTabSz="449263" rtl="0" eaLnBrk="0" fontAlgn="base" hangingPunct="0">
        <a:spcBef>
          <a:spcPts val="600"/>
        </a:spcBef>
        <a:spcAft>
          <a:spcPct val="0"/>
        </a:spcAft>
        <a:buClr>
          <a:srgbClr val="000000"/>
        </a:buClr>
        <a:buSzPct val="100000"/>
        <a:buFont typeface="Times New Roman" charset="0"/>
        <a:buChar char="•"/>
        <a:defRPr sz="2400">
          <a:solidFill>
            <a:srgbClr val="000000"/>
          </a:solidFill>
          <a:latin typeface="+mn-lt"/>
          <a:ea typeface="ＭＳ Ｐゴシック" pitchFamily="-65" charset="-128"/>
        </a:defRPr>
      </a:lvl3pPr>
      <a:lvl4pPr marL="1600200" indent="-228600" algn="l" defTabSz="449263" rtl="0" eaLnBrk="0" fontAlgn="base" hangingPunct="0">
        <a:spcBef>
          <a:spcPts val="500"/>
        </a:spcBef>
        <a:spcAft>
          <a:spcPct val="0"/>
        </a:spcAft>
        <a:buClr>
          <a:srgbClr val="000000"/>
        </a:buClr>
        <a:buSzPct val="100000"/>
        <a:buFont typeface="Times New Roman" charset="0"/>
        <a:buChar char="–"/>
        <a:defRPr sz="2000">
          <a:solidFill>
            <a:srgbClr val="000000"/>
          </a:solidFill>
          <a:latin typeface="+mn-lt"/>
          <a:ea typeface="ＭＳ Ｐゴシック" pitchFamily="-65" charset="-128"/>
        </a:defRPr>
      </a:lvl4pPr>
      <a:lvl5pPr marL="2057400" indent="-228600" algn="l" defTabSz="449263" rtl="0" eaLnBrk="0" fontAlgn="base" hangingPunct="0">
        <a:spcBef>
          <a:spcPts val="500"/>
        </a:spcBef>
        <a:spcAft>
          <a:spcPct val="0"/>
        </a:spcAft>
        <a:buClr>
          <a:srgbClr val="000000"/>
        </a:buClr>
        <a:buSzPct val="100000"/>
        <a:buFont typeface="Times New Roman" charset="0"/>
        <a:buChar char="»"/>
        <a:defRPr sz="2000">
          <a:solidFill>
            <a:srgbClr val="000000"/>
          </a:solidFill>
          <a:latin typeface="+mn-lt"/>
          <a:ea typeface="ＭＳ Ｐゴシック" pitchFamily="-65" charset="-128"/>
        </a:defRPr>
      </a:lvl5pPr>
      <a:lvl6pPr marL="25146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6pPr>
      <a:lvl7pPr marL="29718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7pPr>
      <a:lvl8pPr marL="34290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8pPr>
      <a:lvl9pPr marL="38862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EFEFE"/>
            </a:gs>
            <a:gs pos="50000">
              <a:srgbClr val="99CCFF"/>
            </a:gs>
            <a:gs pos="100000">
              <a:srgbClr val="FEFEFE"/>
            </a:gs>
          </a:gsLst>
          <a:lin ang="5400000" scaled="1"/>
        </a:gra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09600"/>
            <a:ext cx="7764463" cy="1135063"/>
          </a:xfrm>
          <a:prstGeom prst="rect">
            <a:avLst/>
          </a:prstGeom>
          <a:noFill/>
          <a:ln w="9525">
            <a:noFill/>
            <a:miter lim="800000"/>
            <a:headEnd/>
            <a:tailEnd/>
          </a:ln>
          <a:effec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64463" cy="4106863"/>
          </a:xfrm>
          <a:prstGeom prst="rect">
            <a:avLst/>
          </a:prstGeom>
          <a:noFill/>
          <a:ln w="9525">
            <a:noFill/>
            <a:miter lim="800000"/>
            <a:headEnd/>
            <a:tailEnd/>
          </a:ln>
          <a:effec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Tree>
    <p:extLst>
      <p:ext uri="{BB962C8B-B14F-4D97-AF65-F5344CB8AC3E}">
        <p14:creationId xmlns:p14="http://schemas.microsoft.com/office/powerpoint/2010/main" val="188250882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ctr" defTabSz="449263" rtl="0" fontAlgn="base">
        <a:spcBef>
          <a:spcPct val="0"/>
        </a:spcBef>
        <a:spcAft>
          <a:spcPct val="0"/>
        </a:spcAft>
        <a:buClr>
          <a:srgbClr val="000000"/>
        </a:buClr>
        <a:buSzPct val="100000"/>
        <a:buFont typeface="Times New Roman" pitchFamily="-65" charset="0"/>
        <a:defRPr sz="4400">
          <a:solidFill>
            <a:srgbClr val="000000"/>
          </a:solidFill>
          <a:latin typeface="+mj-lt"/>
          <a:ea typeface="+mj-ea"/>
          <a:cs typeface="+mj-cs"/>
        </a:defRPr>
      </a:lvl1pPr>
      <a:lvl2pPr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2pPr>
      <a:lvl3pPr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3pPr>
      <a:lvl4pPr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4pPr>
      <a:lvl5pPr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5pPr>
      <a:lvl6pPr marL="4572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6pPr>
      <a:lvl7pPr marL="9144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7pPr>
      <a:lvl8pPr marL="13716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8pPr>
      <a:lvl9pPr marL="18288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9pPr>
    </p:titleStyle>
    <p:bodyStyle>
      <a:lvl1pPr marL="334963" indent="-334963" algn="l" defTabSz="449263" rtl="0" fontAlgn="base">
        <a:spcBef>
          <a:spcPts val="800"/>
        </a:spcBef>
        <a:spcAft>
          <a:spcPct val="0"/>
        </a:spcAft>
        <a:buClr>
          <a:srgbClr val="000000"/>
        </a:buClr>
        <a:buSzPct val="100000"/>
        <a:buFont typeface="Times New Roman" pitchFamily="-65" charset="0"/>
        <a:buChar char="•"/>
        <a:defRPr sz="3200">
          <a:solidFill>
            <a:srgbClr val="000000"/>
          </a:solidFill>
          <a:latin typeface="+mn-lt"/>
          <a:ea typeface="+mn-ea"/>
          <a:cs typeface="+mn-cs"/>
        </a:defRPr>
      </a:lvl1pPr>
      <a:lvl2pPr marL="735013" indent="-277813" algn="l" defTabSz="449263" rtl="0" fontAlgn="base">
        <a:spcBef>
          <a:spcPts val="700"/>
        </a:spcBef>
        <a:spcAft>
          <a:spcPct val="0"/>
        </a:spcAft>
        <a:buClr>
          <a:srgbClr val="000000"/>
        </a:buClr>
        <a:buSzPct val="100000"/>
        <a:buFont typeface="Times New Roman" pitchFamily="-65" charset="0"/>
        <a:buChar char="–"/>
        <a:defRPr sz="2800">
          <a:solidFill>
            <a:srgbClr val="000000"/>
          </a:solidFill>
          <a:latin typeface="+mn-lt"/>
          <a:ea typeface="ＭＳ Ｐゴシック" pitchFamily="-65" charset="-128"/>
        </a:defRPr>
      </a:lvl2pPr>
      <a:lvl3pPr marL="1143000" indent="-228600" algn="l" defTabSz="449263" rtl="0" fontAlgn="base">
        <a:spcBef>
          <a:spcPts val="600"/>
        </a:spcBef>
        <a:spcAft>
          <a:spcPct val="0"/>
        </a:spcAft>
        <a:buClr>
          <a:srgbClr val="000000"/>
        </a:buClr>
        <a:buSzPct val="100000"/>
        <a:buFont typeface="Times New Roman" pitchFamily="-65" charset="0"/>
        <a:buChar char="•"/>
        <a:defRPr sz="2400">
          <a:solidFill>
            <a:srgbClr val="000000"/>
          </a:solidFill>
          <a:latin typeface="+mn-lt"/>
          <a:ea typeface="ＭＳ Ｐゴシック" pitchFamily="-65" charset="-128"/>
        </a:defRPr>
      </a:lvl3pPr>
      <a:lvl4pPr marL="16002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4pPr>
      <a:lvl5pPr marL="20574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5pPr>
      <a:lvl6pPr marL="25146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6pPr>
      <a:lvl7pPr marL="29718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7pPr>
      <a:lvl8pPr marL="34290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8pPr>
      <a:lvl9pPr marL="3886200" indent="-228600" algn="l" defTabSz="449263"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hyperlink" Target="https://arxiv.org/abs/2208.01189" TargetMode="External"/><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1.png"/><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57.png"/></Relationships>
</file>

<file path=ppt/slides/_rels/slide3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Users/jholder/Documents/Presentations/Animations/HMXB_640x480.mp4" TargetMode="External"/><Relationship Id="rId1" Type="http://schemas.microsoft.com/office/2007/relationships/media" Target="file:////Users/jholder/Documents/Presentations/Animations/HMXB_640x480.mp4" TargetMode="External"/><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wmf"/></Relationships>
</file>

<file path=ppt/slides/_rels/slide43.xml.rels><?xml version="1.0" encoding="UTF-8" standalone="yes"?>
<Relationships xmlns="http://schemas.openxmlformats.org/package/2006/relationships"><Relationship Id="rId3" Type="http://schemas.openxmlformats.org/officeDocument/2006/relationships/hyperlink" Target="https://ui.adsabs.harvard.edu/link_gateway/2020MNRAS.495..365C/arxiv:2004.11884" TargetMode="External"/><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419100" y="4218231"/>
            <a:ext cx="8566404" cy="1464120"/>
          </a:xfrm>
          <a:prstGeom prst="rect">
            <a:avLst/>
          </a:prstGeom>
          <a:noFill/>
          <a:ln w="9525">
            <a:noFill/>
            <a:miter lim="800000"/>
            <a:headEnd/>
            <a:tailEnd/>
          </a:ln>
        </p:spPr>
        <p:txBody>
          <a:bodyPr wrap="square" lIns="90000" tIns="46800" rIns="90000" bIns="46800">
            <a:prstTxWarp prst="textNoShape">
              <a:avLst/>
            </a:prstTxWarp>
            <a:spAutoFit/>
          </a:bodyPr>
          <a:lstStyle/>
          <a:p>
            <a:pPr marL="457200" indent="-457200" algn="ctr" eaLnBrk="1" hangingPunct="1">
              <a:spcBef>
                <a:spcPts val="1500"/>
              </a:spcBef>
              <a:buClr>
                <a:srgbClr val="000000"/>
              </a:buClr>
              <a:buSzPct val="100000"/>
              <a:buFont typeface="Times New Roman"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chemeClr val="tx1"/>
                </a:solidFill>
                <a:latin typeface="Times New Roman" charset="0"/>
              </a:rPr>
              <a:t>Jamie Holder for the VERITAS Collaboration</a:t>
            </a:r>
            <a:endParaRPr lang="en-GB" sz="1600" b="1" dirty="0">
              <a:solidFill>
                <a:schemeClr val="tx1"/>
              </a:solidFill>
              <a:latin typeface="Times New Roman" charset="0"/>
            </a:endParaRPr>
          </a:p>
          <a:p>
            <a:pPr marL="457200" indent="-457200" algn="ctr" eaLnBrk="1" hangingPunct="1">
              <a:spcBef>
                <a:spcPts val="1500"/>
              </a:spcBef>
              <a:buClr>
                <a:srgbClr val="000000"/>
              </a:buClr>
              <a:buSzPct val="100000"/>
              <a:buFont typeface="Times New Roman"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800" b="1" dirty="0">
                <a:solidFill>
                  <a:schemeClr val="tx1"/>
                </a:solidFill>
                <a:latin typeface="Times New Roman" charset="0"/>
              </a:rPr>
              <a:t> Department of Physics and Astronomy and the Bartol Research Institute</a:t>
            </a:r>
          </a:p>
          <a:p>
            <a:pPr marL="457200" indent="-457200" algn="ctr" eaLnBrk="1" hangingPunct="1">
              <a:spcBef>
                <a:spcPts val="1500"/>
              </a:spcBef>
              <a:buClr>
                <a:srgbClr val="000000"/>
              </a:buClr>
              <a:buSzPct val="100000"/>
              <a:buFont typeface="Times New Roman"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800" b="1" dirty="0">
                <a:solidFill>
                  <a:schemeClr val="tx1"/>
                </a:solidFill>
                <a:latin typeface="Times New Roman" charset="0"/>
              </a:rPr>
              <a:t> University of Delaware</a:t>
            </a:r>
          </a:p>
        </p:txBody>
      </p:sp>
      <p:sp>
        <p:nvSpPr>
          <p:cNvPr id="3074" name="Text Box 2"/>
          <p:cNvSpPr txBox="1">
            <a:spLocks noChangeArrowheads="1"/>
          </p:cNvSpPr>
          <p:nvPr/>
        </p:nvSpPr>
        <p:spPr bwMode="auto">
          <a:xfrm>
            <a:off x="685800" y="2924944"/>
            <a:ext cx="7772400" cy="1202510"/>
          </a:xfrm>
          <a:prstGeom prst="rect">
            <a:avLst/>
          </a:prstGeom>
          <a:noFill/>
          <a:ln w="9525">
            <a:noFill/>
            <a:miter lim="800000"/>
            <a:headEnd/>
            <a:tailEnd/>
          </a:ln>
        </p:spPr>
        <p:txBody>
          <a:bodyPr lIns="90000" tIns="46800" rIns="90000" bIns="46800" anchor="ctr">
            <a:prstTxWarp prst="textNoShape">
              <a:avLst/>
            </a:prstTxWarp>
            <a:spAutoFit/>
          </a:bodyPr>
          <a:lstStyle/>
          <a:p>
            <a:pPr algn="ctr" eaLnBrk="1" hangingPunct="1">
              <a:buClr>
                <a:srgbClr val="FF5050"/>
              </a:buClr>
              <a:buSzPct val="100000"/>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dirty="0">
                <a:solidFill>
                  <a:srgbClr val="FF5050"/>
                </a:solidFill>
                <a:effectLst>
                  <a:outerShdw blurRad="38100" dist="38100" dir="2700000" algn="tl">
                    <a:srgbClr val="DDDDDD"/>
                  </a:outerShdw>
                </a:effectLst>
              </a:rPr>
              <a:t>VERITAS Observations of  Gamma-ray Binary Systems</a:t>
            </a:r>
          </a:p>
        </p:txBody>
      </p:sp>
      <p:sp>
        <p:nvSpPr>
          <p:cNvPr id="18436" name="Text Box 5"/>
          <p:cNvSpPr txBox="1">
            <a:spLocks noChangeArrowheads="1"/>
          </p:cNvSpPr>
          <p:nvPr/>
        </p:nvSpPr>
        <p:spPr bwMode="auto">
          <a:xfrm>
            <a:off x="575469" y="5943632"/>
            <a:ext cx="7993062" cy="461665"/>
          </a:xfrm>
          <a:prstGeom prst="rect">
            <a:avLst/>
          </a:prstGeom>
          <a:noFill/>
          <a:ln w="9525">
            <a:noFill/>
            <a:miter lim="800000"/>
            <a:headEnd/>
            <a:tailEnd/>
          </a:ln>
        </p:spPr>
        <p:txBody>
          <a:bodyPr>
            <a:prstTxWarp prst="textNoShape">
              <a:avLst/>
            </a:prstTxWarp>
            <a:spAutoFit/>
          </a:bodyPr>
          <a:lstStyle/>
          <a:p>
            <a:pPr algn="ctr"/>
            <a:r>
              <a:rPr lang="en-GB" dirty="0" err="1">
                <a:solidFill>
                  <a:schemeClr val="tx1"/>
                </a:solidFill>
                <a:latin typeface="Times New Roman" charset="0"/>
              </a:rPr>
              <a:t>TeVPA</a:t>
            </a:r>
            <a:r>
              <a:rPr lang="en-GB" dirty="0">
                <a:solidFill>
                  <a:schemeClr val="tx1"/>
                </a:solidFill>
                <a:latin typeface="Times New Roman" charset="0"/>
              </a:rPr>
              <a:t> 2022, Queen’s University, Kingston</a:t>
            </a:r>
          </a:p>
        </p:txBody>
      </p:sp>
      <p:sp>
        <p:nvSpPr>
          <p:cNvPr id="5" name="TextBox 4"/>
          <p:cNvSpPr txBox="1"/>
          <p:nvPr/>
        </p:nvSpPr>
        <p:spPr>
          <a:xfrm>
            <a:off x="-626533" y="2924944"/>
            <a:ext cx="184666" cy="461665"/>
          </a:xfrm>
          <a:prstGeom prst="rect">
            <a:avLst/>
          </a:prstGeom>
          <a:noFill/>
        </p:spPr>
        <p:txBody>
          <a:bodyPr wrap="none" rtlCol="0">
            <a:spAutoFit/>
          </a:bodyPr>
          <a:lstStyle/>
          <a:p>
            <a:endParaRPr lang="en-US" dirty="0"/>
          </a:p>
        </p:txBody>
      </p:sp>
      <p:pic>
        <p:nvPicPr>
          <p:cNvPr id="6" name="Picture 24"/>
          <p:cNvPicPr preferRelativeResize="0">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2064" y="238529"/>
            <a:ext cx="2308545" cy="2163524"/>
          </a:xfrm>
          <a:prstGeom prst="rect">
            <a:avLst/>
          </a:prstGeom>
          <a:noFill/>
          <a:ln w="9525">
            <a:noFill/>
            <a:miter lim="800000"/>
            <a:headEnd/>
            <a:tailEnd/>
          </a:ln>
        </p:spPr>
      </p:pic>
      <p:pic>
        <p:nvPicPr>
          <p:cNvPr id="7" name="Picture 6"/>
          <p:cNvPicPr>
            <a:picLocks noChangeAspect="1"/>
          </p:cNvPicPr>
          <p:nvPr/>
        </p:nvPicPr>
        <p:blipFill>
          <a:blip r:embed="rId4"/>
          <a:stretch>
            <a:fillRect/>
          </a:stretch>
        </p:blipFill>
        <p:spPr>
          <a:xfrm>
            <a:off x="192500" y="336065"/>
            <a:ext cx="4574349" cy="1585531"/>
          </a:xfrm>
          <a:prstGeom prst="rect">
            <a:avLst/>
          </a:prstGeom>
        </p:spPr>
      </p:pic>
      <p:sp>
        <p:nvSpPr>
          <p:cNvPr id="8" name="Rectangle 7"/>
          <p:cNvSpPr/>
          <p:nvPr/>
        </p:nvSpPr>
        <p:spPr bwMode="auto">
          <a:xfrm>
            <a:off x="4572000" y="1030640"/>
            <a:ext cx="194849" cy="720472"/>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effectLst/>
              <a:latin typeface="Verdana" pitchFamily="-65" charset="0"/>
            </a:endParaRPr>
          </a:p>
        </p:txBody>
      </p:sp>
      <p:pic>
        <p:nvPicPr>
          <p:cNvPr id="3" name="Picture 2">
            <a:extLst>
              <a:ext uri="{FF2B5EF4-FFF2-40B4-BE49-F238E27FC236}">
                <a16:creationId xmlns:a16="http://schemas.microsoft.com/office/drawing/2014/main" id="{60935047-B13C-4048-B539-90C7CEC233E6}"/>
              </a:ext>
            </a:extLst>
          </p:cNvPr>
          <p:cNvPicPr>
            <a:picLocks noChangeAspect="1"/>
          </p:cNvPicPr>
          <p:nvPr/>
        </p:nvPicPr>
        <p:blipFill>
          <a:blip r:embed="rId5"/>
          <a:stretch>
            <a:fillRect/>
          </a:stretch>
        </p:blipFill>
        <p:spPr>
          <a:xfrm>
            <a:off x="192500" y="1909405"/>
            <a:ext cx="2939776" cy="833796"/>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0" y="76200"/>
            <a:ext cx="9144000" cy="458788"/>
          </a:xfrm>
        </p:spPr>
        <p:txBody>
          <a:bodyPr/>
          <a:lstStyle/>
          <a:p>
            <a:pPr algn="ctr" eaLnBrk="1" hangingPunct="1">
              <a:buClr>
                <a:srgbClr val="FF5050"/>
              </a:buClr>
              <a:buFont typeface="Verdana" pitchFamily="-65"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0000"/>
                </a:solidFill>
                <a:latin typeface="Verdana" pitchFamily="-65" charset="0"/>
                <a:ea typeface="ＭＳ Ｐゴシック" pitchFamily="-65" charset="-128"/>
                <a:cs typeface="ＭＳ Ｐゴシック" pitchFamily="-65" charset="-128"/>
              </a:rPr>
              <a:t>HESS J0632+057</a:t>
            </a:r>
          </a:p>
        </p:txBody>
      </p:sp>
      <p:sp>
        <p:nvSpPr>
          <p:cNvPr id="21" name="TextBox 2"/>
          <p:cNvSpPr txBox="1">
            <a:spLocks noChangeArrowheads="1"/>
          </p:cNvSpPr>
          <p:nvPr/>
        </p:nvSpPr>
        <p:spPr bwMode="auto">
          <a:xfrm>
            <a:off x="107504" y="1052736"/>
            <a:ext cx="8603050" cy="886589"/>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63" defTabSz="449263">
              <a:lnSpc>
                <a:spcPct val="110000"/>
              </a:lnSpc>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kern="0" dirty="0">
                <a:solidFill>
                  <a:srgbClr val="000000"/>
                </a:solidFill>
                <a:latin typeface="Gill Sans"/>
                <a:ea typeface="Arial"/>
                <a:cs typeface="Gill Sans"/>
                <a:sym typeface="Comic Sans MS" pitchFamily="-65" charset="0"/>
              </a:rPr>
              <a:t>VERITAS has now covered all of the orbit, over a decade of observations.</a:t>
            </a:r>
          </a:p>
          <a:p>
            <a:pPr marL="182880" indent="-182563" defTabSz="449263">
              <a:lnSpc>
                <a:spcPct val="110000"/>
              </a:lnSpc>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kern="0" dirty="0">
                <a:solidFill>
                  <a:srgbClr val="000000"/>
                </a:solidFill>
                <a:latin typeface="Gill Sans"/>
                <a:ea typeface="Arial"/>
                <a:cs typeface="Gill Sans"/>
                <a:sym typeface="Comic Sans MS" pitchFamily="-65" charset="0"/>
              </a:rPr>
              <a:t>Orbital parameters from optical radial velocity measurements are improving.</a:t>
            </a:r>
          </a:p>
          <a:p>
            <a:pPr marL="182880" indent="-182563" defTabSz="449263">
              <a:lnSpc>
                <a:spcPct val="110000"/>
              </a:lnSpc>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kern="0" dirty="0">
                <a:solidFill>
                  <a:srgbClr val="000000"/>
                </a:solidFill>
                <a:latin typeface="Gill Sans"/>
                <a:ea typeface="Arial"/>
                <a:cs typeface="Gill Sans"/>
                <a:sym typeface="Comic Sans MS" pitchFamily="-65" charset="0"/>
              </a:rPr>
              <a:t>Periodic GeV emission has now been detected – but very faint.</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04" y="2694432"/>
            <a:ext cx="4075847" cy="2957694"/>
          </a:xfrm>
          <a:prstGeom prst="rect">
            <a:avLst/>
          </a:prstGeom>
          <a:ln>
            <a:solidFill>
              <a:schemeClr val="tx1"/>
            </a:solidFill>
          </a:ln>
        </p:spPr>
      </p:pic>
      <p:pic>
        <p:nvPicPr>
          <p:cNvPr id="6" name="Picture 5">
            <a:extLst>
              <a:ext uri="{FF2B5EF4-FFF2-40B4-BE49-F238E27FC236}">
                <a16:creationId xmlns:a16="http://schemas.microsoft.com/office/drawing/2014/main" id="{52B1A185-BE81-8449-BBC6-AD76E552076D}"/>
              </a:ext>
            </a:extLst>
          </p:cNvPr>
          <p:cNvPicPr>
            <a:picLocks noChangeAspect="1"/>
          </p:cNvPicPr>
          <p:nvPr/>
        </p:nvPicPr>
        <p:blipFill>
          <a:blip r:embed="rId4"/>
          <a:stretch>
            <a:fillRect/>
          </a:stretch>
        </p:blipFill>
        <p:spPr>
          <a:xfrm>
            <a:off x="4323685" y="2400232"/>
            <a:ext cx="4721193" cy="3546094"/>
          </a:xfrm>
          <a:prstGeom prst="rect">
            <a:avLst/>
          </a:prstGeom>
          <a:ln>
            <a:solidFill>
              <a:schemeClr val="accent4">
                <a:shade val="95000"/>
                <a:satMod val="105000"/>
              </a:schemeClr>
            </a:solidFill>
          </a:ln>
        </p:spPr>
      </p:pic>
      <p:sp>
        <p:nvSpPr>
          <p:cNvPr id="7" name="TextBox 6">
            <a:extLst>
              <a:ext uri="{FF2B5EF4-FFF2-40B4-BE49-F238E27FC236}">
                <a16:creationId xmlns:a16="http://schemas.microsoft.com/office/drawing/2014/main" id="{41A842E8-440D-2D4B-8475-DCFA3C484125}"/>
              </a:ext>
            </a:extLst>
          </p:cNvPr>
          <p:cNvSpPr txBox="1"/>
          <p:nvPr/>
        </p:nvSpPr>
        <p:spPr>
          <a:xfrm>
            <a:off x="5108448" y="6035040"/>
            <a:ext cx="3716974" cy="461665"/>
          </a:xfrm>
          <a:prstGeom prst="rect">
            <a:avLst/>
          </a:prstGeom>
          <a:noFill/>
        </p:spPr>
        <p:txBody>
          <a:bodyPr wrap="square" rtlCol="0">
            <a:spAutoFit/>
          </a:bodyPr>
          <a:lstStyle/>
          <a:p>
            <a:r>
              <a:rPr lang="en-US" sz="1200" dirty="0" err="1">
                <a:solidFill>
                  <a:srgbClr val="002060"/>
                </a:solidFill>
              </a:rPr>
              <a:t>Tokayer</a:t>
            </a:r>
            <a:r>
              <a:rPr lang="en-US" sz="1200" dirty="0">
                <a:solidFill>
                  <a:srgbClr val="002060"/>
                </a:solidFill>
              </a:rPr>
              <a:t>, Y.M. et al., </a:t>
            </a:r>
            <a:r>
              <a:rPr lang="en-US" sz="1200" dirty="0" err="1">
                <a:solidFill>
                  <a:srgbClr val="002060"/>
                </a:solidFill>
              </a:rPr>
              <a:t>ApJ</a:t>
            </a:r>
            <a:r>
              <a:rPr lang="en-US" sz="1200" dirty="0">
                <a:solidFill>
                  <a:srgbClr val="002060"/>
                </a:solidFill>
              </a:rPr>
              <a:t>, 923, 17, 2021</a:t>
            </a:r>
          </a:p>
          <a:p>
            <a:endParaRPr lang="en-US" sz="1200" dirty="0">
              <a:solidFill>
                <a:srgbClr val="002060"/>
              </a:solidFill>
            </a:endParaRPr>
          </a:p>
        </p:txBody>
      </p:sp>
      <p:sp>
        <p:nvSpPr>
          <p:cNvPr id="9" name="TextBox 8">
            <a:extLst>
              <a:ext uri="{FF2B5EF4-FFF2-40B4-BE49-F238E27FC236}">
                <a16:creationId xmlns:a16="http://schemas.microsoft.com/office/drawing/2014/main" id="{17143A5D-099C-B64D-B058-FF235BCAAF3F}"/>
              </a:ext>
            </a:extLst>
          </p:cNvPr>
          <p:cNvSpPr txBox="1"/>
          <p:nvPr/>
        </p:nvSpPr>
        <p:spPr>
          <a:xfrm>
            <a:off x="4925568" y="2555932"/>
            <a:ext cx="1241045" cy="276999"/>
          </a:xfrm>
          <a:prstGeom prst="rect">
            <a:avLst/>
          </a:prstGeom>
          <a:noFill/>
        </p:spPr>
        <p:txBody>
          <a:bodyPr wrap="none" rtlCol="0">
            <a:spAutoFit/>
          </a:bodyPr>
          <a:lstStyle/>
          <a:p>
            <a:r>
              <a:rPr lang="en-US" sz="1200" dirty="0" err="1">
                <a:solidFill>
                  <a:srgbClr val="FF0000"/>
                </a:solidFill>
              </a:rPr>
              <a:t>Casares</a:t>
            </a:r>
            <a:r>
              <a:rPr lang="en-US" sz="1200" dirty="0">
                <a:solidFill>
                  <a:srgbClr val="FF0000"/>
                </a:solidFill>
              </a:rPr>
              <a:t> 2012</a:t>
            </a:r>
          </a:p>
        </p:txBody>
      </p:sp>
      <p:sp>
        <p:nvSpPr>
          <p:cNvPr id="12" name="TextBox 11">
            <a:extLst>
              <a:ext uri="{FF2B5EF4-FFF2-40B4-BE49-F238E27FC236}">
                <a16:creationId xmlns:a16="http://schemas.microsoft.com/office/drawing/2014/main" id="{28A2A1F5-DEE0-E944-8BF8-CA69CD57C254}"/>
              </a:ext>
            </a:extLst>
          </p:cNvPr>
          <p:cNvSpPr txBox="1"/>
          <p:nvPr/>
        </p:nvSpPr>
        <p:spPr>
          <a:xfrm>
            <a:off x="7223760" y="4805356"/>
            <a:ext cx="1253869" cy="276999"/>
          </a:xfrm>
          <a:prstGeom prst="rect">
            <a:avLst/>
          </a:prstGeom>
          <a:noFill/>
        </p:spPr>
        <p:txBody>
          <a:bodyPr wrap="none" rtlCol="0">
            <a:spAutoFit/>
          </a:bodyPr>
          <a:lstStyle/>
          <a:p>
            <a:r>
              <a:rPr lang="en-US" sz="1200" dirty="0" err="1">
                <a:solidFill>
                  <a:schemeClr val="accent2"/>
                </a:solidFill>
              </a:rPr>
              <a:t>Moritani</a:t>
            </a:r>
            <a:r>
              <a:rPr lang="en-US" sz="1200" dirty="0">
                <a:solidFill>
                  <a:schemeClr val="accent2"/>
                </a:solidFill>
              </a:rPr>
              <a:t> 2018</a:t>
            </a:r>
          </a:p>
        </p:txBody>
      </p:sp>
      <p:sp>
        <p:nvSpPr>
          <p:cNvPr id="13" name="TextBox 12">
            <a:extLst>
              <a:ext uri="{FF2B5EF4-FFF2-40B4-BE49-F238E27FC236}">
                <a16:creationId xmlns:a16="http://schemas.microsoft.com/office/drawing/2014/main" id="{20B4993C-7FAC-E540-ACB4-B6BE7815CBD6}"/>
              </a:ext>
            </a:extLst>
          </p:cNvPr>
          <p:cNvSpPr txBox="1"/>
          <p:nvPr/>
        </p:nvSpPr>
        <p:spPr>
          <a:xfrm>
            <a:off x="7422364" y="3666069"/>
            <a:ext cx="1250663" cy="276999"/>
          </a:xfrm>
          <a:prstGeom prst="rect">
            <a:avLst/>
          </a:prstGeom>
          <a:noFill/>
        </p:spPr>
        <p:txBody>
          <a:bodyPr wrap="none" rtlCol="0">
            <a:spAutoFit/>
          </a:bodyPr>
          <a:lstStyle/>
          <a:p>
            <a:r>
              <a:rPr lang="en-US" sz="1200" dirty="0" err="1">
                <a:solidFill>
                  <a:srgbClr val="00B050"/>
                </a:solidFill>
              </a:rPr>
              <a:t>Tokayer</a:t>
            </a:r>
            <a:r>
              <a:rPr lang="en-US" sz="1200" dirty="0">
                <a:solidFill>
                  <a:srgbClr val="00B050"/>
                </a:solidFill>
              </a:rPr>
              <a:t> 2021</a:t>
            </a:r>
          </a:p>
        </p:txBody>
      </p:sp>
    </p:spTree>
    <p:extLst>
      <p:ext uri="{BB962C8B-B14F-4D97-AF65-F5344CB8AC3E}">
        <p14:creationId xmlns:p14="http://schemas.microsoft.com/office/powerpoint/2010/main" val="65633580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0" y="76200"/>
            <a:ext cx="9144000" cy="458788"/>
          </a:xfrm>
        </p:spPr>
        <p:txBody>
          <a:bodyPr/>
          <a:lstStyle/>
          <a:p>
            <a:pPr algn="ctr" eaLnBrk="1" hangingPunct="1">
              <a:buClr>
                <a:srgbClr val="FF5050"/>
              </a:buClr>
              <a:buFont typeface="Verdana" pitchFamily="-65"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0000"/>
                </a:solidFill>
                <a:latin typeface="Verdana" pitchFamily="-65" charset="0"/>
                <a:ea typeface="ＭＳ Ｐゴシック" pitchFamily="-65" charset="-128"/>
                <a:cs typeface="ＭＳ Ｐゴシック" pitchFamily="-65" charset="-128"/>
              </a:rPr>
              <a:t>HESS J0632+057: Latest results</a:t>
            </a:r>
          </a:p>
        </p:txBody>
      </p:sp>
      <p:sp>
        <p:nvSpPr>
          <p:cNvPr id="21" name="TextBox 2"/>
          <p:cNvSpPr txBox="1">
            <a:spLocks noChangeArrowheads="1"/>
          </p:cNvSpPr>
          <p:nvPr/>
        </p:nvSpPr>
        <p:spPr bwMode="auto">
          <a:xfrm>
            <a:off x="114712" y="570947"/>
            <a:ext cx="8914576" cy="1969963"/>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63" defTabSz="449263">
              <a:lnSpc>
                <a:spcPct val="110000"/>
              </a:lnSpc>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kern="0" dirty="0">
                <a:solidFill>
                  <a:srgbClr val="000000"/>
                </a:solidFill>
                <a:latin typeface="Gill Sans"/>
                <a:ea typeface="Arial"/>
                <a:cs typeface="Gill Sans"/>
                <a:sym typeface="Comic Sans MS" pitchFamily="-65" charset="0"/>
              </a:rPr>
              <a:t>450 hours of H.E.S.S., MAGIC, &amp; VERITAS data collected over 15 years. (</a:t>
            </a:r>
            <a:r>
              <a:rPr lang="en-US" sz="1200" kern="0" dirty="0">
                <a:solidFill>
                  <a:srgbClr val="000000"/>
                </a:solidFill>
                <a:latin typeface="Gill Sans"/>
                <a:ea typeface="Arial"/>
                <a:cs typeface="Gill Sans"/>
                <a:sym typeface="Comic Sans MS" pitchFamily="-65" charset="0"/>
              </a:rPr>
              <a:t>Adams, C.B. et al., </a:t>
            </a:r>
            <a:r>
              <a:rPr lang="en-US" sz="1200" kern="0" dirty="0" err="1">
                <a:solidFill>
                  <a:srgbClr val="000000"/>
                </a:solidFill>
                <a:latin typeface="Gill Sans"/>
                <a:ea typeface="Arial"/>
                <a:cs typeface="Gill Sans"/>
                <a:sym typeface="Comic Sans MS" pitchFamily="-65" charset="0"/>
              </a:rPr>
              <a:t>ApJ</a:t>
            </a:r>
            <a:r>
              <a:rPr lang="en-US" sz="1200" kern="0" dirty="0">
                <a:solidFill>
                  <a:srgbClr val="000000"/>
                </a:solidFill>
                <a:latin typeface="Gill Sans"/>
                <a:ea typeface="Arial"/>
                <a:cs typeface="Gill Sans"/>
                <a:sym typeface="Comic Sans MS" pitchFamily="-65" charset="0"/>
              </a:rPr>
              <a:t>, 923, 241, 2021.)</a:t>
            </a:r>
          </a:p>
          <a:p>
            <a:pPr indent="-182563" defTabSz="449263">
              <a:lnSpc>
                <a:spcPct val="110000"/>
              </a:lnSpc>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kern="0" dirty="0">
                <a:solidFill>
                  <a:srgbClr val="000000"/>
                </a:solidFill>
                <a:latin typeface="Gill Sans"/>
                <a:ea typeface="Arial"/>
                <a:cs typeface="Gill Sans"/>
                <a:sym typeface="Comic Sans MS" pitchFamily="-65" charset="0"/>
              </a:rPr>
              <a:t>Orbital period measured in </a:t>
            </a:r>
            <a:r>
              <a:rPr lang="en-US" sz="1600" kern="0" dirty="0" err="1">
                <a:solidFill>
                  <a:srgbClr val="000000"/>
                </a:solidFill>
                <a:latin typeface="Gill Sans"/>
                <a:ea typeface="Arial"/>
                <a:cs typeface="Gill Sans"/>
                <a:sym typeface="Comic Sans MS" pitchFamily="-65" charset="0"/>
              </a:rPr>
              <a:t>TeV</a:t>
            </a:r>
            <a:r>
              <a:rPr lang="en-US" sz="1600" kern="0" dirty="0">
                <a:solidFill>
                  <a:srgbClr val="000000"/>
                </a:solidFill>
                <a:latin typeface="Gill Sans"/>
                <a:ea typeface="Arial"/>
                <a:cs typeface="Gill Sans"/>
                <a:sym typeface="Comic Sans MS" pitchFamily="-65" charset="0"/>
              </a:rPr>
              <a:t> gamma-rays alone: </a:t>
            </a:r>
          </a:p>
          <a:p>
            <a:pPr lvl="1" indent="-182563" defTabSz="449263">
              <a:lnSpc>
                <a:spcPct val="110000"/>
              </a:lnSpc>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kern="0" dirty="0">
                <a:solidFill>
                  <a:srgbClr val="000000"/>
                </a:solidFill>
                <a:latin typeface="Gill Sans"/>
                <a:ea typeface="Arial"/>
                <a:cs typeface="Gill Sans"/>
                <a:sym typeface="Comic Sans MS" pitchFamily="-65" charset="0"/>
              </a:rPr>
              <a:t>316.7 ± 4.4 days, consistent with updated X-ray period (317.3 ± 0.7 days).</a:t>
            </a:r>
          </a:p>
          <a:p>
            <a:pPr indent="-182563" defTabSz="449263">
              <a:lnSpc>
                <a:spcPct val="110000"/>
              </a:lnSpc>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kern="0" dirty="0">
                <a:solidFill>
                  <a:srgbClr val="000000"/>
                </a:solidFill>
                <a:latin typeface="Gill Sans"/>
                <a:ea typeface="Arial"/>
                <a:cs typeface="Gill Sans"/>
                <a:sym typeface="Comic Sans MS" pitchFamily="-65" charset="0"/>
              </a:rPr>
              <a:t> X-ray and </a:t>
            </a:r>
            <a:r>
              <a:rPr lang="en-US" sz="1600" kern="0" dirty="0" err="1">
                <a:solidFill>
                  <a:srgbClr val="000000"/>
                </a:solidFill>
                <a:latin typeface="Gill Sans"/>
                <a:ea typeface="Arial"/>
                <a:cs typeface="Gill Sans"/>
                <a:sym typeface="Comic Sans MS" pitchFamily="-65" charset="0"/>
              </a:rPr>
              <a:t>TeV</a:t>
            </a:r>
            <a:r>
              <a:rPr lang="en-US" sz="1600" kern="0" dirty="0">
                <a:solidFill>
                  <a:srgbClr val="000000"/>
                </a:solidFill>
                <a:latin typeface="Gill Sans"/>
                <a:ea typeface="Arial"/>
                <a:cs typeface="Gill Sans"/>
                <a:sym typeface="Comic Sans MS" pitchFamily="-65" charset="0"/>
              </a:rPr>
              <a:t> fluxes are highly correlated, with zero time lag. Gamma-ray energy flux dominates.</a:t>
            </a:r>
          </a:p>
          <a:p>
            <a:pPr indent="-182563" defTabSz="449263">
              <a:lnSpc>
                <a:spcPct val="110000"/>
              </a:lnSpc>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kern="0" dirty="0">
                <a:solidFill>
                  <a:srgbClr val="000000"/>
                </a:solidFill>
                <a:latin typeface="Gill Sans"/>
                <a:ea typeface="Arial"/>
                <a:cs typeface="Gill Sans"/>
                <a:sym typeface="Comic Sans MS" pitchFamily="-65" charset="0"/>
              </a:rPr>
              <a:t>Rapid gamma-ray variability (flux decay times of 20 days), and orbit-to orbit variability.</a:t>
            </a:r>
          </a:p>
          <a:p>
            <a:pPr indent="-182563" defTabSz="449263">
              <a:lnSpc>
                <a:spcPct val="110000"/>
              </a:lnSpc>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kern="0" dirty="0">
                <a:solidFill>
                  <a:srgbClr val="000000"/>
                </a:solidFill>
                <a:latin typeface="Gill Sans"/>
                <a:ea typeface="Arial"/>
                <a:cs typeface="Gill Sans"/>
                <a:sym typeface="Comic Sans MS" pitchFamily="-65" charset="0"/>
              </a:rPr>
              <a:t>Modelling challenged by unknown orbital geometry, disk properties and unknown compact object (but see e.g. Kim et al: </a:t>
            </a:r>
            <a:r>
              <a:rPr lang="en-US" sz="1600" kern="0" dirty="0">
                <a:solidFill>
                  <a:srgbClr val="002060"/>
                </a:solidFill>
                <a:latin typeface="Gill Sans"/>
                <a:ea typeface="Arial"/>
                <a:cs typeface="Gill Sans"/>
                <a:sym typeface="Comic Sans MS" pitchFamily="-65" charset="0"/>
                <a:hlinkClick r:id="rId3">
                  <a:extLst>
                    <a:ext uri="{A12FA001-AC4F-418D-AE19-62706E023703}">
                      <ahyp:hlinkClr xmlns:ahyp="http://schemas.microsoft.com/office/drawing/2018/hyperlinkcolor" val="tx"/>
                    </a:ext>
                  </a:extLst>
                </a:hlinkClick>
              </a:rPr>
              <a:t>https://arxiv.org/abs/2208.01189</a:t>
            </a:r>
            <a:r>
              <a:rPr lang="en-US" sz="1600" kern="0" dirty="0">
                <a:solidFill>
                  <a:srgbClr val="000000"/>
                </a:solidFill>
                <a:latin typeface="Gill Sans"/>
                <a:ea typeface="Arial"/>
                <a:cs typeface="Gill Sans"/>
                <a:sym typeface="Comic Sans MS" pitchFamily="-65" charset="0"/>
              </a:rPr>
              <a:t>).</a:t>
            </a:r>
          </a:p>
        </p:txBody>
      </p:sp>
      <p:pic>
        <p:nvPicPr>
          <p:cNvPr id="5" name="Picture 4">
            <a:extLst>
              <a:ext uri="{FF2B5EF4-FFF2-40B4-BE49-F238E27FC236}">
                <a16:creationId xmlns:a16="http://schemas.microsoft.com/office/drawing/2014/main" id="{F638FA87-6B07-AD45-A411-BA180D14CE9C}"/>
              </a:ext>
            </a:extLst>
          </p:cNvPr>
          <p:cNvPicPr>
            <a:picLocks noChangeAspect="1"/>
          </p:cNvPicPr>
          <p:nvPr/>
        </p:nvPicPr>
        <p:blipFill>
          <a:blip r:embed="rId4"/>
          <a:stretch>
            <a:fillRect/>
          </a:stretch>
        </p:blipFill>
        <p:spPr>
          <a:xfrm>
            <a:off x="4494373" y="2698790"/>
            <a:ext cx="2174651" cy="4159209"/>
          </a:xfrm>
          <a:prstGeom prst="rect">
            <a:avLst/>
          </a:prstGeom>
        </p:spPr>
      </p:pic>
      <p:pic>
        <p:nvPicPr>
          <p:cNvPr id="6" name="Picture 5">
            <a:extLst>
              <a:ext uri="{FF2B5EF4-FFF2-40B4-BE49-F238E27FC236}">
                <a16:creationId xmlns:a16="http://schemas.microsoft.com/office/drawing/2014/main" id="{86092787-1B9D-7C48-A45F-9F8FC00C9079}"/>
              </a:ext>
            </a:extLst>
          </p:cNvPr>
          <p:cNvPicPr>
            <a:picLocks noChangeAspect="1"/>
          </p:cNvPicPr>
          <p:nvPr/>
        </p:nvPicPr>
        <p:blipFill>
          <a:blip r:embed="rId5"/>
          <a:stretch>
            <a:fillRect/>
          </a:stretch>
        </p:blipFill>
        <p:spPr>
          <a:xfrm>
            <a:off x="2362403" y="2698789"/>
            <a:ext cx="2131970" cy="4159210"/>
          </a:xfrm>
          <a:prstGeom prst="rect">
            <a:avLst/>
          </a:prstGeom>
        </p:spPr>
      </p:pic>
      <p:sp>
        <p:nvSpPr>
          <p:cNvPr id="7" name="TextBox 6">
            <a:extLst>
              <a:ext uri="{FF2B5EF4-FFF2-40B4-BE49-F238E27FC236}">
                <a16:creationId xmlns:a16="http://schemas.microsoft.com/office/drawing/2014/main" id="{DBE22AAA-CD8E-FB40-93C7-B5E8FFB8F28B}"/>
              </a:ext>
            </a:extLst>
          </p:cNvPr>
          <p:cNvSpPr txBox="1"/>
          <p:nvPr/>
        </p:nvSpPr>
        <p:spPr>
          <a:xfrm>
            <a:off x="2657856" y="2901695"/>
            <a:ext cx="574196" cy="261610"/>
          </a:xfrm>
          <a:prstGeom prst="rect">
            <a:avLst/>
          </a:prstGeom>
          <a:noFill/>
        </p:spPr>
        <p:txBody>
          <a:bodyPr wrap="none" rtlCol="0">
            <a:spAutoFit/>
          </a:bodyPr>
          <a:lstStyle/>
          <a:p>
            <a:r>
              <a:rPr lang="en-US" sz="1050" dirty="0">
                <a:solidFill>
                  <a:schemeClr val="tx1"/>
                </a:solidFill>
              </a:rPr>
              <a:t>X-ray</a:t>
            </a:r>
          </a:p>
        </p:txBody>
      </p:sp>
      <p:sp>
        <p:nvSpPr>
          <p:cNvPr id="11" name="TextBox 10">
            <a:extLst>
              <a:ext uri="{FF2B5EF4-FFF2-40B4-BE49-F238E27FC236}">
                <a16:creationId xmlns:a16="http://schemas.microsoft.com/office/drawing/2014/main" id="{346B1113-C7A9-A241-A689-BCAA9AE3D606}"/>
              </a:ext>
            </a:extLst>
          </p:cNvPr>
          <p:cNvSpPr txBox="1"/>
          <p:nvPr/>
        </p:nvSpPr>
        <p:spPr>
          <a:xfrm>
            <a:off x="2657856" y="4968239"/>
            <a:ext cx="439544" cy="253916"/>
          </a:xfrm>
          <a:prstGeom prst="rect">
            <a:avLst/>
          </a:prstGeom>
          <a:noFill/>
        </p:spPr>
        <p:txBody>
          <a:bodyPr wrap="none" rtlCol="0">
            <a:spAutoFit/>
          </a:bodyPr>
          <a:lstStyle/>
          <a:p>
            <a:r>
              <a:rPr lang="en-US" sz="1050" dirty="0" err="1">
                <a:solidFill>
                  <a:schemeClr val="tx1"/>
                </a:solidFill>
              </a:rPr>
              <a:t>TeV</a:t>
            </a:r>
            <a:endParaRPr lang="en-US" sz="1050" dirty="0">
              <a:solidFill>
                <a:schemeClr val="tx1"/>
              </a:solidFill>
            </a:endParaRPr>
          </a:p>
        </p:txBody>
      </p:sp>
      <p:sp>
        <p:nvSpPr>
          <p:cNvPr id="9" name="TextBox 8">
            <a:extLst>
              <a:ext uri="{FF2B5EF4-FFF2-40B4-BE49-F238E27FC236}">
                <a16:creationId xmlns:a16="http://schemas.microsoft.com/office/drawing/2014/main" id="{876C40CA-22A2-C345-ABC6-D5B00788B54E}"/>
              </a:ext>
            </a:extLst>
          </p:cNvPr>
          <p:cNvSpPr txBox="1"/>
          <p:nvPr/>
        </p:nvSpPr>
        <p:spPr>
          <a:xfrm>
            <a:off x="633984" y="4035551"/>
            <a:ext cx="1560576" cy="584775"/>
          </a:xfrm>
          <a:prstGeom prst="rect">
            <a:avLst/>
          </a:prstGeom>
          <a:noFill/>
        </p:spPr>
        <p:txBody>
          <a:bodyPr wrap="square" rtlCol="0">
            <a:spAutoFit/>
          </a:bodyPr>
          <a:lstStyle/>
          <a:p>
            <a:r>
              <a:rPr lang="en-US" sz="1600" dirty="0">
                <a:solidFill>
                  <a:schemeClr val="tx1"/>
                </a:solidFill>
              </a:rPr>
              <a:t>Phase-folded </a:t>
            </a:r>
            <a:r>
              <a:rPr lang="en-US" sz="1600" dirty="0" err="1">
                <a:solidFill>
                  <a:schemeClr val="tx1"/>
                </a:solidFill>
              </a:rPr>
              <a:t>lightcurves</a:t>
            </a:r>
            <a:r>
              <a:rPr lang="en-US" sz="1600" dirty="0">
                <a:solidFill>
                  <a:schemeClr val="tx1"/>
                </a:solidFill>
              </a:rPr>
              <a:t> </a:t>
            </a:r>
          </a:p>
        </p:txBody>
      </p:sp>
      <p:sp>
        <p:nvSpPr>
          <p:cNvPr id="14" name="TextBox 13">
            <a:extLst>
              <a:ext uri="{FF2B5EF4-FFF2-40B4-BE49-F238E27FC236}">
                <a16:creationId xmlns:a16="http://schemas.microsoft.com/office/drawing/2014/main" id="{A7986716-5095-1542-ADA6-BBE7E17CA776}"/>
              </a:ext>
            </a:extLst>
          </p:cNvPr>
          <p:cNvSpPr txBox="1"/>
          <p:nvPr/>
        </p:nvSpPr>
        <p:spPr>
          <a:xfrm>
            <a:off x="6760464" y="3322319"/>
            <a:ext cx="1560576" cy="584775"/>
          </a:xfrm>
          <a:prstGeom prst="rect">
            <a:avLst/>
          </a:prstGeom>
          <a:noFill/>
        </p:spPr>
        <p:txBody>
          <a:bodyPr wrap="square" rtlCol="0">
            <a:spAutoFit/>
          </a:bodyPr>
          <a:lstStyle/>
          <a:p>
            <a:r>
              <a:rPr lang="en-US" sz="1600" dirty="0">
                <a:solidFill>
                  <a:schemeClr val="tx1"/>
                </a:solidFill>
              </a:rPr>
              <a:t>X-ray – </a:t>
            </a:r>
            <a:r>
              <a:rPr lang="en-US" sz="1600" dirty="0" err="1">
                <a:solidFill>
                  <a:schemeClr val="tx1"/>
                </a:solidFill>
              </a:rPr>
              <a:t>TeV</a:t>
            </a:r>
            <a:r>
              <a:rPr lang="en-US" sz="1600" dirty="0">
                <a:solidFill>
                  <a:schemeClr val="tx1"/>
                </a:solidFill>
              </a:rPr>
              <a:t>  correlation</a:t>
            </a:r>
          </a:p>
        </p:txBody>
      </p:sp>
      <p:sp>
        <p:nvSpPr>
          <p:cNvPr id="15" name="TextBox 14">
            <a:extLst>
              <a:ext uri="{FF2B5EF4-FFF2-40B4-BE49-F238E27FC236}">
                <a16:creationId xmlns:a16="http://schemas.microsoft.com/office/drawing/2014/main" id="{21B2EDD9-7E55-524A-A746-204BCF0CEA71}"/>
              </a:ext>
            </a:extLst>
          </p:cNvPr>
          <p:cNvSpPr txBox="1"/>
          <p:nvPr/>
        </p:nvSpPr>
        <p:spPr>
          <a:xfrm>
            <a:off x="6760464" y="5510783"/>
            <a:ext cx="1560576" cy="584775"/>
          </a:xfrm>
          <a:prstGeom prst="rect">
            <a:avLst/>
          </a:prstGeom>
          <a:noFill/>
        </p:spPr>
        <p:txBody>
          <a:bodyPr wrap="square" rtlCol="0">
            <a:spAutoFit/>
          </a:bodyPr>
          <a:lstStyle/>
          <a:p>
            <a:r>
              <a:rPr lang="en-US" sz="1600" dirty="0">
                <a:solidFill>
                  <a:schemeClr val="tx1"/>
                </a:solidFill>
              </a:rPr>
              <a:t>X-ray - </a:t>
            </a:r>
            <a:r>
              <a:rPr lang="en-US" sz="1600" dirty="0" err="1">
                <a:solidFill>
                  <a:schemeClr val="tx1"/>
                </a:solidFill>
              </a:rPr>
              <a:t>TeV</a:t>
            </a:r>
            <a:endParaRPr lang="en-US" sz="1600" dirty="0">
              <a:solidFill>
                <a:schemeClr val="tx1"/>
              </a:solidFill>
            </a:endParaRPr>
          </a:p>
          <a:p>
            <a:r>
              <a:rPr lang="en-US" sz="1600" dirty="0">
                <a:solidFill>
                  <a:schemeClr val="tx1"/>
                </a:solidFill>
              </a:rPr>
              <a:t>time lag</a:t>
            </a:r>
          </a:p>
        </p:txBody>
      </p:sp>
    </p:spTree>
    <p:extLst>
      <p:ext uri="{BB962C8B-B14F-4D97-AF65-F5344CB8AC3E}">
        <p14:creationId xmlns:p14="http://schemas.microsoft.com/office/powerpoint/2010/main" val="180026341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700305" y="152400"/>
            <a:ext cx="7743607" cy="458788"/>
          </a:xfrm>
        </p:spPr>
        <p:txBody>
          <a:bodyPr/>
          <a:lstStyle/>
          <a:p>
            <a:pPr eaLnBrk="1" hangingPunct="1">
              <a:buClr>
                <a:srgbClr val="FF5050"/>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b="1" dirty="0">
                <a:solidFill>
                  <a:srgbClr val="FF5050"/>
                </a:solidFill>
                <a:latin typeface="Verdana" charset="0"/>
              </a:rPr>
              <a:t>LS I +61°303</a:t>
            </a:r>
            <a:endParaRPr lang="en-GB" sz="2800" b="1" dirty="0">
              <a:solidFill>
                <a:srgbClr val="FF5050"/>
              </a:solidFill>
              <a:latin typeface="Verdana" charset="0"/>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92890" y="2955860"/>
            <a:ext cx="3562266" cy="3366748"/>
          </a:xfrm>
          <a:prstGeom prst="rect">
            <a:avLst/>
          </a:prstGeom>
        </p:spPr>
      </p:pic>
      <p:sp>
        <p:nvSpPr>
          <p:cNvPr id="6" name="Rectangle 5"/>
          <p:cNvSpPr/>
          <p:nvPr/>
        </p:nvSpPr>
        <p:spPr>
          <a:xfrm>
            <a:off x="700305" y="2895600"/>
            <a:ext cx="1283108"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Superior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conjunction</a:t>
            </a:r>
            <a:endParaRPr kumimoji="0" lang="en-US" sz="1400" b="0" i="1" u="none" strike="noStrike" kern="1200" cap="none" spc="0" normalizeH="0" baseline="0" noProof="0" dirty="0">
              <a:ln>
                <a:noFill/>
              </a:ln>
              <a:solidFill>
                <a:srgbClr val="FF0000"/>
              </a:solidFill>
              <a:effectLst/>
              <a:uLnTx/>
              <a:uFillTx/>
              <a:latin typeface="Verdana" charset="0"/>
              <a:ea typeface="+mn-ea"/>
              <a:cs typeface="+mn-cs"/>
            </a:endParaRPr>
          </a:p>
        </p:txBody>
      </p:sp>
      <p:sp>
        <p:nvSpPr>
          <p:cNvPr id="7" name="Rectangle 6"/>
          <p:cNvSpPr/>
          <p:nvPr/>
        </p:nvSpPr>
        <p:spPr>
          <a:xfrm>
            <a:off x="1458049" y="5564481"/>
            <a:ext cx="1283108"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Verdana" charset="0"/>
                <a:ea typeface="+mn-ea"/>
                <a:cs typeface="+mn-cs"/>
              </a:rPr>
              <a:t>Inferior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Verdana" charset="0"/>
                <a:ea typeface="+mn-ea"/>
                <a:cs typeface="+mn-cs"/>
              </a:rPr>
              <a:t>conjunction</a:t>
            </a:r>
          </a:p>
        </p:txBody>
      </p:sp>
      <p:sp>
        <p:nvSpPr>
          <p:cNvPr id="8" name="Rectangle 7"/>
          <p:cNvSpPr/>
          <p:nvPr/>
        </p:nvSpPr>
        <p:spPr>
          <a:xfrm>
            <a:off x="304800" y="4529862"/>
            <a:ext cx="1283108" cy="73866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err="1">
                <a:ln>
                  <a:noFill/>
                </a:ln>
                <a:solidFill>
                  <a:srgbClr val="000000"/>
                </a:solidFill>
                <a:effectLst/>
                <a:uLnTx/>
                <a:uFillTx/>
                <a:latin typeface="Verdana" charset="0"/>
                <a:ea typeface="+mn-ea"/>
                <a:cs typeface="+mn-cs"/>
              </a:rPr>
              <a:t>Peri</a:t>
            </a:r>
            <a:r>
              <a:rPr kumimoji="0" lang="en-US" sz="1400" b="0" i="1" u="none" strike="noStrike" kern="1200" cap="none" spc="0" normalizeH="0" baseline="0" noProof="0" dirty="0">
                <a:ln>
                  <a:noFill/>
                </a:ln>
                <a:solidFill>
                  <a:srgbClr val="000000"/>
                </a:solidFill>
                <a:effectLst/>
                <a:uLnTx/>
                <a:uFillTx/>
                <a:latin typeface="Verdana" charset="0"/>
                <a:ea typeface="+mn-ea"/>
                <a:cs typeface="+mn-cs"/>
              </a:rPr>
              <a: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Verdana" charset="0"/>
                <a:ea typeface="+mn-ea"/>
                <a:cs typeface="+mn-cs"/>
              </a:rPr>
              <a:t>astron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Verdana" charset="0"/>
                <a:ea typeface="+mn-ea"/>
                <a:cs typeface="+mn-cs"/>
              </a:rPr>
              <a:t>0.1 AU</a:t>
            </a:r>
          </a:p>
        </p:txBody>
      </p:sp>
      <p:sp>
        <p:nvSpPr>
          <p:cNvPr id="9" name="Rectangle 8"/>
          <p:cNvSpPr/>
          <p:nvPr/>
        </p:nvSpPr>
        <p:spPr>
          <a:xfrm>
            <a:off x="2736152" y="3079786"/>
            <a:ext cx="1283108"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err="1">
                <a:ln>
                  <a:noFill/>
                </a:ln>
                <a:solidFill>
                  <a:srgbClr val="000000"/>
                </a:solidFill>
                <a:effectLst/>
                <a:uLnTx/>
                <a:uFillTx/>
                <a:latin typeface="Verdana" charset="0"/>
                <a:ea typeface="+mn-ea"/>
                <a:cs typeface="+mn-cs"/>
              </a:rPr>
              <a:t>Apastron</a:t>
            </a:r>
            <a:endParaRPr kumimoji="0" lang="en-US" sz="1400" b="0" i="1" u="none" strike="noStrike" kern="1200" cap="none" spc="0" normalizeH="0" baseline="0" noProof="0" dirty="0">
              <a:ln>
                <a:noFill/>
              </a:ln>
              <a:solidFill>
                <a:srgbClr val="000000"/>
              </a:solidFill>
              <a:effectLst/>
              <a:uLnTx/>
              <a:uFillTx/>
              <a:latin typeface="Verdana"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Verdana" charset="0"/>
                <a:ea typeface="+mn-ea"/>
                <a:cs typeface="+mn-cs"/>
              </a:rPr>
              <a:t>0.7 AU</a:t>
            </a:r>
          </a:p>
        </p:txBody>
      </p:sp>
      <p:sp>
        <p:nvSpPr>
          <p:cNvPr id="12" name="TextBox 2"/>
          <p:cNvSpPr txBox="1">
            <a:spLocks noChangeArrowheads="1"/>
          </p:cNvSpPr>
          <p:nvPr/>
        </p:nvSpPr>
        <p:spPr bwMode="auto">
          <a:xfrm>
            <a:off x="76200" y="681111"/>
            <a:ext cx="8991600" cy="1908343"/>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Compact object orbiting an B0Ve companion (12M</a:t>
            </a:r>
            <a:r>
              <a:rPr kumimoji="0" lang="en-US" sz="1600" b="0" i="0" u="none" strike="noStrike" kern="1200" cap="none" spc="0" normalizeH="0" baseline="-25000" noProof="0" dirty="0">
                <a:ln>
                  <a:noFill/>
                </a:ln>
                <a:solidFill>
                  <a:srgbClr val="000000"/>
                </a:solidFill>
                <a:effectLst/>
                <a:uLnTx/>
                <a:uFillTx/>
                <a:latin typeface="Calibri" charset="0"/>
                <a:ea typeface="Calibri" charset="0"/>
                <a:cs typeface="Calibri" charset="0"/>
                <a:sym typeface="Comic Sans MS" charset="0"/>
              </a:rPr>
              <a:t>sol</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26.5 day orbital period.</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Extended radio structures, modulated by orbital phase.</a:t>
            </a:r>
          </a:p>
          <a:p>
            <a:pPr lvl="0" indent="-182563" defTabSz="449263">
              <a:lnSpc>
                <a:spcPct val="110000"/>
              </a:lnSpc>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Detected in </a:t>
            </a:r>
            <a:r>
              <a:rPr kumimoji="0" lang="en-US" sz="18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TeV</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by MAGIC, then VERITAS. Brightest</a:t>
            </a:r>
            <a:r>
              <a:rPr lang="en-US" sz="1800" dirty="0">
                <a:solidFill>
                  <a:srgbClr val="000000"/>
                </a:solidFill>
                <a:latin typeface="Calibri" charset="0"/>
                <a:ea typeface="Calibri" charset="0"/>
                <a:cs typeface="Calibri" charset="0"/>
                <a:sym typeface="Comic Sans MS" charset="0"/>
              </a:rPr>
              <a:t> near assumed apastron (</a:t>
            </a:r>
            <a:r>
              <a:rPr lang="en-US" sz="1800" dirty="0" err="1">
                <a:solidFill>
                  <a:srgbClr val="000000"/>
                </a:solidFill>
                <a:latin typeface="Calibri" charset="0"/>
                <a:ea typeface="Calibri" charset="0"/>
                <a:cs typeface="Calibri" charset="0"/>
                <a:sym typeface="Comic Sans MS" charset="0"/>
              </a:rPr>
              <a:t>ϕ</a:t>
            </a:r>
            <a:r>
              <a:rPr lang="en-US" sz="1800" dirty="0">
                <a:solidFill>
                  <a:srgbClr val="000000"/>
                </a:solidFill>
                <a:latin typeface="Calibri" charset="0"/>
                <a:ea typeface="Calibri" charset="0"/>
                <a:cs typeface="Calibri" charset="0"/>
                <a:sym typeface="Comic Sans MS" charset="0"/>
              </a:rPr>
              <a:t>=0.5-0.8).</a:t>
            </a:r>
            <a:endPar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endParaRP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800" dirty="0">
                <a:solidFill>
                  <a:srgbClr val="000000"/>
                </a:solidFill>
                <a:latin typeface="Calibri" charset="0"/>
                <a:ea typeface="Calibri" charset="0"/>
                <a:cs typeface="Calibri" charset="0"/>
                <a:sym typeface="Comic Sans MS" charset="0"/>
              </a:rPr>
              <a:t>Also bright in Fermi-LAT, but peak emission is at periastron, and  spectrum cuts off at 6 GeV.</a:t>
            </a:r>
            <a:endPar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endParaRPr>
          </a:p>
        </p:txBody>
      </p:sp>
      <p:sp>
        <p:nvSpPr>
          <p:cNvPr id="15" name="Rectangle 14"/>
          <p:cNvSpPr/>
          <p:nvPr/>
        </p:nvSpPr>
        <p:spPr>
          <a:xfrm>
            <a:off x="2088232" y="6055369"/>
            <a:ext cx="1950125" cy="276999"/>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err="1">
                <a:ln>
                  <a:noFill/>
                </a:ln>
                <a:solidFill>
                  <a:srgbClr val="000000"/>
                </a:solidFill>
                <a:effectLst/>
                <a:uLnTx/>
                <a:uFillTx/>
                <a:latin typeface="Comic Sans MS"/>
                <a:ea typeface="+mn-ea"/>
                <a:cs typeface="Comic Sans MS"/>
              </a:rPr>
              <a:t>Aragona</a:t>
            </a:r>
            <a:r>
              <a:rPr kumimoji="0" lang="en-US" sz="1200" b="0" i="0" u="none" strike="noStrike" kern="1200" cap="none" spc="0" normalizeH="0" baseline="0" noProof="0" dirty="0">
                <a:ln>
                  <a:noFill/>
                </a:ln>
                <a:solidFill>
                  <a:srgbClr val="000000"/>
                </a:solidFill>
                <a:effectLst/>
                <a:uLnTx/>
                <a:uFillTx/>
                <a:latin typeface="Comic Sans MS"/>
                <a:ea typeface="+mn-ea"/>
                <a:cs typeface="Comic Sans MS"/>
              </a:rPr>
              <a:t> et al. </a:t>
            </a:r>
            <a:r>
              <a:rPr kumimoji="0" lang="en-US" sz="1200" b="0" i="0" u="none" strike="noStrike" kern="1200" cap="none" spc="0" normalizeH="0" baseline="0" noProof="0" dirty="0" err="1">
                <a:ln>
                  <a:noFill/>
                </a:ln>
                <a:solidFill>
                  <a:srgbClr val="000000"/>
                </a:solidFill>
                <a:effectLst/>
                <a:uLnTx/>
                <a:uFillTx/>
                <a:latin typeface="Comic Sans MS"/>
                <a:ea typeface="+mn-ea"/>
                <a:cs typeface="Comic Sans MS"/>
              </a:rPr>
              <a:t>ApJ</a:t>
            </a:r>
            <a:r>
              <a:rPr kumimoji="0" lang="en-US" sz="1200" b="0" i="0" u="none" strike="noStrike" kern="1200" cap="none" spc="0" normalizeH="0" baseline="0" noProof="0" dirty="0">
                <a:ln>
                  <a:noFill/>
                </a:ln>
                <a:solidFill>
                  <a:srgbClr val="000000"/>
                </a:solidFill>
                <a:effectLst/>
                <a:uLnTx/>
                <a:uFillTx/>
                <a:latin typeface="Comic Sans MS"/>
                <a:ea typeface="+mn-ea"/>
                <a:cs typeface="Comic Sans MS"/>
              </a:rPr>
              <a:t> 2009</a:t>
            </a:r>
          </a:p>
        </p:txBody>
      </p:sp>
      <p:sp>
        <p:nvSpPr>
          <p:cNvPr id="18" name="Rectangle 17"/>
          <p:cNvSpPr/>
          <p:nvPr/>
        </p:nvSpPr>
        <p:spPr>
          <a:xfrm>
            <a:off x="7618524" y="2938046"/>
            <a:ext cx="1144476" cy="3385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Verdana" charset="0"/>
                <a:ea typeface="+mn-ea"/>
                <a:cs typeface="+mn-cs"/>
              </a:rPr>
              <a:t>VERITAS</a:t>
            </a:r>
          </a:p>
        </p:txBody>
      </p:sp>
      <p:sp>
        <p:nvSpPr>
          <p:cNvPr id="19" name="Moon 18"/>
          <p:cNvSpPr/>
          <p:nvPr/>
        </p:nvSpPr>
        <p:spPr bwMode="auto">
          <a:xfrm rot="8712363">
            <a:off x="2655713" y="3159138"/>
            <a:ext cx="366986" cy="1410809"/>
          </a:xfrm>
          <a:prstGeom prst="moon">
            <a:avLst>
              <a:gd name="adj" fmla="val 47498"/>
            </a:avLst>
          </a:prstGeom>
          <a:solidFill>
            <a:srgbClr val="00B8FF"/>
          </a:solidFill>
          <a:ln w="9525" cap="flat" cmpd="sng" algn="ctr">
            <a:solidFill>
              <a:schemeClr val="tx1"/>
            </a:solidFill>
            <a:prstDash val="solid"/>
            <a:round/>
            <a:headEnd type="none" w="med" len="med"/>
            <a:tailEnd type="none" w="med" len="med"/>
          </a:ln>
          <a:effectLst/>
        </p:spPr>
      </p:sp>
      <p:pic>
        <p:nvPicPr>
          <p:cNvPr id="13" name="Picture 12">
            <a:extLst>
              <a:ext uri="{FF2B5EF4-FFF2-40B4-BE49-F238E27FC236}">
                <a16:creationId xmlns:a16="http://schemas.microsoft.com/office/drawing/2014/main" id="{F6C41CC5-2257-3E4D-82C0-F1C39A84D583}"/>
              </a:ext>
            </a:extLst>
          </p:cNvPr>
          <p:cNvPicPr>
            <a:picLocks noChangeAspect="1"/>
          </p:cNvPicPr>
          <p:nvPr/>
        </p:nvPicPr>
        <p:blipFill>
          <a:blip r:embed="rId4"/>
          <a:stretch>
            <a:fillRect/>
          </a:stretch>
        </p:blipFill>
        <p:spPr>
          <a:xfrm>
            <a:off x="4145154" y="2955859"/>
            <a:ext cx="4474590" cy="3410071"/>
          </a:xfrm>
          <a:prstGeom prst="rect">
            <a:avLst/>
          </a:prstGeom>
          <a:ln>
            <a:solidFill>
              <a:schemeClr val="tx1"/>
            </a:solidFill>
          </a:ln>
        </p:spPr>
      </p:pic>
      <p:sp>
        <p:nvSpPr>
          <p:cNvPr id="2" name="Rectangle 1">
            <a:extLst>
              <a:ext uri="{FF2B5EF4-FFF2-40B4-BE49-F238E27FC236}">
                <a16:creationId xmlns:a16="http://schemas.microsoft.com/office/drawing/2014/main" id="{65953AFF-D5CA-2841-B365-42C5D9E8533C}"/>
              </a:ext>
            </a:extLst>
          </p:cNvPr>
          <p:cNvSpPr/>
          <p:nvPr/>
        </p:nvSpPr>
        <p:spPr>
          <a:xfrm>
            <a:off x="4596321" y="3180551"/>
            <a:ext cx="1979203" cy="620491"/>
          </a:xfrm>
          <a:prstGeom prst="rect">
            <a:avLst/>
          </a:prstGeom>
        </p:spPr>
        <p:txBody>
          <a:bodyPr wrap="square">
            <a:spAutoFit/>
          </a:bodyPr>
          <a:lstStyle/>
          <a:p>
            <a:pPr lvl="0" defTabSz="449263">
              <a:lnSpc>
                <a:spcPct val="110000"/>
              </a:lnSpc>
              <a:spcAft>
                <a:spcPts val="600"/>
              </a:spcAft>
              <a:buClr>
                <a:srgbClr val="000000"/>
              </a:buClr>
              <a:buSzPct val="10000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dirty="0">
                <a:solidFill>
                  <a:srgbClr val="000000"/>
                </a:solidFill>
                <a:latin typeface="Calibri" charset="0"/>
                <a:ea typeface="Calibri" charset="0"/>
                <a:cs typeface="Calibri" charset="0"/>
                <a:sym typeface="Comic Sans MS" charset="0"/>
              </a:rPr>
              <a:t>180 hours recorded over 12 years.</a:t>
            </a:r>
          </a:p>
        </p:txBody>
      </p:sp>
    </p:spTree>
    <p:extLst>
      <p:ext uri="{BB962C8B-B14F-4D97-AF65-F5344CB8AC3E}">
        <p14:creationId xmlns:p14="http://schemas.microsoft.com/office/powerpoint/2010/main" val="88439467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2" y="185055"/>
            <a:ext cx="9144001" cy="458788"/>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b="1" dirty="0">
                <a:solidFill>
                  <a:srgbClr val="FF5050"/>
                </a:solidFill>
                <a:latin typeface="Verdana" charset="0"/>
              </a:rPr>
              <a:t>LS I +61°303: Latest VERITAS Results</a:t>
            </a:r>
            <a:endParaRPr lang="en-GB" sz="2400" b="1" dirty="0">
              <a:solidFill>
                <a:srgbClr val="FF5050"/>
              </a:solidFill>
              <a:latin typeface="Verdana" charset="0"/>
            </a:endParaRPr>
          </a:p>
        </p:txBody>
      </p:sp>
      <p:sp>
        <p:nvSpPr>
          <p:cNvPr id="65539" name="TextBox 2"/>
          <p:cNvSpPr txBox="1">
            <a:spLocks noChangeArrowheads="1"/>
          </p:cNvSpPr>
          <p:nvPr/>
        </p:nvSpPr>
        <p:spPr bwMode="auto">
          <a:xfrm>
            <a:off x="180613" y="755210"/>
            <a:ext cx="8792699" cy="2594685"/>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180 hours recorded over 12 years. Rapid variability on &lt;1 day timescales</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Detected at all orbital phases. No evidence for spectral variability.</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800" dirty="0">
                <a:solidFill>
                  <a:srgbClr val="000000"/>
                </a:solidFill>
                <a:latin typeface="Calibri" charset="0"/>
                <a:ea typeface="Calibri" charset="0"/>
                <a:cs typeface="Calibri" charset="0"/>
                <a:sym typeface="Comic Sans MS" charset="0"/>
              </a:rPr>
              <a:t>Long dataset also allows search for super-orbital modulation </a:t>
            </a:r>
          </a:p>
          <a:p>
            <a:pPr lvl="1" indent="-182563" defTabSz="449263">
              <a:lnSpc>
                <a:spcPct val="110000"/>
              </a:lnSpc>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Super-orbital period = 4.6 years, seen </a:t>
            </a:r>
            <a:r>
              <a:rPr lang="en-US" sz="1800" dirty="0">
                <a:solidFill>
                  <a:srgbClr val="000000"/>
                </a:solidFill>
                <a:latin typeface="Calibri" charset="0"/>
                <a:ea typeface="Calibri" charset="0"/>
                <a:cs typeface="Calibri" charset="0"/>
                <a:sym typeface="Comic Sans MS" charset="0"/>
              </a:rPr>
              <a:t>at longer wavelengths</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and in </a:t>
            </a:r>
            <a:r>
              <a:rPr kumimoji="0" lang="en-US" sz="18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TeV</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by MAGIC.</a:t>
            </a:r>
          </a:p>
          <a:p>
            <a:pPr lvl="1" indent="-182563" defTabSz="449263">
              <a:lnSpc>
                <a:spcPct val="110000"/>
              </a:lnSpc>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800" dirty="0">
                <a:solidFill>
                  <a:srgbClr val="000000"/>
                </a:solidFill>
                <a:latin typeface="Calibri" charset="0"/>
                <a:ea typeface="Calibri" charset="0"/>
                <a:cs typeface="Calibri" charset="0"/>
                <a:sym typeface="Comic Sans MS" charset="0"/>
              </a:rPr>
              <a:t>No evidence for super-orbital variability in VERITAS data alone. Joint study with MAGIC underway.</a:t>
            </a:r>
          </a:p>
          <a:p>
            <a:pPr indent="-182563" defTabSz="449263">
              <a:lnSpc>
                <a:spcPct val="110000"/>
              </a:lnSpc>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800" dirty="0" err="1">
                <a:solidFill>
                  <a:srgbClr val="000000"/>
                </a:solidFill>
                <a:latin typeface="Calibri" charset="0"/>
                <a:ea typeface="Calibri" charset="0"/>
                <a:cs typeface="Calibri" charset="0"/>
                <a:sym typeface="Comic Sans MS" charset="0"/>
              </a:rPr>
              <a:t>TeV</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-ray and</a:t>
            </a:r>
            <a:r>
              <a:rPr lang="en-US" sz="1800" dirty="0">
                <a:solidFill>
                  <a:srgbClr val="000000"/>
                </a:solidFill>
                <a:latin typeface="Calibri" charset="0"/>
                <a:ea typeface="Calibri" charset="0"/>
                <a:cs typeface="Calibri" charset="0"/>
                <a:sym typeface="Comic Sans MS" charset="0"/>
              </a:rPr>
              <a:t> X-ray</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emission is </a:t>
            </a:r>
            <a:r>
              <a:rPr lang="en-US" sz="1800" dirty="0">
                <a:solidFill>
                  <a:srgbClr val="000000"/>
                </a:solidFill>
                <a:latin typeface="Calibri" charset="0"/>
                <a:ea typeface="Calibri" charset="0"/>
                <a:cs typeface="Calibri" charset="0"/>
                <a:sym typeface="Comic Sans MS" charset="0"/>
              </a:rPr>
              <a:t>well-correlated on short timescales. </a:t>
            </a:r>
            <a:endPar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endParaRPr>
          </a:p>
        </p:txBody>
      </p:sp>
      <p:pic>
        <p:nvPicPr>
          <p:cNvPr id="3" name="Picture 2">
            <a:extLst>
              <a:ext uri="{FF2B5EF4-FFF2-40B4-BE49-F238E27FC236}">
                <a16:creationId xmlns:a16="http://schemas.microsoft.com/office/drawing/2014/main" id="{A4D1B43D-5098-8F4A-B40B-D64F78415923}"/>
              </a:ext>
            </a:extLst>
          </p:cNvPr>
          <p:cNvPicPr>
            <a:picLocks noChangeAspect="1"/>
          </p:cNvPicPr>
          <p:nvPr/>
        </p:nvPicPr>
        <p:blipFill>
          <a:blip r:embed="rId3"/>
          <a:stretch>
            <a:fillRect/>
          </a:stretch>
        </p:blipFill>
        <p:spPr>
          <a:xfrm>
            <a:off x="4555744" y="3614030"/>
            <a:ext cx="4417568" cy="3007496"/>
          </a:xfrm>
          <a:prstGeom prst="rect">
            <a:avLst/>
          </a:prstGeom>
          <a:ln>
            <a:solidFill>
              <a:schemeClr val="accent4">
                <a:shade val="95000"/>
                <a:satMod val="105000"/>
              </a:schemeClr>
            </a:solidFill>
          </a:ln>
        </p:spPr>
      </p:pic>
      <p:sp>
        <p:nvSpPr>
          <p:cNvPr id="6" name="TextBox 5">
            <a:extLst>
              <a:ext uri="{FF2B5EF4-FFF2-40B4-BE49-F238E27FC236}">
                <a16:creationId xmlns:a16="http://schemas.microsoft.com/office/drawing/2014/main" id="{401FA4F8-C18D-2342-AD0C-FCD940F28D53}"/>
              </a:ext>
            </a:extLst>
          </p:cNvPr>
          <p:cNvSpPr txBox="1"/>
          <p:nvPr/>
        </p:nvSpPr>
        <p:spPr>
          <a:xfrm>
            <a:off x="5462016" y="3864864"/>
            <a:ext cx="2887329" cy="276999"/>
          </a:xfrm>
          <a:prstGeom prst="rect">
            <a:avLst/>
          </a:prstGeom>
          <a:noFill/>
        </p:spPr>
        <p:txBody>
          <a:bodyPr wrap="none" rtlCol="0">
            <a:spAutoFit/>
          </a:bodyPr>
          <a:lstStyle/>
          <a:p>
            <a:r>
              <a:rPr lang="en-US" sz="1200" dirty="0">
                <a:solidFill>
                  <a:schemeClr val="tx1"/>
                </a:solidFill>
              </a:rPr>
              <a:t>Simultaneous to within 30 minutes</a:t>
            </a:r>
          </a:p>
        </p:txBody>
      </p:sp>
      <p:pic>
        <p:nvPicPr>
          <p:cNvPr id="7" name="Picture 6">
            <a:extLst>
              <a:ext uri="{FF2B5EF4-FFF2-40B4-BE49-F238E27FC236}">
                <a16:creationId xmlns:a16="http://schemas.microsoft.com/office/drawing/2014/main" id="{659B8196-4C5E-DC4A-8B59-C53C3DB3704B}"/>
              </a:ext>
            </a:extLst>
          </p:cNvPr>
          <p:cNvPicPr>
            <a:picLocks noChangeAspect="1"/>
          </p:cNvPicPr>
          <p:nvPr/>
        </p:nvPicPr>
        <p:blipFill>
          <a:blip r:embed="rId4"/>
          <a:stretch>
            <a:fillRect/>
          </a:stretch>
        </p:blipFill>
        <p:spPr>
          <a:xfrm>
            <a:off x="180614" y="3614031"/>
            <a:ext cx="3986182" cy="3007496"/>
          </a:xfrm>
          <a:prstGeom prst="rect">
            <a:avLst/>
          </a:prstGeom>
          <a:ln>
            <a:solidFill>
              <a:schemeClr val="accent4">
                <a:shade val="95000"/>
                <a:satMod val="105000"/>
              </a:schemeClr>
            </a:solidFill>
          </a:ln>
        </p:spPr>
      </p:pic>
    </p:spTree>
    <p:extLst>
      <p:ext uri="{BB962C8B-B14F-4D97-AF65-F5344CB8AC3E}">
        <p14:creationId xmlns:p14="http://schemas.microsoft.com/office/powerpoint/2010/main" val="396697297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3DBCDD-E0E3-4544-BB1E-EA5F5BB58073}"/>
              </a:ext>
            </a:extLst>
          </p:cNvPr>
          <p:cNvPicPr>
            <a:picLocks noChangeAspect="1"/>
          </p:cNvPicPr>
          <p:nvPr/>
        </p:nvPicPr>
        <p:blipFill>
          <a:blip r:embed="rId3"/>
          <a:stretch>
            <a:fillRect/>
          </a:stretch>
        </p:blipFill>
        <p:spPr>
          <a:xfrm>
            <a:off x="214823" y="3785698"/>
            <a:ext cx="3756157" cy="2680320"/>
          </a:xfrm>
          <a:prstGeom prst="rect">
            <a:avLst/>
          </a:prstGeom>
          <a:ln>
            <a:solidFill>
              <a:schemeClr val="accent4">
                <a:shade val="95000"/>
                <a:satMod val="105000"/>
              </a:schemeClr>
            </a:solidFill>
          </a:ln>
        </p:spPr>
      </p:pic>
      <p:sp>
        <p:nvSpPr>
          <p:cNvPr id="6" name="Rectangle 5">
            <a:extLst>
              <a:ext uri="{FF2B5EF4-FFF2-40B4-BE49-F238E27FC236}">
                <a16:creationId xmlns:a16="http://schemas.microsoft.com/office/drawing/2014/main" id="{C1D0D0FB-F110-8F4F-86BD-E378D0D200AA}"/>
              </a:ext>
            </a:extLst>
          </p:cNvPr>
          <p:cNvSpPr/>
          <p:nvPr/>
        </p:nvSpPr>
        <p:spPr>
          <a:xfrm>
            <a:off x="214823" y="6527736"/>
            <a:ext cx="4572000" cy="276999"/>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  Fermi-LAT Collaboration  arXiv:2205.03111</a:t>
            </a:r>
          </a:p>
        </p:txBody>
      </p:sp>
      <p:sp>
        <p:nvSpPr>
          <p:cNvPr id="8" name="TextBox 2">
            <a:extLst>
              <a:ext uri="{FF2B5EF4-FFF2-40B4-BE49-F238E27FC236}">
                <a16:creationId xmlns:a16="http://schemas.microsoft.com/office/drawing/2014/main" id="{65F8F139-952D-E043-8509-C96CAA704545}"/>
              </a:ext>
            </a:extLst>
          </p:cNvPr>
          <p:cNvSpPr txBox="1">
            <a:spLocks noChangeArrowheads="1"/>
          </p:cNvSpPr>
          <p:nvPr/>
        </p:nvSpPr>
        <p:spPr bwMode="auto">
          <a:xfrm>
            <a:off x="190948" y="2569896"/>
            <a:ext cx="3803905" cy="1157433"/>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285750" marR="0" lvl="0" indent="-285750" algn="l" defTabSz="449263" rtl="0" eaLnBrk="0" fontAlgn="base" latinLnBrk="0" hangingPunct="0">
              <a:lnSpc>
                <a:spcPct val="110000"/>
              </a:lnSpc>
              <a:spcBef>
                <a:spcPct val="0"/>
              </a:spcBef>
              <a:spcAft>
                <a:spcPct val="0"/>
              </a:spcAft>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600" b="0" i="0" u="none" strike="noStrike" kern="1200" cap="none" spc="0" normalizeH="0" baseline="0" noProof="0" dirty="0">
                <a:ln>
                  <a:noFill/>
                </a:ln>
                <a:solidFill>
                  <a:srgbClr val="000000"/>
                </a:solidFill>
                <a:effectLst/>
                <a:uLnTx/>
                <a:uFillTx/>
                <a:latin typeface="Gill Sans" charset="0"/>
                <a:ea typeface="Gill Sans" charset="0"/>
                <a:cs typeface="Gill Sans" charset="0"/>
              </a:rPr>
              <a:t>Low energy spectral break suggests pion “bump”.</a:t>
            </a:r>
          </a:p>
          <a:p>
            <a:pPr marL="285750" marR="0" lvl="0" indent="-285750" algn="l" defTabSz="449263" rtl="0" eaLnBrk="0" fontAlgn="base" latinLnBrk="0" hangingPunct="0">
              <a:lnSpc>
                <a:spcPct val="110000"/>
              </a:lnSpc>
              <a:spcBef>
                <a:spcPct val="0"/>
              </a:spcBef>
              <a:spcAft>
                <a:spcPct val="0"/>
              </a:spcAft>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600" b="0" i="0" u="none" strike="noStrike" kern="1200" cap="none" spc="0" normalizeH="0" baseline="0" noProof="0" dirty="0">
                <a:ln>
                  <a:noFill/>
                </a:ln>
                <a:solidFill>
                  <a:srgbClr val="000000"/>
                </a:solidFill>
                <a:effectLst/>
                <a:uLnTx/>
                <a:uFillTx/>
                <a:latin typeface="Gill Sans" charset="0"/>
                <a:ea typeface="+mn-ea"/>
                <a:cs typeface="Gill Sans" charset="0"/>
                <a:sym typeface="Comic Sans MS" pitchFamily="-65" charset="0"/>
              </a:rPr>
              <a:t>Are gamma-ray binaries important cosmic ray acceleration sites?</a:t>
            </a:r>
            <a:endParaRPr kumimoji="0" lang="en-US" sz="1600" b="0" i="0" u="none" strike="noStrike" kern="1200" cap="none" spc="0" normalizeH="0" baseline="0" noProof="0" dirty="0">
              <a:ln>
                <a:noFill/>
              </a:ln>
              <a:solidFill>
                <a:srgbClr val="000000"/>
              </a:solidFill>
              <a:effectLst/>
              <a:uLnTx/>
              <a:uFillTx/>
              <a:latin typeface="Gill Sans"/>
              <a:ea typeface="+mn-ea"/>
              <a:cs typeface="Gill Sans"/>
              <a:sym typeface="Comic Sans MS" pitchFamily="-65" charset="0"/>
            </a:endParaRPr>
          </a:p>
        </p:txBody>
      </p:sp>
      <p:sp>
        <p:nvSpPr>
          <p:cNvPr id="12" name="Rectangle 11">
            <a:extLst>
              <a:ext uri="{FF2B5EF4-FFF2-40B4-BE49-F238E27FC236}">
                <a16:creationId xmlns:a16="http://schemas.microsoft.com/office/drawing/2014/main" id="{190A5568-1302-5443-86D1-CC33D78D16A9}"/>
              </a:ext>
            </a:extLst>
          </p:cNvPr>
          <p:cNvSpPr/>
          <p:nvPr/>
        </p:nvSpPr>
        <p:spPr>
          <a:xfrm>
            <a:off x="5061005" y="6566992"/>
            <a:ext cx="4572000" cy="276999"/>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Weng. S. et al., Nature Astronomy, 6, 698</a:t>
            </a:r>
          </a:p>
        </p:txBody>
      </p:sp>
      <p:sp>
        <p:nvSpPr>
          <p:cNvPr id="23" name="TextBox 2">
            <a:extLst>
              <a:ext uri="{FF2B5EF4-FFF2-40B4-BE49-F238E27FC236}">
                <a16:creationId xmlns:a16="http://schemas.microsoft.com/office/drawing/2014/main" id="{84BB2C42-5D3C-EF4D-944E-07D8E348BDC0}"/>
              </a:ext>
            </a:extLst>
          </p:cNvPr>
          <p:cNvSpPr txBox="1">
            <a:spLocks noChangeArrowheads="1"/>
          </p:cNvSpPr>
          <p:nvPr/>
        </p:nvSpPr>
        <p:spPr bwMode="auto">
          <a:xfrm>
            <a:off x="4362971" y="2819601"/>
            <a:ext cx="4662721" cy="1157433"/>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285750" marR="0" lvl="0" indent="-285750" algn="l" defTabSz="449263" rtl="0" eaLnBrk="0" fontAlgn="base" latinLnBrk="0" hangingPunct="0">
              <a:lnSpc>
                <a:spcPct val="110000"/>
              </a:lnSpc>
              <a:spcBef>
                <a:spcPct val="0"/>
              </a:spcBef>
              <a:spcAft>
                <a:spcPct val="0"/>
              </a:spcAft>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600" b="0" i="0" u="none" strike="noStrike" kern="1200" cap="none" spc="0" normalizeH="0" baseline="0" noProof="0" dirty="0">
                <a:ln>
                  <a:noFill/>
                </a:ln>
                <a:solidFill>
                  <a:srgbClr val="000000"/>
                </a:solidFill>
                <a:effectLst/>
                <a:uLnTx/>
                <a:uFillTx/>
                <a:latin typeface="Gill Sans" charset="0"/>
                <a:ea typeface="Gill Sans" charset="0"/>
                <a:cs typeface="Gill Sans" charset="0"/>
              </a:rPr>
              <a:t>FAST radio telescope detects pulsations with 269 </a:t>
            </a:r>
            <a:r>
              <a:rPr kumimoji="0" lang="en-US" sz="1600" b="0" i="0" u="none" strike="noStrike" kern="1200" cap="none" spc="0" normalizeH="0" baseline="0" noProof="0" dirty="0" err="1">
                <a:ln>
                  <a:noFill/>
                </a:ln>
                <a:solidFill>
                  <a:srgbClr val="000000"/>
                </a:solidFill>
                <a:effectLst/>
                <a:uLnTx/>
                <a:uFillTx/>
                <a:latin typeface="Gill Sans" charset="0"/>
                <a:ea typeface="Gill Sans" charset="0"/>
                <a:cs typeface="Gill Sans" charset="0"/>
              </a:rPr>
              <a:t>ms</a:t>
            </a:r>
            <a:r>
              <a:rPr kumimoji="0" lang="en-US" sz="1600" b="0" i="0" u="none" strike="noStrike" kern="1200" cap="none" spc="0" normalizeH="0" baseline="0" noProof="0" dirty="0">
                <a:ln>
                  <a:noFill/>
                </a:ln>
                <a:solidFill>
                  <a:srgbClr val="000000"/>
                </a:solidFill>
                <a:effectLst/>
                <a:uLnTx/>
                <a:uFillTx/>
                <a:latin typeface="Gill Sans" charset="0"/>
                <a:ea typeface="Gill Sans" charset="0"/>
                <a:cs typeface="Gill Sans" charset="0"/>
              </a:rPr>
              <a:t> period on one night (out of four).</a:t>
            </a:r>
          </a:p>
          <a:p>
            <a:pPr marL="285750" marR="0" lvl="0" indent="-285750" algn="l" defTabSz="449263" rtl="0" eaLnBrk="0" fontAlgn="base" latinLnBrk="0" hangingPunct="0">
              <a:lnSpc>
                <a:spcPct val="110000"/>
              </a:lnSpc>
              <a:spcBef>
                <a:spcPct val="0"/>
              </a:spcBef>
              <a:spcAft>
                <a:spcPct val="0"/>
              </a:spcAft>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600" b="0" i="0" u="none" strike="noStrike" kern="1200" cap="none" spc="0" normalizeH="0" baseline="0" noProof="0" dirty="0">
                <a:ln>
                  <a:noFill/>
                </a:ln>
                <a:solidFill>
                  <a:srgbClr val="000000"/>
                </a:solidFill>
                <a:effectLst/>
                <a:uLnTx/>
                <a:uFillTx/>
                <a:latin typeface="Gill Sans" charset="0"/>
                <a:ea typeface="Gill Sans" charset="0"/>
                <a:cs typeface="Gill Sans" charset="0"/>
              </a:rPr>
              <a:t>“strongly argues for the existence of a rotating neutron star within LS I +61° 303”. </a:t>
            </a:r>
            <a:endParaRPr kumimoji="0" lang="en-US" sz="1600" b="0" i="0" u="none" strike="noStrike" kern="1200" cap="none" spc="0" normalizeH="0" baseline="0" noProof="0" dirty="0">
              <a:ln>
                <a:noFill/>
              </a:ln>
              <a:solidFill>
                <a:srgbClr val="000000"/>
              </a:solidFill>
              <a:effectLst/>
              <a:uLnTx/>
              <a:uFillTx/>
              <a:latin typeface="Gill Sans"/>
              <a:ea typeface="+mn-ea"/>
              <a:cs typeface="Gill Sans"/>
              <a:sym typeface="Comic Sans MS" pitchFamily="-65" charset="0"/>
            </a:endParaRPr>
          </a:p>
        </p:txBody>
      </p:sp>
      <p:grpSp>
        <p:nvGrpSpPr>
          <p:cNvPr id="5" name="Group 4">
            <a:extLst>
              <a:ext uri="{FF2B5EF4-FFF2-40B4-BE49-F238E27FC236}">
                <a16:creationId xmlns:a16="http://schemas.microsoft.com/office/drawing/2014/main" id="{2D7B501F-1B8C-6E44-8C82-34B1F997D8C8}"/>
              </a:ext>
            </a:extLst>
          </p:cNvPr>
          <p:cNvGrpSpPr/>
          <p:nvPr/>
        </p:nvGrpSpPr>
        <p:grpSpPr>
          <a:xfrm>
            <a:off x="4747638" y="4027618"/>
            <a:ext cx="3893385" cy="2527182"/>
            <a:chOff x="178743" y="3060192"/>
            <a:chExt cx="3893385" cy="2527182"/>
          </a:xfrm>
        </p:grpSpPr>
        <p:sp>
          <p:nvSpPr>
            <p:cNvPr id="2" name="Rectangle 1">
              <a:extLst>
                <a:ext uri="{FF2B5EF4-FFF2-40B4-BE49-F238E27FC236}">
                  <a16:creationId xmlns:a16="http://schemas.microsoft.com/office/drawing/2014/main" id="{E9938483-8A92-1047-A586-FFAFED778F62}"/>
                </a:ext>
              </a:extLst>
            </p:cNvPr>
            <p:cNvSpPr/>
            <p:nvPr/>
          </p:nvSpPr>
          <p:spPr bwMode="auto">
            <a:xfrm>
              <a:off x="195072" y="3060192"/>
              <a:ext cx="3877056" cy="252718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pic>
          <p:nvPicPr>
            <p:cNvPr id="1027" name="Picture 3" descr="page4image132504272">
              <a:extLst>
                <a:ext uri="{FF2B5EF4-FFF2-40B4-BE49-F238E27FC236}">
                  <a16:creationId xmlns:a16="http://schemas.microsoft.com/office/drawing/2014/main" id="{81E1135F-726A-4F48-BCCF-F604328111E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709" t="4445" r="30447" b="71103"/>
            <a:stretch/>
          </p:blipFill>
          <p:spPr bwMode="auto">
            <a:xfrm>
              <a:off x="536448" y="3084576"/>
              <a:ext cx="3365788" cy="2414016"/>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ED15DC1-C645-CF40-909C-D094556E3480}"/>
                </a:ext>
              </a:extLst>
            </p:cNvPr>
            <p:cNvSpPr/>
            <p:nvPr/>
          </p:nvSpPr>
          <p:spPr>
            <a:xfrm>
              <a:off x="178743" y="5233784"/>
              <a:ext cx="641123" cy="276999"/>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Phase</a:t>
              </a:r>
            </a:p>
          </p:txBody>
        </p:sp>
        <p:sp>
          <p:nvSpPr>
            <p:cNvPr id="11" name="TextBox 10">
              <a:extLst>
                <a:ext uri="{FF2B5EF4-FFF2-40B4-BE49-F238E27FC236}">
                  <a16:creationId xmlns:a16="http://schemas.microsoft.com/office/drawing/2014/main" id="{B19C7F63-96F0-114E-A962-95FB6057E8C9}"/>
                </a:ext>
              </a:extLst>
            </p:cNvPr>
            <p:cNvSpPr txBox="1"/>
            <p:nvPr/>
          </p:nvSpPr>
          <p:spPr>
            <a:xfrm>
              <a:off x="744357" y="5245976"/>
              <a:ext cx="436338" cy="276999"/>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0.0</a:t>
              </a:r>
            </a:p>
          </p:txBody>
        </p:sp>
        <p:sp>
          <p:nvSpPr>
            <p:cNvPr id="18" name="TextBox 17">
              <a:extLst>
                <a:ext uri="{FF2B5EF4-FFF2-40B4-BE49-F238E27FC236}">
                  <a16:creationId xmlns:a16="http://schemas.microsoft.com/office/drawing/2014/main" id="{B5E045D4-FEA9-854D-86FC-E0ED5CCDD1A8}"/>
                </a:ext>
              </a:extLst>
            </p:cNvPr>
            <p:cNvSpPr txBox="1"/>
            <p:nvPr/>
          </p:nvSpPr>
          <p:spPr>
            <a:xfrm>
              <a:off x="2105127" y="5245976"/>
              <a:ext cx="436338" cy="276999"/>
            </a:xfrm>
            <a:prstGeom prst="rect">
              <a:avLst/>
            </a:prstGeom>
            <a:solidFill>
              <a:schemeClr val="bg1"/>
            </a:solid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1.0</a:t>
              </a:r>
            </a:p>
          </p:txBody>
        </p:sp>
        <p:sp>
          <p:nvSpPr>
            <p:cNvPr id="19" name="TextBox 18">
              <a:extLst>
                <a:ext uri="{FF2B5EF4-FFF2-40B4-BE49-F238E27FC236}">
                  <a16:creationId xmlns:a16="http://schemas.microsoft.com/office/drawing/2014/main" id="{2734EB2A-97C9-9440-9323-DB684E4511DF}"/>
                </a:ext>
              </a:extLst>
            </p:cNvPr>
            <p:cNvSpPr txBox="1"/>
            <p:nvPr/>
          </p:nvSpPr>
          <p:spPr>
            <a:xfrm>
              <a:off x="1413554" y="5245976"/>
              <a:ext cx="436338" cy="276999"/>
            </a:xfrm>
            <a:prstGeom prst="rect">
              <a:avLst/>
            </a:prstGeom>
            <a:solidFill>
              <a:schemeClr val="bg1"/>
            </a:solid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0.5</a:t>
              </a:r>
            </a:p>
          </p:txBody>
        </p:sp>
        <p:sp>
          <p:nvSpPr>
            <p:cNvPr id="20" name="TextBox 19">
              <a:extLst>
                <a:ext uri="{FF2B5EF4-FFF2-40B4-BE49-F238E27FC236}">
                  <a16:creationId xmlns:a16="http://schemas.microsoft.com/office/drawing/2014/main" id="{CB5F38C1-65C1-944B-B2C5-5A48E8EAE45F}"/>
                </a:ext>
              </a:extLst>
            </p:cNvPr>
            <p:cNvSpPr txBox="1"/>
            <p:nvPr/>
          </p:nvSpPr>
          <p:spPr>
            <a:xfrm>
              <a:off x="3543386" y="5245976"/>
              <a:ext cx="436338" cy="276999"/>
            </a:xfrm>
            <a:prstGeom prst="rect">
              <a:avLst/>
            </a:prstGeom>
            <a:solidFill>
              <a:schemeClr val="bg1"/>
            </a:solid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1.0</a:t>
              </a:r>
            </a:p>
          </p:txBody>
        </p:sp>
        <p:sp>
          <p:nvSpPr>
            <p:cNvPr id="21" name="TextBox 20">
              <a:extLst>
                <a:ext uri="{FF2B5EF4-FFF2-40B4-BE49-F238E27FC236}">
                  <a16:creationId xmlns:a16="http://schemas.microsoft.com/office/drawing/2014/main" id="{C9EDC781-5471-AD4E-918F-1579C19AD413}"/>
                </a:ext>
              </a:extLst>
            </p:cNvPr>
            <p:cNvSpPr txBox="1"/>
            <p:nvPr/>
          </p:nvSpPr>
          <p:spPr>
            <a:xfrm>
              <a:off x="2839621" y="5245976"/>
              <a:ext cx="436338" cy="276999"/>
            </a:xfrm>
            <a:prstGeom prst="rect">
              <a:avLst/>
            </a:prstGeom>
            <a:solidFill>
              <a:schemeClr val="bg1"/>
            </a:solid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0.5</a:t>
              </a:r>
            </a:p>
          </p:txBody>
        </p:sp>
        <p:sp>
          <p:nvSpPr>
            <p:cNvPr id="3" name="Rectangle 2">
              <a:extLst>
                <a:ext uri="{FF2B5EF4-FFF2-40B4-BE49-F238E27FC236}">
                  <a16:creationId xmlns:a16="http://schemas.microsoft.com/office/drawing/2014/main" id="{A2F9D9E3-7AB6-C14A-986D-AA06D565119C}"/>
                </a:ext>
              </a:extLst>
            </p:cNvPr>
            <p:cNvSpPr/>
            <p:nvPr/>
          </p:nvSpPr>
          <p:spPr bwMode="auto">
            <a:xfrm>
              <a:off x="3391309" y="3084576"/>
              <a:ext cx="426720" cy="29260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Verdana" pitchFamily="-65" charset="0"/>
              </a:endParaRPr>
            </a:p>
          </p:txBody>
        </p:sp>
      </p:grpSp>
      <p:sp>
        <p:nvSpPr>
          <p:cNvPr id="17" name="Rectangle 3">
            <a:extLst>
              <a:ext uri="{FF2B5EF4-FFF2-40B4-BE49-F238E27FC236}">
                <a16:creationId xmlns:a16="http://schemas.microsoft.com/office/drawing/2014/main" id="{EDAA116F-2D06-FD43-B824-0B7E8491F6CA}"/>
              </a:ext>
            </a:extLst>
          </p:cNvPr>
          <p:cNvSpPr>
            <a:spLocks noGrp="1" noChangeArrowheads="1"/>
          </p:cNvSpPr>
          <p:nvPr>
            <p:ph type="title"/>
          </p:nvPr>
        </p:nvSpPr>
        <p:spPr>
          <a:xfrm>
            <a:off x="-2" y="185055"/>
            <a:ext cx="9144001" cy="458788"/>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b="1" dirty="0">
                <a:solidFill>
                  <a:srgbClr val="FF5050"/>
                </a:solidFill>
                <a:latin typeface="Verdana" charset="0"/>
              </a:rPr>
              <a:t>LS I +61°303: Recent updates</a:t>
            </a:r>
            <a:endParaRPr lang="en-GB" sz="2400" b="1" dirty="0">
              <a:solidFill>
                <a:srgbClr val="FF5050"/>
              </a:solidFill>
              <a:latin typeface="Verdana" charset="0"/>
            </a:endParaRPr>
          </a:p>
        </p:txBody>
      </p:sp>
      <p:pic>
        <p:nvPicPr>
          <p:cNvPr id="22" name="Picture 21">
            <a:extLst>
              <a:ext uri="{FF2B5EF4-FFF2-40B4-BE49-F238E27FC236}">
                <a16:creationId xmlns:a16="http://schemas.microsoft.com/office/drawing/2014/main" id="{A1509CB3-FBA7-1E47-8FEF-0DCC9DFE2FF6}"/>
              </a:ext>
            </a:extLst>
          </p:cNvPr>
          <p:cNvPicPr>
            <a:picLocks noChangeAspect="1"/>
          </p:cNvPicPr>
          <p:nvPr/>
        </p:nvPicPr>
        <p:blipFill>
          <a:blip r:embed="rId5"/>
          <a:stretch>
            <a:fillRect/>
          </a:stretch>
        </p:blipFill>
        <p:spPr>
          <a:xfrm>
            <a:off x="6949440" y="647371"/>
            <a:ext cx="2076252" cy="2015671"/>
          </a:xfrm>
          <a:prstGeom prst="rect">
            <a:avLst/>
          </a:prstGeom>
        </p:spPr>
      </p:pic>
      <p:pic>
        <p:nvPicPr>
          <p:cNvPr id="24" name="Picture 23">
            <a:extLst>
              <a:ext uri="{FF2B5EF4-FFF2-40B4-BE49-F238E27FC236}">
                <a16:creationId xmlns:a16="http://schemas.microsoft.com/office/drawing/2014/main" id="{50D1F818-6B71-394D-9867-2A6B366B5F77}"/>
              </a:ext>
            </a:extLst>
          </p:cNvPr>
          <p:cNvPicPr>
            <a:picLocks noChangeAspect="1"/>
          </p:cNvPicPr>
          <p:nvPr/>
        </p:nvPicPr>
        <p:blipFill>
          <a:blip r:embed="rId6"/>
          <a:stretch>
            <a:fillRect/>
          </a:stretch>
        </p:blipFill>
        <p:spPr>
          <a:xfrm>
            <a:off x="4376926" y="639706"/>
            <a:ext cx="2572514" cy="2010274"/>
          </a:xfrm>
          <a:prstGeom prst="rect">
            <a:avLst/>
          </a:prstGeom>
        </p:spPr>
      </p:pic>
      <p:sp>
        <p:nvSpPr>
          <p:cNvPr id="25" name="TextBox 2">
            <a:extLst>
              <a:ext uri="{FF2B5EF4-FFF2-40B4-BE49-F238E27FC236}">
                <a16:creationId xmlns:a16="http://schemas.microsoft.com/office/drawing/2014/main" id="{4475A54A-51B2-4C47-A8FA-A2C05E55A01B}"/>
              </a:ext>
            </a:extLst>
          </p:cNvPr>
          <p:cNvSpPr txBox="1">
            <a:spLocks noChangeArrowheads="1"/>
          </p:cNvSpPr>
          <p:nvPr/>
        </p:nvSpPr>
        <p:spPr bwMode="auto">
          <a:xfrm>
            <a:off x="148234" y="759033"/>
            <a:ext cx="4110385" cy="1157433"/>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285750" marR="0" lvl="0" indent="-285750" algn="l" defTabSz="449263" rtl="0" eaLnBrk="0" fontAlgn="base" latinLnBrk="0" hangingPunct="0">
              <a:lnSpc>
                <a:spcPct val="110000"/>
              </a:lnSpc>
              <a:spcBef>
                <a:spcPct val="0"/>
              </a:spcBef>
              <a:spcAft>
                <a:spcPct val="0"/>
              </a:spcAft>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600" b="0" i="0" u="none" strike="noStrike" kern="1200" cap="none" spc="0" normalizeH="0" baseline="0" noProof="0" dirty="0">
                <a:ln>
                  <a:noFill/>
                </a:ln>
                <a:solidFill>
                  <a:srgbClr val="000000"/>
                </a:solidFill>
                <a:effectLst/>
                <a:uLnTx/>
                <a:uFillTx/>
                <a:latin typeface="Gill Sans" charset="0"/>
                <a:ea typeface="Gill Sans" charset="0"/>
                <a:cs typeface="Gill Sans" charset="0"/>
              </a:rPr>
              <a:t>New orbital solution suggests rather different geometry:</a:t>
            </a:r>
          </a:p>
          <a:p>
            <a:pPr marL="742950" lvl="1" indent="-285750" defTabSz="449263">
              <a:lnSpc>
                <a:spcPct val="110000"/>
              </a:lnSpc>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dirty="0">
                <a:solidFill>
                  <a:srgbClr val="000000"/>
                </a:solidFill>
                <a:latin typeface="Gill Sans" charset="0"/>
                <a:cs typeface="Gill Sans" charset="0"/>
                <a:sym typeface="Comic Sans MS" pitchFamily="-65" charset="0"/>
              </a:rPr>
              <a:t>No eccentricity</a:t>
            </a:r>
          </a:p>
          <a:p>
            <a:pPr marL="742950" lvl="1" indent="-285750" defTabSz="449263">
              <a:lnSpc>
                <a:spcPct val="110000"/>
              </a:lnSpc>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600" b="0" i="0" u="none" strike="noStrike" kern="1200" cap="none" spc="0" normalizeH="0" baseline="0" noProof="0" dirty="0">
                <a:ln>
                  <a:noFill/>
                </a:ln>
                <a:solidFill>
                  <a:srgbClr val="000000"/>
                </a:solidFill>
                <a:effectLst/>
                <a:uLnTx/>
                <a:uFillTx/>
                <a:latin typeface="Gill Sans" charset="0"/>
                <a:ea typeface="+mn-ea"/>
                <a:cs typeface="Gill Sans" charset="0"/>
                <a:sym typeface="Comic Sans MS" pitchFamily="-65" charset="0"/>
              </a:rPr>
              <a:t>Phase of periastron = 0.6</a:t>
            </a:r>
            <a:endParaRPr kumimoji="0" lang="en-US" sz="1600" b="0" i="0" u="none" strike="noStrike" kern="1200" cap="none" spc="0" normalizeH="0" baseline="0" noProof="0" dirty="0">
              <a:ln>
                <a:noFill/>
              </a:ln>
              <a:solidFill>
                <a:srgbClr val="000000"/>
              </a:solidFill>
              <a:effectLst/>
              <a:uLnTx/>
              <a:uFillTx/>
              <a:latin typeface="Gill Sans"/>
              <a:ea typeface="+mn-ea"/>
              <a:cs typeface="Gill Sans"/>
              <a:sym typeface="Comic Sans MS" pitchFamily="-65" charset="0"/>
            </a:endParaRPr>
          </a:p>
        </p:txBody>
      </p:sp>
      <p:sp>
        <p:nvSpPr>
          <p:cNvPr id="26" name="Rectangle 25">
            <a:extLst>
              <a:ext uri="{FF2B5EF4-FFF2-40B4-BE49-F238E27FC236}">
                <a16:creationId xmlns:a16="http://schemas.microsoft.com/office/drawing/2014/main" id="{5D735118-4FC5-8B44-8CC2-F16925D5670C}"/>
              </a:ext>
            </a:extLst>
          </p:cNvPr>
          <p:cNvSpPr/>
          <p:nvPr/>
        </p:nvSpPr>
        <p:spPr>
          <a:xfrm>
            <a:off x="4633219" y="749970"/>
            <a:ext cx="1445359" cy="276999"/>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err="1">
                <a:ln>
                  <a:noFill/>
                </a:ln>
                <a:solidFill>
                  <a:srgbClr val="000000"/>
                </a:solidFill>
                <a:effectLst/>
                <a:uLnTx/>
                <a:uFillTx/>
                <a:latin typeface="Verdana" charset="0"/>
                <a:ea typeface="+mn-ea"/>
                <a:cs typeface="+mn-cs"/>
              </a:rPr>
              <a:t>Casares</a:t>
            </a: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 (2005)</a:t>
            </a:r>
          </a:p>
        </p:txBody>
      </p:sp>
      <p:sp>
        <p:nvSpPr>
          <p:cNvPr id="27" name="Rectangle 26">
            <a:extLst>
              <a:ext uri="{FF2B5EF4-FFF2-40B4-BE49-F238E27FC236}">
                <a16:creationId xmlns:a16="http://schemas.microsoft.com/office/drawing/2014/main" id="{7EE13028-8CAB-A445-B237-D4763D650E5C}"/>
              </a:ext>
            </a:extLst>
          </p:cNvPr>
          <p:cNvSpPr/>
          <p:nvPr/>
        </p:nvSpPr>
        <p:spPr>
          <a:xfrm>
            <a:off x="7355386" y="425213"/>
            <a:ext cx="1445359" cy="276999"/>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1200" dirty="0" err="1">
                <a:solidFill>
                  <a:srgbClr val="000000"/>
                </a:solidFill>
              </a:rPr>
              <a:t>Kravtsov</a:t>
            </a:r>
            <a:r>
              <a:rPr kumimoji="0" lang="en-US" sz="1200" b="0" i="0" u="none" strike="noStrike" kern="1200" cap="none" spc="0" normalizeH="0" baseline="0" noProof="0" dirty="0">
                <a:ln>
                  <a:noFill/>
                </a:ln>
                <a:solidFill>
                  <a:srgbClr val="000000"/>
                </a:solidFill>
                <a:effectLst/>
                <a:uLnTx/>
                <a:uFillTx/>
                <a:latin typeface="Verdana" charset="0"/>
                <a:ea typeface="+mn-ea"/>
                <a:cs typeface="+mn-cs"/>
              </a:rPr>
              <a:t> (2020)</a:t>
            </a:r>
          </a:p>
        </p:txBody>
      </p:sp>
    </p:spTree>
    <p:extLst>
      <p:ext uri="{BB962C8B-B14F-4D97-AF65-F5344CB8AC3E}">
        <p14:creationId xmlns:p14="http://schemas.microsoft.com/office/powerpoint/2010/main" val="3076710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977488" y="314923"/>
            <a:ext cx="7247466" cy="458788"/>
          </a:xfrm>
        </p:spPr>
        <p:txBody>
          <a:bodyPr/>
          <a:lstStyle/>
          <a:p>
            <a:pPr eaLnBrk="1" hangingPunct="1">
              <a:buClr>
                <a:srgbClr val="FF5050"/>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FF5050"/>
                </a:solidFill>
                <a:latin typeface="Verdana" charset="0"/>
              </a:rPr>
              <a:t>PSR J2032+4127 / MT91 213</a:t>
            </a:r>
            <a:endParaRPr lang="en-GB" sz="2800" b="1" dirty="0">
              <a:solidFill>
                <a:srgbClr val="FF5050"/>
              </a:solidFill>
              <a:latin typeface="Verdana" charset="0"/>
            </a:endParaRPr>
          </a:p>
        </p:txBody>
      </p:sp>
      <p:sp>
        <p:nvSpPr>
          <p:cNvPr id="22" name="TextBox 2"/>
          <p:cNvSpPr txBox="1">
            <a:spLocks noChangeArrowheads="1"/>
          </p:cNvSpPr>
          <p:nvPr/>
        </p:nvSpPr>
        <p:spPr bwMode="auto">
          <a:xfrm>
            <a:off x="143107" y="945193"/>
            <a:ext cx="8916228" cy="1846659"/>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63" defTabSz="449263">
              <a:lnSpc>
                <a:spcPct val="110000"/>
              </a:lnSpc>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rgbClr val="000000"/>
                </a:solidFill>
                <a:latin typeface="Calibri" charset="0"/>
                <a:ea typeface="Calibri" charset="0"/>
                <a:cs typeface="Calibri" charset="0"/>
                <a:sym typeface="Comic Sans MS" charset="0"/>
              </a:rPr>
              <a:t>In 2014, </a:t>
            </a:r>
            <a:r>
              <a:rPr lang="en-US" sz="1800" dirty="0" err="1">
                <a:solidFill>
                  <a:srgbClr val="000000"/>
                </a:solidFill>
                <a:latin typeface="Calibri" charset="0"/>
                <a:ea typeface="Calibri" charset="0"/>
                <a:cs typeface="Calibri" charset="0"/>
                <a:sym typeface="Comic Sans MS" charset="0"/>
              </a:rPr>
              <a:t>Lyne</a:t>
            </a:r>
            <a:r>
              <a:rPr lang="en-US" sz="1800" dirty="0">
                <a:solidFill>
                  <a:srgbClr val="000000"/>
                </a:solidFill>
                <a:latin typeface="Calibri" charset="0"/>
                <a:ea typeface="Calibri" charset="0"/>
                <a:cs typeface="Calibri" charset="0"/>
                <a:sym typeface="Comic Sans MS" charset="0"/>
              </a:rPr>
              <a:t> et al. identified PSR J2032+4127 as the compact object in a binary system with a 15 </a:t>
            </a:r>
            <a:r>
              <a:rPr lang="en-US" sz="1800" dirty="0" err="1">
                <a:solidFill>
                  <a:srgbClr val="000000"/>
                </a:solidFill>
                <a:latin typeface="Calibri" charset="0"/>
                <a:ea typeface="Calibri" charset="0"/>
                <a:cs typeface="Calibri" charset="0"/>
                <a:sym typeface="Comic Sans MS" charset="0"/>
              </a:rPr>
              <a:t>M</a:t>
            </a:r>
            <a:r>
              <a:rPr lang="en-US" sz="1800" baseline="-25000" dirty="0" err="1">
                <a:solidFill>
                  <a:srgbClr val="000000"/>
                </a:solidFill>
                <a:latin typeface="Calibri" charset="0"/>
                <a:ea typeface="Calibri" charset="0"/>
                <a:cs typeface="Calibri" charset="0"/>
                <a:sym typeface="Comic Sans MS" charset="0"/>
              </a:rPr>
              <a:t>sol</a:t>
            </a:r>
            <a:r>
              <a:rPr lang="en-US" sz="1800" dirty="0">
                <a:solidFill>
                  <a:srgbClr val="000000"/>
                </a:solidFill>
                <a:latin typeface="Calibri" charset="0"/>
                <a:ea typeface="Calibri" charset="0"/>
                <a:cs typeface="Calibri" charset="0"/>
                <a:sym typeface="Comic Sans MS" charset="0"/>
              </a:rPr>
              <a:t> Be star.</a:t>
            </a:r>
          </a:p>
          <a:p>
            <a:pPr indent="-182563" defTabSz="449263">
              <a:lnSpc>
                <a:spcPct val="110000"/>
              </a:lnSpc>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rgbClr val="000000"/>
                </a:solidFill>
                <a:latin typeface="Calibri" charset="0"/>
                <a:ea typeface="Calibri" charset="0"/>
                <a:cs typeface="Calibri" charset="0"/>
                <a:sym typeface="Comic Sans MS" charset="0"/>
              </a:rPr>
              <a:t>The eccentricity is &gt;0.97, and the orbital period 45 – 50 years!</a:t>
            </a:r>
          </a:p>
          <a:p>
            <a:pPr indent="-182563" defTabSz="449263">
              <a:lnSpc>
                <a:spcPct val="110000"/>
              </a:lnSpc>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rgbClr val="000000"/>
                </a:solidFill>
                <a:latin typeface="Calibri" charset="0"/>
                <a:ea typeface="Calibri" charset="0"/>
                <a:cs typeface="Calibri" charset="0"/>
                <a:sym typeface="Comic Sans MS" charset="0"/>
              </a:rPr>
              <a:t>Pulsar timing defined </a:t>
            </a:r>
            <a:r>
              <a:rPr lang="en-US" sz="1800" dirty="0" err="1">
                <a:solidFill>
                  <a:srgbClr val="000000"/>
                </a:solidFill>
                <a:latin typeface="Calibri" charset="0"/>
                <a:ea typeface="Calibri" charset="0"/>
                <a:cs typeface="Calibri" charset="0"/>
                <a:sym typeface="Comic Sans MS" charset="0"/>
              </a:rPr>
              <a:t>periastron</a:t>
            </a:r>
            <a:r>
              <a:rPr lang="en-US" sz="1800" dirty="0">
                <a:solidFill>
                  <a:srgbClr val="000000"/>
                </a:solidFill>
                <a:latin typeface="Calibri" charset="0"/>
                <a:ea typeface="Calibri" charset="0"/>
                <a:cs typeface="Calibri" charset="0"/>
                <a:sym typeface="Comic Sans MS" charset="0"/>
              </a:rPr>
              <a:t> </a:t>
            </a:r>
            <a:r>
              <a:rPr lang="en-US" sz="1800" i="1" dirty="0">
                <a:solidFill>
                  <a:srgbClr val="000000"/>
                </a:solidFill>
                <a:latin typeface="Calibri" charset="0"/>
                <a:ea typeface="Calibri" charset="0"/>
                <a:cs typeface="Calibri" charset="0"/>
                <a:sym typeface="Comic Sans MS" charset="0"/>
              </a:rPr>
              <a:t>very</a:t>
            </a:r>
            <a:r>
              <a:rPr lang="en-US" sz="1800" dirty="0">
                <a:solidFill>
                  <a:srgbClr val="000000"/>
                </a:solidFill>
                <a:latin typeface="Calibri" charset="0"/>
                <a:ea typeface="Calibri" charset="0"/>
                <a:cs typeface="Calibri" charset="0"/>
                <a:sym typeface="Comic Sans MS" charset="0"/>
              </a:rPr>
              <a:t> precisely (Nov 13</a:t>
            </a:r>
            <a:r>
              <a:rPr lang="en-US" sz="1800" baseline="30000" dirty="0">
                <a:solidFill>
                  <a:srgbClr val="000000"/>
                </a:solidFill>
                <a:latin typeface="Calibri" charset="0"/>
                <a:ea typeface="Calibri" charset="0"/>
                <a:cs typeface="Calibri" charset="0"/>
                <a:sym typeface="Comic Sans MS" charset="0"/>
              </a:rPr>
              <a:t>th</a:t>
            </a:r>
            <a:r>
              <a:rPr lang="en-US" sz="1800" dirty="0">
                <a:solidFill>
                  <a:srgbClr val="000000"/>
                </a:solidFill>
                <a:latin typeface="Calibri" charset="0"/>
                <a:ea typeface="Calibri" charset="0"/>
                <a:cs typeface="Calibri" charset="0"/>
                <a:sym typeface="Comic Sans MS" charset="0"/>
              </a:rPr>
              <a:t> 2017, 9pm) </a:t>
            </a:r>
          </a:p>
          <a:p>
            <a:pPr indent="-182563" defTabSz="449263">
              <a:lnSpc>
                <a:spcPct val="110000"/>
              </a:lnSpc>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rgbClr val="000000"/>
                </a:solidFill>
                <a:latin typeface="Calibri" charset="0"/>
                <a:ea typeface="Calibri" charset="0"/>
                <a:cs typeface="Calibri" charset="0"/>
                <a:sym typeface="Comic Sans MS" charset="0"/>
              </a:rPr>
              <a:t>Intriguingly – the pulsar binary is located within a steady, extended </a:t>
            </a:r>
            <a:r>
              <a:rPr lang="en-US" sz="1800" dirty="0" err="1">
                <a:solidFill>
                  <a:srgbClr val="000000"/>
                </a:solidFill>
                <a:latin typeface="Calibri" charset="0"/>
                <a:ea typeface="Calibri" charset="0"/>
                <a:cs typeface="Calibri" charset="0"/>
                <a:sym typeface="Comic Sans MS" charset="0"/>
              </a:rPr>
              <a:t>TeV</a:t>
            </a:r>
            <a:r>
              <a:rPr lang="en-US" sz="1800" dirty="0">
                <a:solidFill>
                  <a:srgbClr val="000000"/>
                </a:solidFill>
                <a:latin typeface="Calibri" charset="0"/>
                <a:ea typeface="Calibri" charset="0"/>
                <a:cs typeface="Calibri" charset="0"/>
                <a:sym typeface="Comic Sans MS" charset="0"/>
              </a:rPr>
              <a:t> gamma-ray source.</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7772" y="2963334"/>
            <a:ext cx="3697371" cy="3455560"/>
          </a:xfrm>
          <a:prstGeom prst="rect">
            <a:avLst/>
          </a:prstGeom>
        </p:spPr>
      </p:pic>
      <p:pic>
        <p:nvPicPr>
          <p:cNvPr id="4" name="Picture 3"/>
          <p:cNvPicPr>
            <a:picLocks noChangeAspect="1"/>
          </p:cNvPicPr>
          <p:nvPr/>
        </p:nvPicPr>
        <p:blipFill rotWithShape="1">
          <a:blip r:embed="rId4" cstate="screen">
            <a:extLst>
              <a:ext uri="{28A0092B-C50C-407E-A947-70E740481C1C}">
                <a14:useLocalDpi xmlns:a14="http://schemas.microsoft.com/office/drawing/2010/main"/>
              </a:ext>
            </a:extLst>
          </a:blip>
          <a:srcRect l="4938" t="4177" r="51753" b="50928"/>
          <a:stretch/>
        </p:blipFill>
        <p:spPr>
          <a:xfrm>
            <a:off x="4919241" y="3037943"/>
            <a:ext cx="2951544" cy="3050341"/>
          </a:xfrm>
          <a:prstGeom prst="rect">
            <a:avLst/>
          </a:prstGeom>
          <a:ln w="12700">
            <a:solidFill>
              <a:schemeClr val="accent4">
                <a:shade val="95000"/>
                <a:satMod val="105000"/>
              </a:schemeClr>
            </a:solidFill>
          </a:ln>
        </p:spPr>
      </p:pic>
      <p:sp>
        <p:nvSpPr>
          <p:cNvPr id="6" name="5-Point Star 5"/>
          <p:cNvSpPr/>
          <p:nvPr/>
        </p:nvSpPr>
        <p:spPr bwMode="auto">
          <a:xfrm>
            <a:off x="6323423" y="4708538"/>
            <a:ext cx="345754" cy="30480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FFFF00"/>
              </a:solidFill>
              <a:effectLst/>
              <a:latin typeface="Verdana" pitchFamily="-65" charset="0"/>
            </a:endParaRPr>
          </a:p>
        </p:txBody>
      </p:sp>
    </p:spTree>
    <p:extLst>
      <p:ext uri="{BB962C8B-B14F-4D97-AF65-F5344CB8AC3E}">
        <p14:creationId xmlns:p14="http://schemas.microsoft.com/office/powerpoint/2010/main" val="40029374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2283800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
        <p:nvSpPr>
          <p:cNvPr id="3" name="Rectangle 2"/>
          <p:cNvSpPr/>
          <p:nvPr/>
        </p:nvSpPr>
        <p:spPr bwMode="auto">
          <a:xfrm>
            <a:off x="3131840" y="335699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
        <p:nvSpPr>
          <p:cNvPr id="4" name="Rectangle 3"/>
          <p:cNvSpPr/>
          <p:nvPr/>
        </p:nvSpPr>
        <p:spPr bwMode="auto">
          <a:xfrm>
            <a:off x="2771800" y="3212976"/>
            <a:ext cx="936104" cy="7200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Tree>
    <p:extLst>
      <p:ext uri="{BB962C8B-B14F-4D97-AF65-F5344CB8AC3E}">
        <p14:creationId xmlns:p14="http://schemas.microsoft.com/office/powerpoint/2010/main" val="730740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
        <p:nvSpPr>
          <p:cNvPr id="3" name="Rectangle 2"/>
          <p:cNvSpPr/>
          <p:nvPr/>
        </p:nvSpPr>
        <p:spPr bwMode="auto">
          <a:xfrm>
            <a:off x="3131840" y="335699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
        <p:nvSpPr>
          <p:cNvPr id="4" name="Rectangle 3"/>
          <p:cNvSpPr/>
          <p:nvPr/>
        </p:nvSpPr>
        <p:spPr bwMode="auto">
          <a:xfrm>
            <a:off x="2771800" y="3212976"/>
            <a:ext cx="936104" cy="7200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Tree>
    <p:extLst>
      <p:ext uri="{BB962C8B-B14F-4D97-AF65-F5344CB8AC3E}">
        <p14:creationId xmlns:p14="http://schemas.microsoft.com/office/powerpoint/2010/main" val="2515763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
        <p:nvSpPr>
          <p:cNvPr id="3" name="Rectangle 2"/>
          <p:cNvSpPr/>
          <p:nvPr/>
        </p:nvSpPr>
        <p:spPr bwMode="auto">
          <a:xfrm>
            <a:off x="3131840" y="335699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
        <p:nvSpPr>
          <p:cNvPr id="4" name="Rectangle 3"/>
          <p:cNvSpPr/>
          <p:nvPr/>
        </p:nvSpPr>
        <p:spPr bwMode="auto">
          <a:xfrm>
            <a:off x="2771800" y="3212976"/>
            <a:ext cx="936104" cy="7200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Tree>
    <p:extLst>
      <p:ext uri="{BB962C8B-B14F-4D97-AF65-F5344CB8AC3E}">
        <p14:creationId xmlns:p14="http://schemas.microsoft.com/office/powerpoint/2010/main" val="1425612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0" y="604838"/>
            <a:ext cx="9144000" cy="458788"/>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a:solidFill>
                  <a:srgbClr val="FF5050"/>
                </a:solidFill>
                <a:latin typeface="Verdana" charset="0"/>
              </a:rPr>
              <a:t>Systems with 2 objects that emit gamma-rays:</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441980"/>
            <a:ext cx="9144000" cy="4615915"/>
          </a:xfrm>
          <a:prstGeom prst="rect">
            <a:avLst/>
          </a:prstGeom>
        </p:spPr>
      </p:pic>
      <p:sp>
        <p:nvSpPr>
          <p:cNvPr id="3" name="Rectangle 2">
            <a:extLst>
              <a:ext uri="{FF2B5EF4-FFF2-40B4-BE49-F238E27FC236}">
                <a16:creationId xmlns:a16="http://schemas.microsoft.com/office/drawing/2014/main" id="{63038303-39F2-214B-98FB-EE3524D916E7}"/>
              </a:ext>
            </a:extLst>
          </p:cNvPr>
          <p:cNvSpPr/>
          <p:nvPr/>
        </p:nvSpPr>
        <p:spPr bwMode="auto">
          <a:xfrm>
            <a:off x="1516566" y="3334214"/>
            <a:ext cx="535259" cy="234176"/>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bg1"/>
                </a:solidFill>
                <a:effectLst/>
                <a:latin typeface="Verdana" pitchFamily="-65" charset="0"/>
              </a:rPr>
              <a:t>~10</a:t>
            </a:r>
          </a:p>
        </p:txBody>
      </p:sp>
      <p:sp>
        <p:nvSpPr>
          <p:cNvPr id="5" name="Rectangle 4">
            <a:extLst>
              <a:ext uri="{FF2B5EF4-FFF2-40B4-BE49-F238E27FC236}">
                <a16:creationId xmlns:a16="http://schemas.microsoft.com/office/drawing/2014/main" id="{BD7463EA-8455-B84F-AF3F-4D6467BC3DF9}"/>
              </a:ext>
            </a:extLst>
          </p:cNvPr>
          <p:cNvSpPr/>
          <p:nvPr/>
        </p:nvSpPr>
        <p:spPr bwMode="auto">
          <a:xfrm>
            <a:off x="4477214" y="3389969"/>
            <a:ext cx="747132" cy="234176"/>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bg1"/>
                </a:solidFill>
                <a:effectLst/>
                <a:latin typeface="Verdana" pitchFamily="-65" charset="0"/>
              </a:rPr>
              <a:t>2</a:t>
            </a:r>
          </a:p>
        </p:txBody>
      </p:sp>
      <p:sp>
        <p:nvSpPr>
          <p:cNvPr id="6" name="Rectangle 5">
            <a:extLst>
              <a:ext uri="{FF2B5EF4-FFF2-40B4-BE49-F238E27FC236}">
                <a16:creationId xmlns:a16="http://schemas.microsoft.com/office/drawing/2014/main" id="{C04DBA78-F9D6-F743-AA35-5BC697337B9A}"/>
              </a:ext>
            </a:extLst>
          </p:cNvPr>
          <p:cNvSpPr/>
          <p:nvPr/>
        </p:nvSpPr>
        <p:spPr bwMode="auto">
          <a:xfrm>
            <a:off x="7276169" y="3334214"/>
            <a:ext cx="747132" cy="234176"/>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Verdana" pitchFamily="-65" charset="0"/>
              </a:rPr>
              <a:t>&gt;1</a:t>
            </a:r>
            <a:r>
              <a:rPr kumimoji="0" lang="en-US" sz="1100" b="0" i="0" u="none" strike="noStrike" cap="none" normalizeH="0" baseline="0" dirty="0">
                <a:ln>
                  <a:noFill/>
                </a:ln>
                <a:solidFill>
                  <a:schemeClr val="bg1"/>
                </a:solidFill>
                <a:effectLst/>
                <a:latin typeface="Verdana" pitchFamily="-65" charset="0"/>
              </a:rPr>
              <a:t>6</a:t>
            </a:r>
          </a:p>
        </p:txBody>
      </p:sp>
      <p:sp>
        <p:nvSpPr>
          <p:cNvPr id="7" name="Rectangle 6">
            <a:extLst>
              <a:ext uri="{FF2B5EF4-FFF2-40B4-BE49-F238E27FC236}">
                <a16:creationId xmlns:a16="http://schemas.microsoft.com/office/drawing/2014/main" id="{9B7531B7-1886-9442-8A8A-CEBC536BF700}"/>
              </a:ext>
            </a:extLst>
          </p:cNvPr>
          <p:cNvSpPr/>
          <p:nvPr/>
        </p:nvSpPr>
        <p:spPr bwMode="auto">
          <a:xfrm>
            <a:off x="2756208" y="5560741"/>
            <a:ext cx="747132" cy="234176"/>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Verdana" pitchFamily="-65" charset="0"/>
              </a:rPr>
              <a:t>2</a:t>
            </a:r>
            <a:endParaRPr kumimoji="0" lang="en-US" sz="1100" b="0" i="0" u="none" strike="noStrike" cap="none" normalizeH="0" baseline="0" dirty="0">
              <a:ln>
                <a:noFill/>
              </a:ln>
              <a:solidFill>
                <a:schemeClr val="bg1"/>
              </a:solidFill>
              <a:effectLst/>
              <a:latin typeface="Verdana" pitchFamily="-65" charset="0"/>
            </a:endParaRPr>
          </a:p>
        </p:txBody>
      </p:sp>
      <p:sp>
        <p:nvSpPr>
          <p:cNvPr id="8" name="Rectangle 7">
            <a:extLst>
              <a:ext uri="{FF2B5EF4-FFF2-40B4-BE49-F238E27FC236}">
                <a16:creationId xmlns:a16="http://schemas.microsoft.com/office/drawing/2014/main" id="{5D79AF23-A5C8-F542-8E44-2D3EA6F72CF2}"/>
              </a:ext>
            </a:extLst>
          </p:cNvPr>
          <p:cNvSpPr/>
          <p:nvPr/>
        </p:nvSpPr>
        <p:spPr bwMode="auto">
          <a:xfrm>
            <a:off x="5576537" y="5560741"/>
            <a:ext cx="1013833" cy="234176"/>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bg1"/>
                </a:solidFill>
                <a:effectLst/>
                <a:latin typeface="Verdana" pitchFamily="-65" charset="0"/>
              </a:rPr>
              <a:t>&gt;30</a:t>
            </a:r>
          </a:p>
        </p:txBody>
      </p:sp>
      <p:pic>
        <p:nvPicPr>
          <p:cNvPr id="4" name="Picture 3">
            <a:extLst>
              <a:ext uri="{FF2B5EF4-FFF2-40B4-BE49-F238E27FC236}">
                <a16:creationId xmlns:a16="http://schemas.microsoft.com/office/drawing/2014/main" id="{81AC36B5-F7C7-5E4A-B942-CD3DCB12125F}"/>
              </a:ext>
            </a:extLst>
          </p:cNvPr>
          <p:cNvPicPr>
            <a:picLocks noChangeAspect="1"/>
          </p:cNvPicPr>
          <p:nvPr/>
        </p:nvPicPr>
        <p:blipFill rotWithShape="1">
          <a:blip r:embed="rId4"/>
          <a:srcRect t="5218" r="2357"/>
          <a:stretch/>
        </p:blipFill>
        <p:spPr>
          <a:xfrm>
            <a:off x="6340200" y="3946744"/>
            <a:ext cx="2397707" cy="1833749"/>
          </a:xfrm>
          <a:prstGeom prst="rect">
            <a:avLst/>
          </a:prstGeom>
        </p:spPr>
      </p:pic>
      <p:pic>
        <p:nvPicPr>
          <p:cNvPr id="9" name="Picture 8">
            <a:extLst>
              <a:ext uri="{FF2B5EF4-FFF2-40B4-BE49-F238E27FC236}">
                <a16:creationId xmlns:a16="http://schemas.microsoft.com/office/drawing/2014/main" id="{7C02B222-9B27-6448-A322-B337697C7364}"/>
              </a:ext>
            </a:extLst>
          </p:cNvPr>
          <p:cNvPicPr>
            <a:picLocks noChangeAspect="1"/>
          </p:cNvPicPr>
          <p:nvPr/>
        </p:nvPicPr>
        <p:blipFill>
          <a:blip r:embed="rId5"/>
          <a:stretch>
            <a:fillRect/>
          </a:stretch>
        </p:blipFill>
        <p:spPr>
          <a:xfrm>
            <a:off x="400532" y="3774220"/>
            <a:ext cx="5981700" cy="2133600"/>
          </a:xfrm>
          <a:prstGeom prst="rect">
            <a:avLst/>
          </a:prstGeom>
        </p:spPr>
      </p:pic>
      <p:sp>
        <p:nvSpPr>
          <p:cNvPr id="10" name="TextBox 9">
            <a:extLst>
              <a:ext uri="{FF2B5EF4-FFF2-40B4-BE49-F238E27FC236}">
                <a16:creationId xmlns:a16="http://schemas.microsoft.com/office/drawing/2014/main" id="{9E172DD2-F9F7-9649-BDF5-AC30B257691A}"/>
              </a:ext>
            </a:extLst>
          </p:cNvPr>
          <p:cNvSpPr txBox="1"/>
          <p:nvPr/>
        </p:nvSpPr>
        <p:spPr>
          <a:xfrm>
            <a:off x="7203485" y="5370052"/>
            <a:ext cx="771045" cy="307777"/>
          </a:xfrm>
          <a:prstGeom prst="rect">
            <a:avLst/>
          </a:prstGeom>
          <a:noFill/>
        </p:spPr>
        <p:txBody>
          <a:bodyPr wrap="none" rtlCol="0">
            <a:spAutoFit/>
          </a:bodyPr>
          <a:lstStyle/>
          <a:p>
            <a:r>
              <a:rPr lang="en-US" sz="1400" dirty="0"/>
              <a:t>SS433</a:t>
            </a:r>
          </a:p>
        </p:txBody>
      </p:sp>
      <p:sp>
        <p:nvSpPr>
          <p:cNvPr id="11" name="Rectangle 10">
            <a:extLst>
              <a:ext uri="{FF2B5EF4-FFF2-40B4-BE49-F238E27FC236}">
                <a16:creationId xmlns:a16="http://schemas.microsoft.com/office/drawing/2014/main" id="{0C8FF6AD-BF26-E647-A699-A1468FFC9275}"/>
              </a:ext>
            </a:extLst>
          </p:cNvPr>
          <p:cNvSpPr/>
          <p:nvPr/>
        </p:nvSpPr>
        <p:spPr bwMode="auto">
          <a:xfrm>
            <a:off x="4307304" y="1973179"/>
            <a:ext cx="892978" cy="144379"/>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14" name="Rectangle 13">
            <a:extLst>
              <a:ext uri="{FF2B5EF4-FFF2-40B4-BE49-F238E27FC236}">
                <a16:creationId xmlns:a16="http://schemas.microsoft.com/office/drawing/2014/main" id="{ED8A42E3-45E3-2C42-B163-C881E3B30621}"/>
              </a:ext>
            </a:extLst>
          </p:cNvPr>
          <p:cNvSpPr/>
          <p:nvPr/>
        </p:nvSpPr>
        <p:spPr>
          <a:xfrm>
            <a:off x="651847" y="6127429"/>
            <a:ext cx="8086060" cy="461665"/>
          </a:xfrm>
          <a:prstGeom prst="rect">
            <a:avLst/>
          </a:prstGeom>
        </p:spPr>
        <p:txBody>
          <a:bodyPr wrap="none">
            <a:spAutoFit/>
          </a:bodyPr>
          <a:lstStyle/>
          <a:p>
            <a:r>
              <a:rPr lang="en-US" dirty="0">
                <a:solidFill>
                  <a:schemeClr val="tx1"/>
                </a:solidFill>
              </a:rPr>
              <a:t>And now V4641 </a:t>
            </a:r>
            <a:r>
              <a:rPr lang="en-US" dirty="0" err="1">
                <a:solidFill>
                  <a:schemeClr val="tx1"/>
                </a:solidFill>
              </a:rPr>
              <a:t>Sgr</a:t>
            </a:r>
            <a:r>
              <a:rPr lang="en-US" dirty="0">
                <a:solidFill>
                  <a:schemeClr val="tx1"/>
                </a:solidFill>
              </a:rPr>
              <a:t>. </a:t>
            </a:r>
            <a:r>
              <a:rPr lang="en-US" sz="1200" dirty="0">
                <a:solidFill>
                  <a:schemeClr val="tx1"/>
                </a:solidFill>
              </a:rPr>
              <a:t>(</a:t>
            </a:r>
            <a:r>
              <a:rPr lang="en-US" sz="1200" dirty="0" err="1">
                <a:solidFill>
                  <a:schemeClr val="tx1"/>
                </a:solidFill>
              </a:rPr>
              <a:t>Huentemeyer</a:t>
            </a:r>
            <a:r>
              <a:rPr lang="en-US" sz="1200" dirty="0">
                <a:solidFill>
                  <a:schemeClr val="tx1"/>
                </a:solidFill>
              </a:rPr>
              <a:t> for the HAWC Collaboration, this conference)</a:t>
            </a:r>
          </a:p>
        </p:txBody>
      </p:sp>
    </p:spTree>
    <p:extLst>
      <p:ext uri="{BB962C8B-B14F-4D97-AF65-F5344CB8AC3E}">
        <p14:creationId xmlns:p14="http://schemas.microsoft.com/office/powerpoint/2010/main" val="108702146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
        <p:nvSpPr>
          <p:cNvPr id="3" name="Rectangle 2"/>
          <p:cNvSpPr/>
          <p:nvPr/>
        </p:nvSpPr>
        <p:spPr bwMode="auto">
          <a:xfrm>
            <a:off x="3131840" y="335699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
        <p:nvSpPr>
          <p:cNvPr id="4" name="Rectangle 3"/>
          <p:cNvSpPr/>
          <p:nvPr/>
        </p:nvSpPr>
        <p:spPr bwMode="auto">
          <a:xfrm>
            <a:off x="2771800" y="3212976"/>
            <a:ext cx="936104" cy="7200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Tree>
    <p:extLst>
      <p:ext uri="{BB962C8B-B14F-4D97-AF65-F5344CB8AC3E}">
        <p14:creationId xmlns:p14="http://schemas.microsoft.com/office/powerpoint/2010/main" val="3299612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
        <p:nvSpPr>
          <p:cNvPr id="3" name="Rectangle 2"/>
          <p:cNvSpPr/>
          <p:nvPr/>
        </p:nvSpPr>
        <p:spPr bwMode="auto">
          <a:xfrm>
            <a:off x="3131840" y="335699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
        <p:nvSpPr>
          <p:cNvPr id="4" name="Rectangle 3"/>
          <p:cNvSpPr/>
          <p:nvPr/>
        </p:nvSpPr>
        <p:spPr bwMode="auto">
          <a:xfrm>
            <a:off x="2771800" y="3212976"/>
            <a:ext cx="936104" cy="7200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Tree>
    <p:extLst>
      <p:ext uri="{BB962C8B-B14F-4D97-AF65-F5344CB8AC3E}">
        <p14:creationId xmlns:p14="http://schemas.microsoft.com/office/powerpoint/2010/main" val="5143740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
        <p:nvSpPr>
          <p:cNvPr id="3" name="Rectangle 2"/>
          <p:cNvSpPr/>
          <p:nvPr/>
        </p:nvSpPr>
        <p:spPr bwMode="auto">
          <a:xfrm>
            <a:off x="3131840" y="335699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
        <p:nvSpPr>
          <p:cNvPr id="4" name="Rectangle 3"/>
          <p:cNvSpPr/>
          <p:nvPr/>
        </p:nvSpPr>
        <p:spPr bwMode="auto">
          <a:xfrm>
            <a:off x="2771800" y="3212976"/>
            <a:ext cx="936104" cy="7200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Tree>
    <p:extLst>
      <p:ext uri="{BB962C8B-B14F-4D97-AF65-F5344CB8AC3E}">
        <p14:creationId xmlns:p14="http://schemas.microsoft.com/office/powerpoint/2010/main" val="14250447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a:spLocks noChangeArrowheads="1"/>
          </p:cNvSpPr>
          <p:nvPr/>
        </p:nvSpPr>
        <p:spPr bwMode="auto">
          <a:xfrm>
            <a:off x="0" y="4239032"/>
            <a:ext cx="3882819" cy="985847"/>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285750" indent="-285750" defTabSz="449263">
              <a:lnSpc>
                <a:spcPct val="110000"/>
              </a:lnSpc>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800" dirty="0">
                <a:solidFill>
                  <a:srgbClr val="000000"/>
                </a:solidFill>
                <a:latin typeface="Gill Sans"/>
                <a:cs typeface="Gill Sans"/>
                <a:sym typeface="Comic Sans MS" pitchFamily="-65" charset="0"/>
              </a:rPr>
              <a:t>Original </a:t>
            </a:r>
            <a:r>
              <a:rPr lang="en-US" sz="1800" dirty="0" err="1">
                <a:solidFill>
                  <a:srgbClr val="000000"/>
                </a:solidFill>
                <a:latin typeface="Gill Sans"/>
                <a:cs typeface="Gill Sans"/>
                <a:sym typeface="Comic Sans MS" pitchFamily="-65" charset="0"/>
              </a:rPr>
              <a:t>TeV</a:t>
            </a:r>
            <a:r>
              <a:rPr lang="en-US" sz="1800" dirty="0">
                <a:solidFill>
                  <a:srgbClr val="000000"/>
                </a:solidFill>
                <a:latin typeface="Gill Sans"/>
                <a:cs typeface="Gill Sans"/>
                <a:sym typeface="Comic Sans MS" pitchFamily="-65" charset="0"/>
              </a:rPr>
              <a:t> </a:t>
            </a:r>
            <a:r>
              <a:rPr lang="en-US" sz="1800" dirty="0" err="1">
                <a:solidFill>
                  <a:srgbClr val="000000"/>
                </a:solidFill>
                <a:latin typeface="Gill Sans"/>
                <a:cs typeface="Gill Sans"/>
                <a:sym typeface="Comic Sans MS" pitchFamily="-65" charset="0"/>
              </a:rPr>
              <a:t>lightcurve</a:t>
            </a:r>
            <a:r>
              <a:rPr lang="en-US" sz="1800" dirty="0">
                <a:solidFill>
                  <a:srgbClr val="000000"/>
                </a:solidFill>
                <a:latin typeface="Gill Sans"/>
                <a:cs typeface="Gill Sans"/>
                <a:sym typeface="Comic Sans MS" pitchFamily="-65" charset="0"/>
              </a:rPr>
              <a:t> </a:t>
            </a:r>
            <a:r>
              <a:rPr lang="en-US" sz="1800" b="1" dirty="0">
                <a:solidFill>
                  <a:srgbClr val="000000"/>
                </a:solidFill>
                <a:latin typeface="Gill Sans"/>
                <a:cs typeface="Gill Sans"/>
                <a:sym typeface="Comic Sans MS" pitchFamily="-65" charset="0"/>
              </a:rPr>
              <a:t>prediction</a:t>
            </a:r>
            <a:r>
              <a:rPr lang="en-US" sz="1800" dirty="0">
                <a:solidFill>
                  <a:srgbClr val="000000"/>
                </a:solidFill>
                <a:latin typeface="Gill Sans"/>
                <a:cs typeface="Gill Sans"/>
                <a:sym typeface="Comic Sans MS" pitchFamily="-65" charset="0"/>
              </a:rPr>
              <a:t> from </a:t>
            </a:r>
            <a:r>
              <a:rPr lang="en-US" sz="1800" dirty="0" err="1">
                <a:solidFill>
                  <a:srgbClr val="000000"/>
                </a:solidFill>
                <a:latin typeface="Gill Sans"/>
                <a:cs typeface="Gill Sans"/>
                <a:sym typeface="Comic Sans MS" pitchFamily="-65" charset="0"/>
              </a:rPr>
              <a:t>Takata</a:t>
            </a:r>
            <a:r>
              <a:rPr lang="en-US" sz="1800" dirty="0">
                <a:solidFill>
                  <a:srgbClr val="000000"/>
                </a:solidFill>
                <a:latin typeface="Gill Sans"/>
                <a:cs typeface="Gill Sans"/>
                <a:sym typeface="Comic Sans MS" pitchFamily="-65" charset="0"/>
              </a:rPr>
              <a:t> 2017 did not match the observations well.</a:t>
            </a:r>
          </a:p>
        </p:txBody>
      </p:sp>
      <p:sp>
        <p:nvSpPr>
          <p:cNvPr id="6" name="Rectangle 3"/>
          <p:cNvSpPr>
            <a:spLocks noGrp="1" noChangeArrowheads="1"/>
          </p:cNvSpPr>
          <p:nvPr>
            <p:ph type="title"/>
          </p:nvPr>
        </p:nvSpPr>
        <p:spPr>
          <a:xfrm>
            <a:off x="715380" y="317599"/>
            <a:ext cx="7740352" cy="458788"/>
          </a:xfrm>
        </p:spPr>
        <p:txBody>
          <a:bodyPr/>
          <a:lstStyle/>
          <a:p>
            <a:pPr algn="ctr" eaLnBrk="1" hangingPunct="1">
              <a:buClr>
                <a:srgbClr val="FF5050"/>
              </a:buClr>
              <a:buFont typeface="Verdana" pitchFamily="-65"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err="1">
                <a:solidFill>
                  <a:srgbClr val="FF0000"/>
                </a:solidFill>
                <a:latin typeface="Verdana" pitchFamily="-65" charset="0"/>
                <a:ea typeface="ＭＳ Ｐゴシック" pitchFamily="-65" charset="-128"/>
                <a:cs typeface="ＭＳ Ｐゴシック" pitchFamily="-65" charset="-128"/>
              </a:rPr>
              <a:t>Lightcurve</a:t>
            </a:r>
            <a:endParaRPr lang="en-GB" sz="2800" b="1" dirty="0">
              <a:solidFill>
                <a:srgbClr val="FF0000"/>
              </a:solidFill>
              <a:latin typeface="Verdana" pitchFamily="-65" charset="0"/>
              <a:ea typeface="ＭＳ Ｐゴシック" pitchFamily="-65" charset="-128"/>
              <a:cs typeface="ＭＳ Ｐゴシック" pitchFamily="-65" charset="-128"/>
            </a:endParaRPr>
          </a:p>
        </p:txBody>
      </p:sp>
      <p:sp>
        <p:nvSpPr>
          <p:cNvPr id="11" name="TeV Model from…"/>
          <p:cNvSpPr/>
          <p:nvPr/>
        </p:nvSpPr>
        <p:spPr>
          <a:xfrm>
            <a:off x="3017444" y="7553622"/>
            <a:ext cx="3310380" cy="1116131"/>
          </a:xfrm>
          <a:prstGeom prst="roundRect">
            <a:avLst>
              <a:gd name="adj" fmla="val 17068"/>
            </a:avLst>
          </a:prstGeom>
          <a:solidFill>
            <a:srgbClr val="D6D6D6"/>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p>
            <a:pPr>
              <a:defRPr sz="1800" b="0">
                <a:latin typeface="Bree Serif"/>
                <a:ea typeface="Bree Serif"/>
                <a:cs typeface="Bree Serif"/>
                <a:sym typeface="Bree Serif"/>
              </a:defRPr>
            </a:pPr>
            <a:r>
              <a:rPr dirty="0"/>
              <a:t>TeV Model from</a:t>
            </a:r>
          </a:p>
          <a:p>
            <a:pPr>
              <a:defRPr sz="1800" b="0">
                <a:latin typeface="Bree Serif"/>
                <a:ea typeface="Bree Serif"/>
                <a:cs typeface="Bree Serif"/>
                <a:sym typeface="Bree Serif"/>
              </a:defRPr>
            </a:pPr>
            <a:r>
              <a:t>Takata et al, 2017 with parameters from Li et al 2017</a:t>
            </a:r>
          </a:p>
        </p:txBody>
      </p:sp>
      <p:pic>
        <p:nvPicPr>
          <p:cNvPr id="2" name="Picture 1">
            <a:extLst>
              <a:ext uri="{FF2B5EF4-FFF2-40B4-BE49-F238E27FC236}">
                <a16:creationId xmlns:a16="http://schemas.microsoft.com/office/drawing/2014/main" id="{849FC19F-25A5-DA4E-8A44-15E6DB7B20A3}"/>
              </a:ext>
            </a:extLst>
          </p:cNvPr>
          <p:cNvPicPr>
            <a:picLocks noChangeAspect="1"/>
          </p:cNvPicPr>
          <p:nvPr/>
        </p:nvPicPr>
        <p:blipFill>
          <a:blip r:embed="rId3"/>
          <a:stretch>
            <a:fillRect/>
          </a:stretch>
        </p:blipFill>
        <p:spPr>
          <a:xfrm>
            <a:off x="4051283" y="1155612"/>
            <a:ext cx="4994651" cy="5271692"/>
          </a:xfrm>
          <a:prstGeom prst="rect">
            <a:avLst/>
          </a:prstGeom>
          <a:ln w="25400">
            <a:solidFill>
              <a:srgbClr val="000000"/>
            </a:solidFill>
          </a:ln>
        </p:spPr>
      </p:pic>
    </p:spTree>
    <p:extLst>
      <p:ext uri="{BB962C8B-B14F-4D97-AF65-F5344CB8AC3E}">
        <p14:creationId xmlns:p14="http://schemas.microsoft.com/office/powerpoint/2010/main" val="2795008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6275" y="1196752"/>
            <a:ext cx="4884324" cy="4987737"/>
          </a:xfrm>
          <a:prstGeom prst="rect">
            <a:avLst/>
          </a:prstGeom>
          <a:ln w="25400">
            <a:solidFill>
              <a:srgbClr val="000000"/>
            </a:solidFill>
          </a:ln>
        </p:spPr>
      </p:pic>
      <p:sp>
        <p:nvSpPr>
          <p:cNvPr id="6" name="Rectangle 3"/>
          <p:cNvSpPr>
            <a:spLocks noGrp="1" noChangeArrowheads="1"/>
          </p:cNvSpPr>
          <p:nvPr>
            <p:ph type="title"/>
          </p:nvPr>
        </p:nvSpPr>
        <p:spPr>
          <a:xfrm>
            <a:off x="715380" y="317599"/>
            <a:ext cx="7740352" cy="458788"/>
          </a:xfrm>
        </p:spPr>
        <p:txBody>
          <a:bodyPr/>
          <a:lstStyle/>
          <a:p>
            <a:pPr algn="ctr" eaLnBrk="1" hangingPunct="1">
              <a:buClr>
                <a:srgbClr val="FF5050"/>
              </a:buClr>
              <a:buFont typeface="Verdana" pitchFamily="-65"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err="1">
                <a:solidFill>
                  <a:srgbClr val="FF0000"/>
                </a:solidFill>
                <a:latin typeface="Verdana" pitchFamily="-65" charset="0"/>
                <a:ea typeface="ＭＳ Ｐゴシック" pitchFamily="-65" charset="-128"/>
                <a:cs typeface="ＭＳ Ｐゴシック" pitchFamily="-65" charset="-128"/>
              </a:rPr>
              <a:t>Lightcurve</a:t>
            </a:r>
            <a:endParaRPr lang="en-GB" sz="2800" b="1" dirty="0">
              <a:solidFill>
                <a:srgbClr val="FF0000"/>
              </a:solidFill>
              <a:latin typeface="Verdana" pitchFamily="-65" charset="0"/>
              <a:ea typeface="ＭＳ Ｐゴシック" pitchFamily="-65" charset="-128"/>
              <a:cs typeface="ＭＳ Ｐゴシック" pitchFamily="-65" charset="-128"/>
            </a:endParaRPr>
          </a:p>
        </p:txBody>
      </p:sp>
      <p:sp>
        <p:nvSpPr>
          <p:cNvPr id="11" name="TeV Model from…"/>
          <p:cNvSpPr/>
          <p:nvPr/>
        </p:nvSpPr>
        <p:spPr>
          <a:xfrm>
            <a:off x="3017444" y="7553622"/>
            <a:ext cx="3310380" cy="1116131"/>
          </a:xfrm>
          <a:prstGeom prst="roundRect">
            <a:avLst>
              <a:gd name="adj" fmla="val 17068"/>
            </a:avLst>
          </a:prstGeom>
          <a:solidFill>
            <a:srgbClr val="D6D6D6"/>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p>
            <a:pPr>
              <a:defRPr sz="1800" b="0">
                <a:latin typeface="Bree Serif"/>
                <a:ea typeface="Bree Serif"/>
                <a:cs typeface="Bree Serif"/>
                <a:sym typeface="Bree Serif"/>
              </a:defRPr>
            </a:pPr>
            <a:r>
              <a:rPr dirty="0"/>
              <a:t>TeV Model from</a:t>
            </a:r>
          </a:p>
          <a:p>
            <a:pPr>
              <a:defRPr sz="1800" b="0">
                <a:latin typeface="Bree Serif"/>
                <a:ea typeface="Bree Serif"/>
                <a:cs typeface="Bree Serif"/>
                <a:sym typeface="Bree Serif"/>
              </a:defRPr>
            </a:pPr>
            <a:r>
              <a:t>Takata et al, 2017 with parameters from Li et al 2017</a:t>
            </a:r>
          </a:p>
        </p:txBody>
      </p:sp>
      <p:sp>
        <p:nvSpPr>
          <p:cNvPr id="2" name="TextBox 1">
            <a:extLst>
              <a:ext uri="{FF2B5EF4-FFF2-40B4-BE49-F238E27FC236}">
                <a16:creationId xmlns:a16="http://schemas.microsoft.com/office/drawing/2014/main" id="{CD644BCC-7E66-AB41-A241-83919065EFAA}"/>
              </a:ext>
            </a:extLst>
          </p:cNvPr>
          <p:cNvSpPr txBox="1"/>
          <p:nvPr/>
        </p:nvSpPr>
        <p:spPr>
          <a:xfrm>
            <a:off x="5686846" y="6184489"/>
            <a:ext cx="1749197" cy="461665"/>
          </a:xfrm>
          <a:prstGeom prst="rect">
            <a:avLst/>
          </a:prstGeom>
          <a:noFill/>
        </p:spPr>
        <p:txBody>
          <a:bodyPr wrap="none" rtlCol="0">
            <a:spAutoFit/>
          </a:bodyPr>
          <a:lstStyle/>
          <a:p>
            <a:r>
              <a:rPr lang="en-US" dirty="0">
                <a:solidFill>
                  <a:schemeClr val="tx1"/>
                </a:solidFill>
              </a:rPr>
              <a:t>Periastron</a:t>
            </a:r>
          </a:p>
        </p:txBody>
      </p:sp>
      <p:sp>
        <p:nvSpPr>
          <p:cNvPr id="10" name="TextBox 2">
            <a:extLst>
              <a:ext uri="{FF2B5EF4-FFF2-40B4-BE49-F238E27FC236}">
                <a16:creationId xmlns:a16="http://schemas.microsoft.com/office/drawing/2014/main" id="{A023F5AA-CE30-7A44-9D7A-A4A5BB51C17C}"/>
              </a:ext>
            </a:extLst>
          </p:cNvPr>
          <p:cNvSpPr txBox="1">
            <a:spLocks noChangeArrowheads="1"/>
          </p:cNvSpPr>
          <p:nvPr/>
        </p:nvSpPr>
        <p:spPr bwMode="auto">
          <a:xfrm>
            <a:off x="79172" y="4226840"/>
            <a:ext cx="3882819" cy="985847"/>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285750" indent="-285750" defTabSz="449263">
              <a:lnSpc>
                <a:spcPct val="110000"/>
              </a:lnSpc>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800" dirty="0">
                <a:solidFill>
                  <a:srgbClr val="000000"/>
                </a:solidFill>
                <a:latin typeface="Gill Sans"/>
                <a:cs typeface="Gill Sans"/>
                <a:sym typeface="Comic Sans MS" pitchFamily="-65" charset="0"/>
              </a:rPr>
              <a:t>Original </a:t>
            </a:r>
            <a:r>
              <a:rPr lang="en-US" sz="1800" dirty="0" err="1">
                <a:solidFill>
                  <a:srgbClr val="000000"/>
                </a:solidFill>
                <a:latin typeface="Gill Sans"/>
                <a:cs typeface="Gill Sans"/>
                <a:sym typeface="Comic Sans MS" pitchFamily="-65" charset="0"/>
              </a:rPr>
              <a:t>TeV</a:t>
            </a:r>
            <a:r>
              <a:rPr lang="en-US" sz="1800" dirty="0">
                <a:solidFill>
                  <a:srgbClr val="000000"/>
                </a:solidFill>
                <a:latin typeface="Gill Sans"/>
                <a:cs typeface="Gill Sans"/>
                <a:sym typeface="Comic Sans MS" pitchFamily="-65" charset="0"/>
              </a:rPr>
              <a:t> </a:t>
            </a:r>
            <a:r>
              <a:rPr lang="en-US" sz="1800" dirty="0" err="1">
                <a:solidFill>
                  <a:srgbClr val="000000"/>
                </a:solidFill>
                <a:latin typeface="Gill Sans"/>
                <a:cs typeface="Gill Sans"/>
                <a:sym typeface="Comic Sans MS" pitchFamily="-65" charset="0"/>
              </a:rPr>
              <a:t>lightcurve</a:t>
            </a:r>
            <a:r>
              <a:rPr lang="en-US" sz="1800" dirty="0">
                <a:solidFill>
                  <a:srgbClr val="000000"/>
                </a:solidFill>
                <a:latin typeface="Gill Sans"/>
                <a:cs typeface="Gill Sans"/>
                <a:sym typeface="Comic Sans MS" pitchFamily="-65" charset="0"/>
              </a:rPr>
              <a:t> </a:t>
            </a:r>
            <a:r>
              <a:rPr lang="en-US" sz="1800" b="1" dirty="0">
                <a:solidFill>
                  <a:srgbClr val="000000"/>
                </a:solidFill>
                <a:latin typeface="Gill Sans"/>
                <a:cs typeface="Gill Sans"/>
                <a:sym typeface="Comic Sans MS" pitchFamily="-65" charset="0"/>
              </a:rPr>
              <a:t>prediction</a:t>
            </a:r>
            <a:r>
              <a:rPr lang="en-US" sz="1800" dirty="0">
                <a:solidFill>
                  <a:srgbClr val="000000"/>
                </a:solidFill>
                <a:latin typeface="Gill Sans"/>
                <a:cs typeface="Gill Sans"/>
                <a:sym typeface="Comic Sans MS" pitchFamily="-65" charset="0"/>
              </a:rPr>
              <a:t> from </a:t>
            </a:r>
            <a:r>
              <a:rPr lang="en-US" sz="1800" dirty="0" err="1">
                <a:solidFill>
                  <a:srgbClr val="000000"/>
                </a:solidFill>
                <a:latin typeface="Gill Sans"/>
                <a:cs typeface="Gill Sans"/>
                <a:sym typeface="Comic Sans MS" pitchFamily="-65" charset="0"/>
              </a:rPr>
              <a:t>Takata</a:t>
            </a:r>
            <a:r>
              <a:rPr lang="en-US" sz="1800" dirty="0">
                <a:solidFill>
                  <a:srgbClr val="000000"/>
                </a:solidFill>
                <a:latin typeface="Gill Sans"/>
                <a:cs typeface="Gill Sans"/>
                <a:sym typeface="Comic Sans MS" pitchFamily="-65" charset="0"/>
              </a:rPr>
              <a:t> 2017 did not match the observations well.</a:t>
            </a:r>
          </a:p>
        </p:txBody>
      </p:sp>
    </p:spTree>
    <p:extLst>
      <p:ext uri="{BB962C8B-B14F-4D97-AF65-F5344CB8AC3E}">
        <p14:creationId xmlns:p14="http://schemas.microsoft.com/office/powerpoint/2010/main" val="1351851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a:spLocks noChangeArrowheads="1"/>
          </p:cNvSpPr>
          <p:nvPr/>
        </p:nvSpPr>
        <p:spPr bwMode="auto">
          <a:xfrm>
            <a:off x="107504" y="1556792"/>
            <a:ext cx="3748563" cy="1290546"/>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285750" indent="-285750" defTabSz="449263">
              <a:lnSpc>
                <a:spcPct val="110000"/>
              </a:lnSpc>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800" dirty="0">
                <a:latin typeface="Gill Sans" charset="0"/>
                <a:ea typeface="Gill Sans" charset="0"/>
                <a:cs typeface="Gill Sans" charset="0"/>
              </a:rPr>
              <a:t>Updated model from Chen &amp; </a:t>
            </a:r>
            <a:r>
              <a:rPr lang="en-US" sz="1800" dirty="0" err="1">
                <a:latin typeface="Gill Sans" charset="0"/>
                <a:ea typeface="Gill Sans" charset="0"/>
                <a:cs typeface="Gill Sans" charset="0"/>
              </a:rPr>
              <a:t>Takata</a:t>
            </a:r>
            <a:r>
              <a:rPr lang="en-US" sz="1800" dirty="0">
                <a:latin typeface="Gill Sans" charset="0"/>
                <a:ea typeface="Gill Sans" charset="0"/>
                <a:cs typeface="Gill Sans" charset="0"/>
              </a:rPr>
              <a:t>, 2020.</a:t>
            </a:r>
          </a:p>
          <a:p>
            <a:pPr marL="285750" indent="-285750" defTabSz="449263">
              <a:lnSpc>
                <a:spcPct val="110000"/>
              </a:lnSpc>
              <a:buClr>
                <a:srgbClr val="000000"/>
              </a:buClr>
              <a:buSzPct val="100000"/>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800" dirty="0">
                <a:solidFill>
                  <a:srgbClr val="000000"/>
                </a:solidFill>
                <a:latin typeface="Gill Sans" charset="0"/>
                <a:cs typeface="Gill Sans" charset="0"/>
                <a:sym typeface="Comic Sans MS" pitchFamily="-65" charset="0"/>
              </a:rPr>
              <a:t>Uses improved orbital solution and assumes an inclined disk</a:t>
            </a:r>
            <a:endParaRPr lang="en-US" sz="1800" dirty="0">
              <a:solidFill>
                <a:srgbClr val="000000"/>
              </a:solidFill>
              <a:latin typeface="Gill Sans"/>
              <a:cs typeface="Gill Sans"/>
              <a:sym typeface="Comic Sans MS" pitchFamily="-65" charset="0"/>
            </a:endParaRPr>
          </a:p>
        </p:txBody>
      </p:sp>
      <p:sp>
        <p:nvSpPr>
          <p:cNvPr id="6" name="Rectangle 3"/>
          <p:cNvSpPr>
            <a:spLocks noGrp="1" noChangeArrowheads="1"/>
          </p:cNvSpPr>
          <p:nvPr>
            <p:ph type="title"/>
          </p:nvPr>
        </p:nvSpPr>
        <p:spPr>
          <a:xfrm>
            <a:off x="715380" y="317599"/>
            <a:ext cx="7740352" cy="458788"/>
          </a:xfrm>
        </p:spPr>
        <p:txBody>
          <a:bodyPr/>
          <a:lstStyle/>
          <a:p>
            <a:pPr algn="ctr" eaLnBrk="1" hangingPunct="1">
              <a:buClr>
                <a:srgbClr val="FF5050"/>
              </a:buClr>
              <a:buFont typeface="Verdana" pitchFamily="-65"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0000"/>
                </a:solidFill>
                <a:latin typeface="Verdana" pitchFamily="-65" charset="0"/>
                <a:ea typeface="ＭＳ Ｐゴシック" pitchFamily="-65" charset="-128"/>
                <a:cs typeface="ＭＳ Ｐゴシック" pitchFamily="-65" charset="-128"/>
              </a:rPr>
              <a:t>Scientific method at work! </a:t>
            </a:r>
            <a:br>
              <a:rPr lang="en-GB" sz="2800" b="1" dirty="0">
                <a:solidFill>
                  <a:srgbClr val="FF0000"/>
                </a:solidFill>
                <a:latin typeface="Verdana" pitchFamily="-65" charset="0"/>
                <a:ea typeface="ＭＳ Ｐゴシック" pitchFamily="-65" charset="-128"/>
                <a:cs typeface="ＭＳ Ｐゴシック" pitchFamily="-65" charset="-128"/>
              </a:rPr>
            </a:br>
            <a:r>
              <a:rPr lang="en-GB" sz="2800" b="1" dirty="0">
                <a:solidFill>
                  <a:srgbClr val="FF0000"/>
                </a:solidFill>
                <a:latin typeface="Verdana" pitchFamily="-65" charset="0"/>
                <a:ea typeface="ＭＳ Ｐゴシック" pitchFamily="-65" charset="-128"/>
                <a:cs typeface="ＭＳ Ｐゴシック" pitchFamily="-65" charset="-128"/>
              </a:rPr>
              <a:t>Updated model.</a:t>
            </a:r>
          </a:p>
        </p:txBody>
      </p:sp>
      <p:sp>
        <p:nvSpPr>
          <p:cNvPr id="11" name="TeV Model from…"/>
          <p:cNvSpPr/>
          <p:nvPr/>
        </p:nvSpPr>
        <p:spPr>
          <a:xfrm>
            <a:off x="3017444" y="7553622"/>
            <a:ext cx="3310380" cy="1116131"/>
          </a:xfrm>
          <a:prstGeom prst="roundRect">
            <a:avLst>
              <a:gd name="adj" fmla="val 17068"/>
            </a:avLst>
          </a:prstGeom>
          <a:solidFill>
            <a:srgbClr val="D6D6D6"/>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p>
            <a:pPr>
              <a:defRPr sz="1800" b="0">
                <a:latin typeface="Bree Serif"/>
                <a:ea typeface="Bree Serif"/>
                <a:cs typeface="Bree Serif"/>
                <a:sym typeface="Bree Serif"/>
              </a:defRPr>
            </a:pPr>
            <a:r>
              <a:rPr dirty="0"/>
              <a:t>TeV Model from</a:t>
            </a:r>
          </a:p>
          <a:p>
            <a:pPr>
              <a:defRPr sz="1800" b="0">
                <a:latin typeface="Bree Serif"/>
                <a:ea typeface="Bree Serif"/>
                <a:cs typeface="Bree Serif"/>
                <a:sym typeface="Bree Serif"/>
              </a:defRPr>
            </a:pPr>
            <a:r>
              <a:t>Takata et al, 2017 with parameters from Li et al 2017</a:t>
            </a:r>
          </a:p>
        </p:txBody>
      </p:sp>
      <p:pic>
        <p:nvPicPr>
          <p:cNvPr id="2" name="Picture 1">
            <a:extLst>
              <a:ext uri="{FF2B5EF4-FFF2-40B4-BE49-F238E27FC236}">
                <a16:creationId xmlns:a16="http://schemas.microsoft.com/office/drawing/2014/main" id="{D960B79A-5127-454E-A40A-BAB05C6A21B8}"/>
              </a:ext>
            </a:extLst>
          </p:cNvPr>
          <p:cNvPicPr>
            <a:picLocks noChangeAspect="1"/>
          </p:cNvPicPr>
          <p:nvPr/>
        </p:nvPicPr>
        <p:blipFill>
          <a:blip r:embed="rId3"/>
          <a:stretch>
            <a:fillRect/>
          </a:stretch>
        </p:blipFill>
        <p:spPr>
          <a:xfrm>
            <a:off x="4147615" y="1389888"/>
            <a:ext cx="4814307" cy="4116682"/>
          </a:xfrm>
          <a:prstGeom prst="rect">
            <a:avLst/>
          </a:prstGeom>
          <a:ln w="9525">
            <a:solidFill>
              <a:schemeClr val="tx1"/>
            </a:solidFill>
          </a:ln>
        </p:spPr>
      </p:pic>
      <p:pic>
        <p:nvPicPr>
          <p:cNvPr id="3" name="Picture 2">
            <a:extLst>
              <a:ext uri="{FF2B5EF4-FFF2-40B4-BE49-F238E27FC236}">
                <a16:creationId xmlns:a16="http://schemas.microsoft.com/office/drawing/2014/main" id="{22B19A67-4229-804E-8121-050F0C1FF324}"/>
              </a:ext>
            </a:extLst>
          </p:cNvPr>
          <p:cNvPicPr>
            <a:picLocks noChangeAspect="1"/>
          </p:cNvPicPr>
          <p:nvPr/>
        </p:nvPicPr>
        <p:blipFill>
          <a:blip r:embed="rId4"/>
          <a:stretch>
            <a:fillRect/>
          </a:stretch>
        </p:blipFill>
        <p:spPr>
          <a:xfrm>
            <a:off x="205040" y="3730752"/>
            <a:ext cx="3557123" cy="2773680"/>
          </a:xfrm>
          <a:prstGeom prst="rect">
            <a:avLst/>
          </a:prstGeom>
          <a:ln>
            <a:solidFill>
              <a:schemeClr val="accent4">
                <a:shade val="95000"/>
                <a:satMod val="105000"/>
              </a:schemeClr>
            </a:solidFill>
          </a:ln>
        </p:spPr>
      </p:pic>
    </p:spTree>
    <p:extLst>
      <p:ext uri="{BB962C8B-B14F-4D97-AF65-F5344CB8AC3E}">
        <p14:creationId xmlns:p14="http://schemas.microsoft.com/office/powerpoint/2010/main" val="2394638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
          <p:cNvSpPr txBox="1">
            <a:spLocks noChangeArrowheads="1"/>
          </p:cNvSpPr>
          <p:nvPr/>
        </p:nvSpPr>
        <p:spPr bwMode="auto">
          <a:xfrm>
            <a:off x="36576" y="1539081"/>
            <a:ext cx="9062976" cy="2822439"/>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63" defTabSz="449263">
              <a:lnSpc>
                <a:spcPct val="110000"/>
              </a:lnSpc>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rgbClr val="000000"/>
                </a:solidFill>
                <a:latin typeface="Calibri" charset="0"/>
                <a:ea typeface="Calibri" charset="0"/>
                <a:cs typeface="Calibri" charset="0"/>
                <a:sym typeface="Comic Sans MS" charset="0"/>
              </a:rPr>
              <a:t>Gamma-ray binaries are excellent laboratories for high energy particle astrophysics. </a:t>
            </a:r>
          </a:p>
          <a:p>
            <a:pPr indent="-182563" defTabSz="449263">
              <a:lnSpc>
                <a:spcPct val="110000"/>
              </a:lnSpc>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rgbClr val="000000"/>
                </a:solidFill>
                <a:latin typeface="Calibri" charset="0"/>
                <a:ea typeface="Calibri" charset="0"/>
                <a:cs typeface="Calibri" charset="0"/>
                <a:sym typeface="Comic Sans MS" charset="0"/>
              </a:rPr>
              <a:t>VERITAS observations constitute a legacy archive, and continue to provide new insight.</a:t>
            </a:r>
          </a:p>
          <a:p>
            <a:pPr indent="-182563" defTabSz="449263">
              <a:lnSpc>
                <a:spcPct val="110000"/>
              </a:lnSpc>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rgbClr val="000000"/>
                </a:solidFill>
                <a:latin typeface="Calibri" charset="0"/>
                <a:ea typeface="Calibri" charset="0"/>
                <a:cs typeface="Calibri" charset="0"/>
                <a:sym typeface="Comic Sans MS" charset="0"/>
              </a:rPr>
              <a:t>Multiwavelength observations are </a:t>
            </a:r>
            <a:r>
              <a:rPr lang="en-US" sz="1800" b="1" dirty="0">
                <a:solidFill>
                  <a:srgbClr val="000000"/>
                </a:solidFill>
                <a:latin typeface="Calibri" charset="0"/>
                <a:ea typeface="Calibri" charset="0"/>
                <a:cs typeface="Calibri" charset="0"/>
                <a:sym typeface="Comic Sans MS" charset="0"/>
              </a:rPr>
              <a:t>critical</a:t>
            </a:r>
            <a:r>
              <a:rPr lang="en-US" sz="1800" dirty="0">
                <a:solidFill>
                  <a:srgbClr val="000000"/>
                </a:solidFill>
                <a:latin typeface="Calibri" charset="0"/>
                <a:ea typeface="Calibri" charset="0"/>
                <a:cs typeface="Calibri" charset="0"/>
                <a:sym typeface="Comic Sans MS" charset="0"/>
              </a:rPr>
              <a:t> to discovery, and to understanding how these systems work. Progress sometimes requires patience…</a:t>
            </a:r>
          </a:p>
          <a:p>
            <a:pPr indent="-182563" defTabSz="449263">
              <a:lnSpc>
                <a:spcPct val="110000"/>
              </a:lnSpc>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rgbClr val="000000"/>
                </a:solidFill>
                <a:latin typeface="Calibri" charset="0"/>
                <a:ea typeface="Calibri" charset="0"/>
                <a:cs typeface="Calibri" charset="0"/>
                <a:sym typeface="Comic Sans MS" charset="0"/>
              </a:rPr>
              <a:t>Fermi, and current generation </a:t>
            </a:r>
            <a:r>
              <a:rPr lang="en-US" sz="1800" dirty="0" err="1">
                <a:solidFill>
                  <a:srgbClr val="000000"/>
                </a:solidFill>
                <a:latin typeface="Calibri" charset="0"/>
                <a:ea typeface="Calibri" charset="0"/>
                <a:cs typeface="Calibri" charset="0"/>
                <a:sym typeface="Comic Sans MS" charset="0"/>
              </a:rPr>
              <a:t>TeV</a:t>
            </a:r>
            <a:r>
              <a:rPr lang="en-US" sz="1800" dirty="0">
                <a:solidFill>
                  <a:srgbClr val="000000"/>
                </a:solidFill>
                <a:latin typeface="Calibri" charset="0"/>
                <a:ea typeface="Calibri" charset="0"/>
                <a:cs typeface="Calibri" charset="0"/>
                <a:sym typeface="Comic Sans MS" charset="0"/>
              </a:rPr>
              <a:t> observatories including VERITAS continue to look – there may be more binaries hiding in the archives.</a:t>
            </a:r>
          </a:p>
          <a:p>
            <a:pPr indent="-182563" defTabSz="449263">
              <a:lnSpc>
                <a:spcPct val="110000"/>
              </a:lnSpc>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rgbClr val="000000"/>
                </a:solidFill>
                <a:latin typeface="Calibri" charset="0"/>
                <a:ea typeface="Calibri" charset="0"/>
                <a:cs typeface="Calibri" charset="0"/>
                <a:sym typeface="Comic Sans MS" charset="0"/>
              </a:rPr>
              <a:t>CTA should see at least </a:t>
            </a:r>
            <a:r>
              <a:rPr lang="en-US" sz="1800" i="1" dirty="0">
                <a:solidFill>
                  <a:srgbClr val="000000"/>
                </a:solidFill>
                <a:latin typeface="Calibri" charset="0"/>
                <a:ea typeface="Calibri" charset="0"/>
                <a:cs typeface="Calibri" charset="0"/>
                <a:sym typeface="Comic Sans MS" charset="0"/>
              </a:rPr>
              <a:t>some</a:t>
            </a:r>
            <a:r>
              <a:rPr lang="en-US" sz="1800" dirty="0">
                <a:solidFill>
                  <a:srgbClr val="000000"/>
                </a:solidFill>
                <a:latin typeface="Calibri" charset="0"/>
                <a:ea typeface="Calibri" charset="0"/>
                <a:cs typeface="Calibri" charset="0"/>
                <a:sym typeface="Comic Sans MS" charset="0"/>
              </a:rPr>
              <a:t> more - one big observational question: How many GeV-faint gamma-ray binaries are there?</a:t>
            </a:r>
          </a:p>
        </p:txBody>
      </p:sp>
      <p:sp>
        <p:nvSpPr>
          <p:cNvPr id="8" name="Rectangle 3"/>
          <p:cNvSpPr>
            <a:spLocks noGrp="1" noChangeArrowheads="1"/>
          </p:cNvSpPr>
          <p:nvPr>
            <p:ph type="title"/>
          </p:nvPr>
        </p:nvSpPr>
        <p:spPr>
          <a:xfrm>
            <a:off x="977488" y="314923"/>
            <a:ext cx="7247466" cy="458788"/>
          </a:xfrm>
        </p:spPr>
        <p:txBody>
          <a:bodyPr/>
          <a:lstStyle/>
          <a:p>
            <a:pPr eaLnBrk="1" hangingPunct="1">
              <a:buClr>
                <a:srgbClr val="FF5050"/>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5050"/>
                </a:solidFill>
                <a:latin typeface="Verdana" charset="0"/>
              </a:rPr>
              <a:t>Summary</a:t>
            </a:r>
          </a:p>
        </p:txBody>
      </p:sp>
    </p:spTree>
    <p:extLst>
      <p:ext uri="{BB962C8B-B14F-4D97-AF65-F5344CB8AC3E}">
        <p14:creationId xmlns:p14="http://schemas.microsoft.com/office/powerpoint/2010/main" val="86565614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2EFBD-A056-F749-94C6-8515B75E94E4}"/>
              </a:ext>
            </a:extLst>
          </p:cNvPr>
          <p:cNvSpPr>
            <a:spLocks noGrp="1"/>
          </p:cNvSpPr>
          <p:nvPr>
            <p:ph type="title"/>
          </p:nvPr>
        </p:nvSpPr>
        <p:spPr/>
        <p:txBody>
          <a:bodyPr/>
          <a:lstStyle/>
          <a:p>
            <a:r>
              <a:rPr lang="en-US" dirty="0"/>
              <a:t>Backup</a:t>
            </a:r>
          </a:p>
        </p:txBody>
      </p:sp>
      <p:sp>
        <p:nvSpPr>
          <p:cNvPr id="3" name="Content Placeholder 2">
            <a:extLst>
              <a:ext uri="{FF2B5EF4-FFF2-40B4-BE49-F238E27FC236}">
                <a16:creationId xmlns:a16="http://schemas.microsoft.com/office/drawing/2014/main" id="{C1CEDBB8-D571-AA40-BF32-10CC72DE519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1129807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TextBox 2"/>
          <p:cNvSpPr txBox="1">
            <a:spLocks noChangeArrowheads="1"/>
          </p:cNvSpPr>
          <p:nvPr/>
        </p:nvSpPr>
        <p:spPr bwMode="auto">
          <a:xfrm>
            <a:off x="71214" y="202490"/>
            <a:ext cx="4759689" cy="5749266"/>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12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2004 – 2006: a few </a:t>
            </a:r>
            <a:r>
              <a:rPr kumimoji="0" lang="en-US" sz="20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TeV</a:t>
            </a:r>
            <a:r>
              <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sources strongly detected &gt;100 </a:t>
            </a:r>
            <a:r>
              <a:rPr kumimoji="0" lang="en-US" sz="20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GeV</a:t>
            </a:r>
            <a:endPar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endParaRPr>
          </a:p>
          <a:p>
            <a:pPr marL="457200" marR="0" lvl="1" indent="-182563" algn="l" defTabSz="449263" rtl="0" eaLnBrk="0" fontAlgn="base" latinLnBrk="0" hangingPunct="0">
              <a:lnSpc>
                <a:spcPct val="110000"/>
              </a:lnSpc>
              <a:spcBef>
                <a:spcPct val="0"/>
              </a:spcBef>
              <a:spcAft>
                <a:spcPts val="12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rPr>
              <a:t>PSR B1259-63 </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(H.E.S.S.)</a:t>
            </a:r>
            <a:endPar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endParaRPr>
          </a:p>
          <a:p>
            <a:pPr marL="457200" marR="0" lvl="1" indent="-182563" algn="l" defTabSz="449263" rtl="0" eaLnBrk="0" fontAlgn="base" latinLnBrk="0" hangingPunct="0">
              <a:lnSpc>
                <a:spcPct val="110000"/>
              </a:lnSpc>
              <a:spcBef>
                <a:spcPct val="0"/>
              </a:spcBef>
              <a:spcAft>
                <a:spcPts val="12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rPr>
              <a:t>LS 5039 </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(H.E.S.S.)</a:t>
            </a:r>
            <a:endPar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endParaRPr>
          </a:p>
          <a:p>
            <a:pPr marL="457200" marR="0" lvl="1" indent="-182563" algn="l" defTabSz="449263" rtl="0" eaLnBrk="0" fontAlgn="base" latinLnBrk="0" hangingPunct="0">
              <a:lnSpc>
                <a:spcPct val="110000"/>
              </a:lnSpc>
              <a:spcBef>
                <a:spcPct val="0"/>
              </a:spcBef>
              <a:spcAft>
                <a:spcPts val="12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rPr>
              <a:t>LS I +61° 303 </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(MAGIC) </a:t>
            </a:r>
          </a:p>
          <a:p>
            <a:pPr marL="0" marR="0" lvl="0" indent="-182563" algn="l" defTabSz="449263" rtl="0" eaLnBrk="0" fontAlgn="base" latinLnBrk="0" hangingPunct="0">
              <a:lnSpc>
                <a:spcPct val="110000"/>
              </a:lnSpc>
              <a:spcBef>
                <a:spcPct val="0"/>
              </a:spcBef>
              <a:spcAft>
                <a:spcPts val="12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With good positions, high significance and repeatable detections,  and clear, </a:t>
            </a:r>
            <a:r>
              <a:rPr kumimoji="0" lang="en-US" sz="20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orbitally</a:t>
            </a:r>
            <a:r>
              <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modulated variability, the associations are definitive.</a:t>
            </a:r>
          </a:p>
          <a:p>
            <a:pPr marL="0" marR="0" lvl="0" indent="-182563" algn="l" defTabSz="449263" rtl="0" eaLnBrk="0" fontAlgn="base" latinLnBrk="0" hangingPunct="0">
              <a:lnSpc>
                <a:spcPct val="110000"/>
              </a:lnSpc>
              <a:spcBef>
                <a:spcPct val="0"/>
              </a:spcBef>
              <a:spcAft>
                <a:spcPts val="12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Fermi-LAT provided the next leap</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Good sensitivity.</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Good source localization.</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Near continuous monitoring.</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Firm ID of </a:t>
            </a:r>
            <a:r>
              <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rPr>
              <a:t>LS I +61° 303, LS 5039 </a:t>
            </a:r>
            <a:endPar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endParaRPr>
          </a:p>
        </p:txBody>
      </p:sp>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874832" y="201125"/>
            <a:ext cx="4245428" cy="2980352"/>
          </a:xfrm>
          <a:prstGeom prst="rect">
            <a:avLst/>
          </a:prstGeom>
        </p:spPr>
      </p:pic>
      <p:pic>
        <p:nvPicPr>
          <p:cNvPr id="11" name="Picture 10"/>
          <p:cNvPicPr>
            <a:picLocks noChangeAspect="1"/>
          </p:cNvPicPr>
          <p:nvPr/>
        </p:nvPicPr>
        <p:blipFill>
          <a:blip r:embed="rId4"/>
          <a:stretch>
            <a:fillRect/>
          </a:stretch>
        </p:blipFill>
        <p:spPr>
          <a:xfrm>
            <a:off x="4889314" y="3217476"/>
            <a:ext cx="4242816" cy="3408396"/>
          </a:xfrm>
          <a:prstGeom prst="rect">
            <a:avLst/>
          </a:prstGeom>
        </p:spPr>
      </p:pic>
      <p:sp>
        <p:nvSpPr>
          <p:cNvPr id="6" name="Rectangle 5"/>
          <p:cNvSpPr/>
          <p:nvPr/>
        </p:nvSpPr>
        <p:spPr>
          <a:xfrm>
            <a:off x="7110564" y="273746"/>
            <a:ext cx="1846499" cy="338554"/>
          </a:xfrm>
          <a:prstGeom prst="rect">
            <a:avLst/>
          </a:prstGeom>
          <a:solidFill>
            <a:schemeClr val="bg1"/>
          </a:solid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LS 5039, HESS</a:t>
            </a:r>
            <a:endParaRPr kumimoji="0" lang="en-US" sz="1600" b="0" i="0" u="none" strike="noStrike" kern="1200" cap="none" spc="0" normalizeH="0" baseline="0" noProof="0" dirty="0">
              <a:ln>
                <a:noFill/>
              </a:ln>
              <a:solidFill>
                <a:srgbClr val="FFFFFF"/>
              </a:solidFill>
              <a:effectLst/>
              <a:uLnTx/>
              <a:uFillTx/>
              <a:latin typeface="Verdana" charset="0"/>
              <a:ea typeface="+mn-ea"/>
              <a:cs typeface="+mn-cs"/>
            </a:endParaRPr>
          </a:p>
        </p:txBody>
      </p:sp>
      <p:sp>
        <p:nvSpPr>
          <p:cNvPr id="13" name="Rectangle 12"/>
          <p:cNvSpPr/>
          <p:nvPr/>
        </p:nvSpPr>
        <p:spPr>
          <a:xfrm>
            <a:off x="4972142" y="6195058"/>
            <a:ext cx="2695584" cy="338554"/>
          </a:xfrm>
          <a:prstGeom prst="rect">
            <a:avLst/>
          </a:prstGeom>
          <a:solidFill>
            <a:schemeClr val="bg1"/>
          </a:solid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LS I +61° 303, Fermi-LAT</a:t>
            </a:r>
            <a:endParaRPr kumimoji="0" lang="en-US" sz="1600" b="0" i="0" u="none" strike="noStrike" kern="1200" cap="none" spc="0" normalizeH="0" baseline="0" noProof="0" dirty="0">
              <a:ln>
                <a:noFill/>
              </a:ln>
              <a:solidFill>
                <a:srgbClr val="FFFFFF"/>
              </a:solidFill>
              <a:effectLst/>
              <a:uLnTx/>
              <a:uFillTx/>
              <a:latin typeface="Verdana" charset="0"/>
              <a:ea typeface="+mn-ea"/>
              <a:cs typeface="+mn-cs"/>
            </a:endParaRPr>
          </a:p>
        </p:txBody>
      </p:sp>
    </p:spTree>
    <p:extLst>
      <p:ext uri="{BB962C8B-B14F-4D97-AF65-F5344CB8AC3E}">
        <p14:creationId xmlns:p14="http://schemas.microsoft.com/office/powerpoint/2010/main" val="172272015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114300" y="361953"/>
            <a:ext cx="9144000" cy="458788"/>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a:solidFill>
                  <a:srgbClr val="FF5050"/>
                </a:solidFill>
                <a:latin typeface="Verdana" charset="0"/>
              </a:rPr>
              <a:t>HESS J0632+057: GeV</a:t>
            </a:r>
          </a:p>
        </p:txBody>
      </p:sp>
      <p:sp>
        <p:nvSpPr>
          <p:cNvPr id="5" name="TextBox 2"/>
          <p:cNvSpPr txBox="1">
            <a:spLocks noChangeArrowheads="1"/>
          </p:cNvSpPr>
          <p:nvPr/>
        </p:nvSpPr>
        <p:spPr bwMode="auto">
          <a:xfrm>
            <a:off x="328613" y="1038225"/>
            <a:ext cx="8175625" cy="1261884"/>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a:prstTxWarp prst="textNoShape">
              <a:avLst/>
            </a:prstTxWarp>
            <a:spAutoFit/>
          </a:bodyPr>
          <a:lstStyle/>
          <a:p>
            <a:pPr marL="0" marR="0" lvl="0" indent="-182563" algn="l" defTabSz="449263" rtl="0" eaLnBrk="0" fontAlgn="base" latinLnBrk="0" hangingPunct="0">
              <a:lnSpc>
                <a:spcPct val="110000"/>
              </a:lnSpc>
              <a:spcBef>
                <a:spcPct val="0"/>
              </a:spcBef>
              <a:spcAft>
                <a:spcPts val="12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First claimed at 3.6 </a:t>
            </a:r>
            <a:r>
              <a:rPr kumimoji="0" lang="en-US" sz="20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σ</a:t>
            </a:r>
            <a:r>
              <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based on two &gt;200 GeV photons by </a:t>
            </a:r>
            <a:r>
              <a:rPr kumimoji="0" lang="en-US" sz="20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Malyshev</a:t>
            </a:r>
            <a:r>
              <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(2016)</a:t>
            </a:r>
          </a:p>
          <a:p>
            <a:pPr marL="0" marR="0" lvl="0" indent="-182563" algn="l" defTabSz="449263" rtl="0" eaLnBrk="0" fontAlgn="base" latinLnBrk="0" hangingPunct="0">
              <a:lnSpc>
                <a:spcPct val="110000"/>
              </a:lnSpc>
              <a:spcBef>
                <a:spcPct val="0"/>
              </a:spcBef>
              <a:spcAft>
                <a:spcPts val="12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20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Careful pass 8 analysis by Li et al (2017) reveals faint modulated lower energy (&lt;10 GeV) emission component. </a:t>
            </a:r>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0237" y="3064673"/>
            <a:ext cx="2955926" cy="2792412"/>
          </a:xfrm>
          <a:prstGeom prst="rect">
            <a:avLst/>
          </a:prstGeom>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01636" y="3064673"/>
            <a:ext cx="4416902" cy="2770981"/>
          </a:xfrm>
          <a:prstGeom prst="rect">
            <a:avLst/>
          </a:prstGeom>
          <a:ln>
            <a:solidFill>
              <a:schemeClr val="accent4">
                <a:shade val="95000"/>
                <a:satMod val="105000"/>
              </a:schemeClr>
            </a:solidFill>
          </a:ln>
        </p:spPr>
      </p:pic>
    </p:spTree>
    <p:extLst>
      <p:ext uri="{BB962C8B-B14F-4D97-AF65-F5344CB8AC3E}">
        <p14:creationId xmlns:p14="http://schemas.microsoft.com/office/powerpoint/2010/main" val="263744940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114300" y="361953"/>
            <a:ext cx="9144000" cy="458788"/>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a:solidFill>
                  <a:srgbClr val="FF5050"/>
                </a:solidFill>
                <a:latin typeface="Verdana" charset="0"/>
              </a:rPr>
              <a:t>Gamma-ray binaries</a:t>
            </a:r>
            <a:br>
              <a:rPr lang="en-GB" sz="2400" b="1" dirty="0">
                <a:solidFill>
                  <a:srgbClr val="FF5050"/>
                </a:solidFill>
                <a:latin typeface="Verdana" charset="0"/>
              </a:rPr>
            </a:br>
            <a:endParaRPr lang="en-GB" sz="2400" b="1" dirty="0">
              <a:solidFill>
                <a:srgbClr val="FF5050"/>
              </a:solidFill>
              <a:latin typeface="Verdana" charset="0"/>
            </a:endParaRPr>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44610" y="2200275"/>
            <a:ext cx="6397163" cy="4329113"/>
          </a:xfrm>
          <a:prstGeom prst="rect">
            <a:avLst/>
          </a:prstGeom>
          <a:ln>
            <a:solidFill>
              <a:schemeClr val="tx1"/>
            </a:solidFill>
          </a:ln>
        </p:spPr>
      </p:pic>
      <p:sp>
        <p:nvSpPr>
          <p:cNvPr id="5" name="TextBox 2"/>
          <p:cNvSpPr txBox="1">
            <a:spLocks noChangeArrowheads="1"/>
          </p:cNvSpPr>
          <p:nvPr/>
        </p:nvSpPr>
        <p:spPr bwMode="auto">
          <a:xfrm>
            <a:off x="328613" y="1038225"/>
            <a:ext cx="8175625" cy="769441"/>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a:prstTxWarp prst="textNoShape">
              <a:avLst/>
            </a:prstTxWarp>
            <a:spAutoFit/>
          </a:bodyPr>
          <a:lstStyle/>
          <a:p>
            <a:pPr indent="-182563" defTabSz="449263">
              <a:lnSpc>
                <a:spcPct val="110000"/>
              </a:lnSpc>
              <a:spcAft>
                <a:spcPts val="12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2000" dirty="0">
                <a:solidFill>
                  <a:srgbClr val="000000"/>
                </a:solidFill>
                <a:latin typeface="Calibri" charset="0"/>
                <a:ea typeface="Calibri" charset="0"/>
                <a:cs typeface="Calibri" charset="0"/>
                <a:sym typeface="Comic Sans MS" charset="0"/>
              </a:rPr>
              <a:t>Systems comprised of a massive star and a compact object (black hole or neutron star), </a:t>
            </a:r>
            <a:r>
              <a:rPr lang="en-US" sz="2000" b="1" dirty="0">
                <a:solidFill>
                  <a:srgbClr val="000000"/>
                </a:solidFill>
                <a:latin typeface="Calibri" charset="0"/>
                <a:ea typeface="Calibri" charset="0"/>
                <a:cs typeface="Calibri" charset="0"/>
                <a:sym typeface="Comic Sans MS" charset="0"/>
              </a:rPr>
              <a:t>with periodic emission that peaks at energies &gt; 1MeV.</a:t>
            </a:r>
          </a:p>
        </p:txBody>
      </p:sp>
      <p:sp>
        <p:nvSpPr>
          <p:cNvPr id="2" name="TextBox 1">
            <a:extLst>
              <a:ext uri="{FF2B5EF4-FFF2-40B4-BE49-F238E27FC236}">
                <a16:creationId xmlns:a16="http://schemas.microsoft.com/office/drawing/2014/main" id="{D4491FC3-E17D-A242-AC9A-B71807501C89}"/>
              </a:ext>
            </a:extLst>
          </p:cNvPr>
          <p:cNvSpPr txBox="1"/>
          <p:nvPr/>
        </p:nvSpPr>
        <p:spPr>
          <a:xfrm>
            <a:off x="3644015" y="6577644"/>
            <a:ext cx="1627369" cy="307777"/>
          </a:xfrm>
          <a:prstGeom prst="rect">
            <a:avLst/>
          </a:prstGeom>
          <a:noFill/>
        </p:spPr>
        <p:txBody>
          <a:bodyPr wrap="none" rtlCol="0">
            <a:spAutoFit/>
          </a:bodyPr>
          <a:lstStyle/>
          <a:p>
            <a:r>
              <a:rPr lang="en-US" sz="1400" dirty="0">
                <a:solidFill>
                  <a:schemeClr val="tx1"/>
                </a:solidFill>
              </a:rPr>
              <a:t>Credit G. </a:t>
            </a:r>
            <a:r>
              <a:rPr lang="en-US" sz="1400" dirty="0" err="1">
                <a:solidFill>
                  <a:schemeClr val="tx1"/>
                </a:solidFill>
              </a:rPr>
              <a:t>Dubus</a:t>
            </a:r>
            <a:endParaRPr lang="en-US" sz="1400" dirty="0">
              <a:solidFill>
                <a:schemeClr val="tx1"/>
              </a:solidFill>
            </a:endParaRPr>
          </a:p>
        </p:txBody>
      </p:sp>
    </p:spTree>
    <p:extLst>
      <p:ext uri="{BB962C8B-B14F-4D97-AF65-F5344CB8AC3E}">
        <p14:creationId xmlns:p14="http://schemas.microsoft.com/office/powerpoint/2010/main" val="1530445925"/>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2185987" y="372376"/>
            <a:ext cx="5341296" cy="458788"/>
          </a:xfrm>
        </p:spPr>
        <p:txBody>
          <a:bodyPr/>
          <a:lstStyle/>
          <a:p>
            <a:pPr eaLnBrk="1" hangingPunct="1">
              <a:buClr>
                <a:srgbClr val="FF5050"/>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5050"/>
                </a:solidFill>
                <a:latin typeface="Verdana" charset="0"/>
              </a:rPr>
              <a:t>Pair cascades</a:t>
            </a:r>
          </a:p>
        </p:txBody>
      </p:sp>
      <p:sp>
        <p:nvSpPr>
          <p:cNvPr id="12" name="TextBox 2"/>
          <p:cNvSpPr txBox="1">
            <a:spLocks noChangeArrowheads="1"/>
          </p:cNvSpPr>
          <p:nvPr/>
        </p:nvSpPr>
        <p:spPr bwMode="auto">
          <a:xfrm>
            <a:off x="250301" y="1093298"/>
            <a:ext cx="8707431" cy="2074414"/>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Very high energy gamma-ray photons may trigger electromagnetic cascades when they pair produce.</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These particles then produce inverse Compton gamma-ray emission in all directions, since the electrons/positrons are </a:t>
            </a:r>
            <a:r>
              <a:rPr kumimoji="0" lang="en-US" sz="18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isotropized</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by strong magnetic fields (e.g. </a:t>
            </a:r>
            <a:r>
              <a:rPr kumimoji="0" lang="en-US" sz="18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Bednarek</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1997)</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 cascade development depends upon propagation through the anisotropic stellar photon fields.</a:t>
            </a:r>
          </a:p>
        </p:txBody>
      </p:sp>
      <p:pic>
        <p:nvPicPr>
          <p:cNvPr id="2" name="Picture 1"/>
          <p:cNvPicPr>
            <a:picLocks noChangeAspect="1"/>
          </p:cNvPicPr>
          <p:nvPr/>
        </p:nvPicPr>
        <p:blipFill>
          <a:blip r:embed="rId3"/>
          <a:stretch>
            <a:fillRect/>
          </a:stretch>
        </p:blipFill>
        <p:spPr>
          <a:xfrm>
            <a:off x="4391165" y="3253437"/>
            <a:ext cx="4165600" cy="3213100"/>
          </a:xfrm>
          <a:prstGeom prst="rect">
            <a:avLst/>
          </a:prstGeom>
        </p:spPr>
      </p:pic>
      <p:sp>
        <p:nvSpPr>
          <p:cNvPr id="4" name="TextBox 3"/>
          <p:cNvSpPr txBox="1"/>
          <p:nvPr/>
        </p:nvSpPr>
        <p:spPr>
          <a:xfrm>
            <a:off x="6372367" y="3477819"/>
            <a:ext cx="1956217" cy="83099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charset="0"/>
                <a:ea typeface="Calibri" charset="0"/>
                <a:cs typeface="Calibri" charset="0"/>
              </a:rPr>
              <a:t>Emission from cascades within the binary volume</a:t>
            </a:r>
          </a:p>
        </p:txBody>
      </p:sp>
      <p:sp>
        <p:nvSpPr>
          <p:cNvPr id="9" name="TextBox 8"/>
          <p:cNvSpPr txBox="1"/>
          <p:nvPr/>
        </p:nvSpPr>
        <p:spPr>
          <a:xfrm>
            <a:off x="5699059" y="5232521"/>
            <a:ext cx="1651416" cy="83099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charset="0"/>
                <a:ea typeface="Calibri" charset="0"/>
                <a:cs typeface="Calibri" charset="0"/>
              </a:rPr>
              <a:t>Emission from cascades towards the observer</a:t>
            </a:r>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1677" y="4146670"/>
            <a:ext cx="3573123" cy="1725921"/>
          </a:xfrm>
          <a:prstGeom prst="rect">
            <a:avLst/>
          </a:prstGeom>
        </p:spPr>
      </p:pic>
    </p:spTree>
    <p:extLst>
      <p:ext uri="{BB962C8B-B14F-4D97-AF65-F5344CB8AC3E}">
        <p14:creationId xmlns:p14="http://schemas.microsoft.com/office/powerpoint/2010/main" val="401134735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114300" y="361953"/>
            <a:ext cx="9144000" cy="458788"/>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err="1">
                <a:solidFill>
                  <a:srgbClr val="FF5050"/>
                </a:solidFill>
                <a:latin typeface="Verdana" charset="0"/>
              </a:rPr>
              <a:t>TeV</a:t>
            </a:r>
            <a:r>
              <a:rPr lang="en-GB" sz="2400" b="1" dirty="0">
                <a:solidFill>
                  <a:srgbClr val="FF5050"/>
                </a:solidFill>
                <a:latin typeface="Verdana" charset="0"/>
              </a:rPr>
              <a:t> Gamma-ray binaries today</a:t>
            </a:r>
            <a:br>
              <a:rPr lang="en-GB" sz="2400" b="1" dirty="0">
                <a:solidFill>
                  <a:srgbClr val="FF5050"/>
                </a:solidFill>
                <a:latin typeface="Verdana" charset="0"/>
              </a:rPr>
            </a:br>
            <a:endParaRPr lang="en-GB" sz="2400" b="1" dirty="0">
              <a:solidFill>
                <a:srgbClr val="FF5050"/>
              </a:solidFill>
              <a:latin typeface="Verdana" charset="0"/>
            </a:endParaRPr>
          </a:p>
        </p:txBody>
      </p:sp>
      <p:sp>
        <p:nvSpPr>
          <p:cNvPr id="5" name="TextBox 2"/>
          <p:cNvSpPr txBox="1">
            <a:spLocks noChangeArrowheads="1"/>
          </p:cNvSpPr>
          <p:nvPr/>
        </p:nvSpPr>
        <p:spPr bwMode="auto">
          <a:xfrm>
            <a:off x="315438" y="713231"/>
            <a:ext cx="8175625" cy="784830"/>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a:prstTxWarp prst="textNoShape">
              <a:avLst/>
            </a:prstTxWarp>
            <a:spAutoFit/>
          </a:bodyPr>
          <a:lstStyle/>
          <a:p>
            <a:pPr indent="-182563" defTabSz="449263">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2000" dirty="0">
                <a:solidFill>
                  <a:srgbClr val="000000"/>
                </a:solidFill>
                <a:latin typeface="Calibri" charset="0"/>
                <a:ea typeface="Calibri" charset="0"/>
                <a:cs typeface="Calibri" charset="0"/>
                <a:sym typeface="Comic Sans MS" charset="0"/>
              </a:rPr>
              <a:t>All show </a:t>
            </a:r>
            <a:r>
              <a:rPr lang="en-US" sz="2000" dirty="0" err="1">
                <a:solidFill>
                  <a:srgbClr val="000000"/>
                </a:solidFill>
                <a:latin typeface="Calibri" charset="0"/>
                <a:ea typeface="Calibri" charset="0"/>
                <a:cs typeface="Calibri" charset="0"/>
                <a:sym typeface="Comic Sans MS" charset="0"/>
              </a:rPr>
              <a:t>TeV</a:t>
            </a:r>
            <a:r>
              <a:rPr lang="en-US" sz="2000" dirty="0">
                <a:solidFill>
                  <a:srgbClr val="000000"/>
                </a:solidFill>
                <a:latin typeface="Calibri" charset="0"/>
                <a:ea typeface="Calibri" charset="0"/>
                <a:cs typeface="Calibri" charset="0"/>
                <a:sym typeface="Comic Sans MS" charset="0"/>
              </a:rPr>
              <a:t> variability tied to the orbital period of the binary system.</a:t>
            </a:r>
          </a:p>
          <a:p>
            <a:pPr indent="-182563" defTabSz="449263">
              <a:spcAft>
                <a:spcPts val="6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2000" dirty="0">
                <a:solidFill>
                  <a:srgbClr val="000000"/>
                </a:solidFill>
                <a:latin typeface="Calibri" charset="0"/>
                <a:ea typeface="Calibri" charset="0"/>
                <a:cs typeface="Calibri" charset="0"/>
                <a:sym typeface="Comic Sans MS" charset="0"/>
              </a:rPr>
              <a:t>Huge range of orbital parameters and stellar environments.</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10897"/>
            <a:ext cx="9144000" cy="2436134"/>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21705" y="4775616"/>
            <a:ext cx="2148395" cy="1745571"/>
          </a:xfrm>
          <a:prstGeom prst="rect">
            <a:avLst/>
          </a:prstGeom>
        </p:spPr>
      </p:pic>
      <p:sp>
        <p:nvSpPr>
          <p:cNvPr id="7" name="TextBox 6"/>
          <p:cNvSpPr txBox="1"/>
          <p:nvPr/>
        </p:nvSpPr>
        <p:spPr>
          <a:xfrm>
            <a:off x="2623095" y="6492611"/>
            <a:ext cx="1545616" cy="338554"/>
          </a:xfrm>
          <a:prstGeom prst="rect">
            <a:avLst/>
          </a:prstGeom>
          <a:noFill/>
        </p:spPr>
        <p:txBody>
          <a:bodyPr wrap="none" rtlCol="0">
            <a:spAutoFit/>
          </a:bodyPr>
          <a:lstStyle/>
          <a:p>
            <a:r>
              <a:rPr lang="en-US" sz="1600" dirty="0">
                <a:solidFill>
                  <a:schemeClr val="tx1"/>
                </a:solidFill>
                <a:latin typeface="Calibri" charset="0"/>
                <a:ea typeface="Calibri" charset="0"/>
                <a:cs typeface="Calibri" charset="0"/>
              </a:rPr>
              <a:t>PSR J2032+4127</a:t>
            </a:r>
          </a:p>
        </p:txBody>
      </p:sp>
      <p:sp>
        <p:nvSpPr>
          <p:cNvPr id="9" name="TextBox 8"/>
          <p:cNvSpPr txBox="1"/>
          <p:nvPr/>
        </p:nvSpPr>
        <p:spPr>
          <a:xfrm>
            <a:off x="2956326" y="4468608"/>
            <a:ext cx="1099981" cy="338554"/>
          </a:xfrm>
          <a:prstGeom prst="rect">
            <a:avLst/>
          </a:prstGeom>
          <a:noFill/>
        </p:spPr>
        <p:txBody>
          <a:bodyPr wrap="none" rtlCol="0">
            <a:spAutoFit/>
          </a:bodyPr>
          <a:lstStyle/>
          <a:p>
            <a:r>
              <a:rPr lang="en-US" sz="1600" dirty="0">
                <a:solidFill>
                  <a:srgbClr val="FF0000"/>
                </a:solidFill>
                <a:latin typeface="Calibri" charset="0"/>
                <a:ea typeface="Calibri" charset="0"/>
                <a:cs typeface="Calibri" charset="0"/>
              </a:rPr>
              <a:t>P=50 </a:t>
            </a:r>
            <a:r>
              <a:rPr lang="en-US" sz="1600" b="1" dirty="0">
                <a:solidFill>
                  <a:srgbClr val="FF0000"/>
                </a:solidFill>
                <a:latin typeface="Calibri" charset="0"/>
                <a:ea typeface="Calibri" charset="0"/>
                <a:cs typeface="Calibri" charset="0"/>
              </a:rPr>
              <a:t>years</a:t>
            </a:r>
          </a:p>
        </p:txBody>
      </p:sp>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7646" y="4793003"/>
            <a:ext cx="1935163" cy="1775112"/>
          </a:xfrm>
          <a:prstGeom prst="rect">
            <a:avLst/>
          </a:prstGeom>
        </p:spPr>
      </p:pic>
      <p:sp>
        <p:nvSpPr>
          <p:cNvPr id="11" name="TextBox 10"/>
          <p:cNvSpPr txBox="1"/>
          <p:nvPr/>
        </p:nvSpPr>
        <p:spPr>
          <a:xfrm>
            <a:off x="3265256" y="5943038"/>
            <a:ext cx="862737" cy="338554"/>
          </a:xfrm>
          <a:prstGeom prst="rect">
            <a:avLst/>
          </a:prstGeom>
          <a:noFill/>
        </p:spPr>
        <p:txBody>
          <a:bodyPr wrap="none" rtlCol="0">
            <a:spAutoFit/>
          </a:bodyPr>
          <a:lstStyle/>
          <a:p>
            <a:r>
              <a:rPr lang="en-US" sz="1600">
                <a:latin typeface="Calibri" charset="0"/>
                <a:ea typeface="Calibri" charset="0"/>
                <a:cs typeface="Calibri" charset="0"/>
              </a:rPr>
              <a:t>VERITAS</a:t>
            </a:r>
            <a:endParaRPr lang="en-US" sz="1600" dirty="0">
              <a:latin typeface="Calibri" charset="0"/>
              <a:ea typeface="Calibri" charset="0"/>
              <a:cs typeface="Calibri" charset="0"/>
            </a:endParaRPr>
          </a:p>
        </p:txBody>
      </p:sp>
      <p:sp>
        <p:nvSpPr>
          <p:cNvPr id="13" name="TextBox 12"/>
          <p:cNvSpPr txBox="1"/>
          <p:nvPr/>
        </p:nvSpPr>
        <p:spPr>
          <a:xfrm>
            <a:off x="784503" y="6488531"/>
            <a:ext cx="811441" cy="338554"/>
          </a:xfrm>
          <a:prstGeom prst="rect">
            <a:avLst/>
          </a:prstGeom>
          <a:noFill/>
        </p:spPr>
        <p:txBody>
          <a:bodyPr wrap="none" rtlCol="0">
            <a:spAutoFit/>
          </a:bodyPr>
          <a:lstStyle/>
          <a:p>
            <a:r>
              <a:rPr lang="en-US" sz="1600">
                <a:solidFill>
                  <a:schemeClr val="tx1"/>
                </a:solidFill>
                <a:latin typeface="Calibri" charset="0"/>
                <a:ea typeface="Calibri" charset="0"/>
                <a:cs typeface="Calibri" charset="0"/>
              </a:rPr>
              <a:t>LMC P3</a:t>
            </a:r>
            <a:endParaRPr lang="en-US" sz="1600" dirty="0">
              <a:solidFill>
                <a:schemeClr val="tx1"/>
              </a:solidFill>
              <a:latin typeface="Calibri" charset="0"/>
              <a:ea typeface="Calibri" charset="0"/>
              <a:cs typeface="Calibri" charset="0"/>
            </a:endParaRPr>
          </a:p>
        </p:txBody>
      </p:sp>
      <p:sp>
        <p:nvSpPr>
          <p:cNvPr id="3" name="TextBox 2"/>
          <p:cNvSpPr txBox="1"/>
          <p:nvPr/>
        </p:nvSpPr>
        <p:spPr>
          <a:xfrm>
            <a:off x="328613" y="1557123"/>
            <a:ext cx="1269322" cy="369332"/>
          </a:xfrm>
          <a:prstGeom prst="rect">
            <a:avLst/>
          </a:prstGeom>
          <a:noFill/>
        </p:spPr>
        <p:txBody>
          <a:bodyPr wrap="none" rtlCol="0">
            <a:spAutoFit/>
          </a:bodyPr>
          <a:lstStyle/>
          <a:p>
            <a:r>
              <a:rPr lang="en-US" sz="1800" dirty="0">
                <a:solidFill>
                  <a:srgbClr val="FF0000"/>
                </a:solidFill>
                <a:latin typeface="Calibri" charset="0"/>
                <a:ea typeface="Calibri" charset="0"/>
                <a:cs typeface="Calibri" charset="0"/>
              </a:rPr>
              <a:t>P=3.4 </a:t>
            </a:r>
            <a:r>
              <a:rPr lang="en-US" sz="1800" b="1" dirty="0">
                <a:solidFill>
                  <a:srgbClr val="FF0000"/>
                </a:solidFill>
                <a:latin typeface="Calibri" charset="0"/>
                <a:ea typeface="Calibri" charset="0"/>
                <a:cs typeface="Calibri" charset="0"/>
              </a:rPr>
              <a:t>years</a:t>
            </a:r>
          </a:p>
        </p:txBody>
      </p:sp>
      <p:sp>
        <p:nvSpPr>
          <p:cNvPr id="14" name="TextBox 13"/>
          <p:cNvSpPr txBox="1"/>
          <p:nvPr/>
        </p:nvSpPr>
        <p:spPr>
          <a:xfrm>
            <a:off x="2200752" y="1557123"/>
            <a:ext cx="1183529" cy="369332"/>
          </a:xfrm>
          <a:prstGeom prst="rect">
            <a:avLst/>
          </a:prstGeom>
          <a:noFill/>
        </p:spPr>
        <p:txBody>
          <a:bodyPr wrap="none" rtlCol="0">
            <a:spAutoFit/>
          </a:bodyPr>
          <a:lstStyle/>
          <a:p>
            <a:r>
              <a:rPr lang="en-US" sz="1800" dirty="0">
                <a:solidFill>
                  <a:srgbClr val="FF0000"/>
                </a:solidFill>
                <a:latin typeface="Calibri" charset="0"/>
                <a:ea typeface="Calibri" charset="0"/>
                <a:cs typeface="Calibri" charset="0"/>
              </a:rPr>
              <a:t>P=3.9 days</a:t>
            </a:r>
          </a:p>
        </p:txBody>
      </p:sp>
      <p:sp>
        <p:nvSpPr>
          <p:cNvPr id="16" name="TextBox 15"/>
          <p:cNvSpPr txBox="1"/>
          <p:nvPr/>
        </p:nvSpPr>
        <p:spPr>
          <a:xfrm>
            <a:off x="3807425" y="1563417"/>
            <a:ext cx="1300549" cy="369332"/>
          </a:xfrm>
          <a:prstGeom prst="rect">
            <a:avLst/>
          </a:prstGeom>
          <a:noFill/>
        </p:spPr>
        <p:txBody>
          <a:bodyPr wrap="none" rtlCol="0">
            <a:spAutoFit/>
          </a:bodyPr>
          <a:lstStyle/>
          <a:p>
            <a:r>
              <a:rPr lang="en-US" sz="1800">
                <a:solidFill>
                  <a:srgbClr val="FF0000"/>
                </a:solidFill>
                <a:latin typeface="Calibri" charset="0"/>
                <a:ea typeface="Calibri" charset="0"/>
                <a:cs typeface="Calibri" charset="0"/>
              </a:rPr>
              <a:t>P=26.5 days</a:t>
            </a:r>
            <a:endParaRPr lang="en-US" sz="1800" dirty="0">
              <a:solidFill>
                <a:srgbClr val="FF0000"/>
              </a:solidFill>
              <a:latin typeface="Calibri" charset="0"/>
              <a:ea typeface="Calibri" charset="0"/>
              <a:cs typeface="Calibri" charset="0"/>
            </a:endParaRPr>
          </a:p>
        </p:txBody>
      </p:sp>
      <p:sp>
        <p:nvSpPr>
          <p:cNvPr id="17" name="TextBox 16"/>
          <p:cNvSpPr txBox="1"/>
          <p:nvPr/>
        </p:nvSpPr>
        <p:spPr>
          <a:xfrm>
            <a:off x="5575637" y="1555638"/>
            <a:ext cx="1242841" cy="369332"/>
          </a:xfrm>
          <a:prstGeom prst="rect">
            <a:avLst/>
          </a:prstGeom>
          <a:noFill/>
        </p:spPr>
        <p:txBody>
          <a:bodyPr wrap="none" rtlCol="0">
            <a:spAutoFit/>
          </a:bodyPr>
          <a:lstStyle/>
          <a:p>
            <a:r>
              <a:rPr lang="en-US" sz="1800">
                <a:solidFill>
                  <a:srgbClr val="FF0000"/>
                </a:solidFill>
                <a:latin typeface="Calibri" charset="0"/>
                <a:ea typeface="Calibri" charset="0"/>
                <a:cs typeface="Calibri" charset="0"/>
              </a:rPr>
              <a:t>P=315 days</a:t>
            </a:r>
            <a:endParaRPr lang="en-US" sz="1800" dirty="0">
              <a:solidFill>
                <a:srgbClr val="FF0000"/>
              </a:solidFill>
              <a:latin typeface="Calibri" charset="0"/>
              <a:ea typeface="Calibri" charset="0"/>
              <a:cs typeface="Calibri" charset="0"/>
            </a:endParaRPr>
          </a:p>
        </p:txBody>
      </p:sp>
      <p:sp>
        <p:nvSpPr>
          <p:cNvPr id="18" name="TextBox 17"/>
          <p:cNvSpPr txBox="1"/>
          <p:nvPr/>
        </p:nvSpPr>
        <p:spPr>
          <a:xfrm>
            <a:off x="7427008" y="1541565"/>
            <a:ext cx="1353447" cy="369332"/>
          </a:xfrm>
          <a:prstGeom prst="rect">
            <a:avLst/>
          </a:prstGeom>
          <a:noFill/>
        </p:spPr>
        <p:txBody>
          <a:bodyPr wrap="none" rtlCol="0">
            <a:spAutoFit/>
          </a:bodyPr>
          <a:lstStyle/>
          <a:p>
            <a:r>
              <a:rPr lang="en-US" sz="1800" dirty="0">
                <a:solidFill>
                  <a:srgbClr val="FF0000"/>
                </a:solidFill>
                <a:latin typeface="Calibri" charset="0"/>
                <a:ea typeface="Calibri" charset="0"/>
                <a:cs typeface="Calibri" charset="0"/>
              </a:rPr>
              <a:t>P= 16.6 days</a:t>
            </a:r>
          </a:p>
        </p:txBody>
      </p:sp>
      <p:sp>
        <p:nvSpPr>
          <p:cNvPr id="19" name="TextBox 18"/>
          <p:cNvSpPr txBox="1"/>
          <p:nvPr/>
        </p:nvSpPr>
        <p:spPr>
          <a:xfrm>
            <a:off x="552704" y="4439060"/>
            <a:ext cx="1300549" cy="369332"/>
          </a:xfrm>
          <a:prstGeom prst="rect">
            <a:avLst/>
          </a:prstGeom>
          <a:noFill/>
        </p:spPr>
        <p:txBody>
          <a:bodyPr wrap="none" rtlCol="0">
            <a:spAutoFit/>
          </a:bodyPr>
          <a:lstStyle/>
          <a:p>
            <a:r>
              <a:rPr lang="en-US" sz="1800" dirty="0">
                <a:solidFill>
                  <a:srgbClr val="FF0000"/>
                </a:solidFill>
                <a:latin typeface="Calibri" charset="0"/>
                <a:ea typeface="Calibri" charset="0"/>
                <a:cs typeface="Calibri" charset="0"/>
              </a:rPr>
              <a:t>P=10.3 days</a:t>
            </a:r>
          </a:p>
        </p:txBody>
      </p:sp>
      <p:sp>
        <p:nvSpPr>
          <p:cNvPr id="20" name="TextBox 19"/>
          <p:cNvSpPr txBox="1"/>
          <p:nvPr/>
        </p:nvSpPr>
        <p:spPr>
          <a:xfrm>
            <a:off x="4078746" y="3440070"/>
            <a:ext cx="766748" cy="338554"/>
          </a:xfrm>
          <a:prstGeom prst="rect">
            <a:avLst/>
          </a:prstGeom>
          <a:noFill/>
        </p:spPr>
        <p:txBody>
          <a:bodyPr wrap="none" rtlCol="0">
            <a:spAutoFit/>
          </a:bodyPr>
          <a:lstStyle/>
          <a:p>
            <a:r>
              <a:rPr lang="en-US" sz="1600" dirty="0">
                <a:latin typeface="Calibri" charset="0"/>
                <a:ea typeface="Calibri" charset="0"/>
                <a:cs typeface="Calibri" charset="0"/>
              </a:rPr>
              <a:t>MAGIC</a:t>
            </a:r>
          </a:p>
        </p:txBody>
      </p:sp>
      <p:pic>
        <p:nvPicPr>
          <p:cNvPr id="4" name="Picture 3">
            <a:extLst>
              <a:ext uri="{FF2B5EF4-FFF2-40B4-BE49-F238E27FC236}">
                <a16:creationId xmlns:a16="http://schemas.microsoft.com/office/drawing/2014/main" id="{4BD512CA-D843-F84B-960F-1D7573EB6F7D}"/>
              </a:ext>
            </a:extLst>
          </p:cNvPr>
          <p:cNvPicPr>
            <a:picLocks noChangeAspect="1"/>
          </p:cNvPicPr>
          <p:nvPr/>
        </p:nvPicPr>
        <p:blipFill>
          <a:blip r:embed="rId6"/>
          <a:stretch>
            <a:fillRect/>
          </a:stretch>
        </p:blipFill>
        <p:spPr>
          <a:xfrm>
            <a:off x="6887392" y="4774198"/>
            <a:ext cx="1796648" cy="1664542"/>
          </a:xfrm>
          <a:prstGeom prst="rect">
            <a:avLst/>
          </a:prstGeom>
        </p:spPr>
      </p:pic>
      <p:sp>
        <p:nvSpPr>
          <p:cNvPr id="22" name="TextBox 21">
            <a:extLst>
              <a:ext uri="{FF2B5EF4-FFF2-40B4-BE49-F238E27FC236}">
                <a16:creationId xmlns:a16="http://schemas.microsoft.com/office/drawing/2014/main" id="{FC432935-B998-8E49-95EB-26EDD23E832F}"/>
              </a:ext>
            </a:extLst>
          </p:cNvPr>
          <p:cNvSpPr txBox="1"/>
          <p:nvPr/>
        </p:nvSpPr>
        <p:spPr>
          <a:xfrm>
            <a:off x="6986592" y="6461827"/>
            <a:ext cx="1505156" cy="338554"/>
          </a:xfrm>
          <a:prstGeom prst="rect">
            <a:avLst/>
          </a:prstGeom>
          <a:noFill/>
        </p:spPr>
        <p:txBody>
          <a:bodyPr wrap="none" rtlCol="0">
            <a:spAutoFit/>
          </a:bodyPr>
          <a:lstStyle/>
          <a:p>
            <a:r>
              <a:rPr lang="en-US" sz="1600" dirty="0">
                <a:solidFill>
                  <a:schemeClr val="tx1"/>
                </a:solidFill>
                <a:latin typeface="Calibri" charset="0"/>
                <a:ea typeface="Calibri" charset="0"/>
                <a:cs typeface="Calibri" charset="0"/>
              </a:rPr>
              <a:t>HESS J1832-093</a:t>
            </a:r>
          </a:p>
        </p:txBody>
      </p:sp>
      <p:sp>
        <p:nvSpPr>
          <p:cNvPr id="23" name="TextBox 22">
            <a:extLst>
              <a:ext uri="{FF2B5EF4-FFF2-40B4-BE49-F238E27FC236}">
                <a16:creationId xmlns:a16="http://schemas.microsoft.com/office/drawing/2014/main" id="{6899238D-5857-7E45-B732-E86519AB2131}"/>
              </a:ext>
            </a:extLst>
          </p:cNvPr>
          <p:cNvSpPr txBox="1"/>
          <p:nvPr/>
        </p:nvSpPr>
        <p:spPr>
          <a:xfrm>
            <a:off x="7195399" y="4439060"/>
            <a:ext cx="1020536" cy="338554"/>
          </a:xfrm>
          <a:prstGeom prst="rect">
            <a:avLst/>
          </a:prstGeom>
          <a:noFill/>
        </p:spPr>
        <p:txBody>
          <a:bodyPr wrap="none" rtlCol="0">
            <a:spAutoFit/>
          </a:bodyPr>
          <a:lstStyle/>
          <a:p>
            <a:r>
              <a:rPr lang="en-US" sz="1600" dirty="0">
                <a:solidFill>
                  <a:srgbClr val="FF0000"/>
                </a:solidFill>
                <a:latin typeface="Calibri" charset="0"/>
                <a:ea typeface="Calibri" charset="0"/>
                <a:cs typeface="Calibri" charset="0"/>
              </a:rPr>
              <a:t>P=86 days</a:t>
            </a:r>
          </a:p>
        </p:txBody>
      </p:sp>
      <p:pic>
        <p:nvPicPr>
          <p:cNvPr id="24" name="Picture 23">
            <a:extLst>
              <a:ext uri="{FF2B5EF4-FFF2-40B4-BE49-F238E27FC236}">
                <a16:creationId xmlns:a16="http://schemas.microsoft.com/office/drawing/2014/main" id="{20B913C4-305C-CE45-A85B-3E8E2EF58323}"/>
              </a:ext>
            </a:extLst>
          </p:cNvPr>
          <p:cNvPicPr>
            <a:picLocks noChangeAspect="1"/>
          </p:cNvPicPr>
          <p:nvPr/>
        </p:nvPicPr>
        <p:blipFill>
          <a:blip r:embed="rId7"/>
          <a:stretch>
            <a:fillRect/>
          </a:stretch>
        </p:blipFill>
        <p:spPr>
          <a:xfrm>
            <a:off x="4648635" y="4883026"/>
            <a:ext cx="2047112" cy="1547286"/>
          </a:xfrm>
          <a:prstGeom prst="rect">
            <a:avLst/>
          </a:prstGeom>
        </p:spPr>
      </p:pic>
      <p:sp>
        <p:nvSpPr>
          <p:cNvPr id="25" name="TextBox 24">
            <a:extLst>
              <a:ext uri="{FF2B5EF4-FFF2-40B4-BE49-F238E27FC236}">
                <a16:creationId xmlns:a16="http://schemas.microsoft.com/office/drawing/2014/main" id="{301A7054-FA6F-2744-B5CB-E8FB700F6898}"/>
              </a:ext>
            </a:extLst>
          </p:cNvPr>
          <p:cNvSpPr txBox="1"/>
          <p:nvPr/>
        </p:nvSpPr>
        <p:spPr>
          <a:xfrm>
            <a:off x="5115585" y="4468608"/>
            <a:ext cx="1176028" cy="338554"/>
          </a:xfrm>
          <a:prstGeom prst="rect">
            <a:avLst/>
          </a:prstGeom>
          <a:noFill/>
        </p:spPr>
        <p:txBody>
          <a:bodyPr wrap="none" rtlCol="0">
            <a:spAutoFit/>
          </a:bodyPr>
          <a:lstStyle/>
          <a:p>
            <a:r>
              <a:rPr lang="en-US" sz="1600" dirty="0">
                <a:solidFill>
                  <a:srgbClr val="FF0000"/>
                </a:solidFill>
                <a:latin typeface="Calibri" charset="0"/>
                <a:ea typeface="Calibri" charset="0"/>
                <a:cs typeface="Calibri" charset="0"/>
              </a:rPr>
              <a:t>P=13.7 days</a:t>
            </a:r>
          </a:p>
        </p:txBody>
      </p:sp>
      <p:sp>
        <p:nvSpPr>
          <p:cNvPr id="26" name="TextBox 25">
            <a:extLst>
              <a:ext uri="{FF2B5EF4-FFF2-40B4-BE49-F238E27FC236}">
                <a16:creationId xmlns:a16="http://schemas.microsoft.com/office/drawing/2014/main" id="{F120389C-0E8E-6149-8D90-FE64E58AF545}"/>
              </a:ext>
            </a:extLst>
          </p:cNvPr>
          <p:cNvSpPr txBox="1"/>
          <p:nvPr/>
        </p:nvSpPr>
        <p:spPr>
          <a:xfrm>
            <a:off x="4815698" y="6420860"/>
            <a:ext cx="1854803" cy="584775"/>
          </a:xfrm>
          <a:prstGeom prst="rect">
            <a:avLst/>
          </a:prstGeom>
          <a:noFill/>
        </p:spPr>
        <p:txBody>
          <a:bodyPr wrap="none" rtlCol="0">
            <a:spAutoFit/>
          </a:bodyPr>
          <a:lstStyle/>
          <a:p>
            <a:r>
              <a:rPr lang="en-US" sz="1600" dirty="0">
                <a:solidFill>
                  <a:schemeClr val="tx1"/>
                </a:solidFill>
                <a:latin typeface="Calibri" charset="0"/>
                <a:ea typeface="Calibri" charset="0"/>
                <a:cs typeface="Calibri" charset="0"/>
              </a:rPr>
              <a:t>4 FGL J1405.1-6119 </a:t>
            </a:r>
          </a:p>
          <a:p>
            <a:endParaRPr lang="en-US" sz="1600" dirty="0">
              <a:solidFill>
                <a:schemeClr val="tx1"/>
              </a:solidFill>
              <a:latin typeface="Calibri" charset="0"/>
              <a:ea typeface="Calibri" charset="0"/>
              <a:cs typeface="Calibri" charset="0"/>
            </a:endParaRPr>
          </a:p>
        </p:txBody>
      </p:sp>
      <p:cxnSp>
        <p:nvCxnSpPr>
          <p:cNvPr id="27" name="Straight Connector 26">
            <a:extLst>
              <a:ext uri="{FF2B5EF4-FFF2-40B4-BE49-F238E27FC236}">
                <a16:creationId xmlns:a16="http://schemas.microsoft.com/office/drawing/2014/main" id="{536F9382-C2EA-A141-A03E-63435D447CE6}"/>
              </a:ext>
            </a:extLst>
          </p:cNvPr>
          <p:cNvCxnSpPr>
            <a:cxnSpLocks/>
          </p:cNvCxnSpPr>
          <p:nvPr/>
        </p:nvCxnSpPr>
        <p:spPr bwMode="auto">
          <a:xfrm>
            <a:off x="4723772" y="4807162"/>
            <a:ext cx="1946729" cy="1613698"/>
          </a:xfrm>
          <a:prstGeom prst="line">
            <a:avLst/>
          </a:prstGeom>
          <a:solidFill>
            <a:srgbClr val="00B8FF"/>
          </a:solidFill>
          <a:ln w="69850" cap="flat" cmpd="sng" algn="ctr">
            <a:solidFill>
              <a:srgbClr val="FF0000"/>
            </a:solidFill>
            <a:prstDash val="solid"/>
            <a:round/>
            <a:headEnd type="none" w="med" len="med"/>
            <a:tailEnd type="none" w="med" len="med"/>
          </a:ln>
          <a:effectLst/>
        </p:spPr>
      </p:cxnSp>
      <p:cxnSp>
        <p:nvCxnSpPr>
          <p:cNvPr id="28" name="Straight Connector 27">
            <a:extLst>
              <a:ext uri="{FF2B5EF4-FFF2-40B4-BE49-F238E27FC236}">
                <a16:creationId xmlns:a16="http://schemas.microsoft.com/office/drawing/2014/main" id="{C65267ED-39BA-1C43-9C00-6C7755CC048A}"/>
              </a:ext>
            </a:extLst>
          </p:cNvPr>
          <p:cNvCxnSpPr>
            <a:cxnSpLocks/>
          </p:cNvCxnSpPr>
          <p:nvPr/>
        </p:nvCxnSpPr>
        <p:spPr bwMode="auto">
          <a:xfrm flipH="1">
            <a:off x="4723773" y="4883026"/>
            <a:ext cx="1946728" cy="1461970"/>
          </a:xfrm>
          <a:prstGeom prst="line">
            <a:avLst/>
          </a:prstGeom>
          <a:solidFill>
            <a:srgbClr val="00B8FF"/>
          </a:solidFill>
          <a:ln w="6985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74971169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114300" y="361953"/>
            <a:ext cx="9144000" cy="458788"/>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a:solidFill>
                  <a:srgbClr val="FF5050"/>
                </a:solidFill>
                <a:latin typeface="Verdana" charset="0"/>
              </a:rPr>
              <a:t>GeV Gamma-ray binaries today</a:t>
            </a:r>
            <a:br>
              <a:rPr lang="en-GB" sz="2400" b="1" dirty="0">
                <a:solidFill>
                  <a:srgbClr val="FF5050"/>
                </a:solidFill>
                <a:latin typeface="Verdana" charset="0"/>
              </a:rPr>
            </a:br>
            <a:endParaRPr lang="en-GB" sz="2400" b="1" dirty="0">
              <a:solidFill>
                <a:srgbClr val="FF5050"/>
              </a:solidFill>
              <a:latin typeface="Verdana" charset="0"/>
            </a:endParaRPr>
          </a:p>
        </p:txBody>
      </p:sp>
      <p:sp>
        <p:nvSpPr>
          <p:cNvPr id="5" name="TextBox 2"/>
          <p:cNvSpPr txBox="1">
            <a:spLocks noChangeArrowheads="1"/>
          </p:cNvSpPr>
          <p:nvPr/>
        </p:nvSpPr>
        <p:spPr bwMode="auto">
          <a:xfrm>
            <a:off x="328613" y="1038225"/>
            <a:ext cx="8175625" cy="430887"/>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a:prstTxWarp prst="textNoShape">
              <a:avLst/>
            </a:prstTxWarp>
            <a:spAutoFit/>
          </a:bodyPr>
          <a:lstStyle/>
          <a:p>
            <a:pPr indent="-182563" defTabSz="449263">
              <a:lnSpc>
                <a:spcPct val="110000"/>
              </a:lnSpc>
              <a:spcAft>
                <a:spcPts val="12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2000" dirty="0">
                <a:solidFill>
                  <a:srgbClr val="000000"/>
                </a:solidFill>
                <a:latin typeface="Calibri" charset="0"/>
                <a:ea typeface="Calibri" charset="0"/>
                <a:cs typeface="Calibri" charset="0"/>
                <a:sym typeface="Comic Sans MS" charset="0"/>
              </a:rPr>
              <a:t>GeV variability tied to the orbital period of the binary system</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10897"/>
            <a:ext cx="9144000" cy="2436134"/>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27912" y="4823918"/>
            <a:ext cx="2148395" cy="1745571"/>
          </a:xfrm>
          <a:prstGeom prst="rect">
            <a:avLst/>
          </a:prstGeom>
        </p:spPr>
      </p:pic>
      <p:sp>
        <p:nvSpPr>
          <p:cNvPr id="7" name="TextBox 6"/>
          <p:cNvSpPr txBox="1"/>
          <p:nvPr/>
        </p:nvSpPr>
        <p:spPr>
          <a:xfrm>
            <a:off x="2629302" y="6540913"/>
            <a:ext cx="1545616" cy="338554"/>
          </a:xfrm>
          <a:prstGeom prst="rect">
            <a:avLst/>
          </a:prstGeom>
          <a:noFill/>
        </p:spPr>
        <p:txBody>
          <a:bodyPr wrap="none" rtlCol="0">
            <a:spAutoFit/>
          </a:bodyPr>
          <a:lstStyle/>
          <a:p>
            <a:r>
              <a:rPr lang="en-US" sz="1600" dirty="0">
                <a:solidFill>
                  <a:schemeClr val="tx1"/>
                </a:solidFill>
                <a:latin typeface="Calibri" charset="0"/>
                <a:ea typeface="Calibri" charset="0"/>
                <a:cs typeface="Calibri" charset="0"/>
              </a:rPr>
              <a:t>PSR J2032+4127</a:t>
            </a:r>
          </a:p>
        </p:txBody>
      </p:sp>
      <p:sp>
        <p:nvSpPr>
          <p:cNvPr id="9" name="TextBox 8"/>
          <p:cNvSpPr txBox="1"/>
          <p:nvPr/>
        </p:nvSpPr>
        <p:spPr>
          <a:xfrm>
            <a:off x="3101385" y="4506831"/>
            <a:ext cx="601447" cy="338554"/>
          </a:xfrm>
          <a:prstGeom prst="rect">
            <a:avLst/>
          </a:prstGeom>
          <a:noFill/>
        </p:spPr>
        <p:txBody>
          <a:bodyPr wrap="none" rtlCol="0">
            <a:spAutoFit/>
          </a:bodyPr>
          <a:lstStyle/>
          <a:p>
            <a:r>
              <a:rPr lang="en-US" sz="1600" dirty="0">
                <a:solidFill>
                  <a:schemeClr val="tx1"/>
                </a:solidFill>
                <a:latin typeface="Calibri" charset="0"/>
                <a:ea typeface="Calibri" charset="0"/>
                <a:cs typeface="Calibri" charset="0"/>
              </a:rPr>
              <a:t>2017</a:t>
            </a:r>
          </a:p>
        </p:txBody>
      </p:sp>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2757" y="4823918"/>
            <a:ext cx="1935163" cy="1775112"/>
          </a:xfrm>
          <a:prstGeom prst="rect">
            <a:avLst/>
          </a:prstGeom>
        </p:spPr>
      </p:pic>
      <p:sp>
        <p:nvSpPr>
          <p:cNvPr id="11" name="TextBox 10"/>
          <p:cNvSpPr txBox="1"/>
          <p:nvPr/>
        </p:nvSpPr>
        <p:spPr>
          <a:xfrm>
            <a:off x="3271463" y="5991340"/>
            <a:ext cx="862737" cy="338554"/>
          </a:xfrm>
          <a:prstGeom prst="rect">
            <a:avLst/>
          </a:prstGeom>
          <a:noFill/>
        </p:spPr>
        <p:txBody>
          <a:bodyPr wrap="none" rtlCol="0">
            <a:spAutoFit/>
          </a:bodyPr>
          <a:lstStyle/>
          <a:p>
            <a:r>
              <a:rPr lang="en-US" sz="1600">
                <a:latin typeface="Calibri" charset="0"/>
                <a:ea typeface="Calibri" charset="0"/>
                <a:cs typeface="Calibri" charset="0"/>
              </a:rPr>
              <a:t>VERITAS</a:t>
            </a:r>
            <a:endParaRPr lang="en-US" sz="1600" dirty="0">
              <a:latin typeface="Calibri" charset="0"/>
              <a:ea typeface="Calibri" charset="0"/>
              <a:cs typeface="Calibri" charset="0"/>
            </a:endParaRPr>
          </a:p>
        </p:txBody>
      </p:sp>
      <p:sp>
        <p:nvSpPr>
          <p:cNvPr id="12" name="TextBox 11"/>
          <p:cNvSpPr txBox="1"/>
          <p:nvPr/>
        </p:nvSpPr>
        <p:spPr>
          <a:xfrm>
            <a:off x="849614" y="4485701"/>
            <a:ext cx="601447" cy="338554"/>
          </a:xfrm>
          <a:prstGeom prst="rect">
            <a:avLst/>
          </a:prstGeom>
          <a:noFill/>
        </p:spPr>
        <p:txBody>
          <a:bodyPr wrap="none" rtlCol="0">
            <a:spAutoFit/>
          </a:bodyPr>
          <a:lstStyle/>
          <a:p>
            <a:r>
              <a:rPr lang="en-US" sz="1600">
                <a:solidFill>
                  <a:schemeClr val="tx1"/>
                </a:solidFill>
                <a:latin typeface="Calibri" charset="0"/>
                <a:ea typeface="Calibri" charset="0"/>
                <a:cs typeface="Calibri" charset="0"/>
              </a:rPr>
              <a:t>2017</a:t>
            </a:r>
            <a:endParaRPr lang="en-US" sz="1600" dirty="0">
              <a:solidFill>
                <a:schemeClr val="tx1"/>
              </a:solidFill>
              <a:latin typeface="Calibri" charset="0"/>
              <a:ea typeface="Calibri" charset="0"/>
              <a:cs typeface="Calibri" charset="0"/>
            </a:endParaRPr>
          </a:p>
        </p:txBody>
      </p:sp>
      <p:sp>
        <p:nvSpPr>
          <p:cNvPr id="13" name="TextBox 12"/>
          <p:cNvSpPr txBox="1"/>
          <p:nvPr/>
        </p:nvSpPr>
        <p:spPr>
          <a:xfrm>
            <a:off x="849614" y="6519446"/>
            <a:ext cx="811441" cy="338554"/>
          </a:xfrm>
          <a:prstGeom prst="rect">
            <a:avLst/>
          </a:prstGeom>
          <a:noFill/>
        </p:spPr>
        <p:txBody>
          <a:bodyPr wrap="none" rtlCol="0">
            <a:spAutoFit/>
          </a:bodyPr>
          <a:lstStyle/>
          <a:p>
            <a:r>
              <a:rPr lang="en-US" sz="1600">
                <a:solidFill>
                  <a:schemeClr val="tx1"/>
                </a:solidFill>
                <a:latin typeface="Calibri" charset="0"/>
                <a:ea typeface="Calibri" charset="0"/>
                <a:cs typeface="Calibri" charset="0"/>
              </a:rPr>
              <a:t>LMC P3</a:t>
            </a:r>
            <a:endParaRPr lang="en-US" sz="1600" dirty="0">
              <a:solidFill>
                <a:schemeClr val="tx1"/>
              </a:solidFill>
              <a:latin typeface="Calibri" charset="0"/>
              <a:ea typeface="Calibri" charset="0"/>
              <a:cs typeface="Calibri" charset="0"/>
            </a:endParaRPr>
          </a:p>
        </p:txBody>
      </p:sp>
      <p:sp>
        <p:nvSpPr>
          <p:cNvPr id="18" name="TextBox 17"/>
          <p:cNvSpPr txBox="1"/>
          <p:nvPr/>
        </p:nvSpPr>
        <p:spPr>
          <a:xfrm rot="19067741">
            <a:off x="5658039" y="2653255"/>
            <a:ext cx="1005019" cy="584775"/>
          </a:xfrm>
          <a:prstGeom prst="rect">
            <a:avLst/>
          </a:prstGeom>
          <a:solidFill>
            <a:schemeClr val="bg1">
              <a:alpha val="43000"/>
            </a:schemeClr>
          </a:solidFill>
        </p:spPr>
        <p:txBody>
          <a:bodyPr wrap="none" rtlCol="0">
            <a:spAutoFit/>
          </a:bodyPr>
          <a:lstStyle/>
          <a:p>
            <a:r>
              <a:rPr lang="en-US" sz="3200" dirty="0">
                <a:solidFill>
                  <a:schemeClr val="tx1"/>
                </a:solidFill>
                <a:latin typeface="Calibri" charset="0"/>
                <a:ea typeface="Calibri" charset="0"/>
                <a:cs typeface="Calibri" charset="0"/>
              </a:rPr>
              <a:t>Faint</a:t>
            </a:r>
          </a:p>
        </p:txBody>
      </p:sp>
      <p:pic>
        <p:nvPicPr>
          <p:cNvPr id="3" name="Picture 2">
            <a:extLst>
              <a:ext uri="{FF2B5EF4-FFF2-40B4-BE49-F238E27FC236}">
                <a16:creationId xmlns:a16="http://schemas.microsoft.com/office/drawing/2014/main" id="{112C42CD-1F73-384B-BD76-5A9C63101E57}"/>
              </a:ext>
            </a:extLst>
          </p:cNvPr>
          <p:cNvPicPr>
            <a:picLocks noChangeAspect="1"/>
          </p:cNvPicPr>
          <p:nvPr/>
        </p:nvPicPr>
        <p:blipFill>
          <a:blip r:embed="rId6"/>
          <a:stretch>
            <a:fillRect/>
          </a:stretch>
        </p:blipFill>
        <p:spPr>
          <a:xfrm>
            <a:off x="6726418" y="4703354"/>
            <a:ext cx="2196852" cy="1740704"/>
          </a:xfrm>
          <a:prstGeom prst="rect">
            <a:avLst/>
          </a:prstGeom>
        </p:spPr>
      </p:pic>
      <p:sp>
        <p:nvSpPr>
          <p:cNvPr id="17" name="TextBox 16">
            <a:extLst>
              <a:ext uri="{FF2B5EF4-FFF2-40B4-BE49-F238E27FC236}">
                <a16:creationId xmlns:a16="http://schemas.microsoft.com/office/drawing/2014/main" id="{9E21681C-C0F6-734F-B164-1107F2F3F982}"/>
              </a:ext>
            </a:extLst>
          </p:cNvPr>
          <p:cNvSpPr txBox="1"/>
          <p:nvPr/>
        </p:nvSpPr>
        <p:spPr>
          <a:xfrm>
            <a:off x="6986592" y="6461827"/>
            <a:ext cx="1505156" cy="338554"/>
          </a:xfrm>
          <a:prstGeom prst="rect">
            <a:avLst/>
          </a:prstGeom>
          <a:noFill/>
        </p:spPr>
        <p:txBody>
          <a:bodyPr wrap="none" rtlCol="0">
            <a:spAutoFit/>
          </a:bodyPr>
          <a:lstStyle/>
          <a:p>
            <a:r>
              <a:rPr lang="en-US" sz="1600" dirty="0">
                <a:solidFill>
                  <a:schemeClr val="tx1"/>
                </a:solidFill>
                <a:latin typeface="Calibri" charset="0"/>
                <a:ea typeface="Calibri" charset="0"/>
                <a:cs typeface="Calibri" charset="0"/>
              </a:rPr>
              <a:t>HESS J1832-093</a:t>
            </a:r>
          </a:p>
        </p:txBody>
      </p:sp>
      <p:sp>
        <p:nvSpPr>
          <p:cNvPr id="19" name="TextBox 18">
            <a:extLst>
              <a:ext uri="{FF2B5EF4-FFF2-40B4-BE49-F238E27FC236}">
                <a16:creationId xmlns:a16="http://schemas.microsoft.com/office/drawing/2014/main" id="{60A28694-501D-C646-BC30-53EEB4466515}"/>
              </a:ext>
            </a:extLst>
          </p:cNvPr>
          <p:cNvSpPr txBox="1"/>
          <p:nvPr/>
        </p:nvSpPr>
        <p:spPr>
          <a:xfrm>
            <a:off x="7509500" y="4402071"/>
            <a:ext cx="601447" cy="338554"/>
          </a:xfrm>
          <a:prstGeom prst="rect">
            <a:avLst/>
          </a:prstGeom>
          <a:noFill/>
        </p:spPr>
        <p:txBody>
          <a:bodyPr wrap="none" rtlCol="0">
            <a:spAutoFit/>
          </a:bodyPr>
          <a:lstStyle/>
          <a:p>
            <a:r>
              <a:rPr lang="en-US" sz="1600" dirty="0">
                <a:solidFill>
                  <a:schemeClr val="tx1"/>
                </a:solidFill>
                <a:latin typeface="Calibri" charset="0"/>
                <a:ea typeface="Calibri" charset="0"/>
                <a:cs typeface="Calibri" charset="0"/>
              </a:rPr>
              <a:t>2020</a:t>
            </a:r>
          </a:p>
        </p:txBody>
      </p:sp>
      <p:sp>
        <p:nvSpPr>
          <p:cNvPr id="21" name="TextBox 20">
            <a:extLst>
              <a:ext uri="{FF2B5EF4-FFF2-40B4-BE49-F238E27FC236}">
                <a16:creationId xmlns:a16="http://schemas.microsoft.com/office/drawing/2014/main" id="{425440EA-FBB4-E94F-B1CA-51F8421832F5}"/>
              </a:ext>
            </a:extLst>
          </p:cNvPr>
          <p:cNvSpPr txBox="1"/>
          <p:nvPr/>
        </p:nvSpPr>
        <p:spPr>
          <a:xfrm rot="19067741">
            <a:off x="7306999" y="5144800"/>
            <a:ext cx="1005019" cy="584775"/>
          </a:xfrm>
          <a:prstGeom prst="rect">
            <a:avLst/>
          </a:prstGeom>
          <a:solidFill>
            <a:schemeClr val="bg1">
              <a:alpha val="43000"/>
            </a:schemeClr>
          </a:solidFill>
        </p:spPr>
        <p:txBody>
          <a:bodyPr wrap="none" rtlCol="0">
            <a:spAutoFit/>
          </a:bodyPr>
          <a:lstStyle/>
          <a:p>
            <a:r>
              <a:rPr lang="en-US" sz="3200" dirty="0">
                <a:solidFill>
                  <a:schemeClr val="tx1"/>
                </a:solidFill>
                <a:latin typeface="Calibri" charset="0"/>
                <a:ea typeface="Calibri" charset="0"/>
                <a:cs typeface="Calibri" charset="0"/>
              </a:rPr>
              <a:t>Faint</a:t>
            </a:r>
            <a:endParaRPr lang="en-US" sz="1800" dirty="0">
              <a:solidFill>
                <a:schemeClr val="tx1"/>
              </a:solidFill>
              <a:latin typeface="Calibri" charset="0"/>
              <a:ea typeface="Calibri" charset="0"/>
              <a:cs typeface="Calibri" charset="0"/>
            </a:endParaRPr>
          </a:p>
        </p:txBody>
      </p:sp>
      <p:pic>
        <p:nvPicPr>
          <p:cNvPr id="10" name="Picture 9">
            <a:extLst>
              <a:ext uri="{FF2B5EF4-FFF2-40B4-BE49-F238E27FC236}">
                <a16:creationId xmlns:a16="http://schemas.microsoft.com/office/drawing/2014/main" id="{BC3E7837-347F-FA44-A410-E75E92CAFE3B}"/>
              </a:ext>
            </a:extLst>
          </p:cNvPr>
          <p:cNvPicPr>
            <a:picLocks noChangeAspect="1"/>
          </p:cNvPicPr>
          <p:nvPr/>
        </p:nvPicPr>
        <p:blipFill>
          <a:blip r:embed="rId7"/>
          <a:stretch>
            <a:fillRect/>
          </a:stretch>
        </p:blipFill>
        <p:spPr>
          <a:xfrm>
            <a:off x="4648635" y="4883026"/>
            <a:ext cx="2047112" cy="1547286"/>
          </a:xfrm>
          <a:prstGeom prst="rect">
            <a:avLst/>
          </a:prstGeom>
        </p:spPr>
      </p:pic>
      <p:sp>
        <p:nvSpPr>
          <p:cNvPr id="22" name="TextBox 21">
            <a:extLst>
              <a:ext uri="{FF2B5EF4-FFF2-40B4-BE49-F238E27FC236}">
                <a16:creationId xmlns:a16="http://schemas.microsoft.com/office/drawing/2014/main" id="{CD99F134-0C8B-E44F-B46D-B929A17A8DED}"/>
              </a:ext>
            </a:extLst>
          </p:cNvPr>
          <p:cNvSpPr txBox="1"/>
          <p:nvPr/>
        </p:nvSpPr>
        <p:spPr>
          <a:xfrm>
            <a:off x="5362522" y="4545474"/>
            <a:ext cx="601447" cy="338554"/>
          </a:xfrm>
          <a:prstGeom prst="rect">
            <a:avLst/>
          </a:prstGeom>
          <a:noFill/>
        </p:spPr>
        <p:txBody>
          <a:bodyPr wrap="none" rtlCol="0">
            <a:spAutoFit/>
          </a:bodyPr>
          <a:lstStyle/>
          <a:p>
            <a:r>
              <a:rPr lang="en-US" sz="1600" dirty="0">
                <a:solidFill>
                  <a:schemeClr val="tx1"/>
                </a:solidFill>
                <a:latin typeface="Calibri" charset="0"/>
                <a:ea typeface="Calibri" charset="0"/>
                <a:cs typeface="Calibri" charset="0"/>
              </a:rPr>
              <a:t>2019</a:t>
            </a:r>
          </a:p>
        </p:txBody>
      </p:sp>
      <p:sp>
        <p:nvSpPr>
          <p:cNvPr id="23" name="TextBox 22">
            <a:extLst>
              <a:ext uri="{FF2B5EF4-FFF2-40B4-BE49-F238E27FC236}">
                <a16:creationId xmlns:a16="http://schemas.microsoft.com/office/drawing/2014/main" id="{4D2698A5-4CE1-8942-B582-1C0C60D1F55B}"/>
              </a:ext>
            </a:extLst>
          </p:cNvPr>
          <p:cNvSpPr txBox="1"/>
          <p:nvPr/>
        </p:nvSpPr>
        <p:spPr>
          <a:xfrm>
            <a:off x="4815698" y="6420860"/>
            <a:ext cx="1854803" cy="584775"/>
          </a:xfrm>
          <a:prstGeom prst="rect">
            <a:avLst/>
          </a:prstGeom>
          <a:noFill/>
        </p:spPr>
        <p:txBody>
          <a:bodyPr wrap="none" rtlCol="0">
            <a:spAutoFit/>
          </a:bodyPr>
          <a:lstStyle/>
          <a:p>
            <a:r>
              <a:rPr lang="en-US" sz="1600" dirty="0">
                <a:solidFill>
                  <a:schemeClr val="tx1"/>
                </a:solidFill>
                <a:latin typeface="Calibri" charset="0"/>
                <a:ea typeface="Calibri" charset="0"/>
                <a:cs typeface="Calibri" charset="0"/>
              </a:rPr>
              <a:t>4 FGL J1405.1-6119 </a:t>
            </a:r>
          </a:p>
          <a:p>
            <a:endParaRPr lang="en-US" sz="1600" dirty="0">
              <a:solidFill>
                <a:schemeClr val="tx1"/>
              </a:solidFill>
              <a:latin typeface="Calibri" charset="0"/>
              <a:ea typeface="Calibri" charset="0"/>
              <a:cs typeface="Calibri" charset="0"/>
            </a:endParaRPr>
          </a:p>
        </p:txBody>
      </p:sp>
      <p:sp>
        <p:nvSpPr>
          <p:cNvPr id="24" name="TextBox 23">
            <a:extLst>
              <a:ext uri="{FF2B5EF4-FFF2-40B4-BE49-F238E27FC236}">
                <a16:creationId xmlns:a16="http://schemas.microsoft.com/office/drawing/2014/main" id="{6D8B0853-5C18-6F42-AB23-7FF2E563C939}"/>
              </a:ext>
            </a:extLst>
          </p:cNvPr>
          <p:cNvSpPr txBox="1"/>
          <p:nvPr/>
        </p:nvSpPr>
        <p:spPr>
          <a:xfrm rot="19067741">
            <a:off x="2842929" y="5425898"/>
            <a:ext cx="1212191" cy="369332"/>
          </a:xfrm>
          <a:prstGeom prst="rect">
            <a:avLst/>
          </a:prstGeom>
          <a:solidFill>
            <a:schemeClr val="bg1">
              <a:alpha val="43000"/>
            </a:schemeClr>
          </a:solidFill>
        </p:spPr>
        <p:txBody>
          <a:bodyPr wrap="none" rtlCol="0">
            <a:spAutoFit/>
          </a:bodyPr>
          <a:lstStyle/>
          <a:p>
            <a:r>
              <a:rPr lang="en-US" sz="1800" dirty="0">
                <a:solidFill>
                  <a:schemeClr val="tx1"/>
                </a:solidFill>
                <a:latin typeface="Calibri" charset="0"/>
                <a:ea typeface="Calibri" charset="0"/>
                <a:cs typeface="Calibri" charset="0"/>
              </a:rPr>
              <a:t>Pulsar only</a:t>
            </a:r>
            <a:endParaRPr lang="en-US" sz="1100" dirty="0">
              <a:solidFill>
                <a:schemeClr val="tx1"/>
              </a:solidFill>
              <a:latin typeface="Calibri" charset="0"/>
              <a:ea typeface="Calibri" charset="0"/>
              <a:cs typeface="Calibri" charset="0"/>
            </a:endParaRPr>
          </a:p>
        </p:txBody>
      </p:sp>
    </p:spTree>
    <p:extLst>
      <p:ext uri="{BB962C8B-B14F-4D97-AF65-F5344CB8AC3E}">
        <p14:creationId xmlns:p14="http://schemas.microsoft.com/office/powerpoint/2010/main" val="704612720"/>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title"/>
          </p:nvPr>
        </p:nvSpPr>
        <p:spPr>
          <a:xfrm>
            <a:off x="0" y="188913"/>
            <a:ext cx="9144000" cy="458787"/>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5050"/>
                </a:solidFill>
                <a:latin typeface="Verdana" charset="0"/>
              </a:rPr>
              <a:t>So what drives them?</a:t>
            </a:r>
          </a:p>
        </p:txBody>
      </p:sp>
      <p:pic>
        <p:nvPicPr>
          <p:cNvPr id="51203" name="Picture 22" descr="GMaier_LSI61303andMQ.tiff"/>
          <p:cNvPicPr>
            <a:picLocks noChangeAspect="1"/>
          </p:cNvPicPr>
          <p:nvPr/>
        </p:nvPicPr>
        <p:blipFill>
          <a:blip r:embed="rId3"/>
          <a:srcRect/>
          <a:stretch>
            <a:fillRect/>
          </a:stretch>
        </p:blipFill>
        <p:spPr bwMode="auto">
          <a:xfrm>
            <a:off x="0" y="811213"/>
            <a:ext cx="9144000" cy="4879975"/>
          </a:xfrm>
          <a:prstGeom prst="rect">
            <a:avLst/>
          </a:prstGeom>
          <a:noFill/>
          <a:ln w="9525">
            <a:noFill/>
            <a:miter lim="800000"/>
            <a:headEnd/>
            <a:tailEnd/>
          </a:ln>
        </p:spPr>
      </p:pic>
      <p:sp>
        <p:nvSpPr>
          <p:cNvPr id="51204" name="Rectangle 23"/>
          <p:cNvSpPr>
            <a:spLocks noChangeArrowheads="1"/>
          </p:cNvSpPr>
          <p:nvPr/>
        </p:nvSpPr>
        <p:spPr bwMode="auto">
          <a:xfrm>
            <a:off x="2203450" y="5746750"/>
            <a:ext cx="4572000" cy="307975"/>
          </a:xfrm>
          <a:prstGeom prst="rect">
            <a:avLst/>
          </a:prstGeom>
          <a:noFill/>
          <a:ln w="9525">
            <a:noFill/>
            <a:miter lim="800000"/>
            <a:headEnd/>
            <a:tailEnd/>
          </a:ln>
        </p:spPr>
        <p:txBody>
          <a:bodyPr>
            <a:prstTxWarp prst="textNoShape">
              <a:avLst/>
            </a:prstTxWarp>
            <a:spAutoFit/>
          </a:bodyPr>
          <a:lstStyle/>
          <a:p>
            <a:pPr marL="0" marR="0" lvl="0" indent="0" algn="ctr" defTabSz="642938"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Comic Sans MS" charset="0"/>
                <a:ea typeface="+mn-ea"/>
                <a:cs typeface="+mn-cs"/>
                <a:sym typeface="Comic Sans MS" charset="0"/>
              </a:rPr>
              <a:t>Mirabel (Science 309, 714, 2006)</a:t>
            </a:r>
          </a:p>
        </p:txBody>
      </p:sp>
      <p:sp>
        <p:nvSpPr>
          <p:cNvPr id="5" name="TextBox 2"/>
          <p:cNvSpPr txBox="1">
            <a:spLocks noChangeArrowheads="1"/>
          </p:cNvSpPr>
          <p:nvPr/>
        </p:nvSpPr>
        <p:spPr bwMode="auto">
          <a:xfrm>
            <a:off x="308609" y="894325"/>
            <a:ext cx="2563821" cy="425758"/>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20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Accretion powered</a:t>
            </a:r>
          </a:p>
        </p:txBody>
      </p:sp>
      <p:sp>
        <p:nvSpPr>
          <p:cNvPr id="6" name="TextBox 2"/>
          <p:cNvSpPr txBox="1">
            <a:spLocks noChangeArrowheads="1"/>
          </p:cNvSpPr>
          <p:nvPr/>
        </p:nvSpPr>
        <p:spPr bwMode="auto">
          <a:xfrm>
            <a:off x="5244435" y="892413"/>
            <a:ext cx="1782335" cy="425758"/>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20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Wind-driven</a:t>
            </a:r>
          </a:p>
        </p:txBody>
      </p:sp>
    </p:spTree>
    <p:extLst>
      <p:ext uri="{BB962C8B-B14F-4D97-AF65-F5344CB8AC3E}">
        <p14:creationId xmlns:p14="http://schemas.microsoft.com/office/powerpoint/2010/main" val="1264241490"/>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TextBox 2"/>
          <p:cNvSpPr txBox="1">
            <a:spLocks noChangeArrowheads="1"/>
          </p:cNvSpPr>
          <p:nvPr/>
        </p:nvSpPr>
        <p:spPr bwMode="auto">
          <a:xfrm>
            <a:off x="94733" y="668788"/>
            <a:ext cx="5268255" cy="2228302"/>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Detected by Fermi-LAT (BSL)</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Orbital modulation well measured</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Emission peaks near </a:t>
            </a:r>
            <a:r>
              <a:rPr kumimoji="0" lang="en-US" sz="1800" b="0" i="1" u="none" strike="noStrike" kern="1200" cap="none" spc="0" normalizeH="0" baseline="0" noProof="0" dirty="0" err="1">
                <a:ln>
                  <a:noFill/>
                </a:ln>
                <a:solidFill>
                  <a:srgbClr val="FF0000"/>
                </a:solidFill>
                <a:effectLst/>
                <a:uLnTx/>
                <a:uFillTx/>
                <a:latin typeface="Calibri" charset="0"/>
                <a:ea typeface="Calibri" charset="0"/>
                <a:cs typeface="Calibri" charset="0"/>
                <a:sym typeface="Comic Sans MS" charset="0"/>
              </a:rPr>
              <a:t>periastron</a:t>
            </a:r>
            <a:endParaRPr kumimoji="0" lang="en-US" sz="1800" b="0" i="1"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endParaRP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rPr>
              <a:t>Cut-off</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at 6 GeV observed between LAT and VERITAS</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 GeV and </a:t>
            </a:r>
            <a:r>
              <a:rPr kumimoji="0" lang="en-US" sz="18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TeV</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spectra do not connect smoothly. Suggests different mechanisms.</a:t>
            </a:r>
          </a:p>
        </p:txBody>
      </p:sp>
      <p:sp>
        <p:nvSpPr>
          <p:cNvPr id="13" name="Rectangle 3"/>
          <p:cNvSpPr>
            <a:spLocks noGrp="1" noChangeArrowheads="1"/>
          </p:cNvSpPr>
          <p:nvPr>
            <p:ph type="title"/>
          </p:nvPr>
        </p:nvSpPr>
        <p:spPr>
          <a:xfrm>
            <a:off x="152399" y="147535"/>
            <a:ext cx="4184954" cy="458788"/>
          </a:xfrm>
        </p:spPr>
        <p:txBody>
          <a:bodyPr/>
          <a:lstStyle/>
          <a:p>
            <a:pPr eaLnBrk="1" hangingPunct="1">
              <a:buClr>
                <a:srgbClr val="FF5050"/>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b="1" dirty="0">
                <a:solidFill>
                  <a:srgbClr val="FF5050"/>
                </a:solidFill>
                <a:latin typeface="Verdana" charset="0"/>
              </a:rPr>
              <a:t>LS I +61°303</a:t>
            </a:r>
            <a:endParaRPr lang="en-GB" sz="2800" b="1" dirty="0">
              <a:solidFill>
                <a:srgbClr val="FF5050"/>
              </a:solidFill>
              <a:latin typeface="Verdana" charset="0"/>
            </a:endParaRPr>
          </a:p>
        </p:txBody>
      </p:sp>
      <p:pic>
        <p:nvPicPr>
          <p:cNvPr id="29" name="Picture 28"/>
          <p:cNvPicPr>
            <a:picLocks noChangeAspect="1"/>
          </p:cNvPicPr>
          <p:nvPr/>
        </p:nvPicPr>
        <p:blipFill>
          <a:blip r:embed="rId3"/>
          <a:stretch>
            <a:fillRect/>
          </a:stretch>
        </p:blipFill>
        <p:spPr>
          <a:xfrm>
            <a:off x="4568248" y="3471334"/>
            <a:ext cx="4517368" cy="3350381"/>
          </a:xfrm>
          <a:prstGeom prst="rect">
            <a:avLst/>
          </a:prstGeom>
        </p:spPr>
      </p:pic>
      <p:pic>
        <p:nvPicPr>
          <p:cNvPr id="30" name="Picture 29"/>
          <p:cNvPicPr>
            <a:picLocks noChangeAspect="1"/>
          </p:cNvPicPr>
          <p:nvPr/>
        </p:nvPicPr>
        <p:blipFill>
          <a:blip r:embed="rId4"/>
          <a:stretch>
            <a:fillRect/>
          </a:stretch>
        </p:blipFill>
        <p:spPr>
          <a:xfrm>
            <a:off x="217715" y="3084286"/>
            <a:ext cx="4078831" cy="3725333"/>
          </a:xfrm>
          <a:prstGeom prst="rect">
            <a:avLst/>
          </a:prstGeom>
        </p:spPr>
      </p:pic>
      <p:sp>
        <p:nvSpPr>
          <p:cNvPr id="32" name="Rectangle 31"/>
          <p:cNvSpPr/>
          <p:nvPr/>
        </p:nvSpPr>
        <p:spPr>
          <a:xfrm>
            <a:off x="8131993" y="3538445"/>
            <a:ext cx="1012007" cy="3385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Verdana" charset="0"/>
                <a:ea typeface="+mn-ea"/>
                <a:cs typeface="+mn-cs"/>
              </a:rPr>
              <a:t>Fermi</a:t>
            </a:r>
          </a:p>
        </p:txBody>
      </p:sp>
      <p:sp>
        <p:nvSpPr>
          <p:cNvPr id="34" name="Rectangle 33"/>
          <p:cNvSpPr/>
          <p:nvPr/>
        </p:nvSpPr>
        <p:spPr>
          <a:xfrm>
            <a:off x="1431215" y="3512792"/>
            <a:ext cx="1012007" cy="3385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Verdana" charset="0"/>
                <a:ea typeface="+mn-ea"/>
                <a:cs typeface="+mn-cs"/>
              </a:rPr>
              <a:t>Fermi</a:t>
            </a:r>
          </a:p>
        </p:txBody>
      </p:sp>
      <p:sp>
        <p:nvSpPr>
          <p:cNvPr id="35" name="Rectangle 34"/>
          <p:cNvSpPr/>
          <p:nvPr/>
        </p:nvSpPr>
        <p:spPr>
          <a:xfrm>
            <a:off x="3280960" y="4413014"/>
            <a:ext cx="1228904" cy="58477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Verdana" charset="0"/>
                <a:ea typeface="+mn-ea"/>
                <a:cs typeface="+mn-cs"/>
              </a:rPr>
              <a:t>MAGIC/</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Verdana" charset="0"/>
                <a:ea typeface="+mn-ea"/>
                <a:cs typeface="+mn-cs"/>
              </a:rPr>
              <a:t>VERITAS</a:t>
            </a:r>
          </a:p>
        </p:txBody>
      </p:sp>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498533" y="60260"/>
            <a:ext cx="3562266" cy="3366748"/>
          </a:xfrm>
          <a:prstGeom prst="rect">
            <a:avLst/>
          </a:prstGeom>
        </p:spPr>
      </p:pic>
      <p:sp>
        <p:nvSpPr>
          <p:cNvPr id="12" name="Rectangle 11"/>
          <p:cNvSpPr/>
          <p:nvPr/>
        </p:nvSpPr>
        <p:spPr>
          <a:xfrm>
            <a:off x="5805948" y="0"/>
            <a:ext cx="1283108"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Superior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conjunction</a:t>
            </a:r>
            <a:endParaRPr kumimoji="0" lang="en-US" sz="1400" b="0" i="1" u="none" strike="noStrike" kern="1200" cap="none" spc="0" normalizeH="0" baseline="0" noProof="0" dirty="0">
              <a:ln>
                <a:noFill/>
              </a:ln>
              <a:solidFill>
                <a:srgbClr val="FF0000"/>
              </a:solidFill>
              <a:effectLst/>
              <a:uLnTx/>
              <a:uFillTx/>
              <a:latin typeface="Verdana" charset="0"/>
              <a:ea typeface="+mn-ea"/>
              <a:cs typeface="+mn-cs"/>
            </a:endParaRPr>
          </a:p>
        </p:txBody>
      </p:sp>
      <p:sp>
        <p:nvSpPr>
          <p:cNvPr id="14" name="Rectangle 13"/>
          <p:cNvSpPr/>
          <p:nvPr/>
        </p:nvSpPr>
        <p:spPr>
          <a:xfrm>
            <a:off x="6563692" y="2668881"/>
            <a:ext cx="1283108"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Verdana" charset="0"/>
                <a:ea typeface="+mn-ea"/>
                <a:cs typeface="+mn-cs"/>
              </a:rPr>
              <a:t>Inferior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Verdana" charset="0"/>
                <a:ea typeface="+mn-ea"/>
                <a:cs typeface="+mn-cs"/>
              </a:rPr>
              <a:t>conjunction</a:t>
            </a:r>
          </a:p>
        </p:txBody>
      </p:sp>
      <p:sp>
        <p:nvSpPr>
          <p:cNvPr id="15" name="Rectangle 14"/>
          <p:cNvSpPr/>
          <p:nvPr/>
        </p:nvSpPr>
        <p:spPr>
          <a:xfrm>
            <a:off x="5334000" y="1634262"/>
            <a:ext cx="1283108" cy="73866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err="1">
                <a:ln>
                  <a:noFill/>
                </a:ln>
                <a:solidFill>
                  <a:srgbClr val="000000"/>
                </a:solidFill>
                <a:effectLst/>
                <a:uLnTx/>
                <a:uFillTx/>
                <a:latin typeface="Verdana" charset="0"/>
                <a:ea typeface="+mn-ea"/>
                <a:cs typeface="+mn-cs"/>
              </a:rPr>
              <a:t>Peri</a:t>
            </a:r>
            <a:r>
              <a:rPr kumimoji="0" lang="en-US" sz="1400" b="0" i="1" u="none" strike="noStrike" kern="1200" cap="none" spc="0" normalizeH="0" baseline="0" noProof="0" dirty="0">
                <a:ln>
                  <a:noFill/>
                </a:ln>
                <a:solidFill>
                  <a:srgbClr val="000000"/>
                </a:solidFill>
                <a:effectLst/>
                <a:uLnTx/>
                <a:uFillTx/>
                <a:latin typeface="Verdana" charset="0"/>
                <a:ea typeface="+mn-ea"/>
                <a:cs typeface="+mn-cs"/>
              </a:rPr>
              <a: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Verdana" charset="0"/>
                <a:ea typeface="+mn-ea"/>
                <a:cs typeface="+mn-cs"/>
              </a:rPr>
              <a:t>astron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Verdana" charset="0"/>
                <a:ea typeface="+mn-ea"/>
                <a:cs typeface="+mn-cs"/>
              </a:rPr>
              <a:t>0.1 AU</a:t>
            </a:r>
          </a:p>
        </p:txBody>
      </p:sp>
      <p:sp>
        <p:nvSpPr>
          <p:cNvPr id="16" name="Rectangle 15"/>
          <p:cNvSpPr/>
          <p:nvPr/>
        </p:nvSpPr>
        <p:spPr>
          <a:xfrm>
            <a:off x="7841795" y="184186"/>
            <a:ext cx="1283108"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err="1">
                <a:ln>
                  <a:noFill/>
                </a:ln>
                <a:solidFill>
                  <a:srgbClr val="000000"/>
                </a:solidFill>
                <a:effectLst/>
                <a:uLnTx/>
                <a:uFillTx/>
                <a:latin typeface="Verdana" charset="0"/>
                <a:ea typeface="+mn-ea"/>
                <a:cs typeface="+mn-cs"/>
              </a:rPr>
              <a:t>Apastron</a:t>
            </a:r>
            <a:endParaRPr kumimoji="0" lang="en-US" sz="1400" b="0" i="1" u="none" strike="noStrike" kern="1200" cap="none" spc="0" normalizeH="0" baseline="0" noProof="0" dirty="0">
              <a:ln>
                <a:noFill/>
              </a:ln>
              <a:solidFill>
                <a:srgbClr val="000000"/>
              </a:solidFill>
              <a:effectLst/>
              <a:uLnTx/>
              <a:uFillTx/>
              <a:latin typeface="Verdana"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Verdana" charset="0"/>
                <a:ea typeface="+mn-ea"/>
                <a:cs typeface="+mn-cs"/>
              </a:rPr>
              <a:t>0.7 AU</a:t>
            </a:r>
          </a:p>
        </p:txBody>
      </p:sp>
      <p:sp>
        <p:nvSpPr>
          <p:cNvPr id="17" name="Rectangle 16"/>
          <p:cNvSpPr/>
          <p:nvPr/>
        </p:nvSpPr>
        <p:spPr>
          <a:xfrm>
            <a:off x="7193875" y="3159769"/>
            <a:ext cx="1950125" cy="276999"/>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err="1">
                <a:ln>
                  <a:noFill/>
                </a:ln>
                <a:solidFill>
                  <a:srgbClr val="000000"/>
                </a:solidFill>
                <a:effectLst/>
                <a:uLnTx/>
                <a:uFillTx/>
                <a:latin typeface="Comic Sans MS"/>
                <a:ea typeface="+mn-ea"/>
                <a:cs typeface="Comic Sans MS"/>
              </a:rPr>
              <a:t>Aragona</a:t>
            </a:r>
            <a:r>
              <a:rPr kumimoji="0" lang="en-US" sz="1200" b="0" i="0" u="none" strike="noStrike" kern="1200" cap="none" spc="0" normalizeH="0" baseline="0" noProof="0" dirty="0">
                <a:ln>
                  <a:noFill/>
                </a:ln>
                <a:solidFill>
                  <a:srgbClr val="000000"/>
                </a:solidFill>
                <a:effectLst/>
                <a:uLnTx/>
                <a:uFillTx/>
                <a:latin typeface="Comic Sans MS"/>
                <a:ea typeface="+mn-ea"/>
                <a:cs typeface="Comic Sans MS"/>
              </a:rPr>
              <a:t> et al. </a:t>
            </a:r>
            <a:r>
              <a:rPr kumimoji="0" lang="en-US" sz="1200" b="0" i="0" u="none" strike="noStrike" kern="1200" cap="none" spc="0" normalizeH="0" baseline="0" noProof="0" dirty="0" err="1">
                <a:ln>
                  <a:noFill/>
                </a:ln>
                <a:solidFill>
                  <a:srgbClr val="000000"/>
                </a:solidFill>
                <a:effectLst/>
                <a:uLnTx/>
                <a:uFillTx/>
                <a:latin typeface="Comic Sans MS"/>
                <a:ea typeface="+mn-ea"/>
                <a:cs typeface="Comic Sans MS"/>
              </a:rPr>
              <a:t>ApJ</a:t>
            </a:r>
            <a:r>
              <a:rPr kumimoji="0" lang="en-US" sz="1200" b="0" i="0" u="none" strike="noStrike" kern="1200" cap="none" spc="0" normalizeH="0" baseline="0" noProof="0" dirty="0">
                <a:ln>
                  <a:noFill/>
                </a:ln>
                <a:solidFill>
                  <a:srgbClr val="000000"/>
                </a:solidFill>
                <a:effectLst/>
                <a:uLnTx/>
                <a:uFillTx/>
                <a:latin typeface="Comic Sans MS"/>
                <a:ea typeface="+mn-ea"/>
                <a:cs typeface="Comic Sans MS"/>
              </a:rPr>
              <a:t> 2009</a:t>
            </a:r>
          </a:p>
        </p:txBody>
      </p:sp>
      <p:sp>
        <p:nvSpPr>
          <p:cNvPr id="24" name="Moon 23"/>
          <p:cNvSpPr/>
          <p:nvPr/>
        </p:nvSpPr>
        <p:spPr bwMode="auto">
          <a:xfrm rot="19356887">
            <a:off x="6181806" y="1490501"/>
            <a:ext cx="366986" cy="1410809"/>
          </a:xfrm>
          <a:prstGeom prst="moon">
            <a:avLst>
              <a:gd name="adj" fmla="val 47498"/>
            </a:avLst>
          </a:prstGeom>
          <a:solidFill>
            <a:srgbClr val="008000"/>
          </a:solidFill>
          <a:ln w="9525" cap="flat" cmpd="sng" algn="ctr">
            <a:solidFill>
              <a:schemeClr val="tx1"/>
            </a:solidFill>
            <a:prstDash val="solid"/>
            <a:round/>
            <a:headEnd type="none" w="med" len="med"/>
            <a:tailEnd type="none" w="med" len="med"/>
          </a:ln>
          <a:effectLst/>
        </p:spPr>
      </p:sp>
    </p:spTree>
    <p:extLst>
      <p:ext uri="{BB962C8B-B14F-4D97-AF65-F5344CB8AC3E}">
        <p14:creationId xmlns:p14="http://schemas.microsoft.com/office/powerpoint/2010/main" val="330772587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854844A-A37C-D247-815B-321325C176F7}"/>
              </a:ext>
            </a:extLst>
          </p:cNvPr>
          <p:cNvPicPr>
            <a:picLocks noChangeAspect="1"/>
          </p:cNvPicPr>
          <p:nvPr/>
        </p:nvPicPr>
        <p:blipFill>
          <a:blip r:embed="rId2"/>
          <a:stretch>
            <a:fillRect/>
          </a:stretch>
        </p:blipFill>
        <p:spPr>
          <a:xfrm>
            <a:off x="211328" y="1987296"/>
            <a:ext cx="3441339" cy="2923794"/>
          </a:xfrm>
          <a:prstGeom prst="rect">
            <a:avLst/>
          </a:prstGeom>
        </p:spPr>
      </p:pic>
    </p:spTree>
    <p:extLst>
      <p:ext uri="{BB962C8B-B14F-4D97-AF65-F5344CB8AC3E}">
        <p14:creationId xmlns:p14="http://schemas.microsoft.com/office/powerpoint/2010/main" val="5332252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title"/>
          </p:nvPr>
        </p:nvSpPr>
        <p:spPr>
          <a:xfrm>
            <a:off x="0" y="188913"/>
            <a:ext cx="9144000" cy="458787"/>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a:solidFill>
                  <a:srgbClr val="FF5050"/>
                </a:solidFill>
                <a:latin typeface="Verdana" charset="0"/>
              </a:rPr>
              <a:t>A few things to think about (far from exhaustive)… </a:t>
            </a:r>
          </a:p>
        </p:txBody>
      </p:sp>
      <p:sp>
        <p:nvSpPr>
          <p:cNvPr id="8" name="TextBox 2"/>
          <p:cNvSpPr txBox="1">
            <a:spLocks noChangeArrowheads="1"/>
          </p:cNvSpPr>
          <p:nvPr/>
        </p:nvSpPr>
        <p:spPr bwMode="auto">
          <a:xfrm>
            <a:off x="0" y="846840"/>
            <a:ext cx="3228516" cy="392415"/>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What is the power source?</a:t>
            </a:r>
          </a:p>
        </p:txBody>
      </p:sp>
      <p:sp>
        <p:nvSpPr>
          <p:cNvPr id="9" name="TextBox 2"/>
          <p:cNvSpPr txBox="1">
            <a:spLocks noChangeArrowheads="1"/>
          </p:cNvSpPr>
          <p:nvPr/>
        </p:nvSpPr>
        <p:spPr bwMode="auto">
          <a:xfrm>
            <a:off x="3369046" y="833058"/>
            <a:ext cx="2625073"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Accretion-powered jet</a:t>
            </a:r>
          </a:p>
        </p:txBody>
      </p:sp>
      <p:sp>
        <p:nvSpPr>
          <p:cNvPr id="10" name="TextBox 2"/>
          <p:cNvSpPr txBox="1">
            <a:spLocks noChangeArrowheads="1"/>
          </p:cNvSpPr>
          <p:nvPr/>
        </p:nvSpPr>
        <p:spPr bwMode="auto">
          <a:xfrm>
            <a:off x="6144617" y="831146"/>
            <a:ext cx="1570588"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Pulsar wind </a:t>
            </a:r>
          </a:p>
        </p:txBody>
      </p:sp>
      <p:sp>
        <p:nvSpPr>
          <p:cNvPr id="11" name="TextBox 2"/>
          <p:cNvSpPr txBox="1">
            <a:spLocks noChangeArrowheads="1"/>
          </p:cNvSpPr>
          <p:nvPr/>
        </p:nvSpPr>
        <p:spPr bwMode="auto">
          <a:xfrm>
            <a:off x="0" y="1402827"/>
            <a:ext cx="3228516" cy="697114"/>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What is the particle acceleration mechanism?</a:t>
            </a:r>
          </a:p>
        </p:txBody>
      </p:sp>
      <p:sp>
        <p:nvSpPr>
          <p:cNvPr id="12" name="TextBox 2"/>
          <p:cNvSpPr txBox="1">
            <a:spLocks noChangeArrowheads="1"/>
          </p:cNvSpPr>
          <p:nvPr/>
        </p:nvSpPr>
        <p:spPr bwMode="auto">
          <a:xfrm>
            <a:off x="0" y="2872819"/>
            <a:ext cx="3857602" cy="392415"/>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How are the </a:t>
            </a:r>
            <a:r>
              <a:rPr kumimoji="0" lang="en-US" sz="1800" b="0" i="0" u="none" strike="noStrike" kern="1200" cap="none" spc="0" normalizeH="0" baseline="0" noProof="0" dirty="0" err="1">
                <a:ln>
                  <a:noFill/>
                </a:ln>
                <a:solidFill>
                  <a:srgbClr val="FF0000"/>
                </a:solidFill>
                <a:effectLst/>
                <a:uLnTx/>
                <a:uFillTx/>
                <a:latin typeface="Lucida Grande"/>
                <a:ea typeface="Lucida Grande"/>
                <a:cs typeface="Lucida Grande"/>
                <a:sym typeface="Comic Sans MS" charset="0"/>
              </a:rPr>
              <a:t>γ</a:t>
            </a:r>
            <a:r>
              <a:rPr kumimoji="0" lang="en-US" sz="1800" b="0" i="0"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-rays produced?</a:t>
            </a:r>
          </a:p>
        </p:txBody>
      </p:sp>
      <p:sp>
        <p:nvSpPr>
          <p:cNvPr id="14" name="TextBox 2"/>
          <p:cNvSpPr txBox="1">
            <a:spLocks noChangeArrowheads="1"/>
          </p:cNvSpPr>
          <p:nvPr/>
        </p:nvSpPr>
        <p:spPr bwMode="auto">
          <a:xfrm>
            <a:off x="-1" y="2243698"/>
            <a:ext cx="3821993" cy="392415"/>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What are the dominant particles?</a:t>
            </a:r>
          </a:p>
        </p:txBody>
      </p:sp>
      <p:sp>
        <p:nvSpPr>
          <p:cNvPr id="15" name="TextBox 2"/>
          <p:cNvSpPr txBox="1">
            <a:spLocks noChangeArrowheads="1"/>
          </p:cNvSpPr>
          <p:nvPr/>
        </p:nvSpPr>
        <p:spPr bwMode="auto">
          <a:xfrm>
            <a:off x="0" y="5221204"/>
            <a:ext cx="3002995" cy="392415"/>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What modulates the flux?</a:t>
            </a:r>
          </a:p>
        </p:txBody>
      </p:sp>
      <p:sp>
        <p:nvSpPr>
          <p:cNvPr id="16" name="TextBox 2"/>
          <p:cNvSpPr txBox="1">
            <a:spLocks noChangeArrowheads="1"/>
          </p:cNvSpPr>
          <p:nvPr/>
        </p:nvSpPr>
        <p:spPr bwMode="auto">
          <a:xfrm>
            <a:off x="3390882" y="1555228"/>
            <a:ext cx="1368806"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Jet shocks</a:t>
            </a:r>
          </a:p>
        </p:txBody>
      </p:sp>
      <p:sp>
        <p:nvSpPr>
          <p:cNvPr id="17" name="TextBox 2"/>
          <p:cNvSpPr txBox="1">
            <a:spLocks noChangeArrowheads="1"/>
          </p:cNvSpPr>
          <p:nvPr/>
        </p:nvSpPr>
        <p:spPr bwMode="auto">
          <a:xfrm>
            <a:off x="7547766" y="1567603"/>
            <a:ext cx="1560624"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Wind shocks</a:t>
            </a:r>
          </a:p>
        </p:txBody>
      </p:sp>
      <p:sp>
        <p:nvSpPr>
          <p:cNvPr id="18" name="TextBox 2"/>
          <p:cNvSpPr txBox="1">
            <a:spLocks noChangeArrowheads="1"/>
          </p:cNvSpPr>
          <p:nvPr/>
        </p:nvSpPr>
        <p:spPr bwMode="auto">
          <a:xfrm>
            <a:off x="3946845" y="2241785"/>
            <a:ext cx="1157058"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err="1">
                <a:ln>
                  <a:noFill/>
                </a:ln>
                <a:solidFill>
                  <a:srgbClr val="000000"/>
                </a:solidFill>
                <a:effectLst/>
                <a:uLnTx/>
                <a:uFillTx/>
                <a:latin typeface="Comic Sans MS" charset="0"/>
                <a:ea typeface="+mn-ea"/>
                <a:cs typeface="+mn-cs"/>
                <a:sym typeface="Comic Sans MS" charset="0"/>
              </a:rPr>
              <a:t>Hadronic</a:t>
            </a:r>
            <a:endPar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endParaRPr>
          </a:p>
        </p:txBody>
      </p:sp>
      <p:sp>
        <p:nvSpPr>
          <p:cNvPr id="19" name="TextBox 2"/>
          <p:cNvSpPr txBox="1">
            <a:spLocks noChangeArrowheads="1"/>
          </p:cNvSpPr>
          <p:nvPr/>
        </p:nvSpPr>
        <p:spPr bwMode="auto">
          <a:xfrm>
            <a:off x="5298064" y="2239872"/>
            <a:ext cx="1157058"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err="1">
                <a:ln>
                  <a:noFill/>
                </a:ln>
                <a:solidFill>
                  <a:srgbClr val="000000"/>
                </a:solidFill>
                <a:effectLst/>
                <a:uLnTx/>
                <a:uFillTx/>
                <a:latin typeface="Comic Sans MS" charset="0"/>
                <a:ea typeface="+mn-ea"/>
                <a:cs typeface="+mn-cs"/>
                <a:sym typeface="Comic Sans MS" charset="0"/>
              </a:rPr>
              <a:t>Leptonic</a:t>
            </a:r>
            <a:endPar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endParaRPr>
          </a:p>
        </p:txBody>
      </p:sp>
      <p:sp>
        <p:nvSpPr>
          <p:cNvPr id="21" name="TextBox 2"/>
          <p:cNvSpPr txBox="1">
            <a:spLocks noChangeArrowheads="1"/>
          </p:cNvSpPr>
          <p:nvPr/>
        </p:nvSpPr>
        <p:spPr bwMode="auto">
          <a:xfrm>
            <a:off x="4825193" y="1553320"/>
            <a:ext cx="2625073"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Magnetic reconnection</a:t>
            </a:r>
          </a:p>
        </p:txBody>
      </p:sp>
      <p:sp>
        <p:nvSpPr>
          <p:cNvPr id="22" name="TextBox 2"/>
          <p:cNvSpPr txBox="1">
            <a:spLocks noChangeArrowheads="1"/>
          </p:cNvSpPr>
          <p:nvPr/>
        </p:nvSpPr>
        <p:spPr bwMode="auto">
          <a:xfrm>
            <a:off x="3909332" y="2868992"/>
            <a:ext cx="1384484"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err="1">
                <a:ln>
                  <a:noFill/>
                </a:ln>
                <a:solidFill>
                  <a:srgbClr val="000000"/>
                </a:solidFill>
                <a:effectLst/>
                <a:uLnTx/>
                <a:uFillTx/>
                <a:latin typeface="Comic Sans MS" charset="0"/>
                <a:ea typeface="+mn-ea"/>
                <a:cs typeface="+mn-cs"/>
                <a:sym typeface="Comic Sans MS" charset="0"/>
              </a:rPr>
              <a:t>Pion</a:t>
            </a: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 decay</a:t>
            </a:r>
          </a:p>
        </p:txBody>
      </p:sp>
      <p:sp>
        <p:nvSpPr>
          <p:cNvPr id="23" name="TextBox 2"/>
          <p:cNvSpPr txBox="1">
            <a:spLocks noChangeArrowheads="1"/>
          </p:cNvSpPr>
          <p:nvPr/>
        </p:nvSpPr>
        <p:spPr bwMode="auto">
          <a:xfrm>
            <a:off x="5462337" y="2867080"/>
            <a:ext cx="1671260" cy="697114"/>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Inverse Compton</a:t>
            </a:r>
          </a:p>
        </p:txBody>
      </p:sp>
      <p:sp>
        <p:nvSpPr>
          <p:cNvPr id="24" name="TextBox 2"/>
          <p:cNvSpPr txBox="1">
            <a:spLocks noChangeArrowheads="1"/>
          </p:cNvSpPr>
          <p:nvPr/>
        </p:nvSpPr>
        <p:spPr bwMode="auto">
          <a:xfrm>
            <a:off x="5792781" y="4598214"/>
            <a:ext cx="2670204"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Pulsar magnetosphere</a:t>
            </a:r>
          </a:p>
        </p:txBody>
      </p:sp>
      <p:sp>
        <p:nvSpPr>
          <p:cNvPr id="25" name="TextBox 2"/>
          <p:cNvSpPr txBox="1">
            <a:spLocks noChangeArrowheads="1"/>
          </p:cNvSpPr>
          <p:nvPr/>
        </p:nvSpPr>
        <p:spPr bwMode="auto">
          <a:xfrm>
            <a:off x="7309112" y="3824738"/>
            <a:ext cx="1799278" cy="697114"/>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Pulsar wind zone</a:t>
            </a:r>
          </a:p>
        </p:txBody>
      </p:sp>
      <p:sp>
        <p:nvSpPr>
          <p:cNvPr id="26" name="TextBox 2"/>
          <p:cNvSpPr txBox="1">
            <a:spLocks noChangeArrowheads="1"/>
          </p:cNvSpPr>
          <p:nvPr/>
        </p:nvSpPr>
        <p:spPr bwMode="auto">
          <a:xfrm>
            <a:off x="0" y="3832391"/>
            <a:ext cx="3857602" cy="392415"/>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Where are the </a:t>
            </a:r>
            <a:r>
              <a:rPr kumimoji="0" lang="en-US" sz="1800" b="0" i="0" u="none" strike="noStrike" kern="1200" cap="none" spc="0" normalizeH="0" baseline="0" noProof="0" dirty="0" err="1">
                <a:ln>
                  <a:noFill/>
                </a:ln>
                <a:solidFill>
                  <a:srgbClr val="FF0000"/>
                </a:solidFill>
                <a:effectLst/>
                <a:uLnTx/>
                <a:uFillTx/>
                <a:latin typeface="Lucida Grande"/>
                <a:ea typeface="Lucida Grande"/>
                <a:cs typeface="Lucida Grande"/>
                <a:sym typeface="Comic Sans MS" charset="0"/>
              </a:rPr>
              <a:t>γ</a:t>
            </a:r>
            <a:r>
              <a:rPr kumimoji="0" lang="en-US" sz="1800" b="0" i="0"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-rays produced?</a:t>
            </a:r>
          </a:p>
        </p:txBody>
      </p:sp>
      <p:sp>
        <p:nvSpPr>
          <p:cNvPr id="27" name="TextBox 2"/>
          <p:cNvSpPr txBox="1">
            <a:spLocks noChangeArrowheads="1"/>
          </p:cNvSpPr>
          <p:nvPr/>
        </p:nvSpPr>
        <p:spPr bwMode="auto">
          <a:xfrm>
            <a:off x="5587190" y="3834697"/>
            <a:ext cx="1653232" cy="697114"/>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Wind collision region</a:t>
            </a:r>
          </a:p>
        </p:txBody>
      </p:sp>
      <p:sp>
        <p:nvSpPr>
          <p:cNvPr id="28" name="Rectangle 3"/>
          <p:cNvSpPr txBox="1">
            <a:spLocks noChangeArrowheads="1"/>
          </p:cNvSpPr>
          <p:nvPr/>
        </p:nvSpPr>
        <p:spPr bwMode="auto">
          <a:xfrm>
            <a:off x="0" y="6399213"/>
            <a:ext cx="9144000" cy="458787"/>
          </a:xfrm>
          <a:prstGeom prst="rect">
            <a:avLst/>
          </a:prstGeom>
          <a:noFill/>
          <a:ln w="9525">
            <a:noFill/>
            <a:miter lim="800000"/>
            <a:headEnd/>
            <a:tailEnd/>
          </a:ln>
        </p:spPr>
        <p:txBody>
          <a:bodyPr vert="horz" wrap="square" lIns="90000" tIns="46800" rIns="90000" bIns="46800" numCol="1" anchor="ctr" anchorCtr="0" compatLnSpc="1">
            <a:prstTxWarp prst="textNoShape">
              <a:avLst/>
            </a:prstTxWarp>
          </a:bodyPr>
          <a:lstStyle/>
          <a:p>
            <a:pPr marL="0" marR="0" lvl="0" indent="0" algn="ctr" defTabSz="449263" rtl="0" eaLnBrk="1" fontAlgn="base" latinLnBrk="0" hangingPunct="1">
              <a:lnSpc>
                <a:spcPct val="100000"/>
              </a:lnSpc>
              <a:spcBef>
                <a:spcPct val="0"/>
              </a:spcBef>
              <a:spcAft>
                <a:spcPct val="0"/>
              </a:spcAft>
              <a:buClr>
                <a:srgbClr val="FF5050"/>
              </a:buClr>
              <a:buSzPct val="100000"/>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2400" b="1" i="0" u="none" strike="noStrike" kern="0" cap="none" spc="0" normalizeH="0" baseline="0" noProof="0" dirty="0">
                <a:ln>
                  <a:noFill/>
                </a:ln>
                <a:solidFill>
                  <a:srgbClr val="FF5050"/>
                </a:solidFill>
                <a:effectLst/>
                <a:uLnTx/>
                <a:uFillTx/>
                <a:latin typeface="Verdana" charset="0"/>
                <a:ea typeface="ＭＳ Ｐゴシック" charset="-128"/>
                <a:cs typeface="ＭＳ Ｐゴシック" charset="-128"/>
              </a:rPr>
              <a:t>Many of these are not mutually exclusive…</a:t>
            </a:r>
          </a:p>
        </p:txBody>
      </p:sp>
      <p:sp>
        <p:nvSpPr>
          <p:cNvPr id="29" name="TextBox 2"/>
          <p:cNvSpPr txBox="1">
            <a:spLocks noChangeArrowheads="1"/>
          </p:cNvSpPr>
          <p:nvPr/>
        </p:nvSpPr>
        <p:spPr bwMode="auto">
          <a:xfrm>
            <a:off x="3876071" y="3809044"/>
            <a:ext cx="1653232"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Near the jet</a:t>
            </a:r>
          </a:p>
        </p:txBody>
      </p:sp>
      <p:sp>
        <p:nvSpPr>
          <p:cNvPr id="30" name="TextBox 2"/>
          <p:cNvSpPr txBox="1">
            <a:spLocks noChangeArrowheads="1"/>
          </p:cNvSpPr>
          <p:nvPr/>
        </p:nvSpPr>
        <p:spPr bwMode="auto">
          <a:xfrm>
            <a:off x="7288343" y="2888908"/>
            <a:ext cx="1671260" cy="697114"/>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Curvature Radiation</a:t>
            </a:r>
          </a:p>
        </p:txBody>
      </p:sp>
      <p:sp>
        <p:nvSpPr>
          <p:cNvPr id="31" name="TextBox 2"/>
          <p:cNvSpPr txBox="1">
            <a:spLocks noChangeArrowheads="1"/>
          </p:cNvSpPr>
          <p:nvPr/>
        </p:nvSpPr>
        <p:spPr bwMode="auto">
          <a:xfrm>
            <a:off x="3862298" y="4258199"/>
            <a:ext cx="1653232" cy="697114"/>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err="1">
                <a:ln>
                  <a:noFill/>
                </a:ln>
                <a:solidFill>
                  <a:srgbClr val="000000"/>
                </a:solidFill>
                <a:effectLst/>
                <a:uLnTx/>
                <a:uFillTx/>
                <a:latin typeface="Comic Sans MS" charset="0"/>
                <a:ea typeface="+mn-ea"/>
                <a:cs typeface="+mn-cs"/>
                <a:sym typeface="Comic Sans MS" charset="0"/>
              </a:rPr>
              <a:t>Circumstellar</a:t>
            </a: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 environment</a:t>
            </a:r>
          </a:p>
        </p:txBody>
      </p:sp>
      <p:sp>
        <p:nvSpPr>
          <p:cNvPr id="33" name="TextBox 2"/>
          <p:cNvSpPr txBox="1">
            <a:spLocks noChangeArrowheads="1"/>
          </p:cNvSpPr>
          <p:nvPr/>
        </p:nvSpPr>
        <p:spPr bwMode="auto">
          <a:xfrm>
            <a:off x="4400239" y="5247248"/>
            <a:ext cx="1700710"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Photon fields</a:t>
            </a:r>
          </a:p>
        </p:txBody>
      </p:sp>
      <p:sp>
        <p:nvSpPr>
          <p:cNvPr id="34" name="TextBox 2"/>
          <p:cNvSpPr txBox="1">
            <a:spLocks noChangeArrowheads="1"/>
          </p:cNvSpPr>
          <p:nvPr/>
        </p:nvSpPr>
        <p:spPr bwMode="auto">
          <a:xfrm>
            <a:off x="6131287" y="5245335"/>
            <a:ext cx="1868788"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Matter density</a:t>
            </a:r>
          </a:p>
        </p:txBody>
      </p:sp>
      <p:sp>
        <p:nvSpPr>
          <p:cNvPr id="35" name="TextBox 2"/>
          <p:cNvSpPr txBox="1">
            <a:spLocks noChangeArrowheads="1"/>
          </p:cNvSpPr>
          <p:nvPr/>
        </p:nvSpPr>
        <p:spPr bwMode="auto">
          <a:xfrm>
            <a:off x="189912" y="5943372"/>
            <a:ext cx="2017822" cy="392415"/>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Other effects?</a:t>
            </a:r>
          </a:p>
        </p:txBody>
      </p:sp>
      <p:sp>
        <p:nvSpPr>
          <p:cNvPr id="36" name="TextBox 2"/>
          <p:cNvSpPr txBox="1">
            <a:spLocks noChangeArrowheads="1"/>
          </p:cNvSpPr>
          <p:nvPr/>
        </p:nvSpPr>
        <p:spPr bwMode="auto">
          <a:xfrm>
            <a:off x="2451726" y="5945677"/>
            <a:ext cx="1904396"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Wind clumping</a:t>
            </a:r>
          </a:p>
        </p:txBody>
      </p:sp>
      <p:sp>
        <p:nvSpPr>
          <p:cNvPr id="37" name="TextBox 2"/>
          <p:cNvSpPr txBox="1">
            <a:spLocks noChangeArrowheads="1"/>
          </p:cNvSpPr>
          <p:nvPr/>
        </p:nvSpPr>
        <p:spPr bwMode="auto">
          <a:xfrm>
            <a:off x="8032960" y="5243422"/>
            <a:ext cx="1111040"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B-fields</a:t>
            </a:r>
          </a:p>
        </p:txBody>
      </p:sp>
      <p:sp>
        <p:nvSpPr>
          <p:cNvPr id="38" name="TextBox 2"/>
          <p:cNvSpPr txBox="1">
            <a:spLocks noChangeArrowheads="1"/>
          </p:cNvSpPr>
          <p:nvPr/>
        </p:nvSpPr>
        <p:spPr bwMode="auto">
          <a:xfrm>
            <a:off x="6513653" y="5955634"/>
            <a:ext cx="2523517"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Doppler boosting</a:t>
            </a:r>
          </a:p>
        </p:txBody>
      </p:sp>
      <p:sp>
        <p:nvSpPr>
          <p:cNvPr id="39" name="TextBox 2"/>
          <p:cNvSpPr txBox="1">
            <a:spLocks noChangeArrowheads="1"/>
          </p:cNvSpPr>
          <p:nvPr/>
        </p:nvSpPr>
        <p:spPr bwMode="auto">
          <a:xfrm>
            <a:off x="3104554" y="5245337"/>
            <a:ext cx="1239702"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Geometry</a:t>
            </a:r>
          </a:p>
        </p:txBody>
      </p:sp>
      <p:sp>
        <p:nvSpPr>
          <p:cNvPr id="32" name="TextBox 2"/>
          <p:cNvSpPr txBox="1">
            <a:spLocks noChangeArrowheads="1"/>
          </p:cNvSpPr>
          <p:nvPr/>
        </p:nvSpPr>
        <p:spPr bwMode="auto">
          <a:xfrm>
            <a:off x="4503253" y="5955635"/>
            <a:ext cx="1904396" cy="392415"/>
          </a:xfrm>
          <a:prstGeom prst="rect">
            <a:avLst/>
          </a:prstGeom>
          <a:solidFill>
            <a:schemeClr val="accent5"/>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omic Sans MS" charset="0"/>
                <a:ea typeface="+mn-ea"/>
                <a:cs typeface="+mn-cs"/>
                <a:sym typeface="Comic Sans MS" charset="0"/>
              </a:rPr>
              <a:t>Pair cascades</a:t>
            </a:r>
          </a:p>
        </p:txBody>
      </p:sp>
    </p:spTree>
    <p:extLst>
      <p:ext uri="{BB962C8B-B14F-4D97-AF65-F5344CB8AC3E}">
        <p14:creationId xmlns:p14="http://schemas.microsoft.com/office/powerpoint/2010/main" val="266501257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8A1059-719F-4144-A062-46357682B9E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E2343652-DB0B-2A40-B091-C22C23AA9E58}"/>
              </a:ext>
            </a:extLst>
          </p:cNvPr>
          <p:cNvPicPr>
            <a:picLocks noChangeAspect="1"/>
          </p:cNvPicPr>
          <p:nvPr/>
        </p:nvPicPr>
        <p:blipFill>
          <a:blip r:embed="rId2"/>
          <a:stretch>
            <a:fillRect/>
          </a:stretch>
        </p:blipFill>
        <p:spPr>
          <a:xfrm>
            <a:off x="338931" y="1780381"/>
            <a:ext cx="8458200" cy="4508500"/>
          </a:xfrm>
          <a:prstGeom prst="rect">
            <a:avLst/>
          </a:prstGeom>
        </p:spPr>
      </p:pic>
      <p:sp>
        <p:nvSpPr>
          <p:cNvPr id="5" name="Rectangle 3">
            <a:extLst>
              <a:ext uri="{FF2B5EF4-FFF2-40B4-BE49-F238E27FC236}">
                <a16:creationId xmlns:a16="http://schemas.microsoft.com/office/drawing/2014/main" id="{3A791A21-FABD-2F4C-BBE0-5ED67AD64E0D}"/>
              </a:ext>
            </a:extLst>
          </p:cNvPr>
          <p:cNvSpPr txBox="1">
            <a:spLocks noChangeArrowheads="1"/>
          </p:cNvSpPr>
          <p:nvPr/>
        </p:nvSpPr>
        <p:spPr bwMode="auto">
          <a:xfrm>
            <a:off x="-346869" y="718344"/>
            <a:ext cx="9144000" cy="458787"/>
          </a:xfrm>
          <a:prstGeom prst="rect">
            <a:avLst/>
          </a:prstGeom>
          <a:noFill/>
          <a:ln w="9525">
            <a:noFill/>
            <a:miter lim="800000"/>
            <a:headEnd/>
            <a:tailEnd/>
          </a:ln>
        </p:spPr>
        <p:txBody>
          <a:bodyPr vert="horz" wrap="square" lIns="90000" tIns="46800" rIns="90000" bIns="46800" numCol="1" anchor="ctr" anchorCtr="0" compatLnSpc="1">
            <a:prstTxWarp prst="textNoShape">
              <a:avLst/>
            </a:prstTxWarp>
          </a:bodyPr>
          <a:lstStyle/>
          <a:p>
            <a:pPr marL="0" marR="0" lvl="0" indent="0" algn="ctr" defTabSz="449263" rtl="0" eaLnBrk="1" fontAlgn="base" latinLnBrk="0" hangingPunct="1">
              <a:lnSpc>
                <a:spcPct val="100000"/>
              </a:lnSpc>
              <a:spcBef>
                <a:spcPct val="0"/>
              </a:spcBef>
              <a:spcAft>
                <a:spcPct val="0"/>
              </a:spcAft>
              <a:buClr>
                <a:srgbClr val="FF5050"/>
              </a:buClr>
              <a:buSzPct val="100000"/>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2400" b="1" i="0" u="none" strike="noStrike" kern="0" cap="none" spc="0" normalizeH="0" baseline="0" noProof="0" dirty="0">
                <a:ln>
                  <a:noFill/>
                </a:ln>
                <a:solidFill>
                  <a:srgbClr val="FF5050"/>
                </a:solidFill>
                <a:effectLst/>
                <a:uLnTx/>
                <a:uFillTx/>
                <a:latin typeface="Verdana" charset="0"/>
                <a:ea typeface="ＭＳ Ｐゴシック" charset="-128"/>
                <a:cs typeface="ＭＳ Ｐゴシック" charset="-128"/>
              </a:rPr>
              <a:t>…And we rarely have complete information:</a:t>
            </a:r>
          </a:p>
        </p:txBody>
      </p:sp>
    </p:spTree>
    <p:extLst>
      <p:ext uri="{BB962C8B-B14F-4D97-AF65-F5344CB8AC3E}">
        <p14:creationId xmlns:p14="http://schemas.microsoft.com/office/powerpoint/2010/main" val="2251649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6A36D3C-092F-8D49-A09A-731E7DCC7F70}"/>
              </a:ext>
            </a:extLst>
          </p:cNvPr>
          <p:cNvPicPr>
            <a:picLocks noChangeAspect="1"/>
          </p:cNvPicPr>
          <p:nvPr/>
        </p:nvPicPr>
        <p:blipFill>
          <a:blip r:embed="rId2"/>
          <a:stretch>
            <a:fillRect/>
          </a:stretch>
        </p:blipFill>
        <p:spPr>
          <a:xfrm>
            <a:off x="1553541" y="1620078"/>
            <a:ext cx="5930900" cy="3962400"/>
          </a:xfrm>
          <a:prstGeom prst="rect">
            <a:avLst/>
          </a:prstGeom>
        </p:spPr>
      </p:pic>
      <p:sp>
        <p:nvSpPr>
          <p:cNvPr id="10" name="TextBox 9">
            <a:extLst>
              <a:ext uri="{FF2B5EF4-FFF2-40B4-BE49-F238E27FC236}">
                <a16:creationId xmlns:a16="http://schemas.microsoft.com/office/drawing/2014/main" id="{BECB143F-28AA-0C42-A1E5-77D89101332D}"/>
              </a:ext>
            </a:extLst>
          </p:cNvPr>
          <p:cNvSpPr txBox="1"/>
          <p:nvPr/>
        </p:nvSpPr>
        <p:spPr>
          <a:xfrm>
            <a:off x="1057250" y="728870"/>
            <a:ext cx="7380995"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Verdana" charset="0"/>
                <a:ea typeface="+mn-ea"/>
                <a:cs typeface="+mn-cs"/>
              </a:rPr>
              <a:t>Radial velocity measured using spectral lines: </a:t>
            </a:r>
          </a:p>
        </p:txBody>
      </p:sp>
      <p:sp>
        <p:nvSpPr>
          <p:cNvPr id="12" name="TextBox 11">
            <a:extLst>
              <a:ext uri="{FF2B5EF4-FFF2-40B4-BE49-F238E27FC236}">
                <a16:creationId xmlns:a16="http://schemas.microsoft.com/office/drawing/2014/main" id="{82704989-0760-FA4F-ADB0-2815B9C6F29D}"/>
              </a:ext>
            </a:extLst>
          </p:cNvPr>
          <p:cNvSpPr txBox="1"/>
          <p:nvPr/>
        </p:nvSpPr>
        <p:spPr>
          <a:xfrm>
            <a:off x="3675979" y="1158413"/>
            <a:ext cx="2143536"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Verdana" charset="0"/>
                <a:ea typeface="+mn-ea"/>
                <a:cs typeface="+mn-cs"/>
              </a:rPr>
              <a:t>LS I+61 303</a:t>
            </a:r>
          </a:p>
        </p:txBody>
      </p:sp>
    </p:spTree>
    <p:extLst>
      <p:ext uri="{BB962C8B-B14F-4D97-AF65-F5344CB8AC3E}">
        <p14:creationId xmlns:p14="http://schemas.microsoft.com/office/powerpoint/2010/main" val="24081264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3A791A21-FABD-2F4C-BBE0-5ED67AD64E0D}"/>
              </a:ext>
            </a:extLst>
          </p:cNvPr>
          <p:cNvSpPr txBox="1">
            <a:spLocks noChangeArrowheads="1"/>
          </p:cNvSpPr>
          <p:nvPr/>
        </p:nvSpPr>
        <p:spPr bwMode="auto">
          <a:xfrm>
            <a:off x="-346869" y="718344"/>
            <a:ext cx="9144000" cy="458787"/>
          </a:xfrm>
          <a:prstGeom prst="rect">
            <a:avLst/>
          </a:prstGeom>
          <a:noFill/>
          <a:ln w="9525">
            <a:noFill/>
            <a:miter lim="800000"/>
            <a:headEnd/>
            <a:tailEnd/>
          </a:ln>
        </p:spPr>
        <p:txBody>
          <a:bodyPr vert="horz" wrap="square" lIns="90000" tIns="46800" rIns="90000" bIns="46800" numCol="1" anchor="ctr" anchorCtr="0" compatLnSpc="1">
            <a:prstTxWarp prst="textNoShape">
              <a:avLst/>
            </a:prstTxWarp>
          </a:bodyPr>
          <a:lstStyle/>
          <a:p>
            <a:pPr marL="0" marR="0" lvl="0" indent="0" algn="ctr" defTabSz="449263" rtl="0" eaLnBrk="1" fontAlgn="base" latinLnBrk="0" hangingPunct="1">
              <a:lnSpc>
                <a:spcPct val="100000"/>
              </a:lnSpc>
              <a:spcBef>
                <a:spcPct val="0"/>
              </a:spcBef>
              <a:spcAft>
                <a:spcPct val="0"/>
              </a:spcAft>
              <a:buClr>
                <a:srgbClr val="FF5050"/>
              </a:buClr>
              <a:buSzPct val="100000"/>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kumimoji="0" lang="en-GB" sz="2400" b="1" i="0" u="none" strike="noStrike" kern="0" cap="none" spc="0" normalizeH="0" baseline="0" noProof="0" dirty="0">
              <a:ln>
                <a:noFill/>
              </a:ln>
              <a:solidFill>
                <a:srgbClr val="FF5050"/>
              </a:solidFill>
              <a:effectLst/>
              <a:uLnTx/>
              <a:uFillTx/>
              <a:latin typeface="Verdana" charset="0"/>
              <a:ea typeface="ＭＳ Ｐゴシック" charset="-128"/>
              <a:cs typeface="ＭＳ Ｐゴシック" charset="-128"/>
            </a:endParaRPr>
          </a:p>
        </p:txBody>
      </p:sp>
      <p:sp>
        <p:nvSpPr>
          <p:cNvPr id="9" name="TextBox 8">
            <a:extLst>
              <a:ext uri="{FF2B5EF4-FFF2-40B4-BE49-F238E27FC236}">
                <a16:creationId xmlns:a16="http://schemas.microsoft.com/office/drawing/2014/main" id="{33299631-1E55-C54D-B6AD-A9B47C67EB64}"/>
              </a:ext>
            </a:extLst>
          </p:cNvPr>
          <p:cNvSpPr txBox="1"/>
          <p:nvPr/>
        </p:nvSpPr>
        <p:spPr>
          <a:xfrm>
            <a:off x="284734" y="207635"/>
            <a:ext cx="8620727" cy="1938992"/>
          </a:xfrm>
          <a:prstGeom prst="rect">
            <a:avLst/>
          </a:prstGeom>
          <a:noFill/>
        </p:spPr>
        <p:txBody>
          <a:bodyPr wrap="square" rtlCol="0">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dirty="0">
                <a:solidFill>
                  <a:srgbClr val="000000"/>
                </a:solidFill>
                <a:latin typeface="Gill Sans MT" panose="020B0502020104020203" pitchFamily="34" charset="77"/>
              </a:rPr>
              <a:t>T</a:t>
            </a:r>
            <a:r>
              <a:rPr kumimoji="0" lang="en-US" sz="2400" b="0" i="0" u="none" strike="noStrike" kern="1200" cap="none" spc="0" normalizeH="0" baseline="0" noProof="0" dirty="0">
                <a:ln>
                  <a:noFill/>
                </a:ln>
                <a:solidFill>
                  <a:srgbClr val="000000"/>
                </a:solidFill>
                <a:effectLst/>
                <a:uLnTx/>
                <a:uFillTx/>
                <a:latin typeface="Gill Sans MT" panose="020B0502020104020203" pitchFamily="34" charset="77"/>
                <a:ea typeface="+mn-ea"/>
                <a:cs typeface="+mn-cs"/>
              </a:rPr>
              <a:t>he material producing the spectral lines is not the star!</a:t>
            </a: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Gill Sans MT" panose="020B0502020104020203" pitchFamily="34" charset="77"/>
                <a:ea typeface="+mn-ea"/>
                <a:cs typeface="+mn-cs"/>
              </a:rPr>
              <a:t>It is in the circumstellar disk, or a gaseous shell </a:t>
            </a:r>
            <a:r>
              <a:rPr kumimoji="0" lang="en-US" sz="2400" b="0" i="1" u="none" strike="noStrike" kern="1200" cap="none" spc="0" normalizeH="0" baseline="0" noProof="0" dirty="0">
                <a:ln>
                  <a:noFill/>
                </a:ln>
                <a:solidFill>
                  <a:srgbClr val="000000"/>
                </a:solidFill>
                <a:effectLst/>
                <a:uLnTx/>
                <a:uFillTx/>
                <a:latin typeface="Gill Sans MT" panose="020B0502020104020203" pitchFamily="34" charset="77"/>
                <a:ea typeface="+mn-ea"/>
                <a:cs typeface="+mn-cs"/>
              </a:rPr>
              <a:t>around</a:t>
            </a:r>
            <a:r>
              <a:rPr kumimoji="0" lang="en-US" sz="2400" b="0" i="0" u="none" strike="noStrike" kern="1200" cap="none" spc="0" normalizeH="0" baseline="0" noProof="0" dirty="0">
                <a:ln>
                  <a:noFill/>
                </a:ln>
                <a:solidFill>
                  <a:srgbClr val="000000"/>
                </a:solidFill>
                <a:effectLst/>
                <a:uLnTx/>
                <a:uFillTx/>
                <a:latin typeface="Gill Sans MT" panose="020B0502020104020203" pitchFamily="34" charset="77"/>
                <a:ea typeface="+mn-ea"/>
                <a:cs typeface="+mn-cs"/>
              </a:rPr>
              <a:t> the star</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Gill Sans MT" panose="020B0502020104020203" pitchFamily="34" charset="77"/>
                <a:ea typeface="+mn-ea"/>
                <a:cs typeface="+mn-cs"/>
              </a:rPr>
              <a:t>It may not correlate well with the orbital motion…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Gill Sans MT" panose="020B0502020104020203" pitchFamily="34" charset="77"/>
                <a:ea typeface="+mn-ea"/>
                <a:cs typeface="+mn-cs"/>
              </a:rPr>
              <a:t>Polarization measurements provide an alternative – and give a very different orbital solution for this object</a:t>
            </a:r>
          </a:p>
        </p:txBody>
      </p:sp>
      <p:pic>
        <p:nvPicPr>
          <p:cNvPr id="3" name="Picture 2">
            <a:extLst>
              <a:ext uri="{FF2B5EF4-FFF2-40B4-BE49-F238E27FC236}">
                <a16:creationId xmlns:a16="http://schemas.microsoft.com/office/drawing/2014/main" id="{708B4410-F217-DD4B-9E5D-794A64E334DB}"/>
              </a:ext>
            </a:extLst>
          </p:cNvPr>
          <p:cNvPicPr>
            <a:picLocks noChangeAspect="1"/>
          </p:cNvPicPr>
          <p:nvPr/>
        </p:nvPicPr>
        <p:blipFill>
          <a:blip r:embed="rId2"/>
          <a:stretch>
            <a:fillRect/>
          </a:stretch>
        </p:blipFill>
        <p:spPr>
          <a:xfrm>
            <a:off x="4927496" y="3420665"/>
            <a:ext cx="3540643" cy="3437335"/>
          </a:xfrm>
          <a:prstGeom prst="rect">
            <a:avLst/>
          </a:prstGeom>
        </p:spPr>
      </p:pic>
      <p:pic>
        <p:nvPicPr>
          <p:cNvPr id="4" name="Picture 3">
            <a:extLst>
              <a:ext uri="{FF2B5EF4-FFF2-40B4-BE49-F238E27FC236}">
                <a16:creationId xmlns:a16="http://schemas.microsoft.com/office/drawing/2014/main" id="{C1D7A8CA-17B4-9144-A670-9315748D6E12}"/>
              </a:ext>
            </a:extLst>
          </p:cNvPr>
          <p:cNvPicPr>
            <a:picLocks noChangeAspect="1"/>
          </p:cNvPicPr>
          <p:nvPr/>
        </p:nvPicPr>
        <p:blipFill>
          <a:blip r:embed="rId3"/>
          <a:stretch>
            <a:fillRect/>
          </a:stretch>
        </p:blipFill>
        <p:spPr>
          <a:xfrm>
            <a:off x="284734" y="3420665"/>
            <a:ext cx="3940397" cy="3079197"/>
          </a:xfrm>
          <a:prstGeom prst="rect">
            <a:avLst/>
          </a:prstGeom>
        </p:spPr>
      </p:pic>
      <p:sp>
        <p:nvSpPr>
          <p:cNvPr id="8" name="TextBox 7">
            <a:extLst>
              <a:ext uri="{FF2B5EF4-FFF2-40B4-BE49-F238E27FC236}">
                <a16:creationId xmlns:a16="http://schemas.microsoft.com/office/drawing/2014/main" id="{86F0A513-3E7D-704B-A87F-34194AB0CB60}"/>
              </a:ext>
            </a:extLst>
          </p:cNvPr>
          <p:cNvSpPr txBox="1"/>
          <p:nvPr/>
        </p:nvSpPr>
        <p:spPr>
          <a:xfrm>
            <a:off x="781878" y="3596055"/>
            <a:ext cx="1603324"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Verdana" charset="0"/>
                <a:ea typeface="+mn-ea"/>
                <a:cs typeface="+mn-cs"/>
              </a:rPr>
              <a:t>Old (</a:t>
            </a:r>
            <a:r>
              <a:rPr kumimoji="0" lang="en-US" sz="1600" b="0" i="0" u="none" strike="noStrike" kern="1200" cap="none" spc="0" normalizeH="0" baseline="0" noProof="0" dirty="0" err="1">
                <a:ln>
                  <a:noFill/>
                </a:ln>
                <a:solidFill>
                  <a:srgbClr val="000000"/>
                </a:solidFill>
                <a:effectLst/>
                <a:uLnTx/>
                <a:uFillTx/>
                <a:latin typeface="Verdana" charset="0"/>
                <a:ea typeface="+mn-ea"/>
                <a:cs typeface="+mn-cs"/>
              </a:rPr>
              <a:t>Casares</a:t>
            </a:r>
            <a:r>
              <a:rPr kumimoji="0" lang="en-US" sz="1600" b="0" i="0" u="none" strike="noStrike" kern="1200" cap="none" spc="0" normalizeH="0" baseline="0" noProof="0" dirty="0">
                <a:ln>
                  <a:noFill/>
                </a:ln>
                <a:solidFill>
                  <a:srgbClr val="000000"/>
                </a:solidFill>
                <a:effectLst/>
                <a:uLnTx/>
                <a:uFillTx/>
                <a:latin typeface="Verdana" charset="0"/>
                <a:ea typeface="+mn-ea"/>
                <a:cs typeface="+mn-cs"/>
              </a:rPr>
              <a:t>)</a:t>
            </a:r>
          </a:p>
        </p:txBody>
      </p:sp>
      <p:sp>
        <p:nvSpPr>
          <p:cNvPr id="10" name="TextBox 9">
            <a:extLst>
              <a:ext uri="{FF2B5EF4-FFF2-40B4-BE49-F238E27FC236}">
                <a16:creationId xmlns:a16="http://schemas.microsoft.com/office/drawing/2014/main" id="{8DF0F052-E05B-BC48-9584-5FAEDC84F39F}"/>
              </a:ext>
            </a:extLst>
          </p:cNvPr>
          <p:cNvSpPr txBox="1"/>
          <p:nvPr/>
        </p:nvSpPr>
        <p:spPr>
          <a:xfrm>
            <a:off x="5334000" y="3468249"/>
            <a:ext cx="1790618"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Verdana" charset="0"/>
                <a:ea typeface="+mn-ea"/>
                <a:cs typeface="+mn-cs"/>
              </a:rPr>
              <a:t>New (</a:t>
            </a:r>
            <a:r>
              <a:rPr kumimoji="0" lang="en-US" sz="1600" b="0" i="0" u="none" strike="noStrike" kern="1200" cap="none" spc="0" normalizeH="0" baseline="0" noProof="0" dirty="0" err="1">
                <a:ln>
                  <a:noFill/>
                </a:ln>
                <a:solidFill>
                  <a:srgbClr val="000000"/>
                </a:solidFill>
                <a:effectLst/>
                <a:uLnTx/>
                <a:uFillTx/>
                <a:latin typeface="Verdana" charset="0"/>
                <a:ea typeface="+mn-ea"/>
                <a:cs typeface="+mn-cs"/>
              </a:rPr>
              <a:t>Kravtsov</a:t>
            </a:r>
            <a:r>
              <a:rPr kumimoji="0" lang="en-US" sz="1600" b="0" i="0" u="none" strike="noStrike" kern="1200" cap="none" spc="0" normalizeH="0" baseline="0" noProof="0" dirty="0">
                <a:ln>
                  <a:noFill/>
                </a:ln>
                <a:solidFill>
                  <a:srgbClr val="000000"/>
                </a:solidFill>
                <a:effectLst/>
                <a:uLnTx/>
                <a:uFillTx/>
                <a:latin typeface="Verdana" charset="0"/>
                <a:ea typeface="+mn-ea"/>
                <a:cs typeface="+mn-cs"/>
              </a:rPr>
              <a:t>)</a:t>
            </a:r>
          </a:p>
        </p:txBody>
      </p:sp>
    </p:spTree>
    <p:extLst>
      <p:ext uri="{BB962C8B-B14F-4D97-AF65-F5344CB8AC3E}">
        <p14:creationId xmlns:p14="http://schemas.microsoft.com/office/powerpoint/2010/main" val="571008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HMXB_1280x720_H264.mov">
            <a:hlinkClick r:id="" action="ppaction://media"/>
            <a:hlinkHover r:id="" action="ppaction://ole?verb=0"/>
          </p:cNvPr>
          <p:cNvPicPr/>
          <p:nvPr>
            <a:videoFile r:link="rId2"/>
            <p:extLst>
              <p:ext uri="{DAA4B4D4-6D71-4841-9C94-3DE7FCFB9230}">
                <p14:media xmlns:p14="http://schemas.microsoft.com/office/powerpoint/2010/main" r:link="rId1"/>
              </p:ext>
            </p:extLst>
          </p:nvPr>
        </p:nvPicPr>
        <p:blipFill>
          <a:blip r:embed="rId5"/>
          <a:stretch>
            <a:fillRect/>
          </a:stretch>
        </p:blipFill>
        <p:spPr>
          <a:xfrm>
            <a:off x="0" y="871538"/>
            <a:ext cx="9144000" cy="5143500"/>
          </a:xfrm>
          <a:prstGeom prst="rect">
            <a:avLst/>
          </a:prstGeom>
        </p:spPr>
      </p:pic>
    </p:spTree>
    <p:extLst>
      <p:ext uri="{BB962C8B-B14F-4D97-AF65-F5344CB8AC3E}">
        <p14:creationId xmlns:p14="http://schemas.microsoft.com/office/powerpoint/2010/main" val="19454406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2028554" y="339347"/>
            <a:ext cx="5341296" cy="458788"/>
          </a:xfrm>
        </p:spPr>
        <p:txBody>
          <a:bodyPr/>
          <a:lstStyle/>
          <a:p>
            <a:pPr eaLnBrk="1" hangingPunct="1">
              <a:buClr>
                <a:srgbClr val="FF5050"/>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5050"/>
                </a:solidFill>
                <a:latin typeface="Verdana" charset="0"/>
              </a:rPr>
              <a:t>The basic picture in the wind-driven scenario</a:t>
            </a:r>
          </a:p>
        </p:txBody>
      </p:sp>
      <p:sp>
        <p:nvSpPr>
          <p:cNvPr id="23" name="Rectangle 22"/>
          <p:cNvSpPr/>
          <p:nvPr/>
        </p:nvSpPr>
        <p:spPr>
          <a:xfrm>
            <a:off x="6234113" y="5323324"/>
            <a:ext cx="3116275" cy="276999"/>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err="1">
                <a:ln>
                  <a:noFill/>
                </a:ln>
                <a:solidFill>
                  <a:srgbClr val="000000"/>
                </a:solidFill>
                <a:effectLst/>
                <a:uLnTx/>
                <a:uFillTx/>
                <a:latin typeface="Calibri" charset="0"/>
                <a:ea typeface="Calibri" charset="0"/>
                <a:cs typeface="Calibri" charset="0"/>
              </a:rPr>
              <a:t>Dubus</a:t>
            </a:r>
            <a:r>
              <a:rPr kumimoji="0" lang="en-US" sz="1200" b="0" i="0" u="none" strike="noStrike" kern="1200" cap="none" spc="0" normalizeH="0" baseline="0" noProof="0" dirty="0">
                <a:ln>
                  <a:noFill/>
                </a:ln>
                <a:solidFill>
                  <a:srgbClr val="000000"/>
                </a:solidFill>
                <a:effectLst/>
                <a:uLnTx/>
                <a:uFillTx/>
                <a:latin typeface="Calibri" charset="0"/>
                <a:ea typeface="Calibri" charset="0"/>
                <a:cs typeface="Calibri" charset="0"/>
              </a:rPr>
              <a:t> et al, 2015</a:t>
            </a:r>
          </a:p>
        </p:txBody>
      </p:sp>
      <p:sp>
        <p:nvSpPr>
          <p:cNvPr id="4" name="TextBox 3"/>
          <p:cNvSpPr txBox="1"/>
          <p:nvPr/>
        </p:nvSpPr>
        <p:spPr>
          <a:xfrm>
            <a:off x="5702109" y="3341487"/>
            <a:ext cx="783228" cy="30777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CC99">
                    <a:lumMod val="75000"/>
                  </a:srgbClr>
                </a:solidFill>
                <a:effectLst/>
                <a:uLnTx/>
                <a:uFillTx/>
                <a:latin typeface="Calibri" charset="0"/>
                <a:ea typeface="Calibri" charset="0"/>
                <a:cs typeface="Calibri" charset="0"/>
              </a:rPr>
              <a:t>starlight</a:t>
            </a:r>
          </a:p>
        </p:txBody>
      </p:sp>
      <p:sp>
        <p:nvSpPr>
          <p:cNvPr id="26" name="TextBox 25"/>
          <p:cNvSpPr txBox="1"/>
          <p:nvPr/>
        </p:nvSpPr>
        <p:spPr>
          <a:xfrm>
            <a:off x="6538247" y="2506615"/>
            <a:ext cx="1104405" cy="52322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FF8137"/>
                </a:solidFill>
                <a:effectLst/>
                <a:uLnTx/>
                <a:uFillTx/>
                <a:latin typeface="Calibri" charset="0"/>
                <a:ea typeface="Calibri" charset="0"/>
                <a:cs typeface="Calibri" charset="0"/>
              </a:rPr>
              <a:t>Electrons/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FF8137"/>
                </a:solidFill>
                <a:effectLst/>
                <a:uLnTx/>
                <a:uFillTx/>
                <a:latin typeface="Calibri" charset="0"/>
                <a:ea typeface="Calibri" charset="0"/>
                <a:cs typeface="Calibri" charset="0"/>
              </a:rPr>
              <a:t>Gamma-rays</a:t>
            </a:r>
          </a:p>
        </p:txBody>
      </p:sp>
      <p:pic>
        <p:nvPicPr>
          <p:cNvPr id="8" name="Picture 7"/>
          <p:cNvPicPr>
            <a:picLocks noChangeAspect="1"/>
          </p:cNvPicPr>
          <p:nvPr/>
        </p:nvPicPr>
        <p:blipFill>
          <a:blip r:embed="rId3"/>
          <a:stretch>
            <a:fillRect/>
          </a:stretch>
        </p:blipFill>
        <p:spPr>
          <a:xfrm>
            <a:off x="5364373" y="1854507"/>
            <a:ext cx="3452151" cy="3432972"/>
          </a:xfrm>
          <a:prstGeom prst="rect">
            <a:avLst/>
          </a:prstGeom>
        </p:spPr>
      </p:pic>
      <p:sp>
        <p:nvSpPr>
          <p:cNvPr id="22" name="TextBox 2"/>
          <p:cNvSpPr txBox="1">
            <a:spLocks noChangeArrowheads="1"/>
          </p:cNvSpPr>
          <p:nvPr/>
        </p:nvSpPr>
        <p:spPr bwMode="auto">
          <a:xfrm>
            <a:off x="193316" y="1999794"/>
            <a:ext cx="4925860" cy="3142399"/>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Pulsar wind and the stellar wind collide and form a shock.</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Location of the shock depends upon the relative wind momenta.</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Location of shock determines the magnetic field strength, and the photon and matter densities.</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Shock converts pulsar wind energy into accelerating particles (but how?), </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High energy particles produce gamma-rays.</a:t>
            </a:r>
          </a:p>
        </p:txBody>
      </p:sp>
      <p:pic>
        <p:nvPicPr>
          <p:cNvPr id="10" name="Picture 9"/>
          <p:cNvPicPr>
            <a:picLocks noChangeAspect="1"/>
          </p:cNvPicPr>
          <p:nvPr/>
        </p:nvPicPr>
        <p:blipFill>
          <a:blip r:embed="rId4"/>
          <a:stretch>
            <a:fillRect/>
          </a:stretch>
        </p:blipFill>
        <p:spPr>
          <a:xfrm>
            <a:off x="5702109" y="5685587"/>
            <a:ext cx="2374900" cy="508000"/>
          </a:xfrm>
          <a:prstGeom prst="rect">
            <a:avLst/>
          </a:prstGeom>
        </p:spPr>
      </p:pic>
      <p:sp>
        <p:nvSpPr>
          <p:cNvPr id="2" name="Rectangle 1">
            <a:extLst>
              <a:ext uri="{FF2B5EF4-FFF2-40B4-BE49-F238E27FC236}">
                <a16:creationId xmlns:a16="http://schemas.microsoft.com/office/drawing/2014/main" id="{11865A3E-EC2D-6240-9C26-1F96206645A2}"/>
              </a:ext>
            </a:extLst>
          </p:cNvPr>
          <p:cNvSpPr/>
          <p:nvPr/>
        </p:nvSpPr>
        <p:spPr bwMode="auto">
          <a:xfrm>
            <a:off x="5474825" y="1976644"/>
            <a:ext cx="335666" cy="30356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Tree>
    <p:extLst>
      <p:ext uri="{BB962C8B-B14F-4D97-AF65-F5344CB8AC3E}">
        <p14:creationId xmlns:p14="http://schemas.microsoft.com/office/powerpoint/2010/main" val="291444116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2171429" y="161154"/>
            <a:ext cx="5341296" cy="458788"/>
          </a:xfrm>
        </p:spPr>
        <p:txBody>
          <a:bodyPr/>
          <a:lstStyle/>
          <a:p>
            <a:pPr eaLnBrk="1" hangingPunct="1">
              <a:buClr>
                <a:srgbClr val="FF5050"/>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FF5050"/>
                </a:solidFill>
                <a:latin typeface="Verdana" charset="0"/>
              </a:rPr>
              <a:t>Competing processes</a:t>
            </a:r>
            <a:endParaRPr lang="en-GB" sz="2800" b="1" dirty="0">
              <a:solidFill>
                <a:srgbClr val="FF5050"/>
              </a:solidFill>
              <a:latin typeface="Verdana" charset="0"/>
            </a:endParaRPr>
          </a:p>
        </p:txBody>
      </p:sp>
      <p:sp>
        <p:nvSpPr>
          <p:cNvPr id="12" name="TextBox 2"/>
          <p:cNvSpPr txBox="1">
            <a:spLocks noChangeArrowheads="1"/>
          </p:cNvSpPr>
          <p:nvPr/>
        </p:nvSpPr>
        <p:spPr bwMode="auto">
          <a:xfrm>
            <a:off x="137206" y="830087"/>
            <a:ext cx="4925860" cy="5278368"/>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Inverse Compton gamma-ray production:</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High energy electrons boost stellar photons to gamma-ray energies.</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1"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Maximum energy </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given by a </a:t>
            </a:r>
            <a:r>
              <a:rPr kumimoji="0" lang="en-US" sz="1800" b="1"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head-on collision </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natural asymmetry.</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At superior conjunction, Inverse Compton </a:t>
            </a:r>
            <a:r>
              <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rPr>
              <a:t>production</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peaks over </a:t>
            </a:r>
            <a:r>
              <a:rPr kumimoji="0" lang="en-US" sz="1800" b="1"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all</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energies.</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endParaRP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However</a:t>
            </a:r>
            <a:r>
              <a:rPr kumimoji="0" lang="is-I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gamma-rays with energies &gt;30 GeV are absorbed by pair production with starlight!</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At superior conjunction, </a:t>
            </a:r>
            <a:r>
              <a:rPr kumimoji="0" lang="en-US" sz="1800" b="1" i="1"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TeV</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photons are most heavily </a:t>
            </a:r>
            <a:r>
              <a:rPr kumimoji="0" lang="en-US" sz="1800" b="0" i="0" u="none" strike="noStrike" kern="1200" cap="none" spc="0" normalizeH="0" baseline="0" noProof="0" dirty="0">
                <a:ln>
                  <a:noFill/>
                </a:ln>
                <a:solidFill>
                  <a:srgbClr val="FF0000"/>
                </a:solidFill>
                <a:effectLst/>
                <a:uLnTx/>
                <a:uFillTx/>
                <a:latin typeface="Calibri" charset="0"/>
                <a:ea typeface="Calibri" charset="0"/>
                <a:cs typeface="Calibri" charset="0"/>
                <a:sym typeface="Comic Sans MS" charset="0"/>
              </a:rPr>
              <a:t>absorbed.</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endParaRP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Leads to a natural </a:t>
            </a:r>
            <a:r>
              <a:rPr kumimoji="0" lang="en-US" sz="1800" b="1"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anti-correlation</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between GeV and </a:t>
            </a:r>
            <a:r>
              <a:rPr kumimoji="0" lang="en-US" sz="18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TeV</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a:t>
            </a:r>
            <a:r>
              <a:rPr kumimoji="0" lang="en-US" sz="18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lightcurves</a:t>
            </a:r>
            <a:endPar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endParaRPr>
          </a:p>
        </p:txBody>
      </p:sp>
      <p:grpSp>
        <p:nvGrpSpPr>
          <p:cNvPr id="3" name="Group 2"/>
          <p:cNvGrpSpPr/>
          <p:nvPr/>
        </p:nvGrpSpPr>
        <p:grpSpPr>
          <a:xfrm>
            <a:off x="5355656" y="2681447"/>
            <a:ext cx="3562266" cy="3427008"/>
            <a:chOff x="5341295" y="29940"/>
            <a:chExt cx="3562266" cy="3427008"/>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341295" y="90200"/>
              <a:ext cx="3562266" cy="3366748"/>
            </a:xfrm>
            <a:prstGeom prst="rect">
              <a:avLst/>
            </a:prstGeom>
          </p:spPr>
        </p:pic>
        <p:sp>
          <p:nvSpPr>
            <p:cNvPr id="6" name="Rectangle 5"/>
            <p:cNvSpPr/>
            <p:nvPr/>
          </p:nvSpPr>
          <p:spPr>
            <a:xfrm>
              <a:off x="5648710" y="29940"/>
              <a:ext cx="1283108"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Superior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Comic Sans MS" charset="0"/>
                  <a:ea typeface="+mn-ea"/>
                  <a:cs typeface="+mn-cs"/>
                  <a:sym typeface="Comic Sans MS" charset="0"/>
                </a:rPr>
                <a:t>conjunction</a:t>
              </a:r>
              <a:endParaRPr kumimoji="0" lang="en-US" sz="1400" b="0" i="1" u="none" strike="noStrike" kern="1200" cap="none" spc="0" normalizeH="0" baseline="0" noProof="0" dirty="0">
                <a:ln>
                  <a:noFill/>
                </a:ln>
                <a:solidFill>
                  <a:srgbClr val="FF0000"/>
                </a:solidFill>
                <a:effectLst/>
                <a:uLnTx/>
                <a:uFillTx/>
                <a:latin typeface="Verdana" charset="0"/>
                <a:ea typeface="+mn-ea"/>
                <a:cs typeface="+mn-cs"/>
              </a:endParaRPr>
            </a:p>
          </p:txBody>
        </p:sp>
        <p:sp>
          <p:nvSpPr>
            <p:cNvPr id="7" name="Rectangle 6"/>
            <p:cNvSpPr/>
            <p:nvPr/>
          </p:nvSpPr>
          <p:spPr>
            <a:xfrm>
              <a:off x="6406454" y="2698821"/>
              <a:ext cx="1283108"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Verdana" charset="0"/>
                  <a:ea typeface="+mn-ea"/>
                  <a:cs typeface="+mn-cs"/>
                </a:rPr>
                <a:t>Inferior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Verdana" charset="0"/>
                  <a:ea typeface="+mn-ea"/>
                  <a:cs typeface="+mn-cs"/>
                </a:rPr>
                <a:t>conjunction</a:t>
              </a:r>
            </a:p>
          </p:txBody>
        </p:sp>
        <p:sp>
          <p:nvSpPr>
            <p:cNvPr id="20" name="Up Arrow 19"/>
            <p:cNvSpPr/>
            <p:nvPr/>
          </p:nvSpPr>
          <p:spPr bwMode="auto">
            <a:xfrm>
              <a:off x="6400800" y="1524000"/>
              <a:ext cx="228600" cy="461288"/>
            </a:xfrm>
            <a:prstGeom prst="upArrow">
              <a:avLst/>
            </a:prstGeom>
            <a:solidFill>
              <a:schemeClr val="accent1"/>
            </a:solidFill>
            <a:ln w="9525" cap="flat" cmpd="sng" algn="ctr">
              <a:solidFill>
                <a:schemeClr val="tx1"/>
              </a:solidFill>
              <a:prstDash val="solid"/>
              <a:round/>
              <a:headEnd type="none" w="med" len="med"/>
              <a:tailEnd type="none" w="med" len="med"/>
            </a:ln>
            <a:effectLst/>
          </p:spPr>
        </p:sp>
        <p:sp>
          <p:nvSpPr>
            <p:cNvPr id="21" name="Up Arrow 20"/>
            <p:cNvSpPr/>
            <p:nvPr/>
          </p:nvSpPr>
          <p:spPr bwMode="auto">
            <a:xfrm rot="10800000">
              <a:off x="6400800" y="762001"/>
              <a:ext cx="228600" cy="731520"/>
            </a:xfrm>
            <a:prstGeom prst="upArrow">
              <a:avLst/>
            </a:prstGeom>
            <a:solidFill>
              <a:srgbClr val="FF6600"/>
            </a:solidFill>
            <a:ln w="9525" cap="flat" cmpd="sng" algn="ctr">
              <a:solidFill>
                <a:schemeClr val="tx1"/>
              </a:solidFill>
              <a:prstDash val="solid"/>
              <a:round/>
              <a:headEnd type="none" w="med" len="med"/>
              <a:tailEnd type="none" w="med" len="med"/>
            </a:ln>
            <a:effectLst/>
          </p:spPr>
        </p:sp>
        <p:sp>
          <p:nvSpPr>
            <p:cNvPr id="2" name="Rectangle 1"/>
            <p:cNvSpPr/>
            <p:nvPr/>
          </p:nvSpPr>
          <p:spPr bwMode="auto">
            <a:xfrm>
              <a:off x="7915275" y="643843"/>
              <a:ext cx="371475" cy="241982"/>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
          <p:nvSpPr>
            <p:cNvPr id="17" name="Rectangle 16"/>
            <p:cNvSpPr/>
            <p:nvPr/>
          </p:nvSpPr>
          <p:spPr bwMode="auto">
            <a:xfrm>
              <a:off x="6067421" y="510490"/>
              <a:ext cx="371475" cy="241982"/>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
          <p:nvSpPr>
            <p:cNvPr id="24" name="Rectangle 23"/>
            <p:cNvSpPr/>
            <p:nvPr/>
          </p:nvSpPr>
          <p:spPr bwMode="auto">
            <a:xfrm>
              <a:off x="6091232" y="2677440"/>
              <a:ext cx="371475" cy="241982"/>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sp>
          <p:nvSpPr>
            <p:cNvPr id="25" name="Rectangle 24"/>
            <p:cNvSpPr/>
            <p:nvPr/>
          </p:nvSpPr>
          <p:spPr bwMode="auto">
            <a:xfrm>
              <a:off x="5355584" y="2343152"/>
              <a:ext cx="659444" cy="285755"/>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Verdana" pitchFamily="-65" charset="0"/>
                <a:ea typeface="+mn-ea"/>
                <a:cs typeface="+mn-cs"/>
              </a:endParaRPr>
            </a:p>
          </p:txBody>
        </p:sp>
      </p:grpSp>
      <p:sp>
        <p:nvSpPr>
          <p:cNvPr id="4" name="TextBox 3"/>
          <p:cNvSpPr txBox="1"/>
          <p:nvPr/>
        </p:nvSpPr>
        <p:spPr>
          <a:xfrm>
            <a:off x="5716470" y="4194017"/>
            <a:ext cx="783228" cy="30777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CC99">
                    <a:lumMod val="75000"/>
                  </a:srgbClr>
                </a:solidFill>
                <a:effectLst/>
                <a:uLnTx/>
                <a:uFillTx/>
                <a:latin typeface="Calibri" charset="0"/>
                <a:ea typeface="Calibri" charset="0"/>
                <a:cs typeface="Calibri" charset="0"/>
              </a:rPr>
              <a:t>starlight</a:t>
            </a:r>
          </a:p>
        </p:txBody>
      </p:sp>
      <p:sp>
        <p:nvSpPr>
          <p:cNvPr id="26" name="TextBox 25"/>
          <p:cNvSpPr txBox="1"/>
          <p:nvPr/>
        </p:nvSpPr>
        <p:spPr>
          <a:xfrm>
            <a:off x="6552608" y="3359145"/>
            <a:ext cx="1104405" cy="52322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FF8137"/>
                </a:solidFill>
                <a:effectLst/>
                <a:uLnTx/>
                <a:uFillTx/>
                <a:latin typeface="Calibri" charset="0"/>
                <a:ea typeface="Calibri" charset="0"/>
                <a:cs typeface="Calibri" charset="0"/>
              </a:rPr>
              <a:t>Electrons/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FF8137"/>
                </a:solidFill>
                <a:effectLst/>
                <a:uLnTx/>
                <a:uFillTx/>
                <a:latin typeface="Calibri" charset="0"/>
                <a:ea typeface="Calibri" charset="0"/>
                <a:cs typeface="Calibri" charset="0"/>
              </a:rPr>
              <a:t>Gamma-rays</a:t>
            </a:r>
          </a:p>
        </p:txBody>
      </p:sp>
      <p:pic>
        <p:nvPicPr>
          <p:cNvPr id="9" name="Picture 8">
            <a:extLst>
              <a:ext uri="{FF2B5EF4-FFF2-40B4-BE49-F238E27FC236}">
                <a16:creationId xmlns:a16="http://schemas.microsoft.com/office/drawing/2014/main" id="{7FB2711C-3733-F549-83B6-CBF38CC3C0AE}"/>
              </a:ext>
            </a:extLst>
          </p:cNvPr>
          <p:cNvPicPr>
            <a:picLocks noChangeAspect="1"/>
          </p:cNvPicPr>
          <p:nvPr/>
        </p:nvPicPr>
        <p:blipFill>
          <a:blip r:embed="rId4"/>
          <a:stretch>
            <a:fillRect/>
          </a:stretch>
        </p:blipFill>
        <p:spPr>
          <a:xfrm>
            <a:off x="5404488" y="705508"/>
            <a:ext cx="3513434" cy="1821461"/>
          </a:xfrm>
          <a:prstGeom prst="rect">
            <a:avLst/>
          </a:prstGeom>
        </p:spPr>
      </p:pic>
    </p:spTree>
    <p:extLst>
      <p:ext uri="{BB962C8B-B14F-4D97-AF65-F5344CB8AC3E}">
        <p14:creationId xmlns:p14="http://schemas.microsoft.com/office/powerpoint/2010/main" val="419247704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2185987" y="372376"/>
            <a:ext cx="5341296" cy="458788"/>
          </a:xfrm>
        </p:spPr>
        <p:txBody>
          <a:bodyPr/>
          <a:lstStyle/>
          <a:p>
            <a:pPr eaLnBrk="1" hangingPunct="1">
              <a:buClr>
                <a:srgbClr val="FF5050"/>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5050"/>
                </a:solidFill>
                <a:latin typeface="Verdana" charset="0"/>
              </a:rPr>
              <a:t>Doppler boosting</a:t>
            </a:r>
          </a:p>
        </p:txBody>
      </p:sp>
      <p:sp>
        <p:nvSpPr>
          <p:cNvPr id="12" name="TextBox 2"/>
          <p:cNvSpPr txBox="1">
            <a:spLocks noChangeArrowheads="1"/>
          </p:cNvSpPr>
          <p:nvPr/>
        </p:nvSpPr>
        <p:spPr bwMode="auto">
          <a:xfrm>
            <a:off x="117782" y="1119802"/>
            <a:ext cx="8893698" cy="1908343"/>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The shocked wind is mildly relativistic, and flows away from the shock apex asymmetrically</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Leads to </a:t>
            </a:r>
            <a:r>
              <a:rPr kumimoji="0" lang="en-US" sz="1800" b="1"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Doppler boosting</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which either enhances or suppresses gamma-ray emission </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Boost factor depends upon the angle at which the shocked wind is viewed </a:t>
            </a:r>
          </a:p>
          <a:p>
            <a:pPr marL="457200" marR="0" lvl="1"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analogous to blazar jets. </a:t>
            </a:r>
          </a:p>
          <a:p>
            <a:pPr marL="0" marR="0" lvl="0" indent="-182563" algn="l" defTabSz="449263" rtl="0" eaLnBrk="0" fontAlgn="base" latinLnBrk="0" hangingPunct="0">
              <a:lnSpc>
                <a:spcPct val="110000"/>
              </a:lnSpc>
              <a:spcBef>
                <a:spcPct val="0"/>
              </a:spcBef>
              <a:spcAft>
                <a:spcPts val="600"/>
              </a:spcAft>
              <a:buClr>
                <a:srgbClr val="000000"/>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US" sz="18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Orbitally</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modulated radio structures have been observed (e.g. LS I+61 303)</a:t>
            </a:r>
          </a:p>
        </p:txBody>
      </p:sp>
      <p:pic>
        <p:nvPicPr>
          <p:cNvPr id="22" name="Picture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3397" y="3216909"/>
            <a:ext cx="2906132" cy="3369142"/>
          </a:xfrm>
          <a:prstGeom prst="rect">
            <a:avLst/>
          </a:prstGeom>
          <a:ln>
            <a:solidFill>
              <a:schemeClr val="tx1"/>
            </a:solidFill>
          </a:ln>
        </p:spPr>
      </p:pic>
      <p:pic>
        <p:nvPicPr>
          <p:cNvPr id="16" name="Picture 4"/>
          <p:cNvPicPr>
            <a:picLocks noChangeAspect="1"/>
          </p:cNvPicPr>
          <p:nvPr/>
        </p:nvPicPr>
        <p:blipFill>
          <a:blip r:embed="rId4"/>
          <a:srcRect/>
          <a:stretch>
            <a:fillRect/>
          </a:stretch>
        </p:blipFill>
        <p:spPr bwMode="auto">
          <a:xfrm>
            <a:off x="4488200" y="3436217"/>
            <a:ext cx="3956050" cy="2930525"/>
          </a:xfrm>
          <a:prstGeom prst="rect">
            <a:avLst/>
          </a:prstGeom>
          <a:noFill/>
          <a:ln w="25400">
            <a:solidFill>
              <a:schemeClr val="tx1"/>
            </a:solidFill>
            <a:miter lim="800000"/>
            <a:headEnd/>
            <a:tailEnd/>
          </a:ln>
        </p:spPr>
      </p:pic>
      <p:sp>
        <p:nvSpPr>
          <p:cNvPr id="8" name="Rectangle 7"/>
          <p:cNvSpPr/>
          <p:nvPr/>
        </p:nvSpPr>
        <p:spPr>
          <a:xfrm>
            <a:off x="4180225" y="3066885"/>
            <a:ext cx="4572000" cy="369332"/>
          </a:xfrm>
          <a:prstGeom prst="rect">
            <a:avLst/>
          </a:prstGeom>
        </p:spPr>
        <p:txBody>
          <a:bodyPr>
            <a:spAutoFit/>
          </a:bodyPr>
          <a:lstStyle/>
          <a:p>
            <a:pPr marL="0" marR="0" lvl="0" indent="0" algn="ctr" defTabSz="642938"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alibri" charset="0"/>
                <a:ea typeface="Calibri" charset="0"/>
                <a:cs typeface="Calibri" charset="0"/>
                <a:sym typeface="Comic Sans MS" charset="0"/>
              </a:rPr>
              <a:t>Dhawan</a:t>
            </a:r>
            <a:r>
              <a:rPr kumimoji="0" lang="en-US" sz="1800" b="0" i="0" u="none" strike="noStrike" kern="1200" cap="none" spc="0" normalizeH="0" baseline="0" noProof="0" dirty="0">
                <a:ln>
                  <a:noFill/>
                </a:ln>
                <a:solidFill>
                  <a:srgbClr val="000000"/>
                </a:solidFill>
                <a:effectLst/>
                <a:uLnTx/>
                <a:uFillTx/>
                <a:latin typeface="Calibri" charset="0"/>
                <a:ea typeface="Calibri" charset="0"/>
                <a:cs typeface="Calibri" charset="0"/>
                <a:sym typeface="Comic Sans MS" charset="0"/>
              </a:rPr>
              <a:t> et al.</a:t>
            </a:r>
          </a:p>
        </p:txBody>
      </p:sp>
      <p:pic>
        <p:nvPicPr>
          <p:cNvPr id="9" name="Picture 8">
            <a:extLst>
              <a:ext uri="{FF2B5EF4-FFF2-40B4-BE49-F238E27FC236}">
                <a16:creationId xmlns:a16="http://schemas.microsoft.com/office/drawing/2014/main" id="{072A68D2-D17C-FE43-AD08-C15357C83F17}"/>
              </a:ext>
            </a:extLst>
          </p:cNvPr>
          <p:cNvPicPr>
            <a:picLocks noChangeAspect="1"/>
          </p:cNvPicPr>
          <p:nvPr/>
        </p:nvPicPr>
        <p:blipFill>
          <a:blip r:embed="rId5"/>
          <a:stretch>
            <a:fillRect/>
          </a:stretch>
        </p:blipFill>
        <p:spPr>
          <a:xfrm>
            <a:off x="7345478" y="238331"/>
            <a:ext cx="1574800" cy="482600"/>
          </a:xfrm>
          <a:prstGeom prst="rect">
            <a:avLst/>
          </a:prstGeom>
        </p:spPr>
      </p:pic>
    </p:spTree>
    <p:extLst>
      <p:ext uri="{BB962C8B-B14F-4D97-AF65-F5344CB8AC3E}">
        <p14:creationId xmlns:p14="http://schemas.microsoft.com/office/powerpoint/2010/main" val="1417140185"/>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6870C-57A6-044A-8A41-4A015764DDBD}"/>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96D16A78-F22E-914F-ADA5-A7BAB4A6313A}"/>
              </a:ext>
            </a:extLst>
          </p:cNvPr>
          <p:cNvPicPr>
            <a:picLocks noChangeAspect="1"/>
          </p:cNvPicPr>
          <p:nvPr/>
        </p:nvPicPr>
        <p:blipFill>
          <a:blip r:embed="rId2"/>
          <a:stretch>
            <a:fillRect/>
          </a:stretch>
        </p:blipFill>
        <p:spPr>
          <a:xfrm>
            <a:off x="1735931" y="1907381"/>
            <a:ext cx="5664200" cy="4254500"/>
          </a:xfrm>
          <a:prstGeom prst="rect">
            <a:avLst/>
          </a:prstGeom>
        </p:spPr>
      </p:pic>
      <p:sp>
        <p:nvSpPr>
          <p:cNvPr id="5" name="TextBox 4">
            <a:extLst>
              <a:ext uri="{FF2B5EF4-FFF2-40B4-BE49-F238E27FC236}">
                <a16:creationId xmlns:a16="http://schemas.microsoft.com/office/drawing/2014/main" id="{E5D255FF-078F-C746-B2B6-81606D02830F}"/>
              </a:ext>
            </a:extLst>
          </p:cNvPr>
          <p:cNvSpPr txBox="1"/>
          <p:nvPr/>
        </p:nvSpPr>
        <p:spPr>
          <a:xfrm>
            <a:off x="0" y="6596390"/>
            <a:ext cx="2810385" cy="261610"/>
          </a:xfrm>
          <a:prstGeom prst="rect">
            <a:avLst/>
          </a:prstGeom>
          <a:noFill/>
        </p:spPr>
        <p:txBody>
          <a:bodyPr wrap="none" rtlCol="0">
            <a:spAutoFit/>
          </a:bodyPr>
          <a:lstStyle/>
          <a:p>
            <a:r>
              <a:rPr lang="en-US" sz="1100" dirty="0" err="1">
                <a:solidFill>
                  <a:schemeClr val="tx1"/>
                </a:solidFill>
              </a:rPr>
              <a:t>Chernyakova</a:t>
            </a:r>
            <a:r>
              <a:rPr lang="en-US" sz="1100" dirty="0">
                <a:solidFill>
                  <a:schemeClr val="tx1"/>
                </a:solidFill>
              </a:rPr>
              <a:t> et al </a:t>
            </a:r>
            <a:r>
              <a:rPr lang="en-US" sz="1100" dirty="0">
                <a:solidFill>
                  <a:schemeClr val="tx1"/>
                </a:solidFill>
                <a:hlinkClick r:id="rId3">
                  <a:extLst>
                    <a:ext uri="{A12FA001-AC4F-418D-AE19-62706E023703}">
                      <ahyp:hlinkClr xmlns:ahyp="http://schemas.microsoft.com/office/drawing/2018/hyperlinkcolor" val="tx"/>
                    </a:ext>
                  </a:extLst>
                </a:hlinkClick>
              </a:rPr>
              <a:t>arXiv:2004.11884</a:t>
            </a:r>
            <a:endParaRPr lang="en-US" sz="1100" dirty="0">
              <a:solidFill>
                <a:schemeClr val="tx1"/>
              </a:solidFill>
            </a:endParaRPr>
          </a:p>
        </p:txBody>
      </p:sp>
    </p:spTree>
    <p:extLst>
      <p:ext uri="{BB962C8B-B14F-4D97-AF65-F5344CB8AC3E}">
        <p14:creationId xmlns:p14="http://schemas.microsoft.com/office/powerpoint/2010/main" val="2118779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7088"/>
            <a:ext cx="9144000" cy="4653546"/>
          </a:xfrm>
          <a:prstGeom prst="rect">
            <a:avLst/>
          </a:prstGeom>
        </p:spPr>
      </p:pic>
      <p:sp>
        <p:nvSpPr>
          <p:cNvPr id="10" name="TextBox 9"/>
          <p:cNvSpPr txBox="1"/>
          <p:nvPr/>
        </p:nvSpPr>
        <p:spPr>
          <a:xfrm>
            <a:off x="147625" y="549465"/>
            <a:ext cx="2764248" cy="461665"/>
          </a:xfrm>
          <a:prstGeom prst="rect">
            <a:avLst/>
          </a:prstGeom>
          <a:noFill/>
        </p:spPr>
        <p:txBody>
          <a:bodyPr wrap="none" rtlCol="0">
            <a:spAutoFit/>
          </a:bodyPr>
          <a:lstStyle/>
          <a:p>
            <a:r>
              <a:rPr lang="en-US" dirty="0"/>
              <a:t>Fermi-LAT + </a:t>
            </a:r>
            <a:r>
              <a:rPr lang="en-US" dirty="0" err="1"/>
              <a:t>TeV</a:t>
            </a:r>
            <a:endParaRPr lang="en-US" dirty="0"/>
          </a:p>
        </p:txBody>
      </p:sp>
      <p:sp>
        <p:nvSpPr>
          <p:cNvPr id="9" name="Rectangle 3"/>
          <p:cNvSpPr>
            <a:spLocks noGrp="1" noChangeArrowheads="1"/>
          </p:cNvSpPr>
          <p:nvPr>
            <p:ph type="title"/>
          </p:nvPr>
        </p:nvSpPr>
        <p:spPr>
          <a:xfrm>
            <a:off x="0" y="76200"/>
            <a:ext cx="9144000" cy="458788"/>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5050"/>
                </a:solidFill>
                <a:latin typeface="Verdana" charset="0"/>
              </a:rPr>
              <a:t>The Gamma-ray sky</a:t>
            </a:r>
          </a:p>
        </p:txBody>
      </p:sp>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0" y="4627442"/>
            <a:ext cx="2590800" cy="1960824"/>
          </a:xfrm>
          <a:prstGeom prst="rect">
            <a:avLst/>
          </a:prstGeom>
        </p:spPr>
      </p:pic>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519936" y="5312734"/>
            <a:ext cx="2453624" cy="1412221"/>
          </a:xfrm>
          <a:prstGeom prst="rect">
            <a:avLst/>
          </a:prstGeom>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Oval 16"/>
          <p:cNvSpPr/>
          <p:nvPr/>
        </p:nvSpPr>
        <p:spPr bwMode="auto">
          <a:xfrm>
            <a:off x="4913990" y="3264302"/>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12" name="TextBox 11"/>
          <p:cNvSpPr txBox="1"/>
          <p:nvPr/>
        </p:nvSpPr>
        <p:spPr>
          <a:xfrm>
            <a:off x="4582024" y="2963726"/>
            <a:ext cx="908422" cy="338554"/>
          </a:xfrm>
          <a:prstGeom prst="rect">
            <a:avLst/>
          </a:prstGeom>
          <a:noFill/>
        </p:spPr>
        <p:txBody>
          <a:bodyPr wrap="none" rtlCol="0">
            <a:spAutoFit/>
          </a:bodyPr>
          <a:lstStyle/>
          <a:p>
            <a:r>
              <a:rPr lang="en-US" sz="1600" b="1" dirty="0" err="1">
                <a:solidFill>
                  <a:srgbClr val="F4AADB"/>
                </a:solidFill>
                <a:latin typeface="+mj-lt"/>
              </a:rPr>
              <a:t>Cen</a:t>
            </a:r>
            <a:r>
              <a:rPr lang="en-US" sz="1600" b="1" dirty="0">
                <a:solidFill>
                  <a:srgbClr val="F4AADB"/>
                </a:solidFill>
                <a:latin typeface="+mj-lt"/>
              </a:rPr>
              <a:t> X-3</a:t>
            </a:r>
          </a:p>
        </p:txBody>
      </p:sp>
      <p:pic>
        <p:nvPicPr>
          <p:cNvPr id="7" name="Picture 6" descr="TeV_Binaries.png"/>
          <p:cNvPicPr>
            <a:picLocks noChangeAspect="1"/>
          </p:cNvPicPr>
          <p:nvPr/>
        </p:nvPicPr>
        <p:blipFill>
          <a:blip r:embed="rId3"/>
          <a:stretch>
            <a:fillRect/>
          </a:stretch>
        </p:blipFill>
        <p:spPr>
          <a:xfrm>
            <a:off x="0" y="1005840"/>
            <a:ext cx="9144000" cy="4700553"/>
          </a:xfrm>
          <a:prstGeom prst="rect">
            <a:avLst/>
          </a:prstGeom>
        </p:spPr>
      </p:pic>
      <p:sp>
        <p:nvSpPr>
          <p:cNvPr id="10" name="TextBox 9"/>
          <p:cNvSpPr txBox="1"/>
          <p:nvPr/>
        </p:nvSpPr>
        <p:spPr>
          <a:xfrm>
            <a:off x="112911" y="1117717"/>
            <a:ext cx="2212264" cy="830997"/>
          </a:xfrm>
          <a:prstGeom prst="rect">
            <a:avLst/>
          </a:prstGeom>
          <a:noFill/>
        </p:spPr>
        <p:txBody>
          <a:bodyPr wrap="none" rtlCol="0">
            <a:spAutoFit/>
          </a:bodyPr>
          <a:lstStyle/>
          <a:p>
            <a:r>
              <a:rPr lang="en-US" dirty="0"/>
              <a:t>Gamma- Ray</a:t>
            </a:r>
          </a:p>
          <a:p>
            <a:r>
              <a:rPr lang="en-US" dirty="0"/>
              <a:t>Binaries</a:t>
            </a:r>
          </a:p>
        </p:txBody>
      </p:sp>
      <p:sp>
        <p:nvSpPr>
          <p:cNvPr id="9" name="TextBox 8"/>
          <p:cNvSpPr txBox="1"/>
          <p:nvPr/>
        </p:nvSpPr>
        <p:spPr>
          <a:xfrm>
            <a:off x="621408" y="3299915"/>
            <a:ext cx="1432604" cy="338554"/>
          </a:xfrm>
          <a:prstGeom prst="rect">
            <a:avLst/>
          </a:prstGeom>
          <a:noFill/>
        </p:spPr>
        <p:txBody>
          <a:bodyPr wrap="none" rtlCol="0">
            <a:spAutoFit/>
          </a:bodyPr>
          <a:lstStyle/>
          <a:p>
            <a:r>
              <a:rPr lang="en-US" sz="1600" b="1" dirty="0">
                <a:solidFill>
                  <a:srgbClr val="FF0000"/>
                </a:solidFill>
                <a:latin typeface="+mj-lt"/>
              </a:rPr>
              <a:t>LS I + 61°303</a:t>
            </a:r>
          </a:p>
        </p:txBody>
      </p:sp>
      <p:sp>
        <p:nvSpPr>
          <p:cNvPr id="13" name="TextBox 12"/>
          <p:cNvSpPr txBox="1"/>
          <p:nvPr/>
        </p:nvSpPr>
        <p:spPr>
          <a:xfrm>
            <a:off x="7155805" y="3484101"/>
            <a:ext cx="1698301" cy="338554"/>
          </a:xfrm>
          <a:prstGeom prst="rect">
            <a:avLst/>
          </a:prstGeom>
          <a:noFill/>
        </p:spPr>
        <p:txBody>
          <a:bodyPr wrap="none" rtlCol="0">
            <a:spAutoFit/>
          </a:bodyPr>
          <a:lstStyle/>
          <a:p>
            <a:r>
              <a:rPr lang="en-US" sz="1600" b="1" dirty="0">
                <a:solidFill>
                  <a:srgbClr val="FF0000"/>
                </a:solidFill>
                <a:latin typeface="+mj-lt"/>
              </a:rPr>
              <a:t>HESS J0632+057</a:t>
            </a:r>
          </a:p>
        </p:txBody>
      </p:sp>
      <p:sp>
        <p:nvSpPr>
          <p:cNvPr id="15" name="TextBox 14"/>
          <p:cNvSpPr txBox="1"/>
          <p:nvPr/>
        </p:nvSpPr>
        <p:spPr>
          <a:xfrm rot="18887086">
            <a:off x="4582125" y="3757071"/>
            <a:ext cx="1444326" cy="338554"/>
          </a:xfrm>
          <a:prstGeom prst="rect">
            <a:avLst/>
          </a:prstGeom>
          <a:noFill/>
        </p:spPr>
        <p:txBody>
          <a:bodyPr wrap="none" rtlCol="0">
            <a:spAutoFit/>
          </a:bodyPr>
          <a:lstStyle/>
          <a:p>
            <a:r>
              <a:rPr lang="en-US" sz="1600" b="1" dirty="0">
                <a:solidFill>
                  <a:srgbClr val="FF0000"/>
                </a:solidFill>
                <a:latin typeface="+mj-lt"/>
              </a:rPr>
              <a:t>PSR B1259-63</a:t>
            </a:r>
          </a:p>
        </p:txBody>
      </p:sp>
      <p:sp>
        <p:nvSpPr>
          <p:cNvPr id="16" name="TextBox 15"/>
          <p:cNvSpPr txBox="1"/>
          <p:nvPr/>
        </p:nvSpPr>
        <p:spPr>
          <a:xfrm rot="2737179">
            <a:off x="3425857" y="2794448"/>
            <a:ext cx="897301" cy="338554"/>
          </a:xfrm>
          <a:prstGeom prst="rect">
            <a:avLst/>
          </a:prstGeom>
          <a:noFill/>
        </p:spPr>
        <p:txBody>
          <a:bodyPr wrap="none" rtlCol="0">
            <a:spAutoFit/>
          </a:bodyPr>
          <a:lstStyle/>
          <a:p>
            <a:r>
              <a:rPr lang="en-US" sz="1600" b="1" dirty="0">
                <a:solidFill>
                  <a:srgbClr val="FF0000"/>
                </a:solidFill>
                <a:latin typeface="+mj-lt"/>
              </a:rPr>
              <a:t>LS 5039</a:t>
            </a:r>
          </a:p>
        </p:txBody>
      </p:sp>
      <p:sp>
        <p:nvSpPr>
          <p:cNvPr id="11" name="Oval 10"/>
          <p:cNvSpPr/>
          <p:nvPr/>
        </p:nvSpPr>
        <p:spPr bwMode="auto">
          <a:xfrm>
            <a:off x="4045610" y="3238649"/>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19" name="Oval 18"/>
          <p:cNvSpPr/>
          <p:nvPr/>
        </p:nvSpPr>
        <p:spPr bwMode="auto">
          <a:xfrm>
            <a:off x="5656070" y="3234832"/>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Verdana" pitchFamily="-65" charset="0"/>
            </a:endParaRPr>
          </a:p>
        </p:txBody>
      </p:sp>
      <p:sp>
        <p:nvSpPr>
          <p:cNvPr id="20" name="Oval 19"/>
          <p:cNvSpPr/>
          <p:nvPr/>
        </p:nvSpPr>
        <p:spPr bwMode="auto">
          <a:xfrm>
            <a:off x="7778804" y="3254235"/>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1" name="Oval 20"/>
          <p:cNvSpPr/>
          <p:nvPr/>
        </p:nvSpPr>
        <p:spPr bwMode="auto">
          <a:xfrm>
            <a:off x="1422440" y="3167428"/>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4" name="Oval 23"/>
          <p:cNvSpPr/>
          <p:nvPr/>
        </p:nvSpPr>
        <p:spPr bwMode="auto">
          <a:xfrm>
            <a:off x="6069610" y="3244792"/>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5" name="TextBox 24"/>
          <p:cNvSpPr txBox="1"/>
          <p:nvPr/>
        </p:nvSpPr>
        <p:spPr>
          <a:xfrm rot="2758277">
            <a:off x="4597344" y="2445738"/>
            <a:ext cx="1894569" cy="338554"/>
          </a:xfrm>
          <a:prstGeom prst="rect">
            <a:avLst/>
          </a:prstGeom>
          <a:noFill/>
        </p:spPr>
        <p:txBody>
          <a:bodyPr wrap="none" rtlCol="0">
            <a:spAutoFit/>
          </a:bodyPr>
          <a:lstStyle/>
          <a:p>
            <a:r>
              <a:rPr lang="en-US" sz="1600" b="1" dirty="0">
                <a:solidFill>
                  <a:srgbClr val="FF0000"/>
                </a:solidFill>
                <a:latin typeface="+mj-lt"/>
              </a:rPr>
              <a:t>1FGL J1018.6-5856</a:t>
            </a:r>
          </a:p>
        </p:txBody>
      </p:sp>
      <p:sp>
        <p:nvSpPr>
          <p:cNvPr id="26" name="TextBox 25"/>
          <p:cNvSpPr txBox="1"/>
          <p:nvPr/>
        </p:nvSpPr>
        <p:spPr>
          <a:xfrm rot="2720658">
            <a:off x="1510087" y="2455037"/>
            <a:ext cx="1662635" cy="338554"/>
          </a:xfrm>
          <a:prstGeom prst="rect">
            <a:avLst/>
          </a:prstGeom>
          <a:noFill/>
        </p:spPr>
        <p:txBody>
          <a:bodyPr wrap="none" rtlCol="0">
            <a:spAutoFit/>
          </a:bodyPr>
          <a:lstStyle/>
          <a:p>
            <a:r>
              <a:rPr lang="en-US" sz="1600" b="1" dirty="0">
                <a:solidFill>
                  <a:srgbClr val="FF0000"/>
                </a:solidFill>
                <a:latin typeface="+mj-lt"/>
              </a:rPr>
              <a:t>PSR J2032+4127</a:t>
            </a:r>
          </a:p>
        </p:txBody>
      </p:sp>
      <p:sp>
        <p:nvSpPr>
          <p:cNvPr id="27" name="Oval 26"/>
          <p:cNvSpPr/>
          <p:nvPr/>
        </p:nvSpPr>
        <p:spPr bwMode="auto">
          <a:xfrm>
            <a:off x="6093420" y="3997274"/>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8" name="TextBox 27"/>
          <p:cNvSpPr txBox="1"/>
          <p:nvPr/>
        </p:nvSpPr>
        <p:spPr>
          <a:xfrm>
            <a:off x="5746202" y="4150366"/>
            <a:ext cx="941283" cy="338554"/>
          </a:xfrm>
          <a:prstGeom prst="rect">
            <a:avLst/>
          </a:prstGeom>
          <a:noFill/>
        </p:spPr>
        <p:txBody>
          <a:bodyPr wrap="none" rtlCol="0">
            <a:spAutoFit/>
          </a:bodyPr>
          <a:lstStyle/>
          <a:p>
            <a:r>
              <a:rPr lang="en-US" sz="1600" b="1">
                <a:solidFill>
                  <a:srgbClr val="FF0000"/>
                </a:solidFill>
                <a:latin typeface="+mj-lt"/>
              </a:rPr>
              <a:t>LMC P3</a:t>
            </a:r>
            <a:endParaRPr lang="en-US" sz="1600" b="1" dirty="0">
              <a:solidFill>
                <a:srgbClr val="FF0000"/>
              </a:solidFill>
              <a:latin typeface="+mj-lt"/>
            </a:endParaRPr>
          </a:p>
        </p:txBody>
      </p:sp>
      <p:sp>
        <p:nvSpPr>
          <p:cNvPr id="22" name="Oval 21">
            <a:extLst>
              <a:ext uri="{FF2B5EF4-FFF2-40B4-BE49-F238E27FC236}">
                <a16:creationId xmlns:a16="http://schemas.microsoft.com/office/drawing/2014/main" id="{76C972FE-3B68-6A47-96DB-59E8DC1D5C56}"/>
              </a:ext>
            </a:extLst>
          </p:cNvPr>
          <p:cNvSpPr/>
          <p:nvPr/>
        </p:nvSpPr>
        <p:spPr bwMode="auto">
          <a:xfrm>
            <a:off x="2819581" y="3125352"/>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3" name="Oval 22">
            <a:extLst>
              <a:ext uri="{FF2B5EF4-FFF2-40B4-BE49-F238E27FC236}">
                <a16:creationId xmlns:a16="http://schemas.microsoft.com/office/drawing/2014/main" id="{74462D12-E321-384F-9BFB-DF6C8F18E361}"/>
              </a:ext>
            </a:extLst>
          </p:cNvPr>
          <p:cNvSpPr/>
          <p:nvPr/>
        </p:nvSpPr>
        <p:spPr bwMode="auto">
          <a:xfrm>
            <a:off x="3815106" y="3234687"/>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9" name="TextBox 28">
            <a:extLst>
              <a:ext uri="{FF2B5EF4-FFF2-40B4-BE49-F238E27FC236}">
                <a16:creationId xmlns:a16="http://schemas.microsoft.com/office/drawing/2014/main" id="{9DF599C8-8DE9-0B45-BE97-9448400F09B7}"/>
              </a:ext>
            </a:extLst>
          </p:cNvPr>
          <p:cNvSpPr txBox="1"/>
          <p:nvPr/>
        </p:nvSpPr>
        <p:spPr>
          <a:xfrm rot="18930745">
            <a:off x="2536009" y="3791871"/>
            <a:ext cx="1649811" cy="338554"/>
          </a:xfrm>
          <a:prstGeom prst="rect">
            <a:avLst/>
          </a:prstGeom>
          <a:noFill/>
        </p:spPr>
        <p:txBody>
          <a:bodyPr wrap="none" rtlCol="0">
            <a:spAutoFit/>
          </a:bodyPr>
          <a:lstStyle/>
          <a:p>
            <a:r>
              <a:rPr lang="en-US" sz="1600" b="1" dirty="0">
                <a:solidFill>
                  <a:srgbClr val="FF0000"/>
                </a:solidFill>
                <a:latin typeface="+mj-lt"/>
              </a:rPr>
              <a:t>HESS J1832-093</a:t>
            </a:r>
          </a:p>
        </p:txBody>
      </p:sp>
      <p:sp>
        <p:nvSpPr>
          <p:cNvPr id="30" name="Oval 29">
            <a:extLst>
              <a:ext uri="{FF2B5EF4-FFF2-40B4-BE49-F238E27FC236}">
                <a16:creationId xmlns:a16="http://schemas.microsoft.com/office/drawing/2014/main" id="{74CA468F-0085-C24E-B742-4A3101AE6F50}"/>
              </a:ext>
            </a:extLst>
          </p:cNvPr>
          <p:cNvSpPr/>
          <p:nvPr/>
        </p:nvSpPr>
        <p:spPr bwMode="auto">
          <a:xfrm>
            <a:off x="5460875" y="3212822"/>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Verdana" pitchFamily="-65" charset="0"/>
            </a:endParaRPr>
          </a:p>
        </p:txBody>
      </p:sp>
      <p:sp>
        <p:nvSpPr>
          <p:cNvPr id="31" name="TextBox 30">
            <a:extLst>
              <a:ext uri="{FF2B5EF4-FFF2-40B4-BE49-F238E27FC236}">
                <a16:creationId xmlns:a16="http://schemas.microsoft.com/office/drawing/2014/main" id="{AF1AE74B-8E38-1244-ADAD-C435DDC81EB1}"/>
              </a:ext>
            </a:extLst>
          </p:cNvPr>
          <p:cNvSpPr txBox="1"/>
          <p:nvPr/>
        </p:nvSpPr>
        <p:spPr>
          <a:xfrm rot="2727422">
            <a:off x="3941879" y="2534733"/>
            <a:ext cx="1986185" cy="338554"/>
          </a:xfrm>
          <a:prstGeom prst="rect">
            <a:avLst/>
          </a:prstGeom>
          <a:noFill/>
        </p:spPr>
        <p:txBody>
          <a:bodyPr wrap="none" rtlCol="0">
            <a:spAutoFit/>
          </a:bodyPr>
          <a:lstStyle/>
          <a:p>
            <a:r>
              <a:rPr lang="en-US" sz="1600" b="1" dirty="0">
                <a:solidFill>
                  <a:srgbClr val="FF0000"/>
                </a:solidFill>
                <a:latin typeface="+mj-lt"/>
              </a:rPr>
              <a:t>4FGL J1405.1-6119 </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Oval 16"/>
          <p:cNvSpPr/>
          <p:nvPr/>
        </p:nvSpPr>
        <p:spPr bwMode="auto">
          <a:xfrm>
            <a:off x="4913990" y="3264302"/>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12" name="TextBox 11"/>
          <p:cNvSpPr txBox="1"/>
          <p:nvPr/>
        </p:nvSpPr>
        <p:spPr>
          <a:xfrm>
            <a:off x="4582024" y="2963726"/>
            <a:ext cx="908422" cy="338554"/>
          </a:xfrm>
          <a:prstGeom prst="rect">
            <a:avLst/>
          </a:prstGeom>
          <a:noFill/>
        </p:spPr>
        <p:txBody>
          <a:bodyPr wrap="none" rtlCol="0">
            <a:spAutoFit/>
          </a:bodyPr>
          <a:lstStyle/>
          <a:p>
            <a:r>
              <a:rPr lang="en-US" sz="1600" b="1" dirty="0" err="1">
                <a:solidFill>
                  <a:srgbClr val="F4AADB"/>
                </a:solidFill>
                <a:latin typeface="+mj-lt"/>
              </a:rPr>
              <a:t>Cen</a:t>
            </a:r>
            <a:r>
              <a:rPr lang="en-US" sz="1600" b="1" dirty="0">
                <a:solidFill>
                  <a:srgbClr val="F4AADB"/>
                </a:solidFill>
                <a:latin typeface="+mj-lt"/>
              </a:rPr>
              <a:t> X-3</a:t>
            </a:r>
          </a:p>
        </p:txBody>
      </p:sp>
      <p:pic>
        <p:nvPicPr>
          <p:cNvPr id="7" name="Picture 6" descr="TeV_Binaries.png"/>
          <p:cNvPicPr>
            <a:picLocks noChangeAspect="1"/>
          </p:cNvPicPr>
          <p:nvPr/>
        </p:nvPicPr>
        <p:blipFill>
          <a:blip r:embed="rId3"/>
          <a:stretch>
            <a:fillRect/>
          </a:stretch>
        </p:blipFill>
        <p:spPr>
          <a:xfrm>
            <a:off x="0" y="1005840"/>
            <a:ext cx="9144000" cy="4700553"/>
          </a:xfrm>
          <a:prstGeom prst="rect">
            <a:avLst/>
          </a:prstGeom>
        </p:spPr>
      </p:pic>
      <p:sp>
        <p:nvSpPr>
          <p:cNvPr id="10" name="TextBox 9"/>
          <p:cNvSpPr txBox="1"/>
          <p:nvPr/>
        </p:nvSpPr>
        <p:spPr>
          <a:xfrm>
            <a:off x="112911" y="1117717"/>
            <a:ext cx="2212264" cy="830997"/>
          </a:xfrm>
          <a:prstGeom prst="rect">
            <a:avLst/>
          </a:prstGeom>
          <a:noFill/>
        </p:spPr>
        <p:txBody>
          <a:bodyPr wrap="none" rtlCol="0">
            <a:spAutoFit/>
          </a:bodyPr>
          <a:lstStyle/>
          <a:p>
            <a:r>
              <a:rPr lang="en-US" dirty="0"/>
              <a:t>Gamma- Ray</a:t>
            </a:r>
          </a:p>
          <a:p>
            <a:r>
              <a:rPr lang="en-US" dirty="0"/>
              <a:t>Binaries</a:t>
            </a:r>
          </a:p>
        </p:txBody>
      </p:sp>
      <p:sp>
        <p:nvSpPr>
          <p:cNvPr id="9" name="TextBox 8"/>
          <p:cNvSpPr txBox="1"/>
          <p:nvPr/>
        </p:nvSpPr>
        <p:spPr>
          <a:xfrm>
            <a:off x="621408" y="3299915"/>
            <a:ext cx="1432604" cy="338554"/>
          </a:xfrm>
          <a:prstGeom prst="rect">
            <a:avLst/>
          </a:prstGeom>
          <a:noFill/>
        </p:spPr>
        <p:txBody>
          <a:bodyPr wrap="none" rtlCol="0">
            <a:spAutoFit/>
          </a:bodyPr>
          <a:lstStyle/>
          <a:p>
            <a:r>
              <a:rPr lang="en-US" sz="1600" b="1" dirty="0">
                <a:solidFill>
                  <a:srgbClr val="FFFF00"/>
                </a:solidFill>
                <a:latin typeface="+mj-lt"/>
              </a:rPr>
              <a:t>LS I + 61°303</a:t>
            </a:r>
          </a:p>
        </p:txBody>
      </p:sp>
      <p:sp>
        <p:nvSpPr>
          <p:cNvPr id="13" name="TextBox 12"/>
          <p:cNvSpPr txBox="1"/>
          <p:nvPr/>
        </p:nvSpPr>
        <p:spPr>
          <a:xfrm>
            <a:off x="7155805" y="3484101"/>
            <a:ext cx="1698301" cy="338554"/>
          </a:xfrm>
          <a:prstGeom prst="rect">
            <a:avLst/>
          </a:prstGeom>
          <a:noFill/>
        </p:spPr>
        <p:txBody>
          <a:bodyPr wrap="none" rtlCol="0">
            <a:spAutoFit/>
          </a:bodyPr>
          <a:lstStyle/>
          <a:p>
            <a:r>
              <a:rPr lang="en-US" sz="1600" b="1" dirty="0">
                <a:solidFill>
                  <a:srgbClr val="FFFF00"/>
                </a:solidFill>
                <a:latin typeface="+mj-lt"/>
              </a:rPr>
              <a:t>HESS J0632+057</a:t>
            </a:r>
          </a:p>
        </p:txBody>
      </p:sp>
      <p:sp>
        <p:nvSpPr>
          <p:cNvPr id="15" name="TextBox 14"/>
          <p:cNvSpPr txBox="1"/>
          <p:nvPr/>
        </p:nvSpPr>
        <p:spPr>
          <a:xfrm rot="18887086">
            <a:off x="4582125" y="3757071"/>
            <a:ext cx="1444326" cy="338554"/>
          </a:xfrm>
          <a:prstGeom prst="rect">
            <a:avLst/>
          </a:prstGeom>
          <a:noFill/>
        </p:spPr>
        <p:txBody>
          <a:bodyPr wrap="none" rtlCol="0">
            <a:spAutoFit/>
          </a:bodyPr>
          <a:lstStyle/>
          <a:p>
            <a:r>
              <a:rPr lang="en-US" sz="1600" b="1" dirty="0">
                <a:solidFill>
                  <a:srgbClr val="FF0000"/>
                </a:solidFill>
                <a:latin typeface="+mj-lt"/>
              </a:rPr>
              <a:t>PSR B1259-63</a:t>
            </a:r>
          </a:p>
        </p:txBody>
      </p:sp>
      <p:sp>
        <p:nvSpPr>
          <p:cNvPr id="16" name="TextBox 15"/>
          <p:cNvSpPr txBox="1"/>
          <p:nvPr/>
        </p:nvSpPr>
        <p:spPr>
          <a:xfrm rot="2737179">
            <a:off x="3425857" y="2794448"/>
            <a:ext cx="897301" cy="338554"/>
          </a:xfrm>
          <a:prstGeom prst="rect">
            <a:avLst/>
          </a:prstGeom>
          <a:noFill/>
        </p:spPr>
        <p:txBody>
          <a:bodyPr wrap="none" rtlCol="0">
            <a:spAutoFit/>
          </a:bodyPr>
          <a:lstStyle/>
          <a:p>
            <a:r>
              <a:rPr lang="en-US" sz="1600" b="1" dirty="0">
                <a:solidFill>
                  <a:srgbClr val="FF0000"/>
                </a:solidFill>
                <a:latin typeface="+mj-lt"/>
              </a:rPr>
              <a:t>LS 5039</a:t>
            </a:r>
          </a:p>
        </p:txBody>
      </p:sp>
      <p:sp>
        <p:nvSpPr>
          <p:cNvPr id="11" name="Oval 10"/>
          <p:cNvSpPr/>
          <p:nvPr/>
        </p:nvSpPr>
        <p:spPr bwMode="auto">
          <a:xfrm>
            <a:off x="4045610" y="3238649"/>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19" name="Oval 18"/>
          <p:cNvSpPr/>
          <p:nvPr/>
        </p:nvSpPr>
        <p:spPr bwMode="auto">
          <a:xfrm>
            <a:off x="5656070" y="3234832"/>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Verdana" pitchFamily="-65" charset="0"/>
            </a:endParaRPr>
          </a:p>
        </p:txBody>
      </p:sp>
      <p:sp>
        <p:nvSpPr>
          <p:cNvPr id="20" name="Oval 19"/>
          <p:cNvSpPr/>
          <p:nvPr/>
        </p:nvSpPr>
        <p:spPr bwMode="auto">
          <a:xfrm>
            <a:off x="7778804" y="3254235"/>
            <a:ext cx="213653" cy="2136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1" name="Oval 20"/>
          <p:cNvSpPr/>
          <p:nvPr/>
        </p:nvSpPr>
        <p:spPr bwMode="auto">
          <a:xfrm>
            <a:off x="1422440" y="3167428"/>
            <a:ext cx="213653" cy="2136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FFFF00"/>
              </a:solidFill>
              <a:effectLst/>
              <a:latin typeface="Verdana" pitchFamily="-65" charset="0"/>
            </a:endParaRPr>
          </a:p>
        </p:txBody>
      </p:sp>
      <p:sp>
        <p:nvSpPr>
          <p:cNvPr id="24" name="Oval 23"/>
          <p:cNvSpPr/>
          <p:nvPr/>
        </p:nvSpPr>
        <p:spPr bwMode="auto">
          <a:xfrm>
            <a:off x="6069610" y="3244792"/>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5" name="TextBox 24"/>
          <p:cNvSpPr txBox="1"/>
          <p:nvPr/>
        </p:nvSpPr>
        <p:spPr>
          <a:xfrm rot="2758277">
            <a:off x="4597344" y="2445738"/>
            <a:ext cx="1894569" cy="338554"/>
          </a:xfrm>
          <a:prstGeom prst="rect">
            <a:avLst/>
          </a:prstGeom>
          <a:noFill/>
        </p:spPr>
        <p:txBody>
          <a:bodyPr wrap="none" rtlCol="0">
            <a:spAutoFit/>
          </a:bodyPr>
          <a:lstStyle/>
          <a:p>
            <a:r>
              <a:rPr lang="en-US" sz="1600" b="1" dirty="0">
                <a:solidFill>
                  <a:srgbClr val="FF0000"/>
                </a:solidFill>
                <a:latin typeface="+mj-lt"/>
              </a:rPr>
              <a:t>1FGL J1018.6-5856</a:t>
            </a:r>
          </a:p>
        </p:txBody>
      </p:sp>
      <p:sp>
        <p:nvSpPr>
          <p:cNvPr id="26" name="TextBox 25"/>
          <p:cNvSpPr txBox="1"/>
          <p:nvPr/>
        </p:nvSpPr>
        <p:spPr>
          <a:xfrm rot="2720658">
            <a:off x="1510087" y="2455037"/>
            <a:ext cx="1662635" cy="338554"/>
          </a:xfrm>
          <a:prstGeom prst="rect">
            <a:avLst/>
          </a:prstGeom>
          <a:noFill/>
        </p:spPr>
        <p:txBody>
          <a:bodyPr wrap="none" rtlCol="0">
            <a:spAutoFit/>
          </a:bodyPr>
          <a:lstStyle/>
          <a:p>
            <a:r>
              <a:rPr lang="en-US" sz="1600" b="1" dirty="0">
                <a:solidFill>
                  <a:srgbClr val="FFFF00"/>
                </a:solidFill>
                <a:latin typeface="+mj-lt"/>
              </a:rPr>
              <a:t>PSR J2032+4127</a:t>
            </a:r>
          </a:p>
        </p:txBody>
      </p:sp>
      <p:sp>
        <p:nvSpPr>
          <p:cNvPr id="27" name="Oval 26"/>
          <p:cNvSpPr/>
          <p:nvPr/>
        </p:nvSpPr>
        <p:spPr bwMode="auto">
          <a:xfrm>
            <a:off x="6093420" y="3997274"/>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8" name="TextBox 27"/>
          <p:cNvSpPr txBox="1"/>
          <p:nvPr/>
        </p:nvSpPr>
        <p:spPr>
          <a:xfrm>
            <a:off x="5746202" y="4150366"/>
            <a:ext cx="941283" cy="338554"/>
          </a:xfrm>
          <a:prstGeom prst="rect">
            <a:avLst/>
          </a:prstGeom>
          <a:noFill/>
        </p:spPr>
        <p:txBody>
          <a:bodyPr wrap="none" rtlCol="0">
            <a:spAutoFit/>
          </a:bodyPr>
          <a:lstStyle/>
          <a:p>
            <a:r>
              <a:rPr lang="en-US" sz="1600" b="1">
                <a:solidFill>
                  <a:srgbClr val="FF0000"/>
                </a:solidFill>
                <a:latin typeface="+mj-lt"/>
              </a:rPr>
              <a:t>LMC P3</a:t>
            </a:r>
            <a:endParaRPr lang="en-US" sz="1600" b="1" dirty="0">
              <a:solidFill>
                <a:srgbClr val="FF0000"/>
              </a:solidFill>
              <a:latin typeface="+mj-lt"/>
            </a:endParaRPr>
          </a:p>
        </p:txBody>
      </p:sp>
      <p:sp>
        <p:nvSpPr>
          <p:cNvPr id="22" name="Oval 21">
            <a:extLst>
              <a:ext uri="{FF2B5EF4-FFF2-40B4-BE49-F238E27FC236}">
                <a16:creationId xmlns:a16="http://schemas.microsoft.com/office/drawing/2014/main" id="{76C972FE-3B68-6A47-96DB-59E8DC1D5C56}"/>
              </a:ext>
            </a:extLst>
          </p:cNvPr>
          <p:cNvSpPr/>
          <p:nvPr/>
        </p:nvSpPr>
        <p:spPr bwMode="auto">
          <a:xfrm>
            <a:off x="2819581" y="3125352"/>
            <a:ext cx="213653" cy="2136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3" name="Oval 22">
            <a:extLst>
              <a:ext uri="{FF2B5EF4-FFF2-40B4-BE49-F238E27FC236}">
                <a16:creationId xmlns:a16="http://schemas.microsoft.com/office/drawing/2014/main" id="{74462D12-E321-384F-9BFB-DF6C8F18E361}"/>
              </a:ext>
            </a:extLst>
          </p:cNvPr>
          <p:cNvSpPr/>
          <p:nvPr/>
        </p:nvSpPr>
        <p:spPr bwMode="auto">
          <a:xfrm>
            <a:off x="3815106" y="3234687"/>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Verdana" pitchFamily="-65" charset="0"/>
            </a:endParaRPr>
          </a:p>
        </p:txBody>
      </p:sp>
      <p:sp>
        <p:nvSpPr>
          <p:cNvPr id="29" name="TextBox 28">
            <a:extLst>
              <a:ext uri="{FF2B5EF4-FFF2-40B4-BE49-F238E27FC236}">
                <a16:creationId xmlns:a16="http://schemas.microsoft.com/office/drawing/2014/main" id="{9DF599C8-8DE9-0B45-BE97-9448400F09B7}"/>
              </a:ext>
            </a:extLst>
          </p:cNvPr>
          <p:cNvSpPr txBox="1"/>
          <p:nvPr/>
        </p:nvSpPr>
        <p:spPr>
          <a:xfrm rot="18930745">
            <a:off x="2536009" y="3791871"/>
            <a:ext cx="1649811" cy="338554"/>
          </a:xfrm>
          <a:prstGeom prst="rect">
            <a:avLst/>
          </a:prstGeom>
          <a:noFill/>
        </p:spPr>
        <p:txBody>
          <a:bodyPr wrap="none" rtlCol="0">
            <a:spAutoFit/>
          </a:bodyPr>
          <a:lstStyle/>
          <a:p>
            <a:r>
              <a:rPr lang="en-US" sz="1600" b="1" dirty="0">
                <a:solidFill>
                  <a:srgbClr val="FF0000"/>
                </a:solidFill>
                <a:latin typeface="+mj-lt"/>
              </a:rPr>
              <a:t>HESS J1832-093</a:t>
            </a:r>
          </a:p>
        </p:txBody>
      </p:sp>
      <p:sp>
        <p:nvSpPr>
          <p:cNvPr id="30" name="Oval 29">
            <a:extLst>
              <a:ext uri="{FF2B5EF4-FFF2-40B4-BE49-F238E27FC236}">
                <a16:creationId xmlns:a16="http://schemas.microsoft.com/office/drawing/2014/main" id="{74CA468F-0085-C24E-B742-4A3101AE6F50}"/>
              </a:ext>
            </a:extLst>
          </p:cNvPr>
          <p:cNvSpPr/>
          <p:nvPr/>
        </p:nvSpPr>
        <p:spPr bwMode="auto">
          <a:xfrm>
            <a:off x="5460875" y="3212822"/>
            <a:ext cx="213653" cy="21366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Verdana" pitchFamily="-65" charset="0"/>
            </a:endParaRPr>
          </a:p>
        </p:txBody>
      </p:sp>
      <p:sp>
        <p:nvSpPr>
          <p:cNvPr id="31" name="TextBox 30">
            <a:extLst>
              <a:ext uri="{FF2B5EF4-FFF2-40B4-BE49-F238E27FC236}">
                <a16:creationId xmlns:a16="http://schemas.microsoft.com/office/drawing/2014/main" id="{AF1AE74B-8E38-1244-ADAD-C435DDC81EB1}"/>
              </a:ext>
            </a:extLst>
          </p:cNvPr>
          <p:cNvSpPr txBox="1"/>
          <p:nvPr/>
        </p:nvSpPr>
        <p:spPr>
          <a:xfrm rot="2727422">
            <a:off x="3941879" y="2534733"/>
            <a:ext cx="1986185" cy="338554"/>
          </a:xfrm>
          <a:prstGeom prst="rect">
            <a:avLst/>
          </a:prstGeom>
          <a:noFill/>
        </p:spPr>
        <p:txBody>
          <a:bodyPr wrap="none" rtlCol="0">
            <a:spAutoFit/>
          </a:bodyPr>
          <a:lstStyle/>
          <a:p>
            <a:r>
              <a:rPr lang="en-US" sz="1600" b="1" dirty="0">
                <a:solidFill>
                  <a:srgbClr val="FF0000"/>
                </a:solidFill>
                <a:latin typeface="+mj-lt"/>
              </a:rPr>
              <a:t>4FGL J1405.1-6119 </a:t>
            </a:r>
          </a:p>
        </p:txBody>
      </p:sp>
    </p:spTree>
    <p:extLst>
      <p:ext uri="{BB962C8B-B14F-4D97-AF65-F5344CB8AC3E}">
        <p14:creationId xmlns:p14="http://schemas.microsoft.com/office/powerpoint/2010/main" val="209257367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title"/>
          </p:nvPr>
        </p:nvSpPr>
        <p:spPr>
          <a:xfrm>
            <a:off x="0" y="76200"/>
            <a:ext cx="9144000" cy="458788"/>
          </a:xfrm>
        </p:spPr>
        <p:txBody>
          <a:bodyPr/>
          <a:lstStyle/>
          <a:p>
            <a:pPr eaLnBrk="1" hangingPunct="1">
              <a:buClr>
                <a:srgbClr val="FF5050"/>
              </a:buClr>
              <a:buFont typeface="Verdana"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5050"/>
                </a:solidFill>
                <a:latin typeface="Verdana" charset="0"/>
              </a:rPr>
              <a:t> Why are these few so interesting?</a:t>
            </a:r>
          </a:p>
        </p:txBody>
      </p:sp>
      <p:sp>
        <p:nvSpPr>
          <p:cNvPr id="65539" name="TextBox 2"/>
          <p:cNvSpPr txBox="1">
            <a:spLocks noChangeArrowheads="1"/>
          </p:cNvSpPr>
          <p:nvPr/>
        </p:nvSpPr>
        <p:spPr bwMode="auto">
          <a:xfrm>
            <a:off x="328613" y="1326712"/>
            <a:ext cx="8175625" cy="4384277"/>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a:prstTxWarp prst="textNoShape">
              <a:avLst/>
            </a:prstTxWarp>
            <a:spAutoFit/>
          </a:bodyPr>
          <a:lstStyle/>
          <a:p>
            <a:pPr indent="-182563" defTabSz="449263">
              <a:lnSpc>
                <a:spcPct val="110000"/>
              </a:lnSpc>
              <a:spcAft>
                <a:spcPts val="18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2000" dirty="0">
                <a:solidFill>
                  <a:srgbClr val="000000"/>
                </a:solidFill>
                <a:latin typeface="Calibri" charset="0"/>
                <a:ea typeface="Calibri" charset="0"/>
                <a:cs typeface="Calibri" charset="0"/>
                <a:sym typeface="Comic Sans MS" charset="0"/>
              </a:rPr>
              <a:t>Binaries </a:t>
            </a:r>
            <a:r>
              <a:rPr lang="en-US" sz="2000" strike="sngStrike" dirty="0">
                <a:solidFill>
                  <a:srgbClr val="000000"/>
                </a:solidFill>
                <a:latin typeface="Calibri" charset="0"/>
                <a:ea typeface="Calibri" charset="0"/>
                <a:cs typeface="Calibri" charset="0"/>
                <a:sym typeface="Comic Sans MS" charset="0"/>
              </a:rPr>
              <a:t>are</a:t>
            </a:r>
            <a:r>
              <a:rPr lang="en-US" sz="2000" dirty="0">
                <a:solidFill>
                  <a:srgbClr val="000000"/>
                </a:solidFill>
                <a:latin typeface="Calibri" charset="0"/>
                <a:ea typeface="Calibri" charset="0"/>
                <a:cs typeface="Calibri" charset="0"/>
                <a:sym typeface="Comic Sans MS" charset="0"/>
              </a:rPr>
              <a:t> were(!) the only variable Galactic </a:t>
            </a:r>
            <a:r>
              <a:rPr lang="en-US" sz="2000" dirty="0" err="1">
                <a:solidFill>
                  <a:srgbClr val="000000"/>
                </a:solidFill>
                <a:latin typeface="Calibri" charset="0"/>
                <a:ea typeface="Calibri" charset="0"/>
                <a:cs typeface="Calibri" charset="0"/>
                <a:sym typeface="Comic Sans MS" charset="0"/>
              </a:rPr>
              <a:t>TeV</a:t>
            </a:r>
            <a:r>
              <a:rPr lang="en-US" sz="2000" dirty="0">
                <a:solidFill>
                  <a:srgbClr val="000000"/>
                </a:solidFill>
                <a:latin typeface="Calibri" charset="0"/>
                <a:ea typeface="Calibri" charset="0"/>
                <a:cs typeface="Calibri" charset="0"/>
                <a:sym typeface="Comic Sans MS" charset="0"/>
              </a:rPr>
              <a:t> sources.</a:t>
            </a:r>
          </a:p>
          <a:p>
            <a:pPr indent="-182563" defTabSz="449263">
              <a:lnSpc>
                <a:spcPct val="110000"/>
              </a:lnSpc>
              <a:spcAft>
                <a:spcPts val="18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2000" dirty="0">
                <a:solidFill>
                  <a:srgbClr val="000000"/>
                </a:solidFill>
                <a:latin typeface="Calibri" charset="0"/>
                <a:ea typeface="Calibri" charset="0"/>
                <a:cs typeface="Calibri" charset="0"/>
                <a:sym typeface="Comic Sans MS" charset="0"/>
              </a:rPr>
              <a:t>They are natural particle accelerators operating under varying, but </a:t>
            </a:r>
            <a:r>
              <a:rPr lang="en-US" sz="2000" b="1" i="1" dirty="0">
                <a:solidFill>
                  <a:srgbClr val="FF0000"/>
                </a:solidFill>
                <a:latin typeface="Calibri" charset="0"/>
                <a:ea typeface="Calibri" charset="0"/>
                <a:cs typeface="Calibri" charset="0"/>
                <a:sym typeface="Comic Sans MS" charset="0"/>
              </a:rPr>
              <a:t>regularly repeating</a:t>
            </a:r>
            <a:r>
              <a:rPr lang="en-US" sz="2000" dirty="0">
                <a:solidFill>
                  <a:srgbClr val="000000"/>
                </a:solidFill>
                <a:latin typeface="Calibri" charset="0"/>
                <a:ea typeface="Calibri" charset="0"/>
                <a:cs typeface="Calibri" charset="0"/>
                <a:sym typeface="Comic Sans MS" charset="0"/>
              </a:rPr>
              <a:t>, environmental conditions.</a:t>
            </a:r>
          </a:p>
          <a:p>
            <a:pPr indent="-182563" defTabSz="449263">
              <a:lnSpc>
                <a:spcPct val="110000"/>
              </a:lnSpc>
              <a:spcAft>
                <a:spcPts val="18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2000" dirty="0">
                <a:solidFill>
                  <a:srgbClr val="000000"/>
                </a:solidFill>
                <a:latin typeface="Calibri" charset="0"/>
                <a:ea typeface="Calibri" charset="0"/>
                <a:cs typeface="Calibri" charset="0"/>
                <a:sym typeface="Comic Sans MS" charset="0"/>
              </a:rPr>
              <a:t>Provide a constraining </a:t>
            </a:r>
            <a:r>
              <a:rPr lang="en-US" sz="2000" i="1" dirty="0">
                <a:solidFill>
                  <a:srgbClr val="FF0000"/>
                </a:solidFill>
                <a:latin typeface="Calibri" charset="0"/>
                <a:ea typeface="Calibri" charset="0"/>
                <a:cs typeface="Calibri" charset="0"/>
                <a:sym typeface="Comic Sans MS" charset="0"/>
              </a:rPr>
              <a:t>laboratory</a:t>
            </a:r>
            <a:r>
              <a:rPr lang="en-US" sz="2000" dirty="0">
                <a:solidFill>
                  <a:srgbClr val="000000"/>
                </a:solidFill>
                <a:latin typeface="Calibri" charset="0"/>
                <a:ea typeface="Calibri" charset="0"/>
                <a:cs typeface="Calibri" charset="0"/>
                <a:sym typeface="Comic Sans MS" charset="0"/>
              </a:rPr>
              <a:t> for models of particle acceleration, and gamma-ray production, emission and absorption processes.</a:t>
            </a:r>
          </a:p>
          <a:p>
            <a:pPr indent="-182563" defTabSz="449263">
              <a:lnSpc>
                <a:spcPct val="110000"/>
              </a:lnSpc>
              <a:spcAft>
                <a:spcPts val="18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2000" dirty="0">
                <a:solidFill>
                  <a:srgbClr val="000000"/>
                </a:solidFill>
                <a:latin typeface="Calibri" charset="0"/>
                <a:ea typeface="Calibri" charset="0"/>
                <a:cs typeface="Calibri" charset="0"/>
                <a:sym typeface="Comic Sans MS" charset="0"/>
              </a:rPr>
              <a:t>Each system is unique – and the population, as well as the data quality, is increasing.</a:t>
            </a:r>
          </a:p>
          <a:p>
            <a:pPr indent="-182563" defTabSz="449263">
              <a:lnSpc>
                <a:spcPct val="110000"/>
              </a:lnSpc>
              <a:spcAft>
                <a:spcPts val="1800"/>
              </a:spcAft>
              <a:buClr>
                <a:schemeClr val="tx1"/>
              </a:buClr>
              <a:buSzPct val="100000"/>
              <a:buFont typeface="Arial"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2000" i="1" dirty="0">
                <a:solidFill>
                  <a:srgbClr val="000000"/>
                </a:solidFill>
                <a:latin typeface="Calibri" charset="0"/>
                <a:ea typeface="Calibri" charset="0"/>
                <a:cs typeface="Calibri" charset="0"/>
                <a:sym typeface="Comic Sans MS" charset="0"/>
              </a:rPr>
              <a:t>Caveat</a:t>
            </a:r>
            <a:r>
              <a:rPr lang="en-US" sz="2000" dirty="0">
                <a:solidFill>
                  <a:srgbClr val="000000"/>
                </a:solidFill>
                <a:latin typeface="Calibri" charset="0"/>
                <a:ea typeface="Calibri" charset="0"/>
                <a:cs typeface="Calibri" charset="0"/>
                <a:sym typeface="Comic Sans MS" charset="0"/>
              </a:rPr>
              <a:t>: The systems are complex, with many competing processes, and the orbital parameters, the nature of the binary components and the conditions in the circumstellar environment are generally not well known.</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851920" y="548680"/>
            <a:ext cx="5184576" cy="3096344"/>
          </a:xfrm>
          <a:prstGeom prst="rect">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latin typeface="Verdana" pitchFamily="-65" charset="0"/>
            </a:endParaRPr>
          </a:p>
        </p:txBody>
      </p:sp>
      <p:pic>
        <p:nvPicPr>
          <p:cNvPr id="2" name="Picture 1"/>
          <p:cNvPicPr>
            <a:picLocks noChangeAspect="1"/>
          </p:cNvPicPr>
          <p:nvPr/>
        </p:nvPicPr>
        <p:blipFill>
          <a:blip r:embed="rId3"/>
          <a:stretch>
            <a:fillRect/>
          </a:stretch>
        </p:blipFill>
        <p:spPr>
          <a:xfrm>
            <a:off x="179512" y="620688"/>
            <a:ext cx="3456384" cy="3245627"/>
          </a:xfrm>
          <a:prstGeom prst="rect">
            <a:avLst/>
          </a:prstGeom>
          <a:ln>
            <a:solidFill>
              <a:srgbClr val="000000"/>
            </a:solidFill>
          </a:ln>
        </p:spPr>
      </p:pic>
      <p:pic>
        <p:nvPicPr>
          <p:cNvPr id="15" name="Picture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851920" y="2864157"/>
            <a:ext cx="5147109" cy="420827"/>
          </a:xfrm>
          <a:prstGeom prst="rect">
            <a:avLst/>
          </a:prstGeom>
        </p:spPr>
      </p:pic>
      <p:sp>
        <p:nvSpPr>
          <p:cNvPr id="39938" name="Rectangle 3"/>
          <p:cNvSpPr>
            <a:spLocks noGrp="1" noChangeArrowheads="1"/>
          </p:cNvSpPr>
          <p:nvPr>
            <p:ph type="title"/>
          </p:nvPr>
        </p:nvSpPr>
        <p:spPr>
          <a:xfrm>
            <a:off x="0" y="76200"/>
            <a:ext cx="9144000" cy="458788"/>
          </a:xfrm>
        </p:spPr>
        <p:txBody>
          <a:bodyPr/>
          <a:lstStyle/>
          <a:p>
            <a:pPr algn="ctr" eaLnBrk="1" hangingPunct="1">
              <a:buClr>
                <a:srgbClr val="FF5050"/>
              </a:buClr>
              <a:buFont typeface="Verdana" pitchFamily="-65"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FF0000"/>
                </a:solidFill>
                <a:latin typeface="Verdana" pitchFamily="-65" charset="0"/>
                <a:ea typeface="ＭＳ Ｐゴシック" pitchFamily="-65" charset="-128"/>
                <a:cs typeface="ＭＳ Ｐゴシック" pitchFamily="-65" charset="-128"/>
              </a:rPr>
              <a:t>A detective story: HESS J0632+057</a:t>
            </a:r>
          </a:p>
        </p:txBody>
      </p:sp>
      <p:sp>
        <p:nvSpPr>
          <p:cNvPr id="14" name="TextBox 2"/>
          <p:cNvSpPr txBox="1">
            <a:spLocks noChangeArrowheads="1"/>
          </p:cNvSpPr>
          <p:nvPr/>
        </p:nvSpPr>
        <p:spPr bwMode="auto">
          <a:xfrm>
            <a:off x="179512" y="620688"/>
            <a:ext cx="2088232" cy="562718"/>
          </a:xfrm>
          <a:prstGeom prst="rect">
            <a:avLst/>
          </a:prstGeom>
          <a:solidFill>
            <a:srgbClr val="808080">
              <a:lumMod val="20000"/>
              <a:lumOff val="80000"/>
            </a:srgbClr>
          </a:solidFill>
          <a:ln w="9525" cap="flat" cmpd="sng" algn="ctr">
            <a:solidFill>
              <a:srgbClr val="000000">
                <a:shade val="95000"/>
                <a:satMod val="105000"/>
              </a:srgbClr>
            </a:solidFill>
            <a:prstDash val="solid"/>
            <a:headEnd/>
            <a:tailEnd/>
          </a:ln>
          <a:effectLst/>
        </p:spPr>
        <p:txBody>
          <a:bodyPr wrap="square">
            <a:prstTxWarp prst="textNoShape">
              <a:avLst/>
            </a:prstTxWarp>
            <a:spAutoFit/>
          </a:bodyPr>
          <a:lstStyle/>
          <a:p>
            <a:pPr defTabSz="449263" eaLnBrk="1" fontAlgn="auto" hangingPunct="1">
              <a:lnSpc>
                <a:spcPct val="110000"/>
              </a:lnSpc>
              <a:spcBef>
                <a:spcPts val="0"/>
              </a:spcBef>
              <a:spcAft>
                <a:spcPts val="0"/>
              </a:spcAft>
              <a:buClr>
                <a:srgbClr val="000000"/>
              </a:buClr>
              <a:buSzPct val="10000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400" kern="0" dirty="0">
                <a:solidFill>
                  <a:srgbClr val="000000"/>
                </a:solidFill>
                <a:latin typeface="Gill Sans"/>
                <a:ea typeface="Arial"/>
                <a:cs typeface="Gill Sans"/>
                <a:sym typeface="Comic Sans MS" pitchFamily="-65" charset="0"/>
              </a:rPr>
              <a:t>2007: HESS discovers a gamma-ray point source</a:t>
            </a:r>
          </a:p>
        </p:txBody>
      </p:sp>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0211" y="3912654"/>
            <a:ext cx="3435685" cy="2828714"/>
          </a:xfrm>
          <a:prstGeom prst="rect">
            <a:avLst/>
          </a:prstGeom>
          <a:ln>
            <a:solidFill>
              <a:srgbClr val="000000"/>
            </a:solidFill>
          </a:ln>
        </p:spPr>
      </p:pic>
      <p:pic>
        <p:nvPicPr>
          <p:cNvPr id="5" name="Picture 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851920" y="590797"/>
            <a:ext cx="5139131" cy="2550172"/>
          </a:xfrm>
          <a:prstGeom prst="rect">
            <a:avLst/>
          </a:prstGeom>
          <a:ln>
            <a:noFill/>
          </a:ln>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851929" y="3152189"/>
            <a:ext cx="5147109" cy="420827"/>
          </a:xfrm>
          <a:prstGeom prst="rect">
            <a:avLst/>
          </a:prstGeom>
        </p:spPr>
      </p:pic>
      <p:pic>
        <p:nvPicPr>
          <p:cNvPr id="6" name="Picture 5" descr="Screen Shot 2013-10-03 at 4.46.32 PM.pn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851920" y="3697267"/>
            <a:ext cx="5184576" cy="3160733"/>
          </a:xfrm>
          <a:prstGeom prst="rect">
            <a:avLst/>
          </a:prstGeom>
          <a:ln>
            <a:solidFill>
              <a:srgbClr val="000000"/>
            </a:solidFill>
          </a:ln>
        </p:spPr>
      </p:pic>
      <p:sp>
        <p:nvSpPr>
          <p:cNvPr id="16" name="TextBox 2"/>
          <p:cNvSpPr txBox="1">
            <a:spLocks noChangeArrowheads="1"/>
          </p:cNvSpPr>
          <p:nvPr/>
        </p:nvSpPr>
        <p:spPr bwMode="auto">
          <a:xfrm>
            <a:off x="179512" y="4005064"/>
            <a:ext cx="1440160" cy="562718"/>
          </a:xfrm>
          <a:prstGeom prst="rect">
            <a:avLst/>
          </a:prstGeom>
          <a:solidFill>
            <a:srgbClr val="808080">
              <a:lumMod val="20000"/>
              <a:lumOff val="80000"/>
            </a:srgbClr>
          </a:solidFill>
          <a:ln w="9525" cap="flat" cmpd="sng" algn="ctr">
            <a:solidFill>
              <a:srgbClr val="000000">
                <a:shade val="95000"/>
                <a:satMod val="105000"/>
              </a:srgbClr>
            </a:solidFill>
            <a:prstDash val="solid"/>
            <a:headEnd/>
            <a:tailEnd/>
          </a:ln>
          <a:effectLst/>
        </p:spPr>
        <p:txBody>
          <a:bodyPr wrap="square">
            <a:prstTxWarp prst="textNoShape">
              <a:avLst/>
            </a:prstTxWarp>
            <a:spAutoFit/>
          </a:bodyPr>
          <a:lstStyle/>
          <a:p>
            <a:pPr defTabSz="449263" eaLnBrk="1" fontAlgn="auto" hangingPunct="1">
              <a:lnSpc>
                <a:spcPct val="110000"/>
              </a:lnSpc>
              <a:spcBef>
                <a:spcPts val="0"/>
              </a:spcBef>
              <a:spcAft>
                <a:spcPts val="0"/>
              </a:spcAft>
              <a:buClr>
                <a:srgbClr val="000000"/>
              </a:buClr>
              <a:buSzPct val="10000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400" kern="0" dirty="0">
                <a:solidFill>
                  <a:srgbClr val="000000"/>
                </a:solidFill>
                <a:latin typeface="Gill Sans"/>
                <a:ea typeface="Arial"/>
                <a:cs typeface="Gill Sans"/>
                <a:sym typeface="Comic Sans MS" pitchFamily="-65" charset="0"/>
              </a:rPr>
              <a:t>2009: VERITAS sees variability</a:t>
            </a:r>
          </a:p>
        </p:txBody>
      </p:sp>
      <p:sp>
        <p:nvSpPr>
          <p:cNvPr id="22" name="TextBox 2"/>
          <p:cNvSpPr txBox="1">
            <a:spLocks noChangeArrowheads="1"/>
          </p:cNvSpPr>
          <p:nvPr/>
        </p:nvSpPr>
        <p:spPr bwMode="auto">
          <a:xfrm>
            <a:off x="6902819" y="1062586"/>
            <a:ext cx="2088232" cy="803297"/>
          </a:xfrm>
          <a:prstGeom prst="rect">
            <a:avLst/>
          </a:prstGeom>
          <a:solidFill>
            <a:srgbClr val="808080">
              <a:lumMod val="20000"/>
              <a:lumOff val="80000"/>
            </a:srgbClr>
          </a:solidFill>
          <a:ln w="9525" cap="flat" cmpd="sng" algn="ctr">
            <a:solidFill>
              <a:srgbClr val="000000">
                <a:shade val="95000"/>
                <a:satMod val="105000"/>
              </a:srgbClr>
            </a:solidFill>
            <a:prstDash val="solid"/>
            <a:headEnd/>
            <a:tailEnd/>
          </a:ln>
          <a:effectLst/>
        </p:spPr>
        <p:txBody>
          <a:bodyPr wrap="square">
            <a:prstTxWarp prst="textNoShape">
              <a:avLst/>
            </a:prstTxWarp>
            <a:spAutoFit/>
          </a:bodyPr>
          <a:lstStyle/>
          <a:p>
            <a:pPr defTabSz="449263" eaLnBrk="1" fontAlgn="auto" hangingPunct="1">
              <a:lnSpc>
                <a:spcPct val="110000"/>
              </a:lnSpc>
              <a:spcBef>
                <a:spcPts val="0"/>
              </a:spcBef>
              <a:spcAft>
                <a:spcPts val="0"/>
              </a:spcAft>
              <a:buClr>
                <a:srgbClr val="000000"/>
              </a:buClr>
              <a:buSzPct val="10000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400" kern="0" dirty="0">
                <a:solidFill>
                  <a:srgbClr val="000000"/>
                </a:solidFill>
                <a:latin typeface="Gill Sans"/>
                <a:ea typeface="Arial"/>
                <a:cs typeface="Gill Sans"/>
                <a:sym typeface="Comic Sans MS" pitchFamily="-65" charset="0"/>
              </a:rPr>
              <a:t>2011: Using Swift , we identify a 315-day period in X-rays.</a:t>
            </a:r>
          </a:p>
        </p:txBody>
      </p:sp>
      <p:sp>
        <p:nvSpPr>
          <p:cNvPr id="23" name="TextBox 2"/>
          <p:cNvSpPr txBox="1">
            <a:spLocks noChangeArrowheads="1"/>
          </p:cNvSpPr>
          <p:nvPr/>
        </p:nvSpPr>
        <p:spPr bwMode="auto">
          <a:xfrm>
            <a:off x="6588224" y="3946402"/>
            <a:ext cx="2088232" cy="803297"/>
          </a:xfrm>
          <a:prstGeom prst="rect">
            <a:avLst/>
          </a:prstGeom>
          <a:solidFill>
            <a:srgbClr val="808080">
              <a:lumMod val="20000"/>
              <a:lumOff val="80000"/>
            </a:srgbClr>
          </a:solidFill>
          <a:ln w="9525" cap="flat" cmpd="sng" algn="ctr">
            <a:solidFill>
              <a:srgbClr val="000000">
                <a:shade val="95000"/>
                <a:satMod val="105000"/>
              </a:srgbClr>
            </a:solidFill>
            <a:prstDash val="solid"/>
            <a:headEnd/>
            <a:tailEnd/>
          </a:ln>
          <a:effectLst/>
        </p:spPr>
        <p:txBody>
          <a:bodyPr wrap="square">
            <a:prstTxWarp prst="textNoShape">
              <a:avLst/>
            </a:prstTxWarp>
            <a:spAutoFit/>
          </a:bodyPr>
          <a:lstStyle/>
          <a:p>
            <a:pPr defTabSz="449263" eaLnBrk="1" fontAlgn="auto" hangingPunct="1">
              <a:lnSpc>
                <a:spcPct val="110000"/>
              </a:lnSpc>
              <a:spcBef>
                <a:spcPts val="0"/>
              </a:spcBef>
              <a:spcAft>
                <a:spcPts val="0"/>
              </a:spcAft>
              <a:buClr>
                <a:srgbClr val="000000"/>
              </a:buClr>
              <a:buSzPct val="10000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400" kern="0" dirty="0">
                <a:solidFill>
                  <a:srgbClr val="000000"/>
                </a:solidFill>
                <a:latin typeface="Gill Sans"/>
                <a:ea typeface="Arial"/>
                <a:cs typeface="Gill Sans"/>
                <a:sym typeface="Comic Sans MS" pitchFamily="-65" charset="0"/>
              </a:rPr>
              <a:t>2012: VERITAS light-curve matches X-ray</a:t>
            </a:r>
          </a:p>
          <a:p>
            <a:pPr defTabSz="449263" eaLnBrk="1" fontAlgn="auto" hangingPunct="1">
              <a:lnSpc>
                <a:spcPct val="110000"/>
              </a:lnSpc>
              <a:spcBef>
                <a:spcPts val="0"/>
              </a:spcBef>
              <a:spcAft>
                <a:spcPts val="0"/>
              </a:spcAft>
              <a:buClr>
                <a:srgbClr val="000000"/>
              </a:buClr>
              <a:buSzPct val="10000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400" kern="0" dirty="0">
                <a:solidFill>
                  <a:srgbClr val="000000"/>
                </a:solidFill>
                <a:latin typeface="Gill Sans"/>
                <a:ea typeface="Arial"/>
                <a:cs typeface="Gill Sans"/>
                <a:sym typeface="Comic Sans MS" pitchFamily="-65" charset="0"/>
              </a:rPr>
              <a:t>light-curve</a:t>
            </a:r>
          </a:p>
        </p:txBody>
      </p:sp>
      <p:sp>
        <p:nvSpPr>
          <p:cNvPr id="7" name="Down Arrow 6"/>
          <p:cNvSpPr/>
          <p:nvPr/>
        </p:nvSpPr>
        <p:spPr bwMode="auto">
          <a:xfrm>
            <a:off x="2411760" y="2924944"/>
            <a:ext cx="432048" cy="1368152"/>
          </a:xfrm>
          <a:prstGeom prst="down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latin typeface="Verdana" pitchFamily="-65" charset="0"/>
            </a:endParaRPr>
          </a:p>
        </p:txBody>
      </p:sp>
      <p:sp>
        <p:nvSpPr>
          <p:cNvPr id="24" name="Down Arrow 23"/>
          <p:cNvSpPr/>
          <p:nvPr/>
        </p:nvSpPr>
        <p:spPr bwMode="auto">
          <a:xfrm>
            <a:off x="3491880" y="3068960"/>
            <a:ext cx="432048" cy="1359768"/>
          </a:xfrm>
          <a:prstGeom prst="downArrow">
            <a:avLst/>
          </a:prstGeom>
          <a:solidFill>
            <a:srgbClr val="00B8FF"/>
          </a:solidFill>
          <a:ln w="9525" cap="flat" cmpd="sng" algn="ctr">
            <a:solidFill>
              <a:schemeClr val="tx1"/>
            </a:solidFill>
            <a:prstDash val="solid"/>
            <a:round/>
            <a:headEnd type="none" w="med" len="med"/>
            <a:tailEnd type="none" w="med" len="med"/>
          </a:ln>
          <a:effectLst/>
          <a:scene3d>
            <a:camera prst="orthographicFront">
              <a:rot lat="0" lon="0" rev="8700000"/>
            </a:camera>
            <a:lightRig rig="threePt" dir="t"/>
          </a:scene3d>
        </p:spPr>
        <p:txBody>
          <a:bodyPr vert="horz" wrap="square" lIns="91440" tIns="45720" rIns="91440" bIns="45720" numCol="1" rtlCol="0" anchor="t" anchorCtr="0" compatLnSpc="1">
            <a:prstTxWarp prst="textNoShape">
              <a:avLst/>
            </a:prstTxWarp>
          </a:bodyPr>
          <a:lstStyle/>
          <a:p>
            <a:endParaRPr lang="en-US">
              <a:solidFill>
                <a:srgbClr val="FFFFFF"/>
              </a:solidFill>
              <a:latin typeface="Verdana" pitchFamily="-65" charset="0"/>
            </a:endParaRPr>
          </a:p>
        </p:txBody>
      </p:sp>
      <p:sp>
        <p:nvSpPr>
          <p:cNvPr id="25" name="Down Arrow 24"/>
          <p:cNvSpPr/>
          <p:nvPr/>
        </p:nvSpPr>
        <p:spPr bwMode="auto">
          <a:xfrm>
            <a:off x="5652120" y="3140968"/>
            <a:ext cx="432048" cy="1152128"/>
          </a:xfrm>
          <a:prstGeom prst="down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latin typeface="Verdana" pitchFamily="-65" charset="0"/>
            </a:endParaRPr>
          </a:p>
        </p:txBody>
      </p:sp>
    </p:spTree>
    <p:extLst>
      <p:ext uri="{BB962C8B-B14F-4D97-AF65-F5344CB8AC3E}">
        <p14:creationId xmlns:p14="http://schemas.microsoft.com/office/powerpoint/2010/main" val="449317752"/>
      </p:ext>
    </p:extLst>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135550</TotalTime>
  <Words>3155</Words>
  <Application>Microsoft Macintosh PowerPoint</Application>
  <PresentationFormat>On-screen Show (4:3)</PresentationFormat>
  <Paragraphs>351</Paragraphs>
  <Slides>43</Slides>
  <Notes>30</Notes>
  <HiddenSlides>0</HiddenSlides>
  <MMClips>1</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43</vt:i4>
      </vt:variant>
    </vt:vector>
  </HeadingPairs>
  <TitlesOfParts>
    <vt:vector size="55" baseType="lpstr">
      <vt:lpstr>ＭＳ Ｐゴシック</vt:lpstr>
      <vt:lpstr>Arial</vt:lpstr>
      <vt:lpstr>Bree Serif</vt:lpstr>
      <vt:lpstr>Calibri</vt:lpstr>
      <vt:lpstr>Comic Sans MS</vt:lpstr>
      <vt:lpstr>Gill Sans</vt:lpstr>
      <vt:lpstr>Gill Sans MT</vt:lpstr>
      <vt:lpstr>Lucida Grande</vt:lpstr>
      <vt:lpstr>Times New Roman</vt:lpstr>
      <vt:lpstr>Verdana</vt:lpstr>
      <vt:lpstr>Default Design</vt:lpstr>
      <vt:lpstr>4_Default Design</vt:lpstr>
      <vt:lpstr>PowerPoint Presentation</vt:lpstr>
      <vt:lpstr>Systems with 2 objects that emit gamma-rays:</vt:lpstr>
      <vt:lpstr>Gamma-ray binaries </vt:lpstr>
      <vt:lpstr>PowerPoint Presentation</vt:lpstr>
      <vt:lpstr>The Gamma-ray sky</vt:lpstr>
      <vt:lpstr>PowerPoint Presentation</vt:lpstr>
      <vt:lpstr>PowerPoint Presentation</vt:lpstr>
      <vt:lpstr> Why are these few so interesting?</vt:lpstr>
      <vt:lpstr>A detective story: HESS J0632+057</vt:lpstr>
      <vt:lpstr>HESS J0632+057</vt:lpstr>
      <vt:lpstr>HESS J0632+057: Latest results</vt:lpstr>
      <vt:lpstr>LS I +61°303</vt:lpstr>
      <vt:lpstr>LS I +61°303: Latest VERITAS Results</vt:lpstr>
      <vt:lpstr>LS I +61°303: Recent updates</vt:lpstr>
      <vt:lpstr>PSR J2032+4127 / MT91 213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Lightcurve</vt:lpstr>
      <vt:lpstr>Lightcurve</vt:lpstr>
      <vt:lpstr>Scientific method at work!  Updated model.</vt:lpstr>
      <vt:lpstr>Summary</vt:lpstr>
      <vt:lpstr>Backup</vt:lpstr>
      <vt:lpstr>PowerPoint Presentation</vt:lpstr>
      <vt:lpstr>HESS J0632+057: GeV</vt:lpstr>
      <vt:lpstr>Pair cascades</vt:lpstr>
      <vt:lpstr>TeV Gamma-ray binaries today </vt:lpstr>
      <vt:lpstr>GeV Gamma-ray binaries today </vt:lpstr>
      <vt:lpstr>So what drives them?</vt:lpstr>
      <vt:lpstr>LS I +61°303</vt:lpstr>
      <vt:lpstr>PowerPoint Presentation</vt:lpstr>
      <vt:lpstr>A few things to think about (far from exhaustive)… </vt:lpstr>
      <vt:lpstr>PowerPoint Presentation</vt:lpstr>
      <vt:lpstr>PowerPoint Presentation</vt:lpstr>
      <vt:lpstr>PowerPoint Presentation</vt:lpstr>
      <vt:lpstr>The basic picture in the wind-driven scenario</vt:lpstr>
      <vt:lpstr>Competing processes</vt:lpstr>
      <vt:lpstr>Doppler boosting</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520</cp:revision>
  <cp:lastPrinted>2022-08-11T12:52:58Z</cp:lastPrinted>
  <dcterms:created xsi:type="dcterms:W3CDTF">2011-06-07T15:59:03Z</dcterms:created>
  <dcterms:modified xsi:type="dcterms:W3CDTF">2022-08-11T17:20:22Z</dcterms:modified>
</cp:coreProperties>
</file>