
<file path=[Content_Types].xml><?xml version="1.0" encoding="utf-8"?>
<Types xmlns="http://schemas.openxmlformats.org/package/2006/content-types">
  <Default Extension="emf" ContentType="image/x-emf"/>
  <Default Extension="gif" ContentType="image/gi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trictFirstAndLastChars="0" saveSubsetFonts="1">
  <p:sldMasterIdLst>
    <p:sldMasterId id="2147483845" r:id="rId1"/>
  </p:sldMasterIdLst>
  <p:notesMasterIdLst>
    <p:notesMasterId r:id="rId27"/>
  </p:notesMasterIdLst>
  <p:handoutMasterIdLst>
    <p:handoutMasterId r:id="rId28"/>
  </p:handoutMasterIdLst>
  <p:sldIdLst>
    <p:sldId id="2010" r:id="rId2"/>
    <p:sldId id="2014" r:id="rId3"/>
    <p:sldId id="2009" r:id="rId4"/>
    <p:sldId id="1999" r:id="rId5"/>
    <p:sldId id="1939" r:id="rId6"/>
    <p:sldId id="2000" r:id="rId7"/>
    <p:sldId id="2001" r:id="rId8"/>
    <p:sldId id="2006" r:id="rId9"/>
    <p:sldId id="1954" r:id="rId10"/>
    <p:sldId id="1897" r:id="rId11"/>
    <p:sldId id="2012" r:id="rId12"/>
    <p:sldId id="1998" r:id="rId13"/>
    <p:sldId id="1906" r:id="rId14"/>
    <p:sldId id="1903" r:id="rId15"/>
    <p:sldId id="1996" r:id="rId16"/>
    <p:sldId id="1964" r:id="rId17"/>
    <p:sldId id="1943" r:id="rId18"/>
    <p:sldId id="2015" r:id="rId19"/>
    <p:sldId id="2016" r:id="rId20"/>
    <p:sldId id="2005" r:id="rId21"/>
    <p:sldId id="261" r:id="rId22"/>
    <p:sldId id="2017" r:id="rId23"/>
    <p:sldId id="1995" r:id="rId24"/>
    <p:sldId id="2007" r:id="rId25"/>
    <p:sldId id="2013" r:id="rId26"/>
  </p:sldIdLst>
  <p:sldSz cx="9144000" cy="6858000" type="screen4x3"/>
  <p:notesSz cx="7010400" cy="9296400"/>
  <p:kinsoku lang="ja-JP" invalStChars="、。，．・：；？！゛゜ヽヾゝゞ々ー’”）〕］｝〉》」』】°‰′″℃￠％ぁぃぅぇぉっゃゅょゎァィゥェォッャュョヮヵヶ!%),.:;?]}｡｣､･ｧｨｩｪｫｬｭｮｯｰﾞﾟ" invalEndChars="‘“（〔［｛〈《「『【￥＄$([\{｢￡"/>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2880" userDrawn="1">
          <p15:clr>
            <a:srgbClr val="A4A3A4"/>
          </p15:clr>
        </p15:guide>
      </p15:sldGuideLst>
    </p:ext>
    <p:ext uri="{2D200454-40CA-4A62-9FC3-DE9A4176ACB9}">
      <p15:notesGuideLst xmlns:p15="http://schemas.microsoft.com/office/powerpoint/2012/main">
        <p15:guide id="1" orient="horz" pos="2928">
          <p15:clr>
            <a:srgbClr val="A4A3A4"/>
          </p15:clr>
        </p15:guide>
        <p15:guide id="2" pos="2208">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uthor" initials="A" lastIdx="1" clrIdx="1"/>
</p:cmAuthorLst>
</file>

<file path=ppt/presProps.xml><?xml version="1.0" encoding="utf-8"?>
<p:presentationPr xmlns:a="http://schemas.openxmlformats.org/drawingml/2006/main" xmlns:r="http://schemas.openxmlformats.org/officeDocument/2006/relationships" xmlns:p="http://schemas.openxmlformats.org/presentationml/2006/main">
  <p:prnPr/>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a:srgbClr val="000D26"/>
    <a:srgbClr val="001B50"/>
    <a:srgbClr val="0000FF"/>
    <a:srgbClr val="008608"/>
    <a:srgbClr val="73FDD6"/>
    <a:srgbClr val="07E686"/>
    <a:srgbClr val="00FB92"/>
    <a:srgbClr val="942093"/>
    <a:srgbClr val="3465B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8A107856-5554-42FB-B03E-39F5DBC370BA}" styleName="Medium Style 4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5DA37D80-6434-44D0-A028-1B22A696006F}" styleName="Light Style 3 - Accent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8162" autoAdjust="0"/>
    <p:restoredTop sz="81639" autoAdjust="0"/>
  </p:normalViewPr>
  <p:slideViewPr>
    <p:cSldViewPr snapToGrid="0">
      <p:cViewPr>
        <p:scale>
          <a:sx n="80" d="100"/>
          <a:sy n="80" d="100"/>
        </p:scale>
        <p:origin x="1406" y="67"/>
      </p:cViewPr>
      <p:guideLst>
        <p:guide orient="horz" pos="2160"/>
        <p:guide pos="2880"/>
      </p:guideLst>
    </p:cSldViewPr>
  </p:slideViewPr>
  <p:outlineViewPr>
    <p:cViewPr>
      <p:scale>
        <a:sx n="50" d="100"/>
        <a:sy n="50" d="100"/>
      </p:scale>
      <p:origin x="0" y="-11611"/>
    </p:cViewPr>
    <p:sldLst>
      <p:sld r:id="rId1" collapse="1"/>
    </p:sldLst>
  </p:outlineViewPr>
  <p:notesTextViewPr>
    <p:cViewPr>
      <p:scale>
        <a:sx n="100" d="100"/>
        <a:sy n="100" d="100"/>
      </p:scale>
      <p:origin x="0" y="0"/>
    </p:cViewPr>
  </p:notesTextViewPr>
  <p:sorterViewPr>
    <p:cViewPr>
      <p:scale>
        <a:sx n="51" d="100"/>
        <a:sy n="51" d="100"/>
      </p:scale>
      <p:origin x="0" y="120"/>
    </p:cViewPr>
  </p:sorterViewPr>
  <p:notesViewPr>
    <p:cSldViewPr snapToGrid="0">
      <p:cViewPr varScale="1">
        <p:scale>
          <a:sx n="63" d="100"/>
          <a:sy n="63" d="100"/>
        </p:scale>
        <p:origin x="-2934" y="-126"/>
      </p:cViewPr>
      <p:guideLst>
        <p:guide orient="horz" pos="2928"/>
        <p:guide pos="2208"/>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commentAuthors" Target="commentAuthor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presProps" Target="presProps.xml"/></Relationships>
</file>

<file path=ppt/_rels/viewProps.xml.rels><?xml version="1.0" encoding="UTF-8" standalone="yes"?>
<Relationships xmlns="http://schemas.openxmlformats.org/package/2006/relationships"><Relationship Id="rId1" Type="http://schemas.openxmlformats.org/officeDocument/2006/relationships/slide" Target="slides/slide8.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82544487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6978" name="Rectangle 2"/>
          <p:cNvSpPr>
            <a:spLocks noGrp="1" noChangeArrowheads="1"/>
          </p:cNvSpPr>
          <p:nvPr>
            <p:ph type="hdr" sz="quarter"/>
          </p:nvPr>
        </p:nvSpPr>
        <p:spPr bwMode="auto">
          <a:xfrm>
            <a:off x="4" y="2"/>
            <a:ext cx="3056712" cy="454647"/>
          </a:xfrm>
          <a:prstGeom prst="rect">
            <a:avLst/>
          </a:prstGeom>
          <a:noFill/>
          <a:ln w="9525">
            <a:noFill/>
            <a:miter lim="800000"/>
            <a:headEnd/>
            <a:tailEnd/>
          </a:ln>
          <a:effectLst/>
        </p:spPr>
        <p:txBody>
          <a:bodyPr vert="horz" wrap="square" lIns="101789" tIns="50896" rIns="101789" bIns="50896" numCol="1" anchor="t" anchorCtr="0" compatLnSpc="1">
            <a:prstTxWarp prst="textNoShape">
              <a:avLst/>
            </a:prstTxWarp>
          </a:bodyPr>
          <a:lstStyle>
            <a:lvl1pPr>
              <a:spcBef>
                <a:spcPct val="0"/>
              </a:spcBef>
              <a:buFontTx/>
              <a:buNone/>
              <a:defRPr sz="1200">
                <a:latin typeface="Arial" pitchFamily="34" charset="0"/>
                <a:cs typeface="Arial" pitchFamily="34" charset="0"/>
              </a:defRPr>
            </a:lvl1pPr>
          </a:lstStyle>
          <a:p>
            <a:endParaRPr lang="en-US" dirty="0"/>
          </a:p>
        </p:txBody>
      </p:sp>
      <p:sp>
        <p:nvSpPr>
          <p:cNvPr id="126979" name="Rectangle 3"/>
          <p:cNvSpPr>
            <a:spLocks noGrp="1" noChangeArrowheads="1"/>
          </p:cNvSpPr>
          <p:nvPr>
            <p:ph type="dt" idx="1"/>
          </p:nvPr>
        </p:nvSpPr>
        <p:spPr bwMode="auto">
          <a:xfrm>
            <a:off x="3977544" y="2"/>
            <a:ext cx="3058302" cy="454647"/>
          </a:xfrm>
          <a:prstGeom prst="rect">
            <a:avLst/>
          </a:prstGeom>
          <a:noFill/>
          <a:ln w="9525">
            <a:noFill/>
            <a:miter lim="800000"/>
            <a:headEnd/>
            <a:tailEnd/>
          </a:ln>
          <a:effectLst/>
        </p:spPr>
        <p:txBody>
          <a:bodyPr vert="horz" wrap="square" lIns="101789" tIns="50896" rIns="101789" bIns="50896" numCol="1" anchor="t" anchorCtr="0" compatLnSpc="1">
            <a:prstTxWarp prst="textNoShape">
              <a:avLst/>
            </a:prstTxWarp>
          </a:bodyPr>
          <a:lstStyle>
            <a:lvl1pPr algn="r">
              <a:spcBef>
                <a:spcPct val="0"/>
              </a:spcBef>
              <a:buFontTx/>
              <a:buNone/>
              <a:defRPr sz="1200">
                <a:latin typeface="Arial" pitchFamily="34" charset="0"/>
                <a:cs typeface="Arial" pitchFamily="34" charset="0"/>
              </a:defRPr>
            </a:lvl1pPr>
          </a:lstStyle>
          <a:p>
            <a:endParaRPr lang="en-US" dirty="0"/>
          </a:p>
        </p:txBody>
      </p:sp>
      <p:sp>
        <p:nvSpPr>
          <p:cNvPr id="126980" name="Rectangle 4"/>
          <p:cNvSpPr>
            <a:spLocks noGrp="1" noRot="1" noChangeAspect="1" noChangeArrowheads="1" noTextEdit="1"/>
          </p:cNvSpPr>
          <p:nvPr>
            <p:ph type="sldImg" idx="2"/>
          </p:nvPr>
        </p:nvSpPr>
        <p:spPr bwMode="auto">
          <a:xfrm>
            <a:off x="1136650" y="688975"/>
            <a:ext cx="4686300" cy="3514725"/>
          </a:xfrm>
          <a:prstGeom prst="rect">
            <a:avLst/>
          </a:prstGeom>
          <a:noFill/>
          <a:ln w="9525">
            <a:solidFill>
              <a:srgbClr val="000000"/>
            </a:solidFill>
            <a:miter lim="800000"/>
            <a:headEnd/>
            <a:tailEnd/>
          </a:ln>
          <a:effectLst/>
        </p:spPr>
      </p:sp>
      <p:sp>
        <p:nvSpPr>
          <p:cNvPr id="126981" name="Rectangle 5"/>
          <p:cNvSpPr>
            <a:spLocks noGrp="1" noChangeArrowheads="1"/>
          </p:cNvSpPr>
          <p:nvPr>
            <p:ph type="body" sz="quarter" idx="3"/>
          </p:nvPr>
        </p:nvSpPr>
        <p:spPr bwMode="auto">
          <a:xfrm>
            <a:off x="917651" y="4428825"/>
            <a:ext cx="5127389" cy="4203092"/>
          </a:xfrm>
          <a:prstGeom prst="rect">
            <a:avLst/>
          </a:prstGeom>
          <a:noFill/>
          <a:ln w="9525">
            <a:noFill/>
            <a:miter lim="800000"/>
            <a:headEnd/>
            <a:tailEnd/>
          </a:ln>
          <a:effectLst/>
        </p:spPr>
        <p:txBody>
          <a:bodyPr vert="horz" wrap="square" lIns="101789" tIns="50896" rIns="101789" bIns="50896"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6982" name="Rectangle 6"/>
          <p:cNvSpPr>
            <a:spLocks noGrp="1" noChangeArrowheads="1"/>
          </p:cNvSpPr>
          <p:nvPr>
            <p:ph type="ftr" sz="quarter" idx="4"/>
          </p:nvPr>
        </p:nvSpPr>
        <p:spPr bwMode="auto">
          <a:xfrm>
            <a:off x="4" y="8868779"/>
            <a:ext cx="3056712" cy="453056"/>
          </a:xfrm>
          <a:prstGeom prst="rect">
            <a:avLst/>
          </a:prstGeom>
          <a:noFill/>
          <a:ln w="9525">
            <a:noFill/>
            <a:miter lim="800000"/>
            <a:headEnd/>
            <a:tailEnd/>
          </a:ln>
          <a:effectLst/>
        </p:spPr>
        <p:txBody>
          <a:bodyPr vert="horz" wrap="square" lIns="101789" tIns="50896" rIns="101789" bIns="50896" numCol="1" anchor="b" anchorCtr="0" compatLnSpc="1">
            <a:prstTxWarp prst="textNoShape">
              <a:avLst/>
            </a:prstTxWarp>
          </a:bodyPr>
          <a:lstStyle>
            <a:lvl1pPr>
              <a:spcBef>
                <a:spcPct val="0"/>
              </a:spcBef>
              <a:buFontTx/>
              <a:buNone/>
              <a:defRPr sz="1200">
                <a:latin typeface="Arial" pitchFamily="34" charset="0"/>
                <a:cs typeface="Arial" pitchFamily="34" charset="0"/>
              </a:defRPr>
            </a:lvl1pPr>
          </a:lstStyle>
          <a:p>
            <a:endParaRPr lang="en-US" dirty="0"/>
          </a:p>
        </p:txBody>
      </p:sp>
      <p:sp>
        <p:nvSpPr>
          <p:cNvPr id="126983" name="Rectangle 7"/>
          <p:cNvSpPr>
            <a:spLocks noGrp="1" noChangeArrowheads="1"/>
          </p:cNvSpPr>
          <p:nvPr>
            <p:ph type="sldNum" sz="quarter" idx="5"/>
          </p:nvPr>
        </p:nvSpPr>
        <p:spPr bwMode="auto">
          <a:xfrm>
            <a:off x="3977544" y="8868779"/>
            <a:ext cx="3058302" cy="453056"/>
          </a:xfrm>
          <a:prstGeom prst="rect">
            <a:avLst/>
          </a:prstGeom>
          <a:noFill/>
          <a:ln w="9525">
            <a:noFill/>
            <a:miter lim="800000"/>
            <a:headEnd/>
            <a:tailEnd/>
          </a:ln>
          <a:effectLst/>
        </p:spPr>
        <p:txBody>
          <a:bodyPr vert="horz" wrap="square" lIns="101789" tIns="50896" rIns="101789" bIns="50896" numCol="1" anchor="b" anchorCtr="0" compatLnSpc="1">
            <a:prstTxWarp prst="textNoShape">
              <a:avLst/>
            </a:prstTxWarp>
          </a:bodyPr>
          <a:lstStyle>
            <a:lvl1pPr algn="r">
              <a:spcBef>
                <a:spcPct val="0"/>
              </a:spcBef>
              <a:buFontTx/>
              <a:buNone/>
              <a:defRPr sz="1200">
                <a:latin typeface="Arial" pitchFamily="34" charset="0"/>
                <a:cs typeface="Arial" pitchFamily="34" charset="0"/>
              </a:defRPr>
            </a:lvl1pPr>
          </a:lstStyle>
          <a:p>
            <a:fld id="{57E77BEB-978E-41D9-B9BB-6DA52F58452B}" type="slidenum">
              <a:rPr lang="en-US" smtClean="0"/>
              <a:pPr/>
              <a:t>‹#›</a:t>
            </a:fld>
            <a:endParaRPr lang="en-US" dirty="0"/>
          </a:p>
        </p:txBody>
      </p:sp>
    </p:spTree>
    <p:extLst>
      <p:ext uri="{BB962C8B-B14F-4D97-AF65-F5344CB8AC3E}">
        <p14:creationId xmlns:p14="http://schemas.microsoft.com/office/powerpoint/2010/main" val="3646982905"/>
      </p:ext>
    </p:extLst>
  </p:cSld>
  <p:clrMap bg1="lt1" tx1="dk1" bg2="lt2" tx2="dk2" accent1="accent1" accent2="accent2" accent3="accent3" accent4="accent4" accent5="accent5" accent6="accent6" hlink="hlink" folHlink="folHlink"/>
  <p:notesStyle>
    <a:lvl1pPr algn="l" defTabSz="984250" rtl="0" eaLnBrk="0" fontAlgn="base" hangingPunct="0">
      <a:spcBef>
        <a:spcPct val="30000"/>
      </a:spcBef>
      <a:spcAft>
        <a:spcPct val="0"/>
      </a:spcAft>
      <a:defRPr sz="1200" kern="1200">
        <a:solidFill>
          <a:schemeClr val="tx1"/>
        </a:solidFill>
        <a:latin typeface="Arial" pitchFamily="34" charset="0"/>
        <a:ea typeface="+mn-ea"/>
        <a:cs typeface="Arial" pitchFamily="34" charset="0"/>
      </a:defRPr>
    </a:lvl1pPr>
    <a:lvl2pPr marL="473075" algn="l" defTabSz="984250" rtl="0" eaLnBrk="0" fontAlgn="base" hangingPunct="0">
      <a:spcBef>
        <a:spcPct val="30000"/>
      </a:spcBef>
      <a:spcAft>
        <a:spcPct val="0"/>
      </a:spcAft>
      <a:defRPr sz="1200" kern="1200">
        <a:solidFill>
          <a:schemeClr val="tx1"/>
        </a:solidFill>
        <a:latin typeface="Arial" pitchFamily="34" charset="0"/>
        <a:ea typeface="+mn-ea"/>
        <a:cs typeface="Arial" pitchFamily="34" charset="0"/>
      </a:defRPr>
    </a:lvl2pPr>
    <a:lvl3pPr marL="949325" algn="l" defTabSz="984250" rtl="0" eaLnBrk="0" fontAlgn="base" hangingPunct="0">
      <a:spcBef>
        <a:spcPct val="30000"/>
      </a:spcBef>
      <a:spcAft>
        <a:spcPct val="0"/>
      </a:spcAft>
      <a:defRPr sz="1200" kern="1200">
        <a:solidFill>
          <a:schemeClr val="tx1"/>
        </a:solidFill>
        <a:latin typeface="Arial" pitchFamily="34" charset="0"/>
        <a:ea typeface="+mn-ea"/>
        <a:cs typeface="Arial" pitchFamily="34" charset="0"/>
      </a:defRPr>
    </a:lvl3pPr>
    <a:lvl4pPr marL="1422400" algn="l" defTabSz="984250" rtl="0" eaLnBrk="0" fontAlgn="base" hangingPunct="0">
      <a:spcBef>
        <a:spcPct val="30000"/>
      </a:spcBef>
      <a:spcAft>
        <a:spcPct val="0"/>
      </a:spcAft>
      <a:defRPr sz="1200" kern="1200">
        <a:solidFill>
          <a:schemeClr val="tx1"/>
        </a:solidFill>
        <a:latin typeface="Arial" pitchFamily="34" charset="0"/>
        <a:ea typeface="+mn-ea"/>
        <a:cs typeface="Arial" pitchFamily="34" charset="0"/>
      </a:defRPr>
    </a:lvl4pPr>
    <a:lvl5pPr marL="1897063" algn="l" defTabSz="984250" rtl="0" eaLnBrk="0" fontAlgn="base" hangingPunct="0">
      <a:spcBef>
        <a:spcPct val="30000"/>
      </a:spcBef>
      <a:spcAft>
        <a:spcPct val="0"/>
      </a:spcAft>
      <a:defRPr sz="1200" kern="1200">
        <a:solidFill>
          <a:schemeClr val="tx1"/>
        </a:solidFill>
        <a:latin typeface="Arial" pitchFamily="34" charset="0"/>
        <a:ea typeface="+mn-ea"/>
        <a:cs typeface="Arial" pitchFamily="34"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36650" y="688975"/>
            <a:ext cx="4686300" cy="3514725"/>
          </a:xfrm>
        </p:spPr>
      </p:sp>
      <p:sp>
        <p:nvSpPr>
          <p:cNvPr id="3" name="Notes Placeholder 2"/>
          <p:cNvSpPr>
            <a:spLocks noGrp="1"/>
          </p:cNvSpPr>
          <p:nvPr>
            <p:ph type="body" idx="1"/>
          </p:nvPr>
        </p:nvSpPr>
        <p:spPr/>
        <p:txBody>
          <a:bodyPr/>
          <a:lstStyle/>
          <a:p>
            <a:pPr marL="171450" indent="-171450">
              <a:buFontTx/>
              <a:buChar char="-"/>
            </a:pPr>
            <a:r>
              <a:rPr lang="en-US" dirty="0"/>
              <a:t>Thank you for giving me the opportunity to have a discussion about COSI, and how this telescope will help us close in on the MeV gap</a:t>
            </a:r>
          </a:p>
          <a:p>
            <a:pPr marL="171450" indent="-171450">
              <a:buFontTx/>
              <a:buChar char="-"/>
            </a:pPr>
            <a:r>
              <a:rPr lang="en-US" dirty="0"/>
              <a:t>My name is Jarred, I started working on the COSI balloon instrument in 2017 as postdoc and I’m now a project scientist for the group</a:t>
            </a:r>
          </a:p>
        </p:txBody>
      </p:sp>
      <p:sp>
        <p:nvSpPr>
          <p:cNvPr id="4" name="Slide Number Placeholder 3"/>
          <p:cNvSpPr>
            <a:spLocks noGrp="1"/>
          </p:cNvSpPr>
          <p:nvPr>
            <p:ph type="sldNum" sz="quarter" idx="5"/>
          </p:nvPr>
        </p:nvSpPr>
        <p:spPr/>
        <p:txBody>
          <a:bodyPr/>
          <a:lstStyle/>
          <a:p>
            <a:fld id="{57E77BEB-978E-41D9-B9BB-6DA52F58452B}" type="slidenum">
              <a:rPr lang="en-US" smtClean="0"/>
              <a:pPr/>
              <a:t>1</a:t>
            </a:fld>
            <a:endParaRPr lang="en-US" dirty="0"/>
          </a:p>
        </p:txBody>
      </p:sp>
    </p:spTree>
    <p:extLst>
      <p:ext uri="{BB962C8B-B14F-4D97-AF65-F5344CB8AC3E}">
        <p14:creationId xmlns:p14="http://schemas.microsoft.com/office/powerpoint/2010/main" val="337335191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36650" y="688975"/>
            <a:ext cx="4686300" cy="3514725"/>
          </a:xfrm>
        </p:spPr>
      </p:sp>
      <p:sp>
        <p:nvSpPr>
          <p:cNvPr id="3" name="Notes Placeholder 2"/>
          <p:cNvSpPr>
            <a:spLocks noGrp="1"/>
          </p:cNvSpPr>
          <p:nvPr>
            <p:ph type="body" idx="1"/>
          </p:nvPr>
        </p:nvSpPr>
        <p:spPr/>
        <p:txBody>
          <a:bodyPr/>
          <a:lstStyle/>
          <a:p>
            <a:pPr marL="171450" indent="-171450">
              <a:buFontTx/>
              <a:buChar char="-"/>
            </a:pPr>
            <a:r>
              <a:rPr lang="en-US" dirty="0"/>
              <a:t>Left side:</a:t>
            </a:r>
          </a:p>
          <a:p>
            <a:pPr marL="171450" indent="-171450">
              <a:buFontTx/>
              <a:buChar char="-"/>
            </a:pPr>
            <a:r>
              <a:rPr lang="en-US" dirty="0"/>
              <a:t>This plot explains why Compton telescopes are well suited for the MeV bandpass</a:t>
            </a:r>
          </a:p>
          <a:p>
            <a:pPr marL="644525" lvl="1" indent="-171450">
              <a:buFontTx/>
              <a:buChar char="-"/>
            </a:pPr>
            <a:r>
              <a:rPr lang="en-US" dirty="0"/>
              <a:t>At lower energies, a photon interaction within your detector is more likely to photo absorb like </a:t>
            </a:r>
            <a:r>
              <a:rPr lang="en-US" dirty="0" err="1"/>
              <a:t>NuSTAR</a:t>
            </a:r>
            <a:endParaRPr lang="en-US" dirty="0"/>
          </a:p>
          <a:p>
            <a:pPr marL="644525" lvl="1" indent="-171450">
              <a:buFontTx/>
              <a:buChar char="-"/>
            </a:pPr>
            <a:r>
              <a:rPr lang="en-US" dirty="0"/>
              <a:t>At higher energies, you get pair production like FERMI/LAT</a:t>
            </a:r>
          </a:p>
          <a:p>
            <a:pPr marL="644525" lvl="1" indent="-171450">
              <a:buFontTx/>
              <a:buChar char="-"/>
            </a:pPr>
            <a:r>
              <a:rPr lang="en-US" dirty="0"/>
              <a:t>In the MeV bandpass, the most likely interaction is a Compton scatter</a:t>
            </a:r>
          </a:p>
          <a:p>
            <a:pPr marL="473075" lvl="1" indent="0">
              <a:buFontTx/>
              <a:buNone/>
            </a:pPr>
            <a:endParaRPr lang="en-US" dirty="0"/>
          </a:p>
          <a:p>
            <a:pPr marL="171450" lvl="0" indent="-171450">
              <a:buFontTx/>
              <a:buChar char="-"/>
            </a:pPr>
            <a:r>
              <a:rPr lang="en-US" dirty="0"/>
              <a:t>Right side:</a:t>
            </a:r>
          </a:p>
          <a:p>
            <a:pPr marL="171450" indent="-171450">
              <a:buFontTx/>
              <a:buChar char="-"/>
            </a:pPr>
            <a:r>
              <a:rPr lang="en-US" dirty="0"/>
              <a:t>When a gamma-ray enters the COSI Germanium detector, it will primarily interact through Compton scattering at one or more locations</a:t>
            </a:r>
          </a:p>
          <a:p>
            <a:pPr marL="171450" indent="-171450">
              <a:buFontTx/>
              <a:buChar char="-"/>
            </a:pPr>
            <a:r>
              <a:rPr lang="en-US" dirty="0"/>
              <a:t>Once the photon loses enough energy, it’s last interaction is photon absorption </a:t>
            </a:r>
          </a:p>
          <a:p>
            <a:pPr marL="171450" indent="-171450">
              <a:buFontTx/>
              <a:buChar char="-"/>
            </a:pPr>
            <a:r>
              <a:rPr lang="en-US" dirty="0"/>
              <a:t>COSI measures the 3-D location and energy loss for each of these interactions</a:t>
            </a:r>
          </a:p>
          <a:p>
            <a:pPr marL="171450" indent="-171450">
              <a:buFontTx/>
              <a:buChar char="-"/>
            </a:pPr>
            <a:r>
              <a:rPr lang="en-US" dirty="0"/>
              <a:t>Event circles are determined by inverting the Compton scatter formula</a:t>
            </a:r>
          </a:p>
          <a:p>
            <a:pPr marL="171450" indent="-171450">
              <a:buFontTx/>
              <a:buChar char="-"/>
            </a:pPr>
            <a:r>
              <a:rPr lang="en-US" dirty="0"/>
              <a:t>Polarized photons will preferentially scatter at right angles relative to the polarization vector, making the instrument inherently a polarimeter</a:t>
            </a:r>
          </a:p>
          <a:p>
            <a:pPr marL="171450" indent="-171450">
              <a:buFontTx/>
              <a:buChar char="-"/>
            </a:pPr>
            <a:endParaRPr lang="en-US" dirty="0"/>
          </a:p>
        </p:txBody>
      </p:sp>
      <p:sp>
        <p:nvSpPr>
          <p:cNvPr id="4" name="Slide Number Placeholder 3"/>
          <p:cNvSpPr>
            <a:spLocks noGrp="1"/>
          </p:cNvSpPr>
          <p:nvPr>
            <p:ph type="sldNum" sz="quarter" idx="5"/>
          </p:nvPr>
        </p:nvSpPr>
        <p:spPr/>
        <p:txBody>
          <a:bodyPr/>
          <a:lstStyle/>
          <a:p>
            <a:fld id="{57E77BEB-978E-41D9-B9BB-6DA52F58452B}" type="slidenum">
              <a:rPr lang="en-US" smtClean="0"/>
              <a:pPr/>
              <a:t>10</a:t>
            </a:fld>
            <a:endParaRPr lang="en-US" dirty="0"/>
          </a:p>
        </p:txBody>
      </p:sp>
    </p:spTree>
    <p:extLst>
      <p:ext uri="{BB962C8B-B14F-4D97-AF65-F5344CB8AC3E}">
        <p14:creationId xmlns:p14="http://schemas.microsoft.com/office/powerpoint/2010/main" val="177943328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36650" y="688975"/>
            <a:ext cx="4686300" cy="3514725"/>
          </a:xfrm>
        </p:spPr>
      </p:sp>
      <p:sp>
        <p:nvSpPr>
          <p:cNvPr id="3" name="Notes Placeholder 2"/>
          <p:cNvSpPr>
            <a:spLocks noGrp="1"/>
          </p:cNvSpPr>
          <p:nvPr>
            <p:ph type="body" idx="1"/>
          </p:nvPr>
        </p:nvSpPr>
        <p:spPr/>
        <p:txBody>
          <a:bodyPr/>
          <a:lstStyle/>
          <a:p>
            <a:pPr marL="171450" indent="-171450">
              <a:buFontTx/>
              <a:buChar char="-"/>
            </a:pPr>
            <a:r>
              <a:rPr lang="en-US" dirty="0"/>
              <a:t>With one photon your position uncertainty is defined by the event circle</a:t>
            </a:r>
          </a:p>
          <a:p>
            <a:pPr marL="171450" indent="-171450">
              <a:buFontTx/>
              <a:buChar char="-"/>
            </a:pPr>
            <a:r>
              <a:rPr lang="en-US" dirty="0"/>
              <a:t>As you receive more events, the Compton event circles intersect at some origin in image space</a:t>
            </a:r>
          </a:p>
          <a:p>
            <a:pPr marL="171450" indent="-171450">
              <a:buFontTx/>
              <a:buChar char="-"/>
            </a:pPr>
            <a:r>
              <a:rPr lang="en-US" dirty="0"/>
              <a:t>The animations here show both the back projected cones in image space of a point source</a:t>
            </a:r>
          </a:p>
          <a:p>
            <a:pPr marL="644525" lvl="1" indent="-171450">
              <a:buFontTx/>
              <a:buChar char="-"/>
            </a:pPr>
            <a:r>
              <a:rPr lang="en-US" dirty="0"/>
              <a:t>And the iterative deconvolution of the point source where the image is recovered</a:t>
            </a:r>
          </a:p>
          <a:p>
            <a:pPr marL="644525" lvl="1" indent="-171450">
              <a:buFontTx/>
              <a:buChar char="-"/>
            </a:pPr>
            <a:r>
              <a:rPr lang="en-US" dirty="0"/>
              <a:t>The angular resolution is defined by the width of the event circles</a:t>
            </a:r>
          </a:p>
          <a:p>
            <a:pPr marL="1120775" lvl="2" indent="-171450">
              <a:buFontTx/>
              <a:buChar char="-"/>
            </a:pPr>
            <a:r>
              <a:rPr lang="en-US" dirty="0"/>
              <a:t>This is traced back to the strip width and pitch</a:t>
            </a:r>
          </a:p>
          <a:p>
            <a:pPr marL="171450" lvl="0" indent="-171450">
              <a:buFontTx/>
              <a:buChar char="-"/>
            </a:pPr>
            <a:r>
              <a:rPr lang="en-US" dirty="0"/>
              <a:t>COSI uses a software package developed by Andreas </a:t>
            </a:r>
            <a:r>
              <a:rPr lang="en-US" dirty="0" err="1"/>
              <a:t>Zoglauer</a:t>
            </a:r>
            <a:r>
              <a:rPr lang="en-US" dirty="0"/>
              <a:t> at Berkeley called </a:t>
            </a:r>
            <a:r>
              <a:rPr lang="en-US" dirty="0" err="1"/>
              <a:t>MEGAlib</a:t>
            </a:r>
            <a:r>
              <a:rPr lang="en-US" dirty="0"/>
              <a:t>.</a:t>
            </a:r>
          </a:p>
          <a:p>
            <a:pPr marL="171450" lvl="0" indent="-171450">
              <a:buFontTx/>
              <a:buChar char="-"/>
            </a:pPr>
            <a:r>
              <a:rPr lang="en-US" dirty="0"/>
              <a:t>We also have a python wrapper developed by Thomas </a:t>
            </a:r>
            <a:r>
              <a:rPr lang="en-US" dirty="0" err="1"/>
              <a:t>Seigert</a:t>
            </a:r>
            <a:r>
              <a:rPr lang="en-US" dirty="0"/>
              <a:t> that we’re working on for high-level analyses</a:t>
            </a:r>
          </a:p>
          <a:p>
            <a:pPr marL="171450" indent="-171450">
              <a:buFontTx/>
              <a:buChar char="-"/>
            </a:pPr>
            <a:endParaRPr lang="en-US" dirty="0"/>
          </a:p>
        </p:txBody>
      </p:sp>
      <p:sp>
        <p:nvSpPr>
          <p:cNvPr id="4" name="Slide Number Placeholder 3"/>
          <p:cNvSpPr>
            <a:spLocks noGrp="1"/>
          </p:cNvSpPr>
          <p:nvPr>
            <p:ph type="sldNum" sz="quarter" idx="5"/>
          </p:nvPr>
        </p:nvSpPr>
        <p:spPr/>
        <p:txBody>
          <a:bodyPr/>
          <a:lstStyle/>
          <a:p>
            <a:fld id="{57E77BEB-978E-41D9-B9BB-6DA52F58452B}" type="slidenum">
              <a:rPr lang="en-US" smtClean="0"/>
              <a:pPr/>
              <a:t>11</a:t>
            </a:fld>
            <a:endParaRPr lang="en-US" dirty="0"/>
          </a:p>
        </p:txBody>
      </p:sp>
    </p:spTree>
    <p:extLst>
      <p:ext uri="{BB962C8B-B14F-4D97-AF65-F5344CB8AC3E}">
        <p14:creationId xmlns:p14="http://schemas.microsoft.com/office/powerpoint/2010/main" val="237418923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36650" y="688975"/>
            <a:ext cx="4686300" cy="3514725"/>
          </a:xfrm>
        </p:spPr>
      </p:sp>
      <p:sp>
        <p:nvSpPr>
          <p:cNvPr id="3" name="Notes Placeholder 2"/>
          <p:cNvSpPr>
            <a:spLocks noGrp="1"/>
          </p:cNvSpPr>
          <p:nvPr>
            <p:ph type="body" idx="1"/>
          </p:nvPr>
        </p:nvSpPr>
        <p:spPr/>
        <p:txBody>
          <a:bodyPr/>
          <a:lstStyle/>
          <a:p>
            <a:r>
              <a:rPr lang="en-US" dirty="0"/>
              <a:t>Here, you see a roughly scaled representation of COSI. </a:t>
            </a:r>
          </a:p>
          <a:p>
            <a:r>
              <a:rPr lang="en-US" dirty="0"/>
              <a:t>- The main instrument and germanium detectors sit on top of the spacecraft. </a:t>
            </a:r>
          </a:p>
          <a:p>
            <a:r>
              <a:rPr lang="en-US" dirty="0"/>
              <a:t>- The main instrument is surrounded by active shields on four sides and underneath</a:t>
            </a:r>
          </a:p>
          <a:p>
            <a:r>
              <a:rPr lang="en-US" dirty="0"/>
              <a:t>- The germanium detectors give us excellent energy resolution between 0.2  - 1% FWHM</a:t>
            </a:r>
          </a:p>
          <a:p>
            <a:r>
              <a:rPr lang="en-US" dirty="0"/>
              <a:t>- The angular resolution requirement is about 2 degrees FWHM at the Al26 line, and it will localize GRBs to better than a degree</a:t>
            </a:r>
          </a:p>
          <a:p>
            <a:pPr marL="0" marR="0" lvl="0" indent="0" defTabSz="984250" eaLnBrk="1" fontAlgn="auto" latinLnBrk="0" hangingPunct="1">
              <a:lnSpc>
                <a:spcPct val="100000"/>
              </a:lnSpc>
              <a:spcBef>
                <a:spcPts val="400"/>
              </a:spcBef>
              <a:spcAft>
                <a:spcPts val="0"/>
              </a:spcAft>
              <a:buClrTx/>
              <a:buSzTx/>
              <a:buFontTx/>
              <a:buNone/>
              <a:tabLst/>
              <a:defRPr/>
            </a:pPr>
            <a:r>
              <a:rPr lang="en-US" dirty="0"/>
              <a:t>- COSI is also a sensitive polarimeter. </a:t>
            </a:r>
          </a:p>
        </p:txBody>
      </p:sp>
      <p:sp>
        <p:nvSpPr>
          <p:cNvPr id="4" name="Slide Number Placeholder 3"/>
          <p:cNvSpPr>
            <a:spLocks noGrp="1"/>
          </p:cNvSpPr>
          <p:nvPr>
            <p:ph type="sldNum" sz="quarter" idx="5"/>
          </p:nvPr>
        </p:nvSpPr>
        <p:spPr/>
        <p:txBody>
          <a:bodyPr/>
          <a:lstStyle/>
          <a:p>
            <a:fld id="{57E77BEB-978E-41D9-B9BB-6DA52F58452B}" type="slidenum">
              <a:rPr lang="en-US" smtClean="0"/>
              <a:pPr/>
              <a:t>12</a:t>
            </a:fld>
            <a:endParaRPr lang="en-US" dirty="0"/>
          </a:p>
        </p:txBody>
      </p:sp>
    </p:spTree>
    <p:extLst>
      <p:ext uri="{BB962C8B-B14F-4D97-AF65-F5344CB8AC3E}">
        <p14:creationId xmlns:p14="http://schemas.microsoft.com/office/powerpoint/2010/main" val="138770433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36650" y="688975"/>
            <a:ext cx="4686300" cy="3514725"/>
          </a:xfrm>
        </p:spPr>
      </p:sp>
      <p:sp>
        <p:nvSpPr>
          <p:cNvPr id="3" name="Notes Placeholder 2"/>
          <p:cNvSpPr>
            <a:spLocks noGrp="1"/>
          </p:cNvSpPr>
          <p:nvPr>
            <p:ph type="body" idx="1"/>
          </p:nvPr>
        </p:nvSpPr>
        <p:spPr/>
        <p:txBody>
          <a:bodyPr/>
          <a:lstStyle/>
          <a:p>
            <a:r>
              <a:rPr lang="en-US" dirty="0"/>
              <a:t>- </a:t>
            </a:r>
          </a:p>
        </p:txBody>
      </p:sp>
      <p:sp>
        <p:nvSpPr>
          <p:cNvPr id="4" name="Slide Number Placeholder 3"/>
          <p:cNvSpPr>
            <a:spLocks noGrp="1"/>
          </p:cNvSpPr>
          <p:nvPr>
            <p:ph type="sldNum" sz="quarter" idx="5"/>
          </p:nvPr>
        </p:nvSpPr>
        <p:spPr/>
        <p:txBody>
          <a:bodyPr/>
          <a:lstStyle/>
          <a:p>
            <a:fld id="{57E77BEB-978E-41D9-B9BB-6DA52F58452B}" type="slidenum">
              <a:rPr lang="en-US" smtClean="0"/>
              <a:pPr/>
              <a:t>13</a:t>
            </a:fld>
            <a:endParaRPr lang="en-US" dirty="0"/>
          </a:p>
        </p:txBody>
      </p:sp>
    </p:spTree>
    <p:extLst>
      <p:ext uri="{BB962C8B-B14F-4D97-AF65-F5344CB8AC3E}">
        <p14:creationId xmlns:p14="http://schemas.microsoft.com/office/powerpoint/2010/main" val="17942467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36650" y="688975"/>
            <a:ext cx="4686300" cy="3514725"/>
          </a:xfrm>
        </p:spPr>
      </p:sp>
      <p:sp>
        <p:nvSpPr>
          <p:cNvPr id="3" name="Notes Placeholder 2"/>
          <p:cNvSpPr>
            <a:spLocks noGrp="1"/>
          </p:cNvSpPr>
          <p:nvPr>
            <p:ph type="body" idx="1"/>
          </p:nvPr>
        </p:nvSpPr>
        <p:spPr/>
        <p:txBody>
          <a:bodyPr/>
          <a:lstStyle/>
          <a:p>
            <a:pPr marL="171450" indent="-171450">
              <a:buFontTx/>
              <a:buChar char="-"/>
            </a:pPr>
            <a:r>
              <a:rPr lang="en-US" dirty="0"/>
              <a:t>This shows the COSI requirement levels at 3-sigma for a 2-year mission</a:t>
            </a:r>
          </a:p>
          <a:p>
            <a:pPr marL="644525" lvl="1" indent="-171450">
              <a:buFontTx/>
              <a:buChar char="-"/>
            </a:pPr>
            <a:r>
              <a:rPr lang="en-US" dirty="0"/>
              <a:t>You can see how COSI compares to both SPI and COMPTEL</a:t>
            </a:r>
          </a:p>
          <a:p>
            <a:pPr marL="171450" lvl="0" indent="-171450">
              <a:buFontTx/>
              <a:buChar char="-"/>
            </a:pPr>
            <a:r>
              <a:rPr lang="en-US" dirty="0"/>
              <a:t>One reason why we’re able to do better than these instruments is our large field of view which gives us a very large grasp which is the product o the effective area and the field of view</a:t>
            </a:r>
          </a:p>
        </p:txBody>
      </p:sp>
      <p:sp>
        <p:nvSpPr>
          <p:cNvPr id="4" name="Slide Number Placeholder 3"/>
          <p:cNvSpPr>
            <a:spLocks noGrp="1"/>
          </p:cNvSpPr>
          <p:nvPr>
            <p:ph type="sldNum" sz="quarter" idx="5"/>
          </p:nvPr>
        </p:nvSpPr>
        <p:spPr/>
        <p:txBody>
          <a:bodyPr/>
          <a:lstStyle/>
          <a:p>
            <a:fld id="{57E77BEB-978E-41D9-B9BB-6DA52F58452B}" type="slidenum">
              <a:rPr lang="en-US" smtClean="0"/>
              <a:pPr/>
              <a:t>14</a:t>
            </a:fld>
            <a:endParaRPr lang="en-US" dirty="0"/>
          </a:p>
        </p:txBody>
      </p:sp>
    </p:spTree>
    <p:extLst>
      <p:ext uri="{BB962C8B-B14F-4D97-AF65-F5344CB8AC3E}">
        <p14:creationId xmlns:p14="http://schemas.microsoft.com/office/powerpoint/2010/main" val="179385694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36650" y="688975"/>
            <a:ext cx="4686300" cy="3514725"/>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7E77BEB-978E-41D9-B9BB-6DA52F58452B}" type="slidenum">
              <a:rPr lang="en-US" smtClean="0"/>
              <a:pPr/>
              <a:t>15</a:t>
            </a:fld>
            <a:endParaRPr lang="en-US" dirty="0"/>
          </a:p>
        </p:txBody>
      </p:sp>
    </p:spTree>
    <p:extLst>
      <p:ext uri="{BB962C8B-B14F-4D97-AF65-F5344CB8AC3E}">
        <p14:creationId xmlns:p14="http://schemas.microsoft.com/office/powerpoint/2010/main" val="310454572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36650" y="688975"/>
            <a:ext cx="4686300" cy="3514725"/>
          </a:xfrm>
        </p:spPr>
      </p:sp>
      <p:sp>
        <p:nvSpPr>
          <p:cNvPr id="3" name="Notes Placeholder 2"/>
          <p:cNvSpPr>
            <a:spLocks noGrp="1"/>
          </p:cNvSpPr>
          <p:nvPr>
            <p:ph type="body" idx="1"/>
          </p:nvPr>
        </p:nvSpPr>
        <p:spPr/>
        <p:txBody>
          <a:bodyPr/>
          <a:lstStyle/>
          <a:p>
            <a:pPr marL="171450" indent="-171450">
              <a:buFontTx/>
              <a:buChar char="-"/>
            </a:pPr>
            <a:endParaRPr lang="en-US" dirty="0"/>
          </a:p>
        </p:txBody>
      </p:sp>
      <p:sp>
        <p:nvSpPr>
          <p:cNvPr id="4" name="Slide Number Placeholder 3"/>
          <p:cNvSpPr>
            <a:spLocks noGrp="1"/>
          </p:cNvSpPr>
          <p:nvPr>
            <p:ph type="sldNum" sz="quarter" idx="5"/>
          </p:nvPr>
        </p:nvSpPr>
        <p:spPr/>
        <p:txBody>
          <a:bodyPr/>
          <a:lstStyle/>
          <a:p>
            <a:fld id="{57E77BEB-978E-41D9-B9BB-6DA52F58452B}" type="slidenum">
              <a:rPr lang="en-US" smtClean="0"/>
              <a:pPr/>
              <a:t>16</a:t>
            </a:fld>
            <a:endParaRPr lang="en-US" dirty="0"/>
          </a:p>
        </p:txBody>
      </p:sp>
    </p:spTree>
    <p:extLst>
      <p:ext uri="{BB962C8B-B14F-4D97-AF65-F5344CB8AC3E}">
        <p14:creationId xmlns:p14="http://schemas.microsoft.com/office/powerpoint/2010/main" val="237662025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Rot="1" noChangeAspect="1" noChangeArrowheads="1"/>
          </p:cNvSpPr>
          <p:nvPr>
            <p:ph type="sldImg"/>
          </p:nvPr>
        </p:nvSpPr>
        <p:spPr>
          <a:xfrm>
            <a:off x="1274763" y="731838"/>
            <a:ext cx="4757737" cy="3568700"/>
          </a:xfrm>
          <a:solidFill>
            <a:srgbClr val="FFFFFF"/>
          </a:solidFill>
          <a:ln/>
        </p:spPr>
      </p:sp>
      <p:sp>
        <p:nvSpPr>
          <p:cNvPr id="28675" name="Rectangle 3"/>
          <p:cNvSpPr>
            <a:spLocks noGrp="1" noChangeArrowheads="1"/>
          </p:cNvSpPr>
          <p:nvPr>
            <p:ph type="body" idx="1"/>
          </p:nvPr>
        </p:nvSpPr>
        <p:spPr>
          <a:xfrm>
            <a:off x="972381" y="4554801"/>
            <a:ext cx="5355090" cy="4314004"/>
          </a:xfrm>
          <a:solidFill>
            <a:srgbClr val="FFFFFF"/>
          </a:solidFill>
          <a:ln>
            <a:solidFill>
              <a:srgbClr val="000000"/>
            </a:solidFill>
          </a:ln>
        </p:spPr>
        <p:txBody>
          <a:bodyPr/>
          <a:lstStyle/>
          <a:p>
            <a:endParaRPr lang="en-US" altLang="en-US" dirty="0">
              <a:latin typeface="Times New Roman" pitchFamily="-1" charset="0"/>
              <a:ea typeface="ＭＳ Ｐゴシック" pitchFamily="-1" charset="-128"/>
            </a:endParaRPr>
          </a:p>
        </p:txBody>
      </p:sp>
    </p:spTree>
    <p:extLst>
      <p:ext uri="{BB962C8B-B14F-4D97-AF65-F5344CB8AC3E}">
        <p14:creationId xmlns:p14="http://schemas.microsoft.com/office/powerpoint/2010/main" val="336985980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Rot="1" noChangeAspect="1" noChangeArrowheads="1"/>
          </p:cNvSpPr>
          <p:nvPr>
            <p:ph type="sldImg"/>
          </p:nvPr>
        </p:nvSpPr>
        <p:spPr>
          <a:xfrm>
            <a:off x="1274763" y="731838"/>
            <a:ext cx="4757737" cy="3568700"/>
          </a:xfrm>
          <a:solidFill>
            <a:srgbClr val="FFFFFF"/>
          </a:solidFill>
          <a:ln/>
        </p:spPr>
      </p:sp>
      <p:sp>
        <p:nvSpPr>
          <p:cNvPr id="28675" name="Rectangle 3"/>
          <p:cNvSpPr>
            <a:spLocks noGrp="1" noChangeArrowheads="1"/>
          </p:cNvSpPr>
          <p:nvPr>
            <p:ph type="body" idx="1"/>
          </p:nvPr>
        </p:nvSpPr>
        <p:spPr>
          <a:xfrm>
            <a:off x="972381" y="4554801"/>
            <a:ext cx="5355090" cy="4314004"/>
          </a:xfrm>
          <a:solidFill>
            <a:srgbClr val="FFFFFF"/>
          </a:solidFill>
          <a:ln>
            <a:solidFill>
              <a:srgbClr val="000000"/>
            </a:solidFill>
          </a:ln>
        </p:spPr>
        <p:txBody>
          <a:bodyPr/>
          <a:lstStyle/>
          <a:p>
            <a:endParaRPr lang="en-US" altLang="en-US" dirty="0">
              <a:latin typeface="Times New Roman" pitchFamily="-1" charset="0"/>
              <a:ea typeface="ＭＳ Ｐゴシック" pitchFamily="-1" charset="-128"/>
            </a:endParaRPr>
          </a:p>
        </p:txBody>
      </p:sp>
    </p:spTree>
    <p:extLst>
      <p:ext uri="{BB962C8B-B14F-4D97-AF65-F5344CB8AC3E}">
        <p14:creationId xmlns:p14="http://schemas.microsoft.com/office/powerpoint/2010/main" val="32442539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36650" y="688975"/>
            <a:ext cx="4686300" cy="3514725"/>
          </a:xfrm>
        </p:spPr>
      </p:sp>
      <p:sp>
        <p:nvSpPr>
          <p:cNvPr id="3" name="Notes Placeholder 2"/>
          <p:cNvSpPr>
            <a:spLocks noGrp="1"/>
          </p:cNvSpPr>
          <p:nvPr>
            <p:ph type="body" idx="1"/>
          </p:nvPr>
        </p:nvSpPr>
        <p:spPr/>
        <p:txBody>
          <a:bodyPr/>
          <a:lstStyle/>
          <a:p>
            <a:pPr marL="171450" indent="-171450">
              <a:buFontTx/>
              <a:buChar char="-"/>
            </a:pPr>
            <a:r>
              <a:rPr lang="en-US" dirty="0"/>
              <a:t>Efficiency 10% vs COMPTEL at 1%</a:t>
            </a:r>
          </a:p>
          <a:p>
            <a:pPr marL="171450" indent="-171450">
              <a:buFontTx/>
              <a:buChar char="-"/>
            </a:pPr>
            <a:r>
              <a:rPr lang="en-US" dirty="0"/>
              <a:t>Deadtime &lt;10%</a:t>
            </a:r>
          </a:p>
        </p:txBody>
      </p:sp>
      <p:sp>
        <p:nvSpPr>
          <p:cNvPr id="4" name="Slide Number Placeholder 3"/>
          <p:cNvSpPr>
            <a:spLocks noGrp="1"/>
          </p:cNvSpPr>
          <p:nvPr>
            <p:ph type="sldNum" sz="quarter" idx="5"/>
          </p:nvPr>
        </p:nvSpPr>
        <p:spPr/>
        <p:txBody>
          <a:bodyPr/>
          <a:lstStyle/>
          <a:p>
            <a:fld id="{57E77BEB-978E-41D9-B9BB-6DA52F58452B}" type="slidenum">
              <a:rPr lang="en-US" smtClean="0"/>
              <a:pPr/>
              <a:t>19</a:t>
            </a:fld>
            <a:endParaRPr lang="en-US" dirty="0"/>
          </a:p>
        </p:txBody>
      </p:sp>
    </p:spTree>
    <p:extLst>
      <p:ext uri="{BB962C8B-B14F-4D97-AF65-F5344CB8AC3E}">
        <p14:creationId xmlns:p14="http://schemas.microsoft.com/office/powerpoint/2010/main" val="405658059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36650" y="688975"/>
            <a:ext cx="4686300" cy="3514725"/>
          </a:xfrm>
        </p:spPr>
      </p:sp>
      <p:sp>
        <p:nvSpPr>
          <p:cNvPr id="3" name="Notes Placeholder 2"/>
          <p:cNvSpPr>
            <a:spLocks noGrp="1"/>
          </p:cNvSpPr>
          <p:nvPr>
            <p:ph type="body" idx="1"/>
          </p:nvPr>
        </p:nvSpPr>
        <p:spPr/>
        <p:txBody>
          <a:bodyPr/>
          <a:lstStyle/>
          <a:p>
            <a:pPr marL="171450" indent="-171450">
              <a:buFontTx/>
              <a:buChar char="-"/>
            </a:pPr>
            <a:r>
              <a:rPr lang="en-US" dirty="0"/>
              <a:t>Something I continue to hear during these talks is: “We need an MeV gamma-ray satellite telescope”</a:t>
            </a:r>
          </a:p>
          <a:p>
            <a:pPr marL="171450" indent="-171450">
              <a:buFontTx/>
              <a:buChar char="-"/>
            </a:pPr>
            <a:r>
              <a:rPr lang="en-US" dirty="0"/>
              <a:t>Whether you’re interested in neutrino </a:t>
            </a:r>
            <a:r>
              <a:rPr lang="en-US" dirty="0" err="1"/>
              <a:t>multimessenger</a:t>
            </a:r>
            <a:r>
              <a:rPr lang="en-US" dirty="0"/>
              <a:t> signals, setting upper limits for your exotic neutrino model, dark matter diffuse emissions, galactic bulge excess, dark matter celestial object neutrino gamma-ray emissions…</a:t>
            </a:r>
          </a:p>
          <a:p>
            <a:pPr marL="171450" indent="-171450">
              <a:buFontTx/>
              <a:buChar char="-"/>
            </a:pPr>
            <a:r>
              <a:rPr lang="en-US" dirty="0"/>
              <a:t>The need for an MeV satellite appears to be a common thread</a:t>
            </a:r>
          </a:p>
          <a:p>
            <a:pPr marL="171450" indent="-171450">
              <a:buFontTx/>
              <a:buChar char="-"/>
            </a:pPr>
            <a:r>
              <a:rPr lang="en-US" dirty="0"/>
              <a:t>COMTEL’s mission ended in 2000 and FERMI/LAT has been in extended mission mode since 2013</a:t>
            </a:r>
          </a:p>
          <a:p>
            <a:pPr marL="171450" indent="-171450">
              <a:buFontTx/>
              <a:buChar char="-"/>
            </a:pPr>
            <a:r>
              <a:rPr lang="en-US" dirty="0"/>
              <a:t>An MeV gamma-ray telescope seems to be in high demand</a:t>
            </a:r>
          </a:p>
          <a:p>
            <a:endParaRPr lang="en-US" dirty="0"/>
          </a:p>
        </p:txBody>
      </p:sp>
      <p:sp>
        <p:nvSpPr>
          <p:cNvPr id="4" name="Slide Number Placeholder 3"/>
          <p:cNvSpPr>
            <a:spLocks noGrp="1"/>
          </p:cNvSpPr>
          <p:nvPr>
            <p:ph type="sldNum" sz="quarter" idx="5"/>
          </p:nvPr>
        </p:nvSpPr>
        <p:spPr/>
        <p:txBody>
          <a:bodyPr/>
          <a:lstStyle/>
          <a:p>
            <a:fld id="{57E77BEB-978E-41D9-B9BB-6DA52F58452B}" type="slidenum">
              <a:rPr lang="en-US" smtClean="0"/>
              <a:pPr/>
              <a:t>2</a:t>
            </a:fld>
            <a:endParaRPr lang="en-US" dirty="0"/>
          </a:p>
        </p:txBody>
      </p:sp>
    </p:spTree>
    <p:extLst>
      <p:ext uri="{BB962C8B-B14F-4D97-AF65-F5344CB8AC3E}">
        <p14:creationId xmlns:p14="http://schemas.microsoft.com/office/powerpoint/2010/main" val="119771921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36650" y="688975"/>
            <a:ext cx="4686300" cy="3514725"/>
          </a:xfrm>
        </p:spPr>
      </p:sp>
      <p:sp>
        <p:nvSpPr>
          <p:cNvPr id="3" name="Notes Placeholder 2"/>
          <p:cNvSpPr>
            <a:spLocks noGrp="1"/>
          </p:cNvSpPr>
          <p:nvPr>
            <p:ph type="body" idx="1"/>
          </p:nvPr>
        </p:nvSpPr>
        <p:spPr/>
        <p:txBody>
          <a:bodyPr/>
          <a:lstStyle/>
          <a:p>
            <a:pPr marL="171450" indent="-171450">
              <a:buFontTx/>
              <a:buChar char="-"/>
            </a:pPr>
            <a:endParaRPr lang="en-US" dirty="0"/>
          </a:p>
        </p:txBody>
      </p:sp>
      <p:sp>
        <p:nvSpPr>
          <p:cNvPr id="4" name="Slide Number Placeholder 3"/>
          <p:cNvSpPr>
            <a:spLocks noGrp="1"/>
          </p:cNvSpPr>
          <p:nvPr>
            <p:ph type="sldNum" sz="quarter" idx="5"/>
          </p:nvPr>
        </p:nvSpPr>
        <p:spPr/>
        <p:txBody>
          <a:bodyPr/>
          <a:lstStyle/>
          <a:p>
            <a:fld id="{57E77BEB-978E-41D9-B9BB-6DA52F58452B}" type="slidenum">
              <a:rPr lang="en-US" smtClean="0"/>
              <a:pPr/>
              <a:t>20</a:t>
            </a:fld>
            <a:endParaRPr lang="en-US" dirty="0"/>
          </a:p>
        </p:txBody>
      </p:sp>
    </p:spTree>
    <p:extLst>
      <p:ext uri="{BB962C8B-B14F-4D97-AF65-F5344CB8AC3E}">
        <p14:creationId xmlns:p14="http://schemas.microsoft.com/office/powerpoint/2010/main" val="124433363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36650" y="688975"/>
            <a:ext cx="4686300" cy="3514725"/>
          </a:xfrm>
        </p:spPr>
      </p:sp>
      <p:sp>
        <p:nvSpPr>
          <p:cNvPr id="3" name="Notes Placeholder 2"/>
          <p:cNvSpPr>
            <a:spLocks noGrp="1"/>
          </p:cNvSpPr>
          <p:nvPr>
            <p:ph type="body" idx="1"/>
          </p:nvPr>
        </p:nvSpPr>
        <p:spPr/>
        <p:txBody>
          <a:bodyPr/>
          <a:lstStyle/>
          <a:p>
            <a:pPr marL="171450" indent="-171450">
              <a:buFontTx/>
              <a:buChar char="-"/>
            </a:pPr>
            <a:r>
              <a:rPr lang="en-US" dirty="0"/>
              <a:t>The INTEGRAL </a:t>
            </a:r>
            <a:r>
              <a:rPr lang="en-US" dirty="0" err="1"/>
              <a:t>Cyg</a:t>
            </a:r>
            <a:r>
              <a:rPr lang="en-US" dirty="0"/>
              <a:t> X-1 observations demonstrate the power of polarimetry over spectral measurements alone for studying accreting black holes</a:t>
            </a:r>
          </a:p>
          <a:p>
            <a:pPr marL="171450" indent="-171450">
              <a:buFontTx/>
              <a:buChar char="-"/>
            </a:pPr>
            <a:r>
              <a:rPr lang="en-US" dirty="0"/>
              <a:t>[discuss two bands for </a:t>
            </a:r>
            <a:r>
              <a:rPr lang="en-US" dirty="0" err="1"/>
              <a:t>Cyg</a:t>
            </a:r>
            <a:r>
              <a:rPr lang="en-US" dirty="0"/>
              <a:t> X-1]</a:t>
            </a:r>
          </a:p>
          <a:p>
            <a:pPr marL="171450" indent="-171450">
              <a:buFontTx/>
              <a:buChar char="-"/>
            </a:pPr>
            <a:r>
              <a:rPr lang="en-US" dirty="0"/>
              <a:t>[discuss COSI sensitivities]</a:t>
            </a:r>
          </a:p>
        </p:txBody>
      </p:sp>
    </p:spTree>
    <p:extLst>
      <p:ext uri="{BB962C8B-B14F-4D97-AF65-F5344CB8AC3E}">
        <p14:creationId xmlns:p14="http://schemas.microsoft.com/office/powerpoint/2010/main" val="3432803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36650" y="688975"/>
            <a:ext cx="4686300" cy="3514725"/>
          </a:xfrm>
        </p:spPr>
      </p:sp>
      <p:sp>
        <p:nvSpPr>
          <p:cNvPr id="3" name="Notes Placeholder 2"/>
          <p:cNvSpPr>
            <a:spLocks noGrp="1"/>
          </p:cNvSpPr>
          <p:nvPr>
            <p:ph type="body" idx="1"/>
          </p:nvPr>
        </p:nvSpPr>
        <p:spPr/>
        <p:txBody>
          <a:bodyPr/>
          <a:lstStyle/>
          <a:p>
            <a:r>
              <a:rPr lang="en-US" dirty="0"/>
              <a:t>- We’ve also been working on a modified Richardson-Lucy approach to point source localization </a:t>
            </a:r>
          </a:p>
        </p:txBody>
      </p:sp>
      <p:sp>
        <p:nvSpPr>
          <p:cNvPr id="4" name="Slide Number Placeholder 3"/>
          <p:cNvSpPr>
            <a:spLocks noGrp="1"/>
          </p:cNvSpPr>
          <p:nvPr>
            <p:ph type="sldNum" sz="quarter" idx="5"/>
          </p:nvPr>
        </p:nvSpPr>
        <p:spPr/>
        <p:txBody>
          <a:bodyPr/>
          <a:lstStyle/>
          <a:p>
            <a:fld id="{57E77BEB-978E-41D9-B9BB-6DA52F58452B}" type="slidenum">
              <a:rPr lang="en-US" smtClean="0"/>
              <a:pPr/>
              <a:t>22</a:t>
            </a:fld>
            <a:endParaRPr lang="en-US" dirty="0"/>
          </a:p>
        </p:txBody>
      </p:sp>
    </p:spTree>
    <p:extLst>
      <p:ext uri="{BB962C8B-B14F-4D97-AF65-F5344CB8AC3E}">
        <p14:creationId xmlns:p14="http://schemas.microsoft.com/office/powerpoint/2010/main" val="301345385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36650" y="688975"/>
            <a:ext cx="4686300" cy="3514725"/>
          </a:xfrm>
        </p:spPr>
      </p:sp>
      <p:sp>
        <p:nvSpPr>
          <p:cNvPr id="3" name="Notes Placeholder 2"/>
          <p:cNvSpPr>
            <a:spLocks noGrp="1"/>
          </p:cNvSpPr>
          <p:nvPr>
            <p:ph type="body" idx="1"/>
          </p:nvPr>
        </p:nvSpPr>
        <p:spPr/>
        <p:txBody>
          <a:bodyPr/>
          <a:lstStyle/>
          <a:p>
            <a:r>
              <a:rPr lang="en-US" dirty="0"/>
              <a:t>- We’ve also been working on a modified Richardson-Lucy approach to point source localization </a:t>
            </a:r>
          </a:p>
        </p:txBody>
      </p:sp>
      <p:sp>
        <p:nvSpPr>
          <p:cNvPr id="4" name="Slide Number Placeholder 3"/>
          <p:cNvSpPr>
            <a:spLocks noGrp="1"/>
          </p:cNvSpPr>
          <p:nvPr>
            <p:ph type="sldNum" sz="quarter" idx="5"/>
          </p:nvPr>
        </p:nvSpPr>
        <p:spPr/>
        <p:txBody>
          <a:bodyPr/>
          <a:lstStyle/>
          <a:p>
            <a:fld id="{57E77BEB-978E-41D9-B9BB-6DA52F58452B}" type="slidenum">
              <a:rPr lang="en-US" smtClean="0"/>
              <a:pPr/>
              <a:t>25</a:t>
            </a:fld>
            <a:endParaRPr lang="en-US" dirty="0"/>
          </a:p>
        </p:txBody>
      </p:sp>
    </p:spTree>
    <p:extLst>
      <p:ext uri="{BB962C8B-B14F-4D97-AF65-F5344CB8AC3E}">
        <p14:creationId xmlns:p14="http://schemas.microsoft.com/office/powerpoint/2010/main" val="297453608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36650" y="688975"/>
            <a:ext cx="4686300" cy="3514725"/>
          </a:xfrm>
        </p:spPr>
      </p:sp>
      <p:sp>
        <p:nvSpPr>
          <p:cNvPr id="3" name="Notes Placeholder 2"/>
          <p:cNvSpPr>
            <a:spLocks noGrp="1"/>
          </p:cNvSpPr>
          <p:nvPr>
            <p:ph type="body" idx="1"/>
          </p:nvPr>
        </p:nvSpPr>
        <p:spPr/>
        <p:txBody>
          <a:bodyPr/>
          <a:lstStyle/>
          <a:p>
            <a:pPr marL="171450" indent="-171450">
              <a:buFontTx/>
              <a:buChar char="-"/>
            </a:pPr>
            <a:r>
              <a:rPr lang="en-US" dirty="0"/>
              <a:t>Here’s one. Right here, this one will be providing data products in less than 4 years.</a:t>
            </a:r>
          </a:p>
          <a:p>
            <a:pPr marL="644525" lvl="1" indent="-171450">
              <a:buFontTx/>
              <a:buChar char="-"/>
            </a:pPr>
            <a:r>
              <a:rPr lang="en-US" dirty="0"/>
              <a:t>As of today, COSI is the only MeV gamma-ray telescope that has a clear path to operate in space within a timeline of a few years</a:t>
            </a:r>
          </a:p>
          <a:p>
            <a:pPr marL="171450" marR="0" lvl="0" indent="-171450" algn="l" defTabSz="984250" rtl="0" eaLnBrk="0" fontAlgn="base" latinLnBrk="0" hangingPunct="0">
              <a:lnSpc>
                <a:spcPct val="100000"/>
              </a:lnSpc>
              <a:spcBef>
                <a:spcPct val="30000"/>
              </a:spcBef>
              <a:spcAft>
                <a:spcPct val="0"/>
              </a:spcAft>
              <a:buClrTx/>
              <a:buSzTx/>
              <a:buFontTx/>
              <a:buChar char="-"/>
              <a:tabLst/>
              <a:defRPr/>
            </a:pPr>
            <a:r>
              <a:rPr lang="en-US" dirty="0"/>
              <a:t>This was an image shared by Paul Hertz during the NASA Astrophysics Town Hall that shows COSI’s place among the many other iconic instruments of the past and future</a:t>
            </a:r>
          </a:p>
          <a:p>
            <a:pPr marL="644525" marR="0" lvl="1" indent="-171450" algn="l" defTabSz="984250" rtl="0" eaLnBrk="0" fontAlgn="base" latinLnBrk="0" hangingPunct="0">
              <a:lnSpc>
                <a:spcPct val="100000"/>
              </a:lnSpc>
              <a:spcBef>
                <a:spcPct val="30000"/>
              </a:spcBef>
              <a:spcAft>
                <a:spcPct val="0"/>
              </a:spcAft>
              <a:buClrTx/>
              <a:buSzTx/>
              <a:buFontTx/>
              <a:buChar char="-"/>
              <a:tabLst/>
              <a:defRPr/>
            </a:pPr>
            <a:r>
              <a:rPr lang="en-US" dirty="0"/>
              <a:t>COSI is a Small Explorer satellite mission due for launch in early 2026</a:t>
            </a:r>
          </a:p>
          <a:p>
            <a:pPr marL="1120775" marR="0" lvl="2" indent="-171450" algn="l" defTabSz="984250" rtl="0" eaLnBrk="0" fontAlgn="base" latinLnBrk="0" hangingPunct="0">
              <a:lnSpc>
                <a:spcPct val="100000"/>
              </a:lnSpc>
              <a:spcBef>
                <a:spcPct val="30000"/>
              </a:spcBef>
              <a:spcAft>
                <a:spcPct val="0"/>
              </a:spcAft>
              <a:buClrTx/>
              <a:buSzTx/>
              <a:buFontTx/>
              <a:buChar char="-"/>
              <a:tabLst/>
              <a:defRPr/>
            </a:pPr>
            <a:r>
              <a:rPr lang="en-US" dirty="0" err="1"/>
              <a:t>NuSTAR</a:t>
            </a:r>
            <a:r>
              <a:rPr lang="en-US" dirty="0"/>
              <a:t> and IXPE are examples of other Small Explorer class missions in the recent past</a:t>
            </a:r>
          </a:p>
          <a:p>
            <a:pPr marL="1120775" marR="0" lvl="2" indent="-171450" algn="l" defTabSz="984250" rtl="0" eaLnBrk="0" fontAlgn="base" latinLnBrk="0" hangingPunct="0">
              <a:lnSpc>
                <a:spcPct val="100000"/>
              </a:lnSpc>
              <a:spcBef>
                <a:spcPct val="30000"/>
              </a:spcBef>
              <a:spcAft>
                <a:spcPct val="0"/>
              </a:spcAft>
              <a:buClrTx/>
              <a:buSzTx/>
              <a:buFontTx/>
              <a:buChar char="-"/>
              <a:tabLst/>
              <a:defRPr/>
            </a:pPr>
            <a:r>
              <a:rPr lang="en-US" dirty="0"/>
              <a:t>You can also see the predecessor of the ANITA neutrino telescope (PUEO), which was the project I worked in graduate school.  </a:t>
            </a:r>
          </a:p>
          <a:p>
            <a:pPr marL="171450" indent="-171450">
              <a:buFontTx/>
              <a:buChar char="-"/>
            </a:pPr>
            <a:r>
              <a:rPr lang="en-US" dirty="0"/>
              <a:t>I want to ask you, if maybe you haven’t considered it, how the capabilities of this telescope can help you in your high-energy astrophysics research of interest </a:t>
            </a:r>
          </a:p>
          <a:p>
            <a:pPr marL="171450" lvl="0" indent="-171450">
              <a:buFontTx/>
              <a:buChar char="-"/>
            </a:pPr>
            <a:r>
              <a:rPr lang="en-US" dirty="0"/>
              <a:t>We have a few ideas, but we’d like to hear about your ideas</a:t>
            </a:r>
          </a:p>
        </p:txBody>
      </p:sp>
      <p:sp>
        <p:nvSpPr>
          <p:cNvPr id="4" name="Slide Number Placeholder 3"/>
          <p:cNvSpPr>
            <a:spLocks noGrp="1"/>
          </p:cNvSpPr>
          <p:nvPr>
            <p:ph type="sldNum" sz="quarter" idx="5"/>
          </p:nvPr>
        </p:nvSpPr>
        <p:spPr/>
        <p:txBody>
          <a:bodyPr/>
          <a:lstStyle/>
          <a:p>
            <a:fld id="{57E77BEB-978E-41D9-B9BB-6DA52F58452B}" type="slidenum">
              <a:rPr lang="en-US" smtClean="0"/>
              <a:pPr/>
              <a:t>3</a:t>
            </a:fld>
            <a:endParaRPr lang="en-US" dirty="0"/>
          </a:p>
        </p:txBody>
      </p:sp>
    </p:spTree>
    <p:extLst>
      <p:ext uri="{BB962C8B-B14F-4D97-AF65-F5344CB8AC3E}">
        <p14:creationId xmlns:p14="http://schemas.microsoft.com/office/powerpoint/2010/main" val="52418550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36650" y="688975"/>
            <a:ext cx="4686300" cy="3514725"/>
          </a:xfrm>
        </p:spPr>
      </p:sp>
      <p:sp>
        <p:nvSpPr>
          <p:cNvPr id="3" name="Notes Placeholder 2"/>
          <p:cNvSpPr>
            <a:spLocks noGrp="1"/>
          </p:cNvSpPr>
          <p:nvPr>
            <p:ph type="body" idx="1"/>
          </p:nvPr>
        </p:nvSpPr>
        <p:spPr/>
        <p:txBody>
          <a:bodyPr/>
          <a:lstStyle/>
          <a:p>
            <a:pPr marL="171450" indent="-171450">
              <a:buFontTx/>
              <a:buChar char="-"/>
            </a:pPr>
            <a:r>
              <a:rPr lang="en-US" dirty="0"/>
              <a:t>I’m going to start with some of the primary science opportunities we’re pursuing</a:t>
            </a:r>
          </a:p>
          <a:p>
            <a:pPr marL="171450" indent="-171450">
              <a:buFontTx/>
              <a:buChar char="-"/>
            </a:pPr>
            <a:r>
              <a:rPr lang="en-US" dirty="0"/>
              <a:t>COSI operates in the 0.2-5 MeV bandpass</a:t>
            </a:r>
          </a:p>
          <a:p>
            <a:pPr marL="644525" lvl="1" indent="-171450">
              <a:buFontTx/>
              <a:buChar char="-"/>
            </a:pPr>
            <a:r>
              <a:rPr lang="en-US" dirty="0"/>
              <a:t>This plot shows sensitivities from previous and current missions</a:t>
            </a:r>
          </a:p>
          <a:p>
            <a:pPr marL="644525" lvl="1" indent="-171450">
              <a:buFontTx/>
              <a:buChar char="-"/>
            </a:pPr>
            <a:r>
              <a:rPr lang="en-US" dirty="0"/>
              <a:t>We’re doing pretty good in the high-x-ray band with Chandra and </a:t>
            </a:r>
            <a:r>
              <a:rPr lang="en-US" dirty="0" err="1"/>
              <a:t>NuSTAR</a:t>
            </a:r>
            <a:endParaRPr lang="en-US" dirty="0"/>
          </a:p>
          <a:p>
            <a:pPr marL="644525" lvl="1" indent="-171450">
              <a:buFontTx/>
              <a:buChar char="-"/>
            </a:pPr>
            <a:r>
              <a:rPr lang="en-US" dirty="0"/>
              <a:t>We’re also doing good in the GeV band with FERMI-LAT</a:t>
            </a:r>
          </a:p>
          <a:p>
            <a:pPr marL="644525" lvl="1" indent="-171450">
              <a:buFontTx/>
              <a:buChar char="-"/>
            </a:pPr>
            <a:r>
              <a:rPr lang="en-US" dirty="0"/>
              <a:t>But in-between, in this region from about 100keV up to 100MeV, is one of the least-well explored regions of the electromagnetic spectrum</a:t>
            </a:r>
          </a:p>
          <a:p>
            <a:pPr marL="1120775" lvl="2" indent="-171450">
              <a:buFontTx/>
              <a:buChar char="-"/>
            </a:pPr>
            <a:r>
              <a:rPr lang="en-US" dirty="0"/>
              <a:t>This region is sometimes referred to as the “MeV Gap”</a:t>
            </a:r>
          </a:p>
          <a:p>
            <a:pPr marL="171450" lvl="0" indent="-171450">
              <a:buFontTx/>
              <a:buChar char="-"/>
            </a:pPr>
            <a:r>
              <a:rPr lang="en-US" dirty="0"/>
              <a:t>Just focusing on some of these other telescopes in this plot:</a:t>
            </a:r>
          </a:p>
          <a:p>
            <a:pPr marL="644525" lvl="1" indent="-171450">
              <a:buFontTx/>
              <a:buChar char="-"/>
            </a:pPr>
            <a:r>
              <a:rPr lang="en-US" dirty="0"/>
              <a:t>COMPTEL is a Compton telescope – COSI is a Compton telescope</a:t>
            </a:r>
          </a:p>
          <a:p>
            <a:pPr marL="644525" lvl="1" indent="-171450">
              <a:buFontTx/>
              <a:buChar char="-"/>
            </a:pPr>
            <a:r>
              <a:rPr lang="en-US" dirty="0"/>
              <a:t>SPI uses Ge detectors – COSI utilizes </a:t>
            </a:r>
            <a:r>
              <a:rPr lang="en-US" dirty="0" err="1"/>
              <a:t>GeDs</a:t>
            </a:r>
            <a:endParaRPr lang="en-US" dirty="0"/>
          </a:p>
          <a:p>
            <a:pPr marL="644525" lvl="1" indent="-171450">
              <a:buFontTx/>
              <a:buChar char="-"/>
            </a:pPr>
            <a:r>
              <a:rPr lang="en-US" dirty="0"/>
              <a:t>FERMI/LAT has all-sky coverage - COSI does that</a:t>
            </a:r>
          </a:p>
          <a:p>
            <a:pPr marL="644525" lvl="1" indent="-171450">
              <a:buFontTx/>
              <a:buChar char="-"/>
            </a:pPr>
            <a:r>
              <a:rPr lang="en-US" dirty="0" err="1"/>
              <a:t>NuSTAR</a:t>
            </a:r>
            <a:r>
              <a:rPr lang="en-US" dirty="0"/>
              <a:t> studies nuclear lines- COSI also studies nuclear lines</a:t>
            </a:r>
          </a:p>
          <a:p>
            <a:pPr marL="1120775" lvl="2" indent="-171450">
              <a:buFontTx/>
              <a:buChar char="-"/>
            </a:pPr>
            <a:r>
              <a:rPr lang="en-US" dirty="0"/>
              <a:t>COSI utilizes some of the most beneficial aspects from all of these telescopes and combines them into one small package</a:t>
            </a:r>
          </a:p>
          <a:p>
            <a:pPr marL="171450" indent="-171450">
              <a:buFontTx/>
              <a:buChar char="-"/>
            </a:pPr>
            <a:r>
              <a:rPr lang="en-US" dirty="0"/>
              <a:t>The goal of COSI is to start closing-in on the MeV gap to help us answer some outstanding questions in a few key areas which we’ll discuss, next</a:t>
            </a:r>
          </a:p>
          <a:p>
            <a:endParaRPr lang="en-US" dirty="0"/>
          </a:p>
        </p:txBody>
      </p:sp>
      <p:sp>
        <p:nvSpPr>
          <p:cNvPr id="4" name="Slide Number Placeholder 3"/>
          <p:cNvSpPr>
            <a:spLocks noGrp="1"/>
          </p:cNvSpPr>
          <p:nvPr>
            <p:ph type="sldNum" sz="quarter" idx="5"/>
          </p:nvPr>
        </p:nvSpPr>
        <p:spPr/>
        <p:txBody>
          <a:bodyPr/>
          <a:lstStyle/>
          <a:p>
            <a:fld id="{57E77BEB-978E-41D9-B9BB-6DA52F58452B}" type="slidenum">
              <a:rPr lang="en-US" smtClean="0"/>
              <a:pPr/>
              <a:t>4</a:t>
            </a:fld>
            <a:endParaRPr lang="en-US" dirty="0"/>
          </a:p>
        </p:txBody>
      </p:sp>
    </p:spTree>
    <p:extLst>
      <p:ext uri="{BB962C8B-B14F-4D97-AF65-F5344CB8AC3E}">
        <p14:creationId xmlns:p14="http://schemas.microsoft.com/office/powerpoint/2010/main" val="186889763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36650" y="688975"/>
            <a:ext cx="4686300" cy="3514725"/>
          </a:xfrm>
        </p:spPr>
      </p:sp>
      <p:sp>
        <p:nvSpPr>
          <p:cNvPr id="3" name="Notes Placeholder 2"/>
          <p:cNvSpPr>
            <a:spLocks noGrp="1"/>
          </p:cNvSpPr>
          <p:nvPr>
            <p:ph type="body" idx="1"/>
          </p:nvPr>
        </p:nvSpPr>
        <p:spPr/>
        <p:txBody>
          <a:bodyPr/>
          <a:lstStyle/>
          <a:p>
            <a:pPr marL="171450" indent="-171450">
              <a:buFontTx/>
              <a:buChar char="-"/>
            </a:pPr>
            <a:endParaRPr lang="en-US" dirty="0"/>
          </a:p>
          <a:p>
            <a:pPr marL="171450" indent="-171450">
              <a:buFontTx/>
              <a:buChar char="-"/>
            </a:pPr>
            <a:r>
              <a:rPr lang="en-US" dirty="0"/>
              <a:t>Positron emissions</a:t>
            </a:r>
          </a:p>
          <a:p>
            <a:pPr marL="644525" lvl="1" indent="-171450">
              <a:buFontTx/>
              <a:buChar char="-"/>
            </a:pPr>
            <a:r>
              <a:rPr lang="en-US" dirty="0"/>
              <a:t>First, we’ll investigate the electron-positron annihilation line at 511keV</a:t>
            </a:r>
          </a:p>
          <a:p>
            <a:pPr marL="644525" lvl="1" indent="-171450">
              <a:buFontTx/>
              <a:buChar char="-"/>
            </a:pPr>
            <a:r>
              <a:rPr lang="en-US" dirty="0"/>
              <a:t>When electrons and positrons annihilate, they create a pair of photons with energies of 511keV</a:t>
            </a:r>
          </a:p>
          <a:p>
            <a:pPr marL="644525" lvl="1" indent="-171450">
              <a:buFontTx/>
              <a:buChar char="-"/>
            </a:pPr>
            <a:r>
              <a:rPr lang="en-US" dirty="0"/>
              <a:t>This line emission is the tracer that we see with COSI</a:t>
            </a:r>
          </a:p>
          <a:p>
            <a:pPr marL="171450" lvl="0" indent="-171450">
              <a:buFontTx/>
              <a:buChar char="-"/>
            </a:pPr>
            <a:r>
              <a:rPr lang="en-US" dirty="0"/>
              <a:t>This figure shows our current best image of the galaxy in 511keV emission</a:t>
            </a:r>
          </a:p>
          <a:p>
            <a:pPr marL="644525" lvl="1" indent="-171450">
              <a:buFontTx/>
              <a:buChar char="-"/>
            </a:pPr>
            <a:r>
              <a:rPr lang="en-US" dirty="0"/>
              <a:t>You can see emissions localized to the galactic plane in purple/blue, and strong excess coming from the galactic bulge</a:t>
            </a:r>
          </a:p>
          <a:p>
            <a:pPr marL="644525" lvl="1" indent="-171450">
              <a:buFontTx/>
              <a:buChar char="-"/>
            </a:pPr>
            <a:r>
              <a:rPr lang="en-US" dirty="0"/>
              <a:t>For the galactic plane, the measured positron rates produced by Al26 and Ti44 are about right</a:t>
            </a:r>
          </a:p>
          <a:p>
            <a:pPr marL="644525" lvl="1" indent="-171450">
              <a:buFontTx/>
              <a:buChar char="-"/>
            </a:pPr>
            <a:r>
              <a:rPr lang="en-US" dirty="0"/>
              <a:t>The excess emissions coming from the galactic bulge requires many more positrons, about 2x10^43 e+/s, to explain this excess that is seen in the galactic bulge</a:t>
            </a:r>
          </a:p>
          <a:p>
            <a:pPr marL="1120775" lvl="2" indent="-171450">
              <a:buFontTx/>
              <a:buChar char="-"/>
            </a:pPr>
            <a:r>
              <a:rPr lang="en-US" dirty="0"/>
              <a:t>There were a series of talks at this conference that focused on research aimed at addressing the galactic bulge excess emissions</a:t>
            </a:r>
          </a:p>
          <a:p>
            <a:pPr marL="171450" lvl="0" indent="-171450">
              <a:buFontTx/>
              <a:buChar char="-"/>
            </a:pPr>
            <a:r>
              <a:rPr lang="en-US" dirty="0"/>
              <a:t>This is not understood</a:t>
            </a:r>
          </a:p>
          <a:p>
            <a:pPr marL="644525" lvl="1" indent="-171450">
              <a:buFontTx/>
              <a:buChar char="-"/>
            </a:pPr>
            <a:r>
              <a:rPr lang="en-US" dirty="0"/>
              <a:t>Integral recently published some evidence for some substructure there</a:t>
            </a:r>
          </a:p>
          <a:p>
            <a:pPr marL="1120775" lvl="2" indent="-171450">
              <a:buFontTx/>
              <a:buChar char="-"/>
            </a:pPr>
            <a:r>
              <a:rPr lang="en-US" dirty="0"/>
              <a:t>There may be some emission from Sagittarius A*</a:t>
            </a:r>
          </a:p>
          <a:p>
            <a:pPr marL="1120775" marR="0" lvl="2" indent="-171450" algn="l" defTabSz="984250" rtl="0" eaLnBrk="0" fontAlgn="base" latinLnBrk="0" hangingPunct="0">
              <a:lnSpc>
                <a:spcPct val="100000"/>
              </a:lnSpc>
              <a:spcBef>
                <a:spcPct val="30000"/>
              </a:spcBef>
              <a:spcAft>
                <a:spcPct val="0"/>
              </a:spcAft>
              <a:buClrTx/>
              <a:buSzTx/>
              <a:buFontTx/>
              <a:buChar char="-"/>
              <a:tabLst/>
              <a:defRPr/>
            </a:pPr>
            <a:r>
              <a:rPr lang="en-US" dirty="0"/>
              <a:t>A COSI science objective is to obtain a much shaper image of this</a:t>
            </a:r>
          </a:p>
          <a:p>
            <a:pPr marL="1120775" lvl="2" indent="-171450">
              <a:buFontTx/>
              <a:buChar char="-"/>
            </a:pPr>
            <a:r>
              <a:rPr lang="en-US" dirty="0"/>
              <a:t>Here you can see a simulated result COSI’s 511keV angular resolution improvement</a:t>
            </a:r>
          </a:p>
        </p:txBody>
      </p:sp>
      <p:sp>
        <p:nvSpPr>
          <p:cNvPr id="4" name="Slide Number Placeholder 3"/>
          <p:cNvSpPr>
            <a:spLocks noGrp="1"/>
          </p:cNvSpPr>
          <p:nvPr>
            <p:ph type="sldNum" sz="quarter" idx="5"/>
          </p:nvPr>
        </p:nvSpPr>
        <p:spPr/>
        <p:txBody>
          <a:bodyPr/>
          <a:lstStyle/>
          <a:p>
            <a:fld id="{57E77BEB-978E-41D9-B9BB-6DA52F58452B}" type="slidenum">
              <a:rPr lang="en-US" smtClean="0"/>
              <a:pPr/>
              <a:t>5</a:t>
            </a:fld>
            <a:endParaRPr lang="en-US" dirty="0"/>
          </a:p>
        </p:txBody>
      </p:sp>
    </p:spTree>
    <p:extLst>
      <p:ext uri="{BB962C8B-B14F-4D97-AF65-F5344CB8AC3E}">
        <p14:creationId xmlns:p14="http://schemas.microsoft.com/office/powerpoint/2010/main" val="305856118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36650" y="688975"/>
            <a:ext cx="4686300" cy="3514725"/>
          </a:xfrm>
        </p:spPr>
      </p:sp>
      <p:sp>
        <p:nvSpPr>
          <p:cNvPr id="3" name="Notes Placeholder 2"/>
          <p:cNvSpPr>
            <a:spLocks noGrp="1"/>
          </p:cNvSpPr>
          <p:nvPr>
            <p:ph type="body" idx="1"/>
          </p:nvPr>
        </p:nvSpPr>
        <p:spPr/>
        <p:txBody>
          <a:bodyPr/>
          <a:lstStyle/>
          <a:p>
            <a:pPr marL="171450" indent="-171450">
              <a:buFontTx/>
              <a:buChar char="-"/>
            </a:pPr>
            <a:r>
              <a:rPr lang="en-US" dirty="0"/>
              <a:t>Al26 is produced in the galaxy especially by massive stars:</a:t>
            </a:r>
          </a:p>
          <a:p>
            <a:pPr marL="644525" lvl="1" indent="-171450">
              <a:buFontTx/>
              <a:buChar char="-"/>
            </a:pPr>
            <a:r>
              <a:rPr lang="en-US" dirty="0"/>
              <a:t>It’s produced in the winds of massive stars and in supernova explosions</a:t>
            </a:r>
          </a:p>
          <a:p>
            <a:pPr marL="644525" lvl="1" indent="-171450">
              <a:buFontTx/>
              <a:buChar char="-"/>
            </a:pPr>
            <a:r>
              <a:rPr lang="en-US" dirty="0"/>
              <a:t>Has a half life of .7M </a:t>
            </a:r>
            <a:r>
              <a:rPr lang="en-US" dirty="0" err="1"/>
              <a:t>yrs</a:t>
            </a:r>
            <a:endParaRPr lang="en-US" dirty="0"/>
          </a:p>
          <a:p>
            <a:pPr marL="1120775" lvl="2" indent="-171450">
              <a:buFontTx/>
              <a:buChar char="-"/>
            </a:pPr>
            <a:r>
              <a:rPr lang="en-US" dirty="0"/>
              <a:t>What you see when you look at the galaxy is Al26 that has been produced over the past .7M years</a:t>
            </a:r>
          </a:p>
          <a:p>
            <a:pPr marL="1120775" lvl="2" indent="-171450">
              <a:buFontTx/>
              <a:buChar char="-"/>
            </a:pPr>
            <a:r>
              <a:rPr lang="en-US" dirty="0"/>
              <a:t>When it decays it process a 1.8MeV gamma-ray, that COSI is able to study</a:t>
            </a:r>
          </a:p>
          <a:p>
            <a:pPr marL="1120775" lvl="2" indent="-171450">
              <a:buFontTx/>
              <a:buChar char="-"/>
            </a:pPr>
            <a:r>
              <a:rPr lang="en-US" dirty="0"/>
              <a:t>One of the legacies of the COMPTEL mission is the mapping of Al26</a:t>
            </a:r>
          </a:p>
        </p:txBody>
      </p:sp>
      <p:sp>
        <p:nvSpPr>
          <p:cNvPr id="4" name="Slide Number Placeholder 3"/>
          <p:cNvSpPr>
            <a:spLocks noGrp="1"/>
          </p:cNvSpPr>
          <p:nvPr>
            <p:ph type="sldNum" sz="quarter" idx="5"/>
          </p:nvPr>
        </p:nvSpPr>
        <p:spPr/>
        <p:txBody>
          <a:bodyPr/>
          <a:lstStyle/>
          <a:p>
            <a:fld id="{57E77BEB-978E-41D9-B9BB-6DA52F58452B}" type="slidenum">
              <a:rPr lang="en-US" smtClean="0"/>
              <a:pPr/>
              <a:t>6</a:t>
            </a:fld>
            <a:endParaRPr lang="en-US" dirty="0"/>
          </a:p>
        </p:txBody>
      </p:sp>
    </p:spTree>
    <p:extLst>
      <p:ext uri="{BB962C8B-B14F-4D97-AF65-F5344CB8AC3E}">
        <p14:creationId xmlns:p14="http://schemas.microsoft.com/office/powerpoint/2010/main" val="306280991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36650" y="688975"/>
            <a:ext cx="4686300" cy="3514725"/>
          </a:xfrm>
        </p:spPr>
      </p:sp>
      <p:sp>
        <p:nvSpPr>
          <p:cNvPr id="3" name="Notes Placeholder 2"/>
          <p:cNvSpPr>
            <a:spLocks noGrp="1"/>
          </p:cNvSpPr>
          <p:nvPr>
            <p:ph type="body" idx="1"/>
          </p:nvPr>
        </p:nvSpPr>
        <p:spPr/>
        <p:txBody>
          <a:bodyPr/>
          <a:lstStyle/>
          <a:p>
            <a:pPr marL="171450" indent="-171450">
              <a:buFontTx/>
              <a:buChar char="-"/>
            </a:pPr>
            <a:r>
              <a:rPr lang="en-US" dirty="0"/>
              <a:t>There have been some sources that have shown evidence for high levels of polarization in the MeV band</a:t>
            </a:r>
          </a:p>
          <a:p>
            <a:pPr marL="644525" lvl="1" indent="-171450">
              <a:buFontTx/>
              <a:buChar char="-"/>
            </a:pPr>
            <a:r>
              <a:rPr lang="en-US" dirty="0"/>
              <a:t>Crab nebula where integral has shown polarization levels of 46-98%</a:t>
            </a:r>
          </a:p>
          <a:p>
            <a:pPr marL="644525" lvl="1" indent="-171450">
              <a:buFontTx/>
              <a:buChar char="-"/>
            </a:pPr>
            <a:r>
              <a:rPr lang="en-US" dirty="0"/>
              <a:t>Cygnus X-1, an accreting black hole</a:t>
            </a:r>
          </a:p>
          <a:p>
            <a:pPr marL="1120775" lvl="2" indent="-171450">
              <a:buFontTx/>
              <a:buChar char="-"/>
            </a:pPr>
            <a:r>
              <a:rPr lang="en-US" dirty="0"/>
              <a:t>The higher energy emissions appear to be highly polarized</a:t>
            </a:r>
          </a:p>
          <a:p>
            <a:pPr marL="644525" lvl="1" indent="-171450">
              <a:buFontTx/>
              <a:buChar char="-"/>
            </a:pPr>
            <a:r>
              <a:rPr lang="en-US" dirty="0"/>
              <a:t>Gamma-ray bursts there appears to be mixed results in the low statistics</a:t>
            </a:r>
          </a:p>
          <a:p>
            <a:pPr marL="644525" lvl="1" indent="-171450">
              <a:buFontTx/>
              <a:buChar char="-"/>
            </a:pPr>
            <a:endParaRPr lang="en-US" dirty="0"/>
          </a:p>
          <a:p>
            <a:pPr marL="171450" lvl="0" indent="-171450">
              <a:buFontTx/>
              <a:buChar char="-"/>
            </a:pPr>
            <a:r>
              <a:rPr lang="en-US" dirty="0"/>
              <a:t>COSI will provide polarization measurements of:</a:t>
            </a:r>
          </a:p>
          <a:p>
            <a:pPr marL="644525" lvl="1" indent="-171450">
              <a:buFontTx/>
              <a:buChar char="-"/>
            </a:pPr>
            <a:r>
              <a:rPr lang="en-US" dirty="0"/>
              <a:t>Galactic black holes</a:t>
            </a:r>
          </a:p>
          <a:p>
            <a:pPr marL="644525" lvl="1" indent="-171450">
              <a:buFontTx/>
              <a:buChar char="-"/>
            </a:pPr>
            <a:r>
              <a:rPr lang="en-US" dirty="0"/>
              <a:t>Active galactic nuclei </a:t>
            </a:r>
          </a:p>
          <a:p>
            <a:pPr marL="644525" lvl="1" indent="-171450">
              <a:buFontTx/>
              <a:buChar char="-"/>
            </a:pPr>
            <a:r>
              <a:rPr lang="en-US" dirty="0"/>
              <a:t>GRBs</a:t>
            </a:r>
          </a:p>
        </p:txBody>
      </p:sp>
      <p:sp>
        <p:nvSpPr>
          <p:cNvPr id="4" name="Slide Number Placeholder 3"/>
          <p:cNvSpPr>
            <a:spLocks noGrp="1"/>
          </p:cNvSpPr>
          <p:nvPr>
            <p:ph type="sldNum" sz="quarter" idx="5"/>
          </p:nvPr>
        </p:nvSpPr>
        <p:spPr/>
        <p:txBody>
          <a:bodyPr/>
          <a:lstStyle/>
          <a:p>
            <a:fld id="{57E77BEB-978E-41D9-B9BB-6DA52F58452B}" type="slidenum">
              <a:rPr lang="en-US" smtClean="0"/>
              <a:pPr/>
              <a:t>7</a:t>
            </a:fld>
            <a:endParaRPr lang="en-US" dirty="0"/>
          </a:p>
        </p:txBody>
      </p:sp>
    </p:spTree>
    <p:extLst>
      <p:ext uri="{BB962C8B-B14F-4D97-AF65-F5344CB8AC3E}">
        <p14:creationId xmlns:p14="http://schemas.microsoft.com/office/powerpoint/2010/main" val="22450614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36650" y="688975"/>
            <a:ext cx="4686300" cy="3514725"/>
          </a:xfrm>
        </p:spPr>
      </p:sp>
      <p:sp>
        <p:nvSpPr>
          <p:cNvPr id="3" name="Notes Placeholder 2"/>
          <p:cNvSpPr>
            <a:spLocks noGrp="1"/>
          </p:cNvSpPr>
          <p:nvPr>
            <p:ph type="body" idx="1"/>
          </p:nvPr>
        </p:nvSpPr>
        <p:spPr/>
        <p:txBody>
          <a:bodyPr/>
          <a:lstStyle/>
          <a:p>
            <a:pPr marL="171450" indent="-171450">
              <a:buFontTx/>
              <a:buChar char="-"/>
            </a:pPr>
            <a:r>
              <a:rPr lang="en-US" dirty="0"/>
              <a:t>Gamma-ray observations have played a crucial role in all </a:t>
            </a:r>
            <a:r>
              <a:rPr lang="en-US" dirty="0" err="1"/>
              <a:t>multimessenger</a:t>
            </a:r>
            <a:r>
              <a:rPr lang="en-US" dirty="0"/>
              <a:t> astrophysics (MMA) observations</a:t>
            </a:r>
          </a:p>
          <a:p>
            <a:pPr marL="644525" lvl="1" indent="-171450">
              <a:buFontTx/>
              <a:buChar char="-"/>
            </a:pPr>
            <a:r>
              <a:rPr lang="en-US" dirty="0"/>
              <a:t>For example: nearby supernovae where gamma-rays and neutrinos are seen</a:t>
            </a:r>
          </a:p>
          <a:p>
            <a:pPr marL="1120775" lvl="2" indent="-171450">
              <a:buFontTx/>
              <a:buChar char="-"/>
            </a:pPr>
            <a:r>
              <a:rPr lang="en-US" dirty="0"/>
              <a:t>SN1987A in the large </a:t>
            </a:r>
            <a:r>
              <a:rPr lang="en-US" dirty="0" err="1"/>
              <a:t>magellanic</a:t>
            </a:r>
            <a:r>
              <a:rPr lang="en-US" dirty="0"/>
              <a:t> cloud</a:t>
            </a:r>
          </a:p>
          <a:p>
            <a:pPr marL="644525" lvl="1" indent="-171450">
              <a:buFontTx/>
              <a:buChar char="-"/>
            </a:pPr>
            <a:r>
              <a:rPr lang="en-US" dirty="0"/>
              <a:t>Gravitational waves and Gamma-rays:</a:t>
            </a:r>
          </a:p>
          <a:p>
            <a:pPr marL="1120775" lvl="2" indent="-171450">
              <a:buFontTx/>
              <a:buChar char="-"/>
            </a:pPr>
            <a:r>
              <a:rPr lang="en-US" dirty="0"/>
              <a:t>GRB170817A + GW170817</a:t>
            </a:r>
          </a:p>
          <a:p>
            <a:pPr marL="1120775" lvl="2" indent="-171450">
              <a:buFontTx/>
              <a:buChar char="-"/>
            </a:pPr>
            <a:r>
              <a:rPr lang="en-US" dirty="0"/>
              <a:t>Neutron-Neutron star mergers are known producers of gravitational waves (pale blue arcs in this Goddard provided illustration)</a:t>
            </a:r>
          </a:p>
          <a:p>
            <a:pPr marL="1120775" lvl="2" indent="-171450">
              <a:buFontTx/>
              <a:buChar char="-"/>
            </a:pPr>
            <a:r>
              <a:rPr lang="en-US" b="0" i="0" dirty="0">
                <a:solidFill>
                  <a:srgbClr val="333333"/>
                </a:solidFill>
                <a:effectLst/>
                <a:latin typeface="Open Sans" panose="020B0606030504020204" pitchFamily="34" charset="0"/>
              </a:rPr>
              <a:t>Followed by a near-light-speed jet that produced gamma rays (magenta)</a:t>
            </a:r>
          </a:p>
          <a:p>
            <a:pPr marL="1120775" lvl="2" indent="-171450">
              <a:buFontTx/>
              <a:buChar char="-"/>
            </a:pPr>
            <a:r>
              <a:rPr lang="en-US" b="0" i="0" dirty="0">
                <a:solidFill>
                  <a:srgbClr val="333333"/>
                </a:solidFill>
                <a:effectLst/>
                <a:latin typeface="Open Sans" panose="020B0606030504020204" pitchFamily="34" charset="0"/>
              </a:rPr>
              <a:t>expanding debris from a "</a:t>
            </a:r>
            <a:r>
              <a:rPr lang="en-US" b="0" i="0" dirty="0" err="1">
                <a:solidFill>
                  <a:srgbClr val="333333"/>
                </a:solidFill>
                <a:effectLst/>
                <a:latin typeface="Open Sans" panose="020B0606030504020204" pitchFamily="34" charset="0"/>
              </a:rPr>
              <a:t>kilonova</a:t>
            </a:r>
            <a:r>
              <a:rPr lang="en-US" b="0" i="0" dirty="0">
                <a:solidFill>
                  <a:srgbClr val="333333"/>
                </a:solidFill>
                <a:effectLst/>
                <a:latin typeface="Open Sans" panose="020B0606030504020204" pitchFamily="34" charset="0"/>
              </a:rPr>
              <a:t>" we also get some ultraviolet (violet), optical and infrared (blue-white to red)</a:t>
            </a:r>
          </a:p>
          <a:p>
            <a:pPr marL="1120775" lvl="2" indent="-171450">
              <a:buFontTx/>
              <a:buChar char="-"/>
            </a:pPr>
            <a:endParaRPr lang="en-US" dirty="0"/>
          </a:p>
          <a:p>
            <a:pPr marL="644525" lvl="1" indent="-171450">
              <a:buFontTx/>
              <a:buChar char="-"/>
            </a:pPr>
            <a:r>
              <a:rPr lang="en-US" dirty="0"/>
              <a:t>Blazars that can produce high energy neutrinos and gamma-rays:</a:t>
            </a:r>
          </a:p>
          <a:p>
            <a:pPr marL="1120775" lvl="2" indent="-171450">
              <a:buFontTx/>
              <a:buChar char="-"/>
            </a:pPr>
            <a:r>
              <a:rPr lang="en-US" dirty="0"/>
              <a:t>Given what I’ve heard in various talks here, the jury is still out on whether or not the high energy neutrino population is mostly from blazars or whether or not there are other components, as well</a:t>
            </a:r>
          </a:p>
          <a:p>
            <a:pPr marL="1120775" lvl="2" indent="-171450">
              <a:buFontTx/>
              <a:buChar char="-"/>
            </a:pPr>
            <a:r>
              <a:rPr lang="en-US" dirty="0"/>
              <a:t>COSI should be able to provide some very useful data products for people interested in this topic</a:t>
            </a:r>
          </a:p>
          <a:p>
            <a:pPr marL="171450" lvl="0" indent="-171450">
              <a:buFontTx/>
              <a:buChar char="-"/>
            </a:pPr>
            <a:r>
              <a:rPr lang="en-US" b="0" i="0" dirty="0">
                <a:solidFill>
                  <a:srgbClr val="333333"/>
                </a:solidFill>
                <a:effectLst/>
                <a:latin typeface="Open Sans" panose="020B0606030504020204" pitchFamily="34" charset="0"/>
              </a:rPr>
              <a:t>And of course, if there is a nearby supernova, COSI would see dozens of nuclear lines and we’d be thrilled to learn so much more about supernovae explosions</a:t>
            </a:r>
          </a:p>
          <a:p>
            <a:pPr marL="644525" lvl="1" indent="-171450">
              <a:buFontTx/>
              <a:buChar char="-"/>
            </a:pPr>
            <a:r>
              <a:rPr lang="en-US" b="0" i="0" dirty="0">
                <a:solidFill>
                  <a:srgbClr val="333333"/>
                </a:solidFill>
                <a:effectLst/>
                <a:latin typeface="Open Sans" panose="020B0606030504020204" pitchFamily="34" charset="0"/>
              </a:rPr>
              <a:t>But the likelihood of this happening during the proposed 2yr mission is very low so it’s not included in out level 1 science</a:t>
            </a:r>
          </a:p>
        </p:txBody>
      </p:sp>
      <p:sp>
        <p:nvSpPr>
          <p:cNvPr id="4" name="Slide Number Placeholder 3"/>
          <p:cNvSpPr>
            <a:spLocks noGrp="1"/>
          </p:cNvSpPr>
          <p:nvPr>
            <p:ph type="sldNum" sz="quarter" idx="5"/>
          </p:nvPr>
        </p:nvSpPr>
        <p:spPr/>
        <p:txBody>
          <a:bodyPr/>
          <a:lstStyle/>
          <a:p>
            <a:fld id="{57E77BEB-978E-41D9-B9BB-6DA52F58452B}" type="slidenum">
              <a:rPr lang="en-US" smtClean="0"/>
              <a:pPr/>
              <a:t>8</a:t>
            </a:fld>
            <a:endParaRPr lang="en-US" dirty="0"/>
          </a:p>
        </p:txBody>
      </p:sp>
    </p:spTree>
    <p:extLst>
      <p:ext uri="{BB962C8B-B14F-4D97-AF65-F5344CB8AC3E}">
        <p14:creationId xmlns:p14="http://schemas.microsoft.com/office/powerpoint/2010/main" val="171627074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36650" y="688975"/>
            <a:ext cx="4686300" cy="3514725"/>
          </a:xfrm>
        </p:spPr>
      </p:sp>
      <p:sp>
        <p:nvSpPr>
          <p:cNvPr id="3" name="Notes Placeholder 2"/>
          <p:cNvSpPr>
            <a:spLocks noGrp="1"/>
          </p:cNvSpPr>
          <p:nvPr>
            <p:ph type="body" idx="1"/>
          </p:nvPr>
        </p:nvSpPr>
        <p:spPr/>
        <p:txBody>
          <a:bodyPr/>
          <a:lstStyle/>
          <a:p>
            <a:pPr marL="171450" indent="-171450">
              <a:buFontTx/>
              <a:buChar char="-"/>
            </a:pPr>
            <a:r>
              <a:rPr lang="en-US" dirty="0"/>
              <a:t>1. Imaging </a:t>
            </a:r>
            <a:r>
              <a:rPr lang="en-US" dirty="0" err="1"/>
              <a:t>spectroscospy</a:t>
            </a:r>
            <a:r>
              <a:rPr lang="en-US" dirty="0"/>
              <a:t> of the entire Galaxy at 511keV</a:t>
            </a:r>
          </a:p>
          <a:p>
            <a:pPr marL="171450" indent="-171450">
              <a:buFontTx/>
              <a:buChar char="-"/>
            </a:pPr>
            <a:r>
              <a:rPr lang="en-US" dirty="0"/>
              <a:t>2. Imaging spectroscopy of the entire Galaxy at various nuclear lines above 1 MeV</a:t>
            </a:r>
          </a:p>
          <a:p>
            <a:pPr marL="171450" indent="-171450">
              <a:buFontTx/>
              <a:buChar char="-"/>
            </a:pPr>
            <a:r>
              <a:rPr lang="en-US" dirty="0"/>
              <a:t>3. polarization sensitivity</a:t>
            </a:r>
          </a:p>
          <a:p>
            <a:pPr marL="171450" indent="-171450">
              <a:buFontTx/>
              <a:buChar char="-"/>
            </a:pPr>
            <a:r>
              <a:rPr lang="en-US" dirty="0"/>
              <a:t>4. large FOV to catch GRBs</a:t>
            </a:r>
          </a:p>
          <a:p>
            <a:pPr marL="644525" lvl="1" indent="-171450">
              <a:buFontTx/>
              <a:buChar char="-"/>
            </a:pPr>
            <a:r>
              <a:rPr lang="en-US" dirty="0"/>
              <a:t>Angular resolution for localizations</a:t>
            </a:r>
          </a:p>
          <a:p>
            <a:pPr marL="644525" lvl="1" indent="-171450">
              <a:buFontTx/>
              <a:buChar char="-"/>
            </a:pPr>
            <a:endParaRPr lang="en-US" dirty="0"/>
          </a:p>
          <a:p>
            <a:pPr marL="171450" lvl="0" indent="-171450">
              <a:buFontTx/>
              <a:buChar char="-"/>
            </a:pPr>
            <a:r>
              <a:rPr lang="en-US" dirty="0"/>
              <a:t>Collecting all of these science goals together, we need an instrument that provides:</a:t>
            </a:r>
          </a:p>
          <a:p>
            <a:pPr marL="644525" lvl="1" indent="-171450">
              <a:buFontTx/>
              <a:buChar char="-"/>
            </a:pPr>
            <a:r>
              <a:rPr lang="en-US" dirty="0"/>
              <a:t>Large FOV</a:t>
            </a:r>
          </a:p>
          <a:p>
            <a:pPr marL="644525" lvl="1" indent="-171450">
              <a:buFontTx/>
              <a:buChar char="-"/>
            </a:pPr>
            <a:r>
              <a:rPr lang="en-US" dirty="0"/>
              <a:t>Precision resolution spectroscopy</a:t>
            </a:r>
          </a:p>
          <a:p>
            <a:pPr marL="644525" lvl="1" indent="-171450">
              <a:buFontTx/>
              <a:buChar char="-"/>
            </a:pPr>
            <a:r>
              <a:rPr lang="en-US" dirty="0"/>
              <a:t>Polarimetry </a:t>
            </a:r>
          </a:p>
          <a:p>
            <a:pPr marL="644525" lvl="1" indent="-171450">
              <a:buFontTx/>
              <a:buChar char="-"/>
            </a:pPr>
            <a:r>
              <a:rPr lang="en-US" dirty="0"/>
              <a:t>Moderate angular resolution </a:t>
            </a:r>
          </a:p>
          <a:p>
            <a:pPr marL="171450" lvl="0" indent="-171450">
              <a:buFontTx/>
              <a:buChar char="-"/>
            </a:pPr>
            <a:r>
              <a:rPr lang="en-US" dirty="0"/>
              <a:t>The COSI instrument satisfies all of these requirements</a:t>
            </a:r>
          </a:p>
          <a:p>
            <a:pPr marL="644525" lvl="1" indent="-171450">
              <a:buFontTx/>
              <a:buChar char="-"/>
            </a:pPr>
            <a:endParaRPr lang="en-US" dirty="0"/>
          </a:p>
          <a:p>
            <a:pPr marL="171450" indent="-171450">
              <a:buFontTx/>
              <a:buChar char="-"/>
            </a:pPr>
            <a:endParaRPr lang="en-US" dirty="0"/>
          </a:p>
          <a:p>
            <a:pPr marL="171450" indent="-171450">
              <a:buFontTx/>
              <a:buChar char="-"/>
            </a:pPr>
            <a:endParaRPr lang="en-US" dirty="0"/>
          </a:p>
        </p:txBody>
      </p:sp>
      <p:sp>
        <p:nvSpPr>
          <p:cNvPr id="4" name="Slide Number Placeholder 3"/>
          <p:cNvSpPr>
            <a:spLocks noGrp="1"/>
          </p:cNvSpPr>
          <p:nvPr>
            <p:ph type="sldNum" sz="quarter" idx="5"/>
          </p:nvPr>
        </p:nvSpPr>
        <p:spPr/>
        <p:txBody>
          <a:bodyPr/>
          <a:lstStyle/>
          <a:p>
            <a:fld id="{57E77BEB-978E-41D9-B9BB-6DA52F58452B}" type="slidenum">
              <a:rPr lang="en-US" smtClean="0"/>
              <a:pPr/>
              <a:t>9</a:t>
            </a:fld>
            <a:endParaRPr lang="en-US" dirty="0"/>
          </a:p>
        </p:txBody>
      </p:sp>
    </p:spTree>
    <p:extLst>
      <p:ext uri="{BB962C8B-B14F-4D97-AF65-F5344CB8AC3E}">
        <p14:creationId xmlns:p14="http://schemas.microsoft.com/office/powerpoint/2010/main" val="258658911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028020" y="1769543"/>
            <a:ext cx="7080026" cy="1828801"/>
          </a:xfrm>
        </p:spPr>
        <p:txBody>
          <a:bodyPr anchor="b">
            <a:normAutofit/>
          </a:bodyPr>
          <a:lstStyle>
            <a:lvl1pPr algn="ctr">
              <a:defRPr sz="5400"/>
            </a:lvl1pPr>
          </a:lstStyle>
          <a:p>
            <a:r>
              <a:rPr lang="en-US"/>
              <a:t>Click to edit Master title style</a:t>
            </a:r>
            <a:endParaRPr lang="en-US" dirty="0"/>
          </a:p>
        </p:txBody>
      </p:sp>
      <p:sp>
        <p:nvSpPr>
          <p:cNvPr id="3" name="Subtitle 2"/>
          <p:cNvSpPr>
            <a:spLocks noGrp="1"/>
          </p:cNvSpPr>
          <p:nvPr>
            <p:ph type="subTitle" idx="1"/>
          </p:nvPr>
        </p:nvSpPr>
        <p:spPr>
          <a:xfrm>
            <a:off x="1028020" y="3598339"/>
            <a:ext cx="7080026" cy="1049867"/>
          </a:xfrm>
        </p:spPr>
        <p:txBody>
          <a:bodyPr anchor="t"/>
          <a:lstStyle>
            <a:lvl1pPr marL="0" indent="0" algn="ctr">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endParaRPr lang="en-US" dirty="0"/>
          </a:p>
        </p:txBody>
      </p:sp>
      <p:sp>
        <p:nvSpPr>
          <p:cNvPr id="5" name="Footer Placeholder 4"/>
          <p:cNvSpPr>
            <a:spLocks noGrp="1"/>
          </p:cNvSpPr>
          <p:nvPr>
            <p:ph type="ftr" sz="quarter" idx="11"/>
          </p:nvPr>
        </p:nvSpPr>
        <p:spPr/>
        <p:txBody>
          <a:bodyPr/>
          <a:lstStyle/>
          <a:p>
            <a:r>
              <a:rPr lang="en-US"/>
              <a:t>TeVPA Meetin - Roberts</a:t>
            </a:r>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418158059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pic>
        <p:nvPicPr>
          <p:cNvPr id="8" name="Picture 7" descr="Slate-V2-SD-panoPhotoInset.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43996" y="540085"/>
            <a:ext cx="7656010" cy="3834374"/>
          </a:xfrm>
          <a:prstGeom prst="rect">
            <a:avLst/>
          </a:prstGeom>
        </p:spPr>
      </p:pic>
      <p:sp>
        <p:nvSpPr>
          <p:cNvPr id="2" name="Title 1"/>
          <p:cNvSpPr>
            <a:spLocks noGrp="1"/>
          </p:cNvSpPr>
          <p:nvPr>
            <p:ph type="title"/>
          </p:nvPr>
        </p:nvSpPr>
        <p:spPr>
          <a:xfrm>
            <a:off x="685355" y="4565255"/>
            <a:ext cx="7766495" cy="543472"/>
          </a:xfrm>
        </p:spPr>
        <p:txBody>
          <a:bodyPr anchor="b">
            <a:normAutofit/>
          </a:bodyPr>
          <a:lstStyle>
            <a:lvl1pPr algn="ctr">
              <a:defRPr sz="2800"/>
            </a:lvl1pPr>
          </a:lstStyle>
          <a:p>
            <a:r>
              <a:rPr lang="en-US"/>
              <a:t>Click to edit Master title style</a:t>
            </a:r>
            <a:endParaRPr lang="en-US" dirty="0"/>
          </a:p>
        </p:txBody>
      </p:sp>
      <p:sp>
        <p:nvSpPr>
          <p:cNvPr id="3" name="Picture Placeholder 2"/>
          <p:cNvSpPr>
            <a:spLocks noGrp="1" noChangeAspect="1"/>
          </p:cNvSpPr>
          <p:nvPr>
            <p:ph type="pic" idx="1"/>
          </p:nvPr>
        </p:nvSpPr>
        <p:spPr>
          <a:xfrm>
            <a:off x="926217" y="695012"/>
            <a:ext cx="7285600" cy="3525671"/>
          </a:xfrm>
          <a:effectLst>
            <a:outerShdw blurRad="38100" dist="25400" dir="4440000">
              <a:srgbClr val="000000">
                <a:alpha val="36000"/>
              </a:srgbClr>
            </a:outerShdw>
          </a:effectLst>
        </p:spPr>
        <p:txBody>
          <a:bodyPr anchor="t">
            <a:normAutofit/>
          </a:bodyPr>
          <a:lstStyle>
            <a:lvl1pPr marL="0" indent="0" algn="ctr">
              <a:buNone/>
              <a:defRPr sz="2000"/>
            </a:lvl1pPr>
            <a:lvl2pPr marL="457200" indent="0">
              <a:buNone/>
              <a:defRPr sz="2000"/>
            </a:lvl2pPr>
            <a:lvl3pPr marL="914400" indent="0">
              <a:buNone/>
              <a:defRPr sz="20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85347" y="5108728"/>
            <a:ext cx="7765322" cy="682472"/>
          </a:xfrm>
        </p:spPr>
        <p:txBody>
          <a:bodyPr anchor="t"/>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endParaRPr lang="en-US" dirty="0"/>
          </a:p>
        </p:txBody>
      </p:sp>
      <p:sp>
        <p:nvSpPr>
          <p:cNvPr id="6" name="Footer Placeholder 5"/>
          <p:cNvSpPr>
            <a:spLocks noGrp="1"/>
          </p:cNvSpPr>
          <p:nvPr>
            <p:ph type="ftr" sz="quarter" idx="11"/>
          </p:nvPr>
        </p:nvSpPr>
        <p:spPr/>
        <p:txBody>
          <a:bodyPr/>
          <a:lstStyle/>
          <a:p>
            <a:r>
              <a:rPr lang="en-US"/>
              <a:t>TeVPA Meetin - Roberts</a:t>
            </a:r>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34929358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85347" y="608437"/>
            <a:ext cx="7765322" cy="3534344"/>
          </a:xfrm>
        </p:spPr>
        <p:txBody>
          <a:bodyPr anchor="ctr"/>
          <a:lstStyle>
            <a:lvl1pPr>
              <a:defRPr sz="3200"/>
            </a:lvl1pPr>
          </a:lstStyle>
          <a:p>
            <a:r>
              <a:rPr lang="en-US"/>
              <a:t>Click to edit Master title style</a:t>
            </a:r>
            <a:endParaRPr lang="en-US" dirty="0"/>
          </a:p>
        </p:txBody>
      </p:sp>
      <p:sp>
        <p:nvSpPr>
          <p:cNvPr id="4" name="Text Placeholder 3"/>
          <p:cNvSpPr>
            <a:spLocks noGrp="1"/>
          </p:cNvSpPr>
          <p:nvPr>
            <p:ph type="body" sz="half" idx="2"/>
          </p:nvPr>
        </p:nvSpPr>
        <p:spPr>
          <a:xfrm>
            <a:off x="685347" y="4295180"/>
            <a:ext cx="7765322" cy="1501826"/>
          </a:xfrm>
        </p:spPr>
        <p:txBody>
          <a:bodyPr anchor="ct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endParaRPr lang="en-US" dirty="0"/>
          </a:p>
        </p:txBody>
      </p:sp>
      <p:sp>
        <p:nvSpPr>
          <p:cNvPr id="6" name="Footer Placeholder 5"/>
          <p:cNvSpPr>
            <a:spLocks noGrp="1"/>
          </p:cNvSpPr>
          <p:nvPr>
            <p:ph type="ftr" sz="quarter" idx="11"/>
          </p:nvPr>
        </p:nvSpPr>
        <p:spPr/>
        <p:txBody>
          <a:bodyPr/>
          <a:lstStyle/>
          <a:p>
            <a:r>
              <a:rPr lang="en-US"/>
              <a:t>TeVPA Meetin - Roberts</a:t>
            </a:r>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202870128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084659" y="609600"/>
            <a:ext cx="6977064" cy="2992904"/>
          </a:xfrm>
        </p:spPr>
        <p:txBody>
          <a:bodyPr anchor="ctr"/>
          <a:lstStyle>
            <a:lvl1pPr>
              <a:defRPr sz="3200"/>
            </a:lvl1pPr>
          </a:lstStyle>
          <a:p>
            <a:r>
              <a:rPr lang="en-US"/>
              <a:t>Click to edit Master title style</a:t>
            </a:r>
            <a:endParaRPr lang="en-US" dirty="0"/>
          </a:p>
        </p:txBody>
      </p:sp>
      <p:sp>
        <p:nvSpPr>
          <p:cNvPr id="12" name="Text Placeholder 3"/>
          <p:cNvSpPr>
            <a:spLocks noGrp="1"/>
          </p:cNvSpPr>
          <p:nvPr>
            <p:ph type="body" sz="half" idx="13"/>
          </p:nvPr>
        </p:nvSpPr>
        <p:spPr>
          <a:xfrm>
            <a:off x="1290484" y="3610035"/>
            <a:ext cx="6564224" cy="532749"/>
          </a:xfrm>
        </p:spPr>
        <p:txBody>
          <a:bodyPr anchor="t">
            <a:normAutofit/>
          </a:bodyPr>
          <a:lstStyle>
            <a:lvl1pPr marL="0" indent="0" algn="r">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4" name="Text Placeholder 3"/>
          <p:cNvSpPr>
            <a:spLocks noGrp="1"/>
          </p:cNvSpPr>
          <p:nvPr>
            <p:ph type="body" sz="half" idx="2"/>
          </p:nvPr>
        </p:nvSpPr>
        <p:spPr>
          <a:xfrm>
            <a:off x="685347" y="4304353"/>
            <a:ext cx="7765322" cy="1489496"/>
          </a:xfrm>
        </p:spPr>
        <p:txBody>
          <a:bodyPr anchor="ctr">
            <a:normAutofit/>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endParaRPr lang="en-US" dirty="0"/>
          </a:p>
        </p:txBody>
      </p:sp>
      <p:sp>
        <p:nvSpPr>
          <p:cNvPr id="6" name="Footer Placeholder 5"/>
          <p:cNvSpPr>
            <a:spLocks noGrp="1"/>
          </p:cNvSpPr>
          <p:nvPr>
            <p:ph type="ftr" sz="quarter" idx="11"/>
          </p:nvPr>
        </p:nvSpPr>
        <p:spPr/>
        <p:txBody>
          <a:bodyPr/>
          <a:lstStyle/>
          <a:p>
            <a:r>
              <a:rPr lang="en-US"/>
              <a:t>TeVPA Meetin - Roberts</a:t>
            </a:r>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t>‹#›</a:t>
            </a:fld>
            <a:endParaRPr lang="en-US" dirty="0"/>
          </a:p>
        </p:txBody>
      </p:sp>
      <p:sp>
        <p:nvSpPr>
          <p:cNvPr id="11" name="TextBox 10"/>
          <p:cNvSpPr txBox="1"/>
          <p:nvPr/>
        </p:nvSpPr>
        <p:spPr>
          <a:xfrm>
            <a:off x="627459" y="873912"/>
            <a:ext cx="4572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3" name="TextBox 12"/>
          <p:cNvSpPr txBox="1"/>
          <p:nvPr/>
        </p:nvSpPr>
        <p:spPr>
          <a:xfrm>
            <a:off x="7828359" y="2933245"/>
            <a:ext cx="4572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extLst>
      <p:ext uri="{BB962C8B-B14F-4D97-AF65-F5344CB8AC3E}">
        <p14:creationId xmlns:p14="http://schemas.microsoft.com/office/powerpoint/2010/main" val="321732880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85347" y="2126945"/>
            <a:ext cx="7765322" cy="2511835"/>
          </a:xfrm>
        </p:spPr>
        <p:txBody>
          <a:bodyPr anchor="b"/>
          <a:lstStyle>
            <a:lvl1pPr>
              <a:defRPr sz="3200"/>
            </a:lvl1pPr>
          </a:lstStyle>
          <a:p>
            <a:r>
              <a:rPr lang="en-US"/>
              <a:t>Click to edit Master title style</a:t>
            </a:r>
            <a:endParaRPr lang="en-US" dirty="0"/>
          </a:p>
        </p:txBody>
      </p:sp>
      <p:sp>
        <p:nvSpPr>
          <p:cNvPr id="4" name="Text Placeholder 3"/>
          <p:cNvSpPr>
            <a:spLocks noGrp="1"/>
          </p:cNvSpPr>
          <p:nvPr>
            <p:ph type="body" sz="half" idx="2"/>
          </p:nvPr>
        </p:nvSpPr>
        <p:spPr>
          <a:xfrm>
            <a:off x="685340" y="4650556"/>
            <a:ext cx="7764149" cy="1140644"/>
          </a:xfrm>
        </p:spPr>
        <p:txBody>
          <a:bodyPr anchor="t"/>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endParaRPr lang="en-US" dirty="0"/>
          </a:p>
        </p:txBody>
      </p:sp>
      <p:sp>
        <p:nvSpPr>
          <p:cNvPr id="6" name="Footer Placeholder 5"/>
          <p:cNvSpPr>
            <a:spLocks noGrp="1"/>
          </p:cNvSpPr>
          <p:nvPr>
            <p:ph type="ftr" sz="quarter" idx="11"/>
          </p:nvPr>
        </p:nvSpPr>
        <p:spPr/>
        <p:txBody>
          <a:bodyPr/>
          <a:lstStyle/>
          <a:p>
            <a:r>
              <a:rPr lang="en-US"/>
              <a:t>TeVPA Meetin - Roberts</a:t>
            </a:r>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404629080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15" name="Title 1"/>
          <p:cNvSpPr>
            <a:spLocks noGrp="1"/>
          </p:cNvSpPr>
          <p:nvPr>
            <p:ph type="title"/>
          </p:nvPr>
        </p:nvSpPr>
        <p:spPr>
          <a:xfrm>
            <a:off x="685347" y="609600"/>
            <a:ext cx="7765322" cy="970450"/>
          </a:xfrm>
        </p:spPr>
        <p:txBody>
          <a:bodyPr/>
          <a:lstStyle/>
          <a:p>
            <a:r>
              <a:rPr lang="en-US"/>
              <a:t>Click to edit Master title style</a:t>
            </a:r>
            <a:endParaRPr lang="en-US" dirty="0"/>
          </a:p>
        </p:txBody>
      </p:sp>
      <p:sp>
        <p:nvSpPr>
          <p:cNvPr id="7" name="Text Placeholder 2"/>
          <p:cNvSpPr>
            <a:spLocks noGrp="1"/>
          </p:cNvSpPr>
          <p:nvPr>
            <p:ph type="body" idx="1"/>
          </p:nvPr>
        </p:nvSpPr>
        <p:spPr>
          <a:xfrm>
            <a:off x="685346" y="1885950"/>
            <a:ext cx="2475738" cy="576262"/>
          </a:xfrm>
        </p:spPr>
        <p:txBody>
          <a:bodyPr anchor="b">
            <a:noAutofit/>
          </a:bodyPr>
          <a:lstStyle>
            <a:lvl1pPr marL="0" indent="0" algn="ctr">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8" name="Text Placeholder 3"/>
          <p:cNvSpPr>
            <a:spLocks noGrp="1"/>
          </p:cNvSpPr>
          <p:nvPr>
            <p:ph type="body" sz="half" idx="15"/>
          </p:nvPr>
        </p:nvSpPr>
        <p:spPr>
          <a:xfrm>
            <a:off x="685346" y="2571750"/>
            <a:ext cx="2475738" cy="3219450"/>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9" name="Text Placeholder 4"/>
          <p:cNvSpPr>
            <a:spLocks noGrp="1"/>
          </p:cNvSpPr>
          <p:nvPr>
            <p:ph type="body" sz="quarter" idx="3"/>
          </p:nvPr>
        </p:nvSpPr>
        <p:spPr>
          <a:xfrm>
            <a:off x="3335033" y="1885950"/>
            <a:ext cx="2475738" cy="576262"/>
          </a:xfrm>
        </p:spPr>
        <p:txBody>
          <a:bodyPr anchor="b">
            <a:noAutofit/>
          </a:bodyPr>
          <a:lstStyle>
            <a:lvl1pPr marL="0" indent="0" algn="ctr">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0" name="Text Placeholder 3"/>
          <p:cNvSpPr>
            <a:spLocks noGrp="1"/>
          </p:cNvSpPr>
          <p:nvPr>
            <p:ph type="body" sz="half" idx="16"/>
          </p:nvPr>
        </p:nvSpPr>
        <p:spPr>
          <a:xfrm>
            <a:off x="3331076" y="2571750"/>
            <a:ext cx="2475738" cy="3219450"/>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1" name="Text Placeholder 4"/>
          <p:cNvSpPr>
            <a:spLocks noGrp="1"/>
          </p:cNvSpPr>
          <p:nvPr>
            <p:ph type="body" sz="quarter" idx="13"/>
          </p:nvPr>
        </p:nvSpPr>
        <p:spPr>
          <a:xfrm>
            <a:off x="5974929" y="1885950"/>
            <a:ext cx="2475738" cy="576262"/>
          </a:xfrm>
        </p:spPr>
        <p:txBody>
          <a:bodyPr anchor="b">
            <a:noAutofit/>
          </a:bodyPr>
          <a:lstStyle>
            <a:lvl1pPr marL="0" indent="0" algn="ctr">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2" name="Text Placeholder 3"/>
          <p:cNvSpPr>
            <a:spLocks noGrp="1"/>
          </p:cNvSpPr>
          <p:nvPr>
            <p:ph type="body" sz="half" idx="17"/>
          </p:nvPr>
        </p:nvSpPr>
        <p:spPr>
          <a:xfrm>
            <a:off x="5974929" y="2571750"/>
            <a:ext cx="2475738" cy="3219450"/>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3" name="Date Placeholder 2"/>
          <p:cNvSpPr>
            <a:spLocks noGrp="1"/>
          </p:cNvSpPr>
          <p:nvPr>
            <p:ph type="dt" sz="half" idx="10"/>
          </p:nvPr>
        </p:nvSpPr>
        <p:spPr/>
        <p:txBody>
          <a:bodyPr/>
          <a:lstStyle/>
          <a:p>
            <a:endParaRPr lang="en-US" dirty="0"/>
          </a:p>
        </p:txBody>
      </p:sp>
      <p:sp>
        <p:nvSpPr>
          <p:cNvPr id="4" name="Footer Placeholder 3"/>
          <p:cNvSpPr>
            <a:spLocks noGrp="1"/>
          </p:cNvSpPr>
          <p:nvPr>
            <p:ph type="ftr" sz="quarter" idx="11"/>
          </p:nvPr>
        </p:nvSpPr>
        <p:spPr/>
        <p:txBody>
          <a:bodyPr/>
          <a:lstStyle/>
          <a:p>
            <a:r>
              <a:rPr lang="en-US"/>
              <a:t>TeVPA Meetin - Roberts</a:t>
            </a:r>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175527172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pic>
        <p:nvPicPr>
          <p:cNvPr id="6" name="Picture 5" descr="Slate-V2-SD-3colPhotoInset.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59240" y="1826045"/>
            <a:ext cx="2529046" cy="1833558"/>
          </a:xfrm>
          <a:prstGeom prst="rect">
            <a:avLst/>
          </a:prstGeom>
        </p:spPr>
      </p:pic>
      <p:pic>
        <p:nvPicPr>
          <p:cNvPr id="28" name="Picture 27" descr="Slate-V2-SD-3colPhotoInset.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93814" y="1826045"/>
            <a:ext cx="2529046" cy="1833558"/>
          </a:xfrm>
          <a:prstGeom prst="rect">
            <a:avLst/>
          </a:prstGeom>
        </p:spPr>
      </p:pic>
      <p:pic>
        <p:nvPicPr>
          <p:cNvPr id="29" name="Picture 28" descr="Slate-V2-SD-3colPhotoInset.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921715" y="1826045"/>
            <a:ext cx="2529046" cy="1833558"/>
          </a:xfrm>
          <a:prstGeom prst="rect">
            <a:avLst/>
          </a:prstGeom>
        </p:spPr>
      </p:pic>
      <p:sp>
        <p:nvSpPr>
          <p:cNvPr id="30" name="Title 1"/>
          <p:cNvSpPr>
            <a:spLocks noGrp="1"/>
          </p:cNvSpPr>
          <p:nvPr>
            <p:ph type="title"/>
          </p:nvPr>
        </p:nvSpPr>
        <p:spPr>
          <a:xfrm>
            <a:off x="685347" y="609600"/>
            <a:ext cx="7765322" cy="970450"/>
          </a:xfrm>
        </p:spPr>
        <p:txBody>
          <a:bodyPr/>
          <a:lstStyle/>
          <a:p>
            <a:r>
              <a:rPr lang="en-US"/>
              <a:t>Click to edit Master title style</a:t>
            </a:r>
            <a:endParaRPr lang="en-US" dirty="0"/>
          </a:p>
        </p:txBody>
      </p:sp>
      <p:sp>
        <p:nvSpPr>
          <p:cNvPr id="19" name="Text Placeholder 2"/>
          <p:cNvSpPr>
            <a:spLocks noGrp="1"/>
          </p:cNvSpPr>
          <p:nvPr>
            <p:ph type="body" idx="1"/>
          </p:nvPr>
        </p:nvSpPr>
        <p:spPr>
          <a:xfrm>
            <a:off x="685346" y="3904106"/>
            <a:ext cx="2475738" cy="576262"/>
          </a:xfrm>
        </p:spPr>
        <p:txBody>
          <a:bodyPr anchor="b">
            <a:noAutofit/>
          </a:bodyPr>
          <a:lstStyle>
            <a:lvl1pPr marL="0" indent="0" algn="ctr">
              <a:buNone/>
              <a:defRPr sz="20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0" name="Picture Placeholder 2"/>
          <p:cNvSpPr>
            <a:spLocks noGrp="1" noChangeAspect="1"/>
          </p:cNvSpPr>
          <p:nvPr>
            <p:ph type="pic" idx="15"/>
          </p:nvPr>
        </p:nvSpPr>
        <p:spPr>
          <a:xfrm>
            <a:off x="763577" y="1938918"/>
            <a:ext cx="2319276" cy="1602954"/>
          </a:xfrm>
          <a:prstGeom prst="roundRect">
            <a:avLst>
              <a:gd name="adj" fmla="val 1858"/>
            </a:avLst>
          </a:prstGeom>
          <a:effectLst>
            <a:outerShdw blurRad="38100" dist="25400" dir="4440000">
              <a:srgbClr val="000000">
                <a:alpha val="36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1" name="Text Placeholder 3"/>
          <p:cNvSpPr>
            <a:spLocks noGrp="1"/>
          </p:cNvSpPr>
          <p:nvPr>
            <p:ph type="body" sz="half" idx="18"/>
          </p:nvPr>
        </p:nvSpPr>
        <p:spPr>
          <a:xfrm>
            <a:off x="685346" y="4480371"/>
            <a:ext cx="2475738" cy="1310833"/>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22" name="Text Placeholder 4"/>
          <p:cNvSpPr>
            <a:spLocks noGrp="1"/>
          </p:cNvSpPr>
          <p:nvPr>
            <p:ph type="body" sz="quarter" idx="3"/>
          </p:nvPr>
        </p:nvSpPr>
        <p:spPr>
          <a:xfrm>
            <a:off x="3332091" y="3904106"/>
            <a:ext cx="2475738" cy="576262"/>
          </a:xfrm>
        </p:spPr>
        <p:txBody>
          <a:bodyPr anchor="b">
            <a:noAutofit/>
          </a:bodyPr>
          <a:lstStyle>
            <a:lvl1pPr marL="0" indent="0" algn="ctr">
              <a:buNone/>
              <a:defRPr sz="20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3" name="Picture Placeholder 2"/>
          <p:cNvSpPr>
            <a:spLocks noGrp="1" noChangeAspect="1"/>
          </p:cNvSpPr>
          <p:nvPr>
            <p:ph type="pic" idx="21"/>
          </p:nvPr>
        </p:nvSpPr>
        <p:spPr>
          <a:xfrm>
            <a:off x="3409307" y="1939094"/>
            <a:ext cx="2319276" cy="1608164"/>
          </a:xfrm>
          <a:prstGeom prst="roundRect">
            <a:avLst>
              <a:gd name="adj" fmla="val 1858"/>
            </a:avLst>
          </a:prstGeom>
          <a:effectLst>
            <a:outerShdw blurRad="38100" dist="25400" dir="4440000">
              <a:srgbClr val="000000">
                <a:alpha val="36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4" name="Text Placeholder 3"/>
          <p:cNvSpPr>
            <a:spLocks noGrp="1"/>
          </p:cNvSpPr>
          <p:nvPr>
            <p:ph type="body" sz="half" idx="19"/>
          </p:nvPr>
        </p:nvSpPr>
        <p:spPr>
          <a:xfrm>
            <a:off x="3331076" y="4480370"/>
            <a:ext cx="2476753" cy="1310833"/>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25" name="Text Placeholder 4"/>
          <p:cNvSpPr>
            <a:spLocks noGrp="1"/>
          </p:cNvSpPr>
          <p:nvPr>
            <p:ph type="body" sz="quarter" idx="13"/>
          </p:nvPr>
        </p:nvSpPr>
        <p:spPr>
          <a:xfrm>
            <a:off x="5975023" y="3904106"/>
            <a:ext cx="2475738" cy="576262"/>
          </a:xfrm>
        </p:spPr>
        <p:txBody>
          <a:bodyPr anchor="b">
            <a:noAutofit/>
          </a:bodyPr>
          <a:lstStyle>
            <a:lvl1pPr marL="0" indent="0" algn="ctr">
              <a:buNone/>
              <a:defRPr sz="20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6" name="Picture Placeholder 2"/>
          <p:cNvSpPr>
            <a:spLocks noGrp="1" noChangeAspect="1"/>
          </p:cNvSpPr>
          <p:nvPr>
            <p:ph type="pic" idx="22"/>
          </p:nvPr>
        </p:nvSpPr>
        <p:spPr>
          <a:xfrm>
            <a:off x="6056774" y="1934432"/>
            <a:ext cx="2319276" cy="1607294"/>
          </a:xfrm>
          <a:prstGeom prst="roundRect">
            <a:avLst>
              <a:gd name="adj" fmla="val 1858"/>
            </a:avLst>
          </a:prstGeom>
          <a:effectLst>
            <a:outerShdw blurRad="38100" dist="25400" dir="4440000">
              <a:srgbClr val="000000">
                <a:alpha val="36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7" name="Text Placeholder 3"/>
          <p:cNvSpPr>
            <a:spLocks noGrp="1"/>
          </p:cNvSpPr>
          <p:nvPr>
            <p:ph type="body" sz="half" idx="20"/>
          </p:nvPr>
        </p:nvSpPr>
        <p:spPr>
          <a:xfrm>
            <a:off x="5974929" y="4480368"/>
            <a:ext cx="2475738" cy="131083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3" name="Date Placeholder 2"/>
          <p:cNvSpPr>
            <a:spLocks noGrp="1"/>
          </p:cNvSpPr>
          <p:nvPr>
            <p:ph type="dt" sz="half" idx="10"/>
          </p:nvPr>
        </p:nvSpPr>
        <p:spPr/>
        <p:txBody>
          <a:bodyPr/>
          <a:lstStyle/>
          <a:p>
            <a:endParaRPr lang="en-US" dirty="0"/>
          </a:p>
        </p:txBody>
      </p:sp>
      <p:sp>
        <p:nvSpPr>
          <p:cNvPr id="4" name="Footer Placeholder 3"/>
          <p:cNvSpPr>
            <a:spLocks noGrp="1"/>
          </p:cNvSpPr>
          <p:nvPr>
            <p:ph type="ftr" sz="quarter" idx="11"/>
          </p:nvPr>
        </p:nvSpPr>
        <p:spPr/>
        <p:txBody>
          <a:bodyPr/>
          <a:lstStyle/>
          <a:p>
            <a:r>
              <a:rPr lang="en-US"/>
              <a:t>TeVPA Meetin - Roberts</a:t>
            </a:r>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245605881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endParaRPr lang="en-US" dirty="0"/>
          </a:p>
        </p:txBody>
      </p:sp>
      <p:sp>
        <p:nvSpPr>
          <p:cNvPr id="5" name="Footer Placeholder 4"/>
          <p:cNvSpPr>
            <a:spLocks noGrp="1"/>
          </p:cNvSpPr>
          <p:nvPr>
            <p:ph type="ftr" sz="quarter" idx="11"/>
          </p:nvPr>
        </p:nvSpPr>
        <p:spPr/>
        <p:txBody>
          <a:bodyPr/>
          <a:lstStyle/>
          <a:p>
            <a:r>
              <a:rPr lang="en-US"/>
              <a:t>TeVPA Meetin - Roberts</a:t>
            </a:r>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15536598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37303" y="609602"/>
            <a:ext cx="1713365" cy="5181601"/>
          </a:xfrm>
        </p:spPr>
        <p:txBody>
          <a:bodyPr vert="eaVert"/>
          <a:lstStyle>
            <a:lvl1pPr algn="l">
              <a:defRPr/>
            </a:lvl1pPr>
          </a:lstStyle>
          <a:p>
            <a:r>
              <a:rPr lang="en-US"/>
              <a:t>Click to edit Master title style</a:t>
            </a:r>
            <a:endParaRPr lang="en-US" dirty="0"/>
          </a:p>
        </p:txBody>
      </p:sp>
      <p:sp>
        <p:nvSpPr>
          <p:cNvPr id="3" name="Vertical Text Placeholder 2"/>
          <p:cNvSpPr>
            <a:spLocks noGrp="1"/>
          </p:cNvSpPr>
          <p:nvPr>
            <p:ph type="body" orient="vert" idx="1"/>
          </p:nvPr>
        </p:nvSpPr>
        <p:spPr>
          <a:xfrm>
            <a:off x="685347" y="609602"/>
            <a:ext cx="5937654" cy="5181601"/>
          </a:xfrm>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endParaRPr lang="en-US" dirty="0"/>
          </a:p>
        </p:txBody>
      </p:sp>
      <p:sp>
        <p:nvSpPr>
          <p:cNvPr id="5" name="Footer Placeholder 4"/>
          <p:cNvSpPr>
            <a:spLocks noGrp="1"/>
          </p:cNvSpPr>
          <p:nvPr>
            <p:ph type="ftr" sz="quarter" idx="11"/>
          </p:nvPr>
        </p:nvSpPr>
        <p:spPr/>
        <p:txBody>
          <a:bodyPr/>
          <a:lstStyle/>
          <a:p>
            <a:r>
              <a:rPr lang="en-US"/>
              <a:t>TeVPA Meetin - Roberts</a:t>
            </a:r>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118921945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marL="342891" indent="-342891">
              <a:buFont typeface="Wingdings" charset="2"/>
              <a:buChar char="q"/>
              <a:defRPr sz="2800">
                <a:solidFill>
                  <a:schemeClr val="tx1"/>
                </a:solidFill>
              </a:defRPr>
            </a:lvl1pPr>
            <a:lvl2pPr marL="461951" indent="-152396">
              <a:buFont typeface="Wingdings" charset="2"/>
              <a:buChar char="§"/>
              <a:defRPr sz="2400">
                <a:solidFill>
                  <a:schemeClr val="tx1"/>
                </a:solidFill>
              </a:defRPr>
            </a:lvl2pPr>
            <a:lvl3pPr marL="771506" indent="-153984">
              <a:buFont typeface="Wingdings" charset="2"/>
              <a:buChar char="§"/>
              <a:defRPr sz="2000">
                <a:solidFill>
                  <a:schemeClr val="tx1"/>
                </a:solidFill>
              </a:defRPr>
            </a:lvl3pPr>
            <a:lvl4pPr marL="1081061" indent="-153984">
              <a:buFont typeface="Wingdings" charset="2"/>
              <a:buChar char="§"/>
              <a:defRPr sz="1800">
                <a:solidFill>
                  <a:schemeClr val="tx1"/>
                </a:solidFill>
              </a:defRPr>
            </a:lvl4pPr>
            <a:lvl5pPr marL="1381091" indent="-146047">
              <a:buFont typeface="Wingdings" charset="2"/>
              <a:buChar char="§"/>
              <a:defRPr sz="1200">
                <a:solidFill>
                  <a:schemeClr val="tx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itle 3"/>
          <p:cNvSpPr>
            <a:spLocks noGrp="1"/>
          </p:cNvSpPr>
          <p:nvPr>
            <p:ph type="title"/>
          </p:nvPr>
        </p:nvSpPr>
        <p:spPr/>
        <p:txBody>
          <a:bodyPr/>
          <a:lstStyle/>
          <a:p>
            <a:r>
              <a:rPr lang="en-US" dirty="0"/>
              <a:t>Click to edit Master title style</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endParaRPr lang="en-US" dirty="0"/>
          </a:p>
        </p:txBody>
      </p:sp>
      <p:sp>
        <p:nvSpPr>
          <p:cNvPr id="5" name="Footer Placeholder 4"/>
          <p:cNvSpPr>
            <a:spLocks noGrp="1"/>
          </p:cNvSpPr>
          <p:nvPr>
            <p:ph type="ftr" sz="quarter" idx="11"/>
          </p:nvPr>
        </p:nvSpPr>
        <p:spPr/>
        <p:txBody>
          <a:bodyPr/>
          <a:lstStyle/>
          <a:p>
            <a:r>
              <a:rPr lang="en-US"/>
              <a:t>TeVPA Meetin - Roberts</a:t>
            </a:r>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83005027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71552" y="1761070"/>
            <a:ext cx="7192913" cy="1828813"/>
          </a:xfrm>
        </p:spPr>
        <p:txBody>
          <a:bodyPr anchor="b"/>
          <a:lstStyle>
            <a:lvl1pPr algn="ctr">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971552" y="3589879"/>
            <a:ext cx="7192913" cy="1507054"/>
          </a:xfrm>
        </p:spPr>
        <p:txBody>
          <a:bodyPr anchor="t"/>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endParaRPr lang="en-US" dirty="0"/>
          </a:p>
        </p:txBody>
      </p:sp>
      <p:sp>
        <p:nvSpPr>
          <p:cNvPr id="5" name="Footer Placeholder 4"/>
          <p:cNvSpPr>
            <a:spLocks noGrp="1"/>
          </p:cNvSpPr>
          <p:nvPr>
            <p:ph type="ftr" sz="quarter" idx="11"/>
          </p:nvPr>
        </p:nvSpPr>
        <p:spPr/>
        <p:txBody>
          <a:bodyPr/>
          <a:lstStyle/>
          <a:p>
            <a:r>
              <a:rPr lang="en-US"/>
              <a:t>TeVPA Meetin - Roberts</a:t>
            </a:r>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396523458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85348" y="1732449"/>
            <a:ext cx="3795373" cy="4058750"/>
          </a:xfrm>
        </p:spPr>
        <p:txBody>
          <a:bodyPr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52170" y="1732452"/>
            <a:ext cx="3798499" cy="4058751"/>
          </a:xfrm>
        </p:spPr>
        <p:txBody>
          <a:bodyPr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endParaRPr lang="en-US" dirty="0"/>
          </a:p>
        </p:txBody>
      </p:sp>
      <p:sp>
        <p:nvSpPr>
          <p:cNvPr id="6" name="Footer Placeholder 5"/>
          <p:cNvSpPr>
            <a:spLocks noGrp="1"/>
          </p:cNvSpPr>
          <p:nvPr>
            <p:ph type="ftr" sz="quarter" idx="11"/>
          </p:nvPr>
        </p:nvSpPr>
        <p:spPr/>
        <p:txBody>
          <a:bodyPr/>
          <a:lstStyle/>
          <a:p>
            <a:r>
              <a:rPr lang="en-US"/>
              <a:t>TeVPA Meetin - Roberts</a:t>
            </a:r>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63435928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pic>
        <p:nvPicPr>
          <p:cNvPr id="10" name="Picture 9" descr="Slate-V2-SD-compPhotoInset.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85346" y="1770325"/>
            <a:ext cx="3787423" cy="4112953"/>
          </a:xfrm>
          <a:prstGeom prst="rect">
            <a:avLst/>
          </a:prstGeom>
        </p:spPr>
      </p:pic>
      <p:pic>
        <p:nvPicPr>
          <p:cNvPr id="14" name="Picture 13" descr="Slate-V2-SD-compPhotoInset.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663246" y="1770325"/>
            <a:ext cx="3787423" cy="4112953"/>
          </a:xfrm>
          <a:prstGeom prst="rect">
            <a:avLst/>
          </a:prstGeom>
        </p:spPr>
      </p:pic>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754404" y="1835254"/>
            <a:ext cx="3657258" cy="544884"/>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754404" y="2380140"/>
            <a:ext cx="3657258" cy="3411063"/>
          </a:xfrm>
        </p:spPr>
        <p:txBody>
          <a:bodyPr anchor="t">
            <a:normAutofit/>
          </a:bodyPr>
          <a:lstStyle>
            <a:lvl1pPr>
              <a:defRPr sz="1800"/>
            </a:lvl1pPr>
            <a:lvl2pPr>
              <a:defRPr sz="1600"/>
            </a:lvl2pPr>
            <a:lvl3pPr>
              <a:defRPr sz="1400"/>
            </a:lvl3pPr>
            <a:lvl4pPr>
              <a:defRPr sz="1200"/>
            </a:lvl4pPr>
            <a:lvl5pPr>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721226" y="1835257"/>
            <a:ext cx="3671498" cy="544883"/>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721226" y="2380140"/>
            <a:ext cx="3671498" cy="3411063"/>
          </a:xfrm>
        </p:spPr>
        <p:txBody>
          <a:bodyPr anchor="t">
            <a:normAutofit/>
          </a:bodyPr>
          <a:lstStyle>
            <a:lvl1pPr>
              <a:defRPr sz="1800"/>
            </a:lvl1pPr>
            <a:lvl2pPr>
              <a:defRPr sz="1600"/>
            </a:lvl2pPr>
            <a:lvl3pPr>
              <a:defRPr sz="1400"/>
            </a:lvl3pPr>
            <a:lvl4pPr>
              <a:defRPr sz="1200"/>
            </a:lvl4pPr>
            <a:lvl5pPr>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endParaRPr lang="en-US" dirty="0"/>
          </a:p>
        </p:txBody>
      </p:sp>
      <p:sp>
        <p:nvSpPr>
          <p:cNvPr id="8" name="Footer Placeholder 7"/>
          <p:cNvSpPr>
            <a:spLocks noGrp="1"/>
          </p:cNvSpPr>
          <p:nvPr>
            <p:ph type="ftr" sz="quarter" idx="11"/>
          </p:nvPr>
        </p:nvSpPr>
        <p:spPr/>
        <p:txBody>
          <a:bodyPr/>
          <a:lstStyle/>
          <a:p>
            <a:r>
              <a:rPr lang="en-US"/>
              <a:t>TeVPA Meetin - Roberts</a:t>
            </a:r>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336312377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endParaRPr lang="en-US" dirty="0"/>
          </a:p>
        </p:txBody>
      </p:sp>
      <p:sp>
        <p:nvSpPr>
          <p:cNvPr id="4" name="Footer Placeholder 3"/>
          <p:cNvSpPr>
            <a:spLocks noGrp="1"/>
          </p:cNvSpPr>
          <p:nvPr>
            <p:ph type="ftr" sz="quarter" idx="11"/>
          </p:nvPr>
        </p:nvSpPr>
        <p:spPr/>
        <p:txBody>
          <a:bodyPr/>
          <a:lstStyle/>
          <a:p>
            <a:r>
              <a:rPr lang="en-US"/>
              <a:t>TeVPA Meetin - Roberts</a:t>
            </a:r>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302363656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en-US" dirty="0"/>
          </a:p>
        </p:txBody>
      </p:sp>
      <p:sp>
        <p:nvSpPr>
          <p:cNvPr id="3" name="Footer Placeholder 2"/>
          <p:cNvSpPr>
            <a:spLocks noGrp="1"/>
          </p:cNvSpPr>
          <p:nvPr>
            <p:ph type="ftr" sz="quarter" idx="11"/>
          </p:nvPr>
        </p:nvSpPr>
        <p:spPr/>
        <p:txBody>
          <a:bodyPr/>
          <a:lstStyle/>
          <a:p>
            <a:r>
              <a:rPr lang="en-US"/>
              <a:t>TeVPA Meetin - Roberts</a:t>
            </a:r>
            <a:endParaRPr lang="en-US" dirty="0"/>
          </a:p>
        </p:txBody>
      </p:sp>
      <p:sp>
        <p:nvSpPr>
          <p:cNvPr id="4" name="Slide Number Placeholder 3"/>
          <p:cNvSpPr>
            <a:spLocks noGrp="1"/>
          </p:cNvSpPr>
          <p:nvPr>
            <p:ph type="sldNum" sz="quarter" idx="12"/>
          </p:nvPr>
        </p:nvSpPr>
        <p:spPr/>
        <p:txBody>
          <a:bodyPr/>
          <a:lstStyle/>
          <a:p>
            <a:fld id="{0B8FFC98-5982-4C6F-8C0D-6647B713648C}" type="slidenum">
              <a:rPr lang="en-US" smtClean="0"/>
              <a:pPr/>
              <a:t>‹#›</a:t>
            </a:fld>
            <a:endParaRPr lang="en-US" dirty="0"/>
          </a:p>
        </p:txBody>
      </p:sp>
    </p:spTree>
    <p:extLst>
      <p:ext uri="{BB962C8B-B14F-4D97-AF65-F5344CB8AC3E}">
        <p14:creationId xmlns:p14="http://schemas.microsoft.com/office/powerpoint/2010/main" val="314387613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348" y="609600"/>
            <a:ext cx="2780167" cy="1821918"/>
          </a:xfrm>
        </p:spPr>
        <p:txBody>
          <a:bodyPr anchor="b">
            <a:normAutofit/>
          </a:bodyPr>
          <a:lstStyle>
            <a:lvl1pPr algn="ctr">
              <a:defRPr sz="2400" b="0"/>
            </a:lvl1pPr>
          </a:lstStyle>
          <a:p>
            <a:r>
              <a:rPr lang="en-US"/>
              <a:t>Click to edit Master title style</a:t>
            </a:r>
            <a:endParaRPr lang="en-US" dirty="0"/>
          </a:p>
        </p:txBody>
      </p:sp>
      <p:sp>
        <p:nvSpPr>
          <p:cNvPr id="3" name="Content Placeholder 2"/>
          <p:cNvSpPr>
            <a:spLocks noGrp="1"/>
          </p:cNvSpPr>
          <p:nvPr>
            <p:ph idx="1"/>
          </p:nvPr>
        </p:nvSpPr>
        <p:spPr>
          <a:xfrm>
            <a:off x="3641726" y="609600"/>
            <a:ext cx="4808943" cy="5181600"/>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85348" y="2431518"/>
            <a:ext cx="2780167" cy="3359681"/>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endParaRPr lang="en-US" dirty="0"/>
          </a:p>
        </p:txBody>
      </p:sp>
      <p:sp>
        <p:nvSpPr>
          <p:cNvPr id="6" name="Footer Placeholder 5"/>
          <p:cNvSpPr>
            <a:spLocks noGrp="1"/>
          </p:cNvSpPr>
          <p:nvPr>
            <p:ph type="ftr" sz="quarter" idx="11"/>
          </p:nvPr>
        </p:nvSpPr>
        <p:spPr/>
        <p:txBody>
          <a:bodyPr/>
          <a:lstStyle/>
          <a:p>
            <a:r>
              <a:rPr lang="en-US"/>
              <a:t>TeVPA Meetin - Roberts</a:t>
            </a:r>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383263835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pic>
        <p:nvPicPr>
          <p:cNvPr id="12" name="Picture 11" descr="Slate-V2-SD-vertPhotoInset.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844988" y="609923"/>
            <a:ext cx="3428146" cy="5205472"/>
          </a:xfrm>
          <a:prstGeom prst="rect">
            <a:avLst/>
          </a:prstGeom>
        </p:spPr>
      </p:pic>
      <p:sp>
        <p:nvSpPr>
          <p:cNvPr id="2" name="Title 1"/>
          <p:cNvSpPr>
            <a:spLocks noGrp="1"/>
          </p:cNvSpPr>
          <p:nvPr>
            <p:ph type="title"/>
          </p:nvPr>
        </p:nvSpPr>
        <p:spPr>
          <a:xfrm>
            <a:off x="685347" y="609923"/>
            <a:ext cx="3924676" cy="1829338"/>
          </a:xfrm>
        </p:spPr>
        <p:txBody>
          <a:bodyPr anchor="b">
            <a:noAutofit/>
          </a:bodyPr>
          <a:lstStyle>
            <a:lvl1pPr algn="ctr">
              <a:defRPr sz="32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4976729" y="743989"/>
            <a:ext cx="3165375" cy="4912822"/>
          </a:xfrm>
          <a:effectLst>
            <a:outerShdw blurRad="38100" dist="25400" dir="4440000">
              <a:srgbClr val="000000">
                <a:alpha val="36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685347" y="2439261"/>
            <a:ext cx="3924676" cy="3376134"/>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endParaRPr lang="en-US" dirty="0"/>
          </a:p>
        </p:txBody>
      </p:sp>
      <p:sp>
        <p:nvSpPr>
          <p:cNvPr id="6" name="Footer Placeholder 5"/>
          <p:cNvSpPr>
            <a:spLocks noGrp="1"/>
          </p:cNvSpPr>
          <p:nvPr>
            <p:ph type="ftr" sz="quarter" idx="11"/>
          </p:nvPr>
        </p:nvSpPr>
        <p:spPr/>
        <p:txBody>
          <a:bodyPr/>
          <a:lstStyle/>
          <a:p>
            <a:r>
              <a:rPr lang="en-US"/>
              <a:t>TeVPA Meetin - Roberts</a:t>
            </a:r>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128276034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85347" y="609600"/>
            <a:ext cx="7765322" cy="970450"/>
          </a:xfrm>
          <a:prstGeom prst="rect">
            <a:avLst/>
          </a:prstGeom>
          <a:effectLst>
            <a:outerShdw blurRad="25400" dir="17880000">
              <a:srgbClr val="000000">
                <a:alpha val="46000"/>
              </a:srgbClr>
            </a:outerShdw>
          </a:effectLst>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85347" y="1732452"/>
            <a:ext cx="7765322" cy="4058751"/>
          </a:xfrm>
          <a:prstGeom prst="rect">
            <a:avLst/>
          </a:prstGeom>
          <a:effectLst>
            <a:outerShdw blurRad="25400" dir="17880000">
              <a:srgbClr val="000000">
                <a:alpha val="46000"/>
              </a:srgbClr>
            </a:outerShdw>
          </a:effectLst>
        </p:spPr>
        <p:txBody>
          <a:bodyPr vert="horz" lIns="91440" tIns="45720" rIns="91440" bIns="45720" rtlCol="0"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5759052" y="5883278"/>
            <a:ext cx="2057400" cy="365125"/>
          </a:xfrm>
          <a:prstGeom prst="rect">
            <a:avLst/>
          </a:prstGeom>
        </p:spPr>
        <p:txBody>
          <a:bodyPr vert="horz" lIns="91440" tIns="45720" rIns="91440" bIns="45720" rtlCol="0" anchor="ctr"/>
          <a:lstStyle>
            <a:lvl1pPr algn="r">
              <a:defRPr sz="1000">
                <a:solidFill>
                  <a:schemeClr val="tx1">
                    <a:lumMod val="95000"/>
                  </a:schemeClr>
                </a:solidFill>
                <a:effectLst>
                  <a:outerShdw blurRad="50800" dist="38100" dir="2700000" algn="tl" rotWithShape="0">
                    <a:schemeClr val="bg1">
                      <a:alpha val="43000"/>
                    </a:schemeClr>
                  </a:outerShdw>
                </a:effectLst>
              </a:defRPr>
            </a:lvl1pPr>
          </a:lstStyle>
          <a:p>
            <a:endParaRPr lang="en-US" dirty="0"/>
          </a:p>
        </p:txBody>
      </p:sp>
      <p:sp>
        <p:nvSpPr>
          <p:cNvPr id="5" name="Footer Placeholder 4"/>
          <p:cNvSpPr>
            <a:spLocks noGrp="1"/>
          </p:cNvSpPr>
          <p:nvPr>
            <p:ph type="ftr" sz="quarter" idx="3"/>
          </p:nvPr>
        </p:nvSpPr>
        <p:spPr>
          <a:xfrm>
            <a:off x="685348" y="5883278"/>
            <a:ext cx="5004649" cy="365125"/>
          </a:xfrm>
          <a:prstGeom prst="rect">
            <a:avLst/>
          </a:prstGeom>
        </p:spPr>
        <p:txBody>
          <a:bodyPr vert="horz" lIns="91440" tIns="45720" rIns="91440" bIns="45720" rtlCol="0" anchor="ctr"/>
          <a:lstStyle>
            <a:lvl1pPr algn="l">
              <a:defRPr sz="1000">
                <a:solidFill>
                  <a:schemeClr val="tx1">
                    <a:lumMod val="95000"/>
                  </a:schemeClr>
                </a:solidFill>
                <a:effectLst>
                  <a:outerShdw blurRad="50800" dist="38100" dir="2700000" algn="tl" rotWithShape="0">
                    <a:schemeClr val="bg1">
                      <a:alpha val="43000"/>
                    </a:schemeClr>
                  </a:outerShdw>
                </a:effectLst>
              </a:defRPr>
            </a:lvl1pPr>
          </a:lstStyle>
          <a:p>
            <a:r>
              <a:rPr lang="en-US"/>
              <a:t>TeVPA Meetin - Roberts</a:t>
            </a:r>
            <a:endParaRPr lang="en-US" dirty="0"/>
          </a:p>
        </p:txBody>
      </p:sp>
      <p:sp>
        <p:nvSpPr>
          <p:cNvPr id="6" name="Slide Number Placeholder 5"/>
          <p:cNvSpPr>
            <a:spLocks noGrp="1"/>
          </p:cNvSpPr>
          <p:nvPr>
            <p:ph type="sldNum" sz="quarter" idx="4"/>
          </p:nvPr>
        </p:nvSpPr>
        <p:spPr>
          <a:xfrm>
            <a:off x="7885510" y="5883278"/>
            <a:ext cx="565159" cy="365125"/>
          </a:xfrm>
          <a:prstGeom prst="rect">
            <a:avLst/>
          </a:prstGeom>
        </p:spPr>
        <p:txBody>
          <a:bodyPr vert="horz" lIns="91440" tIns="45720" rIns="91440" bIns="45720" rtlCol="0" anchor="ctr"/>
          <a:lstStyle>
            <a:lvl1pPr algn="r">
              <a:defRPr sz="1000">
                <a:solidFill>
                  <a:schemeClr val="tx1">
                    <a:lumMod val="95000"/>
                  </a:schemeClr>
                </a:solidFill>
                <a:effectLst>
                  <a:outerShdw blurRad="50800" dist="38100" dir="2700000" algn="tl" rotWithShape="0">
                    <a:schemeClr val="bg1">
                      <a:alpha val="43000"/>
                    </a:schemeClr>
                  </a:outerShdw>
                </a:effectLst>
              </a:defRPr>
            </a:lvl1pPr>
          </a:lstStyle>
          <a:p>
            <a:fld id="{6D22F896-40B5-4ADD-8801-0D06FADFA095}" type="slidenum">
              <a:rPr lang="en-US" smtClean="0"/>
              <a:pPr/>
              <a:t>‹#›</a:t>
            </a:fld>
            <a:endParaRPr lang="en-US" dirty="0"/>
          </a:p>
        </p:txBody>
      </p:sp>
      <p:pic>
        <p:nvPicPr>
          <p:cNvPr id="7" name="Picture 6">
            <a:extLst>
              <a:ext uri="{FF2B5EF4-FFF2-40B4-BE49-F238E27FC236}">
                <a16:creationId xmlns:a16="http://schemas.microsoft.com/office/drawing/2014/main" id="{CD7723F2-85D0-C81B-F634-6AAB93A87E84}"/>
              </a:ext>
            </a:extLst>
          </p:cNvPr>
          <p:cNvPicPr>
            <a:picLocks noChangeAspect="1"/>
          </p:cNvPicPr>
          <p:nvPr userDrawn="1"/>
        </p:nvPicPr>
        <p:blipFill>
          <a:blip r:embed="rId20"/>
          <a:stretch>
            <a:fillRect/>
          </a:stretch>
        </p:blipFill>
        <p:spPr>
          <a:xfrm>
            <a:off x="7964391" y="4246"/>
            <a:ext cx="996394" cy="852834"/>
          </a:xfrm>
          <a:prstGeom prst="rect">
            <a:avLst/>
          </a:prstGeom>
        </p:spPr>
      </p:pic>
      <p:sp>
        <p:nvSpPr>
          <p:cNvPr id="8" name="TextBox 7">
            <a:extLst>
              <a:ext uri="{FF2B5EF4-FFF2-40B4-BE49-F238E27FC236}">
                <a16:creationId xmlns:a16="http://schemas.microsoft.com/office/drawing/2014/main" id="{FD667756-930B-062B-EDE3-4570D2B9B2E9}"/>
              </a:ext>
            </a:extLst>
          </p:cNvPr>
          <p:cNvSpPr txBox="1"/>
          <p:nvPr userDrawn="1"/>
        </p:nvSpPr>
        <p:spPr>
          <a:xfrm>
            <a:off x="7431203" y="72178"/>
            <a:ext cx="996394" cy="815608"/>
          </a:xfrm>
          <a:prstGeom prst="rect">
            <a:avLst/>
          </a:prstGeom>
          <a:noFill/>
        </p:spPr>
        <p:txBody>
          <a:bodyPr wrap="square" rtlCol="0">
            <a:spAutoFit/>
          </a:bodyPr>
          <a:lstStyle/>
          <a:p>
            <a:pPr>
              <a:spcAft>
                <a:spcPts val="0"/>
              </a:spcAft>
              <a:buNone/>
            </a:pPr>
            <a:r>
              <a:rPr lang="en-US" sz="2000" b="1" dirty="0">
                <a:latin typeface="Nasalization Rg" panose="020B0604020202020204"/>
                <a:ea typeface="Tahoma" panose="020B0604030504040204" pitchFamily="34" charset="0"/>
                <a:cs typeface="Tahoma" panose="020B0604030504040204" pitchFamily="34" charset="0"/>
              </a:rPr>
              <a:t>COSI</a:t>
            </a:r>
          </a:p>
          <a:p>
            <a:pPr>
              <a:spcBef>
                <a:spcPts val="0"/>
              </a:spcBef>
              <a:buNone/>
            </a:pPr>
            <a:r>
              <a:rPr lang="en-US" sz="900" b="1" kern="800" baseline="0" dirty="0">
                <a:latin typeface="Nasalization Rg" panose="020B0604020202020204"/>
                <a:ea typeface="Tahoma" panose="020B0604030504040204" pitchFamily="34" charset="0"/>
                <a:cs typeface="Tahoma" panose="020B0604030504040204" pitchFamily="34" charset="0"/>
              </a:rPr>
              <a:t>Gamma-ray</a:t>
            </a:r>
          </a:p>
          <a:p>
            <a:pPr>
              <a:spcBef>
                <a:spcPts val="0"/>
              </a:spcBef>
              <a:buNone/>
            </a:pPr>
            <a:r>
              <a:rPr lang="en-US" sz="900" b="1" kern="800" baseline="0" dirty="0">
                <a:latin typeface="Nasalization Rg" panose="020B0604020202020204"/>
                <a:ea typeface="Tahoma" panose="020B0604030504040204" pitchFamily="34" charset="0"/>
                <a:cs typeface="Tahoma" panose="020B0604030504040204" pitchFamily="34" charset="0"/>
              </a:rPr>
              <a:t>Space Explorer</a:t>
            </a:r>
          </a:p>
        </p:txBody>
      </p:sp>
    </p:spTree>
    <p:extLst>
      <p:ext uri="{BB962C8B-B14F-4D97-AF65-F5344CB8AC3E}">
        <p14:creationId xmlns:p14="http://schemas.microsoft.com/office/powerpoint/2010/main" val="584083229"/>
      </p:ext>
    </p:extLst>
  </p:cSld>
  <p:clrMap bg1="dk1" tx1="lt1" bg2="dk2" tx2="lt2" accent1="accent1" accent2="accent2" accent3="accent3" accent4="accent4" accent5="accent5" accent6="accent6" hlink="hlink" folHlink="folHlink"/>
  <p:sldLayoutIdLst>
    <p:sldLayoutId id="2147483846" r:id="rId1"/>
    <p:sldLayoutId id="2147483847" r:id="rId2"/>
    <p:sldLayoutId id="2147483848" r:id="rId3"/>
    <p:sldLayoutId id="2147483849" r:id="rId4"/>
    <p:sldLayoutId id="2147483850" r:id="rId5"/>
    <p:sldLayoutId id="2147483851" r:id="rId6"/>
    <p:sldLayoutId id="2147483852" r:id="rId7"/>
    <p:sldLayoutId id="2147483853" r:id="rId8"/>
    <p:sldLayoutId id="2147483854" r:id="rId9"/>
    <p:sldLayoutId id="2147483855" r:id="rId10"/>
    <p:sldLayoutId id="2147483856" r:id="rId11"/>
    <p:sldLayoutId id="2147483857" r:id="rId12"/>
    <p:sldLayoutId id="2147483858" r:id="rId13"/>
    <p:sldLayoutId id="2147483859" r:id="rId14"/>
    <p:sldLayoutId id="2147483860" r:id="rId15"/>
    <p:sldLayoutId id="2147483861" r:id="rId16"/>
    <p:sldLayoutId id="2147483862" r:id="rId17"/>
    <p:sldLayoutId id="2147483651" r:id="rId18"/>
  </p:sldLayoutIdLst>
  <p:hf hdr="0" dt="0"/>
  <p:txStyles>
    <p:titleStyle>
      <a:lvl1pPr algn="ctr" defTabSz="457200" rtl="0" eaLnBrk="1" latinLnBrk="0" hangingPunct="1">
        <a:spcBef>
          <a:spcPct val="0"/>
        </a:spcBef>
        <a:buNone/>
        <a:defRPr sz="40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j-lt"/>
          <a:ea typeface="+mj-ea"/>
          <a:cs typeface="Trebuchet M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06000" algn="l" defTabSz="457200" rtl="0" eaLnBrk="1" latinLnBrk="0" hangingPunct="1">
        <a:spcBef>
          <a:spcPct val="20000"/>
        </a:spcBef>
        <a:spcAft>
          <a:spcPts val="600"/>
        </a:spcAft>
        <a:buClr>
          <a:schemeClr val="tx2"/>
        </a:buClr>
        <a:buSzPct val="70000"/>
        <a:buFont typeface="Wingdings 2" charset="2"/>
        <a:buChar char=""/>
        <a:defRPr sz="20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1pPr>
      <a:lvl2pPr marL="720000" indent="-270000" algn="l" defTabSz="457200" rtl="0" eaLnBrk="1" latinLnBrk="0" hangingPunct="1">
        <a:spcBef>
          <a:spcPct val="20000"/>
        </a:spcBef>
        <a:spcAft>
          <a:spcPts val="600"/>
        </a:spcAft>
        <a:buClr>
          <a:schemeClr val="tx2"/>
        </a:buClr>
        <a:buSzPct val="70000"/>
        <a:buFont typeface="Wingdings 2" charset="2"/>
        <a:buChar char=""/>
        <a:defRPr sz="18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2pPr>
      <a:lvl3pPr marL="1026000" indent="-216000" algn="l" defTabSz="457200" rtl="0" eaLnBrk="1" latinLnBrk="0" hangingPunct="1">
        <a:spcBef>
          <a:spcPct val="20000"/>
        </a:spcBef>
        <a:spcAft>
          <a:spcPts val="600"/>
        </a:spcAft>
        <a:buClr>
          <a:schemeClr val="tx2"/>
        </a:buClr>
        <a:buSzPct val="70000"/>
        <a:buFont typeface="Wingdings 2" charset="2"/>
        <a:buChar char=""/>
        <a:defRPr sz="16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3pPr>
      <a:lvl4pPr marL="1386000" indent="-2160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4pPr>
      <a:lvl5pPr marL="1674000" indent="-2160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5pPr>
      <a:lvl6pPr marL="2014600" indent="-2286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6pPr>
      <a:lvl7pPr marL="2401800" indent="-2286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7pPr>
      <a:lvl8pPr marL="2789000" indent="-2286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8pPr>
      <a:lvl9pPr marL="3106200" indent="-2286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xml"/><Relationship Id="rId1" Type="http://schemas.openxmlformats.org/officeDocument/2006/relationships/slideLayout" Target="../slideLayouts/slideLayout4.xml"/><Relationship Id="rId5" Type="http://schemas.openxmlformats.org/officeDocument/2006/relationships/image" Target="../media/image9.png"/><Relationship Id="rId4" Type="http://schemas.openxmlformats.org/officeDocument/2006/relationships/image" Target="../media/image8.png"/></Relationships>
</file>

<file path=ppt/slides/_rels/slide10.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0.xml"/><Relationship Id="rId1" Type="http://schemas.openxmlformats.org/officeDocument/2006/relationships/slideLayout" Target="../slideLayouts/slideLayout2.xml"/><Relationship Id="rId5" Type="http://schemas.openxmlformats.org/officeDocument/2006/relationships/image" Target="../media/image22.png"/><Relationship Id="rId4" Type="http://schemas.openxmlformats.org/officeDocument/2006/relationships/image" Target="../media/image8.png"/></Relationships>
</file>

<file path=ppt/slides/_rels/slide11.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11.xml"/><Relationship Id="rId1" Type="http://schemas.openxmlformats.org/officeDocument/2006/relationships/slideLayout" Target="../slideLayouts/slideLayout6.xml"/><Relationship Id="rId6" Type="http://schemas.openxmlformats.org/officeDocument/2006/relationships/image" Target="../media/image8.png"/><Relationship Id="rId5" Type="http://schemas.openxmlformats.org/officeDocument/2006/relationships/image" Target="../media/image25.gif"/><Relationship Id="rId4" Type="http://schemas.openxmlformats.org/officeDocument/2006/relationships/image" Target="../media/image24.gif"/></Relationships>
</file>

<file path=ppt/slides/_rels/slide12.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13.xml.rels><?xml version="1.0" encoding="UTF-8" standalone="yes"?>
<Relationships xmlns="http://schemas.openxmlformats.org/package/2006/relationships"><Relationship Id="rId3" Type="http://schemas.openxmlformats.org/officeDocument/2006/relationships/image" Target="../media/image27.gif"/><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14.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4.xml"/><Relationship Id="rId1" Type="http://schemas.openxmlformats.org/officeDocument/2006/relationships/slideLayout" Target="../slideLayouts/slideLayout2.xml"/><Relationship Id="rId5" Type="http://schemas.openxmlformats.org/officeDocument/2006/relationships/image" Target="../media/image8.png"/><Relationship Id="rId4" Type="http://schemas.openxmlformats.org/officeDocument/2006/relationships/image" Target="../media/image29.emf"/></Relationships>
</file>

<file path=ppt/slides/_rels/slide15.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16.xml.rels><?xml version="1.0" encoding="UTF-8" standalone="yes"?>
<Relationships xmlns="http://schemas.openxmlformats.org/package/2006/relationships"><Relationship Id="rId3" Type="http://schemas.openxmlformats.org/officeDocument/2006/relationships/image" Target="../media/image31.png"/><Relationship Id="rId7" Type="http://schemas.openxmlformats.org/officeDocument/2006/relationships/image" Target="../media/image8.png"/><Relationship Id="rId2" Type="http://schemas.openxmlformats.org/officeDocument/2006/relationships/notesSlide" Target="../notesSlides/notesSlide16.xml"/><Relationship Id="rId1" Type="http://schemas.openxmlformats.org/officeDocument/2006/relationships/slideLayout" Target="../slideLayouts/slideLayout2.xml"/><Relationship Id="rId6" Type="http://schemas.openxmlformats.org/officeDocument/2006/relationships/image" Target="../media/image12.png"/><Relationship Id="rId5" Type="http://schemas.openxmlformats.org/officeDocument/2006/relationships/image" Target="../media/image32.png"/><Relationship Id="rId4" Type="http://schemas.openxmlformats.org/officeDocument/2006/relationships/image" Target="../media/image17.png"/></Relationships>
</file>

<file path=ppt/slides/_rels/slide17.xml.rels><?xml version="1.0" encoding="UTF-8" standalone="yes"?>
<Relationships xmlns="http://schemas.openxmlformats.org/package/2006/relationships"><Relationship Id="rId8" Type="http://schemas.openxmlformats.org/officeDocument/2006/relationships/image" Target="../media/image37.png"/><Relationship Id="rId3" Type="http://schemas.openxmlformats.org/officeDocument/2006/relationships/image" Target="../media/image33.jpg"/><Relationship Id="rId7" Type="http://schemas.openxmlformats.org/officeDocument/2006/relationships/image" Target="../media/image8.png"/><Relationship Id="rId2" Type="http://schemas.openxmlformats.org/officeDocument/2006/relationships/notesSlide" Target="../notesSlides/notesSlide17.xml"/><Relationship Id="rId1" Type="http://schemas.openxmlformats.org/officeDocument/2006/relationships/slideLayout" Target="../slideLayouts/slideLayout7.xml"/><Relationship Id="rId6" Type="http://schemas.openxmlformats.org/officeDocument/2006/relationships/image" Target="../media/image36.png"/><Relationship Id="rId5" Type="http://schemas.openxmlformats.org/officeDocument/2006/relationships/image" Target="../media/image35.png"/><Relationship Id="rId4" Type="http://schemas.openxmlformats.org/officeDocument/2006/relationships/image" Target="../media/image34.png"/><Relationship Id="rId9" Type="http://schemas.openxmlformats.org/officeDocument/2006/relationships/image" Target="../media/image38.png"/></Relationships>
</file>

<file path=ppt/slides/_rels/slide18.xml.rels><?xml version="1.0" encoding="UTF-8" standalone="yes"?>
<Relationships xmlns="http://schemas.openxmlformats.org/package/2006/relationships"><Relationship Id="rId3" Type="http://schemas.openxmlformats.org/officeDocument/2006/relationships/image" Target="../media/image33.jpg"/><Relationship Id="rId2" Type="http://schemas.openxmlformats.org/officeDocument/2006/relationships/notesSlide" Target="../notesSlides/notesSlide18.xml"/><Relationship Id="rId1" Type="http://schemas.openxmlformats.org/officeDocument/2006/relationships/slideLayout" Target="../slideLayouts/slideLayout7.xml"/><Relationship Id="rId6" Type="http://schemas.openxmlformats.org/officeDocument/2006/relationships/image" Target="../media/image39.png"/><Relationship Id="rId5" Type="http://schemas.openxmlformats.org/officeDocument/2006/relationships/image" Target="../media/image37.png"/><Relationship Id="rId4" Type="http://schemas.openxmlformats.org/officeDocument/2006/relationships/image" Target="../media/image8.png"/></Relationships>
</file>

<file path=ppt/slides/_rels/slide1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xml"/><Relationship Id="rId1" Type="http://schemas.openxmlformats.org/officeDocument/2006/relationships/slideLayout" Target="../slideLayouts/slideLayout11.xml"/></Relationships>
</file>

<file path=ppt/slides/_rels/slide20.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20.xml"/><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21.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21.xml"/><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2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2.xml"/><Relationship Id="rId1" Type="http://schemas.openxmlformats.org/officeDocument/2006/relationships/slideLayout" Target="../slideLayouts/slideLayout6.xml"/><Relationship Id="rId4" Type="http://schemas.openxmlformats.org/officeDocument/2006/relationships/image" Target="../media/image42.png"/></Relationships>
</file>

<file path=ppt/slides/_rels/slide2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43.gif"/><Relationship Id="rId2" Type="http://schemas.openxmlformats.org/officeDocument/2006/relationships/notesSlide" Target="../notesSlides/notesSlide23.xml"/><Relationship Id="rId1" Type="http://schemas.openxmlformats.org/officeDocument/2006/relationships/slideLayout" Target="../slideLayouts/slideLayout6.xml"/><Relationship Id="rId5" Type="http://schemas.openxmlformats.org/officeDocument/2006/relationships/image" Target="../media/image8.png"/><Relationship Id="rId4" Type="http://schemas.openxmlformats.org/officeDocument/2006/relationships/image" Target="../media/image44.gif"/></Relationships>
</file>

<file path=ppt/slides/_rels/slide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3.xml"/><Relationship Id="rId1" Type="http://schemas.openxmlformats.org/officeDocument/2006/relationships/slideLayout" Target="../slideLayouts/slideLayout11.xml"/><Relationship Id="rId4" Type="http://schemas.openxmlformats.org/officeDocument/2006/relationships/image" Target="../media/image8.png"/></Relationships>
</file>

<file path=ppt/slides/_rels/slide4.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12.png"/></Relationships>
</file>

<file path=ppt/slides/_rels/slide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image" Target="../media/image8.png"/><Relationship Id="rId4" Type="http://schemas.openxmlformats.org/officeDocument/2006/relationships/image" Target="../media/image15.jpg"/></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16.png"/></Relationships>
</file>

<file path=ppt/slides/_rels/slide9.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17.png"/><Relationship Id="rId7" Type="http://schemas.openxmlformats.org/officeDocument/2006/relationships/image" Target="../media/image20.png"/><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image" Target="../media/image19.png"/><Relationship Id="rId5" Type="http://schemas.openxmlformats.org/officeDocument/2006/relationships/image" Target="../media/image18.png"/><Relationship Id="rId4" Type="http://schemas.openxmlformats.org/officeDocument/2006/relationships/image" Target="../media/image1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a:extLst>
              <a:ext uri="{FF2B5EF4-FFF2-40B4-BE49-F238E27FC236}">
                <a16:creationId xmlns:a16="http://schemas.microsoft.com/office/drawing/2014/main" id="{95C82882-B216-1A85-0E50-82C4EFE2AC00}"/>
              </a:ext>
            </a:extLst>
          </p:cNvPr>
          <p:cNvSpPr>
            <a:spLocks noGrp="1"/>
          </p:cNvSpPr>
          <p:nvPr>
            <p:ph type="ftr" sz="quarter" idx="11"/>
          </p:nvPr>
        </p:nvSpPr>
        <p:spPr>
          <a:xfrm>
            <a:off x="1102647" y="6296683"/>
            <a:ext cx="3587780" cy="561319"/>
          </a:xfrm>
          <a:noFill/>
        </p:spPr>
        <p:txBody>
          <a:bodyPr/>
          <a:lstStyle/>
          <a:p>
            <a:r>
              <a:rPr lang="en-US" dirty="0" err="1"/>
              <a:t>TeVPA</a:t>
            </a:r>
            <a:r>
              <a:rPr lang="en-US" dirty="0"/>
              <a:t> 2022, Kingston, Ontario</a:t>
            </a:r>
          </a:p>
          <a:p>
            <a:r>
              <a:rPr lang="en-US" dirty="0"/>
              <a:t>Jarred Roberts – University of California San Diego</a:t>
            </a:r>
          </a:p>
        </p:txBody>
      </p:sp>
      <p:sp>
        <p:nvSpPr>
          <p:cNvPr id="6" name="Slide Number Placeholder 5">
            <a:extLst>
              <a:ext uri="{FF2B5EF4-FFF2-40B4-BE49-F238E27FC236}">
                <a16:creationId xmlns:a16="http://schemas.microsoft.com/office/drawing/2014/main" id="{5B9035E4-B0AE-ADFA-1630-3010AC0E906D}"/>
              </a:ext>
            </a:extLst>
          </p:cNvPr>
          <p:cNvSpPr>
            <a:spLocks noGrp="1"/>
          </p:cNvSpPr>
          <p:nvPr>
            <p:ph type="sldNum" sz="quarter" idx="12"/>
          </p:nvPr>
        </p:nvSpPr>
        <p:spPr>
          <a:xfrm>
            <a:off x="8329298" y="6394781"/>
            <a:ext cx="565159" cy="365125"/>
          </a:xfrm>
        </p:spPr>
        <p:txBody>
          <a:bodyPr/>
          <a:lstStyle/>
          <a:p>
            <a:fld id="{6D22F896-40B5-4ADD-8801-0D06FADFA095}" type="slidenum">
              <a:rPr lang="en-US" smtClean="0"/>
              <a:t>1</a:t>
            </a:fld>
            <a:endParaRPr lang="en-US" dirty="0"/>
          </a:p>
        </p:txBody>
      </p:sp>
      <p:grpSp>
        <p:nvGrpSpPr>
          <p:cNvPr id="7" name="Image Gallery">
            <a:extLst>
              <a:ext uri="{FF2B5EF4-FFF2-40B4-BE49-F238E27FC236}">
                <a16:creationId xmlns:a16="http://schemas.microsoft.com/office/drawing/2014/main" id="{9F74DB83-FB44-949D-6081-9F8F123FCFB6}"/>
              </a:ext>
            </a:extLst>
          </p:cNvPr>
          <p:cNvGrpSpPr/>
          <p:nvPr/>
        </p:nvGrpSpPr>
        <p:grpSpPr>
          <a:xfrm>
            <a:off x="621567" y="2224888"/>
            <a:ext cx="3048111" cy="3385447"/>
            <a:chOff x="0" y="0"/>
            <a:chExt cx="3573412" cy="4015140"/>
          </a:xfrm>
        </p:grpSpPr>
        <p:pic>
          <p:nvPicPr>
            <p:cNvPr id="8" name="FINAL COSI-SMEX Emblem NASA.png" descr="FINAL COSI-SMEX Emblem NASA.png">
              <a:extLst>
                <a:ext uri="{FF2B5EF4-FFF2-40B4-BE49-F238E27FC236}">
                  <a16:creationId xmlns:a16="http://schemas.microsoft.com/office/drawing/2014/main" id="{D15955F2-42F2-C7FD-C140-86604F17AB6B}"/>
                </a:ext>
              </a:extLst>
            </p:cNvPr>
            <p:cNvPicPr>
              <a:picLocks noChangeAspect="1"/>
            </p:cNvPicPr>
            <p:nvPr/>
          </p:nvPicPr>
          <p:blipFill>
            <a:blip r:embed="rId3">
              <a:extLst>
                <a:ext uri="{28A0092B-C50C-407E-A947-70E740481C1C}">
                  <a14:useLocalDpi xmlns:a14="http://schemas.microsoft.com/office/drawing/2010/main"/>
                </a:ext>
              </a:extLst>
            </a:blip>
            <a:srcRect/>
            <a:stretch>
              <a:fillRect/>
            </a:stretch>
          </p:blipFill>
          <p:spPr>
            <a:xfrm>
              <a:off x="0" y="0"/>
              <a:ext cx="3573413" cy="3566573"/>
            </a:xfrm>
            <a:prstGeom prst="rect">
              <a:avLst/>
            </a:prstGeom>
            <a:ln w="12700" cap="flat">
              <a:noFill/>
              <a:miter lim="400000"/>
            </a:ln>
            <a:effectLst/>
          </p:spPr>
        </p:pic>
        <p:sp>
          <p:nvSpPr>
            <p:cNvPr id="9" name="Caption">
              <a:extLst>
                <a:ext uri="{FF2B5EF4-FFF2-40B4-BE49-F238E27FC236}">
                  <a16:creationId xmlns:a16="http://schemas.microsoft.com/office/drawing/2014/main" id="{C91B2C54-FDE9-6723-FCF9-947F5A775284}"/>
                </a:ext>
              </a:extLst>
            </p:cNvPr>
            <p:cNvSpPr/>
            <p:nvPr/>
          </p:nvSpPr>
          <p:spPr>
            <a:xfrm>
              <a:off x="0" y="3642772"/>
              <a:ext cx="3573413" cy="372369"/>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76200" tIns="76200" rIns="76200" bIns="76200" numCol="1" anchor="t">
              <a:noAutofit/>
            </a:bodyPr>
            <a:lstStyle>
              <a:lvl1pPr>
                <a:defRPr>
                  <a:solidFill>
                    <a:srgbClr val="FFFFFF"/>
                  </a:solidFill>
                  <a:latin typeface="Times New Roman"/>
                  <a:ea typeface="Times New Roman"/>
                  <a:cs typeface="Times New Roman"/>
                  <a:sym typeface="Times New Roman"/>
                </a:defRPr>
              </a:lvl1pPr>
            </a:lstStyle>
            <a:p>
              <a:endParaRPr dirty="0"/>
            </a:p>
          </p:txBody>
        </p:sp>
      </p:grpSp>
      <p:sp>
        <p:nvSpPr>
          <p:cNvPr id="10" name="Title 8">
            <a:extLst>
              <a:ext uri="{FF2B5EF4-FFF2-40B4-BE49-F238E27FC236}">
                <a16:creationId xmlns:a16="http://schemas.microsoft.com/office/drawing/2014/main" id="{3AFD3624-4B89-1A97-C16E-1EE5AE84B705}"/>
              </a:ext>
            </a:extLst>
          </p:cNvPr>
          <p:cNvSpPr txBox="1">
            <a:spLocks/>
          </p:cNvSpPr>
          <p:nvPr/>
        </p:nvSpPr>
        <p:spPr>
          <a:xfrm>
            <a:off x="3833501" y="1646668"/>
            <a:ext cx="5060952" cy="2369749"/>
          </a:xfrm>
          <a:prstGeom prst="rect">
            <a:avLst/>
          </a:prstGeom>
          <a:effectLst>
            <a:outerShdw blurRad="25400" dir="17880000">
              <a:srgbClr val="000000">
                <a:alpha val="46000"/>
              </a:srgbClr>
            </a:outerShdw>
          </a:effectLst>
        </p:spPr>
        <p:txBody>
          <a:bodyPr vert="horz" lIns="91440" tIns="45720" rIns="91440" bIns="45720" rtlCol="0" anchor="ctr">
            <a:normAutofit/>
          </a:bodyPr>
          <a:lstStyle>
            <a:lvl1pPr algn="ctr" defTabSz="457200" rtl="0" eaLnBrk="1" latinLnBrk="0" hangingPunct="1">
              <a:spcBef>
                <a:spcPct val="0"/>
              </a:spcBef>
              <a:buNone/>
              <a:defRPr sz="40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j-lt"/>
                <a:ea typeface="+mj-ea"/>
                <a:cs typeface="Trebuchet M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l"/>
            <a:r>
              <a:rPr lang="en-US" sz="3100" dirty="0"/>
              <a:t>Closing In On the MeV Gap</a:t>
            </a:r>
            <a:br>
              <a:rPr lang="en-US" sz="3100" dirty="0"/>
            </a:br>
            <a:r>
              <a:rPr lang="en-US" sz="2000" dirty="0"/>
              <a:t>The Compton Spectrometer and Imager</a:t>
            </a:r>
          </a:p>
        </p:txBody>
      </p:sp>
      <p:sp>
        <p:nvSpPr>
          <p:cNvPr id="11" name="Text Placeholder 2">
            <a:extLst>
              <a:ext uri="{FF2B5EF4-FFF2-40B4-BE49-F238E27FC236}">
                <a16:creationId xmlns:a16="http://schemas.microsoft.com/office/drawing/2014/main" id="{4D149BDC-5B6E-BF41-6793-D3743928F58B}"/>
              </a:ext>
            </a:extLst>
          </p:cNvPr>
          <p:cNvSpPr txBox="1">
            <a:spLocks/>
          </p:cNvSpPr>
          <p:nvPr/>
        </p:nvSpPr>
        <p:spPr>
          <a:xfrm>
            <a:off x="3901445" y="3650353"/>
            <a:ext cx="3695211" cy="2133600"/>
          </a:xfrm>
          <a:prstGeom prst="rect">
            <a:avLst/>
          </a:prstGeom>
        </p:spPr>
        <p:txBody>
          <a:bodyPr vert="horz" lIns="91440" tIns="45720" rIns="91440" bIns="45720" rtlCol="0" anchor="ctr">
            <a:normAutofit/>
          </a:bodyPr>
          <a:lstStyle>
            <a:defPPr>
              <a:defRPr lang="en-US"/>
            </a:defPPr>
            <a:lvl1pPr marL="0" algn="r" defTabSz="457200" rtl="0" eaLnBrk="1" latinLnBrk="0" hangingPunct="1">
              <a:defRPr sz="1000" kern="1200">
                <a:solidFill>
                  <a:schemeClr val="tx1">
                    <a:lumMod val="95000"/>
                  </a:schemeClr>
                </a:solidFill>
                <a:effectLst>
                  <a:outerShdw blurRad="50800" dist="38100" dir="2700000" algn="tl" rotWithShape="0">
                    <a:schemeClr val="bg1">
                      <a:alpha val="43000"/>
                    </a:schemeClr>
                  </a:outerShdw>
                </a:effectLst>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lnSpc>
                <a:spcPct val="90000"/>
              </a:lnSpc>
              <a:buClr>
                <a:srgbClr val="0198C3"/>
              </a:buClr>
            </a:pPr>
            <a:r>
              <a:rPr lang="en-US" sz="1300" dirty="0"/>
              <a:t>Jarred Roberts, PhD (Assistant Project Scientist)</a:t>
            </a:r>
          </a:p>
          <a:p>
            <a:pPr algn="l">
              <a:lnSpc>
                <a:spcPct val="90000"/>
              </a:lnSpc>
              <a:buClr>
                <a:srgbClr val="0198C3"/>
              </a:buClr>
            </a:pPr>
            <a:r>
              <a:rPr lang="en-US" sz="1300" dirty="0"/>
              <a:t>UC San Diego</a:t>
            </a:r>
          </a:p>
          <a:p>
            <a:pPr algn="l">
              <a:lnSpc>
                <a:spcPct val="90000"/>
              </a:lnSpc>
              <a:buClr>
                <a:srgbClr val="0198C3"/>
              </a:buClr>
            </a:pPr>
            <a:r>
              <a:rPr lang="en-US" sz="1300" dirty="0"/>
              <a:t>Center for Astrophysics and  Space Sciences</a:t>
            </a:r>
          </a:p>
          <a:p>
            <a:pPr indent="-228594" algn="l">
              <a:lnSpc>
                <a:spcPct val="90000"/>
              </a:lnSpc>
              <a:buClr>
                <a:srgbClr val="0198C3"/>
              </a:buClr>
              <a:buFont typeface="Wingdings 2" charset="2"/>
              <a:buChar char="•"/>
            </a:pPr>
            <a:endParaRPr lang="en-US" sz="1300" dirty="0"/>
          </a:p>
          <a:p>
            <a:pPr algn="l">
              <a:lnSpc>
                <a:spcPct val="90000"/>
              </a:lnSpc>
              <a:buClr>
                <a:srgbClr val="0198C3"/>
              </a:buClr>
            </a:pPr>
            <a:r>
              <a:rPr lang="en-US" sz="1300" dirty="0" err="1"/>
              <a:t>TeVPA</a:t>
            </a:r>
            <a:r>
              <a:rPr lang="en-US" sz="1300" dirty="0"/>
              <a:t> meeting</a:t>
            </a:r>
          </a:p>
          <a:p>
            <a:pPr algn="l">
              <a:lnSpc>
                <a:spcPct val="90000"/>
              </a:lnSpc>
              <a:buClr>
                <a:srgbClr val="0198C3"/>
              </a:buClr>
            </a:pPr>
            <a:r>
              <a:rPr lang="en-US" sz="1300" dirty="0"/>
              <a:t>Kingston, ON</a:t>
            </a:r>
          </a:p>
          <a:p>
            <a:pPr algn="l">
              <a:lnSpc>
                <a:spcPct val="90000"/>
              </a:lnSpc>
              <a:buClr>
                <a:srgbClr val="0198C3"/>
              </a:buClr>
            </a:pPr>
            <a:r>
              <a:rPr lang="en-US" sz="1300" dirty="0"/>
              <a:t>Aug 11, 2022</a:t>
            </a:r>
          </a:p>
        </p:txBody>
      </p:sp>
      <p:pic>
        <p:nvPicPr>
          <p:cNvPr id="12" name="Picture 11" descr="Logo, company name&#10;&#10;Description automatically generated">
            <a:extLst>
              <a:ext uri="{FF2B5EF4-FFF2-40B4-BE49-F238E27FC236}">
                <a16:creationId xmlns:a16="http://schemas.microsoft.com/office/drawing/2014/main" id="{5B6B9B55-50B9-999F-91A9-1D7ACE5E07B2}"/>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261008" y="360121"/>
            <a:ext cx="1769229" cy="777587"/>
          </a:xfrm>
          <a:prstGeom prst="rect">
            <a:avLst/>
          </a:prstGeom>
        </p:spPr>
      </p:pic>
      <p:pic>
        <p:nvPicPr>
          <p:cNvPr id="13" name="Picture 2">
            <a:extLst>
              <a:ext uri="{FF2B5EF4-FFF2-40B4-BE49-F238E27FC236}">
                <a16:creationId xmlns:a16="http://schemas.microsoft.com/office/drawing/2014/main" id="{37120D19-4978-1CAA-056C-AE8990B1FDEC}"/>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84286" y="129190"/>
            <a:ext cx="667275" cy="1178380"/>
          </a:xfrm>
          <a:prstGeom prst="rect">
            <a:avLst/>
          </a:prstGeom>
          <a:solidFill>
            <a:schemeClr val="tx1"/>
          </a:solidFill>
          <a:effectLst>
            <a:reflection endPos="0" dist="50800" dir="5400000" sy="-100000" algn="bl" rotWithShape="0"/>
          </a:effectLst>
        </p:spPr>
      </p:pic>
      <p:cxnSp>
        <p:nvCxnSpPr>
          <p:cNvPr id="15" name="Straight Connector 14">
            <a:extLst>
              <a:ext uri="{FF2B5EF4-FFF2-40B4-BE49-F238E27FC236}">
                <a16:creationId xmlns:a16="http://schemas.microsoft.com/office/drawing/2014/main" id="{D0C3E9DE-19B6-C000-1E0C-71EB33A4D1F2}"/>
              </a:ext>
            </a:extLst>
          </p:cNvPr>
          <p:cNvCxnSpPr/>
          <p:nvPr/>
        </p:nvCxnSpPr>
        <p:spPr>
          <a:xfrm flipV="1">
            <a:off x="329882" y="1435262"/>
            <a:ext cx="8397433" cy="46299"/>
          </a:xfrm>
          <a:prstGeom prst="line">
            <a:avLst/>
          </a:prstGeom>
          <a:ln w="22225">
            <a:solidFill>
              <a:schemeClr val="accent2"/>
            </a:solidFill>
          </a:ln>
        </p:spPr>
        <p:style>
          <a:lnRef idx="1">
            <a:schemeClr val="accent1"/>
          </a:lnRef>
          <a:fillRef idx="0">
            <a:schemeClr val="accent1"/>
          </a:fillRef>
          <a:effectRef idx="0">
            <a:schemeClr val="accent1"/>
          </a:effectRef>
          <a:fontRef idx="minor">
            <a:schemeClr val="tx1"/>
          </a:fontRef>
        </p:style>
      </p:cxnSp>
      <p:pic>
        <p:nvPicPr>
          <p:cNvPr id="14" name="Picture 13" descr="Logo, company name&#10;&#10;Description automatically generated">
            <a:extLst>
              <a:ext uri="{FF2B5EF4-FFF2-40B4-BE49-F238E27FC236}">
                <a16:creationId xmlns:a16="http://schemas.microsoft.com/office/drawing/2014/main" id="{1954DF43-5BB8-DF81-C823-A3AAA63E9FCC}"/>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3297" y="6343135"/>
            <a:ext cx="948265" cy="416768"/>
          </a:xfrm>
          <a:prstGeom prst="rect">
            <a:avLst/>
          </a:prstGeom>
        </p:spPr>
      </p:pic>
    </p:spTree>
    <p:extLst>
      <p:ext uri="{BB962C8B-B14F-4D97-AF65-F5344CB8AC3E}">
        <p14:creationId xmlns:p14="http://schemas.microsoft.com/office/powerpoint/2010/main" val="105805751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87D06DB-CF1D-8A4A-8CE9-4B294671C740}"/>
              </a:ext>
            </a:extLst>
          </p:cNvPr>
          <p:cNvSpPr>
            <a:spLocks noGrp="1"/>
          </p:cNvSpPr>
          <p:nvPr>
            <p:ph type="title"/>
          </p:nvPr>
        </p:nvSpPr>
        <p:spPr>
          <a:xfrm>
            <a:off x="376179" y="139317"/>
            <a:ext cx="6893303" cy="841861"/>
          </a:xfrm>
        </p:spPr>
        <p:txBody>
          <a:bodyPr>
            <a:noAutofit/>
          </a:bodyPr>
          <a:lstStyle/>
          <a:p>
            <a:pPr algn="l"/>
            <a:r>
              <a:rPr lang="en-US" sz="2800" dirty="0"/>
              <a:t>Detecting photons at MeV energies with Compton telescopes</a:t>
            </a:r>
          </a:p>
        </p:txBody>
      </p:sp>
      <p:pic>
        <p:nvPicPr>
          <p:cNvPr id="7" name="Picture 6">
            <a:extLst>
              <a:ext uri="{FF2B5EF4-FFF2-40B4-BE49-F238E27FC236}">
                <a16:creationId xmlns:a16="http://schemas.microsoft.com/office/drawing/2014/main" id="{723E7491-C0CE-FE44-BF05-747B184D3270}"/>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7069" t="12482" r="9804"/>
          <a:stretch/>
        </p:blipFill>
        <p:spPr>
          <a:xfrm>
            <a:off x="660551" y="1904851"/>
            <a:ext cx="3176997" cy="2265600"/>
          </a:xfrm>
          <a:prstGeom prst="roundRect">
            <a:avLst>
              <a:gd name="adj" fmla="val 4167"/>
            </a:avLst>
          </a:prstGeom>
          <a:solidFill>
            <a:srgbClr val="FFFFFF"/>
          </a:solidFill>
          <a:ln w="0" cap="sq">
            <a:noFill/>
            <a:miter lim="800000"/>
          </a:ln>
          <a:effectLst>
            <a:reflection blurRad="12700" stA="28000" endPos="28000" dist="5000" dir="5400000" sy="-100000" algn="bl" rotWithShape="0"/>
          </a:effectLst>
          <a:scene3d>
            <a:camera prst="orthographicFront"/>
            <a:lightRig rig="threePt" dir="t">
              <a:rot lat="0" lon="0" rev="2700000"/>
            </a:lightRig>
          </a:scene3d>
          <a:sp3d>
            <a:bevelT h="38100"/>
            <a:contourClr>
              <a:srgbClr val="C0C0C0"/>
            </a:contourClr>
          </a:sp3d>
        </p:spPr>
      </p:pic>
      <p:sp>
        <p:nvSpPr>
          <p:cNvPr id="8" name="TextBox 7">
            <a:extLst>
              <a:ext uri="{FF2B5EF4-FFF2-40B4-BE49-F238E27FC236}">
                <a16:creationId xmlns:a16="http://schemas.microsoft.com/office/drawing/2014/main" id="{91616879-388F-CF46-A256-34A66F46C727}"/>
              </a:ext>
            </a:extLst>
          </p:cNvPr>
          <p:cNvSpPr txBox="1"/>
          <p:nvPr/>
        </p:nvSpPr>
        <p:spPr>
          <a:xfrm>
            <a:off x="2583599" y="5099138"/>
            <a:ext cx="1430168" cy="738664"/>
          </a:xfrm>
          <a:prstGeom prst="rect">
            <a:avLst/>
          </a:prstGeom>
          <a:solidFill>
            <a:srgbClr val="FFFFFF">
              <a:alpha val="80000"/>
            </a:srgbClr>
          </a:solidFill>
          <a:effectLst>
            <a:softEdge rad="25400"/>
          </a:effectLst>
        </p:spPr>
        <p:txBody>
          <a:bodyPr wrap="square" rtlCol="0">
            <a:spAutoFit/>
          </a:bodyPr>
          <a:lstStyle/>
          <a:p>
            <a:pPr>
              <a:buNone/>
            </a:pPr>
            <a:r>
              <a:rPr lang="en-US" sz="1400" dirty="0">
                <a:solidFill>
                  <a:srgbClr val="008608"/>
                </a:solidFill>
                <a:ea typeface="Tahoma" panose="020B0604030504040204" pitchFamily="34" charset="0"/>
                <a:cs typeface="Tahoma" panose="020B0604030504040204" pitchFamily="34" charset="0"/>
              </a:rPr>
              <a:t>Pair creation telescopes</a:t>
            </a:r>
          </a:p>
          <a:p>
            <a:pPr>
              <a:buNone/>
            </a:pPr>
            <a:r>
              <a:rPr lang="en-US" sz="1400" dirty="0">
                <a:solidFill>
                  <a:srgbClr val="008608"/>
                </a:solidFill>
                <a:ea typeface="Tahoma" panose="020B0604030504040204" pitchFamily="34" charset="0"/>
                <a:cs typeface="Tahoma" panose="020B0604030504040204" pitchFamily="34" charset="0"/>
              </a:rPr>
              <a:t>(Fermi/LAT)</a:t>
            </a:r>
          </a:p>
        </p:txBody>
      </p:sp>
      <p:sp>
        <p:nvSpPr>
          <p:cNvPr id="9" name="TextBox 8">
            <a:extLst>
              <a:ext uri="{FF2B5EF4-FFF2-40B4-BE49-F238E27FC236}">
                <a16:creationId xmlns:a16="http://schemas.microsoft.com/office/drawing/2014/main" id="{FCDEDC24-DE4E-9648-B8F1-FB79586A0DC5}"/>
              </a:ext>
            </a:extLst>
          </p:cNvPr>
          <p:cNvSpPr txBox="1"/>
          <p:nvPr/>
        </p:nvSpPr>
        <p:spPr>
          <a:xfrm>
            <a:off x="1205733" y="4472535"/>
            <a:ext cx="1824012" cy="523220"/>
          </a:xfrm>
          <a:prstGeom prst="rect">
            <a:avLst/>
          </a:prstGeom>
          <a:solidFill>
            <a:srgbClr val="FFFFFF">
              <a:alpha val="74000"/>
            </a:srgbClr>
          </a:solidFill>
          <a:effectLst>
            <a:softEdge rad="25400"/>
          </a:effectLst>
        </p:spPr>
        <p:txBody>
          <a:bodyPr wrap="square" rtlCol="0">
            <a:spAutoFit/>
          </a:bodyPr>
          <a:lstStyle/>
          <a:p>
            <a:pPr>
              <a:buNone/>
            </a:pPr>
            <a:r>
              <a:rPr lang="en-US" sz="1400" dirty="0">
                <a:solidFill>
                  <a:schemeClr val="accent1"/>
                </a:solidFill>
                <a:ea typeface="Tahoma" panose="020B0604030504040204" pitchFamily="34" charset="0"/>
                <a:cs typeface="Tahoma" panose="020B0604030504040204" pitchFamily="34" charset="0"/>
              </a:rPr>
              <a:t>Compton telescopes</a:t>
            </a:r>
          </a:p>
          <a:p>
            <a:pPr>
              <a:buNone/>
            </a:pPr>
            <a:r>
              <a:rPr lang="en-US" sz="1400" dirty="0">
                <a:solidFill>
                  <a:schemeClr val="accent1"/>
                </a:solidFill>
                <a:ea typeface="Tahoma" panose="020B0604030504040204" pitchFamily="34" charset="0"/>
                <a:cs typeface="Tahoma" panose="020B0604030504040204" pitchFamily="34" charset="0"/>
              </a:rPr>
              <a:t>(COMPTEL, </a:t>
            </a:r>
            <a:r>
              <a:rPr lang="en-US" sz="1400" b="1" dirty="0">
                <a:solidFill>
                  <a:schemeClr val="accent1"/>
                </a:solidFill>
                <a:ea typeface="Tahoma" panose="020B0604030504040204" pitchFamily="34" charset="0"/>
                <a:cs typeface="Tahoma" panose="020B0604030504040204" pitchFamily="34" charset="0"/>
              </a:rPr>
              <a:t>COSI</a:t>
            </a:r>
            <a:r>
              <a:rPr lang="en-US" sz="1400" dirty="0">
                <a:solidFill>
                  <a:schemeClr val="accent1"/>
                </a:solidFill>
                <a:ea typeface="Tahoma" panose="020B0604030504040204" pitchFamily="34" charset="0"/>
                <a:cs typeface="Tahoma" panose="020B0604030504040204" pitchFamily="34" charset="0"/>
              </a:rPr>
              <a:t>)</a:t>
            </a:r>
          </a:p>
        </p:txBody>
      </p:sp>
      <p:sp>
        <p:nvSpPr>
          <p:cNvPr id="10" name="TextBox 9">
            <a:extLst>
              <a:ext uri="{FF2B5EF4-FFF2-40B4-BE49-F238E27FC236}">
                <a16:creationId xmlns:a16="http://schemas.microsoft.com/office/drawing/2014/main" id="{53D8AB5A-87EE-F642-A680-34A176289429}"/>
              </a:ext>
            </a:extLst>
          </p:cNvPr>
          <p:cNvSpPr txBox="1"/>
          <p:nvPr/>
        </p:nvSpPr>
        <p:spPr>
          <a:xfrm>
            <a:off x="438269" y="5273238"/>
            <a:ext cx="1998492" cy="523220"/>
          </a:xfrm>
          <a:prstGeom prst="rect">
            <a:avLst/>
          </a:prstGeom>
          <a:solidFill>
            <a:srgbClr val="FFFFFF">
              <a:alpha val="80000"/>
            </a:srgbClr>
          </a:solidFill>
          <a:effectLst>
            <a:softEdge rad="25400"/>
          </a:effectLst>
        </p:spPr>
        <p:txBody>
          <a:bodyPr wrap="square" rtlCol="0">
            <a:spAutoFit/>
          </a:bodyPr>
          <a:lstStyle/>
          <a:p>
            <a:pPr>
              <a:buNone/>
            </a:pPr>
            <a:r>
              <a:rPr lang="en-US" sz="1400" dirty="0">
                <a:solidFill>
                  <a:srgbClr val="0000FF"/>
                </a:solidFill>
                <a:ea typeface="Tahoma" panose="020B0604030504040204" pitchFamily="34" charset="0"/>
                <a:cs typeface="Tahoma" panose="020B0604030504040204" pitchFamily="34" charset="0"/>
              </a:rPr>
              <a:t>Full photon absorption</a:t>
            </a:r>
          </a:p>
          <a:p>
            <a:pPr>
              <a:buNone/>
            </a:pPr>
            <a:r>
              <a:rPr lang="en-US" sz="1400" dirty="0">
                <a:solidFill>
                  <a:srgbClr val="0000FF"/>
                </a:solidFill>
                <a:ea typeface="Tahoma" panose="020B0604030504040204" pitchFamily="34" charset="0"/>
                <a:cs typeface="Tahoma" panose="020B0604030504040204" pitchFamily="34" charset="0"/>
              </a:rPr>
              <a:t>(</a:t>
            </a:r>
            <a:r>
              <a:rPr lang="en-US" sz="1400" dirty="0" err="1">
                <a:solidFill>
                  <a:srgbClr val="0000FF"/>
                </a:solidFill>
                <a:ea typeface="Tahoma" panose="020B0604030504040204" pitchFamily="34" charset="0"/>
                <a:cs typeface="Tahoma" panose="020B0604030504040204" pitchFamily="34" charset="0"/>
              </a:rPr>
              <a:t>NuSTAR</a:t>
            </a:r>
            <a:r>
              <a:rPr lang="en-US" sz="1400" dirty="0">
                <a:solidFill>
                  <a:srgbClr val="0000FF"/>
                </a:solidFill>
                <a:ea typeface="Tahoma" panose="020B0604030504040204" pitchFamily="34" charset="0"/>
                <a:cs typeface="Tahoma" panose="020B0604030504040204" pitchFamily="34" charset="0"/>
              </a:rPr>
              <a:t>, etc.)</a:t>
            </a:r>
          </a:p>
        </p:txBody>
      </p:sp>
      <p:cxnSp>
        <p:nvCxnSpPr>
          <p:cNvPr id="11" name="Straight Arrow Connector 10">
            <a:extLst>
              <a:ext uri="{FF2B5EF4-FFF2-40B4-BE49-F238E27FC236}">
                <a16:creationId xmlns:a16="http://schemas.microsoft.com/office/drawing/2014/main" id="{F0D5FC8F-8820-AA49-9D51-ABE248543160}"/>
              </a:ext>
            </a:extLst>
          </p:cNvPr>
          <p:cNvCxnSpPr>
            <a:cxnSpLocks/>
          </p:cNvCxnSpPr>
          <p:nvPr/>
        </p:nvCxnSpPr>
        <p:spPr bwMode="auto">
          <a:xfrm flipV="1">
            <a:off x="1873136" y="3139722"/>
            <a:ext cx="0" cy="1332813"/>
          </a:xfrm>
          <a:prstGeom prst="straightConnector1">
            <a:avLst/>
          </a:prstGeom>
          <a:noFill/>
          <a:ln w="19050" cap="flat" cmpd="sng" algn="ctr">
            <a:solidFill>
              <a:schemeClr val="accent1"/>
            </a:solidFill>
            <a:prstDash val="solid"/>
            <a:round/>
            <a:headEnd type="none" w="med" len="med"/>
            <a:tailEnd type="triangle"/>
          </a:ln>
          <a:effectLst/>
        </p:spPr>
      </p:cxnSp>
      <p:cxnSp>
        <p:nvCxnSpPr>
          <p:cNvPr id="12" name="Straight Arrow Connector 11">
            <a:extLst>
              <a:ext uri="{FF2B5EF4-FFF2-40B4-BE49-F238E27FC236}">
                <a16:creationId xmlns:a16="http://schemas.microsoft.com/office/drawing/2014/main" id="{E0AC6692-6DBE-DA45-971C-0FF7AEF876F2}"/>
              </a:ext>
            </a:extLst>
          </p:cNvPr>
          <p:cNvCxnSpPr>
            <a:cxnSpLocks/>
            <a:stCxn id="8" idx="0"/>
          </p:cNvCxnSpPr>
          <p:nvPr/>
        </p:nvCxnSpPr>
        <p:spPr bwMode="auto">
          <a:xfrm flipH="1" flipV="1">
            <a:off x="3108960" y="3139722"/>
            <a:ext cx="189723" cy="1959416"/>
          </a:xfrm>
          <a:prstGeom prst="straightConnector1">
            <a:avLst/>
          </a:prstGeom>
          <a:noFill/>
          <a:ln w="19050" cap="flat" cmpd="sng" algn="ctr">
            <a:solidFill>
              <a:srgbClr val="008608">
                <a:alpha val="90000"/>
              </a:srgbClr>
            </a:solidFill>
            <a:prstDash val="solid"/>
            <a:round/>
            <a:headEnd type="none" w="med" len="med"/>
            <a:tailEnd type="triangle"/>
          </a:ln>
          <a:effectLst/>
        </p:spPr>
      </p:cxnSp>
      <p:cxnSp>
        <p:nvCxnSpPr>
          <p:cNvPr id="13" name="Straight Arrow Connector 12">
            <a:extLst>
              <a:ext uri="{FF2B5EF4-FFF2-40B4-BE49-F238E27FC236}">
                <a16:creationId xmlns:a16="http://schemas.microsoft.com/office/drawing/2014/main" id="{436E8369-BC74-1048-83F9-8E8176E74406}"/>
              </a:ext>
            </a:extLst>
          </p:cNvPr>
          <p:cNvCxnSpPr>
            <a:cxnSpLocks/>
          </p:cNvCxnSpPr>
          <p:nvPr/>
        </p:nvCxnSpPr>
        <p:spPr bwMode="auto">
          <a:xfrm flipV="1">
            <a:off x="755641" y="2624003"/>
            <a:ext cx="450092" cy="2649236"/>
          </a:xfrm>
          <a:prstGeom prst="straightConnector1">
            <a:avLst/>
          </a:prstGeom>
          <a:noFill/>
          <a:ln w="25400" cap="flat" cmpd="sng" algn="ctr">
            <a:solidFill>
              <a:srgbClr val="0000FF">
                <a:alpha val="80000"/>
              </a:srgbClr>
            </a:solidFill>
            <a:prstDash val="solid"/>
            <a:round/>
            <a:headEnd type="none" w="med" len="med"/>
            <a:tailEnd type="triangle"/>
          </a:ln>
          <a:effectLst/>
        </p:spPr>
      </p:cxnSp>
      <p:sp>
        <p:nvSpPr>
          <p:cNvPr id="2" name="TextBox 1">
            <a:extLst>
              <a:ext uri="{FF2B5EF4-FFF2-40B4-BE49-F238E27FC236}">
                <a16:creationId xmlns:a16="http://schemas.microsoft.com/office/drawing/2014/main" id="{788AC437-B1E0-2B41-A7B4-D690C3669662}"/>
              </a:ext>
            </a:extLst>
          </p:cNvPr>
          <p:cNvSpPr txBox="1"/>
          <p:nvPr/>
        </p:nvSpPr>
        <p:spPr>
          <a:xfrm>
            <a:off x="983828" y="1567065"/>
            <a:ext cx="2446504" cy="307777"/>
          </a:xfrm>
          <a:prstGeom prst="rect">
            <a:avLst/>
          </a:prstGeom>
          <a:noFill/>
        </p:spPr>
        <p:txBody>
          <a:bodyPr wrap="none" rtlCol="0">
            <a:spAutoFit/>
          </a:bodyPr>
          <a:lstStyle/>
          <a:p>
            <a:pPr>
              <a:buNone/>
            </a:pPr>
            <a:r>
              <a:rPr lang="en-US" sz="1400" dirty="0">
                <a:solidFill>
                  <a:schemeClr val="tx2"/>
                </a:solidFill>
                <a:ea typeface="Tahoma" panose="020B0604030504040204" pitchFamily="34" charset="0"/>
                <a:cs typeface="Tahoma" panose="020B0604030504040204" pitchFamily="34" charset="0"/>
              </a:rPr>
              <a:t>Cross sections for germanium</a:t>
            </a:r>
          </a:p>
        </p:txBody>
      </p:sp>
      <p:cxnSp>
        <p:nvCxnSpPr>
          <p:cNvPr id="27" name="Straight Connector 26">
            <a:extLst>
              <a:ext uri="{FF2B5EF4-FFF2-40B4-BE49-F238E27FC236}">
                <a16:creationId xmlns:a16="http://schemas.microsoft.com/office/drawing/2014/main" id="{DFB50547-376C-6558-D25B-F28E5D9B9053}"/>
              </a:ext>
            </a:extLst>
          </p:cNvPr>
          <p:cNvCxnSpPr/>
          <p:nvPr/>
        </p:nvCxnSpPr>
        <p:spPr>
          <a:xfrm flipV="1">
            <a:off x="376181" y="1062638"/>
            <a:ext cx="8397433" cy="46299"/>
          </a:xfrm>
          <a:prstGeom prst="line">
            <a:avLst/>
          </a:prstGeom>
          <a:ln w="22225">
            <a:solidFill>
              <a:schemeClr val="accent2"/>
            </a:solidFill>
          </a:ln>
        </p:spPr>
        <p:style>
          <a:lnRef idx="1">
            <a:schemeClr val="accent1"/>
          </a:lnRef>
          <a:fillRef idx="0">
            <a:schemeClr val="accent1"/>
          </a:fillRef>
          <a:effectRef idx="0">
            <a:schemeClr val="accent1"/>
          </a:effectRef>
          <a:fontRef idx="minor">
            <a:schemeClr val="tx1"/>
          </a:fontRef>
        </p:style>
      </p:cxnSp>
      <p:sp>
        <p:nvSpPr>
          <p:cNvPr id="28" name="TextBox 27">
            <a:extLst>
              <a:ext uri="{FF2B5EF4-FFF2-40B4-BE49-F238E27FC236}">
                <a16:creationId xmlns:a16="http://schemas.microsoft.com/office/drawing/2014/main" id="{3C8A9ADF-340C-4E53-4304-13BA4ABE39BF}"/>
              </a:ext>
            </a:extLst>
          </p:cNvPr>
          <p:cNvSpPr txBox="1"/>
          <p:nvPr/>
        </p:nvSpPr>
        <p:spPr>
          <a:xfrm>
            <a:off x="4572003" y="4738220"/>
            <a:ext cx="4139469" cy="1477328"/>
          </a:xfrm>
          <a:prstGeom prst="rect">
            <a:avLst/>
          </a:prstGeom>
          <a:noFill/>
        </p:spPr>
        <p:txBody>
          <a:bodyPr wrap="square" rtlCol="0">
            <a:spAutoFit/>
          </a:bodyPr>
          <a:lstStyle/>
          <a:p>
            <a:pPr>
              <a:buFont typeface="Wingdings" panose="05000000000000000000" pitchFamily="2" charset="2"/>
              <a:buChar char="v"/>
            </a:pPr>
            <a:r>
              <a:rPr lang="en-US" kern="0" dirty="0">
                <a:solidFill>
                  <a:schemeClr val="tx2"/>
                </a:solidFill>
              </a:rPr>
              <a:t>   Multiple interactions within detector</a:t>
            </a:r>
          </a:p>
          <a:p>
            <a:pPr>
              <a:buFont typeface="Wingdings" panose="05000000000000000000" pitchFamily="2" charset="2"/>
              <a:buChar char="v"/>
            </a:pPr>
            <a:r>
              <a:rPr lang="en-US" kern="0" dirty="0">
                <a:solidFill>
                  <a:schemeClr val="tx2"/>
                </a:solidFill>
              </a:rPr>
              <a:t>   E</a:t>
            </a:r>
            <a:r>
              <a:rPr lang="en-US" kern="0" baseline="-25000" dirty="0">
                <a:solidFill>
                  <a:schemeClr val="tx2"/>
                </a:solidFill>
              </a:rPr>
              <a:t>𝛾</a:t>
            </a:r>
            <a:r>
              <a:rPr lang="en-US" kern="0" dirty="0">
                <a:solidFill>
                  <a:schemeClr val="tx2"/>
                </a:solidFill>
              </a:rPr>
              <a:t> = E</a:t>
            </a:r>
            <a:r>
              <a:rPr lang="en-US" kern="0" baseline="-25000" dirty="0">
                <a:solidFill>
                  <a:schemeClr val="tx2"/>
                </a:solidFill>
              </a:rPr>
              <a:t>1</a:t>
            </a:r>
            <a:r>
              <a:rPr lang="en-US" kern="0" dirty="0">
                <a:solidFill>
                  <a:schemeClr val="tx2"/>
                </a:solidFill>
              </a:rPr>
              <a:t> + E</a:t>
            </a:r>
            <a:r>
              <a:rPr lang="en-US" kern="0" baseline="-25000" dirty="0">
                <a:solidFill>
                  <a:schemeClr val="tx2"/>
                </a:solidFill>
              </a:rPr>
              <a:t>2</a:t>
            </a:r>
            <a:r>
              <a:rPr lang="en-US" kern="0" dirty="0">
                <a:solidFill>
                  <a:schemeClr val="tx2"/>
                </a:solidFill>
              </a:rPr>
              <a:t> + E</a:t>
            </a:r>
            <a:r>
              <a:rPr lang="en-US" kern="0" baseline="-25000" dirty="0">
                <a:solidFill>
                  <a:schemeClr val="tx2"/>
                </a:solidFill>
              </a:rPr>
              <a:t>3</a:t>
            </a:r>
            <a:r>
              <a:rPr lang="en-US" kern="0" dirty="0">
                <a:solidFill>
                  <a:schemeClr val="tx2"/>
                </a:solidFill>
              </a:rPr>
              <a:t> + …</a:t>
            </a:r>
          </a:p>
          <a:p>
            <a:pPr>
              <a:buFont typeface="Wingdings" panose="05000000000000000000" pitchFamily="2" charset="2"/>
              <a:buChar char="v"/>
            </a:pPr>
            <a:r>
              <a:rPr lang="en-US" kern="0" dirty="0">
                <a:solidFill>
                  <a:schemeClr val="tx2"/>
                </a:solidFill>
              </a:rPr>
              <a:t>   The photon may have come from     any   point on the “event circle”</a:t>
            </a:r>
          </a:p>
          <a:p>
            <a:endParaRPr lang="en-US" dirty="0"/>
          </a:p>
        </p:txBody>
      </p:sp>
      <p:sp>
        <p:nvSpPr>
          <p:cNvPr id="33" name="Footer Placeholder 4">
            <a:extLst>
              <a:ext uri="{FF2B5EF4-FFF2-40B4-BE49-F238E27FC236}">
                <a16:creationId xmlns:a16="http://schemas.microsoft.com/office/drawing/2014/main" id="{F7A28BF2-BE96-8BA4-47AE-39B587EF9070}"/>
              </a:ext>
            </a:extLst>
          </p:cNvPr>
          <p:cNvSpPr>
            <a:spLocks noGrp="1"/>
          </p:cNvSpPr>
          <p:nvPr>
            <p:ph type="ftr" sz="quarter" idx="11"/>
          </p:nvPr>
        </p:nvSpPr>
        <p:spPr>
          <a:xfrm>
            <a:off x="1102647" y="6296683"/>
            <a:ext cx="3587780" cy="561319"/>
          </a:xfrm>
          <a:noFill/>
        </p:spPr>
        <p:txBody>
          <a:bodyPr/>
          <a:lstStyle/>
          <a:p>
            <a:r>
              <a:rPr lang="en-US" dirty="0" err="1"/>
              <a:t>TeVPA</a:t>
            </a:r>
            <a:r>
              <a:rPr lang="en-US" dirty="0"/>
              <a:t> 2022, Kingston, Ontario</a:t>
            </a:r>
          </a:p>
          <a:p>
            <a:r>
              <a:rPr lang="en-US" dirty="0"/>
              <a:t>Jarred Roberts – University of California San Diego</a:t>
            </a:r>
          </a:p>
        </p:txBody>
      </p:sp>
      <p:sp>
        <p:nvSpPr>
          <p:cNvPr id="34" name="Slide Number Placeholder 5">
            <a:extLst>
              <a:ext uri="{FF2B5EF4-FFF2-40B4-BE49-F238E27FC236}">
                <a16:creationId xmlns:a16="http://schemas.microsoft.com/office/drawing/2014/main" id="{FFFA4A44-C1DE-B42D-E71F-DD2151EBB8C0}"/>
              </a:ext>
            </a:extLst>
          </p:cNvPr>
          <p:cNvSpPr>
            <a:spLocks noGrp="1"/>
          </p:cNvSpPr>
          <p:nvPr>
            <p:ph type="sldNum" sz="quarter" idx="12"/>
          </p:nvPr>
        </p:nvSpPr>
        <p:spPr>
          <a:xfrm>
            <a:off x="8329298" y="6394781"/>
            <a:ext cx="565159" cy="365125"/>
          </a:xfrm>
        </p:spPr>
        <p:txBody>
          <a:bodyPr/>
          <a:lstStyle/>
          <a:p>
            <a:fld id="{6D22F896-40B5-4ADD-8801-0D06FADFA095}" type="slidenum">
              <a:rPr lang="en-US" smtClean="0"/>
              <a:t>10</a:t>
            </a:fld>
            <a:endParaRPr lang="en-US" dirty="0"/>
          </a:p>
        </p:txBody>
      </p:sp>
      <p:pic>
        <p:nvPicPr>
          <p:cNvPr id="35" name="Picture 34" descr="Logo, company name&#10;&#10;Description automatically generated">
            <a:extLst>
              <a:ext uri="{FF2B5EF4-FFF2-40B4-BE49-F238E27FC236}">
                <a16:creationId xmlns:a16="http://schemas.microsoft.com/office/drawing/2014/main" id="{EFF61EFC-CB5D-0712-4E94-51A7376BC3F1}"/>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3297" y="6343135"/>
            <a:ext cx="948265" cy="416768"/>
          </a:xfrm>
          <a:prstGeom prst="rect">
            <a:avLst/>
          </a:prstGeom>
        </p:spPr>
      </p:pic>
      <p:pic>
        <p:nvPicPr>
          <p:cNvPr id="5" name="Picture 4" descr="A picture containing graphical user interface&#10;&#10;Description automatically generated">
            <a:extLst>
              <a:ext uri="{FF2B5EF4-FFF2-40B4-BE49-F238E27FC236}">
                <a16:creationId xmlns:a16="http://schemas.microsoft.com/office/drawing/2014/main" id="{583E3A3A-28ED-BDB7-B20E-8E8400855E3F}"/>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891954" y="1789595"/>
            <a:ext cx="3176997" cy="2360685"/>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176365722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85A189-94CA-75E5-0908-781145A12A6A}"/>
              </a:ext>
            </a:extLst>
          </p:cNvPr>
          <p:cNvSpPr>
            <a:spLocks noGrp="1"/>
          </p:cNvSpPr>
          <p:nvPr>
            <p:ph type="title"/>
          </p:nvPr>
        </p:nvSpPr>
        <p:spPr>
          <a:xfrm>
            <a:off x="376179" y="63253"/>
            <a:ext cx="6915456" cy="970451"/>
          </a:xfrm>
        </p:spPr>
        <p:txBody>
          <a:bodyPr>
            <a:normAutofit/>
          </a:bodyPr>
          <a:lstStyle/>
          <a:p>
            <a:pPr algn="l"/>
            <a:r>
              <a:rPr lang="en-US" sz="2800" dirty="0"/>
              <a:t>COSI Imaging Techniques</a:t>
            </a:r>
          </a:p>
        </p:txBody>
      </p:sp>
      <p:pic>
        <p:nvPicPr>
          <p:cNvPr id="5" name="Picture 1">
            <a:extLst>
              <a:ext uri="{FF2B5EF4-FFF2-40B4-BE49-F238E27FC236}">
                <a16:creationId xmlns:a16="http://schemas.microsoft.com/office/drawing/2014/main" id="{A61D2B5C-9B9F-06EC-3412-8E2874805E1C}"/>
              </a:ext>
            </a:extLst>
          </p:cNvPr>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rot="5400000">
            <a:off x="745156" y="2399637"/>
            <a:ext cx="2475523" cy="1572380"/>
          </a:xfrm>
          <a:prstGeom prst="ellipse">
            <a:avLst/>
          </a:prstGeom>
          <a:ln w="63500" cap="rnd">
            <a:no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a:extLst>
            <a:ext uri="{909E8E84-426E-40DD-AFC4-6F175D3DCCD1}">
              <a14:hiddenFill xmlns:a14="http://schemas.microsoft.com/office/drawing/2010/main">
                <a:solidFill>
                  <a:srgbClr val="FFFFFF"/>
                </a:solidFill>
              </a14:hiddenFill>
            </a:ext>
          </a:extLst>
        </p:spPr>
      </p:pic>
      <p:pic>
        <p:nvPicPr>
          <p:cNvPr id="6" name="Picture 5">
            <a:extLst>
              <a:ext uri="{FF2B5EF4-FFF2-40B4-BE49-F238E27FC236}">
                <a16:creationId xmlns:a16="http://schemas.microsoft.com/office/drawing/2014/main" id="{2810C8EA-2B70-2846-B2B8-18273BBD6457}"/>
              </a:ext>
            </a:extLst>
          </p:cNvPr>
          <p:cNvPicPr>
            <a:picLocks noChangeAspect="1"/>
          </p:cNvPicPr>
          <p:nvPr/>
        </p:nvPicPr>
        <p:blipFill rotWithShape="1">
          <a:blip r:embed="rId4" cstate="hqprint">
            <a:extLst>
              <a:ext uri="{28A0092B-C50C-407E-A947-70E740481C1C}">
                <a14:useLocalDpi xmlns:a14="http://schemas.microsoft.com/office/drawing/2010/main"/>
              </a:ext>
            </a:extLst>
          </a:blip>
          <a:srcRect l="9889" t="8794" r="9951" b="10561"/>
          <a:stretch/>
        </p:blipFill>
        <p:spPr>
          <a:xfrm>
            <a:off x="3952583" y="1503375"/>
            <a:ext cx="4323559" cy="2040331"/>
          </a:xfrm>
          <a:prstGeom prst="rect">
            <a:avLst/>
          </a:prstGeom>
        </p:spPr>
      </p:pic>
      <p:sp>
        <p:nvSpPr>
          <p:cNvPr id="7" name="TextBox 9">
            <a:extLst>
              <a:ext uri="{FF2B5EF4-FFF2-40B4-BE49-F238E27FC236}">
                <a16:creationId xmlns:a16="http://schemas.microsoft.com/office/drawing/2014/main" id="{5C9791BE-AF1D-064E-BB8B-D62D54A14041}"/>
              </a:ext>
            </a:extLst>
          </p:cNvPr>
          <p:cNvSpPr txBox="1"/>
          <p:nvPr/>
        </p:nvSpPr>
        <p:spPr>
          <a:xfrm>
            <a:off x="4378672" y="1202990"/>
            <a:ext cx="4026481" cy="276999"/>
          </a:xfrm>
          <a:prstGeom prst="rect">
            <a:avLst/>
          </a:prstGeom>
          <a:noFill/>
        </p:spPr>
        <p:txBody>
          <a:bodyPr wrap="square" rtlCol="0">
            <a:spAutoFit/>
          </a:bodyPr>
          <a:lstStyle>
            <a:defPPr>
              <a:defRPr lang="en-US"/>
            </a:defPPr>
            <a:lvl1pPr algn="l" rtl="0" eaLnBrk="0" fontAlgn="base" hangingPunct="0">
              <a:spcBef>
                <a:spcPct val="20000"/>
              </a:spcBef>
              <a:spcAft>
                <a:spcPct val="0"/>
              </a:spcAft>
              <a:buChar char="•"/>
              <a:defRPr sz="1600" kern="1200">
                <a:solidFill>
                  <a:schemeClr val="tx1"/>
                </a:solidFill>
                <a:latin typeface="Times New Roman" pitchFamily="18" charset="0"/>
                <a:ea typeface="+mn-ea"/>
                <a:cs typeface="+mn-cs"/>
              </a:defRPr>
            </a:lvl1pPr>
            <a:lvl2pPr marL="457200" algn="l" rtl="0" eaLnBrk="0" fontAlgn="base" hangingPunct="0">
              <a:spcBef>
                <a:spcPct val="20000"/>
              </a:spcBef>
              <a:spcAft>
                <a:spcPct val="0"/>
              </a:spcAft>
              <a:buChar char="•"/>
              <a:defRPr sz="1600" kern="1200">
                <a:solidFill>
                  <a:schemeClr val="tx1"/>
                </a:solidFill>
                <a:latin typeface="Times New Roman" pitchFamily="18" charset="0"/>
                <a:ea typeface="+mn-ea"/>
                <a:cs typeface="+mn-cs"/>
              </a:defRPr>
            </a:lvl2pPr>
            <a:lvl3pPr marL="914400" algn="l" rtl="0" eaLnBrk="0" fontAlgn="base" hangingPunct="0">
              <a:spcBef>
                <a:spcPct val="20000"/>
              </a:spcBef>
              <a:spcAft>
                <a:spcPct val="0"/>
              </a:spcAft>
              <a:buChar char="•"/>
              <a:defRPr sz="1600" kern="1200">
                <a:solidFill>
                  <a:schemeClr val="tx1"/>
                </a:solidFill>
                <a:latin typeface="Times New Roman" pitchFamily="18" charset="0"/>
                <a:ea typeface="+mn-ea"/>
                <a:cs typeface="+mn-cs"/>
              </a:defRPr>
            </a:lvl3pPr>
            <a:lvl4pPr marL="1371600" algn="l" rtl="0" eaLnBrk="0" fontAlgn="base" hangingPunct="0">
              <a:spcBef>
                <a:spcPct val="20000"/>
              </a:spcBef>
              <a:spcAft>
                <a:spcPct val="0"/>
              </a:spcAft>
              <a:buChar char="•"/>
              <a:defRPr sz="1600" kern="1200">
                <a:solidFill>
                  <a:schemeClr val="tx1"/>
                </a:solidFill>
                <a:latin typeface="Times New Roman" pitchFamily="18" charset="0"/>
                <a:ea typeface="+mn-ea"/>
                <a:cs typeface="+mn-cs"/>
              </a:defRPr>
            </a:lvl4pPr>
            <a:lvl5pPr marL="1828800" algn="l" rtl="0" eaLnBrk="0" fontAlgn="base" hangingPunct="0">
              <a:spcBef>
                <a:spcPct val="20000"/>
              </a:spcBef>
              <a:spcAft>
                <a:spcPct val="0"/>
              </a:spcAft>
              <a:buChar char="•"/>
              <a:defRPr sz="1600" kern="1200">
                <a:solidFill>
                  <a:schemeClr val="tx1"/>
                </a:solidFill>
                <a:latin typeface="Times New Roman" pitchFamily="18" charset="0"/>
                <a:ea typeface="+mn-ea"/>
                <a:cs typeface="+mn-cs"/>
              </a:defRPr>
            </a:lvl5pPr>
            <a:lvl6pPr marL="2286000" algn="l" defTabSz="914400" rtl="0" eaLnBrk="1" latinLnBrk="0" hangingPunct="1">
              <a:defRPr sz="1600" kern="1200">
                <a:solidFill>
                  <a:schemeClr val="tx1"/>
                </a:solidFill>
                <a:latin typeface="Times New Roman" pitchFamily="18" charset="0"/>
                <a:ea typeface="+mn-ea"/>
                <a:cs typeface="+mn-cs"/>
              </a:defRPr>
            </a:lvl6pPr>
            <a:lvl7pPr marL="2743200" algn="l" defTabSz="914400" rtl="0" eaLnBrk="1" latinLnBrk="0" hangingPunct="1">
              <a:defRPr sz="1600" kern="1200">
                <a:solidFill>
                  <a:schemeClr val="tx1"/>
                </a:solidFill>
                <a:latin typeface="Times New Roman" pitchFamily="18" charset="0"/>
                <a:ea typeface="+mn-ea"/>
                <a:cs typeface="+mn-cs"/>
              </a:defRPr>
            </a:lvl7pPr>
            <a:lvl8pPr marL="3200400" algn="l" defTabSz="914400" rtl="0" eaLnBrk="1" latinLnBrk="0" hangingPunct="1">
              <a:defRPr sz="1600" kern="1200">
                <a:solidFill>
                  <a:schemeClr val="tx1"/>
                </a:solidFill>
                <a:latin typeface="Times New Roman" pitchFamily="18" charset="0"/>
                <a:ea typeface="+mn-ea"/>
                <a:cs typeface="+mn-cs"/>
              </a:defRPr>
            </a:lvl8pPr>
            <a:lvl9pPr marL="3657600" algn="l" defTabSz="914400" rtl="0" eaLnBrk="1" latinLnBrk="0" hangingPunct="1">
              <a:defRPr sz="1600" kern="1200">
                <a:solidFill>
                  <a:schemeClr val="tx1"/>
                </a:solidFill>
                <a:latin typeface="Times New Roman" pitchFamily="18" charset="0"/>
                <a:ea typeface="+mn-ea"/>
                <a:cs typeface="+mn-cs"/>
              </a:defRPr>
            </a:lvl9pPr>
          </a:lstStyle>
          <a:p>
            <a:pPr>
              <a:buNone/>
            </a:pPr>
            <a:r>
              <a:rPr lang="en-US" sz="1200" b="1" dirty="0">
                <a:solidFill>
                  <a:schemeClr val="tx2"/>
                </a:solidFill>
                <a:latin typeface="+mn-lt"/>
              </a:rPr>
              <a:t>Back-projected Compton cones in image space</a:t>
            </a:r>
          </a:p>
        </p:txBody>
      </p:sp>
      <p:pic>
        <p:nvPicPr>
          <p:cNvPr id="8" name="Picture 7">
            <a:extLst>
              <a:ext uri="{FF2B5EF4-FFF2-40B4-BE49-F238E27FC236}">
                <a16:creationId xmlns:a16="http://schemas.microsoft.com/office/drawing/2014/main" id="{4DFF53E5-B298-EF46-95C3-365452CE7B5D}"/>
              </a:ext>
            </a:extLst>
          </p:cNvPr>
          <p:cNvPicPr>
            <a:picLocks noChangeAspect="1"/>
          </p:cNvPicPr>
          <p:nvPr/>
        </p:nvPicPr>
        <p:blipFill rotWithShape="1">
          <a:blip r:embed="rId5" cstate="hqprint">
            <a:extLst>
              <a:ext uri="{28A0092B-C50C-407E-A947-70E740481C1C}">
                <a14:useLocalDpi xmlns:a14="http://schemas.microsoft.com/office/drawing/2010/main"/>
              </a:ext>
            </a:extLst>
          </a:blip>
          <a:srcRect l="10790" t="10336" r="10296" b="11462"/>
          <a:stretch/>
        </p:blipFill>
        <p:spPr>
          <a:xfrm>
            <a:off x="3952583" y="3971423"/>
            <a:ext cx="4356147" cy="2024875"/>
          </a:xfrm>
          <a:prstGeom prst="rect">
            <a:avLst/>
          </a:prstGeom>
        </p:spPr>
      </p:pic>
      <p:sp>
        <p:nvSpPr>
          <p:cNvPr id="9" name="TextBox 11">
            <a:extLst>
              <a:ext uri="{FF2B5EF4-FFF2-40B4-BE49-F238E27FC236}">
                <a16:creationId xmlns:a16="http://schemas.microsoft.com/office/drawing/2014/main" id="{854EEEA7-285C-7B4E-9FD6-9156C3BD6AA7}"/>
              </a:ext>
            </a:extLst>
          </p:cNvPr>
          <p:cNvSpPr txBox="1"/>
          <p:nvPr/>
        </p:nvSpPr>
        <p:spPr>
          <a:xfrm>
            <a:off x="4572000" y="3658623"/>
            <a:ext cx="3639827" cy="276999"/>
          </a:xfrm>
          <a:prstGeom prst="rect">
            <a:avLst/>
          </a:prstGeom>
          <a:noFill/>
        </p:spPr>
        <p:txBody>
          <a:bodyPr wrap="square" rtlCol="0">
            <a:spAutoFit/>
          </a:bodyPr>
          <a:lstStyle>
            <a:defPPr>
              <a:defRPr lang="en-US"/>
            </a:defPPr>
            <a:lvl1pPr algn="l" rtl="0" eaLnBrk="0" fontAlgn="base" hangingPunct="0">
              <a:spcBef>
                <a:spcPct val="20000"/>
              </a:spcBef>
              <a:spcAft>
                <a:spcPct val="0"/>
              </a:spcAft>
              <a:buChar char="•"/>
              <a:defRPr sz="1600" kern="1200">
                <a:solidFill>
                  <a:schemeClr val="tx1"/>
                </a:solidFill>
                <a:latin typeface="Times New Roman" pitchFamily="18" charset="0"/>
                <a:ea typeface="+mn-ea"/>
                <a:cs typeface="+mn-cs"/>
              </a:defRPr>
            </a:lvl1pPr>
            <a:lvl2pPr marL="457200" algn="l" rtl="0" eaLnBrk="0" fontAlgn="base" hangingPunct="0">
              <a:spcBef>
                <a:spcPct val="20000"/>
              </a:spcBef>
              <a:spcAft>
                <a:spcPct val="0"/>
              </a:spcAft>
              <a:buChar char="•"/>
              <a:defRPr sz="1600" kern="1200">
                <a:solidFill>
                  <a:schemeClr val="tx1"/>
                </a:solidFill>
                <a:latin typeface="Times New Roman" pitchFamily="18" charset="0"/>
                <a:ea typeface="+mn-ea"/>
                <a:cs typeface="+mn-cs"/>
              </a:defRPr>
            </a:lvl2pPr>
            <a:lvl3pPr marL="914400" algn="l" rtl="0" eaLnBrk="0" fontAlgn="base" hangingPunct="0">
              <a:spcBef>
                <a:spcPct val="20000"/>
              </a:spcBef>
              <a:spcAft>
                <a:spcPct val="0"/>
              </a:spcAft>
              <a:buChar char="•"/>
              <a:defRPr sz="1600" kern="1200">
                <a:solidFill>
                  <a:schemeClr val="tx1"/>
                </a:solidFill>
                <a:latin typeface="Times New Roman" pitchFamily="18" charset="0"/>
                <a:ea typeface="+mn-ea"/>
                <a:cs typeface="+mn-cs"/>
              </a:defRPr>
            </a:lvl3pPr>
            <a:lvl4pPr marL="1371600" algn="l" rtl="0" eaLnBrk="0" fontAlgn="base" hangingPunct="0">
              <a:spcBef>
                <a:spcPct val="20000"/>
              </a:spcBef>
              <a:spcAft>
                <a:spcPct val="0"/>
              </a:spcAft>
              <a:buChar char="•"/>
              <a:defRPr sz="1600" kern="1200">
                <a:solidFill>
                  <a:schemeClr val="tx1"/>
                </a:solidFill>
                <a:latin typeface="Times New Roman" pitchFamily="18" charset="0"/>
                <a:ea typeface="+mn-ea"/>
                <a:cs typeface="+mn-cs"/>
              </a:defRPr>
            </a:lvl4pPr>
            <a:lvl5pPr marL="1828800" algn="l" rtl="0" eaLnBrk="0" fontAlgn="base" hangingPunct="0">
              <a:spcBef>
                <a:spcPct val="20000"/>
              </a:spcBef>
              <a:spcAft>
                <a:spcPct val="0"/>
              </a:spcAft>
              <a:buChar char="•"/>
              <a:defRPr sz="1600" kern="1200">
                <a:solidFill>
                  <a:schemeClr val="tx1"/>
                </a:solidFill>
                <a:latin typeface="Times New Roman" pitchFamily="18" charset="0"/>
                <a:ea typeface="+mn-ea"/>
                <a:cs typeface="+mn-cs"/>
              </a:defRPr>
            </a:lvl5pPr>
            <a:lvl6pPr marL="2286000" algn="l" defTabSz="914400" rtl="0" eaLnBrk="1" latinLnBrk="0" hangingPunct="1">
              <a:defRPr sz="1600" kern="1200">
                <a:solidFill>
                  <a:schemeClr val="tx1"/>
                </a:solidFill>
                <a:latin typeface="Times New Roman" pitchFamily="18" charset="0"/>
                <a:ea typeface="+mn-ea"/>
                <a:cs typeface="+mn-cs"/>
              </a:defRPr>
            </a:lvl6pPr>
            <a:lvl7pPr marL="2743200" algn="l" defTabSz="914400" rtl="0" eaLnBrk="1" latinLnBrk="0" hangingPunct="1">
              <a:defRPr sz="1600" kern="1200">
                <a:solidFill>
                  <a:schemeClr val="tx1"/>
                </a:solidFill>
                <a:latin typeface="Times New Roman" pitchFamily="18" charset="0"/>
                <a:ea typeface="+mn-ea"/>
                <a:cs typeface="+mn-cs"/>
              </a:defRPr>
            </a:lvl7pPr>
            <a:lvl8pPr marL="3200400" algn="l" defTabSz="914400" rtl="0" eaLnBrk="1" latinLnBrk="0" hangingPunct="1">
              <a:defRPr sz="1600" kern="1200">
                <a:solidFill>
                  <a:schemeClr val="tx1"/>
                </a:solidFill>
                <a:latin typeface="Times New Roman" pitchFamily="18" charset="0"/>
                <a:ea typeface="+mn-ea"/>
                <a:cs typeface="+mn-cs"/>
              </a:defRPr>
            </a:lvl8pPr>
            <a:lvl9pPr marL="3657600" algn="l" defTabSz="914400" rtl="0" eaLnBrk="1" latinLnBrk="0" hangingPunct="1">
              <a:defRPr sz="1600" kern="1200">
                <a:solidFill>
                  <a:schemeClr val="tx1"/>
                </a:solidFill>
                <a:latin typeface="Times New Roman" pitchFamily="18" charset="0"/>
                <a:ea typeface="+mn-ea"/>
                <a:cs typeface="+mn-cs"/>
              </a:defRPr>
            </a:lvl9pPr>
          </a:lstStyle>
          <a:p>
            <a:pPr>
              <a:buNone/>
            </a:pPr>
            <a:r>
              <a:rPr lang="en-US" sz="1200" b="1" dirty="0">
                <a:solidFill>
                  <a:schemeClr val="tx2"/>
                </a:solidFill>
                <a:latin typeface="+mn-lt"/>
              </a:rPr>
              <a:t>Iterative deconvolution to recover image</a:t>
            </a:r>
          </a:p>
        </p:txBody>
      </p:sp>
      <p:sp>
        <p:nvSpPr>
          <p:cNvPr id="10" name="TextBox 9">
            <a:extLst>
              <a:ext uri="{FF2B5EF4-FFF2-40B4-BE49-F238E27FC236}">
                <a16:creationId xmlns:a16="http://schemas.microsoft.com/office/drawing/2014/main" id="{09FB7142-9074-F12B-691D-EBCD4679C4AB}"/>
              </a:ext>
            </a:extLst>
          </p:cNvPr>
          <p:cNvSpPr txBox="1"/>
          <p:nvPr/>
        </p:nvSpPr>
        <p:spPr>
          <a:xfrm>
            <a:off x="1051562" y="4573781"/>
            <a:ext cx="1862712" cy="523220"/>
          </a:xfrm>
          <a:prstGeom prst="rect">
            <a:avLst/>
          </a:prstGeom>
          <a:noFill/>
        </p:spPr>
        <p:txBody>
          <a:bodyPr wrap="square" rtlCol="0">
            <a:spAutoFit/>
          </a:bodyPr>
          <a:lstStyle/>
          <a:p>
            <a:pPr algn="ctr">
              <a:buNone/>
            </a:pPr>
            <a:r>
              <a:rPr lang="en-US" sz="1400" dirty="0">
                <a:solidFill>
                  <a:schemeClr val="tx2"/>
                </a:solidFill>
                <a:ea typeface="Tahoma" panose="020B0604030504040204" pitchFamily="34" charset="0"/>
                <a:cs typeface="Tahoma" panose="020B0604030504040204" pitchFamily="34" charset="0"/>
              </a:rPr>
              <a:t>Deconvolved image of a point source</a:t>
            </a:r>
          </a:p>
        </p:txBody>
      </p:sp>
      <p:cxnSp>
        <p:nvCxnSpPr>
          <p:cNvPr id="11" name="Straight Connector 10">
            <a:extLst>
              <a:ext uri="{FF2B5EF4-FFF2-40B4-BE49-F238E27FC236}">
                <a16:creationId xmlns:a16="http://schemas.microsoft.com/office/drawing/2014/main" id="{87F342EB-CBB8-8217-670C-18A9EB476A7D}"/>
              </a:ext>
            </a:extLst>
          </p:cNvPr>
          <p:cNvCxnSpPr/>
          <p:nvPr/>
        </p:nvCxnSpPr>
        <p:spPr>
          <a:xfrm flipV="1">
            <a:off x="376181" y="1062638"/>
            <a:ext cx="8397433" cy="46299"/>
          </a:xfrm>
          <a:prstGeom prst="line">
            <a:avLst/>
          </a:prstGeom>
          <a:ln w="22225">
            <a:solidFill>
              <a:schemeClr val="accent2"/>
            </a:solidFill>
          </a:ln>
        </p:spPr>
        <p:style>
          <a:lnRef idx="1">
            <a:schemeClr val="accent1"/>
          </a:lnRef>
          <a:fillRef idx="0">
            <a:schemeClr val="accent1"/>
          </a:fillRef>
          <a:effectRef idx="0">
            <a:schemeClr val="accent1"/>
          </a:effectRef>
          <a:fontRef idx="minor">
            <a:schemeClr val="tx1"/>
          </a:fontRef>
        </p:style>
      </p:cxnSp>
      <p:sp>
        <p:nvSpPr>
          <p:cNvPr id="12" name="Footer Placeholder 4">
            <a:extLst>
              <a:ext uri="{FF2B5EF4-FFF2-40B4-BE49-F238E27FC236}">
                <a16:creationId xmlns:a16="http://schemas.microsoft.com/office/drawing/2014/main" id="{20BB0108-92C9-CA09-381C-9756B33F902B}"/>
              </a:ext>
            </a:extLst>
          </p:cNvPr>
          <p:cNvSpPr>
            <a:spLocks noGrp="1"/>
          </p:cNvSpPr>
          <p:nvPr>
            <p:ph type="ftr" sz="quarter" idx="11"/>
          </p:nvPr>
        </p:nvSpPr>
        <p:spPr>
          <a:xfrm>
            <a:off x="1102647" y="6296683"/>
            <a:ext cx="3587780" cy="561319"/>
          </a:xfrm>
          <a:noFill/>
        </p:spPr>
        <p:txBody>
          <a:bodyPr/>
          <a:lstStyle/>
          <a:p>
            <a:r>
              <a:rPr lang="en-US" dirty="0" err="1"/>
              <a:t>TeVPA</a:t>
            </a:r>
            <a:r>
              <a:rPr lang="en-US" dirty="0"/>
              <a:t> 2022, Kingston, Ontario</a:t>
            </a:r>
          </a:p>
          <a:p>
            <a:r>
              <a:rPr lang="en-US" dirty="0"/>
              <a:t>Jarred Roberts – University of California San Diego</a:t>
            </a:r>
          </a:p>
        </p:txBody>
      </p:sp>
      <p:sp>
        <p:nvSpPr>
          <p:cNvPr id="13" name="Slide Number Placeholder 5">
            <a:extLst>
              <a:ext uri="{FF2B5EF4-FFF2-40B4-BE49-F238E27FC236}">
                <a16:creationId xmlns:a16="http://schemas.microsoft.com/office/drawing/2014/main" id="{AA7EFFD4-2799-BD92-06B6-C82D15A2397D}"/>
              </a:ext>
            </a:extLst>
          </p:cNvPr>
          <p:cNvSpPr>
            <a:spLocks noGrp="1"/>
          </p:cNvSpPr>
          <p:nvPr>
            <p:ph type="sldNum" sz="quarter" idx="12"/>
          </p:nvPr>
        </p:nvSpPr>
        <p:spPr>
          <a:xfrm>
            <a:off x="8329298" y="6394781"/>
            <a:ext cx="565159" cy="365125"/>
          </a:xfrm>
        </p:spPr>
        <p:txBody>
          <a:bodyPr/>
          <a:lstStyle/>
          <a:p>
            <a:fld id="{6D22F896-40B5-4ADD-8801-0D06FADFA095}" type="slidenum">
              <a:rPr lang="en-US" smtClean="0"/>
              <a:t>11</a:t>
            </a:fld>
            <a:endParaRPr lang="en-US" dirty="0"/>
          </a:p>
        </p:txBody>
      </p:sp>
      <p:pic>
        <p:nvPicPr>
          <p:cNvPr id="14" name="Picture 13" descr="Logo, company name&#10;&#10;Description automatically generated">
            <a:extLst>
              <a:ext uri="{FF2B5EF4-FFF2-40B4-BE49-F238E27FC236}">
                <a16:creationId xmlns:a16="http://schemas.microsoft.com/office/drawing/2014/main" id="{9F01D838-E84F-328F-3153-57DCFAF9B1E2}"/>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03297" y="6343135"/>
            <a:ext cx="948265" cy="416768"/>
          </a:xfrm>
          <a:prstGeom prst="rect">
            <a:avLst/>
          </a:prstGeom>
        </p:spPr>
      </p:pic>
    </p:spTree>
    <p:extLst>
      <p:ext uri="{BB962C8B-B14F-4D97-AF65-F5344CB8AC3E}">
        <p14:creationId xmlns:p14="http://schemas.microsoft.com/office/powerpoint/2010/main" val="179573242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765AD1D-D675-8D47-B9F7-B269AE287CE5}"/>
              </a:ext>
            </a:extLst>
          </p:cNvPr>
          <p:cNvSpPr>
            <a:spLocks noGrp="1"/>
          </p:cNvSpPr>
          <p:nvPr>
            <p:ph type="title"/>
          </p:nvPr>
        </p:nvSpPr>
        <p:spPr>
          <a:xfrm>
            <a:off x="376178" y="227881"/>
            <a:ext cx="6764627" cy="719860"/>
          </a:xfrm>
        </p:spPr>
        <p:txBody>
          <a:bodyPr>
            <a:normAutofit/>
          </a:bodyPr>
          <a:lstStyle/>
          <a:p>
            <a:pPr algn="l"/>
            <a:r>
              <a:rPr lang="en-US" sz="2400" dirty="0"/>
              <a:t>COSI: NASA Small Explorer satellite mission</a:t>
            </a:r>
          </a:p>
        </p:txBody>
      </p:sp>
      <p:sp>
        <p:nvSpPr>
          <p:cNvPr id="9" name="TextBox 8">
            <a:extLst>
              <a:ext uri="{FF2B5EF4-FFF2-40B4-BE49-F238E27FC236}">
                <a16:creationId xmlns:a16="http://schemas.microsoft.com/office/drawing/2014/main" id="{098FD83D-386F-2349-9301-A906586D5EAB}"/>
              </a:ext>
            </a:extLst>
          </p:cNvPr>
          <p:cNvSpPr txBox="1"/>
          <p:nvPr/>
        </p:nvSpPr>
        <p:spPr>
          <a:xfrm>
            <a:off x="632859" y="5691697"/>
            <a:ext cx="4214615" cy="369332"/>
          </a:xfrm>
          <a:prstGeom prst="rect">
            <a:avLst/>
          </a:prstGeom>
          <a:noFill/>
        </p:spPr>
        <p:txBody>
          <a:bodyPr wrap="none" rtlCol="0">
            <a:spAutoFit/>
          </a:bodyPr>
          <a:lstStyle/>
          <a:p>
            <a:pPr algn="ctr">
              <a:buNone/>
            </a:pPr>
            <a:r>
              <a:rPr lang="en-US" dirty="0">
                <a:solidFill>
                  <a:schemeClr val="tx2"/>
                </a:solidFill>
                <a:ea typeface="Tahoma" panose="020B0604030504040204" pitchFamily="34" charset="0"/>
                <a:cs typeface="Tahoma" panose="020B0604030504040204" pitchFamily="34" charset="0"/>
              </a:rPr>
              <a:t>COSI instrument/payload and spacecraft</a:t>
            </a:r>
          </a:p>
        </p:txBody>
      </p:sp>
      <p:cxnSp>
        <p:nvCxnSpPr>
          <p:cNvPr id="19" name="Straight Connector 18">
            <a:extLst>
              <a:ext uri="{FF2B5EF4-FFF2-40B4-BE49-F238E27FC236}">
                <a16:creationId xmlns:a16="http://schemas.microsoft.com/office/drawing/2014/main" id="{543AD717-BE6B-F4F1-FB1B-A8A09A599159}"/>
              </a:ext>
            </a:extLst>
          </p:cNvPr>
          <p:cNvCxnSpPr/>
          <p:nvPr/>
        </p:nvCxnSpPr>
        <p:spPr>
          <a:xfrm flipV="1">
            <a:off x="376181" y="1062638"/>
            <a:ext cx="8397433" cy="46299"/>
          </a:xfrm>
          <a:prstGeom prst="line">
            <a:avLst/>
          </a:prstGeom>
          <a:ln w="22225">
            <a:solidFill>
              <a:schemeClr val="accent2"/>
            </a:solidFill>
          </a:ln>
        </p:spPr>
        <p:style>
          <a:lnRef idx="1">
            <a:schemeClr val="accent1"/>
          </a:lnRef>
          <a:fillRef idx="0">
            <a:schemeClr val="accent1"/>
          </a:fillRef>
          <a:effectRef idx="0">
            <a:schemeClr val="accent1"/>
          </a:effectRef>
          <a:fontRef idx="minor">
            <a:schemeClr val="tx1"/>
          </a:fontRef>
        </p:style>
      </p:cxnSp>
      <p:pic>
        <p:nvPicPr>
          <p:cNvPr id="24" name="Picture 23">
            <a:extLst>
              <a:ext uri="{FF2B5EF4-FFF2-40B4-BE49-F238E27FC236}">
                <a16:creationId xmlns:a16="http://schemas.microsoft.com/office/drawing/2014/main" id="{3DEEBCCB-EC3D-38B8-D64A-56FD629B4D5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3120" y="1758744"/>
            <a:ext cx="4728883" cy="3756591"/>
          </a:xfrm>
          <a:prstGeom prst="roundRect">
            <a:avLst>
              <a:gd name="adj" fmla="val 16667"/>
            </a:avLst>
          </a:prstGeom>
          <a:solidFill>
            <a:srgbClr val="FFFFFF">
              <a:shade val="85000"/>
              <a:alpha val="33000"/>
            </a:srgbClr>
          </a:solidFill>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
        <p:nvSpPr>
          <p:cNvPr id="31" name="Footer Placeholder 4">
            <a:extLst>
              <a:ext uri="{FF2B5EF4-FFF2-40B4-BE49-F238E27FC236}">
                <a16:creationId xmlns:a16="http://schemas.microsoft.com/office/drawing/2014/main" id="{D310DC07-D5E6-E514-98E8-C8422E730B07}"/>
              </a:ext>
            </a:extLst>
          </p:cNvPr>
          <p:cNvSpPr>
            <a:spLocks noGrp="1"/>
          </p:cNvSpPr>
          <p:nvPr>
            <p:ph type="ftr" sz="quarter" idx="11"/>
          </p:nvPr>
        </p:nvSpPr>
        <p:spPr>
          <a:xfrm>
            <a:off x="1102647" y="6296683"/>
            <a:ext cx="3587780" cy="561319"/>
          </a:xfrm>
          <a:noFill/>
        </p:spPr>
        <p:txBody>
          <a:bodyPr/>
          <a:lstStyle/>
          <a:p>
            <a:r>
              <a:rPr lang="en-US" dirty="0" err="1"/>
              <a:t>TeVPA</a:t>
            </a:r>
            <a:r>
              <a:rPr lang="en-US" dirty="0"/>
              <a:t> 2022, Kingston, Ontario</a:t>
            </a:r>
          </a:p>
          <a:p>
            <a:r>
              <a:rPr lang="en-US" dirty="0"/>
              <a:t>Jarred Roberts – University of California San Diego</a:t>
            </a:r>
          </a:p>
        </p:txBody>
      </p:sp>
      <p:sp>
        <p:nvSpPr>
          <p:cNvPr id="32" name="Slide Number Placeholder 5">
            <a:extLst>
              <a:ext uri="{FF2B5EF4-FFF2-40B4-BE49-F238E27FC236}">
                <a16:creationId xmlns:a16="http://schemas.microsoft.com/office/drawing/2014/main" id="{34D366AF-1C80-1988-4DC5-92D0F46D5871}"/>
              </a:ext>
            </a:extLst>
          </p:cNvPr>
          <p:cNvSpPr>
            <a:spLocks noGrp="1"/>
          </p:cNvSpPr>
          <p:nvPr>
            <p:ph type="sldNum" sz="quarter" idx="12"/>
          </p:nvPr>
        </p:nvSpPr>
        <p:spPr>
          <a:xfrm>
            <a:off x="8329298" y="6394781"/>
            <a:ext cx="565159" cy="365125"/>
          </a:xfrm>
        </p:spPr>
        <p:txBody>
          <a:bodyPr/>
          <a:lstStyle/>
          <a:p>
            <a:fld id="{6D22F896-40B5-4ADD-8801-0D06FADFA095}" type="slidenum">
              <a:rPr lang="en-US" smtClean="0"/>
              <a:t>12</a:t>
            </a:fld>
            <a:endParaRPr lang="en-US" dirty="0"/>
          </a:p>
        </p:txBody>
      </p:sp>
      <p:pic>
        <p:nvPicPr>
          <p:cNvPr id="33" name="Picture 32" descr="Logo, company name&#10;&#10;Description automatically generated">
            <a:extLst>
              <a:ext uri="{FF2B5EF4-FFF2-40B4-BE49-F238E27FC236}">
                <a16:creationId xmlns:a16="http://schemas.microsoft.com/office/drawing/2014/main" id="{A610165C-2B9F-20DD-CDEB-0E784238F8E1}"/>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3297" y="6343135"/>
            <a:ext cx="948265" cy="416768"/>
          </a:xfrm>
          <a:prstGeom prst="rect">
            <a:avLst/>
          </a:prstGeom>
        </p:spPr>
      </p:pic>
      <p:graphicFrame>
        <p:nvGraphicFramePr>
          <p:cNvPr id="34" name="Table 33">
            <a:extLst>
              <a:ext uri="{FF2B5EF4-FFF2-40B4-BE49-F238E27FC236}">
                <a16:creationId xmlns:a16="http://schemas.microsoft.com/office/drawing/2014/main" id="{A1F8680C-0643-31C6-B337-38D4E02F0385}"/>
              </a:ext>
            </a:extLst>
          </p:cNvPr>
          <p:cNvGraphicFramePr>
            <a:graphicFrameLocks noGrp="1"/>
          </p:cNvGraphicFramePr>
          <p:nvPr>
            <p:extLst>
              <p:ext uri="{D42A27DB-BD31-4B8C-83A1-F6EECF244321}">
                <p14:modId xmlns:p14="http://schemas.microsoft.com/office/powerpoint/2010/main" val="3206245428"/>
              </p:ext>
            </p:extLst>
          </p:nvPr>
        </p:nvGraphicFramePr>
        <p:xfrm>
          <a:off x="5529174" y="1853788"/>
          <a:ext cx="3223260" cy="3661557"/>
        </p:xfrm>
        <a:graphic>
          <a:graphicData uri="http://schemas.openxmlformats.org/drawingml/2006/table">
            <a:tbl>
              <a:tblPr firstRow="1" bandRow="1">
                <a:effectLst>
                  <a:outerShdw blurRad="50800" dist="38100" dir="2700000" algn="tl" rotWithShape="0">
                    <a:srgbClr val="000000">
                      <a:alpha val="43000"/>
                    </a:srgbClr>
                  </a:outerShdw>
                </a:effectLst>
                <a:tableStyleId>{21E4AEA4-8DFA-4A89-87EB-49C32662AFE0}</a:tableStyleId>
              </a:tblPr>
              <a:tblGrid>
                <a:gridCol w="1323676">
                  <a:extLst>
                    <a:ext uri="{9D8B030D-6E8A-4147-A177-3AD203B41FA5}">
                      <a16:colId xmlns:a16="http://schemas.microsoft.com/office/drawing/2014/main" val="20000"/>
                    </a:ext>
                  </a:extLst>
                </a:gridCol>
                <a:gridCol w="1899584">
                  <a:extLst>
                    <a:ext uri="{9D8B030D-6E8A-4147-A177-3AD203B41FA5}">
                      <a16:colId xmlns:a16="http://schemas.microsoft.com/office/drawing/2014/main" val="20001"/>
                    </a:ext>
                  </a:extLst>
                </a:gridCol>
              </a:tblGrid>
              <a:tr h="312421">
                <a:tc>
                  <a:txBody>
                    <a:bodyPr/>
                    <a:lstStyle/>
                    <a:p>
                      <a:pPr algn="l">
                        <a:buFontTx/>
                        <a:buNone/>
                      </a:pPr>
                      <a:r>
                        <a:rPr lang="en-US" sz="1600" dirty="0">
                          <a:latin typeface="Tahoma" panose="020B0604030504040204" pitchFamily="34" charset="0"/>
                          <a:ea typeface="Tahoma" panose="020B0604030504040204" pitchFamily="34" charset="0"/>
                          <a:cs typeface="Tahoma" panose="020B0604030504040204" pitchFamily="34" charset="0"/>
                        </a:rPr>
                        <a:t>Parameter</a:t>
                      </a:r>
                    </a:p>
                  </a:txBody>
                  <a:tcPr marL="66563" marR="66563" marT="34291" marB="34291" anchor="ctr"/>
                </a:tc>
                <a:tc>
                  <a:txBody>
                    <a:bodyPr/>
                    <a:lstStyle/>
                    <a:p>
                      <a:pPr algn="ctr">
                        <a:buFontTx/>
                        <a:buNone/>
                      </a:pPr>
                      <a:r>
                        <a:rPr lang="en-US" sz="1600" dirty="0">
                          <a:latin typeface="Tahoma" panose="020B0604030504040204" pitchFamily="34" charset="0"/>
                          <a:ea typeface="Tahoma" panose="020B0604030504040204" pitchFamily="34" charset="0"/>
                          <a:cs typeface="Tahoma" panose="020B0604030504040204" pitchFamily="34" charset="0"/>
                        </a:rPr>
                        <a:t>Requirements</a:t>
                      </a:r>
                      <a:endParaRPr lang="en-US" sz="1600" dirty="0"/>
                    </a:p>
                  </a:txBody>
                  <a:tcPr marL="66563" marR="66563" marT="34291" marB="34291" anchor="ctr"/>
                </a:tc>
                <a:extLst>
                  <a:ext uri="{0D108BD9-81ED-4DB2-BD59-A6C34878D82A}">
                    <a16:rowId xmlns:a16="http://schemas.microsoft.com/office/drawing/2014/main" val="10000"/>
                  </a:ext>
                </a:extLst>
              </a:tr>
              <a:tr h="556261">
                <a:tc>
                  <a:txBody>
                    <a:bodyPr/>
                    <a:lstStyle/>
                    <a:p>
                      <a:pPr>
                        <a:buFontTx/>
                        <a:buNone/>
                      </a:pPr>
                      <a:r>
                        <a:rPr lang="en-US" sz="1600" dirty="0">
                          <a:latin typeface="Tahoma" panose="020B0604030504040204" pitchFamily="34" charset="0"/>
                          <a:ea typeface="Tahoma" panose="020B0604030504040204" pitchFamily="34" charset="0"/>
                          <a:cs typeface="Tahoma" panose="020B0604030504040204" pitchFamily="34" charset="0"/>
                        </a:rPr>
                        <a:t>Energy range</a:t>
                      </a:r>
                    </a:p>
                  </a:txBody>
                  <a:tcPr marL="66563" marR="66563" marT="34291" marB="34291" anchor="ctr"/>
                </a:tc>
                <a:tc>
                  <a:txBody>
                    <a:bodyPr/>
                    <a:lstStyle/>
                    <a:p>
                      <a:pPr algn="ctr">
                        <a:buFontTx/>
                        <a:buNone/>
                      </a:pPr>
                      <a:r>
                        <a:rPr lang="en-US" sz="1600" dirty="0">
                          <a:latin typeface="Tahoma" panose="020B0604030504040204" pitchFamily="34" charset="0"/>
                          <a:ea typeface="Tahoma" panose="020B0604030504040204" pitchFamily="34" charset="0"/>
                          <a:cs typeface="Tahoma" panose="020B0604030504040204" pitchFamily="34" charset="0"/>
                        </a:rPr>
                        <a:t>0.2-5 MeV</a:t>
                      </a:r>
                    </a:p>
                  </a:txBody>
                  <a:tcPr marL="66563" marR="66563" marT="34291" marB="34291" anchor="ctr"/>
                </a:tc>
                <a:extLst>
                  <a:ext uri="{0D108BD9-81ED-4DB2-BD59-A6C34878D82A}">
                    <a16:rowId xmlns:a16="http://schemas.microsoft.com/office/drawing/2014/main" val="10001"/>
                  </a:ext>
                </a:extLst>
              </a:tr>
              <a:tr h="556260">
                <a:tc>
                  <a:txBody>
                    <a:bodyPr/>
                    <a:lstStyle/>
                    <a:p>
                      <a:pPr>
                        <a:buFontTx/>
                        <a:buNone/>
                      </a:pPr>
                      <a:r>
                        <a:rPr lang="en-US" sz="1600" dirty="0">
                          <a:latin typeface="Tahoma" panose="020B0604030504040204" pitchFamily="34" charset="0"/>
                          <a:ea typeface="Tahoma" panose="020B0604030504040204" pitchFamily="34" charset="0"/>
                          <a:cs typeface="Tahoma" panose="020B0604030504040204" pitchFamily="34" charset="0"/>
                        </a:rPr>
                        <a:t>Sky coverage</a:t>
                      </a:r>
                    </a:p>
                  </a:txBody>
                  <a:tcPr marL="66563" marR="66563" marT="34291" marB="34291" anchor="ctr"/>
                </a:tc>
                <a:tc>
                  <a:txBody>
                    <a:bodyPr/>
                    <a:lstStyle/>
                    <a:p>
                      <a:pPr algn="ctr">
                        <a:buFontTx/>
                        <a:buNone/>
                      </a:pPr>
                      <a:r>
                        <a:rPr lang="en-US" sz="1600" dirty="0">
                          <a:latin typeface="Tahoma" panose="020B0604030504040204" pitchFamily="34" charset="0"/>
                          <a:ea typeface="Tahoma" panose="020B0604030504040204" pitchFamily="34" charset="0"/>
                          <a:cs typeface="Tahoma" panose="020B0604030504040204" pitchFamily="34" charset="0"/>
                        </a:rPr>
                        <a:t>100%-sky each day</a:t>
                      </a:r>
                    </a:p>
                  </a:txBody>
                  <a:tcPr marL="66563" marR="66563" marT="34291" marB="34291" anchor="ctr"/>
                </a:tc>
                <a:extLst>
                  <a:ext uri="{0D108BD9-81ED-4DB2-BD59-A6C34878D82A}">
                    <a16:rowId xmlns:a16="http://schemas.microsoft.com/office/drawing/2014/main" val="10002"/>
                  </a:ext>
                </a:extLst>
              </a:tr>
              <a:tr h="620019">
                <a:tc>
                  <a:txBody>
                    <a:bodyPr/>
                    <a:lstStyle/>
                    <a:p>
                      <a:pPr>
                        <a:buFontTx/>
                        <a:buNone/>
                      </a:pPr>
                      <a:r>
                        <a:rPr lang="en-US" sz="1600" dirty="0">
                          <a:latin typeface="Tahoma" panose="020B0604030504040204" pitchFamily="34" charset="0"/>
                          <a:ea typeface="Tahoma" panose="020B0604030504040204" pitchFamily="34" charset="0"/>
                          <a:cs typeface="Tahoma" panose="020B0604030504040204" pitchFamily="34" charset="0"/>
                        </a:rPr>
                        <a:t>Energy resolution</a:t>
                      </a:r>
                    </a:p>
                  </a:txBody>
                  <a:tcPr marL="66563" marR="66563" marT="34291" marB="34291" anchor="ctr"/>
                </a:tc>
                <a:tc>
                  <a:txBody>
                    <a:bodyPr/>
                    <a:lstStyle/>
                    <a:p>
                      <a:pPr algn="ctr">
                        <a:buFontTx/>
                        <a:buNone/>
                      </a:pPr>
                      <a:r>
                        <a:rPr lang="en-US" sz="1600" dirty="0">
                          <a:latin typeface="Tahoma" panose="020B0604030504040204" pitchFamily="34" charset="0"/>
                          <a:ea typeface="Tahoma" panose="020B0604030504040204" pitchFamily="34" charset="0"/>
                          <a:cs typeface="Tahoma" panose="020B0604030504040204" pitchFamily="34" charset="0"/>
                        </a:rPr>
                        <a:t>0.2-1% FWHM</a:t>
                      </a:r>
                    </a:p>
                  </a:txBody>
                  <a:tcPr marL="66563" marR="66563" marT="34291" marB="34291" anchor="ctr"/>
                </a:tc>
                <a:extLst>
                  <a:ext uri="{0D108BD9-81ED-4DB2-BD59-A6C34878D82A}">
                    <a16:rowId xmlns:a16="http://schemas.microsoft.com/office/drawing/2014/main" val="10003"/>
                  </a:ext>
                </a:extLst>
              </a:tr>
              <a:tr h="556261">
                <a:tc>
                  <a:txBody>
                    <a:bodyPr/>
                    <a:lstStyle/>
                    <a:p>
                      <a:pPr>
                        <a:buFontTx/>
                        <a:buNone/>
                      </a:pPr>
                      <a:r>
                        <a:rPr lang="en-US" sz="1600" dirty="0">
                          <a:latin typeface="Tahoma" panose="020B0604030504040204" pitchFamily="34" charset="0"/>
                          <a:ea typeface="Tahoma" panose="020B0604030504040204" pitchFamily="34" charset="0"/>
                          <a:cs typeface="Tahoma" panose="020B0604030504040204" pitchFamily="34" charset="0"/>
                        </a:rPr>
                        <a:t>Angular resolution</a:t>
                      </a:r>
                    </a:p>
                  </a:txBody>
                  <a:tcPr marL="66563" marR="66563" marT="34291" marB="34291" anchor="ctr"/>
                </a:tc>
                <a:tc>
                  <a:txBody>
                    <a:bodyPr/>
                    <a:lstStyle/>
                    <a:p>
                      <a:pPr algn="ctr">
                        <a:buFontTx/>
                        <a:buNone/>
                      </a:pPr>
                      <a:r>
                        <a:rPr lang="en-US" sz="1600" dirty="0">
                          <a:latin typeface="Tahoma" panose="020B0604030504040204" pitchFamily="34" charset="0"/>
                          <a:ea typeface="Tahoma" panose="020B0604030504040204" pitchFamily="34" charset="0"/>
                          <a:cs typeface="Tahoma" panose="020B0604030504040204" pitchFamily="34" charset="0"/>
                        </a:rPr>
                        <a:t>2.1º FWHM @ 1.8 MeV (</a:t>
                      </a:r>
                      <a:r>
                        <a:rPr lang="en-US" sz="1600" baseline="30000" dirty="0">
                          <a:latin typeface="Tahoma" panose="020B0604030504040204" pitchFamily="34" charset="0"/>
                          <a:ea typeface="Tahoma" panose="020B0604030504040204" pitchFamily="34" charset="0"/>
                          <a:cs typeface="Tahoma" panose="020B0604030504040204" pitchFamily="34" charset="0"/>
                        </a:rPr>
                        <a:t>26</a:t>
                      </a:r>
                      <a:r>
                        <a:rPr lang="en-US" sz="1600" dirty="0">
                          <a:latin typeface="Tahoma" panose="020B0604030504040204" pitchFamily="34" charset="0"/>
                          <a:ea typeface="Tahoma" panose="020B0604030504040204" pitchFamily="34" charset="0"/>
                          <a:cs typeface="Tahoma" panose="020B0604030504040204" pitchFamily="34" charset="0"/>
                        </a:rPr>
                        <a:t>Al)</a:t>
                      </a:r>
                    </a:p>
                  </a:txBody>
                  <a:tcPr marL="66563" marR="66563" marT="34291" marB="34291" anchor="ctr"/>
                </a:tc>
                <a:extLst>
                  <a:ext uri="{0D108BD9-81ED-4DB2-BD59-A6C34878D82A}">
                    <a16:rowId xmlns:a16="http://schemas.microsoft.com/office/drawing/2014/main" val="10004"/>
                  </a:ext>
                </a:extLst>
              </a:tr>
              <a:tr h="504068">
                <a:tc>
                  <a:txBody>
                    <a:bodyPr/>
                    <a:lstStyle/>
                    <a:p>
                      <a:pPr>
                        <a:buFontTx/>
                        <a:buNone/>
                      </a:pPr>
                      <a:r>
                        <a:rPr lang="en-US" sz="1600" dirty="0">
                          <a:latin typeface="Tahoma" panose="020B0604030504040204" pitchFamily="34" charset="0"/>
                          <a:ea typeface="Tahoma" panose="020B0604030504040204" pitchFamily="34" charset="0"/>
                          <a:cs typeface="Tahoma" panose="020B0604030504040204" pitchFamily="34" charset="0"/>
                        </a:rPr>
                        <a:t>Localizations</a:t>
                      </a:r>
                    </a:p>
                  </a:txBody>
                  <a:tcPr marL="66563" marR="66563" marT="34291" marB="34291" anchor="ctr"/>
                </a:tc>
                <a:tc>
                  <a:txBody>
                    <a:bodyPr/>
                    <a:lstStyle/>
                    <a:p>
                      <a:pPr algn="ctr">
                        <a:buFontTx/>
                        <a:buNone/>
                      </a:pPr>
                      <a:r>
                        <a:rPr lang="en-US" sz="1600" dirty="0">
                          <a:latin typeface="Tahoma" panose="020B0604030504040204" pitchFamily="34" charset="0"/>
                          <a:ea typeface="Tahoma" panose="020B0604030504040204" pitchFamily="34" charset="0"/>
                          <a:cs typeface="Tahoma" panose="020B0604030504040204" pitchFamily="34" charset="0"/>
                        </a:rPr>
                        <a:t>&lt;1.0º for GRBs</a:t>
                      </a:r>
                    </a:p>
                  </a:txBody>
                  <a:tcPr marL="66563" marR="66563" marT="34291" marB="34291" anchor="ctr"/>
                </a:tc>
                <a:extLst>
                  <a:ext uri="{0D108BD9-81ED-4DB2-BD59-A6C34878D82A}">
                    <a16:rowId xmlns:a16="http://schemas.microsoft.com/office/drawing/2014/main" val="325871063"/>
                  </a:ext>
                </a:extLst>
              </a:tr>
              <a:tr h="556261">
                <a:tc>
                  <a:txBody>
                    <a:bodyPr/>
                    <a:lstStyle/>
                    <a:p>
                      <a:pPr>
                        <a:buFontTx/>
                        <a:buNone/>
                      </a:pPr>
                      <a:r>
                        <a:rPr lang="en-US" sz="1600" dirty="0">
                          <a:latin typeface="Tahoma" panose="020B0604030504040204" pitchFamily="34" charset="0"/>
                          <a:ea typeface="Tahoma" panose="020B0604030504040204" pitchFamily="34" charset="0"/>
                          <a:cs typeface="Tahoma" panose="020B0604030504040204" pitchFamily="34" charset="0"/>
                        </a:rPr>
                        <a:t>Polarization sensitivity</a:t>
                      </a:r>
                    </a:p>
                  </a:txBody>
                  <a:tcPr marL="66563" marR="66563" marT="34291" marB="34291" anchor="ctr"/>
                </a:tc>
                <a:tc>
                  <a:txBody>
                    <a:bodyPr/>
                    <a:lstStyle/>
                    <a:p>
                      <a:pPr algn="ctr">
                        <a:buFontTx/>
                        <a:buNone/>
                      </a:pPr>
                      <a:r>
                        <a:rPr lang="en-US" sz="1600" dirty="0">
                          <a:latin typeface="Tahoma" panose="020B0604030504040204" pitchFamily="34" charset="0"/>
                          <a:ea typeface="Tahoma" panose="020B0604030504040204" pitchFamily="34" charset="0"/>
                          <a:cs typeface="Tahoma" panose="020B0604030504040204" pitchFamily="34" charset="0"/>
                        </a:rPr>
                        <a:t>For GRBs, AGN, Galactic BHs</a:t>
                      </a:r>
                    </a:p>
                  </a:txBody>
                  <a:tcPr marL="66563" marR="66563" marT="34291" marB="34291" anchor="ctr"/>
                </a:tc>
                <a:extLst>
                  <a:ext uri="{0D108BD9-81ED-4DB2-BD59-A6C34878D82A}">
                    <a16:rowId xmlns:a16="http://schemas.microsoft.com/office/drawing/2014/main" val="4097298212"/>
                  </a:ext>
                </a:extLst>
              </a:tr>
            </a:tbl>
          </a:graphicData>
        </a:graphic>
      </p:graphicFrame>
    </p:spTree>
    <p:extLst>
      <p:ext uri="{BB962C8B-B14F-4D97-AF65-F5344CB8AC3E}">
        <p14:creationId xmlns:p14="http://schemas.microsoft.com/office/powerpoint/2010/main" val="203292879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B7B5C6B4-0B81-4C41-8E17-A112DE9B7AA6}"/>
              </a:ext>
            </a:extLst>
          </p:cNvPr>
          <p:cNvSpPr>
            <a:spLocks noGrp="1"/>
          </p:cNvSpPr>
          <p:nvPr>
            <p:ph type="title"/>
          </p:nvPr>
        </p:nvSpPr>
        <p:spPr>
          <a:xfrm>
            <a:off x="376179" y="240032"/>
            <a:ext cx="6881057" cy="669925"/>
          </a:xfrm>
        </p:spPr>
        <p:txBody>
          <a:bodyPr>
            <a:noAutofit/>
          </a:bodyPr>
          <a:lstStyle/>
          <a:p>
            <a:pPr algn="l"/>
            <a:r>
              <a:rPr lang="en-US" sz="2400" dirty="0"/>
              <a:t>COSI orbit and operations for daily all-sky coverage</a:t>
            </a:r>
          </a:p>
        </p:txBody>
      </p:sp>
      <p:sp>
        <p:nvSpPr>
          <p:cNvPr id="2" name="Content Placeholder 1">
            <a:extLst>
              <a:ext uri="{FF2B5EF4-FFF2-40B4-BE49-F238E27FC236}">
                <a16:creationId xmlns:a16="http://schemas.microsoft.com/office/drawing/2014/main" id="{4520C00C-6DA5-6C40-87CA-828C8C7CF650}"/>
              </a:ext>
            </a:extLst>
          </p:cNvPr>
          <p:cNvSpPr>
            <a:spLocks noGrp="1"/>
          </p:cNvSpPr>
          <p:nvPr>
            <p:ph idx="1"/>
          </p:nvPr>
        </p:nvSpPr>
        <p:spPr>
          <a:xfrm>
            <a:off x="246570" y="2088470"/>
            <a:ext cx="4029161" cy="2851948"/>
          </a:xfrm>
        </p:spPr>
        <p:txBody>
          <a:bodyPr>
            <a:normAutofit/>
          </a:bodyPr>
          <a:lstStyle/>
          <a:p>
            <a:pPr>
              <a:spcAft>
                <a:spcPts val="1200"/>
              </a:spcAft>
            </a:pPr>
            <a:r>
              <a:rPr lang="en-US" dirty="0">
                <a:ea typeface="Tahoma" panose="020B0604030504040204" pitchFamily="34" charset="0"/>
                <a:cs typeface="Tahoma" panose="020B0604030504040204" pitchFamily="34" charset="0"/>
              </a:rPr>
              <a:t>Near-equatorial orbit to minimize South Atlantic Anomaly passages</a:t>
            </a:r>
          </a:p>
          <a:p>
            <a:r>
              <a:rPr lang="en-US" dirty="0">
                <a:ea typeface="Tahoma" panose="020B0604030504040204" pitchFamily="34" charset="0"/>
                <a:cs typeface="Tahoma" panose="020B0604030504040204" pitchFamily="34" charset="0"/>
              </a:rPr>
              <a:t>Instantaneous &gt;25%-sky field of view (FOV) and North-South repointing every 12 hours to cover the whole sky every day</a:t>
            </a:r>
          </a:p>
        </p:txBody>
      </p:sp>
      <p:grpSp>
        <p:nvGrpSpPr>
          <p:cNvPr id="29" name="Group 28">
            <a:extLst>
              <a:ext uri="{FF2B5EF4-FFF2-40B4-BE49-F238E27FC236}">
                <a16:creationId xmlns:a16="http://schemas.microsoft.com/office/drawing/2014/main" id="{B00D9C1D-DD72-FB42-AB2D-667960547C79}"/>
              </a:ext>
            </a:extLst>
          </p:cNvPr>
          <p:cNvGrpSpPr>
            <a:grpSpLocks noChangeAspect="1"/>
          </p:cNvGrpSpPr>
          <p:nvPr/>
        </p:nvGrpSpPr>
        <p:grpSpPr>
          <a:xfrm>
            <a:off x="4484202" y="1738573"/>
            <a:ext cx="4435811" cy="3148102"/>
            <a:chOff x="895593" y="5944892"/>
            <a:chExt cx="2331060" cy="1654359"/>
          </a:xfrm>
        </p:grpSpPr>
        <p:pic>
          <p:nvPicPr>
            <p:cNvPr id="30" name="Picture 2" descr="http://upload.wikimedia.org/wikipedia/commons/1/13/Rotating_earth_(huge).gif">
              <a:extLst>
                <a:ext uri="{FF2B5EF4-FFF2-40B4-BE49-F238E27FC236}">
                  <a16:creationId xmlns:a16="http://schemas.microsoft.com/office/drawing/2014/main" id="{A1BC162B-5EB2-714E-BA19-E99558E1E315}"/>
                </a:ext>
              </a:extLst>
            </p:cNvPr>
            <p:cNvPicPr>
              <a:picLocks noChangeAspect="1" noChangeArrowheads="1" noCrop="1"/>
            </p:cNvPicPr>
            <p:nvPr/>
          </p:nvPicPr>
          <p:blipFill>
            <a:blip r:embed="rId3" cstate="screen">
              <a:extLst>
                <a:ext uri="{28A0092B-C50C-407E-A947-70E740481C1C}">
                  <a14:useLocalDpi xmlns:a14="http://schemas.microsoft.com/office/drawing/2010/main"/>
                </a:ext>
              </a:extLst>
            </a:blip>
            <a:srcRect/>
            <a:stretch>
              <a:fillRect/>
            </a:stretch>
          </p:blipFill>
          <p:spPr bwMode="auto">
            <a:xfrm>
              <a:off x="1165919" y="6151769"/>
              <a:ext cx="1186929" cy="1186929"/>
            </a:xfrm>
            <a:prstGeom prst="rect">
              <a:avLst/>
            </a:prstGeom>
            <a:noFill/>
          </p:spPr>
        </p:pic>
        <p:cxnSp>
          <p:nvCxnSpPr>
            <p:cNvPr id="31" name="Straight Connector 30">
              <a:extLst>
                <a:ext uri="{FF2B5EF4-FFF2-40B4-BE49-F238E27FC236}">
                  <a16:creationId xmlns:a16="http://schemas.microsoft.com/office/drawing/2014/main" id="{3169450C-C102-5042-814D-699C21D3A6D2}"/>
                </a:ext>
              </a:extLst>
            </p:cNvPr>
            <p:cNvCxnSpPr>
              <a:cxnSpLocks/>
              <a:endCxn id="41" idx="2"/>
            </p:cNvCxnSpPr>
            <p:nvPr/>
          </p:nvCxnSpPr>
          <p:spPr>
            <a:xfrm>
              <a:off x="997958" y="6778242"/>
              <a:ext cx="1697687" cy="0"/>
            </a:xfrm>
            <a:prstGeom prst="line">
              <a:avLst/>
            </a:prstGeom>
            <a:ln w="6350">
              <a:solidFill>
                <a:srgbClr val="FF9900"/>
              </a:solidFill>
              <a:prstDash val="lgDashDot"/>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5F527872-E771-0649-A392-EF6B7F66C1D4}"/>
                </a:ext>
              </a:extLst>
            </p:cNvPr>
            <p:cNvCxnSpPr>
              <a:cxnSpLocks/>
            </p:cNvCxnSpPr>
            <p:nvPr/>
          </p:nvCxnSpPr>
          <p:spPr>
            <a:xfrm flipV="1">
              <a:off x="999932" y="6632241"/>
              <a:ext cx="2019793" cy="232286"/>
            </a:xfrm>
            <a:prstGeom prst="line">
              <a:avLst/>
            </a:prstGeom>
            <a:ln w="6350">
              <a:solidFill>
                <a:srgbClr val="FF9900"/>
              </a:solidFill>
              <a:prstDash val="solid"/>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37C7AF76-F219-0442-8587-55E28260C1E8}"/>
                </a:ext>
              </a:extLst>
            </p:cNvPr>
            <p:cNvCxnSpPr>
              <a:cxnSpLocks/>
            </p:cNvCxnSpPr>
            <p:nvPr/>
          </p:nvCxnSpPr>
          <p:spPr>
            <a:xfrm flipH="1">
              <a:off x="1749564" y="6024581"/>
              <a:ext cx="3554" cy="1417320"/>
            </a:xfrm>
            <a:prstGeom prst="line">
              <a:avLst/>
            </a:prstGeom>
            <a:ln w="6350">
              <a:solidFill>
                <a:srgbClr val="FF9900"/>
              </a:solidFill>
              <a:prstDash val="lgDashDot"/>
            </a:ln>
          </p:spPr>
          <p:style>
            <a:lnRef idx="1">
              <a:schemeClr val="accent1"/>
            </a:lnRef>
            <a:fillRef idx="0">
              <a:schemeClr val="accent1"/>
            </a:fillRef>
            <a:effectRef idx="0">
              <a:schemeClr val="accent1"/>
            </a:effectRef>
            <a:fontRef idx="minor">
              <a:schemeClr val="tx1"/>
            </a:fontRef>
          </p:style>
        </p:cxnSp>
        <p:sp>
          <p:nvSpPr>
            <p:cNvPr id="34" name="TextBox 33">
              <a:extLst>
                <a:ext uri="{FF2B5EF4-FFF2-40B4-BE49-F238E27FC236}">
                  <a16:creationId xmlns:a16="http://schemas.microsoft.com/office/drawing/2014/main" id="{4BF916EF-DDD9-E24A-B097-DAFBEE9937F6}"/>
                </a:ext>
              </a:extLst>
            </p:cNvPr>
            <p:cNvSpPr txBox="1"/>
            <p:nvPr/>
          </p:nvSpPr>
          <p:spPr>
            <a:xfrm>
              <a:off x="2264259" y="7094338"/>
              <a:ext cx="489749" cy="150148"/>
            </a:xfrm>
            <a:prstGeom prst="rect">
              <a:avLst/>
            </a:prstGeom>
            <a:noFill/>
          </p:spPr>
          <p:txBody>
            <a:bodyPr wrap="square" lIns="9144" tIns="9144" rIns="9144" bIns="9144" rtlCol="0">
              <a:spAutoFit/>
            </a:bodyPr>
            <a:lstStyle/>
            <a:p>
              <a:pPr>
                <a:lnSpc>
                  <a:spcPts val="1000"/>
                </a:lnSpc>
              </a:pPr>
              <a:r>
                <a:rPr lang="en-US" sz="1400" dirty="0">
                  <a:latin typeface="+mj-lt"/>
                  <a:cs typeface="Arial" pitchFamily="34" charset="0"/>
                </a:rPr>
                <a:t>5</a:t>
              </a:r>
              <a:r>
                <a:rPr lang="en-US" sz="1400" dirty="0">
                  <a:latin typeface="+mj-lt"/>
                </a:rPr>
                <a:t>º</a:t>
              </a:r>
              <a:r>
                <a:rPr lang="en-US" sz="1400" dirty="0">
                  <a:latin typeface="+mj-lt"/>
                  <a:cs typeface="Arial" pitchFamily="34" charset="0"/>
                </a:rPr>
                <a:t> Orbit</a:t>
              </a:r>
            </a:p>
            <a:p>
              <a:pPr>
                <a:lnSpc>
                  <a:spcPts val="1000"/>
                </a:lnSpc>
              </a:pPr>
              <a:r>
                <a:rPr lang="en-US" sz="1400" dirty="0">
                  <a:latin typeface="+mj-lt"/>
                  <a:cs typeface="Arial" pitchFamily="34" charset="0"/>
                </a:rPr>
                <a:t>Inclination</a:t>
              </a:r>
            </a:p>
          </p:txBody>
        </p:sp>
        <p:sp>
          <p:nvSpPr>
            <p:cNvPr id="35" name="TextBox 34">
              <a:extLst>
                <a:ext uri="{FF2B5EF4-FFF2-40B4-BE49-F238E27FC236}">
                  <a16:creationId xmlns:a16="http://schemas.microsoft.com/office/drawing/2014/main" id="{F439BC48-9524-284F-9D57-A5EB8A23367D}"/>
                </a:ext>
              </a:extLst>
            </p:cNvPr>
            <p:cNvSpPr txBox="1"/>
            <p:nvPr/>
          </p:nvSpPr>
          <p:spPr>
            <a:xfrm>
              <a:off x="895593" y="7146341"/>
              <a:ext cx="363813" cy="236140"/>
            </a:xfrm>
            <a:prstGeom prst="rect">
              <a:avLst/>
            </a:prstGeom>
            <a:noFill/>
          </p:spPr>
          <p:txBody>
            <a:bodyPr wrap="square" lIns="9144" tIns="9144" rIns="9144" bIns="9144" rtlCol="0">
              <a:spAutoFit/>
            </a:bodyPr>
            <a:lstStyle/>
            <a:p>
              <a:r>
                <a:rPr lang="en-US" sz="1400" dirty="0">
                  <a:latin typeface="+mj-lt"/>
                  <a:cs typeface="Arial" pitchFamily="34" charset="0"/>
                </a:rPr>
                <a:t>Orbital Plane</a:t>
              </a:r>
            </a:p>
          </p:txBody>
        </p:sp>
        <p:sp>
          <p:nvSpPr>
            <p:cNvPr id="36" name="TextBox 35">
              <a:extLst>
                <a:ext uri="{FF2B5EF4-FFF2-40B4-BE49-F238E27FC236}">
                  <a16:creationId xmlns:a16="http://schemas.microsoft.com/office/drawing/2014/main" id="{3D631A38-24F5-0B47-8BEB-4C6039021CA9}"/>
                </a:ext>
              </a:extLst>
            </p:cNvPr>
            <p:cNvSpPr txBox="1"/>
            <p:nvPr/>
          </p:nvSpPr>
          <p:spPr>
            <a:xfrm>
              <a:off x="896600" y="6197284"/>
              <a:ext cx="379142" cy="122922"/>
            </a:xfrm>
            <a:prstGeom prst="rect">
              <a:avLst/>
            </a:prstGeom>
            <a:ln w="6350">
              <a:noFill/>
              <a:prstDash val="lgDashDot"/>
            </a:ln>
          </p:spPr>
          <p:style>
            <a:lnRef idx="1">
              <a:schemeClr val="accent1"/>
            </a:lnRef>
            <a:fillRef idx="0">
              <a:schemeClr val="accent1"/>
            </a:fillRef>
            <a:effectRef idx="0">
              <a:schemeClr val="accent1"/>
            </a:effectRef>
            <a:fontRef idx="minor">
              <a:schemeClr val="tx1"/>
            </a:fontRef>
          </p:style>
          <p:txBody>
            <a:bodyPr wrap="square" lIns="9144" tIns="9144" rIns="9144" bIns="9144" rtlCol="0">
              <a:spAutoFit/>
            </a:bodyPr>
            <a:lstStyle/>
            <a:p>
              <a:pPr>
                <a:buNone/>
              </a:pPr>
              <a:r>
                <a:rPr lang="en-US" sz="1400" dirty="0">
                  <a:cs typeface="Arial" pitchFamily="34" charset="0"/>
                </a:rPr>
                <a:t>Equator</a:t>
              </a:r>
            </a:p>
          </p:txBody>
        </p:sp>
        <p:sp>
          <p:nvSpPr>
            <p:cNvPr id="37" name="TextBox 36">
              <a:extLst>
                <a:ext uri="{FF2B5EF4-FFF2-40B4-BE49-F238E27FC236}">
                  <a16:creationId xmlns:a16="http://schemas.microsoft.com/office/drawing/2014/main" id="{BBC70B47-D994-8F4E-9DFE-AC22309A8977}"/>
                </a:ext>
              </a:extLst>
            </p:cNvPr>
            <p:cNvSpPr txBox="1"/>
            <p:nvPr/>
          </p:nvSpPr>
          <p:spPr>
            <a:xfrm>
              <a:off x="1621599" y="5961130"/>
              <a:ext cx="270138" cy="122922"/>
            </a:xfrm>
            <a:prstGeom prst="rect">
              <a:avLst/>
            </a:prstGeom>
            <a:noFill/>
          </p:spPr>
          <p:txBody>
            <a:bodyPr wrap="square" lIns="9144" tIns="9144" rIns="9144" bIns="9144" rtlCol="0">
              <a:spAutoFit/>
            </a:bodyPr>
            <a:lstStyle/>
            <a:p>
              <a:pPr>
                <a:buNone/>
              </a:pPr>
              <a:r>
                <a:rPr lang="en-US" sz="1400" dirty="0">
                  <a:latin typeface="+mj-lt"/>
                  <a:cs typeface="Arial" pitchFamily="34" charset="0"/>
                </a:rPr>
                <a:t>North</a:t>
              </a:r>
            </a:p>
          </p:txBody>
        </p:sp>
        <p:sp>
          <p:nvSpPr>
            <p:cNvPr id="38" name="TextBox 37">
              <a:extLst>
                <a:ext uri="{FF2B5EF4-FFF2-40B4-BE49-F238E27FC236}">
                  <a16:creationId xmlns:a16="http://schemas.microsoft.com/office/drawing/2014/main" id="{ADED6EF2-5D39-C648-BE6D-F4C955E337EF}"/>
                </a:ext>
              </a:extLst>
            </p:cNvPr>
            <p:cNvSpPr txBox="1"/>
            <p:nvPr/>
          </p:nvSpPr>
          <p:spPr>
            <a:xfrm>
              <a:off x="1620090" y="7396644"/>
              <a:ext cx="297479" cy="122922"/>
            </a:xfrm>
            <a:prstGeom prst="rect">
              <a:avLst/>
            </a:prstGeom>
            <a:noFill/>
          </p:spPr>
          <p:txBody>
            <a:bodyPr wrap="square" lIns="9144" tIns="9144" rIns="9144" bIns="9144" rtlCol="0">
              <a:spAutoFit/>
            </a:bodyPr>
            <a:lstStyle/>
            <a:p>
              <a:pPr>
                <a:buNone/>
              </a:pPr>
              <a:r>
                <a:rPr lang="en-US" sz="1400" dirty="0">
                  <a:latin typeface="+mj-lt"/>
                  <a:cs typeface="Arial" pitchFamily="34" charset="0"/>
                </a:rPr>
                <a:t>South</a:t>
              </a:r>
            </a:p>
          </p:txBody>
        </p:sp>
        <p:sp>
          <p:nvSpPr>
            <p:cNvPr id="39" name="Rectangle 38">
              <a:extLst>
                <a:ext uri="{FF2B5EF4-FFF2-40B4-BE49-F238E27FC236}">
                  <a16:creationId xmlns:a16="http://schemas.microsoft.com/office/drawing/2014/main" id="{F855FA39-CEAD-D947-B524-2E5787D82225}"/>
                </a:ext>
              </a:extLst>
            </p:cNvPr>
            <p:cNvSpPr/>
            <p:nvPr/>
          </p:nvSpPr>
          <p:spPr>
            <a:xfrm rot="19440000">
              <a:off x="2601713" y="6597549"/>
              <a:ext cx="210614" cy="119227"/>
            </a:xfrm>
            <a:prstGeom prst="rect">
              <a:avLst/>
            </a:prstGeom>
            <a:solidFill>
              <a:srgbClr val="FFCC00"/>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40" name="Straight Connector 39">
              <a:extLst>
                <a:ext uri="{FF2B5EF4-FFF2-40B4-BE49-F238E27FC236}">
                  <a16:creationId xmlns:a16="http://schemas.microsoft.com/office/drawing/2014/main" id="{A5C4C4FE-8FC5-0C45-A0CA-73E4CC8939FB}"/>
                </a:ext>
              </a:extLst>
            </p:cNvPr>
            <p:cNvCxnSpPr>
              <a:cxnSpLocks/>
            </p:cNvCxnSpPr>
            <p:nvPr/>
          </p:nvCxnSpPr>
          <p:spPr>
            <a:xfrm flipV="1">
              <a:off x="2796589" y="6340839"/>
              <a:ext cx="350129" cy="256939"/>
            </a:xfrm>
            <a:prstGeom prst="line">
              <a:avLst/>
            </a:prstGeom>
            <a:ln w="6350">
              <a:solidFill>
                <a:schemeClr val="tx1"/>
              </a:solidFill>
              <a:tailEnd type="triangle" w="sm" len="med"/>
            </a:ln>
          </p:spPr>
          <p:style>
            <a:lnRef idx="1">
              <a:schemeClr val="accent1"/>
            </a:lnRef>
            <a:fillRef idx="0">
              <a:schemeClr val="accent1"/>
            </a:fillRef>
            <a:effectRef idx="0">
              <a:schemeClr val="accent1"/>
            </a:effectRef>
            <a:fontRef idx="minor">
              <a:schemeClr val="tx1"/>
            </a:fontRef>
          </p:style>
        </p:cxnSp>
        <p:sp>
          <p:nvSpPr>
            <p:cNvPr id="41" name="Rectangle 40">
              <a:extLst>
                <a:ext uri="{FF2B5EF4-FFF2-40B4-BE49-F238E27FC236}">
                  <a16:creationId xmlns:a16="http://schemas.microsoft.com/office/drawing/2014/main" id="{E0110B06-47FB-0A42-9443-8732AB537001}"/>
                </a:ext>
              </a:extLst>
            </p:cNvPr>
            <p:cNvSpPr/>
            <p:nvPr/>
          </p:nvSpPr>
          <p:spPr>
            <a:xfrm rot="1440000">
              <a:off x="2614585" y="6664169"/>
              <a:ext cx="210614" cy="119227"/>
            </a:xfrm>
            <a:prstGeom prst="rect">
              <a:avLst/>
            </a:prstGeom>
            <a:solidFill>
              <a:srgbClr val="FFCC00"/>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42" name="Straight Connector 41">
              <a:extLst>
                <a:ext uri="{FF2B5EF4-FFF2-40B4-BE49-F238E27FC236}">
                  <a16:creationId xmlns:a16="http://schemas.microsoft.com/office/drawing/2014/main" id="{BBB2796C-CAEE-DB48-940E-0DE9BF8E5EA3}"/>
                </a:ext>
              </a:extLst>
            </p:cNvPr>
            <p:cNvCxnSpPr>
              <a:cxnSpLocks/>
            </p:cNvCxnSpPr>
            <p:nvPr/>
          </p:nvCxnSpPr>
          <p:spPr>
            <a:xfrm>
              <a:off x="2820761" y="6767269"/>
              <a:ext cx="326621" cy="145421"/>
            </a:xfrm>
            <a:prstGeom prst="line">
              <a:avLst/>
            </a:prstGeom>
            <a:ln w="6350">
              <a:solidFill>
                <a:schemeClr val="tx1"/>
              </a:solidFill>
              <a:tailEnd type="triangle" w="sm" len="med"/>
            </a:ln>
          </p:spPr>
          <p:style>
            <a:lnRef idx="1">
              <a:schemeClr val="accent1"/>
            </a:lnRef>
            <a:fillRef idx="0">
              <a:schemeClr val="accent1"/>
            </a:fillRef>
            <a:effectRef idx="0">
              <a:schemeClr val="accent1"/>
            </a:effectRef>
            <a:fontRef idx="minor">
              <a:schemeClr val="tx1"/>
            </a:fontRef>
          </p:style>
        </p:cxnSp>
        <p:sp>
          <p:nvSpPr>
            <p:cNvPr id="43" name="Arc 42">
              <a:extLst>
                <a:ext uri="{FF2B5EF4-FFF2-40B4-BE49-F238E27FC236}">
                  <a16:creationId xmlns:a16="http://schemas.microsoft.com/office/drawing/2014/main" id="{A54BE4BC-667F-7A4D-8496-E8FFE5E80735}"/>
                </a:ext>
              </a:extLst>
            </p:cNvPr>
            <p:cNvSpPr>
              <a:spLocks noChangeAspect="1"/>
            </p:cNvSpPr>
            <p:nvPr/>
          </p:nvSpPr>
          <p:spPr>
            <a:xfrm>
              <a:off x="899550" y="5944892"/>
              <a:ext cx="1654359" cy="1654359"/>
            </a:xfrm>
            <a:prstGeom prst="arc">
              <a:avLst>
                <a:gd name="adj1" fmla="val 21580274"/>
                <a:gd name="adj2" fmla="val 1176547"/>
              </a:avLst>
            </a:prstGeom>
            <a:ln w="6350">
              <a:solidFill>
                <a:schemeClr val="tx1"/>
              </a:solidFill>
              <a:headEnd type="triangle" w="sm" len="med"/>
              <a:tailEnd type="none" w="med" len="lg"/>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44" name="Arc 43">
              <a:extLst>
                <a:ext uri="{FF2B5EF4-FFF2-40B4-BE49-F238E27FC236}">
                  <a16:creationId xmlns:a16="http://schemas.microsoft.com/office/drawing/2014/main" id="{79035B17-121B-D542-8B42-ADFD123093EA}"/>
                </a:ext>
              </a:extLst>
            </p:cNvPr>
            <p:cNvSpPr>
              <a:spLocks noChangeAspect="1"/>
            </p:cNvSpPr>
            <p:nvPr/>
          </p:nvSpPr>
          <p:spPr>
            <a:xfrm>
              <a:off x="992926" y="5990900"/>
              <a:ext cx="1559776" cy="1559776"/>
            </a:xfrm>
            <a:prstGeom prst="arc">
              <a:avLst>
                <a:gd name="adj1" fmla="val 20315075"/>
                <a:gd name="adj2" fmla="val 21212852"/>
              </a:avLst>
            </a:prstGeom>
            <a:ln w="6350">
              <a:solidFill>
                <a:schemeClr val="tx1"/>
              </a:solidFill>
              <a:headEnd type="none" w="sm" len="med"/>
              <a:tailEnd type="triangle" w="sm"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45" name="TextBox 44">
              <a:extLst>
                <a:ext uri="{FF2B5EF4-FFF2-40B4-BE49-F238E27FC236}">
                  <a16:creationId xmlns:a16="http://schemas.microsoft.com/office/drawing/2014/main" id="{B5C144DD-C6D8-2243-809D-D96193F58F01}"/>
                </a:ext>
              </a:extLst>
            </p:cNvPr>
            <p:cNvSpPr txBox="1"/>
            <p:nvPr/>
          </p:nvSpPr>
          <p:spPr>
            <a:xfrm>
              <a:off x="2132998" y="6058437"/>
              <a:ext cx="867650" cy="150148"/>
            </a:xfrm>
            <a:prstGeom prst="rect">
              <a:avLst/>
            </a:prstGeom>
            <a:noFill/>
          </p:spPr>
          <p:txBody>
            <a:bodyPr wrap="square" lIns="9144" tIns="9144" rIns="9144" bIns="9144" rtlCol="0">
              <a:spAutoFit/>
            </a:bodyPr>
            <a:lstStyle/>
            <a:p>
              <a:pPr>
                <a:lnSpc>
                  <a:spcPts val="1000"/>
                </a:lnSpc>
              </a:pPr>
              <a:r>
                <a:rPr lang="en-US" sz="1400" dirty="0">
                  <a:latin typeface="+mj-lt"/>
                  <a:cs typeface="Arial" pitchFamily="34" charset="0"/>
                </a:rPr>
                <a:t>22</a:t>
              </a:r>
              <a:r>
                <a:rPr lang="en-US" sz="1400" dirty="0">
                  <a:latin typeface="+mj-lt"/>
                </a:rPr>
                <a:t>º</a:t>
              </a:r>
              <a:r>
                <a:rPr lang="en-US" sz="1400" dirty="0">
                  <a:latin typeface="+mj-lt"/>
                  <a:cs typeface="Arial" pitchFamily="34" charset="0"/>
                </a:rPr>
                <a:t> North-South </a:t>
              </a:r>
            </a:p>
            <a:p>
              <a:pPr>
                <a:lnSpc>
                  <a:spcPts val="1000"/>
                </a:lnSpc>
              </a:pPr>
              <a:r>
                <a:rPr lang="en-US" sz="1400" dirty="0">
                  <a:latin typeface="+mj-lt"/>
                  <a:cs typeface="Arial" pitchFamily="34" charset="0"/>
                </a:rPr>
                <a:t>Repointing</a:t>
              </a:r>
            </a:p>
          </p:txBody>
        </p:sp>
        <p:sp>
          <p:nvSpPr>
            <p:cNvPr id="46" name="Arc 45">
              <a:extLst>
                <a:ext uri="{FF2B5EF4-FFF2-40B4-BE49-F238E27FC236}">
                  <a16:creationId xmlns:a16="http://schemas.microsoft.com/office/drawing/2014/main" id="{58D215A8-5C68-6D48-BD2E-0B7FE9CD40DC}"/>
                </a:ext>
              </a:extLst>
            </p:cNvPr>
            <p:cNvSpPr>
              <a:spLocks noChangeAspect="1"/>
            </p:cNvSpPr>
            <p:nvPr/>
          </p:nvSpPr>
          <p:spPr>
            <a:xfrm>
              <a:off x="2305875" y="6337533"/>
              <a:ext cx="678098" cy="678098"/>
            </a:xfrm>
            <a:prstGeom prst="arc">
              <a:avLst>
                <a:gd name="adj1" fmla="val 19584627"/>
                <a:gd name="adj2" fmla="val 21293277"/>
              </a:avLst>
            </a:prstGeom>
            <a:ln w="6350">
              <a:solidFill>
                <a:schemeClr val="tx1"/>
              </a:solidFill>
              <a:headEnd type="triangle" w="sm" len="med"/>
              <a:tailEnd type="triangle" w="sm"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47" name="TextBox 46">
              <a:extLst>
                <a:ext uri="{FF2B5EF4-FFF2-40B4-BE49-F238E27FC236}">
                  <a16:creationId xmlns:a16="http://schemas.microsoft.com/office/drawing/2014/main" id="{422EC7EE-4382-BD44-8429-B714F802C04A}"/>
                </a:ext>
              </a:extLst>
            </p:cNvPr>
            <p:cNvSpPr txBox="1"/>
            <p:nvPr/>
          </p:nvSpPr>
          <p:spPr>
            <a:xfrm>
              <a:off x="3020824" y="6511396"/>
              <a:ext cx="205829" cy="73052"/>
            </a:xfrm>
            <a:prstGeom prst="rect">
              <a:avLst/>
            </a:prstGeom>
            <a:noFill/>
          </p:spPr>
          <p:txBody>
            <a:bodyPr wrap="square" lIns="0" tIns="0" rIns="0" bIns="0" rtlCol="0">
              <a:spAutoFit/>
            </a:bodyPr>
            <a:lstStyle/>
            <a:p>
              <a:pPr>
                <a:lnSpc>
                  <a:spcPts val="1000"/>
                </a:lnSpc>
              </a:pPr>
              <a:r>
                <a:rPr lang="en-US" sz="1400" dirty="0">
                  <a:latin typeface="+mj-lt"/>
                  <a:cs typeface="Arial" pitchFamily="34" charset="0"/>
                </a:rPr>
                <a:t>22</a:t>
              </a:r>
              <a:r>
                <a:rPr lang="en-US" sz="1400" dirty="0">
                  <a:latin typeface="+mj-lt"/>
                </a:rPr>
                <a:t>º</a:t>
              </a:r>
              <a:endParaRPr lang="en-US" sz="1400" dirty="0">
                <a:latin typeface="+mj-lt"/>
                <a:cs typeface="Arial" pitchFamily="34" charset="0"/>
              </a:endParaRPr>
            </a:p>
          </p:txBody>
        </p:sp>
        <p:cxnSp>
          <p:nvCxnSpPr>
            <p:cNvPr id="48" name="Straight Connector 47">
              <a:extLst>
                <a:ext uri="{FF2B5EF4-FFF2-40B4-BE49-F238E27FC236}">
                  <a16:creationId xmlns:a16="http://schemas.microsoft.com/office/drawing/2014/main" id="{A078CCF3-2AA2-1848-A293-294CE724DF2B}"/>
                </a:ext>
              </a:extLst>
            </p:cNvPr>
            <p:cNvCxnSpPr>
              <a:cxnSpLocks/>
            </p:cNvCxnSpPr>
            <p:nvPr/>
          </p:nvCxnSpPr>
          <p:spPr>
            <a:xfrm flipH="1">
              <a:off x="1073825" y="6338860"/>
              <a:ext cx="844" cy="442819"/>
            </a:xfrm>
            <a:prstGeom prst="line">
              <a:avLst/>
            </a:prstGeom>
            <a:ln w="6350">
              <a:solidFill>
                <a:schemeClr val="tx1"/>
              </a:solidFill>
              <a:tailEnd type="triangle" w="sm" len="med"/>
            </a:ln>
          </p:spPr>
          <p:style>
            <a:lnRef idx="1">
              <a:schemeClr val="accent1"/>
            </a:lnRef>
            <a:fillRef idx="0">
              <a:schemeClr val="accent1"/>
            </a:fillRef>
            <a:effectRef idx="0">
              <a:schemeClr val="accent1"/>
            </a:effectRef>
            <a:fontRef idx="minor">
              <a:schemeClr val="tx1"/>
            </a:fontRef>
          </p:style>
        </p:cxnSp>
        <p:cxnSp>
          <p:nvCxnSpPr>
            <p:cNvPr id="49" name="Straight Connector 48">
              <a:extLst>
                <a:ext uri="{FF2B5EF4-FFF2-40B4-BE49-F238E27FC236}">
                  <a16:creationId xmlns:a16="http://schemas.microsoft.com/office/drawing/2014/main" id="{2BAB0712-5277-1340-82D3-8B0C1BA8ABA4}"/>
                </a:ext>
              </a:extLst>
            </p:cNvPr>
            <p:cNvCxnSpPr>
              <a:cxnSpLocks/>
            </p:cNvCxnSpPr>
            <p:nvPr/>
          </p:nvCxnSpPr>
          <p:spPr>
            <a:xfrm flipV="1">
              <a:off x="1069599" y="6859317"/>
              <a:ext cx="1349" cy="254660"/>
            </a:xfrm>
            <a:prstGeom prst="line">
              <a:avLst/>
            </a:prstGeom>
            <a:ln w="6350">
              <a:solidFill>
                <a:schemeClr val="tx1"/>
              </a:solidFill>
              <a:tailEnd type="triangle" w="sm" len="med"/>
            </a:ln>
          </p:spPr>
          <p:style>
            <a:lnRef idx="1">
              <a:schemeClr val="accent1"/>
            </a:lnRef>
            <a:fillRef idx="0">
              <a:schemeClr val="accent1"/>
            </a:fillRef>
            <a:effectRef idx="0">
              <a:schemeClr val="accent1"/>
            </a:effectRef>
            <a:fontRef idx="minor">
              <a:schemeClr val="tx1"/>
            </a:fontRef>
          </p:style>
        </p:cxnSp>
      </p:grpSp>
      <p:sp>
        <p:nvSpPr>
          <p:cNvPr id="50" name="Content Placeholder 1">
            <a:extLst>
              <a:ext uri="{FF2B5EF4-FFF2-40B4-BE49-F238E27FC236}">
                <a16:creationId xmlns:a16="http://schemas.microsoft.com/office/drawing/2014/main" id="{B3C8E2E4-D38C-02C9-EE65-51C68FC3166A}"/>
              </a:ext>
            </a:extLst>
          </p:cNvPr>
          <p:cNvSpPr txBox="1">
            <a:spLocks/>
          </p:cNvSpPr>
          <p:nvPr/>
        </p:nvSpPr>
        <p:spPr>
          <a:xfrm>
            <a:off x="-178314" y="4715487"/>
            <a:ext cx="7991345" cy="1481201"/>
          </a:xfrm>
          <a:prstGeom prst="rect">
            <a:avLst/>
          </a:prstGeom>
          <a:effectLst>
            <a:outerShdw blurRad="25400" dir="17880000">
              <a:srgbClr val="000000">
                <a:alpha val="46000"/>
              </a:srgbClr>
            </a:outerShdw>
          </a:effectLst>
        </p:spPr>
        <p:txBody>
          <a:bodyPr vert="horz" lIns="91440" tIns="45720" rIns="91440" bIns="45720" rtlCol="0" anchor="t">
            <a:normAutofit/>
          </a:bodyPr>
          <a:lstStyle>
            <a:lvl1pPr marL="342900" indent="-306000" algn="l" defTabSz="457200" rtl="0" eaLnBrk="1" latinLnBrk="0" hangingPunct="1">
              <a:spcBef>
                <a:spcPct val="20000"/>
              </a:spcBef>
              <a:spcAft>
                <a:spcPts val="600"/>
              </a:spcAft>
              <a:buClr>
                <a:schemeClr val="tx2"/>
              </a:buClr>
              <a:buSzPct val="70000"/>
              <a:buFont typeface="Wingdings 2" charset="2"/>
              <a:buChar char=""/>
              <a:defRPr sz="20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1pPr>
            <a:lvl2pPr marL="720000" indent="-270000" algn="l" defTabSz="457200" rtl="0" eaLnBrk="1" latinLnBrk="0" hangingPunct="1">
              <a:spcBef>
                <a:spcPct val="20000"/>
              </a:spcBef>
              <a:spcAft>
                <a:spcPts val="600"/>
              </a:spcAft>
              <a:buClr>
                <a:schemeClr val="tx2"/>
              </a:buClr>
              <a:buSzPct val="70000"/>
              <a:buFont typeface="Wingdings 2" charset="2"/>
              <a:buChar char=""/>
              <a:defRPr sz="18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2pPr>
            <a:lvl3pPr marL="1026000" indent="-216000" algn="l" defTabSz="457200" rtl="0" eaLnBrk="1" latinLnBrk="0" hangingPunct="1">
              <a:spcBef>
                <a:spcPct val="20000"/>
              </a:spcBef>
              <a:spcAft>
                <a:spcPts val="600"/>
              </a:spcAft>
              <a:buClr>
                <a:schemeClr val="tx2"/>
              </a:buClr>
              <a:buSzPct val="70000"/>
              <a:buFont typeface="Wingdings 2" charset="2"/>
              <a:buChar char=""/>
              <a:defRPr sz="16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3pPr>
            <a:lvl4pPr marL="1386000" indent="-2160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4pPr>
            <a:lvl5pPr marL="1674000" indent="-2160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5pPr>
            <a:lvl6pPr marL="2014600" indent="-2286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6pPr>
            <a:lvl7pPr marL="2401800" indent="-2286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7pPr>
            <a:lvl8pPr marL="2789000" indent="-2286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8pPr>
            <a:lvl9pPr marL="3106200" indent="-2286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9pPr>
          </a:lstStyle>
          <a:p>
            <a:pPr lvl="1">
              <a:spcAft>
                <a:spcPts val="0"/>
              </a:spcAft>
            </a:pPr>
            <a:r>
              <a:rPr lang="en-US" sz="2000" kern="0" dirty="0">
                <a:ea typeface="Tahoma" panose="020B0604030504040204" pitchFamily="34" charset="0"/>
                <a:cs typeface="Tahoma" panose="020B0604030504040204" pitchFamily="34" charset="0"/>
              </a:rPr>
              <a:t>Large FOV needed for:</a:t>
            </a:r>
          </a:p>
          <a:p>
            <a:pPr lvl="2">
              <a:spcAft>
                <a:spcPts val="0"/>
              </a:spcAft>
            </a:pPr>
            <a:r>
              <a:rPr lang="en-US" sz="1800" kern="0" dirty="0">
                <a:ea typeface="Tahoma" panose="020B0604030504040204" pitchFamily="34" charset="0"/>
                <a:cs typeface="Tahoma" panose="020B0604030504040204" pitchFamily="34" charset="0"/>
              </a:rPr>
              <a:t>GRBs (localizations and polarization measurements)</a:t>
            </a:r>
          </a:p>
          <a:p>
            <a:pPr lvl="2">
              <a:spcAft>
                <a:spcPts val="1200"/>
              </a:spcAft>
            </a:pPr>
            <a:r>
              <a:rPr lang="en-US" sz="1800" kern="0" dirty="0">
                <a:ea typeface="Tahoma" panose="020B0604030504040204" pitchFamily="34" charset="0"/>
                <a:cs typeface="Tahoma" panose="020B0604030504040204" pitchFamily="34" charset="0"/>
              </a:rPr>
              <a:t>All-Galaxy images of 511 keV and nuclear lines</a:t>
            </a:r>
          </a:p>
        </p:txBody>
      </p:sp>
      <p:cxnSp>
        <p:nvCxnSpPr>
          <p:cNvPr id="51" name="Straight Connector 50">
            <a:extLst>
              <a:ext uri="{FF2B5EF4-FFF2-40B4-BE49-F238E27FC236}">
                <a16:creationId xmlns:a16="http://schemas.microsoft.com/office/drawing/2014/main" id="{64C9D8E5-E732-0081-DAB9-6A940577278B}"/>
              </a:ext>
            </a:extLst>
          </p:cNvPr>
          <p:cNvCxnSpPr/>
          <p:nvPr/>
        </p:nvCxnSpPr>
        <p:spPr>
          <a:xfrm flipV="1">
            <a:off x="376181" y="1062638"/>
            <a:ext cx="8397433" cy="46299"/>
          </a:xfrm>
          <a:prstGeom prst="line">
            <a:avLst/>
          </a:prstGeom>
          <a:ln w="22225">
            <a:solidFill>
              <a:schemeClr val="accent2"/>
            </a:solidFill>
          </a:ln>
        </p:spPr>
        <p:style>
          <a:lnRef idx="1">
            <a:schemeClr val="accent1"/>
          </a:lnRef>
          <a:fillRef idx="0">
            <a:schemeClr val="accent1"/>
          </a:fillRef>
          <a:effectRef idx="0">
            <a:schemeClr val="accent1"/>
          </a:effectRef>
          <a:fontRef idx="minor">
            <a:schemeClr val="tx1"/>
          </a:fontRef>
        </p:style>
      </p:cxnSp>
      <p:sp>
        <p:nvSpPr>
          <p:cNvPr id="52" name="Footer Placeholder 4">
            <a:extLst>
              <a:ext uri="{FF2B5EF4-FFF2-40B4-BE49-F238E27FC236}">
                <a16:creationId xmlns:a16="http://schemas.microsoft.com/office/drawing/2014/main" id="{A715FFF8-004B-9C1D-B16F-FD2DE6732683}"/>
              </a:ext>
            </a:extLst>
          </p:cNvPr>
          <p:cNvSpPr>
            <a:spLocks noGrp="1"/>
          </p:cNvSpPr>
          <p:nvPr>
            <p:ph type="ftr" sz="quarter" idx="11"/>
          </p:nvPr>
        </p:nvSpPr>
        <p:spPr>
          <a:xfrm>
            <a:off x="1102647" y="6296683"/>
            <a:ext cx="3587780" cy="561319"/>
          </a:xfrm>
          <a:noFill/>
        </p:spPr>
        <p:txBody>
          <a:bodyPr/>
          <a:lstStyle/>
          <a:p>
            <a:r>
              <a:rPr lang="en-US" dirty="0" err="1"/>
              <a:t>TeVPA</a:t>
            </a:r>
            <a:r>
              <a:rPr lang="en-US" dirty="0"/>
              <a:t> 2022, Kingston, Ontario</a:t>
            </a:r>
          </a:p>
          <a:p>
            <a:r>
              <a:rPr lang="en-US" dirty="0"/>
              <a:t>Jarred Roberts – University of California San Diego</a:t>
            </a:r>
          </a:p>
        </p:txBody>
      </p:sp>
      <p:sp>
        <p:nvSpPr>
          <p:cNvPr id="53" name="Slide Number Placeholder 5">
            <a:extLst>
              <a:ext uri="{FF2B5EF4-FFF2-40B4-BE49-F238E27FC236}">
                <a16:creationId xmlns:a16="http://schemas.microsoft.com/office/drawing/2014/main" id="{41276163-3C84-F00F-E9A3-90AB66429716}"/>
              </a:ext>
            </a:extLst>
          </p:cNvPr>
          <p:cNvSpPr>
            <a:spLocks noGrp="1"/>
          </p:cNvSpPr>
          <p:nvPr>
            <p:ph type="sldNum" sz="quarter" idx="12"/>
          </p:nvPr>
        </p:nvSpPr>
        <p:spPr>
          <a:xfrm>
            <a:off x="8329298" y="6394781"/>
            <a:ext cx="565159" cy="365125"/>
          </a:xfrm>
        </p:spPr>
        <p:txBody>
          <a:bodyPr/>
          <a:lstStyle/>
          <a:p>
            <a:fld id="{6D22F896-40B5-4ADD-8801-0D06FADFA095}" type="slidenum">
              <a:rPr lang="en-US" smtClean="0"/>
              <a:t>13</a:t>
            </a:fld>
            <a:endParaRPr lang="en-US" dirty="0"/>
          </a:p>
        </p:txBody>
      </p:sp>
      <p:pic>
        <p:nvPicPr>
          <p:cNvPr id="54" name="Picture 53" descr="Logo, company name&#10;&#10;Description automatically generated">
            <a:extLst>
              <a:ext uri="{FF2B5EF4-FFF2-40B4-BE49-F238E27FC236}">
                <a16:creationId xmlns:a16="http://schemas.microsoft.com/office/drawing/2014/main" id="{471C6C37-847D-F916-2225-FC8568F60831}"/>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3297" y="6343135"/>
            <a:ext cx="948265" cy="416768"/>
          </a:xfrm>
          <a:prstGeom prst="rect">
            <a:avLst/>
          </a:prstGeom>
        </p:spPr>
      </p:pic>
    </p:spTree>
    <p:extLst>
      <p:ext uri="{BB962C8B-B14F-4D97-AF65-F5344CB8AC3E}">
        <p14:creationId xmlns:p14="http://schemas.microsoft.com/office/powerpoint/2010/main" val="414188766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D4AE4A91-5E61-4D4B-ADA7-EBAF5CD8520B}"/>
              </a:ext>
            </a:extLst>
          </p:cNvPr>
          <p:cNvSpPr>
            <a:spLocks noGrp="1"/>
          </p:cNvSpPr>
          <p:nvPr>
            <p:ph type="title"/>
          </p:nvPr>
        </p:nvSpPr>
        <p:spPr>
          <a:xfrm>
            <a:off x="376178" y="126182"/>
            <a:ext cx="6892724" cy="800753"/>
          </a:xfrm>
        </p:spPr>
        <p:txBody>
          <a:bodyPr>
            <a:noAutofit/>
          </a:bodyPr>
          <a:lstStyle/>
          <a:p>
            <a:pPr algn="l"/>
            <a:r>
              <a:rPr lang="en-US" sz="2400" dirty="0"/>
              <a:t>COSI required line sensitivity and grasp compared to previous and current missions</a:t>
            </a:r>
          </a:p>
        </p:txBody>
      </p:sp>
      <p:sp>
        <p:nvSpPr>
          <p:cNvPr id="7" name="Content Placeholder 5">
            <a:extLst>
              <a:ext uri="{FF2B5EF4-FFF2-40B4-BE49-F238E27FC236}">
                <a16:creationId xmlns:a16="http://schemas.microsoft.com/office/drawing/2014/main" id="{F28DA2C2-832A-C247-9DBF-A8178639E458}"/>
              </a:ext>
            </a:extLst>
          </p:cNvPr>
          <p:cNvSpPr>
            <a:spLocks noGrp="1"/>
          </p:cNvSpPr>
          <p:nvPr>
            <p:ph idx="1"/>
          </p:nvPr>
        </p:nvSpPr>
        <p:spPr>
          <a:xfrm>
            <a:off x="262382" y="4808515"/>
            <a:ext cx="8655987" cy="1580095"/>
          </a:xfrm>
        </p:spPr>
        <p:txBody>
          <a:bodyPr>
            <a:normAutofit/>
          </a:bodyPr>
          <a:lstStyle/>
          <a:p>
            <a:r>
              <a:rPr lang="en-US" dirty="0"/>
              <a:t>COSI is optimized for line sensitivity to enable full-Galaxy and all-sky images.</a:t>
            </a:r>
          </a:p>
          <a:p>
            <a:r>
              <a:rPr lang="en-US" dirty="0"/>
              <a:t>COSI’s large FOV provides a substantial improvement in grasp.</a:t>
            </a:r>
          </a:p>
        </p:txBody>
      </p:sp>
      <p:pic>
        <p:nvPicPr>
          <p:cNvPr id="5" name="Picture 4" descr="Diagram&#10;&#10;Description automatically generated">
            <a:extLst>
              <a:ext uri="{FF2B5EF4-FFF2-40B4-BE49-F238E27FC236}">
                <a16:creationId xmlns:a16="http://schemas.microsoft.com/office/drawing/2014/main" id="{401EB335-0421-7E4A-B833-870B69EB1266}"/>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4488" b="10055"/>
          <a:stretch/>
        </p:blipFill>
        <p:spPr>
          <a:xfrm>
            <a:off x="416211" y="1644671"/>
            <a:ext cx="4623495" cy="3065476"/>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6" name="Picture 5">
            <a:extLst>
              <a:ext uri="{FF2B5EF4-FFF2-40B4-BE49-F238E27FC236}">
                <a16:creationId xmlns:a16="http://schemas.microsoft.com/office/drawing/2014/main" id="{DEC98734-3ACC-AB43-8091-FC92E1318ECF}"/>
              </a:ext>
            </a:extLst>
          </p:cNvPr>
          <p:cNvPicPr>
            <a:picLocks noChangeAspect="1"/>
          </p:cNvPicPr>
          <p:nvPr/>
        </p:nvPicPr>
        <p:blipFill>
          <a:blip r:embed="rId4">
            <a:extLst>
              <a:ext uri="{28A0092B-C50C-407E-A947-70E740481C1C}">
                <a14:useLocalDpi xmlns:a14="http://schemas.microsoft.com/office/drawing/2010/main" val="0"/>
              </a:ext>
            </a:extLst>
          </a:blip>
          <a:srcRect/>
          <a:stretch/>
        </p:blipFill>
        <p:spPr>
          <a:xfrm>
            <a:off x="5345101" y="1644672"/>
            <a:ext cx="3329867" cy="2219911"/>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cxnSp>
        <p:nvCxnSpPr>
          <p:cNvPr id="8" name="Straight Connector 7">
            <a:extLst>
              <a:ext uri="{FF2B5EF4-FFF2-40B4-BE49-F238E27FC236}">
                <a16:creationId xmlns:a16="http://schemas.microsoft.com/office/drawing/2014/main" id="{196781B6-BC6A-75F7-DE99-B3AA9F41CA96}"/>
              </a:ext>
            </a:extLst>
          </p:cNvPr>
          <p:cNvCxnSpPr/>
          <p:nvPr/>
        </p:nvCxnSpPr>
        <p:spPr>
          <a:xfrm flipV="1">
            <a:off x="376181" y="1062638"/>
            <a:ext cx="8397433" cy="46299"/>
          </a:xfrm>
          <a:prstGeom prst="line">
            <a:avLst/>
          </a:prstGeom>
          <a:ln w="22225">
            <a:solidFill>
              <a:schemeClr val="accent2"/>
            </a:solidFill>
          </a:ln>
        </p:spPr>
        <p:style>
          <a:lnRef idx="1">
            <a:schemeClr val="accent1"/>
          </a:lnRef>
          <a:fillRef idx="0">
            <a:schemeClr val="accent1"/>
          </a:fillRef>
          <a:effectRef idx="0">
            <a:schemeClr val="accent1"/>
          </a:effectRef>
          <a:fontRef idx="minor">
            <a:schemeClr val="tx1"/>
          </a:fontRef>
        </p:style>
      </p:cxnSp>
      <p:sp>
        <p:nvSpPr>
          <p:cNvPr id="9" name="Footer Placeholder 4">
            <a:extLst>
              <a:ext uri="{FF2B5EF4-FFF2-40B4-BE49-F238E27FC236}">
                <a16:creationId xmlns:a16="http://schemas.microsoft.com/office/drawing/2014/main" id="{DEC3262D-93BE-447D-C72B-B0E81AED37E0}"/>
              </a:ext>
            </a:extLst>
          </p:cNvPr>
          <p:cNvSpPr>
            <a:spLocks noGrp="1"/>
          </p:cNvSpPr>
          <p:nvPr>
            <p:ph type="ftr" sz="quarter" idx="11"/>
          </p:nvPr>
        </p:nvSpPr>
        <p:spPr>
          <a:xfrm>
            <a:off x="1102647" y="6296683"/>
            <a:ext cx="3587780" cy="561319"/>
          </a:xfrm>
          <a:noFill/>
        </p:spPr>
        <p:txBody>
          <a:bodyPr/>
          <a:lstStyle/>
          <a:p>
            <a:r>
              <a:rPr lang="en-US" dirty="0" err="1"/>
              <a:t>TeVPA</a:t>
            </a:r>
            <a:r>
              <a:rPr lang="en-US" dirty="0"/>
              <a:t> 2022, Kingston, Ontario</a:t>
            </a:r>
          </a:p>
          <a:p>
            <a:r>
              <a:rPr lang="en-US" dirty="0"/>
              <a:t>Jarred Roberts – University of California San Diego</a:t>
            </a:r>
          </a:p>
        </p:txBody>
      </p:sp>
      <p:sp>
        <p:nvSpPr>
          <p:cNvPr id="10" name="Slide Number Placeholder 5">
            <a:extLst>
              <a:ext uri="{FF2B5EF4-FFF2-40B4-BE49-F238E27FC236}">
                <a16:creationId xmlns:a16="http://schemas.microsoft.com/office/drawing/2014/main" id="{439C3B43-AFFD-4AE4-5539-99EC0B48252D}"/>
              </a:ext>
            </a:extLst>
          </p:cNvPr>
          <p:cNvSpPr>
            <a:spLocks noGrp="1"/>
          </p:cNvSpPr>
          <p:nvPr>
            <p:ph type="sldNum" sz="quarter" idx="12"/>
          </p:nvPr>
        </p:nvSpPr>
        <p:spPr>
          <a:xfrm>
            <a:off x="8329298" y="6394781"/>
            <a:ext cx="565159" cy="365125"/>
          </a:xfrm>
        </p:spPr>
        <p:txBody>
          <a:bodyPr/>
          <a:lstStyle/>
          <a:p>
            <a:fld id="{6D22F896-40B5-4ADD-8801-0D06FADFA095}" type="slidenum">
              <a:rPr lang="en-US" smtClean="0"/>
              <a:t>14</a:t>
            </a:fld>
            <a:endParaRPr lang="en-US" dirty="0"/>
          </a:p>
        </p:txBody>
      </p:sp>
      <p:pic>
        <p:nvPicPr>
          <p:cNvPr id="11" name="Picture 10" descr="Logo, company name&#10;&#10;Description automatically generated">
            <a:extLst>
              <a:ext uri="{FF2B5EF4-FFF2-40B4-BE49-F238E27FC236}">
                <a16:creationId xmlns:a16="http://schemas.microsoft.com/office/drawing/2014/main" id="{6F4A6705-16A7-9C87-FB67-42E7FF85A7E2}"/>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03297" y="6343135"/>
            <a:ext cx="948265" cy="416768"/>
          </a:xfrm>
          <a:prstGeom prst="rect">
            <a:avLst/>
          </a:prstGeom>
        </p:spPr>
      </p:pic>
    </p:spTree>
    <p:extLst>
      <p:ext uri="{BB962C8B-B14F-4D97-AF65-F5344CB8AC3E}">
        <p14:creationId xmlns:p14="http://schemas.microsoft.com/office/powerpoint/2010/main" val="46340590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F95277D0-6D40-014C-8679-C8C36A2D9B02}"/>
              </a:ext>
            </a:extLst>
          </p:cNvPr>
          <p:cNvSpPr>
            <a:spLocks noGrp="1"/>
          </p:cNvSpPr>
          <p:nvPr>
            <p:ph type="title"/>
          </p:nvPr>
        </p:nvSpPr>
        <p:spPr>
          <a:xfrm>
            <a:off x="245275" y="98100"/>
            <a:ext cx="7181687" cy="981571"/>
          </a:xfrm>
        </p:spPr>
        <p:txBody>
          <a:bodyPr>
            <a:normAutofit/>
          </a:bodyPr>
          <a:lstStyle/>
          <a:p>
            <a:pPr algn="l"/>
            <a:r>
              <a:rPr lang="en-US" sz="3200" dirty="0"/>
              <a:t>What COSI </a:t>
            </a:r>
            <a:r>
              <a:rPr lang="en-US" sz="3200" i="1" dirty="0"/>
              <a:t>doesn’t</a:t>
            </a:r>
            <a:r>
              <a:rPr lang="en-US" sz="3200" dirty="0"/>
              <a:t> do</a:t>
            </a:r>
          </a:p>
        </p:txBody>
      </p:sp>
      <p:sp>
        <p:nvSpPr>
          <p:cNvPr id="2" name="Content Placeholder 1">
            <a:extLst>
              <a:ext uri="{FF2B5EF4-FFF2-40B4-BE49-F238E27FC236}">
                <a16:creationId xmlns:a16="http://schemas.microsoft.com/office/drawing/2014/main" id="{78CADFD9-07C6-3A47-B433-5E142669A5D6}"/>
              </a:ext>
            </a:extLst>
          </p:cNvPr>
          <p:cNvSpPr>
            <a:spLocks noGrp="1"/>
          </p:cNvSpPr>
          <p:nvPr>
            <p:ph idx="1"/>
          </p:nvPr>
        </p:nvSpPr>
        <p:spPr>
          <a:xfrm>
            <a:off x="245278" y="1634016"/>
            <a:ext cx="4868417" cy="2004616"/>
          </a:xfrm>
        </p:spPr>
        <p:txBody>
          <a:bodyPr>
            <a:normAutofit/>
          </a:bodyPr>
          <a:lstStyle/>
          <a:p>
            <a:pPr>
              <a:spcAft>
                <a:spcPts val="3000"/>
              </a:spcAft>
            </a:pPr>
            <a:r>
              <a:rPr lang="en-US" dirty="0"/>
              <a:t>Although COSI helps, it doesn’t completely close the MeV gap.</a:t>
            </a:r>
          </a:p>
          <a:p>
            <a:pPr>
              <a:spcAft>
                <a:spcPts val="1200"/>
              </a:spcAft>
            </a:pPr>
            <a:r>
              <a:rPr lang="en-US" dirty="0"/>
              <a:t>Sub-degree but not sub-arcminute GRB localizations</a:t>
            </a:r>
          </a:p>
        </p:txBody>
      </p:sp>
      <p:pic>
        <p:nvPicPr>
          <p:cNvPr id="9" name="Picture 8">
            <a:extLst>
              <a:ext uri="{FF2B5EF4-FFF2-40B4-BE49-F238E27FC236}">
                <a16:creationId xmlns:a16="http://schemas.microsoft.com/office/drawing/2014/main" id="{66733BB3-5741-634B-ACD8-EC1125108C06}"/>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p:blipFill>
        <p:spPr>
          <a:xfrm>
            <a:off x="5316631" y="2115463"/>
            <a:ext cx="3412589" cy="2875423"/>
          </a:xfrm>
          <a:prstGeom prst="roundRect">
            <a:avLst>
              <a:gd name="adj" fmla="val 8594"/>
            </a:avLst>
          </a:prstGeom>
          <a:solidFill>
            <a:schemeClr val="bg2">
              <a:lumMod val="10000"/>
              <a:lumOff val="90000"/>
            </a:schemeClr>
          </a:solidFill>
          <a:ln>
            <a:noFill/>
          </a:ln>
          <a:effectLst>
            <a:reflection blurRad="12700" stA="38000" endPos="28000" dist="5000" dir="5400000" sy="-100000" algn="bl" rotWithShape="0"/>
          </a:effectLst>
        </p:spPr>
      </p:pic>
      <p:cxnSp>
        <p:nvCxnSpPr>
          <p:cNvPr id="5" name="Straight Arrow Connector 4">
            <a:extLst>
              <a:ext uri="{FF2B5EF4-FFF2-40B4-BE49-F238E27FC236}">
                <a16:creationId xmlns:a16="http://schemas.microsoft.com/office/drawing/2014/main" id="{54F9702C-D095-C94D-9CB0-8D7A1C79BFCD}"/>
              </a:ext>
            </a:extLst>
          </p:cNvPr>
          <p:cNvCxnSpPr>
            <a:cxnSpLocks/>
          </p:cNvCxnSpPr>
          <p:nvPr/>
        </p:nvCxnSpPr>
        <p:spPr bwMode="auto">
          <a:xfrm>
            <a:off x="6373860" y="3062513"/>
            <a:ext cx="1298127" cy="0"/>
          </a:xfrm>
          <a:prstGeom prst="straightConnector1">
            <a:avLst/>
          </a:prstGeom>
          <a:noFill/>
          <a:ln w="31750" cap="flat" cmpd="sng" algn="ctr">
            <a:solidFill>
              <a:srgbClr val="C00000"/>
            </a:solidFill>
            <a:prstDash val="solid"/>
            <a:round/>
            <a:headEnd type="triangle"/>
            <a:tailEnd type="triangle"/>
          </a:ln>
          <a:effectLst/>
        </p:spPr>
      </p:cxnSp>
      <p:sp>
        <p:nvSpPr>
          <p:cNvPr id="6" name="TextBox 5">
            <a:extLst>
              <a:ext uri="{FF2B5EF4-FFF2-40B4-BE49-F238E27FC236}">
                <a16:creationId xmlns:a16="http://schemas.microsoft.com/office/drawing/2014/main" id="{5D09F4AB-71A7-4C4F-B058-DBF6385AA70B}"/>
              </a:ext>
            </a:extLst>
          </p:cNvPr>
          <p:cNvSpPr txBox="1"/>
          <p:nvPr/>
        </p:nvSpPr>
        <p:spPr>
          <a:xfrm>
            <a:off x="6818846" y="3182782"/>
            <a:ext cx="683199" cy="246221"/>
          </a:xfrm>
          <a:prstGeom prst="rect">
            <a:avLst/>
          </a:prstGeom>
          <a:noFill/>
        </p:spPr>
        <p:txBody>
          <a:bodyPr wrap="none" rtlCol="0">
            <a:spAutoFit/>
          </a:bodyPr>
          <a:lstStyle/>
          <a:p>
            <a:pPr algn="ctr">
              <a:buNone/>
            </a:pPr>
            <a:r>
              <a:rPr lang="en-US" sz="1000" dirty="0">
                <a:solidFill>
                  <a:srgbClr val="C00000"/>
                </a:solidFill>
              </a:rPr>
              <a:t>MeV gap</a:t>
            </a:r>
          </a:p>
        </p:txBody>
      </p:sp>
      <p:sp>
        <p:nvSpPr>
          <p:cNvPr id="10" name="Footer Placeholder 4">
            <a:extLst>
              <a:ext uri="{FF2B5EF4-FFF2-40B4-BE49-F238E27FC236}">
                <a16:creationId xmlns:a16="http://schemas.microsoft.com/office/drawing/2014/main" id="{6484A18B-6097-8ECF-0F13-E05468FF48F2}"/>
              </a:ext>
            </a:extLst>
          </p:cNvPr>
          <p:cNvSpPr>
            <a:spLocks noGrp="1"/>
          </p:cNvSpPr>
          <p:nvPr>
            <p:ph type="ftr" sz="quarter" idx="11"/>
          </p:nvPr>
        </p:nvSpPr>
        <p:spPr>
          <a:xfrm>
            <a:off x="1102647" y="6296683"/>
            <a:ext cx="3587780" cy="561319"/>
          </a:xfrm>
          <a:noFill/>
        </p:spPr>
        <p:txBody>
          <a:bodyPr/>
          <a:lstStyle/>
          <a:p>
            <a:r>
              <a:rPr lang="en-US" dirty="0" err="1"/>
              <a:t>TeVPA</a:t>
            </a:r>
            <a:r>
              <a:rPr lang="en-US" dirty="0"/>
              <a:t> 2022, Kingston, Ontario</a:t>
            </a:r>
          </a:p>
          <a:p>
            <a:r>
              <a:rPr lang="en-US" dirty="0"/>
              <a:t>Jarred Roberts – University of California San Diego</a:t>
            </a:r>
          </a:p>
        </p:txBody>
      </p:sp>
      <p:sp>
        <p:nvSpPr>
          <p:cNvPr id="11" name="Slide Number Placeholder 5">
            <a:extLst>
              <a:ext uri="{FF2B5EF4-FFF2-40B4-BE49-F238E27FC236}">
                <a16:creationId xmlns:a16="http://schemas.microsoft.com/office/drawing/2014/main" id="{6EACB952-D279-A08B-4D5A-651E303E7291}"/>
              </a:ext>
            </a:extLst>
          </p:cNvPr>
          <p:cNvSpPr>
            <a:spLocks noGrp="1"/>
          </p:cNvSpPr>
          <p:nvPr>
            <p:ph type="sldNum" sz="quarter" idx="12"/>
          </p:nvPr>
        </p:nvSpPr>
        <p:spPr>
          <a:xfrm>
            <a:off x="8329298" y="6394781"/>
            <a:ext cx="565159" cy="365125"/>
          </a:xfrm>
        </p:spPr>
        <p:txBody>
          <a:bodyPr/>
          <a:lstStyle/>
          <a:p>
            <a:fld id="{6D22F896-40B5-4ADD-8801-0D06FADFA095}" type="slidenum">
              <a:rPr lang="en-US" smtClean="0"/>
              <a:t>15</a:t>
            </a:fld>
            <a:endParaRPr lang="en-US" dirty="0"/>
          </a:p>
        </p:txBody>
      </p:sp>
      <p:pic>
        <p:nvPicPr>
          <p:cNvPr id="12" name="Picture 11" descr="Logo, company name&#10;&#10;Description automatically generated">
            <a:extLst>
              <a:ext uri="{FF2B5EF4-FFF2-40B4-BE49-F238E27FC236}">
                <a16:creationId xmlns:a16="http://schemas.microsoft.com/office/drawing/2014/main" id="{4F373A72-F6EE-BA9C-7309-723B325408DC}"/>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3297" y="6343135"/>
            <a:ext cx="948265" cy="416768"/>
          </a:xfrm>
          <a:prstGeom prst="rect">
            <a:avLst/>
          </a:prstGeom>
        </p:spPr>
      </p:pic>
      <p:sp>
        <p:nvSpPr>
          <p:cNvPr id="13" name="Content Placeholder 1">
            <a:extLst>
              <a:ext uri="{FF2B5EF4-FFF2-40B4-BE49-F238E27FC236}">
                <a16:creationId xmlns:a16="http://schemas.microsoft.com/office/drawing/2014/main" id="{37D0D7B7-52B3-12FE-ECC9-D1D8DB79DAF9}"/>
              </a:ext>
            </a:extLst>
          </p:cNvPr>
          <p:cNvSpPr txBox="1">
            <a:spLocks/>
          </p:cNvSpPr>
          <p:nvPr/>
        </p:nvSpPr>
        <p:spPr>
          <a:xfrm>
            <a:off x="262386" y="3688273"/>
            <a:ext cx="4868417" cy="2004616"/>
          </a:xfrm>
          <a:prstGeom prst="rect">
            <a:avLst/>
          </a:prstGeom>
          <a:effectLst>
            <a:outerShdw blurRad="25400" dir="17880000">
              <a:srgbClr val="000000">
                <a:alpha val="46000"/>
              </a:srgbClr>
            </a:outerShdw>
          </a:effectLst>
        </p:spPr>
        <p:txBody>
          <a:bodyPr vert="horz" lIns="91440" tIns="45720" rIns="91440" bIns="45720" rtlCol="0" anchor="t">
            <a:normAutofit lnSpcReduction="10000"/>
          </a:bodyPr>
          <a:lstStyle>
            <a:lvl1pPr marL="342900" indent="-306000" algn="l" defTabSz="457200" rtl="0" eaLnBrk="1" latinLnBrk="0" hangingPunct="1">
              <a:spcBef>
                <a:spcPct val="20000"/>
              </a:spcBef>
              <a:spcAft>
                <a:spcPts val="600"/>
              </a:spcAft>
              <a:buClr>
                <a:schemeClr val="tx2"/>
              </a:buClr>
              <a:buSzPct val="70000"/>
              <a:buFont typeface="Wingdings 2" charset="2"/>
              <a:buChar char=""/>
              <a:defRPr sz="20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1pPr>
            <a:lvl2pPr marL="720000" indent="-270000" algn="l" defTabSz="457200" rtl="0" eaLnBrk="1" latinLnBrk="0" hangingPunct="1">
              <a:spcBef>
                <a:spcPct val="20000"/>
              </a:spcBef>
              <a:spcAft>
                <a:spcPts val="600"/>
              </a:spcAft>
              <a:buClr>
                <a:schemeClr val="tx2"/>
              </a:buClr>
              <a:buSzPct val="70000"/>
              <a:buFont typeface="Wingdings 2" charset="2"/>
              <a:buChar char=""/>
              <a:defRPr sz="18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2pPr>
            <a:lvl3pPr marL="1026000" indent="-216000" algn="l" defTabSz="457200" rtl="0" eaLnBrk="1" latinLnBrk="0" hangingPunct="1">
              <a:spcBef>
                <a:spcPct val="20000"/>
              </a:spcBef>
              <a:spcAft>
                <a:spcPts val="600"/>
              </a:spcAft>
              <a:buClr>
                <a:schemeClr val="tx2"/>
              </a:buClr>
              <a:buSzPct val="70000"/>
              <a:buFont typeface="Wingdings 2" charset="2"/>
              <a:buChar char=""/>
              <a:defRPr sz="16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3pPr>
            <a:lvl4pPr marL="1386000" indent="-2160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4pPr>
            <a:lvl5pPr marL="1674000" indent="-2160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5pPr>
            <a:lvl6pPr marL="2014600" indent="-2286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6pPr>
            <a:lvl7pPr marL="2401800" indent="-2286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7pPr>
            <a:lvl8pPr marL="2789000" indent="-2286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8pPr>
            <a:lvl9pPr marL="3106200" indent="-2286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9pPr>
          </a:lstStyle>
          <a:p>
            <a:pPr>
              <a:spcAft>
                <a:spcPts val="1200"/>
              </a:spcAft>
            </a:pPr>
            <a:r>
              <a:rPr lang="en-US" kern="0" dirty="0"/>
              <a:t>Not anticipating large number of Targets of Opportunity (TOOs).</a:t>
            </a:r>
          </a:p>
          <a:p>
            <a:pPr lvl="1"/>
            <a:r>
              <a:rPr lang="en-US" kern="0" dirty="0"/>
              <a:t>Survey mode’s all-sky coverage every day reduces the need</a:t>
            </a:r>
          </a:p>
          <a:p>
            <a:pPr lvl="1"/>
            <a:r>
              <a:rPr lang="en-US" kern="0" dirty="0"/>
              <a:t>”Constant Zenith Angle” TOOs have some applications</a:t>
            </a:r>
          </a:p>
        </p:txBody>
      </p:sp>
      <p:cxnSp>
        <p:nvCxnSpPr>
          <p:cNvPr id="14" name="Straight Connector 13">
            <a:extLst>
              <a:ext uri="{FF2B5EF4-FFF2-40B4-BE49-F238E27FC236}">
                <a16:creationId xmlns:a16="http://schemas.microsoft.com/office/drawing/2014/main" id="{895DA258-D1CA-166A-91E8-C4017456A5E3}"/>
              </a:ext>
            </a:extLst>
          </p:cNvPr>
          <p:cNvCxnSpPr/>
          <p:nvPr/>
        </p:nvCxnSpPr>
        <p:spPr>
          <a:xfrm flipV="1">
            <a:off x="331787" y="1079669"/>
            <a:ext cx="8397433" cy="46299"/>
          </a:xfrm>
          <a:prstGeom prst="line">
            <a:avLst/>
          </a:prstGeom>
          <a:ln w="22225">
            <a:solidFill>
              <a:schemeClr val="accent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9898734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09F2D96-8623-1041-BAFF-60E957FEE339}"/>
              </a:ext>
            </a:extLst>
          </p:cNvPr>
          <p:cNvSpPr>
            <a:spLocks noGrp="1"/>
          </p:cNvSpPr>
          <p:nvPr>
            <p:ph type="title"/>
          </p:nvPr>
        </p:nvSpPr>
        <p:spPr>
          <a:xfrm>
            <a:off x="305734" y="240210"/>
            <a:ext cx="7052241" cy="663473"/>
          </a:xfrm>
        </p:spPr>
        <p:txBody>
          <a:bodyPr>
            <a:normAutofit/>
          </a:bodyPr>
          <a:lstStyle/>
          <a:p>
            <a:r>
              <a:rPr lang="en-US" sz="2800" dirty="0">
                <a:latin typeface="+mn-lt"/>
              </a:rPr>
              <a:t>Schedule and opportunities for involvement</a:t>
            </a:r>
          </a:p>
        </p:txBody>
      </p:sp>
      <p:sp>
        <p:nvSpPr>
          <p:cNvPr id="2" name="Content Placeholder 1">
            <a:extLst>
              <a:ext uri="{FF2B5EF4-FFF2-40B4-BE49-F238E27FC236}">
                <a16:creationId xmlns:a16="http://schemas.microsoft.com/office/drawing/2014/main" id="{405F74BD-3B5E-B34E-A72D-B0ACAE788347}"/>
              </a:ext>
            </a:extLst>
          </p:cNvPr>
          <p:cNvSpPr>
            <a:spLocks noGrp="1"/>
          </p:cNvSpPr>
          <p:nvPr>
            <p:ph idx="1"/>
          </p:nvPr>
        </p:nvSpPr>
        <p:spPr>
          <a:xfrm>
            <a:off x="436112" y="1322589"/>
            <a:ext cx="8007775" cy="2169777"/>
          </a:xfrm>
        </p:spPr>
        <p:txBody>
          <a:bodyPr>
            <a:normAutofit fontScale="92500" lnSpcReduction="10000"/>
          </a:bodyPr>
          <a:lstStyle/>
          <a:p>
            <a:pPr marL="36900" indent="0">
              <a:spcAft>
                <a:spcPts val="0"/>
              </a:spcAft>
              <a:buNone/>
            </a:pPr>
            <a:r>
              <a:rPr lang="en-US" kern="0" dirty="0">
                <a:solidFill>
                  <a:schemeClr val="accent2"/>
                </a:solidFill>
              </a:rPr>
              <a:t>Planned Schedule</a:t>
            </a:r>
          </a:p>
          <a:p>
            <a:pPr>
              <a:spcAft>
                <a:spcPts val="0"/>
              </a:spcAft>
            </a:pPr>
            <a:r>
              <a:rPr lang="en-US" kern="0" dirty="0"/>
              <a:t>Currently in Phase B</a:t>
            </a:r>
          </a:p>
          <a:p>
            <a:pPr lvl="1">
              <a:spcAft>
                <a:spcPts val="0"/>
              </a:spcAft>
            </a:pPr>
            <a:r>
              <a:rPr lang="en-US" i="1" kern="0" dirty="0"/>
              <a:t>Data Challenges in the coming months and years will be an opportunity for community involvement (http://cosi.ssl.berkeley.edu)</a:t>
            </a:r>
            <a:endParaRPr lang="en-US" kern="0" dirty="0"/>
          </a:p>
          <a:p>
            <a:pPr>
              <a:spcAft>
                <a:spcPts val="0"/>
              </a:spcAft>
            </a:pPr>
            <a:r>
              <a:rPr lang="en-US" kern="0" dirty="0"/>
              <a:t>Additional data challenges during Phases C and D</a:t>
            </a:r>
          </a:p>
          <a:p>
            <a:pPr>
              <a:spcAft>
                <a:spcPts val="0"/>
              </a:spcAft>
            </a:pPr>
            <a:r>
              <a:rPr lang="en-US" kern="0" dirty="0"/>
              <a:t>Launch:</a:t>
            </a:r>
            <a:r>
              <a:rPr lang="en-US" b="1" kern="0" dirty="0"/>
              <a:t> 2026 </a:t>
            </a:r>
            <a:r>
              <a:rPr lang="en-US" kern="0" dirty="0"/>
              <a:t>(start of Phase E), followed by a 2-year prime mission, but no consumables, so could be significantly longer</a:t>
            </a:r>
          </a:p>
        </p:txBody>
      </p:sp>
      <p:sp>
        <p:nvSpPr>
          <p:cNvPr id="6" name="Slide Number Placeholder 5">
            <a:extLst>
              <a:ext uri="{FF2B5EF4-FFF2-40B4-BE49-F238E27FC236}">
                <a16:creationId xmlns:a16="http://schemas.microsoft.com/office/drawing/2014/main" id="{9839D4CB-726E-4B41-A583-7FCB0CCA5702}"/>
              </a:ext>
            </a:extLst>
          </p:cNvPr>
          <p:cNvSpPr>
            <a:spLocks noGrp="1"/>
          </p:cNvSpPr>
          <p:nvPr>
            <p:ph type="sldNum" sz="quarter" idx="12"/>
          </p:nvPr>
        </p:nvSpPr>
        <p:spPr>
          <a:xfrm>
            <a:off x="7878728" y="5622921"/>
            <a:ext cx="565159" cy="365125"/>
          </a:xfrm>
        </p:spPr>
        <p:txBody>
          <a:bodyPr/>
          <a:lstStyle/>
          <a:p>
            <a:fld id="{6D22F896-40B5-4ADD-8801-0D06FADFA095}" type="slidenum">
              <a:rPr lang="en-US" smtClean="0"/>
              <a:t>16</a:t>
            </a:fld>
            <a:endParaRPr lang="en-US" dirty="0"/>
          </a:p>
        </p:txBody>
      </p:sp>
      <p:pic>
        <p:nvPicPr>
          <p:cNvPr id="8" name="Picture 7">
            <a:extLst>
              <a:ext uri="{FF2B5EF4-FFF2-40B4-BE49-F238E27FC236}">
                <a16:creationId xmlns:a16="http://schemas.microsoft.com/office/drawing/2014/main" id="{D0346184-B29D-E044-AD01-6B02896E25BF}"/>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51785" t="40176" r="1353" b="4839"/>
          <a:stretch/>
        </p:blipFill>
        <p:spPr>
          <a:xfrm>
            <a:off x="7528383" y="3902559"/>
            <a:ext cx="841736" cy="795528"/>
          </a:xfrm>
          <a:prstGeom prst="rect">
            <a:avLst/>
          </a:prstGeom>
          <a:ln w="12700">
            <a:noFill/>
          </a:ln>
        </p:spPr>
      </p:pic>
      <p:pic>
        <p:nvPicPr>
          <p:cNvPr id="9" name="Picture 8">
            <a:extLst>
              <a:ext uri="{FF2B5EF4-FFF2-40B4-BE49-F238E27FC236}">
                <a16:creationId xmlns:a16="http://schemas.microsoft.com/office/drawing/2014/main" id="{D380D2CC-6500-EA46-92B8-68348AB7367D}"/>
              </a:ext>
            </a:extLst>
          </p:cNvPr>
          <p:cNvPicPr>
            <a:picLocks noChangeAspect="1"/>
          </p:cNvPicPr>
          <p:nvPr/>
        </p:nvPicPr>
        <p:blipFill rotWithShape="1">
          <a:blip r:embed="rId4"/>
          <a:srcRect t="915" b="3475"/>
          <a:stretch/>
        </p:blipFill>
        <p:spPr>
          <a:xfrm>
            <a:off x="7084118" y="4689481"/>
            <a:ext cx="1289044" cy="1150293"/>
          </a:xfrm>
          <a:prstGeom prst="rect">
            <a:avLst/>
          </a:prstGeom>
        </p:spPr>
      </p:pic>
      <p:pic>
        <p:nvPicPr>
          <p:cNvPr id="10" name="Picture 9">
            <a:extLst>
              <a:ext uri="{FF2B5EF4-FFF2-40B4-BE49-F238E27FC236}">
                <a16:creationId xmlns:a16="http://schemas.microsoft.com/office/drawing/2014/main" id="{2761C0B8-C4B2-0142-AD86-0956A4393840}"/>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933391" y="4690436"/>
            <a:ext cx="1152884" cy="1150293"/>
          </a:xfrm>
          <a:prstGeom prst="rect">
            <a:avLst/>
          </a:prstGeom>
        </p:spPr>
      </p:pic>
      <p:pic>
        <p:nvPicPr>
          <p:cNvPr id="11" name="Picture 10">
            <a:extLst>
              <a:ext uri="{FF2B5EF4-FFF2-40B4-BE49-F238E27FC236}">
                <a16:creationId xmlns:a16="http://schemas.microsoft.com/office/drawing/2014/main" id="{09929D87-FED5-594D-A0F0-5A6F17D8D24C}"/>
              </a:ext>
            </a:extLst>
          </p:cNvPr>
          <p:cNvPicPr>
            <a:picLocks noChangeAspect="1"/>
          </p:cNvPicPr>
          <p:nvPr/>
        </p:nvPicPr>
        <p:blipFill rotWithShape="1">
          <a:blip r:embed="rId6" cstate="print">
            <a:extLst>
              <a:ext uri="{28A0092B-C50C-407E-A947-70E740481C1C}">
                <a14:useLocalDpi xmlns:a14="http://schemas.microsoft.com/office/drawing/2010/main"/>
              </a:ext>
            </a:extLst>
          </a:blip>
          <a:srcRect l="29964" t="50290" r="2672" b="2479"/>
          <a:stretch/>
        </p:blipFill>
        <p:spPr>
          <a:xfrm>
            <a:off x="5934810" y="3902349"/>
            <a:ext cx="1618683" cy="787132"/>
          </a:xfrm>
          <a:prstGeom prst="rect">
            <a:avLst/>
          </a:prstGeom>
          <a:ln w="9525">
            <a:noFill/>
          </a:ln>
        </p:spPr>
      </p:pic>
      <p:sp>
        <p:nvSpPr>
          <p:cNvPr id="5" name="TextBox 4">
            <a:extLst>
              <a:ext uri="{FF2B5EF4-FFF2-40B4-BE49-F238E27FC236}">
                <a16:creationId xmlns:a16="http://schemas.microsoft.com/office/drawing/2014/main" id="{60361547-4488-D74B-B9F9-A5A59A1323E7}"/>
              </a:ext>
            </a:extLst>
          </p:cNvPr>
          <p:cNvSpPr txBox="1"/>
          <p:nvPr/>
        </p:nvSpPr>
        <p:spPr>
          <a:xfrm>
            <a:off x="5274095" y="3591914"/>
            <a:ext cx="899733" cy="307777"/>
          </a:xfrm>
          <a:prstGeom prst="rect">
            <a:avLst/>
          </a:prstGeom>
          <a:noFill/>
          <a:ln>
            <a:solidFill>
              <a:schemeClr val="tx1"/>
            </a:solidFill>
          </a:ln>
        </p:spPr>
        <p:txBody>
          <a:bodyPr wrap="none" rtlCol="0">
            <a:spAutoFit/>
          </a:bodyPr>
          <a:lstStyle/>
          <a:p>
            <a:pPr>
              <a:buNone/>
            </a:pPr>
            <a:r>
              <a:rPr lang="en-US" sz="1400" dirty="0">
                <a:latin typeface="Tahoma" panose="020B0604030504040204" pitchFamily="34" charset="0"/>
                <a:ea typeface="Tahoma" panose="020B0604030504040204" pitchFamily="34" charset="0"/>
                <a:cs typeface="Tahoma" panose="020B0604030504040204" pitchFamily="34" charset="0"/>
              </a:rPr>
              <a:t>Positrons</a:t>
            </a:r>
          </a:p>
        </p:txBody>
      </p:sp>
      <p:sp>
        <p:nvSpPr>
          <p:cNvPr id="13" name="TextBox 12">
            <a:extLst>
              <a:ext uri="{FF2B5EF4-FFF2-40B4-BE49-F238E27FC236}">
                <a16:creationId xmlns:a16="http://schemas.microsoft.com/office/drawing/2014/main" id="{DC071E04-E62B-EA44-92A0-EFFCFE8116D5}"/>
              </a:ext>
            </a:extLst>
          </p:cNvPr>
          <p:cNvSpPr txBox="1"/>
          <p:nvPr/>
        </p:nvSpPr>
        <p:spPr>
          <a:xfrm>
            <a:off x="7448224" y="3591085"/>
            <a:ext cx="1446230" cy="307777"/>
          </a:xfrm>
          <a:prstGeom prst="rect">
            <a:avLst/>
          </a:prstGeom>
          <a:noFill/>
          <a:ln>
            <a:solidFill>
              <a:schemeClr val="tx1"/>
            </a:solidFill>
          </a:ln>
        </p:spPr>
        <p:txBody>
          <a:bodyPr wrap="none" rtlCol="0">
            <a:spAutoFit/>
          </a:bodyPr>
          <a:lstStyle/>
          <a:p>
            <a:pPr>
              <a:buNone/>
            </a:pPr>
            <a:r>
              <a:rPr lang="en-US" sz="1400" dirty="0">
                <a:latin typeface="Tahoma" panose="020B0604030504040204" pitchFamily="34" charset="0"/>
                <a:ea typeface="Tahoma" panose="020B0604030504040204" pitchFamily="34" charset="0"/>
                <a:cs typeface="Tahoma" panose="020B0604030504040204" pitchFamily="34" charset="0"/>
              </a:rPr>
              <a:t>Nucleosynthesis</a:t>
            </a:r>
          </a:p>
        </p:txBody>
      </p:sp>
      <p:sp>
        <p:nvSpPr>
          <p:cNvPr id="14" name="TextBox 13">
            <a:extLst>
              <a:ext uri="{FF2B5EF4-FFF2-40B4-BE49-F238E27FC236}">
                <a16:creationId xmlns:a16="http://schemas.microsoft.com/office/drawing/2014/main" id="{95A8F584-478F-4043-B6AF-9216C192357E}"/>
              </a:ext>
            </a:extLst>
          </p:cNvPr>
          <p:cNvSpPr txBox="1"/>
          <p:nvPr/>
        </p:nvSpPr>
        <p:spPr>
          <a:xfrm>
            <a:off x="5274095" y="5838261"/>
            <a:ext cx="1092671" cy="307777"/>
          </a:xfrm>
          <a:prstGeom prst="rect">
            <a:avLst/>
          </a:prstGeom>
          <a:noFill/>
          <a:ln>
            <a:solidFill>
              <a:schemeClr val="tx1"/>
            </a:solidFill>
          </a:ln>
        </p:spPr>
        <p:txBody>
          <a:bodyPr wrap="none" rtlCol="0">
            <a:spAutoFit/>
          </a:bodyPr>
          <a:lstStyle/>
          <a:p>
            <a:pPr>
              <a:buNone/>
            </a:pPr>
            <a:r>
              <a:rPr lang="en-US" sz="1400" dirty="0">
                <a:latin typeface="Tahoma" panose="020B0604030504040204" pitchFamily="34" charset="0"/>
                <a:ea typeface="Tahoma" panose="020B0604030504040204" pitchFamily="34" charset="0"/>
                <a:cs typeface="Tahoma" panose="020B0604030504040204" pitchFamily="34" charset="0"/>
              </a:rPr>
              <a:t>Polarization</a:t>
            </a:r>
          </a:p>
        </p:txBody>
      </p:sp>
      <p:sp>
        <p:nvSpPr>
          <p:cNvPr id="15" name="TextBox 14">
            <a:extLst>
              <a:ext uri="{FF2B5EF4-FFF2-40B4-BE49-F238E27FC236}">
                <a16:creationId xmlns:a16="http://schemas.microsoft.com/office/drawing/2014/main" id="{0BA09BAD-6244-BA40-9E46-9107A0DD8D14}"/>
              </a:ext>
            </a:extLst>
          </p:cNvPr>
          <p:cNvSpPr txBox="1"/>
          <p:nvPr/>
        </p:nvSpPr>
        <p:spPr>
          <a:xfrm>
            <a:off x="7452333" y="5838261"/>
            <a:ext cx="1422505" cy="307777"/>
          </a:xfrm>
          <a:prstGeom prst="rect">
            <a:avLst/>
          </a:prstGeom>
          <a:noFill/>
          <a:ln>
            <a:solidFill>
              <a:schemeClr val="tx1"/>
            </a:solidFill>
          </a:ln>
        </p:spPr>
        <p:txBody>
          <a:bodyPr wrap="none" rtlCol="0">
            <a:spAutoFit/>
          </a:bodyPr>
          <a:lstStyle/>
          <a:p>
            <a:pPr>
              <a:buNone/>
            </a:pPr>
            <a:r>
              <a:rPr lang="en-US" sz="1400" dirty="0" err="1">
                <a:latin typeface="Tahoma" panose="020B0604030504040204" pitchFamily="34" charset="0"/>
                <a:ea typeface="Tahoma" panose="020B0604030504040204" pitchFamily="34" charset="0"/>
                <a:cs typeface="Tahoma" panose="020B0604030504040204" pitchFamily="34" charset="0"/>
              </a:rPr>
              <a:t>Multimessenger</a:t>
            </a:r>
            <a:endParaRPr lang="en-US" sz="1400" dirty="0">
              <a:latin typeface="Tahoma" panose="020B0604030504040204" pitchFamily="34" charset="0"/>
              <a:ea typeface="Tahoma" panose="020B0604030504040204" pitchFamily="34" charset="0"/>
              <a:cs typeface="Tahoma" panose="020B0604030504040204" pitchFamily="34" charset="0"/>
            </a:endParaRPr>
          </a:p>
        </p:txBody>
      </p:sp>
      <p:sp>
        <p:nvSpPr>
          <p:cNvPr id="17" name="Footer Placeholder 4">
            <a:extLst>
              <a:ext uri="{FF2B5EF4-FFF2-40B4-BE49-F238E27FC236}">
                <a16:creationId xmlns:a16="http://schemas.microsoft.com/office/drawing/2014/main" id="{72E108E1-326E-82B6-B539-FAA685D64BA9}"/>
              </a:ext>
            </a:extLst>
          </p:cNvPr>
          <p:cNvSpPr>
            <a:spLocks noGrp="1"/>
          </p:cNvSpPr>
          <p:nvPr>
            <p:ph type="ftr" sz="quarter" idx="11"/>
          </p:nvPr>
        </p:nvSpPr>
        <p:spPr>
          <a:xfrm>
            <a:off x="1102647" y="6296683"/>
            <a:ext cx="3587780" cy="561319"/>
          </a:xfrm>
          <a:noFill/>
        </p:spPr>
        <p:txBody>
          <a:bodyPr/>
          <a:lstStyle/>
          <a:p>
            <a:r>
              <a:rPr lang="en-US" dirty="0" err="1"/>
              <a:t>TeVPA</a:t>
            </a:r>
            <a:r>
              <a:rPr lang="en-US" dirty="0"/>
              <a:t> 2022, Kingston, Ontario</a:t>
            </a:r>
          </a:p>
          <a:p>
            <a:r>
              <a:rPr lang="en-US" dirty="0"/>
              <a:t>Jarred Roberts – University of California San Diego</a:t>
            </a:r>
          </a:p>
        </p:txBody>
      </p:sp>
      <p:sp>
        <p:nvSpPr>
          <p:cNvPr id="18" name="Slide Number Placeholder 5">
            <a:extLst>
              <a:ext uri="{FF2B5EF4-FFF2-40B4-BE49-F238E27FC236}">
                <a16:creationId xmlns:a16="http://schemas.microsoft.com/office/drawing/2014/main" id="{110BE77A-4794-F263-7D31-B4AC2FDCE1B0}"/>
              </a:ext>
            </a:extLst>
          </p:cNvPr>
          <p:cNvSpPr txBox="1">
            <a:spLocks/>
          </p:cNvSpPr>
          <p:nvPr/>
        </p:nvSpPr>
        <p:spPr>
          <a:xfrm>
            <a:off x="8329298" y="6394781"/>
            <a:ext cx="565159" cy="365125"/>
          </a:xfrm>
          <a:prstGeom prst="rect">
            <a:avLst/>
          </a:prstGeom>
        </p:spPr>
        <p:txBody>
          <a:bodyPr vert="horz" lIns="91440" tIns="45720" rIns="91440" bIns="45720" rtlCol="0" anchor="ctr"/>
          <a:lstStyle>
            <a:defPPr>
              <a:defRPr lang="en-US"/>
            </a:defPPr>
            <a:lvl1pPr marL="0" algn="r" defTabSz="457200" rtl="0" eaLnBrk="1" latinLnBrk="0" hangingPunct="1">
              <a:defRPr sz="1000" kern="1200">
                <a:solidFill>
                  <a:schemeClr val="tx1">
                    <a:lumMod val="95000"/>
                  </a:schemeClr>
                </a:solidFill>
                <a:effectLst>
                  <a:outerShdw blurRad="50800" dist="38100" dir="2700000" algn="tl" rotWithShape="0">
                    <a:schemeClr val="bg1">
                      <a:alpha val="43000"/>
                    </a:schemeClr>
                  </a:outerShdw>
                </a:effectLst>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6D22F896-40B5-4ADD-8801-0D06FADFA095}" type="slidenum">
              <a:rPr lang="en-US"/>
              <a:pPr/>
              <a:t>16</a:t>
            </a:fld>
            <a:endParaRPr lang="en-US" dirty="0"/>
          </a:p>
        </p:txBody>
      </p:sp>
      <p:pic>
        <p:nvPicPr>
          <p:cNvPr id="19" name="Picture 18" descr="Logo, company name&#10;&#10;Description automatically generated">
            <a:extLst>
              <a:ext uri="{FF2B5EF4-FFF2-40B4-BE49-F238E27FC236}">
                <a16:creationId xmlns:a16="http://schemas.microsoft.com/office/drawing/2014/main" id="{CEBD6E01-3993-E140-2FB6-FA1CCE7119A0}"/>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103297" y="6343135"/>
            <a:ext cx="948265" cy="416768"/>
          </a:xfrm>
          <a:prstGeom prst="rect">
            <a:avLst/>
          </a:prstGeom>
        </p:spPr>
      </p:pic>
      <p:cxnSp>
        <p:nvCxnSpPr>
          <p:cNvPr id="20" name="Straight Connector 19">
            <a:extLst>
              <a:ext uri="{FF2B5EF4-FFF2-40B4-BE49-F238E27FC236}">
                <a16:creationId xmlns:a16="http://schemas.microsoft.com/office/drawing/2014/main" id="{31E3A672-621C-202B-8F70-EE64D05C365F}"/>
              </a:ext>
            </a:extLst>
          </p:cNvPr>
          <p:cNvCxnSpPr/>
          <p:nvPr/>
        </p:nvCxnSpPr>
        <p:spPr>
          <a:xfrm flipV="1">
            <a:off x="331787" y="1079669"/>
            <a:ext cx="8397433" cy="46299"/>
          </a:xfrm>
          <a:prstGeom prst="line">
            <a:avLst/>
          </a:prstGeom>
          <a:ln w="22225">
            <a:solidFill>
              <a:schemeClr val="accent2"/>
            </a:solidFill>
          </a:ln>
        </p:spPr>
        <p:style>
          <a:lnRef idx="1">
            <a:schemeClr val="accent1"/>
          </a:lnRef>
          <a:fillRef idx="0">
            <a:schemeClr val="accent1"/>
          </a:fillRef>
          <a:effectRef idx="0">
            <a:schemeClr val="accent1"/>
          </a:effectRef>
          <a:fontRef idx="minor">
            <a:schemeClr val="tx1"/>
          </a:fontRef>
        </p:style>
      </p:cxnSp>
      <p:sp>
        <p:nvSpPr>
          <p:cNvPr id="21" name="Content Placeholder 1">
            <a:extLst>
              <a:ext uri="{FF2B5EF4-FFF2-40B4-BE49-F238E27FC236}">
                <a16:creationId xmlns:a16="http://schemas.microsoft.com/office/drawing/2014/main" id="{B6075200-AB22-6BC5-0E0C-BCFF4532D37D}"/>
              </a:ext>
            </a:extLst>
          </p:cNvPr>
          <p:cNvSpPr txBox="1">
            <a:spLocks/>
          </p:cNvSpPr>
          <p:nvPr/>
        </p:nvSpPr>
        <p:spPr>
          <a:xfrm>
            <a:off x="409888" y="3851105"/>
            <a:ext cx="4706878" cy="2040387"/>
          </a:xfrm>
          <a:prstGeom prst="rect">
            <a:avLst/>
          </a:prstGeom>
          <a:effectLst>
            <a:outerShdw blurRad="25400" dir="17880000">
              <a:srgbClr val="000000">
                <a:alpha val="46000"/>
              </a:srgbClr>
            </a:outerShdw>
          </a:effectLst>
        </p:spPr>
        <p:txBody>
          <a:bodyPr vert="horz" lIns="91440" tIns="45720" rIns="91440" bIns="45720" rtlCol="0" anchor="t">
            <a:normAutofit/>
          </a:bodyPr>
          <a:lstStyle>
            <a:lvl1pPr marL="342900" indent="-306000" algn="l" defTabSz="457200" rtl="0" eaLnBrk="1" latinLnBrk="0" hangingPunct="1">
              <a:spcBef>
                <a:spcPct val="20000"/>
              </a:spcBef>
              <a:spcAft>
                <a:spcPts val="600"/>
              </a:spcAft>
              <a:buClr>
                <a:schemeClr val="tx2"/>
              </a:buClr>
              <a:buSzPct val="70000"/>
              <a:buFont typeface="Wingdings 2" charset="2"/>
              <a:buChar char=""/>
              <a:defRPr sz="20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1pPr>
            <a:lvl2pPr marL="720000" indent="-270000" algn="l" defTabSz="457200" rtl="0" eaLnBrk="1" latinLnBrk="0" hangingPunct="1">
              <a:spcBef>
                <a:spcPct val="20000"/>
              </a:spcBef>
              <a:spcAft>
                <a:spcPts val="600"/>
              </a:spcAft>
              <a:buClr>
                <a:schemeClr val="tx2"/>
              </a:buClr>
              <a:buSzPct val="70000"/>
              <a:buFont typeface="Wingdings 2" charset="2"/>
              <a:buChar char=""/>
              <a:defRPr sz="18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2pPr>
            <a:lvl3pPr marL="1026000" indent="-216000" algn="l" defTabSz="457200" rtl="0" eaLnBrk="1" latinLnBrk="0" hangingPunct="1">
              <a:spcBef>
                <a:spcPct val="20000"/>
              </a:spcBef>
              <a:spcAft>
                <a:spcPts val="600"/>
              </a:spcAft>
              <a:buClr>
                <a:schemeClr val="tx2"/>
              </a:buClr>
              <a:buSzPct val="70000"/>
              <a:buFont typeface="Wingdings 2" charset="2"/>
              <a:buChar char=""/>
              <a:defRPr sz="16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3pPr>
            <a:lvl4pPr marL="1386000" indent="-2160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4pPr>
            <a:lvl5pPr marL="1674000" indent="-2160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5pPr>
            <a:lvl6pPr marL="2014600" indent="-2286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6pPr>
            <a:lvl7pPr marL="2401800" indent="-2286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7pPr>
            <a:lvl8pPr marL="2789000" indent="-2286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8pPr>
            <a:lvl9pPr marL="3106200" indent="-2286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9pPr>
          </a:lstStyle>
          <a:p>
            <a:pPr>
              <a:spcAft>
                <a:spcPts val="0"/>
              </a:spcAft>
            </a:pPr>
            <a:r>
              <a:rPr lang="en-US" dirty="0"/>
              <a:t>In addition to the key science goals, all-sky monitor results will be provided to the community</a:t>
            </a:r>
          </a:p>
          <a:p>
            <a:pPr lvl="1">
              <a:spcAft>
                <a:spcPts val="0"/>
              </a:spcAft>
            </a:pPr>
            <a:r>
              <a:rPr lang="en-US" i="1" dirty="0"/>
              <a:t>Please let us know what would be most useful for you!</a:t>
            </a:r>
          </a:p>
        </p:txBody>
      </p:sp>
    </p:spTree>
    <p:extLst>
      <p:ext uri="{BB962C8B-B14F-4D97-AF65-F5344CB8AC3E}">
        <p14:creationId xmlns:p14="http://schemas.microsoft.com/office/powerpoint/2010/main" val="194053429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Rectangle 26">
            <a:extLst>
              <a:ext uri="{FF2B5EF4-FFF2-40B4-BE49-F238E27FC236}">
                <a16:creationId xmlns:a16="http://schemas.microsoft.com/office/drawing/2014/main" id="{480F8312-4EE9-52F0-E8F1-6FEA5C855969}"/>
              </a:ext>
            </a:extLst>
          </p:cNvPr>
          <p:cNvSpPr/>
          <p:nvPr/>
        </p:nvSpPr>
        <p:spPr>
          <a:xfrm>
            <a:off x="-50086" y="1"/>
            <a:ext cx="9215375" cy="175075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6" name="Picture 25" descr="A view of earth from space&#10;&#10;Description automatically generated with medium confidence">
            <a:extLst>
              <a:ext uri="{FF2B5EF4-FFF2-40B4-BE49-F238E27FC236}">
                <a16:creationId xmlns:a16="http://schemas.microsoft.com/office/drawing/2014/main" id="{423A2E91-4A1F-B45D-809A-181FCF3D8BE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0086" y="1666240"/>
            <a:ext cx="9215375" cy="5191760"/>
          </a:xfrm>
          <a:prstGeom prst="rect">
            <a:avLst/>
          </a:prstGeom>
        </p:spPr>
      </p:pic>
      <p:sp>
        <p:nvSpPr>
          <p:cNvPr id="27652" name="Rectangle 6"/>
          <p:cNvSpPr>
            <a:spLocks/>
          </p:cNvSpPr>
          <p:nvPr/>
        </p:nvSpPr>
        <p:spPr bwMode="auto">
          <a:xfrm>
            <a:off x="555005" y="327608"/>
            <a:ext cx="3667721" cy="4614243"/>
          </a:xfrm>
          <a:prstGeom prst="rect">
            <a:avLst/>
          </a:prstGeom>
          <a:noFill/>
          <a:ln>
            <a:noFill/>
          </a:ln>
          <a:extLst>
            <a:ext uri="{909E8E84-426E-40dd-AFC4-6F175D3DCCD1}">
              <a14:hiddenFill xmlns="" xmlns:a14="http://schemas.microsoft.com/office/drawing/2010/main" xmlns:mv="urn:schemas-microsoft-com:mac:vml" xmlns:mc="http://schemas.openxmlformats.org/markup-compatibility/2006">
                <a:solidFill>
                  <a:srgbClr val="FFFFFF"/>
                </a:solidFill>
              </a14:hiddenFill>
            </a:ext>
            <a:ext uri="{91240B29-F687-4f45-9708-019B960494DF}">
              <a14:hiddenLine xmlns="" xmlns:a14="http://schemas.microsoft.com/office/drawing/2010/main" xmlns:mv="urn:schemas-microsoft-com:mac:vml" xmlns:mc="http://schemas.openxmlformats.org/markup-compatibility/2006" w="12700">
                <a:solidFill>
                  <a:srgbClr val="000000"/>
                </a:solidFill>
                <a:miter lim="800000"/>
                <a:headEnd/>
                <a:tailEnd/>
              </a14:hiddenLine>
            </a:ext>
          </a:extLst>
        </p:spPr>
        <p:txBody>
          <a:bodyPr lIns="0" tIns="0" rIns="28573" bIns="0" anchor="ctr">
            <a:normAutofit/>
          </a:bodyPr>
          <a:lstStyle>
            <a:lvl1pPr marL="349250" indent="-320675" defTabSz="642938">
              <a:defRPr sz="2400">
                <a:solidFill>
                  <a:schemeClr val="tx1"/>
                </a:solidFill>
                <a:latin typeface="Times New Roman" pitchFamily="-1" charset="0"/>
                <a:ea typeface="ＭＳ Ｐゴシック" pitchFamily="-1" charset="-128"/>
              </a:defRPr>
            </a:lvl1pPr>
            <a:lvl2pPr marL="37931725" indent="-37474525" defTabSz="642938">
              <a:defRPr sz="2400">
                <a:solidFill>
                  <a:schemeClr val="tx1"/>
                </a:solidFill>
                <a:latin typeface="Times New Roman" pitchFamily="-1" charset="0"/>
                <a:ea typeface="ＭＳ Ｐゴシック" pitchFamily="-1" charset="-128"/>
              </a:defRPr>
            </a:lvl2pPr>
            <a:lvl3pPr>
              <a:defRPr sz="2400">
                <a:solidFill>
                  <a:schemeClr val="tx1"/>
                </a:solidFill>
                <a:latin typeface="Times New Roman" pitchFamily="-1" charset="0"/>
                <a:ea typeface="ＭＳ Ｐゴシック" pitchFamily="-1" charset="-128"/>
              </a:defRPr>
            </a:lvl3pPr>
            <a:lvl4pPr>
              <a:defRPr sz="2400">
                <a:solidFill>
                  <a:schemeClr val="tx1"/>
                </a:solidFill>
                <a:latin typeface="Times New Roman" pitchFamily="-1" charset="0"/>
                <a:ea typeface="ＭＳ Ｐゴシック" pitchFamily="-1" charset="-128"/>
              </a:defRPr>
            </a:lvl4pPr>
            <a:lvl5pPr>
              <a:defRPr sz="2400">
                <a:solidFill>
                  <a:schemeClr val="tx1"/>
                </a:solidFill>
                <a:latin typeface="Times New Roman" pitchFamily="-1" charset="0"/>
                <a:ea typeface="ＭＳ Ｐゴシック" pitchFamily="-1" charset="-128"/>
              </a:defRPr>
            </a:lvl5pPr>
            <a:lvl6pPr marL="457200" eaLnBrk="0" fontAlgn="base" hangingPunct="0">
              <a:spcBef>
                <a:spcPct val="0"/>
              </a:spcBef>
              <a:spcAft>
                <a:spcPct val="0"/>
              </a:spcAft>
              <a:defRPr sz="2400">
                <a:solidFill>
                  <a:schemeClr val="tx1"/>
                </a:solidFill>
                <a:latin typeface="Times New Roman" pitchFamily="-1" charset="0"/>
                <a:ea typeface="ＭＳ Ｐゴシック" pitchFamily="-1" charset="-128"/>
              </a:defRPr>
            </a:lvl6pPr>
            <a:lvl7pPr marL="914400" eaLnBrk="0" fontAlgn="base" hangingPunct="0">
              <a:spcBef>
                <a:spcPct val="0"/>
              </a:spcBef>
              <a:spcAft>
                <a:spcPct val="0"/>
              </a:spcAft>
              <a:defRPr sz="2400">
                <a:solidFill>
                  <a:schemeClr val="tx1"/>
                </a:solidFill>
                <a:latin typeface="Times New Roman" pitchFamily="-1" charset="0"/>
                <a:ea typeface="ＭＳ Ｐゴシック" pitchFamily="-1" charset="-128"/>
              </a:defRPr>
            </a:lvl7pPr>
            <a:lvl8pPr marL="1371600" eaLnBrk="0" fontAlgn="base" hangingPunct="0">
              <a:spcBef>
                <a:spcPct val="0"/>
              </a:spcBef>
              <a:spcAft>
                <a:spcPct val="0"/>
              </a:spcAft>
              <a:defRPr sz="2400">
                <a:solidFill>
                  <a:schemeClr val="tx1"/>
                </a:solidFill>
                <a:latin typeface="Times New Roman" pitchFamily="-1" charset="0"/>
                <a:ea typeface="ＭＳ Ｐゴシック" pitchFamily="-1" charset="-128"/>
              </a:defRPr>
            </a:lvl8pPr>
            <a:lvl9pPr marL="1828800" eaLnBrk="0" fontAlgn="base" hangingPunct="0">
              <a:spcBef>
                <a:spcPct val="0"/>
              </a:spcBef>
              <a:spcAft>
                <a:spcPct val="0"/>
              </a:spcAft>
              <a:defRPr sz="2400">
                <a:solidFill>
                  <a:schemeClr val="tx1"/>
                </a:solidFill>
                <a:latin typeface="Times New Roman" pitchFamily="-1" charset="0"/>
                <a:ea typeface="ＭＳ Ｐゴシック" pitchFamily="-1" charset="-128"/>
              </a:defRPr>
            </a:lvl9pPr>
          </a:lstStyle>
          <a:p>
            <a:pPr marL="28574" indent="0">
              <a:spcBef>
                <a:spcPts val="388"/>
              </a:spcBef>
              <a:spcAft>
                <a:spcPts val="1200"/>
              </a:spcAft>
            </a:pPr>
            <a:r>
              <a:rPr lang="en-US" altLang="en-US" b="1" dirty="0">
                <a:solidFill>
                  <a:schemeClr val="accent2"/>
                </a:solidFill>
                <a:effectLst>
                  <a:outerShdw blurRad="38100" dist="38100" dir="2700000" algn="tl">
                    <a:srgbClr val="000000">
                      <a:alpha val="43137"/>
                    </a:srgbClr>
                  </a:outerShdw>
                </a:effectLst>
                <a:latin typeface="+mn-lt"/>
                <a:ea typeface="Tahoma" panose="020B0604030504040204" pitchFamily="34" charset="0"/>
                <a:cs typeface="Tahoma" panose="020B0604030504040204" pitchFamily="34" charset="0"/>
                <a:sym typeface="Helvetica" pitchFamily="-1" charset="0"/>
              </a:rPr>
              <a:t>The COSI collaboration</a:t>
            </a:r>
          </a:p>
          <a:p>
            <a:pPr marL="28574" indent="0">
              <a:spcBef>
                <a:spcPts val="388"/>
              </a:spcBef>
            </a:pPr>
            <a:r>
              <a:rPr lang="en-US" altLang="en-US" sz="1600" b="1" dirty="0">
                <a:solidFill>
                  <a:schemeClr val="accent5"/>
                </a:solidFill>
                <a:effectLst>
                  <a:outerShdw blurRad="38100" dist="38100" dir="2700000" algn="tl">
                    <a:srgbClr val="000000">
                      <a:alpha val="43137"/>
                    </a:srgbClr>
                  </a:outerShdw>
                </a:effectLst>
                <a:latin typeface="+mn-lt"/>
                <a:ea typeface="Tahoma" panose="020B0604030504040204" pitchFamily="34" charset="0"/>
                <a:cs typeface="Tahoma" panose="020B0604030504040204" pitchFamily="34" charset="0"/>
                <a:sym typeface="Helvetica" pitchFamily="-1" charset="0"/>
              </a:rPr>
              <a:t>University of California</a:t>
            </a:r>
          </a:p>
          <a:p>
            <a:pPr>
              <a:spcBef>
                <a:spcPts val="388"/>
              </a:spcBef>
            </a:pPr>
            <a:r>
              <a:rPr lang="en-US" altLang="en-US" sz="1100" b="1" dirty="0">
                <a:effectLst>
                  <a:outerShdw blurRad="38100" dist="38100" dir="2700000" algn="tl">
                    <a:srgbClr val="000000">
                      <a:alpha val="43137"/>
                    </a:srgbClr>
                  </a:outerShdw>
                </a:effectLst>
                <a:latin typeface="+mn-lt"/>
                <a:ea typeface="Tahoma" panose="020B0604030504040204" pitchFamily="34" charset="0"/>
                <a:cs typeface="Tahoma" panose="020B0604030504040204" pitchFamily="34" charset="0"/>
                <a:sym typeface="Helvetica" pitchFamily="-1" charset="0"/>
              </a:rPr>
              <a:t>John </a:t>
            </a:r>
            <a:r>
              <a:rPr lang="en-US" altLang="en-US" sz="1100" b="1" dirty="0" err="1">
                <a:effectLst>
                  <a:outerShdw blurRad="38100" dist="38100" dir="2700000" algn="tl">
                    <a:srgbClr val="000000">
                      <a:alpha val="43137"/>
                    </a:srgbClr>
                  </a:outerShdw>
                </a:effectLst>
                <a:latin typeface="+mn-lt"/>
                <a:ea typeface="Tahoma" panose="020B0604030504040204" pitchFamily="34" charset="0"/>
                <a:cs typeface="Tahoma" panose="020B0604030504040204" pitchFamily="34" charset="0"/>
                <a:sym typeface="Helvetica" pitchFamily="-1" charset="0"/>
              </a:rPr>
              <a:t>Tomsick</a:t>
            </a:r>
            <a:r>
              <a:rPr lang="en-US" altLang="en-US" sz="1100" b="1" dirty="0">
                <a:effectLst>
                  <a:outerShdw blurRad="38100" dist="38100" dir="2700000" algn="tl">
                    <a:srgbClr val="000000">
                      <a:alpha val="43137"/>
                    </a:srgbClr>
                  </a:outerShdw>
                </a:effectLst>
                <a:latin typeface="+mn-lt"/>
                <a:ea typeface="Tahoma" panose="020B0604030504040204" pitchFamily="34" charset="0"/>
                <a:cs typeface="Tahoma" panose="020B0604030504040204" pitchFamily="34" charset="0"/>
                <a:sym typeface="Helvetica" pitchFamily="-1" charset="0"/>
              </a:rPr>
              <a:t> (Principal Investigator, UCB)</a:t>
            </a:r>
          </a:p>
          <a:p>
            <a:pPr>
              <a:spcBef>
                <a:spcPts val="388"/>
              </a:spcBef>
            </a:pPr>
            <a:r>
              <a:rPr lang="en-US" altLang="en-US" sz="1000" b="1" dirty="0">
                <a:effectLst>
                  <a:outerShdw blurRad="38100" dist="38100" dir="2700000" algn="tl">
                    <a:srgbClr val="000000">
                      <a:alpha val="43137"/>
                    </a:srgbClr>
                  </a:outerShdw>
                </a:effectLst>
                <a:latin typeface="+mn-lt"/>
                <a:ea typeface="Tahoma" panose="020B0604030504040204" pitchFamily="34" charset="0"/>
                <a:cs typeface="Tahoma" panose="020B0604030504040204" pitchFamily="34" charset="0"/>
                <a:sym typeface="Helvetica" pitchFamily="-1" charset="0"/>
              </a:rPr>
              <a:t>Bryce Unruh</a:t>
            </a:r>
            <a:r>
              <a:rPr lang="en-US" altLang="en-US" sz="1100" b="1" dirty="0">
                <a:effectLst>
                  <a:outerShdw blurRad="38100" dist="38100" dir="2700000" algn="tl">
                    <a:srgbClr val="000000">
                      <a:alpha val="43137"/>
                    </a:srgbClr>
                  </a:outerShdw>
                </a:effectLst>
                <a:latin typeface="+mn-lt"/>
                <a:ea typeface="Tahoma" panose="020B0604030504040204" pitchFamily="34" charset="0"/>
                <a:cs typeface="Tahoma" panose="020B0604030504040204" pitchFamily="34" charset="0"/>
                <a:sym typeface="Helvetica" pitchFamily="-1" charset="0"/>
              </a:rPr>
              <a:t> (Project Manager, UCB)</a:t>
            </a:r>
          </a:p>
          <a:p>
            <a:pPr>
              <a:spcBef>
                <a:spcPts val="388"/>
              </a:spcBef>
            </a:pPr>
            <a:r>
              <a:rPr lang="en-US" altLang="en-US" sz="1100" b="1" dirty="0">
                <a:effectLst>
                  <a:outerShdw blurRad="38100" dist="38100" dir="2700000" algn="tl">
                    <a:srgbClr val="000000">
                      <a:alpha val="43137"/>
                    </a:srgbClr>
                  </a:outerShdw>
                </a:effectLst>
                <a:latin typeface="+mn-lt"/>
                <a:ea typeface="Tahoma" panose="020B0604030504040204" pitchFamily="34" charset="0"/>
                <a:cs typeface="Tahoma" panose="020B0604030504040204" pitchFamily="34" charset="0"/>
                <a:sym typeface="Helvetica" pitchFamily="-1" charset="0"/>
              </a:rPr>
              <a:t>Steven Boggs (Deputy PI, UCSD)</a:t>
            </a:r>
          </a:p>
          <a:p>
            <a:pPr>
              <a:spcBef>
                <a:spcPts val="388"/>
              </a:spcBef>
            </a:pPr>
            <a:r>
              <a:rPr lang="en-US" altLang="en-US" sz="1100" b="1" dirty="0">
                <a:effectLst>
                  <a:outerShdw blurRad="38100" dist="38100" dir="2700000" algn="tl">
                    <a:srgbClr val="000000">
                      <a:alpha val="43137"/>
                    </a:srgbClr>
                  </a:outerShdw>
                </a:effectLst>
                <a:latin typeface="+mn-lt"/>
                <a:ea typeface="Tahoma" panose="020B0604030504040204" pitchFamily="34" charset="0"/>
                <a:cs typeface="Tahoma" panose="020B0604030504040204" pitchFamily="34" charset="0"/>
                <a:sym typeface="Helvetica" pitchFamily="-1" charset="0"/>
              </a:rPr>
              <a:t>Jarred Roberts (Project Scientist, UCSD)</a:t>
            </a:r>
          </a:p>
          <a:p>
            <a:pPr>
              <a:spcBef>
                <a:spcPts val="388"/>
              </a:spcBef>
            </a:pPr>
            <a:r>
              <a:rPr lang="en-US" altLang="en-US" sz="1100" b="1" dirty="0">
                <a:effectLst>
                  <a:outerShdw blurRad="38100" dist="38100" dir="2700000" algn="tl">
                    <a:srgbClr val="000000">
                      <a:alpha val="43137"/>
                    </a:srgbClr>
                  </a:outerShdw>
                </a:effectLst>
                <a:latin typeface="+mn-lt"/>
                <a:ea typeface="Tahoma" panose="020B0604030504040204" pitchFamily="34" charset="0"/>
                <a:cs typeface="Tahoma" panose="020B0604030504040204" pitchFamily="34" charset="0"/>
                <a:sym typeface="Helvetica" pitchFamily="-1" charset="0"/>
              </a:rPr>
              <a:t>Andreas </a:t>
            </a:r>
            <a:r>
              <a:rPr lang="en-US" altLang="en-US" sz="1100" b="1" dirty="0" err="1">
                <a:effectLst>
                  <a:outerShdw blurRad="38100" dist="38100" dir="2700000" algn="tl">
                    <a:srgbClr val="000000">
                      <a:alpha val="43137"/>
                    </a:srgbClr>
                  </a:outerShdw>
                </a:effectLst>
                <a:latin typeface="+mn-lt"/>
                <a:ea typeface="Tahoma" panose="020B0604030504040204" pitchFamily="34" charset="0"/>
                <a:cs typeface="Tahoma" panose="020B0604030504040204" pitchFamily="34" charset="0"/>
                <a:sym typeface="Helvetica" pitchFamily="-1" charset="0"/>
              </a:rPr>
              <a:t>Zoglauer</a:t>
            </a:r>
            <a:r>
              <a:rPr lang="en-US" altLang="en-US" sz="1100" b="1" dirty="0">
                <a:effectLst>
                  <a:outerShdw blurRad="38100" dist="38100" dir="2700000" algn="tl">
                    <a:srgbClr val="000000">
                      <a:alpha val="43137"/>
                    </a:srgbClr>
                  </a:outerShdw>
                </a:effectLst>
                <a:latin typeface="+mn-lt"/>
                <a:ea typeface="Tahoma" panose="020B0604030504040204" pitchFamily="34" charset="0"/>
                <a:cs typeface="Tahoma" panose="020B0604030504040204" pitchFamily="34" charset="0"/>
                <a:sym typeface="Helvetica" pitchFamily="-1" charset="0"/>
              </a:rPr>
              <a:t> (Project Scientist, UCB)</a:t>
            </a:r>
          </a:p>
          <a:p>
            <a:pPr>
              <a:spcBef>
                <a:spcPts val="388"/>
              </a:spcBef>
            </a:pPr>
            <a:r>
              <a:rPr lang="en-US" altLang="en-US" sz="1100" b="1" dirty="0">
                <a:effectLst>
                  <a:outerShdw blurRad="38100" dist="38100" dir="2700000" algn="tl">
                    <a:srgbClr val="000000">
                      <a:alpha val="43137"/>
                    </a:srgbClr>
                  </a:outerShdw>
                </a:effectLst>
                <a:latin typeface="+mn-lt"/>
                <a:ea typeface="Tahoma" panose="020B0604030504040204" pitchFamily="34" charset="0"/>
                <a:cs typeface="Tahoma" panose="020B0604030504040204" pitchFamily="34" charset="0"/>
                <a:sym typeface="Helvetica" pitchFamily="-1" charset="0"/>
              </a:rPr>
              <a:t>J. Martinez Oliveros (Student Collaboration Lead)</a:t>
            </a:r>
          </a:p>
          <a:p>
            <a:pPr>
              <a:spcBef>
                <a:spcPts val="388"/>
              </a:spcBef>
            </a:pPr>
            <a:r>
              <a:rPr lang="en-US" altLang="en-US" sz="1100" b="1" dirty="0">
                <a:effectLst>
                  <a:outerShdw blurRad="38100" dist="38100" dir="2700000" algn="tl">
                    <a:srgbClr val="000000">
                      <a:alpha val="43137"/>
                    </a:srgbClr>
                  </a:outerShdw>
                </a:effectLst>
                <a:latin typeface="+mn-lt"/>
                <a:ea typeface="Tahoma" panose="020B0604030504040204" pitchFamily="34" charset="0"/>
                <a:cs typeface="Tahoma" panose="020B0604030504040204" pitchFamily="34" charset="0"/>
                <a:sym typeface="Helvetica" pitchFamily="-1" charset="0"/>
              </a:rPr>
              <a:t>P. Saint-Hilaire (SEO Lead)</a:t>
            </a:r>
          </a:p>
          <a:p>
            <a:pPr>
              <a:spcBef>
                <a:spcPts val="388"/>
              </a:spcBef>
              <a:spcAft>
                <a:spcPts val="1200"/>
              </a:spcAft>
            </a:pPr>
            <a:r>
              <a:rPr lang="en-US" altLang="en-US" sz="1100" b="1" dirty="0">
                <a:effectLst>
                  <a:outerShdw blurRad="38100" dist="38100" dir="2700000" algn="tl">
                    <a:srgbClr val="000000">
                      <a:alpha val="43137"/>
                    </a:srgbClr>
                  </a:outerShdw>
                </a:effectLst>
                <a:latin typeface="+mn-lt"/>
                <a:ea typeface="Tahoma" panose="020B0604030504040204" pitchFamily="34" charset="0"/>
                <a:cs typeface="Tahoma" panose="020B0604030504040204" pitchFamily="34" charset="0"/>
                <a:sym typeface="Helvetica" pitchFamily="-1" charset="0"/>
              </a:rPr>
              <a:t>H. Lazar, J. </a:t>
            </a:r>
            <a:r>
              <a:rPr lang="en-US" altLang="en-US" sz="1100" b="1" dirty="0" err="1">
                <a:effectLst>
                  <a:outerShdw blurRad="38100" dist="38100" dir="2700000" algn="tl">
                    <a:srgbClr val="000000">
                      <a:alpha val="43137"/>
                    </a:srgbClr>
                  </a:outerShdw>
                </a:effectLst>
                <a:latin typeface="+mn-lt"/>
                <a:ea typeface="Tahoma" panose="020B0604030504040204" pitchFamily="34" charset="0"/>
                <a:cs typeface="Tahoma" panose="020B0604030504040204" pitchFamily="34" charset="0"/>
                <a:sym typeface="Helvetica" pitchFamily="-1" charset="0"/>
              </a:rPr>
              <a:t>Beechert</a:t>
            </a:r>
            <a:r>
              <a:rPr lang="en-US" altLang="en-US" sz="1100" b="1" dirty="0">
                <a:effectLst>
                  <a:outerShdw blurRad="38100" dist="38100" dir="2700000" algn="tl">
                    <a:srgbClr val="000000">
                      <a:alpha val="43137"/>
                    </a:srgbClr>
                  </a:outerShdw>
                </a:effectLst>
                <a:latin typeface="+mn-lt"/>
                <a:ea typeface="Tahoma" panose="020B0604030504040204" pitchFamily="34" charset="0"/>
                <a:cs typeface="Tahoma" panose="020B0604030504040204" pitchFamily="34" charset="0"/>
                <a:sym typeface="Helvetica" pitchFamily="-1" charset="0"/>
              </a:rPr>
              <a:t>, H. Gulick</a:t>
            </a:r>
          </a:p>
          <a:p>
            <a:pPr marL="28574" indent="0">
              <a:spcBef>
                <a:spcPts val="388"/>
              </a:spcBef>
            </a:pPr>
            <a:r>
              <a:rPr lang="en-US" altLang="en-US" sz="1600" b="1" dirty="0">
                <a:solidFill>
                  <a:schemeClr val="accent5"/>
                </a:solidFill>
                <a:effectLst>
                  <a:outerShdw blurRad="38100" dist="38100" dir="2700000" algn="tl">
                    <a:srgbClr val="000000">
                      <a:alpha val="43137"/>
                    </a:srgbClr>
                  </a:outerShdw>
                </a:effectLst>
                <a:latin typeface="+mn-lt"/>
                <a:ea typeface="Tahoma" panose="020B0604030504040204" pitchFamily="34" charset="0"/>
                <a:cs typeface="Tahoma" panose="020B0604030504040204" pitchFamily="34" charset="0"/>
                <a:sym typeface="Helvetica" pitchFamily="-1" charset="0"/>
              </a:rPr>
              <a:t>Naval Research Laboratory</a:t>
            </a:r>
          </a:p>
          <a:p>
            <a:pPr>
              <a:spcBef>
                <a:spcPts val="388"/>
              </a:spcBef>
              <a:spcAft>
                <a:spcPts val="1200"/>
              </a:spcAft>
            </a:pPr>
            <a:r>
              <a:rPr lang="en-US" altLang="en-US" sz="1100" dirty="0">
                <a:solidFill>
                  <a:srgbClr val="FFFFFF"/>
                </a:solidFill>
                <a:effectLst>
                  <a:outerShdw blurRad="38100" dist="38100" dir="2700000" algn="tl">
                    <a:srgbClr val="000000">
                      <a:alpha val="43137"/>
                    </a:srgbClr>
                  </a:outerShdw>
                </a:effectLst>
                <a:latin typeface="+mn-lt"/>
                <a:ea typeface="Tahoma" panose="020B0604030504040204" pitchFamily="34" charset="0"/>
                <a:cs typeface="Tahoma" panose="020B0604030504040204" pitchFamily="34" charset="0"/>
                <a:sym typeface="Helvetica" pitchFamily="-1" charset="0"/>
              </a:rPr>
              <a:t>E. Wulf, C. Sleator, B. </a:t>
            </a:r>
            <a:r>
              <a:rPr lang="en-US" altLang="en-US" sz="1100" dirty="0" err="1">
                <a:solidFill>
                  <a:srgbClr val="FFFFFF"/>
                </a:solidFill>
                <a:effectLst>
                  <a:outerShdw blurRad="38100" dist="38100" dir="2700000" algn="tl">
                    <a:srgbClr val="000000">
                      <a:alpha val="43137"/>
                    </a:srgbClr>
                  </a:outerShdw>
                </a:effectLst>
                <a:latin typeface="+mn-lt"/>
                <a:ea typeface="Tahoma" panose="020B0604030504040204" pitchFamily="34" charset="0"/>
                <a:cs typeface="Tahoma" panose="020B0604030504040204" pitchFamily="34" charset="0"/>
                <a:sym typeface="Helvetica" pitchFamily="-1" charset="0"/>
              </a:rPr>
              <a:t>Phlips</a:t>
            </a:r>
            <a:endParaRPr lang="en-US" altLang="en-US" sz="1100" i="1" dirty="0">
              <a:solidFill>
                <a:srgbClr val="FFFFFF"/>
              </a:solidFill>
              <a:effectLst>
                <a:outerShdw blurRad="38100" dist="38100" dir="2700000" algn="tl">
                  <a:srgbClr val="000000">
                    <a:alpha val="43137"/>
                  </a:srgbClr>
                </a:outerShdw>
              </a:effectLst>
              <a:latin typeface="+mn-lt"/>
              <a:ea typeface="Tahoma" panose="020B0604030504040204" pitchFamily="34" charset="0"/>
              <a:cs typeface="Tahoma" panose="020B0604030504040204" pitchFamily="34" charset="0"/>
              <a:sym typeface="Helvetica" pitchFamily="-1" charset="0"/>
            </a:endParaRPr>
          </a:p>
          <a:p>
            <a:pPr marL="28574" indent="0">
              <a:spcBef>
                <a:spcPts val="388"/>
              </a:spcBef>
            </a:pPr>
            <a:r>
              <a:rPr lang="en-US" altLang="en-US" sz="1600" b="1" dirty="0">
                <a:solidFill>
                  <a:schemeClr val="accent5"/>
                </a:solidFill>
                <a:effectLst>
                  <a:outerShdw blurRad="38100" dist="38100" dir="2700000" algn="tl">
                    <a:srgbClr val="000000">
                      <a:alpha val="43137"/>
                    </a:srgbClr>
                  </a:outerShdw>
                </a:effectLst>
                <a:latin typeface="+mn-lt"/>
                <a:ea typeface="Tahoma" panose="020B0604030504040204" pitchFamily="34" charset="0"/>
                <a:cs typeface="Tahoma" panose="020B0604030504040204" pitchFamily="34" charset="0"/>
                <a:sym typeface="Helvetica" pitchFamily="-1" charset="0"/>
              </a:rPr>
              <a:t>Goddard Space Flight Center</a:t>
            </a:r>
          </a:p>
          <a:p>
            <a:pPr>
              <a:spcBef>
                <a:spcPts val="388"/>
              </a:spcBef>
              <a:spcAft>
                <a:spcPts val="1200"/>
              </a:spcAft>
            </a:pPr>
            <a:r>
              <a:rPr lang="en-US" altLang="en-US" sz="1100" dirty="0">
                <a:solidFill>
                  <a:srgbClr val="FFFFFF"/>
                </a:solidFill>
                <a:effectLst>
                  <a:outerShdw blurRad="38100" dist="38100" dir="2700000" algn="tl">
                    <a:srgbClr val="000000">
                      <a:alpha val="43137"/>
                    </a:srgbClr>
                  </a:outerShdw>
                </a:effectLst>
                <a:latin typeface="+mn-lt"/>
                <a:ea typeface="Tahoma" panose="020B0604030504040204" pitchFamily="34" charset="0"/>
                <a:cs typeface="Tahoma" panose="020B0604030504040204" pitchFamily="34" charset="0"/>
                <a:sym typeface="Helvetica" pitchFamily="-1" charset="0"/>
              </a:rPr>
              <a:t>A. Shih, C. </a:t>
            </a:r>
            <a:r>
              <a:rPr lang="en-US" altLang="en-US" sz="1100" dirty="0" err="1">
                <a:solidFill>
                  <a:srgbClr val="FFFFFF"/>
                </a:solidFill>
                <a:effectLst>
                  <a:outerShdw blurRad="38100" dist="38100" dir="2700000" algn="tl">
                    <a:srgbClr val="000000">
                      <a:alpha val="43137"/>
                    </a:srgbClr>
                  </a:outerShdw>
                </a:effectLst>
                <a:latin typeface="+mn-lt"/>
                <a:ea typeface="Tahoma" panose="020B0604030504040204" pitchFamily="34" charset="0"/>
                <a:cs typeface="Tahoma" panose="020B0604030504040204" pitchFamily="34" charset="0"/>
                <a:sym typeface="Helvetica" pitchFamily="-1" charset="0"/>
              </a:rPr>
              <a:t>Kierans</a:t>
            </a:r>
            <a:r>
              <a:rPr lang="en-US" altLang="en-US" sz="1100" dirty="0">
                <a:solidFill>
                  <a:srgbClr val="FFFFFF"/>
                </a:solidFill>
                <a:effectLst>
                  <a:outerShdw blurRad="38100" dist="38100" dir="2700000" algn="tl">
                    <a:srgbClr val="000000">
                      <a:alpha val="43137"/>
                    </a:srgbClr>
                  </a:outerShdw>
                </a:effectLst>
                <a:latin typeface="+mn-lt"/>
                <a:ea typeface="Tahoma" panose="020B0604030504040204" pitchFamily="34" charset="0"/>
                <a:cs typeface="Tahoma" panose="020B0604030504040204" pitchFamily="34" charset="0"/>
                <a:sym typeface="Helvetica" pitchFamily="-1" charset="0"/>
              </a:rPr>
              <a:t>, A. </a:t>
            </a:r>
            <a:r>
              <a:rPr lang="en-US" altLang="en-US" sz="1100" dirty="0" err="1">
                <a:solidFill>
                  <a:srgbClr val="FFFFFF"/>
                </a:solidFill>
                <a:effectLst>
                  <a:outerShdw blurRad="38100" dist="38100" dir="2700000" algn="tl">
                    <a:srgbClr val="000000">
                      <a:alpha val="43137"/>
                    </a:srgbClr>
                  </a:outerShdw>
                </a:effectLst>
                <a:latin typeface="+mn-lt"/>
                <a:ea typeface="Tahoma" panose="020B0604030504040204" pitchFamily="34" charset="0"/>
                <a:cs typeface="Tahoma" panose="020B0604030504040204" pitchFamily="34" charset="0"/>
                <a:sym typeface="Helvetica" pitchFamily="-1" charset="0"/>
              </a:rPr>
              <a:t>Smale</a:t>
            </a:r>
            <a:endParaRPr lang="en-US" altLang="en-US" sz="1100" i="1" dirty="0">
              <a:solidFill>
                <a:srgbClr val="FFFFFF"/>
              </a:solidFill>
              <a:effectLst>
                <a:outerShdw blurRad="38100" dist="38100" dir="2700000" algn="tl">
                  <a:srgbClr val="000000">
                    <a:alpha val="43137"/>
                  </a:srgbClr>
                </a:outerShdw>
              </a:effectLst>
              <a:latin typeface="+mn-lt"/>
              <a:ea typeface="Tahoma" panose="020B0604030504040204" pitchFamily="34" charset="0"/>
              <a:cs typeface="Tahoma" panose="020B0604030504040204" pitchFamily="34" charset="0"/>
              <a:sym typeface="Helvetica" pitchFamily="-1" charset="0"/>
            </a:endParaRPr>
          </a:p>
          <a:p>
            <a:pPr marL="28574" indent="0">
              <a:spcBef>
                <a:spcPts val="388"/>
              </a:spcBef>
              <a:spcAft>
                <a:spcPts val="1200"/>
              </a:spcAft>
            </a:pPr>
            <a:r>
              <a:rPr lang="en-US" altLang="en-US" sz="1600" b="1" dirty="0">
                <a:solidFill>
                  <a:schemeClr val="accent5"/>
                </a:solidFill>
                <a:effectLst>
                  <a:outerShdw blurRad="38100" dist="38100" dir="2700000" algn="tl">
                    <a:srgbClr val="000000">
                      <a:alpha val="43137"/>
                    </a:srgbClr>
                  </a:outerShdw>
                </a:effectLst>
                <a:latin typeface="+mn-lt"/>
                <a:ea typeface="Tahoma" panose="020B0604030504040204" pitchFamily="34" charset="0"/>
                <a:cs typeface="Tahoma" panose="020B0604030504040204" pitchFamily="34" charset="0"/>
                <a:sym typeface="Helvetica" pitchFamily="-1" charset="0"/>
              </a:rPr>
              <a:t>Northrop Grumman</a:t>
            </a:r>
          </a:p>
        </p:txBody>
      </p:sp>
      <p:pic>
        <p:nvPicPr>
          <p:cNvPr id="5" name="Picture 4">
            <a:extLst>
              <a:ext uri="{FF2B5EF4-FFF2-40B4-BE49-F238E27FC236}">
                <a16:creationId xmlns:a16="http://schemas.microsoft.com/office/drawing/2014/main" id="{5826713B-8F49-C44C-990C-CA64C93A3C18}"/>
              </a:ext>
            </a:extLst>
          </p:cNvPr>
          <p:cNvPicPr>
            <a:picLocks noChangeAspect="1"/>
          </p:cNvPicPr>
          <p:nvPr/>
        </p:nvPicPr>
        <p:blipFill>
          <a:blip r:embed="rId4" cstate="screen">
            <a:extLst>
              <a:ext uri="{28A0092B-C50C-407E-A947-70E740481C1C}">
                <a14:useLocalDpi xmlns:a14="http://schemas.microsoft.com/office/drawing/2010/main"/>
              </a:ext>
            </a:extLst>
          </a:blip>
          <a:srcRect/>
          <a:stretch/>
        </p:blipFill>
        <p:spPr>
          <a:xfrm>
            <a:off x="4112909" y="1090359"/>
            <a:ext cx="762000" cy="762000"/>
          </a:xfrm>
          <a:prstGeom prst="rect">
            <a:avLst/>
          </a:prstGeom>
        </p:spPr>
      </p:pic>
      <p:pic>
        <p:nvPicPr>
          <p:cNvPr id="7" name="Picture 6">
            <a:extLst>
              <a:ext uri="{FF2B5EF4-FFF2-40B4-BE49-F238E27FC236}">
                <a16:creationId xmlns:a16="http://schemas.microsoft.com/office/drawing/2014/main" id="{50F9D552-7178-2E44-9216-CCAF6C9873BB}"/>
              </a:ext>
            </a:extLst>
          </p:cNvPr>
          <p:cNvPicPr>
            <a:picLocks noChangeAspect="1"/>
          </p:cNvPicPr>
          <p:nvPr/>
        </p:nvPicPr>
        <p:blipFill>
          <a:blip r:embed="rId5" cstate="screen">
            <a:extLst>
              <a:ext uri="{28A0092B-C50C-407E-A947-70E740481C1C}">
                <a14:useLocalDpi xmlns:a14="http://schemas.microsoft.com/office/drawing/2010/main"/>
              </a:ext>
            </a:extLst>
          </a:blip>
          <a:srcRect/>
          <a:stretch/>
        </p:blipFill>
        <p:spPr>
          <a:xfrm>
            <a:off x="3702953" y="3011436"/>
            <a:ext cx="1581912" cy="778548"/>
          </a:xfrm>
          <a:prstGeom prst="rect">
            <a:avLst/>
          </a:prstGeom>
          <a:noFill/>
        </p:spPr>
      </p:pic>
      <p:pic>
        <p:nvPicPr>
          <p:cNvPr id="13" name="Picture 12">
            <a:extLst>
              <a:ext uri="{FF2B5EF4-FFF2-40B4-BE49-F238E27FC236}">
                <a16:creationId xmlns:a16="http://schemas.microsoft.com/office/drawing/2014/main" id="{8FA615D2-745F-104F-B1EC-E112ACEF9CA1}"/>
              </a:ext>
            </a:extLst>
          </p:cNvPr>
          <p:cNvPicPr>
            <a:picLocks noChangeAspect="1"/>
          </p:cNvPicPr>
          <p:nvPr/>
        </p:nvPicPr>
        <p:blipFill>
          <a:blip r:embed="rId6" cstate="screen">
            <a:extLst>
              <a:ext uri="{28A0092B-C50C-407E-A947-70E740481C1C}">
                <a14:useLocalDpi xmlns:a14="http://schemas.microsoft.com/office/drawing/2010/main"/>
              </a:ext>
            </a:extLst>
          </a:blip>
          <a:srcRect/>
          <a:stretch/>
        </p:blipFill>
        <p:spPr>
          <a:xfrm>
            <a:off x="3945186" y="4448083"/>
            <a:ext cx="1301660" cy="279863"/>
          </a:xfrm>
          <a:prstGeom prst="rect">
            <a:avLst/>
          </a:prstGeom>
          <a:solidFill>
            <a:schemeClr val="tx1">
              <a:alpha val="78000"/>
            </a:schemeClr>
          </a:solidFill>
        </p:spPr>
      </p:pic>
      <p:sp>
        <p:nvSpPr>
          <p:cNvPr id="11" name="Rectangle 6">
            <a:extLst>
              <a:ext uri="{FF2B5EF4-FFF2-40B4-BE49-F238E27FC236}">
                <a16:creationId xmlns:a16="http://schemas.microsoft.com/office/drawing/2014/main" id="{A541FDA6-0C16-104C-A2A6-B8707D0A9549}"/>
              </a:ext>
            </a:extLst>
          </p:cNvPr>
          <p:cNvSpPr>
            <a:spLocks/>
          </p:cNvSpPr>
          <p:nvPr/>
        </p:nvSpPr>
        <p:spPr bwMode="auto">
          <a:xfrm>
            <a:off x="555004" y="4588011"/>
            <a:ext cx="5277173" cy="1671992"/>
          </a:xfrm>
          <a:prstGeom prst="rect">
            <a:avLst/>
          </a:prstGeom>
          <a:noFill/>
          <a:ln>
            <a:noFill/>
          </a:ln>
          <a:extLst>
            <a:ext uri="{909E8E84-426E-40dd-AFC4-6F175D3DCCD1}">
              <a14:hiddenFill xmlns="" xmlns:a14="http://schemas.microsoft.com/office/drawing/2010/main" xmlns:mv="urn:schemas-microsoft-com:mac:vml" xmlns:mc="http://schemas.openxmlformats.org/markup-compatibility/2006">
                <a:solidFill>
                  <a:srgbClr val="FFFFFF"/>
                </a:solidFill>
              </a14:hiddenFill>
            </a:ext>
            <a:ext uri="{91240B29-F687-4f45-9708-019B960494DF}">
              <a14:hiddenLine xmlns="" xmlns:a14="http://schemas.microsoft.com/office/drawing/2010/main" xmlns:mv="urn:schemas-microsoft-com:mac:vml" xmlns:mc="http://schemas.openxmlformats.org/markup-compatibility/2006" w="12700">
                <a:solidFill>
                  <a:srgbClr val="000000"/>
                </a:solidFill>
                <a:miter lim="800000"/>
                <a:headEnd/>
                <a:tailEnd/>
              </a14:hiddenLine>
            </a:ext>
          </a:extLst>
        </p:spPr>
        <p:txBody>
          <a:bodyPr lIns="0" tIns="0" rIns="28573" bIns="0" anchor="ctr">
            <a:normAutofit/>
          </a:bodyPr>
          <a:lstStyle>
            <a:lvl1pPr marL="349250" indent="-320675" defTabSz="642938">
              <a:defRPr sz="2400">
                <a:solidFill>
                  <a:schemeClr val="tx1"/>
                </a:solidFill>
                <a:latin typeface="Times New Roman" pitchFamily="-1" charset="0"/>
                <a:ea typeface="ＭＳ Ｐゴシック" pitchFamily="-1" charset="-128"/>
              </a:defRPr>
            </a:lvl1pPr>
            <a:lvl2pPr marL="37931725" indent="-37474525" defTabSz="642938">
              <a:defRPr sz="2400">
                <a:solidFill>
                  <a:schemeClr val="tx1"/>
                </a:solidFill>
                <a:latin typeface="Times New Roman" pitchFamily="-1" charset="0"/>
                <a:ea typeface="ＭＳ Ｐゴシック" pitchFamily="-1" charset="-128"/>
              </a:defRPr>
            </a:lvl2pPr>
            <a:lvl3pPr>
              <a:defRPr sz="2400">
                <a:solidFill>
                  <a:schemeClr val="tx1"/>
                </a:solidFill>
                <a:latin typeface="Times New Roman" pitchFamily="-1" charset="0"/>
                <a:ea typeface="ＭＳ Ｐゴシック" pitchFamily="-1" charset="-128"/>
              </a:defRPr>
            </a:lvl3pPr>
            <a:lvl4pPr>
              <a:defRPr sz="2400">
                <a:solidFill>
                  <a:schemeClr val="tx1"/>
                </a:solidFill>
                <a:latin typeface="Times New Roman" pitchFamily="-1" charset="0"/>
                <a:ea typeface="ＭＳ Ｐゴシック" pitchFamily="-1" charset="-128"/>
              </a:defRPr>
            </a:lvl4pPr>
            <a:lvl5pPr>
              <a:defRPr sz="2400">
                <a:solidFill>
                  <a:schemeClr val="tx1"/>
                </a:solidFill>
                <a:latin typeface="Times New Roman" pitchFamily="-1" charset="0"/>
                <a:ea typeface="ＭＳ Ｐゴシック" pitchFamily="-1" charset="-128"/>
              </a:defRPr>
            </a:lvl5pPr>
            <a:lvl6pPr marL="457200" eaLnBrk="0" fontAlgn="base" hangingPunct="0">
              <a:spcBef>
                <a:spcPct val="0"/>
              </a:spcBef>
              <a:spcAft>
                <a:spcPct val="0"/>
              </a:spcAft>
              <a:defRPr sz="2400">
                <a:solidFill>
                  <a:schemeClr val="tx1"/>
                </a:solidFill>
                <a:latin typeface="Times New Roman" pitchFamily="-1" charset="0"/>
                <a:ea typeface="ＭＳ Ｐゴシック" pitchFamily="-1" charset="-128"/>
              </a:defRPr>
            </a:lvl6pPr>
            <a:lvl7pPr marL="914400" eaLnBrk="0" fontAlgn="base" hangingPunct="0">
              <a:spcBef>
                <a:spcPct val="0"/>
              </a:spcBef>
              <a:spcAft>
                <a:spcPct val="0"/>
              </a:spcAft>
              <a:defRPr sz="2400">
                <a:solidFill>
                  <a:schemeClr val="tx1"/>
                </a:solidFill>
                <a:latin typeface="Times New Roman" pitchFamily="-1" charset="0"/>
                <a:ea typeface="ＭＳ Ｐゴシック" pitchFamily="-1" charset="-128"/>
              </a:defRPr>
            </a:lvl7pPr>
            <a:lvl8pPr marL="1371600" eaLnBrk="0" fontAlgn="base" hangingPunct="0">
              <a:spcBef>
                <a:spcPct val="0"/>
              </a:spcBef>
              <a:spcAft>
                <a:spcPct val="0"/>
              </a:spcAft>
              <a:defRPr sz="2400">
                <a:solidFill>
                  <a:schemeClr val="tx1"/>
                </a:solidFill>
                <a:latin typeface="Times New Roman" pitchFamily="-1" charset="0"/>
                <a:ea typeface="ＭＳ Ｐゴシック" pitchFamily="-1" charset="-128"/>
              </a:defRPr>
            </a:lvl8pPr>
            <a:lvl9pPr marL="1828800" eaLnBrk="0" fontAlgn="base" hangingPunct="0">
              <a:spcBef>
                <a:spcPct val="0"/>
              </a:spcBef>
              <a:spcAft>
                <a:spcPct val="0"/>
              </a:spcAft>
              <a:defRPr sz="2400">
                <a:solidFill>
                  <a:schemeClr val="tx1"/>
                </a:solidFill>
                <a:latin typeface="Times New Roman" pitchFamily="-1" charset="0"/>
                <a:ea typeface="ＭＳ Ｐゴシック" pitchFamily="-1" charset="-128"/>
              </a:defRPr>
            </a:lvl9pPr>
          </a:lstStyle>
          <a:p>
            <a:pPr marL="28574" indent="0">
              <a:spcBef>
                <a:spcPts val="388"/>
              </a:spcBef>
            </a:pPr>
            <a:r>
              <a:rPr lang="en-US" altLang="en-US" sz="1600" b="1" dirty="0">
                <a:solidFill>
                  <a:schemeClr val="accent5"/>
                </a:solidFill>
                <a:effectLst>
                  <a:outerShdw blurRad="38100" dist="38100" dir="2700000" algn="tl">
                    <a:srgbClr val="000000">
                      <a:alpha val="43137"/>
                    </a:srgbClr>
                  </a:outerShdw>
                </a:effectLst>
                <a:latin typeface="+mn-lt"/>
                <a:ea typeface="Tahoma" panose="020B0604030504040204" pitchFamily="34" charset="0"/>
                <a:cs typeface="Tahoma" panose="020B0604030504040204" pitchFamily="34" charset="0"/>
                <a:sym typeface="Helvetica" pitchFamily="-1" charset="0"/>
              </a:rPr>
              <a:t>Institutions of Co-Investigators and Collaborators</a:t>
            </a:r>
          </a:p>
          <a:p>
            <a:pPr>
              <a:spcBef>
                <a:spcPts val="388"/>
              </a:spcBef>
            </a:pPr>
            <a:r>
              <a:rPr lang="en-US" altLang="en-US" sz="1100" dirty="0">
                <a:solidFill>
                  <a:srgbClr val="FFFFFF"/>
                </a:solidFill>
                <a:effectLst>
                  <a:outerShdw blurRad="38100" dist="38100" dir="2700000" algn="tl">
                    <a:srgbClr val="000000">
                      <a:alpha val="43137"/>
                    </a:srgbClr>
                  </a:outerShdw>
                </a:effectLst>
                <a:latin typeface="+mn-lt"/>
                <a:ea typeface="Tahoma" panose="020B0604030504040204" pitchFamily="34" charset="0"/>
                <a:cs typeface="Tahoma" panose="020B0604030504040204" pitchFamily="34" charset="0"/>
                <a:sym typeface="Helvetica" pitchFamily="-1" charset="0"/>
              </a:rPr>
              <a:t>Clemson University</a:t>
            </a:r>
          </a:p>
          <a:p>
            <a:pPr>
              <a:spcBef>
                <a:spcPts val="388"/>
              </a:spcBef>
            </a:pPr>
            <a:r>
              <a:rPr lang="en-US" altLang="en-US" sz="1100" dirty="0">
                <a:solidFill>
                  <a:srgbClr val="FFFFFF"/>
                </a:solidFill>
                <a:effectLst>
                  <a:outerShdw blurRad="38100" dist="38100" dir="2700000" algn="tl">
                    <a:srgbClr val="000000">
                      <a:alpha val="43137"/>
                    </a:srgbClr>
                  </a:outerShdw>
                </a:effectLst>
                <a:latin typeface="+mn-lt"/>
                <a:ea typeface="Tahoma" panose="020B0604030504040204" pitchFamily="34" charset="0"/>
                <a:cs typeface="Tahoma" panose="020B0604030504040204" pitchFamily="34" charset="0"/>
                <a:sym typeface="Helvetica" pitchFamily="-1" charset="0"/>
              </a:rPr>
              <a:t>Los Alamos National Laboratory</a:t>
            </a:r>
          </a:p>
          <a:p>
            <a:pPr>
              <a:spcBef>
                <a:spcPts val="388"/>
              </a:spcBef>
            </a:pPr>
            <a:r>
              <a:rPr lang="en-US" altLang="en-US" sz="1100" dirty="0">
                <a:solidFill>
                  <a:srgbClr val="FFFFFF"/>
                </a:solidFill>
                <a:effectLst>
                  <a:outerShdw blurRad="38100" dist="38100" dir="2700000" algn="tl">
                    <a:srgbClr val="000000">
                      <a:alpha val="43137"/>
                    </a:srgbClr>
                  </a:outerShdw>
                </a:effectLst>
                <a:latin typeface="+mn-lt"/>
                <a:ea typeface="Tahoma" panose="020B0604030504040204" pitchFamily="34" charset="0"/>
                <a:cs typeface="Tahoma" panose="020B0604030504040204" pitchFamily="34" charset="0"/>
                <a:sym typeface="Helvetica" pitchFamily="-1" charset="0"/>
              </a:rPr>
              <a:t>Louisiana State University</a:t>
            </a:r>
          </a:p>
          <a:p>
            <a:pPr>
              <a:spcBef>
                <a:spcPts val="388"/>
              </a:spcBef>
            </a:pPr>
            <a:r>
              <a:rPr lang="en-US" altLang="en-US" sz="1100" dirty="0">
                <a:solidFill>
                  <a:srgbClr val="FFFFFF"/>
                </a:solidFill>
                <a:effectLst>
                  <a:outerShdw blurRad="38100" dist="38100" dir="2700000" algn="tl">
                    <a:srgbClr val="000000">
                      <a:alpha val="43137"/>
                    </a:srgbClr>
                  </a:outerShdw>
                </a:effectLst>
                <a:latin typeface="+mn-lt"/>
                <a:ea typeface="Tahoma" panose="020B0604030504040204" pitchFamily="34" charset="0"/>
                <a:cs typeface="Tahoma" panose="020B0604030504040204" pitchFamily="34" charset="0"/>
                <a:sym typeface="Helvetica" pitchFamily="-1" charset="0"/>
              </a:rPr>
              <a:t>IRAP, France</a:t>
            </a:r>
          </a:p>
        </p:txBody>
      </p:sp>
      <p:sp>
        <p:nvSpPr>
          <p:cNvPr id="12" name="Rectangle 6">
            <a:extLst>
              <a:ext uri="{FF2B5EF4-FFF2-40B4-BE49-F238E27FC236}">
                <a16:creationId xmlns:a16="http://schemas.microsoft.com/office/drawing/2014/main" id="{3E293C91-8CFD-3746-9759-39978E077637}"/>
              </a:ext>
            </a:extLst>
          </p:cNvPr>
          <p:cNvSpPr>
            <a:spLocks/>
          </p:cNvSpPr>
          <p:nvPr/>
        </p:nvSpPr>
        <p:spPr bwMode="auto">
          <a:xfrm>
            <a:off x="3945188" y="4886559"/>
            <a:ext cx="5277173" cy="1447551"/>
          </a:xfrm>
          <a:prstGeom prst="rect">
            <a:avLst/>
          </a:prstGeom>
          <a:noFill/>
          <a:ln>
            <a:noFill/>
          </a:ln>
          <a:extLst>
            <a:ext uri="{909E8E84-426E-40dd-AFC4-6F175D3DCCD1}">
              <a14:hiddenFill xmlns="" xmlns:a14="http://schemas.microsoft.com/office/drawing/2010/main" xmlns:mv="urn:schemas-microsoft-com:mac:vml" xmlns:mc="http://schemas.openxmlformats.org/markup-compatibility/2006">
                <a:solidFill>
                  <a:srgbClr val="FFFFFF"/>
                </a:solidFill>
              </a14:hiddenFill>
            </a:ext>
            <a:ext uri="{91240B29-F687-4f45-9708-019B960494DF}">
              <a14:hiddenLine xmlns="" xmlns:a14="http://schemas.microsoft.com/office/drawing/2010/main" xmlns:mv="urn:schemas-microsoft-com:mac:vml" xmlns:mc="http://schemas.openxmlformats.org/markup-compatibility/2006" w="12700">
                <a:solidFill>
                  <a:srgbClr val="000000"/>
                </a:solidFill>
                <a:miter lim="800000"/>
                <a:headEnd/>
                <a:tailEnd/>
              </a14:hiddenLine>
            </a:ext>
          </a:extLst>
        </p:spPr>
        <p:txBody>
          <a:bodyPr lIns="0" tIns="0" rIns="28573" bIns="0" anchor="ctr">
            <a:normAutofit/>
          </a:bodyPr>
          <a:lstStyle>
            <a:lvl1pPr marL="349250" indent="-320675" defTabSz="642938">
              <a:defRPr sz="2400">
                <a:solidFill>
                  <a:schemeClr val="tx1"/>
                </a:solidFill>
                <a:latin typeface="Times New Roman" pitchFamily="-1" charset="0"/>
                <a:ea typeface="ＭＳ Ｐゴシック" pitchFamily="-1" charset="-128"/>
              </a:defRPr>
            </a:lvl1pPr>
            <a:lvl2pPr marL="37931725" indent="-37474525" defTabSz="642938">
              <a:defRPr sz="2400">
                <a:solidFill>
                  <a:schemeClr val="tx1"/>
                </a:solidFill>
                <a:latin typeface="Times New Roman" pitchFamily="-1" charset="0"/>
                <a:ea typeface="ＭＳ Ｐゴシック" pitchFamily="-1" charset="-128"/>
              </a:defRPr>
            </a:lvl2pPr>
            <a:lvl3pPr>
              <a:defRPr sz="2400">
                <a:solidFill>
                  <a:schemeClr val="tx1"/>
                </a:solidFill>
                <a:latin typeface="Times New Roman" pitchFamily="-1" charset="0"/>
                <a:ea typeface="ＭＳ Ｐゴシック" pitchFamily="-1" charset="-128"/>
              </a:defRPr>
            </a:lvl3pPr>
            <a:lvl4pPr>
              <a:defRPr sz="2400">
                <a:solidFill>
                  <a:schemeClr val="tx1"/>
                </a:solidFill>
                <a:latin typeface="Times New Roman" pitchFamily="-1" charset="0"/>
                <a:ea typeface="ＭＳ Ｐゴシック" pitchFamily="-1" charset="-128"/>
              </a:defRPr>
            </a:lvl4pPr>
            <a:lvl5pPr>
              <a:defRPr sz="2400">
                <a:solidFill>
                  <a:schemeClr val="tx1"/>
                </a:solidFill>
                <a:latin typeface="Times New Roman" pitchFamily="-1" charset="0"/>
                <a:ea typeface="ＭＳ Ｐゴシック" pitchFamily="-1" charset="-128"/>
              </a:defRPr>
            </a:lvl5pPr>
            <a:lvl6pPr marL="457200" eaLnBrk="0" fontAlgn="base" hangingPunct="0">
              <a:spcBef>
                <a:spcPct val="0"/>
              </a:spcBef>
              <a:spcAft>
                <a:spcPct val="0"/>
              </a:spcAft>
              <a:defRPr sz="2400">
                <a:solidFill>
                  <a:schemeClr val="tx1"/>
                </a:solidFill>
                <a:latin typeface="Times New Roman" pitchFamily="-1" charset="0"/>
                <a:ea typeface="ＭＳ Ｐゴシック" pitchFamily="-1" charset="-128"/>
              </a:defRPr>
            </a:lvl6pPr>
            <a:lvl7pPr marL="914400" eaLnBrk="0" fontAlgn="base" hangingPunct="0">
              <a:spcBef>
                <a:spcPct val="0"/>
              </a:spcBef>
              <a:spcAft>
                <a:spcPct val="0"/>
              </a:spcAft>
              <a:defRPr sz="2400">
                <a:solidFill>
                  <a:schemeClr val="tx1"/>
                </a:solidFill>
                <a:latin typeface="Times New Roman" pitchFamily="-1" charset="0"/>
                <a:ea typeface="ＭＳ Ｐゴシック" pitchFamily="-1" charset="-128"/>
              </a:defRPr>
            </a:lvl7pPr>
            <a:lvl8pPr marL="1371600" eaLnBrk="0" fontAlgn="base" hangingPunct="0">
              <a:spcBef>
                <a:spcPct val="0"/>
              </a:spcBef>
              <a:spcAft>
                <a:spcPct val="0"/>
              </a:spcAft>
              <a:defRPr sz="2400">
                <a:solidFill>
                  <a:schemeClr val="tx1"/>
                </a:solidFill>
                <a:latin typeface="Times New Roman" pitchFamily="-1" charset="0"/>
                <a:ea typeface="ＭＳ Ｐゴシック" pitchFamily="-1" charset="-128"/>
              </a:defRPr>
            </a:lvl8pPr>
            <a:lvl9pPr marL="1828800" eaLnBrk="0" fontAlgn="base" hangingPunct="0">
              <a:spcBef>
                <a:spcPct val="0"/>
              </a:spcBef>
              <a:spcAft>
                <a:spcPct val="0"/>
              </a:spcAft>
              <a:defRPr sz="2400">
                <a:solidFill>
                  <a:schemeClr val="tx1"/>
                </a:solidFill>
                <a:latin typeface="Times New Roman" pitchFamily="-1" charset="0"/>
                <a:ea typeface="ＭＳ Ｐゴシック" pitchFamily="-1" charset="-128"/>
              </a:defRPr>
            </a:lvl9pPr>
          </a:lstStyle>
          <a:p>
            <a:pPr>
              <a:spcBef>
                <a:spcPts val="388"/>
              </a:spcBef>
            </a:pPr>
            <a:r>
              <a:rPr lang="en-US" altLang="en-US" sz="1200" dirty="0">
                <a:solidFill>
                  <a:srgbClr val="FFFFFF"/>
                </a:solidFill>
                <a:effectLst>
                  <a:outerShdw blurRad="38100" dist="38100" dir="2700000" algn="tl">
                    <a:srgbClr val="000000">
                      <a:alpha val="43137"/>
                    </a:srgbClr>
                  </a:outerShdw>
                </a:effectLst>
                <a:latin typeface="+mn-lt"/>
                <a:ea typeface="Tahoma" panose="020B0604030504040204" pitchFamily="34" charset="0"/>
                <a:cs typeface="Tahoma" panose="020B0604030504040204" pitchFamily="34" charset="0"/>
                <a:sym typeface="Helvetica" pitchFamily="-1" charset="0"/>
              </a:rPr>
              <a:t>INAF, Italy</a:t>
            </a:r>
          </a:p>
          <a:p>
            <a:pPr>
              <a:spcBef>
                <a:spcPts val="388"/>
              </a:spcBef>
            </a:pPr>
            <a:r>
              <a:rPr lang="en-US" altLang="en-US" sz="1200" dirty="0" err="1">
                <a:solidFill>
                  <a:srgbClr val="FFFFFF"/>
                </a:solidFill>
                <a:effectLst>
                  <a:outerShdw blurRad="38100" dist="38100" dir="2700000" algn="tl">
                    <a:srgbClr val="000000">
                      <a:alpha val="43137"/>
                    </a:srgbClr>
                  </a:outerShdw>
                </a:effectLst>
                <a:latin typeface="+mn-lt"/>
                <a:ea typeface="Tahoma" panose="020B0604030504040204" pitchFamily="34" charset="0"/>
                <a:cs typeface="Tahoma" panose="020B0604030504040204" pitchFamily="34" charset="0"/>
                <a:sym typeface="Helvetica" pitchFamily="-1" charset="0"/>
              </a:rPr>
              <a:t>Kavli</a:t>
            </a:r>
            <a:r>
              <a:rPr lang="en-US" altLang="en-US" sz="1200" dirty="0">
                <a:solidFill>
                  <a:srgbClr val="FFFFFF"/>
                </a:solidFill>
                <a:effectLst>
                  <a:outerShdw blurRad="38100" dist="38100" dir="2700000" algn="tl">
                    <a:srgbClr val="000000">
                      <a:alpha val="43137"/>
                    </a:srgbClr>
                  </a:outerShdw>
                </a:effectLst>
                <a:latin typeface="+mn-lt"/>
                <a:ea typeface="Tahoma" panose="020B0604030504040204" pitchFamily="34" charset="0"/>
                <a:cs typeface="Tahoma" panose="020B0604030504040204" pitchFamily="34" charset="0"/>
                <a:sym typeface="Helvetica" pitchFamily="-1" charset="0"/>
              </a:rPr>
              <a:t> IPMU and Nagoya University, Japan</a:t>
            </a:r>
          </a:p>
          <a:p>
            <a:pPr>
              <a:spcBef>
                <a:spcPts val="388"/>
              </a:spcBef>
            </a:pPr>
            <a:r>
              <a:rPr lang="en-US" altLang="en-US" sz="1200" dirty="0">
                <a:solidFill>
                  <a:srgbClr val="FFFFFF"/>
                </a:solidFill>
                <a:effectLst>
                  <a:outerShdw blurRad="38100" dist="38100" dir="2700000" algn="tl">
                    <a:srgbClr val="000000">
                      <a:alpha val="43137"/>
                    </a:srgbClr>
                  </a:outerShdw>
                </a:effectLst>
                <a:latin typeface="+mn-lt"/>
                <a:ea typeface="Tahoma" panose="020B0604030504040204" pitchFamily="34" charset="0"/>
                <a:cs typeface="Tahoma" panose="020B0604030504040204" pitchFamily="34" charset="0"/>
                <a:sym typeface="Helvetica" pitchFamily="-1" charset="0"/>
              </a:rPr>
              <a:t>JMU, Germany</a:t>
            </a:r>
          </a:p>
          <a:p>
            <a:pPr>
              <a:spcBef>
                <a:spcPts val="388"/>
              </a:spcBef>
            </a:pPr>
            <a:r>
              <a:rPr lang="en-US" altLang="en-US" sz="1200" dirty="0">
                <a:solidFill>
                  <a:srgbClr val="FFFFFF"/>
                </a:solidFill>
                <a:effectLst>
                  <a:outerShdw blurRad="38100" dist="38100" dir="2700000" algn="tl">
                    <a:srgbClr val="000000">
                      <a:alpha val="43137"/>
                    </a:srgbClr>
                  </a:outerShdw>
                </a:effectLst>
                <a:latin typeface="+mn-lt"/>
                <a:ea typeface="Tahoma" panose="020B0604030504040204" pitchFamily="34" charset="0"/>
                <a:cs typeface="Tahoma" panose="020B0604030504040204" pitchFamily="34" charset="0"/>
                <a:sym typeface="Helvetica" pitchFamily="-1" charset="0"/>
              </a:rPr>
              <a:t>NTHU, Taiwan</a:t>
            </a:r>
          </a:p>
        </p:txBody>
      </p:sp>
      <p:sp>
        <p:nvSpPr>
          <p:cNvPr id="14" name="Footer Placeholder 4">
            <a:extLst>
              <a:ext uri="{FF2B5EF4-FFF2-40B4-BE49-F238E27FC236}">
                <a16:creationId xmlns:a16="http://schemas.microsoft.com/office/drawing/2014/main" id="{0A16C005-FC1A-4E8A-3D7C-DB5ADB2B0493}"/>
              </a:ext>
            </a:extLst>
          </p:cNvPr>
          <p:cNvSpPr>
            <a:spLocks noGrp="1"/>
          </p:cNvSpPr>
          <p:nvPr>
            <p:ph type="ftr" sz="quarter" idx="11"/>
          </p:nvPr>
        </p:nvSpPr>
        <p:spPr>
          <a:xfrm>
            <a:off x="1102647" y="6296683"/>
            <a:ext cx="3587780" cy="561319"/>
          </a:xfrm>
          <a:noFill/>
        </p:spPr>
        <p:txBody>
          <a:bodyPr/>
          <a:lstStyle/>
          <a:p>
            <a:r>
              <a:rPr lang="en-US" dirty="0" err="1"/>
              <a:t>TeVPA</a:t>
            </a:r>
            <a:r>
              <a:rPr lang="en-US" dirty="0"/>
              <a:t> 2022, Kingston, Ontario</a:t>
            </a:r>
          </a:p>
          <a:p>
            <a:r>
              <a:rPr lang="en-US" dirty="0"/>
              <a:t>Jarred Roberts – University of California San Diego</a:t>
            </a:r>
          </a:p>
        </p:txBody>
      </p:sp>
      <p:sp>
        <p:nvSpPr>
          <p:cNvPr id="15" name="Slide Number Placeholder 5">
            <a:extLst>
              <a:ext uri="{FF2B5EF4-FFF2-40B4-BE49-F238E27FC236}">
                <a16:creationId xmlns:a16="http://schemas.microsoft.com/office/drawing/2014/main" id="{2D11686B-5273-B18B-0ECB-843326E3080B}"/>
              </a:ext>
            </a:extLst>
          </p:cNvPr>
          <p:cNvSpPr>
            <a:spLocks noGrp="1"/>
          </p:cNvSpPr>
          <p:nvPr>
            <p:ph type="sldNum" sz="quarter" idx="12"/>
          </p:nvPr>
        </p:nvSpPr>
        <p:spPr>
          <a:xfrm>
            <a:off x="8329298" y="6394781"/>
            <a:ext cx="565159" cy="365125"/>
          </a:xfrm>
        </p:spPr>
        <p:txBody>
          <a:bodyPr/>
          <a:lstStyle/>
          <a:p>
            <a:fld id="{6D22F896-40B5-4ADD-8801-0D06FADFA095}" type="slidenum">
              <a:rPr lang="en-US" smtClean="0"/>
              <a:t>17</a:t>
            </a:fld>
            <a:endParaRPr lang="en-US" dirty="0"/>
          </a:p>
        </p:txBody>
      </p:sp>
      <p:pic>
        <p:nvPicPr>
          <p:cNvPr id="16" name="Picture 15" descr="Logo, company name&#10;&#10;Description automatically generated">
            <a:extLst>
              <a:ext uri="{FF2B5EF4-FFF2-40B4-BE49-F238E27FC236}">
                <a16:creationId xmlns:a16="http://schemas.microsoft.com/office/drawing/2014/main" id="{5AFE980D-2DA9-E3A2-0189-56232920541D}"/>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103297" y="6343135"/>
            <a:ext cx="948265" cy="416768"/>
          </a:xfrm>
          <a:prstGeom prst="rect">
            <a:avLst/>
          </a:prstGeom>
        </p:spPr>
      </p:pic>
      <p:sp>
        <p:nvSpPr>
          <p:cNvPr id="22" name="Caption">
            <a:extLst>
              <a:ext uri="{FF2B5EF4-FFF2-40B4-BE49-F238E27FC236}">
                <a16:creationId xmlns:a16="http://schemas.microsoft.com/office/drawing/2014/main" id="{2AC6FAE0-CD39-387A-2566-7BF04BE115C5}"/>
              </a:ext>
            </a:extLst>
          </p:cNvPr>
          <p:cNvSpPr/>
          <p:nvPr/>
        </p:nvSpPr>
        <p:spPr>
          <a:xfrm>
            <a:off x="621564" y="5296364"/>
            <a:ext cx="3048112" cy="313971"/>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76200" tIns="76200" rIns="76200" bIns="76200" numCol="1" anchor="t">
            <a:noAutofit/>
          </a:bodyPr>
          <a:lstStyle>
            <a:lvl1pPr>
              <a:defRPr>
                <a:solidFill>
                  <a:srgbClr val="FFFFFF"/>
                </a:solidFill>
                <a:latin typeface="Times New Roman"/>
                <a:ea typeface="Times New Roman"/>
                <a:cs typeface="Times New Roman"/>
                <a:sym typeface="Times New Roman"/>
              </a:defRPr>
            </a:lvl1pPr>
          </a:lstStyle>
          <a:p>
            <a:endParaRPr dirty="0"/>
          </a:p>
        </p:txBody>
      </p:sp>
      <p:pic>
        <p:nvPicPr>
          <p:cNvPr id="23" name="Picture 22" descr="Logo, company name&#10;&#10;Description automatically generated">
            <a:extLst>
              <a:ext uri="{FF2B5EF4-FFF2-40B4-BE49-F238E27FC236}">
                <a16:creationId xmlns:a16="http://schemas.microsoft.com/office/drawing/2014/main" id="{A68B9FA1-6EC0-20D5-B525-05C184F28B42}"/>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4019779" y="1985528"/>
            <a:ext cx="948265" cy="416768"/>
          </a:xfrm>
          <a:prstGeom prst="rect">
            <a:avLst/>
          </a:prstGeom>
          <a:noFill/>
        </p:spPr>
      </p:pic>
      <p:pic>
        <p:nvPicPr>
          <p:cNvPr id="24" name="Picture 23">
            <a:extLst>
              <a:ext uri="{FF2B5EF4-FFF2-40B4-BE49-F238E27FC236}">
                <a16:creationId xmlns:a16="http://schemas.microsoft.com/office/drawing/2014/main" id="{66C2218F-D29E-DC91-5BA0-0C5C135BFFF5}"/>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rot="1087037">
            <a:off x="4723481" y="1682805"/>
            <a:ext cx="4271540" cy="3053467"/>
          </a:xfrm>
          <a:prstGeom prst="rect">
            <a:avLst/>
          </a:prstGeom>
        </p:spPr>
      </p:pic>
      <p:pic>
        <p:nvPicPr>
          <p:cNvPr id="3" name="Picture 2" descr="A picture containing text, clipart&#10;&#10;Description automatically generated">
            <a:extLst>
              <a:ext uri="{FF2B5EF4-FFF2-40B4-BE49-F238E27FC236}">
                <a16:creationId xmlns:a16="http://schemas.microsoft.com/office/drawing/2014/main" id="{CF955D8E-B374-2DD5-6D82-73BAB34C9B20}"/>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3757860" y="3850655"/>
            <a:ext cx="1427568" cy="416768"/>
          </a:xfrm>
          <a:prstGeom prst="rect">
            <a:avLst/>
          </a:prstGeom>
        </p:spPr>
      </p:pic>
    </p:spTree>
    <p:extLst>
      <p:ext uri="{BB962C8B-B14F-4D97-AF65-F5344CB8AC3E}">
        <p14:creationId xmlns:p14="http://schemas.microsoft.com/office/powerpoint/2010/main" val="231762962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A view of earth from space&#10;&#10;Description automatically generated with medium confidence">
            <a:extLst>
              <a:ext uri="{FF2B5EF4-FFF2-40B4-BE49-F238E27FC236}">
                <a16:creationId xmlns:a16="http://schemas.microsoft.com/office/drawing/2014/main" id="{4857E30B-88AA-04B0-B65F-1C33364FB57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0086" y="1666240"/>
            <a:ext cx="9215375" cy="5191760"/>
          </a:xfrm>
          <a:prstGeom prst="rect">
            <a:avLst/>
          </a:prstGeom>
        </p:spPr>
      </p:pic>
      <p:sp>
        <p:nvSpPr>
          <p:cNvPr id="27" name="Rectangle 26">
            <a:extLst>
              <a:ext uri="{FF2B5EF4-FFF2-40B4-BE49-F238E27FC236}">
                <a16:creationId xmlns:a16="http://schemas.microsoft.com/office/drawing/2014/main" id="{480F8312-4EE9-52F0-E8F1-6FEA5C855969}"/>
              </a:ext>
            </a:extLst>
          </p:cNvPr>
          <p:cNvSpPr/>
          <p:nvPr/>
        </p:nvSpPr>
        <p:spPr>
          <a:xfrm>
            <a:off x="-50086" y="1"/>
            <a:ext cx="9215375" cy="175075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Footer Placeholder 4">
            <a:extLst>
              <a:ext uri="{FF2B5EF4-FFF2-40B4-BE49-F238E27FC236}">
                <a16:creationId xmlns:a16="http://schemas.microsoft.com/office/drawing/2014/main" id="{0A16C005-FC1A-4E8A-3D7C-DB5ADB2B0493}"/>
              </a:ext>
            </a:extLst>
          </p:cNvPr>
          <p:cNvSpPr>
            <a:spLocks noGrp="1"/>
          </p:cNvSpPr>
          <p:nvPr>
            <p:ph type="ftr" sz="quarter" idx="11"/>
          </p:nvPr>
        </p:nvSpPr>
        <p:spPr>
          <a:xfrm>
            <a:off x="1102647" y="6296683"/>
            <a:ext cx="3587780" cy="561319"/>
          </a:xfrm>
          <a:noFill/>
        </p:spPr>
        <p:txBody>
          <a:bodyPr/>
          <a:lstStyle/>
          <a:p>
            <a:r>
              <a:rPr lang="en-US" dirty="0" err="1"/>
              <a:t>TeVPA</a:t>
            </a:r>
            <a:r>
              <a:rPr lang="en-US" dirty="0"/>
              <a:t> 2022, Kingston, Ontario</a:t>
            </a:r>
          </a:p>
          <a:p>
            <a:r>
              <a:rPr lang="en-US" dirty="0"/>
              <a:t>Jarred Roberts – University of California San Diego</a:t>
            </a:r>
          </a:p>
        </p:txBody>
      </p:sp>
      <p:sp>
        <p:nvSpPr>
          <p:cNvPr id="15" name="Slide Number Placeholder 5">
            <a:extLst>
              <a:ext uri="{FF2B5EF4-FFF2-40B4-BE49-F238E27FC236}">
                <a16:creationId xmlns:a16="http://schemas.microsoft.com/office/drawing/2014/main" id="{2D11686B-5273-B18B-0ECB-843326E3080B}"/>
              </a:ext>
            </a:extLst>
          </p:cNvPr>
          <p:cNvSpPr>
            <a:spLocks noGrp="1"/>
          </p:cNvSpPr>
          <p:nvPr>
            <p:ph type="sldNum" sz="quarter" idx="12"/>
          </p:nvPr>
        </p:nvSpPr>
        <p:spPr>
          <a:xfrm>
            <a:off x="8329298" y="6394781"/>
            <a:ext cx="565159" cy="365125"/>
          </a:xfrm>
        </p:spPr>
        <p:txBody>
          <a:bodyPr/>
          <a:lstStyle/>
          <a:p>
            <a:fld id="{6D22F896-40B5-4ADD-8801-0D06FADFA095}" type="slidenum">
              <a:rPr lang="en-US" smtClean="0"/>
              <a:t>18</a:t>
            </a:fld>
            <a:endParaRPr lang="en-US" dirty="0"/>
          </a:p>
        </p:txBody>
      </p:sp>
      <p:pic>
        <p:nvPicPr>
          <p:cNvPr id="16" name="Picture 15" descr="Logo, company name&#10;&#10;Description automatically generated">
            <a:extLst>
              <a:ext uri="{FF2B5EF4-FFF2-40B4-BE49-F238E27FC236}">
                <a16:creationId xmlns:a16="http://schemas.microsoft.com/office/drawing/2014/main" id="{5AFE980D-2DA9-E3A2-0189-56232920541D}"/>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3297" y="6343135"/>
            <a:ext cx="948265" cy="416768"/>
          </a:xfrm>
          <a:prstGeom prst="rect">
            <a:avLst/>
          </a:prstGeom>
        </p:spPr>
      </p:pic>
      <p:sp>
        <p:nvSpPr>
          <p:cNvPr id="22" name="Caption">
            <a:extLst>
              <a:ext uri="{FF2B5EF4-FFF2-40B4-BE49-F238E27FC236}">
                <a16:creationId xmlns:a16="http://schemas.microsoft.com/office/drawing/2014/main" id="{2AC6FAE0-CD39-387A-2566-7BF04BE115C5}"/>
              </a:ext>
            </a:extLst>
          </p:cNvPr>
          <p:cNvSpPr/>
          <p:nvPr/>
        </p:nvSpPr>
        <p:spPr>
          <a:xfrm>
            <a:off x="621564" y="5296364"/>
            <a:ext cx="3048112" cy="313971"/>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76200" tIns="76200" rIns="76200" bIns="76200" numCol="1" anchor="t">
            <a:noAutofit/>
          </a:bodyPr>
          <a:lstStyle>
            <a:lvl1pPr>
              <a:defRPr>
                <a:solidFill>
                  <a:srgbClr val="FFFFFF"/>
                </a:solidFill>
                <a:latin typeface="Times New Roman"/>
                <a:ea typeface="Times New Roman"/>
                <a:cs typeface="Times New Roman"/>
                <a:sym typeface="Times New Roman"/>
              </a:defRPr>
            </a:lvl1pPr>
          </a:lstStyle>
          <a:p>
            <a:endParaRPr dirty="0"/>
          </a:p>
        </p:txBody>
      </p:sp>
      <p:pic>
        <p:nvPicPr>
          <p:cNvPr id="24" name="Picture 23">
            <a:extLst>
              <a:ext uri="{FF2B5EF4-FFF2-40B4-BE49-F238E27FC236}">
                <a16:creationId xmlns:a16="http://schemas.microsoft.com/office/drawing/2014/main" id="{66C2218F-D29E-DC91-5BA0-0C5C135BFFF5}"/>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rot="1087037">
            <a:off x="4723481" y="1682805"/>
            <a:ext cx="4271540" cy="3053467"/>
          </a:xfrm>
          <a:prstGeom prst="rect">
            <a:avLst/>
          </a:prstGeom>
        </p:spPr>
      </p:pic>
      <p:sp>
        <p:nvSpPr>
          <p:cNvPr id="4" name="TextBox 3">
            <a:extLst>
              <a:ext uri="{FF2B5EF4-FFF2-40B4-BE49-F238E27FC236}">
                <a16:creationId xmlns:a16="http://schemas.microsoft.com/office/drawing/2014/main" id="{20C50785-D504-9257-1FF5-BF16A20C2243}"/>
              </a:ext>
            </a:extLst>
          </p:cNvPr>
          <p:cNvSpPr txBox="1"/>
          <p:nvPr/>
        </p:nvSpPr>
        <p:spPr>
          <a:xfrm>
            <a:off x="6732277" y="627373"/>
            <a:ext cx="1879600" cy="1569660"/>
          </a:xfrm>
          <a:prstGeom prst="rect">
            <a:avLst/>
          </a:prstGeom>
          <a:noFill/>
        </p:spPr>
        <p:txBody>
          <a:bodyPr wrap="square" rtlCol="0">
            <a:spAutoFit/>
          </a:bodyPr>
          <a:lstStyle/>
          <a:p>
            <a:r>
              <a:rPr lang="en-US" sz="9600" dirty="0">
                <a:latin typeface="Libel Suit Rg" panose="020B0608020202020204" pitchFamily="34" charset="0"/>
              </a:rPr>
              <a:t>COSI</a:t>
            </a:r>
          </a:p>
        </p:txBody>
      </p:sp>
      <p:sp>
        <p:nvSpPr>
          <p:cNvPr id="8" name="TextBox 7">
            <a:extLst>
              <a:ext uri="{FF2B5EF4-FFF2-40B4-BE49-F238E27FC236}">
                <a16:creationId xmlns:a16="http://schemas.microsoft.com/office/drawing/2014/main" id="{254CF6C5-9454-DEED-4C7E-2E4AC92390D2}"/>
              </a:ext>
            </a:extLst>
          </p:cNvPr>
          <p:cNvSpPr txBox="1"/>
          <p:nvPr/>
        </p:nvSpPr>
        <p:spPr>
          <a:xfrm>
            <a:off x="6717925" y="1947230"/>
            <a:ext cx="2090795" cy="338554"/>
          </a:xfrm>
          <a:prstGeom prst="rect">
            <a:avLst/>
          </a:prstGeom>
          <a:noFill/>
        </p:spPr>
        <p:txBody>
          <a:bodyPr wrap="square" rtlCol="0">
            <a:spAutoFit/>
          </a:bodyPr>
          <a:lstStyle/>
          <a:p>
            <a:r>
              <a:rPr lang="en-US" sz="1600" dirty="0">
                <a:latin typeface="Libel Suit Rg" panose="020B0608020202020204" pitchFamily="34" charset="0"/>
              </a:rPr>
              <a:t>Gamma-Ray Space Explorer</a:t>
            </a:r>
          </a:p>
        </p:txBody>
      </p:sp>
      <p:sp>
        <p:nvSpPr>
          <p:cNvPr id="9" name="TextBox 8">
            <a:extLst>
              <a:ext uri="{FF2B5EF4-FFF2-40B4-BE49-F238E27FC236}">
                <a16:creationId xmlns:a16="http://schemas.microsoft.com/office/drawing/2014/main" id="{1A8ECF88-0DD8-D14F-DF83-B5B4753FE666}"/>
              </a:ext>
            </a:extLst>
          </p:cNvPr>
          <p:cNvSpPr txBox="1"/>
          <p:nvPr/>
        </p:nvSpPr>
        <p:spPr>
          <a:xfrm>
            <a:off x="6518527" y="4914740"/>
            <a:ext cx="2489589" cy="1077218"/>
          </a:xfrm>
          <a:prstGeom prst="rect">
            <a:avLst/>
          </a:prstGeom>
          <a:noFill/>
        </p:spPr>
        <p:txBody>
          <a:bodyPr wrap="square" rtlCol="0">
            <a:spAutoFit/>
          </a:bodyPr>
          <a:lstStyle/>
          <a:p>
            <a:r>
              <a:rPr lang="en-US" sz="1600" dirty="0">
                <a:latin typeface="Libel Suit Rg" panose="020B0608020202020204" pitchFamily="34" charset="0"/>
              </a:rPr>
              <a:t>Revolutionizing our understanding of the creation and destruction of matter within our galaxy and beyond</a:t>
            </a:r>
          </a:p>
        </p:txBody>
      </p:sp>
      <p:pic>
        <p:nvPicPr>
          <p:cNvPr id="17" name="Picture 16">
            <a:extLst>
              <a:ext uri="{FF2B5EF4-FFF2-40B4-BE49-F238E27FC236}">
                <a16:creationId xmlns:a16="http://schemas.microsoft.com/office/drawing/2014/main" id="{FE3FF735-00BA-0E8D-30F7-AB358C998DEE}"/>
              </a:ext>
            </a:extLst>
          </p:cNvPr>
          <p:cNvPicPr>
            <a:picLocks noChangeAspect="1"/>
          </p:cNvPicPr>
          <p:nvPr/>
        </p:nvPicPr>
        <p:blipFill>
          <a:blip r:embed="rId6" cstate="screen">
            <a:extLst>
              <a:ext uri="{28A0092B-C50C-407E-A947-70E740481C1C}">
                <a14:useLocalDpi xmlns:a14="http://schemas.microsoft.com/office/drawing/2010/main"/>
              </a:ext>
            </a:extLst>
          </a:blip>
          <a:srcRect/>
          <a:stretch/>
        </p:blipFill>
        <p:spPr>
          <a:xfrm>
            <a:off x="239872" y="4121308"/>
            <a:ext cx="2005488" cy="2005488"/>
          </a:xfrm>
          <a:prstGeom prst="rect">
            <a:avLst/>
          </a:prstGeom>
        </p:spPr>
      </p:pic>
      <p:sp>
        <p:nvSpPr>
          <p:cNvPr id="10" name="TextBox 9">
            <a:extLst>
              <a:ext uri="{FF2B5EF4-FFF2-40B4-BE49-F238E27FC236}">
                <a16:creationId xmlns:a16="http://schemas.microsoft.com/office/drawing/2014/main" id="{0B838FD6-1202-034C-E5F7-1A4BD139F162}"/>
              </a:ext>
            </a:extLst>
          </p:cNvPr>
          <p:cNvSpPr txBox="1"/>
          <p:nvPr/>
        </p:nvSpPr>
        <p:spPr>
          <a:xfrm>
            <a:off x="103297" y="960694"/>
            <a:ext cx="5284694" cy="646331"/>
          </a:xfrm>
          <a:prstGeom prst="rect">
            <a:avLst/>
          </a:prstGeom>
          <a:noFill/>
        </p:spPr>
        <p:txBody>
          <a:bodyPr wrap="square" rtlCol="0">
            <a:spAutoFit/>
          </a:bodyPr>
          <a:lstStyle/>
          <a:p>
            <a:pPr algn="ctr"/>
            <a:r>
              <a:rPr lang="en-US" b="1" dirty="0"/>
              <a:t>We’d be very happy to hear from you!</a:t>
            </a:r>
          </a:p>
          <a:p>
            <a:pPr algn="ctr"/>
            <a:r>
              <a:rPr lang="en-US" b="1" dirty="0"/>
              <a:t>Contact Jarred Roberts: jmroberts@ucsd.edu</a:t>
            </a:r>
          </a:p>
        </p:txBody>
      </p:sp>
    </p:spTree>
    <p:extLst>
      <p:ext uri="{BB962C8B-B14F-4D97-AF65-F5344CB8AC3E}">
        <p14:creationId xmlns:p14="http://schemas.microsoft.com/office/powerpoint/2010/main" val="307377396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FEC18F05-D37F-834C-82E0-AB6F25B14EB9}"/>
              </a:ext>
            </a:extLst>
          </p:cNvPr>
          <p:cNvSpPr>
            <a:spLocks noGrp="1"/>
          </p:cNvSpPr>
          <p:nvPr>
            <p:ph type="title"/>
          </p:nvPr>
        </p:nvSpPr>
        <p:spPr>
          <a:xfrm>
            <a:off x="373286" y="1"/>
            <a:ext cx="7060329" cy="970451"/>
          </a:xfrm>
        </p:spPr>
        <p:txBody>
          <a:bodyPr/>
          <a:lstStyle/>
          <a:p>
            <a:pPr algn="l"/>
            <a:r>
              <a:rPr lang="en-US" dirty="0"/>
              <a:t>COSI requirements</a:t>
            </a:r>
          </a:p>
        </p:txBody>
      </p:sp>
      <p:graphicFrame>
        <p:nvGraphicFramePr>
          <p:cNvPr id="6" name="Table 5">
            <a:extLst>
              <a:ext uri="{FF2B5EF4-FFF2-40B4-BE49-F238E27FC236}">
                <a16:creationId xmlns:a16="http://schemas.microsoft.com/office/drawing/2014/main" id="{660455A9-834F-D149-A252-F29E7011270F}"/>
              </a:ext>
            </a:extLst>
          </p:cNvPr>
          <p:cNvGraphicFramePr>
            <a:graphicFrameLocks noGrp="1"/>
          </p:cNvGraphicFramePr>
          <p:nvPr/>
        </p:nvGraphicFramePr>
        <p:xfrm>
          <a:off x="746570" y="1135519"/>
          <a:ext cx="8092628" cy="3230880"/>
        </p:xfrm>
        <a:graphic>
          <a:graphicData uri="http://schemas.openxmlformats.org/drawingml/2006/table">
            <a:tbl>
              <a:tblPr firstRow="1" bandRow="1">
                <a:tableStyleId>{93296810-A885-4BE3-A3E7-6D5BEEA58F35}</a:tableStyleId>
              </a:tblPr>
              <a:tblGrid>
                <a:gridCol w="3038337">
                  <a:extLst>
                    <a:ext uri="{9D8B030D-6E8A-4147-A177-3AD203B41FA5}">
                      <a16:colId xmlns:a16="http://schemas.microsoft.com/office/drawing/2014/main" val="884203075"/>
                    </a:ext>
                  </a:extLst>
                </a:gridCol>
                <a:gridCol w="5054291">
                  <a:extLst>
                    <a:ext uri="{9D8B030D-6E8A-4147-A177-3AD203B41FA5}">
                      <a16:colId xmlns:a16="http://schemas.microsoft.com/office/drawing/2014/main" val="4152555224"/>
                    </a:ext>
                  </a:extLst>
                </a:gridCol>
              </a:tblGrid>
              <a:tr h="335280">
                <a:tc>
                  <a:txBody>
                    <a:bodyPr/>
                    <a:lstStyle/>
                    <a:p>
                      <a:r>
                        <a:rPr lang="en-US" sz="1600" dirty="0">
                          <a:solidFill>
                            <a:schemeClr val="accent2"/>
                          </a:solidFill>
                          <a:latin typeface="Tahoma" panose="020B0604030504040204" pitchFamily="34" charset="0"/>
                          <a:ea typeface="Tahoma" panose="020B0604030504040204" pitchFamily="34" charset="0"/>
                          <a:cs typeface="Tahoma" panose="020B0604030504040204" pitchFamily="34" charset="0"/>
                        </a:rPr>
                        <a:t>Characteristic</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solidFill>
                  </a:tcPr>
                </a:tc>
                <a:tc>
                  <a:txBody>
                    <a:bodyPr/>
                    <a:lstStyle/>
                    <a:p>
                      <a:pPr algn="l"/>
                      <a:r>
                        <a:rPr lang="en-US" sz="1600" dirty="0">
                          <a:solidFill>
                            <a:schemeClr val="accent2"/>
                          </a:solidFill>
                          <a:latin typeface="Tahoma" panose="020B0604030504040204" pitchFamily="34" charset="0"/>
                          <a:ea typeface="Tahoma" panose="020B0604030504040204" pitchFamily="34" charset="0"/>
                          <a:cs typeface="Tahoma" panose="020B0604030504040204" pitchFamily="34" charset="0"/>
                        </a:rPr>
                        <a:t>Requirement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solidFill>
                  </a:tcPr>
                </a:tc>
                <a:extLst>
                  <a:ext uri="{0D108BD9-81ED-4DB2-BD59-A6C34878D82A}">
                    <a16:rowId xmlns:a16="http://schemas.microsoft.com/office/drawing/2014/main" val="1096480657"/>
                  </a:ext>
                </a:extLst>
              </a:tr>
              <a:tr h="579120">
                <a:tc>
                  <a:txBody>
                    <a:bodyPr/>
                    <a:lstStyle/>
                    <a:p>
                      <a:r>
                        <a:rPr lang="en-US" sz="1400" dirty="0">
                          <a:solidFill>
                            <a:schemeClr val="accent2"/>
                          </a:solidFill>
                          <a:latin typeface="Tahoma" panose="020B0604030504040204" pitchFamily="34" charset="0"/>
                          <a:ea typeface="Tahoma" panose="020B0604030504040204" pitchFamily="34" charset="0"/>
                          <a:cs typeface="Tahoma" panose="020B0604030504040204" pitchFamily="34" charset="0"/>
                        </a:rPr>
                        <a:t>Sky Coverage</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285750" indent="-285750" algn="l">
                        <a:buFont typeface="Arial" panose="020B0604020202020204" pitchFamily="34" charset="0"/>
                        <a:buChar char="•"/>
                      </a:pPr>
                      <a:r>
                        <a:rPr lang="en-US" sz="1400" dirty="0">
                          <a:solidFill>
                            <a:schemeClr val="accent2"/>
                          </a:solidFill>
                          <a:latin typeface="Tahoma" panose="020B0604030504040204" pitchFamily="34" charset="0"/>
                          <a:ea typeface="Tahoma" panose="020B0604030504040204" pitchFamily="34" charset="0"/>
                          <a:cs typeface="Tahoma" panose="020B0604030504040204" pitchFamily="34" charset="0"/>
                        </a:rPr>
                        <a:t>&gt;25%-sky instantaneous FOV</a:t>
                      </a:r>
                    </a:p>
                    <a:p>
                      <a:pPr marL="285750" indent="-285750" algn="l">
                        <a:buFont typeface="Arial" panose="020B0604020202020204" pitchFamily="34" charset="0"/>
                        <a:buChar char="•"/>
                      </a:pPr>
                      <a:r>
                        <a:rPr lang="en-US" sz="1400" dirty="0">
                          <a:solidFill>
                            <a:schemeClr val="accent2"/>
                          </a:solidFill>
                          <a:latin typeface="Tahoma" panose="020B0604030504040204" pitchFamily="34" charset="0"/>
                          <a:ea typeface="Tahoma" panose="020B0604030504040204" pitchFamily="34" charset="0"/>
                          <a:cs typeface="Tahoma" panose="020B0604030504040204" pitchFamily="34" charset="0"/>
                        </a:rPr>
                        <a:t>100%-sky each day</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871965627"/>
                  </a:ext>
                </a:extLst>
              </a:tr>
              <a:tr h="579120">
                <a:tc>
                  <a:txBody>
                    <a:bodyPr/>
                    <a:lstStyle/>
                    <a:p>
                      <a:r>
                        <a:rPr lang="en-US" sz="1400" dirty="0">
                          <a:solidFill>
                            <a:schemeClr val="accent2"/>
                          </a:solidFill>
                          <a:latin typeface="Tahoma" panose="020B0604030504040204" pitchFamily="34" charset="0"/>
                          <a:ea typeface="Tahoma" panose="020B0604030504040204" pitchFamily="34" charset="0"/>
                          <a:cs typeface="Tahoma" panose="020B0604030504040204" pitchFamily="34" charset="0"/>
                        </a:rPr>
                        <a:t>Energy Resolution (FWHM)</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285750" indent="-285750" algn="l">
                        <a:buFont typeface="Arial" panose="020B0604020202020204" pitchFamily="34" charset="0"/>
                        <a:buChar char="•"/>
                      </a:pPr>
                      <a:r>
                        <a:rPr lang="en-US" sz="1400" dirty="0">
                          <a:solidFill>
                            <a:schemeClr val="accent2"/>
                          </a:solidFill>
                          <a:latin typeface="Tahoma" panose="020B0604030504040204" pitchFamily="34" charset="0"/>
                          <a:ea typeface="Tahoma" panose="020B0604030504040204" pitchFamily="34" charset="0"/>
                          <a:cs typeface="Tahoma" panose="020B0604030504040204" pitchFamily="34" charset="0"/>
                        </a:rPr>
                        <a:t>6.0 keV at 511 keV (capability ~4.7 keV FWHM)</a:t>
                      </a:r>
                    </a:p>
                    <a:p>
                      <a:pPr marL="0" indent="0" algn="l">
                        <a:buFont typeface="Arial" panose="020B0604020202020204" pitchFamily="34" charset="0"/>
                        <a:buNone/>
                      </a:pPr>
                      <a:r>
                        <a:rPr lang="en-US" sz="1400" dirty="0">
                          <a:solidFill>
                            <a:schemeClr val="accent2"/>
                          </a:solidFill>
                          <a:latin typeface="Tahoma" panose="020B0604030504040204" pitchFamily="34" charset="0"/>
                          <a:ea typeface="Tahoma" panose="020B0604030504040204" pitchFamily="34" charset="0"/>
                          <a:cs typeface="Tahoma" panose="020B0604030504040204" pitchFamily="34" charset="0"/>
                        </a:rPr>
                        <a:t>    , reconstructed events </a:t>
                      </a:r>
                    </a:p>
                    <a:p>
                      <a:pPr marL="285750" indent="-285750" algn="l">
                        <a:buFont typeface="Arial" panose="020B0604020202020204" pitchFamily="34" charset="0"/>
                        <a:buChar char="•"/>
                      </a:pPr>
                      <a:r>
                        <a:rPr lang="en-US" sz="1400" dirty="0">
                          <a:solidFill>
                            <a:schemeClr val="accent2"/>
                          </a:solidFill>
                          <a:latin typeface="Tahoma" panose="020B0604030504040204" pitchFamily="34" charset="0"/>
                          <a:ea typeface="Tahoma" panose="020B0604030504040204" pitchFamily="34" charset="0"/>
                          <a:cs typeface="Tahoma" panose="020B0604030504040204" pitchFamily="34" charset="0"/>
                        </a:rPr>
                        <a:t>9.0 keV at 1.157 MeV (</a:t>
                      </a:r>
                      <a:r>
                        <a:rPr lang="en-US" sz="1400" baseline="30000" dirty="0">
                          <a:solidFill>
                            <a:schemeClr val="accent2"/>
                          </a:solidFill>
                          <a:latin typeface="Tahoma" panose="020B0604030504040204" pitchFamily="34" charset="0"/>
                          <a:ea typeface="Tahoma" panose="020B0604030504040204" pitchFamily="34" charset="0"/>
                          <a:cs typeface="Tahoma" panose="020B0604030504040204" pitchFamily="34" charset="0"/>
                        </a:rPr>
                        <a:t>44</a:t>
                      </a:r>
                      <a:r>
                        <a:rPr lang="en-US" sz="1400" dirty="0">
                          <a:solidFill>
                            <a:schemeClr val="accent2"/>
                          </a:solidFill>
                          <a:latin typeface="Tahoma" panose="020B0604030504040204" pitchFamily="34" charset="0"/>
                          <a:ea typeface="Tahoma" panose="020B0604030504040204" pitchFamily="34" charset="0"/>
                          <a:cs typeface="Tahoma" panose="020B0604030504040204" pitchFamily="34" charset="0"/>
                        </a:rPr>
                        <a:t>Ti)</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798050286"/>
                  </a:ext>
                </a:extLst>
              </a:tr>
              <a:tr h="1066800">
                <a:tc>
                  <a:txBody>
                    <a:bodyPr/>
                    <a:lstStyle/>
                    <a:p>
                      <a:r>
                        <a:rPr lang="en-US" sz="1400" dirty="0">
                          <a:solidFill>
                            <a:schemeClr val="accent2"/>
                          </a:solidFill>
                          <a:latin typeface="Tahoma" panose="020B0604030504040204" pitchFamily="34" charset="0"/>
                          <a:ea typeface="Tahoma" panose="020B0604030504040204" pitchFamily="34" charset="0"/>
                          <a:cs typeface="Tahoma" panose="020B0604030504040204" pitchFamily="34" charset="0"/>
                        </a:rPr>
                        <a:t>Narrow Line Sensitivity</a:t>
                      </a:r>
                    </a:p>
                    <a:p>
                      <a:r>
                        <a:rPr lang="en-US" sz="1400" dirty="0">
                          <a:solidFill>
                            <a:schemeClr val="accent2"/>
                          </a:solidFill>
                          <a:latin typeface="Tahoma" panose="020B0604030504040204" pitchFamily="34" charset="0"/>
                          <a:ea typeface="Tahoma" panose="020B0604030504040204" pitchFamily="34" charset="0"/>
                          <a:cs typeface="Tahoma" panose="020B0604030504040204" pitchFamily="34" charset="0"/>
                        </a:rPr>
                        <a:t>(2 </a:t>
                      </a:r>
                      <a:r>
                        <a:rPr lang="en-US" sz="1400" dirty="0" err="1">
                          <a:solidFill>
                            <a:schemeClr val="accent2"/>
                          </a:solidFill>
                          <a:latin typeface="Tahoma" panose="020B0604030504040204" pitchFamily="34" charset="0"/>
                          <a:ea typeface="Tahoma" panose="020B0604030504040204" pitchFamily="34" charset="0"/>
                          <a:cs typeface="Tahoma" panose="020B0604030504040204" pitchFamily="34" charset="0"/>
                        </a:rPr>
                        <a:t>yr</a:t>
                      </a:r>
                      <a:r>
                        <a:rPr lang="en-US" sz="1400" dirty="0">
                          <a:solidFill>
                            <a:schemeClr val="accent2"/>
                          </a:solidFill>
                          <a:latin typeface="Tahoma" panose="020B0604030504040204" pitchFamily="34" charset="0"/>
                          <a:ea typeface="Tahoma" panose="020B0604030504040204" pitchFamily="34" charset="0"/>
                          <a:cs typeface="Tahoma" panose="020B0604030504040204" pitchFamily="34" charset="0"/>
                        </a:rPr>
                        <a:t>, 3σ, point source) </a:t>
                      </a:r>
                    </a:p>
                    <a:p>
                      <a:pPr marL="285750" indent="-285750">
                        <a:buFont typeface="Wingdings" panose="05000000000000000000" pitchFamily="2" charset="2"/>
                        <a:buChar char="v"/>
                      </a:pPr>
                      <a:r>
                        <a:rPr lang="en-US" sz="1400" dirty="0">
                          <a:solidFill>
                            <a:schemeClr val="accent2"/>
                          </a:solidFill>
                          <a:latin typeface="Tahoma" panose="020B0604030504040204" pitchFamily="34" charset="0"/>
                          <a:ea typeface="Tahoma" panose="020B0604030504040204" pitchFamily="34" charset="0"/>
                          <a:cs typeface="Tahoma" panose="020B0604030504040204" pitchFamily="34" charset="0"/>
                        </a:rPr>
                        <a:t>511 keV</a:t>
                      </a:r>
                    </a:p>
                    <a:p>
                      <a:pPr marL="285750" indent="-285750">
                        <a:buFont typeface="Arial" panose="020B0604020202020204" pitchFamily="34" charset="0"/>
                        <a:buChar char="•"/>
                      </a:pPr>
                      <a:r>
                        <a:rPr lang="en-US" sz="1400" dirty="0">
                          <a:solidFill>
                            <a:schemeClr val="accent2"/>
                          </a:solidFill>
                          <a:latin typeface="Tahoma" panose="020B0604030504040204" pitchFamily="34" charset="0"/>
                          <a:ea typeface="Tahoma" panose="020B0604030504040204" pitchFamily="34" charset="0"/>
                          <a:cs typeface="Tahoma" panose="020B0604030504040204" pitchFamily="34" charset="0"/>
                        </a:rPr>
                        <a:t>1.8 MeV</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a:r>
                        <a:rPr lang="en-US" sz="1400" dirty="0">
                          <a:solidFill>
                            <a:schemeClr val="accent2"/>
                          </a:solidFill>
                          <a:latin typeface="Tahoma" panose="020B0604030504040204" pitchFamily="34" charset="0"/>
                          <a:ea typeface="Tahoma" panose="020B0604030504040204" pitchFamily="34" charset="0"/>
                          <a:cs typeface="Tahoma" panose="020B0604030504040204" pitchFamily="34" charset="0"/>
                        </a:rPr>
                        <a:t>[photons cm</a:t>
                      </a:r>
                      <a:r>
                        <a:rPr lang="en-US" sz="1400" baseline="30000" dirty="0">
                          <a:solidFill>
                            <a:schemeClr val="accent2"/>
                          </a:solidFill>
                          <a:latin typeface="Tahoma" panose="020B0604030504040204" pitchFamily="34" charset="0"/>
                          <a:ea typeface="Tahoma" panose="020B0604030504040204" pitchFamily="34" charset="0"/>
                          <a:cs typeface="Tahoma" panose="020B0604030504040204" pitchFamily="34" charset="0"/>
                        </a:rPr>
                        <a:t>-2</a:t>
                      </a:r>
                      <a:r>
                        <a:rPr lang="en-US" sz="1400" baseline="0" dirty="0">
                          <a:solidFill>
                            <a:schemeClr val="accent2"/>
                          </a:solidFill>
                          <a:latin typeface="Tahoma" panose="020B0604030504040204" pitchFamily="34" charset="0"/>
                          <a:ea typeface="Tahoma" panose="020B0604030504040204" pitchFamily="34" charset="0"/>
                          <a:cs typeface="Tahoma" panose="020B0604030504040204" pitchFamily="34" charset="0"/>
                        </a:rPr>
                        <a:t> s</a:t>
                      </a:r>
                      <a:r>
                        <a:rPr lang="en-US" sz="1400" baseline="30000" dirty="0">
                          <a:solidFill>
                            <a:schemeClr val="accent2"/>
                          </a:solidFill>
                          <a:latin typeface="Tahoma" panose="020B0604030504040204" pitchFamily="34" charset="0"/>
                          <a:ea typeface="Tahoma" panose="020B0604030504040204" pitchFamily="34" charset="0"/>
                          <a:cs typeface="Tahoma" panose="020B0604030504040204" pitchFamily="34" charset="0"/>
                        </a:rPr>
                        <a:t>-1</a:t>
                      </a:r>
                      <a:r>
                        <a:rPr lang="en-US" sz="1400" baseline="0" dirty="0">
                          <a:solidFill>
                            <a:schemeClr val="accent2"/>
                          </a:solidFill>
                          <a:latin typeface="Tahoma" panose="020B0604030504040204" pitchFamily="34" charset="0"/>
                          <a:ea typeface="Tahoma" panose="020B0604030504040204" pitchFamily="34" charset="0"/>
                          <a:cs typeface="Tahoma" panose="020B0604030504040204" pitchFamily="34" charset="0"/>
                        </a:rPr>
                        <a:t>]</a:t>
                      </a:r>
                    </a:p>
                    <a:p>
                      <a:pPr algn="l"/>
                      <a:endParaRPr lang="en-US" sz="1400" baseline="0" dirty="0">
                        <a:solidFill>
                          <a:schemeClr val="accent2"/>
                        </a:solidFill>
                        <a:latin typeface="Tahoma" panose="020B0604030504040204" pitchFamily="34" charset="0"/>
                        <a:ea typeface="Tahoma" panose="020B0604030504040204" pitchFamily="34" charset="0"/>
                        <a:cs typeface="Tahoma" panose="020B0604030504040204" pitchFamily="34" charset="0"/>
                      </a:endParaRPr>
                    </a:p>
                    <a:p>
                      <a:pPr marL="285750" indent="-285750" algn="l">
                        <a:buFont typeface="Arial" panose="020B0604020202020204" pitchFamily="34" charset="0"/>
                        <a:buChar char="•"/>
                      </a:pPr>
                      <a:r>
                        <a:rPr lang="en-US" sz="1400" i="0" baseline="0" dirty="0">
                          <a:solidFill>
                            <a:schemeClr val="accent2"/>
                          </a:solidFill>
                          <a:latin typeface="Tahoma" panose="020B0604030504040204" pitchFamily="34" charset="0"/>
                          <a:ea typeface="Tahoma" panose="020B0604030504040204" pitchFamily="34" charset="0"/>
                          <a:cs typeface="Tahoma" panose="020B0604030504040204" pitchFamily="34" charset="0"/>
                        </a:rPr>
                        <a:t>1x10</a:t>
                      </a:r>
                      <a:r>
                        <a:rPr lang="en-US" sz="1400" i="0" baseline="30000" dirty="0">
                          <a:solidFill>
                            <a:schemeClr val="accent2"/>
                          </a:solidFill>
                          <a:latin typeface="Tahoma" panose="020B0604030504040204" pitchFamily="34" charset="0"/>
                          <a:ea typeface="Tahoma" panose="020B0604030504040204" pitchFamily="34" charset="0"/>
                          <a:cs typeface="Tahoma" panose="020B0604030504040204" pitchFamily="34" charset="0"/>
                        </a:rPr>
                        <a:t>-5 </a:t>
                      </a:r>
                      <a:r>
                        <a:rPr lang="en-US" sz="1400" i="0" baseline="0" dirty="0">
                          <a:solidFill>
                            <a:schemeClr val="accent2"/>
                          </a:solidFill>
                          <a:latin typeface="Tahoma" panose="020B0604030504040204" pitchFamily="34" charset="0"/>
                          <a:ea typeface="Tahoma" panose="020B0604030504040204" pitchFamily="34" charset="0"/>
                          <a:cs typeface="Tahoma" panose="020B0604030504040204" pitchFamily="34" charset="0"/>
                        </a:rPr>
                        <a:t>(Galactic bulge is 100x brighter)</a:t>
                      </a:r>
                    </a:p>
                    <a:p>
                      <a:pPr marL="285750" indent="-285750" algn="l">
                        <a:buFont typeface="Arial" panose="020B0604020202020204" pitchFamily="34" charset="0"/>
                        <a:buChar char="•"/>
                      </a:pPr>
                      <a:r>
                        <a:rPr lang="en-US" sz="1400" i="0" baseline="0" dirty="0">
                          <a:solidFill>
                            <a:schemeClr val="accent2"/>
                          </a:solidFill>
                          <a:latin typeface="Tahoma" panose="020B0604030504040204" pitchFamily="34" charset="0"/>
                          <a:ea typeface="Tahoma" panose="020B0604030504040204" pitchFamily="34" charset="0"/>
                          <a:cs typeface="Tahoma" panose="020B0604030504040204" pitchFamily="34" charset="0"/>
                        </a:rPr>
                        <a:t>3x10</a:t>
                      </a:r>
                      <a:r>
                        <a:rPr lang="en-US" sz="1400" i="0" baseline="30000" dirty="0">
                          <a:solidFill>
                            <a:schemeClr val="accent2"/>
                          </a:solidFill>
                          <a:latin typeface="Tahoma" panose="020B0604030504040204" pitchFamily="34" charset="0"/>
                          <a:ea typeface="Tahoma" panose="020B0604030504040204" pitchFamily="34" charset="0"/>
                          <a:cs typeface="Tahoma" panose="020B0604030504040204" pitchFamily="34" charset="0"/>
                        </a:rPr>
                        <a:t>-6 </a:t>
                      </a:r>
                      <a:r>
                        <a:rPr lang="en-US" sz="1400" i="0" baseline="0" dirty="0">
                          <a:solidFill>
                            <a:schemeClr val="accent2"/>
                          </a:solidFill>
                          <a:latin typeface="Tahoma" panose="020B0604030504040204" pitchFamily="34" charset="0"/>
                          <a:ea typeface="Tahoma" panose="020B0604030504040204" pitchFamily="34" charset="0"/>
                          <a:cs typeface="Tahoma" panose="020B0604030504040204" pitchFamily="34" charset="0"/>
                        </a:rPr>
                        <a:t>(Galactic </a:t>
                      </a:r>
                      <a:r>
                        <a:rPr lang="en-US" sz="1400" i="0" baseline="30000" dirty="0">
                          <a:solidFill>
                            <a:schemeClr val="accent2"/>
                          </a:solidFill>
                          <a:latin typeface="Tahoma" panose="020B0604030504040204" pitchFamily="34" charset="0"/>
                          <a:ea typeface="Tahoma" panose="020B0604030504040204" pitchFamily="34" charset="0"/>
                          <a:cs typeface="Tahoma" panose="020B0604030504040204" pitchFamily="34" charset="0"/>
                        </a:rPr>
                        <a:t>26</a:t>
                      </a:r>
                      <a:r>
                        <a:rPr lang="en-US" sz="1400" i="0" baseline="0" dirty="0">
                          <a:solidFill>
                            <a:schemeClr val="accent2"/>
                          </a:solidFill>
                          <a:latin typeface="Tahoma" panose="020B0604030504040204" pitchFamily="34" charset="0"/>
                          <a:ea typeface="Tahoma" panose="020B0604030504040204" pitchFamily="34" charset="0"/>
                          <a:cs typeface="Tahoma" panose="020B0604030504040204" pitchFamily="34" charset="0"/>
                        </a:rPr>
                        <a:t>Al flux is 230x brighter)</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386061185"/>
                  </a:ext>
                </a:extLst>
              </a:tr>
              <a:tr h="33528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dirty="0">
                          <a:solidFill>
                            <a:schemeClr val="accent2"/>
                          </a:solidFill>
                          <a:latin typeface="Tahoma" panose="020B0604030504040204" pitchFamily="34" charset="0"/>
                          <a:ea typeface="Tahoma" panose="020B0604030504040204" pitchFamily="34" charset="0"/>
                          <a:cs typeface="Tahoma" panose="020B0604030504040204" pitchFamily="34" charset="0"/>
                        </a:rPr>
                        <a:t>Angular Resolution (FWHM)</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400" dirty="0">
                          <a:solidFill>
                            <a:schemeClr val="accent2"/>
                          </a:solidFill>
                          <a:latin typeface="Tahoma" panose="020B0604030504040204" pitchFamily="34" charset="0"/>
                          <a:ea typeface="Tahoma" panose="020B0604030504040204" pitchFamily="34" charset="0"/>
                          <a:cs typeface="Tahoma" panose="020B0604030504040204" pitchFamily="34" charset="0"/>
                        </a:rPr>
                        <a:t>5.1° at 511keV (capability ~3.6° FWHM)</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400" dirty="0">
                          <a:solidFill>
                            <a:schemeClr val="accent2"/>
                          </a:solidFill>
                          <a:latin typeface="Tahoma" panose="020B0604030504040204" pitchFamily="34" charset="0"/>
                          <a:ea typeface="Tahoma" panose="020B0604030504040204" pitchFamily="34" charset="0"/>
                          <a:cs typeface="Tahoma" panose="020B0604030504040204" pitchFamily="34" charset="0"/>
                        </a:rPr>
                        <a:t>2.0° at 1.8 MeV (</a:t>
                      </a:r>
                      <a:r>
                        <a:rPr lang="en-US" sz="1400" baseline="30000" dirty="0">
                          <a:solidFill>
                            <a:schemeClr val="accent2"/>
                          </a:solidFill>
                          <a:latin typeface="Tahoma" panose="020B0604030504040204" pitchFamily="34" charset="0"/>
                          <a:ea typeface="Tahoma" panose="020B0604030504040204" pitchFamily="34" charset="0"/>
                          <a:cs typeface="Tahoma" panose="020B0604030504040204" pitchFamily="34" charset="0"/>
                        </a:rPr>
                        <a:t>26</a:t>
                      </a:r>
                      <a:r>
                        <a:rPr lang="en-US" sz="1400" dirty="0">
                          <a:solidFill>
                            <a:schemeClr val="accent2"/>
                          </a:solidFill>
                          <a:latin typeface="Tahoma" panose="020B0604030504040204" pitchFamily="34" charset="0"/>
                          <a:ea typeface="Tahoma" panose="020B0604030504040204" pitchFamily="34" charset="0"/>
                          <a:cs typeface="Tahoma" panose="020B0604030504040204" pitchFamily="34" charset="0"/>
                        </a:rPr>
                        <a:t>Al)</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137155969"/>
                  </a:ext>
                </a:extLst>
              </a:tr>
            </a:tbl>
          </a:graphicData>
        </a:graphic>
      </p:graphicFrame>
      <p:graphicFrame>
        <p:nvGraphicFramePr>
          <p:cNvPr id="2" name="Table 1">
            <a:extLst>
              <a:ext uri="{FF2B5EF4-FFF2-40B4-BE49-F238E27FC236}">
                <a16:creationId xmlns:a16="http://schemas.microsoft.com/office/drawing/2014/main" id="{824A8F77-E0BB-4C43-A9AF-BE18AB18FF2C}"/>
              </a:ext>
            </a:extLst>
          </p:cNvPr>
          <p:cNvGraphicFramePr>
            <a:graphicFrameLocks noGrp="1"/>
          </p:cNvGraphicFramePr>
          <p:nvPr/>
        </p:nvGraphicFramePr>
        <p:xfrm>
          <a:off x="746570" y="4602479"/>
          <a:ext cx="8092627" cy="731520"/>
        </p:xfrm>
        <a:graphic>
          <a:graphicData uri="http://schemas.openxmlformats.org/drawingml/2006/table">
            <a:tbl>
              <a:tblPr firstRow="1" bandRow="1">
                <a:tableStyleId>{93296810-A885-4BE3-A3E7-6D5BEEA58F35}</a:tableStyleId>
              </a:tblPr>
              <a:tblGrid>
                <a:gridCol w="3005691">
                  <a:extLst>
                    <a:ext uri="{9D8B030D-6E8A-4147-A177-3AD203B41FA5}">
                      <a16:colId xmlns:a16="http://schemas.microsoft.com/office/drawing/2014/main" val="661615738"/>
                    </a:ext>
                  </a:extLst>
                </a:gridCol>
                <a:gridCol w="5086936">
                  <a:extLst>
                    <a:ext uri="{9D8B030D-6E8A-4147-A177-3AD203B41FA5}">
                      <a16:colId xmlns:a16="http://schemas.microsoft.com/office/drawing/2014/main" val="2977326372"/>
                    </a:ext>
                  </a:extLst>
                </a:gridCol>
              </a:tblGrid>
              <a:tr h="450193">
                <a:tc>
                  <a:txBody>
                    <a:bodyPr/>
                    <a:lstStyle/>
                    <a:p>
                      <a:r>
                        <a:rPr lang="en-US" sz="1200" b="0" dirty="0">
                          <a:solidFill>
                            <a:schemeClr val="tx2"/>
                          </a:solidFill>
                          <a:latin typeface="Tahoma" panose="020B0604030504040204" pitchFamily="34" charset="0"/>
                          <a:ea typeface="Tahoma" panose="020B0604030504040204" pitchFamily="34" charset="0"/>
                          <a:cs typeface="Tahoma" panose="020B0604030504040204" pitchFamily="34" charset="0"/>
                        </a:rPr>
                        <a:t>Accreting BH polarization</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285750" indent="-285750" algn="l">
                        <a:buFont typeface="Arial" panose="020B0604020202020204" pitchFamily="34" charset="0"/>
                        <a:buChar char="•"/>
                      </a:pPr>
                      <a:r>
                        <a:rPr lang="en-US" sz="1200" b="0" baseline="0" dirty="0">
                          <a:solidFill>
                            <a:schemeClr val="tx2"/>
                          </a:solidFill>
                          <a:latin typeface="Tahoma" panose="020B0604030504040204" pitchFamily="34" charset="0"/>
                          <a:ea typeface="Tahoma" panose="020B0604030504040204" pitchFamily="34" charset="0"/>
                          <a:cs typeface="Tahoma" panose="020B0604030504040204" pitchFamily="34" charset="0"/>
                        </a:rPr>
                        <a:t>Reaches bright AGN: Cen A, 3C 273, NGC 4151</a:t>
                      </a:r>
                    </a:p>
                    <a:p>
                      <a:pPr marL="285750" indent="-285750" algn="l">
                        <a:buFont typeface="Arial" panose="020B0604020202020204" pitchFamily="34" charset="0"/>
                        <a:buChar char="•"/>
                      </a:pPr>
                      <a:r>
                        <a:rPr lang="en-US" sz="1200" b="0" baseline="0" dirty="0">
                          <a:solidFill>
                            <a:schemeClr val="tx2"/>
                          </a:solidFill>
                          <a:latin typeface="Tahoma" panose="020B0604030504040204" pitchFamily="34" charset="0"/>
                          <a:ea typeface="Tahoma" panose="020B0604030504040204" pitchFamily="34" charset="0"/>
                          <a:cs typeface="Tahoma" panose="020B0604030504040204" pitchFamily="34" charset="0"/>
                        </a:rPr>
                        <a:t>Reaches several Galactic BHs (plus transients)</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898604633"/>
                  </a:ext>
                </a:extLst>
              </a:tr>
              <a:tr h="260638">
                <a:tc>
                  <a:txBody>
                    <a:bodyPr/>
                    <a:lstStyle/>
                    <a:p>
                      <a:r>
                        <a:rPr lang="en-US" sz="1200" dirty="0">
                          <a:solidFill>
                            <a:schemeClr val="tx2"/>
                          </a:solidFill>
                          <a:latin typeface="Tahoma" panose="020B0604030504040204" pitchFamily="34" charset="0"/>
                          <a:ea typeface="Tahoma" panose="020B0604030504040204" pitchFamily="34" charset="0"/>
                          <a:cs typeface="Tahoma" panose="020B0604030504040204" pitchFamily="34" charset="0"/>
                        </a:rPr>
                        <a:t>GRB polarization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285750" indent="-285750" algn="l">
                        <a:buFont typeface="Arial" panose="020B0604020202020204" pitchFamily="34" charset="0"/>
                        <a:buChar char="•"/>
                      </a:pPr>
                      <a:r>
                        <a:rPr lang="en-US" sz="1200" baseline="0" dirty="0">
                          <a:solidFill>
                            <a:schemeClr val="tx2"/>
                          </a:solidFill>
                          <a:latin typeface="Tahoma" panose="020B0604030504040204" pitchFamily="34" charset="0"/>
                          <a:ea typeface="Tahoma" panose="020B0604030504040204" pitchFamily="34" charset="0"/>
                          <a:cs typeface="Tahoma" panose="020B0604030504040204" pitchFamily="34" charset="0"/>
                        </a:rPr>
                        <a:t>&gt;30 GRBs with polarization measurements</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586368781"/>
                  </a:ext>
                </a:extLst>
              </a:tr>
            </a:tbl>
          </a:graphicData>
        </a:graphic>
      </p:graphicFrame>
      <p:graphicFrame>
        <p:nvGraphicFramePr>
          <p:cNvPr id="5" name="Table 4">
            <a:extLst>
              <a:ext uri="{FF2B5EF4-FFF2-40B4-BE49-F238E27FC236}">
                <a16:creationId xmlns:a16="http://schemas.microsoft.com/office/drawing/2014/main" id="{DD40770D-93A7-6446-94F9-3DE986D7FC39}"/>
              </a:ext>
            </a:extLst>
          </p:cNvPr>
          <p:cNvGraphicFramePr>
            <a:graphicFrameLocks noGrp="1"/>
          </p:cNvGraphicFramePr>
          <p:nvPr/>
        </p:nvGraphicFramePr>
        <p:xfrm>
          <a:off x="746570" y="5558891"/>
          <a:ext cx="8092628" cy="579120"/>
        </p:xfrm>
        <a:graphic>
          <a:graphicData uri="http://schemas.openxmlformats.org/drawingml/2006/table">
            <a:tbl>
              <a:tblPr firstRow="1" bandRow="1">
                <a:tableStyleId>{93296810-A885-4BE3-A3E7-6D5BEEA58F35}</a:tableStyleId>
              </a:tblPr>
              <a:tblGrid>
                <a:gridCol w="3038337">
                  <a:extLst>
                    <a:ext uri="{9D8B030D-6E8A-4147-A177-3AD203B41FA5}">
                      <a16:colId xmlns:a16="http://schemas.microsoft.com/office/drawing/2014/main" val="661615738"/>
                    </a:ext>
                  </a:extLst>
                </a:gridCol>
                <a:gridCol w="5054291">
                  <a:extLst>
                    <a:ext uri="{9D8B030D-6E8A-4147-A177-3AD203B41FA5}">
                      <a16:colId xmlns:a16="http://schemas.microsoft.com/office/drawing/2014/main" val="2977326372"/>
                    </a:ext>
                  </a:extLst>
                </a:gridCol>
              </a:tblGrid>
              <a:tr h="579120">
                <a:tc>
                  <a:txBody>
                    <a:bodyPr/>
                    <a:lstStyle/>
                    <a:p>
                      <a:r>
                        <a:rPr lang="en-US" sz="1400" b="0" dirty="0">
                          <a:solidFill>
                            <a:schemeClr val="tx2"/>
                          </a:solidFill>
                          <a:latin typeface="Tahoma" panose="020B0604030504040204" pitchFamily="34" charset="0"/>
                          <a:ea typeface="Tahoma" panose="020B0604030504040204" pitchFamily="34" charset="0"/>
                          <a:cs typeface="Tahoma" panose="020B0604030504040204" pitchFamily="34" charset="0"/>
                        </a:rPr>
                        <a:t>Short GRB detection, localization, and reporting</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400" b="0" baseline="0" dirty="0">
                          <a:solidFill>
                            <a:schemeClr val="tx2"/>
                          </a:solidFill>
                          <a:latin typeface="Tahoma" panose="020B0604030504040204" pitchFamily="34" charset="0"/>
                          <a:ea typeface="Tahoma" panose="020B0604030504040204" pitchFamily="34" charset="0"/>
                          <a:cs typeface="Tahoma" panose="020B0604030504040204" pitchFamily="34" charset="0"/>
                        </a:rPr>
                        <a:t>&gt;10 short GRBs (~20 detections predicted)</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400" b="0" baseline="0" dirty="0">
                          <a:solidFill>
                            <a:schemeClr val="tx2"/>
                          </a:solidFill>
                          <a:latin typeface="Tahoma" panose="020B0604030504040204" pitchFamily="34" charset="0"/>
                          <a:ea typeface="Tahoma" panose="020B0604030504040204" pitchFamily="34" charset="0"/>
                          <a:cs typeface="Tahoma" panose="020B0604030504040204" pitchFamily="34" charset="0"/>
                        </a:rPr>
                        <a:t>&lt;1</a:t>
                      </a:r>
                      <a:r>
                        <a:rPr lang="en-US" sz="1400" b="0" dirty="0">
                          <a:solidFill>
                            <a:schemeClr val="tx2"/>
                          </a:solidFill>
                          <a:latin typeface="Tahoma" panose="020B0604030504040204" pitchFamily="34" charset="0"/>
                          <a:ea typeface="Tahoma" panose="020B0604030504040204" pitchFamily="34" charset="0"/>
                          <a:cs typeface="Tahoma" panose="020B0604030504040204" pitchFamily="34" charset="0"/>
                        </a:rPr>
                        <a:t>° localizations provided in &lt;1 </a:t>
                      </a:r>
                      <a:r>
                        <a:rPr lang="en-US" sz="1400" b="0" dirty="0" err="1">
                          <a:solidFill>
                            <a:schemeClr val="tx2"/>
                          </a:solidFill>
                          <a:latin typeface="Tahoma" panose="020B0604030504040204" pitchFamily="34" charset="0"/>
                          <a:ea typeface="Tahoma" panose="020B0604030504040204" pitchFamily="34" charset="0"/>
                          <a:cs typeface="Tahoma" panose="020B0604030504040204" pitchFamily="34" charset="0"/>
                        </a:rPr>
                        <a:t>hr</a:t>
                      </a:r>
                      <a:endParaRPr lang="en-US" sz="1400" b="0" baseline="0" dirty="0">
                        <a:solidFill>
                          <a:schemeClr val="tx2"/>
                        </a:solidFill>
                        <a:latin typeface="Tahoma" panose="020B0604030504040204" pitchFamily="34" charset="0"/>
                        <a:ea typeface="Tahoma" panose="020B0604030504040204" pitchFamily="34" charset="0"/>
                        <a:cs typeface="Tahoma" panose="020B060403050404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865388311"/>
                  </a:ext>
                </a:extLst>
              </a:tr>
            </a:tbl>
          </a:graphicData>
        </a:graphic>
      </p:graphicFrame>
      <p:sp>
        <p:nvSpPr>
          <p:cNvPr id="4" name="TextBox 3">
            <a:extLst>
              <a:ext uri="{FF2B5EF4-FFF2-40B4-BE49-F238E27FC236}">
                <a16:creationId xmlns:a16="http://schemas.microsoft.com/office/drawing/2014/main" id="{ABCD1ED3-90DC-3D42-8F95-86880293DCE4}"/>
              </a:ext>
            </a:extLst>
          </p:cNvPr>
          <p:cNvSpPr txBox="1"/>
          <p:nvPr/>
        </p:nvSpPr>
        <p:spPr>
          <a:xfrm rot="16200000">
            <a:off x="-540166" y="2276253"/>
            <a:ext cx="1997726" cy="307777"/>
          </a:xfrm>
          <a:prstGeom prst="rect">
            <a:avLst/>
          </a:prstGeom>
          <a:noFill/>
        </p:spPr>
        <p:txBody>
          <a:bodyPr wrap="none" rtlCol="0">
            <a:spAutoFit/>
          </a:bodyPr>
          <a:lstStyle/>
          <a:p>
            <a:pPr>
              <a:buNone/>
            </a:pPr>
            <a:r>
              <a:rPr lang="en-US" sz="1400" dirty="0">
                <a:solidFill>
                  <a:schemeClr val="accent2"/>
                </a:solidFill>
                <a:latin typeface="Tahoma" panose="020B0604030504040204" pitchFamily="34" charset="0"/>
                <a:ea typeface="Tahoma" panose="020B0604030504040204" pitchFamily="34" charset="0"/>
                <a:cs typeface="Tahoma" panose="020B0604030504040204" pitchFamily="34" charset="0"/>
              </a:rPr>
              <a:t>Primarily for goals 1+2</a:t>
            </a:r>
          </a:p>
        </p:txBody>
      </p:sp>
      <p:sp>
        <p:nvSpPr>
          <p:cNvPr id="7" name="TextBox 6">
            <a:extLst>
              <a:ext uri="{FF2B5EF4-FFF2-40B4-BE49-F238E27FC236}">
                <a16:creationId xmlns:a16="http://schemas.microsoft.com/office/drawing/2014/main" id="{BD4B488D-7F09-F64E-AA68-9B4A6267F061}"/>
              </a:ext>
            </a:extLst>
          </p:cNvPr>
          <p:cNvSpPr txBox="1"/>
          <p:nvPr/>
        </p:nvSpPr>
        <p:spPr>
          <a:xfrm rot="16200000">
            <a:off x="107518" y="4814351"/>
            <a:ext cx="692818" cy="307777"/>
          </a:xfrm>
          <a:prstGeom prst="rect">
            <a:avLst/>
          </a:prstGeom>
          <a:noFill/>
        </p:spPr>
        <p:txBody>
          <a:bodyPr wrap="none" rtlCol="0">
            <a:spAutoFit/>
          </a:bodyPr>
          <a:lstStyle/>
          <a:p>
            <a:pPr>
              <a:buNone/>
            </a:pPr>
            <a:r>
              <a:rPr lang="en-US" sz="1400" dirty="0">
                <a:solidFill>
                  <a:schemeClr val="tx2"/>
                </a:solidFill>
                <a:latin typeface="Tahoma" panose="020B0604030504040204" pitchFamily="34" charset="0"/>
                <a:ea typeface="Tahoma" panose="020B0604030504040204" pitchFamily="34" charset="0"/>
                <a:cs typeface="Tahoma" panose="020B0604030504040204" pitchFamily="34" charset="0"/>
              </a:rPr>
              <a:t>Goal 3</a:t>
            </a:r>
          </a:p>
        </p:txBody>
      </p:sp>
      <p:sp>
        <p:nvSpPr>
          <p:cNvPr id="8" name="TextBox 7">
            <a:extLst>
              <a:ext uri="{FF2B5EF4-FFF2-40B4-BE49-F238E27FC236}">
                <a16:creationId xmlns:a16="http://schemas.microsoft.com/office/drawing/2014/main" id="{B56B83D9-19CF-5A4A-90B1-0DBC226F10A4}"/>
              </a:ext>
            </a:extLst>
          </p:cNvPr>
          <p:cNvSpPr txBox="1"/>
          <p:nvPr/>
        </p:nvSpPr>
        <p:spPr>
          <a:xfrm rot="16200000">
            <a:off x="119915" y="5715319"/>
            <a:ext cx="692818" cy="307777"/>
          </a:xfrm>
          <a:prstGeom prst="rect">
            <a:avLst/>
          </a:prstGeom>
          <a:noFill/>
        </p:spPr>
        <p:txBody>
          <a:bodyPr wrap="none" rtlCol="0">
            <a:spAutoFit/>
          </a:bodyPr>
          <a:lstStyle/>
          <a:p>
            <a:pPr>
              <a:buNone/>
            </a:pPr>
            <a:r>
              <a:rPr lang="en-US" sz="1400" dirty="0">
                <a:solidFill>
                  <a:schemeClr val="tx2"/>
                </a:solidFill>
                <a:latin typeface="Tahoma" panose="020B0604030504040204" pitchFamily="34" charset="0"/>
                <a:ea typeface="Tahoma" panose="020B0604030504040204" pitchFamily="34" charset="0"/>
                <a:cs typeface="Tahoma" panose="020B0604030504040204" pitchFamily="34" charset="0"/>
              </a:rPr>
              <a:t>Goal 4</a:t>
            </a:r>
          </a:p>
        </p:txBody>
      </p:sp>
      <p:sp>
        <p:nvSpPr>
          <p:cNvPr id="12" name="Footer Placeholder 4">
            <a:extLst>
              <a:ext uri="{FF2B5EF4-FFF2-40B4-BE49-F238E27FC236}">
                <a16:creationId xmlns:a16="http://schemas.microsoft.com/office/drawing/2014/main" id="{D5F88908-6A08-315F-156A-CE44CFC52E4F}"/>
              </a:ext>
            </a:extLst>
          </p:cNvPr>
          <p:cNvSpPr>
            <a:spLocks noGrp="1"/>
          </p:cNvSpPr>
          <p:nvPr>
            <p:ph type="ftr" sz="quarter" idx="11"/>
          </p:nvPr>
        </p:nvSpPr>
        <p:spPr>
          <a:xfrm>
            <a:off x="1102647" y="6296683"/>
            <a:ext cx="3587780" cy="561319"/>
          </a:xfrm>
          <a:noFill/>
        </p:spPr>
        <p:txBody>
          <a:bodyPr/>
          <a:lstStyle/>
          <a:p>
            <a:r>
              <a:rPr lang="en-US" dirty="0" err="1"/>
              <a:t>TeVPA</a:t>
            </a:r>
            <a:r>
              <a:rPr lang="en-US" dirty="0"/>
              <a:t> 2022, Kingston, Ontario</a:t>
            </a:r>
          </a:p>
          <a:p>
            <a:r>
              <a:rPr lang="en-US" dirty="0"/>
              <a:t>Jarred Roberts – University of California San Diego</a:t>
            </a:r>
          </a:p>
        </p:txBody>
      </p:sp>
      <p:sp>
        <p:nvSpPr>
          <p:cNvPr id="13" name="Slide Number Placeholder 5">
            <a:extLst>
              <a:ext uri="{FF2B5EF4-FFF2-40B4-BE49-F238E27FC236}">
                <a16:creationId xmlns:a16="http://schemas.microsoft.com/office/drawing/2014/main" id="{E4015537-FC74-3AA1-35B2-F79CDD3D98AB}"/>
              </a:ext>
            </a:extLst>
          </p:cNvPr>
          <p:cNvSpPr>
            <a:spLocks noGrp="1"/>
          </p:cNvSpPr>
          <p:nvPr>
            <p:ph type="sldNum" sz="quarter" idx="12"/>
          </p:nvPr>
        </p:nvSpPr>
        <p:spPr>
          <a:xfrm>
            <a:off x="8329298" y="6394781"/>
            <a:ext cx="565159" cy="365125"/>
          </a:xfrm>
        </p:spPr>
        <p:txBody>
          <a:bodyPr/>
          <a:lstStyle/>
          <a:p>
            <a:fld id="{6D22F896-40B5-4ADD-8801-0D06FADFA095}" type="slidenum">
              <a:rPr lang="en-US" smtClean="0"/>
              <a:t>19</a:t>
            </a:fld>
            <a:endParaRPr lang="en-US" dirty="0"/>
          </a:p>
        </p:txBody>
      </p:sp>
      <p:pic>
        <p:nvPicPr>
          <p:cNvPr id="14" name="Picture 13" descr="Logo, company name&#10;&#10;Description automatically generated">
            <a:extLst>
              <a:ext uri="{FF2B5EF4-FFF2-40B4-BE49-F238E27FC236}">
                <a16:creationId xmlns:a16="http://schemas.microsoft.com/office/drawing/2014/main" id="{6999E03F-153C-B07C-121C-7EDE17193BFB}"/>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3297" y="6343135"/>
            <a:ext cx="948265" cy="416768"/>
          </a:xfrm>
          <a:prstGeom prst="rect">
            <a:avLst/>
          </a:prstGeom>
        </p:spPr>
      </p:pic>
      <p:cxnSp>
        <p:nvCxnSpPr>
          <p:cNvPr id="15" name="Straight Connector 14">
            <a:extLst>
              <a:ext uri="{FF2B5EF4-FFF2-40B4-BE49-F238E27FC236}">
                <a16:creationId xmlns:a16="http://schemas.microsoft.com/office/drawing/2014/main" id="{6CAF412A-BF70-68F0-35D8-44E2C65E8C24}"/>
              </a:ext>
            </a:extLst>
          </p:cNvPr>
          <p:cNvCxnSpPr/>
          <p:nvPr/>
        </p:nvCxnSpPr>
        <p:spPr>
          <a:xfrm flipV="1">
            <a:off x="373286" y="930549"/>
            <a:ext cx="8397433" cy="46299"/>
          </a:xfrm>
          <a:prstGeom prst="line">
            <a:avLst/>
          </a:prstGeom>
          <a:ln w="22225">
            <a:solidFill>
              <a:schemeClr val="accent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2978975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Footer Placeholder 4">
            <a:extLst>
              <a:ext uri="{FF2B5EF4-FFF2-40B4-BE49-F238E27FC236}">
                <a16:creationId xmlns:a16="http://schemas.microsoft.com/office/drawing/2014/main" id="{3E774037-BB06-2685-B8B9-D63F85E93831}"/>
              </a:ext>
            </a:extLst>
          </p:cNvPr>
          <p:cNvSpPr>
            <a:spLocks noGrp="1"/>
          </p:cNvSpPr>
          <p:nvPr>
            <p:ph type="ftr" sz="quarter" idx="11"/>
          </p:nvPr>
        </p:nvSpPr>
        <p:spPr>
          <a:xfrm>
            <a:off x="1102647" y="6296683"/>
            <a:ext cx="3587780" cy="561319"/>
          </a:xfrm>
          <a:noFill/>
        </p:spPr>
        <p:txBody>
          <a:bodyPr/>
          <a:lstStyle/>
          <a:p>
            <a:r>
              <a:rPr lang="en-US" dirty="0" err="1"/>
              <a:t>TeVPA</a:t>
            </a:r>
            <a:r>
              <a:rPr lang="en-US" dirty="0"/>
              <a:t> 2022, Kingston, Ontario</a:t>
            </a:r>
          </a:p>
          <a:p>
            <a:r>
              <a:rPr lang="en-US" dirty="0"/>
              <a:t>Jarred Roberts – University of California San Diego</a:t>
            </a:r>
          </a:p>
        </p:txBody>
      </p:sp>
      <p:sp>
        <p:nvSpPr>
          <p:cNvPr id="9" name="Slide Number Placeholder 5">
            <a:extLst>
              <a:ext uri="{FF2B5EF4-FFF2-40B4-BE49-F238E27FC236}">
                <a16:creationId xmlns:a16="http://schemas.microsoft.com/office/drawing/2014/main" id="{57215DEA-C085-5D8D-BAB2-BC3637408EF3}"/>
              </a:ext>
            </a:extLst>
          </p:cNvPr>
          <p:cNvSpPr>
            <a:spLocks noGrp="1"/>
          </p:cNvSpPr>
          <p:nvPr>
            <p:ph type="sldNum" sz="quarter" idx="12"/>
          </p:nvPr>
        </p:nvSpPr>
        <p:spPr>
          <a:xfrm>
            <a:off x="8329298" y="6394781"/>
            <a:ext cx="565159" cy="365125"/>
          </a:xfrm>
        </p:spPr>
        <p:txBody>
          <a:bodyPr/>
          <a:lstStyle/>
          <a:p>
            <a:fld id="{6D22F896-40B5-4ADD-8801-0D06FADFA095}" type="slidenum">
              <a:rPr lang="en-US" smtClean="0"/>
              <a:t>2</a:t>
            </a:fld>
            <a:endParaRPr lang="en-US" dirty="0"/>
          </a:p>
        </p:txBody>
      </p:sp>
      <p:pic>
        <p:nvPicPr>
          <p:cNvPr id="10" name="Picture 9" descr="Logo, company name&#10;&#10;Description automatically generated">
            <a:extLst>
              <a:ext uri="{FF2B5EF4-FFF2-40B4-BE49-F238E27FC236}">
                <a16:creationId xmlns:a16="http://schemas.microsoft.com/office/drawing/2014/main" id="{19602D7F-27FF-84D4-B9B0-1E5AA66A5211}"/>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3297" y="6343135"/>
            <a:ext cx="948265" cy="416768"/>
          </a:xfrm>
          <a:prstGeom prst="rect">
            <a:avLst/>
          </a:prstGeom>
        </p:spPr>
      </p:pic>
      <p:sp>
        <p:nvSpPr>
          <p:cNvPr id="11" name="TextBox 10">
            <a:extLst>
              <a:ext uri="{FF2B5EF4-FFF2-40B4-BE49-F238E27FC236}">
                <a16:creationId xmlns:a16="http://schemas.microsoft.com/office/drawing/2014/main" id="{4BB435BF-DD5C-4358-5A8A-F09A5DB71FB1}"/>
              </a:ext>
            </a:extLst>
          </p:cNvPr>
          <p:cNvSpPr txBox="1"/>
          <p:nvPr/>
        </p:nvSpPr>
        <p:spPr>
          <a:xfrm>
            <a:off x="1185530" y="2967335"/>
            <a:ext cx="6772940" cy="461665"/>
          </a:xfrm>
          <a:prstGeom prst="rect">
            <a:avLst/>
          </a:prstGeom>
          <a:noFill/>
        </p:spPr>
        <p:txBody>
          <a:bodyPr wrap="square" rtlCol="0">
            <a:spAutoFit/>
          </a:bodyPr>
          <a:lstStyle/>
          <a:p>
            <a:pPr algn="ctr"/>
            <a:r>
              <a:rPr lang="en-US" sz="2400" dirty="0">
                <a:solidFill>
                  <a:schemeClr val="accent2"/>
                </a:solidFill>
              </a:rPr>
              <a:t>‘We need an MeV gamma-ray satellite telescope’</a:t>
            </a:r>
          </a:p>
        </p:txBody>
      </p:sp>
    </p:spTree>
    <p:extLst>
      <p:ext uri="{BB962C8B-B14F-4D97-AF65-F5344CB8AC3E}">
        <p14:creationId xmlns:p14="http://schemas.microsoft.com/office/powerpoint/2010/main" val="26681439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09F2D96-8623-1041-BAFF-60E957FEE339}"/>
              </a:ext>
            </a:extLst>
          </p:cNvPr>
          <p:cNvSpPr>
            <a:spLocks noGrp="1"/>
          </p:cNvSpPr>
          <p:nvPr>
            <p:ph type="title"/>
          </p:nvPr>
        </p:nvSpPr>
        <p:spPr>
          <a:xfrm>
            <a:off x="370394" y="124374"/>
            <a:ext cx="7994623" cy="970451"/>
          </a:xfrm>
        </p:spPr>
        <p:txBody>
          <a:bodyPr/>
          <a:lstStyle/>
          <a:p>
            <a:pPr algn="l"/>
            <a:r>
              <a:rPr lang="en-US" dirty="0"/>
              <a:t>Radioactive Milky Way</a:t>
            </a:r>
          </a:p>
        </p:txBody>
      </p:sp>
      <p:pic>
        <p:nvPicPr>
          <p:cNvPr id="12" name="Picture 11" descr="A screenshot of a computer screen&#10;&#10;Description automatically generated">
            <a:extLst>
              <a:ext uri="{FF2B5EF4-FFF2-40B4-BE49-F238E27FC236}">
                <a16:creationId xmlns:a16="http://schemas.microsoft.com/office/drawing/2014/main" id="{D9303C1D-E8F5-E64C-83C3-EE137571FAD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99692" y="1928360"/>
            <a:ext cx="7936631" cy="3036159"/>
          </a:xfrm>
          <a:prstGeom prst="rect">
            <a:avLst/>
          </a:prstGeom>
        </p:spPr>
      </p:pic>
      <p:sp>
        <p:nvSpPr>
          <p:cNvPr id="4" name="TextBox 3">
            <a:extLst>
              <a:ext uri="{FF2B5EF4-FFF2-40B4-BE49-F238E27FC236}">
                <a16:creationId xmlns:a16="http://schemas.microsoft.com/office/drawing/2014/main" id="{7A3E109B-3ED9-D941-99E0-2BF61254E0CA}"/>
              </a:ext>
            </a:extLst>
          </p:cNvPr>
          <p:cNvSpPr txBox="1"/>
          <p:nvPr/>
        </p:nvSpPr>
        <p:spPr>
          <a:xfrm>
            <a:off x="2976867" y="5227195"/>
            <a:ext cx="3049104" cy="307777"/>
          </a:xfrm>
          <a:prstGeom prst="rect">
            <a:avLst/>
          </a:prstGeom>
          <a:noFill/>
        </p:spPr>
        <p:txBody>
          <a:bodyPr wrap="none" rtlCol="0">
            <a:spAutoFit/>
          </a:bodyPr>
          <a:lstStyle/>
          <a:p>
            <a:pPr>
              <a:buNone/>
            </a:pPr>
            <a:r>
              <a:rPr lang="en-US" sz="1400" dirty="0">
                <a:solidFill>
                  <a:schemeClr val="tx2"/>
                </a:solidFill>
                <a:ea typeface="Tahoma" panose="020B0604030504040204" pitchFamily="34" charset="0"/>
                <a:cs typeface="Tahoma" panose="020B0604030504040204" pitchFamily="34" charset="0"/>
              </a:rPr>
              <a:t>Simulated COSI emission line images</a:t>
            </a:r>
          </a:p>
        </p:txBody>
      </p:sp>
      <p:sp>
        <p:nvSpPr>
          <p:cNvPr id="7" name="Footer Placeholder 4">
            <a:extLst>
              <a:ext uri="{FF2B5EF4-FFF2-40B4-BE49-F238E27FC236}">
                <a16:creationId xmlns:a16="http://schemas.microsoft.com/office/drawing/2014/main" id="{8D598145-0BC1-0CEE-DC48-07397EF10056}"/>
              </a:ext>
            </a:extLst>
          </p:cNvPr>
          <p:cNvSpPr>
            <a:spLocks noGrp="1"/>
          </p:cNvSpPr>
          <p:nvPr>
            <p:ph type="ftr" sz="quarter" idx="11"/>
          </p:nvPr>
        </p:nvSpPr>
        <p:spPr>
          <a:xfrm>
            <a:off x="1102647" y="6296683"/>
            <a:ext cx="3587780" cy="561319"/>
          </a:xfrm>
          <a:noFill/>
        </p:spPr>
        <p:txBody>
          <a:bodyPr/>
          <a:lstStyle/>
          <a:p>
            <a:r>
              <a:rPr lang="en-US" dirty="0" err="1"/>
              <a:t>TeVPA</a:t>
            </a:r>
            <a:r>
              <a:rPr lang="en-US" dirty="0"/>
              <a:t> 2022, Kingston, Ontario</a:t>
            </a:r>
          </a:p>
          <a:p>
            <a:r>
              <a:rPr lang="en-US" dirty="0"/>
              <a:t>Jarred Roberts – University of California San Diego</a:t>
            </a:r>
          </a:p>
        </p:txBody>
      </p:sp>
      <p:sp>
        <p:nvSpPr>
          <p:cNvPr id="8" name="Slide Number Placeholder 5">
            <a:extLst>
              <a:ext uri="{FF2B5EF4-FFF2-40B4-BE49-F238E27FC236}">
                <a16:creationId xmlns:a16="http://schemas.microsoft.com/office/drawing/2014/main" id="{F8D170FC-1690-46FF-816A-23E62FC9E003}"/>
              </a:ext>
            </a:extLst>
          </p:cNvPr>
          <p:cNvSpPr>
            <a:spLocks noGrp="1"/>
          </p:cNvSpPr>
          <p:nvPr>
            <p:ph type="sldNum" sz="quarter" idx="12"/>
          </p:nvPr>
        </p:nvSpPr>
        <p:spPr>
          <a:xfrm>
            <a:off x="8329298" y="6394781"/>
            <a:ext cx="565159" cy="365125"/>
          </a:xfrm>
        </p:spPr>
        <p:txBody>
          <a:bodyPr/>
          <a:lstStyle/>
          <a:p>
            <a:fld id="{6D22F896-40B5-4ADD-8801-0D06FADFA095}" type="slidenum">
              <a:rPr lang="en-US" smtClean="0"/>
              <a:t>20</a:t>
            </a:fld>
            <a:endParaRPr lang="en-US" dirty="0"/>
          </a:p>
        </p:txBody>
      </p:sp>
      <p:pic>
        <p:nvPicPr>
          <p:cNvPr id="9" name="Picture 8" descr="Logo, company name&#10;&#10;Description automatically generated">
            <a:extLst>
              <a:ext uri="{FF2B5EF4-FFF2-40B4-BE49-F238E27FC236}">
                <a16:creationId xmlns:a16="http://schemas.microsoft.com/office/drawing/2014/main" id="{7A57A4F1-B099-E812-FE5B-7F843EAE9CBF}"/>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3297" y="6343135"/>
            <a:ext cx="948265" cy="416768"/>
          </a:xfrm>
          <a:prstGeom prst="rect">
            <a:avLst/>
          </a:prstGeom>
        </p:spPr>
      </p:pic>
      <p:cxnSp>
        <p:nvCxnSpPr>
          <p:cNvPr id="10" name="Straight Connector 9">
            <a:extLst>
              <a:ext uri="{FF2B5EF4-FFF2-40B4-BE49-F238E27FC236}">
                <a16:creationId xmlns:a16="http://schemas.microsoft.com/office/drawing/2014/main" id="{D40BCE23-C168-0CD4-BE5F-FA814D9D7383}"/>
              </a:ext>
            </a:extLst>
          </p:cNvPr>
          <p:cNvCxnSpPr/>
          <p:nvPr/>
        </p:nvCxnSpPr>
        <p:spPr>
          <a:xfrm flipV="1">
            <a:off x="376181" y="1062638"/>
            <a:ext cx="8397433" cy="46299"/>
          </a:xfrm>
          <a:prstGeom prst="line">
            <a:avLst/>
          </a:prstGeom>
          <a:ln w="22225">
            <a:solidFill>
              <a:schemeClr val="accent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2013037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8" name="Ej9Sui2BVLAHEYsLCTu7_d9PCMjmP89NCoGPG7-1xqzhP2BG1TvYB1zVd_g5U9KNyT1hEDJ_ibMwDvVSEeh8whZycJqvegS3M-jLiMH5HGL1d9oxhjd5uUokH7SkpZXXJ6_AMOkURGRb.png" descr="Ej9Sui2BVLAHEYsLCTu7_d9PCMjmP89NCoGPG7-1xqzhP2BG1TvYB1zVd_g5U9KNyT1hEDJ_ibMwDvVSEeh8whZycJqvegS3M-jLiMH5HGL1d9oxhjd5uUokH7SkpZXXJ6_AMOkURGRb.png"/>
          <p:cNvPicPr>
            <a:picLocks noChangeAspect="1"/>
          </p:cNvPicPr>
          <p:nvPr/>
        </p:nvPicPr>
        <p:blipFill>
          <a:blip r:embed="rId3"/>
          <a:stretch>
            <a:fillRect/>
          </a:stretch>
        </p:blipFill>
        <p:spPr>
          <a:xfrm>
            <a:off x="5129632" y="1911846"/>
            <a:ext cx="3638451" cy="3329183"/>
          </a:xfrm>
          <a:prstGeom prst="rect">
            <a:avLst/>
          </a:prstGeom>
          <a:ln w="12700">
            <a:miter lim="400000"/>
          </a:ln>
        </p:spPr>
      </p:pic>
      <p:sp>
        <p:nvSpPr>
          <p:cNvPr id="89" name="Slide Number"/>
          <p:cNvSpPr txBox="1">
            <a:spLocks noGrp="1"/>
          </p:cNvSpPr>
          <p:nvPr>
            <p:ph type="sldNum" sz="quarter" idx="2"/>
          </p:nvPr>
        </p:nvSpPr>
        <p:spPr>
          <a:xfrm>
            <a:off x="7246880" y="6627329"/>
            <a:ext cx="277320" cy="24622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vert="horz" wrap="none" lIns="0" tIns="0" rIns="0" bIns="0" rtlCol="0" anchor="ctr">
            <a:spAutoFit/>
          </a:bodyPr>
          <a:lstStyle>
            <a:defPPr marL="0" marR="0" indent="0" algn="l" defTabSz="914377"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377" rtl="0" fontAlgn="auto" latinLnBrk="0" hangingPunct="0">
              <a:lnSpc>
                <a:spcPct val="100000"/>
              </a:lnSpc>
              <a:spcBef>
                <a:spcPts val="300"/>
              </a:spcBef>
              <a:spcAft>
                <a:spcPts val="0"/>
              </a:spcAft>
              <a:buClrTx/>
              <a:buSzPct val="100000"/>
              <a:buFontTx/>
              <a:buChar char="•"/>
              <a:tabLst/>
              <a:defRPr kumimoji="0" sz="1600" b="0" i="0" u="none" strike="noStrike" cap="none" spc="0" normalizeH="0" baseline="0">
                <a:ln>
                  <a:noFill/>
                </a:ln>
                <a:solidFill>
                  <a:srgbClr val="000000"/>
                </a:solidFill>
                <a:effectLst/>
                <a:uFillTx/>
                <a:latin typeface="Times New Roman"/>
                <a:ea typeface="Times New Roman"/>
                <a:cs typeface="Times New Roman"/>
                <a:sym typeface="Times New Roman"/>
              </a:defRPr>
            </a:lvl1pPr>
            <a:lvl2pPr marL="457189" marR="0" indent="0" algn="l" defTabSz="914377" rtl="0" fontAlgn="auto" latinLnBrk="0" hangingPunct="0">
              <a:lnSpc>
                <a:spcPct val="100000"/>
              </a:lnSpc>
              <a:spcBef>
                <a:spcPts val="300"/>
              </a:spcBef>
              <a:spcAft>
                <a:spcPts val="0"/>
              </a:spcAft>
              <a:buClrTx/>
              <a:buSzPct val="100000"/>
              <a:buFontTx/>
              <a:buChar char="•"/>
              <a:tabLst/>
              <a:defRPr kumimoji="0" sz="1600" b="0" i="0" u="none" strike="noStrike" cap="none" spc="0" normalizeH="0" baseline="0">
                <a:ln>
                  <a:noFill/>
                </a:ln>
                <a:solidFill>
                  <a:srgbClr val="000000"/>
                </a:solidFill>
                <a:effectLst/>
                <a:uFillTx/>
                <a:latin typeface="+mj-lt"/>
                <a:ea typeface="+mj-ea"/>
                <a:cs typeface="+mj-cs"/>
                <a:sym typeface="Arial"/>
              </a:defRPr>
            </a:lvl2pPr>
            <a:lvl3pPr marL="914377" marR="0" indent="0" algn="l" defTabSz="914377" rtl="0" fontAlgn="auto" latinLnBrk="0" hangingPunct="0">
              <a:lnSpc>
                <a:spcPct val="100000"/>
              </a:lnSpc>
              <a:spcBef>
                <a:spcPts val="300"/>
              </a:spcBef>
              <a:spcAft>
                <a:spcPts val="0"/>
              </a:spcAft>
              <a:buClrTx/>
              <a:buSzPct val="100000"/>
              <a:buFontTx/>
              <a:buChar char="•"/>
              <a:tabLst/>
              <a:defRPr kumimoji="0" sz="1600" b="0" i="0" u="none" strike="noStrike" cap="none" spc="0" normalizeH="0" baseline="0">
                <a:ln>
                  <a:noFill/>
                </a:ln>
                <a:solidFill>
                  <a:srgbClr val="000000"/>
                </a:solidFill>
                <a:effectLst/>
                <a:uFillTx/>
                <a:latin typeface="+mj-lt"/>
                <a:ea typeface="+mj-ea"/>
                <a:cs typeface="+mj-cs"/>
                <a:sym typeface="Arial"/>
              </a:defRPr>
            </a:lvl3pPr>
            <a:lvl4pPr marL="1371566" marR="0" indent="0" algn="l" defTabSz="914377" rtl="0" fontAlgn="auto" latinLnBrk="0" hangingPunct="0">
              <a:lnSpc>
                <a:spcPct val="100000"/>
              </a:lnSpc>
              <a:spcBef>
                <a:spcPts val="300"/>
              </a:spcBef>
              <a:spcAft>
                <a:spcPts val="0"/>
              </a:spcAft>
              <a:buClrTx/>
              <a:buSzPct val="100000"/>
              <a:buFontTx/>
              <a:buChar char="•"/>
              <a:tabLst/>
              <a:defRPr kumimoji="0" sz="1600" b="0" i="0" u="none" strike="noStrike" cap="none" spc="0" normalizeH="0" baseline="0">
                <a:ln>
                  <a:noFill/>
                </a:ln>
                <a:solidFill>
                  <a:srgbClr val="000000"/>
                </a:solidFill>
                <a:effectLst/>
                <a:uFillTx/>
                <a:latin typeface="+mj-lt"/>
                <a:ea typeface="+mj-ea"/>
                <a:cs typeface="+mj-cs"/>
                <a:sym typeface="Arial"/>
              </a:defRPr>
            </a:lvl4pPr>
            <a:lvl5pPr marL="1828754" marR="0" indent="0" algn="l" defTabSz="914377" rtl="0" fontAlgn="auto" latinLnBrk="0" hangingPunct="0">
              <a:lnSpc>
                <a:spcPct val="100000"/>
              </a:lnSpc>
              <a:spcBef>
                <a:spcPts val="300"/>
              </a:spcBef>
              <a:spcAft>
                <a:spcPts val="0"/>
              </a:spcAft>
              <a:buClrTx/>
              <a:buSzPct val="100000"/>
              <a:buFontTx/>
              <a:buChar char="•"/>
              <a:tabLst/>
              <a:defRPr kumimoji="0" sz="1600" b="0" i="0" u="none" strike="noStrike" cap="none" spc="0" normalizeH="0" baseline="0">
                <a:ln>
                  <a:noFill/>
                </a:ln>
                <a:solidFill>
                  <a:srgbClr val="000000"/>
                </a:solidFill>
                <a:effectLst/>
                <a:uFillTx/>
                <a:latin typeface="+mj-lt"/>
                <a:ea typeface="+mj-ea"/>
                <a:cs typeface="+mj-cs"/>
                <a:sym typeface="Arial"/>
              </a:defRPr>
            </a:lvl5pPr>
            <a:lvl6pPr marL="0" marR="0" indent="2285943" algn="l" defTabSz="914377" rtl="0" fontAlgn="auto" latinLnBrk="0" hangingPunct="0">
              <a:lnSpc>
                <a:spcPct val="100000"/>
              </a:lnSpc>
              <a:spcBef>
                <a:spcPts val="300"/>
              </a:spcBef>
              <a:spcAft>
                <a:spcPts val="0"/>
              </a:spcAft>
              <a:buClrTx/>
              <a:buSzTx/>
              <a:buFontTx/>
              <a:buNone/>
              <a:tabLst/>
              <a:defRPr kumimoji="0" sz="1600" b="0" i="0" u="none" strike="noStrike" cap="none" spc="0" normalizeH="0" baseline="0">
                <a:ln>
                  <a:noFill/>
                </a:ln>
                <a:solidFill>
                  <a:srgbClr val="000000"/>
                </a:solidFill>
                <a:effectLst/>
                <a:uFillTx/>
                <a:latin typeface="+mj-lt"/>
                <a:ea typeface="+mj-ea"/>
                <a:cs typeface="+mj-cs"/>
                <a:sym typeface="Arial"/>
              </a:defRPr>
            </a:lvl6pPr>
            <a:lvl7pPr marL="0" marR="0" indent="2743131" algn="l" defTabSz="914377" rtl="0" fontAlgn="auto" latinLnBrk="0" hangingPunct="0">
              <a:lnSpc>
                <a:spcPct val="100000"/>
              </a:lnSpc>
              <a:spcBef>
                <a:spcPts val="300"/>
              </a:spcBef>
              <a:spcAft>
                <a:spcPts val="0"/>
              </a:spcAft>
              <a:buClrTx/>
              <a:buSzTx/>
              <a:buFontTx/>
              <a:buNone/>
              <a:tabLst/>
              <a:defRPr kumimoji="0" sz="1600" b="0" i="0" u="none" strike="noStrike" cap="none" spc="0" normalizeH="0" baseline="0">
                <a:ln>
                  <a:noFill/>
                </a:ln>
                <a:solidFill>
                  <a:srgbClr val="000000"/>
                </a:solidFill>
                <a:effectLst/>
                <a:uFillTx/>
                <a:latin typeface="+mj-lt"/>
                <a:ea typeface="+mj-ea"/>
                <a:cs typeface="+mj-cs"/>
                <a:sym typeface="Arial"/>
              </a:defRPr>
            </a:lvl7pPr>
            <a:lvl8pPr marL="0" marR="0" indent="3200320" algn="l" defTabSz="914377" rtl="0" fontAlgn="auto" latinLnBrk="0" hangingPunct="0">
              <a:lnSpc>
                <a:spcPct val="100000"/>
              </a:lnSpc>
              <a:spcBef>
                <a:spcPts val="300"/>
              </a:spcBef>
              <a:spcAft>
                <a:spcPts val="0"/>
              </a:spcAft>
              <a:buClrTx/>
              <a:buSzTx/>
              <a:buFontTx/>
              <a:buNone/>
              <a:tabLst/>
              <a:defRPr kumimoji="0" sz="1600" b="0" i="0" u="none" strike="noStrike" cap="none" spc="0" normalizeH="0" baseline="0">
                <a:ln>
                  <a:noFill/>
                </a:ln>
                <a:solidFill>
                  <a:srgbClr val="000000"/>
                </a:solidFill>
                <a:effectLst/>
                <a:uFillTx/>
                <a:latin typeface="+mj-lt"/>
                <a:ea typeface="+mj-ea"/>
                <a:cs typeface="+mj-cs"/>
                <a:sym typeface="Arial"/>
              </a:defRPr>
            </a:lvl8pPr>
            <a:lvl9pPr marL="0" marR="0" indent="3657509" algn="l" defTabSz="914377" rtl="0" fontAlgn="auto" latinLnBrk="0" hangingPunct="0">
              <a:lnSpc>
                <a:spcPct val="100000"/>
              </a:lnSpc>
              <a:spcBef>
                <a:spcPts val="300"/>
              </a:spcBef>
              <a:spcAft>
                <a:spcPts val="0"/>
              </a:spcAft>
              <a:buClrTx/>
              <a:buSzTx/>
              <a:buFontTx/>
              <a:buNone/>
              <a:tabLst/>
              <a:defRPr kumimoji="0" sz="1600" b="0" i="0" u="none" strike="noStrike" cap="none" spc="0" normalizeH="0" baseline="0">
                <a:ln>
                  <a:noFill/>
                </a:ln>
                <a:solidFill>
                  <a:srgbClr val="000000"/>
                </a:solidFill>
                <a:effectLst/>
                <a:uFillTx/>
                <a:latin typeface="+mj-lt"/>
                <a:ea typeface="+mj-ea"/>
                <a:cs typeface="+mj-cs"/>
                <a:sym typeface="Arial"/>
              </a:defRPr>
            </a:lvl9pPr>
          </a:lstStyle>
          <a:p>
            <a:fld id="{86CB4B4D-7CA3-9044-876B-883B54F8677D}" type="slidenum">
              <a:rPr lang="en-US" smtClean="0"/>
              <a:pPr/>
              <a:t>21</a:t>
            </a:fld>
            <a:endParaRPr/>
          </a:p>
        </p:txBody>
      </p:sp>
      <p:sp>
        <p:nvSpPr>
          <p:cNvPr id="90" name="Polarization may indicate:…"/>
          <p:cNvSpPr txBox="1">
            <a:spLocks noGrp="1"/>
          </p:cNvSpPr>
          <p:nvPr>
            <p:ph type="body" idx="1"/>
          </p:nvPr>
        </p:nvSpPr>
        <p:spPr>
          <a:xfrm>
            <a:off x="464237" y="1428465"/>
            <a:ext cx="4473524" cy="4714645"/>
          </a:xfrm>
          <a:prstGeom prst="rect">
            <a:avLst/>
          </a:prstGeom>
        </p:spPr>
        <p:txBody>
          <a:bodyPr>
            <a:noAutofit/>
          </a:bodyPr>
          <a:lstStyle/>
          <a:p>
            <a:pPr marL="0" indent="0" defTabSz="813796">
              <a:spcBef>
                <a:spcPts val="500"/>
              </a:spcBef>
              <a:buSzTx/>
              <a:buNone/>
              <a:defRPr sz="2225"/>
            </a:pPr>
            <a:r>
              <a:rPr lang="en-US" sz="1100" dirty="0" err="1"/>
              <a:t>Cyg</a:t>
            </a:r>
            <a:r>
              <a:rPr lang="en-US" sz="1100" dirty="0"/>
              <a:t> X-1 p</a:t>
            </a:r>
            <a:r>
              <a:rPr sz="1100" dirty="0"/>
              <a:t>olarization:</a:t>
            </a:r>
          </a:p>
          <a:p>
            <a:pPr marL="305174" indent="-305174" defTabSz="813796">
              <a:spcBef>
                <a:spcPts val="500"/>
              </a:spcBef>
              <a:defRPr sz="2225"/>
            </a:pPr>
            <a:r>
              <a:rPr lang="en-US" sz="1100" dirty="0"/>
              <a:t>0.25-0.4</a:t>
            </a:r>
            <a:r>
              <a:rPr sz="1100" dirty="0"/>
              <a:t> </a:t>
            </a:r>
            <a:r>
              <a:rPr lang="en-US" sz="1100" dirty="0"/>
              <a:t>M</a:t>
            </a:r>
            <a:r>
              <a:rPr sz="1100" dirty="0"/>
              <a:t>eV: </a:t>
            </a:r>
            <a:r>
              <a:rPr lang="en-US" sz="1100" dirty="0"/>
              <a:t>&lt;20% (low polarization) </a:t>
            </a:r>
          </a:p>
          <a:p>
            <a:pPr lvl="1" indent="-342891" defTabSz="813796">
              <a:spcBef>
                <a:spcPts val="500"/>
              </a:spcBef>
              <a:buFont typeface="Wingdings" pitchFamily="2" charset="2"/>
              <a:buChar char="Ø"/>
              <a:defRPr sz="2225"/>
            </a:pPr>
            <a:r>
              <a:rPr lang="en-US" sz="1100" dirty="0"/>
              <a:t>thermal corona of hot electrons</a:t>
            </a:r>
          </a:p>
          <a:p>
            <a:pPr lvl="1" indent="-342891" defTabSz="813796">
              <a:spcBef>
                <a:spcPts val="500"/>
              </a:spcBef>
              <a:buFont typeface="Wingdings" pitchFamily="2" charset="2"/>
              <a:buChar char="Ø"/>
              <a:defRPr sz="2225"/>
            </a:pPr>
            <a:r>
              <a:rPr lang="en-US" sz="1100" dirty="0"/>
              <a:t>photons Compton </a:t>
            </a:r>
            <a:r>
              <a:rPr lang="en-US" sz="1100" dirty="0" err="1"/>
              <a:t>upscattered</a:t>
            </a:r>
            <a:r>
              <a:rPr lang="en-US" sz="1100" dirty="0"/>
              <a:t> off corona</a:t>
            </a:r>
            <a:endParaRPr sz="1100" dirty="0"/>
          </a:p>
          <a:p>
            <a:pPr marL="305174" indent="-305174" defTabSz="813796">
              <a:spcBef>
                <a:spcPts val="500"/>
              </a:spcBef>
              <a:defRPr sz="2225"/>
            </a:pPr>
            <a:r>
              <a:rPr lang="en-US" sz="1100" dirty="0"/>
              <a:t>0.4</a:t>
            </a:r>
            <a:r>
              <a:rPr sz="1100" dirty="0"/>
              <a:t>-</a:t>
            </a:r>
            <a:r>
              <a:rPr lang="en-US" sz="1100" dirty="0"/>
              <a:t>2</a:t>
            </a:r>
            <a:r>
              <a:rPr sz="1100" dirty="0"/>
              <a:t> </a:t>
            </a:r>
            <a:r>
              <a:rPr lang="en-US" sz="1100" dirty="0"/>
              <a:t>M</a:t>
            </a:r>
            <a:r>
              <a:rPr sz="1100" dirty="0"/>
              <a:t>eV: </a:t>
            </a:r>
            <a:r>
              <a:rPr lang="en-US" sz="1100" dirty="0"/>
              <a:t>67±30% (high polarization) </a:t>
            </a:r>
          </a:p>
          <a:p>
            <a:pPr lvl="1" indent="-342891" defTabSz="813796">
              <a:spcBef>
                <a:spcPts val="500"/>
              </a:spcBef>
              <a:buFont typeface="Wingdings" pitchFamily="2" charset="2"/>
              <a:buChar char="Ø"/>
              <a:defRPr sz="2225"/>
            </a:pPr>
            <a:r>
              <a:rPr lang="en-US" sz="1100" dirty="0"/>
              <a:t>points to nonthermal </a:t>
            </a:r>
            <a:r>
              <a:rPr sz="1100" dirty="0"/>
              <a:t>jet contribution</a:t>
            </a:r>
            <a:endParaRPr lang="en-US" sz="1100" dirty="0"/>
          </a:p>
          <a:p>
            <a:pPr lvl="1" indent="-342891" defTabSz="813796">
              <a:spcBef>
                <a:spcPts val="500"/>
              </a:spcBef>
              <a:buFont typeface="Wingdings" pitchFamily="2" charset="2"/>
              <a:buChar char="Ø"/>
              <a:defRPr sz="2225"/>
            </a:pPr>
            <a:r>
              <a:rPr lang="en-US" sz="1100" dirty="0"/>
              <a:t>synchrotron self-Compton (SSC)</a:t>
            </a:r>
            <a:endParaRPr sz="1100" dirty="0"/>
          </a:p>
          <a:p>
            <a:pPr marL="0" indent="0" defTabSz="813796">
              <a:spcBef>
                <a:spcPts val="500"/>
              </a:spcBef>
              <a:buSzTx/>
              <a:buNone/>
              <a:defRPr sz="2225"/>
            </a:pPr>
            <a:endParaRPr sz="1100" dirty="0"/>
          </a:p>
          <a:p>
            <a:pPr marL="0" indent="0" defTabSz="813796">
              <a:spcBef>
                <a:spcPts val="500"/>
              </a:spcBef>
              <a:buSzTx/>
              <a:buNone/>
              <a:defRPr sz="2225"/>
            </a:pPr>
            <a:r>
              <a:rPr sz="1100" dirty="0"/>
              <a:t>COSI </a:t>
            </a:r>
            <a:r>
              <a:rPr lang="en-US" sz="1100" dirty="0"/>
              <a:t>will measure polarization (50% MDP, 99% confidence, 0.2-0.5 MeV) with </a:t>
            </a:r>
            <a:r>
              <a:rPr sz="1100" dirty="0"/>
              <a:t>flux limit</a:t>
            </a:r>
            <a:r>
              <a:rPr lang="en-US" sz="1100" dirty="0"/>
              <a:t>s</a:t>
            </a:r>
            <a:r>
              <a:rPr sz="1100" dirty="0"/>
              <a:t>:</a:t>
            </a:r>
          </a:p>
          <a:p>
            <a:pPr marL="305174" indent="-305174" defTabSz="813796">
              <a:spcBef>
                <a:spcPts val="500"/>
              </a:spcBef>
              <a:defRPr sz="2225"/>
            </a:pPr>
            <a:r>
              <a:rPr sz="1100" dirty="0"/>
              <a:t>6.9x10</a:t>
            </a:r>
            <a:r>
              <a:rPr sz="1100" baseline="31999" dirty="0"/>
              <a:t>-10</a:t>
            </a:r>
            <a:r>
              <a:rPr sz="1100" dirty="0"/>
              <a:t> erg cm</a:t>
            </a:r>
            <a:r>
              <a:rPr sz="1100" baseline="31999" dirty="0"/>
              <a:t>-2</a:t>
            </a:r>
            <a:r>
              <a:rPr sz="1100" dirty="0"/>
              <a:t> s</a:t>
            </a:r>
            <a:r>
              <a:rPr sz="1100" baseline="31999" dirty="0"/>
              <a:t>-1</a:t>
            </a:r>
            <a:endParaRPr lang="en-US" sz="1100" baseline="31999" dirty="0"/>
          </a:p>
          <a:p>
            <a:pPr marL="0" indent="0" defTabSz="813796">
              <a:spcBef>
                <a:spcPts val="500"/>
              </a:spcBef>
              <a:buNone/>
              <a:defRPr sz="2225"/>
            </a:pPr>
            <a:r>
              <a:rPr sz="1100" dirty="0"/>
              <a:t>(Galactic black hole transients, 1 month)</a:t>
            </a:r>
          </a:p>
          <a:p>
            <a:pPr marL="305174" indent="-305174" defTabSz="813796">
              <a:spcBef>
                <a:spcPts val="500"/>
              </a:spcBef>
              <a:defRPr sz="2225"/>
            </a:pPr>
            <a:r>
              <a:rPr sz="1100" dirty="0"/>
              <a:t>1.4x10</a:t>
            </a:r>
            <a:r>
              <a:rPr sz="1100" baseline="31999" dirty="0"/>
              <a:t>-10</a:t>
            </a:r>
            <a:r>
              <a:rPr sz="1100" dirty="0"/>
              <a:t> erg cm</a:t>
            </a:r>
            <a:r>
              <a:rPr sz="1100" baseline="31999" dirty="0"/>
              <a:t>-2</a:t>
            </a:r>
            <a:r>
              <a:rPr sz="1100" dirty="0"/>
              <a:t> s</a:t>
            </a:r>
            <a:r>
              <a:rPr sz="1100" baseline="31999" dirty="0"/>
              <a:t>-1</a:t>
            </a:r>
            <a:r>
              <a:rPr lang="en-US" sz="1100" baseline="31999" dirty="0"/>
              <a:t> </a:t>
            </a:r>
            <a:r>
              <a:rPr sz="1100" dirty="0"/>
              <a:t>(AGNs, 2 years)</a:t>
            </a:r>
          </a:p>
          <a:p>
            <a:pPr marL="305174" indent="-305174" defTabSz="813796">
              <a:spcBef>
                <a:spcPts val="500"/>
              </a:spcBef>
              <a:defRPr sz="2225"/>
            </a:pPr>
            <a:endParaRPr sz="1100" dirty="0"/>
          </a:p>
          <a:p>
            <a:pPr marL="0" indent="0" defTabSz="813796">
              <a:spcBef>
                <a:spcPts val="500"/>
              </a:spcBef>
              <a:buSzTx/>
              <a:buNone/>
              <a:defRPr sz="2225"/>
            </a:pPr>
            <a:r>
              <a:rPr sz="1100" dirty="0"/>
              <a:t>COSI </a:t>
            </a:r>
            <a:r>
              <a:rPr lang="en-US" sz="1100" dirty="0"/>
              <a:t>will</a:t>
            </a:r>
            <a:r>
              <a:rPr sz="1100" dirty="0"/>
              <a:t> measure </a:t>
            </a:r>
            <a:r>
              <a:rPr sz="1100" dirty="0" err="1"/>
              <a:t>Cyg</a:t>
            </a:r>
            <a:r>
              <a:rPr sz="1100" dirty="0"/>
              <a:t> X-1 polarization</a:t>
            </a:r>
            <a:r>
              <a:rPr lang="en-US" sz="1100" dirty="0"/>
              <a:t> within a few weeks of launch</a:t>
            </a:r>
            <a:endParaRPr sz="1100" dirty="0"/>
          </a:p>
        </p:txBody>
      </p:sp>
      <p:sp>
        <p:nvSpPr>
          <p:cNvPr id="91" name="Accreting Black Holes…"/>
          <p:cNvSpPr txBox="1">
            <a:spLocks noGrp="1"/>
          </p:cNvSpPr>
          <p:nvPr>
            <p:ph type="title"/>
          </p:nvPr>
        </p:nvSpPr>
        <p:spPr>
          <a:xfrm>
            <a:off x="262382" y="139315"/>
            <a:ext cx="6348812" cy="669927"/>
          </a:xfrm>
          <a:prstGeom prst="rect">
            <a:avLst/>
          </a:prstGeom>
        </p:spPr>
        <p:txBody>
          <a:bodyPr>
            <a:normAutofit fontScale="90000"/>
          </a:bodyPr>
          <a:lstStyle/>
          <a:p>
            <a:r>
              <a:rPr dirty="0"/>
              <a:t>Accreting Black Holes</a:t>
            </a:r>
            <a:r>
              <a:rPr lang="en-US" dirty="0"/>
              <a:t> </a:t>
            </a:r>
            <a:r>
              <a:rPr dirty="0"/>
              <a:t>Polarization Measurements</a:t>
            </a:r>
          </a:p>
        </p:txBody>
      </p:sp>
      <p:sp>
        <p:nvSpPr>
          <p:cNvPr id="2" name="TextBox 1">
            <a:extLst>
              <a:ext uri="{FF2B5EF4-FFF2-40B4-BE49-F238E27FC236}">
                <a16:creationId xmlns:a16="http://schemas.microsoft.com/office/drawing/2014/main" id="{DA42AAB7-6EDC-B9D3-33B5-AD29F5A2652B}"/>
              </a:ext>
            </a:extLst>
          </p:cNvPr>
          <p:cNvSpPr txBox="1"/>
          <p:nvPr/>
        </p:nvSpPr>
        <p:spPr>
          <a:xfrm>
            <a:off x="5564182" y="1428463"/>
            <a:ext cx="3110080" cy="36933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a:buNone/>
            </a:pPr>
            <a:r>
              <a:rPr lang="en-US" dirty="0">
                <a:latin typeface="Tahoma" panose="020B0604030504040204" pitchFamily="34" charset="0"/>
                <a:ea typeface="Tahoma" panose="020B0604030504040204" pitchFamily="34" charset="0"/>
                <a:cs typeface="Tahoma" panose="020B0604030504040204" pitchFamily="34" charset="0"/>
              </a:rPr>
              <a:t>(Laurent et al. 2011, Nature) </a:t>
            </a:r>
          </a:p>
        </p:txBody>
      </p:sp>
      <p:sp>
        <p:nvSpPr>
          <p:cNvPr id="7" name="Footer Placeholder 4">
            <a:extLst>
              <a:ext uri="{FF2B5EF4-FFF2-40B4-BE49-F238E27FC236}">
                <a16:creationId xmlns:a16="http://schemas.microsoft.com/office/drawing/2014/main" id="{3A8E077F-56D0-1A48-2FF4-3B172F45CC4D}"/>
              </a:ext>
            </a:extLst>
          </p:cNvPr>
          <p:cNvSpPr>
            <a:spLocks noGrp="1"/>
          </p:cNvSpPr>
          <p:nvPr>
            <p:ph type="ftr" sz="quarter" idx="11"/>
          </p:nvPr>
        </p:nvSpPr>
        <p:spPr>
          <a:xfrm>
            <a:off x="1102647" y="6296683"/>
            <a:ext cx="3587780" cy="561319"/>
          </a:xfrm>
          <a:noFill/>
        </p:spPr>
        <p:txBody>
          <a:bodyPr/>
          <a:lstStyle/>
          <a:p>
            <a:r>
              <a:rPr lang="en-US" dirty="0" err="1"/>
              <a:t>TeVPA</a:t>
            </a:r>
            <a:r>
              <a:rPr lang="en-US" dirty="0"/>
              <a:t> 2022, Kingston, Ontario</a:t>
            </a:r>
          </a:p>
          <a:p>
            <a:r>
              <a:rPr lang="en-US" dirty="0"/>
              <a:t>Jarred Roberts – University of California San Diego</a:t>
            </a:r>
          </a:p>
        </p:txBody>
      </p:sp>
      <p:sp>
        <p:nvSpPr>
          <p:cNvPr id="8" name="Slide Number Placeholder 5">
            <a:extLst>
              <a:ext uri="{FF2B5EF4-FFF2-40B4-BE49-F238E27FC236}">
                <a16:creationId xmlns:a16="http://schemas.microsoft.com/office/drawing/2014/main" id="{A434A6FA-0BD2-B7F9-C66E-3FDDC738033F}"/>
              </a:ext>
            </a:extLst>
          </p:cNvPr>
          <p:cNvSpPr>
            <a:spLocks noGrp="1"/>
          </p:cNvSpPr>
          <p:nvPr>
            <p:ph type="sldNum" sz="quarter" idx="12"/>
          </p:nvPr>
        </p:nvSpPr>
        <p:spPr>
          <a:xfrm>
            <a:off x="8329296" y="6394780"/>
            <a:ext cx="565159" cy="365125"/>
          </a:xfrm>
        </p:spPr>
        <p:txBody>
          <a:bodyPr/>
          <a:lstStyle/>
          <a:p>
            <a:fld id="{6D22F896-40B5-4ADD-8801-0D06FADFA095}" type="slidenum">
              <a:rPr lang="en-US" smtClean="0"/>
              <a:t>21</a:t>
            </a:fld>
            <a:endParaRPr lang="en-US" dirty="0"/>
          </a:p>
        </p:txBody>
      </p:sp>
      <p:pic>
        <p:nvPicPr>
          <p:cNvPr id="9" name="Picture 8" descr="Logo, company name&#10;&#10;Description automatically generated">
            <a:extLst>
              <a:ext uri="{FF2B5EF4-FFF2-40B4-BE49-F238E27FC236}">
                <a16:creationId xmlns:a16="http://schemas.microsoft.com/office/drawing/2014/main" id="{26F16D4D-B0B6-A999-0FD1-2CF3A88676D2}"/>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3297" y="6343135"/>
            <a:ext cx="948265" cy="416768"/>
          </a:xfrm>
          <a:prstGeom prst="rect">
            <a:avLst/>
          </a:prstGeom>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85A189-94CA-75E5-0908-781145A12A6A}"/>
              </a:ext>
            </a:extLst>
          </p:cNvPr>
          <p:cNvSpPr>
            <a:spLocks noGrp="1"/>
          </p:cNvSpPr>
          <p:nvPr>
            <p:ph type="title"/>
          </p:nvPr>
        </p:nvSpPr>
        <p:spPr>
          <a:xfrm>
            <a:off x="316981" y="74697"/>
            <a:ext cx="7765323" cy="970451"/>
          </a:xfrm>
        </p:spPr>
        <p:txBody>
          <a:bodyPr>
            <a:normAutofit/>
          </a:bodyPr>
          <a:lstStyle/>
          <a:p>
            <a:pPr algn="l"/>
            <a:r>
              <a:rPr lang="en-US" sz="2800" dirty="0"/>
              <a:t>COSI continuum emissions</a:t>
            </a:r>
          </a:p>
        </p:txBody>
      </p:sp>
      <p:cxnSp>
        <p:nvCxnSpPr>
          <p:cNvPr id="16" name="Straight Connector 15">
            <a:extLst>
              <a:ext uri="{FF2B5EF4-FFF2-40B4-BE49-F238E27FC236}">
                <a16:creationId xmlns:a16="http://schemas.microsoft.com/office/drawing/2014/main" id="{D86AB182-C1A3-99F4-9E56-90482440F453}"/>
              </a:ext>
            </a:extLst>
          </p:cNvPr>
          <p:cNvCxnSpPr>
            <a:cxnSpLocks/>
          </p:cNvCxnSpPr>
          <p:nvPr/>
        </p:nvCxnSpPr>
        <p:spPr>
          <a:xfrm flipV="1">
            <a:off x="376181" y="1062638"/>
            <a:ext cx="8397433" cy="46299"/>
          </a:xfrm>
          <a:prstGeom prst="line">
            <a:avLst/>
          </a:prstGeom>
          <a:ln w="22225">
            <a:solidFill>
              <a:schemeClr val="accent2"/>
            </a:solidFill>
          </a:ln>
        </p:spPr>
        <p:style>
          <a:lnRef idx="1">
            <a:schemeClr val="accent1"/>
          </a:lnRef>
          <a:fillRef idx="0">
            <a:schemeClr val="accent1"/>
          </a:fillRef>
          <a:effectRef idx="0">
            <a:schemeClr val="accent1"/>
          </a:effectRef>
          <a:fontRef idx="minor">
            <a:schemeClr val="tx1"/>
          </a:fontRef>
        </p:style>
      </p:cxnSp>
      <p:sp>
        <p:nvSpPr>
          <p:cNvPr id="17" name="Footer Placeholder 4">
            <a:extLst>
              <a:ext uri="{FF2B5EF4-FFF2-40B4-BE49-F238E27FC236}">
                <a16:creationId xmlns:a16="http://schemas.microsoft.com/office/drawing/2014/main" id="{C22411F8-CB94-0566-2CAA-B69FE1B3482E}"/>
              </a:ext>
            </a:extLst>
          </p:cNvPr>
          <p:cNvSpPr>
            <a:spLocks noGrp="1"/>
          </p:cNvSpPr>
          <p:nvPr>
            <p:ph type="ftr" sz="quarter" idx="11"/>
          </p:nvPr>
        </p:nvSpPr>
        <p:spPr>
          <a:xfrm>
            <a:off x="1102647" y="6296683"/>
            <a:ext cx="3587780" cy="561319"/>
          </a:xfrm>
          <a:noFill/>
        </p:spPr>
        <p:txBody>
          <a:bodyPr/>
          <a:lstStyle/>
          <a:p>
            <a:r>
              <a:rPr lang="en-US" dirty="0" err="1"/>
              <a:t>TeVPA</a:t>
            </a:r>
            <a:r>
              <a:rPr lang="en-US" dirty="0"/>
              <a:t> 2022, Kingston, Ontario</a:t>
            </a:r>
          </a:p>
          <a:p>
            <a:r>
              <a:rPr lang="en-US" dirty="0"/>
              <a:t>Jarred Roberts – University of California San Diego</a:t>
            </a:r>
          </a:p>
        </p:txBody>
      </p:sp>
      <p:sp>
        <p:nvSpPr>
          <p:cNvPr id="18" name="Slide Number Placeholder 5">
            <a:extLst>
              <a:ext uri="{FF2B5EF4-FFF2-40B4-BE49-F238E27FC236}">
                <a16:creationId xmlns:a16="http://schemas.microsoft.com/office/drawing/2014/main" id="{79BA4668-3B1D-05C3-A801-F0EEA6724A48}"/>
              </a:ext>
            </a:extLst>
          </p:cNvPr>
          <p:cNvSpPr>
            <a:spLocks noGrp="1"/>
          </p:cNvSpPr>
          <p:nvPr>
            <p:ph type="sldNum" sz="quarter" idx="12"/>
          </p:nvPr>
        </p:nvSpPr>
        <p:spPr>
          <a:xfrm>
            <a:off x="8329298" y="6394781"/>
            <a:ext cx="565159" cy="365125"/>
          </a:xfrm>
        </p:spPr>
        <p:txBody>
          <a:bodyPr/>
          <a:lstStyle/>
          <a:p>
            <a:fld id="{6D22F896-40B5-4ADD-8801-0D06FADFA095}" type="slidenum">
              <a:rPr lang="en-US" smtClean="0"/>
              <a:t>22</a:t>
            </a:fld>
            <a:endParaRPr lang="en-US" dirty="0"/>
          </a:p>
        </p:txBody>
      </p:sp>
      <p:pic>
        <p:nvPicPr>
          <p:cNvPr id="19" name="Picture 18" descr="Logo, company name&#10;&#10;Description automatically generated">
            <a:extLst>
              <a:ext uri="{FF2B5EF4-FFF2-40B4-BE49-F238E27FC236}">
                <a16:creationId xmlns:a16="http://schemas.microsoft.com/office/drawing/2014/main" id="{A270AAAA-1599-F767-6BA9-BAC5DB1028A8}"/>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3297" y="6343135"/>
            <a:ext cx="948265" cy="416768"/>
          </a:xfrm>
          <a:prstGeom prst="rect">
            <a:avLst/>
          </a:prstGeom>
        </p:spPr>
      </p:pic>
      <p:sp>
        <p:nvSpPr>
          <p:cNvPr id="6" name="TextBox 5">
            <a:extLst>
              <a:ext uri="{FF2B5EF4-FFF2-40B4-BE49-F238E27FC236}">
                <a16:creationId xmlns:a16="http://schemas.microsoft.com/office/drawing/2014/main" id="{158ABA98-FB03-7D11-8164-2C43AB0120A2}"/>
              </a:ext>
            </a:extLst>
          </p:cNvPr>
          <p:cNvSpPr txBox="1"/>
          <p:nvPr/>
        </p:nvSpPr>
        <p:spPr>
          <a:xfrm>
            <a:off x="404438" y="2030888"/>
            <a:ext cx="4572000" cy="3216265"/>
          </a:xfrm>
          <a:prstGeom prst="rect">
            <a:avLst/>
          </a:prstGeom>
          <a:noFill/>
        </p:spPr>
        <p:txBody>
          <a:bodyPr wrap="square">
            <a:spAutoFit/>
          </a:bodyPr>
          <a:lstStyle/>
          <a:p>
            <a:pPr rtl="0" fontAlgn="base">
              <a:spcBef>
                <a:spcPts val="0"/>
              </a:spcBef>
              <a:spcAft>
                <a:spcPts val="0"/>
              </a:spcAft>
              <a:buFont typeface="Arial" panose="020B0604020202020204" pitchFamily="34" charset="0"/>
              <a:buChar char="•"/>
            </a:pPr>
            <a:r>
              <a:rPr lang="en-US" sz="2100" b="0" i="0" u="none" strike="noStrike" dirty="0">
                <a:solidFill>
                  <a:schemeClr val="tx2"/>
                </a:solidFill>
                <a:effectLst/>
                <a:latin typeface="Tahoma" panose="020B0604030504040204" pitchFamily="34" charset="0"/>
              </a:rPr>
              <a:t>Preliminary analysis shows that the continuum emission level is between 1x and 3x (depending on the energy) of the GALPROP prediction for GDCE</a:t>
            </a:r>
            <a:endParaRPr lang="en-US" sz="2121" b="0" i="0" u="none" strike="noStrike" dirty="0">
              <a:solidFill>
                <a:schemeClr val="tx2"/>
              </a:solidFill>
              <a:effectLst/>
              <a:latin typeface="Noto Sans Symbols"/>
            </a:endParaRPr>
          </a:p>
          <a:p>
            <a:pPr rtl="0" fontAlgn="base">
              <a:spcBef>
                <a:spcPts val="1620"/>
              </a:spcBef>
              <a:spcAft>
                <a:spcPts val="0"/>
              </a:spcAft>
              <a:buFont typeface="Arial" panose="020B0604020202020204" pitchFamily="34" charset="0"/>
              <a:buChar char="•"/>
            </a:pPr>
            <a:r>
              <a:rPr lang="en-US" sz="2100" b="0" i="0" u="none" strike="noStrike" dirty="0">
                <a:solidFill>
                  <a:schemeClr val="tx2"/>
                </a:solidFill>
                <a:effectLst/>
                <a:latin typeface="Tahoma" panose="020B0604030504040204" pitchFamily="34" charset="0"/>
              </a:rPr>
              <a:t>Spectrum below 0.511 MeV shows the largest excess</a:t>
            </a:r>
            <a:endParaRPr lang="en-US" sz="2121" b="0" i="0" u="none" strike="noStrike" dirty="0">
              <a:solidFill>
                <a:schemeClr val="tx2"/>
              </a:solidFill>
              <a:effectLst/>
              <a:latin typeface="Noto Sans Symbols"/>
            </a:endParaRPr>
          </a:p>
          <a:p>
            <a:pPr marL="742950" lvl="1" indent="-285750" rtl="0" fontAlgn="base">
              <a:spcBef>
                <a:spcPts val="360"/>
              </a:spcBef>
              <a:spcAft>
                <a:spcPts val="0"/>
              </a:spcAft>
              <a:buFont typeface="Arial" panose="020B0604020202020204" pitchFamily="34" charset="0"/>
              <a:buChar char="•"/>
            </a:pPr>
            <a:r>
              <a:rPr lang="en-US" sz="1800" b="0" i="0" u="none" strike="noStrike" dirty="0" err="1">
                <a:solidFill>
                  <a:schemeClr val="tx2"/>
                </a:solidFill>
                <a:effectLst/>
                <a:latin typeface="Tahoma" panose="020B0604030504040204" pitchFamily="34" charset="0"/>
              </a:rPr>
              <a:t>Orthopositronium</a:t>
            </a:r>
            <a:r>
              <a:rPr lang="en-US" sz="1800" b="0" i="0" u="none" strike="noStrike" dirty="0">
                <a:solidFill>
                  <a:schemeClr val="tx2"/>
                </a:solidFill>
                <a:effectLst/>
                <a:latin typeface="Tahoma" panose="020B0604030504040204" pitchFamily="34" charset="0"/>
              </a:rPr>
              <a:t> continuum?</a:t>
            </a:r>
            <a:endParaRPr lang="en-US" sz="1818" b="0" i="0" u="none" strike="noStrike" dirty="0">
              <a:solidFill>
                <a:schemeClr val="tx2"/>
              </a:solidFill>
              <a:effectLst/>
              <a:latin typeface="Noto Sans Symbols"/>
            </a:endParaRPr>
          </a:p>
          <a:p>
            <a:pPr marL="742950" lvl="1" indent="-285750" rtl="0" fontAlgn="base">
              <a:spcBef>
                <a:spcPts val="360"/>
              </a:spcBef>
              <a:spcAft>
                <a:spcPts val="0"/>
              </a:spcAft>
              <a:buFont typeface="Arial" panose="020B0604020202020204" pitchFamily="34" charset="0"/>
              <a:buChar char="•"/>
            </a:pPr>
            <a:r>
              <a:rPr lang="en-US" sz="1800" b="0" i="0" u="none" strike="noStrike" dirty="0">
                <a:solidFill>
                  <a:schemeClr val="tx2"/>
                </a:solidFill>
                <a:effectLst/>
                <a:latin typeface="Tahoma" panose="020B0604030504040204" pitchFamily="34" charset="0"/>
              </a:rPr>
              <a:t>Unresolved point sources?</a:t>
            </a:r>
            <a:endParaRPr lang="en-US" sz="1818" b="0" i="0" u="none" strike="noStrike" dirty="0">
              <a:solidFill>
                <a:schemeClr val="tx2"/>
              </a:solidFill>
              <a:effectLst/>
              <a:latin typeface="Noto Sans Symbols"/>
            </a:endParaRPr>
          </a:p>
        </p:txBody>
      </p:sp>
      <p:pic>
        <p:nvPicPr>
          <p:cNvPr id="7" name="Picture 2">
            <a:extLst>
              <a:ext uri="{FF2B5EF4-FFF2-40B4-BE49-F238E27FC236}">
                <a16:creationId xmlns:a16="http://schemas.microsoft.com/office/drawing/2014/main" id="{F2DA37BB-5487-A793-9122-2CC146663AC6}"/>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042520" y="2398468"/>
            <a:ext cx="3731094" cy="2527557"/>
          </a:xfrm>
          <a:prstGeom prst="rect">
            <a:avLst/>
          </a:prstGeom>
          <a:noFill/>
          <a:extLst>
            <a:ext uri="{909E8E84-426E-40DD-AFC4-6F175D3DCCD1}">
              <a14:hiddenFill xmlns:a14="http://schemas.microsoft.com/office/drawing/2010/main">
                <a:solidFill>
                  <a:srgbClr val="FFFFFF"/>
                </a:solidFill>
              </a14:hiddenFill>
            </a:ext>
          </a:extLst>
        </p:spPr>
      </p:pic>
      <p:sp>
        <p:nvSpPr>
          <p:cNvPr id="9" name="TextBox 8">
            <a:extLst>
              <a:ext uri="{FF2B5EF4-FFF2-40B4-BE49-F238E27FC236}">
                <a16:creationId xmlns:a16="http://schemas.microsoft.com/office/drawing/2014/main" id="{AC6E683B-749A-9ABF-0B8B-8F7C631690E7}"/>
              </a:ext>
            </a:extLst>
          </p:cNvPr>
          <p:cNvSpPr txBox="1"/>
          <p:nvPr/>
        </p:nvSpPr>
        <p:spPr>
          <a:xfrm>
            <a:off x="4468703" y="5187574"/>
            <a:ext cx="4572000" cy="1238801"/>
          </a:xfrm>
          <a:prstGeom prst="rect">
            <a:avLst/>
          </a:prstGeom>
          <a:noFill/>
        </p:spPr>
        <p:txBody>
          <a:bodyPr wrap="square">
            <a:spAutoFit/>
          </a:bodyPr>
          <a:lstStyle/>
          <a:p>
            <a:pPr algn="ctr" rtl="0">
              <a:spcBef>
                <a:spcPts val="0"/>
              </a:spcBef>
              <a:spcAft>
                <a:spcPts val="0"/>
              </a:spcAft>
            </a:pPr>
            <a:r>
              <a:rPr lang="en-US" sz="1800" b="0" i="0" u="none" strike="noStrike" dirty="0">
                <a:solidFill>
                  <a:schemeClr val="tx2"/>
                </a:solidFill>
                <a:effectLst/>
                <a:latin typeface="Tahoma" panose="020B0604030504040204" pitchFamily="34" charset="0"/>
              </a:rPr>
              <a:t>Spectrum from the source region</a:t>
            </a:r>
            <a:endParaRPr lang="en-US" b="0" dirty="0">
              <a:solidFill>
                <a:schemeClr val="tx2"/>
              </a:solidFill>
              <a:effectLst/>
            </a:endParaRPr>
          </a:p>
          <a:p>
            <a:pPr algn="ctr" rtl="0">
              <a:spcBef>
                <a:spcPts val="320"/>
              </a:spcBef>
              <a:spcAft>
                <a:spcPts val="0"/>
              </a:spcAft>
            </a:pPr>
            <a:r>
              <a:rPr lang="en-US" sz="1800" b="0" i="0" u="none" strike="noStrike" dirty="0">
                <a:solidFill>
                  <a:schemeClr val="tx2"/>
                </a:solidFill>
                <a:effectLst/>
                <a:latin typeface="Tahoma" panose="020B0604030504040204" pitchFamily="34" charset="0"/>
              </a:rPr>
              <a:t>(</a:t>
            </a:r>
            <a:r>
              <a:rPr lang="en-US" sz="1800" b="0" i="0" u="none" strike="noStrike" dirty="0" err="1">
                <a:solidFill>
                  <a:schemeClr val="tx2"/>
                </a:solidFill>
                <a:effectLst/>
                <a:latin typeface="Tahoma" panose="020B0604030504040204" pitchFamily="34" charset="0"/>
              </a:rPr>
              <a:t>Karwin</a:t>
            </a:r>
            <a:r>
              <a:rPr lang="en-US" sz="1800" b="0" i="0" u="none" strike="noStrike" dirty="0">
                <a:solidFill>
                  <a:schemeClr val="tx2"/>
                </a:solidFill>
                <a:effectLst/>
                <a:latin typeface="Tahoma" panose="020B0604030504040204" pitchFamily="34" charset="0"/>
              </a:rPr>
              <a:t> et al., in prep.)</a:t>
            </a:r>
            <a:endParaRPr lang="en-US" b="0" dirty="0">
              <a:solidFill>
                <a:schemeClr val="tx2"/>
              </a:solidFill>
              <a:effectLst/>
            </a:endParaRPr>
          </a:p>
          <a:p>
            <a:br>
              <a:rPr lang="en-US" dirty="0">
                <a:solidFill>
                  <a:schemeClr val="tx2"/>
                </a:solidFill>
              </a:rPr>
            </a:br>
            <a:endParaRPr lang="en-US" dirty="0">
              <a:solidFill>
                <a:schemeClr val="tx2"/>
              </a:solidFill>
            </a:endParaRPr>
          </a:p>
        </p:txBody>
      </p:sp>
    </p:spTree>
    <p:extLst>
      <p:ext uri="{BB962C8B-B14F-4D97-AF65-F5344CB8AC3E}">
        <p14:creationId xmlns:p14="http://schemas.microsoft.com/office/powerpoint/2010/main" val="324331288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00CB4A2-24B6-1A4F-A2ED-AF4D541046E1}"/>
              </a:ext>
            </a:extLst>
          </p:cNvPr>
          <p:cNvSpPr>
            <a:spLocks noGrp="1"/>
          </p:cNvSpPr>
          <p:nvPr>
            <p:ph type="title"/>
          </p:nvPr>
        </p:nvSpPr>
        <p:spPr>
          <a:xfrm>
            <a:off x="376180" y="274320"/>
            <a:ext cx="7020303" cy="599440"/>
          </a:xfrm>
        </p:spPr>
        <p:txBody>
          <a:bodyPr>
            <a:normAutofit fontScale="90000"/>
          </a:bodyPr>
          <a:lstStyle/>
          <a:p>
            <a:pPr algn="l"/>
            <a:r>
              <a:rPr lang="en-US" dirty="0"/>
              <a:t>Nearby </a:t>
            </a:r>
            <a:r>
              <a:rPr lang="en-US" dirty="0" err="1"/>
              <a:t>SNe</a:t>
            </a:r>
            <a:r>
              <a:rPr lang="en-US" dirty="0"/>
              <a:t> and Classical Novae</a:t>
            </a:r>
          </a:p>
        </p:txBody>
      </p:sp>
      <p:sp>
        <p:nvSpPr>
          <p:cNvPr id="2" name="Content Placeholder 1">
            <a:extLst>
              <a:ext uri="{FF2B5EF4-FFF2-40B4-BE49-F238E27FC236}">
                <a16:creationId xmlns:a16="http://schemas.microsoft.com/office/drawing/2014/main" id="{77194840-63FC-AB4E-84B1-2FA27382CB50}"/>
              </a:ext>
            </a:extLst>
          </p:cNvPr>
          <p:cNvSpPr>
            <a:spLocks noGrp="1"/>
          </p:cNvSpPr>
          <p:nvPr>
            <p:ph idx="1"/>
          </p:nvPr>
        </p:nvSpPr>
        <p:spPr/>
        <p:txBody>
          <a:bodyPr>
            <a:normAutofit fontScale="92500" lnSpcReduction="20000"/>
          </a:bodyPr>
          <a:lstStyle/>
          <a:p>
            <a:r>
              <a:rPr lang="en-US" dirty="0"/>
              <a:t>Nearby </a:t>
            </a:r>
            <a:r>
              <a:rPr lang="en-US" dirty="0" err="1"/>
              <a:t>SNe</a:t>
            </a:r>
            <a:endParaRPr lang="en-US" dirty="0"/>
          </a:p>
          <a:p>
            <a:pPr lvl="1"/>
            <a:r>
              <a:rPr lang="en-US" baseline="30000" dirty="0"/>
              <a:t>56</a:t>
            </a:r>
            <a:r>
              <a:rPr lang="en-US" dirty="0"/>
              <a:t>Co lines at 0.847 and 1.238 MeV detected from Type </a:t>
            </a:r>
            <a:r>
              <a:rPr lang="en-US" dirty="0" err="1"/>
              <a:t>Ia</a:t>
            </a:r>
            <a:r>
              <a:rPr lang="en-US" dirty="0"/>
              <a:t> </a:t>
            </a:r>
            <a:r>
              <a:rPr lang="en-US" dirty="0" err="1"/>
              <a:t>SNe</a:t>
            </a:r>
            <a:r>
              <a:rPr lang="en-US" dirty="0"/>
              <a:t> to a distance of ~20 </a:t>
            </a:r>
            <a:r>
              <a:rPr lang="en-US" dirty="0" err="1"/>
              <a:t>Mpc</a:t>
            </a:r>
            <a:endParaRPr lang="en-US" dirty="0"/>
          </a:p>
          <a:p>
            <a:pPr lvl="2"/>
            <a:r>
              <a:rPr lang="en-US" dirty="0"/>
              <a:t>COSI detections for ~1.7 per year</a:t>
            </a:r>
          </a:p>
          <a:p>
            <a:r>
              <a:rPr lang="en-US" dirty="0"/>
              <a:t>Galactic </a:t>
            </a:r>
            <a:r>
              <a:rPr lang="en-US" dirty="0" err="1"/>
              <a:t>CCSNe</a:t>
            </a:r>
            <a:endParaRPr lang="en-US" dirty="0"/>
          </a:p>
          <a:p>
            <a:pPr lvl="1"/>
            <a:r>
              <a:rPr lang="en-US" dirty="0"/>
              <a:t>Nuclear lines from more than ten different radioactive nuclei in the SN ejecta to probe asymmetries in the SN engine and details of the burning layers in the progenitor star</a:t>
            </a:r>
          </a:p>
          <a:p>
            <a:r>
              <a:rPr lang="en-US" dirty="0"/>
              <a:t>Classical novae</a:t>
            </a:r>
          </a:p>
          <a:p>
            <a:pPr lvl="1"/>
            <a:r>
              <a:rPr lang="en-US" dirty="0"/>
              <a:t>Predicted 511 keV line and gamma-ray continuum have not been seen because the explosion and gamma-ray emission occur several days before the optical nova</a:t>
            </a:r>
          </a:p>
          <a:p>
            <a:pPr lvl="2"/>
            <a:r>
              <a:rPr lang="en-US" dirty="0"/>
              <a:t>COSI’s large FOV gives a good chance to see this, and we would expect to see about 1 event per year</a:t>
            </a:r>
          </a:p>
        </p:txBody>
      </p:sp>
      <p:sp>
        <p:nvSpPr>
          <p:cNvPr id="6" name="Footer Placeholder 4">
            <a:extLst>
              <a:ext uri="{FF2B5EF4-FFF2-40B4-BE49-F238E27FC236}">
                <a16:creationId xmlns:a16="http://schemas.microsoft.com/office/drawing/2014/main" id="{F0EF0746-5E2C-0337-BE9F-334E53EDCF6F}"/>
              </a:ext>
            </a:extLst>
          </p:cNvPr>
          <p:cNvSpPr>
            <a:spLocks noGrp="1"/>
          </p:cNvSpPr>
          <p:nvPr>
            <p:ph type="ftr" sz="quarter" idx="11"/>
          </p:nvPr>
        </p:nvSpPr>
        <p:spPr>
          <a:xfrm>
            <a:off x="1102647" y="6296683"/>
            <a:ext cx="3587780" cy="561319"/>
          </a:xfrm>
          <a:noFill/>
        </p:spPr>
        <p:txBody>
          <a:bodyPr/>
          <a:lstStyle/>
          <a:p>
            <a:r>
              <a:rPr lang="en-US" dirty="0" err="1"/>
              <a:t>TeVPA</a:t>
            </a:r>
            <a:r>
              <a:rPr lang="en-US" dirty="0"/>
              <a:t> 2022, Kingston, Ontario</a:t>
            </a:r>
          </a:p>
          <a:p>
            <a:r>
              <a:rPr lang="en-US" dirty="0"/>
              <a:t>Jarred Roberts – University of California San Diego</a:t>
            </a:r>
          </a:p>
        </p:txBody>
      </p:sp>
      <p:sp>
        <p:nvSpPr>
          <p:cNvPr id="7" name="Slide Number Placeholder 5">
            <a:extLst>
              <a:ext uri="{FF2B5EF4-FFF2-40B4-BE49-F238E27FC236}">
                <a16:creationId xmlns:a16="http://schemas.microsoft.com/office/drawing/2014/main" id="{D96AC442-66F8-75B5-CBB5-A750D3ED7BC6}"/>
              </a:ext>
            </a:extLst>
          </p:cNvPr>
          <p:cNvSpPr>
            <a:spLocks noGrp="1"/>
          </p:cNvSpPr>
          <p:nvPr>
            <p:ph type="sldNum" sz="quarter" idx="12"/>
          </p:nvPr>
        </p:nvSpPr>
        <p:spPr>
          <a:xfrm>
            <a:off x="8329298" y="6394781"/>
            <a:ext cx="565159" cy="365125"/>
          </a:xfrm>
        </p:spPr>
        <p:txBody>
          <a:bodyPr/>
          <a:lstStyle/>
          <a:p>
            <a:fld id="{6D22F896-40B5-4ADD-8801-0D06FADFA095}" type="slidenum">
              <a:rPr lang="en-US" smtClean="0"/>
              <a:t>23</a:t>
            </a:fld>
            <a:endParaRPr lang="en-US" dirty="0"/>
          </a:p>
        </p:txBody>
      </p:sp>
      <p:pic>
        <p:nvPicPr>
          <p:cNvPr id="8" name="Picture 7" descr="Logo, company name&#10;&#10;Description automatically generated">
            <a:extLst>
              <a:ext uri="{FF2B5EF4-FFF2-40B4-BE49-F238E27FC236}">
                <a16:creationId xmlns:a16="http://schemas.microsoft.com/office/drawing/2014/main" id="{5F6AB007-8A75-9B4E-5F33-DAD09949EB23}"/>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3297" y="6343135"/>
            <a:ext cx="948265" cy="416768"/>
          </a:xfrm>
          <a:prstGeom prst="rect">
            <a:avLst/>
          </a:prstGeom>
        </p:spPr>
      </p:pic>
      <p:cxnSp>
        <p:nvCxnSpPr>
          <p:cNvPr id="9" name="Straight Connector 8">
            <a:extLst>
              <a:ext uri="{FF2B5EF4-FFF2-40B4-BE49-F238E27FC236}">
                <a16:creationId xmlns:a16="http://schemas.microsoft.com/office/drawing/2014/main" id="{A7B86494-0121-848C-CB11-CF9028FFB4CA}"/>
              </a:ext>
            </a:extLst>
          </p:cNvPr>
          <p:cNvCxnSpPr/>
          <p:nvPr/>
        </p:nvCxnSpPr>
        <p:spPr>
          <a:xfrm flipV="1">
            <a:off x="376181" y="1062638"/>
            <a:ext cx="8397433" cy="46299"/>
          </a:xfrm>
          <a:prstGeom prst="line">
            <a:avLst/>
          </a:prstGeom>
          <a:ln w="22225">
            <a:solidFill>
              <a:schemeClr val="accent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9638188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8321D610-1359-4E4C-91C6-E9254EB17CA5}"/>
              </a:ext>
            </a:extLst>
          </p:cNvPr>
          <p:cNvSpPr>
            <a:spLocks noGrp="1"/>
          </p:cNvSpPr>
          <p:nvPr>
            <p:ph type="title"/>
          </p:nvPr>
        </p:nvSpPr>
        <p:spPr>
          <a:xfrm>
            <a:off x="376178" y="316413"/>
            <a:ext cx="6952563" cy="584053"/>
          </a:xfrm>
        </p:spPr>
        <p:txBody>
          <a:bodyPr>
            <a:noAutofit/>
          </a:bodyPr>
          <a:lstStyle/>
          <a:p>
            <a:pPr algn="l"/>
            <a:r>
              <a:rPr lang="en-US" sz="2400" dirty="0"/>
              <a:t>Production and decay chain of key isotopes</a:t>
            </a:r>
          </a:p>
        </p:txBody>
      </p:sp>
      <p:graphicFrame>
        <p:nvGraphicFramePr>
          <p:cNvPr id="4" name="Table 4">
            <a:extLst>
              <a:ext uri="{FF2B5EF4-FFF2-40B4-BE49-F238E27FC236}">
                <a16:creationId xmlns:a16="http://schemas.microsoft.com/office/drawing/2014/main" id="{BFA832BD-C5E5-244D-A774-D9EFDECCF596}"/>
              </a:ext>
            </a:extLst>
          </p:cNvPr>
          <p:cNvGraphicFramePr>
            <a:graphicFrameLocks noGrp="1"/>
          </p:cNvGraphicFramePr>
          <p:nvPr>
            <p:ph idx="1"/>
          </p:nvPr>
        </p:nvGraphicFramePr>
        <p:xfrm>
          <a:off x="685802" y="1731963"/>
          <a:ext cx="7764463" cy="2496820"/>
        </p:xfrm>
        <a:graphic>
          <a:graphicData uri="http://schemas.openxmlformats.org/drawingml/2006/table">
            <a:tbl>
              <a:tblPr firstRow="1" bandRow="1">
                <a:tableStyleId>{21E4AEA4-8DFA-4A89-87EB-49C32662AFE0}</a:tableStyleId>
              </a:tblPr>
              <a:tblGrid>
                <a:gridCol w="1803219">
                  <a:extLst>
                    <a:ext uri="{9D8B030D-6E8A-4147-A177-3AD203B41FA5}">
                      <a16:colId xmlns:a16="http://schemas.microsoft.com/office/drawing/2014/main" val="1670396485"/>
                    </a:ext>
                  </a:extLst>
                </a:gridCol>
                <a:gridCol w="3373089">
                  <a:extLst>
                    <a:ext uri="{9D8B030D-6E8A-4147-A177-3AD203B41FA5}">
                      <a16:colId xmlns:a16="http://schemas.microsoft.com/office/drawing/2014/main" val="2274156893"/>
                    </a:ext>
                  </a:extLst>
                </a:gridCol>
                <a:gridCol w="2588155">
                  <a:extLst>
                    <a:ext uri="{9D8B030D-6E8A-4147-A177-3AD203B41FA5}">
                      <a16:colId xmlns:a16="http://schemas.microsoft.com/office/drawing/2014/main" val="2759968373"/>
                    </a:ext>
                  </a:extLst>
                </a:gridCol>
              </a:tblGrid>
              <a:tr h="370840">
                <a:tc>
                  <a:txBody>
                    <a:bodyPr/>
                    <a:lstStyle/>
                    <a:p>
                      <a:r>
                        <a:rPr lang="en-US" sz="1300" dirty="0"/>
                        <a:t>Isotope</a:t>
                      </a:r>
                    </a:p>
                  </a:txBody>
                  <a:tcPr marL="81731" marR="81731"/>
                </a:tc>
                <a:tc>
                  <a:txBody>
                    <a:bodyPr/>
                    <a:lstStyle/>
                    <a:p>
                      <a:r>
                        <a:rPr lang="en-US" sz="1300" dirty="0"/>
                        <a:t>Production</a:t>
                      </a:r>
                    </a:p>
                  </a:txBody>
                  <a:tcPr marL="81731" marR="81731"/>
                </a:tc>
                <a:tc>
                  <a:txBody>
                    <a:bodyPr/>
                    <a:lstStyle/>
                    <a:p>
                      <a:r>
                        <a:rPr lang="en-US" sz="1300" dirty="0"/>
                        <a:t>Decay chain</a:t>
                      </a:r>
                    </a:p>
                  </a:txBody>
                  <a:tcPr marL="81731" marR="81731"/>
                </a:tc>
                <a:extLst>
                  <a:ext uri="{0D108BD9-81ED-4DB2-BD59-A6C34878D82A}">
                    <a16:rowId xmlns:a16="http://schemas.microsoft.com/office/drawing/2014/main" val="3507156674"/>
                  </a:ext>
                </a:extLst>
              </a:tr>
              <a:tr h="708660">
                <a:tc>
                  <a:txBody>
                    <a:bodyPr/>
                    <a:lstStyle/>
                    <a:p>
                      <a:r>
                        <a:rPr lang="en-US" sz="1300" baseline="30000" dirty="0"/>
                        <a:t>26</a:t>
                      </a:r>
                      <a:r>
                        <a:rPr lang="en-US" sz="1300" dirty="0"/>
                        <a:t>Al</a:t>
                      </a:r>
                    </a:p>
                  </a:txBody>
                  <a:tcPr marL="81731" marR="81731"/>
                </a:tc>
                <a:tc>
                  <a:txBody>
                    <a:bodyPr/>
                    <a:lstStyle/>
                    <a:p>
                      <a:r>
                        <a:rPr lang="en-US" sz="1300" dirty="0"/>
                        <a:t>Hydrostatic burning, proton capture by </a:t>
                      </a:r>
                      <a:r>
                        <a:rPr lang="en-US" sz="1300" baseline="30000" dirty="0"/>
                        <a:t>25</a:t>
                      </a:r>
                      <a:r>
                        <a:rPr lang="en-US" sz="1300" dirty="0"/>
                        <a:t>Mg</a:t>
                      </a:r>
                    </a:p>
                  </a:txBody>
                  <a:tcPr marL="81731" marR="81731"/>
                </a:tc>
                <a:tc>
                  <a:txBody>
                    <a:bodyPr/>
                    <a:lstStyle/>
                    <a:p>
                      <a:pPr marL="285750" indent="-285750">
                        <a:buFont typeface="Arial" panose="020B0604020202020204" pitchFamily="34" charset="0"/>
                        <a:buChar char="•"/>
                      </a:pPr>
                      <a:r>
                        <a:rPr lang="en-US" sz="1300" baseline="30000" dirty="0"/>
                        <a:t>26</a:t>
                      </a:r>
                      <a:r>
                        <a:rPr lang="en-US" sz="1300" dirty="0"/>
                        <a:t>Al </a:t>
                      </a:r>
                      <a:r>
                        <a:rPr lang="en-US" sz="1300" dirty="0">
                          <a:sym typeface="Wingdings" pitchFamily="2" charset="2"/>
                        </a:rPr>
                        <a:t> </a:t>
                      </a:r>
                      <a:r>
                        <a:rPr lang="en-US" sz="1300" baseline="30000" dirty="0">
                          <a:sym typeface="Wingdings" pitchFamily="2" charset="2"/>
                        </a:rPr>
                        <a:t>26</a:t>
                      </a:r>
                      <a:r>
                        <a:rPr lang="en-US" sz="1300" dirty="0">
                          <a:sym typeface="Wingdings" pitchFamily="2" charset="2"/>
                        </a:rPr>
                        <a:t>Mg*  </a:t>
                      </a:r>
                      <a:r>
                        <a:rPr lang="en-US" sz="1300" baseline="30000" dirty="0">
                          <a:sym typeface="Wingdings" pitchFamily="2" charset="2"/>
                        </a:rPr>
                        <a:t>26</a:t>
                      </a:r>
                      <a:r>
                        <a:rPr lang="en-US" sz="1300" dirty="0">
                          <a:sym typeface="Wingdings" pitchFamily="2" charset="2"/>
                        </a:rPr>
                        <a:t>Mg</a:t>
                      </a:r>
                    </a:p>
                    <a:p>
                      <a:pPr marL="285750" indent="-285750">
                        <a:buFont typeface="Arial" panose="020B0604020202020204" pitchFamily="34" charset="0"/>
                        <a:buChar char="•"/>
                      </a:pPr>
                      <a:r>
                        <a:rPr lang="en-US" sz="1300" dirty="0">
                          <a:sym typeface="Wingdings" pitchFamily="2" charset="2"/>
                        </a:rPr>
                        <a:t>Beta+ (</a:t>
                      </a:r>
                      <a:r>
                        <a:rPr lang="en-US" sz="1300" dirty="0" err="1">
                          <a:sym typeface="Wingdings" pitchFamily="2" charset="2"/>
                        </a:rPr>
                        <a:t>pn+e</a:t>
                      </a:r>
                      <a:r>
                        <a:rPr lang="en-US" sz="1300" baseline="30000" dirty="0">
                          <a:sym typeface="Wingdings" pitchFamily="2" charset="2"/>
                        </a:rPr>
                        <a:t>+</a:t>
                      </a:r>
                      <a:r>
                        <a:rPr lang="en-US" sz="1300" dirty="0">
                          <a:sym typeface="Wingdings" pitchFamily="2" charset="2"/>
                        </a:rPr>
                        <a:t>) and 1.809 MeV gamma-ray</a:t>
                      </a:r>
                      <a:endParaRPr lang="en-US" sz="1300" dirty="0"/>
                    </a:p>
                  </a:txBody>
                  <a:tcPr marL="81731" marR="81731"/>
                </a:tc>
                <a:extLst>
                  <a:ext uri="{0D108BD9-81ED-4DB2-BD59-A6C34878D82A}">
                    <a16:rowId xmlns:a16="http://schemas.microsoft.com/office/drawing/2014/main" val="2014852443"/>
                  </a:ext>
                </a:extLst>
              </a:tr>
              <a:tr h="502920">
                <a:tc>
                  <a:txBody>
                    <a:bodyPr/>
                    <a:lstStyle/>
                    <a:p>
                      <a:r>
                        <a:rPr lang="en-US" sz="1300" baseline="30000" dirty="0"/>
                        <a:t>60</a:t>
                      </a:r>
                      <a:r>
                        <a:rPr lang="en-US" sz="1300" dirty="0"/>
                        <a:t>Fe</a:t>
                      </a:r>
                    </a:p>
                    <a:p>
                      <a:r>
                        <a:rPr lang="en-US" sz="1300" dirty="0"/>
                        <a:t>(neutron rich)</a:t>
                      </a:r>
                    </a:p>
                  </a:txBody>
                  <a:tcPr marL="81731" marR="81731"/>
                </a:tc>
                <a:tc>
                  <a:txBody>
                    <a:bodyPr/>
                    <a:lstStyle/>
                    <a:p>
                      <a:r>
                        <a:rPr lang="en-US" sz="1300" dirty="0"/>
                        <a:t>He and C shell burning, explosive burning, neutron capture</a:t>
                      </a:r>
                    </a:p>
                  </a:txBody>
                  <a:tcPr marL="81731" marR="81731"/>
                </a:tc>
                <a:tc>
                  <a:txBody>
                    <a:bodyPr/>
                    <a:lstStyle/>
                    <a:p>
                      <a:pPr marL="285750" indent="-285750">
                        <a:buFont typeface="Arial" panose="020B0604020202020204" pitchFamily="34" charset="0"/>
                        <a:buChar char="•"/>
                      </a:pPr>
                      <a:r>
                        <a:rPr lang="en-US" sz="1300" baseline="30000" dirty="0"/>
                        <a:t>60</a:t>
                      </a:r>
                      <a:r>
                        <a:rPr lang="en-US" sz="1300" dirty="0"/>
                        <a:t>Fe </a:t>
                      </a:r>
                      <a:r>
                        <a:rPr lang="en-US" sz="1300" dirty="0">
                          <a:sym typeface="Wingdings" pitchFamily="2" charset="2"/>
                        </a:rPr>
                        <a:t> </a:t>
                      </a:r>
                      <a:r>
                        <a:rPr lang="en-US" sz="1300" baseline="30000" dirty="0">
                          <a:sym typeface="Wingdings" pitchFamily="2" charset="2"/>
                        </a:rPr>
                        <a:t>60</a:t>
                      </a:r>
                      <a:r>
                        <a:rPr lang="en-US" sz="1300" dirty="0">
                          <a:sym typeface="Wingdings" pitchFamily="2" charset="2"/>
                        </a:rPr>
                        <a:t>Co  </a:t>
                      </a:r>
                      <a:r>
                        <a:rPr lang="en-US" sz="1300" baseline="30000" dirty="0">
                          <a:sym typeface="Wingdings" pitchFamily="2" charset="2"/>
                        </a:rPr>
                        <a:t>60</a:t>
                      </a:r>
                      <a:r>
                        <a:rPr lang="en-US" sz="1300" dirty="0">
                          <a:sym typeface="Wingdings" pitchFamily="2" charset="2"/>
                        </a:rPr>
                        <a:t>Ni</a:t>
                      </a:r>
                    </a:p>
                    <a:p>
                      <a:pPr marL="285750" indent="-285750">
                        <a:buFont typeface="Arial" panose="020B0604020202020204" pitchFamily="34" charset="0"/>
                        <a:buChar char="•"/>
                      </a:pPr>
                      <a:r>
                        <a:rPr lang="en-US" sz="1300" dirty="0">
                          <a:sym typeface="Wingdings" pitchFamily="2" charset="2"/>
                        </a:rPr>
                        <a:t>Both beta- (</a:t>
                      </a:r>
                      <a:r>
                        <a:rPr lang="en-US" sz="1300" dirty="0" err="1">
                          <a:sym typeface="Wingdings" pitchFamily="2" charset="2"/>
                        </a:rPr>
                        <a:t>np+e</a:t>
                      </a:r>
                      <a:r>
                        <a:rPr lang="en-US" sz="1300" dirty="0">
                          <a:sym typeface="Wingdings" pitchFamily="2" charset="2"/>
                        </a:rPr>
                        <a:t>-)</a:t>
                      </a:r>
                      <a:endParaRPr lang="en-US" sz="1300" dirty="0"/>
                    </a:p>
                  </a:txBody>
                  <a:tcPr marL="81731" marR="81731"/>
                </a:tc>
                <a:extLst>
                  <a:ext uri="{0D108BD9-81ED-4DB2-BD59-A6C34878D82A}">
                    <a16:rowId xmlns:a16="http://schemas.microsoft.com/office/drawing/2014/main" val="1629132421"/>
                  </a:ext>
                </a:extLst>
              </a:tr>
              <a:tr h="914400">
                <a:tc>
                  <a:txBody>
                    <a:bodyPr/>
                    <a:lstStyle/>
                    <a:p>
                      <a:r>
                        <a:rPr lang="en-US" sz="1300" baseline="30000" dirty="0"/>
                        <a:t>44</a:t>
                      </a:r>
                      <a:r>
                        <a:rPr lang="en-US" sz="1300" dirty="0"/>
                        <a:t>Ti</a:t>
                      </a:r>
                    </a:p>
                  </a:txBody>
                  <a:tcPr marL="81731" marR="81731"/>
                </a:tc>
                <a:tc>
                  <a:txBody>
                    <a:bodyPr/>
                    <a:lstStyle/>
                    <a:p>
                      <a:r>
                        <a:rPr lang="en-US" sz="1300" dirty="0"/>
                        <a:t>Si burning in the inner regions of the material ejected by </a:t>
                      </a:r>
                      <a:r>
                        <a:rPr lang="en-US" sz="1300" dirty="0" err="1"/>
                        <a:t>CCSNe</a:t>
                      </a:r>
                      <a:endParaRPr lang="en-US" sz="1300" dirty="0"/>
                    </a:p>
                  </a:txBody>
                  <a:tcPr marL="81731" marR="81731"/>
                </a:tc>
                <a:tc>
                  <a:txBody>
                    <a:bodyPr/>
                    <a:lstStyle/>
                    <a:p>
                      <a:pPr marL="285750" indent="-285750">
                        <a:buFont typeface="Arial" panose="020B0604020202020204" pitchFamily="34" charset="0"/>
                        <a:buChar char="•"/>
                      </a:pPr>
                      <a:r>
                        <a:rPr lang="en-US" sz="1300" baseline="30000" dirty="0"/>
                        <a:t>44</a:t>
                      </a:r>
                      <a:r>
                        <a:rPr lang="en-US" sz="1300" dirty="0"/>
                        <a:t>Ti </a:t>
                      </a:r>
                      <a:r>
                        <a:rPr lang="en-US" sz="1300" dirty="0">
                          <a:sym typeface="Wingdings" pitchFamily="2" charset="2"/>
                        </a:rPr>
                        <a:t> </a:t>
                      </a:r>
                      <a:r>
                        <a:rPr lang="en-US" sz="1300" baseline="30000" dirty="0">
                          <a:sym typeface="Wingdings" pitchFamily="2" charset="2"/>
                        </a:rPr>
                        <a:t>44</a:t>
                      </a:r>
                      <a:r>
                        <a:rPr lang="en-US" sz="1300" dirty="0">
                          <a:sym typeface="Wingdings" pitchFamily="2" charset="2"/>
                        </a:rPr>
                        <a:t>Sc  </a:t>
                      </a:r>
                      <a:r>
                        <a:rPr lang="en-US" sz="1300" baseline="30000" dirty="0">
                          <a:sym typeface="Wingdings" pitchFamily="2" charset="2"/>
                        </a:rPr>
                        <a:t>44</a:t>
                      </a:r>
                      <a:r>
                        <a:rPr lang="en-US" sz="1300" dirty="0">
                          <a:sym typeface="Wingdings" pitchFamily="2" charset="2"/>
                        </a:rPr>
                        <a:t>Ca</a:t>
                      </a:r>
                    </a:p>
                    <a:p>
                      <a:pPr marL="285750" indent="-285750">
                        <a:buFont typeface="Arial" panose="020B0604020202020204" pitchFamily="34" charset="0"/>
                        <a:buChar char="•"/>
                      </a:pPr>
                      <a:r>
                        <a:rPr lang="en-US" sz="1300" dirty="0">
                          <a:sym typeface="Wingdings" pitchFamily="2" charset="2"/>
                        </a:rPr>
                        <a:t>EC and beta+</a:t>
                      </a:r>
                    </a:p>
                    <a:p>
                      <a:pPr marL="285750" indent="-285750">
                        <a:buFont typeface="Arial" panose="020B0604020202020204" pitchFamily="34" charset="0"/>
                        <a:buChar char="•"/>
                      </a:pPr>
                      <a:r>
                        <a:rPr lang="en-US" sz="1300" dirty="0">
                          <a:sym typeface="Wingdings" pitchFamily="2" charset="2"/>
                        </a:rPr>
                        <a:t>1.157 MeV and 68/78, respectively</a:t>
                      </a:r>
                      <a:endParaRPr lang="en-US" sz="1300" dirty="0"/>
                    </a:p>
                  </a:txBody>
                  <a:tcPr marL="81731" marR="81731"/>
                </a:tc>
                <a:extLst>
                  <a:ext uri="{0D108BD9-81ED-4DB2-BD59-A6C34878D82A}">
                    <a16:rowId xmlns:a16="http://schemas.microsoft.com/office/drawing/2014/main" val="569070674"/>
                  </a:ext>
                </a:extLst>
              </a:tr>
            </a:tbl>
          </a:graphicData>
        </a:graphic>
      </p:graphicFrame>
      <p:sp>
        <p:nvSpPr>
          <p:cNvPr id="6" name="Footer Placeholder 4">
            <a:extLst>
              <a:ext uri="{FF2B5EF4-FFF2-40B4-BE49-F238E27FC236}">
                <a16:creationId xmlns:a16="http://schemas.microsoft.com/office/drawing/2014/main" id="{AE00DBAD-EB79-271D-E9FB-7EDDBC27980D}"/>
              </a:ext>
            </a:extLst>
          </p:cNvPr>
          <p:cNvSpPr>
            <a:spLocks noGrp="1"/>
          </p:cNvSpPr>
          <p:nvPr>
            <p:ph type="ftr" sz="quarter" idx="11"/>
          </p:nvPr>
        </p:nvSpPr>
        <p:spPr>
          <a:xfrm>
            <a:off x="1102647" y="6296683"/>
            <a:ext cx="3587780" cy="561319"/>
          </a:xfrm>
          <a:noFill/>
        </p:spPr>
        <p:txBody>
          <a:bodyPr/>
          <a:lstStyle/>
          <a:p>
            <a:r>
              <a:rPr lang="en-US" dirty="0" err="1"/>
              <a:t>TeVPA</a:t>
            </a:r>
            <a:r>
              <a:rPr lang="en-US" dirty="0"/>
              <a:t> 2022, Kingston, Ontario</a:t>
            </a:r>
          </a:p>
          <a:p>
            <a:r>
              <a:rPr lang="en-US" dirty="0"/>
              <a:t>Jarred Roberts – University of California San Diego</a:t>
            </a:r>
          </a:p>
        </p:txBody>
      </p:sp>
      <p:sp>
        <p:nvSpPr>
          <p:cNvPr id="7" name="Slide Number Placeholder 5">
            <a:extLst>
              <a:ext uri="{FF2B5EF4-FFF2-40B4-BE49-F238E27FC236}">
                <a16:creationId xmlns:a16="http://schemas.microsoft.com/office/drawing/2014/main" id="{F159E575-CCA4-8037-10D1-9F7BEDF9BF2F}"/>
              </a:ext>
            </a:extLst>
          </p:cNvPr>
          <p:cNvSpPr>
            <a:spLocks noGrp="1"/>
          </p:cNvSpPr>
          <p:nvPr>
            <p:ph type="sldNum" sz="quarter" idx="12"/>
          </p:nvPr>
        </p:nvSpPr>
        <p:spPr>
          <a:xfrm>
            <a:off x="8329298" y="6394781"/>
            <a:ext cx="565159" cy="365125"/>
          </a:xfrm>
        </p:spPr>
        <p:txBody>
          <a:bodyPr/>
          <a:lstStyle/>
          <a:p>
            <a:fld id="{6D22F896-40B5-4ADD-8801-0D06FADFA095}" type="slidenum">
              <a:rPr lang="en-US" smtClean="0"/>
              <a:t>24</a:t>
            </a:fld>
            <a:endParaRPr lang="en-US" dirty="0"/>
          </a:p>
        </p:txBody>
      </p:sp>
      <p:pic>
        <p:nvPicPr>
          <p:cNvPr id="8" name="Picture 7" descr="Logo, company name&#10;&#10;Description automatically generated">
            <a:extLst>
              <a:ext uri="{FF2B5EF4-FFF2-40B4-BE49-F238E27FC236}">
                <a16:creationId xmlns:a16="http://schemas.microsoft.com/office/drawing/2014/main" id="{E874FE1C-4B6B-AE31-166B-BA857E8EB135}"/>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3297" y="6343135"/>
            <a:ext cx="948265" cy="416768"/>
          </a:xfrm>
          <a:prstGeom prst="rect">
            <a:avLst/>
          </a:prstGeom>
        </p:spPr>
      </p:pic>
      <p:cxnSp>
        <p:nvCxnSpPr>
          <p:cNvPr id="9" name="Straight Connector 8">
            <a:extLst>
              <a:ext uri="{FF2B5EF4-FFF2-40B4-BE49-F238E27FC236}">
                <a16:creationId xmlns:a16="http://schemas.microsoft.com/office/drawing/2014/main" id="{94BFFA09-9ACB-0BA3-0D20-C1D7D57A0D42}"/>
              </a:ext>
            </a:extLst>
          </p:cNvPr>
          <p:cNvCxnSpPr/>
          <p:nvPr/>
        </p:nvCxnSpPr>
        <p:spPr>
          <a:xfrm flipV="1">
            <a:off x="376181" y="1062638"/>
            <a:ext cx="8397433" cy="46299"/>
          </a:xfrm>
          <a:prstGeom prst="line">
            <a:avLst/>
          </a:prstGeom>
          <a:ln w="22225">
            <a:solidFill>
              <a:schemeClr val="accent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9567321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85A189-94CA-75E5-0908-781145A12A6A}"/>
              </a:ext>
            </a:extLst>
          </p:cNvPr>
          <p:cNvSpPr>
            <a:spLocks noGrp="1"/>
          </p:cNvSpPr>
          <p:nvPr>
            <p:ph type="title"/>
          </p:nvPr>
        </p:nvSpPr>
        <p:spPr>
          <a:xfrm>
            <a:off x="316981" y="74697"/>
            <a:ext cx="7765323" cy="970451"/>
          </a:xfrm>
        </p:spPr>
        <p:txBody>
          <a:bodyPr>
            <a:normAutofit/>
          </a:bodyPr>
          <a:lstStyle/>
          <a:p>
            <a:pPr algn="l"/>
            <a:r>
              <a:rPr lang="en-US" sz="2800" dirty="0"/>
              <a:t>COSI Imaging Techniques</a:t>
            </a:r>
          </a:p>
        </p:txBody>
      </p:sp>
      <p:pic>
        <p:nvPicPr>
          <p:cNvPr id="1026" name="Picture 2">
            <a:extLst>
              <a:ext uri="{FF2B5EF4-FFF2-40B4-BE49-F238E27FC236}">
                <a16:creationId xmlns:a16="http://schemas.microsoft.com/office/drawing/2014/main" id="{A3CAF370-E5B3-CACF-C9A3-05EC53B72A9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10203" y="3096166"/>
            <a:ext cx="3354193" cy="2518651"/>
          </a:xfrm>
          <a:prstGeom prst="roundRect">
            <a:avLst>
              <a:gd name="adj" fmla="val 50000"/>
            </a:avLst>
          </a:prstGeom>
          <a:solidFill>
            <a:srgbClr val="FFFFFF">
              <a:shade val="85000"/>
            </a:srgbClr>
          </a:solidFill>
          <a:ln>
            <a:noFill/>
          </a:ln>
          <a:effectLst>
            <a:reflection blurRad="12700" stA="38000" endPos="28000" dist="5000" dir="5400000" sy="-100000" algn="bl" rotWithShape="0"/>
          </a:effectLst>
        </p:spPr>
      </p:pic>
      <p:pic>
        <p:nvPicPr>
          <p:cNvPr id="1030" name="Picture 6">
            <a:extLst>
              <a:ext uri="{FF2B5EF4-FFF2-40B4-BE49-F238E27FC236}">
                <a16:creationId xmlns:a16="http://schemas.microsoft.com/office/drawing/2014/main" id="{8D9F1B75-F2F9-CA3E-7D56-9C7EFFDC3483}"/>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94752" y="3096166"/>
            <a:ext cx="3362247" cy="2518651"/>
          </a:xfrm>
          <a:prstGeom prst="roundRect">
            <a:avLst>
              <a:gd name="adj" fmla="val 50000"/>
            </a:avLst>
          </a:prstGeom>
          <a:solidFill>
            <a:srgbClr val="FFFFFF">
              <a:shade val="85000"/>
            </a:srgbClr>
          </a:solidFill>
          <a:ln>
            <a:noFill/>
          </a:ln>
          <a:effectLst>
            <a:reflection blurRad="12700" stA="38000" endPos="28000" dist="5000" dir="5400000" sy="-100000" algn="bl" rotWithShape="0"/>
          </a:effectLst>
        </p:spPr>
      </p:pic>
      <p:sp>
        <p:nvSpPr>
          <p:cNvPr id="11" name="TextBox 10">
            <a:extLst>
              <a:ext uri="{FF2B5EF4-FFF2-40B4-BE49-F238E27FC236}">
                <a16:creationId xmlns:a16="http://schemas.microsoft.com/office/drawing/2014/main" id="{23C901E1-F9A5-4AE3-06E2-28D77357BA74}"/>
              </a:ext>
            </a:extLst>
          </p:cNvPr>
          <p:cNvSpPr txBox="1"/>
          <p:nvPr/>
        </p:nvSpPr>
        <p:spPr>
          <a:xfrm>
            <a:off x="928542" y="5783344"/>
            <a:ext cx="3271100" cy="553998"/>
          </a:xfrm>
          <a:prstGeom prst="rect">
            <a:avLst/>
          </a:prstGeom>
          <a:noFill/>
        </p:spPr>
        <p:txBody>
          <a:bodyPr wrap="square" rtlCol="0">
            <a:spAutoFit/>
          </a:bodyPr>
          <a:lstStyle/>
          <a:p>
            <a:pPr algn="ctr"/>
            <a:r>
              <a:rPr lang="en-US" dirty="0"/>
              <a:t>Crab</a:t>
            </a:r>
          </a:p>
          <a:p>
            <a:pPr algn="ctr"/>
            <a:r>
              <a:rPr lang="en-US" sz="1200" dirty="0"/>
              <a:t>(2016 Balloon Flight)</a:t>
            </a:r>
          </a:p>
        </p:txBody>
      </p:sp>
      <p:sp>
        <p:nvSpPr>
          <p:cNvPr id="15" name="TextBox 14">
            <a:extLst>
              <a:ext uri="{FF2B5EF4-FFF2-40B4-BE49-F238E27FC236}">
                <a16:creationId xmlns:a16="http://schemas.microsoft.com/office/drawing/2014/main" id="{4AB879D0-B1FB-451E-28FB-7CE97B87BDCD}"/>
              </a:ext>
            </a:extLst>
          </p:cNvPr>
          <p:cNvSpPr txBox="1"/>
          <p:nvPr/>
        </p:nvSpPr>
        <p:spPr>
          <a:xfrm>
            <a:off x="4751747" y="5783344"/>
            <a:ext cx="3271100" cy="553998"/>
          </a:xfrm>
          <a:prstGeom prst="rect">
            <a:avLst/>
          </a:prstGeom>
          <a:noFill/>
        </p:spPr>
        <p:txBody>
          <a:bodyPr wrap="square" rtlCol="0">
            <a:spAutoFit/>
          </a:bodyPr>
          <a:lstStyle/>
          <a:p>
            <a:pPr algn="ctr"/>
            <a:r>
              <a:rPr lang="en-US" dirty="0"/>
              <a:t>Cygnus X-1</a:t>
            </a:r>
          </a:p>
          <a:p>
            <a:pPr algn="ctr"/>
            <a:r>
              <a:rPr lang="en-US" sz="1200" dirty="0"/>
              <a:t>(2016 Balloon Flight)</a:t>
            </a:r>
          </a:p>
        </p:txBody>
      </p:sp>
      <p:cxnSp>
        <p:nvCxnSpPr>
          <p:cNvPr id="16" name="Straight Connector 15">
            <a:extLst>
              <a:ext uri="{FF2B5EF4-FFF2-40B4-BE49-F238E27FC236}">
                <a16:creationId xmlns:a16="http://schemas.microsoft.com/office/drawing/2014/main" id="{D86AB182-C1A3-99F4-9E56-90482440F453}"/>
              </a:ext>
            </a:extLst>
          </p:cNvPr>
          <p:cNvCxnSpPr>
            <a:cxnSpLocks/>
          </p:cNvCxnSpPr>
          <p:nvPr/>
        </p:nvCxnSpPr>
        <p:spPr>
          <a:xfrm flipV="1">
            <a:off x="376181" y="1062638"/>
            <a:ext cx="8397433" cy="46299"/>
          </a:xfrm>
          <a:prstGeom prst="line">
            <a:avLst/>
          </a:prstGeom>
          <a:ln w="22225">
            <a:solidFill>
              <a:schemeClr val="accent2"/>
            </a:solidFill>
          </a:ln>
        </p:spPr>
        <p:style>
          <a:lnRef idx="1">
            <a:schemeClr val="accent1"/>
          </a:lnRef>
          <a:fillRef idx="0">
            <a:schemeClr val="accent1"/>
          </a:fillRef>
          <a:effectRef idx="0">
            <a:schemeClr val="accent1"/>
          </a:effectRef>
          <a:fontRef idx="minor">
            <a:schemeClr val="tx1"/>
          </a:fontRef>
        </p:style>
      </p:cxnSp>
      <p:sp>
        <p:nvSpPr>
          <p:cNvPr id="17" name="Footer Placeholder 4">
            <a:extLst>
              <a:ext uri="{FF2B5EF4-FFF2-40B4-BE49-F238E27FC236}">
                <a16:creationId xmlns:a16="http://schemas.microsoft.com/office/drawing/2014/main" id="{C22411F8-CB94-0566-2CAA-B69FE1B3482E}"/>
              </a:ext>
            </a:extLst>
          </p:cNvPr>
          <p:cNvSpPr>
            <a:spLocks noGrp="1"/>
          </p:cNvSpPr>
          <p:nvPr>
            <p:ph type="ftr" sz="quarter" idx="11"/>
          </p:nvPr>
        </p:nvSpPr>
        <p:spPr>
          <a:xfrm>
            <a:off x="1102647" y="6296683"/>
            <a:ext cx="3587780" cy="561319"/>
          </a:xfrm>
          <a:noFill/>
        </p:spPr>
        <p:txBody>
          <a:bodyPr/>
          <a:lstStyle/>
          <a:p>
            <a:r>
              <a:rPr lang="en-US" dirty="0" err="1"/>
              <a:t>TeVPA</a:t>
            </a:r>
            <a:r>
              <a:rPr lang="en-US" dirty="0"/>
              <a:t> 2022, Kingston, Ontario</a:t>
            </a:r>
          </a:p>
          <a:p>
            <a:r>
              <a:rPr lang="en-US" dirty="0"/>
              <a:t>Jarred Roberts – University of California San Diego</a:t>
            </a:r>
          </a:p>
        </p:txBody>
      </p:sp>
      <p:sp>
        <p:nvSpPr>
          <p:cNvPr id="18" name="Slide Number Placeholder 5">
            <a:extLst>
              <a:ext uri="{FF2B5EF4-FFF2-40B4-BE49-F238E27FC236}">
                <a16:creationId xmlns:a16="http://schemas.microsoft.com/office/drawing/2014/main" id="{79BA4668-3B1D-05C3-A801-F0EEA6724A48}"/>
              </a:ext>
            </a:extLst>
          </p:cNvPr>
          <p:cNvSpPr>
            <a:spLocks noGrp="1"/>
          </p:cNvSpPr>
          <p:nvPr>
            <p:ph type="sldNum" sz="quarter" idx="12"/>
          </p:nvPr>
        </p:nvSpPr>
        <p:spPr>
          <a:xfrm>
            <a:off x="8329298" y="6394781"/>
            <a:ext cx="565159" cy="365125"/>
          </a:xfrm>
        </p:spPr>
        <p:txBody>
          <a:bodyPr/>
          <a:lstStyle/>
          <a:p>
            <a:fld id="{6D22F896-40B5-4ADD-8801-0D06FADFA095}" type="slidenum">
              <a:rPr lang="en-US" smtClean="0"/>
              <a:t>25</a:t>
            </a:fld>
            <a:endParaRPr lang="en-US" dirty="0"/>
          </a:p>
        </p:txBody>
      </p:sp>
      <p:pic>
        <p:nvPicPr>
          <p:cNvPr id="19" name="Picture 18" descr="Logo, company name&#10;&#10;Description automatically generated">
            <a:extLst>
              <a:ext uri="{FF2B5EF4-FFF2-40B4-BE49-F238E27FC236}">
                <a16:creationId xmlns:a16="http://schemas.microsoft.com/office/drawing/2014/main" id="{A270AAAA-1599-F767-6BA9-BAC5DB1028A8}"/>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03297" y="6343135"/>
            <a:ext cx="948265" cy="416768"/>
          </a:xfrm>
          <a:prstGeom prst="rect">
            <a:avLst/>
          </a:prstGeom>
        </p:spPr>
      </p:pic>
      <p:sp>
        <p:nvSpPr>
          <p:cNvPr id="12" name="TextBox 11">
            <a:extLst>
              <a:ext uri="{FF2B5EF4-FFF2-40B4-BE49-F238E27FC236}">
                <a16:creationId xmlns:a16="http://schemas.microsoft.com/office/drawing/2014/main" id="{C91A2BF5-6798-B343-9358-FBCB5A819826}"/>
              </a:ext>
            </a:extLst>
          </p:cNvPr>
          <p:cNvSpPr txBox="1"/>
          <p:nvPr/>
        </p:nvSpPr>
        <p:spPr>
          <a:xfrm>
            <a:off x="894755" y="1463043"/>
            <a:ext cx="7434543" cy="923330"/>
          </a:xfrm>
          <a:prstGeom prst="rect">
            <a:avLst/>
          </a:prstGeom>
          <a:noFill/>
        </p:spPr>
        <p:txBody>
          <a:bodyPr wrap="square" rtlCol="0">
            <a:spAutoFit/>
          </a:bodyPr>
          <a:lstStyle/>
          <a:p>
            <a:r>
              <a:rPr lang="en-US" dirty="0"/>
              <a:t>Modified Richardson-Lucy algorithmic techniques:</a:t>
            </a:r>
          </a:p>
          <a:p>
            <a:pPr marL="285750" indent="-285750">
              <a:buFont typeface="Arial" panose="020B0604020202020204" pitchFamily="34" charset="0"/>
              <a:buChar char="•"/>
            </a:pPr>
            <a:r>
              <a:rPr lang="en-US" dirty="0"/>
              <a:t>Background fitting</a:t>
            </a:r>
          </a:p>
          <a:p>
            <a:pPr marL="285750" indent="-285750">
              <a:buFont typeface="Arial" panose="020B0604020202020204" pitchFamily="34" charset="0"/>
              <a:buChar char="•"/>
            </a:pPr>
            <a:r>
              <a:rPr lang="en-US" dirty="0"/>
              <a:t>Data energy and time binning tunable full-sky imaging</a:t>
            </a:r>
          </a:p>
        </p:txBody>
      </p:sp>
    </p:spTree>
    <p:extLst>
      <p:ext uri="{BB962C8B-B14F-4D97-AF65-F5344CB8AC3E}">
        <p14:creationId xmlns:p14="http://schemas.microsoft.com/office/powerpoint/2010/main" val="423241087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93FE9015-F5D6-BA6B-4DA7-F08EC1ED4715}"/>
              </a:ext>
            </a:extLst>
          </p:cNvPr>
          <p:cNvSpPr>
            <a:spLocks noGrp="1"/>
          </p:cNvSpPr>
          <p:nvPr>
            <p:ph type="body" sz="half" idx="2"/>
          </p:nvPr>
        </p:nvSpPr>
        <p:spPr>
          <a:xfrm>
            <a:off x="567159" y="5492906"/>
            <a:ext cx="8160152" cy="839617"/>
          </a:xfrm>
        </p:spPr>
        <p:txBody>
          <a:bodyPr>
            <a:normAutofit fontScale="77500" lnSpcReduction="20000"/>
          </a:bodyPr>
          <a:lstStyle/>
          <a:p>
            <a:pPr algn="l"/>
            <a:r>
              <a:rPr lang="en-US" sz="2300" dirty="0"/>
              <a:t>The Compton Spectrometer and Imager (COSI) was developed under NASA’s APRA program as a balloon-borne telescope and has been recently selected as a NASA Small Explorer (SMEX) satellite mission for launch in 2026.</a:t>
            </a:r>
          </a:p>
          <a:p>
            <a:endParaRPr lang="en-US" dirty="0"/>
          </a:p>
        </p:txBody>
      </p:sp>
      <p:pic>
        <p:nvPicPr>
          <p:cNvPr id="6" name="Content Placeholder 4" descr="A screenshot of a computer&#10;&#10;Description automatically generated with medium confidence">
            <a:extLst>
              <a:ext uri="{FF2B5EF4-FFF2-40B4-BE49-F238E27FC236}">
                <a16:creationId xmlns:a16="http://schemas.microsoft.com/office/drawing/2014/main" id="{8105FCA8-C014-CD45-AA73-3C6C8F246420}"/>
              </a:ext>
            </a:extLst>
          </p:cNvPr>
          <p:cNvPicPr>
            <a:picLocks noGrp="1" noChangeAspect="1"/>
          </p:cNvPicPr>
          <p:nvPr/>
        </p:nvPicPr>
        <p:blipFill>
          <a:blip r:embed="rId3">
            <a:extLst>
              <a:ext uri="{28A0092B-C50C-407E-A947-70E740481C1C}">
                <a14:useLocalDpi xmlns:a14="http://schemas.microsoft.com/office/drawing/2010/main"/>
              </a:ext>
            </a:extLst>
          </a:blip>
          <a:stretch>
            <a:fillRect/>
          </a:stretch>
        </p:blipFill>
        <p:spPr>
          <a:xfrm>
            <a:off x="1224802" y="897973"/>
            <a:ext cx="6844871" cy="3802705"/>
          </a:xfrm>
          <a:prstGeom prst="rect">
            <a:avLst/>
          </a:prstGeom>
          <a:ln>
            <a:noFill/>
          </a:ln>
          <a:effectLst>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a:sp3d>
          <a:extLst>
            <a:ext uri="{C572A759-6A51-4108-AA02-DFA0A04FC94B}">
              <ma14:wrappingTextBoxFlag xmlns:lc="http://schemas.openxmlformats.org/drawingml/2006/lockedCanvas" xmlns="" xmlns:m="http://schemas.openxmlformats.org/officeDocument/2006/math" xmlns:a14="http://schemas.microsoft.com/office/drawing/2010/main" xmlns:ma14="http://schemas.microsoft.com/office/mac/drawingml/2011/main" val="1"/>
            </a:ext>
          </a:extLst>
        </p:spPr>
      </p:pic>
      <p:sp>
        <p:nvSpPr>
          <p:cNvPr id="7" name="Text Placeholder 2">
            <a:extLst>
              <a:ext uri="{FF2B5EF4-FFF2-40B4-BE49-F238E27FC236}">
                <a16:creationId xmlns:a16="http://schemas.microsoft.com/office/drawing/2014/main" id="{9C51B8D4-F26B-21B4-38BB-0601FA9BE4B8}"/>
              </a:ext>
            </a:extLst>
          </p:cNvPr>
          <p:cNvSpPr txBox="1">
            <a:spLocks/>
          </p:cNvSpPr>
          <p:nvPr/>
        </p:nvSpPr>
        <p:spPr>
          <a:xfrm>
            <a:off x="5020917" y="5103949"/>
            <a:ext cx="3472405" cy="365125"/>
          </a:xfrm>
          <a:prstGeom prst="rect">
            <a:avLst/>
          </a:prstGeom>
        </p:spPr>
        <p:txBody>
          <a:bodyPr vert="horz" lIns="91440" tIns="45720" rIns="91440" bIns="45720" rtlCol="0" anchor="ctr">
            <a:normAutofit/>
          </a:bodyPr>
          <a:lstStyle>
            <a:lvl1pPr marL="0" indent="0" algn="l" defTabSz="685800" rtl="0" eaLnBrk="1" latinLnBrk="0" hangingPunct="1">
              <a:lnSpc>
                <a:spcPct val="90000"/>
              </a:lnSpc>
              <a:spcBef>
                <a:spcPts val="750"/>
              </a:spcBef>
              <a:buFont typeface="Arial" panose="020B0604020202020204" pitchFamily="34" charset="0"/>
              <a:buNone/>
              <a:defRPr sz="1200" kern="1200">
                <a:gradFill>
                  <a:gsLst>
                    <a:gs pos="34000">
                      <a:schemeClr val="tx1">
                        <a:lumMod val="93000"/>
                      </a:schemeClr>
                    </a:gs>
                    <a:gs pos="0">
                      <a:schemeClr val="bg1">
                        <a:lumMod val="25000"/>
                        <a:lumOff val="75000"/>
                      </a:schemeClr>
                    </a:gs>
                    <a:gs pos="100000">
                      <a:schemeClr val="tx2">
                        <a:lumMod val="0"/>
                        <a:lumOff val="100000"/>
                      </a:schemeClr>
                    </a:gs>
                  </a:gsLst>
                  <a:lin ang="4800000" scaled="0"/>
                </a:gradFill>
                <a:latin typeface="+mn-lt"/>
                <a:ea typeface="+mn-ea"/>
                <a:cs typeface="+mn-cs"/>
              </a:defRPr>
            </a:lvl1pPr>
            <a:lvl2pPr marL="342900" indent="0" algn="l" defTabSz="685800" rtl="0" eaLnBrk="1" latinLnBrk="0" hangingPunct="1">
              <a:lnSpc>
                <a:spcPct val="90000"/>
              </a:lnSpc>
              <a:spcBef>
                <a:spcPts val="375"/>
              </a:spcBef>
              <a:buFont typeface="Arial" panose="020B0604020202020204" pitchFamily="34" charset="0"/>
              <a:buNone/>
              <a:defRPr sz="1050" kern="1200">
                <a:gradFill>
                  <a:gsLst>
                    <a:gs pos="34000">
                      <a:schemeClr val="tx1">
                        <a:lumMod val="93000"/>
                      </a:schemeClr>
                    </a:gs>
                    <a:gs pos="0">
                      <a:schemeClr val="bg1">
                        <a:lumMod val="25000"/>
                        <a:lumOff val="75000"/>
                      </a:schemeClr>
                    </a:gs>
                    <a:gs pos="100000">
                      <a:schemeClr val="tx2">
                        <a:lumMod val="0"/>
                        <a:lumOff val="100000"/>
                      </a:schemeClr>
                    </a:gs>
                  </a:gsLst>
                  <a:lin ang="4800000" scaled="0"/>
                </a:gradFill>
                <a:latin typeface="+mn-lt"/>
                <a:ea typeface="+mn-ea"/>
                <a:cs typeface="+mn-cs"/>
              </a:defRPr>
            </a:lvl2pPr>
            <a:lvl3pPr marL="685800" indent="0" algn="l" defTabSz="685800" rtl="0" eaLnBrk="1" latinLnBrk="0" hangingPunct="1">
              <a:lnSpc>
                <a:spcPct val="90000"/>
              </a:lnSpc>
              <a:spcBef>
                <a:spcPts val="375"/>
              </a:spcBef>
              <a:buFont typeface="Arial" panose="020B0604020202020204" pitchFamily="34" charset="0"/>
              <a:buNone/>
              <a:defRPr sz="900" kern="1200">
                <a:gradFill>
                  <a:gsLst>
                    <a:gs pos="34000">
                      <a:schemeClr val="tx1">
                        <a:lumMod val="93000"/>
                      </a:schemeClr>
                    </a:gs>
                    <a:gs pos="0">
                      <a:schemeClr val="bg1">
                        <a:lumMod val="25000"/>
                        <a:lumOff val="75000"/>
                      </a:schemeClr>
                    </a:gs>
                    <a:gs pos="100000">
                      <a:schemeClr val="tx2">
                        <a:lumMod val="0"/>
                        <a:lumOff val="100000"/>
                      </a:schemeClr>
                    </a:gs>
                  </a:gsLst>
                  <a:lin ang="4800000" scaled="0"/>
                </a:gradFill>
                <a:latin typeface="+mn-lt"/>
                <a:ea typeface="+mn-ea"/>
                <a:cs typeface="+mn-cs"/>
              </a:defRPr>
            </a:lvl3pPr>
            <a:lvl4pPr marL="1028700" indent="0" algn="l" defTabSz="685800" rtl="0" eaLnBrk="1" latinLnBrk="0" hangingPunct="1">
              <a:lnSpc>
                <a:spcPct val="90000"/>
              </a:lnSpc>
              <a:spcBef>
                <a:spcPts val="375"/>
              </a:spcBef>
              <a:buFont typeface="Arial" panose="020B0604020202020204" pitchFamily="34" charset="0"/>
              <a:buNone/>
              <a:defRPr sz="750" kern="1200">
                <a:gradFill>
                  <a:gsLst>
                    <a:gs pos="34000">
                      <a:schemeClr val="tx1">
                        <a:lumMod val="93000"/>
                      </a:schemeClr>
                    </a:gs>
                    <a:gs pos="0">
                      <a:schemeClr val="bg1">
                        <a:lumMod val="25000"/>
                        <a:lumOff val="75000"/>
                      </a:schemeClr>
                    </a:gs>
                    <a:gs pos="100000">
                      <a:schemeClr val="tx2">
                        <a:lumMod val="0"/>
                        <a:lumOff val="100000"/>
                      </a:schemeClr>
                    </a:gs>
                  </a:gsLst>
                  <a:lin ang="4800000" scaled="0"/>
                </a:gradFill>
                <a:latin typeface="+mn-lt"/>
                <a:ea typeface="+mn-ea"/>
                <a:cs typeface="+mn-cs"/>
              </a:defRPr>
            </a:lvl4pPr>
            <a:lvl5pPr marL="1371600" indent="0" algn="l" defTabSz="685800" rtl="0" eaLnBrk="1" latinLnBrk="0" hangingPunct="1">
              <a:lnSpc>
                <a:spcPct val="90000"/>
              </a:lnSpc>
              <a:spcBef>
                <a:spcPts val="375"/>
              </a:spcBef>
              <a:buFont typeface="Arial" panose="020B0604020202020204" pitchFamily="34" charset="0"/>
              <a:buNone/>
              <a:defRPr sz="750" kern="1200">
                <a:gradFill>
                  <a:gsLst>
                    <a:gs pos="34000">
                      <a:schemeClr val="tx1">
                        <a:lumMod val="93000"/>
                      </a:schemeClr>
                    </a:gs>
                    <a:gs pos="0">
                      <a:schemeClr val="bg1">
                        <a:lumMod val="25000"/>
                        <a:lumOff val="75000"/>
                      </a:schemeClr>
                    </a:gs>
                    <a:gs pos="100000">
                      <a:schemeClr val="tx2">
                        <a:lumMod val="0"/>
                        <a:lumOff val="100000"/>
                      </a:schemeClr>
                    </a:gs>
                  </a:gsLst>
                  <a:lin ang="4800000" scaled="0"/>
                </a:gradFill>
                <a:latin typeface="+mn-lt"/>
                <a:ea typeface="+mn-ea"/>
                <a:cs typeface="+mn-cs"/>
              </a:defRPr>
            </a:lvl5pPr>
            <a:lvl6pPr marL="1714500" indent="0" algn="l" defTabSz="685800" rtl="0" eaLnBrk="1" latinLnBrk="0" hangingPunct="1">
              <a:lnSpc>
                <a:spcPct val="90000"/>
              </a:lnSpc>
              <a:spcBef>
                <a:spcPts val="375"/>
              </a:spcBef>
              <a:buFont typeface="Arial" panose="020B0604020202020204" pitchFamily="34" charset="0"/>
              <a:buNone/>
              <a:defRPr sz="750" kern="1200">
                <a:solidFill>
                  <a:schemeClr val="tx1"/>
                </a:solidFill>
                <a:latin typeface="+mn-lt"/>
                <a:ea typeface="+mn-ea"/>
                <a:cs typeface="+mn-cs"/>
              </a:defRPr>
            </a:lvl6pPr>
            <a:lvl7pPr marL="2057400" indent="0" algn="l" defTabSz="685800" rtl="0" eaLnBrk="1" latinLnBrk="0" hangingPunct="1">
              <a:lnSpc>
                <a:spcPct val="90000"/>
              </a:lnSpc>
              <a:spcBef>
                <a:spcPts val="375"/>
              </a:spcBef>
              <a:buFont typeface="Arial" panose="020B0604020202020204" pitchFamily="34" charset="0"/>
              <a:buNone/>
              <a:defRPr sz="750" kern="1200">
                <a:solidFill>
                  <a:schemeClr val="tx1"/>
                </a:solidFill>
                <a:latin typeface="+mn-lt"/>
                <a:ea typeface="+mn-ea"/>
                <a:cs typeface="+mn-cs"/>
              </a:defRPr>
            </a:lvl7pPr>
            <a:lvl8pPr marL="2400300" indent="0" algn="l" defTabSz="685800" rtl="0" eaLnBrk="1" latinLnBrk="0" hangingPunct="1">
              <a:lnSpc>
                <a:spcPct val="90000"/>
              </a:lnSpc>
              <a:spcBef>
                <a:spcPts val="375"/>
              </a:spcBef>
              <a:buFont typeface="Arial" panose="020B0604020202020204" pitchFamily="34" charset="0"/>
              <a:buNone/>
              <a:defRPr sz="750" kern="1200">
                <a:solidFill>
                  <a:schemeClr val="tx1"/>
                </a:solidFill>
                <a:latin typeface="+mn-lt"/>
                <a:ea typeface="+mn-ea"/>
                <a:cs typeface="+mn-cs"/>
              </a:defRPr>
            </a:lvl8pPr>
            <a:lvl9pPr marL="2743200" indent="0" algn="l" defTabSz="685800" rtl="0" eaLnBrk="1" latinLnBrk="0" hangingPunct="1">
              <a:lnSpc>
                <a:spcPct val="90000"/>
              </a:lnSpc>
              <a:spcBef>
                <a:spcPts val="375"/>
              </a:spcBef>
              <a:buFont typeface="Arial" panose="020B0604020202020204" pitchFamily="34" charset="0"/>
              <a:buNone/>
              <a:defRPr sz="750" kern="1200">
                <a:solidFill>
                  <a:schemeClr val="tx1"/>
                </a:solidFill>
                <a:latin typeface="+mn-lt"/>
                <a:ea typeface="+mn-ea"/>
                <a:cs typeface="+mn-cs"/>
              </a:defRPr>
            </a:lvl9pPr>
          </a:lstStyle>
          <a:p>
            <a:r>
              <a:rPr lang="en-US" dirty="0"/>
              <a:t>From NASA Astrophysics Town Hall:  Paul Hertz</a:t>
            </a:r>
          </a:p>
          <a:p>
            <a:endParaRPr lang="en-US" dirty="0"/>
          </a:p>
        </p:txBody>
      </p:sp>
      <p:sp>
        <p:nvSpPr>
          <p:cNvPr id="2" name="Oval 1">
            <a:extLst>
              <a:ext uri="{FF2B5EF4-FFF2-40B4-BE49-F238E27FC236}">
                <a16:creationId xmlns:a16="http://schemas.microsoft.com/office/drawing/2014/main" id="{B1B305F7-D302-AE9E-074D-6B1513D779B5}"/>
              </a:ext>
            </a:extLst>
          </p:cNvPr>
          <p:cNvSpPr/>
          <p:nvPr/>
        </p:nvSpPr>
        <p:spPr>
          <a:xfrm>
            <a:off x="4289613" y="3980329"/>
            <a:ext cx="618564" cy="578224"/>
          </a:xfrm>
          <a:prstGeom prst="ellipse">
            <a:avLst/>
          </a:prstGeom>
          <a:noFill/>
          <a:ln w="22225">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ooter Placeholder 4">
            <a:extLst>
              <a:ext uri="{FF2B5EF4-FFF2-40B4-BE49-F238E27FC236}">
                <a16:creationId xmlns:a16="http://schemas.microsoft.com/office/drawing/2014/main" id="{3E774037-BB06-2685-B8B9-D63F85E93831}"/>
              </a:ext>
            </a:extLst>
          </p:cNvPr>
          <p:cNvSpPr>
            <a:spLocks noGrp="1"/>
          </p:cNvSpPr>
          <p:nvPr>
            <p:ph type="ftr" sz="quarter" idx="11"/>
          </p:nvPr>
        </p:nvSpPr>
        <p:spPr>
          <a:xfrm>
            <a:off x="1102647" y="6296683"/>
            <a:ext cx="3587780" cy="561319"/>
          </a:xfrm>
          <a:noFill/>
        </p:spPr>
        <p:txBody>
          <a:bodyPr/>
          <a:lstStyle/>
          <a:p>
            <a:r>
              <a:rPr lang="en-US" dirty="0" err="1"/>
              <a:t>TeVPA</a:t>
            </a:r>
            <a:r>
              <a:rPr lang="en-US" dirty="0"/>
              <a:t> 2022, Kingston, Ontario</a:t>
            </a:r>
          </a:p>
          <a:p>
            <a:r>
              <a:rPr lang="en-US" dirty="0"/>
              <a:t>Jarred Roberts – University of California San Diego</a:t>
            </a:r>
          </a:p>
        </p:txBody>
      </p:sp>
      <p:sp>
        <p:nvSpPr>
          <p:cNvPr id="9" name="Slide Number Placeholder 5">
            <a:extLst>
              <a:ext uri="{FF2B5EF4-FFF2-40B4-BE49-F238E27FC236}">
                <a16:creationId xmlns:a16="http://schemas.microsoft.com/office/drawing/2014/main" id="{57215DEA-C085-5D8D-BAB2-BC3637408EF3}"/>
              </a:ext>
            </a:extLst>
          </p:cNvPr>
          <p:cNvSpPr>
            <a:spLocks noGrp="1"/>
          </p:cNvSpPr>
          <p:nvPr>
            <p:ph type="sldNum" sz="quarter" idx="12"/>
          </p:nvPr>
        </p:nvSpPr>
        <p:spPr>
          <a:xfrm>
            <a:off x="8329298" y="6394781"/>
            <a:ext cx="565159" cy="365125"/>
          </a:xfrm>
        </p:spPr>
        <p:txBody>
          <a:bodyPr/>
          <a:lstStyle/>
          <a:p>
            <a:fld id="{6D22F896-40B5-4ADD-8801-0D06FADFA095}" type="slidenum">
              <a:rPr lang="en-US" smtClean="0"/>
              <a:t>3</a:t>
            </a:fld>
            <a:endParaRPr lang="en-US" dirty="0"/>
          </a:p>
        </p:txBody>
      </p:sp>
      <p:pic>
        <p:nvPicPr>
          <p:cNvPr id="10" name="Picture 9" descr="Logo, company name&#10;&#10;Description automatically generated">
            <a:extLst>
              <a:ext uri="{FF2B5EF4-FFF2-40B4-BE49-F238E27FC236}">
                <a16:creationId xmlns:a16="http://schemas.microsoft.com/office/drawing/2014/main" id="{19602D7F-27FF-84D4-B9B0-1E5AA66A5211}"/>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3297" y="6343135"/>
            <a:ext cx="948265" cy="416768"/>
          </a:xfrm>
          <a:prstGeom prst="rect">
            <a:avLst/>
          </a:prstGeom>
        </p:spPr>
      </p:pic>
    </p:spTree>
    <p:extLst>
      <p:ext uri="{BB962C8B-B14F-4D97-AF65-F5344CB8AC3E}">
        <p14:creationId xmlns:p14="http://schemas.microsoft.com/office/powerpoint/2010/main" val="298309502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25B71044-5FC7-D5E9-3302-40CC825F659D}"/>
              </a:ext>
            </a:extLst>
          </p:cNvPr>
          <p:cNvPicPr>
            <a:picLocks noChangeAspect="1"/>
          </p:cNvPicPr>
          <p:nvPr/>
        </p:nvPicPr>
        <p:blipFill rotWithShape="1">
          <a:blip r:embed="rId3" cstate="hqprint">
            <a:extLst>
              <a:ext uri="{28A0092B-C50C-407E-A947-70E740481C1C}">
                <a14:useLocalDpi xmlns:a14="http://schemas.microsoft.com/office/drawing/2010/main"/>
              </a:ext>
            </a:extLst>
          </a:blip>
          <a:srcRect l="3719" t="1737" r="540"/>
          <a:stretch/>
        </p:blipFill>
        <p:spPr>
          <a:xfrm>
            <a:off x="4572001" y="1595084"/>
            <a:ext cx="3995188" cy="3457651"/>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3" name="Title 2">
            <a:extLst>
              <a:ext uri="{FF2B5EF4-FFF2-40B4-BE49-F238E27FC236}">
                <a16:creationId xmlns:a16="http://schemas.microsoft.com/office/drawing/2014/main" id="{7DF906BE-2B43-7F4C-85EB-55CCE4CB6778}"/>
              </a:ext>
            </a:extLst>
          </p:cNvPr>
          <p:cNvSpPr>
            <a:spLocks noGrp="1"/>
          </p:cNvSpPr>
          <p:nvPr>
            <p:ph type="title"/>
          </p:nvPr>
        </p:nvSpPr>
        <p:spPr>
          <a:xfrm>
            <a:off x="376178" y="186262"/>
            <a:ext cx="7053395" cy="828708"/>
          </a:xfrm>
        </p:spPr>
        <p:txBody>
          <a:bodyPr>
            <a:normAutofit fontScale="90000"/>
          </a:bodyPr>
          <a:lstStyle/>
          <a:p>
            <a:pPr algn="l"/>
            <a:r>
              <a:rPr lang="en-US" sz="3200" dirty="0"/>
              <a:t>Science opportunities in the “MeV Gap”</a:t>
            </a:r>
          </a:p>
        </p:txBody>
      </p:sp>
      <p:cxnSp>
        <p:nvCxnSpPr>
          <p:cNvPr id="6" name="Straight Arrow Connector 5">
            <a:extLst>
              <a:ext uri="{FF2B5EF4-FFF2-40B4-BE49-F238E27FC236}">
                <a16:creationId xmlns:a16="http://schemas.microsoft.com/office/drawing/2014/main" id="{DF5C9C74-EE64-2F42-91FF-A2707D04DDF9}"/>
              </a:ext>
            </a:extLst>
          </p:cNvPr>
          <p:cNvCxnSpPr>
            <a:cxnSpLocks/>
          </p:cNvCxnSpPr>
          <p:nvPr/>
        </p:nvCxnSpPr>
        <p:spPr bwMode="auto">
          <a:xfrm>
            <a:off x="6128127" y="3743001"/>
            <a:ext cx="1136273" cy="0"/>
          </a:xfrm>
          <a:prstGeom prst="straightConnector1">
            <a:avLst/>
          </a:prstGeom>
          <a:noFill/>
          <a:ln w="31750" cap="flat" cmpd="sng" algn="ctr">
            <a:solidFill>
              <a:srgbClr val="C00000"/>
            </a:solidFill>
            <a:prstDash val="solid"/>
            <a:round/>
            <a:headEnd type="triangle" w="med" len="med"/>
            <a:tailEnd type="triangle"/>
          </a:ln>
          <a:effectLst/>
        </p:spPr>
      </p:cxnSp>
      <p:sp>
        <p:nvSpPr>
          <p:cNvPr id="7" name="TextBox 6">
            <a:extLst>
              <a:ext uri="{FF2B5EF4-FFF2-40B4-BE49-F238E27FC236}">
                <a16:creationId xmlns:a16="http://schemas.microsoft.com/office/drawing/2014/main" id="{77855DE3-40AE-AC47-BA8C-03CC8A6C77E2}"/>
              </a:ext>
            </a:extLst>
          </p:cNvPr>
          <p:cNvSpPr txBox="1"/>
          <p:nvPr/>
        </p:nvSpPr>
        <p:spPr>
          <a:xfrm>
            <a:off x="6176729" y="3395032"/>
            <a:ext cx="1039067" cy="307777"/>
          </a:xfrm>
          <a:prstGeom prst="rect">
            <a:avLst/>
          </a:prstGeom>
          <a:noFill/>
          <a:ln>
            <a:noFill/>
          </a:ln>
        </p:spPr>
        <p:txBody>
          <a:bodyPr wrap="none" rtlCol="0">
            <a:spAutoFit/>
          </a:bodyPr>
          <a:lstStyle/>
          <a:p>
            <a:pPr>
              <a:buNone/>
            </a:pPr>
            <a:r>
              <a:rPr lang="en-US" sz="1400" dirty="0">
                <a:solidFill>
                  <a:schemeClr val="accent1"/>
                </a:solidFill>
                <a:latin typeface="Tahoma" panose="020B0604030504040204" pitchFamily="34" charset="0"/>
                <a:ea typeface="Tahoma" panose="020B0604030504040204" pitchFamily="34" charset="0"/>
                <a:cs typeface="Tahoma" panose="020B0604030504040204" pitchFamily="34" charset="0"/>
              </a:rPr>
              <a:t>“MeV Gap”</a:t>
            </a:r>
          </a:p>
        </p:txBody>
      </p:sp>
      <p:sp>
        <p:nvSpPr>
          <p:cNvPr id="8" name="TextBox 7">
            <a:extLst>
              <a:ext uri="{FF2B5EF4-FFF2-40B4-BE49-F238E27FC236}">
                <a16:creationId xmlns:a16="http://schemas.microsoft.com/office/drawing/2014/main" id="{2587C6F3-809C-2C41-8BB1-98592BB74DB9}"/>
              </a:ext>
            </a:extLst>
          </p:cNvPr>
          <p:cNvSpPr txBox="1"/>
          <p:nvPr/>
        </p:nvSpPr>
        <p:spPr>
          <a:xfrm>
            <a:off x="4417091" y="5320486"/>
            <a:ext cx="4254471" cy="1200329"/>
          </a:xfrm>
          <a:prstGeom prst="rect">
            <a:avLst/>
          </a:prstGeom>
          <a:noFill/>
        </p:spPr>
        <p:txBody>
          <a:bodyPr wrap="square" rtlCol="0">
            <a:spAutoFit/>
          </a:bodyPr>
          <a:lstStyle/>
          <a:p>
            <a:pPr algn="ctr"/>
            <a:r>
              <a:rPr lang="en-US" dirty="0">
                <a:solidFill>
                  <a:schemeClr val="tx2"/>
                </a:solidFill>
                <a:ea typeface="Tahoma" panose="020B0604030504040204" pitchFamily="34" charset="0"/>
                <a:cs typeface="Tahoma" panose="020B0604030504040204" pitchFamily="34" charset="0"/>
              </a:rPr>
              <a:t>The “MeV gap” is </a:t>
            </a:r>
            <a:r>
              <a:rPr lang="en-US" dirty="0">
                <a:solidFill>
                  <a:schemeClr val="tx2"/>
                </a:solidFill>
              </a:rPr>
              <a:t>one of the least explored regions of the electromagnetic spectrum</a:t>
            </a:r>
          </a:p>
          <a:p>
            <a:pPr>
              <a:buNone/>
            </a:pPr>
            <a:endParaRPr lang="en-US" dirty="0">
              <a:solidFill>
                <a:schemeClr val="tx2"/>
              </a:solidFill>
              <a:latin typeface="+mj-lt"/>
              <a:ea typeface="Tahoma" panose="020B0604030504040204" pitchFamily="34" charset="0"/>
              <a:cs typeface="Tahoma" panose="020B0604030504040204" pitchFamily="34" charset="0"/>
            </a:endParaRPr>
          </a:p>
        </p:txBody>
      </p:sp>
      <p:cxnSp>
        <p:nvCxnSpPr>
          <p:cNvPr id="18" name="Straight Connector 17">
            <a:extLst>
              <a:ext uri="{FF2B5EF4-FFF2-40B4-BE49-F238E27FC236}">
                <a16:creationId xmlns:a16="http://schemas.microsoft.com/office/drawing/2014/main" id="{B8D65FBE-73DB-9E6A-3B6F-FB4FF28296BD}"/>
              </a:ext>
            </a:extLst>
          </p:cNvPr>
          <p:cNvCxnSpPr/>
          <p:nvPr/>
        </p:nvCxnSpPr>
        <p:spPr>
          <a:xfrm flipV="1">
            <a:off x="376178" y="1102319"/>
            <a:ext cx="8397433" cy="46299"/>
          </a:xfrm>
          <a:prstGeom prst="line">
            <a:avLst/>
          </a:prstGeom>
          <a:ln w="22225">
            <a:solidFill>
              <a:schemeClr val="accent2"/>
            </a:solidFill>
          </a:ln>
        </p:spPr>
        <p:style>
          <a:lnRef idx="1">
            <a:schemeClr val="accent1"/>
          </a:lnRef>
          <a:fillRef idx="0">
            <a:schemeClr val="accent1"/>
          </a:fillRef>
          <a:effectRef idx="0">
            <a:schemeClr val="accent1"/>
          </a:effectRef>
          <a:fontRef idx="minor">
            <a:schemeClr val="tx1"/>
          </a:fontRef>
        </p:style>
      </p:cxnSp>
      <p:sp>
        <p:nvSpPr>
          <p:cNvPr id="11" name="Footer Placeholder 4">
            <a:extLst>
              <a:ext uri="{FF2B5EF4-FFF2-40B4-BE49-F238E27FC236}">
                <a16:creationId xmlns:a16="http://schemas.microsoft.com/office/drawing/2014/main" id="{2F1C9DD5-D87A-8FED-1AD6-FCB637F8AB83}"/>
              </a:ext>
            </a:extLst>
          </p:cNvPr>
          <p:cNvSpPr>
            <a:spLocks noGrp="1"/>
          </p:cNvSpPr>
          <p:nvPr>
            <p:ph type="ftr" sz="quarter" idx="11"/>
          </p:nvPr>
        </p:nvSpPr>
        <p:spPr>
          <a:xfrm>
            <a:off x="1102647" y="6296683"/>
            <a:ext cx="3587780" cy="561319"/>
          </a:xfrm>
          <a:noFill/>
        </p:spPr>
        <p:txBody>
          <a:bodyPr/>
          <a:lstStyle/>
          <a:p>
            <a:r>
              <a:rPr lang="en-US" dirty="0" err="1"/>
              <a:t>TeVPA</a:t>
            </a:r>
            <a:r>
              <a:rPr lang="en-US" dirty="0"/>
              <a:t> 2022, Kingston, Ontario </a:t>
            </a:r>
          </a:p>
          <a:p>
            <a:r>
              <a:rPr lang="en-US" dirty="0"/>
              <a:t>Jarred Roberts – University of California San Diego</a:t>
            </a:r>
          </a:p>
        </p:txBody>
      </p:sp>
      <p:sp>
        <p:nvSpPr>
          <p:cNvPr id="12" name="Slide Number Placeholder 5">
            <a:extLst>
              <a:ext uri="{FF2B5EF4-FFF2-40B4-BE49-F238E27FC236}">
                <a16:creationId xmlns:a16="http://schemas.microsoft.com/office/drawing/2014/main" id="{481503FD-77EA-BD5F-57ED-BA33BA6104E2}"/>
              </a:ext>
            </a:extLst>
          </p:cNvPr>
          <p:cNvSpPr>
            <a:spLocks noGrp="1"/>
          </p:cNvSpPr>
          <p:nvPr>
            <p:ph type="sldNum" sz="quarter" idx="12"/>
          </p:nvPr>
        </p:nvSpPr>
        <p:spPr>
          <a:xfrm>
            <a:off x="8329298" y="6394781"/>
            <a:ext cx="565159" cy="365125"/>
          </a:xfrm>
        </p:spPr>
        <p:txBody>
          <a:bodyPr/>
          <a:lstStyle/>
          <a:p>
            <a:fld id="{6D22F896-40B5-4ADD-8801-0D06FADFA095}" type="slidenum">
              <a:rPr lang="en-US" smtClean="0"/>
              <a:t>4</a:t>
            </a:fld>
            <a:endParaRPr lang="en-US" dirty="0"/>
          </a:p>
        </p:txBody>
      </p:sp>
      <p:pic>
        <p:nvPicPr>
          <p:cNvPr id="13" name="Picture 12" descr="Logo, company name&#10;&#10;Description automatically generated">
            <a:extLst>
              <a:ext uri="{FF2B5EF4-FFF2-40B4-BE49-F238E27FC236}">
                <a16:creationId xmlns:a16="http://schemas.microsoft.com/office/drawing/2014/main" id="{BBB38BD6-DDC8-8978-75A2-4357A858CEDB}"/>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3297" y="6343135"/>
            <a:ext cx="948265" cy="416768"/>
          </a:xfrm>
          <a:prstGeom prst="rect">
            <a:avLst/>
          </a:prstGeom>
        </p:spPr>
      </p:pic>
      <p:sp>
        <p:nvSpPr>
          <p:cNvPr id="19" name="Content Placeholder 1">
            <a:extLst>
              <a:ext uri="{FF2B5EF4-FFF2-40B4-BE49-F238E27FC236}">
                <a16:creationId xmlns:a16="http://schemas.microsoft.com/office/drawing/2014/main" id="{BC41F6D8-A9C6-4A31-A323-D688BC79FFAD}"/>
              </a:ext>
            </a:extLst>
          </p:cNvPr>
          <p:cNvSpPr>
            <a:spLocks noGrp="1"/>
          </p:cNvSpPr>
          <p:nvPr>
            <p:ph idx="1"/>
          </p:nvPr>
        </p:nvSpPr>
        <p:spPr>
          <a:xfrm>
            <a:off x="126773" y="1526758"/>
            <a:ext cx="4092259" cy="4502627"/>
          </a:xfrm>
        </p:spPr>
        <p:txBody>
          <a:bodyPr>
            <a:normAutofit/>
          </a:bodyPr>
          <a:lstStyle/>
          <a:p>
            <a:r>
              <a:rPr lang="en-US" dirty="0">
                <a:solidFill>
                  <a:schemeClr val="accent2"/>
                </a:solidFill>
              </a:rPr>
              <a:t>Signals and sources in the COSI energy range (0.2-5 MeV)</a:t>
            </a:r>
          </a:p>
          <a:p>
            <a:pPr lvl="1">
              <a:spcAft>
                <a:spcPts val="1200"/>
              </a:spcAft>
            </a:pPr>
            <a:r>
              <a:rPr lang="en-US" dirty="0"/>
              <a:t>e</a:t>
            </a:r>
            <a:r>
              <a:rPr lang="en-US" baseline="30000" dirty="0"/>
              <a:t>-</a:t>
            </a:r>
            <a:r>
              <a:rPr lang="en-US" dirty="0"/>
              <a:t>e</a:t>
            </a:r>
            <a:r>
              <a:rPr lang="en-US" baseline="30000" dirty="0"/>
              <a:t>+</a:t>
            </a:r>
            <a:r>
              <a:rPr lang="en-US" dirty="0"/>
              <a:t> annihilation line at 511 keV</a:t>
            </a:r>
          </a:p>
          <a:p>
            <a:pPr lvl="1"/>
            <a:r>
              <a:rPr lang="en-US" dirty="0"/>
              <a:t>Gamma-ray lines from nucleosynthesis</a:t>
            </a:r>
          </a:p>
          <a:p>
            <a:pPr lvl="1">
              <a:spcAft>
                <a:spcPts val="1200"/>
              </a:spcAft>
            </a:pPr>
            <a:r>
              <a:rPr lang="en-US" dirty="0"/>
              <a:t>Accreting black holes and gamma-ray bursts (GRBs) w/polarization</a:t>
            </a:r>
          </a:p>
          <a:p>
            <a:pPr lvl="1"/>
            <a:r>
              <a:rPr lang="en-US" dirty="0" err="1"/>
              <a:t>Multimessenger</a:t>
            </a:r>
            <a:r>
              <a:rPr lang="en-US" dirty="0"/>
              <a:t> sources</a:t>
            </a:r>
          </a:p>
          <a:p>
            <a:pPr lvl="2"/>
            <a:r>
              <a:rPr lang="en-US" dirty="0"/>
              <a:t>Merging neutron stars</a:t>
            </a:r>
          </a:p>
          <a:p>
            <a:pPr lvl="2"/>
            <a:r>
              <a:rPr lang="en-US" dirty="0"/>
              <a:t>High-energy neutrinos</a:t>
            </a:r>
          </a:p>
        </p:txBody>
      </p:sp>
    </p:spTree>
    <p:extLst>
      <p:ext uri="{BB962C8B-B14F-4D97-AF65-F5344CB8AC3E}">
        <p14:creationId xmlns:p14="http://schemas.microsoft.com/office/powerpoint/2010/main" val="384891267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11">
            <a:extLst>
              <a:ext uri="{FF2B5EF4-FFF2-40B4-BE49-F238E27FC236}">
                <a16:creationId xmlns:a16="http://schemas.microsoft.com/office/drawing/2014/main" id="{81F8A76E-7BDB-7D49-B717-26CBFA6C90EA}"/>
              </a:ext>
            </a:extLst>
          </p:cNvPr>
          <p:cNvSpPr txBox="1"/>
          <p:nvPr/>
        </p:nvSpPr>
        <p:spPr>
          <a:xfrm>
            <a:off x="5119087" y="1272382"/>
            <a:ext cx="2629246" cy="307777"/>
          </a:xfrm>
          <a:prstGeom prst="rect">
            <a:avLst/>
          </a:prstGeom>
          <a:noFill/>
        </p:spPr>
        <p:txBody>
          <a:bodyPr wrap="none" rtlCol="0">
            <a:spAutoFit/>
          </a:bodyPr>
          <a:lstStyle/>
          <a:p>
            <a:pPr>
              <a:buNone/>
            </a:pPr>
            <a:r>
              <a:rPr lang="en-US" sz="1400" dirty="0">
                <a:ea typeface="Tahoma" panose="020B0604030504040204" pitchFamily="34" charset="0"/>
                <a:cs typeface="Tahoma" panose="020B0604030504040204" pitchFamily="34" charset="0"/>
              </a:rPr>
              <a:t>INTEGRAL/SPI (Bouchet+10)</a:t>
            </a:r>
          </a:p>
        </p:txBody>
      </p:sp>
      <p:sp>
        <p:nvSpPr>
          <p:cNvPr id="18" name="TextBox 17">
            <a:extLst>
              <a:ext uri="{FF2B5EF4-FFF2-40B4-BE49-F238E27FC236}">
                <a16:creationId xmlns:a16="http://schemas.microsoft.com/office/drawing/2014/main" id="{A6E0E3A3-62D8-E54A-A9E8-0729EB264CFE}"/>
              </a:ext>
            </a:extLst>
          </p:cNvPr>
          <p:cNvSpPr txBox="1"/>
          <p:nvPr/>
        </p:nvSpPr>
        <p:spPr>
          <a:xfrm>
            <a:off x="4270117" y="5219465"/>
            <a:ext cx="4157256" cy="1077218"/>
          </a:xfrm>
          <a:prstGeom prst="rect">
            <a:avLst/>
          </a:prstGeom>
          <a:noFill/>
          <a:ln cap="flat">
            <a:solidFill>
              <a:schemeClr val="accent2"/>
            </a:solidFill>
          </a:ln>
        </p:spPr>
        <p:txBody>
          <a:bodyPr wrap="square" rtlCol="0">
            <a:spAutoFit/>
          </a:bodyPr>
          <a:lstStyle/>
          <a:p>
            <a:pPr>
              <a:buNone/>
            </a:pPr>
            <a:r>
              <a:rPr lang="en-US" sz="1600" dirty="0">
                <a:solidFill>
                  <a:schemeClr val="accent2"/>
                </a:solidFill>
                <a:ea typeface="Tahoma" panose="020B0604030504040204" pitchFamily="34" charset="0"/>
                <a:cs typeface="Tahoma" panose="020B0604030504040204" pitchFamily="34" charset="0"/>
              </a:rPr>
              <a:t>Is the 511 keV Galactic bulge excess:</a:t>
            </a:r>
          </a:p>
          <a:p>
            <a:pPr marL="285744" indent="-285744"/>
            <a:r>
              <a:rPr lang="en-US" sz="1600" dirty="0">
                <a:solidFill>
                  <a:schemeClr val="accent2"/>
                </a:solidFill>
                <a:ea typeface="Tahoma" panose="020B0604030504040204" pitchFamily="34" charset="0"/>
                <a:cs typeface="Tahoma" panose="020B0604030504040204" pitchFamily="34" charset="0"/>
              </a:rPr>
              <a:t>Truly diffuse?</a:t>
            </a:r>
          </a:p>
          <a:p>
            <a:pPr marL="285744" indent="-285744"/>
            <a:r>
              <a:rPr lang="en-US" sz="1600" dirty="0">
                <a:solidFill>
                  <a:schemeClr val="accent2"/>
                </a:solidFill>
                <a:ea typeface="Tahoma" panose="020B0604030504040204" pitchFamily="34" charset="0"/>
                <a:cs typeface="Tahoma" panose="020B0604030504040204" pitchFamily="34" charset="0"/>
              </a:rPr>
              <a:t>Made up of individual sources?</a:t>
            </a:r>
          </a:p>
          <a:p>
            <a:pPr marL="285744" indent="-285744"/>
            <a:r>
              <a:rPr lang="en-US" sz="1600" dirty="0">
                <a:solidFill>
                  <a:schemeClr val="accent2"/>
                </a:solidFill>
                <a:ea typeface="Tahoma" panose="020B0604030504040204" pitchFamily="34" charset="0"/>
                <a:cs typeface="Tahoma" panose="020B0604030504040204" pitchFamily="34" charset="0"/>
              </a:rPr>
              <a:t>How many sources or components?</a:t>
            </a:r>
          </a:p>
        </p:txBody>
      </p:sp>
      <p:sp>
        <p:nvSpPr>
          <p:cNvPr id="20" name="TextBox 19">
            <a:extLst>
              <a:ext uri="{FF2B5EF4-FFF2-40B4-BE49-F238E27FC236}">
                <a16:creationId xmlns:a16="http://schemas.microsoft.com/office/drawing/2014/main" id="{B8EEFF5D-7850-9349-8047-5152B61855A7}"/>
              </a:ext>
            </a:extLst>
          </p:cNvPr>
          <p:cNvSpPr txBox="1"/>
          <p:nvPr/>
        </p:nvSpPr>
        <p:spPr>
          <a:xfrm>
            <a:off x="4863658" y="4612873"/>
            <a:ext cx="3140103" cy="369332"/>
          </a:xfrm>
          <a:prstGeom prst="rect">
            <a:avLst/>
          </a:prstGeom>
          <a:noFill/>
        </p:spPr>
        <p:txBody>
          <a:bodyPr wrap="square" rtlCol="0">
            <a:spAutoFit/>
          </a:bodyPr>
          <a:lstStyle/>
          <a:p>
            <a:pPr algn="ctr">
              <a:buNone/>
            </a:pPr>
            <a:r>
              <a:rPr lang="en-US" dirty="0">
                <a:solidFill>
                  <a:schemeClr val="tx2"/>
                </a:solidFill>
                <a:ea typeface="Tahoma" panose="020B0604030504040204" pitchFamily="34" charset="0"/>
                <a:cs typeface="Tahoma" panose="020B0604030504040204" pitchFamily="34" charset="0"/>
              </a:rPr>
              <a:t>Bulge positron excess origin?</a:t>
            </a:r>
          </a:p>
        </p:txBody>
      </p:sp>
      <p:sp>
        <p:nvSpPr>
          <p:cNvPr id="15" name="Title 2">
            <a:extLst>
              <a:ext uri="{FF2B5EF4-FFF2-40B4-BE49-F238E27FC236}">
                <a16:creationId xmlns:a16="http://schemas.microsoft.com/office/drawing/2014/main" id="{ACF3F4FF-E171-F276-DE9B-2C6BE83A687D}"/>
              </a:ext>
            </a:extLst>
          </p:cNvPr>
          <p:cNvSpPr>
            <a:spLocks noGrp="1"/>
          </p:cNvSpPr>
          <p:nvPr>
            <p:ph type="title"/>
          </p:nvPr>
        </p:nvSpPr>
        <p:spPr>
          <a:xfrm>
            <a:off x="376178" y="186262"/>
            <a:ext cx="7053395" cy="828708"/>
          </a:xfrm>
        </p:spPr>
        <p:txBody>
          <a:bodyPr>
            <a:normAutofit fontScale="90000"/>
          </a:bodyPr>
          <a:lstStyle/>
          <a:p>
            <a:pPr algn="l"/>
            <a:r>
              <a:rPr lang="en-US" sz="3200" dirty="0"/>
              <a:t>Science opportunities in the “MeV Gap”</a:t>
            </a:r>
          </a:p>
        </p:txBody>
      </p:sp>
      <p:cxnSp>
        <p:nvCxnSpPr>
          <p:cNvPr id="16" name="Straight Connector 15">
            <a:extLst>
              <a:ext uri="{FF2B5EF4-FFF2-40B4-BE49-F238E27FC236}">
                <a16:creationId xmlns:a16="http://schemas.microsoft.com/office/drawing/2014/main" id="{25868941-4CD4-9872-3595-C8BE561BC8EF}"/>
              </a:ext>
            </a:extLst>
          </p:cNvPr>
          <p:cNvCxnSpPr/>
          <p:nvPr/>
        </p:nvCxnSpPr>
        <p:spPr>
          <a:xfrm flipV="1">
            <a:off x="376181" y="1062638"/>
            <a:ext cx="8397433" cy="46299"/>
          </a:xfrm>
          <a:prstGeom prst="line">
            <a:avLst/>
          </a:prstGeom>
          <a:ln w="22225">
            <a:solidFill>
              <a:schemeClr val="accent2"/>
            </a:solidFill>
          </a:ln>
        </p:spPr>
        <p:style>
          <a:lnRef idx="1">
            <a:schemeClr val="accent1"/>
          </a:lnRef>
          <a:fillRef idx="0">
            <a:schemeClr val="accent1"/>
          </a:fillRef>
          <a:effectRef idx="0">
            <a:schemeClr val="accent1"/>
          </a:effectRef>
          <a:fontRef idx="minor">
            <a:schemeClr val="tx1"/>
          </a:fontRef>
        </p:style>
      </p:cxnSp>
      <p:sp>
        <p:nvSpPr>
          <p:cNvPr id="11" name="Footer Placeholder 4">
            <a:extLst>
              <a:ext uri="{FF2B5EF4-FFF2-40B4-BE49-F238E27FC236}">
                <a16:creationId xmlns:a16="http://schemas.microsoft.com/office/drawing/2014/main" id="{A8589799-0C54-FD17-8E4F-D6475692F113}"/>
              </a:ext>
            </a:extLst>
          </p:cNvPr>
          <p:cNvSpPr>
            <a:spLocks noGrp="1"/>
          </p:cNvSpPr>
          <p:nvPr>
            <p:ph type="ftr" sz="quarter" idx="11"/>
          </p:nvPr>
        </p:nvSpPr>
        <p:spPr>
          <a:xfrm>
            <a:off x="1102647" y="6296683"/>
            <a:ext cx="3587780" cy="561319"/>
          </a:xfrm>
          <a:noFill/>
        </p:spPr>
        <p:txBody>
          <a:bodyPr/>
          <a:lstStyle/>
          <a:p>
            <a:r>
              <a:rPr lang="en-US" dirty="0" err="1"/>
              <a:t>TeVPA</a:t>
            </a:r>
            <a:r>
              <a:rPr lang="en-US" dirty="0"/>
              <a:t> 2022, Kingston, Ontario</a:t>
            </a:r>
          </a:p>
          <a:p>
            <a:r>
              <a:rPr lang="en-US" dirty="0"/>
              <a:t>Jarred Roberts – University of California San Diego</a:t>
            </a:r>
          </a:p>
        </p:txBody>
      </p:sp>
      <p:sp>
        <p:nvSpPr>
          <p:cNvPr id="14" name="Slide Number Placeholder 5">
            <a:extLst>
              <a:ext uri="{FF2B5EF4-FFF2-40B4-BE49-F238E27FC236}">
                <a16:creationId xmlns:a16="http://schemas.microsoft.com/office/drawing/2014/main" id="{63FCD488-EA8C-15E0-7B33-46679ADE3686}"/>
              </a:ext>
            </a:extLst>
          </p:cNvPr>
          <p:cNvSpPr>
            <a:spLocks noGrp="1"/>
          </p:cNvSpPr>
          <p:nvPr>
            <p:ph type="sldNum" sz="quarter" idx="12"/>
          </p:nvPr>
        </p:nvSpPr>
        <p:spPr>
          <a:xfrm>
            <a:off x="8329298" y="6394781"/>
            <a:ext cx="565159" cy="365125"/>
          </a:xfrm>
        </p:spPr>
        <p:txBody>
          <a:bodyPr/>
          <a:lstStyle/>
          <a:p>
            <a:fld id="{6D22F896-40B5-4ADD-8801-0D06FADFA095}" type="slidenum">
              <a:rPr lang="en-US" smtClean="0"/>
              <a:t>5</a:t>
            </a:fld>
            <a:endParaRPr lang="en-US" dirty="0"/>
          </a:p>
        </p:txBody>
      </p:sp>
      <p:pic>
        <p:nvPicPr>
          <p:cNvPr id="17" name="Picture 16" descr="Logo, company name&#10;&#10;Description automatically generated">
            <a:extLst>
              <a:ext uri="{FF2B5EF4-FFF2-40B4-BE49-F238E27FC236}">
                <a16:creationId xmlns:a16="http://schemas.microsoft.com/office/drawing/2014/main" id="{0DE1A8D5-0DEC-2154-0786-8EAD5432DC18}"/>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3297" y="6343135"/>
            <a:ext cx="948265" cy="416768"/>
          </a:xfrm>
          <a:prstGeom prst="rect">
            <a:avLst/>
          </a:prstGeom>
        </p:spPr>
      </p:pic>
      <p:sp>
        <p:nvSpPr>
          <p:cNvPr id="21" name="Content Placeholder 1">
            <a:extLst>
              <a:ext uri="{FF2B5EF4-FFF2-40B4-BE49-F238E27FC236}">
                <a16:creationId xmlns:a16="http://schemas.microsoft.com/office/drawing/2014/main" id="{E67D1205-6B76-1385-02AE-D44E43630658}"/>
              </a:ext>
            </a:extLst>
          </p:cNvPr>
          <p:cNvSpPr>
            <a:spLocks noGrp="1"/>
          </p:cNvSpPr>
          <p:nvPr>
            <p:ph idx="1"/>
          </p:nvPr>
        </p:nvSpPr>
        <p:spPr>
          <a:xfrm>
            <a:off x="126773" y="1526758"/>
            <a:ext cx="4092259" cy="4502627"/>
          </a:xfrm>
        </p:spPr>
        <p:txBody>
          <a:bodyPr>
            <a:normAutofit/>
          </a:bodyPr>
          <a:lstStyle/>
          <a:p>
            <a:r>
              <a:rPr lang="en-US" dirty="0"/>
              <a:t>Signals and sources in the COSI energy range (0.2-5 MeV)</a:t>
            </a:r>
          </a:p>
          <a:p>
            <a:pPr lvl="1">
              <a:spcAft>
                <a:spcPts val="1200"/>
              </a:spcAft>
            </a:pPr>
            <a:r>
              <a:rPr lang="en-US" dirty="0">
                <a:solidFill>
                  <a:schemeClr val="accent2"/>
                </a:solidFill>
              </a:rPr>
              <a:t>e</a:t>
            </a:r>
            <a:r>
              <a:rPr lang="en-US" baseline="30000" dirty="0">
                <a:solidFill>
                  <a:schemeClr val="accent2"/>
                </a:solidFill>
              </a:rPr>
              <a:t>-</a:t>
            </a:r>
            <a:r>
              <a:rPr lang="en-US" dirty="0">
                <a:solidFill>
                  <a:schemeClr val="accent2"/>
                </a:solidFill>
              </a:rPr>
              <a:t>e</a:t>
            </a:r>
            <a:r>
              <a:rPr lang="en-US" baseline="30000" dirty="0">
                <a:solidFill>
                  <a:schemeClr val="accent2"/>
                </a:solidFill>
              </a:rPr>
              <a:t>+</a:t>
            </a:r>
            <a:r>
              <a:rPr lang="en-US" dirty="0">
                <a:solidFill>
                  <a:schemeClr val="accent2"/>
                </a:solidFill>
              </a:rPr>
              <a:t> annihilation line at 511 keV</a:t>
            </a:r>
          </a:p>
          <a:p>
            <a:pPr lvl="1"/>
            <a:r>
              <a:rPr lang="en-US" dirty="0">
                <a:solidFill>
                  <a:schemeClr val="bg1">
                    <a:lumMod val="65000"/>
                    <a:lumOff val="35000"/>
                  </a:schemeClr>
                </a:solidFill>
              </a:rPr>
              <a:t>Gamma-ray lines from nucleosynthesis</a:t>
            </a:r>
          </a:p>
          <a:p>
            <a:pPr lvl="1">
              <a:spcAft>
                <a:spcPts val="1200"/>
              </a:spcAft>
            </a:pPr>
            <a:r>
              <a:rPr lang="en-US" dirty="0">
                <a:solidFill>
                  <a:schemeClr val="bg1">
                    <a:lumMod val="65000"/>
                    <a:lumOff val="35000"/>
                  </a:schemeClr>
                </a:solidFill>
              </a:rPr>
              <a:t>Accreting black holes and gamma-ray bursts (GRBs) w/polarization</a:t>
            </a:r>
          </a:p>
          <a:p>
            <a:pPr lvl="1"/>
            <a:r>
              <a:rPr lang="en-US" dirty="0" err="1">
                <a:solidFill>
                  <a:schemeClr val="bg1">
                    <a:lumMod val="65000"/>
                    <a:lumOff val="35000"/>
                  </a:schemeClr>
                </a:solidFill>
              </a:rPr>
              <a:t>Multimessenger</a:t>
            </a:r>
            <a:r>
              <a:rPr lang="en-US" dirty="0">
                <a:solidFill>
                  <a:schemeClr val="bg1">
                    <a:lumMod val="65000"/>
                    <a:lumOff val="35000"/>
                  </a:schemeClr>
                </a:solidFill>
              </a:rPr>
              <a:t> sources</a:t>
            </a:r>
          </a:p>
          <a:p>
            <a:pPr lvl="2"/>
            <a:r>
              <a:rPr lang="en-US" dirty="0">
                <a:solidFill>
                  <a:schemeClr val="bg1">
                    <a:lumMod val="65000"/>
                    <a:lumOff val="35000"/>
                  </a:schemeClr>
                </a:solidFill>
              </a:rPr>
              <a:t>Merging neutron stars</a:t>
            </a:r>
          </a:p>
          <a:p>
            <a:pPr lvl="2"/>
            <a:r>
              <a:rPr lang="en-US" dirty="0">
                <a:solidFill>
                  <a:schemeClr val="bg1">
                    <a:lumMod val="65000"/>
                    <a:lumOff val="35000"/>
                  </a:schemeClr>
                </a:solidFill>
              </a:rPr>
              <a:t>High-energy neutrinos</a:t>
            </a:r>
          </a:p>
        </p:txBody>
      </p:sp>
      <p:grpSp>
        <p:nvGrpSpPr>
          <p:cNvPr id="7" name="Group 6">
            <a:extLst>
              <a:ext uri="{FF2B5EF4-FFF2-40B4-BE49-F238E27FC236}">
                <a16:creationId xmlns:a16="http://schemas.microsoft.com/office/drawing/2014/main" id="{4B670A43-1BAE-DE2E-9B32-D1E8EF7735DE}"/>
              </a:ext>
            </a:extLst>
          </p:cNvPr>
          <p:cNvGrpSpPr/>
          <p:nvPr/>
        </p:nvGrpSpPr>
        <p:grpSpPr>
          <a:xfrm>
            <a:off x="4724787" y="1654219"/>
            <a:ext cx="3417849" cy="2900264"/>
            <a:chOff x="615529" y="975167"/>
            <a:chExt cx="1248563" cy="1235146"/>
          </a:xfrm>
        </p:grpSpPr>
        <p:pic>
          <p:nvPicPr>
            <p:cNvPr id="8" name="Picture 7" descr="A star in the background&#10;&#10;Description automatically generated">
              <a:extLst>
                <a:ext uri="{FF2B5EF4-FFF2-40B4-BE49-F238E27FC236}">
                  <a16:creationId xmlns:a16="http://schemas.microsoft.com/office/drawing/2014/main" id="{EFC12AED-80A6-5FE3-B200-461700005504}"/>
                </a:ext>
              </a:extLst>
            </p:cNvPr>
            <p:cNvPicPr>
              <a:picLocks noChangeAspect="1"/>
            </p:cNvPicPr>
            <p:nvPr/>
          </p:nvPicPr>
          <p:blipFill rotWithShape="1">
            <a:blip r:embed="rId4" cstate="print">
              <a:extLst>
                <a:ext uri="{28A0092B-C50C-407E-A947-70E740481C1C}">
                  <a14:useLocalDpi xmlns:a14="http://schemas.microsoft.com/office/drawing/2010/main"/>
                </a:ext>
              </a:extLst>
            </a:blip>
            <a:srcRect l="29964" t="1942" r="2672" b="1975"/>
            <a:stretch/>
          </p:blipFill>
          <p:spPr>
            <a:xfrm>
              <a:off x="615529" y="975167"/>
              <a:ext cx="1248563" cy="1235146"/>
            </a:xfrm>
            <a:prstGeom prst="rect">
              <a:avLst/>
            </a:prstGeom>
            <a:ln w="9525">
              <a:solidFill>
                <a:schemeClr val="bg1"/>
              </a:solidFill>
            </a:ln>
          </p:spPr>
        </p:pic>
        <p:sp>
          <p:nvSpPr>
            <p:cNvPr id="10" name="TextBox 9">
              <a:extLst>
                <a:ext uri="{FF2B5EF4-FFF2-40B4-BE49-F238E27FC236}">
                  <a16:creationId xmlns:a16="http://schemas.microsoft.com/office/drawing/2014/main" id="{A6F85ACB-2DE1-C90C-1DD9-0DD6AC1E2509}"/>
                </a:ext>
              </a:extLst>
            </p:cNvPr>
            <p:cNvSpPr txBox="1"/>
            <p:nvPr/>
          </p:nvSpPr>
          <p:spPr>
            <a:xfrm>
              <a:off x="626478" y="1468292"/>
              <a:ext cx="157055" cy="98305"/>
            </a:xfrm>
            <a:prstGeom prst="rect">
              <a:avLst/>
            </a:prstGeom>
            <a:noFill/>
          </p:spPr>
          <p:txBody>
            <a:bodyPr wrap="none" rtlCol="0">
              <a:spAutoFit/>
            </a:bodyPr>
            <a:lstStyle/>
            <a:p>
              <a:pPr>
                <a:buNone/>
              </a:pPr>
              <a:r>
                <a:rPr lang="en-US" sz="900" dirty="0"/>
                <a:t>Now</a:t>
              </a:r>
            </a:p>
          </p:txBody>
        </p:sp>
        <p:sp>
          <p:nvSpPr>
            <p:cNvPr id="13" name="TextBox 12">
              <a:extLst>
                <a:ext uri="{FF2B5EF4-FFF2-40B4-BE49-F238E27FC236}">
                  <a16:creationId xmlns:a16="http://schemas.microsoft.com/office/drawing/2014/main" id="{86F02209-EC6F-5A30-B1FB-FFC96B4DE3D6}"/>
                </a:ext>
              </a:extLst>
            </p:cNvPr>
            <p:cNvSpPr txBox="1"/>
            <p:nvPr/>
          </p:nvSpPr>
          <p:spPr>
            <a:xfrm>
              <a:off x="626478" y="2095994"/>
              <a:ext cx="169938" cy="98305"/>
            </a:xfrm>
            <a:prstGeom prst="rect">
              <a:avLst/>
            </a:prstGeom>
            <a:noFill/>
          </p:spPr>
          <p:txBody>
            <a:bodyPr wrap="none" rtlCol="0">
              <a:spAutoFit/>
            </a:bodyPr>
            <a:lstStyle/>
            <a:p>
              <a:pPr>
                <a:buNone/>
              </a:pPr>
              <a:r>
                <a:rPr lang="en-US" sz="900" dirty="0"/>
                <a:t>COSI</a:t>
              </a:r>
            </a:p>
          </p:txBody>
        </p:sp>
      </p:grpSp>
    </p:spTree>
    <p:extLst>
      <p:ext uri="{BB962C8B-B14F-4D97-AF65-F5344CB8AC3E}">
        <p14:creationId xmlns:p14="http://schemas.microsoft.com/office/powerpoint/2010/main" val="328810844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79">
            <a:extLst>
              <a:ext uri="{FF2B5EF4-FFF2-40B4-BE49-F238E27FC236}">
                <a16:creationId xmlns:a16="http://schemas.microsoft.com/office/drawing/2014/main" id="{CD7882A6-310B-A146-AF1D-56BC75D4B903}"/>
              </a:ext>
            </a:extLst>
          </p:cNvPr>
          <p:cNvPicPr>
            <a:picLocks noChangeAspect="1" noChangeArrowheads="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rcRect t="5173" b="12070"/>
          <a:stretch>
            <a:fillRect/>
          </a:stretch>
        </p:blipFill>
        <p:spPr bwMode="auto">
          <a:xfrm>
            <a:off x="4623935" y="1445181"/>
            <a:ext cx="3570567" cy="1829339"/>
          </a:xfrm>
          <a:prstGeom prst="ellipse">
            <a:avLst/>
          </a:prstGeom>
          <a:ln w="123825" cap="rnd">
            <a:no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a:extLst>
            <a:ext uri="{909E8E84-426E-40dd-AFC4-6F175D3DCCD1}">
              <a14:hiddenFill xmlns="" xmlns:a14="http://schemas.microsoft.com/office/drawing/2010/main" xmlns:mv="urn:schemas-microsoft-com:mac:vml" xmlns:mc="http://schemas.openxmlformats.org/markup-compatibility/2006">
                <a:solidFill>
                  <a:srgbClr val="FFFFFF"/>
                </a:solidFill>
              </a14:hiddenFill>
            </a:ext>
            <a:ext uri="{91240B29-F687-4f45-9708-019B960494DF}">
              <a14:hiddenLine xmlns="" xmlns:a14="http://schemas.microsoft.com/office/drawing/2010/main" xmlns:mv="urn:schemas-microsoft-com:mac:vml" xmlns:mc="http://schemas.openxmlformats.org/markup-compatibility/2006" w="9525">
                <a:solidFill>
                  <a:srgbClr val="000000"/>
                </a:solidFill>
                <a:miter lim="800000"/>
                <a:headEnd/>
                <a:tailEnd/>
              </a14:hiddenLine>
            </a:ext>
          </a:extLst>
        </p:spPr>
      </p:pic>
      <p:sp>
        <p:nvSpPr>
          <p:cNvPr id="17" name="TextBox 16">
            <a:extLst>
              <a:ext uri="{FF2B5EF4-FFF2-40B4-BE49-F238E27FC236}">
                <a16:creationId xmlns:a16="http://schemas.microsoft.com/office/drawing/2014/main" id="{08DCAAC6-62A6-E049-ABCB-B650DC53C6ED}"/>
              </a:ext>
            </a:extLst>
          </p:cNvPr>
          <p:cNvSpPr txBox="1"/>
          <p:nvPr/>
        </p:nvSpPr>
        <p:spPr>
          <a:xfrm flipH="1">
            <a:off x="4325898" y="3458798"/>
            <a:ext cx="4166639" cy="246221"/>
          </a:xfrm>
          <a:prstGeom prst="rect">
            <a:avLst/>
          </a:prstGeom>
          <a:noFill/>
        </p:spPr>
        <p:txBody>
          <a:bodyPr wrap="square" rtlCol="0">
            <a:spAutoFit/>
          </a:bodyPr>
          <a:lstStyle/>
          <a:p>
            <a:pPr algn="ctr">
              <a:buNone/>
            </a:pPr>
            <a:r>
              <a:rPr lang="en-US" sz="1000" dirty="0">
                <a:solidFill>
                  <a:schemeClr val="tx2"/>
                </a:solidFill>
                <a:latin typeface="Tahoma" panose="020B0604030504040204" pitchFamily="34" charset="0"/>
                <a:ea typeface="Tahoma" panose="020B0604030504040204" pitchFamily="34" charset="0"/>
                <a:cs typeface="Tahoma" panose="020B0604030504040204" pitchFamily="34" charset="0"/>
              </a:rPr>
              <a:t>COMPTEL map of </a:t>
            </a:r>
            <a:r>
              <a:rPr lang="en-US" sz="1000" baseline="30000" dirty="0">
                <a:solidFill>
                  <a:schemeClr val="tx2"/>
                </a:solidFill>
                <a:latin typeface="Tahoma" panose="020B0604030504040204" pitchFamily="34" charset="0"/>
                <a:ea typeface="Tahoma" panose="020B0604030504040204" pitchFamily="34" charset="0"/>
                <a:cs typeface="Tahoma" panose="020B0604030504040204" pitchFamily="34" charset="0"/>
              </a:rPr>
              <a:t>26</a:t>
            </a:r>
            <a:r>
              <a:rPr lang="en-US" sz="1000" dirty="0">
                <a:solidFill>
                  <a:schemeClr val="tx2"/>
                </a:solidFill>
                <a:latin typeface="Tahoma" panose="020B0604030504040204" pitchFamily="34" charset="0"/>
                <a:ea typeface="Tahoma" panose="020B0604030504040204" pitchFamily="34" charset="0"/>
                <a:cs typeface="Tahoma" panose="020B0604030504040204" pitchFamily="34" charset="0"/>
              </a:rPr>
              <a:t>Al emission (Oberlack+97)</a:t>
            </a:r>
          </a:p>
        </p:txBody>
      </p:sp>
      <p:sp>
        <p:nvSpPr>
          <p:cNvPr id="15" name="Title 2">
            <a:extLst>
              <a:ext uri="{FF2B5EF4-FFF2-40B4-BE49-F238E27FC236}">
                <a16:creationId xmlns:a16="http://schemas.microsoft.com/office/drawing/2014/main" id="{01958B8C-2935-8EBC-5B75-3CB191064757}"/>
              </a:ext>
            </a:extLst>
          </p:cNvPr>
          <p:cNvSpPr>
            <a:spLocks noGrp="1"/>
          </p:cNvSpPr>
          <p:nvPr>
            <p:ph type="title"/>
          </p:nvPr>
        </p:nvSpPr>
        <p:spPr>
          <a:xfrm>
            <a:off x="376178" y="186262"/>
            <a:ext cx="7053395" cy="828708"/>
          </a:xfrm>
        </p:spPr>
        <p:txBody>
          <a:bodyPr>
            <a:normAutofit fontScale="90000"/>
          </a:bodyPr>
          <a:lstStyle/>
          <a:p>
            <a:pPr algn="l"/>
            <a:r>
              <a:rPr lang="en-US" sz="3200" dirty="0"/>
              <a:t>Science opportunities in the “MeV Gap”</a:t>
            </a:r>
          </a:p>
        </p:txBody>
      </p:sp>
      <p:cxnSp>
        <p:nvCxnSpPr>
          <p:cNvPr id="16" name="Straight Connector 15">
            <a:extLst>
              <a:ext uri="{FF2B5EF4-FFF2-40B4-BE49-F238E27FC236}">
                <a16:creationId xmlns:a16="http://schemas.microsoft.com/office/drawing/2014/main" id="{3FEE35DE-18C5-1D06-8812-AB76CFB36A4D}"/>
              </a:ext>
            </a:extLst>
          </p:cNvPr>
          <p:cNvCxnSpPr/>
          <p:nvPr/>
        </p:nvCxnSpPr>
        <p:spPr>
          <a:xfrm flipV="1">
            <a:off x="376181" y="1062638"/>
            <a:ext cx="8397433" cy="46299"/>
          </a:xfrm>
          <a:prstGeom prst="line">
            <a:avLst/>
          </a:prstGeom>
          <a:ln w="22225">
            <a:solidFill>
              <a:schemeClr val="accent2"/>
            </a:solidFill>
          </a:ln>
        </p:spPr>
        <p:style>
          <a:lnRef idx="1">
            <a:schemeClr val="accent1"/>
          </a:lnRef>
          <a:fillRef idx="0">
            <a:schemeClr val="accent1"/>
          </a:fillRef>
          <a:effectRef idx="0">
            <a:schemeClr val="accent1"/>
          </a:effectRef>
          <a:fontRef idx="minor">
            <a:schemeClr val="tx1"/>
          </a:fontRef>
        </p:style>
      </p:cxnSp>
      <p:sp>
        <p:nvSpPr>
          <p:cNvPr id="10" name="Footer Placeholder 4">
            <a:extLst>
              <a:ext uri="{FF2B5EF4-FFF2-40B4-BE49-F238E27FC236}">
                <a16:creationId xmlns:a16="http://schemas.microsoft.com/office/drawing/2014/main" id="{96E57ACD-102B-F013-AB9D-A2A9CFCF70A2}"/>
              </a:ext>
            </a:extLst>
          </p:cNvPr>
          <p:cNvSpPr>
            <a:spLocks noGrp="1"/>
          </p:cNvSpPr>
          <p:nvPr>
            <p:ph type="ftr" sz="quarter" idx="11"/>
          </p:nvPr>
        </p:nvSpPr>
        <p:spPr>
          <a:xfrm>
            <a:off x="1102647" y="6296683"/>
            <a:ext cx="3587780" cy="561319"/>
          </a:xfrm>
          <a:noFill/>
        </p:spPr>
        <p:txBody>
          <a:bodyPr/>
          <a:lstStyle/>
          <a:p>
            <a:r>
              <a:rPr lang="en-US" dirty="0" err="1"/>
              <a:t>TeVPA</a:t>
            </a:r>
            <a:r>
              <a:rPr lang="en-US" dirty="0"/>
              <a:t> 2022, Kingston, Ontario</a:t>
            </a:r>
          </a:p>
          <a:p>
            <a:r>
              <a:rPr lang="en-US" dirty="0"/>
              <a:t>Jarred Roberts – University of California San Diego</a:t>
            </a:r>
          </a:p>
        </p:txBody>
      </p:sp>
      <p:sp>
        <p:nvSpPr>
          <p:cNvPr id="11" name="Slide Number Placeholder 5">
            <a:extLst>
              <a:ext uri="{FF2B5EF4-FFF2-40B4-BE49-F238E27FC236}">
                <a16:creationId xmlns:a16="http://schemas.microsoft.com/office/drawing/2014/main" id="{7E5048FC-9D6E-08EE-7D54-5A9FB93FBE8C}"/>
              </a:ext>
            </a:extLst>
          </p:cNvPr>
          <p:cNvSpPr>
            <a:spLocks noGrp="1"/>
          </p:cNvSpPr>
          <p:nvPr>
            <p:ph type="sldNum" sz="quarter" idx="12"/>
          </p:nvPr>
        </p:nvSpPr>
        <p:spPr>
          <a:xfrm>
            <a:off x="8329298" y="6394781"/>
            <a:ext cx="565159" cy="365125"/>
          </a:xfrm>
        </p:spPr>
        <p:txBody>
          <a:bodyPr/>
          <a:lstStyle/>
          <a:p>
            <a:fld id="{6D22F896-40B5-4ADD-8801-0D06FADFA095}" type="slidenum">
              <a:rPr lang="en-US" smtClean="0"/>
              <a:t>6</a:t>
            </a:fld>
            <a:endParaRPr lang="en-US" dirty="0"/>
          </a:p>
        </p:txBody>
      </p:sp>
      <p:pic>
        <p:nvPicPr>
          <p:cNvPr id="14" name="Picture 13" descr="Logo, company name&#10;&#10;Description automatically generated">
            <a:extLst>
              <a:ext uri="{FF2B5EF4-FFF2-40B4-BE49-F238E27FC236}">
                <a16:creationId xmlns:a16="http://schemas.microsoft.com/office/drawing/2014/main" id="{8F7E6235-9C2A-34BA-5587-1C17D43D4C7F}"/>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3297" y="6343135"/>
            <a:ext cx="948265" cy="416768"/>
          </a:xfrm>
          <a:prstGeom prst="rect">
            <a:avLst/>
          </a:prstGeom>
        </p:spPr>
      </p:pic>
      <p:sp>
        <p:nvSpPr>
          <p:cNvPr id="19" name="Content Placeholder 1">
            <a:extLst>
              <a:ext uri="{FF2B5EF4-FFF2-40B4-BE49-F238E27FC236}">
                <a16:creationId xmlns:a16="http://schemas.microsoft.com/office/drawing/2014/main" id="{D2303A78-DB30-2F98-4C87-9077FAC51E64}"/>
              </a:ext>
            </a:extLst>
          </p:cNvPr>
          <p:cNvSpPr>
            <a:spLocks noGrp="1"/>
          </p:cNvSpPr>
          <p:nvPr>
            <p:ph idx="1"/>
          </p:nvPr>
        </p:nvSpPr>
        <p:spPr>
          <a:xfrm>
            <a:off x="126773" y="1526758"/>
            <a:ext cx="4092259" cy="4502627"/>
          </a:xfrm>
        </p:spPr>
        <p:txBody>
          <a:bodyPr>
            <a:normAutofit/>
          </a:bodyPr>
          <a:lstStyle/>
          <a:p>
            <a:r>
              <a:rPr lang="en-US" dirty="0"/>
              <a:t>Signals and sources in the COSI energy range (0.2-5 MeV)</a:t>
            </a:r>
          </a:p>
          <a:p>
            <a:pPr lvl="1">
              <a:spcAft>
                <a:spcPts val="1200"/>
              </a:spcAft>
            </a:pPr>
            <a:r>
              <a:rPr lang="en-US" dirty="0">
                <a:solidFill>
                  <a:schemeClr val="bg1">
                    <a:lumMod val="65000"/>
                    <a:lumOff val="35000"/>
                  </a:schemeClr>
                </a:solidFill>
              </a:rPr>
              <a:t>e</a:t>
            </a:r>
            <a:r>
              <a:rPr lang="en-US" baseline="30000" dirty="0">
                <a:solidFill>
                  <a:schemeClr val="bg1">
                    <a:lumMod val="65000"/>
                    <a:lumOff val="35000"/>
                  </a:schemeClr>
                </a:solidFill>
              </a:rPr>
              <a:t>-</a:t>
            </a:r>
            <a:r>
              <a:rPr lang="en-US" dirty="0">
                <a:solidFill>
                  <a:schemeClr val="bg1">
                    <a:lumMod val="65000"/>
                    <a:lumOff val="35000"/>
                  </a:schemeClr>
                </a:solidFill>
              </a:rPr>
              <a:t>e</a:t>
            </a:r>
            <a:r>
              <a:rPr lang="en-US" baseline="30000" dirty="0">
                <a:solidFill>
                  <a:schemeClr val="bg1">
                    <a:lumMod val="65000"/>
                    <a:lumOff val="35000"/>
                  </a:schemeClr>
                </a:solidFill>
              </a:rPr>
              <a:t>+</a:t>
            </a:r>
            <a:r>
              <a:rPr lang="en-US" dirty="0">
                <a:solidFill>
                  <a:schemeClr val="bg1">
                    <a:lumMod val="65000"/>
                    <a:lumOff val="35000"/>
                  </a:schemeClr>
                </a:solidFill>
              </a:rPr>
              <a:t> annihilation line at 511 keV</a:t>
            </a:r>
          </a:p>
          <a:p>
            <a:pPr lvl="1"/>
            <a:r>
              <a:rPr lang="en-US" dirty="0">
                <a:solidFill>
                  <a:schemeClr val="accent2"/>
                </a:solidFill>
              </a:rPr>
              <a:t>Gamma-ray lines from nucleosynthesis</a:t>
            </a:r>
          </a:p>
          <a:p>
            <a:pPr lvl="1">
              <a:spcAft>
                <a:spcPts val="1200"/>
              </a:spcAft>
            </a:pPr>
            <a:r>
              <a:rPr lang="en-US" dirty="0">
                <a:solidFill>
                  <a:schemeClr val="bg1">
                    <a:lumMod val="65000"/>
                    <a:lumOff val="35000"/>
                  </a:schemeClr>
                </a:solidFill>
              </a:rPr>
              <a:t>Accreting black holes and gamma-ray bursts (GRBs) w/polarization</a:t>
            </a:r>
          </a:p>
          <a:p>
            <a:pPr lvl="1"/>
            <a:r>
              <a:rPr lang="en-US" dirty="0" err="1">
                <a:solidFill>
                  <a:schemeClr val="bg1">
                    <a:lumMod val="65000"/>
                    <a:lumOff val="35000"/>
                  </a:schemeClr>
                </a:solidFill>
              </a:rPr>
              <a:t>Multimessenger</a:t>
            </a:r>
            <a:r>
              <a:rPr lang="en-US" dirty="0">
                <a:solidFill>
                  <a:schemeClr val="bg1">
                    <a:lumMod val="65000"/>
                    <a:lumOff val="35000"/>
                  </a:schemeClr>
                </a:solidFill>
              </a:rPr>
              <a:t> sources</a:t>
            </a:r>
          </a:p>
          <a:p>
            <a:pPr lvl="2"/>
            <a:r>
              <a:rPr lang="en-US" dirty="0">
                <a:solidFill>
                  <a:schemeClr val="bg1">
                    <a:lumMod val="65000"/>
                    <a:lumOff val="35000"/>
                  </a:schemeClr>
                </a:solidFill>
              </a:rPr>
              <a:t>Merging neutron stars</a:t>
            </a:r>
          </a:p>
          <a:p>
            <a:pPr lvl="2"/>
            <a:r>
              <a:rPr lang="en-US" dirty="0">
                <a:solidFill>
                  <a:schemeClr val="bg1">
                    <a:lumMod val="65000"/>
                    <a:lumOff val="35000"/>
                  </a:schemeClr>
                </a:solidFill>
              </a:rPr>
              <a:t>High-energy neutrinos</a:t>
            </a:r>
          </a:p>
        </p:txBody>
      </p:sp>
      <p:sp>
        <p:nvSpPr>
          <p:cNvPr id="20" name="Content Placeholder 1">
            <a:extLst>
              <a:ext uri="{FF2B5EF4-FFF2-40B4-BE49-F238E27FC236}">
                <a16:creationId xmlns:a16="http://schemas.microsoft.com/office/drawing/2014/main" id="{1EB6B056-2DBF-1541-6756-94B7FEBCECAB}"/>
              </a:ext>
            </a:extLst>
          </p:cNvPr>
          <p:cNvSpPr txBox="1">
            <a:spLocks/>
          </p:cNvSpPr>
          <p:nvPr/>
        </p:nvSpPr>
        <p:spPr>
          <a:xfrm>
            <a:off x="4325897" y="3953643"/>
            <a:ext cx="4092259" cy="1996321"/>
          </a:xfrm>
          <a:prstGeom prst="rect">
            <a:avLst/>
          </a:prstGeom>
          <a:ln>
            <a:solidFill>
              <a:schemeClr val="accent2"/>
            </a:solidFill>
          </a:ln>
          <a:effectLst>
            <a:outerShdw blurRad="25400" dir="17880000">
              <a:srgbClr val="000000">
                <a:alpha val="46000"/>
              </a:srgbClr>
            </a:outerShdw>
          </a:effectLst>
        </p:spPr>
        <p:txBody>
          <a:bodyPr vert="horz" lIns="91440" tIns="45720" rIns="91440" bIns="45720" rtlCol="0" anchor="t">
            <a:normAutofit/>
          </a:bodyPr>
          <a:lstStyle>
            <a:lvl1pPr marL="342900" indent="-306000" algn="l" defTabSz="457200" rtl="0" eaLnBrk="1" latinLnBrk="0" hangingPunct="1">
              <a:spcBef>
                <a:spcPct val="20000"/>
              </a:spcBef>
              <a:spcAft>
                <a:spcPts val="600"/>
              </a:spcAft>
              <a:buClr>
                <a:schemeClr val="tx2"/>
              </a:buClr>
              <a:buSzPct val="70000"/>
              <a:buFont typeface="Wingdings 2" charset="2"/>
              <a:buChar char=""/>
              <a:defRPr sz="20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1pPr>
            <a:lvl2pPr marL="720000" indent="-270000" algn="l" defTabSz="457200" rtl="0" eaLnBrk="1" latinLnBrk="0" hangingPunct="1">
              <a:spcBef>
                <a:spcPct val="20000"/>
              </a:spcBef>
              <a:spcAft>
                <a:spcPts val="600"/>
              </a:spcAft>
              <a:buClr>
                <a:schemeClr val="tx2"/>
              </a:buClr>
              <a:buSzPct val="70000"/>
              <a:buFont typeface="Wingdings 2" charset="2"/>
              <a:buChar char=""/>
              <a:defRPr sz="18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2pPr>
            <a:lvl3pPr marL="1026000" indent="-216000" algn="l" defTabSz="457200" rtl="0" eaLnBrk="1" latinLnBrk="0" hangingPunct="1">
              <a:spcBef>
                <a:spcPct val="20000"/>
              </a:spcBef>
              <a:spcAft>
                <a:spcPts val="600"/>
              </a:spcAft>
              <a:buClr>
                <a:schemeClr val="tx2"/>
              </a:buClr>
              <a:buSzPct val="70000"/>
              <a:buFont typeface="Wingdings 2" charset="2"/>
              <a:buChar char=""/>
              <a:defRPr sz="16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3pPr>
            <a:lvl4pPr marL="1386000" indent="-2160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4pPr>
            <a:lvl5pPr marL="1674000" indent="-2160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5pPr>
            <a:lvl6pPr marL="2014600" indent="-2286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6pPr>
            <a:lvl7pPr marL="2401800" indent="-2286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7pPr>
            <a:lvl8pPr marL="2789000" indent="-2286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8pPr>
            <a:lvl9pPr marL="3106200" indent="-2286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9pPr>
          </a:lstStyle>
          <a:p>
            <a:pPr marL="36899" indent="0">
              <a:buNone/>
            </a:pPr>
            <a:r>
              <a:rPr lang="en-US" sz="1400" kern="0" dirty="0">
                <a:solidFill>
                  <a:schemeClr val="accent2"/>
                </a:solidFill>
              </a:rPr>
              <a:t>Three windows on element formation associated with massive star evolution:</a:t>
            </a:r>
            <a:endParaRPr lang="en-US" sz="1400" kern="0" baseline="30000" dirty="0">
              <a:solidFill>
                <a:schemeClr val="accent2"/>
              </a:solidFill>
            </a:endParaRPr>
          </a:p>
          <a:p>
            <a:r>
              <a:rPr lang="en-US" sz="1400" kern="0" baseline="30000" dirty="0">
                <a:solidFill>
                  <a:schemeClr val="accent2"/>
                </a:solidFill>
              </a:rPr>
              <a:t>26</a:t>
            </a:r>
            <a:r>
              <a:rPr lang="en-US" sz="1400" kern="0" dirty="0">
                <a:solidFill>
                  <a:schemeClr val="accent2"/>
                </a:solidFill>
              </a:rPr>
              <a:t>Al (1.809 MeV) traces massive stars, including </a:t>
            </a:r>
            <a:r>
              <a:rPr lang="en-US" sz="1400" b="1" kern="0" dirty="0">
                <a:solidFill>
                  <a:schemeClr val="accent2"/>
                </a:solidFill>
              </a:rPr>
              <a:t>pre-supernova</a:t>
            </a:r>
            <a:r>
              <a:rPr lang="en-US" sz="1400" kern="0" dirty="0">
                <a:solidFill>
                  <a:schemeClr val="accent2"/>
                </a:solidFill>
              </a:rPr>
              <a:t> (SN)</a:t>
            </a:r>
          </a:p>
          <a:p>
            <a:r>
              <a:rPr lang="en-US" sz="1400" kern="0" baseline="30000" dirty="0">
                <a:solidFill>
                  <a:schemeClr val="accent2"/>
                </a:solidFill>
              </a:rPr>
              <a:t>44</a:t>
            </a:r>
            <a:r>
              <a:rPr lang="en-US" sz="1400" kern="0" dirty="0">
                <a:solidFill>
                  <a:schemeClr val="accent2"/>
                </a:solidFill>
              </a:rPr>
              <a:t>Ti (1.157 MeV) traces </a:t>
            </a:r>
            <a:r>
              <a:rPr lang="en-US" sz="1400" b="1" kern="0" dirty="0">
                <a:solidFill>
                  <a:schemeClr val="accent2"/>
                </a:solidFill>
              </a:rPr>
              <a:t>recent</a:t>
            </a:r>
            <a:r>
              <a:rPr lang="en-US" sz="1400" kern="0" dirty="0">
                <a:solidFill>
                  <a:schemeClr val="accent2"/>
                </a:solidFill>
              </a:rPr>
              <a:t> SN activity</a:t>
            </a:r>
          </a:p>
          <a:p>
            <a:r>
              <a:rPr lang="en-US" sz="1400" kern="0" baseline="30000" dirty="0">
                <a:solidFill>
                  <a:schemeClr val="accent2"/>
                </a:solidFill>
              </a:rPr>
              <a:t>60</a:t>
            </a:r>
            <a:r>
              <a:rPr lang="en-US" sz="1400" kern="0" dirty="0">
                <a:solidFill>
                  <a:schemeClr val="accent2"/>
                </a:solidFill>
              </a:rPr>
              <a:t>Fe (1.173/1.333 MeV) traces SN activity over </a:t>
            </a:r>
            <a:r>
              <a:rPr lang="en-US" sz="1400" b="1" kern="0" dirty="0">
                <a:solidFill>
                  <a:schemeClr val="accent2"/>
                </a:solidFill>
              </a:rPr>
              <a:t>the past few million years</a:t>
            </a:r>
          </a:p>
        </p:txBody>
      </p:sp>
      <p:sp>
        <p:nvSpPr>
          <p:cNvPr id="2" name="Oval 1">
            <a:extLst>
              <a:ext uri="{FF2B5EF4-FFF2-40B4-BE49-F238E27FC236}">
                <a16:creationId xmlns:a16="http://schemas.microsoft.com/office/drawing/2014/main" id="{454BE48D-9105-4CC2-070E-293B5061A1C2}"/>
              </a:ext>
            </a:extLst>
          </p:cNvPr>
          <p:cNvSpPr/>
          <p:nvPr/>
        </p:nvSpPr>
        <p:spPr>
          <a:xfrm>
            <a:off x="4623935" y="1462690"/>
            <a:ext cx="3570567" cy="1822305"/>
          </a:xfrm>
          <a:prstGeom prst="ellipse">
            <a:avLst/>
          </a:prstGeom>
          <a:noFill/>
          <a:ln w="571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444427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13">
            <a:extLst>
              <a:ext uri="{FF2B5EF4-FFF2-40B4-BE49-F238E27FC236}">
                <a16:creationId xmlns:a16="http://schemas.microsoft.com/office/drawing/2014/main" id="{61ECE62C-4F2F-9F4E-8069-2551D2F6BCCD}"/>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875331" y="4061590"/>
            <a:ext cx="1696103" cy="1692291"/>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6" name="TextBox 5">
            <a:extLst>
              <a:ext uri="{FF2B5EF4-FFF2-40B4-BE49-F238E27FC236}">
                <a16:creationId xmlns:a16="http://schemas.microsoft.com/office/drawing/2014/main" id="{126E3FA3-9867-7148-ACE1-39451C9D6D7E}"/>
              </a:ext>
            </a:extLst>
          </p:cNvPr>
          <p:cNvSpPr txBox="1"/>
          <p:nvPr/>
        </p:nvSpPr>
        <p:spPr>
          <a:xfrm>
            <a:off x="4530204" y="5897809"/>
            <a:ext cx="1078180" cy="307777"/>
          </a:xfrm>
          <a:prstGeom prst="rect">
            <a:avLst/>
          </a:prstGeom>
          <a:noFill/>
        </p:spPr>
        <p:txBody>
          <a:bodyPr wrap="none" rtlCol="0">
            <a:spAutoFit/>
          </a:bodyPr>
          <a:lstStyle/>
          <a:p>
            <a:pPr>
              <a:buNone/>
            </a:pPr>
            <a:r>
              <a:rPr lang="en-US" sz="1400" dirty="0"/>
              <a:t>Cygnus X-1</a:t>
            </a:r>
          </a:p>
        </p:txBody>
      </p:sp>
      <p:sp>
        <p:nvSpPr>
          <p:cNvPr id="16" name="TextBox 15">
            <a:extLst>
              <a:ext uri="{FF2B5EF4-FFF2-40B4-BE49-F238E27FC236}">
                <a16:creationId xmlns:a16="http://schemas.microsoft.com/office/drawing/2014/main" id="{8CC59589-CBBC-B846-A8B3-FBF6B9D23AD3}"/>
              </a:ext>
            </a:extLst>
          </p:cNvPr>
          <p:cNvSpPr txBox="1"/>
          <p:nvPr/>
        </p:nvSpPr>
        <p:spPr>
          <a:xfrm>
            <a:off x="7142263" y="5897807"/>
            <a:ext cx="1203599" cy="307777"/>
          </a:xfrm>
          <a:prstGeom prst="rect">
            <a:avLst/>
          </a:prstGeom>
          <a:noFill/>
        </p:spPr>
        <p:txBody>
          <a:bodyPr wrap="none" rtlCol="0">
            <a:spAutoFit/>
          </a:bodyPr>
          <a:lstStyle/>
          <a:p>
            <a:pPr>
              <a:buNone/>
            </a:pPr>
            <a:r>
              <a:rPr lang="en-US" sz="1400" dirty="0"/>
              <a:t>AGN: Cen A</a:t>
            </a:r>
          </a:p>
        </p:txBody>
      </p:sp>
      <p:sp>
        <p:nvSpPr>
          <p:cNvPr id="15" name="Content Placeholder 1">
            <a:extLst>
              <a:ext uri="{FF2B5EF4-FFF2-40B4-BE49-F238E27FC236}">
                <a16:creationId xmlns:a16="http://schemas.microsoft.com/office/drawing/2014/main" id="{2C6C08F8-B2FC-9438-D772-D15CE6F2CA1A}"/>
              </a:ext>
            </a:extLst>
          </p:cNvPr>
          <p:cNvSpPr>
            <a:spLocks noGrp="1"/>
          </p:cNvSpPr>
          <p:nvPr>
            <p:ph idx="1"/>
          </p:nvPr>
        </p:nvSpPr>
        <p:spPr>
          <a:xfrm>
            <a:off x="126773" y="1526758"/>
            <a:ext cx="4092259" cy="4502627"/>
          </a:xfrm>
        </p:spPr>
        <p:txBody>
          <a:bodyPr>
            <a:normAutofit/>
          </a:bodyPr>
          <a:lstStyle/>
          <a:p>
            <a:r>
              <a:rPr lang="en-US" dirty="0"/>
              <a:t>Signals and sources in the COSI energy range (0.2-5 MeV)</a:t>
            </a:r>
          </a:p>
          <a:p>
            <a:pPr lvl="1">
              <a:spcAft>
                <a:spcPts val="1200"/>
              </a:spcAft>
            </a:pPr>
            <a:r>
              <a:rPr lang="en-US" dirty="0">
                <a:solidFill>
                  <a:schemeClr val="bg1">
                    <a:lumMod val="65000"/>
                    <a:lumOff val="35000"/>
                  </a:schemeClr>
                </a:solidFill>
              </a:rPr>
              <a:t>e</a:t>
            </a:r>
            <a:r>
              <a:rPr lang="en-US" baseline="30000" dirty="0">
                <a:solidFill>
                  <a:schemeClr val="bg1">
                    <a:lumMod val="65000"/>
                    <a:lumOff val="35000"/>
                  </a:schemeClr>
                </a:solidFill>
              </a:rPr>
              <a:t>-</a:t>
            </a:r>
            <a:r>
              <a:rPr lang="en-US" dirty="0">
                <a:solidFill>
                  <a:schemeClr val="bg1">
                    <a:lumMod val="65000"/>
                    <a:lumOff val="35000"/>
                  </a:schemeClr>
                </a:solidFill>
              </a:rPr>
              <a:t>e</a:t>
            </a:r>
            <a:r>
              <a:rPr lang="en-US" baseline="30000" dirty="0">
                <a:solidFill>
                  <a:schemeClr val="bg1">
                    <a:lumMod val="65000"/>
                    <a:lumOff val="35000"/>
                  </a:schemeClr>
                </a:solidFill>
              </a:rPr>
              <a:t>+</a:t>
            </a:r>
            <a:r>
              <a:rPr lang="en-US" dirty="0">
                <a:solidFill>
                  <a:schemeClr val="bg1">
                    <a:lumMod val="65000"/>
                    <a:lumOff val="35000"/>
                  </a:schemeClr>
                </a:solidFill>
              </a:rPr>
              <a:t> annihilation line at 511 keV</a:t>
            </a:r>
          </a:p>
          <a:p>
            <a:pPr lvl="1"/>
            <a:r>
              <a:rPr lang="en-US" dirty="0">
                <a:solidFill>
                  <a:schemeClr val="bg1">
                    <a:lumMod val="65000"/>
                    <a:lumOff val="35000"/>
                  </a:schemeClr>
                </a:solidFill>
              </a:rPr>
              <a:t>Gamma-ray lines from nucleosynthesis</a:t>
            </a:r>
          </a:p>
          <a:p>
            <a:pPr lvl="1">
              <a:spcAft>
                <a:spcPts val="1200"/>
              </a:spcAft>
            </a:pPr>
            <a:r>
              <a:rPr lang="en-US" dirty="0">
                <a:solidFill>
                  <a:schemeClr val="accent2"/>
                </a:solidFill>
              </a:rPr>
              <a:t>Accreting black holes and gamma-ray bursts (GRBs) w/polarization</a:t>
            </a:r>
          </a:p>
          <a:p>
            <a:pPr lvl="1"/>
            <a:r>
              <a:rPr lang="en-US" dirty="0" err="1">
                <a:solidFill>
                  <a:schemeClr val="bg1">
                    <a:lumMod val="65000"/>
                    <a:lumOff val="35000"/>
                  </a:schemeClr>
                </a:solidFill>
              </a:rPr>
              <a:t>Multimessenger</a:t>
            </a:r>
            <a:r>
              <a:rPr lang="en-US" dirty="0">
                <a:solidFill>
                  <a:schemeClr val="bg1">
                    <a:lumMod val="65000"/>
                    <a:lumOff val="35000"/>
                  </a:schemeClr>
                </a:solidFill>
              </a:rPr>
              <a:t> sources</a:t>
            </a:r>
          </a:p>
          <a:p>
            <a:pPr lvl="2"/>
            <a:r>
              <a:rPr lang="en-US" dirty="0">
                <a:solidFill>
                  <a:schemeClr val="bg1">
                    <a:lumMod val="65000"/>
                    <a:lumOff val="35000"/>
                  </a:schemeClr>
                </a:solidFill>
              </a:rPr>
              <a:t>Merging neutron stars</a:t>
            </a:r>
          </a:p>
          <a:p>
            <a:pPr lvl="2"/>
            <a:r>
              <a:rPr lang="en-US" dirty="0">
                <a:solidFill>
                  <a:schemeClr val="bg1">
                    <a:lumMod val="65000"/>
                    <a:lumOff val="35000"/>
                  </a:schemeClr>
                </a:solidFill>
              </a:rPr>
              <a:t>High-energy neutrinos</a:t>
            </a:r>
          </a:p>
        </p:txBody>
      </p:sp>
      <p:sp>
        <p:nvSpPr>
          <p:cNvPr id="19" name="Title 2">
            <a:extLst>
              <a:ext uri="{FF2B5EF4-FFF2-40B4-BE49-F238E27FC236}">
                <a16:creationId xmlns:a16="http://schemas.microsoft.com/office/drawing/2014/main" id="{7AF80C33-95ED-428E-7349-D3EB12D420D7}"/>
              </a:ext>
            </a:extLst>
          </p:cNvPr>
          <p:cNvSpPr>
            <a:spLocks noGrp="1"/>
          </p:cNvSpPr>
          <p:nvPr>
            <p:ph type="title"/>
          </p:nvPr>
        </p:nvSpPr>
        <p:spPr>
          <a:xfrm>
            <a:off x="376178" y="186262"/>
            <a:ext cx="7053395" cy="828708"/>
          </a:xfrm>
        </p:spPr>
        <p:txBody>
          <a:bodyPr>
            <a:normAutofit fontScale="90000"/>
          </a:bodyPr>
          <a:lstStyle/>
          <a:p>
            <a:pPr algn="l"/>
            <a:r>
              <a:rPr lang="en-US" sz="3200" dirty="0"/>
              <a:t>Science opportunities in the “MeV Gap”</a:t>
            </a:r>
          </a:p>
        </p:txBody>
      </p:sp>
      <p:cxnSp>
        <p:nvCxnSpPr>
          <p:cNvPr id="20" name="Straight Connector 19">
            <a:extLst>
              <a:ext uri="{FF2B5EF4-FFF2-40B4-BE49-F238E27FC236}">
                <a16:creationId xmlns:a16="http://schemas.microsoft.com/office/drawing/2014/main" id="{3572ABC3-764C-5224-3B62-9A4C1FAB847E}"/>
              </a:ext>
            </a:extLst>
          </p:cNvPr>
          <p:cNvCxnSpPr/>
          <p:nvPr/>
        </p:nvCxnSpPr>
        <p:spPr>
          <a:xfrm flipV="1">
            <a:off x="376181" y="1062638"/>
            <a:ext cx="8397433" cy="46299"/>
          </a:xfrm>
          <a:prstGeom prst="line">
            <a:avLst/>
          </a:prstGeom>
          <a:ln w="22225">
            <a:solidFill>
              <a:schemeClr val="accent2"/>
            </a:solidFill>
          </a:ln>
        </p:spPr>
        <p:style>
          <a:lnRef idx="1">
            <a:schemeClr val="accent1"/>
          </a:lnRef>
          <a:fillRef idx="0">
            <a:schemeClr val="accent1"/>
          </a:fillRef>
          <a:effectRef idx="0">
            <a:schemeClr val="accent1"/>
          </a:effectRef>
          <a:fontRef idx="minor">
            <a:schemeClr val="tx1"/>
          </a:fontRef>
        </p:style>
      </p:cxnSp>
      <p:pic>
        <p:nvPicPr>
          <p:cNvPr id="17" name="Picture 16">
            <a:extLst>
              <a:ext uri="{FF2B5EF4-FFF2-40B4-BE49-F238E27FC236}">
                <a16:creationId xmlns:a16="http://schemas.microsoft.com/office/drawing/2014/main" id="{966D788B-A3AB-75B8-E1FB-62E51AD7422B}"/>
              </a:ext>
            </a:extLst>
          </p:cNvPr>
          <p:cNvPicPr>
            <a:picLocks noChangeAspect="1"/>
          </p:cNvPicPr>
          <p:nvPr/>
        </p:nvPicPr>
        <p:blipFill rotWithShape="1">
          <a:blip r:embed="rId4">
            <a:extLst>
              <a:ext uri="{28A0092B-C50C-407E-A947-70E740481C1C}">
                <a14:useLocalDpi xmlns:a14="http://schemas.microsoft.com/office/drawing/2010/main" val="0"/>
              </a:ext>
            </a:extLst>
          </a:blip>
          <a:srcRect l="41414"/>
          <a:stretch/>
        </p:blipFill>
        <p:spPr>
          <a:xfrm>
            <a:off x="3838812" y="4030573"/>
            <a:ext cx="2503607" cy="1754325"/>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
        <p:nvSpPr>
          <p:cNvPr id="21" name="Footer Placeholder 4">
            <a:extLst>
              <a:ext uri="{FF2B5EF4-FFF2-40B4-BE49-F238E27FC236}">
                <a16:creationId xmlns:a16="http://schemas.microsoft.com/office/drawing/2014/main" id="{6F32B435-98BD-80AE-7396-4D474E7366D2}"/>
              </a:ext>
            </a:extLst>
          </p:cNvPr>
          <p:cNvSpPr>
            <a:spLocks noGrp="1"/>
          </p:cNvSpPr>
          <p:nvPr>
            <p:ph type="ftr" sz="quarter" idx="11"/>
          </p:nvPr>
        </p:nvSpPr>
        <p:spPr>
          <a:xfrm>
            <a:off x="1102647" y="6296683"/>
            <a:ext cx="3587780" cy="561319"/>
          </a:xfrm>
          <a:noFill/>
        </p:spPr>
        <p:txBody>
          <a:bodyPr/>
          <a:lstStyle/>
          <a:p>
            <a:r>
              <a:rPr lang="en-US" dirty="0" err="1"/>
              <a:t>TeVPA</a:t>
            </a:r>
            <a:r>
              <a:rPr lang="en-US" dirty="0"/>
              <a:t> 2022, Kingston, Ontario</a:t>
            </a:r>
          </a:p>
          <a:p>
            <a:r>
              <a:rPr lang="en-US" dirty="0"/>
              <a:t>Jarred Roberts – University of California San Diego</a:t>
            </a:r>
          </a:p>
        </p:txBody>
      </p:sp>
      <p:sp>
        <p:nvSpPr>
          <p:cNvPr id="22" name="Slide Number Placeholder 5">
            <a:extLst>
              <a:ext uri="{FF2B5EF4-FFF2-40B4-BE49-F238E27FC236}">
                <a16:creationId xmlns:a16="http://schemas.microsoft.com/office/drawing/2014/main" id="{42944565-1FC6-5638-1BBC-DD7405812DE1}"/>
              </a:ext>
            </a:extLst>
          </p:cNvPr>
          <p:cNvSpPr>
            <a:spLocks noGrp="1"/>
          </p:cNvSpPr>
          <p:nvPr>
            <p:ph type="sldNum" sz="quarter" idx="12"/>
          </p:nvPr>
        </p:nvSpPr>
        <p:spPr>
          <a:xfrm>
            <a:off x="8329298" y="6394781"/>
            <a:ext cx="565159" cy="365125"/>
          </a:xfrm>
        </p:spPr>
        <p:txBody>
          <a:bodyPr/>
          <a:lstStyle/>
          <a:p>
            <a:fld id="{6D22F896-40B5-4ADD-8801-0D06FADFA095}" type="slidenum">
              <a:rPr lang="en-US" smtClean="0"/>
              <a:t>7</a:t>
            </a:fld>
            <a:endParaRPr lang="en-US" dirty="0"/>
          </a:p>
        </p:txBody>
      </p:sp>
      <p:pic>
        <p:nvPicPr>
          <p:cNvPr id="23" name="Picture 22" descr="Logo, company name&#10;&#10;Description automatically generated">
            <a:extLst>
              <a:ext uri="{FF2B5EF4-FFF2-40B4-BE49-F238E27FC236}">
                <a16:creationId xmlns:a16="http://schemas.microsoft.com/office/drawing/2014/main" id="{BAF47ABB-3B70-5F83-C0CF-5EC165D5D4E6}"/>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03297" y="6343135"/>
            <a:ext cx="948265" cy="416768"/>
          </a:xfrm>
          <a:prstGeom prst="rect">
            <a:avLst/>
          </a:prstGeom>
        </p:spPr>
      </p:pic>
      <p:sp>
        <p:nvSpPr>
          <p:cNvPr id="24" name="Content Placeholder 1">
            <a:extLst>
              <a:ext uri="{FF2B5EF4-FFF2-40B4-BE49-F238E27FC236}">
                <a16:creationId xmlns:a16="http://schemas.microsoft.com/office/drawing/2014/main" id="{18817D4E-2300-36BB-108B-0DDC3B9B5B83}"/>
              </a:ext>
            </a:extLst>
          </p:cNvPr>
          <p:cNvSpPr txBox="1">
            <a:spLocks/>
          </p:cNvSpPr>
          <p:nvPr/>
        </p:nvSpPr>
        <p:spPr>
          <a:xfrm>
            <a:off x="4479176" y="1599975"/>
            <a:ext cx="4092259" cy="2081191"/>
          </a:xfrm>
          <a:prstGeom prst="rect">
            <a:avLst/>
          </a:prstGeom>
          <a:ln w="12700">
            <a:solidFill>
              <a:schemeClr val="accent2"/>
            </a:solidFill>
          </a:ln>
          <a:effectLst>
            <a:outerShdw blurRad="25400" dir="17880000">
              <a:srgbClr val="000000">
                <a:alpha val="46000"/>
              </a:srgbClr>
            </a:outerShdw>
          </a:effectLst>
        </p:spPr>
        <p:txBody>
          <a:bodyPr vert="horz" lIns="91440" tIns="45720" rIns="91440" bIns="45720" rtlCol="0" anchor="t">
            <a:normAutofit fontScale="85000" lnSpcReduction="10000"/>
          </a:bodyPr>
          <a:lstStyle>
            <a:lvl1pPr marL="342900" indent="-306000" algn="l" defTabSz="457200" rtl="0" eaLnBrk="1" latinLnBrk="0" hangingPunct="1">
              <a:spcBef>
                <a:spcPct val="20000"/>
              </a:spcBef>
              <a:spcAft>
                <a:spcPts val="600"/>
              </a:spcAft>
              <a:buClr>
                <a:schemeClr val="tx2"/>
              </a:buClr>
              <a:buSzPct val="70000"/>
              <a:buFont typeface="Wingdings 2" charset="2"/>
              <a:buChar char=""/>
              <a:defRPr sz="20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1pPr>
            <a:lvl2pPr marL="720000" indent="-270000" algn="l" defTabSz="457200" rtl="0" eaLnBrk="1" latinLnBrk="0" hangingPunct="1">
              <a:spcBef>
                <a:spcPct val="20000"/>
              </a:spcBef>
              <a:spcAft>
                <a:spcPts val="600"/>
              </a:spcAft>
              <a:buClr>
                <a:schemeClr val="tx2"/>
              </a:buClr>
              <a:buSzPct val="70000"/>
              <a:buFont typeface="Wingdings 2" charset="2"/>
              <a:buChar char=""/>
              <a:defRPr sz="18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2pPr>
            <a:lvl3pPr marL="1026000" indent="-216000" algn="l" defTabSz="457200" rtl="0" eaLnBrk="1" latinLnBrk="0" hangingPunct="1">
              <a:spcBef>
                <a:spcPct val="20000"/>
              </a:spcBef>
              <a:spcAft>
                <a:spcPts val="600"/>
              </a:spcAft>
              <a:buClr>
                <a:schemeClr val="tx2"/>
              </a:buClr>
              <a:buSzPct val="70000"/>
              <a:buFont typeface="Wingdings 2" charset="2"/>
              <a:buChar char=""/>
              <a:defRPr sz="16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3pPr>
            <a:lvl4pPr marL="1386000" indent="-2160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4pPr>
            <a:lvl5pPr marL="1674000" indent="-2160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5pPr>
            <a:lvl6pPr marL="2014600" indent="-2286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6pPr>
            <a:lvl7pPr marL="2401800" indent="-2286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7pPr>
            <a:lvl8pPr marL="2789000" indent="-2286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8pPr>
            <a:lvl9pPr marL="3106200" indent="-2286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9pPr>
          </a:lstStyle>
          <a:p>
            <a:pPr marL="285744" indent="-285744"/>
            <a:r>
              <a:rPr lang="en-US" dirty="0">
                <a:solidFill>
                  <a:schemeClr val="accent2"/>
                </a:solidFill>
                <a:ea typeface="Tahoma" panose="020B0604030504040204" pitchFamily="34" charset="0"/>
                <a:cs typeface="Tahoma" panose="020B0604030504040204" pitchFamily="34" charset="0"/>
              </a:rPr>
              <a:t>Potential high levels of polarization</a:t>
            </a:r>
          </a:p>
          <a:p>
            <a:pPr marL="662834" lvl="1" indent="-285744"/>
            <a:r>
              <a:rPr lang="en-US" dirty="0">
                <a:solidFill>
                  <a:schemeClr val="accent2"/>
                </a:solidFill>
                <a:ea typeface="Tahoma" panose="020B0604030504040204" pitchFamily="34" charset="0"/>
                <a:cs typeface="Tahoma" panose="020B0604030504040204" pitchFamily="34" charset="0"/>
              </a:rPr>
              <a:t>~70% above 0.4 MeV for Cygnus X-1 (Laurent+11; Jourdain+12)</a:t>
            </a:r>
          </a:p>
          <a:p>
            <a:pPr marL="285744" indent="-285744"/>
            <a:r>
              <a:rPr lang="en-US" dirty="0">
                <a:solidFill>
                  <a:schemeClr val="accent2"/>
                </a:solidFill>
                <a:ea typeface="Tahoma" panose="020B0604030504040204" pitchFamily="34" charset="0"/>
                <a:cs typeface="Tahoma" panose="020B0604030504040204" pitchFamily="34" charset="0"/>
              </a:rPr>
              <a:t>What about other Galactic black holes?</a:t>
            </a:r>
          </a:p>
          <a:p>
            <a:pPr marL="285744" indent="-285744"/>
            <a:r>
              <a:rPr lang="en-US" dirty="0">
                <a:solidFill>
                  <a:schemeClr val="accent2"/>
                </a:solidFill>
                <a:ea typeface="Tahoma" panose="020B0604030504040204" pitchFamily="34" charset="0"/>
                <a:cs typeface="Tahoma" panose="020B0604030504040204" pitchFamily="34" charset="0"/>
              </a:rPr>
              <a:t>GRB distribution?</a:t>
            </a:r>
          </a:p>
          <a:p>
            <a:pPr marL="285744" indent="-285744"/>
            <a:r>
              <a:rPr lang="en-US" dirty="0">
                <a:solidFill>
                  <a:schemeClr val="accent2"/>
                </a:solidFill>
                <a:ea typeface="Tahoma" panose="020B0604030504040204" pitchFamily="34" charset="0"/>
                <a:cs typeface="Tahoma" panose="020B0604030504040204" pitchFamily="34" charset="0"/>
              </a:rPr>
              <a:t>AGN?</a:t>
            </a:r>
          </a:p>
        </p:txBody>
      </p:sp>
    </p:spTree>
    <p:extLst>
      <p:ext uri="{BB962C8B-B14F-4D97-AF65-F5344CB8AC3E}">
        <p14:creationId xmlns:p14="http://schemas.microsoft.com/office/powerpoint/2010/main" val="333814097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TextBox 28">
            <a:extLst>
              <a:ext uri="{FF2B5EF4-FFF2-40B4-BE49-F238E27FC236}">
                <a16:creationId xmlns:a16="http://schemas.microsoft.com/office/drawing/2014/main" id="{EA670A01-C28F-5742-AF78-78A202EC5C61}"/>
              </a:ext>
            </a:extLst>
          </p:cNvPr>
          <p:cNvSpPr txBox="1"/>
          <p:nvPr/>
        </p:nvSpPr>
        <p:spPr>
          <a:xfrm>
            <a:off x="4734553" y="3862578"/>
            <a:ext cx="3877324" cy="2031325"/>
          </a:xfrm>
          <a:prstGeom prst="rect">
            <a:avLst/>
          </a:prstGeom>
          <a:noFill/>
          <a:ln>
            <a:solidFill>
              <a:schemeClr val="accent2"/>
            </a:solidFill>
          </a:ln>
        </p:spPr>
        <p:txBody>
          <a:bodyPr wrap="square" rtlCol="0">
            <a:spAutoFit/>
          </a:bodyPr>
          <a:lstStyle/>
          <a:p>
            <a:pPr marL="285744" indent="-285744"/>
            <a:r>
              <a:rPr lang="en-US" sz="1400" dirty="0">
                <a:solidFill>
                  <a:schemeClr val="accent2"/>
                </a:solidFill>
                <a:ea typeface="Tahoma" panose="020B0604030504040204" pitchFamily="34" charset="0"/>
                <a:cs typeface="Tahoma" panose="020B0604030504040204" pitchFamily="34" charset="0"/>
              </a:rPr>
              <a:t>Supernovae + Gamma-rays:</a:t>
            </a:r>
          </a:p>
          <a:p>
            <a:pPr marL="285744" indent="-285744"/>
            <a:r>
              <a:rPr lang="en-US" sz="1400" dirty="0">
                <a:solidFill>
                  <a:schemeClr val="accent2"/>
                </a:solidFill>
                <a:ea typeface="Tahoma" panose="020B0604030504040204" pitchFamily="34" charset="0"/>
                <a:cs typeface="Tahoma" panose="020B0604030504040204" pitchFamily="34" charset="0"/>
                <a:sym typeface="Wingdings" panose="05000000000000000000" pitchFamily="2" charset="2"/>
              </a:rPr>
              <a:t>	SN1987A</a:t>
            </a:r>
          </a:p>
          <a:p>
            <a:pPr marL="285744" indent="-285744"/>
            <a:endParaRPr lang="en-US" sz="1400" dirty="0">
              <a:solidFill>
                <a:schemeClr val="accent2"/>
              </a:solidFill>
              <a:ea typeface="Tahoma" panose="020B0604030504040204" pitchFamily="34" charset="0"/>
              <a:cs typeface="Tahoma" panose="020B0604030504040204" pitchFamily="34" charset="0"/>
              <a:sym typeface="Wingdings" panose="05000000000000000000" pitchFamily="2" charset="2"/>
            </a:endParaRPr>
          </a:p>
          <a:p>
            <a:pPr marL="285744" indent="-285744"/>
            <a:r>
              <a:rPr lang="en-US" sz="1400" dirty="0">
                <a:solidFill>
                  <a:schemeClr val="accent2"/>
                </a:solidFill>
                <a:ea typeface="Tahoma" panose="020B0604030504040204" pitchFamily="34" charset="0"/>
                <a:cs typeface="Tahoma" panose="020B0604030504040204" pitchFamily="34" charset="0"/>
                <a:sym typeface="Wingdings" panose="05000000000000000000" pitchFamily="2" charset="2"/>
              </a:rPr>
              <a:t>Gravitational Waves + Gamma-rays :</a:t>
            </a:r>
          </a:p>
          <a:p>
            <a:pPr marL="285744" indent="-285744"/>
            <a:r>
              <a:rPr lang="en-US" sz="1400" dirty="0">
                <a:solidFill>
                  <a:schemeClr val="accent2"/>
                </a:solidFill>
                <a:ea typeface="Tahoma" panose="020B0604030504040204" pitchFamily="34" charset="0"/>
                <a:cs typeface="Tahoma" panose="020B0604030504040204" pitchFamily="34" charset="0"/>
                <a:sym typeface="Wingdings" panose="05000000000000000000" pitchFamily="2" charset="2"/>
              </a:rPr>
              <a:t>	GRB170817A + GW170817</a:t>
            </a:r>
          </a:p>
          <a:p>
            <a:pPr marL="285744" indent="-285744"/>
            <a:endParaRPr lang="en-US" sz="1400" dirty="0">
              <a:solidFill>
                <a:schemeClr val="accent2"/>
              </a:solidFill>
              <a:ea typeface="Tahoma" panose="020B0604030504040204" pitchFamily="34" charset="0"/>
              <a:cs typeface="Tahoma" panose="020B0604030504040204" pitchFamily="34" charset="0"/>
              <a:sym typeface="Wingdings" panose="05000000000000000000" pitchFamily="2" charset="2"/>
            </a:endParaRPr>
          </a:p>
          <a:p>
            <a:pPr marL="285744" indent="-285744"/>
            <a:r>
              <a:rPr lang="en-US" sz="1400" dirty="0">
                <a:solidFill>
                  <a:schemeClr val="accent2"/>
                </a:solidFill>
                <a:ea typeface="Tahoma" panose="020B0604030504040204" pitchFamily="34" charset="0"/>
                <a:cs typeface="Tahoma" panose="020B0604030504040204" pitchFamily="34" charset="0"/>
                <a:sym typeface="Wingdings" panose="05000000000000000000" pitchFamily="2" charset="2"/>
              </a:rPr>
              <a:t>Neutrinos + Gamma-rays:</a:t>
            </a:r>
          </a:p>
          <a:p>
            <a:pPr marL="285744" indent="-285744"/>
            <a:r>
              <a:rPr lang="en-US" sz="1400" dirty="0">
                <a:solidFill>
                  <a:schemeClr val="accent2"/>
                </a:solidFill>
                <a:ea typeface="Tahoma" panose="020B0604030504040204" pitchFamily="34" charset="0"/>
                <a:cs typeface="Tahoma" panose="020B0604030504040204" pitchFamily="34" charset="0"/>
                <a:sym typeface="Wingdings" panose="05000000000000000000" pitchFamily="2" charset="2"/>
              </a:rPr>
              <a:t>	</a:t>
            </a:r>
            <a:r>
              <a:rPr lang="en-US" sz="1400" dirty="0">
                <a:solidFill>
                  <a:schemeClr val="accent2"/>
                </a:solidFill>
                <a:ea typeface="Tahoma" panose="020B0604030504040204" pitchFamily="34" charset="0"/>
                <a:cs typeface="Tahoma" panose="020B0604030504040204" pitchFamily="34" charset="0"/>
              </a:rPr>
              <a:t>IceCube-170922A + 0506+056?</a:t>
            </a:r>
          </a:p>
          <a:p>
            <a:pPr marL="285744" indent="-285744"/>
            <a:r>
              <a:rPr lang="en-US" sz="1400" dirty="0">
                <a:solidFill>
                  <a:schemeClr val="accent2"/>
                </a:solidFill>
                <a:ea typeface="Tahoma" panose="020B0604030504040204" pitchFamily="34" charset="0"/>
                <a:cs typeface="Tahoma" panose="020B0604030504040204" pitchFamily="34" charset="0"/>
              </a:rPr>
              <a:t>		gamma-ray emitting blazar </a:t>
            </a:r>
          </a:p>
        </p:txBody>
      </p:sp>
      <p:sp>
        <p:nvSpPr>
          <p:cNvPr id="13" name="Title 2">
            <a:extLst>
              <a:ext uri="{FF2B5EF4-FFF2-40B4-BE49-F238E27FC236}">
                <a16:creationId xmlns:a16="http://schemas.microsoft.com/office/drawing/2014/main" id="{3E308216-FB56-6582-0F25-7CCF506540A5}"/>
              </a:ext>
            </a:extLst>
          </p:cNvPr>
          <p:cNvSpPr>
            <a:spLocks noGrp="1"/>
          </p:cNvSpPr>
          <p:nvPr>
            <p:ph type="title"/>
          </p:nvPr>
        </p:nvSpPr>
        <p:spPr>
          <a:xfrm>
            <a:off x="376178" y="186262"/>
            <a:ext cx="7053395" cy="828708"/>
          </a:xfrm>
        </p:spPr>
        <p:txBody>
          <a:bodyPr>
            <a:normAutofit fontScale="90000"/>
          </a:bodyPr>
          <a:lstStyle/>
          <a:p>
            <a:pPr algn="l"/>
            <a:r>
              <a:rPr lang="en-US" sz="3200" dirty="0"/>
              <a:t>Science opportunities in the “MeV Gap”</a:t>
            </a:r>
          </a:p>
        </p:txBody>
      </p:sp>
      <p:cxnSp>
        <p:nvCxnSpPr>
          <p:cNvPr id="14" name="Straight Connector 13">
            <a:extLst>
              <a:ext uri="{FF2B5EF4-FFF2-40B4-BE49-F238E27FC236}">
                <a16:creationId xmlns:a16="http://schemas.microsoft.com/office/drawing/2014/main" id="{1BF5740C-A729-EBA2-BD1B-AED4D7993B2C}"/>
              </a:ext>
            </a:extLst>
          </p:cNvPr>
          <p:cNvCxnSpPr/>
          <p:nvPr/>
        </p:nvCxnSpPr>
        <p:spPr>
          <a:xfrm flipV="1">
            <a:off x="376181" y="1062638"/>
            <a:ext cx="8397433" cy="46299"/>
          </a:xfrm>
          <a:prstGeom prst="line">
            <a:avLst/>
          </a:prstGeom>
          <a:ln w="22225">
            <a:solidFill>
              <a:schemeClr val="accent2"/>
            </a:solidFill>
          </a:ln>
        </p:spPr>
        <p:style>
          <a:lnRef idx="1">
            <a:schemeClr val="accent1"/>
          </a:lnRef>
          <a:fillRef idx="0">
            <a:schemeClr val="accent1"/>
          </a:fillRef>
          <a:effectRef idx="0">
            <a:schemeClr val="accent1"/>
          </a:effectRef>
          <a:fontRef idx="minor">
            <a:schemeClr val="tx1"/>
          </a:fontRef>
        </p:style>
      </p:cxnSp>
      <p:sp>
        <p:nvSpPr>
          <p:cNvPr id="12" name="TextBox 11">
            <a:extLst>
              <a:ext uri="{FF2B5EF4-FFF2-40B4-BE49-F238E27FC236}">
                <a16:creationId xmlns:a16="http://schemas.microsoft.com/office/drawing/2014/main" id="{5E064529-3FA4-2159-A6D7-3B4BE076423E}"/>
              </a:ext>
            </a:extLst>
          </p:cNvPr>
          <p:cNvSpPr txBox="1"/>
          <p:nvPr/>
        </p:nvSpPr>
        <p:spPr>
          <a:xfrm>
            <a:off x="5649834" y="3544672"/>
            <a:ext cx="3123780" cy="246221"/>
          </a:xfrm>
          <a:prstGeom prst="rect">
            <a:avLst/>
          </a:prstGeom>
          <a:noFill/>
        </p:spPr>
        <p:txBody>
          <a:bodyPr wrap="square" rtlCol="0">
            <a:spAutoFit/>
          </a:bodyPr>
          <a:lstStyle/>
          <a:p>
            <a:r>
              <a:rPr lang="en-US" sz="1000" dirty="0"/>
              <a:t>Credit: NASA's Goddard Space Flight Center/CI Lab</a:t>
            </a:r>
          </a:p>
        </p:txBody>
      </p:sp>
      <p:sp>
        <p:nvSpPr>
          <p:cNvPr id="21" name="Footer Placeholder 4">
            <a:extLst>
              <a:ext uri="{FF2B5EF4-FFF2-40B4-BE49-F238E27FC236}">
                <a16:creationId xmlns:a16="http://schemas.microsoft.com/office/drawing/2014/main" id="{1A18C61E-907C-147F-33C5-2C7F138DFDBA}"/>
              </a:ext>
            </a:extLst>
          </p:cNvPr>
          <p:cNvSpPr>
            <a:spLocks noGrp="1"/>
          </p:cNvSpPr>
          <p:nvPr>
            <p:ph type="ftr" sz="quarter" idx="11"/>
          </p:nvPr>
        </p:nvSpPr>
        <p:spPr>
          <a:xfrm>
            <a:off x="1102647" y="6296683"/>
            <a:ext cx="3587780" cy="561319"/>
          </a:xfrm>
          <a:noFill/>
        </p:spPr>
        <p:txBody>
          <a:bodyPr/>
          <a:lstStyle/>
          <a:p>
            <a:r>
              <a:rPr lang="en-US" dirty="0" err="1"/>
              <a:t>TeVPA</a:t>
            </a:r>
            <a:r>
              <a:rPr lang="en-US" dirty="0"/>
              <a:t> 2022, Kingston, Ontario</a:t>
            </a:r>
          </a:p>
          <a:p>
            <a:r>
              <a:rPr lang="en-US" dirty="0"/>
              <a:t>Jarred Roberts – University of California San Diego</a:t>
            </a:r>
          </a:p>
        </p:txBody>
      </p:sp>
      <p:sp>
        <p:nvSpPr>
          <p:cNvPr id="24" name="Slide Number Placeholder 5">
            <a:extLst>
              <a:ext uri="{FF2B5EF4-FFF2-40B4-BE49-F238E27FC236}">
                <a16:creationId xmlns:a16="http://schemas.microsoft.com/office/drawing/2014/main" id="{E55ECC03-4406-C4D5-6E37-E6E0764055DB}"/>
              </a:ext>
            </a:extLst>
          </p:cNvPr>
          <p:cNvSpPr txBox="1">
            <a:spLocks/>
          </p:cNvSpPr>
          <p:nvPr/>
        </p:nvSpPr>
        <p:spPr>
          <a:xfrm>
            <a:off x="8329298" y="6394781"/>
            <a:ext cx="565159" cy="365125"/>
          </a:xfrm>
          <a:prstGeom prst="rect">
            <a:avLst/>
          </a:prstGeom>
        </p:spPr>
        <p:txBody>
          <a:bodyPr vert="horz" lIns="91440" tIns="45720" rIns="91440" bIns="45720" rtlCol="0" anchor="ctr"/>
          <a:lstStyle>
            <a:defPPr>
              <a:defRPr lang="en-US"/>
            </a:defPPr>
            <a:lvl1pPr marL="0" algn="r" defTabSz="457200" rtl="0" eaLnBrk="1" latinLnBrk="0" hangingPunct="1">
              <a:defRPr sz="1000" kern="1200">
                <a:solidFill>
                  <a:schemeClr val="tx1">
                    <a:lumMod val="95000"/>
                  </a:schemeClr>
                </a:solidFill>
                <a:effectLst>
                  <a:outerShdw blurRad="50800" dist="38100" dir="2700000" algn="tl" rotWithShape="0">
                    <a:schemeClr val="bg1">
                      <a:alpha val="43000"/>
                    </a:schemeClr>
                  </a:outerShdw>
                </a:effectLst>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6D22F896-40B5-4ADD-8801-0D06FADFA095}" type="slidenum">
              <a:rPr lang="en-US"/>
              <a:pPr/>
              <a:t>8</a:t>
            </a:fld>
            <a:endParaRPr lang="en-US" dirty="0"/>
          </a:p>
        </p:txBody>
      </p:sp>
      <p:pic>
        <p:nvPicPr>
          <p:cNvPr id="25" name="Picture 24" descr="Logo, company name&#10;&#10;Description automatically generated">
            <a:extLst>
              <a:ext uri="{FF2B5EF4-FFF2-40B4-BE49-F238E27FC236}">
                <a16:creationId xmlns:a16="http://schemas.microsoft.com/office/drawing/2014/main" id="{C7762F82-4A4E-ED93-45AD-BC856B1650B4}"/>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3297" y="6343135"/>
            <a:ext cx="948265" cy="416768"/>
          </a:xfrm>
          <a:prstGeom prst="rect">
            <a:avLst/>
          </a:prstGeom>
        </p:spPr>
      </p:pic>
      <p:sp>
        <p:nvSpPr>
          <p:cNvPr id="26" name="Content Placeholder 1">
            <a:extLst>
              <a:ext uri="{FF2B5EF4-FFF2-40B4-BE49-F238E27FC236}">
                <a16:creationId xmlns:a16="http://schemas.microsoft.com/office/drawing/2014/main" id="{CC21F55D-0104-202C-CE5F-1B47DFBCADBD}"/>
              </a:ext>
            </a:extLst>
          </p:cNvPr>
          <p:cNvSpPr>
            <a:spLocks noGrp="1"/>
          </p:cNvSpPr>
          <p:nvPr>
            <p:ph idx="1"/>
          </p:nvPr>
        </p:nvSpPr>
        <p:spPr>
          <a:xfrm>
            <a:off x="126773" y="1526758"/>
            <a:ext cx="4092259" cy="4502627"/>
          </a:xfrm>
        </p:spPr>
        <p:txBody>
          <a:bodyPr>
            <a:normAutofit/>
          </a:bodyPr>
          <a:lstStyle/>
          <a:p>
            <a:r>
              <a:rPr lang="en-US" dirty="0"/>
              <a:t>Signals and sources in the COSI energy range (0.2-5 MeV)</a:t>
            </a:r>
          </a:p>
          <a:p>
            <a:pPr lvl="1">
              <a:spcAft>
                <a:spcPts val="1200"/>
              </a:spcAft>
            </a:pPr>
            <a:r>
              <a:rPr lang="en-US" dirty="0">
                <a:solidFill>
                  <a:schemeClr val="bg1">
                    <a:lumMod val="65000"/>
                    <a:lumOff val="35000"/>
                  </a:schemeClr>
                </a:solidFill>
              </a:rPr>
              <a:t>e</a:t>
            </a:r>
            <a:r>
              <a:rPr lang="en-US" baseline="30000" dirty="0">
                <a:solidFill>
                  <a:schemeClr val="bg1">
                    <a:lumMod val="65000"/>
                    <a:lumOff val="35000"/>
                  </a:schemeClr>
                </a:solidFill>
              </a:rPr>
              <a:t>-</a:t>
            </a:r>
            <a:r>
              <a:rPr lang="en-US" dirty="0">
                <a:solidFill>
                  <a:schemeClr val="bg1">
                    <a:lumMod val="65000"/>
                    <a:lumOff val="35000"/>
                  </a:schemeClr>
                </a:solidFill>
              </a:rPr>
              <a:t>e</a:t>
            </a:r>
            <a:r>
              <a:rPr lang="en-US" baseline="30000" dirty="0">
                <a:solidFill>
                  <a:schemeClr val="bg1">
                    <a:lumMod val="65000"/>
                    <a:lumOff val="35000"/>
                  </a:schemeClr>
                </a:solidFill>
              </a:rPr>
              <a:t>+</a:t>
            </a:r>
            <a:r>
              <a:rPr lang="en-US" dirty="0">
                <a:solidFill>
                  <a:schemeClr val="bg1">
                    <a:lumMod val="65000"/>
                    <a:lumOff val="35000"/>
                  </a:schemeClr>
                </a:solidFill>
              </a:rPr>
              <a:t> annihilation line at 511 keV</a:t>
            </a:r>
          </a:p>
          <a:p>
            <a:pPr lvl="1"/>
            <a:r>
              <a:rPr lang="en-US" dirty="0">
                <a:solidFill>
                  <a:schemeClr val="bg1">
                    <a:lumMod val="65000"/>
                    <a:lumOff val="35000"/>
                  </a:schemeClr>
                </a:solidFill>
              </a:rPr>
              <a:t>Gamma-ray lines from nucleosynthesis</a:t>
            </a:r>
          </a:p>
          <a:p>
            <a:pPr lvl="1">
              <a:spcAft>
                <a:spcPts val="1200"/>
              </a:spcAft>
            </a:pPr>
            <a:r>
              <a:rPr lang="en-US" dirty="0">
                <a:solidFill>
                  <a:schemeClr val="bg1">
                    <a:lumMod val="65000"/>
                    <a:lumOff val="35000"/>
                  </a:schemeClr>
                </a:solidFill>
              </a:rPr>
              <a:t>Accreting black holes and gamma-ray bursts (GRBs) w/polarization</a:t>
            </a:r>
          </a:p>
          <a:p>
            <a:pPr lvl="1"/>
            <a:r>
              <a:rPr lang="en-US" dirty="0" err="1">
                <a:solidFill>
                  <a:schemeClr val="accent2"/>
                </a:solidFill>
              </a:rPr>
              <a:t>Multimessenger</a:t>
            </a:r>
            <a:r>
              <a:rPr lang="en-US" dirty="0">
                <a:solidFill>
                  <a:schemeClr val="accent2"/>
                </a:solidFill>
              </a:rPr>
              <a:t> sources</a:t>
            </a:r>
          </a:p>
          <a:p>
            <a:pPr lvl="2"/>
            <a:r>
              <a:rPr lang="en-US" dirty="0">
                <a:solidFill>
                  <a:schemeClr val="accent2"/>
                </a:solidFill>
              </a:rPr>
              <a:t>Merging neutron stars</a:t>
            </a:r>
          </a:p>
          <a:p>
            <a:pPr lvl="2"/>
            <a:r>
              <a:rPr lang="en-US" dirty="0">
                <a:solidFill>
                  <a:schemeClr val="accent2"/>
                </a:solidFill>
              </a:rPr>
              <a:t>High-energy neutrinos</a:t>
            </a:r>
          </a:p>
        </p:txBody>
      </p:sp>
      <p:pic>
        <p:nvPicPr>
          <p:cNvPr id="5" name="Picture 4" descr="A picture containing text, indoor, night sky&#10;&#10;Description automatically generated">
            <a:extLst>
              <a:ext uri="{FF2B5EF4-FFF2-40B4-BE49-F238E27FC236}">
                <a16:creationId xmlns:a16="http://schemas.microsoft.com/office/drawing/2014/main" id="{9E306F78-7896-AC8F-1A5B-01E06601F957}"/>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141343" y="1705187"/>
            <a:ext cx="4632271" cy="1475732"/>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36126621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 name="Rectangle 51">
            <a:extLst>
              <a:ext uri="{FF2B5EF4-FFF2-40B4-BE49-F238E27FC236}">
                <a16:creationId xmlns:a16="http://schemas.microsoft.com/office/drawing/2014/main" id="{3B653A17-E609-6349-8D2E-71673F047FCF}"/>
              </a:ext>
            </a:extLst>
          </p:cNvPr>
          <p:cNvSpPr/>
          <p:nvPr/>
        </p:nvSpPr>
        <p:spPr bwMode="auto">
          <a:xfrm>
            <a:off x="660750" y="2616407"/>
            <a:ext cx="889419" cy="886176"/>
          </a:xfrm>
          <a:prstGeom prst="rect">
            <a:avLst/>
          </a:prstGeom>
          <a:solidFill>
            <a:srgbClr val="FFFFFF">
              <a:alpha val="80000"/>
            </a:srgbClr>
          </a:solidFill>
          <a:ln w="12700" cap="flat" cmpd="sng" algn="ctr">
            <a:solidFill>
              <a:schemeClr val="tx1"/>
            </a:solid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defTabSz="914377" eaLnBrk="0" fontAlgn="base" hangingPunct="0">
              <a:spcBef>
                <a:spcPct val="20000"/>
              </a:spcBef>
              <a:spcAft>
                <a:spcPct val="0"/>
              </a:spcAft>
              <a:buFontTx/>
              <a:buChar char="•"/>
            </a:pPr>
            <a:endParaRPr lang="en-US" sz="1600">
              <a:latin typeface="Times New Roman" pitchFamily="18" charset="0"/>
            </a:endParaRPr>
          </a:p>
        </p:txBody>
      </p:sp>
      <p:sp>
        <p:nvSpPr>
          <p:cNvPr id="3" name="Title 2">
            <a:extLst>
              <a:ext uri="{FF2B5EF4-FFF2-40B4-BE49-F238E27FC236}">
                <a16:creationId xmlns:a16="http://schemas.microsoft.com/office/drawing/2014/main" id="{B455270A-610C-0C44-A495-1BD322D90426}"/>
              </a:ext>
            </a:extLst>
          </p:cNvPr>
          <p:cNvSpPr>
            <a:spLocks noGrp="1"/>
          </p:cNvSpPr>
          <p:nvPr>
            <p:ph type="title"/>
          </p:nvPr>
        </p:nvSpPr>
        <p:spPr>
          <a:xfrm>
            <a:off x="370390" y="13893"/>
            <a:ext cx="7117531" cy="1060587"/>
          </a:xfrm>
        </p:spPr>
        <p:txBody>
          <a:bodyPr>
            <a:normAutofit/>
          </a:bodyPr>
          <a:lstStyle/>
          <a:p>
            <a:pPr algn="l"/>
            <a:r>
              <a:rPr lang="en-US" sz="3600" dirty="0"/>
              <a:t>COSI science goals</a:t>
            </a:r>
          </a:p>
        </p:txBody>
      </p:sp>
      <p:pic>
        <p:nvPicPr>
          <p:cNvPr id="8" name="Picture 7">
            <a:extLst>
              <a:ext uri="{FF2B5EF4-FFF2-40B4-BE49-F238E27FC236}">
                <a16:creationId xmlns:a16="http://schemas.microsoft.com/office/drawing/2014/main" id="{7DF8EFB6-3791-4F4A-9110-1237F3695E5B}"/>
              </a:ext>
            </a:extLst>
          </p:cNvPr>
          <p:cNvPicPr>
            <a:picLocks noChangeAspect="1"/>
          </p:cNvPicPr>
          <p:nvPr/>
        </p:nvPicPr>
        <p:blipFill>
          <a:blip r:embed="rId3"/>
          <a:stretch>
            <a:fillRect/>
          </a:stretch>
        </p:blipFill>
        <p:spPr>
          <a:xfrm>
            <a:off x="680054" y="5130300"/>
            <a:ext cx="948265" cy="885048"/>
          </a:xfrm>
          <a:prstGeom prst="rect">
            <a:avLst/>
          </a:prstGeom>
          <a:ln>
            <a:solidFill>
              <a:schemeClr val="tx1"/>
            </a:solidFill>
          </a:ln>
        </p:spPr>
      </p:pic>
      <p:sp>
        <p:nvSpPr>
          <p:cNvPr id="10" name="Rectangle 9">
            <a:extLst>
              <a:ext uri="{FF2B5EF4-FFF2-40B4-BE49-F238E27FC236}">
                <a16:creationId xmlns:a16="http://schemas.microsoft.com/office/drawing/2014/main" id="{6FF13F59-63A4-A949-9F1E-0894C32DC307}"/>
              </a:ext>
            </a:extLst>
          </p:cNvPr>
          <p:cNvSpPr/>
          <p:nvPr/>
        </p:nvSpPr>
        <p:spPr>
          <a:xfrm>
            <a:off x="1973468" y="5384786"/>
            <a:ext cx="6692387" cy="461665"/>
          </a:xfrm>
          <a:prstGeom prst="rect">
            <a:avLst/>
          </a:prstGeom>
        </p:spPr>
        <p:txBody>
          <a:bodyPr wrap="square">
            <a:spAutoFit/>
          </a:bodyPr>
          <a:lstStyle/>
          <a:p>
            <a:pPr>
              <a:spcAft>
                <a:spcPts val="1200"/>
              </a:spcAft>
            </a:pPr>
            <a:r>
              <a:rPr lang="en-US" sz="2400" dirty="0">
                <a:solidFill>
                  <a:schemeClr val="tx2"/>
                </a:solidFill>
                <a:ea typeface="Tahoma" panose="020B0604030504040204" pitchFamily="34" charset="0"/>
                <a:cs typeface="Tahoma" panose="020B0604030504040204" pitchFamily="34" charset="0"/>
              </a:rPr>
              <a:t>4. Probe the physics of </a:t>
            </a:r>
            <a:r>
              <a:rPr lang="en-US" sz="2400" dirty="0" err="1">
                <a:solidFill>
                  <a:schemeClr val="tx2"/>
                </a:solidFill>
                <a:ea typeface="Tahoma" panose="020B0604030504040204" pitchFamily="34" charset="0"/>
                <a:cs typeface="Tahoma" panose="020B0604030504040204" pitchFamily="34" charset="0"/>
              </a:rPr>
              <a:t>multimessenger</a:t>
            </a:r>
            <a:r>
              <a:rPr lang="en-US" sz="2400" dirty="0">
                <a:solidFill>
                  <a:schemeClr val="tx2"/>
                </a:solidFill>
                <a:ea typeface="Tahoma" panose="020B0604030504040204" pitchFamily="34" charset="0"/>
                <a:cs typeface="Tahoma" panose="020B0604030504040204" pitchFamily="34" charset="0"/>
              </a:rPr>
              <a:t> events</a:t>
            </a:r>
          </a:p>
        </p:txBody>
      </p:sp>
      <p:sp>
        <p:nvSpPr>
          <p:cNvPr id="11" name="Rectangle 10">
            <a:extLst>
              <a:ext uri="{FF2B5EF4-FFF2-40B4-BE49-F238E27FC236}">
                <a16:creationId xmlns:a16="http://schemas.microsoft.com/office/drawing/2014/main" id="{0E75A18E-8ACD-EB42-94A8-529F3C671552}"/>
              </a:ext>
            </a:extLst>
          </p:cNvPr>
          <p:cNvSpPr/>
          <p:nvPr/>
        </p:nvSpPr>
        <p:spPr>
          <a:xfrm>
            <a:off x="1996926" y="4005460"/>
            <a:ext cx="7043715" cy="830997"/>
          </a:xfrm>
          <a:prstGeom prst="rect">
            <a:avLst/>
          </a:prstGeom>
        </p:spPr>
        <p:txBody>
          <a:bodyPr wrap="square">
            <a:spAutoFit/>
          </a:bodyPr>
          <a:lstStyle/>
          <a:p>
            <a:pPr marL="365751" indent="-457189">
              <a:spcAft>
                <a:spcPts val="600"/>
              </a:spcAft>
            </a:pPr>
            <a:r>
              <a:rPr lang="en-US" sz="2400" dirty="0">
                <a:solidFill>
                  <a:schemeClr val="tx2"/>
                </a:solidFill>
                <a:ea typeface="Tahoma" panose="020B0604030504040204" pitchFamily="34" charset="0"/>
                <a:cs typeface="Tahoma" panose="020B0604030504040204" pitchFamily="34" charset="0"/>
              </a:rPr>
              <a:t>3. Gain insight into extreme environments with polarization</a:t>
            </a:r>
          </a:p>
        </p:txBody>
      </p:sp>
      <p:sp>
        <p:nvSpPr>
          <p:cNvPr id="12" name="Rectangle 11">
            <a:extLst>
              <a:ext uri="{FF2B5EF4-FFF2-40B4-BE49-F238E27FC236}">
                <a16:creationId xmlns:a16="http://schemas.microsoft.com/office/drawing/2014/main" id="{B8D07532-9367-FA4A-A811-415AE1785F35}"/>
              </a:ext>
            </a:extLst>
          </p:cNvPr>
          <p:cNvSpPr/>
          <p:nvPr/>
        </p:nvSpPr>
        <p:spPr>
          <a:xfrm>
            <a:off x="1996926" y="2710406"/>
            <a:ext cx="5033686" cy="461665"/>
          </a:xfrm>
          <a:prstGeom prst="rect">
            <a:avLst/>
          </a:prstGeom>
        </p:spPr>
        <p:txBody>
          <a:bodyPr wrap="none">
            <a:spAutoFit/>
          </a:bodyPr>
          <a:lstStyle/>
          <a:p>
            <a:pPr>
              <a:spcAft>
                <a:spcPts val="600"/>
              </a:spcAft>
            </a:pPr>
            <a:r>
              <a:rPr lang="en-US" sz="2400" dirty="0">
                <a:solidFill>
                  <a:schemeClr val="tx2"/>
                </a:solidFill>
                <a:ea typeface="Tahoma" panose="020B0604030504040204" pitchFamily="34" charset="0"/>
                <a:cs typeface="Tahoma" panose="020B0604030504040204" pitchFamily="34" charset="0"/>
              </a:rPr>
              <a:t>2. Reveal Galactic element formation</a:t>
            </a:r>
          </a:p>
        </p:txBody>
      </p:sp>
      <p:sp>
        <p:nvSpPr>
          <p:cNvPr id="26" name="Rectangle 25">
            <a:extLst>
              <a:ext uri="{FF2B5EF4-FFF2-40B4-BE49-F238E27FC236}">
                <a16:creationId xmlns:a16="http://schemas.microsoft.com/office/drawing/2014/main" id="{6BC993FE-CFB3-5848-8D46-2CE34D8E7926}"/>
              </a:ext>
            </a:extLst>
          </p:cNvPr>
          <p:cNvSpPr/>
          <p:nvPr/>
        </p:nvSpPr>
        <p:spPr>
          <a:xfrm>
            <a:off x="1973470" y="1572217"/>
            <a:ext cx="5761193" cy="461665"/>
          </a:xfrm>
          <a:prstGeom prst="rect">
            <a:avLst/>
          </a:prstGeom>
        </p:spPr>
        <p:txBody>
          <a:bodyPr wrap="none">
            <a:spAutoFit/>
          </a:bodyPr>
          <a:lstStyle/>
          <a:p>
            <a:pPr>
              <a:spcAft>
                <a:spcPts val="600"/>
              </a:spcAft>
            </a:pPr>
            <a:r>
              <a:rPr lang="en-US" sz="2400" dirty="0">
                <a:solidFill>
                  <a:schemeClr val="tx2"/>
                </a:solidFill>
                <a:ea typeface="Tahoma" panose="020B0604030504040204" pitchFamily="34" charset="0"/>
                <a:cs typeface="Tahoma" panose="020B0604030504040204" pitchFamily="34" charset="0"/>
              </a:rPr>
              <a:t>1. Uncover the origin of Galactic positrons</a:t>
            </a:r>
          </a:p>
        </p:txBody>
      </p:sp>
      <p:grpSp>
        <p:nvGrpSpPr>
          <p:cNvPr id="2" name="Group 1">
            <a:extLst>
              <a:ext uri="{FF2B5EF4-FFF2-40B4-BE49-F238E27FC236}">
                <a16:creationId xmlns:a16="http://schemas.microsoft.com/office/drawing/2014/main" id="{5C22863F-B0B7-AB44-93F5-4A0FE44BFD27}"/>
              </a:ext>
            </a:extLst>
          </p:cNvPr>
          <p:cNvGrpSpPr/>
          <p:nvPr/>
        </p:nvGrpSpPr>
        <p:grpSpPr>
          <a:xfrm>
            <a:off x="660749" y="1345055"/>
            <a:ext cx="960180" cy="1066711"/>
            <a:chOff x="553451" y="975167"/>
            <a:chExt cx="1310641" cy="1305823"/>
          </a:xfrm>
        </p:grpSpPr>
        <p:pic>
          <p:nvPicPr>
            <p:cNvPr id="29" name="Picture 28" descr="A star in the background&#10;&#10;Description automatically generated">
              <a:extLst>
                <a:ext uri="{FF2B5EF4-FFF2-40B4-BE49-F238E27FC236}">
                  <a16:creationId xmlns:a16="http://schemas.microsoft.com/office/drawing/2014/main" id="{AC964DD0-73D2-1D4F-8982-45E04BD1FBCE}"/>
                </a:ext>
              </a:extLst>
            </p:cNvPr>
            <p:cNvPicPr>
              <a:picLocks noChangeAspect="1"/>
            </p:cNvPicPr>
            <p:nvPr/>
          </p:nvPicPr>
          <p:blipFill rotWithShape="1">
            <a:blip r:embed="rId4" cstate="print">
              <a:extLst>
                <a:ext uri="{28A0092B-C50C-407E-A947-70E740481C1C}">
                  <a14:useLocalDpi xmlns:a14="http://schemas.microsoft.com/office/drawing/2010/main"/>
                </a:ext>
              </a:extLst>
            </a:blip>
            <a:srcRect l="29964" t="1942" r="2672" b="1975"/>
            <a:stretch/>
          </p:blipFill>
          <p:spPr>
            <a:xfrm>
              <a:off x="615529" y="975167"/>
              <a:ext cx="1248563" cy="1235146"/>
            </a:xfrm>
            <a:prstGeom prst="rect">
              <a:avLst/>
            </a:prstGeom>
            <a:ln w="9525">
              <a:solidFill>
                <a:schemeClr val="tx1"/>
              </a:solidFill>
            </a:ln>
          </p:spPr>
        </p:pic>
        <p:sp>
          <p:nvSpPr>
            <p:cNvPr id="31" name="TextBox 30">
              <a:extLst>
                <a:ext uri="{FF2B5EF4-FFF2-40B4-BE49-F238E27FC236}">
                  <a16:creationId xmlns:a16="http://schemas.microsoft.com/office/drawing/2014/main" id="{485415A1-3913-8E4D-87C7-DD0FE47BDEC4}"/>
                </a:ext>
              </a:extLst>
            </p:cNvPr>
            <p:cNvSpPr txBox="1"/>
            <p:nvPr/>
          </p:nvSpPr>
          <p:spPr>
            <a:xfrm>
              <a:off x="553451" y="1295688"/>
              <a:ext cx="586847" cy="282575"/>
            </a:xfrm>
            <a:prstGeom prst="rect">
              <a:avLst/>
            </a:prstGeom>
            <a:noFill/>
            <a:ln>
              <a:solidFill>
                <a:schemeClr val="tx1"/>
              </a:solidFill>
            </a:ln>
          </p:spPr>
          <p:txBody>
            <a:bodyPr wrap="none" rtlCol="0">
              <a:spAutoFit/>
            </a:bodyPr>
            <a:lstStyle/>
            <a:p>
              <a:pPr>
                <a:buNone/>
              </a:pPr>
              <a:r>
                <a:rPr lang="en-US" sz="900" dirty="0"/>
                <a:t>Now</a:t>
              </a:r>
            </a:p>
          </p:txBody>
        </p:sp>
        <p:sp>
          <p:nvSpPr>
            <p:cNvPr id="32" name="TextBox 31">
              <a:extLst>
                <a:ext uri="{FF2B5EF4-FFF2-40B4-BE49-F238E27FC236}">
                  <a16:creationId xmlns:a16="http://schemas.microsoft.com/office/drawing/2014/main" id="{908E455C-94DA-E54E-8A12-AE8664C0C8B5}"/>
                </a:ext>
              </a:extLst>
            </p:cNvPr>
            <p:cNvSpPr txBox="1"/>
            <p:nvPr/>
          </p:nvSpPr>
          <p:spPr>
            <a:xfrm>
              <a:off x="553452" y="1998415"/>
              <a:ext cx="634985" cy="282575"/>
            </a:xfrm>
            <a:prstGeom prst="rect">
              <a:avLst/>
            </a:prstGeom>
            <a:noFill/>
            <a:ln>
              <a:solidFill>
                <a:schemeClr val="tx1"/>
              </a:solidFill>
            </a:ln>
          </p:spPr>
          <p:txBody>
            <a:bodyPr wrap="none" rtlCol="0">
              <a:spAutoFit/>
            </a:bodyPr>
            <a:lstStyle/>
            <a:p>
              <a:pPr>
                <a:buNone/>
              </a:pPr>
              <a:r>
                <a:rPr lang="en-US" sz="900" dirty="0"/>
                <a:t>COSI</a:t>
              </a:r>
            </a:p>
          </p:txBody>
        </p:sp>
        <p:cxnSp>
          <p:nvCxnSpPr>
            <p:cNvPr id="34" name="Straight Arrow Connector 33">
              <a:extLst>
                <a:ext uri="{FF2B5EF4-FFF2-40B4-BE49-F238E27FC236}">
                  <a16:creationId xmlns:a16="http://schemas.microsoft.com/office/drawing/2014/main" id="{CF7E92AB-D789-F044-8539-62B41332C953}"/>
                </a:ext>
              </a:extLst>
            </p:cNvPr>
            <p:cNvCxnSpPr>
              <a:cxnSpLocks/>
            </p:cNvCxnSpPr>
            <p:nvPr/>
          </p:nvCxnSpPr>
          <p:spPr bwMode="auto">
            <a:xfrm>
              <a:off x="771310" y="1568391"/>
              <a:ext cx="0" cy="464946"/>
            </a:xfrm>
            <a:prstGeom prst="straightConnector1">
              <a:avLst/>
            </a:prstGeom>
            <a:noFill/>
            <a:ln w="38100" cap="flat" cmpd="sng" algn="ctr">
              <a:solidFill>
                <a:schemeClr val="tx1"/>
              </a:solidFill>
              <a:prstDash val="solid"/>
              <a:round/>
              <a:headEnd type="none" w="med" len="med"/>
              <a:tailEnd type="triangle"/>
            </a:ln>
            <a:effectLst/>
          </p:spPr>
        </p:cxnSp>
      </p:grpSp>
      <p:grpSp>
        <p:nvGrpSpPr>
          <p:cNvPr id="53" name="Group 52">
            <a:extLst>
              <a:ext uri="{FF2B5EF4-FFF2-40B4-BE49-F238E27FC236}">
                <a16:creationId xmlns:a16="http://schemas.microsoft.com/office/drawing/2014/main" id="{EFCA0522-2FDA-E144-8086-EC18763696FE}"/>
              </a:ext>
            </a:extLst>
          </p:cNvPr>
          <p:cNvGrpSpPr/>
          <p:nvPr/>
        </p:nvGrpSpPr>
        <p:grpSpPr>
          <a:xfrm>
            <a:off x="660749" y="2554128"/>
            <a:ext cx="480002" cy="585554"/>
            <a:chOff x="356540" y="2829126"/>
            <a:chExt cx="575953" cy="647924"/>
          </a:xfrm>
        </p:grpSpPr>
        <p:pic>
          <p:nvPicPr>
            <p:cNvPr id="41" name="Picture 40">
              <a:extLst>
                <a:ext uri="{FF2B5EF4-FFF2-40B4-BE49-F238E27FC236}">
                  <a16:creationId xmlns:a16="http://schemas.microsoft.com/office/drawing/2014/main" id="{E5666062-FDEF-434F-AA11-ADD62238109F}"/>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l="20569" t="3921" r="51594" b="55860"/>
            <a:stretch/>
          </p:blipFill>
          <p:spPr>
            <a:xfrm>
              <a:off x="356540" y="2850889"/>
              <a:ext cx="538054" cy="626161"/>
            </a:xfrm>
            <a:prstGeom prst="rect">
              <a:avLst/>
            </a:prstGeom>
            <a:ln>
              <a:noFill/>
            </a:ln>
          </p:spPr>
        </p:pic>
        <p:sp>
          <p:nvSpPr>
            <p:cNvPr id="42" name="TextBox 41">
              <a:extLst>
                <a:ext uri="{FF2B5EF4-FFF2-40B4-BE49-F238E27FC236}">
                  <a16:creationId xmlns:a16="http://schemas.microsoft.com/office/drawing/2014/main" id="{D157078E-50E8-544C-BF69-A0D93F2833A4}"/>
                </a:ext>
              </a:extLst>
            </p:cNvPr>
            <p:cNvSpPr txBox="1"/>
            <p:nvPr/>
          </p:nvSpPr>
          <p:spPr>
            <a:xfrm>
              <a:off x="369040" y="2829126"/>
              <a:ext cx="563453" cy="255419"/>
            </a:xfrm>
            <a:prstGeom prst="rect">
              <a:avLst/>
            </a:prstGeom>
            <a:noFill/>
          </p:spPr>
          <p:txBody>
            <a:bodyPr wrap="square" rtlCol="0">
              <a:spAutoFit/>
            </a:bodyPr>
            <a:lstStyle/>
            <a:p>
              <a:pPr>
                <a:buNone/>
              </a:pPr>
              <a:r>
                <a:rPr lang="en-US" sz="900" dirty="0"/>
                <a:t>Now</a:t>
              </a:r>
            </a:p>
          </p:txBody>
        </p:sp>
      </p:grpSp>
      <p:grpSp>
        <p:nvGrpSpPr>
          <p:cNvPr id="51" name="Group 50">
            <a:extLst>
              <a:ext uri="{FF2B5EF4-FFF2-40B4-BE49-F238E27FC236}">
                <a16:creationId xmlns:a16="http://schemas.microsoft.com/office/drawing/2014/main" id="{319FE9C3-6245-F34F-BBBE-9F12CE95DAC9}"/>
              </a:ext>
            </a:extLst>
          </p:cNvPr>
          <p:cNvGrpSpPr/>
          <p:nvPr/>
        </p:nvGrpSpPr>
        <p:grpSpPr>
          <a:xfrm>
            <a:off x="1006714" y="2918935"/>
            <a:ext cx="581716" cy="603316"/>
            <a:chOff x="1640263" y="2950371"/>
            <a:chExt cx="742143" cy="737259"/>
          </a:xfrm>
        </p:grpSpPr>
        <p:pic>
          <p:nvPicPr>
            <p:cNvPr id="47" name="Picture 46">
              <a:extLst>
                <a:ext uri="{FF2B5EF4-FFF2-40B4-BE49-F238E27FC236}">
                  <a16:creationId xmlns:a16="http://schemas.microsoft.com/office/drawing/2014/main" id="{384ACF20-D7D8-C348-B25E-3A190662F0D4}"/>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l="51785" t="40175" r="1353" b="4244"/>
            <a:stretch/>
          </p:blipFill>
          <p:spPr>
            <a:xfrm>
              <a:off x="1640263" y="2978630"/>
              <a:ext cx="742143" cy="709000"/>
            </a:xfrm>
            <a:prstGeom prst="rect">
              <a:avLst/>
            </a:prstGeom>
            <a:ln w="12700">
              <a:solidFill>
                <a:schemeClr val="bg1"/>
              </a:solidFill>
            </a:ln>
          </p:spPr>
        </p:pic>
        <p:sp>
          <p:nvSpPr>
            <p:cNvPr id="49" name="TextBox 48">
              <a:extLst>
                <a:ext uri="{FF2B5EF4-FFF2-40B4-BE49-F238E27FC236}">
                  <a16:creationId xmlns:a16="http://schemas.microsoft.com/office/drawing/2014/main" id="{A2622692-E246-374F-B01F-990CDABE89A3}"/>
                </a:ext>
              </a:extLst>
            </p:cNvPr>
            <p:cNvSpPr txBox="1"/>
            <p:nvPr/>
          </p:nvSpPr>
          <p:spPr>
            <a:xfrm>
              <a:off x="1704902" y="2950371"/>
              <a:ext cx="593484" cy="282079"/>
            </a:xfrm>
            <a:prstGeom prst="rect">
              <a:avLst/>
            </a:prstGeom>
            <a:noFill/>
          </p:spPr>
          <p:txBody>
            <a:bodyPr wrap="none" rtlCol="0">
              <a:spAutoFit/>
            </a:bodyPr>
            <a:lstStyle/>
            <a:p>
              <a:pPr>
                <a:buNone/>
              </a:pPr>
              <a:r>
                <a:rPr lang="en-US" sz="900" dirty="0"/>
                <a:t>COSI</a:t>
              </a:r>
            </a:p>
          </p:txBody>
        </p:sp>
      </p:grpSp>
      <p:cxnSp>
        <p:nvCxnSpPr>
          <p:cNvPr id="55" name="Straight Connector 54">
            <a:extLst>
              <a:ext uri="{FF2B5EF4-FFF2-40B4-BE49-F238E27FC236}">
                <a16:creationId xmlns:a16="http://schemas.microsoft.com/office/drawing/2014/main" id="{B4E7D84C-9DF9-1849-84E3-30C4A432FFFC}"/>
              </a:ext>
            </a:extLst>
          </p:cNvPr>
          <p:cNvCxnSpPr>
            <a:cxnSpLocks/>
          </p:cNvCxnSpPr>
          <p:nvPr/>
        </p:nvCxnSpPr>
        <p:spPr bwMode="auto">
          <a:xfrm>
            <a:off x="604703" y="3114949"/>
            <a:ext cx="315111" cy="442889"/>
          </a:xfrm>
          <a:prstGeom prst="line">
            <a:avLst/>
          </a:prstGeom>
          <a:noFill/>
          <a:ln w="19050" cap="flat" cmpd="sng" algn="ctr">
            <a:solidFill>
              <a:schemeClr val="bg1"/>
            </a:solidFill>
            <a:prstDash val="dash"/>
            <a:round/>
            <a:headEnd type="none" w="med" len="med"/>
            <a:tailEnd type="none" w="med" len="med"/>
          </a:ln>
          <a:effectLst/>
        </p:spPr>
      </p:cxnSp>
      <p:cxnSp>
        <p:nvCxnSpPr>
          <p:cNvPr id="57" name="Straight Connector 56">
            <a:extLst>
              <a:ext uri="{FF2B5EF4-FFF2-40B4-BE49-F238E27FC236}">
                <a16:creationId xmlns:a16="http://schemas.microsoft.com/office/drawing/2014/main" id="{BA3AE868-1F4A-DE43-867D-B46DAE2205B9}"/>
              </a:ext>
            </a:extLst>
          </p:cNvPr>
          <p:cNvCxnSpPr>
            <a:cxnSpLocks/>
          </p:cNvCxnSpPr>
          <p:nvPr/>
        </p:nvCxnSpPr>
        <p:spPr bwMode="auto">
          <a:xfrm>
            <a:off x="1080657" y="2557463"/>
            <a:ext cx="523756" cy="318901"/>
          </a:xfrm>
          <a:prstGeom prst="line">
            <a:avLst/>
          </a:prstGeom>
          <a:noFill/>
          <a:ln w="19050" cap="flat" cmpd="sng" algn="ctr">
            <a:solidFill>
              <a:schemeClr val="bg1"/>
            </a:solidFill>
            <a:prstDash val="dash"/>
            <a:round/>
            <a:headEnd type="none" w="med" len="med"/>
            <a:tailEnd type="none" w="med" len="med"/>
          </a:ln>
          <a:effectLst/>
        </p:spPr>
      </p:cxnSp>
      <p:pic>
        <p:nvPicPr>
          <p:cNvPr id="23" name="Picture 22">
            <a:extLst>
              <a:ext uri="{FF2B5EF4-FFF2-40B4-BE49-F238E27FC236}">
                <a16:creationId xmlns:a16="http://schemas.microsoft.com/office/drawing/2014/main" id="{943C5EEE-EB59-0744-B8FD-2D537FB8E72A}"/>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648578" y="3853211"/>
            <a:ext cx="948265" cy="946133"/>
          </a:xfrm>
          <a:prstGeom prst="rect">
            <a:avLst/>
          </a:prstGeom>
          <a:ln>
            <a:solidFill>
              <a:schemeClr val="tx1"/>
            </a:solidFill>
          </a:ln>
        </p:spPr>
      </p:pic>
      <p:cxnSp>
        <p:nvCxnSpPr>
          <p:cNvPr id="25" name="Straight Connector 24">
            <a:extLst>
              <a:ext uri="{FF2B5EF4-FFF2-40B4-BE49-F238E27FC236}">
                <a16:creationId xmlns:a16="http://schemas.microsoft.com/office/drawing/2014/main" id="{6E8F63A4-C529-E541-B0BF-354ADAAEC41B}"/>
              </a:ext>
            </a:extLst>
          </p:cNvPr>
          <p:cNvCxnSpPr/>
          <p:nvPr/>
        </p:nvCxnSpPr>
        <p:spPr>
          <a:xfrm flipV="1">
            <a:off x="376181" y="1062638"/>
            <a:ext cx="8397433" cy="46299"/>
          </a:xfrm>
          <a:prstGeom prst="line">
            <a:avLst/>
          </a:prstGeom>
          <a:ln w="22225">
            <a:solidFill>
              <a:schemeClr val="accent2"/>
            </a:solidFill>
          </a:ln>
        </p:spPr>
        <p:style>
          <a:lnRef idx="1">
            <a:schemeClr val="accent1"/>
          </a:lnRef>
          <a:fillRef idx="0">
            <a:schemeClr val="accent1"/>
          </a:fillRef>
          <a:effectRef idx="0">
            <a:schemeClr val="accent1"/>
          </a:effectRef>
          <a:fontRef idx="minor">
            <a:schemeClr val="tx1"/>
          </a:fontRef>
        </p:style>
      </p:cxnSp>
      <p:sp>
        <p:nvSpPr>
          <p:cNvPr id="27" name="Footer Placeholder 4">
            <a:extLst>
              <a:ext uri="{FF2B5EF4-FFF2-40B4-BE49-F238E27FC236}">
                <a16:creationId xmlns:a16="http://schemas.microsoft.com/office/drawing/2014/main" id="{DE329079-6E05-54DF-8F34-E6F10F694559}"/>
              </a:ext>
            </a:extLst>
          </p:cNvPr>
          <p:cNvSpPr>
            <a:spLocks noGrp="1"/>
          </p:cNvSpPr>
          <p:nvPr>
            <p:ph type="ftr" sz="quarter" idx="11"/>
          </p:nvPr>
        </p:nvSpPr>
        <p:spPr>
          <a:xfrm>
            <a:off x="1102647" y="6296683"/>
            <a:ext cx="3587780" cy="561319"/>
          </a:xfrm>
          <a:noFill/>
        </p:spPr>
        <p:txBody>
          <a:bodyPr/>
          <a:lstStyle/>
          <a:p>
            <a:r>
              <a:rPr lang="en-US" dirty="0" err="1"/>
              <a:t>TeVPA</a:t>
            </a:r>
            <a:r>
              <a:rPr lang="en-US" dirty="0"/>
              <a:t> 2022, Kingston, Ontario</a:t>
            </a:r>
          </a:p>
          <a:p>
            <a:r>
              <a:rPr lang="en-US" dirty="0"/>
              <a:t>Jarred Roberts – University of California San Diego</a:t>
            </a:r>
          </a:p>
        </p:txBody>
      </p:sp>
      <p:sp>
        <p:nvSpPr>
          <p:cNvPr id="28" name="Slide Number Placeholder 5">
            <a:extLst>
              <a:ext uri="{FF2B5EF4-FFF2-40B4-BE49-F238E27FC236}">
                <a16:creationId xmlns:a16="http://schemas.microsoft.com/office/drawing/2014/main" id="{98C1DAB8-2E86-6673-5F45-B7D68D24ECA6}"/>
              </a:ext>
            </a:extLst>
          </p:cNvPr>
          <p:cNvSpPr>
            <a:spLocks noGrp="1"/>
          </p:cNvSpPr>
          <p:nvPr>
            <p:ph type="sldNum" sz="quarter" idx="12"/>
          </p:nvPr>
        </p:nvSpPr>
        <p:spPr>
          <a:xfrm>
            <a:off x="8329298" y="6394781"/>
            <a:ext cx="565159" cy="365125"/>
          </a:xfrm>
        </p:spPr>
        <p:txBody>
          <a:bodyPr/>
          <a:lstStyle/>
          <a:p>
            <a:fld id="{6D22F896-40B5-4ADD-8801-0D06FADFA095}" type="slidenum">
              <a:rPr lang="en-US" smtClean="0"/>
              <a:t>9</a:t>
            </a:fld>
            <a:endParaRPr lang="en-US" dirty="0"/>
          </a:p>
        </p:txBody>
      </p:sp>
      <p:pic>
        <p:nvPicPr>
          <p:cNvPr id="30" name="Picture 29" descr="Logo, company name&#10;&#10;Description automatically generated">
            <a:extLst>
              <a:ext uri="{FF2B5EF4-FFF2-40B4-BE49-F238E27FC236}">
                <a16:creationId xmlns:a16="http://schemas.microsoft.com/office/drawing/2014/main" id="{F38FEE7C-08BD-3ACF-B788-BF6D200B685E}"/>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103297" y="6343135"/>
            <a:ext cx="948265" cy="416768"/>
          </a:xfrm>
          <a:prstGeom prst="rect">
            <a:avLst/>
          </a:prstGeom>
        </p:spPr>
      </p:pic>
    </p:spTree>
    <p:extLst>
      <p:ext uri="{BB962C8B-B14F-4D97-AF65-F5344CB8AC3E}">
        <p14:creationId xmlns:p14="http://schemas.microsoft.com/office/powerpoint/2010/main" val="549681764"/>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late">
  <a:themeElements>
    <a:clrScheme name="Slate">
      <a:dk1>
        <a:sysClr val="windowText" lastClr="000000"/>
      </a:dk1>
      <a:lt1>
        <a:sysClr val="window" lastClr="FFFFFF"/>
      </a:lt1>
      <a:dk2>
        <a:srgbClr val="212123"/>
      </a:dk2>
      <a:lt2>
        <a:srgbClr val="DADADA"/>
      </a:lt2>
      <a:accent1>
        <a:srgbClr val="BC451B"/>
      </a:accent1>
      <a:accent2>
        <a:srgbClr val="D3BA68"/>
      </a:accent2>
      <a:accent3>
        <a:srgbClr val="BB8640"/>
      </a:accent3>
      <a:accent4>
        <a:srgbClr val="AD9277"/>
      </a:accent4>
      <a:accent5>
        <a:srgbClr val="A55A43"/>
      </a:accent5>
      <a:accent6>
        <a:srgbClr val="AD9D7B"/>
      </a:accent6>
      <a:hlink>
        <a:srgbClr val="E98052"/>
      </a:hlink>
      <a:folHlink>
        <a:srgbClr val="F4B69B"/>
      </a:folHlink>
    </a:clrScheme>
    <a:fontScheme name="Slate">
      <a:majorFont>
        <a:latin typeface="Calisto MT" panose="02040603050505030304"/>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alisto MT" panose="02040603050505030304"/>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Slate">
      <a:fillStyleLst>
        <a:solidFill>
          <a:schemeClr val="phClr"/>
        </a:solidFill>
        <a:gradFill rotWithShape="1">
          <a:gsLst>
            <a:gs pos="0">
              <a:schemeClr val="phClr">
                <a:tint val="60000"/>
                <a:lumMod val="110000"/>
              </a:schemeClr>
            </a:gs>
            <a:gs pos="100000">
              <a:schemeClr val="phClr">
                <a:tint val="88000"/>
              </a:schemeClr>
            </a:gs>
          </a:gsLst>
          <a:lin ang="5400000" scaled="0"/>
        </a:gradFill>
        <a:gradFill rotWithShape="1">
          <a:gsLst>
            <a:gs pos="0">
              <a:schemeClr val="phClr">
                <a:tint val="96000"/>
                <a:lumMod val="104000"/>
              </a:schemeClr>
            </a:gs>
            <a:gs pos="100000">
              <a:schemeClr val="phClr">
                <a:shade val="90000"/>
                <a:lumMod val="90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63500" dist="25400" dir="5400000" rotWithShape="0">
              <a:srgbClr val="000000">
                <a:alpha val="60000"/>
              </a:srgbClr>
            </a:outerShdw>
          </a:effectLst>
        </a:effectStyle>
        <a:effectStyle>
          <a:effectLst>
            <a:outerShdw blurRad="76200" dist="38100" dir="5400000" rotWithShape="0">
              <a:srgbClr val="000000">
                <a:alpha val="75000"/>
              </a:srgbClr>
            </a:outerShdw>
          </a:effectLst>
          <a:scene3d>
            <a:camera prst="orthographicFront">
              <a:rot lat="0" lon="0" rev="0"/>
            </a:camera>
            <a:lightRig rig="threePt" dir="t">
              <a:rot lat="0" lon="0" rev="1200000"/>
            </a:lightRig>
          </a:scene3d>
          <a:sp3d>
            <a:bevelT w="63500" h="25400" prst="hardEdge"/>
          </a:sp3d>
        </a:effectStyle>
      </a:effectStyleLst>
      <a:bgFillStyleLst>
        <a:solidFill>
          <a:schemeClr val="phClr"/>
        </a:solidFill>
        <a:solidFill>
          <a:schemeClr val="phClr"/>
        </a:solidFill>
        <a:blipFill rotWithShape="1">
          <a:blip xmlns:r="http://schemas.openxmlformats.org/officeDocument/2006/relationships" r:embed="rId1">
            <a:duotone>
              <a:schemeClr val="phClr">
                <a:shade val="80000"/>
                <a:lumMod val="80000"/>
              </a:schemeClr>
              <a:schemeClr val="phClr">
                <a:tint val="98000"/>
              </a:schemeClr>
            </a:duotone>
          </a:blip>
          <a:stretch/>
        </a:blipFill>
      </a:bgFillStyleLst>
    </a:fmtScheme>
  </a:themeElements>
  <a:objectDefaults/>
  <a:extraClrSchemeLst/>
  <a:extLst>
    <a:ext uri="{05A4C25C-085E-4340-85A3-A5531E510DB2}">
      <thm15:themeFamily xmlns:thm15="http://schemas.microsoft.com/office/thememl/2012/main" name="Slate" id="{C3F70B94-7CE9-428E-ADC1-3269CC2C3385}" vid="{3F2DE9A5-64E6-437C-A389-CC4477E817E8}"/>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Custom 1">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Slate</Template>
  <TotalTime>0</TotalTime>
  <Pages>22</Pages>
  <Words>3744</Words>
  <Application>Microsoft Office PowerPoint</Application>
  <PresentationFormat>On-screen Show (4:3)</PresentationFormat>
  <Paragraphs>503</Paragraphs>
  <Slides>25</Slides>
  <Notes>23</Notes>
  <HiddenSlides>0</HiddenSlides>
  <MMClips>0</MMClips>
  <ScaleCrop>false</ScaleCrop>
  <HeadingPairs>
    <vt:vector size="6" baseType="variant">
      <vt:variant>
        <vt:lpstr>Fonts Used</vt:lpstr>
      </vt:variant>
      <vt:variant>
        <vt:i4>10</vt:i4>
      </vt:variant>
      <vt:variant>
        <vt:lpstr>Theme</vt:lpstr>
      </vt:variant>
      <vt:variant>
        <vt:i4>1</vt:i4>
      </vt:variant>
      <vt:variant>
        <vt:lpstr>Slide Titles</vt:lpstr>
      </vt:variant>
      <vt:variant>
        <vt:i4>25</vt:i4>
      </vt:variant>
    </vt:vector>
  </HeadingPairs>
  <TitlesOfParts>
    <vt:vector size="36" baseType="lpstr">
      <vt:lpstr>Arial</vt:lpstr>
      <vt:lpstr>Calisto MT</vt:lpstr>
      <vt:lpstr>Libel Suit Rg</vt:lpstr>
      <vt:lpstr>Nasalization Rg</vt:lpstr>
      <vt:lpstr>Noto Sans Symbols</vt:lpstr>
      <vt:lpstr>Open Sans</vt:lpstr>
      <vt:lpstr>Tahoma</vt:lpstr>
      <vt:lpstr>Times New Roman</vt:lpstr>
      <vt:lpstr>Wingdings</vt:lpstr>
      <vt:lpstr>Wingdings 2</vt:lpstr>
      <vt:lpstr>Slate</vt:lpstr>
      <vt:lpstr>PowerPoint Presentation</vt:lpstr>
      <vt:lpstr>PowerPoint Presentation</vt:lpstr>
      <vt:lpstr>PowerPoint Presentation</vt:lpstr>
      <vt:lpstr>Science opportunities in the “MeV Gap”</vt:lpstr>
      <vt:lpstr>Science opportunities in the “MeV Gap”</vt:lpstr>
      <vt:lpstr>Science opportunities in the “MeV Gap”</vt:lpstr>
      <vt:lpstr>Science opportunities in the “MeV Gap”</vt:lpstr>
      <vt:lpstr>Science opportunities in the “MeV Gap”</vt:lpstr>
      <vt:lpstr>COSI science goals</vt:lpstr>
      <vt:lpstr>Detecting photons at MeV energies with Compton telescopes</vt:lpstr>
      <vt:lpstr>COSI Imaging Techniques</vt:lpstr>
      <vt:lpstr>COSI: NASA Small Explorer satellite mission</vt:lpstr>
      <vt:lpstr>COSI orbit and operations for daily all-sky coverage</vt:lpstr>
      <vt:lpstr>COSI required line sensitivity and grasp compared to previous and current missions</vt:lpstr>
      <vt:lpstr>What COSI doesn’t do</vt:lpstr>
      <vt:lpstr>Schedule and opportunities for involvement</vt:lpstr>
      <vt:lpstr>PowerPoint Presentation</vt:lpstr>
      <vt:lpstr>PowerPoint Presentation</vt:lpstr>
      <vt:lpstr>COSI requirements</vt:lpstr>
      <vt:lpstr>Radioactive Milky Way</vt:lpstr>
      <vt:lpstr>Accreting Black Holes Polarization Measurements</vt:lpstr>
      <vt:lpstr>COSI continuum emissions</vt:lpstr>
      <vt:lpstr>Nearby SNe and Classical Novae</vt:lpstr>
      <vt:lpstr>Production and decay chain of key isotopes</vt:lpstr>
      <vt:lpstr>COSI Imaging Techniques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Discussion Topics</dc:title>
  <dc:creator/>
  <cp:lastModifiedBy/>
  <cp:revision>1297</cp:revision>
  <cp:lastPrinted>2022-03-12T21:54:41Z</cp:lastPrinted>
  <dcterms:created xsi:type="dcterms:W3CDTF">2013-02-27T05:55:19Z</dcterms:created>
  <dcterms:modified xsi:type="dcterms:W3CDTF">2022-08-11T17:53:11Z</dcterms:modified>
</cp:coreProperties>
</file>