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compatMode="1" saveSubsetFonts="1" autoCompressPictures="0">
  <p:sldMasterIdLst>
    <p:sldMasterId id="2147483648" r:id="rId1"/>
  </p:sldMasterIdLst>
  <p:notesMasterIdLst>
    <p:notesMasterId r:id="rId30"/>
  </p:notesMasterIdLst>
  <p:handoutMasterIdLst>
    <p:handoutMasterId r:id="rId31"/>
  </p:handoutMasterIdLst>
  <p:sldIdLst>
    <p:sldId id="256" r:id="rId2"/>
    <p:sldId id="284" r:id="rId3"/>
    <p:sldId id="294" r:id="rId4"/>
    <p:sldId id="296" r:id="rId5"/>
    <p:sldId id="285" r:id="rId6"/>
    <p:sldId id="302" r:id="rId7"/>
    <p:sldId id="259" r:id="rId8"/>
    <p:sldId id="268" r:id="rId9"/>
    <p:sldId id="273" r:id="rId10"/>
    <p:sldId id="299" r:id="rId11"/>
    <p:sldId id="297" r:id="rId12"/>
    <p:sldId id="289" r:id="rId13"/>
    <p:sldId id="262" r:id="rId14"/>
    <p:sldId id="300" r:id="rId15"/>
    <p:sldId id="293" r:id="rId16"/>
    <p:sldId id="264" r:id="rId17"/>
    <p:sldId id="303" r:id="rId18"/>
    <p:sldId id="304" r:id="rId19"/>
    <p:sldId id="263" r:id="rId20"/>
    <p:sldId id="301" r:id="rId21"/>
    <p:sldId id="265" r:id="rId22"/>
    <p:sldId id="287" r:id="rId23"/>
    <p:sldId id="291" r:id="rId24"/>
    <p:sldId id="275" r:id="rId25"/>
    <p:sldId id="295" r:id="rId26"/>
    <p:sldId id="292" r:id="rId27"/>
    <p:sldId id="286" r:id="rId28"/>
    <p:sldId id="276" r:id="rId29"/>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5CCE"/>
    <a:srgbClr val="8B58E4"/>
    <a:srgbClr val="E52F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24BBDE-D994-9E4B-9774-3329D0137916}" v="2" dt="2022-08-09T15:34:39.78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585"/>
    <p:restoredTop sz="94977"/>
  </p:normalViewPr>
  <p:slideViewPr>
    <p:cSldViewPr snapToGrid="0" snapToObjects="1">
      <p:cViewPr varScale="1">
        <p:scale>
          <a:sx n="106" d="100"/>
          <a:sy n="106" d="100"/>
        </p:scale>
        <p:origin x="1352" y="7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097692-D841-2743-968C-08E29E4D6C2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a:p>
        </p:txBody>
      </p:sp>
      <p:sp>
        <p:nvSpPr>
          <p:cNvPr id="3" name="Date Placeholder 2">
            <a:extLst>
              <a:ext uri="{FF2B5EF4-FFF2-40B4-BE49-F238E27FC236}">
                <a16:creationId xmlns:a16="http://schemas.microsoft.com/office/drawing/2014/main" id="{3FE778DD-FDD1-2A44-9073-E84605D59D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8E0521-8FD4-3541-B80D-A4981256BDED}" type="datetimeFigureOut">
              <a:rPr lang="en-DE" smtClean="0"/>
              <a:t>03.08.22</a:t>
            </a:fld>
            <a:endParaRPr lang="en-DE"/>
          </a:p>
        </p:txBody>
      </p:sp>
      <p:sp>
        <p:nvSpPr>
          <p:cNvPr id="4" name="Footer Placeholder 3">
            <a:extLst>
              <a:ext uri="{FF2B5EF4-FFF2-40B4-BE49-F238E27FC236}">
                <a16:creationId xmlns:a16="http://schemas.microsoft.com/office/drawing/2014/main" id="{9BB65BDE-AC08-F549-8F62-606A7DF7DA9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V. Shaw, DESY</a:t>
            </a:r>
            <a:endParaRPr lang="en-DE"/>
          </a:p>
        </p:txBody>
      </p:sp>
      <p:sp>
        <p:nvSpPr>
          <p:cNvPr id="5" name="Slide Number Placeholder 4">
            <a:extLst>
              <a:ext uri="{FF2B5EF4-FFF2-40B4-BE49-F238E27FC236}">
                <a16:creationId xmlns:a16="http://schemas.microsoft.com/office/drawing/2014/main" id="{D561720A-EB14-E34A-A4AC-F5B349897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AA2214-A269-CD4F-B41A-21A79E315129}" type="slidenum">
              <a:rPr lang="en-DE" smtClean="0"/>
              <a:t>‹#›</a:t>
            </a:fld>
            <a:endParaRPr lang="en-DE"/>
          </a:p>
        </p:txBody>
      </p:sp>
    </p:spTree>
    <p:extLst>
      <p:ext uri="{BB962C8B-B14F-4D97-AF65-F5344CB8AC3E}">
        <p14:creationId xmlns:p14="http://schemas.microsoft.com/office/powerpoint/2010/main" val="34374061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BDB5F1-6AD2-DD47-BB64-1354F7E894A7}" type="datetimeFigureOut">
              <a:rPr lang="en-DE" smtClean="0"/>
              <a:t>03.08.22</a:t>
            </a:fld>
            <a:endParaRPr lang="en-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V. Shaw, DESY</a:t>
            </a:r>
            <a:endParaRPr lang="en-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F1A30B-30F8-9944-BC16-7F611CFF0F87}" type="slidenum">
              <a:rPr lang="en-DE" smtClean="0"/>
              <a:t>‹#›</a:t>
            </a:fld>
            <a:endParaRPr lang="en-DE"/>
          </a:p>
        </p:txBody>
      </p:sp>
    </p:spTree>
    <p:extLst>
      <p:ext uri="{BB962C8B-B14F-4D97-AF65-F5344CB8AC3E}">
        <p14:creationId xmlns:p14="http://schemas.microsoft.com/office/powerpoint/2010/main" val="9808351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18F1A30B-30F8-9944-BC16-7F611CFF0F87}" type="slidenum">
              <a:rPr lang="en-DE" smtClean="0"/>
              <a:t>0</a:t>
            </a:fld>
            <a:endParaRPr lang="en-DE"/>
          </a:p>
        </p:txBody>
      </p:sp>
    </p:spTree>
    <p:extLst>
      <p:ext uri="{BB962C8B-B14F-4D97-AF65-F5344CB8AC3E}">
        <p14:creationId xmlns:p14="http://schemas.microsoft.com/office/powerpoint/2010/main" val="811947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5" name="Google Shape;19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b="0" i="0" u="none" strike="noStrike" dirty="0">
                <a:solidFill>
                  <a:schemeClr val="dk1"/>
                </a:solidFill>
                <a:latin typeface="Calibri"/>
                <a:ea typeface="Calibri"/>
                <a:cs typeface="Calibri"/>
                <a:sym typeface="Calibri"/>
              </a:rPr>
              <a:t>We analyze 50 months of Fermi Large Area Telescope data between 100 MeV and 500 GeV above 10∘ in Galactic latitude to derive the spectrum and morphology of the Fermi bubbles. </a:t>
            </a:r>
          </a:p>
          <a:p>
            <a:pPr marL="0" lvl="0" indent="0" algn="l" rtl="0">
              <a:spcBef>
                <a:spcPts val="0"/>
              </a:spcBef>
              <a:spcAft>
                <a:spcPts val="0"/>
              </a:spcAft>
              <a:buNone/>
            </a:pPr>
            <a:endParaRPr dirty="0"/>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0"/>
              </a:spcBef>
              <a:spcAft>
                <a:spcPts val="0"/>
              </a:spcAft>
              <a:buNone/>
            </a:pPr>
            <a:endParaRPr sz="1200" b="0" i="0" u="none" strike="noStrike" dirty="0">
              <a:solidFill>
                <a:schemeClr val="dk1"/>
              </a:solidFill>
              <a:latin typeface="Calibri"/>
              <a:ea typeface="Calibri"/>
              <a:cs typeface="Calibri"/>
              <a:sym typeface="Calibri"/>
            </a:endParaRPr>
          </a:p>
          <a:p>
            <a:pPr marL="0" lvl="0" indent="0" algn="l" rtl="0">
              <a:spcBef>
                <a:spcPts val="360"/>
              </a:spcBef>
              <a:spcAft>
                <a:spcPts val="0"/>
              </a:spcAft>
              <a:buNone/>
            </a:pPr>
            <a:r>
              <a:rPr lang="en-US" sz="1200" b="0" i="0" u="none" strike="noStrike" dirty="0">
                <a:solidFill>
                  <a:schemeClr val="dk1"/>
                </a:solidFill>
                <a:latin typeface="Calibri"/>
                <a:ea typeface="Calibri"/>
                <a:cs typeface="Calibri"/>
                <a:sym typeface="Calibri"/>
              </a:rPr>
              <a:t>The sky map from the first </a:t>
            </a:r>
            <a:r>
              <a:rPr lang="en-US" sz="1200" b="0" i="0" u="none" strike="noStrike" dirty="0" err="1">
                <a:solidFill>
                  <a:schemeClr val="dk1"/>
                </a:solidFill>
                <a:latin typeface="Calibri"/>
                <a:ea typeface="Calibri"/>
                <a:cs typeface="Calibri"/>
                <a:sym typeface="Calibri"/>
              </a:rPr>
              <a:t>eROSITA</a:t>
            </a:r>
            <a:r>
              <a:rPr lang="en-US" sz="1200" b="0" i="0" u="none" strike="noStrike" dirty="0">
                <a:solidFill>
                  <a:schemeClr val="dk1"/>
                </a:solidFill>
                <a:latin typeface="Calibri"/>
                <a:ea typeface="Calibri"/>
                <a:cs typeface="Calibri"/>
                <a:sym typeface="Calibri"/>
              </a:rPr>
              <a:t> all-sky survey is shown in Fig. 1. This image has been</a:t>
            </a:r>
            <a:endParaRPr dirty="0"/>
          </a:p>
          <a:p>
            <a:pPr marL="0" lvl="0" indent="0" algn="l" rtl="0">
              <a:spcBef>
                <a:spcPts val="360"/>
              </a:spcBef>
              <a:spcAft>
                <a:spcPts val="0"/>
              </a:spcAft>
              <a:buNone/>
            </a:pPr>
            <a:r>
              <a:rPr lang="en-US" sz="1200" b="0" i="0" u="none" strike="noStrike" dirty="0">
                <a:solidFill>
                  <a:schemeClr val="dk1"/>
                </a:solidFill>
                <a:latin typeface="Calibri"/>
                <a:ea typeface="Calibri"/>
                <a:cs typeface="Calibri"/>
                <a:sym typeface="Calibri"/>
              </a:rPr>
              <a:t>created from calibrated events in the energy range 0.3–2.3 keV (Methods).</a:t>
            </a:r>
            <a:endParaRPr dirty="0"/>
          </a:p>
        </p:txBody>
      </p:sp>
      <p:sp>
        <p:nvSpPr>
          <p:cNvPr id="196" name="Google Shape;19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mbria Math"/>
                <a:ea typeface="Cambria Math"/>
                <a:cs typeface="Cambria Math"/>
                <a:sym typeface="Cambria Math"/>
              </a:rPr>
              <a:t>”The 0.1 - 0.4 keV band contour plot of the X-ray intensities of the spiral galaxy NGC 253 overlayed on the optical image</a:t>
            </a:r>
            <a:r>
              <a:rPr lang="en-US" sz="1200" b="1" dirty="0">
                <a:solidFill>
                  <a:schemeClr val="dk1"/>
                </a:solidFill>
                <a:latin typeface="Cambria Math"/>
                <a:ea typeface="Cambria Math"/>
                <a:cs typeface="Cambria Math"/>
                <a:sym typeface="Cambria Math"/>
              </a:rPr>
              <a:t>.”</a:t>
            </a:r>
            <a:endParaRPr lang="en-US" sz="1200" b="1" dirty="0">
              <a:solidFill>
                <a:srgbClr val="000000"/>
              </a:solidFill>
              <a:latin typeface="Cambria Math"/>
              <a:ea typeface="Cambria Math"/>
              <a:cs typeface="Cambria Math"/>
              <a:sym typeface="Cambria Math"/>
            </a:endParaRPr>
          </a:p>
          <a:p>
            <a:endParaRPr lang="en-DE" dirty="0"/>
          </a:p>
          <a:p>
            <a:pPr marL="0" lvl="0" indent="0" algn="l" rtl="0">
              <a:spcBef>
                <a:spcPts val="0"/>
              </a:spcBef>
              <a:spcAft>
                <a:spcPts val="0"/>
              </a:spcAft>
              <a:buNone/>
            </a:pPr>
            <a:r>
              <a:rPr lang="en-US" dirty="0"/>
              <a:t>50% of star formation happens in the nuclear zone for NGC while 10% of SF happens in nuclear zone for milky way uneven spread for NGC</a:t>
            </a:r>
          </a:p>
          <a:p>
            <a:pPr marL="0" lvl="0" indent="0" algn="l" rtl="0">
              <a:spcBef>
                <a:spcPts val="360"/>
              </a:spcBef>
              <a:spcAft>
                <a:spcPts val="0"/>
              </a:spcAft>
              <a:buNone/>
            </a:pPr>
            <a:r>
              <a:rPr lang="en-US" dirty="0"/>
              <a:t>Milky way star formation rate 1M*/year </a:t>
            </a:r>
            <a:br>
              <a:rPr lang="en-US" dirty="0"/>
            </a:br>
            <a:r>
              <a:rPr lang="en-US" dirty="0"/>
              <a:t>NGC has 2M*/year  </a:t>
            </a:r>
          </a:p>
          <a:p>
            <a:endParaRPr lang="en-DE" dirty="0"/>
          </a:p>
        </p:txBody>
      </p:sp>
      <p:sp>
        <p:nvSpPr>
          <p:cNvPr id="4" name="Slide Number Placeholder 3"/>
          <p:cNvSpPr>
            <a:spLocks noGrp="1"/>
          </p:cNvSpPr>
          <p:nvPr>
            <p:ph type="sldNum" sz="quarter" idx="5"/>
          </p:nvPr>
        </p:nvSpPr>
        <p:spPr/>
        <p:txBody>
          <a:bodyPr/>
          <a:lstStyle/>
          <a:p>
            <a:fld id="{18F1A30B-30F8-9944-BC16-7F611CFF0F87}" type="slidenum">
              <a:rPr lang="en-DE" smtClean="0"/>
              <a:t>2</a:t>
            </a:fld>
            <a:endParaRPr lang="en-DE"/>
          </a:p>
        </p:txBody>
      </p:sp>
    </p:spTree>
    <p:extLst>
      <p:ext uri="{BB962C8B-B14F-4D97-AF65-F5344CB8AC3E}">
        <p14:creationId xmlns:p14="http://schemas.microsoft.com/office/powerpoint/2010/main" val="2771977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Dark matter potential is 10^3 eV for thermal gas density of 10^-3 cc</a:t>
            </a:r>
          </a:p>
          <a:p>
            <a:r>
              <a:rPr lang="en-DE" dirty="0"/>
              <a:t>The Galactic potential is logarathmic </a:t>
            </a:r>
          </a:p>
          <a:p>
            <a:r>
              <a:rPr lang="en-DE" dirty="0"/>
              <a:t>Temperature of halo 10^7 K</a:t>
            </a:r>
          </a:p>
          <a:p>
            <a:r>
              <a:rPr lang="en-GB" dirty="0"/>
              <a:t>rotational</a:t>
            </a:r>
            <a:r>
              <a:rPr lang="en-DE" dirty="0"/>
              <a:t> velocity for ram pressure  = 200 km/sec </a:t>
            </a:r>
          </a:p>
        </p:txBody>
      </p:sp>
      <p:sp>
        <p:nvSpPr>
          <p:cNvPr id="4" name="Slide Number Placeholder 3"/>
          <p:cNvSpPr>
            <a:spLocks noGrp="1"/>
          </p:cNvSpPr>
          <p:nvPr>
            <p:ph type="sldNum" sz="quarter" idx="5"/>
          </p:nvPr>
        </p:nvSpPr>
        <p:spPr/>
        <p:txBody>
          <a:bodyPr/>
          <a:lstStyle/>
          <a:p>
            <a:fld id="{18F1A30B-30F8-9944-BC16-7F611CFF0F87}" type="slidenum">
              <a:rPr lang="en-DE" smtClean="0"/>
              <a:t>3</a:t>
            </a:fld>
            <a:endParaRPr lang="en-DE"/>
          </a:p>
        </p:txBody>
      </p:sp>
    </p:spTree>
    <p:extLst>
      <p:ext uri="{BB962C8B-B14F-4D97-AF65-F5344CB8AC3E}">
        <p14:creationId xmlns:p14="http://schemas.microsoft.com/office/powerpoint/2010/main" val="4233021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DE" dirty="0"/>
              <a:t>Dark matter potential is 10^3 eV for thermal gas density of 10^-3 cc</a:t>
            </a:r>
          </a:p>
          <a:p>
            <a:r>
              <a:rPr lang="en-DE" dirty="0"/>
              <a:t>The Galactic potential is logarathmic </a:t>
            </a:r>
          </a:p>
          <a:p>
            <a:r>
              <a:rPr lang="en-DE" dirty="0"/>
              <a:t>Temperature of halo 10^7 K</a:t>
            </a:r>
          </a:p>
          <a:p>
            <a:r>
              <a:rPr lang="en-GB" dirty="0"/>
              <a:t>rotational</a:t>
            </a:r>
            <a:r>
              <a:rPr lang="en-DE" dirty="0"/>
              <a:t> velocity for ram pressure  = 200 km/sec </a:t>
            </a:r>
          </a:p>
        </p:txBody>
      </p:sp>
      <p:sp>
        <p:nvSpPr>
          <p:cNvPr id="4" name="Slide Number Placeholder 3"/>
          <p:cNvSpPr>
            <a:spLocks noGrp="1"/>
          </p:cNvSpPr>
          <p:nvPr>
            <p:ph type="sldNum" sz="quarter" idx="5"/>
          </p:nvPr>
        </p:nvSpPr>
        <p:spPr/>
        <p:txBody>
          <a:bodyPr/>
          <a:lstStyle/>
          <a:p>
            <a:fld id="{18F1A30B-30F8-9944-BC16-7F611CFF0F87}" type="slidenum">
              <a:rPr lang="en-DE" smtClean="0"/>
              <a:t>4</a:t>
            </a:fld>
            <a:endParaRPr lang="en-DE"/>
          </a:p>
        </p:txBody>
      </p:sp>
    </p:spTree>
    <p:extLst>
      <p:ext uri="{BB962C8B-B14F-4D97-AF65-F5344CB8AC3E}">
        <p14:creationId xmlns:p14="http://schemas.microsoft.com/office/powerpoint/2010/main" val="2667962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313" name="Google Shape;31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0000"/>
                </a:solidFill>
                <a:latin typeface="Cambria Math"/>
                <a:ea typeface="Cambria Math"/>
                <a:cs typeface="Cambria Math"/>
                <a:sym typeface="Cambria Math"/>
              </a:rPr>
              <a:t>”The 0.1 - 0.4 keV band contour plot of the X-ray intensities of the spiral galaxy NGC 253 overlayed on the optical image</a:t>
            </a:r>
            <a:r>
              <a:rPr lang="en-US" sz="1200" b="1" dirty="0">
                <a:solidFill>
                  <a:schemeClr val="dk1"/>
                </a:solidFill>
                <a:latin typeface="Cambria Math"/>
                <a:ea typeface="Cambria Math"/>
                <a:cs typeface="Cambria Math"/>
                <a:sym typeface="Cambria Math"/>
              </a:rPr>
              <a:t>.”</a:t>
            </a:r>
            <a:endParaRPr lang="en-US" sz="1200" b="1" dirty="0">
              <a:solidFill>
                <a:srgbClr val="000000"/>
              </a:solidFill>
              <a:latin typeface="Cambria Math"/>
              <a:ea typeface="Cambria Math"/>
              <a:cs typeface="Cambria Math"/>
              <a:sym typeface="Cambria Math"/>
            </a:endParaRPr>
          </a:p>
          <a:p>
            <a:endParaRPr lang="en-DE" dirty="0"/>
          </a:p>
          <a:p>
            <a:pPr marL="0" lvl="0" indent="0" algn="l" rtl="0">
              <a:spcBef>
                <a:spcPts val="0"/>
              </a:spcBef>
              <a:spcAft>
                <a:spcPts val="0"/>
              </a:spcAft>
              <a:buNone/>
            </a:pPr>
            <a:r>
              <a:rPr lang="en-US" dirty="0"/>
              <a:t>50% of star formation happens in the nuclear zone for NGC while 10% of SF happens in nuclear zone for milky way uneven spread for NGC</a:t>
            </a:r>
          </a:p>
          <a:p>
            <a:pPr marL="0" lvl="0" indent="0" algn="l" rtl="0">
              <a:spcBef>
                <a:spcPts val="360"/>
              </a:spcBef>
              <a:spcAft>
                <a:spcPts val="0"/>
              </a:spcAft>
              <a:buNone/>
            </a:pPr>
            <a:r>
              <a:rPr lang="en-US" dirty="0"/>
              <a:t>Milky way star formation rate 1M*/year </a:t>
            </a:r>
            <a:br>
              <a:rPr lang="en-US" dirty="0"/>
            </a:br>
            <a:r>
              <a:rPr lang="en-US" dirty="0"/>
              <a:t>NGC has 2M*/year  </a:t>
            </a:r>
          </a:p>
          <a:p>
            <a:endParaRPr lang="en-DE" dirty="0"/>
          </a:p>
        </p:txBody>
      </p:sp>
      <p:sp>
        <p:nvSpPr>
          <p:cNvPr id="4" name="Slide Number Placeholder 3"/>
          <p:cNvSpPr>
            <a:spLocks noGrp="1"/>
          </p:cNvSpPr>
          <p:nvPr>
            <p:ph type="sldNum" sz="quarter" idx="5"/>
          </p:nvPr>
        </p:nvSpPr>
        <p:spPr/>
        <p:txBody>
          <a:bodyPr/>
          <a:lstStyle/>
          <a:p>
            <a:fld id="{18F1A30B-30F8-9944-BC16-7F611CFF0F87}" type="slidenum">
              <a:rPr lang="en-DE" smtClean="0"/>
              <a:t>24</a:t>
            </a:fld>
            <a:endParaRPr lang="en-DE"/>
          </a:p>
        </p:txBody>
      </p:sp>
    </p:spTree>
    <p:extLst>
      <p:ext uri="{BB962C8B-B14F-4D97-AF65-F5344CB8AC3E}">
        <p14:creationId xmlns:p14="http://schemas.microsoft.com/office/powerpoint/2010/main" val="3576133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9" name="Google Shape;32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http://www.apc.univ-paris7.fr/~semikoz/EGMF/agenda.html</a:t>
            </a:r>
            <a:endParaRPr/>
          </a:p>
          <a:p>
            <a:pPr marL="0" lvl="0" indent="0" algn="l" rtl="0">
              <a:spcBef>
                <a:spcPts val="0"/>
              </a:spcBef>
              <a:spcAft>
                <a:spcPts val="0"/>
              </a:spcAft>
              <a:buNone/>
            </a:pPr>
            <a:endParaRPr/>
          </a:p>
          <a:p>
            <a:pPr marL="0" lvl="0" indent="0" algn="l" rtl="0">
              <a:spcBef>
                <a:spcPts val="0"/>
              </a:spcBef>
              <a:spcAft>
                <a:spcPts val="0"/>
              </a:spcAft>
              <a:buNone/>
            </a:pPr>
            <a:r>
              <a:rPr lang="en-US"/>
              <a:t>FOR AN ISOTROPIC DISTRIBUTION OF VELOCITIES IT IS NECESSARY TO AVERAGE OVER ALL ANGLES FOR A GIVEN SPEED BETA.</a:t>
            </a:r>
            <a:endParaRPr/>
          </a:p>
          <a:p>
            <a:pPr marL="0" lvl="0" indent="0" algn="l" rtl="0">
              <a:spcBef>
                <a:spcPts val="0"/>
              </a:spcBef>
              <a:spcAft>
                <a:spcPts val="0"/>
              </a:spcAft>
              <a:buNone/>
            </a:pPr>
            <a:endParaRPr/>
          </a:p>
          <a:p>
            <a:pPr marL="0" lvl="0" indent="0" algn="l" rtl="0">
              <a:spcBef>
                <a:spcPts val="0"/>
              </a:spcBef>
              <a:spcAft>
                <a:spcPts val="0"/>
              </a:spcAft>
              <a:buNone/>
            </a:pPr>
            <a:r>
              <a:rPr lang="en-US"/>
              <a:t>Psyn depends on the magnetic field</a:t>
            </a:r>
            <a:endParaRPr/>
          </a:p>
        </p:txBody>
      </p:sp>
      <p:sp>
        <p:nvSpPr>
          <p:cNvPr id="330" name="Google Shape;33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25</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50E4CF-99E4-DC4B-906A-AA80052611D8}"/>
              </a:ext>
            </a:extLst>
          </p:cNvPr>
          <p:cNvSpPr>
            <a:spLocks noGrp="1"/>
          </p:cNvSpPr>
          <p:nvPr>
            <p:ph type="ftr" sz="quarter" idx="11"/>
          </p:nvPr>
        </p:nvSpPr>
        <p:spPr/>
        <p:txBody>
          <a:body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B852E191-92FF-F242-9B36-927A4ABAA849}"/>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24348038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25A1D52-8C4F-2A43-A016-5FB29D91222E}"/>
              </a:ext>
            </a:extLst>
          </p:cNvPr>
          <p:cNvSpPr>
            <a:spLocks noGrp="1"/>
          </p:cNvSpPr>
          <p:nvPr>
            <p:ph type="ftr" sz="quarter" idx="11"/>
          </p:nvPr>
        </p:nvSpPr>
        <p:spPr/>
        <p:txBody>
          <a:body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DE353855-FCAE-CE4B-BC3C-347ADE4CDC47}"/>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274682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865F511-607B-1845-9318-355A402E0AEB}"/>
              </a:ext>
            </a:extLst>
          </p:cNvPr>
          <p:cNvSpPr>
            <a:spLocks noGrp="1"/>
          </p:cNvSpPr>
          <p:nvPr>
            <p:ph type="ftr" sz="quarter" idx="11"/>
          </p:nvPr>
        </p:nvSpPr>
        <p:spPr/>
        <p:txBody>
          <a:body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06D2829E-5127-3C43-B88E-053CB89570E5}"/>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639886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18432-9A78-E54C-A163-5153784A47CF}"/>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DE"/>
          </a:p>
        </p:txBody>
      </p:sp>
      <p:sp>
        <p:nvSpPr>
          <p:cNvPr id="3" name="Footer Placeholder 2">
            <a:extLst>
              <a:ext uri="{FF2B5EF4-FFF2-40B4-BE49-F238E27FC236}">
                <a16:creationId xmlns:a16="http://schemas.microsoft.com/office/drawing/2014/main" id="{C956EA2C-87A1-874C-9AF5-88AC2AD0319F}"/>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9F67185C-4013-D24A-9A50-636F866F1DE9}"/>
              </a:ext>
            </a:extLst>
          </p:cNvPr>
          <p:cNvSpPr>
            <a:spLocks noGrp="1"/>
          </p:cNvSpPr>
          <p:nvPr>
            <p:ph type="sldNum" sz="quarter" idx="11"/>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7002577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3EEDF-60C7-4B43-B2A3-F13A07DD3C10}"/>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DE"/>
          </a:p>
        </p:txBody>
      </p:sp>
      <p:sp>
        <p:nvSpPr>
          <p:cNvPr id="3" name="Footer Placeholder 2">
            <a:extLst>
              <a:ext uri="{FF2B5EF4-FFF2-40B4-BE49-F238E27FC236}">
                <a16:creationId xmlns:a16="http://schemas.microsoft.com/office/drawing/2014/main" id="{84FA3CA9-FF1F-EF4D-AE23-AE1B919D9C32}"/>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08C1BF20-7BFC-124A-9AE5-BAD38AEDC668}"/>
              </a:ext>
            </a:extLst>
          </p:cNvPr>
          <p:cNvSpPr>
            <a:spLocks noGrp="1"/>
          </p:cNvSpPr>
          <p:nvPr>
            <p:ph type="sldNum" sz="quarter" idx="11"/>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817657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4BE5A-14A7-E747-AC9D-E53E276456DF}"/>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DE"/>
          </a:p>
        </p:txBody>
      </p:sp>
      <p:sp>
        <p:nvSpPr>
          <p:cNvPr id="3" name="Footer Placeholder 2">
            <a:extLst>
              <a:ext uri="{FF2B5EF4-FFF2-40B4-BE49-F238E27FC236}">
                <a16:creationId xmlns:a16="http://schemas.microsoft.com/office/drawing/2014/main" id="{95817E84-3E15-D04F-8B83-05BB2A0DE37F}"/>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9D63F06F-8B9D-1946-84B5-D7206D3F587C}"/>
              </a:ext>
            </a:extLst>
          </p:cNvPr>
          <p:cNvSpPr>
            <a:spLocks noGrp="1"/>
          </p:cNvSpPr>
          <p:nvPr>
            <p:ph type="sldNum" sz="quarter" idx="11"/>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1832175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type="obj">
  <p:cSld name="1_Title and Conten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2231136" y="964692"/>
            <a:ext cx="7729728" cy="1188720"/>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2231136" y="2638044"/>
            <a:ext cx="7729728" cy="3101983"/>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1000"/>
              </a:spcBef>
              <a:spcAft>
                <a:spcPts val="0"/>
              </a:spcAft>
              <a:buSzPts val="1800"/>
              <a:buChar char="•"/>
              <a:defRPr/>
            </a:lvl1pPr>
            <a:lvl2pPr marL="914400" lvl="1" indent="-342900" algn="l">
              <a:lnSpc>
                <a:spcPct val="100000"/>
              </a:lnSpc>
              <a:spcBef>
                <a:spcPts val="1000"/>
              </a:spcBef>
              <a:spcAft>
                <a:spcPts val="0"/>
              </a:spcAft>
              <a:buSzPts val="1800"/>
              <a:buChar char="•"/>
              <a:defRPr/>
            </a:lvl2pPr>
            <a:lvl3pPr marL="1371600" lvl="2" indent="-342900" algn="l">
              <a:lnSpc>
                <a:spcPct val="100000"/>
              </a:lnSpc>
              <a:spcBef>
                <a:spcPts val="1000"/>
              </a:spcBef>
              <a:spcAft>
                <a:spcPts val="0"/>
              </a:spcAft>
              <a:buSzPts val="1800"/>
              <a:buChar char="•"/>
              <a:defRPr/>
            </a:lvl3pPr>
            <a:lvl4pPr marL="1828800" lvl="3" indent="-342900" algn="l">
              <a:lnSpc>
                <a:spcPct val="100000"/>
              </a:lnSpc>
              <a:spcBef>
                <a:spcPts val="1000"/>
              </a:spcBef>
              <a:spcAft>
                <a:spcPts val="0"/>
              </a:spcAft>
              <a:buSzPts val="1800"/>
              <a:buChar char="•"/>
              <a:defRPr/>
            </a:lvl4pPr>
            <a:lvl5pPr marL="2286000" lvl="4" indent="-342900" algn="l">
              <a:lnSpc>
                <a:spcPct val="100000"/>
              </a:lnSpc>
              <a:spcBef>
                <a:spcPts val="1000"/>
              </a:spcBef>
              <a:spcAft>
                <a:spcPts val="0"/>
              </a:spcAft>
              <a:buSzPts val="1800"/>
              <a:buChar char="•"/>
              <a:defRPr/>
            </a:lvl5pPr>
            <a:lvl6pPr marL="2743200" lvl="5" indent="-342900" algn="l">
              <a:lnSpc>
                <a:spcPct val="100000"/>
              </a:lnSpc>
              <a:spcBef>
                <a:spcPts val="1000"/>
              </a:spcBef>
              <a:spcAft>
                <a:spcPts val="0"/>
              </a:spcAft>
              <a:buSzPts val="1800"/>
              <a:buChar char="•"/>
              <a:defRPr/>
            </a:lvl6pPr>
            <a:lvl7pPr marL="3200400" lvl="6" indent="-342900" algn="l">
              <a:lnSpc>
                <a:spcPct val="100000"/>
              </a:lnSpc>
              <a:spcBef>
                <a:spcPts val="1000"/>
              </a:spcBef>
              <a:spcAft>
                <a:spcPts val="0"/>
              </a:spcAft>
              <a:buSzPts val="1800"/>
              <a:buChar char="•"/>
              <a:defRPr/>
            </a:lvl7pPr>
            <a:lvl8pPr marL="3657600" lvl="7" indent="-342900" algn="l">
              <a:lnSpc>
                <a:spcPct val="100000"/>
              </a:lnSpc>
              <a:spcBef>
                <a:spcPts val="1000"/>
              </a:spcBef>
              <a:spcAft>
                <a:spcPts val="0"/>
              </a:spcAft>
              <a:buSzPts val="1800"/>
              <a:buChar char="•"/>
              <a:defRPr/>
            </a:lvl8pPr>
            <a:lvl9pPr marL="4114800" lvl="8" indent="-342900" algn="l">
              <a:lnSpc>
                <a:spcPct val="100000"/>
              </a:lnSpc>
              <a:spcBef>
                <a:spcPts val="1000"/>
              </a:spcBef>
              <a:spcAft>
                <a:spcPts val="0"/>
              </a:spcAft>
              <a:buSzPts val="1800"/>
              <a:buChar char="•"/>
              <a:defRPr/>
            </a:lvl9pPr>
          </a:lstStyle>
          <a:p>
            <a:endParaRPr/>
          </a:p>
        </p:txBody>
      </p:sp>
      <p:sp>
        <p:nvSpPr>
          <p:cNvPr id="30" name="Google Shape;30;p4"/>
          <p:cNvSpPr txBox="1">
            <a:spLocks noGrp="1"/>
          </p:cNvSpPr>
          <p:nvPr>
            <p:ph type="dt" idx="10"/>
          </p:nvPr>
        </p:nvSpPr>
        <p:spPr>
          <a:xfrm>
            <a:off x="7821429" y="6238816"/>
            <a:ext cx="2753746" cy="323968"/>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1600200" y="6236208"/>
            <a:ext cx="5901189" cy="32004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r>
              <a:rPr lang="en-GB"/>
              <a:t>V. Shaw - DESY, Zeuthen, TeVPa 2022</a:t>
            </a:r>
            <a:endParaRPr/>
          </a:p>
        </p:txBody>
      </p:sp>
      <p:sp>
        <p:nvSpPr>
          <p:cNvPr id="32" name="Google Shape;32;p4"/>
          <p:cNvSpPr>
            <a:spLocks noGrp="1"/>
          </p:cNvSpPr>
          <p:nvPr>
            <p:ph type="sldNum" idx="12"/>
          </p:nvPr>
        </p:nvSpPr>
        <p:spPr>
          <a:xfrm>
            <a:off x="10758922" y="6217920"/>
            <a:ext cx="365760" cy="365760"/>
          </a:xfrm>
          <a:prstGeom prst="ellipse">
            <a:avLst/>
          </a:prstGeom>
          <a:solidFill>
            <a:srgbClr val="1D1D1D">
              <a:alpha val="69803"/>
            </a:srgbClr>
          </a:solidFill>
          <a:ln>
            <a:noFill/>
          </a:ln>
        </p:spPr>
        <p:txBody>
          <a:bodyPr spcFirstLastPara="1" wrap="square" lIns="18275" tIns="45700" rIns="18275" bIns="45700" anchor="ctr" anchorCtr="0">
            <a:noAutofit/>
          </a:bodyPr>
          <a:lstStyle>
            <a:lvl1pPr marL="0" lvl="0" indent="0" algn="ctr">
              <a:spcBef>
                <a:spcPts val="0"/>
              </a:spcBef>
              <a:spcAft>
                <a:spcPts val="0"/>
              </a:spcAft>
              <a:buNone/>
              <a:defRPr/>
            </a:lvl1pPr>
            <a:lvl2pPr marL="0" lvl="1" indent="0" algn="ctr">
              <a:spcBef>
                <a:spcPts val="0"/>
              </a:spcBef>
              <a:spcAft>
                <a:spcPts val="0"/>
              </a:spcAft>
              <a:buNone/>
              <a:defRPr/>
            </a:lvl2pPr>
            <a:lvl3pPr marL="0" lvl="2" indent="0" algn="ctr">
              <a:spcBef>
                <a:spcPts val="0"/>
              </a:spcBef>
              <a:spcAft>
                <a:spcPts val="0"/>
              </a:spcAft>
              <a:buNone/>
              <a:defRPr/>
            </a:lvl3pPr>
            <a:lvl4pPr marL="0" lvl="3" indent="0" algn="ctr">
              <a:spcBef>
                <a:spcPts val="0"/>
              </a:spcBef>
              <a:spcAft>
                <a:spcPts val="0"/>
              </a:spcAft>
              <a:buNone/>
              <a:defRPr/>
            </a:lvl4pPr>
            <a:lvl5pPr marL="0" lvl="4" indent="0" algn="ctr">
              <a:spcBef>
                <a:spcPts val="0"/>
              </a:spcBef>
              <a:spcAft>
                <a:spcPts val="0"/>
              </a:spcAft>
              <a:buNone/>
              <a:defRPr/>
            </a:lvl5pPr>
            <a:lvl6pPr marL="0" lvl="5" indent="0" algn="ctr">
              <a:spcBef>
                <a:spcPts val="0"/>
              </a:spcBef>
              <a:spcAft>
                <a:spcPts val="0"/>
              </a:spcAft>
              <a:buNone/>
              <a:defRPr/>
            </a:lvl6pPr>
            <a:lvl7pPr marL="0" lvl="6" indent="0" algn="ctr">
              <a:spcBef>
                <a:spcPts val="0"/>
              </a:spcBef>
              <a:spcAft>
                <a:spcPts val="0"/>
              </a:spcAft>
              <a:buNone/>
              <a:defRPr/>
            </a:lvl7pPr>
            <a:lvl8pPr marL="0" lvl="7" indent="0" algn="ctr">
              <a:spcBef>
                <a:spcPts val="0"/>
              </a:spcBef>
              <a:spcAft>
                <a:spcPts val="0"/>
              </a:spcAft>
              <a:buNone/>
              <a:defRPr/>
            </a:lvl8pPr>
            <a:lvl9pPr marL="0" lvl="8" indent="0" algn="ctr">
              <a:spcBef>
                <a:spcPts val="0"/>
              </a:spcBef>
              <a:spcAft>
                <a:spcPts val="0"/>
              </a:spcAft>
              <a:buNone/>
              <a:defRPr/>
            </a:lvl9pPr>
          </a:lstStyle>
          <a:p>
            <a:pPr marL="0" lvl="0" indent="0" algn="ct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63978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3EC37-95FB-9944-B86E-AA3A37E4B2F1}"/>
              </a:ext>
            </a:extLst>
          </p:cNvPr>
          <p:cNvSpPr>
            <a:spLocks noGrp="1"/>
          </p:cNvSpPr>
          <p:nvPr>
            <p:ph type="title"/>
          </p:nvPr>
        </p:nvSpPr>
        <p:spPr>
          <a:xfrm>
            <a:off x="838200" y="365125"/>
            <a:ext cx="10515600" cy="1325563"/>
          </a:xfrm>
          <a:prstGeom prst="rect">
            <a:avLst/>
          </a:prstGeom>
        </p:spPr>
        <p:txBody>
          <a:bodyPr/>
          <a:lstStyle/>
          <a:p>
            <a:r>
              <a:rPr lang="en-GB" dirty="0"/>
              <a:t>Click to edit Master title style</a:t>
            </a:r>
            <a:endParaRPr lang="en-DE" dirty="0"/>
          </a:p>
        </p:txBody>
      </p:sp>
      <p:sp>
        <p:nvSpPr>
          <p:cNvPr id="3" name="Footer Placeholder 2">
            <a:extLst>
              <a:ext uri="{FF2B5EF4-FFF2-40B4-BE49-F238E27FC236}">
                <a16:creationId xmlns:a16="http://schemas.microsoft.com/office/drawing/2014/main" id="{CE880711-DA55-724A-AF34-017C20C16891}"/>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C1454002-358B-F443-9788-56F7FE6003E8}"/>
              </a:ext>
            </a:extLst>
          </p:cNvPr>
          <p:cNvSpPr>
            <a:spLocks noGrp="1"/>
          </p:cNvSpPr>
          <p:nvPr>
            <p:ph type="sldNum" sz="quarter" idx="11"/>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2704998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131721-5225-0949-97D9-10A7DFCEB90F}"/>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923206B7-9EDD-1348-8177-395868393677}"/>
              </a:ext>
            </a:extLst>
          </p:cNvPr>
          <p:cNvSpPr>
            <a:spLocks noGrp="1"/>
          </p:cNvSpPr>
          <p:nvPr>
            <p:ph type="sldNum" sz="quarter" idx="11"/>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60851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1DF40C8-BE67-2F4D-A7E3-B694F49ADAC0}"/>
              </a:ext>
            </a:extLst>
          </p:cNvPr>
          <p:cNvSpPr>
            <a:spLocks noGrp="1"/>
          </p:cNvSpPr>
          <p:nvPr>
            <p:ph type="dt" sz="half" idx="10"/>
          </p:nvPr>
        </p:nvSpPr>
        <p:spPr>
          <a:xfrm>
            <a:off x="838200" y="6356350"/>
            <a:ext cx="2743200" cy="365125"/>
          </a:xfrm>
          <a:prstGeom prst="rect">
            <a:avLst/>
          </a:prstGeom>
        </p:spPr>
        <p:txBody>
          <a:bodyPr/>
          <a:lstStyle/>
          <a:p>
            <a:endParaRPr lang="en-DE"/>
          </a:p>
        </p:txBody>
      </p:sp>
      <p:sp>
        <p:nvSpPr>
          <p:cNvPr id="5" name="Footer Placeholder 4">
            <a:extLst>
              <a:ext uri="{FF2B5EF4-FFF2-40B4-BE49-F238E27FC236}">
                <a16:creationId xmlns:a16="http://schemas.microsoft.com/office/drawing/2014/main" id="{FAB66039-2026-574B-88FF-2E2EA2A06CE5}"/>
              </a:ext>
            </a:extLst>
          </p:cNvPr>
          <p:cNvSpPr>
            <a:spLocks noGrp="1"/>
          </p:cNvSpPr>
          <p:nvPr>
            <p:ph type="ftr" sz="quarter" idx="11"/>
          </p:nvPr>
        </p:nvSpPr>
        <p:spPr/>
        <p:txBody>
          <a:body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DADCFC3C-B81F-7747-8474-6C4D56DBE3FB}"/>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912401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0ACD0E7-0913-3C47-B409-D77602552DBC}"/>
              </a:ext>
            </a:extLst>
          </p:cNvPr>
          <p:cNvSpPr>
            <a:spLocks noGrp="1"/>
          </p:cNvSpPr>
          <p:nvPr>
            <p:ph type="ftr" sz="quarter" idx="11"/>
          </p:nvPr>
        </p:nvSpPr>
        <p:spPr/>
        <p:txBody>
          <a:body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78C71EC5-6F03-2145-8A22-671A2F40CEBB}"/>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2494038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8DF31AB3-9B5C-5D43-8B59-F775DC5B666F}"/>
              </a:ext>
            </a:extLst>
          </p:cNvPr>
          <p:cNvSpPr>
            <a:spLocks noGrp="1"/>
          </p:cNvSpPr>
          <p:nvPr>
            <p:ph type="ftr" sz="quarter" idx="11"/>
          </p:nvPr>
        </p:nvSpPr>
        <p:spPr/>
        <p:txBody>
          <a:bodyPr/>
          <a:lstStyle/>
          <a:p>
            <a:r>
              <a:rPr lang="en-GB"/>
              <a:t>V. Shaw - DESY, Zeuthen, TeVPa 2022</a:t>
            </a:r>
            <a:endParaRPr lang="en-DE" dirty="0"/>
          </a:p>
        </p:txBody>
      </p:sp>
      <p:sp>
        <p:nvSpPr>
          <p:cNvPr id="7" name="Slide Number Placeholder 6">
            <a:extLst>
              <a:ext uri="{FF2B5EF4-FFF2-40B4-BE49-F238E27FC236}">
                <a16:creationId xmlns:a16="http://schemas.microsoft.com/office/drawing/2014/main" id="{58588A35-7240-EE46-8378-798E1BE8E809}"/>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2131663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788E61BD-E3CC-764F-9AE0-1807A41A4FBE}"/>
              </a:ext>
            </a:extLst>
          </p:cNvPr>
          <p:cNvSpPr>
            <a:spLocks noGrp="1"/>
          </p:cNvSpPr>
          <p:nvPr>
            <p:ph type="ftr" sz="quarter" idx="11"/>
          </p:nvPr>
        </p:nvSpPr>
        <p:spPr/>
        <p:txBody>
          <a:bodyPr/>
          <a:lstStyle/>
          <a:p>
            <a:r>
              <a:rPr lang="en-GB"/>
              <a:t>V. Shaw - DESY, Zeuthen, TeVPa 2022</a:t>
            </a:r>
            <a:endParaRPr lang="en-DE" dirty="0"/>
          </a:p>
        </p:txBody>
      </p:sp>
      <p:sp>
        <p:nvSpPr>
          <p:cNvPr id="9" name="Slide Number Placeholder 8">
            <a:extLst>
              <a:ext uri="{FF2B5EF4-FFF2-40B4-BE49-F238E27FC236}">
                <a16:creationId xmlns:a16="http://schemas.microsoft.com/office/drawing/2014/main" id="{5129F356-79DC-E647-BBB1-D9FBA89384AB}"/>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3253969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1539514-4E1A-754B-98FF-DCCDBF0C514E}"/>
              </a:ext>
            </a:extLst>
          </p:cNvPr>
          <p:cNvSpPr>
            <a:spLocks noGrp="1"/>
          </p:cNvSpPr>
          <p:nvPr>
            <p:ph type="ftr" sz="quarter" idx="11"/>
          </p:nvPr>
        </p:nvSpPr>
        <p:spPr>
          <a:xfrm>
            <a:off x="-218802" y="6619466"/>
            <a:ext cx="3259183" cy="293273"/>
          </a:xfrm>
        </p:spPr>
        <p:txBody>
          <a:bodyPr/>
          <a:lstStyle/>
          <a:p>
            <a:r>
              <a:rPr lang="en-GB"/>
              <a:t>V. Shaw - DESY, Zeuthen, TeVPa 2022</a:t>
            </a:r>
            <a:endParaRPr lang="en-DE" dirty="0"/>
          </a:p>
        </p:txBody>
      </p:sp>
      <p:sp>
        <p:nvSpPr>
          <p:cNvPr id="5" name="Slide Number Placeholder 4">
            <a:extLst>
              <a:ext uri="{FF2B5EF4-FFF2-40B4-BE49-F238E27FC236}">
                <a16:creationId xmlns:a16="http://schemas.microsoft.com/office/drawing/2014/main" id="{7ACB7B81-24C7-0749-811D-F6C33C59064A}"/>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4215746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C6DE5EB7-D386-D348-A9A8-1832464BAE8E}"/>
              </a:ext>
            </a:extLst>
          </p:cNvPr>
          <p:cNvSpPr>
            <a:spLocks noGrp="1"/>
          </p:cNvSpPr>
          <p:nvPr>
            <p:ph type="ftr" sz="quarter" idx="11"/>
          </p:nvPr>
        </p:nvSpPr>
        <p:spPr/>
        <p:txBody>
          <a:bodyPr/>
          <a:lstStyle/>
          <a:p>
            <a:r>
              <a:rPr lang="en-GB"/>
              <a:t>V. Shaw - DESY, Zeuthen, TeVPa 2022</a:t>
            </a:r>
            <a:endParaRPr lang="en-DE" dirty="0"/>
          </a:p>
        </p:txBody>
      </p:sp>
      <p:sp>
        <p:nvSpPr>
          <p:cNvPr id="7" name="Slide Number Placeholder 6">
            <a:extLst>
              <a:ext uri="{FF2B5EF4-FFF2-40B4-BE49-F238E27FC236}">
                <a16:creationId xmlns:a16="http://schemas.microsoft.com/office/drawing/2014/main" id="{7D8A979C-0527-BB4A-B31A-073499217307}"/>
              </a:ext>
            </a:extLst>
          </p:cNvPr>
          <p:cNvSpPr>
            <a:spLocks noGrp="1"/>
          </p:cNvSpPr>
          <p:nvPr>
            <p:ph type="sldNum" sz="quarter" idx="12"/>
          </p:nvPr>
        </p:nvSpPr>
        <p:spPr/>
        <p:txBody>
          <a:bodyPr/>
          <a:lstStyle/>
          <a:p>
            <a:fld id="{79005ED1-5E81-FA41-8DF2-414BA7B25771}" type="slidenum">
              <a:rPr lang="en-DE" smtClean="0"/>
              <a:t>‹#›</a:t>
            </a:fld>
            <a:endParaRPr lang="en-DE"/>
          </a:p>
        </p:txBody>
      </p:sp>
    </p:spTree>
    <p:extLst>
      <p:ext uri="{BB962C8B-B14F-4D97-AF65-F5344CB8AC3E}">
        <p14:creationId xmlns:p14="http://schemas.microsoft.com/office/powerpoint/2010/main" val="162987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41C79DB2-0A36-C147-8489-2D99FFAD7E95}"/>
              </a:ext>
            </a:extLst>
          </p:cNvPr>
          <p:cNvSpPr>
            <a:spLocks noGrp="1"/>
          </p:cNvSpPr>
          <p:nvPr>
            <p:ph type="ftr" sz="quarter" idx="3"/>
          </p:nvPr>
        </p:nvSpPr>
        <p:spPr>
          <a:xfrm>
            <a:off x="-305888" y="6564727"/>
            <a:ext cx="3259183" cy="29327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V. Shaw - DESY, Zeuthen, TeVPa 2022</a:t>
            </a:r>
            <a:endParaRPr lang="en-DE" dirty="0"/>
          </a:p>
        </p:txBody>
      </p:sp>
      <p:sp>
        <p:nvSpPr>
          <p:cNvPr id="6" name="Slide Number Placeholder 5">
            <a:extLst>
              <a:ext uri="{FF2B5EF4-FFF2-40B4-BE49-F238E27FC236}">
                <a16:creationId xmlns:a16="http://schemas.microsoft.com/office/drawing/2014/main" id="{1AAD6753-1420-DB48-9D98-81211BBD0A9C}"/>
              </a:ext>
            </a:extLst>
          </p:cNvPr>
          <p:cNvSpPr>
            <a:spLocks noGrp="1"/>
          </p:cNvSpPr>
          <p:nvPr>
            <p:ph type="sldNum" sz="quarter" idx="4"/>
          </p:nvPr>
        </p:nvSpPr>
        <p:spPr>
          <a:xfrm>
            <a:off x="9448800" y="649287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05ED1-5E81-FA41-8DF2-414BA7B25771}" type="slidenum">
              <a:rPr lang="en-DE" smtClean="0"/>
              <a:t>‹#›</a:t>
            </a:fld>
            <a:endParaRPr lang="en-DE"/>
          </a:p>
        </p:txBody>
      </p:sp>
      <p:pic>
        <p:nvPicPr>
          <p:cNvPr id="7" name="Google Shape;106;p15">
            <a:extLst>
              <a:ext uri="{FF2B5EF4-FFF2-40B4-BE49-F238E27FC236}">
                <a16:creationId xmlns:a16="http://schemas.microsoft.com/office/drawing/2014/main" id="{ACAA62AA-F77B-E446-8747-994F7BADB888}"/>
              </a:ext>
            </a:extLst>
          </p:cNvPr>
          <p:cNvPicPr preferRelativeResize="0"/>
          <p:nvPr userDrawn="1"/>
        </p:nvPicPr>
        <p:blipFill rotWithShape="1">
          <a:blip r:embed="rId17">
            <a:alphaModFix/>
          </a:blip>
          <a:srcRect/>
          <a:stretch/>
        </p:blipFill>
        <p:spPr>
          <a:xfrm>
            <a:off x="61245" y="49212"/>
            <a:ext cx="382892" cy="412341"/>
          </a:xfrm>
          <a:prstGeom prst="rect">
            <a:avLst/>
          </a:prstGeom>
          <a:noFill/>
          <a:ln>
            <a:noFill/>
          </a:ln>
        </p:spPr>
      </p:pic>
      <p:sp>
        <p:nvSpPr>
          <p:cNvPr id="8" name="Text Placeholder 7">
            <a:extLst>
              <a:ext uri="{FF2B5EF4-FFF2-40B4-BE49-F238E27FC236}">
                <a16:creationId xmlns:a16="http://schemas.microsoft.com/office/drawing/2014/main" id="{098EE9DA-CAC6-CE43-A51B-1217706AA0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DE" dirty="0"/>
          </a:p>
        </p:txBody>
      </p:sp>
      <p:sp>
        <p:nvSpPr>
          <p:cNvPr id="9" name="Title Placeholder 8">
            <a:extLst>
              <a:ext uri="{FF2B5EF4-FFF2-40B4-BE49-F238E27FC236}">
                <a16:creationId xmlns:a16="http://schemas.microsoft.com/office/drawing/2014/main" id="{7B639361-5978-3B43-8657-0232CE957B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DE"/>
          </a:p>
        </p:txBody>
      </p:sp>
    </p:spTree>
    <p:extLst>
      <p:ext uri="{BB962C8B-B14F-4D97-AF65-F5344CB8AC3E}">
        <p14:creationId xmlns:p14="http://schemas.microsoft.com/office/powerpoint/2010/main" val="2772966408"/>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62" r:id="rId3"/>
    <p:sldLayoutId id="2147483650" r:id="rId4"/>
    <p:sldLayoutId id="2147483651" r:id="rId5"/>
    <p:sldLayoutId id="2147483652" r:id="rId6"/>
    <p:sldLayoutId id="2147483653" r:id="rId7"/>
    <p:sldLayoutId id="2147483654" r:id="rId8"/>
    <p:sldLayoutId id="2147483657" r:id="rId9"/>
    <p:sldLayoutId id="2147483658" r:id="rId10"/>
    <p:sldLayoutId id="2147483659" r:id="rId11"/>
    <p:sldLayoutId id="2147483660" r:id="rId12"/>
    <p:sldLayoutId id="2147483661" r:id="rId13"/>
    <p:sldLayoutId id="2147483663" r:id="rId14"/>
    <p:sldLayoutId id="2147483665" r:id="rId1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6.jpg"/><Relationship Id="rId1" Type="http://schemas.openxmlformats.org/officeDocument/2006/relationships/slideLayout" Target="../slideLayouts/slideLayout4.xml"/><Relationship Id="rId5" Type="http://schemas.openxmlformats.org/officeDocument/2006/relationships/image" Target="../media/image17.sv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6.png"/><Relationship Id="rId7" Type="http://schemas.openxmlformats.org/officeDocument/2006/relationships/image" Target="../media/image33.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7.sv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4.xml"/><Relationship Id="rId5" Type="http://schemas.openxmlformats.org/officeDocument/2006/relationships/image" Target="../media/image300.png"/><Relationship Id="rId4" Type="http://schemas.openxmlformats.org/officeDocument/2006/relationships/image" Target="../media/image290.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8.png"/><Relationship Id="rId1" Type="http://schemas.openxmlformats.org/officeDocument/2006/relationships/slideLayout" Target="../slideLayouts/slideLayout4.xml"/><Relationship Id="rId5" Type="http://schemas.openxmlformats.org/officeDocument/2006/relationships/image" Target="../media/image48.pn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30.png"/><Relationship Id="rId7" Type="http://schemas.openxmlformats.org/officeDocument/2006/relationships/image" Target="../media/image260.png"/><Relationship Id="rId2" Type="http://schemas.openxmlformats.org/officeDocument/2006/relationships/image" Target="../media/image26.jpg"/><Relationship Id="rId1" Type="http://schemas.openxmlformats.org/officeDocument/2006/relationships/slideLayout" Target="../slideLayouts/slideLayout4.xml"/><Relationship Id="rId6" Type="http://schemas.openxmlformats.org/officeDocument/2006/relationships/image" Target="../media/image250.png"/><Relationship Id="rId5" Type="http://schemas.openxmlformats.org/officeDocument/2006/relationships/image" Target="../media/image17.sv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ned.ipac.caltech.edu/cgi-bin/objsearch?objname=NGC+253&amp;extend=no&amp;out_csys=Equatorial&amp;out_equinox=J2000.0&amp;obj_sort=RA+or+Longitude&amp;of=pre_text&amp;zv_breaker=30000.0&amp;list_limit=5&amp;img_stamp=YES" TargetMode="External"/><Relationship Id="rId5" Type="http://schemas.openxmlformats.org/officeDocument/2006/relationships/image" Target="../media/image8.jpg"/><Relationship Id="rId4"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6.jpg"/><Relationship Id="rId1" Type="http://schemas.openxmlformats.org/officeDocument/2006/relationships/slideLayout" Target="../slideLayouts/slideLayout4.xml"/><Relationship Id="rId6" Type="http://schemas.openxmlformats.org/officeDocument/2006/relationships/image" Target="../media/image17.svg"/><Relationship Id="rId5" Type="http://schemas.openxmlformats.org/officeDocument/2006/relationships/image" Target="../media/image54.png"/><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s://ned.ipac.caltech.edu/cgi-bin/objsearch?objname=NGC+253&amp;extend=no&amp;out_csys=Equatorial&amp;out_equinox=J2000.0&amp;obj_sort=RA+or+Longitude&amp;of=pre_text&amp;zv_breaker=30000.0&amp;list_limit=5&amp;img_stamp=YES" TargetMode="Externa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 Id="rId4" Type="http://schemas.openxmlformats.org/officeDocument/2006/relationships/image" Target="../media/image17.sv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4.pn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5.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Google Shape;203;p21">
            <a:extLst>
              <a:ext uri="{FF2B5EF4-FFF2-40B4-BE49-F238E27FC236}">
                <a16:creationId xmlns:a16="http://schemas.microsoft.com/office/drawing/2014/main" id="{F5DA57C5-309E-4D40-8708-599DABE68325}"/>
              </a:ext>
            </a:extLst>
          </p:cNvPr>
          <p:cNvPicPr preferRelativeResize="0"/>
          <p:nvPr/>
        </p:nvPicPr>
        <p:blipFill rotWithShape="1">
          <a:blip r:embed="rId3">
            <a:alphaModFix/>
          </a:blip>
          <a:srcRect l="10495" t="7133" r="8109" b="34672"/>
          <a:stretch/>
        </p:blipFill>
        <p:spPr>
          <a:xfrm>
            <a:off x="615821" y="139960"/>
            <a:ext cx="11094097" cy="6251510"/>
          </a:xfrm>
          <a:prstGeom prst="rect">
            <a:avLst/>
          </a:prstGeom>
          <a:solidFill>
            <a:schemeClr val="bg1">
              <a:alpha val="87000"/>
            </a:schemeClr>
          </a:solidFill>
          <a:ln>
            <a:noFill/>
          </a:ln>
        </p:spPr>
      </p:pic>
      <p:pic>
        <p:nvPicPr>
          <p:cNvPr id="20" name="Google Shape;103;p15">
            <a:extLst>
              <a:ext uri="{FF2B5EF4-FFF2-40B4-BE49-F238E27FC236}">
                <a16:creationId xmlns:a16="http://schemas.microsoft.com/office/drawing/2014/main" id="{678D4555-4B4E-7945-B198-232D6D4E3851}"/>
              </a:ext>
            </a:extLst>
          </p:cNvPr>
          <p:cNvPicPr preferRelativeResize="0"/>
          <p:nvPr/>
        </p:nvPicPr>
        <p:blipFill rotWithShape="1">
          <a:blip r:embed="rId4">
            <a:alphaModFix amt="62000"/>
          </a:blip>
          <a:srcRect t="215" b="-214"/>
          <a:stretch/>
        </p:blipFill>
        <p:spPr>
          <a:xfrm>
            <a:off x="699795" y="167092"/>
            <a:ext cx="10876384" cy="6345676"/>
          </a:xfrm>
          <a:prstGeom prst="rect">
            <a:avLst/>
          </a:prstGeom>
          <a:noFill/>
          <a:ln>
            <a:noFill/>
          </a:ln>
        </p:spPr>
      </p:pic>
      <p:sp>
        <p:nvSpPr>
          <p:cNvPr id="22" name="Title 1">
            <a:extLst>
              <a:ext uri="{FF2B5EF4-FFF2-40B4-BE49-F238E27FC236}">
                <a16:creationId xmlns:a16="http://schemas.microsoft.com/office/drawing/2014/main" id="{84AC9C08-B697-D947-A35D-D89C50947D95}"/>
              </a:ext>
            </a:extLst>
          </p:cNvPr>
          <p:cNvSpPr>
            <a:spLocks noGrp="1"/>
          </p:cNvSpPr>
          <p:nvPr>
            <p:ph type="title" idx="4294967295"/>
          </p:nvPr>
        </p:nvSpPr>
        <p:spPr>
          <a:xfrm>
            <a:off x="283459" y="2677148"/>
            <a:ext cx="11861339" cy="1325563"/>
          </a:xfrm>
          <a:prstGeom prst="rect">
            <a:avLst/>
          </a:prstGeom>
        </p:spPr>
        <p:txBody>
          <a:bodyPr>
            <a:normAutofit/>
          </a:bodyPr>
          <a:lstStyle/>
          <a:p>
            <a:pPr algn="ctr"/>
            <a:r>
              <a:rPr lang="en-DE" b="1" spc="50" dirty="0">
                <a:ln w="9525" cmpd="sng">
                  <a:solidFill>
                    <a:schemeClr val="accent1"/>
                  </a:solidFill>
                  <a:prstDash val="solid"/>
                </a:ln>
                <a:solidFill>
                  <a:srgbClr val="70AD47">
                    <a:tint val="1000"/>
                  </a:srgbClr>
                </a:solidFill>
                <a:effectLst>
                  <a:glow rad="228600">
                    <a:schemeClr val="accent1">
                      <a:satMod val="175000"/>
                      <a:alpha val="40000"/>
                    </a:schemeClr>
                  </a:glow>
                </a:effectLst>
              </a:rPr>
              <a:t>Galactic halo bubble magnetic fields and UHECRs</a:t>
            </a:r>
          </a:p>
        </p:txBody>
      </p:sp>
      <p:sp>
        <p:nvSpPr>
          <p:cNvPr id="8" name="Footer Placeholder 7">
            <a:extLst>
              <a:ext uri="{FF2B5EF4-FFF2-40B4-BE49-F238E27FC236}">
                <a16:creationId xmlns:a16="http://schemas.microsoft.com/office/drawing/2014/main" id="{B358FF0A-6F98-654A-B497-71E47B9DC5AF}"/>
              </a:ext>
            </a:extLst>
          </p:cNvPr>
          <p:cNvSpPr>
            <a:spLocks noGrp="1"/>
          </p:cNvSpPr>
          <p:nvPr>
            <p:ph type="ftr" sz="quarter" idx="11"/>
          </p:nvPr>
        </p:nvSpPr>
        <p:spPr/>
        <p:txBody>
          <a:bodyPr/>
          <a:lstStyle/>
          <a:p>
            <a:r>
              <a:rPr lang="en-GB"/>
              <a:t>V. Shaw - DESY, Zeuthen, TeVPa 2022</a:t>
            </a:r>
            <a:endParaRPr lang="en-DE" dirty="0"/>
          </a:p>
        </p:txBody>
      </p:sp>
      <p:sp>
        <p:nvSpPr>
          <p:cNvPr id="7" name="Slide Number Placeholder 6">
            <a:extLst>
              <a:ext uri="{FF2B5EF4-FFF2-40B4-BE49-F238E27FC236}">
                <a16:creationId xmlns:a16="http://schemas.microsoft.com/office/drawing/2014/main" id="{50D3EFFE-2A77-5446-A5B1-687B52290914}"/>
              </a:ext>
            </a:extLst>
          </p:cNvPr>
          <p:cNvSpPr>
            <a:spLocks noGrp="1"/>
          </p:cNvSpPr>
          <p:nvPr>
            <p:ph type="sldNum" sz="quarter" idx="12"/>
          </p:nvPr>
        </p:nvSpPr>
        <p:spPr>
          <a:xfrm>
            <a:off x="9462018" y="6515196"/>
            <a:ext cx="2743200" cy="365125"/>
          </a:xfrm>
        </p:spPr>
        <p:txBody>
          <a:bodyPr/>
          <a:lstStyle/>
          <a:p>
            <a:fld id="{79005ED1-5E81-FA41-8DF2-414BA7B25771}" type="slidenum">
              <a:rPr lang="en-DE" smtClean="0"/>
              <a:t>0</a:t>
            </a:fld>
            <a:endParaRPr lang="en-DE" dirty="0"/>
          </a:p>
        </p:txBody>
      </p:sp>
      <p:sp>
        <p:nvSpPr>
          <p:cNvPr id="28" name="Google Shape;105;p15">
            <a:extLst>
              <a:ext uri="{FF2B5EF4-FFF2-40B4-BE49-F238E27FC236}">
                <a16:creationId xmlns:a16="http://schemas.microsoft.com/office/drawing/2014/main" id="{797A13E7-BFCD-274D-B358-6CF8E3918C2E}"/>
              </a:ext>
            </a:extLst>
          </p:cNvPr>
          <p:cNvSpPr txBox="1">
            <a:spLocks noGrp="1"/>
          </p:cNvSpPr>
          <p:nvPr>
            <p:ph type="subTitle" idx="4294967295"/>
          </p:nvPr>
        </p:nvSpPr>
        <p:spPr>
          <a:xfrm>
            <a:off x="1492120" y="4359728"/>
            <a:ext cx="9341498" cy="747713"/>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800"/>
              <a:buFont typeface="Arial"/>
              <a:buNone/>
            </a:pPr>
            <a:r>
              <a:rPr lang="en-US" sz="2800" b="1" dirty="0">
                <a:ln w="6600">
                  <a:solidFill>
                    <a:schemeClr val="accent2"/>
                  </a:solidFill>
                  <a:prstDash val="solid"/>
                </a:ln>
                <a:solidFill>
                  <a:srgbClr val="FFFFFF"/>
                </a:solidFill>
                <a:effectLst>
                  <a:glow rad="228600">
                    <a:schemeClr val="accent2">
                      <a:satMod val="175000"/>
                      <a:alpha val="40000"/>
                    </a:schemeClr>
                  </a:glow>
                  <a:outerShdw dist="38100" dir="2700000" algn="tl" rotWithShape="0">
                    <a:schemeClr val="accent2"/>
                  </a:outerShdw>
                </a:effectLst>
                <a:latin typeface="Cambria Math"/>
                <a:ea typeface="Cambria Math"/>
                <a:cs typeface="Cambria Math"/>
                <a:sym typeface="Cambria Math"/>
              </a:rPr>
              <a:t>Vasundhara Shaw</a:t>
            </a:r>
            <a:r>
              <a:rPr lang="en-US" sz="2800" b="1" dirty="0">
                <a:ln w="6600">
                  <a:solidFill>
                    <a:schemeClr val="accent2"/>
                  </a:solidFill>
                  <a:prstDash val="solid"/>
                </a:ln>
                <a:solidFill>
                  <a:srgbClr val="FFFFFF"/>
                </a:solidFill>
                <a:effectLst>
                  <a:outerShdw dist="38100" dir="2700000" algn="tl" rotWithShape="0">
                    <a:schemeClr val="accent2"/>
                  </a:outerShdw>
                </a:effectLst>
                <a:latin typeface="Cambria Math"/>
                <a:ea typeface="Cambria Math"/>
                <a:cs typeface="Cambria Math"/>
                <a:sym typeface="Cambria Math"/>
              </a:rPr>
              <a:t>,</a:t>
            </a:r>
            <a:r>
              <a:rPr lang="en-US" b="1" dirty="0">
                <a:ln w="6600">
                  <a:solidFill>
                    <a:schemeClr val="accent2"/>
                  </a:solidFill>
                  <a:prstDash val="solid"/>
                </a:ln>
                <a:solidFill>
                  <a:srgbClr val="FFFFFF"/>
                </a:solidFill>
                <a:effectLst>
                  <a:outerShdw dist="38100" dir="2700000" algn="tl" rotWithShape="0">
                    <a:schemeClr val="accent2"/>
                  </a:outerShdw>
                </a:effectLst>
                <a:sym typeface="Cambria Math"/>
              </a:rPr>
              <a:t> </a:t>
            </a:r>
            <a:r>
              <a:rPr lang="en-US" sz="2800" dirty="0">
                <a:solidFill>
                  <a:srgbClr val="FEFEFE"/>
                </a:solidFill>
                <a:latin typeface="Cambria Math"/>
                <a:ea typeface="Cambria Math"/>
                <a:cs typeface="Cambria Math"/>
                <a:sym typeface="Cambria Math"/>
              </a:rPr>
              <a:t>Andrew Taylor,  Arjen Van Vliet</a:t>
            </a:r>
            <a:endParaRPr sz="2800" dirty="0">
              <a:solidFill>
                <a:srgbClr val="FEFEFE"/>
              </a:solidFill>
              <a:latin typeface="Cambria Math"/>
              <a:ea typeface="Cambria Math"/>
              <a:cs typeface="Cambria Math"/>
              <a:sym typeface="Cambria Math"/>
            </a:endParaRPr>
          </a:p>
        </p:txBody>
      </p:sp>
      <p:pic>
        <p:nvPicPr>
          <p:cNvPr id="12" name="Picture 11" descr="Icon&#10;&#10;Description automatically generated">
            <a:extLst>
              <a:ext uri="{FF2B5EF4-FFF2-40B4-BE49-F238E27FC236}">
                <a16:creationId xmlns:a16="http://schemas.microsoft.com/office/drawing/2014/main" id="{FF32E215-233B-4A45-93B2-C1E7F9213C55}"/>
              </a:ext>
            </a:extLst>
          </p:cNvPr>
          <p:cNvPicPr>
            <a:picLocks noChangeAspect="1"/>
          </p:cNvPicPr>
          <p:nvPr/>
        </p:nvPicPr>
        <p:blipFill>
          <a:blip r:embed="rId5"/>
          <a:stretch>
            <a:fillRect/>
          </a:stretch>
        </p:blipFill>
        <p:spPr>
          <a:xfrm>
            <a:off x="0" y="18662"/>
            <a:ext cx="1287624" cy="1287624"/>
          </a:xfrm>
          <a:prstGeom prst="rect">
            <a:avLst/>
          </a:prstGeom>
        </p:spPr>
      </p:pic>
      <p:sp>
        <p:nvSpPr>
          <p:cNvPr id="3" name="Rectangle 2">
            <a:extLst>
              <a:ext uri="{FF2B5EF4-FFF2-40B4-BE49-F238E27FC236}">
                <a16:creationId xmlns:a16="http://schemas.microsoft.com/office/drawing/2014/main" id="{F8D3CFAA-012F-A141-8A2D-05652D87FD1B}"/>
              </a:ext>
            </a:extLst>
          </p:cNvPr>
          <p:cNvSpPr/>
          <p:nvPr/>
        </p:nvSpPr>
        <p:spPr>
          <a:xfrm>
            <a:off x="6096000" y="6582839"/>
            <a:ext cx="6263951" cy="215444"/>
          </a:xfrm>
          <a:prstGeom prst="rect">
            <a:avLst/>
          </a:prstGeom>
        </p:spPr>
        <p:txBody>
          <a:bodyPr wrap="square">
            <a:spAutoFit/>
          </a:bodyPr>
          <a:lstStyle/>
          <a:p>
            <a:r>
              <a:rPr lang="en-US" sz="800" dirty="0">
                <a:latin typeface="Cambria Math"/>
                <a:ea typeface="Cambria Math"/>
                <a:cs typeface="Cambria Math"/>
                <a:sym typeface="Cambria Math"/>
              </a:rPr>
              <a:t>2) </a:t>
            </a:r>
            <a:r>
              <a:rPr lang="en-US" sz="800" dirty="0" err="1">
                <a:latin typeface="Cambria Math"/>
                <a:ea typeface="Cambria Math"/>
                <a:cs typeface="Cambria Math"/>
                <a:sym typeface="Cambria Math"/>
              </a:rPr>
              <a:t>Predehl</a:t>
            </a:r>
            <a:r>
              <a:rPr lang="en-US" sz="800" dirty="0">
                <a:latin typeface="Cambria Math"/>
                <a:ea typeface="Cambria Math"/>
                <a:cs typeface="Cambria Math"/>
                <a:sym typeface="Cambria Math"/>
              </a:rPr>
              <a:t>, P., </a:t>
            </a:r>
            <a:r>
              <a:rPr lang="en-US" sz="800" dirty="0" err="1">
                <a:latin typeface="Cambria Math"/>
                <a:ea typeface="Cambria Math"/>
                <a:cs typeface="Cambria Math"/>
                <a:sym typeface="Cambria Math"/>
              </a:rPr>
              <a:t>Sunyaev</a:t>
            </a:r>
            <a:r>
              <a:rPr lang="en-US" sz="800" dirty="0">
                <a:latin typeface="Cambria Math"/>
                <a:ea typeface="Cambria Math"/>
                <a:cs typeface="Cambria Math"/>
                <a:sym typeface="Cambria Math"/>
              </a:rPr>
              <a:t>, R.A., Becker, W. et al. Detection of large-scale X-ray bubbles in the Milky Way halo. Nature 588, 227–231 (2020). </a:t>
            </a:r>
          </a:p>
        </p:txBody>
      </p:sp>
      <p:sp>
        <p:nvSpPr>
          <p:cNvPr id="5" name="Rectangle 4">
            <a:extLst>
              <a:ext uri="{FF2B5EF4-FFF2-40B4-BE49-F238E27FC236}">
                <a16:creationId xmlns:a16="http://schemas.microsoft.com/office/drawing/2014/main" id="{F75381C8-50A5-9D45-96CE-E93985DDB640}"/>
              </a:ext>
            </a:extLst>
          </p:cNvPr>
          <p:cNvSpPr/>
          <p:nvPr/>
        </p:nvSpPr>
        <p:spPr>
          <a:xfrm>
            <a:off x="6096000" y="6432178"/>
            <a:ext cx="2773516" cy="215444"/>
          </a:xfrm>
          <a:prstGeom prst="rect">
            <a:avLst/>
          </a:prstGeom>
        </p:spPr>
        <p:txBody>
          <a:bodyPr wrap="none">
            <a:spAutoFit/>
          </a:bodyPr>
          <a:lstStyle/>
          <a:p>
            <a:r>
              <a:rPr lang="en-DE" sz="800" dirty="0"/>
              <a:t>1) https://www.cosmos.esa.int/web/planck/picture-gallery</a:t>
            </a:r>
          </a:p>
        </p:txBody>
      </p:sp>
    </p:spTree>
    <p:extLst>
      <p:ext uri="{BB962C8B-B14F-4D97-AF65-F5344CB8AC3E}">
        <p14:creationId xmlns:p14="http://schemas.microsoft.com/office/powerpoint/2010/main" val="2048360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Google Shape;421;p40">
            <a:extLst>
              <a:ext uri="{FF2B5EF4-FFF2-40B4-BE49-F238E27FC236}">
                <a16:creationId xmlns:a16="http://schemas.microsoft.com/office/drawing/2014/main" id="{B7CC2C49-B7F2-364A-984C-D9137F299300}"/>
              </a:ext>
            </a:extLst>
          </p:cNvPr>
          <p:cNvPicPr preferRelativeResize="0"/>
          <p:nvPr/>
        </p:nvPicPr>
        <p:blipFill rotWithShape="1">
          <a:blip r:embed="rId2">
            <a:alphaModFix/>
          </a:blip>
          <a:srcRect l="3612" r="3556"/>
          <a:stretch/>
        </p:blipFill>
        <p:spPr>
          <a:xfrm>
            <a:off x="3058368" y="1316066"/>
            <a:ext cx="6075264" cy="4797595"/>
          </a:xfrm>
          <a:prstGeom prst="rect">
            <a:avLst/>
          </a:prstGeom>
          <a:noFill/>
          <a:ln>
            <a:noFill/>
          </a:ln>
        </p:spPr>
      </p:pic>
      <p:sp>
        <p:nvSpPr>
          <p:cNvPr id="2" name="Footer Placeholder 1">
            <a:extLst>
              <a:ext uri="{FF2B5EF4-FFF2-40B4-BE49-F238E27FC236}">
                <a16:creationId xmlns:a16="http://schemas.microsoft.com/office/drawing/2014/main" id="{7127CD4D-2B3E-C84D-A808-93C90B23C325}"/>
              </a:ext>
            </a:extLst>
          </p:cNvPr>
          <p:cNvSpPr>
            <a:spLocks noGrp="1"/>
          </p:cNvSpPr>
          <p:nvPr>
            <p:ph type="ftr" sz="quarter" idx="11"/>
          </p:nvPr>
        </p:nvSpPr>
        <p:spPr/>
        <p:txBody>
          <a:bodyPr/>
          <a:lstStyle/>
          <a:p>
            <a:r>
              <a:rPr lang="en-GB"/>
              <a:t>V. Shaw - DESY, Zeuthen, TeVPa 2022</a:t>
            </a:r>
            <a:endParaRPr lang="en-DE" dirty="0"/>
          </a:p>
        </p:txBody>
      </p:sp>
      <p:sp>
        <p:nvSpPr>
          <p:cNvPr id="3" name="Slide Number Placeholder 2">
            <a:extLst>
              <a:ext uri="{FF2B5EF4-FFF2-40B4-BE49-F238E27FC236}">
                <a16:creationId xmlns:a16="http://schemas.microsoft.com/office/drawing/2014/main" id="{B309CBB2-7EE6-F645-B1AE-22D9B22B17AB}"/>
              </a:ext>
            </a:extLst>
          </p:cNvPr>
          <p:cNvSpPr>
            <a:spLocks noGrp="1"/>
          </p:cNvSpPr>
          <p:nvPr>
            <p:ph type="sldNum" sz="quarter" idx="12"/>
          </p:nvPr>
        </p:nvSpPr>
        <p:spPr/>
        <p:txBody>
          <a:bodyPr/>
          <a:lstStyle/>
          <a:p>
            <a:fld id="{79005ED1-5E81-FA41-8DF2-414BA7B25771}" type="slidenum">
              <a:rPr lang="en-DE" smtClean="0"/>
              <a:t>9</a:t>
            </a:fld>
            <a:endParaRPr lang="en-DE"/>
          </a:p>
        </p:txBody>
      </p:sp>
      <p:sp>
        <p:nvSpPr>
          <p:cNvPr id="27" name="Title 1">
            <a:extLst>
              <a:ext uri="{FF2B5EF4-FFF2-40B4-BE49-F238E27FC236}">
                <a16:creationId xmlns:a16="http://schemas.microsoft.com/office/drawing/2014/main" id="{0DD061EA-EFCC-694F-956C-701D08092734}"/>
              </a:ext>
            </a:extLst>
          </p:cNvPr>
          <p:cNvSpPr txBox="1">
            <a:spLocks/>
          </p:cNvSpPr>
          <p:nvPr/>
        </p:nvSpPr>
        <p:spPr>
          <a:xfrm>
            <a:off x="656408" y="208548"/>
            <a:ext cx="10879184" cy="7283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Synchrotron radiation – standard picture</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grpSp>
        <p:nvGrpSpPr>
          <p:cNvPr id="30" name="Group 29">
            <a:extLst>
              <a:ext uri="{FF2B5EF4-FFF2-40B4-BE49-F238E27FC236}">
                <a16:creationId xmlns:a16="http://schemas.microsoft.com/office/drawing/2014/main" id="{BD5D237A-6D10-3042-A3DF-5DA882257505}"/>
              </a:ext>
            </a:extLst>
          </p:cNvPr>
          <p:cNvGrpSpPr/>
          <p:nvPr/>
        </p:nvGrpSpPr>
        <p:grpSpPr>
          <a:xfrm>
            <a:off x="9680801" y="-938225"/>
            <a:ext cx="2636445" cy="2717763"/>
            <a:chOff x="-578275" y="-983732"/>
            <a:chExt cx="2636445" cy="2717763"/>
          </a:xfrm>
        </p:grpSpPr>
        <p:sp>
          <p:nvSpPr>
            <p:cNvPr id="31" name="Graphic 13" descr="Pot of gold with solid fill">
              <a:extLst>
                <a:ext uri="{FF2B5EF4-FFF2-40B4-BE49-F238E27FC236}">
                  <a16:creationId xmlns:a16="http://schemas.microsoft.com/office/drawing/2014/main" id="{FB9C6859-049E-7F40-9AB9-29EED8D341E5}"/>
                </a:ext>
              </a:extLst>
            </p:cNvPr>
            <p:cNvSpPr/>
            <p:nvPr/>
          </p:nvSpPr>
          <p:spPr>
            <a:xfrm>
              <a:off x="383205" y="534795"/>
              <a:ext cx="1434169" cy="835987"/>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32" name="TextBox 31">
              <a:extLst>
                <a:ext uri="{FF2B5EF4-FFF2-40B4-BE49-F238E27FC236}">
                  <a16:creationId xmlns:a16="http://schemas.microsoft.com/office/drawing/2014/main" id="{6639C374-6968-5747-A02A-6519909BC7B3}"/>
                </a:ext>
              </a:extLst>
            </p:cNvPr>
            <p:cNvSpPr txBox="1"/>
            <p:nvPr/>
          </p:nvSpPr>
          <p:spPr>
            <a:xfrm>
              <a:off x="427302" y="474272"/>
              <a:ext cx="1352608" cy="367873"/>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1100" dirty="0">
                  <a:solidFill>
                    <a:srgbClr val="002060"/>
                  </a:solidFill>
                  <a:latin typeface="Times" pitchFamily="2" charset="0"/>
                </a:rPr>
                <a:t>Synchrotron</a:t>
              </a:r>
              <a:endParaRPr lang="en-DE" sz="1400" dirty="0">
                <a:solidFill>
                  <a:srgbClr val="002060"/>
                </a:solidFill>
                <a:latin typeface="Times" pitchFamily="2" charset="0"/>
              </a:endParaRPr>
            </a:p>
          </p:txBody>
        </p:sp>
        <p:sp>
          <p:nvSpPr>
            <p:cNvPr id="33" name="TextBox 32">
              <a:extLst>
                <a:ext uri="{FF2B5EF4-FFF2-40B4-BE49-F238E27FC236}">
                  <a16:creationId xmlns:a16="http://schemas.microsoft.com/office/drawing/2014/main" id="{6D4A33F3-3AA8-9942-ADD4-7F28500C97A9}"/>
                </a:ext>
              </a:extLst>
            </p:cNvPr>
            <p:cNvSpPr txBox="1"/>
            <p:nvPr/>
          </p:nvSpPr>
          <p:spPr>
            <a:xfrm rot="18339325">
              <a:off x="1103516" y="-306077"/>
              <a:ext cx="1632310" cy="276999"/>
            </a:xfrm>
            <a:prstGeom prst="rect">
              <a:avLst/>
            </a:prstGeom>
            <a:noFill/>
          </p:spPr>
          <p:txBody>
            <a:bodyPr wrap="square" rtlCol="0">
              <a:spAutoFit/>
            </a:bodyPr>
            <a:lstStyle/>
            <a:p>
              <a:r>
                <a:rPr lang="en-DE" sz="1200" b="1" dirty="0">
                  <a:solidFill>
                    <a:schemeClr val="accent2">
                      <a:lumMod val="75000"/>
                    </a:schemeClr>
                  </a:solidFill>
                  <a:highlight>
                    <a:srgbClr val="FFFF00"/>
                  </a:highlight>
                  <a:latin typeface="Times" pitchFamily="2" charset="0"/>
                </a:rPr>
                <a:t>B-fields</a:t>
              </a:r>
              <a:endParaRPr lang="en-DE" sz="1100" b="1" dirty="0">
                <a:solidFill>
                  <a:schemeClr val="accent2">
                    <a:lumMod val="75000"/>
                  </a:schemeClr>
                </a:solidFill>
                <a:highlight>
                  <a:srgbClr val="FFFF00"/>
                </a:highlight>
                <a:latin typeface="Times" pitchFamily="2" charset="0"/>
              </a:endParaRP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F3BB3962-EEA5-AD47-AE3F-C88046CAABB6}"/>
                    </a:ext>
                  </a:extLst>
                </p:cNvPr>
                <p:cNvSpPr txBox="1"/>
                <p:nvPr/>
              </p:nvSpPr>
              <p:spPr>
                <a:xfrm rot="2184971">
                  <a:off x="-578275" y="-22934"/>
                  <a:ext cx="2402827" cy="475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1200" b="1" i="1" smtClean="0">
                                <a:solidFill>
                                  <a:schemeClr val="accent2">
                                    <a:lumMod val="75000"/>
                                  </a:schemeClr>
                                </a:solidFill>
                                <a:highlight>
                                  <a:srgbClr val="FFFF00"/>
                                </a:highlight>
                                <a:latin typeface="Cambria Math" panose="02040503050406030204" pitchFamily="18" charset="0"/>
                              </a:rPr>
                            </m:ctrlPr>
                          </m:boxPr>
                          <m:e>
                            <m:f>
                              <m:fPr>
                                <m:ctrlPr>
                                  <a:rPr lang="en-US" sz="1200" b="1" i="1" smtClean="0">
                                    <a:solidFill>
                                      <a:schemeClr val="accent2">
                                        <a:lumMod val="75000"/>
                                      </a:schemeClr>
                                    </a:solidFill>
                                    <a:highlight>
                                      <a:srgbClr val="FFFF00"/>
                                    </a:highlight>
                                    <a:latin typeface="Cambria Math" panose="02040503050406030204" pitchFamily="18" charset="0"/>
                                  </a:rPr>
                                </m:ctrlPr>
                              </m:fPr>
                              <m:num>
                                <m:r>
                                  <a:rPr lang="en-US" sz="1200" b="1" i="0" smtClean="0">
                                    <a:solidFill>
                                      <a:schemeClr val="accent2">
                                        <a:lumMod val="75000"/>
                                      </a:schemeClr>
                                    </a:solidFill>
                                    <a:highlight>
                                      <a:srgbClr val="FFFF00"/>
                                    </a:highlight>
                                    <a:latin typeface="Cambria Math" panose="02040503050406030204" pitchFamily="18" charset="0"/>
                                  </a:rPr>
                                  <m:t>𝐝</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𝒏</m:t>
                                    </m:r>
                                  </m:e>
                                  <m:sub>
                                    <m:r>
                                      <a:rPr lang="en-US" sz="1200" b="1" i="1" smtClean="0">
                                        <a:solidFill>
                                          <a:schemeClr val="accent2">
                                            <a:lumMod val="75000"/>
                                          </a:schemeClr>
                                        </a:solidFill>
                                        <a:highlight>
                                          <a:srgbClr val="FFFF00"/>
                                        </a:highlight>
                                        <a:latin typeface="Cambria Math" panose="02040503050406030204" pitchFamily="18" charset="0"/>
                                      </a:rPr>
                                      <m:t>𝒆</m:t>
                                    </m:r>
                                  </m:sub>
                                </m:sSub>
                              </m:num>
                              <m:den>
                                <m:r>
                                  <a:rPr lang="en-US" sz="1200" b="1" i="0" smtClean="0">
                                    <a:solidFill>
                                      <a:schemeClr val="accent2">
                                        <a:lumMod val="75000"/>
                                      </a:schemeClr>
                                    </a:solidFill>
                                    <a:highlight>
                                      <a:srgbClr val="FFFF00"/>
                                    </a:highlight>
                                    <a:latin typeface="Cambria Math" panose="02040503050406030204" pitchFamily="18" charset="0"/>
                                  </a:rPr>
                                  <m:t>𝐝𝐥𝐨𝐠</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𝑬</m:t>
                                    </m:r>
                                  </m:e>
                                  <m:sub>
                                    <m:r>
                                      <a:rPr lang="en-US" sz="1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1200" b="1" dirty="0">
                    <a:solidFill>
                      <a:schemeClr val="accent2">
                        <a:lumMod val="75000"/>
                      </a:schemeClr>
                    </a:solidFill>
                    <a:highlight>
                      <a:srgbClr val="FFFF00"/>
                    </a:highlight>
                    <a:latin typeface="Times" pitchFamily="2" charset="0"/>
                  </a:endParaRPr>
                </a:p>
              </p:txBody>
            </p:sp>
          </mc:Choice>
          <mc:Fallback xmlns="">
            <p:sp>
              <p:nvSpPr>
                <p:cNvPr id="21" name="TextBox 20">
                  <a:extLst>
                    <a:ext uri="{FF2B5EF4-FFF2-40B4-BE49-F238E27FC236}">
                      <a16:creationId xmlns:a16="http://schemas.microsoft.com/office/drawing/2014/main" id="{9B3144DE-348C-8945-825A-53985849CCF2}"/>
                    </a:ext>
                  </a:extLst>
                </p:cNvPr>
                <p:cNvSpPr txBox="1">
                  <a:spLocks noRot="1" noChangeAspect="1" noMove="1" noResize="1" noEditPoints="1" noAdjustHandles="1" noChangeArrowheads="1" noChangeShapeType="1" noTextEdit="1"/>
                </p:cNvSpPr>
                <p:nvPr/>
              </p:nvSpPr>
              <p:spPr>
                <a:xfrm rot="2184971">
                  <a:off x="-578275" y="-22934"/>
                  <a:ext cx="2402827" cy="475515"/>
                </a:xfrm>
                <a:prstGeom prst="rect">
                  <a:avLst/>
                </a:prstGeom>
                <a:blipFill>
                  <a:blip r:embed="rId3"/>
                  <a:stretch>
                    <a:fillRect/>
                  </a:stretch>
                </a:blipFill>
              </p:spPr>
              <p:txBody>
                <a:bodyPr/>
                <a:lstStyle/>
                <a:p>
                  <a:r>
                    <a:rPr lang="en-DE">
                      <a:noFill/>
                    </a:rPr>
                    <a:t> </a:t>
                  </a:r>
                </a:p>
              </p:txBody>
            </p:sp>
          </mc:Fallback>
        </mc:AlternateContent>
        <p:pic>
          <p:nvPicPr>
            <p:cNvPr id="35" name="Graphic 34" descr="Bonfire with solid fill">
              <a:extLst>
                <a:ext uri="{FF2B5EF4-FFF2-40B4-BE49-F238E27FC236}">
                  <a16:creationId xmlns:a16="http://schemas.microsoft.com/office/drawing/2014/main" id="{10EF4294-B6AE-A643-B602-B06464947F9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0620" y="1334414"/>
              <a:ext cx="554340" cy="399617"/>
            </a:xfrm>
            <a:prstGeom prst="rect">
              <a:avLst/>
            </a:prstGeom>
          </p:spPr>
        </p:pic>
      </p:grpSp>
    </p:spTree>
    <p:extLst>
      <p:ext uri="{BB962C8B-B14F-4D97-AF65-F5344CB8AC3E}">
        <p14:creationId xmlns:p14="http://schemas.microsoft.com/office/powerpoint/2010/main" val="2866067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127CD4D-2B3E-C84D-A808-93C90B23C325}"/>
              </a:ext>
            </a:extLst>
          </p:cNvPr>
          <p:cNvSpPr>
            <a:spLocks noGrp="1"/>
          </p:cNvSpPr>
          <p:nvPr>
            <p:ph type="ftr" sz="quarter" idx="11"/>
          </p:nvPr>
        </p:nvSpPr>
        <p:spPr/>
        <p:txBody>
          <a:bodyPr/>
          <a:lstStyle/>
          <a:p>
            <a:r>
              <a:rPr lang="en-GB"/>
              <a:t>V. Shaw - DESY, Zeuthen, TeVPa 2022</a:t>
            </a:r>
            <a:endParaRPr lang="en-DE" dirty="0"/>
          </a:p>
        </p:txBody>
      </p:sp>
      <p:sp>
        <p:nvSpPr>
          <p:cNvPr id="3" name="Slide Number Placeholder 2">
            <a:extLst>
              <a:ext uri="{FF2B5EF4-FFF2-40B4-BE49-F238E27FC236}">
                <a16:creationId xmlns:a16="http://schemas.microsoft.com/office/drawing/2014/main" id="{B309CBB2-7EE6-F645-B1AE-22D9B22B17AB}"/>
              </a:ext>
            </a:extLst>
          </p:cNvPr>
          <p:cNvSpPr>
            <a:spLocks noGrp="1"/>
          </p:cNvSpPr>
          <p:nvPr>
            <p:ph type="sldNum" sz="quarter" idx="12"/>
          </p:nvPr>
        </p:nvSpPr>
        <p:spPr/>
        <p:txBody>
          <a:bodyPr/>
          <a:lstStyle/>
          <a:p>
            <a:fld id="{79005ED1-5E81-FA41-8DF2-414BA7B25771}" type="slidenum">
              <a:rPr lang="en-DE" smtClean="0"/>
              <a:t>10</a:t>
            </a:fld>
            <a:endParaRPr lang="en-DE"/>
          </a:p>
        </p:txBody>
      </p:sp>
      <p:sp>
        <p:nvSpPr>
          <p:cNvPr id="4" name="Rectangle 3">
            <a:extLst>
              <a:ext uri="{FF2B5EF4-FFF2-40B4-BE49-F238E27FC236}">
                <a16:creationId xmlns:a16="http://schemas.microsoft.com/office/drawing/2014/main" id="{8F2FDB7C-B3E5-3D49-A913-E0ADDB7BE2E2}"/>
              </a:ext>
            </a:extLst>
          </p:cNvPr>
          <p:cNvSpPr/>
          <p:nvPr/>
        </p:nvSpPr>
        <p:spPr>
          <a:xfrm>
            <a:off x="623390" y="1366316"/>
            <a:ext cx="3764245" cy="3081884"/>
          </a:xfrm>
          <a:prstGeom prst="rect">
            <a:avLst/>
          </a:prstGeom>
          <a:solidFill>
            <a:schemeClr val="accent1">
              <a:alpha val="0"/>
            </a:schemeClr>
          </a:solidFill>
          <a:ln w="47625">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5" name="Rectangle 4">
            <a:extLst>
              <a:ext uri="{FF2B5EF4-FFF2-40B4-BE49-F238E27FC236}">
                <a16:creationId xmlns:a16="http://schemas.microsoft.com/office/drawing/2014/main" id="{13015564-EA90-7741-8638-569CB96D2255}"/>
              </a:ext>
            </a:extLst>
          </p:cNvPr>
          <p:cNvSpPr/>
          <p:nvPr/>
        </p:nvSpPr>
        <p:spPr>
          <a:xfrm>
            <a:off x="7293217" y="1374493"/>
            <a:ext cx="3764245" cy="3081884"/>
          </a:xfrm>
          <a:prstGeom prst="rect">
            <a:avLst/>
          </a:prstGeom>
          <a:solidFill>
            <a:schemeClr val="accent1">
              <a:alpha val="0"/>
            </a:schemeClr>
          </a:solidFill>
          <a:ln w="47625">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 name="Parallelogram 5">
            <a:extLst>
              <a:ext uri="{FF2B5EF4-FFF2-40B4-BE49-F238E27FC236}">
                <a16:creationId xmlns:a16="http://schemas.microsoft.com/office/drawing/2014/main" id="{D16E559C-4ED9-8E4D-958D-BEE6DF29BC1E}"/>
              </a:ext>
            </a:extLst>
          </p:cNvPr>
          <p:cNvSpPr/>
          <p:nvPr/>
        </p:nvSpPr>
        <p:spPr>
          <a:xfrm rot="8859138">
            <a:off x="1270753" y="1984188"/>
            <a:ext cx="1648295"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7" name="Oval 6">
            <a:extLst>
              <a:ext uri="{FF2B5EF4-FFF2-40B4-BE49-F238E27FC236}">
                <a16:creationId xmlns:a16="http://schemas.microsoft.com/office/drawing/2014/main" id="{B9962143-F0D2-8640-92FB-4EB91AAB6D35}"/>
              </a:ext>
            </a:extLst>
          </p:cNvPr>
          <p:cNvSpPr/>
          <p:nvPr/>
        </p:nvSpPr>
        <p:spPr>
          <a:xfrm>
            <a:off x="1922643" y="1993709"/>
            <a:ext cx="409763" cy="1115684"/>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8" name="Straight Arrow Connector 7">
            <a:extLst>
              <a:ext uri="{FF2B5EF4-FFF2-40B4-BE49-F238E27FC236}">
                <a16:creationId xmlns:a16="http://schemas.microsoft.com/office/drawing/2014/main" id="{FA027C39-D683-4D40-ACC9-F26618F9F898}"/>
              </a:ext>
            </a:extLst>
          </p:cNvPr>
          <p:cNvCxnSpPr>
            <a:cxnSpLocks/>
          </p:cNvCxnSpPr>
          <p:nvPr/>
        </p:nvCxnSpPr>
        <p:spPr>
          <a:xfrm flipV="1">
            <a:off x="2105056" y="2004805"/>
            <a:ext cx="11936" cy="1115685"/>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B2D8E6E-2DA6-6241-A3FC-911DCFDEA5E3}"/>
              </a:ext>
            </a:extLst>
          </p:cNvPr>
          <p:cNvCxnSpPr>
            <a:cxnSpLocks/>
            <a:stCxn id="7" idx="2"/>
          </p:cNvCxnSpPr>
          <p:nvPr/>
        </p:nvCxnSpPr>
        <p:spPr>
          <a:xfrm flipV="1">
            <a:off x="1922643" y="2550709"/>
            <a:ext cx="409764" cy="842"/>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B797B21-E90C-E94E-A7EB-B92E887D5DF2}"/>
              </a:ext>
            </a:extLst>
          </p:cNvPr>
          <p:cNvSpPr txBox="1"/>
          <p:nvPr/>
        </p:nvSpPr>
        <p:spPr>
          <a:xfrm>
            <a:off x="3006074" y="1871196"/>
            <a:ext cx="1087159" cy="369332"/>
          </a:xfrm>
          <a:prstGeom prst="rect">
            <a:avLst/>
          </a:prstGeom>
          <a:noFill/>
        </p:spPr>
        <p:txBody>
          <a:bodyPr wrap="square" rtlCol="0">
            <a:spAutoFit/>
          </a:bodyPr>
          <a:lstStyle/>
          <a:p>
            <a:r>
              <a:rPr lang="en-DE" b="1" dirty="0">
                <a:latin typeface="+mj-lt"/>
              </a:rPr>
              <a:t>Step 1</a:t>
            </a:r>
          </a:p>
        </p:txBody>
      </p:sp>
      <p:cxnSp>
        <p:nvCxnSpPr>
          <p:cNvPr id="11" name="Straight Arrow Connector 10">
            <a:extLst>
              <a:ext uri="{FF2B5EF4-FFF2-40B4-BE49-F238E27FC236}">
                <a16:creationId xmlns:a16="http://schemas.microsoft.com/office/drawing/2014/main" id="{8B32D9B2-42EB-1B42-8AC9-77AB757DF03E}"/>
              </a:ext>
            </a:extLst>
          </p:cNvPr>
          <p:cNvCxnSpPr>
            <a:cxnSpLocks/>
          </p:cNvCxnSpPr>
          <p:nvPr/>
        </p:nvCxnSpPr>
        <p:spPr>
          <a:xfrm>
            <a:off x="1252731" y="2335428"/>
            <a:ext cx="10202414" cy="1114302"/>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Parallelogram 11">
            <a:extLst>
              <a:ext uri="{FF2B5EF4-FFF2-40B4-BE49-F238E27FC236}">
                <a16:creationId xmlns:a16="http://schemas.microsoft.com/office/drawing/2014/main" id="{1CA7344A-ED4A-0D40-BB6E-9F81CC45803E}"/>
              </a:ext>
            </a:extLst>
          </p:cNvPr>
          <p:cNvSpPr/>
          <p:nvPr/>
        </p:nvSpPr>
        <p:spPr>
          <a:xfrm rot="8859138">
            <a:off x="8997288" y="2663737"/>
            <a:ext cx="1648294"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3" name="Oval 12">
            <a:extLst>
              <a:ext uri="{FF2B5EF4-FFF2-40B4-BE49-F238E27FC236}">
                <a16:creationId xmlns:a16="http://schemas.microsoft.com/office/drawing/2014/main" id="{C5FCCC95-4E09-F040-8CAD-C0C42A0312E1}"/>
              </a:ext>
            </a:extLst>
          </p:cNvPr>
          <p:cNvSpPr/>
          <p:nvPr/>
        </p:nvSpPr>
        <p:spPr>
          <a:xfrm rot="17361521">
            <a:off x="9627573" y="2709684"/>
            <a:ext cx="409763" cy="1115685"/>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4" name="Straight Arrow Connector 13">
            <a:extLst>
              <a:ext uri="{FF2B5EF4-FFF2-40B4-BE49-F238E27FC236}">
                <a16:creationId xmlns:a16="http://schemas.microsoft.com/office/drawing/2014/main" id="{5E842699-472E-5745-BE6D-E51FF0336ECE}"/>
              </a:ext>
            </a:extLst>
          </p:cNvPr>
          <p:cNvCxnSpPr>
            <a:cxnSpLocks/>
            <a:endCxn id="13" idx="0"/>
          </p:cNvCxnSpPr>
          <p:nvPr/>
        </p:nvCxnSpPr>
        <p:spPr>
          <a:xfrm flipH="1" flipV="1">
            <a:off x="9306151" y="3082612"/>
            <a:ext cx="1073421" cy="367118"/>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A72E89C-5C90-8A48-BE53-E2D399D49037}"/>
              </a:ext>
            </a:extLst>
          </p:cNvPr>
          <p:cNvCxnSpPr>
            <a:cxnSpLocks/>
            <a:stCxn id="13" idx="6"/>
            <a:endCxn id="13" idx="2"/>
          </p:cNvCxnSpPr>
          <p:nvPr/>
        </p:nvCxnSpPr>
        <p:spPr>
          <a:xfrm flipH="1">
            <a:off x="9764541" y="3074229"/>
            <a:ext cx="135828" cy="386597"/>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sp>
        <p:nvSpPr>
          <p:cNvPr id="23" name="Freeform 22">
            <a:extLst>
              <a:ext uri="{FF2B5EF4-FFF2-40B4-BE49-F238E27FC236}">
                <a16:creationId xmlns:a16="http://schemas.microsoft.com/office/drawing/2014/main" id="{7387E80C-59C2-9B44-949C-FB0C774106BE}"/>
              </a:ext>
            </a:extLst>
          </p:cNvPr>
          <p:cNvSpPr/>
          <p:nvPr/>
        </p:nvSpPr>
        <p:spPr>
          <a:xfrm rot="19117044">
            <a:off x="547042" y="2109786"/>
            <a:ext cx="1343815" cy="27657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24" name="Straight Arrow Connector 23">
            <a:extLst>
              <a:ext uri="{FF2B5EF4-FFF2-40B4-BE49-F238E27FC236}">
                <a16:creationId xmlns:a16="http://schemas.microsoft.com/office/drawing/2014/main" id="{3FAC15E7-387E-5746-BC64-04A99185087F}"/>
              </a:ext>
            </a:extLst>
          </p:cNvPr>
          <p:cNvCxnSpPr>
            <a:cxnSpLocks/>
          </p:cNvCxnSpPr>
          <p:nvPr/>
        </p:nvCxnSpPr>
        <p:spPr>
          <a:xfrm flipV="1">
            <a:off x="762970" y="1871196"/>
            <a:ext cx="841032" cy="764695"/>
          </a:xfrm>
          <a:prstGeom prst="straightConnector1">
            <a:avLst/>
          </a:prstGeom>
          <a:ln w="66675" cmpd="dbl">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27" name="Title 1">
            <a:extLst>
              <a:ext uri="{FF2B5EF4-FFF2-40B4-BE49-F238E27FC236}">
                <a16:creationId xmlns:a16="http://schemas.microsoft.com/office/drawing/2014/main" id="{0DD061EA-EFCC-694F-956C-701D08092734}"/>
              </a:ext>
            </a:extLst>
          </p:cNvPr>
          <p:cNvSpPr txBox="1">
            <a:spLocks/>
          </p:cNvSpPr>
          <p:nvPr/>
        </p:nvSpPr>
        <p:spPr>
          <a:xfrm>
            <a:off x="656408" y="208548"/>
            <a:ext cx="10879184" cy="7283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Synchrotron radiation – emission elipses</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sp>
        <p:nvSpPr>
          <p:cNvPr id="28" name="TextBox 27">
            <a:extLst>
              <a:ext uri="{FF2B5EF4-FFF2-40B4-BE49-F238E27FC236}">
                <a16:creationId xmlns:a16="http://schemas.microsoft.com/office/drawing/2014/main" id="{19D147E7-C6AF-8747-B95A-F0057D14EA99}"/>
              </a:ext>
            </a:extLst>
          </p:cNvPr>
          <p:cNvSpPr txBox="1"/>
          <p:nvPr/>
        </p:nvSpPr>
        <p:spPr>
          <a:xfrm>
            <a:off x="11282681" y="3518333"/>
            <a:ext cx="899268" cy="923330"/>
          </a:xfrm>
          <a:prstGeom prst="rect">
            <a:avLst/>
          </a:prstGeom>
          <a:noFill/>
        </p:spPr>
        <p:txBody>
          <a:bodyPr wrap="square" rtlCol="0">
            <a:spAutoFit/>
          </a:bodyPr>
          <a:lstStyle/>
          <a:p>
            <a:r>
              <a:rPr lang="en-DE" dirty="0">
                <a:latin typeface="+mj-lt"/>
              </a:rPr>
              <a:t>Line of sight (Los)</a:t>
            </a:r>
          </a:p>
        </p:txBody>
      </p:sp>
      <p:grpSp>
        <p:nvGrpSpPr>
          <p:cNvPr id="30" name="Group 29">
            <a:extLst>
              <a:ext uri="{FF2B5EF4-FFF2-40B4-BE49-F238E27FC236}">
                <a16:creationId xmlns:a16="http://schemas.microsoft.com/office/drawing/2014/main" id="{114DC4DC-13B7-E746-9DAA-01154F911654}"/>
              </a:ext>
            </a:extLst>
          </p:cNvPr>
          <p:cNvGrpSpPr/>
          <p:nvPr/>
        </p:nvGrpSpPr>
        <p:grpSpPr>
          <a:xfrm>
            <a:off x="10519312" y="-917112"/>
            <a:ext cx="1632310" cy="2594331"/>
            <a:chOff x="191957" y="-860300"/>
            <a:chExt cx="1632310" cy="2594331"/>
          </a:xfrm>
        </p:grpSpPr>
        <p:sp>
          <p:nvSpPr>
            <p:cNvPr id="31" name="Graphic 13" descr="Pot of gold with solid fill">
              <a:extLst>
                <a:ext uri="{FF2B5EF4-FFF2-40B4-BE49-F238E27FC236}">
                  <a16:creationId xmlns:a16="http://schemas.microsoft.com/office/drawing/2014/main" id="{CB056729-2270-5A42-B865-874ADE253039}"/>
                </a:ext>
              </a:extLst>
            </p:cNvPr>
            <p:cNvSpPr/>
            <p:nvPr/>
          </p:nvSpPr>
          <p:spPr>
            <a:xfrm>
              <a:off x="383205" y="534795"/>
              <a:ext cx="1434169" cy="835987"/>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32" name="TextBox 31">
              <a:extLst>
                <a:ext uri="{FF2B5EF4-FFF2-40B4-BE49-F238E27FC236}">
                  <a16:creationId xmlns:a16="http://schemas.microsoft.com/office/drawing/2014/main" id="{DF94530E-443F-5F4E-BCC0-C6F06F3063BB}"/>
                </a:ext>
              </a:extLst>
            </p:cNvPr>
            <p:cNvSpPr txBox="1"/>
            <p:nvPr/>
          </p:nvSpPr>
          <p:spPr>
            <a:xfrm>
              <a:off x="427302" y="474272"/>
              <a:ext cx="1352608" cy="367873"/>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1100" dirty="0">
                  <a:solidFill>
                    <a:srgbClr val="002060"/>
                  </a:solidFill>
                  <a:latin typeface="Times" pitchFamily="2" charset="0"/>
                </a:rPr>
                <a:t>Synchrotron</a:t>
              </a:r>
              <a:endParaRPr lang="en-DE" sz="1400" dirty="0">
                <a:solidFill>
                  <a:srgbClr val="002060"/>
                </a:solidFill>
                <a:latin typeface="Times" pitchFamily="2" charset="0"/>
              </a:endParaRPr>
            </a:p>
          </p:txBody>
        </p:sp>
        <p:sp>
          <p:nvSpPr>
            <p:cNvPr id="33" name="TextBox 32">
              <a:extLst>
                <a:ext uri="{FF2B5EF4-FFF2-40B4-BE49-F238E27FC236}">
                  <a16:creationId xmlns:a16="http://schemas.microsoft.com/office/drawing/2014/main" id="{5570B7CF-5395-EC45-A131-BA31CE50C0B8}"/>
                </a:ext>
              </a:extLst>
            </p:cNvPr>
            <p:cNvSpPr txBox="1"/>
            <p:nvPr/>
          </p:nvSpPr>
          <p:spPr>
            <a:xfrm rot="1881597">
              <a:off x="191957" y="435679"/>
              <a:ext cx="1632310" cy="276999"/>
            </a:xfrm>
            <a:prstGeom prst="rect">
              <a:avLst/>
            </a:prstGeom>
            <a:noFill/>
          </p:spPr>
          <p:txBody>
            <a:bodyPr wrap="square" rtlCol="0">
              <a:spAutoFit/>
            </a:bodyPr>
            <a:lstStyle/>
            <a:p>
              <a:r>
                <a:rPr lang="en-DE" sz="1200" b="1" dirty="0">
                  <a:solidFill>
                    <a:schemeClr val="accent2">
                      <a:lumMod val="75000"/>
                    </a:schemeClr>
                  </a:solidFill>
                  <a:highlight>
                    <a:srgbClr val="FFFF00"/>
                  </a:highlight>
                  <a:latin typeface="Times" pitchFamily="2" charset="0"/>
                </a:rPr>
                <a:t>B-fields</a:t>
              </a:r>
              <a:endParaRPr lang="en-DE" sz="1100" b="1" dirty="0">
                <a:solidFill>
                  <a:schemeClr val="accent2">
                    <a:lumMod val="75000"/>
                  </a:schemeClr>
                </a:solidFill>
                <a:highlight>
                  <a:srgbClr val="FFFF00"/>
                </a:highlight>
                <a:latin typeface="Times" pitchFamily="2" charset="0"/>
              </a:endParaRP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C828922F-3186-094E-8CDF-CA818D6E0611}"/>
                    </a:ext>
                  </a:extLst>
                </p:cNvPr>
                <p:cNvSpPr txBox="1"/>
                <p:nvPr/>
              </p:nvSpPr>
              <p:spPr>
                <a:xfrm rot="18794316">
                  <a:off x="311392" y="103356"/>
                  <a:ext cx="2402827" cy="475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1200" b="1" i="1" smtClean="0">
                                <a:solidFill>
                                  <a:schemeClr val="accent2">
                                    <a:lumMod val="75000"/>
                                  </a:schemeClr>
                                </a:solidFill>
                                <a:highlight>
                                  <a:srgbClr val="FFFF00"/>
                                </a:highlight>
                                <a:latin typeface="Cambria Math" panose="02040503050406030204" pitchFamily="18" charset="0"/>
                              </a:rPr>
                            </m:ctrlPr>
                          </m:boxPr>
                          <m:e>
                            <m:f>
                              <m:fPr>
                                <m:ctrlPr>
                                  <a:rPr lang="en-US" sz="1200" b="1" i="1" smtClean="0">
                                    <a:solidFill>
                                      <a:schemeClr val="accent2">
                                        <a:lumMod val="75000"/>
                                      </a:schemeClr>
                                    </a:solidFill>
                                    <a:highlight>
                                      <a:srgbClr val="FFFF00"/>
                                    </a:highlight>
                                    <a:latin typeface="Cambria Math" panose="02040503050406030204" pitchFamily="18" charset="0"/>
                                  </a:rPr>
                                </m:ctrlPr>
                              </m:fPr>
                              <m:num>
                                <m:r>
                                  <a:rPr lang="en-US" sz="1200" b="1" i="0" smtClean="0">
                                    <a:solidFill>
                                      <a:schemeClr val="accent2">
                                        <a:lumMod val="75000"/>
                                      </a:schemeClr>
                                    </a:solidFill>
                                    <a:highlight>
                                      <a:srgbClr val="FFFF00"/>
                                    </a:highlight>
                                    <a:latin typeface="Cambria Math" panose="02040503050406030204" pitchFamily="18" charset="0"/>
                                  </a:rPr>
                                  <m:t>𝐝</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𝒏</m:t>
                                    </m:r>
                                  </m:e>
                                  <m:sub>
                                    <m:r>
                                      <a:rPr lang="en-US" sz="1200" b="1" i="1" smtClean="0">
                                        <a:solidFill>
                                          <a:schemeClr val="accent2">
                                            <a:lumMod val="75000"/>
                                          </a:schemeClr>
                                        </a:solidFill>
                                        <a:highlight>
                                          <a:srgbClr val="FFFF00"/>
                                        </a:highlight>
                                        <a:latin typeface="Cambria Math" panose="02040503050406030204" pitchFamily="18" charset="0"/>
                                      </a:rPr>
                                      <m:t>𝒆</m:t>
                                    </m:r>
                                  </m:sub>
                                </m:sSub>
                              </m:num>
                              <m:den>
                                <m:r>
                                  <a:rPr lang="en-US" sz="1200" b="1" i="0" smtClean="0">
                                    <a:solidFill>
                                      <a:schemeClr val="accent2">
                                        <a:lumMod val="75000"/>
                                      </a:schemeClr>
                                    </a:solidFill>
                                    <a:highlight>
                                      <a:srgbClr val="FFFF00"/>
                                    </a:highlight>
                                    <a:latin typeface="Cambria Math" panose="02040503050406030204" pitchFamily="18" charset="0"/>
                                  </a:rPr>
                                  <m:t>𝐝𝐥𝐨𝐠</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𝑬</m:t>
                                    </m:r>
                                  </m:e>
                                  <m:sub>
                                    <m:r>
                                      <a:rPr lang="en-US" sz="1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1200" b="1" dirty="0">
                    <a:solidFill>
                      <a:schemeClr val="accent2">
                        <a:lumMod val="75000"/>
                      </a:schemeClr>
                    </a:solidFill>
                    <a:highlight>
                      <a:srgbClr val="FFFF00"/>
                    </a:highlight>
                    <a:latin typeface="Times" pitchFamily="2" charset="0"/>
                  </a:endParaRPr>
                </a:p>
              </p:txBody>
            </p:sp>
          </mc:Choice>
          <mc:Fallback xmlns="">
            <p:sp>
              <p:nvSpPr>
                <p:cNvPr id="34" name="TextBox 33">
                  <a:extLst>
                    <a:ext uri="{FF2B5EF4-FFF2-40B4-BE49-F238E27FC236}">
                      <a16:creationId xmlns:a16="http://schemas.microsoft.com/office/drawing/2014/main" id="{C828922F-3186-094E-8CDF-CA818D6E0611}"/>
                    </a:ext>
                  </a:extLst>
                </p:cNvPr>
                <p:cNvSpPr txBox="1">
                  <a:spLocks noRot="1" noChangeAspect="1" noMove="1" noResize="1" noEditPoints="1" noAdjustHandles="1" noChangeArrowheads="1" noChangeShapeType="1" noTextEdit="1"/>
                </p:cNvSpPr>
                <p:nvPr/>
              </p:nvSpPr>
              <p:spPr>
                <a:xfrm rot="18794316">
                  <a:off x="311392" y="103356"/>
                  <a:ext cx="2402827" cy="475515"/>
                </a:xfrm>
                <a:prstGeom prst="rect">
                  <a:avLst/>
                </a:prstGeom>
                <a:blipFill>
                  <a:blip r:embed="rId2"/>
                  <a:stretch>
                    <a:fillRect/>
                  </a:stretch>
                </a:blipFill>
              </p:spPr>
              <p:txBody>
                <a:bodyPr/>
                <a:lstStyle/>
                <a:p>
                  <a:r>
                    <a:rPr lang="en-DE">
                      <a:noFill/>
                    </a:rPr>
                    <a:t> </a:t>
                  </a:r>
                </a:p>
              </p:txBody>
            </p:sp>
          </mc:Fallback>
        </mc:AlternateContent>
        <p:pic>
          <p:nvPicPr>
            <p:cNvPr id="35" name="Graphic 34" descr="Bonfire with solid fill">
              <a:extLst>
                <a:ext uri="{FF2B5EF4-FFF2-40B4-BE49-F238E27FC236}">
                  <a16:creationId xmlns:a16="http://schemas.microsoft.com/office/drawing/2014/main" id="{B28342FE-23DF-D242-A089-9AE207A01F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0620" y="1334414"/>
              <a:ext cx="554340" cy="399617"/>
            </a:xfrm>
            <a:prstGeom prst="rect">
              <a:avLst/>
            </a:prstGeom>
          </p:spPr>
        </p:pic>
      </p:grpSp>
      <p:sp>
        <p:nvSpPr>
          <p:cNvPr id="44" name="TextBox 43">
            <a:extLst>
              <a:ext uri="{FF2B5EF4-FFF2-40B4-BE49-F238E27FC236}">
                <a16:creationId xmlns:a16="http://schemas.microsoft.com/office/drawing/2014/main" id="{B724A01A-3BF5-1645-9213-79A4272E88D9}"/>
              </a:ext>
            </a:extLst>
          </p:cNvPr>
          <p:cNvSpPr txBox="1"/>
          <p:nvPr/>
        </p:nvSpPr>
        <p:spPr>
          <a:xfrm>
            <a:off x="9879263" y="1718580"/>
            <a:ext cx="1060006" cy="369332"/>
          </a:xfrm>
          <a:prstGeom prst="rect">
            <a:avLst/>
          </a:prstGeom>
          <a:noFill/>
        </p:spPr>
        <p:txBody>
          <a:bodyPr wrap="square" rtlCol="0">
            <a:spAutoFit/>
          </a:bodyPr>
          <a:lstStyle/>
          <a:p>
            <a:r>
              <a:rPr lang="en-DE" b="1" dirty="0">
                <a:latin typeface="+mj-lt"/>
              </a:rPr>
              <a:t>Step 2</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A783A520-7983-884D-B83C-AFF722935081}"/>
                  </a:ext>
                </a:extLst>
              </p:cNvPr>
              <p:cNvSpPr txBox="1"/>
              <p:nvPr/>
            </p:nvSpPr>
            <p:spPr>
              <a:xfrm>
                <a:off x="851030" y="2635891"/>
                <a:ext cx="689537"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b="1" i="1" smtClean="0">
                              <a:solidFill>
                                <a:srgbClr val="8B58E4"/>
                              </a:solidFill>
                              <a:latin typeface="Cambria Math" panose="02040503050406030204" pitchFamily="18" charset="0"/>
                            </a:rPr>
                          </m:ctrlPr>
                        </m:sSubPr>
                        <m:e>
                          <m:r>
                            <a:rPr lang="en-US" sz="3200" b="1" i="1" smtClean="0">
                              <a:solidFill>
                                <a:srgbClr val="8B58E4"/>
                              </a:solidFill>
                              <a:latin typeface="Cambria Math" panose="02040503050406030204" pitchFamily="18" charset="0"/>
                            </a:rPr>
                            <m:t>𝑱</m:t>
                          </m:r>
                        </m:e>
                        <m:sub>
                          <m:r>
                            <a:rPr lang="en-US" sz="3200" b="1" i="1" smtClean="0">
                              <a:solidFill>
                                <a:srgbClr val="8B58E4"/>
                              </a:solidFill>
                              <a:latin typeface="Cambria Math" panose="02040503050406030204" pitchFamily="18" charset="0"/>
                            </a:rPr>
                            <m:t>⊥</m:t>
                          </m:r>
                        </m:sub>
                      </m:sSub>
                    </m:oMath>
                  </m:oMathPara>
                </a14:m>
                <a:endParaRPr lang="en-DE" sz="3200" b="1" dirty="0">
                  <a:latin typeface="+mj-lt"/>
                </a:endParaRPr>
              </a:p>
            </p:txBody>
          </p:sp>
        </mc:Choice>
        <mc:Fallback xmlns="">
          <p:sp>
            <p:nvSpPr>
              <p:cNvPr id="45" name="TextBox 44">
                <a:extLst>
                  <a:ext uri="{FF2B5EF4-FFF2-40B4-BE49-F238E27FC236}">
                    <a16:creationId xmlns:a16="http://schemas.microsoft.com/office/drawing/2014/main" id="{A783A520-7983-884D-B83C-AFF722935081}"/>
                  </a:ext>
                </a:extLst>
              </p:cNvPr>
              <p:cNvSpPr txBox="1">
                <a:spLocks noRot="1" noChangeAspect="1" noMove="1" noResize="1" noEditPoints="1" noAdjustHandles="1" noChangeArrowheads="1" noChangeShapeType="1" noTextEdit="1"/>
              </p:cNvSpPr>
              <p:nvPr/>
            </p:nvSpPr>
            <p:spPr>
              <a:xfrm>
                <a:off x="851030" y="2635891"/>
                <a:ext cx="689537" cy="584775"/>
              </a:xfrm>
              <a:prstGeom prst="rect">
                <a:avLst/>
              </a:prstGeom>
              <a:blipFill>
                <a:blip r:embed="rId5"/>
                <a:stretch>
                  <a:fillRect l="-3636" b="-19149"/>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F4455DDD-27AD-4C4D-99A9-C5111DEDB280}"/>
                  </a:ext>
                </a:extLst>
              </p:cNvPr>
              <p:cNvSpPr txBox="1"/>
              <p:nvPr/>
            </p:nvSpPr>
            <p:spPr>
              <a:xfrm>
                <a:off x="2533702" y="2800391"/>
                <a:ext cx="689537" cy="59522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3200" b="1" i="1" smtClean="0">
                              <a:solidFill>
                                <a:schemeClr val="accent2">
                                  <a:lumMod val="50000"/>
                                </a:schemeClr>
                              </a:solidFill>
                              <a:latin typeface="Cambria Math" panose="02040503050406030204" pitchFamily="18" charset="0"/>
                            </a:rPr>
                          </m:ctrlPr>
                        </m:sSubPr>
                        <m:e>
                          <m:r>
                            <a:rPr lang="en-US" sz="3200" b="1" i="1" smtClean="0">
                              <a:solidFill>
                                <a:schemeClr val="accent2">
                                  <a:lumMod val="50000"/>
                                </a:schemeClr>
                              </a:solidFill>
                              <a:latin typeface="Cambria Math" panose="02040503050406030204" pitchFamily="18" charset="0"/>
                            </a:rPr>
                            <m:t>𝑱</m:t>
                          </m:r>
                        </m:e>
                        <m:sub>
                          <m:r>
                            <a:rPr lang="en-US" sz="3200" b="1" i="1" smtClean="0">
                              <a:solidFill>
                                <a:schemeClr val="accent2">
                                  <a:lumMod val="50000"/>
                                </a:schemeClr>
                              </a:solidFill>
                              <a:latin typeface="Cambria Math" panose="02040503050406030204" pitchFamily="18" charset="0"/>
                            </a:rPr>
                            <m:t>∥</m:t>
                          </m:r>
                        </m:sub>
                      </m:sSub>
                    </m:oMath>
                  </m:oMathPara>
                </a14:m>
                <a:endParaRPr lang="en-DE" sz="3200" b="1" dirty="0">
                  <a:solidFill>
                    <a:schemeClr val="accent2">
                      <a:lumMod val="50000"/>
                    </a:schemeClr>
                  </a:solidFill>
                  <a:latin typeface="+mj-lt"/>
                </a:endParaRPr>
              </a:p>
            </p:txBody>
          </p:sp>
        </mc:Choice>
        <mc:Fallback xmlns="">
          <p:sp>
            <p:nvSpPr>
              <p:cNvPr id="46" name="TextBox 45">
                <a:extLst>
                  <a:ext uri="{FF2B5EF4-FFF2-40B4-BE49-F238E27FC236}">
                    <a16:creationId xmlns:a16="http://schemas.microsoft.com/office/drawing/2014/main" id="{F4455DDD-27AD-4C4D-99A9-C5111DEDB280}"/>
                  </a:ext>
                </a:extLst>
              </p:cNvPr>
              <p:cNvSpPr txBox="1">
                <a:spLocks noRot="1" noChangeAspect="1" noMove="1" noResize="1" noEditPoints="1" noAdjustHandles="1" noChangeArrowheads="1" noChangeShapeType="1" noTextEdit="1"/>
              </p:cNvSpPr>
              <p:nvPr/>
            </p:nvSpPr>
            <p:spPr>
              <a:xfrm>
                <a:off x="2533702" y="2800391"/>
                <a:ext cx="689537" cy="595228"/>
              </a:xfrm>
              <a:prstGeom prst="rect">
                <a:avLst/>
              </a:prstGeom>
              <a:blipFill>
                <a:blip r:embed="rId6"/>
                <a:stretch>
                  <a:fillRect b="-16667"/>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1D3FFA87-B7B4-6C45-B0B3-3F3A302096A3}"/>
                  </a:ext>
                </a:extLst>
              </p:cNvPr>
              <p:cNvSpPr txBox="1"/>
              <p:nvPr/>
            </p:nvSpPr>
            <p:spPr>
              <a:xfrm>
                <a:off x="1000081" y="1508432"/>
                <a:ext cx="603921" cy="1006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b="1" i="1" dirty="0" smtClean="0">
                              <a:solidFill>
                                <a:srgbClr val="FF0000"/>
                              </a:solidFill>
                              <a:latin typeface="Cambria Math" panose="02040503050406030204" pitchFamily="18" charset="0"/>
                            </a:rPr>
                          </m:ctrlPr>
                        </m:accPr>
                        <m:e>
                          <m:r>
                            <a:rPr lang="en-US" sz="2800" b="1" i="1" dirty="0" smtClean="0">
                              <a:solidFill>
                                <a:srgbClr val="FF0000"/>
                              </a:solidFill>
                              <a:latin typeface="Cambria Math" panose="02040503050406030204" pitchFamily="18" charset="0"/>
                            </a:rPr>
                            <m:t>𝑩</m:t>
                          </m:r>
                        </m:e>
                      </m:acc>
                    </m:oMath>
                  </m:oMathPara>
                </a14:m>
                <a:endParaRPr lang="en-US" sz="2800" b="1" dirty="0">
                  <a:solidFill>
                    <a:schemeClr val="accent2">
                      <a:lumMod val="75000"/>
                    </a:schemeClr>
                  </a:solidFill>
                  <a:latin typeface="Bradley Hand" pitchFamily="2" charset="77"/>
                </a:endParaRPr>
              </a:p>
              <a:p>
                <a:endParaRPr lang="en-DE" sz="2800" b="1" dirty="0">
                  <a:solidFill>
                    <a:schemeClr val="accent2">
                      <a:lumMod val="75000"/>
                    </a:schemeClr>
                  </a:solidFill>
                  <a:latin typeface="Bradley Hand" pitchFamily="2" charset="77"/>
                </a:endParaRPr>
              </a:p>
            </p:txBody>
          </p:sp>
        </mc:Choice>
        <mc:Fallback xmlns="">
          <p:sp>
            <p:nvSpPr>
              <p:cNvPr id="47" name="TextBox 46">
                <a:extLst>
                  <a:ext uri="{FF2B5EF4-FFF2-40B4-BE49-F238E27FC236}">
                    <a16:creationId xmlns:a16="http://schemas.microsoft.com/office/drawing/2014/main" id="{1D3FFA87-B7B4-6C45-B0B3-3F3A302096A3}"/>
                  </a:ext>
                </a:extLst>
              </p:cNvPr>
              <p:cNvSpPr txBox="1">
                <a:spLocks noRot="1" noChangeAspect="1" noMove="1" noResize="1" noEditPoints="1" noAdjustHandles="1" noChangeArrowheads="1" noChangeShapeType="1" noTextEdit="1"/>
              </p:cNvSpPr>
              <p:nvPr/>
            </p:nvSpPr>
            <p:spPr>
              <a:xfrm>
                <a:off x="1000081" y="1508432"/>
                <a:ext cx="603921" cy="1006366"/>
              </a:xfrm>
              <a:prstGeom prst="rect">
                <a:avLst/>
              </a:prstGeom>
              <a:blipFill>
                <a:blip r:embed="rId7"/>
                <a:stretch>
                  <a:fillRect/>
                </a:stretch>
              </a:blipFill>
            </p:spPr>
            <p:txBody>
              <a:bodyPr/>
              <a:lstStyle/>
              <a:p>
                <a:r>
                  <a:rPr lang="en-DE">
                    <a:noFill/>
                  </a:rPr>
                  <a:t> </a:t>
                </a:r>
              </a:p>
            </p:txBody>
          </p:sp>
        </mc:Fallback>
      </mc:AlternateContent>
      <p:cxnSp>
        <p:nvCxnSpPr>
          <p:cNvPr id="49" name="Curved Connector 48">
            <a:extLst>
              <a:ext uri="{FF2B5EF4-FFF2-40B4-BE49-F238E27FC236}">
                <a16:creationId xmlns:a16="http://schemas.microsoft.com/office/drawing/2014/main" id="{517AC530-821F-484C-8D3B-8411044F8F16}"/>
              </a:ext>
            </a:extLst>
          </p:cNvPr>
          <p:cNvCxnSpPr/>
          <p:nvPr/>
        </p:nvCxnSpPr>
        <p:spPr>
          <a:xfrm flipV="1">
            <a:off x="1323703" y="2234769"/>
            <a:ext cx="803821" cy="597357"/>
          </a:xfrm>
          <a:prstGeom prst="curvedConnector3">
            <a:avLst/>
          </a:prstGeom>
          <a:ln w="31750">
            <a:solidFill>
              <a:srgbClr val="8B58E4"/>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urved Connector 49">
            <a:extLst>
              <a:ext uri="{FF2B5EF4-FFF2-40B4-BE49-F238E27FC236}">
                <a16:creationId xmlns:a16="http://schemas.microsoft.com/office/drawing/2014/main" id="{E1C68F25-4C25-0241-A825-E3E866F4FFD1}"/>
              </a:ext>
            </a:extLst>
          </p:cNvPr>
          <p:cNvCxnSpPr>
            <a:cxnSpLocks/>
          </p:cNvCxnSpPr>
          <p:nvPr/>
        </p:nvCxnSpPr>
        <p:spPr>
          <a:xfrm rot="16200000" flipV="1">
            <a:off x="2180531" y="2596867"/>
            <a:ext cx="558738" cy="509164"/>
          </a:xfrm>
          <a:prstGeom prst="curvedConnector3">
            <a:avLst/>
          </a:prstGeom>
          <a:ln w="31750">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Freeform 53">
            <a:extLst>
              <a:ext uri="{FF2B5EF4-FFF2-40B4-BE49-F238E27FC236}">
                <a16:creationId xmlns:a16="http://schemas.microsoft.com/office/drawing/2014/main" id="{0490ACA0-6180-6947-80F6-89B00F5E4314}"/>
              </a:ext>
            </a:extLst>
          </p:cNvPr>
          <p:cNvSpPr/>
          <p:nvPr/>
        </p:nvSpPr>
        <p:spPr>
          <a:xfrm rot="19117044">
            <a:off x="7306522" y="2840646"/>
            <a:ext cx="1343815" cy="27657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55" name="Straight Arrow Connector 54">
            <a:extLst>
              <a:ext uri="{FF2B5EF4-FFF2-40B4-BE49-F238E27FC236}">
                <a16:creationId xmlns:a16="http://schemas.microsoft.com/office/drawing/2014/main" id="{7BCA6ADE-088F-2345-BCB5-170852E41B04}"/>
              </a:ext>
            </a:extLst>
          </p:cNvPr>
          <p:cNvCxnSpPr>
            <a:cxnSpLocks/>
          </p:cNvCxnSpPr>
          <p:nvPr/>
        </p:nvCxnSpPr>
        <p:spPr>
          <a:xfrm flipV="1">
            <a:off x="7522450" y="2602056"/>
            <a:ext cx="841032" cy="764695"/>
          </a:xfrm>
          <a:prstGeom prst="straightConnector1">
            <a:avLst/>
          </a:prstGeom>
          <a:ln w="66675" cmpd="dbl">
            <a:solidFill>
              <a:srgbClr val="FF0000"/>
            </a:solidFill>
            <a:prstDash val="lg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9C3132E9-D761-8C44-A0B6-61C6D96765B1}"/>
                  </a:ext>
                </a:extLst>
              </p:cNvPr>
              <p:cNvSpPr txBox="1"/>
              <p:nvPr/>
            </p:nvSpPr>
            <p:spPr>
              <a:xfrm>
                <a:off x="7759561" y="2239292"/>
                <a:ext cx="603921" cy="1006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b="1" i="1" dirty="0" smtClean="0">
                              <a:solidFill>
                                <a:srgbClr val="FF0000"/>
                              </a:solidFill>
                              <a:latin typeface="Cambria Math" panose="02040503050406030204" pitchFamily="18" charset="0"/>
                            </a:rPr>
                          </m:ctrlPr>
                        </m:accPr>
                        <m:e>
                          <m:r>
                            <a:rPr lang="en-US" sz="2800" b="1" i="1" dirty="0" smtClean="0">
                              <a:solidFill>
                                <a:srgbClr val="FF0000"/>
                              </a:solidFill>
                              <a:latin typeface="Cambria Math" panose="02040503050406030204" pitchFamily="18" charset="0"/>
                            </a:rPr>
                            <m:t>𝑩</m:t>
                          </m:r>
                        </m:e>
                      </m:acc>
                    </m:oMath>
                  </m:oMathPara>
                </a14:m>
                <a:endParaRPr lang="en-US" sz="2800" b="1" dirty="0">
                  <a:solidFill>
                    <a:schemeClr val="accent2">
                      <a:lumMod val="75000"/>
                    </a:schemeClr>
                  </a:solidFill>
                  <a:latin typeface="Bradley Hand" pitchFamily="2" charset="77"/>
                </a:endParaRPr>
              </a:p>
              <a:p>
                <a:endParaRPr lang="en-DE" sz="2800" b="1" dirty="0">
                  <a:solidFill>
                    <a:schemeClr val="accent2">
                      <a:lumMod val="75000"/>
                    </a:schemeClr>
                  </a:solidFill>
                  <a:latin typeface="Bradley Hand" pitchFamily="2" charset="77"/>
                </a:endParaRPr>
              </a:p>
            </p:txBody>
          </p:sp>
        </mc:Choice>
        <mc:Fallback xmlns="">
          <p:sp>
            <p:nvSpPr>
              <p:cNvPr id="56" name="TextBox 55">
                <a:extLst>
                  <a:ext uri="{FF2B5EF4-FFF2-40B4-BE49-F238E27FC236}">
                    <a16:creationId xmlns:a16="http://schemas.microsoft.com/office/drawing/2014/main" id="{9C3132E9-D761-8C44-A0B6-61C6D96765B1}"/>
                  </a:ext>
                </a:extLst>
              </p:cNvPr>
              <p:cNvSpPr txBox="1">
                <a:spLocks noRot="1" noChangeAspect="1" noMove="1" noResize="1" noEditPoints="1" noAdjustHandles="1" noChangeArrowheads="1" noChangeShapeType="1" noTextEdit="1"/>
              </p:cNvSpPr>
              <p:nvPr/>
            </p:nvSpPr>
            <p:spPr>
              <a:xfrm>
                <a:off x="7759561" y="2239292"/>
                <a:ext cx="603921" cy="1006366"/>
              </a:xfrm>
              <a:prstGeom prst="rect">
                <a:avLst/>
              </a:prstGeom>
              <a:blipFill>
                <a:blip r:embed="rId8"/>
                <a:stretch>
                  <a:fillRect/>
                </a:stretch>
              </a:blipFill>
            </p:spPr>
            <p:txBody>
              <a:bodyPr/>
              <a:lstStyle/>
              <a:p>
                <a:r>
                  <a:rPr lang="en-DE">
                    <a:noFill/>
                  </a:rPr>
                  <a:t> </a:t>
                </a:r>
              </a:p>
            </p:txBody>
          </p:sp>
        </mc:Fallback>
      </mc:AlternateContent>
    </p:spTree>
    <p:extLst>
      <p:ext uri="{BB962C8B-B14F-4D97-AF65-F5344CB8AC3E}">
        <p14:creationId xmlns:p14="http://schemas.microsoft.com/office/powerpoint/2010/main" val="3199836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0">
            <a:extLst>
              <a:ext uri="{FF2B5EF4-FFF2-40B4-BE49-F238E27FC236}">
                <a16:creationId xmlns:a16="http://schemas.microsoft.com/office/drawing/2014/main" id="{FF86FDCC-FC16-7E4F-835F-A4FBA06F6009}"/>
              </a:ext>
            </a:extLst>
          </p:cNvPr>
          <p:cNvSpPr>
            <a:spLocks noGrp="1"/>
          </p:cNvSpPr>
          <p:nvPr>
            <p:ph type="ftr" sz="quarter" idx="11"/>
          </p:nvPr>
        </p:nvSpPr>
        <p:spPr>
          <a:xfrm>
            <a:off x="4651163" y="6606240"/>
            <a:ext cx="3259183" cy="293273"/>
          </a:xfrm>
        </p:spPr>
        <p:txBody>
          <a:bodyPr/>
          <a:lstStyle/>
          <a:p>
            <a:r>
              <a:rPr lang="en-GB"/>
              <a:t>V. Shaw - DESY, Zeuthen, TeVPa 2022</a:t>
            </a:r>
            <a:endParaRPr lang="en-DE" dirty="0"/>
          </a:p>
        </p:txBody>
      </p:sp>
      <p:sp>
        <p:nvSpPr>
          <p:cNvPr id="4" name="Title 1">
            <a:extLst>
              <a:ext uri="{FF2B5EF4-FFF2-40B4-BE49-F238E27FC236}">
                <a16:creationId xmlns:a16="http://schemas.microsoft.com/office/drawing/2014/main" id="{6691808B-0195-E848-8FEF-F342641DEDF4}"/>
              </a:ext>
            </a:extLst>
          </p:cNvPr>
          <p:cNvSpPr txBox="1">
            <a:spLocks/>
          </p:cNvSpPr>
          <p:nvPr/>
        </p:nvSpPr>
        <p:spPr>
          <a:xfrm>
            <a:off x="727025" y="198504"/>
            <a:ext cx="10879184" cy="56170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Synchrotron radiation</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16" name="Google Shape;430;p41">
            <a:extLst>
              <a:ext uri="{FF2B5EF4-FFF2-40B4-BE49-F238E27FC236}">
                <a16:creationId xmlns:a16="http://schemas.microsoft.com/office/drawing/2014/main" id="{067FA06C-FA93-4048-A460-F018F1312300}"/>
              </a:ext>
            </a:extLst>
          </p:cNvPr>
          <p:cNvPicPr preferRelativeResize="0"/>
          <p:nvPr/>
        </p:nvPicPr>
        <p:blipFill>
          <a:blip r:embed="rId2">
            <a:alphaModFix/>
          </a:blip>
          <a:stretch>
            <a:fillRect/>
          </a:stretch>
        </p:blipFill>
        <p:spPr>
          <a:xfrm>
            <a:off x="7968344" y="488107"/>
            <a:ext cx="3496632" cy="2999940"/>
          </a:xfrm>
          <a:prstGeom prst="rect">
            <a:avLst/>
          </a:prstGeom>
          <a:noFill/>
          <a:ln>
            <a:noFill/>
          </a:ln>
        </p:spPr>
      </p:pic>
      <p:pic>
        <p:nvPicPr>
          <p:cNvPr id="17" name="Google Shape;431;p41">
            <a:extLst>
              <a:ext uri="{FF2B5EF4-FFF2-40B4-BE49-F238E27FC236}">
                <a16:creationId xmlns:a16="http://schemas.microsoft.com/office/drawing/2014/main" id="{E6D830CB-0DE6-DC4D-B389-32003B3F3466}"/>
              </a:ext>
            </a:extLst>
          </p:cNvPr>
          <p:cNvPicPr preferRelativeResize="0"/>
          <p:nvPr/>
        </p:nvPicPr>
        <p:blipFill>
          <a:blip r:embed="rId3">
            <a:alphaModFix/>
          </a:blip>
          <a:stretch>
            <a:fillRect/>
          </a:stretch>
        </p:blipFill>
        <p:spPr>
          <a:xfrm>
            <a:off x="8057434" y="3613610"/>
            <a:ext cx="3496632" cy="2999940"/>
          </a:xfrm>
          <a:prstGeom prst="rect">
            <a:avLst/>
          </a:prstGeom>
          <a:noFill/>
          <a:ln>
            <a:noFill/>
          </a:ln>
        </p:spPr>
      </p:pic>
      <p:sp>
        <p:nvSpPr>
          <p:cNvPr id="10" name="Slide Number Placeholder 9">
            <a:extLst>
              <a:ext uri="{FF2B5EF4-FFF2-40B4-BE49-F238E27FC236}">
                <a16:creationId xmlns:a16="http://schemas.microsoft.com/office/drawing/2014/main" id="{D2BDAB3F-9F60-124B-892A-5FA5DE2A7D18}"/>
              </a:ext>
            </a:extLst>
          </p:cNvPr>
          <p:cNvSpPr>
            <a:spLocks noGrp="1"/>
          </p:cNvSpPr>
          <p:nvPr>
            <p:ph type="sldNum" sz="quarter" idx="12"/>
          </p:nvPr>
        </p:nvSpPr>
        <p:spPr/>
        <p:txBody>
          <a:bodyPr/>
          <a:lstStyle/>
          <a:p>
            <a:fld id="{79005ED1-5E81-FA41-8DF2-414BA7B25771}" type="slidenum">
              <a:rPr lang="en-DE" smtClean="0"/>
              <a:t>11</a:t>
            </a:fld>
            <a:endParaRPr lang="en-DE"/>
          </a:p>
        </p:txBody>
      </p:sp>
      <p:cxnSp>
        <p:nvCxnSpPr>
          <p:cNvPr id="31" name="Google Shape;156;p18">
            <a:extLst>
              <a:ext uri="{FF2B5EF4-FFF2-40B4-BE49-F238E27FC236}">
                <a16:creationId xmlns:a16="http://schemas.microsoft.com/office/drawing/2014/main" id="{3DC95696-BBE7-AC41-B36B-F47C98226CA2}"/>
              </a:ext>
            </a:extLst>
          </p:cNvPr>
          <p:cNvCxnSpPr>
            <a:cxnSpLocks/>
          </p:cNvCxnSpPr>
          <p:nvPr/>
        </p:nvCxnSpPr>
        <p:spPr>
          <a:xfrm>
            <a:off x="4591877" y="2324355"/>
            <a:ext cx="3005062" cy="0"/>
          </a:xfrm>
          <a:prstGeom prst="straightConnector1">
            <a:avLst/>
          </a:prstGeom>
          <a:noFill/>
          <a:ln w="60325" cap="flat" cmpd="sng">
            <a:solidFill>
              <a:schemeClr val="accent1"/>
            </a:solidFill>
            <a:prstDash val="solid"/>
            <a:round/>
            <a:headEnd type="none" w="sm" len="sm"/>
            <a:tailEnd type="triangle" w="med" len="med"/>
          </a:ln>
        </p:spPr>
      </p:cxnSp>
      <p:grpSp>
        <p:nvGrpSpPr>
          <p:cNvPr id="32" name="Group 31">
            <a:extLst>
              <a:ext uri="{FF2B5EF4-FFF2-40B4-BE49-F238E27FC236}">
                <a16:creationId xmlns:a16="http://schemas.microsoft.com/office/drawing/2014/main" id="{CC564D9C-0484-5345-8629-BF941C518541}"/>
              </a:ext>
            </a:extLst>
          </p:cNvPr>
          <p:cNvGrpSpPr/>
          <p:nvPr/>
        </p:nvGrpSpPr>
        <p:grpSpPr>
          <a:xfrm>
            <a:off x="367136" y="552061"/>
            <a:ext cx="3764246" cy="3081108"/>
            <a:chOff x="4325657" y="846675"/>
            <a:chExt cx="3835030" cy="2994405"/>
          </a:xfrm>
        </p:grpSpPr>
        <p:sp>
          <p:nvSpPr>
            <p:cNvPr id="34" name="Rectangle 33">
              <a:extLst>
                <a:ext uri="{FF2B5EF4-FFF2-40B4-BE49-F238E27FC236}">
                  <a16:creationId xmlns:a16="http://schemas.microsoft.com/office/drawing/2014/main" id="{9A2402DC-1017-CE4A-A8B9-6E70E9BEC190}"/>
                </a:ext>
              </a:extLst>
            </p:cNvPr>
            <p:cNvSpPr/>
            <p:nvPr/>
          </p:nvSpPr>
          <p:spPr>
            <a:xfrm>
              <a:off x="4385834" y="846675"/>
              <a:ext cx="3774853" cy="2994405"/>
            </a:xfrm>
            <a:prstGeom prst="rect">
              <a:avLst/>
            </a:prstGeom>
            <a:solidFill>
              <a:schemeClr val="accent1">
                <a:alpha val="0"/>
              </a:schemeClr>
            </a:solidFill>
            <a:ln w="31750">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37" name="Straight Arrow Connector 36">
              <a:extLst>
                <a:ext uri="{FF2B5EF4-FFF2-40B4-BE49-F238E27FC236}">
                  <a16:creationId xmlns:a16="http://schemas.microsoft.com/office/drawing/2014/main" id="{EE3C8011-F1A1-564E-9C1F-F9AEF020B86A}"/>
                </a:ext>
              </a:extLst>
            </p:cNvPr>
            <p:cNvCxnSpPr>
              <a:cxnSpLocks/>
            </p:cNvCxnSpPr>
            <p:nvPr/>
          </p:nvCxnSpPr>
          <p:spPr>
            <a:xfrm>
              <a:off x="4904155" y="1603150"/>
              <a:ext cx="2967292" cy="2132671"/>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Freeform 37">
              <a:extLst>
                <a:ext uri="{FF2B5EF4-FFF2-40B4-BE49-F238E27FC236}">
                  <a16:creationId xmlns:a16="http://schemas.microsoft.com/office/drawing/2014/main" id="{3474FD85-D829-9346-B560-B7BD683D8FBB}"/>
                </a:ext>
              </a:extLst>
            </p:cNvPr>
            <p:cNvSpPr/>
            <p:nvPr/>
          </p:nvSpPr>
          <p:spPr>
            <a:xfrm rot="19117044">
              <a:off x="4325657" y="1261857"/>
              <a:ext cx="1208658" cy="26872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39" name="Straight Arrow Connector 38">
              <a:extLst>
                <a:ext uri="{FF2B5EF4-FFF2-40B4-BE49-F238E27FC236}">
                  <a16:creationId xmlns:a16="http://schemas.microsoft.com/office/drawing/2014/main" id="{CA1CABA1-E47C-7847-BF42-919C81234951}"/>
                </a:ext>
              </a:extLst>
            </p:cNvPr>
            <p:cNvCxnSpPr>
              <a:cxnSpLocks/>
            </p:cNvCxnSpPr>
            <p:nvPr/>
          </p:nvCxnSpPr>
          <p:spPr>
            <a:xfrm flipV="1">
              <a:off x="4553492" y="1090208"/>
              <a:ext cx="701325" cy="612020"/>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rgbClr val="FF0000"/>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40" name="Parallelogram 39">
              <a:extLst>
                <a:ext uri="{FF2B5EF4-FFF2-40B4-BE49-F238E27FC236}">
                  <a16:creationId xmlns:a16="http://schemas.microsoft.com/office/drawing/2014/main" id="{C7C56C41-56BD-2740-A38F-BD6458127A28}"/>
                </a:ext>
              </a:extLst>
            </p:cNvPr>
            <p:cNvSpPr/>
            <p:nvPr/>
          </p:nvSpPr>
          <p:spPr>
            <a:xfrm rot="8859138">
              <a:off x="5884440" y="2294526"/>
              <a:ext cx="1652939" cy="1142409"/>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41" name="Parallelogram 40">
              <a:extLst>
                <a:ext uri="{FF2B5EF4-FFF2-40B4-BE49-F238E27FC236}">
                  <a16:creationId xmlns:a16="http://schemas.microsoft.com/office/drawing/2014/main" id="{73927FDD-2782-0F42-9F7E-241AEC0262C5}"/>
                </a:ext>
              </a:extLst>
            </p:cNvPr>
            <p:cNvSpPr/>
            <p:nvPr/>
          </p:nvSpPr>
          <p:spPr>
            <a:xfrm rot="8859138">
              <a:off x="4719407" y="1471860"/>
              <a:ext cx="1652940" cy="1142409"/>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42" name="Oval 41">
              <a:extLst>
                <a:ext uri="{FF2B5EF4-FFF2-40B4-BE49-F238E27FC236}">
                  <a16:creationId xmlns:a16="http://schemas.microsoft.com/office/drawing/2014/main" id="{2B563467-1742-CA40-A8B8-A9EBC7993993}"/>
                </a:ext>
              </a:extLst>
            </p:cNvPr>
            <p:cNvSpPr/>
            <p:nvPr/>
          </p:nvSpPr>
          <p:spPr>
            <a:xfrm>
              <a:off x="5286335" y="1485081"/>
              <a:ext cx="410918" cy="1084015"/>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43" name="Oval 42">
              <a:extLst>
                <a:ext uri="{FF2B5EF4-FFF2-40B4-BE49-F238E27FC236}">
                  <a16:creationId xmlns:a16="http://schemas.microsoft.com/office/drawing/2014/main" id="{C7651853-4DE0-0341-8078-B8EFBE2A9B3C}"/>
                </a:ext>
              </a:extLst>
            </p:cNvPr>
            <p:cNvSpPr/>
            <p:nvPr/>
          </p:nvSpPr>
          <p:spPr>
            <a:xfrm rot="17361521">
              <a:off x="6522895" y="2321763"/>
              <a:ext cx="398132" cy="1118829"/>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44" name="Straight Arrow Connector 43">
              <a:extLst>
                <a:ext uri="{FF2B5EF4-FFF2-40B4-BE49-F238E27FC236}">
                  <a16:creationId xmlns:a16="http://schemas.microsoft.com/office/drawing/2014/main" id="{640A8262-2589-274E-A578-D23692928F7B}"/>
                </a:ext>
              </a:extLst>
            </p:cNvPr>
            <p:cNvCxnSpPr>
              <a:cxnSpLocks/>
              <a:stCxn id="42" idx="4"/>
            </p:cNvCxnSpPr>
            <p:nvPr/>
          </p:nvCxnSpPr>
          <p:spPr>
            <a:xfrm flipV="1">
              <a:off x="5491794" y="1485080"/>
              <a:ext cx="11970" cy="1084016"/>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11B1110B-EF15-AD42-833B-CFD2EAE01910}"/>
                </a:ext>
              </a:extLst>
            </p:cNvPr>
            <p:cNvCxnSpPr>
              <a:cxnSpLocks/>
              <a:stCxn id="42" idx="2"/>
            </p:cNvCxnSpPr>
            <p:nvPr/>
          </p:nvCxnSpPr>
          <p:spPr>
            <a:xfrm flipV="1">
              <a:off x="5286335" y="2026270"/>
              <a:ext cx="410919" cy="818"/>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9B0C2C8A-41E1-CA41-97CB-34570203A5F2}"/>
                </a:ext>
              </a:extLst>
            </p:cNvPr>
            <p:cNvCxnSpPr>
              <a:cxnSpLocks/>
              <a:endCxn id="43" idx="0"/>
            </p:cNvCxnSpPr>
            <p:nvPr/>
          </p:nvCxnSpPr>
          <p:spPr>
            <a:xfrm flipH="1" flipV="1">
              <a:off x="6194174" y="2701512"/>
              <a:ext cx="1076446" cy="356697"/>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5E629BBF-465F-BB4F-AF8A-7BCF47E719E6}"/>
                </a:ext>
              </a:extLst>
            </p:cNvPr>
            <p:cNvCxnSpPr>
              <a:cxnSpLocks/>
              <a:stCxn id="43" idx="6"/>
              <a:endCxn id="43" idx="2"/>
            </p:cNvCxnSpPr>
            <p:nvPr/>
          </p:nvCxnSpPr>
          <p:spPr>
            <a:xfrm flipH="1">
              <a:off x="6653856" y="2693366"/>
              <a:ext cx="136211" cy="375623"/>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A8BEE375-79DB-0A40-8BAE-F25406B9F59A}"/>
                  </a:ext>
                </a:extLst>
              </p:cNvPr>
              <p:cNvSpPr txBox="1"/>
              <p:nvPr/>
            </p:nvSpPr>
            <p:spPr>
              <a:xfrm>
                <a:off x="1908497" y="1239951"/>
                <a:ext cx="1646813" cy="381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1,2</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45</m:t>
                          </m:r>
                        </m:e>
                        <m:sup>
                          <m:r>
                            <a:rPr lang="en-US" b="0" i="1" smtClean="0">
                              <a:latin typeface="Cambria Math" panose="02040503050406030204" pitchFamily="18" charset="0"/>
                            </a:rPr>
                            <m:t>∘</m:t>
                          </m:r>
                        </m:sup>
                      </m:sSup>
                    </m:oMath>
                  </m:oMathPara>
                </a14:m>
                <a:endParaRPr lang="en-DE" dirty="0"/>
              </a:p>
            </p:txBody>
          </p:sp>
        </mc:Choice>
        <mc:Fallback xmlns="">
          <p:sp>
            <p:nvSpPr>
              <p:cNvPr id="58" name="TextBox 57">
                <a:extLst>
                  <a:ext uri="{FF2B5EF4-FFF2-40B4-BE49-F238E27FC236}">
                    <a16:creationId xmlns:a16="http://schemas.microsoft.com/office/drawing/2014/main" id="{A8BEE375-79DB-0A40-8BAE-F25406B9F59A}"/>
                  </a:ext>
                </a:extLst>
              </p:cNvPr>
              <p:cNvSpPr txBox="1">
                <a:spLocks noRot="1" noChangeAspect="1" noMove="1" noResize="1" noEditPoints="1" noAdjustHandles="1" noChangeArrowheads="1" noChangeShapeType="1" noTextEdit="1"/>
              </p:cNvSpPr>
              <p:nvPr/>
            </p:nvSpPr>
            <p:spPr>
              <a:xfrm>
                <a:off x="1908497" y="1239951"/>
                <a:ext cx="1646813" cy="381515"/>
              </a:xfrm>
              <a:prstGeom prst="rect">
                <a:avLst/>
              </a:prstGeom>
              <a:blipFill>
                <a:blip r:embed="rId4"/>
                <a:stretch>
                  <a:fillRect/>
                </a:stretch>
              </a:blipFill>
            </p:spPr>
            <p:txBody>
              <a:bodyPr/>
              <a:lstStyle/>
              <a:p>
                <a:r>
                  <a:rPr lang="en-DE">
                    <a:noFill/>
                  </a:rPr>
                  <a:t> </a:t>
                </a:r>
              </a:p>
            </p:txBody>
          </p:sp>
        </mc:Fallback>
      </mc:AlternateContent>
      <p:sp>
        <p:nvSpPr>
          <p:cNvPr id="62" name="TextBox 61">
            <a:extLst>
              <a:ext uri="{FF2B5EF4-FFF2-40B4-BE49-F238E27FC236}">
                <a16:creationId xmlns:a16="http://schemas.microsoft.com/office/drawing/2014/main" id="{6CECC0FE-232E-414F-8EAC-923FB4369545}"/>
              </a:ext>
            </a:extLst>
          </p:cNvPr>
          <p:cNvSpPr txBox="1"/>
          <p:nvPr/>
        </p:nvSpPr>
        <p:spPr>
          <a:xfrm>
            <a:off x="1647336" y="843231"/>
            <a:ext cx="154400" cy="369332"/>
          </a:xfrm>
          <a:prstGeom prst="rect">
            <a:avLst/>
          </a:prstGeom>
          <a:noFill/>
        </p:spPr>
        <p:txBody>
          <a:bodyPr wrap="square" rtlCol="0">
            <a:spAutoFit/>
          </a:bodyPr>
          <a:lstStyle/>
          <a:p>
            <a:r>
              <a:rPr lang="en-DE" b="1" dirty="0">
                <a:latin typeface="+mj-lt"/>
              </a:rPr>
              <a:t>1</a:t>
            </a:r>
          </a:p>
        </p:txBody>
      </p:sp>
      <p:sp>
        <p:nvSpPr>
          <p:cNvPr id="63" name="TextBox 62">
            <a:extLst>
              <a:ext uri="{FF2B5EF4-FFF2-40B4-BE49-F238E27FC236}">
                <a16:creationId xmlns:a16="http://schemas.microsoft.com/office/drawing/2014/main" id="{33FFFD46-10AB-4143-9528-0E10050FDD72}"/>
              </a:ext>
            </a:extLst>
          </p:cNvPr>
          <p:cNvSpPr txBox="1"/>
          <p:nvPr/>
        </p:nvSpPr>
        <p:spPr>
          <a:xfrm>
            <a:off x="2731904" y="1797353"/>
            <a:ext cx="105824" cy="369332"/>
          </a:xfrm>
          <a:prstGeom prst="rect">
            <a:avLst/>
          </a:prstGeom>
          <a:noFill/>
        </p:spPr>
        <p:txBody>
          <a:bodyPr wrap="square" rtlCol="0">
            <a:spAutoFit/>
          </a:bodyPr>
          <a:lstStyle/>
          <a:p>
            <a:r>
              <a:rPr lang="en-DE" b="1" dirty="0">
                <a:latin typeface="+mj-lt"/>
              </a:rPr>
              <a:t>2</a:t>
            </a:r>
          </a:p>
        </p:txBody>
      </p:sp>
      <p:sp>
        <p:nvSpPr>
          <p:cNvPr id="64" name="Rectangle 63">
            <a:extLst>
              <a:ext uri="{FF2B5EF4-FFF2-40B4-BE49-F238E27FC236}">
                <a16:creationId xmlns:a16="http://schemas.microsoft.com/office/drawing/2014/main" id="{46609754-303B-1446-A736-848DF8D4DE35}"/>
              </a:ext>
            </a:extLst>
          </p:cNvPr>
          <p:cNvSpPr/>
          <p:nvPr/>
        </p:nvSpPr>
        <p:spPr>
          <a:xfrm>
            <a:off x="417171" y="3711723"/>
            <a:ext cx="3714211" cy="3081108"/>
          </a:xfrm>
          <a:prstGeom prst="rect">
            <a:avLst/>
          </a:prstGeom>
          <a:solidFill>
            <a:schemeClr val="accent1">
              <a:alpha val="0"/>
            </a:schemeClr>
          </a:solidFill>
          <a:ln w="31750">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5" name="Freeform 64">
            <a:extLst>
              <a:ext uri="{FF2B5EF4-FFF2-40B4-BE49-F238E27FC236}">
                <a16:creationId xmlns:a16="http://schemas.microsoft.com/office/drawing/2014/main" id="{F2C7FA97-8EC6-C340-9EAF-F18B5A28A3DE}"/>
              </a:ext>
            </a:extLst>
          </p:cNvPr>
          <p:cNvSpPr/>
          <p:nvPr/>
        </p:nvSpPr>
        <p:spPr>
          <a:xfrm rot="19117044">
            <a:off x="308460" y="4164521"/>
            <a:ext cx="1205261" cy="27657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66" name="Straight Arrow Connector 65">
            <a:extLst>
              <a:ext uri="{FF2B5EF4-FFF2-40B4-BE49-F238E27FC236}">
                <a16:creationId xmlns:a16="http://schemas.microsoft.com/office/drawing/2014/main" id="{88A08635-1636-A444-9C8E-CA30B8E6AC8F}"/>
              </a:ext>
            </a:extLst>
          </p:cNvPr>
          <p:cNvCxnSpPr>
            <a:cxnSpLocks/>
          </p:cNvCxnSpPr>
          <p:nvPr/>
        </p:nvCxnSpPr>
        <p:spPr>
          <a:xfrm flipV="1">
            <a:off x="535655" y="3987858"/>
            <a:ext cx="699354" cy="629900"/>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rgbClr val="FF0000"/>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67" name="Parallelogram 66">
            <a:extLst>
              <a:ext uri="{FF2B5EF4-FFF2-40B4-BE49-F238E27FC236}">
                <a16:creationId xmlns:a16="http://schemas.microsoft.com/office/drawing/2014/main" id="{A94F376B-F61C-2349-9D63-F3D332F82211}"/>
              </a:ext>
            </a:extLst>
          </p:cNvPr>
          <p:cNvSpPr/>
          <p:nvPr/>
        </p:nvSpPr>
        <p:spPr>
          <a:xfrm rot="8859138">
            <a:off x="1918663" y="5203401"/>
            <a:ext cx="1648294"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68" name="Parallelogram 67">
            <a:extLst>
              <a:ext uri="{FF2B5EF4-FFF2-40B4-BE49-F238E27FC236}">
                <a16:creationId xmlns:a16="http://schemas.microsoft.com/office/drawing/2014/main" id="{63F6B47A-9741-E647-8115-7DD9D57FFDF6}"/>
              </a:ext>
            </a:extLst>
          </p:cNvPr>
          <p:cNvSpPr/>
          <p:nvPr/>
        </p:nvSpPr>
        <p:spPr>
          <a:xfrm rot="8859138">
            <a:off x="701104" y="4380659"/>
            <a:ext cx="1648295"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69" name="Oval 68">
            <a:extLst>
              <a:ext uri="{FF2B5EF4-FFF2-40B4-BE49-F238E27FC236}">
                <a16:creationId xmlns:a16="http://schemas.microsoft.com/office/drawing/2014/main" id="{ED4A7139-A75B-A141-9BA3-9EAC539CE3FE}"/>
              </a:ext>
            </a:extLst>
          </p:cNvPr>
          <p:cNvSpPr/>
          <p:nvPr/>
        </p:nvSpPr>
        <p:spPr>
          <a:xfrm>
            <a:off x="1266438" y="4394266"/>
            <a:ext cx="409763" cy="1115684"/>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70" name="Oval 69">
            <a:extLst>
              <a:ext uri="{FF2B5EF4-FFF2-40B4-BE49-F238E27FC236}">
                <a16:creationId xmlns:a16="http://schemas.microsoft.com/office/drawing/2014/main" id="{2F181354-D725-5341-BE05-45F316CEE4D2}"/>
              </a:ext>
            </a:extLst>
          </p:cNvPr>
          <p:cNvSpPr/>
          <p:nvPr/>
        </p:nvSpPr>
        <p:spPr>
          <a:xfrm rot="14405340">
            <a:off x="2493148" y="5273306"/>
            <a:ext cx="409763" cy="1115685"/>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71" name="Straight Arrow Connector 70">
            <a:extLst>
              <a:ext uri="{FF2B5EF4-FFF2-40B4-BE49-F238E27FC236}">
                <a16:creationId xmlns:a16="http://schemas.microsoft.com/office/drawing/2014/main" id="{C2281BE0-BF6A-B84C-B764-672D5FD2D06C}"/>
              </a:ext>
            </a:extLst>
          </p:cNvPr>
          <p:cNvCxnSpPr>
            <a:cxnSpLocks/>
            <a:stCxn id="69" idx="4"/>
          </p:cNvCxnSpPr>
          <p:nvPr/>
        </p:nvCxnSpPr>
        <p:spPr>
          <a:xfrm flipV="1">
            <a:off x="1471320" y="4394265"/>
            <a:ext cx="11936" cy="1115685"/>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686D0DAF-A285-E34F-87B1-DD2AFAD4BB94}"/>
              </a:ext>
            </a:extLst>
          </p:cNvPr>
          <p:cNvCxnSpPr>
            <a:cxnSpLocks/>
            <a:stCxn id="69" idx="2"/>
          </p:cNvCxnSpPr>
          <p:nvPr/>
        </p:nvCxnSpPr>
        <p:spPr>
          <a:xfrm flipV="1">
            <a:off x="1266438" y="4951266"/>
            <a:ext cx="409764" cy="842"/>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904589E1-4D45-3643-9941-30CC6514BAEE}"/>
              </a:ext>
            </a:extLst>
          </p:cNvPr>
          <p:cNvCxnSpPr>
            <a:cxnSpLocks/>
            <a:endCxn id="70" idx="4"/>
          </p:cNvCxnSpPr>
          <p:nvPr/>
        </p:nvCxnSpPr>
        <p:spPr>
          <a:xfrm flipV="1">
            <a:off x="2233743" y="5552978"/>
            <a:ext cx="947825" cy="543566"/>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BF9C1492-E42A-4C45-BD78-18D61FBEA426}"/>
              </a:ext>
            </a:extLst>
          </p:cNvPr>
          <p:cNvCxnSpPr>
            <a:cxnSpLocks/>
            <a:stCxn id="70" idx="6"/>
            <a:endCxn id="70" idx="2"/>
          </p:cNvCxnSpPr>
          <p:nvPr/>
        </p:nvCxnSpPr>
        <p:spPr>
          <a:xfrm>
            <a:off x="2595865" y="5653557"/>
            <a:ext cx="204330" cy="355183"/>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B08CB867-734B-4144-82DC-57B01A48DA18}"/>
              </a:ext>
            </a:extLst>
          </p:cNvPr>
          <p:cNvSpPr txBox="1"/>
          <p:nvPr/>
        </p:nvSpPr>
        <p:spPr>
          <a:xfrm>
            <a:off x="3024759" y="6414387"/>
            <a:ext cx="686911" cy="369332"/>
          </a:xfrm>
          <a:prstGeom prst="rect">
            <a:avLst/>
          </a:prstGeom>
          <a:noFill/>
        </p:spPr>
        <p:txBody>
          <a:bodyPr wrap="square" rtlCol="0">
            <a:spAutoFit/>
          </a:bodyPr>
          <a:lstStyle/>
          <a:p>
            <a:r>
              <a:rPr lang="en-DE" dirty="0">
                <a:latin typeface="+mj-lt"/>
              </a:rPr>
              <a:t>Los</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4FDF5B8D-98C1-BF49-B43D-6396C5E8D4AF}"/>
                  </a:ext>
                </a:extLst>
              </p:cNvPr>
              <p:cNvSpPr txBox="1"/>
              <p:nvPr/>
            </p:nvSpPr>
            <p:spPr>
              <a:xfrm>
                <a:off x="1955902" y="4565192"/>
                <a:ext cx="1646813" cy="3795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Ψ</m:t>
                          </m:r>
                        </m:e>
                        <m:sub>
                          <m:r>
                            <a:rPr lang="en-US" b="0" i="1" smtClean="0">
                              <a:latin typeface="Cambria Math" panose="02040503050406030204" pitchFamily="18" charset="0"/>
                            </a:rPr>
                            <m:t>1,2</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90</m:t>
                          </m:r>
                        </m:e>
                        <m:sup>
                          <m:r>
                            <a:rPr lang="en-US" b="0" i="1" smtClean="0">
                              <a:latin typeface="Cambria Math" panose="02040503050406030204" pitchFamily="18" charset="0"/>
                            </a:rPr>
                            <m:t>∘</m:t>
                          </m:r>
                        </m:sup>
                      </m:sSup>
                    </m:oMath>
                  </m:oMathPara>
                </a14:m>
                <a:endParaRPr lang="en-DE" dirty="0"/>
              </a:p>
            </p:txBody>
          </p:sp>
        </mc:Choice>
        <mc:Fallback xmlns="">
          <p:sp>
            <p:nvSpPr>
              <p:cNvPr id="76" name="TextBox 75">
                <a:extLst>
                  <a:ext uri="{FF2B5EF4-FFF2-40B4-BE49-F238E27FC236}">
                    <a16:creationId xmlns:a16="http://schemas.microsoft.com/office/drawing/2014/main" id="{4FDF5B8D-98C1-BF49-B43D-6396C5E8D4AF}"/>
                  </a:ext>
                </a:extLst>
              </p:cNvPr>
              <p:cNvSpPr txBox="1">
                <a:spLocks noRot="1" noChangeAspect="1" noMove="1" noResize="1" noEditPoints="1" noAdjustHandles="1" noChangeArrowheads="1" noChangeShapeType="1" noTextEdit="1"/>
              </p:cNvSpPr>
              <p:nvPr/>
            </p:nvSpPr>
            <p:spPr>
              <a:xfrm>
                <a:off x="1955902" y="4565192"/>
                <a:ext cx="1646813" cy="379527"/>
              </a:xfrm>
              <a:prstGeom prst="rect">
                <a:avLst/>
              </a:prstGeom>
              <a:blipFill>
                <a:blip r:embed="rId5"/>
                <a:stretch>
                  <a:fillRect/>
                </a:stretch>
              </a:blipFill>
            </p:spPr>
            <p:txBody>
              <a:bodyPr/>
              <a:lstStyle/>
              <a:p>
                <a:r>
                  <a:rPr lang="en-DE">
                    <a:noFill/>
                  </a:rPr>
                  <a:t> </a:t>
                </a:r>
              </a:p>
            </p:txBody>
          </p:sp>
        </mc:Fallback>
      </mc:AlternateContent>
      <p:sp>
        <p:nvSpPr>
          <p:cNvPr id="77" name="TextBox 76">
            <a:extLst>
              <a:ext uri="{FF2B5EF4-FFF2-40B4-BE49-F238E27FC236}">
                <a16:creationId xmlns:a16="http://schemas.microsoft.com/office/drawing/2014/main" id="{E5267382-C773-D54C-8883-867B961AC4D0}"/>
              </a:ext>
            </a:extLst>
          </p:cNvPr>
          <p:cNvSpPr txBox="1"/>
          <p:nvPr/>
        </p:nvSpPr>
        <p:spPr>
          <a:xfrm>
            <a:off x="1762406" y="4302807"/>
            <a:ext cx="154400" cy="369332"/>
          </a:xfrm>
          <a:prstGeom prst="rect">
            <a:avLst/>
          </a:prstGeom>
          <a:noFill/>
        </p:spPr>
        <p:txBody>
          <a:bodyPr wrap="square" rtlCol="0">
            <a:spAutoFit/>
          </a:bodyPr>
          <a:lstStyle/>
          <a:p>
            <a:r>
              <a:rPr lang="en-DE" b="1" dirty="0">
                <a:latin typeface="+mj-lt"/>
              </a:rPr>
              <a:t>1</a:t>
            </a:r>
          </a:p>
        </p:txBody>
      </p:sp>
      <p:sp>
        <p:nvSpPr>
          <p:cNvPr id="78" name="TextBox 77">
            <a:extLst>
              <a:ext uri="{FF2B5EF4-FFF2-40B4-BE49-F238E27FC236}">
                <a16:creationId xmlns:a16="http://schemas.microsoft.com/office/drawing/2014/main" id="{2EC8ECCB-6206-CE4B-BCDF-DACCC76C5B44}"/>
              </a:ext>
            </a:extLst>
          </p:cNvPr>
          <p:cNvSpPr txBox="1"/>
          <p:nvPr/>
        </p:nvSpPr>
        <p:spPr>
          <a:xfrm>
            <a:off x="2821224" y="5041958"/>
            <a:ext cx="154400" cy="369332"/>
          </a:xfrm>
          <a:prstGeom prst="rect">
            <a:avLst/>
          </a:prstGeom>
          <a:noFill/>
        </p:spPr>
        <p:txBody>
          <a:bodyPr wrap="square" rtlCol="0">
            <a:spAutoFit/>
          </a:bodyPr>
          <a:lstStyle/>
          <a:p>
            <a:r>
              <a:rPr lang="en-DE" b="1" dirty="0">
                <a:latin typeface="+mj-lt"/>
              </a:rPr>
              <a:t>2</a:t>
            </a:r>
          </a:p>
        </p:txBody>
      </p:sp>
      <p:cxnSp>
        <p:nvCxnSpPr>
          <p:cNvPr id="79" name="Straight Arrow Connector 78">
            <a:extLst>
              <a:ext uri="{FF2B5EF4-FFF2-40B4-BE49-F238E27FC236}">
                <a16:creationId xmlns:a16="http://schemas.microsoft.com/office/drawing/2014/main" id="{CAC6D7F4-C30C-7A45-B351-AA88A4EF52B8}"/>
              </a:ext>
            </a:extLst>
          </p:cNvPr>
          <p:cNvCxnSpPr>
            <a:cxnSpLocks/>
          </p:cNvCxnSpPr>
          <p:nvPr/>
        </p:nvCxnSpPr>
        <p:spPr>
          <a:xfrm>
            <a:off x="799786" y="4455390"/>
            <a:ext cx="2958953" cy="2194975"/>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oogle Shape;156;p18">
            <a:extLst>
              <a:ext uri="{FF2B5EF4-FFF2-40B4-BE49-F238E27FC236}">
                <a16:creationId xmlns:a16="http://schemas.microsoft.com/office/drawing/2014/main" id="{B3FA6248-4E5C-9348-9F9E-4740F55B5E97}"/>
              </a:ext>
            </a:extLst>
          </p:cNvPr>
          <p:cNvCxnSpPr>
            <a:cxnSpLocks/>
          </p:cNvCxnSpPr>
          <p:nvPr/>
        </p:nvCxnSpPr>
        <p:spPr>
          <a:xfrm>
            <a:off x="4677580" y="4958550"/>
            <a:ext cx="3054234" cy="18140"/>
          </a:xfrm>
          <a:prstGeom prst="straightConnector1">
            <a:avLst/>
          </a:prstGeom>
          <a:noFill/>
          <a:ln w="60325" cap="flat" cmpd="sng">
            <a:solidFill>
              <a:schemeClr val="accent1"/>
            </a:solidFill>
            <a:prstDash val="solid"/>
            <a:round/>
            <a:headEnd type="none" w="sm" len="sm"/>
            <a:tailEnd type="triangle" w="med" len="med"/>
          </a:ln>
        </p:spPr>
      </p:cxnSp>
      <p:sp>
        <p:nvSpPr>
          <p:cNvPr id="83" name="TextBox 82">
            <a:extLst>
              <a:ext uri="{FF2B5EF4-FFF2-40B4-BE49-F238E27FC236}">
                <a16:creationId xmlns:a16="http://schemas.microsoft.com/office/drawing/2014/main" id="{17A81AC6-1639-B343-82DA-C790D89F2FA5}"/>
              </a:ext>
            </a:extLst>
          </p:cNvPr>
          <p:cNvSpPr txBox="1"/>
          <p:nvPr/>
        </p:nvSpPr>
        <p:spPr>
          <a:xfrm>
            <a:off x="4775929" y="932849"/>
            <a:ext cx="2438353" cy="369332"/>
          </a:xfrm>
          <a:prstGeom prst="rect">
            <a:avLst/>
          </a:prstGeom>
          <a:noFill/>
        </p:spPr>
        <p:txBody>
          <a:bodyPr wrap="square" rtlCol="0">
            <a:spAutoFit/>
          </a:bodyPr>
          <a:lstStyle/>
          <a:p>
            <a:r>
              <a:rPr lang="en-DE" b="1" dirty="0">
                <a:solidFill>
                  <a:schemeClr val="accent6">
                    <a:lumMod val="50000"/>
                  </a:schemeClr>
                </a:solidFill>
                <a:latin typeface="+mj-lt"/>
              </a:rPr>
              <a:t>Polarised synchrotron</a:t>
            </a:r>
          </a:p>
        </p:txBody>
      </p:sp>
      <p:sp>
        <p:nvSpPr>
          <p:cNvPr id="84" name="TextBox 83">
            <a:extLst>
              <a:ext uri="{FF2B5EF4-FFF2-40B4-BE49-F238E27FC236}">
                <a16:creationId xmlns:a16="http://schemas.microsoft.com/office/drawing/2014/main" id="{69E00FBA-1A07-944A-B69C-865D9C183407}"/>
              </a:ext>
            </a:extLst>
          </p:cNvPr>
          <p:cNvSpPr txBox="1"/>
          <p:nvPr/>
        </p:nvSpPr>
        <p:spPr>
          <a:xfrm>
            <a:off x="4743442" y="3759549"/>
            <a:ext cx="2701932" cy="369332"/>
          </a:xfrm>
          <a:prstGeom prst="rect">
            <a:avLst/>
          </a:prstGeom>
          <a:noFill/>
        </p:spPr>
        <p:txBody>
          <a:bodyPr wrap="square" rtlCol="0">
            <a:spAutoFit/>
          </a:bodyPr>
          <a:lstStyle/>
          <a:p>
            <a:r>
              <a:rPr lang="en-DE" b="1" dirty="0">
                <a:solidFill>
                  <a:schemeClr val="accent6">
                    <a:lumMod val="50000"/>
                  </a:schemeClr>
                </a:solidFill>
                <a:latin typeface="+mj-lt"/>
              </a:rPr>
              <a:t>Unpolarised synchrotron</a:t>
            </a:r>
          </a:p>
        </p:txBody>
      </p:sp>
      <p:sp>
        <p:nvSpPr>
          <p:cNvPr id="85" name="TextBox 84">
            <a:extLst>
              <a:ext uri="{FF2B5EF4-FFF2-40B4-BE49-F238E27FC236}">
                <a16:creationId xmlns:a16="http://schemas.microsoft.com/office/drawing/2014/main" id="{0CB10D88-3715-F042-A332-DD903BF1D4C0}"/>
              </a:ext>
            </a:extLst>
          </p:cNvPr>
          <p:cNvSpPr txBox="1"/>
          <p:nvPr/>
        </p:nvSpPr>
        <p:spPr>
          <a:xfrm>
            <a:off x="4270209" y="1357863"/>
            <a:ext cx="3776529" cy="707886"/>
          </a:xfrm>
          <a:prstGeom prst="rect">
            <a:avLst/>
          </a:prstGeom>
          <a:noFill/>
        </p:spPr>
        <p:txBody>
          <a:bodyPr wrap="square" rtlCol="0">
            <a:spAutoFit/>
          </a:bodyPr>
          <a:lstStyle/>
          <a:p>
            <a:r>
              <a:rPr lang="en-DE" sz="2000" b="1" dirty="0">
                <a:solidFill>
                  <a:schemeClr val="accent6">
                    <a:lumMod val="50000"/>
                  </a:schemeClr>
                </a:solidFill>
                <a:highlight>
                  <a:srgbClr val="FFFF00"/>
                </a:highlight>
                <a:latin typeface="+mj-lt"/>
              </a:rPr>
              <a:t>Probes magnetic field strength and geometry</a:t>
            </a:r>
          </a:p>
        </p:txBody>
      </p:sp>
      <p:sp>
        <p:nvSpPr>
          <p:cNvPr id="90" name="TextBox 89">
            <a:extLst>
              <a:ext uri="{FF2B5EF4-FFF2-40B4-BE49-F238E27FC236}">
                <a16:creationId xmlns:a16="http://schemas.microsoft.com/office/drawing/2014/main" id="{6D930458-0E54-2E44-9E60-4B92C1BCE54A}"/>
              </a:ext>
            </a:extLst>
          </p:cNvPr>
          <p:cNvSpPr txBox="1"/>
          <p:nvPr/>
        </p:nvSpPr>
        <p:spPr>
          <a:xfrm>
            <a:off x="4410532" y="4188166"/>
            <a:ext cx="3776529" cy="707886"/>
          </a:xfrm>
          <a:prstGeom prst="rect">
            <a:avLst/>
          </a:prstGeom>
          <a:noFill/>
        </p:spPr>
        <p:txBody>
          <a:bodyPr wrap="square" rtlCol="0">
            <a:spAutoFit/>
          </a:bodyPr>
          <a:lstStyle/>
          <a:p>
            <a:r>
              <a:rPr lang="en-DE" sz="2000" b="1" dirty="0">
                <a:solidFill>
                  <a:schemeClr val="accent6">
                    <a:lumMod val="50000"/>
                  </a:schemeClr>
                </a:solidFill>
                <a:latin typeface="+mj-lt"/>
              </a:rPr>
              <a:t>Probes magnetic field strength only</a:t>
            </a:r>
          </a:p>
        </p:txBody>
      </p:sp>
      <p:sp>
        <p:nvSpPr>
          <p:cNvPr id="49" name="TextBox 48">
            <a:extLst>
              <a:ext uri="{FF2B5EF4-FFF2-40B4-BE49-F238E27FC236}">
                <a16:creationId xmlns:a16="http://schemas.microsoft.com/office/drawing/2014/main" id="{4F24D50A-D1AB-8C4B-8CA2-139A1D5458C8}"/>
              </a:ext>
            </a:extLst>
          </p:cNvPr>
          <p:cNvSpPr txBox="1"/>
          <p:nvPr/>
        </p:nvSpPr>
        <p:spPr>
          <a:xfrm>
            <a:off x="4651163" y="5167513"/>
            <a:ext cx="2841812" cy="1477328"/>
          </a:xfrm>
          <a:prstGeom prst="rect">
            <a:avLst/>
          </a:prstGeom>
          <a:noFill/>
        </p:spPr>
        <p:txBody>
          <a:bodyPr wrap="square">
            <a:spAutoFit/>
          </a:bodyPr>
          <a:lstStyle/>
          <a:p>
            <a:r>
              <a:rPr lang="en-DE" b="1" dirty="0">
                <a:solidFill>
                  <a:schemeClr val="accent6">
                    <a:lumMod val="50000"/>
                  </a:schemeClr>
                </a:solidFill>
                <a:highlight>
                  <a:srgbClr val="FFFF00"/>
                </a:highlight>
                <a:latin typeface="+mj-lt"/>
              </a:rPr>
              <a:t>Maximum emission is observed when the electron pitch angles are perpendicular to magnetic fields.</a:t>
            </a:r>
          </a:p>
        </p:txBody>
      </p:sp>
    </p:spTree>
    <p:extLst>
      <p:ext uri="{BB962C8B-B14F-4D97-AF65-F5344CB8AC3E}">
        <p14:creationId xmlns:p14="http://schemas.microsoft.com/office/powerpoint/2010/main" val="131974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C2493F9-A507-4A40-948E-71D389F45F58}"/>
              </a:ext>
            </a:extLst>
          </p:cNvPr>
          <p:cNvSpPr txBox="1">
            <a:spLocks/>
          </p:cNvSpPr>
          <p:nvPr/>
        </p:nvSpPr>
        <p:spPr>
          <a:xfrm>
            <a:off x="656408" y="256846"/>
            <a:ext cx="10879184" cy="6800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Results – Best fit case</a:t>
            </a:r>
          </a:p>
          <a:p>
            <a:pPr algn="ctr"/>
            <a:endParaRPr lang="en-DE" sz="3600" b="1" dirty="0">
              <a:ln>
                <a:solidFill>
                  <a:schemeClr val="tx1"/>
                </a:solidFill>
              </a:ln>
              <a:solidFill>
                <a:schemeClr val="accent6">
                  <a:lumMod val="75000"/>
                </a:schemeClr>
              </a:solidFill>
              <a:latin typeface="Times" pitchFamily="2" charset="0"/>
            </a:endParaRPr>
          </a:p>
        </p:txBody>
      </p:sp>
      <p:pic>
        <p:nvPicPr>
          <p:cNvPr id="10" name="Picture 9">
            <a:extLst>
              <a:ext uri="{FF2B5EF4-FFF2-40B4-BE49-F238E27FC236}">
                <a16:creationId xmlns:a16="http://schemas.microsoft.com/office/drawing/2014/main" id="{C69BBB64-CA45-A14E-93FA-F0C2AC1666CC}"/>
              </a:ext>
            </a:extLst>
          </p:cNvPr>
          <p:cNvPicPr>
            <a:picLocks noChangeAspect="1"/>
          </p:cNvPicPr>
          <p:nvPr/>
        </p:nvPicPr>
        <p:blipFill>
          <a:blip r:embed="rId2"/>
          <a:stretch>
            <a:fillRect/>
          </a:stretch>
        </p:blipFill>
        <p:spPr>
          <a:xfrm>
            <a:off x="-563998" y="513595"/>
            <a:ext cx="7473988" cy="4152215"/>
          </a:xfrm>
          <a:prstGeom prst="rect">
            <a:avLst/>
          </a:prstGeom>
        </p:spPr>
      </p:pic>
      <p:pic>
        <p:nvPicPr>
          <p:cNvPr id="12" name="Picture 11">
            <a:extLst>
              <a:ext uri="{FF2B5EF4-FFF2-40B4-BE49-F238E27FC236}">
                <a16:creationId xmlns:a16="http://schemas.microsoft.com/office/drawing/2014/main" id="{98C0C61A-9758-C447-AA42-F62B7EC21550}"/>
              </a:ext>
            </a:extLst>
          </p:cNvPr>
          <p:cNvPicPr>
            <a:picLocks noChangeAspect="1"/>
          </p:cNvPicPr>
          <p:nvPr/>
        </p:nvPicPr>
        <p:blipFill>
          <a:blip r:embed="rId3"/>
          <a:stretch>
            <a:fillRect/>
          </a:stretch>
        </p:blipFill>
        <p:spPr>
          <a:xfrm>
            <a:off x="5513305" y="2485181"/>
            <a:ext cx="7343521" cy="4079733"/>
          </a:xfrm>
          <a:prstGeom prst="rect">
            <a:avLst/>
          </a:prstGeom>
        </p:spPr>
      </p:pic>
      <p:sp>
        <p:nvSpPr>
          <p:cNvPr id="2" name="Slide Number Placeholder 1">
            <a:extLst>
              <a:ext uri="{FF2B5EF4-FFF2-40B4-BE49-F238E27FC236}">
                <a16:creationId xmlns:a16="http://schemas.microsoft.com/office/drawing/2014/main" id="{7348EAAD-20CC-CE40-9001-79B7447FEC88}"/>
              </a:ext>
            </a:extLst>
          </p:cNvPr>
          <p:cNvSpPr>
            <a:spLocks noGrp="1"/>
          </p:cNvSpPr>
          <p:nvPr>
            <p:ph type="sldNum" sz="quarter" idx="12"/>
          </p:nvPr>
        </p:nvSpPr>
        <p:spPr>
          <a:xfrm>
            <a:off x="9448800" y="6501668"/>
            <a:ext cx="2743200" cy="365125"/>
          </a:xfrm>
        </p:spPr>
        <p:txBody>
          <a:bodyPr/>
          <a:lstStyle/>
          <a:p>
            <a:fld id="{79005ED1-5E81-FA41-8DF2-414BA7B25771}" type="slidenum">
              <a:rPr lang="en-DE" smtClean="0"/>
              <a:t>12</a:t>
            </a:fld>
            <a:endParaRPr lang="en-DE" dirty="0"/>
          </a:p>
        </p:txBody>
      </p:sp>
      <p:sp>
        <p:nvSpPr>
          <p:cNvPr id="3" name="Footer Placeholder 2">
            <a:extLst>
              <a:ext uri="{FF2B5EF4-FFF2-40B4-BE49-F238E27FC236}">
                <a16:creationId xmlns:a16="http://schemas.microsoft.com/office/drawing/2014/main" id="{3C001ACF-E22A-4247-A1D1-C0EC4A9A7512}"/>
              </a:ext>
            </a:extLst>
          </p:cNvPr>
          <p:cNvSpPr>
            <a:spLocks noGrp="1"/>
          </p:cNvSpPr>
          <p:nvPr>
            <p:ph type="ftr" sz="quarter" idx="11"/>
          </p:nvPr>
        </p:nvSpPr>
        <p:spPr>
          <a:xfrm>
            <a:off x="-201853" y="6618222"/>
            <a:ext cx="3259183" cy="293273"/>
          </a:xfrm>
        </p:spPr>
        <p:txBody>
          <a:bodyPr/>
          <a:lstStyle/>
          <a:p>
            <a:r>
              <a:rPr lang="en-GB"/>
              <a:t>V. Shaw - DESY, Zeuthen, TeVPa 2022</a:t>
            </a:r>
            <a:endParaRPr lang="en-DE"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7BD1EA2A-D94F-4C49-A86C-747A6189B853}"/>
                  </a:ext>
                </a:extLst>
              </p:cNvPr>
              <p:cNvSpPr txBox="1"/>
              <p:nvPr/>
            </p:nvSpPr>
            <p:spPr>
              <a:xfrm>
                <a:off x="7463994" y="3926541"/>
                <a:ext cx="3553630" cy="461665"/>
              </a:xfrm>
              <a:prstGeom prst="rect">
                <a:avLst/>
              </a:prstGeom>
              <a:solidFill>
                <a:schemeClr val="accent4">
                  <a:lumMod val="40000"/>
                  <a:lumOff val="60000"/>
                </a:schemeClr>
              </a:solidFill>
              <a:ln w="34925">
                <a:solidFill>
                  <a:schemeClr val="accent2">
                    <a:lumMod val="75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400" b="1" i="0" smtClean="0">
                          <a:ln>
                            <a:solidFill>
                              <a:schemeClr val="accent2">
                                <a:lumMod val="75000"/>
                              </a:schemeClr>
                            </a:solidFill>
                          </a:ln>
                          <a:solidFill>
                            <a:schemeClr val="accent4">
                              <a:lumMod val="75000"/>
                            </a:schemeClr>
                          </a:solidFill>
                          <a:latin typeface="Cambria Math" panose="02040503050406030204" pitchFamily="18" charset="0"/>
                        </a:rPr>
                        <m:t>𝐆𝐚𝐥𝐚𝐜𝐭𝐢𝐜</m:t>
                      </m:r>
                      <m:r>
                        <a:rPr lang="en-US" sz="2400" b="1" i="0" smtClean="0">
                          <a:ln>
                            <a:solidFill>
                              <a:schemeClr val="accent2">
                                <a:lumMod val="75000"/>
                              </a:schemeClr>
                            </a:solidFill>
                          </a:ln>
                          <a:solidFill>
                            <a:schemeClr val="accent4">
                              <a:lumMod val="75000"/>
                            </a:schemeClr>
                          </a:solidFill>
                          <a:latin typeface="Cambria Math" panose="02040503050406030204" pitchFamily="18" charset="0"/>
                        </a:rPr>
                        <m:t> </m:t>
                      </m:r>
                      <m:r>
                        <a:rPr lang="en-US" sz="2400" b="1" i="0" smtClean="0">
                          <a:ln>
                            <a:solidFill>
                              <a:schemeClr val="accent2">
                                <a:lumMod val="75000"/>
                              </a:schemeClr>
                            </a:solidFill>
                          </a:ln>
                          <a:solidFill>
                            <a:schemeClr val="accent4">
                              <a:lumMod val="75000"/>
                            </a:schemeClr>
                          </a:solidFill>
                          <a:latin typeface="Cambria Math" panose="02040503050406030204" pitchFamily="18" charset="0"/>
                        </a:rPr>
                        <m:t>𝐃𝐢𝐬𝐜</m:t>
                      </m:r>
                      <m:r>
                        <a:rPr lang="en-US" sz="2400" b="1" i="0" smtClean="0">
                          <a:ln>
                            <a:solidFill>
                              <a:schemeClr val="accent2">
                                <a:lumMod val="75000"/>
                              </a:schemeClr>
                            </a:solidFill>
                          </a:ln>
                          <a:solidFill>
                            <a:schemeClr val="accent4">
                              <a:lumMod val="75000"/>
                            </a:schemeClr>
                          </a:solidFill>
                          <a:latin typeface="Cambria Math" panose="02040503050406030204" pitchFamily="18" charset="0"/>
                        </a:rPr>
                        <m:t> </m:t>
                      </m:r>
                      <m:r>
                        <a:rPr lang="en-US" sz="2400" b="1" i="0" smtClean="0">
                          <a:ln>
                            <a:solidFill>
                              <a:schemeClr val="accent2">
                                <a:lumMod val="75000"/>
                              </a:schemeClr>
                            </a:solidFill>
                          </a:ln>
                          <a:solidFill>
                            <a:schemeClr val="accent4">
                              <a:lumMod val="75000"/>
                            </a:schemeClr>
                          </a:solidFill>
                          <a:latin typeface="Cambria Math" panose="02040503050406030204" pitchFamily="18" charset="0"/>
                        </a:rPr>
                        <m:t>𝐫𝐞𝐦𝐨𝐯𝐞𝐝</m:t>
                      </m:r>
                    </m:oMath>
                  </m:oMathPara>
                </a14:m>
                <a:endParaRPr lang="en-DE" sz="2400" b="1" dirty="0">
                  <a:ln>
                    <a:solidFill>
                      <a:schemeClr val="accent2">
                        <a:lumMod val="75000"/>
                      </a:schemeClr>
                    </a:solidFill>
                  </a:ln>
                  <a:solidFill>
                    <a:schemeClr val="accent4">
                      <a:lumMod val="75000"/>
                    </a:schemeClr>
                  </a:solidFill>
                  <a:latin typeface="+mj-lt"/>
                </a:endParaRPr>
              </a:p>
            </p:txBody>
          </p:sp>
        </mc:Choice>
        <mc:Fallback xmlns="">
          <p:sp>
            <p:nvSpPr>
              <p:cNvPr id="28" name="TextBox 27">
                <a:extLst>
                  <a:ext uri="{FF2B5EF4-FFF2-40B4-BE49-F238E27FC236}">
                    <a16:creationId xmlns:a16="http://schemas.microsoft.com/office/drawing/2014/main" id="{7BD1EA2A-D94F-4C49-A86C-747A6189B853}"/>
                  </a:ext>
                </a:extLst>
              </p:cNvPr>
              <p:cNvSpPr txBox="1">
                <a:spLocks noRot="1" noChangeAspect="1" noMove="1" noResize="1" noEditPoints="1" noAdjustHandles="1" noChangeArrowheads="1" noChangeShapeType="1" noTextEdit="1"/>
              </p:cNvSpPr>
              <p:nvPr/>
            </p:nvSpPr>
            <p:spPr>
              <a:xfrm>
                <a:off x="7463994" y="3926541"/>
                <a:ext cx="3553630" cy="461665"/>
              </a:xfrm>
              <a:prstGeom prst="rect">
                <a:avLst/>
              </a:prstGeom>
              <a:blipFill>
                <a:blip r:embed="rId4"/>
                <a:stretch>
                  <a:fillRect/>
                </a:stretch>
              </a:blipFill>
              <a:ln w="34925">
                <a:solidFill>
                  <a:schemeClr val="accent2">
                    <a:lumMod val="75000"/>
                  </a:schemeClr>
                </a:solid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39ECA57-1014-974C-98EE-4AE5EA8408F5}"/>
                  </a:ext>
                </a:extLst>
              </p:cNvPr>
              <p:cNvSpPr txBox="1"/>
              <p:nvPr/>
            </p:nvSpPr>
            <p:spPr>
              <a:xfrm>
                <a:off x="2545976" y="1312174"/>
                <a:ext cx="627020" cy="499707"/>
              </a:xfrm>
              <a:prstGeom prst="rect">
                <a:avLst/>
              </a:prstGeom>
              <a:solidFill>
                <a:schemeClr val="accent4">
                  <a:lumMod val="40000"/>
                  <a:lumOff val="60000"/>
                </a:schemeClr>
              </a:solidFill>
              <a:ln w="28575">
                <a:solidFill>
                  <a:schemeClr val="accent2">
                    <a:lumMod val="75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600" b="1" i="0" smtClean="0">
                          <a:ln>
                            <a:solidFill>
                              <a:schemeClr val="accent2">
                                <a:lumMod val="75000"/>
                              </a:schemeClr>
                            </a:solidFill>
                          </a:ln>
                          <a:solidFill>
                            <a:schemeClr val="accent4">
                              <a:lumMod val="75000"/>
                            </a:schemeClr>
                          </a:solidFill>
                          <a:latin typeface="Cambria Math" panose="02040503050406030204" pitchFamily="18" charset="0"/>
                        </a:rPr>
                        <m:t>𝐍𝐏𝐒</m:t>
                      </m:r>
                    </m:oMath>
                  </m:oMathPara>
                </a14:m>
                <a:endParaRPr lang="en-DE" sz="2600" b="1" dirty="0">
                  <a:ln>
                    <a:solidFill>
                      <a:schemeClr val="accent2">
                        <a:lumMod val="75000"/>
                      </a:schemeClr>
                    </a:solidFill>
                  </a:ln>
                  <a:solidFill>
                    <a:schemeClr val="accent4">
                      <a:lumMod val="75000"/>
                    </a:schemeClr>
                  </a:solidFill>
                  <a:latin typeface="+mj-lt"/>
                </a:endParaRPr>
              </a:p>
            </p:txBody>
          </p:sp>
        </mc:Choice>
        <mc:Fallback xmlns="">
          <p:sp>
            <p:nvSpPr>
              <p:cNvPr id="29" name="TextBox 28">
                <a:extLst>
                  <a:ext uri="{FF2B5EF4-FFF2-40B4-BE49-F238E27FC236}">
                    <a16:creationId xmlns:a16="http://schemas.microsoft.com/office/drawing/2014/main" id="{839ECA57-1014-974C-98EE-4AE5EA8408F5}"/>
                  </a:ext>
                </a:extLst>
              </p:cNvPr>
              <p:cNvSpPr txBox="1">
                <a:spLocks noRot="1" noChangeAspect="1" noMove="1" noResize="1" noEditPoints="1" noAdjustHandles="1" noChangeArrowheads="1" noChangeShapeType="1" noTextEdit="1"/>
              </p:cNvSpPr>
              <p:nvPr/>
            </p:nvSpPr>
            <p:spPr>
              <a:xfrm>
                <a:off x="2545976" y="1312174"/>
                <a:ext cx="627020" cy="499707"/>
              </a:xfrm>
              <a:prstGeom prst="rect">
                <a:avLst/>
              </a:prstGeom>
              <a:blipFill>
                <a:blip r:embed="rId5"/>
                <a:stretch>
                  <a:fillRect l="-1887"/>
                </a:stretch>
              </a:blipFill>
              <a:ln w="28575">
                <a:solidFill>
                  <a:schemeClr val="accent2">
                    <a:lumMod val="75000"/>
                  </a:schemeClr>
                </a:solidFill>
              </a:ln>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32D41E42-3F29-F143-B26D-413EABAC8D77}"/>
                  </a:ext>
                </a:extLst>
              </p:cNvPr>
              <p:cNvSpPr txBox="1"/>
              <p:nvPr/>
            </p:nvSpPr>
            <p:spPr>
              <a:xfrm>
                <a:off x="1323366" y="4722504"/>
                <a:ext cx="3699259" cy="400110"/>
              </a:xfrm>
              <a:prstGeom prst="rect">
                <a:avLst/>
              </a:prstGeom>
              <a:solidFill>
                <a:schemeClr val="accent4">
                  <a:lumMod val="40000"/>
                  <a:lumOff val="60000"/>
                </a:schemeClr>
              </a:solidFill>
              <a:ln w="38100">
                <a:solidFill>
                  <a:schemeClr val="accent2">
                    <a:lumMod val="75000"/>
                  </a:schemeClr>
                </a:solidFill>
              </a:ln>
            </p:spPr>
            <p:txBody>
              <a:bodyPr wrap="square" rtlCol="0">
                <a:spAutoFit/>
              </a:bodyPr>
              <a:lstStyle/>
              <a:p>
                <a:pPr algn="ctr"/>
                <a14:m>
                  <m:oMathPara xmlns:m="http://schemas.openxmlformats.org/officeDocument/2006/math">
                    <m:oMathParaPr>
                      <m:jc m:val="centerGroup"/>
                    </m:oMathParaPr>
                    <m:oMath xmlns:m="http://schemas.openxmlformats.org/officeDocument/2006/math">
                      <m:sSup>
                        <m:sSupPr>
                          <m:ctrlPr>
                            <a:rPr lang="en-US" sz="2000" b="1" i="1" smtClean="0">
                              <a:ln>
                                <a:solidFill>
                                  <a:schemeClr val="accent2">
                                    <a:lumMod val="75000"/>
                                  </a:schemeClr>
                                </a:solidFill>
                              </a:ln>
                              <a:solidFill>
                                <a:schemeClr val="accent4">
                                  <a:lumMod val="75000"/>
                                </a:schemeClr>
                              </a:solidFill>
                              <a:latin typeface="Cambria Math" panose="02040503050406030204" pitchFamily="18" charset="0"/>
                            </a:rPr>
                          </m:ctrlPr>
                        </m:sSupPr>
                        <m:e>
                          <m:r>
                            <a:rPr lang="en-US" sz="2000" b="1" i="1">
                              <a:ln>
                                <a:solidFill>
                                  <a:schemeClr val="accent2">
                                    <a:lumMod val="75000"/>
                                  </a:schemeClr>
                                </a:solidFill>
                              </a:ln>
                              <a:solidFill>
                                <a:schemeClr val="accent4">
                                  <a:lumMod val="75000"/>
                                </a:schemeClr>
                              </a:solidFill>
                              <a:latin typeface="Cambria Math" panose="02040503050406030204" pitchFamily="18" charset="0"/>
                            </a:rPr>
                            <m:t>𝟏𝟓</m:t>
                          </m:r>
                        </m:e>
                        <m:sup>
                          <m:r>
                            <a:rPr lang="en-US" sz="2000" b="1" i="1">
                              <a:ln>
                                <a:solidFill>
                                  <a:schemeClr val="accent2">
                                    <a:lumMod val="75000"/>
                                  </a:schemeClr>
                                </a:solidFill>
                              </a:ln>
                              <a:solidFill>
                                <a:schemeClr val="accent4">
                                  <a:lumMod val="75000"/>
                                </a:schemeClr>
                              </a:solidFill>
                              <a:latin typeface="Cambria Math" panose="02040503050406030204" pitchFamily="18" charset="0"/>
                            </a:rPr>
                            <m:t>∘</m:t>
                          </m:r>
                        </m:sup>
                      </m:sSup>
                      <m:r>
                        <a:rPr lang="en-US" sz="2000" b="1" i="1">
                          <a:ln>
                            <a:solidFill>
                              <a:schemeClr val="accent2">
                                <a:lumMod val="75000"/>
                              </a:schemeClr>
                            </a:solidFill>
                          </a:ln>
                          <a:solidFill>
                            <a:schemeClr val="accent4">
                              <a:lumMod val="75000"/>
                            </a:schemeClr>
                          </a:solidFill>
                          <a:latin typeface="Cambria Math" panose="02040503050406030204" pitchFamily="18" charset="0"/>
                        </a:rPr>
                        <m:t> </m:t>
                      </m:r>
                      <m:r>
                        <m:rPr>
                          <m:nor/>
                        </m:rPr>
                        <a:rPr lang="en-DE" sz="2000" b="1" dirty="0">
                          <a:ln>
                            <a:solidFill>
                              <a:schemeClr val="accent2">
                                <a:lumMod val="75000"/>
                              </a:schemeClr>
                            </a:solidFill>
                          </a:ln>
                          <a:solidFill>
                            <a:schemeClr val="accent4">
                              <a:lumMod val="75000"/>
                            </a:schemeClr>
                          </a:solidFill>
                        </a:rPr>
                        <m:t>Gaussian</m:t>
                      </m:r>
                      <m:r>
                        <m:rPr>
                          <m:nor/>
                        </m:rPr>
                        <a:rPr lang="en-DE" sz="2000" b="1" dirty="0">
                          <a:ln>
                            <a:solidFill>
                              <a:schemeClr val="accent2">
                                <a:lumMod val="75000"/>
                              </a:schemeClr>
                            </a:solidFill>
                          </a:ln>
                          <a:solidFill>
                            <a:schemeClr val="accent4">
                              <a:lumMod val="75000"/>
                            </a:schemeClr>
                          </a:solidFill>
                        </a:rPr>
                        <m:t> </m:t>
                      </m:r>
                      <m:r>
                        <m:rPr>
                          <m:nor/>
                        </m:rPr>
                        <a:rPr lang="en-DE" sz="2000" b="1" dirty="0">
                          <a:ln>
                            <a:solidFill>
                              <a:schemeClr val="accent2">
                                <a:lumMod val="75000"/>
                              </a:schemeClr>
                            </a:solidFill>
                          </a:ln>
                          <a:solidFill>
                            <a:schemeClr val="accent4">
                              <a:lumMod val="75000"/>
                            </a:schemeClr>
                          </a:solidFill>
                        </a:rPr>
                        <m:t>smoothening</m:t>
                      </m:r>
                    </m:oMath>
                  </m:oMathPara>
                </a14:m>
                <a:endParaRPr lang="en-DE" sz="2000" b="1" dirty="0">
                  <a:ln>
                    <a:solidFill>
                      <a:schemeClr val="accent2">
                        <a:lumMod val="75000"/>
                      </a:schemeClr>
                    </a:solidFill>
                  </a:ln>
                  <a:solidFill>
                    <a:schemeClr val="accent4">
                      <a:lumMod val="75000"/>
                    </a:schemeClr>
                  </a:solidFill>
                </a:endParaRPr>
              </a:p>
            </p:txBody>
          </p:sp>
        </mc:Choice>
        <mc:Fallback xmlns="">
          <p:sp>
            <p:nvSpPr>
              <p:cNvPr id="31" name="TextBox 30">
                <a:extLst>
                  <a:ext uri="{FF2B5EF4-FFF2-40B4-BE49-F238E27FC236}">
                    <a16:creationId xmlns:a16="http://schemas.microsoft.com/office/drawing/2014/main" id="{32D41E42-3F29-F143-B26D-413EABAC8D77}"/>
                  </a:ext>
                </a:extLst>
              </p:cNvPr>
              <p:cNvSpPr txBox="1">
                <a:spLocks noRot="1" noChangeAspect="1" noMove="1" noResize="1" noEditPoints="1" noAdjustHandles="1" noChangeArrowheads="1" noChangeShapeType="1" noTextEdit="1"/>
              </p:cNvSpPr>
              <p:nvPr/>
            </p:nvSpPr>
            <p:spPr>
              <a:xfrm>
                <a:off x="1323366" y="4722504"/>
                <a:ext cx="3699259" cy="400110"/>
              </a:xfrm>
              <a:prstGeom prst="rect">
                <a:avLst/>
              </a:prstGeom>
              <a:blipFill>
                <a:blip r:embed="rId6"/>
                <a:stretch>
                  <a:fillRect/>
                </a:stretch>
              </a:blipFill>
              <a:ln w="38100">
                <a:solidFill>
                  <a:schemeClr val="accent2">
                    <a:lumMod val="75000"/>
                  </a:schemeClr>
                </a:solidFill>
              </a:ln>
            </p:spPr>
            <p:txBody>
              <a:bodyPr/>
              <a:lstStyle/>
              <a:p>
                <a:r>
                  <a:rPr lang="en-DE">
                    <a:noFill/>
                  </a:rPr>
                  <a:t> </a:t>
                </a:r>
              </a:p>
            </p:txBody>
          </p:sp>
        </mc:Fallback>
      </mc:AlternateContent>
    </p:spTree>
    <p:extLst>
      <p:ext uri="{BB962C8B-B14F-4D97-AF65-F5344CB8AC3E}">
        <p14:creationId xmlns:p14="http://schemas.microsoft.com/office/powerpoint/2010/main" val="19618765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C2493F9-A507-4A40-948E-71D389F45F58}"/>
              </a:ext>
            </a:extLst>
          </p:cNvPr>
          <p:cNvSpPr txBox="1">
            <a:spLocks/>
          </p:cNvSpPr>
          <p:nvPr/>
        </p:nvSpPr>
        <p:spPr>
          <a:xfrm>
            <a:off x="656408" y="256846"/>
            <a:ext cx="10879184" cy="68000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Constraints</a:t>
            </a:r>
          </a:p>
          <a:p>
            <a:pPr algn="ctr"/>
            <a:endParaRPr lang="en-DE" sz="3600" b="1" dirty="0">
              <a:ln>
                <a:solidFill>
                  <a:schemeClr val="tx1"/>
                </a:solidFill>
              </a:ln>
              <a:solidFill>
                <a:schemeClr val="accent6">
                  <a:lumMod val="75000"/>
                </a:schemeClr>
              </a:solidFill>
              <a:latin typeface="Times" pitchFamily="2" charset="0"/>
            </a:endParaRPr>
          </a:p>
        </p:txBody>
      </p:sp>
      <p:pic>
        <p:nvPicPr>
          <p:cNvPr id="10" name="Picture 9">
            <a:extLst>
              <a:ext uri="{FF2B5EF4-FFF2-40B4-BE49-F238E27FC236}">
                <a16:creationId xmlns:a16="http://schemas.microsoft.com/office/drawing/2014/main" id="{C69BBB64-CA45-A14E-93FA-F0C2AC1666CC}"/>
              </a:ext>
            </a:extLst>
          </p:cNvPr>
          <p:cNvPicPr>
            <a:picLocks noChangeAspect="1"/>
          </p:cNvPicPr>
          <p:nvPr/>
        </p:nvPicPr>
        <p:blipFill>
          <a:blip r:embed="rId2"/>
          <a:stretch>
            <a:fillRect/>
          </a:stretch>
        </p:blipFill>
        <p:spPr>
          <a:xfrm>
            <a:off x="-563998" y="2448939"/>
            <a:ext cx="7473988" cy="4152215"/>
          </a:xfrm>
          <a:prstGeom prst="rect">
            <a:avLst/>
          </a:prstGeom>
        </p:spPr>
      </p:pic>
      <p:pic>
        <p:nvPicPr>
          <p:cNvPr id="12" name="Picture 11">
            <a:extLst>
              <a:ext uri="{FF2B5EF4-FFF2-40B4-BE49-F238E27FC236}">
                <a16:creationId xmlns:a16="http://schemas.microsoft.com/office/drawing/2014/main" id="{98C0C61A-9758-C447-AA42-F62B7EC21550}"/>
              </a:ext>
            </a:extLst>
          </p:cNvPr>
          <p:cNvPicPr>
            <a:picLocks noChangeAspect="1"/>
          </p:cNvPicPr>
          <p:nvPr/>
        </p:nvPicPr>
        <p:blipFill>
          <a:blip r:embed="rId3"/>
          <a:stretch>
            <a:fillRect/>
          </a:stretch>
        </p:blipFill>
        <p:spPr>
          <a:xfrm>
            <a:off x="5513305" y="2485181"/>
            <a:ext cx="7343521" cy="4079733"/>
          </a:xfrm>
          <a:prstGeom prst="rect">
            <a:avLst/>
          </a:prstGeom>
        </p:spPr>
      </p:pic>
      <p:sp>
        <p:nvSpPr>
          <p:cNvPr id="2" name="Slide Number Placeholder 1">
            <a:extLst>
              <a:ext uri="{FF2B5EF4-FFF2-40B4-BE49-F238E27FC236}">
                <a16:creationId xmlns:a16="http://schemas.microsoft.com/office/drawing/2014/main" id="{7348EAAD-20CC-CE40-9001-79B7447FEC88}"/>
              </a:ext>
            </a:extLst>
          </p:cNvPr>
          <p:cNvSpPr>
            <a:spLocks noGrp="1"/>
          </p:cNvSpPr>
          <p:nvPr>
            <p:ph type="sldNum" sz="quarter" idx="12"/>
          </p:nvPr>
        </p:nvSpPr>
        <p:spPr>
          <a:xfrm>
            <a:off x="9448800" y="6501668"/>
            <a:ext cx="2743200" cy="365125"/>
          </a:xfrm>
        </p:spPr>
        <p:txBody>
          <a:bodyPr/>
          <a:lstStyle/>
          <a:p>
            <a:fld id="{79005ED1-5E81-FA41-8DF2-414BA7B25771}" type="slidenum">
              <a:rPr lang="en-DE" smtClean="0"/>
              <a:t>13</a:t>
            </a:fld>
            <a:endParaRPr lang="en-DE" dirty="0"/>
          </a:p>
        </p:txBody>
      </p:sp>
      <p:sp>
        <p:nvSpPr>
          <p:cNvPr id="3" name="Footer Placeholder 2">
            <a:extLst>
              <a:ext uri="{FF2B5EF4-FFF2-40B4-BE49-F238E27FC236}">
                <a16:creationId xmlns:a16="http://schemas.microsoft.com/office/drawing/2014/main" id="{3C001ACF-E22A-4247-A1D1-C0EC4A9A7512}"/>
              </a:ext>
            </a:extLst>
          </p:cNvPr>
          <p:cNvSpPr>
            <a:spLocks noGrp="1"/>
          </p:cNvSpPr>
          <p:nvPr>
            <p:ph type="ftr" sz="quarter" idx="11"/>
          </p:nvPr>
        </p:nvSpPr>
        <p:spPr>
          <a:xfrm>
            <a:off x="-201853" y="6618222"/>
            <a:ext cx="3259183" cy="293273"/>
          </a:xfrm>
        </p:spPr>
        <p:txBody>
          <a:bodyPr/>
          <a:lstStyle/>
          <a:p>
            <a:r>
              <a:rPr lang="en-GB"/>
              <a:t>V. Shaw - DESY, Zeuthen, TeVPa 2022</a:t>
            </a:r>
            <a:endParaRPr lang="en-DE" dirty="0"/>
          </a:p>
        </p:txBody>
      </p:sp>
      <p:pic>
        <p:nvPicPr>
          <p:cNvPr id="9" name="Picture 8" descr="Table&#10;&#10;Description automatically generated">
            <a:extLst>
              <a:ext uri="{FF2B5EF4-FFF2-40B4-BE49-F238E27FC236}">
                <a16:creationId xmlns:a16="http://schemas.microsoft.com/office/drawing/2014/main" id="{CB380874-519A-A24D-A19B-B807B72070D8}"/>
              </a:ext>
            </a:extLst>
          </p:cNvPr>
          <p:cNvPicPr>
            <a:picLocks noChangeAspect="1"/>
          </p:cNvPicPr>
          <p:nvPr/>
        </p:nvPicPr>
        <p:blipFill>
          <a:blip r:embed="rId4"/>
          <a:stretch>
            <a:fillRect/>
          </a:stretch>
        </p:blipFill>
        <p:spPr>
          <a:xfrm>
            <a:off x="1647112" y="611988"/>
            <a:ext cx="8897775" cy="1939754"/>
          </a:xfrm>
          <a:prstGeom prst="rect">
            <a:avLst/>
          </a:prstGeom>
        </p:spPr>
      </p:pic>
      <p:sp>
        <p:nvSpPr>
          <p:cNvPr id="5" name="TextBox 4">
            <a:extLst>
              <a:ext uri="{FF2B5EF4-FFF2-40B4-BE49-F238E27FC236}">
                <a16:creationId xmlns:a16="http://schemas.microsoft.com/office/drawing/2014/main" id="{A855BA69-02EB-7346-B0A5-E186EB3B15D7}"/>
              </a:ext>
            </a:extLst>
          </p:cNvPr>
          <p:cNvSpPr txBox="1"/>
          <p:nvPr/>
        </p:nvSpPr>
        <p:spPr>
          <a:xfrm>
            <a:off x="11017624" y="46865"/>
            <a:ext cx="1452283" cy="246221"/>
          </a:xfrm>
          <a:prstGeom prst="rect">
            <a:avLst/>
          </a:prstGeom>
          <a:noFill/>
        </p:spPr>
        <p:txBody>
          <a:bodyPr wrap="square" rtlCol="0">
            <a:spAutoFit/>
          </a:bodyPr>
          <a:lstStyle/>
          <a:p>
            <a:r>
              <a:rPr lang="en-DE" sz="1000" dirty="0"/>
              <a:t>Shaw et al 2022</a:t>
            </a:r>
          </a:p>
        </p:txBody>
      </p:sp>
    </p:spTree>
    <p:extLst>
      <p:ext uri="{BB962C8B-B14F-4D97-AF65-F5344CB8AC3E}">
        <p14:creationId xmlns:p14="http://schemas.microsoft.com/office/powerpoint/2010/main" val="4178218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E0F250A-ABAB-0F44-822B-76E3D2B73AF9}"/>
              </a:ext>
            </a:extLst>
          </p:cNvPr>
          <p:cNvSpPr>
            <a:spLocks noGrp="1"/>
          </p:cNvSpPr>
          <p:nvPr>
            <p:ph type="ftr" sz="quarter" idx="11"/>
          </p:nvPr>
        </p:nvSpPr>
        <p:spPr/>
        <p:txBody>
          <a:bodyPr/>
          <a:lstStyle/>
          <a:p>
            <a:r>
              <a:rPr lang="en-GB"/>
              <a:t>V. Shaw - DESY, Zeuthen, TeVPa 2022</a:t>
            </a:r>
            <a:endParaRPr lang="en-DE" dirty="0"/>
          </a:p>
        </p:txBody>
      </p:sp>
      <p:sp>
        <p:nvSpPr>
          <p:cNvPr id="3" name="Slide Number Placeholder 2">
            <a:extLst>
              <a:ext uri="{FF2B5EF4-FFF2-40B4-BE49-F238E27FC236}">
                <a16:creationId xmlns:a16="http://schemas.microsoft.com/office/drawing/2014/main" id="{681172D9-30E2-8045-AC7E-B7D28B9ACB85}"/>
              </a:ext>
            </a:extLst>
          </p:cNvPr>
          <p:cNvSpPr>
            <a:spLocks noGrp="1"/>
          </p:cNvSpPr>
          <p:nvPr>
            <p:ph type="sldNum" sz="quarter" idx="12"/>
          </p:nvPr>
        </p:nvSpPr>
        <p:spPr/>
        <p:txBody>
          <a:bodyPr/>
          <a:lstStyle/>
          <a:p>
            <a:fld id="{79005ED1-5E81-FA41-8DF2-414BA7B25771}" type="slidenum">
              <a:rPr lang="en-DE" smtClean="0"/>
              <a:t>14</a:t>
            </a:fld>
            <a:endParaRPr lang="en-DE"/>
          </a:p>
        </p:txBody>
      </p:sp>
      <p:sp>
        <p:nvSpPr>
          <p:cNvPr id="4" name="TextBox 3">
            <a:extLst>
              <a:ext uri="{FF2B5EF4-FFF2-40B4-BE49-F238E27FC236}">
                <a16:creationId xmlns:a16="http://schemas.microsoft.com/office/drawing/2014/main" id="{38910A46-D97A-1548-93F8-E33B5AFC2881}"/>
              </a:ext>
            </a:extLst>
          </p:cNvPr>
          <p:cNvSpPr txBox="1"/>
          <p:nvPr/>
        </p:nvSpPr>
        <p:spPr>
          <a:xfrm>
            <a:off x="386084" y="1995871"/>
            <a:ext cx="11411339" cy="584775"/>
          </a:xfrm>
          <a:prstGeom prst="rect">
            <a:avLst/>
          </a:prstGeom>
          <a:solidFill>
            <a:schemeClr val="bg1"/>
          </a:solidFill>
        </p:spPr>
        <p:txBody>
          <a:bodyPr wrap="square" rtlCol="0">
            <a:spAutoFit/>
          </a:bodyPr>
          <a:lstStyle/>
          <a:p>
            <a:pPr algn="ctr"/>
            <a:r>
              <a:rPr lang="en-DE" sz="3200" b="1" dirty="0">
                <a:ln>
                  <a:solidFill>
                    <a:schemeClr val="tx1"/>
                  </a:solidFill>
                </a:ln>
                <a:solidFill>
                  <a:schemeClr val="accent6">
                    <a:lumMod val="75000"/>
                  </a:schemeClr>
                </a:solidFill>
                <a:latin typeface="+mj-lt"/>
              </a:rPr>
              <a:t>Backtracking of UHECRs through toy model using CRPropa3</a:t>
            </a:r>
          </a:p>
        </p:txBody>
      </p:sp>
      <p:sp>
        <p:nvSpPr>
          <p:cNvPr id="5" name="Freeform 4">
            <a:extLst>
              <a:ext uri="{FF2B5EF4-FFF2-40B4-BE49-F238E27FC236}">
                <a16:creationId xmlns:a16="http://schemas.microsoft.com/office/drawing/2014/main" id="{7037BB9A-86CE-E545-AE59-E2EF0E56A18D}"/>
              </a:ext>
            </a:extLst>
          </p:cNvPr>
          <p:cNvSpPr/>
          <p:nvPr/>
        </p:nvSpPr>
        <p:spPr>
          <a:xfrm rot="2552128">
            <a:off x="4508191" y="3544733"/>
            <a:ext cx="4162188" cy="1465243"/>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6" name="TextBox 5">
            <a:extLst>
              <a:ext uri="{FF2B5EF4-FFF2-40B4-BE49-F238E27FC236}">
                <a16:creationId xmlns:a16="http://schemas.microsoft.com/office/drawing/2014/main" id="{62CFBB09-69DD-D945-9392-E0CDDD18E88A}"/>
              </a:ext>
            </a:extLst>
          </p:cNvPr>
          <p:cNvSpPr txBox="1"/>
          <p:nvPr/>
        </p:nvSpPr>
        <p:spPr>
          <a:xfrm>
            <a:off x="6130621" y="5428425"/>
            <a:ext cx="1673431" cy="584775"/>
          </a:xfrm>
          <a:prstGeom prst="rect">
            <a:avLst/>
          </a:prstGeom>
          <a:noFill/>
        </p:spPr>
        <p:txBody>
          <a:bodyPr wrap="square" rtlCol="0">
            <a:spAutoFit/>
          </a:bodyPr>
          <a:lstStyle/>
          <a:p>
            <a:r>
              <a:rPr lang="en-DE" sz="3200" b="1" dirty="0">
                <a:solidFill>
                  <a:srgbClr val="00B050"/>
                </a:solidFill>
                <a:latin typeface="Bradley Hand" pitchFamily="2" charset="77"/>
              </a:rPr>
              <a:t>UHECR</a:t>
            </a:r>
          </a:p>
        </p:txBody>
      </p:sp>
      <p:cxnSp>
        <p:nvCxnSpPr>
          <p:cNvPr id="7" name="Straight Arrow Connector 6">
            <a:extLst>
              <a:ext uri="{FF2B5EF4-FFF2-40B4-BE49-F238E27FC236}">
                <a16:creationId xmlns:a16="http://schemas.microsoft.com/office/drawing/2014/main" id="{9CC73F21-903E-3C46-AC9C-7738427987CD}"/>
              </a:ext>
            </a:extLst>
          </p:cNvPr>
          <p:cNvCxnSpPr>
            <a:cxnSpLocks/>
            <a:stCxn id="5" idx="3"/>
          </p:cNvCxnSpPr>
          <p:nvPr/>
        </p:nvCxnSpPr>
        <p:spPr>
          <a:xfrm>
            <a:off x="5199194" y="2835140"/>
            <a:ext cx="3146947" cy="3032930"/>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DD88F4D-637E-B348-A4C4-F12AA9BE2A2C}"/>
                  </a:ext>
                </a:extLst>
              </p:cNvPr>
              <p:cNvSpPr txBox="1"/>
              <p:nvPr/>
            </p:nvSpPr>
            <p:spPr>
              <a:xfrm>
                <a:off x="7859356" y="5344882"/>
                <a:ext cx="1673431" cy="10463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b="1" i="1" dirty="0" smtClean="0">
                              <a:solidFill>
                                <a:schemeClr val="accent2">
                                  <a:lumMod val="75000"/>
                                </a:schemeClr>
                              </a:solidFill>
                              <a:latin typeface="Cambria Math" panose="02040503050406030204" pitchFamily="18" charset="0"/>
                            </a:rPr>
                          </m:ctrlPr>
                        </m:accPr>
                        <m:e>
                          <m:r>
                            <a:rPr lang="en-US" sz="2800" b="1" i="1" dirty="0" smtClean="0">
                              <a:solidFill>
                                <a:schemeClr val="accent2">
                                  <a:lumMod val="75000"/>
                                </a:schemeClr>
                              </a:solidFill>
                              <a:latin typeface="Cambria Math" panose="02040503050406030204" pitchFamily="18" charset="0"/>
                            </a:rPr>
                            <m:t>𝑩</m:t>
                          </m:r>
                        </m:e>
                      </m:acc>
                    </m:oMath>
                  </m:oMathPara>
                </a14:m>
                <a:endParaRPr lang="en-US" sz="2800" b="1" dirty="0">
                  <a:solidFill>
                    <a:schemeClr val="accent2">
                      <a:lumMod val="75000"/>
                    </a:schemeClr>
                  </a:solidFill>
                  <a:latin typeface="Bradley Hand" pitchFamily="2" charset="77"/>
                </a:endParaRPr>
              </a:p>
              <a:p>
                <a:endParaRPr lang="en-DE" sz="2800" b="1" dirty="0">
                  <a:solidFill>
                    <a:schemeClr val="accent2">
                      <a:lumMod val="75000"/>
                    </a:schemeClr>
                  </a:solidFill>
                  <a:latin typeface="Bradley Hand" pitchFamily="2" charset="77"/>
                </a:endParaRPr>
              </a:p>
            </p:txBody>
          </p:sp>
        </mc:Choice>
        <mc:Fallback xmlns="">
          <p:sp>
            <p:nvSpPr>
              <p:cNvPr id="11" name="TextBox 10">
                <a:extLst>
                  <a:ext uri="{FF2B5EF4-FFF2-40B4-BE49-F238E27FC236}">
                    <a16:creationId xmlns:a16="http://schemas.microsoft.com/office/drawing/2014/main" id="{2DD88F4D-637E-B348-A4C4-F12AA9BE2A2C}"/>
                  </a:ext>
                </a:extLst>
              </p:cNvPr>
              <p:cNvSpPr txBox="1">
                <a:spLocks noRot="1" noChangeAspect="1" noMove="1" noResize="1" noEditPoints="1" noAdjustHandles="1" noChangeArrowheads="1" noChangeShapeType="1" noTextEdit="1"/>
              </p:cNvSpPr>
              <p:nvPr/>
            </p:nvSpPr>
            <p:spPr>
              <a:xfrm>
                <a:off x="7859356" y="5344882"/>
                <a:ext cx="1673431" cy="1046377"/>
              </a:xfrm>
              <a:prstGeom prst="rect">
                <a:avLst/>
              </a:prstGeom>
              <a:blipFill>
                <a:blip r:embed="rId2"/>
                <a:stretch>
                  <a:fillRect/>
                </a:stretch>
              </a:blipFill>
            </p:spPr>
            <p:txBody>
              <a:bodyPr/>
              <a:lstStyle/>
              <a:p>
                <a:r>
                  <a:rPr lang="en-DE">
                    <a:noFill/>
                  </a:rPr>
                  <a:t> </a:t>
                </a:r>
              </a:p>
            </p:txBody>
          </p:sp>
        </mc:Fallback>
      </mc:AlternateContent>
      <p:sp>
        <p:nvSpPr>
          <p:cNvPr id="13" name="Oval 12">
            <a:extLst>
              <a:ext uri="{FF2B5EF4-FFF2-40B4-BE49-F238E27FC236}">
                <a16:creationId xmlns:a16="http://schemas.microsoft.com/office/drawing/2014/main" id="{DF941FC9-9D9F-DD4E-AC0B-3E1D405D4DC4}"/>
              </a:ext>
            </a:extLst>
          </p:cNvPr>
          <p:cNvSpPr/>
          <p:nvPr/>
        </p:nvSpPr>
        <p:spPr>
          <a:xfrm>
            <a:off x="7859356" y="4697506"/>
            <a:ext cx="199915" cy="215153"/>
          </a:xfrm>
          <a:prstGeom prst="ellips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3112939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901585-D99D-6A47-823F-66E44A218399}"/>
              </a:ext>
            </a:extLst>
          </p:cNvPr>
          <p:cNvSpPr>
            <a:spLocks noGrp="1"/>
          </p:cNvSpPr>
          <p:nvPr>
            <p:ph type="title" idx="4294967295"/>
          </p:nvPr>
        </p:nvSpPr>
        <p:spPr>
          <a:xfrm>
            <a:off x="612953" y="272384"/>
            <a:ext cx="10966093" cy="1038181"/>
          </a:xfrm>
          <a:prstGeom prst="rect">
            <a:avLst/>
          </a:prstGeom>
        </p:spPr>
        <p:txBody>
          <a:bodyPr>
            <a:noAutofit/>
          </a:bodyPr>
          <a:lstStyle/>
          <a:p>
            <a:pPr algn="ctr"/>
            <a:r>
              <a:rPr lang="en-DE" sz="3600" b="1" dirty="0">
                <a:ln>
                  <a:solidFill>
                    <a:schemeClr val="tx1"/>
                  </a:solidFill>
                </a:ln>
                <a:solidFill>
                  <a:schemeClr val="accent6">
                    <a:lumMod val="75000"/>
                  </a:schemeClr>
                </a:solidFill>
                <a:latin typeface="Times" pitchFamily="2" charset="0"/>
              </a:rPr>
              <a:t>Arrival directions of UHECRs – Toy Model vs Auger (Nitrogen at 40 EeV)</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8" name="Picture 7">
            <a:extLst>
              <a:ext uri="{FF2B5EF4-FFF2-40B4-BE49-F238E27FC236}">
                <a16:creationId xmlns:a16="http://schemas.microsoft.com/office/drawing/2014/main" id="{5F41C4DE-1F52-C445-B725-23049F4D8E1B}"/>
              </a:ext>
            </a:extLst>
          </p:cNvPr>
          <p:cNvPicPr>
            <a:picLocks noChangeAspect="1"/>
          </p:cNvPicPr>
          <p:nvPr/>
        </p:nvPicPr>
        <p:blipFill>
          <a:blip r:embed="rId2"/>
          <a:stretch>
            <a:fillRect/>
          </a:stretch>
        </p:blipFill>
        <p:spPr>
          <a:xfrm>
            <a:off x="-737748" y="387622"/>
            <a:ext cx="7284040" cy="4856026"/>
          </a:xfrm>
          <a:prstGeom prst="rect">
            <a:avLst/>
          </a:prstGeom>
        </p:spPr>
      </p:pic>
      <p:sp>
        <p:nvSpPr>
          <p:cNvPr id="2" name="TextBox 1">
            <a:extLst>
              <a:ext uri="{FF2B5EF4-FFF2-40B4-BE49-F238E27FC236}">
                <a16:creationId xmlns:a16="http://schemas.microsoft.com/office/drawing/2014/main" id="{07105C5A-5D18-8C40-9BA5-1106B4CB84BE}"/>
              </a:ext>
            </a:extLst>
          </p:cNvPr>
          <p:cNvSpPr txBox="1"/>
          <p:nvPr/>
        </p:nvSpPr>
        <p:spPr>
          <a:xfrm>
            <a:off x="8518358" y="4283242"/>
            <a:ext cx="184731" cy="369332"/>
          </a:xfrm>
          <a:prstGeom prst="rect">
            <a:avLst/>
          </a:prstGeom>
          <a:noFill/>
        </p:spPr>
        <p:txBody>
          <a:bodyPr wrap="none" rtlCol="0">
            <a:spAutoFit/>
          </a:bodyPr>
          <a:lstStyle/>
          <a:p>
            <a:endParaRPr lang="en-DE" dirty="0"/>
          </a:p>
        </p:txBody>
      </p:sp>
      <p:sp>
        <p:nvSpPr>
          <p:cNvPr id="23" name="Oval 22">
            <a:extLst>
              <a:ext uri="{FF2B5EF4-FFF2-40B4-BE49-F238E27FC236}">
                <a16:creationId xmlns:a16="http://schemas.microsoft.com/office/drawing/2014/main" id="{883954B3-7804-F747-8841-64EF94CC0557}"/>
              </a:ext>
            </a:extLst>
          </p:cNvPr>
          <p:cNvSpPr/>
          <p:nvPr/>
        </p:nvSpPr>
        <p:spPr>
          <a:xfrm>
            <a:off x="1691047" y="3065897"/>
            <a:ext cx="2426450" cy="480856"/>
          </a:xfrm>
          <a:prstGeom prst="ellipse">
            <a:avLst/>
          </a:prstGeom>
          <a:solidFill>
            <a:schemeClr val="accent4">
              <a:lumMod val="40000"/>
              <a:lumOff val="60000"/>
              <a:alpha val="0"/>
            </a:schemeClr>
          </a:solidFill>
          <a:ln w="444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6" name="Slide Number Placeholder 15">
            <a:extLst>
              <a:ext uri="{FF2B5EF4-FFF2-40B4-BE49-F238E27FC236}">
                <a16:creationId xmlns:a16="http://schemas.microsoft.com/office/drawing/2014/main" id="{5219BC93-49DC-AD4D-82C0-ED6A0BBE43F3}"/>
              </a:ext>
            </a:extLst>
          </p:cNvPr>
          <p:cNvSpPr>
            <a:spLocks noGrp="1"/>
          </p:cNvSpPr>
          <p:nvPr>
            <p:ph type="sldNum" sz="quarter" idx="12"/>
          </p:nvPr>
        </p:nvSpPr>
        <p:spPr/>
        <p:txBody>
          <a:bodyPr/>
          <a:lstStyle/>
          <a:p>
            <a:fld id="{79005ED1-5E81-FA41-8DF2-414BA7B25771}" type="slidenum">
              <a:rPr lang="en-DE" smtClean="0"/>
              <a:t>15</a:t>
            </a:fld>
            <a:endParaRPr lang="en-DE"/>
          </a:p>
        </p:txBody>
      </p:sp>
      <p:sp>
        <p:nvSpPr>
          <p:cNvPr id="17" name="Footer Placeholder 16">
            <a:extLst>
              <a:ext uri="{FF2B5EF4-FFF2-40B4-BE49-F238E27FC236}">
                <a16:creationId xmlns:a16="http://schemas.microsoft.com/office/drawing/2014/main" id="{BC567818-840D-ED42-B611-87E68931FEFD}"/>
              </a:ext>
            </a:extLst>
          </p:cNvPr>
          <p:cNvSpPr>
            <a:spLocks noGrp="1"/>
          </p:cNvSpPr>
          <p:nvPr>
            <p:ph type="ftr" sz="quarter" idx="11"/>
          </p:nvPr>
        </p:nvSpPr>
        <p:spPr>
          <a:xfrm>
            <a:off x="-677877" y="6567439"/>
            <a:ext cx="4114800" cy="365125"/>
          </a:xfrm>
        </p:spPr>
        <p:txBody>
          <a:bodyPr/>
          <a:lstStyle/>
          <a:p>
            <a:r>
              <a:rPr lang="en-GB"/>
              <a:t>V. Shaw - DESY, Zeuthen, TeVPa 2022</a:t>
            </a:r>
            <a:endParaRPr lang="en-DE" dirty="0"/>
          </a:p>
        </p:txBody>
      </p:sp>
      <p:sp>
        <p:nvSpPr>
          <p:cNvPr id="20" name="Rectangle 19">
            <a:extLst>
              <a:ext uri="{FF2B5EF4-FFF2-40B4-BE49-F238E27FC236}">
                <a16:creationId xmlns:a16="http://schemas.microsoft.com/office/drawing/2014/main" id="{91326165-61D2-9546-8DEE-26B07747E5EE}"/>
              </a:ext>
            </a:extLst>
          </p:cNvPr>
          <p:cNvSpPr/>
          <p:nvPr/>
        </p:nvSpPr>
        <p:spPr>
          <a:xfrm>
            <a:off x="-25738" y="4991796"/>
            <a:ext cx="6845637" cy="523220"/>
          </a:xfrm>
          <a:prstGeom prst="rect">
            <a:avLst/>
          </a:prstGeom>
        </p:spPr>
        <p:txBody>
          <a:bodyPr wrap="square">
            <a:spAutoFit/>
          </a:bodyPr>
          <a:lstStyle/>
          <a:p>
            <a:r>
              <a:rPr lang="en-DE" sz="2800" b="1" dirty="0">
                <a:ln>
                  <a:solidFill>
                    <a:schemeClr val="tx1"/>
                  </a:solidFill>
                </a:ln>
                <a:solidFill>
                  <a:schemeClr val="accent6">
                    <a:lumMod val="75000"/>
                  </a:schemeClr>
                </a:solidFill>
                <a:latin typeface="Times" pitchFamily="2" charset="0"/>
              </a:rPr>
              <a:t>Choice of rigidity &amp; species based on PAO </a:t>
            </a:r>
            <a:endParaRPr lang="en-DE" sz="2800" dirty="0"/>
          </a:p>
        </p:txBody>
      </p:sp>
      <p:sp>
        <p:nvSpPr>
          <p:cNvPr id="32" name="Oval 31">
            <a:extLst>
              <a:ext uri="{FF2B5EF4-FFF2-40B4-BE49-F238E27FC236}">
                <a16:creationId xmlns:a16="http://schemas.microsoft.com/office/drawing/2014/main" id="{EDFC691F-7965-A54C-ACB5-5D2EFB447BD4}"/>
              </a:ext>
            </a:extLst>
          </p:cNvPr>
          <p:cNvSpPr/>
          <p:nvPr/>
        </p:nvSpPr>
        <p:spPr>
          <a:xfrm>
            <a:off x="3172977" y="1614352"/>
            <a:ext cx="1226776" cy="933861"/>
          </a:xfrm>
          <a:prstGeom prst="ellipse">
            <a:avLst/>
          </a:prstGeom>
          <a:solidFill>
            <a:srgbClr val="C00000">
              <a:alpha val="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5" name="Rectangle 34">
            <a:extLst>
              <a:ext uri="{FF2B5EF4-FFF2-40B4-BE49-F238E27FC236}">
                <a16:creationId xmlns:a16="http://schemas.microsoft.com/office/drawing/2014/main" id="{7C0CEA75-B43B-7A45-826F-877838CFDCB9}"/>
              </a:ext>
            </a:extLst>
          </p:cNvPr>
          <p:cNvSpPr/>
          <p:nvPr/>
        </p:nvSpPr>
        <p:spPr>
          <a:xfrm>
            <a:off x="-24493" y="5555266"/>
            <a:ext cx="2031325" cy="253916"/>
          </a:xfrm>
          <a:prstGeom prst="rect">
            <a:avLst/>
          </a:prstGeom>
        </p:spPr>
        <p:txBody>
          <a:bodyPr wrap="none">
            <a:spAutoFit/>
          </a:bodyPr>
          <a:lstStyle/>
          <a:p>
            <a:r>
              <a:rPr lang="en-GB" sz="1050" dirty="0" err="1">
                <a:latin typeface="+mj-lt"/>
              </a:rPr>
              <a:t>Aab</a:t>
            </a:r>
            <a:r>
              <a:rPr lang="en-GB" sz="1050" dirty="0">
                <a:latin typeface="+mj-lt"/>
              </a:rPr>
              <a:t> et al 2014 &amp; 2018	</a:t>
            </a:r>
            <a:endParaRPr lang="en-DE" sz="1050" dirty="0">
              <a:latin typeface="+mj-lt"/>
            </a:endParaRPr>
          </a:p>
        </p:txBody>
      </p:sp>
    </p:spTree>
    <p:extLst>
      <p:ext uri="{BB962C8B-B14F-4D97-AF65-F5344CB8AC3E}">
        <p14:creationId xmlns:p14="http://schemas.microsoft.com/office/powerpoint/2010/main" val="23845270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901585-D99D-6A47-823F-66E44A218399}"/>
              </a:ext>
            </a:extLst>
          </p:cNvPr>
          <p:cNvSpPr>
            <a:spLocks noGrp="1"/>
          </p:cNvSpPr>
          <p:nvPr>
            <p:ph type="title" idx="4294967295"/>
          </p:nvPr>
        </p:nvSpPr>
        <p:spPr>
          <a:xfrm>
            <a:off x="612953" y="272384"/>
            <a:ext cx="10966093" cy="1038181"/>
          </a:xfrm>
          <a:prstGeom prst="rect">
            <a:avLst/>
          </a:prstGeom>
        </p:spPr>
        <p:txBody>
          <a:bodyPr>
            <a:noAutofit/>
          </a:bodyPr>
          <a:lstStyle/>
          <a:p>
            <a:pPr algn="ctr"/>
            <a:r>
              <a:rPr lang="en-DE" sz="3600" b="1" dirty="0">
                <a:ln>
                  <a:solidFill>
                    <a:schemeClr val="tx1"/>
                  </a:solidFill>
                </a:ln>
                <a:solidFill>
                  <a:schemeClr val="accent6">
                    <a:lumMod val="75000"/>
                  </a:schemeClr>
                </a:solidFill>
                <a:latin typeface="Times" pitchFamily="2" charset="0"/>
              </a:rPr>
              <a:t>Arrival directions of UHECRs – Toy Model vs Auger (Nitrogen at 40 EeV)</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22" name="Picture 21" descr="A diagram of a planet&#10;&#10;Description automatically generated with low confidence">
            <a:extLst>
              <a:ext uri="{FF2B5EF4-FFF2-40B4-BE49-F238E27FC236}">
                <a16:creationId xmlns:a16="http://schemas.microsoft.com/office/drawing/2014/main" id="{70F77E94-9DF6-5648-8D21-8E4B808AC2C5}"/>
              </a:ext>
            </a:extLst>
          </p:cNvPr>
          <p:cNvPicPr>
            <a:picLocks noChangeAspect="1"/>
          </p:cNvPicPr>
          <p:nvPr/>
        </p:nvPicPr>
        <p:blipFill rotWithShape="1">
          <a:blip r:embed="rId2"/>
          <a:srcRect r="2954" b="1553"/>
          <a:stretch/>
        </p:blipFill>
        <p:spPr>
          <a:xfrm>
            <a:off x="5535024" y="2068822"/>
            <a:ext cx="6656976" cy="4247704"/>
          </a:xfrm>
          <a:prstGeom prst="rect">
            <a:avLst/>
          </a:prstGeom>
        </p:spPr>
      </p:pic>
      <p:pic>
        <p:nvPicPr>
          <p:cNvPr id="8" name="Picture 7">
            <a:extLst>
              <a:ext uri="{FF2B5EF4-FFF2-40B4-BE49-F238E27FC236}">
                <a16:creationId xmlns:a16="http://schemas.microsoft.com/office/drawing/2014/main" id="{5F41C4DE-1F52-C445-B725-23049F4D8E1B}"/>
              </a:ext>
            </a:extLst>
          </p:cNvPr>
          <p:cNvPicPr>
            <a:picLocks noChangeAspect="1"/>
          </p:cNvPicPr>
          <p:nvPr/>
        </p:nvPicPr>
        <p:blipFill>
          <a:blip r:embed="rId3"/>
          <a:stretch>
            <a:fillRect/>
          </a:stretch>
        </p:blipFill>
        <p:spPr>
          <a:xfrm>
            <a:off x="-737748" y="387622"/>
            <a:ext cx="7284040" cy="4856026"/>
          </a:xfrm>
          <a:prstGeom prst="rect">
            <a:avLst/>
          </a:prstGeom>
        </p:spPr>
      </p:pic>
      <p:sp>
        <p:nvSpPr>
          <p:cNvPr id="2" name="TextBox 1">
            <a:extLst>
              <a:ext uri="{FF2B5EF4-FFF2-40B4-BE49-F238E27FC236}">
                <a16:creationId xmlns:a16="http://schemas.microsoft.com/office/drawing/2014/main" id="{07105C5A-5D18-8C40-9BA5-1106B4CB84BE}"/>
              </a:ext>
            </a:extLst>
          </p:cNvPr>
          <p:cNvSpPr txBox="1"/>
          <p:nvPr/>
        </p:nvSpPr>
        <p:spPr>
          <a:xfrm>
            <a:off x="8518358" y="4283242"/>
            <a:ext cx="184731" cy="369332"/>
          </a:xfrm>
          <a:prstGeom prst="rect">
            <a:avLst/>
          </a:prstGeom>
          <a:noFill/>
        </p:spPr>
        <p:txBody>
          <a:bodyPr wrap="none" rtlCol="0">
            <a:spAutoFit/>
          </a:bodyPr>
          <a:lstStyle/>
          <a:p>
            <a:endParaRPr lang="en-DE" dirty="0"/>
          </a:p>
        </p:txBody>
      </p:sp>
      <p:sp>
        <p:nvSpPr>
          <p:cNvPr id="23" name="Oval 22">
            <a:extLst>
              <a:ext uri="{FF2B5EF4-FFF2-40B4-BE49-F238E27FC236}">
                <a16:creationId xmlns:a16="http://schemas.microsoft.com/office/drawing/2014/main" id="{883954B3-7804-F747-8841-64EF94CC0557}"/>
              </a:ext>
            </a:extLst>
          </p:cNvPr>
          <p:cNvSpPr/>
          <p:nvPr/>
        </p:nvSpPr>
        <p:spPr>
          <a:xfrm>
            <a:off x="1691047" y="3065897"/>
            <a:ext cx="2426450" cy="480856"/>
          </a:xfrm>
          <a:prstGeom prst="ellipse">
            <a:avLst/>
          </a:prstGeom>
          <a:solidFill>
            <a:schemeClr val="accent4">
              <a:lumMod val="40000"/>
              <a:lumOff val="60000"/>
              <a:alpha val="0"/>
            </a:schemeClr>
          </a:solidFill>
          <a:ln w="444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6" name="Slide Number Placeholder 15">
            <a:extLst>
              <a:ext uri="{FF2B5EF4-FFF2-40B4-BE49-F238E27FC236}">
                <a16:creationId xmlns:a16="http://schemas.microsoft.com/office/drawing/2014/main" id="{5219BC93-49DC-AD4D-82C0-ED6A0BBE43F3}"/>
              </a:ext>
            </a:extLst>
          </p:cNvPr>
          <p:cNvSpPr>
            <a:spLocks noGrp="1"/>
          </p:cNvSpPr>
          <p:nvPr>
            <p:ph type="sldNum" sz="quarter" idx="12"/>
          </p:nvPr>
        </p:nvSpPr>
        <p:spPr/>
        <p:txBody>
          <a:bodyPr/>
          <a:lstStyle/>
          <a:p>
            <a:fld id="{79005ED1-5E81-FA41-8DF2-414BA7B25771}" type="slidenum">
              <a:rPr lang="en-DE" smtClean="0"/>
              <a:t>16</a:t>
            </a:fld>
            <a:endParaRPr lang="en-DE"/>
          </a:p>
        </p:txBody>
      </p:sp>
      <p:sp>
        <p:nvSpPr>
          <p:cNvPr id="17" name="Footer Placeholder 16">
            <a:extLst>
              <a:ext uri="{FF2B5EF4-FFF2-40B4-BE49-F238E27FC236}">
                <a16:creationId xmlns:a16="http://schemas.microsoft.com/office/drawing/2014/main" id="{BC567818-840D-ED42-B611-87E68931FEFD}"/>
              </a:ext>
            </a:extLst>
          </p:cNvPr>
          <p:cNvSpPr>
            <a:spLocks noGrp="1"/>
          </p:cNvSpPr>
          <p:nvPr>
            <p:ph type="ftr" sz="quarter" idx="11"/>
          </p:nvPr>
        </p:nvSpPr>
        <p:spPr>
          <a:xfrm>
            <a:off x="-677877" y="6567439"/>
            <a:ext cx="4114800" cy="365125"/>
          </a:xfrm>
        </p:spPr>
        <p:txBody>
          <a:bodyPr/>
          <a:lstStyle/>
          <a:p>
            <a:r>
              <a:rPr lang="en-GB"/>
              <a:t>V. Shaw - DESY, Zeuthen, TeVPa 2022</a:t>
            </a:r>
            <a:endParaRPr lang="en-DE" dirty="0"/>
          </a:p>
        </p:txBody>
      </p:sp>
      <p:sp>
        <p:nvSpPr>
          <p:cNvPr id="29" name="Rectangle 28">
            <a:extLst>
              <a:ext uri="{FF2B5EF4-FFF2-40B4-BE49-F238E27FC236}">
                <a16:creationId xmlns:a16="http://schemas.microsoft.com/office/drawing/2014/main" id="{472682D3-4AEC-D547-BB20-43FFAB415F44}"/>
              </a:ext>
            </a:extLst>
          </p:cNvPr>
          <p:cNvSpPr/>
          <p:nvPr/>
        </p:nvSpPr>
        <p:spPr>
          <a:xfrm>
            <a:off x="10672790" y="2861422"/>
            <a:ext cx="1107996" cy="253916"/>
          </a:xfrm>
          <a:prstGeom prst="rect">
            <a:avLst/>
          </a:prstGeom>
        </p:spPr>
        <p:txBody>
          <a:bodyPr wrap="none">
            <a:spAutoFit/>
          </a:bodyPr>
          <a:lstStyle/>
          <a:p>
            <a:r>
              <a:rPr lang="en-GB" sz="1050" dirty="0">
                <a:latin typeface="+mj-lt"/>
              </a:rPr>
              <a:t>Abreu et al 2022	</a:t>
            </a:r>
            <a:endParaRPr lang="en-DE" sz="1050" dirty="0">
              <a:latin typeface="+mj-lt"/>
            </a:endParaRPr>
          </a:p>
        </p:txBody>
      </p:sp>
      <p:sp>
        <p:nvSpPr>
          <p:cNvPr id="20" name="Rectangle 19">
            <a:extLst>
              <a:ext uri="{FF2B5EF4-FFF2-40B4-BE49-F238E27FC236}">
                <a16:creationId xmlns:a16="http://schemas.microsoft.com/office/drawing/2014/main" id="{91326165-61D2-9546-8DEE-26B07747E5EE}"/>
              </a:ext>
            </a:extLst>
          </p:cNvPr>
          <p:cNvSpPr/>
          <p:nvPr/>
        </p:nvSpPr>
        <p:spPr>
          <a:xfrm>
            <a:off x="-25738" y="4991796"/>
            <a:ext cx="6845637" cy="523220"/>
          </a:xfrm>
          <a:prstGeom prst="rect">
            <a:avLst/>
          </a:prstGeom>
        </p:spPr>
        <p:txBody>
          <a:bodyPr wrap="square">
            <a:spAutoFit/>
          </a:bodyPr>
          <a:lstStyle/>
          <a:p>
            <a:r>
              <a:rPr lang="en-DE" sz="2800" b="1" dirty="0">
                <a:ln>
                  <a:solidFill>
                    <a:schemeClr val="tx1"/>
                  </a:solidFill>
                </a:ln>
                <a:solidFill>
                  <a:schemeClr val="accent6">
                    <a:lumMod val="75000"/>
                  </a:schemeClr>
                </a:solidFill>
                <a:latin typeface="Times" pitchFamily="2" charset="0"/>
              </a:rPr>
              <a:t>Choice of rigidity &amp; species based on PAO </a:t>
            </a:r>
            <a:endParaRPr lang="en-DE" sz="2800" dirty="0"/>
          </a:p>
        </p:txBody>
      </p:sp>
      <p:sp>
        <p:nvSpPr>
          <p:cNvPr id="24" name="Oval 23">
            <a:extLst>
              <a:ext uri="{FF2B5EF4-FFF2-40B4-BE49-F238E27FC236}">
                <a16:creationId xmlns:a16="http://schemas.microsoft.com/office/drawing/2014/main" id="{DFE3E826-7F94-1944-B743-3042A988ED50}"/>
              </a:ext>
            </a:extLst>
          </p:cNvPr>
          <p:cNvSpPr/>
          <p:nvPr/>
        </p:nvSpPr>
        <p:spPr>
          <a:xfrm>
            <a:off x="7681563" y="5130799"/>
            <a:ext cx="2426450" cy="476511"/>
          </a:xfrm>
          <a:prstGeom prst="ellipse">
            <a:avLst/>
          </a:prstGeom>
          <a:solidFill>
            <a:schemeClr val="accent4">
              <a:lumMod val="40000"/>
              <a:lumOff val="60000"/>
              <a:alpha val="0"/>
            </a:schemeClr>
          </a:solidFill>
          <a:ln w="444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1" name="Oval 30">
            <a:extLst>
              <a:ext uri="{FF2B5EF4-FFF2-40B4-BE49-F238E27FC236}">
                <a16:creationId xmlns:a16="http://schemas.microsoft.com/office/drawing/2014/main" id="{37C0540A-D626-F04D-864A-E137CF4264F3}"/>
              </a:ext>
            </a:extLst>
          </p:cNvPr>
          <p:cNvSpPr/>
          <p:nvPr/>
        </p:nvSpPr>
        <p:spPr>
          <a:xfrm>
            <a:off x="9201595" y="3465775"/>
            <a:ext cx="1226776" cy="933861"/>
          </a:xfrm>
          <a:prstGeom prst="ellipse">
            <a:avLst/>
          </a:prstGeom>
          <a:solidFill>
            <a:srgbClr val="C00000">
              <a:alpha val="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2" name="Oval 31">
            <a:extLst>
              <a:ext uri="{FF2B5EF4-FFF2-40B4-BE49-F238E27FC236}">
                <a16:creationId xmlns:a16="http://schemas.microsoft.com/office/drawing/2014/main" id="{EDFC691F-7965-A54C-ACB5-5D2EFB447BD4}"/>
              </a:ext>
            </a:extLst>
          </p:cNvPr>
          <p:cNvSpPr/>
          <p:nvPr/>
        </p:nvSpPr>
        <p:spPr>
          <a:xfrm>
            <a:off x="3172977" y="1614352"/>
            <a:ext cx="1226776" cy="933861"/>
          </a:xfrm>
          <a:prstGeom prst="ellipse">
            <a:avLst/>
          </a:prstGeom>
          <a:solidFill>
            <a:srgbClr val="C00000">
              <a:alpha val="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5" name="Rectangle 34">
            <a:extLst>
              <a:ext uri="{FF2B5EF4-FFF2-40B4-BE49-F238E27FC236}">
                <a16:creationId xmlns:a16="http://schemas.microsoft.com/office/drawing/2014/main" id="{7C0CEA75-B43B-7A45-826F-877838CFDCB9}"/>
              </a:ext>
            </a:extLst>
          </p:cNvPr>
          <p:cNvSpPr/>
          <p:nvPr/>
        </p:nvSpPr>
        <p:spPr>
          <a:xfrm>
            <a:off x="-24493" y="5555266"/>
            <a:ext cx="2031325" cy="253916"/>
          </a:xfrm>
          <a:prstGeom prst="rect">
            <a:avLst/>
          </a:prstGeom>
        </p:spPr>
        <p:txBody>
          <a:bodyPr wrap="none">
            <a:spAutoFit/>
          </a:bodyPr>
          <a:lstStyle/>
          <a:p>
            <a:r>
              <a:rPr lang="en-GB" sz="1050" dirty="0" err="1">
                <a:latin typeface="+mj-lt"/>
              </a:rPr>
              <a:t>Aab</a:t>
            </a:r>
            <a:r>
              <a:rPr lang="en-GB" sz="1050" dirty="0">
                <a:latin typeface="+mj-lt"/>
              </a:rPr>
              <a:t> et al 2014 &amp; 2018	</a:t>
            </a:r>
            <a:endParaRPr lang="en-DE" sz="1050" dirty="0">
              <a:latin typeface="+mj-lt"/>
            </a:endParaRPr>
          </a:p>
        </p:txBody>
      </p:sp>
    </p:spTree>
    <p:extLst>
      <p:ext uri="{BB962C8B-B14F-4D97-AF65-F5344CB8AC3E}">
        <p14:creationId xmlns:p14="http://schemas.microsoft.com/office/powerpoint/2010/main" val="3502001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C901585-D99D-6A47-823F-66E44A218399}"/>
              </a:ext>
            </a:extLst>
          </p:cNvPr>
          <p:cNvSpPr>
            <a:spLocks noGrp="1"/>
          </p:cNvSpPr>
          <p:nvPr>
            <p:ph type="title" idx="4294967295"/>
          </p:nvPr>
        </p:nvSpPr>
        <p:spPr>
          <a:xfrm>
            <a:off x="612953" y="272384"/>
            <a:ext cx="10966093" cy="1038181"/>
          </a:xfrm>
          <a:prstGeom prst="rect">
            <a:avLst/>
          </a:prstGeom>
        </p:spPr>
        <p:txBody>
          <a:bodyPr>
            <a:noAutofit/>
          </a:bodyPr>
          <a:lstStyle/>
          <a:p>
            <a:pPr algn="ctr"/>
            <a:r>
              <a:rPr lang="en-DE" sz="3600" b="1" dirty="0">
                <a:ln>
                  <a:solidFill>
                    <a:schemeClr val="tx1"/>
                  </a:solidFill>
                </a:ln>
                <a:solidFill>
                  <a:schemeClr val="accent6">
                    <a:lumMod val="75000"/>
                  </a:schemeClr>
                </a:solidFill>
                <a:latin typeface="Times" pitchFamily="2" charset="0"/>
              </a:rPr>
              <a:t>Arrival directions of UHECRs – Toy Model vs Auger (Nitrogen at 40 EeV)</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22" name="Picture 21" descr="A diagram of a planet&#10;&#10;Description automatically generated with low confidence">
            <a:extLst>
              <a:ext uri="{FF2B5EF4-FFF2-40B4-BE49-F238E27FC236}">
                <a16:creationId xmlns:a16="http://schemas.microsoft.com/office/drawing/2014/main" id="{70F77E94-9DF6-5648-8D21-8E4B808AC2C5}"/>
              </a:ext>
            </a:extLst>
          </p:cNvPr>
          <p:cNvPicPr>
            <a:picLocks noChangeAspect="1"/>
          </p:cNvPicPr>
          <p:nvPr/>
        </p:nvPicPr>
        <p:blipFill rotWithShape="1">
          <a:blip r:embed="rId2"/>
          <a:srcRect r="2954" b="1553"/>
          <a:stretch/>
        </p:blipFill>
        <p:spPr>
          <a:xfrm>
            <a:off x="5535024" y="2068822"/>
            <a:ext cx="6656976" cy="4247704"/>
          </a:xfrm>
          <a:prstGeom prst="rect">
            <a:avLst/>
          </a:prstGeom>
        </p:spPr>
      </p:pic>
      <p:pic>
        <p:nvPicPr>
          <p:cNvPr id="8" name="Picture 7">
            <a:extLst>
              <a:ext uri="{FF2B5EF4-FFF2-40B4-BE49-F238E27FC236}">
                <a16:creationId xmlns:a16="http://schemas.microsoft.com/office/drawing/2014/main" id="{5F41C4DE-1F52-C445-B725-23049F4D8E1B}"/>
              </a:ext>
            </a:extLst>
          </p:cNvPr>
          <p:cNvPicPr>
            <a:picLocks noChangeAspect="1"/>
          </p:cNvPicPr>
          <p:nvPr/>
        </p:nvPicPr>
        <p:blipFill>
          <a:blip r:embed="rId3"/>
          <a:stretch>
            <a:fillRect/>
          </a:stretch>
        </p:blipFill>
        <p:spPr>
          <a:xfrm>
            <a:off x="-737748" y="387622"/>
            <a:ext cx="7284040" cy="4856026"/>
          </a:xfrm>
          <a:prstGeom prst="rect">
            <a:avLst/>
          </a:prstGeom>
        </p:spPr>
      </p:pic>
      <p:sp>
        <p:nvSpPr>
          <p:cNvPr id="2" name="TextBox 1">
            <a:extLst>
              <a:ext uri="{FF2B5EF4-FFF2-40B4-BE49-F238E27FC236}">
                <a16:creationId xmlns:a16="http://schemas.microsoft.com/office/drawing/2014/main" id="{07105C5A-5D18-8C40-9BA5-1106B4CB84BE}"/>
              </a:ext>
            </a:extLst>
          </p:cNvPr>
          <p:cNvSpPr txBox="1"/>
          <p:nvPr/>
        </p:nvSpPr>
        <p:spPr>
          <a:xfrm>
            <a:off x="8518358" y="4283242"/>
            <a:ext cx="184731" cy="369332"/>
          </a:xfrm>
          <a:prstGeom prst="rect">
            <a:avLst/>
          </a:prstGeom>
          <a:noFill/>
        </p:spPr>
        <p:txBody>
          <a:bodyPr wrap="none" rtlCol="0">
            <a:spAutoFit/>
          </a:bodyPr>
          <a:lstStyle/>
          <a:p>
            <a:endParaRPr lang="en-DE" dirty="0"/>
          </a:p>
        </p:txBody>
      </p:sp>
      <p:sp>
        <p:nvSpPr>
          <p:cNvPr id="23" name="Oval 22">
            <a:extLst>
              <a:ext uri="{FF2B5EF4-FFF2-40B4-BE49-F238E27FC236}">
                <a16:creationId xmlns:a16="http://schemas.microsoft.com/office/drawing/2014/main" id="{883954B3-7804-F747-8841-64EF94CC0557}"/>
              </a:ext>
            </a:extLst>
          </p:cNvPr>
          <p:cNvSpPr/>
          <p:nvPr/>
        </p:nvSpPr>
        <p:spPr>
          <a:xfrm>
            <a:off x="1691047" y="3065897"/>
            <a:ext cx="2426450" cy="480856"/>
          </a:xfrm>
          <a:prstGeom prst="ellipse">
            <a:avLst/>
          </a:prstGeom>
          <a:solidFill>
            <a:schemeClr val="accent4">
              <a:lumMod val="40000"/>
              <a:lumOff val="60000"/>
              <a:alpha val="0"/>
            </a:schemeClr>
          </a:solidFill>
          <a:ln w="444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6" name="Slide Number Placeholder 15">
            <a:extLst>
              <a:ext uri="{FF2B5EF4-FFF2-40B4-BE49-F238E27FC236}">
                <a16:creationId xmlns:a16="http://schemas.microsoft.com/office/drawing/2014/main" id="{5219BC93-49DC-AD4D-82C0-ED6A0BBE43F3}"/>
              </a:ext>
            </a:extLst>
          </p:cNvPr>
          <p:cNvSpPr>
            <a:spLocks noGrp="1"/>
          </p:cNvSpPr>
          <p:nvPr>
            <p:ph type="sldNum" sz="quarter" idx="12"/>
          </p:nvPr>
        </p:nvSpPr>
        <p:spPr/>
        <p:txBody>
          <a:bodyPr/>
          <a:lstStyle/>
          <a:p>
            <a:fld id="{79005ED1-5E81-FA41-8DF2-414BA7B25771}" type="slidenum">
              <a:rPr lang="en-DE" smtClean="0"/>
              <a:t>17</a:t>
            </a:fld>
            <a:endParaRPr lang="en-DE"/>
          </a:p>
        </p:txBody>
      </p:sp>
      <p:sp>
        <p:nvSpPr>
          <p:cNvPr id="17" name="Footer Placeholder 16">
            <a:extLst>
              <a:ext uri="{FF2B5EF4-FFF2-40B4-BE49-F238E27FC236}">
                <a16:creationId xmlns:a16="http://schemas.microsoft.com/office/drawing/2014/main" id="{BC567818-840D-ED42-B611-87E68931FEFD}"/>
              </a:ext>
            </a:extLst>
          </p:cNvPr>
          <p:cNvSpPr>
            <a:spLocks noGrp="1"/>
          </p:cNvSpPr>
          <p:nvPr>
            <p:ph type="ftr" sz="quarter" idx="11"/>
          </p:nvPr>
        </p:nvSpPr>
        <p:spPr>
          <a:xfrm>
            <a:off x="-677877" y="6567439"/>
            <a:ext cx="4114800" cy="365125"/>
          </a:xfrm>
        </p:spPr>
        <p:txBody>
          <a:bodyPr/>
          <a:lstStyle/>
          <a:p>
            <a:r>
              <a:rPr lang="en-GB"/>
              <a:t>V. Shaw - DESY, Zeuthen, TeVPa 2022</a:t>
            </a:r>
            <a:endParaRPr lang="en-DE" dirty="0"/>
          </a:p>
        </p:txBody>
      </p:sp>
      <p:sp>
        <p:nvSpPr>
          <p:cNvPr id="29" name="Rectangle 28">
            <a:extLst>
              <a:ext uri="{FF2B5EF4-FFF2-40B4-BE49-F238E27FC236}">
                <a16:creationId xmlns:a16="http://schemas.microsoft.com/office/drawing/2014/main" id="{472682D3-4AEC-D547-BB20-43FFAB415F44}"/>
              </a:ext>
            </a:extLst>
          </p:cNvPr>
          <p:cNvSpPr/>
          <p:nvPr/>
        </p:nvSpPr>
        <p:spPr>
          <a:xfrm>
            <a:off x="10672790" y="2861422"/>
            <a:ext cx="1107996" cy="253916"/>
          </a:xfrm>
          <a:prstGeom prst="rect">
            <a:avLst/>
          </a:prstGeom>
        </p:spPr>
        <p:txBody>
          <a:bodyPr wrap="none">
            <a:spAutoFit/>
          </a:bodyPr>
          <a:lstStyle/>
          <a:p>
            <a:r>
              <a:rPr lang="en-GB" sz="1050" dirty="0">
                <a:latin typeface="+mj-lt"/>
              </a:rPr>
              <a:t>Abreu et al 2022	</a:t>
            </a:r>
            <a:endParaRPr lang="en-DE" sz="1050" dirty="0">
              <a:latin typeface="+mj-lt"/>
            </a:endParaRPr>
          </a:p>
        </p:txBody>
      </p:sp>
      <p:cxnSp>
        <p:nvCxnSpPr>
          <p:cNvPr id="12" name="Straight Arrow Connector 11">
            <a:extLst>
              <a:ext uri="{FF2B5EF4-FFF2-40B4-BE49-F238E27FC236}">
                <a16:creationId xmlns:a16="http://schemas.microsoft.com/office/drawing/2014/main" id="{A62C977B-B498-1940-95EB-2458B4F27C2B}"/>
              </a:ext>
            </a:extLst>
          </p:cNvPr>
          <p:cNvCxnSpPr>
            <a:cxnSpLocks/>
            <a:stCxn id="23" idx="6"/>
            <a:endCxn id="24" idx="1"/>
          </p:cNvCxnSpPr>
          <p:nvPr/>
        </p:nvCxnSpPr>
        <p:spPr>
          <a:xfrm>
            <a:off x="4117497" y="3306325"/>
            <a:ext cx="3919411" cy="1894257"/>
          </a:xfrm>
          <a:prstGeom prst="straightConnector1">
            <a:avLst/>
          </a:prstGeom>
          <a:ln w="44450">
            <a:solidFill>
              <a:schemeClr val="accent6">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91326165-61D2-9546-8DEE-26B07747E5EE}"/>
              </a:ext>
            </a:extLst>
          </p:cNvPr>
          <p:cNvSpPr/>
          <p:nvPr/>
        </p:nvSpPr>
        <p:spPr>
          <a:xfrm>
            <a:off x="-25738" y="4991796"/>
            <a:ext cx="6845637" cy="523220"/>
          </a:xfrm>
          <a:prstGeom prst="rect">
            <a:avLst/>
          </a:prstGeom>
        </p:spPr>
        <p:txBody>
          <a:bodyPr wrap="square">
            <a:spAutoFit/>
          </a:bodyPr>
          <a:lstStyle/>
          <a:p>
            <a:r>
              <a:rPr lang="en-DE" sz="2800" b="1" dirty="0">
                <a:ln>
                  <a:solidFill>
                    <a:schemeClr val="tx1"/>
                  </a:solidFill>
                </a:ln>
                <a:solidFill>
                  <a:schemeClr val="accent6">
                    <a:lumMod val="75000"/>
                  </a:schemeClr>
                </a:solidFill>
                <a:latin typeface="Times" pitchFamily="2" charset="0"/>
              </a:rPr>
              <a:t>Choice of rigidity &amp; species based on PAO </a:t>
            </a:r>
            <a:endParaRPr lang="en-DE" sz="2800" dirty="0"/>
          </a:p>
        </p:txBody>
      </p:sp>
      <p:sp>
        <p:nvSpPr>
          <p:cNvPr id="24" name="Oval 23">
            <a:extLst>
              <a:ext uri="{FF2B5EF4-FFF2-40B4-BE49-F238E27FC236}">
                <a16:creationId xmlns:a16="http://schemas.microsoft.com/office/drawing/2014/main" id="{DFE3E826-7F94-1944-B743-3042A988ED50}"/>
              </a:ext>
            </a:extLst>
          </p:cNvPr>
          <p:cNvSpPr/>
          <p:nvPr/>
        </p:nvSpPr>
        <p:spPr>
          <a:xfrm>
            <a:off x="7681563" y="5130799"/>
            <a:ext cx="2426450" cy="476511"/>
          </a:xfrm>
          <a:prstGeom prst="ellipse">
            <a:avLst/>
          </a:prstGeom>
          <a:solidFill>
            <a:schemeClr val="accent4">
              <a:lumMod val="40000"/>
              <a:lumOff val="60000"/>
              <a:alpha val="0"/>
            </a:schemeClr>
          </a:solidFill>
          <a:ln w="444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cxnSp>
        <p:nvCxnSpPr>
          <p:cNvPr id="33" name="Straight Arrow Connector 32">
            <a:extLst>
              <a:ext uri="{FF2B5EF4-FFF2-40B4-BE49-F238E27FC236}">
                <a16:creationId xmlns:a16="http://schemas.microsoft.com/office/drawing/2014/main" id="{F6F8D2EA-3070-364D-8187-4E0EC7D68285}"/>
              </a:ext>
            </a:extLst>
          </p:cNvPr>
          <p:cNvCxnSpPr>
            <a:cxnSpLocks/>
          </p:cNvCxnSpPr>
          <p:nvPr/>
        </p:nvCxnSpPr>
        <p:spPr>
          <a:xfrm>
            <a:off x="4399753" y="2163664"/>
            <a:ext cx="4855245" cy="1541010"/>
          </a:xfrm>
          <a:prstGeom prst="straightConnector1">
            <a:avLst/>
          </a:prstGeom>
          <a:ln w="4445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37C0540A-D626-F04D-864A-E137CF4264F3}"/>
              </a:ext>
            </a:extLst>
          </p:cNvPr>
          <p:cNvSpPr/>
          <p:nvPr/>
        </p:nvSpPr>
        <p:spPr>
          <a:xfrm>
            <a:off x="9201595" y="3465775"/>
            <a:ext cx="1226776" cy="933861"/>
          </a:xfrm>
          <a:prstGeom prst="ellipse">
            <a:avLst/>
          </a:prstGeom>
          <a:solidFill>
            <a:srgbClr val="C00000">
              <a:alpha val="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2" name="Oval 31">
            <a:extLst>
              <a:ext uri="{FF2B5EF4-FFF2-40B4-BE49-F238E27FC236}">
                <a16:creationId xmlns:a16="http://schemas.microsoft.com/office/drawing/2014/main" id="{EDFC691F-7965-A54C-ACB5-5D2EFB447BD4}"/>
              </a:ext>
            </a:extLst>
          </p:cNvPr>
          <p:cNvSpPr/>
          <p:nvPr/>
        </p:nvSpPr>
        <p:spPr>
          <a:xfrm>
            <a:off x="3172977" y="1614352"/>
            <a:ext cx="1226776" cy="933861"/>
          </a:xfrm>
          <a:prstGeom prst="ellipse">
            <a:avLst/>
          </a:prstGeom>
          <a:solidFill>
            <a:srgbClr val="C00000">
              <a:alpha val="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4" name="Rounded Rectangle 33">
            <a:extLst>
              <a:ext uri="{FF2B5EF4-FFF2-40B4-BE49-F238E27FC236}">
                <a16:creationId xmlns:a16="http://schemas.microsoft.com/office/drawing/2014/main" id="{A57BF6C1-98C6-134A-B085-29E69E3A6F74}"/>
              </a:ext>
            </a:extLst>
          </p:cNvPr>
          <p:cNvSpPr/>
          <p:nvPr/>
        </p:nvSpPr>
        <p:spPr>
          <a:xfrm rot="21097064">
            <a:off x="2765144" y="3156865"/>
            <a:ext cx="7749176" cy="498537"/>
          </a:xfrm>
          <a:prstGeom prst="roundRect">
            <a:avLst/>
          </a:prstGeom>
          <a:solidFill>
            <a:schemeClr val="accent4">
              <a:lumMod val="40000"/>
              <a:lumOff val="60000"/>
              <a:alpha val="74009"/>
            </a:schemeClr>
          </a:solidFill>
          <a:ln w="539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1" name="TextBox 20">
            <a:extLst>
              <a:ext uri="{FF2B5EF4-FFF2-40B4-BE49-F238E27FC236}">
                <a16:creationId xmlns:a16="http://schemas.microsoft.com/office/drawing/2014/main" id="{69C64C12-A5A3-D440-B081-269285AD2997}"/>
              </a:ext>
            </a:extLst>
          </p:cNvPr>
          <p:cNvSpPr txBox="1"/>
          <p:nvPr/>
        </p:nvSpPr>
        <p:spPr>
          <a:xfrm rot="21072674">
            <a:off x="2753396" y="3067296"/>
            <a:ext cx="8869080" cy="461665"/>
          </a:xfrm>
          <a:prstGeom prst="rect">
            <a:avLst/>
          </a:prstGeom>
          <a:noFill/>
        </p:spPr>
        <p:txBody>
          <a:bodyPr wrap="square" rtlCol="0">
            <a:spAutoFit/>
          </a:bodyPr>
          <a:lstStyle/>
          <a:p>
            <a:r>
              <a:rPr lang="en-DE" sz="2400" b="1" dirty="0">
                <a:solidFill>
                  <a:schemeClr val="accent5">
                    <a:lumMod val="50000"/>
                  </a:schemeClr>
                </a:solidFill>
                <a:latin typeface="+mj-lt"/>
              </a:rPr>
              <a:t>Toy model best fit case is similar to the PAO observations</a:t>
            </a:r>
          </a:p>
        </p:txBody>
      </p:sp>
      <p:sp>
        <p:nvSpPr>
          <p:cNvPr id="35" name="Rectangle 34">
            <a:extLst>
              <a:ext uri="{FF2B5EF4-FFF2-40B4-BE49-F238E27FC236}">
                <a16:creationId xmlns:a16="http://schemas.microsoft.com/office/drawing/2014/main" id="{7C0CEA75-B43B-7A45-826F-877838CFDCB9}"/>
              </a:ext>
            </a:extLst>
          </p:cNvPr>
          <p:cNvSpPr/>
          <p:nvPr/>
        </p:nvSpPr>
        <p:spPr>
          <a:xfrm>
            <a:off x="-24493" y="5555266"/>
            <a:ext cx="2031325" cy="253916"/>
          </a:xfrm>
          <a:prstGeom prst="rect">
            <a:avLst/>
          </a:prstGeom>
        </p:spPr>
        <p:txBody>
          <a:bodyPr wrap="none">
            <a:spAutoFit/>
          </a:bodyPr>
          <a:lstStyle/>
          <a:p>
            <a:r>
              <a:rPr lang="en-GB" sz="1050" dirty="0" err="1">
                <a:latin typeface="+mj-lt"/>
              </a:rPr>
              <a:t>Aab</a:t>
            </a:r>
            <a:r>
              <a:rPr lang="en-GB" sz="1050" dirty="0">
                <a:latin typeface="+mj-lt"/>
              </a:rPr>
              <a:t> et al 2014 &amp; 2018	</a:t>
            </a:r>
            <a:endParaRPr lang="en-DE" sz="1050" dirty="0">
              <a:latin typeface="+mj-lt"/>
            </a:endParaRPr>
          </a:p>
        </p:txBody>
      </p:sp>
    </p:spTree>
    <p:extLst>
      <p:ext uri="{BB962C8B-B14F-4D97-AF65-F5344CB8AC3E}">
        <p14:creationId xmlns:p14="http://schemas.microsoft.com/office/powerpoint/2010/main" val="1279985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A461F-0948-384E-BD1B-E141BC882B3A}"/>
              </a:ext>
            </a:extLst>
          </p:cNvPr>
          <p:cNvSpPr>
            <a:spLocks noGrp="1"/>
          </p:cNvSpPr>
          <p:nvPr>
            <p:ph type="title" idx="4294967295"/>
          </p:nvPr>
        </p:nvSpPr>
        <p:spPr>
          <a:xfrm>
            <a:off x="861833" y="-208132"/>
            <a:ext cx="10515600" cy="1325563"/>
          </a:xfrm>
          <a:prstGeom prst="rect">
            <a:avLst/>
          </a:prstGeom>
        </p:spPr>
        <p:txBody>
          <a:bodyPr>
            <a:normAutofit/>
          </a:bodyPr>
          <a:lstStyle/>
          <a:p>
            <a:pPr algn="ctr"/>
            <a:r>
              <a:rPr lang="en-DE" sz="2400" b="1" dirty="0">
                <a:ln>
                  <a:solidFill>
                    <a:schemeClr val="tx1"/>
                  </a:solidFill>
                </a:ln>
                <a:solidFill>
                  <a:schemeClr val="accent6">
                    <a:lumMod val="75000"/>
                  </a:schemeClr>
                </a:solidFill>
                <a:latin typeface="Times" pitchFamily="2" charset="0"/>
              </a:rPr>
              <a:t>Toy Model vs JF12 Torroidal Halo</a:t>
            </a:r>
            <a:br>
              <a:rPr lang="en-DE" sz="2400" b="1" dirty="0">
                <a:ln>
                  <a:solidFill>
                    <a:schemeClr val="tx1"/>
                  </a:solidFill>
                </a:ln>
                <a:solidFill>
                  <a:schemeClr val="accent6">
                    <a:lumMod val="75000"/>
                  </a:schemeClr>
                </a:solidFill>
                <a:latin typeface="Times" pitchFamily="2" charset="0"/>
              </a:rPr>
            </a:br>
            <a:r>
              <a:rPr lang="en-DE" sz="2400" b="1" dirty="0">
                <a:ln>
                  <a:solidFill>
                    <a:schemeClr val="tx1"/>
                  </a:solidFill>
                </a:ln>
                <a:solidFill>
                  <a:schemeClr val="accent6">
                    <a:lumMod val="75000"/>
                  </a:schemeClr>
                </a:solidFill>
                <a:latin typeface="Times" pitchFamily="2" charset="0"/>
              </a:rPr>
              <a:t>Nitrogen at 40 EeV</a:t>
            </a:r>
          </a:p>
        </p:txBody>
      </p:sp>
      <p:pic>
        <p:nvPicPr>
          <p:cNvPr id="7" name="Picture 6">
            <a:extLst>
              <a:ext uri="{FF2B5EF4-FFF2-40B4-BE49-F238E27FC236}">
                <a16:creationId xmlns:a16="http://schemas.microsoft.com/office/drawing/2014/main" id="{A1E89E94-6C9B-9845-944E-0B7C6C583159}"/>
              </a:ext>
            </a:extLst>
          </p:cNvPr>
          <p:cNvPicPr>
            <a:picLocks noChangeAspect="1"/>
          </p:cNvPicPr>
          <p:nvPr/>
        </p:nvPicPr>
        <p:blipFill rotWithShape="1">
          <a:blip r:embed="rId2"/>
          <a:srcRect l="6710" t="5702" r="6239" b="6820"/>
          <a:stretch/>
        </p:blipFill>
        <p:spPr>
          <a:xfrm>
            <a:off x="-202489" y="558590"/>
            <a:ext cx="6375318" cy="4271059"/>
          </a:xfrm>
          <a:prstGeom prst="rect">
            <a:avLst/>
          </a:prstGeom>
        </p:spPr>
      </p:pic>
      <p:sp>
        <p:nvSpPr>
          <p:cNvPr id="15" name="Freeform 14">
            <a:extLst>
              <a:ext uri="{FF2B5EF4-FFF2-40B4-BE49-F238E27FC236}">
                <a16:creationId xmlns:a16="http://schemas.microsoft.com/office/drawing/2014/main" id="{FC0E2D32-53F7-6240-B7E1-7206E0521A59}"/>
              </a:ext>
            </a:extLst>
          </p:cNvPr>
          <p:cNvSpPr/>
          <p:nvPr/>
        </p:nvSpPr>
        <p:spPr>
          <a:xfrm rot="2552128">
            <a:off x="10457171" y="401830"/>
            <a:ext cx="2230016" cy="313520"/>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6" name="TextBox 15">
            <a:extLst>
              <a:ext uri="{FF2B5EF4-FFF2-40B4-BE49-F238E27FC236}">
                <a16:creationId xmlns:a16="http://schemas.microsoft.com/office/drawing/2014/main" id="{A0B38A43-9AA3-4B4C-8B4A-65E66EA90034}"/>
              </a:ext>
            </a:extLst>
          </p:cNvPr>
          <p:cNvSpPr txBox="1"/>
          <p:nvPr/>
        </p:nvSpPr>
        <p:spPr>
          <a:xfrm>
            <a:off x="11790785" y="851681"/>
            <a:ext cx="298580" cy="461665"/>
          </a:xfrm>
          <a:prstGeom prst="rect">
            <a:avLst/>
          </a:prstGeom>
          <a:noFill/>
        </p:spPr>
        <p:txBody>
          <a:bodyPr wrap="square" rtlCol="0">
            <a:spAutoFit/>
          </a:bodyPr>
          <a:lstStyle/>
          <a:p>
            <a:r>
              <a:rPr lang="en-DE" sz="2400" dirty="0">
                <a:solidFill>
                  <a:schemeClr val="accent2">
                    <a:lumMod val="75000"/>
                  </a:schemeClr>
                </a:solidFill>
                <a:latin typeface="Bradley Hand" pitchFamily="2" charset="77"/>
              </a:rPr>
              <a:t>p</a:t>
            </a:r>
          </a:p>
        </p:txBody>
      </p:sp>
      <p:cxnSp>
        <p:nvCxnSpPr>
          <p:cNvPr id="20" name="Straight Arrow Connector 19">
            <a:extLst>
              <a:ext uri="{FF2B5EF4-FFF2-40B4-BE49-F238E27FC236}">
                <a16:creationId xmlns:a16="http://schemas.microsoft.com/office/drawing/2014/main" id="{90FB2D33-E506-0E45-A7DF-53EFD4C87F6C}"/>
              </a:ext>
            </a:extLst>
          </p:cNvPr>
          <p:cNvCxnSpPr>
            <a:cxnSpLocks/>
          </p:cNvCxnSpPr>
          <p:nvPr/>
        </p:nvCxnSpPr>
        <p:spPr>
          <a:xfrm>
            <a:off x="10903662" y="-110034"/>
            <a:ext cx="1337034" cy="1192548"/>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A36A1A53-2B66-B148-BC6E-57AE9B237FFA}"/>
              </a:ext>
            </a:extLst>
          </p:cNvPr>
          <p:cNvPicPr>
            <a:picLocks noChangeAspect="1"/>
          </p:cNvPicPr>
          <p:nvPr/>
        </p:nvPicPr>
        <p:blipFill rotWithShape="1">
          <a:blip r:embed="rId3"/>
          <a:srcRect l="9496" t="6695" r="9341" b="3637"/>
          <a:stretch/>
        </p:blipFill>
        <p:spPr>
          <a:xfrm>
            <a:off x="5813878" y="529785"/>
            <a:ext cx="6060169" cy="4463490"/>
          </a:xfrm>
          <a:prstGeom prst="rect">
            <a:avLst/>
          </a:prstGeom>
        </p:spPr>
      </p:pic>
      <p:sp>
        <p:nvSpPr>
          <p:cNvPr id="3" name="Slide Number Placeholder 2">
            <a:extLst>
              <a:ext uri="{FF2B5EF4-FFF2-40B4-BE49-F238E27FC236}">
                <a16:creationId xmlns:a16="http://schemas.microsoft.com/office/drawing/2014/main" id="{95856CC8-8EE2-3345-B221-69F5EFCA9DA1}"/>
              </a:ext>
            </a:extLst>
          </p:cNvPr>
          <p:cNvSpPr>
            <a:spLocks noGrp="1"/>
          </p:cNvSpPr>
          <p:nvPr>
            <p:ph type="sldNum" sz="quarter" idx="12"/>
          </p:nvPr>
        </p:nvSpPr>
        <p:spPr/>
        <p:txBody>
          <a:bodyPr/>
          <a:lstStyle/>
          <a:p>
            <a:fld id="{79005ED1-5E81-FA41-8DF2-414BA7B25771}" type="slidenum">
              <a:rPr lang="en-DE" smtClean="0"/>
              <a:t>18</a:t>
            </a:fld>
            <a:endParaRPr lang="en-DE"/>
          </a:p>
        </p:txBody>
      </p:sp>
      <p:sp>
        <p:nvSpPr>
          <p:cNvPr id="4" name="Footer Placeholder 3">
            <a:extLst>
              <a:ext uri="{FF2B5EF4-FFF2-40B4-BE49-F238E27FC236}">
                <a16:creationId xmlns:a16="http://schemas.microsoft.com/office/drawing/2014/main" id="{1EC24168-A676-C045-9BA2-B9A55CE3BCAC}"/>
              </a:ext>
            </a:extLst>
          </p:cNvPr>
          <p:cNvSpPr>
            <a:spLocks noGrp="1"/>
          </p:cNvSpPr>
          <p:nvPr>
            <p:ph type="ftr" sz="quarter" idx="11"/>
          </p:nvPr>
        </p:nvSpPr>
        <p:spPr>
          <a:xfrm>
            <a:off x="-214529" y="6627553"/>
            <a:ext cx="3259183" cy="293273"/>
          </a:xfrm>
        </p:spPr>
        <p:txBody>
          <a:bodyPr/>
          <a:lstStyle/>
          <a:p>
            <a:r>
              <a:rPr lang="en-GB"/>
              <a:t>V. Shaw - DESY, Zeuthen, TeVPa 2022</a:t>
            </a:r>
            <a:endParaRPr lang="en-DE" dirty="0"/>
          </a:p>
        </p:txBody>
      </p:sp>
      <p:sp>
        <p:nvSpPr>
          <p:cNvPr id="10" name="Oval 9">
            <a:extLst>
              <a:ext uri="{FF2B5EF4-FFF2-40B4-BE49-F238E27FC236}">
                <a16:creationId xmlns:a16="http://schemas.microsoft.com/office/drawing/2014/main" id="{D842F6A9-47B5-1B43-8F1C-0F490937F044}"/>
              </a:ext>
            </a:extLst>
          </p:cNvPr>
          <p:cNvSpPr/>
          <p:nvPr/>
        </p:nvSpPr>
        <p:spPr>
          <a:xfrm>
            <a:off x="1870162" y="2653686"/>
            <a:ext cx="2230015" cy="782439"/>
          </a:xfrm>
          <a:prstGeom prst="ellipse">
            <a:avLst/>
          </a:prstGeom>
          <a:solidFill>
            <a:schemeClr val="accent1">
              <a:alpha val="0"/>
            </a:schemeClr>
          </a:solidFill>
          <a:ln w="31750">
            <a:solidFill>
              <a:srgbClr val="E52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1" name="Oval 20">
            <a:extLst>
              <a:ext uri="{FF2B5EF4-FFF2-40B4-BE49-F238E27FC236}">
                <a16:creationId xmlns:a16="http://schemas.microsoft.com/office/drawing/2014/main" id="{AEB5D2FA-F3B1-FE42-B86A-C5931B304939}"/>
              </a:ext>
            </a:extLst>
          </p:cNvPr>
          <p:cNvSpPr/>
          <p:nvPr/>
        </p:nvSpPr>
        <p:spPr>
          <a:xfrm>
            <a:off x="8559800" y="2197101"/>
            <a:ext cx="673099" cy="761264"/>
          </a:xfrm>
          <a:prstGeom prst="ellipse">
            <a:avLst/>
          </a:prstGeom>
          <a:solidFill>
            <a:schemeClr val="accent1">
              <a:alpha val="0"/>
            </a:schemeClr>
          </a:solidFill>
          <a:ln w="31750">
            <a:solidFill>
              <a:srgbClr val="E52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BD3EFCC-169C-0047-9E29-99D3DF555155}"/>
                  </a:ext>
                </a:extLst>
              </p:cNvPr>
              <p:cNvSpPr txBox="1"/>
              <p:nvPr/>
            </p:nvSpPr>
            <p:spPr>
              <a:xfrm>
                <a:off x="7058358" y="4723158"/>
                <a:ext cx="7690608" cy="523220"/>
              </a:xfrm>
              <a:prstGeom prst="rect">
                <a:avLst/>
              </a:prstGeom>
              <a:noFill/>
            </p:spPr>
            <p:txBody>
              <a:bodyPr wrap="square" rtlCol="0">
                <a:spAutoFit/>
              </a:bodyPr>
              <a:lstStyle/>
              <a:p>
                <a14:m>
                  <m:oMath xmlns:m="http://schemas.openxmlformats.org/officeDocument/2006/math">
                    <m:sSub>
                      <m:sSubPr>
                        <m:ctrlPr>
                          <a:rPr lang="en-US" sz="2800" b="1" i="1" smtClean="0">
                            <a:solidFill>
                              <a:schemeClr val="accent6">
                                <a:lumMod val="50000"/>
                              </a:schemeClr>
                            </a:solidFill>
                            <a:latin typeface="Cambria Math" panose="02040503050406030204" pitchFamily="18" charset="0"/>
                          </a:rPr>
                        </m:ctrlPr>
                      </m:sSubPr>
                      <m:e>
                        <m:r>
                          <a:rPr lang="en-US" sz="2800" b="1" i="1" smtClean="0">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𝐍𝐆𝐂</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𝟐𝟓𝟑</m:t>
                        </m:r>
                      </m:sub>
                    </m:sSub>
                  </m:oMath>
                </a14:m>
                <a:r>
                  <a:rPr lang="en-DE" sz="2800" b="1" dirty="0">
                    <a:solidFill>
                      <a:schemeClr val="accent6">
                        <a:lumMod val="50000"/>
                      </a:schemeClr>
                    </a:solidFill>
                    <a:latin typeface="+mj-lt"/>
                  </a:rPr>
                  <a:t> = </a:t>
                </a:r>
                <a14:m>
                  <m:oMath xmlns:m="http://schemas.openxmlformats.org/officeDocument/2006/math">
                    <m:sSup>
                      <m:sSupPr>
                        <m:ctrlPr>
                          <a:rPr lang="en-US" sz="2800" b="1" i="1" smtClean="0">
                            <a:solidFill>
                              <a:schemeClr val="accent6">
                                <a:lumMod val="50000"/>
                              </a:schemeClr>
                            </a:solidFill>
                            <a:latin typeface="Cambria Math" panose="02040503050406030204" pitchFamily="18" charset="0"/>
                          </a:rPr>
                        </m:ctrlPr>
                      </m:sSupPr>
                      <m:e>
                        <m:r>
                          <a:rPr lang="en-US" sz="2800" b="1" i="1" smtClean="0">
                            <a:solidFill>
                              <a:schemeClr val="accent6">
                                <a:lumMod val="50000"/>
                              </a:schemeClr>
                            </a:solidFill>
                            <a:latin typeface="Cambria Math" panose="02040503050406030204" pitchFamily="18" charset="0"/>
                          </a:rPr>
                          <m:t>𝟗</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14:m>
                  <m:oMath xmlns:m="http://schemas.openxmlformats.org/officeDocument/2006/math">
                    <m:sSub>
                      <m:sSubPr>
                        <m:ctrlPr>
                          <a:rPr lang="en-US" sz="2800" b="1" i="1">
                            <a:solidFill>
                              <a:schemeClr val="accent6">
                                <a:lumMod val="50000"/>
                              </a:schemeClr>
                            </a:solidFill>
                            <a:latin typeface="Cambria Math" panose="02040503050406030204" pitchFamily="18" charset="0"/>
                          </a:rPr>
                        </m:ctrlPr>
                      </m:sSubPr>
                      <m:e>
                        <m:r>
                          <a:rPr lang="en-US" sz="2800" b="1" i="1">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𝐂𝐞𝐧</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𝐀</m:t>
                        </m:r>
                      </m:sub>
                    </m:sSub>
                    <m:r>
                      <a:rPr lang="en-US" sz="2800" b="1" i="0" smtClean="0">
                        <a:solidFill>
                          <a:schemeClr val="accent6">
                            <a:lumMod val="50000"/>
                          </a:schemeClr>
                        </a:solidFill>
                        <a:latin typeface="Cambria Math" panose="02040503050406030204" pitchFamily="18" charset="0"/>
                      </a:rPr>
                      <m:t>=</m:t>
                    </m:r>
                    <m:sSup>
                      <m:sSupPr>
                        <m:ctrlPr>
                          <a:rPr lang="en-US" sz="2800" b="1" i="1" smtClean="0">
                            <a:solidFill>
                              <a:schemeClr val="accent6">
                                <a:lumMod val="50000"/>
                              </a:schemeClr>
                            </a:solidFill>
                            <a:latin typeface="Cambria Math" panose="02040503050406030204" pitchFamily="18" charset="0"/>
                          </a:rPr>
                        </m:ctrlPr>
                      </m:sSupPr>
                      <m:e>
                        <m:r>
                          <a:rPr lang="en-US" sz="2800" b="1" i="0" smtClean="0">
                            <a:solidFill>
                              <a:schemeClr val="accent6">
                                <a:lumMod val="50000"/>
                              </a:schemeClr>
                            </a:solidFill>
                            <a:latin typeface="Cambria Math" panose="02040503050406030204" pitchFamily="18" charset="0"/>
                          </a:rPr>
                          <m:t>𝟐𝟐</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p>
            </p:txBody>
          </p:sp>
        </mc:Choice>
        <mc:Fallback xmlns="">
          <p:sp>
            <p:nvSpPr>
              <p:cNvPr id="11" name="TextBox 10">
                <a:extLst>
                  <a:ext uri="{FF2B5EF4-FFF2-40B4-BE49-F238E27FC236}">
                    <a16:creationId xmlns:a16="http://schemas.microsoft.com/office/drawing/2014/main" id="{2BD3EFCC-169C-0047-9E29-99D3DF555155}"/>
                  </a:ext>
                </a:extLst>
              </p:cNvPr>
              <p:cNvSpPr txBox="1">
                <a:spLocks noRot="1" noChangeAspect="1" noMove="1" noResize="1" noEditPoints="1" noAdjustHandles="1" noChangeArrowheads="1" noChangeShapeType="1" noTextEdit="1"/>
              </p:cNvSpPr>
              <p:nvPr/>
            </p:nvSpPr>
            <p:spPr>
              <a:xfrm>
                <a:off x="7058358" y="4723158"/>
                <a:ext cx="7690608" cy="523220"/>
              </a:xfrm>
              <a:prstGeom prst="rect">
                <a:avLst/>
              </a:prstGeom>
              <a:blipFill>
                <a:blip r:embed="rId4"/>
                <a:stretch>
                  <a:fillRect t="-14286" b="-30952"/>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E10DFB9-E599-234F-B671-81C88737F8C9}"/>
                  </a:ext>
                </a:extLst>
              </p:cNvPr>
              <p:cNvSpPr txBox="1"/>
              <p:nvPr/>
            </p:nvSpPr>
            <p:spPr>
              <a:xfrm>
                <a:off x="242117" y="4694098"/>
                <a:ext cx="6060169" cy="523220"/>
              </a:xfrm>
              <a:prstGeom prst="rect">
                <a:avLst/>
              </a:prstGeom>
              <a:noFill/>
            </p:spPr>
            <p:txBody>
              <a:bodyPr wrap="square" rtlCol="0">
                <a:spAutoFit/>
              </a:bodyPr>
              <a:lstStyle/>
              <a:p>
                <a14:m>
                  <m:oMath xmlns:m="http://schemas.openxmlformats.org/officeDocument/2006/math">
                    <m:sSub>
                      <m:sSubPr>
                        <m:ctrlPr>
                          <a:rPr lang="en-US" sz="2800" b="1" i="1" smtClean="0">
                            <a:solidFill>
                              <a:schemeClr val="accent6">
                                <a:lumMod val="50000"/>
                              </a:schemeClr>
                            </a:solidFill>
                            <a:latin typeface="Cambria Math" panose="02040503050406030204" pitchFamily="18" charset="0"/>
                          </a:rPr>
                        </m:ctrlPr>
                      </m:sSubPr>
                      <m:e>
                        <m:r>
                          <a:rPr lang="en-US" sz="2800" b="1" i="1" smtClean="0">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𝐍𝐆𝐂</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𝟐𝟓𝟑</m:t>
                        </m:r>
                      </m:sub>
                    </m:sSub>
                  </m:oMath>
                </a14:m>
                <a:r>
                  <a:rPr lang="en-DE" sz="2800" b="1" dirty="0">
                    <a:solidFill>
                      <a:schemeClr val="accent6">
                        <a:lumMod val="50000"/>
                      </a:schemeClr>
                    </a:solidFill>
                    <a:latin typeface="+mj-lt"/>
                  </a:rPr>
                  <a:t> = </a:t>
                </a:r>
                <a14:m>
                  <m:oMath xmlns:m="http://schemas.openxmlformats.org/officeDocument/2006/math">
                    <m:sSup>
                      <m:sSupPr>
                        <m:ctrlPr>
                          <a:rPr lang="en-US" sz="2800" b="1" i="1" smtClean="0">
                            <a:solidFill>
                              <a:schemeClr val="accent6">
                                <a:lumMod val="50000"/>
                              </a:schemeClr>
                            </a:solidFill>
                            <a:latin typeface="Cambria Math" panose="02040503050406030204" pitchFamily="18" charset="0"/>
                          </a:rPr>
                        </m:ctrlPr>
                      </m:sSupPr>
                      <m:e>
                        <m:r>
                          <a:rPr lang="en-US" sz="2800" b="1" i="1" smtClean="0">
                            <a:solidFill>
                              <a:schemeClr val="accent6">
                                <a:lumMod val="50000"/>
                              </a:schemeClr>
                            </a:solidFill>
                            <a:latin typeface="Cambria Math" panose="02040503050406030204" pitchFamily="18" charset="0"/>
                          </a:rPr>
                          <m:t>𝟑𝟐</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14:m>
                  <m:oMath xmlns:m="http://schemas.openxmlformats.org/officeDocument/2006/math">
                    <m:sSub>
                      <m:sSubPr>
                        <m:ctrlPr>
                          <a:rPr lang="en-US" sz="2800" b="1" i="1">
                            <a:solidFill>
                              <a:schemeClr val="accent6">
                                <a:lumMod val="50000"/>
                              </a:schemeClr>
                            </a:solidFill>
                            <a:latin typeface="Cambria Math" panose="02040503050406030204" pitchFamily="18" charset="0"/>
                          </a:rPr>
                        </m:ctrlPr>
                      </m:sSubPr>
                      <m:e>
                        <m:r>
                          <a:rPr lang="en-US" sz="2800" b="1" i="1">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𝐂𝐞𝐧</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𝐀</m:t>
                        </m:r>
                      </m:sub>
                    </m:sSub>
                    <m:r>
                      <a:rPr lang="en-US" sz="2800" b="1" i="0" smtClean="0">
                        <a:solidFill>
                          <a:schemeClr val="accent6">
                            <a:lumMod val="50000"/>
                          </a:schemeClr>
                        </a:solidFill>
                        <a:latin typeface="Cambria Math" panose="02040503050406030204" pitchFamily="18" charset="0"/>
                      </a:rPr>
                      <m:t>=</m:t>
                    </m:r>
                    <m:sSup>
                      <m:sSupPr>
                        <m:ctrlPr>
                          <a:rPr lang="en-US" sz="2800" b="1" i="1" smtClean="0">
                            <a:solidFill>
                              <a:schemeClr val="accent6">
                                <a:lumMod val="50000"/>
                              </a:schemeClr>
                            </a:solidFill>
                            <a:latin typeface="Cambria Math" panose="02040503050406030204" pitchFamily="18" charset="0"/>
                          </a:rPr>
                        </m:ctrlPr>
                      </m:sSupPr>
                      <m:e>
                        <m:r>
                          <a:rPr lang="en-US" sz="2800" b="1" i="0" smtClean="0">
                            <a:solidFill>
                              <a:schemeClr val="accent6">
                                <a:lumMod val="50000"/>
                              </a:schemeClr>
                            </a:solidFill>
                            <a:latin typeface="Cambria Math" panose="02040503050406030204" pitchFamily="18" charset="0"/>
                          </a:rPr>
                          <m:t>𝟑𝟑</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p>
            </p:txBody>
          </p:sp>
        </mc:Choice>
        <mc:Fallback xmlns="">
          <p:sp>
            <p:nvSpPr>
              <p:cNvPr id="22" name="TextBox 21">
                <a:extLst>
                  <a:ext uri="{FF2B5EF4-FFF2-40B4-BE49-F238E27FC236}">
                    <a16:creationId xmlns:a16="http://schemas.microsoft.com/office/drawing/2014/main" id="{9E10DFB9-E599-234F-B671-81C88737F8C9}"/>
                  </a:ext>
                </a:extLst>
              </p:cNvPr>
              <p:cNvSpPr txBox="1">
                <a:spLocks noRot="1" noChangeAspect="1" noMove="1" noResize="1" noEditPoints="1" noAdjustHandles="1" noChangeArrowheads="1" noChangeShapeType="1" noTextEdit="1"/>
              </p:cNvSpPr>
              <p:nvPr/>
            </p:nvSpPr>
            <p:spPr>
              <a:xfrm>
                <a:off x="242117" y="4694098"/>
                <a:ext cx="6060169" cy="523220"/>
              </a:xfrm>
              <a:prstGeom prst="rect">
                <a:avLst/>
              </a:prstGeom>
              <a:blipFill>
                <a:blip r:embed="rId5"/>
                <a:stretch>
                  <a:fillRect t="-11905" b="-33333"/>
                </a:stretch>
              </a:blipFill>
            </p:spPr>
            <p:txBody>
              <a:bodyPr/>
              <a:lstStyle/>
              <a:p>
                <a:r>
                  <a:rPr lang="en-DE">
                    <a:noFill/>
                  </a:rPr>
                  <a:t> </a:t>
                </a:r>
              </a:p>
            </p:txBody>
          </p:sp>
        </mc:Fallback>
      </mc:AlternateContent>
      <p:cxnSp>
        <p:nvCxnSpPr>
          <p:cNvPr id="6" name="Straight Arrow Connector 5">
            <a:extLst>
              <a:ext uri="{FF2B5EF4-FFF2-40B4-BE49-F238E27FC236}">
                <a16:creationId xmlns:a16="http://schemas.microsoft.com/office/drawing/2014/main" id="{C66FD5B0-C889-5A45-9B90-CF6A0D37375A}"/>
              </a:ext>
            </a:extLst>
          </p:cNvPr>
          <p:cNvCxnSpPr>
            <a:cxnSpLocks/>
          </p:cNvCxnSpPr>
          <p:nvPr/>
        </p:nvCxnSpPr>
        <p:spPr>
          <a:xfrm flipH="1" flipV="1">
            <a:off x="9652000" y="2197101"/>
            <a:ext cx="19938" cy="27586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E90DBCB-762C-5E45-BBAA-43F8D79CC7F2}"/>
              </a:ext>
            </a:extLst>
          </p:cNvPr>
          <p:cNvCxnSpPr>
            <a:cxnSpLocks/>
          </p:cNvCxnSpPr>
          <p:nvPr/>
        </p:nvCxnSpPr>
        <p:spPr>
          <a:xfrm flipV="1">
            <a:off x="8216900" y="2958365"/>
            <a:ext cx="539838" cy="199734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B4BCE0E-927F-7A4B-B586-033DD7A122A6}"/>
              </a:ext>
            </a:extLst>
          </p:cNvPr>
          <p:cNvCxnSpPr>
            <a:cxnSpLocks/>
          </p:cNvCxnSpPr>
          <p:nvPr/>
        </p:nvCxnSpPr>
        <p:spPr>
          <a:xfrm flipV="1">
            <a:off x="3568700" y="2197101"/>
            <a:ext cx="266700" cy="27586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75A1AB4-C1F2-EB43-89EA-0ECF331213BC}"/>
              </a:ext>
            </a:extLst>
          </p:cNvPr>
          <p:cNvCxnSpPr>
            <a:cxnSpLocks/>
          </p:cNvCxnSpPr>
          <p:nvPr/>
        </p:nvCxnSpPr>
        <p:spPr>
          <a:xfrm flipV="1">
            <a:off x="1474005" y="3429000"/>
            <a:ext cx="1046057" cy="152670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0307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21"/>
          <p:cNvPicPr preferRelativeResize="0"/>
          <p:nvPr/>
        </p:nvPicPr>
        <p:blipFill rotWithShape="1">
          <a:blip r:embed="rId3">
            <a:alphaModFix/>
          </a:blip>
          <a:srcRect l="11221" t="105" r="29960" b="22371"/>
          <a:stretch/>
        </p:blipFill>
        <p:spPr>
          <a:xfrm>
            <a:off x="7101195" y="949325"/>
            <a:ext cx="4589463" cy="4959350"/>
          </a:xfrm>
          <a:prstGeom prst="rect">
            <a:avLst/>
          </a:prstGeom>
          <a:noFill/>
          <a:ln>
            <a:noFill/>
          </a:ln>
        </p:spPr>
      </p:pic>
      <p:pic>
        <p:nvPicPr>
          <p:cNvPr id="203" name="Google Shape;203;p21"/>
          <p:cNvPicPr preferRelativeResize="0"/>
          <p:nvPr/>
        </p:nvPicPr>
        <p:blipFill rotWithShape="1">
          <a:blip r:embed="rId4">
            <a:alphaModFix/>
          </a:blip>
          <a:srcRect l="10495" t="7133" r="8109" b="34672"/>
          <a:stretch/>
        </p:blipFill>
        <p:spPr>
          <a:xfrm>
            <a:off x="207719" y="1189460"/>
            <a:ext cx="6549656" cy="3139559"/>
          </a:xfrm>
          <a:prstGeom prst="rect">
            <a:avLst/>
          </a:prstGeom>
          <a:noFill/>
          <a:ln>
            <a:noFill/>
          </a:ln>
        </p:spPr>
      </p:pic>
      <p:sp>
        <p:nvSpPr>
          <p:cNvPr id="4" name="Rectangle 3">
            <a:extLst>
              <a:ext uri="{FF2B5EF4-FFF2-40B4-BE49-F238E27FC236}">
                <a16:creationId xmlns:a16="http://schemas.microsoft.com/office/drawing/2014/main" id="{8FEED8B4-1688-0C4D-B05C-59226680CE9A}"/>
              </a:ext>
            </a:extLst>
          </p:cNvPr>
          <p:cNvSpPr/>
          <p:nvPr/>
        </p:nvSpPr>
        <p:spPr>
          <a:xfrm>
            <a:off x="3482547" y="-21724"/>
            <a:ext cx="5913380" cy="769441"/>
          </a:xfrm>
          <a:prstGeom prst="rect">
            <a:avLst/>
          </a:prstGeom>
        </p:spPr>
        <p:txBody>
          <a:bodyPr wrap="square">
            <a:spAutoFit/>
          </a:bodyPr>
          <a:lstStyle/>
          <a:p>
            <a:r>
              <a:rPr lang="en-DE" sz="4400" b="1" dirty="0">
                <a:ln w="9525">
                  <a:solidFill>
                    <a:schemeClr val="tx1"/>
                  </a:solidFill>
                  <a:prstDash val="solid"/>
                </a:ln>
                <a:solidFill>
                  <a:schemeClr val="accent6">
                    <a:lumMod val="75000"/>
                  </a:schemeClr>
                </a:solidFill>
                <a:effectLst>
                  <a:innerShdw blurRad="63500" dist="50800" dir="16200000">
                    <a:prstClr val="black">
                      <a:alpha val="50000"/>
                    </a:prstClr>
                  </a:innerShdw>
                </a:effectLst>
                <a:latin typeface="Times" pitchFamily="2" charset="0"/>
                <a:cs typeface="Algerian" panose="020F0502020204030204" pitchFamily="34" charset="0"/>
              </a:rPr>
              <a:t>Galactic Halo Bubbles</a:t>
            </a:r>
            <a:endParaRPr lang="en-DE" sz="44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48128AF-5349-DA42-B1F1-EA3C68E7B881}"/>
                  </a:ext>
                </a:extLst>
              </p:cNvPr>
              <p:cNvSpPr txBox="1"/>
              <p:nvPr/>
            </p:nvSpPr>
            <p:spPr>
              <a:xfrm>
                <a:off x="249416" y="4401431"/>
                <a:ext cx="7709596" cy="1337417"/>
              </a:xfrm>
              <a:prstGeom prst="rect">
                <a:avLst/>
              </a:prstGeom>
              <a:noFill/>
            </p:spPr>
            <p:txBody>
              <a:bodyPr wrap="square" rtlCol="0">
                <a:spAutoFit/>
              </a:bodyPr>
              <a:lstStyle/>
              <a:p>
                <a14:m>
                  <m:oMath xmlns:m="http://schemas.openxmlformats.org/officeDocument/2006/math">
                    <m:sSup>
                      <m:sSupPr>
                        <m:ctrlPr>
                          <a:rPr lang="en-US" sz="4000" b="0" i="1" smtClean="0">
                            <a:latin typeface="Cambria Math" panose="02040503050406030204" pitchFamily="18" charset="0"/>
                          </a:rPr>
                        </m:ctrlPr>
                      </m:sSupPr>
                      <m:e>
                        <m:r>
                          <a:rPr lang="en-US" sz="4000" b="0" i="1" smtClean="0">
                            <a:latin typeface="Cambria Math" panose="02040503050406030204" pitchFamily="18" charset="0"/>
                          </a:rPr>
                          <m:t>10</m:t>
                        </m:r>
                      </m:e>
                      <m:sup>
                        <m:r>
                          <a:rPr lang="en-US" sz="4000" b="0" i="1" smtClean="0">
                            <a:latin typeface="Cambria Math" panose="02040503050406030204" pitchFamily="18" charset="0"/>
                          </a:rPr>
                          <m:t>56</m:t>
                        </m:r>
                      </m:sup>
                    </m:sSup>
                  </m:oMath>
                </a14:m>
                <a:r>
                  <a:rPr lang="en-DE" sz="4000" dirty="0">
                    <a:latin typeface="Times" pitchFamily="2" charset="0"/>
                  </a:rPr>
                  <a:t> erg in X-rays </a:t>
                </a:r>
              </a:p>
              <a:p>
                <a:r>
                  <a:rPr lang="en-DE" sz="4000" dirty="0">
                    <a:latin typeface="Times" pitchFamily="2" charset="0"/>
                  </a:rPr>
                  <a:t>Total energy</a:t>
                </a:r>
                <a14:m>
                  <m:oMath xmlns:m="http://schemas.openxmlformats.org/officeDocument/2006/math">
                    <m:sSup>
                      <m:sSupPr>
                        <m:ctrlPr>
                          <a:rPr lang="en-US" sz="4000" i="1">
                            <a:latin typeface="Cambria Math" panose="02040503050406030204" pitchFamily="18" charset="0"/>
                          </a:rPr>
                        </m:ctrlPr>
                      </m:sSupPr>
                      <m:e>
                        <m:r>
                          <a:rPr lang="en-US" sz="4000" i="1">
                            <a:latin typeface="Cambria Math" panose="02040503050406030204" pitchFamily="18" charset="0"/>
                          </a:rPr>
                          <m:t>10</m:t>
                        </m:r>
                      </m:e>
                      <m:sup>
                        <m:r>
                          <a:rPr lang="en-US" sz="4000" i="1">
                            <a:latin typeface="Cambria Math" panose="02040503050406030204" pitchFamily="18" charset="0"/>
                          </a:rPr>
                          <m:t>5</m:t>
                        </m:r>
                        <m:r>
                          <a:rPr lang="en-US" sz="4000" b="0" i="1" smtClean="0">
                            <a:latin typeface="Cambria Math" panose="02040503050406030204" pitchFamily="18" charset="0"/>
                          </a:rPr>
                          <m:t>4−55</m:t>
                        </m:r>
                      </m:sup>
                    </m:sSup>
                  </m:oMath>
                </a14:m>
                <a:r>
                  <a:rPr lang="en-DE" sz="4000" dirty="0">
                    <a:latin typeface="Times" pitchFamily="2" charset="0"/>
                  </a:rPr>
                  <a:t> erg in disc</a:t>
                </a:r>
              </a:p>
            </p:txBody>
          </p:sp>
        </mc:Choice>
        <mc:Fallback xmlns="">
          <p:sp>
            <p:nvSpPr>
              <p:cNvPr id="5" name="TextBox 4">
                <a:extLst>
                  <a:ext uri="{FF2B5EF4-FFF2-40B4-BE49-F238E27FC236}">
                    <a16:creationId xmlns:a16="http://schemas.microsoft.com/office/drawing/2014/main" id="{648128AF-5349-DA42-B1F1-EA3C68E7B881}"/>
                  </a:ext>
                </a:extLst>
              </p:cNvPr>
              <p:cNvSpPr txBox="1">
                <a:spLocks noRot="1" noChangeAspect="1" noMove="1" noResize="1" noEditPoints="1" noAdjustHandles="1" noChangeArrowheads="1" noChangeShapeType="1" noTextEdit="1"/>
              </p:cNvSpPr>
              <p:nvPr/>
            </p:nvSpPr>
            <p:spPr>
              <a:xfrm>
                <a:off x="249416" y="4401431"/>
                <a:ext cx="7709596" cy="1337417"/>
              </a:xfrm>
              <a:prstGeom prst="rect">
                <a:avLst/>
              </a:prstGeom>
              <a:blipFill>
                <a:blip r:embed="rId5"/>
                <a:stretch>
                  <a:fillRect l="-2796" t="-7547" b="-19811"/>
                </a:stretch>
              </a:blipFill>
            </p:spPr>
            <p:txBody>
              <a:bodyPr/>
              <a:lstStyle/>
              <a:p>
                <a:r>
                  <a:rPr lang="en-DE">
                    <a:noFill/>
                  </a:rPr>
                  <a:t> </a:t>
                </a:r>
              </a:p>
            </p:txBody>
          </p:sp>
        </mc:Fallback>
      </mc:AlternateContent>
      <p:sp>
        <p:nvSpPr>
          <p:cNvPr id="2" name="Footer Placeholder 1">
            <a:extLst>
              <a:ext uri="{FF2B5EF4-FFF2-40B4-BE49-F238E27FC236}">
                <a16:creationId xmlns:a16="http://schemas.microsoft.com/office/drawing/2014/main" id="{BB488375-8D8A-7348-8D54-0573D2C9D9F7}"/>
              </a:ext>
            </a:extLst>
          </p:cNvPr>
          <p:cNvSpPr>
            <a:spLocks noGrp="1"/>
          </p:cNvSpPr>
          <p:nvPr>
            <p:ph type="ftr" sz="quarter" idx="11"/>
          </p:nvPr>
        </p:nvSpPr>
        <p:spPr>
          <a:xfrm>
            <a:off x="-154732" y="6564727"/>
            <a:ext cx="3259183" cy="293273"/>
          </a:xfrm>
        </p:spPr>
        <p:txBody>
          <a:bodyPr/>
          <a:lstStyle/>
          <a:p>
            <a:r>
              <a:rPr lang="en-GB"/>
              <a:t>V. Shaw - DESY, Zeuthen, TeVPa 2022</a:t>
            </a:r>
            <a:endParaRPr lang="en-DE" dirty="0"/>
          </a:p>
        </p:txBody>
      </p:sp>
      <p:sp>
        <p:nvSpPr>
          <p:cNvPr id="8" name="Slide Number Placeholder 58">
            <a:extLst>
              <a:ext uri="{FF2B5EF4-FFF2-40B4-BE49-F238E27FC236}">
                <a16:creationId xmlns:a16="http://schemas.microsoft.com/office/drawing/2014/main" id="{0ACFD484-2E79-D74D-B5A7-85C90970E787}"/>
              </a:ext>
            </a:extLst>
          </p:cNvPr>
          <p:cNvSpPr>
            <a:spLocks noGrp="1"/>
          </p:cNvSpPr>
          <p:nvPr>
            <p:ph type="sldNum" sz="quarter" idx="12"/>
          </p:nvPr>
        </p:nvSpPr>
        <p:spPr/>
        <p:txBody>
          <a:bodyPr/>
          <a:lstStyle/>
          <a:p>
            <a:fld id="{79005ED1-5E81-FA41-8DF2-414BA7B25771}" type="slidenum">
              <a:rPr lang="en-DE" smtClean="0"/>
              <a:t>1</a:t>
            </a:fld>
            <a:endParaRPr lang="en-DE" dirty="0"/>
          </a:p>
        </p:txBody>
      </p:sp>
      <p:sp>
        <p:nvSpPr>
          <p:cNvPr id="12" name="Google Shape;201;p21">
            <a:extLst>
              <a:ext uri="{FF2B5EF4-FFF2-40B4-BE49-F238E27FC236}">
                <a16:creationId xmlns:a16="http://schemas.microsoft.com/office/drawing/2014/main" id="{A6A33DA6-F55D-CE43-99BD-06E0DB40DC4D}"/>
              </a:ext>
            </a:extLst>
          </p:cNvPr>
          <p:cNvSpPr txBox="1">
            <a:spLocks/>
          </p:cNvSpPr>
          <p:nvPr/>
        </p:nvSpPr>
        <p:spPr>
          <a:xfrm>
            <a:off x="5901823" y="6411880"/>
            <a:ext cx="5901189" cy="320040"/>
          </a:xfrm>
          <a:prstGeom prst="rect">
            <a:avLst/>
          </a:prstGeom>
          <a:noFill/>
          <a:ln>
            <a:noFill/>
          </a:ln>
        </p:spPr>
        <p:txBody>
          <a:bodyPr spcFirstLastPara="1" vert="horz" wrap="square" lIns="91425" tIns="45700" rIns="91425" bIns="45700" rtlCol="0" anchor="ctr" anchorCtr="0">
            <a:noAutofit/>
          </a:bodyPr>
          <a:lstStyle>
            <a:defPPr>
              <a:defRPr lang="en-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dirty="0" err="1">
                <a:latin typeface="Cambria Math"/>
                <a:ea typeface="Cambria Math"/>
                <a:cs typeface="Cambria Math"/>
                <a:sym typeface="Cambria Math"/>
              </a:rPr>
              <a:t>Predehl</a:t>
            </a:r>
            <a:r>
              <a:rPr lang="en-US" sz="1000" dirty="0">
                <a:latin typeface="Cambria Math"/>
                <a:ea typeface="Cambria Math"/>
                <a:cs typeface="Cambria Math"/>
                <a:sym typeface="Cambria Math"/>
              </a:rPr>
              <a:t>, P., </a:t>
            </a:r>
            <a:r>
              <a:rPr lang="en-US" sz="1000" dirty="0" err="1">
                <a:latin typeface="Cambria Math"/>
                <a:ea typeface="Cambria Math"/>
                <a:cs typeface="Cambria Math"/>
                <a:sym typeface="Cambria Math"/>
              </a:rPr>
              <a:t>Sunyaev</a:t>
            </a:r>
            <a:r>
              <a:rPr lang="en-US" sz="1000" dirty="0">
                <a:latin typeface="Cambria Math"/>
                <a:ea typeface="Cambria Math"/>
                <a:cs typeface="Cambria Math"/>
                <a:sym typeface="Cambria Math"/>
              </a:rPr>
              <a:t>, R.A., Becker, W. et al. Detection of large-scale X-ray bubbles in the Milky Way halo. Nature 588, 227–231 (2020). https://</a:t>
            </a:r>
            <a:r>
              <a:rPr lang="en-US" sz="1000" dirty="0" err="1">
                <a:latin typeface="Cambria Math"/>
                <a:ea typeface="Cambria Math"/>
                <a:cs typeface="Cambria Math"/>
                <a:sym typeface="Cambria Math"/>
              </a:rPr>
              <a:t>doi.org</a:t>
            </a:r>
            <a:r>
              <a:rPr lang="en-US" sz="1000" dirty="0">
                <a:latin typeface="Cambria Math"/>
                <a:ea typeface="Cambria Math"/>
                <a:cs typeface="Cambria Math"/>
                <a:sym typeface="Cambria Math"/>
              </a:rPr>
              <a:t>/10.1038/s41586-020-2979-0</a:t>
            </a:r>
          </a:p>
        </p:txBody>
      </p:sp>
      <p:sp>
        <p:nvSpPr>
          <p:cNvPr id="3" name="TextBox 2">
            <a:extLst>
              <a:ext uri="{FF2B5EF4-FFF2-40B4-BE49-F238E27FC236}">
                <a16:creationId xmlns:a16="http://schemas.microsoft.com/office/drawing/2014/main" id="{385FF0A6-575B-6240-BE96-A42E18092947}"/>
              </a:ext>
            </a:extLst>
          </p:cNvPr>
          <p:cNvSpPr txBox="1"/>
          <p:nvPr/>
        </p:nvSpPr>
        <p:spPr>
          <a:xfrm>
            <a:off x="5791199" y="1407647"/>
            <a:ext cx="2348753" cy="369332"/>
          </a:xfrm>
          <a:prstGeom prst="rect">
            <a:avLst/>
          </a:prstGeom>
          <a:noFill/>
        </p:spPr>
        <p:txBody>
          <a:bodyPr wrap="square" rtlCol="0">
            <a:spAutoFit/>
          </a:bodyPr>
          <a:lstStyle/>
          <a:p>
            <a:r>
              <a:rPr lang="en-DE" dirty="0">
                <a:solidFill>
                  <a:srgbClr val="FF0000"/>
                </a:solidFill>
                <a:latin typeface="+mj-lt"/>
              </a:rPr>
              <a:t>Fermi (non-thermal)</a:t>
            </a:r>
          </a:p>
        </p:txBody>
      </p:sp>
      <p:sp>
        <p:nvSpPr>
          <p:cNvPr id="10" name="TextBox 9">
            <a:extLst>
              <a:ext uri="{FF2B5EF4-FFF2-40B4-BE49-F238E27FC236}">
                <a16:creationId xmlns:a16="http://schemas.microsoft.com/office/drawing/2014/main" id="{C60F2112-5C8D-6240-92CA-563DC0990FFD}"/>
              </a:ext>
            </a:extLst>
          </p:cNvPr>
          <p:cNvSpPr txBox="1"/>
          <p:nvPr/>
        </p:nvSpPr>
        <p:spPr>
          <a:xfrm>
            <a:off x="4015641" y="747717"/>
            <a:ext cx="2143112" cy="369332"/>
          </a:xfrm>
          <a:prstGeom prst="rect">
            <a:avLst/>
          </a:prstGeom>
          <a:noFill/>
        </p:spPr>
        <p:txBody>
          <a:bodyPr wrap="square" rtlCol="0">
            <a:spAutoFit/>
          </a:bodyPr>
          <a:lstStyle/>
          <a:p>
            <a:r>
              <a:rPr lang="en-DE" dirty="0">
                <a:solidFill>
                  <a:srgbClr val="00B0F0"/>
                </a:solidFill>
                <a:latin typeface="+mj-lt"/>
              </a:rPr>
              <a:t>eRosita (thermal)</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A461F-0948-384E-BD1B-E141BC882B3A}"/>
              </a:ext>
            </a:extLst>
          </p:cNvPr>
          <p:cNvSpPr>
            <a:spLocks noGrp="1"/>
          </p:cNvSpPr>
          <p:nvPr>
            <p:ph type="title" idx="4294967295"/>
          </p:nvPr>
        </p:nvSpPr>
        <p:spPr>
          <a:xfrm>
            <a:off x="861833" y="-208132"/>
            <a:ext cx="10515600" cy="1325563"/>
          </a:xfrm>
          <a:prstGeom prst="rect">
            <a:avLst/>
          </a:prstGeom>
        </p:spPr>
        <p:txBody>
          <a:bodyPr>
            <a:normAutofit/>
          </a:bodyPr>
          <a:lstStyle/>
          <a:p>
            <a:pPr algn="ctr"/>
            <a:r>
              <a:rPr lang="en-DE" sz="2400" b="1" dirty="0">
                <a:ln>
                  <a:solidFill>
                    <a:schemeClr val="tx1"/>
                  </a:solidFill>
                </a:ln>
                <a:solidFill>
                  <a:schemeClr val="accent6">
                    <a:lumMod val="75000"/>
                  </a:schemeClr>
                </a:solidFill>
                <a:latin typeface="Times" pitchFamily="2" charset="0"/>
              </a:rPr>
              <a:t>Toy Model vs JF12 Torroidal Halo</a:t>
            </a:r>
            <a:br>
              <a:rPr lang="en-DE" sz="2400" b="1" dirty="0">
                <a:ln>
                  <a:solidFill>
                    <a:schemeClr val="tx1"/>
                  </a:solidFill>
                </a:ln>
                <a:solidFill>
                  <a:schemeClr val="accent6">
                    <a:lumMod val="75000"/>
                  </a:schemeClr>
                </a:solidFill>
                <a:latin typeface="Times" pitchFamily="2" charset="0"/>
              </a:rPr>
            </a:br>
            <a:r>
              <a:rPr lang="en-DE" sz="2400" b="1" dirty="0">
                <a:ln>
                  <a:solidFill>
                    <a:schemeClr val="tx1"/>
                  </a:solidFill>
                </a:ln>
                <a:solidFill>
                  <a:schemeClr val="accent6">
                    <a:lumMod val="75000"/>
                  </a:schemeClr>
                </a:solidFill>
                <a:latin typeface="Times" pitchFamily="2" charset="0"/>
              </a:rPr>
              <a:t>Nitrogen at 40 EeV</a:t>
            </a:r>
          </a:p>
        </p:txBody>
      </p:sp>
      <p:pic>
        <p:nvPicPr>
          <p:cNvPr id="7" name="Picture 6">
            <a:extLst>
              <a:ext uri="{FF2B5EF4-FFF2-40B4-BE49-F238E27FC236}">
                <a16:creationId xmlns:a16="http://schemas.microsoft.com/office/drawing/2014/main" id="{A1E89E94-6C9B-9845-944E-0B7C6C583159}"/>
              </a:ext>
            </a:extLst>
          </p:cNvPr>
          <p:cNvPicPr>
            <a:picLocks noChangeAspect="1"/>
          </p:cNvPicPr>
          <p:nvPr/>
        </p:nvPicPr>
        <p:blipFill rotWithShape="1">
          <a:blip r:embed="rId2"/>
          <a:srcRect l="6710" t="5702" r="6239" b="6820"/>
          <a:stretch/>
        </p:blipFill>
        <p:spPr>
          <a:xfrm>
            <a:off x="-202489" y="558590"/>
            <a:ext cx="6375318" cy="4271059"/>
          </a:xfrm>
          <a:prstGeom prst="rect">
            <a:avLst/>
          </a:prstGeom>
        </p:spPr>
      </p:pic>
      <p:sp>
        <p:nvSpPr>
          <p:cNvPr id="15" name="Freeform 14">
            <a:extLst>
              <a:ext uri="{FF2B5EF4-FFF2-40B4-BE49-F238E27FC236}">
                <a16:creationId xmlns:a16="http://schemas.microsoft.com/office/drawing/2014/main" id="{FC0E2D32-53F7-6240-B7E1-7206E0521A59}"/>
              </a:ext>
            </a:extLst>
          </p:cNvPr>
          <p:cNvSpPr/>
          <p:nvPr/>
        </p:nvSpPr>
        <p:spPr>
          <a:xfrm rot="2552128">
            <a:off x="10457171" y="401830"/>
            <a:ext cx="2230016" cy="313520"/>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6" name="TextBox 15">
            <a:extLst>
              <a:ext uri="{FF2B5EF4-FFF2-40B4-BE49-F238E27FC236}">
                <a16:creationId xmlns:a16="http://schemas.microsoft.com/office/drawing/2014/main" id="{A0B38A43-9AA3-4B4C-8B4A-65E66EA90034}"/>
              </a:ext>
            </a:extLst>
          </p:cNvPr>
          <p:cNvSpPr txBox="1"/>
          <p:nvPr/>
        </p:nvSpPr>
        <p:spPr>
          <a:xfrm>
            <a:off x="11790785" y="851681"/>
            <a:ext cx="298580" cy="461665"/>
          </a:xfrm>
          <a:prstGeom prst="rect">
            <a:avLst/>
          </a:prstGeom>
          <a:noFill/>
        </p:spPr>
        <p:txBody>
          <a:bodyPr wrap="square" rtlCol="0">
            <a:spAutoFit/>
          </a:bodyPr>
          <a:lstStyle/>
          <a:p>
            <a:r>
              <a:rPr lang="en-DE" sz="2400" dirty="0">
                <a:solidFill>
                  <a:schemeClr val="accent2">
                    <a:lumMod val="75000"/>
                  </a:schemeClr>
                </a:solidFill>
                <a:latin typeface="Bradley Hand" pitchFamily="2" charset="77"/>
              </a:rPr>
              <a:t>p</a:t>
            </a:r>
          </a:p>
        </p:txBody>
      </p:sp>
      <p:cxnSp>
        <p:nvCxnSpPr>
          <p:cNvPr id="20" name="Straight Arrow Connector 19">
            <a:extLst>
              <a:ext uri="{FF2B5EF4-FFF2-40B4-BE49-F238E27FC236}">
                <a16:creationId xmlns:a16="http://schemas.microsoft.com/office/drawing/2014/main" id="{90FB2D33-E506-0E45-A7DF-53EFD4C87F6C}"/>
              </a:ext>
            </a:extLst>
          </p:cNvPr>
          <p:cNvCxnSpPr>
            <a:cxnSpLocks/>
          </p:cNvCxnSpPr>
          <p:nvPr/>
        </p:nvCxnSpPr>
        <p:spPr>
          <a:xfrm>
            <a:off x="10903662" y="-110034"/>
            <a:ext cx="1337034" cy="1192548"/>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A36A1A53-2B66-B148-BC6E-57AE9B237FFA}"/>
              </a:ext>
            </a:extLst>
          </p:cNvPr>
          <p:cNvPicPr>
            <a:picLocks noChangeAspect="1"/>
          </p:cNvPicPr>
          <p:nvPr/>
        </p:nvPicPr>
        <p:blipFill rotWithShape="1">
          <a:blip r:embed="rId3"/>
          <a:srcRect l="9496" t="6695" r="9341" b="3637"/>
          <a:stretch/>
        </p:blipFill>
        <p:spPr>
          <a:xfrm>
            <a:off x="5813878" y="529785"/>
            <a:ext cx="6060169" cy="4463490"/>
          </a:xfrm>
          <a:prstGeom prst="rect">
            <a:avLst/>
          </a:prstGeom>
        </p:spPr>
      </p:pic>
      <p:sp>
        <p:nvSpPr>
          <p:cNvPr id="32" name="TextBox 31">
            <a:extLst>
              <a:ext uri="{FF2B5EF4-FFF2-40B4-BE49-F238E27FC236}">
                <a16:creationId xmlns:a16="http://schemas.microsoft.com/office/drawing/2014/main" id="{5DC91E16-4AD0-B74F-B1B3-A045B159D2B9}"/>
              </a:ext>
            </a:extLst>
          </p:cNvPr>
          <p:cNvSpPr txBox="1"/>
          <p:nvPr/>
        </p:nvSpPr>
        <p:spPr>
          <a:xfrm>
            <a:off x="6271195" y="5406676"/>
            <a:ext cx="6473660" cy="1015663"/>
          </a:xfrm>
          <a:prstGeom prst="rect">
            <a:avLst/>
          </a:prstGeom>
          <a:noFill/>
        </p:spPr>
        <p:txBody>
          <a:bodyPr wrap="square" rtlCol="0">
            <a:spAutoFit/>
          </a:bodyPr>
          <a:lstStyle/>
          <a:p>
            <a:r>
              <a:rPr lang="en-DE" sz="2000" b="1" dirty="0">
                <a:latin typeface="Times" pitchFamily="2" charset="0"/>
              </a:rPr>
              <a:t>Spreading Effect -Toy model 5-10 times larger than </a:t>
            </a:r>
          </a:p>
          <a:p>
            <a:r>
              <a:rPr lang="en-DE" sz="2000" b="1" dirty="0">
                <a:latin typeface="Times" pitchFamily="2" charset="0"/>
              </a:rPr>
              <a:t>JF12</a:t>
            </a:r>
          </a:p>
          <a:p>
            <a:r>
              <a:rPr lang="en-DE" sz="2000" b="1" dirty="0">
                <a:latin typeface="Times" pitchFamily="2" charset="0"/>
              </a:rPr>
              <a:t>Deflections are dominated by halo NOT disc</a:t>
            </a:r>
          </a:p>
        </p:txBody>
      </p:sp>
      <p:sp>
        <p:nvSpPr>
          <p:cNvPr id="34" name="Rounded Rectangle 33">
            <a:extLst>
              <a:ext uri="{FF2B5EF4-FFF2-40B4-BE49-F238E27FC236}">
                <a16:creationId xmlns:a16="http://schemas.microsoft.com/office/drawing/2014/main" id="{DF5D57DA-BEFD-3048-9202-E454A18F3073}"/>
              </a:ext>
            </a:extLst>
          </p:cNvPr>
          <p:cNvSpPr/>
          <p:nvPr/>
        </p:nvSpPr>
        <p:spPr>
          <a:xfrm>
            <a:off x="6172829" y="5270638"/>
            <a:ext cx="5948426" cy="1376234"/>
          </a:xfrm>
          <a:prstGeom prst="roundRect">
            <a:avLst/>
          </a:prstGeom>
          <a:solidFill>
            <a:srgbClr val="EB5CCE">
              <a:alpha val="23000"/>
            </a:srgbClr>
          </a:solid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grpSp>
        <p:nvGrpSpPr>
          <p:cNvPr id="37" name="Group 36">
            <a:extLst>
              <a:ext uri="{FF2B5EF4-FFF2-40B4-BE49-F238E27FC236}">
                <a16:creationId xmlns:a16="http://schemas.microsoft.com/office/drawing/2014/main" id="{15E5A262-E709-464C-BE5D-68AC7E71136E}"/>
              </a:ext>
            </a:extLst>
          </p:cNvPr>
          <p:cNvGrpSpPr/>
          <p:nvPr/>
        </p:nvGrpSpPr>
        <p:grpSpPr>
          <a:xfrm>
            <a:off x="0" y="5243050"/>
            <a:ext cx="6473660" cy="2026881"/>
            <a:chOff x="5315957" y="4900625"/>
            <a:chExt cx="7088331" cy="1293154"/>
          </a:xfrm>
        </p:grpSpPr>
        <p:sp>
          <p:nvSpPr>
            <p:cNvPr id="35" name="Rounded Rectangle 34">
              <a:extLst>
                <a:ext uri="{FF2B5EF4-FFF2-40B4-BE49-F238E27FC236}">
                  <a16:creationId xmlns:a16="http://schemas.microsoft.com/office/drawing/2014/main" id="{79712E43-7CEA-5C42-8D84-095834BA7BE6}"/>
                </a:ext>
              </a:extLst>
            </p:cNvPr>
            <p:cNvSpPr/>
            <p:nvPr/>
          </p:nvSpPr>
          <p:spPr>
            <a:xfrm>
              <a:off x="5315957" y="4935343"/>
              <a:ext cx="6673461" cy="860923"/>
            </a:xfrm>
            <a:prstGeom prst="roundRect">
              <a:avLst/>
            </a:prstGeom>
            <a:solidFill>
              <a:schemeClr val="accent4">
                <a:lumMod val="60000"/>
                <a:lumOff val="40000"/>
                <a:alpha val="44650"/>
              </a:schemeClr>
            </a:solidFill>
            <a:ln w="508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6" name="TextBox 35">
              <a:extLst>
                <a:ext uri="{FF2B5EF4-FFF2-40B4-BE49-F238E27FC236}">
                  <a16:creationId xmlns:a16="http://schemas.microsoft.com/office/drawing/2014/main" id="{63122350-FC36-2047-A69C-797AFC071B19}"/>
                </a:ext>
              </a:extLst>
            </p:cNvPr>
            <p:cNvSpPr txBox="1"/>
            <p:nvPr/>
          </p:nvSpPr>
          <p:spPr>
            <a:xfrm>
              <a:off x="5393419" y="4900625"/>
              <a:ext cx="7010869" cy="1293154"/>
            </a:xfrm>
            <a:prstGeom prst="rect">
              <a:avLst/>
            </a:prstGeom>
            <a:noFill/>
          </p:spPr>
          <p:txBody>
            <a:bodyPr wrap="square" rtlCol="0">
              <a:spAutoFit/>
            </a:bodyPr>
            <a:lstStyle/>
            <a:p>
              <a:r>
                <a:rPr lang="en-DE" sz="2000" b="1" dirty="0">
                  <a:latin typeface="Times" pitchFamily="2" charset="0"/>
                </a:rPr>
                <a:t>Structured fields - Overall coherent deflection </a:t>
              </a:r>
            </a:p>
            <a:p>
              <a:r>
                <a:rPr lang="en-DE" sz="2000" b="1" dirty="0">
                  <a:latin typeface="Times" pitchFamily="2" charset="0"/>
                </a:rPr>
                <a:t>Turbulent fields   - Spreading out the directions </a:t>
              </a:r>
              <a:r>
                <a:rPr lang="en-GB" sz="2000" b="1" dirty="0">
                  <a:latin typeface="Times" pitchFamily="2" charset="0"/>
                </a:rPr>
                <a:t>of the particle deflections around this overall deflected direction </a:t>
              </a:r>
            </a:p>
            <a:p>
              <a:endParaRPr lang="en-DE" sz="2000" b="1" dirty="0">
                <a:latin typeface="Times" pitchFamily="2" charset="0"/>
              </a:endParaRPr>
            </a:p>
          </p:txBody>
        </p:sp>
      </p:grpSp>
      <p:sp>
        <p:nvSpPr>
          <p:cNvPr id="3" name="Slide Number Placeholder 2">
            <a:extLst>
              <a:ext uri="{FF2B5EF4-FFF2-40B4-BE49-F238E27FC236}">
                <a16:creationId xmlns:a16="http://schemas.microsoft.com/office/drawing/2014/main" id="{95856CC8-8EE2-3345-B221-69F5EFCA9DA1}"/>
              </a:ext>
            </a:extLst>
          </p:cNvPr>
          <p:cNvSpPr>
            <a:spLocks noGrp="1"/>
          </p:cNvSpPr>
          <p:nvPr>
            <p:ph type="sldNum" sz="quarter" idx="12"/>
          </p:nvPr>
        </p:nvSpPr>
        <p:spPr>
          <a:xfrm>
            <a:off x="9456118" y="6575505"/>
            <a:ext cx="2743200" cy="365125"/>
          </a:xfrm>
        </p:spPr>
        <p:txBody>
          <a:bodyPr/>
          <a:lstStyle/>
          <a:p>
            <a:fld id="{79005ED1-5E81-FA41-8DF2-414BA7B25771}" type="slidenum">
              <a:rPr lang="en-DE" smtClean="0"/>
              <a:t>19</a:t>
            </a:fld>
            <a:endParaRPr lang="en-DE" dirty="0"/>
          </a:p>
        </p:txBody>
      </p:sp>
      <p:sp>
        <p:nvSpPr>
          <p:cNvPr id="4" name="Footer Placeholder 3">
            <a:extLst>
              <a:ext uri="{FF2B5EF4-FFF2-40B4-BE49-F238E27FC236}">
                <a16:creationId xmlns:a16="http://schemas.microsoft.com/office/drawing/2014/main" id="{1EC24168-A676-C045-9BA2-B9A55CE3BCAC}"/>
              </a:ext>
            </a:extLst>
          </p:cNvPr>
          <p:cNvSpPr>
            <a:spLocks noGrp="1"/>
          </p:cNvSpPr>
          <p:nvPr>
            <p:ph type="ftr" sz="quarter" idx="11"/>
          </p:nvPr>
        </p:nvSpPr>
        <p:spPr>
          <a:xfrm>
            <a:off x="-214529" y="6627553"/>
            <a:ext cx="3259183" cy="293273"/>
          </a:xfrm>
        </p:spPr>
        <p:txBody>
          <a:bodyPr/>
          <a:lstStyle/>
          <a:p>
            <a:r>
              <a:rPr lang="en-GB"/>
              <a:t>V. Shaw - DESY, Zeuthen, TeVPa 2022</a:t>
            </a:r>
            <a:endParaRPr lang="en-DE" dirty="0"/>
          </a:p>
        </p:txBody>
      </p:sp>
      <p:sp>
        <p:nvSpPr>
          <p:cNvPr id="10" name="Oval 9">
            <a:extLst>
              <a:ext uri="{FF2B5EF4-FFF2-40B4-BE49-F238E27FC236}">
                <a16:creationId xmlns:a16="http://schemas.microsoft.com/office/drawing/2014/main" id="{D842F6A9-47B5-1B43-8F1C-0F490937F044}"/>
              </a:ext>
            </a:extLst>
          </p:cNvPr>
          <p:cNvSpPr/>
          <p:nvPr/>
        </p:nvSpPr>
        <p:spPr>
          <a:xfrm>
            <a:off x="1870162" y="2653686"/>
            <a:ext cx="2230015" cy="782439"/>
          </a:xfrm>
          <a:prstGeom prst="ellipse">
            <a:avLst/>
          </a:prstGeom>
          <a:solidFill>
            <a:schemeClr val="accent1">
              <a:alpha val="0"/>
            </a:schemeClr>
          </a:solidFill>
          <a:ln w="31750">
            <a:solidFill>
              <a:srgbClr val="E52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21" name="Oval 20">
            <a:extLst>
              <a:ext uri="{FF2B5EF4-FFF2-40B4-BE49-F238E27FC236}">
                <a16:creationId xmlns:a16="http://schemas.microsoft.com/office/drawing/2014/main" id="{AEB5D2FA-F3B1-FE42-B86A-C5931B304939}"/>
              </a:ext>
            </a:extLst>
          </p:cNvPr>
          <p:cNvSpPr/>
          <p:nvPr/>
        </p:nvSpPr>
        <p:spPr>
          <a:xfrm>
            <a:off x="8559800" y="2197101"/>
            <a:ext cx="673099" cy="761264"/>
          </a:xfrm>
          <a:prstGeom prst="ellipse">
            <a:avLst/>
          </a:prstGeom>
          <a:solidFill>
            <a:schemeClr val="accent1">
              <a:alpha val="0"/>
            </a:schemeClr>
          </a:solidFill>
          <a:ln w="31750">
            <a:solidFill>
              <a:srgbClr val="E52FE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BD3EFCC-169C-0047-9E29-99D3DF555155}"/>
                  </a:ext>
                </a:extLst>
              </p:cNvPr>
              <p:cNvSpPr txBox="1"/>
              <p:nvPr/>
            </p:nvSpPr>
            <p:spPr>
              <a:xfrm>
                <a:off x="7058358" y="4723158"/>
                <a:ext cx="7690608" cy="523220"/>
              </a:xfrm>
              <a:prstGeom prst="rect">
                <a:avLst/>
              </a:prstGeom>
              <a:noFill/>
            </p:spPr>
            <p:txBody>
              <a:bodyPr wrap="square" rtlCol="0">
                <a:spAutoFit/>
              </a:bodyPr>
              <a:lstStyle/>
              <a:p>
                <a14:m>
                  <m:oMath xmlns:m="http://schemas.openxmlformats.org/officeDocument/2006/math">
                    <m:sSub>
                      <m:sSubPr>
                        <m:ctrlPr>
                          <a:rPr lang="en-US" sz="2800" b="1" i="1" smtClean="0">
                            <a:solidFill>
                              <a:schemeClr val="accent6">
                                <a:lumMod val="50000"/>
                              </a:schemeClr>
                            </a:solidFill>
                            <a:latin typeface="Cambria Math" panose="02040503050406030204" pitchFamily="18" charset="0"/>
                          </a:rPr>
                        </m:ctrlPr>
                      </m:sSubPr>
                      <m:e>
                        <m:r>
                          <a:rPr lang="en-US" sz="2800" b="1" i="1" smtClean="0">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𝐍𝐆𝐂</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𝟐𝟓𝟑</m:t>
                        </m:r>
                      </m:sub>
                    </m:sSub>
                  </m:oMath>
                </a14:m>
                <a:r>
                  <a:rPr lang="en-DE" sz="2800" b="1" dirty="0">
                    <a:solidFill>
                      <a:schemeClr val="accent6">
                        <a:lumMod val="50000"/>
                      </a:schemeClr>
                    </a:solidFill>
                    <a:latin typeface="+mj-lt"/>
                  </a:rPr>
                  <a:t> = </a:t>
                </a:r>
                <a14:m>
                  <m:oMath xmlns:m="http://schemas.openxmlformats.org/officeDocument/2006/math">
                    <m:sSup>
                      <m:sSupPr>
                        <m:ctrlPr>
                          <a:rPr lang="en-US" sz="2800" b="1" i="1" smtClean="0">
                            <a:solidFill>
                              <a:schemeClr val="accent6">
                                <a:lumMod val="50000"/>
                              </a:schemeClr>
                            </a:solidFill>
                            <a:latin typeface="Cambria Math" panose="02040503050406030204" pitchFamily="18" charset="0"/>
                          </a:rPr>
                        </m:ctrlPr>
                      </m:sSupPr>
                      <m:e>
                        <m:r>
                          <a:rPr lang="en-US" sz="2800" b="1" i="1" smtClean="0">
                            <a:solidFill>
                              <a:schemeClr val="accent6">
                                <a:lumMod val="50000"/>
                              </a:schemeClr>
                            </a:solidFill>
                            <a:latin typeface="Cambria Math" panose="02040503050406030204" pitchFamily="18" charset="0"/>
                          </a:rPr>
                          <m:t>𝟗</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14:m>
                  <m:oMath xmlns:m="http://schemas.openxmlformats.org/officeDocument/2006/math">
                    <m:sSub>
                      <m:sSubPr>
                        <m:ctrlPr>
                          <a:rPr lang="en-US" sz="2800" b="1" i="1">
                            <a:solidFill>
                              <a:schemeClr val="accent6">
                                <a:lumMod val="50000"/>
                              </a:schemeClr>
                            </a:solidFill>
                            <a:latin typeface="Cambria Math" panose="02040503050406030204" pitchFamily="18" charset="0"/>
                          </a:rPr>
                        </m:ctrlPr>
                      </m:sSubPr>
                      <m:e>
                        <m:r>
                          <a:rPr lang="en-US" sz="2800" b="1" i="1">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𝐂𝐞𝐧</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𝐀</m:t>
                        </m:r>
                      </m:sub>
                    </m:sSub>
                    <m:r>
                      <a:rPr lang="en-US" sz="2800" b="1" i="0" smtClean="0">
                        <a:solidFill>
                          <a:schemeClr val="accent6">
                            <a:lumMod val="50000"/>
                          </a:schemeClr>
                        </a:solidFill>
                        <a:latin typeface="Cambria Math" panose="02040503050406030204" pitchFamily="18" charset="0"/>
                      </a:rPr>
                      <m:t>=</m:t>
                    </m:r>
                    <m:sSup>
                      <m:sSupPr>
                        <m:ctrlPr>
                          <a:rPr lang="en-US" sz="2800" b="1" i="1" smtClean="0">
                            <a:solidFill>
                              <a:schemeClr val="accent6">
                                <a:lumMod val="50000"/>
                              </a:schemeClr>
                            </a:solidFill>
                            <a:latin typeface="Cambria Math" panose="02040503050406030204" pitchFamily="18" charset="0"/>
                          </a:rPr>
                        </m:ctrlPr>
                      </m:sSupPr>
                      <m:e>
                        <m:r>
                          <a:rPr lang="en-US" sz="2800" b="1" i="0" smtClean="0">
                            <a:solidFill>
                              <a:schemeClr val="accent6">
                                <a:lumMod val="50000"/>
                              </a:schemeClr>
                            </a:solidFill>
                            <a:latin typeface="Cambria Math" panose="02040503050406030204" pitchFamily="18" charset="0"/>
                          </a:rPr>
                          <m:t>𝟐𝟐</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p>
            </p:txBody>
          </p:sp>
        </mc:Choice>
        <mc:Fallback xmlns="">
          <p:sp>
            <p:nvSpPr>
              <p:cNvPr id="11" name="TextBox 10">
                <a:extLst>
                  <a:ext uri="{FF2B5EF4-FFF2-40B4-BE49-F238E27FC236}">
                    <a16:creationId xmlns:a16="http://schemas.microsoft.com/office/drawing/2014/main" id="{2BD3EFCC-169C-0047-9E29-99D3DF555155}"/>
                  </a:ext>
                </a:extLst>
              </p:cNvPr>
              <p:cNvSpPr txBox="1">
                <a:spLocks noRot="1" noChangeAspect="1" noMove="1" noResize="1" noEditPoints="1" noAdjustHandles="1" noChangeArrowheads="1" noChangeShapeType="1" noTextEdit="1"/>
              </p:cNvSpPr>
              <p:nvPr/>
            </p:nvSpPr>
            <p:spPr>
              <a:xfrm>
                <a:off x="7058358" y="4723158"/>
                <a:ext cx="7690608" cy="523220"/>
              </a:xfrm>
              <a:prstGeom prst="rect">
                <a:avLst/>
              </a:prstGeom>
              <a:blipFill>
                <a:blip r:embed="rId4"/>
                <a:stretch>
                  <a:fillRect t="-14286" b="-30952"/>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E10DFB9-E599-234F-B671-81C88737F8C9}"/>
                  </a:ext>
                </a:extLst>
              </p:cNvPr>
              <p:cNvSpPr txBox="1"/>
              <p:nvPr/>
            </p:nvSpPr>
            <p:spPr>
              <a:xfrm>
                <a:off x="242117" y="4694098"/>
                <a:ext cx="6060169" cy="523220"/>
              </a:xfrm>
              <a:prstGeom prst="rect">
                <a:avLst/>
              </a:prstGeom>
              <a:noFill/>
            </p:spPr>
            <p:txBody>
              <a:bodyPr wrap="square" rtlCol="0">
                <a:spAutoFit/>
              </a:bodyPr>
              <a:lstStyle/>
              <a:p>
                <a14:m>
                  <m:oMath xmlns:m="http://schemas.openxmlformats.org/officeDocument/2006/math">
                    <m:sSub>
                      <m:sSubPr>
                        <m:ctrlPr>
                          <a:rPr lang="en-US" sz="2800" b="1" i="1" smtClean="0">
                            <a:solidFill>
                              <a:schemeClr val="accent6">
                                <a:lumMod val="50000"/>
                              </a:schemeClr>
                            </a:solidFill>
                            <a:latin typeface="Cambria Math" panose="02040503050406030204" pitchFamily="18" charset="0"/>
                          </a:rPr>
                        </m:ctrlPr>
                      </m:sSubPr>
                      <m:e>
                        <m:r>
                          <a:rPr lang="en-US" sz="2800" b="1" i="1" smtClean="0">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𝐍𝐆𝐂</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𝟐𝟓𝟑</m:t>
                        </m:r>
                      </m:sub>
                    </m:sSub>
                  </m:oMath>
                </a14:m>
                <a:r>
                  <a:rPr lang="en-DE" sz="2800" b="1" dirty="0">
                    <a:solidFill>
                      <a:schemeClr val="accent6">
                        <a:lumMod val="50000"/>
                      </a:schemeClr>
                    </a:solidFill>
                    <a:latin typeface="+mj-lt"/>
                  </a:rPr>
                  <a:t> = </a:t>
                </a:r>
                <a14:m>
                  <m:oMath xmlns:m="http://schemas.openxmlformats.org/officeDocument/2006/math">
                    <m:sSup>
                      <m:sSupPr>
                        <m:ctrlPr>
                          <a:rPr lang="en-US" sz="2800" b="1" i="1" smtClean="0">
                            <a:solidFill>
                              <a:schemeClr val="accent6">
                                <a:lumMod val="50000"/>
                              </a:schemeClr>
                            </a:solidFill>
                            <a:latin typeface="Cambria Math" panose="02040503050406030204" pitchFamily="18" charset="0"/>
                          </a:rPr>
                        </m:ctrlPr>
                      </m:sSupPr>
                      <m:e>
                        <m:r>
                          <a:rPr lang="en-US" sz="2800" b="1" i="1" smtClean="0">
                            <a:solidFill>
                              <a:schemeClr val="accent6">
                                <a:lumMod val="50000"/>
                              </a:schemeClr>
                            </a:solidFill>
                            <a:latin typeface="Cambria Math" panose="02040503050406030204" pitchFamily="18" charset="0"/>
                          </a:rPr>
                          <m:t>𝟑𝟐</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14:m>
                  <m:oMath xmlns:m="http://schemas.openxmlformats.org/officeDocument/2006/math">
                    <m:sSub>
                      <m:sSubPr>
                        <m:ctrlPr>
                          <a:rPr lang="en-US" sz="2800" b="1" i="1">
                            <a:solidFill>
                              <a:schemeClr val="accent6">
                                <a:lumMod val="50000"/>
                              </a:schemeClr>
                            </a:solidFill>
                            <a:latin typeface="Cambria Math" panose="02040503050406030204" pitchFamily="18" charset="0"/>
                          </a:rPr>
                        </m:ctrlPr>
                      </m:sSubPr>
                      <m:e>
                        <m:r>
                          <a:rPr lang="en-US" sz="2800" b="1" i="1">
                            <a:solidFill>
                              <a:schemeClr val="accent6">
                                <a:lumMod val="50000"/>
                              </a:schemeClr>
                            </a:solidFill>
                            <a:latin typeface="Cambria Math" panose="02040503050406030204" pitchFamily="18" charset="0"/>
                          </a:rPr>
                          <m:t>𝝈</m:t>
                        </m:r>
                      </m:e>
                      <m:sub>
                        <m:r>
                          <a:rPr lang="en-US" sz="2800" b="1" i="0" smtClean="0">
                            <a:solidFill>
                              <a:schemeClr val="accent6">
                                <a:lumMod val="50000"/>
                              </a:schemeClr>
                            </a:solidFill>
                            <a:latin typeface="Cambria Math" panose="02040503050406030204" pitchFamily="18" charset="0"/>
                          </a:rPr>
                          <m:t>𝐂𝐞𝐧</m:t>
                        </m:r>
                        <m:r>
                          <a:rPr lang="en-US" sz="2800" b="1" i="0" smtClean="0">
                            <a:solidFill>
                              <a:schemeClr val="accent6">
                                <a:lumMod val="50000"/>
                              </a:schemeClr>
                            </a:solidFill>
                            <a:latin typeface="Cambria Math" panose="02040503050406030204" pitchFamily="18" charset="0"/>
                          </a:rPr>
                          <m:t> </m:t>
                        </m:r>
                        <m:r>
                          <a:rPr lang="en-US" sz="2800" b="1" i="0" smtClean="0">
                            <a:solidFill>
                              <a:schemeClr val="accent6">
                                <a:lumMod val="50000"/>
                              </a:schemeClr>
                            </a:solidFill>
                            <a:latin typeface="Cambria Math" panose="02040503050406030204" pitchFamily="18" charset="0"/>
                          </a:rPr>
                          <m:t>𝐀</m:t>
                        </m:r>
                      </m:sub>
                    </m:sSub>
                    <m:r>
                      <a:rPr lang="en-US" sz="2800" b="1" i="0" smtClean="0">
                        <a:solidFill>
                          <a:schemeClr val="accent6">
                            <a:lumMod val="50000"/>
                          </a:schemeClr>
                        </a:solidFill>
                        <a:latin typeface="Cambria Math" panose="02040503050406030204" pitchFamily="18" charset="0"/>
                      </a:rPr>
                      <m:t>=</m:t>
                    </m:r>
                    <m:sSup>
                      <m:sSupPr>
                        <m:ctrlPr>
                          <a:rPr lang="en-US" sz="2800" b="1" i="1" smtClean="0">
                            <a:solidFill>
                              <a:schemeClr val="accent6">
                                <a:lumMod val="50000"/>
                              </a:schemeClr>
                            </a:solidFill>
                            <a:latin typeface="Cambria Math" panose="02040503050406030204" pitchFamily="18" charset="0"/>
                          </a:rPr>
                        </m:ctrlPr>
                      </m:sSupPr>
                      <m:e>
                        <m:r>
                          <a:rPr lang="en-US" sz="2800" b="1" i="0" smtClean="0">
                            <a:solidFill>
                              <a:schemeClr val="accent6">
                                <a:lumMod val="50000"/>
                              </a:schemeClr>
                            </a:solidFill>
                            <a:latin typeface="Cambria Math" panose="02040503050406030204" pitchFamily="18" charset="0"/>
                          </a:rPr>
                          <m:t>𝟑𝟑</m:t>
                        </m:r>
                      </m:e>
                      <m:sup>
                        <m:r>
                          <a:rPr lang="en-US" sz="2800" b="1" i="1" smtClean="0">
                            <a:solidFill>
                              <a:schemeClr val="accent6">
                                <a:lumMod val="50000"/>
                              </a:schemeClr>
                            </a:solidFill>
                            <a:latin typeface="Cambria Math" panose="02040503050406030204" pitchFamily="18" charset="0"/>
                          </a:rPr>
                          <m:t>∘</m:t>
                        </m:r>
                      </m:sup>
                    </m:sSup>
                  </m:oMath>
                </a14:m>
                <a:r>
                  <a:rPr lang="en-DE" sz="2800" b="1" dirty="0">
                    <a:solidFill>
                      <a:schemeClr val="accent6">
                        <a:lumMod val="50000"/>
                      </a:schemeClr>
                    </a:solidFill>
                    <a:latin typeface="+mj-lt"/>
                  </a:rPr>
                  <a:t> </a:t>
                </a:r>
              </a:p>
            </p:txBody>
          </p:sp>
        </mc:Choice>
        <mc:Fallback xmlns="">
          <p:sp>
            <p:nvSpPr>
              <p:cNvPr id="22" name="TextBox 21">
                <a:extLst>
                  <a:ext uri="{FF2B5EF4-FFF2-40B4-BE49-F238E27FC236}">
                    <a16:creationId xmlns:a16="http://schemas.microsoft.com/office/drawing/2014/main" id="{9E10DFB9-E599-234F-B671-81C88737F8C9}"/>
                  </a:ext>
                </a:extLst>
              </p:cNvPr>
              <p:cNvSpPr txBox="1">
                <a:spLocks noRot="1" noChangeAspect="1" noMove="1" noResize="1" noEditPoints="1" noAdjustHandles="1" noChangeArrowheads="1" noChangeShapeType="1" noTextEdit="1"/>
              </p:cNvSpPr>
              <p:nvPr/>
            </p:nvSpPr>
            <p:spPr>
              <a:xfrm>
                <a:off x="242117" y="4694098"/>
                <a:ext cx="6060169" cy="523220"/>
              </a:xfrm>
              <a:prstGeom prst="rect">
                <a:avLst/>
              </a:prstGeom>
              <a:blipFill>
                <a:blip r:embed="rId5"/>
                <a:stretch>
                  <a:fillRect t="-11905" b="-33333"/>
                </a:stretch>
              </a:blipFill>
            </p:spPr>
            <p:txBody>
              <a:bodyPr/>
              <a:lstStyle/>
              <a:p>
                <a:r>
                  <a:rPr lang="en-DE">
                    <a:noFill/>
                  </a:rPr>
                  <a:t> </a:t>
                </a:r>
              </a:p>
            </p:txBody>
          </p:sp>
        </mc:Fallback>
      </mc:AlternateContent>
      <p:cxnSp>
        <p:nvCxnSpPr>
          <p:cNvPr id="6" name="Straight Arrow Connector 5">
            <a:extLst>
              <a:ext uri="{FF2B5EF4-FFF2-40B4-BE49-F238E27FC236}">
                <a16:creationId xmlns:a16="http://schemas.microsoft.com/office/drawing/2014/main" id="{C66FD5B0-C889-5A45-9B90-CF6A0D37375A}"/>
              </a:ext>
            </a:extLst>
          </p:cNvPr>
          <p:cNvCxnSpPr>
            <a:cxnSpLocks/>
          </p:cNvCxnSpPr>
          <p:nvPr/>
        </p:nvCxnSpPr>
        <p:spPr>
          <a:xfrm flipH="1" flipV="1">
            <a:off x="9652000" y="2197101"/>
            <a:ext cx="19938" cy="27586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E90DBCB-762C-5E45-BBAA-43F8D79CC7F2}"/>
              </a:ext>
            </a:extLst>
          </p:cNvPr>
          <p:cNvCxnSpPr>
            <a:cxnSpLocks/>
          </p:cNvCxnSpPr>
          <p:nvPr/>
        </p:nvCxnSpPr>
        <p:spPr>
          <a:xfrm flipV="1">
            <a:off x="8216900" y="2958365"/>
            <a:ext cx="539838" cy="199734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3B4BCE0E-927F-7A4B-B586-033DD7A122A6}"/>
              </a:ext>
            </a:extLst>
          </p:cNvPr>
          <p:cNvCxnSpPr>
            <a:cxnSpLocks/>
          </p:cNvCxnSpPr>
          <p:nvPr/>
        </p:nvCxnSpPr>
        <p:spPr>
          <a:xfrm flipV="1">
            <a:off x="3568700" y="2197101"/>
            <a:ext cx="266700" cy="275860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75A1AB4-C1F2-EB43-89EA-0ECF331213BC}"/>
              </a:ext>
            </a:extLst>
          </p:cNvPr>
          <p:cNvCxnSpPr>
            <a:cxnSpLocks/>
          </p:cNvCxnSpPr>
          <p:nvPr/>
        </p:nvCxnSpPr>
        <p:spPr>
          <a:xfrm flipV="1">
            <a:off x="1474005" y="3429000"/>
            <a:ext cx="1046057" cy="152670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408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CE594-A1E9-9D41-90AB-8F3E6163D4B7}"/>
              </a:ext>
            </a:extLst>
          </p:cNvPr>
          <p:cNvSpPr>
            <a:spLocks noGrp="1"/>
          </p:cNvSpPr>
          <p:nvPr>
            <p:ph type="title" idx="4294967295"/>
          </p:nvPr>
        </p:nvSpPr>
        <p:spPr>
          <a:xfrm>
            <a:off x="838200" y="365126"/>
            <a:ext cx="9778465" cy="982412"/>
          </a:xfrm>
          <a:prstGeom prst="rect">
            <a:avLst/>
          </a:prstGeom>
        </p:spPr>
        <p:txBody>
          <a:bodyPr/>
          <a:lstStyle/>
          <a:p>
            <a:r>
              <a:rPr lang="en-DE" b="1" dirty="0">
                <a:ln>
                  <a:solidFill>
                    <a:sysClr val="windowText" lastClr="000000"/>
                  </a:solidFill>
                </a:ln>
                <a:solidFill>
                  <a:schemeClr val="accent6"/>
                </a:solidFill>
              </a:rPr>
              <a:t>Conclusions &amp; Outlook</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5C766C7-DCDA-EA46-85D5-7988F278A38C}"/>
                  </a:ext>
                </a:extLst>
              </p:cNvPr>
              <p:cNvSpPr>
                <a:spLocks noGrp="1"/>
              </p:cNvSpPr>
              <p:nvPr>
                <p:ph idx="4294967295"/>
              </p:nvPr>
            </p:nvSpPr>
            <p:spPr>
              <a:xfrm>
                <a:off x="654424" y="1460500"/>
                <a:ext cx="10645588" cy="4440704"/>
              </a:xfrm>
              <a:prstGeom prst="rect">
                <a:avLst/>
              </a:prstGeom>
            </p:spPr>
            <p:txBody>
              <a:bodyPr>
                <a:normAutofit lnSpcReduction="10000"/>
              </a:bodyPr>
              <a:lstStyle/>
              <a:p>
                <a:r>
                  <a:rPr lang="en-GB" dirty="0">
                    <a:latin typeface="+mj-lt"/>
                  </a:rPr>
                  <a:t> Our results indicate ~</a:t>
                </a:r>
                <a14:m>
                  <m:oMath xmlns:m="http://schemas.openxmlformats.org/officeDocument/2006/math">
                    <m:r>
                      <a:rPr lang="en-GB" i="1" dirty="0" smtClean="0">
                        <a:latin typeface="Cambria Math" panose="02040503050406030204" pitchFamily="18" charset="0"/>
                      </a:rPr>
                      <m:t>7</m:t>
                    </m:r>
                    <m:r>
                      <a:rPr lang="en-US" b="0" i="1" dirty="0" smtClean="0">
                        <a:latin typeface="Cambria Math" panose="02040503050406030204" pitchFamily="18" charset="0"/>
                      </a:rPr>
                      <m:t> </m:t>
                    </m:r>
                    <m:r>
                      <a:rPr lang="en-US" b="0" i="1" dirty="0" smtClean="0">
                        <a:latin typeface="Cambria Math" panose="02040503050406030204" pitchFamily="18" charset="0"/>
                      </a:rPr>
                      <m:t>𝜇</m:t>
                    </m:r>
                  </m:oMath>
                </a14:m>
                <a:r>
                  <a:rPr lang="en-GB" dirty="0">
                    <a:latin typeface="+mj-lt"/>
                  </a:rPr>
                  <a:t>G total fields over a large spatial extent with the height of halo being ~6 kpc in z-direction which is compatible with S-PASS and other observations.</a:t>
                </a:r>
              </a:p>
              <a:p>
                <a:r>
                  <a:rPr lang="en-DE" dirty="0">
                    <a:latin typeface="+mj-lt"/>
                  </a:rPr>
                  <a:t>Arrival direction of cosmic rays is highly tangled with both the structured and turbulent magnetic fields. We find the cosmic ray deflections from our model are similar with NGC 253 and Cen A hotspots from Auger (Abreu et al. 2022).</a:t>
                </a:r>
              </a:p>
              <a:p>
                <a:r>
                  <a:rPr lang="en-DE" dirty="0">
                    <a:latin typeface="+mj-lt"/>
                  </a:rPr>
                  <a:t>Rotation measures from extra-galactic sources like FRBs should be factored in once the MeerKat and FAST data is public. </a:t>
                </a:r>
              </a:p>
              <a:p>
                <a:r>
                  <a:rPr lang="en-DE" dirty="0">
                    <a:latin typeface="+mj-lt"/>
                  </a:rPr>
                  <a:t>C-BASS, Quijote and Lofar data can also be useful for studying the halo at different frequencies in the future.</a:t>
                </a:r>
              </a:p>
              <a:p>
                <a:endParaRPr lang="en-DE" dirty="0"/>
              </a:p>
            </p:txBody>
          </p:sp>
        </mc:Choice>
        <mc:Fallback xmlns="">
          <p:sp>
            <p:nvSpPr>
              <p:cNvPr id="3" name="Content Placeholder 2">
                <a:extLst>
                  <a:ext uri="{FF2B5EF4-FFF2-40B4-BE49-F238E27FC236}">
                    <a16:creationId xmlns:a16="http://schemas.microsoft.com/office/drawing/2014/main" id="{45C766C7-DCDA-EA46-85D5-7988F278A38C}"/>
                  </a:ext>
                </a:extLst>
              </p:cNvPr>
              <p:cNvSpPr>
                <a:spLocks noGrp="1" noRot="1" noChangeAspect="1" noMove="1" noResize="1" noEditPoints="1" noAdjustHandles="1" noChangeArrowheads="1" noChangeShapeType="1" noTextEdit="1"/>
              </p:cNvSpPr>
              <p:nvPr>
                <p:ph idx="4294967295"/>
              </p:nvPr>
            </p:nvSpPr>
            <p:spPr>
              <a:xfrm>
                <a:off x="654424" y="1460500"/>
                <a:ext cx="10645588" cy="4440704"/>
              </a:xfrm>
              <a:prstGeom prst="rect">
                <a:avLst/>
              </a:prstGeom>
              <a:blipFill>
                <a:blip r:embed="rId2"/>
                <a:stretch>
                  <a:fillRect l="-954" t="-3714" r="-715"/>
                </a:stretch>
              </a:blipFill>
            </p:spPr>
            <p:txBody>
              <a:bodyPr/>
              <a:lstStyle/>
              <a:p>
                <a:r>
                  <a:rPr lang="en-DE">
                    <a:noFill/>
                  </a:rPr>
                  <a:t> </a:t>
                </a:r>
              </a:p>
            </p:txBody>
          </p:sp>
        </mc:Fallback>
      </mc:AlternateContent>
      <p:sp>
        <p:nvSpPr>
          <p:cNvPr id="4" name="Slide Number Placeholder 3">
            <a:extLst>
              <a:ext uri="{FF2B5EF4-FFF2-40B4-BE49-F238E27FC236}">
                <a16:creationId xmlns:a16="http://schemas.microsoft.com/office/drawing/2014/main" id="{2D296FEC-3A4D-6B44-B303-6A1760E827BA}"/>
              </a:ext>
            </a:extLst>
          </p:cNvPr>
          <p:cNvSpPr>
            <a:spLocks noGrp="1"/>
          </p:cNvSpPr>
          <p:nvPr>
            <p:ph type="sldNum" sz="quarter" idx="12"/>
          </p:nvPr>
        </p:nvSpPr>
        <p:spPr/>
        <p:txBody>
          <a:bodyPr/>
          <a:lstStyle/>
          <a:p>
            <a:fld id="{79005ED1-5E81-FA41-8DF2-414BA7B25771}" type="slidenum">
              <a:rPr lang="en-DE" smtClean="0"/>
              <a:t>20</a:t>
            </a:fld>
            <a:endParaRPr lang="en-DE"/>
          </a:p>
        </p:txBody>
      </p:sp>
      <p:sp>
        <p:nvSpPr>
          <p:cNvPr id="5" name="Footer Placeholder 4">
            <a:extLst>
              <a:ext uri="{FF2B5EF4-FFF2-40B4-BE49-F238E27FC236}">
                <a16:creationId xmlns:a16="http://schemas.microsoft.com/office/drawing/2014/main" id="{A3E65855-3981-0D4D-8EBA-3D3852470726}"/>
              </a:ext>
            </a:extLst>
          </p:cNvPr>
          <p:cNvSpPr>
            <a:spLocks noGrp="1"/>
          </p:cNvSpPr>
          <p:nvPr>
            <p:ph type="ftr" sz="quarter" idx="11"/>
          </p:nvPr>
        </p:nvSpPr>
        <p:spPr>
          <a:xfrm>
            <a:off x="-229377" y="6564727"/>
            <a:ext cx="3259183" cy="293273"/>
          </a:xfrm>
        </p:spPr>
        <p:txBody>
          <a:bodyPr/>
          <a:lstStyle/>
          <a:p>
            <a:r>
              <a:rPr lang="en-GB"/>
              <a:t>V. Shaw - DESY, Zeuthen, TeVPa 2022</a:t>
            </a:r>
            <a:endParaRPr lang="en-DE" dirty="0"/>
          </a:p>
        </p:txBody>
      </p:sp>
    </p:spTree>
    <p:extLst>
      <p:ext uri="{BB962C8B-B14F-4D97-AF65-F5344CB8AC3E}">
        <p14:creationId xmlns:p14="http://schemas.microsoft.com/office/powerpoint/2010/main" val="1003681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9EB252-C834-5D4A-8180-DB83F84CE936}"/>
              </a:ext>
            </a:extLst>
          </p:cNvPr>
          <p:cNvSpPr>
            <a:spLocks noGrp="1"/>
          </p:cNvSpPr>
          <p:nvPr>
            <p:ph type="title" idx="4294967295"/>
          </p:nvPr>
        </p:nvSpPr>
        <p:spPr>
          <a:xfrm>
            <a:off x="838200" y="365125"/>
            <a:ext cx="10515600" cy="1325563"/>
          </a:xfrm>
          <a:prstGeom prst="rect">
            <a:avLst/>
          </a:prstGeom>
        </p:spPr>
        <p:txBody>
          <a:bodyPr/>
          <a:lstStyle/>
          <a:p>
            <a:r>
              <a:rPr lang="en-DE" dirty="0"/>
              <a:t>Extras</a:t>
            </a:r>
            <a:br>
              <a:rPr lang="en-DE" dirty="0"/>
            </a:br>
            <a:endParaRPr lang="en-DE" dirty="0"/>
          </a:p>
        </p:txBody>
      </p:sp>
      <p:sp>
        <p:nvSpPr>
          <p:cNvPr id="3" name="Content Placeholder 2">
            <a:extLst>
              <a:ext uri="{FF2B5EF4-FFF2-40B4-BE49-F238E27FC236}">
                <a16:creationId xmlns:a16="http://schemas.microsoft.com/office/drawing/2014/main" id="{68546883-E9E1-6B42-889D-59D627C7CAA4}"/>
              </a:ext>
            </a:extLst>
          </p:cNvPr>
          <p:cNvSpPr>
            <a:spLocks noGrp="1"/>
          </p:cNvSpPr>
          <p:nvPr>
            <p:ph idx="4294967295"/>
          </p:nvPr>
        </p:nvSpPr>
        <p:spPr>
          <a:xfrm>
            <a:off x="838200" y="1825625"/>
            <a:ext cx="10515600" cy="4351338"/>
          </a:xfrm>
          <a:prstGeom prst="rect">
            <a:avLst/>
          </a:prstGeom>
        </p:spPr>
        <p:txBody>
          <a:bodyPr/>
          <a:lstStyle/>
          <a:p>
            <a:endParaRPr lang="en-DE"/>
          </a:p>
        </p:txBody>
      </p:sp>
      <p:sp>
        <p:nvSpPr>
          <p:cNvPr id="4" name="Slide Number Placeholder 3">
            <a:extLst>
              <a:ext uri="{FF2B5EF4-FFF2-40B4-BE49-F238E27FC236}">
                <a16:creationId xmlns:a16="http://schemas.microsoft.com/office/drawing/2014/main" id="{A47BBAD2-8320-9C42-9D3F-F867BC5E96A1}"/>
              </a:ext>
            </a:extLst>
          </p:cNvPr>
          <p:cNvSpPr>
            <a:spLocks noGrp="1"/>
          </p:cNvSpPr>
          <p:nvPr>
            <p:ph type="sldNum" sz="quarter" idx="12"/>
          </p:nvPr>
        </p:nvSpPr>
        <p:spPr/>
        <p:txBody>
          <a:bodyPr/>
          <a:lstStyle/>
          <a:p>
            <a:fld id="{79005ED1-5E81-FA41-8DF2-414BA7B25771}" type="slidenum">
              <a:rPr lang="en-DE" smtClean="0"/>
              <a:t>21</a:t>
            </a:fld>
            <a:endParaRPr lang="en-DE"/>
          </a:p>
        </p:txBody>
      </p:sp>
      <p:sp>
        <p:nvSpPr>
          <p:cNvPr id="5" name="Footer Placeholder 4">
            <a:extLst>
              <a:ext uri="{FF2B5EF4-FFF2-40B4-BE49-F238E27FC236}">
                <a16:creationId xmlns:a16="http://schemas.microsoft.com/office/drawing/2014/main" id="{5A0B544E-D08F-454D-862B-62E98B75B09A}"/>
              </a:ext>
            </a:extLst>
          </p:cNvPr>
          <p:cNvSpPr>
            <a:spLocks noGrp="1"/>
          </p:cNvSpPr>
          <p:nvPr>
            <p:ph type="ftr" sz="quarter" idx="11"/>
          </p:nvPr>
        </p:nvSpPr>
        <p:spPr/>
        <p:txBody>
          <a:bodyPr/>
          <a:lstStyle/>
          <a:p>
            <a:r>
              <a:rPr lang="en-GB"/>
              <a:t>V. Shaw - DESY, Zeuthen, TeVPa 2022</a:t>
            </a:r>
            <a:endParaRPr lang="en-DE" dirty="0"/>
          </a:p>
        </p:txBody>
      </p:sp>
    </p:spTree>
    <p:extLst>
      <p:ext uri="{BB962C8B-B14F-4D97-AF65-F5344CB8AC3E}">
        <p14:creationId xmlns:p14="http://schemas.microsoft.com/office/powerpoint/2010/main" val="1913310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C35E713-CFAD-A241-A66E-353F54C255F6}"/>
              </a:ext>
            </a:extLst>
          </p:cNvPr>
          <p:cNvSpPr>
            <a:spLocks noGrp="1"/>
          </p:cNvSpPr>
          <p:nvPr>
            <p:ph type="ftr" sz="quarter" idx="11"/>
          </p:nvPr>
        </p:nvSpPr>
        <p:spPr/>
        <p:txBody>
          <a:bodyPr/>
          <a:lstStyle/>
          <a:p>
            <a:r>
              <a:rPr lang="en-GB"/>
              <a:t>V. Shaw - DESY, Zeuthen, TeVPa 2022</a:t>
            </a:r>
            <a:endParaRPr lang="en-DE" dirty="0"/>
          </a:p>
        </p:txBody>
      </p:sp>
      <p:sp>
        <p:nvSpPr>
          <p:cNvPr id="3" name="Slide Number Placeholder 2">
            <a:extLst>
              <a:ext uri="{FF2B5EF4-FFF2-40B4-BE49-F238E27FC236}">
                <a16:creationId xmlns:a16="http://schemas.microsoft.com/office/drawing/2014/main" id="{29BCF0F4-597C-8449-AC3F-DDDDDBE9D85A}"/>
              </a:ext>
            </a:extLst>
          </p:cNvPr>
          <p:cNvSpPr>
            <a:spLocks noGrp="1"/>
          </p:cNvSpPr>
          <p:nvPr>
            <p:ph type="sldNum" sz="quarter" idx="12"/>
          </p:nvPr>
        </p:nvSpPr>
        <p:spPr/>
        <p:txBody>
          <a:bodyPr/>
          <a:lstStyle/>
          <a:p>
            <a:fld id="{79005ED1-5E81-FA41-8DF2-414BA7B25771}" type="slidenum">
              <a:rPr lang="en-DE" smtClean="0"/>
              <a:t>22</a:t>
            </a:fld>
            <a:endParaRPr lang="en-DE"/>
          </a:p>
        </p:txBody>
      </p:sp>
    </p:spTree>
    <p:extLst>
      <p:ext uri="{BB962C8B-B14F-4D97-AF65-F5344CB8AC3E}">
        <p14:creationId xmlns:p14="http://schemas.microsoft.com/office/powerpoint/2010/main" val="10714337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691808B-0195-E848-8FEF-F342641DEDF4}"/>
              </a:ext>
            </a:extLst>
          </p:cNvPr>
          <p:cNvSpPr txBox="1">
            <a:spLocks/>
          </p:cNvSpPr>
          <p:nvPr/>
        </p:nvSpPr>
        <p:spPr>
          <a:xfrm>
            <a:off x="656408" y="208548"/>
            <a:ext cx="10879184" cy="7283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Synchrotron radiation – emission elipses</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35" name="Google Shape;421;p40">
            <a:extLst>
              <a:ext uri="{FF2B5EF4-FFF2-40B4-BE49-F238E27FC236}">
                <a16:creationId xmlns:a16="http://schemas.microsoft.com/office/drawing/2014/main" id="{C5992DF0-7CEA-6E4B-978C-42A8323D00FE}"/>
              </a:ext>
            </a:extLst>
          </p:cNvPr>
          <p:cNvPicPr preferRelativeResize="0"/>
          <p:nvPr/>
        </p:nvPicPr>
        <p:blipFill rotWithShape="1">
          <a:blip r:embed="rId2">
            <a:alphaModFix/>
          </a:blip>
          <a:srcRect l="3612" r="3556"/>
          <a:stretch/>
        </p:blipFill>
        <p:spPr>
          <a:xfrm>
            <a:off x="111602" y="1712540"/>
            <a:ext cx="4180956" cy="3284395"/>
          </a:xfrm>
          <a:prstGeom prst="rect">
            <a:avLst/>
          </a:prstGeom>
          <a:noFill/>
          <a:ln>
            <a:noFill/>
          </a:ln>
        </p:spPr>
      </p:pic>
      <p:grpSp>
        <p:nvGrpSpPr>
          <p:cNvPr id="13" name="Group 12">
            <a:extLst>
              <a:ext uri="{FF2B5EF4-FFF2-40B4-BE49-F238E27FC236}">
                <a16:creationId xmlns:a16="http://schemas.microsoft.com/office/drawing/2014/main" id="{F9F47492-503E-674B-8A14-196A341A4BD3}"/>
              </a:ext>
            </a:extLst>
          </p:cNvPr>
          <p:cNvGrpSpPr/>
          <p:nvPr/>
        </p:nvGrpSpPr>
        <p:grpSpPr>
          <a:xfrm>
            <a:off x="9680801" y="-938225"/>
            <a:ext cx="2636445" cy="2717763"/>
            <a:chOff x="-578275" y="-983732"/>
            <a:chExt cx="2636445" cy="2717763"/>
          </a:xfrm>
        </p:grpSpPr>
        <p:sp>
          <p:nvSpPr>
            <p:cNvPr id="22" name="Graphic 13" descr="Pot of gold with solid fill">
              <a:extLst>
                <a:ext uri="{FF2B5EF4-FFF2-40B4-BE49-F238E27FC236}">
                  <a16:creationId xmlns:a16="http://schemas.microsoft.com/office/drawing/2014/main" id="{DA5729B6-8F30-F446-A08B-13BF74E869DC}"/>
                </a:ext>
              </a:extLst>
            </p:cNvPr>
            <p:cNvSpPr/>
            <p:nvPr/>
          </p:nvSpPr>
          <p:spPr>
            <a:xfrm>
              <a:off x="383205" y="534795"/>
              <a:ext cx="1434169" cy="835987"/>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23" name="TextBox 22">
              <a:extLst>
                <a:ext uri="{FF2B5EF4-FFF2-40B4-BE49-F238E27FC236}">
                  <a16:creationId xmlns:a16="http://schemas.microsoft.com/office/drawing/2014/main" id="{1BE64709-2878-B44A-B895-59FF2882A937}"/>
                </a:ext>
              </a:extLst>
            </p:cNvPr>
            <p:cNvSpPr txBox="1"/>
            <p:nvPr/>
          </p:nvSpPr>
          <p:spPr>
            <a:xfrm>
              <a:off x="427302" y="474272"/>
              <a:ext cx="1352608" cy="367873"/>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1100" dirty="0">
                  <a:solidFill>
                    <a:srgbClr val="002060"/>
                  </a:solidFill>
                  <a:latin typeface="Times" pitchFamily="2" charset="0"/>
                </a:rPr>
                <a:t>Synchrotron</a:t>
              </a:r>
              <a:endParaRPr lang="en-DE" sz="1400" dirty="0">
                <a:solidFill>
                  <a:srgbClr val="002060"/>
                </a:solidFill>
                <a:latin typeface="Times" pitchFamily="2" charset="0"/>
              </a:endParaRPr>
            </a:p>
          </p:txBody>
        </p:sp>
        <p:sp>
          <p:nvSpPr>
            <p:cNvPr id="20" name="TextBox 19">
              <a:extLst>
                <a:ext uri="{FF2B5EF4-FFF2-40B4-BE49-F238E27FC236}">
                  <a16:creationId xmlns:a16="http://schemas.microsoft.com/office/drawing/2014/main" id="{52C63B21-F124-C24A-BEA7-9F519532A806}"/>
                </a:ext>
              </a:extLst>
            </p:cNvPr>
            <p:cNvSpPr txBox="1"/>
            <p:nvPr/>
          </p:nvSpPr>
          <p:spPr>
            <a:xfrm rot="18339325">
              <a:off x="1103516" y="-306077"/>
              <a:ext cx="1632310" cy="276999"/>
            </a:xfrm>
            <a:prstGeom prst="rect">
              <a:avLst/>
            </a:prstGeom>
            <a:noFill/>
          </p:spPr>
          <p:txBody>
            <a:bodyPr wrap="square" rtlCol="0">
              <a:spAutoFit/>
            </a:bodyPr>
            <a:lstStyle/>
            <a:p>
              <a:r>
                <a:rPr lang="en-DE" sz="1200" b="1" dirty="0">
                  <a:solidFill>
                    <a:schemeClr val="accent2">
                      <a:lumMod val="75000"/>
                    </a:schemeClr>
                  </a:solidFill>
                  <a:highlight>
                    <a:srgbClr val="FFFF00"/>
                  </a:highlight>
                  <a:latin typeface="Times" pitchFamily="2" charset="0"/>
                </a:rPr>
                <a:t>B-fields</a:t>
              </a:r>
              <a:endParaRPr lang="en-DE" sz="1100" b="1" dirty="0">
                <a:solidFill>
                  <a:schemeClr val="accent2">
                    <a:lumMod val="75000"/>
                  </a:schemeClr>
                </a:solidFill>
                <a:highlight>
                  <a:srgbClr val="FFFF00"/>
                </a:highlight>
                <a:latin typeface="Times" pitchFamily="2" charset="0"/>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B3144DE-348C-8945-825A-53985849CCF2}"/>
                    </a:ext>
                  </a:extLst>
                </p:cNvPr>
                <p:cNvSpPr txBox="1"/>
                <p:nvPr/>
              </p:nvSpPr>
              <p:spPr>
                <a:xfrm rot="2184971">
                  <a:off x="-578275" y="-22934"/>
                  <a:ext cx="2402827" cy="475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1200" b="1" i="1" smtClean="0">
                                <a:solidFill>
                                  <a:schemeClr val="accent2">
                                    <a:lumMod val="75000"/>
                                  </a:schemeClr>
                                </a:solidFill>
                                <a:highlight>
                                  <a:srgbClr val="FFFF00"/>
                                </a:highlight>
                                <a:latin typeface="Cambria Math" panose="02040503050406030204" pitchFamily="18" charset="0"/>
                              </a:rPr>
                            </m:ctrlPr>
                          </m:boxPr>
                          <m:e>
                            <m:f>
                              <m:fPr>
                                <m:ctrlPr>
                                  <a:rPr lang="en-US" sz="1200" b="1" i="1" smtClean="0">
                                    <a:solidFill>
                                      <a:schemeClr val="accent2">
                                        <a:lumMod val="75000"/>
                                      </a:schemeClr>
                                    </a:solidFill>
                                    <a:highlight>
                                      <a:srgbClr val="FFFF00"/>
                                    </a:highlight>
                                    <a:latin typeface="Cambria Math" panose="02040503050406030204" pitchFamily="18" charset="0"/>
                                  </a:rPr>
                                </m:ctrlPr>
                              </m:fPr>
                              <m:num>
                                <m:r>
                                  <a:rPr lang="en-US" sz="1200" b="1" i="0" smtClean="0">
                                    <a:solidFill>
                                      <a:schemeClr val="accent2">
                                        <a:lumMod val="75000"/>
                                      </a:schemeClr>
                                    </a:solidFill>
                                    <a:highlight>
                                      <a:srgbClr val="FFFF00"/>
                                    </a:highlight>
                                    <a:latin typeface="Cambria Math" panose="02040503050406030204" pitchFamily="18" charset="0"/>
                                  </a:rPr>
                                  <m:t>𝐝</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𝒏</m:t>
                                    </m:r>
                                  </m:e>
                                  <m:sub>
                                    <m:r>
                                      <a:rPr lang="en-US" sz="1200" b="1" i="1" smtClean="0">
                                        <a:solidFill>
                                          <a:schemeClr val="accent2">
                                            <a:lumMod val="75000"/>
                                          </a:schemeClr>
                                        </a:solidFill>
                                        <a:highlight>
                                          <a:srgbClr val="FFFF00"/>
                                        </a:highlight>
                                        <a:latin typeface="Cambria Math" panose="02040503050406030204" pitchFamily="18" charset="0"/>
                                      </a:rPr>
                                      <m:t>𝒆</m:t>
                                    </m:r>
                                  </m:sub>
                                </m:sSub>
                              </m:num>
                              <m:den>
                                <m:r>
                                  <a:rPr lang="en-US" sz="1200" b="1" i="0" smtClean="0">
                                    <a:solidFill>
                                      <a:schemeClr val="accent2">
                                        <a:lumMod val="75000"/>
                                      </a:schemeClr>
                                    </a:solidFill>
                                    <a:highlight>
                                      <a:srgbClr val="FFFF00"/>
                                    </a:highlight>
                                    <a:latin typeface="Cambria Math" panose="02040503050406030204" pitchFamily="18" charset="0"/>
                                  </a:rPr>
                                  <m:t>𝐝𝐥𝐨𝐠</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𝑬</m:t>
                                    </m:r>
                                  </m:e>
                                  <m:sub>
                                    <m:r>
                                      <a:rPr lang="en-US" sz="1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1200" b="1" dirty="0">
                    <a:solidFill>
                      <a:schemeClr val="accent2">
                        <a:lumMod val="75000"/>
                      </a:schemeClr>
                    </a:solidFill>
                    <a:highlight>
                      <a:srgbClr val="FFFF00"/>
                    </a:highlight>
                    <a:latin typeface="Times" pitchFamily="2" charset="0"/>
                  </a:endParaRPr>
                </a:p>
              </p:txBody>
            </p:sp>
          </mc:Choice>
          <mc:Fallback xmlns="">
            <p:sp>
              <p:nvSpPr>
                <p:cNvPr id="21" name="TextBox 20">
                  <a:extLst>
                    <a:ext uri="{FF2B5EF4-FFF2-40B4-BE49-F238E27FC236}">
                      <a16:creationId xmlns:a16="http://schemas.microsoft.com/office/drawing/2014/main" id="{9B3144DE-348C-8945-825A-53985849CCF2}"/>
                    </a:ext>
                  </a:extLst>
                </p:cNvPr>
                <p:cNvSpPr txBox="1">
                  <a:spLocks noRot="1" noChangeAspect="1" noMove="1" noResize="1" noEditPoints="1" noAdjustHandles="1" noChangeArrowheads="1" noChangeShapeType="1" noTextEdit="1"/>
                </p:cNvSpPr>
                <p:nvPr/>
              </p:nvSpPr>
              <p:spPr>
                <a:xfrm rot="2184971">
                  <a:off x="-578275" y="-22934"/>
                  <a:ext cx="2402827" cy="475515"/>
                </a:xfrm>
                <a:prstGeom prst="rect">
                  <a:avLst/>
                </a:prstGeom>
                <a:blipFill>
                  <a:blip r:embed="rId3"/>
                  <a:stretch>
                    <a:fillRect/>
                  </a:stretch>
                </a:blipFill>
              </p:spPr>
              <p:txBody>
                <a:bodyPr/>
                <a:lstStyle/>
                <a:p>
                  <a:r>
                    <a:rPr lang="en-DE">
                      <a:noFill/>
                    </a:rPr>
                    <a:t> </a:t>
                  </a:r>
                </a:p>
              </p:txBody>
            </p:sp>
          </mc:Fallback>
        </mc:AlternateContent>
        <p:pic>
          <p:nvPicPr>
            <p:cNvPr id="28" name="Graphic 27" descr="Bonfire with solid fill">
              <a:extLst>
                <a:ext uri="{FF2B5EF4-FFF2-40B4-BE49-F238E27FC236}">
                  <a16:creationId xmlns:a16="http://schemas.microsoft.com/office/drawing/2014/main" id="{230E46F9-90CF-1D48-9EDE-605D502820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0620" y="1334414"/>
              <a:ext cx="554340" cy="399617"/>
            </a:xfrm>
            <a:prstGeom prst="rect">
              <a:avLst/>
            </a:prstGeom>
          </p:spPr>
        </p:pic>
      </p:grpSp>
      <p:grpSp>
        <p:nvGrpSpPr>
          <p:cNvPr id="14" name="Group 13">
            <a:extLst>
              <a:ext uri="{FF2B5EF4-FFF2-40B4-BE49-F238E27FC236}">
                <a16:creationId xmlns:a16="http://schemas.microsoft.com/office/drawing/2014/main" id="{D99E756F-8A58-1A4B-9D5D-F7DDFF9C3C46}"/>
              </a:ext>
            </a:extLst>
          </p:cNvPr>
          <p:cNvGrpSpPr/>
          <p:nvPr/>
        </p:nvGrpSpPr>
        <p:grpSpPr>
          <a:xfrm>
            <a:off x="10778339" y="345626"/>
            <a:ext cx="1145683" cy="342230"/>
            <a:chOff x="525596" y="326191"/>
            <a:chExt cx="1145683" cy="342230"/>
          </a:xfrm>
        </p:grpSpPr>
        <p:cxnSp>
          <p:nvCxnSpPr>
            <p:cNvPr id="24" name="Curved Connector 23">
              <a:extLst>
                <a:ext uri="{FF2B5EF4-FFF2-40B4-BE49-F238E27FC236}">
                  <a16:creationId xmlns:a16="http://schemas.microsoft.com/office/drawing/2014/main" id="{03BB22C2-9CF3-1047-A529-55A98D88959D}"/>
                </a:ext>
              </a:extLst>
            </p:cNvPr>
            <p:cNvCxnSpPr>
              <a:cxnSpLocks/>
            </p:cNvCxnSpPr>
            <p:nvPr/>
          </p:nvCxnSpPr>
          <p:spPr>
            <a:xfrm rot="5400000" flipH="1" flipV="1">
              <a:off x="1540624" y="537093"/>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DAAE4708-E07B-6C42-9EF8-4973E3BE80E6}"/>
                </a:ext>
              </a:extLst>
            </p:cNvPr>
            <p:cNvCxnSpPr>
              <a:cxnSpLocks/>
            </p:cNvCxnSpPr>
            <p:nvPr/>
          </p:nvCxnSpPr>
          <p:spPr>
            <a:xfrm rot="5400000" flipH="1" flipV="1">
              <a:off x="459213" y="537767"/>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3" name="Curved Connector 32">
              <a:extLst>
                <a:ext uri="{FF2B5EF4-FFF2-40B4-BE49-F238E27FC236}">
                  <a16:creationId xmlns:a16="http://schemas.microsoft.com/office/drawing/2014/main" id="{12672B1C-B90D-AE41-8CF1-4F842A56FDFB}"/>
                </a:ext>
              </a:extLst>
            </p:cNvPr>
            <p:cNvCxnSpPr>
              <a:cxnSpLocks/>
            </p:cNvCxnSpPr>
            <p:nvPr/>
          </p:nvCxnSpPr>
          <p:spPr>
            <a:xfrm rot="5400000" flipH="1" flipV="1">
              <a:off x="752102" y="392574"/>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6" name="Curved Connector 35">
              <a:extLst>
                <a:ext uri="{FF2B5EF4-FFF2-40B4-BE49-F238E27FC236}">
                  <a16:creationId xmlns:a16="http://schemas.microsoft.com/office/drawing/2014/main" id="{7FE3A2A4-6403-0643-94DB-429D06CA75CD}"/>
                </a:ext>
              </a:extLst>
            </p:cNvPr>
            <p:cNvCxnSpPr>
              <a:cxnSpLocks/>
            </p:cNvCxnSpPr>
            <p:nvPr/>
          </p:nvCxnSpPr>
          <p:spPr>
            <a:xfrm rot="5400000" flipH="1" flipV="1">
              <a:off x="1126594" y="404141"/>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grpSp>
      <p:sp>
        <p:nvSpPr>
          <p:cNvPr id="10" name="Slide Number Placeholder 9">
            <a:extLst>
              <a:ext uri="{FF2B5EF4-FFF2-40B4-BE49-F238E27FC236}">
                <a16:creationId xmlns:a16="http://schemas.microsoft.com/office/drawing/2014/main" id="{D2BDAB3F-9F60-124B-892A-5FA5DE2A7D18}"/>
              </a:ext>
            </a:extLst>
          </p:cNvPr>
          <p:cNvSpPr>
            <a:spLocks noGrp="1"/>
          </p:cNvSpPr>
          <p:nvPr>
            <p:ph type="sldNum" sz="quarter" idx="12"/>
          </p:nvPr>
        </p:nvSpPr>
        <p:spPr/>
        <p:txBody>
          <a:bodyPr/>
          <a:lstStyle/>
          <a:p>
            <a:fld id="{79005ED1-5E81-FA41-8DF2-414BA7B25771}" type="slidenum">
              <a:rPr lang="en-DE" smtClean="0"/>
              <a:t>23</a:t>
            </a:fld>
            <a:endParaRPr lang="en-DE"/>
          </a:p>
        </p:txBody>
      </p:sp>
      <p:sp>
        <p:nvSpPr>
          <p:cNvPr id="11" name="Footer Placeholder 10">
            <a:extLst>
              <a:ext uri="{FF2B5EF4-FFF2-40B4-BE49-F238E27FC236}">
                <a16:creationId xmlns:a16="http://schemas.microsoft.com/office/drawing/2014/main" id="{FF86FDCC-FC16-7E4F-835F-A4FBA06F6009}"/>
              </a:ext>
            </a:extLst>
          </p:cNvPr>
          <p:cNvSpPr>
            <a:spLocks noGrp="1"/>
          </p:cNvSpPr>
          <p:nvPr>
            <p:ph type="ftr" sz="quarter" idx="11"/>
          </p:nvPr>
        </p:nvSpPr>
        <p:spPr>
          <a:xfrm>
            <a:off x="-145401" y="6564727"/>
            <a:ext cx="3259183" cy="293273"/>
          </a:xfrm>
        </p:spPr>
        <p:txBody>
          <a:bodyPr/>
          <a:lstStyle/>
          <a:p>
            <a:r>
              <a:rPr lang="en-GB"/>
              <a:t>V. Shaw - DESY, Zeuthen, TeVPa 2022</a:t>
            </a:r>
            <a:endParaRPr lang="en-DE" dirty="0"/>
          </a:p>
        </p:txBody>
      </p:sp>
      <p:sp>
        <p:nvSpPr>
          <p:cNvPr id="98" name="TextBox 97">
            <a:extLst>
              <a:ext uri="{FF2B5EF4-FFF2-40B4-BE49-F238E27FC236}">
                <a16:creationId xmlns:a16="http://schemas.microsoft.com/office/drawing/2014/main" id="{EA2EE3B8-33CD-1D4D-82D9-94BD98BB8390}"/>
              </a:ext>
            </a:extLst>
          </p:cNvPr>
          <p:cNvSpPr txBox="1"/>
          <p:nvPr/>
        </p:nvSpPr>
        <p:spPr>
          <a:xfrm>
            <a:off x="111602" y="5449456"/>
            <a:ext cx="6767354" cy="646331"/>
          </a:xfrm>
          <a:prstGeom prst="rect">
            <a:avLst/>
          </a:prstGeom>
          <a:noFill/>
        </p:spPr>
        <p:txBody>
          <a:bodyPr wrap="square" rtlCol="0">
            <a:spAutoFit/>
          </a:bodyPr>
          <a:lstStyle/>
          <a:p>
            <a:r>
              <a:rPr lang="en-DE" b="1" dirty="0">
                <a:solidFill>
                  <a:schemeClr val="accent6">
                    <a:lumMod val="50000"/>
                  </a:schemeClr>
                </a:solidFill>
                <a:latin typeface="+mj-lt"/>
              </a:rPr>
              <a:t>Maximum emission is observed when the electron pitch angles are perpendicular to magnetic fields</a:t>
            </a:r>
          </a:p>
        </p:txBody>
      </p:sp>
      <p:sp>
        <p:nvSpPr>
          <p:cNvPr id="99" name="Google Shape;159;p18">
            <a:extLst>
              <a:ext uri="{FF2B5EF4-FFF2-40B4-BE49-F238E27FC236}">
                <a16:creationId xmlns:a16="http://schemas.microsoft.com/office/drawing/2014/main" id="{82452599-2522-E249-9105-6E6357A119C4}"/>
              </a:ext>
            </a:extLst>
          </p:cNvPr>
          <p:cNvSpPr/>
          <p:nvPr/>
        </p:nvSpPr>
        <p:spPr>
          <a:xfrm>
            <a:off x="8836990" y="1554567"/>
            <a:ext cx="2438353" cy="518685"/>
          </a:xfrm>
          <a:prstGeom prst="ellipse">
            <a:avLst/>
          </a:prstGeom>
          <a:solidFill>
            <a:schemeClr val="accent4">
              <a:lumMod val="60000"/>
              <a:lumOff val="40000"/>
              <a:alpha val="49803"/>
            </a:schemeClr>
          </a:solidFill>
          <a:ln w="25400" cap="flat" cmpd="sng">
            <a:solidFill>
              <a:schemeClr val="accent4">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sp>
        <p:nvSpPr>
          <p:cNvPr id="100" name="TextBox 99">
            <a:extLst>
              <a:ext uri="{FF2B5EF4-FFF2-40B4-BE49-F238E27FC236}">
                <a16:creationId xmlns:a16="http://schemas.microsoft.com/office/drawing/2014/main" id="{78547DA1-8913-1448-BC81-6C8D2E4F23C5}"/>
              </a:ext>
            </a:extLst>
          </p:cNvPr>
          <p:cNvSpPr txBox="1"/>
          <p:nvPr/>
        </p:nvSpPr>
        <p:spPr>
          <a:xfrm>
            <a:off x="8898341" y="1603943"/>
            <a:ext cx="2438353" cy="369332"/>
          </a:xfrm>
          <a:prstGeom prst="rect">
            <a:avLst/>
          </a:prstGeom>
          <a:noFill/>
        </p:spPr>
        <p:txBody>
          <a:bodyPr wrap="square" rtlCol="0">
            <a:spAutoFit/>
          </a:bodyPr>
          <a:lstStyle/>
          <a:p>
            <a:r>
              <a:rPr lang="en-DE" b="1" dirty="0">
                <a:solidFill>
                  <a:schemeClr val="accent6">
                    <a:lumMod val="50000"/>
                  </a:schemeClr>
                </a:solidFill>
                <a:latin typeface="+mj-lt"/>
              </a:rPr>
              <a:t>Polarised synchrotron</a:t>
            </a:r>
          </a:p>
        </p:txBody>
      </p:sp>
      <p:cxnSp>
        <p:nvCxnSpPr>
          <p:cNvPr id="101" name="Google Shape;156;p18">
            <a:extLst>
              <a:ext uri="{FF2B5EF4-FFF2-40B4-BE49-F238E27FC236}">
                <a16:creationId xmlns:a16="http://schemas.microsoft.com/office/drawing/2014/main" id="{2EE9FC11-A7F5-BB45-B724-1DF5B9CE6F4F}"/>
              </a:ext>
            </a:extLst>
          </p:cNvPr>
          <p:cNvCxnSpPr>
            <a:cxnSpLocks/>
          </p:cNvCxnSpPr>
          <p:nvPr/>
        </p:nvCxnSpPr>
        <p:spPr>
          <a:xfrm flipH="1">
            <a:off x="7861261" y="2076677"/>
            <a:ext cx="1389168" cy="781382"/>
          </a:xfrm>
          <a:prstGeom prst="straightConnector1">
            <a:avLst/>
          </a:prstGeom>
          <a:noFill/>
          <a:ln w="60325" cap="flat" cmpd="sng">
            <a:solidFill>
              <a:schemeClr val="accent1"/>
            </a:solidFill>
            <a:prstDash val="solid"/>
            <a:round/>
            <a:headEnd type="none" w="sm" len="sm"/>
            <a:tailEnd type="triangle" w="med" len="med"/>
          </a:ln>
        </p:spPr>
      </p:cxnSp>
      <p:sp>
        <p:nvSpPr>
          <p:cNvPr id="102" name="TextBox 101">
            <a:extLst>
              <a:ext uri="{FF2B5EF4-FFF2-40B4-BE49-F238E27FC236}">
                <a16:creationId xmlns:a16="http://schemas.microsoft.com/office/drawing/2014/main" id="{F431F7A9-3036-C647-8205-62433AA41F19}"/>
              </a:ext>
            </a:extLst>
          </p:cNvPr>
          <p:cNvSpPr txBox="1"/>
          <p:nvPr/>
        </p:nvSpPr>
        <p:spPr>
          <a:xfrm>
            <a:off x="4425842" y="4778133"/>
            <a:ext cx="2960913" cy="369332"/>
          </a:xfrm>
          <a:prstGeom prst="rect">
            <a:avLst/>
          </a:prstGeom>
          <a:noFill/>
        </p:spPr>
        <p:txBody>
          <a:bodyPr wrap="square" rtlCol="0">
            <a:spAutoFit/>
          </a:bodyPr>
          <a:lstStyle/>
          <a:p>
            <a:r>
              <a:rPr lang="en-DE" b="1" dirty="0">
                <a:solidFill>
                  <a:schemeClr val="accent6">
                    <a:lumMod val="50000"/>
                  </a:schemeClr>
                </a:solidFill>
                <a:latin typeface="+mj-lt"/>
              </a:rPr>
              <a:t>Unpolarised synchrotron</a:t>
            </a:r>
          </a:p>
        </p:txBody>
      </p:sp>
      <p:cxnSp>
        <p:nvCxnSpPr>
          <p:cNvPr id="103" name="Google Shape;156;p18">
            <a:extLst>
              <a:ext uri="{FF2B5EF4-FFF2-40B4-BE49-F238E27FC236}">
                <a16:creationId xmlns:a16="http://schemas.microsoft.com/office/drawing/2014/main" id="{B83A0284-DE0E-6F47-BBCF-F5F7D95BC761}"/>
              </a:ext>
            </a:extLst>
          </p:cNvPr>
          <p:cNvCxnSpPr>
            <a:cxnSpLocks/>
          </p:cNvCxnSpPr>
          <p:nvPr/>
        </p:nvCxnSpPr>
        <p:spPr>
          <a:xfrm flipV="1">
            <a:off x="6988025" y="4458088"/>
            <a:ext cx="1457298" cy="431931"/>
          </a:xfrm>
          <a:prstGeom prst="straightConnector1">
            <a:avLst/>
          </a:prstGeom>
          <a:noFill/>
          <a:ln w="60325" cap="flat" cmpd="sng">
            <a:solidFill>
              <a:schemeClr val="accent1"/>
            </a:solidFill>
            <a:prstDash val="solid"/>
            <a:round/>
            <a:headEnd type="none" w="sm" len="sm"/>
            <a:tailEnd type="triangle" w="med" len="med"/>
          </a:ln>
        </p:spPr>
      </p:cxnSp>
      <p:sp>
        <p:nvSpPr>
          <p:cNvPr id="117" name="Rectangle 116">
            <a:extLst>
              <a:ext uri="{FF2B5EF4-FFF2-40B4-BE49-F238E27FC236}">
                <a16:creationId xmlns:a16="http://schemas.microsoft.com/office/drawing/2014/main" id="{208AF7DC-8267-3C4E-A270-D342BC79BC53}"/>
              </a:ext>
            </a:extLst>
          </p:cNvPr>
          <p:cNvSpPr/>
          <p:nvPr/>
        </p:nvSpPr>
        <p:spPr>
          <a:xfrm>
            <a:off x="4344703" y="639215"/>
            <a:ext cx="3764245" cy="3081884"/>
          </a:xfrm>
          <a:prstGeom prst="rect">
            <a:avLst/>
          </a:prstGeom>
          <a:solidFill>
            <a:schemeClr val="accent1">
              <a:alpha val="0"/>
            </a:schemeClr>
          </a:solidFill>
          <a:ln w="47625">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18" name="Straight Arrow Connector 117">
            <a:extLst>
              <a:ext uri="{FF2B5EF4-FFF2-40B4-BE49-F238E27FC236}">
                <a16:creationId xmlns:a16="http://schemas.microsoft.com/office/drawing/2014/main" id="{DCF504C4-604F-A744-AB4C-5E9A59C402DD}"/>
              </a:ext>
            </a:extLst>
          </p:cNvPr>
          <p:cNvCxnSpPr>
            <a:cxnSpLocks/>
          </p:cNvCxnSpPr>
          <p:nvPr/>
        </p:nvCxnSpPr>
        <p:spPr>
          <a:xfrm>
            <a:off x="4861567" y="1417790"/>
            <a:ext cx="2958953" cy="2194975"/>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9" name="Freeform 118">
            <a:extLst>
              <a:ext uri="{FF2B5EF4-FFF2-40B4-BE49-F238E27FC236}">
                <a16:creationId xmlns:a16="http://schemas.microsoft.com/office/drawing/2014/main" id="{679B07DB-7E2C-404C-BF8D-8FF8F421135F}"/>
              </a:ext>
            </a:extLst>
          </p:cNvPr>
          <p:cNvSpPr/>
          <p:nvPr/>
        </p:nvSpPr>
        <p:spPr>
          <a:xfrm rot="19117044">
            <a:off x="4284695" y="1066526"/>
            <a:ext cx="1205261" cy="27657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20" name="Straight Arrow Connector 119">
            <a:extLst>
              <a:ext uri="{FF2B5EF4-FFF2-40B4-BE49-F238E27FC236}">
                <a16:creationId xmlns:a16="http://schemas.microsoft.com/office/drawing/2014/main" id="{28791297-B1A0-BC4A-B279-9EEA8527E6C1}"/>
              </a:ext>
            </a:extLst>
          </p:cNvPr>
          <p:cNvCxnSpPr>
            <a:cxnSpLocks/>
          </p:cNvCxnSpPr>
          <p:nvPr/>
        </p:nvCxnSpPr>
        <p:spPr>
          <a:xfrm flipV="1">
            <a:off x="4511890" y="889863"/>
            <a:ext cx="699354" cy="629900"/>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rgbClr val="FF0000"/>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21" name="Parallelogram 120">
            <a:extLst>
              <a:ext uri="{FF2B5EF4-FFF2-40B4-BE49-F238E27FC236}">
                <a16:creationId xmlns:a16="http://schemas.microsoft.com/office/drawing/2014/main" id="{7D197CF2-9853-EE4B-AE7E-2F5FC8CB8404}"/>
              </a:ext>
            </a:extLst>
          </p:cNvPr>
          <p:cNvSpPr/>
          <p:nvPr/>
        </p:nvSpPr>
        <p:spPr>
          <a:xfrm rot="8859138">
            <a:off x="5839098" y="2129364"/>
            <a:ext cx="1648294"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22" name="Parallelogram 121">
            <a:extLst>
              <a:ext uri="{FF2B5EF4-FFF2-40B4-BE49-F238E27FC236}">
                <a16:creationId xmlns:a16="http://schemas.microsoft.com/office/drawing/2014/main" id="{851F1113-F392-A545-B29B-D92B9E5F8C97}"/>
              </a:ext>
            </a:extLst>
          </p:cNvPr>
          <p:cNvSpPr/>
          <p:nvPr/>
        </p:nvSpPr>
        <p:spPr>
          <a:xfrm rot="8859138">
            <a:off x="4677339" y="1282664"/>
            <a:ext cx="1648295"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23" name="Oval 122">
            <a:extLst>
              <a:ext uri="{FF2B5EF4-FFF2-40B4-BE49-F238E27FC236}">
                <a16:creationId xmlns:a16="http://schemas.microsoft.com/office/drawing/2014/main" id="{DC031A00-86D9-AE4C-A2DB-9387B3375C6B}"/>
              </a:ext>
            </a:extLst>
          </p:cNvPr>
          <p:cNvSpPr/>
          <p:nvPr/>
        </p:nvSpPr>
        <p:spPr>
          <a:xfrm>
            <a:off x="5242673" y="1296271"/>
            <a:ext cx="409763" cy="1115684"/>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24" name="Oval 123">
            <a:extLst>
              <a:ext uri="{FF2B5EF4-FFF2-40B4-BE49-F238E27FC236}">
                <a16:creationId xmlns:a16="http://schemas.microsoft.com/office/drawing/2014/main" id="{EEA44FFD-912E-7841-9176-16ABDC41D75C}"/>
              </a:ext>
            </a:extLst>
          </p:cNvPr>
          <p:cNvSpPr/>
          <p:nvPr/>
        </p:nvSpPr>
        <p:spPr>
          <a:xfrm rot="17361521">
            <a:off x="6469383" y="2175311"/>
            <a:ext cx="409763" cy="1115685"/>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25" name="Straight Arrow Connector 124">
            <a:extLst>
              <a:ext uri="{FF2B5EF4-FFF2-40B4-BE49-F238E27FC236}">
                <a16:creationId xmlns:a16="http://schemas.microsoft.com/office/drawing/2014/main" id="{A4CC22B3-0646-7E48-82C5-77FB053F81C7}"/>
              </a:ext>
            </a:extLst>
          </p:cNvPr>
          <p:cNvCxnSpPr>
            <a:cxnSpLocks/>
            <a:stCxn id="123" idx="4"/>
          </p:cNvCxnSpPr>
          <p:nvPr/>
        </p:nvCxnSpPr>
        <p:spPr>
          <a:xfrm flipV="1">
            <a:off x="5447555" y="1296270"/>
            <a:ext cx="11936" cy="1115685"/>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77DB866B-0E56-DD47-B99A-E8F407F9A8AE}"/>
              </a:ext>
            </a:extLst>
          </p:cNvPr>
          <p:cNvCxnSpPr>
            <a:cxnSpLocks/>
            <a:stCxn id="123" idx="2"/>
          </p:cNvCxnSpPr>
          <p:nvPr/>
        </p:nvCxnSpPr>
        <p:spPr>
          <a:xfrm flipV="1">
            <a:off x="5242673" y="1853271"/>
            <a:ext cx="409764" cy="842"/>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E4741ADE-A54E-7F40-B4C0-9F74E3F514BA}"/>
              </a:ext>
            </a:extLst>
          </p:cNvPr>
          <p:cNvCxnSpPr>
            <a:cxnSpLocks/>
            <a:endCxn id="124" idx="0"/>
          </p:cNvCxnSpPr>
          <p:nvPr/>
        </p:nvCxnSpPr>
        <p:spPr>
          <a:xfrm flipH="1" flipV="1">
            <a:off x="6147961" y="2548239"/>
            <a:ext cx="1073421" cy="367118"/>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AE5401EB-2054-D144-A4EC-51E8CCF05813}"/>
              </a:ext>
            </a:extLst>
          </p:cNvPr>
          <p:cNvCxnSpPr>
            <a:cxnSpLocks/>
            <a:stCxn id="124" idx="6"/>
            <a:endCxn id="124" idx="2"/>
          </p:cNvCxnSpPr>
          <p:nvPr/>
        </p:nvCxnSpPr>
        <p:spPr>
          <a:xfrm flipH="1">
            <a:off x="6606351" y="2539856"/>
            <a:ext cx="135828" cy="386597"/>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sp>
        <p:nvSpPr>
          <p:cNvPr id="129" name="Rectangle 128">
            <a:extLst>
              <a:ext uri="{FF2B5EF4-FFF2-40B4-BE49-F238E27FC236}">
                <a16:creationId xmlns:a16="http://schemas.microsoft.com/office/drawing/2014/main" id="{34F3BBA9-761E-B442-9011-589BC0098BBF}"/>
              </a:ext>
            </a:extLst>
          </p:cNvPr>
          <p:cNvSpPr/>
          <p:nvPr/>
        </p:nvSpPr>
        <p:spPr>
          <a:xfrm>
            <a:off x="8225923" y="3390951"/>
            <a:ext cx="3764245" cy="3081884"/>
          </a:xfrm>
          <a:prstGeom prst="rect">
            <a:avLst/>
          </a:prstGeom>
          <a:solidFill>
            <a:schemeClr val="accent1">
              <a:alpha val="0"/>
            </a:schemeClr>
          </a:solidFill>
          <a:ln w="47625">
            <a:solidFill>
              <a:schemeClr val="accent6">
                <a:lumMod val="50000"/>
                <a:alpha val="9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30" name="Straight Arrow Connector 129">
            <a:extLst>
              <a:ext uri="{FF2B5EF4-FFF2-40B4-BE49-F238E27FC236}">
                <a16:creationId xmlns:a16="http://schemas.microsoft.com/office/drawing/2014/main" id="{82D87582-4541-604A-AFCD-5BF480A64AFE}"/>
              </a:ext>
            </a:extLst>
          </p:cNvPr>
          <p:cNvCxnSpPr>
            <a:cxnSpLocks/>
          </p:cNvCxnSpPr>
          <p:nvPr/>
        </p:nvCxnSpPr>
        <p:spPr>
          <a:xfrm>
            <a:off x="8734680" y="4145246"/>
            <a:ext cx="2958953" cy="2194975"/>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1" name="Freeform 130">
            <a:extLst>
              <a:ext uri="{FF2B5EF4-FFF2-40B4-BE49-F238E27FC236}">
                <a16:creationId xmlns:a16="http://schemas.microsoft.com/office/drawing/2014/main" id="{B0FEBDAA-CD58-D244-B473-A2CC7DB5D1D0}"/>
              </a:ext>
            </a:extLst>
          </p:cNvPr>
          <p:cNvSpPr/>
          <p:nvPr/>
        </p:nvSpPr>
        <p:spPr>
          <a:xfrm rot="19117044">
            <a:off x="8165915" y="3818262"/>
            <a:ext cx="1205261" cy="276572"/>
          </a:xfrm>
          <a:custGeom>
            <a:avLst/>
            <a:gdLst>
              <a:gd name="connsiteX0" fmla="*/ 0 w 4273420"/>
              <a:gd name="connsiteY0" fmla="*/ 644001 h 1166515"/>
              <a:gd name="connsiteX1" fmla="*/ 9330 w 4273420"/>
              <a:gd name="connsiteY1" fmla="*/ 597348 h 1166515"/>
              <a:gd name="connsiteX2" fmla="*/ 27992 w 4273420"/>
              <a:gd name="connsiteY2" fmla="*/ 569356 h 1166515"/>
              <a:gd name="connsiteX3" fmla="*/ 83975 w 4273420"/>
              <a:gd name="connsiteY3" fmla="*/ 485380 h 1166515"/>
              <a:gd name="connsiteX4" fmla="*/ 139959 w 4273420"/>
              <a:gd name="connsiteY4" fmla="*/ 401405 h 1166515"/>
              <a:gd name="connsiteX5" fmla="*/ 195943 w 4273420"/>
              <a:gd name="connsiteY5" fmla="*/ 326760 h 1166515"/>
              <a:gd name="connsiteX6" fmla="*/ 251926 w 4273420"/>
              <a:gd name="connsiteY6" fmla="*/ 233454 h 1166515"/>
              <a:gd name="connsiteX7" fmla="*/ 279918 w 4273420"/>
              <a:gd name="connsiteY7" fmla="*/ 205462 h 1166515"/>
              <a:gd name="connsiteX8" fmla="*/ 326571 w 4273420"/>
              <a:gd name="connsiteY8" fmla="*/ 130817 h 1166515"/>
              <a:gd name="connsiteX9" fmla="*/ 391885 w 4273420"/>
              <a:gd name="connsiteY9" fmla="*/ 84164 h 1166515"/>
              <a:gd name="connsiteX10" fmla="*/ 429208 w 4273420"/>
              <a:gd name="connsiteY10" fmla="*/ 74833 h 1166515"/>
              <a:gd name="connsiteX11" fmla="*/ 457200 w 4273420"/>
              <a:gd name="connsiteY11" fmla="*/ 65503 h 1166515"/>
              <a:gd name="connsiteX12" fmla="*/ 550506 w 4273420"/>
              <a:gd name="connsiteY12" fmla="*/ 74833 h 1166515"/>
              <a:gd name="connsiteX13" fmla="*/ 587828 w 4273420"/>
              <a:gd name="connsiteY13" fmla="*/ 84164 h 1166515"/>
              <a:gd name="connsiteX14" fmla="*/ 634481 w 4273420"/>
              <a:gd name="connsiteY14" fmla="*/ 93495 h 1166515"/>
              <a:gd name="connsiteX15" fmla="*/ 746449 w 4273420"/>
              <a:gd name="connsiteY15" fmla="*/ 158809 h 1166515"/>
              <a:gd name="connsiteX16" fmla="*/ 774441 w 4273420"/>
              <a:gd name="connsiteY16" fmla="*/ 186801 h 1166515"/>
              <a:gd name="connsiteX17" fmla="*/ 811763 w 4273420"/>
              <a:gd name="connsiteY17" fmla="*/ 252115 h 1166515"/>
              <a:gd name="connsiteX18" fmla="*/ 821094 w 4273420"/>
              <a:gd name="connsiteY18" fmla="*/ 289438 h 1166515"/>
              <a:gd name="connsiteX19" fmla="*/ 858416 w 4273420"/>
              <a:gd name="connsiteY19" fmla="*/ 364082 h 1166515"/>
              <a:gd name="connsiteX20" fmla="*/ 867747 w 4273420"/>
              <a:gd name="connsiteY20" fmla="*/ 420066 h 1166515"/>
              <a:gd name="connsiteX21" fmla="*/ 877077 w 4273420"/>
              <a:gd name="connsiteY21" fmla="*/ 457389 h 1166515"/>
              <a:gd name="connsiteX22" fmla="*/ 886408 w 4273420"/>
              <a:gd name="connsiteY22" fmla="*/ 513372 h 1166515"/>
              <a:gd name="connsiteX23" fmla="*/ 895738 w 4273420"/>
              <a:gd name="connsiteY23" fmla="*/ 560025 h 1166515"/>
              <a:gd name="connsiteX24" fmla="*/ 886408 w 4273420"/>
              <a:gd name="connsiteY24" fmla="*/ 727976 h 1166515"/>
              <a:gd name="connsiteX25" fmla="*/ 877077 w 4273420"/>
              <a:gd name="connsiteY25" fmla="*/ 755968 h 1166515"/>
              <a:gd name="connsiteX26" fmla="*/ 821094 w 4273420"/>
              <a:gd name="connsiteY26" fmla="*/ 849274 h 1166515"/>
              <a:gd name="connsiteX27" fmla="*/ 802432 w 4273420"/>
              <a:gd name="connsiteY27" fmla="*/ 886597 h 1166515"/>
              <a:gd name="connsiteX28" fmla="*/ 727787 w 4273420"/>
              <a:gd name="connsiteY28" fmla="*/ 961242 h 1166515"/>
              <a:gd name="connsiteX29" fmla="*/ 699796 w 4273420"/>
              <a:gd name="connsiteY29" fmla="*/ 989233 h 1166515"/>
              <a:gd name="connsiteX30" fmla="*/ 634481 w 4273420"/>
              <a:gd name="connsiteY30" fmla="*/ 1017225 h 1166515"/>
              <a:gd name="connsiteX31" fmla="*/ 569167 w 4273420"/>
              <a:gd name="connsiteY31" fmla="*/ 989233 h 1166515"/>
              <a:gd name="connsiteX32" fmla="*/ 503853 w 4273420"/>
              <a:gd name="connsiteY32" fmla="*/ 905258 h 1166515"/>
              <a:gd name="connsiteX33" fmla="*/ 485192 w 4273420"/>
              <a:gd name="connsiteY33" fmla="*/ 811952 h 1166515"/>
              <a:gd name="connsiteX34" fmla="*/ 503853 w 4273420"/>
              <a:gd name="connsiteY34" fmla="*/ 681323 h 1166515"/>
              <a:gd name="connsiteX35" fmla="*/ 513183 w 4273420"/>
              <a:gd name="connsiteY35" fmla="*/ 653331 h 1166515"/>
              <a:gd name="connsiteX36" fmla="*/ 531845 w 4273420"/>
              <a:gd name="connsiteY36" fmla="*/ 606678 h 1166515"/>
              <a:gd name="connsiteX37" fmla="*/ 559836 w 4273420"/>
              <a:gd name="connsiteY37" fmla="*/ 569356 h 1166515"/>
              <a:gd name="connsiteX38" fmla="*/ 578498 w 4273420"/>
              <a:gd name="connsiteY38" fmla="*/ 532033 h 1166515"/>
              <a:gd name="connsiteX39" fmla="*/ 597159 w 4273420"/>
              <a:gd name="connsiteY39" fmla="*/ 504042 h 1166515"/>
              <a:gd name="connsiteX40" fmla="*/ 634481 w 4273420"/>
              <a:gd name="connsiteY40" fmla="*/ 438727 h 1166515"/>
              <a:gd name="connsiteX41" fmla="*/ 662473 w 4273420"/>
              <a:gd name="connsiteY41" fmla="*/ 420066 h 1166515"/>
              <a:gd name="connsiteX42" fmla="*/ 681134 w 4273420"/>
              <a:gd name="connsiteY42" fmla="*/ 392074 h 1166515"/>
              <a:gd name="connsiteX43" fmla="*/ 699796 w 4273420"/>
              <a:gd name="connsiteY43" fmla="*/ 354752 h 1166515"/>
              <a:gd name="connsiteX44" fmla="*/ 727787 w 4273420"/>
              <a:gd name="connsiteY44" fmla="*/ 317429 h 1166515"/>
              <a:gd name="connsiteX45" fmla="*/ 746449 w 4273420"/>
              <a:gd name="connsiteY45" fmla="*/ 289438 h 1166515"/>
              <a:gd name="connsiteX46" fmla="*/ 821094 w 4273420"/>
              <a:gd name="connsiteY46" fmla="*/ 214793 h 1166515"/>
              <a:gd name="connsiteX47" fmla="*/ 839755 w 4273420"/>
              <a:gd name="connsiteY47" fmla="*/ 196131 h 1166515"/>
              <a:gd name="connsiteX48" fmla="*/ 867747 w 4273420"/>
              <a:gd name="connsiteY48" fmla="*/ 149478 h 1166515"/>
              <a:gd name="connsiteX49" fmla="*/ 923730 w 4273420"/>
              <a:gd name="connsiteY49" fmla="*/ 112156 h 1166515"/>
              <a:gd name="connsiteX50" fmla="*/ 998375 w 4273420"/>
              <a:gd name="connsiteY50" fmla="*/ 28180 h 1166515"/>
              <a:gd name="connsiteX51" fmla="*/ 1026367 w 4273420"/>
              <a:gd name="connsiteY51" fmla="*/ 18850 h 1166515"/>
              <a:gd name="connsiteX52" fmla="*/ 1054359 w 4273420"/>
              <a:gd name="connsiteY52" fmla="*/ 189 h 1166515"/>
              <a:gd name="connsiteX53" fmla="*/ 1129004 w 4273420"/>
              <a:gd name="connsiteY53" fmla="*/ 37511 h 1166515"/>
              <a:gd name="connsiteX54" fmla="*/ 1184987 w 4273420"/>
              <a:gd name="connsiteY54" fmla="*/ 65503 h 1166515"/>
              <a:gd name="connsiteX55" fmla="*/ 1259632 w 4273420"/>
              <a:gd name="connsiteY55" fmla="*/ 121486 h 1166515"/>
              <a:gd name="connsiteX56" fmla="*/ 1324947 w 4273420"/>
              <a:gd name="connsiteY56" fmla="*/ 168140 h 1166515"/>
              <a:gd name="connsiteX57" fmla="*/ 1390261 w 4273420"/>
              <a:gd name="connsiteY57" fmla="*/ 242784 h 1166515"/>
              <a:gd name="connsiteX58" fmla="*/ 1418253 w 4273420"/>
              <a:gd name="connsiteY58" fmla="*/ 270776 h 1166515"/>
              <a:gd name="connsiteX59" fmla="*/ 1455575 w 4273420"/>
              <a:gd name="connsiteY59" fmla="*/ 326760 h 1166515"/>
              <a:gd name="connsiteX60" fmla="*/ 1483567 w 4273420"/>
              <a:gd name="connsiteY60" fmla="*/ 364082 h 1166515"/>
              <a:gd name="connsiteX61" fmla="*/ 1502228 w 4273420"/>
              <a:gd name="connsiteY61" fmla="*/ 410735 h 1166515"/>
              <a:gd name="connsiteX62" fmla="*/ 1530220 w 4273420"/>
              <a:gd name="connsiteY62" fmla="*/ 532033 h 1166515"/>
              <a:gd name="connsiteX63" fmla="*/ 1539551 w 4273420"/>
              <a:gd name="connsiteY63" fmla="*/ 578686 h 1166515"/>
              <a:gd name="connsiteX64" fmla="*/ 1530220 w 4273420"/>
              <a:gd name="connsiteY64" fmla="*/ 737307 h 1166515"/>
              <a:gd name="connsiteX65" fmla="*/ 1511559 w 4273420"/>
              <a:gd name="connsiteY65" fmla="*/ 783960 h 1166515"/>
              <a:gd name="connsiteX66" fmla="*/ 1483567 w 4273420"/>
              <a:gd name="connsiteY66" fmla="*/ 849274 h 1166515"/>
              <a:gd name="connsiteX67" fmla="*/ 1436914 w 4273420"/>
              <a:gd name="connsiteY67" fmla="*/ 895927 h 1166515"/>
              <a:gd name="connsiteX68" fmla="*/ 1418253 w 4273420"/>
              <a:gd name="connsiteY68" fmla="*/ 923919 h 1166515"/>
              <a:gd name="connsiteX69" fmla="*/ 1390261 w 4273420"/>
              <a:gd name="connsiteY69" fmla="*/ 942580 h 1166515"/>
              <a:gd name="connsiteX70" fmla="*/ 1315616 w 4273420"/>
              <a:gd name="connsiteY70" fmla="*/ 979903 h 1166515"/>
              <a:gd name="connsiteX71" fmla="*/ 1250302 w 4273420"/>
              <a:gd name="connsiteY71" fmla="*/ 1017225 h 1166515"/>
              <a:gd name="connsiteX72" fmla="*/ 1184987 w 4273420"/>
              <a:gd name="connsiteY72" fmla="*/ 1007895 h 1166515"/>
              <a:gd name="connsiteX73" fmla="*/ 1147665 w 4273420"/>
              <a:gd name="connsiteY73" fmla="*/ 923919 h 1166515"/>
              <a:gd name="connsiteX74" fmla="*/ 1119673 w 4273420"/>
              <a:gd name="connsiteY74" fmla="*/ 858605 h 1166515"/>
              <a:gd name="connsiteX75" fmla="*/ 1110343 w 4273420"/>
              <a:gd name="connsiteY75" fmla="*/ 811952 h 1166515"/>
              <a:gd name="connsiteX76" fmla="*/ 1138334 w 4273420"/>
              <a:gd name="connsiteY76" fmla="*/ 671993 h 1166515"/>
              <a:gd name="connsiteX77" fmla="*/ 1166326 w 4273420"/>
              <a:gd name="connsiteY77" fmla="*/ 616009 h 1166515"/>
              <a:gd name="connsiteX78" fmla="*/ 1194318 w 4273420"/>
              <a:gd name="connsiteY78" fmla="*/ 560025 h 1166515"/>
              <a:gd name="connsiteX79" fmla="*/ 1212979 w 4273420"/>
              <a:gd name="connsiteY79" fmla="*/ 485380 h 1166515"/>
              <a:gd name="connsiteX80" fmla="*/ 1231641 w 4273420"/>
              <a:gd name="connsiteY80" fmla="*/ 457389 h 1166515"/>
              <a:gd name="connsiteX81" fmla="*/ 1287624 w 4273420"/>
              <a:gd name="connsiteY81" fmla="*/ 364082 h 1166515"/>
              <a:gd name="connsiteX82" fmla="*/ 1324947 w 4273420"/>
              <a:gd name="connsiteY82" fmla="*/ 308099 h 1166515"/>
              <a:gd name="connsiteX83" fmla="*/ 1371600 w 4273420"/>
              <a:gd name="connsiteY83" fmla="*/ 261446 h 1166515"/>
              <a:gd name="connsiteX84" fmla="*/ 1418253 w 4273420"/>
              <a:gd name="connsiteY84" fmla="*/ 196131 h 1166515"/>
              <a:gd name="connsiteX85" fmla="*/ 1436914 w 4273420"/>
              <a:gd name="connsiteY85" fmla="*/ 168140 h 1166515"/>
              <a:gd name="connsiteX86" fmla="*/ 1483567 w 4273420"/>
              <a:gd name="connsiteY86" fmla="*/ 121486 h 1166515"/>
              <a:gd name="connsiteX87" fmla="*/ 1511559 w 4273420"/>
              <a:gd name="connsiteY87" fmla="*/ 93495 h 1166515"/>
              <a:gd name="connsiteX88" fmla="*/ 1576873 w 4273420"/>
              <a:gd name="connsiteY88" fmla="*/ 65503 h 1166515"/>
              <a:gd name="connsiteX89" fmla="*/ 1604865 w 4273420"/>
              <a:gd name="connsiteY89" fmla="*/ 56172 h 1166515"/>
              <a:gd name="connsiteX90" fmla="*/ 1800808 w 4273420"/>
              <a:gd name="connsiteY90" fmla="*/ 65503 h 1166515"/>
              <a:gd name="connsiteX91" fmla="*/ 1866122 w 4273420"/>
              <a:gd name="connsiteY91" fmla="*/ 84164 h 1166515"/>
              <a:gd name="connsiteX92" fmla="*/ 1922106 w 4273420"/>
              <a:gd name="connsiteY92" fmla="*/ 112156 h 1166515"/>
              <a:gd name="connsiteX93" fmla="*/ 1968759 w 4273420"/>
              <a:gd name="connsiteY93" fmla="*/ 121486 h 1166515"/>
              <a:gd name="connsiteX94" fmla="*/ 1987420 w 4273420"/>
              <a:gd name="connsiteY94" fmla="*/ 140148 h 1166515"/>
              <a:gd name="connsiteX95" fmla="*/ 2024743 w 4273420"/>
              <a:gd name="connsiteY95" fmla="*/ 196131 h 1166515"/>
              <a:gd name="connsiteX96" fmla="*/ 2034073 w 4273420"/>
              <a:gd name="connsiteY96" fmla="*/ 233454 h 1166515"/>
              <a:gd name="connsiteX97" fmla="*/ 2099387 w 4273420"/>
              <a:gd name="connsiteY97" fmla="*/ 326760 h 1166515"/>
              <a:gd name="connsiteX98" fmla="*/ 2108718 w 4273420"/>
              <a:gd name="connsiteY98" fmla="*/ 354752 h 1166515"/>
              <a:gd name="connsiteX99" fmla="*/ 2127379 w 4273420"/>
              <a:gd name="connsiteY99" fmla="*/ 485380 h 1166515"/>
              <a:gd name="connsiteX100" fmla="*/ 2099387 w 4273420"/>
              <a:gd name="connsiteY100" fmla="*/ 737307 h 1166515"/>
              <a:gd name="connsiteX101" fmla="*/ 2080726 w 4273420"/>
              <a:gd name="connsiteY101" fmla="*/ 774629 h 1166515"/>
              <a:gd name="connsiteX102" fmla="*/ 2052734 w 4273420"/>
              <a:gd name="connsiteY102" fmla="*/ 802621 h 1166515"/>
              <a:gd name="connsiteX103" fmla="*/ 2043404 w 4273420"/>
              <a:gd name="connsiteY103" fmla="*/ 830613 h 1166515"/>
              <a:gd name="connsiteX104" fmla="*/ 1950098 w 4273420"/>
              <a:gd name="connsiteY104" fmla="*/ 914589 h 1166515"/>
              <a:gd name="connsiteX105" fmla="*/ 1866122 w 4273420"/>
              <a:gd name="connsiteY105" fmla="*/ 942580 h 1166515"/>
              <a:gd name="connsiteX106" fmla="*/ 1800808 w 4273420"/>
              <a:gd name="connsiteY106" fmla="*/ 961242 h 1166515"/>
              <a:gd name="connsiteX107" fmla="*/ 1744824 w 4273420"/>
              <a:gd name="connsiteY107" fmla="*/ 979903 h 1166515"/>
              <a:gd name="connsiteX108" fmla="*/ 1670179 w 4273420"/>
              <a:gd name="connsiteY108" fmla="*/ 951911 h 1166515"/>
              <a:gd name="connsiteX109" fmla="*/ 1660849 w 4273420"/>
              <a:gd name="connsiteY109" fmla="*/ 923919 h 1166515"/>
              <a:gd name="connsiteX110" fmla="*/ 1679510 w 4273420"/>
              <a:gd name="connsiteY110" fmla="*/ 727976 h 1166515"/>
              <a:gd name="connsiteX111" fmla="*/ 1716832 w 4273420"/>
              <a:gd name="connsiteY111" fmla="*/ 606678 h 1166515"/>
              <a:gd name="connsiteX112" fmla="*/ 1726163 w 4273420"/>
              <a:gd name="connsiteY112" fmla="*/ 560025 h 1166515"/>
              <a:gd name="connsiteX113" fmla="*/ 1744824 w 4273420"/>
              <a:gd name="connsiteY113" fmla="*/ 532033 h 1166515"/>
              <a:gd name="connsiteX114" fmla="*/ 1763485 w 4273420"/>
              <a:gd name="connsiteY114" fmla="*/ 457389 h 1166515"/>
              <a:gd name="connsiteX115" fmla="*/ 1782147 w 4273420"/>
              <a:gd name="connsiteY115" fmla="*/ 429397 h 1166515"/>
              <a:gd name="connsiteX116" fmla="*/ 1819469 w 4273420"/>
              <a:gd name="connsiteY116" fmla="*/ 354752 h 1166515"/>
              <a:gd name="connsiteX117" fmla="*/ 1866122 w 4273420"/>
              <a:gd name="connsiteY117" fmla="*/ 289438 h 1166515"/>
              <a:gd name="connsiteX118" fmla="*/ 1884783 w 4273420"/>
              <a:gd name="connsiteY118" fmla="*/ 252115 h 1166515"/>
              <a:gd name="connsiteX119" fmla="*/ 1903445 w 4273420"/>
              <a:gd name="connsiteY119" fmla="*/ 224123 h 1166515"/>
              <a:gd name="connsiteX120" fmla="*/ 1922106 w 4273420"/>
              <a:gd name="connsiteY120" fmla="*/ 186801 h 1166515"/>
              <a:gd name="connsiteX121" fmla="*/ 2006081 w 4273420"/>
              <a:gd name="connsiteY121" fmla="*/ 121486 h 1166515"/>
              <a:gd name="connsiteX122" fmla="*/ 2043404 w 4273420"/>
              <a:gd name="connsiteY122" fmla="*/ 102825 h 1166515"/>
              <a:gd name="connsiteX123" fmla="*/ 2071396 w 4273420"/>
              <a:gd name="connsiteY123" fmla="*/ 84164 h 1166515"/>
              <a:gd name="connsiteX124" fmla="*/ 2146041 w 4273420"/>
              <a:gd name="connsiteY124" fmla="*/ 65503 h 1166515"/>
              <a:gd name="connsiteX125" fmla="*/ 2267338 w 4273420"/>
              <a:gd name="connsiteY125" fmla="*/ 74833 h 1166515"/>
              <a:gd name="connsiteX126" fmla="*/ 2332653 w 4273420"/>
              <a:gd name="connsiteY126" fmla="*/ 93495 h 1166515"/>
              <a:gd name="connsiteX127" fmla="*/ 2369975 w 4273420"/>
              <a:gd name="connsiteY127" fmla="*/ 102825 h 1166515"/>
              <a:gd name="connsiteX128" fmla="*/ 2425959 w 4273420"/>
              <a:gd name="connsiteY128" fmla="*/ 121486 h 1166515"/>
              <a:gd name="connsiteX129" fmla="*/ 2509934 w 4273420"/>
              <a:gd name="connsiteY129" fmla="*/ 186801 h 1166515"/>
              <a:gd name="connsiteX130" fmla="*/ 2547257 w 4273420"/>
              <a:gd name="connsiteY130" fmla="*/ 261446 h 1166515"/>
              <a:gd name="connsiteX131" fmla="*/ 2565918 w 4273420"/>
              <a:gd name="connsiteY131" fmla="*/ 298768 h 1166515"/>
              <a:gd name="connsiteX132" fmla="*/ 2575249 w 4273420"/>
              <a:gd name="connsiteY132" fmla="*/ 336091 h 1166515"/>
              <a:gd name="connsiteX133" fmla="*/ 2603241 w 4273420"/>
              <a:gd name="connsiteY133" fmla="*/ 410735 h 1166515"/>
              <a:gd name="connsiteX134" fmla="*/ 2621902 w 4273420"/>
              <a:gd name="connsiteY134" fmla="*/ 718646 h 1166515"/>
              <a:gd name="connsiteX135" fmla="*/ 2593910 w 4273420"/>
              <a:gd name="connsiteY135" fmla="*/ 1045217 h 1166515"/>
              <a:gd name="connsiteX136" fmla="*/ 2565918 w 4273420"/>
              <a:gd name="connsiteY136" fmla="*/ 1073209 h 1166515"/>
              <a:gd name="connsiteX137" fmla="*/ 2537926 w 4273420"/>
              <a:gd name="connsiteY137" fmla="*/ 1082540 h 1166515"/>
              <a:gd name="connsiteX138" fmla="*/ 2407298 w 4273420"/>
              <a:gd name="connsiteY138" fmla="*/ 1073209 h 1166515"/>
              <a:gd name="connsiteX139" fmla="*/ 2379306 w 4273420"/>
              <a:gd name="connsiteY139" fmla="*/ 1063878 h 1166515"/>
              <a:gd name="connsiteX140" fmla="*/ 2332653 w 4273420"/>
              <a:gd name="connsiteY140" fmla="*/ 989233 h 1166515"/>
              <a:gd name="connsiteX141" fmla="*/ 2295330 w 4273420"/>
              <a:gd name="connsiteY141" fmla="*/ 933250 h 1166515"/>
              <a:gd name="connsiteX142" fmla="*/ 2267338 w 4273420"/>
              <a:gd name="connsiteY142" fmla="*/ 839944 h 1166515"/>
              <a:gd name="connsiteX143" fmla="*/ 2286000 w 4273420"/>
              <a:gd name="connsiteY143" fmla="*/ 746638 h 1166515"/>
              <a:gd name="connsiteX144" fmla="*/ 2295330 w 4273420"/>
              <a:gd name="connsiteY144" fmla="*/ 718646 h 1166515"/>
              <a:gd name="connsiteX145" fmla="*/ 2323322 w 4273420"/>
              <a:gd name="connsiteY145" fmla="*/ 681323 h 1166515"/>
              <a:gd name="connsiteX146" fmla="*/ 2369975 w 4273420"/>
              <a:gd name="connsiteY146" fmla="*/ 588017 h 1166515"/>
              <a:gd name="connsiteX147" fmla="*/ 2425959 w 4273420"/>
              <a:gd name="connsiteY147" fmla="*/ 457389 h 1166515"/>
              <a:gd name="connsiteX148" fmla="*/ 2453951 w 4273420"/>
              <a:gd name="connsiteY148" fmla="*/ 410735 h 1166515"/>
              <a:gd name="connsiteX149" fmla="*/ 2472612 w 4273420"/>
              <a:gd name="connsiteY149" fmla="*/ 382744 h 1166515"/>
              <a:gd name="connsiteX150" fmla="*/ 2519265 w 4273420"/>
              <a:gd name="connsiteY150" fmla="*/ 298768 h 1166515"/>
              <a:gd name="connsiteX151" fmla="*/ 2547257 w 4273420"/>
              <a:gd name="connsiteY151" fmla="*/ 270776 h 1166515"/>
              <a:gd name="connsiteX152" fmla="*/ 2584579 w 4273420"/>
              <a:gd name="connsiteY152" fmla="*/ 205462 h 1166515"/>
              <a:gd name="connsiteX153" fmla="*/ 2603241 w 4273420"/>
              <a:gd name="connsiteY153" fmla="*/ 186801 h 1166515"/>
              <a:gd name="connsiteX154" fmla="*/ 2649894 w 4273420"/>
              <a:gd name="connsiteY154" fmla="*/ 140148 h 1166515"/>
              <a:gd name="connsiteX155" fmla="*/ 2696547 w 4273420"/>
              <a:gd name="connsiteY155" fmla="*/ 130817 h 1166515"/>
              <a:gd name="connsiteX156" fmla="*/ 2724538 w 4273420"/>
              <a:gd name="connsiteY156" fmla="*/ 112156 h 1166515"/>
              <a:gd name="connsiteX157" fmla="*/ 2761861 w 4273420"/>
              <a:gd name="connsiteY157" fmla="*/ 102825 h 1166515"/>
              <a:gd name="connsiteX158" fmla="*/ 2789853 w 4273420"/>
              <a:gd name="connsiteY158" fmla="*/ 93495 h 1166515"/>
              <a:gd name="connsiteX159" fmla="*/ 2827175 w 4273420"/>
              <a:gd name="connsiteY159" fmla="*/ 84164 h 1166515"/>
              <a:gd name="connsiteX160" fmla="*/ 2864498 w 4273420"/>
              <a:gd name="connsiteY160" fmla="*/ 65503 h 1166515"/>
              <a:gd name="connsiteX161" fmla="*/ 2911151 w 4273420"/>
              <a:gd name="connsiteY161" fmla="*/ 56172 h 1166515"/>
              <a:gd name="connsiteX162" fmla="*/ 2948473 w 4273420"/>
              <a:gd name="connsiteY162" fmla="*/ 46842 h 1166515"/>
              <a:gd name="connsiteX163" fmla="*/ 3079102 w 4273420"/>
              <a:gd name="connsiteY163" fmla="*/ 65503 h 1166515"/>
              <a:gd name="connsiteX164" fmla="*/ 3135085 w 4273420"/>
              <a:gd name="connsiteY164" fmla="*/ 102825 h 1166515"/>
              <a:gd name="connsiteX165" fmla="*/ 3172408 w 4273420"/>
              <a:gd name="connsiteY165" fmla="*/ 140148 h 1166515"/>
              <a:gd name="connsiteX166" fmla="*/ 3181738 w 4273420"/>
              <a:gd name="connsiteY166" fmla="*/ 168140 h 1166515"/>
              <a:gd name="connsiteX167" fmla="*/ 3200400 w 4273420"/>
              <a:gd name="connsiteY167" fmla="*/ 214793 h 1166515"/>
              <a:gd name="connsiteX168" fmla="*/ 3209730 w 4273420"/>
              <a:gd name="connsiteY168" fmla="*/ 252115 h 1166515"/>
              <a:gd name="connsiteX169" fmla="*/ 3237722 w 4273420"/>
              <a:gd name="connsiteY169" fmla="*/ 410735 h 1166515"/>
              <a:gd name="connsiteX170" fmla="*/ 3247053 w 4273420"/>
              <a:gd name="connsiteY170" fmla="*/ 457389 h 1166515"/>
              <a:gd name="connsiteX171" fmla="*/ 3256383 w 4273420"/>
              <a:gd name="connsiteY171" fmla="*/ 522703 h 1166515"/>
              <a:gd name="connsiteX172" fmla="*/ 3237722 w 4273420"/>
              <a:gd name="connsiteY172" fmla="*/ 765299 h 1166515"/>
              <a:gd name="connsiteX173" fmla="*/ 3219061 w 4273420"/>
              <a:gd name="connsiteY173" fmla="*/ 821282 h 1166515"/>
              <a:gd name="connsiteX174" fmla="*/ 3181738 w 4273420"/>
              <a:gd name="connsiteY174" fmla="*/ 905258 h 1166515"/>
              <a:gd name="connsiteX175" fmla="*/ 3163077 w 4273420"/>
              <a:gd name="connsiteY175" fmla="*/ 979903 h 1166515"/>
              <a:gd name="connsiteX176" fmla="*/ 3144416 w 4273420"/>
              <a:gd name="connsiteY176" fmla="*/ 1007895 h 1166515"/>
              <a:gd name="connsiteX177" fmla="*/ 3069771 w 4273420"/>
              <a:gd name="connsiteY177" fmla="*/ 1129193 h 1166515"/>
              <a:gd name="connsiteX178" fmla="*/ 3041779 w 4273420"/>
              <a:gd name="connsiteY178" fmla="*/ 1147854 h 1166515"/>
              <a:gd name="connsiteX179" fmla="*/ 2995126 w 4273420"/>
              <a:gd name="connsiteY179" fmla="*/ 1157184 h 1166515"/>
              <a:gd name="connsiteX180" fmla="*/ 2967134 w 4273420"/>
              <a:gd name="connsiteY180" fmla="*/ 1166515 h 1166515"/>
              <a:gd name="connsiteX181" fmla="*/ 2911151 w 4273420"/>
              <a:gd name="connsiteY181" fmla="*/ 1157184 h 1166515"/>
              <a:gd name="connsiteX182" fmla="*/ 2864498 w 4273420"/>
              <a:gd name="connsiteY182" fmla="*/ 1101201 h 1166515"/>
              <a:gd name="connsiteX183" fmla="*/ 2845836 w 4273420"/>
              <a:gd name="connsiteY183" fmla="*/ 1073209 h 1166515"/>
              <a:gd name="connsiteX184" fmla="*/ 2845836 w 4273420"/>
              <a:gd name="connsiteY184" fmla="*/ 886597 h 1166515"/>
              <a:gd name="connsiteX185" fmla="*/ 2855167 w 4273420"/>
              <a:gd name="connsiteY185" fmla="*/ 830613 h 1166515"/>
              <a:gd name="connsiteX186" fmla="*/ 2873828 w 4273420"/>
              <a:gd name="connsiteY186" fmla="*/ 793291 h 1166515"/>
              <a:gd name="connsiteX187" fmla="*/ 2911151 w 4273420"/>
              <a:gd name="connsiteY187" fmla="*/ 681323 h 1166515"/>
              <a:gd name="connsiteX188" fmla="*/ 2948473 w 4273420"/>
              <a:gd name="connsiteY188" fmla="*/ 625340 h 1166515"/>
              <a:gd name="connsiteX189" fmla="*/ 2967134 w 4273420"/>
              <a:gd name="connsiteY189" fmla="*/ 588017 h 1166515"/>
              <a:gd name="connsiteX190" fmla="*/ 3004457 w 4273420"/>
              <a:gd name="connsiteY190" fmla="*/ 532033 h 1166515"/>
              <a:gd name="connsiteX191" fmla="*/ 3023118 w 4273420"/>
              <a:gd name="connsiteY191" fmla="*/ 504042 h 1166515"/>
              <a:gd name="connsiteX192" fmla="*/ 3041779 w 4273420"/>
              <a:gd name="connsiteY192" fmla="*/ 476050 h 1166515"/>
              <a:gd name="connsiteX193" fmla="*/ 3097763 w 4273420"/>
              <a:gd name="connsiteY193" fmla="*/ 401405 h 1166515"/>
              <a:gd name="connsiteX194" fmla="*/ 3153747 w 4273420"/>
              <a:gd name="connsiteY194" fmla="*/ 345421 h 1166515"/>
              <a:gd name="connsiteX195" fmla="*/ 3181738 w 4273420"/>
              <a:gd name="connsiteY195" fmla="*/ 317429 h 1166515"/>
              <a:gd name="connsiteX196" fmla="*/ 3200400 w 4273420"/>
              <a:gd name="connsiteY196" fmla="*/ 298768 h 1166515"/>
              <a:gd name="connsiteX197" fmla="*/ 3265714 w 4273420"/>
              <a:gd name="connsiteY197" fmla="*/ 252115 h 1166515"/>
              <a:gd name="connsiteX198" fmla="*/ 3293706 w 4273420"/>
              <a:gd name="connsiteY198" fmla="*/ 224123 h 1166515"/>
              <a:gd name="connsiteX199" fmla="*/ 3349690 w 4273420"/>
              <a:gd name="connsiteY199" fmla="*/ 205462 h 1166515"/>
              <a:gd name="connsiteX200" fmla="*/ 3405673 w 4273420"/>
              <a:gd name="connsiteY200" fmla="*/ 186801 h 1166515"/>
              <a:gd name="connsiteX201" fmla="*/ 3442996 w 4273420"/>
              <a:gd name="connsiteY201" fmla="*/ 177470 h 1166515"/>
              <a:gd name="connsiteX202" fmla="*/ 3573624 w 4273420"/>
              <a:gd name="connsiteY202" fmla="*/ 168140 h 1166515"/>
              <a:gd name="connsiteX203" fmla="*/ 3806890 w 4273420"/>
              <a:gd name="connsiteY203" fmla="*/ 177470 h 1166515"/>
              <a:gd name="connsiteX204" fmla="*/ 3862873 w 4273420"/>
              <a:gd name="connsiteY204" fmla="*/ 186801 h 1166515"/>
              <a:gd name="connsiteX205" fmla="*/ 3946849 w 4273420"/>
              <a:gd name="connsiteY205" fmla="*/ 196131 h 1166515"/>
              <a:gd name="connsiteX206" fmla="*/ 4012163 w 4273420"/>
              <a:gd name="connsiteY206" fmla="*/ 205462 h 1166515"/>
              <a:gd name="connsiteX207" fmla="*/ 4068147 w 4273420"/>
              <a:gd name="connsiteY207" fmla="*/ 224123 h 1166515"/>
              <a:gd name="connsiteX208" fmla="*/ 4124130 w 4273420"/>
              <a:gd name="connsiteY208" fmla="*/ 233454 h 1166515"/>
              <a:gd name="connsiteX209" fmla="*/ 4170783 w 4273420"/>
              <a:gd name="connsiteY209" fmla="*/ 242784 h 1166515"/>
              <a:gd name="connsiteX210" fmla="*/ 4198775 w 4273420"/>
              <a:gd name="connsiteY210" fmla="*/ 252115 h 1166515"/>
              <a:gd name="connsiteX211" fmla="*/ 4273420 w 4273420"/>
              <a:gd name="connsiteY211" fmla="*/ 261446 h 116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Lst>
            <a:rect l="l" t="t" r="r" b="b"/>
            <a:pathLst>
              <a:path w="4273420" h="1166515">
                <a:moveTo>
                  <a:pt x="0" y="644001"/>
                </a:moveTo>
                <a:cubicBezTo>
                  <a:pt x="3110" y="628450"/>
                  <a:pt x="3762" y="612197"/>
                  <a:pt x="9330" y="597348"/>
                </a:cubicBezTo>
                <a:cubicBezTo>
                  <a:pt x="13268" y="586848"/>
                  <a:pt x="22428" y="579093"/>
                  <a:pt x="27992" y="569356"/>
                </a:cubicBezTo>
                <a:cubicBezTo>
                  <a:pt x="89026" y="462547"/>
                  <a:pt x="-9952" y="616878"/>
                  <a:pt x="83975" y="485380"/>
                </a:cubicBezTo>
                <a:cubicBezTo>
                  <a:pt x="103529" y="458004"/>
                  <a:pt x="121298" y="429397"/>
                  <a:pt x="139959" y="401405"/>
                </a:cubicBezTo>
                <a:cubicBezTo>
                  <a:pt x="182163" y="338099"/>
                  <a:pt x="161421" y="361280"/>
                  <a:pt x="195943" y="326760"/>
                </a:cubicBezTo>
                <a:cubicBezTo>
                  <a:pt x="220020" y="278604"/>
                  <a:pt x="219516" y="271265"/>
                  <a:pt x="251926" y="233454"/>
                </a:cubicBezTo>
                <a:cubicBezTo>
                  <a:pt x="260514" y="223435"/>
                  <a:pt x="272157" y="216134"/>
                  <a:pt x="279918" y="205462"/>
                </a:cubicBezTo>
                <a:cubicBezTo>
                  <a:pt x="297176" y="181732"/>
                  <a:pt x="303098" y="148422"/>
                  <a:pt x="326571" y="130817"/>
                </a:cubicBezTo>
                <a:cubicBezTo>
                  <a:pt x="330816" y="127633"/>
                  <a:pt x="381275" y="88711"/>
                  <a:pt x="391885" y="84164"/>
                </a:cubicBezTo>
                <a:cubicBezTo>
                  <a:pt x="403672" y="79112"/>
                  <a:pt x="416877" y="78356"/>
                  <a:pt x="429208" y="74833"/>
                </a:cubicBezTo>
                <a:cubicBezTo>
                  <a:pt x="438665" y="72131"/>
                  <a:pt x="447869" y="68613"/>
                  <a:pt x="457200" y="65503"/>
                </a:cubicBezTo>
                <a:cubicBezTo>
                  <a:pt x="488302" y="68613"/>
                  <a:pt x="519563" y="70413"/>
                  <a:pt x="550506" y="74833"/>
                </a:cubicBezTo>
                <a:cubicBezTo>
                  <a:pt x="563201" y="76647"/>
                  <a:pt x="575310" y="81382"/>
                  <a:pt x="587828" y="84164"/>
                </a:cubicBezTo>
                <a:cubicBezTo>
                  <a:pt x="603309" y="87604"/>
                  <a:pt x="618930" y="90385"/>
                  <a:pt x="634481" y="93495"/>
                </a:cubicBezTo>
                <a:cubicBezTo>
                  <a:pt x="667316" y="109912"/>
                  <a:pt x="724838" y="137198"/>
                  <a:pt x="746449" y="158809"/>
                </a:cubicBezTo>
                <a:lnTo>
                  <a:pt x="774441" y="186801"/>
                </a:lnTo>
                <a:cubicBezTo>
                  <a:pt x="802976" y="272411"/>
                  <a:pt x="755280" y="139150"/>
                  <a:pt x="811763" y="252115"/>
                </a:cubicBezTo>
                <a:cubicBezTo>
                  <a:pt x="817498" y="263585"/>
                  <a:pt x="815886" y="277719"/>
                  <a:pt x="821094" y="289438"/>
                </a:cubicBezTo>
                <a:cubicBezTo>
                  <a:pt x="879860" y="421663"/>
                  <a:pt x="829404" y="277053"/>
                  <a:pt x="858416" y="364082"/>
                </a:cubicBezTo>
                <a:cubicBezTo>
                  <a:pt x="861526" y="382743"/>
                  <a:pt x="864037" y="401515"/>
                  <a:pt x="867747" y="420066"/>
                </a:cubicBezTo>
                <a:cubicBezTo>
                  <a:pt x="870262" y="432641"/>
                  <a:pt x="874562" y="444814"/>
                  <a:pt x="877077" y="457389"/>
                </a:cubicBezTo>
                <a:cubicBezTo>
                  <a:pt x="880787" y="475940"/>
                  <a:pt x="883024" y="494759"/>
                  <a:pt x="886408" y="513372"/>
                </a:cubicBezTo>
                <a:cubicBezTo>
                  <a:pt x="889245" y="528975"/>
                  <a:pt x="892628" y="544474"/>
                  <a:pt x="895738" y="560025"/>
                </a:cubicBezTo>
                <a:cubicBezTo>
                  <a:pt x="892628" y="616009"/>
                  <a:pt x="891724" y="672159"/>
                  <a:pt x="886408" y="727976"/>
                </a:cubicBezTo>
                <a:cubicBezTo>
                  <a:pt x="885476" y="737767"/>
                  <a:pt x="880951" y="746928"/>
                  <a:pt x="877077" y="755968"/>
                </a:cubicBezTo>
                <a:cubicBezTo>
                  <a:pt x="855747" y="805738"/>
                  <a:pt x="854263" y="793993"/>
                  <a:pt x="821094" y="849274"/>
                </a:cubicBezTo>
                <a:cubicBezTo>
                  <a:pt x="813938" y="861201"/>
                  <a:pt x="810148" y="875024"/>
                  <a:pt x="802432" y="886597"/>
                </a:cubicBezTo>
                <a:cubicBezTo>
                  <a:pt x="762320" y="946765"/>
                  <a:pt x="775635" y="920230"/>
                  <a:pt x="727787" y="961242"/>
                </a:cubicBezTo>
                <a:cubicBezTo>
                  <a:pt x="717769" y="969829"/>
                  <a:pt x="710533" y="981563"/>
                  <a:pt x="699796" y="989233"/>
                </a:cubicBezTo>
                <a:cubicBezTo>
                  <a:pt x="679615" y="1003648"/>
                  <a:pt x="657327" y="1009610"/>
                  <a:pt x="634481" y="1017225"/>
                </a:cubicBezTo>
                <a:cubicBezTo>
                  <a:pt x="608817" y="1010809"/>
                  <a:pt x="588120" y="1010081"/>
                  <a:pt x="569167" y="989233"/>
                </a:cubicBezTo>
                <a:cubicBezTo>
                  <a:pt x="545313" y="962994"/>
                  <a:pt x="503853" y="905258"/>
                  <a:pt x="503853" y="905258"/>
                </a:cubicBezTo>
                <a:cubicBezTo>
                  <a:pt x="497633" y="874156"/>
                  <a:pt x="481690" y="843476"/>
                  <a:pt x="485192" y="811952"/>
                </a:cubicBezTo>
                <a:cubicBezTo>
                  <a:pt x="490999" y="759684"/>
                  <a:pt x="491968" y="728863"/>
                  <a:pt x="503853" y="681323"/>
                </a:cubicBezTo>
                <a:cubicBezTo>
                  <a:pt x="506238" y="671781"/>
                  <a:pt x="509730" y="662540"/>
                  <a:pt x="513183" y="653331"/>
                </a:cubicBezTo>
                <a:cubicBezTo>
                  <a:pt x="519064" y="637648"/>
                  <a:pt x="523711" y="621319"/>
                  <a:pt x="531845" y="606678"/>
                </a:cubicBezTo>
                <a:cubicBezTo>
                  <a:pt x="539397" y="593084"/>
                  <a:pt x="551594" y="582543"/>
                  <a:pt x="559836" y="569356"/>
                </a:cubicBezTo>
                <a:cubicBezTo>
                  <a:pt x="567208" y="557561"/>
                  <a:pt x="571597" y="544110"/>
                  <a:pt x="578498" y="532033"/>
                </a:cubicBezTo>
                <a:cubicBezTo>
                  <a:pt x="584062" y="522297"/>
                  <a:pt x="591390" y="513658"/>
                  <a:pt x="597159" y="504042"/>
                </a:cubicBezTo>
                <a:cubicBezTo>
                  <a:pt x="610060" y="482540"/>
                  <a:pt x="619086" y="458520"/>
                  <a:pt x="634481" y="438727"/>
                </a:cubicBezTo>
                <a:cubicBezTo>
                  <a:pt x="641366" y="429875"/>
                  <a:pt x="653142" y="426286"/>
                  <a:pt x="662473" y="420066"/>
                </a:cubicBezTo>
                <a:cubicBezTo>
                  <a:pt x="668693" y="410735"/>
                  <a:pt x="675570" y="401810"/>
                  <a:pt x="681134" y="392074"/>
                </a:cubicBezTo>
                <a:cubicBezTo>
                  <a:pt x="688035" y="379997"/>
                  <a:pt x="692424" y="366547"/>
                  <a:pt x="699796" y="354752"/>
                </a:cubicBezTo>
                <a:cubicBezTo>
                  <a:pt x="708038" y="341565"/>
                  <a:pt x="718748" y="330083"/>
                  <a:pt x="727787" y="317429"/>
                </a:cubicBezTo>
                <a:cubicBezTo>
                  <a:pt x="734305" y="308304"/>
                  <a:pt x="738999" y="297819"/>
                  <a:pt x="746449" y="289438"/>
                </a:cubicBezTo>
                <a:cubicBezTo>
                  <a:pt x="746506" y="289374"/>
                  <a:pt x="804486" y="231401"/>
                  <a:pt x="821094" y="214793"/>
                </a:cubicBezTo>
                <a:cubicBezTo>
                  <a:pt x="827315" y="208572"/>
                  <a:pt x="835229" y="203674"/>
                  <a:pt x="839755" y="196131"/>
                </a:cubicBezTo>
                <a:cubicBezTo>
                  <a:pt x="849086" y="180580"/>
                  <a:pt x="854923" y="162302"/>
                  <a:pt x="867747" y="149478"/>
                </a:cubicBezTo>
                <a:cubicBezTo>
                  <a:pt x="883606" y="133619"/>
                  <a:pt x="923730" y="112156"/>
                  <a:pt x="923730" y="112156"/>
                </a:cubicBezTo>
                <a:cubicBezTo>
                  <a:pt x="937741" y="93475"/>
                  <a:pt x="979159" y="34585"/>
                  <a:pt x="998375" y="28180"/>
                </a:cubicBezTo>
                <a:lnTo>
                  <a:pt x="1026367" y="18850"/>
                </a:lnTo>
                <a:cubicBezTo>
                  <a:pt x="1035698" y="12630"/>
                  <a:pt x="1043326" y="-1817"/>
                  <a:pt x="1054359" y="189"/>
                </a:cubicBezTo>
                <a:cubicBezTo>
                  <a:pt x="1081729" y="5165"/>
                  <a:pt x="1104122" y="25070"/>
                  <a:pt x="1129004" y="37511"/>
                </a:cubicBezTo>
                <a:cubicBezTo>
                  <a:pt x="1147665" y="46842"/>
                  <a:pt x="1168296" y="52985"/>
                  <a:pt x="1184987" y="65503"/>
                </a:cubicBezTo>
                <a:cubicBezTo>
                  <a:pt x="1209869" y="84164"/>
                  <a:pt x="1233754" y="104233"/>
                  <a:pt x="1259632" y="121486"/>
                </a:cubicBezTo>
                <a:cubicBezTo>
                  <a:pt x="1280530" y="135419"/>
                  <a:pt x="1306433" y="151941"/>
                  <a:pt x="1324947" y="168140"/>
                </a:cubicBezTo>
                <a:cubicBezTo>
                  <a:pt x="1377476" y="214103"/>
                  <a:pt x="1347991" y="193469"/>
                  <a:pt x="1390261" y="242784"/>
                </a:cubicBezTo>
                <a:cubicBezTo>
                  <a:pt x="1398849" y="252803"/>
                  <a:pt x="1410152" y="260360"/>
                  <a:pt x="1418253" y="270776"/>
                </a:cubicBezTo>
                <a:cubicBezTo>
                  <a:pt x="1432022" y="288480"/>
                  <a:pt x="1442118" y="308818"/>
                  <a:pt x="1455575" y="326760"/>
                </a:cubicBezTo>
                <a:cubicBezTo>
                  <a:pt x="1464906" y="339201"/>
                  <a:pt x="1476015" y="350488"/>
                  <a:pt x="1483567" y="364082"/>
                </a:cubicBezTo>
                <a:cubicBezTo>
                  <a:pt x="1491701" y="378723"/>
                  <a:pt x="1496347" y="395053"/>
                  <a:pt x="1502228" y="410735"/>
                </a:cubicBezTo>
                <a:cubicBezTo>
                  <a:pt x="1518825" y="454992"/>
                  <a:pt x="1518547" y="473666"/>
                  <a:pt x="1530220" y="532033"/>
                </a:cubicBezTo>
                <a:lnTo>
                  <a:pt x="1539551" y="578686"/>
                </a:lnTo>
                <a:cubicBezTo>
                  <a:pt x="1536441" y="631560"/>
                  <a:pt x="1537376" y="684828"/>
                  <a:pt x="1530220" y="737307"/>
                </a:cubicBezTo>
                <a:cubicBezTo>
                  <a:pt x="1527957" y="753902"/>
                  <a:pt x="1517440" y="768278"/>
                  <a:pt x="1511559" y="783960"/>
                </a:cubicBezTo>
                <a:cubicBezTo>
                  <a:pt x="1502950" y="806916"/>
                  <a:pt x="1499384" y="828937"/>
                  <a:pt x="1483567" y="849274"/>
                </a:cubicBezTo>
                <a:cubicBezTo>
                  <a:pt x="1470065" y="866634"/>
                  <a:pt x="1451396" y="879376"/>
                  <a:pt x="1436914" y="895927"/>
                </a:cubicBezTo>
                <a:cubicBezTo>
                  <a:pt x="1429530" y="904366"/>
                  <a:pt x="1426182" y="915990"/>
                  <a:pt x="1418253" y="923919"/>
                </a:cubicBezTo>
                <a:cubicBezTo>
                  <a:pt x="1410324" y="931848"/>
                  <a:pt x="1399386" y="936062"/>
                  <a:pt x="1390261" y="942580"/>
                </a:cubicBezTo>
                <a:cubicBezTo>
                  <a:pt x="1339019" y="979181"/>
                  <a:pt x="1371043" y="966045"/>
                  <a:pt x="1315616" y="979903"/>
                </a:cubicBezTo>
                <a:cubicBezTo>
                  <a:pt x="1303177" y="988195"/>
                  <a:pt x="1264009" y="1015979"/>
                  <a:pt x="1250302" y="1017225"/>
                </a:cubicBezTo>
                <a:cubicBezTo>
                  <a:pt x="1228400" y="1019216"/>
                  <a:pt x="1206759" y="1011005"/>
                  <a:pt x="1184987" y="1007895"/>
                </a:cubicBezTo>
                <a:cubicBezTo>
                  <a:pt x="1149731" y="972637"/>
                  <a:pt x="1170249" y="999198"/>
                  <a:pt x="1147665" y="923919"/>
                </a:cubicBezTo>
                <a:cubicBezTo>
                  <a:pt x="1137369" y="889598"/>
                  <a:pt x="1137877" y="895013"/>
                  <a:pt x="1119673" y="858605"/>
                </a:cubicBezTo>
                <a:cubicBezTo>
                  <a:pt x="1116563" y="843054"/>
                  <a:pt x="1109412" y="827784"/>
                  <a:pt x="1110343" y="811952"/>
                </a:cubicBezTo>
                <a:cubicBezTo>
                  <a:pt x="1111332" y="795135"/>
                  <a:pt x="1122053" y="708626"/>
                  <a:pt x="1138334" y="671993"/>
                </a:cubicBezTo>
                <a:cubicBezTo>
                  <a:pt x="1146808" y="652927"/>
                  <a:pt x="1157852" y="635075"/>
                  <a:pt x="1166326" y="616009"/>
                </a:cubicBezTo>
                <a:cubicBezTo>
                  <a:pt x="1192080" y="558063"/>
                  <a:pt x="1155520" y="618223"/>
                  <a:pt x="1194318" y="560025"/>
                </a:cubicBezTo>
                <a:cubicBezTo>
                  <a:pt x="1197865" y="542288"/>
                  <a:pt x="1203417" y="504503"/>
                  <a:pt x="1212979" y="485380"/>
                </a:cubicBezTo>
                <a:cubicBezTo>
                  <a:pt x="1217994" y="475350"/>
                  <a:pt x="1226077" y="467125"/>
                  <a:pt x="1231641" y="457389"/>
                </a:cubicBezTo>
                <a:cubicBezTo>
                  <a:pt x="1289032" y="356956"/>
                  <a:pt x="1196309" y="501054"/>
                  <a:pt x="1287624" y="364082"/>
                </a:cubicBezTo>
                <a:cubicBezTo>
                  <a:pt x="1300065" y="345421"/>
                  <a:pt x="1309088" y="323958"/>
                  <a:pt x="1324947" y="308099"/>
                </a:cubicBezTo>
                <a:cubicBezTo>
                  <a:pt x="1340498" y="292548"/>
                  <a:pt x="1359401" y="279745"/>
                  <a:pt x="1371600" y="261446"/>
                </a:cubicBezTo>
                <a:cubicBezTo>
                  <a:pt x="1415569" y="195491"/>
                  <a:pt x="1360399" y="277127"/>
                  <a:pt x="1418253" y="196131"/>
                </a:cubicBezTo>
                <a:cubicBezTo>
                  <a:pt x="1424771" y="187006"/>
                  <a:pt x="1429530" y="176579"/>
                  <a:pt x="1436914" y="168140"/>
                </a:cubicBezTo>
                <a:cubicBezTo>
                  <a:pt x="1451396" y="151589"/>
                  <a:pt x="1468016" y="137037"/>
                  <a:pt x="1483567" y="121486"/>
                </a:cubicBezTo>
                <a:cubicBezTo>
                  <a:pt x="1492898" y="112155"/>
                  <a:pt x="1499041" y="97668"/>
                  <a:pt x="1511559" y="93495"/>
                </a:cubicBezTo>
                <a:cubicBezTo>
                  <a:pt x="1577206" y="71612"/>
                  <a:pt x="1496164" y="100093"/>
                  <a:pt x="1576873" y="65503"/>
                </a:cubicBezTo>
                <a:cubicBezTo>
                  <a:pt x="1585913" y="61629"/>
                  <a:pt x="1595534" y="59282"/>
                  <a:pt x="1604865" y="56172"/>
                </a:cubicBezTo>
                <a:cubicBezTo>
                  <a:pt x="1670179" y="59282"/>
                  <a:pt x="1735628" y="60289"/>
                  <a:pt x="1800808" y="65503"/>
                </a:cubicBezTo>
                <a:cubicBezTo>
                  <a:pt x="1809852" y="66227"/>
                  <a:pt x="1854972" y="79208"/>
                  <a:pt x="1866122" y="84164"/>
                </a:cubicBezTo>
                <a:cubicBezTo>
                  <a:pt x="1885188" y="92638"/>
                  <a:pt x="1902498" y="105026"/>
                  <a:pt x="1922106" y="112156"/>
                </a:cubicBezTo>
                <a:cubicBezTo>
                  <a:pt x="1937010" y="117576"/>
                  <a:pt x="1953208" y="118376"/>
                  <a:pt x="1968759" y="121486"/>
                </a:cubicBezTo>
                <a:cubicBezTo>
                  <a:pt x="1974979" y="127707"/>
                  <a:pt x="1982142" y="133110"/>
                  <a:pt x="1987420" y="140148"/>
                </a:cubicBezTo>
                <a:cubicBezTo>
                  <a:pt x="2000877" y="158090"/>
                  <a:pt x="2024743" y="196131"/>
                  <a:pt x="2024743" y="196131"/>
                </a:cubicBezTo>
                <a:cubicBezTo>
                  <a:pt x="2027853" y="208572"/>
                  <a:pt x="2028338" y="221984"/>
                  <a:pt x="2034073" y="233454"/>
                </a:cubicBezTo>
                <a:cubicBezTo>
                  <a:pt x="2055370" y="276048"/>
                  <a:pt x="2082503" y="276110"/>
                  <a:pt x="2099387" y="326760"/>
                </a:cubicBezTo>
                <a:cubicBezTo>
                  <a:pt x="2102497" y="336091"/>
                  <a:pt x="2106584" y="345151"/>
                  <a:pt x="2108718" y="354752"/>
                </a:cubicBezTo>
                <a:cubicBezTo>
                  <a:pt x="2116407" y="389353"/>
                  <a:pt x="2123343" y="453087"/>
                  <a:pt x="2127379" y="485380"/>
                </a:cubicBezTo>
                <a:cubicBezTo>
                  <a:pt x="2123995" y="556451"/>
                  <a:pt x="2136657" y="662767"/>
                  <a:pt x="2099387" y="737307"/>
                </a:cubicBezTo>
                <a:cubicBezTo>
                  <a:pt x="2093167" y="749748"/>
                  <a:pt x="2088811" y="763311"/>
                  <a:pt x="2080726" y="774629"/>
                </a:cubicBezTo>
                <a:cubicBezTo>
                  <a:pt x="2073056" y="785367"/>
                  <a:pt x="2062065" y="793290"/>
                  <a:pt x="2052734" y="802621"/>
                </a:cubicBezTo>
                <a:cubicBezTo>
                  <a:pt x="2049624" y="811952"/>
                  <a:pt x="2049442" y="822849"/>
                  <a:pt x="2043404" y="830613"/>
                </a:cubicBezTo>
                <a:cubicBezTo>
                  <a:pt x="2032336" y="844844"/>
                  <a:pt x="1975587" y="901845"/>
                  <a:pt x="1950098" y="914589"/>
                </a:cubicBezTo>
                <a:cubicBezTo>
                  <a:pt x="1950088" y="914594"/>
                  <a:pt x="1880123" y="937913"/>
                  <a:pt x="1866122" y="942580"/>
                </a:cubicBezTo>
                <a:cubicBezTo>
                  <a:pt x="1772027" y="973945"/>
                  <a:pt x="1917997" y="926085"/>
                  <a:pt x="1800808" y="961242"/>
                </a:cubicBezTo>
                <a:cubicBezTo>
                  <a:pt x="1781967" y="966894"/>
                  <a:pt x="1744824" y="979903"/>
                  <a:pt x="1744824" y="979903"/>
                </a:cubicBezTo>
                <a:cubicBezTo>
                  <a:pt x="1710789" y="974230"/>
                  <a:pt x="1687978" y="981575"/>
                  <a:pt x="1670179" y="951911"/>
                </a:cubicBezTo>
                <a:cubicBezTo>
                  <a:pt x="1665119" y="943477"/>
                  <a:pt x="1663959" y="933250"/>
                  <a:pt x="1660849" y="923919"/>
                </a:cubicBezTo>
                <a:cubicBezTo>
                  <a:pt x="1667069" y="858605"/>
                  <a:pt x="1671114" y="793046"/>
                  <a:pt x="1679510" y="727976"/>
                </a:cubicBezTo>
                <a:cubicBezTo>
                  <a:pt x="1691192" y="637442"/>
                  <a:pt x="1683822" y="656193"/>
                  <a:pt x="1716832" y="606678"/>
                </a:cubicBezTo>
                <a:cubicBezTo>
                  <a:pt x="1719942" y="591127"/>
                  <a:pt x="1720595" y="574874"/>
                  <a:pt x="1726163" y="560025"/>
                </a:cubicBezTo>
                <a:cubicBezTo>
                  <a:pt x="1730101" y="549525"/>
                  <a:pt x="1740992" y="542572"/>
                  <a:pt x="1744824" y="532033"/>
                </a:cubicBezTo>
                <a:cubicBezTo>
                  <a:pt x="1753589" y="507930"/>
                  <a:pt x="1749258" y="478728"/>
                  <a:pt x="1763485" y="457389"/>
                </a:cubicBezTo>
                <a:cubicBezTo>
                  <a:pt x="1769706" y="448058"/>
                  <a:pt x="1776777" y="439242"/>
                  <a:pt x="1782147" y="429397"/>
                </a:cubicBezTo>
                <a:cubicBezTo>
                  <a:pt x="1795468" y="404975"/>
                  <a:pt x="1802778" y="377007"/>
                  <a:pt x="1819469" y="354752"/>
                </a:cubicBezTo>
                <a:cubicBezTo>
                  <a:pt x="1831480" y="338737"/>
                  <a:pt x="1855210" y="308535"/>
                  <a:pt x="1866122" y="289438"/>
                </a:cubicBezTo>
                <a:cubicBezTo>
                  <a:pt x="1873023" y="277361"/>
                  <a:pt x="1877882" y="264192"/>
                  <a:pt x="1884783" y="252115"/>
                </a:cubicBezTo>
                <a:cubicBezTo>
                  <a:pt x="1890347" y="242378"/>
                  <a:pt x="1897881" y="233860"/>
                  <a:pt x="1903445" y="224123"/>
                </a:cubicBezTo>
                <a:cubicBezTo>
                  <a:pt x="1910346" y="212047"/>
                  <a:pt x="1914021" y="198119"/>
                  <a:pt x="1922106" y="186801"/>
                </a:cubicBezTo>
                <a:cubicBezTo>
                  <a:pt x="1939171" y="162910"/>
                  <a:pt x="1984646" y="132203"/>
                  <a:pt x="2006081" y="121486"/>
                </a:cubicBezTo>
                <a:cubicBezTo>
                  <a:pt x="2018522" y="115266"/>
                  <a:pt x="2031327" y="109726"/>
                  <a:pt x="2043404" y="102825"/>
                </a:cubicBezTo>
                <a:cubicBezTo>
                  <a:pt x="2053141" y="97261"/>
                  <a:pt x="2060857" y="87996"/>
                  <a:pt x="2071396" y="84164"/>
                </a:cubicBezTo>
                <a:cubicBezTo>
                  <a:pt x="2095499" y="75399"/>
                  <a:pt x="2146041" y="65503"/>
                  <a:pt x="2146041" y="65503"/>
                </a:cubicBezTo>
                <a:cubicBezTo>
                  <a:pt x="2186473" y="68613"/>
                  <a:pt x="2227064" y="70095"/>
                  <a:pt x="2267338" y="74833"/>
                </a:cubicBezTo>
                <a:cubicBezTo>
                  <a:pt x="2292134" y="77750"/>
                  <a:pt x="2309421" y="86857"/>
                  <a:pt x="2332653" y="93495"/>
                </a:cubicBezTo>
                <a:cubicBezTo>
                  <a:pt x="2344983" y="97018"/>
                  <a:pt x="2357692" y="99140"/>
                  <a:pt x="2369975" y="102825"/>
                </a:cubicBezTo>
                <a:cubicBezTo>
                  <a:pt x="2388816" y="108477"/>
                  <a:pt x="2425959" y="121486"/>
                  <a:pt x="2425959" y="121486"/>
                </a:cubicBezTo>
                <a:cubicBezTo>
                  <a:pt x="2464977" y="147498"/>
                  <a:pt x="2482526" y="153911"/>
                  <a:pt x="2509934" y="186801"/>
                </a:cubicBezTo>
                <a:cubicBezTo>
                  <a:pt x="2533541" y="215130"/>
                  <a:pt x="2530922" y="224692"/>
                  <a:pt x="2547257" y="261446"/>
                </a:cubicBezTo>
                <a:cubicBezTo>
                  <a:pt x="2552906" y="274156"/>
                  <a:pt x="2561034" y="285745"/>
                  <a:pt x="2565918" y="298768"/>
                </a:cubicBezTo>
                <a:cubicBezTo>
                  <a:pt x="2570421" y="310775"/>
                  <a:pt x="2570746" y="324084"/>
                  <a:pt x="2575249" y="336091"/>
                </a:cubicBezTo>
                <a:cubicBezTo>
                  <a:pt x="2611844" y="433678"/>
                  <a:pt x="2579289" y="314932"/>
                  <a:pt x="2603241" y="410735"/>
                </a:cubicBezTo>
                <a:cubicBezTo>
                  <a:pt x="2616861" y="533325"/>
                  <a:pt x="2621902" y="561110"/>
                  <a:pt x="2621902" y="718646"/>
                </a:cubicBezTo>
                <a:cubicBezTo>
                  <a:pt x="2621902" y="819960"/>
                  <a:pt x="2666714" y="957851"/>
                  <a:pt x="2593910" y="1045217"/>
                </a:cubicBezTo>
                <a:cubicBezTo>
                  <a:pt x="2585462" y="1055354"/>
                  <a:pt x="2576897" y="1065889"/>
                  <a:pt x="2565918" y="1073209"/>
                </a:cubicBezTo>
                <a:cubicBezTo>
                  <a:pt x="2557734" y="1078665"/>
                  <a:pt x="2547257" y="1079430"/>
                  <a:pt x="2537926" y="1082540"/>
                </a:cubicBezTo>
                <a:cubicBezTo>
                  <a:pt x="2494383" y="1079430"/>
                  <a:pt x="2450653" y="1078310"/>
                  <a:pt x="2407298" y="1073209"/>
                </a:cubicBezTo>
                <a:cubicBezTo>
                  <a:pt x="2397530" y="1072060"/>
                  <a:pt x="2386862" y="1070174"/>
                  <a:pt x="2379306" y="1063878"/>
                </a:cubicBezTo>
                <a:cubicBezTo>
                  <a:pt x="2353313" y="1042217"/>
                  <a:pt x="2349016" y="1016505"/>
                  <a:pt x="2332653" y="989233"/>
                </a:cubicBezTo>
                <a:cubicBezTo>
                  <a:pt x="2321114" y="970001"/>
                  <a:pt x="2295330" y="933250"/>
                  <a:pt x="2295330" y="933250"/>
                </a:cubicBezTo>
                <a:cubicBezTo>
                  <a:pt x="2272614" y="865100"/>
                  <a:pt x="2281440" y="896349"/>
                  <a:pt x="2267338" y="839944"/>
                </a:cubicBezTo>
                <a:cubicBezTo>
                  <a:pt x="2273559" y="808842"/>
                  <a:pt x="2275971" y="776729"/>
                  <a:pt x="2286000" y="746638"/>
                </a:cubicBezTo>
                <a:cubicBezTo>
                  <a:pt x="2289110" y="737307"/>
                  <a:pt x="2290450" y="727185"/>
                  <a:pt x="2295330" y="718646"/>
                </a:cubicBezTo>
                <a:cubicBezTo>
                  <a:pt x="2303045" y="705144"/>
                  <a:pt x="2313991" y="693764"/>
                  <a:pt x="2323322" y="681323"/>
                </a:cubicBezTo>
                <a:cubicBezTo>
                  <a:pt x="2380456" y="509922"/>
                  <a:pt x="2303653" y="720661"/>
                  <a:pt x="2369975" y="588017"/>
                </a:cubicBezTo>
                <a:cubicBezTo>
                  <a:pt x="2391161" y="545645"/>
                  <a:pt x="2401586" y="498011"/>
                  <a:pt x="2425959" y="457389"/>
                </a:cubicBezTo>
                <a:cubicBezTo>
                  <a:pt x="2435290" y="441838"/>
                  <a:pt x="2444339" y="426114"/>
                  <a:pt x="2453951" y="410735"/>
                </a:cubicBezTo>
                <a:cubicBezTo>
                  <a:pt x="2459894" y="401226"/>
                  <a:pt x="2467048" y="392480"/>
                  <a:pt x="2472612" y="382744"/>
                </a:cubicBezTo>
                <a:cubicBezTo>
                  <a:pt x="2493883" y="345519"/>
                  <a:pt x="2491288" y="336070"/>
                  <a:pt x="2519265" y="298768"/>
                </a:cubicBezTo>
                <a:cubicBezTo>
                  <a:pt x="2527182" y="288212"/>
                  <a:pt x="2538809" y="280913"/>
                  <a:pt x="2547257" y="270776"/>
                </a:cubicBezTo>
                <a:cubicBezTo>
                  <a:pt x="2579073" y="232597"/>
                  <a:pt x="2554156" y="251095"/>
                  <a:pt x="2584579" y="205462"/>
                </a:cubicBezTo>
                <a:cubicBezTo>
                  <a:pt x="2589459" y="198142"/>
                  <a:pt x="2597745" y="193670"/>
                  <a:pt x="2603241" y="186801"/>
                </a:cubicBezTo>
                <a:cubicBezTo>
                  <a:pt x="2622792" y="162362"/>
                  <a:pt x="2617901" y="152145"/>
                  <a:pt x="2649894" y="140148"/>
                </a:cubicBezTo>
                <a:cubicBezTo>
                  <a:pt x="2664743" y="134580"/>
                  <a:pt x="2680996" y="133927"/>
                  <a:pt x="2696547" y="130817"/>
                </a:cubicBezTo>
                <a:cubicBezTo>
                  <a:pt x="2705877" y="124597"/>
                  <a:pt x="2714231" y="116573"/>
                  <a:pt x="2724538" y="112156"/>
                </a:cubicBezTo>
                <a:cubicBezTo>
                  <a:pt x="2736325" y="107104"/>
                  <a:pt x="2749530" y="106348"/>
                  <a:pt x="2761861" y="102825"/>
                </a:cubicBezTo>
                <a:cubicBezTo>
                  <a:pt x="2771318" y="100123"/>
                  <a:pt x="2780396" y="96197"/>
                  <a:pt x="2789853" y="93495"/>
                </a:cubicBezTo>
                <a:cubicBezTo>
                  <a:pt x="2802183" y="89972"/>
                  <a:pt x="2815168" y="88667"/>
                  <a:pt x="2827175" y="84164"/>
                </a:cubicBezTo>
                <a:cubicBezTo>
                  <a:pt x="2840199" y="79280"/>
                  <a:pt x="2851302" y="69902"/>
                  <a:pt x="2864498" y="65503"/>
                </a:cubicBezTo>
                <a:cubicBezTo>
                  <a:pt x="2879543" y="60488"/>
                  <a:pt x="2895670" y="59612"/>
                  <a:pt x="2911151" y="56172"/>
                </a:cubicBezTo>
                <a:cubicBezTo>
                  <a:pt x="2923669" y="53390"/>
                  <a:pt x="2936032" y="49952"/>
                  <a:pt x="2948473" y="46842"/>
                </a:cubicBezTo>
                <a:cubicBezTo>
                  <a:pt x="2959709" y="47863"/>
                  <a:pt x="3047492" y="47942"/>
                  <a:pt x="3079102" y="65503"/>
                </a:cubicBezTo>
                <a:cubicBezTo>
                  <a:pt x="3098707" y="76395"/>
                  <a:pt x="3119226" y="86966"/>
                  <a:pt x="3135085" y="102825"/>
                </a:cubicBezTo>
                <a:lnTo>
                  <a:pt x="3172408" y="140148"/>
                </a:lnTo>
                <a:cubicBezTo>
                  <a:pt x="3175518" y="149479"/>
                  <a:pt x="3178285" y="158931"/>
                  <a:pt x="3181738" y="168140"/>
                </a:cubicBezTo>
                <a:cubicBezTo>
                  <a:pt x="3187619" y="183823"/>
                  <a:pt x="3195103" y="198903"/>
                  <a:pt x="3200400" y="214793"/>
                </a:cubicBezTo>
                <a:cubicBezTo>
                  <a:pt x="3204455" y="226958"/>
                  <a:pt x="3207043" y="239576"/>
                  <a:pt x="3209730" y="252115"/>
                </a:cubicBezTo>
                <a:cubicBezTo>
                  <a:pt x="3241912" y="402295"/>
                  <a:pt x="3217523" y="289540"/>
                  <a:pt x="3237722" y="410735"/>
                </a:cubicBezTo>
                <a:cubicBezTo>
                  <a:pt x="3240329" y="426379"/>
                  <a:pt x="3244446" y="441745"/>
                  <a:pt x="3247053" y="457389"/>
                </a:cubicBezTo>
                <a:cubicBezTo>
                  <a:pt x="3250668" y="479082"/>
                  <a:pt x="3253273" y="500932"/>
                  <a:pt x="3256383" y="522703"/>
                </a:cubicBezTo>
                <a:cubicBezTo>
                  <a:pt x="3254160" y="567160"/>
                  <a:pt x="3254847" y="696802"/>
                  <a:pt x="3237722" y="765299"/>
                </a:cubicBezTo>
                <a:cubicBezTo>
                  <a:pt x="3232951" y="784382"/>
                  <a:pt x="3226366" y="803018"/>
                  <a:pt x="3219061" y="821282"/>
                </a:cubicBezTo>
                <a:cubicBezTo>
                  <a:pt x="3195267" y="880769"/>
                  <a:pt x="3202728" y="837041"/>
                  <a:pt x="3181738" y="905258"/>
                </a:cubicBezTo>
                <a:cubicBezTo>
                  <a:pt x="3174195" y="929771"/>
                  <a:pt x="3177303" y="958563"/>
                  <a:pt x="3163077" y="979903"/>
                </a:cubicBezTo>
                <a:cubicBezTo>
                  <a:pt x="3156857" y="989234"/>
                  <a:pt x="3149786" y="998050"/>
                  <a:pt x="3144416" y="1007895"/>
                </a:cubicBezTo>
                <a:cubicBezTo>
                  <a:pt x="3123426" y="1046376"/>
                  <a:pt x="3106481" y="1099824"/>
                  <a:pt x="3069771" y="1129193"/>
                </a:cubicBezTo>
                <a:cubicBezTo>
                  <a:pt x="3061014" y="1136198"/>
                  <a:pt x="3052279" y="1143917"/>
                  <a:pt x="3041779" y="1147854"/>
                </a:cubicBezTo>
                <a:cubicBezTo>
                  <a:pt x="3026930" y="1153422"/>
                  <a:pt x="3010511" y="1153338"/>
                  <a:pt x="2995126" y="1157184"/>
                </a:cubicBezTo>
                <a:cubicBezTo>
                  <a:pt x="2985584" y="1159569"/>
                  <a:pt x="2976465" y="1163405"/>
                  <a:pt x="2967134" y="1166515"/>
                </a:cubicBezTo>
                <a:cubicBezTo>
                  <a:pt x="2948473" y="1163405"/>
                  <a:pt x="2928716" y="1164210"/>
                  <a:pt x="2911151" y="1157184"/>
                </a:cubicBezTo>
                <a:cubicBezTo>
                  <a:pt x="2861762" y="1137429"/>
                  <a:pt x="2881400" y="1135005"/>
                  <a:pt x="2864498" y="1101201"/>
                </a:cubicBezTo>
                <a:cubicBezTo>
                  <a:pt x="2859483" y="1091171"/>
                  <a:pt x="2852057" y="1082540"/>
                  <a:pt x="2845836" y="1073209"/>
                </a:cubicBezTo>
                <a:cubicBezTo>
                  <a:pt x="2828360" y="985822"/>
                  <a:pt x="2832436" y="1027302"/>
                  <a:pt x="2845836" y="886597"/>
                </a:cubicBezTo>
                <a:cubicBezTo>
                  <a:pt x="2847630" y="867763"/>
                  <a:pt x="2849731" y="848734"/>
                  <a:pt x="2855167" y="830613"/>
                </a:cubicBezTo>
                <a:cubicBezTo>
                  <a:pt x="2859164" y="817291"/>
                  <a:pt x="2869075" y="806363"/>
                  <a:pt x="2873828" y="793291"/>
                </a:cubicBezTo>
                <a:cubicBezTo>
                  <a:pt x="2889507" y="750175"/>
                  <a:pt x="2889691" y="720666"/>
                  <a:pt x="2911151" y="681323"/>
                </a:cubicBezTo>
                <a:cubicBezTo>
                  <a:pt x="2921891" y="661634"/>
                  <a:pt x="2936934" y="644572"/>
                  <a:pt x="2948473" y="625340"/>
                </a:cubicBezTo>
                <a:cubicBezTo>
                  <a:pt x="2955629" y="613413"/>
                  <a:pt x="2959978" y="599944"/>
                  <a:pt x="2967134" y="588017"/>
                </a:cubicBezTo>
                <a:cubicBezTo>
                  <a:pt x="2978673" y="568785"/>
                  <a:pt x="2992016" y="550694"/>
                  <a:pt x="3004457" y="532033"/>
                </a:cubicBezTo>
                <a:lnTo>
                  <a:pt x="3023118" y="504042"/>
                </a:lnTo>
                <a:cubicBezTo>
                  <a:pt x="3029338" y="494711"/>
                  <a:pt x="3035051" y="485021"/>
                  <a:pt x="3041779" y="476050"/>
                </a:cubicBezTo>
                <a:cubicBezTo>
                  <a:pt x="3060440" y="451168"/>
                  <a:pt x="3075770" y="423398"/>
                  <a:pt x="3097763" y="401405"/>
                </a:cubicBezTo>
                <a:lnTo>
                  <a:pt x="3153747" y="345421"/>
                </a:lnTo>
                <a:lnTo>
                  <a:pt x="3181738" y="317429"/>
                </a:lnTo>
                <a:cubicBezTo>
                  <a:pt x="3187959" y="311208"/>
                  <a:pt x="3193080" y="303648"/>
                  <a:pt x="3200400" y="298768"/>
                </a:cubicBezTo>
                <a:cubicBezTo>
                  <a:pt x="3222556" y="283997"/>
                  <a:pt x="3245457" y="269478"/>
                  <a:pt x="3265714" y="252115"/>
                </a:cubicBezTo>
                <a:cubicBezTo>
                  <a:pt x="3275733" y="243527"/>
                  <a:pt x="3282171" y="230531"/>
                  <a:pt x="3293706" y="224123"/>
                </a:cubicBezTo>
                <a:cubicBezTo>
                  <a:pt x="3310901" y="214570"/>
                  <a:pt x="3331029" y="211683"/>
                  <a:pt x="3349690" y="205462"/>
                </a:cubicBezTo>
                <a:lnTo>
                  <a:pt x="3405673" y="186801"/>
                </a:lnTo>
                <a:cubicBezTo>
                  <a:pt x="3418114" y="183691"/>
                  <a:pt x="3430251" y="178886"/>
                  <a:pt x="3442996" y="177470"/>
                </a:cubicBezTo>
                <a:cubicBezTo>
                  <a:pt x="3486383" y="172649"/>
                  <a:pt x="3530081" y="171250"/>
                  <a:pt x="3573624" y="168140"/>
                </a:cubicBezTo>
                <a:cubicBezTo>
                  <a:pt x="3651379" y="171250"/>
                  <a:pt x="3729234" y="172460"/>
                  <a:pt x="3806890" y="177470"/>
                </a:cubicBezTo>
                <a:cubicBezTo>
                  <a:pt x="3825769" y="178688"/>
                  <a:pt x="3844121" y="184301"/>
                  <a:pt x="3862873" y="186801"/>
                </a:cubicBezTo>
                <a:cubicBezTo>
                  <a:pt x="3890790" y="190523"/>
                  <a:pt x="3918902" y="192638"/>
                  <a:pt x="3946849" y="196131"/>
                </a:cubicBezTo>
                <a:cubicBezTo>
                  <a:pt x="3968672" y="198859"/>
                  <a:pt x="3990392" y="202352"/>
                  <a:pt x="4012163" y="205462"/>
                </a:cubicBezTo>
                <a:cubicBezTo>
                  <a:pt x="4030824" y="211682"/>
                  <a:pt x="4049064" y="219352"/>
                  <a:pt x="4068147" y="224123"/>
                </a:cubicBezTo>
                <a:cubicBezTo>
                  <a:pt x="4086501" y="228711"/>
                  <a:pt x="4105517" y="230070"/>
                  <a:pt x="4124130" y="233454"/>
                </a:cubicBezTo>
                <a:cubicBezTo>
                  <a:pt x="4139733" y="236291"/>
                  <a:pt x="4155398" y="238938"/>
                  <a:pt x="4170783" y="242784"/>
                </a:cubicBezTo>
                <a:cubicBezTo>
                  <a:pt x="4180325" y="245169"/>
                  <a:pt x="4189174" y="249981"/>
                  <a:pt x="4198775" y="252115"/>
                </a:cubicBezTo>
                <a:cubicBezTo>
                  <a:pt x="4245365" y="262469"/>
                  <a:pt x="4240946" y="261446"/>
                  <a:pt x="4273420" y="261446"/>
                </a:cubicBezTo>
              </a:path>
            </a:pathLst>
          </a:custGeom>
          <a:no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32" name="Straight Arrow Connector 131">
            <a:extLst>
              <a:ext uri="{FF2B5EF4-FFF2-40B4-BE49-F238E27FC236}">
                <a16:creationId xmlns:a16="http://schemas.microsoft.com/office/drawing/2014/main" id="{F80AF7AF-A7E1-F644-8155-18C0014EC2F0}"/>
              </a:ext>
            </a:extLst>
          </p:cNvPr>
          <p:cNvCxnSpPr>
            <a:cxnSpLocks/>
          </p:cNvCxnSpPr>
          <p:nvPr/>
        </p:nvCxnSpPr>
        <p:spPr>
          <a:xfrm flipV="1">
            <a:off x="8393110" y="3641599"/>
            <a:ext cx="699354" cy="629900"/>
          </a:xfrm>
          <a:prstGeom prst="straightConnector1">
            <a:avLst/>
          </a:prstGeom>
          <a:ln w="66675" cmpd="dbl">
            <a:gradFill flip="none" rotWithShape="1">
              <a:gsLst>
                <a:gs pos="0">
                  <a:schemeClr val="accent4">
                    <a:lumMod val="0"/>
                    <a:lumOff val="100000"/>
                  </a:schemeClr>
                </a:gs>
                <a:gs pos="35000">
                  <a:schemeClr val="accent4">
                    <a:lumMod val="0"/>
                    <a:lumOff val="100000"/>
                  </a:schemeClr>
                </a:gs>
                <a:gs pos="100000">
                  <a:srgbClr val="FF0000"/>
                </a:gs>
              </a:gsLst>
              <a:path path="circle">
                <a:fillToRect l="50000" t="-80000" r="50000" b="180000"/>
              </a:path>
              <a:tileRect/>
            </a:gra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133" name="Parallelogram 132">
            <a:extLst>
              <a:ext uri="{FF2B5EF4-FFF2-40B4-BE49-F238E27FC236}">
                <a16:creationId xmlns:a16="http://schemas.microsoft.com/office/drawing/2014/main" id="{84B3257C-F751-A145-B840-358563BC0E19}"/>
              </a:ext>
            </a:extLst>
          </p:cNvPr>
          <p:cNvSpPr/>
          <p:nvPr/>
        </p:nvSpPr>
        <p:spPr>
          <a:xfrm rot="8859138">
            <a:off x="9720318" y="4881100"/>
            <a:ext cx="1648294"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134" name="Parallelogram 133">
            <a:extLst>
              <a:ext uri="{FF2B5EF4-FFF2-40B4-BE49-F238E27FC236}">
                <a16:creationId xmlns:a16="http://schemas.microsoft.com/office/drawing/2014/main" id="{CC49FE68-F675-AD46-AF22-D7AF209D1C25}"/>
              </a:ext>
            </a:extLst>
          </p:cNvPr>
          <p:cNvSpPr/>
          <p:nvPr/>
        </p:nvSpPr>
        <p:spPr>
          <a:xfrm rot="8859138">
            <a:off x="8558559" y="4034400"/>
            <a:ext cx="1648295" cy="1175784"/>
          </a:xfrm>
          <a:prstGeom prst="parallelogram">
            <a:avLst>
              <a:gd name="adj" fmla="val 24530"/>
            </a:avLst>
          </a:prstGeom>
          <a:solidFill>
            <a:schemeClr val="accent4">
              <a:lumMod val="40000"/>
              <a:lumOff val="60000"/>
              <a:alpha val="8512"/>
            </a:schemeClr>
          </a:solidFill>
          <a:ln w="4762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35" name="Oval 134">
            <a:extLst>
              <a:ext uri="{FF2B5EF4-FFF2-40B4-BE49-F238E27FC236}">
                <a16:creationId xmlns:a16="http://schemas.microsoft.com/office/drawing/2014/main" id="{0978BCBB-85BB-704E-890E-F8A15F8F7E48}"/>
              </a:ext>
            </a:extLst>
          </p:cNvPr>
          <p:cNvSpPr/>
          <p:nvPr/>
        </p:nvSpPr>
        <p:spPr>
          <a:xfrm>
            <a:off x="9123893" y="4048007"/>
            <a:ext cx="409763" cy="1115684"/>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36" name="Oval 135">
            <a:extLst>
              <a:ext uri="{FF2B5EF4-FFF2-40B4-BE49-F238E27FC236}">
                <a16:creationId xmlns:a16="http://schemas.microsoft.com/office/drawing/2014/main" id="{494DE6A1-DAA6-0444-A5AD-BFEFEE4C436E}"/>
              </a:ext>
            </a:extLst>
          </p:cNvPr>
          <p:cNvSpPr/>
          <p:nvPr/>
        </p:nvSpPr>
        <p:spPr>
          <a:xfrm rot="14405340">
            <a:off x="10350603" y="4927047"/>
            <a:ext cx="409763" cy="1115685"/>
          </a:xfrm>
          <a:prstGeom prst="ellipse">
            <a:avLst/>
          </a:prstGeom>
          <a:solidFill>
            <a:srgbClr val="E52FEE">
              <a:alpha val="15776"/>
            </a:srgbClr>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cxnSp>
        <p:nvCxnSpPr>
          <p:cNvPr id="137" name="Straight Arrow Connector 136">
            <a:extLst>
              <a:ext uri="{FF2B5EF4-FFF2-40B4-BE49-F238E27FC236}">
                <a16:creationId xmlns:a16="http://schemas.microsoft.com/office/drawing/2014/main" id="{20418F6A-4143-6147-A922-B1471CC26792}"/>
              </a:ext>
            </a:extLst>
          </p:cNvPr>
          <p:cNvCxnSpPr>
            <a:cxnSpLocks/>
            <a:stCxn id="135" idx="4"/>
          </p:cNvCxnSpPr>
          <p:nvPr/>
        </p:nvCxnSpPr>
        <p:spPr>
          <a:xfrm flipV="1">
            <a:off x="9328775" y="4048006"/>
            <a:ext cx="11936" cy="1115685"/>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6D418A60-FB5A-B04E-A356-D7ADC284C73A}"/>
              </a:ext>
            </a:extLst>
          </p:cNvPr>
          <p:cNvCxnSpPr>
            <a:cxnSpLocks/>
            <a:stCxn id="135" idx="2"/>
          </p:cNvCxnSpPr>
          <p:nvPr/>
        </p:nvCxnSpPr>
        <p:spPr>
          <a:xfrm flipV="1">
            <a:off x="9123893" y="4605007"/>
            <a:ext cx="409764" cy="842"/>
          </a:xfrm>
          <a:prstGeom prst="straightConnector1">
            <a:avLst/>
          </a:prstGeom>
          <a:ln w="25400">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746E01F9-3971-4746-94B9-97592EF0A639}"/>
              </a:ext>
            </a:extLst>
          </p:cNvPr>
          <p:cNvCxnSpPr>
            <a:cxnSpLocks/>
            <a:endCxn id="136" idx="4"/>
          </p:cNvCxnSpPr>
          <p:nvPr/>
        </p:nvCxnSpPr>
        <p:spPr>
          <a:xfrm flipV="1">
            <a:off x="10091198" y="5206719"/>
            <a:ext cx="947825" cy="543566"/>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81D86B79-1673-1243-AD20-FAA3AB51FA3C}"/>
              </a:ext>
            </a:extLst>
          </p:cNvPr>
          <p:cNvCxnSpPr>
            <a:cxnSpLocks/>
            <a:stCxn id="136" idx="6"/>
            <a:endCxn id="136" idx="2"/>
          </p:cNvCxnSpPr>
          <p:nvPr/>
        </p:nvCxnSpPr>
        <p:spPr>
          <a:xfrm>
            <a:off x="10453320" y="5307298"/>
            <a:ext cx="204330" cy="355183"/>
          </a:xfrm>
          <a:prstGeom prst="straightConnector1">
            <a:avLst/>
          </a:prstGeom>
          <a:ln w="25400">
            <a:solidFill>
              <a:srgbClr val="E52FEE"/>
            </a:solidFill>
            <a:tailEnd type="triangle"/>
          </a:ln>
        </p:spPr>
        <p:style>
          <a:lnRef idx="1">
            <a:schemeClr val="accent1"/>
          </a:lnRef>
          <a:fillRef idx="0">
            <a:schemeClr val="accent1"/>
          </a:fillRef>
          <a:effectRef idx="0">
            <a:schemeClr val="accent1"/>
          </a:effectRef>
          <a:fontRef idx="minor">
            <a:schemeClr val="tx1"/>
          </a:fontRef>
        </p:style>
      </p:cxnSp>
      <p:sp>
        <p:nvSpPr>
          <p:cNvPr id="148" name="Google Shape;159;p18">
            <a:extLst>
              <a:ext uri="{FF2B5EF4-FFF2-40B4-BE49-F238E27FC236}">
                <a16:creationId xmlns:a16="http://schemas.microsoft.com/office/drawing/2014/main" id="{809BA424-5E16-9644-9FC6-D4991FADD27B}"/>
              </a:ext>
            </a:extLst>
          </p:cNvPr>
          <p:cNvSpPr/>
          <p:nvPr/>
        </p:nvSpPr>
        <p:spPr>
          <a:xfrm>
            <a:off x="4438532" y="4703456"/>
            <a:ext cx="2518703" cy="558803"/>
          </a:xfrm>
          <a:prstGeom prst="ellipse">
            <a:avLst/>
          </a:prstGeom>
          <a:solidFill>
            <a:schemeClr val="accent4">
              <a:lumMod val="60000"/>
              <a:lumOff val="40000"/>
              <a:alpha val="18569"/>
            </a:schemeClr>
          </a:solidFill>
          <a:ln w="25400" cap="flat" cmpd="sng">
            <a:solidFill>
              <a:schemeClr val="accent4">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sp>
        <p:nvSpPr>
          <p:cNvPr id="150" name="TextBox 149">
            <a:extLst>
              <a:ext uri="{FF2B5EF4-FFF2-40B4-BE49-F238E27FC236}">
                <a16:creationId xmlns:a16="http://schemas.microsoft.com/office/drawing/2014/main" id="{CD0A6F2E-43C9-0B41-ABBD-2C975678EB30}"/>
              </a:ext>
            </a:extLst>
          </p:cNvPr>
          <p:cNvSpPr txBox="1"/>
          <p:nvPr/>
        </p:nvSpPr>
        <p:spPr>
          <a:xfrm>
            <a:off x="6970732" y="3309466"/>
            <a:ext cx="686911" cy="369332"/>
          </a:xfrm>
          <a:prstGeom prst="rect">
            <a:avLst/>
          </a:prstGeom>
          <a:noFill/>
        </p:spPr>
        <p:txBody>
          <a:bodyPr wrap="square" rtlCol="0">
            <a:spAutoFit/>
          </a:bodyPr>
          <a:lstStyle/>
          <a:p>
            <a:r>
              <a:rPr lang="en-DE" dirty="0">
                <a:latin typeface="+mj-lt"/>
              </a:rPr>
              <a:t>Los</a:t>
            </a:r>
          </a:p>
        </p:txBody>
      </p:sp>
      <p:sp>
        <p:nvSpPr>
          <p:cNvPr id="151" name="TextBox 150">
            <a:extLst>
              <a:ext uri="{FF2B5EF4-FFF2-40B4-BE49-F238E27FC236}">
                <a16:creationId xmlns:a16="http://schemas.microsoft.com/office/drawing/2014/main" id="{AE3E4134-911D-6840-8F57-6EE850F9D7DE}"/>
              </a:ext>
            </a:extLst>
          </p:cNvPr>
          <p:cNvSpPr txBox="1"/>
          <p:nvPr/>
        </p:nvSpPr>
        <p:spPr>
          <a:xfrm>
            <a:off x="10882214" y="6068128"/>
            <a:ext cx="686911" cy="369332"/>
          </a:xfrm>
          <a:prstGeom prst="rect">
            <a:avLst/>
          </a:prstGeom>
          <a:noFill/>
        </p:spPr>
        <p:txBody>
          <a:bodyPr wrap="square" rtlCol="0">
            <a:spAutoFit/>
          </a:bodyPr>
          <a:lstStyle/>
          <a:p>
            <a:r>
              <a:rPr lang="en-DE" dirty="0">
                <a:latin typeface="+mj-lt"/>
              </a:rPr>
              <a:t>Los</a:t>
            </a:r>
          </a:p>
        </p:txBody>
      </p:sp>
      <mc:AlternateContent xmlns:mc="http://schemas.openxmlformats.org/markup-compatibility/2006" xmlns:a14="http://schemas.microsoft.com/office/drawing/2010/main">
        <mc:Choice Requires="a14">
          <p:sp>
            <p:nvSpPr>
              <p:cNvPr id="154" name="TextBox 153">
                <a:extLst>
                  <a:ext uri="{FF2B5EF4-FFF2-40B4-BE49-F238E27FC236}">
                    <a16:creationId xmlns:a16="http://schemas.microsoft.com/office/drawing/2014/main" id="{ED653B28-9F4D-0041-BA13-8B37D3DDC417}"/>
                  </a:ext>
                </a:extLst>
              </p:cNvPr>
              <p:cNvSpPr txBox="1"/>
              <p:nvPr/>
            </p:nvSpPr>
            <p:spPr>
              <a:xfrm>
                <a:off x="5918772" y="1398814"/>
                <a:ext cx="1646813" cy="381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m:rPr>
                              <m:sty m:val="p"/>
                            </m:rPr>
                            <a:rPr lang="en-US">
                              <a:latin typeface="Cambria Math" panose="02040503050406030204" pitchFamily="18" charset="0"/>
                            </a:rPr>
                            <m:t>Ψ</m:t>
                          </m:r>
                        </m:e>
                        <m:sub>
                          <m:r>
                            <a:rPr lang="en-US" i="1">
                              <a:latin typeface="Cambria Math" panose="02040503050406030204" pitchFamily="18" charset="0"/>
                            </a:rPr>
                            <m:t>1,2</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45</m:t>
                          </m:r>
                        </m:e>
                        <m:sup>
                          <m:r>
                            <a:rPr lang="en-US" b="0" i="1" smtClean="0">
                              <a:latin typeface="Cambria Math" panose="02040503050406030204" pitchFamily="18" charset="0"/>
                            </a:rPr>
                            <m:t>∘</m:t>
                          </m:r>
                        </m:sup>
                      </m:sSup>
                    </m:oMath>
                  </m:oMathPara>
                </a14:m>
                <a:endParaRPr lang="en-DE" dirty="0"/>
              </a:p>
            </p:txBody>
          </p:sp>
        </mc:Choice>
        <mc:Fallback xmlns="">
          <p:sp>
            <p:nvSpPr>
              <p:cNvPr id="154" name="TextBox 153">
                <a:extLst>
                  <a:ext uri="{FF2B5EF4-FFF2-40B4-BE49-F238E27FC236}">
                    <a16:creationId xmlns:a16="http://schemas.microsoft.com/office/drawing/2014/main" id="{ED653B28-9F4D-0041-BA13-8B37D3DDC417}"/>
                  </a:ext>
                </a:extLst>
              </p:cNvPr>
              <p:cNvSpPr txBox="1">
                <a:spLocks noRot="1" noChangeAspect="1" noMove="1" noResize="1" noEditPoints="1" noAdjustHandles="1" noChangeArrowheads="1" noChangeShapeType="1" noTextEdit="1"/>
              </p:cNvSpPr>
              <p:nvPr/>
            </p:nvSpPr>
            <p:spPr>
              <a:xfrm>
                <a:off x="5918772" y="1398814"/>
                <a:ext cx="1646813" cy="381515"/>
              </a:xfrm>
              <a:prstGeom prst="rect">
                <a:avLst/>
              </a:prstGeom>
              <a:blipFill>
                <a:blip r:embed="rId6"/>
                <a:stretch>
                  <a:fillRect/>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155" name="TextBox 154">
                <a:extLst>
                  <a:ext uri="{FF2B5EF4-FFF2-40B4-BE49-F238E27FC236}">
                    <a16:creationId xmlns:a16="http://schemas.microsoft.com/office/drawing/2014/main" id="{E535D686-D1ED-1B49-B87A-FDEA6199F29E}"/>
                  </a:ext>
                </a:extLst>
              </p:cNvPr>
              <p:cNvSpPr txBox="1"/>
              <p:nvPr/>
            </p:nvSpPr>
            <p:spPr>
              <a:xfrm>
                <a:off x="9813357" y="4218933"/>
                <a:ext cx="1646813" cy="3795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Ψ</m:t>
                          </m:r>
                        </m:e>
                        <m:sub>
                          <m:r>
                            <a:rPr lang="en-US" b="0" i="1" smtClean="0">
                              <a:latin typeface="Cambria Math" panose="02040503050406030204" pitchFamily="18" charset="0"/>
                            </a:rPr>
                            <m:t>1,2</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90</m:t>
                          </m:r>
                        </m:e>
                        <m:sup>
                          <m:r>
                            <a:rPr lang="en-US" b="0" i="1" smtClean="0">
                              <a:latin typeface="Cambria Math" panose="02040503050406030204" pitchFamily="18" charset="0"/>
                            </a:rPr>
                            <m:t>∘</m:t>
                          </m:r>
                        </m:sup>
                      </m:sSup>
                    </m:oMath>
                  </m:oMathPara>
                </a14:m>
                <a:endParaRPr lang="en-DE" dirty="0"/>
              </a:p>
            </p:txBody>
          </p:sp>
        </mc:Choice>
        <mc:Fallback xmlns="">
          <p:sp>
            <p:nvSpPr>
              <p:cNvPr id="155" name="TextBox 154">
                <a:extLst>
                  <a:ext uri="{FF2B5EF4-FFF2-40B4-BE49-F238E27FC236}">
                    <a16:creationId xmlns:a16="http://schemas.microsoft.com/office/drawing/2014/main" id="{E535D686-D1ED-1B49-B87A-FDEA6199F29E}"/>
                  </a:ext>
                </a:extLst>
              </p:cNvPr>
              <p:cNvSpPr txBox="1">
                <a:spLocks noRot="1" noChangeAspect="1" noMove="1" noResize="1" noEditPoints="1" noAdjustHandles="1" noChangeArrowheads="1" noChangeShapeType="1" noTextEdit="1"/>
              </p:cNvSpPr>
              <p:nvPr/>
            </p:nvSpPr>
            <p:spPr>
              <a:xfrm>
                <a:off x="9813357" y="4218933"/>
                <a:ext cx="1646813" cy="379527"/>
              </a:xfrm>
              <a:prstGeom prst="rect">
                <a:avLst/>
              </a:prstGeom>
              <a:blipFill>
                <a:blip r:embed="rId7"/>
                <a:stretch>
                  <a:fillRect/>
                </a:stretch>
              </a:blipFill>
            </p:spPr>
            <p:txBody>
              <a:bodyPr/>
              <a:lstStyle/>
              <a:p>
                <a:r>
                  <a:rPr lang="en-DE">
                    <a:noFill/>
                  </a:rPr>
                  <a:t> </a:t>
                </a:r>
              </a:p>
            </p:txBody>
          </p:sp>
        </mc:Fallback>
      </mc:AlternateContent>
      <p:sp>
        <p:nvSpPr>
          <p:cNvPr id="156" name="TextBox 155">
            <a:extLst>
              <a:ext uri="{FF2B5EF4-FFF2-40B4-BE49-F238E27FC236}">
                <a16:creationId xmlns:a16="http://schemas.microsoft.com/office/drawing/2014/main" id="{D01E6EC0-5AE9-6E4B-B3C6-D3DFB4F2256D}"/>
              </a:ext>
            </a:extLst>
          </p:cNvPr>
          <p:cNvSpPr txBox="1"/>
          <p:nvPr/>
        </p:nvSpPr>
        <p:spPr>
          <a:xfrm>
            <a:off x="9619861" y="3956548"/>
            <a:ext cx="154400" cy="369332"/>
          </a:xfrm>
          <a:prstGeom prst="rect">
            <a:avLst/>
          </a:prstGeom>
          <a:noFill/>
        </p:spPr>
        <p:txBody>
          <a:bodyPr wrap="square" rtlCol="0">
            <a:spAutoFit/>
          </a:bodyPr>
          <a:lstStyle/>
          <a:p>
            <a:r>
              <a:rPr lang="en-DE" b="1" dirty="0">
                <a:latin typeface="+mj-lt"/>
              </a:rPr>
              <a:t>1</a:t>
            </a:r>
          </a:p>
        </p:txBody>
      </p:sp>
      <p:sp>
        <p:nvSpPr>
          <p:cNvPr id="157" name="TextBox 156">
            <a:extLst>
              <a:ext uri="{FF2B5EF4-FFF2-40B4-BE49-F238E27FC236}">
                <a16:creationId xmlns:a16="http://schemas.microsoft.com/office/drawing/2014/main" id="{89549DCC-908B-824D-B72A-219CF41DE2B5}"/>
              </a:ext>
            </a:extLst>
          </p:cNvPr>
          <p:cNvSpPr txBox="1"/>
          <p:nvPr/>
        </p:nvSpPr>
        <p:spPr>
          <a:xfrm>
            <a:off x="10678679" y="4695699"/>
            <a:ext cx="154400" cy="369332"/>
          </a:xfrm>
          <a:prstGeom prst="rect">
            <a:avLst/>
          </a:prstGeom>
          <a:noFill/>
        </p:spPr>
        <p:txBody>
          <a:bodyPr wrap="square" rtlCol="0">
            <a:spAutoFit/>
          </a:bodyPr>
          <a:lstStyle/>
          <a:p>
            <a:r>
              <a:rPr lang="en-DE" b="1" dirty="0">
                <a:latin typeface="+mj-lt"/>
              </a:rPr>
              <a:t>2</a:t>
            </a:r>
          </a:p>
        </p:txBody>
      </p:sp>
      <p:sp>
        <p:nvSpPr>
          <p:cNvPr id="158" name="TextBox 157">
            <a:extLst>
              <a:ext uri="{FF2B5EF4-FFF2-40B4-BE49-F238E27FC236}">
                <a16:creationId xmlns:a16="http://schemas.microsoft.com/office/drawing/2014/main" id="{B967BB09-8AE1-6242-B0DF-38C24FEE5FFF}"/>
              </a:ext>
            </a:extLst>
          </p:cNvPr>
          <p:cNvSpPr txBox="1"/>
          <p:nvPr/>
        </p:nvSpPr>
        <p:spPr>
          <a:xfrm>
            <a:off x="5657611" y="1002094"/>
            <a:ext cx="154400" cy="369332"/>
          </a:xfrm>
          <a:prstGeom prst="rect">
            <a:avLst/>
          </a:prstGeom>
          <a:noFill/>
        </p:spPr>
        <p:txBody>
          <a:bodyPr wrap="square" rtlCol="0">
            <a:spAutoFit/>
          </a:bodyPr>
          <a:lstStyle/>
          <a:p>
            <a:r>
              <a:rPr lang="en-DE" b="1" dirty="0">
                <a:latin typeface="+mj-lt"/>
              </a:rPr>
              <a:t>1</a:t>
            </a:r>
          </a:p>
        </p:txBody>
      </p:sp>
      <p:sp>
        <p:nvSpPr>
          <p:cNvPr id="159" name="TextBox 158">
            <a:extLst>
              <a:ext uri="{FF2B5EF4-FFF2-40B4-BE49-F238E27FC236}">
                <a16:creationId xmlns:a16="http://schemas.microsoft.com/office/drawing/2014/main" id="{53A2651F-8E77-D649-B6B2-A972D5E2C75A}"/>
              </a:ext>
            </a:extLst>
          </p:cNvPr>
          <p:cNvSpPr txBox="1"/>
          <p:nvPr/>
        </p:nvSpPr>
        <p:spPr>
          <a:xfrm>
            <a:off x="6742179" y="1956216"/>
            <a:ext cx="105824" cy="369332"/>
          </a:xfrm>
          <a:prstGeom prst="rect">
            <a:avLst/>
          </a:prstGeom>
          <a:noFill/>
        </p:spPr>
        <p:txBody>
          <a:bodyPr wrap="square" rtlCol="0">
            <a:spAutoFit/>
          </a:bodyPr>
          <a:lstStyle/>
          <a:p>
            <a:r>
              <a:rPr lang="en-DE" b="1" dirty="0">
                <a:latin typeface="+mj-lt"/>
              </a:rPr>
              <a:t>2</a:t>
            </a:r>
          </a:p>
        </p:txBody>
      </p:sp>
    </p:spTree>
    <p:extLst>
      <p:ext uri="{BB962C8B-B14F-4D97-AF65-F5344CB8AC3E}">
        <p14:creationId xmlns:p14="http://schemas.microsoft.com/office/powerpoint/2010/main" val="19454207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a:extLst>
              <a:ext uri="{FF2B5EF4-FFF2-40B4-BE49-F238E27FC236}">
                <a16:creationId xmlns:a16="http://schemas.microsoft.com/office/drawing/2014/main" id="{0D5263FA-D855-754B-826F-EEC65DE76938}"/>
              </a:ext>
            </a:extLst>
          </p:cNvPr>
          <p:cNvSpPr/>
          <p:nvPr/>
        </p:nvSpPr>
        <p:spPr>
          <a:xfrm>
            <a:off x="80144" y="4981033"/>
            <a:ext cx="8633550" cy="523221"/>
          </a:xfrm>
          <a:prstGeom prst="roundRect">
            <a:avLst/>
          </a:prstGeom>
          <a:solidFill>
            <a:schemeClr val="accent4">
              <a:lumMod val="40000"/>
              <a:lumOff val="60000"/>
              <a:alpha val="31000"/>
            </a:schemeClr>
          </a:solidFill>
          <a:ln w="66675">
            <a:solidFill>
              <a:schemeClr val="accent2">
                <a:lumMod val="75000"/>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3" name="Footer Placeholder 2">
            <a:extLst>
              <a:ext uri="{FF2B5EF4-FFF2-40B4-BE49-F238E27FC236}">
                <a16:creationId xmlns:a16="http://schemas.microsoft.com/office/drawing/2014/main" id="{B9110ED0-15BF-6749-8217-BCFDA02DDF23}"/>
              </a:ext>
            </a:extLst>
          </p:cNvPr>
          <p:cNvSpPr>
            <a:spLocks noGrp="1"/>
          </p:cNvSpPr>
          <p:nvPr>
            <p:ph type="ftr" sz="quarter" idx="10"/>
          </p:nvPr>
        </p:nvSpPr>
        <p:spPr>
          <a:xfrm>
            <a:off x="-248038" y="6572945"/>
            <a:ext cx="3259183" cy="293273"/>
          </a:xfrm>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6BF47F95-5726-164D-A67C-AE9BA7C7C19C}"/>
              </a:ext>
            </a:extLst>
          </p:cNvPr>
          <p:cNvSpPr>
            <a:spLocks noGrp="1"/>
          </p:cNvSpPr>
          <p:nvPr>
            <p:ph type="sldNum" sz="quarter" idx="11"/>
          </p:nvPr>
        </p:nvSpPr>
        <p:spPr/>
        <p:txBody>
          <a:bodyPr/>
          <a:lstStyle/>
          <a:p>
            <a:fld id="{79005ED1-5E81-FA41-8DF2-414BA7B25771}" type="slidenum">
              <a:rPr lang="en-DE" smtClean="0"/>
              <a:t>24</a:t>
            </a:fld>
            <a:endParaRPr lang="en-DE"/>
          </a:p>
        </p:txBody>
      </p:sp>
      <p:pic>
        <p:nvPicPr>
          <p:cNvPr id="5" name="Google Shape;203;p21">
            <a:extLst>
              <a:ext uri="{FF2B5EF4-FFF2-40B4-BE49-F238E27FC236}">
                <a16:creationId xmlns:a16="http://schemas.microsoft.com/office/drawing/2014/main" id="{EEA9219C-188D-524E-9685-4826525B155A}"/>
              </a:ext>
            </a:extLst>
          </p:cNvPr>
          <p:cNvPicPr preferRelativeResize="0"/>
          <p:nvPr/>
        </p:nvPicPr>
        <p:blipFill rotWithShape="1">
          <a:blip r:embed="rId3">
            <a:alphaModFix/>
          </a:blip>
          <a:srcRect l="10495" t="7133" r="8109" b="34672"/>
          <a:stretch/>
        </p:blipFill>
        <p:spPr>
          <a:xfrm>
            <a:off x="0" y="1183864"/>
            <a:ext cx="6209311" cy="2998896"/>
          </a:xfrm>
          <a:prstGeom prst="rect">
            <a:avLst/>
          </a:prstGeom>
          <a:noFill/>
          <a:ln>
            <a:noFill/>
          </a:ln>
        </p:spPr>
      </p:pic>
      <p:pic>
        <p:nvPicPr>
          <p:cNvPr id="6" name="Google Shape;211;p22">
            <a:extLst>
              <a:ext uri="{FF2B5EF4-FFF2-40B4-BE49-F238E27FC236}">
                <a16:creationId xmlns:a16="http://schemas.microsoft.com/office/drawing/2014/main" id="{0AF72577-6D82-0E43-B774-8FC85BE3D9D2}"/>
              </a:ext>
            </a:extLst>
          </p:cNvPr>
          <p:cNvPicPr preferRelativeResize="0"/>
          <p:nvPr/>
        </p:nvPicPr>
        <p:blipFill rotWithShape="1">
          <a:blip r:embed="rId4">
            <a:alphaModFix/>
          </a:blip>
          <a:srcRect/>
          <a:stretch/>
        </p:blipFill>
        <p:spPr>
          <a:xfrm>
            <a:off x="6289455" y="175386"/>
            <a:ext cx="3001424" cy="2998895"/>
          </a:xfrm>
          <a:prstGeom prst="rect">
            <a:avLst/>
          </a:prstGeom>
          <a:noFill/>
          <a:ln>
            <a:noFill/>
          </a:ln>
          <a:effectLst>
            <a:softEdge rad="63500"/>
          </a:effectLst>
        </p:spPr>
      </p:pic>
      <p:pic>
        <p:nvPicPr>
          <p:cNvPr id="7" name="Google Shape;214;p22">
            <a:extLst>
              <a:ext uri="{FF2B5EF4-FFF2-40B4-BE49-F238E27FC236}">
                <a16:creationId xmlns:a16="http://schemas.microsoft.com/office/drawing/2014/main" id="{6C5E09E4-120B-AB40-912C-079F6FC10FC3}"/>
              </a:ext>
            </a:extLst>
          </p:cNvPr>
          <p:cNvPicPr preferRelativeResize="0"/>
          <p:nvPr/>
        </p:nvPicPr>
        <p:blipFill rotWithShape="1">
          <a:blip r:embed="rId5">
            <a:alphaModFix/>
          </a:blip>
          <a:srcRect/>
          <a:stretch/>
        </p:blipFill>
        <p:spPr>
          <a:xfrm>
            <a:off x="9106678" y="3208178"/>
            <a:ext cx="3052331" cy="2989190"/>
          </a:xfrm>
          <a:prstGeom prst="rect">
            <a:avLst/>
          </a:prstGeom>
          <a:noFill/>
          <a:ln>
            <a:noFill/>
          </a:ln>
          <a:effectLst>
            <a:softEdge rad="63500"/>
          </a:effectLst>
        </p:spPr>
      </p:pic>
      <p:sp>
        <p:nvSpPr>
          <p:cNvPr id="8" name="TextBox 7">
            <a:extLst>
              <a:ext uri="{FF2B5EF4-FFF2-40B4-BE49-F238E27FC236}">
                <a16:creationId xmlns:a16="http://schemas.microsoft.com/office/drawing/2014/main" id="{CA286C48-982B-8A4B-9623-0EBCBFA8C75E}"/>
              </a:ext>
            </a:extLst>
          </p:cNvPr>
          <p:cNvSpPr txBox="1"/>
          <p:nvPr/>
        </p:nvSpPr>
        <p:spPr>
          <a:xfrm>
            <a:off x="128666" y="4933581"/>
            <a:ext cx="8585028" cy="523220"/>
          </a:xfrm>
          <a:prstGeom prst="rect">
            <a:avLst/>
          </a:prstGeom>
          <a:noFill/>
        </p:spPr>
        <p:txBody>
          <a:bodyPr wrap="square" rtlCol="0">
            <a:spAutoFit/>
          </a:bodyPr>
          <a:lstStyle/>
          <a:p>
            <a:r>
              <a:rPr lang="en-DE" sz="2800" b="1" dirty="0">
                <a:solidFill>
                  <a:schemeClr val="accent6">
                    <a:lumMod val="50000"/>
                  </a:schemeClr>
                </a:solidFill>
                <a:latin typeface="+mj-lt"/>
              </a:rPr>
              <a:t>Large scale structures imply large scale magnetic fields</a:t>
            </a:r>
          </a:p>
        </p:txBody>
      </p:sp>
      <p:sp>
        <p:nvSpPr>
          <p:cNvPr id="12" name="TextBox 11">
            <a:extLst>
              <a:ext uri="{FF2B5EF4-FFF2-40B4-BE49-F238E27FC236}">
                <a16:creationId xmlns:a16="http://schemas.microsoft.com/office/drawing/2014/main" id="{83ABC1E4-203E-8E42-911A-26176683C3E2}"/>
              </a:ext>
            </a:extLst>
          </p:cNvPr>
          <p:cNvSpPr txBox="1"/>
          <p:nvPr/>
        </p:nvSpPr>
        <p:spPr>
          <a:xfrm>
            <a:off x="9694506" y="979607"/>
            <a:ext cx="2427303" cy="646331"/>
          </a:xfrm>
          <a:prstGeom prst="rect">
            <a:avLst/>
          </a:prstGeom>
          <a:noFill/>
        </p:spPr>
        <p:txBody>
          <a:bodyPr wrap="square" rtlCol="0">
            <a:spAutoFit/>
          </a:bodyPr>
          <a:lstStyle/>
          <a:p>
            <a:r>
              <a:rPr lang="en-DE" b="1" dirty="0">
                <a:solidFill>
                  <a:srgbClr val="FF0000"/>
                </a:solidFill>
                <a:latin typeface="+mj-lt"/>
              </a:rPr>
              <a:t>Outflows as seen in starburst galaxies!</a:t>
            </a:r>
          </a:p>
        </p:txBody>
      </p:sp>
      <p:sp>
        <p:nvSpPr>
          <p:cNvPr id="19" name="Google Shape;212;p22">
            <a:extLst>
              <a:ext uri="{FF2B5EF4-FFF2-40B4-BE49-F238E27FC236}">
                <a16:creationId xmlns:a16="http://schemas.microsoft.com/office/drawing/2014/main" id="{59B3F4C8-5F65-944D-B975-0A076252505F}"/>
              </a:ext>
            </a:extLst>
          </p:cNvPr>
          <p:cNvSpPr/>
          <p:nvPr/>
        </p:nvSpPr>
        <p:spPr>
          <a:xfrm>
            <a:off x="4144448" y="5860162"/>
            <a:ext cx="1620494" cy="85941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1" dirty="0">
              <a:solidFill>
                <a:srgbClr val="000000"/>
              </a:solidFill>
              <a:latin typeface="Cambria Math"/>
              <a:ea typeface="Cambria Math"/>
              <a:cs typeface="Cambria Math"/>
              <a:sym typeface="Cambria Math"/>
            </a:endParaRPr>
          </a:p>
        </p:txBody>
      </p:sp>
      <p:sp>
        <p:nvSpPr>
          <p:cNvPr id="20" name="Rectangle 19">
            <a:extLst>
              <a:ext uri="{FF2B5EF4-FFF2-40B4-BE49-F238E27FC236}">
                <a16:creationId xmlns:a16="http://schemas.microsoft.com/office/drawing/2014/main" id="{7F60387C-1A53-584A-A6A2-BF11D5AC6219}"/>
              </a:ext>
            </a:extLst>
          </p:cNvPr>
          <p:cNvSpPr/>
          <p:nvPr/>
        </p:nvSpPr>
        <p:spPr>
          <a:xfrm>
            <a:off x="9106678" y="6231265"/>
            <a:ext cx="3085322" cy="430887"/>
          </a:xfrm>
          <a:prstGeom prst="rect">
            <a:avLst/>
          </a:prstGeom>
        </p:spPr>
        <p:txBody>
          <a:bodyPr wrap="square">
            <a:spAutoFit/>
          </a:bodyPr>
          <a:lstStyle/>
          <a:p>
            <a:pPr lvl="0" algn="just"/>
            <a:r>
              <a:rPr lang="en-US" sz="1100" b="1">
                <a:latin typeface="Cambria Math"/>
                <a:ea typeface="Cambria Math"/>
                <a:cs typeface="Cambria Math"/>
                <a:sym typeface="Cambria Math"/>
              </a:rPr>
              <a:t>Total radio intensity (</a:t>
            </a:r>
            <a:r>
              <a:rPr lang="en-US" sz="1100" b="1" i="1">
                <a:latin typeface="Cambria Math"/>
                <a:ea typeface="Cambria Math"/>
                <a:cs typeface="Cambria Math"/>
                <a:sym typeface="Cambria Math"/>
              </a:rPr>
              <a:t>contours</a:t>
            </a:r>
            <a:r>
              <a:rPr lang="en-US" sz="1100" b="1">
                <a:latin typeface="Cambria Math"/>
                <a:ea typeface="Cambria Math"/>
                <a:cs typeface="Cambria Math"/>
                <a:sym typeface="Cambria Math"/>
              </a:rPr>
              <a:t>) and magnetic field orientation of </a:t>
            </a:r>
            <a:r>
              <a:rPr lang="en-US" sz="1100" b="1" u="sng">
                <a:solidFill>
                  <a:schemeClr val="hlink"/>
                </a:solidFill>
                <a:latin typeface="Cambria Math"/>
                <a:ea typeface="Cambria Math"/>
                <a:cs typeface="Cambria Math"/>
                <a:sym typeface="Cambria Math"/>
                <a:hlinkClick r:id="rId6"/>
              </a:rPr>
              <a:t>NGC 253</a:t>
            </a:r>
            <a:r>
              <a:rPr lang="en-US" sz="1100" b="1">
                <a:latin typeface="Cambria Math"/>
                <a:ea typeface="Cambria Math"/>
                <a:cs typeface="Cambria Math"/>
                <a:sym typeface="Cambria Math"/>
              </a:rPr>
              <a:t>.</a:t>
            </a:r>
            <a:endParaRPr lang="en-US" sz="1100" dirty="0"/>
          </a:p>
        </p:txBody>
      </p:sp>
      <p:sp>
        <p:nvSpPr>
          <p:cNvPr id="21" name="Rectangle 20">
            <a:extLst>
              <a:ext uri="{FF2B5EF4-FFF2-40B4-BE49-F238E27FC236}">
                <a16:creationId xmlns:a16="http://schemas.microsoft.com/office/drawing/2014/main" id="{3E881CA7-28FA-5A49-9417-A14358EA2186}"/>
              </a:ext>
            </a:extLst>
          </p:cNvPr>
          <p:cNvSpPr/>
          <p:nvPr/>
        </p:nvSpPr>
        <p:spPr>
          <a:xfrm>
            <a:off x="10949569" y="3007765"/>
            <a:ext cx="1315425" cy="276999"/>
          </a:xfrm>
          <a:prstGeom prst="rect">
            <a:avLst/>
          </a:prstGeom>
        </p:spPr>
        <p:txBody>
          <a:bodyPr wrap="none">
            <a:spAutoFit/>
          </a:bodyPr>
          <a:lstStyle/>
          <a:p>
            <a:pPr lvl="0" algn="just"/>
            <a:r>
              <a:rPr lang="en-US" sz="1200" dirty="0">
                <a:solidFill>
                  <a:schemeClr val="dk1"/>
                </a:solidFill>
                <a:latin typeface="Cambria Math"/>
                <a:ea typeface="Cambria Math"/>
                <a:cs typeface="Cambria Math"/>
                <a:sym typeface="Cambria Math"/>
              </a:rPr>
              <a:t>(Beck </a:t>
            </a:r>
            <a:r>
              <a:rPr lang="en-US" sz="1200" dirty="0" err="1">
                <a:solidFill>
                  <a:schemeClr val="dk1"/>
                </a:solidFill>
                <a:latin typeface="Cambria Math"/>
                <a:ea typeface="Cambria Math"/>
                <a:cs typeface="Cambria Math"/>
                <a:sym typeface="Cambria Math"/>
              </a:rPr>
              <a:t>et.al</a:t>
            </a:r>
            <a:r>
              <a:rPr lang="en-US" sz="1200" dirty="0">
                <a:solidFill>
                  <a:schemeClr val="dk1"/>
                </a:solidFill>
                <a:latin typeface="Cambria Math"/>
                <a:ea typeface="Cambria Math"/>
                <a:cs typeface="Cambria Math"/>
                <a:sym typeface="Cambria Math"/>
              </a:rPr>
              <a:t> 1994)</a:t>
            </a:r>
            <a:endParaRPr lang="en-US" sz="1200" dirty="0"/>
          </a:p>
        </p:txBody>
      </p:sp>
      <p:sp>
        <p:nvSpPr>
          <p:cNvPr id="22" name="Rectangle 21">
            <a:extLst>
              <a:ext uri="{FF2B5EF4-FFF2-40B4-BE49-F238E27FC236}">
                <a16:creationId xmlns:a16="http://schemas.microsoft.com/office/drawing/2014/main" id="{EF1B3AB9-508C-6640-A456-31C8FE142F2E}"/>
              </a:ext>
            </a:extLst>
          </p:cNvPr>
          <p:cNvSpPr/>
          <p:nvPr/>
        </p:nvSpPr>
        <p:spPr>
          <a:xfrm>
            <a:off x="7921593" y="-24187"/>
            <a:ext cx="1369286" cy="261610"/>
          </a:xfrm>
          <a:prstGeom prst="rect">
            <a:avLst/>
          </a:prstGeom>
        </p:spPr>
        <p:txBody>
          <a:bodyPr wrap="none">
            <a:spAutoFit/>
          </a:bodyPr>
          <a:lstStyle/>
          <a:p>
            <a:pPr lvl="0" algn="just"/>
            <a:r>
              <a:rPr lang="en-US" sz="1100" dirty="0">
                <a:solidFill>
                  <a:schemeClr val="dk1"/>
                </a:solidFill>
                <a:latin typeface="Cambria Math"/>
                <a:ea typeface="Cambria Math"/>
                <a:cs typeface="Cambria Math"/>
                <a:sym typeface="Cambria Math"/>
              </a:rPr>
              <a:t>(Pietsch </a:t>
            </a:r>
            <a:r>
              <a:rPr lang="en-US" sz="1100" dirty="0" err="1">
                <a:solidFill>
                  <a:schemeClr val="dk1"/>
                </a:solidFill>
                <a:latin typeface="Cambria Math"/>
                <a:ea typeface="Cambria Math"/>
                <a:cs typeface="Cambria Math"/>
                <a:sym typeface="Cambria Math"/>
              </a:rPr>
              <a:t>et.al</a:t>
            </a:r>
            <a:r>
              <a:rPr lang="en-US" sz="1100" dirty="0">
                <a:solidFill>
                  <a:schemeClr val="dk1"/>
                </a:solidFill>
                <a:latin typeface="Cambria Math"/>
                <a:ea typeface="Cambria Math"/>
                <a:cs typeface="Cambria Math"/>
                <a:sym typeface="Cambria Math"/>
              </a:rPr>
              <a:t> 1996)</a:t>
            </a:r>
          </a:p>
        </p:txBody>
      </p:sp>
      <p:sp>
        <p:nvSpPr>
          <p:cNvPr id="24" name="TextBox 23">
            <a:extLst>
              <a:ext uri="{FF2B5EF4-FFF2-40B4-BE49-F238E27FC236}">
                <a16:creationId xmlns:a16="http://schemas.microsoft.com/office/drawing/2014/main" id="{835B8B3C-0C5A-264B-BFFB-59E6B9D78097}"/>
              </a:ext>
            </a:extLst>
          </p:cNvPr>
          <p:cNvSpPr txBox="1"/>
          <p:nvPr/>
        </p:nvSpPr>
        <p:spPr>
          <a:xfrm>
            <a:off x="254366" y="379463"/>
            <a:ext cx="6678084" cy="830997"/>
          </a:xfrm>
          <a:prstGeom prst="rect">
            <a:avLst/>
          </a:prstGeom>
          <a:noFill/>
        </p:spPr>
        <p:txBody>
          <a:bodyPr wrap="square" rtlCol="0">
            <a:spAutoFit/>
          </a:bodyPr>
          <a:lstStyle/>
          <a:p>
            <a:r>
              <a:rPr lang="en-DE" sz="2400" b="1" dirty="0">
                <a:solidFill>
                  <a:srgbClr val="C00000"/>
                </a:solidFill>
                <a:latin typeface="+mj-lt"/>
              </a:rPr>
              <a:t>Milky way is not a starburst galaxy yet it has outflow!</a:t>
            </a:r>
          </a:p>
        </p:txBody>
      </p:sp>
      <p:sp>
        <p:nvSpPr>
          <p:cNvPr id="25" name="Rectangle 24">
            <a:extLst>
              <a:ext uri="{FF2B5EF4-FFF2-40B4-BE49-F238E27FC236}">
                <a16:creationId xmlns:a16="http://schemas.microsoft.com/office/drawing/2014/main" id="{10D0482B-3CA3-8F4D-BB1C-6DEA9B3A3D5E}"/>
              </a:ext>
            </a:extLst>
          </p:cNvPr>
          <p:cNvSpPr/>
          <p:nvPr/>
        </p:nvSpPr>
        <p:spPr>
          <a:xfrm>
            <a:off x="6096000" y="6688962"/>
            <a:ext cx="6263951" cy="215444"/>
          </a:xfrm>
          <a:prstGeom prst="rect">
            <a:avLst/>
          </a:prstGeom>
        </p:spPr>
        <p:txBody>
          <a:bodyPr wrap="square">
            <a:spAutoFit/>
          </a:bodyPr>
          <a:lstStyle/>
          <a:p>
            <a:r>
              <a:rPr lang="en-US" sz="800" dirty="0">
                <a:latin typeface="Cambria Math"/>
                <a:ea typeface="Cambria Math"/>
                <a:cs typeface="Cambria Math"/>
                <a:sym typeface="Cambria Math"/>
              </a:rPr>
              <a:t> </a:t>
            </a:r>
            <a:r>
              <a:rPr lang="en-US" sz="800" dirty="0" err="1">
                <a:latin typeface="Cambria Math"/>
                <a:ea typeface="Cambria Math"/>
                <a:cs typeface="Cambria Math"/>
                <a:sym typeface="Cambria Math"/>
              </a:rPr>
              <a:t>Predehl</a:t>
            </a:r>
            <a:r>
              <a:rPr lang="en-US" sz="800" dirty="0">
                <a:latin typeface="Cambria Math"/>
                <a:ea typeface="Cambria Math"/>
                <a:cs typeface="Cambria Math"/>
                <a:sym typeface="Cambria Math"/>
              </a:rPr>
              <a:t>, P., </a:t>
            </a:r>
            <a:r>
              <a:rPr lang="en-US" sz="800" dirty="0" err="1">
                <a:latin typeface="Cambria Math"/>
                <a:ea typeface="Cambria Math"/>
                <a:cs typeface="Cambria Math"/>
                <a:sym typeface="Cambria Math"/>
              </a:rPr>
              <a:t>Sunyaev</a:t>
            </a:r>
            <a:r>
              <a:rPr lang="en-US" sz="800" dirty="0">
                <a:latin typeface="Cambria Math"/>
                <a:ea typeface="Cambria Math"/>
                <a:cs typeface="Cambria Math"/>
                <a:sym typeface="Cambria Math"/>
              </a:rPr>
              <a:t>, R.A., Becker, W. et al. Detection of large-scale X-ray bubbles in the Milky Way halo. Nature 588, 227–231 (2020). </a:t>
            </a:r>
          </a:p>
        </p:txBody>
      </p:sp>
    </p:spTree>
    <p:extLst>
      <p:ext uri="{BB962C8B-B14F-4D97-AF65-F5344CB8AC3E}">
        <p14:creationId xmlns:p14="http://schemas.microsoft.com/office/powerpoint/2010/main" val="4060904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34"/>
          <p:cNvSpPr txBox="1">
            <a:spLocks noGrp="1"/>
          </p:cNvSpPr>
          <p:nvPr>
            <p:ph type="title"/>
          </p:nvPr>
        </p:nvSpPr>
        <p:spPr>
          <a:xfrm>
            <a:off x="2230438" y="215900"/>
            <a:ext cx="7731125" cy="1189038"/>
          </a:xfrm>
          <a:prstGeom prst="rect">
            <a:avLst/>
          </a:prstGeom>
          <a:solidFill>
            <a:srgbClr val="FFFFFF"/>
          </a:solidFill>
          <a:ln w="31750" cap="sq" cmpd="sng">
            <a:solidFill>
              <a:srgbClr val="404040"/>
            </a:solidFill>
            <a:prstDash val="solid"/>
            <a:miter lim="800000"/>
            <a:headEnd type="none" w="sm" len="sm"/>
            <a:tailEnd type="none" w="sm" len="sm"/>
          </a:ln>
        </p:spPr>
        <p:txBody>
          <a:bodyPr spcFirstLastPara="1" wrap="square" lIns="182875" tIns="182875" rIns="182875" bIns="182875" anchor="ctr" anchorCtr="0">
            <a:normAutofit/>
          </a:bodyPr>
          <a:lstStyle/>
          <a:p>
            <a:pPr marL="0" lvl="0" indent="0" algn="ctr" rtl="0">
              <a:lnSpc>
                <a:spcPct val="90000"/>
              </a:lnSpc>
              <a:spcBef>
                <a:spcPts val="0"/>
              </a:spcBef>
              <a:spcAft>
                <a:spcPts val="0"/>
              </a:spcAft>
              <a:buClr>
                <a:srgbClr val="262626"/>
              </a:buClr>
              <a:buSzPts val="2800"/>
              <a:buFont typeface="Cambria Math"/>
              <a:buNone/>
            </a:pPr>
            <a:r>
              <a:rPr lang="en-US">
                <a:latin typeface="Cambria Math"/>
                <a:ea typeface="Cambria Math"/>
                <a:cs typeface="Cambria Math"/>
                <a:sym typeface="Cambria Math"/>
              </a:rPr>
              <a:t>SYNCHROTRON RADIATION</a:t>
            </a:r>
            <a:endParaRPr>
              <a:latin typeface="Cambria Math"/>
              <a:ea typeface="Cambria Math"/>
              <a:cs typeface="Cambria Math"/>
              <a:sym typeface="Cambria Math"/>
            </a:endParaRPr>
          </a:p>
        </p:txBody>
      </p:sp>
      <p:sp>
        <p:nvSpPr>
          <p:cNvPr id="333" name="Google Shape;333;p34"/>
          <p:cNvSpPr txBox="1">
            <a:spLocks noGrp="1"/>
          </p:cNvSpPr>
          <p:nvPr>
            <p:ph type="body" idx="1"/>
          </p:nvPr>
        </p:nvSpPr>
        <p:spPr>
          <a:xfrm>
            <a:off x="1558925" y="1624013"/>
            <a:ext cx="8355013" cy="1398587"/>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000"/>
              <a:buChar char="•"/>
            </a:pPr>
            <a:r>
              <a:rPr lang="en-US" sz="2000">
                <a:latin typeface="Cambria Math"/>
                <a:ea typeface="Cambria Math"/>
                <a:cs typeface="Cambria Math"/>
                <a:sym typeface="Cambria Math"/>
              </a:rPr>
              <a:t>"Magneto-bremsstrahlung" = Radiation emitted by relativistic charged particles (mostly electrons) due to acceleration ("gyro-motion") in a static magnetic field.</a:t>
            </a:r>
            <a:endParaRPr sz="2000">
              <a:latin typeface="Cambria Math"/>
              <a:ea typeface="Cambria Math"/>
              <a:cs typeface="Cambria Math"/>
              <a:sym typeface="Cambria Math"/>
            </a:endParaRPr>
          </a:p>
        </p:txBody>
      </p:sp>
      <p:sp>
        <p:nvSpPr>
          <p:cNvPr id="334" name="Google Shape;334;p34"/>
          <p:cNvSpPr txBox="1">
            <a:spLocks noGrp="1"/>
          </p:cNvSpPr>
          <p:nvPr>
            <p:ph type="ftr" idx="11"/>
          </p:nvPr>
        </p:nvSpPr>
        <p:spPr>
          <a:xfrm>
            <a:off x="8096818" y="6580544"/>
            <a:ext cx="5901189" cy="32004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None/>
            </a:pPr>
            <a:r>
              <a:rPr lang="en-US">
                <a:latin typeface="Cambria Math"/>
                <a:ea typeface="Cambria Math"/>
                <a:cs typeface="Cambria Math"/>
                <a:sym typeface="Cambria Math"/>
              </a:rPr>
              <a:t>V. Shaw - DESY, Zeuthen, TeVPa 2022</a:t>
            </a:r>
            <a:endParaRPr dirty="0">
              <a:latin typeface="Cambria Math"/>
              <a:ea typeface="Cambria Math"/>
              <a:cs typeface="Cambria Math"/>
              <a:sym typeface="Cambria Math"/>
            </a:endParaRPr>
          </a:p>
        </p:txBody>
      </p:sp>
      <p:pic>
        <p:nvPicPr>
          <p:cNvPr id="336" name="Google Shape;336;p34"/>
          <p:cNvPicPr preferRelativeResize="0"/>
          <p:nvPr/>
        </p:nvPicPr>
        <p:blipFill rotWithShape="1">
          <a:blip r:embed="rId3">
            <a:alphaModFix/>
          </a:blip>
          <a:srcRect l="4848" r="474" b="11798"/>
          <a:stretch/>
        </p:blipFill>
        <p:spPr>
          <a:xfrm>
            <a:off x="6550025" y="2687638"/>
            <a:ext cx="5122863" cy="3227387"/>
          </a:xfrm>
          <a:prstGeom prst="rect">
            <a:avLst/>
          </a:prstGeom>
          <a:noFill/>
          <a:ln>
            <a:noFill/>
          </a:ln>
        </p:spPr>
      </p:pic>
      <p:sp>
        <p:nvSpPr>
          <p:cNvPr id="337" name="Google Shape;337;p34"/>
          <p:cNvSpPr/>
          <p:nvPr/>
        </p:nvSpPr>
        <p:spPr>
          <a:xfrm>
            <a:off x="1558212" y="3023119"/>
            <a:ext cx="4743974" cy="669479"/>
          </a:xfrm>
          <a:prstGeom prst="rect">
            <a:avLst/>
          </a:prstGeom>
          <a:blipFill rotWithShape="1">
            <a:blip r:embed="rId4">
              <a:alphaModFix/>
            </a:blip>
            <a:stretch>
              <a:fillRect/>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Gill Sans"/>
                <a:ea typeface="Gill Sans"/>
                <a:cs typeface="Gill Sans"/>
                <a:sym typeface="Gill Sans"/>
              </a:rPr>
              <a:t> </a:t>
            </a:r>
            <a:endParaRPr/>
          </a:p>
        </p:txBody>
      </p:sp>
      <p:sp>
        <p:nvSpPr>
          <p:cNvPr id="338" name="Google Shape;338;p34"/>
          <p:cNvSpPr txBox="1"/>
          <p:nvPr/>
        </p:nvSpPr>
        <p:spPr>
          <a:xfrm>
            <a:off x="1596007" y="3692598"/>
            <a:ext cx="4706179" cy="3243388"/>
          </a:xfrm>
          <a:prstGeom prst="rect">
            <a:avLst/>
          </a:prstGeom>
          <a:blipFill rotWithShape="1">
            <a:blip r:embed="rId5">
              <a:alphaModFix/>
            </a:blip>
            <a:stretch>
              <a:fillRect l="-906"/>
            </a:stretch>
          </a:blip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latin typeface="Gill Sans"/>
                <a:ea typeface="Gill Sans"/>
                <a:cs typeface="Gill Sans"/>
                <a:sym typeface="Gill Sans"/>
              </a:rPr>
              <a:t> </a:t>
            </a:r>
            <a:endParaRPr/>
          </a:p>
        </p:txBody>
      </p:sp>
      <p:sp>
        <p:nvSpPr>
          <p:cNvPr id="2" name="Slide Number Placeholder 1">
            <a:extLst>
              <a:ext uri="{FF2B5EF4-FFF2-40B4-BE49-F238E27FC236}">
                <a16:creationId xmlns:a16="http://schemas.microsoft.com/office/drawing/2014/main" id="{CB6558F7-C84A-FF49-B797-543210D03357}"/>
              </a:ext>
            </a:extLst>
          </p:cNvPr>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US" smtClean="0"/>
              <a:t>25</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691808B-0195-E848-8FEF-F342641DEDF4}"/>
              </a:ext>
            </a:extLst>
          </p:cNvPr>
          <p:cNvSpPr txBox="1">
            <a:spLocks/>
          </p:cNvSpPr>
          <p:nvPr/>
        </p:nvSpPr>
        <p:spPr>
          <a:xfrm>
            <a:off x="656408" y="375149"/>
            <a:ext cx="10879184" cy="56170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DE" sz="3600" b="1" dirty="0">
                <a:ln>
                  <a:solidFill>
                    <a:schemeClr val="tx1"/>
                  </a:solidFill>
                </a:ln>
                <a:solidFill>
                  <a:schemeClr val="accent6">
                    <a:lumMod val="75000"/>
                  </a:schemeClr>
                </a:solidFill>
                <a:latin typeface="Times" pitchFamily="2" charset="0"/>
              </a:rPr>
              <a:t>Polarised synchrotron radiation</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35" name="Google Shape;421;p40">
            <a:extLst>
              <a:ext uri="{FF2B5EF4-FFF2-40B4-BE49-F238E27FC236}">
                <a16:creationId xmlns:a16="http://schemas.microsoft.com/office/drawing/2014/main" id="{C5992DF0-7CEA-6E4B-978C-42A8323D00FE}"/>
              </a:ext>
            </a:extLst>
          </p:cNvPr>
          <p:cNvPicPr preferRelativeResize="0"/>
          <p:nvPr/>
        </p:nvPicPr>
        <p:blipFill>
          <a:blip r:embed="rId2">
            <a:alphaModFix/>
          </a:blip>
          <a:stretch>
            <a:fillRect/>
          </a:stretch>
        </p:blipFill>
        <p:spPr>
          <a:xfrm>
            <a:off x="427302" y="1800876"/>
            <a:ext cx="4601981" cy="3453661"/>
          </a:xfrm>
          <a:prstGeom prst="rect">
            <a:avLst/>
          </a:prstGeom>
          <a:noFill/>
          <a:ln>
            <a:noFill/>
          </a:ln>
        </p:spPr>
      </p:pic>
      <p:pic>
        <p:nvPicPr>
          <p:cNvPr id="5" name="Picture 4">
            <a:extLst>
              <a:ext uri="{FF2B5EF4-FFF2-40B4-BE49-F238E27FC236}">
                <a16:creationId xmlns:a16="http://schemas.microsoft.com/office/drawing/2014/main" id="{B8538AF2-D1E3-9646-A4F9-93ED09C0DB60}"/>
              </a:ext>
            </a:extLst>
          </p:cNvPr>
          <p:cNvPicPr>
            <a:picLocks noChangeAspect="1"/>
          </p:cNvPicPr>
          <p:nvPr/>
        </p:nvPicPr>
        <p:blipFill>
          <a:blip r:embed="rId3"/>
          <a:stretch>
            <a:fillRect/>
          </a:stretch>
        </p:blipFill>
        <p:spPr>
          <a:xfrm>
            <a:off x="5943087" y="1648836"/>
            <a:ext cx="5402938" cy="3473670"/>
          </a:xfrm>
          <a:prstGeom prst="rect">
            <a:avLst/>
          </a:prstGeom>
        </p:spPr>
      </p:pic>
      <p:sp>
        <p:nvSpPr>
          <p:cNvPr id="6" name="Rounded Rectangle 5">
            <a:extLst>
              <a:ext uri="{FF2B5EF4-FFF2-40B4-BE49-F238E27FC236}">
                <a16:creationId xmlns:a16="http://schemas.microsoft.com/office/drawing/2014/main" id="{00F7FA1D-7CD2-B848-809E-F713EB305890}"/>
              </a:ext>
            </a:extLst>
          </p:cNvPr>
          <p:cNvSpPr/>
          <p:nvPr/>
        </p:nvSpPr>
        <p:spPr>
          <a:xfrm>
            <a:off x="6096000" y="1668845"/>
            <a:ext cx="5035420" cy="859751"/>
          </a:xfrm>
          <a:prstGeom prst="roundRect">
            <a:avLst/>
          </a:prstGeom>
          <a:solidFill>
            <a:srgbClr val="EB5CCE">
              <a:alpha val="34902"/>
            </a:srgbClr>
          </a:solidFill>
          <a:ln w="34925">
            <a:solidFill>
              <a:srgbClr val="E52FEE"/>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DE"/>
          </a:p>
        </p:txBody>
      </p:sp>
      <p:sp>
        <p:nvSpPr>
          <p:cNvPr id="18" name="Rounded Rectangle 17">
            <a:extLst>
              <a:ext uri="{FF2B5EF4-FFF2-40B4-BE49-F238E27FC236}">
                <a16:creationId xmlns:a16="http://schemas.microsoft.com/office/drawing/2014/main" id="{CCE056E6-A1B8-D44D-B0A5-83ADA9B04E5A}"/>
              </a:ext>
            </a:extLst>
          </p:cNvPr>
          <p:cNvSpPr/>
          <p:nvPr/>
        </p:nvSpPr>
        <p:spPr>
          <a:xfrm>
            <a:off x="6126846" y="2810703"/>
            <a:ext cx="5035420" cy="859751"/>
          </a:xfrm>
          <a:prstGeom prst="roundRect">
            <a:avLst/>
          </a:prstGeom>
          <a:solidFill>
            <a:schemeClr val="accent6">
              <a:alpha val="35000"/>
            </a:schemeClr>
          </a:solidFill>
          <a:ln w="3492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DE"/>
          </a:p>
        </p:txBody>
      </p:sp>
      <p:sp>
        <p:nvSpPr>
          <p:cNvPr id="22" name="Graphic 13" descr="Pot of gold with solid fill">
            <a:extLst>
              <a:ext uri="{FF2B5EF4-FFF2-40B4-BE49-F238E27FC236}">
                <a16:creationId xmlns:a16="http://schemas.microsoft.com/office/drawing/2014/main" id="{DA5729B6-8F30-F446-A08B-13BF74E869DC}"/>
              </a:ext>
            </a:extLst>
          </p:cNvPr>
          <p:cNvSpPr/>
          <p:nvPr/>
        </p:nvSpPr>
        <p:spPr>
          <a:xfrm>
            <a:off x="383205" y="534795"/>
            <a:ext cx="1434169" cy="835987"/>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23" name="TextBox 22">
            <a:extLst>
              <a:ext uri="{FF2B5EF4-FFF2-40B4-BE49-F238E27FC236}">
                <a16:creationId xmlns:a16="http://schemas.microsoft.com/office/drawing/2014/main" id="{1BE64709-2878-B44A-B895-59FF2882A937}"/>
              </a:ext>
            </a:extLst>
          </p:cNvPr>
          <p:cNvSpPr txBox="1"/>
          <p:nvPr/>
        </p:nvSpPr>
        <p:spPr>
          <a:xfrm>
            <a:off x="427302" y="474272"/>
            <a:ext cx="1352608" cy="367873"/>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1100" dirty="0">
                <a:solidFill>
                  <a:srgbClr val="002060"/>
                </a:solidFill>
                <a:latin typeface="Times" pitchFamily="2" charset="0"/>
              </a:rPr>
              <a:t>Synchrotron</a:t>
            </a:r>
            <a:endParaRPr lang="en-DE" sz="1400" dirty="0">
              <a:solidFill>
                <a:srgbClr val="002060"/>
              </a:solidFill>
              <a:latin typeface="Times" pitchFamily="2" charset="0"/>
            </a:endParaRPr>
          </a:p>
        </p:txBody>
      </p:sp>
      <p:sp>
        <p:nvSpPr>
          <p:cNvPr id="20" name="TextBox 19">
            <a:extLst>
              <a:ext uri="{FF2B5EF4-FFF2-40B4-BE49-F238E27FC236}">
                <a16:creationId xmlns:a16="http://schemas.microsoft.com/office/drawing/2014/main" id="{52C63B21-F124-C24A-BEA7-9F519532A806}"/>
              </a:ext>
            </a:extLst>
          </p:cNvPr>
          <p:cNvSpPr txBox="1"/>
          <p:nvPr/>
        </p:nvSpPr>
        <p:spPr>
          <a:xfrm rot="18339325">
            <a:off x="1103516" y="-306077"/>
            <a:ext cx="1632310" cy="276999"/>
          </a:xfrm>
          <a:prstGeom prst="rect">
            <a:avLst/>
          </a:prstGeom>
          <a:noFill/>
        </p:spPr>
        <p:txBody>
          <a:bodyPr wrap="square" rtlCol="0">
            <a:spAutoFit/>
          </a:bodyPr>
          <a:lstStyle/>
          <a:p>
            <a:r>
              <a:rPr lang="en-DE" sz="1200" b="1" dirty="0">
                <a:solidFill>
                  <a:schemeClr val="accent2">
                    <a:lumMod val="75000"/>
                  </a:schemeClr>
                </a:solidFill>
                <a:highlight>
                  <a:srgbClr val="FFFF00"/>
                </a:highlight>
                <a:latin typeface="Times" pitchFamily="2" charset="0"/>
              </a:rPr>
              <a:t>B-fields</a:t>
            </a:r>
            <a:endParaRPr lang="en-DE" sz="1100" b="1" dirty="0">
              <a:solidFill>
                <a:schemeClr val="accent2">
                  <a:lumMod val="75000"/>
                </a:schemeClr>
              </a:solidFill>
              <a:highlight>
                <a:srgbClr val="FFFF00"/>
              </a:highlight>
              <a:latin typeface="Times" pitchFamily="2" charset="0"/>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9B3144DE-348C-8945-825A-53985849CCF2}"/>
                  </a:ext>
                </a:extLst>
              </p:cNvPr>
              <p:cNvSpPr txBox="1"/>
              <p:nvPr/>
            </p:nvSpPr>
            <p:spPr>
              <a:xfrm rot="2184971">
                <a:off x="-578275" y="-22934"/>
                <a:ext cx="2402827" cy="475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1200" b="1" i="1" smtClean="0">
                              <a:solidFill>
                                <a:schemeClr val="accent2">
                                  <a:lumMod val="75000"/>
                                </a:schemeClr>
                              </a:solidFill>
                              <a:highlight>
                                <a:srgbClr val="FFFF00"/>
                              </a:highlight>
                              <a:latin typeface="Cambria Math" panose="02040503050406030204" pitchFamily="18" charset="0"/>
                            </a:rPr>
                          </m:ctrlPr>
                        </m:boxPr>
                        <m:e>
                          <m:f>
                            <m:fPr>
                              <m:ctrlPr>
                                <a:rPr lang="en-US" sz="1200" b="1" i="1" smtClean="0">
                                  <a:solidFill>
                                    <a:schemeClr val="accent2">
                                      <a:lumMod val="75000"/>
                                    </a:schemeClr>
                                  </a:solidFill>
                                  <a:highlight>
                                    <a:srgbClr val="FFFF00"/>
                                  </a:highlight>
                                  <a:latin typeface="Cambria Math" panose="02040503050406030204" pitchFamily="18" charset="0"/>
                                </a:rPr>
                              </m:ctrlPr>
                            </m:fPr>
                            <m:num>
                              <m:r>
                                <a:rPr lang="en-US" sz="1200" b="1" i="0" smtClean="0">
                                  <a:solidFill>
                                    <a:schemeClr val="accent2">
                                      <a:lumMod val="75000"/>
                                    </a:schemeClr>
                                  </a:solidFill>
                                  <a:highlight>
                                    <a:srgbClr val="FFFF00"/>
                                  </a:highlight>
                                  <a:latin typeface="Cambria Math" panose="02040503050406030204" pitchFamily="18" charset="0"/>
                                </a:rPr>
                                <m:t>𝐝</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𝒏</m:t>
                                  </m:r>
                                </m:e>
                                <m:sub>
                                  <m:r>
                                    <a:rPr lang="en-US" sz="1200" b="1" i="1" smtClean="0">
                                      <a:solidFill>
                                        <a:schemeClr val="accent2">
                                          <a:lumMod val="75000"/>
                                        </a:schemeClr>
                                      </a:solidFill>
                                      <a:highlight>
                                        <a:srgbClr val="FFFF00"/>
                                      </a:highlight>
                                      <a:latin typeface="Cambria Math" panose="02040503050406030204" pitchFamily="18" charset="0"/>
                                    </a:rPr>
                                    <m:t>𝒆</m:t>
                                  </m:r>
                                </m:sub>
                              </m:sSub>
                            </m:num>
                            <m:den>
                              <m:r>
                                <a:rPr lang="en-US" sz="1200" b="1" i="0" smtClean="0">
                                  <a:solidFill>
                                    <a:schemeClr val="accent2">
                                      <a:lumMod val="75000"/>
                                    </a:schemeClr>
                                  </a:solidFill>
                                  <a:highlight>
                                    <a:srgbClr val="FFFF00"/>
                                  </a:highlight>
                                  <a:latin typeface="Cambria Math" panose="02040503050406030204" pitchFamily="18" charset="0"/>
                                </a:rPr>
                                <m:t>𝐝𝐥𝐨𝐠</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𝑬</m:t>
                                  </m:r>
                                </m:e>
                                <m:sub>
                                  <m:r>
                                    <a:rPr lang="en-US" sz="1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1200" b="1" dirty="0">
                  <a:solidFill>
                    <a:schemeClr val="accent2">
                      <a:lumMod val="75000"/>
                    </a:schemeClr>
                  </a:solidFill>
                  <a:highlight>
                    <a:srgbClr val="FFFF00"/>
                  </a:highlight>
                  <a:latin typeface="Times" pitchFamily="2" charset="0"/>
                </a:endParaRPr>
              </a:p>
            </p:txBody>
          </p:sp>
        </mc:Choice>
        <mc:Fallback xmlns="">
          <p:sp>
            <p:nvSpPr>
              <p:cNvPr id="21" name="TextBox 20">
                <a:extLst>
                  <a:ext uri="{FF2B5EF4-FFF2-40B4-BE49-F238E27FC236}">
                    <a16:creationId xmlns:a16="http://schemas.microsoft.com/office/drawing/2014/main" id="{9B3144DE-348C-8945-825A-53985849CCF2}"/>
                  </a:ext>
                </a:extLst>
              </p:cNvPr>
              <p:cNvSpPr txBox="1">
                <a:spLocks noRot="1" noChangeAspect="1" noMove="1" noResize="1" noEditPoints="1" noAdjustHandles="1" noChangeArrowheads="1" noChangeShapeType="1" noTextEdit="1"/>
              </p:cNvSpPr>
              <p:nvPr/>
            </p:nvSpPr>
            <p:spPr>
              <a:xfrm rot="2184971">
                <a:off x="-578275" y="-22934"/>
                <a:ext cx="2402827" cy="475515"/>
              </a:xfrm>
              <a:prstGeom prst="rect">
                <a:avLst/>
              </a:prstGeom>
              <a:blipFill>
                <a:blip r:embed="rId4"/>
                <a:stretch>
                  <a:fillRect/>
                </a:stretch>
              </a:blipFill>
            </p:spPr>
            <p:txBody>
              <a:bodyPr/>
              <a:lstStyle/>
              <a:p>
                <a:r>
                  <a:rPr lang="en-DE">
                    <a:noFill/>
                  </a:rPr>
                  <a:t> </a:t>
                </a:r>
              </a:p>
            </p:txBody>
          </p:sp>
        </mc:Fallback>
      </mc:AlternateContent>
      <p:cxnSp>
        <p:nvCxnSpPr>
          <p:cNvPr id="24" name="Curved Connector 23">
            <a:extLst>
              <a:ext uri="{FF2B5EF4-FFF2-40B4-BE49-F238E27FC236}">
                <a16:creationId xmlns:a16="http://schemas.microsoft.com/office/drawing/2014/main" id="{03BB22C2-9CF3-1047-A529-55A98D88959D}"/>
              </a:ext>
            </a:extLst>
          </p:cNvPr>
          <p:cNvCxnSpPr>
            <a:cxnSpLocks/>
          </p:cNvCxnSpPr>
          <p:nvPr/>
        </p:nvCxnSpPr>
        <p:spPr>
          <a:xfrm rot="5400000" flipH="1" flipV="1">
            <a:off x="1540624" y="537093"/>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DAAE4708-E07B-6C42-9EF8-4973E3BE80E6}"/>
              </a:ext>
            </a:extLst>
          </p:cNvPr>
          <p:cNvCxnSpPr>
            <a:cxnSpLocks/>
          </p:cNvCxnSpPr>
          <p:nvPr/>
        </p:nvCxnSpPr>
        <p:spPr>
          <a:xfrm rot="5400000" flipH="1" flipV="1">
            <a:off x="459213" y="537767"/>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pic>
        <p:nvPicPr>
          <p:cNvPr id="28" name="Graphic 27" descr="Bonfire with solid fill">
            <a:extLst>
              <a:ext uri="{FF2B5EF4-FFF2-40B4-BE49-F238E27FC236}">
                <a16:creationId xmlns:a16="http://schemas.microsoft.com/office/drawing/2014/main" id="{230E46F9-90CF-1D48-9EDE-605D502820B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0620" y="1334414"/>
            <a:ext cx="554340" cy="399617"/>
          </a:xfrm>
          <a:prstGeom prst="rect">
            <a:avLst/>
          </a:prstGeom>
        </p:spPr>
      </p:pic>
      <p:cxnSp>
        <p:nvCxnSpPr>
          <p:cNvPr id="33" name="Curved Connector 32">
            <a:extLst>
              <a:ext uri="{FF2B5EF4-FFF2-40B4-BE49-F238E27FC236}">
                <a16:creationId xmlns:a16="http://schemas.microsoft.com/office/drawing/2014/main" id="{12672B1C-B90D-AE41-8CF1-4F842A56FDFB}"/>
              </a:ext>
            </a:extLst>
          </p:cNvPr>
          <p:cNvCxnSpPr>
            <a:cxnSpLocks/>
          </p:cNvCxnSpPr>
          <p:nvPr/>
        </p:nvCxnSpPr>
        <p:spPr>
          <a:xfrm rot="5400000" flipH="1" flipV="1">
            <a:off x="752102" y="392574"/>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36" name="Curved Connector 35">
            <a:extLst>
              <a:ext uri="{FF2B5EF4-FFF2-40B4-BE49-F238E27FC236}">
                <a16:creationId xmlns:a16="http://schemas.microsoft.com/office/drawing/2014/main" id="{7FE3A2A4-6403-0643-94DB-429D06CA75CD}"/>
              </a:ext>
            </a:extLst>
          </p:cNvPr>
          <p:cNvCxnSpPr>
            <a:cxnSpLocks/>
          </p:cNvCxnSpPr>
          <p:nvPr/>
        </p:nvCxnSpPr>
        <p:spPr>
          <a:xfrm rot="5400000" flipH="1" flipV="1">
            <a:off x="1126594" y="404141"/>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5D0A6DC-1D77-7642-90F2-CCBF3A26ACC4}"/>
              </a:ext>
            </a:extLst>
          </p:cNvPr>
          <p:cNvSpPr>
            <a:spLocks noGrp="1"/>
          </p:cNvSpPr>
          <p:nvPr>
            <p:ph type="sldNum" sz="quarter" idx="12"/>
          </p:nvPr>
        </p:nvSpPr>
        <p:spPr/>
        <p:txBody>
          <a:bodyPr/>
          <a:lstStyle/>
          <a:p>
            <a:fld id="{79005ED1-5E81-FA41-8DF2-414BA7B25771}" type="slidenum">
              <a:rPr lang="en-DE" smtClean="0"/>
              <a:t>26</a:t>
            </a:fld>
            <a:endParaRPr lang="en-DE"/>
          </a:p>
        </p:txBody>
      </p:sp>
      <p:sp>
        <p:nvSpPr>
          <p:cNvPr id="3" name="Footer Placeholder 2">
            <a:extLst>
              <a:ext uri="{FF2B5EF4-FFF2-40B4-BE49-F238E27FC236}">
                <a16:creationId xmlns:a16="http://schemas.microsoft.com/office/drawing/2014/main" id="{476E7E09-9ED5-4A4E-AFE1-41FCA5E94F4F}"/>
              </a:ext>
            </a:extLst>
          </p:cNvPr>
          <p:cNvSpPr>
            <a:spLocks noGrp="1"/>
          </p:cNvSpPr>
          <p:nvPr>
            <p:ph type="ftr" sz="quarter" idx="11"/>
          </p:nvPr>
        </p:nvSpPr>
        <p:spPr/>
        <p:txBody>
          <a:bodyPr/>
          <a:lstStyle/>
          <a:p>
            <a:r>
              <a:rPr lang="en-GB"/>
              <a:t>V. Shaw - DESY, Zeuthen, TeVPa 2022</a:t>
            </a:r>
            <a:endParaRPr lang="en-DE" dirty="0"/>
          </a:p>
        </p:txBody>
      </p:sp>
    </p:spTree>
    <p:extLst>
      <p:ext uri="{BB962C8B-B14F-4D97-AF65-F5344CB8AC3E}">
        <p14:creationId xmlns:p14="http://schemas.microsoft.com/office/powerpoint/2010/main" val="3191556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06D53-4F08-9B4A-977C-DBC9C9B41E3F}"/>
              </a:ext>
            </a:extLst>
          </p:cNvPr>
          <p:cNvSpPr>
            <a:spLocks noGrp="1"/>
          </p:cNvSpPr>
          <p:nvPr>
            <p:ph type="title" idx="4294967295"/>
          </p:nvPr>
        </p:nvSpPr>
        <p:spPr>
          <a:xfrm>
            <a:off x="838200" y="365125"/>
            <a:ext cx="10515600" cy="1325563"/>
          </a:xfrm>
          <a:prstGeom prst="rect">
            <a:avLst/>
          </a:prstGeom>
        </p:spPr>
        <p:txBody>
          <a:bodyPr/>
          <a:lstStyle/>
          <a:p>
            <a:r>
              <a:rPr lang="en-DE" dirty="0"/>
              <a:t>Extras</a:t>
            </a:r>
          </a:p>
        </p:txBody>
      </p:sp>
      <p:sp>
        <p:nvSpPr>
          <p:cNvPr id="3" name="Content Placeholder 2">
            <a:extLst>
              <a:ext uri="{FF2B5EF4-FFF2-40B4-BE49-F238E27FC236}">
                <a16:creationId xmlns:a16="http://schemas.microsoft.com/office/drawing/2014/main" id="{1452F47E-7B6D-1F43-ADB0-C1D83495563B}"/>
              </a:ext>
            </a:extLst>
          </p:cNvPr>
          <p:cNvSpPr>
            <a:spLocks noGrp="1"/>
          </p:cNvSpPr>
          <p:nvPr>
            <p:ph idx="4294967295"/>
          </p:nvPr>
        </p:nvSpPr>
        <p:spPr>
          <a:xfrm>
            <a:off x="838200" y="1825625"/>
            <a:ext cx="10515600" cy="4351338"/>
          </a:xfrm>
          <a:prstGeom prst="rect">
            <a:avLst/>
          </a:prstGeom>
        </p:spPr>
        <p:txBody>
          <a:bodyPr/>
          <a:lstStyle/>
          <a:p>
            <a:endParaRPr lang="en-DE" dirty="0"/>
          </a:p>
        </p:txBody>
      </p:sp>
      <p:sp>
        <p:nvSpPr>
          <p:cNvPr id="4" name="Slide Number Placeholder 3">
            <a:extLst>
              <a:ext uri="{FF2B5EF4-FFF2-40B4-BE49-F238E27FC236}">
                <a16:creationId xmlns:a16="http://schemas.microsoft.com/office/drawing/2014/main" id="{E596258E-199F-A04E-BF54-6F0852F6C974}"/>
              </a:ext>
            </a:extLst>
          </p:cNvPr>
          <p:cNvSpPr>
            <a:spLocks noGrp="1"/>
          </p:cNvSpPr>
          <p:nvPr>
            <p:ph type="sldNum" sz="quarter" idx="12"/>
          </p:nvPr>
        </p:nvSpPr>
        <p:spPr/>
        <p:txBody>
          <a:bodyPr/>
          <a:lstStyle/>
          <a:p>
            <a:fld id="{79005ED1-5E81-FA41-8DF2-414BA7B25771}" type="slidenum">
              <a:rPr lang="en-DE" smtClean="0"/>
              <a:t>27</a:t>
            </a:fld>
            <a:endParaRPr lang="en-DE"/>
          </a:p>
        </p:txBody>
      </p:sp>
      <p:sp>
        <p:nvSpPr>
          <p:cNvPr id="5" name="Footer Placeholder 4">
            <a:extLst>
              <a:ext uri="{FF2B5EF4-FFF2-40B4-BE49-F238E27FC236}">
                <a16:creationId xmlns:a16="http://schemas.microsoft.com/office/drawing/2014/main" id="{4AE2AD1E-6095-1840-B560-38950A4CBCED}"/>
              </a:ext>
            </a:extLst>
          </p:cNvPr>
          <p:cNvSpPr>
            <a:spLocks noGrp="1"/>
          </p:cNvSpPr>
          <p:nvPr>
            <p:ph type="ftr" sz="quarter" idx="11"/>
          </p:nvPr>
        </p:nvSpPr>
        <p:spPr/>
        <p:txBody>
          <a:bodyPr/>
          <a:lstStyle/>
          <a:p>
            <a:r>
              <a:rPr lang="en-GB"/>
              <a:t>V. Shaw - DESY, Zeuthen, TeVPa 2022</a:t>
            </a:r>
            <a:endParaRPr lang="en-DE" dirty="0"/>
          </a:p>
        </p:txBody>
      </p:sp>
    </p:spTree>
    <p:extLst>
      <p:ext uri="{BB962C8B-B14F-4D97-AF65-F5344CB8AC3E}">
        <p14:creationId xmlns:p14="http://schemas.microsoft.com/office/powerpoint/2010/main" val="385929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9110ED0-15BF-6749-8217-BCFDA02DDF23}"/>
              </a:ext>
            </a:extLst>
          </p:cNvPr>
          <p:cNvSpPr>
            <a:spLocks noGrp="1"/>
          </p:cNvSpPr>
          <p:nvPr>
            <p:ph type="ftr" sz="quarter" idx="10"/>
          </p:nvPr>
        </p:nvSpPr>
        <p:spPr>
          <a:xfrm>
            <a:off x="-248038" y="6572945"/>
            <a:ext cx="3259183" cy="293273"/>
          </a:xfrm>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6BF47F95-5726-164D-A67C-AE9BA7C7C19C}"/>
              </a:ext>
            </a:extLst>
          </p:cNvPr>
          <p:cNvSpPr>
            <a:spLocks noGrp="1"/>
          </p:cNvSpPr>
          <p:nvPr>
            <p:ph type="sldNum" sz="quarter" idx="11"/>
          </p:nvPr>
        </p:nvSpPr>
        <p:spPr/>
        <p:txBody>
          <a:bodyPr/>
          <a:lstStyle/>
          <a:p>
            <a:fld id="{79005ED1-5E81-FA41-8DF2-414BA7B25771}" type="slidenum">
              <a:rPr lang="en-DE" smtClean="0"/>
              <a:t>2</a:t>
            </a:fld>
            <a:endParaRPr lang="en-DE"/>
          </a:p>
        </p:txBody>
      </p:sp>
      <p:pic>
        <p:nvPicPr>
          <p:cNvPr id="6" name="Google Shape;211;p22">
            <a:extLst>
              <a:ext uri="{FF2B5EF4-FFF2-40B4-BE49-F238E27FC236}">
                <a16:creationId xmlns:a16="http://schemas.microsoft.com/office/drawing/2014/main" id="{0AF72577-6D82-0E43-B774-8FC85BE3D9D2}"/>
              </a:ext>
            </a:extLst>
          </p:cNvPr>
          <p:cNvPicPr preferRelativeResize="0"/>
          <p:nvPr/>
        </p:nvPicPr>
        <p:blipFill rotWithShape="1">
          <a:blip r:embed="rId3">
            <a:alphaModFix/>
          </a:blip>
          <a:srcRect/>
          <a:stretch/>
        </p:blipFill>
        <p:spPr>
          <a:xfrm>
            <a:off x="1366997" y="1777152"/>
            <a:ext cx="4054915" cy="3684304"/>
          </a:xfrm>
          <a:prstGeom prst="rect">
            <a:avLst/>
          </a:prstGeom>
          <a:noFill/>
          <a:ln>
            <a:noFill/>
          </a:ln>
          <a:effectLst>
            <a:softEdge rad="63500"/>
          </a:effectLst>
        </p:spPr>
      </p:pic>
      <p:pic>
        <p:nvPicPr>
          <p:cNvPr id="7" name="Google Shape;214;p22">
            <a:extLst>
              <a:ext uri="{FF2B5EF4-FFF2-40B4-BE49-F238E27FC236}">
                <a16:creationId xmlns:a16="http://schemas.microsoft.com/office/drawing/2014/main" id="{6C5E09E4-120B-AB40-912C-079F6FC10FC3}"/>
              </a:ext>
            </a:extLst>
          </p:cNvPr>
          <p:cNvPicPr preferRelativeResize="0"/>
          <p:nvPr/>
        </p:nvPicPr>
        <p:blipFill rotWithShape="1">
          <a:blip r:embed="rId4">
            <a:alphaModFix/>
          </a:blip>
          <a:srcRect/>
          <a:stretch/>
        </p:blipFill>
        <p:spPr>
          <a:xfrm>
            <a:off x="6571129" y="1780232"/>
            <a:ext cx="4054915" cy="3736142"/>
          </a:xfrm>
          <a:prstGeom prst="rect">
            <a:avLst/>
          </a:prstGeom>
          <a:noFill/>
          <a:ln>
            <a:noFill/>
          </a:ln>
          <a:effectLst>
            <a:softEdge rad="63500"/>
          </a:effectLst>
        </p:spPr>
      </p:pic>
      <p:sp>
        <p:nvSpPr>
          <p:cNvPr id="19" name="Google Shape;212;p22">
            <a:extLst>
              <a:ext uri="{FF2B5EF4-FFF2-40B4-BE49-F238E27FC236}">
                <a16:creationId xmlns:a16="http://schemas.microsoft.com/office/drawing/2014/main" id="{59B3F4C8-5F65-944D-B975-0A076252505F}"/>
              </a:ext>
            </a:extLst>
          </p:cNvPr>
          <p:cNvSpPr/>
          <p:nvPr/>
        </p:nvSpPr>
        <p:spPr>
          <a:xfrm>
            <a:off x="4144448" y="5860162"/>
            <a:ext cx="1620494" cy="85941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400" b="1" dirty="0">
              <a:solidFill>
                <a:srgbClr val="000000"/>
              </a:solidFill>
              <a:latin typeface="Cambria Math"/>
              <a:ea typeface="Cambria Math"/>
              <a:cs typeface="Cambria Math"/>
              <a:sym typeface="Cambria Math"/>
            </a:endParaRPr>
          </a:p>
        </p:txBody>
      </p:sp>
      <p:sp>
        <p:nvSpPr>
          <p:cNvPr id="20" name="Rectangle 19">
            <a:extLst>
              <a:ext uri="{FF2B5EF4-FFF2-40B4-BE49-F238E27FC236}">
                <a16:creationId xmlns:a16="http://schemas.microsoft.com/office/drawing/2014/main" id="{7F60387C-1A53-584A-A6A2-BF11D5AC6219}"/>
              </a:ext>
            </a:extLst>
          </p:cNvPr>
          <p:cNvSpPr/>
          <p:nvPr/>
        </p:nvSpPr>
        <p:spPr>
          <a:xfrm>
            <a:off x="7349596" y="5511892"/>
            <a:ext cx="3085322" cy="430887"/>
          </a:xfrm>
          <a:prstGeom prst="rect">
            <a:avLst/>
          </a:prstGeom>
        </p:spPr>
        <p:txBody>
          <a:bodyPr wrap="square">
            <a:spAutoFit/>
          </a:bodyPr>
          <a:lstStyle/>
          <a:p>
            <a:pPr lvl="0" algn="just"/>
            <a:r>
              <a:rPr lang="en-US" sz="1100" b="1" dirty="0">
                <a:latin typeface="Cambria Math"/>
                <a:ea typeface="Cambria Math"/>
                <a:cs typeface="Cambria Math"/>
                <a:sym typeface="Cambria Math"/>
              </a:rPr>
              <a:t>Total radio intensity (</a:t>
            </a:r>
            <a:r>
              <a:rPr lang="en-US" sz="1100" b="1" i="1" dirty="0">
                <a:latin typeface="Cambria Math"/>
                <a:ea typeface="Cambria Math"/>
                <a:cs typeface="Cambria Math"/>
                <a:sym typeface="Cambria Math"/>
              </a:rPr>
              <a:t>contours</a:t>
            </a:r>
            <a:r>
              <a:rPr lang="en-US" sz="1100" b="1" dirty="0">
                <a:latin typeface="Cambria Math"/>
                <a:ea typeface="Cambria Math"/>
                <a:cs typeface="Cambria Math"/>
                <a:sym typeface="Cambria Math"/>
              </a:rPr>
              <a:t>) and magnetic field orientation of </a:t>
            </a:r>
            <a:r>
              <a:rPr lang="en-US" sz="1100" b="1" u="sng" dirty="0">
                <a:solidFill>
                  <a:schemeClr val="hlink"/>
                </a:solidFill>
                <a:latin typeface="Cambria Math"/>
                <a:ea typeface="Cambria Math"/>
                <a:cs typeface="Cambria Math"/>
                <a:sym typeface="Cambria Math"/>
                <a:hlinkClick r:id="rId5"/>
              </a:rPr>
              <a:t>NGC 253</a:t>
            </a:r>
            <a:r>
              <a:rPr lang="en-US" sz="1100" b="1" dirty="0">
                <a:latin typeface="Cambria Math"/>
                <a:ea typeface="Cambria Math"/>
                <a:cs typeface="Cambria Math"/>
                <a:sym typeface="Cambria Math"/>
              </a:rPr>
              <a:t>.</a:t>
            </a:r>
            <a:endParaRPr lang="en-US" sz="1100" dirty="0"/>
          </a:p>
        </p:txBody>
      </p:sp>
      <p:sp>
        <p:nvSpPr>
          <p:cNvPr id="21" name="Rectangle 20">
            <a:extLst>
              <a:ext uri="{FF2B5EF4-FFF2-40B4-BE49-F238E27FC236}">
                <a16:creationId xmlns:a16="http://schemas.microsoft.com/office/drawing/2014/main" id="{3E881CA7-28FA-5A49-9417-A14358EA2186}"/>
              </a:ext>
            </a:extLst>
          </p:cNvPr>
          <p:cNvSpPr/>
          <p:nvPr/>
        </p:nvSpPr>
        <p:spPr>
          <a:xfrm>
            <a:off x="9310619" y="1542943"/>
            <a:ext cx="1315425" cy="276999"/>
          </a:xfrm>
          <a:prstGeom prst="rect">
            <a:avLst/>
          </a:prstGeom>
        </p:spPr>
        <p:txBody>
          <a:bodyPr wrap="none">
            <a:spAutoFit/>
          </a:bodyPr>
          <a:lstStyle/>
          <a:p>
            <a:pPr lvl="0" algn="just"/>
            <a:r>
              <a:rPr lang="en-US" sz="1200" dirty="0">
                <a:solidFill>
                  <a:schemeClr val="dk1"/>
                </a:solidFill>
                <a:latin typeface="Cambria Math"/>
                <a:ea typeface="Cambria Math"/>
                <a:cs typeface="Cambria Math"/>
                <a:sym typeface="Cambria Math"/>
              </a:rPr>
              <a:t>(Beck </a:t>
            </a:r>
            <a:r>
              <a:rPr lang="en-US" sz="1200" dirty="0" err="1">
                <a:solidFill>
                  <a:schemeClr val="dk1"/>
                </a:solidFill>
                <a:latin typeface="Cambria Math"/>
                <a:ea typeface="Cambria Math"/>
                <a:cs typeface="Cambria Math"/>
                <a:sym typeface="Cambria Math"/>
              </a:rPr>
              <a:t>et.al</a:t>
            </a:r>
            <a:r>
              <a:rPr lang="en-US" sz="1200" dirty="0">
                <a:solidFill>
                  <a:schemeClr val="dk1"/>
                </a:solidFill>
                <a:latin typeface="Cambria Math"/>
                <a:ea typeface="Cambria Math"/>
                <a:cs typeface="Cambria Math"/>
                <a:sym typeface="Cambria Math"/>
              </a:rPr>
              <a:t> 1994)</a:t>
            </a:r>
            <a:endParaRPr lang="en-US" sz="1200" dirty="0"/>
          </a:p>
        </p:txBody>
      </p:sp>
      <p:sp>
        <p:nvSpPr>
          <p:cNvPr id="22" name="Rectangle 21">
            <a:extLst>
              <a:ext uri="{FF2B5EF4-FFF2-40B4-BE49-F238E27FC236}">
                <a16:creationId xmlns:a16="http://schemas.microsoft.com/office/drawing/2014/main" id="{EF1B3AB9-508C-6640-A456-31C8FE142F2E}"/>
              </a:ext>
            </a:extLst>
          </p:cNvPr>
          <p:cNvSpPr/>
          <p:nvPr/>
        </p:nvSpPr>
        <p:spPr>
          <a:xfrm>
            <a:off x="4052626" y="1550637"/>
            <a:ext cx="1369286" cy="261610"/>
          </a:xfrm>
          <a:prstGeom prst="rect">
            <a:avLst/>
          </a:prstGeom>
        </p:spPr>
        <p:txBody>
          <a:bodyPr wrap="none">
            <a:spAutoFit/>
          </a:bodyPr>
          <a:lstStyle/>
          <a:p>
            <a:pPr lvl="0" algn="just"/>
            <a:r>
              <a:rPr lang="en-US" sz="1100" dirty="0">
                <a:solidFill>
                  <a:schemeClr val="dk1"/>
                </a:solidFill>
                <a:latin typeface="Cambria Math"/>
                <a:ea typeface="Cambria Math"/>
                <a:cs typeface="Cambria Math"/>
                <a:sym typeface="Cambria Math"/>
              </a:rPr>
              <a:t>(Pietsch </a:t>
            </a:r>
            <a:r>
              <a:rPr lang="en-US" sz="1100" dirty="0" err="1">
                <a:solidFill>
                  <a:schemeClr val="dk1"/>
                </a:solidFill>
                <a:latin typeface="Cambria Math"/>
                <a:ea typeface="Cambria Math"/>
                <a:cs typeface="Cambria Math"/>
                <a:sym typeface="Cambria Math"/>
              </a:rPr>
              <a:t>et.al</a:t>
            </a:r>
            <a:r>
              <a:rPr lang="en-US" sz="1100" dirty="0">
                <a:solidFill>
                  <a:schemeClr val="dk1"/>
                </a:solidFill>
                <a:latin typeface="Cambria Math"/>
                <a:ea typeface="Cambria Math"/>
                <a:cs typeface="Cambria Math"/>
                <a:sym typeface="Cambria Math"/>
              </a:rPr>
              <a:t> 1996)</a:t>
            </a:r>
          </a:p>
        </p:txBody>
      </p:sp>
      <p:sp>
        <p:nvSpPr>
          <p:cNvPr id="26" name="Rectangle 25">
            <a:extLst>
              <a:ext uri="{FF2B5EF4-FFF2-40B4-BE49-F238E27FC236}">
                <a16:creationId xmlns:a16="http://schemas.microsoft.com/office/drawing/2014/main" id="{3E842F42-5B1E-0E43-AF5A-40DC6C2ED3A8}"/>
              </a:ext>
            </a:extLst>
          </p:cNvPr>
          <p:cNvSpPr/>
          <p:nvPr/>
        </p:nvSpPr>
        <p:spPr>
          <a:xfrm>
            <a:off x="1021978" y="113734"/>
            <a:ext cx="10452846" cy="769441"/>
          </a:xfrm>
          <a:prstGeom prst="rect">
            <a:avLst/>
          </a:prstGeom>
        </p:spPr>
        <p:txBody>
          <a:bodyPr wrap="square">
            <a:spAutoFit/>
          </a:bodyPr>
          <a:lstStyle/>
          <a:p>
            <a:r>
              <a:rPr lang="en-DE" sz="4400" b="1" dirty="0">
                <a:ln w="9525">
                  <a:solidFill>
                    <a:schemeClr val="tx1"/>
                  </a:solidFill>
                  <a:prstDash val="solid"/>
                </a:ln>
                <a:solidFill>
                  <a:schemeClr val="accent6">
                    <a:lumMod val="75000"/>
                  </a:schemeClr>
                </a:solidFill>
                <a:effectLst>
                  <a:innerShdw blurRad="63500" dist="50800" dir="16200000">
                    <a:prstClr val="black">
                      <a:alpha val="50000"/>
                    </a:prstClr>
                  </a:innerShdw>
                </a:effectLst>
                <a:latin typeface="Times" pitchFamily="2" charset="0"/>
                <a:cs typeface="Algerian" panose="020F0502020204030204" pitchFamily="34" charset="0"/>
              </a:rPr>
              <a:t>Large scale structures = large scale fields</a:t>
            </a:r>
            <a:endParaRPr lang="en-DE" sz="4400" dirty="0"/>
          </a:p>
        </p:txBody>
      </p:sp>
      <p:sp>
        <p:nvSpPr>
          <p:cNvPr id="27" name="TextBox 26">
            <a:extLst>
              <a:ext uri="{FF2B5EF4-FFF2-40B4-BE49-F238E27FC236}">
                <a16:creationId xmlns:a16="http://schemas.microsoft.com/office/drawing/2014/main" id="{1EC7C362-D769-4240-AA9F-D2DF773ABED4}"/>
              </a:ext>
            </a:extLst>
          </p:cNvPr>
          <p:cNvSpPr txBox="1"/>
          <p:nvPr/>
        </p:nvSpPr>
        <p:spPr>
          <a:xfrm>
            <a:off x="26895" y="6004260"/>
            <a:ext cx="6221506" cy="369332"/>
          </a:xfrm>
          <a:prstGeom prst="rect">
            <a:avLst/>
          </a:prstGeom>
          <a:noFill/>
        </p:spPr>
        <p:txBody>
          <a:bodyPr wrap="square">
            <a:spAutoFit/>
          </a:bodyPr>
          <a:lstStyle/>
          <a:p>
            <a:r>
              <a:rPr lang="en-DE" sz="1800" b="1" dirty="0">
                <a:solidFill>
                  <a:srgbClr val="C00000"/>
                </a:solidFill>
                <a:latin typeface="+mj-lt"/>
              </a:rPr>
              <a:t>Milky way is not a starburst galaxy yet it has outflow!</a:t>
            </a:r>
          </a:p>
        </p:txBody>
      </p:sp>
    </p:spTree>
    <p:extLst>
      <p:ext uri="{BB962C8B-B14F-4D97-AF65-F5344CB8AC3E}">
        <p14:creationId xmlns:p14="http://schemas.microsoft.com/office/powerpoint/2010/main" val="3589172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49">
            <a:extLst>
              <a:ext uri="{FF2B5EF4-FFF2-40B4-BE49-F238E27FC236}">
                <a16:creationId xmlns:a16="http://schemas.microsoft.com/office/drawing/2014/main" id="{46D0FC20-2E97-874D-BBC6-7D26A26077D0}"/>
              </a:ext>
            </a:extLst>
          </p:cNvPr>
          <p:cNvSpPr/>
          <p:nvPr/>
        </p:nvSpPr>
        <p:spPr>
          <a:xfrm>
            <a:off x="3305968" y="2562402"/>
            <a:ext cx="5822774" cy="1453315"/>
          </a:xfrm>
          <a:prstGeom prst="ellipse">
            <a:avLst/>
          </a:prstGeom>
          <a:solidFill>
            <a:schemeClr val="accent6">
              <a:lumMod val="60000"/>
              <a:lumOff val="40000"/>
              <a:alpha val="43496"/>
            </a:schemeClr>
          </a:solid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4" name="Google Shape;198;p21">
            <a:extLst>
              <a:ext uri="{FF2B5EF4-FFF2-40B4-BE49-F238E27FC236}">
                <a16:creationId xmlns:a16="http://schemas.microsoft.com/office/drawing/2014/main" id="{E9D3813D-B559-1944-81B6-C273CDC1204C}"/>
              </a:ext>
            </a:extLst>
          </p:cNvPr>
          <p:cNvPicPr preferRelativeResize="0"/>
          <p:nvPr/>
        </p:nvPicPr>
        <p:blipFill rotWithShape="1">
          <a:blip r:embed="rId3">
            <a:alphaModFix amt="85000"/>
          </a:blip>
          <a:srcRect l="11571" t="-429" r="29610" b="22905"/>
          <a:stretch/>
        </p:blipFill>
        <p:spPr>
          <a:xfrm>
            <a:off x="3996747" y="645108"/>
            <a:ext cx="4539090" cy="5057832"/>
          </a:xfrm>
          <a:prstGeom prst="rect">
            <a:avLst/>
          </a:prstGeom>
          <a:noFill/>
          <a:ln>
            <a:noFill/>
          </a:ln>
        </p:spPr>
      </p:pic>
      <p:sp>
        <p:nvSpPr>
          <p:cNvPr id="32" name="Oval 31">
            <a:extLst>
              <a:ext uri="{FF2B5EF4-FFF2-40B4-BE49-F238E27FC236}">
                <a16:creationId xmlns:a16="http://schemas.microsoft.com/office/drawing/2014/main" id="{E7A9E5AC-F869-9342-949F-3971C8281945}"/>
              </a:ext>
            </a:extLst>
          </p:cNvPr>
          <p:cNvSpPr/>
          <p:nvPr/>
        </p:nvSpPr>
        <p:spPr>
          <a:xfrm>
            <a:off x="1336348" y="139053"/>
            <a:ext cx="9519304" cy="6411838"/>
          </a:xfrm>
          <a:prstGeom prst="ellipse">
            <a:avLst/>
          </a:prstGeom>
          <a:solidFill>
            <a:schemeClr val="accent4">
              <a:lumMod val="40000"/>
              <a:lumOff val="60000"/>
              <a:alpha val="8000"/>
            </a:schemeClr>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6" name="Google Shape;148;p18">
            <a:extLst>
              <a:ext uri="{FF2B5EF4-FFF2-40B4-BE49-F238E27FC236}">
                <a16:creationId xmlns:a16="http://schemas.microsoft.com/office/drawing/2014/main" id="{D79D90FE-59F4-1242-AE05-9EEB79278FD1}"/>
              </a:ext>
            </a:extLst>
          </p:cNvPr>
          <p:cNvSpPr/>
          <p:nvPr/>
        </p:nvSpPr>
        <p:spPr>
          <a:xfrm rot="1248754">
            <a:off x="7645838" y="1122315"/>
            <a:ext cx="235820" cy="816399"/>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7" name="Google Shape;150;p18">
            <a:extLst>
              <a:ext uri="{FF2B5EF4-FFF2-40B4-BE49-F238E27FC236}">
                <a16:creationId xmlns:a16="http://schemas.microsoft.com/office/drawing/2014/main" id="{0B2C6763-5F58-5C4C-95F2-8BDB40765684}"/>
              </a:ext>
            </a:extLst>
          </p:cNvPr>
          <p:cNvSpPr/>
          <p:nvPr/>
        </p:nvSpPr>
        <p:spPr>
          <a:xfrm rot="1154641">
            <a:off x="8005105" y="1166413"/>
            <a:ext cx="205354" cy="804965"/>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cxnSp>
        <p:nvCxnSpPr>
          <p:cNvPr id="8" name="Google Shape;151;p18">
            <a:extLst>
              <a:ext uri="{FF2B5EF4-FFF2-40B4-BE49-F238E27FC236}">
                <a16:creationId xmlns:a16="http://schemas.microsoft.com/office/drawing/2014/main" id="{D63FCE91-E4DD-B64C-B4C9-6FF3FADE02C4}"/>
              </a:ext>
            </a:extLst>
          </p:cNvPr>
          <p:cNvCxnSpPr/>
          <p:nvPr/>
        </p:nvCxnSpPr>
        <p:spPr>
          <a:xfrm flipH="1">
            <a:off x="7786171" y="1953973"/>
            <a:ext cx="178865" cy="446465"/>
          </a:xfrm>
          <a:prstGeom prst="straightConnector1">
            <a:avLst/>
          </a:prstGeom>
          <a:noFill/>
          <a:ln w="25400" cap="flat" cmpd="sng">
            <a:solidFill>
              <a:schemeClr val="accent2">
                <a:lumMod val="75000"/>
              </a:schemeClr>
            </a:solidFill>
            <a:prstDash val="solid"/>
            <a:round/>
            <a:headEnd type="none" w="sm" len="sm"/>
            <a:tailEnd type="triangle" w="med" len="med"/>
          </a:ln>
        </p:spPr>
      </p:cxnSp>
      <p:cxnSp>
        <p:nvCxnSpPr>
          <p:cNvPr id="11" name="Google Shape;156;p18">
            <a:extLst>
              <a:ext uri="{FF2B5EF4-FFF2-40B4-BE49-F238E27FC236}">
                <a16:creationId xmlns:a16="http://schemas.microsoft.com/office/drawing/2014/main" id="{BBE11A02-E3FB-7646-8A1C-519DA8DE2872}"/>
              </a:ext>
            </a:extLst>
          </p:cNvPr>
          <p:cNvCxnSpPr>
            <a:cxnSpLocks/>
          </p:cNvCxnSpPr>
          <p:nvPr/>
        </p:nvCxnSpPr>
        <p:spPr>
          <a:xfrm>
            <a:off x="4521383" y="1809482"/>
            <a:ext cx="1267734" cy="414927"/>
          </a:xfrm>
          <a:prstGeom prst="straightConnector1">
            <a:avLst/>
          </a:prstGeom>
          <a:noFill/>
          <a:ln w="60325" cap="flat" cmpd="sng">
            <a:solidFill>
              <a:schemeClr val="accent1"/>
            </a:solidFill>
            <a:prstDash val="solid"/>
            <a:round/>
            <a:headEnd type="none" w="sm" len="sm"/>
            <a:tailEnd type="triangle" w="med" len="med"/>
          </a:ln>
        </p:spPr>
      </p:cxnSp>
      <p:sp>
        <p:nvSpPr>
          <p:cNvPr id="12" name="Google Shape;157;p18">
            <a:extLst>
              <a:ext uri="{FF2B5EF4-FFF2-40B4-BE49-F238E27FC236}">
                <a16:creationId xmlns:a16="http://schemas.microsoft.com/office/drawing/2014/main" id="{ED632009-CC65-914B-BD86-EACBFB8F92DE}"/>
              </a:ext>
            </a:extLst>
          </p:cNvPr>
          <p:cNvSpPr txBox="1"/>
          <p:nvPr/>
        </p:nvSpPr>
        <p:spPr>
          <a:xfrm>
            <a:off x="2341614" y="1525209"/>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Halo Bubbles </a:t>
            </a:r>
            <a:endParaRPr sz="1800" dirty="0">
              <a:latin typeface="Cambria Math"/>
              <a:ea typeface="Cambria Math"/>
              <a:cs typeface="Cambria Math"/>
              <a:sym typeface="Cambria Math"/>
            </a:endParaRPr>
          </a:p>
        </p:txBody>
      </p:sp>
      <p:sp>
        <p:nvSpPr>
          <p:cNvPr id="26" name="Google Shape;150;p18">
            <a:extLst>
              <a:ext uri="{FF2B5EF4-FFF2-40B4-BE49-F238E27FC236}">
                <a16:creationId xmlns:a16="http://schemas.microsoft.com/office/drawing/2014/main" id="{1EA8E41D-B48A-2D46-BD1C-A16DA96E717E}"/>
              </a:ext>
            </a:extLst>
          </p:cNvPr>
          <p:cNvSpPr/>
          <p:nvPr/>
        </p:nvSpPr>
        <p:spPr>
          <a:xfrm rot="1154641">
            <a:off x="8289018" y="1354721"/>
            <a:ext cx="205354" cy="804965"/>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51" name="Oval 50">
            <a:extLst>
              <a:ext uri="{FF2B5EF4-FFF2-40B4-BE49-F238E27FC236}">
                <a16:creationId xmlns:a16="http://schemas.microsoft.com/office/drawing/2014/main" id="{F2099D7A-641C-7C49-BA13-2835BB6B5990}"/>
              </a:ext>
            </a:extLst>
          </p:cNvPr>
          <p:cNvSpPr/>
          <p:nvPr/>
        </p:nvSpPr>
        <p:spPr>
          <a:xfrm>
            <a:off x="6096000" y="3228945"/>
            <a:ext cx="108857" cy="74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52" name="Google Shape;157;p18">
            <a:extLst>
              <a:ext uri="{FF2B5EF4-FFF2-40B4-BE49-F238E27FC236}">
                <a16:creationId xmlns:a16="http://schemas.microsoft.com/office/drawing/2014/main" id="{72907ED1-E9A1-1F4E-A8D7-0FB2D98D559E}"/>
              </a:ext>
            </a:extLst>
          </p:cNvPr>
          <p:cNvSpPr txBox="1"/>
          <p:nvPr/>
        </p:nvSpPr>
        <p:spPr>
          <a:xfrm>
            <a:off x="2830420" y="5126918"/>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Disc</a:t>
            </a:r>
            <a:endParaRPr sz="1800" dirty="0">
              <a:latin typeface="Cambria Math"/>
              <a:ea typeface="Cambria Math"/>
              <a:cs typeface="Cambria Math"/>
              <a:sym typeface="Cambria Math"/>
            </a:endParaRPr>
          </a:p>
        </p:txBody>
      </p:sp>
      <p:sp>
        <p:nvSpPr>
          <p:cNvPr id="53" name="Google Shape;157;p18">
            <a:extLst>
              <a:ext uri="{FF2B5EF4-FFF2-40B4-BE49-F238E27FC236}">
                <a16:creationId xmlns:a16="http://schemas.microsoft.com/office/drawing/2014/main" id="{EC73A935-A7E4-004D-B1DE-744CC56CE501}"/>
              </a:ext>
            </a:extLst>
          </p:cNvPr>
          <p:cNvSpPr txBox="1"/>
          <p:nvPr/>
        </p:nvSpPr>
        <p:spPr>
          <a:xfrm>
            <a:off x="2965631" y="862366"/>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Halo</a:t>
            </a:r>
            <a:endParaRPr sz="1800" dirty="0">
              <a:latin typeface="Cambria Math"/>
              <a:ea typeface="Cambria Math"/>
              <a:cs typeface="Cambria Math"/>
              <a:sym typeface="Cambria Math"/>
            </a:endParaRPr>
          </a:p>
        </p:txBody>
      </p:sp>
      <p:cxnSp>
        <p:nvCxnSpPr>
          <p:cNvPr id="54" name="Google Shape;156;p18">
            <a:extLst>
              <a:ext uri="{FF2B5EF4-FFF2-40B4-BE49-F238E27FC236}">
                <a16:creationId xmlns:a16="http://schemas.microsoft.com/office/drawing/2014/main" id="{FF956533-C9B6-DC47-ACEE-FB322D56F540}"/>
              </a:ext>
            </a:extLst>
          </p:cNvPr>
          <p:cNvCxnSpPr>
            <a:cxnSpLocks/>
          </p:cNvCxnSpPr>
          <p:nvPr/>
        </p:nvCxnSpPr>
        <p:spPr>
          <a:xfrm flipV="1">
            <a:off x="3610432" y="3942276"/>
            <a:ext cx="714061" cy="1184642"/>
          </a:xfrm>
          <a:prstGeom prst="straightConnector1">
            <a:avLst/>
          </a:prstGeom>
          <a:noFill/>
          <a:ln w="60325" cap="flat" cmpd="sng">
            <a:solidFill>
              <a:schemeClr val="accent1"/>
            </a:solidFill>
            <a:prstDash val="solid"/>
            <a:round/>
            <a:headEnd type="none" w="sm" len="sm"/>
            <a:tailEnd type="triangle" w="med" len="med"/>
          </a:ln>
        </p:spPr>
      </p:cxnSp>
      <p:sp>
        <p:nvSpPr>
          <p:cNvPr id="60" name="Footer Placeholder 59">
            <a:extLst>
              <a:ext uri="{FF2B5EF4-FFF2-40B4-BE49-F238E27FC236}">
                <a16:creationId xmlns:a16="http://schemas.microsoft.com/office/drawing/2014/main" id="{6AD7BDC2-CCCF-4845-B3CC-E8FE94467130}"/>
              </a:ext>
            </a:extLst>
          </p:cNvPr>
          <p:cNvSpPr>
            <a:spLocks noGrp="1"/>
          </p:cNvSpPr>
          <p:nvPr>
            <p:ph type="ftr" sz="quarter" idx="10"/>
          </p:nvPr>
        </p:nvSpPr>
        <p:spPr>
          <a:xfrm>
            <a:off x="-282454" y="6618364"/>
            <a:ext cx="3259183" cy="293273"/>
          </a:xfrm>
        </p:spPr>
        <p:txBody>
          <a:bodyPr/>
          <a:lstStyle/>
          <a:p>
            <a:r>
              <a:rPr lang="en-GB"/>
              <a:t>V. Shaw - DESY, Zeuthen, TeVPa 2022</a:t>
            </a:r>
            <a:endParaRPr lang="en-DE" dirty="0"/>
          </a:p>
        </p:txBody>
      </p:sp>
      <p:sp>
        <p:nvSpPr>
          <p:cNvPr id="59" name="Slide Number Placeholder 58">
            <a:extLst>
              <a:ext uri="{FF2B5EF4-FFF2-40B4-BE49-F238E27FC236}">
                <a16:creationId xmlns:a16="http://schemas.microsoft.com/office/drawing/2014/main" id="{DD751068-B3BC-0F4C-8673-09F20C92D0FF}"/>
              </a:ext>
            </a:extLst>
          </p:cNvPr>
          <p:cNvSpPr>
            <a:spLocks noGrp="1"/>
          </p:cNvSpPr>
          <p:nvPr>
            <p:ph type="sldNum" sz="quarter" idx="11"/>
          </p:nvPr>
        </p:nvSpPr>
        <p:spPr/>
        <p:txBody>
          <a:bodyPr/>
          <a:lstStyle/>
          <a:p>
            <a:fld id="{79005ED1-5E81-FA41-8DF2-414BA7B25771}" type="slidenum">
              <a:rPr lang="en-DE" smtClean="0"/>
              <a:t>3</a:t>
            </a:fld>
            <a:endParaRPr lang="en-DE" dirty="0"/>
          </a:p>
        </p:txBody>
      </p:sp>
    </p:spTree>
    <p:extLst>
      <p:ext uri="{BB962C8B-B14F-4D97-AF65-F5344CB8AC3E}">
        <p14:creationId xmlns:p14="http://schemas.microsoft.com/office/powerpoint/2010/main" val="2760899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49">
            <a:extLst>
              <a:ext uri="{FF2B5EF4-FFF2-40B4-BE49-F238E27FC236}">
                <a16:creationId xmlns:a16="http://schemas.microsoft.com/office/drawing/2014/main" id="{46D0FC20-2E97-874D-BBC6-7D26A26077D0}"/>
              </a:ext>
            </a:extLst>
          </p:cNvPr>
          <p:cNvSpPr/>
          <p:nvPr/>
        </p:nvSpPr>
        <p:spPr>
          <a:xfrm>
            <a:off x="3305968" y="2562402"/>
            <a:ext cx="5822774" cy="1453315"/>
          </a:xfrm>
          <a:prstGeom prst="ellipse">
            <a:avLst/>
          </a:prstGeom>
          <a:solidFill>
            <a:schemeClr val="accent6">
              <a:lumMod val="60000"/>
              <a:lumOff val="40000"/>
              <a:alpha val="43496"/>
            </a:schemeClr>
          </a:solid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4" name="Google Shape;198;p21">
            <a:extLst>
              <a:ext uri="{FF2B5EF4-FFF2-40B4-BE49-F238E27FC236}">
                <a16:creationId xmlns:a16="http://schemas.microsoft.com/office/drawing/2014/main" id="{E9D3813D-B559-1944-81B6-C273CDC1204C}"/>
              </a:ext>
            </a:extLst>
          </p:cNvPr>
          <p:cNvPicPr preferRelativeResize="0"/>
          <p:nvPr/>
        </p:nvPicPr>
        <p:blipFill rotWithShape="1">
          <a:blip r:embed="rId3">
            <a:alphaModFix amt="85000"/>
          </a:blip>
          <a:srcRect l="11571" t="-429" r="29610" b="22905"/>
          <a:stretch/>
        </p:blipFill>
        <p:spPr>
          <a:xfrm>
            <a:off x="3996747" y="645108"/>
            <a:ext cx="4539090" cy="5057832"/>
          </a:xfrm>
          <a:prstGeom prst="rect">
            <a:avLst/>
          </a:prstGeom>
          <a:noFill/>
          <a:ln>
            <a:noFill/>
          </a:ln>
        </p:spPr>
      </p:pic>
      <p:sp>
        <p:nvSpPr>
          <p:cNvPr id="32" name="Oval 31">
            <a:extLst>
              <a:ext uri="{FF2B5EF4-FFF2-40B4-BE49-F238E27FC236}">
                <a16:creationId xmlns:a16="http://schemas.microsoft.com/office/drawing/2014/main" id="{E7A9E5AC-F869-9342-949F-3971C8281945}"/>
              </a:ext>
            </a:extLst>
          </p:cNvPr>
          <p:cNvSpPr/>
          <p:nvPr/>
        </p:nvSpPr>
        <p:spPr>
          <a:xfrm>
            <a:off x="1336348" y="139053"/>
            <a:ext cx="9519304" cy="6411838"/>
          </a:xfrm>
          <a:prstGeom prst="ellipse">
            <a:avLst/>
          </a:prstGeom>
          <a:solidFill>
            <a:schemeClr val="accent4">
              <a:lumMod val="40000"/>
              <a:lumOff val="60000"/>
              <a:alpha val="8000"/>
            </a:schemeClr>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6" name="Google Shape;148;p18">
            <a:extLst>
              <a:ext uri="{FF2B5EF4-FFF2-40B4-BE49-F238E27FC236}">
                <a16:creationId xmlns:a16="http://schemas.microsoft.com/office/drawing/2014/main" id="{D79D90FE-59F4-1242-AE05-9EEB79278FD1}"/>
              </a:ext>
            </a:extLst>
          </p:cNvPr>
          <p:cNvSpPr/>
          <p:nvPr/>
        </p:nvSpPr>
        <p:spPr>
          <a:xfrm rot="1248754">
            <a:off x="7645838" y="1122315"/>
            <a:ext cx="235820" cy="816399"/>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7" name="Google Shape;150;p18">
            <a:extLst>
              <a:ext uri="{FF2B5EF4-FFF2-40B4-BE49-F238E27FC236}">
                <a16:creationId xmlns:a16="http://schemas.microsoft.com/office/drawing/2014/main" id="{0B2C6763-5F58-5C4C-95F2-8BDB40765684}"/>
              </a:ext>
            </a:extLst>
          </p:cNvPr>
          <p:cNvSpPr/>
          <p:nvPr/>
        </p:nvSpPr>
        <p:spPr>
          <a:xfrm rot="1154641">
            <a:off x="8005105" y="1166413"/>
            <a:ext cx="205354" cy="804965"/>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cxnSp>
        <p:nvCxnSpPr>
          <p:cNvPr id="8" name="Google Shape;151;p18">
            <a:extLst>
              <a:ext uri="{FF2B5EF4-FFF2-40B4-BE49-F238E27FC236}">
                <a16:creationId xmlns:a16="http://schemas.microsoft.com/office/drawing/2014/main" id="{D63FCE91-E4DD-B64C-B4C9-6FF3FADE02C4}"/>
              </a:ext>
            </a:extLst>
          </p:cNvPr>
          <p:cNvCxnSpPr/>
          <p:nvPr/>
        </p:nvCxnSpPr>
        <p:spPr>
          <a:xfrm flipH="1">
            <a:off x="7786171" y="1953973"/>
            <a:ext cx="178865" cy="446465"/>
          </a:xfrm>
          <a:prstGeom prst="straightConnector1">
            <a:avLst/>
          </a:prstGeom>
          <a:noFill/>
          <a:ln w="25400" cap="flat" cmpd="sng">
            <a:solidFill>
              <a:schemeClr val="accent2">
                <a:lumMod val="75000"/>
              </a:schemeClr>
            </a:solidFill>
            <a:prstDash val="solid"/>
            <a:round/>
            <a:headEnd type="none" w="sm" len="sm"/>
            <a:tailEnd type="triangle" w="med" len="med"/>
          </a:ln>
        </p:spPr>
      </p:cxnSp>
      <p:sp>
        <p:nvSpPr>
          <p:cNvPr id="43" name="Google Shape;159;p18">
            <a:extLst>
              <a:ext uri="{FF2B5EF4-FFF2-40B4-BE49-F238E27FC236}">
                <a16:creationId xmlns:a16="http://schemas.microsoft.com/office/drawing/2014/main" id="{8ED9FBE5-913D-AF4A-8FF2-94ADE8754B53}"/>
              </a:ext>
            </a:extLst>
          </p:cNvPr>
          <p:cNvSpPr/>
          <p:nvPr/>
        </p:nvSpPr>
        <p:spPr>
          <a:xfrm>
            <a:off x="7830923" y="4445799"/>
            <a:ext cx="2098433" cy="452505"/>
          </a:xfrm>
          <a:prstGeom prst="ellipse">
            <a:avLst/>
          </a:prstGeom>
          <a:solidFill>
            <a:schemeClr val="accent4">
              <a:lumMod val="60000"/>
              <a:lumOff val="40000"/>
              <a:alpha val="49803"/>
            </a:schemeClr>
          </a:solidFill>
          <a:ln w="25400" cap="flat" cmpd="sng">
            <a:solidFill>
              <a:schemeClr val="accent4">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cxnSp>
        <p:nvCxnSpPr>
          <p:cNvPr id="11" name="Google Shape;156;p18">
            <a:extLst>
              <a:ext uri="{FF2B5EF4-FFF2-40B4-BE49-F238E27FC236}">
                <a16:creationId xmlns:a16="http://schemas.microsoft.com/office/drawing/2014/main" id="{BBE11A02-E3FB-7646-8A1C-519DA8DE2872}"/>
              </a:ext>
            </a:extLst>
          </p:cNvPr>
          <p:cNvCxnSpPr>
            <a:cxnSpLocks/>
          </p:cNvCxnSpPr>
          <p:nvPr/>
        </p:nvCxnSpPr>
        <p:spPr>
          <a:xfrm>
            <a:off x="4521383" y="1809482"/>
            <a:ext cx="1267734" cy="414927"/>
          </a:xfrm>
          <a:prstGeom prst="straightConnector1">
            <a:avLst/>
          </a:prstGeom>
          <a:noFill/>
          <a:ln w="60325" cap="flat" cmpd="sng">
            <a:solidFill>
              <a:schemeClr val="accent1"/>
            </a:solidFill>
            <a:prstDash val="solid"/>
            <a:round/>
            <a:headEnd type="none" w="sm" len="sm"/>
            <a:tailEnd type="triangle" w="med" len="med"/>
          </a:ln>
        </p:spPr>
      </p:cxnSp>
      <p:sp>
        <p:nvSpPr>
          <p:cNvPr id="12" name="Google Shape;157;p18">
            <a:extLst>
              <a:ext uri="{FF2B5EF4-FFF2-40B4-BE49-F238E27FC236}">
                <a16:creationId xmlns:a16="http://schemas.microsoft.com/office/drawing/2014/main" id="{ED632009-CC65-914B-BD86-EACBFB8F92DE}"/>
              </a:ext>
            </a:extLst>
          </p:cNvPr>
          <p:cNvSpPr txBox="1"/>
          <p:nvPr/>
        </p:nvSpPr>
        <p:spPr>
          <a:xfrm>
            <a:off x="2341614" y="1525209"/>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Halo Bubbles </a:t>
            </a:r>
            <a:endParaRPr sz="1800" dirty="0">
              <a:latin typeface="Cambria Math"/>
              <a:ea typeface="Cambria Math"/>
              <a:cs typeface="Cambria Math"/>
              <a:sym typeface="Cambria Math"/>
            </a:endParaRPr>
          </a:p>
        </p:txBody>
      </p:sp>
      <p:sp>
        <p:nvSpPr>
          <p:cNvPr id="13" name="Google Shape;159;p18">
            <a:extLst>
              <a:ext uri="{FF2B5EF4-FFF2-40B4-BE49-F238E27FC236}">
                <a16:creationId xmlns:a16="http://schemas.microsoft.com/office/drawing/2014/main" id="{1FFAFAC0-2020-164E-9562-211385E0974A}"/>
              </a:ext>
            </a:extLst>
          </p:cNvPr>
          <p:cNvSpPr/>
          <p:nvPr/>
        </p:nvSpPr>
        <p:spPr>
          <a:xfrm>
            <a:off x="5106906" y="314508"/>
            <a:ext cx="2098433" cy="452505"/>
          </a:xfrm>
          <a:prstGeom prst="ellipse">
            <a:avLst/>
          </a:prstGeom>
          <a:solidFill>
            <a:schemeClr val="accent4">
              <a:lumMod val="60000"/>
              <a:lumOff val="40000"/>
              <a:alpha val="49803"/>
            </a:schemeClr>
          </a:solidFill>
          <a:ln w="25400" cap="flat" cmpd="sng">
            <a:solidFill>
              <a:schemeClr val="accent4">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sp>
        <p:nvSpPr>
          <p:cNvPr id="33" name="Google Shape;159;p18">
            <a:extLst>
              <a:ext uri="{FF2B5EF4-FFF2-40B4-BE49-F238E27FC236}">
                <a16:creationId xmlns:a16="http://schemas.microsoft.com/office/drawing/2014/main" id="{F4822556-EE2B-604C-96B5-5DE4F12F6A59}"/>
              </a:ext>
            </a:extLst>
          </p:cNvPr>
          <p:cNvSpPr/>
          <p:nvPr/>
        </p:nvSpPr>
        <p:spPr>
          <a:xfrm>
            <a:off x="1410062" y="3200803"/>
            <a:ext cx="2507835" cy="1079929"/>
          </a:xfrm>
          <a:prstGeom prst="ellipse">
            <a:avLst/>
          </a:prstGeom>
          <a:solidFill>
            <a:schemeClr val="bg1">
              <a:lumMod val="85000"/>
              <a:alpha val="53000"/>
            </a:schemeClr>
          </a:solidFill>
          <a:ln w="25400" cap="flat" cmpd="sng">
            <a:solidFill>
              <a:schemeClr val="tx1">
                <a:lumMod val="95000"/>
                <a:lumOff val="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sp>
        <p:nvSpPr>
          <p:cNvPr id="42" name="Google Shape;159;p18">
            <a:extLst>
              <a:ext uri="{FF2B5EF4-FFF2-40B4-BE49-F238E27FC236}">
                <a16:creationId xmlns:a16="http://schemas.microsoft.com/office/drawing/2014/main" id="{08BB1D8F-0E3F-9F4A-A315-AEB8A1F1D842}"/>
              </a:ext>
            </a:extLst>
          </p:cNvPr>
          <p:cNvSpPr/>
          <p:nvPr/>
        </p:nvSpPr>
        <p:spPr>
          <a:xfrm>
            <a:off x="7878187" y="2115635"/>
            <a:ext cx="1629707" cy="446465"/>
          </a:xfrm>
          <a:prstGeom prst="ellipse">
            <a:avLst/>
          </a:prstGeom>
          <a:solidFill>
            <a:schemeClr val="accent4">
              <a:lumMod val="60000"/>
              <a:lumOff val="40000"/>
              <a:alpha val="49803"/>
            </a:schemeClr>
          </a:solidFill>
          <a:ln w="25400" cap="flat" cmpd="sng">
            <a:solidFill>
              <a:schemeClr val="accent4">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Gill Sans"/>
              <a:ea typeface="Gill Sans"/>
              <a:cs typeface="Gill Sans"/>
              <a:sym typeface="Gill Sans"/>
            </a:endParaRPr>
          </a:p>
        </p:txBody>
      </p:sp>
      <p:sp>
        <p:nvSpPr>
          <p:cNvPr id="15" name="Google Shape;161;p18">
            <a:extLst>
              <a:ext uri="{FF2B5EF4-FFF2-40B4-BE49-F238E27FC236}">
                <a16:creationId xmlns:a16="http://schemas.microsoft.com/office/drawing/2014/main" id="{DD4E2C47-C80E-B045-B507-EAAC4106F3B9}"/>
              </a:ext>
            </a:extLst>
          </p:cNvPr>
          <p:cNvSpPr txBox="1"/>
          <p:nvPr/>
        </p:nvSpPr>
        <p:spPr>
          <a:xfrm>
            <a:off x="9726768" y="121888"/>
            <a:ext cx="240733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rgbClr val="C00000"/>
                </a:solidFill>
                <a:latin typeface="Cambria Math"/>
                <a:ea typeface="Cambria Math"/>
                <a:cs typeface="Cambria Math"/>
                <a:sym typeface="Cambria Math"/>
              </a:rPr>
              <a:t>Not negligible!</a:t>
            </a:r>
            <a:endParaRPr sz="2800" b="1" dirty="0">
              <a:solidFill>
                <a:srgbClr val="C00000"/>
              </a:solidFill>
              <a:latin typeface="Cambria Math"/>
              <a:ea typeface="Cambria Math"/>
              <a:cs typeface="Cambria Math"/>
              <a:sym typeface="Cambria Math"/>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75D0D156-60AE-8B43-BC1A-7D43C241EA62}"/>
                  </a:ext>
                </a:extLst>
              </p:cNvPr>
              <p:cNvSpPr txBox="1"/>
              <p:nvPr/>
            </p:nvSpPr>
            <p:spPr>
              <a:xfrm>
                <a:off x="1723411" y="3246275"/>
                <a:ext cx="1778481" cy="400110"/>
              </a:xfrm>
              <a:prstGeom prst="rect">
                <a:avLst/>
              </a:prstGeom>
              <a:noFill/>
            </p:spPr>
            <p:txBody>
              <a:bodyPr wrap="square" rtlCol="0">
                <a:spAutoFit/>
              </a:bodyPr>
              <a:lstStyle/>
              <a:p>
                <a14:m>
                  <m:oMath xmlns:m="http://schemas.openxmlformats.org/officeDocument/2006/math">
                    <m:r>
                      <a:rPr lang="en-US" sz="2000" b="0" i="1" smtClean="0">
                        <a:solidFill>
                          <a:schemeClr val="tx1"/>
                        </a:solidFill>
                        <a:latin typeface="Cambria Math" panose="02040503050406030204" pitchFamily="18" charset="0"/>
                      </a:rPr>
                      <m:t>𝜌</m:t>
                    </m:r>
                    <m:r>
                      <m:rPr>
                        <m:sty m:val="p"/>
                      </m:rPr>
                      <a:rPr lang="en-US" sz="2000" b="0" i="0" smtClean="0">
                        <a:solidFill>
                          <a:schemeClr val="tx1"/>
                        </a:solidFill>
                        <a:latin typeface="Cambria Math" panose="02040503050406030204" pitchFamily="18" charset="0"/>
                      </a:rPr>
                      <m:t>Φ</m:t>
                    </m:r>
                    <m:r>
                      <a:rPr lang="en-US" sz="2000" b="0" i="1" smtClean="0">
                        <a:solidFill>
                          <a:schemeClr val="tx1"/>
                        </a:solidFill>
                        <a:latin typeface="Cambria Math" panose="02040503050406030204" pitchFamily="18" charset="0"/>
                      </a:rPr>
                      <m:t>= </m:t>
                    </m:r>
                  </m:oMath>
                </a14:m>
                <a:r>
                  <a:rPr lang="en-DE" sz="2000" dirty="0">
                    <a:solidFill>
                      <a:schemeClr val="tx1"/>
                    </a:solidFill>
                    <a:latin typeface="+mj-lt"/>
                  </a:rPr>
                  <a:t>1 eV/cc</a:t>
                </a:r>
              </a:p>
            </p:txBody>
          </p:sp>
        </mc:Choice>
        <mc:Fallback xmlns="">
          <p:sp>
            <p:nvSpPr>
              <p:cNvPr id="22" name="TextBox 21">
                <a:extLst>
                  <a:ext uri="{FF2B5EF4-FFF2-40B4-BE49-F238E27FC236}">
                    <a16:creationId xmlns:a16="http://schemas.microsoft.com/office/drawing/2014/main" id="{75D0D156-60AE-8B43-BC1A-7D43C241EA62}"/>
                  </a:ext>
                </a:extLst>
              </p:cNvPr>
              <p:cNvSpPr txBox="1">
                <a:spLocks noRot="1" noChangeAspect="1" noMove="1" noResize="1" noEditPoints="1" noAdjustHandles="1" noChangeArrowheads="1" noChangeShapeType="1" noTextEdit="1"/>
              </p:cNvSpPr>
              <p:nvPr/>
            </p:nvSpPr>
            <p:spPr>
              <a:xfrm>
                <a:off x="1723411" y="3246275"/>
                <a:ext cx="1778481" cy="400110"/>
              </a:xfrm>
              <a:prstGeom prst="rect">
                <a:avLst/>
              </a:prstGeom>
              <a:blipFill>
                <a:blip r:embed="rId4"/>
                <a:stretch>
                  <a:fillRect t="-9091" b="-24242"/>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B65B4A30-0402-4941-877F-D785163A6DDA}"/>
                  </a:ext>
                </a:extLst>
              </p:cNvPr>
              <p:cNvSpPr txBox="1"/>
              <p:nvPr/>
            </p:nvSpPr>
            <p:spPr>
              <a:xfrm>
                <a:off x="5109412" y="336283"/>
                <a:ext cx="2182935" cy="386581"/>
              </a:xfrm>
              <a:prstGeom prst="rect">
                <a:avLst/>
              </a:prstGeom>
              <a:noFill/>
            </p:spPr>
            <p:txBody>
              <a:bodyPr wrap="square" rtlCol="0">
                <a:spAutoFit/>
              </a:bodyPr>
              <a:lstStyle/>
              <a:p>
                <a:pPr algn="ctr"/>
                <a14:m>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𝑼</m:t>
                        </m:r>
                      </m:e>
                      <m:sub>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𝑩</m:t>
                            </m:r>
                          </m:e>
                          <m:sub>
                            <m:r>
                              <a:rPr lang="en-US" sz="1600" b="1" i="1" smtClean="0">
                                <a:latin typeface="Cambria Math" panose="02040503050406030204" pitchFamily="18" charset="0"/>
                              </a:rPr>
                              <m:t>𝑹𝒆𝒈</m:t>
                            </m:r>
                          </m:sub>
                        </m:sSub>
                      </m:sub>
                    </m:sSub>
                  </m:oMath>
                </a14:m>
                <a:r>
                  <a:rPr lang="en-DE" sz="1600" b="1" dirty="0">
                    <a:latin typeface="+mj-lt"/>
                  </a:rPr>
                  <a:t> = 0.8 eV/cc</a:t>
                </a:r>
              </a:p>
            </p:txBody>
          </p:sp>
        </mc:Choice>
        <mc:Fallback xmlns="">
          <p:sp>
            <p:nvSpPr>
              <p:cNvPr id="24" name="TextBox 23">
                <a:extLst>
                  <a:ext uri="{FF2B5EF4-FFF2-40B4-BE49-F238E27FC236}">
                    <a16:creationId xmlns:a16="http://schemas.microsoft.com/office/drawing/2014/main" id="{B65B4A30-0402-4941-877F-D785163A6DDA}"/>
                  </a:ext>
                </a:extLst>
              </p:cNvPr>
              <p:cNvSpPr txBox="1">
                <a:spLocks noRot="1" noChangeAspect="1" noMove="1" noResize="1" noEditPoints="1" noAdjustHandles="1" noChangeArrowheads="1" noChangeShapeType="1" noTextEdit="1"/>
              </p:cNvSpPr>
              <p:nvPr/>
            </p:nvSpPr>
            <p:spPr>
              <a:xfrm>
                <a:off x="5109412" y="336283"/>
                <a:ext cx="2182935" cy="386581"/>
              </a:xfrm>
              <a:prstGeom prst="rect">
                <a:avLst/>
              </a:prstGeom>
              <a:blipFill>
                <a:blip r:embed="rId5"/>
                <a:stretch>
                  <a:fillRect t="-6250" b="-6250"/>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6D81296-700D-2C48-BF84-A1E0BE2A0454}"/>
                  </a:ext>
                </a:extLst>
              </p:cNvPr>
              <p:cNvSpPr txBox="1"/>
              <p:nvPr/>
            </p:nvSpPr>
            <p:spPr>
              <a:xfrm>
                <a:off x="7973550" y="4477266"/>
                <a:ext cx="2397968" cy="360676"/>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𝑼</m:t>
                        </m:r>
                      </m:e>
                      <m:sub>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𝑩</m:t>
                            </m:r>
                          </m:e>
                          <m:sub>
                            <m:r>
                              <a:rPr lang="en-US" sz="1600" b="1" i="1" smtClean="0">
                                <a:latin typeface="Cambria Math" panose="02040503050406030204" pitchFamily="18" charset="0"/>
                              </a:rPr>
                              <m:t>𝑻𝒖𝒓</m:t>
                            </m:r>
                          </m:sub>
                        </m:sSub>
                      </m:sub>
                    </m:sSub>
                    <m:r>
                      <a:rPr lang="en-US" sz="1600" b="1" i="1" smtClean="0">
                        <a:latin typeface="Cambria Math" panose="02040503050406030204" pitchFamily="18" charset="0"/>
                      </a:rPr>
                      <m:t>=</m:t>
                    </m:r>
                    <m:r>
                      <a:rPr lang="en-US" sz="1600" b="1" i="1" smtClean="0">
                        <a:latin typeface="Cambria Math" panose="02040503050406030204" pitchFamily="18" charset="0"/>
                      </a:rPr>
                      <m:t>𝟒</m:t>
                    </m:r>
                    <m:r>
                      <a:rPr lang="en-US" sz="1600" b="1" i="1" smtClean="0">
                        <a:latin typeface="Cambria Math" panose="02040503050406030204" pitchFamily="18" charset="0"/>
                      </a:rPr>
                      <m:t>.</m:t>
                    </m:r>
                    <m:r>
                      <a:rPr lang="en-US" sz="1600" b="1" i="1" smtClean="0">
                        <a:latin typeface="Cambria Math" panose="02040503050406030204" pitchFamily="18" charset="0"/>
                      </a:rPr>
                      <m:t>𝟐</m:t>
                    </m:r>
                  </m:oMath>
                </a14:m>
                <a:r>
                  <a:rPr lang="en-DE" sz="1600" b="1" dirty="0">
                    <a:latin typeface="+mj-lt"/>
                  </a:rPr>
                  <a:t> eV/cc</a:t>
                </a:r>
              </a:p>
            </p:txBody>
          </p:sp>
        </mc:Choice>
        <mc:Fallback xmlns="">
          <p:sp>
            <p:nvSpPr>
              <p:cNvPr id="25" name="TextBox 24">
                <a:extLst>
                  <a:ext uri="{FF2B5EF4-FFF2-40B4-BE49-F238E27FC236}">
                    <a16:creationId xmlns:a16="http://schemas.microsoft.com/office/drawing/2014/main" id="{A6D81296-700D-2C48-BF84-A1E0BE2A0454}"/>
                  </a:ext>
                </a:extLst>
              </p:cNvPr>
              <p:cNvSpPr txBox="1">
                <a:spLocks noRot="1" noChangeAspect="1" noMove="1" noResize="1" noEditPoints="1" noAdjustHandles="1" noChangeArrowheads="1" noChangeShapeType="1" noTextEdit="1"/>
              </p:cNvSpPr>
              <p:nvPr/>
            </p:nvSpPr>
            <p:spPr>
              <a:xfrm>
                <a:off x="7973550" y="4477266"/>
                <a:ext cx="2397968" cy="360676"/>
              </a:xfrm>
              <a:prstGeom prst="rect">
                <a:avLst/>
              </a:prstGeom>
              <a:blipFill>
                <a:blip r:embed="rId6"/>
                <a:stretch>
                  <a:fillRect t="-3333" b="-10000"/>
                </a:stretch>
              </a:blipFill>
            </p:spPr>
            <p:txBody>
              <a:bodyPr/>
              <a:lstStyle/>
              <a:p>
                <a:r>
                  <a:rPr lang="en-DE">
                    <a:noFill/>
                  </a:rPr>
                  <a:t> </a:t>
                </a:r>
              </a:p>
            </p:txBody>
          </p:sp>
        </mc:Fallback>
      </mc:AlternateContent>
      <p:sp>
        <p:nvSpPr>
          <p:cNvPr id="26" name="Google Shape;150;p18">
            <a:extLst>
              <a:ext uri="{FF2B5EF4-FFF2-40B4-BE49-F238E27FC236}">
                <a16:creationId xmlns:a16="http://schemas.microsoft.com/office/drawing/2014/main" id="{1EA8E41D-B48A-2D46-BD1C-A16DA96E717E}"/>
              </a:ext>
            </a:extLst>
          </p:cNvPr>
          <p:cNvSpPr/>
          <p:nvPr/>
        </p:nvSpPr>
        <p:spPr>
          <a:xfrm rot="1154641">
            <a:off x="8289018" y="1354721"/>
            <a:ext cx="205354" cy="804965"/>
          </a:xfrm>
          <a:custGeom>
            <a:avLst/>
            <a:gdLst/>
            <a:ahLst/>
            <a:cxnLst/>
            <a:rect l="l" t="t" r="r" b="b"/>
            <a:pathLst>
              <a:path w="139679" h="597044" extrusionOk="0">
                <a:moveTo>
                  <a:pt x="74428" y="0"/>
                </a:moveTo>
                <a:cubicBezTo>
                  <a:pt x="67340" y="14177"/>
                  <a:pt x="57517" y="27290"/>
                  <a:pt x="53163" y="42530"/>
                </a:cubicBezTo>
                <a:cubicBezTo>
                  <a:pt x="35730" y="103546"/>
                  <a:pt x="21122" y="144929"/>
                  <a:pt x="42530" y="202019"/>
                </a:cubicBezTo>
                <a:cubicBezTo>
                  <a:pt x="47017" y="213984"/>
                  <a:pt x="56707" y="223284"/>
                  <a:pt x="63795" y="233917"/>
                </a:cubicBezTo>
                <a:cubicBezTo>
                  <a:pt x="75975" y="230872"/>
                  <a:pt x="131548" y="222045"/>
                  <a:pt x="138223" y="202019"/>
                </a:cubicBezTo>
                <a:cubicBezTo>
                  <a:pt x="142844" y="188156"/>
                  <a:pt x="135697" y="171648"/>
                  <a:pt x="127591" y="159489"/>
                </a:cubicBezTo>
                <a:cubicBezTo>
                  <a:pt x="120503" y="148856"/>
                  <a:pt x="106326" y="145312"/>
                  <a:pt x="95693" y="138224"/>
                </a:cubicBezTo>
                <a:cubicBezTo>
                  <a:pt x="74679" y="145228"/>
                  <a:pt x="46889" y="151382"/>
                  <a:pt x="31898" y="170121"/>
                </a:cubicBezTo>
                <a:cubicBezTo>
                  <a:pt x="24897" y="178873"/>
                  <a:pt x="24809" y="191386"/>
                  <a:pt x="21265" y="202019"/>
                </a:cubicBezTo>
                <a:cubicBezTo>
                  <a:pt x="25135" y="232977"/>
                  <a:pt x="24933" y="334378"/>
                  <a:pt x="74428" y="350875"/>
                </a:cubicBezTo>
                <a:lnTo>
                  <a:pt x="106326" y="361507"/>
                </a:lnTo>
                <a:cubicBezTo>
                  <a:pt x="113414" y="340242"/>
                  <a:pt x="127590" y="318977"/>
                  <a:pt x="106326" y="297712"/>
                </a:cubicBezTo>
                <a:cubicBezTo>
                  <a:pt x="98401" y="289787"/>
                  <a:pt x="85061" y="290623"/>
                  <a:pt x="74428" y="287079"/>
                </a:cubicBezTo>
                <a:cubicBezTo>
                  <a:pt x="63795" y="290623"/>
                  <a:pt x="50455" y="289787"/>
                  <a:pt x="42530" y="297712"/>
                </a:cubicBezTo>
                <a:cubicBezTo>
                  <a:pt x="34605" y="305637"/>
                  <a:pt x="36910" y="319585"/>
                  <a:pt x="31898" y="329610"/>
                </a:cubicBezTo>
                <a:cubicBezTo>
                  <a:pt x="26183" y="341040"/>
                  <a:pt x="17721" y="350875"/>
                  <a:pt x="10633" y="361507"/>
                </a:cubicBezTo>
                <a:cubicBezTo>
                  <a:pt x="14889" y="378532"/>
                  <a:pt x="34764" y="462655"/>
                  <a:pt x="42530" y="467833"/>
                </a:cubicBezTo>
                <a:lnTo>
                  <a:pt x="74428" y="489098"/>
                </a:lnTo>
                <a:cubicBezTo>
                  <a:pt x="92149" y="485554"/>
                  <a:pt x="120472" y="495076"/>
                  <a:pt x="127591" y="478465"/>
                </a:cubicBezTo>
                <a:cubicBezTo>
                  <a:pt x="136421" y="457862"/>
                  <a:pt x="106326" y="414670"/>
                  <a:pt x="106326" y="414670"/>
                </a:cubicBezTo>
                <a:cubicBezTo>
                  <a:pt x="30407" y="439976"/>
                  <a:pt x="61181" y="423501"/>
                  <a:pt x="10633" y="457200"/>
                </a:cubicBezTo>
                <a:cubicBezTo>
                  <a:pt x="7089" y="467833"/>
                  <a:pt x="0" y="477890"/>
                  <a:pt x="0" y="489098"/>
                </a:cubicBezTo>
                <a:cubicBezTo>
                  <a:pt x="0" y="503711"/>
                  <a:pt x="6619" y="517577"/>
                  <a:pt x="10633" y="531628"/>
                </a:cubicBezTo>
                <a:cubicBezTo>
                  <a:pt x="19274" y="561871"/>
                  <a:pt x="22391" y="576961"/>
                  <a:pt x="53163" y="595424"/>
                </a:cubicBezTo>
                <a:cubicBezTo>
                  <a:pt x="59241" y="599071"/>
                  <a:pt x="67340" y="595424"/>
                  <a:pt x="74428" y="595424"/>
                </a:cubicBezTo>
              </a:path>
            </a:pathLst>
          </a:custGeom>
          <a:noFill/>
          <a:ln w="34925" cap="flat" cmpd="sng">
            <a:solidFill>
              <a:schemeClr val="accent2">
                <a:lumMod val="75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44EEAFA4-463D-084D-80BC-F9865FE96E57}"/>
                  </a:ext>
                </a:extLst>
              </p:cNvPr>
              <p:cNvSpPr txBox="1"/>
              <p:nvPr/>
            </p:nvSpPr>
            <p:spPr>
              <a:xfrm>
                <a:off x="7973550" y="2138111"/>
                <a:ext cx="2039457" cy="338554"/>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panose="02040503050406030204" pitchFamily="18" charset="0"/>
                          </a:rPr>
                          <m:t>𝑼</m:t>
                        </m:r>
                      </m:e>
                      <m:sub>
                        <m:r>
                          <a:rPr lang="en-US" sz="1600" b="1" i="1" smtClean="0">
                            <a:latin typeface="Cambria Math" panose="02040503050406030204" pitchFamily="18" charset="0"/>
                          </a:rPr>
                          <m:t>𝑪𝑹</m:t>
                        </m:r>
                      </m:sub>
                    </m:sSub>
                  </m:oMath>
                </a14:m>
                <a:r>
                  <a:rPr lang="en-DE" sz="1600" b="1" dirty="0">
                    <a:latin typeface="+mj-lt"/>
                  </a:rPr>
                  <a:t> = 0.8 eV/cc</a:t>
                </a:r>
              </a:p>
            </p:txBody>
          </p:sp>
        </mc:Choice>
        <mc:Fallback xmlns="">
          <p:sp>
            <p:nvSpPr>
              <p:cNvPr id="27" name="TextBox 26">
                <a:extLst>
                  <a:ext uri="{FF2B5EF4-FFF2-40B4-BE49-F238E27FC236}">
                    <a16:creationId xmlns:a16="http://schemas.microsoft.com/office/drawing/2014/main" id="{44EEAFA4-463D-084D-80BC-F9865FE96E57}"/>
                  </a:ext>
                </a:extLst>
              </p:cNvPr>
              <p:cNvSpPr txBox="1">
                <a:spLocks noRot="1" noChangeAspect="1" noMove="1" noResize="1" noEditPoints="1" noAdjustHandles="1" noChangeArrowheads="1" noChangeShapeType="1" noTextEdit="1"/>
              </p:cNvSpPr>
              <p:nvPr/>
            </p:nvSpPr>
            <p:spPr>
              <a:xfrm>
                <a:off x="7973550" y="2138111"/>
                <a:ext cx="2039457" cy="338554"/>
              </a:xfrm>
              <a:prstGeom prst="rect">
                <a:avLst/>
              </a:prstGeom>
              <a:blipFill>
                <a:blip r:embed="rId7"/>
                <a:stretch>
                  <a:fillRect t="-3704" b="-22222"/>
                </a:stretch>
              </a:blipFill>
            </p:spPr>
            <p:txBody>
              <a:bodyPr/>
              <a:lstStyle/>
              <a:p>
                <a:r>
                  <a:rPr lang="en-DE">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60632827-FA71-2A44-9558-031FC9B9C326}"/>
                  </a:ext>
                </a:extLst>
              </p:cNvPr>
              <p:cNvSpPr txBox="1"/>
              <p:nvPr/>
            </p:nvSpPr>
            <p:spPr>
              <a:xfrm>
                <a:off x="1541466" y="3760986"/>
                <a:ext cx="2332653" cy="369332"/>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𝑡h𝑒𝑟𝑚𝑎𝑙</m:t>
                        </m:r>
                      </m:sub>
                    </m:sSub>
                    <m:r>
                      <a:rPr lang="en-US" b="0" i="1" smtClean="0">
                        <a:latin typeface="Cambria Math" panose="02040503050406030204" pitchFamily="18" charset="0"/>
                      </a:rPr>
                      <m:t>= </m:t>
                    </m:r>
                  </m:oMath>
                </a14:m>
                <a:r>
                  <a:rPr lang="en-DE" dirty="0">
                    <a:latin typeface="+mj-lt"/>
                  </a:rPr>
                  <a:t>0.8 eV/cc</a:t>
                </a:r>
              </a:p>
            </p:txBody>
          </p:sp>
        </mc:Choice>
        <mc:Fallback xmlns="">
          <p:sp>
            <p:nvSpPr>
              <p:cNvPr id="29" name="TextBox 28">
                <a:extLst>
                  <a:ext uri="{FF2B5EF4-FFF2-40B4-BE49-F238E27FC236}">
                    <a16:creationId xmlns:a16="http://schemas.microsoft.com/office/drawing/2014/main" id="{60632827-FA71-2A44-9558-031FC9B9C326}"/>
                  </a:ext>
                </a:extLst>
              </p:cNvPr>
              <p:cNvSpPr txBox="1">
                <a:spLocks noRot="1" noChangeAspect="1" noMove="1" noResize="1" noEditPoints="1" noAdjustHandles="1" noChangeArrowheads="1" noChangeShapeType="1" noTextEdit="1"/>
              </p:cNvSpPr>
              <p:nvPr/>
            </p:nvSpPr>
            <p:spPr>
              <a:xfrm>
                <a:off x="1541466" y="3760986"/>
                <a:ext cx="2332653" cy="369332"/>
              </a:xfrm>
              <a:prstGeom prst="rect">
                <a:avLst/>
              </a:prstGeom>
              <a:blipFill>
                <a:blip r:embed="rId8"/>
                <a:stretch>
                  <a:fillRect t="-6667" b="-23333"/>
                </a:stretch>
              </a:blipFill>
            </p:spPr>
            <p:txBody>
              <a:bodyPr/>
              <a:lstStyle/>
              <a:p>
                <a:r>
                  <a:rPr lang="en-DE">
                    <a:noFill/>
                  </a:rPr>
                  <a:t> </a:t>
                </a:r>
              </a:p>
            </p:txBody>
          </p:sp>
        </mc:Fallback>
      </mc:AlternateContent>
      <p:cxnSp>
        <p:nvCxnSpPr>
          <p:cNvPr id="36" name="Straight Arrow Connector 35">
            <a:extLst>
              <a:ext uri="{FF2B5EF4-FFF2-40B4-BE49-F238E27FC236}">
                <a16:creationId xmlns:a16="http://schemas.microsoft.com/office/drawing/2014/main" id="{52A2C666-67E3-D141-ADEC-6DDB088AF46E}"/>
              </a:ext>
            </a:extLst>
          </p:cNvPr>
          <p:cNvCxnSpPr>
            <a:cxnSpLocks/>
          </p:cNvCxnSpPr>
          <p:nvPr/>
        </p:nvCxnSpPr>
        <p:spPr>
          <a:xfrm flipH="1">
            <a:off x="7310619" y="429838"/>
            <a:ext cx="2471138" cy="11092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79B9D390-26D6-DE44-A529-5FC6067BAC62}"/>
              </a:ext>
            </a:extLst>
          </p:cNvPr>
          <p:cNvCxnSpPr>
            <a:cxnSpLocks/>
          </p:cNvCxnSpPr>
          <p:nvPr/>
        </p:nvCxnSpPr>
        <p:spPr>
          <a:xfrm flipH="1">
            <a:off x="9246637" y="582238"/>
            <a:ext cx="687520" cy="384702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0ED20CB2-F8F1-A64D-B1B2-5CB5279E0068}"/>
                  </a:ext>
                </a:extLst>
              </p:cNvPr>
              <p:cNvSpPr txBox="1"/>
              <p:nvPr/>
            </p:nvSpPr>
            <p:spPr>
              <a:xfrm>
                <a:off x="1935447" y="3535940"/>
                <a:ext cx="1789946" cy="344133"/>
              </a:xfrm>
              <a:prstGeom prst="rect">
                <a:avLst/>
              </a:prstGeom>
              <a:noFill/>
            </p:spPr>
            <p:txBody>
              <a:bodyPr wrap="square" rtlCol="0">
                <a:spAutoFit/>
              </a:bodyPr>
              <a:lstStyle/>
              <a:p>
                <a14:m>
                  <m:oMath xmlns:m="http://schemas.openxmlformats.org/officeDocument/2006/math">
                    <m:r>
                      <a:rPr lang="en-US" sz="1600" b="0" i="1" smtClean="0">
                        <a:latin typeface="Cambria Math" panose="02040503050406030204" pitchFamily="18" charset="0"/>
                      </a:rPr>
                      <m:t>𝜌</m:t>
                    </m:r>
                    <m:r>
                      <a:rPr lang="en-US" sz="1600" b="0" i="1" smtClean="0">
                        <a:latin typeface="Cambria Math" panose="02040503050406030204" pitchFamily="18" charset="0"/>
                      </a:rPr>
                      <m:t>/</m:t>
                    </m:r>
                    <m:r>
                      <a:rPr lang="en-US" sz="1600" b="0" i="1" smtClean="0">
                        <a:latin typeface="Cambria Math" panose="02040503050406030204" pitchFamily="18" charset="0"/>
                      </a:rPr>
                      <m:t>𝑚</m:t>
                    </m:r>
                    <m:r>
                      <a:rPr lang="en-US" sz="1600" b="0" i="1" smtClean="0">
                        <a:latin typeface="Cambria Math" panose="02040503050406030204" pitchFamily="18" charset="0"/>
                      </a:rPr>
                      <m:t>≈</m:t>
                    </m:r>
                    <m:sSup>
                      <m:sSupPr>
                        <m:ctrlPr>
                          <a:rPr lang="en-US" sz="1600" b="0" i="1" smtClean="0">
                            <a:latin typeface="Cambria Math" panose="02040503050406030204" pitchFamily="18" charset="0"/>
                          </a:rPr>
                        </m:ctrlPr>
                      </m:sSupPr>
                      <m:e>
                        <m:r>
                          <a:rPr lang="en-US" sz="1600" b="0" i="1" smtClean="0">
                            <a:latin typeface="Cambria Math" panose="02040503050406030204" pitchFamily="18" charset="0"/>
                          </a:rPr>
                          <m:t>10</m:t>
                        </m:r>
                      </m:e>
                      <m:sup>
                        <m:r>
                          <a:rPr lang="en-US" sz="1600" b="0" i="1" smtClean="0">
                            <a:latin typeface="Cambria Math" panose="02040503050406030204" pitchFamily="18" charset="0"/>
                          </a:rPr>
                          <m:t>−3</m:t>
                        </m:r>
                      </m:sup>
                    </m:sSup>
                  </m:oMath>
                </a14:m>
                <a:r>
                  <a:rPr lang="en-DE" sz="1600" dirty="0">
                    <a:latin typeface="+mj-lt"/>
                  </a:rPr>
                  <a:t> cc</a:t>
                </a:r>
              </a:p>
            </p:txBody>
          </p:sp>
        </mc:Choice>
        <mc:Fallback xmlns="">
          <p:sp>
            <p:nvSpPr>
              <p:cNvPr id="46" name="TextBox 45">
                <a:extLst>
                  <a:ext uri="{FF2B5EF4-FFF2-40B4-BE49-F238E27FC236}">
                    <a16:creationId xmlns:a16="http://schemas.microsoft.com/office/drawing/2014/main" id="{0ED20CB2-F8F1-A64D-B1B2-5CB5279E0068}"/>
                  </a:ext>
                </a:extLst>
              </p:cNvPr>
              <p:cNvSpPr txBox="1">
                <a:spLocks noRot="1" noChangeAspect="1" noMove="1" noResize="1" noEditPoints="1" noAdjustHandles="1" noChangeArrowheads="1" noChangeShapeType="1" noTextEdit="1"/>
              </p:cNvSpPr>
              <p:nvPr/>
            </p:nvSpPr>
            <p:spPr>
              <a:xfrm>
                <a:off x="1935447" y="3535940"/>
                <a:ext cx="1789946" cy="344133"/>
              </a:xfrm>
              <a:prstGeom prst="rect">
                <a:avLst/>
              </a:prstGeom>
              <a:blipFill>
                <a:blip r:embed="rId9"/>
                <a:stretch>
                  <a:fillRect t="-7143" b="-17857"/>
                </a:stretch>
              </a:blipFill>
            </p:spPr>
            <p:txBody>
              <a:bodyPr/>
              <a:lstStyle/>
              <a:p>
                <a:r>
                  <a:rPr lang="en-DE">
                    <a:noFill/>
                  </a:rPr>
                  <a:t> </a:t>
                </a:r>
              </a:p>
            </p:txBody>
          </p:sp>
        </mc:Fallback>
      </mc:AlternateContent>
      <p:sp>
        <p:nvSpPr>
          <p:cNvPr id="51" name="Oval 50">
            <a:extLst>
              <a:ext uri="{FF2B5EF4-FFF2-40B4-BE49-F238E27FC236}">
                <a16:creationId xmlns:a16="http://schemas.microsoft.com/office/drawing/2014/main" id="{F2099D7A-641C-7C49-BA13-2835BB6B5990}"/>
              </a:ext>
            </a:extLst>
          </p:cNvPr>
          <p:cNvSpPr/>
          <p:nvPr/>
        </p:nvSpPr>
        <p:spPr>
          <a:xfrm>
            <a:off x="6096000" y="3228945"/>
            <a:ext cx="108857" cy="740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52" name="Google Shape;157;p18">
            <a:extLst>
              <a:ext uri="{FF2B5EF4-FFF2-40B4-BE49-F238E27FC236}">
                <a16:creationId xmlns:a16="http://schemas.microsoft.com/office/drawing/2014/main" id="{72907ED1-E9A1-1F4E-A8D7-0FB2D98D559E}"/>
              </a:ext>
            </a:extLst>
          </p:cNvPr>
          <p:cNvSpPr txBox="1"/>
          <p:nvPr/>
        </p:nvSpPr>
        <p:spPr>
          <a:xfrm>
            <a:off x="2830420" y="5126918"/>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Disc</a:t>
            </a:r>
            <a:endParaRPr sz="1800" dirty="0">
              <a:latin typeface="Cambria Math"/>
              <a:ea typeface="Cambria Math"/>
              <a:cs typeface="Cambria Math"/>
              <a:sym typeface="Cambria Math"/>
            </a:endParaRPr>
          </a:p>
        </p:txBody>
      </p:sp>
      <p:sp>
        <p:nvSpPr>
          <p:cNvPr id="53" name="Google Shape;157;p18">
            <a:extLst>
              <a:ext uri="{FF2B5EF4-FFF2-40B4-BE49-F238E27FC236}">
                <a16:creationId xmlns:a16="http://schemas.microsoft.com/office/drawing/2014/main" id="{EC73A935-A7E4-004D-B1DE-744CC56CE501}"/>
              </a:ext>
            </a:extLst>
          </p:cNvPr>
          <p:cNvSpPr txBox="1"/>
          <p:nvPr/>
        </p:nvSpPr>
        <p:spPr>
          <a:xfrm>
            <a:off x="2965631" y="862366"/>
            <a:ext cx="245823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latin typeface="Cambria Math"/>
                <a:ea typeface="Cambria Math"/>
                <a:cs typeface="Cambria Math"/>
                <a:sym typeface="Cambria Math"/>
              </a:rPr>
              <a:t>Galactic Halo</a:t>
            </a:r>
            <a:endParaRPr sz="1800" dirty="0">
              <a:latin typeface="Cambria Math"/>
              <a:ea typeface="Cambria Math"/>
              <a:cs typeface="Cambria Math"/>
              <a:sym typeface="Cambria Math"/>
            </a:endParaRPr>
          </a:p>
        </p:txBody>
      </p:sp>
      <p:cxnSp>
        <p:nvCxnSpPr>
          <p:cNvPr id="54" name="Google Shape;156;p18">
            <a:extLst>
              <a:ext uri="{FF2B5EF4-FFF2-40B4-BE49-F238E27FC236}">
                <a16:creationId xmlns:a16="http://schemas.microsoft.com/office/drawing/2014/main" id="{FF956533-C9B6-DC47-ACEE-FB322D56F540}"/>
              </a:ext>
            </a:extLst>
          </p:cNvPr>
          <p:cNvCxnSpPr>
            <a:cxnSpLocks/>
          </p:cNvCxnSpPr>
          <p:nvPr/>
        </p:nvCxnSpPr>
        <p:spPr>
          <a:xfrm flipV="1">
            <a:off x="3610432" y="3942276"/>
            <a:ext cx="714061" cy="1184642"/>
          </a:xfrm>
          <a:prstGeom prst="straightConnector1">
            <a:avLst/>
          </a:prstGeom>
          <a:noFill/>
          <a:ln w="60325" cap="flat" cmpd="sng">
            <a:solidFill>
              <a:schemeClr val="accent1"/>
            </a:solidFill>
            <a:prstDash val="solid"/>
            <a:round/>
            <a:headEnd type="none" w="sm" len="sm"/>
            <a:tailEnd type="triangle" w="med" len="med"/>
          </a:ln>
        </p:spPr>
      </p:cxnSp>
      <p:sp>
        <p:nvSpPr>
          <p:cNvPr id="57" name="Google Shape;163;p18">
            <a:extLst>
              <a:ext uri="{FF2B5EF4-FFF2-40B4-BE49-F238E27FC236}">
                <a16:creationId xmlns:a16="http://schemas.microsoft.com/office/drawing/2014/main" id="{490F412D-1340-514D-BA0D-1F5A4B19DAC0}"/>
              </a:ext>
            </a:extLst>
          </p:cNvPr>
          <p:cNvSpPr txBox="1"/>
          <p:nvPr/>
        </p:nvSpPr>
        <p:spPr>
          <a:xfrm>
            <a:off x="41409" y="809978"/>
            <a:ext cx="2235962"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dirty="0">
                <a:solidFill>
                  <a:schemeClr val="dk1"/>
                </a:solidFill>
                <a:latin typeface="Cambria Math"/>
                <a:ea typeface="Cambria Math"/>
                <a:cs typeface="Cambria Math"/>
                <a:sym typeface="Cambria Math"/>
              </a:rPr>
              <a:t>We need magnetic fields to understand </a:t>
            </a:r>
            <a:r>
              <a:rPr lang="en-US" sz="2000" dirty="0">
                <a:solidFill>
                  <a:srgbClr val="C00000"/>
                </a:solidFill>
                <a:latin typeface="Cambria Math"/>
                <a:ea typeface="Cambria Math"/>
                <a:cs typeface="Cambria Math"/>
                <a:sym typeface="Cambria Math"/>
              </a:rPr>
              <a:t>deflections </a:t>
            </a:r>
            <a:r>
              <a:rPr lang="en-US" sz="2000" dirty="0">
                <a:solidFill>
                  <a:schemeClr val="dk1"/>
                </a:solidFill>
                <a:latin typeface="Cambria Math"/>
                <a:ea typeface="Cambria Math"/>
                <a:cs typeface="Cambria Math"/>
                <a:sym typeface="Cambria Math"/>
              </a:rPr>
              <a:t>of cosmic rays.</a:t>
            </a:r>
            <a:endParaRPr sz="2000" dirty="0">
              <a:solidFill>
                <a:schemeClr val="dk1"/>
              </a:solidFill>
              <a:latin typeface="Cambria Math"/>
              <a:ea typeface="Cambria Math"/>
              <a:cs typeface="Cambria Math"/>
              <a:sym typeface="Cambria Math"/>
            </a:endParaRPr>
          </a:p>
        </p:txBody>
      </p:sp>
      <p:sp>
        <p:nvSpPr>
          <p:cNvPr id="58" name="Google Shape;169;p18">
            <a:extLst>
              <a:ext uri="{FF2B5EF4-FFF2-40B4-BE49-F238E27FC236}">
                <a16:creationId xmlns:a16="http://schemas.microsoft.com/office/drawing/2014/main" id="{396FAF1C-4CC5-594A-B36E-7112F098A6D8}"/>
              </a:ext>
            </a:extLst>
          </p:cNvPr>
          <p:cNvSpPr txBox="1"/>
          <p:nvPr/>
        </p:nvSpPr>
        <p:spPr>
          <a:xfrm>
            <a:off x="265814" y="4997302"/>
            <a:ext cx="1743739"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Cambria Math"/>
                <a:ea typeface="Cambria Math"/>
                <a:cs typeface="Cambria Math"/>
                <a:sym typeface="Cambria Math"/>
              </a:rPr>
              <a:t>Note: We do not have any accurate estimates for the Halo !</a:t>
            </a:r>
            <a:endParaRPr sz="1800" dirty="0">
              <a:solidFill>
                <a:schemeClr val="dk1"/>
              </a:solidFill>
              <a:latin typeface="Cambria Math"/>
              <a:ea typeface="Cambria Math"/>
              <a:cs typeface="Cambria Math"/>
              <a:sym typeface="Cambria Math"/>
            </a:endParaRPr>
          </a:p>
        </p:txBody>
      </p:sp>
      <p:sp>
        <p:nvSpPr>
          <p:cNvPr id="60" name="Footer Placeholder 59">
            <a:extLst>
              <a:ext uri="{FF2B5EF4-FFF2-40B4-BE49-F238E27FC236}">
                <a16:creationId xmlns:a16="http://schemas.microsoft.com/office/drawing/2014/main" id="{6AD7BDC2-CCCF-4845-B3CC-E8FE94467130}"/>
              </a:ext>
            </a:extLst>
          </p:cNvPr>
          <p:cNvSpPr>
            <a:spLocks noGrp="1"/>
          </p:cNvSpPr>
          <p:nvPr>
            <p:ph type="ftr" sz="quarter" idx="10"/>
          </p:nvPr>
        </p:nvSpPr>
        <p:spPr>
          <a:xfrm>
            <a:off x="-282454" y="6618364"/>
            <a:ext cx="3259183" cy="293273"/>
          </a:xfrm>
        </p:spPr>
        <p:txBody>
          <a:bodyPr/>
          <a:lstStyle/>
          <a:p>
            <a:r>
              <a:rPr lang="en-GB"/>
              <a:t>V. Shaw - DESY, Zeuthen, TeVPa 2022</a:t>
            </a:r>
            <a:endParaRPr lang="en-DE" dirty="0"/>
          </a:p>
        </p:txBody>
      </p:sp>
      <p:sp>
        <p:nvSpPr>
          <p:cNvPr id="59" name="Slide Number Placeholder 58">
            <a:extLst>
              <a:ext uri="{FF2B5EF4-FFF2-40B4-BE49-F238E27FC236}">
                <a16:creationId xmlns:a16="http://schemas.microsoft.com/office/drawing/2014/main" id="{DD751068-B3BC-0F4C-8673-09F20C92D0FF}"/>
              </a:ext>
            </a:extLst>
          </p:cNvPr>
          <p:cNvSpPr>
            <a:spLocks noGrp="1"/>
          </p:cNvSpPr>
          <p:nvPr>
            <p:ph type="sldNum" sz="quarter" idx="11"/>
          </p:nvPr>
        </p:nvSpPr>
        <p:spPr/>
        <p:txBody>
          <a:bodyPr/>
          <a:lstStyle/>
          <a:p>
            <a:fld id="{79005ED1-5E81-FA41-8DF2-414BA7B25771}" type="slidenum">
              <a:rPr lang="en-DE" smtClean="0"/>
              <a:t>4</a:t>
            </a:fld>
            <a:endParaRPr lang="en-DE" dirty="0"/>
          </a:p>
        </p:txBody>
      </p:sp>
    </p:spTree>
    <p:extLst>
      <p:ext uri="{BB962C8B-B14F-4D97-AF65-F5344CB8AC3E}">
        <p14:creationId xmlns:p14="http://schemas.microsoft.com/office/powerpoint/2010/main" val="2187778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E0DD16F-08B4-854F-B8E5-730330CF6A24}"/>
              </a:ext>
            </a:extLst>
          </p:cNvPr>
          <p:cNvSpPr>
            <a:spLocks noGrp="1"/>
          </p:cNvSpPr>
          <p:nvPr>
            <p:ph type="ftr" sz="quarter" idx="10"/>
          </p:nvPr>
        </p:nvSpPr>
        <p:spPr/>
        <p:txBody>
          <a:bodyPr/>
          <a:lstStyle/>
          <a:p>
            <a:r>
              <a:rPr lang="en-GB"/>
              <a:t>V. Shaw - DESY, Zeuthen, TeVPa 2022</a:t>
            </a:r>
            <a:endParaRPr lang="en-DE" dirty="0"/>
          </a:p>
        </p:txBody>
      </p:sp>
      <p:sp>
        <p:nvSpPr>
          <p:cNvPr id="4" name="Slide Number Placeholder 3">
            <a:extLst>
              <a:ext uri="{FF2B5EF4-FFF2-40B4-BE49-F238E27FC236}">
                <a16:creationId xmlns:a16="http://schemas.microsoft.com/office/drawing/2014/main" id="{50467635-2C70-DF49-9178-7C413676CF89}"/>
              </a:ext>
            </a:extLst>
          </p:cNvPr>
          <p:cNvSpPr>
            <a:spLocks noGrp="1"/>
          </p:cNvSpPr>
          <p:nvPr>
            <p:ph type="sldNum" sz="quarter" idx="11"/>
          </p:nvPr>
        </p:nvSpPr>
        <p:spPr/>
        <p:txBody>
          <a:bodyPr/>
          <a:lstStyle/>
          <a:p>
            <a:fld id="{79005ED1-5E81-FA41-8DF2-414BA7B25771}" type="slidenum">
              <a:rPr lang="en-DE" smtClean="0"/>
              <a:t>5</a:t>
            </a:fld>
            <a:endParaRPr lang="en-DE"/>
          </a:p>
        </p:txBody>
      </p:sp>
      <p:sp>
        <p:nvSpPr>
          <p:cNvPr id="6" name="Graphic 13" descr="Pot of gold with solid fill">
            <a:extLst>
              <a:ext uri="{FF2B5EF4-FFF2-40B4-BE49-F238E27FC236}">
                <a16:creationId xmlns:a16="http://schemas.microsoft.com/office/drawing/2014/main" id="{EDC5FA05-5295-7240-B28D-2A84E3E23495}"/>
              </a:ext>
            </a:extLst>
          </p:cNvPr>
          <p:cNvSpPr/>
          <p:nvPr/>
        </p:nvSpPr>
        <p:spPr>
          <a:xfrm>
            <a:off x="4219322" y="2280030"/>
            <a:ext cx="3753355" cy="3420332"/>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7" name="TextBox 6">
            <a:extLst>
              <a:ext uri="{FF2B5EF4-FFF2-40B4-BE49-F238E27FC236}">
                <a16:creationId xmlns:a16="http://schemas.microsoft.com/office/drawing/2014/main" id="{F666F635-1231-F849-BF71-919D6880264D}"/>
              </a:ext>
            </a:extLst>
          </p:cNvPr>
          <p:cNvSpPr txBox="1"/>
          <p:nvPr/>
        </p:nvSpPr>
        <p:spPr>
          <a:xfrm>
            <a:off x="4287115" y="2280030"/>
            <a:ext cx="3583898" cy="908864"/>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3600" dirty="0">
                <a:solidFill>
                  <a:srgbClr val="002060"/>
                </a:solidFill>
                <a:latin typeface="Times" pitchFamily="2" charset="0"/>
              </a:rPr>
              <a:t>Synchrotron</a:t>
            </a:r>
            <a:endParaRPr lang="en-DE" sz="4400" dirty="0">
              <a:solidFill>
                <a:srgbClr val="002060"/>
              </a:solidFill>
              <a:latin typeface="Times" pitchFamily="2" charset="0"/>
            </a:endParaRPr>
          </a:p>
        </p:txBody>
      </p:sp>
      <p:sp>
        <p:nvSpPr>
          <p:cNvPr id="8" name="TextBox 7">
            <a:extLst>
              <a:ext uri="{FF2B5EF4-FFF2-40B4-BE49-F238E27FC236}">
                <a16:creationId xmlns:a16="http://schemas.microsoft.com/office/drawing/2014/main" id="{8E9E9AD1-3A48-2042-B58C-64BF7AC588B9}"/>
              </a:ext>
            </a:extLst>
          </p:cNvPr>
          <p:cNvSpPr txBox="1"/>
          <p:nvPr/>
        </p:nvSpPr>
        <p:spPr>
          <a:xfrm rot="2562793">
            <a:off x="3579904" y="1860529"/>
            <a:ext cx="1888099" cy="584775"/>
          </a:xfrm>
          <a:prstGeom prst="rect">
            <a:avLst/>
          </a:prstGeom>
          <a:noFill/>
        </p:spPr>
        <p:txBody>
          <a:bodyPr wrap="square" rtlCol="0">
            <a:spAutoFit/>
          </a:bodyPr>
          <a:lstStyle/>
          <a:p>
            <a:r>
              <a:rPr lang="en-DE" sz="3200" b="1" dirty="0">
                <a:solidFill>
                  <a:schemeClr val="accent2">
                    <a:lumMod val="75000"/>
                  </a:schemeClr>
                </a:solidFill>
                <a:highlight>
                  <a:srgbClr val="FFFF00"/>
                </a:highlight>
                <a:latin typeface="+mj-lt"/>
              </a:rPr>
              <a:t>B-fields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A463C37F-1481-6240-B1FF-EA7B5EC2DB9A}"/>
                  </a:ext>
                </a:extLst>
              </p:cNvPr>
              <p:cNvSpPr txBox="1"/>
              <p:nvPr/>
            </p:nvSpPr>
            <p:spPr>
              <a:xfrm rot="19216220">
                <a:off x="5945330" y="1436483"/>
                <a:ext cx="3558217" cy="111427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3200" b="1" i="1" smtClean="0">
                              <a:solidFill>
                                <a:schemeClr val="accent2">
                                  <a:lumMod val="75000"/>
                                </a:schemeClr>
                              </a:solidFill>
                              <a:highlight>
                                <a:srgbClr val="FFFF00"/>
                              </a:highlight>
                              <a:latin typeface="Cambria Math" panose="02040503050406030204" pitchFamily="18" charset="0"/>
                            </a:rPr>
                          </m:ctrlPr>
                        </m:boxPr>
                        <m:e>
                          <m:f>
                            <m:fPr>
                              <m:ctrlPr>
                                <a:rPr lang="en-US" sz="3200" b="1" i="1" smtClean="0">
                                  <a:solidFill>
                                    <a:schemeClr val="accent2">
                                      <a:lumMod val="75000"/>
                                    </a:schemeClr>
                                  </a:solidFill>
                                  <a:highlight>
                                    <a:srgbClr val="FFFF00"/>
                                  </a:highlight>
                                  <a:latin typeface="Cambria Math" panose="02040503050406030204" pitchFamily="18" charset="0"/>
                                </a:rPr>
                              </m:ctrlPr>
                            </m:fPr>
                            <m:num>
                              <m:r>
                                <a:rPr lang="en-US" sz="3200" b="1" i="0" smtClean="0">
                                  <a:solidFill>
                                    <a:schemeClr val="accent2">
                                      <a:lumMod val="75000"/>
                                    </a:schemeClr>
                                  </a:solidFill>
                                  <a:highlight>
                                    <a:srgbClr val="FFFF00"/>
                                  </a:highlight>
                                  <a:latin typeface="Cambria Math" panose="02040503050406030204" pitchFamily="18" charset="0"/>
                                </a:rPr>
                                <m:t>𝐝</m:t>
                              </m:r>
                              <m:sSub>
                                <m:sSubPr>
                                  <m:ctrlPr>
                                    <a:rPr lang="en-US" sz="3200" b="1" i="1" smtClean="0">
                                      <a:solidFill>
                                        <a:schemeClr val="accent2">
                                          <a:lumMod val="75000"/>
                                        </a:schemeClr>
                                      </a:solidFill>
                                      <a:highlight>
                                        <a:srgbClr val="FFFF00"/>
                                      </a:highlight>
                                      <a:latin typeface="Cambria Math" panose="02040503050406030204" pitchFamily="18" charset="0"/>
                                    </a:rPr>
                                  </m:ctrlPr>
                                </m:sSubPr>
                                <m:e>
                                  <m:r>
                                    <a:rPr lang="en-US" sz="3200" b="1" i="1" smtClean="0">
                                      <a:solidFill>
                                        <a:schemeClr val="accent2">
                                          <a:lumMod val="75000"/>
                                        </a:schemeClr>
                                      </a:solidFill>
                                      <a:highlight>
                                        <a:srgbClr val="FFFF00"/>
                                      </a:highlight>
                                      <a:latin typeface="Cambria Math" panose="02040503050406030204" pitchFamily="18" charset="0"/>
                                    </a:rPr>
                                    <m:t>𝒏</m:t>
                                  </m:r>
                                </m:e>
                                <m:sub>
                                  <m:r>
                                    <a:rPr lang="en-US" sz="3200" b="1" i="1" smtClean="0">
                                      <a:solidFill>
                                        <a:schemeClr val="accent2">
                                          <a:lumMod val="75000"/>
                                        </a:schemeClr>
                                      </a:solidFill>
                                      <a:highlight>
                                        <a:srgbClr val="FFFF00"/>
                                      </a:highlight>
                                      <a:latin typeface="Cambria Math" panose="02040503050406030204" pitchFamily="18" charset="0"/>
                                    </a:rPr>
                                    <m:t>𝒆</m:t>
                                  </m:r>
                                </m:sub>
                              </m:sSub>
                            </m:num>
                            <m:den>
                              <m:r>
                                <a:rPr lang="en-US" sz="3200" b="1" i="0" smtClean="0">
                                  <a:solidFill>
                                    <a:schemeClr val="accent2">
                                      <a:lumMod val="75000"/>
                                    </a:schemeClr>
                                  </a:solidFill>
                                  <a:highlight>
                                    <a:srgbClr val="FFFF00"/>
                                  </a:highlight>
                                  <a:latin typeface="Cambria Math" panose="02040503050406030204" pitchFamily="18" charset="0"/>
                                </a:rPr>
                                <m:t>𝐝𝐥𝐨𝐠</m:t>
                              </m:r>
                              <m:sSub>
                                <m:sSubPr>
                                  <m:ctrlPr>
                                    <a:rPr lang="en-US" sz="3200" b="1" i="1" smtClean="0">
                                      <a:solidFill>
                                        <a:schemeClr val="accent2">
                                          <a:lumMod val="75000"/>
                                        </a:schemeClr>
                                      </a:solidFill>
                                      <a:highlight>
                                        <a:srgbClr val="FFFF00"/>
                                      </a:highlight>
                                      <a:latin typeface="Cambria Math" panose="02040503050406030204" pitchFamily="18" charset="0"/>
                                    </a:rPr>
                                  </m:ctrlPr>
                                </m:sSubPr>
                                <m:e>
                                  <m:r>
                                    <a:rPr lang="en-US" sz="3200" b="1" i="1" smtClean="0">
                                      <a:solidFill>
                                        <a:schemeClr val="accent2">
                                          <a:lumMod val="75000"/>
                                        </a:schemeClr>
                                      </a:solidFill>
                                      <a:highlight>
                                        <a:srgbClr val="FFFF00"/>
                                      </a:highlight>
                                      <a:latin typeface="Cambria Math" panose="02040503050406030204" pitchFamily="18" charset="0"/>
                                    </a:rPr>
                                    <m:t>𝑬</m:t>
                                  </m:r>
                                </m:e>
                                <m:sub>
                                  <m:r>
                                    <a:rPr lang="en-US" sz="3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3200" b="1" dirty="0">
                  <a:solidFill>
                    <a:schemeClr val="accent2">
                      <a:lumMod val="75000"/>
                    </a:schemeClr>
                  </a:solidFill>
                  <a:highlight>
                    <a:srgbClr val="FFFF00"/>
                  </a:highlight>
                  <a:latin typeface="+mj-lt"/>
                </a:endParaRPr>
              </a:p>
            </p:txBody>
          </p:sp>
        </mc:Choice>
        <mc:Fallback xmlns="">
          <p:sp>
            <p:nvSpPr>
              <p:cNvPr id="9" name="TextBox 8">
                <a:extLst>
                  <a:ext uri="{FF2B5EF4-FFF2-40B4-BE49-F238E27FC236}">
                    <a16:creationId xmlns:a16="http://schemas.microsoft.com/office/drawing/2014/main" id="{A463C37F-1481-6240-B1FF-EA7B5EC2DB9A}"/>
                  </a:ext>
                </a:extLst>
              </p:cNvPr>
              <p:cNvSpPr txBox="1">
                <a:spLocks noRot="1" noChangeAspect="1" noMove="1" noResize="1" noEditPoints="1" noAdjustHandles="1" noChangeArrowheads="1" noChangeShapeType="1" noTextEdit="1"/>
              </p:cNvSpPr>
              <p:nvPr/>
            </p:nvSpPr>
            <p:spPr>
              <a:xfrm rot="19216220">
                <a:off x="5945330" y="1436483"/>
                <a:ext cx="3558217" cy="1114279"/>
              </a:xfrm>
              <a:prstGeom prst="rect">
                <a:avLst/>
              </a:prstGeom>
              <a:blipFill>
                <a:blip r:embed="rId2"/>
                <a:stretch>
                  <a:fillRect/>
                </a:stretch>
              </a:blipFill>
            </p:spPr>
            <p:txBody>
              <a:bodyPr/>
              <a:lstStyle/>
              <a:p>
                <a:r>
                  <a:rPr lang="en-DE">
                    <a:noFill/>
                  </a:rPr>
                  <a:t> </a:t>
                </a:r>
              </a:p>
            </p:txBody>
          </p:sp>
        </mc:Fallback>
      </mc:AlternateContent>
      <p:pic>
        <p:nvPicPr>
          <p:cNvPr id="10" name="Graphic 9" descr="Bonfire with solid fill">
            <a:extLst>
              <a:ext uri="{FF2B5EF4-FFF2-40B4-BE49-F238E27FC236}">
                <a16:creationId xmlns:a16="http://schemas.microsoft.com/office/drawing/2014/main" id="{9657FABF-C5D1-534C-A8B3-DB37BC208B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665571" y="5780640"/>
            <a:ext cx="1165153" cy="855211"/>
          </a:xfrm>
          <a:prstGeom prst="rect">
            <a:avLst/>
          </a:prstGeom>
        </p:spPr>
      </p:pic>
      <p:sp>
        <p:nvSpPr>
          <p:cNvPr id="11" name="TextBox 10">
            <a:extLst>
              <a:ext uri="{FF2B5EF4-FFF2-40B4-BE49-F238E27FC236}">
                <a16:creationId xmlns:a16="http://schemas.microsoft.com/office/drawing/2014/main" id="{A85D6092-CF6D-F14F-A919-47BF8EC75211}"/>
              </a:ext>
            </a:extLst>
          </p:cNvPr>
          <p:cNvSpPr txBox="1"/>
          <p:nvPr/>
        </p:nvSpPr>
        <p:spPr>
          <a:xfrm>
            <a:off x="390328" y="342578"/>
            <a:ext cx="11411339" cy="707886"/>
          </a:xfrm>
          <a:prstGeom prst="rect">
            <a:avLst/>
          </a:prstGeom>
          <a:solidFill>
            <a:schemeClr val="bg1"/>
          </a:solidFill>
        </p:spPr>
        <p:txBody>
          <a:bodyPr wrap="square" rtlCol="0">
            <a:spAutoFit/>
          </a:bodyPr>
          <a:lstStyle/>
          <a:p>
            <a:pPr algn="ctr"/>
            <a:r>
              <a:rPr lang="en-DE" sz="4000" b="1" dirty="0">
                <a:ln>
                  <a:solidFill>
                    <a:schemeClr val="tx1"/>
                  </a:solidFill>
                </a:ln>
                <a:solidFill>
                  <a:schemeClr val="accent6">
                    <a:lumMod val="75000"/>
                  </a:schemeClr>
                </a:solidFill>
                <a:latin typeface="+mj-lt"/>
              </a:rPr>
              <a:t>Probing magnetic fields with synchrotron radiation</a:t>
            </a:r>
          </a:p>
        </p:txBody>
      </p:sp>
      <p:cxnSp>
        <p:nvCxnSpPr>
          <p:cNvPr id="12" name="Curved Connector 11">
            <a:extLst>
              <a:ext uri="{FF2B5EF4-FFF2-40B4-BE49-F238E27FC236}">
                <a16:creationId xmlns:a16="http://schemas.microsoft.com/office/drawing/2014/main" id="{6C221ECC-843F-744C-A957-9D487A728A33}"/>
              </a:ext>
            </a:extLst>
          </p:cNvPr>
          <p:cNvCxnSpPr>
            <a:cxnSpLocks/>
          </p:cNvCxnSpPr>
          <p:nvPr/>
        </p:nvCxnSpPr>
        <p:spPr>
          <a:xfrm rot="5400000" flipH="1" flipV="1">
            <a:off x="4927275" y="2052907"/>
            <a:ext cx="650136" cy="274482"/>
          </a:xfrm>
          <a:prstGeom prst="curvedConnector3">
            <a:avLst>
              <a:gd name="adj1" fmla="val 50000"/>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14" name="Curved Connector 13">
            <a:extLst>
              <a:ext uri="{FF2B5EF4-FFF2-40B4-BE49-F238E27FC236}">
                <a16:creationId xmlns:a16="http://schemas.microsoft.com/office/drawing/2014/main" id="{CA7C3FFE-0D7C-9545-8477-734EEE4B357D}"/>
              </a:ext>
            </a:extLst>
          </p:cNvPr>
          <p:cNvCxnSpPr>
            <a:cxnSpLocks/>
          </p:cNvCxnSpPr>
          <p:nvPr/>
        </p:nvCxnSpPr>
        <p:spPr>
          <a:xfrm rot="5400000" flipH="1" flipV="1">
            <a:off x="6666591" y="2052907"/>
            <a:ext cx="650136" cy="274482"/>
          </a:xfrm>
          <a:prstGeom prst="curvedConnector3">
            <a:avLst>
              <a:gd name="adj1" fmla="val 43106"/>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17" name="Curved Connector 16">
            <a:extLst>
              <a:ext uri="{FF2B5EF4-FFF2-40B4-BE49-F238E27FC236}">
                <a16:creationId xmlns:a16="http://schemas.microsoft.com/office/drawing/2014/main" id="{66B0A838-DB6A-3B4E-8E8B-4C78F18CB554}"/>
              </a:ext>
            </a:extLst>
          </p:cNvPr>
          <p:cNvCxnSpPr>
            <a:cxnSpLocks/>
          </p:cNvCxnSpPr>
          <p:nvPr/>
        </p:nvCxnSpPr>
        <p:spPr>
          <a:xfrm rot="5400000" flipH="1" flipV="1">
            <a:off x="6257431" y="2015675"/>
            <a:ext cx="650136" cy="274482"/>
          </a:xfrm>
          <a:prstGeom prst="curvedConnector3">
            <a:avLst>
              <a:gd name="adj1" fmla="val 50000"/>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18" name="Curved Connector 17">
            <a:extLst>
              <a:ext uri="{FF2B5EF4-FFF2-40B4-BE49-F238E27FC236}">
                <a16:creationId xmlns:a16="http://schemas.microsoft.com/office/drawing/2014/main" id="{9F6EB906-C3B7-AF45-A02A-9CE0F5582CF7}"/>
              </a:ext>
            </a:extLst>
          </p:cNvPr>
          <p:cNvCxnSpPr>
            <a:cxnSpLocks/>
          </p:cNvCxnSpPr>
          <p:nvPr/>
        </p:nvCxnSpPr>
        <p:spPr>
          <a:xfrm rot="5400000" flipH="1" flipV="1">
            <a:off x="5516338" y="2010053"/>
            <a:ext cx="605312" cy="283446"/>
          </a:xfrm>
          <a:prstGeom prst="curvedConnector3">
            <a:avLst>
              <a:gd name="adj1" fmla="val 50000"/>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6740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012F4-B171-5D42-A6B7-C175D316C6BF}"/>
              </a:ext>
            </a:extLst>
          </p:cNvPr>
          <p:cNvSpPr>
            <a:spLocks noGrp="1"/>
          </p:cNvSpPr>
          <p:nvPr>
            <p:ph type="title" idx="4294967295"/>
          </p:nvPr>
        </p:nvSpPr>
        <p:spPr>
          <a:xfrm>
            <a:off x="656408" y="221434"/>
            <a:ext cx="10879184" cy="561704"/>
          </a:xfrm>
          <a:prstGeom prst="rect">
            <a:avLst/>
          </a:prstGeom>
        </p:spPr>
        <p:txBody>
          <a:bodyPr>
            <a:noAutofit/>
          </a:bodyPr>
          <a:lstStyle/>
          <a:p>
            <a:pPr algn="ctr"/>
            <a:r>
              <a:rPr lang="en-DE" sz="3600" b="1" dirty="0">
                <a:ln>
                  <a:solidFill>
                    <a:schemeClr val="tx1"/>
                  </a:solidFill>
                </a:ln>
                <a:solidFill>
                  <a:schemeClr val="accent6">
                    <a:lumMod val="75000"/>
                  </a:schemeClr>
                </a:solidFill>
                <a:latin typeface="Times" pitchFamily="2" charset="0"/>
              </a:rPr>
              <a:t>Toy Model – Structured fields</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pic>
        <p:nvPicPr>
          <p:cNvPr id="12" name="Picture 11">
            <a:extLst>
              <a:ext uri="{FF2B5EF4-FFF2-40B4-BE49-F238E27FC236}">
                <a16:creationId xmlns:a16="http://schemas.microsoft.com/office/drawing/2014/main" id="{98851103-0F3B-A24F-816C-3D93ECC54714}"/>
              </a:ext>
            </a:extLst>
          </p:cNvPr>
          <p:cNvPicPr>
            <a:picLocks noChangeAspect="1"/>
          </p:cNvPicPr>
          <p:nvPr/>
        </p:nvPicPr>
        <p:blipFill>
          <a:blip r:embed="rId2"/>
          <a:stretch>
            <a:fillRect/>
          </a:stretch>
        </p:blipFill>
        <p:spPr>
          <a:xfrm>
            <a:off x="6423039" y="1077686"/>
            <a:ext cx="5187198" cy="5187198"/>
          </a:xfrm>
          <a:prstGeom prst="rect">
            <a:avLst/>
          </a:prstGeom>
        </p:spPr>
      </p:pic>
      <p:pic>
        <p:nvPicPr>
          <p:cNvPr id="14" name="Picture 13">
            <a:extLst>
              <a:ext uri="{FF2B5EF4-FFF2-40B4-BE49-F238E27FC236}">
                <a16:creationId xmlns:a16="http://schemas.microsoft.com/office/drawing/2014/main" id="{D12A3A54-18E7-1B44-929D-6B6EDA36564A}"/>
              </a:ext>
            </a:extLst>
          </p:cNvPr>
          <p:cNvPicPr>
            <a:picLocks noChangeAspect="1"/>
          </p:cNvPicPr>
          <p:nvPr/>
        </p:nvPicPr>
        <p:blipFill>
          <a:blip r:embed="rId3"/>
          <a:stretch>
            <a:fillRect/>
          </a:stretch>
        </p:blipFill>
        <p:spPr>
          <a:xfrm>
            <a:off x="731053" y="1228297"/>
            <a:ext cx="4885976" cy="4885976"/>
          </a:xfrm>
          <a:prstGeom prst="rect">
            <a:avLst/>
          </a:prstGeom>
        </p:spPr>
      </p:pic>
      <p:pic>
        <p:nvPicPr>
          <p:cNvPr id="17" name="Picture 16">
            <a:extLst>
              <a:ext uri="{FF2B5EF4-FFF2-40B4-BE49-F238E27FC236}">
                <a16:creationId xmlns:a16="http://schemas.microsoft.com/office/drawing/2014/main" id="{27E20600-4CAE-0A4A-AE79-1215B401A84D}"/>
              </a:ext>
            </a:extLst>
          </p:cNvPr>
          <p:cNvPicPr>
            <a:picLocks noChangeAspect="1"/>
          </p:cNvPicPr>
          <p:nvPr/>
        </p:nvPicPr>
        <p:blipFill>
          <a:blip r:embed="rId4"/>
          <a:stretch>
            <a:fillRect/>
          </a:stretch>
        </p:blipFill>
        <p:spPr>
          <a:xfrm>
            <a:off x="2932145" y="601436"/>
            <a:ext cx="6477000" cy="952500"/>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F3EEC29-4D6F-D444-9D7A-70F976DD21EB}"/>
                  </a:ext>
                </a:extLst>
              </p:cNvPr>
              <p:cNvSpPr txBox="1"/>
              <p:nvPr/>
            </p:nvSpPr>
            <p:spPr>
              <a:xfrm>
                <a:off x="3654723" y="5950362"/>
                <a:ext cx="6477000" cy="391902"/>
              </a:xfrm>
              <a:prstGeom prst="rect">
                <a:avLst/>
              </a:prstGeom>
              <a:no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𝑚𝑎𝑔</m:t>
                        </m:r>
                      </m:sub>
                    </m:sSub>
                    <m:r>
                      <a:rPr lang="en-US" b="0" i="1" smtClean="0">
                        <a:latin typeface="Cambria Math" panose="02040503050406030204" pitchFamily="18" charset="0"/>
                      </a:rPr>
                      <m:t> </m:t>
                    </m:r>
                    <m:r>
                      <m:rPr>
                        <m:lit/>
                      </m:rPr>
                      <a:rPr lang="en-US" b="0" i="1" smtClean="0">
                        <a:latin typeface="Cambria Math" panose="02040503050406030204" pitchFamily="18" charset="0"/>
                      </a:rPr>
                      <m:t>&amp;</m:t>
                    </m:r>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𝑍</m:t>
                        </m:r>
                      </m:e>
                      <m:sub>
                        <m:r>
                          <a:rPr lang="en-US" b="0" i="1" smtClean="0">
                            <a:latin typeface="Cambria Math" panose="02040503050406030204" pitchFamily="18" charset="0"/>
                          </a:rPr>
                          <m:t>𝑚𝑎𝑔</m:t>
                        </m:r>
                      </m:sub>
                    </m:sSub>
                  </m:oMath>
                </a14:m>
                <a:r>
                  <a:rPr lang="en-DE" dirty="0">
                    <a:latin typeface="Times" pitchFamily="2" charset="0"/>
                  </a:rPr>
                  <a:t> = 5 kpc and 6 kpc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𝑠𝑡𝑟</m:t>
                        </m:r>
                      </m:sub>
                    </m:sSub>
                  </m:oMath>
                </a14:m>
                <a:r>
                  <a:rPr lang="en-DE" dirty="0">
                    <a:latin typeface="Times" pitchFamily="2" charset="0"/>
                  </a:rPr>
                  <a:t> = 3.96 </a:t>
                </a:r>
                <a14:m>
                  <m:oMath xmlns:m="http://schemas.openxmlformats.org/officeDocument/2006/math">
                    <m:r>
                      <a:rPr lang="en-US" b="0" i="1" smtClean="0">
                        <a:latin typeface="Cambria Math" panose="02040503050406030204" pitchFamily="18" charset="0"/>
                      </a:rPr>
                      <m:t>𝜇</m:t>
                    </m:r>
                  </m:oMath>
                </a14:m>
                <a:r>
                  <a:rPr lang="en-DE" dirty="0">
                    <a:latin typeface="Times" pitchFamily="2" charset="0"/>
                  </a:rPr>
                  <a:t>G</a:t>
                </a:r>
              </a:p>
            </p:txBody>
          </p:sp>
        </mc:Choice>
        <mc:Fallback xmlns="">
          <p:sp>
            <p:nvSpPr>
              <p:cNvPr id="18" name="TextBox 17">
                <a:extLst>
                  <a:ext uri="{FF2B5EF4-FFF2-40B4-BE49-F238E27FC236}">
                    <a16:creationId xmlns:a16="http://schemas.microsoft.com/office/drawing/2014/main" id="{1F3EEC29-4D6F-D444-9D7A-70F976DD21EB}"/>
                  </a:ext>
                </a:extLst>
              </p:cNvPr>
              <p:cNvSpPr txBox="1">
                <a:spLocks noRot="1" noChangeAspect="1" noMove="1" noResize="1" noEditPoints="1" noAdjustHandles="1" noChangeArrowheads="1" noChangeShapeType="1" noTextEdit="1"/>
              </p:cNvSpPr>
              <p:nvPr/>
            </p:nvSpPr>
            <p:spPr>
              <a:xfrm>
                <a:off x="3654723" y="5950362"/>
                <a:ext cx="6477000" cy="391902"/>
              </a:xfrm>
              <a:prstGeom prst="rect">
                <a:avLst/>
              </a:prstGeom>
              <a:blipFill>
                <a:blip r:embed="rId5"/>
                <a:stretch>
                  <a:fillRect t="-3125" b="-18750"/>
                </a:stretch>
              </a:blipFill>
            </p:spPr>
            <p:txBody>
              <a:bodyPr/>
              <a:lstStyle/>
              <a:p>
                <a:r>
                  <a:rPr lang="en-DE">
                    <a:noFill/>
                  </a:rPr>
                  <a:t> </a:t>
                </a:r>
              </a:p>
            </p:txBody>
          </p:sp>
        </mc:Fallback>
      </mc:AlternateContent>
      <p:sp>
        <p:nvSpPr>
          <p:cNvPr id="3" name="Slide Number Placeholder 2">
            <a:extLst>
              <a:ext uri="{FF2B5EF4-FFF2-40B4-BE49-F238E27FC236}">
                <a16:creationId xmlns:a16="http://schemas.microsoft.com/office/drawing/2014/main" id="{DFCDE21C-626C-2C47-8AFC-11B9D792A5CD}"/>
              </a:ext>
            </a:extLst>
          </p:cNvPr>
          <p:cNvSpPr>
            <a:spLocks noGrp="1"/>
          </p:cNvSpPr>
          <p:nvPr>
            <p:ph type="sldNum" sz="quarter" idx="12"/>
          </p:nvPr>
        </p:nvSpPr>
        <p:spPr/>
        <p:txBody>
          <a:bodyPr/>
          <a:lstStyle/>
          <a:p>
            <a:fld id="{79005ED1-5E81-FA41-8DF2-414BA7B25771}" type="slidenum">
              <a:rPr lang="en-DE" smtClean="0"/>
              <a:t>6</a:t>
            </a:fld>
            <a:endParaRPr lang="en-DE"/>
          </a:p>
        </p:txBody>
      </p:sp>
      <p:sp>
        <p:nvSpPr>
          <p:cNvPr id="4" name="Footer Placeholder 3">
            <a:extLst>
              <a:ext uri="{FF2B5EF4-FFF2-40B4-BE49-F238E27FC236}">
                <a16:creationId xmlns:a16="http://schemas.microsoft.com/office/drawing/2014/main" id="{E6497739-CE72-2B4B-AC54-DD4DCE1D7320}"/>
              </a:ext>
            </a:extLst>
          </p:cNvPr>
          <p:cNvSpPr>
            <a:spLocks noGrp="1"/>
          </p:cNvSpPr>
          <p:nvPr>
            <p:ph type="ftr" sz="quarter" idx="11"/>
          </p:nvPr>
        </p:nvSpPr>
        <p:spPr>
          <a:xfrm>
            <a:off x="-229377" y="6618222"/>
            <a:ext cx="3259183" cy="293273"/>
          </a:xfrm>
        </p:spPr>
        <p:txBody>
          <a:bodyPr/>
          <a:lstStyle/>
          <a:p>
            <a:r>
              <a:rPr lang="en-GB"/>
              <a:t>V. Shaw - DESY, Zeuthen, TeVPa 2022</a:t>
            </a:r>
            <a:endParaRPr lang="en-DE" dirty="0"/>
          </a:p>
        </p:txBody>
      </p:sp>
    </p:spTree>
    <p:extLst>
      <p:ext uri="{BB962C8B-B14F-4D97-AF65-F5344CB8AC3E}">
        <p14:creationId xmlns:p14="http://schemas.microsoft.com/office/powerpoint/2010/main" val="2005046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B3FCFBB-CB8E-4A47-B1E4-106B2EF47FC5}"/>
              </a:ext>
            </a:extLst>
          </p:cNvPr>
          <p:cNvPicPr>
            <a:picLocks noChangeAspect="1"/>
          </p:cNvPicPr>
          <p:nvPr/>
        </p:nvPicPr>
        <p:blipFill>
          <a:blip r:embed="rId2"/>
          <a:stretch>
            <a:fillRect/>
          </a:stretch>
        </p:blipFill>
        <p:spPr>
          <a:xfrm>
            <a:off x="6938867" y="1479527"/>
            <a:ext cx="5188807" cy="399139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889DCA7-8546-084F-AA64-6D4E0BC99E84}"/>
                  </a:ext>
                </a:extLst>
              </p:cNvPr>
              <p:cNvSpPr txBox="1"/>
              <p:nvPr/>
            </p:nvSpPr>
            <p:spPr>
              <a:xfrm>
                <a:off x="7281609" y="1193961"/>
                <a:ext cx="4736220" cy="496546"/>
              </a:xfrm>
              <a:prstGeom prst="rect">
                <a:avLst/>
              </a:prstGeom>
              <a:noFill/>
            </p:spPr>
            <p:txBody>
              <a:bodyPr wrap="square" rtlCol="0">
                <a:spAutoFit/>
              </a:bodyPr>
              <a:lstStyle/>
              <a:p>
                <a:pPr algn="ct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3</m:t>
                        </m:r>
                      </m:den>
                    </m:f>
                    <m:r>
                      <a:rPr lang="en-US" b="0" i="1" smtClean="0">
                        <a:latin typeface="Cambria Math" panose="02040503050406030204" pitchFamily="18" charset="0"/>
                      </a:rPr>
                      <m:t> </m:t>
                    </m:r>
                  </m:oMath>
                </a14:m>
                <a:r>
                  <a:rPr lang="en-DE" dirty="0">
                    <a:latin typeface="+mj-lt"/>
                  </a:rPr>
                  <a:t>Kolmogorov spectrum for turbulent fields</a:t>
                </a:r>
              </a:p>
            </p:txBody>
          </p:sp>
        </mc:Choice>
        <mc:Fallback xmlns="">
          <p:sp>
            <p:nvSpPr>
              <p:cNvPr id="3" name="TextBox 2">
                <a:extLst>
                  <a:ext uri="{FF2B5EF4-FFF2-40B4-BE49-F238E27FC236}">
                    <a16:creationId xmlns:a16="http://schemas.microsoft.com/office/drawing/2014/main" id="{3889DCA7-8546-084F-AA64-6D4E0BC99E84}"/>
                  </a:ext>
                </a:extLst>
              </p:cNvPr>
              <p:cNvSpPr txBox="1">
                <a:spLocks noRot="1" noChangeAspect="1" noMove="1" noResize="1" noEditPoints="1" noAdjustHandles="1" noChangeArrowheads="1" noChangeShapeType="1" noTextEdit="1"/>
              </p:cNvSpPr>
              <p:nvPr/>
            </p:nvSpPr>
            <p:spPr>
              <a:xfrm>
                <a:off x="7281609" y="1193961"/>
                <a:ext cx="4736220" cy="496546"/>
              </a:xfrm>
              <a:prstGeom prst="rect">
                <a:avLst/>
              </a:prstGeom>
              <a:blipFill>
                <a:blip r:embed="rId3"/>
                <a:stretch>
                  <a:fillRect b="-5128"/>
                </a:stretch>
              </a:blipFill>
            </p:spPr>
            <p:txBody>
              <a:bodyPr/>
              <a:lstStyle/>
              <a:p>
                <a:r>
                  <a:rPr lang="en-DE">
                    <a:noFill/>
                  </a:rPr>
                  <a:t> </a:t>
                </a:r>
              </a:p>
            </p:txBody>
          </p:sp>
        </mc:Fallback>
      </mc:AlternateContent>
      <p:sp>
        <p:nvSpPr>
          <p:cNvPr id="11" name="Title 1">
            <a:extLst>
              <a:ext uri="{FF2B5EF4-FFF2-40B4-BE49-F238E27FC236}">
                <a16:creationId xmlns:a16="http://schemas.microsoft.com/office/drawing/2014/main" id="{0995FDDE-ADDB-7444-A24C-AAD4EA4D0571}"/>
              </a:ext>
            </a:extLst>
          </p:cNvPr>
          <p:cNvSpPr>
            <a:spLocks noGrp="1"/>
          </p:cNvSpPr>
          <p:nvPr>
            <p:ph type="title" idx="4294967295"/>
          </p:nvPr>
        </p:nvSpPr>
        <p:spPr>
          <a:xfrm>
            <a:off x="656408" y="282088"/>
            <a:ext cx="10879184" cy="561704"/>
          </a:xfrm>
          <a:prstGeom prst="rect">
            <a:avLst/>
          </a:prstGeom>
        </p:spPr>
        <p:txBody>
          <a:bodyPr>
            <a:noAutofit/>
          </a:bodyPr>
          <a:lstStyle/>
          <a:p>
            <a:pPr algn="ctr"/>
            <a:r>
              <a:rPr lang="en-DE" sz="3600" b="1" dirty="0">
                <a:ln>
                  <a:solidFill>
                    <a:schemeClr val="tx1"/>
                  </a:solidFill>
                </a:ln>
                <a:solidFill>
                  <a:schemeClr val="accent6">
                    <a:lumMod val="75000"/>
                  </a:schemeClr>
                </a:solidFill>
                <a:latin typeface="Times" pitchFamily="2" charset="0"/>
              </a:rPr>
              <a:t>Toy Model –Turbulent fields</a:t>
            </a:r>
            <a:br>
              <a:rPr lang="en-DE" sz="3600" b="1" dirty="0">
                <a:ln>
                  <a:solidFill>
                    <a:schemeClr val="tx1"/>
                  </a:solidFill>
                </a:ln>
                <a:solidFill>
                  <a:schemeClr val="accent6">
                    <a:lumMod val="75000"/>
                  </a:schemeClr>
                </a:solidFill>
                <a:latin typeface="Times" pitchFamily="2" charset="0"/>
              </a:rPr>
            </a:br>
            <a:endParaRPr lang="en-DE" sz="3600" b="1" dirty="0">
              <a:ln>
                <a:solidFill>
                  <a:schemeClr val="tx1"/>
                </a:solidFill>
              </a:ln>
              <a:solidFill>
                <a:schemeClr val="accent6">
                  <a:lumMod val="75000"/>
                </a:schemeClr>
              </a:solidFill>
              <a:latin typeface="Times" pitchFamily="2" charset="0"/>
            </a:endParaRPr>
          </a:p>
        </p:txBody>
      </p:sp>
      <p:sp>
        <p:nvSpPr>
          <p:cNvPr id="17" name="TextBox 16">
            <a:extLst>
              <a:ext uri="{FF2B5EF4-FFF2-40B4-BE49-F238E27FC236}">
                <a16:creationId xmlns:a16="http://schemas.microsoft.com/office/drawing/2014/main" id="{A98DD73D-FFDB-FF4C-BF1F-B52749C2361B}"/>
              </a:ext>
            </a:extLst>
          </p:cNvPr>
          <p:cNvSpPr txBox="1"/>
          <p:nvPr/>
        </p:nvSpPr>
        <p:spPr>
          <a:xfrm>
            <a:off x="7884755" y="5470917"/>
            <a:ext cx="3529928" cy="369332"/>
          </a:xfrm>
          <a:prstGeom prst="rect">
            <a:avLst/>
          </a:prstGeom>
          <a:noFill/>
        </p:spPr>
        <p:txBody>
          <a:bodyPr wrap="square" rtlCol="0">
            <a:spAutoFit/>
          </a:bodyPr>
          <a:lstStyle/>
          <a:p>
            <a:r>
              <a:rPr lang="en-DE" b="1" dirty="0">
                <a:latin typeface="Times" pitchFamily="2" charset="0"/>
              </a:rPr>
              <a:t>Almost same power in each mode</a:t>
            </a:r>
          </a:p>
        </p:txBody>
      </p:sp>
      <p:sp>
        <p:nvSpPr>
          <p:cNvPr id="2" name="Slide Number Placeholder 1">
            <a:extLst>
              <a:ext uri="{FF2B5EF4-FFF2-40B4-BE49-F238E27FC236}">
                <a16:creationId xmlns:a16="http://schemas.microsoft.com/office/drawing/2014/main" id="{0E9061E0-9A71-0B47-9B13-860D4982ACCD}"/>
              </a:ext>
            </a:extLst>
          </p:cNvPr>
          <p:cNvSpPr>
            <a:spLocks noGrp="1"/>
          </p:cNvSpPr>
          <p:nvPr>
            <p:ph type="sldNum" sz="quarter" idx="12"/>
          </p:nvPr>
        </p:nvSpPr>
        <p:spPr>
          <a:xfrm>
            <a:off x="9435994" y="6521723"/>
            <a:ext cx="2743200" cy="365125"/>
          </a:xfrm>
        </p:spPr>
        <p:txBody>
          <a:bodyPr/>
          <a:lstStyle/>
          <a:p>
            <a:fld id="{79005ED1-5E81-FA41-8DF2-414BA7B25771}" type="slidenum">
              <a:rPr lang="en-DE" smtClean="0"/>
              <a:t>7</a:t>
            </a:fld>
            <a:endParaRPr lang="en-DE" dirty="0"/>
          </a:p>
        </p:txBody>
      </p:sp>
      <p:sp>
        <p:nvSpPr>
          <p:cNvPr id="4" name="Footer Placeholder 3">
            <a:extLst>
              <a:ext uri="{FF2B5EF4-FFF2-40B4-BE49-F238E27FC236}">
                <a16:creationId xmlns:a16="http://schemas.microsoft.com/office/drawing/2014/main" id="{E04BDC67-F891-3749-8661-507D23640E9F}"/>
              </a:ext>
            </a:extLst>
          </p:cNvPr>
          <p:cNvSpPr>
            <a:spLocks noGrp="1"/>
          </p:cNvSpPr>
          <p:nvPr>
            <p:ph type="ftr" sz="quarter" idx="11"/>
          </p:nvPr>
        </p:nvSpPr>
        <p:spPr>
          <a:xfrm>
            <a:off x="0" y="6590793"/>
            <a:ext cx="3259183" cy="293273"/>
          </a:xfrm>
        </p:spPr>
        <p:txBody>
          <a:bodyPr/>
          <a:lstStyle/>
          <a:p>
            <a:r>
              <a:rPr lang="en-GB"/>
              <a:t>V. Shaw - DESY, Zeuthen, TeVPa 2022</a:t>
            </a:r>
            <a:endParaRPr lang="en-DE" dirty="0"/>
          </a:p>
        </p:txBody>
      </p:sp>
      <p:grpSp>
        <p:nvGrpSpPr>
          <p:cNvPr id="7" name="Group 6">
            <a:extLst>
              <a:ext uri="{FF2B5EF4-FFF2-40B4-BE49-F238E27FC236}">
                <a16:creationId xmlns:a16="http://schemas.microsoft.com/office/drawing/2014/main" id="{133F151E-3CCD-8E46-A995-C34A3650281C}"/>
              </a:ext>
            </a:extLst>
          </p:cNvPr>
          <p:cNvGrpSpPr/>
          <p:nvPr/>
        </p:nvGrpSpPr>
        <p:grpSpPr>
          <a:xfrm>
            <a:off x="803580" y="3753974"/>
            <a:ext cx="5292419" cy="2619826"/>
            <a:chOff x="64329" y="435219"/>
            <a:chExt cx="5188806" cy="2474521"/>
          </a:xfrm>
        </p:grpSpPr>
        <p:pic>
          <p:nvPicPr>
            <p:cNvPr id="16" name="Google Shape;203;p21">
              <a:extLst>
                <a:ext uri="{FF2B5EF4-FFF2-40B4-BE49-F238E27FC236}">
                  <a16:creationId xmlns:a16="http://schemas.microsoft.com/office/drawing/2014/main" id="{880D03EA-436B-1842-9DF5-A4CEE9492B02}"/>
                </a:ext>
              </a:extLst>
            </p:cNvPr>
            <p:cNvPicPr preferRelativeResize="0"/>
            <p:nvPr/>
          </p:nvPicPr>
          <p:blipFill rotWithShape="1">
            <a:blip r:embed="rId4">
              <a:alphaModFix/>
            </a:blip>
            <a:srcRect l="10495" t="36843" r="8109" b="34672"/>
            <a:stretch/>
          </p:blipFill>
          <p:spPr>
            <a:xfrm>
              <a:off x="64329" y="1710977"/>
              <a:ext cx="5188806" cy="1198763"/>
            </a:xfrm>
            <a:prstGeom prst="rect">
              <a:avLst/>
            </a:prstGeom>
            <a:noFill/>
            <a:ln>
              <a:noFill/>
            </a:ln>
          </p:spPr>
        </p:pic>
        <p:pic>
          <p:nvPicPr>
            <p:cNvPr id="18" name="Google Shape;103;p15">
              <a:extLst>
                <a:ext uri="{FF2B5EF4-FFF2-40B4-BE49-F238E27FC236}">
                  <a16:creationId xmlns:a16="http://schemas.microsoft.com/office/drawing/2014/main" id="{6639E88A-1261-D54D-87CF-2AB372E9CE61}"/>
                </a:ext>
              </a:extLst>
            </p:cNvPr>
            <p:cNvPicPr preferRelativeResize="0"/>
            <p:nvPr/>
          </p:nvPicPr>
          <p:blipFill rotWithShape="1">
            <a:blip r:embed="rId5">
              <a:alphaModFix/>
            </a:blip>
            <a:srcRect t="215" b="47151"/>
            <a:stretch/>
          </p:blipFill>
          <p:spPr>
            <a:xfrm>
              <a:off x="105432" y="435219"/>
              <a:ext cx="5072747" cy="1285222"/>
            </a:xfrm>
            <a:prstGeom prst="rect">
              <a:avLst/>
            </a:prstGeom>
            <a:noFill/>
            <a:ln>
              <a:noFill/>
            </a:ln>
          </p:spPr>
        </p:pic>
      </p:grpSp>
      <p:pic>
        <p:nvPicPr>
          <p:cNvPr id="9" name="Picture 8" descr="Diagram&#10;&#10;Description automatically generated">
            <a:extLst>
              <a:ext uri="{FF2B5EF4-FFF2-40B4-BE49-F238E27FC236}">
                <a16:creationId xmlns:a16="http://schemas.microsoft.com/office/drawing/2014/main" id="{D9136D33-6CAB-8F45-8461-EE4F7F1CD093}"/>
              </a:ext>
            </a:extLst>
          </p:cNvPr>
          <p:cNvPicPr>
            <a:picLocks noChangeAspect="1"/>
          </p:cNvPicPr>
          <p:nvPr/>
        </p:nvPicPr>
        <p:blipFill>
          <a:blip r:embed="rId6"/>
          <a:stretch>
            <a:fillRect/>
          </a:stretch>
        </p:blipFill>
        <p:spPr>
          <a:xfrm>
            <a:off x="174170" y="695309"/>
            <a:ext cx="3417039" cy="2562779"/>
          </a:xfrm>
          <a:prstGeom prst="rect">
            <a:avLst/>
          </a:prstGeom>
          <a:effectLst>
            <a:softEdge rad="31750"/>
          </a:effectLst>
        </p:spPr>
      </p:pic>
      <p:sp>
        <p:nvSpPr>
          <p:cNvPr id="24" name="Rounded Rectangle 23">
            <a:extLst>
              <a:ext uri="{FF2B5EF4-FFF2-40B4-BE49-F238E27FC236}">
                <a16:creationId xmlns:a16="http://schemas.microsoft.com/office/drawing/2014/main" id="{C6DDDEA0-2D5B-7044-B8B5-61FACA22750C}"/>
              </a:ext>
            </a:extLst>
          </p:cNvPr>
          <p:cNvSpPr/>
          <p:nvPr/>
        </p:nvSpPr>
        <p:spPr>
          <a:xfrm>
            <a:off x="3660380" y="856246"/>
            <a:ext cx="3903020" cy="497540"/>
          </a:xfrm>
          <a:prstGeom prst="roundRect">
            <a:avLst/>
          </a:prstGeom>
          <a:solidFill>
            <a:schemeClr val="accent4">
              <a:lumMod val="40000"/>
              <a:lumOff val="60000"/>
              <a:alpha val="31000"/>
            </a:schemeClr>
          </a:solidFill>
          <a:ln w="66675">
            <a:solidFill>
              <a:schemeClr val="accent2">
                <a:lumMod val="75000"/>
                <a:alpha val="9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dirty="0"/>
          </a:p>
        </p:txBody>
      </p:sp>
      <p:sp>
        <p:nvSpPr>
          <p:cNvPr id="22" name="TextBox 21">
            <a:extLst>
              <a:ext uri="{FF2B5EF4-FFF2-40B4-BE49-F238E27FC236}">
                <a16:creationId xmlns:a16="http://schemas.microsoft.com/office/drawing/2014/main" id="{1288A852-0BFB-5B40-80E5-F9A1C5C16CD0}"/>
              </a:ext>
            </a:extLst>
          </p:cNvPr>
          <p:cNvSpPr txBox="1"/>
          <p:nvPr/>
        </p:nvSpPr>
        <p:spPr>
          <a:xfrm>
            <a:off x="3905249" y="916257"/>
            <a:ext cx="7959011" cy="369332"/>
          </a:xfrm>
          <a:prstGeom prst="rect">
            <a:avLst/>
          </a:prstGeom>
          <a:noFill/>
        </p:spPr>
        <p:txBody>
          <a:bodyPr wrap="square" rtlCol="0">
            <a:spAutoFit/>
          </a:bodyPr>
          <a:lstStyle/>
          <a:p>
            <a:r>
              <a:rPr lang="en-DE" b="1" dirty="0">
                <a:solidFill>
                  <a:schemeClr val="accent6">
                    <a:lumMod val="50000"/>
                  </a:schemeClr>
                </a:solidFill>
                <a:latin typeface="+mj-lt"/>
              </a:rPr>
              <a:t>Outflow induces turbulent fields</a:t>
            </a:r>
          </a:p>
        </p:txBody>
      </p:sp>
      <p:sp>
        <p:nvSpPr>
          <p:cNvPr id="25" name="Rectangle 24">
            <a:extLst>
              <a:ext uri="{FF2B5EF4-FFF2-40B4-BE49-F238E27FC236}">
                <a16:creationId xmlns:a16="http://schemas.microsoft.com/office/drawing/2014/main" id="{AEE392AF-113A-0549-9901-8FCECF24D406}"/>
              </a:ext>
            </a:extLst>
          </p:cNvPr>
          <p:cNvSpPr/>
          <p:nvPr/>
        </p:nvSpPr>
        <p:spPr>
          <a:xfrm>
            <a:off x="5863723" y="6606737"/>
            <a:ext cx="6263951" cy="215444"/>
          </a:xfrm>
          <a:prstGeom prst="rect">
            <a:avLst/>
          </a:prstGeom>
        </p:spPr>
        <p:txBody>
          <a:bodyPr wrap="square">
            <a:spAutoFit/>
          </a:bodyPr>
          <a:lstStyle/>
          <a:p>
            <a:r>
              <a:rPr lang="en-US" sz="800" dirty="0">
                <a:latin typeface="Cambria Math"/>
                <a:ea typeface="Cambria Math"/>
                <a:cs typeface="Cambria Math"/>
                <a:sym typeface="Cambria Math"/>
              </a:rPr>
              <a:t>2) </a:t>
            </a:r>
            <a:r>
              <a:rPr lang="en-US" sz="800" dirty="0" err="1">
                <a:latin typeface="Cambria Math"/>
                <a:ea typeface="Cambria Math"/>
                <a:cs typeface="Cambria Math"/>
                <a:sym typeface="Cambria Math"/>
              </a:rPr>
              <a:t>Predehl</a:t>
            </a:r>
            <a:r>
              <a:rPr lang="en-US" sz="800" dirty="0">
                <a:latin typeface="Cambria Math"/>
                <a:ea typeface="Cambria Math"/>
                <a:cs typeface="Cambria Math"/>
                <a:sym typeface="Cambria Math"/>
              </a:rPr>
              <a:t>, P., </a:t>
            </a:r>
            <a:r>
              <a:rPr lang="en-US" sz="800" dirty="0" err="1">
                <a:latin typeface="Cambria Math"/>
                <a:ea typeface="Cambria Math"/>
                <a:cs typeface="Cambria Math"/>
                <a:sym typeface="Cambria Math"/>
              </a:rPr>
              <a:t>Sunyaev</a:t>
            </a:r>
            <a:r>
              <a:rPr lang="en-US" sz="800" dirty="0">
                <a:latin typeface="Cambria Math"/>
                <a:ea typeface="Cambria Math"/>
                <a:cs typeface="Cambria Math"/>
                <a:sym typeface="Cambria Math"/>
              </a:rPr>
              <a:t>, R.A., Becker, W. et al. Detection of large-scale X-ray bubbles in the Milky Way halo. Nature 588, 227–231 (2020). </a:t>
            </a:r>
          </a:p>
        </p:txBody>
      </p:sp>
      <p:sp>
        <p:nvSpPr>
          <p:cNvPr id="26" name="Rectangle 25">
            <a:extLst>
              <a:ext uri="{FF2B5EF4-FFF2-40B4-BE49-F238E27FC236}">
                <a16:creationId xmlns:a16="http://schemas.microsoft.com/office/drawing/2014/main" id="{826943E8-BE1B-354E-91C4-7726AD9AC9C3}"/>
              </a:ext>
            </a:extLst>
          </p:cNvPr>
          <p:cNvSpPr/>
          <p:nvPr/>
        </p:nvSpPr>
        <p:spPr>
          <a:xfrm>
            <a:off x="5863723" y="6438467"/>
            <a:ext cx="2773516" cy="215444"/>
          </a:xfrm>
          <a:prstGeom prst="rect">
            <a:avLst/>
          </a:prstGeom>
        </p:spPr>
        <p:txBody>
          <a:bodyPr wrap="none">
            <a:spAutoFit/>
          </a:bodyPr>
          <a:lstStyle/>
          <a:p>
            <a:r>
              <a:rPr lang="en-DE" sz="800" dirty="0"/>
              <a:t>1) https://www.cosmos.esa.int/web/planck/picture-gallery</a:t>
            </a:r>
          </a:p>
        </p:txBody>
      </p:sp>
      <p:cxnSp>
        <p:nvCxnSpPr>
          <p:cNvPr id="19" name="Google Shape;156;p18">
            <a:extLst>
              <a:ext uri="{FF2B5EF4-FFF2-40B4-BE49-F238E27FC236}">
                <a16:creationId xmlns:a16="http://schemas.microsoft.com/office/drawing/2014/main" id="{4C598AD3-56CF-6948-BA75-75123E4D6FFE}"/>
              </a:ext>
            </a:extLst>
          </p:cNvPr>
          <p:cNvCxnSpPr>
            <a:cxnSpLocks/>
          </p:cNvCxnSpPr>
          <p:nvPr/>
        </p:nvCxnSpPr>
        <p:spPr>
          <a:xfrm flipH="1">
            <a:off x="2689412" y="1399679"/>
            <a:ext cx="1515035" cy="814631"/>
          </a:xfrm>
          <a:prstGeom prst="straightConnector1">
            <a:avLst/>
          </a:prstGeom>
          <a:noFill/>
          <a:ln w="60325" cap="flat" cmpd="sng">
            <a:solidFill>
              <a:schemeClr val="accent2">
                <a:lumMod val="75000"/>
              </a:schemeClr>
            </a:solidFill>
            <a:prstDash val="solid"/>
            <a:round/>
            <a:headEnd type="none" w="sm" len="sm"/>
            <a:tailEnd type="triangle" w="med" len="med"/>
          </a:ln>
        </p:spPr>
      </p:cxnSp>
    </p:spTree>
    <p:extLst>
      <p:ext uri="{BB962C8B-B14F-4D97-AF65-F5344CB8AC3E}">
        <p14:creationId xmlns:p14="http://schemas.microsoft.com/office/powerpoint/2010/main" val="1200220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5" name="Picture 4">
            <a:extLst>
              <a:ext uri="{FF2B5EF4-FFF2-40B4-BE49-F238E27FC236}">
                <a16:creationId xmlns:a16="http://schemas.microsoft.com/office/drawing/2014/main" id="{F66C8DF8-361C-9845-AD04-D5766BE6AACC}"/>
              </a:ext>
            </a:extLst>
          </p:cNvPr>
          <p:cNvPicPr>
            <a:picLocks noChangeAspect="1"/>
          </p:cNvPicPr>
          <p:nvPr/>
        </p:nvPicPr>
        <p:blipFill>
          <a:blip r:embed="rId3"/>
          <a:stretch>
            <a:fillRect/>
          </a:stretch>
        </p:blipFill>
        <p:spPr>
          <a:xfrm>
            <a:off x="421311" y="1075616"/>
            <a:ext cx="6172571" cy="942857"/>
          </a:xfrm>
          <a:prstGeom prst="rect">
            <a:avLst/>
          </a:prstGeom>
        </p:spPr>
      </p:pic>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66E18F7F-B472-0C4C-81C1-DC8270358DA4}"/>
                  </a:ext>
                </a:extLst>
              </p:cNvPr>
              <p:cNvSpPr/>
              <p:nvPr/>
            </p:nvSpPr>
            <p:spPr>
              <a:xfrm>
                <a:off x="7541983" y="6355159"/>
                <a:ext cx="2758191" cy="369332"/>
              </a:xfrm>
              <a:prstGeom prst="rect">
                <a:avLst/>
              </a:prstGeom>
            </p:spPr>
            <p:txBody>
              <a:bodyPr wrap="none">
                <a:spAutoFit/>
              </a:bodyPr>
              <a:lstStyle/>
              <a:p>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𝑅</m:t>
                        </m:r>
                      </m:e>
                      <m:sub>
                        <m:r>
                          <a:rPr lang="en-US" b="0" i="1" smtClean="0">
                            <a:latin typeface="Cambria Math" panose="02040503050406030204" pitchFamily="18" charset="0"/>
                          </a:rPr>
                          <m:t>𝑒𝑙</m:t>
                        </m:r>
                      </m:sub>
                    </m:sSub>
                    <m:r>
                      <a:rPr lang="en-US" i="1">
                        <a:latin typeface="Cambria Math" panose="02040503050406030204" pitchFamily="18" charset="0"/>
                      </a:rPr>
                      <m:t> </m:t>
                    </m:r>
                    <m:r>
                      <m:rPr>
                        <m:lit/>
                      </m:rPr>
                      <a:rPr lang="en-US" i="1">
                        <a:latin typeface="Cambria Math" panose="02040503050406030204" pitchFamily="18" charset="0"/>
                      </a:rPr>
                      <m:t>&amp;</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𝑍</m:t>
                        </m:r>
                      </m:e>
                      <m:sub>
                        <m:r>
                          <a:rPr lang="en-US" b="0" i="1" smtClean="0">
                            <a:latin typeface="Cambria Math" panose="02040503050406030204" pitchFamily="18" charset="0"/>
                          </a:rPr>
                          <m:t>𝑒𝑙</m:t>
                        </m:r>
                      </m:sub>
                    </m:sSub>
                  </m:oMath>
                </a14:m>
                <a:r>
                  <a:rPr lang="en-DE" dirty="0">
                    <a:latin typeface="Times" pitchFamily="2" charset="0"/>
                  </a:rPr>
                  <a:t> = 5 kpc and 6 kpc</a:t>
                </a:r>
              </a:p>
            </p:txBody>
          </p:sp>
        </mc:Choice>
        <mc:Fallback xmlns="">
          <p:sp>
            <p:nvSpPr>
              <p:cNvPr id="6" name="Rectangle 5">
                <a:extLst>
                  <a:ext uri="{FF2B5EF4-FFF2-40B4-BE49-F238E27FC236}">
                    <a16:creationId xmlns:a16="http://schemas.microsoft.com/office/drawing/2014/main" id="{66E18F7F-B472-0C4C-81C1-DC8270358DA4}"/>
                  </a:ext>
                </a:extLst>
              </p:cNvPr>
              <p:cNvSpPr>
                <a:spLocks noRot="1" noChangeAspect="1" noMove="1" noResize="1" noEditPoints="1" noAdjustHandles="1" noChangeArrowheads="1" noChangeShapeType="1" noTextEdit="1"/>
              </p:cNvSpPr>
              <p:nvPr/>
            </p:nvSpPr>
            <p:spPr>
              <a:xfrm>
                <a:off x="7541983" y="6355159"/>
                <a:ext cx="2758191" cy="369332"/>
              </a:xfrm>
              <a:prstGeom prst="rect">
                <a:avLst/>
              </a:prstGeom>
              <a:blipFill>
                <a:blip r:embed="rId4"/>
                <a:stretch>
                  <a:fillRect t="-6667" r="-913" b="-23333"/>
                </a:stretch>
              </a:blipFill>
            </p:spPr>
            <p:txBody>
              <a:bodyPr/>
              <a:lstStyle/>
              <a:p>
                <a:r>
                  <a:rPr lang="en-DE">
                    <a:noFill/>
                  </a:rPr>
                  <a:t> </a:t>
                </a:r>
              </a:p>
            </p:txBody>
          </p:sp>
        </mc:Fallback>
      </mc:AlternateContent>
      <p:sp>
        <p:nvSpPr>
          <p:cNvPr id="14" name="Title 1">
            <a:extLst>
              <a:ext uri="{FF2B5EF4-FFF2-40B4-BE49-F238E27FC236}">
                <a16:creationId xmlns:a16="http://schemas.microsoft.com/office/drawing/2014/main" id="{E901D9FD-9DD6-8F46-926E-F3CF67480DA4}"/>
              </a:ext>
            </a:extLst>
          </p:cNvPr>
          <p:cNvSpPr>
            <a:spLocks noGrp="1"/>
          </p:cNvSpPr>
          <p:nvPr>
            <p:ph type="title" idx="4294967295"/>
          </p:nvPr>
        </p:nvSpPr>
        <p:spPr>
          <a:xfrm>
            <a:off x="737088" y="200218"/>
            <a:ext cx="10879184" cy="699901"/>
          </a:xfrm>
          <a:prstGeom prst="rect">
            <a:avLst/>
          </a:prstGeom>
        </p:spPr>
        <p:txBody>
          <a:bodyPr>
            <a:noAutofit/>
          </a:bodyPr>
          <a:lstStyle/>
          <a:p>
            <a:pPr algn="ctr"/>
            <a:r>
              <a:rPr lang="en-DE" sz="3200" b="1" dirty="0">
                <a:ln>
                  <a:solidFill>
                    <a:schemeClr val="tx1"/>
                  </a:solidFill>
                </a:ln>
                <a:solidFill>
                  <a:schemeClr val="accent6">
                    <a:lumMod val="75000"/>
                  </a:schemeClr>
                </a:solidFill>
                <a:latin typeface="Times" pitchFamily="2" charset="0"/>
              </a:rPr>
              <a:t>Toy Model – non-thermal electron distribution at 10 GeV</a:t>
            </a:r>
            <a:br>
              <a:rPr lang="en-DE" sz="3200" b="1" dirty="0">
                <a:ln>
                  <a:solidFill>
                    <a:schemeClr val="tx1"/>
                  </a:solidFill>
                </a:ln>
                <a:solidFill>
                  <a:schemeClr val="accent6">
                    <a:lumMod val="75000"/>
                  </a:schemeClr>
                </a:solidFill>
                <a:latin typeface="Times" pitchFamily="2" charset="0"/>
              </a:rPr>
            </a:br>
            <a:endParaRPr lang="en-DE" sz="3200" b="1" dirty="0">
              <a:ln>
                <a:solidFill>
                  <a:schemeClr val="tx1"/>
                </a:solidFill>
              </a:ln>
              <a:solidFill>
                <a:schemeClr val="accent6">
                  <a:lumMod val="75000"/>
                </a:schemeClr>
              </a:solidFill>
              <a:latin typeface="Times" pitchFamily="2" charset="0"/>
            </a:endParaRPr>
          </a:p>
        </p:txBody>
      </p:sp>
      <p:pic>
        <p:nvPicPr>
          <p:cNvPr id="9" name="Picture 8">
            <a:extLst>
              <a:ext uri="{FF2B5EF4-FFF2-40B4-BE49-F238E27FC236}">
                <a16:creationId xmlns:a16="http://schemas.microsoft.com/office/drawing/2014/main" id="{0AEA22AD-7EFC-9D49-B871-B98B10CA7A8C}"/>
              </a:ext>
            </a:extLst>
          </p:cNvPr>
          <p:cNvPicPr>
            <a:picLocks noChangeAspect="1"/>
          </p:cNvPicPr>
          <p:nvPr/>
        </p:nvPicPr>
        <p:blipFill rotWithShape="1">
          <a:blip r:embed="rId5"/>
          <a:srcRect l="2470" t="9406" b="8594"/>
          <a:stretch/>
        </p:blipFill>
        <p:spPr>
          <a:xfrm>
            <a:off x="6489573" y="1579534"/>
            <a:ext cx="5598118" cy="4706767"/>
          </a:xfrm>
          <a:prstGeom prst="rect">
            <a:avLst/>
          </a:prstGeom>
        </p:spPr>
      </p:pic>
      <p:sp>
        <p:nvSpPr>
          <p:cNvPr id="2" name="Slide Number Placeholder 1">
            <a:extLst>
              <a:ext uri="{FF2B5EF4-FFF2-40B4-BE49-F238E27FC236}">
                <a16:creationId xmlns:a16="http://schemas.microsoft.com/office/drawing/2014/main" id="{02EEE490-65D4-484E-A341-6359B4F3A5DC}"/>
              </a:ext>
            </a:extLst>
          </p:cNvPr>
          <p:cNvSpPr>
            <a:spLocks noGrp="1"/>
          </p:cNvSpPr>
          <p:nvPr>
            <p:ph type="sldNum" sz="quarter" idx="12"/>
          </p:nvPr>
        </p:nvSpPr>
        <p:spPr/>
        <p:txBody>
          <a:bodyPr/>
          <a:lstStyle/>
          <a:p>
            <a:fld id="{79005ED1-5E81-FA41-8DF2-414BA7B25771}" type="slidenum">
              <a:rPr lang="en-DE" smtClean="0"/>
              <a:t>8</a:t>
            </a:fld>
            <a:endParaRPr lang="en-DE"/>
          </a:p>
        </p:txBody>
      </p:sp>
      <p:sp>
        <p:nvSpPr>
          <p:cNvPr id="3" name="Footer Placeholder 2">
            <a:extLst>
              <a:ext uri="{FF2B5EF4-FFF2-40B4-BE49-F238E27FC236}">
                <a16:creationId xmlns:a16="http://schemas.microsoft.com/office/drawing/2014/main" id="{B77A832F-E1B9-6E4E-A220-7F7B5D5E1932}"/>
              </a:ext>
            </a:extLst>
          </p:cNvPr>
          <p:cNvSpPr>
            <a:spLocks noGrp="1"/>
          </p:cNvSpPr>
          <p:nvPr>
            <p:ph type="ftr" sz="quarter" idx="11"/>
          </p:nvPr>
        </p:nvSpPr>
        <p:spPr>
          <a:xfrm>
            <a:off x="-607203" y="6590981"/>
            <a:ext cx="4114800" cy="365125"/>
          </a:xfrm>
        </p:spPr>
        <p:txBody>
          <a:bodyPr/>
          <a:lstStyle/>
          <a:p>
            <a:r>
              <a:rPr lang="en-GB"/>
              <a:t>V. Shaw - DESY, Zeuthen, TeVPa 2022</a:t>
            </a:r>
            <a:endParaRPr lang="en-DE" dirty="0"/>
          </a:p>
        </p:txBody>
      </p:sp>
      <p:sp>
        <p:nvSpPr>
          <p:cNvPr id="4" name="TextBox 3">
            <a:extLst>
              <a:ext uri="{FF2B5EF4-FFF2-40B4-BE49-F238E27FC236}">
                <a16:creationId xmlns:a16="http://schemas.microsoft.com/office/drawing/2014/main" id="{C1F1D0F5-1731-2240-A291-03704DBAEB85}"/>
              </a:ext>
            </a:extLst>
          </p:cNvPr>
          <p:cNvSpPr txBox="1"/>
          <p:nvPr/>
        </p:nvSpPr>
        <p:spPr>
          <a:xfrm>
            <a:off x="421311" y="2890391"/>
            <a:ext cx="6885992" cy="1077218"/>
          </a:xfrm>
          <a:prstGeom prst="rect">
            <a:avLst/>
          </a:prstGeom>
          <a:noFill/>
        </p:spPr>
        <p:txBody>
          <a:bodyPr wrap="square" rtlCol="0">
            <a:spAutoFit/>
          </a:bodyPr>
          <a:lstStyle/>
          <a:p>
            <a:r>
              <a:rPr lang="en-DE" sz="3200" dirty="0">
                <a:solidFill>
                  <a:schemeClr val="accent6">
                    <a:lumMod val="50000"/>
                  </a:schemeClr>
                </a:solidFill>
                <a:latin typeface="+mj-lt"/>
              </a:rPr>
              <a:t>Together magnetic fields and non-thermal electrons give Synchrotron!</a:t>
            </a:r>
          </a:p>
        </p:txBody>
      </p:sp>
      <p:grpSp>
        <p:nvGrpSpPr>
          <p:cNvPr id="13" name="Group 12">
            <a:extLst>
              <a:ext uri="{FF2B5EF4-FFF2-40B4-BE49-F238E27FC236}">
                <a16:creationId xmlns:a16="http://schemas.microsoft.com/office/drawing/2014/main" id="{CB184207-7DE5-2741-8B0D-0731269B7426}"/>
              </a:ext>
            </a:extLst>
          </p:cNvPr>
          <p:cNvGrpSpPr/>
          <p:nvPr/>
        </p:nvGrpSpPr>
        <p:grpSpPr>
          <a:xfrm>
            <a:off x="1959373" y="4245312"/>
            <a:ext cx="2723774" cy="1755414"/>
            <a:chOff x="78313" y="-21383"/>
            <a:chExt cx="2723774" cy="1755414"/>
          </a:xfrm>
        </p:grpSpPr>
        <p:sp>
          <p:nvSpPr>
            <p:cNvPr id="16" name="Graphic 13" descr="Pot of gold with solid fill">
              <a:extLst>
                <a:ext uri="{FF2B5EF4-FFF2-40B4-BE49-F238E27FC236}">
                  <a16:creationId xmlns:a16="http://schemas.microsoft.com/office/drawing/2014/main" id="{0808AE6F-15FE-4F48-9D66-99165C925DB8}"/>
                </a:ext>
              </a:extLst>
            </p:cNvPr>
            <p:cNvSpPr/>
            <p:nvPr/>
          </p:nvSpPr>
          <p:spPr>
            <a:xfrm>
              <a:off x="383205" y="534795"/>
              <a:ext cx="1434169" cy="835987"/>
            </a:xfrm>
            <a:custGeom>
              <a:avLst/>
              <a:gdLst>
                <a:gd name="connsiteX0" fmla="*/ 2011123 w 2392654"/>
                <a:gd name="connsiteY0" fmla="*/ 2020432 h 2292838"/>
                <a:gd name="connsiteX1" fmla="*/ 2392654 w 2392654"/>
                <a:gd name="connsiteY1" fmla="*/ 1273535 h 2292838"/>
                <a:gd name="connsiteX2" fmla="*/ 2182489 w 2392654"/>
                <a:gd name="connsiteY2" fmla="*/ 694772 h 2292838"/>
                <a:gd name="connsiteX3" fmla="*/ 2140456 w 2392654"/>
                <a:gd name="connsiteY3" fmla="*/ 581606 h 2292838"/>
                <a:gd name="connsiteX4" fmla="*/ 2327988 w 2392654"/>
                <a:gd name="connsiteY4" fmla="*/ 368207 h 2292838"/>
                <a:gd name="connsiteX5" fmla="*/ 1930290 w 2392654"/>
                <a:gd name="connsiteY5" fmla="*/ 93375 h 2292838"/>
                <a:gd name="connsiteX6" fmla="*/ 1196327 w 2392654"/>
                <a:gd name="connsiteY6" fmla="*/ 28708 h 2292838"/>
                <a:gd name="connsiteX7" fmla="*/ 1012028 w 2392654"/>
                <a:gd name="connsiteY7" fmla="*/ 31942 h 2292838"/>
                <a:gd name="connsiteX8" fmla="*/ 746896 w 2392654"/>
                <a:gd name="connsiteY8" fmla="*/ 51342 h 2292838"/>
                <a:gd name="connsiteX9" fmla="*/ 462364 w 2392654"/>
                <a:gd name="connsiteY9" fmla="*/ 93375 h 2292838"/>
                <a:gd name="connsiteX10" fmla="*/ 64666 w 2392654"/>
                <a:gd name="connsiteY10" fmla="*/ 368207 h 2292838"/>
                <a:gd name="connsiteX11" fmla="*/ 255432 w 2392654"/>
                <a:gd name="connsiteY11" fmla="*/ 581606 h 2292838"/>
                <a:gd name="connsiteX12" fmla="*/ 213399 w 2392654"/>
                <a:gd name="connsiteY12" fmla="*/ 694772 h 2292838"/>
                <a:gd name="connsiteX13" fmla="*/ 0 w 2392654"/>
                <a:gd name="connsiteY13" fmla="*/ 1273535 h 2292838"/>
                <a:gd name="connsiteX14" fmla="*/ 381531 w 2392654"/>
                <a:gd name="connsiteY14" fmla="*/ 2017198 h 2292838"/>
                <a:gd name="connsiteX15" fmla="*/ 329798 w 2392654"/>
                <a:gd name="connsiteY15" fmla="*/ 2068931 h 2292838"/>
                <a:gd name="connsiteX16" fmla="*/ 329798 w 2392654"/>
                <a:gd name="connsiteY16" fmla="*/ 2253231 h 2292838"/>
                <a:gd name="connsiteX17" fmla="*/ 514097 w 2392654"/>
                <a:gd name="connsiteY17" fmla="*/ 2253231 h 2292838"/>
                <a:gd name="connsiteX18" fmla="*/ 514097 w 2392654"/>
                <a:gd name="connsiteY18" fmla="*/ 2253231 h 2292838"/>
                <a:gd name="connsiteX19" fmla="*/ 607864 w 2392654"/>
                <a:gd name="connsiteY19" fmla="*/ 2159464 h 2292838"/>
                <a:gd name="connsiteX20" fmla="*/ 1788024 w 2392654"/>
                <a:gd name="connsiteY20" fmla="*/ 2159464 h 2292838"/>
                <a:gd name="connsiteX21" fmla="*/ 1881790 w 2392654"/>
                <a:gd name="connsiteY21" fmla="*/ 2253231 h 2292838"/>
                <a:gd name="connsiteX22" fmla="*/ 2066089 w 2392654"/>
                <a:gd name="connsiteY22" fmla="*/ 2253231 h 2292838"/>
                <a:gd name="connsiteX23" fmla="*/ 2066089 w 2392654"/>
                <a:gd name="connsiteY23" fmla="*/ 2068931 h 2292838"/>
                <a:gd name="connsiteX24" fmla="*/ 2011123 w 2392654"/>
                <a:gd name="connsiteY24" fmla="*/ 2020432 h 2292838"/>
                <a:gd name="connsiteX25" fmla="*/ 226332 w 2392654"/>
                <a:gd name="connsiteY25" fmla="*/ 361740 h 2292838"/>
                <a:gd name="connsiteX26" fmla="*/ 226332 w 2392654"/>
                <a:gd name="connsiteY26" fmla="*/ 419940 h 2292838"/>
                <a:gd name="connsiteX27" fmla="*/ 206932 w 2392654"/>
                <a:gd name="connsiteY27" fmla="*/ 400540 h 2292838"/>
                <a:gd name="connsiteX28" fmla="*/ 200466 w 2392654"/>
                <a:gd name="connsiteY28" fmla="*/ 394073 h 2292838"/>
                <a:gd name="connsiteX29" fmla="*/ 197232 w 2392654"/>
                <a:gd name="connsiteY29" fmla="*/ 384373 h 2292838"/>
                <a:gd name="connsiteX30" fmla="*/ 193999 w 2392654"/>
                <a:gd name="connsiteY30" fmla="*/ 368207 h 2292838"/>
                <a:gd name="connsiteX31" fmla="*/ 248965 w 2392654"/>
                <a:gd name="connsiteY31" fmla="*/ 300307 h 2292838"/>
                <a:gd name="connsiteX32" fmla="*/ 226332 w 2392654"/>
                <a:gd name="connsiteY32" fmla="*/ 361740 h 2292838"/>
                <a:gd name="connsiteX33" fmla="*/ 2188955 w 2392654"/>
                <a:gd name="connsiteY33" fmla="*/ 339107 h 2292838"/>
                <a:gd name="connsiteX34" fmla="*/ 2062856 w 2392654"/>
                <a:gd name="connsiteY34" fmla="*/ 355273 h 2292838"/>
                <a:gd name="connsiteX35" fmla="*/ 1959390 w 2392654"/>
                <a:gd name="connsiteY35" fmla="*/ 381140 h 2292838"/>
                <a:gd name="connsiteX36" fmla="*/ 1965857 w 2392654"/>
                <a:gd name="connsiteY36" fmla="*/ 355273 h 2292838"/>
                <a:gd name="connsiteX37" fmla="*/ 1891490 w 2392654"/>
                <a:gd name="connsiteY37" fmla="*/ 216241 h 2292838"/>
                <a:gd name="connsiteX38" fmla="*/ 2188955 w 2392654"/>
                <a:gd name="connsiteY38" fmla="*/ 339107 h 2292838"/>
                <a:gd name="connsiteX39" fmla="*/ 1173694 w 2392654"/>
                <a:gd name="connsiteY39" fmla="*/ 164508 h 2292838"/>
                <a:gd name="connsiteX40" fmla="*/ 1432359 w 2392654"/>
                <a:gd name="connsiteY40" fmla="*/ 196841 h 2292838"/>
                <a:gd name="connsiteX41" fmla="*/ 1193094 w 2392654"/>
                <a:gd name="connsiteY41" fmla="*/ 300307 h 2292838"/>
                <a:gd name="connsiteX42" fmla="*/ 934429 w 2392654"/>
                <a:gd name="connsiteY42" fmla="*/ 267974 h 2292838"/>
                <a:gd name="connsiteX43" fmla="*/ 1173694 w 2392654"/>
                <a:gd name="connsiteY43" fmla="*/ 164508 h 2292838"/>
                <a:gd name="connsiteX44" fmla="*/ 711330 w 2392654"/>
                <a:gd name="connsiteY44" fmla="*/ 145108 h 2292838"/>
                <a:gd name="connsiteX45" fmla="*/ 963528 w 2392654"/>
                <a:gd name="connsiteY45" fmla="*/ 80442 h 2292838"/>
                <a:gd name="connsiteX46" fmla="*/ 779229 w 2392654"/>
                <a:gd name="connsiteY46" fmla="*/ 264741 h 2292838"/>
                <a:gd name="connsiteX47" fmla="*/ 527031 w 2392654"/>
                <a:gd name="connsiteY47" fmla="*/ 329407 h 2292838"/>
                <a:gd name="connsiteX48" fmla="*/ 711330 w 2392654"/>
                <a:gd name="connsiteY48" fmla="*/ 145108 h 2292838"/>
                <a:gd name="connsiteX49" fmla="*/ 879462 w 2392654"/>
                <a:gd name="connsiteY49" fmla="*/ 339107 h 2292838"/>
                <a:gd name="connsiteX50" fmla="*/ 837429 w 2392654"/>
                <a:gd name="connsiteY50" fmla="*/ 364973 h 2292838"/>
                <a:gd name="connsiteX51" fmla="*/ 585230 w 2392654"/>
                <a:gd name="connsiteY51" fmla="*/ 429640 h 2292838"/>
                <a:gd name="connsiteX52" fmla="*/ 575530 w 2392654"/>
                <a:gd name="connsiteY52" fmla="*/ 413473 h 2292838"/>
                <a:gd name="connsiteX53" fmla="*/ 814796 w 2392654"/>
                <a:gd name="connsiteY53" fmla="*/ 326174 h 2292838"/>
                <a:gd name="connsiteX54" fmla="*/ 872996 w 2392654"/>
                <a:gd name="connsiteY54" fmla="*/ 290607 h 2292838"/>
                <a:gd name="connsiteX55" fmla="*/ 879462 w 2392654"/>
                <a:gd name="connsiteY55" fmla="*/ 339107 h 2292838"/>
                <a:gd name="connsiteX56" fmla="*/ 329798 w 2392654"/>
                <a:gd name="connsiteY56" fmla="*/ 277674 h 2292838"/>
                <a:gd name="connsiteX57" fmla="*/ 468831 w 2392654"/>
                <a:gd name="connsiteY57" fmla="*/ 264741 h 2292838"/>
                <a:gd name="connsiteX58" fmla="*/ 465598 w 2392654"/>
                <a:gd name="connsiteY58" fmla="*/ 361740 h 2292838"/>
                <a:gd name="connsiteX59" fmla="*/ 491464 w 2392654"/>
                <a:gd name="connsiteY59" fmla="*/ 407007 h 2292838"/>
                <a:gd name="connsiteX60" fmla="*/ 329798 w 2392654"/>
                <a:gd name="connsiteY60" fmla="*/ 277674 h 2292838"/>
                <a:gd name="connsiteX61" fmla="*/ 763063 w 2392654"/>
                <a:gd name="connsiteY61" fmla="*/ 555739 h 2292838"/>
                <a:gd name="connsiteX62" fmla="*/ 763063 w 2392654"/>
                <a:gd name="connsiteY62" fmla="*/ 555739 h 2292838"/>
                <a:gd name="connsiteX63" fmla="*/ 426798 w 2392654"/>
                <a:gd name="connsiteY63" fmla="*/ 500773 h 2292838"/>
                <a:gd name="connsiteX64" fmla="*/ 290999 w 2392654"/>
                <a:gd name="connsiteY64" fmla="*/ 381140 h 2292838"/>
                <a:gd name="connsiteX65" fmla="*/ 297465 w 2392654"/>
                <a:gd name="connsiteY65" fmla="*/ 361740 h 2292838"/>
                <a:gd name="connsiteX66" fmla="*/ 517331 w 2392654"/>
                <a:gd name="connsiteY66" fmla="*/ 487839 h 2292838"/>
                <a:gd name="connsiteX67" fmla="*/ 769529 w 2392654"/>
                <a:gd name="connsiteY67" fmla="*/ 533106 h 2292838"/>
                <a:gd name="connsiteX68" fmla="*/ 763063 w 2392654"/>
                <a:gd name="connsiteY68" fmla="*/ 555739 h 2292838"/>
                <a:gd name="connsiteX69" fmla="*/ 1031428 w 2392654"/>
                <a:gd name="connsiteY69" fmla="*/ 575139 h 2292838"/>
                <a:gd name="connsiteX70" fmla="*/ 830962 w 2392654"/>
                <a:gd name="connsiteY70" fmla="*/ 562206 h 2292838"/>
                <a:gd name="connsiteX71" fmla="*/ 863296 w 2392654"/>
                <a:gd name="connsiteY71" fmla="*/ 471673 h 2292838"/>
                <a:gd name="connsiteX72" fmla="*/ 866529 w 2392654"/>
                <a:gd name="connsiteY72" fmla="*/ 423173 h 2292838"/>
                <a:gd name="connsiteX73" fmla="*/ 889162 w 2392654"/>
                <a:gd name="connsiteY73" fmla="*/ 410240 h 2292838"/>
                <a:gd name="connsiteX74" fmla="*/ 1044361 w 2392654"/>
                <a:gd name="connsiteY74" fmla="*/ 487839 h 2292838"/>
                <a:gd name="connsiteX75" fmla="*/ 1031428 w 2392654"/>
                <a:gd name="connsiteY75" fmla="*/ 575139 h 2292838"/>
                <a:gd name="connsiteX76" fmla="*/ 950595 w 2392654"/>
                <a:gd name="connsiteY76" fmla="*/ 374673 h 2292838"/>
                <a:gd name="connsiteX77" fmla="*/ 947362 w 2392654"/>
                <a:gd name="connsiteY77" fmla="*/ 361740 h 2292838"/>
                <a:gd name="connsiteX78" fmla="*/ 1202794 w 2392654"/>
                <a:gd name="connsiteY78" fmla="*/ 368207 h 2292838"/>
                <a:gd name="connsiteX79" fmla="*/ 1445293 w 2392654"/>
                <a:gd name="connsiteY79" fmla="*/ 290607 h 2292838"/>
                <a:gd name="connsiteX80" fmla="*/ 1448526 w 2392654"/>
                <a:gd name="connsiteY80" fmla="*/ 310007 h 2292838"/>
                <a:gd name="connsiteX81" fmla="*/ 1209261 w 2392654"/>
                <a:gd name="connsiteY81" fmla="*/ 413473 h 2292838"/>
                <a:gd name="connsiteX82" fmla="*/ 950595 w 2392654"/>
                <a:gd name="connsiteY82" fmla="*/ 381140 h 2292838"/>
                <a:gd name="connsiteX83" fmla="*/ 950595 w 2392654"/>
                <a:gd name="connsiteY83" fmla="*/ 374673 h 2292838"/>
                <a:gd name="connsiteX84" fmla="*/ 1603725 w 2392654"/>
                <a:gd name="connsiteY84" fmla="*/ 562206 h 2292838"/>
                <a:gd name="connsiteX85" fmla="*/ 1280393 w 2392654"/>
                <a:gd name="connsiteY85" fmla="*/ 578372 h 2292838"/>
                <a:gd name="connsiteX86" fmla="*/ 1112261 w 2392654"/>
                <a:gd name="connsiteY86" fmla="*/ 491073 h 2292838"/>
                <a:gd name="connsiteX87" fmla="*/ 1112261 w 2392654"/>
                <a:gd name="connsiteY87" fmla="*/ 491073 h 2292838"/>
                <a:gd name="connsiteX88" fmla="*/ 1218960 w 2392654"/>
                <a:gd name="connsiteY88" fmla="*/ 481373 h 2292838"/>
                <a:gd name="connsiteX89" fmla="*/ 1348293 w 2392654"/>
                <a:gd name="connsiteY89" fmla="*/ 452273 h 2292838"/>
                <a:gd name="connsiteX90" fmla="*/ 1370926 w 2392654"/>
                <a:gd name="connsiteY90" fmla="*/ 455506 h 2292838"/>
                <a:gd name="connsiteX91" fmla="*/ 1610192 w 2392654"/>
                <a:gd name="connsiteY91" fmla="*/ 555739 h 2292838"/>
                <a:gd name="connsiteX92" fmla="*/ 1606958 w 2392654"/>
                <a:gd name="connsiteY92" fmla="*/ 558972 h 2292838"/>
                <a:gd name="connsiteX93" fmla="*/ 1603725 w 2392654"/>
                <a:gd name="connsiteY93" fmla="*/ 562206 h 2292838"/>
                <a:gd name="connsiteX94" fmla="*/ 1804191 w 2392654"/>
                <a:gd name="connsiteY94" fmla="*/ 536339 h 2292838"/>
                <a:gd name="connsiteX95" fmla="*/ 1681325 w 2392654"/>
                <a:gd name="connsiteY95" fmla="*/ 552506 h 2292838"/>
                <a:gd name="connsiteX96" fmla="*/ 1674858 w 2392654"/>
                <a:gd name="connsiteY96" fmla="*/ 520173 h 2292838"/>
                <a:gd name="connsiteX97" fmla="*/ 1804191 w 2392654"/>
                <a:gd name="connsiteY97" fmla="*/ 536339 h 2292838"/>
                <a:gd name="connsiteX98" fmla="*/ 1804191 w 2392654"/>
                <a:gd name="connsiteY98" fmla="*/ 536339 h 2292838"/>
                <a:gd name="connsiteX99" fmla="*/ 1872090 w 2392654"/>
                <a:gd name="connsiteY99" fmla="*/ 445806 h 2292838"/>
                <a:gd name="connsiteX100" fmla="*/ 1613425 w 2392654"/>
                <a:gd name="connsiteY100" fmla="*/ 439340 h 2292838"/>
                <a:gd name="connsiteX101" fmla="*/ 1480859 w 2392654"/>
                <a:gd name="connsiteY101" fmla="*/ 387607 h 2292838"/>
                <a:gd name="connsiteX102" fmla="*/ 1509959 w 2392654"/>
                <a:gd name="connsiteY102" fmla="*/ 352040 h 2292838"/>
                <a:gd name="connsiteX103" fmla="*/ 1626358 w 2392654"/>
                <a:gd name="connsiteY103" fmla="*/ 394073 h 2292838"/>
                <a:gd name="connsiteX104" fmla="*/ 1878557 w 2392654"/>
                <a:gd name="connsiteY104" fmla="*/ 423173 h 2292838"/>
                <a:gd name="connsiteX105" fmla="*/ 1872090 w 2392654"/>
                <a:gd name="connsiteY105" fmla="*/ 445806 h 2292838"/>
                <a:gd name="connsiteX106" fmla="*/ 1645758 w 2392654"/>
                <a:gd name="connsiteY106" fmla="*/ 329407 h 2292838"/>
                <a:gd name="connsiteX107" fmla="*/ 1519659 w 2392654"/>
                <a:gd name="connsiteY107" fmla="*/ 280907 h 2292838"/>
                <a:gd name="connsiteX108" fmla="*/ 1503492 w 2392654"/>
                <a:gd name="connsiteY108" fmla="*/ 183908 h 2292838"/>
                <a:gd name="connsiteX109" fmla="*/ 1500259 w 2392654"/>
                <a:gd name="connsiteY109" fmla="*/ 167741 h 2292838"/>
                <a:gd name="connsiteX110" fmla="*/ 1684558 w 2392654"/>
                <a:gd name="connsiteY110" fmla="*/ 200074 h 2292838"/>
                <a:gd name="connsiteX111" fmla="*/ 1904424 w 2392654"/>
                <a:gd name="connsiteY111" fmla="*/ 335874 h 2292838"/>
                <a:gd name="connsiteX112" fmla="*/ 1645758 w 2392654"/>
                <a:gd name="connsiteY112" fmla="*/ 329407 h 2292838"/>
                <a:gd name="connsiteX113" fmla="*/ 1645758 w 2392654"/>
                <a:gd name="connsiteY113" fmla="*/ 329407 h 2292838"/>
                <a:gd name="connsiteX114" fmla="*/ 1894724 w 2392654"/>
                <a:gd name="connsiteY114" fmla="*/ 520173 h 2292838"/>
                <a:gd name="connsiteX115" fmla="*/ 1939990 w 2392654"/>
                <a:gd name="connsiteY115" fmla="*/ 465206 h 2292838"/>
                <a:gd name="connsiteX116" fmla="*/ 1943223 w 2392654"/>
                <a:gd name="connsiteY116" fmla="*/ 458740 h 2292838"/>
                <a:gd name="connsiteX117" fmla="*/ 2079023 w 2392654"/>
                <a:gd name="connsiteY117" fmla="*/ 423173 h 2292838"/>
                <a:gd name="connsiteX118" fmla="*/ 2182489 w 2392654"/>
                <a:gd name="connsiteY118" fmla="*/ 410240 h 2292838"/>
                <a:gd name="connsiteX119" fmla="*/ 1894724 w 2392654"/>
                <a:gd name="connsiteY119" fmla="*/ 520173 h 2292838"/>
                <a:gd name="connsiteX120" fmla="*/ 1894724 w 2392654"/>
                <a:gd name="connsiteY120" fmla="*/ 520173 h 2292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2392654" h="2292838">
                  <a:moveTo>
                    <a:pt x="2011123" y="2020432"/>
                  </a:moveTo>
                  <a:cubicBezTo>
                    <a:pt x="2247155" y="1832899"/>
                    <a:pt x="2392654" y="1567767"/>
                    <a:pt x="2392654" y="1273535"/>
                  </a:cubicBezTo>
                  <a:cubicBezTo>
                    <a:pt x="2392654" y="1063370"/>
                    <a:pt x="2315055" y="859671"/>
                    <a:pt x="2182489" y="694772"/>
                  </a:cubicBezTo>
                  <a:cubicBezTo>
                    <a:pt x="2156622" y="662438"/>
                    <a:pt x="2140456" y="623639"/>
                    <a:pt x="2140456" y="581606"/>
                  </a:cubicBezTo>
                  <a:cubicBezTo>
                    <a:pt x="2243922" y="539572"/>
                    <a:pt x="2327988" y="471673"/>
                    <a:pt x="2327988" y="368207"/>
                  </a:cubicBezTo>
                  <a:cubicBezTo>
                    <a:pt x="2327988" y="196841"/>
                    <a:pt x="2101656" y="128941"/>
                    <a:pt x="1930290" y="93375"/>
                  </a:cubicBezTo>
                  <a:cubicBezTo>
                    <a:pt x="1687791" y="48108"/>
                    <a:pt x="1442059" y="25475"/>
                    <a:pt x="1196327" y="28708"/>
                  </a:cubicBezTo>
                  <a:cubicBezTo>
                    <a:pt x="1131661" y="28708"/>
                    <a:pt x="1070228" y="28708"/>
                    <a:pt x="1012028" y="31942"/>
                  </a:cubicBezTo>
                  <a:cubicBezTo>
                    <a:pt x="957062" y="-29491"/>
                    <a:pt x="834196" y="9309"/>
                    <a:pt x="746896" y="51342"/>
                  </a:cubicBezTo>
                  <a:cubicBezTo>
                    <a:pt x="649897" y="61042"/>
                    <a:pt x="556131" y="73975"/>
                    <a:pt x="462364" y="93375"/>
                  </a:cubicBezTo>
                  <a:cubicBezTo>
                    <a:pt x="290999" y="128941"/>
                    <a:pt x="64666" y="196841"/>
                    <a:pt x="64666" y="368207"/>
                  </a:cubicBezTo>
                  <a:cubicBezTo>
                    <a:pt x="64666" y="474906"/>
                    <a:pt x="148733" y="539572"/>
                    <a:pt x="255432" y="581606"/>
                  </a:cubicBezTo>
                  <a:cubicBezTo>
                    <a:pt x="252199" y="623639"/>
                    <a:pt x="239265" y="662438"/>
                    <a:pt x="213399" y="694772"/>
                  </a:cubicBezTo>
                  <a:cubicBezTo>
                    <a:pt x="77600" y="859671"/>
                    <a:pt x="0" y="1063370"/>
                    <a:pt x="0" y="1273535"/>
                  </a:cubicBezTo>
                  <a:cubicBezTo>
                    <a:pt x="0" y="1567767"/>
                    <a:pt x="145499" y="1832899"/>
                    <a:pt x="381531" y="2017198"/>
                  </a:cubicBezTo>
                  <a:lnTo>
                    <a:pt x="329798" y="2068931"/>
                  </a:lnTo>
                  <a:cubicBezTo>
                    <a:pt x="278065" y="2120664"/>
                    <a:pt x="278065" y="2201497"/>
                    <a:pt x="329798" y="2253231"/>
                  </a:cubicBezTo>
                  <a:cubicBezTo>
                    <a:pt x="381531" y="2304964"/>
                    <a:pt x="462364" y="2304964"/>
                    <a:pt x="514097" y="2253231"/>
                  </a:cubicBezTo>
                  <a:lnTo>
                    <a:pt x="514097" y="2253231"/>
                  </a:lnTo>
                  <a:lnTo>
                    <a:pt x="607864" y="2159464"/>
                  </a:lnTo>
                  <a:cubicBezTo>
                    <a:pt x="979695" y="2337297"/>
                    <a:pt x="1412959" y="2337297"/>
                    <a:pt x="1788024" y="2159464"/>
                  </a:cubicBezTo>
                  <a:lnTo>
                    <a:pt x="1881790" y="2253231"/>
                  </a:lnTo>
                  <a:cubicBezTo>
                    <a:pt x="1933524" y="2304964"/>
                    <a:pt x="2014356" y="2304964"/>
                    <a:pt x="2066089" y="2253231"/>
                  </a:cubicBezTo>
                  <a:cubicBezTo>
                    <a:pt x="2117823" y="2201497"/>
                    <a:pt x="2117823" y="2120664"/>
                    <a:pt x="2066089" y="2068931"/>
                  </a:cubicBezTo>
                  <a:lnTo>
                    <a:pt x="2011123" y="2020432"/>
                  </a:lnTo>
                  <a:close/>
                  <a:moveTo>
                    <a:pt x="226332" y="361740"/>
                  </a:moveTo>
                  <a:cubicBezTo>
                    <a:pt x="219866" y="381140"/>
                    <a:pt x="219866" y="400540"/>
                    <a:pt x="226332" y="419940"/>
                  </a:cubicBezTo>
                  <a:cubicBezTo>
                    <a:pt x="219866" y="413473"/>
                    <a:pt x="213399" y="407007"/>
                    <a:pt x="206932" y="400540"/>
                  </a:cubicBezTo>
                  <a:lnTo>
                    <a:pt x="200466" y="394073"/>
                  </a:lnTo>
                  <a:cubicBezTo>
                    <a:pt x="197232" y="390840"/>
                    <a:pt x="197232" y="387607"/>
                    <a:pt x="197232" y="384373"/>
                  </a:cubicBezTo>
                  <a:cubicBezTo>
                    <a:pt x="193999" y="377907"/>
                    <a:pt x="193999" y="374673"/>
                    <a:pt x="193999" y="368207"/>
                  </a:cubicBezTo>
                  <a:cubicBezTo>
                    <a:pt x="193999" y="345573"/>
                    <a:pt x="213399" y="319707"/>
                    <a:pt x="248965" y="300307"/>
                  </a:cubicBezTo>
                  <a:lnTo>
                    <a:pt x="226332" y="361740"/>
                  </a:lnTo>
                  <a:close/>
                  <a:moveTo>
                    <a:pt x="2188955" y="339107"/>
                  </a:moveTo>
                  <a:cubicBezTo>
                    <a:pt x="2146922" y="342340"/>
                    <a:pt x="2104889" y="345573"/>
                    <a:pt x="2062856" y="355273"/>
                  </a:cubicBezTo>
                  <a:cubicBezTo>
                    <a:pt x="2027290" y="361740"/>
                    <a:pt x="1994956" y="368207"/>
                    <a:pt x="1959390" y="381140"/>
                  </a:cubicBezTo>
                  <a:lnTo>
                    <a:pt x="1965857" y="355273"/>
                  </a:lnTo>
                  <a:cubicBezTo>
                    <a:pt x="1982023" y="300307"/>
                    <a:pt x="1943223" y="255041"/>
                    <a:pt x="1891490" y="216241"/>
                  </a:cubicBezTo>
                  <a:cubicBezTo>
                    <a:pt x="2049923" y="248574"/>
                    <a:pt x="2159856" y="290607"/>
                    <a:pt x="2188955" y="339107"/>
                  </a:cubicBezTo>
                  <a:close/>
                  <a:moveTo>
                    <a:pt x="1173694" y="164508"/>
                  </a:moveTo>
                  <a:cubicBezTo>
                    <a:pt x="1309493" y="145108"/>
                    <a:pt x="1425893" y="158041"/>
                    <a:pt x="1432359" y="196841"/>
                  </a:cubicBezTo>
                  <a:cubicBezTo>
                    <a:pt x="1438826" y="235641"/>
                    <a:pt x="1332127" y="280907"/>
                    <a:pt x="1193094" y="300307"/>
                  </a:cubicBezTo>
                  <a:cubicBezTo>
                    <a:pt x="1054061" y="319707"/>
                    <a:pt x="940895" y="306774"/>
                    <a:pt x="934429" y="267974"/>
                  </a:cubicBezTo>
                  <a:cubicBezTo>
                    <a:pt x="927962" y="229174"/>
                    <a:pt x="1037895" y="183908"/>
                    <a:pt x="1173694" y="164508"/>
                  </a:cubicBezTo>
                  <a:close/>
                  <a:moveTo>
                    <a:pt x="711330" y="145108"/>
                  </a:moveTo>
                  <a:cubicBezTo>
                    <a:pt x="830962" y="77208"/>
                    <a:pt x="944129" y="48108"/>
                    <a:pt x="963528" y="80442"/>
                  </a:cubicBezTo>
                  <a:cubicBezTo>
                    <a:pt x="982928" y="112775"/>
                    <a:pt x="898862" y="193608"/>
                    <a:pt x="779229" y="264741"/>
                  </a:cubicBezTo>
                  <a:cubicBezTo>
                    <a:pt x="659597" y="335874"/>
                    <a:pt x="546431" y="361740"/>
                    <a:pt x="527031" y="329407"/>
                  </a:cubicBezTo>
                  <a:cubicBezTo>
                    <a:pt x="507631" y="297074"/>
                    <a:pt x="588464" y="213008"/>
                    <a:pt x="711330" y="145108"/>
                  </a:cubicBezTo>
                  <a:close/>
                  <a:moveTo>
                    <a:pt x="879462" y="339107"/>
                  </a:moveTo>
                  <a:cubicBezTo>
                    <a:pt x="866529" y="348807"/>
                    <a:pt x="850362" y="355273"/>
                    <a:pt x="837429" y="364973"/>
                  </a:cubicBezTo>
                  <a:cubicBezTo>
                    <a:pt x="717796" y="432873"/>
                    <a:pt x="604630" y="461973"/>
                    <a:pt x="585230" y="429640"/>
                  </a:cubicBezTo>
                  <a:lnTo>
                    <a:pt x="575530" y="413473"/>
                  </a:lnTo>
                  <a:cubicBezTo>
                    <a:pt x="656363" y="410240"/>
                    <a:pt x="759829" y="358507"/>
                    <a:pt x="814796" y="326174"/>
                  </a:cubicBezTo>
                  <a:cubicBezTo>
                    <a:pt x="830962" y="316474"/>
                    <a:pt x="850362" y="303540"/>
                    <a:pt x="872996" y="290607"/>
                  </a:cubicBezTo>
                  <a:lnTo>
                    <a:pt x="879462" y="339107"/>
                  </a:lnTo>
                  <a:close/>
                  <a:moveTo>
                    <a:pt x="329798" y="277674"/>
                  </a:moveTo>
                  <a:cubicBezTo>
                    <a:pt x="339498" y="255041"/>
                    <a:pt x="394465" y="251807"/>
                    <a:pt x="468831" y="264741"/>
                  </a:cubicBezTo>
                  <a:cubicBezTo>
                    <a:pt x="449431" y="293840"/>
                    <a:pt x="449431" y="332640"/>
                    <a:pt x="465598" y="361740"/>
                  </a:cubicBezTo>
                  <a:lnTo>
                    <a:pt x="491464" y="407007"/>
                  </a:lnTo>
                  <a:cubicBezTo>
                    <a:pt x="387998" y="361740"/>
                    <a:pt x="320098" y="306774"/>
                    <a:pt x="329798" y="277674"/>
                  </a:cubicBezTo>
                  <a:close/>
                  <a:moveTo>
                    <a:pt x="763063" y="555739"/>
                  </a:moveTo>
                  <a:lnTo>
                    <a:pt x="763063" y="555739"/>
                  </a:lnTo>
                  <a:cubicBezTo>
                    <a:pt x="649897" y="546039"/>
                    <a:pt x="536731" y="526639"/>
                    <a:pt x="426798" y="500773"/>
                  </a:cubicBezTo>
                  <a:cubicBezTo>
                    <a:pt x="336265" y="458740"/>
                    <a:pt x="281299" y="410240"/>
                    <a:pt x="290999" y="381140"/>
                  </a:cubicBezTo>
                  <a:lnTo>
                    <a:pt x="297465" y="361740"/>
                  </a:lnTo>
                  <a:cubicBezTo>
                    <a:pt x="352432" y="423173"/>
                    <a:pt x="459131" y="468440"/>
                    <a:pt x="517331" y="487839"/>
                  </a:cubicBezTo>
                  <a:cubicBezTo>
                    <a:pt x="575530" y="507239"/>
                    <a:pt x="685463" y="542806"/>
                    <a:pt x="769529" y="533106"/>
                  </a:cubicBezTo>
                  <a:lnTo>
                    <a:pt x="763063" y="555739"/>
                  </a:lnTo>
                  <a:close/>
                  <a:moveTo>
                    <a:pt x="1031428" y="575139"/>
                  </a:moveTo>
                  <a:cubicBezTo>
                    <a:pt x="963528" y="571906"/>
                    <a:pt x="895629" y="568672"/>
                    <a:pt x="830962" y="562206"/>
                  </a:cubicBezTo>
                  <a:lnTo>
                    <a:pt x="863296" y="471673"/>
                  </a:lnTo>
                  <a:cubicBezTo>
                    <a:pt x="869762" y="455506"/>
                    <a:pt x="869762" y="439340"/>
                    <a:pt x="866529" y="423173"/>
                  </a:cubicBezTo>
                  <a:cubicBezTo>
                    <a:pt x="872996" y="419940"/>
                    <a:pt x="879462" y="416706"/>
                    <a:pt x="889162" y="410240"/>
                  </a:cubicBezTo>
                  <a:cubicBezTo>
                    <a:pt x="908562" y="461973"/>
                    <a:pt x="973228" y="481373"/>
                    <a:pt x="1044361" y="487839"/>
                  </a:cubicBezTo>
                  <a:lnTo>
                    <a:pt x="1031428" y="575139"/>
                  </a:lnTo>
                  <a:close/>
                  <a:moveTo>
                    <a:pt x="950595" y="374673"/>
                  </a:moveTo>
                  <a:lnTo>
                    <a:pt x="947362" y="361740"/>
                  </a:lnTo>
                  <a:cubicBezTo>
                    <a:pt x="1024961" y="387607"/>
                    <a:pt x="1141361" y="377907"/>
                    <a:pt x="1202794" y="368207"/>
                  </a:cubicBezTo>
                  <a:cubicBezTo>
                    <a:pt x="1264227" y="358507"/>
                    <a:pt x="1377393" y="335874"/>
                    <a:pt x="1445293" y="290607"/>
                  </a:cubicBezTo>
                  <a:lnTo>
                    <a:pt x="1448526" y="310007"/>
                  </a:lnTo>
                  <a:cubicBezTo>
                    <a:pt x="1454993" y="348807"/>
                    <a:pt x="1348293" y="394073"/>
                    <a:pt x="1209261" y="413473"/>
                  </a:cubicBezTo>
                  <a:cubicBezTo>
                    <a:pt x="1070228" y="432873"/>
                    <a:pt x="957062" y="416706"/>
                    <a:pt x="950595" y="381140"/>
                  </a:cubicBezTo>
                  <a:lnTo>
                    <a:pt x="950595" y="374673"/>
                  </a:lnTo>
                  <a:close/>
                  <a:moveTo>
                    <a:pt x="1603725" y="562206"/>
                  </a:moveTo>
                  <a:cubicBezTo>
                    <a:pt x="1503492" y="571906"/>
                    <a:pt x="1396793" y="578372"/>
                    <a:pt x="1280393" y="578372"/>
                  </a:cubicBezTo>
                  <a:cubicBezTo>
                    <a:pt x="1180161" y="555739"/>
                    <a:pt x="1109028" y="520173"/>
                    <a:pt x="1112261" y="491073"/>
                  </a:cubicBezTo>
                  <a:lnTo>
                    <a:pt x="1112261" y="491073"/>
                  </a:lnTo>
                  <a:cubicBezTo>
                    <a:pt x="1147827" y="491073"/>
                    <a:pt x="1183394" y="487839"/>
                    <a:pt x="1218960" y="481373"/>
                  </a:cubicBezTo>
                  <a:cubicBezTo>
                    <a:pt x="1264227" y="474906"/>
                    <a:pt x="1306260" y="465206"/>
                    <a:pt x="1348293" y="452273"/>
                  </a:cubicBezTo>
                  <a:lnTo>
                    <a:pt x="1370926" y="455506"/>
                  </a:lnTo>
                  <a:cubicBezTo>
                    <a:pt x="1509959" y="471673"/>
                    <a:pt x="1616658" y="516939"/>
                    <a:pt x="1610192" y="555739"/>
                  </a:cubicBezTo>
                  <a:cubicBezTo>
                    <a:pt x="1610192" y="555739"/>
                    <a:pt x="1606958" y="558972"/>
                    <a:pt x="1606958" y="558972"/>
                  </a:cubicBezTo>
                  <a:lnTo>
                    <a:pt x="1603725" y="562206"/>
                  </a:lnTo>
                  <a:close/>
                  <a:moveTo>
                    <a:pt x="1804191" y="536339"/>
                  </a:moveTo>
                  <a:cubicBezTo>
                    <a:pt x="1788024" y="539572"/>
                    <a:pt x="1720125" y="546039"/>
                    <a:pt x="1681325" y="552506"/>
                  </a:cubicBezTo>
                  <a:cubicBezTo>
                    <a:pt x="1681325" y="542806"/>
                    <a:pt x="1678091" y="529873"/>
                    <a:pt x="1674858" y="520173"/>
                  </a:cubicBezTo>
                  <a:cubicBezTo>
                    <a:pt x="1716891" y="526639"/>
                    <a:pt x="1758924" y="533106"/>
                    <a:pt x="1804191" y="536339"/>
                  </a:cubicBezTo>
                  <a:lnTo>
                    <a:pt x="1804191" y="536339"/>
                  </a:lnTo>
                  <a:close/>
                  <a:moveTo>
                    <a:pt x="1872090" y="445806"/>
                  </a:moveTo>
                  <a:cubicBezTo>
                    <a:pt x="1862390" y="481373"/>
                    <a:pt x="1745991" y="478139"/>
                    <a:pt x="1613425" y="439340"/>
                  </a:cubicBezTo>
                  <a:cubicBezTo>
                    <a:pt x="1568159" y="426406"/>
                    <a:pt x="1522892" y="410240"/>
                    <a:pt x="1480859" y="387607"/>
                  </a:cubicBezTo>
                  <a:cubicBezTo>
                    <a:pt x="1493792" y="377907"/>
                    <a:pt x="1503492" y="364973"/>
                    <a:pt x="1509959" y="352040"/>
                  </a:cubicBezTo>
                  <a:cubicBezTo>
                    <a:pt x="1548759" y="368207"/>
                    <a:pt x="1587558" y="384373"/>
                    <a:pt x="1626358" y="394073"/>
                  </a:cubicBezTo>
                  <a:cubicBezTo>
                    <a:pt x="1684558" y="410240"/>
                    <a:pt x="1797724" y="439340"/>
                    <a:pt x="1878557" y="423173"/>
                  </a:cubicBezTo>
                  <a:lnTo>
                    <a:pt x="1872090" y="445806"/>
                  </a:lnTo>
                  <a:close/>
                  <a:moveTo>
                    <a:pt x="1645758" y="329407"/>
                  </a:moveTo>
                  <a:cubicBezTo>
                    <a:pt x="1600492" y="316474"/>
                    <a:pt x="1558459" y="300307"/>
                    <a:pt x="1519659" y="280907"/>
                  </a:cubicBezTo>
                  <a:lnTo>
                    <a:pt x="1503492" y="183908"/>
                  </a:lnTo>
                  <a:cubicBezTo>
                    <a:pt x="1503492" y="177441"/>
                    <a:pt x="1500259" y="174208"/>
                    <a:pt x="1500259" y="167741"/>
                  </a:cubicBezTo>
                  <a:cubicBezTo>
                    <a:pt x="1561692" y="170974"/>
                    <a:pt x="1626358" y="180674"/>
                    <a:pt x="1684558" y="200074"/>
                  </a:cubicBezTo>
                  <a:cubicBezTo>
                    <a:pt x="1817124" y="238874"/>
                    <a:pt x="1917357" y="300307"/>
                    <a:pt x="1904424" y="335874"/>
                  </a:cubicBezTo>
                  <a:cubicBezTo>
                    <a:pt x="1891490" y="371440"/>
                    <a:pt x="1775091" y="368207"/>
                    <a:pt x="1645758" y="329407"/>
                  </a:cubicBezTo>
                  <a:lnTo>
                    <a:pt x="1645758" y="329407"/>
                  </a:lnTo>
                  <a:close/>
                  <a:moveTo>
                    <a:pt x="1894724" y="520173"/>
                  </a:moveTo>
                  <a:cubicBezTo>
                    <a:pt x="1917357" y="507239"/>
                    <a:pt x="1930290" y="487839"/>
                    <a:pt x="1939990" y="465206"/>
                  </a:cubicBezTo>
                  <a:lnTo>
                    <a:pt x="1943223" y="458740"/>
                  </a:lnTo>
                  <a:cubicBezTo>
                    <a:pt x="1988490" y="442573"/>
                    <a:pt x="2033756" y="429640"/>
                    <a:pt x="2079023" y="423173"/>
                  </a:cubicBezTo>
                  <a:cubicBezTo>
                    <a:pt x="2114589" y="416706"/>
                    <a:pt x="2146922" y="413473"/>
                    <a:pt x="2182489" y="410240"/>
                  </a:cubicBezTo>
                  <a:cubicBezTo>
                    <a:pt x="2137222" y="452273"/>
                    <a:pt x="2040223" y="491073"/>
                    <a:pt x="1894724" y="520173"/>
                  </a:cubicBezTo>
                  <a:lnTo>
                    <a:pt x="1894724" y="520173"/>
                  </a:lnTo>
                  <a:close/>
                </a:path>
              </a:pathLst>
            </a:custGeom>
            <a:gradFill>
              <a:gsLst>
                <a:gs pos="0">
                  <a:schemeClr val="accent1">
                    <a:lumMod val="67000"/>
                  </a:schemeClr>
                </a:gs>
                <a:gs pos="48000">
                  <a:schemeClr val="accent1">
                    <a:lumMod val="97000"/>
                    <a:lumOff val="3000"/>
                  </a:schemeClr>
                </a:gs>
                <a:gs pos="100000">
                  <a:schemeClr val="accent1">
                    <a:lumMod val="60000"/>
                    <a:lumOff val="40000"/>
                  </a:schemeClr>
                </a:gs>
              </a:gsLst>
              <a:lin ang="16200000" scaled="1"/>
            </a:gradFill>
            <a:ln>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p:spPr>
          <p:style>
            <a:lnRef idx="1">
              <a:schemeClr val="accent4"/>
            </a:lnRef>
            <a:fillRef idx="3">
              <a:schemeClr val="accent4"/>
            </a:fillRef>
            <a:effectRef idx="2">
              <a:schemeClr val="accent4"/>
            </a:effectRef>
            <a:fontRef idx="minor">
              <a:schemeClr val="lt1"/>
            </a:fontRef>
          </p:style>
          <p:txBody>
            <a:bodyPr rtlCol="0" anchor="ctr"/>
            <a:lstStyle/>
            <a:p>
              <a:endParaRPr lang="en-DE" dirty="0"/>
            </a:p>
          </p:txBody>
        </p:sp>
        <p:sp>
          <p:nvSpPr>
            <p:cNvPr id="18" name="TextBox 17">
              <a:extLst>
                <a:ext uri="{FF2B5EF4-FFF2-40B4-BE49-F238E27FC236}">
                  <a16:creationId xmlns:a16="http://schemas.microsoft.com/office/drawing/2014/main" id="{48C39DD2-A127-BB4C-8CD9-571C7561A597}"/>
                </a:ext>
              </a:extLst>
            </p:cNvPr>
            <p:cNvSpPr txBox="1"/>
            <p:nvPr/>
          </p:nvSpPr>
          <p:spPr>
            <a:xfrm>
              <a:off x="427302" y="474272"/>
              <a:ext cx="1352608" cy="367873"/>
            </a:xfrm>
            <a:prstGeom prst="ellipse">
              <a:avLst/>
            </a:prstGeom>
            <a:solidFill>
              <a:schemeClr val="accent1">
                <a:lumMod val="40000"/>
                <a:lumOff val="60000"/>
              </a:schemeClr>
            </a:solidFill>
            <a:ln w="57150">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en-DE" sz="1100" dirty="0">
                  <a:solidFill>
                    <a:srgbClr val="002060"/>
                  </a:solidFill>
                  <a:latin typeface="Times" pitchFamily="2" charset="0"/>
                </a:rPr>
                <a:t>Synchrotron</a:t>
              </a:r>
              <a:endParaRPr lang="en-DE" sz="1400" dirty="0">
                <a:solidFill>
                  <a:srgbClr val="002060"/>
                </a:solidFill>
                <a:latin typeface="Times" pitchFamily="2" charset="0"/>
              </a:endParaRPr>
            </a:p>
          </p:txBody>
        </p:sp>
        <p:sp>
          <p:nvSpPr>
            <p:cNvPr id="19" name="TextBox 18">
              <a:extLst>
                <a:ext uri="{FF2B5EF4-FFF2-40B4-BE49-F238E27FC236}">
                  <a16:creationId xmlns:a16="http://schemas.microsoft.com/office/drawing/2014/main" id="{769E0DAE-C27D-1A42-885A-C2FDC4A526E1}"/>
                </a:ext>
              </a:extLst>
            </p:cNvPr>
            <p:cNvSpPr txBox="1"/>
            <p:nvPr/>
          </p:nvSpPr>
          <p:spPr>
            <a:xfrm rot="2203794">
              <a:off x="78313" y="395823"/>
              <a:ext cx="1632310" cy="276999"/>
            </a:xfrm>
            <a:prstGeom prst="rect">
              <a:avLst/>
            </a:prstGeom>
            <a:noFill/>
          </p:spPr>
          <p:txBody>
            <a:bodyPr wrap="square" rtlCol="0">
              <a:spAutoFit/>
            </a:bodyPr>
            <a:lstStyle/>
            <a:p>
              <a:r>
                <a:rPr lang="en-DE" sz="1200" b="1" dirty="0">
                  <a:solidFill>
                    <a:schemeClr val="accent2">
                      <a:lumMod val="75000"/>
                    </a:schemeClr>
                  </a:solidFill>
                  <a:highlight>
                    <a:srgbClr val="FFFF00"/>
                  </a:highlight>
                  <a:latin typeface="Times" pitchFamily="2" charset="0"/>
                </a:rPr>
                <a:t>B-fields</a:t>
              </a:r>
              <a:endParaRPr lang="en-DE" sz="1100" b="1" dirty="0">
                <a:solidFill>
                  <a:schemeClr val="accent2">
                    <a:lumMod val="75000"/>
                  </a:schemeClr>
                </a:solidFill>
                <a:highlight>
                  <a:srgbClr val="FFFF00"/>
                </a:highlight>
                <a:latin typeface="Times" pitchFamily="2" charset="0"/>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7D0111FC-21A4-6342-A025-4234F71B700E}"/>
                    </a:ext>
                  </a:extLst>
                </p:cNvPr>
                <p:cNvSpPr txBox="1"/>
                <p:nvPr/>
              </p:nvSpPr>
              <p:spPr>
                <a:xfrm rot="18900528">
                  <a:off x="399260" y="-21383"/>
                  <a:ext cx="2402827" cy="47551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box>
                          <m:boxPr>
                            <m:ctrlPr>
                              <a:rPr lang="en-US" sz="1200" b="1" i="1" smtClean="0">
                                <a:solidFill>
                                  <a:schemeClr val="accent2">
                                    <a:lumMod val="75000"/>
                                  </a:schemeClr>
                                </a:solidFill>
                                <a:highlight>
                                  <a:srgbClr val="FFFF00"/>
                                </a:highlight>
                                <a:latin typeface="Cambria Math" panose="02040503050406030204" pitchFamily="18" charset="0"/>
                              </a:rPr>
                            </m:ctrlPr>
                          </m:boxPr>
                          <m:e>
                            <m:f>
                              <m:fPr>
                                <m:ctrlPr>
                                  <a:rPr lang="en-US" sz="1200" b="1" i="1" smtClean="0">
                                    <a:solidFill>
                                      <a:schemeClr val="accent2">
                                        <a:lumMod val="75000"/>
                                      </a:schemeClr>
                                    </a:solidFill>
                                    <a:highlight>
                                      <a:srgbClr val="FFFF00"/>
                                    </a:highlight>
                                    <a:latin typeface="Cambria Math" panose="02040503050406030204" pitchFamily="18" charset="0"/>
                                  </a:rPr>
                                </m:ctrlPr>
                              </m:fPr>
                              <m:num>
                                <m:r>
                                  <a:rPr lang="en-US" sz="1200" b="1" i="0" smtClean="0">
                                    <a:solidFill>
                                      <a:schemeClr val="accent2">
                                        <a:lumMod val="75000"/>
                                      </a:schemeClr>
                                    </a:solidFill>
                                    <a:highlight>
                                      <a:srgbClr val="FFFF00"/>
                                    </a:highlight>
                                    <a:latin typeface="Cambria Math" panose="02040503050406030204" pitchFamily="18" charset="0"/>
                                  </a:rPr>
                                  <m:t>𝐝</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𝒏</m:t>
                                    </m:r>
                                  </m:e>
                                  <m:sub>
                                    <m:r>
                                      <a:rPr lang="en-US" sz="1200" b="1" i="1" smtClean="0">
                                        <a:solidFill>
                                          <a:schemeClr val="accent2">
                                            <a:lumMod val="75000"/>
                                          </a:schemeClr>
                                        </a:solidFill>
                                        <a:highlight>
                                          <a:srgbClr val="FFFF00"/>
                                        </a:highlight>
                                        <a:latin typeface="Cambria Math" panose="02040503050406030204" pitchFamily="18" charset="0"/>
                                      </a:rPr>
                                      <m:t>𝒆</m:t>
                                    </m:r>
                                  </m:sub>
                                </m:sSub>
                              </m:num>
                              <m:den>
                                <m:r>
                                  <a:rPr lang="en-US" sz="1200" b="1" i="0" smtClean="0">
                                    <a:solidFill>
                                      <a:schemeClr val="accent2">
                                        <a:lumMod val="75000"/>
                                      </a:schemeClr>
                                    </a:solidFill>
                                    <a:highlight>
                                      <a:srgbClr val="FFFF00"/>
                                    </a:highlight>
                                    <a:latin typeface="Cambria Math" panose="02040503050406030204" pitchFamily="18" charset="0"/>
                                  </a:rPr>
                                  <m:t>𝐝𝐥𝐨𝐠</m:t>
                                </m:r>
                                <m:sSub>
                                  <m:sSubPr>
                                    <m:ctrlPr>
                                      <a:rPr lang="en-US" sz="1200" b="1" i="1" smtClean="0">
                                        <a:solidFill>
                                          <a:schemeClr val="accent2">
                                            <a:lumMod val="75000"/>
                                          </a:schemeClr>
                                        </a:solidFill>
                                        <a:highlight>
                                          <a:srgbClr val="FFFF00"/>
                                        </a:highlight>
                                        <a:latin typeface="Cambria Math" panose="02040503050406030204" pitchFamily="18" charset="0"/>
                                      </a:rPr>
                                    </m:ctrlPr>
                                  </m:sSubPr>
                                  <m:e>
                                    <m:r>
                                      <a:rPr lang="en-US" sz="1200" b="1" i="1" smtClean="0">
                                        <a:solidFill>
                                          <a:schemeClr val="accent2">
                                            <a:lumMod val="75000"/>
                                          </a:schemeClr>
                                        </a:solidFill>
                                        <a:highlight>
                                          <a:srgbClr val="FFFF00"/>
                                        </a:highlight>
                                        <a:latin typeface="Cambria Math" panose="02040503050406030204" pitchFamily="18" charset="0"/>
                                      </a:rPr>
                                      <m:t>𝑬</m:t>
                                    </m:r>
                                  </m:e>
                                  <m:sub>
                                    <m:r>
                                      <a:rPr lang="en-US" sz="1200" b="1" i="1" smtClean="0">
                                        <a:solidFill>
                                          <a:schemeClr val="accent2">
                                            <a:lumMod val="75000"/>
                                          </a:schemeClr>
                                        </a:solidFill>
                                        <a:highlight>
                                          <a:srgbClr val="FFFF00"/>
                                        </a:highlight>
                                        <a:latin typeface="Cambria Math" panose="02040503050406030204" pitchFamily="18" charset="0"/>
                                      </a:rPr>
                                      <m:t>𝒆</m:t>
                                    </m:r>
                                  </m:sub>
                                </m:sSub>
                              </m:den>
                            </m:f>
                          </m:e>
                        </m:box>
                      </m:oMath>
                    </m:oMathPara>
                  </a14:m>
                  <a:endParaRPr lang="en-US" sz="1200" b="1" dirty="0">
                    <a:solidFill>
                      <a:schemeClr val="accent2">
                        <a:lumMod val="75000"/>
                      </a:schemeClr>
                    </a:solidFill>
                    <a:highlight>
                      <a:srgbClr val="FFFF00"/>
                    </a:highlight>
                    <a:latin typeface="Times" pitchFamily="2" charset="0"/>
                  </a:endParaRPr>
                </a:p>
              </p:txBody>
            </p:sp>
          </mc:Choice>
          <mc:Fallback xmlns="">
            <p:sp>
              <p:nvSpPr>
                <p:cNvPr id="20" name="TextBox 19">
                  <a:extLst>
                    <a:ext uri="{FF2B5EF4-FFF2-40B4-BE49-F238E27FC236}">
                      <a16:creationId xmlns:a16="http://schemas.microsoft.com/office/drawing/2014/main" id="{7D0111FC-21A4-6342-A025-4234F71B700E}"/>
                    </a:ext>
                  </a:extLst>
                </p:cNvPr>
                <p:cNvSpPr txBox="1">
                  <a:spLocks noRot="1" noChangeAspect="1" noMove="1" noResize="1" noEditPoints="1" noAdjustHandles="1" noChangeArrowheads="1" noChangeShapeType="1" noTextEdit="1"/>
                </p:cNvSpPr>
                <p:nvPr/>
              </p:nvSpPr>
              <p:spPr>
                <a:xfrm rot="18900528">
                  <a:off x="399260" y="-21383"/>
                  <a:ext cx="2402827" cy="475515"/>
                </a:xfrm>
                <a:prstGeom prst="rect">
                  <a:avLst/>
                </a:prstGeom>
                <a:blipFill>
                  <a:blip r:embed="rId6"/>
                  <a:stretch>
                    <a:fillRect/>
                  </a:stretch>
                </a:blipFill>
              </p:spPr>
              <p:txBody>
                <a:bodyPr/>
                <a:lstStyle/>
                <a:p>
                  <a:r>
                    <a:rPr lang="en-DE">
                      <a:noFill/>
                    </a:rPr>
                    <a:t> </a:t>
                  </a:r>
                </a:p>
              </p:txBody>
            </p:sp>
          </mc:Fallback>
        </mc:AlternateContent>
        <p:pic>
          <p:nvPicPr>
            <p:cNvPr id="21" name="Graphic 20" descr="Bonfire with solid fill">
              <a:extLst>
                <a:ext uri="{FF2B5EF4-FFF2-40B4-BE49-F238E27FC236}">
                  <a16:creationId xmlns:a16="http://schemas.microsoft.com/office/drawing/2014/main" id="{0AF8855D-D61C-5943-BAD5-640305735FD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0620" y="1334414"/>
              <a:ext cx="554340" cy="399617"/>
            </a:xfrm>
            <a:prstGeom prst="rect">
              <a:avLst/>
            </a:prstGeom>
          </p:spPr>
        </p:pic>
      </p:grpSp>
      <p:grpSp>
        <p:nvGrpSpPr>
          <p:cNvPr id="22" name="Group 21">
            <a:extLst>
              <a:ext uri="{FF2B5EF4-FFF2-40B4-BE49-F238E27FC236}">
                <a16:creationId xmlns:a16="http://schemas.microsoft.com/office/drawing/2014/main" id="{42C62FC2-A1E9-1944-AB6D-C04E5497E3CB}"/>
              </a:ext>
            </a:extLst>
          </p:cNvPr>
          <p:cNvGrpSpPr/>
          <p:nvPr/>
        </p:nvGrpSpPr>
        <p:grpSpPr>
          <a:xfrm>
            <a:off x="2400323" y="4566814"/>
            <a:ext cx="1145683" cy="342230"/>
            <a:chOff x="525596" y="326191"/>
            <a:chExt cx="1145683" cy="342230"/>
          </a:xfrm>
        </p:grpSpPr>
        <p:cxnSp>
          <p:nvCxnSpPr>
            <p:cNvPr id="23" name="Curved Connector 22">
              <a:extLst>
                <a:ext uri="{FF2B5EF4-FFF2-40B4-BE49-F238E27FC236}">
                  <a16:creationId xmlns:a16="http://schemas.microsoft.com/office/drawing/2014/main" id="{1D39FCBA-1105-0549-AB9A-33B0C988B5A6}"/>
                </a:ext>
              </a:extLst>
            </p:cNvPr>
            <p:cNvCxnSpPr>
              <a:cxnSpLocks/>
            </p:cNvCxnSpPr>
            <p:nvPr/>
          </p:nvCxnSpPr>
          <p:spPr>
            <a:xfrm rot="5400000" flipH="1" flipV="1">
              <a:off x="1540624" y="537093"/>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4" name="Curved Connector 23">
              <a:extLst>
                <a:ext uri="{FF2B5EF4-FFF2-40B4-BE49-F238E27FC236}">
                  <a16:creationId xmlns:a16="http://schemas.microsoft.com/office/drawing/2014/main" id="{19DA4EC8-4282-2B40-A702-B3AE0CBF52A8}"/>
                </a:ext>
              </a:extLst>
            </p:cNvPr>
            <p:cNvCxnSpPr>
              <a:cxnSpLocks/>
            </p:cNvCxnSpPr>
            <p:nvPr/>
          </p:nvCxnSpPr>
          <p:spPr>
            <a:xfrm rot="5400000" flipH="1" flipV="1">
              <a:off x="459213" y="537767"/>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5" name="Curved Connector 24">
              <a:extLst>
                <a:ext uri="{FF2B5EF4-FFF2-40B4-BE49-F238E27FC236}">
                  <a16:creationId xmlns:a16="http://schemas.microsoft.com/office/drawing/2014/main" id="{F2D66EF1-32AD-7E41-A54B-CF11ACE76426}"/>
                </a:ext>
              </a:extLst>
            </p:cNvPr>
            <p:cNvCxnSpPr>
              <a:cxnSpLocks/>
            </p:cNvCxnSpPr>
            <p:nvPr/>
          </p:nvCxnSpPr>
          <p:spPr>
            <a:xfrm rot="5400000" flipH="1" flipV="1">
              <a:off x="752102" y="392574"/>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cxnSp>
          <p:nvCxnSpPr>
            <p:cNvPr id="26" name="Curved Connector 25">
              <a:extLst>
                <a:ext uri="{FF2B5EF4-FFF2-40B4-BE49-F238E27FC236}">
                  <a16:creationId xmlns:a16="http://schemas.microsoft.com/office/drawing/2014/main" id="{45FAFBC0-D662-AF4E-A5F7-D801E54E2052}"/>
                </a:ext>
              </a:extLst>
            </p:cNvPr>
            <p:cNvCxnSpPr>
              <a:cxnSpLocks/>
            </p:cNvCxnSpPr>
            <p:nvPr/>
          </p:nvCxnSpPr>
          <p:spPr>
            <a:xfrm rot="5400000" flipH="1" flipV="1">
              <a:off x="1126594" y="404141"/>
              <a:ext cx="197037" cy="64272"/>
            </a:xfrm>
            <a:prstGeom prst="curvedConnector3">
              <a:avLst>
                <a:gd name="adj1" fmla="val 45919"/>
              </a:avLst>
            </a:prstGeom>
            <a:ln w="28575">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29171</TotalTime>
  <Words>1627</Words>
  <Application>Microsoft Macintosh PowerPoint</Application>
  <PresentationFormat>Widescreen</PresentationFormat>
  <Paragraphs>237</Paragraphs>
  <Slides>28</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Bradley Hand</vt:lpstr>
      <vt:lpstr>Calibri</vt:lpstr>
      <vt:lpstr>Cambria Math</vt:lpstr>
      <vt:lpstr>Gill Sans</vt:lpstr>
      <vt:lpstr>Times</vt:lpstr>
      <vt:lpstr>Times New Roman</vt:lpstr>
      <vt:lpstr>Office Theme</vt:lpstr>
      <vt:lpstr>Galactic halo bubble magnetic fields and UHECRs</vt:lpstr>
      <vt:lpstr>PowerPoint Presentation</vt:lpstr>
      <vt:lpstr>PowerPoint Presentation</vt:lpstr>
      <vt:lpstr>PowerPoint Presentation</vt:lpstr>
      <vt:lpstr>PowerPoint Presentation</vt:lpstr>
      <vt:lpstr>PowerPoint Presentation</vt:lpstr>
      <vt:lpstr>Toy Model – Structured fields </vt:lpstr>
      <vt:lpstr>Toy Model –Turbulent fields </vt:lpstr>
      <vt:lpstr>Toy Model – non-thermal electron distribution at 10 GeV </vt:lpstr>
      <vt:lpstr>PowerPoint Presentation</vt:lpstr>
      <vt:lpstr>PowerPoint Presentation</vt:lpstr>
      <vt:lpstr>PowerPoint Presentation</vt:lpstr>
      <vt:lpstr>PowerPoint Presentation</vt:lpstr>
      <vt:lpstr>PowerPoint Presentation</vt:lpstr>
      <vt:lpstr>PowerPoint Presentation</vt:lpstr>
      <vt:lpstr>Arrival directions of UHECRs – Toy Model vs Auger (Nitrogen at 40 EeV) </vt:lpstr>
      <vt:lpstr>Arrival directions of UHECRs – Toy Model vs Auger (Nitrogen at 40 EeV) </vt:lpstr>
      <vt:lpstr>Arrival directions of UHECRs – Toy Model vs Auger (Nitrogen at 40 EeV) </vt:lpstr>
      <vt:lpstr>Toy Model vs JF12 Torroidal Halo Nitrogen at 40 EeV</vt:lpstr>
      <vt:lpstr>Toy Model vs JF12 Torroidal Halo Nitrogen at 40 EeV</vt:lpstr>
      <vt:lpstr>Conclusions &amp; Outlook</vt:lpstr>
      <vt:lpstr>Extras </vt:lpstr>
      <vt:lpstr>PowerPoint Presentation</vt:lpstr>
      <vt:lpstr>PowerPoint Presentation</vt:lpstr>
      <vt:lpstr>PowerPoint Presentation</vt:lpstr>
      <vt:lpstr>SYNCHROTRON RADIATION</vt:lpstr>
      <vt:lpstr>PowerPoint Presentation</vt:lpstr>
      <vt:lpstr>Extras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UHECRs and GMF</dc:title>
  <dc:creator>Vasundhara Shaw</dc:creator>
  <cp:lastModifiedBy>Vasundhara Shaw</cp:lastModifiedBy>
  <cp:revision>20</cp:revision>
  <dcterms:created xsi:type="dcterms:W3CDTF">2022-06-13T12:54:47Z</dcterms:created>
  <dcterms:modified xsi:type="dcterms:W3CDTF">2022-08-09T15:38:10Z</dcterms:modified>
</cp:coreProperties>
</file>